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86"/>
  </p:notesMasterIdLst>
  <p:sldIdLst>
    <p:sldId id="292" r:id="rId5"/>
    <p:sldId id="393" r:id="rId6"/>
    <p:sldId id="622" r:id="rId7"/>
    <p:sldId id="634" r:id="rId8"/>
    <p:sldId id="657" r:id="rId9"/>
    <p:sldId id="623" r:id="rId10"/>
    <p:sldId id="624" r:id="rId11"/>
    <p:sldId id="626" r:id="rId12"/>
    <p:sldId id="625" r:id="rId13"/>
    <p:sldId id="627" r:id="rId14"/>
    <p:sldId id="635" r:id="rId15"/>
    <p:sldId id="628" r:id="rId16"/>
    <p:sldId id="630" r:id="rId17"/>
    <p:sldId id="629" r:id="rId18"/>
    <p:sldId id="682" r:id="rId19"/>
    <p:sldId id="648" r:id="rId20"/>
    <p:sldId id="649" r:id="rId21"/>
    <p:sldId id="677" r:id="rId22"/>
    <p:sldId id="633" r:id="rId23"/>
    <p:sldId id="678" r:id="rId24"/>
    <p:sldId id="631" r:id="rId25"/>
    <p:sldId id="644" r:id="rId26"/>
    <p:sldId id="679" r:id="rId27"/>
    <p:sldId id="637" r:id="rId28"/>
    <p:sldId id="638" r:id="rId29"/>
    <p:sldId id="639" r:id="rId30"/>
    <p:sldId id="640" r:id="rId31"/>
    <p:sldId id="641" r:id="rId32"/>
    <p:sldId id="643" r:id="rId33"/>
    <p:sldId id="645" r:id="rId34"/>
    <p:sldId id="291" r:id="rId35"/>
    <p:sldId id="646" r:id="rId36"/>
    <p:sldId id="647" r:id="rId37"/>
    <p:sldId id="651" r:id="rId38"/>
    <p:sldId id="650" r:id="rId39"/>
    <p:sldId id="681" r:id="rId40"/>
    <p:sldId id="290" r:id="rId41"/>
    <p:sldId id="652" r:id="rId42"/>
    <p:sldId id="653" r:id="rId43"/>
    <p:sldId id="543" r:id="rId44"/>
    <p:sldId id="676" r:id="rId45"/>
    <p:sldId id="294" r:id="rId46"/>
    <p:sldId id="298" r:id="rId47"/>
    <p:sldId id="319" r:id="rId48"/>
    <p:sldId id="320" r:id="rId49"/>
    <p:sldId id="680" r:id="rId50"/>
    <p:sldId id="321" r:id="rId51"/>
    <p:sldId id="296" r:id="rId52"/>
    <p:sldId id="297" r:id="rId53"/>
    <p:sldId id="658" r:id="rId54"/>
    <p:sldId id="655" r:id="rId55"/>
    <p:sldId id="293" r:id="rId56"/>
    <p:sldId id="659" r:id="rId57"/>
    <p:sldId id="683" r:id="rId58"/>
    <p:sldId id="684" r:id="rId59"/>
    <p:sldId id="662" r:id="rId60"/>
    <p:sldId id="661" r:id="rId61"/>
    <p:sldId id="665" r:id="rId62"/>
    <p:sldId id="666" r:id="rId63"/>
    <p:sldId id="667" r:id="rId64"/>
    <p:sldId id="668" r:id="rId65"/>
    <p:sldId id="670" r:id="rId66"/>
    <p:sldId id="672" r:id="rId67"/>
    <p:sldId id="674" r:id="rId68"/>
    <p:sldId id="675" r:id="rId69"/>
    <p:sldId id="656" r:id="rId70"/>
    <p:sldId id="299" r:id="rId71"/>
    <p:sldId id="300" r:id="rId72"/>
    <p:sldId id="301" r:id="rId73"/>
    <p:sldId id="302" r:id="rId74"/>
    <p:sldId id="303" r:id="rId75"/>
    <p:sldId id="304" r:id="rId76"/>
    <p:sldId id="305" r:id="rId77"/>
    <p:sldId id="306" r:id="rId78"/>
    <p:sldId id="307" r:id="rId79"/>
    <p:sldId id="308" r:id="rId80"/>
    <p:sldId id="313" r:id="rId81"/>
    <p:sldId id="314" r:id="rId82"/>
    <p:sldId id="315" r:id="rId83"/>
    <p:sldId id="671" r:id="rId84"/>
    <p:sldId id="445"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35C9FD-25CD-2716-FEEE-DC790CE66A91}" v="4" dt="2025-02-28T02:11:48.7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9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34432B-FE1C-4596-8846-CBC11E097A27}" type="datetimeFigureOut">
              <a:rPr lang="en-US" smtClean="0"/>
              <a:t>12/19/2025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70E0A4-B408-4E14-B56D-BD40FF0F14A5}" type="slidenum">
              <a:rPr lang="en-US" smtClean="0"/>
              <a:t>‹#›</a:t>
            </a:fld>
            <a:endParaRPr lang="en-US"/>
          </a:p>
        </p:txBody>
      </p:sp>
    </p:spTree>
    <p:extLst>
      <p:ext uri="{BB962C8B-B14F-4D97-AF65-F5344CB8AC3E}">
        <p14:creationId xmlns:p14="http://schemas.microsoft.com/office/powerpoint/2010/main" val="199258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wikipedia.org/wiki/Charge_carrier"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en.wikipedia.org/wiki/Electric_field" TargetMode="External"/><Relationship Id="rId4" Type="http://schemas.openxmlformats.org/officeDocument/2006/relationships/hyperlink" Target="https://en.wikipedia.org/wiki/Diffused"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en.wikipedia.org/wiki/Efficiency" TargetMode="External"/><Relationship Id="rId3" Type="http://schemas.openxmlformats.org/officeDocument/2006/relationships/hyperlink" Target="https://en.wikipedia.org/wiki/Responsivity" TargetMode="External"/><Relationship Id="rId7" Type="http://schemas.openxmlformats.org/officeDocument/2006/relationships/hyperlink" Target="https://en.wikipedia.org/wiki/Wavelength"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en.wikipedia.org/wiki/Proportionality_(mathematics)#Inversely_proportional" TargetMode="External"/><Relationship Id="rId5" Type="http://schemas.openxmlformats.org/officeDocument/2006/relationships/hyperlink" Target="https://en.wikipedia.org/wiki/Watt" TargetMode="External"/><Relationship Id="rId4" Type="http://schemas.openxmlformats.org/officeDocument/2006/relationships/hyperlink" Target="https://en.wikipedia.org/wiki/Ampere" TargetMode="External"/><Relationship Id="rId9" Type="http://schemas.openxmlformats.org/officeDocument/2006/relationships/hyperlink" Target="https://en.wikipedia.org/wiki/Band_gap" TargetMode="Externa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en.wikipedia.org/wiki/Zincblende_(crystal_structure)" TargetMode="External"/><Relationship Id="rId3" Type="http://schemas.openxmlformats.org/officeDocument/2006/relationships/hyperlink" Target="https://en.wikipedia.org/wiki/Gallium" TargetMode="External"/><Relationship Id="rId7" Type="http://schemas.openxmlformats.org/officeDocument/2006/relationships/hyperlink" Target="https://en.wikipedia.org/wiki/Semiconductor"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en.wikipedia.org/wiki/Direct_band_gap" TargetMode="External"/><Relationship Id="rId5" Type="http://schemas.openxmlformats.org/officeDocument/2006/relationships/hyperlink" Target="https://en.wikipedia.org/wiki/III-V" TargetMode="External"/><Relationship Id="rId4" Type="http://schemas.openxmlformats.org/officeDocument/2006/relationships/hyperlink" Target="https://en.wikipedia.org/wiki/Arsenide"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n.wikipedia.org/wiki/Vacuum_tube"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en.wikipedia.org/wiki/Plate_electrode" TargetMode="External"/><Relationship Id="rId5" Type="http://schemas.openxmlformats.org/officeDocument/2006/relationships/hyperlink" Target="https://en.wikipedia.org/wiki/Cathode" TargetMode="External"/><Relationship Id="rId4" Type="http://schemas.openxmlformats.org/officeDocument/2006/relationships/hyperlink" Target="https://en.wikipedia.org/wiki/Electrode" TargetMode="Externa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en.wikipedia.org/wiki/Electric_current" TargetMode="External"/><Relationship Id="rId3" Type="http://schemas.openxmlformats.org/officeDocument/2006/relationships/hyperlink" Target="https://en.wikipedia.org/wiki/Vacuum_tube" TargetMode="External"/><Relationship Id="rId7" Type="http://schemas.openxmlformats.org/officeDocument/2006/relationships/hyperlink" Target="https://en.wikipedia.org/wiki/Electrical_resistance"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s://en.wikipedia.org/wiki/Plate_electrode" TargetMode="External"/><Relationship Id="rId5" Type="http://schemas.openxmlformats.org/officeDocument/2006/relationships/hyperlink" Target="https://en.wikipedia.org/wiki/Cathode" TargetMode="External"/><Relationship Id="rId10" Type="http://schemas.openxmlformats.org/officeDocument/2006/relationships/hyperlink" Target="https://en.wikipedia.org/wiki/Shunt_(electrical)#cite_note-Graf68-1" TargetMode="External"/><Relationship Id="rId4" Type="http://schemas.openxmlformats.org/officeDocument/2006/relationships/hyperlink" Target="https://en.wikipedia.org/wiki/Electrode" TargetMode="External"/><Relationship Id="rId9" Type="http://schemas.openxmlformats.org/officeDocument/2006/relationships/hyperlink" Target="https://en.wikipedia.org/wiki/Electrical_network" TargetMode="Externa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en.wikipedia.org/wiki/Wind_power" TargetMode="External"/><Relationship Id="rId3" Type="http://schemas.openxmlformats.org/officeDocument/2006/relationships/hyperlink" Target="https://en.wikipedia.org/wiki/Semiconducting_material" TargetMode="External"/><Relationship Id="rId7" Type="http://schemas.openxmlformats.org/officeDocument/2006/relationships/hyperlink" Target="https://en.wikipedia.org/wiki/Hydroelectricity"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en.wikipedia.org/wiki/Photovoltaics#cite_note-fraunhofer-pv-report-2020-p4-10" TargetMode="External"/><Relationship Id="rId5" Type="http://schemas.openxmlformats.org/officeDocument/2006/relationships/hyperlink" Target="https://en.wikipedia.org/wiki/Electric_energy_consumption" TargetMode="External"/><Relationship Id="rId4" Type="http://schemas.openxmlformats.org/officeDocument/2006/relationships/hyperlink" Target="https://en.wikipedia.org/wiki/Gigawatts" TargetMode="External"/><Relationship Id="rId9" Type="http://schemas.openxmlformats.org/officeDocument/2006/relationships/hyperlink" Target="https://en.wikipedia.org/wiki/Renewable_energy"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s://en.wikipedia.org/wiki/Longyangxia_Dam_Solar_Park" TargetMode="External"/><Relationship Id="rId13" Type="http://schemas.openxmlformats.org/officeDocument/2006/relationships/hyperlink" Target="https://en.wikipedia.org/wiki/Karnataka" TargetMode="External"/><Relationship Id="rId3" Type="http://schemas.openxmlformats.org/officeDocument/2006/relationships/hyperlink" Target="https://en.wikipedia.org/wiki/Megawatt" TargetMode="External"/><Relationship Id="rId7" Type="http://schemas.openxmlformats.org/officeDocument/2006/relationships/hyperlink" Target="https://en.wikipedia.org/wiki/Independent_Power_Producer" TargetMode="External"/><Relationship Id="rId12" Type="http://schemas.openxmlformats.org/officeDocument/2006/relationships/hyperlink" Target="https://en.wikipedia.org/wiki/Pavagada_Solar_Park" TargetMode="External"/><Relationship Id="rId2" Type="http://schemas.openxmlformats.org/officeDocument/2006/relationships/slide" Target="../slides/slide53.xml"/><Relationship Id="rId1" Type="http://schemas.openxmlformats.org/officeDocument/2006/relationships/notesMaster" Target="../notesMasters/notesMaster1.xml"/><Relationship Id="rId6" Type="http://schemas.openxmlformats.org/officeDocument/2006/relationships/hyperlink" Target="https://en.wikipedia.org/wiki/Photovoltaic_power_station#Co-location" TargetMode="External"/><Relationship Id="rId11" Type="http://schemas.openxmlformats.org/officeDocument/2006/relationships/hyperlink" Target="https://en.wikipedia.org/wiki/China" TargetMode="External"/><Relationship Id="rId5" Type="http://schemas.openxmlformats.org/officeDocument/2006/relationships/hyperlink" Target="https://en.wikipedia.org/wiki/Photovoltaic_power_station" TargetMode="External"/><Relationship Id="rId10" Type="http://schemas.openxmlformats.org/officeDocument/2006/relationships/hyperlink" Target="https://en.wikipedia.org/wiki/Qinghai" TargetMode="External"/><Relationship Id="rId4" Type="http://schemas.openxmlformats.org/officeDocument/2006/relationships/hyperlink" Target="https://en.wikipedia.org/wiki/List_of_photovoltaic_power_stations#cite_note-MW_ACDC-1" TargetMode="External"/><Relationship Id="rId9" Type="http://schemas.openxmlformats.org/officeDocument/2006/relationships/hyperlink" Target="https://en.wikipedia.org/wiki/Gonghe_County"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Energy" TargetMode="External"/><Relationship Id="rId7" Type="http://schemas.openxmlformats.org/officeDocument/2006/relationships/hyperlink" Target="https://en.wikipedia.org/wiki/Wavelength"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en.wikipedia.org/wiki/Frequency" TargetMode="External"/><Relationship Id="rId5" Type="http://schemas.openxmlformats.org/officeDocument/2006/relationships/hyperlink" Target="https://en.wikipedia.org/wiki/Electromagnetic_wave" TargetMode="External"/><Relationship Id="rId4" Type="http://schemas.openxmlformats.org/officeDocument/2006/relationships/hyperlink" Target="https://en.wikipedia.org/wiki/Photon"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en.wikipedia.org/wiki/Semiconductor" TargetMode="External"/><Relationship Id="rId3" Type="http://schemas.openxmlformats.org/officeDocument/2006/relationships/hyperlink" Target="https://en.wikipedia.org/wiki/Chemical_element" TargetMode="External"/><Relationship Id="rId7" Type="http://schemas.openxmlformats.org/officeDocument/2006/relationships/hyperlink" Target="https://en.wikipedia.org/wiki/Metalloid"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en.wikipedia.org/wiki/Tetravalence" TargetMode="External"/><Relationship Id="rId5" Type="http://schemas.openxmlformats.org/officeDocument/2006/relationships/hyperlink" Target="https://en.wikipedia.org/wiki/Atomic_number" TargetMode="External"/><Relationship Id="rId4" Type="http://schemas.openxmlformats.org/officeDocument/2006/relationships/hyperlink" Target="https://en.wikipedia.org/wiki/Symbol_(chemistry)"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Abundance_of_the_chemical_element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70E0A4-B408-4E14-B56D-BD40FF0F14A5}" type="slidenum">
              <a:rPr lang="en-US" smtClean="0"/>
              <a:t>2</a:t>
            </a:fld>
            <a:endParaRPr lang="en-US"/>
          </a:p>
        </p:txBody>
      </p:sp>
    </p:spTree>
    <p:extLst>
      <p:ext uri="{BB962C8B-B14F-4D97-AF65-F5344CB8AC3E}">
        <p14:creationId xmlns:p14="http://schemas.microsoft.com/office/powerpoint/2010/main" val="1054751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mono-crystalline silicon ingots are prepared by the crystal  growth process (crystal pulling). </a:t>
            </a:r>
          </a:p>
          <a:p>
            <a:endParaRPr lang="en-US"/>
          </a:p>
          <a:p>
            <a:r>
              <a:rPr lang="en-US" sz="1200" b="1" i="0" kern="1200">
                <a:solidFill>
                  <a:schemeClr val="tx1"/>
                </a:solidFill>
                <a:effectLst/>
                <a:latin typeface="+mn-lt"/>
                <a:ea typeface="+mn-ea"/>
                <a:cs typeface="+mn-cs"/>
              </a:rPr>
              <a:t>Silicon (Si) is first melted and then allowed to freeze into a crystalline state in</a:t>
            </a:r>
            <a:r>
              <a:rPr lang="en-US" sz="1200" b="0" i="0" kern="1200">
                <a:solidFill>
                  <a:schemeClr val="tx1"/>
                </a:solidFill>
                <a:effectLst/>
                <a:latin typeface="+mn-lt"/>
                <a:ea typeface="+mn-ea"/>
                <a:cs typeface="+mn-cs"/>
              </a:rPr>
              <a:t> a controlled manner. The advantage of this method is that it is fast and highly controllable.</a:t>
            </a:r>
          </a:p>
          <a:p>
            <a:r>
              <a:rPr lang="en-US" sz="1200" b="0" i="0" kern="1200">
                <a:solidFill>
                  <a:schemeClr val="tx1"/>
                </a:solidFill>
                <a:effectLst/>
                <a:latin typeface="+mn-lt"/>
                <a:ea typeface="+mn-ea"/>
                <a:cs typeface="+mn-cs"/>
              </a:rPr>
              <a:t> The almost perfect crystal structure yields the highest light-to-electricity conversion efficiency for silicon.</a:t>
            </a:r>
            <a:endParaRPr lang="en-US"/>
          </a:p>
        </p:txBody>
      </p:sp>
      <p:sp>
        <p:nvSpPr>
          <p:cNvPr id="4" name="Slide Number Placeholder 3"/>
          <p:cNvSpPr>
            <a:spLocks noGrp="1"/>
          </p:cNvSpPr>
          <p:nvPr>
            <p:ph type="sldNum" sz="quarter" idx="5"/>
          </p:nvPr>
        </p:nvSpPr>
        <p:spPr/>
        <p:txBody>
          <a:bodyPr/>
          <a:lstStyle/>
          <a:p>
            <a:fld id="{9D70E0A4-B408-4E14-B56D-BD40FF0F14A5}" type="slidenum">
              <a:rPr lang="en-US" smtClean="0"/>
              <a:t>16</a:t>
            </a:fld>
            <a:endParaRPr lang="en-US"/>
          </a:p>
        </p:txBody>
      </p:sp>
    </p:spTree>
    <p:extLst>
      <p:ext uri="{BB962C8B-B14F-4D97-AF65-F5344CB8AC3E}">
        <p14:creationId xmlns:p14="http://schemas.microsoft.com/office/powerpoint/2010/main" val="3767728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electrons freed and energized by  photons will wander for a short time and then recombine with a  wandering hole. The energy originally transferred to the electron  from the photon is simply lost as heat. The key to producing  usable output current is to sweep the freed electrons out of the  material before they recombine with holes.</a:t>
            </a:r>
          </a:p>
          <a:p>
            <a:endParaRPr lang="en-US"/>
          </a:p>
        </p:txBody>
      </p:sp>
      <p:sp>
        <p:nvSpPr>
          <p:cNvPr id="4" name="Slide Number Placeholder 3"/>
          <p:cNvSpPr>
            <a:spLocks noGrp="1"/>
          </p:cNvSpPr>
          <p:nvPr>
            <p:ph type="sldNum" sz="quarter" idx="5"/>
          </p:nvPr>
        </p:nvSpPr>
        <p:spPr/>
        <p:txBody>
          <a:bodyPr/>
          <a:lstStyle/>
          <a:p>
            <a:fld id="{9D70E0A4-B408-4E14-B56D-BD40FF0F14A5}" type="slidenum">
              <a:rPr lang="en-US" smtClean="0"/>
              <a:t>19</a:t>
            </a:fld>
            <a:endParaRPr lang="en-US"/>
          </a:p>
        </p:txBody>
      </p:sp>
    </p:spTree>
    <p:extLst>
      <p:ext uri="{BB962C8B-B14F-4D97-AF65-F5344CB8AC3E}">
        <p14:creationId xmlns:p14="http://schemas.microsoft.com/office/powerpoint/2010/main" val="3182476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70E0A4-B408-4E14-B56D-BD40FF0F14A5}" type="slidenum">
              <a:rPr lang="en-US" smtClean="0"/>
              <a:t>24</a:t>
            </a:fld>
            <a:endParaRPr lang="en-US"/>
          </a:p>
        </p:txBody>
      </p:sp>
    </p:spTree>
    <p:extLst>
      <p:ext uri="{BB962C8B-B14F-4D97-AF65-F5344CB8AC3E}">
        <p14:creationId xmlns:p14="http://schemas.microsoft.com/office/powerpoint/2010/main" val="573109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 A p-n junction is </a:t>
            </a:r>
            <a:r>
              <a:rPr lang="en-US" sz="1200" b="1" i="0" kern="1200">
                <a:solidFill>
                  <a:schemeClr val="tx1"/>
                </a:solidFill>
                <a:effectLst/>
                <a:latin typeface="+mn-lt"/>
                <a:ea typeface="+mn-ea"/>
                <a:cs typeface="+mn-cs"/>
              </a:rPr>
              <a:t>an interface or a boundary between two semiconductor material types</a:t>
            </a:r>
            <a:r>
              <a:rPr lang="en-US" sz="1200" b="0" i="0" kern="1200">
                <a:solidFill>
                  <a:schemeClr val="tx1"/>
                </a:solidFill>
                <a:effectLst/>
                <a:latin typeface="+mn-lt"/>
                <a:ea typeface="+mn-ea"/>
                <a:cs typeface="+mn-cs"/>
              </a:rPr>
              <a:t>, </a:t>
            </a:r>
          </a:p>
          <a:p>
            <a:r>
              <a:rPr lang="en-US" sz="1200" b="0" i="0" kern="1200">
                <a:solidFill>
                  <a:schemeClr val="tx1"/>
                </a:solidFill>
                <a:effectLst/>
                <a:latin typeface="+mn-lt"/>
                <a:ea typeface="+mn-ea"/>
                <a:cs typeface="+mn-cs"/>
              </a:rPr>
              <a:t>where the mobile </a:t>
            </a:r>
            <a:r>
              <a:rPr lang="en-US" sz="1200" b="0" i="0" u="none" strike="noStrike" kern="1200">
                <a:solidFill>
                  <a:schemeClr val="tx1"/>
                </a:solidFill>
                <a:effectLst/>
                <a:latin typeface="+mn-lt"/>
                <a:ea typeface="+mn-ea"/>
                <a:cs typeface="+mn-cs"/>
                <a:hlinkClick r:id="rId3" tooltip="Charge carrier"/>
              </a:rPr>
              <a:t>charge carriers</a:t>
            </a:r>
            <a:r>
              <a:rPr lang="en-US" sz="1200" b="0" i="0" kern="1200">
                <a:solidFill>
                  <a:schemeClr val="tx1"/>
                </a:solidFill>
                <a:effectLst/>
                <a:latin typeface="+mn-lt"/>
                <a:ea typeface="+mn-ea"/>
                <a:cs typeface="+mn-cs"/>
              </a:rPr>
              <a:t> have been </a:t>
            </a:r>
            <a:r>
              <a:rPr lang="en-US" sz="1200" b="0" i="0" u="none" strike="noStrike" kern="1200">
                <a:solidFill>
                  <a:schemeClr val="tx1"/>
                </a:solidFill>
                <a:effectLst/>
                <a:latin typeface="+mn-lt"/>
                <a:ea typeface="+mn-ea"/>
                <a:cs typeface="+mn-cs"/>
                <a:hlinkClick r:id="rId4" tooltip="Diffused"/>
              </a:rPr>
              <a:t>diffused</a:t>
            </a:r>
            <a:r>
              <a:rPr lang="en-US" sz="1200" b="0" i="0" kern="1200">
                <a:solidFill>
                  <a:schemeClr val="tx1"/>
                </a:solidFill>
                <a:effectLst/>
                <a:latin typeface="+mn-lt"/>
                <a:ea typeface="+mn-ea"/>
                <a:cs typeface="+mn-cs"/>
              </a:rPr>
              <a:t> away, or have been forced away by an </a:t>
            </a:r>
            <a:r>
              <a:rPr lang="en-US" sz="1200" b="0" i="0" u="none" strike="noStrike" kern="1200">
                <a:solidFill>
                  <a:schemeClr val="tx1"/>
                </a:solidFill>
                <a:effectLst/>
                <a:latin typeface="+mn-lt"/>
                <a:ea typeface="+mn-ea"/>
                <a:cs typeface="+mn-cs"/>
                <a:hlinkClick r:id="rId5" tooltip="Electric field"/>
              </a:rPr>
              <a:t>electric field</a:t>
            </a:r>
            <a:r>
              <a:rPr lang="en-US" sz="1200" b="0" i="0" kern="1200">
                <a:solidFill>
                  <a:schemeClr val="tx1"/>
                </a:solidFill>
                <a:effectLst/>
                <a:latin typeface="+mn-lt"/>
                <a:ea typeface="+mn-ea"/>
                <a:cs typeface="+mn-cs"/>
              </a:rPr>
              <a:t>. The only elements left in the depletion region are ionized donor or acceptor impurities.</a:t>
            </a:r>
            <a:endParaRPr lang="en-US"/>
          </a:p>
        </p:txBody>
      </p:sp>
      <p:sp>
        <p:nvSpPr>
          <p:cNvPr id="4" name="Slide Number Placeholder 3"/>
          <p:cNvSpPr>
            <a:spLocks noGrp="1"/>
          </p:cNvSpPr>
          <p:nvPr>
            <p:ph type="sldNum" sz="quarter" idx="5"/>
          </p:nvPr>
        </p:nvSpPr>
        <p:spPr/>
        <p:txBody>
          <a:bodyPr/>
          <a:lstStyle/>
          <a:p>
            <a:fld id="{9D70E0A4-B408-4E14-B56D-BD40FF0F14A5}" type="slidenum">
              <a:rPr lang="en-US" smtClean="0"/>
              <a:t>28</a:t>
            </a:fld>
            <a:endParaRPr lang="en-US"/>
          </a:p>
        </p:txBody>
      </p:sp>
    </p:spTree>
    <p:extLst>
      <p:ext uri="{BB962C8B-B14F-4D97-AF65-F5344CB8AC3E}">
        <p14:creationId xmlns:p14="http://schemas.microsoft.com/office/powerpoint/2010/main" val="3693691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Busbars- These front and rear contact strips are the busbars which conduct the electric DC power generated by the cell. </a:t>
            </a:r>
          </a:p>
          <a:p>
            <a:r>
              <a:rPr lang="en-US" sz="1200" b="0" i="0" kern="1200">
                <a:solidFill>
                  <a:schemeClr val="tx1"/>
                </a:solidFill>
                <a:effectLst/>
                <a:latin typeface="+mn-lt"/>
                <a:ea typeface="+mn-ea"/>
                <a:cs typeface="+mn-cs"/>
              </a:rPr>
              <a:t>Perpendicular to the busbars are the super-thin and metallic grid fingers , which are connected by the busbar. These fingers </a:t>
            </a:r>
            <a:r>
              <a:rPr lang="en-US" sz="1200" b="1" i="0" kern="1200">
                <a:solidFill>
                  <a:schemeClr val="tx1"/>
                </a:solidFill>
                <a:effectLst/>
                <a:latin typeface="+mn-lt"/>
                <a:ea typeface="+mn-ea"/>
                <a:cs typeface="+mn-cs"/>
              </a:rPr>
              <a:t>collect the generated DC current and deliver them to the busbars</a:t>
            </a:r>
            <a:r>
              <a:rPr lang="en-US" sz="1200" b="0" i="0" kern="1200">
                <a:solidFill>
                  <a:schemeClr val="tx1"/>
                </a:solidFill>
                <a:effectLst/>
                <a:latin typeface="+mn-lt"/>
                <a:ea typeface="+mn-ea"/>
                <a:cs typeface="+mn-cs"/>
              </a:rPr>
              <a:t>.</a:t>
            </a:r>
          </a:p>
          <a:p>
            <a:endParaRPr lang="en-US" sz="1200" b="0" i="0" kern="1200">
              <a:solidFill>
                <a:schemeClr val="tx1"/>
              </a:solidFill>
              <a:effectLst/>
              <a:latin typeface="+mn-lt"/>
              <a:ea typeface="+mn-ea"/>
              <a:cs typeface="+mn-cs"/>
            </a:endParaRPr>
          </a:p>
          <a:p>
            <a:r>
              <a:rPr lang="en-US"/>
              <a:t>basic structure of a photovoltaic cell consisting of p-conducting base material and an n-conducting layer on the topside. The entire cell rear side is covered with a metallic contact while the irradiated side is equipped with a finger-type contact system to </a:t>
            </a:r>
            <a:r>
              <a:rPr lang="en-US" err="1"/>
              <a:t>minimise</a:t>
            </a:r>
            <a:r>
              <a:rPr lang="en-US"/>
              <a:t> shading losses. Also full cover, transparent conductive layers are used. To reduce reflection losses the cell surface may additionally be provided with an anti-reflecting coating. A silicon solar cell with such construction usually has a blue </a:t>
            </a:r>
            <a:r>
              <a:rPr lang="en-US" err="1"/>
              <a:t>colour</a:t>
            </a:r>
            <a:endParaRPr lang="en-US"/>
          </a:p>
        </p:txBody>
      </p:sp>
      <p:sp>
        <p:nvSpPr>
          <p:cNvPr id="4" name="Slide Number Placeholder 3"/>
          <p:cNvSpPr>
            <a:spLocks noGrp="1"/>
          </p:cNvSpPr>
          <p:nvPr>
            <p:ph type="sldNum" sz="quarter" idx="5"/>
          </p:nvPr>
        </p:nvSpPr>
        <p:spPr/>
        <p:txBody>
          <a:bodyPr/>
          <a:lstStyle/>
          <a:p>
            <a:fld id="{9D70E0A4-B408-4E14-B56D-BD40FF0F14A5}" type="slidenum">
              <a:rPr lang="en-US" smtClean="0"/>
              <a:t>30</a:t>
            </a:fld>
            <a:endParaRPr lang="en-US"/>
          </a:p>
        </p:txBody>
      </p:sp>
    </p:spTree>
    <p:extLst>
      <p:ext uri="{BB962C8B-B14F-4D97-AF65-F5344CB8AC3E}">
        <p14:creationId xmlns:p14="http://schemas.microsoft.com/office/powerpoint/2010/main" val="1781233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will produce  electric current in response to different wavelengths of light</a:t>
            </a:r>
          </a:p>
        </p:txBody>
      </p:sp>
      <p:sp>
        <p:nvSpPr>
          <p:cNvPr id="4" name="Slide Number Placeholder 3"/>
          <p:cNvSpPr>
            <a:spLocks noGrp="1"/>
          </p:cNvSpPr>
          <p:nvPr>
            <p:ph type="sldNum" sz="quarter" idx="5"/>
          </p:nvPr>
        </p:nvSpPr>
        <p:spPr/>
        <p:txBody>
          <a:bodyPr/>
          <a:lstStyle/>
          <a:p>
            <a:fld id="{9D70E0A4-B408-4E14-B56D-BD40FF0F14A5}" type="slidenum">
              <a:rPr lang="en-US" smtClean="0"/>
              <a:t>34</a:t>
            </a:fld>
            <a:endParaRPr lang="en-US"/>
          </a:p>
        </p:txBody>
      </p:sp>
    </p:spTree>
    <p:extLst>
      <p:ext uri="{BB962C8B-B14F-4D97-AF65-F5344CB8AC3E}">
        <p14:creationId xmlns:p14="http://schemas.microsoft.com/office/powerpoint/2010/main" val="1471728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QE is dimensionless, but it is closely related to the </a:t>
            </a:r>
            <a:r>
              <a:rPr lang="en-US" sz="1200" b="0" i="0" u="none" strike="noStrike" kern="1200">
                <a:solidFill>
                  <a:schemeClr val="tx1"/>
                </a:solidFill>
                <a:effectLst/>
                <a:latin typeface="+mn-lt"/>
                <a:ea typeface="+mn-ea"/>
                <a:cs typeface="+mn-cs"/>
                <a:hlinkClick r:id="rId3" tooltip="Responsivity"/>
              </a:rPr>
              <a:t>responsivity</a:t>
            </a:r>
            <a:r>
              <a:rPr lang="en-US" sz="1200" b="0" i="0" kern="1200">
                <a:solidFill>
                  <a:schemeClr val="tx1"/>
                </a:solidFill>
                <a:effectLst/>
                <a:latin typeface="+mn-lt"/>
                <a:ea typeface="+mn-ea"/>
                <a:cs typeface="+mn-cs"/>
              </a:rPr>
              <a:t>, which is expressed in </a:t>
            </a:r>
            <a:r>
              <a:rPr lang="en-US" sz="1200" b="0" i="0" u="none" strike="noStrike" kern="1200">
                <a:solidFill>
                  <a:schemeClr val="tx1"/>
                </a:solidFill>
                <a:effectLst/>
                <a:latin typeface="+mn-lt"/>
                <a:ea typeface="+mn-ea"/>
                <a:cs typeface="+mn-cs"/>
                <a:hlinkClick r:id="rId4" tooltip="Ampere"/>
              </a:rPr>
              <a:t>amps</a:t>
            </a:r>
            <a:r>
              <a:rPr lang="en-US" sz="1200" b="0" i="0" kern="1200">
                <a:solidFill>
                  <a:schemeClr val="tx1"/>
                </a:solidFill>
                <a:effectLst/>
                <a:latin typeface="+mn-lt"/>
                <a:ea typeface="+mn-ea"/>
                <a:cs typeface="+mn-cs"/>
              </a:rPr>
              <a:t> per </a:t>
            </a:r>
            <a:r>
              <a:rPr lang="en-US" sz="1200" b="0" i="0" u="none" strike="noStrike" kern="1200">
                <a:solidFill>
                  <a:schemeClr val="tx1"/>
                </a:solidFill>
                <a:effectLst/>
                <a:latin typeface="+mn-lt"/>
                <a:ea typeface="+mn-ea"/>
                <a:cs typeface="+mn-cs"/>
                <a:hlinkClick r:id="rId5" tooltip="Watt"/>
              </a:rPr>
              <a:t>watt</a:t>
            </a:r>
            <a:r>
              <a:rPr lang="en-US" sz="1200" b="0" i="0" kern="1200">
                <a:solidFill>
                  <a:schemeClr val="tx1"/>
                </a:solidFill>
                <a:effectLst/>
                <a:latin typeface="+mn-lt"/>
                <a:ea typeface="+mn-ea"/>
                <a:cs typeface="+mn-cs"/>
              </a:rPr>
              <a:t>. Since the energy of a photon is </a:t>
            </a:r>
            <a:r>
              <a:rPr lang="en-US" sz="1200" b="0" i="0" u="none" strike="noStrike" kern="1200">
                <a:solidFill>
                  <a:schemeClr val="tx1"/>
                </a:solidFill>
                <a:effectLst/>
                <a:latin typeface="+mn-lt"/>
                <a:ea typeface="+mn-ea"/>
                <a:cs typeface="+mn-cs"/>
                <a:hlinkClick r:id="rId6" tooltip="Proportionality (mathematics)"/>
              </a:rPr>
              <a:t>inversely proportional</a:t>
            </a:r>
            <a:r>
              <a:rPr lang="en-US" sz="1200" b="0" i="0" kern="1200">
                <a:solidFill>
                  <a:schemeClr val="tx1"/>
                </a:solidFill>
                <a:effectLst/>
                <a:latin typeface="+mn-lt"/>
                <a:ea typeface="+mn-ea"/>
                <a:cs typeface="+mn-cs"/>
              </a:rPr>
              <a:t> to its </a:t>
            </a:r>
            <a:r>
              <a:rPr lang="en-US" sz="1200" b="0" i="0" u="none" strike="noStrike" kern="1200">
                <a:solidFill>
                  <a:schemeClr val="tx1"/>
                </a:solidFill>
                <a:effectLst/>
                <a:latin typeface="+mn-lt"/>
                <a:ea typeface="+mn-ea"/>
                <a:cs typeface="+mn-cs"/>
                <a:hlinkClick r:id="rId7" tooltip="Wavelength"/>
              </a:rPr>
              <a:t>wavelength</a:t>
            </a:r>
            <a:r>
              <a:rPr lang="en-US" sz="1200" b="0" i="0" kern="1200">
                <a:solidFill>
                  <a:schemeClr val="tx1"/>
                </a:solidFill>
                <a:effectLst/>
                <a:latin typeface="+mn-lt"/>
                <a:ea typeface="+mn-ea"/>
                <a:cs typeface="+mn-cs"/>
              </a:rPr>
              <a:t>, QE is often measured over a range of different wavelengths to characterize a device's </a:t>
            </a:r>
            <a:r>
              <a:rPr lang="en-US" sz="1200" b="0" i="0" u="none" strike="noStrike" kern="1200">
                <a:solidFill>
                  <a:schemeClr val="tx1"/>
                </a:solidFill>
                <a:effectLst/>
                <a:latin typeface="+mn-lt"/>
                <a:ea typeface="+mn-ea"/>
                <a:cs typeface="+mn-cs"/>
                <a:hlinkClick r:id="rId8" tooltip="Efficiency"/>
              </a:rPr>
              <a:t>efficiency</a:t>
            </a:r>
            <a:r>
              <a:rPr lang="en-US" sz="1200" b="0" i="0" kern="1200">
                <a:solidFill>
                  <a:schemeClr val="tx1"/>
                </a:solidFill>
                <a:effectLst/>
                <a:latin typeface="+mn-lt"/>
                <a:ea typeface="+mn-ea"/>
                <a:cs typeface="+mn-cs"/>
              </a:rPr>
              <a:t> at each photon energy level. For typical semiconductor photodetectors, QE drops to zero for photons whose energy is below the </a:t>
            </a:r>
            <a:r>
              <a:rPr lang="en-US" sz="1200" b="0" i="0" u="none" strike="noStrike" kern="1200">
                <a:solidFill>
                  <a:schemeClr val="tx1"/>
                </a:solidFill>
                <a:effectLst/>
                <a:latin typeface="+mn-lt"/>
                <a:ea typeface="+mn-ea"/>
                <a:cs typeface="+mn-cs"/>
                <a:hlinkClick r:id="rId9" tooltip="Band gap"/>
              </a:rPr>
              <a:t>band gap</a:t>
            </a:r>
            <a:endParaRPr lang="en-US"/>
          </a:p>
        </p:txBody>
      </p:sp>
      <p:sp>
        <p:nvSpPr>
          <p:cNvPr id="4" name="Slide Number Placeholder 3"/>
          <p:cNvSpPr>
            <a:spLocks noGrp="1"/>
          </p:cNvSpPr>
          <p:nvPr>
            <p:ph type="sldNum" sz="quarter" idx="5"/>
          </p:nvPr>
        </p:nvSpPr>
        <p:spPr/>
        <p:txBody>
          <a:bodyPr/>
          <a:lstStyle/>
          <a:p>
            <a:fld id="{9D70E0A4-B408-4E14-B56D-BD40FF0F14A5}" type="slidenum">
              <a:rPr lang="en-US" smtClean="0"/>
              <a:t>35</a:t>
            </a:fld>
            <a:endParaRPr lang="en-US"/>
          </a:p>
        </p:txBody>
      </p:sp>
    </p:spTree>
    <p:extLst>
      <p:ext uri="{BB962C8B-B14F-4D97-AF65-F5344CB8AC3E}">
        <p14:creationId xmlns:p14="http://schemas.microsoft.com/office/powerpoint/2010/main" val="1865423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a:solidFill>
                  <a:schemeClr val="tx1"/>
                </a:solidFill>
                <a:effectLst/>
                <a:latin typeface="+mn-lt"/>
                <a:ea typeface="+mn-ea"/>
                <a:cs typeface="+mn-cs"/>
                <a:hlinkClick r:id="rId3" tooltip="Gallium"/>
              </a:rPr>
              <a:t>Gallium</a:t>
            </a:r>
            <a:r>
              <a:rPr lang="en-US" sz="1200" b="1" i="0" kern="1200">
                <a:solidFill>
                  <a:schemeClr val="tx1"/>
                </a:solidFill>
                <a:effectLst/>
                <a:latin typeface="+mn-lt"/>
                <a:ea typeface="+mn-ea"/>
                <a:cs typeface="+mn-cs"/>
              </a:rPr>
              <a:t> </a:t>
            </a:r>
            <a:r>
              <a:rPr lang="en-US" sz="1200" b="1" i="0" u="none" strike="noStrike" kern="1200">
                <a:solidFill>
                  <a:schemeClr val="tx1"/>
                </a:solidFill>
                <a:effectLst/>
                <a:latin typeface="+mn-lt"/>
                <a:ea typeface="+mn-ea"/>
                <a:cs typeface="+mn-cs"/>
                <a:hlinkClick r:id="rId4" tooltip="Arsenide"/>
              </a:rPr>
              <a:t>arsenide</a:t>
            </a:r>
            <a:r>
              <a:rPr lang="en-US" sz="1200" b="0" i="0" kern="1200">
                <a:solidFill>
                  <a:schemeClr val="tx1"/>
                </a:solidFill>
                <a:effectLst/>
                <a:latin typeface="+mn-lt"/>
                <a:ea typeface="+mn-ea"/>
                <a:cs typeface="+mn-cs"/>
              </a:rPr>
              <a:t> (</a:t>
            </a:r>
            <a:r>
              <a:rPr lang="en-US" sz="1200" b="1" i="0" kern="1200">
                <a:solidFill>
                  <a:schemeClr val="tx1"/>
                </a:solidFill>
                <a:effectLst/>
                <a:latin typeface="+mn-lt"/>
                <a:ea typeface="+mn-ea"/>
                <a:cs typeface="+mn-cs"/>
              </a:rPr>
              <a:t>GaAs</a:t>
            </a:r>
            <a:r>
              <a:rPr lang="en-US" sz="1200" b="0" i="0" kern="1200">
                <a:solidFill>
                  <a:schemeClr val="tx1"/>
                </a:solidFill>
                <a:effectLst/>
                <a:latin typeface="+mn-lt"/>
                <a:ea typeface="+mn-ea"/>
                <a:cs typeface="+mn-cs"/>
              </a:rPr>
              <a:t>) is a </a:t>
            </a:r>
            <a:r>
              <a:rPr lang="en-US" sz="1200" b="0" i="0" u="none" strike="noStrike" kern="1200">
                <a:solidFill>
                  <a:schemeClr val="tx1"/>
                </a:solidFill>
                <a:effectLst/>
                <a:latin typeface="+mn-lt"/>
                <a:ea typeface="+mn-ea"/>
                <a:cs typeface="+mn-cs"/>
                <a:hlinkClick r:id="rId5" tooltip="III-V"/>
              </a:rPr>
              <a:t>III-V</a:t>
            </a:r>
            <a:r>
              <a:rPr lang="en-US" sz="1200" b="0" i="0" kern="1200">
                <a:solidFill>
                  <a:schemeClr val="tx1"/>
                </a:solidFill>
                <a:effectLst/>
                <a:latin typeface="+mn-lt"/>
                <a:ea typeface="+mn-ea"/>
                <a:cs typeface="+mn-cs"/>
              </a:rPr>
              <a:t> </a:t>
            </a:r>
            <a:r>
              <a:rPr lang="en-US" sz="1200" b="0" i="0" u="none" strike="noStrike" kern="1200">
                <a:solidFill>
                  <a:schemeClr val="tx1"/>
                </a:solidFill>
                <a:effectLst/>
                <a:latin typeface="+mn-lt"/>
                <a:ea typeface="+mn-ea"/>
                <a:cs typeface="+mn-cs"/>
                <a:hlinkClick r:id="rId6" tooltip="Direct band gap"/>
              </a:rPr>
              <a:t>direct band gap</a:t>
            </a:r>
            <a:r>
              <a:rPr lang="en-US" sz="1200" b="0" i="0" kern="1200">
                <a:solidFill>
                  <a:schemeClr val="tx1"/>
                </a:solidFill>
                <a:effectLst/>
                <a:latin typeface="+mn-lt"/>
                <a:ea typeface="+mn-ea"/>
                <a:cs typeface="+mn-cs"/>
              </a:rPr>
              <a:t> </a:t>
            </a:r>
            <a:r>
              <a:rPr lang="en-US" sz="1200" b="0" i="0" u="none" strike="noStrike" kern="1200">
                <a:solidFill>
                  <a:schemeClr val="tx1"/>
                </a:solidFill>
                <a:effectLst/>
                <a:latin typeface="+mn-lt"/>
                <a:ea typeface="+mn-ea"/>
                <a:cs typeface="+mn-cs"/>
                <a:hlinkClick r:id="rId7" tooltip="Semiconductor"/>
              </a:rPr>
              <a:t>semiconductor</a:t>
            </a:r>
            <a:r>
              <a:rPr lang="en-US" sz="1200" b="0" i="0" kern="1200">
                <a:solidFill>
                  <a:schemeClr val="tx1"/>
                </a:solidFill>
                <a:effectLst/>
                <a:latin typeface="+mn-lt"/>
                <a:ea typeface="+mn-ea"/>
                <a:cs typeface="+mn-cs"/>
              </a:rPr>
              <a:t> with a </a:t>
            </a:r>
            <a:r>
              <a:rPr lang="en-US" sz="1200" b="0" i="0" u="none" strike="noStrike" kern="1200">
                <a:solidFill>
                  <a:schemeClr val="tx1"/>
                </a:solidFill>
                <a:effectLst/>
                <a:latin typeface="+mn-lt"/>
                <a:ea typeface="+mn-ea"/>
                <a:cs typeface="+mn-cs"/>
                <a:hlinkClick r:id="rId8" tooltip="Zincblende (crystal structure)"/>
              </a:rPr>
              <a:t>zinc blende</a:t>
            </a:r>
            <a:r>
              <a:rPr lang="en-US" sz="1200" b="0" i="0" kern="1200">
                <a:solidFill>
                  <a:schemeClr val="tx1"/>
                </a:solidFill>
                <a:effectLst/>
                <a:latin typeface="+mn-lt"/>
                <a:ea typeface="+mn-ea"/>
                <a:cs typeface="+mn-cs"/>
              </a:rPr>
              <a:t> crystal structure.</a:t>
            </a:r>
            <a:endParaRPr lang="en-US"/>
          </a:p>
        </p:txBody>
      </p:sp>
      <p:sp>
        <p:nvSpPr>
          <p:cNvPr id="4" name="Slide Number Placeholder 3"/>
          <p:cNvSpPr>
            <a:spLocks noGrp="1"/>
          </p:cNvSpPr>
          <p:nvPr>
            <p:ph type="sldNum" sz="quarter" idx="5"/>
          </p:nvPr>
        </p:nvSpPr>
        <p:spPr/>
        <p:txBody>
          <a:bodyPr/>
          <a:lstStyle/>
          <a:p>
            <a:fld id="{9D70E0A4-B408-4E14-B56D-BD40FF0F14A5}" type="slidenum">
              <a:rPr lang="en-US" smtClean="0"/>
              <a:t>37</a:t>
            </a:fld>
            <a:endParaRPr lang="en-US"/>
          </a:p>
        </p:txBody>
      </p:sp>
    </p:spTree>
    <p:extLst>
      <p:ext uri="{BB962C8B-B14F-4D97-AF65-F5344CB8AC3E}">
        <p14:creationId xmlns:p14="http://schemas.microsoft.com/office/powerpoint/2010/main" val="1858934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A simple equivalent circuit model for a PV cell consists of </a:t>
            </a:r>
            <a:r>
              <a:rPr lang="en-US" sz="1200" b="1" i="0" kern="1200">
                <a:solidFill>
                  <a:schemeClr val="tx1"/>
                </a:solidFill>
                <a:effectLst/>
                <a:latin typeface="+mn-lt"/>
                <a:ea typeface="+mn-ea"/>
                <a:cs typeface="+mn-cs"/>
              </a:rPr>
              <a:t>a real diode in parallel with an ideal current source</a:t>
            </a:r>
            <a:r>
              <a:rPr lang="en-US" sz="1200" b="0" i="0" kern="1200">
                <a:solidFill>
                  <a:schemeClr val="tx1"/>
                </a:solidFill>
                <a:effectLst/>
                <a:latin typeface="+mn-lt"/>
                <a:ea typeface="+mn-ea"/>
                <a:cs typeface="+mn-cs"/>
              </a:rPr>
              <a:t>. The ideal current source delivers current in proportion to the solar flux to which it is exposed.</a:t>
            </a:r>
          </a:p>
          <a:p>
            <a:endParaRPr lang="en-US" sz="1200" b="0" i="0" kern="1200">
              <a:solidFill>
                <a:schemeClr val="tx1"/>
              </a:solidFill>
              <a:effectLst/>
              <a:latin typeface="+mn-lt"/>
              <a:ea typeface="+mn-ea"/>
              <a:cs typeface="+mn-cs"/>
            </a:endParaRPr>
          </a:p>
          <a:p>
            <a:r>
              <a:rPr lang="en-US"/>
              <a:t>The photocurrent </a:t>
            </a:r>
            <a:r>
              <a:rPr lang="en-US" err="1"/>
              <a:t>IPh</a:t>
            </a:r>
            <a:r>
              <a:rPr lang="en-US"/>
              <a:t> is assumed to be proportional to the photon flow incident on the cell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A diode </a:t>
            </a:r>
            <a:r>
              <a:rPr lang="en-US" sz="1200" b="0" i="0" u="none" strike="noStrike" kern="1200">
                <a:solidFill>
                  <a:schemeClr val="tx1"/>
                </a:solidFill>
                <a:effectLst/>
                <a:latin typeface="+mn-lt"/>
                <a:ea typeface="+mn-ea"/>
                <a:cs typeface="+mn-cs"/>
                <a:hlinkClick r:id="rId3" tooltip="Vacuum tube"/>
              </a:rPr>
              <a:t>vacuum tube</a:t>
            </a:r>
            <a:r>
              <a:rPr lang="en-US" sz="1200" b="0" i="0" kern="1200">
                <a:solidFill>
                  <a:schemeClr val="tx1"/>
                </a:solidFill>
                <a:effectLst/>
                <a:latin typeface="+mn-lt"/>
                <a:ea typeface="+mn-ea"/>
                <a:cs typeface="+mn-cs"/>
              </a:rPr>
              <a:t> or </a:t>
            </a:r>
            <a:r>
              <a:rPr lang="en-US" sz="1200" b="1" i="0" kern="1200">
                <a:solidFill>
                  <a:schemeClr val="tx1"/>
                </a:solidFill>
                <a:effectLst/>
                <a:latin typeface="+mn-lt"/>
                <a:ea typeface="+mn-ea"/>
                <a:cs typeface="+mn-cs"/>
              </a:rPr>
              <a:t>thermionic diode</a:t>
            </a:r>
            <a:r>
              <a:rPr lang="en-US" sz="1200" b="0" i="0" kern="1200">
                <a:solidFill>
                  <a:schemeClr val="tx1"/>
                </a:solidFill>
                <a:effectLst/>
                <a:latin typeface="+mn-lt"/>
                <a:ea typeface="+mn-ea"/>
                <a:cs typeface="+mn-cs"/>
              </a:rPr>
              <a:t> is a vacuum tube with two </a:t>
            </a:r>
            <a:r>
              <a:rPr lang="en-US" sz="1200" b="0" i="0" u="none" strike="noStrike" kern="1200">
                <a:solidFill>
                  <a:schemeClr val="tx1"/>
                </a:solidFill>
                <a:effectLst/>
                <a:latin typeface="+mn-lt"/>
                <a:ea typeface="+mn-ea"/>
                <a:cs typeface="+mn-cs"/>
                <a:hlinkClick r:id="rId4" tooltip="Electrode"/>
              </a:rPr>
              <a:t>electrodes</a:t>
            </a:r>
            <a:r>
              <a:rPr lang="en-US" sz="1200" b="0" i="0" kern="1200">
                <a:solidFill>
                  <a:schemeClr val="tx1"/>
                </a:solidFill>
                <a:effectLst/>
                <a:latin typeface="+mn-lt"/>
                <a:ea typeface="+mn-ea"/>
                <a:cs typeface="+mn-cs"/>
              </a:rPr>
              <a:t>, a heated </a:t>
            </a:r>
            <a:r>
              <a:rPr lang="en-US" sz="1200" b="0" i="0" u="none" strike="noStrike" kern="1200">
                <a:solidFill>
                  <a:schemeClr val="tx1"/>
                </a:solidFill>
                <a:effectLst/>
                <a:latin typeface="+mn-lt"/>
                <a:ea typeface="+mn-ea"/>
                <a:cs typeface="+mn-cs"/>
                <a:hlinkClick r:id="rId5" tooltip="Cathode"/>
              </a:rPr>
              <a:t>cathode</a:t>
            </a:r>
            <a:r>
              <a:rPr lang="en-US" sz="1200" b="0" i="0" kern="1200">
                <a:solidFill>
                  <a:schemeClr val="tx1"/>
                </a:solidFill>
                <a:effectLst/>
                <a:latin typeface="+mn-lt"/>
                <a:ea typeface="+mn-ea"/>
                <a:cs typeface="+mn-cs"/>
              </a:rPr>
              <a:t> and a </a:t>
            </a:r>
            <a:r>
              <a:rPr lang="en-US" sz="1200" b="0" i="0" u="none" strike="noStrike" kern="1200">
                <a:solidFill>
                  <a:schemeClr val="tx1"/>
                </a:solidFill>
                <a:effectLst/>
                <a:latin typeface="+mn-lt"/>
                <a:ea typeface="+mn-ea"/>
                <a:cs typeface="+mn-cs"/>
                <a:hlinkClick r:id="rId6" tooltip="Plate electrode"/>
              </a:rPr>
              <a:t>plate</a:t>
            </a:r>
            <a:r>
              <a:rPr lang="en-US" sz="1200" b="0" i="0" kern="1200">
                <a:solidFill>
                  <a:schemeClr val="tx1"/>
                </a:solidFill>
                <a:effectLst/>
                <a:latin typeface="+mn-lt"/>
                <a:ea typeface="+mn-ea"/>
                <a:cs typeface="+mn-cs"/>
              </a:rPr>
              <a:t>, in which electrons can flow in only one direction,</a:t>
            </a:r>
          </a:p>
          <a:p>
            <a:endParaRPr lang="en-US"/>
          </a:p>
        </p:txBody>
      </p:sp>
      <p:sp>
        <p:nvSpPr>
          <p:cNvPr id="4" name="Slide Number Placeholder 3"/>
          <p:cNvSpPr>
            <a:spLocks noGrp="1"/>
          </p:cNvSpPr>
          <p:nvPr>
            <p:ph type="sldNum" sz="quarter" idx="5"/>
          </p:nvPr>
        </p:nvSpPr>
        <p:spPr/>
        <p:txBody>
          <a:bodyPr/>
          <a:lstStyle/>
          <a:p>
            <a:fld id="{9D70E0A4-B408-4E14-B56D-BD40FF0F14A5}" type="slidenum">
              <a:rPr lang="en-US" smtClean="0"/>
              <a:t>39</a:t>
            </a:fld>
            <a:endParaRPr lang="en-US"/>
          </a:p>
        </p:txBody>
      </p:sp>
    </p:spTree>
    <p:extLst>
      <p:ext uri="{BB962C8B-B14F-4D97-AF65-F5344CB8AC3E}">
        <p14:creationId xmlns:p14="http://schemas.microsoft.com/office/powerpoint/2010/main" val="737350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A diode </a:t>
            </a:r>
            <a:r>
              <a:rPr lang="en-US" sz="1200" b="0" i="0" u="none" strike="noStrike" kern="1200">
                <a:solidFill>
                  <a:schemeClr val="tx1"/>
                </a:solidFill>
                <a:effectLst/>
                <a:latin typeface="+mn-lt"/>
                <a:ea typeface="+mn-ea"/>
                <a:cs typeface="+mn-cs"/>
                <a:hlinkClick r:id="rId3" tooltip="Vacuum tube"/>
              </a:rPr>
              <a:t>vacuum tube</a:t>
            </a:r>
            <a:r>
              <a:rPr lang="en-US" sz="1200" b="0" i="0" kern="1200">
                <a:solidFill>
                  <a:schemeClr val="tx1"/>
                </a:solidFill>
                <a:effectLst/>
                <a:latin typeface="+mn-lt"/>
                <a:ea typeface="+mn-ea"/>
                <a:cs typeface="+mn-cs"/>
              </a:rPr>
              <a:t> or </a:t>
            </a:r>
            <a:r>
              <a:rPr lang="en-US" sz="1200" b="1" i="0" kern="1200">
                <a:solidFill>
                  <a:schemeClr val="tx1"/>
                </a:solidFill>
                <a:effectLst/>
                <a:latin typeface="+mn-lt"/>
                <a:ea typeface="+mn-ea"/>
                <a:cs typeface="+mn-cs"/>
              </a:rPr>
              <a:t>thermionic diode</a:t>
            </a:r>
            <a:r>
              <a:rPr lang="en-US" sz="1200" b="0" i="0" kern="1200">
                <a:solidFill>
                  <a:schemeClr val="tx1"/>
                </a:solidFill>
                <a:effectLst/>
                <a:latin typeface="+mn-lt"/>
                <a:ea typeface="+mn-ea"/>
                <a:cs typeface="+mn-cs"/>
              </a:rPr>
              <a:t> is a vacuum tube with two </a:t>
            </a:r>
            <a:r>
              <a:rPr lang="en-US" sz="1200" b="0" i="0" u="none" strike="noStrike" kern="1200">
                <a:solidFill>
                  <a:schemeClr val="tx1"/>
                </a:solidFill>
                <a:effectLst/>
                <a:latin typeface="+mn-lt"/>
                <a:ea typeface="+mn-ea"/>
                <a:cs typeface="+mn-cs"/>
                <a:hlinkClick r:id="rId4" tooltip="Electrode"/>
              </a:rPr>
              <a:t>electrodes</a:t>
            </a:r>
            <a:r>
              <a:rPr lang="en-US" sz="1200" b="0" i="0" kern="1200">
                <a:solidFill>
                  <a:schemeClr val="tx1"/>
                </a:solidFill>
                <a:effectLst/>
                <a:latin typeface="+mn-lt"/>
                <a:ea typeface="+mn-ea"/>
                <a:cs typeface="+mn-cs"/>
              </a:rPr>
              <a:t>, a heated </a:t>
            </a:r>
            <a:r>
              <a:rPr lang="en-US" sz="1200" b="0" i="0" u="none" strike="noStrike" kern="1200">
                <a:solidFill>
                  <a:schemeClr val="tx1"/>
                </a:solidFill>
                <a:effectLst/>
                <a:latin typeface="+mn-lt"/>
                <a:ea typeface="+mn-ea"/>
                <a:cs typeface="+mn-cs"/>
                <a:hlinkClick r:id="rId5" tooltip="Cathode"/>
              </a:rPr>
              <a:t>cathode</a:t>
            </a:r>
            <a:r>
              <a:rPr lang="en-US" sz="1200" b="0" i="0" kern="1200">
                <a:solidFill>
                  <a:schemeClr val="tx1"/>
                </a:solidFill>
                <a:effectLst/>
                <a:latin typeface="+mn-lt"/>
                <a:ea typeface="+mn-ea"/>
                <a:cs typeface="+mn-cs"/>
              </a:rPr>
              <a:t> and a </a:t>
            </a:r>
            <a:r>
              <a:rPr lang="en-US" sz="1200" b="0" i="0" u="none" strike="noStrike" kern="1200">
                <a:solidFill>
                  <a:schemeClr val="tx1"/>
                </a:solidFill>
                <a:effectLst/>
                <a:latin typeface="+mn-lt"/>
                <a:ea typeface="+mn-ea"/>
                <a:cs typeface="+mn-cs"/>
                <a:hlinkClick r:id="rId6" tooltip="Plate electrode"/>
              </a:rPr>
              <a:t>plate</a:t>
            </a:r>
            <a:r>
              <a:rPr lang="en-US" sz="1200" b="0" i="0" kern="1200">
                <a:solidFill>
                  <a:schemeClr val="tx1"/>
                </a:solidFill>
                <a:effectLst/>
                <a:latin typeface="+mn-lt"/>
                <a:ea typeface="+mn-ea"/>
                <a:cs typeface="+mn-cs"/>
              </a:rPr>
              <a:t>, in which electrons can flow in only one direction,</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a </a:t>
            </a:r>
            <a:r>
              <a:rPr lang="en-US" sz="1200" b="1" i="0" kern="1200">
                <a:solidFill>
                  <a:schemeClr val="tx1"/>
                </a:solidFill>
                <a:effectLst/>
                <a:latin typeface="+mn-lt"/>
                <a:ea typeface="+mn-ea"/>
                <a:cs typeface="+mn-cs"/>
              </a:rPr>
              <a:t>shunt</a:t>
            </a:r>
            <a:r>
              <a:rPr lang="en-US" sz="1200" b="0" i="0" kern="1200">
                <a:solidFill>
                  <a:schemeClr val="tx1"/>
                </a:solidFill>
                <a:effectLst/>
                <a:latin typeface="+mn-lt"/>
                <a:ea typeface="+mn-ea"/>
                <a:cs typeface="+mn-cs"/>
              </a:rPr>
              <a:t> is a device that creates a low-</a:t>
            </a:r>
            <a:r>
              <a:rPr lang="en-US" sz="1200" b="0" i="0" u="none" strike="noStrike" kern="1200">
                <a:solidFill>
                  <a:schemeClr val="tx1"/>
                </a:solidFill>
                <a:effectLst/>
                <a:latin typeface="+mn-lt"/>
                <a:ea typeface="+mn-ea"/>
                <a:cs typeface="+mn-cs"/>
                <a:hlinkClick r:id="rId7" tooltip="Electrical resistance"/>
              </a:rPr>
              <a:t>resistance</a:t>
            </a:r>
            <a:r>
              <a:rPr lang="en-US" sz="1200" b="0" i="0" kern="1200">
                <a:solidFill>
                  <a:schemeClr val="tx1"/>
                </a:solidFill>
                <a:effectLst/>
                <a:latin typeface="+mn-lt"/>
                <a:ea typeface="+mn-ea"/>
                <a:cs typeface="+mn-cs"/>
              </a:rPr>
              <a:t> path for </a:t>
            </a:r>
            <a:r>
              <a:rPr lang="en-US" sz="1200" b="0" i="0" u="none" strike="noStrike" kern="1200">
                <a:solidFill>
                  <a:schemeClr val="tx1"/>
                </a:solidFill>
                <a:effectLst/>
                <a:latin typeface="+mn-lt"/>
                <a:ea typeface="+mn-ea"/>
                <a:cs typeface="+mn-cs"/>
                <a:hlinkClick r:id="rId8" tooltip="Electric current"/>
              </a:rPr>
              <a:t>electric current</a:t>
            </a:r>
            <a:r>
              <a:rPr lang="en-US" sz="1200" b="0" i="0" kern="1200">
                <a:solidFill>
                  <a:schemeClr val="tx1"/>
                </a:solidFill>
                <a:effectLst/>
                <a:latin typeface="+mn-lt"/>
                <a:ea typeface="+mn-ea"/>
                <a:cs typeface="+mn-cs"/>
              </a:rPr>
              <a:t>, to allow it to pass around another point in the </a:t>
            </a:r>
            <a:r>
              <a:rPr lang="en-US" sz="1200" b="0" i="0" u="none" strike="noStrike" kern="1200">
                <a:solidFill>
                  <a:schemeClr val="tx1"/>
                </a:solidFill>
                <a:effectLst/>
                <a:latin typeface="+mn-lt"/>
                <a:ea typeface="+mn-ea"/>
                <a:cs typeface="+mn-cs"/>
                <a:hlinkClick r:id="rId9" tooltip="Electrical network"/>
              </a:rPr>
              <a:t>circuit</a:t>
            </a:r>
            <a:r>
              <a:rPr lang="en-US" sz="1200" b="0" i="0" kern="1200">
                <a:solidFill>
                  <a:schemeClr val="tx1"/>
                </a:solidFill>
                <a:effectLst/>
                <a:latin typeface="+mn-lt"/>
                <a:ea typeface="+mn-ea"/>
                <a:cs typeface="+mn-cs"/>
              </a:rPr>
              <a:t>.</a:t>
            </a:r>
            <a:r>
              <a:rPr lang="en-US" sz="1200" b="0" i="0" u="none" strike="noStrike" kern="1200" baseline="30000">
                <a:solidFill>
                  <a:schemeClr val="tx1"/>
                </a:solidFill>
                <a:effectLst/>
                <a:latin typeface="+mn-lt"/>
                <a:ea typeface="+mn-ea"/>
                <a:cs typeface="+mn-cs"/>
                <a:hlinkClick r:id="rId10"/>
              </a:rPr>
              <a:t>[1]</a:t>
            </a:r>
            <a:r>
              <a:rPr lang="en-US" sz="1200" b="0" i="0" kern="1200">
                <a:solidFill>
                  <a:schemeClr val="tx1"/>
                </a:solidFill>
                <a:effectLst/>
                <a:latin typeface="+mn-lt"/>
                <a:ea typeface="+mn-ea"/>
                <a:cs typeface="+mn-cs"/>
              </a:rPr>
              <a:t> The origin of the term is in the verb 'to shunt' meaning to turn away or follow a different path.</a:t>
            </a:r>
            <a:endParaRPr lang="en-US"/>
          </a:p>
        </p:txBody>
      </p:sp>
      <p:sp>
        <p:nvSpPr>
          <p:cNvPr id="4" name="Slide Number Placeholder 3"/>
          <p:cNvSpPr>
            <a:spLocks noGrp="1"/>
          </p:cNvSpPr>
          <p:nvPr>
            <p:ph type="sldNum" sz="quarter" idx="5"/>
          </p:nvPr>
        </p:nvSpPr>
        <p:spPr/>
        <p:txBody>
          <a:bodyPr/>
          <a:lstStyle/>
          <a:p>
            <a:fld id="{9D70E0A4-B408-4E14-B56D-BD40FF0F14A5}" type="slidenum">
              <a:rPr lang="en-US" smtClean="0"/>
              <a:t>40</a:t>
            </a:fld>
            <a:endParaRPr lang="en-US"/>
          </a:p>
        </p:txBody>
      </p:sp>
    </p:spTree>
    <p:extLst>
      <p:ext uri="{BB962C8B-B14F-4D97-AF65-F5344CB8AC3E}">
        <p14:creationId xmlns:p14="http://schemas.microsoft.com/office/powerpoint/2010/main" val="297763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Photovoltaics</a:t>
            </a:r>
            <a:r>
              <a:rPr lang="en-US" sz="1200" b="0" i="0" kern="1200">
                <a:solidFill>
                  <a:schemeClr val="tx1"/>
                </a:solidFill>
                <a:effectLst/>
                <a:latin typeface="+mn-lt"/>
                <a:ea typeface="+mn-ea"/>
                <a:cs typeface="+mn-cs"/>
              </a:rPr>
              <a:t> (</a:t>
            </a:r>
            <a:r>
              <a:rPr lang="en-US" sz="1200" b="1" i="0" kern="1200">
                <a:solidFill>
                  <a:schemeClr val="tx1"/>
                </a:solidFill>
                <a:effectLst/>
                <a:latin typeface="+mn-lt"/>
                <a:ea typeface="+mn-ea"/>
                <a:cs typeface="+mn-cs"/>
              </a:rPr>
              <a:t>PV</a:t>
            </a:r>
            <a:r>
              <a:rPr lang="en-US" sz="1200" b="0" i="0" kern="1200">
                <a:solidFill>
                  <a:schemeClr val="tx1"/>
                </a:solidFill>
                <a:effectLst/>
                <a:latin typeface="+mn-lt"/>
                <a:ea typeface="+mn-ea"/>
                <a:cs typeface="+mn-cs"/>
              </a:rPr>
              <a:t>) is the conversion of light into electricity using </a:t>
            </a:r>
            <a:r>
              <a:rPr lang="en-US" sz="1200" b="0" i="0" u="none" strike="noStrike" kern="1200">
                <a:solidFill>
                  <a:schemeClr val="tx1"/>
                </a:solidFill>
                <a:effectLst/>
                <a:latin typeface="+mn-lt"/>
                <a:ea typeface="+mn-ea"/>
                <a:cs typeface="+mn-cs"/>
                <a:hlinkClick r:id="rId3" tooltip="Semiconducting material"/>
              </a:rPr>
              <a:t>semiconducting materials</a:t>
            </a:r>
            <a:endParaRPr lang="en-US" sz="1200" b="0" i="0" u="none" strike="noStrike" kern="1200">
              <a:solidFill>
                <a:schemeClr val="tx1"/>
              </a:solidFill>
              <a:effectLst/>
              <a:latin typeface="+mn-lt"/>
              <a:ea typeface="+mn-ea"/>
              <a:cs typeface="+mn-cs"/>
            </a:endParaRPr>
          </a:p>
          <a:p>
            <a:endParaRPr lang="en-US" sz="1200" b="0" i="0" u="none" strike="noStrike" kern="1200">
              <a:solidFill>
                <a:schemeClr val="tx1"/>
              </a:solidFill>
              <a:effectLst/>
              <a:latin typeface="+mn-lt"/>
              <a:ea typeface="+mn-ea"/>
              <a:cs typeface="+mn-cs"/>
            </a:endParaRPr>
          </a:p>
          <a:p>
            <a:r>
              <a:rPr lang="en-US"/>
              <a:t>Photovoltaic converters are semiconductor devices that convert part of the incident solar radiation directly into electrical energy.</a:t>
            </a:r>
            <a:endParaRPr lang="en-US" sz="1200" b="0" i="0" u="none" strike="noStrike" kern="1200">
              <a:solidFill>
                <a:schemeClr val="tx1"/>
              </a:solidFill>
              <a:effectLst/>
              <a:latin typeface="+mn-lt"/>
              <a:ea typeface="+mn-ea"/>
              <a:cs typeface="+mn-cs"/>
            </a:endParaRPr>
          </a:p>
          <a:p>
            <a:endParaRPr lang="en-US" sz="1200" b="0" i="0" u="none" strike="noStrike"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Massively growing tech. In 2019, worldwide installed PV capacity increased to more than 635 </a:t>
            </a:r>
            <a:r>
              <a:rPr lang="en-US" sz="1200" b="0" i="0" u="none" strike="noStrike" kern="1200">
                <a:solidFill>
                  <a:schemeClr val="tx1"/>
                </a:solidFill>
                <a:effectLst/>
                <a:latin typeface="+mn-lt"/>
                <a:ea typeface="+mn-ea"/>
                <a:cs typeface="+mn-cs"/>
                <a:hlinkClick r:id="rId4" tooltip="Gigawatts"/>
              </a:rPr>
              <a:t>gigawatts</a:t>
            </a:r>
            <a:r>
              <a:rPr lang="en-US" sz="1200" b="0" i="0" kern="1200">
                <a:solidFill>
                  <a:schemeClr val="tx1"/>
                </a:solidFill>
                <a:effectLst/>
                <a:latin typeface="+mn-lt"/>
                <a:ea typeface="+mn-ea"/>
                <a:cs typeface="+mn-cs"/>
              </a:rPr>
              <a:t> (GW) covering approximately two percent of global </a:t>
            </a:r>
            <a:r>
              <a:rPr lang="en-US" sz="1200" b="0" i="0" u="none" strike="noStrike" kern="1200">
                <a:solidFill>
                  <a:schemeClr val="tx1"/>
                </a:solidFill>
                <a:effectLst/>
                <a:latin typeface="+mn-lt"/>
                <a:ea typeface="+mn-ea"/>
                <a:cs typeface="+mn-cs"/>
                <a:hlinkClick r:id="rId5" tooltip="Electric energy consumption"/>
              </a:rPr>
              <a:t>electricity demand</a:t>
            </a:r>
            <a:r>
              <a:rPr lang="en-US" sz="1200" b="0" i="0" kern="1200">
                <a:solidFill>
                  <a:schemeClr val="tx1"/>
                </a:solidFill>
                <a:effectLst/>
                <a:latin typeface="+mn-lt"/>
                <a:ea typeface="+mn-ea"/>
                <a:cs typeface="+mn-cs"/>
              </a:rPr>
              <a:t>.</a:t>
            </a:r>
            <a:r>
              <a:rPr lang="en-US" sz="1200" b="0" i="0" u="none" strike="noStrike" kern="1200" baseline="30000">
                <a:solidFill>
                  <a:schemeClr val="tx1"/>
                </a:solidFill>
                <a:effectLst/>
                <a:latin typeface="+mn-lt"/>
                <a:ea typeface="+mn-ea"/>
                <a:cs typeface="+mn-cs"/>
                <a:hlinkClick r:id="rId6"/>
              </a:rPr>
              <a:t>[10]</a:t>
            </a:r>
            <a:r>
              <a:rPr lang="en-US" sz="1200" b="0" i="0" kern="1200">
                <a:solidFill>
                  <a:schemeClr val="tx1"/>
                </a:solidFill>
                <a:effectLst/>
                <a:latin typeface="+mn-lt"/>
                <a:ea typeface="+mn-ea"/>
                <a:cs typeface="+mn-cs"/>
              </a:rPr>
              <a:t> After </a:t>
            </a:r>
            <a:r>
              <a:rPr lang="en-US" sz="1200" b="0" i="0" u="none" strike="noStrike" kern="1200">
                <a:solidFill>
                  <a:schemeClr val="tx1"/>
                </a:solidFill>
                <a:effectLst/>
                <a:latin typeface="+mn-lt"/>
                <a:ea typeface="+mn-ea"/>
                <a:cs typeface="+mn-cs"/>
                <a:hlinkClick r:id="rId7" tooltip="Hydroelectricity"/>
              </a:rPr>
              <a:t>hydro</a:t>
            </a:r>
            <a:r>
              <a:rPr lang="en-US" sz="1200" b="0" i="0" kern="1200">
                <a:solidFill>
                  <a:schemeClr val="tx1"/>
                </a:solidFill>
                <a:effectLst/>
                <a:latin typeface="+mn-lt"/>
                <a:ea typeface="+mn-ea"/>
                <a:cs typeface="+mn-cs"/>
              </a:rPr>
              <a:t> and </a:t>
            </a:r>
            <a:r>
              <a:rPr lang="en-US" sz="1200" b="0" i="0" u="none" strike="noStrike" kern="1200">
                <a:solidFill>
                  <a:schemeClr val="tx1"/>
                </a:solidFill>
                <a:effectLst/>
                <a:latin typeface="+mn-lt"/>
                <a:ea typeface="+mn-ea"/>
                <a:cs typeface="+mn-cs"/>
                <a:hlinkClick r:id="rId8" tooltip="Wind power"/>
              </a:rPr>
              <a:t>wind powers</a:t>
            </a:r>
            <a:r>
              <a:rPr lang="en-US" sz="1200" b="0" i="0" kern="1200">
                <a:solidFill>
                  <a:schemeClr val="tx1"/>
                </a:solidFill>
                <a:effectLst/>
                <a:latin typeface="+mn-lt"/>
                <a:ea typeface="+mn-ea"/>
                <a:cs typeface="+mn-cs"/>
              </a:rPr>
              <a:t>, PV is the third </a:t>
            </a:r>
            <a:r>
              <a:rPr lang="en-US" sz="1200" b="0" i="0" u="none" strike="noStrike" kern="1200">
                <a:solidFill>
                  <a:schemeClr val="tx1"/>
                </a:solidFill>
                <a:effectLst/>
                <a:latin typeface="+mn-lt"/>
                <a:ea typeface="+mn-ea"/>
                <a:cs typeface="+mn-cs"/>
                <a:hlinkClick r:id="rId9" tooltip="Renewable energy"/>
              </a:rPr>
              <a:t>renewable energy</a:t>
            </a:r>
            <a:r>
              <a:rPr lang="en-US" sz="1200" b="0" i="0" kern="1200">
                <a:solidFill>
                  <a:schemeClr val="tx1"/>
                </a:solidFill>
                <a:effectLst/>
                <a:latin typeface="+mn-lt"/>
                <a:ea typeface="+mn-ea"/>
                <a:cs typeface="+mn-cs"/>
              </a:rPr>
              <a:t> source in terms of global capacity.</a:t>
            </a:r>
            <a:endParaRPr lang="en-US"/>
          </a:p>
        </p:txBody>
      </p:sp>
      <p:sp>
        <p:nvSpPr>
          <p:cNvPr id="4" name="Slide Number Placeholder 3"/>
          <p:cNvSpPr>
            <a:spLocks noGrp="1"/>
          </p:cNvSpPr>
          <p:nvPr>
            <p:ph type="sldNum" sz="quarter" idx="5"/>
          </p:nvPr>
        </p:nvSpPr>
        <p:spPr/>
        <p:txBody>
          <a:bodyPr/>
          <a:lstStyle/>
          <a:p>
            <a:fld id="{9D70E0A4-B408-4E14-B56D-BD40FF0F14A5}" type="slidenum">
              <a:rPr lang="en-US" smtClean="0"/>
              <a:t>3</a:t>
            </a:fld>
            <a:endParaRPr lang="en-US"/>
          </a:p>
        </p:txBody>
      </p:sp>
    </p:spTree>
    <p:extLst>
      <p:ext uri="{BB962C8B-B14F-4D97-AF65-F5344CB8AC3E}">
        <p14:creationId xmlns:p14="http://schemas.microsoft.com/office/powerpoint/2010/main" val="3668122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The </a:t>
            </a:r>
            <a:r>
              <a:rPr lang="en-US" sz="1200" b="1" i="0" kern="1200">
                <a:solidFill>
                  <a:schemeClr val="tx1"/>
                </a:solidFill>
                <a:effectLst/>
                <a:latin typeface="+mn-lt"/>
                <a:ea typeface="+mn-ea"/>
                <a:cs typeface="+mn-cs"/>
              </a:rPr>
              <a:t>"fill factor</a:t>
            </a:r>
            <a:r>
              <a:rPr lang="en-US" sz="1200" b="0" i="0" kern="1200">
                <a:solidFill>
                  <a:schemeClr val="tx1"/>
                </a:solidFill>
                <a:effectLst/>
                <a:latin typeface="+mn-lt"/>
                <a:ea typeface="+mn-ea"/>
                <a:cs typeface="+mn-cs"/>
              </a:rPr>
              <a:t>", more commonly known by its abbreviation "FF", is a parameter which, in conjunction with </a:t>
            </a:r>
            <a:r>
              <a:rPr lang="en-US" sz="1200" b="0" i="0" kern="1200" err="1">
                <a:solidFill>
                  <a:schemeClr val="tx1"/>
                </a:solidFill>
                <a:effectLst/>
                <a:latin typeface="+mn-lt"/>
                <a:ea typeface="+mn-ea"/>
                <a:cs typeface="+mn-cs"/>
              </a:rPr>
              <a:t>V</a:t>
            </a:r>
            <a:r>
              <a:rPr lang="en-US" sz="1200" b="0" i="0" kern="1200" baseline="-25000" err="1">
                <a:solidFill>
                  <a:schemeClr val="tx1"/>
                </a:solidFill>
                <a:effectLst/>
                <a:latin typeface="+mn-lt"/>
                <a:ea typeface="+mn-ea"/>
                <a:cs typeface="+mn-cs"/>
              </a:rPr>
              <a:t>oc</a:t>
            </a:r>
            <a:r>
              <a:rPr lang="en-US" sz="1200" b="0" i="0" kern="1200">
                <a:solidFill>
                  <a:schemeClr val="tx1"/>
                </a:solidFill>
                <a:effectLst/>
                <a:latin typeface="+mn-lt"/>
                <a:ea typeface="+mn-ea"/>
                <a:cs typeface="+mn-cs"/>
              </a:rPr>
              <a:t> and </a:t>
            </a:r>
            <a:r>
              <a:rPr lang="en-US" sz="1200" b="0" i="0" kern="1200" err="1">
                <a:solidFill>
                  <a:schemeClr val="tx1"/>
                </a:solidFill>
                <a:effectLst/>
                <a:latin typeface="+mn-lt"/>
                <a:ea typeface="+mn-ea"/>
                <a:cs typeface="+mn-cs"/>
              </a:rPr>
              <a:t>I</a:t>
            </a:r>
            <a:r>
              <a:rPr lang="en-US" sz="1200" b="0" i="0" kern="1200" baseline="-25000" err="1">
                <a:solidFill>
                  <a:schemeClr val="tx1"/>
                </a:solidFill>
                <a:effectLst/>
                <a:latin typeface="+mn-lt"/>
                <a:ea typeface="+mn-ea"/>
                <a:cs typeface="+mn-cs"/>
              </a:rPr>
              <a:t>sc</a:t>
            </a:r>
            <a:r>
              <a:rPr lang="en-US" sz="1200" b="0" i="0" kern="1200">
                <a:solidFill>
                  <a:schemeClr val="tx1"/>
                </a:solidFill>
                <a:effectLst/>
                <a:latin typeface="+mn-lt"/>
                <a:ea typeface="+mn-ea"/>
                <a:cs typeface="+mn-cs"/>
              </a:rPr>
              <a:t>, determines the maximum power from a solar cell.</a:t>
            </a:r>
            <a:endParaRPr lang="en-US"/>
          </a:p>
        </p:txBody>
      </p:sp>
      <p:sp>
        <p:nvSpPr>
          <p:cNvPr id="4" name="Slide Number Placeholder 3"/>
          <p:cNvSpPr>
            <a:spLocks noGrp="1"/>
          </p:cNvSpPr>
          <p:nvPr>
            <p:ph type="sldNum" sz="quarter" idx="5"/>
          </p:nvPr>
        </p:nvSpPr>
        <p:spPr/>
        <p:txBody>
          <a:bodyPr/>
          <a:lstStyle/>
          <a:p>
            <a:fld id="{9D70E0A4-B408-4E14-B56D-BD40FF0F14A5}" type="slidenum">
              <a:rPr lang="en-US" smtClean="0"/>
              <a:t>42</a:t>
            </a:fld>
            <a:endParaRPr lang="en-US"/>
          </a:p>
        </p:txBody>
      </p:sp>
    </p:spTree>
    <p:extLst>
      <p:ext uri="{BB962C8B-B14F-4D97-AF65-F5344CB8AC3E}">
        <p14:creationId xmlns:p14="http://schemas.microsoft.com/office/powerpoint/2010/main" val="1839455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The </a:t>
            </a:r>
            <a:r>
              <a:rPr lang="en-US" sz="1200" b="1" i="0" kern="1200">
                <a:solidFill>
                  <a:schemeClr val="tx1"/>
                </a:solidFill>
                <a:effectLst/>
                <a:latin typeface="+mn-lt"/>
                <a:ea typeface="+mn-ea"/>
                <a:cs typeface="+mn-cs"/>
              </a:rPr>
              <a:t>"fill factor</a:t>
            </a:r>
            <a:r>
              <a:rPr lang="en-US" sz="1200" b="0" i="0" kern="1200">
                <a:solidFill>
                  <a:schemeClr val="tx1"/>
                </a:solidFill>
                <a:effectLst/>
                <a:latin typeface="+mn-lt"/>
                <a:ea typeface="+mn-ea"/>
                <a:cs typeface="+mn-cs"/>
              </a:rPr>
              <a:t>", more commonly known by its abbreviation "FF", is a parameter which, in conjunction with </a:t>
            </a:r>
            <a:r>
              <a:rPr lang="en-US" sz="1200" b="0" i="0" kern="1200" err="1">
                <a:solidFill>
                  <a:schemeClr val="tx1"/>
                </a:solidFill>
                <a:effectLst/>
                <a:latin typeface="+mn-lt"/>
                <a:ea typeface="+mn-ea"/>
                <a:cs typeface="+mn-cs"/>
              </a:rPr>
              <a:t>V</a:t>
            </a:r>
            <a:r>
              <a:rPr lang="en-US" sz="1200" b="0" i="0" kern="1200" baseline="-25000" err="1">
                <a:solidFill>
                  <a:schemeClr val="tx1"/>
                </a:solidFill>
                <a:effectLst/>
                <a:latin typeface="+mn-lt"/>
                <a:ea typeface="+mn-ea"/>
                <a:cs typeface="+mn-cs"/>
              </a:rPr>
              <a:t>oc</a:t>
            </a:r>
            <a:r>
              <a:rPr lang="en-US" sz="1200" b="0" i="0" kern="1200">
                <a:solidFill>
                  <a:schemeClr val="tx1"/>
                </a:solidFill>
                <a:effectLst/>
                <a:latin typeface="+mn-lt"/>
                <a:ea typeface="+mn-ea"/>
                <a:cs typeface="+mn-cs"/>
              </a:rPr>
              <a:t> and </a:t>
            </a:r>
            <a:r>
              <a:rPr lang="en-US" sz="1200" b="0" i="0" kern="1200" err="1">
                <a:solidFill>
                  <a:schemeClr val="tx1"/>
                </a:solidFill>
                <a:effectLst/>
                <a:latin typeface="+mn-lt"/>
                <a:ea typeface="+mn-ea"/>
                <a:cs typeface="+mn-cs"/>
              </a:rPr>
              <a:t>I</a:t>
            </a:r>
            <a:r>
              <a:rPr lang="en-US" sz="1200" b="0" i="0" kern="1200" baseline="-25000" err="1">
                <a:solidFill>
                  <a:schemeClr val="tx1"/>
                </a:solidFill>
                <a:effectLst/>
                <a:latin typeface="+mn-lt"/>
                <a:ea typeface="+mn-ea"/>
                <a:cs typeface="+mn-cs"/>
              </a:rPr>
              <a:t>sc</a:t>
            </a:r>
            <a:r>
              <a:rPr lang="en-US" sz="1200" b="0" i="0" kern="1200">
                <a:solidFill>
                  <a:schemeClr val="tx1"/>
                </a:solidFill>
                <a:effectLst/>
                <a:latin typeface="+mn-lt"/>
                <a:ea typeface="+mn-ea"/>
                <a:cs typeface="+mn-cs"/>
              </a:rPr>
              <a:t>, determines the maximum power from a solar cell.</a:t>
            </a:r>
            <a:endParaRPr lang="en-US"/>
          </a:p>
          <a:p>
            <a:endParaRPr lang="en-US"/>
          </a:p>
        </p:txBody>
      </p:sp>
      <p:sp>
        <p:nvSpPr>
          <p:cNvPr id="4" name="Slide Number Placeholder 3"/>
          <p:cNvSpPr>
            <a:spLocks noGrp="1"/>
          </p:cNvSpPr>
          <p:nvPr>
            <p:ph type="sldNum" sz="quarter" idx="5"/>
          </p:nvPr>
        </p:nvSpPr>
        <p:spPr/>
        <p:txBody>
          <a:bodyPr/>
          <a:lstStyle/>
          <a:p>
            <a:fld id="{9D70E0A4-B408-4E14-B56D-BD40FF0F14A5}" type="slidenum">
              <a:rPr lang="en-US" smtClean="0"/>
              <a:t>43</a:t>
            </a:fld>
            <a:endParaRPr lang="en-US"/>
          </a:p>
        </p:txBody>
      </p:sp>
    </p:spTree>
    <p:extLst>
      <p:ext uri="{BB962C8B-B14F-4D97-AF65-F5344CB8AC3E}">
        <p14:creationId xmlns:p14="http://schemas.microsoft.com/office/powerpoint/2010/main" val="6126964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70E0A4-B408-4E14-B56D-BD40FF0F14A5}" type="slidenum">
              <a:rPr lang="en-US" smtClean="0"/>
              <a:t>44</a:t>
            </a:fld>
            <a:endParaRPr lang="en-US"/>
          </a:p>
        </p:txBody>
      </p:sp>
    </p:spTree>
    <p:extLst>
      <p:ext uri="{BB962C8B-B14F-4D97-AF65-F5344CB8AC3E}">
        <p14:creationId xmlns:p14="http://schemas.microsoft.com/office/powerpoint/2010/main" val="2031211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
                <a:latin typeface="+mn-lt"/>
                <a:cs typeface="Calibri"/>
              </a:rPr>
              <a:t>The </a:t>
            </a:r>
            <a:r>
              <a:rPr lang="en-US" sz="1200" b="1" spc="-15">
                <a:latin typeface="+mn-lt"/>
                <a:cs typeface="Calibri"/>
              </a:rPr>
              <a:t>parameter </a:t>
            </a:r>
            <a:r>
              <a:rPr lang="en-US" sz="1200" b="1" spc="-10">
                <a:latin typeface="+mn-lt"/>
                <a:cs typeface="Calibri"/>
              </a:rPr>
              <a:t>most </a:t>
            </a:r>
            <a:r>
              <a:rPr lang="en-US" sz="1200" b="1" spc="-15">
                <a:latin typeface="+mn-lt"/>
                <a:cs typeface="Calibri"/>
              </a:rPr>
              <a:t>affected </a:t>
            </a:r>
            <a:r>
              <a:rPr lang="en-US" sz="1200" b="1" spc="-10">
                <a:latin typeface="+mn-lt"/>
                <a:cs typeface="Calibri"/>
              </a:rPr>
              <a:t>by </a:t>
            </a:r>
            <a:r>
              <a:rPr lang="en-US" sz="1200" b="1" spc="-5">
                <a:latin typeface="+mn-lt"/>
                <a:cs typeface="Calibri"/>
              </a:rPr>
              <a:t>an </a:t>
            </a:r>
            <a:r>
              <a:rPr lang="en-US" sz="1200" b="1" spc="-10">
                <a:latin typeface="+mn-lt"/>
                <a:cs typeface="Calibri"/>
              </a:rPr>
              <a:t>increase in </a:t>
            </a:r>
            <a:r>
              <a:rPr lang="en-US" sz="1200" b="1" spc="-15">
                <a:latin typeface="+mn-lt"/>
                <a:cs typeface="Calibri"/>
              </a:rPr>
              <a:t>temperature </a:t>
            </a:r>
            <a:r>
              <a:rPr lang="en-US" sz="1200" b="1">
                <a:latin typeface="+mn-lt"/>
                <a:cs typeface="Calibri"/>
              </a:rPr>
              <a:t>is </a:t>
            </a:r>
            <a:r>
              <a:rPr lang="en-US" sz="1200" b="1" spc="-5">
                <a:latin typeface="+mn-lt"/>
                <a:cs typeface="Calibri"/>
              </a:rPr>
              <a:t>the </a:t>
            </a:r>
            <a:r>
              <a:rPr lang="en-US" sz="1200" b="1" spc="-10">
                <a:latin typeface="+mn-lt"/>
                <a:cs typeface="Calibri"/>
              </a:rPr>
              <a:t>open-circuit </a:t>
            </a:r>
            <a:r>
              <a:rPr lang="en-US" sz="1200" b="1" spc="-5">
                <a:latin typeface="+mn-lt"/>
                <a:cs typeface="Calibri"/>
              </a:rPr>
              <a:t> </a:t>
            </a:r>
            <a:r>
              <a:rPr lang="en-US" sz="1200" b="1" spc="-15">
                <a:latin typeface="+mn-lt"/>
                <a:cs typeface="Calibri"/>
              </a:rPr>
              <a:t>voltage </a:t>
            </a:r>
            <a:r>
              <a:rPr lang="en-US" sz="1200" b="1" spc="-20">
                <a:latin typeface="+mn-lt"/>
                <a:cs typeface="Calibri"/>
              </a:rPr>
              <a:t>(</a:t>
            </a:r>
            <a:r>
              <a:rPr lang="en-US" sz="1200" b="1" spc="-20" err="1">
                <a:latin typeface="+mn-lt"/>
                <a:cs typeface="Calibri"/>
              </a:rPr>
              <a:t>Voc</a:t>
            </a:r>
            <a:r>
              <a:rPr lang="en-US" sz="1200" b="1" spc="-20">
                <a:latin typeface="+mn-lt"/>
                <a:cs typeface="Calibri"/>
              </a:rPr>
              <a:t>). Accordingly, </a:t>
            </a:r>
            <a:r>
              <a:rPr lang="en-US" sz="1200" b="1" spc="-5">
                <a:latin typeface="+mn-lt"/>
                <a:cs typeface="Calibri"/>
              </a:rPr>
              <a:t>the </a:t>
            </a:r>
            <a:r>
              <a:rPr lang="en-US" sz="1200" b="1" spc="-10">
                <a:latin typeface="+mn-lt"/>
                <a:cs typeface="Calibri"/>
              </a:rPr>
              <a:t>power </a:t>
            </a:r>
            <a:r>
              <a:rPr lang="en-US" sz="1200" b="1">
                <a:latin typeface="+mn-lt"/>
                <a:cs typeface="Calibri"/>
              </a:rPr>
              <a:t>of </a:t>
            </a:r>
            <a:r>
              <a:rPr lang="en-US" sz="1200" b="1" spc="-5">
                <a:latin typeface="+mn-lt"/>
                <a:cs typeface="Calibri"/>
              </a:rPr>
              <a:t>the solar cell </a:t>
            </a:r>
            <a:r>
              <a:rPr lang="en-US" sz="1200" b="1" spc="-10">
                <a:latin typeface="+mn-lt"/>
                <a:cs typeface="Calibri"/>
              </a:rPr>
              <a:t>at </a:t>
            </a:r>
            <a:r>
              <a:rPr lang="en-US" sz="1200" b="1" spc="-5">
                <a:latin typeface="+mn-lt"/>
                <a:cs typeface="Calibri"/>
              </a:rPr>
              <a:t>the Maximum </a:t>
            </a:r>
            <a:r>
              <a:rPr lang="en-US" sz="1200" b="1" spc="-15">
                <a:latin typeface="+mn-lt"/>
                <a:cs typeface="Calibri"/>
              </a:rPr>
              <a:t>Power </a:t>
            </a:r>
            <a:r>
              <a:rPr lang="en-US" sz="1200" b="1" spc="-10">
                <a:latin typeface="+mn-lt"/>
                <a:cs typeface="Calibri"/>
              </a:rPr>
              <a:t> Point</a:t>
            </a:r>
            <a:r>
              <a:rPr lang="en-US" sz="1200" b="1" spc="-30">
                <a:latin typeface="+mn-lt"/>
                <a:cs typeface="Calibri"/>
              </a:rPr>
              <a:t> </a:t>
            </a:r>
            <a:r>
              <a:rPr lang="en-US" sz="1200" b="1" spc="-5">
                <a:latin typeface="+mn-lt"/>
                <a:cs typeface="Calibri"/>
              </a:rPr>
              <a:t>(MPP)</a:t>
            </a:r>
            <a:r>
              <a:rPr lang="en-US" sz="1200" b="1" spc="15">
                <a:latin typeface="+mn-lt"/>
                <a:cs typeface="Calibri"/>
              </a:rPr>
              <a:t> </a:t>
            </a:r>
            <a:r>
              <a:rPr lang="en-US" sz="1200" b="1" spc="-5">
                <a:latin typeface="+mn-lt"/>
                <a:cs typeface="Calibri"/>
              </a:rPr>
              <a:t>decreases</a:t>
            </a:r>
            <a:r>
              <a:rPr lang="en-US" sz="1200" b="1" spc="-15">
                <a:latin typeface="+mn-lt"/>
                <a:cs typeface="Calibri"/>
              </a:rPr>
              <a:t> </a:t>
            </a:r>
            <a:r>
              <a:rPr lang="en-US" sz="1200" b="1" spc="-5">
                <a:latin typeface="+mn-lt"/>
                <a:cs typeface="Calibri"/>
              </a:rPr>
              <a:t>by</a:t>
            </a:r>
            <a:r>
              <a:rPr lang="en-US" sz="1200" b="1" spc="-35">
                <a:latin typeface="+mn-lt"/>
                <a:cs typeface="Calibri"/>
              </a:rPr>
              <a:t> </a:t>
            </a:r>
            <a:r>
              <a:rPr lang="en-US" sz="1200" b="1" spc="-5">
                <a:latin typeface="+mn-lt"/>
                <a:cs typeface="Calibri"/>
              </a:rPr>
              <a:t>increasing</a:t>
            </a:r>
            <a:r>
              <a:rPr lang="en-US" sz="1200" b="1" spc="-40">
                <a:latin typeface="+mn-lt"/>
                <a:cs typeface="Calibri"/>
              </a:rPr>
              <a:t> </a:t>
            </a:r>
            <a:r>
              <a:rPr lang="en-US" sz="1200" b="1">
                <a:latin typeface="+mn-lt"/>
                <a:cs typeface="Calibri"/>
              </a:rPr>
              <a:t>the</a:t>
            </a:r>
            <a:r>
              <a:rPr lang="en-US" sz="1200" b="1" spc="-5">
                <a:latin typeface="+mn-lt"/>
                <a:cs typeface="Calibri"/>
              </a:rPr>
              <a:t> </a:t>
            </a:r>
            <a:r>
              <a:rPr lang="en-US" sz="1200" b="1" spc="-20">
                <a:latin typeface="+mn-lt"/>
                <a:cs typeface="Calibri"/>
              </a:rPr>
              <a:t>cell’s</a:t>
            </a:r>
            <a:r>
              <a:rPr lang="en-US" sz="1200" b="1" spc="-35">
                <a:latin typeface="+mn-lt"/>
                <a:cs typeface="Calibri"/>
              </a:rPr>
              <a:t> </a:t>
            </a:r>
            <a:r>
              <a:rPr lang="en-US" sz="1200" b="1" spc="-10">
                <a:latin typeface="+mn-lt"/>
                <a:cs typeface="Calibri"/>
              </a:rPr>
              <a:t>temperature.</a:t>
            </a:r>
            <a:endParaRPr lang="en-US" sz="1200">
              <a:latin typeface="+mn-lt"/>
              <a:cs typeface="Calibri"/>
            </a:endParaRPr>
          </a:p>
          <a:p>
            <a:endParaRPr lang="en-US"/>
          </a:p>
        </p:txBody>
      </p:sp>
      <p:sp>
        <p:nvSpPr>
          <p:cNvPr id="4" name="Slide Number Placeholder 3"/>
          <p:cNvSpPr>
            <a:spLocks noGrp="1"/>
          </p:cNvSpPr>
          <p:nvPr>
            <p:ph type="sldNum" sz="quarter" idx="5"/>
          </p:nvPr>
        </p:nvSpPr>
        <p:spPr/>
        <p:txBody>
          <a:bodyPr/>
          <a:lstStyle/>
          <a:p>
            <a:fld id="{9D70E0A4-B408-4E14-B56D-BD40FF0F14A5}" type="slidenum">
              <a:rPr lang="en-US" smtClean="0"/>
              <a:t>45</a:t>
            </a:fld>
            <a:endParaRPr lang="en-US"/>
          </a:p>
        </p:txBody>
      </p:sp>
    </p:spTree>
    <p:extLst>
      <p:ext uri="{BB962C8B-B14F-4D97-AF65-F5344CB8AC3E}">
        <p14:creationId xmlns:p14="http://schemas.microsoft.com/office/powerpoint/2010/main" val="29464927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STC stands for “Standard Test Conditions” and are the </a:t>
            </a:r>
            <a:r>
              <a:rPr lang="en-US" sz="1200" b="1" i="0" kern="1200">
                <a:solidFill>
                  <a:schemeClr val="tx1"/>
                </a:solidFill>
                <a:effectLst/>
                <a:latin typeface="+mn-lt"/>
                <a:ea typeface="+mn-ea"/>
                <a:cs typeface="+mn-cs"/>
              </a:rPr>
              <a:t>industry standard for the conditions under which a solar panel are tested</a:t>
            </a:r>
            <a:r>
              <a:rPr lang="en-US" sz="1200" b="0" i="0" kern="1200">
                <a:solidFill>
                  <a:schemeClr val="tx1"/>
                </a:solidFill>
                <a:effectLst/>
                <a:latin typeface="+mn-lt"/>
                <a:ea typeface="+mn-ea"/>
                <a:cs typeface="+mn-cs"/>
              </a:rPr>
              <a:t>. By using a fixed set of conditions, all solar panels can be more accurately compared and rated against each other</a:t>
            </a:r>
            <a:endParaRPr lang="en-US"/>
          </a:p>
        </p:txBody>
      </p:sp>
      <p:sp>
        <p:nvSpPr>
          <p:cNvPr id="4" name="Slide Number Placeholder 3"/>
          <p:cNvSpPr>
            <a:spLocks noGrp="1"/>
          </p:cNvSpPr>
          <p:nvPr>
            <p:ph type="sldNum" sz="quarter" idx="5"/>
          </p:nvPr>
        </p:nvSpPr>
        <p:spPr/>
        <p:txBody>
          <a:bodyPr/>
          <a:lstStyle/>
          <a:p>
            <a:fld id="{9D70E0A4-B408-4E14-B56D-BD40FF0F14A5}" type="slidenum">
              <a:rPr lang="en-US" smtClean="0"/>
              <a:t>48</a:t>
            </a:fld>
            <a:endParaRPr lang="en-US"/>
          </a:p>
        </p:txBody>
      </p:sp>
    </p:spTree>
    <p:extLst>
      <p:ext uri="{BB962C8B-B14F-4D97-AF65-F5344CB8AC3E}">
        <p14:creationId xmlns:p14="http://schemas.microsoft.com/office/powerpoint/2010/main" val="20110363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The MPP voltage can drift depending on wide range of variables including the irradiance intensity, device temperature, and device degradation.</a:t>
            </a:r>
            <a:endParaRPr lang="en-US"/>
          </a:p>
        </p:txBody>
      </p:sp>
      <p:sp>
        <p:nvSpPr>
          <p:cNvPr id="4" name="Slide Number Placeholder 3"/>
          <p:cNvSpPr>
            <a:spLocks noGrp="1"/>
          </p:cNvSpPr>
          <p:nvPr>
            <p:ph type="sldNum" sz="quarter" idx="5"/>
          </p:nvPr>
        </p:nvSpPr>
        <p:spPr/>
        <p:txBody>
          <a:bodyPr/>
          <a:lstStyle/>
          <a:p>
            <a:fld id="{9D70E0A4-B408-4E14-B56D-BD40FF0F14A5}" type="slidenum">
              <a:rPr lang="en-US" smtClean="0"/>
              <a:t>49</a:t>
            </a:fld>
            <a:endParaRPr lang="en-US"/>
          </a:p>
        </p:txBody>
      </p:sp>
    </p:spTree>
    <p:extLst>
      <p:ext uri="{BB962C8B-B14F-4D97-AF65-F5344CB8AC3E}">
        <p14:creationId xmlns:p14="http://schemas.microsoft.com/office/powerpoint/2010/main" val="26962146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Solar cell efficiencies are only 6% for amorphous silicon-based solar cells.</a:t>
            </a:r>
          </a:p>
          <a:p>
            <a:r>
              <a:rPr lang="en-US" sz="1200" b="0" i="0" kern="1200">
                <a:solidFill>
                  <a:schemeClr val="tx1"/>
                </a:solidFill>
                <a:effectLst/>
                <a:latin typeface="+mn-lt"/>
                <a:ea typeface="+mn-ea"/>
                <a:cs typeface="+mn-cs"/>
              </a:rPr>
              <a:t>an efficiency of 44.0% has been achieved with experimental multiple-junction concentrated photovoltaics.</a:t>
            </a:r>
            <a:endParaRPr lang="en-US"/>
          </a:p>
        </p:txBody>
      </p:sp>
      <p:sp>
        <p:nvSpPr>
          <p:cNvPr id="4" name="Slide Number Placeholder 3"/>
          <p:cNvSpPr>
            <a:spLocks noGrp="1"/>
          </p:cNvSpPr>
          <p:nvPr>
            <p:ph type="sldNum" sz="quarter" idx="5"/>
          </p:nvPr>
        </p:nvSpPr>
        <p:spPr/>
        <p:txBody>
          <a:bodyPr/>
          <a:lstStyle/>
          <a:p>
            <a:fld id="{9D70E0A4-B408-4E14-B56D-BD40FF0F14A5}" type="slidenum">
              <a:rPr lang="en-US" smtClean="0"/>
              <a:t>50</a:t>
            </a:fld>
            <a:endParaRPr lang="en-US"/>
          </a:p>
        </p:txBody>
      </p:sp>
    </p:spTree>
    <p:extLst>
      <p:ext uri="{BB962C8B-B14F-4D97-AF65-F5344CB8AC3E}">
        <p14:creationId xmlns:p14="http://schemas.microsoft.com/office/powerpoint/2010/main" val="38769322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NOCT normal operating cell Temperature</a:t>
            </a:r>
          </a:p>
          <a:p>
            <a:r>
              <a:rPr lang="en-US"/>
              <a:t>You can read datasheet without saving it for different manufacturer and compare it to different </a:t>
            </a:r>
            <a:r>
              <a:rPr lang="en-US" err="1"/>
              <a:t>pv</a:t>
            </a:r>
            <a:r>
              <a:rPr lang="en-US"/>
              <a:t> cell types</a:t>
            </a:r>
          </a:p>
        </p:txBody>
      </p:sp>
      <p:sp>
        <p:nvSpPr>
          <p:cNvPr id="4" name="Slide Number Placeholder 3"/>
          <p:cNvSpPr>
            <a:spLocks noGrp="1"/>
          </p:cNvSpPr>
          <p:nvPr>
            <p:ph type="sldNum" sz="quarter" idx="5"/>
          </p:nvPr>
        </p:nvSpPr>
        <p:spPr/>
        <p:txBody>
          <a:bodyPr/>
          <a:lstStyle/>
          <a:p>
            <a:fld id="{9D70E0A4-B408-4E14-B56D-BD40FF0F14A5}" type="slidenum">
              <a:rPr lang="en-US" smtClean="0"/>
              <a:t>52</a:t>
            </a:fld>
            <a:endParaRPr lang="en-US"/>
          </a:p>
        </p:txBody>
      </p:sp>
    </p:spTree>
    <p:extLst>
      <p:ext uri="{BB962C8B-B14F-4D97-AF65-F5344CB8AC3E}">
        <p14:creationId xmlns:p14="http://schemas.microsoft.com/office/powerpoint/2010/main" val="37175340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The following is a </a:t>
            </a:r>
            <a:r>
              <a:rPr lang="en-US" sz="1200" b="1" i="0" kern="1200">
                <a:solidFill>
                  <a:schemeClr val="tx1"/>
                </a:solidFill>
                <a:effectLst/>
                <a:latin typeface="+mn-lt"/>
                <a:ea typeface="+mn-ea"/>
                <a:cs typeface="+mn-cs"/>
              </a:rPr>
              <a:t>list of photovoltaic power stations</a:t>
            </a:r>
            <a:r>
              <a:rPr lang="en-US" sz="1200" b="0" i="0" kern="1200">
                <a:solidFill>
                  <a:schemeClr val="tx1"/>
                </a:solidFill>
                <a:effectLst/>
                <a:latin typeface="+mn-lt"/>
                <a:ea typeface="+mn-ea"/>
                <a:cs typeface="+mn-cs"/>
              </a:rPr>
              <a:t> that are larger than 250 </a:t>
            </a:r>
            <a:r>
              <a:rPr lang="en-US" sz="1200" b="0" i="0" u="none" strike="noStrike" kern="1200">
                <a:solidFill>
                  <a:schemeClr val="tx1"/>
                </a:solidFill>
                <a:effectLst/>
                <a:latin typeface="+mn-lt"/>
                <a:ea typeface="+mn-ea"/>
                <a:cs typeface="+mn-cs"/>
                <a:hlinkClick r:id="rId3" tooltip="Megawatt"/>
              </a:rPr>
              <a:t>megawatts</a:t>
            </a:r>
            <a:r>
              <a:rPr lang="en-US" sz="1200" b="0" i="0" kern="1200">
                <a:solidFill>
                  <a:schemeClr val="tx1"/>
                </a:solidFill>
                <a:effectLst/>
                <a:latin typeface="+mn-lt"/>
                <a:ea typeface="+mn-ea"/>
                <a:cs typeface="+mn-cs"/>
              </a:rPr>
              <a:t> (MW) in current net capacity.</a:t>
            </a:r>
            <a:r>
              <a:rPr lang="en-US" sz="1200" b="0" i="0" u="none" strike="noStrike" kern="1200" baseline="30000">
                <a:solidFill>
                  <a:schemeClr val="tx1"/>
                </a:solidFill>
                <a:effectLst/>
                <a:latin typeface="+mn-lt"/>
                <a:ea typeface="+mn-ea"/>
                <a:cs typeface="+mn-cs"/>
                <a:hlinkClick r:id="rId4"/>
              </a:rPr>
              <a:t>[1]</a:t>
            </a:r>
            <a:r>
              <a:rPr lang="en-US" sz="1200" b="0" i="0" kern="1200">
                <a:solidFill>
                  <a:schemeClr val="tx1"/>
                </a:solidFill>
                <a:effectLst/>
                <a:latin typeface="+mn-lt"/>
                <a:ea typeface="+mn-ea"/>
                <a:cs typeface="+mn-cs"/>
              </a:rPr>
              <a:t> Most are individual </a:t>
            </a:r>
            <a:r>
              <a:rPr lang="en-US" sz="1200" b="0" i="0" u="none" strike="noStrike" kern="1200">
                <a:solidFill>
                  <a:schemeClr val="tx1"/>
                </a:solidFill>
                <a:effectLst/>
                <a:latin typeface="+mn-lt"/>
                <a:ea typeface="+mn-ea"/>
                <a:cs typeface="+mn-cs"/>
                <a:hlinkClick r:id="rId5" tooltip="Photovoltaic power station"/>
              </a:rPr>
              <a:t>photovoltaic power stations</a:t>
            </a:r>
            <a:r>
              <a:rPr lang="en-US" sz="1200" b="0" i="0" kern="1200">
                <a:solidFill>
                  <a:schemeClr val="tx1"/>
                </a:solidFill>
                <a:effectLst/>
                <a:latin typeface="+mn-lt"/>
                <a:ea typeface="+mn-ea"/>
                <a:cs typeface="+mn-cs"/>
              </a:rPr>
              <a:t>, but some are groups of </a:t>
            </a:r>
            <a:r>
              <a:rPr lang="en-US" sz="1200" b="0" i="0" u="none" strike="noStrike" kern="1200">
                <a:solidFill>
                  <a:schemeClr val="tx1"/>
                </a:solidFill>
                <a:effectLst/>
                <a:latin typeface="+mn-lt"/>
                <a:ea typeface="+mn-ea"/>
                <a:cs typeface="+mn-cs"/>
                <a:hlinkClick r:id="rId6" tooltip="Photovoltaic power station"/>
              </a:rPr>
              <a:t>co-located plants</a:t>
            </a:r>
            <a:r>
              <a:rPr lang="en-US" sz="1200" b="0" i="0" kern="1200">
                <a:solidFill>
                  <a:schemeClr val="tx1"/>
                </a:solidFill>
                <a:effectLst/>
                <a:latin typeface="+mn-lt"/>
                <a:ea typeface="+mn-ea"/>
                <a:cs typeface="+mn-cs"/>
              </a:rPr>
              <a:t> owned by different </a:t>
            </a:r>
            <a:r>
              <a:rPr lang="en-US" sz="1200" b="0" i="0" u="none" strike="noStrike" kern="1200">
                <a:solidFill>
                  <a:schemeClr val="tx1"/>
                </a:solidFill>
                <a:effectLst/>
                <a:latin typeface="+mn-lt"/>
                <a:ea typeface="+mn-ea"/>
                <a:cs typeface="+mn-cs"/>
                <a:hlinkClick r:id="rId7" tooltip="Independent Power Producer"/>
              </a:rPr>
              <a:t>independent power producers</a:t>
            </a:r>
            <a:r>
              <a:rPr lang="en-US" sz="1200" b="0" i="0" kern="1200">
                <a:solidFill>
                  <a:schemeClr val="tx1"/>
                </a:solidFill>
                <a:effectLst/>
                <a:latin typeface="+mn-lt"/>
                <a:ea typeface="+mn-ea"/>
                <a:cs typeface="+mn-cs"/>
              </a:rPr>
              <a:t> </a:t>
            </a:r>
          </a:p>
          <a:p>
            <a:r>
              <a:rPr lang="en-US" sz="1200" b="0" i="0" kern="1200">
                <a:solidFill>
                  <a:schemeClr val="tx1"/>
                </a:solidFill>
                <a:effectLst/>
                <a:latin typeface="+mn-lt"/>
                <a:ea typeface="+mn-ea"/>
                <a:cs typeface="+mn-cs"/>
              </a:rPr>
              <a:t>In 2016, the largest photovoltaic power station in the world was the 850 MW </a:t>
            </a:r>
            <a:r>
              <a:rPr lang="en-US" sz="1200" b="0" i="0" u="none" strike="noStrike" kern="1200" err="1">
                <a:solidFill>
                  <a:schemeClr val="tx1"/>
                </a:solidFill>
                <a:effectLst/>
                <a:latin typeface="+mn-lt"/>
                <a:ea typeface="+mn-ea"/>
                <a:cs typeface="+mn-cs"/>
                <a:hlinkClick r:id="rId8" tooltip="Longyangxia Dam Solar Park"/>
              </a:rPr>
              <a:t>Longyangxia</a:t>
            </a:r>
            <a:r>
              <a:rPr lang="en-US" sz="1200" b="0" i="0" u="none" strike="noStrike" kern="1200">
                <a:solidFill>
                  <a:schemeClr val="tx1"/>
                </a:solidFill>
                <a:effectLst/>
                <a:latin typeface="+mn-lt"/>
                <a:ea typeface="+mn-ea"/>
                <a:cs typeface="+mn-cs"/>
                <a:hlinkClick r:id="rId8" tooltip="Longyangxia Dam Solar Park"/>
              </a:rPr>
              <a:t> Dam Solar Park</a:t>
            </a:r>
            <a:r>
              <a:rPr lang="en-US" sz="1200" b="0" i="0" kern="1200">
                <a:solidFill>
                  <a:schemeClr val="tx1"/>
                </a:solidFill>
                <a:effectLst/>
                <a:latin typeface="+mn-lt"/>
                <a:ea typeface="+mn-ea"/>
                <a:cs typeface="+mn-cs"/>
              </a:rPr>
              <a:t>, in </a:t>
            </a:r>
            <a:r>
              <a:rPr lang="en-US" sz="1200" b="0" i="0" u="none" strike="noStrike" kern="1200" err="1">
                <a:solidFill>
                  <a:schemeClr val="tx1"/>
                </a:solidFill>
                <a:effectLst/>
                <a:latin typeface="+mn-lt"/>
                <a:ea typeface="+mn-ea"/>
                <a:cs typeface="+mn-cs"/>
                <a:hlinkClick r:id="rId9" tooltip="Gonghe County"/>
              </a:rPr>
              <a:t>Gonghe</a:t>
            </a:r>
            <a:r>
              <a:rPr lang="en-US" sz="1200" b="0" i="0" u="none" strike="noStrike" kern="1200">
                <a:solidFill>
                  <a:schemeClr val="tx1"/>
                </a:solidFill>
                <a:effectLst/>
                <a:latin typeface="+mn-lt"/>
                <a:ea typeface="+mn-ea"/>
                <a:cs typeface="+mn-cs"/>
                <a:hlinkClick r:id="rId9" tooltip="Gonghe County"/>
              </a:rPr>
              <a:t> County</a:t>
            </a:r>
            <a:r>
              <a:rPr lang="en-US" sz="1200" b="0" i="0" kern="1200">
                <a:solidFill>
                  <a:schemeClr val="tx1"/>
                </a:solidFill>
                <a:effectLst/>
                <a:latin typeface="+mn-lt"/>
                <a:ea typeface="+mn-ea"/>
                <a:cs typeface="+mn-cs"/>
              </a:rPr>
              <a:t>, </a:t>
            </a:r>
            <a:r>
              <a:rPr lang="en-US" sz="1200" b="0" i="0" u="none" strike="noStrike" kern="1200">
                <a:solidFill>
                  <a:schemeClr val="tx1"/>
                </a:solidFill>
                <a:effectLst/>
                <a:latin typeface="+mn-lt"/>
                <a:ea typeface="+mn-ea"/>
                <a:cs typeface="+mn-cs"/>
                <a:hlinkClick r:id="rId10" tooltip="Qinghai"/>
              </a:rPr>
              <a:t>Qinghai</a:t>
            </a:r>
            <a:r>
              <a:rPr lang="en-US" sz="1200" b="0" i="0" kern="1200">
                <a:solidFill>
                  <a:schemeClr val="tx1"/>
                </a:solidFill>
                <a:effectLst/>
                <a:latin typeface="+mn-lt"/>
                <a:ea typeface="+mn-ea"/>
                <a:cs typeface="+mn-cs"/>
              </a:rPr>
              <a:t>, </a:t>
            </a:r>
            <a:r>
              <a:rPr lang="en-US" sz="1200" b="0" i="0" u="none" strike="noStrike" kern="1200">
                <a:solidFill>
                  <a:schemeClr val="tx1"/>
                </a:solidFill>
                <a:effectLst/>
                <a:latin typeface="+mn-lt"/>
                <a:ea typeface="+mn-ea"/>
                <a:cs typeface="+mn-cs"/>
                <a:hlinkClick r:id="rId11" tooltip="China"/>
              </a:rPr>
              <a:t>China</a:t>
            </a:r>
            <a:r>
              <a:rPr lang="en-US" sz="1200" b="0" i="0" kern="1200">
                <a:solidFill>
                  <a:schemeClr val="tx1"/>
                </a:solidFill>
                <a:effectLst/>
                <a:latin typeface="+mn-lt"/>
                <a:ea typeface="+mn-ea"/>
                <a:cs typeface="+mn-cs"/>
              </a:rPr>
              <a:t>. This was passed in 2019 with the completion of the </a:t>
            </a:r>
            <a:r>
              <a:rPr lang="en-US" sz="1200" b="0" i="0" u="none" strike="noStrike" kern="1200" err="1">
                <a:solidFill>
                  <a:schemeClr val="tx1"/>
                </a:solidFill>
                <a:effectLst/>
                <a:latin typeface="+mn-lt"/>
                <a:ea typeface="+mn-ea"/>
                <a:cs typeface="+mn-cs"/>
                <a:hlinkClick r:id="rId12" tooltip="Pavagada Solar Park"/>
              </a:rPr>
              <a:t>Pavagada</a:t>
            </a:r>
            <a:r>
              <a:rPr lang="en-US" sz="1200" b="0" i="0" u="none" strike="noStrike" kern="1200">
                <a:solidFill>
                  <a:schemeClr val="tx1"/>
                </a:solidFill>
                <a:effectLst/>
                <a:latin typeface="+mn-lt"/>
                <a:ea typeface="+mn-ea"/>
                <a:cs typeface="+mn-cs"/>
                <a:hlinkClick r:id="rId12" tooltip="Pavagada Solar Park"/>
              </a:rPr>
              <a:t> Solar Park</a:t>
            </a:r>
            <a:r>
              <a:rPr lang="en-US" sz="1200" b="0" i="0" kern="1200">
                <a:solidFill>
                  <a:schemeClr val="tx1"/>
                </a:solidFill>
                <a:effectLst/>
                <a:latin typeface="+mn-lt"/>
                <a:ea typeface="+mn-ea"/>
                <a:cs typeface="+mn-cs"/>
              </a:rPr>
              <a:t> in </a:t>
            </a:r>
            <a:r>
              <a:rPr lang="en-US" sz="1200" b="0" i="0" u="none" strike="noStrike" kern="1200">
                <a:solidFill>
                  <a:schemeClr val="tx1"/>
                </a:solidFill>
                <a:effectLst/>
                <a:latin typeface="+mn-lt"/>
                <a:ea typeface="+mn-ea"/>
                <a:cs typeface="+mn-cs"/>
                <a:hlinkClick r:id="rId13" tooltip="Karnataka"/>
              </a:rPr>
              <a:t>Karnataka</a:t>
            </a:r>
            <a:r>
              <a:rPr lang="en-US" sz="1200" b="0" i="0" kern="1200">
                <a:solidFill>
                  <a:schemeClr val="tx1"/>
                </a:solidFill>
                <a:effectLst/>
                <a:latin typeface="+mn-lt"/>
                <a:ea typeface="+mn-ea"/>
                <a:cs typeface="+mn-cs"/>
              </a:rPr>
              <a:t>, India, with a capacity of 2050 MW.</a:t>
            </a:r>
            <a:endParaRPr lang="en-US"/>
          </a:p>
        </p:txBody>
      </p:sp>
      <p:sp>
        <p:nvSpPr>
          <p:cNvPr id="4" name="Slide Number Placeholder 3"/>
          <p:cNvSpPr>
            <a:spLocks noGrp="1"/>
          </p:cNvSpPr>
          <p:nvPr>
            <p:ph type="sldNum" sz="quarter" idx="5"/>
          </p:nvPr>
        </p:nvSpPr>
        <p:spPr/>
        <p:txBody>
          <a:bodyPr/>
          <a:lstStyle/>
          <a:p>
            <a:fld id="{9D70E0A4-B408-4E14-B56D-BD40FF0F14A5}" type="slidenum">
              <a:rPr lang="en-US" smtClean="0"/>
              <a:t>53</a:t>
            </a:fld>
            <a:endParaRPr lang="en-US"/>
          </a:p>
        </p:txBody>
      </p:sp>
    </p:spTree>
    <p:extLst>
      <p:ext uri="{BB962C8B-B14F-4D97-AF65-F5344CB8AC3E}">
        <p14:creationId xmlns:p14="http://schemas.microsoft.com/office/powerpoint/2010/main" val="1263457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70E0A4-B408-4E14-B56D-BD40FF0F14A5}" type="slidenum">
              <a:rPr lang="en-US" smtClean="0"/>
              <a:t>58</a:t>
            </a:fld>
            <a:endParaRPr lang="en-US"/>
          </a:p>
        </p:txBody>
      </p:sp>
    </p:spTree>
    <p:extLst>
      <p:ext uri="{BB962C8B-B14F-4D97-AF65-F5344CB8AC3E}">
        <p14:creationId xmlns:p14="http://schemas.microsoft.com/office/powerpoint/2010/main" val="6223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A brief history of photovoltaics is presented by Wolf (1981). </a:t>
            </a:r>
          </a:p>
          <a:p>
            <a:r>
              <a:rPr lang="en-US"/>
              <a:t>An early public demonstration of solar cells occurred in 1955 in Georgia, where a small panel of experimental silicon cells provided energy to charge a battery and power telephone equipment. </a:t>
            </a:r>
          </a:p>
          <a:p>
            <a:r>
              <a:rPr lang="en-US"/>
              <a:t>Since then, tremendous progress has been made in the development of cell technology and applications. Early hand-made cells were 5% efficient, were 1 or 2 cm2 in area, and had outputs of a few milliwatts. In recent years laboratory cells have been reported with efficiencies of over 30%, modules (groups of cells) are being manufactured with areas of many square meters, and the cells produced in the world in 2011 had an aggregate peak generating capacity of over 70 GW with the cumulative installed capacity of over 185 GW. </a:t>
            </a:r>
          </a:p>
        </p:txBody>
      </p:sp>
      <p:sp>
        <p:nvSpPr>
          <p:cNvPr id="4" name="Slide Number Placeholder 3"/>
          <p:cNvSpPr>
            <a:spLocks noGrp="1"/>
          </p:cNvSpPr>
          <p:nvPr>
            <p:ph type="sldNum" sz="quarter" idx="5"/>
          </p:nvPr>
        </p:nvSpPr>
        <p:spPr/>
        <p:txBody>
          <a:bodyPr/>
          <a:lstStyle/>
          <a:p>
            <a:fld id="{9D70E0A4-B408-4E14-B56D-BD40FF0F14A5}" type="slidenum">
              <a:rPr lang="en-US" smtClean="0"/>
              <a:t>4</a:t>
            </a:fld>
            <a:endParaRPr lang="en-US"/>
          </a:p>
        </p:txBody>
      </p:sp>
    </p:spTree>
    <p:extLst>
      <p:ext uri="{BB962C8B-B14F-4D97-AF65-F5344CB8AC3E}">
        <p14:creationId xmlns:p14="http://schemas.microsoft.com/office/powerpoint/2010/main" val="26658773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The Balance of System (</a:t>
            </a:r>
            <a:r>
              <a:rPr lang="en-US" sz="1200" b="0" i="0" kern="1200" err="1">
                <a:solidFill>
                  <a:schemeClr val="tx1"/>
                </a:solidFill>
                <a:effectLst/>
                <a:latin typeface="+mn-lt"/>
                <a:ea typeface="+mn-ea"/>
                <a:cs typeface="+mn-cs"/>
              </a:rPr>
              <a:t>BoS</a:t>
            </a:r>
            <a:r>
              <a:rPr lang="en-US" sz="1200" b="0" i="0" kern="1200">
                <a:solidFill>
                  <a:schemeClr val="tx1"/>
                </a:solidFill>
                <a:effectLst/>
                <a:latin typeface="+mn-lt"/>
                <a:ea typeface="+mn-ea"/>
                <a:cs typeface="+mn-cs"/>
              </a:rPr>
              <a:t>) comprises of junction boxes, HV, LV and DC electrical works, transformers, switch gears, AC and DC cables, security systems etc. The Other costs include costs for installation, all kinds of approvals, land registry &amp; planning, grid integration, engineering and technical analysis, plant validation, financial &amp; legal services, etc.</a:t>
            </a:r>
            <a:br>
              <a:rPr lang="en-US"/>
            </a:br>
            <a:endParaRPr lang="en-US"/>
          </a:p>
        </p:txBody>
      </p:sp>
      <p:sp>
        <p:nvSpPr>
          <p:cNvPr id="4" name="Slide Number Placeholder 3"/>
          <p:cNvSpPr>
            <a:spLocks noGrp="1"/>
          </p:cNvSpPr>
          <p:nvPr>
            <p:ph type="sldNum" sz="quarter" idx="5"/>
          </p:nvPr>
        </p:nvSpPr>
        <p:spPr/>
        <p:txBody>
          <a:bodyPr/>
          <a:lstStyle/>
          <a:p>
            <a:fld id="{9D70E0A4-B408-4E14-B56D-BD40FF0F14A5}" type="slidenum">
              <a:rPr lang="en-US" smtClean="0"/>
              <a:t>59</a:t>
            </a:fld>
            <a:endParaRPr lang="en-US"/>
          </a:p>
        </p:txBody>
      </p:sp>
    </p:spTree>
    <p:extLst>
      <p:ext uri="{BB962C8B-B14F-4D97-AF65-F5344CB8AC3E}">
        <p14:creationId xmlns:p14="http://schemas.microsoft.com/office/powerpoint/2010/main" val="7834798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70E0A4-B408-4E14-B56D-BD40FF0F14A5}" type="slidenum">
              <a:rPr lang="en-US" smtClean="0"/>
              <a:t>60</a:t>
            </a:fld>
            <a:endParaRPr lang="en-US"/>
          </a:p>
        </p:txBody>
      </p:sp>
    </p:spTree>
    <p:extLst>
      <p:ext uri="{BB962C8B-B14F-4D97-AF65-F5344CB8AC3E}">
        <p14:creationId xmlns:p14="http://schemas.microsoft.com/office/powerpoint/2010/main" val="4408988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A charge controller or charge regulator is basically a </a:t>
            </a:r>
            <a:r>
              <a:rPr lang="en-US" sz="1200" b="1" i="0" kern="1200">
                <a:solidFill>
                  <a:schemeClr val="tx1"/>
                </a:solidFill>
                <a:effectLst/>
                <a:latin typeface="+mn-lt"/>
                <a:ea typeface="+mn-ea"/>
                <a:cs typeface="+mn-cs"/>
              </a:rPr>
              <a:t>voltage and/or</a:t>
            </a:r>
            <a:r>
              <a:rPr lang="en-US" sz="1200" b="0" i="0" kern="1200">
                <a:solidFill>
                  <a:schemeClr val="tx1"/>
                </a:solidFill>
                <a:effectLst/>
                <a:latin typeface="+mn-lt"/>
                <a:ea typeface="+mn-ea"/>
                <a:cs typeface="+mn-cs"/>
              </a:rPr>
              <a:t> current regulator to keep batteries from overcharging. It regulates the voltage and current coming from the solar panels going to the battery. ... Most batteries need around 14 to 14.5 volts to get fully charged.</a:t>
            </a:r>
          </a:p>
          <a:p>
            <a:endParaRPr lang="en-US"/>
          </a:p>
          <a:p>
            <a:r>
              <a:rPr lang="en-US" sz="1200" b="0" i="0" kern="1200">
                <a:solidFill>
                  <a:schemeClr val="tx1"/>
                </a:solidFill>
                <a:effectLst/>
                <a:latin typeface="+mn-lt"/>
                <a:ea typeface="+mn-ea"/>
                <a:cs typeface="+mn-cs"/>
              </a:rPr>
              <a:t>Inverter It </a:t>
            </a:r>
            <a:r>
              <a:rPr lang="en-US" sz="1200" b="1" i="0" kern="1200">
                <a:solidFill>
                  <a:schemeClr val="tx1"/>
                </a:solidFill>
                <a:effectLst/>
                <a:latin typeface="+mn-lt"/>
                <a:ea typeface="+mn-ea"/>
                <a:cs typeface="+mn-cs"/>
              </a:rPr>
              <a:t>converts the variable direct current (DC) output of a photovoltaic (PV) solar panel into alternating 240V current</a:t>
            </a:r>
            <a:r>
              <a:rPr lang="en-US" sz="1200" b="0" i="0" kern="1200">
                <a:solidFill>
                  <a:schemeClr val="tx1"/>
                </a:solidFill>
                <a:effectLst/>
                <a:latin typeface="+mn-lt"/>
                <a:ea typeface="+mn-ea"/>
                <a:cs typeface="+mn-cs"/>
              </a:rPr>
              <a:t> (AC). This AC electricity then can be fed into your home to operate your appliances.</a:t>
            </a:r>
            <a:endParaRPr lang="en-US"/>
          </a:p>
        </p:txBody>
      </p:sp>
      <p:sp>
        <p:nvSpPr>
          <p:cNvPr id="4" name="Slide Number Placeholder 3"/>
          <p:cNvSpPr>
            <a:spLocks noGrp="1"/>
          </p:cNvSpPr>
          <p:nvPr>
            <p:ph type="sldNum" sz="quarter" idx="5"/>
          </p:nvPr>
        </p:nvSpPr>
        <p:spPr/>
        <p:txBody>
          <a:bodyPr/>
          <a:lstStyle/>
          <a:p>
            <a:fld id="{9D70E0A4-B408-4E14-B56D-BD40FF0F14A5}" type="slidenum">
              <a:rPr lang="en-US" smtClean="0"/>
              <a:t>66</a:t>
            </a:fld>
            <a:endParaRPr lang="en-US"/>
          </a:p>
        </p:txBody>
      </p:sp>
    </p:spTree>
    <p:extLst>
      <p:ext uri="{BB962C8B-B14F-4D97-AF65-F5344CB8AC3E}">
        <p14:creationId xmlns:p14="http://schemas.microsoft.com/office/powerpoint/2010/main" val="37194385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70E0A4-B408-4E14-B56D-BD40FF0F14A5}" type="slidenum">
              <a:rPr lang="en-US" smtClean="0"/>
              <a:t>79</a:t>
            </a:fld>
            <a:endParaRPr lang="en-US"/>
          </a:p>
        </p:txBody>
      </p:sp>
    </p:spTree>
    <p:extLst>
      <p:ext uri="{BB962C8B-B14F-4D97-AF65-F5344CB8AC3E}">
        <p14:creationId xmlns:p14="http://schemas.microsoft.com/office/powerpoint/2010/main" val="1176229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materials that produce electricity when exposed to light.  Some electrons (so-called photoelectrons) are detached from their atoms by light.  If we attach an electrically conductive material to the plus and minus sides of the  photovoltaic material, we create a circuit and can control the electricity generated.</a:t>
            </a:r>
          </a:p>
        </p:txBody>
      </p:sp>
      <p:sp>
        <p:nvSpPr>
          <p:cNvPr id="4" name="Slide Number Placeholder 3"/>
          <p:cNvSpPr>
            <a:spLocks noGrp="1"/>
          </p:cNvSpPr>
          <p:nvPr>
            <p:ph type="sldNum" sz="quarter" idx="5"/>
          </p:nvPr>
        </p:nvSpPr>
        <p:spPr/>
        <p:txBody>
          <a:bodyPr/>
          <a:lstStyle/>
          <a:p>
            <a:fld id="{9D70E0A4-B408-4E14-B56D-BD40FF0F14A5}" type="slidenum">
              <a:rPr lang="en-US" smtClean="0"/>
              <a:t>6</a:t>
            </a:fld>
            <a:endParaRPr lang="en-US"/>
          </a:p>
        </p:txBody>
      </p:sp>
    </p:spTree>
    <p:extLst>
      <p:ext uri="{BB962C8B-B14F-4D97-AF65-F5344CB8AC3E}">
        <p14:creationId xmlns:p14="http://schemas.microsoft.com/office/powerpoint/2010/main" val="2739383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Photon energy</a:t>
            </a:r>
            <a:r>
              <a:rPr lang="en-US" sz="1200" b="0" i="0" kern="1200">
                <a:solidFill>
                  <a:schemeClr val="tx1"/>
                </a:solidFill>
                <a:effectLst/>
                <a:latin typeface="+mn-lt"/>
                <a:ea typeface="+mn-ea"/>
                <a:cs typeface="+mn-cs"/>
              </a:rPr>
              <a:t> is the </a:t>
            </a:r>
            <a:r>
              <a:rPr lang="en-US" sz="1200" b="0" i="0" u="none" strike="noStrike" kern="1200">
                <a:solidFill>
                  <a:schemeClr val="tx1"/>
                </a:solidFill>
                <a:effectLst/>
                <a:latin typeface="+mn-lt"/>
                <a:ea typeface="+mn-ea"/>
                <a:cs typeface="+mn-cs"/>
                <a:hlinkClick r:id="rId3" tooltip="Energy"/>
              </a:rPr>
              <a:t>energy</a:t>
            </a:r>
            <a:r>
              <a:rPr lang="en-US" sz="1200" b="0" i="0" kern="1200">
                <a:solidFill>
                  <a:schemeClr val="tx1"/>
                </a:solidFill>
                <a:effectLst/>
                <a:latin typeface="+mn-lt"/>
                <a:ea typeface="+mn-ea"/>
                <a:cs typeface="+mn-cs"/>
              </a:rPr>
              <a:t> carried by a single </a:t>
            </a:r>
            <a:r>
              <a:rPr lang="en-US" sz="1200" b="0" i="0" u="none" strike="noStrike" kern="1200">
                <a:solidFill>
                  <a:schemeClr val="tx1"/>
                </a:solidFill>
                <a:effectLst/>
                <a:latin typeface="+mn-lt"/>
                <a:ea typeface="+mn-ea"/>
                <a:cs typeface="+mn-cs"/>
                <a:hlinkClick r:id="rId4" tooltip="Photon"/>
              </a:rPr>
              <a:t>photon</a:t>
            </a:r>
            <a:r>
              <a:rPr lang="en-US" sz="1200" b="0" i="0" kern="1200">
                <a:solidFill>
                  <a:schemeClr val="tx1"/>
                </a:solidFill>
                <a:effectLst/>
                <a:latin typeface="+mn-lt"/>
                <a:ea typeface="+mn-ea"/>
                <a:cs typeface="+mn-cs"/>
              </a:rPr>
              <a:t>. The amount of energy is directly proportional to the photon's </a:t>
            </a:r>
            <a:r>
              <a:rPr lang="en-US" sz="1200" b="0" i="0" u="none" strike="noStrike" kern="1200">
                <a:solidFill>
                  <a:schemeClr val="tx1"/>
                </a:solidFill>
                <a:effectLst/>
                <a:latin typeface="+mn-lt"/>
                <a:ea typeface="+mn-ea"/>
                <a:cs typeface="+mn-cs"/>
                <a:hlinkClick r:id="rId5" tooltip="Electromagnetic wave"/>
              </a:rPr>
              <a:t>electromagnetic</a:t>
            </a:r>
            <a:r>
              <a:rPr lang="en-US" sz="1200" b="0" i="0" kern="1200">
                <a:solidFill>
                  <a:schemeClr val="tx1"/>
                </a:solidFill>
                <a:effectLst/>
                <a:latin typeface="+mn-lt"/>
                <a:ea typeface="+mn-ea"/>
                <a:cs typeface="+mn-cs"/>
              </a:rPr>
              <a:t> </a:t>
            </a:r>
            <a:r>
              <a:rPr lang="en-US" sz="1200" b="0" i="0" u="none" strike="noStrike" kern="1200">
                <a:solidFill>
                  <a:schemeClr val="tx1"/>
                </a:solidFill>
                <a:effectLst/>
                <a:latin typeface="+mn-lt"/>
                <a:ea typeface="+mn-ea"/>
                <a:cs typeface="+mn-cs"/>
                <a:hlinkClick r:id="rId6" tooltip="Frequency"/>
              </a:rPr>
              <a:t>frequency</a:t>
            </a:r>
            <a:r>
              <a:rPr lang="en-US" sz="1200" b="0" i="0" kern="1200">
                <a:solidFill>
                  <a:schemeClr val="tx1"/>
                </a:solidFill>
                <a:effectLst/>
                <a:latin typeface="+mn-lt"/>
                <a:ea typeface="+mn-ea"/>
                <a:cs typeface="+mn-cs"/>
              </a:rPr>
              <a:t> and thus, equivalently, is inversely proportional to the </a:t>
            </a:r>
            <a:r>
              <a:rPr lang="en-US" sz="1200" b="0" i="0" u="none" strike="noStrike" kern="1200">
                <a:solidFill>
                  <a:schemeClr val="tx1"/>
                </a:solidFill>
                <a:effectLst/>
                <a:latin typeface="+mn-lt"/>
                <a:ea typeface="+mn-ea"/>
                <a:cs typeface="+mn-cs"/>
                <a:hlinkClick r:id="rId7" tooltip="Wavelength"/>
              </a:rPr>
              <a:t>wavelength</a:t>
            </a:r>
            <a:r>
              <a:rPr lang="en-US" sz="1200" b="0" i="0" kern="1200">
                <a:solidFill>
                  <a:schemeClr val="tx1"/>
                </a:solidFill>
                <a:effectLst/>
                <a:latin typeface="+mn-lt"/>
                <a:ea typeface="+mn-ea"/>
                <a:cs typeface="+mn-cs"/>
              </a:rPr>
              <a:t>. The higher the photon's frequency, the higher its energy. Equivalently, the longer the photon's wavelength, the lower its energy.</a:t>
            </a:r>
            <a:endParaRPr lang="en-US"/>
          </a:p>
        </p:txBody>
      </p:sp>
      <p:sp>
        <p:nvSpPr>
          <p:cNvPr id="4" name="Slide Number Placeholder 3"/>
          <p:cNvSpPr>
            <a:spLocks noGrp="1"/>
          </p:cNvSpPr>
          <p:nvPr>
            <p:ph type="sldNum" sz="quarter" idx="5"/>
          </p:nvPr>
        </p:nvSpPr>
        <p:spPr/>
        <p:txBody>
          <a:bodyPr/>
          <a:lstStyle/>
          <a:p>
            <a:fld id="{9D70E0A4-B408-4E14-B56D-BD40FF0F14A5}" type="slidenum">
              <a:rPr lang="en-US" smtClean="0"/>
              <a:t>9</a:t>
            </a:fld>
            <a:endParaRPr lang="en-US"/>
          </a:p>
        </p:txBody>
      </p:sp>
    </p:spTree>
    <p:extLst>
      <p:ext uri="{BB962C8B-B14F-4D97-AF65-F5344CB8AC3E}">
        <p14:creationId xmlns:p14="http://schemas.microsoft.com/office/powerpoint/2010/main" val="3649727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Semiconductors are materials which have </a:t>
            </a:r>
            <a:r>
              <a:rPr lang="en-US" sz="1200" b="1" i="0" kern="1200">
                <a:solidFill>
                  <a:schemeClr val="tx1"/>
                </a:solidFill>
                <a:effectLst/>
                <a:latin typeface="+mn-lt"/>
                <a:ea typeface="+mn-ea"/>
                <a:cs typeface="+mn-cs"/>
              </a:rPr>
              <a:t>a conductivity between conductors</a:t>
            </a:r>
            <a:r>
              <a:rPr lang="en-US" sz="1200" b="0" i="0" kern="1200">
                <a:solidFill>
                  <a:schemeClr val="tx1"/>
                </a:solidFill>
                <a:effectLst/>
                <a:latin typeface="+mn-lt"/>
                <a:ea typeface="+mn-ea"/>
                <a:cs typeface="+mn-cs"/>
              </a:rPr>
              <a:t> (generally metals) and nonconductors or insulators (such as most ceramics). Semiconductors can be pure elements, such as silicon or germanium, or compounds such as gallium arsenide or cadmium selenide.</a:t>
            </a:r>
            <a:endParaRPr lang="en-US"/>
          </a:p>
        </p:txBody>
      </p:sp>
      <p:sp>
        <p:nvSpPr>
          <p:cNvPr id="4" name="Slide Number Placeholder 3"/>
          <p:cNvSpPr>
            <a:spLocks noGrp="1"/>
          </p:cNvSpPr>
          <p:nvPr>
            <p:ph type="sldNum" sz="quarter" idx="5"/>
          </p:nvPr>
        </p:nvSpPr>
        <p:spPr/>
        <p:txBody>
          <a:bodyPr/>
          <a:lstStyle/>
          <a:p>
            <a:fld id="{9D70E0A4-B408-4E14-B56D-BD40FF0F14A5}" type="slidenum">
              <a:rPr lang="en-US" smtClean="0"/>
              <a:t>11</a:t>
            </a:fld>
            <a:endParaRPr lang="en-US"/>
          </a:p>
        </p:txBody>
      </p:sp>
    </p:spTree>
    <p:extLst>
      <p:ext uri="{BB962C8B-B14F-4D97-AF65-F5344CB8AC3E}">
        <p14:creationId xmlns:p14="http://schemas.microsoft.com/office/powerpoint/2010/main" val="3352163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Silicon</a:t>
            </a:r>
            <a:r>
              <a:rPr lang="en-US" sz="1200" b="0" i="0" kern="1200">
                <a:solidFill>
                  <a:schemeClr val="tx1"/>
                </a:solidFill>
                <a:effectLst/>
                <a:latin typeface="+mn-lt"/>
                <a:ea typeface="+mn-ea"/>
                <a:cs typeface="+mn-cs"/>
              </a:rPr>
              <a:t> is a </a:t>
            </a:r>
            <a:r>
              <a:rPr lang="en-US" sz="1200" b="0" i="0" u="none" strike="noStrike" kern="1200">
                <a:solidFill>
                  <a:schemeClr val="tx1"/>
                </a:solidFill>
                <a:effectLst/>
                <a:latin typeface="+mn-lt"/>
                <a:ea typeface="+mn-ea"/>
                <a:cs typeface="+mn-cs"/>
                <a:hlinkClick r:id="rId3" tooltip="Chemical element"/>
              </a:rPr>
              <a:t>chemical element</a:t>
            </a:r>
            <a:r>
              <a:rPr lang="en-US" sz="1200" b="0" i="0" kern="1200">
                <a:solidFill>
                  <a:schemeClr val="tx1"/>
                </a:solidFill>
                <a:effectLst/>
                <a:latin typeface="+mn-lt"/>
                <a:ea typeface="+mn-ea"/>
                <a:cs typeface="+mn-cs"/>
              </a:rPr>
              <a:t> with the </a:t>
            </a:r>
            <a:r>
              <a:rPr lang="en-US" sz="1200" b="0" i="0" u="none" strike="noStrike" kern="1200">
                <a:solidFill>
                  <a:schemeClr val="tx1"/>
                </a:solidFill>
                <a:effectLst/>
                <a:latin typeface="+mn-lt"/>
                <a:ea typeface="+mn-ea"/>
                <a:cs typeface="+mn-cs"/>
                <a:hlinkClick r:id="rId4" tooltip="Symbol (chemistry)"/>
              </a:rPr>
              <a:t>symbol</a:t>
            </a:r>
            <a:r>
              <a:rPr lang="en-US" sz="1200" b="0" i="0" kern="1200">
                <a:solidFill>
                  <a:schemeClr val="tx1"/>
                </a:solidFill>
                <a:effectLst/>
                <a:latin typeface="+mn-lt"/>
                <a:ea typeface="+mn-ea"/>
                <a:cs typeface="+mn-cs"/>
              </a:rPr>
              <a:t> </a:t>
            </a:r>
            <a:r>
              <a:rPr lang="en-US" sz="1200" b="1" i="0" kern="1200">
                <a:solidFill>
                  <a:schemeClr val="tx1"/>
                </a:solidFill>
                <a:effectLst/>
                <a:latin typeface="+mn-lt"/>
                <a:ea typeface="+mn-ea"/>
                <a:cs typeface="+mn-cs"/>
              </a:rPr>
              <a:t>Si</a:t>
            </a:r>
            <a:r>
              <a:rPr lang="en-US" sz="1200" b="0" i="0" kern="1200">
                <a:solidFill>
                  <a:schemeClr val="tx1"/>
                </a:solidFill>
                <a:effectLst/>
                <a:latin typeface="+mn-lt"/>
                <a:ea typeface="+mn-ea"/>
                <a:cs typeface="+mn-cs"/>
              </a:rPr>
              <a:t> and </a:t>
            </a:r>
            <a:r>
              <a:rPr lang="en-US" sz="1200" b="0" i="0" u="none" strike="noStrike" kern="1200">
                <a:solidFill>
                  <a:schemeClr val="tx1"/>
                </a:solidFill>
                <a:effectLst/>
                <a:latin typeface="+mn-lt"/>
                <a:ea typeface="+mn-ea"/>
                <a:cs typeface="+mn-cs"/>
                <a:hlinkClick r:id="rId5" tooltip="Atomic number"/>
              </a:rPr>
              <a:t>atomic number</a:t>
            </a:r>
            <a:r>
              <a:rPr lang="en-US" sz="1200" b="0" i="0" kern="1200">
                <a:solidFill>
                  <a:schemeClr val="tx1"/>
                </a:solidFill>
                <a:effectLst/>
                <a:latin typeface="+mn-lt"/>
                <a:ea typeface="+mn-ea"/>
                <a:cs typeface="+mn-cs"/>
              </a:rPr>
              <a:t> 14. It is a hard, brittle crystalline solid with a blue-grey metallic color, and is a </a:t>
            </a:r>
            <a:r>
              <a:rPr lang="en-US" sz="1200" b="0" i="0" u="none" strike="noStrike" kern="1200">
                <a:solidFill>
                  <a:schemeClr val="tx1"/>
                </a:solidFill>
                <a:effectLst/>
                <a:latin typeface="+mn-lt"/>
                <a:ea typeface="+mn-ea"/>
                <a:cs typeface="+mn-cs"/>
                <a:hlinkClick r:id="rId6" tooltip="Tetravalence"/>
              </a:rPr>
              <a:t>tetravalent</a:t>
            </a:r>
            <a:r>
              <a:rPr lang="en-US" sz="1200" b="0" i="0" kern="1200">
                <a:solidFill>
                  <a:schemeClr val="tx1"/>
                </a:solidFill>
                <a:effectLst/>
                <a:latin typeface="+mn-lt"/>
                <a:ea typeface="+mn-ea"/>
                <a:cs typeface="+mn-cs"/>
              </a:rPr>
              <a:t> </a:t>
            </a:r>
            <a:r>
              <a:rPr lang="en-US" sz="1200" b="0" i="0" u="none" strike="noStrike" kern="1200">
                <a:solidFill>
                  <a:schemeClr val="tx1"/>
                </a:solidFill>
                <a:effectLst/>
                <a:latin typeface="+mn-lt"/>
                <a:ea typeface="+mn-ea"/>
                <a:cs typeface="+mn-cs"/>
                <a:hlinkClick r:id="rId7" tooltip="Metalloid"/>
              </a:rPr>
              <a:t>metalloid</a:t>
            </a:r>
            <a:r>
              <a:rPr lang="en-US" sz="1200" b="0" i="0" kern="1200">
                <a:solidFill>
                  <a:schemeClr val="tx1"/>
                </a:solidFill>
                <a:effectLst/>
                <a:latin typeface="+mn-lt"/>
                <a:ea typeface="+mn-ea"/>
                <a:cs typeface="+mn-cs"/>
              </a:rPr>
              <a:t> </a:t>
            </a:r>
            <a:r>
              <a:rPr lang="en-US" sz="1200" b="1" i="0" kern="1200">
                <a:solidFill>
                  <a:schemeClr val="tx1"/>
                </a:solidFill>
                <a:effectLst/>
                <a:latin typeface="+mn-lt"/>
                <a:ea typeface="+mn-ea"/>
                <a:cs typeface="+mn-cs"/>
              </a:rPr>
              <a:t>with four electrons available for covalent chemical bonding in its valence </a:t>
            </a:r>
            <a:r>
              <a:rPr lang="en-US" sz="1200" b="0" i="0" kern="1200">
                <a:solidFill>
                  <a:schemeClr val="tx1"/>
                </a:solidFill>
                <a:effectLst/>
                <a:latin typeface="+mn-lt"/>
                <a:ea typeface="+mn-ea"/>
                <a:cs typeface="+mn-cs"/>
              </a:rPr>
              <a:t>and </a:t>
            </a:r>
            <a:r>
              <a:rPr lang="en-US" sz="1200" b="0" i="0" u="sng" kern="1200">
                <a:solidFill>
                  <a:schemeClr val="tx1"/>
                </a:solidFill>
                <a:effectLst/>
                <a:latin typeface="+mn-lt"/>
                <a:ea typeface="+mn-ea"/>
                <a:cs typeface="+mn-cs"/>
                <a:hlinkClick r:id="rId8"/>
              </a:rPr>
              <a:t>semiconductor</a:t>
            </a:r>
            <a:endParaRPr lang="en-US" sz="1200" b="0" i="0" u="sng" kern="1200">
              <a:solidFill>
                <a:schemeClr val="tx1"/>
              </a:solidFill>
              <a:effectLst/>
              <a:latin typeface="+mn-lt"/>
              <a:ea typeface="+mn-ea"/>
              <a:cs typeface="+mn-cs"/>
            </a:endParaRPr>
          </a:p>
          <a:p>
            <a:endParaRPr lang="en-US" sz="1200" b="0" i="0" u="sng"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Its melting and boiling points of 1414 °C the second highest among all the metalloids and nonmetals,. </a:t>
            </a:r>
            <a:endParaRPr lang="en-US"/>
          </a:p>
        </p:txBody>
      </p:sp>
      <p:sp>
        <p:nvSpPr>
          <p:cNvPr id="4" name="Slide Number Placeholder 3"/>
          <p:cNvSpPr>
            <a:spLocks noGrp="1"/>
          </p:cNvSpPr>
          <p:nvPr>
            <p:ph type="sldNum" sz="quarter" idx="5"/>
          </p:nvPr>
        </p:nvSpPr>
        <p:spPr/>
        <p:txBody>
          <a:bodyPr/>
          <a:lstStyle/>
          <a:p>
            <a:fld id="{9D70E0A4-B408-4E14-B56D-BD40FF0F14A5}" type="slidenum">
              <a:rPr lang="en-US" smtClean="0"/>
              <a:t>12</a:t>
            </a:fld>
            <a:endParaRPr lang="en-US"/>
          </a:p>
        </p:txBody>
      </p:sp>
    </p:spTree>
    <p:extLst>
      <p:ext uri="{BB962C8B-B14F-4D97-AF65-F5344CB8AC3E}">
        <p14:creationId xmlns:p14="http://schemas.microsoft.com/office/powerpoint/2010/main" val="268012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Energy band theory explains the interaction of electrons between the outermost shell and the innermost shell. Based on the energy band theory, there are three different energy bands: </a:t>
            </a:r>
            <a:r>
              <a:rPr lang="en-US" sz="1200" b="1" i="0" kern="1200">
                <a:solidFill>
                  <a:schemeClr val="tx1"/>
                </a:solidFill>
                <a:effectLst/>
                <a:latin typeface="+mn-lt"/>
                <a:ea typeface="+mn-ea"/>
                <a:cs typeface="+mn-cs"/>
              </a:rPr>
              <a:t>Valence band</a:t>
            </a:r>
            <a:r>
              <a:rPr lang="en-US" sz="1200" b="0" i="0" kern="1200">
                <a:solidFill>
                  <a:schemeClr val="tx1"/>
                </a:solidFill>
                <a:effectLst/>
                <a:latin typeface="+mn-lt"/>
                <a:ea typeface="+mn-ea"/>
                <a:cs typeface="+mn-cs"/>
              </a:rPr>
              <a:t>. </a:t>
            </a:r>
            <a:r>
              <a:rPr lang="en-US" sz="1200" b="1" i="0" kern="1200">
                <a:solidFill>
                  <a:schemeClr val="tx1"/>
                </a:solidFill>
                <a:effectLst/>
                <a:latin typeface="+mn-lt"/>
                <a:ea typeface="+mn-ea"/>
                <a:cs typeface="+mn-cs"/>
              </a:rPr>
              <a:t>Forbidden energy gap</a:t>
            </a:r>
            <a:r>
              <a:rPr lang="en-US" sz="1200" b="0" i="0" kern="1200">
                <a:solidFill>
                  <a:schemeClr val="tx1"/>
                </a:solidFill>
                <a:effectLst/>
                <a:latin typeface="+mn-lt"/>
                <a:ea typeface="+mn-ea"/>
                <a:cs typeface="+mn-cs"/>
              </a:rPr>
              <a:t>. </a:t>
            </a:r>
            <a:r>
              <a:rPr lang="en-US" sz="1200" b="1" i="0" kern="1200">
                <a:solidFill>
                  <a:schemeClr val="tx1"/>
                </a:solidFill>
                <a:effectLst/>
                <a:latin typeface="+mn-lt"/>
                <a:ea typeface="+mn-ea"/>
                <a:cs typeface="+mn-cs"/>
              </a:rPr>
              <a:t>Conduction band</a:t>
            </a:r>
            <a:r>
              <a:rPr lang="en-US" sz="1200" b="0" i="0" kern="1200">
                <a:solidFill>
                  <a:schemeClr val="tx1"/>
                </a:solidFill>
                <a:effectLst/>
                <a:latin typeface="+mn-lt"/>
                <a:ea typeface="+mn-ea"/>
                <a:cs typeface="+mn-cs"/>
              </a:rPr>
              <a:t>.</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the electronic band structure (or simply band structure) of a </a:t>
            </a:r>
            <a:r>
              <a:rPr lang="en-US" sz="1200" b="1" i="0" kern="1200">
                <a:solidFill>
                  <a:schemeClr val="tx1"/>
                </a:solidFill>
                <a:effectLst/>
                <a:latin typeface="+mn-lt"/>
                <a:ea typeface="+mn-ea"/>
                <a:cs typeface="+mn-cs"/>
              </a:rPr>
              <a:t>solid describes the range of energy levels that electrons may have within it</a:t>
            </a:r>
            <a:r>
              <a:rPr lang="en-US" sz="1200" b="0" i="0" kern="1200">
                <a:solidFill>
                  <a:schemeClr val="tx1"/>
                </a:solidFill>
                <a:effectLst/>
                <a:latin typeface="+mn-lt"/>
                <a:ea typeface="+mn-ea"/>
                <a:cs typeface="+mn-cs"/>
              </a:rPr>
              <a:t>, as well as the ranges of energy that they may not have (called band gaps or forbidden bands).</a:t>
            </a:r>
            <a:endParaRPr lang="en-US"/>
          </a:p>
        </p:txBody>
      </p:sp>
      <p:sp>
        <p:nvSpPr>
          <p:cNvPr id="4" name="Slide Number Placeholder 3"/>
          <p:cNvSpPr>
            <a:spLocks noGrp="1"/>
          </p:cNvSpPr>
          <p:nvPr>
            <p:ph type="sldNum" sz="quarter" idx="5"/>
          </p:nvPr>
        </p:nvSpPr>
        <p:spPr/>
        <p:txBody>
          <a:bodyPr/>
          <a:lstStyle/>
          <a:p>
            <a:fld id="{9D70E0A4-B408-4E14-B56D-BD40FF0F14A5}" type="slidenum">
              <a:rPr lang="en-US" smtClean="0"/>
              <a:t>13</a:t>
            </a:fld>
            <a:endParaRPr lang="en-US"/>
          </a:p>
        </p:txBody>
      </p:sp>
    </p:spTree>
    <p:extLst>
      <p:ext uri="{BB962C8B-B14F-4D97-AF65-F5344CB8AC3E}">
        <p14:creationId xmlns:p14="http://schemas.microsoft.com/office/powerpoint/2010/main" val="2736152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Silicon is the eighth </a:t>
            </a:r>
            <a:r>
              <a:rPr lang="en-US" sz="1200" b="0" i="0" u="none" strike="noStrike" kern="1200">
                <a:solidFill>
                  <a:schemeClr val="tx1"/>
                </a:solidFill>
                <a:effectLst/>
                <a:latin typeface="+mn-lt"/>
                <a:ea typeface="+mn-ea"/>
                <a:cs typeface="+mn-cs"/>
                <a:hlinkClick r:id="rId3" tooltip="Abundance of the chemical elements"/>
              </a:rPr>
              <a:t>most common element</a:t>
            </a:r>
            <a:r>
              <a:rPr lang="en-US" sz="1200" b="0" i="0" kern="1200">
                <a:solidFill>
                  <a:schemeClr val="tx1"/>
                </a:solidFill>
                <a:effectLst/>
                <a:latin typeface="+mn-lt"/>
                <a:ea typeface="+mn-ea"/>
                <a:cs typeface="+mn-cs"/>
              </a:rPr>
              <a:t> in the universe by mass, but very rarely occurs as the pure element in the Earth's crust.</a:t>
            </a:r>
            <a:endParaRPr lang="en-US"/>
          </a:p>
        </p:txBody>
      </p:sp>
      <p:sp>
        <p:nvSpPr>
          <p:cNvPr id="4" name="Slide Number Placeholder 3"/>
          <p:cNvSpPr>
            <a:spLocks noGrp="1"/>
          </p:cNvSpPr>
          <p:nvPr>
            <p:ph type="sldNum" sz="quarter" idx="5"/>
          </p:nvPr>
        </p:nvSpPr>
        <p:spPr/>
        <p:txBody>
          <a:bodyPr/>
          <a:lstStyle/>
          <a:p>
            <a:fld id="{9D70E0A4-B408-4E14-B56D-BD40FF0F14A5}" type="slidenum">
              <a:rPr lang="en-US" smtClean="0"/>
              <a:t>14</a:t>
            </a:fld>
            <a:endParaRPr lang="en-US"/>
          </a:p>
        </p:txBody>
      </p:sp>
    </p:spTree>
    <p:extLst>
      <p:ext uri="{BB962C8B-B14F-4D97-AF65-F5344CB8AC3E}">
        <p14:creationId xmlns:p14="http://schemas.microsoft.com/office/powerpoint/2010/main" val="12247121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vaslaid argine">
    <p:spTree>
      <p:nvGrpSpPr>
        <p:cNvPr id="1" name=""/>
        <p:cNvGrpSpPr/>
        <p:nvPr/>
      </p:nvGrpSpPr>
      <p:grpSpPr>
        <a:xfrm>
          <a:off x="0" y="0"/>
          <a:ext cx="0" cy="0"/>
          <a:chOff x="0" y="0"/>
          <a:chExt cx="0" cy="0"/>
        </a:xfrm>
      </p:grpSpPr>
      <p:sp>
        <p:nvSpPr>
          <p:cNvPr id="8" name="Freeform 7"/>
          <p:cNvSpPr/>
          <p:nvPr userDrawn="1"/>
        </p:nvSpPr>
        <p:spPr>
          <a:xfrm>
            <a:off x="-1" y="3312687"/>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p:cNvPicPr>
            <a:picLocks noChangeAspect="1"/>
          </p:cNvPicPr>
          <p:nvPr userDrawn="1"/>
        </p:nvPicPr>
        <p:blipFill>
          <a:blip r:embed="rId2"/>
          <a:stretch>
            <a:fillRect/>
          </a:stretch>
        </p:blipFill>
        <p:spPr>
          <a:xfrm>
            <a:off x="8677555" y="1958640"/>
            <a:ext cx="2447645" cy="1370681"/>
          </a:xfrm>
          <a:prstGeom prst="rect">
            <a:avLst/>
          </a:prstGeom>
        </p:spPr>
      </p:pic>
      <p:sp>
        <p:nvSpPr>
          <p:cNvPr id="6" name="TextBox 5"/>
          <p:cNvSpPr txBox="1">
            <a:spLocks noChangeArrowheads="1"/>
          </p:cNvSpPr>
          <p:nvPr userDrawn="1"/>
        </p:nvSpPr>
        <p:spPr bwMode="auto">
          <a:xfrm>
            <a:off x="0" y="-99218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defRPr/>
            </a:pPr>
            <a:endParaRPr lang="en-US" altLang="en-US"/>
          </a:p>
        </p:txBody>
      </p:sp>
      <p:sp>
        <p:nvSpPr>
          <p:cNvPr id="11" name="Text Placeholder 17"/>
          <p:cNvSpPr>
            <a:spLocks noGrp="1"/>
          </p:cNvSpPr>
          <p:nvPr>
            <p:ph type="body" sz="quarter" idx="12" hasCustomPrompt="1"/>
          </p:nvPr>
        </p:nvSpPr>
        <p:spPr>
          <a:xfrm>
            <a:off x="787400" y="3942350"/>
            <a:ext cx="8892396" cy="852877"/>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i="0" cap="all" baseline="0">
                <a:solidFill>
                  <a:schemeClr val="accent1"/>
                </a:solidFill>
                <a:latin typeface="Verdana" charset="0"/>
              </a:defRPr>
            </a:lvl1pPr>
          </a:lstStyle>
          <a:p>
            <a:pPr lvl="0"/>
            <a:r>
              <a:rPr lang="et-EE"/>
              <a:t>ON TWO LINES IF NECESSARY</a:t>
            </a:r>
          </a:p>
          <a:p>
            <a:pPr lvl="0"/>
            <a:endParaRPr lang="et-EE"/>
          </a:p>
        </p:txBody>
      </p:sp>
      <p:sp>
        <p:nvSpPr>
          <p:cNvPr id="12" name="Text Placeholder 19"/>
          <p:cNvSpPr>
            <a:spLocks noGrp="1"/>
          </p:cNvSpPr>
          <p:nvPr>
            <p:ph type="body" sz="quarter" idx="13" hasCustomPrompt="1"/>
          </p:nvPr>
        </p:nvSpPr>
        <p:spPr>
          <a:xfrm>
            <a:off x="787400" y="4745743"/>
            <a:ext cx="4738535" cy="778777"/>
          </a:xfrm>
          <a:prstGeom prst="rect">
            <a:avLst/>
          </a:prstGeom>
        </p:spPr>
        <p:txBody>
          <a:bodyPr lIns="0" tIns="0" rIns="0" bIns="0">
            <a:noAutofit/>
          </a:bodyPr>
          <a:lstStyle>
            <a:lvl1pPr marL="0" marR="0" indent="0" algn="l" defTabSz="914400" rtl="0" eaLnBrk="1" fontAlgn="auto" latinLnBrk="0" hangingPunct="1">
              <a:lnSpc>
                <a:spcPct val="90000"/>
              </a:lnSpc>
              <a:spcBef>
                <a:spcPts val="600"/>
              </a:spcBef>
              <a:spcAft>
                <a:spcPts val="0"/>
              </a:spcAft>
              <a:buClrTx/>
              <a:buSzTx/>
              <a:buFont typeface="Arial"/>
              <a:buNone/>
              <a:tabLst/>
              <a:defRPr sz="2000" baseline="0">
                <a:solidFill>
                  <a:schemeClr val="accent2"/>
                </a:solidFill>
                <a:latin typeface="Verdana" charset="0"/>
              </a:defRPr>
            </a:lvl1pPr>
          </a:lstStyle>
          <a:p>
            <a:pPr>
              <a:lnSpc>
                <a:spcPct val="100000"/>
              </a:lnSpc>
              <a:spcBef>
                <a:spcPts val="0"/>
              </a:spcBef>
            </a:pPr>
            <a:r>
              <a:rPr lang="et-EE" sz="1800" err="1"/>
              <a:t>First</a:t>
            </a:r>
            <a:r>
              <a:rPr lang="et-EE" sz="1800"/>
              <a:t> </a:t>
            </a:r>
            <a:r>
              <a:rPr lang="et-EE" sz="1800" err="1"/>
              <a:t>name</a:t>
            </a:r>
            <a:r>
              <a:rPr lang="et-EE" sz="1800"/>
              <a:t> Last </a:t>
            </a:r>
            <a:r>
              <a:rPr lang="et-EE" sz="1800" err="1"/>
              <a:t>name</a:t>
            </a:r>
            <a:br>
              <a:rPr lang="et-EE" sz="1800"/>
            </a:br>
            <a:r>
              <a:rPr lang="en-US" sz="1800"/>
              <a:t>Name of Faculty / Institute</a:t>
            </a:r>
            <a:endParaRPr lang="et-EE" sz="1800"/>
          </a:p>
          <a:p>
            <a:pPr>
              <a:lnSpc>
                <a:spcPct val="100000"/>
              </a:lnSpc>
              <a:spcBef>
                <a:spcPts val="0"/>
              </a:spcBef>
            </a:pPr>
            <a:r>
              <a:rPr lang="en-US" sz="1800"/>
              <a:t>Tallinn University of Technology</a:t>
            </a:r>
            <a:endParaRPr lang="et-EE" sz="1800"/>
          </a:p>
        </p:txBody>
      </p:sp>
      <p:sp>
        <p:nvSpPr>
          <p:cNvPr id="10" name="TextBox 9"/>
          <p:cNvSpPr txBox="1"/>
          <p:nvPr userDrawn="1"/>
        </p:nvSpPr>
        <p:spPr>
          <a:xfrm>
            <a:off x="8817749" y="5201354"/>
            <a:ext cx="2674188" cy="646331"/>
          </a:xfrm>
          <a:prstGeom prst="rect">
            <a:avLst/>
          </a:prstGeom>
          <a:noFill/>
        </p:spPr>
        <p:txBody>
          <a:bodyPr wrap="square" rtlCol="0">
            <a:spAutoFit/>
          </a:bodyPr>
          <a:lstStyle/>
          <a:p>
            <a:pPr algn="r"/>
            <a:r>
              <a:rPr lang="et-EE" dirty="0">
                <a:solidFill>
                  <a:schemeClr val="accent2"/>
                </a:solidFill>
              </a:rPr>
              <a:t>DD.MM.YYYY</a:t>
            </a:r>
          </a:p>
          <a:p>
            <a:pPr algn="r"/>
            <a:endParaRPr lang="et-EE" dirty="0">
              <a:solidFill>
                <a:schemeClr val="accent2"/>
              </a:solidFill>
              <a:latin typeface="+mn-lt"/>
            </a:endParaRPr>
          </a:p>
        </p:txBody>
      </p:sp>
      <p:sp>
        <p:nvSpPr>
          <p:cNvPr id="13" name="Text Placeholder 17"/>
          <p:cNvSpPr>
            <a:spLocks noGrp="1"/>
          </p:cNvSpPr>
          <p:nvPr>
            <p:ph type="body" sz="quarter" idx="14" hasCustomPrompt="1"/>
          </p:nvPr>
        </p:nvSpPr>
        <p:spPr>
          <a:xfrm>
            <a:off x="787400" y="3528680"/>
            <a:ext cx="8892396" cy="704857"/>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i="0" cap="all" baseline="0">
                <a:solidFill>
                  <a:schemeClr val="accent3"/>
                </a:solidFill>
                <a:latin typeface="Verdana" charset="0"/>
              </a:defRPr>
            </a:lvl1pPr>
          </a:lstStyle>
          <a:p>
            <a:pPr lvl="0"/>
            <a:r>
              <a:rPr lang="et-EE"/>
              <a:t>PRESENTATION </a:t>
            </a:r>
            <a:r>
              <a:rPr lang="et-EE" err="1"/>
              <a:t>Title</a:t>
            </a:r>
            <a:endParaRPr lang="et-EE"/>
          </a:p>
        </p:txBody>
      </p:sp>
      <p:pic>
        <p:nvPicPr>
          <p:cNvPr id="2" name="Google Shape;86;p1">
            <a:extLst>
              <a:ext uri="{FF2B5EF4-FFF2-40B4-BE49-F238E27FC236}">
                <a16:creationId xmlns:a16="http://schemas.microsoft.com/office/drawing/2014/main" id="{6BD75E09-8F9E-36AD-5359-2BEAAE2D017A}"/>
              </a:ext>
            </a:extLst>
          </p:cNvPr>
          <p:cNvPicPr preferRelativeResize="0"/>
          <p:nvPr userDrawn="1"/>
        </p:nvPicPr>
        <p:blipFill rotWithShape="1">
          <a:blip r:embed="rId3">
            <a:alphaModFix/>
          </a:blip>
          <a:srcRect/>
          <a:stretch/>
        </p:blipFill>
        <p:spPr>
          <a:xfrm>
            <a:off x="896724" y="5850753"/>
            <a:ext cx="2352675" cy="504825"/>
          </a:xfrm>
          <a:prstGeom prst="rect">
            <a:avLst/>
          </a:prstGeom>
          <a:noFill/>
          <a:ln>
            <a:noFill/>
          </a:ln>
        </p:spPr>
      </p:pic>
      <p:pic>
        <p:nvPicPr>
          <p:cNvPr id="3" name="Google Shape;90;p1">
            <a:extLst>
              <a:ext uri="{FF2B5EF4-FFF2-40B4-BE49-F238E27FC236}">
                <a16:creationId xmlns:a16="http://schemas.microsoft.com/office/drawing/2014/main" id="{E8416F5F-BD09-C5D4-F113-FFC1AEA3EC48}"/>
              </a:ext>
            </a:extLst>
          </p:cNvPr>
          <p:cNvPicPr preferRelativeResize="0"/>
          <p:nvPr userDrawn="1"/>
        </p:nvPicPr>
        <p:blipFill rotWithShape="1">
          <a:blip r:embed="rId4">
            <a:alphaModFix/>
          </a:blip>
          <a:srcRect/>
          <a:stretch/>
        </p:blipFill>
        <p:spPr>
          <a:xfrm>
            <a:off x="8851473" y="6002338"/>
            <a:ext cx="2924175" cy="447675"/>
          </a:xfrm>
          <a:prstGeom prst="rect">
            <a:avLst/>
          </a:prstGeom>
          <a:noFill/>
          <a:ln>
            <a:noFill/>
          </a:ln>
        </p:spPr>
      </p:pic>
      <p:pic>
        <p:nvPicPr>
          <p:cNvPr id="4" name="Google Shape;91;p1">
            <a:extLst>
              <a:ext uri="{FF2B5EF4-FFF2-40B4-BE49-F238E27FC236}">
                <a16:creationId xmlns:a16="http://schemas.microsoft.com/office/drawing/2014/main" id="{6D64A202-5677-749D-4EE4-393D3F58852A}"/>
              </a:ext>
            </a:extLst>
          </p:cNvPr>
          <p:cNvPicPr preferRelativeResize="0"/>
          <p:nvPr userDrawn="1"/>
        </p:nvPicPr>
        <p:blipFill rotWithShape="1">
          <a:blip r:embed="rId5">
            <a:alphaModFix/>
          </a:blip>
          <a:srcRect/>
          <a:stretch/>
        </p:blipFill>
        <p:spPr>
          <a:xfrm>
            <a:off x="7399035" y="6010805"/>
            <a:ext cx="1227411" cy="447674"/>
          </a:xfrm>
          <a:prstGeom prst="rect">
            <a:avLst/>
          </a:prstGeom>
          <a:noFill/>
          <a:ln>
            <a:noFill/>
          </a:ln>
        </p:spPr>
      </p:pic>
      <p:pic>
        <p:nvPicPr>
          <p:cNvPr id="5" name="Picture 2" descr="SQUARES – Sustainability and Quality Assurance for Academic Governance and Redesign Engineering Studies">
            <a:extLst>
              <a:ext uri="{FF2B5EF4-FFF2-40B4-BE49-F238E27FC236}">
                <a16:creationId xmlns:a16="http://schemas.microsoft.com/office/drawing/2014/main" id="{3CE505BE-F260-3E09-1CA6-E6EA6C1B724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03162" y="91029"/>
            <a:ext cx="1997113" cy="885439"/>
          </a:xfrm>
          <a:prstGeom prst="rect">
            <a:avLst/>
          </a:prstGeom>
          <a:noFill/>
          <a:extLst>
            <a:ext uri="{909E8E84-426E-40DD-AFC4-6F175D3DCCD1}">
              <a14:hiddenFill xmlns:a14="http://schemas.microsoft.com/office/drawing/2010/main">
                <a:solidFill>
                  <a:srgbClr val="FFFFFF"/>
                </a:solidFill>
              </a14:hiddenFill>
            </a:ext>
          </a:extLst>
        </p:spPr>
      </p:pic>
      <p:sp>
        <p:nvSpPr>
          <p:cNvPr id="14" name="pole tekstowe 1">
            <a:extLst>
              <a:ext uri="{FF2B5EF4-FFF2-40B4-BE49-F238E27FC236}">
                <a16:creationId xmlns:a16="http://schemas.microsoft.com/office/drawing/2014/main" id="{86F094CC-BBE3-5E78-F8BA-1F4BAC4999AE}"/>
              </a:ext>
            </a:extLst>
          </p:cNvPr>
          <p:cNvSpPr txBox="1"/>
          <p:nvPr userDrawn="1"/>
        </p:nvSpPr>
        <p:spPr>
          <a:xfrm>
            <a:off x="1988835" y="201684"/>
            <a:ext cx="5400675" cy="734945"/>
          </a:xfrm>
          <a:prstGeom prst="rect">
            <a:avLst/>
          </a:prstGeom>
          <a:noFill/>
        </p:spPr>
        <p:txBody>
          <a:bodyPr wrap="square" rtlCol="0">
            <a:spAutoFit/>
          </a:bodyPr>
          <a:lstStyle/>
          <a:p>
            <a:pPr algn="ctr">
              <a:lnSpc>
                <a:spcPct val="120000"/>
              </a:lnSpc>
            </a:pPr>
            <a:r>
              <a:rPr lang="en-US" sz="1800" b="1" i="0" noProof="0" dirty="0">
                <a:effectLst/>
                <a:latin typeface="Calibri" panose="020F0502020204030204" pitchFamily="34" charset="0"/>
                <a:ea typeface="Calibri" panose="020F0502020204030204" pitchFamily="34" charset="0"/>
                <a:cs typeface="Calibri" panose="020F0502020204030204" pitchFamily="34" charset="0"/>
              </a:rPr>
              <a:t>Sustainability and Quality Assurance for Academic Governance and Redesign Engineering Studies</a:t>
            </a:r>
          </a:p>
        </p:txBody>
      </p:sp>
    </p:spTree>
    <p:extLst>
      <p:ext uri="{BB962C8B-B14F-4D97-AF65-F5344CB8AC3E}">
        <p14:creationId xmlns:p14="http://schemas.microsoft.com/office/powerpoint/2010/main" val="1535188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lt 2">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479425" y="549275"/>
            <a:ext cx="10656886" cy="844415"/>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stStyle>
          <a:p>
            <a:pPr lvl="0"/>
            <a:r>
              <a:rPr lang="en-US"/>
              <a:t>Click to edit Master</a:t>
            </a:r>
            <a:br>
              <a:rPr lang="et-EE"/>
            </a:br>
            <a:r>
              <a:rPr lang="en-US"/>
              <a:t>text styles</a:t>
            </a:r>
          </a:p>
        </p:txBody>
      </p:sp>
      <p:sp>
        <p:nvSpPr>
          <p:cNvPr id="12" name="Text Placeholder 11"/>
          <p:cNvSpPr>
            <a:spLocks noGrp="1"/>
          </p:cNvSpPr>
          <p:nvPr>
            <p:ph type="body" sz="quarter" idx="14" hasCustomPrompt="1"/>
          </p:nvPr>
        </p:nvSpPr>
        <p:spPr>
          <a:xfrm>
            <a:off x="2171700" y="1628775"/>
            <a:ext cx="8964612" cy="627315"/>
          </a:xfrm>
          <a:prstGeom prst="rect">
            <a:avLst/>
          </a:prstGeom>
        </p:spPr>
        <p:txBody>
          <a:bodyPr lIns="0" tIns="0" rIns="0" bIns="0"/>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800" baseline="0">
                <a:solidFill>
                  <a:srgbClr val="332B60"/>
                </a:solidFill>
                <a:latin typeface="Verdana" charset="0"/>
              </a:defRPr>
            </a:lvl1pPr>
          </a:lstStyle>
          <a:p>
            <a:pPr lvl="0"/>
            <a:r>
              <a:rPr lang="et-EE" err="1"/>
              <a:t>Edit</a:t>
            </a:r>
            <a:r>
              <a:rPr lang="et-EE"/>
              <a:t> </a:t>
            </a:r>
            <a:r>
              <a:rPr lang="et-EE" err="1"/>
              <a:t>the</a:t>
            </a:r>
            <a:r>
              <a:rPr lang="et-EE"/>
              <a:t> </a:t>
            </a:r>
            <a:r>
              <a:rPr lang="et-EE" err="1"/>
              <a:t>text</a:t>
            </a:r>
            <a:r>
              <a:rPr lang="et-EE"/>
              <a:t> </a:t>
            </a:r>
            <a:r>
              <a:rPr lang="et-EE" err="1"/>
              <a:t>slides</a:t>
            </a:r>
            <a:r>
              <a:rPr lang="et-EE"/>
              <a:t> </a:t>
            </a:r>
          </a:p>
        </p:txBody>
      </p:sp>
      <p:sp>
        <p:nvSpPr>
          <p:cNvPr id="3" name="Picture Placeholder 2"/>
          <p:cNvSpPr>
            <a:spLocks noGrp="1"/>
          </p:cNvSpPr>
          <p:nvPr>
            <p:ph type="pic" sz="quarter" idx="16" hasCustomPrompt="1"/>
          </p:nvPr>
        </p:nvSpPr>
        <p:spPr>
          <a:xfrm>
            <a:off x="2171700" y="2491176"/>
            <a:ext cx="8964611" cy="3277800"/>
          </a:xfrm>
          <a:prstGeom prst="rect">
            <a:avLst/>
          </a:prstGeom>
        </p:spPr>
        <p:txBody>
          <a:bodyPr/>
          <a:lstStyle>
            <a:lvl1pPr marL="228600" indent="-228600">
              <a:buClr>
                <a:schemeClr val="accent1"/>
              </a:buClr>
              <a:buFont typeface="Wingdings" panose="05000000000000000000" pitchFamily="2" charset="2"/>
              <a:buChar char="§"/>
              <a:defRPr sz="1800">
                <a:solidFill>
                  <a:srgbClr val="332B60"/>
                </a:solidFill>
              </a:defRPr>
            </a:lvl1pPr>
          </a:lstStyle>
          <a:p>
            <a:pPr lvl="0"/>
            <a:r>
              <a:rPr lang="en-US" noProof="0"/>
              <a:t>Click to add a picture</a:t>
            </a:r>
          </a:p>
        </p:txBody>
      </p:sp>
      <p:sp>
        <p:nvSpPr>
          <p:cNvPr id="5" name="Text Placeholder 1"/>
          <p:cNvSpPr txBox="1">
            <a:spLocks/>
          </p:cNvSpPr>
          <p:nvPr userDrawn="1"/>
        </p:nvSpPr>
        <p:spPr>
          <a:xfrm>
            <a:off x="1836653" y="5972632"/>
            <a:ext cx="3128454" cy="1751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200" b="0"/>
              <a:t>TALLINN </a:t>
            </a:r>
            <a:r>
              <a:rPr lang="et-EE" altLang="en-US" sz="1200" b="0" err="1"/>
              <a:t>university</a:t>
            </a:r>
            <a:r>
              <a:rPr lang="et-EE" altLang="en-US" sz="1200" b="0"/>
              <a:t> of </a:t>
            </a:r>
            <a:r>
              <a:rPr lang="et-EE" altLang="en-US" sz="1200" b="0" err="1"/>
              <a:t>technology</a:t>
            </a:r>
            <a:endParaRPr lang="en-US" altLang="en-US" sz="1200" b="0"/>
          </a:p>
        </p:txBody>
      </p:sp>
      <p:cxnSp>
        <p:nvCxnSpPr>
          <p:cNvPr id="6" name="Straight Connector 4"/>
          <p:cNvCxnSpPr/>
          <p:nvPr userDrawn="1"/>
        </p:nvCxnSpPr>
        <p:spPr>
          <a:xfrm>
            <a:off x="1698624" y="5775158"/>
            <a:ext cx="0" cy="5700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5653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aheslai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143" t="21094" r="-1" b="21589"/>
          <a:stretch/>
        </p:blipFill>
        <p:spPr>
          <a:xfrm>
            <a:off x="-15498" y="0"/>
            <a:ext cx="12207497" cy="4940618"/>
          </a:xfrm>
          <a:prstGeom prst="rect">
            <a:avLst/>
          </a:prstGeom>
        </p:spPr>
      </p:pic>
      <p:sp>
        <p:nvSpPr>
          <p:cNvPr id="7" name="Freeform 6"/>
          <p:cNvSpPr/>
          <p:nvPr userDrawn="1"/>
        </p:nvSpPr>
        <p:spPr>
          <a:xfrm>
            <a:off x="-1" y="3312687"/>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p:cNvPicPr>
            <a:picLocks noChangeAspect="1"/>
          </p:cNvPicPr>
          <p:nvPr userDrawn="1"/>
        </p:nvPicPr>
        <p:blipFill>
          <a:blip r:embed="rId3"/>
          <a:stretch>
            <a:fillRect/>
          </a:stretch>
        </p:blipFill>
        <p:spPr>
          <a:xfrm>
            <a:off x="8677555" y="1958640"/>
            <a:ext cx="2447645" cy="1370681"/>
          </a:xfrm>
          <a:prstGeom prst="rect">
            <a:avLst/>
          </a:prstGeom>
        </p:spPr>
      </p:pic>
      <p:pic>
        <p:nvPicPr>
          <p:cNvPr id="8" name="Picture 3" descr="C:\Users\ipihu\Desktop\logo.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686800" y="1957388"/>
            <a:ext cx="24495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7"/>
          <p:cNvSpPr>
            <a:spLocks noGrp="1"/>
          </p:cNvSpPr>
          <p:nvPr>
            <p:ph type="body" sz="quarter" idx="10" hasCustomPrompt="1"/>
          </p:nvPr>
        </p:nvSpPr>
        <p:spPr>
          <a:xfrm>
            <a:off x="974221" y="4813635"/>
            <a:ext cx="10162092" cy="1325461"/>
          </a:xfrm>
          <a:prstGeom prst="rect">
            <a:avLst/>
          </a:prstGeom>
        </p:spPr>
        <p:txBody>
          <a:bodyPr lIns="0" tIns="0" rIns="0" bIns="0">
            <a:noAutofit/>
          </a:bodyPr>
          <a:lstStyle>
            <a:lvl1pPr marL="0" marR="0" indent="0" algn="l" defTabSz="914400" rtl="0" eaLnBrk="1" fontAlgn="auto" latinLnBrk="0" hangingPunct="1">
              <a:lnSpc>
                <a:spcPct val="90000"/>
              </a:lnSpc>
              <a:spcBef>
                <a:spcPts val="0"/>
              </a:spcBef>
              <a:spcAft>
                <a:spcPts val="0"/>
              </a:spcAft>
              <a:buClrTx/>
              <a:buSzTx/>
              <a:buFont typeface="Arial"/>
              <a:buNone/>
              <a:tabLst/>
              <a:defRPr sz="3600" b="1" i="0" cap="all" baseline="0">
                <a:solidFill>
                  <a:schemeClr val="accent3"/>
                </a:solidFill>
                <a:latin typeface="Verdana" charset="0"/>
              </a:defRPr>
            </a:lvl1pPr>
          </a:lstStyle>
          <a:p>
            <a:r>
              <a:rPr lang="en-US" sz="2800">
                <a:solidFill>
                  <a:schemeClr val="tx2"/>
                </a:solidFill>
              </a:rPr>
              <a:t>intermediate slide</a:t>
            </a:r>
            <a:r>
              <a:rPr lang="et-EE" altLang="en-US" sz="2900">
                <a:solidFill>
                  <a:schemeClr val="tx2"/>
                </a:solidFill>
              </a:rPr>
              <a:t> 	</a:t>
            </a:r>
          </a:p>
          <a:p>
            <a:r>
              <a:rPr lang="en-US" sz="2800">
                <a:solidFill>
                  <a:schemeClr val="accent1"/>
                </a:solidFill>
              </a:rPr>
              <a:t>on two or three</a:t>
            </a:r>
            <a:r>
              <a:rPr lang="et-EE" altLang="en-US" sz="2900">
                <a:solidFill>
                  <a:schemeClr val="accent1"/>
                </a:solidFill>
              </a:rPr>
              <a:t> </a:t>
            </a:r>
          </a:p>
          <a:p>
            <a:r>
              <a:rPr lang="en-US" sz="2800">
                <a:solidFill>
                  <a:schemeClr val="accent1"/>
                </a:solidFill>
              </a:rPr>
              <a:t>lines if necessary</a:t>
            </a:r>
            <a:endParaRPr lang="en-US" altLang="en-US" sz="2900">
              <a:solidFill>
                <a:schemeClr val="accent1"/>
              </a:solidFill>
            </a:endParaRPr>
          </a:p>
        </p:txBody>
      </p:sp>
    </p:spTree>
    <p:extLst>
      <p:ext uri="{BB962C8B-B14F-4D97-AF65-F5344CB8AC3E}">
        <p14:creationId xmlns:p14="http://schemas.microsoft.com/office/powerpoint/2010/main" val="3744832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imane slaid">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43" t="21094" r="-1" b="21589"/>
          <a:stretch/>
        </p:blipFill>
        <p:spPr>
          <a:xfrm>
            <a:off x="-15498" y="0"/>
            <a:ext cx="12207497" cy="4940618"/>
          </a:xfrm>
          <a:prstGeom prst="rect">
            <a:avLst/>
          </a:prstGeom>
        </p:spPr>
      </p:pic>
      <p:sp>
        <p:nvSpPr>
          <p:cNvPr id="7" name="Freeform 6"/>
          <p:cNvSpPr/>
          <p:nvPr userDrawn="1"/>
        </p:nvSpPr>
        <p:spPr>
          <a:xfrm>
            <a:off x="-1" y="3312687"/>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p:cNvPicPr>
            <a:picLocks noChangeAspect="1"/>
          </p:cNvPicPr>
          <p:nvPr userDrawn="1"/>
        </p:nvPicPr>
        <p:blipFill>
          <a:blip r:embed="rId3"/>
          <a:stretch>
            <a:fillRect/>
          </a:stretch>
        </p:blipFill>
        <p:spPr>
          <a:xfrm>
            <a:off x="8677555" y="1958640"/>
            <a:ext cx="2447645" cy="1370681"/>
          </a:xfrm>
          <a:prstGeom prst="rect">
            <a:avLst/>
          </a:prstGeom>
        </p:spPr>
      </p:pic>
      <p:sp>
        <p:nvSpPr>
          <p:cNvPr id="5" name="TextBox 4"/>
          <p:cNvSpPr txBox="1">
            <a:spLocks noChangeArrowheads="1"/>
          </p:cNvSpPr>
          <p:nvPr userDrawn="1"/>
        </p:nvSpPr>
        <p:spPr bwMode="auto">
          <a:xfrm>
            <a:off x="0" y="-99218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defRPr/>
            </a:pPr>
            <a:endParaRPr lang="en-US" altLang="en-US"/>
          </a:p>
        </p:txBody>
      </p:sp>
      <p:sp>
        <p:nvSpPr>
          <p:cNvPr id="8" name="Text Placeholder 19"/>
          <p:cNvSpPr>
            <a:spLocks noGrp="1"/>
          </p:cNvSpPr>
          <p:nvPr>
            <p:ph type="body" sz="quarter" idx="11" hasCustomPrompt="1"/>
          </p:nvPr>
        </p:nvSpPr>
        <p:spPr>
          <a:xfrm>
            <a:off x="965756" y="4795962"/>
            <a:ext cx="10159444" cy="1996129"/>
          </a:xfrm>
          <a:prstGeom prst="rect">
            <a:avLst/>
          </a:prstGeom>
        </p:spPr>
        <p:txBody>
          <a:bodyPr lIns="0" tIns="0" rIns="0" bIns="0">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cap="all" baseline="0">
                <a:solidFill>
                  <a:srgbClr val="332B60"/>
                </a:solidFill>
                <a:latin typeface="Verdana" charset="0"/>
              </a:defRPr>
            </a:lvl1pPr>
            <a:lvl2pPr marL="0" indent="0">
              <a:spcBef>
                <a:spcPts val="1000"/>
              </a:spcBef>
              <a:buFontTx/>
              <a:buNone/>
              <a:defRPr sz="1600" b="0">
                <a:solidFill>
                  <a:schemeClr val="accent2"/>
                </a:solidFill>
              </a:defRPr>
            </a:lvl2pPr>
          </a:lstStyle>
          <a:p>
            <a:pPr lvl="0"/>
            <a:r>
              <a:rPr lang="et-EE"/>
              <a:t>Tallinn UNIVERSITY OF TECHNOLOGY</a:t>
            </a:r>
          </a:p>
          <a:p>
            <a:r>
              <a:rPr lang="et-EE" altLang="en-US" sz="1700" cap="none">
                <a:solidFill>
                  <a:schemeClr val="accent2"/>
                </a:solidFill>
                <a:latin typeface="Verdana" panose="020B0604030504040204" pitchFamily="34" charset="0"/>
              </a:rPr>
              <a:t>TALTECH.EE/EN</a:t>
            </a:r>
            <a:endParaRPr lang="en-US" altLang="en-US" sz="1700" cap="none">
              <a:solidFill>
                <a:schemeClr val="accent2"/>
              </a:solidFill>
            </a:endParaRPr>
          </a:p>
        </p:txBody>
      </p:sp>
      <p:pic>
        <p:nvPicPr>
          <p:cNvPr id="9" name="Picture 3" descr="C:\Users\ipihu\Desktop\logo.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686800" y="1957388"/>
            <a:ext cx="24495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852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479424" y="549275"/>
            <a:ext cx="10494517" cy="81088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stStyle>
          <a:p>
            <a:pPr lvl="0"/>
            <a:r>
              <a:rPr lang="en-US"/>
              <a:t>Click to edit Master </a:t>
            </a:r>
            <a:br>
              <a:rPr lang="et-EE"/>
            </a:br>
            <a:r>
              <a:rPr lang="en-US"/>
              <a:t>text styles</a:t>
            </a:r>
          </a:p>
        </p:txBody>
      </p:sp>
      <p:sp>
        <p:nvSpPr>
          <p:cNvPr id="21" name="Text Placeholder 11"/>
          <p:cNvSpPr>
            <a:spLocks noGrp="1"/>
          </p:cNvSpPr>
          <p:nvPr>
            <p:ph type="body" sz="quarter" idx="14" hasCustomPrompt="1"/>
          </p:nvPr>
        </p:nvSpPr>
        <p:spPr>
          <a:xfrm>
            <a:off x="2171700" y="1628776"/>
            <a:ext cx="8802242" cy="4140200"/>
          </a:xfrm>
          <a:prstGeom prst="rect">
            <a:avLst/>
          </a:prstGeom>
        </p:spPr>
        <p:txBody>
          <a:bodyPr lIns="0" tIns="0" rIns="0" bIns="0"/>
          <a:lstStyle>
            <a:lvl1pPr marL="285750" marR="0" indent="-285750" algn="l" defTabSz="914400" rtl="0" eaLnBrk="1" fontAlgn="auto" latinLnBrk="0" hangingPunct="1">
              <a:lnSpc>
                <a:spcPct val="90000"/>
              </a:lnSpc>
              <a:spcBef>
                <a:spcPts val="1000"/>
              </a:spcBef>
              <a:spcAft>
                <a:spcPts val="0"/>
              </a:spcAft>
              <a:buClr>
                <a:srgbClr val="E4067E"/>
              </a:buClr>
              <a:buSzTx/>
              <a:buFont typeface="Wingdings" panose="05000000000000000000" pitchFamily="2" charset="2"/>
              <a:buChar char="§"/>
              <a:tabLst/>
              <a:defRPr sz="1800" baseline="0">
                <a:solidFill>
                  <a:srgbClr val="332B60"/>
                </a:solidFill>
                <a:latin typeface="+mn-lt"/>
              </a:defRPr>
            </a:lvl1pPr>
            <a:lvl2pPr marL="742950" indent="-285750">
              <a:buClr>
                <a:srgbClr val="E4067E"/>
              </a:buClr>
              <a:buFont typeface="Wingdings" panose="05000000000000000000" pitchFamily="2" charset="2"/>
              <a:buChar char="§"/>
              <a:defRPr sz="1800">
                <a:solidFill>
                  <a:srgbClr val="332B60"/>
                </a:solidFill>
                <a:latin typeface="+mn-lt"/>
              </a:defRPr>
            </a:lvl2pPr>
            <a:lvl3pPr marL="1200150" marR="0"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sz="1800" baseline="0">
                <a:solidFill>
                  <a:srgbClr val="332B60"/>
                </a:solidFill>
              </a:defRPr>
            </a:lvl3pPr>
            <a:lvl4pPr marL="1657350" marR="0"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a:solidFill>
                  <a:srgbClr val="332B60"/>
                </a:solidFill>
                <a:latin typeface="+mn-lt"/>
              </a:defRPr>
            </a:lvl4pPr>
            <a:lvl5pPr marL="2057400" marR="0"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a:solidFill>
                  <a:srgbClr val="332B60"/>
                </a:solidFill>
              </a:defRPr>
            </a:lvl5pPr>
            <a:lvl6pPr>
              <a:defRPr>
                <a:solidFill>
                  <a:srgbClr val="332B60"/>
                </a:solidFill>
              </a:defRPr>
            </a:lvl6pPr>
            <a:lvl7pPr marL="2971800" marR="0"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a:solidFill>
                  <a:srgbClr val="332B60"/>
                </a:solidFill>
              </a:defRPr>
            </a:lvl7pPr>
          </a:lstStyle>
          <a:p>
            <a:pPr lvl="0"/>
            <a:r>
              <a:rPr lang="en-US"/>
              <a:t>Edit the text slides </a:t>
            </a:r>
            <a:endParaRPr lang="et-EE"/>
          </a:p>
          <a:p>
            <a:pPr lvl="0"/>
            <a:r>
              <a:rPr lang="en-US"/>
              <a:t>Edit the text slides</a:t>
            </a:r>
            <a:endParaRPr lang="et-EE"/>
          </a:p>
          <a:p>
            <a:pPr lvl="2"/>
            <a:r>
              <a:rPr lang="en-US"/>
              <a:t>Edit the text slides</a:t>
            </a:r>
            <a:endParaRPr lang="et-EE"/>
          </a:p>
          <a:p>
            <a:pPr marL="1657350" marR="0" lvl="3"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a:pPr>
            <a:r>
              <a:rPr lang="en-US"/>
              <a:t>Edit the text slides </a:t>
            </a:r>
            <a:endParaRPr lang="et-EE"/>
          </a:p>
          <a:p>
            <a:pPr marL="2057400" marR="0" lvl="4"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a:pPr>
            <a:r>
              <a:rPr lang="en-US"/>
              <a:t>Edit the text slides </a:t>
            </a:r>
            <a:endParaRPr lang="et-EE"/>
          </a:p>
          <a:p>
            <a:pPr marL="2514600" marR="0" lvl="5"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a:pPr>
            <a:r>
              <a:rPr lang="en-US"/>
              <a:t>Edit the text slides </a:t>
            </a:r>
            <a:endParaRPr lang="et-EE"/>
          </a:p>
          <a:p>
            <a:pPr marL="2971800" marR="0" lvl="6"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a:pPr>
            <a:r>
              <a:rPr lang="en-US"/>
              <a:t>Edit the text slides </a:t>
            </a:r>
            <a:endParaRPr lang="et-EE"/>
          </a:p>
          <a:p>
            <a:pPr marL="2971800" marR="0" lvl="6"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a:pPr>
            <a:endParaRPr lang="et-EE"/>
          </a:p>
          <a:p>
            <a:pPr marL="2057400" marR="0" lvl="4"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a:pPr>
            <a:endParaRPr lang="et-EE"/>
          </a:p>
          <a:p>
            <a:pPr marL="1657350" marR="0" lvl="3"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a:pPr>
            <a:endParaRPr lang="et-EE"/>
          </a:p>
        </p:txBody>
      </p:sp>
      <p:sp>
        <p:nvSpPr>
          <p:cNvPr id="4" name="Text Placeholder 1"/>
          <p:cNvSpPr txBox="1">
            <a:spLocks/>
          </p:cNvSpPr>
          <p:nvPr userDrawn="1"/>
        </p:nvSpPr>
        <p:spPr>
          <a:xfrm>
            <a:off x="1836653" y="5972632"/>
            <a:ext cx="3128454" cy="1751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200" b="0"/>
              <a:t>TALLINN </a:t>
            </a:r>
            <a:r>
              <a:rPr lang="et-EE" altLang="en-US" sz="1200" b="0" err="1"/>
              <a:t>university</a:t>
            </a:r>
            <a:r>
              <a:rPr lang="et-EE" altLang="en-US" sz="1200" b="0"/>
              <a:t> of </a:t>
            </a:r>
            <a:r>
              <a:rPr lang="et-EE" altLang="en-US" sz="1200" b="0" err="1"/>
              <a:t>technology</a:t>
            </a:r>
            <a:endParaRPr lang="en-US" altLang="en-US" sz="1200" b="0"/>
          </a:p>
        </p:txBody>
      </p:sp>
      <p:cxnSp>
        <p:nvCxnSpPr>
          <p:cNvPr id="5" name="Straight Connector 4"/>
          <p:cNvCxnSpPr/>
          <p:nvPr userDrawn="1"/>
        </p:nvCxnSpPr>
        <p:spPr>
          <a:xfrm>
            <a:off x="1698624" y="5775158"/>
            <a:ext cx="0" cy="5700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783C7AC3-A5AF-0F1E-2A27-C9F597960CEF}"/>
              </a:ext>
            </a:extLst>
          </p:cNvPr>
          <p:cNvSpPr/>
          <p:nvPr userDrawn="1"/>
        </p:nvSpPr>
        <p:spPr>
          <a:xfrm>
            <a:off x="479424" y="5706533"/>
            <a:ext cx="4566709" cy="719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pic>
        <p:nvPicPr>
          <p:cNvPr id="3" name="Picture 2" descr="SQUARES – Sustainability and Quality Assurance for Academic Governance and Redesign Engineering Studies">
            <a:extLst>
              <a:ext uri="{FF2B5EF4-FFF2-40B4-BE49-F238E27FC236}">
                <a16:creationId xmlns:a16="http://schemas.microsoft.com/office/drawing/2014/main" id="{A5EBECB8-76DC-5DA2-39EA-92E21041E82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3561" y="5705044"/>
            <a:ext cx="1997113" cy="885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057584"/>
      </p:ext>
    </p:extLst>
  </p:cSld>
  <p:clrMapOvr>
    <a:masterClrMapping/>
  </p:clrMapOvr>
  <p:extLst>
    <p:ext uri="{DCECCB84-F9BA-43D5-87BE-67443E8EF086}">
      <p15:sldGuideLst xmlns:p15="http://schemas.microsoft.com/office/powerpoint/2012/main">
        <p15:guide id="2" orient="horz" pos="1026">
          <p15:clr>
            <a:srgbClr val="FBAE40"/>
          </p15:clr>
        </p15:guide>
        <p15:guide id="3" pos="136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ja graafik">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479425" y="549275"/>
            <a:ext cx="10494517" cy="80277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vl2pPr>
              <a:defRPr sz="2500"/>
            </a:lvl2pPr>
          </a:lstStyle>
          <a:p>
            <a:pPr lvl="0"/>
            <a:r>
              <a:rPr lang="en-US"/>
              <a:t>Click to edit Master</a:t>
            </a:r>
            <a:br>
              <a:rPr lang="et-EE"/>
            </a:br>
            <a:r>
              <a:rPr lang="en-US"/>
              <a:t>text styles</a:t>
            </a:r>
          </a:p>
        </p:txBody>
      </p:sp>
      <p:sp>
        <p:nvSpPr>
          <p:cNvPr id="14" name="Chart Placeholder 13"/>
          <p:cNvSpPr>
            <a:spLocks noGrp="1"/>
          </p:cNvSpPr>
          <p:nvPr>
            <p:ph type="chart" sz="quarter" idx="15" hasCustomPrompt="1"/>
          </p:nvPr>
        </p:nvSpPr>
        <p:spPr>
          <a:xfrm>
            <a:off x="2171700" y="3412565"/>
            <a:ext cx="8790444" cy="2288266"/>
          </a:xfrm>
          <a:prstGeom prst="rect">
            <a:avLst/>
          </a:prstGeom>
        </p:spPr>
        <p:txBody>
          <a:bodyPr/>
          <a:lstStyle>
            <a:lvl1pPr marL="228600" indent="-228600">
              <a:buClr>
                <a:schemeClr val="accent1"/>
              </a:buClr>
              <a:buFont typeface="Wingdings" panose="05000000000000000000" pitchFamily="2" charset="2"/>
              <a:buChar char="§"/>
              <a:defRPr sz="1800" baseline="0">
                <a:solidFill>
                  <a:srgbClr val="332B60"/>
                </a:solidFill>
              </a:defRPr>
            </a:lvl1pPr>
          </a:lstStyle>
          <a:p>
            <a:pPr lvl="0"/>
            <a:r>
              <a:rPr lang="et-EE" noProof="0" err="1"/>
              <a:t>Click</a:t>
            </a:r>
            <a:r>
              <a:rPr lang="et-EE" noProof="0"/>
              <a:t> </a:t>
            </a:r>
            <a:r>
              <a:rPr lang="et-EE" noProof="0" err="1"/>
              <a:t>to</a:t>
            </a:r>
            <a:r>
              <a:rPr lang="et-EE" noProof="0"/>
              <a:t> </a:t>
            </a:r>
            <a:r>
              <a:rPr lang="et-EE" noProof="0" err="1"/>
              <a:t>add</a:t>
            </a:r>
            <a:r>
              <a:rPr lang="et-EE" noProof="0"/>
              <a:t> a </a:t>
            </a:r>
            <a:r>
              <a:rPr lang="et-EE" noProof="0" err="1"/>
              <a:t>chart</a:t>
            </a:r>
            <a:endParaRPr lang="en-US" noProof="0"/>
          </a:p>
        </p:txBody>
      </p:sp>
      <p:sp>
        <p:nvSpPr>
          <p:cNvPr id="16" name="Text Placeholder 15"/>
          <p:cNvSpPr>
            <a:spLocks noGrp="1"/>
          </p:cNvSpPr>
          <p:nvPr>
            <p:ph type="body" sz="quarter" idx="16" hasCustomPrompt="1"/>
          </p:nvPr>
        </p:nvSpPr>
        <p:spPr>
          <a:xfrm>
            <a:off x="2171700" y="2144993"/>
            <a:ext cx="8790444" cy="995771"/>
          </a:xfrm>
          <a:prstGeom prst="rect">
            <a:avLst/>
          </a:prstGeom>
        </p:spPr>
        <p:txBody>
          <a:bodyPr lIns="0" tIns="0" rIns="0" bIns="0"/>
          <a:lstStyle>
            <a:lvl1pPr marL="228600" indent="-228600">
              <a:buClr>
                <a:schemeClr val="accent1"/>
              </a:buClr>
              <a:buFont typeface="Wingdings" panose="05000000000000000000" pitchFamily="2" charset="2"/>
              <a:buChar char="§"/>
              <a:defRPr sz="1800" baseline="0">
                <a:solidFill>
                  <a:srgbClr val="332B60"/>
                </a:solidFill>
                <a:latin typeface="+mn-lt"/>
              </a:defRPr>
            </a:lvl1pPr>
            <a:lvl2pPr marL="742950" indent="-285750">
              <a:buClr>
                <a:srgbClr val="E4067E"/>
              </a:buClr>
              <a:buFont typeface="Wingdings" panose="05000000000000000000" pitchFamily="2" charset="2"/>
              <a:buChar char="§"/>
              <a:defRPr sz="1800" baseline="0">
                <a:solidFill>
                  <a:srgbClr val="332B60"/>
                </a:solidFill>
                <a:latin typeface="+mn-lt"/>
              </a:defRPr>
            </a:lvl2pPr>
            <a:lvl3pPr marL="1200150" indent="-285750">
              <a:buClr>
                <a:srgbClr val="E4067E"/>
              </a:buClr>
              <a:buFont typeface="Wingdings" panose="05000000000000000000" pitchFamily="2" charset="2"/>
              <a:buChar char="§"/>
              <a:defRPr sz="1800" baseline="0">
                <a:solidFill>
                  <a:srgbClr val="332B60"/>
                </a:solidFill>
                <a:latin typeface="+mn-lt"/>
              </a:defRPr>
            </a:lvl3pPr>
            <a:lvl4pPr marL="1371600" indent="0">
              <a:buFont typeface="Verdana" panose="020B0604030504040204" pitchFamily="34" charset="0"/>
              <a:buNone/>
              <a:defRPr/>
            </a:lvl4pPr>
          </a:lstStyle>
          <a:p>
            <a:pPr lvl="0"/>
            <a:r>
              <a:rPr lang="et-EE" err="1"/>
              <a:t>Edit</a:t>
            </a:r>
            <a:r>
              <a:rPr lang="et-EE"/>
              <a:t> </a:t>
            </a:r>
            <a:r>
              <a:rPr lang="et-EE" err="1"/>
              <a:t>the</a:t>
            </a:r>
            <a:r>
              <a:rPr lang="et-EE"/>
              <a:t> </a:t>
            </a:r>
            <a:r>
              <a:rPr lang="et-EE" err="1"/>
              <a:t>text</a:t>
            </a:r>
            <a:r>
              <a:rPr lang="et-EE"/>
              <a:t> </a:t>
            </a:r>
            <a:r>
              <a:rPr lang="et-EE" err="1"/>
              <a:t>slides</a:t>
            </a:r>
            <a:endParaRPr lang="et-EE"/>
          </a:p>
          <a:p>
            <a:pPr lvl="1"/>
            <a:r>
              <a:rPr lang="et-EE" err="1"/>
              <a:t>Edit</a:t>
            </a:r>
            <a:r>
              <a:rPr lang="et-EE"/>
              <a:t> </a:t>
            </a:r>
            <a:r>
              <a:rPr lang="et-EE" err="1"/>
              <a:t>the</a:t>
            </a:r>
            <a:r>
              <a:rPr lang="et-EE"/>
              <a:t> </a:t>
            </a:r>
            <a:r>
              <a:rPr lang="et-EE" err="1"/>
              <a:t>text</a:t>
            </a:r>
            <a:r>
              <a:rPr lang="et-EE"/>
              <a:t> </a:t>
            </a:r>
            <a:r>
              <a:rPr lang="et-EE" err="1"/>
              <a:t>slides</a:t>
            </a:r>
            <a:endParaRPr lang="et-EE"/>
          </a:p>
          <a:p>
            <a:pPr lvl="2"/>
            <a:r>
              <a:rPr lang="et-EE" err="1"/>
              <a:t>Edit</a:t>
            </a:r>
            <a:r>
              <a:rPr lang="et-EE"/>
              <a:t> </a:t>
            </a:r>
            <a:r>
              <a:rPr lang="et-EE" err="1"/>
              <a:t>the</a:t>
            </a:r>
            <a:r>
              <a:rPr lang="et-EE"/>
              <a:t> </a:t>
            </a:r>
            <a:r>
              <a:rPr lang="et-EE" err="1"/>
              <a:t>text</a:t>
            </a:r>
            <a:r>
              <a:rPr lang="et-EE"/>
              <a:t> </a:t>
            </a:r>
            <a:r>
              <a:rPr lang="et-EE" err="1"/>
              <a:t>slides</a:t>
            </a:r>
            <a:endParaRPr lang="et-EE"/>
          </a:p>
          <a:p>
            <a:pPr lvl="1"/>
            <a:endParaRPr lang="et-EE"/>
          </a:p>
          <a:p>
            <a:pPr lvl="2"/>
            <a:endParaRPr lang="et-EE"/>
          </a:p>
        </p:txBody>
      </p:sp>
      <p:sp>
        <p:nvSpPr>
          <p:cNvPr id="7" name="Text Placeholder 11"/>
          <p:cNvSpPr>
            <a:spLocks noGrp="1"/>
          </p:cNvSpPr>
          <p:nvPr>
            <p:ph type="body" sz="quarter" idx="18" hasCustomPrompt="1"/>
          </p:nvPr>
        </p:nvSpPr>
        <p:spPr>
          <a:xfrm>
            <a:off x="2171700" y="1628776"/>
            <a:ext cx="8790444" cy="413669"/>
          </a:xfrm>
          <a:prstGeom prst="rect">
            <a:avLst/>
          </a:prstGeom>
        </p:spPr>
        <p:txBody>
          <a:bodyPr lIns="0" tIns="0" rIns="0" bIns="0"/>
          <a:lstStyle>
            <a:lvl1pPr marL="0" marR="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sz="1800" baseline="0">
                <a:solidFill>
                  <a:srgbClr val="332B60"/>
                </a:solidFill>
                <a:latin typeface="Verdana" charset="0"/>
              </a:defRPr>
            </a:lvl1pPr>
          </a:lstStyle>
          <a:p>
            <a:pPr lvl="0"/>
            <a:r>
              <a:rPr lang="et-EE" err="1"/>
              <a:t>Edit</a:t>
            </a:r>
            <a:r>
              <a:rPr lang="et-EE"/>
              <a:t> </a:t>
            </a:r>
            <a:r>
              <a:rPr lang="et-EE" err="1"/>
              <a:t>the</a:t>
            </a:r>
            <a:r>
              <a:rPr lang="et-EE"/>
              <a:t> </a:t>
            </a:r>
            <a:r>
              <a:rPr lang="et-EE" err="1"/>
              <a:t>text</a:t>
            </a:r>
            <a:r>
              <a:rPr lang="et-EE"/>
              <a:t> </a:t>
            </a:r>
            <a:r>
              <a:rPr lang="et-EE" err="1"/>
              <a:t>slides</a:t>
            </a:r>
            <a:r>
              <a:rPr lang="et-EE"/>
              <a:t> </a:t>
            </a:r>
          </a:p>
        </p:txBody>
      </p:sp>
      <p:sp>
        <p:nvSpPr>
          <p:cNvPr id="9" name="Text Placeholder 1"/>
          <p:cNvSpPr txBox="1">
            <a:spLocks/>
          </p:cNvSpPr>
          <p:nvPr userDrawn="1"/>
        </p:nvSpPr>
        <p:spPr>
          <a:xfrm>
            <a:off x="1836653" y="5972632"/>
            <a:ext cx="3128454" cy="1751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200" b="0"/>
              <a:t>TALLINN </a:t>
            </a:r>
            <a:r>
              <a:rPr lang="et-EE" altLang="en-US" sz="1200" b="0" err="1"/>
              <a:t>university</a:t>
            </a:r>
            <a:r>
              <a:rPr lang="et-EE" altLang="en-US" sz="1200" b="0"/>
              <a:t> of </a:t>
            </a:r>
            <a:r>
              <a:rPr lang="et-EE" altLang="en-US" sz="1200" b="0" err="1"/>
              <a:t>technology</a:t>
            </a:r>
            <a:endParaRPr lang="en-US" altLang="en-US" sz="1200" b="0"/>
          </a:p>
        </p:txBody>
      </p:sp>
      <p:cxnSp>
        <p:nvCxnSpPr>
          <p:cNvPr id="10" name="Straight Connector 4"/>
          <p:cNvCxnSpPr/>
          <p:nvPr userDrawn="1"/>
        </p:nvCxnSpPr>
        <p:spPr>
          <a:xfrm>
            <a:off x="1698624" y="5775158"/>
            <a:ext cx="0" cy="5700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8164152"/>
      </p:ext>
    </p:extLst>
  </p:cSld>
  <p:clrMapOvr>
    <a:masterClrMapping/>
  </p:clrMapOvr>
  <p:extLst>
    <p:ext uri="{DCECCB84-F9BA-43D5-87BE-67443E8EF086}">
      <p15:sldGuideLst xmlns:p15="http://schemas.microsoft.com/office/powerpoint/2012/main">
        <p15:guide id="2" orient="horz" pos="1026">
          <p15:clr>
            <a:srgbClr val="FBAE40"/>
          </p15:clr>
        </p15:guide>
        <p15:guide id="3" orient="horz" pos="399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lt">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479424" y="549275"/>
            <a:ext cx="10656887" cy="810887"/>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stStyle>
          <a:p>
            <a:pPr lvl="0"/>
            <a:r>
              <a:rPr lang="en-US"/>
              <a:t>Click to edit Master</a:t>
            </a:r>
            <a:br>
              <a:rPr lang="et-EE"/>
            </a:br>
            <a:r>
              <a:rPr lang="en-US"/>
              <a:t>text styles</a:t>
            </a:r>
          </a:p>
        </p:txBody>
      </p:sp>
      <p:sp>
        <p:nvSpPr>
          <p:cNvPr id="12" name="Text Placeholder 11"/>
          <p:cNvSpPr>
            <a:spLocks noGrp="1"/>
          </p:cNvSpPr>
          <p:nvPr>
            <p:ph type="body" sz="quarter" idx="14" hasCustomPrompt="1"/>
          </p:nvPr>
        </p:nvSpPr>
        <p:spPr>
          <a:xfrm>
            <a:off x="2171700" y="1628776"/>
            <a:ext cx="8964612" cy="388032"/>
          </a:xfrm>
          <a:prstGeom prst="rect">
            <a:avLst/>
          </a:prstGeom>
        </p:spPr>
        <p:txBody>
          <a:bodyPr lIns="0" tIns="0" rIns="0" bIns="0"/>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800" baseline="0">
                <a:solidFill>
                  <a:srgbClr val="332B60"/>
                </a:solidFill>
                <a:latin typeface="Verdana" charset="0"/>
              </a:defRPr>
            </a:lvl1pPr>
          </a:lstStyle>
          <a:p>
            <a:pPr lvl="0"/>
            <a:r>
              <a:rPr lang="et-EE" err="1"/>
              <a:t>Edit</a:t>
            </a:r>
            <a:r>
              <a:rPr lang="et-EE"/>
              <a:t> </a:t>
            </a:r>
            <a:r>
              <a:rPr lang="et-EE" err="1"/>
              <a:t>the</a:t>
            </a:r>
            <a:r>
              <a:rPr lang="et-EE"/>
              <a:t> </a:t>
            </a:r>
            <a:r>
              <a:rPr lang="et-EE" err="1"/>
              <a:t>text</a:t>
            </a:r>
            <a:r>
              <a:rPr lang="et-EE"/>
              <a:t> </a:t>
            </a:r>
            <a:r>
              <a:rPr lang="et-EE" err="1"/>
              <a:t>slides</a:t>
            </a:r>
            <a:r>
              <a:rPr lang="et-EE"/>
              <a:t> </a:t>
            </a:r>
          </a:p>
        </p:txBody>
      </p:sp>
      <p:sp>
        <p:nvSpPr>
          <p:cNvPr id="3" name="Picture Placeholder 2"/>
          <p:cNvSpPr>
            <a:spLocks noGrp="1"/>
          </p:cNvSpPr>
          <p:nvPr>
            <p:ph type="pic" sz="quarter" idx="16" hasCustomPrompt="1"/>
          </p:nvPr>
        </p:nvSpPr>
        <p:spPr>
          <a:xfrm>
            <a:off x="2171700" y="2196270"/>
            <a:ext cx="8964613" cy="3572706"/>
          </a:xfrm>
          <a:prstGeom prst="rect">
            <a:avLst/>
          </a:prstGeom>
        </p:spPr>
        <p:txBody>
          <a:bodyPr/>
          <a:lstStyle>
            <a:lvl1pPr marL="228600" indent="-228600">
              <a:buClr>
                <a:schemeClr val="accent1"/>
              </a:buClr>
              <a:buFont typeface="Wingdings" panose="05000000000000000000" pitchFamily="2" charset="2"/>
              <a:buChar char="§"/>
              <a:defRPr sz="1800">
                <a:solidFill>
                  <a:srgbClr val="332B60"/>
                </a:solidFill>
                <a:latin typeface="+mn-lt"/>
              </a:defRPr>
            </a:lvl1pPr>
          </a:lstStyle>
          <a:p>
            <a:pPr lvl="0"/>
            <a:r>
              <a:rPr lang="en-US"/>
              <a:t>Click to add an image</a:t>
            </a:r>
            <a:endParaRPr lang="en-US" noProof="0"/>
          </a:p>
        </p:txBody>
      </p:sp>
      <p:sp>
        <p:nvSpPr>
          <p:cNvPr id="7" name="Text Placeholder 1"/>
          <p:cNvSpPr txBox="1">
            <a:spLocks/>
          </p:cNvSpPr>
          <p:nvPr userDrawn="1"/>
        </p:nvSpPr>
        <p:spPr>
          <a:xfrm>
            <a:off x="1836653" y="5972632"/>
            <a:ext cx="3128454" cy="1751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200" b="0"/>
              <a:t>TALLINN </a:t>
            </a:r>
            <a:r>
              <a:rPr lang="et-EE" altLang="en-US" sz="1200" b="0" err="1"/>
              <a:t>university</a:t>
            </a:r>
            <a:r>
              <a:rPr lang="et-EE" altLang="en-US" sz="1200" b="0"/>
              <a:t> of </a:t>
            </a:r>
            <a:r>
              <a:rPr lang="et-EE" altLang="en-US" sz="1200" b="0" err="1"/>
              <a:t>technology</a:t>
            </a:r>
            <a:endParaRPr lang="en-US" altLang="en-US" sz="1200" b="0"/>
          </a:p>
        </p:txBody>
      </p:sp>
      <p:cxnSp>
        <p:nvCxnSpPr>
          <p:cNvPr id="8" name="Straight Connector 4"/>
          <p:cNvCxnSpPr/>
          <p:nvPr userDrawn="1"/>
        </p:nvCxnSpPr>
        <p:spPr>
          <a:xfrm>
            <a:off x="1698624" y="5775158"/>
            <a:ext cx="0" cy="5700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3495910"/>
      </p:ext>
    </p:extLst>
  </p:cSld>
  <p:clrMapOvr>
    <a:masterClrMapping/>
  </p:clrMapOvr>
  <p:extLst>
    <p:ext uri="{DCECCB84-F9BA-43D5-87BE-67443E8EF086}">
      <p15:sldGuideLst xmlns:p15="http://schemas.microsoft.com/office/powerpoint/2012/main">
        <p15:guide id="2" orient="horz" pos="3997">
          <p15:clr>
            <a:srgbClr val="FBAE40"/>
          </p15:clr>
        </p15:guide>
        <p15:guide id="3" orient="horz" pos="102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ja graafik 2">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479427" y="549275"/>
            <a:ext cx="6109380" cy="75522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stStyle>
          <a:p>
            <a:pPr lvl="0"/>
            <a:r>
              <a:rPr lang="en-US"/>
              <a:t>Click to edit Master text</a:t>
            </a:r>
            <a:br>
              <a:rPr lang="et-EE"/>
            </a:br>
            <a:r>
              <a:rPr lang="en-US"/>
              <a:t>styles</a:t>
            </a:r>
          </a:p>
        </p:txBody>
      </p:sp>
      <p:sp>
        <p:nvSpPr>
          <p:cNvPr id="12" name="Chart Placeholder 13"/>
          <p:cNvSpPr>
            <a:spLocks noGrp="1"/>
          </p:cNvSpPr>
          <p:nvPr>
            <p:ph type="chart" sz="quarter" idx="15" hasCustomPrompt="1"/>
          </p:nvPr>
        </p:nvSpPr>
        <p:spPr>
          <a:xfrm>
            <a:off x="6888163" y="549276"/>
            <a:ext cx="4248151" cy="5219700"/>
          </a:xfrm>
          <a:prstGeom prst="rect">
            <a:avLst/>
          </a:prstGeom>
        </p:spPr>
        <p:txBody>
          <a:bodyPr/>
          <a:lstStyle>
            <a:lvl1pPr marL="228600" indent="-228600">
              <a:buClr>
                <a:schemeClr val="accent1"/>
              </a:buClr>
              <a:buFont typeface="Wingdings" panose="05000000000000000000" pitchFamily="2" charset="2"/>
              <a:buChar char="§"/>
              <a:defRPr sz="1800">
                <a:solidFill>
                  <a:srgbClr val="332B60"/>
                </a:solidFill>
                <a:latin typeface="+mn-lt"/>
              </a:defRPr>
            </a:lvl1pPr>
            <a:lvl2pPr marL="685800" indent="-228600">
              <a:buClr>
                <a:srgbClr val="E4067E"/>
              </a:buClr>
              <a:buFont typeface="Wingdings" panose="05000000000000000000" pitchFamily="2" charset="2"/>
              <a:buChar char="§"/>
              <a:defRPr/>
            </a:lvl2pPr>
          </a:lstStyle>
          <a:p>
            <a:pPr lvl="0"/>
            <a:r>
              <a:rPr lang="en-US"/>
              <a:t>Click to add a chart</a:t>
            </a:r>
            <a:endParaRPr lang="et-EE"/>
          </a:p>
          <a:p>
            <a:pPr lvl="1"/>
            <a:endParaRPr lang="en-US" noProof="0"/>
          </a:p>
        </p:txBody>
      </p:sp>
      <p:sp>
        <p:nvSpPr>
          <p:cNvPr id="17" name="Text Placeholder 11"/>
          <p:cNvSpPr>
            <a:spLocks noGrp="1"/>
          </p:cNvSpPr>
          <p:nvPr>
            <p:ph type="body" sz="quarter" idx="16" hasCustomPrompt="1"/>
          </p:nvPr>
        </p:nvSpPr>
        <p:spPr>
          <a:xfrm>
            <a:off x="2171700" y="1628776"/>
            <a:ext cx="4351731" cy="4146382"/>
          </a:xfrm>
          <a:prstGeom prst="rect">
            <a:avLst/>
          </a:prstGeom>
        </p:spPr>
        <p:txBody>
          <a:bodyPr lIns="0" tIns="0" rIns="0" bIns="0"/>
          <a:lstStyle>
            <a:lvl1pPr marL="285750" marR="0" indent="-285750" algn="l" defTabSz="914400" rtl="0" eaLnBrk="1" fontAlgn="auto" latinLnBrk="0" hangingPunct="1">
              <a:lnSpc>
                <a:spcPct val="90000"/>
              </a:lnSpc>
              <a:spcBef>
                <a:spcPts val="1000"/>
              </a:spcBef>
              <a:spcAft>
                <a:spcPts val="0"/>
              </a:spcAft>
              <a:buClr>
                <a:srgbClr val="E4067E"/>
              </a:buClr>
              <a:buSzTx/>
              <a:buFont typeface="Wingdings" panose="05000000000000000000" pitchFamily="2" charset="2"/>
              <a:buChar char="§"/>
              <a:tabLst/>
              <a:defRPr sz="1800" baseline="0">
                <a:solidFill>
                  <a:srgbClr val="332B60"/>
                </a:solidFill>
                <a:latin typeface="Verdana" charset="0"/>
              </a:defRPr>
            </a:lvl1pPr>
            <a:lvl2pPr>
              <a:defRPr sz="1800">
                <a:solidFill>
                  <a:srgbClr val="332B60"/>
                </a:solidFill>
              </a:defRPr>
            </a:lvl2pPr>
            <a:lvl3pPr>
              <a:defRPr sz="1800">
                <a:solidFill>
                  <a:srgbClr val="332B60"/>
                </a:solidFill>
              </a:defRPr>
            </a:lvl3pPr>
            <a:lvl4pPr marL="1600200" marR="0" indent="-285750" algn="l" defTabSz="914400" rtl="0" eaLnBrk="1" fontAlgn="auto" latinLnBrk="0" hangingPunct="1">
              <a:lnSpc>
                <a:spcPct val="90000"/>
              </a:lnSpc>
              <a:spcBef>
                <a:spcPts val="1000"/>
              </a:spcBef>
              <a:spcAft>
                <a:spcPts val="0"/>
              </a:spcAft>
              <a:buClr>
                <a:srgbClr val="E4067E"/>
              </a:buClr>
              <a:buSzTx/>
              <a:buFont typeface="Wingdings" panose="05000000000000000000" pitchFamily="2" charset="2"/>
              <a:buChar char="§"/>
              <a:tabLst/>
              <a:defRPr sz="1800">
                <a:solidFill>
                  <a:srgbClr val="332B60"/>
                </a:solidFill>
              </a:defRPr>
            </a:lvl4pPr>
            <a:lvl5pPr>
              <a:defRPr>
                <a:solidFill>
                  <a:srgbClr val="332B60"/>
                </a:solidFill>
              </a:defRPr>
            </a:lvl5pPr>
          </a:lstStyle>
          <a:p>
            <a:pPr lvl="0"/>
            <a:r>
              <a:rPr lang="et-EE" err="1"/>
              <a:t>Edit</a:t>
            </a:r>
            <a:r>
              <a:rPr lang="et-EE"/>
              <a:t> </a:t>
            </a:r>
            <a:r>
              <a:rPr lang="et-EE" err="1"/>
              <a:t>the</a:t>
            </a:r>
            <a:r>
              <a:rPr lang="et-EE"/>
              <a:t> </a:t>
            </a:r>
            <a:r>
              <a:rPr lang="et-EE" err="1"/>
              <a:t>text</a:t>
            </a:r>
            <a:r>
              <a:rPr lang="et-EE"/>
              <a:t> sildes</a:t>
            </a:r>
          </a:p>
          <a:p>
            <a:pPr marL="685800" marR="0" lvl="1" indent="-285750" algn="l" defTabSz="914400" rtl="0" eaLnBrk="1" fontAlgn="auto" latinLnBrk="0" hangingPunct="1">
              <a:lnSpc>
                <a:spcPct val="90000"/>
              </a:lnSpc>
              <a:spcBef>
                <a:spcPts val="1000"/>
              </a:spcBef>
              <a:spcAft>
                <a:spcPts val="0"/>
              </a:spcAft>
              <a:buClr>
                <a:srgbClr val="E4067E"/>
              </a:buClr>
              <a:buSzTx/>
              <a:buFont typeface="Wingdings" panose="05000000000000000000" pitchFamily="2" charset="2"/>
              <a:buChar char="§"/>
              <a:tabLst/>
              <a:defRPr/>
            </a:pPr>
            <a:r>
              <a:rPr lang="et-EE" err="1"/>
              <a:t>Edit</a:t>
            </a:r>
            <a:r>
              <a:rPr lang="et-EE"/>
              <a:t> </a:t>
            </a:r>
            <a:r>
              <a:rPr lang="et-EE" err="1"/>
              <a:t>the</a:t>
            </a:r>
            <a:r>
              <a:rPr lang="et-EE"/>
              <a:t> </a:t>
            </a:r>
            <a:r>
              <a:rPr lang="et-EE" err="1"/>
              <a:t>text</a:t>
            </a:r>
            <a:r>
              <a:rPr lang="et-EE"/>
              <a:t> sildes</a:t>
            </a:r>
          </a:p>
          <a:p>
            <a:pPr marL="1143000" marR="0" lvl="2" indent="-285750" algn="l" defTabSz="914400" rtl="0" eaLnBrk="1" fontAlgn="auto" latinLnBrk="0" hangingPunct="1">
              <a:lnSpc>
                <a:spcPct val="90000"/>
              </a:lnSpc>
              <a:spcBef>
                <a:spcPts val="1000"/>
              </a:spcBef>
              <a:spcAft>
                <a:spcPts val="0"/>
              </a:spcAft>
              <a:buClr>
                <a:srgbClr val="E4067E"/>
              </a:buClr>
              <a:buSzTx/>
              <a:buFont typeface="Wingdings" panose="05000000000000000000" pitchFamily="2" charset="2"/>
              <a:buChar char="§"/>
              <a:tabLst/>
              <a:defRPr/>
            </a:pPr>
            <a:r>
              <a:rPr lang="et-EE" err="1"/>
              <a:t>Edit</a:t>
            </a:r>
            <a:r>
              <a:rPr lang="et-EE"/>
              <a:t> </a:t>
            </a:r>
            <a:r>
              <a:rPr lang="et-EE" err="1"/>
              <a:t>the</a:t>
            </a:r>
            <a:r>
              <a:rPr lang="et-EE"/>
              <a:t> </a:t>
            </a:r>
            <a:r>
              <a:rPr lang="et-EE" err="1"/>
              <a:t>text</a:t>
            </a:r>
            <a:r>
              <a:rPr lang="et-EE"/>
              <a:t> sildes</a:t>
            </a:r>
          </a:p>
          <a:p>
            <a:pPr marL="1600200" marR="0" lvl="3" indent="-285750" algn="l" defTabSz="914400" rtl="0" eaLnBrk="1" fontAlgn="auto" latinLnBrk="0" hangingPunct="1">
              <a:lnSpc>
                <a:spcPct val="90000"/>
              </a:lnSpc>
              <a:spcBef>
                <a:spcPts val="1000"/>
              </a:spcBef>
              <a:spcAft>
                <a:spcPts val="0"/>
              </a:spcAft>
              <a:buClr>
                <a:srgbClr val="E4067E"/>
              </a:buClr>
              <a:buSzTx/>
              <a:buFont typeface="Wingdings" panose="05000000000000000000" pitchFamily="2" charset="2"/>
              <a:buChar char="§"/>
              <a:tabLst/>
              <a:defRPr/>
            </a:pPr>
            <a:r>
              <a:rPr lang="et-EE" err="1"/>
              <a:t>Edit</a:t>
            </a:r>
            <a:r>
              <a:rPr lang="et-EE"/>
              <a:t> </a:t>
            </a:r>
            <a:r>
              <a:rPr lang="et-EE" err="1"/>
              <a:t>the</a:t>
            </a:r>
            <a:r>
              <a:rPr lang="et-EE"/>
              <a:t> </a:t>
            </a:r>
            <a:r>
              <a:rPr lang="et-EE" err="1"/>
              <a:t>text</a:t>
            </a:r>
            <a:r>
              <a:rPr lang="et-EE"/>
              <a:t> sildes</a:t>
            </a:r>
          </a:p>
          <a:p>
            <a:pPr marL="2057400" marR="0" lvl="4" indent="-285750" algn="l" defTabSz="914400" rtl="0" eaLnBrk="1" fontAlgn="auto" latinLnBrk="0" hangingPunct="1">
              <a:lnSpc>
                <a:spcPct val="90000"/>
              </a:lnSpc>
              <a:spcBef>
                <a:spcPts val="1000"/>
              </a:spcBef>
              <a:spcAft>
                <a:spcPts val="0"/>
              </a:spcAft>
              <a:buClr>
                <a:srgbClr val="E4067E"/>
              </a:buClr>
              <a:buSzTx/>
              <a:buFont typeface="Wingdings" panose="05000000000000000000" pitchFamily="2" charset="2"/>
              <a:buChar char="§"/>
              <a:tabLst/>
              <a:defRPr/>
            </a:pPr>
            <a:r>
              <a:rPr lang="et-EE" err="1"/>
              <a:t>Edit</a:t>
            </a:r>
            <a:r>
              <a:rPr lang="et-EE"/>
              <a:t> </a:t>
            </a:r>
            <a:r>
              <a:rPr lang="et-EE" err="1"/>
              <a:t>the</a:t>
            </a:r>
            <a:r>
              <a:rPr lang="et-EE"/>
              <a:t> </a:t>
            </a:r>
            <a:r>
              <a:rPr lang="et-EE" err="1"/>
              <a:t>text</a:t>
            </a:r>
            <a:r>
              <a:rPr lang="et-EE"/>
              <a:t> sildes</a:t>
            </a:r>
          </a:p>
          <a:p>
            <a:pPr marL="1600200" marR="0" lvl="3" indent="-285750" algn="l" defTabSz="914400" rtl="0" eaLnBrk="1" fontAlgn="auto" latinLnBrk="0" hangingPunct="1">
              <a:lnSpc>
                <a:spcPct val="90000"/>
              </a:lnSpc>
              <a:spcBef>
                <a:spcPts val="1000"/>
              </a:spcBef>
              <a:spcAft>
                <a:spcPts val="0"/>
              </a:spcAft>
              <a:buClr>
                <a:srgbClr val="E4067E"/>
              </a:buClr>
              <a:buSzTx/>
              <a:buFont typeface="Wingdings" panose="05000000000000000000" pitchFamily="2" charset="2"/>
              <a:buChar char="§"/>
              <a:tabLst/>
              <a:defRPr/>
            </a:pPr>
            <a:endParaRPr lang="et-EE"/>
          </a:p>
          <a:p>
            <a:pPr lvl="0"/>
            <a:endParaRPr lang="et-EE"/>
          </a:p>
        </p:txBody>
      </p:sp>
      <p:sp>
        <p:nvSpPr>
          <p:cNvPr id="7" name="Text Placeholder 1"/>
          <p:cNvSpPr txBox="1">
            <a:spLocks/>
          </p:cNvSpPr>
          <p:nvPr userDrawn="1"/>
        </p:nvSpPr>
        <p:spPr>
          <a:xfrm>
            <a:off x="1836653" y="5972632"/>
            <a:ext cx="3128454" cy="1751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200" b="0"/>
              <a:t>TALLINN </a:t>
            </a:r>
            <a:r>
              <a:rPr lang="et-EE" altLang="en-US" sz="1200" b="0" err="1"/>
              <a:t>university</a:t>
            </a:r>
            <a:r>
              <a:rPr lang="et-EE" altLang="en-US" sz="1200" b="0"/>
              <a:t> of </a:t>
            </a:r>
            <a:r>
              <a:rPr lang="et-EE" altLang="en-US" sz="1200" b="0" err="1"/>
              <a:t>technology</a:t>
            </a:r>
            <a:endParaRPr lang="en-US" altLang="en-US" sz="1200" b="0"/>
          </a:p>
        </p:txBody>
      </p:sp>
      <p:cxnSp>
        <p:nvCxnSpPr>
          <p:cNvPr id="8" name="Straight Connector 4"/>
          <p:cNvCxnSpPr/>
          <p:nvPr userDrawn="1"/>
        </p:nvCxnSpPr>
        <p:spPr>
          <a:xfrm>
            <a:off x="1698624" y="5775158"/>
            <a:ext cx="0" cy="5700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1556534"/>
      </p:ext>
    </p:extLst>
  </p:cSld>
  <p:clrMapOvr>
    <a:masterClrMapping/>
  </p:clrMapOvr>
  <p:extLst>
    <p:ext uri="{DCECCB84-F9BA-43D5-87BE-67443E8EF086}">
      <p15:sldGuideLst xmlns:p15="http://schemas.microsoft.com/office/powerpoint/2012/main">
        <p15:guide id="1" pos="433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ja pilt">
    <p:spTree>
      <p:nvGrpSpPr>
        <p:cNvPr id="1" name=""/>
        <p:cNvGrpSpPr/>
        <p:nvPr/>
      </p:nvGrpSpPr>
      <p:grpSpPr>
        <a:xfrm>
          <a:off x="0" y="0"/>
          <a:ext cx="0" cy="0"/>
          <a:chOff x="0" y="0"/>
          <a:chExt cx="0" cy="0"/>
        </a:xfrm>
      </p:grpSpPr>
      <p:sp>
        <p:nvSpPr>
          <p:cNvPr id="12" name="Text Placeholder 9"/>
          <p:cNvSpPr>
            <a:spLocks noGrp="1"/>
          </p:cNvSpPr>
          <p:nvPr>
            <p:ph type="body" sz="quarter" idx="13" hasCustomPrompt="1"/>
          </p:nvPr>
        </p:nvSpPr>
        <p:spPr>
          <a:xfrm>
            <a:off x="479425" y="549275"/>
            <a:ext cx="6044006" cy="75522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vl2pPr>
              <a:defRPr sz="2200" b="1" i="0"/>
            </a:lvl2pPr>
          </a:lstStyle>
          <a:p>
            <a:pPr lvl="0"/>
            <a:r>
              <a:rPr lang="en-US"/>
              <a:t>Click to edit Master text</a:t>
            </a:r>
            <a:br>
              <a:rPr lang="et-EE"/>
            </a:br>
            <a:r>
              <a:rPr lang="en-US"/>
              <a:t>styles</a:t>
            </a:r>
          </a:p>
        </p:txBody>
      </p:sp>
      <p:sp>
        <p:nvSpPr>
          <p:cNvPr id="20" name="Picture Placeholder 19"/>
          <p:cNvSpPr>
            <a:spLocks noGrp="1"/>
          </p:cNvSpPr>
          <p:nvPr>
            <p:ph type="pic" sz="quarter" idx="17" hasCustomPrompt="1"/>
          </p:nvPr>
        </p:nvSpPr>
        <p:spPr>
          <a:xfrm>
            <a:off x="6888163" y="549275"/>
            <a:ext cx="4248151" cy="5225883"/>
          </a:xfrm>
          <a:prstGeom prst="rect">
            <a:avLst/>
          </a:prstGeom>
        </p:spPr>
        <p:txBody>
          <a:bodyPr/>
          <a:lstStyle>
            <a:lvl1pPr marL="228600" indent="-228600">
              <a:buClr>
                <a:schemeClr val="accent1"/>
              </a:buClr>
              <a:buFont typeface="Wingdings" panose="05000000000000000000" pitchFamily="2" charset="2"/>
              <a:buChar char="§"/>
              <a:defRPr sz="1800">
                <a:solidFill>
                  <a:srgbClr val="332B60"/>
                </a:solidFill>
              </a:defRPr>
            </a:lvl1pPr>
          </a:lstStyle>
          <a:p>
            <a:pPr lvl="0"/>
            <a:r>
              <a:rPr lang="en-US" noProof="0"/>
              <a:t>Click to add a picture</a:t>
            </a:r>
          </a:p>
        </p:txBody>
      </p:sp>
      <p:sp>
        <p:nvSpPr>
          <p:cNvPr id="7" name="Text Placeholder 1"/>
          <p:cNvSpPr txBox="1">
            <a:spLocks/>
          </p:cNvSpPr>
          <p:nvPr userDrawn="1"/>
        </p:nvSpPr>
        <p:spPr>
          <a:xfrm>
            <a:off x="1836653" y="5972632"/>
            <a:ext cx="3128454" cy="1751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200" b="0"/>
              <a:t>TALLINN </a:t>
            </a:r>
            <a:r>
              <a:rPr lang="et-EE" altLang="en-US" sz="1200" b="0" err="1"/>
              <a:t>university</a:t>
            </a:r>
            <a:r>
              <a:rPr lang="et-EE" altLang="en-US" sz="1200" b="0"/>
              <a:t> of </a:t>
            </a:r>
            <a:r>
              <a:rPr lang="et-EE" altLang="en-US" sz="1200" b="0" err="1"/>
              <a:t>technology</a:t>
            </a:r>
            <a:endParaRPr lang="en-US" altLang="en-US" sz="1200" b="0"/>
          </a:p>
        </p:txBody>
      </p:sp>
      <p:cxnSp>
        <p:nvCxnSpPr>
          <p:cNvPr id="8" name="Straight Connector 4"/>
          <p:cNvCxnSpPr/>
          <p:nvPr userDrawn="1"/>
        </p:nvCxnSpPr>
        <p:spPr>
          <a:xfrm>
            <a:off x="1698624" y="5775158"/>
            <a:ext cx="0" cy="5700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 Placeholder 11"/>
          <p:cNvSpPr>
            <a:spLocks noGrp="1"/>
          </p:cNvSpPr>
          <p:nvPr>
            <p:ph type="body" sz="quarter" idx="16" hasCustomPrompt="1"/>
          </p:nvPr>
        </p:nvSpPr>
        <p:spPr>
          <a:xfrm>
            <a:off x="2171700" y="1628776"/>
            <a:ext cx="4351731" cy="4146382"/>
          </a:xfrm>
          <a:prstGeom prst="rect">
            <a:avLst/>
          </a:prstGeom>
        </p:spPr>
        <p:txBody>
          <a:bodyPr lIns="0" tIns="0" rIns="0" bIns="0"/>
          <a:lstStyle>
            <a:lvl1pPr marL="285750" marR="0" indent="-285750" algn="l" defTabSz="914400" rtl="0" eaLnBrk="1" fontAlgn="auto" latinLnBrk="0" hangingPunct="1">
              <a:lnSpc>
                <a:spcPct val="90000"/>
              </a:lnSpc>
              <a:spcBef>
                <a:spcPts val="1000"/>
              </a:spcBef>
              <a:spcAft>
                <a:spcPts val="0"/>
              </a:spcAft>
              <a:buClr>
                <a:srgbClr val="E4067E"/>
              </a:buClr>
              <a:buSzTx/>
              <a:buFont typeface="Wingdings" panose="05000000000000000000" pitchFamily="2" charset="2"/>
              <a:buChar char="§"/>
              <a:tabLst/>
              <a:defRPr sz="1800" baseline="0">
                <a:solidFill>
                  <a:srgbClr val="332B60"/>
                </a:solidFill>
                <a:latin typeface="Verdana" charset="0"/>
              </a:defRPr>
            </a:lvl1pPr>
            <a:lvl2pPr>
              <a:defRPr sz="1800" baseline="0">
                <a:solidFill>
                  <a:srgbClr val="332B60"/>
                </a:solidFill>
              </a:defRPr>
            </a:lvl2pPr>
            <a:lvl3pPr marL="1143000" marR="0" indent="-285750" algn="l" defTabSz="914400" rtl="0" eaLnBrk="1" fontAlgn="auto" latinLnBrk="0" hangingPunct="1">
              <a:lnSpc>
                <a:spcPct val="90000"/>
              </a:lnSpc>
              <a:spcBef>
                <a:spcPts val="1000"/>
              </a:spcBef>
              <a:spcAft>
                <a:spcPts val="0"/>
              </a:spcAft>
              <a:buClr>
                <a:srgbClr val="E4067E"/>
              </a:buClr>
              <a:buSzTx/>
              <a:buFont typeface="Wingdings" panose="05000000000000000000" pitchFamily="2" charset="2"/>
              <a:buChar char="§"/>
              <a:tabLst/>
              <a:defRPr sz="1800">
                <a:solidFill>
                  <a:srgbClr val="332B60"/>
                </a:solidFill>
              </a:defRPr>
            </a:lvl3pPr>
            <a:lvl4pPr marL="1600200" marR="0" indent="-285750" algn="l" defTabSz="914400" rtl="0" eaLnBrk="1" fontAlgn="auto" latinLnBrk="0" hangingPunct="1">
              <a:lnSpc>
                <a:spcPct val="90000"/>
              </a:lnSpc>
              <a:spcBef>
                <a:spcPts val="1000"/>
              </a:spcBef>
              <a:spcAft>
                <a:spcPts val="0"/>
              </a:spcAft>
              <a:buClr>
                <a:srgbClr val="E4067E"/>
              </a:buClr>
              <a:buSzTx/>
              <a:buFont typeface="Wingdings" panose="05000000000000000000" pitchFamily="2" charset="2"/>
              <a:buChar char="§"/>
              <a:tabLst/>
              <a:defRPr>
                <a:solidFill>
                  <a:srgbClr val="332B60"/>
                </a:solidFill>
              </a:defRPr>
            </a:lvl4pPr>
            <a:lvl5pPr>
              <a:defRPr>
                <a:solidFill>
                  <a:srgbClr val="332B60"/>
                </a:solidFill>
              </a:defRPr>
            </a:lvl5pPr>
          </a:lstStyle>
          <a:p>
            <a:pPr lvl="0"/>
            <a:r>
              <a:rPr lang="et-EE" err="1"/>
              <a:t>Edit</a:t>
            </a:r>
            <a:r>
              <a:rPr lang="et-EE"/>
              <a:t> </a:t>
            </a:r>
            <a:r>
              <a:rPr lang="et-EE" err="1"/>
              <a:t>the</a:t>
            </a:r>
            <a:r>
              <a:rPr lang="et-EE"/>
              <a:t> </a:t>
            </a:r>
            <a:r>
              <a:rPr lang="et-EE" err="1"/>
              <a:t>text</a:t>
            </a:r>
            <a:r>
              <a:rPr lang="et-EE"/>
              <a:t> sildes</a:t>
            </a:r>
          </a:p>
          <a:p>
            <a:pPr marL="685800" marR="0" lvl="1" indent="-285750" algn="l" defTabSz="914400" rtl="0" eaLnBrk="1" fontAlgn="auto" latinLnBrk="0" hangingPunct="1">
              <a:lnSpc>
                <a:spcPct val="90000"/>
              </a:lnSpc>
              <a:spcBef>
                <a:spcPts val="1000"/>
              </a:spcBef>
              <a:spcAft>
                <a:spcPts val="0"/>
              </a:spcAft>
              <a:buClr>
                <a:srgbClr val="E4067E"/>
              </a:buClr>
              <a:buSzTx/>
              <a:buFont typeface="Wingdings" panose="05000000000000000000" pitchFamily="2" charset="2"/>
              <a:buChar char="§"/>
              <a:tabLst/>
              <a:defRPr/>
            </a:pPr>
            <a:r>
              <a:rPr lang="et-EE" err="1"/>
              <a:t>Edit</a:t>
            </a:r>
            <a:r>
              <a:rPr lang="et-EE"/>
              <a:t> </a:t>
            </a:r>
            <a:r>
              <a:rPr lang="et-EE" err="1"/>
              <a:t>the</a:t>
            </a:r>
            <a:r>
              <a:rPr lang="et-EE"/>
              <a:t> </a:t>
            </a:r>
            <a:r>
              <a:rPr lang="et-EE" err="1"/>
              <a:t>text</a:t>
            </a:r>
            <a:r>
              <a:rPr lang="et-EE"/>
              <a:t> sildes</a:t>
            </a:r>
          </a:p>
          <a:p>
            <a:pPr marL="1143000" marR="0" lvl="2" indent="-285750" algn="l" defTabSz="914400" rtl="0" eaLnBrk="1" fontAlgn="auto" latinLnBrk="0" hangingPunct="1">
              <a:lnSpc>
                <a:spcPct val="90000"/>
              </a:lnSpc>
              <a:spcBef>
                <a:spcPts val="1000"/>
              </a:spcBef>
              <a:spcAft>
                <a:spcPts val="0"/>
              </a:spcAft>
              <a:buClr>
                <a:srgbClr val="E4067E"/>
              </a:buClr>
              <a:buSzTx/>
              <a:buFont typeface="Wingdings" panose="05000000000000000000" pitchFamily="2" charset="2"/>
              <a:buChar char="§"/>
              <a:tabLst/>
              <a:defRPr/>
            </a:pPr>
            <a:r>
              <a:rPr lang="et-EE" err="1"/>
              <a:t>Edit</a:t>
            </a:r>
            <a:r>
              <a:rPr lang="et-EE"/>
              <a:t> </a:t>
            </a:r>
            <a:r>
              <a:rPr lang="et-EE" err="1"/>
              <a:t>the</a:t>
            </a:r>
            <a:r>
              <a:rPr lang="et-EE"/>
              <a:t> </a:t>
            </a:r>
            <a:r>
              <a:rPr lang="et-EE" err="1"/>
              <a:t>text</a:t>
            </a:r>
            <a:r>
              <a:rPr lang="et-EE"/>
              <a:t> sildes</a:t>
            </a:r>
          </a:p>
          <a:p>
            <a:pPr marL="1600200" marR="0" lvl="3" indent="-285750" algn="l" defTabSz="914400" rtl="0" eaLnBrk="1" fontAlgn="auto" latinLnBrk="0" hangingPunct="1">
              <a:lnSpc>
                <a:spcPct val="90000"/>
              </a:lnSpc>
              <a:spcBef>
                <a:spcPts val="1000"/>
              </a:spcBef>
              <a:spcAft>
                <a:spcPts val="0"/>
              </a:spcAft>
              <a:buClr>
                <a:srgbClr val="E4067E"/>
              </a:buClr>
              <a:buSzTx/>
              <a:buFont typeface="Wingdings" panose="05000000000000000000" pitchFamily="2" charset="2"/>
              <a:buChar char="§"/>
              <a:tabLst/>
              <a:defRPr/>
            </a:pPr>
            <a:r>
              <a:rPr lang="et-EE" err="1"/>
              <a:t>Edit</a:t>
            </a:r>
            <a:r>
              <a:rPr lang="et-EE"/>
              <a:t> </a:t>
            </a:r>
            <a:r>
              <a:rPr lang="et-EE" err="1"/>
              <a:t>the</a:t>
            </a:r>
            <a:r>
              <a:rPr lang="et-EE"/>
              <a:t> </a:t>
            </a:r>
            <a:r>
              <a:rPr lang="et-EE" err="1"/>
              <a:t>text</a:t>
            </a:r>
            <a:r>
              <a:rPr lang="et-EE"/>
              <a:t> sildes</a:t>
            </a:r>
          </a:p>
          <a:p>
            <a:pPr marL="2057400" marR="0" lvl="4" indent="-285750" algn="l" defTabSz="914400" rtl="0" eaLnBrk="1" fontAlgn="auto" latinLnBrk="0" hangingPunct="1">
              <a:lnSpc>
                <a:spcPct val="90000"/>
              </a:lnSpc>
              <a:spcBef>
                <a:spcPts val="1000"/>
              </a:spcBef>
              <a:spcAft>
                <a:spcPts val="0"/>
              </a:spcAft>
              <a:buClr>
                <a:srgbClr val="E4067E"/>
              </a:buClr>
              <a:buSzTx/>
              <a:buFont typeface="Wingdings" panose="05000000000000000000" pitchFamily="2" charset="2"/>
              <a:buChar char="§"/>
              <a:tabLst/>
              <a:defRPr/>
            </a:pPr>
            <a:r>
              <a:rPr lang="et-EE" err="1"/>
              <a:t>Edit</a:t>
            </a:r>
            <a:r>
              <a:rPr lang="et-EE"/>
              <a:t> </a:t>
            </a:r>
            <a:r>
              <a:rPr lang="et-EE" err="1"/>
              <a:t>the</a:t>
            </a:r>
            <a:r>
              <a:rPr lang="et-EE"/>
              <a:t> </a:t>
            </a:r>
            <a:r>
              <a:rPr lang="et-EE" err="1"/>
              <a:t>text</a:t>
            </a:r>
            <a:r>
              <a:rPr lang="et-EE"/>
              <a:t> sildes</a:t>
            </a:r>
          </a:p>
          <a:p>
            <a:pPr marL="1600200" marR="0" lvl="3" indent="-285750" algn="l" defTabSz="914400" rtl="0" eaLnBrk="1" fontAlgn="auto" latinLnBrk="0" hangingPunct="1">
              <a:lnSpc>
                <a:spcPct val="90000"/>
              </a:lnSpc>
              <a:spcBef>
                <a:spcPts val="1000"/>
              </a:spcBef>
              <a:spcAft>
                <a:spcPts val="0"/>
              </a:spcAft>
              <a:buClr>
                <a:srgbClr val="E4067E"/>
              </a:buClr>
              <a:buSzTx/>
              <a:buFont typeface="Wingdings" panose="05000000000000000000" pitchFamily="2" charset="2"/>
              <a:buChar char="§"/>
              <a:tabLst/>
              <a:defRPr/>
            </a:pPr>
            <a:endParaRPr lang="et-EE"/>
          </a:p>
          <a:p>
            <a:pPr marL="1143000" marR="0" lvl="2" indent="-285750" algn="l" defTabSz="914400" rtl="0" eaLnBrk="1" fontAlgn="auto" latinLnBrk="0" hangingPunct="1">
              <a:lnSpc>
                <a:spcPct val="90000"/>
              </a:lnSpc>
              <a:spcBef>
                <a:spcPts val="1000"/>
              </a:spcBef>
              <a:spcAft>
                <a:spcPts val="0"/>
              </a:spcAft>
              <a:buClr>
                <a:srgbClr val="E4067E"/>
              </a:buClr>
              <a:buSzTx/>
              <a:buFont typeface="Wingdings" panose="05000000000000000000" pitchFamily="2" charset="2"/>
              <a:buChar char="§"/>
              <a:tabLst/>
              <a:defRPr/>
            </a:pPr>
            <a:endParaRPr lang="et-EE"/>
          </a:p>
          <a:p>
            <a:pPr lvl="0"/>
            <a:endParaRPr lang="et-EE"/>
          </a:p>
        </p:txBody>
      </p:sp>
    </p:spTree>
    <p:extLst>
      <p:ext uri="{BB962C8B-B14F-4D97-AF65-F5344CB8AC3E}">
        <p14:creationId xmlns:p14="http://schemas.microsoft.com/office/powerpoint/2010/main" val="25300500"/>
      </p:ext>
    </p:extLst>
  </p:cSld>
  <p:clrMapOvr>
    <a:masterClrMapping/>
  </p:clrMapOvr>
  <p:extLst>
    <p:ext uri="{DCECCB84-F9BA-43D5-87BE-67443E8EF086}">
      <p15:sldGuideLst xmlns:p15="http://schemas.microsoft.com/office/powerpoint/2012/main">
        <p15:guide id="1" pos="433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graafikut">
    <p:spTree>
      <p:nvGrpSpPr>
        <p:cNvPr id="1" name=""/>
        <p:cNvGrpSpPr/>
        <p:nvPr/>
      </p:nvGrpSpPr>
      <p:grpSpPr>
        <a:xfrm>
          <a:off x="0" y="0"/>
          <a:ext cx="0" cy="0"/>
          <a:chOff x="0" y="0"/>
          <a:chExt cx="0" cy="0"/>
        </a:xfrm>
      </p:grpSpPr>
      <p:sp>
        <p:nvSpPr>
          <p:cNvPr id="14" name="Text Placeholder 11"/>
          <p:cNvSpPr>
            <a:spLocks noGrp="1"/>
          </p:cNvSpPr>
          <p:nvPr>
            <p:ph type="body" sz="quarter" idx="17" hasCustomPrompt="1"/>
          </p:nvPr>
        </p:nvSpPr>
        <p:spPr>
          <a:xfrm>
            <a:off x="2171700" y="5204390"/>
            <a:ext cx="4351731" cy="564586"/>
          </a:xfrm>
          <a:prstGeom prst="rect">
            <a:avLst/>
          </a:prstGeom>
        </p:spPr>
        <p:txBody>
          <a:bodyPr lIns="0" tIns="0" rIns="0" bIns="0"/>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800" baseline="0">
                <a:solidFill>
                  <a:srgbClr val="332B60"/>
                </a:solidFill>
                <a:latin typeface="Verdana" charset="0"/>
              </a:defRPr>
            </a:lvl1pPr>
          </a:lstStyle>
          <a:p>
            <a:pPr lvl="0"/>
            <a:r>
              <a:rPr lang="et-EE" err="1"/>
              <a:t>Edit</a:t>
            </a:r>
            <a:r>
              <a:rPr lang="et-EE"/>
              <a:t> </a:t>
            </a:r>
            <a:r>
              <a:rPr lang="et-EE" err="1"/>
              <a:t>the</a:t>
            </a:r>
            <a:r>
              <a:rPr lang="et-EE"/>
              <a:t> </a:t>
            </a:r>
            <a:r>
              <a:rPr lang="et-EE" err="1"/>
              <a:t>text</a:t>
            </a:r>
            <a:r>
              <a:rPr lang="et-EE"/>
              <a:t> </a:t>
            </a:r>
            <a:r>
              <a:rPr lang="et-EE" err="1"/>
              <a:t>slides</a:t>
            </a:r>
            <a:r>
              <a:rPr lang="et-EE"/>
              <a:t> </a:t>
            </a:r>
          </a:p>
        </p:txBody>
      </p:sp>
      <p:sp>
        <p:nvSpPr>
          <p:cNvPr id="8" name="Text Placeholder 9"/>
          <p:cNvSpPr>
            <a:spLocks noGrp="1"/>
          </p:cNvSpPr>
          <p:nvPr>
            <p:ph type="body" sz="quarter" idx="13" hasCustomPrompt="1"/>
          </p:nvPr>
        </p:nvSpPr>
        <p:spPr>
          <a:xfrm>
            <a:off x="479425" y="558471"/>
            <a:ext cx="10656888" cy="75522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stStyle>
          <a:p>
            <a:pPr lvl="0"/>
            <a:r>
              <a:rPr lang="en-US"/>
              <a:t>Click to edit Master text </a:t>
            </a:r>
            <a:br>
              <a:rPr lang="et-EE"/>
            </a:br>
            <a:r>
              <a:rPr lang="en-US"/>
              <a:t>styles</a:t>
            </a:r>
          </a:p>
        </p:txBody>
      </p:sp>
      <p:sp>
        <p:nvSpPr>
          <p:cNvPr id="20" name="Text Placeholder 11"/>
          <p:cNvSpPr>
            <a:spLocks noGrp="1"/>
          </p:cNvSpPr>
          <p:nvPr>
            <p:ph type="body" sz="quarter" idx="21" hasCustomPrompt="1"/>
          </p:nvPr>
        </p:nvSpPr>
        <p:spPr>
          <a:xfrm>
            <a:off x="6888164" y="5204389"/>
            <a:ext cx="4248542" cy="570769"/>
          </a:xfrm>
          <a:prstGeom prst="rect">
            <a:avLst/>
          </a:prstGeom>
        </p:spPr>
        <p:txBody>
          <a:bodyPr lIns="0" tIns="0" rIns="0" bIns="0"/>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800" baseline="0">
                <a:solidFill>
                  <a:srgbClr val="332B60"/>
                </a:solidFill>
                <a:latin typeface="Verdana" charset="0"/>
              </a:defRPr>
            </a:lvl1pPr>
          </a:lstStyle>
          <a:p>
            <a:pPr lvl="0"/>
            <a:r>
              <a:rPr lang="et-EE" err="1"/>
              <a:t>Edit</a:t>
            </a:r>
            <a:r>
              <a:rPr lang="et-EE"/>
              <a:t> </a:t>
            </a:r>
            <a:r>
              <a:rPr lang="et-EE" err="1"/>
              <a:t>the</a:t>
            </a:r>
            <a:r>
              <a:rPr lang="et-EE"/>
              <a:t> </a:t>
            </a:r>
            <a:r>
              <a:rPr lang="et-EE" err="1"/>
              <a:t>text</a:t>
            </a:r>
            <a:r>
              <a:rPr lang="et-EE"/>
              <a:t> </a:t>
            </a:r>
            <a:r>
              <a:rPr lang="et-EE" err="1"/>
              <a:t>slides</a:t>
            </a:r>
            <a:r>
              <a:rPr lang="et-EE"/>
              <a:t> </a:t>
            </a:r>
          </a:p>
        </p:txBody>
      </p:sp>
      <p:sp>
        <p:nvSpPr>
          <p:cNvPr id="5" name="Chart Placeholder 4"/>
          <p:cNvSpPr>
            <a:spLocks noGrp="1"/>
          </p:cNvSpPr>
          <p:nvPr>
            <p:ph type="chart" sz="quarter" idx="23" hasCustomPrompt="1"/>
          </p:nvPr>
        </p:nvSpPr>
        <p:spPr>
          <a:xfrm>
            <a:off x="6888163" y="1628775"/>
            <a:ext cx="4248150" cy="3336331"/>
          </a:xfrm>
          <a:prstGeom prst="rect">
            <a:avLst/>
          </a:prstGeom>
        </p:spPr>
        <p:txBody>
          <a:bodyPr/>
          <a:lstStyle>
            <a:lvl1pPr marL="228600" marR="0" indent="-228600" algn="l" defTabSz="914400" rtl="0" eaLnBrk="1" fontAlgn="base" latinLnBrk="0" hangingPunct="1">
              <a:lnSpc>
                <a:spcPct val="90000"/>
              </a:lnSpc>
              <a:spcBef>
                <a:spcPts val="1000"/>
              </a:spcBef>
              <a:spcAft>
                <a:spcPct val="0"/>
              </a:spcAft>
              <a:buClr>
                <a:schemeClr val="accent1"/>
              </a:buClr>
              <a:buSzTx/>
              <a:buFont typeface="Wingdings" panose="05000000000000000000" pitchFamily="2" charset="2"/>
              <a:buChar char="§"/>
              <a:tabLst/>
              <a:defRPr sz="1800">
                <a:solidFill>
                  <a:srgbClr val="332B60"/>
                </a:solidFill>
              </a:defRPr>
            </a:lvl1pPr>
            <a:lvl2pPr>
              <a:defRPr sz="1800">
                <a:solidFill>
                  <a:srgbClr val="332B60"/>
                </a:solidFill>
              </a:defRPr>
            </a:lvl2pPr>
          </a:lstStyle>
          <a:p>
            <a:pPr lvl="0"/>
            <a:r>
              <a:rPr lang="en-US" noProof="0"/>
              <a:t>Click to add a chart</a:t>
            </a:r>
            <a:endParaRPr lang="et-EE" noProof="0"/>
          </a:p>
          <a:p>
            <a:pPr marL="685800" marR="0" lvl="1" indent="-228600" algn="l" defTabSz="914400" rtl="0" eaLnBrk="1" fontAlgn="base" latinLnBrk="0" hangingPunct="1">
              <a:lnSpc>
                <a:spcPct val="90000"/>
              </a:lnSpc>
              <a:spcBef>
                <a:spcPts val="1000"/>
              </a:spcBef>
              <a:spcAft>
                <a:spcPct val="0"/>
              </a:spcAft>
              <a:buClr>
                <a:schemeClr val="accent1"/>
              </a:buClr>
              <a:buSzTx/>
              <a:buFont typeface="Wingdings" panose="05000000000000000000" pitchFamily="2" charset="2"/>
              <a:buChar char="§"/>
              <a:tabLst/>
              <a:defRPr/>
            </a:pPr>
            <a:r>
              <a:rPr lang="en-US" noProof="0"/>
              <a:t>Click to add a chart</a:t>
            </a:r>
            <a:endParaRPr lang="et-EE" noProof="0"/>
          </a:p>
          <a:p>
            <a:pPr lvl="0"/>
            <a:endParaRPr lang="en-US" noProof="0"/>
          </a:p>
        </p:txBody>
      </p:sp>
      <p:sp>
        <p:nvSpPr>
          <p:cNvPr id="10" name="Text Placeholder 1"/>
          <p:cNvSpPr txBox="1">
            <a:spLocks/>
          </p:cNvSpPr>
          <p:nvPr userDrawn="1"/>
        </p:nvSpPr>
        <p:spPr>
          <a:xfrm>
            <a:off x="1836653" y="5972632"/>
            <a:ext cx="3128454" cy="1751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200" b="0"/>
              <a:t>TALLINN </a:t>
            </a:r>
            <a:r>
              <a:rPr lang="et-EE" altLang="en-US" sz="1200" b="0" err="1"/>
              <a:t>university</a:t>
            </a:r>
            <a:r>
              <a:rPr lang="et-EE" altLang="en-US" sz="1200" b="0"/>
              <a:t> of </a:t>
            </a:r>
            <a:r>
              <a:rPr lang="et-EE" altLang="en-US" sz="1200" b="0" err="1"/>
              <a:t>technology</a:t>
            </a:r>
            <a:endParaRPr lang="en-US" altLang="en-US" sz="1200" b="0"/>
          </a:p>
        </p:txBody>
      </p:sp>
      <p:cxnSp>
        <p:nvCxnSpPr>
          <p:cNvPr id="11" name="Straight Connector 4"/>
          <p:cNvCxnSpPr/>
          <p:nvPr userDrawn="1"/>
        </p:nvCxnSpPr>
        <p:spPr>
          <a:xfrm>
            <a:off x="1698624" y="5775158"/>
            <a:ext cx="0" cy="5700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Chart Placeholder 4"/>
          <p:cNvSpPr>
            <a:spLocks noGrp="1"/>
          </p:cNvSpPr>
          <p:nvPr>
            <p:ph type="chart" sz="quarter" idx="24" hasCustomPrompt="1"/>
          </p:nvPr>
        </p:nvSpPr>
        <p:spPr>
          <a:xfrm>
            <a:off x="2223490" y="1612827"/>
            <a:ext cx="4248150" cy="3336331"/>
          </a:xfrm>
          <a:prstGeom prst="rect">
            <a:avLst/>
          </a:prstGeom>
        </p:spPr>
        <p:txBody>
          <a:bodyPr/>
          <a:lstStyle>
            <a:lvl1pPr marL="228600" marR="0" indent="-228600" algn="l" defTabSz="914400" rtl="0" eaLnBrk="1" fontAlgn="base" latinLnBrk="0" hangingPunct="1">
              <a:lnSpc>
                <a:spcPct val="90000"/>
              </a:lnSpc>
              <a:spcBef>
                <a:spcPts val="1000"/>
              </a:spcBef>
              <a:spcAft>
                <a:spcPct val="0"/>
              </a:spcAft>
              <a:buClr>
                <a:schemeClr val="accent1"/>
              </a:buClr>
              <a:buSzTx/>
              <a:buFont typeface="Wingdings" panose="05000000000000000000" pitchFamily="2" charset="2"/>
              <a:buChar char="§"/>
              <a:tabLst/>
              <a:defRPr sz="1800">
                <a:solidFill>
                  <a:srgbClr val="332B60"/>
                </a:solidFill>
              </a:defRPr>
            </a:lvl1pPr>
            <a:lvl2pPr>
              <a:defRPr sz="1800">
                <a:solidFill>
                  <a:srgbClr val="332B60"/>
                </a:solidFill>
              </a:defRPr>
            </a:lvl2pPr>
          </a:lstStyle>
          <a:p>
            <a:pPr lvl="0"/>
            <a:r>
              <a:rPr lang="en-US" noProof="0"/>
              <a:t>Click to add a chart</a:t>
            </a:r>
            <a:endParaRPr lang="et-EE" noProof="0"/>
          </a:p>
          <a:p>
            <a:pPr marL="685800" marR="0" lvl="1" indent="-228600" algn="l" defTabSz="914400" rtl="0" eaLnBrk="1" fontAlgn="base" latinLnBrk="0" hangingPunct="1">
              <a:lnSpc>
                <a:spcPct val="90000"/>
              </a:lnSpc>
              <a:spcBef>
                <a:spcPts val="1000"/>
              </a:spcBef>
              <a:spcAft>
                <a:spcPct val="0"/>
              </a:spcAft>
              <a:buClr>
                <a:schemeClr val="accent1"/>
              </a:buClr>
              <a:buSzTx/>
              <a:buFont typeface="Wingdings" panose="05000000000000000000" pitchFamily="2" charset="2"/>
              <a:buChar char="§"/>
              <a:tabLst/>
              <a:defRPr/>
            </a:pPr>
            <a:r>
              <a:rPr lang="en-US" noProof="0"/>
              <a:t>Click to add a chart</a:t>
            </a:r>
            <a:endParaRPr lang="et-EE" noProof="0"/>
          </a:p>
          <a:p>
            <a:pPr lvl="0"/>
            <a:endParaRPr lang="en-US" noProof="0"/>
          </a:p>
        </p:txBody>
      </p:sp>
    </p:spTree>
    <p:extLst>
      <p:ext uri="{BB962C8B-B14F-4D97-AF65-F5344CB8AC3E}">
        <p14:creationId xmlns:p14="http://schemas.microsoft.com/office/powerpoint/2010/main" val="1046406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olm pilti">
    <p:spTree>
      <p:nvGrpSpPr>
        <p:cNvPr id="1" name=""/>
        <p:cNvGrpSpPr/>
        <p:nvPr/>
      </p:nvGrpSpPr>
      <p:grpSpPr>
        <a:xfrm>
          <a:off x="0" y="0"/>
          <a:ext cx="0" cy="0"/>
          <a:chOff x="0" y="0"/>
          <a:chExt cx="0" cy="0"/>
        </a:xfrm>
      </p:grpSpPr>
      <p:sp>
        <p:nvSpPr>
          <p:cNvPr id="7" name="Picture Placeholder 19"/>
          <p:cNvSpPr>
            <a:spLocks noGrp="1"/>
          </p:cNvSpPr>
          <p:nvPr>
            <p:ph type="pic" sz="quarter" idx="17" hasCustomPrompt="1"/>
          </p:nvPr>
        </p:nvSpPr>
        <p:spPr>
          <a:xfrm>
            <a:off x="2171700" y="380311"/>
            <a:ext cx="5109317" cy="5219700"/>
          </a:xfrm>
          <a:prstGeom prst="rect">
            <a:avLst/>
          </a:prstGeom>
        </p:spPr>
        <p:txBody>
          <a:bodyPr/>
          <a:lstStyle>
            <a:lvl1pPr marL="228600" indent="-228600">
              <a:buClr>
                <a:schemeClr val="accent1"/>
              </a:buClr>
              <a:buFont typeface="Wingdings" panose="05000000000000000000" pitchFamily="2" charset="2"/>
              <a:buChar char="§"/>
              <a:defRPr sz="1800">
                <a:solidFill>
                  <a:srgbClr val="332B60"/>
                </a:solidFill>
              </a:defRPr>
            </a:lvl1pPr>
          </a:lstStyle>
          <a:p>
            <a:pPr lvl="0"/>
            <a:r>
              <a:rPr lang="en-US" noProof="0"/>
              <a:t>Click to add a picture</a:t>
            </a:r>
          </a:p>
        </p:txBody>
      </p:sp>
      <p:sp>
        <p:nvSpPr>
          <p:cNvPr id="10" name="Picture Placeholder 19"/>
          <p:cNvSpPr>
            <a:spLocks noGrp="1"/>
          </p:cNvSpPr>
          <p:nvPr>
            <p:ph type="pic" sz="quarter" idx="19" hasCustomPrompt="1"/>
          </p:nvPr>
        </p:nvSpPr>
        <p:spPr>
          <a:xfrm>
            <a:off x="7511753" y="3459345"/>
            <a:ext cx="3624561" cy="2140666"/>
          </a:xfrm>
          <a:prstGeom prst="rect">
            <a:avLst/>
          </a:prstGeom>
        </p:spPr>
        <p:txBody>
          <a:bodyPr/>
          <a:lstStyle>
            <a:lvl1pPr marL="228600" indent="-228600">
              <a:buClr>
                <a:schemeClr val="accent1"/>
              </a:buClr>
              <a:buFont typeface="Wingdings" panose="05000000000000000000" pitchFamily="2" charset="2"/>
              <a:buChar char="§"/>
              <a:defRPr sz="1800">
                <a:solidFill>
                  <a:srgbClr val="332B60"/>
                </a:solidFill>
              </a:defRPr>
            </a:lvl1pPr>
          </a:lstStyle>
          <a:p>
            <a:pPr lvl="0"/>
            <a:r>
              <a:rPr lang="en-US" noProof="0"/>
              <a:t>Click to add a picture</a:t>
            </a:r>
          </a:p>
        </p:txBody>
      </p:sp>
      <p:sp>
        <p:nvSpPr>
          <p:cNvPr id="11" name="Picture Placeholder 19"/>
          <p:cNvSpPr>
            <a:spLocks noGrp="1"/>
          </p:cNvSpPr>
          <p:nvPr>
            <p:ph type="pic" sz="quarter" idx="20" hasCustomPrompt="1"/>
          </p:nvPr>
        </p:nvSpPr>
        <p:spPr>
          <a:xfrm>
            <a:off x="7511753" y="549275"/>
            <a:ext cx="3624561" cy="2709564"/>
          </a:xfrm>
          <a:prstGeom prst="rect">
            <a:avLst/>
          </a:prstGeom>
        </p:spPr>
        <p:txBody>
          <a:bodyPr/>
          <a:lstStyle>
            <a:lvl1pPr marL="228600" indent="-228600">
              <a:buClr>
                <a:schemeClr val="accent1"/>
              </a:buClr>
              <a:buFont typeface="Wingdings" panose="05000000000000000000" pitchFamily="2" charset="2"/>
              <a:buChar char="§"/>
              <a:defRPr sz="1800">
                <a:solidFill>
                  <a:srgbClr val="332B60"/>
                </a:solidFill>
              </a:defRPr>
            </a:lvl1pPr>
          </a:lstStyle>
          <a:p>
            <a:pPr lvl="0"/>
            <a:r>
              <a:rPr lang="en-US" noProof="0"/>
              <a:t>Click to add a picture</a:t>
            </a:r>
          </a:p>
        </p:txBody>
      </p:sp>
      <p:sp>
        <p:nvSpPr>
          <p:cNvPr id="5" name="Text Placeholder 1"/>
          <p:cNvSpPr txBox="1">
            <a:spLocks/>
          </p:cNvSpPr>
          <p:nvPr userDrawn="1"/>
        </p:nvSpPr>
        <p:spPr>
          <a:xfrm>
            <a:off x="1836653" y="5972632"/>
            <a:ext cx="3128454" cy="1751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200" b="0"/>
              <a:t>TALLINN </a:t>
            </a:r>
            <a:r>
              <a:rPr lang="et-EE" altLang="en-US" sz="1200" b="0" err="1"/>
              <a:t>university</a:t>
            </a:r>
            <a:r>
              <a:rPr lang="et-EE" altLang="en-US" sz="1200" b="0"/>
              <a:t> of </a:t>
            </a:r>
            <a:r>
              <a:rPr lang="et-EE" altLang="en-US" sz="1200" b="0" err="1"/>
              <a:t>technology</a:t>
            </a:r>
            <a:endParaRPr lang="en-US" altLang="en-US" sz="1200" b="0"/>
          </a:p>
        </p:txBody>
      </p:sp>
      <p:cxnSp>
        <p:nvCxnSpPr>
          <p:cNvPr id="6" name="Straight Connector 4"/>
          <p:cNvCxnSpPr/>
          <p:nvPr userDrawn="1"/>
        </p:nvCxnSpPr>
        <p:spPr>
          <a:xfrm>
            <a:off x="1698624" y="5775158"/>
            <a:ext cx="0" cy="5700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1954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sp>
        <p:nvSpPr>
          <p:cNvPr id="8" name="Text Placeholder 9"/>
          <p:cNvSpPr>
            <a:spLocks noGrp="1"/>
          </p:cNvSpPr>
          <p:nvPr>
            <p:ph type="body" sz="quarter" idx="13" hasCustomPrompt="1"/>
          </p:nvPr>
        </p:nvSpPr>
        <p:spPr>
          <a:xfrm>
            <a:off x="479425" y="551545"/>
            <a:ext cx="10656888" cy="836666"/>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vl2pPr>
              <a:defRPr sz="2500" b="1" i="0"/>
            </a:lvl2pPr>
          </a:lstStyle>
          <a:p>
            <a:pPr lvl="0"/>
            <a:r>
              <a:rPr lang="en-US"/>
              <a:t>Click to edit Master </a:t>
            </a:r>
            <a:br>
              <a:rPr lang="et-EE"/>
            </a:br>
            <a:r>
              <a:rPr lang="en-US"/>
              <a:t>text styles</a:t>
            </a:r>
          </a:p>
        </p:txBody>
      </p:sp>
      <p:sp>
        <p:nvSpPr>
          <p:cNvPr id="7" name="Table Placeholder 6"/>
          <p:cNvSpPr>
            <a:spLocks noGrp="1"/>
          </p:cNvSpPr>
          <p:nvPr>
            <p:ph type="tbl" sz="quarter" idx="23"/>
          </p:nvPr>
        </p:nvSpPr>
        <p:spPr>
          <a:xfrm>
            <a:off x="2171700" y="1634958"/>
            <a:ext cx="8964613" cy="4140200"/>
          </a:xfrm>
          <a:prstGeom prst="rect">
            <a:avLst/>
          </a:prstGeom>
        </p:spPr>
        <p:txBody>
          <a:bodyPr/>
          <a:lstStyle>
            <a:lvl1pPr>
              <a:defRPr sz="1800" baseline="0">
                <a:solidFill>
                  <a:schemeClr val="bg1"/>
                </a:solidFill>
                <a:latin typeface="Verdana" charset="0"/>
              </a:defRPr>
            </a:lvl1pPr>
          </a:lstStyle>
          <a:p>
            <a:pPr lvl="0"/>
            <a:r>
              <a:rPr lang="et-EE" noProof="0"/>
              <a:t>Tabeli lisamiseks klõpsake ikooni</a:t>
            </a:r>
            <a:endParaRPr lang="en-US" noProof="0"/>
          </a:p>
        </p:txBody>
      </p:sp>
      <p:sp>
        <p:nvSpPr>
          <p:cNvPr id="4" name="Text Placeholder 1"/>
          <p:cNvSpPr txBox="1">
            <a:spLocks/>
          </p:cNvSpPr>
          <p:nvPr userDrawn="1"/>
        </p:nvSpPr>
        <p:spPr>
          <a:xfrm>
            <a:off x="1836653" y="5972632"/>
            <a:ext cx="3128454" cy="1751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200" b="0"/>
              <a:t>TALLINN </a:t>
            </a:r>
            <a:r>
              <a:rPr lang="et-EE" altLang="en-US" sz="1200" b="0" err="1"/>
              <a:t>university</a:t>
            </a:r>
            <a:r>
              <a:rPr lang="et-EE" altLang="en-US" sz="1200" b="0"/>
              <a:t> of </a:t>
            </a:r>
            <a:r>
              <a:rPr lang="et-EE" altLang="en-US" sz="1200" b="0" err="1"/>
              <a:t>technology</a:t>
            </a:r>
            <a:endParaRPr lang="en-US" altLang="en-US" sz="1200" b="0"/>
          </a:p>
        </p:txBody>
      </p:sp>
      <p:cxnSp>
        <p:nvCxnSpPr>
          <p:cNvPr id="5" name="Straight Connector 4"/>
          <p:cNvCxnSpPr/>
          <p:nvPr userDrawn="1"/>
        </p:nvCxnSpPr>
        <p:spPr>
          <a:xfrm>
            <a:off x="1698624" y="5775158"/>
            <a:ext cx="0" cy="5700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802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lt 3"/>
          <p:cNvPicPr>
            <a:picLocks noChangeAspect="1"/>
          </p:cNvPicPr>
          <p:nvPr userDrawn="1"/>
        </p:nvPicPr>
        <p:blipFill rotWithShape="1">
          <a:blip r:embed="rId14" cstate="hqprint">
            <a:extLst>
              <a:ext uri="{28A0092B-C50C-407E-A947-70E740481C1C}">
                <a14:useLocalDpi xmlns:a14="http://schemas.microsoft.com/office/drawing/2010/main" val="0"/>
              </a:ext>
            </a:extLst>
          </a:blip>
          <a:srcRect l="11835" t="19052" r="15651" b="26172"/>
          <a:stretch/>
        </p:blipFill>
        <p:spPr>
          <a:xfrm>
            <a:off x="462334" y="5732251"/>
            <a:ext cx="1085205" cy="648000"/>
          </a:xfrm>
          <a:prstGeom prst="rect">
            <a:avLst/>
          </a:prstGeom>
        </p:spPr>
      </p:pic>
    </p:spTree>
    <p:extLst>
      <p:ext uri="{BB962C8B-B14F-4D97-AF65-F5344CB8AC3E}">
        <p14:creationId xmlns:p14="http://schemas.microsoft.com/office/powerpoint/2010/main" val="5893098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Verdana" charset="0"/>
        </a:defRPr>
      </a:lvl2pPr>
      <a:lvl3pPr algn="l" rtl="0" eaLnBrk="1" fontAlgn="base" hangingPunct="1">
        <a:lnSpc>
          <a:spcPct val="90000"/>
        </a:lnSpc>
        <a:spcBef>
          <a:spcPct val="0"/>
        </a:spcBef>
        <a:spcAft>
          <a:spcPct val="0"/>
        </a:spcAft>
        <a:defRPr sz="4400">
          <a:solidFill>
            <a:schemeClr val="tx1"/>
          </a:solidFill>
          <a:latin typeface="Verdana" charset="0"/>
        </a:defRPr>
      </a:lvl3pPr>
      <a:lvl4pPr algn="l" rtl="0" eaLnBrk="1" fontAlgn="base" hangingPunct="1">
        <a:lnSpc>
          <a:spcPct val="90000"/>
        </a:lnSpc>
        <a:spcBef>
          <a:spcPct val="0"/>
        </a:spcBef>
        <a:spcAft>
          <a:spcPct val="0"/>
        </a:spcAft>
        <a:defRPr sz="4400">
          <a:solidFill>
            <a:schemeClr val="tx1"/>
          </a:solidFill>
          <a:latin typeface="Verdana" charset="0"/>
        </a:defRPr>
      </a:lvl4pPr>
      <a:lvl5pPr algn="l" rtl="0" eaLnBrk="1" fontAlgn="base" hangingPunct="1">
        <a:lnSpc>
          <a:spcPct val="90000"/>
        </a:lnSpc>
        <a:spcBef>
          <a:spcPct val="0"/>
        </a:spcBef>
        <a:spcAft>
          <a:spcPct val="0"/>
        </a:spcAft>
        <a:defRPr sz="4400">
          <a:solidFill>
            <a:schemeClr val="tx1"/>
          </a:solidFill>
          <a:latin typeface="Verdana" charset="0"/>
        </a:defRPr>
      </a:lvl5pPr>
      <a:lvl6pPr marL="457200" algn="l" rtl="0" eaLnBrk="1" fontAlgn="base" hangingPunct="1">
        <a:lnSpc>
          <a:spcPct val="90000"/>
        </a:lnSpc>
        <a:spcBef>
          <a:spcPct val="0"/>
        </a:spcBef>
        <a:spcAft>
          <a:spcPct val="0"/>
        </a:spcAft>
        <a:defRPr sz="4400">
          <a:solidFill>
            <a:schemeClr val="tx1"/>
          </a:solidFill>
          <a:latin typeface="Calibri Light" charset="0"/>
        </a:defRPr>
      </a:lvl6pPr>
      <a:lvl7pPr marL="914400" algn="l" rtl="0" eaLnBrk="1" fontAlgn="base" hangingPunct="1">
        <a:lnSpc>
          <a:spcPct val="90000"/>
        </a:lnSpc>
        <a:spcBef>
          <a:spcPct val="0"/>
        </a:spcBef>
        <a:spcAft>
          <a:spcPct val="0"/>
        </a:spcAft>
        <a:defRPr sz="4400">
          <a:solidFill>
            <a:schemeClr val="tx1"/>
          </a:solidFill>
          <a:latin typeface="Calibri Light" charset="0"/>
        </a:defRPr>
      </a:lvl7pPr>
      <a:lvl8pPr marL="1371600" algn="l" rtl="0" eaLnBrk="1" fontAlgn="base" hangingPunct="1">
        <a:lnSpc>
          <a:spcPct val="90000"/>
        </a:lnSpc>
        <a:spcBef>
          <a:spcPct val="0"/>
        </a:spcBef>
        <a:spcAft>
          <a:spcPct val="0"/>
        </a:spcAft>
        <a:defRPr sz="4400">
          <a:solidFill>
            <a:schemeClr val="tx1"/>
          </a:solidFill>
          <a:latin typeface="Calibri Light" charset="0"/>
        </a:defRPr>
      </a:lvl8pPr>
      <a:lvl9pPr marL="1828800" algn="l" rtl="0" eaLnBrk="1" fontAlgn="base" hangingPunct="1">
        <a:lnSpc>
          <a:spcPct val="90000"/>
        </a:lnSpc>
        <a:spcBef>
          <a:spcPct val="0"/>
        </a:spcBef>
        <a:spcAft>
          <a:spcPct val="0"/>
        </a:spcAft>
        <a:defRPr sz="4400">
          <a:solidFill>
            <a:schemeClr val="tx1"/>
          </a:solidFill>
          <a:latin typeface="Calibri Light" charset="0"/>
        </a:defRPr>
      </a:lvl9pPr>
    </p:titleStyle>
    <p:body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34">
          <p15:clr>
            <a:srgbClr val="F26B43"/>
          </p15:clr>
        </p15:guide>
        <p15:guide id="2" pos="302">
          <p15:clr>
            <a:srgbClr val="F26B43"/>
          </p15:clr>
        </p15:guide>
        <p15:guide id="3" pos="1368">
          <p15:clr>
            <a:srgbClr val="F26B43"/>
          </p15:clr>
        </p15:guide>
        <p15:guide id="4" orient="horz" pos="3997">
          <p15:clr>
            <a:srgbClr val="F26B43"/>
          </p15:clr>
        </p15:guide>
        <p15:guide id="5" orient="horz" pos="1026">
          <p15:clr>
            <a:srgbClr val="F26B43"/>
          </p15:clr>
        </p15:guide>
        <p15:guide id="6" orient="horz" pos="34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Mais.Baqain@taltech.ee" TargetMode="External"/><Relationship Id="rId2" Type="http://schemas.openxmlformats.org/officeDocument/2006/relationships/image" Target="../media/image2.emf"/><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png"/><Relationship Id="rId7"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youtube.com/watch?v=5M8hEVThXYE"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jp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ar7xDMR4P_U" TargetMode="External"/><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9.jpg"/><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hyperlink" Target="https://www.nationalgeographic.com/science/article/160225-solar-calculator-history-energy-objects" TargetMode="Externa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jp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www.pv-magazine.com/2020/10/16/chinese-pv-industry-brief-qinghai-switches-on-2-2-gw-yingli-starts-building-5-gw-factory/" TargetMode="Externa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hyperlink" Target="https://www.pv-magazine.com/2019/06/18/an-overview-of-the-worlds-largest-solar-power-plants/"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wiki-solar.org/map/sites/index.html?Yanchi?0?a-aN-CN-NW?13?37.979?106.998?" TargetMode="Externa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56.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8.jpg"/><Relationship Id="rId7" Type="http://schemas.openxmlformats.org/officeDocument/2006/relationships/hyperlink" Target="https://www.greenrhinoenergy.com/solar/technologies/pv_mounting.php" TargetMode="External"/><Relationship Id="rId2" Type="http://schemas.openxmlformats.org/officeDocument/2006/relationships/image" Target="../media/image87.jp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jpg"/><Relationship Id="rId4" Type="http://schemas.openxmlformats.org/officeDocument/2006/relationships/image" Target="../media/image89.jpg"/></Relationships>
</file>

<file path=ppt/slides/_rels/slide5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94.jpg"/><Relationship Id="rId4" Type="http://schemas.openxmlformats.org/officeDocument/2006/relationships/image" Target="../media/image93.jpg"/></Relationships>
</file>

<file path=ppt/slides/_rels/slide5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98.jpg"/></Relationships>
</file>

<file path=ppt/slides/_rels/slide61.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2.xml"/><Relationship Id="rId4" Type="http://schemas.openxmlformats.org/officeDocument/2006/relationships/image" Target="../media/image103.jpg"/></Relationships>
</file>

<file path=ppt/slides/_rels/slide6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08.jpeg"/><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112.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08.jpeg"/><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image" Target="../media/image115.jpeg"/><Relationship Id="rId4" Type="http://schemas.openxmlformats.org/officeDocument/2006/relationships/image" Target="../media/image114.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18.emf"/><Relationship Id="rId5" Type="http://schemas.openxmlformats.org/officeDocument/2006/relationships/oleObject" Target="../embeddings/oleObject2.bin"/><Relationship Id="rId4" Type="http://schemas.openxmlformats.org/officeDocument/2006/relationships/image" Target="../media/image117.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www.elektrilevi.ee/en/vaiketootjale" TargetMode="External"/><Relationship Id="rId2" Type="http://schemas.openxmlformats.org/officeDocument/2006/relationships/hyperlink" Target="https://www.elektrilevi.ee/en/nanotootjale" TargetMode="External"/><Relationship Id="rId1" Type="http://schemas.openxmlformats.org/officeDocument/2006/relationships/slideLayout" Target="../slideLayouts/slideLayout2.xml"/><Relationship Id="rId5" Type="http://schemas.openxmlformats.org/officeDocument/2006/relationships/hyperlink" Target="https://elering.ee/en/handbooks#accordion0" TargetMode="External"/><Relationship Id="rId4" Type="http://schemas.openxmlformats.org/officeDocument/2006/relationships/hyperlink" Target="https://www.elektrilevi.ee/elektritootjale" TargetMode="External"/></Relationships>
</file>

<file path=ppt/slides/_rels/slide81.xml.rels><?xml version="1.0" encoding="UTF-8" standalone="yes"?>
<Relationships xmlns="http://schemas.openxmlformats.org/package/2006/relationships"><Relationship Id="rId2" Type="http://schemas.openxmlformats.org/officeDocument/2006/relationships/hyperlink" Target="mailto:Mais.Baqain@taltech.ee"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7939" y="1958640"/>
            <a:ext cx="12192000" cy="4899360"/>
            <a:chOff x="-1" y="1958640"/>
            <a:chExt cx="12192000" cy="4899360"/>
          </a:xfrm>
        </p:grpSpPr>
        <p:sp>
          <p:nvSpPr>
            <p:cNvPr id="10" name="Freeform 9"/>
            <p:cNvSpPr/>
            <p:nvPr/>
          </p:nvSpPr>
          <p:spPr>
            <a:xfrm>
              <a:off x="-1" y="3312687"/>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pic>
          <p:nvPicPr>
            <p:cNvPr id="4" name="Picture 3"/>
            <p:cNvPicPr>
              <a:picLocks noChangeAspect="1"/>
            </p:cNvPicPr>
            <p:nvPr/>
          </p:nvPicPr>
          <p:blipFill>
            <a:blip r:embed="rId2"/>
            <a:stretch>
              <a:fillRect/>
            </a:stretch>
          </p:blipFill>
          <p:spPr>
            <a:xfrm>
              <a:off x="8677555" y="1958640"/>
              <a:ext cx="2447645" cy="1370681"/>
            </a:xfrm>
            <a:prstGeom prst="rect">
              <a:avLst/>
            </a:prstGeom>
          </p:spPr>
        </p:pic>
      </p:grpSp>
      <p:sp>
        <p:nvSpPr>
          <p:cNvPr id="12" name="Teksti kohatäide 4"/>
          <p:cNvSpPr>
            <a:spLocks noGrp="1"/>
          </p:cNvSpPr>
          <p:nvPr>
            <p:ph type="body" sz="quarter" idx="12"/>
          </p:nvPr>
        </p:nvSpPr>
        <p:spPr>
          <a:xfrm>
            <a:off x="715651" y="3928241"/>
            <a:ext cx="10836576" cy="1205366"/>
          </a:xfrm>
        </p:spPr>
        <p:txBody>
          <a:bodyPr lIns="0" tIns="0" rIns="0" bIns="0" anchor="t">
            <a:noAutofit/>
          </a:bodyPr>
          <a:lstStyle/>
          <a:p>
            <a:r>
              <a:rPr lang="et-EE" sz="3600" dirty="0">
                <a:solidFill>
                  <a:schemeClr val="accent3"/>
                </a:solidFill>
                <a:latin typeface="Verdana"/>
                <a:ea typeface="Verdana"/>
              </a:rPr>
              <a:t>SOLAR </a:t>
            </a:r>
            <a:r>
              <a:rPr lang="et-EE" sz="3600" dirty="0" err="1">
                <a:solidFill>
                  <a:schemeClr val="accent3"/>
                </a:solidFill>
                <a:latin typeface="Verdana"/>
                <a:ea typeface="Verdana"/>
              </a:rPr>
              <a:t>energy</a:t>
            </a:r>
            <a:endParaRPr lang="en-US" sz="3600" dirty="0">
              <a:solidFill>
                <a:schemeClr val="accent3"/>
              </a:solidFill>
              <a:latin typeface="Verdana"/>
              <a:ea typeface="Verdana"/>
            </a:endParaRPr>
          </a:p>
        </p:txBody>
      </p:sp>
      <p:sp>
        <p:nvSpPr>
          <p:cNvPr id="17" name="TextBox 16"/>
          <p:cNvSpPr txBox="1"/>
          <p:nvPr/>
        </p:nvSpPr>
        <p:spPr>
          <a:xfrm>
            <a:off x="8602291" y="6226764"/>
            <a:ext cx="2674188" cy="369332"/>
          </a:xfrm>
          <a:prstGeom prst="rect">
            <a:avLst/>
          </a:prstGeom>
          <a:noFill/>
        </p:spPr>
        <p:txBody>
          <a:bodyPr wrap="square" lIns="91440" tIns="45720" rIns="91440" bIns="45720" rtlCol="0" anchor="t">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lang="en-US">
                <a:solidFill>
                  <a:srgbClr val="332B60"/>
                </a:solidFill>
                <a:latin typeface="Verdana"/>
              </a:rPr>
              <a:t>14</a:t>
            </a:r>
            <a:r>
              <a:rPr kumimoji="0" lang="et-EE" sz="1800" b="0" i="0" u="none" strike="noStrike" kern="1200" cap="none" spc="0" normalizeH="0" baseline="0" noProof="0">
                <a:ln>
                  <a:noFill/>
                </a:ln>
                <a:solidFill>
                  <a:srgbClr val="332B60"/>
                </a:solidFill>
                <a:effectLst/>
                <a:uLnTx/>
                <a:uFillTx/>
                <a:latin typeface="Verdana"/>
                <a:ea typeface="+mn-ea"/>
                <a:cs typeface="+mn-cs"/>
              </a:rPr>
              <a:t>.</a:t>
            </a:r>
            <a:r>
              <a:rPr kumimoji="0" lang="en-US" sz="1800" b="0" i="0" u="none" strike="noStrike" kern="1200" cap="none" spc="0" normalizeH="0" baseline="0" noProof="0">
                <a:ln>
                  <a:noFill/>
                </a:ln>
                <a:solidFill>
                  <a:srgbClr val="332B60"/>
                </a:solidFill>
                <a:effectLst/>
                <a:uLnTx/>
                <a:uFillTx/>
                <a:latin typeface="Verdana"/>
                <a:ea typeface="+mn-ea"/>
                <a:cs typeface="+mn-cs"/>
              </a:rPr>
              <a:t>02</a:t>
            </a:r>
            <a:r>
              <a:rPr kumimoji="0" lang="et-EE" sz="1800" b="0" i="0" u="none" strike="noStrike" kern="1200" cap="none" spc="0" normalizeH="0" baseline="0" noProof="0">
                <a:ln>
                  <a:noFill/>
                </a:ln>
                <a:solidFill>
                  <a:srgbClr val="332B60"/>
                </a:solidFill>
                <a:effectLst/>
                <a:uLnTx/>
                <a:uFillTx/>
                <a:latin typeface="Verdana"/>
                <a:ea typeface="+mn-ea"/>
                <a:cs typeface="+mn-cs"/>
              </a:rPr>
              <a:t>.</a:t>
            </a:r>
            <a:r>
              <a:rPr lang="en-US">
                <a:solidFill>
                  <a:srgbClr val="332B60"/>
                </a:solidFill>
                <a:latin typeface="Verdana"/>
              </a:rPr>
              <a:t>2025</a:t>
            </a:r>
            <a:endParaRPr kumimoji="0" lang="et-EE" sz="1800" b="0" i="0" u="none" strike="noStrike" kern="1200" cap="none" spc="0" normalizeH="0" baseline="0" noProof="0">
              <a:ln>
                <a:noFill/>
              </a:ln>
              <a:solidFill>
                <a:srgbClr val="332B60"/>
              </a:solidFill>
              <a:effectLst/>
              <a:uLnTx/>
              <a:uFillTx/>
              <a:latin typeface="Verdana"/>
              <a:ea typeface="+mn-ea"/>
              <a:cs typeface="+mn-cs"/>
            </a:endParaRPr>
          </a:p>
        </p:txBody>
      </p:sp>
      <p:sp>
        <p:nvSpPr>
          <p:cNvPr id="9" name="TextBox 8">
            <a:extLst>
              <a:ext uri="{FF2B5EF4-FFF2-40B4-BE49-F238E27FC236}">
                <a16:creationId xmlns:a16="http://schemas.microsoft.com/office/drawing/2014/main" id="{AF85734F-F8A8-4F75-8048-B3090B833DB3}"/>
              </a:ext>
            </a:extLst>
          </p:cNvPr>
          <p:cNvSpPr txBox="1"/>
          <p:nvPr/>
        </p:nvSpPr>
        <p:spPr>
          <a:xfrm>
            <a:off x="518496" y="5118768"/>
            <a:ext cx="5499829" cy="1477328"/>
          </a:xfrm>
          <a:prstGeom prst="rect">
            <a:avLst/>
          </a:prstGeom>
          <a:noFill/>
        </p:spPr>
        <p:txBody>
          <a:bodyPr wrap="square" lIns="91440" tIns="45720" rIns="91440" bIns="45720" rtlCol="0" anchor="t">
            <a:spAutoFit/>
          </a:bodyPr>
          <a:lstStyle/>
          <a:p>
            <a:pPr>
              <a:spcBef>
                <a:spcPct val="0"/>
              </a:spcBef>
              <a:spcAft>
                <a:spcPct val="0"/>
              </a:spcAft>
              <a:defRPr/>
            </a:pPr>
            <a:r>
              <a:rPr lang="en-US" b="1">
                <a:solidFill>
                  <a:srgbClr val="332B60"/>
                </a:solidFill>
                <a:latin typeface="Verdana"/>
              </a:rPr>
              <a:t>Mais Baqain </a:t>
            </a:r>
            <a:r>
              <a:rPr kumimoji="0" lang="en-US" sz="1800" b="1" i="0" u="none" strike="noStrike" kern="1200" cap="none" spc="0" normalizeH="0" baseline="0" noProof="0">
                <a:ln>
                  <a:noFill/>
                </a:ln>
                <a:solidFill>
                  <a:srgbClr val="332B60"/>
                </a:solidFill>
                <a:effectLst/>
                <a:uLnTx/>
                <a:uFillTx/>
                <a:latin typeface="Verdana"/>
                <a:ea typeface="+mn-ea"/>
                <a:cs typeface="+mn-cs"/>
              </a:rPr>
              <a:t>Ph.D.</a:t>
            </a:r>
            <a:r>
              <a:rPr lang="en-US" b="1">
                <a:solidFill>
                  <a:srgbClr val="332B60"/>
                </a:solidFill>
                <a:latin typeface="Verdana"/>
              </a:rPr>
              <a:t>; </a:t>
            </a:r>
          </a:p>
          <a:p>
            <a:pPr>
              <a:spcBef>
                <a:spcPct val="0"/>
              </a:spcBef>
              <a:spcAft>
                <a:spcPct val="0"/>
              </a:spcAft>
              <a:defRPr/>
            </a:pPr>
            <a:r>
              <a:rPr lang="en-US" b="1">
                <a:solidFill>
                  <a:srgbClr val="332B60"/>
                </a:solidFill>
                <a:latin typeface="Verdana"/>
                <a:hlinkClick r:id="rId3"/>
              </a:rPr>
              <a:t>Mais.Baqain@taltech.ee</a:t>
            </a:r>
            <a:endParaRPr lang="en-US" b="1">
              <a:solidFill>
                <a:srgbClr val="332B60"/>
              </a:solidFill>
              <a:latin typeface="Verdana"/>
            </a:endParaRPr>
          </a:p>
          <a:p>
            <a:pPr>
              <a:defRPr/>
            </a:pPr>
            <a:r>
              <a:rPr lang="en-US" b="1">
                <a:solidFill>
                  <a:srgbClr val="332B60"/>
                </a:solidFill>
                <a:latin typeface="Verdana"/>
              </a:rPr>
              <a:t>Prof Alar </a:t>
            </a:r>
            <a:r>
              <a:rPr lang="en-US" b="1" err="1">
                <a:solidFill>
                  <a:srgbClr val="332B60"/>
                </a:solidFill>
                <a:latin typeface="Verdana"/>
              </a:rPr>
              <a:t>Konist</a:t>
            </a:r>
            <a:r>
              <a:rPr kumimoji="0" lang="en-US" sz="1800" b="1" i="0" u="none" strike="noStrike" kern="1200" cap="none" spc="0" normalizeH="0" baseline="0" noProof="0">
                <a:ln>
                  <a:noFill/>
                </a:ln>
                <a:solidFill>
                  <a:srgbClr val="332B60"/>
                </a:solidFill>
                <a:effectLst/>
                <a:uLnTx/>
                <a:uFillTx/>
                <a:latin typeface="Verdana"/>
                <a:ea typeface="+mn-ea"/>
                <a:cs typeface="+mn-cs"/>
              </a:rPr>
              <a:t>, Ph.D.</a:t>
            </a:r>
            <a:endParaRPr lang="en-US" sz="1800" b="1" i="0" u="none" strike="noStrike" kern="1200" cap="none" spc="0" normalizeH="0" baseline="0" noProof="0">
              <a:ln>
                <a:noFill/>
              </a:ln>
              <a:solidFill>
                <a:srgbClr val="332B60"/>
              </a:solidFill>
              <a:effectLst/>
              <a:uLnTx/>
              <a:uFillTx/>
              <a:latin typeface="Verdana"/>
              <a:ea typeface="Verdana"/>
            </a:endParaRPr>
          </a:p>
          <a:p>
            <a:pPr marL="0" marR="0" lvl="0" indent="0" defTabSz="914400" rtl="0" eaLnBrk="0" fontAlgn="base" latinLnBrk="0" hangingPunct="0">
              <a:lnSpc>
                <a:spcPct val="100000"/>
              </a:lnSpc>
              <a:spcBef>
                <a:spcPct val="0"/>
              </a:spcBef>
              <a:spcAft>
                <a:spcPct val="0"/>
              </a:spcAft>
              <a:buClrTx/>
              <a:buSzTx/>
              <a:buFontTx/>
              <a:buNone/>
              <a:tabLst/>
              <a:defRPr/>
            </a:pPr>
            <a:endParaRPr lang="en-US" b="1">
              <a:solidFill>
                <a:srgbClr val="332B60"/>
              </a:solidFill>
              <a:latin typeface="Verdana"/>
            </a:endParaRPr>
          </a:p>
          <a:p>
            <a:pPr marL="0" marR="0" lvl="0" indent="0" defTabSz="914400" rtl="0" eaLnBrk="0" fontAlgn="base" latinLnBrk="0" hangingPunct="0">
              <a:lnSpc>
                <a:spcPct val="100000"/>
              </a:lnSpc>
              <a:spcBef>
                <a:spcPct val="0"/>
              </a:spcBef>
              <a:spcAft>
                <a:spcPct val="0"/>
              </a:spcAft>
              <a:buClrTx/>
              <a:buSzTx/>
              <a:buFontTx/>
              <a:buNone/>
              <a:tabLst/>
              <a:defRPr/>
            </a:pPr>
            <a:endParaRPr kumimoji="0" lang="et-EE" sz="1800" b="1" i="0" u="none" strike="noStrike" kern="1200" cap="none" spc="0" normalizeH="0" baseline="0" noProof="0">
              <a:ln>
                <a:noFill/>
              </a:ln>
              <a:solidFill>
                <a:srgbClr val="332B60"/>
              </a:solidFill>
              <a:effectLst/>
              <a:uLnTx/>
              <a:uFillTx/>
              <a:latin typeface="Verdana"/>
              <a:ea typeface="+mn-ea"/>
              <a:cs typeface="+mn-cs"/>
            </a:endParaRPr>
          </a:p>
        </p:txBody>
      </p:sp>
      <p:pic>
        <p:nvPicPr>
          <p:cNvPr id="1026" name="Picture 2">
            <a:extLst>
              <a:ext uri="{FF2B5EF4-FFF2-40B4-BE49-F238E27FC236}">
                <a16:creationId xmlns:a16="http://schemas.microsoft.com/office/drawing/2014/main" id="{44E88254-0028-C831-AA1A-7CDA04F5F0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651" y="6103127"/>
            <a:ext cx="2857500" cy="59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493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0CE832-EA34-4D24-B3F4-5C2B63015D19}"/>
              </a:ext>
            </a:extLst>
          </p:cNvPr>
          <p:cNvSpPr>
            <a:spLocks noGrp="1"/>
          </p:cNvSpPr>
          <p:nvPr>
            <p:ph type="body" sz="quarter" idx="13"/>
          </p:nvPr>
        </p:nvSpPr>
        <p:spPr>
          <a:xfrm>
            <a:off x="708024" y="602721"/>
            <a:ext cx="10494517" cy="810888"/>
          </a:xfrm>
        </p:spPr>
        <p:txBody>
          <a:bodyPr/>
          <a:lstStyle/>
          <a:p>
            <a:r>
              <a:rPr lang="de-DE" err="1"/>
              <a:t>fuel</a:t>
            </a:r>
            <a:r>
              <a:rPr lang="de-DE"/>
              <a:t> </a:t>
            </a:r>
            <a:r>
              <a:rPr lang="de-DE" err="1"/>
              <a:t>of</a:t>
            </a:r>
            <a:r>
              <a:rPr lang="de-DE"/>
              <a:t> solar PV </a:t>
            </a:r>
            <a:r>
              <a:rPr lang="de-DE" err="1"/>
              <a:t>cells</a:t>
            </a:r>
            <a:endParaRPr lang="en-US"/>
          </a:p>
        </p:txBody>
      </p:sp>
      <p:sp>
        <p:nvSpPr>
          <p:cNvPr id="3" name="Text Placeholder 2">
            <a:extLst>
              <a:ext uri="{FF2B5EF4-FFF2-40B4-BE49-F238E27FC236}">
                <a16:creationId xmlns:a16="http://schemas.microsoft.com/office/drawing/2014/main" id="{3883E722-2E35-4CBB-9AD8-5E60C0809DA9}"/>
              </a:ext>
            </a:extLst>
          </p:cNvPr>
          <p:cNvSpPr>
            <a:spLocks noGrp="1"/>
          </p:cNvSpPr>
          <p:nvPr>
            <p:ph type="body" sz="quarter" idx="14"/>
          </p:nvPr>
        </p:nvSpPr>
        <p:spPr/>
        <p:txBody>
          <a:bodyPr/>
          <a:lstStyle/>
          <a:p>
            <a:r>
              <a:rPr lang="en-US"/>
              <a:t>PV is the direct conversion of sunlight to electricity</a:t>
            </a:r>
          </a:p>
          <a:p>
            <a:endParaRPr lang="en-US"/>
          </a:p>
        </p:txBody>
      </p:sp>
      <p:pic>
        <p:nvPicPr>
          <p:cNvPr id="4" name="Picture 2">
            <a:extLst>
              <a:ext uri="{FF2B5EF4-FFF2-40B4-BE49-F238E27FC236}">
                <a16:creationId xmlns:a16="http://schemas.microsoft.com/office/drawing/2014/main" id="{3694A8EE-2A15-435D-8199-65DDE56C91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89847" y="2124794"/>
            <a:ext cx="7051195" cy="3429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2180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4198A9-45AE-4C88-9FBF-A0224F95A9E2}"/>
              </a:ext>
            </a:extLst>
          </p:cNvPr>
          <p:cNvSpPr>
            <a:spLocks noGrp="1"/>
          </p:cNvSpPr>
          <p:nvPr>
            <p:ph type="body" sz="quarter" idx="13"/>
          </p:nvPr>
        </p:nvSpPr>
        <p:spPr/>
        <p:txBody>
          <a:bodyPr/>
          <a:lstStyle/>
          <a:p>
            <a:r>
              <a:rPr lang="en-US" spc="-10"/>
              <a:t>S</a:t>
            </a:r>
            <a:r>
              <a:rPr lang="en-US"/>
              <a:t>e</a:t>
            </a:r>
            <a:r>
              <a:rPr lang="en-US" spc="5"/>
              <a:t>m</a:t>
            </a:r>
            <a:r>
              <a:rPr lang="en-US" spc="-5"/>
              <a:t>i</a:t>
            </a:r>
            <a:r>
              <a:rPr lang="en-US" spc="-20"/>
              <a:t>c</a:t>
            </a:r>
            <a:r>
              <a:rPr lang="en-US" spc="-5"/>
              <a:t>o</a:t>
            </a:r>
            <a:r>
              <a:rPr lang="en-US"/>
              <a:t>ndu</a:t>
            </a:r>
            <a:r>
              <a:rPr lang="en-US" spc="-10"/>
              <a:t>c</a:t>
            </a:r>
            <a:r>
              <a:rPr lang="en-US" spc="-55"/>
              <a:t>t</a:t>
            </a:r>
            <a:r>
              <a:rPr lang="en-US" spc="-5"/>
              <a:t>o</a:t>
            </a:r>
            <a:r>
              <a:rPr lang="en-US" spc="-55"/>
              <a:t>r</a:t>
            </a:r>
            <a:r>
              <a:rPr lang="en-US"/>
              <a:t>s</a:t>
            </a:r>
          </a:p>
          <a:p>
            <a:endParaRPr lang="en-US"/>
          </a:p>
        </p:txBody>
      </p:sp>
      <p:sp>
        <p:nvSpPr>
          <p:cNvPr id="3" name="Text Placeholder 2">
            <a:extLst>
              <a:ext uri="{FF2B5EF4-FFF2-40B4-BE49-F238E27FC236}">
                <a16:creationId xmlns:a16="http://schemas.microsoft.com/office/drawing/2014/main" id="{B55F67C8-CC7A-4826-A3AB-0AC3D9CD20A8}"/>
              </a:ext>
            </a:extLst>
          </p:cNvPr>
          <p:cNvSpPr>
            <a:spLocks noGrp="1"/>
          </p:cNvSpPr>
          <p:nvPr>
            <p:ph type="body" sz="quarter" idx="14"/>
          </p:nvPr>
        </p:nvSpPr>
        <p:spPr>
          <a:xfrm>
            <a:off x="1694879" y="1102168"/>
            <a:ext cx="8802242" cy="4140200"/>
          </a:xfrm>
        </p:spPr>
        <p:txBody>
          <a:bodyPr/>
          <a:lstStyle/>
          <a:p>
            <a:r>
              <a:rPr lang="en-US"/>
              <a:t>Solar cells are fabricated using semiconductors.</a:t>
            </a:r>
          </a:p>
          <a:p>
            <a:r>
              <a:rPr lang="en-US"/>
              <a:t>Semiconductors are made from crystal and can act as conductors or  insulators in different circumstances, according to the amount of  energy that is given to the material.</a:t>
            </a:r>
          </a:p>
          <a:p>
            <a:r>
              <a:rPr lang="en-US"/>
              <a:t>Silicon is the most common semiconductor crystal.</a:t>
            </a:r>
          </a:p>
          <a:p>
            <a:endParaRPr lang="en-US"/>
          </a:p>
        </p:txBody>
      </p:sp>
      <p:pic>
        <p:nvPicPr>
          <p:cNvPr id="6" name="object 4">
            <a:extLst>
              <a:ext uri="{FF2B5EF4-FFF2-40B4-BE49-F238E27FC236}">
                <a16:creationId xmlns:a16="http://schemas.microsoft.com/office/drawing/2014/main" id="{46267D55-28AB-4D6C-8191-3A8AF4D2D27A}"/>
              </a:ext>
            </a:extLst>
          </p:cNvPr>
          <p:cNvPicPr/>
          <p:nvPr/>
        </p:nvPicPr>
        <p:blipFill>
          <a:blip r:embed="rId3" cstate="print"/>
          <a:stretch>
            <a:fillRect/>
          </a:stretch>
        </p:blipFill>
        <p:spPr>
          <a:xfrm>
            <a:off x="1604999" y="2856387"/>
            <a:ext cx="3742944" cy="2587751"/>
          </a:xfrm>
          <a:prstGeom prst="rect">
            <a:avLst/>
          </a:prstGeom>
        </p:spPr>
      </p:pic>
      <p:sp>
        <p:nvSpPr>
          <p:cNvPr id="7" name="object 5">
            <a:extLst>
              <a:ext uri="{FF2B5EF4-FFF2-40B4-BE49-F238E27FC236}">
                <a16:creationId xmlns:a16="http://schemas.microsoft.com/office/drawing/2014/main" id="{73603F49-4803-4FCA-B6CE-16DE39171CEB}"/>
              </a:ext>
            </a:extLst>
          </p:cNvPr>
          <p:cNvSpPr txBox="1"/>
          <p:nvPr/>
        </p:nvSpPr>
        <p:spPr>
          <a:xfrm>
            <a:off x="5617718" y="3976018"/>
            <a:ext cx="643890" cy="299720"/>
          </a:xfrm>
          <a:prstGeom prst="rect">
            <a:avLst/>
          </a:prstGeom>
        </p:spPr>
        <p:txBody>
          <a:bodyPr vert="horz" wrap="square" lIns="0" tIns="12700" rIns="0" bIns="0" rtlCol="0">
            <a:spAutoFit/>
          </a:bodyPr>
          <a:lstStyle/>
          <a:p>
            <a:pPr marL="12700">
              <a:lnSpc>
                <a:spcPct val="100000"/>
              </a:lnSpc>
              <a:spcBef>
                <a:spcPts val="100"/>
              </a:spcBef>
            </a:pPr>
            <a:r>
              <a:rPr sz="1800" b="1" spc="-5">
                <a:latin typeface="Calibri"/>
                <a:cs typeface="Calibri"/>
              </a:rPr>
              <a:t>Silicon</a:t>
            </a:r>
            <a:endParaRPr sz="1800">
              <a:latin typeface="Calibri"/>
              <a:cs typeface="Calibri"/>
            </a:endParaRPr>
          </a:p>
        </p:txBody>
      </p:sp>
      <p:pic>
        <p:nvPicPr>
          <p:cNvPr id="8" name="object 6">
            <a:extLst>
              <a:ext uri="{FF2B5EF4-FFF2-40B4-BE49-F238E27FC236}">
                <a16:creationId xmlns:a16="http://schemas.microsoft.com/office/drawing/2014/main" id="{A92B5F27-FE58-4504-AEE7-C719BBFBBDA2}"/>
              </a:ext>
            </a:extLst>
          </p:cNvPr>
          <p:cNvPicPr/>
          <p:nvPr/>
        </p:nvPicPr>
        <p:blipFill>
          <a:blip r:embed="rId4" cstate="print"/>
          <a:stretch>
            <a:fillRect/>
          </a:stretch>
        </p:blipFill>
        <p:spPr>
          <a:xfrm>
            <a:off x="6563398" y="2807618"/>
            <a:ext cx="3514344" cy="2636520"/>
          </a:xfrm>
          <a:prstGeom prst="rect">
            <a:avLst/>
          </a:prstGeom>
        </p:spPr>
      </p:pic>
    </p:spTree>
    <p:extLst>
      <p:ext uri="{BB962C8B-B14F-4D97-AF65-F5344CB8AC3E}">
        <p14:creationId xmlns:p14="http://schemas.microsoft.com/office/powerpoint/2010/main" val="939464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B81D7D-CABA-4800-B886-89FAB3AE200E}"/>
              </a:ext>
            </a:extLst>
          </p:cNvPr>
          <p:cNvSpPr>
            <a:spLocks noGrp="1"/>
          </p:cNvSpPr>
          <p:nvPr>
            <p:ph type="body" sz="quarter" idx="13"/>
          </p:nvPr>
        </p:nvSpPr>
        <p:spPr/>
        <p:txBody>
          <a:bodyPr/>
          <a:lstStyle/>
          <a:p>
            <a:r>
              <a:rPr lang="en-US"/>
              <a:t>Silicon Chemical Properties</a:t>
            </a:r>
          </a:p>
        </p:txBody>
      </p:sp>
      <p:pic>
        <p:nvPicPr>
          <p:cNvPr id="4" name="Picture 47" descr="periodic_table">
            <a:extLst>
              <a:ext uri="{FF2B5EF4-FFF2-40B4-BE49-F238E27FC236}">
                <a16:creationId xmlns:a16="http://schemas.microsoft.com/office/drawing/2014/main" id="{C8F443F7-F893-4645-9205-BBBA7C6DC37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a:xfrm>
            <a:off x="1218059" y="1360163"/>
            <a:ext cx="6573002" cy="4309452"/>
          </a:xfrm>
          <a:prstGeom prst="rect">
            <a:avLst/>
          </a:prstGeom>
          <a:noFill/>
        </p:spPr>
      </p:pic>
      <p:pic>
        <p:nvPicPr>
          <p:cNvPr id="5" name="Picture 49" descr="illust_silicon_electrons">
            <a:extLst>
              <a:ext uri="{FF2B5EF4-FFF2-40B4-BE49-F238E27FC236}">
                <a16:creationId xmlns:a16="http://schemas.microsoft.com/office/drawing/2014/main" id="{061DD6B0-2551-4B03-B221-1046282F09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3838" y="3961900"/>
            <a:ext cx="16764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0">
            <a:extLst>
              <a:ext uri="{FF2B5EF4-FFF2-40B4-BE49-F238E27FC236}">
                <a16:creationId xmlns:a16="http://schemas.microsoft.com/office/drawing/2014/main" id="{45D57E3F-8684-48E8-AA92-31B230013060}"/>
              </a:ext>
            </a:extLst>
          </p:cNvPr>
          <p:cNvSpPr txBox="1">
            <a:spLocks noChangeArrowheads="1"/>
          </p:cNvSpPr>
          <p:nvPr/>
        </p:nvSpPr>
        <p:spPr bwMode="auto">
          <a:xfrm>
            <a:off x="8425889" y="1787025"/>
            <a:ext cx="189388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sz="2800">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000" b="1"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rPr>
              <a:t>Melting Point: 1410 ºC</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2000" b="1"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000" b="1"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rPr>
              <a:t>Boiling Point: 2355 ºC</a:t>
            </a:r>
          </a:p>
        </p:txBody>
      </p:sp>
    </p:spTree>
    <p:extLst>
      <p:ext uri="{BB962C8B-B14F-4D97-AF65-F5344CB8AC3E}">
        <p14:creationId xmlns:p14="http://schemas.microsoft.com/office/powerpoint/2010/main" val="449652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C82B6F-6940-4E71-B68F-EC64265F624E}"/>
              </a:ext>
            </a:extLst>
          </p:cNvPr>
          <p:cNvSpPr>
            <a:spLocks noGrp="1"/>
          </p:cNvSpPr>
          <p:nvPr>
            <p:ph type="body" sz="quarter" idx="13"/>
          </p:nvPr>
        </p:nvSpPr>
        <p:spPr>
          <a:xfrm>
            <a:off x="961400" y="517594"/>
            <a:ext cx="10494517" cy="810888"/>
          </a:xfrm>
        </p:spPr>
        <p:txBody>
          <a:bodyPr/>
          <a:lstStyle/>
          <a:p>
            <a:r>
              <a:rPr lang="en-US"/>
              <a:t>Energy Bands for  Materials</a:t>
            </a:r>
          </a:p>
          <a:p>
            <a:endParaRPr lang="en-US"/>
          </a:p>
        </p:txBody>
      </p:sp>
      <p:sp>
        <p:nvSpPr>
          <p:cNvPr id="5" name="object 3">
            <a:extLst>
              <a:ext uri="{FF2B5EF4-FFF2-40B4-BE49-F238E27FC236}">
                <a16:creationId xmlns:a16="http://schemas.microsoft.com/office/drawing/2014/main" id="{41D8C39C-1041-4E0E-81CE-2BA74E525FB3}"/>
              </a:ext>
            </a:extLst>
          </p:cNvPr>
          <p:cNvSpPr txBox="1"/>
          <p:nvPr/>
        </p:nvSpPr>
        <p:spPr>
          <a:xfrm>
            <a:off x="2676533" y="1219200"/>
            <a:ext cx="1676400" cy="2209800"/>
          </a:xfrm>
          <a:prstGeom prst="rect">
            <a:avLst/>
          </a:prstGeom>
          <a:solidFill>
            <a:srgbClr val="CC98FF"/>
          </a:solidFill>
        </p:spPr>
        <p:txBody>
          <a:bodyPr vert="horz" wrap="square" lIns="0" tIns="0" rIns="0" bIns="0" rtlCol="0">
            <a:spAutoFit/>
          </a:bodyPr>
          <a:lstStyle/>
          <a:p>
            <a:endParaRPr>
              <a:solidFill>
                <a:prstClr val="black"/>
              </a:solidFill>
              <a:latin typeface="Times New Roman"/>
              <a:cs typeface="Times New Roman"/>
            </a:endParaRPr>
          </a:p>
          <a:p>
            <a:pPr>
              <a:spcBef>
                <a:spcPts val="5"/>
              </a:spcBef>
            </a:pPr>
            <a:endParaRPr sz="1750">
              <a:solidFill>
                <a:prstClr val="black"/>
              </a:solidFill>
              <a:latin typeface="Times New Roman"/>
              <a:cs typeface="Times New Roman"/>
            </a:endParaRPr>
          </a:p>
          <a:p>
            <a:pPr marL="545465" marR="334010" indent="-300355">
              <a:spcBef>
                <a:spcPts val="5"/>
              </a:spcBef>
            </a:pPr>
            <a:r>
              <a:rPr b="1" spc="-5">
                <a:solidFill>
                  <a:prstClr val="black"/>
                </a:solidFill>
                <a:latin typeface="Calibri"/>
                <a:cs typeface="Calibri"/>
              </a:rPr>
              <a:t>C</a:t>
            </a:r>
            <a:r>
              <a:rPr b="1">
                <a:solidFill>
                  <a:prstClr val="black"/>
                </a:solidFill>
                <a:latin typeface="Calibri"/>
                <a:cs typeface="Calibri"/>
              </a:rPr>
              <a:t>o</a:t>
            </a:r>
            <a:r>
              <a:rPr b="1" spc="5">
                <a:solidFill>
                  <a:prstClr val="black"/>
                </a:solidFill>
                <a:latin typeface="Calibri"/>
                <a:cs typeface="Calibri"/>
              </a:rPr>
              <a:t>ndu</a:t>
            </a:r>
            <a:r>
              <a:rPr b="1" spc="-10">
                <a:solidFill>
                  <a:prstClr val="black"/>
                </a:solidFill>
                <a:latin typeface="Calibri"/>
                <a:cs typeface="Calibri"/>
              </a:rPr>
              <a:t>c</a:t>
            </a:r>
            <a:r>
              <a:rPr b="1">
                <a:solidFill>
                  <a:prstClr val="black"/>
                </a:solidFill>
                <a:latin typeface="Calibri"/>
                <a:cs typeface="Calibri"/>
              </a:rPr>
              <a:t>ti</a:t>
            </a:r>
            <a:r>
              <a:rPr b="1" spc="-10">
                <a:solidFill>
                  <a:prstClr val="black"/>
                </a:solidFill>
                <a:latin typeface="Calibri"/>
                <a:cs typeface="Calibri"/>
              </a:rPr>
              <a:t>o</a:t>
            </a:r>
            <a:r>
              <a:rPr b="1">
                <a:solidFill>
                  <a:prstClr val="black"/>
                </a:solidFill>
                <a:latin typeface="Calibri"/>
                <a:cs typeface="Calibri"/>
              </a:rPr>
              <a:t>n </a:t>
            </a:r>
            <a:r>
              <a:rPr>
                <a:solidFill>
                  <a:prstClr val="black"/>
                </a:solidFill>
                <a:latin typeface="Times New Roman"/>
                <a:cs typeface="Times New Roman"/>
              </a:rPr>
              <a:t> </a:t>
            </a:r>
            <a:r>
              <a:rPr b="1" spc="-5">
                <a:solidFill>
                  <a:prstClr val="black"/>
                </a:solidFill>
                <a:latin typeface="Calibri"/>
                <a:cs typeface="Calibri"/>
              </a:rPr>
              <a:t>Band</a:t>
            </a:r>
            <a:endParaRPr>
              <a:solidFill>
                <a:prstClr val="black"/>
              </a:solidFill>
              <a:latin typeface="Calibri"/>
              <a:cs typeface="Calibri"/>
            </a:endParaRPr>
          </a:p>
        </p:txBody>
      </p:sp>
      <p:sp>
        <p:nvSpPr>
          <p:cNvPr id="6" name="object 4">
            <a:extLst>
              <a:ext uri="{FF2B5EF4-FFF2-40B4-BE49-F238E27FC236}">
                <a16:creationId xmlns:a16="http://schemas.microsoft.com/office/drawing/2014/main" id="{27F645AC-66D4-4A8C-88F3-BC47D42BCF1D}"/>
              </a:ext>
            </a:extLst>
          </p:cNvPr>
          <p:cNvSpPr/>
          <p:nvPr/>
        </p:nvSpPr>
        <p:spPr>
          <a:xfrm>
            <a:off x="2676533" y="3429000"/>
            <a:ext cx="1676400" cy="609600"/>
          </a:xfrm>
          <a:custGeom>
            <a:avLst/>
            <a:gdLst/>
            <a:ahLst/>
            <a:cxnLst/>
            <a:rect l="l" t="t" r="r" b="b"/>
            <a:pathLst>
              <a:path w="1676400" h="609600">
                <a:moveTo>
                  <a:pt x="1676399" y="609599"/>
                </a:moveTo>
                <a:lnTo>
                  <a:pt x="1676399" y="0"/>
                </a:lnTo>
                <a:lnTo>
                  <a:pt x="0" y="0"/>
                </a:lnTo>
                <a:lnTo>
                  <a:pt x="0" y="609599"/>
                </a:lnTo>
                <a:lnTo>
                  <a:pt x="1676399" y="609599"/>
                </a:lnTo>
                <a:close/>
              </a:path>
            </a:pathLst>
          </a:custGeom>
          <a:solidFill>
            <a:srgbClr val="CCFFCC"/>
          </a:solidFill>
        </p:spPr>
        <p:txBody>
          <a:bodyPr wrap="square" lIns="0" tIns="0" rIns="0" bIns="0" rtlCol="0"/>
          <a:lstStyle/>
          <a:p>
            <a:endParaRPr>
              <a:solidFill>
                <a:prstClr val="black"/>
              </a:solidFill>
              <a:latin typeface="Calibri"/>
            </a:endParaRPr>
          </a:p>
        </p:txBody>
      </p:sp>
      <p:sp>
        <p:nvSpPr>
          <p:cNvPr id="7" name="object 5">
            <a:extLst>
              <a:ext uri="{FF2B5EF4-FFF2-40B4-BE49-F238E27FC236}">
                <a16:creationId xmlns:a16="http://schemas.microsoft.com/office/drawing/2014/main" id="{36C28352-7CD8-4E91-96FF-3030D36EE5D9}"/>
              </a:ext>
            </a:extLst>
          </p:cNvPr>
          <p:cNvSpPr txBox="1"/>
          <p:nvPr/>
        </p:nvSpPr>
        <p:spPr>
          <a:xfrm>
            <a:off x="2676533" y="3429000"/>
            <a:ext cx="1676400" cy="609600"/>
          </a:xfrm>
          <a:prstGeom prst="rect">
            <a:avLst/>
          </a:prstGeom>
        </p:spPr>
        <p:txBody>
          <a:bodyPr vert="horz" wrap="square" lIns="0" tIns="30480" rIns="0" bIns="0" rtlCol="0">
            <a:spAutoFit/>
          </a:bodyPr>
          <a:lstStyle/>
          <a:p>
            <a:pPr marL="530225" marR="523240" indent="-127000">
              <a:spcBef>
                <a:spcPts val="240"/>
              </a:spcBef>
            </a:pPr>
            <a:r>
              <a:rPr b="1" spc="-95">
                <a:solidFill>
                  <a:prstClr val="black"/>
                </a:solidFill>
                <a:latin typeface="Calibri"/>
                <a:cs typeface="Calibri"/>
              </a:rPr>
              <a:t>V</a:t>
            </a:r>
            <a:r>
              <a:rPr b="1" spc="-5">
                <a:solidFill>
                  <a:prstClr val="black"/>
                </a:solidFill>
                <a:latin typeface="Calibri"/>
                <a:cs typeface="Calibri"/>
              </a:rPr>
              <a:t>a</a:t>
            </a:r>
            <a:r>
              <a:rPr b="1">
                <a:solidFill>
                  <a:prstClr val="black"/>
                </a:solidFill>
                <a:latin typeface="Calibri"/>
                <a:cs typeface="Calibri"/>
              </a:rPr>
              <a:t>l</a:t>
            </a:r>
            <a:r>
              <a:rPr b="1" spc="5">
                <a:solidFill>
                  <a:prstClr val="black"/>
                </a:solidFill>
                <a:latin typeface="Calibri"/>
                <a:cs typeface="Calibri"/>
              </a:rPr>
              <a:t>en</a:t>
            </a:r>
            <a:r>
              <a:rPr b="1" spc="-10">
                <a:solidFill>
                  <a:prstClr val="black"/>
                </a:solidFill>
                <a:latin typeface="Calibri"/>
                <a:cs typeface="Calibri"/>
              </a:rPr>
              <a:t>c</a:t>
            </a:r>
            <a:r>
              <a:rPr b="1">
                <a:solidFill>
                  <a:prstClr val="black"/>
                </a:solidFill>
                <a:latin typeface="Calibri"/>
                <a:cs typeface="Calibri"/>
              </a:rPr>
              <a:t>e </a:t>
            </a:r>
            <a:r>
              <a:rPr>
                <a:solidFill>
                  <a:prstClr val="black"/>
                </a:solidFill>
                <a:latin typeface="Times New Roman"/>
                <a:cs typeface="Times New Roman"/>
              </a:rPr>
              <a:t> </a:t>
            </a:r>
            <a:r>
              <a:rPr b="1" spc="-5">
                <a:solidFill>
                  <a:prstClr val="black"/>
                </a:solidFill>
                <a:latin typeface="Calibri"/>
                <a:cs typeface="Calibri"/>
              </a:rPr>
              <a:t>Band</a:t>
            </a:r>
            <a:endParaRPr>
              <a:solidFill>
                <a:prstClr val="black"/>
              </a:solidFill>
              <a:latin typeface="Calibri"/>
              <a:cs typeface="Calibri"/>
            </a:endParaRPr>
          </a:p>
        </p:txBody>
      </p:sp>
      <p:sp>
        <p:nvSpPr>
          <p:cNvPr id="8" name="object 6">
            <a:extLst>
              <a:ext uri="{FF2B5EF4-FFF2-40B4-BE49-F238E27FC236}">
                <a16:creationId xmlns:a16="http://schemas.microsoft.com/office/drawing/2014/main" id="{A2555751-93D1-4372-BE0B-659A2E55CE58}"/>
              </a:ext>
            </a:extLst>
          </p:cNvPr>
          <p:cNvSpPr txBox="1"/>
          <p:nvPr/>
        </p:nvSpPr>
        <p:spPr>
          <a:xfrm>
            <a:off x="4857374" y="1237488"/>
            <a:ext cx="1676400" cy="1828800"/>
          </a:xfrm>
          <a:prstGeom prst="rect">
            <a:avLst/>
          </a:prstGeom>
          <a:solidFill>
            <a:srgbClr val="CC98FF"/>
          </a:solidFill>
        </p:spPr>
        <p:txBody>
          <a:bodyPr vert="horz" wrap="square" lIns="0" tIns="0" rIns="0" bIns="0" rtlCol="0">
            <a:spAutoFit/>
          </a:bodyPr>
          <a:lstStyle/>
          <a:p>
            <a:endParaRPr>
              <a:solidFill>
                <a:prstClr val="black"/>
              </a:solidFill>
              <a:latin typeface="Times New Roman"/>
              <a:cs typeface="Times New Roman"/>
            </a:endParaRPr>
          </a:p>
          <a:p>
            <a:pPr>
              <a:spcBef>
                <a:spcPts val="40"/>
              </a:spcBef>
            </a:pPr>
            <a:endParaRPr sz="1400">
              <a:solidFill>
                <a:prstClr val="black"/>
              </a:solidFill>
              <a:latin typeface="Times New Roman"/>
              <a:cs typeface="Times New Roman"/>
            </a:endParaRPr>
          </a:p>
          <a:p>
            <a:pPr marL="545465" marR="334010" indent="-300355"/>
            <a:r>
              <a:rPr b="1" spc="-5">
                <a:solidFill>
                  <a:prstClr val="black"/>
                </a:solidFill>
                <a:latin typeface="Calibri"/>
                <a:cs typeface="Calibri"/>
              </a:rPr>
              <a:t>C</a:t>
            </a:r>
            <a:r>
              <a:rPr b="1">
                <a:solidFill>
                  <a:prstClr val="black"/>
                </a:solidFill>
                <a:latin typeface="Calibri"/>
                <a:cs typeface="Calibri"/>
              </a:rPr>
              <a:t>o</a:t>
            </a:r>
            <a:r>
              <a:rPr b="1" spc="5">
                <a:solidFill>
                  <a:prstClr val="black"/>
                </a:solidFill>
                <a:latin typeface="Calibri"/>
                <a:cs typeface="Calibri"/>
              </a:rPr>
              <a:t>ndu</a:t>
            </a:r>
            <a:r>
              <a:rPr b="1" spc="-10">
                <a:solidFill>
                  <a:prstClr val="black"/>
                </a:solidFill>
                <a:latin typeface="Calibri"/>
                <a:cs typeface="Calibri"/>
              </a:rPr>
              <a:t>c</a:t>
            </a:r>
            <a:r>
              <a:rPr b="1">
                <a:solidFill>
                  <a:prstClr val="black"/>
                </a:solidFill>
                <a:latin typeface="Calibri"/>
                <a:cs typeface="Calibri"/>
              </a:rPr>
              <a:t>ti</a:t>
            </a:r>
            <a:r>
              <a:rPr b="1" spc="-10">
                <a:solidFill>
                  <a:prstClr val="black"/>
                </a:solidFill>
                <a:latin typeface="Calibri"/>
                <a:cs typeface="Calibri"/>
              </a:rPr>
              <a:t>o</a:t>
            </a:r>
            <a:r>
              <a:rPr b="1">
                <a:solidFill>
                  <a:prstClr val="black"/>
                </a:solidFill>
                <a:latin typeface="Calibri"/>
                <a:cs typeface="Calibri"/>
              </a:rPr>
              <a:t>n </a:t>
            </a:r>
            <a:r>
              <a:rPr>
                <a:solidFill>
                  <a:prstClr val="black"/>
                </a:solidFill>
                <a:latin typeface="Times New Roman"/>
                <a:cs typeface="Times New Roman"/>
              </a:rPr>
              <a:t> </a:t>
            </a:r>
            <a:r>
              <a:rPr b="1" spc="-5">
                <a:solidFill>
                  <a:prstClr val="black"/>
                </a:solidFill>
                <a:latin typeface="Calibri"/>
                <a:cs typeface="Calibri"/>
              </a:rPr>
              <a:t>Band</a:t>
            </a:r>
            <a:endParaRPr>
              <a:solidFill>
                <a:prstClr val="black"/>
              </a:solidFill>
              <a:latin typeface="Calibri"/>
              <a:cs typeface="Calibri"/>
            </a:endParaRPr>
          </a:p>
        </p:txBody>
      </p:sp>
      <p:sp>
        <p:nvSpPr>
          <p:cNvPr id="9" name="object 7">
            <a:extLst>
              <a:ext uri="{FF2B5EF4-FFF2-40B4-BE49-F238E27FC236}">
                <a16:creationId xmlns:a16="http://schemas.microsoft.com/office/drawing/2014/main" id="{4F5DF6A9-D58D-4BE2-9543-C2589C66A6C9}"/>
              </a:ext>
            </a:extLst>
          </p:cNvPr>
          <p:cNvSpPr/>
          <p:nvPr/>
        </p:nvSpPr>
        <p:spPr>
          <a:xfrm>
            <a:off x="4857374" y="3447288"/>
            <a:ext cx="1676400" cy="609600"/>
          </a:xfrm>
          <a:custGeom>
            <a:avLst/>
            <a:gdLst/>
            <a:ahLst/>
            <a:cxnLst/>
            <a:rect l="l" t="t" r="r" b="b"/>
            <a:pathLst>
              <a:path w="1676400" h="609600">
                <a:moveTo>
                  <a:pt x="1676399" y="609599"/>
                </a:moveTo>
                <a:lnTo>
                  <a:pt x="1676399" y="0"/>
                </a:lnTo>
                <a:lnTo>
                  <a:pt x="0" y="0"/>
                </a:lnTo>
                <a:lnTo>
                  <a:pt x="0" y="609599"/>
                </a:lnTo>
                <a:lnTo>
                  <a:pt x="1676399" y="609599"/>
                </a:lnTo>
                <a:close/>
              </a:path>
            </a:pathLst>
          </a:custGeom>
          <a:solidFill>
            <a:srgbClr val="CCFFCC"/>
          </a:solidFill>
        </p:spPr>
        <p:txBody>
          <a:bodyPr wrap="square" lIns="0" tIns="0" rIns="0" bIns="0" rtlCol="0"/>
          <a:lstStyle/>
          <a:p>
            <a:endParaRPr>
              <a:solidFill>
                <a:prstClr val="black"/>
              </a:solidFill>
              <a:latin typeface="Calibri"/>
            </a:endParaRPr>
          </a:p>
        </p:txBody>
      </p:sp>
      <p:sp>
        <p:nvSpPr>
          <p:cNvPr id="10" name="object 8">
            <a:extLst>
              <a:ext uri="{FF2B5EF4-FFF2-40B4-BE49-F238E27FC236}">
                <a16:creationId xmlns:a16="http://schemas.microsoft.com/office/drawing/2014/main" id="{3C93B99F-7908-409C-B550-ACD3F64B9CBF}"/>
              </a:ext>
            </a:extLst>
          </p:cNvPr>
          <p:cNvSpPr txBox="1"/>
          <p:nvPr/>
        </p:nvSpPr>
        <p:spPr>
          <a:xfrm>
            <a:off x="5248540" y="3463543"/>
            <a:ext cx="767080" cy="574040"/>
          </a:xfrm>
          <a:prstGeom prst="rect">
            <a:avLst/>
          </a:prstGeom>
        </p:spPr>
        <p:txBody>
          <a:bodyPr vert="horz" wrap="square" lIns="0" tIns="12700" rIns="0" bIns="0" rtlCol="0">
            <a:spAutoFit/>
          </a:bodyPr>
          <a:lstStyle/>
          <a:p>
            <a:pPr marL="139065" marR="5080" indent="-127000">
              <a:spcBef>
                <a:spcPts val="100"/>
              </a:spcBef>
            </a:pPr>
            <a:r>
              <a:rPr b="1" spc="-95">
                <a:solidFill>
                  <a:prstClr val="black"/>
                </a:solidFill>
                <a:latin typeface="Calibri"/>
                <a:cs typeface="Calibri"/>
              </a:rPr>
              <a:t>V</a:t>
            </a:r>
            <a:r>
              <a:rPr b="1" spc="-5">
                <a:solidFill>
                  <a:prstClr val="black"/>
                </a:solidFill>
                <a:latin typeface="Calibri"/>
                <a:cs typeface="Calibri"/>
              </a:rPr>
              <a:t>a</a:t>
            </a:r>
            <a:r>
              <a:rPr b="1">
                <a:solidFill>
                  <a:prstClr val="black"/>
                </a:solidFill>
                <a:latin typeface="Calibri"/>
                <a:cs typeface="Calibri"/>
              </a:rPr>
              <a:t>l</a:t>
            </a:r>
            <a:r>
              <a:rPr b="1" spc="5">
                <a:solidFill>
                  <a:prstClr val="black"/>
                </a:solidFill>
                <a:latin typeface="Calibri"/>
                <a:cs typeface="Calibri"/>
              </a:rPr>
              <a:t>en</a:t>
            </a:r>
            <a:r>
              <a:rPr b="1" spc="-10">
                <a:solidFill>
                  <a:prstClr val="black"/>
                </a:solidFill>
                <a:latin typeface="Calibri"/>
                <a:cs typeface="Calibri"/>
              </a:rPr>
              <a:t>c</a:t>
            </a:r>
            <a:r>
              <a:rPr b="1">
                <a:solidFill>
                  <a:prstClr val="black"/>
                </a:solidFill>
                <a:latin typeface="Calibri"/>
                <a:cs typeface="Calibri"/>
              </a:rPr>
              <a:t>e </a:t>
            </a:r>
            <a:r>
              <a:rPr>
                <a:solidFill>
                  <a:prstClr val="black"/>
                </a:solidFill>
                <a:latin typeface="Times New Roman"/>
                <a:cs typeface="Times New Roman"/>
              </a:rPr>
              <a:t> </a:t>
            </a:r>
            <a:r>
              <a:rPr b="1" spc="-5">
                <a:solidFill>
                  <a:prstClr val="black"/>
                </a:solidFill>
                <a:latin typeface="Calibri"/>
                <a:cs typeface="Calibri"/>
              </a:rPr>
              <a:t>Band</a:t>
            </a:r>
            <a:endParaRPr>
              <a:solidFill>
                <a:prstClr val="black"/>
              </a:solidFill>
              <a:latin typeface="Calibri"/>
              <a:cs typeface="Calibri"/>
            </a:endParaRPr>
          </a:p>
        </p:txBody>
      </p:sp>
      <p:sp>
        <p:nvSpPr>
          <p:cNvPr id="11" name="object 9">
            <a:extLst>
              <a:ext uri="{FF2B5EF4-FFF2-40B4-BE49-F238E27FC236}">
                <a16:creationId xmlns:a16="http://schemas.microsoft.com/office/drawing/2014/main" id="{621D65B6-E6F6-4714-A706-399FD624929D}"/>
              </a:ext>
            </a:extLst>
          </p:cNvPr>
          <p:cNvSpPr txBox="1"/>
          <p:nvPr/>
        </p:nvSpPr>
        <p:spPr>
          <a:xfrm>
            <a:off x="3058553" y="4364226"/>
            <a:ext cx="3481070" cy="299720"/>
          </a:xfrm>
          <a:prstGeom prst="rect">
            <a:avLst/>
          </a:prstGeom>
        </p:spPr>
        <p:txBody>
          <a:bodyPr vert="horz" wrap="square" lIns="0" tIns="12700" rIns="0" bIns="0" rtlCol="0">
            <a:spAutoFit/>
          </a:bodyPr>
          <a:lstStyle/>
          <a:p>
            <a:pPr marL="12700">
              <a:spcBef>
                <a:spcPts val="100"/>
              </a:spcBef>
              <a:tabLst>
                <a:tab pos="2040889" algn="l"/>
              </a:tabLst>
            </a:pPr>
            <a:r>
              <a:rPr b="1" spc="-5">
                <a:solidFill>
                  <a:prstClr val="black"/>
                </a:solidFill>
                <a:latin typeface="Calibri"/>
                <a:cs typeface="Calibri"/>
              </a:rPr>
              <a:t>M</a:t>
            </a:r>
            <a:r>
              <a:rPr b="1" spc="-10">
                <a:solidFill>
                  <a:prstClr val="black"/>
                </a:solidFill>
                <a:latin typeface="Calibri"/>
                <a:cs typeface="Calibri"/>
              </a:rPr>
              <a:t>e</a:t>
            </a:r>
            <a:r>
              <a:rPr b="1" spc="-15">
                <a:solidFill>
                  <a:prstClr val="black"/>
                </a:solidFill>
                <a:latin typeface="Calibri"/>
                <a:cs typeface="Calibri"/>
              </a:rPr>
              <a:t>t</a:t>
            </a:r>
            <a:r>
              <a:rPr b="1" spc="-5">
                <a:solidFill>
                  <a:prstClr val="black"/>
                </a:solidFill>
                <a:latin typeface="Calibri"/>
                <a:cs typeface="Calibri"/>
              </a:rPr>
              <a:t>a</a:t>
            </a:r>
            <a:r>
              <a:rPr b="1">
                <a:solidFill>
                  <a:prstClr val="black"/>
                </a:solidFill>
                <a:latin typeface="Calibri"/>
                <a:cs typeface="Calibri"/>
              </a:rPr>
              <a:t>l</a:t>
            </a:r>
            <a:r>
              <a:rPr>
                <a:solidFill>
                  <a:prstClr val="black"/>
                </a:solidFill>
                <a:latin typeface="Times New Roman"/>
                <a:cs typeface="Times New Roman"/>
              </a:rPr>
              <a:t>	</a:t>
            </a:r>
            <a:r>
              <a:rPr b="1">
                <a:solidFill>
                  <a:prstClr val="black"/>
                </a:solidFill>
                <a:latin typeface="Calibri"/>
                <a:cs typeface="Calibri"/>
              </a:rPr>
              <a:t>S</a:t>
            </a:r>
            <a:r>
              <a:rPr b="1" spc="5">
                <a:solidFill>
                  <a:prstClr val="black"/>
                </a:solidFill>
                <a:latin typeface="Calibri"/>
                <a:cs typeface="Calibri"/>
              </a:rPr>
              <a:t>e</a:t>
            </a:r>
            <a:r>
              <a:rPr b="1" spc="-5">
                <a:solidFill>
                  <a:prstClr val="black"/>
                </a:solidFill>
                <a:latin typeface="Calibri"/>
                <a:cs typeface="Calibri"/>
              </a:rPr>
              <a:t>m</a:t>
            </a:r>
            <a:r>
              <a:rPr b="1">
                <a:solidFill>
                  <a:prstClr val="black"/>
                </a:solidFill>
                <a:latin typeface="Calibri"/>
                <a:cs typeface="Calibri"/>
              </a:rPr>
              <a:t>i</a:t>
            </a:r>
            <a:r>
              <a:rPr b="1" spc="-10">
                <a:solidFill>
                  <a:prstClr val="black"/>
                </a:solidFill>
                <a:latin typeface="Calibri"/>
                <a:cs typeface="Calibri"/>
              </a:rPr>
              <a:t>c</a:t>
            </a:r>
            <a:r>
              <a:rPr b="1">
                <a:solidFill>
                  <a:prstClr val="black"/>
                </a:solidFill>
                <a:latin typeface="Calibri"/>
                <a:cs typeface="Calibri"/>
              </a:rPr>
              <a:t>o</a:t>
            </a:r>
            <a:r>
              <a:rPr b="1" spc="-10">
                <a:solidFill>
                  <a:prstClr val="black"/>
                </a:solidFill>
                <a:latin typeface="Calibri"/>
                <a:cs typeface="Calibri"/>
              </a:rPr>
              <a:t>n</a:t>
            </a:r>
            <a:r>
              <a:rPr b="1" spc="5">
                <a:solidFill>
                  <a:prstClr val="black"/>
                </a:solidFill>
                <a:latin typeface="Calibri"/>
                <a:cs typeface="Calibri"/>
              </a:rPr>
              <a:t>d</a:t>
            </a:r>
            <a:r>
              <a:rPr b="1" spc="-10">
                <a:solidFill>
                  <a:prstClr val="black"/>
                </a:solidFill>
                <a:latin typeface="Calibri"/>
                <a:cs typeface="Calibri"/>
              </a:rPr>
              <a:t>uc</a:t>
            </a:r>
            <a:r>
              <a:rPr b="1" spc="-15">
                <a:solidFill>
                  <a:prstClr val="black"/>
                </a:solidFill>
                <a:latin typeface="Calibri"/>
                <a:cs typeface="Calibri"/>
              </a:rPr>
              <a:t>t</a:t>
            </a:r>
            <a:r>
              <a:rPr b="1" spc="-10">
                <a:solidFill>
                  <a:prstClr val="black"/>
                </a:solidFill>
                <a:latin typeface="Calibri"/>
                <a:cs typeface="Calibri"/>
              </a:rPr>
              <a:t>o</a:t>
            </a:r>
            <a:r>
              <a:rPr b="1">
                <a:solidFill>
                  <a:prstClr val="black"/>
                </a:solidFill>
                <a:latin typeface="Calibri"/>
                <a:cs typeface="Calibri"/>
              </a:rPr>
              <a:t>r</a:t>
            </a:r>
            <a:endParaRPr>
              <a:solidFill>
                <a:prstClr val="black"/>
              </a:solidFill>
              <a:latin typeface="Calibri"/>
              <a:cs typeface="Calibri"/>
            </a:endParaRPr>
          </a:p>
        </p:txBody>
      </p:sp>
      <p:sp>
        <p:nvSpPr>
          <p:cNvPr id="12" name="object 10">
            <a:extLst>
              <a:ext uri="{FF2B5EF4-FFF2-40B4-BE49-F238E27FC236}">
                <a16:creationId xmlns:a16="http://schemas.microsoft.com/office/drawing/2014/main" id="{5BE4D356-B38A-43E6-9D40-230DFCDF73D1}"/>
              </a:ext>
            </a:extLst>
          </p:cNvPr>
          <p:cNvSpPr/>
          <p:nvPr/>
        </p:nvSpPr>
        <p:spPr>
          <a:xfrm>
            <a:off x="5698622" y="3072385"/>
            <a:ext cx="76200" cy="381000"/>
          </a:xfrm>
          <a:custGeom>
            <a:avLst/>
            <a:gdLst/>
            <a:ahLst/>
            <a:cxnLst/>
            <a:rect l="l" t="t" r="r" b="b"/>
            <a:pathLst>
              <a:path w="76200" h="381000">
                <a:moveTo>
                  <a:pt x="76200" y="76200"/>
                </a:moveTo>
                <a:lnTo>
                  <a:pt x="38100" y="0"/>
                </a:lnTo>
                <a:lnTo>
                  <a:pt x="0" y="76200"/>
                </a:lnTo>
                <a:lnTo>
                  <a:pt x="33528" y="76200"/>
                </a:lnTo>
                <a:lnTo>
                  <a:pt x="33528" y="62484"/>
                </a:lnTo>
                <a:lnTo>
                  <a:pt x="44196" y="62484"/>
                </a:lnTo>
                <a:lnTo>
                  <a:pt x="44196" y="76200"/>
                </a:lnTo>
                <a:lnTo>
                  <a:pt x="76200" y="76200"/>
                </a:lnTo>
                <a:close/>
              </a:path>
              <a:path w="76200" h="381000">
                <a:moveTo>
                  <a:pt x="76200" y="304800"/>
                </a:moveTo>
                <a:lnTo>
                  <a:pt x="0" y="304800"/>
                </a:lnTo>
                <a:lnTo>
                  <a:pt x="33528" y="371856"/>
                </a:lnTo>
                <a:lnTo>
                  <a:pt x="33528" y="316992"/>
                </a:lnTo>
                <a:lnTo>
                  <a:pt x="44196" y="316992"/>
                </a:lnTo>
                <a:lnTo>
                  <a:pt x="44196" y="368808"/>
                </a:lnTo>
                <a:lnTo>
                  <a:pt x="76200" y="304800"/>
                </a:lnTo>
                <a:close/>
              </a:path>
              <a:path w="76200" h="381000">
                <a:moveTo>
                  <a:pt x="44196" y="76200"/>
                </a:moveTo>
                <a:lnTo>
                  <a:pt x="44196" y="62484"/>
                </a:lnTo>
                <a:lnTo>
                  <a:pt x="33528" y="62484"/>
                </a:lnTo>
                <a:lnTo>
                  <a:pt x="33528" y="76200"/>
                </a:lnTo>
                <a:lnTo>
                  <a:pt x="44196" y="76200"/>
                </a:lnTo>
                <a:close/>
              </a:path>
              <a:path w="76200" h="381000">
                <a:moveTo>
                  <a:pt x="44196" y="304800"/>
                </a:moveTo>
                <a:lnTo>
                  <a:pt x="44196" y="76200"/>
                </a:lnTo>
                <a:lnTo>
                  <a:pt x="33528" y="76200"/>
                </a:lnTo>
                <a:lnTo>
                  <a:pt x="33528" y="304800"/>
                </a:lnTo>
                <a:lnTo>
                  <a:pt x="44196" y="304800"/>
                </a:lnTo>
                <a:close/>
              </a:path>
              <a:path w="76200" h="381000">
                <a:moveTo>
                  <a:pt x="44196" y="368808"/>
                </a:moveTo>
                <a:lnTo>
                  <a:pt x="44196" y="316992"/>
                </a:lnTo>
                <a:lnTo>
                  <a:pt x="33528" y="316992"/>
                </a:lnTo>
                <a:lnTo>
                  <a:pt x="33528" y="371856"/>
                </a:lnTo>
                <a:lnTo>
                  <a:pt x="38100" y="381000"/>
                </a:lnTo>
                <a:lnTo>
                  <a:pt x="44196" y="368808"/>
                </a:lnTo>
                <a:close/>
              </a:path>
            </a:pathLst>
          </a:custGeom>
          <a:solidFill>
            <a:srgbClr val="000000"/>
          </a:solidFill>
        </p:spPr>
        <p:txBody>
          <a:bodyPr wrap="square" lIns="0" tIns="0" rIns="0" bIns="0" rtlCol="0"/>
          <a:lstStyle/>
          <a:p>
            <a:endParaRPr>
              <a:solidFill>
                <a:prstClr val="black"/>
              </a:solidFill>
              <a:latin typeface="Calibri"/>
            </a:endParaRPr>
          </a:p>
        </p:txBody>
      </p:sp>
      <p:sp>
        <p:nvSpPr>
          <p:cNvPr id="13" name="object 11">
            <a:extLst>
              <a:ext uri="{FF2B5EF4-FFF2-40B4-BE49-F238E27FC236}">
                <a16:creationId xmlns:a16="http://schemas.microsoft.com/office/drawing/2014/main" id="{48953F48-48E4-4172-9A2B-0FA34FAEC7F1}"/>
              </a:ext>
            </a:extLst>
          </p:cNvPr>
          <p:cNvSpPr txBox="1"/>
          <p:nvPr/>
        </p:nvSpPr>
        <p:spPr>
          <a:xfrm>
            <a:off x="5841883" y="3081019"/>
            <a:ext cx="259715" cy="299720"/>
          </a:xfrm>
          <a:prstGeom prst="rect">
            <a:avLst/>
          </a:prstGeom>
        </p:spPr>
        <p:txBody>
          <a:bodyPr vert="horz" wrap="square" lIns="0" tIns="12700" rIns="0" bIns="0" rtlCol="0">
            <a:spAutoFit/>
          </a:bodyPr>
          <a:lstStyle/>
          <a:p>
            <a:pPr marL="38100">
              <a:spcBef>
                <a:spcPts val="100"/>
              </a:spcBef>
            </a:pPr>
            <a:r>
              <a:rPr b="1" spc="-5">
                <a:solidFill>
                  <a:prstClr val="black"/>
                </a:solidFill>
                <a:latin typeface="Calibri"/>
                <a:cs typeface="Calibri"/>
              </a:rPr>
              <a:t>E</a:t>
            </a:r>
            <a:r>
              <a:rPr b="1" spc="-7" baseline="-20833">
                <a:solidFill>
                  <a:prstClr val="black"/>
                </a:solidFill>
                <a:latin typeface="Calibri"/>
                <a:cs typeface="Calibri"/>
              </a:rPr>
              <a:t>g</a:t>
            </a:r>
            <a:endParaRPr baseline="-20833">
              <a:solidFill>
                <a:prstClr val="black"/>
              </a:solidFill>
              <a:latin typeface="Calibri"/>
              <a:cs typeface="Calibri"/>
            </a:endParaRPr>
          </a:p>
        </p:txBody>
      </p:sp>
      <p:sp>
        <p:nvSpPr>
          <p:cNvPr id="14" name="object 12">
            <a:extLst>
              <a:ext uri="{FF2B5EF4-FFF2-40B4-BE49-F238E27FC236}">
                <a16:creationId xmlns:a16="http://schemas.microsoft.com/office/drawing/2014/main" id="{995C20D0-09BC-4DD6-A2EA-B395FD085A81}"/>
              </a:ext>
            </a:extLst>
          </p:cNvPr>
          <p:cNvSpPr txBox="1"/>
          <p:nvPr/>
        </p:nvSpPr>
        <p:spPr>
          <a:xfrm>
            <a:off x="7080889" y="1264920"/>
            <a:ext cx="1676400" cy="1371600"/>
          </a:xfrm>
          <a:prstGeom prst="rect">
            <a:avLst/>
          </a:prstGeom>
          <a:solidFill>
            <a:srgbClr val="CC98FF"/>
          </a:solidFill>
        </p:spPr>
        <p:txBody>
          <a:bodyPr vert="horz" wrap="square" lIns="0" tIns="0" rIns="0" bIns="0" rtlCol="0">
            <a:spAutoFit/>
          </a:bodyPr>
          <a:lstStyle/>
          <a:p>
            <a:endParaRPr>
              <a:solidFill>
                <a:prstClr val="black"/>
              </a:solidFill>
              <a:latin typeface="Times New Roman"/>
              <a:cs typeface="Times New Roman"/>
            </a:endParaRPr>
          </a:p>
          <a:p>
            <a:pPr marL="543560" marR="335915" indent="-300355">
              <a:spcBef>
                <a:spcPts val="1495"/>
              </a:spcBef>
            </a:pPr>
            <a:r>
              <a:rPr b="1" spc="-5">
                <a:solidFill>
                  <a:prstClr val="black"/>
                </a:solidFill>
                <a:latin typeface="Calibri"/>
                <a:cs typeface="Calibri"/>
              </a:rPr>
              <a:t>C</a:t>
            </a:r>
            <a:r>
              <a:rPr b="1">
                <a:solidFill>
                  <a:prstClr val="black"/>
                </a:solidFill>
                <a:latin typeface="Calibri"/>
                <a:cs typeface="Calibri"/>
              </a:rPr>
              <a:t>o</a:t>
            </a:r>
            <a:r>
              <a:rPr b="1" spc="5">
                <a:solidFill>
                  <a:prstClr val="black"/>
                </a:solidFill>
                <a:latin typeface="Calibri"/>
                <a:cs typeface="Calibri"/>
              </a:rPr>
              <a:t>ndu</a:t>
            </a:r>
            <a:r>
              <a:rPr b="1" spc="-10">
                <a:solidFill>
                  <a:prstClr val="black"/>
                </a:solidFill>
                <a:latin typeface="Calibri"/>
                <a:cs typeface="Calibri"/>
              </a:rPr>
              <a:t>c</a:t>
            </a:r>
            <a:r>
              <a:rPr b="1">
                <a:solidFill>
                  <a:prstClr val="black"/>
                </a:solidFill>
                <a:latin typeface="Calibri"/>
                <a:cs typeface="Calibri"/>
              </a:rPr>
              <a:t>ti</a:t>
            </a:r>
            <a:r>
              <a:rPr b="1" spc="-10">
                <a:solidFill>
                  <a:prstClr val="black"/>
                </a:solidFill>
                <a:latin typeface="Calibri"/>
                <a:cs typeface="Calibri"/>
              </a:rPr>
              <a:t>o</a:t>
            </a:r>
            <a:r>
              <a:rPr b="1">
                <a:solidFill>
                  <a:prstClr val="black"/>
                </a:solidFill>
                <a:latin typeface="Calibri"/>
                <a:cs typeface="Calibri"/>
              </a:rPr>
              <a:t>n </a:t>
            </a:r>
            <a:r>
              <a:rPr>
                <a:solidFill>
                  <a:prstClr val="black"/>
                </a:solidFill>
                <a:latin typeface="Times New Roman"/>
                <a:cs typeface="Times New Roman"/>
              </a:rPr>
              <a:t> </a:t>
            </a:r>
            <a:r>
              <a:rPr b="1" spc="-5">
                <a:solidFill>
                  <a:prstClr val="black"/>
                </a:solidFill>
                <a:latin typeface="Calibri"/>
                <a:cs typeface="Calibri"/>
              </a:rPr>
              <a:t>Band</a:t>
            </a:r>
            <a:endParaRPr>
              <a:solidFill>
                <a:prstClr val="black"/>
              </a:solidFill>
              <a:latin typeface="Calibri"/>
              <a:cs typeface="Calibri"/>
            </a:endParaRPr>
          </a:p>
        </p:txBody>
      </p:sp>
      <p:sp>
        <p:nvSpPr>
          <p:cNvPr id="15" name="object 13">
            <a:extLst>
              <a:ext uri="{FF2B5EF4-FFF2-40B4-BE49-F238E27FC236}">
                <a16:creationId xmlns:a16="http://schemas.microsoft.com/office/drawing/2014/main" id="{F492F8B7-E32E-4E6E-B70D-6F0BD61CC890}"/>
              </a:ext>
            </a:extLst>
          </p:cNvPr>
          <p:cNvSpPr txBox="1"/>
          <p:nvPr/>
        </p:nvSpPr>
        <p:spPr>
          <a:xfrm>
            <a:off x="7080889" y="3474720"/>
            <a:ext cx="1676400" cy="609600"/>
          </a:xfrm>
          <a:prstGeom prst="rect">
            <a:avLst/>
          </a:prstGeom>
          <a:solidFill>
            <a:srgbClr val="CCFFCC"/>
          </a:solidFill>
        </p:spPr>
        <p:txBody>
          <a:bodyPr vert="horz" wrap="square" lIns="0" tIns="30480" rIns="0" bIns="0" rtlCol="0">
            <a:spAutoFit/>
          </a:bodyPr>
          <a:lstStyle/>
          <a:p>
            <a:pPr marL="528320" marR="524510" indent="-127000">
              <a:spcBef>
                <a:spcPts val="240"/>
              </a:spcBef>
            </a:pPr>
            <a:r>
              <a:rPr b="1" spc="-95">
                <a:solidFill>
                  <a:prstClr val="black"/>
                </a:solidFill>
                <a:latin typeface="Calibri"/>
                <a:cs typeface="Calibri"/>
              </a:rPr>
              <a:t>V</a:t>
            </a:r>
            <a:r>
              <a:rPr b="1" spc="-5">
                <a:solidFill>
                  <a:prstClr val="black"/>
                </a:solidFill>
                <a:latin typeface="Calibri"/>
                <a:cs typeface="Calibri"/>
              </a:rPr>
              <a:t>a</a:t>
            </a:r>
            <a:r>
              <a:rPr b="1">
                <a:solidFill>
                  <a:prstClr val="black"/>
                </a:solidFill>
                <a:latin typeface="Calibri"/>
                <a:cs typeface="Calibri"/>
              </a:rPr>
              <a:t>l</a:t>
            </a:r>
            <a:r>
              <a:rPr b="1" spc="5">
                <a:solidFill>
                  <a:prstClr val="black"/>
                </a:solidFill>
                <a:latin typeface="Calibri"/>
                <a:cs typeface="Calibri"/>
              </a:rPr>
              <a:t>en</a:t>
            </a:r>
            <a:r>
              <a:rPr b="1" spc="-10">
                <a:solidFill>
                  <a:prstClr val="black"/>
                </a:solidFill>
                <a:latin typeface="Calibri"/>
                <a:cs typeface="Calibri"/>
              </a:rPr>
              <a:t>c</a:t>
            </a:r>
            <a:r>
              <a:rPr b="1">
                <a:solidFill>
                  <a:prstClr val="black"/>
                </a:solidFill>
                <a:latin typeface="Calibri"/>
                <a:cs typeface="Calibri"/>
              </a:rPr>
              <a:t>e </a:t>
            </a:r>
            <a:r>
              <a:rPr>
                <a:solidFill>
                  <a:prstClr val="black"/>
                </a:solidFill>
                <a:latin typeface="Times New Roman"/>
                <a:cs typeface="Times New Roman"/>
              </a:rPr>
              <a:t> </a:t>
            </a:r>
            <a:r>
              <a:rPr b="1" spc="-5">
                <a:solidFill>
                  <a:prstClr val="black"/>
                </a:solidFill>
                <a:latin typeface="Calibri"/>
                <a:cs typeface="Calibri"/>
              </a:rPr>
              <a:t>Band</a:t>
            </a:r>
            <a:endParaRPr>
              <a:solidFill>
                <a:prstClr val="black"/>
              </a:solidFill>
              <a:latin typeface="Calibri"/>
              <a:cs typeface="Calibri"/>
            </a:endParaRPr>
          </a:p>
        </p:txBody>
      </p:sp>
      <p:sp>
        <p:nvSpPr>
          <p:cNvPr id="16" name="object 14">
            <a:extLst>
              <a:ext uri="{FF2B5EF4-FFF2-40B4-BE49-F238E27FC236}">
                <a16:creationId xmlns:a16="http://schemas.microsoft.com/office/drawing/2014/main" id="{256D8D1D-2CAD-4B4D-BB7D-B52235FC58AD}"/>
              </a:ext>
            </a:extLst>
          </p:cNvPr>
          <p:cNvSpPr txBox="1"/>
          <p:nvPr/>
        </p:nvSpPr>
        <p:spPr>
          <a:xfrm>
            <a:off x="7494915" y="4406898"/>
            <a:ext cx="871855" cy="299720"/>
          </a:xfrm>
          <a:prstGeom prst="rect">
            <a:avLst/>
          </a:prstGeom>
        </p:spPr>
        <p:txBody>
          <a:bodyPr vert="horz" wrap="square" lIns="0" tIns="12700" rIns="0" bIns="0" rtlCol="0">
            <a:spAutoFit/>
          </a:bodyPr>
          <a:lstStyle/>
          <a:p>
            <a:pPr marL="12700">
              <a:spcBef>
                <a:spcPts val="100"/>
              </a:spcBef>
            </a:pPr>
            <a:r>
              <a:rPr b="1">
                <a:solidFill>
                  <a:prstClr val="black"/>
                </a:solidFill>
                <a:latin typeface="Calibri"/>
                <a:cs typeface="Calibri"/>
              </a:rPr>
              <a:t>I</a:t>
            </a:r>
            <a:r>
              <a:rPr b="1" spc="5">
                <a:solidFill>
                  <a:prstClr val="black"/>
                </a:solidFill>
                <a:latin typeface="Calibri"/>
                <a:cs typeface="Calibri"/>
              </a:rPr>
              <a:t>n</a:t>
            </a:r>
            <a:r>
              <a:rPr b="1">
                <a:solidFill>
                  <a:prstClr val="black"/>
                </a:solidFill>
                <a:latin typeface="Calibri"/>
                <a:cs typeface="Calibri"/>
              </a:rPr>
              <a:t>s</a:t>
            </a:r>
            <a:r>
              <a:rPr b="1" spc="5">
                <a:solidFill>
                  <a:prstClr val="black"/>
                </a:solidFill>
                <a:latin typeface="Calibri"/>
                <a:cs typeface="Calibri"/>
              </a:rPr>
              <a:t>u</a:t>
            </a:r>
            <a:r>
              <a:rPr b="1">
                <a:solidFill>
                  <a:prstClr val="black"/>
                </a:solidFill>
                <a:latin typeface="Calibri"/>
                <a:cs typeface="Calibri"/>
              </a:rPr>
              <a:t>l</a:t>
            </a:r>
            <a:r>
              <a:rPr b="1" spc="-25">
                <a:solidFill>
                  <a:prstClr val="black"/>
                </a:solidFill>
                <a:latin typeface="Calibri"/>
                <a:cs typeface="Calibri"/>
              </a:rPr>
              <a:t>a</a:t>
            </a:r>
            <a:r>
              <a:rPr b="1" spc="-15">
                <a:solidFill>
                  <a:prstClr val="black"/>
                </a:solidFill>
                <a:latin typeface="Calibri"/>
                <a:cs typeface="Calibri"/>
              </a:rPr>
              <a:t>t</a:t>
            </a:r>
            <a:r>
              <a:rPr b="1" spc="-10">
                <a:solidFill>
                  <a:prstClr val="black"/>
                </a:solidFill>
                <a:latin typeface="Calibri"/>
                <a:cs typeface="Calibri"/>
              </a:rPr>
              <a:t>o</a:t>
            </a:r>
            <a:r>
              <a:rPr b="1">
                <a:solidFill>
                  <a:prstClr val="black"/>
                </a:solidFill>
                <a:latin typeface="Calibri"/>
                <a:cs typeface="Calibri"/>
              </a:rPr>
              <a:t>r</a:t>
            </a:r>
            <a:endParaRPr>
              <a:solidFill>
                <a:prstClr val="black"/>
              </a:solidFill>
              <a:latin typeface="Calibri"/>
              <a:cs typeface="Calibri"/>
            </a:endParaRPr>
          </a:p>
        </p:txBody>
      </p:sp>
      <p:sp>
        <p:nvSpPr>
          <p:cNvPr id="17" name="object 15">
            <a:extLst>
              <a:ext uri="{FF2B5EF4-FFF2-40B4-BE49-F238E27FC236}">
                <a16:creationId xmlns:a16="http://schemas.microsoft.com/office/drawing/2014/main" id="{A6AF3327-FDAF-4F41-9CB7-72C6FA2EF148}"/>
              </a:ext>
            </a:extLst>
          </p:cNvPr>
          <p:cNvSpPr/>
          <p:nvPr/>
        </p:nvSpPr>
        <p:spPr>
          <a:xfrm>
            <a:off x="7845938" y="2644141"/>
            <a:ext cx="76200" cy="838200"/>
          </a:xfrm>
          <a:custGeom>
            <a:avLst/>
            <a:gdLst/>
            <a:ahLst/>
            <a:cxnLst/>
            <a:rect l="l" t="t" r="r" b="b"/>
            <a:pathLst>
              <a:path w="76200" h="838200">
                <a:moveTo>
                  <a:pt x="76200" y="76200"/>
                </a:moveTo>
                <a:lnTo>
                  <a:pt x="38100" y="0"/>
                </a:lnTo>
                <a:lnTo>
                  <a:pt x="0" y="76200"/>
                </a:lnTo>
                <a:lnTo>
                  <a:pt x="33528" y="76200"/>
                </a:lnTo>
                <a:lnTo>
                  <a:pt x="33528" y="62484"/>
                </a:lnTo>
                <a:lnTo>
                  <a:pt x="42672" y="62484"/>
                </a:lnTo>
                <a:lnTo>
                  <a:pt x="42672" y="76200"/>
                </a:lnTo>
                <a:lnTo>
                  <a:pt x="76200" y="76200"/>
                </a:lnTo>
                <a:close/>
              </a:path>
              <a:path w="76200" h="838200">
                <a:moveTo>
                  <a:pt x="76200" y="762000"/>
                </a:moveTo>
                <a:lnTo>
                  <a:pt x="0" y="762000"/>
                </a:lnTo>
                <a:lnTo>
                  <a:pt x="33528" y="829056"/>
                </a:lnTo>
                <a:lnTo>
                  <a:pt x="33528" y="774192"/>
                </a:lnTo>
                <a:lnTo>
                  <a:pt x="42672" y="774192"/>
                </a:lnTo>
                <a:lnTo>
                  <a:pt x="42672" y="829056"/>
                </a:lnTo>
                <a:lnTo>
                  <a:pt x="76200" y="762000"/>
                </a:lnTo>
                <a:close/>
              </a:path>
              <a:path w="76200" h="838200">
                <a:moveTo>
                  <a:pt x="42672" y="76200"/>
                </a:moveTo>
                <a:lnTo>
                  <a:pt x="42672" y="62484"/>
                </a:lnTo>
                <a:lnTo>
                  <a:pt x="33528" y="62484"/>
                </a:lnTo>
                <a:lnTo>
                  <a:pt x="33528" y="76200"/>
                </a:lnTo>
                <a:lnTo>
                  <a:pt x="42672" y="76200"/>
                </a:lnTo>
                <a:close/>
              </a:path>
              <a:path w="76200" h="838200">
                <a:moveTo>
                  <a:pt x="42672" y="762000"/>
                </a:moveTo>
                <a:lnTo>
                  <a:pt x="42672" y="76200"/>
                </a:lnTo>
                <a:lnTo>
                  <a:pt x="33528" y="76200"/>
                </a:lnTo>
                <a:lnTo>
                  <a:pt x="33528" y="762000"/>
                </a:lnTo>
                <a:lnTo>
                  <a:pt x="42672" y="762000"/>
                </a:lnTo>
                <a:close/>
              </a:path>
              <a:path w="76200" h="838200">
                <a:moveTo>
                  <a:pt x="42672" y="829056"/>
                </a:moveTo>
                <a:lnTo>
                  <a:pt x="42672" y="774192"/>
                </a:lnTo>
                <a:lnTo>
                  <a:pt x="33528" y="774192"/>
                </a:lnTo>
                <a:lnTo>
                  <a:pt x="33528" y="829056"/>
                </a:lnTo>
                <a:lnTo>
                  <a:pt x="38100" y="838200"/>
                </a:lnTo>
                <a:lnTo>
                  <a:pt x="42672" y="829056"/>
                </a:lnTo>
                <a:close/>
              </a:path>
            </a:pathLst>
          </a:custGeom>
          <a:solidFill>
            <a:srgbClr val="000000"/>
          </a:solidFill>
        </p:spPr>
        <p:txBody>
          <a:bodyPr wrap="square" lIns="0" tIns="0" rIns="0" bIns="0" rtlCol="0"/>
          <a:lstStyle/>
          <a:p>
            <a:endParaRPr>
              <a:solidFill>
                <a:prstClr val="black"/>
              </a:solidFill>
              <a:latin typeface="Calibri"/>
            </a:endParaRPr>
          </a:p>
        </p:txBody>
      </p:sp>
      <p:sp>
        <p:nvSpPr>
          <p:cNvPr id="18" name="object 16">
            <a:extLst>
              <a:ext uri="{FF2B5EF4-FFF2-40B4-BE49-F238E27FC236}">
                <a16:creationId xmlns:a16="http://schemas.microsoft.com/office/drawing/2014/main" id="{ED410001-4888-4043-8342-85D168989ACB}"/>
              </a:ext>
            </a:extLst>
          </p:cNvPr>
          <p:cNvSpPr txBox="1"/>
          <p:nvPr/>
        </p:nvSpPr>
        <p:spPr>
          <a:xfrm>
            <a:off x="8001390" y="2888995"/>
            <a:ext cx="259715" cy="299720"/>
          </a:xfrm>
          <a:prstGeom prst="rect">
            <a:avLst/>
          </a:prstGeom>
        </p:spPr>
        <p:txBody>
          <a:bodyPr vert="horz" wrap="square" lIns="0" tIns="12700" rIns="0" bIns="0" rtlCol="0">
            <a:spAutoFit/>
          </a:bodyPr>
          <a:lstStyle/>
          <a:p>
            <a:pPr marL="38100">
              <a:spcBef>
                <a:spcPts val="100"/>
              </a:spcBef>
            </a:pPr>
            <a:r>
              <a:rPr b="1" spc="-5">
                <a:solidFill>
                  <a:prstClr val="black"/>
                </a:solidFill>
                <a:latin typeface="Calibri"/>
                <a:cs typeface="Calibri"/>
              </a:rPr>
              <a:t>E</a:t>
            </a:r>
            <a:r>
              <a:rPr b="1" spc="-7" baseline="-20833">
                <a:solidFill>
                  <a:prstClr val="black"/>
                </a:solidFill>
                <a:latin typeface="Calibri"/>
                <a:cs typeface="Calibri"/>
              </a:rPr>
              <a:t>g</a:t>
            </a:r>
            <a:endParaRPr baseline="-20833">
              <a:solidFill>
                <a:prstClr val="black"/>
              </a:solidFill>
              <a:latin typeface="Calibri"/>
              <a:cs typeface="Calibri"/>
            </a:endParaRPr>
          </a:p>
        </p:txBody>
      </p:sp>
      <p:sp>
        <p:nvSpPr>
          <p:cNvPr id="19" name="object 17">
            <a:extLst>
              <a:ext uri="{FF2B5EF4-FFF2-40B4-BE49-F238E27FC236}">
                <a16:creationId xmlns:a16="http://schemas.microsoft.com/office/drawing/2014/main" id="{820D633E-C5BB-4368-AF85-9760324C13AC}"/>
              </a:ext>
            </a:extLst>
          </p:cNvPr>
          <p:cNvSpPr/>
          <p:nvPr/>
        </p:nvSpPr>
        <p:spPr>
          <a:xfrm>
            <a:off x="2443361" y="2494789"/>
            <a:ext cx="76200" cy="990600"/>
          </a:xfrm>
          <a:custGeom>
            <a:avLst/>
            <a:gdLst/>
            <a:ahLst/>
            <a:cxnLst/>
            <a:rect l="l" t="t" r="r" b="b"/>
            <a:pathLst>
              <a:path w="76200" h="990600">
                <a:moveTo>
                  <a:pt x="76200" y="76200"/>
                </a:moveTo>
                <a:lnTo>
                  <a:pt x="38100" y="0"/>
                </a:lnTo>
                <a:lnTo>
                  <a:pt x="0" y="76200"/>
                </a:lnTo>
                <a:lnTo>
                  <a:pt x="33528" y="76200"/>
                </a:lnTo>
                <a:lnTo>
                  <a:pt x="33528" y="62484"/>
                </a:lnTo>
                <a:lnTo>
                  <a:pt x="42672" y="62484"/>
                </a:lnTo>
                <a:lnTo>
                  <a:pt x="42672" y="76200"/>
                </a:lnTo>
                <a:lnTo>
                  <a:pt x="76200" y="76200"/>
                </a:lnTo>
                <a:close/>
              </a:path>
              <a:path w="76200" h="990600">
                <a:moveTo>
                  <a:pt x="42672" y="76200"/>
                </a:moveTo>
                <a:lnTo>
                  <a:pt x="42672" y="62484"/>
                </a:lnTo>
                <a:lnTo>
                  <a:pt x="33528" y="62484"/>
                </a:lnTo>
                <a:lnTo>
                  <a:pt x="33528" y="76200"/>
                </a:lnTo>
                <a:lnTo>
                  <a:pt x="42672" y="76200"/>
                </a:lnTo>
                <a:close/>
              </a:path>
              <a:path w="76200" h="990600">
                <a:moveTo>
                  <a:pt x="42672" y="990600"/>
                </a:moveTo>
                <a:lnTo>
                  <a:pt x="42672" y="76200"/>
                </a:lnTo>
                <a:lnTo>
                  <a:pt x="33528" y="76200"/>
                </a:lnTo>
                <a:lnTo>
                  <a:pt x="33528" y="990600"/>
                </a:lnTo>
                <a:lnTo>
                  <a:pt x="42672" y="990600"/>
                </a:lnTo>
                <a:close/>
              </a:path>
            </a:pathLst>
          </a:custGeom>
          <a:solidFill>
            <a:srgbClr val="000000"/>
          </a:solidFill>
        </p:spPr>
        <p:txBody>
          <a:bodyPr wrap="square" lIns="0" tIns="0" rIns="0" bIns="0" rtlCol="0"/>
          <a:lstStyle/>
          <a:p>
            <a:endParaRPr>
              <a:solidFill>
                <a:prstClr val="black"/>
              </a:solidFill>
              <a:latin typeface="Calibri"/>
            </a:endParaRPr>
          </a:p>
        </p:txBody>
      </p:sp>
      <p:sp>
        <p:nvSpPr>
          <p:cNvPr id="20" name="object 18">
            <a:extLst>
              <a:ext uri="{FF2B5EF4-FFF2-40B4-BE49-F238E27FC236}">
                <a16:creationId xmlns:a16="http://schemas.microsoft.com/office/drawing/2014/main" id="{D8102DA6-B98B-4648-95D3-61F4932FC923}"/>
              </a:ext>
            </a:extLst>
          </p:cNvPr>
          <p:cNvSpPr txBox="1"/>
          <p:nvPr/>
        </p:nvSpPr>
        <p:spPr>
          <a:xfrm>
            <a:off x="2296548" y="2815843"/>
            <a:ext cx="137160" cy="299720"/>
          </a:xfrm>
          <a:prstGeom prst="rect">
            <a:avLst/>
          </a:prstGeom>
        </p:spPr>
        <p:txBody>
          <a:bodyPr vert="horz" wrap="square" lIns="0" tIns="12700" rIns="0" bIns="0" rtlCol="0">
            <a:spAutoFit/>
          </a:bodyPr>
          <a:lstStyle/>
          <a:p>
            <a:pPr marL="12700">
              <a:spcBef>
                <a:spcPts val="100"/>
              </a:spcBef>
            </a:pPr>
            <a:r>
              <a:rPr b="1">
                <a:solidFill>
                  <a:prstClr val="black"/>
                </a:solidFill>
                <a:latin typeface="Calibri"/>
                <a:cs typeface="Calibri"/>
              </a:rPr>
              <a:t>E</a:t>
            </a:r>
            <a:endParaRPr>
              <a:solidFill>
                <a:prstClr val="black"/>
              </a:solidFill>
              <a:latin typeface="Calibri"/>
              <a:cs typeface="Calibri"/>
            </a:endParaRPr>
          </a:p>
        </p:txBody>
      </p:sp>
      <p:pic>
        <p:nvPicPr>
          <p:cNvPr id="21" name="object 19">
            <a:extLst>
              <a:ext uri="{FF2B5EF4-FFF2-40B4-BE49-F238E27FC236}">
                <a16:creationId xmlns:a16="http://schemas.microsoft.com/office/drawing/2014/main" id="{34CE7671-2404-4A75-B3EA-AD9E73E1D290}"/>
              </a:ext>
            </a:extLst>
          </p:cNvPr>
          <p:cNvPicPr/>
          <p:nvPr/>
        </p:nvPicPr>
        <p:blipFill>
          <a:blip r:embed="rId3" cstate="print"/>
          <a:stretch>
            <a:fillRect/>
          </a:stretch>
        </p:blipFill>
        <p:spPr>
          <a:xfrm>
            <a:off x="3854582" y="4543045"/>
            <a:ext cx="164592" cy="181356"/>
          </a:xfrm>
          <a:prstGeom prst="rect">
            <a:avLst/>
          </a:prstGeom>
        </p:spPr>
      </p:pic>
      <p:sp>
        <p:nvSpPr>
          <p:cNvPr id="22" name="object 20">
            <a:extLst>
              <a:ext uri="{FF2B5EF4-FFF2-40B4-BE49-F238E27FC236}">
                <a16:creationId xmlns:a16="http://schemas.microsoft.com/office/drawing/2014/main" id="{9CD003B1-1359-4DC1-9035-0AF28A7DB263}"/>
              </a:ext>
            </a:extLst>
          </p:cNvPr>
          <p:cNvSpPr txBox="1"/>
          <p:nvPr/>
        </p:nvSpPr>
        <p:spPr>
          <a:xfrm>
            <a:off x="4079632" y="4458714"/>
            <a:ext cx="960119" cy="565150"/>
          </a:xfrm>
          <a:prstGeom prst="rect">
            <a:avLst/>
          </a:prstGeom>
        </p:spPr>
        <p:txBody>
          <a:bodyPr vert="horz" wrap="square" lIns="0" tIns="12700" rIns="0" bIns="0" rtlCol="0">
            <a:spAutoFit/>
          </a:bodyPr>
          <a:lstStyle/>
          <a:p>
            <a:pPr marL="12700">
              <a:lnSpc>
                <a:spcPts val="2125"/>
              </a:lnSpc>
              <a:spcBef>
                <a:spcPts val="100"/>
              </a:spcBef>
            </a:pPr>
            <a:r>
              <a:rPr b="1" spc="-5">
                <a:solidFill>
                  <a:prstClr val="black"/>
                </a:solidFill>
                <a:latin typeface="Calibri"/>
                <a:cs typeface="Calibri"/>
              </a:rPr>
              <a:t>Photon</a:t>
            </a:r>
            <a:endParaRPr>
              <a:solidFill>
                <a:prstClr val="black"/>
              </a:solidFill>
              <a:latin typeface="Calibri"/>
              <a:cs typeface="Calibri"/>
            </a:endParaRPr>
          </a:p>
          <a:p>
            <a:pPr marL="68580">
              <a:lnSpc>
                <a:spcPts val="2125"/>
              </a:lnSpc>
            </a:pPr>
            <a:r>
              <a:rPr b="1">
                <a:solidFill>
                  <a:prstClr val="black"/>
                </a:solidFill>
                <a:latin typeface="Calibri"/>
                <a:cs typeface="Calibri"/>
              </a:rPr>
              <a:t>E</a:t>
            </a:r>
            <a:r>
              <a:rPr b="1" spc="-45">
                <a:solidFill>
                  <a:prstClr val="black"/>
                </a:solidFill>
                <a:latin typeface="Calibri"/>
                <a:cs typeface="Calibri"/>
              </a:rPr>
              <a:t> </a:t>
            </a:r>
            <a:r>
              <a:rPr b="1">
                <a:solidFill>
                  <a:prstClr val="black"/>
                </a:solidFill>
                <a:latin typeface="Calibri"/>
                <a:cs typeface="Calibri"/>
              </a:rPr>
              <a:t>=</a:t>
            </a:r>
            <a:r>
              <a:rPr b="1" spc="-25">
                <a:solidFill>
                  <a:prstClr val="black"/>
                </a:solidFill>
                <a:latin typeface="Calibri"/>
                <a:cs typeface="Calibri"/>
              </a:rPr>
              <a:t> </a:t>
            </a:r>
            <a:r>
              <a:rPr b="1">
                <a:solidFill>
                  <a:prstClr val="black"/>
                </a:solidFill>
                <a:latin typeface="Calibri"/>
                <a:cs typeface="Calibri"/>
              </a:rPr>
              <a:t>hc/</a:t>
            </a:r>
            <a:r>
              <a:rPr>
                <a:solidFill>
                  <a:prstClr val="black"/>
                </a:solidFill>
                <a:latin typeface="MS Mincho"/>
                <a:cs typeface="MS Mincho"/>
              </a:rPr>
              <a:t>λ</a:t>
            </a:r>
          </a:p>
        </p:txBody>
      </p:sp>
      <p:sp>
        <p:nvSpPr>
          <p:cNvPr id="23" name="object 21">
            <a:extLst>
              <a:ext uri="{FF2B5EF4-FFF2-40B4-BE49-F238E27FC236}">
                <a16:creationId xmlns:a16="http://schemas.microsoft.com/office/drawing/2014/main" id="{171A7E22-6758-4AA4-8CD5-81FD95CFAAA5}"/>
              </a:ext>
            </a:extLst>
          </p:cNvPr>
          <p:cNvSpPr/>
          <p:nvPr/>
        </p:nvSpPr>
        <p:spPr>
          <a:xfrm>
            <a:off x="3936878" y="3771901"/>
            <a:ext cx="2211705" cy="704215"/>
          </a:xfrm>
          <a:custGeom>
            <a:avLst/>
            <a:gdLst/>
            <a:ahLst/>
            <a:cxnLst/>
            <a:rect l="l" t="t" r="r" b="b"/>
            <a:pathLst>
              <a:path w="2211704" h="704214">
                <a:moveTo>
                  <a:pt x="12192" y="702564"/>
                </a:moveTo>
                <a:lnTo>
                  <a:pt x="9144" y="693420"/>
                </a:lnTo>
                <a:lnTo>
                  <a:pt x="0" y="696468"/>
                </a:lnTo>
                <a:lnTo>
                  <a:pt x="3048" y="704088"/>
                </a:lnTo>
                <a:lnTo>
                  <a:pt x="12192" y="702564"/>
                </a:lnTo>
                <a:close/>
              </a:path>
              <a:path w="2211704" h="704214">
                <a:moveTo>
                  <a:pt x="30480" y="696468"/>
                </a:moveTo>
                <a:lnTo>
                  <a:pt x="27432" y="687324"/>
                </a:lnTo>
                <a:lnTo>
                  <a:pt x="18288" y="690372"/>
                </a:lnTo>
                <a:lnTo>
                  <a:pt x="21336" y="699516"/>
                </a:lnTo>
                <a:lnTo>
                  <a:pt x="30480" y="696468"/>
                </a:lnTo>
                <a:close/>
              </a:path>
              <a:path w="2211704" h="704214">
                <a:moveTo>
                  <a:pt x="48768" y="690372"/>
                </a:moveTo>
                <a:lnTo>
                  <a:pt x="45720" y="681228"/>
                </a:lnTo>
                <a:lnTo>
                  <a:pt x="36576" y="684276"/>
                </a:lnTo>
                <a:lnTo>
                  <a:pt x="39624" y="693420"/>
                </a:lnTo>
                <a:lnTo>
                  <a:pt x="48768" y="690372"/>
                </a:lnTo>
                <a:close/>
              </a:path>
              <a:path w="2211704" h="704214">
                <a:moveTo>
                  <a:pt x="67056" y="685800"/>
                </a:moveTo>
                <a:lnTo>
                  <a:pt x="64008" y="676656"/>
                </a:lnTo>
                <a:lnTo>
                  <a:pt x="54864" y="678180"/>
                </a:lnTo>
                <a:lnTo>
                  <a:pt x="57912" y="687324"/>
                </a:lnTo>
                <a:lnTo>
                  <a:pt x="67056" y="685800"/>
                </a:lnTo>
                <a:close/>
              </a:path>
              <a:path w="2211704" h="704214">
                <a:moveTo>
                  <a:pt x="85344" y="679704"/>
                </a:moveTo>
                <a:lnTo>
                  <a:pt x="82296" y="670560"/>
                </a:lnTo>
                <a:lnTo>
                  <a:pt x="73152" y="673608"/>
                </a:lnTo>
                <a:lnTo>
                  <a:pt x="76200" y="682752"/>
                </a:lnTo>
                <a:lnTo>
                  <a:pt x="85344" y="679704"/>
                </a:lnTo>
                <a:close/>
              </a:path>
              <a:path w="2211704" h="704214">
                <a:moveTo>
                  <a:pt x="103632" y="673608"/>
                </a:moveTo>
                <a:lnTo>
                  <a:pt x="100584" y="664464"/>
                </a:lnTo>
                <a:lnTo>
                  <a:pt x="91440" y="667512"/>
                </a:lnTo>
                <a:lnTo>
                  <a:pt x="94488" y="676656"/>
                </a:lnTo>
                <a:lnTo>
                  <a:pt x="103632" y="673608"/>
                </a:lnTo>
                <a:close/>
              </a:path>
              <a:path w="2211704" h="704214">
                <a:moveTo>
                  <a:pt x="121920" y="667512"/>
                </a:moveTo>
                <a:lnTo>
                  <a:pt x="118872" y="658368"/>
                </a:lnTo>
                <a:lnTo>
                  <a:pt x="109728" y="661416"/>
                </a:lnTo>
                <a:lnTo>
                  <a:pt x="112776" y="670560"/>
                </a:lnTo>
                <a:lnTo>
                  <a:pt x="121920" y="667512"/>
                </a:lnTo>
                <a:close/>
              </a:path>
              <a:path w="2211704" h="704214">
                <a:moveTo>
                  <a:pt x="140208" y="662940"/>
                </a:moveTo>
                <a:lnTo>
                  <a:pt x="137160" y="653796"/>
                </a:lnTo>
                <a:lnTo>
                  <a:pt x="128016" y="656844"/>
                </a:lnTo>
                <a:lnTo>
                  <a:pt x="131064" y="665988"/>
                </a:lnTo>
                <a:lnTo>
                  <a:pt x="140208" y="662940"/>
                </a:lnTo>
                <a:close/>
              </a:path>
              <a:path w="2211704" h="704214">
                <a:moveTo>
                  <a:pt x="158496" y="656844"/>
                </a:moveTo>
                <a:lnTo>
                  <a:pt x="155448" y="647700"/>
                </a:lnTo>
                <a:lnTo>
                  <a:pt x="146304" y="650748"/>
                </a:lnTo>
                <a:lnTo>
                  <a:pt x="149352" y="659892"/>
                </a:lnTo>
                <a:lnTo>
                  <a:pt x="158496" y="656844"/>
                </a:lnTo>
                <a:close/>
              </a:path>
              <a:path w="2211704" h="704214">
                <a:moveTo>
                  <a:pt x="176784" y="650748"/>
                </a:moveTo>
                <a:lnTo>
                  <a:pt x="173736" y="641604"/>
                </a:lnTo>
                <a:lnTo>
                  <a:pt x="164592" y="644652"/>
                </a:lnTo>
                <a:lnTo>
                  <a:pt x="167640" y="653796"/>
                </a:lnTo>
                <a:lnTo>
                  <a:pt x="176784" y="650748"/>
                </a:lnTo>
                <a:close/>
              </a:path>
              <a:path w="2211704" h="704214">
                <a:moveTo>
                  <a:pt x="193548" y="646176"/>
                </a:moveTo>
                <a:lnTo>
                  <a:pt x="192024" y="637032"/>
                </a:lnTo>
                <a:lnTo>
                  <a:pt x="182880" y="638556"/>
                </a:lnTo>
                <a:lnTo>
                  <a:pt x="184404" y="647700"/>
                </a:lnTo>
                <a:lnTo>
                  <a:pt x="193548" y="646176"/>
                </a:lnTo>
                <a:close/>
              </a:path>
              <a:path w="2211704" h="704214">
                <a:moveTo>
                  <a:pt x="211836" y="640080"/>
                </a:moveTo>
                <a:lnTo>
                  <a:pt x="210312" y="630936"/>
                </a:lnTo>
                <a:lnTo>
                  <a:pt x="201168" y="633984"/>
                </a:lnTo>
                <a:lnTo>
                  <a:pt x="202692" y="643128"/>
                </a:lnTo>
                <a:lnTo>
                  <a:pt x="211836" y="640080"/>
                </a:lnTo>
                <a:close/>
              </a:path>
              <a:path w="2211704" h="704214">
                <a:moveTo>
                  <a:pt x="230124" y="633984"/>
                </a:moveTo>
                <a:lnTo>
                  <a:pt x="227076" y="624840"/>
                </a:lnTo>
                <a:lnTo>
                  <a:pt x="219456" y="627888"/>
                </a:lnTo>
                <a:lnTo>
                  <a:pt x="220980" y="637032"/>
                </a:lnTo>
                <a:lnTo>
                  <a:pt x="230124" y="633984"/>
                </a:lnTo>
                <a:close/>
              </a:path>
              <a:path w="2211704" h="704214">
                <a:moveTo>
                  <a:pt x="248412" y="627888"/>
                </a:moveTo>
                <a:lnTo>
                  <a:pt x="245364" y="620268"/>
                </a:lnTo>
                <a:lnTo>
                  <a:pt x="236220" y="621792"/>
                </a:lnTo>
                <a:lnTo>
                  <a:pt x="239268" y="630936"/>
                </a:lnTo>
                <a:lnTo>
                  <a:pt x="248412" y="627888"/>
                </a:lnTo>
                <a:close/>
              </a:path>
              <a:path w="2211704" h="704214">
                <a:moveTo>
                  <a:pt x="266700" y="623316"/>
                </a:moveTo>
                <a:lnTo>
                  <a:pt x="263652" y="614172"/>
                </a:lnTo>
                <a:lnTo>
                  <a:pt x="254508" y="617220"/>
                </a:lnTo>
                <a:lnTo>
                  <a:pt x="257556" y="626364"/>
                </a:lnTo>
                <a:lnTo>
                  <a:pt x="266700" y="623316"/>
                </a:lnTo>
                <a:close/>
              </a:path>
              <a:path w="2211704" h="704214">
                <a:moveTo>
                  <a:pt x="284988" y="617220"/>
                </a:moveTo>
                <a:lnTo>
                  <a:pt x="281940" y="608076"/>
                </a:lnTo>
                <a:lnTo>
                  <a:pt x="272796" y="611124"/>
                </a:lnTo>
                <a:lnTo>
                  <a:pt x="275844" y="620268"/>
                </a:lnTo>
                <a:lnTo>
                  <a:pt x="284988" y="617220"/>
                </a:lnTo>
                <a:close/>
              </a:path>
              <a:path w="2211704" h="704214">
                <a:moveTo>
                  <a:pt x="303276" y="611124"/>
                </a:moveTo>
                <a:lnTo>
                  <a:pt x="300228" y="601980"/>
                </a:lnTo>
                <a:lnTo>
                  <a:pt x="291084" y="605028"/>
                </a:lnTo>
                <a:lnTo>
                  <a:pt x="294132" y="614172"/>
                </a:lnTo>
                <a:lnTo>
                  <a:pt x="303276" y="611124"/>
                </a:lnTo>
                <a:close/>
              </a:path>
              <a:path w="2211704" h="704214">
                <a:moveTo>
                  <a:pt x="321564" y="606552"/>
                </a:moveTo>
                <a:lnTo>
                  <a:pt x="318516" y="597408"/>
                </a:lnTo>
                <a:lnTo>
                  <a:pt x="309372" y="600456"/>
                </a:lnTo>
                <a:lnTo>
                  <a:pt x="312420" y="609600"/>
                </a:lnTo>
                <a:lnTo>
                  <a:pt x="321564" y="606552"/>
                </a:lnTo>
                <a:close/>
              </a:path>
              <a:path w="2211704" h="704214">
                <a:moveTo>
                  <a:pt x="339852" y="600456"/>
                </a:moveTo>
                <a:lnTo>
                  <a:pt x="336804" y="591312"/>
                </a:lnTo>
                <a:lnTo>
                  <a:pt x="327660" y="594360"/>
                </a:lnTo>
                <a:lnTo>
                  <a:pt x="330708" y="603504"/>
                </a:lnTo>
                <a:lnTo>
                  <a:pt x="339852" y="600456"/>
                </a:lnTo>
                <a:close/>
              </a:path>
              <a:path w="2211704" h="704214">
                <a:moveTo>
                  <a:pt x="358140" y="594360"/>
                </a:moveTo>
                <a:lnTo>
                  <a:pt x="355092" y="585216"/>
                </a:lnTo>
                <a:lnTo>
                  <a:pt x="345948" y="588264"/>
                </a:lnTo>
                <a:lnTo>
                  <a:pt x="348996" y="597408"/>
                </a:lnTo>
                <a:lnTo>
                  <a:pt x="358140" y="594360"/>
                </a:lnTo>
                <a:close/>
              </a:path>
              <a:path w="2211704" h="704214">
                <a:moveTo>
                  <a:pt x="376428" y="589788"/>
                </a:moveTo>
                <a:lnTo>
                  <a:pt x="373380" y="580644"/>
                </a:lnTo>
                <a:lnTo>
                  <a:pt x="364236" y="582168"/>
                </a:lnTo>
                <a:lnTo>
                  <a:pt x="367284" y="591312"/>
                </a:lnTo>
                <a:lnTo>
                  <a:pt x="376428" y="589788"/>
                </a:lnTo>
                <a:close/>
              </a:path>
              <a:path w="2211704" h="704214">
                <a:moveTo>
                  <a:pt x="394716" y="583692"/>
                </a:moveTo>
                <a:lnTo>
                  <a:pt x="391668" y="574548"/>
                </a:lnTo>
                <a:lnTo>
                  <a:pt x="382524" y="577596"/>
                </a:lnTo>
                <a:lnTo>
                  <a:pt x="385572" y="586740"/>
                </a:lnTo>
                <a:lnTo>
                  <a:pt x="394716" y="583692"/>
                </a:lnTo>
                <a:close/>
              </a:path>
              <a:path w="2211704" h="704214">
                <a:moveTo>
                  <a:pt x="413004" y="577596"/>
                </a:moveTo>
                <a:lnTo>
                  <a:pt x="409956" y="568452"/>
                </a:lnTo>
                <a:lnTo>
                  <a:pt x="400812" y="571500"/>
                </a:lnTo>
                <a:lnTo>
                  <a:pt x="403860" y="580644"/>
                </a:lnTo>
                <a:lnTo>
                  <a:pt x="413004" y="577596"/>
                </a:lnTo>
                <a:close/>
              </a:path>
              <a:path w="2211704" h="704214">
                <a:moveTo>
                  <a:pt x="431292" y="571500"/>
                </a:moveTo>
                <a:lnTo>
                  <a:pt x="428244" y="562356"/>
                </a:lnTo>
                <a:lnTo>
                  <a:pt x="419100" y="565404"/>
                </a:lnTo>
                <a:lnTo>
                  <a:pt x="422148" y="574548"/>
                </a:lnTo>
                <a:lnTo>
                  <a:pt x="431292" y="571500"/>
                </a:lnTo>
                <a:close/>
              </a:path>
              <a:path w="2211704" h="704214">
                <a:moveTo>
                  <a:pt x="449580" y="566928"/>
                </a:moveTo>
                <a:lnTo>
                  <a:pt x="446532" y="557784"/>
                </a:lnTo>
                <a:lnTo>
                  <a:pt x="437388" y="560832"/>
                </a:lnTo>
                <a:lnTo>
                  <a:pt x="440436" y="569976"/>
                </a:lnTo>
                <a:lnTo>
                  <a:pt x="449580" y="566928"/>
                </a:lnTo>
                <a:close/>
              </a:path>
              <a:path w="2211704" h="704214">
                <a:moveTo>
                  <a:pt x="467868" y="560832"/>
                </a:moveTo>
                <a:lnTo>
                  <a:pt x="464820" y="551688"/>
                </a:lnTo>
                <a:lnTo>
                  <a:pt x="455676" y="554736"/>
                </a:lnTo>
                <a:lnTo>
                  <a:pt x="458724" y="563880"/>
                </a:lnTo>
                <a:lnTo>
                  <a:pt x="467868" y="560832"/>
                </a:lnTo>
                <a:close/>
              </a:path>
              <a:path w="2211704" h="704214">
                <a:moveTo>
                  <a:pt x="484632" y="554736"/>
                </a:moveTo>
                <a:lnTo>
                  <a:pt x="483108" y="545592"/>
                </a:lnTo>
                <a:lnTo>
                  <a:pt x="473964" y="548640"/>
                </a:lnTo>
                <a:lnTo>
                  <a:pt x="475488" y="557784"/>
                </a:lnTo>
                <a:lnTo>
                  <a:pt x="484632" y="554736"/>
                </a:lnTo>
                <a:close/>
              </a:path>
              <a:path w="2211704" h="704214">
                <a:moveTo>
                  <a:pt x="502920" y="550164"/>
                </a:moveTo>
                <a:lnTo>
                  <a:pt x="501396" y="541020"/>
                </a:lnTo>
                <a:lnTo>
                  <a:pt x="492252" y="542544"/>
                </a:lnTo>
                <a:lnTo>
                  <a:pt x="493776" y="551688"/>
                </a:lnTo>
                <a:lnTo>
                  <a:pt x="502920" y="550164"/>
                </a:lnTo>
                <a:close/>
              </a:path>
              <a:path w="2211704" h="704214">
                <a:moveTo>
                  <a:pt x="521208" y="544068"/>
                </a:moveTo>
                <a:lnTo>
                  <a:pt x="518160" y="534924"/>
                </a:lnTo>
                <a:lnTo>
                  <a:pt x="510540" y="537972"/>
                </a:lnTo>
                <a:lnTo>
                  <a:pt x="512064" y="547116"/>
                </a:lnTo>
                <a:lnTo>
                  <a:pt x="521208" y="544068"/>
                </a:lnTo>
                <a:close/>
              </a:path>
              <a:path w="2211704" h="704214">
                <a:moveTo>
                  <a:pt x="539496" y="537972"/>
                </a:moveTo>
                <a:lnTo>
                  <a:pt x="536448" y="528828"/>
                </a:lnTo>
                <a:lnTo>
                  <a:pt x="527304" y="531876"/>
                </a:lnTo>
                <a:lnTo>
                  <a:pt x="530352" y="541020"/>
                </a:lnTo>
                <a:lnTo>
                  <a:pt x="539496" y="537972"/>
                </a:lnTo>
                <a:close/>
              </a:path>
              <a:path w="2211704" h="704214">
                <a:moveTo>
                  <a:pt x="557784" y="531876"/>
                </a:moveTo>
                <a:lnTo>
                  <a:pt x="554736" y="524256"/>
                </a:lnTo>
                <a:lnTo>
                  <a:pt x="545592" y="525780"/>
                </a:lnTo>
                <a:lnTo>
                  <a:pt x="548640" y="534924"/>
                </a:lnTo>
                <a:lnTo>
                  <a:pt x="557784" y="531876"/>
                </a:lnTo>
                <a:close/>
              </a:path>
              <a:path w="2211704" h="704214">
                <a:moveTo>
                  <a:pt x="576072" y="527304"/>
                </a:moveTo>
                <a:lnTo>
                  <a:pt x="573024" y="518160"/>
                </a:lnTo>
                <a:lnTo>
                  <a:pt x="563880" y="521208"/>
                </a:lnTo>
                <a:lnTo>
                  <a:pt x="566928" y="530352"/>
                </a:lnTo>
                <a:lnTo>
                  <a:pt x="576072" y="527304"/>
                </a:lnTo>
                <a:close/>
              </a:path>
              <a:path w="2211704" h="704214">
                <a:moveTo>
                  <a:pt x="594360" y="521208"/>
                </a:moveTo>
                <a:lnTo>
                  <a:pt x="591312" y="512064"/>
                </a:lnTo>
                <a:lnTo>
                  <a:pt x="582168" y="515112"/>
                </a:lnTo>
                <a:lnTo>
                  <a:pt x="585216" y="524256"/>
                </a:lnTo>
                <a:lnTo>
                  <a:pt x="594360" y="521208"/>
                </a:lnTo>
                <a:close/>
              </a:path>
              <a:path w="2211704" h="704214">
                <a:moveTo>
                  <a:pt x="612648" y="515112"/>
                </a:moveTo>
                <a:lnTo>
                  <a:pt x="609600" y="505968"/>
                </a:lnTo>
                <a:lnTo>
                  <a:pt x="600456" y="509016"/>
                </a:lnTo>
                <a:lnTo>
                  <a:pt x="603504" y="518160"/>
                </a:lnTo>
                <a:lnTo>
                  <a:pt x="612648" y="515112"/>
                </a:lnTo>
                <a:close/>
              </a:path>
              <a:path w="2211704" h="704214">
                <a:moveTo>
                  <a:pt x="630936" y="510540"/>
                </a:moveTo>
                <a:lnTo>
                  <a:pt x="627888" y="501396"/>
                </a:lnTo>
                <a:lnTo>
                  <a:pt x="618744" y="504444"/>
                </a:lnTo>
                <a:lnTo>
                  <a:pt x="621792" y="513588"/>
                </a:lnTo>
                <a:lnTo>
                  <a:pt x="630936" y="510540"/>
                </a:lnTo>
                <a:close/>
              </a:path>
              <a:path w="2211704" h="704214">
                <a:moveTo>
                  <a:pt x="649224" y="504444"/>
                </a:moveTo>
                <a:lnTo>
                  <a:pt x="646176" y="495300"/>
                </a:lnTo>
                <a:lnTo>
                  <a:pt x="637032" y="498348"/>
                </a:lnTo>
                <a:lnTo>
                  <a:pt x="640080" y="507492"/>
                </a:lnTo>
                <a:lnTo>
                  <a:pt x="649224" y="504444"/>
                </a:lnTo>
                <a:close/>
              </a:path>
              <a:path w="2211704" h="704214">
                <a:moveTo>
                  <a:pt x="667512" y="498348"/>
                </a:moveTo>
                <a:lnTo>
                  <a:pt x="664464" y="489204"/>
                </a:lnTo>
                <a:lnTo>
                  <a:pt x="655320" y="492252"/>
                </a:lnTo>
                <a:lnTo>
                  <a:pt x="658368" y="501396"/>
                </a:lnTo>
                <a:lnTo>
                  <a:pt x="667512" y="498348"/>
                </a:lnTo>
                <a:close/>
              </a:path>
              <a:path w="2211704" h="704214">
                <a:moveTo>
                  <a:pt x="685800" y="493776"/>
                </a:moveTo>
                <a:lnTo>
                  <a:pt x="682752" y="484632"/>
                </a:lnTo>
                <a:lnTo>
                  <a:pt x="673608" y="486156"/>
                </a:lnTo>
                <a:lnTo>
                  <a:pt x="676656" y="495300"/>
                </a:lnTo>
                <a:lnTo>
                  <a:pt x="685800" y="493776"/>
                </a:lnTo>
                <a:close/>
              </a:path>
              <a:path w="2211704" h="704214">
                <a:moveTo>
                  <a:pt x="704088" y="487680"/>
                </a:moveTo>
                <a:lnTo>
                  <a:pt x="701040" y="478536"/>
                </a:lnTo>
                <a:lnTo>
                  <a:pt x="691896" y="481584"/>
                </a:lnTo>
                <a:lnTo>
                  <a:pt x="694944" y="490728"/>
                </a:lnTo>
                <a:lnTo>
                  <a:pt x="704088" y="487680"/>
                </a:lnTo>
                <a:close/>
              </a:path>
              <a:path w="2211704" h="704214">
                <a:moveTo>
                  <a:pt x="722376" y="481584"/>
                </a:moveTo>
                <a:lnTo>
                  <a:pt x="719328" y="472440"/>
                </a:lnTo>
                <a:lnTo>
                  <a:pt x="710184" y="475488"/>
                </a:lnTo>
                <a:lnTo>
                  <a:pt x="713232" y="484632"/>
                </a:lnTo>
                <a:lnTo>
                  <a:pt x="722376" y="481584"/>
                </a:lnTo>
                <a:close/>
              </a:path>
              <a:path w="2211704" h="704214">
                <a:moveTo>
                  <a:pt x="740664" y="475488"/>
                </a:moveTo>
                <a:lnTo>
                  <a:pt x="737616" y="466344"/>
                </a:lnTo>
                <a:lnTo>
                  <a:pt x="728472" y="469392"/>
                </a:lnTo>
                <a:lnTo>
                  <a:pt x="731520" y="478536"/>
                </a:lnTo>
                <a:lnTo>
                  <a:pt x="740664" y="475488"/>
                </a:lnTo>
                <a:close/>
              </a:path>
              <a:path w="2211704" h="704214">
                <a:moveTo>
                  <a:pt x="758952" y="470916"/>
                </a:moveTo>
                <a:lnTo>
                  <a:pt x="755904" y="461772"/>
                </a:lnTo>
                <a:lnTo>
                  <a:pt x="746760" y="464820"/>
                </a:lnTo>
                <a:lnTo>
                  <a:pt x="749808" y="473964"/>
                </a:lnTo>
                <a:lnTo>
                  <a:pt x="758952" y="470916"/>
                </a:lnTo>
                <a:close/>
              </a:path>
              <a:path w="2211704" h="704214">
                <a:moveTo>
                  <a:pt x="775716" y="464820"/>
                </a:moveTo>
                <a:lnTo>
                  <a:pt x="774192" y="455676"/>
                </a:lnTo>
                <a:lnTo>
                  <a:pt x="765048" y="458724"/>
                </a:lnTo>
                <a:lnTo>
                  <a:pt x="768096" y="467868"/>
                </a:lnTo>
                <a:lnTo>
                  <a:pt x="775716" y="464820"/>
                </a:lnTo>
                <a:close/>
              </a:path>
              <a:path w="2211704" h="704214">
                <a:moveTo>
                  <a:pt x="794004" y="458724"/>
                </a:moveTo>
                <a:lnTo>
                  <a:pt x="792480" y="449580"/>
                </a:lnTo>
                <a:lnTo>
                  <a:pt x="783336" y="452628"/>
                </a:lnTo>
                <a:lnTo>
                  <a:pt x="784860" y="461772"/>
                </a:lnTo>
                <a:lnTo>
                  <a:pt x="794004" y="458724"/>
                </a:lnTo>
                <a:close/>
              </a:path>
              <a:path w="2211704" h="704214">
                <a:moveTo>
                  <a:pt x="812292" y="454152"/>
                </a:moveTo>
                <a:lnTo>
                  <a:pt x="810768" y="445008"/>
                </a:lnTo>
                <a:lnTo>
                  <a:pt x="801624" y="448056"/>
                </a:lnTo>
                <a:lnTo>
                  <a:pt x="803148" y="455676"/>
                </a:lnTo>
                <a:lnTo>
                  <a:pt x="812292" y="454152"/>
                </a:lnTo>
                <a:close/>
              </a:path>
              <a:path w="2211704" h="704214">
                <a:moveTo>
                  <a:pt x="830580" y="448056"/>
                </a:moveTo>
                <a:lnTo>
                  <a:pt x="827532" y="438912"/>
                </a:lnTo>
                <a:lnTo>
                  <a:pt x="818388" y="441960"/>
                </a:lnTo>
                <a:lnTo>
                  <a:pt x="821436" y="451104"/>
                </a:lnTo>
                <a:lnTo>
                  <a:pt x="830580" y="448056"/>
                </a:lnTo>
                <a:close/>
              </a:path>
              <a:path w="2211704" h="704214">
                <a:moveTo>
                  <a:pt x="848868" y="441960"/>
                </a:moveTo>
                <a:lnTo>
                  <a:pt x="845820" y="432816"/>
                </a:lnTo>
                <a:lnTo>
                  <a:pt x="836676" y="435864"/>
                </a:lnTo>
                <a:lnTo>
                  <a:pt x="839724" y="445008"/>
                </a:lnTo>
                <a:lnTo>
                  <a:pt x="848868" y="441960"/>
                </a:lnTo>
                <a:close/>
              </a:path>
              <a:path w="2211704" h="704214">
                <a:moveTo>
                  <a:pt x="867156" y="437388"/>
                </a:moveTo>
                <a:lnTo>
                  <a:pt x="864108" y="428244"/>
                </a:lnTo>
                <a:lnTo>
                  <a:pt x="854964" y="429768"/>
                </a:lnTo>
                <a:lnTo>
                  <a:pt x="858012" y="438912"/>
                </a:lnTo>
                <a:lnTo>
                  <a:pt x="867156" y="437388"/>
                </a:lnTo>
                <a:close/>
              </a:path>
              <a:path w="2211704" h="704214">
                <a:moveTo>
                  <a:pt x="885444" y="431292"/>
                </a:moveTo>
                <a:lnTo>
                  <a:pt x="882396" y="422148"/>
                </a:lnTo>
                <a:lnTo>
                  <a:pt x="873252" y="425196"/>
                </a:lnTo>
                <a:lnTo>
                  <a:pt x="876300" y="434340"/>
                </a:lnTo>
                <a:lnTo>
                  <a:pt x="885444" y="431292"/>
                </a:lnTo>
                <a:close/>
              </a:path>
              <a:path w="2211704" h="704214">
                <a:moveTo>
                  <a:pt x="903732" y="425196"/>
                </a:moveTo>
                <a:lnTo>
                  <a:pt x="900684" y="416052"/>
                </a:lnTo>
                <a:lnTo>
                  <a:pt x="891540" y="419100"/>
                </a:lnTo>
                <a:lnTo>
                  <a:pt x="894588" y="428244"/>
                </a:lnTo>
                <a:lnTo>
                  <a:pt x="903732" y="425196"/>
                </a:lnTo>
                <a:close/>
              </a:path>
              <a:path w="2211704" h="704214">
                <a:moveTo>
                  <a:pt x="922020" y="419100"/>
                </a:moveTo>
                <a:lnTo>
                  <a:pt x="918972" y="409956"/>
                </a:lnTo>
                <a:lnTo>
                  <a:pt x="909828" y="413004"/>
                </a:lnTo>
                <a:lnTo>
                  <a:pt x="912876" y="422148"/>
                </a:lnTo>
                <a:lnTo>
                  <a:pt x="922020" y="419100"/>
                </a:lnTo>
                <a:close/>
              </a:path>
              <a:path w="2211704" h="704214">
                <a:moveTo>
                  <a:pt x="940308" y="414528"/>
                </a:moveTo>
                <a:lnTo>
                  <a:pt x="937260" y="405384"/>
                </a:lnTo>
                <a:lnTo>
                  <a:pt x="928116" y="408432"/>
                </a:lnTo>
                <a:lnTo>
                  <a:pt x="931164" y="417576"/>
                </a:lnTo>
                <a:lnTo>
                  <a:pt x="940308" y="414528"/>
                </a:lnTo>
                <a:close/>
              </a:path>
              <a:path w="2211704" h="704214">
                <a:moveTo>
                  <a:pt x="958596" y="408432"/>
                </a:moveTo>
                <a:lnTo>
                  <a:pt x="955548" y="399288"/>
                </a:lnTo>
                <a:lnTo>
                  <a:pt x="946404" y="402336"/>
                </a:lnTo>
                <a:lnTo>
                  <a:pt x="949452" y="411480"/>
                </a:lnTo>
                <a:lnTo>
                  <a:pt x="958596" y="408432"/>
                </a:lnTo>
                <a:close/>
              </a:path>
              <a:path w="2211704" h="704214">
                <a:moveTo>
                  <a:pt x="976884" y="402336"/>
                </a:moveTo>
                <a:lnTo>
                  <a:pt x="973836" y="393192"/>
                </a:lnTo>
                <a:lnTo>
                  <a:pt x="964692" y="396240"/>
                </a:lnTo>
                <a:lnTo>
                  <a:pt x="967740" y="405384"/>
                </a:lnTo>
                <a:lnTo>
                  <a:pt x="976884" y="402336"/>
                </a:lnTo>
                <a:close/>
              </a:path>
              <a:path w="2211704" h="704214">
                <a:moveTo>
                  <a:pt x="995172" y="397764"/>
                </a:moveTo>
                <a:lnTo>
                  <a:pt x="992124" y="388620"/>
                </a:lnTo>
                <a:lnTo>
                  <a:pt x="982980" y="390144"/>
                </a:lnTo>
                <a:lnTo>
                  <a:pt x="986028" y="399288"/>
                </a:lnTo>
                <a:lnTo>
                  <a:pt x="995172" y="397764"/>
                </a:lnTo>
                <a:close/>
              </a:path>
              <a:path w="2211704" h="704214">
                <a:moveTo>
                  <a:pt x="1013460" y="391668"/>
                </a:moveTo>
                <a:lnTo>
                  <a:pt x="1010412" y="382524"/>
                </a:lnTo>
                <a:lnTo>
                  <a:pt x="1001268" y="385572"/>
                </a:lnTo>
                <a:lnTo>
                  <a:pt x="1004316" y="394716"/>
                </a:lnTo>
                <a:lnTo>
                  <a:pt x="1013460" y="391668"/>
                </a:lnTo>
                <a:close/>
              </a:path>
              <a:path w="2211704" h="704214">
                <a:moveTo>
                  <a:pt x="1031748" y="385572"/>
                </a:moveTo>
                <a:lnTo>
                  <a:pt x="1028700" y="376428"/>
                </a:lnTo>
                <a:lnTo>
                  <a:pt x="1019556" y="379476"/>
                </a:lnTo>
                <a:lnTo>
                  <a:pt x="1022604" y="388620"/>
                </a:lnTo>
                <a:lnTo>
                  <a:pt x="1031748" y="385572"/>
                </a:lnTo>
                <a:close/>
              </a:path>
              <a:path w="2211704" h="704214">
                <a:moveTo>
                  <a:pt x="1050036" y="379476"/>
                </a:moveTo>
                <a:lnTo>
                  <a:pt x="1046988" y="370332"/>
                </a:lnTo>
                <a:lnTo>
                  <a:pt x="1037844" y="373380"/>
                </a:lnTo>
                <a:lnTo>
                  <a:pt x="1040892" y="382524"/>
                </a:lnTo>
                <a:lnTo>
                  <a:pt x="1050036" y="379476"/>
                </a:lnTo>
                <a:close/>
              </a:path>
              <a:path w="2211704" h="704214">
                <a:moveTo>
                  <a:pt x="1066800" y="374904"/>
                </a:moveTo>
                <a:lnTo>
                  <a:pt x="1065276" y="365760"/>
                </a:lnTo>
                <a:lnTo>
                  <a:pt x="1056132" y="368808"/>
                </a:lnTo>
                <a:lnTo>
                  <a:pt x="1059180" y="377952"/>
                </a:lnTo>
                <a:lnTo>
                  <a:pt x="1066800" y="374904"/>
                </a:lnTo>
                <a:close/>
              </a:path>
              <a:path w="2211704" h="704214">
                <a:moveTo>
                  <a:pt x="1085088" y="368808"/>
                </a:moveTo>
                <a:lnTo>
                  <a:pt x="1083564" y="359664"/>
                </a:lnTo>
                <a:lnTo>
                  <a:pt x="1074420" y="362712"/>
                </a:lnTo>
                <a:lnTo>
                  <a:pt x="1075944" y="371856"/>
                </a:lnTo>
                <a:lnTo>
                  <a:pt x="1085088" y="368808"/>
                </a:lnTo>
                <a:close/>
              </a:path>
              <a:path w="2211704" h="704214">
                <a:moveTo>
                  <a:pt x="1103376" y="362712"/>
                </a:moveTo>
                <a:lnTo>
                  <a:pt x="1101852" y="353568"/>
                </a:lnTo>
                <a:lnTo>
                  <a:pt x="1092708" y="356616"/>
                </a:lnTo>
                <a:lnTo>
                  <a:pt x="1094232" y="365760"/>
                </a:lnTo>
                <a:lnTo>
                  <a:pt x="1103376" y="362712"/>
                </a:lnTo>
                <a:close/>
              </a:path>
              <a:path w="2211704" h="704214">
                <a:moveTo>
                  <a:pt x="1121664" y="358140"/>
                </a:moveTo>
                <a:lnTo>
                  <a:pt x="1118616" y="348996"/>
                </a:lnTo>
                <a:lnTo>
                  <a:pt x="1109472" y="352044"/>
                </a:lnTo>
                <a:lnTo>
                  <a:pt x="1112520" y="359664"/>
                </a:lnTo>
                <a:lnTo>
                  <a:pt x="1121664" y="358140"/>
                </a:lnTo>
                <a:close/>
              </a:path>
              <a:path w="2211704" h="704214">
                <a:moveTo>
                  <a:pt x="1139952" y="352044"/>
                </a:moveTo>
                <a:lnTo>
                  <a:pt x="1136904" y="342900"/>
                </a:lnTo>
                <a:lnTo>
                  <a:pt x="1127760" y="345948"/>
                </a:lnTo>
                <a:lnTo>
                  <a:pt x="1130808" y="355092"/>
                </a:lnTo>
                <a:lnTo>
                  <a:pt x="1139952" y="352044"/>
                </a:lnTo>
                <a:close/>
              </a:path>
              <a:path w="2211704" h="704214">
                <a:moveTo>
                  <a:pt x="1158240" y="345948"/>
                </a:moveTo>
                <a:lnTo>
                  <a:pt x="1155192" y="336804"/>
                </a:lnTo>
                <a:lnTo>
                  <a:pt x="1146048" y="339852"/>
                </a:lnTo>
                <a:lnTo>
                  <a:pt x="1149096" y="348996"/>
                </a:lnTo>
                <a:lnTo>
                  <a:pt x="1158240" y="345948"/>
                </a:lnTo>
                <a:close/>
              </a:path>
              <a:path w="2211704" h="704214">
                <a:moveTo>
                  <a:pt x="1176528" y="341376"/>
                </a:moveTo>
                <a:lnTo>
                  <a:pt x="1173480" y="332232"/>
                </a:lnTo>
                <a:lnTo>
                  <a:pt x="1164336" y="333756"/>
                </a:lnTo>
                <a:lnTo>
                  <a:pt x="1167384" y="342900"/>
                </a:lnTo>
                <a:lnTo>
                  <a:pt x="1176528" y="341376"/>
                </a:lnTo>
                <a:close/>
              </a:path>
              <a:path w="2211704" h="704214">
                <a:moveTo>
                  <a:pt x="1194816" y="335280"/>
                </a:moveTo>
                <a:lnTo>
                  <a:pt x="1191768" y="326136"/>
                </a:lnTo>
                <a:lnTo>
                  <a:pt x="1182624" y="329184"/>
                </a:lnTo>
                <a:lnTo>
                  <a:pt x="1185672" y="338328"/>
                </a:lnTo>
                <a:lnTo>
                  <a:pt x="1194816" y="335280"/>
                </a:lnTo>
                <a:close/>
              </a:path>
              <a:path w="2211704" h="704214">
                <a:moveTo>
                  <a:pt x="1213104" y="329184"/>
                </a:moveTo>
                <a:lnTo>
                  <a:pt x="1210056" y="320040"/>
                </a:lnTo>
                <a:lnTo>
                  <a:pt x="1200912" y="323088"/>
                </a:lnTo>
                <a:lnTo>
                  <a:pt x="1203960" y="332232"/>
                </a:lnTo>
                <a:lnTo>
                  <a:pt x="1213104" y="329184"/>
                </a:lnTo>
                <a:close/>
              </a:path>
              <a:path w="2211704" h="704214">
                <a:moveTo>
                  <a:pt x="1231392" y="323088"/>
                </a:moveTo>
                <a:lnTo>
                  <a:pt x="1228344" y="313944"/>
                </a:lnTo>
                <a:lnTo>
                  <a:pt x="1219200" y="316992"/>
                </a:lnTo>
                <a:lnTo>
                  <a:pt x="1222248" y="326136"/>
                </a:lnTo>
                <a:lnTo>
                  <a:pt x="1231392" y="323088"/>
                </a:lnTo>
                <a:close/>
              </a:path>
              <a:path w="2211704" h="704214">
                <a:moveTo>
                  <a:pt x="1249680" y="318516"/>
                </a:moveTo>
                <a:lnTo>
                  <a:pt x="1246632" y="309372"/>
                </a:lnTo>
                <a:lnTo>
                  <a:pt x="1237488" y="312420"/>
                </a:lnTo>
                <a:lnTo>
                  <a:pt x="1240536" y="321564"/>
                </a:lnTo>
                <a:lnTo>
                  <a:pt x="1249680" y="318516"/>
                </a:lnTo>
                <a:close/>
              </a:path>
              <a:path w="2211704" h="704214">
                <a:moveTo>
                  <a:pt x="1267968" y="312420"/>
                </a:moveTo>
                <a:lnTo>
                  <a:pt x="1264920" y="303276"/>
                </a:lnTo>
                <a:lnTo>
                  <a:pt x="1255776" y="306324"/>
                </a:lnTo>
                <a:lnTo>
                  <a:pt x="1258824" y="315468"/>
                </a:lnTo>
                <a:lnTo>
                  <a:pt x="1267968" y="312420"/>
                </a:lnTo>
                <a:close/>
              </a:path>
              <a:path w="2211704" h="704214">
                <a:moveTo>
                  <a:pt x="1286256" y="306324"/>
                </a:moveTo>
                <a:lnTo>
                  <a:pt x="1283208" y="297180"/>
                </a:lnTo>
                <a:lnTo>
                  <a:pt x="1274064" y="300228"/>
                </a:lnTo>
                <a:lnTo>
                  <a:pt x="1277112" y="309372"/>
                </a:lnTo>
                <a:lnTo>
                  <a:pt x="1286256" y="306324"/>
                </a:lnTo>
                <a:close/>
              </a:path>
              <a:path w="2211704" h="704214">
                <a:moveTo>
                  <a:pt x="1304544" y="301752"/>
                </a:moveTo>
                <a:lnTo>
                  <a:pt x="1301496" y="292608"/>
                </a:lnTo>
                <a:lnTo>
                  <a:pt x="1292352" y="294132"/>
                </a:lnTo>
                <a:lnTo>
                  <a:pt x="1295400" y="303276"/>
                </a:lnTo>
                <a:lnTo>
                  <a:pt x="1304544" y="301752"/>
                </a:lnTo>
                <a:close/>
              </a:path>
              <a:path w="2211704" h="704214">
                <a:moveTo>
                  <a:pt x="1322832" y="295656"/>
                </a:moveTo>
                <a:lnTo>
                  <a:pt x="1319784" y="286512"/>
                </a:lnTo>
                <a:lnTo>
                  <a:pt x="1310640" y="289560"/>
                </a:lnTo>
                <a:lnTo>
                  <a:pt x="1313688" y="298704"/>
                </a:lnTo>
                <a:lnTo>
                  <a:pt x="1322832" y="295656"/>
                </a:lnTo>
                <a:close/>
              </a:path>
              <a:path w="2211704" h="704214">
                <a:moveTo>
                  <a:pt x="1341120" y="289560"/>
                </a:moveTo>
                <a:lnTo>
                  <a:pt x="1338072" y="280416"/>
                </a:lnTo>
                <a:lnTo>
                  <a:pt x="1328928" y="283464"/>
                </a:lnTo>
                <a:lnTo>
                  <a:pt x="1331976" y="292608"/>
                </a:lnTo>
                <a:lnTo>
                  <a:pt x="1341120" y="289560"/>
                </a:lnTo>
                <a:close/>
              </a:path>
              <a:path w="2211704" h="704214">
                <a:moveTo>
                  <a:pt x="1359408" y="283464"/>
                </a:moveTo>
                <a:lnTo>
                  <a:pt x="1356360" y="275844"/>
                </a:lnTo>
                <a:lnTo>
                  <a:pt x="1347216" y="277368"/>
                </a:lnTo>
                <a:lnTo>
                  <a:pt x="1350264" y="286512"/>
                </a:lnTo>
                <a:lnTo>
                  <a:pt x="1359408" y="283464"/>
                </a:lnTo>
                <a:close/>
              </a:path>
              <a:path w="2211704" h="704214">
                <a:moveTo>
                  <a:pt x="1376172" y="278892"/>
                </a:moveTo>
                <a:lnTo>
                  <a:pt x="1374648" y="269748"/>
                </a:lnTo>
                <a:lnTo>
                  <a:pt x="1365504" y="272796"/>
                </a:lnTo>
                <a:lnTo>
                  <a:pt x="1367028" y="281940"/>
                </a:lnTo>
                <a:lnTo>
                  <a:pt x="1376172" y="278892"/>
                </a:lnTo>
                <a:close/>
              </a:path>
              <a:path w="2211704" h="704214">
                <a:moveTo>
                  <a:pt x="1394460" y="272796"/>
                </a:moveTo>
                <a:lnTo>
                  <a:pt x="1392936" y="263652"/>
                </a:lnTo>
                <a:lnTo>
                  <a:pt x="1383792" y="266700"/>
                </a:lnTo>
                <a:lnTo>
                  <a:pt x="1385316" y="275844"/>
                </a:lnTo>
                <a:lnTo>
                  <a:pt x="1394460" y="272796"/>
                </a:lnTo>
                <a:close/>
              </a:path>
              <a:path w="2211704" h="704214">
                <a:moveTo>
                  <a:pt x="1412748" y="266700"/>
                </a:moveTo>
                <a:lnTo>
                  <a:pt x="1409700" y="257556"/>
                </a:lnTo>
                <a:lnTo>
                  <a:pt x="1400556" y="260604"/>
                </a:lnTo>
                <a:lnTo>
                  <a:pt x="1403604" y="269748"/>
                </a:lnTo>
                <a:lnTo>
                  <a:pt x="1412748" y="266700"/>
                </a:lnTo>
                <a:close/>
              </a:path>
              <a:path w="2211704" h="704214">
                <a:moveTo>
                  <a:pt x="1431036" y="262128"/>
                </a:moveTo>
                <a:lnTo>
                  <a:pt x="1427988" y="252984"/>
                </a:lnTo>
                <a:lnTo>
                  <a:pt x="1418844" y="256032"/>
                </a:lnTo>
                <a:lnTo>
                  <a:pt x="1421892" y="265176"/>
                </a:lnTo>
                <a:lnTo>
                  <a:pt x="1431036" y="262128"/>
                </a:lnTo>
                <a:close/>
              </a:path>
              <a:path w="2211704" h="704214">
                <a:moveTo>
                  <a:pt x="1449324" y="256032"/>
                </a:moveTo>
                <a:lnTo>
                  <a:pt x="1446276" y="246888"/>
                </a:lnTo>
                <a:lnTo>
                  <a:pt x="1437132" y="249936"/>
                </a:lnTo>
                <a:lnTo>
                  <a:pt x="1440180" y="259080"/>
                </a:lnTo>
                <a:lnTo>
                  <a:pt x="1449324" y="256032"/>
                </a:lnTo>
                <a:close/>
              </a:path>
              <a:path w="2211704" h="704214">
                <a:moveTo>
                  <a:pt x="1467612" y="249936"/>
                </a:moveTo>
                <a:lnTo>
                  <a:pt x="1464564" y="240792"/>
                </a:lnTo>
                <a:lnTo>
                  <a:pt x="1455420" y="243840"/>
                </a:lnTo>
                <a:lnTo>
                  <a:pt x="1458468" y="252984"/>
                </a:lnTo>
                <a:lnTo>
                  <a:pt x="1467612" y="249936"/>
                </a:lnTo>
                <a:close/>
              </a:path>
              <a:path w="2211704" h="704214">
                <a:moveTo>
                  <a:pt x="1485900" y="245364"/>
                </a:moveTo>
                <a:lnTo>
                  <a:pt x="1482852" y="236220"/>
                </a:lnTo>
                <a:lnTo>
                  <a:pt x="1473708" y="237744"/>
                </a:lnTo>
                <a:lnTo>
                  <a:pt x="1476756" y="246888"/>
                </a:lnTo>
                <a:lnTo>
                  <a:pt x="1485900" y="245364"/>
                </a:lnTo>
                <a:close/>
              </a:path>
              <a:path w="2211704" h="704214">
                <a:moveTo>
                  <a:pt x="1504188" y="239268"/>
                </a:moveTo>
                <a:lnTo>
                  <a:pt x="1501140" y="230124"/>
                </a:lnTo>
                <a:lnTo>
                  <a:pt x="1491996" y="233172"/>
                </a:lnTo>
                <a:lnTo>
                  <a:pt x="1495044" y="242316"/>
                </a:lnTo>
                <a:lnTo>
                  <a:pt x="1504188" y="239268"/>
                </a:lnTo>
                <a:close/>
              </a:path>
              <a:path w="2211704" h="704214">
                <a:moveTo>
                  <a:pt x="1522476" y="233172"/>
                </a:moveTo>
                <a:lnTo>
                  <a:pt x="1519428" y="224028"/>
                </a:lnTo>
                <a:lnTo>
                  <a:pt x="1510284" y="227076"/>
                </a:lnTo>
                <a:lnTo>
                  <a:pt x="1513332" y="236220"/>
                </a:lnTo>
                <a:lnTo>
                  <a:pt x="1522476" y="233172"/>
                </a:lnTo>
                <a:close/>
              </a:path>
              <a:path w="2211704" h="704214">
                <a:moveTo>
                  <a:pt x="1540764" y="227076"/>
                </a:moveTo>
                <a:lnTo>
                  <a:pt x="1537716" y="217932"/>
                </a:lnTo>
                <a:lnTo>
                  <a:pt x="1528572" y="220980"/>
                </a:lnTo>
                <a:lnTo>
                  <a:pt x="1531620" y="230124"/>
                </a:lnTo>
                <a:lnTo>
                  <a:pt x="1540764" y="227076"/>
                </a:lnTo>
                <a:close/>
              </a:path>
              <a:path w="2211704" h="704214">
                <a:moveTo>
                  <a:pt x="1559052" y="222504"/>
                </a:moveTo>
                <a:lnTo>
                  <a:pt x="1556004" y="213360"/>
                </a:lnTo>
                <a:lnTo>
                  <a:pt x="1546860" y="216408"/>
                </a:lnTo>
                <a:lnTo>
                  <a:pt x="1549908" y="225552"/>
                </a:lnTo>
                <a:lnTo>
                  <a:pt x="1559052" y="222504"/>
                </a:lnTo>
                <a:close/>
              </a:path>
              <a:path w="2211704" h="704214">
                <a:moveTo>
                  <a:pt x="1577340" y="216408"/>
                </a:moveTo>
                <a:lnTo>
                  <a:pt x="1574292" y="207264"/>
                </a:lnTo>
                <a:lnTo>
                  <a:pt x="1565148" y="210312"/>
                </a:lnTo>
                <a:lnTo>
                  <a:pt x="1568196" y="219456"/>
                </a:lnTo>
                <a:lnTo>
                  <a:pt x="1577340" y="216408"/>
                </a:lnTo>
                <a:close/>
              </a:path>
              <a:path w="2211704" h="704214">
                <a:moveTo>
                  <a:pt x="1595628" y="210312"/>
                </a:moveTo>
                <a:lnTo>
                  <a:pt x="1592580" y="201168"/>
                </a:lnTo>
                <a:lnTo>
                  <a:pt x="1583436" y="204216"/>
                </a:lnTo>
                <a:lnTo>
                  <a:pt x="1586484" y="213360"/>
                </a:lnTo>
                <a:lnTo>
                  <a:pt x="1595628" y="210312"/>
                </a:lnTo>
                <a:close/>
              </a:path>
              <a:path w="2211704" h="704214">
                <a:moveTo>
                  <a:pt x="1613916" y="205740"/>
                </a:moveTo>
                <a:lnTo>
                  <a:pt x="1610868" y="196596"/>
                </a:lnTo>
                <a:lnTo>
                  <a:pt x="1601724" y="198120"/>
                </a:lnTo>
                <a:lnTo>
                  <a:pt x="1604772" y="207264"/>
                </a:lnTo>
                <a:lnTo>
                  <a:pt x="1613916" y="205740"/>
                </a:lnTo>
                <a:close/>
              </a:path>
              <a:path w="2211704" h="704214">
                <a:moveTo>
                  <a:pt x="1632204" y="199644"/>
                </a:moveTo>
                <a:lnTo>
                  <a:pt x="1629156" y="190500"/>
                </a:lnTo>
                <a:lnTo>
                  <a:pt x="1620012" y="193548"/>
                </a:lnTo>
                <a:lnTo>
                  <a:pt x="1623060" y="202692"/>
                </a:lnTo>
                <a:lnTo>
                  <a:pt x="1632204" y="199644"/>
                </a:lnTo>
                <a:close/>
              </a:path>
              <a:path w="2211704" h="704214">
                <a:moveTo>
                  <a:pt x="1650492" y="193548"/>
                </a:moveTo>
                <a:lnTo>
                  <a:pt x="1647444" y="184404"/>
                </a:lnTo>
                <a:lnTo>
                  <a:pt x="1638300" y="187452"/>
                </a:lnTo>
                <a:lnTo>
                  <a:pt x="1641348" y="196596"/>
                </a:lnTo>
                <a:lnTo>
                  <a:pt x="1650492" y="193548"/>
                </a:lnTo>
                <a:close/>
              </a:path>
              <a:path w="2211704" h="704214">
                <a:moveTo>
                  <a:pt x="1667256" y="187452"/>
                </a:moveTo>
                <a:lnTo>
                  <a:pt x="1665732" y="179832"/>
                </a:lnTo>
                <a:lnTo>
                  <a:pt x="1656588" y="181356"/>
                </a:lnTo>
                <a:lnTo>
                  <a:pt x="1658112" y="190500"/>
                </a:lnTo>
                <a:lnTo>
                  <a:pt x="1667256" y="187452"/>
                </a:lnTo>
                <a:close/>
              </a:path>
              <a:path w="2211704" h="704214">
                <a:moveTo>
                  <a:pt x="1685544" y="182880"/>
                </a:moveTo>
                <a:lnTo>
                  <a:pt x="1684020" y="173736"/>
                </a:lnTo>
                <a:lnTo>
                  <a:pt x="1674876" y="176784"/>
                </a:lnTo>
                <a:lnTo>
                  <a:pt x="1676400" y="185928"/>
                </a:lnTo>
                <a:lnTo>
                  <a:pt x="1685544" y="182880"/>
                </a:lnTo>
                <a:close/>
              </a:path>
              <a:path w="2211704" h="704214">
                <a:moveTo>
                  <a:pt x="1703832" y="176784"/>
                </a:moveTo>
                <a:lnTo>
                  <a:pt x="1700784" y="167640"/>
                </a:lnTo>
                <a:lnTo>
                  <a:pt x="1693164" y="170688"/>
                </a:lnTo>
                <a:lnTo>
                  <a:pt x="1694688" y="179832"/>
                </a:lnTo>
                <a:lnTo>
                  <a:pt x="1703832" y="176784"/>
                </a:lnTo>
                <a:close/>
              </a:path>
              <a:path w="2211704" h="704214">
                <a:moveTo>
                  <a:pt x="1722120" y="170688"/>
                </a:moveTo>
                <a:lnTo>
                  <a:pt x="1719072" y="161544"/>
                </a:lnTo>
                <a:lnTo>
                  <a:pt x="1709928" y="164592"/>
                </a:lnTo>
                <a:lnTo>
                  <a:pt x="1712976" y="173736"/>
                </a:lnTo>
                <a:lnTo>
                  <a:pt x="1722120" y="170688"/>
                </a:lnTo>
                <a:close/>
              </a:path>
              <a:path w="2211704" h="704214">
                <a:moveTo>
                  <a:pt x="1740408" y="166116"/>
                </a:moveTo>
                <a:lnTo>
                  <a:pt x="1737360" y="156972"/>
                </a:lnTo>
                <a:lnTo>
                  <a:pt x="1728216" y="160020"/>
                </a:lnTo>
                <a:lnTo>
                  <a:pt x="1731264" y="169164"/>
                </a:lnTo>
                <a:lnTo>
                  <a:pt x="1740408" y="166116"/>
                </a:lnTo>
                <a:close/>
              </a:path>
              <a:path w="2211704" h="704214">
                <a:moveTo>
                  <a:pt x="1758696" y="160020"/>
                </a:moveTo>
                <a:lnTo>
                  <a:pt x="1755648" y="150876"/>
                </a:lnTo>
                <a:lnTo>
                  <a:pt x="1746504" y="153924"/>
                </a:lnTo>
                <a:lnTo>
                  <a:pt x="1749552" y="163068"/>
                </a:lnTo>
                <a:lnTo>
                  <a:pt x="1758696" y="160020"/>
                </a:lnTo>
                <a:close/>
              </a:path>
              <a:path w="2211704" h="704214">
                <a:moveTo>
                  <a:pt x="1776984" y="153924"/>
                </a:moveTo>
                <a:lnTo>
                  <a:pt x="1773936" y="144780"/>
                </a:lnTo>
                <a:lnTo>
                  <a:pt x="1764792" y="147828"/>
                </a:lnTo>
                <a:lnTo>
                  <a:pt x="1767840" y="156972"/>
                </a:lnTo>
                <a:lnTo>
                  <a:pt x="1776984" y="153924"/>
                </a:lnTo>
                <a:close/>
              </a:path>
              <a:path w="2211704" h="704214">
                <a:moveTo>
                  <a:pt x="1795272" y="149352"/>
                </a:moveTo>
                <a:lnTo>
                  <a:pt x="1792224" y="140208"/>
                </a:lnTo>
                <a:lnTo>
                  <a:pt x="1783080" y="141732"/>
                </a:lnTo>
                <a:lnTo>
                  <a:pt x="1786128" y="150876"/>
                </a:lnTo>
                <a:lnTo>
                  <a:pt x="1795272" y="149352"/>
                </a:lnTo>
                <a:close/>
              </a:path>
              <a:path w="2211704" h="704214">
                <a:moveTo>
                  <a:pt x="1813560" y="143256"/>
                </a:moveTo>
                <a:lnTo>
                  <a:pt x="1810512" y="134112"/>
                </a:lnTo>
                <a:lnTo>
                  <a:pt x="1801368" y="137160"/>
                </a:lnTo>
                <a:lnTo>
                  <a:pt x="1804416" y="146304"/>
                </a:lnTo>
                <a:lnTo>
                  <a:pt x="1813560" y="143256"/>
                </a:lnTo>
                <a:close/>
              </a:path>
              <a:path w="2211704" h="704214">
                <a:moveTo>
                  <a:pt x="1831848" y="137160"/>
                </a:moveTo>
                <a:lnTo>
                  <a:pt x="1828800" y="128016"/>
                </a:lnTo>
                <a:lnTo>
                  <a:pt x="1819656" y="131064"/>
                </a:lnTo>
                <a:lnTo>
                  <a:pt x="1822704" y="140208"/>
                </a:lnTo>
                <a:lnTo>
                  <a:pt x="1831848" y="137160"/>
                </a:lnTo>
                <a:close/>
              </a:path>
              <a:path w="2211704" h="704214">
                <a:moveTo>
                  <a:pt x="1850136" y="131064"/>
                </a:moveTo>
                <a:lnTo>
                  <a:pt x="1847088" y="121920"/>
                </a:lnTo>
                <a:lnTo>
                  <a:pt x="1837944" y="124968"/>
                </a:lnTo>
                <a:lnTo>
                  <a:pt x="1840992" y="134112"/>
                </a:lnTo>
                <a:lnTo>
                  <a:pt x="1850136" y="131064"/>
                </a:lnTo>
                <a:close/>
              </a:path>
              <a:path w="2211704" h="704214">
                <a:moveTo>
                  <a:pt x="1868424" y="126492"/>
                </a:moveTo>
                <a:lnTo>
                  <a:pt x="1865376" y="117348"/>
                </a:lnTo>
                <a:lnTo>
                  <a:pt x="1856232" y="120396"/>
                </a:lnTo>
                <a:lnTo>
                  <a:pt x="1859280" y="129540"/>
                </a:lnTo>
                <a:lnTo>
                  <a:pt x="1868424" y="126492"/>
                </a:lnTo>
                <a:close/>
              </a:path>
              <a:path w="2211704" h="704214">
                <a:moveTo>
                  <a:pt x="1886712" y="120396"/>
                </a:moveTo>
                <a:lnTo>
                  <a:pt x="1883664" y="111252"/>
                </a:lnTo>
                <a:lnTo>
                  <a:pt x="1874520" y="114300"/>
                </a:lnTo>
                <a:lnTo>
                  <a:pt x="1877568" y="123444"/>
                </a:lnTo>
                <a:lnTo>
                  <a:pt x="1886712" y="120396"/>
                </a:lnTo>
                <a:close/>
              </a:path>
              <a:path w="2211704" h="704214">
                <a:moveTo>
                  <a:pt x="1905000" y="114300"/>
                </a:moveTo>
                <a:lnTo>
                  <a:pt x="1901952" y="105156"/>
                </a:lnTo>
                <a:lnTo>
                  <a:pt x="1892808" y="108204"/>
                </a:lnTo>
                <a:lnTo>
                  <a:pt x="1895856" y="117348"/>
                </a:lnTo>
                <a:lnTo>
                  <a:pt x="1905000" y="114300"/>
                </a:lnTo>
                <a:close/>
              </a:path>
              <a:path w="2211704" h="704214">
                <a:moveTo>
                  <a:pt x="1923288" y="109728"/>
                </a:moveTo>
                <a:lnTo>
                  <a:pt x="1920240" y="100584"/>
                </a:lnTo>
                <a:lnTo>
                  <a:pt x="1911096" y="103632"/>
                </a:lnTo>
                <a:lnTo>
                  <a:pt x="1914144" y="111252"/>
                </a:lnTo>
                <a:lnTo>
                  <a:pt x="1923288" y="109728"/>
                </a:lnTo>
                <a:close/>
              </a:path>
              <a:path w="2211704" h="704214">
                <a:moveTo>
                  <a:pt x="1941576" y="103632"/>
                </a:moveTo>
                <a:lnTo>
                  <a:pt x="1938528" y="94488"/>
                </a:lnTo>
                <a:lnTo>
                  <a:pt x="1929384" y="97536"/>
                </a:lnTo>
                <a:lnTo>
                  <a:pt x="1932432" y="106680"/>
                </a:lnTo>
                <a:lnTo>
                  <a:pt x="1941576" y="103632"/>
                </a:lnTo>
                <a:close/>
              </a:path>
              <a:path w="2211704" h="704214">
                <a:moveTo>
                  <a:pt x="1958340" y="97536"/>
                </a:moveTo>
                <a:lnTo>
                  <a:pt x="1956816" y="88392"/>
                </a:lnTo>
                <a:lnTo>
                  <a:pt x="1947672" y="91440"/>
                </a:lnTo>
                <a:lnTo>
                  <a:pt x="1950720" y="100584"/>
                </a:lnTo>
                <a:lnTo>
                  <a:pt x="1958340" y="97536"/>
                </a:lnTo>
                <a:close/>
              </a:path>
              <a:path w="2211704" h="704214">
                <a:moveTo>
                  <a:pt x="1976628" y="92964"/>
                </a:moveTo>
                <a:lnTo>
                  <a:pt x="1975104" y="83820"/>
                </a:lnTo>
                <a:lnTo>
                  <a:pt x="1965960" y="85344"/>
                </a:lnTo>
                <a:lnTo>
                  <a:pt x="1967484" y="94488"/>
                </a:lnTo>
                <a:lnTo>
                  <a:pt x="1976628" y="92964"/>
                </a:lnTo>
                <a:close/>
              </a:path>
              <a:path w="2211704" h="704214">
                <a:moveTo>
                  <a:pt x="1994916" y="86868"/>
                </a:moveTo>
                <a:lnTo>
                  <a:pt x="1991868" y="77724"/>
                </a:lnTo>
                <a:lnTo>
                  <a:pt x="1984248" y="80772"/>
                </a:lnTo>
                <a:lnTo>
                  <a:pt x="1985772" y="89916"/>
                </a:lnTo>
                <a:lnTo>
                  <a:pt x="1994916" y="86868"/>
                </a:lnTo>
                <a:close/>
              </a:path>
              <a:path w="2211704" h="704214">
                <a:moveTo>
                  <a:pt x="2013204" y="80772"/>
                </a:moveTo>
                <a:lnTo>
                  <a:pt x="2010156" y="71628"/>
                </a:lnTo>
                <a:lnTo>
                  <a:pt x="2001012" y="74676"/>
                </a:lnTo>
                <a:lnTo>
                  <a:pt x="2004060" y="83820"/>
                </a:lnTo>
                <a:lnTo>
                  <a:pt x="2013204" y="80772"/>
                </a:lnTo>
                <a:close/>
              </a:path>
              <a:path w="2211704" h="704214">
                <a:moveTo>
                  <a:pt x="2031492" y="74676"/>
                </a:moveTo>
                <a:lnTo>
                  <a:pt x="2028444" y="65532"/>
                </a:lnTo>
                <a:lnTo>
                  <a:pt x="2019300" y="68580"/>
                </a:lnTo>
                <a:lnTo>
                  <a:pt x="2022348" y="77724"/>
                </a:lnTo>
                <a:lnTo>
                  <a:pt x="2031492" y="74676"/>
                </a:lnTo>
                <a:close/>
              </a:path>
              <a:path w="2211704" h="704214">
                <a:moveTo>
                  <a:pt x="2049780" y="70104"/>
                </a:moveTo>
                <a:lnTo>
                  <a:pt x="2046732" y="60960"/>
                </a:lnTo>
                <a:lnTo>
                  <a:pt x="2037588" y="64008"/>
                </a:lnTo>
                <a:lnTo>
                  <a:pt x="2040636" y="73152"/>
                </a:lnTo>
                <a:lnTo>
                  <a:pt x="2049780" y="70104"/>
                </a:lnTo>
                <a:close/>
              </a:path>
              <a:path w="2211704" h="704214">
                <a:moveTo>
                  <a:pt x="2068068" y="64008"/>
                </a:moveTo>
                <a:lnTo>
                  <a:pt x="2065020" y="54864"/>
                </a:lnTo>
                <a:lnTo>
                  <a:pt x="2055876" y="57912"/>
                </a:lnTo>
                <a:lnTo>
                  <a:pt x="2058924" y="67056"/>
                </a:lnTo>
                <a:lnTo>
                  <a:pt x="2068068" y="64008"/>
                </a:lnTo>
                <a:close/>
              </a:path>
              <a:path w="2211704" h="704214">
                <a:moveTo>
                  <a:pt x="2086356" y="57912"/>
                </a:moveTo>
                <a:lnTo>
                  <a:pt x="2083308" y="48768"/>
                </a:lnTo>
                <a:lnTo>
                  <a:pt x="2074164" y="51816"/>
                </a:lnTo>
                <a:lnTo>
                  <a:pt x="2077212" y="60960"/>
                </a:lnTo>
                <a:lnTo>
                  <a:pt x="2086356" y="57912"/>
                </a:lnTo>
                <a:close/>
              </a:path>
              <a:path w="2211704" h="704214">
                <a:moveTo>
                  <a:pt x="2104644" y="53340"/>
                </a:moveTo>
                <a:lnTo>
                  <a:pt x="2101596" y="44196"/>
                </a:lnTo>
                <a:lnTo>
                  <a:pt x="2092452" y="45720"/>
                </a:lnTo>
                <a:lnTo>
                  <a:pt x="2095500" y="54864"/>
                </a:lnTo>
                <a:lnTo>
                  <a:pt x="2104644" y="53340"/>
                </a:lnTo>
                <a:close/>
              </a:path>
              <a:path w="2211704" h="704214">
                <a:moveTo>
                  <a:pt x="2122932" y="47244"/>
                </a:moveTo>
                <a:lnTo>
                  <a:pt x="2119884" y="38100"/>
                </a:lnTo>
                <a:lnTo>
                  <a:pt x="2110740" y="41148"/>
                </a:lnTo>
                <a:lnTo>
                  <a:pt x="2113788" y="50292"/>
                </a:lnTo>
                <a:lnTo>
                  <a:pt x="2122932" y="47244"/>
                </a:lnTo>
                <a:close/>
              </a:path>
              <a:path w="2211704" h="704214">
                <a:moveTo>
                  <a:pt x="2211324" y="15240"/>
                </a:moveTo>
                <a:lnTo>
                  <a:pt x="2127504" y="0"/>
                </a:lnTo>
                <a:lnTo>
                  <a:pt x="2137568" y="32205"/>
                </a:lnTo>
                <a:lnTo>
                  <a:pt x="2138172" y="32004"/>
                </a:lnTo>
                <a:lnTo>
                  <a:pt x="2141220" y="41148"/>
                </a:lnTo>
                <a:lnTo>
                  <a:pt x="2141220" y="43891"/>
                </a:lnTo>
                <a:lnTo>
                  <a:pt x="2147316" y="63398"/>
                </a:lnTo>
                <a:lnTo>
                  <a:pt x="2147316" y="28956"/>
                </a:lnTo>
                <a:lnTo>
                  <a:pt x="2148840" y="28956"/>
                </a:lnTo>
                <a:lnTo>
                  <a:pt x="2151888" y="38100"/>
                </a:lnTo>
                <a:lnTo>
                  <a:pt x="2151888" y="71704"/>
                </a:lnTo>
                <a:lnTo>
                  <a:pt x="2211324" y="15240"/>
                </a:lnTo>
                <a:close/>
              </a:path>
              <a:path w="2211704" h="704214">
                <a:moveTo>
                  <a:pt x="2140443" y="41406"/>
                </a:moveTo>
                <a:lnTo>
                  <a:pt x="2137568" y="32205"/>
                </a:lnTo>
                <a:lnTo>
                  <a:pt x="2129028" y="35052"/>
                </a:lnTo>
                <a:lnTo>
                  <a:pt x="2132076" y="44196"/>
                </a:lnTo>
                <a:lnTo>
                  <a:pt x="2140443" y="41406"/>
                </a:lnTo>
                <a:close/>
              </a:path>
              <a:path w="2211704" h="704214">
                <a:moveTo>
                  <a:pt x="2141220" y="41148"/>
                </a:moveTo>
                <a:lnTo>
                  <a:pt x="2138172" y="32004"/>
                </a:lnTo>
                <a:lnTo>
                  <a:pt x="2137568" y="32205"/>
                </a:lnTo>
                <a:lnTo>
                  <a:pt x="2140443" y="41406"/>
                </a:lnTo>
                <a:lnTo>
                  <a:pt x="2141220" y="41148"/>
                </a:lnTo>
                <a:close/>
              </a:path>
              <a:path w="2211704" h="704214">
                <a:moveTo>
                  <a:pt x="2141220" y="43891"/>
                </a:moveTo>
                <a:lnTo>
                  <a:pt x="2141220" y="41148"/>
                </a:lnTo>
                <a:lnTo>
                  <a:pt x="2140443" y="41406"/>
                </a:lnTo>
                <a:lnTo>
                  <a:pt x="2141220" y="43891"/>
                </a:lnTo>
                <a:close/>
              </a:path>
              <a:path w="2211704" h="704214">
                <a:moveTo>
                  <a:pt x="2151888" y="38100"/>
                </a:moveTo>
                <a:lnTo>
                  <a:pt x="2148840" y="28956"/>
                </a:lnTo>
                <a:lnTo>
                  <a:pt x="2147316" y="28956"/>
                </a:lnTo>
                <a:lnTo>
                  <a:pt x="2150364" y="38100"/>
                </a:lnTo>
                <a:lnTo>
                  <a:pt x="2151888" y="38100"/>
                </a:lnTo>
                <a:close/>
              </a:path>
              <a:path w="2211704" h="704214">
                <a:moveTo>
                  <a:pt x="2151888" y="71704"/>
                </a:moveTo>
                <a:lnTo>
                  <a:pt x="2151888" y="38100"/>
                </a:lnTo>
                <a:lnTo>
                  <a:pt x="2150364" y="38100"/>
                </a:lnTo>
                <a:lnTo>
                  <a:pt x="2147316" y="28956"/>
                </a:lnTo>
                <a:lnTo>
                  <a:pt x="2147316" y="63398"/>
                </a:lnTo>
                <a:lnTo>
                  <a:pt x="2150364" y="73152"/>
                </a:lnTo>
                <a:lnTo>
                  <a:pt x="2151888" y="71704"/>
                </a:lnTo>
                <a:close/>
              </a:path>
            </a:pathLst>
          </a:custGeom>
          <a:solidFill>
            <a:srgbClr val="0000FF"/>
          </a:solidFill>
        </p:spPr>
        <p:txBody>
          <a:bodyPr wrap="square" lIns="0" tIns="0" rIns="0" bIns="0" rtlCol="0"/>
          <a:lstStyle/>
          <a:p>
            <a:endParaRPr>
              <a:solidFill>
                <a:prstClr val="black"/>
              </a:solidFill>
              <a:latin typeface="Calibri"/>
            </a:endParaRPr>
          </a:p>
        </p:txBody>
      </p:sp>
      <p:sp>
        <p:nvSpPr>
          <p:cNvPr id="24" name="object 22">
            <a:extLst>
              <a:ext uri="{FF2B5EF4-FFF2-40B4-BE49-F238E27FC236}">
                <a16:creationId xmlns:a16="http://schemas.microsoft.com/office/drawing/2014/main" id="{C229E02F-985B-42DA-BD88-8C4E8FDA6408}"/>
              </a:ext>
            </a:extLst>
          </p:cNvPr>
          <p:cNvSpPr txBox="1"/>
          <p:nvPr/>
        </p:nvSpPr>
        <p:spPr>
          <a:xfrm>
            <a:off x="6208659" y="3504691"/>
            <a:ext cx="261620" cy="299720"/>
          </a:xfrm>
          <a:prstGeom prst="rect">
            <a:avLst/>
          </a:prstGeom>
        </p:spPr>
        <p:txBody>
          <a:bodyPr vert="horz" wrap="square" lIns="0" tIns="12700" rIns="0" bIns="0" rtlCol="0">
            <a:spAutoFit/>
          </a:bodyPr>
          <a:lstStyle/>
          <a:p>
            <a:pPr marL="12700">
              <a:spcBef>
                <a:spcPts val="100"/>
              </a:spcBef>
            </a:pPr>
            <a:r>
              <a:rPr b="1">
                <a:solidFill>
                  <a:prstClr val="black"/>
                </a:solidFill>
                <a:latin typeface="Calibri"/>
                <a:cs typeface="Calibri"/>
              </a:rPr>
              <a:t>e</a:t>
            </a:r>
            <a:r>
              <a:rPr b="1" spc="-90">
                <a:solidFill>
                  <a:prstClr val="black"/>
                </a:solidFill>
                <a:latin typeface="Calibri"/>
                <a:cs typeface="Calibri"/>
              </a:rPr>
              <a:t> </a:t>
            </a:r>
            <a:r>
              <a:rPr b="1">
                <a:solidFill>
                  <a:prstClr val="black"/>
                </a:solidFill>
                <a:latin typeface="Calibri"/>
                <a:cs typeface="Calibri"/>
              </a:rPr>
              <a:t>-</a:t>
            </a:r>
            <a:endParaRPr>
              <a:solidFill>
                <a:prstClr val="black"/>
              </a:solidFill>
              <a:latin typeface="Calibri"/>
              <a:cs typeface="Calibri"/>
            </a:endParaRPr>
          </a:p>
        </p:txBody>
      </p:sp>
      <p:graphicFrame>
        <p:nvGraphicFramePr>
          <p:cNvPr id="25" name="object 23">
            <a:extLst>
              <a:ext uri="{FF2B5EF4-FFF2-40B4-BE49-F238E27FC236}">
                <a16:creationId xmlns:a16="http://schemas.microsoft.com/office/drawing/2014/main" id="{FBDAA4E7-83C6-4AAA-BB29-D3325425EAD2}"/>
              </a:ext>
            </a:extLst>
          </p:cNvPr>
          <p:cNvGraphicFramePr>
            <a:graphicFrameLocks noGrp="1"/>
          </p:cNvGraphicFramePr>
          <p:nvPr>
            <p:extLst>
              <p:ext uri="{D42A27DB-BD31-4B8C-83A1-F6EECF244321}">
                <p14:modId xmlns:p14="http://schemas.microsoft.com/office/powerpoint/2010/main" val="3319468753"/>
              </p:ext>
            </p:extLst>
          </p:nvPr>
        </p:nvGraphicFramePr>
        <p:xfrm>
          <a:off x="9145338" y="1691069"/>
          <a:ext cx="1701164" cy="1777365"/>
        </p:xfrm>
        <a:graphic>
          <a:graphicData uri="http://schemas.openxmlformats.org/drawingml/2006/table">
            <a:tbl>
              <a:tblPr firstRow="1" bandRow="1"/>
              <a:tblGrid>
                <a:gridCol w="1172210">
                  <a:extLst>
                    <a:ext uri="{9D8B030D-6E8A-4147-A177-3AD203B41FA5}">
                      <a16:colId xmlns:a16="http://schemas.microsoft.com/office/drawing/2014/main" val="20000"/>
                    </a:ext>
                  </a:extLst>
                </a:gridCol>
                <a:gridCol w="528954">
                  <a:extLst>
                    <a:ext uri="{9D8B030D-6E8A-4147-A177-3AD203B41FA5}">
                      <a16:colId xmlns:a16="http://schemas.microsoft.com/office/drawing/2014/main" val="20001"/>
                    </a:ext>
                  </a:extLst>
                </a:gridCol>
              </a:tblGrid>
              <a:tr h="56070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a:lnSpc>
                          <a:spcPct val="100000"/>
                        </a:lnSpc>
                        <a:spcBef>
                          <a:spcPts val="300"/>
                        </a:spcBef>
                      </a:pPr>
                      <a:r>
                        <a:rPr sz="1400" b="1" spc="-5">
                          <a:latin typeface="Arial"/>
                          <a:cs typeface="Arial"/>
                        </a:rPr>
                        <a:t>Element</a:t>
                      </a:r>
                      <a:endParaRPr sz="1400">
                        <a:latin typeface="Arial"/>
                        <a:cs typeface="Arial"/>
                      </a:endParaRPr>
                    </a:p>
                  </a:txBody>
                  <a:tcPr marL="0" marR="0" marT="38100"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7155" marR="86360" indent="71120">
                        <a:lnSpc>
                          <a:spcPts val="2020"/>
                        </a:lnSpc>
                        <a:spcBef>
                          <a:spcPts val="85"/>
                        </a:spcBef>
                      </a:pPr>
                      <a:r>
                        <a:rPr sz="1400" b="1" spc="5">
                          <a:latin typeface="Arial"/>
                          <a:cs typeface="Arial"/>
                        </a:rPr>
                        <a:t>E</a:t>
                      </a:r>
                      <a:r>
                        <a:rPr sz="1350" b="1" spc="7" baseline="-21604">
                          <a:latin typeface="Arial"/>
                          <a:cs typeface="Arial"/>
                        </a:rPr>
                        <a:t>g </a:t>
                      </a:r>
                      <a:r>
                        <a:rPr sz="1350" b="1" spc="15" baseline="-21604">
                          <a:latin typeface="Arial"/>
                          <a:cs typeface="Arial"/>
                        </a:rPr>
                        <a:t> </a:t>
                      </a:r>
                      <a:r>
                        <a:rPr sz="1400" b="1">
                          <a:latin typeface="Arial"/>
                          <a:cs typeface="Arial"/>
                        </a:rPr>
                        <a:t>(</a:t>
                      </a:r>
                      <a:r>
                        <a:rPr sz="1400" b="1" spc="-5">
                          <a:latin typeface="Arial"/>
                          <a:cs typeface="Arial"/>
                        </a:rPr>
                        <a:t>eV</a:t>
                      </a:r>
                      <a:r>
                        <a:rPr sz="1400" b="1">
                          <a:latin typeface="Arial"/>
                          <a:cs typeface="Arial"/>
                        </a:rPr>
                        <a:t>)</a:t>
                      </a:r>
                      <a:endParaRPr sz="1400">
                        <a:latin typeface="Arial"/>
                        <a:cs typeface="Arial"/>
                      </a:endParaRPr>
                    </a:p>
                  </a:txBody>
                  <a:tcPr marL="0" marR="0" marT="10795"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16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2710">
                        <a:lnSpc>
                          <a:spcPct val="100000"/>
                        </a:lnSpc>
                        <a:spcBef>
                          <a:spcPts val="300"/>
                        </a:spcBef>
                      </a:pPr>
                      <a:r>
                        <a:rPr sz="1400" b="1">
                          <a:latin typeface="Arial"/>
                          <a:cs typeface="Arial"/>
                        </a:rPr>
                        <a:t>Silicon</a:t>
                      </a:r>
                      <a:endParaRPr sz="1400">
                        <a:latin typeface="Arial"/>
                        <a:cs typeface="Arial"/>
                      </a:endParaRPr>
                    </a:p>
                  </a:txBody>
                  <a:tcPr marL="0" marR="0" marT="3810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2710">
                        <a:lnSpc>
                          <a:spcPct val="100000"/>
                        </a:lnSpc>
                        <a:spcBef>
                          <a:spcPts val="300"/>
                        </a:spcBef>
                      </a:pPr>
                      <a:r>
                        <a:rPr sz="1400" b="1" spc="-5">
                          <a:latin typeface="Arial"/>
                          <a:cs typeface="Arial"/>
                        </a:rPr>
                        <a:t>1.14</a:t>
                      </a:r>
                      <a:endParaRPr sz="1400">
                        <a:latin typeface="Arial"/>
                        <a:cs typeface="Arial"/>
                      </a:endParaRPr>
                    </a:p>
                  </a:txBody>
                  <a:tcPr marL="0" marR="0" marT="3810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0416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2710">
                        <a:lnSpc>
                          <a:spcPct val="100000"/>
                        </a:lnSpc>
                        <a:spcBef>
                          <a:spcPts val="300"/>
                        </a:spcBef>
                      </a:pPr>
                      <a:r>
                        <a:rPr sz="1400" b="1" spc="-5">
                          <a:latin typeface="Arial"/>
                          <a:cs typeface="Arial"/>
                        </a:rPr>
                        <a:t>Germanium</a:t>
                      </a:r>
                      <a:endParaRPr sz="1400">
                        <a:latin typeface="Arial"/>
                        <a:cs typeface="Arial"/>
                      </a:endParaRPr>
                    </a:p>
                  </a:txBody>
                  <a:tcPr marL="0" marR="0" marT="3810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2710">
                        <a:lnSpc>
                          <a:spcPct val="100000"/>
                        </a:lnSpc>
                        <a:spcBef>
                          <a:spcPts val="300"/>
                        </a:spcBef>
                      </a:pPr>
                      <a:r>
                        <a:rPr sz="1400" b="1" spc="-5">
                          <a:latin typeface="Arial"/>
                          <a:cs typeface="Arial"/>
                        </a:rPr>
                        <a:t>0.67</a:t>
                      </a:r>
                      <a:endParaRPr sz="1400">
                        <a:latin typeface="Arial"/>
                        <a:cs typeface="Arial"/>
                      </a:endParaRPr>
                    </a:p>
                  </a:txBody>
                  <a:tcPr marL="0" marR="0" marT="3810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0416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2710">
                        <a:lnSpc>
                          <a:spcPct val="100000"/>
                        </a:lnSpc>
                        <a:spcBef>
                          <a:spcPts val="300"/>
                        </a:spcBef>
                      </a:pPr>
                      <a:r>
                        <a:rPr sz="1400" b="1" spc="-10">
                          <a:latin typeface="Arial"/>
                          <a:cs typeface="Arial"/>
                        </a:rPr>
                        <a:t>Tin</a:t>
                      </a:r>
                      <a:endParaRPr sz="1400">
                        <a:latin typeface="Arial"/>
                        <a:cs typeface="Arial"/>
                      </a:endParaRPr>
                    </a:p>
                  </a:txBody>
                  <a:tcPr marL="0" marR="0" marT="3810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2710">
                        <a:lnSpc>
                          <a:spcPct val="100000"/>
                        </a:lnSpc>
                        <a:spcBef>
                          <a:spcPts val="300"/>
                        </a:spcBef>
                      </a:pPr>
                      <a:r>
                        <a:rPr sz="1400" b="1">
                          <a:latin typeface="Arial"/>
                          <a:cs typeface="Arial"/>
                        </a:rPr>
                        <a:t>0.1</a:t>
                      </a:r>
                      <a:endParaRPr sz="1400">
                        <a:latin typeface="Arial"/>
                        <a:cs typeface="Arial"/>
                      </a:endParaRPr>
                    </a:p>
                  </a:txBody>
                  <a:tcPr marL="0" marR="0" marT="3810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0416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2710">
                        <a:lnSpc>
                          <a:spcPct val="100000"/>
                        </a:lnSpc>
                        <a:spcBef>
                          <a:spcPts val="300"/>
                        </a:spcBef>
                      </a:pPr>
                      <a:r>
                        <a:rPr sz="1400" b="1" spc="-10">
                          <a:latin typeface="Arial"/>
                          <a:cs typeface="Arial"/>
                        </a:rPr>
                        <a:t>Copper</a:t>
                      </a:r>
                      <a:endParaRPr sz="1400">
                        <a:latin typeface="Arial"/>
                        <a:cs typeface="Arial"/>
                      </a:endParaRPr>
                    </a:p>
                  </a:txBody>
                  <a:tcPr marL="0" marR="0" marT="38100" marB="0">
                    <a:lnL w="28575">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2710">
                        <a:lnSpc>
                          <a:spcPct val="100000"/>
                        </a:lnSpc>
                        <a:spcBef>
                          <a:spcPts val="300"/>
                        </a:spcBef>
                      </a:pPr>
                      <a:r>
                        <a:rPr sz="1400" b="1">
                          <a:latin typeface="Arial"/>
                          <a:cs typeface="Arial"/>
                        </a:rPr>
                        <a:t>0</a:t>
                      </a:r>
                      <a:endParaRPr sz="1400">
                        <a:latin typeface="Arial"/>
                        <a:cs typeface="Arial"/>
                      </a:endParaRPr>
                    </a:p>
                  </a:txBody>
                  <a:tcPr marL="0" marR="0" marT="38100"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26" name="object 24">
            <a:extLst>
              <a:ext uri="{FF2B5EF4-FFF2-40B4-BE49-F238E27FC236}">
                <a16:creationId xmlns:a16="http://schemas.microsoft.com/office/drawing/2014/main" id="{F38B78E0-8A93-4163-9A1F-4823ACB3BF5F}"/>
              </a:ext>
            </a:extLst>
          </p:cNvPr>
          <p:cNvSpPr txBox="1"/>
          <p:nvPr/>
        </p:nvSpPr>
        <p:spPr>
          <a:xfrm>
            <a:off x="9508118" y="3660139"/>
            <a:ext cx="1021715" cy="299720"/>
          </a:xfrm>
          <a:prstGeom prst="rect">
            <a:avLst/>
          </a:prstGeom>
        </p:spPr>
        <p:txBody>
          <a:bodyPr vert="horz" wrap="square" lIns="0" tIns="12700" rIns="0" bIns="0" rtlCol="0">
            <a:spAutoFit/>
          </a:bodyPr>
          <a:lstStyle/>
          <a:p>
            <a:pPr marL="12700">
              <a:spcBef>
                <a:spcPts val="100"/>
              </a:spcBef>
            </a:pPr>
            <a:r>
              <a:rPr b="1">
                <a:solidFill>
                  <a:prstClr val="black"/>
                </a:solidFill>
                <a:latin typeface="Calibri"/>
                <a:cs typeface="Calibri"/>
              </a:rPr>
              <a:t>All</a:t>
            </a:r>
            <a:r>
              <a:rPr b="1" spc="-55">
                <a:solidFill>
                  <a:prstClr val="black"/>
                </a:solidFill>
                <a:latin typeface="Calibri"/>
                <a:cs typeface="Calibri"/>
              </a:rPr>
              <a:t> </a:t>
            </a:r>
            <a:r>
              <a:rPr b="1" spc="-10">
                <a:solidFill>
                  <a:prstClr val="black"/>
                </a:solidFill>
                <a:latin typeface="Calibri"/>
                <a:cs typeface="Calibri"/>
              </a:rPr>
              <a:t>at</a:t>
            </a:r>
            <a:r>
              <a:rPr b="1" spc="-40">
                <a:solidFill>
                  <a:prstClr val="black"/>
                </a:solidFill>
                <a:latin typeface="Calibri"/>
                <a:cs typeface="Calibri"/>
              </a:rPr>
              <a:t> </a:t>
            </a:r>
            <a:r>
              <a:rPr b="1" spc="-5">
                <a:solidFill>
                  <a:prstClr val="black"/>
                </a:solidFill>
                <a:latin typeface="Calibri"/>
                <a:cs typeface="Calibri"/>
              </a:rPr>
              <a:t>20ºC</a:t>
            </a:r>
            <a:endParaRPr>
              <a:solidFill>
                <a:prstClr val="black"/>
              </a:solidFill>
              <a:latin typeface="Calibri"/>
              <a:cs typeface="Calibri"/>
            </a:endParaRPr>
          </a:p>
        </p:txBody>
      </p:sp>
      <p:sp>
        <p:nvSpPr>
          <p:cNvPr id="27" name="object 25">
            <a:extLst>
              <a:ext uri="{FF2B5EF4-FFF2-40B4-BE49-F238E27FC236}">
                <a16:creationId xmlns:a16="http://schemas.microsoft.com/office/drawing/2014/main" id="{A74E1DA5-56F9-4C6D-9FF9-AD0BC3A6B0D6}"/>
              </a:ext>
            </a:extLst>
          </p:cNvPr>
          <p:cNvSpPr txBox="1"/>
          <p:nvPr/>
        </p:nvSpPr>
        <p:spPr>
          <a:xfrm>
            <a:off x="2630304" y="5025642"/>
            <a:ext cx="8115300" cy="574040"/>
          </a:xfrm>
          <a:prstGeom prst="rect">
            <a:avLst/>
          </a:prstGeom>
        </p:spPr>
        <p:txBody>
          <a:bodyPr vert="horz" wrap="square" lIns="0" tIns="12700" rIns="0" bIns="0" rtlCol="0">
            <a:spAutoFit/>
          </a:bodyPr>
          <a:lstStyle/>
          <a:p>
            <a:pPr marL="12700" marR="5080">
              <a:spcBef>
                <a:spcPts val="100"/>
              </a:spcBef>
            </a:pPr>
            <a:r>
              <a:rPr b="1">
                <a:solidFill>
                  <a:srgbClr val="585858"/>
                </a:solidFill>
                <a:latin typeface="Calibri"/>
                <a:cs typeface="Calibri"/>
              </a:rPr>
              <a:t>The</a:t>
            </a:r>
            <a:r>
              <a:rPr b="1" spc="-10">
                <a:solidFill>
                  <a:srgbClr val="585858"/>
                </a:solidFill>
                <a:latin typeface="Calibri"/>
                <a:cs typeface="Calibri"/>
              </a:rPr>
              <a:t> semiconductors</a:t>
            </a:r>
            <a:r>
              <a:rPr b="1" spc="-35">
                <a:solidFill>
                  <a:srgbClr val="585858"/>
                </a:solidFill>
                <a:latin typeface="Calibri"/>
                <a:cs typeface="Calibri"/>
              </a:rPr>
              <a:t> </a:t>
            </a:r>
            <a:r>
              <a:rPr b="1">
                <a:solidFill>
                  <a:srgbClr val="585858"/>
                </a:solidFill>
                <a:latin typeface="Calibri"/>
                <a:cs typeface="Calibri"/>
              </a:rPr>
              <a:t>in</a:t>
            </a:r>
            <a:r>
              <a:rPr b="1" spc="-5">
                <a:solidFill>
                  <a:srgbClr val="585858"/>
                </a:solidFill>
                <a:latin typeface="Calibri"/>
                <a:cs typeface="Calibri"/>
              </a:rPr>
              <a:t> </a:t>
            </a:r>
            <a:r>
              <a:rPr b="1" spc="-10">
                <a:solidFill>
                  <a:srgbClr val="585858"/>
                </a:solidFill>
                <a:latin typeface="Calibri"/>
                <a:cs typeface="Calibri"/>
              </a:rPr>
              <a:t>general</a:t>
            </a:r>
            <a:r>
              <a:rPr b="1" spc="-40">
                <a:solidFill>
                  <a:srgbClr val="585858"/>
                </a:solidFill>
                <a:latin typeface="Calibri"/>
                <a:cs typeface="Calibri"/>
              </a:rPr>
              <a:t> </a:t>
            </a:r>
            <a:r>
              <a:rPr b="1">
                <a:solidFill>
                  <a:srgbClr val="585858"/>
                </a:solidFill>
                <a:latin typeface="Calibri"/>
                <a:cs typeface="Calibri"/>
              </a:rPr>
              <a:t>lies</a:t>
            </a:r>
            <a:r>
              <a:rPr b="1" spc="-20">
                <a:solidFill>
                  <a:srgbClr val="585858"/>
                </a:solidFill>
                <a:latin typeface="Calibri"/>
                <a:cs typeface="Calibri"/>
              </a:rPr>
              <a:t> </a:t>
            </a:r>
            <a:r>
              <a:rPr b="1" spc="-5">
                <a:solidFill>
                  <a:srgbClr val="585858"/>
                </a:solidFill>
                <a:latin typeface="Calibri"/>
                <a:cs typeface="Calibri"/>
              </a:rPr>
              <a:t>between</a:t>
            </a:r>
            <a:r>
              <a:rPr b="1" spc="-40">
                <a:solidFill>
                  <a:srgbClr val="585858"/>
                </a:solidFill>
                <a:latin typeface="Calibri"/>
                <a:cs typeface="Calibri"/>
              </a:rPr>
              <a:t> </a:t>
            </a:r>
            <a:r>
              <a:rPr b="1" spc="-10">
                <a:solidFill>
                  <a:srgbClr val="585858"/>
                </a:solidFill>
                <a:latin typeface="Calibri"/>
                <a:cs typeface="Calibri"/>
              </a:rPr>
              <a:t>metal</a:t>
            </a:r>
            <a:r>
              <a:rPr b="1" spc="-25">
                <a:solidFill>
                  <a:srgbClr val="585858"/>
                </a:solidFill>
                <a:latin typeface="Calibri"/>
                <a:cs typeface="Calibri"/>
              </a:rPr>
              <a:t> </a:t>
            </a:r>
            <a:r>
              <a:rPr b="1">
                <a:solidFill>
                  <a:srgbClr val="585858"/>
                </a:solidFill>
                <a:latin typeface="Calibri"/>
                <a:cs typeface="Calibri"/>
              </a:rPr>
              <a:t>and</a:t>
            </a:r>
            <a:r>
              <a:rPr b="1" spc="-5">
                <a:solidFill>
                  <a:srgbClr val="585858"/>
                </a:solidFill>
                <a:latin typeface="Calibri"/>
                <a:cs typeface="Calibri"/>
              </a:rPr>
              <a:t> insulator</a:t>
            </a:r>
            <a:r>
              <a:rPr b="1" spc="-25">
                <a:solidFill>
                  <a:srgbClr val="585858"/>
                </a:solidFill>
                <a:latin typeface="Calibri"/>
                <a:cs typeface="Calibri"/>
              </a:rPr>
              <a:t> </a:t>
            </a:r>
            <a:r>
              <a:rPr b="1" spc="-5">
                <a:solidFill>
                  <a:srgbClr val="585858"/>
                </a:solidFill>
                <a:latin typeface="Calibri"/>
                <a:cs typeface="Calibri"/>
              </a:rPr>
              <a:t>properties,</a:t>
            </a:r>
            <a:r>
              <a:rPr b="1" spc="-15">
                <a:solidFill>
                  <a:srgbClr val="585858"/>
                </a:solidFill>
                <a:latin typeface="Calibri"/>
                <a:cs typeface="Calibri"/>
              </a:rPr>
              <a:t> </a:t>
            </a:r>
            <a:r>
              <a:rPr b="1">
                <a:solidFill>
                  <a:srgbClr val="585858"/>
                </a:solidFill>
                <a:latin typeface="Calibri"/>
                <a:cs typeface="Calibri"/>
              </a:rPr>
              <a:t>it</a:t>
            </a:r>
            <a:r>
              <a:rPr b="1" spc="-25">
                <a:solidFill>
                  <a:srgbClr val="585858"/>
                </a:solidFill>
                <a:latin typeface="Calibri"/>
                <a:cs typeface="Calibri"/>
              </a:rPr>
              <a:t> </a:t>
            </a:r>
            <a:r>
              <a:rPr b="1">
                <a:solidFill>
                  <a:srgbClr val="585858"/>
                </a:solidFill>
                <a:latin typeface="Calibri"/>
                <a:cs typeface="Calibri"/>
              </a:rPr>
              <a:t>needs</a:t>
            </a:r>
            <a:r>
              <a:rPr b="1" spc="-10">
                <a:solidFill>
                  <a:srgbClr val="585858"/>
                </a:solidFill>
                <a:latin typeface="Calibri"/>
                <a:cs typeface="Calibri"/>
              </a:rPr>
              <a:t> </a:t>
            </a:r>
            <a:r>
              <a:rPr b="1">
                <a:solidFill>
                  <a:srgbClr val="585858"/>
                </a:solidFill>
                <a:latin typeface="Calibri"/>
                <a:cs typeface="Calibri"/>
              </a:rPr>
              <a:t>a </a:t>
            </a:r>
            <a:r>
              <a:rPr b="1" spc="-395">
                <a:solidFill>
                  <a:srgbClr val="585858"/>
                </a:solidFill>
                <a:latin typeface="Calibri"/>
                <a:cs typeface="Calibri"/>
              </a:rPr>
              <a:t> </a:t>
            </a:r>
            <a:r>
              <a:rPr b="1" spc="-5">
                <a:solidFill>
                  <a:srgbClr val="585858"/>
                </a:solidFill>
                <a:latin typeface="Calibri"/>
                <a:cs typeface="Calibri"/>
              </a:rPr>
              <a:t>small</a:t>
            </a:r>
            <a:r>
              <a:rPr b="1" spc="-25">
                <a:solidFill>
                  <a:srgbClr val="585858"/>
                </a:solidFill>
                <a:latin typeface="Calibri"/>
                <a:cs typeface="Calibri"/>
              </a:rPr>
              <a:t> </a:t>
            </a:r>
            <a:r>
              <a:rPr b="1" spc="-5">
                <a:solidFill>
                  <a:srgbClr val="585858"/>
                </a:solidFill>
                <a:latin typeface="Calibri"/>
                <a:cs typeface="Calibri"/>
              </a:rPr>
              <a:t>energy</a:t>
            </a:r>
            <a:r>
              <a:rPr b="1" spc="-25">
                <a:solidFill>
                  <a:srgbClr val="585858"/>
                </a:solidFill>
                <a:latin typeface="Calibri"/>
                <a:cs typeface="Calibri"/>
              </a:rPr>
              <a:t> </a:t>
            </a:r>
            <a:r>
              <a:rPr b="1" spc="-10">
                <a:solidFill>
                  <a:srgbClr val="585858"/>
                </a:solidFill>
                <a:latin typeface="Calibri"/>
                <a:cs typeface="Calibri"/>
              </a:rPr>
              <a:t>related</a:t>
            </a:r>
            <a:r>
              <a:rPr b="1" spc="-35">
                <a:solidFill>
                  <a:srgbClr val="585858"/>
                </a:solidFill>
                <a:latin typeface="Calibri"/>
                <a:cs typeface="Calibri"/>
              </a:rPr>
              <a:t> </a:t>
            </a:r>
            <a:r>
              <a:rPr b="1" spc="-10">
                <a:solidFill>
                  <a:srgbClr val="585858"/>
                </a:solidFill>
                <a:latin typeface="Calibri"/>
                <a:cs typeface="Calibri"/>
              </a:rPr>
              <a:t>to</a:t>
            </a:r>
            <a:r>
              <a:rPr b="1" spc="5">
                <a:solidFill>
                  <a:srgbClr val="585858"/>
                </a:solidFill>
                <a:latin typeface="Calibri"/>
                <a:cs typeface="Calibri"/>
              </a:rPr>
              <a:t> </a:t>
            </a:r>
            <a:r>
              <a:rPr b="1" spc="-5">
                <a:solidFill>
                  <a:srgbClr val="585858"/>
                </a:solidFill>
                <a:latin typeface="Calibri"/>
                <a:cs typeface="Calibri"/>
              </a:rPr>
              <a:t>insulator</a:t>
            </a:r>
            <a:r>
              <a:rPr b="1" spc="-45">
                <a:solidFill>
                  <a:srgbClr val="585858"/>
                </a:solidFill>
                <a:latin typeface="Calibri"/>
                <a:cs typeface="Calibri"/>
              </a:rPr>
              <a:t> </a:t>
            </a:r>
            <a:r>
              <a:rPr b="1" spc="-10">
                <a:solidFill>
                  <a:srgbClr val="585858"/>
                </a:solidFill>
                <a:latin typeface="Calibri"/>
                <a:cs typeface="Calibri"/>
              </a:rPr>
              <a:t>to</a:t>
            </a:r>
            <a:r>
              <a:rPr b="1" spc="5">
                <a:solidFill>
                  <a:srgbClr val="585858"/>
                </a:solidFill>
                <a:latin typeface="Calibri"/>
                <a:cs typeface="Calibri"/>
              </a:rPr>
              <a:t> </a:t>
            </a:r>
            <a:r>
              <a:rPr b="1">
                <a:solidFill>
                  <a:srgbClr val="585858"/>
                </a:solidFill>
                <a:latin typeface="Calibri"/>
                <a:cs typeface="Calibri"/>
              </a:rPr>
              <a:t>be</a:t>
            </a:r>
            <a:r>
              <a:rPr b="1" spc="-20">
                <a:solidFill>
                  <a:srgbClr val="585858"/>
                </a:solidFill>
                <a:latin typeface="Calibri"/>
                <a:cs typeface="Calibri"/>
              </a:rPr>
              <a:t> </a:t>
            </a:r>
            <a:r>
              <a:rPr b="1">
                <a:solidFill>
                  <a:srgbClr val="585858"/>
                </a:solidFill>
                <a:latin typeface="Calibri"/>
                <a:cs typeface="Calibri"/>
              </a:rPr>
              <a:t>in</a:t>
            </a:r>
            <a:r>
              <a:rPr b="1" spc="-10">
                <a:solidFill>
                  <a:srgbClr val="585858"/>
                </a:solidFill>
                <a:latin typeface="Calibri"/>
                <a:cs typeface="Calibri"/>
              </a:rPr>
              <a:t> </a:t>
            </a:r>
            <a:r>
              <a:rPr b="1" spc="-5">
                <a:solidFill>
                  <a:srgbClr val="585858"/>
                </a:solidFill>
                <a:latin typeface="Calibri"/>
                <a:cs typeface="Calibri"/>
              </a:rPr>
              <a:t>conduction band.</a:t>
            </a:r>
            <a:endParaRPr>
              <a:solidFill>
                <a:prstClr val="black"/>
              </a:solidFill>
              <a:latin typeface="Calibri"/>
              <a:cs typeface="Calibri"/>
            </a:endParaRPr>
          </a:p>
        </p:txBody>
      </p:sp>
      <p:sp>
        <p:nvSpPr>
          <p:cNvPr id="28" name="Text Box 4">
            <a:extLst>
              <a:ext uri="{FF2B5EF4-FFF2-40B4-BE49-F238E27FC236}">
                <a16:creationId xmlns:a16="http://schemas.microsoft.com/office/drawing/2014/main" id="{B3B598C0-239F-47DF-926E-3364B1DF2BD8}"/>
              </a:ext>
            </a:extLst>
          </p:cNvPr>
          <p:cNvSpPr txBox="1">
            <a:spLocks noChangeArrowheads="1"/>
          </p:cNvSpPr>
          <p:nvPr/>
        </p:nvSpPr>
        <p:spPr bwMode="auto">
          <a:xfrm>
            <a:off x="5910625" y="6153651"/>
            <a:ext cx="58324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50000"/>
              </a:spcBef>
              <a:spcAft>
                <a:spcPct val="0"/>
              </a:spcAft>
              <a:defRPr>
                <a:solidFill>
                  <a:schemeClr val="tx1"/>
                </a:solidFill>
                <a:latin typeface="Calibri" pitchFamily="34" charset="0"/>
              </a:defRPr>
            </a:lvl6pPr>
            <a:lvl7pPr marL="2971800" indent="-228600" eaLnBrk="0" fontAlgn="base" hangingPunct="0">
              <a:spcBef>
                <a:spcPct val="50000"/>
              </a:spcBef>
              <a:spcAft>
                <a:spcPct val="0"/>
              </a:spcAft>
              <a:defRPr>
                <a:solidFill>
                  <a:schemeClr val="tx1"/>
                </a:solidFill>
                <a:latin typeface="Calibri" pitchFamily="34" charset="0"/>
              </a:defRPr>
            </a:lvl7pPr>
            <a:lvl8pPr marL="3429000" indent="-228600" eaLnBrk="0" fontAlgn="base" hangingPunct="0">
              <a:spcBef>
                <a:spcPct val="50000"/>
              </a:spcBef>
              <a:spcAft>
                <a:spcPct val="0"/>
              </a:spcAft>
              <a:defRPr>
                <a:solidFill>
                  <a:schemeClr val="tx1"/>
                </a:solidFill>
                <a:latin typeface="Calibri" pitchFamily="34" charset="0"/>
              </a:defRPr>
            </a:lvl8pPr>
            <a:lvl9pPr marL="3886200" indent="-228600" eaLnBrk="0" fontAlgn="base" hangingPunct="0">
              <a:spcBef>
                <a:spcPct val="50000"/>
              </a:spcBef>
              <a:spcAft>
                <a:spcPct val="0"/>
              </a:spcAft>
              <a:defRPr>
                <a:solidFill>
                  <a:schemeClr val="tx1"/>
                </a:solidFill>
                <a:latin typeface="Calibri" pitchFamily="34" charset="0"/>
              </a:defRPr>
            </a:lvl9pPr>
          </a:lstStyle>
          <a:p>
            <a:pPr algn="r" eaLnBrk="1" fontAlgn="base" hangingPunct="1">
              <a:spcBef>
                <a:spcPct val="0"/>
              </a:spcBef>
              <a:spcAft>
                <a:spcPct val="0"/>
              </a:spcAft>
            </a:pPr>
            <a:r>
              <a:rPr lang="en-US" altLang="en-US" sz="1200">
                <a:solidFill>
                  <a:srgbClr val="000000"/>
                </a:solidFill>
                <a:latin typeface="Arial"/>
              </a:rPr>
              <a:t>[GJU, lecture slides “Photovoltaics”, Dr. Mohammad Al-</a:t>
            </a:r>
            <a:r>
              <a:rPr lang="en-US" altLang="en-US" sz="1200" err="1">
                <a:solidFill>
                  <a:srgbClr val="000000"/>
                </a:solidFill>
                <a:latin typeface="Arial"/>
              </a:rPr>
              <a:t>addous</a:t>
            </a:r>
            <a:r>
              <a:rPr lang="en-US" altLang="en-US" sz="1200">
                <a:solidFill>
                  <a:srgbClr val="000000"/>
                </a:solidFill>
                <a:latin typeface="Arial"/>
              </a:rPr>
              <a:t>]</a:t>
            </a:r>
          </a:p>
        </p:txBody>
      </p:sp>
    </p:spTree>
    <p:extLst>
      <p:ext uri="{BB962C8B-B14F-4D97-AF65-F5344CB8AC3E}">
        <p14:creationId xmlns:p14="http://schemas.microsoft.com/office/powerpoint/2010/main" val="6187652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A82243-A828-4D24-B396-C051B05A662C}"/>
              </a:ext>
            </a:extLst>
          </p:cNvPr>
          <p:cNvSpPr>
            <a:spLocks noGrp="1"/>
          </p:cNvSpPr>
          <p:nvPr>
            <p:ph type="body" sz="quarter" idx="13"/>
          </p:nvPr>
        </p:nvSpPr>
        <p:spPr>
          <a:xfrm>
            <a:off x="467393" y="344738"/>
            <a:ext cx="10494517" cy="810888"/>
          </a:xfrm>
        </p:spPr>
        <p:txBody>
          <a:bodyPr/>
          <a:lstStyle/>
          <a:p>
            <a:r>
              <a:rPr lang="en-US"/>
              <a:t>From sand to silicon solar cells</a:t>
            </a:r>
          </a:p>
          <a:p>
            <a:endParaRPr lang="en-US"/>
          </a:p>
        </p:txBody>
      </p:sp>
      <p:pic>
        <p:nvPicPr>
          <p:cNvPr id="4" name="Picture 3">
            <a:extLst>
              <a:ext uri="{FF2B5EF4-FFF2-40B4-BE49-F238E27FC236}">
                <a16:creationId xmlns:a16="http://schemas.microsoft.com/office/drawing/2014/main" id="{4C0A3D08-FD6A-4E5F-97F6-553805CE0703}"/>
              </a:ext>
            </a:extLst>
          </p:cNvPr>
          <p:cNvPicPr>
            <a:picLocks noChangeAspect="1"/>
          </p:cNvPicPr>
          <p:nvPr/>
        </p:nvPicPr>
        <p:blipFill>
          <a:blip r:embed="rId3"/>
          <a:stretch>
            <a:fillRect/>
          </a:stretch>
        </p:blipFill>
        <p:spPr>
          <a:xfrm>
            <a:off x="1752355" y="834409"/>
            <a:ext cx="8342140" cy="5866650"/>
          </a:xfrm>
          <a:prstGeom prst="rect">
            <a:avLst/>
          </a:prstGeom>
          <a:solidFill>
            <a:schemeClr val="bg1"/>
          </a:solidFill>
        </p:spPr>
      </p:pic>
      <p:sp>
        <p:nvSpPr>
          <p:cNvPr id="5" name="Text Box 4">
            <a:extLst>
              <a:ext uri="{FF2B5EF4-FFF2-40B4-BE49-F238E27FC236}">
                <a16:creationId xmlns:a16="http://schemas.microsoft.com/office/drawing/2014/main" id="{7E28DAFA-460F-4C62-8DC2-0FF4C58C4EC8}"/>
              </a:ext>
            </a:extLst>
          </p:cNvPr>
          <p:cNvSpPr txBox="1">
            <a:spLocks noChangeArrowheads="1"/>
          </p:cNvSpPr>
          <p:nvPr/>
        </p:nvSpPr>
        <p:spPr bwMode="auto">
          <a:xfrm>
            <a:off x="884940" y="6466695"/>
            <a:ext cx="58324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50000"/>
              </a:spcBef>
              <a:spcAft>
                <a:spcPct val="0"/>
              </a:spcAft>
              <a:defRPr>
                <a:solidFill>
                  <a:schemeClr val="tx1"/>
                </a:solidFill>
                <a:latin typeface="Calibri" pitchFamily="34" charset="0"/>
              </a:defRPr>
            </a:lvl6pPr>
            <a:lvl7pPr marL="2971800" indent="-228600" eaLnBrk="0" fontAlgn="base" hangingPunct="0">
              <a:spcBef>
                <a:spcPct val="50000"/>
              </a:spcBef>
              <a:spcAft>
                <a:spcPct val="0"/>
              </a:spcAft>
              <a:defRPr>
                <a:solidFill>
                  <a:schemeClr val="tx1"/>
                </a:solidFill>
                <a:latin typeface="Calibri" pitchFamily="34" charset="0"/>
              </a:defRPr>
            </a:lvl7pPr>
            <a:lvl8pPr marL="3429000" indent="-228600" eaLnBrk="0" fontAlgn="base" hangingPunct="0">
              <a:spcBef>
                <a:spcPct val="50000"/>
              </a:spcBef>
              <a:spcAft>
                <a:spcPct val="0"/>
              </a:spcAft>
              <a:defRPr>
                <a:solidFill>
                  <a:schemeClr val="tx1"/>
                </a:solidFill>
                <a:latin typeface="Calibri" pitchFamily="34" charset="0"/>
              </a:defRPr>
            </a:lvl8pPr>
            <a:lvl9pPr marL="3886200" indent="-228600" eaLnBrk="0" fontAlgn="base" hangingPunct="0">
              <a:spcBef>
                <a:spcPct val="50000"/>
              </a:spcBef>
              <a:spcAft>
                <a:spcPct val="0"/>
              </a:spcAft>
              <a:defRPr>
                <a:solidFill>
                  <a:schemeClr val="tx1"/>
                </a:solidFill>
                <a:latin typeface="Calibri" pitchFamily="34" charset="0"/>
              </a:defRPr>
            </a:lvl9pPr>
          </a:lstStyle>
          <a:p>
            <a:pPr algn="r" eaLnBrk="1" fontAlgn="base" hangingPunct="1">
              <a:spcBef>
                <a:spcPct val="0"/>
              </a:spcBef>
              <a:spcAft>
                <a:spcPct val="0"/>
              </a:spcAft>
            </a:pPr>
            <a:r>
              <a:rPr lang="en-US" altLang="en-US" sz="1200">
                <a:solidFill>
                  <a:srgbClr val="000000"/>
                </a:solidFill>
                <a:latin typeface="Arial"/>
              </a:rPr>
              <a:t>[GJU, lecture slides “Photovoltaics”, Dr. Mohammad Al-</a:t>
            </a:r>
            <a:r>
              <a:rPr lang="en-US" altLang="en-US" sz="1200" err="1">
                <a:solidFill>
                  <a:srgbClr val="000000"/>
                </a:solidFill>
                <a:latin typeface="Arial"/>
              </a:rPr>
              <a:t>addous</a:t>
            </a:r>
            <a:r>
              <a:rPr lang="en-US" altLang="en-US" sz="1200">
                <a:solidFill>
                  <a:srgbClr val="000000"/>
                </a:solidFill>
                <a:latin typeface="Arial"/>
              </a:rPr>
              <a:t>]</a:t>
            </a:r>
          </a:p>
        </p:txBody>
      </p:sp>
    </p:spTree>
    <p:extLst>
      <p:ext uri="{BB962C8B-B14F-4D97-AF65-F5344CB8AC3E}">
        <p14:creationId xmlns:p14="http://schemas.microsoft.com/office/powerpoint/2010/main" val="3601640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17E44D-12B4-4831-AE9F-AABDA69B866F}"/>
              </a:ext>
            </a:extLst>
          </p:cNvPr>
          <p:cNvSpPr>
            <a:spLocks noGrp="1"/>
          </p:cNvSpPr>
          <p:nvPr>
            <p:ph type="body" sz="quarter" idx="13"/>
          </p:nvPr>
        </p:nvSpPr>
        <p:spPr/>
        <p:txBody>
          <a:bodyPr/>
          <a:lstStyle/>
          <a:p>
            <a:r>
              <a:rPr lang="en-US"/>
              <a:t>PV CELLS MANUFACTURING</a:t>
            </a:r>
          </a:p>
        </p:txBody>
      </p:sp>
      <p:sp>
        <p:nvSpPr>
          <p:cNvPr id="3" name="Text Placeholder 2">
            <a:extLst>
              <a:ext uri="{FF2B5EF4-FFF2-40B4-BE49-F238E27FC236}">
                <a16:creationId xmlns:a16="http://schemas.microsoft.com/office/drawing/2014/main" id="{CC35A7E4-8C36-4C1F-8A7A-D98C0BE83405}"/>
              </a:ext>
            </a:extLst>
          </p:cNvPr>
          <p:cNvSpPr>
            <a:spLocks noGrp="1"/>
          </p:cNvSpPr>
          <p:nvPr>
            <p:ph type="body" sz="quarter" idx="14"/>
          </p:nvPr>
        </p:nvSpPr>
        <p:spPr>
          <a:xfrm>
            <a:off x="925995" y="1512553"/>
            <a:ext cx="5262770" cy="4140200"/>
          </a:xfrm>
        </p:spPr>
        <p:txBody>
          <a:bodyPr/>
          <a:lstStyle/>
          <a:p>
            <a:r>
              <a:rPr lang="en-US"/>
              <a:t>Virtually all mono-crystalline and poly-crystalline silicon wafer manufacturers apply the described technology as a standard technology. Cells manufactured as mono-crystalline silicon wafers based on the </a:t>
            </a:r>
            <a:r>
              <a:rPr lang="en-US" err="1"/>
              <a:t>Czochralski</a:t>
            </a:r>
            <a:r>
              <a:rPr lang="en-US"/>
              <a:t> process allow achievement of efficiencies from 14 to 18 %, while the efficiencies of poly Crystalline wafers stretch from approximately 13 to 15.5 %. Thus, the described process sequence is a compromise between a simple and cost-efficient process design and wafer materials on the one hand, and </a:t>
            </a:r>
            <a:r>
              <a:rPr lang="en-US" err="1"/>
              <a:t>minimised</a:t>
            </a:r>
            <a:r>
              <a:rPr lang="en-US"/>
              <a:t> efficiency losses due to simplicity, on the other. </a:t>
            </a:r>
          </a:p>
        </p:txBody>
      </p:sp>
      <p:pic>
        <p:nvPicPr>
          <p:cNvPr id="4" name="Picture 3">
            <a:extLst>
              <a:ext uri="{FF2B5EF4-FFF2-40B4-BE49-F238E27FC236}">
                <a16:creationId xmlns:a16="http://schemas.microsoft.com/office/drawing/2014/main" id="{B6516BED-2AA7-4655-A321-CC67395F544C}"/>
              </a:ext>
            </a:extLst>
          </p:cNvPr>
          <p:cNvPicPr>
            <a:picLocks noChangeAspect="1"/>
          </p:cNvPicPr>
          <p:nvPr/>
        </p:nvPicPr>
        <p:blipFill>
          <a:blip r:embed="rId2"/>
          <a:stretch>
            <a:fillRect/>
          </a:stretch>
        </p:blipFill>
        <p:spPr>
          <a:xfrm>
            <a:off x="6983894" y="169786"/>
            <a:ext cx="4374876" cy="6138939"/>
          </a:xfrm>
          <a:prstGeom prst="rect">
            <a:avLst/>
          </a:prstGeom>
        </p:spPr>
      </p:pic>
      <p:sp>
        <p:nvSpPr>
          <p:cNvPr id="5" name="Rectangle 4">
            <a:extLst>
              <a:ext uri="{FF2B5EF4-FFF2-40B4-BE49-F238E27FC236}">
                <a16:creationId xmlns:a16="http://schemas.microsoft.com/office/drawing/2014/main" id="{7EA3F2CA-4E8A-4378-9EC2-8250205153FE}"/>
              </a:ext>
            </a:extLst>
          </p:cNvPr>
          <p:cNvSpPr/>
          <p:nvPr/>
        </p:nvSpPr>
        <p:spPr>
          <a:xfrm>
            <a:off x="5726682" y="6249206"/>
            <a:ext cx="6096000" cy="523220"/>
          </a:xfrm>
          <a:prstGeom prst="rect">
            <a:avLst/>
          </a:prstGeom>
        </p:spPr>
        <p:txBody>
          <a:bodyPr>
            <a:spAutoFit/>
          </a:bodyPr>
          <a:lstStyle/>
          <a:p>
            <a:r>
              <a:rPr lang="en-US" sz="1400"/>
              <a:t>[Renewable Energy Technology, and Environment Martin </a:t>
            </a:r>
            <a:r>
              <a:rPr lang="en-US" sz="1400" err="1"/>
              <a:t>Kaltschmitt</a:t>
            </a:r>
            <a:r>
              <a:rPr lang="en-US" sz="1400"/>
              <a:t>, 2007]</a:t>
            </a:r>
          </a:p>
        </p:txBody>
      </p:sp>
    </p:spTree>
    <p:extLst>
      <p:ext uri="{BB962C8B-B14F-4D97-AF65-F5344CB8AC3E}">
        <p14:creationId xmlns:p14="http://schemas.microsoft.com/office/powerpoint/2010/main" val="3712878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EEA396-FDDC-4E4A-B90B-2ED8E0F288BB}"/>
              </a:ext>
            </a:extLst>
          </p:cNvPr>
          <p:cNvSpPr>
            <a:spLocks noGrp="1"/>
          </p:cNvSpPr>
          <p:nvPr>
            <p:ph type="body" sz="quarter" idx="13"/>
          </p:nvPr>
        </p:nvSpPr>
        <p:spPr>
          <a:xfrm>
            <a:off x="611450" y="185233"/>
            <a:ext cx="10494517" cy="810888"/>
          </a:xfrm>
        </p:spPr>
        <p:txBody>
          <a:bodyPr/>
          <a:lstStyle/>
          <a:p>
            <a:r>
              <a:rPr lang="en-US"/>
              <a:t>Mono-crystalline vs. Poly-crystalline Silicon</a:t>
            </a:r>
          </a:p>
          <a:p>
            <a:endParaRPr lang="en-US"/>
          </a:p>
        </p:txBody>
      </p:sp>
      <p:sp>
        <p:nvSpPr>
          <p:cNvPr id="3" name="Text Placeholder 2">
            <a:extLst>
              <a:ext uri="{FF2B5EF4-FFF2-40B4-BE49-F238E27FC236}">
                <a16:creationId xmlns:a16="http://schemas.microsoft.com/office/drawing/2014/main" id="{185CD7B7-985B-43D0-891F-82E5E926951B}"/>
              </a:ext>
            </a:extLst>
          </p:cNvPr>
          <p:cNvSpPr>
            <a:spLocks noGrp="1"/>
          </p:cNvSpPr>
          <p:nvPr>
            <p:ph type="body" sz="quarter" idx="14"/>
          </p:nvPr>
        </p:nvSpPr>
        <p:spPr>
          <a:xfrm>
            <a:off x="400938" y="690010"/>
            <a:ext cx="10915542" cy="4140200"/>
          </a:xfrm>
        </p:spPr>
        <p:txBody>
          <a:bodyPr/>
          <a:lstStyle/>
          <a:p>
            <a:r>
              <a:rPr lang="en-US"/>
              <a:t>There are two types of crystalline silicon depending on its purity and crystals orientation  obtained during the crystal growth process:</a:t>
            </a:r>
          </a:p>
          <a:p>
            <a:r>
              <a:rPr lang="en-US"/>
              <a:t>Poly-crystalline: Non-uniform crystals orientation</a:t>
            </a:r>
          </a:p>
          <a:p>
            <a:r>
              <a:rPr lang="en-US"/>
              <a:t>Mono-crystalline: Uniform crystals orientation (purer and more expensive and efficient)  The mono-crystalline silicon ingots are prepared by the exacting </a:t>
            </a:r>
            <a:r>
              <a:rPr lang="en-US" err="1"/>
              <a:t>Czochralski</a:t>
            </a:r>
            <a:r>
              <a:rPr lang="en-US"/>
              <a:t> (CZ) crystal  growth process (crystal pulling). While the poly-crystalline silicon ingots are prepared by a  simpler casting (or, more generally, directional solidification).</a:t>
            </a:r>
          </a:p>
          <a:p>
            <a:endParaRPr lang="en-US"/>
          </a:p>
        </p:txBody>
      </p:sp>
      <p:pic>
        <p:nvPicPr>
          <p:cNvPr id="4" name="object 2">
            <a:extLst>
              <a:ext uri="{FF2B5EF4-FFF2-40B4-BE49-F238E27FC236}">
                <a16:creationId xmlns:a16="http://schemas.microsoft.com/office/drawing/2014/main" id="{65CAF149-01F5-444D-A462-344172F883D1}"/>
              </a:ext>
            </a:extLst>
          </p:cNvPr>
          <p:cNvPicPr/>
          <p:nvPr/>
        </p:nvPicPr>
        <p:blipFill>
          <a:blip r:embed="rId3" cstate="print"/>
          <a:stretch>
            <a:fillRect/>
          </a:stretch>
        </p:blipFill>
        <p:spPr>
          <a:xfrm>
            <a:off x="6333292" y="2998206"/>
            <a:ext cx="2495789" cy="2652959"/>
          </a:xfrm>
          <a:prstGeom prst="rect">
            <a:avLst/>
          </a:prstGeom>
        </p:spPr>
      </p:pic>
      <p:pic>
        <p:nvPicPr>
          <p:cNvPr id="5" name="object 3">
            <a:extLst>
              <a:ext uri="{FF2B5EF4-FFF2-40B4-BE49-F238E27FC236}">
                <a16:creationId xmlns:a16="http://schemas.microsoft.com/office/drawing/2014/main" id="{9451D193-E855-43A7-B655-A0089AC1D2F7}"/>
              </a:ext>
            </a:extLst>
          </p:cNvPr>
          <p:cNvPicPr/>
          <p:nvPr/>
        </p:nvPicPr>
        <p:blipFill>
          <a:blip r:embed="rId4" cstate="print"/>
          <a:stretch>
            <a:fillRect/>
          </a:stretch>
        </p:blipFill>
        <p:spPr>
          <a:xfrm>
            <a:off x="9292828" y="4067074"/>
            <a:ext cx="1385316" cy="1002791"/>
          </a:xfrm>
          <a:prstGeom prst="rect">
            <a:avLst/>
          </a:prstGeom>
        </p:spPr>
      </p:pic>
      <p:sp>
        <p:nvSpPr>
          <p:cNvPr id="6" name="object 4">
            <a:extLst>
              <a:ext uri="{FF2B5EF4-FFF2-40B4-BE49-F238E27FC236}">
                <a16:creationId xmlns:a16="http://schemas.microsoft.com/office/drawing/2014/main" id="{89D25C8A-6B99-46BB-BD99-48747A65E8DA}"/>
              </a:ext>
            </a:extLst>
          </p:cNvPr>
          <p:cNvSpPr txBox="1"/>
          <p:nvPr/>
        </p:nvSpPr>
        <p:spPr>
          <a:xfrm>
            <a:off x="7297409" y="5645428"/>
            <a:ext cx="2832100" cy="299720"/>
          </a:xfrm>
          <a:prstGeom prst="rect">
            <a:avLst/>
          </a:prstGeom>
        </p:spPr>
        <p:txBody>
          <a:bodyPr vert="horz" wrap="square" lIns="0" tIns="12700" rIns="0" bIns="0" rtlCol="0">
            <a:spAutoFit/>
          </a:bodyPr>
          <a:lstStyle/>
          <a:p>
            <a:pPr marL="12700">
              <a:lnSpc>
                <a:spcPct val="100000"/>
              </a:lnSpc>
              <a:spcBef>
                <a:spcPts val="100"/>
              </a:spcBef>
            </a:pPr>
            <a:r>
              <a:rPr sz="1800" b="1" spc="-5">
                <a:latin typeface="Arial"/>
                <a:cs typeface="Arial"/>
              </a:rPr>
              <a:t>CZ</a:t>
            </a:r>
            <a:r>
              <a:rPr sz="1800" b="1" spc="-15">
                <a:latin typeface="Arial"/>
                <a:cs typeface="Arial"/>
              </a:rPr>
              <a:t> </a:t>
            </a:r>
            <a:r>
              <a:rPr sz="1800" b="1" spc="-5">
                <a:latin typeface="Arial"/>
                <a:cs typeface="Arial"/>
              </a:rPr>
              <a:t>Crystallization</a:t>
            </a:r>
            <a:r>
              <a:rPr sz="1800" b="1" spc="-10">
                <a:latin typeface="Arial"/>
                <a:cs typeface="Arial"/>
              </a:rPr>
              <a:t> </a:t>
            </a:r>
            <a:r>
              <a:rPr sz="1800" b="1" spc="-5">
                <a:latin typeface="Arial"/>
                <a:cs typeface="Arial"/>
              </a:rPr>
              <a:t>Method</a:t>
            </a:r>
            <a:endParaRPr sz="1800">
              <a:latin typeface="Arial"/>
              <a:cs typeface="Arial"/>
            </a:endParaRPr>
          </a:p>
        </p:txBody>
      </p:sp>
      <p:sp>
        <p:nvSpPr>
          <p:cNvPr id="7" name="object 5">
            <a:extLst>
              <a:ext uri="{FF2B5EF4-FFF2-40B4-BE49-F238E27FC236}">
                <a16:creationId xmlns:a16="http://schemas.microsoft.com/office/drawing/2014/main" id="{8C1F7774-FC4B-4117-BF40-4818C8CB9354}"/>
              </a:ext>
            </a:extLst>
          </p:cNvPr>
          <p:cNvSpPr txBox="1"/>
          <p:nvPr/>
        </p:nvSpPr>
        <p:spPr>
          <a:xfrm>
            <a:off x="7378181" y="3712997"/>
            <a:ext cx="431165" cy="208279"/>
          </a:xfrm>
          <a:prstGeom prst="rect">
            <a:avLst/>
          </a:prstGeom>
        </p:spPr>
        <p:txBody>
          <a:bodyPr vert="horz" wrap="square" lIns="0" tIns="12700" rIns="0" bIns="0" rtlCol="0">
            <a:spAutoFit/>
          </a:bodyPr>
          <a:lstStyle/>
          <a:p>
            <a:pPr marL="12700">
              <a:lnSpc>
                <a:spcPct val="100000"/>
              </a:lnSpc>
              <a:spcBef>
                <a:spcPts val="100"/>
              </a:spcBef>
            </a:pPr>
            <a:r>
              <a:rPr sz="1200" b="1" spc="-5">
                <a:latin typeface="Arial"/>
                <a:cs typeface="Arial"/>
              </a:rPr>
              <a:t>Mon</a:t>
            </a:r>
            <a:r>
              <a:rPr sz="1200" b="1">
                <a:latin typeface="Arial"/>
                <a:cs typeface="Arial"/>
              </a:rPr>
              <a:t>o</a:t>
            </a:r>
            <a:endParaRPr sz="1200">
              <a:latin typeface="Arial"/>
              <a:cs typeface="Arial"/>
            </a:endParaRPr>
          </a:p>
        </p:txBody>
      </p:sp>
      <p:sp>
        <p:nvSpPr>
          <p:cNvPr id="8" name="object 6">
            <a:extLst>
              <a:ext uri="{FF2B5EF4-FFF2-40B4-BE49-F238E27FC236}">
                <a16:creationId xmlns:a16="http://schemas.microsoft.com/office/drawing/2014/main" id="{E83CCCC7-E187-43B8-853D-E2E83C66012C}"/>
              </a:ext>
            </a:extLst>
          </p:cNvPr>
          <p:cNvSpPr txBox="1"/>
          <p:nvPr/>
        </p:nvSpPr>
        <p:spPr>
          <a:xfrm>
            <a:off x="7359893" y="3894353"/>
            <a:ext cx="444500" cy="299720"/>
          </a:xfrm>
          <a:prstGeom prst="rect">
            <a:avLst/>
          </a:prstGeom>
        </p:spPr>
        <p:txBody>
          <a:bodyPr vert="horz" wrap="square" lIns="0" tIns="12700" rIns="0" bIns="0" rtlCol="0">
            <a:spAutoFit/>
          </a:bodyPr>
          <a:lstStyle/>
          <a:p>
            <a:pPr marL="12700">
              <a:lnSpc>
                <a:spcPct val="100000"/>
              </a:lnSpc>
              <a:spcBef>
                <a:spcPts val="100"/>
              </a:spcBef>
            </a:pPr>
            <a:r>
              <a:rPr sz="1800" b="1" spc="-5">
                <a:latin typeface="Arial"/>
                <a:cs typeface="Arial"/>
              </a:rPr>
              <a:t>c</a:t>
            </a:r>
            <a:r>
              <a:rPr sz="1800" b="1">
                <a:latin typeface="Arial"/>
                <a:cs typeface="Arial"/>
              </a:rPr>
              <a:t>-</a:t>
            </a:r>
            <a:r>
              <a:rPr sz="1800" b="1" spc="-5">
                <a:latin typeface="Arial"/>
                <a:cs typeface="Arial"/>
              </a:rPr>
              <a:t>S</a:t>
            </a:r>
            <a:r>
              <a:rPr sz="1800" b="1">
                <a:latin typeface="Arial"/>
                <a:cs typeface="Arial"/>
              </a:rPr>
              <a:t>i</a:t>
            </a:r>
            <a:endParaRPr sz="1800">
              <a:latin typeface="Arial"/>
              <a:cs typeface="Arial"/>
            </a:endParaRPr>
          </a:p>
        </p:txBody>
      </p:sp>
      <p:sp>
        <p:nvSpPr>
          <p:cNvPr id="9" name="object 7">
            <a:extLst>
              <a:ext uri="{FF2B5EF4-FFF2-40B4-BE49-F238E27FC236}">
                <a16:creationId xmlns:a16="http://schemas.microsoft.com/office/drawing/2014/main" id="{5E25ECD5-ADE8-46B0-92AD-36394868B07C}"/>
              </a:ext>
            </a:extLst>
          </p:cNvPr>
          <p:cNvSpPr txBox="1"/>
          <p:nvPr/>
        </p:nvSpPr>
        <p:spPr>
          <a:xfrm>
            <a:off x="7244069" y="4442993"/>
            <a:ext cx="517525" cy="177800"/>
          </a:xfrm>
          <a:prstGeom prst="rect">
            <a:avLst/>
          </a:prstGeom>
        </p:spPr>
        <p:txBody>
          <a:bodyPr vert="horz" wrap="square" lIns="0" tIns="12065" rIns="0" bIns="0" rtlCol="0">
            <a:spAutoFit/>
          </a:bodyPr>
          <a:lstStyle/>
          <a:p>
            <a:pPr marL="12700">
              <a:lnSpc>
                <a:spcPct val="100000"/>
              </a:lnSpc>
              <a:spcBef>
                <a:spcPts val="95"/>
              </a:spcBef>
            </a:pPr>
            <a:r>
              <a:rPr sz="1000" b="1" spc="-10">
                <a:latin typeface="Arial"/>
                <a:cs typeface="Arial"/>
              </a:rPr>
              <a:t>S</a:t>
            </a:r>
            <a:r>
              <a:rPr sz="1000" b="1" spc="-5">
                <a:latin typeface="Arial"/>
                <a:cs typeface="Arial"/>
              </a:rPr>
              <a:t>i </a:t>
            </a:r>
            <a:r>
              <a:rPr sz="1000" b="1" spc="-10">
                <a:latin typeface="Arial"/>
                <a:cs typeface="Arial"/>
              </a:rPr>
              <a:t>li</a:t>
            </a:r>
            <a:r>
              <a:rPr sz="1000" b="1" spc="-5">
                <a:latin typeface="Arial"/>
                <a:cs typeface="Arial"/>
              </a:rPr>
              <a:t>qu</a:t>
            </a:r>
            <a:r>
              <a:rPr sz="1000" b="1" spc="-10">
                <a:latin typeface="Arial"/>
                <a:cs typeface="Arial"/>
              </a:rPr>
              <a:t>i</a:t>
            </a:r>
            <a:r>
              <a:rPr sz="1000" b="1" spc="-5">
                <a:latin typeface="Arial"/>
                <a:cs typeface="Arial"/>
              </a:rPr>
              <a:t>d</a:t>
            </a:r>
            <a:endParaRPr sz="1000">
              <a:latin typeface="Arial"/>
              <a:cs typeface="Arial"/>
            </a:endParaRPr>
          </a:p>
        </p:txBody>
      </p:sp>
      <p:sp>
        <p:nvSpPr>
          <p:cNvPr id="10" name="object 8">
            <a:extLst>
              <a:ext uri="{FF2B5EF4-FFF2-40B4-BE49-F238E27FC236}">
                <a16:creationId xmlns:a16="http://schemas.microsoft.com/office/drawing/2014/main" id="{DE87980A-0C36-4C01-9E31-59240BA969E5}"/>
              </a:ext>
            </a:extLst>
          </p:cNvPr>
          <p:cNvSpPr/>
          <p:nvPr/>
        </p:nvSpPr>
        <p:spPr>
          <a:xfrm>
            <a:off x="7619475" y="3314218"/>
            <a:ext cx="611505" cy="175260"/>
          </a:xfrm>
          <a:custGeom>
            <a:avLst/>
            <a:gdLst/>
            <a:ahLst/>
            <a:cxnLst/>
            <a:rect l="l" t="t" r="r" b="b"/>
            <a:pathLst>
              <a:path w="611504" h="175260">
                <a:moveTo>
                  <a:pt x="83820" y="0"/>
                </a:moveTo>
                <a:lnTo>
                  <a:pt x="0" y="18288"/>
                </a:lnTo>
                <a:lnTo>
                  <a:pt x="60960" y="69324"/>
                </a:lnTo>
                <a:lnTo>
                  <a:pt x="60960" y="38100"/>
                </a:lnTo>
                <a:lnTo>
                  <a:pt x="64008" y="28956"/>
                </a:lnTo>
                <a:lnTo>
                  <a:pt x="75839" y="31922"/>
                </a:lnTo>
                <a:lnTo>
                  <a:pt x="83820" y="0"/>
                </a:lnTo>
                <a:close/>
              </a:path>
              <a:path w="611504" h="175260">
                <a:moveTo>
                  <a:pt x="75839" y="31922"/>
                </a:moveTo>
                <a:lnTo>
                  <a:pt x="64008" y="28956"/>
                </a:lnTo>
                <a:lnTo>
                  <a:pt x="60960" y="38100"/>
                </a:lnTo>
                <a:lnTo>
                  <a:pt x="73510" y="41237"/>
                </a:lnTo>
                <a:lnTo>
                  <a:pt x="75839" y="31922"/>
                </a:lnTo>
                <a:close/>
              </a:path>
              <a:path w="611504" h="175260">
                <a:moveTo>
                  <a:pt x="73510" y="41237"/>
                </a:moveTo>
                <a:lnTo>
                  <a:pt x="60960" y="38100"/>
                </a:lnTo>
                <a:lnTo>
                  <a:pt x="60960" y="69324"/>
                </a:lnTo>
                <a:lnTo>
                  <a:pt x="65532" y="73152"/>
                </a:lnTo>
                <a:lnTo>
                  <a:pt x="73510" y="41237"/>
                </a:lnTo>
                <a:close/>
              </a:path>
              <a:path w="611504" h="175260">
                <a:moveTo>
                  <a:pt x="611124" y="166116"/>
                </a:moveTo>
                <a:lnTo>
                  <a:pt x="75839" y="31922"/>
                </a:lnTo>
                <a:lnTo>
                  <a:pt x="73510" y="41237"/>
                </a:lnTo>
                <a:lnTo>
                  <a:pt x="609600" y="175260"/>
                </a:lnTo>
                <a:lnTo>
                  <a:pt x="611124" y="166116"/>
                </a:lnTo>
                <a:close/>
              </a:path>
            </a:pathLst>
          </a:custGeom>
          <a:solidFill>
            <a:srgbClr val="000000"/>
          </a:solidFill>
        </p:spPr>
        <p:txBody>
          <a:bodyPr wrap="square" lIns="0" tIns="0" rIns="0" bIns="0" rtlCol="0"/>
          <a:lstStyle/>
          <a:p>
            <a:endParaRPr/>
          </a:p>
        </p:txBody>
      </p:sp>
      <p:sp>
        <p:nvSpPr>
          <p:cNvPr id="11" name="object 9">
            <a:extLst>
              <a:ext uri="{FF2B5EF4-FFF2-40B4-BE49-F238E27FC236}">
                <a16:creationId xmlns:a16="http://schemas.microsoft.com/office/drawing/2014/main" id="{E05798E7-2A87-4AEB-A1D9-16EFBFBE1690}"/>
              </a:ext>
            </a:extLst>
          </p:cNvPr>
          <p:cNvSpPr txBox="1"/>
          <p:nvPr/>
        </p:nvSpPr>
        <p:spPr>
          <a:xfrm>
            <a:off x="8140180" y="3370097"/>
            <a:ext cx="544830" cy="299720"/>
          </a:xfrm>
          <a:prstGeom prst="rect">
            <a:avLst/>
          </a:prstGeom>
        </p:spPr>
        <p:txBody>
          <a:bodyPr vert="horz" wrap="square" lIns="0" tIns="12700" rIns="0" bIns="0" rtlCol="0">
            <a:spAutoFit/>
          </a:bodyPr>
          <a:lstStyle/>
          <a:p>
            <a:pPr marL="12700">
              <a:lnSpc>
                <a:spcPct val="100000"/>
              </a:lnSpc>
              <a:spcBef>
                <a:spcPts val="100"/>
              </a:spcBef>
            </a:pPr>
            <a:r>
              <a:rPr sz="1800" b="1" spc="-5">
                <a:latin typeface="Arial"/>
                <a:cs typeface="Arial"/>
              </a:rPr>
              <a:t>see</a:t>
            </a:r>
            <a:r>
              <a:rPr sz="1800" b="1">
                <a:latin typeface="Arial"/>
                <a:cs typeface="Arial"/>
              </a:rPr>
              <a:t>d</a:t>
            </a:r>
            <a:endParaRPr sz="1800">
              <a:latin typeface="Arial"/>
              <a:cs typeface="Arial"/>
            </a:endParaRPr>
          </a:p>
        </p:txBody>
      </p:sp>
      <p:pic>
        <p:nvPicPr>
          <p:cNvPr id="14" name="object 12">
            <a:extLst>
              <a:ext uri="{FF2B5EF4-FFF2-40B4-BE49-F238E27FC236}">
                <a16:creationId xmlns:a16="http://schemas.microsoft.com/office/drawing/2014/main" id="{AB0C9515-B9AA-40FA-BFB7-F8DB197169C8}"/>
              </a:ext>
            </a:extLst>
          </p:cNvPr>
          <p:cNvPicPr/>
          <p:nvPr/>
        </p:nvPicPr>
        <p:blipFill>
          <a:blip r:embed="rId5" cstate="print"/>
          <a:stretch>
            <a:fillRect/>
          </a:stretch>
        </p:blipFill>
        <p:spPr>
          <a:xfrm>
            <a:off x="1749586" y="3543686"/>
            <a:ext cx="3109357" cy="2115803"/>
          </a:xfrm>
          <a:prstGeom prst="rect">
            <a:avLst/>
          </a:prstGeom>
        </p:spPr>
      </p:pic>
      <p:sp>
        <p:nvSpPr>
          <p:cNvPr id="15" name="object 13">
            <a:extLst>
              <a:ext uri="{FF2B5EF4-FFF2-40B4-BE49-F238E27FC236}">
                <a16:creationId xmlns:a16="http://schemas.microsoft.com/office/drawing/2014/main" id="{E9708126-8D7A-4748-96F4-AEEB4A9B1002}"/>
              </a:ext>
            </a:extLst>
          </p:cNvPr>
          <p:cNvSpPr txBox="1"/>
          <p:nvPr/>
        </p:nvSpPr>
        <p:spPr>
          <a:xfrm>
            <a:off x="1702802" y="5637808"/>
            <a:ext cx="2397760" cy="299720"/>
          </a:xfrm>
          <a:prstGeom prst="rect">
            <a:avLst/>
          </a:prstGeom>
        </p:spPr>
        <p:txBody>
          <a:bodyPr vert="horz" wrap="square" lIns="0" tIns="12700" rIns="0" bIns="0" rtlCol="0">
            <a:spAutoFit/>
          </a:bodyPr>
          <a:lstStyle/>
          <a:p>
            <a:pPr marL="12700">
              <a:lnSpc>
                <a:spcPct val="100000"/>
              </a:lnSpc>
              <a:spcBef>
                <a:spcPts val="100"/>
              </a:spcBef>
            </a:pPr>
            <a:r>
              <a:rPr sz="1800" b="1" spc="-5">
                <a:latin typeface="Arial"/>
                <a:cs typeface="Arial"/>
              </a:rPr>
              <a:t>Simple</a:t>
            </a:r>
            <a:r>
              <a:rPr sz="1800" b="1" spc="-55">
                <a:latin typeface="Arial"/>
                <a:cs typeface="Arial"/>
              </a:rPr>
              <a:t> </a:t>
            </a:r>
            <a:r>
              <a:rPr sz="1800" b="1" spc="-5">
                <a:latin typeface="Arial"/>
                <a:cs typeface="Arial"/>
              </a:rPr>
              <a:t>Crystallization</a:t>
            </a:r>
            <a:endParaRPr sz="1800">
              <a:latin typeface="Arial"/>
              <a:cs typeface="Arial"/>
            </a:endParaRPr>
          </a:p>
        </p:txBody>
      </p:sp>
      <p:pic>
        <p:nvPicPr>
          <p:cNvPr id="16" name="object 14">
            <a:extLst>
              <a:ext uri="{FF2B5EF4-FFF2-40B4-BE49-F238E27FC236}">
                <a16:creationId xmlns:a16="http://schemas.microsoft.com/office/drawing/2014/main" id="{D2D8E319-B60D-4A42-B6C8-F3EEA054E44A}"/>
              </a:ext>
            </a:extLst>
          </p:cNvPr>
          <p:cNvPicPr/>
          <p:nvPr/>
        </p:nvPicPr>
        <p:blipFill>
          <a:blip r:embed="rId6" cstate="print"/>
          <a:stretch>
            <a:fillRect/>
          </a:stretch>
        </p:blipFill>
        <p:spPr>
          <a:xfrm>
            <a:off x="4888468" y="3498623"/>
            <a:ext cx="251460" cy="167640"/>
          </a:xfrm>
          <a:prstGeom prst="rect">
            <a:avLst/>
          </a:prstGeom>
        </p:spPr>
      </p:pic>
      <p:sp>
        <p:nvSpPr>
          <p:cNvPr id="17" name="object 15">
            <a:extLst>
              <a:ext uri="{FF2B5EF4-FFF2-40B4-BE49-F238E27FC236}">
                <a16:creationId xmlns:a16="http://schemas.microsoft.com/office/drawing/2014/main" id="{0EC43C11-A108-48DA-8350-6D500C5846A0}"/>
              </a:ext>
            </a:extLst>
          </p:cNvPr>
          <p:cNvSpPr txBox="1"/>
          <p:nvPr/>
        </p:nvSpPr>
        <p:spPr>
          <a:xfrm>
            <a:off x="4996169" y="3271037"/>
            <a:ext cx="1106805" cy="299720"/>
          </a:xfrm>
          <a:prstGeom prst="rect">
            <a:avLst/>
          </a:prstGeom>
        </p:spPr>
        <p:txBody>
          <a:bodyPr vert="horz" wrap="square" lIns="0" tIns="12700" rIns="0" bIns="0" rtlCol="0">
            <a:spAutoFit/>
          </a:bodyPr>
          <a:lstStyle/>
          <a:p>
            <a:pPr marL="12700">
              <a:lnSpc>
                <a:spcPct val="100000"/>
              </a:lnSpc>
              <a:spcBef>
                <a:spcPts val="100"/>
              </a:spcBef>
            </a:pPr>
            <a:r>
              <a:rPr sz="1800" b="1" spc="-5">
                <a:latin typeface="Arial"/>
                <a:cs typeface="Arial"/>
              </a:rPr>
              <a:t>Insulation</a:t>
            </a:r>
            <a:endParaRPr sz="1800">
              <a:latin typeface="Arial"/>
              <a:cs typeface="Arial"/>
            </a:endParaRPr>
          </a:p>
        </p:txBody>
      </p:sp>
      <p:sp>
        <p:nvSpPr>
          <p:cNvPr id="18" name="object 16">
            <a:extLst>
              <a:ext uri="{FF2B5EF4-FFF2-40B4-BE49-F238E27FC236}">
                <a16:creationId xmlns:a16="http://schemas.microsoft.com/office/drawing/2014/main" id="{3F1734CA-2A15-4D76-AB6C-61D91F3E92A3}"/>
              </a:ext>
            </a:extLst>
          </p:cNvPr>
          <p:cNvSpPr/>
          <p:nvPr/>
        </p:nvSpPr>
        <p:spPr>
          <a:xfrm>
            <a:off x="4614148" y="5135399"/>
            <a:ext cx="111760" cy="490855"/>
          </a:xfrm>
          <a:custGeom>
            <a:avLst/>
            <a:gdLst/>
            <a:ahLst/>
            <a:cxnLst/>
            <a:rect l="l" t="t" r="r" b="b"/>
            <a:pathLst>
              <a:path w="111760" h="490854">
                <a:moveTo>
                  <a:pt x="74676" y="68580"/>
                </a:moveTo>
                <a:lnTo>
                  <a:pt x="24384" y="0"/>
                </a:lnTo>
                <a:lnTo>
                  <a:pt x="0" y="82296"/>
                </a:lnTo>
                <a:lnTo>
                  <a:pt x="30480" y="76697"/>
                </a:lnTo>
                <a:lnTo>
                  <a:pt x="30480" y="64008"/>
                </a:lnTo>
                <a:lnTo>
                  <a:pt x="39624" y="62484"/>
                </a:lnTo>
                <a:lnTo>
                  <a:pt x="41665" y="74643"/>
                </a:lnTo>
                <a:lnTo>
                  <a:pt x="74676" y="68580"/>
                </a:lnTo>
                <a:close/>
              </a:path>
              <a:path w="111760" h="490854">
                <a:moveTo>
                  <a:pt x="41665" y="74643"/>
                </a:moveTo>
                <a:lnTo>
                  <a:pt x="39624" y="62484"/>
                </a:lnTo>
                <a:lnTo>
                  <a:pt x="30480" y="64008"/>
                </a:lnTo>
                <a:lnTo>
                  <a:pt x="32546" y="76318"/>
                </a:lnTo>
                <a:lnTo>
                  <a:pt x="41665" y="74643"/>
                </a:lnTo>
                <a:close/>
              </a:path>
              <a:path w="111760" h="490854">
                <a:moveTo>
                  <a:pt x="32546" y="76318"/>
                </a:moveTo>
                <a:lnTo>
                  <a:pt x="30480" y="64008"/>
                </a:lnTo>
                <a:lnTo>
                  <a:pt x="30480" y="76697"/>
                </a:lnTo>
                <a:lnTo>
                  <a:pt x="32546" y="76318"/>
                </a:lnTo>
                <a:close/>
              </a:path>
              <a:path w="111760" h="490854">
                <a:moveTo>
                  <a:pt x="111252" y="489204"/>
                </a:moveTo>
                <a:lnTo>
                  <a:pt x="41665" y="74643"/>
                </a:lnTo>
                <a:lnTo>
                  <a:pt x="32546" y="76318"/>
                </a:lnTo>
                <a:lnTo>
                  <a:pt x="102108" y="490728"/>
                </a:lnTo>
                <a:lnTo>
                  <a:pt x="111252" y="489204"/>
                </a:lnTo>
                <a:close/>
              </a:path>
            </a:pathLst>
          </a:custGeom>
          <a:solidFill>
            <a:srgbClr val="000000"/>
          </a:solidFill>
        </p:spPr>
        <p:txBody>
          <a:bodyPr wrap="square" lIns="0" tIns="0" rIns="0" bIns="0" rtlCol="0"/>
          <a:lstStyle/>
          <a:p>
            <a:endParaRPr/>
          </a:p>
        </p:txBody>
      </p:sp>
      <p:sp>
        <p:nvSpPr>
          <p:cNvPr id="19" name="object 17">
            <a:extLst>
              <a:ext uri="{FF2B5EF4-FFF2-40B4-BE49-F238E27FC236}">
                <a16:creationId xmlns:a16="http://schemas.microsoft.com/office/drawing/2014/main" id="{96933D9D-99E7-4720-8CF4-DD2AA20D8DE7}"/>
              </a:ext>
            </a:extLst>
          </p:cNvPr>
          <p:cNvSpPr txBox="1"/>
          <p:nvPr/>
        </p:nvSpPr>
        <p:spPr>
          <a:xfrm>
            <a:off x="4759950" y="5528080"/>
            <a:ext cx="1750060" cy="299720"/>
          </a:xfrm>
          <a:prstGeom prst="rect">
            <a:avLst/>
          </a:prstGeom>
        </p:spPr>
        <p:txBody>
          <a:bodyPr vert="horz" wrap="square" lIns="0" tIns="12700" rIns="0" bIns="0" rtlCol="0">
            <a:spAutoFit/>
          </a:bodyPr>
          <a:lstStyle/>
          <a:p>
            <a:pPr marL="12700">
              <a:lnSpc>
                <a:spcPct val="100000"/>
              </a:lnSpc>
              <a:spcBef>
                <a:spcPts val="100"/>
              </a:spcBef>
            </a:pPr>
            <a:r>
              <a:rPr sz="1800" b="1" spc="-5">
                <a:latin typeface="Arial"/>
                <a:cs typeface="Arial"/>
              </a:rPr>
              <a:t>Electric</a:t>
            </a:r>
            <a:r>
              <a:rPr sz="1800" b="1" spc="-65">
                <a:latin typeface="Arial"/>
                <a:cs typeface="Arial"/>
              </a:rPr>
              <a:t> </a:t>
            </a:r>
            <a:r>
              <a:rPr sz="1800" b="1" spc="-5">
                <a:latin typeface="Arial"/>
                <a:cs typeface="Arial"/>
              </a:rPr>
              <a:t>Heaters</a:t>
            </a:r>
            <a:endParaRPr sz="1800">
              <a:latin typeface="Arial"/>
              <a:cs typeface="Arial"/>
            </a:endParaRPr>
          </a:p>
        </p:txBody>
      </p:sp>
      <p:sp>
        <p:nvSpPr>
          <p:cNvPr id="20" name="object 18">
            <a:extLst>
              <a:ext uri="{FF2B5EF4-FFF2-40B4-BE49-F238E27FC236}">
                <a16:creationId xmlns:a16="http://schemas.microsoft.com/office/drawing/2014/main" id="{621A82C7-F753-40F0-8F79-A53A9AE7117F}"/>
              </a:ext>
            </a:extLst>
          </p:cNvPr>
          <p:cNvSpPr txBox="1"/>
          <p:nvPr/>
        </p:nvSpPr>
        <p:spPr>
          <a:xfrm>
            <a:off x="2877810" y="4426228"/>
            <a:ext cx="810260" cy="299720"/>
          </a:xfrm>
          <a:prstGeom prst="rect">
            <a:avLst/>
          </a:prstGeom>
        </p:spPr>
        <p:txBody>
          <a:bodyPr vert="horz" wrap="square" lIns="0" tIns="12700" rIns="0" bIns="0" rtlCol="0">
            <a:spAutoFit/>
          </a:bodyPr>
          <a:lstStyle/>
          <a:p>
            <a:pPr marL="12700">
              <a:lnSpc>
                <a:spcPct val="100000"/>
              </a:lnSpc>
              <a:spcBef>
                <a:spcPts val="100"/>
              </a:spcBef>
            </a:pPr>
            <a:r>
              <a:rPr sz="1200" b="1" spc="-5">
                <a:latin typeface="Arial"/>
                <a:cs typeface="Arial"/>
              </a:rPr>
              <a:t>Poly</a:t>
            </a:r>
            <a:r>
              <a:rPr sz="1200" b="1" spc="-55">
                <a:latin typeface="Arial"/>
                <a:cs typeface="Arial"/>
              </a:rPr>
              <a:t> </a:t>
            </a:r>
            <a:r>
              <a:rPr sz="1800" b="1" spc="-5">
                <a:latin typeface="Arial"/>
                <a:cs typeface="Arial"/>
              </a:rPr>
              <a:t>c-Si</a:t>
            </a:r>
            <a:endParaRPr sz="1800">
              <a:latin typeface="Arial"/>
              <a:cs typeface="Arial"/>
            </a:endParaRPr>
          </a:p>
        </p:txBody>
      </p:sp>
      <p:sp>
        <p:nvSpPr>
          <p:cNvPr id="21" name="object 19">
            <a:extLst>
              <a:ext uri="{FF2B5EF4-FFF2-40B4-BE49-F238E27FC236}">
                <a16:creationId xmlns:a16="http://schemas.microsoft.com/office/drawing/2014/main" id="{BE1DB8AC-26E2-47B4-942B-650135462F27}"/>
              </a:ext>
            </a:extLst>
          </p:cNvPr>
          <p:cNvSpPr txBox="1"/>
          <p:nvPr/>
        </p:nvSpPr>
        <p:spPr>
          <a:xfrm>
            <a:off x="2440423" y="4049801"/>
            <a:ext cx="517525" cy="177800"/>
          </a:xfrm>
          <a:prstGeom prst="rect">
            <a:avLst/>
          </a:prstGeom>
        </p:spPr>
        <p:txBody>
          <a:bodyPr vert="horz" wrap="square" lIns="0" tIns="12065" rIns="0" bIns="0" rtlCol="0">
            <a:spAutoFit/>
          </a:bodyPr>
          <a:lstStyle/>
          <a:p>
            <a:pPr marL="12700">
              <a:lnSpc>
                <a:spcPct val="100000"/>
              </a:lnSpc>
              <a:spcBef>
                <a:spcPts val="95"/>
              </a:spcBef>
            </a:pPr>
            <a:r>
              <a:rPr sz="1000" b="1" spc="-10">
                <a:latin typeface="Arial"/>
                <a:cs typeface="Arial"/>
              </a:rPr>
              <a:t>S</a:t>
            </a:r>
            <a:r>
              <a:rPr sz="1000" b="1" spc="-5">
                <a:latin typeface="Arial"/>
                <a:cs typeface="Arial"/>
              </a:rPr>
              <a:t>i </a:t>
            </a:r>
            <a:r>
              <a:rPr sz="1000" b="1" spc="-10">
                <a:latin typeface="Arial"/>
                <a:cs typeface="Arial"/>
              </a:rPr>
              <a:t>li</a:t>
            </a:r>
            <a:r>
              <a:rPr sz="1000" b="1" spc="-5">
                <a:latin typeface="Arial"/>
                <a:cs typeface="Arial"/>
              </a:rPr>
              <a:t>qu</a:t>
            </a:r>
            <a:r>
              <a:rPr sz="1000" b="1" spc="-10">
                <a:latin typeface="Arial"/>
                <a:cs typeface="Arial"/>
              </a:rPr>
              <a:t>i</a:t>
            </a:r>
            <a:r>
              <a:rPr sz="1000" b="1" spc="-5">
                <a:latin typeface="Arial"/>
                <a:cs typeface="Arial"/>
              </a:rPr>
              <a:t>d</a:t>
            </a:r>
            <a:endParaRPr sz="1000">
              <a:latin typeface="Arial"/>
              <a:cs typeface="Arial"/>
            </a:endParaRPr>
          </a:p>
        </p:txBody>
      </p:sp>
      <p:sp>
        <p:nvSpPr>
          <p:cNvPr id="22" name="object 20">
            <a:extLst>
              <a:ext uri="{FF2B5EF4-FFF2-40B4-BE49-F238E27FC236}">
                <a16:creationId xmlns:a16="http://schemas.microsoft.com/office/drawing/2014/main" id="{BDDB05D9-E26D-4E61-80CE-B365ED900677}"/>
              </a:ext>
            </a:extLst>
          </p:cNvPr>
          <p:cNvSpPr/>
          <p:nvPr/>
        </p:nvSpPr>
        <p:spPr>
          <a:xfrm>
            <a:off x="6032992" y="3587015"/>
            <a:ext cx="247015" cy="763905"/>
          </a:xfrm>
          <a:custGeom>
            <a:avLst/>
            <a:gdLst/>
            <a:ahLst/>
            <a:cxnLst/>
            <a:rect l="l" t="t" r="r" b="b"/>
            <a:pathLst>
              <a:path w="247014" h="763904">
                <a:moveTo>
                  <a:pt x="215537" y="687977"/>
                </a:moveTo>
                <a:lnTo>
                  <a:pt x="9144" y="0"/>
                </a:lnTo>
                <a:lnTo>
                  <a:pt x="0" y="1524"/>
                </a:lnTo>
                <a:lnTo>
                  <a:pt x="206758" y="690720"/>
                </a:lnTo>
                <a:lnTo>
                  <a:pt x="215537" y="687977"/>
                </a:lnTo>
                <a:close/>
              </a:path>
              <a:path w="247014" h="763904">
                <a:moveTo>
                  <a:pt x="219456" y="749104"/>
                </a:moveTo>
                <a:lnTo>
                  <a:pt x="219456" y="701040"/>
                </a:lnTo>
                <a:lnTo>
                  <a:pt x="210312" y="702564"/>
                </a:lnTo>
                <a:lnTo>
                  <a:pt x="206758" y="690720"/>
                </a:lnTo>
                <a:lnTo>
                  <a:pt x="173736" y="701040"/>
                </a:lnTo>
                <a:lnTo>
                  <a:pt x="219456" y="749104"/>
                </a:lnTo>
                <a:close/>
              </a:path>
              <a:path w="247014" h="763904">
                <a:moveTo>
                  <a:pt x="219456" y="701040"/>
                </a:moveTo>
                <a:lnTo>
                  <a:pt x="215537" y="687977"/>
                </a:lnTo>
                <a:lnTo>
                  <a:pt x="206758" y="690720"/>
                </a:lnTo>
                <a:lnTo>
                  <a:pt x="210312" y="702564"/>
                </a:lnTo>
                <a:lnTo>
                  <a:pt x="219456" y="701040"/>
                </a:lnTo>
                <a:close/>
              </a:path>
              <a:path w="247014" h="763904">
                <a:moveTo>
                  <a:pt x="246888" y="678180"/>
                </a:moveTo>
                <a:lnTo>
                  <a:pt x="215537" y="687977"/>
                </a:lnTo>
                <a:lnTo>
                  <a:pt x="219456" y="701040"/>
                </a:lnTo>
                <a:lnTo>
                  <a:pt x="219456" y="749104"/>
                </a:lnTo>
                <a:lnTo>
                  <a:pt x="233172" y="763524"/>
                </a:lnTo>
                <a:lnTo>
                  <a:pt x="246888" y="678180"/>
                </a:lnTo>
                <a:close/>
              </a:path>
            </a:pathLst>
          </a:custGeom>
          <a:solidFill>
            <a:srgbClr val="000000"/>
          </a:solidFill>
        </p:spPr>
        <p:txBody>
          <a:bodyPr wrap="square" lIns="0" tIns="0" rIns="0" bIns="0" rtlCol="0"/>
          <a:lstStyle/>
          <a:p>
            <a:endParaRPr/>
          </a:p>
        </p:txBody>
      </p:sp>
      <p:sp>
        <p:nvSpPr>
          <p:cNvPr id="23" name="object 21">
            <a:extLst>
              <a:ext uri="{FF2B5EF4-FFF2-40B4-BE49-F238E27FC236}">
                <a16:creationId xmlns:a16="http://schemas.microsoft.com/office/drawing/2014/main" id="{4D65188E-1366-481E-A561-A97EFE3E99A4}"/>
              </a:ext>
            </a:extLst>
          </p:cNvPr>
          <p:cNvSpPr/>
          <p:nvPr/>
        </p:nvSpPr>
        <p:spPr>
          <a:xfrm>
            <a:off x="6395704" y="5168927"/>
            <a:ext cx="165100" cy="382905"/>
          </a:xfrm>
          <a:custGeom>
            <a:avLst/>
            <a:gdLst/>
            <a:ahLst/>
            <a:cxnLst/>
            <a:rect l="l" t="t" r="r" b="b"/>
            <a:pathLst>
              <a:path w="165100" h="382904">
                <a:moveTo>
                  <a:pt x="133958" y="72690"/>
                </a:moveTo>
                <a:lnTo>
                  <a:pt x="125066" y="69018"/>
                </a:lnTo>
                <a:lnTo>
                  <a:pt x="0" y="379476"/>
                </a:lnTo>
                <a:lnTo>
                  <a:pt x="9144" y="382524"/>
                </a:lnTo>
                <a:lnTo>
                  <a:pt x="133958" y="72690"/>
                </a:lnTo>
                <a:close/>
              </a:path>
              <a:path w="165100" h="382904">
                <a:moveTo>
                  <a:pt x="164592" y="85344"/>
                </a:moveTo>
                <a:lnTo>
                  <a:pt x="156972" y="0"/>
                </a:lnTo>
                <a:lnTo>
                  <a:pt x="94488" y="56388"/>
                </a:lnTo>
                <a:lnTo>
                  <a:pt x="125066" y="69018"/>
                </a:lnTo>
                <a:lnTo>
                  <a:pt x="129540" y="57912"/>
                </a:lnTo>
                <a:lnTo>
                  <a:pt x="138684" y="60960"/>
                </a:lnTo>
                <a:lnTo>
                  <a:pt x="138684" y="74642"/>
                </a:lnTo>
                <a:lnTo>
                  <a:pt x="164592" y="85344"/>
                </a:lnTo>
                <a:close/>
              </a:path>
              <a:path w="165100" h="382904">
                <a:moveTo>
                  <a:pt x="138684" y="60960"/>
                </a:moveTo>
                <a:lnTo>
                  <a:pt x="129540" y="57912"/>
                </a:lnTo>
                <a:lnTo>
                  <a:pt x="125066" y="69018"/>
                </a:lnTo>
                <a:lnTo>
                  <a:pt x="133958" y="72690"/>
                </a:lnTo>
                <a:lnTo>
                  <a:pt x="138684" y="60960"/>
                </a:lnTo>
                <a:close/>
              </a:path>
              <a:path w="165100" h="382904">
                <a:moveTo>
                  <a:pt x="138684" y="74642"/>
                </a:moveTo>
                <a:lnTo>
                  <a:pt x="138684" y="60960"/>
                </a:lnTo>
                <a:lnTo>
                  <a:pt x="133958" y="72690"/>
                </a:lnTo>
                <a:lnTo>
                  <a:pt x="138684" y="74642"/>
                </a:lnTo>
                <a:close/>
              </a:path>
            </a:pathLst>
          </a:custGeom>
          <a:solidFill>
            <a:srgbClr val="000000"/>
          </a:solidFill>
        </p:spPr>
        <p:txBody>
          <a:bodyPr wrap="square" lIns="0" tIns="0" rIns="0" bIns="0" rtlCol="0"/>
          <a:lstStyle/>
          <a:p>
            <a:endParaRPr/>
          </a:p>
        </p:txBody>
      </p:sp>
      <p:pic>
        <p:nvPicPr>
          <p:cNvPr id="24" name="object 22">
            <a:extLst>
              <a:ext uri="{FF2B5EF4-FFF2-40B4-BE49-F238E27FC236}">
                <a16:creationId xmlns:a16="http://schemas.microsoft.com/office/drawing/2014/main" id="{74C73345-CFE3-4A67-822D-1B0CECEF7BF7}"/>
              </a:ext>
            </a:extLst>
          </p:cNvPr>
          <p:cNvPicPr/>
          <p:nvPr/>
        </p:nvPicPr>
        <p:blipFill>
          <a:blip r:embed="rId7" cstate="print"/>
          <a:stretch>
            <a:fillRect/>
          </a:stretch>
        </p:blipFill>
        <p:spPr>
          <a:xfrm>
            <a:off x="8869156" y="2620799"/>
            <a:ext cx="1726692" cy="1330452"/>
          </a:xfrm>
          <a:prstGeom prst="rect">
            <a:avLst/>
          </a:prstGeom>
        </p:spPr>
      </p:pic>
      <p:pic>
        <p:nvPicPr>
          <p:cNvPr id="25" name="object 23">
            <a:extLst>
              <a:ext uri="{FF2B5EF4-FFF2-40B4-BE49-F238E27FC236}">
                <a16:creationId xmlns:a16="http://schemas.microsoft.com/office/drawing/2014/main" id="{CBFDFAC2-959E-4FCF-B20E-1F38E6D33BFD}"/>
              </a:ext>
            </a:extLst>
          </p:cNvPr>
          <p:cNvPicPr/>
          <p:nvPr/>
        </p:nvPicPr>
        <p:blipFill>
          <a:blip r:embed="rId8" cstate="print"/>
          <a:stretch>
            <a:fillRect/>
          </a:stretch>
        </p:blipFill>
        <p:spPr>
          <a:xfrm>
            <a:off x="3137392" y="2753387"/>
            <a:ext cx="1801367" cy="819911"/>
          </a:xfrm>
          <a:prstGeom prst="rect">
            <a:avLst/>
          </a:prstGeom>
        </p:spPr>
      </p:pic>
      <p:sp>
        <p:nvSpPr>
          <p:cNvPr id="26" name="object 24">
            <a:extLst>
              <a:ext uri="{FF2B5EF4-FFF2-40B4-BE49-F238E27FC236}">
                <a16:creationId xmlns:a16="http://schemas.microsoft.com/office/drawing/2014/main" id="{AC1E23DE-F2B1-4A28-AFD0-E4A1470CF832}"/>
              </a:ext>
            </a:extLst>
          </p:cNvPr>
          <p:cNvSpPr txBox="1"/>
          <p:nvPr/>
        </p:nvSpPr>
        <p:spPr>
          <a:xfrm>
            <a:off x="5832845" y="6009664"/>
            <a:ext cx="4799965" cy="574040"/>
          </a:xfrm>
          <a:prstGeom prst="rect">
            <a:avLst/>
          </a:prstGeom>
        </p:spPr>
        <p:txBody>
          <a:bodyPr vert="horz" wrap="square" lIns="0" tIns="12700" rIns="0" bIns="0" rtlCol="0">
            <a:spAutoFit/>
          </a:bodyPr>
          <a:lstStyle/>
          <a:p>
            <a:pPr marL="12700" marR="5080">
              <a:lnSpc>
                <a:spcPct val="100000"/>
              </a:lnSpc>
              <a:spcBef>
                <a:spcPts val="100"/>
              </a:spcBef>
            </a:pPr>
            <a:r>
              <a:rPr sz="1800" b="1" spc="-5">
                <a:solidFill>
                  <a:srgbClr val="212121"/>
                </a:solidFill>
                <a:latin typeface="Arial"/>
                <a:cs typeface="Arial"/>
              </a:rPr>
              <a:t>CZ</a:t>
            </a:r>
            <a:r>
              <a:rPr sz="1800" b="1">
                <a:solidFill>
                  <a:srgbClr val="212121"/>
                </a:solidFill>
                <a:latin typeface="Arial"/>
                <a:cs typeface="Arial"/>
              </a:rPr>
              <a:t> </a:t>
            </a:r>
            <a:r>
              <a:rPr sz="1800" b="1" spc="-5">
                <a:solidFill>
                  <a:srgbClr val="212121"/>
                </a:solidFill>
                <a:latin typeface="Arial"/>
                <a:cs typeface="Arial"/>
              </a:rPr>
              <a:t>process</a:t>
            </a:r>
            <a:r>
              <a:rPr sz="1800" b="1" spc="-10">
                <a:solidFill>
                  <a:srgbClr val="212121"/>
                </a:solidFill>
                <a:latin typeface="Arial"/>
                <a:cs typeface="Arial"/>
              </a:rPr>
              <a:t> </a:t>
            </a:r>
            <a:r>
              <a:rPr sz="1800" spc="-5">
                <a:solidFill>
                  <a:srgbClr val="212121"/>
                </a:solidFill>
                <a:latin typeface="Arial"/>
                <a:cs typeface="Arial"/>
              </a:rPr>
              <a:t>is </a:t>
            </a:r>
            <a:r>
              <a:rPr sz="1800">
                <a:solidFill>
                  <a:srgbClr val="212121"/>
                </a:solidFill>
                <a:latin typeface="Arial"/>
                <a:cs typeface="Arial"/>
              </a:rPr>
              <a:t>a</a:t>
            </a:r>
            <a:r>
              <a:rPr sz="1800" spc="-5">
                <a:solidFill>
                  <a:srgbClr val="212121"/>
                </a:solidFill>
                <a:latin typeface="Arial"/>
                <a:cs typeface="Arial"/>
              </a:rPr>
              <a:t> method</a:t>
            </a:r>
            <a:r>
              <a:rPr sz="1800" spc="5">
                <a:solidFill>
                  <a:srgbClr val="212121"/>
                </a:solidFill>
                <a:latin typeface="Arial"/>
                <a:cs typeface="Arial"/>
              </a:rPr>
              <a:t> </a:t>
            </a:r>
            <a:r>
              <a:rPr sz="1800" spc="-5">
                <a:solidFill>
                  <a:srgbClr val="212121"/>
                </a:solidFill>
                <a:latin typeface="Arial"/>
                <a:cs typeface="Arial"/>
              </a:rPr>
              <a:t>of</a:t>
            </a:r>
            <a:r>
              <a:rPr sz="1800">
                <a:solidFill>
                  <a:srgbClr val="212121"/>
                </a:solidFill>
                <a:latin typeface="Arial"/>
                <a:cs typeface="Arial"/>
              </a:rPr>
              <a:t> </a:t>
            </a:r>
            <a:r>
              <a:rPr sz="1800" spc="-5">
                <a:solidFill>
                  <a:srgbClr val="212121"/>
                </a:solidFill>
                <a:latin typeface="Arial"/>
                <a:cs typeface="Arial"/>
              </a:rPr>
              <a:t>crystal</a:t>
            </a:r>
            <a:r>
              <a:rPr sz="1800" spc="15">
                <a:solidFill>
                  <a:srgbClr val="212121"/>
                </a:solidFill>
                <a:latin typeface="Arial"/>
                <a:cs typeface="Arial"/>
              </a:rPr>
              <a:t> </a:t>
            </a:r>
            <a:r>
              <a:rPr sz="1800" spc="-10">
                <a:solidFill>
                  <a:srgbClr val="212121"/>
                </a:solidFill>
                <a:latin typeface="Arial"/>
                <a:cs typeface="Arial"/>
              </a:rPr>
              <a:t>growth</a:t>
            </a:r>
            <a:r>
              <a:rPr sz="1800" spc="30">
                <a:solidFill>
                  <a:srgbClr val="212121"/>
                </a:solidFill>
                <a:latin typeface="Arial"/>
                <a:cs typeface="Arial"/>
              </a:rPr>
              <a:t> </a:t>
            </a:r>
            <a:r>
              <a:rPr sz="1800" spc="-5">
                <a:solidFill>
                  <a:srgbClr val="212121"/>
                </a:solidFill>
                <a:latin typeface="Arial"/>
                <a:cs typeface="Arial"/>
              </a:rPr>
              <a:t>used </a:t>
            </a:r>
            <a:r>
              <a:rPr sz="1800" spc="-484">
                <a:solidFill>
                  <a:srgbClr val="212121"/>
                </a:solidFill>
                <a:latin typeface="Arial"/>
                <a:cs typeface="Arial"/>
              </a:rPr>
              <a:t> </a:t>
            </a:r>
            <a:r>
              <a:rPr sz="1800">
                <a:solidFill>
                  <a:srgbClr val="212121"/>
                </a:solidFill>
                <a:latin typeface="Arial"/>
                <a:cs typeface="Arial"/>
              </a:rPr>
              <a:t>to</a:t>
            </a:r>
            <a:r>
              <a:rPr sz="1800" spc="-10">
                <a:solidFill>
                  <a:srgbClr val="212121"/>
                </a:solidFill>
                <a:latin typeface="Arial"/>
                <a:cs typeface="Arial"/>
              </a:rPr>
              <a:t> </a:t>
            </a:r>
            <a:r>
              <a:rPr sz="1800" spc="-5">
                <a:solidFill>
                  <a:srgbClr val="212121"/>
                </a:solidFill>
                <a:latin typeface="Arial"/>
                <a:cs typeface="Arial"/>
              </a:rPr>
              <a:t>obtain</a:t>
            </a:r>
            <a:r>
              <a:rPr sz="1800" spc="5">
                <a:solidFill>
                  <a:srgbClr val="212121"/>
                </a:solidFill>
                <a:latin typeface="Arial"/>
                <a:cs typeface="Arial"/>
              </a:rPr>
              <a:t> </a:t>
            </a:r>
            <a:r>
              <a:rPr sz="1800" spc="-5">
                <a:solidFill>
                  <a:srgbClr val="212121"/>
                </a:solidFill>
                <a:latin typeface="Arial"/>
                <a:cs typeface="Arial"/>
              </a:rPr>
              <a:t>single</a:t>
            </a:r>
            <a:r>
              <a:rPr sz="1800" spc="10">
                <a:solidFill>
                  <a:srgbClr val="212121"/>
                </a:solidFill>
                <a:latin typeface="Arial"/>
                <a:cs typeface="Arial"/>
              </a:rPr>
              <a:t> </a:t>
            </a:r>
            <a:r>
              <a:rPr sz="1800" spc="-5">
                <a:solidFill>
                  <a:srgbClr val="212121"/>
                </a:solidFill>
                <a:latin typeface="Arial"/>
                <a:cs typeface="Arial"/>
              </a:rPr>
              <a:t>crystals</a:t>
            </a:r>
            <a:r>
              <a:rPr sz="1800" spc="20">
                <a:solidFill>
                  <a:srgbClr val="212121"/>
                </a:solidFill>
                <a:latin typeface="Arial"/>
                <a:cs typeface="Arial"/>
              </a:rPr>
              <a:t> </a:t>
            </a:r>
            <a:r>
              <a:rPr sz="1800" spc="-5">
                <a:solidFill>
                  <a:srgbClr val="212121"/>
                </a:solidFill>
                <a:latin typeface="Arial"/>
                <a:cs typeface="Arial"/>
              </a:rPr>
              <a:t>of</a:t>
            </a:r>
            <a:r>
              <a:rPr sz="1800" spc="5">
                <a:solidFill>
                  <a:srgbClr val="212121"/>
                </a:solidFill>
                <a:latin typeface="Arial"/>
                <a:cs typeface="Arial"/>
              </a:rPr>
              <a:t> </a:t>
            </a:r>
            <a:r>
              <a:rPr sz="1800" spc="-5">
                <a:solidFill>
                  <a:srgbClr val="212121"/>
                </a:solidFill>
                <a:latin typeface="Arial"/>
                <a:cs typeface="Arial"/>
              </a:rPr>
              <a:t>semiconductors.</a:t>
            </a:r>
            <a:endParaRPr sz="1800">
              <a:latin typeface="Arial"/>
              <a:cs typeface="Arial"/>
            </a:endParaRPr>
          </a:p>
        </p:txBody>
      </p:sp>
    </p:spTree>
    <p:extLst>
      <p:ext uri="{BB962C8B-B14F-4D97-AF65-F5344CB8AC3E}">
        <p14:creationId xmlns:p14="http://schemas.microsoft.com/office/powerpoint/2010/main" val="1017787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6EAF3D-5205-4B30-87D7-E7834CFBFAC0}"/>
              </a:ext>
            </a:extLst>
          </p:cNvPr>
          <p:cNvSpPr>
            <a:spLocks noGrp="1"/>
          </p:cNvSpPr>
          <p:nvPr>
            <p:ph type="body" sz="quarter" idx="13"/>
          </p:nvPr>
        </p:nvSpPr>
        <p:spPr>
          <a:xfrm>
            <a:off x="470317" y="308242"/>
            <a:ext cx="11251365" cy="810888"/>
          </a:xfrm>
        </p:spPr>
        <p:txBody>
          <a:bodyPr lIns="0" tIns="0" rIns="0" bIns="0" anchor="t"/>
          <a:lstStyle/>
          <a:p>
            <a:r>
              <a:rPr lang="en-US"/>
              <a:t>How to distinguish between polycrystalline and  monocrystalline silicon solar cells by visual inspection?</a:t>
            </a:r>
          </a:p>
          <a:p>
            <a:r>
              <a:rPr lang="en-US">
                <a:ea typeface="Verdana"/>
                <a:hlinkClick r:id="rId2"/>
              </a:rPr>
              <a:t>Link</a:t>
            </a:r>
            <a:endParaRPr lang="en-US">
              <a:ea typeface="Verdana"/>
            </a:endParaRPr>
          </a:p>
          <a:p>
            <a:endParaRPr lang="en-US">
              <a:ea typeface="Verdana" charset="0"/>
            </a:endParaRPr>
          </a:p>
          <a:p>
            <a:endParaRPr lang="en-US">
              <a:ea typeface="Verdana" charset="0"/>
            </a:endParaRPr>
          </a:p>
        </p:txBody>
      </p:sp>
      <p:pic>
        <p:nvPicPr>
          <p:cNvPr id="5" name="object 3">
            <a:extLst>
              <a:ext uri="{FF2B5EF4-FFF2-40B4-BE49-F238E27FC236}">
                <a16:creationId xmlns:a16="http://schemas.microsoft.com/office/drawing/2014/main" id="{393FB685-48A2-490F-A1F6-BE7A0B7A6EBF}"/>
              </a:ext>
            </a:extLst>
          </p:cNvPr>
          <p:cNvPicPr/>
          <p:nvPr/>
        </p:nvPicPr>
        <p:blipFill>
          <a:blip r:embed="rId3" cstate="print"/>
          <a:stretch>
            <a:fillRect/>
          </a:stretch>
        </p:blipFill>
        <p:spPr>
          <a:xfrm>
            <a:off x="2259890" y="1119130"/>
            <a:ext cx="7940040" cy="4764024"/>
          </a:xfrm>
          <a:prstGeom prst="rect">
            <a:avLst/>
          </a:prstGeom>
        </p:spPr>
      </p:pic>
      <p:sp>
        <p:nvSpPr>
          <p:cNvPr id="6" name="object 4">
            <a:extLst>
              <a:ext uri="{FF2B5EF4-FFF2-40B4-BE49-F238E27FC236}">
                <a16:creationId xmlns:a16="http://schemas.microsoft.com/office/drawing/2014/main" id="{78C49CEC-88EF-47BC-BF5F-33D453F55AF6}"/>
              </a:ext>
            </a:extLst>
          </p:cNvPr>
          <p:cNvSpPr txBox="1"/>
          <p:nvPr/>
        </p:nvSpPr>
        <p:spPr>
          <a:xfrm>
            <a:off x="3109700" y="5583434"/>
            <a:ext cx="2550795" cy="299720"/>
          </a:xfrm>
          <a:prstGeom prst="rect">
            <a:avLst/>
          </a:prstGeom>
        </p:spPr>
        <p:txBody>
          <a:bodyPr vert="horz" wrap="square" lIns="0" tIns="12700" rIns="0" bIns="0" rtlCol="0">
            <a:spAutoFit/>
          </a:bodyPr>
          <a:lstStyle/>
          <a:p>
            <a:pPr marL="12700">
              <a:lnSpc>
                <a:spcPct val="100000"/>
              </a:lnSpc>
              <a:spcBef>
                <a:spcPts val="100"/>
              </a:spcBef>
            </a:pPr>
            <a:r>
              <a:rPr sz="1800" spc="-5">
                <a:latin typeface="Arial"/>
                <a:cs typeface="Arial"/>
              </a:rPr>
              <a:t>Non-uniform</a:t>
            </a:r>
            <a:r>
              <a:rPr sz="1800" spc="-30">
                <a:latin typeface="Arial"/>
                <a:cs typeface="Arial"/>
              </a:rPr>
              <a:t> </a:t>
            </a:r>
            <a:r>
              <a:rPr sz="1800" spc="-5">
                <a:latin typeface="Arial"/>
                <a:cs typeface="Arial"/>
              </a:rPr>
              <a:t>appearance</a:t>
            </a:r>
            <a:endParaRPr sz="1800">
              <a:latin typeface="Arial"/>
              <a:cs typeface="Arial"/>
            </a:endParaRPr>
          </a:p>
        </p:txBody>
      </p:sp>
      <p:sp>
        <p:nvSpPr>
          <p:cNvPr id="7" name="object 5">
            <a:extLst>
              <a:ext uri="{FF2B5EF4-FFF2-40B4-BE49-F238E27FC236}">
                <a16:creationId xmlns:a16="http://schemas.microsoft.com/office/drawing/2014/main" id="{A42C223F-0A50-4DC1-8900-48DAA6EAB51E}"/>
              </a:ext>
            </a:extLst>
          </p:cNvPr>
          <p:cNvSpPr txBox="1"/>
          <p:nvPr/>
        </p:nvSpPr>
        <p:spPr>
          <a:xfrm>
            <a:off x="7450068" y="5583434"/>
            <a:ext cx="2054860" cy="299720"/>
          </a:xfrm>
          <a:prstGeom prst="rect">
            <a:avLst/>
          </a:prstGeom>
        </p:spPr>
        <p:txBody>
          <a:bodyPr vert="horz" wrap="square" lIns="0" tIns="12700" rIns="0" bIns="0" rtlCol="0">
            <a:spAutoFit/>
          </a:bodyPr>
          <a:lstStyle/>
          <a:p>
            <a:pPr marL="12700">
              <a:lnSpc>
                <a:spcPct val="100000"/>
              </a:lnSpc>
              <a:spcBef>
                <a:spcPts val="100"/>
              </a:spcBef>
            </a:pPr>
            <a:r>
              <a:rPr sz="1800" spc="-5">
                <a:latin typeface="Arial"/>
                <a:cs typeface="Arial"/>
              </a:rPr>
              <a:t>uniform</a:t>
            </a:r>
            <a:r>
              <a:rPr sz="1800" spc="-45">
                <a:latin typeface="Arial"/>
                <a:cs typeface="Arial"/>
              </a:rPr>
              <a:t> </a:t>
            </a:r>
            <a:r>
              <a:rPr sz="1800" spc="-5">
                <a:latin typeface="Arial"/>
                <a:cs typeface="Arial"/>
              </a:rPr>
              <a:t>appearance</a:t>
            </a:r>
            <a:endParaRPr sz="1800">
              <a:latin typeface="Arial"/>
              <a:cs typeface="Arial"/>
            </a:endParaRPr>
          </a:p>
        </p:txBody>
      </p:sp>
    </p:spTree>
    <p:extLst>
      <p:ext uri="{BB962C8B-B14F-4D97-AF65-F5344CB8AC3E}">
        <p14:creationId xmlns:p14="http://schemas.microsoft.com/office/powerpoint/2010/main" val="3945452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15A499-49E2-4BF7-BCCF-8F07795EB322}"/>
              </a:ext>
            </a:extLst>
          </p:cNvPr>
          <p:cNvSpPr>
            <a:spLocks noGrp="1"/>
          </p:cNvSpPr>
          <p:nvPr>
            <p:ph type="body" sz="quarter" idx="13"/>
          </p:nvPr>
        </p:nvSpPr>
        <p:spPr/>
        <p:txBody>
          <a:bodyPr/>
          <a:lstStyle/>
          <a:p>
            <a:r>
              <a:rPr lang="en-US"/>
              <a:t>Creation of a depletion layer</a:t>
            </a:r>
          </a:p>
        </p:txBody>
      </p:sp>
      <p:pic>
        <p:nvPicPr>
          <p:cNvPr id="4" name="Picture 3">
            <a:extLst>
              <a:ext uri="{FF2B5EF4-FFF2-40B4-BE49-F238E27FC236}">
                <a16:creationId xmlns:a16="http://schemas.microsoft.com/office/drawing/2014/main" id="{C499CC73-9CB4-493D-84B1-8BECAFEFE313}"/>
              </a:ext>
            </a:extLst>
          </p:cNvPr>
          <p:cNvPicPr>
            <a:picLocks noChangeAspect="1"/>
          </p:cNvPicPr>
          <p:nvPr/>
        </p:nvPicPr>
        <p:blipFill>
          <a:blip r:embed="rId2"/>
          <a:stretch>
            <a:fillRect/>
          </a:stretch>
        </p:blipFill>
        <p:spPr>
          <a:xfrm>
            <a:off x="2997201" y="1438247"/>
            <a:ext cx="6543675" cy="3933825"/>
          </a:xfrm>
          <a:prstGeom prst="rect">
            <a:avLst/>
          </a:prstGeom>
        </p:spPr>
      </p:pic>
      <p:sp>
        <p:nvSpPr>
          <p:cNvPr id="5" name="Rectangle 4">
            <a:extLst>
              <a:ext uri="{FF2B5EF4-FFF2-40B4-BE49-F238E27FC236}">
                <a16:creationId xmlns:a16="http://schemas.microsoft.com/office/drawing/2014/main" id="{EFF7900E-35E8-4FA7-AA94-7CCA3F790FBF}"/>
              </a:ext>
            </a:extLst>
          </p:cNvPr>
          <p:cNvSpPr/>
          <p:nvPr/>
        </p:nvSpPr>
        <p:spPr>
          <a:xfrm>
            <a:off x="6096000" y="5847060"/>
            <a:ext cx="6096000" cy="646331"/>
          </a:xfrm>
          <a:prstGeom prst="rect">
            <a:avLst/>
          </a:prstGeom>
        </p:spPr>
        <p:txBody>
          <a:bodyPr>
            <a:spAutoFit/>
          </a:bodyPr>
          <a:lstStyle/>
          <a:p>
            <a:r>
              <a:rPr lang="en-US"/>
              <a:t>[Renewable Energy Technology, and Environment Martin </a:t>
            </a:r>
            <a:r>
              <a:rPr lang="en-US" err="1"/>
              <a:t>Kaltschmitt</a:t>
            </a:r>
            <a:r>
              <a:rPr lang="en-US"/>
              <a:t>, 2007]</a:t>
            </a:r>
          </a:p>
        </p:txBody>
      </p:sp>
    </p:spTree>
    <p:extLst>
      <p:ext uri="{BB962C8B-B14F-4D97-AF65-F5344CB8AC3E}">
        <p14:creationId xmlns:p14="http://schemas.microsoft.com/office/powerpoint/2010/main" val="4108645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096D13-8819-40B3-8E1D-FA20AC8A35C6}"/>
              </a:ext>
            </a:extLst>
          </p:cNvPr>
          <p:cNvSpPr>
            <a:spLocks noGrp="1"/>
          </p:cNvSpPr>
          <p:nvPr>
            <p:ph type="body" sz="quarter" idx="13"/>
          </p:nvPr>
        </p:nvSpPr>
        <p:spPr>
          <a:xfrm>
            <a:off x="181509" y="1945833"/>
            <a:ext cx="4691280" cy="785195"/>
          </a:xfrm>
        </p:spPr>
        <p:txBody>
          <a:bodyPr/>
          <a:lstStyle/>
          <a:p>
            <a:r>
              <a:rPr lang="en-US" sz="1600" spc="-5">
                <a:solidFill>
                  <a:srgbClr val="000000"/>
                </a:solidFill>
              </a:rPr>
              <a:t>Photosensitivity?</a:t>
            </a:r>
            <a:endParaRPr lang="en-US" sz="1600"/>
          </a:p>
          <a:p>
            <a:endParaRPr lang="en-US" sz="1600"/>
          </a:p>
        </p:txBody>
      </p:sp>
      <p:pic>
        <p:nvPicPr>
          <p:cNvPr id="4" name="object 2">
            <a:extLst>
              <a:ext uri="{FF2B5EF4-FFF2-40B4-BE49-F238E27FC236}">
                <a16:creationId xmlns:a16="http://schemas.microsoft.com/office/drawing/2014/main" id="{1AE2A9C7-3B17-48D0-B780-A6757A72800B}"/>
              </a:ext>
            </a:extLst>
          </p:cNvPr>
          <p:cNvPicPr/>
          <p:nvPr/>
        </p:nvPicPr>
        <p:blipFill>
          <a:blip r:embed="rId3" cstate="print"/>
          <a:stretch>
            <a:fillRect/>
          </a:stretch>
        </p:blipFill>
        <p:spPr>
          <a:xfrm>
            <a:off x="4057353" y="215971"/>
            <a:ext cx="6996640" cy="6426057"/>
          </a:xfrm>
          <a:prstGeom prst="rect">
            <a:avLst/>
          </a:prstGeom>
        </p:spPr>
      </p:pic>
      <p:sp>
        <p:nvSpPr>
          <p:cNvPr id="5" name="object 3">
            <a:extLst>
              <a:ext uri="{FF2B5EF4-FFF2-40B4-BE49-F238E27FC236}">
                <a16:creationId xmlns:a16="http://schemas.microsoft.com/office/drawing/2014/main" id="{991D11B7-2839-4CBF-BA07-8AC99A0FD769}"/>
              </a:ext>
            </a:extLst>
          </p:cNvPr>
          <p:cNvSpPr txBox="1"/>
          <p:nvPr/>
        </p:nvSpPr>
        <p:spPr>
          <a:xfrm>
            <a:off x="10065994" y="3898972"/>
            <a:ext cx="326841" cy="289823"/>
          </a:xfrm>
          <a:prstGeom prst="rect">
            <a:avLst/>
          </a:prstGeom>
        </p:spPr>
        <p:txBody>
          <a:bodyPr vert="horz" wrap="square" lIns="0" tIns="12700" rIns="0" bIns="0" rtlCol="0">
            <a:spAutoFit/>
          </a:bodyPr>
          <a:lstStyle/>
          <a:p>
            <a:pPr marL="12700">
              <a:lnSpc>
                <a:spcPct val="100000"/>
              </a:lnSpc>
              <a:spcBef>
                <a:spcPts val="100"/>
              </a:spcBef>
            </a:pPr>
            <a:r>
              <a:rPr sz="1800" b="1" spc="5">
                <a:latin typeface="Calibri"/>
                <a:cs typeface="Calibri"/>
              </a:rPr>
              <a:t>e</a:t>
            </a:r>
            <a:r>
              <a:rPr sz="1800" b="1" spc="45">
                <a:latin typeface="Calibri"/>
                <a:cs typeface="Calibri"/>
              </a:rPr>
              <a:t>-</a:t>
            </a:r>
            <a:r>
              <a:rPr sz="1800" b="1">
                <a:latin typeface="Calibri"/>
                <a:cs typeface="Calibri"/>
              </a:rPr>
              <a:t>+</a:t>
            </a:r>
            <a:endParaRPr sz="1800">
              <a:latin typeface="Calibri"/>
              <a:cs typeface="Calibri"/>
            </a:endParaRPr>
          </a:p>
        </p:txBody>
      </p:sp>
      <p:sp>
        <p:nvSpPr>
          <p:cNvPr id="6" name="object 4">
            <a:extLst>
              <a:ext uri="{FF2B5EF4-FFF2-40B4-BE49-F238E27FC236}">
                <a16:creationId xmlns:a16="http://schemas.microsoft.com/office/drawing/2014/main" id="{34C8EF74-F63F-4D97-BC80-778E26C587A5}"/>
              </a:ext>
            </a:extLst>
          </p:cNvPr>
          <p:cNvSpPr txBox="1"/>
          <p:nvPr/>
        </p:nvSpPr>
        <p:spPr>
          <a:xfrm>
            <a:off x="7170395" y="1308173"/>
            <a:ext cx="326841" cy="289823"/>
          </a:xfrm>
          <a:prstGeom prst="rect">
            <a:avLst/>
          </a:prstGeom>
        </p:spPr>
        <p:txBody>
          <a:bodyPr vert="horz" wrap="square" lIns="0" tIns="12700" rIns="0" bIns="0" rtlCol="0">
            <a:spAutoFit/>
          </a:bodyPr>
          <a:lstStyle/>
          <a:p>
            <a:pPr marL="12700">
              <a:lnSpc>
                <a:spcPct val="100000"/>
              </a:lnSpc>
              <a:spcBef>
                <a:spcPts val="100"/>
              </a:spcBef>
            </a:pPr>
            <a:r>
              <a:rPr sz="1800" b="1" spc="5">
                <a:latin typeface="Calibri"/>
                <a:cs typeface="Calibri"/>
              </a:rPr>
              <a:t>e</a:t>
            </a:r>
            <a:r>
              <a:rPr sz="1800" b="1" spc="45">
                <a:latin typeface="Calibri"/>
                <a:cs typeface="Calibri"/>
              </a:rPr>
              <a:t>-</a:t>
            </a:r>
            <a:r>
              <a:rPr sz="1800" b="1">
                <a:latin typeface="Calibri"/>
                <a:cs typeface="Calibri"/>
              </a:rPr>
              <a:t>+</a:t>
            </a:r>
            <a:endParaRPr sz="1800">
              <a:latin typeface="Calibri"/>
              <a:cs typeface="Calibri"/>
            </a:endParaRPr>
          </a:p>
        </p:txBody>
      </p:sp>
      <p:sp>
        <p:nvSpPr>
          <p:cNvPr id="7" name="object 5">
            <a:extLst>
              <a:ext uri="{FF2B5EF4-FFF2-40B4-BE49-F238E27FC236}">
                <a16:creationId xmlns:a16="http://schemas.microsoft.com/office/drawing/2014/main" id="{F0C4E3C2-6258-4993-A323-BAA7DAA258DB}"/>
              </a:ext>
            </a:extLst>
          </p:cNvPr>
          <p:cNvSpPr txBox="1"/>
          <p:nvPr/>
        </p:nvSpPr>
        <p:spPr>
          <a:xfrm>
            <a:off x="8618194" y="2527372"/>
            <a:ext cx="326841" cy="289823"/>
          </a:xfrm>
          <a:prstGeom prst="rect">
            <a:avLst/>
          </a:prstGeom>
        </p:spPr>
        <p:txBody>
          <a:bodyPr vert="horz" wrap="square" lIns="0" tIns="12700" rIns="0" bIns="0" rtlCol="0">
            <a:spAutoFit/>
          </a:bodyPr>
          <a:lstStyle/>
          <a:p>
            <a:pPr marL="12700">
              <a:lnSpc>
                <a:spcPct val="100000"/>
              </a:lnSpc>
              <a:spcBef>
                <a:spcPts val="100"/>
              </a:spcBef>
            </a:pPr>
            <a:r>
              <a:rPr sz="1800" b="1" spc="5">
                <a:latin typeface="Calibri"/>
                <a:cs typeface="Calibri"/>
              </a:rPr>
              <a:t>e</a:t>
            </a:r>
            <a:r>
              <a:rPr sz="1800" b="1" spc="45">
                <a:latin typeface="Calibri"/>
                <a:cs typeface="Calibri"/>
              </a:rPr>
              <a:t>-</a:t>
            </a:r>
            <a:r>
              <a:rPr sz="1800" b="1">
                <a:latin typeface="Calibri"/>
                <a:cs typeface="Calibri"/>
              </a:rPr>
              <a:t>+</a:t>
            </a:r>
            <a:endParaRPr sz="1800">
              <a:latin typeface="Calibri"/>
              <a:cs typeface="Calibri"/>
            </a:endParaRPr>
          </a:p>
        </p:txBody>
      </p:sp>
      <p:sp>
        <p:nvSpPr>
          <p:cNvPr id="8" name="object 6">
            <a:extLst>
              <a:ext uri="{FF2B5EF4-FFF2-40B4-BE49-F238E27FC236}">
                <a16:creationId xmlns:a16="http://schemas.microsoft.com/office/drawing/2014/main" id="{48FF6471-5BB0-44D7-96E7-7E89910EBB55}"/>
              </a:ext>
            </a:extLst>
          </p:cNvPr>
          <p:cNvSpPr txBox="1"/>
          <p:nvPr/>
        </p:nvSpPr>
        <p:spPr>
          <a:xfrm>
            <a:off x="5722596" y="3975172"/>
            <a:ext cx="326841" cy="289823"/>
          </a:xfrm>
          <a:prstGeom prst="rect">
            <a:avLst/>
          </a:prstGeom>
        </p:spPr>
        <p:txBody>
          <a:bodyPr vert="horz" wrap="square" lIns="0" tIns="12700" rIns="0" bIns="0" rtlCol="0">
            <a:spAutoFit/>
          </a:bodyPr>
          <a:lstStyle/>
          <a:p>
            <a:pPr marL="12700">
              <a:lnSpc>
                <a:spcPct val="100000"/>
              </a:lnSpc>
              <a:spcBef>
                <a:spcPts val="100"/>
              </a:spcBef>
            </a:pPr>
            <a:r>
              <a:rPr sz="1800" b="1" spc="5">
                <a:latin typeface="Calibri"/>
                <a:cs typeface="Calibri"/>
              </a:rPr>
              <a:t>e</a:t>
            </a:r>
            <a:r>
              <a:rPr sz="1800" b="1" spc="45">
                <a:latin typeface="Calibri"/>
                <a:cs typeface="Calibri"/>
              </a:rPr>
              <a:t>-</a:t>
            </a:r>
            <a:r>
              <a:rPr sz="1800" b="1">
                <a:latin typeface="Calibri"/>
                <a:cs typeface="Calibri"/>
              </a:rPr>
              <a:t>+</a:t>
            </a:r>
            <a:endParaRPr sz="1800">
              <a:latin typeface="Calibri"/>
              <a:cs typeface="Calibri"/>
            </a:endParaRPr>
          </a:p>
        </p:txBody>
      </p:sp>
      <p:grpSp>
        <p:nvGrpSpPr>
          <p:cNvPr id="9" name="object 7">
            <a:extLst>
              <a:ext uri="{FF2B5EF4-FFF2-40B4-BE49-F238E27FC236}">
                <a16:creationId xmlns:a16="http://schemas.microsoft.com/office/drawing/2014/main" id="{437F361C-14CC-491E-A198-B2FA73C6A374}"/>
              </a:ext>
            </a:extLst>
          </p:cNvPr>
          <p:cNvGrpSpPr/>
          <p:nvPr/>
        </p:nvGrpSpPr>
        <p:grpSpPr>
          <a:xfrm>
            <a:off x="3046309" y="0"/>
            <a:ext cx="7398366" cy="4346052"/>
            <a:chOff x="845701" y="420624"/>
            <a:chExt cx="7503159" cy="4343400"/>
          </a:xfrm>
        </p:grpSpPr>
        <p:sp>
          <p:nvSpPr>
            <p:cNvPr id="10" name="object 8">
              <a:extLst>
                <a:ext uri="{FF2B5EF4-FFF2-40B4-BE49-F238E27FC236}">
                  <a16:creationId xmlns:a16="http://schemas.microsoft.com/office/drawing/2014/main" id="{D11A2E18-E624-4D0C-A715-694DD7BE6B3B}"/>
                </a:ext>
              </a:extLst>
            </p:cNvPr>
            <p:cNvSpPr/>
            <p:nvPr/>
          </p:nvSpPr>
          <p:spPr>
            <a:xfrm>
              <a:off x="1075817" y="574560"/>
              <a:ext cx="1298575" cy="1146175"/>
            </a:xfrm>
            <a:custGeom>
              <a:avLst/>
              <a:gdLst/>
              <a:ahLst/>
              <a:cxnLst/>
              <a:rect l="l" t="t" r="r" b="b"/>
              <a:pathLst>
                <a:path w="1298575" h="1146175">
                  <a:moveTo>
                    <a:pt x="460248" y="1146048"/>
                  </a:moveTo>
                  <a:lnTo>
                    <a:pt x="451104" y="1062228"/>
                  </a:lnTo>
                  <a:lnTo>
                    <a:pt x="422960" y="1080985"/>
                  </a:lnTo>
                  <a:lnTo>
                    <a:pt x="7620" y="458724"/>
                  </a:lnTo>
                  <a:lnTo>
                    <a:pt x="0" y="463296"/>
                  </a:lnTo>
                  <a:lnTo>
                    <a:pt x="414883" y="1086370"/>
                  </a:lnTo>
                  <a:lnTo>
                    <a:pt x="387096" y="1104900"/>
                  </a:lnTo>
                  <a:lnTo>
                    <a:pt x="429768" y="1128903"/>
                  </a:lnTo>
                  <a:lnTo>
                    <a:pt x="460248" y="1146048"/>
                  </a:lnTo>
                  <a:close/>
                </a:path>
                <a:path w="1298575" h="1146175">
                  <a:moveTo>
                    <a:pt x="765048" y="917448"/>
                  </a:moveTo>
                  <a:lnTo>
                    <a:pt x="733044" y="839724"/>
                  </a:lnTo>
                  <a:lnTo>
                    <a:pt x="710920" y="864527"/>
                  </a:lnTo>
                  <a:lnTo>
                    <a:pt x="160020" y="381000"/>
                  </a:lnTo>
                  <a:lnTo>
                    <a:pt x="152400" y="388620"/>
                  </a:lnTo>
                  <a:lnTo>
                    <a:pt x="705167" y="870978"/>
                  </a:lnTo>
                  <a:lnTo>
                    <a:pt x="682752" y="896112"/>
                  </a:lnTo>
                  <a:lnTo>
                    <a:pt x="720852" y="905979"/>
                  </a:lnTo>
                  <a:lnTo>
                    <a:pt x="765048" y="917448"/>
                  </a:lnTo>
                  <a:close/>
                </a:path>
                <a:path w="1298575" h="1146175">
                  <a:moveTo>
                    <a:pt x="993648" y="765048"/>
                  </a:moveTo>
                  <a:lnTo>
                    <a:pt x="954024" y="690372"/>
                  </a:lnTo>
                  <a:lnTo>
                    <a:pt x="934415" y="718096"/>
                  </a:lnTo>
                  <a:lnTo>
                    <a:pt x="234696" y="228600"/>
                  </a:lnTo>
                  <a:lnTo>
                    <a:pt x="230124" y="236220"/>
                  </a:lnTo>
                  <a:lnTo>
                    <a:pt x="929297" y="725335"/>
                  </a:lnTo>
                  <a:lnTo>
                    <a:pt x="909828" y="752856"/>
                  </a:lnTo>
                  <a:lnTo>
                    <a:pt x="944880" y="757948"/>
                  </a:lnTo>
                  <a:lnTo>
                    <a:pt x="993648" y="765048"/>
                  </a:lnTo>
                  <a:close/>
                </a:path>
                <a:path w="1298575" h="1146175">
                  <a:moveTo>
                    <a:pt x="1146048" y="536448"/>
                  </a:moveTo>
                  <a:lnTo>
                    <a:pt x="1092708" y="470916"/>
                  </a:lnTo>
                  <a:lnTo>
                    <a:pt x="1079728" y="500773"/>
                  </a:lnTo>
                  <a:lnTo>
                    <a:pt x="310896" y="152400"/>
                  </a:lnTo>
                  <a:lnTo>
                    <a:pt x="306324" y="160020"/>
                  </a:lnTo>
                  <a:lnTo>
                    <a:pt x="1075664" y="510120"/>
                  </a:lnTo>
                  <a:lnTo>
                    <a:pt x="1062228" y="541020"/>
                  </a:lnTo>
                  <a:lnTo>
                    <a:pt x="1091184" y="539432"/>
                  </a:lnTo>
                  <a:lnTo>
                    <a:pt x="1146048" y="536448"/>
                  </a:lnTo>
                  <a:close/>
                </a:path>
                <a:path w="1298575" h="1146175">
                  <a:moveTo>
                    <a:pt x="1298448" y="384048"/>
                  </a:moveTo>
                  <a:lnTo>
                    <a:pt x="1245108" y="318516"/>
                  </a:lnTo>
                  <a:lnTo>
                    <a:pt x="1232128" y="348373"/>
                  </a:lnTo>
                  <a:lnTo>
                    <a:pt x="463296" y="0"/>
                  </a:lnTo>
                  <a:lnTo>
                    <a:pt x="458724" y="7620"/>
                  </a:lnTo>
                  <a:lnTo>
                    <a:pt x="1228064" y="357720"/>
                  </a:lnTo>
                  <a:lnTo>
                    <a:pt x="1214628" y="388620"/>
                  </a:lnTo>
                  <a:lnTo>
                    <a:pt x="1243584" y="387032"/>
                  </a:lnTo>
                  <a:lnTo>
                    <a:pt x="1298448" y="384048"/>
                  </a:lnTo>
                  <a:close/>
                </a:path>
              </a:pathLst>
            </a:custGeom>
            <a:solidFill>
              <a:srgbClr val="000000"/>
            </a:solidFill>
          </p:spPr>
          <p:txBody>
            <a:bodyPr wrap="square" lIns="0" tIns="0" rIns="0" bIns="0" rtlCol="0"/>
            <a:lstStyle/>
            <a:p>
              <a:endParaRPr/>
            </a:p>
          </p:txBody>
        </p:sp>
        <p:sp>
          <p:nvSpPr>
            <p:cNvPr id="11" name="object 9">
              <a:extLst>
                <a:ext uri="{FF2B5EF4-FFF2-40B4-BE49-F238E27FC236}">
                  <a16:creationId xmlns:a16="http://schemas.microsoft.com/office/drawing/2014/main" id="{0750BB7D-BF98-43C9-A2F6-562AEF93B254}"/>
                </a:ext>
              </a:extLst>
            </p:cNvPr>
            <p:cNvSpPr/>
            <p:nvPr/>
          </p:nvSpPr>
          <p:spPr>
            <a:xfrm>
              <a:off x="850273" y="425196"/>
              <a:ext cx="914400" cy="838200"/>
            </a:xfrm>
            <a:custGeom>
              <a:avLst/>
              <a:gdLst/>
              <a:ahLst/>
              <a:cxnLst/>
              <a:rect l="l" t="t" r="r" b="b"/>
              <a:pathLst>
                <a:path w="914400" h="838200">
                  <a:moveTo>
                    <a:pt x="914396" y="419099"/>
                  </a:moveTo>
                  <a:lnTo>
                    <a:pt x="911720" y="373667"/>
                  </a:lnTo>
                  <a:lnTo>
                    <a:pt x="903873" y="329595"/>
                  </a:lnTo>
                  <a:lnTo>
                    <a:pt x="891134" y="287145"/>
                  </a:lnTo>
                  <a:lnTo>
                    <a:pt x="873778" y="246582"/>
                  </a:lnTo>
                  <a:lnTo>
                    <a:pt x="852082" y="208167"/>
                  </a:lnTo>
                  <a:lnTo>
                    <a:pt x="826322" y="172163"/>
                  </a:lnTo>
                  <a:lnTo>
                    <a:pt x="796774" y="138833"/>
                  </a:lnTo>
                  <a:lnTo>
                    <a:pt x="763715" y="108440"/>
                  </a:lnTo>
                  <a:lnTo>
                    <a:pt x="727421" y="81247"/>
                  </a:lnTo>
                  <a:lnTo>
                    <a:pt x="688168" y="57516"/>
                  </a:lnTo>
                  <a:lnTo>
                    <a:pt x="646233" y="37511"/>
                  </a:lnTo>
                  <a:lnTo>
                    <a:pt x="601893" y="21494"/>
                  </a:lnTo>
                  <a:lnTo>
                    <a:pt x="555423" y="9728"/>
                  </a:lnTo>
                  <a:lnTo>
                    <a:pt x="507099" y="2475"/>
                  </a:lnTo>
                  <a:lnTo>
                    <a:pt x="457199" y="0"/>
                  </a:lnTo>
                  <a:lnTo>
                    <a:pt x="407565" y="2475"/>
                  </a:lnTo>
                  <a:lnTo>
                    <a:pt x="359433" y="9728"/>
                  </a:lnTo>
                  <a:lnTo>
                    <a:pt x="313090" y="21494"/>
                  </a:lnTo>
                  <a:lnTo>
                    <a:pt x="268820" y="37511"/>
                  </a:lnTo>
                  <a:lnTo>
                    <a:pt x="226906" y="57516"/>
                  </a:lnTo>
                  <a:lnTo>
                    <a:pt x="187634" y="81247"/>
                  </a:lnTo>
                  <a:lnTo>
                    <a:pt x="151289" y="108440"/>
                  </a:lnTo>
                  <a:lnTo>
                    <a:pt x="118154" y="138833"/>
                  </a:lnTo>
                  <a:lnTo>
                    <a:pt x="88513" y="172163"/>
                  </a:lnTo>
                  <a:lnTo>
                    <a:pt x="62653" y="208167"/>
                  </a:lnTo>
                  <a:lnTo>
                    <a:pt x="40856" y="246582"/>
                  </a:lnTo>
                  <a:lnTo>
                    <a:pt x="23408" y="287145"/>
                  </a:lnTo>
                  <a:lnTo>
                    <a:pt x="10593" y="329595"/>
                  </a:lnTo>
                  <a:lnTo>
                    <a:pt x="2695" y="373667"/>
                  </a:lnTo>
                  <a:lnTo>
                    <a:pt x="0" y="419099"/>
                  </a:lnTo>
                  <a:lnTo>
                    <a:pt x="2695" y="464797"/>
                  </a:lnTo>
                  <a:lnTo>
                    <a:pt x="10593" y="509062"/>
                  </a:lnTo>
                  <a:lnTo>
                    <a:pt x="23408" y="551639"/>
                  </a:lnTo>
                  <a:lnTo>
                    <a:pt x="40856" y="592273"/>
                  </a:lnTo>
                  <a:lnTo>
                    <a:pt x="62653" y="630710"/>
                  </a:lnTo>
                  <a:lnTo>
                    <a:pt x="88513" y="666695"/>
                  </a:lnTo>
                  <a:lnTo>
                    <a:pt x="118154" y="699973"/>
                  </a:lnTo>
                  <a:lnTo>
                    <a:pt x="151289" y="730290"/>
                  </a:lnTo>
                  <a:lnTo>
                    <a:pt x="187634" y="757391"/>
                  </a:lnTo>
                  <a:lnTo>
                    <a:pt x="226906" y="781021"/>
                  </a:lnTo>
                  <a:lnTo>
                    <a:pt x="268820" y="800926"/>
                  </a:lnTo>
                  <a:lnTo>
                    <a:pt x="313090" y="816851"/>
                  </a:lnTo>
                  <a:lnTo>
                    <a:pt x="359433" y="828542"/>
                  </a:lnTo>
                  <a:lnTo>
                    <a:pt x="407565" y="835743"/>
                  </a:lnTo>
                  <a:lnTo>
                    <a:pt x="457199" y="838199"/>
                  </a:lnTo>
                  <a:lnTo>
                    <a:pt x="507099" y="835743"/>
                  </a:lnTo>
                  <a:lnTo>
                    <a:pt x="555423" y="828542"/>
                  </a:lnTo>
                  <a:lnTo>
                    <a:pt x="601893" y="816851"/>
                  </a:lnTo>
                  <a:lnTo>
                    <a:pt x="646233" y="800926"/>
                  </a:lnTo>
                  <a:lnTo>
                    <a:pt x="688168" y="781021"/>
                  </a:lnTo>
                  <a:lnTo>
                    <a:pt x="727421" y="757391"/>
                  </a:lnTo>
                  <a:lnTo>
                    <a:pt x="763715" y="730290"/>
                  </a:lnTo>
                  <a:lnTo>
                    <a:pt x="796774" y="699973"/>
                  </a:lnTo>
                  <a:lnTo>
                    <a:pt x="826322" y="666695"/>
                  </a:lnTo>
                  <a:lnTo>
                    <a:pt x="852082" y="630710"/>
                  </a:lnTo>
                  <a:lnTo>
                    <a:pt x="873778" y="592273"/>
                  </a:lnTo>
                  <a:lnTo>
                    <a:pt x="891134" y="551639"/>
                  </a:lnTo>
                  <a:lnTo>
                    <a:pt x="903873" y="509062"/>
                  </a:lnTo>
                  <a:lnTo>
                    <a:pt x="911720" y="464797"/>
                  </a:lnTo>
                  <a:lnTo>
                    <a:pt x="914396" y="419099"/>
                  </a:lnTo>
                  <a:close/>
                </a:path>
              </a:pathLst>
            </a:custGeom>
            <a:solidFill>
              <a:srgbClr val="FFFF00"/>
            </a:solidFill>
          </p:spPr>
          <p:txBody>
            <a:bodyPr wrap="square" lIns="0" tIns="0" rIns="0" bIns="0" rtlCol="0"/>
            <a:lstStyle/>
            <a:p>
              <a:endParaRPr/>
            </a:p>
          </p:txBody>
        </p:sp>
        <p:sp>
          <p:nvSpPr>
            <p:cNvPr id="12" name="object 10">
              <a:extLst>
                <a:ext uri="{FF2B5EF4-FFF2-40B4-BE49-F238E27FC236}">
                  <a16:creationId xmlns:a16="http://schemas.microsoft.com/office/drawing/2014/main" id="{36CE0D28-BA49-485F-906B-A69C34CD4299}"/>
                </a:ext>
              </a:extLst>
            </p:cNvPr>
            <p:cNvSpPr/>
            <p:nvPr/>
          </p:nvSpPr>
          <p:spPr>
            <a:xfrm>
              <a:off x="845701" y="420624"/>
              <a:ext cx="925194" cy="848994"/>
            </a:xfrm>
            <a:custGeom>
              <a:avLst/>
              <a:gdLst/>
              <a:ahLst/>
              <a:cxnLst/>
              <a:rect l="l" t="t" r="r" b="b"/>
              <a:pathLst>
                <a:path w="925194" h="848994">
                  <a:moveTo>
                    <a:pt x="925064" y="423672"/>
                  </a:moveTo>
                  <a:lnTo>
                    <a:pt x="922016" y="381000"/>
                  </a:lnTo>
                  <a:lnTo>
                    <a:pt x="914396" y="338328"/>
                  </a:lnTo>
                  <a:lnTo>
                    <a:pt x="903728" y="298704"/>
                  </a:lnTo>
                  <a:lnTo>
                    <a:pt x="888488" y="259080"/>
                  </a:lnTo>
                  <a:lnTo>
                    <a:pt x="858008" y="204216"/>
                  </a:lnTo>
                  <a:lnTo>
                    <a:pt x="818384" y="153924"/>
                  </a:lnTo>
                  <a:lnTo>
                    <a:pt x="789428" y="124968"/>
                  </a:lnTo>
                  <a:lnTo>
                    <a:pt x="772664" y="109728"/>
                  </a:lnTo>
                  <a:lnTo>
                    <a:pt x="755900" y="97536"/>
                  </a:lnTo>
                  <a:lnTo>
                    <a:pt x="739136" y="83820"/>
                  </a:lnTo>
                  <a:lnTo>
                    <a:pt x="720848" y="73152"/>
                  </a:lnTo>
                  <a:lnTo>
                    <a:pt x="701036" y="62484"/>
                  </a:lnTo>
                  <a:lnTo>
                    <a:pt x="682748" y="51816"/>
                  </a:lnTo>
                  <a:lnTo>
                    <a:pt x="662940" y="42672"/>
                  </a:lnTo>
                  <a:lnTo>
                    <a:pt x="641604" y="33528"/>
                  </a:lnTo>
                  <a:lnTo>
                    <a:pt x="621792" y="25908"/>
                  </a:lnTo>
                  <a:lnTo>
                    <a:pt x="598932" y="19812"/>
                  </a:lnTo>
                  <a:lnTo>
                    <a:pt x="577596" y="13716"/>
                  </a:lnTo>
                  <a:lnTo>
                    <a:pt x="533400" y="6096"/>
                  </a:lnTo>
                  <a:lnTo>
                    <a:pt x="486156" y="1524"/>
                  </a:lnTo>
                  <a:lnTo>
                    <a:pt x="461772" y="0"/>
                  </a:lnTo>
                  <a:lnTo>
                    <a:pt x="438912" y="1524"/>
                  </a:lnTo>
                  <a:lnTo>
                    <a:pt x="414528" y="3048"/>
                  </a:lnTo>
                  <a:lnTo>
                    <a:pt x="368808" y="9144"/>
                  </a:lnTo>
                  <a:lnTo>
                    <a:pt x="324612" y="19812"/>
                  </a:lnTo>
                  <a:lnTo>
                    <a:pt x="283464" y="33528"/>
                  </a:lnTo>
                  <a:lnTo>
                    <a:pt x="242316" y="51816"/>
                  </a:lnTo>
                  <a:lnTo>
                    <a:pt x="204216" y="73152"/>
                  </a:lnTo>
                  <a:lnTo>
                    <a:pt x="169164" y="97536"/>
                  </a:lnTo>
                  <a:lnTo>
                    <a:pt x="135636" y="124968"/>
                  </a:lnTo>
                  <a:lnTo>
                    <a:pt x="106680" y="153924"/>
                  </a:lnTo>
                  <a:lnTo>
                    <a:pt x="79248" y="187452"/>
                  </a:lnTo>
                  <a:lnTo>
                    <a:pt x="45720" y="240792"/>
                  </a:lnTo>
                  <a:lnTo>
                    <a:pt x="21336" y="298704"/>
                  </a:lnTo>
                  <a:lnTo>
                    <a:pt x="10668" y="338328"/>
                  </a:lnTo>
                  <a:lnTo>
                    <a:pt x="3048" y="381000"/>
                  </a:lnTo>
                  <a:lnTo>
                    <a:pt x="0" y="425196"/>
                  </a:lnTo>
                  <a:lnTo>
                    <a:pt x="3048" y="467868"/>
                  </a:lnTo>
                  <a:lnTo>
                    <a:pt x="6096" y="489204"/>
                  </a:lnTo>
                  <a:lnTo>
                    <a:pt x="10668" y="510540"/>
                  </a:lnTo>
                  <a:lnTo>
                    <a:pt x="10668" y="402336"/>
                  </a:lnTo>
                  <a:lnTo>
                    <a:pt x="12192" y="382524"/>
                  </a:lnTo>
                  <a:lnTo>
                    <a:pt x="15240" y="361188"/>
                  </a:lnTo>
                  <a:lnTo>
                    <a:pt x="19812" y="341376"/>
                  </a:lnTo>
                  <a:lnTo>
                    <a:pt x="24384" y="320040"/>
                  </a:lnTo>
                  <a:lnTo>
                    <a:pt x="38100" y="281940"/>
                  </a:lnTo>
                  <a:lnTo>
                    <a:pt x="64008" y="227076"/>
                  </a:lnTo>
                  <a:lnTo>
                    <a:pt x="86868" y="193548"/>
                  </a:lnTo>
                  <a:lnTo>
                    <a:pt x="100584" y="176784"/>
                  </a:lnTo>
                  <a:lnTo>
                    <a:pt x="112776" y="161544"/>
                  </a:lnTo>
                  <a:lnTo>
                    <a:pt x="143256" y="131064"/>
                  </a:lnTo>
                  <a:lnTo>
                    <a:pt x="208788" y="80772"/>
                  </a:lnTo>
                  <a:lnTo>
                    <a:pt x="246888" y="59436"/>
                  </a:lnTo>
                  <a:lnTo>
                    <a:pt x="306324" y="35052"/>
                  </a:lnTo>
                  <a:lnTo>
                    <a:pt x="348996" y="22860"/>
                  </a:lnTo>
                  <a:lnTo>
                    <a:pt x="393192" y="15240"/>
                  </a:lnTo>
                  <a:lnTo>
                    <a:pt x="438912" y="10668"/>
                  </a:lnTo>
                  <a:lnTo>
                    <a:pt x="486156" y="10668"/>
                  </a:lnTo>
                  <a:lnTo>
                    <a:pt x="531876" y="15240"/>
                  </a:lnTo>
                  <a:lnTo>
                    <a:pt x="576072" y="22860"/>
                  </a:lnTo>
                  <a:lnTo>
                    <a:pt x="618744" y="35052"/>
                  </a:lnTo>
                  <a:lnTo>
                    <a:pt x="658368" y="50292"/>
                  </a:lnTo>
                  <a:lnTo>
                    <a:pt x="697988" y="70104"/>
                  </a:lnTo>
                  <a:lnTo>
                    <a:pt x="766568" y="117348"/>
                  </a:lnTo>
                  <a:lnTo>
                    <a:pt x="797048" y="146304"/>
                  </a:lnTo>
                  <a:lnTo>
                    <a:pt x="812288" y="161544"/>
                  </a:lnTo>
                  <a:lnTo>
                    <a:pt x="824480" y="176784"/>
                  </a:lnTo>
                  <a:lnTo>
                    <a:pt x="838196" y="193548"/>
                  </a:lnTo>
                  <a:lnTo>
                    <a:pt x="848864" y="210312"/>
                  </a:lnTo>
                  <a:lnTo>
                    <a:pt x="879344" y="263652"/>
                  </a:lnTo>
                  <a:lnTo>
                    <a:pt x="894584" y="301752"/>
                  </a:lnTo>
                  <a:lnTo>
                    <a:pt x="909824" y="361188"/>
                  </a:lnTo>
                  <a:lnTo>
                    <a:pt x="914396" y="403860"/>
                  </a:lnTo>
                  <a:lnTo>
                    <a:pt x="914396" y="510540"/>
                  </a:lnTo>
                  <a:lnTo>
                    <a:pt x="918968" y="489204"/>
                  </a:lnTo>
                  <a:lnTo>
                    <a:pt x="922016" y="467868"/>
                  </a:lnTo>
                  <a:lnTo>
                    <a:pt x="925064" y="423672"/>
                  </a:lnTo>
                  <a:close/>
                </a:path>
                <a:path w="925194" h="848994">
                  <a:moveTo>
                    <a:pt x="914396" y="510540"/>
                  </a:moveTo>
                  <a:lnTo>
                    <a:pt x="914396" y="446532"/>
                  </a:lnTo>
                  <a:lnTo>
                    <a:pt x="912872" y="466344"/>
                  </a:lnTo>
                  <a:lnTo>
                    <a:pt x="909824" y="487680"/>
                  </a:lnTo>
                  <a:lnTo>
                    <a:pt x="900680" y="527304"/>
                  </a:lnTo>
                  <a:lnTo>
                    <a:pt x="886964" y="566928"/>
                  </a:lnTo>
                  <a:lnTo>
                    <a:pt x="861056" y="621792"/>
                  </a:lnTo>
                  <a:lnTo>
                    <a:pt x="848864" y="638556"/>
                  </a:lnTo>
                  <a:lnTo>
                    <a:pt x="838196" y="655320"/>
                  </a:lnTo>
                  <a:lnTo>
                    <a:pt x="824480" y="672084"/>
                  </a:lnTo>
                  <a:lnTo>
                    <a:pt x="812288" y="687324"/>
                  </a:lnTo>
                  <a:lnTo>
                    <a:pt x="781808" y="717804"/>
                  </a:lnTo>
                  <a:lnTo>
                    <a:pt x="766568" y="731520"/>
                  </a:lnTo>
                  <a:lnTo>
                    <a:pt x="716276" y="768096"/>
                  </a:lnTo>
                  <a:lnTo>
                    <a:pt x="696464" y="778764"/>
                  </a:lnTo>
                  <a:lnTo>
                    <a:pt x="678180" y="789432"/>
                  </a:lnTo>
                  <a:lnTo>
                    <a:pt x="618744" y="813816"/>
                  </a:lnTo>
                  <a:lnTo>
                    <a:pt x="576072" y="826008"/>
                  </a:lnTo>
                  <a:lnTo>
                    <a:pt x="531876" y="833628"/>
                  </a:lnTo>
                  <a:lnTo>
                    <a:pt x="486156" y="838200"/>
                  </a:lnTo>
                  <a:lnTo>
                    <a:pt x="438912" y="838200"/>
                  </a:lnTo>
                  <a:lnTo>
                    <a:pt x="393192" y="833628"/>
                  </a:lnTo>
                  <a:lnTo>
                    <a:pt x="348996" y="826008"/>
                  </a:lnTo>
                  <a:lnTo>
                    <a:pt x="306324" y="813816"/>
                  </a:lnTo>
                  <a:lnTo>
                    <a:pt x="227076" y="778764"/>
                  </a:lnTo>
                  <a:lnTo>
                    <a:pt x="192024" y="755904"/>
                  </a:lnTo>
                  <a:lnTo>
                    <a:pt x="173736" y="743712"/>
                  </a:lnTo>
                  <a:lnTo>
                    <a:pt x="158496" y="731520"/>
                  </a:lnTo>
                  <a:lnTo>
                    <a:pt x="141732" y="717804"/>
                  </a:lnTo>
                  <a:lnTo>
                    <a:pt x="128016" y="702564"/>
                  </a:lnTo>
                  <a:lnTo>
                    <a:pt x="112776" y="687324"/>
                  </a:lnTo>
                  <a:lnTo>
                    <a:pt x="74676" y="638556"/>
                  </a:lnTo>
                  <a:lnTo>
                    <a:pt x="45720" y="585216"/>
                  </a:lnTo>
                  <a:lnTo>
                    <a:pt x="30480" y="547116"/>
                  </a:lnTo>
                  <a:lnTo>
                    <a:pt x="15240" y="487680"/>
                  </a:lnTo>
                  <a:lnTo>
                    <a:pt x="10668" y="445008"/>
                  </a:lnTo>
                  <a:lnTo>
                    <a:pt x="10668" y="510540"/>
                  </a:lnTo>
                  <a:lnTo>
                    <a:pt x="21336" y="550164"/>
                  </a:lnTo>
                  <a:lnTo>
                    <a:pt x="36576" y="589788"/>
                  </a:lnTo>
                  <a:lnTo>
                    <a:pt x="67056" y="644652"/>
                  </a:lnTo>
                  <a:lnTo>
                    <a:pt x="106680" y="694944"/>
                  </a:lnTo>
                  <a:lnTo>
                    <a:pt x="135636" y="723900"/>
                  </a:lnTo>
                  <a:lnTo>
                    <a:pt x="169164" y="751332"/>
                  </a:lnTo>
                  <a:lnTo>
                    <a:pt x="204216" y="775716"/>
                  </a:lnTo>
                  <a:lnTo>
                    <a:pt x="242316" y="797052"/>
                  </a:lnTo>
                  <a:lnTo>
                    <a:pt x="283464" y="815340"/>
                  </a:lnTo>
                  <a:lnTo>
                    <a:pt x="324612" y="829056"/>
                  </a:lnTo>
                  <a:lnTo>
                    <a:pt x="370332" y="839724"/>
                  </a:lnTo>
                  <a:lnTo>
                    <a:pt x="416052" y="845820"/>
                  </a:lnTo>
                  <a:lnTo>
                    <a:pt x="463296" y="848868"/>
                  </a:lnTo>
                  <a:lnTo>
                    <a:pt x="486156" y="847344"/>
                  </a:lnTo>
                  <a:lnTo>
                    <a:pt x="510540" y="845820"/>
                  </a:lnTo>
                  <a:lnTo>
                    <a:pt x="556260" y="839724"/>
                  </a:lnTo>
                  <a:lnTo>
                    <a:pt x="600456" y="829056"/>
                  </a:lnTo>
                  <a:lnTo>
                    <a:pt x="641604" y="815340"/>
                  </a:lnTo>
                  <a:lnTo>
                    <a:pt x="682748" y="797052"/>
                  </a:lnTo>
                  <a:lnTo>
                    <a:pt x="720848" y="775716"/>
                  </a:lnTo>
                  <a:lnTo>
                    <a:pt x="755900" y="751332"/>
                  </a:lnTo>
                  <a:lnTo>
                    <a:pt x="789428" y="723900"/>
                  </a:lnTo>
                  <a:lnTo>
                    <a:pt x="818384" y="693420"/>
                  </a:lnTo>
                  <a:lnTo>
                    <a:pt x="832100" y="678180"/>
                  </a:lnTo>
                  <a:lnTo>
                    <a:pt x="858008" y="644652"/>
                  </a:lnTo>
                  <a:lnTo>
                    <a:pt x="879344" y="608076"/>
                  </a:lnTo>
                  <a:lnTo>
                    <a:pt x="903728" y="550164"/>
                  </a:lnTo>
                  <a:lnTo>
                    <a:pt x="909824" y="530352"/>
                  </a:lnTo>
                  <a:lnTo>
                    <a:pt x="914396" y="510540"/>
                  </a:lnTo>
                  <a:close/>
                </a:path>
              </a:pathLst>
            </a:custGeom>
            <a:solidFill>
              <a:srgbClr val="000000"/>
            </a:solidFill>
          </p:spPr>
          <p:txBody>
            <a:bodyPr wrap="square" lIns="0" tIns="0" rIns="0" bIns="0" rtlCol="0"/>
            <a:lstStyle/>
            <a:p>
              <a:endParaRPr/>
            </a:p>
          </p:txBody>
        </p:sp>
        <p:sp>
          <p:nvSpPr>
            <p:cNvPr id="13" name="object 11">
              <a:extLst>
                <a:ext uri="{FF2B5EF4-FFF2-40B4-BE49-F238E27FC236}">
                  <a16:creationId xmlns:a16="http://schemas.microsoft.com/office/drawing/2014/main" id="{7154D660-FE87-4690-803B-A3824B29BEDB}"/>
                </a:ext>
              </a:extLst>
            </p:cNvPr>
            <p:cNvSpPr/>
            <p:nvPr/>
          </p:nvSpPr>
          <p:spPr>
            <a:xfrm>
              <a:off x="4965069" y="1644395"/>
              <a:ext cx="469900" cy="433070"/>
            </a:xfrm>
            <a:custGeom>
              <a:avLst/>
              <a:gdLst/>
              <a:ahLst/>
              <a:cxnLst/>
              <a:rect l="l" t="t" r="r" b="b"/>
              <a:pathLst>
                <a:path w="469900" h="433069">
                  <a:moveTo>
                    <a:pt x="469391" y="266699"/>
                  </a:moveTo>
                  <a:lnTo>
                    <a:pt x="382523" y="210311"/>
                  </a:lnTo>
                  <a:lnTo>
                    <a:pt x="458723" y="163067"/>
                  </a:lnTo>
                  <a:lnTo>
                    <a:pt x="362711" y="146303"/>
                  </a:lnTo>
                  <a:lnTo>
                    <a:pt x="399287" y="89915"/>
                  </a:lnTo>
                  <a:lnTo>
                    <a:pt x="307847" y="106679"/>
                  </a:lnTo>
                  <a:lnTo>
                    <a:pt x="315467" y="0"/>
                  </a:lnTo>
                  <a:lnTo>
                    <a:pt x="234695" y="117347"/>
                  </a:lnTo>
                  <a:lnTo>
                    <a:pt x="181355" y="47243"/>
                  </a:lnTo>
                  <a:lnTo>
                    <a:pt x="158495" y="126491"/>
                  </a:lnTo>
                  <a:lnTo>
                    <a:pt x="9143" y="47243"/>
                  </a:lnTo>
                  <a:lnTo>
                    <a:pt x="100583" y="152399"/>
                  </a:lnTo>
                  <a:lnTo>
                    <a:pt x="0" y="172211"/>
                  </a:lnTo>
                  <a:lnTo>
                    <a:pt x="80771" y="236219"/>
                  </a:lnTo>
                  <a:lnTo>
                    <a:pt x="3047" y="292607"/>
                  </a:lnTo>
                  <a:lnTo>
                    <a:pt x="123443" y="278891"/>
                  </a:lnTo>
                  <a:lnTo>
                    <a:pt x="103631" y="353567"/>
                  </a:lnTo>
                  <a:lnTo>
                    <a:pt x="167639" y="312419"/>
                  </a:lnTo>
                  <a:lnTo>
                    <a:pt x="184403" y="432815"/>
                  </a:lnTo>
                  <a:lnTo>
                    <a:pt x="228599" y="298703"/>
                  </a:lnTo>
                  <a:lnTo>
                    <a:pt x="288035" y="394715"/>
                  </a:lnTo>
                  <a:lnTo>
                    <a:pt x="304799" y="289559"/>
                  </a:lnTo>
                  <a:lnTo>
                    <a:pt x="394715" y="362711"/>
                  </a:lnTo>
                  <a:lnTo>
                    <a:pt x="365759" y="259079"/>
                  </a:lnTo>
                  <a:lnTo>
                    <a:pt x="469391" y="266699"/>
                  </a:lnTo>
                  <a:close/>
                </a:path>
              </a:pathLst>
            </a:custGeom>
            <a:solidFill>
              <a:srgbClr val="FFFF00"/>
            </a:solidFill>
          </p:spPr>
          <p:txBody>
            <a:bodyPr wrap="square" lIns="0" tIns="0" rIns="0" bIns="0" rtlCol="0"/>
            <a:lstStyle/>
            <a:p>
              <a:endParaRPr/>
            </a:p>
          </p:txBody>
        </p:sp>
        <p:sp>
          <p:nvSpPr>
            <p:cNvPr id="14" name="object 12">
              <a:extLst>
                <a:ext uri="{FF2B5EF4-FFF2-40B4-BE49-F238E27FC236}">
                  <a16:creationId xmlns:a16="http://schemas.microsoft.com/office/drawing/2014/main" id="{A8BF6F3C-7937-4DC3-AD5F-DFF233BEB4AA}"/>
                </a:ext>
              </a:extLst>
            </p:cNvPr>
            <p:cNvSpPr/>
            <p:nvPr/>
          </p:nvSpPr>
          <p:spPr>
            <a:xfrm>
              <a:off x="4951354" y="1627632"/>
              <a:ext cx="501650" cy="469900"/>
            </a:xfrm>
            <a:custGeom>
              <a:avLst/>
              <a:gdLst/>
              <a:ahLst/>
              <a:cxnLst/>
              <a:rect l="l" t="t" r="r" b="b"/>
              <a:pathLst>
                <a:path w="501650" h="469900">
                  <a:moveTo>
                    <a:pt x="92964" y="260548"/>
                  </a:moveTo>
                  <a:lnTo>
                    <a:pt x="92964" y="248412"/>
                  </a:lnTo>
                  <a:lnTo>
                    <a:pt x="91440" y="256032"/>
                  </a:lnTo>
                  <a:lnTo>
                    <a:pt x="87084" y="252652"/>
                  </a:lnTo>
                  <a:lnTo>
                    <a:pt x="0" y="315468"/>
                  </a:lnTo>
                  <a:lnTo>
                    <a:pt x="16764" y="313605"/>
                  </a:lnTo>
                  <a:lnTo>
                    <a:pt x="16764" y="304800"/>
                  </a:lnTo>
                  <a:lnTo>
                    <a:pt x="33048" y="303034"/>
                  </a:lnTo>
                  <a:lnTo>
                    <a:pt x="92964" y="260548"/>
                  </a:lnTo>
                  <a:close/>
                </a:path>
                <a:path w="501650" h="469900">
                  <a:moveTo>
                    <a:pt x="169418" y="137082"/>
                  </a:moveTo>
                  <a:lnTo>
                    <a:pt x="1524" y="47244"/>
                  </a:lnTo>
                  <a:lnTo>
                    <a:pt x="19812" y="68072"/>
                  </a:lnTo>
                  <a:lnTo>
                    <a:pt x="19812" y="67056"/>
                  </a:lnTo>
                  <a:lnTo>
                    <a:pt x="25908" y="60960"/>
                  </a:lnTo>
                  <a:lnTo>
                    <a:pt x="41509" y="78755"/>
                  </a:lnTo>
                  <a:lnTo>
                    <a:pt x="167640" y="146767"/>
                  </a:lnTo>
                  <a:lnTo>
                    <a:pt x="167640" y="143256"/>
                  </a:lnTo>
                  <a:lnTo>
                    <a:pt x="169418" y="137082"/>
                  </a:lnTo>
                  <a:close/>
                </a:path>
                <a:path w="501650" h="469900">
                  <a:moveTo>
                    <a:pt x="114300" y="174143"/>
                  </a:moveTo>
                  <a:lnTo>
                    <a:pt x="114300" y="164592"/>
                  </a:lnTo>
                  <a:lnTo>
                    <a:pt x="111252" y="172212"/>
                  </a:lnTo>
                  <a:lnTo>
                    <a:pt x="106049" y="166287"/>
                  </a:lnTo>
                  <a:lnTo>
                    <a:pt x="3048" y="187452"/>
                  </a:lnTo>
                  <a:lnTo>
                    <a:pt x="15240" y="196911"/>
                  </a:lnTo>
                  <a:lnTo>
                    <a:pt x="15240" y="195072"/>
                  </a:lnTo>
                  <a:lnTo>
                    <a:pt x="16764" y="185928"/>
                  </a:lnTo>
                  <a:lnTo>
                    <a:pt x="25736" y="192854"/>
                  </a:lnTo>
                  <a:lnTo>
                    <a:pt x="114300" y="174143"/>
                  </a:lnTo>
                  <a:close/>
                </a:path>
                <a:path w="501650" h="469900">
                  <a:moveTo>
                    <a:pt x="25736" y="192854"/>
                  </a:moveTo>
                  <a:lnTo>
                    <a:pt x="16764" y="185928"/>
                  </a:lnTo>
                  <a:lnTo>
                    <a:pt x="15240" y="195072"/>
                  </a:lnTo>
                  <a:lnTo>
                    <a:pt x="25736" y="192854"/>
                  </a:lnTo>
                  <a:close/>
                </a:path>
                <a:path w="501650" h="469900">
                  <a:moveTo>
                    <a:pt x="103632" y="252984"/>
                  </a:moveTo>
                  <a:lnTo>
                    <a:pt x="25736" y="192854"/>
                  </a:lnTo>
                  <a:lnTo>
                    <a:pt x="15240" y="195072"/>
                  </a:lnTo>
                  <a:lnTo>
                    <a:pt x="15240" y="196911"/>
                  </a:lnTo>
                  <a:lnTo>
                    <a:pt x="87084" y="252652"/>
                  </a:lnTo>
                  <a:lnTo>
                    <a:pt x="92964" y="248412"/>
                  </a:lnTo>
                  <a:lnTo>
                    <a:pt x="92964" y="260548"/>
                  </a:lnTo>
                  <a:lnTo>
                    <a:pt x="103632" y="252984"/>
                  </a:lnTo>
                  <a:close/>
                </a:path>
                <a:path w="501650" h="469900">
                  <a:moveTo>
                    <a:pt x="33048" y="303034"/>
                  </a:moveTo>
                  <a:lnTo>
                    <a:pt x="16764" y="304800"/>
                  </a:lnTo>
                  <a:lnTo>
                    <a:pt x="19812" y="312420"/>
                  </a:lnTo>
                  <a:lnTo>
                    <a:pt x="33048" y="303034"/>
                  </a:lnTo>
                  <a:close/>
                </a:path>
                <a:path w="501650" h="469900">
                  <a:moveTo>
                    <a:pt x="143256" y="291084"/>
                  </a:moveTo>
                  <a:lnTo>
                    <a:pt x="33048" y="303034"/>
                  </a:lnTo>
                  <a:lnTo>
                    <a:pt x="19812" y="312420"/>
                  </a:lnTo>
                  <a:lnTo>
                    <a:pt x="16764" y="304800"/>
                  </a:lnTo>
                  <a:lnTo>
                    <a:pt x="16764" y="313605"/>
                  </a:lnTo>
                  <a:lnTo>
                    <a:pt x="130764" y="300938"/>
                  </a:lnTo>
                  <a:lnTo>
                    <a:pt x="132588" y="294132"/>
                  </a:lnTo>
                  <a:lnTo>
                    <a:pt x="137160" y="300228"/>
                  </a:lnTo>
                  <a:lnTo>
                    <a:pt x="137160" y="313726"/>
                  </a:lnTo>
                  <a:lnTo>
                    <a:pt x="143256" y="291084"/>
                  </a:lnTo>
                  <a:close/>
                </a:path>
                <a:path w="501650" h="469900">
                  <a:moveTo>
                    <a:pt x="41509" y="78755"/>
                  </a:moveTo>
                  <a:lnTo>
                    <a:pt x="25908" y="60960"/>
                  </a:lnTo>
                  <a:lnTo>
                    <a:pt x="19812" y="67056"/>
                  </a:lnTo>
                  <a:lnTo>
                    <a:pt x="41509" y="78755"/>
                  </a:lnTo>
                  <a:close/>
                </a:path>
                <a:path w="501650" h="469900">
                  <a:moveTo>
                    <a:pt x="123444" y="172212"/>
                  </a:moveTo>
                  <a:lnTo>
                    <a:pt x="41509" y="78755"/>
                  </a:lnTo>
                  <a:lnTo>
                    <a:pt x="19812" y="67056"/>
                  </a:lnTo>
                  <a:lnTo>
                    <a:pt x="19812" y="68072"/>
                  </a:lnTo>
                  <a:lnTo>
                    <a:pt x="106049" y="166287"/>
                  </a:lnTo>
                  <a:lnTo>
                    <a:pt x="114300" y="164592"/>
                  </a:lnTo>
                  <a:lnTo>
                    <a:pt x="114300" y="174143"/>
                  </a:lnTo>
                  <a:lnTo>
                    <a:pt x="123444" y="172212"/>
                  </a:lnTo>
                  <a:close/>
                </a:path>
                <a:path w="501650" h="469900">
                  <a:moveTo>
                    <a:pt x="92964" y="248412"/>
                  </a:moveTo>
                  <a:lnTo>
                    <a:pt x="87084" y="252652"/>
                  </a:lnTo>
                  <a:lnTo>
                    <a:pt x="91440" y="256032"/>
                  </a:lnTo>
                  <a:lnTo>
                    <a:pt x="92964" y="248412"/>
                  </a:lnTo>
                  <a:close/>
                </a:path>
                <a:path w="501650" h="469900">
                  <a:moveTo>
                    <a:pt x="114300" y="164592"/>
                  </a:moveTo>
                  <a:lnTo>
                    <a:pt x="106049" y="166287"/>
                  </a:lnTo>
                  <a:lnTo>
                    <a:pt x="111252" y="172212"/>
                  </a:lnTo>
                  <a:lnTo>
                    <a:pt x="114300" y="164592"/>
                  </a:lnTo>
                  <a:close/>
                </a:path>
                <a:path w="501650" h="469900">
                  <a:moveTo>
                    <a:pt x="137160" y="313726"/>
                  </a:moveTo>
                  <a:lnTo>
                    <a:pt x="137160" y="300228"/>
                  </a:lnTo>
                  <a:lnTo>
                    <a:pt x="130764" y="300938"/>
                  </a:lnTo>
                  <a:lnTo>
                    <a:pt x="109728" y="379476"/>
                  </a:lnTo>
                  <a:lnTo>
                    <a:pt x="115824" y="375743"/>
                  </a:lnTo>
                  <a:lnTo>
                    <a:pt x="115824" y="365760"/>
                  </a:lnTo>
                  <a:lnTo>
                    <a:pt x="124648" y="360196"/>
                  </a:lnTo>
                  <a:lnTo>
                    <a:pt x="137160" y="313726"/>
                  </a:lnTo>
                  <a:close/>
                </a:path>
                <a:path w="501650" h="469900">
                  <a:moveTo>
                    <a:pt x="124648" y="360196"/>
                  </a:moveTo>
                  <a:lnTo>
                    <a:pt x="115824" y="365760"/>
                  </a:lnTo>
                  <a:lnTo>
                    <a:pt x="121920" y="370332"/>
                  </a:lnTo>
                  <a:lnTo>
                    <a:pt x="124648" y="360196"/>
                  </a:lnTo>
                  <a:close/>
                </a:path>
                <a:path w="501650" h="469900">
                  <a:moveTo>
                    <a:pt x="200070" y="428277"/>
                  </a:moveTo>
                  <a:lnTo>
                    <a:pt x="185928" y="321564"/>
                  </a:lnTo>
                  <a:lnTo>
                    <a:pt x="124648" y="360196"/>
                  </a:lnTo>
                  <a:lnTo>
                    <a:pt x="121920" y="370332"/>
                  </a:lnTo>
                  <a:lnTo>
                    <a:pt x="115824" y="365760"/>
                  </a:lnTo>
                  <a:lnTo>
                    <a:pt x="115824" y="375743"/>
                  </a:lnTo>
                  <a:lnTo>
                    <a:pt x="176784" y="338421"/>
                  </a:lnTo>
                  <a:lnTo>
                    <a:pt x="176784" y="330708"/>
                  </a:lnTo>
                  <a:lnTo>
                    <a:pt x="184404" y="333756"/>
                  </a:lnTo>
                  <a:lnTo>
                    <a:pt x="184404" y="384048"/>
                  </a:lnTo>
                  <a:lnTo>
                    <a:pt x="193548" y="448056"/>
                  </a:lnTo>
                  <a:lnTo>
                    <a:pt x="200070" y="428277"/>
                  </a:lnTo>
                  <a:close/>
                </a:path>
                <a:path w="501650" h="469900">
                  <a:moveTo>
                    <a:pt x="137160" y="300228"/>
                  </a:moveTo>
                  <a:lnTo>
                    <a:pt x="132588" y="294132"/>
                  </a:lnTo>
                  <a:lnTo>
                    <a:pt x="130764" y="300938"/>
                  </a:lnTo>
                  <a:lnTo>
                    <a:pt x="137160" y="300228"/>
                  </a:lnTo>
                  <a:close/>
                </a:path>
                <a:path w="501650" h="469900">
                  <a:moveTo>
                    <a:pt x="175260" y="140208"/>
                  </a:moveTo>
                  <a:lnTo>
                    <a:pt x="169418" y="137082"/>
                  </a:lnTo>
                  <a:lnTo>
                    <a:pt x="167640" y="143256"/>
                  </a:lnTo>
                  <a:lnTo>
                    <a:pt x="175260" y="140208"/>
                  </a:lnTo>
                  <a:close/>
                </a:path>
                <a:path w="501650" h="469900">
                  <a:moveTo>
                    <a:pt x="175260" y="150876"/>
                  </a:moveTo>
                  <a:lnTo>
                    <a:pt x="175260" y="140208"/>
                  </a:lnTo>
                  <a:lnTo>
                    <a:pt x="167640" y="143256"/>
                  </a:lnTo>
                  <a:lnTo>
                    <a:pt x="167640" y="146767"/>
                  </a:lnTo>
                  <a:lnTo>
                    <a:pt x="175260" y="150876"/>
                  </a:lnTo>
                  <a:close/>
                </a:path>
                <a:path w="501650" h="469900">
                  <a:moveTo>
                    <a:pt x="248967" y="125811"/>
                  </a:moveTo>
                  <a:lnTo>
                    <a:pt x="193548" y="53340"/>
                  </a:lnTo>
                  <a:lnTo>
                    <a:pt x="169418" y="137082"/>
                  </a:lnTo>
                  <a:lnTo>
                    <a:pt x="175260" y="140208"/>
                  </a:lnTo>
                  <a:lnTo>
                    <a:pt x="175260" y="150876"/>
                  </a:lnTo>
                  <a:lnTo>
                    <a:pt x="192024" y="91154"/>
                  </a:lnTo>
                  <a:lnTo>
                    <a:pt x="192024" y="65532"/>
                  </a:lnTo>
                  <a:lnTo>
                    <a:pt x="199644" y="64008"/>
                  </a:lnTo>
                  <a:lnTo>
                    <a:pt x="199644" y="75829"/>
                  </a:lnTo>
                  <a:lnTo>
                    <a:pt x="245364" y="137613"/>
                  </a:lnTo>
                  <a:lnTo>
                    <a:pt x="245364" y="131064"/>
                  </a:lnTo>
                  <a:lnTo>
                    <a:pt x="248967" y="125811"/>
                  </a:lnTo>
                  <a:close/>
                </a:path>
                <a:path w="501650" h="469900">
                  <a:moveTo>
                    <a:pt x="184404" y="333756"/>
                  </a:moveTo>
                  <a:lnTo>
                    <a:pt x="176784" y="330708"/>
                  </a:lnTo>
                  <a:lnTo>
                    <a:pt x="177797" y="337800"/>
                  </a:lnTo>
                  <a:lnTo>
                    <a:pt x="184404" y="333756"/>
                  </a:lnTo>
                  <a:close/>
                </a:path>
                <a:path w="501650" h="469900">
                  <a:moveTo>
                    <a:pt x="177797" y="337800"/>
                  </a:moveTo>
                  <a:lnTo>
                    <a:pt x="176784" y="330708"/>
                  </a:lnTo>
                  <a:lnTo>
                    <a:pt x="176784" y="338421"/>
                  </a:lnTo>
                  <a:lnTo>
                    <a:pt x="177797" y="337800"/>
                  </a:lnTo>
                  <a:close/>
                </a:path>
                <a:path w="501650" h="469900">
                  <a:moveTo>
                    <a:pt x="184404" y="384048"/>
                  </a:moveTo>
                  <a:lnTo>
                    <a:pt x="184404" y="333756"/>
                  </a:lnTo>
                  <a:lnTo>
                    <a:pt x="177797" y="337800"/>
                  </a:lnTo>
                  <a:lnTo>
                    <a:pt x="184404" y="384048"/>
                  </a:lnTo>
                  <a:close/>
                </a:path>
                <a:path w="501650" h="469900">
                  <a:moveTo>
                    <a:pt x="199644" y="64008"/>
                  </a:moveTo>
                  <a:lnTo>
                    <a:pt x="192024" y="65532"/>
                  </a:lnTo>
                  <a:lnTo>
                    <a:pt x="197238" y="72578"/>
                  </a:lnTo>
                  <a:lnTo>
                    <a:pt x="199644" y="64008"/>
                  </a:lnTo>
                  <a:close/>
                </a:path>
                <a:path w="501650" h="469900">
                  <a:moveTo>
                    <a:pt x="197238" y="72578"/>
                  </a:moveTo>
                  <a:lnTo>
                    <a:pt x="192024" y="65532"/>
                  </a:lnTo>
                  <a:lnTo>
                    <a:pt x="192024" y="91154"/>
                  </a:lnTo>
                  <a:lnTo>
                    <a:pt x="197238" y="72578"/>
                  </a:lnTo>
                  <a:close/>
                </a:path>
                <a:path w="501650" h="469900">
                  <a:moveTo>
                    <a:pt x="202692" y="448056"/>
                  </a:moveTo>
                  <a:lnTo>
                    <a:pt x="200070" y="428277"/>
                  </a:lnTo>
                  <a:lnTo>
                    <a:pt x="193548" y="448056"/>
                  </a:lnTo>
                  <a:lnTo>
                    <a:pt x="202692" y="448056"/>
                  </a:lnTo>
                  <a:close/>
                </a:path>
                <a:path w="501650" h="469900">
                  <a:moveTo>
                    <a:pt x="202692" y="450919"/>
                  </a:moveTo>
                  <a:lnTo>
                    <a:pt x="202692" y="448056"/>
                  </a:lnTo>
                  <a:lnTo>
                    <a:pt x="193548" y="448056"/>
                  </a:lnTo>
                  <a:lnTo>
                    <a:pt x="196596" y="469392"/>
                  </a:lnTo>
                  <a:lnTo>
                    <a:pt x="202692" y="450919"/>
                  </a:lnTo>
                  <a:close/>
                </a:path>
                <a:path w="501650" h="469900">
                  <a:moveTo>
                    <a:pt x="199644" y="75829"/>
                  </a:moveTo>
                  <a:lnTo>
                    <a:pt x="199644" y="64008"/>
                  </a:lnTo>
                  <a:lnTo>
                    <a:pt x="197238" y="72578"/>
                  </a:lnTo>
                  <a:lnTo>
                    <a:pt x="199644" y="75829"/>
                  </a:lnTo>
                  <a:close/>
                </a:path>
                <a:path w="501650" h="469900">
                  <a:moveTo>
                    <a:pt x="299242" y="398592"/>
                  </a:moveTo>
                  <a:lnTo>
                    <a:pt x="240792" y="304800"/>
                  </a:lnTo>
                  <a:lnTo>
                    <a:pt x="200070" y="428277"/>
                  </a:lnTo>
                  <a:lnTo>
                    <a:pt x="202692" y="448056"/>
                  </a:lnTo>
                  <a:lnTo>
                    <a:pt x="202692" y="450919"/>
                  </a:lnTo>
                  <a:lnTo>
                    <a:pt x="239268" y="340082"/>
                  </a:lnTo>
                  <a:lnTo>
                    <a:pt x="239268" y="318516"/>
                  </a:lnTo>
                  <a:lnTo>
                    <a:pt x="246888" y="316992"/>
                  </a:lnTo>
                  <a:lnTo>
                    <a:pt x="246888" y="330920"/>
                  </a:lnTo>
                  <a:lnTo>
                    <a:pt x="297180" y="412791"/>
                  </a:lnTo>
                  <a:lnTo>
                    <a:pt x="297180" y="411480"/>
                  </a:lnTo>
                  <a:lnTo>
                    <a:pt x="299242" y="398592"/>
                  </a:lnTo>
                  <a:close/>
                </a:path>
                <a:path w="501650" h="469900">
                  <a:moveTo>
                    <a:pt x="246888" y="316992"/>
                  </a:moveTo>
                  <a:lnTo>
                    <a:pt x="239268" y="318516"/>
                  </a:lnTo>
                  <a:lnTo>
                    <a:pt x="243897" y="326053"/>
                  </a:lnTo>
                  <a:lnTo>
                    <a:pt x="246888" y="316992"/>
                  </a:lnTo>
                  <a:close/>
                </a:path>
                <a:path w="501650" h="469900">
                  <a:moveTo>
                    <a:pt x="243897" y="326053"/>
                  </a:moveTo>
                  <a:lnTo>
                    <a:pt x="239268" y="318516"/>
                  </a:lnTo>
                  <a:lnTo>
                    <a:pt x="239268" y="340082"/>
                  </a:lnTo>
                  <a:lnTo>
                    <a:pt x="243897" y="326053"/>
                  </a:lnTo>
                  <a:close/>
                </a:path>
                <a:path w="501650" h="469900">
                  <a:moveTo>
                    <a:pt x="246888" y="330920"/>
                  </a:moveTo>
                  <a:lnTo>
                    <a:pt x="246888" y="316992"/>
                  </a:lnTo>
                  <a:lnTo>
                    <a:pt x="243897" y="326053"/>
                  </a:lnTo>
                  <a:lnTo>
                    <a:pt x="246888" y="330920"/>
                  </a:lnTo>
                  <a:close/>
                </a:path>
                <a:path w="501650" h="469900">
                  <a:moveTo>
                    <a:pt x="252984" y="131064"/>
                  </a:moveTo>
                  <a:lnTo>
                    <a:pt x="248967" y="125811"/>
                  </a:lnTo>
                  <a:lnTo>
                    <a:pt x="245364" y="131064"/>
                  </a:lnTo>
                  <a:lnTo>
                    <a:pt x="252984" y="131064"/>
                  </a:lnTo>
                  <a:close/>
                </a:path>
                <a:path w="501650" h="469900">
                  <a:moveTo>
                    <a:pt x="252984" y="135200"/>
                  </a:moveTo>
                  <a:lnTo>
                    <a:pt x="252984" y="131064"/>
                  </a:lnTo>
                  <a:lnTo>
                    <a:pt x="245364" y="131064"/>
                  </a:lnTo>
                  <a:lnTo>
                    <a:pt x="245364" y="137613"/>
                  </a:lnTo>
                  <a:lnTo>
                    <a:pt x="248412" y="141732"/>
                  </a:lnTo>
                  <a:lnTo>
                    <a:pt x="252984" y="135200"/>
                  </a:lnTo>
                  <a:close/>
                </a:path>
                <a:path w="501650" h="469900">
                  <a:moveTo>
                    <a:pt x="335280" y="0"/>
                  </a:moveTo>
                  <a:lnTo>
                    <a:pt x="248967" y="125811"/>
                  </a:lnTo>
                  <a:lnTo>
                    <a:pt x="252984" y="131064"/>
                  </a:lnTo>
                  <a:lnTo>
                    <a:pt x="252984" y="135200"/>
                  </a:lnTo>
                  <a:lnTo>
                    <a:pt x="323134" y="34985"/>
                  </a:lnTo>
                  <a:lnTo>
                    <a:pt x="324612" y="16764"/>
                  </a:lnTo>
                  <a:lnTo>
                    <a:pt x="333756" y="19812"/>
                  </a:lnTo>
                  <a:lnTo>
                    <a:pt x="333756" y="20828"/>
                  </a:lnTo>
                  <a:lnTo>
                    <a:pt x="335280" y="0"/>
                  </a:lnTo>
                  <a:close/>
                </a:path>
                <a:path w="501650" h="469900">
                  <a:moveTo>
                    <a:pt x="306324" y="409956"/>
                  </a:moveTo>
                  <a:lnTo>
                    <a:pt x="299242" y="398592"/>
                  </a:lnTo>
                  <a:lnTo>
                    <a:pt x="297180" y="411480"/>
                  </a:lnTo>
                  <a:lnTo>
                    <a:pt x="306324" y="409956"/>
                  </a:lnTo>
                  <a:close/>
                </a:path>
                <a:path w="501650" h="469900">
                  <a:moveTo>
                    <a:pt x="306324" y="415417"/>
                  </a:moveTo>
                  <a:lnTo>
                    <a:pt x="306324" y="409956"/>
                  </a:lnTo>
                  <a:lnTo>
                    <a:pt x="297180" y="411480"/>
                  </a:lnTo>
                  <a:lnTo>
                    <a:pt x="297180" y="412791"/>
                  </a:lnTo>
                  <a:lnTo>
                    <a:pt x="304800" y="425196"/>
                  </a:lnTo>
                  <a:lnTo>
                    <a:pt x="306324" y="415417"/>
                  </a:lnTo>
                  <a:close/>
                </a:path>
                <a:path w="501650" h="469900">
                  <a:moveTo>
                    <a:pt x="416052" y="391668"/>
                  </a:moveTo>
                  <a:lnTo>
                    <a:pt x="411480" y="374904"/>
                  </a:lnTo>
                  <a:lnTo>
                    <a:pt x="403860" y="381000"/>
                  </a:lnTo>
                  <a:lnTo>
                    <a:pt x="399464" y="365177"/>
                  </a:lnTo>
                  <a:lnTo>
                    <a:pt x="315468" y="297180"/>
                  </a:lnTo>
                  <a:lnTo>
                    <a:pt x="299242" y="398592"/>
                  </a:lnTo>
                  <a:lnTo>
                    <a:pt x="306324" y="409956"/>
                  </a:lnTo>
                  <a:lnTo>
                    <a:pt x="306324" y="415417"/>
                  </a:lnTo>
                  <a:lnTo>
                    <a:pt x="315468" y="356743"/>
                  </a:lnTo>
                  <a:lnTo>
                    <a:pt x="315468" y="310896"/>
                  </a:lnTo>
                  <a:lnTo>
                    <a:pt x="323088" y="307848"/>
                  </a:lnTo>
                  <a:lnTo>
                    <a:pt x="323088" y="317015"/>
                  </a:lnTo>
                  <a:lnTo>
                    <a:pt x="416052" y="391668"/>
                  </a:lnTo>
                  <a:close/>
                </a:path>
                <a:path w="501650" h="469900">
                  <a:moveTo>
                    <a:pt x="333756" y="20828"/>
                  </a:moveTo>
                  <a:lnTo>
                    <a:pt x="333756" y="19812"/>
                  </a:lnTo>
                  <a:lnTo>
                    <a:pt x="323134" y="34985"/>
                  </a:lnTo>
                  <a:lnTo>
                    <a:pt x="315468" y="129540"/>
                  </a:lnTo>
                  <a:lnTo>
                    <a:pt x="320040" y="128695"/>
                  </a:lnTo>
                  <a:lnTo>
                    <a:pt x="320040" y="118872"/>
                  </a:lnTo>
                  <a:lnTo>
                    <a:pt x="326668" y="117684"/>
                  </a:lnTo>
                  <a:lnTo>
                    <a:pt x="333756" y="20828"/>
                  </a:lnTo>
                  <a:close/>
                </a:path>
                <a:path w="501650" h="469900">
                  <a:moveTo>
                    <a:pt x="323088" y="307848"/>
                  </a:moveTo>
                  <a:lnTo>
                    <a:pt x="315468" y="310896"/>
                  </a:lnTo>
                  <a:lnTo>
                    <a:pt x="321818" y="315995"/>
                  </a:lnTo>
                  <a:lnTo>
                    <a:pt x="323088" y="307848"/>
                  </a:lnTo>
                  <a:close/>
                </a:path>
                <a:path w="501650" h="469900">
                  <a:moveTo>
                    <a:pt x="321818" y="315995"/>
                  </a:moveTo>
                  <a:lnTo>
                    <a:pt x="315468" y="310896"/>
                  </a:lnTo>
                  <a:lnTo>
                    <a:pt x="315468" y="356743"/>
                  </a:lnTo>
                  <a:lnTo>
                    <a:pt x="321818" y="315995"/>
                  </a:lnTo>
                  <a:close/>
                </a:path>
                <a:path w="501650" h="469900">
                  <a:moveTo>
                    <a:pt x="326668" y="117684"/>
                  </a:moveTo>
                  <a:lnTo>
                    <a:pt x="320040" y="118872"/>
                  </a:lnTo>
                  <a:lnTo>
                    <a:pt x="326136" y="124968"/>
                  </a:lnTo>
                  <a:lnTo>
                    <a:pt x="326668" y="117684"/>
                  </a:lnTo>
                  <a:close/>
                </a:path>
                <a:path w="501650" h="469900">
                  <a:moveTo>
                    <a:pt x="422148" y="100584"/>
                  </a:moveTo>
                  <a:lnTo>
                    <a:pt x="326668" y="117684"/>
                  </a:lnTo>
                  <a:lnTo>
                    <a:pt x="326136" y="124968"/>
                  </a:lnTo>
                  <a:lnTo>
                    <a:pt x="320040" y="118872"/>
                  </a:lnTo>
                  <a:lnTo>
                    <a:pt x="320040" y="128695"/>
                  </a:lnTo>
                  <a:lnTo>
                    <a:pt x="402319" y="113505"/>
                  </a:lnTo>
                  <a:lnTo>
                    <a:pt x="408432" y="103632"/>
                  </a:lnTo>
                  <a:lnTo>
                    <a:pt x="414528" y="111252"/>
                  </a:lnTo>
                  <a:lnTo>
                    <a:pt x="414528" y="112719"/>
                  </a:lnTo>
                  <a:lnTo>
                    <a:pt x="422148" y="100584"/>
                  </a:lnTo>
                  <a:close/>
                </a:path>
                <a:path w="501650" h="469900">
                  <a:moveTo>
                    <a:pt x="323088" y="317015"/>
                  </a:moveTo>
                  <a:lnTo>
                    <a:pt x="323088" y="307848"/>
                  </a:lnTo>
                  <a:lnTo>
                    <a:pt x="321818" y="315995"/>
                  </a:lnTo>
                  <a:lnTo>
                    <a:pt x="323088" y="317015"/>
                  </a:lnTo>
                  <a:close/>
                </a:path>
                <a:path w="501650" h="469900">
                  <a:moveTo>
                    <a:pt x="333756" y="19812"/>
                  </a:moveTo>
                  <a:lnTo>
                    <a:pt x="324612" y="16764"/>
                  </a:lnTo>
                  <a:lnTo>
                    <a:pt x="323134" y="34985"/>
                  </a:lnTo>
                  <a:lnTo>
                    <a:pt x="333756" y="19812"/>
                  </a:lnTo>
                  <a:close/>
                </a:path>
                <a:path w="501650" h="469900">
                  <a:moveTo>
                    <a:pt x="414528" y="112719"/>
                  </a:moveTo>
                  <a:lnTo>
                    <a:pt x="414528" y="111252"/>
                  </a:lnTo>
                  <a:lnTo>
                    <a:pt x="402319" y="113505"/>
                  </a:lnTo>
                  <a:lnTo>
                    <a:pt x="368808" y="167640"/>
                  </a:lnTo>
                  <a:lnTo>
                    <a:pt x="377952" y="169141"/>
                  </a:lnTo>
                  <a:lnTo>
                    <a:pt x="377952" y="158496"/>
                  </a:lnTo>
                  <a:lnTo>
                    <a:pt x="384966" y="159798"/>
                  </a:lnTo>
                  <a:lnTo>
                    <a:pt x="414528" y="112719"/>
                  </a:lnTo>
                  <a:close/>
                </a:path>
                <a:path w="501650" h="469900">
                  <a:moveTo>
                    <a:pt x="483108" y="288188"/>
                  </a:moveTo>
                  <a:lnTo>
                    <a:pt x="483108" y="278892"/>
                  </a:lnTo>
                  <a:lnTo>
                    <a:pt x="480060" y="286512"/>
                  </a:lnTo>
                  <a:lnTo>
                    <a:pt x="466317" y="277726"/>
                  </a:lnTo>
                  <a:lnTo>
                    <a:pt x="373380" y="271272"/>
                  </a:lnTo>
                  <a:lnTo>
                    <a:pt x="379476" y="293217"/>
                  </a:lnTo>
                  <a:lnTo>
                    <a:pt x="379476" y="280416"/>
                  </a:lnTo>
                  <a:lnTo>
                    <a:pt x="384048" y="274320"/>
                  </a:lnTo>
                  <a:lnTo>
                    <a:pt x="385840" y="280893"/>
                  </a:lnTo>
                  <a:lnTo>
                    <a:pt x="483108" y="288188"/>
                  </a:lnTo>
                  <a:close/>
                </a:path>
                <a:path w="501650" h="469900">
                  <a:moveTo>
                    <a:pt x="384966" y="159798"/>
                  </a:moveTo>
                  <a:lnTo>
                    <a:pt x="377952" y="158496"/>
                  </a:lnTo>
                  <a:lnTo>
                    <a:pt x="381000" y="166116"/>
                  </a:lnTo>
                  <a:lnTo>
                    <a:pt x="384966" y="159798"/>
                  </a:lnTo>
                  <a:close/>
                </a:path>
                <a:path w="501650" h="469900">
                  <a:moveTo>
                    <a:pt x="484632" y="178308"/>
                  </a:moveTo>
                  <a:lnTo>
                    <a:pt x="384966" y="159798"/>
                  </a:lnTo>
                  <a:lnTo>
                    <a:pt x="381000" y="166116"/>
                  </a:lnTo>
                  <a:lnTo>
                    <a:pt x="377952" y="158496"/>
                  </a:lnTo>
                  <a:lnTo>
                    <a:pt x="377952" y="169141"/>
                  </a:lnTo>
                  <a:lnTo>
                    <a:pt x="459886" y="182593"/>
                  </a:lnTo>
                  <a:lnTo>
                    <a:pt x="469392" y="176784"/>
                  </a:lnTo>
                  <a:lnTo>
                    <a:pt x="470916" y="184404"/>
                  </a:lnTo>
                  <a:lnTo>
                    <a:pt x="470916" y="186880"/>
                  </a:lnTo>
                  <a:lnTo>
                    <a:pt x="484632" y="178308"/>
                  </a:lnTo>
                  <a:close/>
                </a:path>
                <a:path w="501650" h="469900">
                  <a:moveTo>
                    <a:pt x="385840" y="280893"/>
                  </a:moveTo>
                  <a:lnTo>
                    <a:pt x="384048" y="274320"/>
                  </a:lnTo>
                  <a:lnTo>
                    <a:pt x="379476" y="280416"/>
                  </a:lnTo>
                  <a:lnTo>
                    <a:pt x="385840" y="280893"/>
                  </a:lnTo>
                  <a:close/>
                </a:path>
                <a:path w="501650" h="469900">
                  <a:moveTo>
                    <a:pt x="411480" y="374904"/>
                  </a:moveTo>
                  <a:lnTo>
                    <a:pt x="385840" y="280893"/>
                  </a:lnTo>
                  <a:lnTo>
                    <a:pt x="379476" y="280416"/>
                  </a:lnTo>
                  <a:lnTo>
                    <a:pt x="379476" y="293217"/>
                  </a:lnTo>
                  <a:lnTo>
                    <a:pt x="399464" y="365177"/>
                  </a:lnTo>
                  <a:lnTo>
                    <a:pt x="411480" y="374904"/>
                  </a:lnTo>
                  <a:close/>
                </a:path>
                <a:path w="501650" h="469900">
                  <a:moveTo>
                    <a:pt x="470916" y="186880"/>
                  </a:moveTo>
                  <a:lnTo>
                    <a:pt x="470916" y="184404"/>
                  </a:lnTo>
                  <a:lnTo>
                    <a:pt x="459886" y="182593"/>
                  </a:lnTo>
                  <a:lnTo>
                    <a:pt x="387096" y="227076"/>
                  </a:lnTo>
                  <a:lnTo>
                    <a:pt x="399288" y="234870"/>
                  </a:lnTo>
                  <a:lnTo>
                    <a:pt x="399288" y="222504"/>
                  </a:lnTo>
                  <a:lnTo>
                    <a:pt x="406422" y="227189"/>
                  </a:lnTo>
                  <a:lnTo>
                    <a:pt x="470916" y="186880"/>
                  </a:lnTo>
                  <a:close/>
                </a:path>
                <a:path w="501650" h="469900">
                  <a:moveTo>
                    <a:pt x="406422" y="227189"/>
                  </a:moveTo>
                  <a:lnTo>
                    <a:pt x="399288" y="222504"/>
                  </a:lnTo>
                  <a:lnTo>
                    <a:pt x="399288" y="231648"/>
                  </a:lnTo>
                  <a:lnTo>
                    <a:pt x="406422" y="227189"/>
                  </a:lnTo>
                  <a:close/>
                </a:path>
                <a:path w="501650" h="469900">
                  <a:moveTo>
                    <a:pt x="501396" y="289560"/>
                  </a:moveTo>
                  <a:lnTo>
                    <a:pt x="406422" y="227189"/>
                  </a:lnTo>
                  <a:lnTo>
                    <a:pt x="399288" y="231648"/>
                  </a:lnTo>
                  <a:lnTo>
                    <a:pt x="399288" y="234870"/>
                  </a:lnTo>
                  <a:lnTo>
                    <a:pt x="466317" y="277726"/>
                  </a:lnTo>
                  <a:lnTo>
                    <a:pt x="483108" y="278892"/>
                  </a:lnTo>
                  <a:lnTo>
                    <a:pt x="483108" y="288188"/>
                  </a:lnTo>
                  <a:lnTo>
                    <a:pt x="501396" y="289560"/>
                  </a:lnTo>
                  <a:close/>
                </a:path>
                <a:path w="501650" h="469900">
                  <a:moveTo>
                    <a:pt x="411480" y="374904"/>
                  </a:moveTo>
                  <a:lnTo>
                    <a:pt x="399464" y="365177"/>
                  </a:lnTo>
                  <a:lnTo>
                    <a:pt x="403860" y="381000"/>
                  </a:lnTo>
                  <a:lnTo>
                    <a:pt x="411480" y="374904"/>
                  </a:lnTo>
                  <a:close/>
                </a:path>
                <a:path w="501650" h="469900">
                  <a:moveTo>
                    <a:pt x="414528" y="111252"/>
                  </a:moveTo>
                  <a:lnTo>
                    <a:pt x="408432" y="103632"/>
                  </a:lnTo>
                  <a:lnTo>
                    <a:pt x="402319" y="113505"/>
                  </a:lnTo>
                  <a:lnTo>
                    <a:pt x="414528" y="111252"/>
                  </a:lnTo>
                  <a:close/>
                </a:path>
                <a:path w="501650" h="469900">
                  <a:moveTo>
                    <a:pt x="470916" y="184404"/>
                  </a:moveTo>
                  <a:lnTo>
                    <a:pt x="469392" y="176784"/>
                  </a:lnTo>
                  <a:lnTo>
                    <a:pt x="459886" y="182593"/>
                  </a:lnTo>
                  <a:lnTo>
                    <a:pt x="470916" y="184404"/>
                  </a:lnTo>
                  <a:close/>
                </a:path>
                <a:path w="501650" h="469900">
                  <a:moveTo>
                    <a:pt x="483108" y="278892"/>
                  </a:moveTo>
                  <a:lnTo>
                    <a:pt x="466317" y="277726"/>
                  </a:lnTo>
                  <a:lnTo>
                    <a:pt x="480060" y="286512"/>
                  </a:lnTo>
                  <a:lnTo>
                    <a:pt x="483108" y="278892"/>
                  </a:lnTo>
                  <a:close/>
                </a:path>
              </a:pathLst>
            </a:custGeom>
            <a:solidFill>
              <a:srgbClr val="FFFFFF"/>
            </a:solidFill>
          </p:spPr>
          <p:txBody>
            <a:bodyPr wrap="square" lIns="0" tIns="0" rIns="0" bIns="0" rtlCol="0"/>
            <a:lstStyle/>
            <a:p>
              <a:endParaRPr/>
            </a:p>
          </p:txBody>
        </p:sp>
        <p:sp>
          <p:nvSpPr>
            <p:cNvPr id="15" name="object 13">
              <a:extLst>
                <a:ext uri="{FF2B5EF4-FFF2-40B4-BE49-F238E27FC236}">
                  <a16:creationId xmlns:a16="http://schemas.microsoft.com/office/drawing/2014/main" id="{56AE64F0-132B-4B97-941B-B2573E90139D}"/>
                </a:ext>
              </a:extLst>
            </p:cNvPr>
            <p:cNvSpPr/>
            <p:nvPr/>
          </p:nvSpPr>
          <p:spPr>
            <a:xfrm>
              <a:off x="6489069" y="2939796"/>
              <a:ext cx="469900" cy="433070"/>
            </a:xfrm>
            <a:custGeom>
              <a:avLst/>
              <a:gdLst/>
              <a:ahLst/>
              <a:cxnLst/>
              <a:rect l="l" t="t" r="r" b="b"/>
              <a:pathLst>
                <a:path w="469900" h="433070">
                  <a:moveTo>
                    <a:pt x="469391" y="266699"/>
                  </a:moveTo>
                  <a:lnTo>
                    <a:pt x="382523" y="210311"/>
                  </a:lnTo>
                  <a:lnTo>
                    <a:pt x="458723" y="163067"/>
                  </a:lnTo>
                  <a:lnTo>
                    <a:pt x="362711" y="146303"/>
                  </a:lnTo>
                  <a:lnTo>
                    <a:pt x="399287" y="89915"/>
                  </a:lnTo>
                  <a:lnTo>
                    <a:pt x="307847" y="106679"/>
                  </a:lnTo>
                  <a:lnTo>
                    <a:pt x="315467" y="0"/>
                  </a:lnTo>
                  <a:lnTo>
                    <a:pt x="234695" y="117347"/>
                  </a:lnTo>
                  <a:lnTo>
                    <a:pt x="181355" y="47243"/>
                  </a:lnTo>
                  <a:lnTo>
                    <a:pt x="158495" y="126491"/>
                  </a:lnTo>
                  <a:lnTo>
                    <a:pt x="9143" y="47243"/>
                  </a:lnTo>
                  <a:lnTo>
                    <a:pt x="100583" y="152399"/>
                  </a:lnTo>
                  <a:lnTo>
                    <a:pt x="0" y="172211"/>
                  </a:lnTo>
                  <a:lnTo>
                    <a:pt x="80771" y="236219"/>
                  </a:lnTo>
                  <a:lnTo>
                    <a:pt x="3047" y="292607"/>
                  </a:lnTo>
                  <a:lnTo>
                    <a:pt x="123443" y="278891"/>
                  </a:lnTo>
                  <a:lnTo>
                    <a:pt x="103631" y="353567"/>
                  </a:lnTo>
                  <a:lnTo>
                    <a:pt x="167639" y="312419"/>
                  </a:lnTo>
                  <a:lnTo>
                    <a:pt x="184403" y="432815"/>
                  </a:lnTo>
                  <a:lnTo>
                    <a:pt x="228599" y="298703"/>
                  </a:lnTo>
                  <a:lnTo>
                    <a:pt x="288035" y="394715"/>
                  </a:lnTo>
                  <a:lnTo>
                    <a:pt x="304799" y="289559"/>
                  </a:lnTo>
                  <a:lnTo>
                    <a:pt x="394715" y="362711"/>
                  </a:lnTo>
                  <a:lnTo>
                    <a:pt x="365759" y="259079"/>
                  </a:lnTo>
                  <a:lnTo>
                    <a:pt x="469391" y="266699"/>
                  </a:lnTo>
                  <a:close/>
                </a:path>
              </a:pathLst>
            </a:custGeom>
            <a:solidFill>
              <a:srgbClr val="FFFF00"/>
            </a:solidFill>
          </p:spPr>
          <p:txBody>
            <a:bodyPr wrap="square" lIns="0" tIns="0" rIns="0" bIns="0" rtlCol="0"/>
            <a:lstStyle/>
            <a:p>
              <a:endParaRPr/>
            </a:p>
          </p:txBody>
        </p:sp>
        <p:sp>
          <p:nvSpPr>
            <p:cNvPr id="16" name="object 14">
              <a:extLst>
                <a:ext uri="{FF2B5EF4-FFF2-40B4-BE49-F238E27FC236}">
                  <a16:creationId xmlns:a16="http://schemas.microsoft.com/office/drawing/2014/main" id="{ACD89835-FABD-4CBC-B255-14B71F39B158}"/>
                </a:ext>
              </a:extLst>
            </p:cNvPr>
            <p:cNvSpPr/>
            <p:nvPr/>
          </p:nvSpPr>
          <p:spPr>
            <a:xfrm>
              <a:off x="6475354" y="2923032"/>
              <a:ext cx="501650" cy="469900"/>
            </a:xfrm>
            <a:custGeom>
              <a:avLst/>
              <a:gdLst/>
              <a:ahLst/>
              <a:cxnLst/>
              <a:rect l="l" t="t" r="r" b="b"/>
              <a:pathLst>
                <a:path w="501650" h="469900">
                  <a:moveTo>
                    <a:pt x="92964" y="260548"/>
                  </a:moveTo>
                  <a:lnTo>
                    <a:pt x="92964" y="248412"/>
                  </a:lnTo>
                  <a:lnTo>
                    <a:pt x="91440" y="256032"/>
                  </a:lnTo>
                  <a:lnTo>
                    <a:pt x="87084" y="252652"/>
                  </a:lnTo>
                  <a:lnTo>
                    <a:pt x="0" y="315468"/>
                  </a:lnTo>
                  <a:lnTo>
                    <a:pt x="16764" y="313605"/>
                  </a:lnTo>
                  <a:lnTo>
                    <a:pt x="16764" y="304800"/>
                  </a:lnTo>
                  <a:lnTo>
                    <a:pt x="33048" y="303034"/>
                  </a:lnTo>
                  <a:lnTo>
                    <a:pt x="92964" y="260548"/>
                  </a:lnTo>
                  <a:close/>
                </a:path>
                <a:path w="501650" h="469900">
                  <a:moveTo>
                    <a:pt x="169418" y="137082"/>
                  </a:moveTo>
                  <a:lnTo>
                    <a:pt x="1524" y="47244"/>
                  </a:lnTo>
                  <a:lnTo>
                    <a:pt x="19812" y="68072"/>
                  </a:lnTo>
                  <a:lnTo>
                    <a:pt x="19812" y="67056"/>
                  </a:lnTo>
                  <a:lnTo>
                    <a:pt x="25908" y="60960"/>
                  </a:lnTo>
                  <a:lnTo>
                    <a:pt x="41509" y="78755"/>
                  </a:lnTo>
                  <a:lnTo>
                    <a:pt x="167640" y="146767"/>
                  </a:lnTo>
                  <a:lnTo>
                    <a:pt x="167640" y="143256"/>
                  </a:lnTo>
                  <a:lnTo>
                    <a:pt x="169418" y="137082"/>
                  </a:lnTo>
                  <a:close/>
                </a:path>
                <a:path w="501650" h="469900">
                  <a:moveTo>
                    <a:pt x="114300" y="174143"/>
                  </a:moveTo>
                  <a:lnTo>
                    <a:pt x="114300" y="164592"/>
                  </a:lnTo>
                  <a:lnTo>
                    <a:pt x="111252" y="172212"/>
                  </a:lnTo>
                  <a:lnTo>
                    <a:pt x="106049" y="166287"/>
                  </a:lnTo>
                  <a:lnTo>
                    <a:pt x="3048" y="187452"/>
                  </a:lnTo>
                  <a:lnTo>
                    <a:pt x="15240" y="196911"/>
                  </a:lnTo>
                  <a:lnTo>
                    <a:pt x="15240" y="195072"/>
                  </a:lnTo>
                  <a:lnTo>
                    <a:pt x="16764" y="185928"/>
                  </a:lnTo>
                  <a:lnTo>
                    <a:pt x="25736" y="192854"/>
                  </a:lnTo>
                  <a:lnTo>
                    <a:pt x="114300" y="174143"/>
                  </a:lnTo>
                  <a:close/>
                </a:path>
                <a:path w="501650" h="469900">
                  <a:moveTo>
                    <a:pt x="25736" y="192854"/>
                  </a:moveTo>
                  <a:lnTo>
                    <a:pt x="16764" y="185928"/>
                  </a:lnTo>
                  <a:lnTo>
                    <a:pt x="15240" y="195072"/>
                  </a:lnTo>
                  <a:lnTo>
                    <a:pt x="25736" y="192854"/>
                  </a:lnTo>
                  <a:close/>
                </a:path>
                <a:path w="501650" h="469900">
                  <a:moveTo>
                    <a:pt x="103632" y="252984"/>
                  </a:moveTo>
                  <a:lnTo>
                    <a:pt x="25736" y="192854"/>
                  </a:lnTo>
                  <a:lnTo>
                    <a:pt x="15240" y="195072"/>
                  </a:lnTo>
                  <a:lnTo>
                    <a:pt x="15240" y="196911"/>
                  </a:lnTo>
                  <a:lnTo>
                    <a:pt x="87084" y="252652"/>
                  </a:lnTo>
                  <a:lnTo>
                    <a:pt x="92964" y="248412"/>
                  </a:lnTo>
                  <a:lnTo>
                    <a:pt x="92964" y="260548"/>
                  </a:lnTo>
                  <a:lnTo>
                    <a:pt x="103632" y="252984"/>
                  </a:lnTo>
                  <a:close/>
                </a:path>
                <a:path w="501650" h="469900">
                  <a:moveTo>
                    <a:pt x="33048" y="303034"/>
                  </a:moveTo>
                  <a:lnTo>
                    <a:pt x="16764" y="304800"/>
                  </a:lnTo>
                  <a:lnTo>
                    <a:pt x="19812" y="312420"/>
                  </a:lnTo>
                  <a:lnTo>
                    <a:pt x="33048" y="303034"/>
                  </a:lnTo>
                  <a:close/>
                </a:path>
                <a:path w="501650" h="469900">
                  <a:moveTo>
                    <a:pt x="143256" y="291084"/>
                  </a:moveTo>
                  <a:lnTo>
                    <a:pt x="33048" y="303034"/>
                  </a:lnTo>
                  <a:lnTo>
                    <a:pt x="19812" y="312420"/>
                  </a:lnTo>
                  <a:lnTo>
                    <a:pt x="16764" y="304800"/>
                  </a:lnTo>
                  <a:lnTo>
                    <a:pt x="16764" y="313605"/>
                  </a:lnTo>
                  <a:lnTo>
                    <a:pt x="130764" y="300938"/>
                  </a:lnTo>
                  <a:lnTo>
                    <a:pt x="132588" y="294132"/>
                  </a:lnTo>
                  <a:lnTo>
                    <a:pt x="137160" y="300228"/>
                  </a:lnTo>
                  <a:lnTo>
                    <a:pt x="137160" y="313726"/>
                  </a:lnTo>
                  <a:lnTo>
                    <a:pt x="143256" y="291084"/>
                  </a:lnTo>
                  <a:close/>
                </a:path>
                <a:path w="501650" h="469900">
                  <a:moveTo>
                    <a:pt x="41509" y="78755"/>
                  </a:moveTo>
                  <a:lnTo>
                    <a:pt x="25908" y="60960"/>
                  </a:lnTo>
                  <a:lnTo>
                    <a:pt x="19812" y="67056"/>
                  </a:lnTo>
                  <a:lnTo>
                    <a:pt x="41509" y="78755"/>
                  </a:lnTo>
                  <a:close/>
                </a:path>
                <a:path w="501650" h="469900">
                  <a:moveTo>
                    <a:pt x="123444" y="172212"/>
                  </a:moveTo>
                  <a:lnTo>
                    <a:pt x="41509" y="78755"/>
                  </a:lnTo>
                  <a:lnTo>
                    <a:pt x="19812" y="67056"/>
                  </a:lnTo>
                  <a:lnTo>
                    <a:pt x="19812" y="68072"/>
                  </a:lnTo>
                  <a:lnTo>
                    <a:pt x="106049" y="166287"/>
                  </a:lnTo>
                  <a:lnTo>
                    <a:pt x="114300" y="164592"/>
                  </a:lnTo>
                  <a:lnTo>
                    <a:pt x="114300" y="174143"/>
                  </a:lnTo>
                  <a:lnTo>
                    <a:pt x="123444" y="172212"/>
                  </a:lnTo>
                  <a:close/>
                </a:path>
                <a:path w="501650" h="469900">
                  <a:moveTo>
                    <a:pt x="92964" y="248412"/>
                  </a:moveTo>
                  <a:lnTo>
                    <a:pt x="87084" y="252652"/>
                  </a:lnTo>
                  <a:lnTo>
                    <a:pt x="91440" y="256032"/>
                  </a:lnTo>
                  <a:lnTo>
                    <a:pt x="92964" y="248412"/>
                  </a:lnTo>
                  <a:close/>
                </a:path>
                <a:path w="501650" h="469900">
                  <a:moveTo>
                    <a:pt x="114300" y="164592"/>
                  </a:moveTo>
                  <a:lnTo>
                    <a:pt x="106049" y="166287"/>
                  </a:lnTo>
                  <a:lnTo>
                    <a:pt x="111252" y="172212"/>
                  </a:lnTo>
                  <a:lnTo>
                    <a:pt x="114300" y="164592"/>
                  </a:lnTo>
                  <a:close/>
                </a:path>
                <a:path w="501650" h="469900">
                  <a:moveTo>
                    <a:pt x="137160" y="313726"/>
                  </a:moveTo>
                  <a:lnTo>
                    <a:pt x="137160" y="300228"/>
                  </a:lnTo>
                  <a:lnTo>
                    <a:pt x="130764" y="300938"/>
                  </a:lnTo>
                  <a:lnTo>
                    <a:pt x="109728" y="379476"/>
                  </a:lnTo>
                  <a:lnTo>
                    <a:pt x="115824" y="375743"/>
                  </a:lnTo>
                  <a:lnTo>
                    <a:pt x="115824" y="365760"/>
                  </a:lnTo>
                  <a:lnTo>
                    <a:pt x="124648" y="360196"/>
                  </a:lnTo>
                  <a:lnTo>
                    <a:pt x="137160" y="313726"/>
                  </a:lnTo>
                  <a:close/>
                </a:path>
                <a:path w="501650" h="469900">
                  <a:moveTo>
                    <a:pt x="124648" y="360196"/>
                  </a:moveTo>
                  <a:lnTo>
                    <a:pt x="115824" y="365760"/>
                  </a:lnTo>
                  <a:lnTo>
                    <a:pt x="121920" y="370332"/>
                  </a:lnTo>
                  <a:lnTo>
                    <a:pt x="124648" y="360196"/>
                  </a:lnTo>
                  <a:close/>
                </a:path>
                <a:path w="501650" h="469900">
                  <a:moveTo>
                    <a:pt x="200070" y="428277"/>
                  </a:moveTo>
                  <a:lnTo>
                    <a:pt x="185928" y="321564"/>
                  </a:lnTo>
                  <a:lnTo>
                    <a:pt x="124648" y="360196"/>
                  </a:lnTo>
                  <a:lnTo>
                    <a:pt x="121920" y="370332"/>
                  </a:lnTo>
                  <a:lnTo>
                    <a:pt x="115824" y="365760"/>
                  </a:lnTo>
                  <a:lnTo>
                    <a:pt x="115824" y="375743"/>
                  </a:lnTo>
                  <a:lnTo>
                    <a:pt x="176784" y="338421"/>
                  </a:lnTo>
                  <a:lnTo>
                    <a:pt x="176784" y="330708"/>
                  </a:lnTo>
                  <a:lnTo>
                    <a:pt x="184404" y="333756"/>
                  </a:lnTo>
                  <a:lnTo>
                    <a:pt x="184404" y="384048"/>
                  </a:lnTo>
                  <a:lnTo>
                    <a:pt x="193548" y="448056"/>
                  </a:lnTo>
                  <a:lnTo>
                    <a:pt x="200070" y="428277"/>
                  </a:lnTo>
                  <a:close/>
                </a:path>
                <a:path w="501650" h="469900">
                  <a:moveTo>
                    <a:pt x="137160" y="300228"/>
                  </a:moveTo>
                  <a:lnTo>
                    <a:pt x="132588" y="294132"/>
                  </a:lnTo>
                  <a:lnTo>
                    <a:pt x="130764" y="300938"/>
                  </a:lnTo>
                  <a:lnTo>
                    <a:pt x="137160" y="300228"/>
                  </a:lnTo>
                  <a:close/>
                </a:path>
                <a:path w="501650" h="469900">
                  <a:moveTo>
                    <a:pt x="175260" y="140208"/>
                  </a:moveTo>
                  <a:lnTo>
                    <a:pt x="169418" y="137082"/>
                  </a:lnTo>
                  <a:lnTo>
                    <a:pt x="167640" y="143256"/>
                  </a:lnTo>
                  <a:lnTo>
                    <a:pt x="175260" y="140208"/>
                  </a:lnTo>
                  <a:close/>
                </a:path>
                <a:path w="501650" h="469900">
                  <a:moveTo>
                    <a:pt x="175260" y="150876"/>
                  </a:moveTo>
                  <a:lnTo>
                    <a:pt x="175260" y="140208"/>
                  </a:lnTo>
                  <a:lnTo>
                    <a:pt x="167640" y="143256"/>
                  </a:lnTo>
                  <a:lnTo>
                    <a:pt x="167640" y="146767"/>
                  </a:lnTo>
                  <a:lnTo>
                    <a:pt x="175260" y="150876"/>
                  </a:lnTo>
                  <a:close/>
                </a:path>
                <a:path w="501650" h="469900">
                  <a:moveTo>
                    <a:pt x="248967" y="125811"/>
                  </a:moveTo>
                  <a:lnTo>
                    <a:pt x="193548" y="53340"/>
                  </a:lnTo>
                  <a:lnTo>
                    <a:pt x="169418" y="137082"/>
                  </a:lnTo>
                  <a:lnTo>
                    <a:pt x="175260" y="140208"/>
                  </a:lnTo>
                  <a:lnTo>
                    <a:pt x="175260" y="150876"/>
                  </a:lnTo>
                  <a:lnTo>
                    <a:pt x="192024" y="91154"/>
                  </a:lnTo>
                  <a:lnTo>
                    <a:pt x="192024" y="65532"/>
                  </a:lnTo>
                  <a:lnTo>
                    <a:pt x="199644" y="64008"/>
                  </a:lnTo>
                  <a:lnTo>
                    <a:pt x="199644" y="75829"/>
                  </a:lnTo>
                  <a:lnTo>
                    <a:pt x="245364" y="137613"/>
                  </a:lnTo>
                  <a:lnTo>
                    <a:pt x="245364" y="131064"/>
                  </a:lnTo>
                  <a:lnTo>
                    <a:pt x="248967" y="125811"/>
                  </a:lnTo>
                  <a:close/>
                </a:path>
                <a:path w="501650" h="469900">
                  <a:moveTo>
                    <a:pt x="184404" y="333756"/>
                  </a:moveTo>
                  <a:lnTo>
                    <a:pt x="176784" y="330708"/>
                  </a:lnTo>
                  <a:lnTo>
                    <a:pt x="177797" y="337800"/>
                  </a:lnTo>
                  <a:lnTo>
                    <a:pt x="184404" y="333756"/>
                  </a:lnTo>
                  <a:close/>
                </a:path>
                <a:path w="501650" h="469900">
                  <a:moveTo>
                    <a:pt x="177797" y="337800"/>
                  </a:moveTo>
                  <a:lnTo>
                    <a:pt x="176784" y="330708"/>
                  </a:lnTo>
                  <a:lnTo>
                    <a:pt x="176784" y="338421"/>
                  </a:lnTo>
                  <a:lnTo>
                    <a:pt x="177797" y="337800"/>
                  </a:lnTo>
                  <a:close/>
                </a:path>
                <a:path w="501650" h="469900">
                  <a:moveTo>
                    <a:pt x="184404" y="384048"/>
                  </a:moveTo>
                  <a:lnTo>
                    <a:pt x="184404" y="333756"/>
                  </a:lnTo>
                  <a:lnTo>
                    <a:pt x="177797" y="337800"/>
                  </a:lnTo>
                  <a:lnTo>
                    <a:pt x="184404" y="384048"/>
                  </a:lnTo>
                  <a:close/>
                </a:path>
                <a:path w="501650" h="469900">
                  <a:moveTo>
                    <a:pt x="199644" y="64008"/>
                  </a:moveTo>
                  <a:lnTo>
                    <a:pt x="192024" y="65532"/>
                  </a:lnTo>
                  <a:lnTo>
                    <a:pt x="197238" y="72578"/>
                  </a:lnTo>
                  <a:lnTo>
                    <a:pt x="199644" y="64008"/>
                  </a:lnTo>
                  <a:close/>
                </a:path>
                <a:path w="501650" h="469900">
                  <a:moveTo>
                    <a:pt x="197238" y="72578"/>
                  </a:moveTo>
                  <a:lnTo>
                    <a:pt x="192024" y="65532"/>
                  </a:lnTo>
                  <a:lnTo>
                    <a:pt x="192024" y="91154"/>
                  </a:lnTo>
                  <a:lnTo>
                    <a:pt x="197238" y="72578"/>
                  </a:lnTo>
                  <a:close/>
                </a:path>
                <a:path w="501650" h="469900">
                  <a:moveTo>
                    <a:pt x="202692" y="448056"/>
                  </a:moveTo>
                  <a:lnTo>
                    <a:pt x="200070" y="428277"/>
                  </a:lnTo>
                  <a:lnTo>
                    <a:pt x="193548" y="448056"/>
                  </a:lnTo>
                  <a:lnTo>
                    <a:pt x="202692" y="448056"/>
                  </a:lnTo>
                  <a:close/>
                </a:path>
                <a:path w="501650" h="469900">
                  <a:moveTo>
                    <a:pt x="202692" y="450919"/>
                  </a:moveTo>
                  <a:lnTo>
                    <a:pt x="202692" y="448056"/>
                  </a:lnTo>
                  <a:lnTo>
                    <a:pt x="193548" y="448056"/>
                  </a:lnTo>
                  <a:lnTo>
                    <a:pt x="196596" y="469392"/>
                  </a:lnTo>
                  <a:lnTo>
                    <a:pt x="202692" y="450919"/>
                  </a:lnTo>
                  <a:close/>
                </a:path>
                <a:path w="501650" h="469900">
                  <a:moveTo>
                    <a:pt x="199644" y="75829"/>
                  </a:moveTo>
                  <a:lnTo>
                    <a:pt x="199644" y="64008"/>
                  </a:lnTo>
                  <a:lnTo>
                    <a:pt x="197238" y="72578"/>
                  </a:lnTo>
                  <a:lnTo>
                    <a:pt x="199644" y="75829"/>
                  </a:lnTo>
                  <a:close/>
                </a:path>
                <a:path w="501650" h="469900">
                  <a:moveTo>
                    <a:pt x="299242" y="398592"/>
                  </a:moveTo>
                  <a:lnTo>
                    <a:pt x="240792" y="304800"/>
                  </a:lnTo>
                  <a:lnTo>
                    <a:pt x="200070" y="428277"/>
                  </a:lnTo>
                  <a:lnTo>
                    <a:pt x="202692" y="448056"/>
                  </a:lnTo>
                  <a:lnTo>
                    <a:pt x="202692" y="450919"/>
                  </a:lnTo>
                  <a:lnTo>
                    <a:pt x="239268" y="340082"/>
                  </a:lnTo>
                  <a:lnTo>
                    <a:pt x="239268" y="318516"/>
                  </a:lnTo>
                  <a:lnTo>
                    <a:pt x="246888" y="316992"/>
                  </a:lnTo>
                  <a:lnTo>
                    <a:pt x="246888" y="330920"/>
                  </a:lnTo>
                  <a:lnTo>
                    <a:pt x="297180" y="412791"/>
                  </a:lnTo>
                  <a:lnTo>
                    <a:pt x="297180" y="411480"/>
                  </a:lnTo>
                  <a:lnTo>
                    <a:pt x="299242" y="398592"/>
                  </a:lnTo>
                  <a:close/>
                </a:path>
                <a:path w="501650" h="469900">
                  <a:moveTo>
                    <a:pt x="246888" y="316992"/>
                  </a:moveTo>
                  <a:lnTo>
                    <a:pt x="239268" y="318516"/>
                  </a:lnTo>
                  <a:lnTo>
                    <a:pt x="243897" y="326053"/>
                  </a:lnTo>
                  <a:lnTo>
                    <a:pt x="246888" y="316992"/>
                  </a:lnTo>
                  <a:close/>
                </a:path>
                <a:path w="501650" h="469900">
                  <a:moveTo>
                    <a:pt x="243897" y="326053"/>
                  </a:moveTo>
                  <a:lnTo>
                    <a:pt x="239268" y="318516"/>
                  </a:lnTo>
                  <a:lnTo>
                    <a:pt x="239268" y="340082"/>
                  </a:lnTo>
                  <a:lnTo>
                    <a:pt x="243897" y="326053"/>
                  </a:lnTo>
                  <a:close/>
                </a:path>
                <a:path w="501650" h="469900">
                  <a:moveTo>
                    <a:pt x="246888" y="330920"/>
                  </a:moveTo>
                  <a:lnTo>
                    <a:pt x="246888" y="316992"/>
                  </a:lnTo>
                  <a:lnTo>
                    <a:pt x="243897" y="326053"/>
                  </a:lnTo>
                  <a:lnTo>
                    <a:pt x="246888" y="330920"/>
                  </a:lnTo>
                  <a:close/>
                </a:path>
                <a:path w="501650" h="469900">
                  <a:moveTo>
                    <a:pt x="252984" y="131064"/>
                  </a:moveTo>
                  <a:lnTo>
                    <a:pt x="248967" y="125811"/>
                  </a:lnTo>
                  <a:lnTo>
                    <a:pt x="245364" y="131064"/>
                  </a:lnTo>
                  <a:lnTo>
                    <a:pt x="252984" y="131064"/>
                  </a:lnTo>
                  <a:close/>
                </a:path>
                <a:path w="501650" h="469900">
                  <a:moveTo>
                    <a:pt x="252984" y="135200"/>
                  </a:moveTo>
                  <a:lnTo>
                    <a:pt x="252984" y="131064"/>
                  </a:lnTo>
                  <a:lnTo>
                    <a:pt x="245364" y="131064"/>
                  </a:lnTo>
                  <a:lnTo>
                    <a:pt x="245364" y="137613"/>
                  </a:lnTo>
                  <a:lnTo>
                    <a:pt x="248412" y="141732"/>
                  </a:lnTo>
                  <a:lnTo>
                    <a:pt x="252984" y="135200"/>
                  </a:lnTo>
                  <a:close/>
                </a:path>
                <a:path w="501650" h="469900">
                  <a:moveTo>
                    <a:pt x="335280" y="0"/>
                  </a:moveTo>
                  <a:lnTo>
                    <a:pt x="248967" y="125811"/>
                  </a:lnTo>
                  <a:lnTo>
                    <a:pt x="252984" y="131064"/>
                  </a:lnTo>
                  <a:lnTo>
                    <a:pt x="252984" y="135200"/>
                  </a:lnTo>
                  <a:lnTo>
                    <a:pt x="323134" y="34985"/>
                  </a:lnTo>
                  <a:lnTo>
                    <a:pt x="324612" y="16764"/>
                  </a:lnTo>
                  <a:lnTo>
                    <a:pt x="333756" y="19812"/>
                  </a:lnTo>
                  <a:lnTo>
                    <a:pt x="333756" y="20828"/>
                  </a:lnTo>
                  <a:lnTo>
                    <a:pt x="335280" y="0"/>
                  </a:lnTo>
                  <a:close/>
                </a:path>
                <a:path w="501650" h="469900">
                  <a:moveTo>
                    <a:pt x="306324" y="409956"/>
                  </a:moveTo>
                  <a:lnTo>
                    <a:pt x="299242" y="398592"/>
                  </a:lnTo>
                  <a:lnTo>
                    <a:pt x="297180" y="411480"/>
                  </a:lnTo>
                  <a:lnTo>
                    <a:pt x="306324" y="409956"/>
                  </a:lnTo>
                  <a:close/>
                </a:path>
                <a:path w="501650" h="469900">
                  <a:moveTo>
                    <a:pt x="306324" y="415417"/>
                  </a:moveTo>
                  <a:lnTo>
                    <a:pt x="306324" y="409956"/>
                  </a:lnTo>
                  <a:lnTo>
                    <a:pt x="297180" y="411480"/>
                  </a:lnTo>
                  <a:lnTo>
                    <a:pt x="297180" y="412791"/>
                  </a:lnTo>
                  <a:lnTo>
                    <a:pt x="304800" y="425196"/>
                  </a:lnTo>
                  <a:lnTo>
                    <a:pt x="306324" y="415417"/>
                  </a:lnTo>
                  <a:close/>
                </a:path>
                <a:path w="501650" h="469900">
                  <a:moveTo>
                    <a:pt x="416052" y="391668"/>
                  </a:moveTo>
                  <a:lnTo>
                    <a:pt x="411480" y="374904"/>
                  </a:lnTo>
                  <a:lnTo>
                    <a:pt x="403860" y="381000"/>
                  </a:lnTo>
                  <a:lnTo>
                    <a:pt x="399464" y="365177"/>
                  </a:lnTo>
                  <a:lnTo>
                    <a:pt x="315468" y="297180"/>
                  </a:lnTo>
                  <a:lnTo>
                    <a:pt x="299242" y="398592"/>
                  </a:lnTo>
                  <a:lnTo>
                    <a:pt x="306324" y="409956"/>
                  </a:lnTo>
                  <a:lnTo>
                    <a:pt x="306324" y="415417"/>
                  </a:lnTo>
                  <a:lnTo>
                    <a:pt x="315468" y="356743"/>
                  </a:lnTo>
                  <a:lnTo>
                    <a:pt x="315468" y="310896"/>
                  </a:lnTo>
                  <a:lnTo>
                    <a:pt x="323088" y="307848"/>
                  </a:lnTo>
                  <a:lnTo>
                    <a:pt x="323088" y="317015"/>
                  </a:lnTo>
                  <a:lnTo>
                    <a:pt x="416052" y="391668"/>
                  </a:lnTo>
                  <a:close/>
                </a:path>
                <a:path w="501650" h="469900">
                  <a:moveTo>
                    <a:pt x="333756" y="20828"/>
                  </a:moveTo>
                  <a:lnTo>
                    <a:pt x="333756" y="19812"/>
                  </a:lnTo>
                  <a:lnTo>
                    <a:pt x="323134" y="34985"/>
                  </a:lnTo>
                  <a:lnTo>
                    <a:pt x="315468" y="129540"/>
                  </a:lnTo>
                  <a:lnTo>
                    <a:pt x="320040" y="128695"/>
                  </a:lnTo>
                  <a:lnTo>
                    <a:pt x="320040" y="118872"/>
                  </a:lnTo>
                  <a:lnTo>
                    <a:pt x="326668" y="117684"/>
                  </a:lnTo>
                  <a:lnTo>
                    <a:pt x="333756" y="20828"/>
                  </a:lnTo>
                  <a:close/>
                </a:path>
                <a:path w="501650" h="469900">
                  <a:moveTo>
                    <a:pt x="323088" y="307848"/>
                  </a:moveTo>
                  <a:lnTo>
                    <a:pt x="315468" y="310896"/>
                  </a:lnTo>
                  <a:lnTo>
                    <a:pt x="321818" y="315995"/>
                  </a:lnTo>
                  <a:lnTo>
                    <a:pt x="323088" y="307848"/>
                  </a:lnTo>
                  <a:close/>
                </a:path>
                <a:path w="501650" h="469900">
                  <a:moveTo>
                    <a:pt x="321818" y="315995"/>
                  </a:moveTo>
                  <a:lnTo>
                    <a:pt x="315468" y="310896"/>
                  </a:lnTo>
                  <a:lnTo>
                    <a:pt x="315468" y="356743"/>
                  </a:lnTo>
                  <a:lnTo>
                    <a:pt x="321818" y="315995"/>
                  </a:lnTo>
                  <a:close/>
                </a:path>
                <a:path w="501650" h="469900">
                  <a:moveTo>
                    <a:pt x="326668" y="117684"/>
                  </a:moveTo>
                  <a:lnTo>
                    <a:pt x="320040" y="118872"/>
                  </a:lnTo>
                  <a:lnTo>
                    <a:pt x="326136" y="124968"/>
                  </a:lnTo>
                  <a:lnTo>
                    <a:pt x="326668" y="117684"/>
                  </a:lnTo>
                  <a:close/>
                </a:path>
                <a:path w="501650" h="469900">
                  <a:moveTo>
                    <a:pt x="422148" y="100584"/>
                  </a:moveTo>
                  <a:lnTo>
                    <a:pt x="326668" y="117684"/>
                  </a:lnTo>
                  <a:lnTo>
                    <a:pt x="326136" y="124968"/>
                  </a:lnTo>
                  <a:lnTo>
                    <a:pt x="320040" y="118872"/>
                  </a:lnTo>
                  <a:lnTo>
                    <a:pt x="320040" y="128695"/>
                  </a:lnTo>
                  <a:lnTo>
                    <a:pt x="402319" y="113505"/>
                  </a:lnTo>
                  <a:lnTo>
                    <a:pt x="408432" y="103632"/>
                  </a:lnTo>
                  <a:lnTo>
                    <a:pt x="414528" y="111252"/>
                  </a:lnTo>
                  <a:lnTo>
                    <a:pt x="414528" y="112719"/>
                  </a:lnTo>
                  <a:lnTo>
                    <a:pt x="422148" y="100584"/>
                  </a:lnTo>
                  <a:close/>
                </a:path>
                <a:path w="501650" h="469900">
                  <a:moveTo>
                    <a:pt x="323088" y="317015"/>
                  </a:moveTo>
                  <a:lnTo>
                    <a:pt x="323088" y="307848"/>
                  </a:lnTo>
                  <a:lnTo>
                    <a:pt x="321818" y="315995"/>
                  </a:lnTo>
                  <a:lnTo>
                    <a:pt x="323088" y="317015"/>
                  </a:lnTo>
                  <a:close/>
                </a:path>
                <a:path w="501650" h="469900">
                  <a:moveTo>
                    <a:pt x="333756" y="19812"/>
                  </a:moveTo>
                  <a:lnTo>
                    <a:pt x="324612" y="16764"/>
                  </a:lnTo>
                  <a:lnTo>
                    <a:pt x="323134" y="34985"/>
                  </a:lnTo>
                  <a:lnTo>
                    <a:pt x="333756" y="19812"/>
                  </a:lnTo>
                  <a:close/>
                </a:path>
                <a:path w="501650" h="469900">
                  <a:moveTo>
                    <a:pt x="414528" y="112719"/>
                  </a:moveTo>
                  <a:lnTo>
                    <a:pt x="414528" y="111252"/>
                  </a:lnTo>
                  <a:lnTo>
                    <a:pt x="402319" y="113505"/>
                  </a:lnTo>
                  <a:lnTo>
                    <a:pt x="368808" y="167640"/>
                  </a:lnTo>
                  <a:lnTo>
                    <a:pt x="377952" y="169141"/>
                  </a:lnTo>
                  <a:lnTo>
                    <a:pt x="377952" y="158496"/>
                  </a:lnTo>
                  <a:lnTo>
                    <a:pt x="384966" y="159798"/>
                  </a:lnTo>
                  <a:lnTo>
                    <a:pt x="414528" y="112719"/>
                  </a:lnTo>
                  <a:close/>
                </a:path>
                <a:path w="501650" h="469900">
                  <a:moveTo>
                    <a:pt x="483108" y="288188"/>
                  </a:moveTo>
                  <a:lnTo>
                    <a:pt x="483108" y="278892"/>
                  </a:lnTo>
                  <a:lnTo>
                    <a:pt x="480060" y="286512"/>
                  </a:lnTo>
                  <a:lnTo>
                    <a:pt x="466317" y="277726"/>
                  </a:lnTo>
                  <a:lnTo>
                    <a:pt x="373380" y="271272"/>
                  </a:lnTo>
                  <a:lnTo>
                    <a:pt x="379476" y="293217"/>
                  </a:lnTo>
                  <a:lnTo>
                    <a:pt x="379476" y="280416"/>
                  </a:lnTo>
                  <a:lnTo>
                    <a:pt x="384048" y="274320"/>
                  </a:lnTo>
                  <a:lnTo>
                    <a:pt x="385840" y="280893"/>
                  </a:lnTo>
                  <a:lnTo>
                    <a:pt x="483108" y="288188"/>
                  </a:lnTo>
                  <a:close/>
                </a:path>
                <a:path w="501650" h="469900">
                  <a:moveTo>
                    <a:pt x="384966" y="159798"/>
                  </a:moveTo>
                  <a:lnTo>
                    <a:pt x="377952" y="158496"/>
                  </a:lnTo>
                  <a:lnTo>
                    <a:pt x="381000" y="166116"/>
                  </a:lnTo>
                  <a:lnTo>
                    <a:pt x="384966" y="159798"/>
                  </a:lnTo>
                  <a:close/>
                </a:path>
                <a:path w="501650" h="469900">
                  <a:moveTo>
                    <a:pt x="484632" y="178308"/>
                  </a:moveTo>
                  <a:lnTo>
                    <a:pt x="384966" y="159798"/>
                  </a:lnTo>
                  <a:lnTo>
                    <a:pt x="381000" y="166116"/>
                  </a:lnTo>
                  <a:lnTo>
                    <a:pt x="377952" y="158496"/>
                  </a:lnTo>
                  <a:lnTo>
                    <a:pt x="377952" y="169141"/>
                  </a:lnTo>
                  <a:lnTo>
                    <a:pt x="459886" y="182593"/>
                  </a:lnTo>
                  <a:lnTo>
                    <a:pt x="469392" y="176784"/>
                  </a:lnTo>
                  <a:lnTo>
                    <a:pt x="470916" y="184404"/>
                  </a:lnTo>
                  <a:lnTo>
                    <a:pt x="470916" y="186880"/>
                  </a:lnTo>
                  <a:lnTo>
                    <a:pt x="484632" y="178308"/>
                  </a:lnTo>
                  <a:close/>
                </a:path>
                <a:path w="501650" h="469900">
                  <a:moveTo>
                    <a:pt x="385840" y="280893"/>
                  </a:moveTo>
                  <a:lnTo>
                    <a:pt x="384048" y="274320"/>
                  </a:lnTo>
                  <a:lnTo>
                    <a:pt x="379476" y="280416"/>
                  </a:lnTo>
                  <a:lnTo>
                    <a:pt x="385840" y="280893"/>
                  </a:lnTo>
                  <a:close/>
                </a:path>
                <a:path w="501650" h="469900">
                  <a:moveTo>
                    <a:pt x="411480" y="374904"/>
                  </a:moveTo>
                  <a:lnTo>
                    <a:pt x="385840" y="280893"/>
                  </a:lnTo>
                  <a:lnTo>
                    <a:pt x="379476" y="280416"/>
                  </a:lnTo>
                  <a:lnTo>
                    <a:pt x="379476" y="293217"/>
                  </a:lnTo>
                  <a:lnTo>
                    <a:pt x="399464" y="365177"/>
                  </a:lnTo>
                  <a:lnTo>
                    <a:pt x="411480" y="374904"/>
                  </a:lnTo>
                  <a:close/>
                </a:path>
                <a:path w="501650" h="469900">
                  <a:moveTo>
                    <a:pt x="470916" y="186880"/>
                  </a:moveTo>
                  <a:lnTo>
                    <a:pt x="470916" y="184404"/>
                  </a:lnTo>
                  <a:lnTo>
                    <a:pt x="459886" y="182593"/>
                  </a:lnTo>
                  <a:lnTo>
                    <a:pt x="387096" y="227076"/>
                  </a:lnTo>
                  <a:lnTo>
                    <a:pt x="399288" y="234870"/>
                  </a:lnTo>
                  <a:lnTo>
                    <a:pt x="399288" y="222504"/>
                  </a:lnTo>
                  <a:lnTo>
                    <a:pt x="406422" y="227189"/>
                  </a:lnTo>
                  <a:lnTo>
                    <a:pt x="470916" y="186880"/>
                  </a:lnTo>
                  <a:close/>
                </a:path>
                <a:path w="501650" h="469900">
                  <a:moveTo>
                    <a:pt x="406422" y="227189"/>
                  </a:moveTo>
                  <a:lnTo>
                    <a:pt x="399288" y="222504"/>
                  </a:lnTo>
                  <a:lnTo>
                    <a:pt x="399288" y="231648"/>
                  </a:lnTo>
                  <a:lnTo>
                    <a:pt x="406422" y="227189"/>
                  </a:lnTo>
                  <a:close/>
                </a:path>
                <a:path w="501650" h="469900">
                  <a:moveTo>
                    <a:pt x="501396" y="289560"/>
                  </a:moveTo>
                  <a:lnTo>
                    <a:pt x="406422" y="227189"/>
                  </a:lnTo>
                  <a:lnTo>
                    <a:pt x="399288" y="231648"/>
                  </a:lnTo>
                  <a:lnTo>
                    <a:pt x="399288" y="234870"/>
                  </a:lnTo>
                  <a:lnTo>
                    <a:pt x="466317" y="277726"/>
                  </a:lnTo>
                  <a:lnTo>
                    <a:pt x="483108" y="278892"/>
                  </a:lnTo>
                  <a:lnTo>
                    <a:pt x="483108" y="288188"/>
                  </a:lnTo>
                  <a:lnTo>
                    <a:pt x="501396" y="289560"/>
                  </a:lnTo>
                  <a:close/>
                </a:path>
                <a:path w="501650" h="469900">
                  <a:moveTo>
                    <a:pt x="411480" y="374904"/>
                  </a:moveTo>
                  <a:lnTo>
                    <a:pt x="399464" y="365177"/>
                  </a:lnTo>
                  <a:lnTo>
                    <a:pt x="403860" y="381000"/>
                  </a:lnTo>
                  <a:lnTo>
                    <a:pt x="411480" y="374904"/>
                  </a:lnTo>
                  <a:close/>
                </a:path>
                <a:path w="501650" h="469900">
                  <a:moveTo>
                    <a:pt x="414528" y="111252"/>
                  </a:moveTo>
                  <a:lnTo>
                    <a:pt x="408432" y="103632"/>
                  </a:lnTo>
                  <a:lnTo>
                    <a:pt x="402319" y="113505"/>
                  </a:lnTo>
                  <a:lnTo>
                    <a:pt x="414528" y="111252"/>
                  </a:lnTo>
                  <a:close/>
                </a:path>
                <a:path w="501650" h="469900">
                  <a:moveTo>
                    <a:pt x="470916" y="184404"/>
                  </a:moveTo>
                  <a:lnTo>
                    <a:pt x="469392" y="176784"/>
                  </a:lnTo>
                  <a:lnTo>
                    <a:pt x="459886" y="182593"/>
                  </a:lnTo>
                  <a:lnTo>
                    <a:pt x="470916" y="184404"/>
                  </a:lnTo>
                  <a:close/>
                </a:path>
                <a:path w="501650" h="469900">
                  <a:moveTo>
                    <a:pt x="483108" y="278892"/>
                  </a:moveTo>
                  <a:lnTo>
                    <a:pt x="466317" y="277726"/>
                  </a:lnTo>
                  <a:lnTo>
                    <a:pt x="480060" y="286512"/>
                  </a:lnTo>
                  <a:lnTo>
                    <a:pt x="483108" y="278892"/>
                  </a:lnTo>
                  <a:close/>
                </a:path>
              </a:pathLst>
            </a:custGeom>
            <a:solidFill>
              <a:srgbClr val="FFFFFF"/>
            </a:solidFill>
          </p:spPr>
          <p:txBody>
            <a:bodyPr wrap="square" lIns="0" tIns="0" rIns="0" bIns="0" rtlCol="0"/>
            <a:lstStyle/>
            <a:p>
              <a:endParaRPr/>
            </a:p>
          </p:txBody>
        </p:sp>
        <p:sp>
          <p:nvSpPr>
            <p:cNvPr id="17" name="object 15">
              <a:extLst>
                <a:ext uri="{FF2B5EF4-FFF2-40B4-BE49-F238E27FC236}">
                  <a16:creationId xmlns:a16="http://schemas.microsoft.com/office/drawing/2014/main" id="{DD844622-B7D2-4E61-B0D2-F2474D3349D3}"/>
                </a:ext>
              </a:extLst>
            </p:cNvPr>
            <p:cNvSpPr/>
            <p:nvPr/>
          </p:nvSpPr>
          <p:spPr>
            <a:xfrm>
              <a:off x="3517270" y="4311395"/>
              <a:ext cx="469900" cy="433070"/>
            </a:xfrm>
            <a:custGeom>
              <a:avLst/>
              <a:gdLst/>
              <a:ahLst/>
              <a:cxnLst/>
              <a:rect l="l" t="t" r="r" b="b"/>
              <a:pathLst>
                <a:path w="469900" h="433070">
                  <a:moveTo>
                    <a:pt x="469391" y="266699"/>
                  </a:moveTo>
                  <a:lnTo>
                    <a:pt x="382523" y="210311"/>
                  </a:lnTo>
                  <a:lnTo>
                    <a:pt x="458723" y="163067"/>
                  </a:lnTo>
                  <a:lnTo>
                    <a:pt x="362711" y="146303"/>
                  </a:lnTo>
                  <a:lnTo>
                    <a:pt x="399287" y="89915"/>
                  </a:lnTo>
                  <a:lnTo>
                    <a:pt x="307847" y="106679"/>
                  </a:lnTo>
                  <a:lnTo>
                    <a:pt x="315467" y="0"/>
                  </a:lnTo>
                  <a:lnTo>
                    <a:pt x="234695" y="117347"/>
                  </a:lnTo>
                  <a:lnTo>
                    <a:pt x="181355" y="47243"/>
                  </a:lnTo>
                  <a:lnTo>
                    <a:pt x="158495" y="126491"/>
                  </a:lnTo>
                  <a:lnTo>
                    <a:pt x="9143" y="47243"/>
                  </a:lnTo>
                  <a:lnTo>
                    <a:pt x="100583" y="152399"/>
                  </a:lnTo>
                  <a:lnTo>
                    <a:pt x="0" y="172211"/>
                  </a:lnTo>
                  <a:lnTo>
                    <a:pt x="80771" y="236219"/>
                  </a:lnTo>
                  <a:lnTo>
                    <a:pt x="3047" y="292607"/>
                  </a:lnTo>
                  <a:lnTo>
                    <a:pt x="123443" y="278891"/>
                  </a:lnTo>
                  <a:lnTo>
                    <a:pt x="103631" y="353567"/>
                  </a:lnTo>
                  <a:lnTo>
                    <a:pt x="167639" y="312419"/>
                  </a:lnTo>
                  <a:lnTo>
                    <a:pt x="184403" y="432815"/>
                  </a:lnTo>
                  <a:lnTo>
                    <a:pt x="228599" y="298703"/>
                  </a:lnTo>
                  <a:lnTo>
                    <a:pt x="288035" y="394715"/>
                  </a:lnTo>
                  <a:lnTo>
                    <a:pt x="304799" y="289559"/>
                  </a:lnTo>
                  <a:lnTo>
                    <a:pt x="394715" y="362711"/>
                  </a:lnTo>
                  <a:lnTo>
                    <a:pt x="365759" y="259079"/>
                  </a:lnTo>
                  <a:lnTo>
                    <a:pt x="469391" y="266699"/>
                  </a:lnTo>
                  <a:close/>
                </a:path>
              </a:pathLst>
            </a:custGeom>
            <a:solidFill>
              <a:srgbClr val="FFFF00"/>
            </a:solidFill>
          </p:spPr>
          <p:txBody>
            <a:bodyPr wrap="square" lIns="0" tIns="0" rIns="0" bIns="0" rtlCol="0"/>
            <a:lstStyle/>
            <a:p>
              <a:endParaRPr/>
            </a:p>
          </p:txBody>
        </p:sp>
        <p:sp>
          <p:nvSpPr>
            <p:cNvPr id="18" name="object 16">
              <a:extLst>
                <a:ext uri="{FF2B5EF4-FFF2-40B4-BE49-F238E27FC236}">
                  <a16:creationId xmlns:a16="http://schemas.microsoft.com/office/drawing/2014/main" id="{9E72151E-0850-4AE2-B403-0871AAE8E062}"/>
                </a:ext>
              </a:extLst>
            </p:cNvPr>
            <p:cNvSpPr/>
            <p:nvPr/>
          </p:nvSpPr>
          <p:spPr>
            <a:xfrm>
              <a:off x="3503554" y="4294632"/>
              <a:ext cx="501650" cy="469900"/>
            </a:xfrm>
            <a:custGeom>
              <a:avLst/>
              <a:gdLst/>
              <a:ahLst/>
              <a:cxnLst/>
              <a:rect l="l" t="t" r="r" b="b"/>
              <a:pathLst>
                <a:path w="501650" h="469900">
                  <a:moveTo>
                    <a:pt x="92964" y="260548"/>
                  </a:moveTo>
                  <a:lnTo>
                    <a:pt x="92964" y="248412"/>
                  </a:lnTo>
                  <a:lnTo>
                    <a:pt x="91440" y="256032"/>
                  </a:lnTo>
                  <a:lnTo>
                    <a:pt x="87084" y="252652"/>
                  </a:lnTo>
                  <a:lnTo>
                    <a:pt x="0" y="315468"/>
                  </a:lnTo>
                  <a:lnTo>
                    <a:pt x="16764" y="313605"/>
                  </a:lnTo>
                  <a:lnTo>
                    <a:pt x="16764" y="304800"/>
                  </a:lnTo>
                  <a:lnTo>
                    <a:pt x="33048" y="303034"/>
                  </a:lnTo>
                  <a:lnTo>
                    <a:pt x="92964" y="260548"/>
                  </a:lnTo>
                  <a:close/>
                </a:path>
                <a:path w="501650" h="469900">
                  <a:moveTo>
                    <a:pt x="169418" y="137082"/>
                  </a:moveTo>
                  <a:lnTo>
                    <a:pt x="1524" y="47244"/>
                  </a:lnTo>
                  <a:lnTo>
                    <a:pt x="19812" y="68072"/>
                  </a:lnTo>
                  <a:lnTo>
                    <a:pt x="19812" y="67056"/>
                  </a:lnTo>
                  <a:lnTo>
                    <a:pt x="25908" y="60960"/>
                  </a:lnTo>
                  <a:lnTo>
                    <a:pt x="41509" y="78755"/>
                  </a:lnTo>
                  <a:lnTo>
                    <a:pt x="167640" y="146767"/>
                  </a:lnTo>
                  <a:lnTo>
                    <a:pt x="167640" y="143256"/>
                  </a:lnTo>
                  <a:lnTo>
                    <a:pt x="169418" y="137082"/>
                  </a:lnTo>
                  <a:close/>
                </a:path>
                <a:path w="501650" h="469900">
                  <a:moveTo>
                    <a:pt x="114300" y="174143"/>
                  </a:moveTo>
                  <a:lnTo>
                    <a:pt x="114300" y="164592"/>
                  </a:lnTo>
                  <a:lnTo>
                    <a:pt x="111252" y="172212"/>
                  </a:lnTo>
                  <a:lnTo>
                    <a:pt x="106049" y="166287"/>
                  </a:lnTo>
                  <a:lnTo>
                    <a:pt x="3048" y="187452"/>
                  </a:lnTo>
                  <a:lnTo>
                    <a:pt x="15240" y="196911"/>
                  </a:lnTo>
                  <a:lnTo>
                    <a:pt x="15240" y="195072"/>
                  </a:lnTo>
                  <a:lnTo>
                    <a:pt x="16764" y="185928"/>
                  </a:lnTo>
                  <a:lnTo>
                    <a:pt x="25736" y="192854"/>
                  </a:lnTo>
                  <a:lnTo>
                    <a:pt x="114300" y="174143"/>
                  </a:lnTo>
                  <a:close/>
                </a:path>
                <a:path w="501650" h="469900">
                  <a:moveTo>
                    <a:pt x="25736" y="192854"/>
                  </a:moveTo>
                  <a:lnTo>
                    <a:pt x="16764" y="185928"/>
                  </a:lnTo>
                  <a:lnTo>
                    <a:pt x="15240" y="195072"/>
                  </a:lnTo>
                  <a:lnTo>
                    <a:pt x="25736" y="192854"/>
                  </a:lnTo>
                  <a:close/>
                </a:path>
                <a:path w="501650" h="469900">
                  <a:moveTo>
                    <a:pt x="103632" y="252984"/>
                  </a:moveTo>
                  <a:lnTo>
                    <a:pt x="25736" y="192854"/>
                  </a:lnTo>
                  <a:lnTo>
                    <a:pt x="15240" y="195072"/>
                  </a:lnTo>
                  <a:lnTo>
                    <a:pt x="15240" y="196911"/>
                  </a:lnTo>
                  <a:lnTo>
                    <a:pt x="87084" y="252652"/>
                  </a:lnTo>
                  <a:lnTo>
                    <a:pt x="92964" y="248412"/>
                  </a:lnTo>
                  <a:lnTo>
                    <a:pt x="92964" y="260548"/>
                  </a:lnTo>
                  <a:lnTo>
                    <a:pt x="103632" y="252984"/>
                  </a:lnTo>
                  <a:close/>
                </a:path>
                <a:path w="501650" h="469900">
                  <a:moveTo>
                    <a:pt x="33048" y="303034"/>
                  </a:moveTo>
                  <a:lnTo>
                    <a:pt x="16764" y="304800"/>
                  </a:lnTo>
                  <a:lnTo>
                    <a:pt x="19812" y="312420"/>
                  </a:lnTo>
                  <a:lnTo>
                    <a:pt x="33048" y="303034"/>
                  </a:lnTo>
                  <a:close/>
                </a:path>
                <a:path w="501650" h="469900">
                  <a:moveTo>
                    <a:pt x="143256" y="291084"/>
                  </a:moveTo>
                  <a:lnTo>
                    <a:pt x="33048" y="303034"/>
                  </a:lnTo>
                  <a:lnTo>
                    <a:pt x="19812" y="312420"/>
                  </a:lnTo>
                  <a:lnTo>
                    <a:pt x="16764" y="304800"/>
                  </a:lnTo>
                  <a:lnTo>
                    <a:pt x="16764" y="313605"/>
                  </a:lnTo>
                  <a:lnTo>
                    <a:pt x="130764" y="300938"/>
                  </a:lnTo>
                  <a:lnTo>
                    <a:pt x="132588" y="294132"/>
                  </a:lnTo>
                  <a:lnTo>
                    <a:pt x="137160" y="300228"/>
                  </a:lnTo>
                  <a:lnTo>
                    <a:pt x="137160" y="313726"/>
                  </a:lnTo>
                  <a:lnTo>
                    <a:pt x="143256" y="291084"/>
                  </a:lnTo>
                  <a:close/>
                </a:path>
                <a:path w="501650" h="469900">
                  <a:moveTo>
                    <a:pt x="41509" y="78755"/>
                  </a:moveTo>
                  <a:lnTo>
                    <a:pt x="25908" y="60960"/>
                  </a:lnTo>
                  <a:lnTo>
                    <a:pt x="19812" y="67056"/>
                  </a:lnTo>
                  <a:lnTo>
                    <a:pt x="41509" y="78755"/>
                  </a:lnTo>
                  <a:close/>
                </a:path>
                <a:path w="501650" h="469900">
                  <a:moveTo>
                    <a:pt x="123444" y="172212"/>
                  </a:moveTo>
                  <a:lnTo>
                    <a:pt x="41509" y="78755"/>
                  </a:lnTo>
                  <a:lnTo>
                    <a:pt x="19812" y="67056"/>
                  </a:lnTo>
                  <a:lnTo>
                    <a:pt x="19812" y="68072"/>
                  </a:lnTo>
                  <a:lnTo>
                    <a:pt x="106049" y="166287"/>
                  </a:lnTo>
                  <a:lnTo>
                    <a:pt x="114300" y="164592"/>
                  </a:lnTo>
                  <a:lnTo>
                    <a:pt x="114300" y="174143"/>
                  </a:lnTo>
                  <a:lnTo>
                    <a:pt x="123444" y="172212"/>
                  </a:lnTo>
                  <a:close/>
                </a:path>
                <a:path w="501650" h="469900">
                  <a:moveTo>
                    <a:pt x="92964" y="248412"/>
                  </a:moveTo>
                  <a:lnTo>
                    <a:pt x="87084" y="252652"/>
                  </a:lnTo>
                  <a:lnTo>
                    <a:pt x="91440" y="256032"/>
                  </a:lnTo>
                  <a:lnTo>
                    <a:pt x="92964" y="248412"/>
                  </a:lnTo>
                  <a:close/>
                </a:path>
                <a:path w="501650" h="469900">
                  <a:moveTo>
                    <a:pt x="114300" y="164592"/>
                  </a:moveTo>
                  <a:lnTo>
                    <a:pt x="106049" y="166287"/>
                  </a:lnTo>
                  <a:lnTo>
                    <a:pt x="111252" y="172212"/>
                  </a:lnTo>
                  <a:lnTo>
                    <a:pt x="114300" y="164592"/>
                  </a:lnTo>
                  <a:close/>
                </a:path>
                <a:path w="501650" h="469900">
                  <a:moveTo>
                    <a:pt x="137160" y="313726"/>
                  </a:moveTo>
                  <a:lnTo>
                    <a:pt x="137160" y="300228"/>
                  </a:lnTo>
                  <a:lnTo>
                    <a:pt x="130764" y="300938"/>
                  </a:lnTo>
                  <a:lnTo>
                    <a:pt x="109728" y="379476"/>
                  </a:lnTo>
                  <a:lnTo>
                    <a:pt x="115824" y="375743"/>
                  </a:lnTo>
                  <a:lnTo>
                    <a:pt x="115824" y="365760"/>
                  </a:lnTo>
                  <a:lnTo>
                    <a:pt x="124648" y="360196"/>
                  </a:lnTo>
                  <a:lnTo>
                    <a:pt x="137160" y="313726"/>
                  </a:lnTo>
                  <a:close/>
                </a:path>
                <a:path w="501650" h="469900">
                  <a:moveTo>
                    <a:pt x="124648" y="360196"/>
                  </a:moveTo>
                  <a:lnTo>
                    <a:pt x="115824" y="365760"/>
                  </a:lnTo>
                  <a:lnTo>
                    <a:pt x="121920" y="370332"/>
                  </a:lnTo>
                  <a:lnTo>
                    <a:pt x="124648" y="360196"/>
                  </a:lnTo>
                  <a:close/>
                </a:path>
                <a:path w="501650" h="469900">
                  <a:moveTo>
                    <a:pt x="200070" y="428277"/>
                  </a:moveTo>
                  <a:lnTo>
                    <a:pt x="185928" y="321564"/>
                  </a:lnTo>
                  <a:lnTo>
                    <a:pt x="124648" y="360196"/>
                  </a:lnTo>
                  <a:lnTo>
                    <a:pt x="121920" y="370332"/>
                  </a:lnTo>
                  <a:lnTo>
                    <a:pt x="115824" y="365760"/>
                  </a:lnTo>
                  <a:lnTo>
                    <a:pt x="115824" y="375743"/>
                  </a:lnTo>
                  <a:lnTo>
                    <a:pt x="176784" y="338421"/>
                  </a:lnTo>
                  <a:lnTo>
                    <a:pt x="176784" y="330708"/>
                  </a:lnTo>
                  <a:lnTo>
                    <a:pt x="184404" y="333756"/>
                  </a:lnTo>
                  <a:lnTo>
                    <a:pt x="184404" y="384048"/>
                  </a:lnTo>
                  <a:lnTo>
                    <a:pt x="193548" y="448056"/>
                  </a:lnTo>
                  <a:lnTo>
                    <a:pt x="200070" y="428277"/>
                  </a:lnTo>
                  <a:close/>
                </a:path>
                <a:path w="501650" h="469900">
                  <a:moveTo>
                    <a:pt x="137160" y="300228"/>
                  </a:moveTo>
                  <a:lnTo>
                    <a:pt x="132588" y="294132"/>
                  </a:lnTo>
                  <a:lnTo>
                    <a:pt x="130764" y="300938"/>
                  </a:lnTo>
                  <a:lnTo>
                    <a:pt x="137160" y="300228"/>
                  </a:lnTo>
                  <a:close/>
                </a:path>
                <a:path w="501650" h="469900">
                  <a:moveTo>
                    <a:pt x="175260" y="140208"/>
                  </a:moveTo>
                  <a:lnTo>
                    <a:pt x="169418" y="137082"/>
                  </a:lnTo>
                  <a:lnTo>
                    <a:pt x="167640" y="143256"/>
                  </a:lnTo>
                  <a:lnTo>
                    <a:pt x="175260" y="140208"/>
                  </a:lnTo>
                  <a:close/>
                </a:path>
                <a:path w="501650" h="469900">
                  <a:moveTo>
                    <a:pt x="175260" y="150876"/>
                  </a:moveTo>
                  <a:lnTo>
                    <a:pt x="175260" y="140208"/>
                  </a:lnTo>
                  <a:lnTo>
                    <a:pt x="167640" y="143256"/>
                  </a:lnTo>
                  <a:lnTo>
                    <a:pt x="167640" y="146767"/>
                  </a:lnTo>
                  <a:lnTo>
                    <a:pt x="175260" y="150876"/>
                  </a:lnTo>
                  <a:close/>
                </a:path>
                <a:path w="501650" h="469900">
                  <a:moveTo>
                    <a:pt x="248967" y="125811"/>
                  </a:moveTo>
                  <a:lnTo>
                    <a:pt x="193548" y="53340"/>
                  </a:lnTo>
                  <a:lnTo>
                    <a:pt x="169418" y="137082"/>
                  </a:lnTo>
                  <a:lnTo>
                    <a:pt x="175260" y="140208"/>
                  </a:lnTo>
                  <a:lnTo>
                    <a:pt x="175260" y="150876"/>
                  </a:lnTo>
                  <a:lnTo>
                    <a:pt x="192024" y="91154"/>
                  </a:lnTo>
                  <a:lnTo>
                    <a:pt x="192024" y="65532"/>
                  </a:lnTo>
                  <a:lnTo>
                    <a:pt x="199644" y="64008"/>
                  </a:lnTo>
                  <a:lnTo>
                    <a:pt x="199644" y="75829"/>
                  </a:lnTo>
                  <a:lnTo>
                    <a:pt x="245364" y="137613"/>
                  </a:lnTo>
                  <a:lnTo>
                    <a:pt x="245364" y="131064"/>
                  </a:lnTo>
                  <a:lnTo>
                    <a:pt x="248967" y="125811"/>
                  </a:lnTo>
                  <a:close/>
                </a:path>
                <a:path w="501650" h="469900">
                  <a:moveTo>
                    <a:pt x="184404" y="333756"/>
                  </a:moveTo>
                  <a:lnTo>
                    <a:pt x="176784" y="330708"/>
                  </a:lnTo>
                  <a:lnTo>
                    <a:pt x="177797" y="337800"/>
                  </a:lnTo>
                  <a:lnTo>
                    <a:pt x="184404" y="333756"/>
                  </a:lnTo>
                  <a:close/>
                </a:path>
                <a:path w="501650" h="469900">
                  <a:moveTo>
                    <a:pt x="177797" y="337800"/>
                  </a:moveTo>
                  <a:lnTo>
                    <a:pt x="176784" y="330708"/>
                  </a:lnTo>
                  <a:lnTo>
                    <a:pt x="176784" y="338421"/>
                  </a:lnTo>
                  <a:lnTo>
                    <a:pt x="177797" y="337800"/>
                  </a:lnTo>
                  <a:close/>
                </a:path>
                <a:path w="501650" h="469900">
                  <a:moveTo>
                    <a:pt x="184404" y="384048"/>
                  </a:moveTo>
                  <a:lnTo>
                    <a:pt x="184404" y="333756"/>
                  </a:lnTo>
                  <a:lnTo>
                    <a:pt x="177797" y="337800"/>
                  </a:lnTo>
                  <a:lnTo>
                    <a:pt x="184404" y="384048"/>
                  </a:lnTo>
                  <a:close/>
                </a:path>
                <a:path w="501650" h="469900">
                  <a:moveTo>
                    <a:pt x="199644" y="64008"/>
                  </a:moveTo>
                  <a:lnTo>
                    <a:pt x="192024" y="65532"/>
                  </a:lnTo>
                  <a:lnTo>
                    <a:pt x="197238" y="72578"/>
                  </a:lnTo>
                  <a:lnTo>
                    <a:pt x="199644" y="64008"/>
                  </a:lnTo>
                  <a:close/>
                </a:path>
                <a:path w="501650" h="469900">
                  <a:moveTo>
                    <a:pt x="197238" y="72578"/>
                  </a:moveTo>
                  <a:lnTo>
                    <a:pt x="192024" y="65532"/>
                  </a:lnTo>
                  <a:lnTo>
                    <a:pt x="192024" y="91154"/>
                  </a:lnTo>
                  <a:lnTo>
                    <a:pt x="197238" y="72578"/>
                  </a:lnTo>
                  <a:close/>
                </a:path>
                <a:path w="501650" h="469900">
                  <a:moveTo>
                    <a:pt x="202692" y="448056"/>
                  </a:moveTo>
                  <a:lnTo>
                    <a:pt x="200070" y="428277"/>
                  </a:lnTo>
                  <a:lnTo>
                    <a:pt x="193548" y="448056"/>
                  </a:lnTo>
                  <a:lnTo>
                    <a:pt x="202692" y="448056"/>
                  </a:lnTo>
                  <a:close/>
                </a:path>
                <a:path w="501650" h="469900">
                  <a:moveTo>
                    <a:pt x="202692" y="450919"/>
                  </a:moveTo>
                  <a:lnTo>
                    <a:pt x="202692" y="448056"/>
                  </a:lnTo>
                  <a:lnTo>
                    <a:pt x="193548" y="448056"/>
                  </a:lnTo>
                  <a:lnTo>
                    <a:pt x="196596" y="469392"/>
                  </a:lnTo>
                  <a:lnTo>
                    <a:pt x="202692" y="450919"/>
                  </a:lnTo>
                  <a:close/>
                </a:path>
                <a:path w="501650" h="469900">
                  <a:moveTo>
                    <a:pt x="199644" y="75829"/>
                  </a:moveTo>
                  <a:lnTo>
                    <a:pt x="199644" y="64008"/>
                  </a:lnTo>
                  <a:lnTo>
                    <a:pt x="197238" y="72578"/>
                  </a:lnTo>
                  <a:lnTo>
                    <a:pt x="199644" y="75829"/>
                  </a:lnTo>
                  <a:close/>
                </a:path>
                <a:path w="501650" h="469900">
                  <a:moveTo>
                    <a:pt x="299242" y="398592"/>
                  </a:moveTo>
                  <a:lnTo>
                    <a:pt x="240792" y="304800"/>
                  </a:lnTo>
                  <a:lnTo>
                    <a:pt x="200070" y="428277"/>
                  </a:lnTo>
                  <a:lnTo>
                    <a:pt x="202692" y="448056"/>
                  </a:lnTo>
                  <a:lnTo>
                    <a:pt x="202692" y="450919"/>
                  </a:lnTo>
                  <a:lnTo>
                    <a:pt x="239268" y="340082"/>
                  </a:lnTo>
                  <a:lnTo>
                    <a:pt x="239268" y="318516"/>
                  </a:lnTo>
                  <a:lnTo>
                    <a:pt x="246888" y="316992"/>
                  </a:lnTo>
                  <a:lnTo>
                    <a:pt x="246888" y="330920"/>
                  </a:lnTo>
                  <a:lnTo>
                    <a:pt x="297180" y="412791"/>
                  </a:lnTo>
                  <a:lnTo>
                    <a:pt x="297180" y="411480"/>
                  </a:lnTo>
                  <a:lnTo>
                    <a:pt x="299242" y="398592"/>
                  </a:lnTo>
                  <a:close/>
                </a:path>
                <a:path w="501650" h="469900">
                  <a:moveTo>
                    <a:pt x="246888" y="316992"/>
                  </a:moveTo>
                  <a:lnTo>
                    <a:pt x="239268" y="318516"/>
                  </a:lnTo>
                  <a:lnTo>
                    <a:pt x="243897" y="326053"/>
                  </a:lnTo>
                  <a:lnTo>
                    <a:pt x="246888" y="316992"/>
                  </a:lnTo>
                  <a:close/>
                </a:path>
                <a:path w="501650" h="469900">
                  <a:moveTo>
                    <a:pt x="243897" y="326053"/>
                  </a:moveTo>
                  <a:lnTo>
                    <a:pt x="239268" y="318516"/>
                  </a:lnTo>
                  <a:lnTo>
                    <a:pt x="239268" y="340082"/>
                  </a:lnTo>
                  <a:lnTo>
                    <a:pt x="243897" y="326053"/>
                  </a:lnTo>
                  <a:close/>
                </a:path>
                <a:path w="501650" h="469900">
                  <a:moveTo>
                    <a:pt x="246888" y="330920"/>
                  </a:moveTo>
                  <a:lnTo>
                    <a:pt x="246888" y="316992"/>
                  </a:lnTo>
                  <a:lnTo>
                    <a:pt x="243897" y="326053"/>
                  </a:lnTo>
                  <a:lnTo>
                    <a:pt x="246888" y="330920"/>
                  </a:lnTo>
                  <a:close/>
                </a:path>
                <a:path w="501650" h="469900">
                  <a:moveTo>
                    <a:pt x="252984" y="131064"/>
                  </a:moveTo>
                  <a:lnTo>
                    <a:pt x="248967" y="125811"/>
                  </a:lnTo>
                  <a:lnTo>
                    <a:pt x="245364" y="131064"/>
                  </a:lnTo>
                  <a:lnTo>
                    <a:pt x="252984" y="131064"/>
                  </a:lnTo>
                  <a:close/>
                </a:path>
                <a:path w="501650" h="469900">
                  <a:moveTo>
                    <a:pt x="252984" y="135200"/>
                  </a:moveTo>
                  <a:lnTo>
                    <a:pt x="252984" y="131064"/>
                  </a:lnTo>
                  <a:lnTo>
                    <a:pt x="245364" y="131064"/>
                  </a:lnTo>
                  <a:lnTo>
                    <a:pt x="245364" y="137613"/>
                  </a:lnTo>
                  <a:lnTo>
                    <a:pt x="248412" y="141732"/>
                  </a:lnTo>
                  <a:lnTo>
                    <a:pt x="252984" y="135200"/>
                  </a:lnTo>
                  <a:close/>
                </a:path>
                <a:path w="501650" h="469900">
                  <a:moveTo>
                    <a:pt x="335280" y="0"/>
                  </a:moveTo>
                  <a:lnTo>
                    <a:pt x="248967" y="125811"/>
                  </a:lnTo>
                  <a:lnTo>
                    <a:pt x="252984" y="131064"/>
                  </a:lnTo>
                  <a:lnTo>
                    <a:pt x="252984" y="135200"/>
                  </a:lnTo>
                  <a:lnTo>
                    <a:pt x="323134" y="34985"/>
                  </a:lnTo>
                  <a:lnTo>
                    <a:pt x="324612" y="16764"/>
                  </a:lnTo>
                  <a:lnTo>
                    <a:pt x="333756" y="19812"/>
                  </a:lnTo>
                  <a:lnTo>
                    <a:pt x="333756" y="20828"/>
                  </a:lnTo>
                  <a:lnTo>
                    <a:pt x="335280" y="0"/>
                  </a:lnTo>
                  <a:close/>
                </a:path>
                <a:path w="501650" h="469900">
                  <a:moveTo>
                    <a:pt x="306324" y="409956"/>
                  </a:moveTo>
                  <a:lnTo>
                    <a:pt x="299242" y="398592"/>
                  </a:lnTo>
                  <a:lnTo>
                    <a:pt x="297180" y="411480"/>
                  </a:lnTo>
                  <a:lnTo>
                    <a:pt x="306324" y="409956"/>
                  </a:lnTo>
                  <a:close/>
                </a:path>
                <a:path w="501650" h="469900">
                  <a:moveTo>
                    <a:pt x="306324" y="415417"/>
                  </a:moveTo>
                  <a:lnTo>
                    <a:pt x="306324" y="409956"/>
                  </a:lnTo>
                  <a:lnTo>
                    <a:pt x="297180" y="411480"/>
                  </a:lnTo>
                  <a:lnTo>
                    <a:pt x="297180" y="412791"/>
                  </a:lnTo>
                  <a:lnTo>
                    <a:pt x="304800" y="425196"/>
                  </a:lnTo>
                  <a:lnTo>
                    <a:pt x="306324" y="415417"/>
                  </a:lnTo>
                  <a:close/>
                </a:path>
                <a:path w="501650" h="469900">
                  <a:moveTo>
                    <a:pt x="416052" y="391668"/>
                  </a:moveTo>
                  <a:lnTo>
                    <a:pt x="411480" y="374904"/>
                  </a:lnTo>
                  <a:lnTo>
                    <a:pt x="403860" y="381000"/>
                  </a:lnTo>
                  <a:lnTo>
                    <a:pt x="399464" y="365177"/>
                  </a:lnTo>
                  <a:lnTo>
                    <a:pt x="315468" y="297180"/>
                  </a:lnTo>
                  <a:lnTo>
                    <a:pt x="299242" y="398592"/>
                  </a:lnTo>
                  <a:lnTo>
                    <a:pt x="306324" y="409956"/>
                  </a:lnTo>
                  <a:lnTo>
                    <a:pt x="306324" y="415417"/>
                  </a:lnTo>
                  <a:lnTo>
                    <a:pt x="315468" y="356743"/>
                  </a:lnTo>
                  <a:lnTo>
                    <a:pt x="315468" y="310896"/>
                  </a:lnTo>
                  <a:lnTo>
                    <a:pt x="323088" y="307848"/>
                  </a:lnTo>
                  <a:lnTo>
                    <a:pt x="323088" y="317015"/>
                  </a:lnTo>
                  <a:lnTo>
                    <a:pt x="416052" y="391668"/>
                  </a:lnTo>
                  <a:close/>
                </a:path>
                <a:path w="501650" h="469900">
                  <a:moveTo>
                    <a:pt x="333756" y="20828"/>
                  </a:moveTo>
                  <a:lnTo>
                    <a:pt x="333756" y="19812"/>
                  </a:lnTo>
                  <a:lnTo>
                    <a:pt x="323134" y="34985"/>
                  </a:lnTo>
                  <a:lnTo>
                    <a:pt x="315468" y="129540"/>
                  </a:lnTo>
                  <a:lnTo>
                    <a:pt x="320040" y="128695"/>
                  </a:lnTo>
                  <a:lnTo>
                    <a:pt x="320040" y="118872"/>
                  </a:lnTo>
                  <a:lnTo>
                    <a:pt x="326668" y="117684"/>
                  </a:lnTo>
                  <a:lnTo>
                    <a:pt x="333756" y="20828"/>
                  </a:lnTo>
                  <a:close/>
                </a:path>
                <a:path w="501650" h="469900">
                  <a:moveTo>
                    <a:pt x="323088" y="307848"/>
                  </a:moveTo>
                  <a:lnTo>
                    <a:pt x="315468" y="310896"/>
                  </a:lnTo>
                  <a:lnTo>
                    <a:pt x="321818" y="315995"/>
                  </a:lnTo>
                  <a:lnTo>
                    <a:pt x="323088" y="307848"/>
                  </a:lnTo>
                  <a:close/>
                </a:path>
                <a:path w="501650" h="469900">
                  <a:moveTo>
                    <a:pt x="321818" y="315995"/>
                  </a:moveTo>
                  <a:lnTo>
                    <a:pt x="315468" y="310896"/>
                  </a:lnTo>
                  <a:lnTo>
                    <a:pt x="315468" y="356743"/>
                  </a:lnTo>
                  <a:lnTo>
                    <a:pt x="321818" y="315995"/>
                  </a:lnTo>
                  <a:close/>
                </a:path>
                <a:path w="501650" h="469900">
                  <a:moveTo>
                    <a:pt x="326668" y="117684"/>
                  </a:moveTo>
                  <a:lnTo>
                    <a:pt x="320040" y="118872"/>
                  </a:lnTo>
                  <a:lnTo>
                    <a:pt x="326136" y="124968"/>
                  </a:lnTo>
                  <a:lnTo>
                    <a:pt x="326668" y="117684"/>
                  </a:lnTo>
                  <a:close/>
                </a:path>
                <a:path w="501650" h="469900">
                  <a:moveTo>
                    <a:pt x="422148" y="100584"/>
                  </a:moveTo>
                  <a:lnTo>
                    <a:pt x="326668" y="117684"/>
                  </a:lnTo>
                  <a:lnTo>
                    <a:pt x="326136" y="124968"/>
                  </a:lnTo>
                  <a:lnTo>
                    <a:pt x="320040" y="118872"/>
                  </a:lnTo>
                  <a:lnTo>
                    <a:pt x="320040" y="128695"/>
                  </a:lnTo>
                  <a:lnTo>
                    <a:pt x="402319" y="113505"/>
                  </a:lnTo>
                  <a:lnTo>
                    <a:pt x="408432" y="103632"/>
                  </a:lnTo>
                  <a:lnTo>
                    <a:pt x="414528" y="111252"/>
                  </a:lnTo>
                  <a:lnTo>
                    <a:pt x="414528" y="112719"/>
                  </a:lnTo>
                  <a:lnTo>
                    <a:pt x="422148" y="100584"/>
                  </a:lnTo>
                  <a:close/>
                </a:path>
                <a:path w="501650" h="469900">
                  <a:moveTo>
                    <a:pt x="323088" y="317015"/>
                  </a:moveTo>
                  <a:lnTo>
                    <a:pt x="323088" y="307848"/>
                  </a:lnTo>
                  <a:lnTo>
                    <a:pt x="321818" y="315995"/>
                  </a:lnTo>
                  <a:lnTo>
                    <a:pt x="323088" y="317015"/>
                  </a:lnTo>
                  <a:close/>
                </a:path>
                <a:path w="501650" h="469900">
                  <a:moveTo>
                    <a:pt x="333756" y="19812"/>
                  </a:moveTo>
                  <a:lnTo>
                    <a:pt x="324612" y="16764"/>
                  </a:lnTo>
                  <a:lnTo>
                    <a:pt x="323134" y="34985"/>
                  </a:lnTo>
                  <a:lnTo>
                    <a:pt x="333756" y="19812"/>
                  </a:lnTo>
                  <a:close/>
                </a:path>
                <a:path w="501650" h="469900">
                  <a:moveTo>
                    <a:pt x="414528" y="112719"/>
                  </a:moveTo>
                  <a:lnTo>
                    <a:pt x="414528" y="111252"/>
                  </a:lnTo>
                  <a:lnTo>
                    <a:pt x="402319" y="113505"/>
                  </a:lnTo>
                  <a:lnTo>
                    <a:pt x="368808" y="167640"/>
                  </a:lnTo>
                  <a:lnTo>
                    <a:pt x="377952" y="169141"/>
                  </a:lnTo>
                  <a:lnTo>
                    <a:pt x="377952" y="158496"/>
                  </a:lnTo>
                  <a:lnTo>
                    <a:pt x="384966" y="159798"/>
                  </a:lnTo>
                  <a:lnTo>
                    <a:pt x="414528" y="112719"/>
                  </a:lnTo>
                  <a:close/>
                </a:path>
                <a:path w="501650" h="469900">
                  <a:moveTo>
                    <a:pt x="483108" y="288188"/>
                  </a:moveTo>
                  <a:lnTo>
                    <a:pt x="483108" y="278892"/>
                  </a:lnTo>
                  <a:lnTo>
                    <a:pt x="480060" y="286512"/>
                  </a:lnTo>
                  <a:lnTo>
                    <a:pt x="466317" y="277726"/>
                  </a:lnTo>
                  <a:lnTo>
                    <a:pt x="373380" y="271272"/>
                  </a:lnTo>
                  <a:lnTo>
                    <a:pt x="379476" y="293217"/>
                  </a:lnTo>
                  <a:lnTo>
                    <a:pt x="379476" y="280416"/>
                  </a:lnTo>
                  <a:lnTo>
                    <a:pt x="384048" y="274320"/>
                  </a:lnTo>
                  <a:lnTo>
                    <a:pt x="385840" y="280893"/>
                  </a:lnTo>
                  <a:lnTo>
                    <a:pt x="483108" y="288188"/>
                  </a:lnTo>
                  <a:close/>
                </a:path>
                <a:path w="501650" h="469900">
                  <a:moveTo>
                    <a:pt x="384966" y="159798"/>
                  </a:moveTo>
                  <a:lnTo>
                    <a:pt x="377952" y="158496"/>
                  </a:lnTo>
                  <a:lnTo>
                    <a:pt x="381000" y="166116"/>
                  </a:lnTo>
                  <a:lnTo>
                    <a:pt x="384966" y="159798"/>
                  </a:lnTo>
                  <a:close/>
                </a:path>
                <a:path w="501650" h="469900">
                  <a:moveTo>
                    <a:pt x="484632" y="178308"/>
                  </a:moveTo>
                  <a:lnTo>
                    <a:pt x="384966" y="159798"/>
                  </a:lnTo>
                  <a:lnTo>
                    <a:pt x="381000" y="166116"/>
                  </a:lnTo>
                  <a:lnTo>
                    <a:pt x="377952" y="158496"/>
                  </a:lnTo>
                  <a:lnTo>
                    <a:pt x="377952" y="169141"/>
                  </a:lnTo>
                  <a:lnTo>
                    <a:pt x="459886" y="182593"/>
                  </a:lnTo>
                  <a:lnTo>
                    <a:pt x="469392" y="176784"/>
                  </a:lnTo>
                  <a:lnTo>
                    <a:pt x="470916" y="184404"/>
                  </a:lnTo>
                  <a:lnTo>
                    <a:pt x="470916" y="186880"/>
                  </a:lnTo>
                  <a:lnTo>
                    <a:pt x="484632" y="178308"/>
                  </a:lnTo>
                  <a:close/>
                </a:path>
                <a:path w="501650" h="469900">
                  <a:moveTo>
                    <a:pt x="385840" y="280893"/>
                  </a:moveTo>
                  <a:lnTo>
                    <a:pt x="384048" y="274320"/>
                  </a:lnTo>
                  <a:lnTo>
                    <a:pt x="379476" y="280416"/>
                  </a:lnTo>
                  <a:lnTo>
                    <a:pt x="385840" y="280893"/>
                  </a:lnTo>
                  <a:close/>
                </a:path>
                <a:path w="501650" h="469900">
                  <a:moveTo>
                    <a:pt x="411480" y="374904"/>
                  </a:moveTo>
                  <a:lnTo>
                    <a:pt x="385840" y="280893"/>
                  </a:lnTo>
                  <a:lnTo>
                    <a:pt x="379476" y="280416"/>
                  </a:lnTo>
                  <a:lnTo>
                    <a:pt x="379476" y="293217"/>
                  </a:lnTo>
                  <a:lnTo>
                    <a:pt x="399464" y="365177"/>
                  </a:lnTo>
                  <a:lnTo>
                    <a:pt x="411480" y="374904"/>
                  </a:lnTo>
                  <a:close/>
                </a:path>
                <a:path w="501650" h="469900">
                  <a:moveTo>
                    <a:pt x="470916" y="186880"/>
                  </a:moveTo>
                  <a:lnTo>
                    <a:pt x="470916" y="184404"/>
                  </a:lnTo>
                  <a:lnTo>
                    <a:pt x="459886" y="182593"/>
                  </a:lnTo>
                  <a:lnTo>
                    <a:pt x="387096" y="227076"/>
                  </a:lnTo>
                  <a:lnTo>
                    <a:pt x="399288" y="234870"/>
                  </a:lnTo>
                  <a:lnTo>
                    <a:pt x="399288" y="222504"/>
                  </a:lnTo>
                  <a:lnTo>
                    <a:pt x="406422" y="227189"/>
                  </a:lnTo>
                  <a:lnTo>
                    <a:pt x="470916" y="186880"/>
                  </a:lnTo>
                  <a:close/>
                </a:path>
                <a:path w="501650" h="469900">
                  <a:moveTo>
                    <a:pt x="406422" y="227189"/>
                  </a:moveTo>
                  <a:lnTo>
                    <a:pt x="399288" y="222504"/>
                  </a:lnTo>
                  <a:lnTo>
                    <a:pt x="399288" y="231648"/>
                  </a:lnTo>
                  <a:lnTo>
                    <a:pt x="406422" y="227189"/>
                  </a:lnTo>
                  <a:close/>
                </a:path>
                <a:path w="501650" h="469900">
                  <a:moveTo>
                    <a:pt x="501396" y="289560"/>
                  </a:moveTo>
                  <a:lnTo>
                    <a:pt x="406422" y="227189"/>
                  </a:lnTo>
                  <a:lnTo>
                    <a:pt x="399288" y="231648"/>
                  </a:lnTo>
                  <a:lnTo>
                    <a:pt x="399288" y="234870"/>
                  </a:lnTo>
                  <a:lnTo>
                    <a:pt x="466317" y="277726"/>
                  </a:lnTo>
                  <a:lnTo>
                    <a:pt x="483108" y="278892"/>
                  </a:lnTo>
                  <a:lnTo>
                    <a:pt x="483108" y="288188"/>
                  </a:lnTo>
                  <a:lnTo>
                    <a:pt x="501396" y="289560"/>
                  </a:lnTo>
                  <a:close/>
                </a:path>
                <a:path w="501650" h="469900">
                  <a:moveTo>
                    <a:pt x="411480" y="374904"/>
                  </a:moveTo>
                  <a:lnTo>
                    <a:pt x="399464" y="365177"/>
                  </a:lnTo>
                  <a:lnTo>
                    <a:pt x="403860" y="381000"/>
                  </a:lnTo>
                  <a:lnTo>
                    <a:pt x="411480" y="374904"/>
                  </a:lnTo>
                  <a:close/>
                </a:path>
                <a:path w="501650" h="469900">
                  <a:moveTo>
                    <a:pt x="414528" y="111252"/>
                  </a:moveTo>
                  <a:lnTo>
                    <a:pt x="408432" y="103632"/>
                  </a:lnTo>
                  <a:lnTo>
                    <a:pt x="402319" y="113505"/>
                  </a:lnTo>
                  <a:lnTo>
                    <a:pt x="414528" y="111252"/>
                  </a:lnTo>
                  <a:close/>
                </a:path>
                <a:path w="501650" h="469900">
                  <a:moveTo>
                    <a:pt x="470916" y="184404"/>
                  </a:moveTo>
                  <a:lnTo>
                    <a:pt x="469392" y="176784"/>
                  </a:lnTo>
                  <a:lnTo>
                    <a:pt x="459886" y="182593"/>
                  </a:lnTo>
                  <a:lnTo>
                    <a:pt x="470916" y="184404"/>
                  </a:lnTo>
                  <a:close/>
                </a:path>
                <a:path w="501650" h="469900">
                  <a:moveTo>
                    <a:pt x="483108" y="278892"/>
                  </a:moveTo>
                  <a:lnTo>
                    <a:pt x="466317" y="277726"/>
                  </a:lnTo>
                  <a:lnTo>
                    <a:pt x="480060" y="286512"/>
                  </a:lnTo>
                  <a:lnTo>
                    <a:pt x="483108" y="278892"/>
                  </a:lnTo>
                  <a:close/>
                </a:path>
              </a:pathLst>
            </a:custGeom>
            <a:solidFill>
              <a:srgbClr val="FFFFFF"/>
            </a:solidFill>
          </p:spPr>
          <p:txBody>
            <a:bodyPr wrap="square" lIns="0" tIns="0" rIns="0" bIns="0" rtlCol="0"/>
            <a:lstStyle/>
            <a:p>
              <a:endParaRPr/>
            </a:p>
          </p:txBody>
        </p:sp>
        <p:sp>
          <p:nvSpPr>
            <p:cNvPr id="19" name="object 17">
              <a:extLst>
                <a:ext uri="{FF2B5EF4-FFF2-40B4-BE49-F238E27FC236}">
                  <a16:creationId xmlns:a16="http://schemas.microsoft.com/office/drawing/2014/main" id="{12A27524-AB28-41D3-BF02-E00B53EC78A5}"/>
                </a:ext>
              </a:extLst>
            </p:cNvPr>
            <p:cNvSpPr/>
            <p:nvPr/>
          </p:nvSpPr>
          <p:spPr>
            <a:xfrm>
              <a:off x="7860669" y="4235195"/>
              <a:ext cx="469900" cy="433070"/>
            </a:xfrm>
            <a:custGeom>
              <a:avLst/>
              <a:gdLst/>
              <a:ahLst/>
              <a:cxnLst/>
              <a:rect l="l" t="t" r="r" b="b"/>
              <a:pathLst>
                <a:path w="469900" h="433070">
                  <a:moveTo>
                    <a:pt x="469391" y="266699"/>
                  </a:moveTo>
                  <a:lnTo>
                    <a:pt x="382523" y="210311"/>
                  </a:lnTo>
                  <a:lnTo>
                    <a:pt x="458723" y="163067"/>
                  </a:lnTo>
                  <a:lnTo>
                    <a:pt x="362711" y="146303"/>
                  </a:lnTo>
                  <a:lnTo>
                    <a:pt x="399287" y="89915"/>
                  </a:lnTo>
                  <a:lnTo>
                    <a:pt x="307847" y="106679"/>
                  </a:lnTo>
                  <a:lnTo>
                    <a:pt x="315467" y="0"/>
                  </a:lnTo>
                  <a:lnTo>
                    <a:pt x="234695" y="117347"/>
                  </a:lnTo>
                  <a:lnTo>
                    <a:pt x="181355" y="47243"/>
                  </a:lnTo>
                  <a:lnTo>
                    <a:pt x="158495" y="126491"/>
                  </a:lnTo>
                  <a:lnTo>
                    <a:pt x="9143" y="47243"/>
                  </a:lnTo>
                  <a:lnTo>
                    <a:pt x="100583" y="152399"/>
                  </a:lnTo>
                  <a:lnTo>
                    <a:pt x="0" y="172211"/>
                  </a:lnTo>
                  <a:lnTo>
                    <a:pt x="80771" y="236219"/>
                  </a:lnTo>
                  <a:lnTo>
                    <a:pt x="3047" y="292607"/>
                  </a:lnTo>
                  <a:lnTo>
                    <a:pt x="123443" y="278891"/>
                  </a:lnTo>
                  <a:lnTo>
                    <a:pt x="103631" y="353567"/>
                  </a:lnTo>
                  <a:lnTo>
                    <a:pt x="167639" y="312419"/>
                  </a:lnTo>
                  <a:lnTo>
                    <a:pt x="184403" y="432815"/>
                  </a:lnTo>
                  <a:lnTo>
                    <a:pt x="228599" y="298703"/>
                  </a:lnTo>
                  <a:lnTo>
                    <a:pt x="288035" y="394715"/>
                  </a:lnTo>
                  <a:lnTo>
                    <a:pt x="304799" y="289559"/>
                  </a:lnTo>
                  <a:lnTo>
                    <a:pt x="394715" y="362711"/>
                  </a:lnTo>
                  <a:lnTo>
                    <a:pt x="365759" y="259079"/>
                  </a:lnTo>
                  <a:lnTo>
                    <a:pt x="469391" y="266699"/>
                  </a:lnTo>
                  <a:close/>
                </a:path>
              </a:pathLst>
            </a:custGeom>
            <a:solidFill>
              <a:srgbClr val="FFFF00"/>
            </a:solidFill>
          </p:spPr>
          <p:txBody>
            <a:bodyPr wrap="square" lIns="0" tIns="0" rIns="0" bIns="0" rtlCol="0"/>
            <a:lstStyle/>
            <a:p>
              <a:endParaRPr/>
            </a:p>
          </p:txBody>
        </p:sp>
        <p:sp>
          <p:nvSpPr>
            <p:cNvPr id="20" name="object 18">
              <a:extLst>
                <a:ext uri="{FF2B5EF4-FFF2-40B4-BE49-F238E27FC236}">
                  <a16:creationId xmlns:a16="http://schemas.microsoft.com/office/drawing/2014/main" id="{22B7CEEC-2A68-483A-A30E-02DD94B78A96}"/>
                </a:ext>
              </a:extLst>
            </p:cNvPr>
            <p:cNvSpPr/>
            <p:nvPr/>
          </p:nvSpPr>
          <p:spPr>
            <a:xfrm>
              <a:off x="7846954" y="4218432"/>
              <a:ext cx="501650" cy="469900"/>
            </a:xfrm>
            <a:custGeom>
              <a:avLst/>
              <a:gdLst/>
              <a:ahLst/>
              <a:cxnLst/>
              <a:rect l="l" t="t" r="r" b="b"/>
              <a:pathLst>
                <a:path w="501650" h="469900">
                  <a:moveTo>
                    <a:pt x="92964" y="260548"/>
                  </a:moveTo>
                  <a:lnTo>
                    <a:pt x="92964" y="248412"/>
                  </a:lnTo>
                  <a:lnTo>
                    <a:pt x="91440" y="256032"/>
                  </a:lnTo>
                  <a:lnTo>
                    <a:pt x="87084" y="252652"/>
                  </a:lnTo>
                  <a:lnTo>
                    <a:pt x="0" y="315468"/>
                  </a:lnTo>
                  <a:lnTo>
                    <a:pt x="16764" y="313605"/>
                  </a:lnTo>
                  <a:lnTo>
                    <a:pt x="16764" y="304800"/>
                  </a:lnTo>
                  <a:lnTo>
                    <a:pt x="33048" y="303034"/>
                  </a:lnTo>
                  <a:lnTo>
                    <a:pt x="92964" y="260548"/>
                  </a:lnTo>
                  <a:close/>
                </a:path>
                <a:path w="501650" h="469900">
                  <a:moveTo>
                    <a:pt x="169418" y="137082"/>
                  </a:moveTo>
                  <a:lnTo>
                    <a:pt x="1524" y="47244"/>
                  </a:lnTo>
                  <a:lnTo>
                    <a:pt x="19812" y="68072"/>
                  </a:lnTo>
                  <a:lnTo>
                    <a:pt x="19812" y="67056"/>
                  </a:lnTo>
                  <a:lnTo>
                    <a:pt x="25908" y="60960"/>
                  </a:lnTo>
                  <a:lnTo>
                    <a:pt x="41509" y="78755"/>
                  </a:lnTo>
                  <a:lnTo>
                    <a:pt x="167640" y="146767"/>
                  </a:lnTo>
                  <a:lnTo>
                    <a:pt x="167640" y="143256"/>
                  </a:lnTo>
                  <a:lnTo>
                    <a:pt x="169418" y="137082"/>
                  </a:lnTo>
                  <a:close/>
                </a:path>
                <a:path w="501650" h="469900">
                  <a:moveTo>
                    <a:pt x="114300" y="174143"/>
                  </a:moveTo>
                  <a:lnTo>
                    <a:pt x="114300" y="164592"/>
                  </a:lnTo>
                  <a:lnTo>
                    <a:pt x="111252" y="172212"/>
                  </a:lnTo>
                  <a:lnTo>
                    <a:pt x="106049" y="166287"/>
                  </a:lnTo>
                  <a:lnTo>
                    <a:pt x="3048" y="187452"/>
                  </a:lnTo>
                  <a:lnTo>
                    <a:pt x="15240" y="196911"/>
                  </a:lnTo>
                  <a:lnTo>
                    <a:pt x="15240" y="195072"/>
                  </a:lnTo>
                  <a:lnTo>
                    <a:pt x="16764" y="185928"/>
                  </a:lnTo>
                  <a:lnTo>
                    <a:pt x="25736" y="192854"/>
                  </a:lnTo>
                  <a:lnTo>
                    <a:pt x="114300" y="174143"/>
                  </a:lnTo>
                  <a:close/>
                </a:path>
                <a:path w="501650" h="469900">
                  <a:moveTo>
                    <a:pt x="25736" y="192854"/>
                  </a:moveTo>
                  <a:lnTo>
                    <a:pt x="16764" y="185928"/>
                  </a:lnTo>
                  <a:lnTo>
                    <a:pt x="15240" y="195072"/>
                  </a:lnTo>
                  <a:lnTo>
                    <a:pt x="25736" y="192854"/>
                  </a:lnTo>
                  <a:close/>
                </a:path>
                <a:path w="501650" h="469900">
                  <a:moveTo>
                    <a:pt x="103632" y="252984"/>
                  </a:moveTo>
                  <a:lnTo>
                    <a:pt x="25736" y="192854"/>
                  </a:lnTo>
                  <a:lnTo>
                    <a:pt x="15240" y="195072"/>
                  </a:lnTo>
                  <a:lnTo>
                    <a:pt x="15240" y="196911"/>
                  </a:lnTo>
                  <a:lnTo>
                    <a:pt x="87084" y="252652"/>
                  </a:lnTo>
                  <a:lnTo>
                    <a:pt x="92964" y="248412"/>
                  </a:lnTo>
                  <a:lnTo>
                    <a:pt x="92964" y="260548"/>
                  </a:lnTo>
                  <a:lnTo>
                    <a:pt x="103632" y="252984"/>
                  </a:lnTo>
                  <a:close/>
                </a:path>
                <a:path w="501650" h="469900">
                  <a:moveTo>
                    <a:pt x="33048" y="303034"/>
                  </a:moveTo>
                  <a:lnTo>
                    <a:pt x="16764" y="304800"/>
                  </a:lnTo>
                  <a:lnTo>
                    <a:pt x="19812" y="312420"/>
                  </a:lnTo>
                  <a:lnTo>
                    <a:pt x="33048" y="303034"/>
                  </a:lnTo>
                  <a:close/>
                </a:path>
                <a:path w="501650" h="469900">
                  <a:moveTo>
                    <a:pt x="143256" y="291084"/>
                  </a:moveTo>
                  <a:lnTo>
                    <a:pt x="33048" y="303034"/>
                  </a:lnTo>
                  <a:lnTo>
                    <a:pt x="19812" y="312420"/>
                  </a:lnTo>
                  <a:lnTo>
                    <a:pt x="16764" y="304800"/>
                  </a:lnTo>
                  <a:lnTo>
                    <a:pt x="16764" y="313605"/>
                  </a:lnTo>
                  <a:lnTo>
                    <a:pt x="130764" y="300938"/>
                  </a:lnTo>
                  <a:lnTo>
                    <a:pt x="132588" y="294132"/>
                  </a:lnTo>
                  <a:lnTo>
                    <a:pt x="137160" y="300228"/>
                  </a:lnTo>
                  <a:lnTo>
                    <a:pt x="137160" y="313726"/>
                  </a:lnTo>
                  <a:lnTo>
                    <a:pt x="143256" y="291084"/>
                  </a:lnTo>
                  <a:close/>
                </a:path>
                <a:path w="501650" h="469900">
                  <a:moveTo>
                    <a:pt x="41509" y="78755"/>
                  </a:moveTo>
                  <a:lnTo>
                    <a:pt x="25908" y="60960"/>
                  </a:lnTo>
                  <a:lnTo>
                    <a:pt x="19812" y="67056"/>
                  </a:lnTo>
                  <a:lnTo>
                    <a:pt x="41509" y="78755"/>
                  </a:lnTo>
                  <a:close/>
                </a:path>
                <a:path w="501650" h="469900">
                  <a:moveTo>
                    <a:pt x="123444" y="172212"/>
                  </a:moveTo>
                  <a:lnTo>
                    <a:pt x="41509" y="78755"/>
                  </a:lnTo>
                  <a:lnTo>
                    <a:pt x="19812" y="67056"/>
                  </a:lnTo>
                  <a:lnTo>
                    <a:pt x="19812" y="68072"/>
                  </a:lnTo>
                  <a:lnTo>
                    <a:pt x="106049" y="166287"/>
                  </a:lnTo>
                  <a:lnTo>
                    <a:pt x="114300" y="164592"/>
                  </a:lnTo>
                  <a:lnTo>
                    <a:pt x="114300" y="174143"/>
                  </a:lnTo>
                  <a:lnTo>
                    <a:pt x="123444" y="172212"/>
                  </a:lnTo>
                  <a:close/>
                </a:path>
                <a:path w="501650" h="469900">
                  <a:moveTo>
                    <a:pt x="92964" y="248412"/>
                  </a:moveTo>
                  <a:lnTo>
                    <a:pt x="87084" y="252652"/>
                  </a:lnTo>
                  <a:lnTo>
                    <a:pt x="91440" y="256032"/>
                  </a:lnTo>
                  <a:lnTo>
                    <a:pt x="92964" y="248412"/>
                  </a:lnTo>
                  <a:close/>
                </a:path>
                <a:path w="501650" h="469900">
                  <a:moveTo>
                    <a:pt x="114300" y="164592"/>
                  </a:moveTo>
                  <a:lnTo>
                    <a:pt x="106049" y="166287"/>
                  </a:lnTo>
                  <a:lnTo>
                    <a:pt x="111252" y="172212"/>
                  </a:lnTo>
                  <a:lnTo>
                    <a:pt x="114300" y="164592"/>
                  </a:lnTo>
                  <a:close/>
                </a:path>
                <a:path w="501650" h="469900">
                  <a:moveTo>
                    <a:pt x="137160" y="313726"/>
                  </a:moveTo>
                  <a:lnTo>
                    <a:pt x="137160" y="300228"/>
                  </a:lnTo>
                  <a:lnTo>
                    <a:pt x="130764" y="300938"/>
                  </a:lnTo>
                  <a:lnTo>
                    <a:pt x="109728" y="379476"/>
                  </a:lnTo>
                  <a:lnTo>
                    <a:pt x="115824" y="375743"/>
                  </a:lnTo>
                  <a:lnTo>
                    <a:pt x="115824" y="365760"/>
                  </a:lnTo>
                  <a:lnTo>
                    <a:pt x="124648" y="360196"/>
                  </a:lnTo>
                  <a:lnTo>
                    <a:pt x="137160" y="313726"/>
                  </a:lnTo>
                  <a:close/>
                </a:path>
                <a:path w="501650" h="469900">
                  <a:moveTo>
                    <a:pt x="124648" y="360196"/>
                  </a:moveTo>
                  <a:lnTo>
                    <a:pt x="115824" y="365760"/>
                  </a:lnTo>
                  <a:lnTo>
                    <a:pt x="121920" y="370332"/>
                  </a:lnTo>
                  <a:lnTo>
                    <a:pt x="124648" y="360196"/>
                  </a:lnTo>
                  <a:close/>
                </a:path>
                <a:path w="501650" h="469900">
                  <a:moveTo>
                    <a:pt x="200070" y="428277"/>
                  </a:moveTo>
                  <a:lnTo>
                    <a:pt x="185928" y="321564"/>
                  </a:lnTo>
                  <a:lnTo>
                    <a:pt x="124648" y="360196"/>
                  </a:lnTo>
                  <a:lnTo>
                    <a:pt x="121920" y="370332"/>
                  </a:lnTo>
                  <a:lnTo>
                    <a:pt x="115824" y="365760"/>
                  </a:lnTo>
                  <a:lnTo>
                    <a:pt x="115824" y="375743"/>
                  </a:lnTo>
                  <a:lnTo>
                    <a:pt x="176784" y="338421"/>
                  </a:lnTo>
                  <a:lnTo>
                    <a:pt x="176784" y="330708"/>
                  </a:lnTo>
                  <a:lnTo>
                    <a:pt x="184404" y="333756"/>
                  </a:lnTo>
                  <a:lnTo>
                    <a:pt x="184404" y="384048"/>
                  </a:lnTo>
                  <a:lnTo>
                    <a:pt x="193548" y="448056"/>
                  </a:lnTo>
                  <a:lnTo>
                    <a:pt x="200070" y="428277"/>
                  </a:lnTo>
                  <a:close/>
                </a:path>
                <a:path w="501650" h="469900">
                  <a:moveTo>
                    <a:pt x="137160" y="300228"/>
                  </a:moveTo>
                  <a:lnTo>
                    <a:pt x="132588" y="294132"/>
                  </a:lnTo>
                  <a:lnTo>
                    <a:pt x="130764" y="300938"/>
                  </a:lnTo>
                  <a:lnTo>
                    <a:pt x="137160" y="300228"/>
                  </a:lnTo>
                  <a:close/>
                </a:path>
                <a:path w="501650" h="469900">
                  <a:moveTo>
                    <a:pt x="175260" y="140208"/>
                  </a:moveTo>
                  <a:lnTo>
                    <a:pt x="169418" y="137082"/>
                  </a:lnTo>
                  <a:lnTo>
                    <a:pt x="167640" y="143256"/>
                  </a:lnTo>
                  <a:lnTo>
                    <a:pt x="175260" y="140208"/>
                  </a:lnTo>
                  <a:close/>
                </a:path>
                <a:path w="501650" h="469900">
                  <a:moveTo>
                    <a:pt x="175260" y="150876"/>
                  </a:moveTo>
                  <a:lnTo>
                    <a:pt x="175260" y="140208"/>
                  </a:lnTo>
                  <a:lnTo>
                    <a:pt x="167640" y="143256"/>
                  </a:lnTo>
                  <a:lnTo>
                    <a:pt x="167640" y="146767"/>
                  </a:lnTo>
                  <a:lnTo>
                    <a:pt x="175260" y="150876"/>
                  </a:lnTo>
                  <a:close/>
                </a:path>
                <a:path w="501650" h="469900">
                  <a:moveTo>
                    <a:pt x="248967" y="125811"/>
                  </a:moveTo>
                  <a:lnTo>
                    <a:pt x="193548" y="53340"/>
                  </a:lnTo>
                  <a:lnTo>
                    <a:pt x="169418" y="137082"/>
                  </a:lnTo>
                  <a:lnTo>
                    <a:pt x="175260" y="140208"/>
                  </a:lnTo>
                  <a:lnTo>
                    <a:pt x="175260" y="150876"/>
                  </a:lnTo>
                  <a:lnTo>
                    <a:pt x="192024" y="91154"/>
                  </a:lnTo>
                  <a:lnTo>
                    <a:pt x="192024" y="65532"/>
                  </a:lnTo>
                  <a:lnTo>
                    <a:pt x="199644" y="64008"/>
                  </a:lnTo>
                  <a:lnTo>
                    <a:pt x="199644" y="75829"/>
                  </a:lnTo>
                  <a:lnTo>
                    <a:pt x="245364" y="137613"/>
                  </a:lnTo>
                  <a:lnTo>
                    <a:pt x="245364" y="131064"/>
                  </a:lnTo>
                  <a:lnTo>
                    <a:pt x="248967" y="125811"/>
                  </a:lnTo>
                  <a:close/>
                </a:path>
                <a:path w="501650" h="469900">
                  <a:moveTo>
                    <a:pt x="184404" y="333756"/>
                  </a:moveTo>
                  <a:lnTo>
                    <a:pt x="176784" y="330708"/>
                  </a:lnTo>
                  <a:lnTo>
                    <a:pt x="177797" y="337800"/>
                  </a:lnTo>
                  <a:lnTo>
                    <a:pt x="184404" y="333756"/>
                  </a:lnTo>
                  <a:close/>
                </a:path>
                <a:path w="501650" h="469900">
                  <a:moveTo>
                    <a:pt x="177797" y="337800"/>
                  </a:moveTo>
                  <a:lnTo>
                    <a:pt x="176784" y="330708"/>
                  </a:lnTo>
                  <a:lnTo>
                    <a:pt x="176784" y="338421"/>
                  </a:lnTo>
                  <a:lnTo>
                    <a:pt x="177797" y="337800"/>
                  </a:lnTo>
                  <a:close/>
                </a:path>
                <a:path w="501650" h="469900">
                  <a:moveTo>
                    <a:pt x="184404" y="384048"/>
                  </a:moveTo>
                  <a:lnTo>
                    <a:pt x="184404" y="333756"/>
                  </a:lnTo>
                  <a:lnTo>
                    <a:pt x="177797" y="337800"/>
                  </a:lnTo>
                  <a:lnTo>
                    <a:pt x="184404" y="384048"/>
                  </a:lnTo>
                  <a:close/>
                </a:path>
                <a:path w="501650" h="469900">
                  <a:moveTo>
                    <a:pt x="199644" y="64008"/>
                  </a:moveTo>
                  <a:lnTo>
                    <a:pt x="192024" y="65532"/>
                  </a:lnTo>
                  <a:lnTo>
                    <a:pt x="197238" y="72578"/>
                  </a:lnTo>
                  <a:lnTo>
                    <a:pt x="199644" y="64008"/>
                  </a:lnTo>
                  <a:close/>
                </a:path>
                <a:path w="501650" h="469900">
                  <a:moveTo>
                    <a:pt x="197238" y="72578"/>
                  </a:moveTo>
                  <a:lnTo>
                    <a:pt x="192024" y="65532"/>
                  </a:lnTo>
                  <a:lnTo>
                    <a:pt x="192024" y="91154"/>
                  </a:lnTo>
                  <a:lnTo>
                    <a:pt x="197238" y="72578"/>
                  </a:lnTo>
                  <a:close/>
                </a:path>
                <a:path w="501650" h="469900">
                  <a:moveTo>
                    <a:pt x="202692" y="448056"/>
                  </a:moveTo>
                  <a:lnTo>
                    <a:pt x="200070" y="428277"/>
                  </a:lnTo>
                  <a:lnTo>
                    <a:pt x="193548" y="448056"/>
                  </a:lnTo>
                  <a:lnTo>
                    <a:pt x="202692" y="448056"/>
                  </a:lnTo>
                  <a:close/>
                </a:path>
                <a:path w="501650" h="469900">
                  <a:moveTo>
                    <a:pt x="202692" y="450919"/>
                  </a:moveTo>
                  <a:lnTo>
                    <a:pt x="202692" y="448056"/>
                  </a:lnTo>
                  <a:lnTo>
                    <a:pt x="193548" y="448056"/>
                  </a:lnTo>
                  <a:lnTo>
                    <a:pt x="196596" y="469392"/>
                  </a:lnTo>
                  <a:lnTo>
                    <a:pt x="202692" y="450919"/>
                  </a:lnTo>
                  <a:close/>
                </a:path>
                <a:path w="501650" h="469900">
                  <a:moveTo>
                    <a:pt x="199644" y="75829"/>
                  </a:moveTo>
                  <a:lnTo>
                    <a:pt x="199644" y="64008"/>
                  </a:lnTo>
                  <a:lnTo>
                    <a:pt x="197238" y="72578"/>
                  </a:lnTo>
                  <a:lnTo>
                    <a:pt x="199644" y="75829"/>
                  </a:lnTo>
                  <a:close/>
                </a:path>
                <a:path w="501650" h="469900">
                  <a:moveTo>
                    <a:pt x="299242" y="398592"/>
                  </a:moveTo>
                  <a:lnTo>
                    <a:pt x="240792" y="304800"/>
                  </a:lnTo>
                  <a:lnTo>
                    <a:pt x="200070" y="428277"/>
                  </a:lnTo>
                  <a:lnTo>
                    <a:pt x="202692" y="448056"/>
                  </a:lnTo>
                  <a:lnTo>
                    <a:pt x="202692" y="450919"/>
                  </a:lnTo>
                  <a:lnTo>
                    <a:pt x="239268" y="340082"/>
                  </a:lnTo>
                  <a:lnTo>
                    <a:pt x="239268" y="318516"/>
                  </a:lnTo>
                  <a:lnTo>
                    <a:pt x="246888" y="316992"/>
                  </a:lnTo>
                  <a:lnTo>
                    <a:pt x="246888" y="330920"/>
                  </a:lnTo>
                  <a:lnTo>
                    <a:pt x="297180" y="412791"/>
                  </a:lnTo>
                  <a:lnTo>
                    <a:pt x="297180" y="411480"/>
                  </a:lnTo>
                  <a:lnTo>
                    <a:pt x="299242" y="398592"/>
                  </a:lnTo>
                  <a:close/>
                </a:path>
                <a:path w="501650" h="469900">
                  <a:moveTo>
                    <a:pt x="246888" y="316992"/>
                  </a:moveTo>
                  <a:lnTo>
                    <a:pt x="239268" y="318516"/>
                  </a:lnTo>
                  <a:lnTo>
                    <a:pt x="243897" y="326053"/>
                  </a:lnTo>
                  <a:lnTo>
                    <a:pt x="246888" y="316992"/>
                  </a:lnTo>
                  <a:close/>
                </a:path>
                <a:path w="501650" h="469900">
                  <a:moveTo>
                    <a:pt x="243897" y="326053"/>
                  </a:moveTo>
                  <a:lnTo>
                    <a:pt x="239268" y="318516"/>
                  </a:lnTo>
                  <a:lnTo>
                    <a:pt x="239268" y="340082"/>
                  </a:lnTo>
                  <a:lnTo>
                    <a:pt x="243897" y="326053"/>
                  </a:lnTo>
                  <a:close/>
                </a:path>
                <a:path w="501650" h="469900">
                  <a:moveTo>
                    <a:pt x="246888" y="330920"/>
                  </a:moveTo>
                  <a:lnTo>
                    <a:pt x="246888" y="316992"/>
                  </a:lnTo>
                  <a:lnTo>
                    <a:pt x="243897" y="326053"/>
                  </a:lnTo>
                  <a:lnTo>
                    <a:pt x="246888" y="330920"/>
                  </a:lnTo>
                  <a:close/>
                </a:path>
                <a:path w="501650" h="469900">
                  <a:moveTo>
                    <a:pt x="252984" y="131064"/>
                  </a:moveTo>
                  <a:lnTo>
                    <a:pt x="248967" y="125811"/>
                  </a:lnTo>
                  <a:lnTo>
                    <a:pt x="245364" y="131064"/>
                  </a:lnTo>
                  <a:lnTo>
                    <a:pt x="252984" y="131064"/>
                  </a:lnTo>
                  <a:close/>
                </a:path>
                <a:path w="501650" h="469900">
                  <a:moveTo>
                    <a:pt x="252984" y="135200"/>
                  </a:moveTo>
                  <a:lnTo>
                    <a:pt x="252984" y="131064"/>
                  </a:lnTo>
                  <a:lnTo>
                    <a:pt x="245364" y="131064"/>
                  </a:lnTo>
                  <a:lnTo>
                    <a:pt x="245364" y="137613"/>
                  </a:lnTo>
                  <a:lnTo>
                    <a:pt x="248412" y="141732"/>
                  </a:lnTo>
                  <a:lnTo>
                    <a:pt x="252984" y="135200"/>
                  </a:lnTo>
                  <a:close/>
                </a:path>
                <a:path w="501650" h="469900">
                  <a:moveTo>
                    <a:pt x="335280" y="0"/>
                  </a:moveTo>
                  <a:lnTo>
                    <a:pt x="248967" y="125811"/>
                  </a:lnTo>
                  <a:lnTo>
                    <a:pt x="252984" y="131064"/>
                  </a:lnTo>
                  <a:lnTo>
                    <a:pt x="252984" y="135200"/>
                  </a:lnTo>
                  <a:lnTo>
                    <a:pt x="323134" y="34985"/>
                  </a:lnTo>
                  <a:lnTo>
                    <a:pt x="324612" y="16764"/>
                  </a:lnTo>
                  <a:lnTo>
                    <a:pt x="333756" y="19812"/>
                  </a:lnTo>
                  <a:lnTo>
                    <a:pt x="333756" y="20828"/>
                  </a:lnTo>
                  <a:lnTo>
                    <a:pt x="335280" y="0"/>
                  </a:lnTo>
                  <a:close/>
                </a:path>
                <a:path w="501650" h="469900">
                  <a:moveTo>
                    <a:pt x="306324" y="409956"/>
                  </a:moveTo>
                  <a:lnTo>
                    <a:pt x="299242" y="398592"/>
                  </a:lnTo>
                  <a:lnTo>
                    <a:pt x="297180" y="411480"/>
                  </a:lnTo>
                  <a:lnTo>
                    <a:pt x="306324" y="409956"/>
                  </a:lnTo>
                  <a:close/>
                </a:path>
                <a:path w="501650" h="469900">
                  <a:moveTo>
                    <a:pt x="306324" y="415417"/>
                  </a:moveTo>
                  <a:lnTo>
                    <a:pt x="306324" y="409956"/>
                  </a:lnTo>
                  <a:lnTo>
                    <a:pt x="297180" y="411480"/>
                  </a:lnTo>
                  <a:lnTo>
                    <a:pt x="297180" y="412791"/>
                  </a:lnTo>
                  <a:lnTo>
                    <a:pt x="304800" y="425196"/>
                  </a:lnTo>
                  <a:lnTo>
                    <a:pt x="306324" y="415417"/>
                  </a:lnTo>
                  <a:close/>
                </a:path>
                <a:path w="501650" h="469900">
                  <a:moveTo>
                    <a:pt x="416052" y="391668"/>
                  </a:moveTo>
                  <a:lnTo>
                    <a:pt x="411480" y="374904"/>
                  </a:lnTo>
                  <a:lnTo>
                    <a:pt x="403860" y="381000"/>
                  </a:lnTo>
                  <a:lnTo>
                    <a:pt x="399464" y="365177"/>
                  </a:lnTo>
                  <a:lnTo>
                    <a:pt x="315468" y="297180"/>
                  </a:lnTo>
                  <a:lnTo>
                    <a:pt x="299242" y="398592"/>
                  </a:lnTo>
                  <a:lnTo>
                    <a:pt x="306324" y="409956"/>
                  </a:lnTo>
                  <a:lnTo>
                    <a:pt x="306324" y="415417"/>
                  </a:lnTo>
                  <a:lnTo>
                    <a:pt x="315468" y="356743"/>
                  </a:lnTo>
                  <a:lnTo>
                    <a:pt x="315468" y="310896"/>
                  </a:lnTo>
                  <a:lnTo>
                    <a:pt x="323088" y="307848"/>
                  </a:lnTo>
                  <a:lnTo>
                    <a:pt x="323088" y="317015"/>
                  </a:lnTo>
                  <a:lnTo>
                    <a:pt x="416052" y="391668"/>
                  </a:lnTo>
                  <a:close/>
                </a:path>
                <a:path w="501650" h="469900">
                  <a:moveTo>
                    <a:pt x="333756" y="20828"/>
                  </a:moveTo>
                  <a:lnTo>
                    <a:pt x="333756" y="19812"/>
                  </a:lnTo>
                  <a:lnTo>
                    <a:pt x="323134" y="34985"/>
                  </a:lnTo>
                  <a:lnTo>
                    <a:pt x="315468" y="129540"/>
                  </a:lnTo>
                  <a:lnTo>
                    <a:pt x="320040" y="128695"/>
                  </a:lnTo>
                  <a:lnTo>
                    <a:pt x="320040" y="118872"/>
                  </a:lnTo>
                  <a:lnTo>
                    <a:pt x="326668" y="117684"/>
                  </a:lnTo>
                  <a:lnTo>
                    <a:pt x="333756" y="20828"/>
                  </a:lnTo>
                  <a:close/>
                </a:path>
                <a:path w="501650" h="469900">
                  <a:moveTo>
                    <a:pt x="323088" y="307848"/>
                  </a:moveTo>
                  <a:lnTo>
                    <a:pt x="315468" y="310896"/>
                  </a:lnTo>
                  <a:lnTo>
                    <a:pt x="321818" y="315995"/>
                  </a:lnTo>
                  <a:lnTo>
                    <a:pt x="323088" y="307848"/>
                  </a:lnTo>
                  <a:close/>
                </a:path>
                <a:path w="501650" h="469900">
                  <a:moveTo>
                    <a:pt x="321818" y="315995"/>
                  </a:moveTo>
                  <a:lnTo>
                    <a:pt x="315468" y="310896"/>
                  </a:lnTo>
                  <a:lnTo>
                    <a:pt x="315468" y="356743"/>
                  </a:lnTo>
                  <a:lnTo>
                    <a:pt x="321818" y="315995"/>
                  </a:lnTo>
                  <a:close/>
                </a:path>
                <a:path w="501650" h="469900">
                  <a:moveTo>
                    <a:pt x="326668" y="117684"/>
                  </a:moveTo>
                  <a:lnTo>
                    <a:pt x="320040" y="118872"/>
                  </a:lnTo>
                  <a:lnTo>
                    <a:pt x="326136" y="124968"/>
                  </a:lnTo>
                  <a:lnTo>
                    <a:pt x="326668" y="117684"/>
                  </a:lnTo>
                  <a:close/>
                </a:path>
                <a:path w="501650" h="469900">
                  <a:moveTo>
                    <a:pt x="422148" y="100584"/>
                  </a:moveTo>
                  <a:lnTo>
                    <a:pt x="326668" y="117684"/>
                  </a:lnTo>
                  <a:lnTo>
                    <a:pt x="326136" y="124968"/>
                  </a:lnTo>
                  <a:lnTo>
                    <a:pt x="320040" y="118872"/>
                  </a:lnTo>
                  <a:lnTo>
                    <a:pt x="320040" y="128695"/>
                  </a:lnTo>
                  <a:lnTo>
                    <a:pt x="402319" y="113505"/>
                  </a:lnTo>
                  <a:lnTo>
                    <a:pt x="408432" y="103632"/>
                  </a:lnTo>
                  <a:lnTo>
                    <a:pt x="414528" y="111252"/>
                  </a:lnTo>
                  <a:lnTo>
                    <a:pt x="414528" y="112719"/>
                  </a:lnTo>
                  <a:lnTo>
                    <a:pt x="422148" y="100584"/>
                  </a:lnTo>
                  <a:close/>
                </a:path>
                <a:path w="501650" h="469900">
                  <a:moveTo>
                    <a:pt x="323088" y="317015"/>
                  </a:moveTo>
                  <a:lnTo>
                    <a:pt x="323088" y="307848"/>
                  </a:lnTo>
                  <a:lnTo>
                    <a:pt x="321818" y="315995"/>
                  </a:lnTo>
                  <a:lnTo>
                    <a:pt x="323088" y="317015"/>
                  </a:lnTo>
                  <a:close/>
                </a:path>
                <a:path w="501650" h="469900">
                  <a:moveTo>
                    <a:pt x="333756" y="19812"/>
                  </a:moveTo>
                  <a:lnTo>
                    <a:pt x="324612" y="16764"/>
                  </a:lnTo>
                  <a:lnTo>
                    <a:pt x="323134" y="34985"/>
                  </a:lnTo>
                  <a:lnTo>
                    <a:pt x="333756" y="19812"/>
                  </a:lnTo>
                  <a:close/>
                </a:path>
                <a:path w="501650" h="469900">
                  <a:moveTo>
                    <a:pt x="414528" y="112719"/>
                  </a:moveTo>
                  <a:lnTo>
                    <a:pt x="414528" y="111252"/>
                  </a:lnTo>
                  <a:lnTo>
                    <a:pt x="402319" y="113505"/>
                  </a:lnTo>
                  <a:lnTo>
                    <a:pt x="368808" y="167640"/>
                  </a:lnTo>
                  <a:lnTo>
                    <a:pt x="377952" y="169141"/>
                  </a:lnTo>
                  <a:lnTo>
                    <a:pt x="377952" y="158496"/>
                  </a:lnTo>
                  <a:lnTo>
                    <a:pt x="384966" y="159798"/>
                  </a:lnTo>
                  <a:lnTo>
                    <a:pt x="414528" y="112719"/>
                  </a:lnTo>
                  <a:close/>
                </a:path>
                <a:path w="501650" h="469900">
                  <a:moveTo>
                    <a:pt x="483108" y="288188"/>
                  </a:moveTo>
                  <a:lnTo>
                    <a:pt x="483108" y="278892"/>
                  </a:lnTo>
                  <a:lnTo>
                    <a:pt x="480060" y="286512"/>
                  </a:lnTo>
                  <a:lnTo>
                    <a:pt x="466317" y="277726"/>
                  </a:lnTo>
                  <a:lnTo>
                    <a:pt x="373380" y="271272"/>
                  </a:lnTo>
                  <a:lnTo>
                    <a:pt x="379476" y="293217"/>
                  </a:lnTo>
                  <a:lnTo>
                    <a:pt x="379476" y="280416"/>
                  </a:lnTo>
                  <a:lnTo>
                    <a:pt x="384048" y="274320"/>
                  </a:lnTo>
                  <a:lnTo>
                    <a:pt x="385840" y="280893"/>
                  </a:lnTo>
                  <a:lnTo>
                    <a:pt x="483108" y="288188"/>
                  </a:lnTo>
                  <a:close/>
                </a:path>
                <a:path w="501650" h="469900">
                  <a:moveTo>
                    <a:pt x="384966" y="159798"/>
                  </a:moveTo>
                  <a:lnTo>
                    <a:pt x="377952" y="158496"/>
                  </a:lnTo>
                  <a:lnTo>
                    <a:pt x="381000" y="166116"/>
                  </a:lnTo>
                  <a:lnTo>
                    <a:pt x="384966" y="159798"/>
                  </a:lnTo>
                  <a:close/>
                </a:path>
                <a:path w="501650" h="469900">
                  <a:moveTo>
                    <a:pt x="484632" y="178308"/>
                  </a:moveTo>
                  <a:lnTo>
                    <a:pt x="384966" y="159798"/>
                  </a:lnTo>
                  <a:lnTo>
                    <a:pt x="381000" y="166116"/>
                  </a:lnTo>
                  <a:lnTo>
                    <a:pt x="377952" y="158496"/>
                  </a:lnTo>
                  <a:lnTo>
                    <a:pt x="377952" y="169141"/>
                  </a:lnTo>
                  <a:lnTo>
                    <a:pt x="459886" y="182593"/>
                  </a:lnTo>
                  <a:lnTo>
                    <a:pt x="469392" y="176784"/>
                  </a:lnTo>
                  <a:lnTo>
                    <a:pt x="470916" y="184404"/>
                  </a:lnTo>
                  <a:lnTo>
                    <a:pt x="470916" y="186880"/>
                  </a:lnTo>
                  <a:lnTo>
                    <a:pt x="484632" y="178308"/>
                  </a:lnTo>
                  <a:close/>
                </a:path>
                <a:path w="501650" h="469900">
                  <a:moveTo>
                    <a:pt x="385840" y="280893"/>
                  </a:moveTo>
                  <a:lnTo>
                    <a:pt x="384048" y="274320"/>
                  </a:lnTo>
                  <a:lnTo>
                    <a:pt x="379476" y="280416"/>
                  </a:lnTo>
                  <a:lnTo>
                    <a:pt x="385840" y="280893"/>
                  </a:lnTo>
                  <a:close/>
                </a:path>
                <a:path w="501650" h="469900">
                  <a:moveTo>
                    <a:pt x="411480" y="374904"/>
                  </a:moveTo>
                  <a:lnTo>
                    <a:pt x="385840" y="280893"/>
                  </a:lnTo>
                  <a:lnTo>
                    <a:pt x="379476" y="280416"/>
                  </a:lnTo>
                  <a:lnTo>
                    <a:pt x="379476" y="293217"/>
                  </a:lnTo>
                  <a:lnTo>
                    <a:pt x="399464" y="365177"/>
                  </a:lnTo>
                  <a:lnTo>
                    <a:pt x="411480" y="374904"/>
                  </a:lnTo>
                  <a:close/>
                </a:path>
                <a:path w="501650" h="469900">
                  <a:moveTo>
                    <a:pt x="470916" y="186880"/>
                  </a:moveTo>
                  <a:lnTo>
                    <a:pt x="470916" y="184404"/>
                  </a:lnTo>
                  <a:lnTo>
                    <a:pt x="459886" y="182593"/>
                  </a:lnTo>
                  <a:lnTo>
                    <a:pt x="387096" y="227076"/>
                  </a:lnTo>
                  <a:lnTo>
                    <a:pt x="399288" y="234870"/>
                  </a:lnTo>
                  <a:lnTo>
                    <a:pt x="399288" y="222504"/>
                  </a:lnTo>
                  <a:lnTo>
                    <a:pt x="406422" y="227189"/>
                  </a:lnTo>
                  <a:lnTo>
                    <a:pt x="470916" y="186880"/>
                  </a:lnTo>
                  <a:close/>
                </a:path>
                <a:path w="501650" h="469900">
                  <a:moveTo>
                    <a:pt x="406422" y="227189"/>
                  </a:moveTo>
                  <a:lnTo>
                    <a:pt x="399288" y="222504"/>
                  </a:lnTo>
                  <a:lnTo>
                    <a:pt x="399288" y="231648"/>
                  </a:lnTo>
                  <a:lnTo>
                    <a:pt x="406422" y="227189"/>
                  </a:lnTo>
                  <a:close/>
                </a:path>
                <a:path w="501650" h="469900">
                  <a:moveTo>
                    <a:pt x="501396" y="289560"/>
                  </a:moveTo>
                  <a:lnTo>
                    <a:pt x="406422" y="227189"/>
                  </a:lnTo>
                  <a:lnTo>
                    <a:pt x="399288" y="231648"/>
                  </a:lnTo>
                  <a:lnTo>
                    <a:pt x="399288" y="234870"/>
                  </a:lnTo>
                  <a:lnTo>
                    <a:pt x="466317" y="277726"/>
                  </a:lnTo>
                  <a:lnTo>
                    <a:pt x="483108" y="278892"/>
                  </a:lnTo>
                  <a:lnTo>
                    <a:pt x="483108" y="288188"/>
                  </a:lnTo>
                  <a:lnTo>
                    <a:pt x="501396" y="289560"/>
                  </a:lnTo>
                  <a:close/>
                </a:path>
                <a:path w="501650" h="469900">
                  <a:moveTo>
                    <a:pt x="411480" y="374904"/>
                  </a:moveTo>
                  <a:lnTo>
                    <a:pt x="399464" y="365177"/>
                  </a:lnTo>
                  <a:lnTo>
                    <a:pt x="403860" y="381000"/>
                  </a:lnTo>
                  <a:lnTo>
                    <a:pt x="411480" y="374904"/>
                  </a:lnTo>
                  <a:close/>
                </a:path>
                <a:path w="501650" h="469900">
                  <a:moveTo>
                    <a:pt x="414528" y="111252"/>
                  </a:moveTo>
                  <a:lnTo>
                    <a:pt x="408432" y="103632"/>
                  </a:lnTo>
                  <a:lnTo>
                    <a:pt x="402319" y="113505"/>
                  </a:lnTo>
                  <a:lnTo>
                    <a:pt x="414528" y="111252"/>
                  </a:lnTo>
                  <a:close/>
                </a:path>
                <a:path w="501650" h="469900">
                  <a:moveTo>
                    <a:pt x="470916" y="184404"/>
                  </a:moveTo>
                  <a:lnTo>
                    <a:pt x="469392" y="176784"/>
                  </a:lnTo>
                  <a:lnTo>
                    <a:pt x="459886" y="182593"/>
                  </a:lnTo>
                  <a:lnTo>
                    <a:pt x="470916" y="184404"/>
                  </a:lnTo>
                  <a:close/>
                </a:path>
                <a:path w="501650" h="469900">
                  <a:moveTo>
                    <a:pt x="483108" y="278892"/>
                  </a:moveTo>
                  <a:lnTo>
                    <a:pt x="466317" y="277726"/>
                  </a:lnTo>
                  <a:lnTo>
                    <a:pt x="480060" y="286512"/>
                  </a:lnTo>
                  <a:lnTo>
                    <a:pt x="483108" y="278892"/>
                  </a:lnTo>
                  <a:close/>
                </a:path>
              </a:pathLst>
            </a:custGeom>
            <a:solidFill>
              <a:srgbClr val="FFFFFF"/>
            </a:solidFill>
          </p:spPr>
          <p:txBody>
            <a:bodyPr wrap="square" lIns="0" tIns="0" rIns="0" bIns="0" rtlCol="0"/>
            <a:lstStyle/>
            <a:p>
              <a:endParaRPr/>
            </a:p>
          </p:txBody>
        </p:sp>
      </p:grpSp>
    </p:spTree>
    <p:extLst>
      <p:ext uri="{BB962C8B-B14F-4D97-AF65-F5344CB8AC3E}">
        <p14:creationId xmlns:p14="http://schemas.microsoft.com/office/powerpoint/2010/main" val="3160167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D9D2AB-238D-4FDB-8C30-0AF86BD97471}"/>
              </a:ext>
            </a:extLst>
          </p:cNvPr>
          <p:cNvSpPr>
            <a:spLocks noGrp="1"/>
          </p:cNvSpPr>
          <p:nvPr>
            <p:ph type="body" sz="quarter" idx="13"/>
          </p:nvPr>
        </p:nvSpPr>
        <p:spPr/>
        <p:txBody>
          <a:bodyPr/>
          <a:lstStyle/>
          <a:p>
            <a:r>
              <a:rPr lang="en-US"/>
              <a:t>Content: </a:t>
            </a:r>
          </a:p>
        </p:txBody>
      </p:sp>
      <p:sp>
        <p:nvSpPr>
          <p:cNvPr id="3" name="Text Placeholder 2">
            <a:extLst>
              <a:ext uri="{FF2B5EF4-FFF2-40B4-BE49-F238E27FC236}">
                <a16:creationId xmlns:a16="http://schemas.microsoft.com/office/drawing/2014/main" id="{3FE44A78-BF27-4B04-BCF3-CDE30E8E15D2}"/>
              </a:ext>
            </a:extLst>
          </p:cNvPr>
          <p:cNvSpPr>
            <a:spLocks noGrp="1"/>
          </p:cNvSpPr>
          <p:nvPr>
            <p:ph type="body" sz="quarter" idx="14"/>
          </p:nvPr>
        </p:nvSpPr>
        <p:spPr>
          <a:xfrm>
            <a:off x="1098783" y="1183451"/>
            <a:ext cx="9994434" cy="4140200"/>
          </a:xfrm>
        </p:spPr>
        <p:txBody>
          <a:bodyPr lIns="0" tIns="0" rIns="0" bIns="0" anchor="t"/>
          <a:lstStyle/>
          <a:p>
            <a:pPr>
              <a:lnSpc>
                <a:spcPct val="200000"/>
              </a:lnSpc>
              <a:buFont typeface="Wingdings" panose="05000000000000000000" pitchFamily="2" charset="2"/>
              <a:buChar char="q"/>
            </a:pPr>
            <a:r>
              <a:rPr lang="en-US" sz="2400" dirty="0"/>
              <a:t>Introduction: PV Technology, history and how PV cells work</a:t>
            </a:r>
          </a:p>
          <a:p>
            <a:pPr>
              <a:lnSpc>
                <a:spcPct val="200000"/>
              </a:lnSpc>
              <a:buFont typeface="Wingdings" panose="05000000000000000000" pitchFamily="2" charset="2"/>
              <a:buChar char="q"/>
            </a:pPr>
            <a:r>
              <a:rPr lang="en-US" sz="2400" dirty="0"/>
              <a:t>Doping of Silicon : positive (p) and negative (n) layers</a:t>
            </a:r>
          </a:p>
          <a:p>
            <a:pPr>
              <a:lnSpc>
                <a:spcPct val="200000"/>
              </a:lnSpc>
              <a:buFont typeface="Wingdings" panose="05000000000000000000" pitchFamily="2" charset="2"/>
              <a:buChar char="q"/>
            </a:pPr>
            <a:r>
              <a:rPr lang="en-US" sz="2400" dirty="0"/>
              <a:t> Equivalent circuit of the solar cell and characteristic curve</a:t>
            </a:r>
            <a:endParaRPr lang="en-US" sz="2400" dirty="0">
              <a:ea typeface="Verdana"/>
            </a:endParaRPr>
          </a:p>
          <a:p>
            <a:pPr>
              <a:lnSpc>
                <a:spcPct val="200000"/>
              </a:lnSpc>
              <a:buFont typeface="Wingdings" panose="05000000000000000000" pitchFamily="2" charset="2"/>
              <a:buChar char="q"/>
            </a:pPr>
            <a:r>
              <a:rPr lang="en-US" sz="2400" dirty="0"/>
              <a:t>PV Systems: off-grid and on-grid </a:t>
            </a:r>
          </a:p>
          <a:p>
            <a:pPr>
              <a:lnSpc>
                <a:spcPct val="200000"/>
              </a:lnSpc>
              <a:buFont typeface="Wingdings" panose="05000000000000000000" pitchFamily="2" charset="2"/>
              <a:buChar char="q"/>
            </a:pPr>
            <a:endParaRPr lang="en-US" sz="2400" dirty="0"/>
          </a:p>
          <a:p>
            <a:pPr>
              <a:lnSpc>
                <a:spcPct val="200000"/>
              </a:lnSpc>
              <a:buFont typeface="Wingdings" panose="05000000000000000000" pitchFamily="2" charset="2"/>
              <a:buChar char="q"/>
            </a:pPr>
            <a:endParaRPr lang="en-US" sz="2400" dirty="0"/>
          </a:p>
          <a:p>
            <a:pPr>
              <a:lnSpc>
                <a:spcPct val="200000"/>
              </a:lnSpc>
              <a:buFont typeface="Wingdings" panose="05000000000000000000" pitchFamily="2" charset="2"/>
              <a:buChar char="q"/>
            </a:pPr>
            <a:endParaRPr lang="en-US" dirty="0"/>
          </a:p>
          <a:p>
            <a:pPr>
              <a:lnSpc>
                <a:spcPct val="200000"/>
              </a:lnSpc>
              <a:buFont typeface="Wingdings" panose="05000000000000000000" pitchFamily="2" charset="2"/>
              <a:buChar char="q"/>
            </a:pPr>
            <a:endParaRPr lang="en-US" dirty="0"/>
          </a:p>
        </p:txBody>
      </p:sp>
    </p:spTree>
    <p:extLst>
      <p:ext uri="{BB962C8B-B14F-4D97-AF65-F5344CB8AC3E}">
        <p14:creationId xmlns:p14="http://schemas.microsoft.com/office/powerpoint/2010/main" val="35327060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91A9E0-E739-4E1D-AA22-A0AE355D36CA}"/>
              </a:ext>
            </a:extLst>
          </p:cNvPr>
          <p:cNvSpPr>
            <a:spLocks noGrp="1"/>
          </p:cNvSpPr>
          <p:nvPr>
            <p:ph type="body" sz="quarter" idx="13"/>
          </p:nvPr>
        </p:nvSpPr>
        <p:spPr/>
        <p:txBody>
          <a:bodyPr/>
          <a:lstStyle/>
          <a:p>
            <a:r>
              <a:rPr lang="en-US"/>
              <a:t>P-N junction</a:t>
            </a:r>
          </a:p>
        </p:txBody>
      </p:sp>
      <p:pic>
        <p:nvPicPr>
          <p:cNvPr id="4" name="Picture 3">
            <a:extLst>
              <a:ext uri="{FF2B5EF4-FFF2-40B4-BE49-F238E27FC236}">
                <a16:creationId xmlns:a16="http://schemas.microsoft.com/office/drawing/2014/main" id="{EDC9343F-D852-4E15-B0DE-2996B98DDA92}"/>
              </a:ext>
            </a:extLst>
          </p:cNvPr>
          <p:cNvPicPr>
            <a:picLocks noChangeAspect="1"/>
          </p:cNvPicPr>
          <p:nvPr/>
        </p:nvPicPr>
        <p:blipFill>
          <a:blip r:embed="rId2"/>
          <a:stretch>
            <a:fillRect/>
          </a:stretch>
        </p:blipFill>
        <p:spPr>
          <a:xfrm>
            <a:off x="3443701" y="549275"/>
            <a:ext cx="7000875" cy="4762500"/>
          </a:xfrm>
          <a:prstGeom prst="rect">
            <a:avLst/>
          </a:prstGeom>
        </p:spPr>
      </p:pic>
      <p:sp>
        <p:nvSpPr>
          <p:cNvPr id="5" name="Rectangle 4">
            <a:extLst>
              <a:ext uri="{FF2B5EF4-FFF2-40B4-BE49-F238E27FC236}">
                <a16:creationId xmlns:a16="http://schemas.microsoft.com/office/drawing/2014/main" id="{631BB1D9-7C8E-44A5-BAF1-4247CDC9A688}"/>
              </a:ext>
            </a:extLst>
          </p:cNvPr>
          <p:cNvSpPr/>
          <p:nvPr/>
        </p:nvSpPr>
        <p:spPr>
          <a:xfrm>
            <a:off x="6096000" y="5847060"/>
            <a:ext cx="6096000" cy="646331"/>
          </a:xfrm>
          <a:prstGeom prst="rect">
            <a:avLst/>
          </a:prstGeom>
        </p:spPr>
        <p:txBody>
          <a:bodyPr>
            <a:spAutoFit/>
          </a:bodyPr>
          <a:lstStyle/>
          <a:p>
            <a:r>
              <a:rPr lang="en-US"/>
              <a:t>[Renewable Energy Technology, and Environment Martin </a:t>
            </a:r>
            <a:r>
              <a:rPr lang="en-US" err="1"/>
              <a:t>Kaltschmitt</a:t>
            </a:r>
            <a:r>
              <a:rPr lang="en-US"/>
              <a:t>, 2007]</a:t>
            </a:r>
          </a:p>
        </p:txBody>
      </p:sp>
    </p:spTree>
    <p:extLst>
      <p:ext uri="{BB962C8B-B14F-4D97-AF65-F5344CB8AC3E}">
        <p14:creationId xmlns:p14="http://schemas.microsoft.com/office/powerpoint/2010/main" val="39966603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E867AB-AB62-4D97-9926-C157A1F49E1B}"/>
              </a:ext>
            </a:extLst>
          </p:cNvPr>
          <p:cNvSpPr>
            <a:spLocks noGrp="1"/>
          </p:cNvSpPr>
          <p:nvPr>
            <p:ph type="body" sz="quarter" idx="13"/>
          </p:nvPr>
        </p:nvSpPr>
        <p:spPr>
          <a:xfrm>
            <a:off x="428624" y="269875"/>
            <a:ext cx="10494517" cy="810888"/>
          </a:xfrm>
        </p:spPr>
        <p:txBody>
          <a:bodyPr/>
          <a:lstStyle/>
          <a:p>
            <a:r>
              <a:rPr lang="en-US"/>
              <a:t>The response of the silicon  due to the incident Photons</a:t>
            </a:r>
          </a:p>
          <a:p>
            <a:endParaRPr lang="en-US"/>
          </a:p>
        </p:txBody>
      </p:sp>
      <p:pic>
        <p:nvPicPr>
          <p:cNvPr id="5" name="object 3">
            <a:extLst>
              <a:ext uri="{FF2B5EF4-FFF2-40B4-BE49-F238E27FC236}">
                <a16:creationId xmlns:a16="http://schemas.microsoft.com/office/drawing/2014/main" id="{78A12A10-D387-4A6E-A170-E7E1D0881018}"/>
              </a:ext>
            </a:extLst>
          </p:cNvPr>
          <p:cNvPicPr/>
          <p:nvPr/>
        </p:nvPicPr>
        <p:blipFill>
          <a:blip r:embed="rId2" cstate="print"/>
          <a:stretch>
            <a:fillRect/>
          </a:stretch>
        </p:blipFill>
        <p:spPr>
          <a:xfrm>
            <a:off x="2650623" y="1728723"/>
            <a:ext cx="7997952" cy="3592067"/>
          </a:xfrm>
          <a:prstGeom prst="rect">
            <a:avLst/>
          </a:prstGeom>
        </p:spPr>
      </p:pic>
      <p:sp>
        <p:nvSpPr>
          <p:cNvPr id="6" name="object 4">
            <a:extLst>
              <a:ext uri="{FF2B5EF4-FFF2-40B4-BE49-F238E27FC236}">
                <a16:creationId xmlns:a16="http://schemas.microsoft.com/office/drawing/2014/main" id="{576C9F49-C712-4FEB-A30F-B44BBB9236E6}"/>
              </a:ext>
            </a:extLst>
          </p:cNvPr>
          <p:cNvSpPr txBox="1"/>
          <p:nvPr/>
        </p:nvSpPr>
        <p:spPr>
          <a:xfrm>
            <a:off x="3310012" y="3997449"/>
            <a:ext cx="210185" cy="299720"/>
          </a:xfrm>
          <a:prstGeom prst="rect">
            <a:avLst/>
          </a:prstGeom>
        </p:spPr>
        <p:txBody>
          <a:bodyPr vert="horz" wrap="square" lIns="0" tIns="12700" rIns="0" bIns="0" rtlCol="0">
            <a:spAutoFit/>
          </a:bodyPr>
          <a:lstStyle/>
          <a:p>
            <a:pPr marL="12700">
              <a:lnSpc>
                <a:spcPct val="100000"/>
              </a:lnSpc>
              <a:spcBef>
                <a:spcPts val="100"/>
              </a:spcBef>
            </a:pPr>
            <a:r>
              <a:rPr sz="1800" spc="5">
                <a:latin typeface="Calibri"/>
                <a:cs typeface="Calibri"/>
              </a:rPr>
              <a:t>e</a:t>
            </a:r>
            <a:r>
              <a:rPr sz="1800">
                <a:latin typeface="Calibri"/>
                <a:cs typeface="Calibri"/>
              </a:rPr>
              <a:t>-</a:t>
            </a:r>
          </a:p>
        </p:txBody>
      </p:sp>
      <p:sp>
        <p:nvSpPr>
          <p:cNvPr id="7" name="object 5">
            <a:extLst>
              <a:ext uri="{FF2B5EF4-FFF2-40B4-BE49-F238E27FC236}">
                <a16:creationId xmlns:a16="http://schemas.microsoft.com/office/drawing/2014/main" id="{7CD98946-1983-448B-A5B3-5A9CF90F7E8C}"/>
              </a:ext>
            </a:extLst>
          </p:cNvPr>
          <p:cNvSpPr txBox="1"/>
          <p:nvPr/>
        </p:nvSpPr>
        <p:spPr>
          <a:xfrm>
            <a:off x="4283848" y="3960873"/>
            <a:ext cx="210185" cy="299720"/>
          </a:xfrm>
          <a:prstGeom prst="rect">
            <a:avLst/>
          </a:prstGeom>
        </p:spPr>
        <p:txBody>
          <a:bodyPr vert="horz" wrap="square" lIns="0" tIns="12700" rIns="0" bIns="0" rtlCol="0">
            <a:spAutoFit/>
          </a:bodyPr>
          <a:lstStyle/>
          <a:p>
            <a:pPr marL="12700">
              <a:lnSpc>
                <a:spcPct val="100000"/>
              </a:lnSpc>
              <a:spcBef>
                <a:spcPts val="100"/>
              </a:spcBef>
            </a:pPr>
            <a:r>
              <a:rPr sz="1800" spc="5">
                <a:latin typeface="Calibri"/>
                <a:cs typeface="Calibri"/>
              </a:rPr>
              <a:t>e</a:t>
            </a:r>
            <a:r>
              <a:rPr sz="1800">
                <a:latin typeface="Calibri"/>
                <a:cs typeface="Calibri"/>
              </a:rPr>
              <a:t>-</a:t>
            </a:r>
          </a:p>
        </p:txBody>
      </p:sp>
      <p:sp>
        <p:nvSpPr>
          <p:cNvPr id="8" name="object 6">
            <a:extLst>
              <a:ext uri="{FF2B5EF4-FFF2-40B4-BE49-F238E27FC236}">
                <a16:creationId xmlns:a16="http://schemas.microsoft.com/office/drawing/2014/main" id="{A1CBE701-D031-41C3-A750-435D1541106D}"/>
              </a:ext>
            </a:extLst>
          </p:cNvPr>
          <p:cNvSpPr txBox="1"/>
          <p:nvPr/>
        </p:nvSpPr>
        <p:spPr>
          <a:xfrm>
            <a:off x="3093604" y="4142229"/>
            <a:ext cx="254000" cy="299720"/>
          </a:xfrm>
          <a:prstGeom prst="rect">
            <a:avLst/>
          </a:prstGeom>
        </p:spPr>
        <p:txBody>
          <a:bodyPr vert="horz" wrap="square" lIns="0" tIns="12700" rIns="0" bIns="0" rtlCol="0">
            <a:spAutoFit/>
          </a:bodyPr>
          <a:lstStyle/>
          <a:p>
            <a:pPr marL="12700">
              <a:lnSpc>
                <a:spcPct val="100000"/>
              </a:lnSpc>
              <a:spcBef>
                <a:spcPts val="100"/>
              </a:spcBef>
            </a:pPr>
            <a:r>
              <a:rPr sz="1800">
                <a:latin typeface="Calibri"/>
                <a:cs typeface="Calibri"/>
              </a:rPr>
              <a:t>e+</a:t>
            </a:r>
          </a:p>
        </p:txBody>
      </p:sp>
      <p:sp>
        <p:nvSpPr>
          <p:cNvPr id="9" name="object 7">
            <a:extLst>
              <a:ext uri="{FF2B5EF4-FFF2-40B4-BE49-F238E27FC236}">
                <a16:creationId xmlns:a16="http://schemas.microsoft.com/office/drawing/2014/main" id="{8AFCE41D-876E-4E1F-BC5E-68B13D1199FA}"/>
              </a:ext>
            </a:extLst>
          </p:cNvPr>
          <p:cNvSpPr txBox="1"/>
          <p:nvPr/>
        </p:nvSpPr>
        <p:spPr>
          <a:xfrm>
            <a:off x="4067440" y="4105653"/>
            <a:ext cx="254000" cy="299720"/>
          </a:xfrm>
          <a:prstGeom prst="rect">
            <a:avLst/>
          </a:prstGeom>
        </p:spPr>
        <p:txBody>
          <a:bodyPr vert="horz" wrap="square" lIns="0" tIns="12700" rIns="0" bIns="0" rtlCol="0">
            <a:spAutoFit/>
          </a:bodyPr>
          <a:lstStyle/>
          <a:p>
            <a:pPr marL="12700">
              <a:lnSpc>
                <a:spcPct val="100000"/>
              </a:lnSpc>
              <a:spcBef>
                <a:spcPts val="100"/>
              </a:spcBef>
            </a:pPr>
            <a:r>
              <a:rPr sz="1800">
                <a:latin typeface="Calibri"/>
                <a:cs typeface="Calibri"/>
              </a:rPr>
              <a:t>e+</a:t>
            </a:r>
          </a:p>
        </p:txBody>
      </p:sp>
      <p:grpSp>
        <p:nvGrpSpPr>
          <p:cNvPr id="10" name="object 8">
            <a:extLst>
              <a:ext uri="{FF2B5EF4-FFF2-40B4-BE49-F238E27FC236}">
                <a16:creationId xmlns:a16="http://schemas.microsoft.com/office/drawing/2014/main" id="{BA6F124B-99CA-4426-81FB-84A36ACE8154}"/>
              </a:ext>
            </a:extLst>
          </p:cNvPr>
          <p:cNvGrpSpPr/>
          <p:nvPr/>
        </p:nvGrpSpPr>
        <p:grpSpPr>
          <a:xfrm>
            <a:off x="2537466" y="822575"/>
            <a:ext cx="4678680" cy="3877310"/>
            <a:chOff x="1379101" y="2249424"/>
            <a:chExt cx="4678680" cy="3877310"/>
          </a:xfrm>
        </p:grpSpPr>
        <p:sp>
          <p:nvSpPr>
            <p:cNvPr id="11" name="object 9">
              <a:extLst>
                <a:ext uri="{FF2B5EF4-FFF2-40B4-BE49-F238E27FC236}">
                  <a16:creationId xmlns:a16="http://schemas.microsoft.com/office/drawing/2014/main" id="{64857CE9-FE09-4C0C-B66C-184B96FC1FCB}"/>
                </a:ext>
              </a:extLst>
            </p:cNvPr>
            <p:cNvSpPr/>
            <p:nvPr/>
          </p:nvSpPr>
          <p:spPr>
            <a:xfrm>
              <a:off x="1853062" y="5205983"/>
              <a:ext cx="467995" cy="431800"/>
            </a:xfrm>
            <a:custGeom>
              <a:avLst/>
              <a:gdLst/>
              <a:ahLst/>
              <a:cxnLst/>
              <a:rect l="l" t="t" r="r" b="b"/>
              <a:pathLst>
                <a:path w="467994" h="431800">
                  <a:moveTo>
                    <a:pt x="467867" y="265175"/>
                  </a:moveTo>
                  <a:lnTo>
                    <a:pt x="380999" y="208787"/>
                  </a:lnTo>
                  <a:lnTo>
                    <a:pt x="457199" y="163067"/>
                  </a:lnTo>
                  <a:lnTo>
                    <a:pt x="361187" y="146303"/>
                  </a:lnTo>
                  <a:lnTo>
                    <a:pt x="397763" y="88391"/>
                  </a:lnTo>
                  <a:lnTo>
                    <a:pt x="306323" y="106679"/>
                  </a:lnTo>
                  <a:lnTo>
                    <a:pt x="313943" y="0"/>
                  </a:lnTo>
                  <a:lnTo>
                    <a:pt x="233171" y="115823"/>
                  </a:lnTo>
                  <a:lnTo>
                    <a:pt x="181355" y="45719"/>
                  </a:lnTo>
                  <a:lnTo>
                    <a:pt x="158495" y="126491"/>
                  </a:lnTo>
                  <a:lnTo>
                    <a:pt x="7619" y="45719"/>
                  </a:lnTo>
                  <a:lnTo>
                    <a:pt x="100583" y="152399"/>
                  </a:lnTo>
                  <a:lnTo>
                    <a:pt x="0" y="172211"/>
                  </a:lnTo>
                  <a:lnTo>
                    <a:pt x="80771" y="234695"/>
                  </a:lnTo>
                  <a:lnTo>
                    <a:pt x="3047" y="291083"/>
                  </a:lnTo>
                  <a:lnTo>
                    <a:pt x="121919" y="278891"/>
                  </a:lnTo>
                  <a:lnTo>
                    <a:pt x="103631" y="352043"/>
                  </a:lnTo>
                  <a:lnTo>
                    <a:pt x="167639" y="312419"/>
                  </a:lnTo>
                  <a:lnTo>
                    <a:pt x="182879" y="431291"/>
                  </a:lnTo>
                  <a:lnTo>
                    <a:pt x="228599" y="298703"/>
                  </a:lnTo>
                  <a:lnTo>
                    <a:pt x="286511" y="394715"/>
                  </a:lnTo>
                  <a:lnTo>
                    <a:pt x="303275" y="289559"/>
                  </a:lnTo>
                  <a:lnTo>
                    <a:pt x="393191" y="361187"/>
                  </a:lnTo>
                  <a:lnTo>
                    <a:pt x="364235" y="259079"/>
                  </a:lnTo>
                  <a:lnTo>
                    <a:pt x="467867" y="265175"/>
                  </a:lnTo>
                  <a:close/>
                </a:path>
              </a:pathLst>
            </a:custGeom>
            <a:solidFill>
              <a:srgbClr val="FFFF00"/>
            </a:solidFill>
          </p:spPr>
          <p:txBody>
            <a:bodyPr wrap="square" lIns="0" tIns="0" rIns="0" bIns="0" rtlCol="0"/>
            <a:lstStyle/>
            <a:p>
              <a:endParaRPr/>
            </a:p>
          </p:txBody>
        </p:sp>
        <p:sp>
          <p:nvSpPr>
            <p:cNvPr id="12" name="object 10">
              <a:extLst>
                <a:ext uri="{FF2B5EF4-FFF2-40B4-BE49-F238E27FC236}">
                  <a16:creationId xmlns:a16="http://schemas.microsoft.com/office/drawing/2014/main" id="{5E1BC6CA-9B0C-49C8-9A55-6C4DC8D1D5BD}"/>
                </a:ext>
              </a:extLst>
            </p:cNvPr>
            <p:cNvSpPr/>
            <p:nvPr/>
          </p:nvSpPr>
          <p:spPr>
            <a:xfrm>
              <a:off x="1837822" y="5189220"/>
              <a:ext cx="501650" cy="469900"/>
            </a:xfrm>
            <a:custGeom>
              <a:avLst/>
              <a:gdLst/>
              <a:ahLst/>
              <a:cxnLst/>
              <a:rect l="l" t="t" r="r" b="b"/>
              <a:pathLst>
                <a:path w="501650" h="469900">
                  <a:moveTo>
                    <a:pt x="144780" y="289560"/>
                  </a:moveTo>
                  <a:lnTo>
                    <a:pt x="36541" y="301157"/>
                  </a:lnTo>
                  <a:lnTo>
                    <a:pt x="21336" y="312420"/>
                  </a:lnTo>
                  <a:lnTo>
                    <a:pt x="16800" y="303349"/>
                  </a:lnTo>
                  <a:lnTo>
                    <a:pt x="0" y="315468"/>
                  </a:lnTo>
                  <a:lnTo>
                    <a:pt x="130720" y="301103"/>
                  </a:lnTo>
                  <a:lnTo>
                    <a:pt x="132588" y="294132"/>
                  </a:lnTo>
                  <a:lnTo>
                    <a:pt x="138684" y="300228"/>
                  </a:lnTo>
                  <a:lnTo>
                    <a:pt x="138684" y="312637"/>
                  </a:lnTo>
                  <a:lnTo>
                    <a:pt x="144780" y="289560"/>
                  </a:lnTo>
                  <a:close/>
                </a:path>
                <a:path w="501650" h="469900">
                  <a:moveTo>
                    <a:pt x="170663" y="136202"/>
                  </a:moveTo>
                  <a:lnTo>
                    <a:pt x="3048" y="45720"/>
                  </a:lnTo>
                  <a:lnTo>
                    <a:pt x="21336" y="67098"/>
                  </a:lnTo>
                  <a:lnTo>
                    <a:pt x="25908" y="59436"/>
                  </a:lnTo>
                  <a:lnTo>
                    <a:pt x="41925" y="77956"/>
                  </a:lnTo>
                  <a:lnTo>
                    <a:pt x="169164" y="145317"/>
                  </a:lnTo>
                  <a:lnTo>
                    <a:pt x="169164" y="141732"/>
                  </a:lnTo>
                  <a:lnTo>
                    <a:pt x="170663" y="136202"/>
                  </a:lnTo>
                  <a:close/>
                </a:path>
                <a:path w="501650" h="469900">
                  <a:moveTo>
                    <a:pt x="114300" y="174015"/>
                  </a:moveTo>
                  <a:lnTo>
                    <a:pt x="114300" y="164592"/>
                  </a:lnTo>
                  <a:lnTo>
                    <a:pt x="111252" y="172212"/>
                  </a:lnTo>
                  <a:lnTo>
                    <a:pt x="106081" y="166168"/>
                  </a:lnTo>
                  <a:lnTo>
                    <a:pt x="3048" y="185928"/>
                  </a:lnTo>
                  <a:lnTo>
                    <a:pt x="15240" y="195433"/>
                  </a:lnTo>
                  <a:lnTo>
                    <a:pt x="15240" y="193548"/>
                  </a:lnTo>
                  <a:lnTo>
                    <a:pt x="18288" y="184404"/>
                  </a:lnTo>
                  <a:lnTo>
                    <a:pt x="26979" y="191233"/>
                  </a:lnTo>
                  <a:lnTo>
                    <a:pt x="114300" y="174015"/>
                  </a:lnTo>
                  <a:close/>
                </a:path>
                <a:path w="501650" h="469900">
                  <a:moveTo>
                    <a:pt x="26979" y="191233"/>
                  </a:moveTo>
                  <a:lnTo>
                    <a:pt x="18288" y="184404"/>
                  </a:lnTo>
                  <a:lnTo>
                    <a:pt x="15240" y="193548"/>
                  </a:lnTo>
                  <a:lnTo>
                    <a:pt x="26979" y="191233"/>
                  </a:lnTo>
                  <a:close/>
                </a:path>
                <a:path w="501650" h="469900">
                  <a:moveTo>
                    <a:pt x="103632" y="251460"/>
                  </a:moveTo>
                  <a:lnTo>
                    <a:pt x="26979" y="191233"/>
                  </a:lnTo>
                  <a:lnTo>
                    <a:pt x="15240" y="193548"/>
                  </a:lnTo>
                  <a:lnTo>
                    <a:pt x="15240" y="195433"/>
                  </a:lnTo>
                  <a:lnTo>
                    <a:pt x="87887" y="252073"/>
                  </a:lnTo>
                  <a:lnTo>
                    <a:pt x="92964" y="248412"/>
                  </a:lnTo>
                  <a:lnTo>
                    <a:pt x="92964" y="259362"/>
                  </a:lnTo>
                  <a:lnTo>
                    <a:pt x="103632" y="251460"/>
                  </a:lnTo>
                  <a:close/>
                </a:path>
                <a:path w="501650" h="469900">
                  <a:moveTo>
                    <a:pt x="36541" y="301157"/>
                  </a:moveTo>
                  <a:lnTo>
                    <a:pt x="16926" y="303258"/>
                  </a:lnTo>
                  <a:lnTo>
                    <a:pt x="21336" y="312420"/>
                  </a:lnTo>
                  <a:lnTo>
                    <a:pt x="36541" y="301157"/>
                  </a:lnTo>
                  <a:close/>
                </a:path>
                <a:path w="501650" h="469900">
                  <a:moveTo>
                    <a:pt x="92964" y="259362"/>
                  </a:moveTo>
                  <a:lnTo>
                    <a:pt x="92964" y="256032"/>
                  </a:lnTo>
                  <a:lnTo>
                    <a:pt x="87887" y="252073"/>
                  </a:lnTo>
                  <a:lnTo>
                    <a:pt x="16926" y="303258"/>
                  </a:lnTo>
                  <a:lnTo>
                    <a:pt x="36541" y="301157"/>
                  </a:lnTo>
                  <a:lnTo>
                    <a:pt x="92964" y="259362"/>
                  </a:lnTo>
                  <a:close/>
                </a:path>
                <a:path w="501650" h="469900">
                  <a:moveTo>
                    <a:pt x="41925" y="77956"/>
                  </a:moveTo>
                  <a:lnTo>
                    <a:pt x="25908" y="59436"/>
                  </a:lnTo>
                  <a:lnTo>
                    <a:pt x="21336" y="67056"/>
                  </a:lnTo>
                  <a:lnTo>
                    <a:pt x="41925" y="77956"/>
                  </a:lnTo>
                  <a:close/>
                </a:path>
                <a:path w="501650" h="469900">
                  <a:moveTo>
                    <a:pt x="123444" y="172212"/>
                  </a:moveTo>
                  <a:lnTo>
                    <a:pt x="41925" y="77956"/>
                  </a:lnTo>
                  <a:lnTo>
                    <a:pt x="21336" y="67056"/>
                  </a:lnTo>
                  <a:lnTo>
                    <a:pt x="106081" y="166168"/>
                  </a:lnTo>
                  <a:lnTo>
                    <a:pt x="114300" y="164592"/>
                  </a:lnTo>
                  <a:lnTo>
                    <a:pt x="114300" y="174015"/>
                  </a:lnTo>
                  <a:lnTo>
                    <a:pt x="123444" y="172212"/>
                  </a:lnTo>
                  <a:close/>
                </a:path>
                <a:path w="501650" h="469900">
                  <a:moveTo>
                    <a:pt x="92964" y="256032"/>
                  </a:moveTo>
                  <a:lnTo>
                    <a:pt x="92964" y="248412"/>
                  </a:lnTo>
                  <a:lnTo>
                    <a:pt x="87887" y="252073"/>
                  </a:lnTo>
                  <a:lnTo>
                    <a:pt x="92964" y="256032"/>
                  </a:lnTo>
                  <a:close/>
                </a:path>
                <a:path w="501650" h="469900">
                  <a:moveTo>
                    <a:pt x="114300" y="164592"/>
                  </a:moveTo>
                  <a:lnTo>
                    <a:pt x="106081" y="166168"/>
                  </a:lnTo>
                  <a:lnTo>
                    <a:pt x="111252" y="172212"/>
                  </a:lnTo>
                  <a:lnTo>
                    <a:pt x="114300" y="164592"/>
                  </a:lnTo>
                  <a:close/>
                </a:path>
                <a:path w="501650" h="469900">
                  <a:moveTo>
                    <a:pt x="138684" y="312637"/>
                  </a:moveTo>
                  <a:lnTo>
                    <a:pt x="138684" y="300228"/>
                  </a:lnTo>
                  <a:lnTo>
                    <a:pt x="130720" y="301103"/>
                  </a:lnTo>
                  <a:lnTo>
                    <a:pt x="109728" y="379476"/>
                  </a:lnTo>
                  <a:lnTo>
                    <a:pt x="115824" y="375743"/>
                  </a:lnTo>
                  <a:lnTo>
                    <a:pt x="115824" y="364236"/>
                  </a:lnTo>
                  <a:lnTo>
                    <a:pt x="126822" y="357541"/>
                  </a:lnTo>
                  <a:lnTo>
                    <a:pt x="138684" y="312637"/>
                  </a:lnTo>
                  <a:close/>
                </a:path>
                <a:path w="501650" h="469900">
                  <a:moveTo>
                    <a:pt x="126822" y="357541"/>
                  </a:moveTo>
                  <a:lnTo>
                    <a:pt x="115824" y="364236"/>
                  </a:lnTo>
                  <a:lnTo>
                    <a:pt x="123444" y="370332"/>
                  </a:lnTo>
                  <a:lnTo>
                    <a:pt x="126822" y="357541"/>
                  </a:lnTo>
                  <a:close/>
                </a:path>
                <a:path w="501650" h="469900">
                  <a:moveTo>
                    <a:pt x="201275" y="427720"/>
                  </a:moveTo>
                  <a:lnTo>
                    <a:pt x="185928" y="321564"/>
                  </a:lnTo>
                  <a:lnTo>
                    <a:pt x="126822" y="357541"/>
                  </a:lnTo>
                  <a:lnTo>
                    <a:pt x="123444" y="370332"/>
                  </a:lnTo>
                  <a:lnTo>
                    <a:pt x="115824" y="364236"/>
                  </a:lnTo>
                  <a:lnTo>
                    <a:pt x="115824" y="375743"/>
                  </a:lnTo>
                  <a:lnTo>
                    <a:pt x="176784" y="338421"/>
                  </a:lnTo>
                  <a:lnTo>
                    <a:pt x="176784" y="329184"/>
                  </a:lnTo>
                  <a:lnTo>
                    <a:pt x="184404" y="333756"/>
                  </a:lnTo>
                  <a:lnTo>
                    <a:pt x="184404" y="383110"/>
                  </a:lnTo>
                  <a:lnTo>
                    <a:pt x="195072" y="458606"/>
                  </a:lnTo>
                  <a:lnTo>
                    <a:pt x="195072" y="446532"/>
                  </a:lnTo>
                  <a:lnTo>
                    <a:pt x="201275" y="427720"/>
                  </a:lnTo>
                  <a:close/>
                </a:path>
                <a:path w="501650" h="469900">
                  <a:moveTo>
                    <a:pt x="138684" y="300228"/>
                  </a:moveTo>
                  <a:lnTo>
                    <a:pt x="132588" y="294132"/>
                  </a:lnTo>
                  <a:lnTo>
                    <a:pt x="130720" y="301103"/>
                  </a:lnTo>
                  <a:lnTo>
                    <a:pt x="138684" y="300228"/>
                  </a:lnTo>
                  <a:close/>
                </a:path>
                <a:path w="501650" h="469900">
                  <a:moveTo>
                    <a:pt x="175260" y="138684"/>
                  </a:moveTo>
                  <a:lnTo>
                    <a:pt x="170663" y="136202"/>
                  </a:lnTo>
                  <a:lnTo>
                    <a:pt x="169164" y="141732"/>
                  </a:lnTo>
                  <a:lnTo>
                    <a:pt x="175260" y="138684"/>
                  </a:lnTo>
                  <a:close/>
                </a:path>
                <a:path w="501650" h="469900">
                  <a:moveTo>
                    <a:pt x="175260" y="148545"/>
                  </a:moveTo>
                  <a:lnTo>
                    <a:pt x="175260" y="138684"/>
                  </a:lnTo>
                  <a:lnTo>
                    <a:pt x="169164" y="141732"/>
                  </a:lnTo>
                  <a:lnTo>
                    <a:pt x="169164" y="145317"/>
                  </a:lnTo>
                  <a:lnTo>
                    <a:pt x="175260" y="148545"/>
                  </a:lnTo>
                  <a:close/>
                </a:path>
                <a:path w="501650" h="469900">
                  <a:moveTo>
                    <a:pt x="248989" y="124316"/>
                  </a:moveTo>
                  <a:lnTo>
                    <a:pt x="193548" y="51816"/>
                  </a:lnTo>
                  <a:lnTo>
                    <a:pt x="170663" y="136202"/>
                  </a:lnTo>
                  <a:lnTo>
                    <a:pt x="175260" y="138684"/>
                  </a:lnTo>
                  <a:lnTo>
                    <a:pt x="175260" y="148545"/>
                  </a:lnTo>
                  <a:lnTo>
                    <a:pt x="176784" y="149352"/>
                  </a:lnTo>
                  <a:lnTo>
                    <a:pt x="192024" y="96012"/>
                  </a:lnTo>
                  <a:lnTo>
                    <a:pt x="192024" y="65532"/>
                  </a:lnTo>
                  <a:lnTo>
                    <a:pt x="201168" y="64008"/>
                  </a:lnTo>
                  <a:lnTo>
                    <a:pt x="201168" y="77322"/>
                  </a:lnTo>
                  <a:lnTo>
                    <a:pt x="245364" y="134312"/>
                  </a:lnTo>
                  <a:lnTo>
                    <a:pt x="245364" y="129540"/>
                  </a:lnTo>
                  <a:lnTo>
                    <a:pt x="248989" y="124316"/>
                  </a:lnTo>
                  <a:close/>
                </a:path>
                <a:path w="501650" h="469900">
                  <a:moveTo>
                    <a:pt x="184404" y="333756"/>
                  </a:moveTo>
                  <a:lnTo>
                    <a:pt x="176784" y="329184"/>
                  </a:lnTo>
                  <a:lnTo>
                    <a:pt x="177985" y="337685"/>
                  </a:lnTo>
                  <a:lnTo>
                    <a:pt x="184404" y="333756"/>
                  </a:lnTo>
                  <a:close/>
                </a:path>
                <a:path w="501650" h="469900">
                  <a:moveTo>
                    <a:pt x="177985" y="337685"/>
                  </a:moveTo>
                  <a:lnTo>
                    <a:pt x="176784" y="329184"/>
                  </a:lnTo>
                  <a:lnTo>
                    <a:pt x="176784" y="338421"/>
                  </a:lnTo>
                  <a:lnTo>
                    <a:pt x="177985" y="337685"/>
                  </a:lnTo>
                  <a:close/>
                </a:path>
                <a:path w="501650" h="469900">
                  <a:moveTo>
                    <a:pt x="184404" y="383110"/>
                  </a:moveTo>
                  <a:lnTo>
                    <a:pt x="184404" y="333756"/>
                  </a:lnTo>
                  <a:lnTo>
                    <a:pt x="177985" y="337685"/>
                  </a:lnTo>
                  <a:lnTo>
                    <a:pt x="184404" y="383110"/>
                  </a:lnTo>
                  <a:close/>
                </a:path>
                <a:path w="501650" h="469900">
                  <a:moveTo>
                    <a:pt x="201168" y="64008"/>
                  </a:moveTo>
                  <a:lnTo>
                    <a:pt x="192024" y="65532"/>
                  </a:lnTo>
                  <a:lnTo>
                    <a:pt x="198387" y="73738"/>
                  </a:lnTo>
                  <a:lnTo>
                    <a:pt x="201168" y="64008"/>
                  </a:lnTo>
                  <a:close/>
                </a:path>
                <a:path w="501650" h="469900">
                  <a:moveTo>
                    <a:pt x="198387" y="73738"/>
                  </a:moveTo>
                  <a:lnTo>
                    <a:pt x="192024" y="65532"/>
                  </a:lnTo>
                  <a:lnTo>
                    <a:pt x="192024" y="96012"/>
                  </a:lnTo>
                  <a:lnTo>
                    <a:pt x="198387" y="73738"/>
                  </a:lnTo>
                  <a:close/>
                </a:path>
                <a:path w="501650" h="469900">
                  <a:moveTo>
                    <a:pt x="204106" y="447301"/>
                  </a:moveTo>
                  <a:lnTo>
                    <a:pt x="201275" y="427720"/>
                  </a:lnTo>
                  <a:lnTo>
                    <a:pt x="195072" y="446532"/>
                  </a:lnTo>
                  <a:lnTo>
                    <a:pt x="203869" y="447998"/>
                  </a:lnTo>
                  <a:lnTo>
                    <a:pt x="204106" y="447301"/>
                  </a:lnTo>
                  <a:close/>
                </a:path>
                <a:path w="501650" h="469900">
                  <a:moveTo>
                    <a:pt x="203869" y="447998"/>
                  </a:moveTo>
                  <a:lnTo>
                    <a:pt x="195072" y="446532"/>
                  </a:lnTo>
                  <a:lnTo>
                    <a:pt x="195072" y="458606"/>
                  </a:lnTo>
                  <a:lnTo>
                    <a:pt x="196596" y="469392"/>
                  </a:lnTo>
                  <a:lnTo>
                    <a:pt x="203869" y="447998"/>
                  </a:lnTo>
                  <a:close/>
                </a:path>
                <a:path w="501650" h="469900">
                  <a:moveTo>
                    <a:pt x="201168" y="77322"/>
                  </a:moveTo>
                  <a:lnTo>
                    <a:pt x="201168" y="64008"/>
                  </a:lnTo>
                  <a:lnTo>
                    <a:pt x="198387" y="73738"/>
                  </a:lnTo>
                  <a:lnTo>
                    <a:pt x="201168" y="77322"/>
                  </a:lnTo>
                  <a:close/>
                </a:path>
                <a:path w="501650" h="469900">
                  <a:moveTo>
                    <a:pt x="299298" y="396890"/>
                  </a:moveTo>
                  <a:lnTo>
                    <a:pt x="242316" y="303276"/>
                  </a:lnTo>
                  <a:lnTo>
                    <a:pt x="201275" y="427720"/>
                  </a:lnTo>
                  <a:lnTo>
                    <a:pt x="204106" y="447301"/>
                  </a:lnTo>
                  <a:lnTo>
                    <a:pt x="239268" y="343886"/>
                  </a:lnTo>
                  <a:lnTo>
                    <a:pt x="239268" y="316992"/>
                  </a:lnTo>
                  <a:lnTo>
                    <a:pt x="248412" y="316992"/>
                  </a:lnTo>
                  <a:lnTo>
                    <a:pt x="248412" y="332090"/>
                  </a:lnTo>
                  <a:lnTo>
                    <a:pt x="297180" y="412614"/>
                  </a:lnTo>
                  <a:lnTo>
                    <a:pt x="297180" y="409956"/>
                  </a:lnTo>
                  <a:lnTo>
                    <a:pt x="299298" y="396890"/>
                  </a:lnTo>
                  <a:close/>
                </a:path>
                <a:path w="501650" h="469900">
                  <a:moveTo>
                    <a:pt x="204216" y="448056"/>
                  </a:moveTo>
                  <a:lnTo>
                    <a:pt x="204106" y="447301"/>
                  </a:lnTo>
                  <a:lnTo>
                    <a:pt x="203869" y="447998"/>
                  </a:lnTo>
                  <a:lnTo>
                    <a:pt x="204216" y="448056"/>
                  </a:lnTo>
                  <a:close/>
                </a:path>
                <a:path w="501650" h="469900">
                  <a:moveTo>
                    <a:pt x="248412" y="316992"/>
                  </a:moveTo>
                  <a:lnTo>
                    <a:pt x="239268" y="316992"/>
                  </a:lnTo>
                  <a:lnTo>
                    <a:pt x="245124" y="326661"/>
                  </a:lnTo>
                  <a:lnTo>
                    <a:pt x="248412" y="316992"/>
                  </a:lnTo>
                  <a:close/>
                </a:path>
                <a:path w="501650" h="469900">
                  <a:moveTo>
                    <a:pt x="245124" y="326661"/>
                  </a:moveTo>
                  <a:lnTo>
                    <a:pt x="239268" y="316992"/>
                  </a:lnTo>
                  <a:lnTo>
                    <a:pt x="239268" y="343886"/>
                  </a:lnTo>
                  <a:lnTo>
                    <a:pt x="245124" y="326661"/>
                  </a:lnTo>
                  <a:close/>
                </a:path>
                <a:path w="501650" h="469900">
                  <a:moveTo>
                    <a:pt x="248412" y="332090"/>
                  </a:moveTo>
                  <a:lnTo>
                    <a:pt x="248412" y="316992"/>
                  </a:lnTo>
                  <a:lnTo>
                    <a:pt x="245124" y="326661"/>
                  </a:lnTo>
                  <a:lnTo>
                    <a:pt x="248412" y="332090"/>
                  </a:lnTo>
                  <a:close/>
                </a:path>
                <a:path w="501650" h="469900">
                  <a:moveTo>
                    <a:pt x="252984" y="129540"/>
                  </a:moveTo>
                  <a:lnTo>
                    <a:pt x="248989" y="124316"/>
                  </a:lnTo>
                  <a:lnTo>
                    <a:pt x="245364" y="129540"/>
                  </a:lnTo>
                  <a:lnTo>
                    <a:pt x="252984" y="129540"/>
                  </a:lnTo>
                  <a:close/>
                </a:path>
                <a:path w="501650" h="469900">
                  <a:moveTo>
                    <a:pt x="252984" y="135829"/>
                  </a:moveTo>
                  <a:lnTo>
                    <a:pt x="252984" y="129540"/>
                  </a:lnTo>
                  <a:lnTo>
                    <a:pt x="245364" y="129540"/>
                  </a:lnTo>
                  <a:lnTo>
                    <a:pt x="245364" y="134312"/>
                  </a:lnTo>
                  <a:lnTo>
                    <a:pt x="249936" y="140208"/>
                  </a:lnTo>
                  <a:lnTo>
                    <a:pt x="252984" y="135829"/>
                  </a:lnTo>
                  <a:close/>
                </a:path>
                <a:path w="501650" h="469900">
                  <a:moveTo>
                    <a:pt x="335280" y="0"/>
                  </a:moveTo>
                  <a:lnTo>
                    <a:pt x="248989" y="124316"/>
                  </a:lnTo>
                  <a:lnTo>
                    <a:pt x="252984" y="129540"/>
                  </a:lnTo>
                  <a:lnTo>
                    <a:pt x="252984" y="135829"/>
                  </a:lnTo>
                  <a:lnTo>
                    <a:pt x="323401" y="34685"/>
                  </a:lnTo>
                  <a:lnTo>
                    <a:pt x="324612" y="16764"/>
                  </a:lnTo>
                  <a:lnTo>
                    <a:pt x="333756" y="19812"/>
                  </a:lnTo>
                  <a:lnTo>
                    <a:pt x="333756" y="20574"/>
                  </a:lnTo>
                  <a:lnTo>
                    <a:pt x="335280" y="0"/>
                  </a:lnTo>
                  <a:close/>
                </a:path>
                <a:path w="501650" h="469900">
                  <a:moveTo>
                    <a:pt x="306324" y="408432"/>
                  </a:moveTo>
                  <a:lnTo>
                    <a:pt x="299298" y="396890"/>
                  </a:lnTo>
                  <a:lnTo>
                    <a:pt x="297180" y="409956"/>
                  </a:lnTo>
                  <a:lnTo>
                    <a:pt x="306324" y="408432"/>
                  </a:lnTo>
                  <a:close/>
                </a:path>
                <a:path w="501650" h="469900">
                  <a:moveTo>
                    <a:pt x="306324" y="415290"/>
                  </a:moveTo>
                  <a:lnTo>
                    <a:pt x="306324" y="408432"/>
                  </a:lnTo>
                  <a:lnTo>
                    <a:pt x="297180" y="409956"/>
                  </a:lnTo>
                  <a:lnTo>
                    <a:pt x="297180" y="412614"/>
                  </a:lnTo>
                  <a:lnTo>
                    <a:pt x="304800" y="425196"/>
                  </a:lnTo>
                  <a:lnTo>
                    <a:pt x="306324" y="415290"/>
                  </a:lnTo>
                  <a:close/>
                </a:path>
                <a:path w="501650" h="469900">
                  <a:moveTo>
                    <a:pt x="411480" y="386754"/>
                  </a:moveTo>
                  <a:lnTo>
                    <a:pt x="411480" y="374904"/>
                  </a:lnTo>
                  <a:lnTo>
                    <a:pt x="403860" y="379476"/>
                  </a:lnTo>
                  <a:lnTo>
                    <a:pt x="400011" y="365619"/>
                  </a:lnTo>
                  <a:lnTo>
                    <a:pt x="315468" y="297180"/>
                  </a:lnTo>
                  <a:lnTo>
                    <a:pt x="299298" y="396890"/>
                  </a:lnTo>
                  <a:lnTo>
                    <a:pt x="306324" y="408432"/>
                  </a:lnTo>
                  <a:lnTo>
                    <a:pt x="306324" y="415290"/>
                  </a:lnTo>
                  <a:lnTo>
                    <a:pt x="315468" y="355854"/>
                  </a:lnTo>
                  <a:lnTo>
                    <a:pt x="315468" y="309372"/>
                  </a:lnTo>
                  <a:lnTo>
                    <a:pt x="323088" y="306324"/>
                  </a:lnTo>
                  <a:lnTo>
                    <a:pt x="323088" y="315513"/>
                  </a:lnTo>
                  <a:lnTo>
                    <a:pt x="411480" y="386754"/>
                  </a:lnTo>
                  <a:close/>
                </a:path>
                <a:path w="501650" h="469900">
                  <a:moveTo>
                    <a:pt x="323088" y="306324"/>
                  </a:moveTo>
                  <a:lnTo>
                    <a:pt x="315468" y="309372"/>
                  </a:lnTo>
                  <a:lnTo>
                    <a:pt x="321830" y="314499"/>
                  </a:lnTo>
                  <a:lnTo>
                    <a:pt x="323088" y="306324"/>
                  </a:lnTo>
                  <a:close/>
                </a:path>
                <a:path w="501650" h="469900">
                  <a:moveTo>
                    <a:pt x="321830" y="314499"/>
                  </a:moveTo>
                  <a:lnTo>
                    <a:pt x="315468" y="309372"/>
                  </a:lnTo>
                  <a:lnTo>
                    <a:pt x="315468" y="355854"/>
                  </a:lnTo>
                  <a:lnTo>
                    <a:pt x="321830" y="314499"/>
                  </a:lnTo>
                  <a:close/>
                </a:path>
                <a:path w="501650" h="469900">
                  <a:moveTo>
                    <a:pt x="333756" y="20574"/>
                  </a:moveTo>
                  <a:lnTo>
                    <a:pt x="333756" y="19812"/>
                  </a:lnTo>
                  <a:lnTo>
                    <a:pt x="323401" y="34685"/>
                  </a:lnTo>
                  <a:lnTo>
                    <a:pt x="316992" y="129540"/>
                  </a:lnTo>
                  <a:lnTo>
                    <a:pt x="321564" y="128611"/>
                  </a:lnTo>
                  <a:lnTo>
                    <a:pt x="321564" y="118872"/>
                  </a:lnTo>
                  <a:lnTo>
                    <a:pt x="326546" y="117905"/>
                  </a:lnTo>
                  <a:lnTo>
                    <a:pt x="333756" y="20574"/>
                  </a:lnTo>
                  <a:close/>
                </a:path>
                <a:path w="501650" h="469900">
                  <a:moveTo>
                    <a:pt x="326546" y="117905"/>
                  </a:moveTo>
                  <a:lnTo>
                    <a:pt x="321564" y="118872"/>
                  </a:lnTo>
                  <a:lnTo>
                    <a:pt x="326136" y="123444"/>
                  </a:lnTo>
                  <a:lnTo>
                    <a:pt x="326546" y="117905"/>
                  </a:lnTo>
                  <a:close/>
                </a:path>
                <a:path w="501650" h="469900">
                  <a:moveTo>
                    <a:pt x="423672" y="99060"/>
                  </a:moveTo>
                  <a:lnTo>
                    <a:pt x="326546" y="117905"/>
                  </a:lnTo>
                  <a:lnTo>
                    <a:pt x="326136" y="123444"/>
                  </a:lnTo>
                  <a:lnTo>
                    <a:pt x="321564" y="118872"/>
                  </a:lnTo>
                  <a:lnTo>
                    <a:pt x="321564" y="128611"/>
                  </a:lnTo>
                  <a:lnTo>
                    <a:pt x="404615" y="111741"/>
                  </a:lnTo>
                  <a:lnTo>
                    <a:pt x="409956" y="103632"/>
                  </a:lnTo>
                  <a:lnTo>
                    <a:pt x="414528" y="109728"/>
                  </a:lnTo>
                  <a:lnTo>
                    <a:pt x="414528" y="113429"/>
                  </a:lnTo>
                  <a:lnTo>
                    <a:pt x="423672" y="99060"/>
                  </a:lnTo>
                  <a:close/>
                </a:path>
                <a:path w="501650" h="469900">
                  <a:moveTo>
                    <a:pt x="323088" y="315513"/>
                  </a:moveTo>
                  <a:lnTo>
                    <a:pt x="323088" y="306324"/>
                  </a:lnTo>
                  <a:lnTo>
                    <a:pt x="321830" y="314499"/>
                  </a:lnTo>
                  <a:lnTo>
                    <a:pt x="323088" y="315513"/>
                  </a:lnTo>
                  <a:close/>
                </a:path>
                <a:path w="501650" h="469900">
                  <a:moveTo>
                    <a:pt x="333756" y="19812"/>
                  </a:moveTo>
                  <a:lnTo>
                    <a:pt x="324612" y="16764"/>
                  </a:lnTo>
                  <a:lnTo>
                    <a:pt x="323401" y="34685"/>
                  </a:lnTo>
                  <a:lnTo>
                    <a:pt x="333756" y="19812"/>
                  </a:lnTo>
                  <a:close/>
                </a:path>
                <a:path w="501650" h="469900">
                  <a:moveTo>
                    <a:pt x="414528" y="113429"/>
                  </a:moveTo>
                  <a:lnTo>
                    <a:pt x="414528" y="109728"/>
                  </a:lnTo>
                  <a:lnTo>
                    <a:pt x="404615" y="111741"/>
                  </a:lnTo>
                  <a:lnTo>
                    <a:pt x="368808" y="166116"/>
                  </a:lnTo>
                  <a:lnTo>
                    <a:pt x="377952" y="167753"/>
                  </a:lnTo>
                  <a:lnTo>
                    <a:pt x="377952" y="158496"/>
                  </a:lnTo>
                  <a:lnTo>
                    <a:pt x="385082" y="159701"/>
                  </a:lnTo>
                  <a:lnTo>
                    <a:pt x="414528" y="113429"/>
                  </a:lnTo>
                  <a:close/>
                </a:path>
                <a:path w="501650" h="469900">
                  <a:moveTo>
                    <a:pt x="483108" y="286893"/>
                  </a:moveTo>
                  <a:lnTo>
                    <a:pt x="483108" y="277368"/>
                  </a:lnTo>
                  <a:lnTo>
                    <a:pt x="480060" y="286512"/>
                  </a:lnTo>
                  <a:lnTo>
                    <a:pt x="464102" y="276048"/>
                  </a:lnTo>
                  <a:lnTo>
                    <a:pt x="373380" y="269748"/>
                  </a:lnTo>
                  <a:lnTo>
                    <a:pt x="379476" y="291693"/>
                  </a:lnTo>
                  <a:lnTo>
                    <a:pt x="379476" y="280416"/>
                  </a:lnTo>
                  <a:lnTo>
                    <a:pt x="384048" y="274320"/>
                  </a:lnTo>
                  <a:lnTo>
                    <a:pt x="385904" y="280817"/>
                  </a:lnTo>
                  <a:lnTo>
                    <a:pt x="483108" y="286893"/>
                  </a:lnTo>
                  <a:close/>
                </a:path>
                <a:path w="501650" h="469900">
                  <a:moveTo>
                    <a:pt x="385082" y="159701"/>
                  </a:moveTo>
                  <a:lnTo>
                    <a:pt x="377952" y="158496"/>
                  </a:lnTo>
                  <a:lnTo>
                    <a:pt x="381000" y="166116"/>
                  </a:lnTo>
                  <a:lnTo>
                    <a:pt x="385082" y="159701"/>
                  </a:lnTo>
                  <a:close/>
                </a:path>
                <a:path w="501650" h="469900">
                  <a:moveTo>
                    <a:pt x="486156" y="176784"/>
                  </a:moveTo>
                  <a:lnTo>
                    <a:pt x="385082" y="159701"/>
                  </a:lnTo>
                  <a:lnTo>
                    <a:pt x="381000" y="166116"/>
                  </a:lnTo>
                  <a:lnTo>
                    <a:pt x="377952" y="158496"/>
                  </a:lnTo>
                  <a:lnTo>
                    <a:pt x="377952" y="167753"/>
                  </a:lnTo>
                  <a:lnTo>
                    <a:pt x="458165" y="182120"/>
                  </a:lnTo>
                  <a:lnTo>
                    <a:pt x="469392" y="175260"/>
                  </a:lnTo>
                  <a:lnTo>
                    <a:pt x="470916" y="184404"/>
                  </a:lnTo>
                  <a:lnTo>
                    <a:pt x="470916" y="186141"/>
                  </a:lnTo>
                  <a:lnTo>
                    <a:pt x="486156" y="176784"/>
                  </a:lnTo>
                  <a:close/>
                </a:path>
                <a:path w="501650" h="469900">
                  <a:moveTo>
                    <a:pt x="385904" y="280817"/>
                  </a:moveTo>
                  <a:lnTo>
                    <a:pt x="384048" y="274320"/>
                  </a:lnTo>
                  <a:lnTo>
                    <a:pt x="379476" y="280416"/>
                  </a:lnTo>
                  <a:lnTo>
                    <a:pt x="385904" y="280817"/>
                  </a:lnTo>
                  <a:close/>
                </a:path>
                <a:path w="501650" h="469900">
                  <a:moveTo>
                    <a:pt x="417576" y="391668"/>
                  </a:moveTo>
                  <a:lnTo>
                    <a:pt x="385904" y="280817"/>
                  </a:lnTo>
                  <a:lnTo>
                    <a:pt x="379476" y="280416"/>
                  </a:lnTo>
                  <a:lnTo>
                    <a:pt x="379476" y="291693"/>
                  </a:lnTo>
                  <a:lnTo>
                    <a:pt x="400011" y="365619"/>
                  </a:lnTo>
                  <a:lnTo>
                    <a:pt x="411480" y="374904"/>
                  </a:lnTo>
                  <a:lnTo>
                    <a:pt x="411480" y="386754"/>
                  </a:lnTo>
                  <a:lnTo>
                    <a:pt x="417576" y="391668"/>
                  </a:lnTo>
                  <a:close/>
                </a:path>
                <a:path w="501650" h="469900">
                  <a:moveTo>
                    <a:pt x="470916" y="186141"/>
                  </a:moveTo>
                  <a:lnTo>
                    <a:pt x="470916" y="184404"/>
                  </a:lnTo>
                  <a:lnTo>
                    <a:pt x="458165" y="182120"/>
                  </a:lnTo>
                  <a:lnTo>
                    <a:pt x="387096" y="225552"/>
                  </a:lnTo>
                  <a:lnTo>
                    <a:pt x="399288" y="233546"/>
                  </a:lnTo>
                  <a:lnTo>
                    <a:pt x="399288" y="222504"/>
                  </a:lnTo>
                  <a:lnTo>
                    <a:pt x="405355" y="226398"/>
                  </a:lnTo>
                  <a:lnTo>
                    <a:pt x="470916" y="186141"/>
                  </a:lnTo>
                  <a:close/>
                </a:path>
                <a:path w="501650" h="469900">
                  <a:moveTo>
                    <a:pt x="405355" y="226398"/>
                  </a:moveTo>
                  <a:lnTo>
                    <a:pt x="399288" y="222504"/>
                  </a:lnTo>
                  <a:lnTo>
                    <a:pt x="399288" y="230124"/>
                  </a:lnTo>
                  <a:lnTo>
                    <a:pt x="405355" y="226398"/>
                  </a:lnTo>
                  <a:close/>
                </a:path>
                <a:path w="501650" h="469900">
                  <a:moveTo>
                    <a:pt x="501396" y="288036"/>
                  </a:moveTo>
                  <a:lnTo>
                    <a:pt x="405355" y="226398"/>
                  </a:lnTo>
                  <a:lnTo>
                    <a:pt x="399288" y="230124"/>
                  </a:lnTo>
                  <a:lnTo>
                    <a:pt x="399288" y="233546"/>
                  </a:lnTo>
                  <a:lnTo>
                    <a:pt x="464102" y="276048"/>
                  </a:lnTo>
                  <a:lnTo>
                    <a:pt x="483108" y="277368"/>
                  </a:lnTo>
                  <a:lnTo>
                    <a:pt x="483108" y="286893"/>
                  </a:lnTo>
                  <a:lnTo>
                    <a:pt x="501396" y="288036"/>
                  </a:lnTo>
                  <a:close/>
                </a:path>
                <a:path w="501650" h="469900">
                  <a:moveTo>
                    <a:pt x="411480" y="374904"/>
                  </a:moveTo>
                  <a:lnTo>
                    <a:pt x="400011" y="365619"/>
                  </a:lnTo>
                  <a:lnTo>
                    <a:pt x="403860" y="379476"/>
                  </a:lnTo>
                  <a:lnTo>
                    <a:pt x="411480" y="374904"/>
                  </a:lnTo>
                  <a:close/>
                </a:path>
                <a:path w="501650" h="469900">
                  <a:moveTo>
                    <a:pt x="414528" y="109728"/>
                  </a:moveTo>
                  <a:lnTo>
                    <a:pt x="409956" y="103632"/>
                  </a:lnTo>
                  <a:lnTo>
                    <a:pt x="404615" y="111741"/>
                  </a:lnTo>
                  <a:lnTo>
                    <a:pt x="414528" y="109728"/>
                  </a:lnTo>
                  <a:close/>
                </a:path>
                <a:path w="501650" h="469900">
                  <a:moveTo>
                    <a:pt x="470916" y="184404"/>
                  </a:moveTo>
                  <a:lnTo>
                    <a:pt x="469392" y="175260"/>
                  </a:lnTo>
                  <a:lnTo>
                    <a:pt x="458165" y="182120"/>
                  </a:lnTo>
                  <a:lnTo>
                    <a:pt x="470916" y="184404"/>
                  </a:lnTo>
                  <a:close/>
                </a:path>
                <a:path w="501650" h="469900">
                  <a:moveTo>
                    <a:pt x="483108" y="277368"/>
                  </a:moveTo>
                  <a:lnTo>
                    <a:pt x="464102" y="276048"/>
                  </a:lnTo>
                  <a:lnTo>
                    <a:pt x="480060" y="286512"/>
                  </a:lnTo>
                  <a:lnTo>
                    <a:pt x="483108" y="277368"/>
                  </a:lnTo>
                  <a:close/>
                </a:path>
              </a:pathLst>
            </a:custGeom>
            <a:solidFill>
              <a:srgbClr val="FFFFFF"/>
            </a:solidFill>
          </p:spPr>
          <p:txBody>
            <a:bodyPr wrap="square" lIns="0" tIns="0" rIns="0" bIns="0" rtlCol="0"/>
            <a:lstStyle/>
            <a:p>
              <a:endParaRPr/>
            </a:p>
          </p:txBody>
        </p:sp>
        <p:sp>
          <p:nvSpPr>
            <p:cNvPr id="13" name="object 11">
              <a:extLst>
                <a:ext uri="{FF2B5EF4-FFF2-40B4-BE49-F238E27FC236}">
                  <a16:creationId xmlns:a16="http://schemas.microsoft.com/office/drawing/2014/main" id="{F6E46F48-E1AF-4BA0-BC78-69BC74824FD8}"/>
                </a:ext>
              </a:extLst>
            </p:cNvPr>
            <p:cNvSpPr/>
            <p:nvPr/>
          </p:nvSpPr>
          <p:spPr>
            <a:xfrm>
              <a:off x="3041782" y="3874008"/>
              <a:ext cx="467995" cy="431800"/>
            </a:xfrm>
            <a:custGeom>
              <a:avLst/>
              <a:gdLst/>
              <a:ahLst/>
              <a:cxnLst/>
              <a:rect l="l" t="t" r="r" b="b"/>
              <a:pathLst>
                <a:path w="467995" h="431800">
                  <a:moveTo>
                    <a:pt x="467867" y="265175"/>
                  </a:moveTo>
                  <a:lnTo>
                    <a:pt x="380999" y="208787"/>
                  </a:lnTo>
                  <a:lnTo>
                    <a:pt x="457199" y="163067"/>
                  </a:lnTo>
                  <a:lnTo>
                    <a:pt x="362711" y="146303"/>
                  </a:lnTo>
                  <a:lnTo>
                    <a:pt x="397763" y="88391"/>
                  </a:lnTo>
                  <a:lnTo>
                    <a:pt x="306323" y="106679"/>
                  </a:lnTo>
                  <a:lnTo>
                    <a:pt x="315467" y="0"/>
                  </a:lnTo>
                  <a:lnTo>
                    <a:pt x="234695" y="115823"/>
                  </a:lnTo>
                  <a:lnTo>
                    <a:pt x="181355" y="45719"/>
                  </a:lnTo>
                  <a:lnTo>
                    <a:pt x="158495" y="126491"/>
                  </a:lnTo>
                  <a:lnTo>
                    <a:pt x="7619" y="45719"/>
                  </a:lnTo>
                  <a:lnTo>
                    <a:pt x="100583" y="152399"/>
                  </a:lnTo>
                  <a:lnTo>
                    <a:pt x="0" y="172211"/>
                  </a:lnTo>
                  <a:lnTo>
                    <a:pt x="80771" y="234695"/>
                  </a:lnTo>
                  <a:lnTo>
                    <a:pt x="3047" y="291083"/>
                  </a:lnTo>
                  <a:lnTo>
                    <a:pt x="123443" y="278891"/>
                  </a:lnTo>
                  <a:lnTo>
                    <a:pt x="103631" y="352043"/>
                  </a:lnTo>
                  <a:lnTo>
                    <a:pt x="167639" y="312419"/>
                  </a:lnTo>
                  <a:lnTo>
                    <a:pt x="184403" y="431291"/>
                  </a:lnTo>
                  <a:lnTo>
                    <a:pt x="228599" y="298703"/>
                  </a:lnTo>
                  <a:lnTo>
                    <a:pt x="286511" y="394715"/>
                  </a:lnTo>
                  <a:lnTo>
                    <a:pt x="303275" y="289559"/>
                  </a:lnTo>
                  <a:lnTo>
                    <a:pt x="393191" y="361187"/>
                  </a:lnTo>
                  <a:lnTo>
                    <a:pt x="364235" y="259079"/>
                  </a:lnTo>
                  <a:lnTo>
                    <a:pt x="467867" y="265175"/>
                  </a:lnTo>
                  <a:close/>
                </a:path>
              </a:pathLst>
            </a:custGeom>
            <a:solidFill>
              <a:srgbClr val="FFFF00"/>
            </a:solidFill>
          </p:spPr>
          <p:txBody>
            <a:bodyPr wrap="square" lIns="0" tIns="0" rIns="0" bIns="0" rtlCol="0"/>
            <a:lstStyle/>
            <a:p>
              <a:endParaRPr/>
            </a:p>
          </p:txBody>
        </p:sp>
        <p:sp>
          <p:nvSpPr>
            <p:cNvPr id="14" name="object 12">
              <a:extLst>
                <a:ext uri="{FF2B5EF4-FFF2-40B4-BE49-F238E27FC236}">
                  <a16:creationId xmlns:a16="http://schemas.microsoft.com/office/drawing/2014/main" id="{D0933072-10D1-4544-A827-1DD07DE9D174}"/>
                </a:ext>
              </a:extLst>
            </p:cNvPr>
            <p:cNvSpPr/>
            <p:nvPr/>
          </p:nvSpPr>
          <p:spPr>
            <a:xfrm>
              <a:off x="3026542" y="3857244"/>
              <a:ext cx="501650" cy="469900"/>
            </a:xfrm>
            <a:custGeom>
              <a:avLst/>
              <a:gdLst/>
              <a:ahLst/>
              <a:cxnLst/>
              <a:rect l="l" t="t" r="r" b="b"/>
              <a:pathLst>
                <a:path w="501650" h="469900">
                  <a:moveTo>
                    <a:pt x="92964" y="260688"/>
                  </a:moveTo>
                  <a:lnTo>
                    <a:pt x="92964" y="256032"/>
                  </a:lnTo>
                  <a:lnTo>
                    <a:pt x="87932" y="252041"/>
                  </a:lnTo>
                  <a:lnTo>
                    <a:pt x="0" y="315468"/>
                  </a:lnTo>
                  <a:lnTo>
                    <a:pt x="18288" y="313458"/>
                  </a:lnTo>
                  <a:lnTo>
                    <a:pt x="18288" y="303276"/>
                  </a:lnTo>
                  <a:lnTo>
                    <a:pt x="36772" y="301271"/>
                  </a:lnTo>
                  <a:lnTo>
                    <a:pt x="92964" y="260688"/>
                  </a:lnTo>
                  <a:close/>
                </a:path>
                <a:path w="501650" h="469900">
                  <a:moveTo>
                    <a:pt x="170663" y="136202"/>
                  </a:moveTo>
                  <a:lnTo>
                    <a:pt x="3048" y="45720"/>
                  </a:lnTo>
                  <a:lnTo>
                    <a:pt x="21336" y="67098"/>
                  </a:lnTo>
                  <a:lnTo>
                    <a:pt x="27432" y="59436"/>
                  </a:lnTo>
                  <a:lnTo>
                    <a:pt x="44736" y="79444"/>
                  </a:lnTo>
                  <a:lnTo>
                    <a:pt x="169164" y="145317"/>
                  </a:lnTo>
                  <a:lnTo>
                    <a:pt x="169164" y="141732"/>
                  </a:lnTo>
                  <a:lnTo>
                    <a:pt x="170663" y="136202"/>
                  </a:lnTo>
                  <a:close/>
                </a:path>
                <a:path w="501650" h="469900">
                  <a:moveTo>
                    <a:pt x="114300" y="174315"/>
                  </a:moveTo>
                  <a:lnTo>
                    <a:pt x="114300" y="164592"/>
                  </a:lnTo>
                  <a:lnTo>
                    <a:pt x="111252" y="172212"/>
                  </a:lnTo>
                  <a:lnTo>
                    <a:pt x="106097" y="166186"/>
                  </a:lnTo>
                  <a:lnTo>
                    <a:pt x="4572" y="185928"/>
                  </a:lnTo>
                  <a:lnTo>
                    <a:pt x="16764" y="195597"/>
                  </a:lnTo>
                  <a:lnTo>
                    <a:pt x="16764" y="193548"/>
                  </a:lnTo>
                  <a:lnTo>
                    <a:pt x="18288" y="185928"/>
                  </a:lnTo>
                  <a:lnTo>
                    <a:pt x="25734" y="191779"/>
                  </a:lnTo>
                  <a:lnTo>
                    <a:pt x="114300" y="174315"/>
                  </a:lnTo>
                  <a:close/>
                </a:path>
                <a:path w="501650" h="469900">
                  <a:moveTo>
                    <a:pt x="25734" y="191779"/>
                  </a:moveTo>
                  <a:lnTo>
                    <a:pt x="18288" y="185928"/>
                  </a:lnTo>
                  <a:lnTo>
                    <a:pt x="16764" y="193548"/>
                  </a:lnTo>
                  <a:lnTo>
                    <a:pt x="25734" y="191779"/>
                  </a:lnTo>
                  <a:close/>
                </a:path>
                <a:path w="501650" h="469900">
                  <a:moveTo>
                    <a:pt x="103632" y="252984"/>
                  </a:moveTo>
                  <a:lnTo>
                    <a:pt x="25734" y="191779"/>
                  </a:lnTo>
                  <a:lnTo>
                    <a:pt x="16764" y="193548"/>
                  </a:lnTo>
                  <a:lnTo>
                    <a:pt x="16764" y="195597"/>
                  </a:lnTo>
                  <a:lnTo>
                    <a:pt x="87932" y="252041"/>
                  </a:lnTo>
                  <a:lnTo>
                    <a:pt x="92964" y="248412"/>
                  </a:lnTo>
                  <a:lnTo>
                    <a:pt x="92964" y="260688"/>
                  </a:lnTo>
                  <a:lnTo>
                    <a:pt x="103632" y="252984"/>
                  </a:lnTo>
                  <a:close/>
                </a:path>
                <a:path w="501650" h="469900">
                  <a:moveTo>
                    <a:pt x="36772" y="301271"/>
                  </a:moveTo>
                  <a:lnTo>
                    <a:pt x="18288" y="303276"/>
                  </a:lnTo>
                  <a:lnTo>
                    <a:pt x="21336" y="312420"/>
                  </a:lnTo>
                  <a:lnTo>
                    <a:pt x="36772" y="301271"/>
                  </a:lnTo>
                  <a:close/>
                </a:path>
                <a:path w="501650" h="469900">
                  <a:moveTo>
                    <a:pt x="144780" y="289560"/>
                  </a:moveTo>
                  <a:lnTo>
                    <a:pt x="36772" y="301271"/>
                  </a:lnTo>
                  <a:lnTo>
                    <a:pt x="21336" y="312420"/>
                  </a:lnTo>
                  <a:lnTo>
                    <a:pt x="18288" y="303276"/>
                  </a:lnTo>
                  <a:lnTo>
                    <a:pt x="18288" y="313458"/>
                  </a:lnTo>
                  <a:lnTo>
                    <a:pt x="132290" y="300930"/>
                  </a:lnTo>
                  <a:lnTo>
                    <a:pt x="134112" y="294132"/>
                  </a:lnTo>
                  <a:lnTo>
                    <a:pt x="138684" y="300228"/>
                  </a:lnTo>
                  <a:lnTo>
                    <a:pt x="138684" y="312637"/>
                  </a:lnTo>
                  <a:lnTo>
                    <a:pt x="144780" y="289560"/>
                  </a:lnTo>
                  <a:close/>
                </a:path>
                <a:path w="501650" h="469900">
                  <a:moveTo>
                    <a:pt x="44736" y="79444"/>
                  </a:moveTo>
                  <a:lnTo>
                    <a:pt x="27432" y="59436"/>
                  </a:lnTo>
                  <a:lnTo>
                    <a:pt x="21336" y="67056"/>
                  </a:lnTo>
                  <a:lnTo>
                    <a:pt x="44736" y="79444"/>
                  </a:lnTo>
                  <a:close/>
                </a:path>
                <a:path w="501650" h="469900">
                  <a:moveTo>
                    <a:pt x="124968" y="172212"/>
                  </a:moveTo>
                  <a:lnTo>
                    <a:pt x="44736" y="79444"/>
                  </a:lnTo>
                  <a:lnTo>
                    <a:pt x="21336" y="67056"/>
                  </a:lnTo>
                  <a:lnTo>
                    <a:pt x="106097" y="166186"/>
                  </a:lnTo>
                  <a:lnTo>
                    <a:pt x="114300" y="164592"/>
                  </a:lnTo>
                  <a:lnTo>
                    <a:pt x="114300" y="174315"/>
                  </a:lnTo>
                  <a:lnTo>
                    <a:pt x="124968" y="172212"/>
                  </a:lnTo>
                  <a:close/>
                </a:path>
                <a:path w="501650" h="469900">
                  <a:moveTo>
                    <a:pt x="92964" y="256032"/>
                  </a:moveTo>
                  <a:lnTo>
                    <a:pt x="92964" y="248412"/>
                  </a:lnTo>
                  <a:lnTo>
                    <a:pt x="87932" y="252041"/>
                  </a:lnTo>
                  <a:lnTo>
                    <a:pt x="92964" y="256032"/>
                  </a:lnTo>
                  <a:close/>
                </a:path>
                <a:path w="501650" h="469900">
                  <a:moveTo>
                    <a:pt x="114300" y="164592"/>
                  </a:moveTo>
                  <a:lnTo>
                    <a:pt x="106097" y="166186"/>
                  </a:lnTo>
                  <a:lnTo>
                    <a:pt x="111252" y="172212"/>
                  </a:lnTo>
                  <a:lnTo>
                    <a:pt x="114300" y="164592"/>
                  </a:lnTo>
                  <a:close/>
                </a:path>
                <a:path w="501650" h="469900">
                  <a:moveTo>
                    <a:pt x="138684" y="312637"/>
                  </a:moveTo>
                  <a:lnTo>
                    <a:pt x="138684" y="300228"/>
                  </a:lnTo>
                  <a:lnTo>
                    <a:pt x="132290" y="300930"/>
                  </a:lnTo>
                  <a:lnTo>
                    <a:pt x="111252" y="379476"/>
                  </a:lnTo>
                  <a:lnTo>
                    <a:pt x="115824" y="376618"/>
                  </a:lnTo>
                  <a:lnTo>
                    <a:pt x="115824" y="364236"/>
                  </a:lnTo>
                  <a:lnTo>
                    <a:pt x="126822" y="357541"/>
                  </a:lnTo>
                  <a:lnTo>
                    <a:pt x="138684" y="312637"/>
                  </a:lnTo>
                  <a:close/>
                </a:path>
                <a:path w="501650" h="469900">
                  <a:moveTo>
                    <a:pt x="126822" y="357541"/>
                  </a:moveTo>
                  <a:lnTo>
                    <a:pt x="115824" y="364236"/>
                  </a:lnTo>
                  <a:lnTo>
                    <a:pt x="123444" y="370332"/>
                  </a:lnTo>
                  <a:lnTo>
                    <a:pt x="126822" y="357541"/>
                  </a:lnTo>
                  <a:close/>
                </a:path>
                <a:path w="501650" h="469900">
                  <a:moveTo>
                    <a:pt x="201296" y="427859"/>
                  </a:moveTo>
                  <a:lnTo>
                    <a:pt x="185928" y="321564"/>
                  </a:lnTo>
                  <a:lnTo>
                    <a:pt x="126822" y="357541"/>
                  </a:lnTo>
                  <a:lnTo>
                    <a:pt x="123444" y="370332"/>
                  </a:lnTo>
                  <a:lnTo>
                    <a:pt x="115824" y="364236"/>
                  </a:lnTo>
                  <a:lnTo>
                    <a:pt x="115824" y="376618"/>
                  </a:lnTo>
                  <a:lnTo>
                    <a:pt x="178308" y="337566"/>
                  </a:lnTo>
                  <a:lnTo>
                    <a:pt x="178308" y="329184"/>
                  </a:lnTo>
                  <a:lnTo>
                    <a:pt x="184404" y="333756"/>
                  </a:lnTo>
                  <a:lnTo>
                    <a:pt x="184404" y="375920"/>
                  </a:lnTo>
                  <a:lnTo>
                    <a:pt x="195072" y="457708"/>
                  </a:lnTo>
                  <a:lnTo>
                    <a:pt x="195072" y="446532"/>
                  </a:lnTo>
                  <a:lnTo>
                    <a:pt x="201296" y="427859"/>
                  </a:lnTo>
                  <a:close/>
                </a:path>
                <a:path w="501650" h="469900">
                  <a:moveTo>
                    <a:pt x="138684" y="300228"/>
                  </a:moveTo>
                  <a:lnTo>
                    <a:pt x="134112" y="294132"/>
                  </a:lnTo>
                  <a:lnTo>
                    <a:pt x="132290" y="300930"/>
                  </a:lnTo>
                  <a:lnTo>
                    <a:pt x="138684" y="300228"/>
                  </a:lnTo>
                  <a:close/>
                </a:path>
                <a:path w="501650" h="469900">
                  <a:moveTo>
                    <a:pt x="175260" y="138684"/>
                  </a:moveTo>
                  <a:lnTo>
                    <a:pt x="170663" y="136202"/>
                  </a:lnTo>
                  <a:lnTo>
                    <a:pt x="169164" y="141732"/>
                  </a:lnTo>
                  <a:lnTo>
                    <a:pt x="175260" y="138684"/>
                  </a:lnTo>
                  <a:close/>
                </a:path>
                <a:path w="501650" h="469900">
                  <a:moveTo>
                    <a:pt x="175260" y="148545"/>
                  </a:moveTo>
                  <a:lnTo>
                    <a:pt x="175260" y="138684"/>
                  </a:lnTo>
                  <a:lnTo>
                    <a:pt x="169164" y="141732"/>
                  </a:lnTo>
                  <a:lnTo>
                    <a:pt x="169164" y="145317"/>
                  </a:lnTo>
                  <a:lnTo>
                    <a:pt x="175260" y="148545"/>
                  </a:lnTo>
                  <a:close/>
                </a:path>
                <a:path w="501650" h="469900">
                  <a:moveTo>
                    <a:pt x="249021" y="124358"/>
                  </a:moveTo>
                  <a:lnTo>
                    <a:pt x="193548" y="51816"/>
                  </a:lnTo>
                  <a:lnTo>
                    <a:pt x="170663" y="136202"/>
                  </a:lnTo>
                  <a:lnTo>
                    <a:pt x="175260" y="138684"/>
                  </a:lnTo>
                  <a:lnTo>
                    <a:pt x="175260" y="148545"/>
                  </a:lnTo>
                  <a:lnTo>
                    <a:pt x="176784" y="149352"/>
                  </a:lnTo>
                  <a:lnTo>
                    <a:pt x="192024" y="96012"/>
                  </a:lnTo>
                  <a:lnTo>
                    <a:pt x="192024" y="65532"/>
                  </a:lnTo>
                  <a:lnTo>
                    <a:pt x="201168" y="64008"/>
                  </a:lnTo>
                  <a:lnTo>
                    <a:pt x="201168" y="77322"/>
                  </a:lnTo>
                  <a:lnTo>
                    <a:pt x="245364" y="134312"/>
                  </a:lnTo>
                  <a:lnTo>
                    <a:pt x="245364" y="129540"/>
                  </a:lnTo>
                  <a:lnTo>
                    <a:pt x="249021" y="124358"/>
                  </a:lnTo>
                  <a:close/>
                </a:path>
                <a:path w="501650" h="469900">
                  <a:moveTo>
                    <a:pt x="184404" y="333756"/>
                  </a:moveTo>
                  <a:lnTo>
                    <a:pt x="178308" y="329184"/>
                  </a:lnTo>
                  <a:lnTo>
                    <a:pt x="179318" y="336934"/>
                  </a:lnTo>
                  <a:lnTo>
                    <a:pt x="184404" y="333756"/>
                  </a:lnTo>
                  <a:close/>
                </a:path>
                <a:path w="501650" h="469900">
                  <a:moveTo>
                    <a:pt x="179318" y="336934"/>
                  </a:moveTo>
                  <a:lnTo>
                    <a:pt x="178308" y="329184"/>
                  </a:lnTo>
                  <a:lnTo>
                    <a:pt x="178308" y="337566"/>
                  </a:lnTo>
                  <a:lnTo>
                    <a:pt x="179318" y="336934"/>
                  </a:lnTo>
                  <a:close/>
                </a:path>
                <a:path w="501650" h="469900">
                  <a:moveTo>
                    <a:pt x="184404" y="375920"/>
                  </a:moveTo>
                  <a:lnTo>
                    <a:pt x="184404" y="333756"/>
                  </a:lnTo>
                  <a:lnTo>
                    <a:pt x="179318" y="336934"/>
                  </a:lnTo>
                  <a:lnTo>
                    <a:pt x="184404" y="375920"/>
                  </a:lnTo>
                  <a:close/>
                </a:path>
                <a:path w="501650" h="469900">
                  <a:moveTo>
                    <a:pt x="201168" y="64008"/>
                  </a:moveTo>
                  <a:lnTo>
                    <a:pt x="192024" y="65532"/>
                  </a:lnTo>
                  <a:lnTo>
                    <a:pt x="198387" y="73738"/>
                  </a:lnTo>
                  <a:lnTo>
                    <a:pt x="201168" y="64008"/>
                  </a:lnTo>
                  <a:close/>
                </a:path>
                <a:path w="501650" h="469900">
                  <a:moveTo>
                    <a:pt x="198387" y="73738"/>
                  </a:moveTo>
                  <a:lnTo>
                    <a:pt x="192024" y="65532"/>
                  </a:lnTo>
                  <a:lnTo>
                    <a:pt x="192024" y="96012"/>
                  </a:lnTo>
                  <a:lnTo>
                    <a:pt x="198387" y="73738"/>
                  </a:lnTo>
                  <a:close/>
                </a:path>
                <a:path w="501650" h="469900">
                  <a:moveTo>
                    <a:pt x="204106" y="447301"/>
                  </a:moveTo>
                  <a:lnTo>
                    <a:pt x="201296" y="427859"/>
                  </a:lnTo>
                  <a:lnTo>
                    <a:pt x="195072" y="446532"/>
                  </a:lnTo>
                  <a:lnTo>
                    <a:pt x="203869" y="447998"/>
                  </a:lnTo>
                  <a:lnTo>
                    <a:pt x="204106" y="447301"/>
                  </a:lnTo>
                  <a:close/>
                </a:path>
                <a:path w="501650" h="469900">
                  <a:moveTo>
                    <a:pt x="203869" y="447998"/>
                  </a:moveTo>
                  <a:lnTo>
                    <a:pt x="195072" y="446532"/>
                  </a:lnTo>
                  <a:lnTo>
                    <a:pt x="195072" y="457708"/>
                  </a:lnTo>
                  <a:lnTo>
                    <a:pt x="196596" y="469392"/>
                  </a:lnTo>
                  <a:lnTo>
                    <a:pt x="203869" y="447998"/>
                  </a:lnTo>
                  <a:close/>
                </a:path>
                <a:path w="501650" h="469900">
                  <a:moveTo>
                    <a:pt x="201168" y="77322"/>
                  </a:moveTo>
                  <a:lnTo>
                    <a:pt x="201168" y="64008"/>
                  </a:lnTo>
                  <a:lnTo>
                    <a:pt x="198387" y="73738"/>
                  </a:lnTo>
                  <a:lnTo>
                    <a:pt x="201168" y="77322"/>
                  </a:lnTo>
                  <a:close/>
                </a:path>
                <a:path w="501650" h="469900">
                  <a:moveTo>
                    <a:pt x="299277" y="397022"/>
                  </a:moveTo>
                  <a:lnTo>
                    <a:pt x="242316" y="304800"/>
                  </a:lnTo>
                  <a:lnTo>
                    <a:pt x="201296" y="427859"/>
                  </a:lnTo>
                  <a:lnTo>
                    <a:pt x="204106" y="447301"/>
                  </a:lnTo>
                  <a:lnTo>
                    <a:pt x="239268" y="343886"/>
                  </a:lnTo>
                  <a:lnTo>
                    <a:pt x="239268" y="318516"/>
                  </a:lnTo>
                  <a:lnTo>
                    <a:pt x="248412" y="316992"/>
                  </a:lnTo>
                  <a:lnTo>
                    <a:pt x="248412" y="333401"/>
                  </a:lnTo>
                  <a:lnTo>
                    <a:pt x="297180" y="412791"/>
                  </a:lnTo>
                  <a:lnTo>
                    <a:pt x="297180" y="409956"/>
                  </a:lnTo>
                  <a:lnTo>
                    <a:pt x="299277" y="397022"/>
                  </a:lnTo>
                  <a:close/>
                </a:path>
                <a:path w="501650" h="469900">
                  <a:moveTo>
                    <a:pt x="204216" y="448056"/>
                  </a:moveTo>
                  <a:lnTo>
                    <a:pt x="204106" y="447301"/>
                  </a:lnTo>
                  <a:lnTo>
                    <a:pt x="203869" y="447998"/>
                  </a:lnTo>
                  <a:lnTo>
                    <a:pt x="204216" y="448056"/>
                  </a:lnTo>
                  <a:close/>
                </a:path>
                <a:path w="501650" h="469900">
                  <a:moveTo>
                    <a:pt x="248412" y="316992"/>
                  </a:moveTo>
                  <a:lnTo>
                    <a:pt x="239268" y="318516"/>
                  </a:lnTo>
                  <a:lnTo>
                    <a:pt x="244820" y="327555"/>
                  </a:lnTo>
                  <a:lnTo>
                    <a:pt x="248412" y="316992"/>
                  </a:lnTo>
                  <a:close/>
                </a:path>
                <a:path w="501650" h="469900">
                  <a:moveTo>
                    <a:pt x="244820" y="327555"/>
                  </a:moveTo>
                  <a:lnTo>
                    <a:pt x="239268" y="318516"/>
                  </a:lnTo>
                  <a:lnTo>
                    <a:pt x="239268" y="343886"/>
                  </a:lnTo>
                  <a:lnTo>
                    <a:pt x="244820" y="327555"/>
                  </a:lnTo>
                  <a:close/>
                </a:path>
                <a:path w="501650" h="469900">
                  <a:moveTo>
                    <a:pt x="248412" y="333401"/>
                  </a:moveTo>
                  <a:lnTo>
                    <a:pt x="248412" y="316992"/>
                  </a:lnTo>
                  <a:lnTo>
                    <a:pt x="244820" y="327555"/>
                  </a:lnTo>
                  <a:lnTo>
                    <a:pt x="248412" y="333401"/>
                  </a:lnTo>
                  <a:close/>
                </a:path>
                <a:path w="501650" h="469900">
                  <a:moveTo>
                    <a:pt x="252984" y="129540"/>
                  </a:moveTo>
                  <a:lnTo>
                    <a:pt x="249021" y="124358"/>
                  </a:lnTo>
                  <a:lnTo>
                    <a:pt x="245364" y="129540"/>
                  </a:lnTo>
                  <a:lnTo>
                    <a:pt x="252984" y="129540"/>
                  </a:lnTo>
                  <a:close/>
                </a:path>
                <a:path w="501650" h="469900">
                  <a:moveTo>
                    <a:pt x="252984" y="135829"/>
                  </a:moveTo>
                  <a:lnTo>
                    <a:pt x="252984" y="129540"/>
                  </a:lnTo>
                  <a:lnTo>
                    <a:pt x="245364" y="129540"/>
                  </a:lnTo>
                  <a:lnTo>
                    <a:pt x="245364" y="134312"/>
                  </a:lnTo>
                  <a:lnTo>
                    <a:pt x="249936" y="140208"/>
                  </a:lnTo>
                  <a:lnTo>
                    <a:pt x="252984" y="135829"/>
                  </a:lnTo>
                  <a:close/>
                </a:path>
                <a:path w="501650" h="469900">
                  <a:moveTo>
                    <a:pt x="324574" y="17325"/>
                  </a:moveTo>
                  <a:lnTo>
                    <a:pt x="249021" y="124358"/>
                  </a:lnTo>
                  <a:lnTo>
                    <a:pt x="252984" y="129540"/>
                  </a:lnTo>
                  <a:lnTo>
                    <a:pt x="252984" y="135829"/>
                  </a:lnTo>
                  <a:lnTo>
                    <a:pt x="323401" y="34685"/>
                  </a:lnTo>
                  <a:lnTo>
                    <a:pt x="324574" y="17325"/>
                  </a:lnTo>
                  <a:close/>
                </a:path>
                <a:path w="501650" h="469900">
                  <a:moveTo>
                    <a:pt x="306324" y="408432"/>
                  </a:moveTo>
                  <a:lnTo>
                    <a:pt x="299277" y="397022"/>
                  </a:lnTo>
                  <a:lnTo>
                    <a:pt x="297180" y="409956"/>
                  </a:lnTo>
                  <a:lnTo>
                    <a:pt x="306324" y="408432"/>
                  </a:lnTo>
                  <a:close/>
                </a:path>
                <a:path w="501650" h="469900">
                  <a:moveTo>
                    <a:pt x="306324" y="416052"/>
                  </a:moveTo>
                  <a:lnTo>
                    <a:pt x="306324" y="408432"/>
                  </a:lnTo>
                  <a:lnTo>
                    <a:pt x="297180" y="409956"/>
                  </a:lnTo>
                  <a:lnTo>
                    <a:pt x="297180" y="412791"/>
                  </a:lnTo>
                  <a:lnTo>
                    <a:pt x="304800" y="425196"/>
                  </a:lnTo>
                  <a:lnTo>
                    <a:pt x="306324" y="416052"/>
                  </a:lnTo>
                  <a:close/>
                </a:path>
                <a:path w="501650" h="469900">
                  <a:moveTo>
                    <a:pt x="411480" y="386754"/>
                  </a:moveTo>
                  <a:lnTo>
                    <a:pt x="411480" y="374904"/>
                  </a:lnTo>
                  <a:lnTo>
                    <a:pt x="403860" y="379476"/>
                  </a:lnTo>
                  <a:lnTo>
                    <a:pt x="400011" y="365619"/>
                  </a:lnTo>
                  <a:lnTo>
                    <a:pt x="315468" y="297180"/>
                  </a:lnTo>
                  <a:lnTo>
                    <a:pt x="299277" y="397022"/>
                  </a:lnTo>
                  <a:lnTo>
                    <a:pt x="306324" y="408432"/>
                  </a:lnTo>
                  <a:lnTo>
                    <a:pt x="306324" y="416052"/>
                  </a:lnTo>
                  <a:lnTo>
                    <a:pt x="315468" y="361188"/>
                  </a:lnTo>
                  <a:lnTo>
                    <a:pt x="315468" y="309372"/>
                  </a:lnTo>
                  <a:lnTo>
                    <a:pt x="324612" y="306324"/>
                  </a:lnTo>
                  <a:lnTo>
                    <a:pt x="324612" y="316741"/>
                  </a:lnTo>
                  <a:lnTo>
                    <a:pt x="411480" y="386754"/>
                  </a:lnTo>
                  <a:close/>
                </a:path>
                <a:path w="501650" h="469900">
                  <a:moveTo>
                    <a:pt x="324612" y="306324"/>
                  </a:moveTo>
                  <a:lnTo>
                    <a:pt x="315468" y="309372"/>
                  </a:lnTo>
                  <a:lnTo>
                    <a:pt x="323081" y="315508"/>
                  </a:lnTo>
                  <a:lnTo>
                    <a:pt x="324612" y="306324"/>
                  </a:lnTo>
                  <a:close/>
                </a:path>
                <a:path w="501650" h="469900">
                  <a:moveTo>
                    <a:pt x="323081" y="315508"/>
                  </a:moveTo>
                  <a:lnTo>
                    <a:pt x="315468" y="309372"/>
                  </a:lnTo>
                  <a:lnTo>
                    <a:pt x="315468" y="361188"/>
                  </a:lnTo>
                  <a:lnTo>
                    <a:pt x="323081" y="315508"/>
                  </a:lnTo>
                  <a:close/>
                </a:path>
                <a:path w="501650" h="469900">
                  <a:moveTo>
                    <a:pt x="333756" y="35269"/>
                  </a:moveTo>
                  <a:lnTo>
                    <a:pt x="333756" y="19812"/>
                  </a:lnTo>
                  <a:lnTo>
                    <a:pt x="323401" y="34685"/>
                  </a:lnTo>
                  <a:lnTo>
                    <a:pt x="316992" y="129540"/>
                  </a:lnTo>
                  <a:lnTo>
                    <a:pt x="321564" y="128682"/>
                  </a:lnTo>
                  <a:lnTo>
                    <a:pt x="321564" y="118872"/>
                  </a:lnTo>
                  <a:lnTo>
                    <a:pt x="326615" y="117891"/>
                  </a:lnTo>
                  <a:lnTo>
                    <a:pt x="333756" y="35269"/>
                  </a:lnTo>
                  <a:close/>
                </a:path>
                <a:path w="501650" h="469900">
                  <a:moveTo>
                    <a:pt x="326615" y="117891"/>
                  </a:moveTo>
                  <a:lnTo>
                    <a:pt x="321564" y="118872"/>
                  </a:lnTo>
                  <a:lnTo>
                    <a:pt x="326136" y="123444"/>
                  </a:lnTo>
                  <a:lnTo>
                    <a:pt x="326615" y="117891"/>
                  </a:lnTo>
                  <a:close/>
                </a:path>
                <a:path w="501650" h="469900">
                  <a:moveTo>
                    <a:pt x="423672" y="99060"/>
                  </a:moveTo>
                  <a:lnTo>
                    <a:pt x="326615" y="117891"/>
                  </a:lnTo>
                  <a:lnTo>
                    <a:pt x="326136" y="123444"/>
                  </a:lnTo>
                  <a:lnTo>
                    <a:pt x="321564" y="118872"/>
                  </a:lnTo>
                  <a:lnTo>
                    <a:pt x="321564" y="128682"/>
                  </a:lnTo>
                  <a:lnTo>
                    <a:pt x="403587" y="113303"/>
                  </a:lnTo>
                  <a:lnTo>
                    <a:pt x="409956" y="103632"/>
                  </a:lnTo>
                  <a:lnTo>
                    <a:pt x="414528" y="111252"/>
                  </a:lnTo>
                  <a:lnTo>
                    <a:pt x="414528" y="113429"/>
                  </a:lnTo>
                  <a:lnTo>
                    <a:pt x="423672" y="99060"/>
                  </a:lnTo>
                  <a:close/>
                </a:path>
                <a:path w="501650" h="469900">
                  <a:moveTo>
                    <a:pt x="324612" y="316741"/>
                  </a:moveTo>
                  <a:lnTo>
                    <a:pt x="324612" y="306324"/>
                  </a:lnTo>
                  <a:lnTo>
                    <a:pt x="323081" y="315508"/>
                  </a:lnTo>
                  <a:lnTo>
                    <a:pt x="324612" y="316741"/>
                  </a:lnTo>
                  <a:close/>
                </a:path>
                <a:path w="501650" h="469900">
                  <a:moveTo>
                    <a:pt x="333756" y="19812"/>
                  </a:moveTo>
                  <a:lnTo>
                    <a:pt x="324902" y="16860"/>
                  </a:lnTo>
                  <a:lnTo>
                    <a:pt x="324574" y="17325"/>
                  </a:lnTo>
                  <a:lnTo>
                    <a:pt x="323401" y="34685"/>
                  </a:lnTo>
                  <a:lnTo>
                    <a:pt x="333756" y="19812"/>
                  </a:lnTo>
                  <a:close/>
                </a:path>
                <a:path w="501650" h="469900">
                  <a:moveTo>
                    <a:pt x="324902" y="16860"/>
                  </a:moveTo>
                  <a:lnTo>
                    <a:pt x="324612" y="16764"/>
                  </a:lnTo>
                  <a:lnTo>
                    <a:pt x="324574" y="17325"/>
                  </a:lnTo>
                  <a:lnTo>
                    <a:pt x="324902" y="16860"/>
                  </a:lnTo>
                  <a:close/>
                </a:path>
                <a:path w="501650" h="469900">
                  <a:moveTo>
                    <a:pt x="336804" y="0"/>
                  </a:moveTo>
                  <a:lnTo>
                    <a:pt x="324902" y="16860"/>
                  </a:lnTo>
                  <a:lnTo>
                    <a:pt x="333756" y="19812"/>
                  </a:lnTo>
                  <a:lnTo>
                    <a:pt x="333756" y="35269"/>
                  </a:lnTo>
                  <a:lnTo>
                    <a:pt x="336804" y="0"/>
                  </a:lnTo>
                  <a:close/>
                </a:path>
                <a:path w="501650" h="469900">
                  <a:moveTo>
                    <a:pt x="414528" y="113429"/>
                  </a:moveTo>
                  <a:lnTo>
                    <a:pt x="414528" y="111252"/>
                  </a:lnTo>
                  <a:lnTo>
                    <a:pt x="403587" y="113303"/>
                  </a:lnTo>
                  <a:lnTo>
                    <a:pt x="368808" y="166116"/>
                  </a:lnTo>
                  <a:lnTo>
                    <a:pt x="377952" y="167729"/>
                  </a:lnTo>
                  <a:lnTo>
                    <a:pt x="377952" y="158496"/>
                  </a:lnTo>
                  <a:lnTo>
                    <a:pt x="385082" y="159701"/>
                  </a:lnTo>
                  <a:lnTo>
                    <a:pt x="414528" y="113429"/>
                  </a:lnTo>
                  <a:close/>
                </a:path>
                <a:path w="501650" h="469900">
                  <a:moveTo>
                    <a:pt x="483108" y="286893"/>
                  </a:moveTo>
                  <a:lnTo>
                    <a:pt x="483108" y="277368"/>
                  </a:lnTo>
                  <a:lnTo>
                    <a:pt x="481584" y="286512"/>
                  </a:lnTo>
                  <a:lnTo>
                    <a:pt x="465807" y="276166"/>
                  </a:lnTo>
                  <a:lnTo>
                    <a:pt x="373380" y="269748"/>
                  </a:lnTo>
                  <a:lnTo>
                    <a:pt x="379476" y="291693"/>
                  </a:lnTo>
                  <a:lnTo>
                    <a:pt x="379476" y="280416"/>
                  </a:lnTo>
                  <a:lnTo>
                    <a:pt x="385572" y="274320"/>
                  </a:lnTo>
                  <a:lnTo>
                    <a:pt x="387369" y="280909"/>
                  </a:lnTo>
                  <a:lnTo>
                    <a:pt x="483108" y="286893"/>
                  </a:lnTo>
                  <a:close/>
                </a:path>
                <a:path w="501650" h="469900">
                  <a:moveTo>
                    <a:pt x="385082" y="159701"/>
                  </a:moveTo>
                  <a:lnTo>
                    <a:pt x="377952" y="158496"/>
                  </a:lnTo>
                  <a:lnTo>
                    <a:pt x="381000" y="166116"/>
                  </a:lnTo>
                  <a:lnTo>
                    <a:pt x="385082" y="159701"/>
                  </a:lnTo>
                  <a:close/>
                </a:path>
                <a:path w="501650" h="469900">
                  <a:moveTo>
                    <a:pt x="486156" y="176784"/>
                  </a:moveTo>
                  <a:lnTo>
                    <a:pt x="385082" y="159701"/>
                  </a:lnTo>
                  <a:lnTo>
                    <a:pt x="381000" y="166116"/>
                  </a:lnTo>
                  <a:lnTo>
                    <a:pt x="377952" y="158496"/>
                  </a:lnTo>
                  <a:lnTo>
                    <a:pt x="377952" y="167729"/>
                  </a:lnTo>
                  <a:lnTo>
                    <a:pt x="458622" y="181965"/>
                  </a:lnTo>
                  <a:lnTo>
                    <a:pt x="469392" y="175260"/>
                  </a:lnTo>
                  <a:lnTo>
                    <a:pt x="472440" y="184404"/>
                  </a:lnTo>
                  <a:lnTo>
                    <a:pt x="472440" y="185206"/>
                  </a:lnTo>
                  <a:lnTo>
                    <a:pt x="486156" y="176784"/>
                  </a:lnTo>
                  <a:close/>
                </a:path>
                <a:path w="501650" h="469900">
                  <a:moveTo>
                    <a:pt x="387369" y="280909"/>
                  </a:moveTo>
                  <a:lnTo>
                    <a:pt x="385572" y="274320"/>
                  </a:lnTo>
                  <a:lnTo>
                    <a:pt x="379476" y="280416"/>
                  </a:lnTo>
                  <a:lnTo>
                    <a:pt x="387369" y="280909"/>
                  </a:lnTo>
                  <a:close/>
                </a:path>
                <a:path w="501650" h="469900">
                  <a:moveTo>
                    <a:pt x="417576" y="391668"/>
                  </a:moveTo>
                  <a:lnTo>
                    <a:pt x="387369" y="280909"/>
                  </a:lnTo>
                  <a:lnTo>
                    <a:pt x="379476" y="280416"/>
                  </a:lnTo>
                  <a:lnTo>
                    <a:pt x="379476" y="291693"/>
                  </a:lnTo>
                  <a:lnTo>
                    <a:pt x="400011" y="365619"/>
                  </a:lnTo>
                  <a:lnTo>
                    <a:pt x="411480" y="374904"/>
                  </a:lnTo>
                  <a:lnTo>
                    <a:pt x="411480" y="386754"/>
                  </a:lnTo>
                  <a:lnTo>
                    <a:pt x="417576" y="391668"/>
                  </a:lnTo>
                  <a:close/>
                </a:path>
                <a:path w="501650" h="469900">
                  <a:moveTo>
                    <a:pt x="472440" y="185206"/>
                  </a:moveTo>
                  <a:lnTo>
                    <a:pt x="472440" y="184404"/>
                  </a:lnTo>
                  <a:lnTo>
                    <a:pt x="458622" y="181965"/>
                  </a:lnTo>
                  <a:lnTo>
                    <a:pt x="388620" y="225552"/>
                  </a:lnTo>
                  <a:lnTo>
                    <a:pt x="399288" y="232547"/>
                  </a:lnTo>
                  <a:lnTo>
                    <a:pt x="399288" y="222504"/>
                  </a:lnTo>
                  <a:lnTo>
                    <a:pt x="405355" y="226398"/>
                  </a:lnTo>
                  <a:lnTo>
                    <a:pt x="472440" y="185206"/>
                  </a:lnTo>
                  <a:close/>
                </a:path>
                <a:path w="501650" h="469900">
                  <a:moveTo>
                    <a:pt x="405355" y="226398"/>
                  </a:moveTo>
                  <a:lnTo>
                    <a:pt x="399288" y="222504"/>
                  </a:lnTo>
                  <a:lnTo>
                    <a:pt x="399288" y="230124"/>
                  </a:lnTo>
                  <a:lnTo>
                    <a:pt x="405355" y="226398"/>
                  </a:lnTo>
                  <a:close/>
                </a:path>
                <a:path w="501650" h="469900">
                  <a:moveTo>
                    <a:pt x="501396" y="288036"/>
                  </a:moveTo>
                  <a:lnTo>
                    <a:pt x="405355" y="226398"/>
                  </a:lnTo>
                  <a:lnTo>
                    <a:pt x="399288" y="230124"/>
                  </a:lnTo>
                  <a:lnTo>
                    <a:pt x="399288" y="232547"/>
                  </a:lnTo>
                  <a:lnTo>
                    <a:pt x="465807" y="276166"/>
                  </a:lnTo>
                  <a:lnTo>
                    <a:pt x="483108" y="277368"/>
                  </a:lnTo>
                  <a:lnTo>
                    <a:pt x="483108" y="286893"/>
                  </a:lnTo>
                  <a:lnTo>
                    <a:pt x="501396" y="288036"/>
                  </a:lnTo>
                  <a:close/>
                </a:path>
                <a:path w="501650" h="469900">
                  <a:moveTo>
                    <a:pt x="411480" y="374904"/>
                  </a:moveTo>
                  <a:lnTo>
                    <a:pt x="400011" y="365619"/>
                  </a:lnTo>
                  <a:lnTo>
                    <a:pt x="403860" y="379476"/>
                  </a:lnTo>
                  <a:lnTo>
                    <a:pt x="411480" y="374904"/>
                  </a:lnTo>
                  <a:close/>
                </a:path>
                <a:path w="501650" h="469900">
                  <a:moveTo>
                    <a:pt x="414528" y="111252"/>
                  </a:moveTo>
                  <a:lnTo>
                    <a:pt x="409956" y="103632"/>
                  </a:lnTo>
                  <a:lnTo>
                    <a:pt x="403587" y="113303"/>
                  </a:lnTo>
                  <a:lnTo>
                    <a:pt x="414528" y="111252"/>
                  </a:lnTo>
                  <a:close/>
                </a:path>
                <a:path w="501650" h="469900">
                  <a:moveTo>
                    <a:pt x="472440" y="184404"/>
                  </a:moveTo>
                  <a:lnTo>
                    <a:pt x="469392" y="175260"/>
                  </a:lnTo>
                  <a:lnTo>
                    <a:pt x="458622" y="181965"/>
                  </a:lnTo>
                  <a:lnTo>
                    <a:pt x="472440" y="184404"/>
                  </a:lnTo>
                  <a:close/>
                </a:path>
                <a:path w="501650" h="469900">
                  <a:moveTo>
                    <a:pt x="483108" y="277368"/>
                  </a:moveTo>
                  <a:lnTo>
                    <a:pt x="465807" y="276166"/>
                  </a:lnTo>
                  <a:lnTo>
                    <a:pt x="481584" y="286512"/>
                  </a:lnTo>
                  <a:lnTo>
                    <a:pt x="483108" y="277368"/>
                  </a:lnTo>
                  <a:close/>
                </a:path>
              </a:pathLst>
            </a:custGeom>
            <a:solidFill>
              <a:srgbClr val="FFFFFF"/>
            </a:solidFill>
          </p:spPr>
          <p:txBody>
            <a:bodyPr wrap="square" lIns="0" tIns="0" rIns="0" bIns="0" rtlCol="0"/>
            <a:lstStyle/>
            <a:p>
              <a:endParaRPr/>
            </a:p>
          </p:txBody>
        </p:sp>
        <p:sp>
          <p:nvSpPr>
            <p:cNvPr id="15" name="object 13">
              <a:extLst>
                <a:ext uri="{FF2B5EF4-FFF2-40B4-BE49-F238E27FC236}">
                  <a16:creationId xmlns:a16="http://schemas.microsoft.com/office/drawing/2014/main" id="{7BAA1D9D-B61C-4152-992A-6787C2734DB3}"/>
                </a:ext>
              </a:extLst>
            </p:cNvPr>
            <p:cNvSpPr/>
            <p:nvPr/>
          </p:nvSpPr>
          <p:spPr>
            <a:xfrm>
              <a:off x="2573914" y="5673851"/>
              <a:ext cx="467995" cy="433070"/>
            </a:xfrm>
            <a:custGeom>
              <a:avLst/>
              <a:gdLst/>
              <a:ahLst/>
              <a:cxnLst/>
              <a:rect l="l" t="t" r="r" b="b"/>
              <a:pathLst>
                <a:path w="467994" h="433070">
                  <a:moveTo>
                    <a:pt x="467867" y="266699"/>
                  </a:moveTo>
                  <a:lnTo>
                    <a:pt x="380999" y="210311"/>
                  </a:lnTo>
                  <a:lnTo>
                    <a:pt x="457199" y="163067"/>
                  </a:lnTo>
                  <a:lnTo>
                    <a:pt x="361187" y="146303"/>
                  </a:lnTo>
                  <a:lnTo>
                    <a:pt x="397763" y="89915"/>
                  </a:lnTo>
                  <a:lnTo>
                    <a:pt x="306323" y="106679"/>
                  </a:lnTo>
                  <a:lnTo>
                    <a:pt x="313943" y="0"/>
                  </a:lnTo>
                  <a:lnTo>
                    <a:pt x="233171" y="115823"/>
                  </a:lnTo>
                  <a:lnTo>
                    <a:pt x="179831" y="45719"/>
                  </a:lnTo>
                  <a:lnTo>
                    <a:pt x="158495" y="126491"/>
                  </a:lnTo>
                  <a:lnTo>
                    <a:pt x="7619" y="45719"/>
                  </a:lnTo>
                  <a:lnTo>
                    <a:pt x="100583" y="152399"/>
                  </a:lnTo>
                  <a:lnTo>
                    <a:pt x="0" y="172211"/>
                  </a:lnTo>
                  <a:lnTo>
                    <a:pt x="80771" y="236219"/>
                  </a:lnTo>
                  <a:lnTo>
                    <a:pt x="3047" y="292607"/>
                  </a:lnTo>
                  <a:lnTo>
                    <a:pt x="121919" y="278891"/>
                  </a:lnTo>
                  <a:lnTo>
                    <a:pt x="102107" y="352043"/>
                  </a:lnTo>
                  <a:lnTo>
                    <a:pt x="166115" y="312419"/>
                  </a:lnTo>
                  <a:lnTo>
                    <a:pt x="182879" y="432815"/>
                  </a:lnTo>
                  <a:lnTo>
                    <a:pt x="228599" y="298703"/>
                  </a:lnTo>
                  <a:lnTo>
                    <a:pt x="286511" y="394715"/>
                  </a:lnTo>
                  <a:lnTo>
                    <a:pt x="303275" y="289559"/>
                  </a:lnTo>
                  <a:lnTo>
                    <a:pt x="393191" y="362711"/>
                  </a:lnTo>
                  <a:lnTo>
                    <a:pt x="364235" y="259079"/>
                  </a:lnTo>
                  <a:lnTo>
                    <a:pt x="467867" y="266699"/>
                  </a:lnTo>
                  <a:close/>
                </a:path>
              </a:pathLst>
            </a:custGeom>
            <a:solidFill>
              <a:srgbClr val="FFFF00"/>
            </a:solidFill>
          </p:spPr>
          <p:txBody>
            <a:bodyPr wrap="square" lIns="0" tIns="0" rIns="0" bIns="0" rtlCol="0"/>
            <a:lstStyle/>
            <a:p>
              <a:endParaRPr/>
            </a:p>
          </p:txBody>
        </p:sp>
        <p:sp>
          <p:nvSpPr>
            <p:cNvPr id="16" name="object 14">
              <a:extLst>
                <a:ext uri="{FF2B5EF4-FFF2-40B4-BE49-F238E27FC236}">
                  <a16:creationId xmlns:a16="http://schemas.microsoft.com/office/drawing/2014/main" id="{8B26BDCB-43AA-475A-9835-43D0530BC4D5}"/>
                </a:ext>
              </a:extLst>
            </p:cNvPr>
            <p:cNvSpPr/>
            <p:nvPr/>
          </p:nvSpPr>
          <p:spPr>
            <a:xfrm>
              <a:off x="2558674" y="5657088"/>
              <a:ext cx="501650" cy="469900"/>
            </a:xfrm>
            <a:custGeom>
              <a:avLst/>
              <a:gdLst/>
              <a:ahLst/>
              <a:cxnLst/>
              <a:rect l="l" t="t" r="r" b="b"/>
              <a:pathLst>
                <a:path w="501650" h="469900">
                  <a:moveTo>
                    <a:pt x="143256" y="289560"/>
                  </a:moveTo>
                  <a:lnTo>
                    <a:pt x="35585" y="301235"/>
                  </a:lnTo>
                  <a:lnTo>
                    <a:pt x="19812" y="312420"/>
                  </a:lnTo>
                  <a:lnTo>
                    <a:pt x="16790" y="303356"/>
                  </a:lnTo>
                  <a:lnTo>
                    <a:pt x="0" y="315468"/>
                  </a:lnTo>
                  <a:lnTo>
                    <a:pt x="130720" y="301103"/>
                  </a:lnTo>
                  <a:lnTo>
                    <a:pt x="132588" y="294132"/>
                  </a:lnTo>
                  <a:lnTo>
                    <a:pt x="138684" y="300228"/>
                  </a:lnTo>
                  <a:lnTo>
                    <a:pt x="138684" y="306868"/>
                  </a:lnTo>
                  <a:lnTo>
                    <a:pt x="143256" y="289560"/>
                  </a:lnTo>
                  <a:close/>
                </a:path>
                <a:path w="501650" h="469900">
                  <a:moveTo>
                    <a:pt x="25546" y="59887"/>
                  </a:moveTo>
                  <a:lnTo>
                    <a:pt x="1524" y="47244"/>
                  </a:lnTo>
                  <a:lnTo>
                    <a:pt x="19812" y="68072"/>
                  </a:lnTo>
                  <a:lnTo>
                    <a:pt x="19812" y="67056"/>
                  </a:lnTo>
                  <a:lnTo>
                    <a:pt x="25546" y="59887"/>
                  </a:lnTo>
                  <a:close/>
                </a:path>
                <a:path w="501650" h="469900">
                  <a:moveTo>
                    <a:pt x="114300" y="174015"/>
                  </a:moveTo>
                  <a:lnTo>
                    <a:pt x="114300" y="164592"/>
                  </a:lnTo>
                  <a:lnTo>
                    <a:pt x="111252" y="172212"/>
                  </a:lnTo>
                  <a:lnTo>
                    <a:pt x="105964" y="166190"/>
                  </a:lnTo>
                  <a:lnTo>
                    <a:pt x="3048" y="185928"/>
                  </a:lnTo>
                  <a:lnTo>
                    <a:pt x="15240" y="195433"/>
                  </a:lnTo>
                  <a:lnTo>
                    <a:pt x="15240" y="193548"/>
                  </a:lnTo>
                  <a:lnTo>
                    <a:pt x="18288" y="185928"/>
                  </a:lnTo>
                  <a:lnTo>
                    <a:pt x="25429" y="191538"/>
                  </a:lnTo>
                  <a:lnTo>
                    <a:pt x="114300" y="174015"/>
                  </a:lnTo>
                  <a:close/>
                </a:path>
                <a:path w="501650" h="469900">
                  <a:moveTo>
                    <a:pt x="25429" y="191538"/>
                  </a:moveTo>
                  <a:lnTo>
                    <a:pt x="18288" y="185928"/>
                  </a:lnTo>
                  <a:lnTo>
                    <a:pt x="15240" y="193548"/>
                  </a:lnTo>
                  <a:lnTo>
                    <a:pt x="25429" y="191538"/>
                  </a:lnTo>
                  <a:close/>
                </a:path>
                <a:path w="501650" h="469900">
                  <a:moveTo>
                    <a:pt x="103632" y="252984"/>
                  </a:moveTo>
                  <a:lnTo>
                    <a:pt x="25429" y="191538"/>
                  </a:lnTo>
                  <a:lnTo>
                    <a:pt x="15240" y="193548"/>
                  </a:lnTo>
                  <a:lnTo>
                    <a:pt x="15240" y="195433"/>
                  </a:lnTo>
                  <a:lnTo>
                    <a:pt x="87887" y="252073"/>
                  </a:lnTo>
                  <a:lnTo>
                    <a:pt x="92964" y="248412"/>
                  </a:lnTo>
                  <a:lnTo>
                    <a:pt x="92964" y="260548"/>
                  </a:lnTo>
                  <a:lnTo>
                    <a:pt x="103632" y="252984"/>
                  </a:lnTo>
                  <a:close/>
                </a:path>
                <a:path w="501650" h="469900">
                  <a:moveTo>
                    <a:pt x="35585" y="301235"/>
                  </a:moveTo>
                  <a:lnTo>
                    <a:pt x="16927" y="303258"/>
                  </a:lnTo>
                  <a:lnTo>
                    <a:pt x="16790" y="303356"/>
                  </a:lnTo>
                  <a:lnTo>
                    <a:pt x="19812" y="312420"/>
                  </a:lnTo>
                  <a:lnTo>
                    <a:pt x="35585" y="301235"/>
                  </a:lnTo>
                  <a:close/>
                </a:path>
                <a:path w="501650" h="469900">
                  <a:moveTo>
                    <a:pt x="92964" y="260548"/>
                  </a:moveTo>
                  <a:lnTo>
                    <a:pt x="92964" y="256032"/>
                  </a:lnTo>
                  <a:lnTo>
                    <a:pt x="87887" y="252073"/>
                  </a:lnTo>
                  <a:lnTo>
                    <a:pt x="16927" y="303258"/>
                  </a:lnTo>
                  <a:lnTo>
                    <a:pt x="35585" y="301235"/>
                  </a:lnTo>
                  <a:lnTo>
                    <a:pt x="92964" y="260548"/>
                  </a:lnTo>
                  <a:close/>
                </a:path>
                <a:path w="501650" h="469900">
                  <a:moveTo>
                    <a:pt x="43384" y="79643"/>
                  </a:moveTo>
                  <a:lnTo>
                    <a:pt x="26926" y="60613"/>
                  </a:lnTo>
                  <a:lnTo>
                    <a:pt x="25546" y="59887"/>
                  </a:lnTo>
                  <a:lnTo>
                    <a:pt x="19812" y="67056"/>
                  </a:lnTo>
                  <a:lnTo>
                    <a:pt x="43384" y="79643"/>
                  </a:lnTo>
                  <a:close/>
                </a:path>
                <a:path w="501650" h="469900">
                  <a:moveTo>
                    <a:pt x="123444" y="172212"/>
                  </a:moveTo>
                  <a:lnTo>
                    <a:pt x="43384" y="79643"/>
                  </a:lnTo>
                  <a:lnTo>
                    <a:pt x="19812" y="67056"/>
                  </a:lnTo>
                  <a:lnTo>
                    <a:pt x="19812" y="68072"/>
                  </a:lnTo>
                  <a:lnTo>
                    <a:pt x="105964" y="166190"/>
                  </a:lnTo>
                  <a:lnTo>
                    <a:pt x="114300" y="164592"/>
                  </a:lnTo>
                  <a:lnTo>
                    <a:pt x="114300" y="174015"/>
                  </a:lnTo>
                  <a:lnTo>
                    <a:pt x="123444" y="172212"/>
                  </a:lnTo>
                  <a:close/>
                </a:path>
                <a:path w="501650" h="469900">
                  <a:moveTo>
                    <a:pt x="26926" y="60613"/>
                  </a:moveTo>
                  <a:lnTo>
                    <a:pt x="25908" y="59436"/>
                  </a:lnTo>
                  <a:lnTo>
                    <a:pt x="25546" y="59887"/>
                  </a:lnTo>
                  <a:lnTo>
                    <a:pt x="26926" y="60613"/>
                  </a:lnTo>
                  <a:close/>
                </a:path>
                <a:path w="501650" h="469900">
                  <a:moveTo>
                    <a:pt x="170648" y="136257"/>
                  </a:moveTo>
                  <a:lnTo>
                    <a:pt x="26926" y="60613"/>
                  </a:lnTo>
                  <a:lnTo>
                    <a:pt x="43384" y="79643"/>
                  </a:lnTo>
                  <a:lnTo>
                    <a:pt x="169164" y="146807"/>
                  </a:lnTo>
                  <a:lnTo>
                    <a:pt x="169164" y="141732"/>
                  </a:lnTo>
                  <a:lnTo>
                    <a:pt x="170648" y="136257"/>
                  </a:lnTo>
                  <a:close/>
                </a:path>
                <a:path w="501650" h="469900">
                  <a:moveTo>
                    <a:pt x="92964" y="256032"/>
                  </a:moveTo>
                  <a:lnTo>
                    <a:pt x="92964" y="248412"/>
                  </a:lnTo>
                  <a:lnTo>
                    <a:pt x="87887" y="252073"/>
                  </a:lnTo>
                  <a:lnTo>
                    <a:pt x="92964" y="256032"/>
                  </a:lnTo>
                  <a:close/>
                </a:path>
                <a:path w="501650" h="469900">
                  <a:moveTo>
                    <a:pt x="114300" y="164592"/>
                  </a:moveTo>
                  <a:lnTo>
                    <a:pt x="105964" y="166190"/>
                  </a:lnTo>
                  <a:lnTo>
                    <a:pt x="111252" y="172212"/>
                  </a:lnTo>
                  <a:lnTo>
                    <a:pt x="114300" y="164592"/>
                  </a:lnTo>
                  <a:close/>
                </a:path>
                <a:path w="501650" h="469900">
                  <a:moveTo>
                    <a:pt x="138684" y="306868"/>
                  </a:moveTo>
                  <a:lnTo>
                    <a:pt x="138684" y="300228"/>
                  </a:lnTo>
                  <a:lnTo>
                    <a:pt x="130720" y="301103"/>
                  </a:lnTo>
                  <a:lnTo>
                    <a:pt x="109728" y="379476"/>
                  </a:lnTo>
                  <a:lnTo>
                    <a:pt x="115824" y="375743"/>
                  </a:lnTo>
                  <a:lnTo>
                    <a:pt x="115824" y="365760"/>
                  </a:lnTo>
                  <a:lnTo>
                    <a:pt x="124587" y="360235"/>
                  </a:lnTo>
                  <a:lnTo>
                    <a:pt x="138684" y="306868"/>
                  </a:lnTo>
                  <a:close/>
                </a:path>
                <a:path w="501650" h="469900">
                  <a:moveTo>
                    <a:pt x="124587" y="360235"/>
                  </a:moveTo>
                  <a:lnTo>
                    <a:pt x="115824" y="365760"/>
                  </a:lnTo>
                  <a:lnTo>
                    <a:pt x="121920" y="370332"/>
                  </a:lnTo>
                  <a:lnTo>
                    <a:pt x="124587" y="360235"/>
                  </a:lnTo>
                  <a:close/>
                </a:path>
                <a:path w="501650" h="469900">
                  <a:moveTo>
                    <a:pt x="200129" y="428722"/>
                  </a:moveTo>
                  <a:lnTo>
                    <a:pt x="185928" y="321564"/>
                  </a:lnTo>
                  <a:lnTo>
                    <a:pt x="124587" y="360235"/>
                  </a:lnTo>
                  <a:lnTo>
                    <a:pt x="121920" y="370332"/>
                  </a:lnTo>
                  <a:lnTo>
                    <a:pt x="115824" y="365760"/>
                  </a:lnTo>
                  <a:lnTo>
                    <a:pt x="115824" y="375743"/>
                  </a:lnTo>
                  <a:lnTo>
                    <a:pt x="176784" y="338421"/>
                  </a:lnTo>
                  <a:lnTo>
                    <a:pt x="176784" y="330708"/>
                  </a:lnTo>
                  <a:lnTo>
                    <a:pt x="184404" y="333756"/>
                  </a:lnTo>
                  <a:lnTo>
                    <a:pt x="184404" y="384048"/>
                  </a:lnTo>
                  <a:lnTo>
                    <a:pt x="193548" y="448056"/>
                  </a:lnTo>
                  <a:lnTo>
                    <a:pt x="200129" y="428722"/>
                  </a:lnTo>
                  <a:close/>
                </a:path>
                <a:path w="501650" h="469900">
                  <a:moveTo>
                    <a:pt x="138684" y="300228"/>
                  </a:moveTo>
                  <a:lnTo>
                    <a:pt x="132588" y="294132"/>
                  </a:lnTo>
                  <a:lnTo>
                    <a:pt x="130720" y="301103"/>
                  </a:lnTo>
                  <a:lnTo>
                    <a:pt x="138684" y="300228"/>
                  </a:lnTo>
                  <a:close/>
                </a:path>
                <a:path w="501650" h="469900">
                  <a:moveTo>
                    <a:pt x="175260" y="138684"/>
                  </a:moveTo>
                  <a:lnTo>
                    <a:pt x="170648" y="136257"/>
                  </a:lnTo>
                  <a:lnTo>
                    <a:pt x="169164" y="141732"/>
                  </a:lnTo>
                  <a:lnTo>
                    <a:pt x="175260" y="138684"/>
                  </a:lnTo>
                  <a:close/>
                </a:path>
                <a:path w="501650" h="469900">
                  <a:moveTo>
                    <a:pt x="175260" y="150062"/>
                  </a:moveTo>
                  <a:lnTo>
                    <a:pt x="175260" y="138684"/>
                  </a:lnTo>
                  <a:lnTo>
                    <a:pt x="169164" y="141732"/>
                  </a:lnTo>
                  <a:lnTo>
                    <a:pt x="169164" y="146807"/>
                  </a:lnTo>
                  <a:lnTo>
                    <a:pt x="175260" y="150062"/>
                  </a:lnTo>
                  <a:close/>
                </a:path>
                <a:path w="501650" h="469900">
                  <a:moveTo>
                    <a:pt x="249518" y="125008"/>
                  </a:moveTo>
                  <a:lnTo>
                    <a:pt x="193548" y="51816"/>
                  </a:lnTo>
                  <a:lnTo>
                    <a:pt x="170648" y="136257"/>
                  </a:lnTo>
                  <a:lnTo>
                    <a:pt x="175260" y="138684"/>
                  </a:lnTo>
                  <a:lnTo>
                    <a:pt x="175260" y="150062"/>
                  </a:lnTo>
                  <a:lnTo>
                    <a:pt x="176784" y="150876"/>
                  </a:lnTo>
                  <a:lnTo>
                    <a:pt x="192024" y="96583"/>
                  </a:lnTo>
                  <a:lnTo>
                    <a:pt x="192024" y="65532"/>
                  </a:lnTo>
                  <a:lnTo>
                    <a:pt x="201168" y="64008"/>
                  </a:lnTo>
                  <a:lnTo>
                    <a:pt x="201168" y="77888"/>
                  </a:lnTo>
                  <a:lnTo>
                    <a:pt x="245364" y="137613"/>
                  </a:lnTo>
                  <a:lnTo>
                    <a:pt x="245364" y="131064"/>
                  </a:lnTo>
                  <a:lnTo>
                    <a:pt x="249518" y="125008"/>
                  </a:lnTo>
                  <a:close/>
                </a:path>
                <a:path w="501650" h="469900">
                  <a:moveTo>
                    <a:pt x="184404" y="333756"/>
                  </a:moveTo>
                  <a:lnTo>
                    <a:pt x="176784" y="330708"/>
                  </a:lnTo>
                  <a:lnTo>
                    <a:pt x="177797" y="337800"/>
                  </a:lnTo>
                  <a:lnTo>
                    <a:pt x="184404" y="333756"/>
                  </a:lnTo>
                  <a:close/>
                </a:path>
                <a:path w="501650" h="469900">
                  <a:moveTo>
                    <a:pt x="177797" y="337800"/>
                  </a:moveTo>
                  <a:lnTo>
                    <a:pt x="176784" y="330708"/>
                  </a:lnTo>
                  <a:lnTo>
                    <a:pt x="176784" y="338421"/>
                  </a:lnTo>
                  <a:lnTo>
                    <a:pt x="177797" y="337800"/>
                  </a:lnTo>
                  <a:close/>
                </a:path>
                <a:path w="501650" h="469900">
                  <a:moveTo>
                    <a:pt x="184404" y="384048"/>
                  </a:moveTo>
                  <a:lnTo>
                    <a:pt x="184404" y="333756"/>
                  </a:lnTo>
                  <a:lnTo>
                    <a:pt x="177797" y="337800"/>
                  </a:lnTo>
                  <a:lnTo>
                    <a:pt x="184404" y="384048"/>
                  </a:lnTo>
                  <a:close/>
                </a:path>
                <a:path w="501650" h="469900">
                  <a:moveTo>
                    <a:pt x="201168" y="64008"/>
                  </a:moveTo>
                  <a:lnTo>
                    <a:pt x="192024" y="65532"/>
                  </a:lnTo>
                  <a:lnTo>
                    <a:pt x="198343" y="74071"/>
                  </a:lnTo>
                  <a:lnTo>
                    <a:pt x="201168" y="64008"/>
                  </a:lnTo>
                  <a:close/>
                </a:path>
                <a:path w="501650" h="469900">
                  <a:moveTo>
                    <a:pt x="198343" y="74071"/>
                  </a:moveTo>
                  <a:lnTo>
                    <a:pt x="192024" y="65532"/>
                  </a:lnTo>
                  <a:lnTo>
                    <a:pt x="192024" y="96583"/>
                  </a:lnTo>
                  <a:lnTo>
                    <a:pt x="198343" y="74071"/>
                  </a:lnTo>
                  <a:close/>
                </a:path>
                <a:path w="501650" h="469900">
                  <a:moveTo>
                    <a:pt x="202692" y="448056"/>
                  </a:moveTo>
                  <a:lnTo>
                    <a:pt x="200129" y="428722"/>
                  </a:lnTo>
                  <a:lnTo>
                    <a:pt x="193548" y="448056"/>
                  </a:lnTo>
                  <a:lnTo>
                    <a:pt x="202692" y="448056"/>
                  </a:lnTo>
                  <a:close/>
                </a:path>
                <a:path w="501650" h="469900">
                  <a:moveTo>
                    <a:pt x="202692" y="450919"/>
                  </a:moveTo>
                  <a:lnTo>
                    <a:pt x="202692" y="448056"/>
                  </a:lnTo>
                  <a:lnTo>
                    <a:pt x="193548" y="448056"/>
                  </a:lnTo>
                  <a:lnTo>
                    <a:pt x="196596" y="469392"/>
                  </a:lnTo>
                  <a:lnTo>
                    <a:pt x="202692" y="450919"/>
                  </a:lnTo>
                  <a:close/>
                </a:path>
                <a:path w="501650" h="469900">
                  <a:moveTo>
                    <a:pt x="201168" y="77888"/>
                  </a:moveTo>
                  <a:lnTo>
                    <a:pt x="201168" y="64008"/>
                  </a:lnTo>
                  <a:lnTo>
                    <a:pt x="198343" y="74071"/>
                  </a:lnTo>
                  <a:lnTo>
                    <a:pt x="201168" y="77888"/>
                  </a:lnTo>
                  <a:close/>
                </a:path>
                <a:path w="501650" h="469900">
                  <a:moveTo>
                    <a:pt x="299448" y="397300"/>
                  </a:moveTo>
                  <a:lnTo>
                    <a:pt x="242316" y="304800"/>
                  </a:lnTo>
                  <a:lnTo>
                    <a:pt x="200129" y="428722"/>
                  </a:lnTo>
                  <a:lnTo>
                    <a:pt x="202692" y="448056"/>
                  </a:lnTo>
                  <a:lnTo>
                    <a:pt x="202692" y="450919"/>
                  </a:lnTo>
                  <a:lnTo>
                    <a:pt x="239268" y="340082"/>
                  </a:lnTo>
                  <a:lnTo>
                    <a:pt x="239268" y="318516"/>
                  </a:lnTo>
                  <a:lnTo>
                    <a:pt x="246888" y="316992"/>
                  </a:lnTo>
                  <a:lnTo>
                    <a:pt x="246888" y="330920"/>
                  </a:lnTo>
                  <a:lnTo>
                    <a:pt x="297180" y="412791"/>
                  </a:lnTo>
                  <a:lnTo>
                    <a:pt x="297180" y="411480"/>
                  </a:lnTo>
                  <a:lnTo>
                    <a:pt x="299448" y="397300"/>
                  </a:lnTo>
                  <a:close/>
                </a:path>
                <a:path w="501650" h="469900">
                  <a:moveTo>
                    <a:pt x="246888" y="316992"/>
                  </a:moveTo>
                  <a:lnTo>
                    <a:pt x="239268" y="318516"/>
                  </a:lnTo>
                  <a:lnTo>
                    <a:pt x="243897" y="326053"/>
                  </a:lnTo>
                  <a:lnTo>
                    <a:pt x="246888" y="316992"/>
                  </a:lnTo>
                  <a:close/>
                </a:path>
                <a:path w="501650" h="469900">
                  <a:moveTo>
                    <a:pt x="243897" y="326053"/>
                  </a:moveTo>
                  <a:lnTo>
                    <a:pt x="239268" y="318516"/>
                  </a:lnTo>
                  <a:lnTo>
                    <a:pt x="239268" y="340082"/>
                  </a:lnTo>
                  <a:lnTo>
                    <a:pt x="243897" y="326053"/>
                  </a:lnTo>
                  <a:close/>
                </a:path>
                <a:path w="501650" h="469900">
                  <a:moveTo>
                    <a:pt x="246888" y="330920"/>
                  </a:moveTo>
                  <a:lnTo>
                    <a:pt x="246888" y="316992"/>
                  </a:lnTo>
                  <a:lnTo>
                    <a:pt x="243897" y="326053"/>
                  </a:lnTo>
                  <a:lnTo>
                    <a:pt x="246888" y="330920"/>
                  </a:lnTo>
                  <a:close/>
                </a:path>
                <a:path w="501650" h="469900">
                  <a:moveTo>
                    <a:pt x="252984" y="129540"/>
                  </a:moveTo>
                  <a:lnTo>
                    <a:pt x="249518" y="125008"/>
                  </a:lnTo>
                  <a:lnTo>
                    <a:pt x="245364" y="131064"/>
                  </a:lnTo>
                  <a:lnTo>
                    <a:pt x="252984" y="129540"/>
                  </a:lnTo>
                  <a:close/>
                </a:path>
                <a:path w="501650" h="469900">
                  <a:moveTo>
                    <a:pt x="252984" y="135200"/>
                  </a:moveTo>
                  <a:lnTo>
                    <a:pt x="252984" y="129540"/>
                  </a:lnTo>
                  <a:lnTo>
                    <a:pt x="245364" y="131064"/>
                  </a:lnTo>
                  <a:lnTo>
                    <a:pt x="245364" y="137613"/>
                  </a:lnTo>
                  <a:lnTo>
                    <a:pt x="248412" y="141732"/>
                  </a:lnTo>
                  <a:lnTo>
                    <a:pt x="252984" y="135200"/>
                  </a:lnTo>
                  <a:close/>
                </a:path>
                <a:path w="501650" h="469900">
                  <a:moveTo>
                    <a:pt x="335280" y="0"/>
                  </a:moveTo>
                  <a:lnTo>
                    <a:pt x="249518" y="125008"/>
                  </a:lnTo>
                  <a:lnTo>
                    <a:pt x="252984" y="129540"/>
                  </a:lnTo>
                  <a:lnTo>
                    <a:pt x="252984" y="135200"/>
                  </a:lnTo>
                  <a:lnTo>
                    <a:pt x="323407" y="34596"/>
                  </a:lnTo>
                  <a:lnTo>
                    <a:pt x="324612" y="16764"/>
                  </a:lnTo>
                  <a:lnTo>
                    <a:pt x="333756" y="19812"/>
                  </a:lnTo>
                  <a:lnTo>
                    <a:pt x="333756" y="20574"/>
                  </a:lnTo>
                  <a:lnTo>
                    <a:pt x="335280" y="0"/>
                  </a:lnTo>
                  <a:close/>
                </a:path>
                <a:path w="501650" h="469900">
                  <a:moveTo>
                    <a:pt x="306324" y="408432"/>
                  </a:moveTo>
                  <a:lnTo>
                    <a:pt x="299448" y="397300"/>
                  </a:lnTo>
                  <a:lnTo>
                    <a:pt x="297180" y="411480"/>
                  </a:lnTo>
                  <a:lnTo>
                    <a:pt x="306324" y="408432"/>
                  </a:lnTo>
                  <a:close/>
                </a:path>
                <a:path w="501650" h="469900">
                  <a:moveTo>
                    <a:pt x="306324" y="415290"/>
                  </a:moveTo>
                  <a:lnTo>
                    <a:pt x="306324" y="408432"/>
                  </a:lnTo>
                  <a:lnTo>
                    <a:pt x="297180" y="411480"/>
                  </a:lnTo>
                  <a:lnTo>
                    <a:pt x="297180" y="412791"/>
                  </a:lnTo>
                  <a:lnTo>
                    <a:pt x="304800" y="425196"/>
                  </a:lnTo>
                  <a:lnTo>
                    <a:pt x="306324" y="415290"/>
                  </a:lnTo>
                  <a:close/>
                </a:path>
                <a:path w="501650" h="469900">
                  <a:moveTo>
                    <a:pt x="416052" y="391668"/>
                  </a:moveTo>
                  <a:lnTo>
                    <a:pt x="411480" y="374904"/>
                  </a:lnTo>
                  <a:lnTo>
                    <a:pt x="403860" y="379476"/>
                  </a:lnTo>
                  <a:lnTo>
                    <a:pt x="399940" y="365562"/>
                  </a:lnTo>
                  <a:lnTo>
                    <a:pt x="315468" y="297180"/>
                  </a:lnTo>
                  <a:lnTo>
                    <a:pt x="299448" y="397300"/>
                  </a:lnTo>
                  <a:lnTo>
                    <a:pt x="306324" y="408432"/>
                  </a:lnTo>
                  <a:lnTo>
                    <a:pt x="306324" y="415290"/>
                  </a:lnTo>
                  <a:lnTo>
                    <a:pt x="315468" y="355854"/>
                  </a:lnTo>
                  <a:lnTo>
                    <a:pt x="315468" y="309372"/>
                  </a:lnTo>
                  <a:lnTo>
                    <a:pt x="323088" y="306324"/>
                  </a:lnTo>
                  <a:lnTo>
                    <a:pt x="323088" y="315606"/>
                  </a:lnTo>
                  <a:lnTo>
                    <a:pt x="416052" y="391668"/>
                  </a:lnTo>
                  <a:close/>
                </a:path>
                <a:path w="501650" h="469900">
                  <a:moveTo>
                    <a:pt x="323088" y="306324"/>
                  </a:moveTo>
                  <a:lnTo>
                    <a:pt x="315468" y="309372"/>
                  </a:lnTo>
                  <a:lnTo>
                    <a:pt x="321819" y="314568"/>
                  </a:lnTo>
                  <a:lnTo>
                    <a:pt x="323088" y="306324"/>
                  </a:lnTo>
                  <a:close/>
                </a:path>
                <a:path w="501650" h="469900">
                  <a:moveTo>
                    <a:pt x="321819" y="314568"/>
                  </a:moveTo>
                  <a:lnTo>
                    <a:pt x="315468" y="309372"/>
                  </a:lnTo>
                  <a:lnTo>
                    <a:pt x="315468" y="355854"/>
                  </a:lnTo>
                  <a:lnTo>
                    <a:pt x="321819" y="314568"/>
                  </a:lnTo>
                  <a:close/>
                </a:path>
                <a:path w="501650" h="469900">
                  <a:moveTo>
                    <a:pt x="333756" y="20574"/>
                  </a:moveTo>
                  <a:lnTo>
                    <a:pt x="333756" y="19812"/>
                  </a:lnTo>
                  <a:lnTo>
                    <a:pt x="323407" y="34596"/>
                  </a:lnTo>
                  <a:lnTo>
                    <a:pt x="316992" y="129540"/>
                  </a:lnTo>
                  <a:lnTo>
                    <a:pt x="320040" y="128968"/>
                  </a:lnTo>
                  <a:lnTo>
                    <a:pt x="320040" y="118872"/>
                  </a:lnTo>
                  <a:lnTo>
                    <a:pt x="326567" y="117624"/>
                  </a:lnTo>
                  <a:lnTo>
                    <a:pt x="333756" y="20574"/>
                  </a:lnTo>
                  <a:close/>
                </a:path>
                <a:path w="501650" h="469900">
                  <a:moveTo>
                    <a:pt x="326567" y="117624"/>
                  </a:moveTo>
                  <a:lnTo>
                    <a:pt x="320040" y="118872"/>
                  </a:lnTo>
                  <a:lnTo>
                    <a:pt x="326136" y="123444"/>
                  </a:lnTo>
                  <a:lnTo>
                    <a:pt x="326567" y="117624"/>
                  </a:lnTo>
                  <a:close/>
                </a:path>
                <a:path w="501650" h="469900">
                  <a:moveTo>
                    <a:pt x="423672" y="99060"/>
                  </a:moveTo>
                  <a:lnTo>
                    <a:pt x="326567" y="117624"/>
                  </a:lnTo>
                  <a:lnTo>
                    <a:pt x="326136" y="123444"/>
                  </a:lnTo>
                  <a:lnTo>
                    <a:pt x="320040" y="118872"/>
                  </a:lnTo>
                  <a:lnTo>
                    <a:pt x="320040" y="128968"/>
                  </a:lnTo>
                  <a:lnTo>
                    <a:pt x="403587" y="113303"/>
                  </a:lnTo>
                  <a:lnTo>
                    <a:pt x="409956" y="103632"/>
                  </a:lnTo>
                  <a:lnTo>
                    <a:pt x="414528" y="111252"/>
                  </a:lnTo>
                  <a:lnTo>
                    <a:pt x="414528" y="113429"/>
                  </a:lnTo>
                  <a:lnTo>
                    <a:pt x="423672" y="99060"/>
                  </a:lnTo>
                  <a:close/>
                </a:path>
                <a:path w="501650" h="469900">
                  <a:moveTo>
                    <a:pt x="323088" y="315606"/>
                  </a:moveTo>
                  <a:lnTo>
                    <a:pt x="323088" y="306324"/>
                  </a:lnTo>
                  <a:lnTo>
                    <a:pt x="321819" y="314568"/>
                  </a:lnTo>
                  <a:lnTo>
                    <a:pt x="323088" y="315606"/>
                  </a:lnTo>
                  <a:close/>
                </a:path>
                <a:path w="501650" h="469900">
                  <a:moveTo>
                    <a:pt x="333756" y="19812"/>
                  </a:moveTo>
                  <a:lnTo>
                    <a:pt x="324612" y="16764"/>
                  </a:lnTo>
                  <a:lnTo>
                    <a:pt x="323407" y="34596"/>
                  </a:lnTo>
                  <a:lnTo>
                    <a:pt x="333756" y="19812"/>
                  </a:lnTo>
                  <a:close/>
                </a:path>
                <a:path w="501650" h="469900">
                  <a:moveTo>
                    <a:pt x="414528" y="113429"/>
                  </a:moveTo>
                  <a:lnTo>
                    <a:pt x="414528" y="111252"/>
                  </a:lnTo>
                  <a:lnTo>
                    <a:pt x="403587" y="113303"/>
                  </a:lnTo>
                  <a:lnTo>
                    <a:pt x="368808" y="166116"/>
                  </a:lnTo>
                  <a:lnTo>
                    <a:pt x="377952" y="167753"/>
                  </a:lnTo>
                  <a:lnTo>
                    <a:pt x="377952" y="158496"/>
                  </a:lnTo>
                  <a:lnTo>
                    <a:pt x="385072" y="159716"/>
                  </a:lnTo>
                  <a:lnTo>
                    <a:pt x="414528" y="113429"/>
                  </a:lnTo>
                  <a:close/>
                </a:path>
                <a:path w="501650" h="469900">
                  <a:moveTo>
                    <a:pt x="483108" y="286893"/>
                  </a:moveTo>
                  <a:lnTo>
                    <a:pt x="483108" y="277368"/>
                  </a:lnTo>
                  <a:lnTo>
                    <a:pt x="480060" y="286512"/>
                  </a:lnTo>
                  <a:lnTo>
                    <a:pt x="464106" y="276312"/>
                  </a:lnTo>
                  <a:lnTo>
                    <a:pt x="373380" y="271272"/>
                  </a:lnTo>
                  <a:lnTo>
                    <a:pt x="379476" y="292912"/>
                  </a:lnTo>
                  <a:lnTo>
                    <a:pt x="379476" y="280416"/>
                  </a:lnTo>
                  <a:lnTo>
                    <a:pt x="384048" y="274320"/>
                  </a:lnTo>
                  <a:lnTo>
                    <a:pt x="385818" y="280812"/>
                  </a:lnTo>
                  <a:lnTo>
                    <a:pt x="483108" y="286893"/>
                  </a:lnTo>
                  <a:close/>
                </a:path>
                <a:path w="501650" h="469900">
                  <a:moveTo>
                    <a:pt x="385072" y="159716"/>
                  </a:moveTo>
                  <a:lnTo>
                    <a:pt x="377952" y="158496"/>
                  </a:lnTo>
                  <a:lnTo>
                    <a:pt x="381000" y="166116"/>
                  </a:lnTo>
                  <a:lnTo>
                    <a:pt x="385072" y="159716"/>
                  </a:lnTo>
                  <a:close/>
                </a:path>
                <a:path w="501650" h="469900">
                  <a:moveTo>
                    <a:pt x="484632" y="176784"/>
                  </a:moveTo>
                  <a:lnTo>
                    <a:pt x="385072" y="159716"/>
                  </a:lnTo>
                  <a:lnTo>
                    <a:pt x="381000" y="166116"/>
                  </a:lnTo>
                  <a:lnTo>
                    <a:pt x="377952" y="158496"/>
                  </a:lnTo>
                  <a:lnTo>
                    <a:pt x="377952" y="167753"/>
                  </a:lnTo>
                  <a:lnTo>
                    <a:pt x="458422" y="182166"/>
                  </a:lnTo>
                  <a:lnTo>
                    <a:pt x="469392" y="175260"/>
                  </a:lnTo>
                  <a:lnTo>
                    <a:pt x="470916" y="184404"/>
                  </a:lnTo>
                  <a:lnTo>
                    <a:pt x="470916" y="185356"/>
                  </a:lnTo>
                  <a:lnTo>
                    <a:pt x="484632" y="176784"/>
                  </a:lnTo>
                  <a:close/>
                </a:path>
                <a:path w="501650" h="469900">
                  <a:moveTo>
                    <a:pt x="385818" y="280812"/>
                  </a:moveTo>
                  <a:lnTo>
                    <a:pt x="384048" y="274320"/>
                  </a:lnTo>
                  <a:lnTo>
                    <a:pt x="379476" y="280416"/>
                  </a:lnTo>
                  <a:lnTo>
                    <a:pt x="385818" y="280812"/>
                  </a:lnTo>
                  <a:close/>
                </a:path>
                <a:path w="501650" h="469900">
                  <a:moveTo>
                    <a:pt x="411480" y="374904"/>
                  </a:moveTo>
                  <a:lnTo>
                    <a:pt x="385818" y="280812"/>
                  </a:lnTo>
                  <a:lnTo>
                    <a:pt x="379476" y="280416"/>
                  </a:lnTo>
                  <a:lnTo>
                    <a:pt x="379476" y="292912"/>
                  </a:lnTo>
                  <a:lnTo>
                    <a:pt x="399940" y="365562"/>
                  </a:lnTo>
                  <a:lnTo>
                    <a:pt x="411480" y="374904"/>
                  </a:lnTo>
                  <a:close/>
                </a:path>
                <a:path w="501650" h="469900">
                  <a:moveTo>
                    <a:pt x="470916" y="185356"/>
                  </a:moveTo>
                  <a:lnTo>
                    <a:pt x="470916" y="184404"/>
                  </a:lnTo>
                  <a:lnTo>
                    <a:pt x="458422" y="182166"/>
                  </a:lnTo>
                  <a:lnTo>
                    <a:pt x="387096" y="227076"/>
                  </a:lnTo>
                  <a:lnTo>
                    <a:pt x="399288" y="234870"/>
                  </a:lnTo>
                  <a:lnTo>
                    <a:pt x="399288" y="222504"/>
                  </a:lnTo>
                  <a:lnTo>
                    <a:pt x="405303" y="226364"/>
                  </a:lnTo>
                  <a:lnTo>
                    <a:pt x="470916" y="185356"/>
                  </a:lnTo>
                  <a:close/>
                </a:path>
                <a:path w="501650" h="469900">
                  <a:moveTo>
                    <a:pt x="405303" y="226364"/>
                  </a:moveTo>
                  <a:lnTo>
                    <a:pt x="399288" y="222504"/>
                  </a:lnTo>
                  <a:lnTo>
                    <a:pt x="399288" y="230124"/>
                  </a:lnTo>
                  <a:lnTo>
                    <a:pt x="405303" y="226364"/>
                  </a:lnTo>
                  <a:close/>
                </a:path>
                <a:path w="501650" h="469900">
                  <a:moveTo>
                    <a:pt x="501396" y="288036"/>
                  </a:moveTo>
                  <a:lnTo>
                    <a:pt x="405303" y="226364"/>
                  </a:lnTo>
                  <a:lnTo>
                    <a:pt x="399288" y="230124"/>
                  </a:lnTo>
                  <a:lnTo>
                    <a:pt x="399288" y="234870"/>
                  </a:lnTo>
                  <a:lnTo>
                    <a:pt x="464106" y="276312"/>
                  </a:lnTo>
                  <a:lnTo>
                    <a:pt x="483108" y="277368"/>
                  </a:lnTo>
                  <a:lnTo>
                    <a:pt x="483108" y="286893"/>
                  </a:lnTo>
                  <a:lnTo>
                    <a:pt x="501396" y="288036"/>
                  </a:lnTo>
                  <a:close/>
                </a:path>
                <a:path w="501650" h="469900">
                  <a:moveTo>
                    <a:pt x="411480" y="374904"/>
                  </a:moveTo>
                  <a:lnTo>
                    <a:pt x="399940" y="365562"/>
                  </a:lnTo>
                  <a:lnTo>
                    <a:pt x="403860" y="379476"/>
                  </a:lnTo>
                  <a:lnTo>
                    <a:pt x="411480" y="374904"/>
                  </a:lnTo>
                  <a:close/>
                </a:path>
                <a:path w="501650" h="469900">
                  <a:moveTo>
                    <a:pt x="414528" y="111252"/>
                  </a:moveTo>
                  <a:lnTo>
                    <a:pt x="409956" y="103632"/>
                  </a:lnTo>
                  <a:lnTo>
                    <a:pt x="403587" y="113303"/>
                  </a:lnTo>
                  <a:lnTo>
                    <a:pt x="414528" y="111252"/>
                  </a:lnTo>
                  <a:close/>
                </a:path>
                <a:path w="501650" h="469900">
                  <a:moveTo>
                    <a:pt x="470916" y="184404"/>
                  </a:moveTo>
                  <a:lnTo>
                    <a:pt x="469392" y="175260"/>
                  </a:lnTo>
                  <a:lnTo>
                    <a:pt x="458422" y="182166"/>
                  </a:lnTo>
                  <a:lnTo>
                    <a:pt x="470916" y="184404"/>
                  </a:lnTo>
                  <a:close/>
                </a:path>
                <a:path w="501650" h="469900">
                  <a:moveTo>
                    <a:pt x="483108" y="277368"/>
                  </a:moveTo>
                  <a:lnTo>
                    <a:pt x="464106" y="276312"/>
                  </a:lnTo>
                  <a:lnTo>
                    <a:pt x="480060" y="286512"/>
                  </a:lnTo>
                  <a:lnTo>
                    <a:pt x="483108" y="277368"/>
                  </a:lnTo>
                  <a:close/>
                </a:path>
              </a:pathLst>
            </a:custGeom>
            <a:solidFill>
              <a:srgbClr val="FFFFFF"/>
            </a:solidFill>
          </p:spPr>
          <p:txBody>
            <a:bodyPr wrap="square" lIns="0" tIns="0" rIns="0" bIns="0" rtlCol="0"/>
            <a:lstStyle/>
            <a:p>
              <a:endParaRPr/>
            </a:p>
          </p:txBody>
        </p:sp>
        <p:pic>
          <p:nvPicPr>
            <p:cNvPr id="17" name="object 15">
              <a:extLst>
                <a:ext uri="{FF2B5EF4-FFF2-40B4-BE49-F238E27FC236}">
                  <a16:creationId xmlns:a16="http://schemas.microsoft.com/office/drawing/2014/main" id="{2AE44BD6-B63B-449F-A081-39F80429B62B}"/>
                </a:ext>
              </a:extLst>
            </p:cNvPr>
            <p:cNvPicPr/>
            <p:nvPr/>
          </p:nvPicPr>
          <p:blipFill>
            <a:blip r:embed="rId3" cstate="print"/>
            <a:stretch>
              <a:fillRect/>
            </a:stretch>
          </p:blipFill>
          <p:spPr>
            <a:xfrm>
              <a:off x="5512186" y="3822192"/>
              <a:ext cx="545592" cy="641604"/>
            </a:xfrm>
            <a:prstGeom prst="rect">
              <a:avLst/>
            </a:prstGeom>
          </p:spPr>
        </p:pic>
        <p:sp>
          <p:nvSpPr>
            <p:cNvPr id="18" name="object 16">
              <a:extLst>
                <a:ext uri="{FF2B5EF4-FFF2-40B4-BE49-F238E27FC236}">
                  <a16:creationId xmlns:a16="http://schemas.microsoft.com/office/drawing/2014/main" id="{140FB6FA-C2C7-48A4-8AA2-BD61FE1C4C46}"/>
                </a:ext>
              </a:extLst>
            </p:cNvPr>
            <p:cNvSpPr/>
            <p:nvPr/>
          </p:nvSpPr>
          <p:spPr>
            <a:xfrm>
              <a:off x="1383673" y="2253996"/>
              <a:ext cx="935990" cy="864235"/>
            </a:xfrm>
            <a:custGeom>
              <a:avLst/>
              <a:gdLst/>
              <a:ahLst/>
              <a:cxnLst/>
              <a:rect l="l" t="t" r="r" b="b"/>
              <a:pathLst>
                <a:path w="935989" h="864235">
                  <a:moveTo>
                    <a:pt x="935732" y="432815"/>
                  </a:moveTo>
                  <a:lnTo>
                    <a:pt x="932996" y="385615"/>
                  </a:lnTo>
                  <a:lnTo>
                    <a:pt x="924973" y="339897"/>
                  </a:lnTo>
                  <a:lnTo>
                    <a:pt x="911946" y="295924"/>
                  </a:lnTo>
                  <a:lnTo>
                    <a:pt x="894197" y="253958"/>
                  </a:lnTo>
                  <a:lnTo>
                    <a:pt x="872007" y="214263"/>
                  </a:lnTo>
                  <a:lnTo>
                    <a:pt x="845658" y="177100"/>
                  </a:lnTo>
                  <a:lnTo>
                    <a:pt x="815432" y="142734"/>
                  </a:lnTo>
                  <a:lnTo>
                    <a:pt x="781611" y="111427"/>
                  </a:lnTo>
                  <a:lnTo>
                    <a:pt x="744477" y="83442"/>
                  </a:lnTo>
                  <a:lnTo>
                    <a:pt x="704310" y="59040"/>
                  </a:lnTo>
                  <a:lnTo>
                    <a:pt x="661394" y="38486"/>
                  </a:lnTo>
                  <a:lnTo>
                    <a:pt x="616009" y="22043"/>
                  </a:lnTo>
                  <a:lnTo>
                    <a:pt x="568439" y="9972"/>
                  </a:lnTo>
                  <a:lnTo>
                    <a:pt x="518963" y="2536"/>
                  </a:lnTo>
                  <a:lnTo>
                    <a:pt x="467864" y="0"/>
                  </a:lnTo>
                  <a:lnTo>
                    <a:pt x="417032" y="2536"/>
                  </a:lnTo>
                  <a:lnTo>
                    <a:pt x="367748" y="9972"/>
                  </a:lnTo>
                  <a:lnTo>
                    <a:pt x="320305" y="22043"/>
                  </a:lnTo>
                  <a:lnTo>
                    <a:pt x="274991" y="38486"/>
                  </a:lnTo>
                  <a:lnTo>
                    <a:pt x="232097" y="59040"/>
                  </a:lnTo>
                  <a:lnTo>
                    <a:pt x="191912" y="83442"/>
                  </a:lnTo>
                  <a:lnTo>
                    <a:pt x="154726" y="111427"/>
                  </a:lnTo>
                  <a:lnTo>
                    <a:pt x="120829" y="142734"/>
                  </a:lnTo>
                  <a:lnTo>
                    <a:pt x="90512" y="177100"/>
                  </a:lnTo>
                  <a:lnTo>
                    <a:pt x="64063" y="214263"/>
                  </a:lnTo>
                  <a:lnTo>
                    <a:pt x="41773" y="253958"/>
                  </a:lnTo>
                  <a:lnTo>
                    <a:pt x="23932" y="295924"/>
                  </a:lnTo>
                  <a:lnTo>
                    <a:pt x="10829" y="339897"/>
                  </a:lnTo>
                  <a:lnTo>
                    <a:pt x="2755" y="385615"/>
                  </a:lnTo>
                  <a:lnTo>
                    <a:pt x="0" y="432815"/>
                  </a:lnTo>
                  <a:lnTo>
                    <a:pt x="2755" y="479731"/>
                  </a:lnTo>
                  <a:lnTo>
                    <a:pt x="10829" y="525202"/>
                  </a:lnTo>
                  <a:lnTo>
                    <a:pt x="23932" y="568964"/>
                  </a:lnTo>
                  <a:lnTo>
                    <a:pt x="41773" y="610750"/>
                  </a:lnTo>
                  <a:lnTo>
                    <a:pt x="64063" y="650296"/>
                  </a:lnTo>
                  <a:lnTo>
                    <a:pt x="90512" y="687336"/>
                  </a:lnTo>
                  <a:lnTo>
                    <a:pt x="120829" y="721604"/>
                  </a:lnTo>
                  <a:lnTo>
                    <a:pt x="154726" y="752835"/>
                  </a:lnTo>
                  <a:lnTo>
                    <a:pt x="191912" y="780763"/>
                  </a:lnTo>
                  <a:lnTo>
                    <a:pt x="232097" y="805123"/>
                  </a:lnTo>
                  <a:lnTo>
                    <a:pt x="274991" y="825649"/>
                  </a:lnTo>
                  <a:lnTo>
                    <a:pt x="320305" y="842077"/>
                  </a:lnTo>
                  <a:lnTo>
                    <a:pt x="367748" y="854139"/>
                  </a:lnTo>
                  <a:lnTo>
                    <a:pt x="417032" y="861571"/>
                  </a:lnTo>
                  <a:lnTo>
                    <a:pt x="467864" y="864107"/>
                  </a:lnTo>
                  <a:lnTo>
                    <a:pt x="518963" y="861571"/>
                  </a:lnTo>
                  <a:lnTo>
                    <a:pt x="568439" y="854139"/>
                  </a:lnTo>
                  <a:lnTo>
                    <a:pt x="616009" y="842077"/>
                  </a:lnTo>
                  <a:lnTo>
                    <a:pt x="661394" y="825649"/>
                  </a:lnTo>
                  <a:lnTo>
                    <a:pt x="704310" y="805123"/>
                  </a:lnTo>
                  <a:lnTo>
                    <a:pt x="744477" y="780763"/>
                  </a:lnTo>
                  <a:lnTo>
                    <a:pt x="781611" y="752835"/>
                  </a:lnTo>
                  <a:lnTo>
                    <a:pt x="815432" y="721604"/>
                  </a:lnTo>
                  <a:lnTo>
                    <a:pt x="845658" y="687336"/>
                  </a:lnTo>
                  <a:lnTo>
                    <a:pt x="872007" y="650296"/>
                  </a:lnTo>
                  <a:lnTo>
                    <a:pt x="894197" y="610750"/>
                  </a:lnTo>
                  <a:lnTo>
                    <a:pt x="911946" y="568964"/>
                  </a:lnTo>
                  <a:lnTo>
                    <a:pt x="924973" y="525202"/>
                  </a:lnTo>
                  <a:lnTo>
                    <a:pt x="932996" y="479731"/>
                  </a:lnTo>
                  <a:lnTo>
                    <a:pt x="935732" y="432815"/>
                  </a:lnTo>
                  <a:close/>
                </a:path>
              </a:pathLst>
            </a:custGeom>
            <a:solidFill>
              <a:srgbClr val="FFFF00"/>
            </a:solidFill>
          </p:spPr>
          <p:txBody>
            <a:bodyPr wrap="square" lIns="0" tIns="0" rIns="0" bIns="0" rtlCol="0"/>
            <a:lstStyle/>
            <a:p>
              <a:endParaRPr/>
            </a:p>
          </p:txBody>
        </p:sp>
        <p:sp>
          <p:nvSpPr>
            <p:cNvPr id="19" name="object 17">
              <a:extLst>
                <a:ext uri="{FF2B5EF4-FFF2-40B4-BE49-F238E27FC236}">
                  <a16:creationId xmlns:a16="http://schemas.microsoft.com/office/drawing/2014/main" id="{060C44A2-FE03-4790-AEF2-461E3D6F02E0}"/>
                </a:ext>
              </a:extLst>
            </p:cNvPr>
            <p:cNvSpPr/>
            <p:nvPr/>
          </p:nvSpPr>
          <p:spPr>
            <a:xfrm>
              <a:off x="1379101" y="2249424"/>
              <a:ext cx="944880" cy="873760"/>
            </a:xfrm>
            <a:custGeom>
              <a:avLst/>
              <a:gdLst/>
              <a:ahLst/>
              <a:cxnLst/>
              <a:rect l="l" t="t" r="r" b="b"/>
              <a:pathLst>
                <a:path w="944880" h="873760">
                  <a:moveTo>
                    <a:pt x="944876" y="458724"/>
                  </a:moveTo>
                  <a:lnTo>
                    <a:pt x="944876" y="414528"/>
                  </a:lnTo>
                  <a:lnTo>
                    <a:pt x="943352" y="391668"/>
                  </a:lnTo>
                  <a:lnTo>
                    <a:pt x="935732" y="348996"/>
                  </a:lnTo>
                  <a:lnTo>
                    <a:pt x="923540" y="307848"/>
                  </a:lnTo>
                  <a:lnTo>
                    <a:pt x="908300" y="266700"/>
                  </a:lnTo>
                  <a:lnTo>
                    <a:pt x="888488" y="228600"/>
                  </a:lnTo>
                  <a:lnTo>
                    <a:pt x="864104" y="192024"/>
                  </a:lnTo>
                  <a:lnTo>
                    <a:pt x="836672" y="158496"/>
                  </a:lnTo>
                  <a:lnTo>
                    <a:pt x="806192" y="128016"/>
                  </a:lnTo>
                  <a:lnTo>
                    <a:pt x="755900" y="86868"/>
                  </a:lnTo>
                  <a:lnTo>
                    <a:pt x="717800" y="64008"/>
                  </a:lnTo>
                  <a:lnTo>
                    <a:pt x="676652" y="44196"/>
                  </a:lnTo>
                  <a:lnTo>
                    <a:pt x="656840" y="35052"/>
                  </a:lnTo>
                  <a:lnTo>
                    <a:pt x="612644" y="19812"/>
                  </a:lnTo>
                  <a:lnTo>
                    <a:pt x="568448" y="9144"/>
                  </a:lnTo>
                  <a:lnTo>
                    <a:pt x="544064" y="6096"/>
                  </a:lnTo>
                  <a:lnTo>
                    <a:pt x="521204" y="3048"/>
                  </a:lnTo>
                  <a:lnTo>
                    <a:pt x="472436" y="0"/>
                  </a:lnTo>
                  <a:lnTo>
                    <a:pt x="448052" y="1524"/>
                  </a:lnTo>
                  <a:lnTo>
                    <a:pt x="425192" y="3048"/>
                  </a:lnTo>
                  <a:lnTo>
                    <a:pt x="377948" y="9144"/>
                  </a:lnTo>
                  <a:lnTo>
                    <a:pt x="332228" y="19812"/>
                  </a:lnTo>
                  <a:lnTo>
                    <a:pt x="289556" y="35052"/>
                  </a:lnTo>
                  <a:lnTo>
                    <a:pt x="248408" y="53340"/>
                  </a:lnTo>
                  <a:lnTo>
                    <a:pt x="208784" y="74676"/>
                  </a:lnTo>
                  <a:lnTo>
                    <a:pt x="172208" y="100584"/>
                  </a:lnTo>
                  <a:lnTo>
                    <a:pt x="138684" y="128016"/>
                  </a:lnTo>
                  <a:lnTo>
                    <a:pt x="94488" y="175260"/>
                  </a:lnTo>
                  <a:lnTo>
                    <a:pt x="68580" y="210312"/>
                  </a:lnTo>
                  <a:lnTo>
                    <a:pt x="47244" y="248412"/>
                  </a:lnTo>
                  <a:lnTo>
                    <a:pt x="28956" y="286512"/>
                  </a:lnTo>
                  <a:lnTo>
                    <a:pt x="15240" y="327660"/>
                  </a:lnTo>
                  <a:lnTo>
                    <a:pt x="6096" y="370332"/>
                  </a:lnTo>
                  <a:lnTo>
                    <a:pt x="0" y="437388"/>
                  </a:lnTo>
                  <a:lnTo>
                    <a:pt x="3048" y="481584"/>
                  </a:lnTo>
                  <a:lnTo>
                    <a:pt x="6096" y="504444"/>
                  </a:lnTo>
                  <a:lnTo>
                    <a:pt x="10668" y="525780"/>
                  </a:lnTo>
                  <a:lnTo>
                    <a:pt x="10668" y="414528"/>
                  </a:lnTo>
                  <a:lnTo>
                    <a:pt x="12192" y="393192"/>
                  </a:lnTo>
                  <a:lnTo>
                    <a:pt x="19812" y="350520"/>
                  </a:lnTo>
                  <a:lnTo>
                    <a:pt x="30480" y="310896"/>
                  </a:lnTo>
                  <a:lnTo>
                    <a:pt x="45720" y="271272"/>
                  </a:lnTo>
                  <a:lnTo>
                    <a:pt x="56388" y="251460"/>
                  </a:lnTo>
                  <a:lnTo>
                    <a:pt x="65532" y="233172"/>
                  </a:lnTo>
                  <a:lnTo>
                    <a:pt x="77724" y="216408"/>
                  </a:lnTo>
                  <a:lnTo>
                    <a:pt x="88392" y="198120"/>
                  </a:lnTo>
                  <a:lnTo>
                    <a:pt x="102108" y="181356"/>
                  </a:lnTo>
                  <a:lnTo>
                    <a:pt x="115824" y="166116"/>
                  </a:lnTo>
                  <a:lnTo>
                    <a:pt x="129540" y="149352"/>
                  </a:lnTo>
                  <a:lnTo>
                    <a:pt x="146300" y="135636"/>
                  </a:lnTo>
                  <a:lnTo>
                    <a:pt x="161540" y="120396"/>
                  </a:lnTo>
                  <a:lnTo>
                    <a:pt x="178304" y="108204"/>
                  </a:lnTo>
                  <a:lnTo>
                    <a:pt x="196592" y="94488"/>
                  </a:lnTo>
                  <a:lnTo>
                    <a:pt x="213356" y="82296"/>
                  </a:lnTo>
                  <a:lnTo>
                    <a:pt x="233168" y="71628"/>
                  </a:lnTo>
                  <a:lnTo>
                    <a:pt x="251456" y="60960"/>
                  </a:lnTo>
                  <a:lnTo>
                    <a:pt x="292604" y="44196"/>
                  </a:lnTo>
                  <a:lnTo>
                    <a:pt x="335276" y="28956"/>
                  </a:lnTo>
                  <a:lnTo>
                    <a:pt x="379472" y="18288"/>
                  </a:lnTo>
                  <a:lnTo>
                    <a:pt x="425192" y="12192"/>
                  </a:lnTo>
                  <a:lnTo>
                    <a:pt x="496820" y="10668"/>
                  </a:lnTo>
                  <a:lnTo>
                    <a:pt x="519680" y="12192"/>
                  </a:lnTo>
                  <a:lnTo>
                    <a:pt x="566924" y="18288"/>
                  </a:lnTo>
                  <a:lnTo>
                    <a:pt x="611120" y="28956"/>
                  </a:lnTo>
                  <a:lnTo>
                    <a:pt x="653792" y="44196"/>
                  </a:lnTo>
                  <a:lnTo>
                    <a:pt x="693416" y="60960"/>
                  </a:lnTo>
                  <a:lnTo>
                    <a:pt x="731516" y="83820"/>
                  </a:lnTo>
                  <a:lnTo>
                    <a:pt x="749804" y="94488"/>
                  </a:lnTo>
                  <a:lnTo>
                    <a:pt x="784856" y="121920"/>
                  </a:lnTo>
                  <a:lnTo>
                    <a:pt x="830576" y="166116"/>
                  </a:lnTo>
                  <a:lnTo>
                    <a:pt x="856484" y="198120"/>
                  </a:lnTo>
                  <a:lnTo>
                    <a:pt x="879344" y="233172"/>
                  </a:lnTo>
                  <a:lnTo>
                    <a:pt x="908300" y="291084"/>
                  </a:lnTo>
                  <a:lnTo>
                    <a:pt x="926588" y="350520"/>
                  </a:lnTo>
                  <a:lnTo>
                    <a:pt x="932684" y="393192"/>
                  </a:lnTo>
                  <a:lnTo>
                    <a:pt x="935732" y="437388"/>
                  </a:lnTo>
                  <a:lnTo>
                    <a:pt x="935732" y="524256"/>
                  </a:lnTo>
                  <a:lnTo>
                    <a:pt x="940304" y="502920"/>
                  </a:lnTo>
                  <a:lnTo>
                    <a:pt x="943352" y="481584"/>
                  </a:lnTo>
                  <a:lnTo>
                    <a:pt x="944876" y="458724"/>
                  </a:lnTo>
                  <a:close/>
                </a:path>
                <a:path w="944880" h="873760">
                  <a:moveTo>
                    <a:pt x="935732" y="524256"/>
                  </a:moveTo>
                  <a:lnTo>
                    <a:pt x="935732" y="458724"/>
                  </a:lnTo>
                  <a:lnTo>
                    <a:pt x="929636" y="502920"/>
                  </a:lnTo>
                  <a:lnTo>
                    <a:pt x="926588" y="522732"/>
                  </a:lnTo>
                  <a:lnTo>
                    <a:pt x="914396" y="563880"/>
                  </a:lnTo>
                  <a:lnTo>
                    <a:pt x="899156" y="603504"/>
                  </a:lnTo>
                  <a:lnTo>
                    <a:pt x="868676" y="658368"/>
                  </a:lnTo>
                  <a:lnTo>
                    <a:pt x="844292" y="691896"/>
                  </a:lnTo>
                  <a:lnTo>
                    <a:pt x="800096" y="739140"/>
                  </a:lnTo>
                  <a:lnTo>
                    <a:pt x="766568" y="766572"/>
                  </a:lnTo>
                  <a:lnTo>
                    <a:pt x="731516" y="790956"/>
                  </a:lnTo>
                  <a:lnTo>
                    <a:pt x="693416" y="812292"/>
                  </a:lnTo>
                  <a:lnTo>
                    <a:pt x="652268" y="830580"/>
                  </a:lnTo>
                  <a:lnTo>
                    <a:pt x="611120" y="844296"/>
                  </a:lnTo>
                  <a:lnTo>
                    <a:pt x="542540" y="859536"/>
                  </a:lnTo>
                  <a:lnTo>
                    <a:pt x="496820" y="864108"/>
                  </a:lnTo>
                  <a:lnTo>
                    <a:pt x="448052" y="864012"/>
                  </a:lnTo>
                  <a:lnTo>
                    <a:pt x="402332" y="859536"/>
                  </a:lnTo>
                  <a:lnTo>
                    <a:pt x="356612" y="850392"/>
                  </a:lnTo>
                  <a:lnTo>
                    <a:pt x="313940" y="838200"/>
                  </a:lnTo>
                  <a:lnTo>
                    <a:pt x="271268" y="821436"/>
                  </a:lnTo>
                  <a:lnTo>
                    <a:pt x="233168" y="801624"/>
                  </a:lnTo>
                  <a:lnTo>
                    <a:pt x="213356" y="790956"/>
                  </a:lnTo>
                  <a:lnTo>
                    <a:pt x="178304" y="766572"/>
                  </a:lnTo>
                  <a:lnTo>
                    <a:pt x="144780" y="739140"/>
                  </a:lnTo>
                  <a:lnTo>
                    <a:pt x="115824" y="708660"/>
                  </a:lnTo>
                  <a:lnTo>
                    <a:pt x="88392" y="675132"/>
                  </a:lnTo>
                  <a:lnTo>
                    <a:pt x="54864" y="621792"/>
                  </a:lnTo>
                  <a:lnTo>
                    <a:pt x="30480" y="563880"/>
                  </a:lnTo>
                  <a:lnTo>
                    <a:pt x="15240" y="501396"/>
                  </a:lnTo>
                  <a:lnTo>
                    <a:pt x="10668" y="458724"/>
                  </a:lnTo>
                  <a:lnTo>
                    <a:pt x="10668" y="525780"/>
                  </a:lnTo>
                  <a:lnTo>
                    <a:pt x="21336" y="566928"/>
                  </a:lnTo>
                  <a:lnTo>
                    <a:pt x="47244" y="626364"/>
                  </a:lnTo>
                  <a:lnTo>
                    <a:pt x="68580" y="662940"/>
                  </a:lnTo>
                  <a:lnTo>
                    <a:pt x="108204" y="714756"/>
                  </a:lnTo>
                  <a:lnTo>
                    <a:pt x="138684" y="745236"/>
                  </a:lnTo>
                  <a:lnTo>
                    <a:pt x="155444" y="760476"/>
                  </a:lnTo>
                  <a:lnTo>
                    <a:pt x="208784" y="798576"/>
                  </a:lnTo>
                  <a:lnTo>
                    <a:pt x="248408" y="821436"/>
                  </a:lnTo>
                  <a:lnTo>
                    <a:pt x="289556" y="839724"/>
                  </a:lnTo>
                  <a:lnTo>
                    <a:pt x="332228" y="853440"/>
                  </a:lnTo>
                  <a:lnTo>
                    <a:pt x="400808" y="868680"/>
                  </a:lnTo>
                  <a:lnTo>
                    <a:pt x="448052" y="873252"/>
                  </a:lnTo>
                  <a:lnTo>
                    <a:pt x="496820" y="873252"/>
                  </a:lnTo>
                  <a:lnTo>
                    <a:pt x="544064" y="868680"/>
                  </a:lnTo>
                  <a:lnTo>
                    <a:pt x="591308" y="859536"/>
                  </a:lnTo>
                  <a:lnTo>
                    <a:pt x="612644" y="853440"/>
                  </a:lnTo>
                  <a:lnTo>
                    <a:pt x="635504" y="847344"/>
                  </a:lnTo>
                  <a:lnTo>
                    <a:pt x="678176" y="830580"/>
                  </a:lnTo>
                  <a:lnTo>
                    <a:pt x="717800" y="810768"/>
                  </a:lnTo>
                  <a:lnTo>
                    <a:pt x="736088" y="798576"/>
                  </a:lnTo>
                  <a:lnTo>
                    <a:pt x="755900" y="786384"/>
                  </a:lnTo>
                  <a:lnTo>
                    <a:pt x="772664" y="774192"/>
                  </a:lnTo>
                  <a:lnTo>
                    <a:pt x="790952" y="760476"/>
                  </a:lnTo>
                  <a:lnTo>
                    <a:pt x="806192" y="745236"/>
                  </a:lnTo>
                  <a:lnTo>
                    <a:pt x="822956" y="729996"/>
                  </a:lnTo>
                  <a:lnTo>
                    <a:pt x="851912" y="697992"/>
                  </a:lnTo>
                  <a:lnTo>
                    <a:pt x="888488" y="644652"/>
                  </a:lnTo>
                  <a:lnTo>
                    <a:pt x="908300" y="606552"/>
                  </a:lnTo>
                  <a:lnTo>
                    <a:pt x="923540" y="566928"/>
                  </a:lnTo>
                  <a:lnTo>
                    <a:pt x="935732" y="524256"/>
                  </a:lnTo>
                  <a:close/>
                </a:path>
              </a:pathLst>
            </a:custGeom>
            <a:solidFill>
              <a:srgbClr val="000000"/>
            </a:solidFill>
          </p:spPr>
          <p:txBody>
            <a:bodyPr wrap="square" lIns="0" tIns="0" rIns="0" bIns="0" rtlCol="0"/>
            <a:lstStyle/>
            <a:p>
              <a:endParaRPr/>
            </a:p>
          </p:txBody>
        </p:sp>
      </p:grpSp>
      <p:sp>
        <p:nvSpPr>
          <p:cNvPr id="20" name="object 18">
            <a:extLst>
              <a:ext uri="{FF2B5EF4-FFF2-40B4-BE49-F238E27FC236}">
                <a16:creationId xmlns:a16="http://schemas.microsoft.com/office/drawing/2014/main" id="{E7A1DB65-F6F8-4DA3-B184-CD3EDFD001E2}"/>
              </a:ext>
            </a:extLst>
          </p:cNvPr>
          <p:cNvSpPr txBox="1"/>
          <p:nvPr/>
        </p:nvSpPr>
        <p:spPr>
          <a:xfrm>
            <a:off x="5839851" y="4133085"/>
            <a:ext cx="210185" cy="299720"/>
          </a:xfrm>
          <a:prstGeom prst="rect">
            <a:avLst/>
          </a:prstGeom>
        </p:spPr>
        <p:txBody>
          <a:bodyPr vert="horz" wrap="square" lIns="0" tIns="12700" rIns="0" bIns="0" rtlCol="0">
            <a:spAutoFit/>
          </a:bodyPr>
          <a:lstStyle/>
          <a:p>
            <a:pPr marL="12700">
              <a:lnSpc>
                <a:spcPct val="100000"/>
              </a:lnSpc>
              <a:spcBef>
                <a:spcPts val="100"/>
              </a:spcBef>
            </a:pPr>
            <a:r>
              <a:rPr sz="1800" spc="5">
                <a:latin typeface="Calibri"/>
                <a:cs typeface="Calibri"/>
              </a:rPr>
              <a:t>e</a:t>
            </a:r>
            <a:r>
              <a:rPr sz="1800">
                <a:latin typeface="Calibri"/>
                <a:cs typeface="Calibri"/>
              </a:rPr>
              <a:t>-</a:t>
            </a:r>
          </a:p>
        </p:txBody>
      </p:sp>
      <p:sp>
        <p:nvSpPr>
          <p:cNvPr id="21" name="object 19">
            <a:extLst>
              <a:ext uri="{FF2B5EF4-FFF2-40B4-BE49-F238E27FC236}">
                <a16:creationId xmlns:a16="http://schemas.microsoft.com/office/drawing/2014/main" id="{2366E620-066B-40A0-B1A1-BA58055CF362}"/>
              </a:ext>
            </a:extLst>
          </p:cNvPr>
          <p:cNvSpPr txBox="1"/>
          <p:nvPr/>
        </p:nvSpPr>
        <p:spPr>
          <a:xfrm>
            <a:off x="6813687" y="4096509"/>
            <a:ext cx="210185" cy="299720"/>
          </a:xfrm>
          <a:prstGeom prst="rect">
            <a:avLst/>
          </a:prstGeom>
        </p:spPr>
        <p:txBody>
          <a:bodyPr vert="horz" wrap="square" lIns="0" tIns="12700" rIns="0" bIns="0" rtlCol="0">
            <a:spAutoFit/>
          </a:bodyPr>
          <a:lstStyle/>
          <a:p>
            <a:pPr marL="12700">
              <a:lnSpc>
                <a:spcPct val="100000"/>
              </a:lnSpc>
              <a:spcBef>
                <a:spcPts val="100"/>
              </a:spcBef>
            </a:pPr>
            <a:r>
              <a:rPr sz="1800" spc="5">
                <a:latin typeface="Calibri"/>
                <a:cs typeface="Calibri"/>
              </a:rPr>
              <a:t>e</a:t>
            </a:r>
            <a:r>
              <a:rPr sz="1800">
                <a:latin typeface="Calibri"/>
                <a:cs typeface="Calibri"/>
              </a:rPr>
              <a:t>-</a:t>
            </a:r>
          </a:p>
        </p:txBody>
      </p:sp>
      <p:sp>
        <p:nvSpPr>
          <p:cNvPr id="22" name="object 20">
            <a:extLst>
              <a:ext uri="{FF2B5EF4-FFF2-40B4-BE49-F238E27FC236}">
                <a16:creationId xmlns:a16="http://schemas.microsoft.com/office/drawing/2014/main" id="{FB42068E-6382-45DB-BF16-1C37C8384B98}"/>
              </a:ext>
            </a:extLst>
          </p:cNvPr>
          <p:cNvSpPr txBox="1"/>
          <p:nvPr/>
        </p:nvSpPr>
        <p:spPr>
          <a:xfrm>
            <a:off x="5624967" y="4277865"/>
            <a:ext cx="254000" cy="299720"/>
          </a:xfrm>
          <a:prstGeom prst="rect">
            <a:avLst/>
          </a:prstGeom>
        </p:spPr>
        <p:txBody>
          <a:bodyPr vert="horz" wrap="square" lIns="0" tIns="12700" rIns="0" bIns="0" rtlCol="0">
            <a:spAutoFit/>
          </a:bodyPr>
          <a:lstStyle/>
          <a:p>
            <a:pPr marL="12700">
              <a:lnSpc>
                <a:spcPct val="100000"/>
              </a:lnSpc>
              <a:spcBef>
                <a:spcPts val="100"/>
              </a:spcBef>
            </a:pPr>
            <a:r>
              <a:rPr sz="1800">
                <a:latin typeface="Calibri"/>
                <a:cs typeface="Calibri"/>
              </a:rPr>
              <a:t>e+</a:t>
            </a:r>
          </a:p>
        </p:txBody>
      </p:sp>
      <p:sp>
        <p:nvSpPr>
          <p:cNvPr id="23" name="object 21">
            <a:extLst>
              <a:ext uri="{FF2B5EF4-FFF2-40B4-BE49-F238E27FC236}">
                <a16:creationId xmlns:a16="http://schemas.microsoft.com/office/drawing/2014/main" id="{7B428BA7-5AE6-41B1-A2D6-794B2DD37C4E}"/>
              </a:ext>
            </a:extLst>
          </p:cNvPr>
          <p:cNvSpPr txBox="1"/>
          <p:nvPr/>
        </p:nvSpPr>
        <p:spPr>
          <a:xfrm>
            <a:off x="6597279" y="4241289"/>
            <a:ext cx="254000" cy="299720"/>
          </a:xfrm>
          <a:prstGeom prst="rect">
            <a:avLst/>
          </a:prstGeom>
        </p:spPr>
        <p:txBody>
          <a:bodyPr vert="horz" wrap="square" lIns="0" tIns="12700" rIns="0" bIns="0" rtlCol="0">
            <a:spAutoFit/>
          </a:bodyPr>
          <a:lstStyle/>
          <a:p>
            <a:pPr marL="12700">
              <a:lnSpc>
                <a:spcPct val="100000"/>
              </a:lnSpc>
              <a:spcBef>
                <a:spcPts val="100"/>
              </a:spcBef>
            </a:pPr>
            <a:r>
              <a:rPr sz="1800">
                <a:latin typeface="Calibri"/>
                <a:cs typeface="Calibri"/>
              </a:rPr>
              <a:t>e+</a:t>
            </a:r>
          </a:p>
        </p:txBody>
      </p:sp>
      <p:pic>
        <p:nvPicPr>
          <p:cNvPr id="24" name="object 22">
            <a:extLst>
              <a:ext uri="{FF2B5EF4-FFF2-40B4-BE49-F238E27FC236}">
                <a16:creationId xmlns:a16="http://schemas.microsoft.com/office/drawing/2014/main" id="{61344D28-D7A9-4006-8DA7-B2C7F2C9A07A}"/>
              </a:ext>
            </a:extLst>
          </p:cNvPr>
          <p:cNvPicPr/>
          <p:nvPr/>
        </p:nvPicPr>
        <p:blipFill>
          <a:blip r:embed="rId4" cstate="print"/>
          <a:stretch>
            <a:fillRect/>
          </a:stretch>
        </p:blipFill>
        <p:spPr>
          <a:xfrm>
            <a:off x="3722736" y="980737"/>
            <a:ext cx="146343" cy="145709"/>
          </a:xfrm>
          <a:prstGeom prst="rect">
            <a:avLst/>
          </a:prstGeom>
        </p:spPr>
      </p:pic>
      <p:pic>
        <p:nvPicPr>
          <p:cNvPr id="25" name="object 23">
            <a:extLst>
              <a:ext uri="{FF2B5EF4-FFF2-40B4-BE49-F238E27FC236}">
                <a16:creationId xmlns:a16="http://schemas.microsoft.com/office/drawing/2014/main" id="{1D863CAA-0682-44CB-A1EE-DBF9DB5D15F9}"/>
              </a:ext>
            </a:extLst>
          </p:cNvPr>
          <p:cNvPicPr/>
          <p:nvPr/>
        </p:nvPicPr>
        <p:blipFill>
          <a:blip r:embed="rId4" cstate="print"/>
          <a:stretch>
            <a:fillRect/>
          </a:stretch>
        </p:blipFill>
        <p:spPr>
          <a:xfrm>
            <a:off x="3698935" y="1246037"/>
            <a:ext cx="146343" cy="145709"/>
          </a:xfrm>
          <a:prstGeom prst="rect">
            <a:avLst/>
          </a:prstGeom>
        </p:spPr>
      </p:pic>
      <p:grpSp>
        <p:nvGrpSpPr>
          <p:cNvPr id="26" name="object 24">
            <a:extLst>
              <a:ext uri="{FF2B5EF4-FFF2-40B4-BE49-F238E27FC236}">
                <a16:creationId xmlns:a16="http://schemas.microsoft.com/office/drawing/2014/main" id="{675A33EA-C706-4589-8349-A404FC37A6AC}"/>
              </a:ext>
            </a:extLst>
          </p:cNvPr>
          <p:cNvGrpSpPr/>
          <p:nvPr/>
        </p:nvGrpSpPr>
        <p:grpSpPr>
          <a:xfrm>
            <a:off x="2588731" y="1523497"/>
            <a:ext cx="7163053" cy="3153151"/>
            <a:chOff x="1380623" y="3110997"/>
            <a:chExt cx="7163053" cy="3153151"/>
          </a:xfrm>
        </p:grpSpPr>
        <p:sp>
          <p:nvSpPr>
            <p:cNvPr id="27" name="object 25">
              <a:extLst>
                <a:ext uri="{FF2B5EF4-FFF2-40B4-BE49-F238E27FC236}">
                  <a16:creationId xmlns:a16="http://schemas.microsoft.com/office/drawing/2014/main" id="{33F4A967-088C-47FF-8FF6-465FD1AF0D95}"/>
                </a:ext>
              </a:extLst>
            </p:cNvPr>
            <p:cNvSpPr/>
            <p:nvPr/>
          </p:nvSpPr>
          <p:spPr>
            <a:xfrm>
              <a:off x="4382901" y="5343143"/>
              <a:ext cx="467995" cy="431800"/>
            </a:xfrm>
            <a:custGeom>
              <a:avLst/>
              <a:gdLst/>
              <a:ahLst/>
              <a:cxnLst/>
              <a:rect l="l" t="t" r="r" b="b"/>
              <a:pathLst>
                <a:path w="467995" h="431800">
                  <a:moveTo>
                    <a:pt x="467867" y="265175"/>
                  </a:moveTo>
                  <a:lnTo>
                    <a:pt x="382523" y="208787"/>
                  </a:lnTo>
                  <a:lnTo>
                    <a:pt x="457199" y="161543"/>
                  </a:lnTo>
                  <a:lnTo>
                    <a:pt x="362711" y="144779"/>
                  </a:lnTo>
                  <a:lnTo>
                    <a:pt x="399287" y="88391"/>
                  </a:lnTo>
                  <a:lnTo>
                    <a:pt x="307847" y="105155"/>
                  </a:lnTo>
                  <a:lnTo>
                    <a:pt x="315467" y="0"/>
                  </a:lnTo>
                  <a:lnTo>
                    <a:pt x="234695" y="115823"/>
                  </a:lnTo>
                  <a:lnTo>
                    <a:pt x="181355" y="45719"/>
                  </a:lnTo>
                  <a:lnTo>
                    <a:pt x="158495" y="124967"/>
                  </a:lnTo>
                  <a:lnTo>
                    <a:pt x="7619" y="45719"/>
                  </a:lnTo>
                  <a:lnTo>
                    <a:pt x="100583" y="150875"/>
                  </a:lnTo>
                  <a:lnTo>
                    <a:pt x="0" y="172211"/>
                  </a:lnTo>
                  <a:lnTo>
                    <a:pt x="80771" y="234695"/>
                  </a:lnTo>
                  <a:lnTo>
                    <a:pt x="3047" y="291083"/>
                  </a:lnTo>
                  <a:lnTo>
                    <a:pt x="123443" y="277367"/>
                  </a:lnTo>
                  <a:lnTo>
                    <a:pt x="103631" y="352043"/>
                  </a:lnTo>
                  <a:lnTo>
                    <a:pt x="167639" y="310895"/>
                  </a:lnTo>
                  <a:lnTo>
                    <a:pt x="184403" y="431291"/>
                  </a:lnTo>
                  <a:lnTo>
                    <a:pt x="228599" y="297179"/>
                  </a:lnTo>
                  <a:lnTo>
                    <a:pt x="288035" y="393191"/>
                  </a:lnTo>
                  <a:lnTo>
                    <a:pt x="304799" y="288035"/>
                  </a:lnTo>
                  <a:lnTo>
                    <a:pt x="393191" y="361187"/>
                  </a:lnTo>
                  <a:lnTo>
                    <a:pt x="365759" y="257555"/>
                  </a:lnTo>
                  <a:lnTo>
                    <a:pt x="467867" y="265175"/>
                  </a:lnTo>
                  <a:close/>
                </a:path>
              </a:pathLst>
            </a:custGeom>
            <a:solidFill>
              <a:srgbClr val="FFFF00"/>
            </a:solidFill>
          </p:spPr>
          <p:txBody>
            <a:bodyPr wrap="square" lIns="0" tIns="0" rIns="0" bIns="0" rtlCol="0"/>
            <a:lstStyle/>
            <a:p>
              <a:endParaRPr/>
            </a:p>
          </p:txBody>
        </p:sp>
        <p:sp>
          <p:nvSpPr>
            <p:cNvPr id="28" name="object 26">
              <a:extLst>
                <a:ext uri="{FF2B5EF4-FFF2-40B4-BE49-F238E27FC236}">
                  <a16:creationId xmlns:a16="http://schemas.microsoft.com/office/drawing/2014/main" id="{A948C1F7-04E0-4865-99FC-A95A473C8C27}"/>
                </a:ext>
              </a:extLst>
            </p:cNvPr>
            <p:cNvSpPr/>
            <p:nvPr/>
          </p:nvSpPr>
          <p:spPr>
            <a:xfrm>
              <a:off x="4369186" y="5324856"/>
              <a:ext cx="500380" cy="469900"/>
            </a:xfrm>
            <a:custGeom>
              <a:avLst/>
              <a:gdLst/>
              <a:ahLst/>
              <a:cxnLst/>
              <a:rect l="l" t="t" r="r" b="b"/>
              <a:pathLst>
                <a:path w="500379" h="469900">
                  <a:moveTo>
                    <a:pt x="91440" y="260688"/>
                  </a:moveTo>
                  <a:lnTo>
                    <a:pt x="91440" y="256032"/>
                  </a:lnTo>
                  <a:lnTo>
                    <a:pt x="86390" y="252114"/>
                  </a:lnTo>
                  <a:lnTo>
                    <a:pt x="0" y="315468"/>
                  </a:lnTo>
                  <a:lnTo>
                    <a:pt x="16764" y="313605"/>
                  </a:lnTo>
                  <a:lnTo>
                    <a:pt x="16764" y="304800"/>
                  </a:lnTo>
                  <a:lnTo>
                    <a:pt x="32765" y="303064"/>
                  </a:lnTo>
                  <a:lnTo>
                    <a:pt x="91440" y="260688"/>
                  </a:lnTo>
                  <a:close/>
                </a:path>
                <a:path w="500379" h="469900">
                  <a:moveTo>
                    <a:pt x="169418" y="137082"/>
                  </a:moveTo>
                  <a:lnTo>
                    <a:pt x="1524" y="47244"/>
                  </a:lnTo>
                  <a:lnTo>
                    <a:pt x="19812" y="68072"/>
                  </a:lnTo>
                  <a:lnTo>
                    <a:pt x="19812" y="67056"/>
                  </a:lnTo>
                  <a:lnTo>
                    <a:pt x="25908" y="60960"/>
                  </a:lnTo>
                  <a:lnTo>
                    <a:pt x="41509" y="78755"/>
                  </a:lnTo>
                  <a:lnTo>
                    <a:pt x="167640" y="146767"/>
                  </a:lnTo>
                  <a:lnTo>
                    <a:pt x="167640" y="143256"/>
                  </a:lnTo>
                  <a:lnTo>
                    <a:pt x="169418" y="137082"/>
                  </a:lnTo>
                  <a:close/>
                </a:path>
                <a:path w="500379" h="469900">
                  <a:moveTo>
                    <a:pt x="112776" y="174465"/>
                  </a:moveTo>
                  <a:lnTo>
                    <a:pt x="112776" y="164592"/>
                  </a:lnTo>
                  <a:lnTo>
                    <a:pt x="111252" y="172212"/>
                  </a:lnTo>
                  <a:lnTo>
                    <a:pt x="105831" y="166038"/>
                  </a:lnTo>
                  <a:lnTo>
                    <a:pt x="3048" y="187452"/>
                  </a:lnTo>
                  <a:lnTo>
                    <a:pt x="15240" y="196911"/>
                  </a:lnTo>
                  <a:lnTo>
                    <a:pt x="15240" y="195072"/>
                  </a:lnTo>
                  <a:lnTo>
                    <a:pt x="16764" y="185928"/>
                  </a:lnTo>
                  <a:lnTo>
                    <a:pt x="25612" y="192880"/>
                  </a:lnTo>
                  <a:lnTo>
                    <a:pt x="112776" y="174465"/>
                  </a:lnTo>
                  <a:close/>
                </a:path>
                <a:path w="500379" h="469900">
                  <a:moveTo>
                    <a:pt x="25612" y="192880"/>
                  </a:moveTo>
                  <a:lnTo>
                    <a:pt x="16764" y="185928"/>
                  </a:lnTo>
                  <a:lnTo>
                    <a:pt x="15240" y="195072"/>
                  </a:lnTo>
                  <a:lnTo>
                    <a:pt x="25612" y="192880"/>
                  </a:lnTo>
                  <a:close/>
                </a:path>
                <a:path w="500379" h="469900">
                  <a:moveTo>
                    <a:pt x="102108" y="252984"/>
                  </a:moveTo>
                  <a:lnTo>
                    <a:pt x="25612" y="192880"/>
                  </a:lnTo>
                  <a:lnTo>
                    <a:pt x="15240" y="195072"/>
                  </a:lnTo>
                  <a:lnTo>
                    <a:pt x="15240" y="196911"/>
                  </a:lnTo>
                  <a:lnTo>
                    <a:pt x="86390" y="252114"/>
                  </a:lnTo>
                  <a:lnTo>
                    <a:pt x="91440" y="248412"/>
                  </a:lnTo>
                  <a:lnTo>
                    <a:pt x="91440" y="260688"/>
                  </a:lnTo>
                  <a:lnTo>
                    <a:pt x="102108" y="252984"/>
                  </a:lnTo>
                  <a:close/>
                </a:path>
                <a:path w="500379" h="469900">
                  <a:moveTo>
                    <a:pt x="32765" y="303064"/>
                  </a:moveTo>
                  <a:lnTo>
                    <a:pt x="16764" y="304800"/>
                  </a:lnTo>
                  <a:lnTo>
                    <a:pt x="19812" y="312420"/>
                  </a:lnTo>
                  <a:lnTo>
                    <a:pt x="32765" y="303064"/>
                  </a:lnTo>
                  <a:close/>
                </a:path>
                <a:path w="500379" h="469900">
                  <a:moveTo>
                    <a:pt x="143256" y="291084"/>
                  </a:moveTo>
                  <a:lnTo>
                    <a:pt x="32765" y="303064"/>
                  </a:lnTo>
                  <a:lnTo>
                    <a:pt x="19812" y="312420"/>
                  </a:lnTo>
                  <a:lnTo>
                    <a:pt x="16764" y="304800"/>
                  </a:lnTo>
                  <a:lnTo>
                    <a:pt x="16764" y="313605"/>
                  </a:lnTo>
                  <a:lnTo>
                    <a:pt x="131159" y="300894"/>
                  </a:lnTo>
                  <a:lnTo>
                    <a:pt x="132588" y="295656"/>
                  </a:lnTo>
                  <a:lnTo>
                    <a:pt x="137160" y="300228"/>
                  </a:lnTo>
                  <a:lnTo>
                    <a:pt x="137160" y="313726"/>
                  </a:lnTo>
                  <a:lnTo>
                    <a:pt x="143256" y="291084"/>
                  </a:lnTo>
                  <a:close/>
                </a:path>
                <a:path w="500379" h="469900">
                  <a:moveTo>
                    <a:pt x="41509" y="78755"/>
                  </a:moveTo>
                  <a:lnTo>
                    <a:pt x="25908" y="60960"/>
                  </a:lnTo>
                  <a:lnTo>
                    <a:pt x="19812" y="67056"/>
                  </a:lnTo>
                  <a:lnTo>
                    <a:pt x="41509" y="78755"/>
                  </a:lnTo>
                  <a:close/>
                </a:path>
                <a:path w="500379" h="469900">
                  <a:moveTo>
                    <a:pt x="123444" y="172212"/>
                  </a:moveTo>
                  <a:lnTo>
                    <a:pt x="41509" y="78755"/>
                  </a:lnTo>
                  <a:lnTo>
                    <a:pt x="19812" y="67056"/>
                  </a:lnTo>
                  <a:lnTo>
                    <a:pt x="19812" y="68072"/>
                  </a:lnTo>
                  <a:lnTo>
                    <a:pt x="105831" y="166038"/>
                  </a:lnTo>
                  <a:lnTo>
                    <a:pt x="112776" y="164592"/>
                  </a:lnTo>
                  <a:lnTo>
                    <a:pt x="112776" y="174465"/>
                  </a:lnTo>
                  <a:lnTo>
                    <a:pt x="123444" y="172212"/>
                  </a:lnTo>
                  <a:close/>
                </a:path>
                <a:path w="500379" h="469900">
                  <a:moveTo>
                    <a:pt x="91440" y="256032"/>
                  </a:moveTo>
                  <a:lnTo>
                    <a:pt x="91440" y="248412"/>
                  </a:lnTo>
                  <a:lnTo>
                    <a:pt x="86390" y="252114"/>
                  </a:lnTo>
                  <a:lnTo>
                    <a:pt x="91440" y="256032"/>
                  </a:lnTo>
                  <a:close/>
                </a:path>
                <a:path w="500379" h="469900">
                  <a:moveTo>
                    <a:pt x="112776" y="164592"/>
                  </a:moveTo>
                  <a:lnTo>
                    <a:pt x="105831" y="166038"/>
                  </a:lnTo>
                  <a:lnTo>
                    <a:pt x="111252" y="172212"/>
                  </a:lnTo>
                  <a:lnTo>
                    <a:pt x="112776" y="164592"/>
                  </a:lnTo>
                  <a:close/>
                </a:path>
                <a:path w="500379" h="469900">
                  <a:moveTo>
                    <a:pt x="137160" y="313726"/>
                  </a:moveTo>
                  <a:lnTo>
                    <a:pt x="137160" y="300228"/>
                  </a:lnTo>
                  <a:lnTo>
                    <a:pt x="131159" y="300894"/>
                  </a:lnTo>
                  <a:lnTo>
                    <a:pt x="109728" y="379476"/>
                  </a:lnTo>
                  <a:lnTo>
                    <a:pt x="114300" y="376676"/>
                  </a:lnTo>
                  <a:lnTo>
                    <a:pt x="114300" y="365760"/>
                  </a:lnTo>
                  <a:lnTo>
                    <a:pt x="124960" y="359039"/>
                  </a:lnTo>
                  <a:lnTo>
                    <a:pt x="137160" y="313726"/>
                  </a:lnTo>
                  <a:close/>
                </a:path>
                <a:path w="500379" h="469900">
                  <a:moveTo>
                    <a:pt x="124960" y="359039"/>
                  </a:moveTo>
                  <a:lnTo>
                    <a:pt x="114300" y="365760"/>
                  </a:lnTo>
                  <a:lnTo>
                    <a:pt x="121920" y="370332"/>
                  </a:lnTo>
                  <a:lnTo>
                    <a:pt x="124960" y="359039"/>
                  </a:lnTo>
                  <a:close/>
                </a:path>
                <a:path w="500379" h="469900">
                  <a:moveTo>
                    <a:pt x="199905" y="428779"/>
                  </a:moveTo>
                  <a:lnTo>
                    <a:pt x="184404" y="321564"/>
                  </a:lnTo>
                  <a:lnTo>
                    <a:pt x="124960" y="359039"/>
                  </a:lnTo>
                  <a:lnTo>
                    <a:pt x="121920" y="370332"/>
                  </a:lnTo>
                  <a:lnTo>
                    <a:pt x="114300" y="365760"/>
                  </a:lnTo>
                  <a:lnTo>
                    <a:pt x="114300" y="376676"/>
                  </a:lnTo>
                  <a:lnTo>
                    <a:pt x="176784" y="338421"/>
                  </a:lnTo>
                  <a:lnTo>
                    <a:pt x="176784" y="330708"/>
                  </a:lnTo>
                  <a:lnTo>
                    <a:pt x="184404" y="333756"/>
                  </a:lnTo>
                  <a:lnTo>
                    <a:pt x="184404" y="384048"/>
                  </a:lnTo>
                  <a:lnTo>
                    <a:pt x="193548" y="448056"/>
                  </a:lnTo>
                  <a:lnTo>
                    <a:pt x="199905" y="428779"/>
                  </a:lnTo>
                  <a:close/>
                </a:path>
                <a:path w="500379" h="469900">
                  <a:moveTo>
                    <a:pt x="137160" y="300228"/>
                  </a:moveTo>
                  <a:lnTo>
                    <a:pt x="132588" y="295656"/>
                  </a:lnTo>
                  <a:lnTo>
                    <a:pt x="131159" y="300894"/>
                  </a:lnTo>
                  <a:lnTo>
                    <a:pt x="137160" y="300228"/>
                  </a:lnTo>
                  <a:close/>
                </a:path>
                <a:path w="500379" h="469900">
                  <a:moveTo>
                    <a:pt x="175260" y="140208"/>
                  </a:moveTo>
                  <a:lnTo>
                    <a:pt x="169418" y="137082"/>
                  </a:lnTo>
                  <a:lnTo>
                    <a:pt x="167640" y="143256"/>
                  </a:lnTo>
                  <a:lnTo>
                    <a:pt x="175260" y="140208"/>
                  </a:lnTo>
                  <a:close/>
                </a:path>
                <a:path w="500379" h="469900">
                  <a:moveTo>
                    <a:pt x="175260" y="150876"/>
                  </a:moveTo>
                  <a:lnTo>
                    <a:pt x="175260" y="140208"/>
                  </a:lnTo>
                  <a:lnTo>
                    <a:pt x="167640" y="143256"/>
                  </a:lnTo>
                  <a:lnTo>
                    <a:pt x="167640" y="146767"/>
                  </a:lnTo>
                  <a:lnTo>
                    <a:pt x="175260" y="150876"/>
                  </a:lnTo>
                  <a:close/>
                </a:path>
                <a:path w="500379" h="469900">
                  <a:moveTo>
                    <a:pt x="247524" y="125782"/>
                  </a:moveTo>
                  <a:lnTo>
                    <a:pt x="193548" y="53340"/>
                  </a:lnTo>
                  <a:lnTo>
                    <a:pt x="169418" y="137082"/>
                  </a:lnTo>
                  <a:lnTo>
                    <a:pt x="175260" y="140208"/>
                  </a:lnTo>
                  <a:lnTo>
                    <a:pt x="175260" y="150876"/>
                  </a:lnTo>
                  <a:lnTo>
                    <a:pt x="192024" y="91154"/>
                  </a:lnTo>
                  <a:lnTo>
                    <a:pt x="192024" y="67056"/>
                  </a:lnTo>
                  <a:lnTo>
                    <a:pt x="199644" y="64008"/>
                  </a:lnTo>
                  <a:lnTo>
                    <a:pt x="199644" y="77147"/>
                  </a:lnTo>
                  <a:lnTo>
                    <a:pt x="243840" y="135677"/>
                  </a:lnTo>
                  <a:lnTo>
                    <a:pt x="243840" y="131064"/>
                  </a:lnTo>
                  <a:lnTo>
                    <a:pt x="247524" y="125782"/>
                  </a:lnTo>
                  <a:close/>
                </a:path>
                <a:path w="500379" h="469900">
                  <a:moveTo>
                    <a:pt x="184404" y="333756"/>
                  </a:moveTo>
                  <a:lnTo>
                    <a:pt x="176784" y="330708"/>
                  </a:lnTo>
                  <a:lnTo>
                    <a:pt x="177797" y="337800"/>
                  </a:lnTo>
                  <a:lnTo>
                    <a:pt x="184404" y="333756"/>
                  </a:lnTo>
                  <a:close/>
                </a:path>
                <a:path w="500379" h="469900">
                  <a:moveTo>
                    <a:pt x="177797" y="337800"/>
                  </a:moveTo>
                  <a:lnTo>
                    <a:pt x="176784" y="330708"/>
                  </a:lnTo>
                  <a:lnTo>
                    <a:pt x="176784" y="338421"/>
                  </a:lnTo>
                  <a:lnTo>
                    <a:pt x="177797" y="337800"/>
                  </a:lnTo>
                  <a:close/>
                </a:path>
                <a:path w="500379" h="469900">
                  <a:moveTo>
                    <a:pt x="184404" y="384048"/>
                  </a:moveTo>
                  <a:lnTo>
                    <a:pt x="184404" y="333756"/>
                  </a:lnTo>
                  <a:lnTo>
                    <a:pt x="177797" y="337800"/>
                  </a:lnTo>
                  <a:lnTo>
                    <a:pt x="184404" y="384048"/>
                  </a:lnTo>
                  <a:close/>
                </a:path>
                <a:path w="500379" h="469900">
                  <a:moveTo>
                    <a:pt x="199644" y="64008"/>
                  </a:moveTo>
                  <a:lnTo>
                    <a:pt x="192024" y="67056"/>
                  </a:lnTo>
                  <a:lnTo>
                    <a:pt x="196955" y="73586"/>
                  </a:lnTo>
                  <a:lnTo>
                    <a:pt x="199644" y="64008"/>
                  </a:lnTo>
                  <a:close/>
                </a:path>
                <a:path w="500379" h="469900">
                  <a:moveTo>
                    <a:pt x="196955" y="73586"/>
                  </a:moveTo>
                  <a:lnTo>
                    <a:pt x="192024" y="67056"/>
                  </a:lnTo>
                  <a:lnTo>
                    <a:pt x="192024" y="91154"/>
                  </a:lnTo>
                  <a:lnTo>
                    <a:pt x="196955" y="73586"/>
                  </a:lnTo>
                  <a:close/>
                </a:path>
                <a:path w="500379" h="469900">
                  <a:moveTo>
                    <a:pt x="202692" y="448056"/>
                  </a:moveTo>
                  <a:lnTo>
                    <a:pt x="199905" y="428779"/>
                  </a:lnTo>
                  <a:lnTo>
                    <a:pt x="193548" y="448056"/>
                  </a:lnTo>
                  <a:lnTo>
                    <a:pt x="202692" y="448056"/>
                  </a:lnTo>
                  <a:close/>
                </a:path>
                <a:path w="500379" h="469900">
                  <a:moveTo>
                    <a:pt x="202692" y="450919"/>
                  </a:moveTo>
                  <a:lnTo>
                    <a:pt x="202692" y="448056"/>
                  </a:lnTo>
                  <a:lnTo>
                    <a:pt x="193548" y="448056"/>
                  </a:lnTo>
                  <a:lnTo>
                    <a:pt x="196596" y="469392"/>
                  </a:lnTo>
                  <a:lnTo>
                    <a:pt x="202692" y="450919"/>
                  </a:lnTo>
                  <a:close/>
                </a:path>
                <a:path w="500379" h="469900">
                  <a:moveTo>
                    <a:pt x="199644" y="77147"/>
                  </a:moveTo>
                  <a:lnTo>
                    <a:pt x="199644" y="64008"/>
                  </a:lnTo>
                  <a:lnTo>
                    <a:pt x="196955" y="73586"/>
                  </a:lnTo>
                  <a:lnTo>
                    <a:pt x="199644" y="77147"/>
                  </a:lnTo>
                  <a:close/>
                </a:path>
                <a:path w="500379" h="469900">
                  <a:moveTo>
                    <a:pt x="298839" y="400164"/>
                  </a:moveTo>
                  <a:lnTo>
                    <a:pt x="240792" y="304800"/>
                  </a:lnTo>
                  <a:lnTo>
                    <a:pt x="199905" y="428779"/>
                  </a:lnTo>
                  <a:lnTo>
                    <a:pt x="202692" y="448056"/>
                  </a:lnTo>
                  <a:lnTo>
                    <a:pt x="202692" y="450919"/>
                  </a:lnTo>
                  <a:lnTo>
                    <a:pt x="237744" y="344701"/>
                  </a:lnTo>
                  <a:lnTo>
                    <a:pt x="237744" y="318516"/>
                  </a:lnTo>
                  <a:lnTo>
                    <a:pt x="246888" y="316992"/>
                  </a:lnTo>
                  <a:lnTo>
                    <a:pt x="246888" y="333401"/>
                  </a:lnTo>
                  <a:lnTo>
                    <a:pt x="297180" y="415272"/>
                  </a:lnTo>
                  <a:lnTo>
                    <a:pt x="297180" y="411480"/>
                  </a:lnTo>
                  <a:lnTo>
                    <a:pt x="298839" y="400164"/>
                  </a:lnTo>
                  <a:close/>
                </a:path>
                <a:path w="500379" h="469900">
                  <a:moveTo>
                    <a:pt x="246888" y="316992"/>
                  </a:moveTo>
                  <a:lnTo>
                    <a:pt x="237744" y="318516"/>
                  </a:lnTo>
                  <a:lnTo>
                    <a:pt x="243365" y="327666"/>
                  </a:lnTo>
                  <a:lnTo>
                    <a:pt x="246888" y="316992"/>
                  </a:lnTo>
                  <a:close/>
                </a:path>
                <a:path w="500379" h="469900">
                  <a:moveTo>
                    <a:pt x="243365" y="327666"/>
                  </a:moveTo>
                  <a:lnTo>
                    <a:pt x="237744" y="318516"/>
                  </a:lnTo>
                  <a:lnTo>
                    <a:pt x="237744" y="344701"/>
                  </a:lnTo>
                  <a:lnTo>
                    <a:pt x="243365" y="327666"/>
                  </a:lnTo>
                  <a:close/>
                </a:path>
                <a:path w="500379" h="469900">
                  <a:moveTo>
                    <a:pt x="246888" y="333401"/>
                  </a:moveTo>
                  <a:lnTo>
                    <a:pt x="246888" y="316992"/>
                  </a:lnTo>
                  <a:lnTo>
                    <a:pt x="243365" y="327666"/>
                  </a:lnTo>
                  <a:lnTo>
                    <a:pt x="246888" y="333401"/>
                  </a:lnTo>
                  <a:close/>
                </a:path>
                <a:path w="500379" h="469900">
                  <a:moveTo>
                    <a:pt x="251460" y="131064"/>
                  </a:moveTo>
                  <a:lnTo>
                    <a:pt x="247524" y="125782"/>
                  </a:lnTo>
                  <a:lnTo>
                    <a:pt x="243840" y="131064"/>
                  </a:lnTo>
                  <a:lnTo>
                    <a:pt x="251460" y="131064"/>
                  </a:lnTo>
                  <a:close/>
                </a:path>
                <a:path w="500379" h="469900">
                  <a:moveTo>
                    <a:pt x="251460" y="137298"/>
                  </a:moveTo>
                  <a:lnTo>
                    <a:pt x="251460" y="131064"/>
                  </a:lnTo>
                  <a:lnTo>
                    <a:pt x="243840" y="131064"/>
                  </a:lnTo>
                  <a:lnTo>
                    <a:pt x="243840" y="135677"/>
                  </a:lnTo>
                  <a:lnTo>
                    <a:pt x="248412" y="141732"/>
                  </a:lnTo>
                  <a:lnTo>
                    <a:pt x="251460" y="137298"/>
                  </a:lnTo>
                  <a:close/>
                </a:path>
                <a:path w="500379" h="469900">
                  <a:moveTo>
                    <a:pt x="335280" y="0"/>
                  </a:moveTo>
                  <a:lnTo>
                    <a:pt x="247524" y="125782"/>
                  </a:lnTo>
                  <a:lnTo>
                    <a:pt x="251460" y="131064"/>
                  </a:lnTo>
                  <a:lnTo>
                    <a:pt x="251460" y="137298"/>
                  </a:lnTo>
                  <a:lnTo>
                    <a:pt x="323313" y="32785"/>
                  </a:lnTo>
                  <a:lnTo>
                    <a:pt x="324612" y="16764"/>
                  </a:lnTo>
                  <a:lnTo>
                    <a:pt x="332232" y="19812"/>
                  </a:lnTo>
                  <a:lnTo>
                    <a:pt x="332232" y="41656"/>
                  </a:lnTo>
                  <a:lnTo>
                    <a:pt x="335280" y="0"/>
                  </a:lnTo>
                  <a:close/>
                </a:path>
                <a:path w="500379" h="469900">
                  <a:moveTo>
                    <a:pt x="304800" y="409956"/>
                  </a:moveTo>
                  <a:lnTo>
                    <a:pt x="298839" y="400164"/>
                  </a:lnTo>
                  <a:lnTo>
                    <a:pt x="297180" y="411480"/>
                  </a:lnTo>
                  <a:lnTo>
                    <a:pt x="304800" y="409956"/>
                  </a:lnTo>
                  <a:close/>
                </a:path>
                <a:path w="500379" h="469900">
                  <a:moveTo>
                    <a:pt x="304800" y="416169"/>
                  </a:moveTo>
                  <a:lnTo>
                    <a:pt x="304800" y="409956"/>
                  </a:lnTo>
                  <a:lnTo>
                    <a:pt x="297180" y="411480"/>
                  </a:lnTo>
                  <a:lnTo>
                    <a:pt x="297180" y="415272"/>
                  </a:lnTo>
                  <a:lnTo>
                    <a:pt x="303276" y="425196"/>
                  </a:lnTo>
                  <a:lnTo>
                    <a:pt x="304800" y="416169"/>
                  </a:lnTo>
                  <a:close/>
                </a:path>
                <a:path w="500379" h="469900">
                  <a:moveTo>
                    <a:pt x="402220" y="380560"/>
                  </a:moveTo>
                  <a:lnTo>
                    <a:pt x="398220" y="365403"/>
                  </a:lnTo>
                  <a:lnTo>
                    <a:pt x="313944" y="297180"/>
                  </a:lnTo>
                  <a:lnTo>
                    <a:pt x="298839" y="400164"/>
                  </a:lnTo>
                  <a:lnTo>
                    <a:pt x="304800" y="409956"/>
                  </a:lnTo>
                  <a:lnTo>
                    <a:pt x="304800" y="416169"/>
                  </a:lnTo>
                  <a:lnTo>
                    <a:pt x="315468" y="352981"/>
                  </a:lnTo>
                  <a:lnTo>
                    <a:pt x="315468" y="310896"/>
                  </a:lnTo>
                  <a:lnTo>
                    <a:pt x="323088" y="307848"/>
                  </a:lnTo>
                  <a:lnTo>
                    <a:pt x="323088" y="317015"/>
                  </a:lnTo>
                  <a:lnTo>
                    <a:pt x="402220" y="380560"/>
                  </a:lnTo>
                  <a:close/>
                </a:path>
                <a:path w="500379" h="469900">
                  <a:moveTo>
                    <a:pt x="332232" y="41656"/>
                  </a:moveTo>
                  <a:lnTo>
                    <a:pt x="332232" y="19812"/>
                  </a:lnTo>
                  <a:lnTo>
                    <a:pt x="323313" y="32785"/>
                  </a:lnTo>
                  <a:lnTo>
                    <a:pt x="315468" y="129540"/>
                  </a:lnTo>
                  <a:lnTo>
                    <a:pt x="320040" y="128682"/>
                  </a:lnTo>
                  <a:lnTo>
                    <a:pt x="320040" y="118872"/>
                  </a:lnTo>
                  <a:lnTo>
                    <a:pt x="326668" y="117684"/>
                  </a:lnTo>
                  <a:lnTo>
                    <a:pt x="332232" y="41656"/>
                  </a:lnTo>
                  <a:close/>
                </a:path>
                <a:path w="500379" h="469900">
                  <a:moveTo>
                    <a:pt x="323088" y="307848"/>
                  </a:moveTo>
                  <a:lnTo>
                    <a:pt x="315468" y="310896"/>
                  </a:lnTo>
                  <a:lnTo>
                    <a:pt x="321725" y="315920"/>
                  </a:lnTo>
                  <a:lnTo>
                    <a:pt x="323088" y="307848"/>
                  </a:lnTo>
                  <a:close/>
                </a:path>
                <a:path w="500379" h="469900">
                  <a:moveTo>
                    <a:pt x="321725" y="315920"/>
                  </a:moveTo>
                  <a:lnTo>
                    <a:pt x="315468" y="310896"/>
                  </a:lnTo>
                  <a:lnTo>
                    <a:pt x="315468" y="352981"/>
                  </a:lnTo>
                  <a:lnTo>
                    <a:pt x="321725" y="315920"/>
                  </a:lnTo>
                  <a:close/>
                </a:path>
                <a:path w="500379" h="469900">
                  <a:moveTo>
                    <a:pt x="326668" y="117684"/>
                  </a:moveTo>
                  <a:lnTo>
                    <a:pt x="320040" y="118872"/>
                  </a:lnTo>
                  <a:lnTo>
                    <a:pt x="326136" y="124968"/>
                  </a:lnTo>
                  <a:lnTo>
                    <a:pt x="326668" y="117684"/>
                  </a:lnTo>
                  <a:close/>
                </a:path>
                <a:path w="500379" h="469900">
                  <a:moveTo>
                    <a:pt x="422148" y="100584"/>
                  </a:moveTo>
                  <a:lnTo>
                    <a:pt x="326668" y="117684"/>
                  </a:lnTo>
                  <a:lnTo>
                    <a:pt x="326136" y="124968"/>
                  </a:lnTo>
                  <a:lnTo>
                    <a:pt x="320040" y="118872"/>
                  </a:lnTo>
                  <a:lnTo>
                    <a:pt x="320040" y="128682"/>
                  </a:lnTo>
                  <a:lnTo>
                    <a:pt x="402495" y="113222"/>
                  </a:lnTo>
                  <a:lnTo>
                    <a:pt x="408432" y="103632"/>
                  </a:lnTo>
                  <a:lnTo>
                    <a:pt x="413004" y="111252"/>
                  </a:lnTo>
                  <a:lnTo>
                    <a:pt x="413004" y="114626"/>
                  </a:lnTo>
                  <a:lnTo>
                    <a:pt x="422148" y="100584"/>
                  </a:lnTo>
                  <a:close/>
                </a:path>
                <a:path w="500379" h="469900">
                  <a:moveTo>
                    <a:pt x="323088" y="317015"/>
                  </a:moveTo>
                  <a:lnTo>
                    <a:pt x="323088" y="307848"/>
                  </a:lnTo>
                  <a:lnTo>
                    <a:pt x="321725" y="315920"/>
                  </a:lnTo>
                  <a:lnTo>
                    <a:pt x="323088" y="317015"/>
                  </a:lnTo>
                  <a:close/>
                </a:path>
                <a:path w="500379" h="469900">
                  <a:moveTo>
                    <a:pt x="332232" y="19812"/>
                  </a:moveTo>
                  <a:lnTo>
                    <a:pt x="324612" y="16764"/>
                  </a:lnTo>
                  <a:lnTo>
                    <a:pt x="323313" y="32785"/>
                  </a:lnTo>
                  <a:lnTo>
                    <a:pt x="332232" y="19812"/>
                  </a:lnTo>
                  <a:close/>
                </a:path>
                <a:path w="500379" h="469900">
                  <a:moveTo>
                    <a:pt x="413004" y="114626"/>
                  </a:moveTo>
                  <a:lnTo>
                    <a:pt x="413004" y="111252"/>
                  </a:lnTo>
                  <a:lnTo>
                    <a:pt x="402495" y="113222"/>
                  </a:lnTo>
                  <a:lnTo>
                    <a:pt x="368808" y="167640"/>
                  </a:lnTo>
                  <a:lnTo>
                    <a:pt x="376428" y="168891"/>
                  </a:lnTo>
                  <a:lnTo>
                    <a:pt x="376428" y="158496"/>
                  </a:lnTo>
                  <a:lnTo>
                    <a:pt x="383584" y="159806"/>
                  </a:lnTo>
                  <a:lnTo>
                    <a:pt x="413004" y="114626"/>
                  </a:lnTo>
                  <a:close/>
                </a:path>
                <a:path w="500379" h="469900">
                  <a:moveTo>
                    <a:pt x="483108" y="288302"/>
                  </a:moveTo>
                  <a:lnTo>
                    <a:pt x="483108" y="278892"/>
                  </a:lnTo>
                  <a:lnTo>
                    <a:pt x="480060" y="286512"/>
                  </a:lnTo>
                  <a:lnTo>
                    <a:pt x="466317" y="277726"/>
                  </a:lnTo>
                  <a:lnTo>
                    <a:pt x="373380" y="271272"/>
                  </a:lnTo>
                  <a:lnTo>
                    <a:pt x="377952" y="288597"/>
                  </a:lnTo>
                  <a:lnTo>
                    <a:pt x="377952" y="280416"/>
                  </a:lnTo>
                  <a:lnTo>
                    <a:pt x="384048" y="274320"/>
                  </a:lnTo>
                  <a:lnTo>
                    <a:pt x="385872" y="281010"/>
                  </a:lnTo>
                  <a:lnTo>
                    <a:pt x="483108" y="288302"/>
                  </a:lnTo>
                  <a:close/>
                </a:path>
                <a:path w="500379" h="469900">
                  <a:moveTo>
                    <a:pt x="383584" y="159806"/>
                  </a:moveTo>
                  <a:lnTo>
                    <a:pt x="376428" y="158496"/>
                  </a:lnTo>
                  <a:lnTo>
                    <a:pt x="379476" y="166116"/>
                  </a:lnTo>
                  <a:lnTo>
                    <a:pt x="383584" y="159806"/>
                  </a:lnTo>
                  <a:close/>
                </a:path>
                <a:path w="500379" h="469900">
                  <a:moveTo>
                    <a:pt x="484632" y="178308"/>
                  </a:moveTo>
                  <a:lnTo>
                    <a:pt x="383584" y="159806"/>
                  </a:lnTo>
                  <a:lnTo>
                    <a:pt x="379476" y="166116"/>
                  </a:lnTo>
                  <a:lnTo>
                    <a:pt x="376428" y="158496"/>
                  </a:lnTo>
                  <a:lnTo>
                    <a:pt x="376428" y="168891"/>
                  </a:lnTo>
                  <a:lnTo>
                    <a:pt x="459886" y="182593"/>
                  </a:lnTo>
                  <a:lnTo>
                    <a:pt x="469392" y="176784"/>
                  </a:lnTo>
                  <a:lnTo>
                    <a:pt x="470916" y="184404"/>
                  </a:lnTo>
                  <a:lnTo>
                    <a:pt x="470916" y="186730"/>
                  </a:lnTo>
                  <a:lnTo>
                    <a:pt x="484632" y="178308"/>
                  </a:lnTo>
                  <a:close/>
                </a:path>
                <a:path w="500379" h="469900">
                  <a:moveTo>
                    <a:pt x="385872" y="281010"/>
                  </a:moveTo>
                  <a:lnTo>
                    <a:pt x="384048" y="274320"/>
                  </a:lnTo>
                  <a:lnTo>
                    <a:pt x="377952" y="280416"/>
                  </a:lnTo>
                  <a:lnTo>
                    <a:pt x="385872" y="281010"/>
                  </a:lnTo>
                  <a:close/>
                </a:path>
                <a:path w="500379" h="469900">
                  <a:moveTo>
                    <a:pt x="416052" y="391668"/>
                  </a:moveTo>
                  <a:lnTo>
                    <a:pt x="385872" y="281010"/>
                  </a:lnTo>
                  <a:lnTo>
                    <a:pt x="377952" y="280416"/>
                  </a:lnTo>
                  <a:lnTo>
                    <a:pt x="377952" y="288597"/>
                  </a:lnTo>
                  <a:lnTo>
                    <a:pt x="398220" y="365403"/>
                  </a:lnTo>
                  <a:lnTo>
                    <a:pt x="409956" y="374904"/>
                  </a:lnTo>
                  <a:lnTo>
                    <a:pt x="409956" y="386772"/>
                  </a:lnTo>
                  <a:lnTo>
                    <a:pt x="416052" y="391668"/>
                  </a:lnTo>
                  <a:close/>
                </a:path>
                <a:path w="500379" h="469900">
                  <a:moveTo>
                    <a:pt x="470916" y="186730"/>
                  </a:moveTo>
                  <a:lnTo>
                    <a:pt x="470916" y="184404"/>
                  </a:lnTo>
                  <a:lnTo>
                    <a:pt x="459886" y="182593"/>
                  </a:lnTo>
                  <a:lnTo>
                    <a:pt x="387096" y="227076"/>
                  </a:lnTo>
                  <a:lnTo>
                    <a:pt x="397764" y="233896"/>
                  </a:lnTo>
                  <a:lnTo>
                    <a:pt x="397764" y="222504"/>
                  </a:lnTo>
                  <a:lnTo>
                    <a:pt x="404959" y="227229"/>
                  </a:lnTo>
                  <a:lnTo>
                    <a:pt x="470916" y="186730"/>
                  </a:lnTo>
                  <a:close/>
                </a:path>
                <a:path w="500379" h="469900">
                  <a:moveTo>
                    <a:pt x="404959" y="227229"/>
                  </a:moveTo>
                  <a:lnTo>
                    <a:pt x="397764" y="222504"/>
                  </a:lnTo>
                  <a:lnTo>
                    <a:pt x="397764" y="231648"/>
                  </a:lnTo>
                  <a:lnTo>
                    <a:pt x="404959" y="227229"/>
                  </a:lnTo>
                  <a:close/>
                </a:path>
                <a:path w="500379" h="469900">
                  <a:moveTo>
                    <a:pt x="499872" y="289560"/>
                  </a:moveTo>
                  <a:lnTo>
                    <a:pt x="404959" y="227229"/>
                  </a:lnTo>
                  <a:lnTo>
                    <a:pt x="397764" y="231648"/>
                  </a:lnTo>
                  <a:lnTo>
                    <a:pt x="397764" y="233896"/>
                  </a:lnTo>
                  <a:lnTo>
                    <a:pt x="466317" y="277726"/>
                  </a:lnTo>
                  <a:lnTo>
                    <a:pt x="483108" y="278892"/>
                  </a:lnTo>
                  <a:lnTo>
                    <a:pt x="483108" y="288302"/>
                  </a:lnTo>
                  <a:lnTo>
                    <a:pt x="499872" y="289560"/>
                  </a:lnTo>
                  <a:close/>
                </a:path>
                <a:path w="500379" h="469900">
                  <a:moveTo>
                    <a:pt x="409956" y="374904"/>
                  </a:moveTo>
                  <a:lnTo>
                    <a:pt x="398220" y="365403"/>
                  </a:lnTo>
                  <a:lnTo>
                    <a:pt x="402220" y="380560"/>
                  </a:lnTo>
                  <a:lnTo>
                    <a:pt x="402552" y="380827"/>
                  </a:lnTo>
                  <a:lnTo>
                    <a:pt x="409956" y="374904"/>
                  </a:lnTo>
                  <a:close/>
                </a:path>
                <a:path w="500379" h="469900">
                  <a:moveTo>
                    <a:pt x="402552" y="380827"/>
                  </a:moveTo>
                  <a:lnTo>
                    <a:pt x="402220" y="380560"/>
                  </a:lnTo>
                  <a:lnTo>
                    <a:pt x="402336" y="381000"/>
                  </a:lnTo>
                  <a:lnTo>
                    <a:pt x="402552" y="380827"/>
                  </a:lnTo>
                  <a:close/>
                </a:path>
                <a:path w="500379" h="469900">
                  <a:moveTo>
                    <a:pt x="413004" y="111252"/>
                  </a:moveTo>
                  <a:lnTo>
                    <a:pt x="408432" y="103632"/>
                  </a:lnTo>
                  <a:lnTo>
                    <a:pt x="402495" y="113222"/>
                  </a:lnTo>
                  <a:lnTo>
                    <a:pt x="413004" y="111252"/>
                  </a:lnTo>
                  <a:close/>
                </a:path>
                <a:path w="500379" h="469900">
                  <a:moveTo>
                    <a:pt x="409956" y="386772"/>
                  </a:moveTo>
                  <a:lnTo>
                    <a:pt x="409956" y="374904"/>
                  </a:lnTo>
                  <a:lnTo>
                    <a:pt x="402552" y="380827"/>
                  </a:lnTo>
                  <a:lnTo>
                    <a:pt x="409956" y="386772"/>
                  </a:lnTo>
                  <a:close/>
                </a:path>
                <a:path w="500379" h="469900">
                  <a:moveTo>
                    <a:pt x="470916" y="184404"/>
                  </a:moveTo>
                  <a:lnTo>
                    <a:pt x="469392" y="176784"/>
                  </a:lnTo>
                  <a:lnTo>
                    <a:pt x="459886" y="182593"/>
                  </a:lnTo>
                  <a:lnTo>
                    <a:pt x="470916" y="184404"/>
                  </a:lnTo>
                  <a:close/>
                </a:path>
                <a:path w="500379" h="469900">
                  <a:moveTo>
                    <a:pt x="483108" y="278892"/>
                  </a:moveTo>
                  <a:lnTo>
                    <a:pt x="466317" y="277726"/>
                  </a:lnTo>
                  <a:lnTo>
                    <a:pt x="480060" y="286512"/>
                  </a:lnTo>
                  <a:lnTo>
                    <a:pt x="483108" y="278892"/>
                  </a:lnTo>
                  <a:close/>
                </a:path>
              </a:pathLst>
            </a:custGeom>
            <a:solidFill>
              <a:srgbClr val="FFFFFF"/>
            </a:solidFill>
          </p:spPr>
          <p:txBody>
            <a:bodyPr wrap="square" lIns="0" tIns="0" rIns="0" bIns="0" rtlCol="0"/>
            <a:lstStyle/>
            <a:p>
              <a:endParaRPr/>
            </a:p>
          </p:txBody>
        </p:sp>
        <p:sp>
          <p:nvSpPr>
            <p:cNvPr id="29" name="object 27">
              <a:extLst>
                <a:ext uri="{FF2B5EF4-FFF2-40B4-BE49-F238E27FC236}">
                  <a16:creationId xmlns:a16="http://schemas.microsoft.com/office/drawing/2014/main" id="{8DDBC1C5-1C11-4396-8FD6-50B6C2477B4C}"/>
                </a:ext>
              </a:extLst>
            </p:cNvPr>
            <p:cNvSpPr/>
            <p:nvPr/>
          </p:nvSpPr>
          <p:spPr>
            <a:xfrm>
              <a:off x="8057265" y="3976115"/>
              <a:ext cx="467995" cy="431800"/>
            </a:xfrm>
            <a:custGeom>
              <a:avLst/>
              <a:gdLst/>
              <a:ahLst/>
              <a:cxnLst/>
              <a:rect l="l" t="t" r="r" b="b"/>
              <a:pathLst>
                <a:path w="467995" h="431800">
                  <a:moveTo>
                    <a:pt x="467867" y="265175"/>
                  </a:moveTo>
                  <a:lnTo>
                    <a:pt x="380999" y="208787"/>
                  </a:lnTo>
                  <a:lnTo>
                    <a:pt x="457199" y="161543"/>
                  </a:lnTo>
                  <a:lnTo>
                    <a:pt x="361187" y="146303"/>
                  </a:lnTo>
                  <a:lnTo>
                    <a:pt x="397763" y="88391"/>
                  </a:lnTo>
                  <a:lnTo>
                    <a:pt x="306323" y="105155"/>
                  </a:lnTo>
                  <a:lnTo>
                    <a:pt x="313943" y="0"/>
                  </a:lnTo>
                  <a:lnTo>
                    <a:pt x="233171" y="115823"/>
                  </a:lnTo>
                  <a:lnTo>
                    <a:pt x="179831" y="45719"/>
                  </a:lnTo>
                  <a:lnTo>
                    <a:pt x="158495" y="126491"/>
                  </a:lnTo>
                  <a:lnTo>
                    <a:pt x="7619" y="45719"/>
                  </a:lnTo>
                  <a:lnTo>
                    <a:pt x="99059" y="152399"/>
                  </a:lnTo>
                  <a:lnTo>
                    <a:pt x="0" y="172211"/>
                  </a:lnTo>
                  <a:lnTo>
                    <a:pt x="80771" y="234695"/>
                  </a:lnTo>
                  <a:lnTo>
                    <a:pt x="3047" y="291083"/>
                  </a:lnTo>
                  <a:lnTo>
                    <a:pt x="121919" y="277367"/>
                  </a:lnTo>
                  <a:lnTo>
                    <a:pt x="102107" y="352043"/>
                  </a:lnTo>
                  <a:lnTo>
                    <a:pt x="166115" y="312419"/>
                  </a:lnTo>
                  <a:lnTo>
                    <a:pt x="182879" y="431291"/>
                  </a:lnTo>
                  <a:lnTo>
                    <a:pt x="227075" y="298703"/>
                  </a:lnTo>
                  <a:lnTo>
                    <a:pt x="286511" y="394715"/>
                  </a:lnTo>
                  <a:lnTo>
                    <a:pt x="303275" y="288035"/>
                  </a:lnTo>
                  <a:lnTo>
                    <a:pt x="393191" y="361187"/>
                  </a:lnTo>
                  <a:lnTo>
                    <a:pt x="364235" y="257555"/>
                  </a:lnTo>
                  <a:lnTo>
                    <a:pt x="467867" y="265175"/>
                  </a:lnTo>
                  <a:close/>
                </a:path>
              </a:pathLst>
            </a:custGeom>
            <a:solidFill>
              <a:srgbClr val="FFFF00"/>
            </a:solidFill>
          </p:spPr>
          <p:txBody>
            <a:bodyPr wrap="square" lIns="0" tIns="0" rIns="0" bIns="0" rtlCol="0"/>
            <a:lstStyle/>
            <a:p>
              <a:endParaRPr/>
            </a:p>
          </p:txBody>
        </p:sp>
        <p:sp>
          <p:nvSpPr>
            <p:cNvPr id="30" name="object 28">
              <a:extLst>
                <a:ext uri="{FF2B5EF4-FFF2-40B4-BE49-F238E27FC236}">
                  <a16:creationId xmlns:a16="http://schemas.microsoft.com/office/drawing/2014/main" id="{2BC46BAE-662E-4B14-A2E1-907C2879E60C}"/>
                </a:ext>
              </a:extLst>
            </p:cNvPr>
            <p:cNvSpPr/>
            <p:nvPr/>
          </p:nvSpPr>
          <p:spPr>
            <a:xfrm>
              <a:off x="8042026" y="3957828"/>
              <a:ext cx="501650" cy="471170"/>
            </a:xfrm>
            <a:custGeom>
              <a:avLst/>
              <a:gdLst/>
              <a:ahLst/>
              <a:cxnLst/>
              <a:rect l="l" t="t" r="r" b="b"/>
              <a:pathLst>
                <a:path w="501650" h="471170">
                  <a:moveTo>
                    <a:pt x="92964" y="260742"/>
                  </a:moveTo>
                  <a:lnTo>
                    <a:pt x="92964" y="257556"/>
                  </a:lnTo>
                  <a:lnTo>
                    <a:pt x="87831" y="253554"/>
                  </a:lnTo>
                  <a:lnTo>
                    <a:pt x="0" y="315468"/>
                  </a:lnTo>
                  <a:lnTo>
                    <a:pt x="16764" y="313810"/>
                  </a:lnTo>
                  <a:lnTo>
                    <a:pt x="16764" y="304800"/>
                  </a:lnTo>
                  <a:lnTo>
                    <a:pt x="35122" y="302809"/>
                  </a:lnTo>
                  <a:lnTo>
                    <a:pt x="92964" y="260742"/>
                  </a:lnTo>
                  <a:close/>
                </a:path>
                <a:path w="501650" h="471170">
                  <a:moveTo>
                    <a:pt x="170658" y="137745"/>
                  </a:moveTo>
                  <a:lnTo>
                    <a:pt x="1524" y="47244"/>
                  </a:lnTo>
                  <a:lnTo>
                    <a:pt x="19812" y="68326"/>
                  </a:lnTo>
                  <a:lnTo>
                    <a:pt x="19812" y="67056"/>
                  </a:lnTo>
                  <a:lnTo>
                    <a:pt x="25908" y="60960"/>
                  </a:lnTo>
                  <a:lnTo>
                    <a:pt x="40935" y="78335"/>
                  </a:lnTo>
                  <a:lnTo>
                    <a:pt x="169164" y="146807"/>
                  </a:lnTo>
                  <a:lnTo>
                    <a:pt x="169164" y="143256"/>
                  </a:lnTo>
                  <a:lnTo>
                    <a:pt x="170658" y="137745"/>
                  </a:lnTo>
                  <a:close/>
                </a:path>
                <a:path w="501650" h="471170">
                  <a:moveTo>
                    <a:pt x="114300" y="175539"/>
                  </a:moveTo>
                  <a:lnTo>
                    <a:pt x="114300" y="164592"/>
                  </a:lnTo>
                  <a:lnTo>
                    <a:pt x="111252" y="173736"/>
                  </a:lnTo>
                  <a:lnTo>
                    <a:pt x="104980" y="166506"/>
                  </a:lnTo>
                  <a:lnTo>
                    <a:pt x="3048" y="187452"/>
                  </a:lnTo>
                  <a:lnTo>
                    <a:pt x="15240" y="196957"/>
                  </a:lnTo>
                  <a:lnTo>
                    <a:pt x="15240" y="195072"/>
                  </a:lnTo>
                  <a:lnTo>
                    <a:pt x="18288" y="185928"/>
                  </a:lnTo>
                  <a:lnTo>
                    <a:pt x="26979" y="192757"/>
                  </a:lnTo>
                  <a:lnTo>
                    <a:pt x="114300" y="175539"/>
                  </a:lnTo>
                  <a:close/>
                </a:path>
                <a:path w="501650" h="471170">
                  <a:moveTo>
                    <a:pt x="26979" y="192757"/>
                  </a:moveTo>
                  <a:lnTo>
                    <a:pt x="18288" y="185928"/>
                  </a:lnTo>
                  <a:lnTo>
                    <a:pt x="15240" y="195072"/>
                  </a:lnTo>
                  <a:lnTo>
                    <a:pt x="26979" y="192757"/>
                  </a:lnTo>
                  <a:close/>
                </a:path>
                <a:path w="501650" h="471170">
                  <a:moveTo>
                    <a:pt x="103632" y="252984"/>
                  </a:moveTo>
                  <a:lnTo>
                    <a:pt x="26979" y="192757"/>
                  </a:lnTo>
                  <a:lnTo>
                    <a:pt x="15240" y="195072"/>
                  </a:lnTo>
                  <a:lnTo>
                    <a:pt x="15240" y="196957"/>
                  </a:lnTo>
                  <a:lnTo>
                    <a:pt x="87831" y="253554"/>
                  </a:lnTo>
                  <a:lnTo>
                    <a:pt x="92964" y="249936"/>
                  </a:lnTo>
                  <a:lnTo>
                    <a:pt x="92964" y="260742"/>
                  </a:lnTo>
                  <a:lnTo>
                    <a:pt x="103632" y="252984"/>
                  </a:lnTo>
                  <a:close/>
                </a:path>
                <a:path w="501650" h="471170">
                  <a:moveTo>
                    <a:pt x="35122" y="302809"/>
                  </a:moveTo>
                  <a:lnTo>
                    <a:pt x="16764" y="304800"/>
                  </a:lnTo>
                  <a:lnTo>
                    <a:pt x="19671" y="313522"/>
                  </a:lnTo>
                  <a:lnTo>
                    <a:pt x="20504" y="313440"/>
                  </a:lnTo>
                  <a:lnTo>
                    <a:pt x="35122" y="302809"/>
                  </a:lnTo>
                  <a:close/>
                </a:path>
                <a:path w="501650" h="471170">
                  <a:moveTo>
                    <a:pt x="19671" y="313522"/>
                  </a:moveTo>
                  <a:lnTo>
                    <a:pt x="16764" y="304800"/>
                  </a:lnTo>
                  <a:lnTo>
                    <a:pt x="16764" y="313810"/>
                  </a:lnTo>
                  <a:lnTo>
                    <a:pt x="19671" y="313522"/>
                  </a:lnTo>
                  <a:close/>
                </a:path>
                <a:path w="501650" h="471170">
                  <a:moveTo>
                    <a:pt x="20504" y="313440"/>
                  </a:moveTo>
                  <a:lnTo>
                    <a:pt x="19671" y="313522"/>
                  </a:lnTo>
                  <a:lnTo>
                    <a:pt x="19812" y="313944"/>
                  </a:lnTo>
                  <a:lnTo>
                    <a:pt x="20504" y="313440"/>
                  </a:lnTo>
                  <a:close/>
                </a:path>
                <a:path w="501650" h="471170">
                  <a:moveTo>
                    <a:pt x="40935" y="78335"/>
                  </a:moveTo>
                  <a:lnTo>
                    <a:pt x="25908" y="60960"/>
                  </a:lnTo>
                  <a:lnTo>
                    <a:pt x="19812" y="67056"/>
                  </a:lnTo>
                  <a:lnTo>
                    <a:pt x="40935" y="78335"/>
                  </a:lnTo>
                  <a:close/>
                </a:path>
                <a:path w="501650" h="471170">
                  <a:moveTo>
                    <a:pt x="123444" y="173736"/>
                  </a:moveTo>
                  <a:lnTo>
                    <a:pt x="40935" y="78335"/>
                  </a:lnTo>
                  <a:lnTo>
                    <a:pt x="19812" y="67056"/>
                  </a:lnTo>
                  <a:lnTo>
                    <a:pt x="19812" y="68326"/>
                  </a:lnTo>
                  <a:lnTo>
                    <a:pt x="104980" y="166506"/>
                  </a:lnTo>
                  <a:lnTo>
                    <a:pt x="114300" y="164592"/>
                  </a:lnTo>
                  <a:lnTo>
                    <a:pt x="114300" y="175539"/>
                  </a:lnTo>
                  <a:lnTo>
                    <a:pt x="123444" y="173736"/>
                  </a:lnTo>
                  <a:close/>
                </a:path>
                <a:path w="501650" h="471170">
                  <a:moveTo>
                    <a:pt x="143256" y="291084"/>
                  </a:moveTo>
                  <a:lnTo>
                    <a:pt x="35122" y="302809"/>
                  </a:lnTo>
                  <a:lnTo>
                    <a:pt x="20504" y="313440"/>
                  </a:lnTo>
                  <a:lnTo>
                    <a:pt x="130744" y="302537"/>
                  </a:lnTo>
                  <a:lnTo>
                    <a:pt x="132588" y="295656"/>
                  </a:lnTo>
                  <a:lnTo>
                    <a:pt x="138684" y="301752"/>
                  </a:lnTo>
                  <a:lnTo>
                    <a:pt x="138684" y="308392"/>
                  </a:lnTo>
                  <a:lnTo>
                    <a:pt x="143256" y="291084"/>
                  </a:lnTo>
                  <a:close/>
                </a:path>
                <a:path w="501650" h="471170">
                  <a:moveTo>
                    <a:pt x="92964" y="257556"/>
                  </a:moveTo>
                  <a:lnTo>
                    <a:pt x="92964" y="249936"/>
                  </a:lnTo>
                  <a:lnTo>
                    <a:pt x="87831" y="253554"/>
                  </a:lnTo>
                  <a:lnTo>
                    <a:pt x="92964" y="257556"/>
                  </a:lnTo>
                  <a:close/>
                </a:path>
                <a:path w="501650" h="471170">
                  <a:moveTo>
                    <a:pt x="114300" y="164592"/>
                  </a:moveTo>
                  <a:lnTo>
                    <a:pt x="104980" y="166506"/>
                  </a:lnTo>
                  <a:lnTo>
                    <a:pt x="111252" y="173736"/>
                  </a:lnTo>
                  <a:lnTo>
                    <a:pt x="114300" y="164592"/>
                  </a:lnTo>
                  <a:close/>
                </a:path>
                <a:path w="501650" h="471170">
                  <a:moveTo>
                    <a:pt x="138684" y="308392"/>
                  </a:moveTo>
                  <a:lnTo>
                    <a:pt x="138684" y="301752"/>
                  </a:lnTo>
                  <a:lnTo>
                    <a:pt x="130744" y="302537"/>
                  </a:lnTo>
                  <a:lnTo>
                    <a:pt x="109728" y="381000"/>
                  </a:lnTo>
                  <a:lnTo>
                    <a:pt x="115824" y="377143"/>
                  </a:lnTo>
                  <a:lnTo>
                    <a:pt x="115824" y="365760"/>
                  </a:lnTo>
                  <a:lnTo>
                    <a:pt x="125070" y="359931"/>
                  </a:lnTo>
                  <a:lnTo>
                    <a:pt x="138684" y="308392"/>
                  </a:lnTo>
                  <a:close/>
                </a:path>
                <a:path w="501650" h="471170">
                  <a:moveTo>
                    <a:pt x="125070" y="359931"/>
                  </a:moveTo>
                  <a:lnTo>
                    <a:pt x="115824" y="365760"/>
                  </a:lnTo>
                  <a:lnTo>
                    <a:pt x="121920" y="371856"/>
                  </a:lnTo>
                  <a:lnTo>
                    <a:pt x="125070" y="359931"/>
                  </a:lnTo>
                  <a:close/>
                </a:path>
                <a:path w="501650" h="471170">
                  <a:moveTo>
                    <a:pt x="200007" y="429080"/>
                  </a:moveTo>
                  <a:lnTo>
                    <a:pt x="185928" y="321564"/>
                  </a:lnTo>
                  <a:lnTo>
                    <a:pt x="125070" y="359931"/>
                  </a:lnTo>
                  <a:lnTo>
                    <a:pt x="121920" y="371856"/>
                  </a:lnTo>
                  <a:lnTo>
                    <a:pt x="115824" y="365760"/>
                  </a:lnTo>
                  <a:lnTo>
                    <a:pt x="115824" y="377143"/>
                  </a:lnTo>
                  <a:lnTo>
                    <a:pt x="176784" y="338576"/>
                  </a:lnTo>
                  <a:lnTo>
                    <a:pt x="176784" y="330708"/>
                  </a:lnTo>
                  <a:lnTo>
                    <a:pt x="184404" y="333756"/>
                  </a:lnTo>
                  <a:lnTo>
                    <a:pt x="184404" y="384634"/>
                  </a:lnTo>
                  <a:lnTo>
                    <a:pt x="193548" y="449345"/>
                  </a:lnTo>
                  <a:lnTo>
                    <a:pt x="193548" y="448056"/>
                  </a:lnTo>
                  <a:lnTo>
                    <a:pt x="200007" y="429080"/>
                  </a:lnTo>
                  <a:close/>
                </a:path>
                <a:path w="501650" h="471170">
                  <a:moveTo>
                    <a:pt x="138684" y="301752"/>
                  </a:moveTo>
                  <a:lnTo>
                    <a:pt x="132588" y="295656"/>
                  </a:lnTo>
                  <a:lnTo>
                    <a:pt x="130744" y="302537"/>
                  </a:lnTo>
                  <a:lnTo>
                    <a:pt x="138684" y="301752"/>
                  </a:lnTo>
                  <a:close/>
                </a:path>
                <a:path w="501650" h="471170">
                  <a:moveTo>
                    <a:pt x="175260" y="140208"/>
                  </a:moveTo>
                  <a:lnTo>
                    <a:pt x="170658" y="137745"/>
                  </a:lnTo>
                  <a:lnTo>
                    <a:pt x="169164" y="143256"/>
                  </a:lnTo>
                  <a:lnTo>
                    <a:pt x="175260" y="140208"/>
                  </a:lnTo>
                  <a:close/>
                </a:path>
                <a:path w="501650" h="471170">
                  <a:moveTo>
                    <a:pt x="175260" y="150062"/>
                  </a:moveTo>
                  <a:lnTo>
                    <a:pt x="175260" y="140208"/>
                  </a:lnTo>
                  <a:lnTo>
                    <a:pt x="169164" y="143256"/>
                  </a:lnTo>
                  <a:lnTo>
                    <a:pt x="169164" y="146807"/>
                  </a:lnTo>
                  <a:lnTo>
                    <a:pt x="175260" y="150062"/>
                  </a:lnTo>
                  <a:close/>
                </a:path>
                <a:path w="501650" h="471170">
                  <a:moveTo>
                    <a:pt x="248967" y="125811"/>
                  </a:moveTo>
                  <a:lnTo>
                    <a:pt x="193548" y="53340"/>
                  </a:lnTo>
                  <a:lnTo>
                    <a:pt x="170658" y="137745"/>
                  </a:lnTo>
                  <a:lnTo>
                    <a:pt x="175260" y="140208"/>
                  </a:lnTo>
                  <a:lnTo>
                    <a:pt x="175260" y="150062"/>
                  </a:lnTo>
                  <a:lnTo>
                    <a:pt x="176784" y="150876"/>
                  </a:lnTo>
                  <a:lnTo>
                    <a:pt x="192024" y="93980"/>
                  </a:lnTo>
                  <a:lnTo>
                    <a:pt x="192024" y="67056"/>
                  </a:lnTo>
                  <a:lnTo>
                    <a:pt x="199644" y="65532"/>
                  </a:lnTo>
                  <a:lnTo>
                    <a:pt x="199644" y="77147"/>
                  </a:lnTo>
                  <a:lnTo>
                    <a:pt x="245364" y="137695"/>
                  </a:lnTo>
                  <a:lnTo>
                    <a:pt x="245364" y="131064"/>
                  </a:lnTo>
                  <a:lnTo>
                    <a:pt x="248967" y="125811"/>
                  </a:lnTo>
                  <a:close/>
                </a:path>
                <a:path w="501650" h="471170">
                  <a:moveTo>
                    <a:pt x="184404" y="333756"/>
                  </a:moveTo>
                  <a:lnTo>
                    <a:pt x="176784" y="330708"/>
                  </a:lnTo>
                  <a:lnTo>
                    <a:pt x="177804" y="337931"/>
                  </a:lnTo>
                  <a:lnTo>
                    <a:pt x="184404" y="333756"/>
                  </a:lnTo>
                  <a:close/>
                </a:path>
                <a:path w="501650" h="471170">
                  <a:moveTo>
                    <a:pt x="177804" y="337931"/>
                  </a:moveTo>
                  <a:lnTo>
                    <a:pt x="176784" y="330708"/>
                  </a:lnTo>
                  <a:lnTo>
                    <a:pt x="176784" y="338576"/>
                  </a:lnTo>
                  <a:lnTo>
                    <a:pt x="177804" y="337931"/>
                  </a:lnTo>
                  <a:close/>
                </a:path>
                <a:path w="501650" h="471170">
                  <a:moveTo>
                    <a:pt x="184404" y="384634"/>
                  </a:moveTo>
                  <a:lnTo>
                    <a:pt x="184404" y="333756"/>
                  </a:lnTo>
                  <a:lnTo>
                    <a:pt x="177804" y="337931"/>
                  </a:lnTo>
                  <a:lnTo>
                    <a:pt x="184404" y="384634"/>
                  </a:lnTo>
                  <a:close/>
                </a:path>
                <a:path w="501650" h="471170">
                  <a:moveTo>
                    <a:pt x="199644" y="65532"/>
                  </a:moveTo>
                  <a:lnTo>
                    <a:pt x="192024" y="67056"/>
                  </a:lnTo>
                  <a:lnTo>
                    <a:pt x="197347" y="74105"/>
                  </a:lnTo>
                  <a:lnTo>
                    <a:pt x="199644" y="65532"/>
                  </a:lnTo>
                  <a:close/>
                </a:path>
                <a:path w="501650" h="471170">
                  <a:moveTo>
                    <a:pt x="197347" y="74105"/>
                  </a:moveTo>
                  <a:lnTo>
                    <a:pt x="192024" y="67056"/>
                  </a:lnTo>
                  <a:lnTo>
                    <a:pt x="192024" y="93980"/>
                  </a:lnTo>
                  <a:lnTo>
                    <a:pt x="197347" y="74105"/>
                  </a:lnTo>
                  <a:close/>
                </a:path>
                <a:path w="501650" h="471170">
                  <a:moveTo>
                    <a:pt x="202692" y="449580"/>
                  </a:moveTo>
                  <a:lnTo>
                    <a:pt x="200007" y="429080"/>
                  </a:lnTo>
                  <a:lnTo>
                    <a:pt x="193548" y="448056"/>
                  </a:lnTo>
                  <a:lnTo>
                    <a:pt x="202692" y="449580"/>
                  </a:lnTo>
                  <a:close/>
                </a:path>
                <a:path w="501650" h="471170">
                  <a:moveTo>
                    <a:pt x="202692" y="452443"/>
                  </a:moveTo>
                  <a:lnTo>
                    <a:pt x="202692" y="449580"/>
                  </a:lnTo>
                  <a:lnTo>
                    <a:pt x="193548" y="448056"/>
                  </a:lnTo>
                  <a:lnTo>
                    <a:pt x="193548" y="449345"/>
                  </a:lnTo>
                  <a:lnTo>
                    <a:pt x="196596" y="470916"/>
                  </a:lnTo>
                  <a:lnTo>
                    <a:pt x="202692" y="452443"/>
                  </a:lnTo>
                  <a:close/>
                </a:path>
                <a:path w="501650" h="471170">
                  <a:moveTo>
                    <a:pt x="199644" y="77147"/>
                  </a:moveTo>
                  <a:lnTo>
                    <a:pt x="199644" y="65532"/>
                  </a:lnTo>
                  <a:lnTo>
                    <a:pt x="197347" y="74105"/>
                  </a:lnTo>
                  <a:lnTo>
                    <a:pt x="199644" y="77147"/>
                  </a:lnTo>
                  <a:close/>
                </a:path>
                <a:path w="501650" h="471170">
                  <a:moveTo>
                    <a:pt x="299276" y="398377"/>
                  </a:moveTo>
                  <a:lnTo>
                    <a:pt x="242316" y="304800"/>
                  </a:lnTo>
                  <a:lnTo>
                    <a:pt x="200007" y="429080"/>
                  </a:lnTo>
                  <a:lnTo>
                    <a:pt x="202692" y="449580"/>
                  </a:lnTo>
                  <a:lnTo>
                    <a:pt x="202692" y="452443"/>
                  </a:lnTo>
                  <a:lnTo>
                    <a:pt x="239268" y="341606"/>
                  </a:lnTo>
                  <a:lnTo>
                    <a:pt x="239268" y="318516"/>
                  </a:lnTo>
                  <a:lnTo>
                    <a:pt x="246888" y="318516"/>
                  </a:lnTo>
                  <a:lnTo>
                    <a:pt x="246888" y="330920"/>
                  </a:lnTo>
                  <a:lnTo>
                    <a:pt x="297180" y="412791"/>
                  </a:lnTo>
                  <a:lnTo>
                    <a:pt x="297180" y="411480"/>
                  </a:lnTo>
                  <a:lnTo>
                    <a:pt x="299276" y="398377"/>
                  </a:lnTo>
                  <a:close/>
                </a:path>
                <a:path w="501650" h="471170">
                  <a:moveTo>
                    <a:pt x="246888" y="318516"/>
                  </a:moveTo>
                  <a:lnTo>
                    <a:pt x="239268" y="318516"/>
                  </a:lnTo>
                  <a:lnTo>
                    <a:pt x="244225" y="326585"/>
                  </a:lnTo>
                  <a:lnTo>
                    <a:pt x="246888" y="318516"/>
                  </a:lnTo>
                  <a:close/>
                </a:path>
                <a:path w="501650" h="471170">
                  <a:moveTo>
                    <a:pt x="244225" y="326585"/>
                  </a:moveTo>
                  <a:lnTo>
                    <a:pt x="239268" y="318516"/>
                  </a:lnTo>
                  <a:lnTo>
                    <a:pt x="239268" y="341606"/>
                  </a:lnTo>
                  <a:lnTo>
                    <a:pt x="244225" y="326585"/>
                  </a:lnTo>
                  <a:close/>
                </a:path>
                <a:path w="501650" h="471170">
                  <a:moveTo>
                    <a:pt x="246888" y="330920"/>
                  </a:moveTo>
                  <a:lnTo>
                    <a:pt x="246888" y="318516"/>
                  </a:lnTo>
                  <a:lnTo>
                    <a:pt x="244225" y="326585"/>
                  </a:lnTo>
                  <a:lnTo>
                    <a:pt x="246888" y="330920"/>
                  </a:lnTo>
                  <a:close/>
                </a:path>
                <a:path w="501650" h="471170">
                  <a:moveTo>
                    <a:pt x="252984" y="131064"/>
                  </a:moveTo>
                  <a:lnTo>
                    <a:pt x="248967" y="125811"/>
                  </a:lnTo>
                  <a:lnTo>
                    <a:pt x="245364" y="131064"/>
                  </a:lnTo>
                  <a:lnTo>
                    <a:pt x="252984" y="131064"/>
                  </a:lnTo>
                  <a:close/>
                </a:path>
                <a:path w="501650" h="471170">
                  <a:moveTo>
                    <a:pt x="252984" y="135200"/>
                  </a:moveTo>
                  <a:lnTo>
                    <a:pt x="252984" y="131064"/>
                  </a:lnTo>
                  <a:lnTo>
                    <a:pt x="245364" y="131064"/>
                  </a:lnTo>
                  <a:lnTo>
                    <a:pt x="245364" y="137695"/>
                  </a:lnTo>
                  <a:lnTo>
                    <a:pt x="248412" y="141732"/>
                  </a:lnTo>
                  <a:lnTo>
                    <a:pt x="252984" y="135200"/>
                  </a:lnTo>
                  <a:close/>
                </a:path>
                <a:path w="501650" h="471170">
                  <a:moveTo>
                    <a:pt x="335280" y="0"/>
                  </a:moveTo>
                  <a:lnTo>
                    <a:pt x="248967" y="125811"/>
                  </a:lnTo>
                  <a:lnTo>
                    <a:pt x="252984" y="131064"/>
                  </a:lnTo>
                  <a:lnTo>
                    <a:pt x="252984" y="135200"/>
                  </a:lnTo>
                  <a:lnTo>
                    <a:pt x="323407" y="34596"/>
                  </a:lnTo>
                  <a:lnTo>
                    <a:pt x="324612" y="16764"/>
                  </a:lnTo>
                  <a:lnTo>
                    <a:pt x="333756" y="19812"/>
                  </a:lnTo>
                  <a:lnTo>
                    <a:pt x="333756" y="20828"/>
                  </a:lnTo>
                  <a:lnTo>
                    <a:pt x="335280" y="0"/>
                  </a:lnTo>
                  <a:close/>
                </a:path>
                <a:path w="501650" h="471170">
                  <a:moveTo>
                    <a:pt x="306324" y="409956"/>
                  </a:moveTo>
                  <a:lnTo>
                    <a:pt x="299276" y="398377"/>
                  </a:lnTo>
                  <a:lnTo>
                    <a:pt x="297180" y="411480"/>
                  </a:lnTo>
                  <a:lnTo>
                    <a:pt x="306324" y="409956"/>
                  </a:lnTo>
                  <a:close/>
                </a:path>
                <a:path w="501650" h="471170">
                  <a:moveTo>
                    <a:pt x="306324" y="415417"/>
                  </a:moveTo>
                  <a:lnTo>
                    <a:pt x="306324" y="409956"/>
                  </a:lnTo>
                  <a:lnTo>
                    <a:pt x="297180" y="411480"/>
                  </a:lnTo>
                  <a:lnTo>
                    <a:pt x="297180" y="412791"/>
                  </a:lnTo>
                  <a:lnTo>
                    <a:pt x="304800" y="425196"/>
                  </a:lnTo>
                  <a:lnTo>
                    <a:pt x="306324" y="415417"/>
                  </a:lnTo>
                  <a:close/>
                </a:path>
                <a:path w="501650" h="471170">
                  <a:moveTo>
                    <a:pt x="416052" y="393192"/>
                  </a:moveTo>
                  <a:lnTo>
                    <a:pt x="411480" y="376428"/>
                  </a:lnTo>
                  <a:lnTo>
                    <a:pt x="403860" y="381000"/>
                  </a:lnTo>
                  <a:lnTo>
                    <a:pt x="399945" y="366907"/>
                  </a:lnTo>
                  <a:lnTo>
                    <a:pt x="315468" y="297180"/>
                  </a:lnTo>
                  <a:lnTo>
                    <a:pt x="299276" y="398377"/>
                  </a:lnTo>
                  <a:lnTo>
                    <a:pt x="306324" y="409956"/>
                  </a:lnTo>
                  <a:lnTo>
                    <a:pt x="306324" y="415417"/>
                  </a:lnTo>
                  <a:lnTo>
                    <a:pt x="315468" y="356743"/>
                  </a:lnTo>
                  <a:lnTo>
                    <a:pt x="315468" y="310896"/>
                  </a:lnTo>
                  <a:lnTo>
                    <a:pt x="323088" y="307848"/>
                  </a:lnTo>
                  <a:lnTo>
                    <a:pt x="323088" y="317130"/>
                  </a:lnTo>
                  <a:lnTo>
                    <a:pt x="416052" y="393192"/>
                  </a:lnTo>
                  <a:close/>
                </a:path>
                <a:path w="501650" h="471170">
                  <a:moveTo>
                    <a:pt x="323088" y="307848"/>
                  </a:moveTo>
                  <a:lnTo>
                    <a:pt x="315468" y="310896"/>
                  </a:lnTo>
                  <a:lnTo>
                    <a:pt x="321804" y="316080"/>
                  </a:lnTo>
                  <a:lnTo>
                    <a:pt x="323088" y="307848"/>
                  </a:lnTo>
                  <a:close/>
                </a:path>
                <a:path w="501650" h="471170">
                  <a:moveTo>
                    <a:pt x="321804" y="316080"/>
                  </a:moveTo>
                  <a:lnTo>
                    <a:pt x="315468" y="310896"/>
                  </a:lnTo>
                  <a:lnTo>
                    <a:pt x="315468" y="356743"/>
                  </a:lnTo>
                  <a:lnTo>
                    <a:pt x="321804" y="316080"/>
                  </a:lnTo>
                  <a:close/>
                </a:path>
                <a:path w="501650" h="471170">
                  <a:moveTo>
                    <a:pt x="333756" y="20828"/>
                  </a:moveTo>
                  <a:lnTo>
                    <a:pt x="333756" y="19812"/>
                  </a:lnTo>
                  <a:lnTo>
                    <a:pt x="323407" y="34596"/>
                  </a:lnTo>
                  <a:lnTo>
                    <a:pt x="316992" y="129540"/>
                  </a:lnTo>
                  <a:lnTo>
                    <a:pt x="320040" y="128968"/>
                  </a:lnTo>
                  <a:lnTo>
                    <a:pt x="320040" y="118872"/>
                  </a:lnTo>
                  <a:lnTo>
                    <a:pt x="326667" y="117702"/>
                  </a:lnTo>
                  <a:lnTo>
                    <a:pt x="333756" y="20828"/>
                  </a:lnTo>
                  <a:close/>
                </a:path>
                <a:path w="501650" h="471170">
                  <a:moveTo>
                    <a:pt x="326667" y="117702"/>
                  </a:moveTo>
                  <a:lnTo>
                    <a:pt x="320040" y="118872"/>
                  </a:lnTo>
                  <a:lnTo>
                    <a:pt x="326136" y="124968"/>
                  </a:lnTo>
                  <a:lnTo>
                    <a:pt x="326667" y="117702"/>
                  </a:lnTo>
                  <a:close/>
                </a:path>
                <a:path w="501650" h="471170">
                  <a:moveTo>
                    <a:pt x="423672" y="100584"/>
                  </a:moveTo>
                  <a:lnTo>
                    <a:pt x="326667" y="117702"/>
                  </a:lnTo>
                  <a:lnTo>
                    <a:pt x="326136" y="124968"/>
                  </a:lnTo>
                  <a:lnTo>
                    <a:pt x="320040" y="118872"/>
                  </a:lnTo>
                  <a:lnTo>
                    <a:pt x="320040" y="128968"/>
                  </a:lnTo>
                  <a:lnTo>
                    <a:pt x="402294" y="113545"/>
                  </a:lnTo>
                  <a:lnTo>
                    <a:pt x="408432" y="103632"/>
                  </a:lnTo>
                  <a:lnTo>
                    <a:pt x="414528" y="111252"/>
                  </a:lnTo>
                  <a:lnTo>
                    <a:pt x="414528" y="114626"/>
                  </a:lnTo>
                  <a:lnTo>
                    <a:pt x="423672" y="100584"/>
                  </a:lnTo>
                  <a:close/>
                </a:path>
                <a:path w="501650" h="471170">
                  <a:moveTo>
                    <a:pt x="323088" y="317130"/>
                  </a:moveTo>
                  <a:lnTo>
                    <a:pt x="323088" y="307848"/>
                  </a:lnTo>
                  <a:lnTo>
                    <a:pt x="321804" y="316080"/>
                  </a:lnTo>
                  <a:lnTo>
                    <a:pt x="323088" y="317130"/>
                  </a:lnTo>
                  <a:close/>
                </a:path>
                <a:path w="501650" h="471170">
                  <a:moveTo>
                    <a:pt x="333756" y="19812"/>
                  </a:moveTo>
                  <a:lnTo>
                    <a:pt x="324612" y="16764"/>
                  </a:lnTo>
                  <a:lnTo>
                    <a:pt x="323407" y="34596"/>
                  </a:lnTo>
                  <a:lnTo>
                    <a:pt x="333756" y="19812"/>
                  </a:lnTo>
                  <a:close/>
                </a:path>
                <a:path w="501650" h="471170">
                  <a:moveTo>
                    <a:pt x="414528" y="114626"/>
                  </a:moveTo>
                  <a:lnTo>
                    <a:pt x="414528" y="111252"/>
                  </a:lnTo>
                  <a:lnTo>
                    <a:pt x="402294" y="113545"/>
                  </a:lnTo>
                  <a:lnTo>
                    <a:pt x="368808" y="167640"/>
                  </a:lnTo>
                  <a:lnTo>
                    <a:pt x="377952" y="169141"/>
                  </a:lnTo>
                  <a:lnTo>
                    <a:pt x="377952" y="160020"/>
                  </a:lnTo>
                  <a:lnTo>
                    <a:pt x="384264" y="161102"/>
                  </a:lnTo>
                  <a:lnTo>
                    <a:pt x="414528" y="114626"/>
                  </a:lnTo>
                  <a:close/>
                </a:path>
                <a:path w="501650" h="471170">
                  <a:moveTo>
                    <a:pt x="483108" y="288417"/>
                  </a:moveTo>
                  <a:lnTo>
                    <a:pt x="483108" y="278892"/>
                  </a:lnTo>
                  <a:lnTo>
                    <a:pt x="480060" y="288036"/>
                  </a:lnTo>
                  <a:lnTo>
                    <a:pt x="464102" y="277572"/>
                  </a:lnTo>
                  <a:lnTo>
                    <a:pt x="373380" y="271272"/>
                  </a:lnTo>
                  <a:lnTo>
                    <a:pt x="379476" y="293217"/>
                  </a:lnTo>
                  <a:lnTo>
                    <a:pt x="379476" y="281940"/>
                  </a:lnTo>
                  <a:lnTo>
                    <a:pt x="384048" y="275844"/>
                  </a:lnTo>
                  <a:lnTo>
                    <a:pt x="385818" y="282336"/>
                  </a:lnTo>
                  <a:lnTo>
                    <a:pt x="483108" y="288417"/>
                  </a:lnTo>
                  <a:close/>
                </a:path>
                <a:path w="501650" h="471170">
                  <a:moveTo>
                    <a:pt x="384264" y="161102"/>
                  </a:moveTo>
                  <a:lnTo>
                    <a:pt x="377952" y="160020"/>
                  </a:lnTo>
                  <a:lnTo>
                    <a:pt x="381000" y="166116"/>
                  </a:lnTo>
                  <a:lnTo>
                    <a:pt x="384264" y="161102"/>
                  </a:lnTo>
                  <a:close/>
                </a:path>
                <a:path w="501650" h="471170">
                  <a:moveTo>
                    <a:pt x="484632" y="178308"/>
                  </a:moveTo>
                  <a:lnTo>
                    <a:pt x="384264" y="161102"/>
                  </a:lnTo>
                  <a:lnTo>
                    <a:pt x="381000" y="166116"/>
                  </a:lnTo>
                  <a:lnTo>
                    <a:pt x="377952" y="160020"/>
                  </a:lnTo>
                  <a:lnTo>
                    <a:pt x="377952" y="169141"/>
                  </a:lnTo>
                  <a:lnTo>
                    <a:pt x="459886" y="182593"/>
                  </a:lnTo>
                  <a:lnTo>
                    <a:pt x="469392" y="176784"/>
                  </a:lnTo>
                  <a:lnTo>
                    <a:pt x="470916" y="184404"/>
                  </a:lnTo>
                  <a:lnTo>
                    <a:pt x="470916" y="186880"/>
                  </a:lnTo>
                  <a:lnTo>
                    <a:pt x="484632" y="178308"/>
                  </a:lnTo>
                  <a:close/>
                </a:path>
                <a:path w="501650" h="471170">
                  <a:moveTo>
                    <a:pt x="385818" y="282336"/>
                  </a:moveTo>
                  <a:lnTo>
                    <a:pt x="384048" y="275844"/>
                  </a:lnTo>
                  <a:lnTo>
                    <a:pt x="379476" y="281940"/>
                  </a:lnTo>
                  <a:lnTo>
                    <a:pt x="385818" y="282336"/>
                  </a:lnTo>
                  <a:close/>
                </a:path>
                <a:path w="501650" h="471170">
                  <a:moveTo>
                    <a:pt x="411480" y="376428"/>
                  </a:moveTo>
                  <a:lnTo>
                    <a:pt x="385818" y="282336"/>
                  </a:lnTo>
                  <a:lnTo>
                    <a:pt x="379476" y="281940"/>
                  </a:lnTo>
                  <a:lnTo>
                    <a:pt x="379476" y="293217"/>
                  </a:lnTo>
                  <a:lnTo>
                    <a:pt x="399945" y="366907"/>
                  </a:lnTo>
                  <a:lnTo>
                    <a:pt x="411480" y="376428"/>
                  </a:lnTo>
                  <a:close/>
                </a:path>
                <a:path w="501650" h="471170">
                  <a:moveTo>
                    <a:pt x="470916" y="186880"/>
                  </a:moveTo>
                  <a:lnTo>
                    <a:pt x="470916" y="184404"/>
                  </a:lnTo>
                  <a:lnTo>
                    <a:pt x="459886" y="182593"/>
                  </a:lnTo>
                  <a:lnTo>
                    <a:pt x="387096" y="227076"/>
                  </a:lnTo>
                  <a:lnTo>
                    <a:pt x="399288" y="235070"/>
                  </a:lnTo>
                  <a:lnTo>
                    <a:pt x="399288" y="222504"/>
                  </a:lnTo>
                  <a:lnTo>
                    <a:pt x="406422" y="227189"/>
                  </a:lnTo>
                  <a:lnTo>
                    <a:pt x="470916" y="186880"/>
                  </a:lnTo>
                  <a:close/>
                </a:path>
                <a:path w="501650" h="471170">
                  <a:moveTo>
                    <a:pt x="406422" y="227189"/>
                  </a:moveTo>
                  <a:lnTo>
                    <a:pt x="399288" y="222504"/>
                  </a:lnTo>
                  <a:lnTo>
                    <a:pt x="399288" y="231648"/>
                  </a:lnTo>
                  <a:lnTo>
                    <a:pt x="406422" y="227189"/>
                  </a:lnTo>
                  <a:close/>
                </a:path>
                <a:path w="501650" h="471170">
                  <a:moveTo>
                    <a:pt x="501396" y="289560"/>
                  </a:moveTo>
                  <a:lnTo>
                    <a:pt x="406422" y="227189"/>
                  </a:lnTo>
                  <a:lnTo>
                    <a:pt x="399288" y="231648"/>
                  </a:lnTo>
                  <a:lnTo>
                    <a:pt x="399288" y="235070"/>
                  </a:lnTo>
                  <a:lnTo>
                    <a:pt x="464102" y="277572"/>
                  </a:lnTo>
                  <a:lnTo>
                    <a:pt x="483108" y="278892"/>
                  </a:lnTo>
                  <a:lnTo>
                    <a:pt x="483108" y="288417"/>
                  </a:lnTo>
                  <a:lnTo>
                    <a:pt x="501396" y="289560"/>
                  </a:lnTo>
                  <a:close/>
                </a:path>
                <a:path w="501650" h="471170">
                  <a:moveTo>
                    <a:pt x="411480" y="376428"/>
                  </a:moveTo>
                  <a:lnTo>
                    <a:pt x="399945" y="366907"/>
                  </a:lnTo>
                  <a:lnTo>
                    <a:pt x="403860" y="381000"/>
                  </a:lnTo>
                  <a:lnTo>
                    <a:pt x="411480" y="376428"/>
                  </a:lnTo>
                  <a:close/>
                </a:path>
                <a:path w="501650" h="471170">
                  <a:moveTo>
                    <a:pt x="414528" y="111252"/>
                  </a:moveTo>
                  <a:lnTo>
                    <a:pt x="408432" y="103632"/>
                  </a:lnTo>
                  <a:lnTo>
                    <a:pt x="402294" y="113545"/>
                  </a:lnTo>
                  <a:lnTo>
                    <a:pt x="414528" y="111252"/>
                  </a:lnTo>
                  <a:close/>
                </a:path>
                <a:path w="501650" h="471170">
                  <a:moveTo>
                    <a:pt x="470916" y="184404"/>
                  </a:moveTo>
                  <a:lnTo>
                    <a:pt x="469392" y="176784"/>
                  </a:lnTo>
                  <a:lnTo>
                    <a:pt x="459886" y="182593"/>
                  </a:lnTo>
                  <a:lnTo>
                    <a:pt x="470916" y="184404"/>
                  </a:lnTo>
                  <a:close/>
                </a:path>
                <a:path w="501650" h="471170">
                  <a:moveTo>
                    <a:pt x="483108" y="278892"/>
                  </a:moveTo>
                  <a:lnTo>
                    <a:pt x="464102" y="277572"/>
                  </a:lnTo>
                  <a:lnTo>
                    <a:pt x="480060" y="288036"/>
                  </a:lnTo>
                  <a:lnTo>
                    <a:pt x="483108" y="278892"/>
                  </a:lnTo>
                  <a:close/>
                </a:path>
              </a:pathLst>
            </a:custGeom>
            <a:solidFill>
              <a:srgbClr val="FFFFFF"/>
            </a:solidFill>
          </p:spPr>
          <p:txBody>
            <a:bodyPr wrap="square" lIns="0" tIns="0" rIns="0" bIns="0" rtlCol="0"/>
            <a:lstStyle/>
            <a:p>
              <a:endParaRPr/>
            </a:p>
          </p:txBody>
        </p:sp>
        <p:sp>
          <p:nvSpPr>
            <p:cNvPr id="31" name="object 29">
              <a:extLst>
                <a:ext uri="{FF2B5EF4-FFF2-40B4-BE49-F238E27FC236}">
                  <a16:creationId xmlns:a16="http://schemas.microsoft.com/office/drawing/2014/main" id="{0E8A06A2-05E4-4043-AD1C-66D0AD61823D}"/>
                </a:ext>
              </a:extLst>
            </p:cNvPr>
            <p:cNvSpPr/>
            <p:nvPr/>
          </p:nvSpPr>
          <p:spPr>
            <a:xfrm>
              <a:off x="5103754" y="5811011"/>
              <a:ext cx="467995" cy="431800"/>
            </a:xfrm>
            <a:custGeom>
              <a:avLst/>
              <a:gdLst/>
              <a:ahLst/>
              <a:cxnLst/>
              <a:rect l="l" t="t" r="r" b="b"/>
              <a:pathLst>
                <a:path w="467995" h="431800">
                  <a:moveTo>
                    <a:pt x="467867" y="265175"/>
                  </a:moveTo>
                  <a:lnTo>
                    <a:pt x="382523" y="208787"/>
                  </a:lnTo>
                  <a:lnTo>
                    <a:pt x="457199" y="163067"/>
                  </a:lnTo>
                  <a:lnTo>
                    <a:pt x="362711" y="146303"/>
                  </a:lnTo>
                  <a:lnTo>
                    <a:pt x="399287" y="88391"/>
                  </a:lnTo>
                  <a:lnTo>
                    <a:pt x="306323" y="106679"/>
                  </a:lnTo>
                  <a:lnTo>
                    <a:pt x="315467" y="0"/>
                  </a:lnTo>
                  <a:lnTo>
                    <a:pt x="234695" y="115823"/>
                  </a:lnTo>
                  <a:lnTo>
                    <a:pt x="181355" y="45719"/>
                  </a:lnTo>
                  <a:lnTo>
                    <a:pt x="158495" y="126491"/>
                  </a:lnTo>
                  <a:lnTo>
                    <a:pt x="7619" y="45719"/>
                  </a:lnTo>
                  <a:lnTo>
                    <a:pt x="100583" y="152399"/>
                  </a:lnTo>
                  <a:lnTo>
                    <a:pt x="0" y="172211"/>
                  </a:lnTo>
                  <a:lnTo>
                    <a:pt x="80771" y="234695"/>
                  </a:lnTo>
                  <a:lnTo>
                    <a:pt x="3047" y="291083"/>
                  </a:lnTo>
                  <a:lnTo>
                    <a:pt x="123443" y="278891"/>
                  </a:lnTo>
                  <a:lnTo>
                    <a:pt x="103631" y="352043"/>
                  </a:lnTo>
                  <a:lnTo>
                    <a:pt x="167639" y="312419"/>
                  </a:lnTo>
                  <a:lnTo>
                    <a:pt x="184403" y="431291"/>
                  </a:lnTo>
                  <a:lnTo>
                    <a:pt x="228599" y="298703"/>
                  </a:lnTo>
                  <a:lnTo>
                    <a:pt x="288035" y="394715"/>
                  </a:lnTo>
                  <a:lnTo>
                    <a:pt x="304799" y="288035"/>
                  </a:lnTo>
                  <a:lnTo>
                    <a:pt x="393191" y="361187"/>
                  </a:lnTo>
                  <a:lnTo>
                    <a:pt x="365759" y="259079"/>
                  </a:lnTo>
                  <a:lnTo>
                    <a:pt x="467867" y="265175"/>
                  </a:lnTo>
                  <a:close/>
                </a:path>
              </a:pathLst>
            </a:custGeom>
            <a:solidFill>
              <a:srgbClr val="FFFF00"/>
            </a:solidFill>
          </p:spPr>
          <p:txBody>
            <a:bodyPr wrap="square" lIns="0" tIns="0" rIns="0" bIns="0" rtlCol="0"/>
            <a:lstStyle/>
            <a:p>
              <a:endParaRPr/>
            </a:p>
          </p:txBody>
        </p:sp>
        <p:sp>
          <p:nvSpPr>
            <p:cNvPr id="32" name="object 30">
              <a:extLst>
                <a:ext uri="{FF2B5EF4-FFF2-40B4-BE49-F238E27FC236}">
                  <a16:creationId xmlns:a16="http://schemas.microsoft.com/office/drawing/2014/main" id="{AC47B7FE-DA8A-4964-92F4-EB153F283CF8}"/>
                </a:ext>
              </a:extLst>
            </p:cNvPr>
            <p:cNvSpPr/>
            <p:nvPr/>
          </p:nvSpPr>
          <p:spPr>
            <a:xfrm>
              <a:off x="5090038" y="5794248"/>
              <a:ext cx="500380" cy="469900"/>
            </a:xfrm>
            <a:custGeom>
              <a:avLst/>
              <a:gdLst/>
              <a:ahLst/>
              <a:cxnLst/>
              <a:rect l="l" t="t" r="r" b="b"/>
              <a:pathLst>
                <a:path w="500379" h="469900">
                  <a:moveTo>
                    <a:pt x="143256" y="289560"/>
                  </a:moveTo>
                  <a:lnTo>
                    <a:pt x="34796" y="301320"/>
                  </a:lnTo>
                  <a:lnTo>
                    <a:pt x="19812" y="312420"/>
                  </a:lnTo>
                  <a:lnTo>
                    <a:pt x="16764" y="303276"/>
                  </a:lnTo>
                  <a:lnTo>
                    <a:pt x="0" y="315468"/>
                  </a:lnTo>
                  <a:lnTo>
                    <a:pt x="130764" y="300938"/>
                  </a:lnTo>
                  <a:lnTo>
                    <a:pt x="132588" y="294132"/>
                  </a:lnTo>
                  <a:lnTo>
                    <a:pt x="137160" y="300228"/>
                  </a:lnTo>
                  <a:lnTo>
                    <a:pt x="137160" y="312637"/>
                  </a:lnTo>
                  <a:lnTo>
                    <a:pt x="143256" y="289560"/>
                  </a:lnTo>
                  <a:close/>
                </a:path>
                <a:path w="500379" h="469900">
                  <a:moveTo>
                    <a:pt x="169418" y="135558"/>
                  </a:moveTo>
                  <a:lnTo>
                    <a:pt x="1524" y="45720"/>
                  </a:lnTo>
                  <a:lnTo>
                    <a:pt x="19917" y="66923"/>
                  </a:lnTo>
                  <a:lnTo>
                    <a:pt x="25908" y="59436"/>
                  </a:lnTo>
                  <a:lnTo>
                    <a:pt x="43212" y="79444"/>
                  </a:lnTo>
                  <a:lnTo>
                    <a:pt x="167640" y="145317"/>
                  </a:lnTo>
                  <a:lnTo>
                    <a:pt x="167640" y="141732"/>
                  </a:lnTo>
                  <a:lnTo>
                    <a:pt x="169418" y="135558"/>
                  </a:lnTo>
                  <a:close/>
                </a:path>
                <a:path w="500379" h="469900">
                  <a:moveTo>
                    <a:pt x="112776" y="174315"/>
                  </a:moveTo>
                  <a:lnTo>
                    <a:pt x="112776" y="164592"/>
                  </a:lnTo>
                  <a:lnTo>
                    <a:pt x="111252" y="172212"/>
                  </a:lnTo>
                  <a:lnTo>
                    <a:pt x="105815" y="165945"/>
                  </a:lnTo>
                  <a:lnTo>
                    <a:pt x="3048" y="185928"/>
                  </a:lnTo>
                  <a:lnTo>
                    <a:pt x="15240" y="195597"/>
                  </a:lnTo>
                  <a:lnTo>
                    <a:pt x="15240" y="193548"/>
                  </a:lnTo>
                  <a:lnTo>
                    <a:pt x="16764" y="184404"/>
                  </a:lnTo>
                  <a:lnTo>
                    <a:pt x="25761" y="191473"/>
                  </a:lnTo>
                  <a:lnTo>
                    <a:pt x="112776" y="174315"/>
                  </a:lnTo>
                  <a:close/>
                </a:path>
                <a:path w="500379" h="469900">
                  <a:moveTo>
                    <a:pt x="25761" y="191473"/>
                  </a:moveTo>
                  <a:lnTo>
                    <a:pt x="16764" y="184404"/>
                  </a:lnTo>
                  <a:lnTo>
                    <a:pt x="15240" y="193548"/>
                  </a:lnTo>
                  <a:lnTo>
                    <a:pt x="25761" y="191473"/>
                  </a:lnTo>
                  <a:close/>
                </a:path>
                <a:path w="500379" h="469900">
                  <a:moveTo>
                    <a:pt x="102108" y="251460"/>
                  </a:moveTo>
                  <a:lnTo>
                    <a:pt x="25761" y="191473"/>
                  </a:lnTo>
                  <a:lnTo>
                    <a:pt x="15240" y="193548"/>
                  </a:lnTo>
                  <a:lnTo>
                    <a:pt x="15240" y="195597"/>
                  </a:lnTo>
                  <a:lnTo>
                    <a:pt x="86447" y="252072"/>
                  </a:lnTo>
                  <a:lnTo>
                    <a:pt x="91440" y="248412"/>
                  </a:lnTo>
                  <a:lnTo>
                    <a:pt x="91440" y="259362"/>
                  </a:lnTo>
                  <a:lnTo>
                    <a:pt x="102108" y="251460"/>
                  </a:lnTo>
                  <a:close/>
                </a:path>
                <a:path w="500379" h="469900">
                  <a:moveTo>
                    <a:pt x="91440" y="259362"/>
                  </a:moveTo>
                  <a:lnTo>
                    <a:pt x="91440" y="256032"/>
                  </a:lnTo>
                  <a:lnTo>
                    <a:pt x="86447" y="252072"/>
                  </a:lnTo>
                  <a:lnTo>
                    <a:pt x="16764" y="303174"/>
                  </a:lnTo>
                  <a:lnTo>
                    <a:pt x="34796" y="301320"/>
                  </a:lnTo>
                  <a:lnTo>
                    <a:pt x="91440" y="259362"/>
                  </a:lnTo>
                  <a:close/>
                </a:path>
                <a:path w="500379" h="469900">
                  <a:moveTo>
                    <a:pt x="34796" y="301320"/>
                  </a:moveTo>
                  <a:lnTo>
                    <a:pt x="16764" y="303276"/>
                  </a:lnTo>
                  <a:lnTo>
                    <a:pt x="19812" y="312420"/>
                  </a:lnTo>
                  <a:lnTo>
                    <a:pt x="34796" y="301320"/>
                  </a:lnTo>
                  <a:close/>
                </a:path>
                <a:path w="500379" h="469900">
                  <a:moveTo>
                    <a:pt x="20219" y="67271"/>
                  </a:moveTo>
                  <a:lnTo>
                    <a:pt x="19917" y="66923"/>
                  </a:lnTo>
                  <a:lnTo>
                    <a:pt x="19812" y="67056"/>
                  </a:lnTo>
                  <a:lnTo>
                    <a:pt x="20219" y="67271"/>
                  </a:lnTo>
                  <a:close/>
                </a:path>
                <a:path w="500379" h="469900">
                  <a:moveTo>
                    <a:pt x="43212" y="79444"/>
                  </a:moveTo>
                  <a:lnTo>
                    <a:pt x="25908" y="59436"/>
                  </a:lnTo>
                  <a:lnTo>
                    <a:pt x="19917" y="66923"/>
                  </a:lnTo>
                  <a:lnTo>
                    <a:pt x="20219" y="67271"/>
                  </a:lnTo>
                  <a:lnTo>
                    <a:pt x="43212" y="79444"/>
                  </a:lnTo>
                  <a:close/>
                </a:path>
                <a:path w="500379" h="469900">
                  <a:moveTo>
                    <a:pt x="123444" y="172212"/>
                  </a:moveTo>
                  <a:lnTo>
                    <a:pt x="43212" y="79444"/>
                  </a:lnTo>
                  <a:lnTo>
                    <a:pt x="20219" y="67271"/>
                  </a:lnTo>
                  <a:lnTo>
                    <a:pt x="105815" y="165945"/>
                  </a:lnTo>
                  <a:lnTo>
                    <a:pt x="112776" y="164592"/>
                  </a:lnTo>
                  <a:lnTo>
                    <a:pt x="112776" y="174315"/>
                  </a:lnTo>
                  <a:lnTo>
                    <a:pt x="123444" y="172212"/>
                  </a:lnTo>
                  <a:close/>
                </a:path>
                <a:path w="500379" h="469900">
                  <a:moveTo>
                    <a:pt x="91440" y="256032"/>
                  </a:moveTo>
                  <a:lnTo>
                    <a:pt x="91440" y="248412"/>
                  </a:lnTo>
                  <a:lnTo>
                    <a:pt x="86447" y="252072"/>
                  </a:lnTo>
                  <a:lnTo>
                    <a:pt x="91440" y="256032"/>
                  </a:lnTo>
                  <a:close/>
                </a:path>
                <a:path w="500379" h="469900">
                  <a:moveTo>
                    <a:pt x="112776" y="164592"/>
                  </a:moveTo>
                  <a:lnTo>
                    <a:pt x="105815" y="165945"/>
                  </a:lnTo>
                  <a:lnTo>
                    <a:pt x="111252" y="172212"/>
                  </a:lnTo>
                  <a:lnTo>
                    <a:pt x="112776" y="164592"/>
                  </a:lnTo>
                  <a:close/>
                </a:path>
                <a:path w="500379" h="469900">
                  <a:moveTo>
                    <a:pt x="137160" y="312637"/>
                  </a:moveTo>
                  <a:lnTo>
                    <a:pt x="137160" y="300228"/>
                  </a:lnTo>
                  <a:lnTo>
                    <a:pt x="130764" y="300938"/>
                  </a:lnTo>
                  <a:lnTo>
                    <a:pt x="109728" y="379476"/>
                  </a:lnTo>
                  <a:lnTo>
                    <a:pt x="114300" y="376523"/>
                  </a:lnTo>
                  <a:lnTo>
                    <a:pt x="114300" y="364236"/>
                  </a:lnTo>
                  <a:lnTo>
                    <a:pt x="125298" y="357541"/>
                  </a:lnTo>
                  <a:lnTo>
                    <a:pt x="137160" y="312637"/>
                  </a:lnTo>
                  <a:close/>
                </a:path>
                <a:path w="500379" h="469900">
                  <a:moveTo>
                    <a:pt x="125298" y="357541"/>
                  </a:moveTo>
                  <a:lnTo>
                    <a:pt x="114300" y="364236"/>
                  </a:lnTo>
                  <a:lnTo>
                    <a:pt x="121920" y="370332"/>
                  </a:lnTo>
                  <a:lnTo>
                    <a:pt x="125298" y="357541"/>
                  </a:lnTo>
                  <a:close/>
                </a:path>
                <a:path w="500379" h="469900">
                  <a:moveTo>
                    <a:pt x="199751" y="427720"/>
                  </a:moveTo>
                  <a:lnTo>
                    <a:pt x="184404" y="321564"/>
                  </a:lnTo>
                  <a:lnTo>
                    <a:pt x="125298" y="357541"/>
                  </a:lnTo>
                  <a:lnTo>
                    <a:pt x="121920" y="370332"/>
                  </a:lnTo>
                  <a:lnTo>
                    <a:pt x="114300" y="364236"/>
                  </a:lnTo>
                  <a:lnTo>
                    <a:pt x="114300" y="376523"/>
                  </a:lnTo>
                  <a:lnTo>
                    <a:pt x="176784" y="336169"/>
                  </a:lnTo>
                  <a:lnTo>
                    <a:pt x="176784" y="329184"/>
                  </a:lnTo>
                  <a:lnTo>
                    <a:pt x="182880" y="332232"/>
                  </a:lnTo>
                  <a:lnTo>
                    <a:pt x="182880" y="372324"/>
                  </a:lnTo>
                  <a:lnTo>
                    <a:pt x="193548" y="447821"/>
                  </a:lnTo>
                  <a:lnTo>
                    <a:pt x="193548" y="446532"/>
                  </a:lnTo>
                  <a:lnTo>
                    <a:pt x="199751" y="427720"/>
                  </a:lnTo>
                  <a:close/>
                </a:path>
                <a:path w="500379" h="469900">
                  <a:moveTo>
                    <a:pt x="137160" y="300228"/>
                  </a:moveTo>
                  <a:lnTo>
                    <a:pt x="132588" y="294132"/>
                  </a:lnTo>
                  <a:lnTo>
                    <a:pt x="130764" y="300938"/>
                  </a:lnTo>
                  <a:lnTo>
                    <a:pt x="137160" y="300228"/>
                  </a:lnTo>
                  <a:close/>
                </a:path>
                <a:path w="500379" h="469900">
                  <a:moveTo>
                    <a:pt x="175260" y="138684"/>
                  </a:moveTo>
                  <a:lnTo>
                    <a:pt x="169418" y="135558"/>
                  </a:lnTo>
                  <a:lnTo>
                    <a:pt x="167640" y="141732"/>
                  </a:lnTo>
                  <a:lnTo>
                    <a:pt x="175260" y="138684"/>
                  </a:lnTo>
                  <a:close/>
                </a:path>
                <a:path w="500379" h="469900">
                  <a:moveTo>
                    <a:pt x="175260" y="149352"/>
                  </a:moveTo>
                  <a:lnTo>
                    <a:pt x="175260" y="138684"/>
                  </a:lnTo>
                  <a:lnTo>
                    <a:pt x="167640" y="141732"/>
                  </a:lnTo>
                  <a:lnTo>
                    <a:pt x="167640" y="145317"/>
                  </a:lnTo>
                  <a:lnTo>
                    <a:pt x="175260" y="149352"/>
                  </a:lnTo>
                  <a:close/>
                </a:path>
                <a:path w="500379" h="469900">
                  <a:moveTo>
                    <a:pt x="247547" y="124288"/>
                  </a:moveTo>
                  <a:lnTo>
                    <a:pt x="193548" y="51816"/>
                  </a:lnTo>
                  <a:lnTo>
                    <a:pt x="169418" y="135558"/>
                  </a:lnTo>
                  <a:lnTo>
                    <a:pt x="175260" y="138684"/>
                  </a:lnTo>
                  <a:lnTo>
                    <a:pt x="175260" y="149352"/>
                  </a:lnTo>
                  <a:lnTo>
                    <a:pt x="190500" y="96012"/>
                  </a:lnTo>
                  <a:lnTo>
                    <a:pt x="190500" y="65532"/>
                  </a:lnTo>
                  <a:lnTo>
                    <a:pt x="199644" y="64008"/>
                  </a:lnTo>
                  <a:lnTo>
                    <a:pt x="199644" y="77322"/>
                  </a:lnTo>
                  <a:lnTo>
                    <a:pt x="243840" y="134312"/>
                  </a:lnTo>
                  <a:lnTo>
                    <a:pt x="243840" y="129540"/>
                  </a:lnTo>
                  <a:lnTo>
                    <a:pt x="247547" y="124288"/>
                  </a:lnTo>
                  <a:close/>
                </a:path>
                <a:path w="500379" h="469900">
                  <a:moveTo>
                    <a:pt x="182880" y="332232"/>
                  </a:moveTo>
                  <a:lnTo>
                    <a:pt x="176784" y="329184"/>
                  </a:lnTo>
                  <a:lnTo>
                    <a:pt x="177688" y="335584"/>
                  </a:lnTo>
                  <a:lnTo>
                    <a:pt x="182880" y="332232"/>
                  </a:lnTo>
                  <a:close/>
                </a:path>
                <a:path w="500379" h="469900">
                  <a:moveTo>
                    <a:pt x="177688" y="335584"/>
                  </a:moveTo>
                  <a:lnTo>
                    <a:pt x="176784" y="329184"/>
                  </a:lnTo>
                  <a:lnTo>
                    <a:pt x="176784" y="336169"/>
                  </a:lnTo>
                  <a:lnTo>
                    <a:pt x="177688" y="335584"/>
                  </a:lnTo>
                  <a:close/>
                </a:path>
                <a:path w="500379" h="469900">
                  <a:moveTo>
                    <a:pt x="182880" y="372324"/>
                  </a:moveTo>
                  <a:lnTo>
                    <a:pt x="182880" y="332232"/>
                  </a:lnTo>
                  <a:lnTo>
                    <a:pt x="177688" y="335584"/>
                  </a:lnTo>
                  <a:lnTo>
                    <a:pt x="182880" y="372324"/>
                  </a:lnTo>
                  <a:close/>
                </a:path>
                <a:path w="500379" h="469900">
                  <a:moveTo>
                    <a:pt x="199644" y="64008"/>
                  </a:moveTo>
                  <a:lnTo>
                    <a:pt x="190500" y="65532"/>
                  </a:lnTo>
                  <a:lnTo>
                    <a:pt x="196863" y="73738"/>
                  </a:lnTo>
                  <a:lnTo>
                    <a:pt x="199644" y="64008"/>
                  </a:lnTo>
                  <a:close/>
                </a:path>
                <a:path w="500379" h="469900">
                  <a:moveTo>
                    <a:pt x="196863" y="73738"/>
                  </a:moveTo>
                  <a:lnTo>
                    <a:pt x="190500" y="65532"/>
                  </a:lnTo>
                  <a:lnTo>
                    <a:pt x="190500" y="96012"/>
                  </a:lnTo>
                  <a:lnTo>
                    <a:pt x="196863" y="73738"/>
                  </a:lnTo>
                  <a:close/>
                </a:path>
                <a:path w="500379" h="469900">
                  <a:moveTo>
                    <a:pt x="202692" y="448056"/>
                  </a:moveTo>
                  <a:lnTo>
                    <a:pt x="199751" y="427720"/>
                  </a:lnTo>
                  <a:lnTo>
                    <a:pt x="193548" y="446532"/>
                  </a:lnTo>
                  <a:lnTo>
                    <a:pt x="202692" y="448056"/>
                  </a:lnTo>
                  <a:close/>
                </a:path>
                <a:path w="500379" h="469900">
                  <a:moveTo>
                    <a:pt x="202692" y="450919"/>
                  </a:moveTo>
                  <a:lnTo>
                    <a:pt x="202692" y="448056"/>
                  </a:lnTo>
                  <a:lnTo>
                    <a:pt x="193548" y="446532"/>
                  </a:lnTo>
                  <a:lnTo>
                    <a:pt x="193548" y="447821"/>
                  </a:lnTo>
                  <a:lnTo>
                    <a:pt x="196596" y="469392"/>
                  </a:lnTo>
                  <a:lnTo>
                    <a:pt x="202692" y="450919"/>
                  </a:lnTo>
                  <a:close/>
                </a:path>
                <a:path w="500379" h="469900">
                  <a:moveTo>
                    <a:pt x="199644" y="77322"/>
                  </a:moveTo>
                  <a:lnTo>
                    <a:pt x="199644" y="64008"/>
                  </a:lnTo>
                  <a:lnTo>
                    <a:pt x="196863" y="73738"/>
                  </a:lnTo>
                  <a:lnTo>
                    <a:pt x="199644" y="77322"/>
                  </a:lnTo>
                  <a:close/>
                </a:path>
                <a:path w="500379" h="469900">
                  <a:moveTo>
                    <a:pt x="297774" y="396890"/>
                  </a:moveTo>
                  <a:lnTo>
                    <a:pt x="240792" y="303276"/>
                  </a:lnTo>
                  <a:lnTo>
                    <a:pt x="199751" y="427720"/>
                  </a:lnTo>
                  <a:lnTo>
                    <a:pt x="202692" y="448056"/>
                  </a:lnTo>
                  <a:lnTo>
                    <a:pt x="202692" y="450919"/>
                  </a:lnTo>
                  <a:lnTo>
                    <a:pt x="237744" y="344701"/>
                  </a:lnTo>
                  <a:lnTo>
                    <a:pt x="237744" y="316992"/>
                  </a:lnTo>
                  <a:lnTo>
                    <a:pt x="246888" y="316992"/>
                  </a:lnTo>
                  <a:lnTo>
                    <a:pt x="246888" y="332090"/>
                  </a:lnTo>
                  <a:lnTo>
                    <a:pt x="295656" y="412614"/>
                  </a:lnTo>
                  <a:lnTo>
                    <a:pt x="295656" y="409956"/>
                  </a:lnTo>
                  <a:lnTo>
                    <a:pt x="297774" y="396890"/>
                  </a:lnTo>
                  <a:close/>
                </a:path>
                <a:path w="500379" h="469900">
                  <a:moveTo>
                    <a:pt x="246888" y="316992"/>
                  </a:moveTo>
                  <a:lnTo>
                    <a:pt x="237744" y="316992"/>
                  </a:lnTo>
                  <a:lnTo>
                    <a:pt x="243662" y="326765"/>
                  </a:lnTo>
                  <a:lnTo>
                    <a:pt x="246888" y="316992"/>
                  </a:lnTo>
                  <a:close/>
                </a:path>
                <a:path w="500379" h="469900">
                  <a:moveTo>
                    <a:pt x="243662" y="326765"/>
                  </a:moveTo>
                  <a:lnTo>
                    <a:pt x="237744" y="316992"/>
                  </a:lnTo>
                  <a:lnTo>
                    <a:pt x="237744" y="344701"/>
                  </a:lnTo>
                  <a:lnTo>
                    <a:pt x="243662" y="326765"/>
                  </a:lnTo>
                  <a:close/>
                </a:path>
                <a:path w="500379" h="469900">
                  <a:moveTo>
                    <a:pt x="246888" y="332090"/>
                  </a:moveTo>
                  <a:lnTo>
                    <a:pt x="246888" y="316992"/>
                  </a:lnTo>
                  <a:lnTo>
                    <a:pt x="243662" y="326765"/>
                  </a:lnTo>
                  <a:lnTo>
                    <a:pt x="246888" y="332090"/>
                  </a:lnTo>
                  <a:close/>
                </a:path>
                <a:path w="500379" h="469900">
                  <a:moveTo>
                    <a:pt x="251460" y="129540"/>
                  </a:moveTo>
                  <a:lnTo>
                    <a:pt x="247547" y="124288"/>
                  </a:lnTo>
                  <a:lnTo>
                    <a:pt x="243840" y="129540"/>
                  </a:lnTo>
                  <a:lnTo>
                    <a:pt x="251460" y="129540"/>
                  </a:lnTo>
                  <a:close/>
                </a:path>
                <a:path w="500379" h="469900">
                  <a:moveTo>
                    <a:pt x="251460" y="135829"/>
                  </a:moveTo>
                  <a:lnTo>
                    <a:pt x="251460" y="129540"/>
                  </a:lnTo>
                  <a:lnTo>
                    <a:pt x="243840" y="129540"/>
                  </a:lnTo>
                  <a:lnTo>
                    <a:pt x="243840" y="134312"/>
                  </a:lnTo>
                  <a:lnTo>
                    <a:pt x="248412" y="140208"/>
                  </a:lnTo>
                  <a:lnTo>
                    <a:pt x="251460" y="135829"/>
                  </a:lnTo>
                  <a:close/>
                </a:path>
                <a:path w="500379" h="469900">
                  <a:moveTo>
                    <a:pt x="335280" y="0"/>
                  </a:moveTo>
                  <a:lnTo>
                    <a:pt x="247547" y="124288"/>
                  </a:lnTo>
                  <a:lnTo>
                    <a:pt x="251460" y="129540"/>
                  </a:lnTo>
                  <a:lnTo>
                    <a:pt x="251460" y="135829"/>
                  </a:lnTo>
                  <a:lnTo>
                    <a:pt x="323307" y="32630"/>
                  </a:lnTo>
                  <a:lnTo>
                    <a:pt x="324612" y="16764"/>
                  </a:lnTo>
                  <a:lnTo>
                    <a:pt x="332232" y="19812"/>
                  </a:lnTo>
                  <a:lnTo>
                    <a:pt x="332232" y="41148"/>
                  </a:lnTo>
                  <a:lnTo>
                    <a:pt x="335280" y="0"/>
                  </a:lnTo>
                  <a:close/>
                </a:path>
                <a:path w="500379" h="469900">
                  <a:moveTo>
                    <a:pt x="304800" y="408432"/>
                  </a:moveTo>
                  <a:lnTo>
                    <a:pt x="297774" y="396890"/>
                  </a:lnTo>
                  <a:lnTo>
                    <a:pt x="295656" y="409956"/>
                  </a:lnTo>
                  <a:lnTo>
                    <a:pt x="304800" y="408432"/>
                  </a:lnTo>
                  <a:close/>
                </a:path>
                <a:path w="500379" h="469900">
                  <a:moveTo>
                    <a:pt x="304800" y="416052"/>
                  </a:moveTo>
                  <a:lnTo>
                    <a:pt x="304800" y="408432"/>
                  </a:lnTo>
                  <a:lnTo>
                    <a:pt x="295656" y="409956"/>
                  </a:lnTo>
                  <a:lnTo>
                    <a:pt x="295656" y="412614"/>
                  </a:lnTo>
                  <a:lnTo>
                    <a:pt x="303276" y="425196"/>
                  </a:lnTo>
                  <a:lnTo>
                    <a:pt x="304800" y="416052"/>
                  </a:lnTo>
                  <a:close/>
                </a:path>
                <a:path w="500379" h="469900">
                  <a:moveTo>
                    <a:pt x="409956" y="386680"/>
                  </a:moveTo>
                  <a:lnTo>
                    <a:pt x="409956" y="374904"/>
                  </a:lnTo>
                  <a:lnTo>
                    <a:pt x="402336" y="379476"/>
                  </a:lnTo>
                  <a:lnTo>
                    <a:pt x="398487" y="365619"/>
                  </a:lnTo>
                  <a:lnTo>
                    <a:pt x="313944" y="297180"/>
                  </a:lnTo>
                  <a:lnTo>
                    <a:pt x="297774" y="396890"/>
                  </a:lnTo>
                  <a:lnTo>
                    <a:pt x="304800" y="408432"/>
                  </a:lnTo>
                  <a:lnTo>
                    <a:pt x="304800" y="416052"/>
                  </a:lnTo>
                  <a:lnTo>
                    <a:pt x="315468" y="352044"/>
                  </a:lnTo>
                  <a:lnTo>
                    <a:pt x="315468" y="309372"/>
                  </a:lnTo>
                  <a:lnTo>
                    <a:pt x="323088" y="306324"/>
                  </a:lnTo>
                  <a:lnTo>
                    <a:pt x="323088" y="315606"/>
                  </a:lnTo>
                  <a:lnTo>
                    <a:pt x="409956" y="386680"/>
                  </a:lnTo>
                  <a:close/>
                </a:path>
                <a:path w="500379" h="469900">
                  <a:moveTo>
                    <a:pt x="332232" y="41148"/>
                  </a:moveTo>
                  <a:lnTo>
                    <a:pt x="332232" y="19812"/>
                  </a:lnTo>
                  <a:lnTo>
                    <a:pt x="323307" y="32630"/>
                  </a:lnTo>
                  <a:lnTo>
                    <a:pt x="315468" y="128016"/>
                  </a:lnTo>
                  <a:lnTo>
                    <a:pt x="320040" y="127158"/>
                  </a:lnTo>
                  <a:lnTo>
                    <a:pt x="320040" y="118872"/>
                  </a:lnTo>
                  <a:lnTo>
                    <a:pt x="326568" y="117605"/>
                  </a:lnTo>
                  <a:lnTo>
                    <a:pt x="332232" y="41148"/>
                  </a:lnTo>
                  <a:close/>
                </a:path>
                <a:path w="500379" h="469900">
                  <a:moveTo>
                    <a:pt x="323088" y="306324"/>
                  </a:moveTo>
                  <a:lnTo>
                    <a:pt x="315468" y="309372"/>
                  </a:lnTo>
                  <a:lnTo>
                    <a:pt x="321726" y="314492"/>
                  </a:lnTo>
                  <a:lnTo>
                    <a:pt x="323088" y="306324"/>
                  </a:lnTo>
                  <a:close/>
                </a:path>
                <a:path w="500379" h="469900">
                  <a:moveTo>
                    <a:pt x="321726" y="314492"/>
                  </a:moveTo>
                  <a:lnTo>
                    <a:pt x="315468" y="309372"/>
                  </a:lnTo>
                  <a:lnTo>
                    <a:pt x="315468" y="352044"/>
                  </a:lnTo>
                  <a:lnTo>
                    <a:pt x="321726" y="314492"/>
                  </a:lnTo>
                  <a:close/>
                </a:path>
                <a:path w="500379" h="469900">
                  <a:moveTo>
                    <a:pt x="326568" y="117605"/>
                  </a:moveTo>
                  <a:lnTo>
                    <a:pt x="320040" y="118872"/>
                  </a:lnTo>
                  <a:lnTo>
                    <a:pt x="326136" y="123444"/>
                  </a:lnTo>
                  <a:lnTo>
                    <a:pt x="326568" y="117605"/>
                  </a:lnTo>
                  <a:close/>
                </a:path>
                <a:path w="500379" h="469900">
                  <a:moveTo>
                    <a:pt x="422148" y="99060"/>
                  </a:moveTo>
                  <a:lnTo>
                    <a:pt x="326568" y="117605"/>
                  </a:lnTo>
                  <a:lnTo>
                    <a:pt x="326136" y="123444"/>
                  </a:lnTo>
                  <a:lnTo>
                    <a:pt x="320040" y="118872"/>
                  </a:lnTo>
                  <a:lnTo>
                    <a:pt x="320040" y="127158"/>
                  </a:lnTo>
                  <a:lnTo>
                    <a:pt x="403427" y="111523"/>
                  </a:lnTo>
                  <a:lnTo>
                    <a:pt x="408432" y="103632"/>
                  </a:lnTo>
                  <a:lnTo>
                    <a:pt x="413004" y="109728"/>
                  </a:lnTo>
                  <a:lnTo>
                    <a:pt x="413004" y="113102"/>
                  </a:lnTo>
                  <a:lnTo>
                    <a:pt x="422148" y="99060"/>
                  </a:lnTo>
                  <a:close/>
                </a:path>
                <a:path w="500379" h="469900">
                  <a:moveTo>
                    <a:pt x="323088" y="315606"/>
                  </a:moveTo>
                  <a:lnTo>
                    <a:pt x="323088" y="306324"/>
                  </a:lnTo>
                  <a:lnTo>
                    <a:pt x="321726" y="314492"/>
                  </a:lnTo>
                  <a:lnTo>
                    <a:pt x="323088" y="315606"/>
                  </a:lnTo>
                  <a:close/>
                </a:path>
                <a:path w="500379" h="469900">
                  <a:moveTo>
                    <a:pt x="332232" y="19812"/>
                  </a:moveTo>
                  <a:lnTo>
                    <a:pt x="324612" y="16764"/>
                  </a:lnTo>
                  <a:lnTo>
                    <a:pt x="323307" y="32630"/>
                  </a:lnTo>
                  <a:lnTo>
                    <a:pt x="332232" y="19812"/>
                  </a:lnTo>
                  <a:close/>
                </a:path>
                <a:path w="500379" h="469900">
                  <a:moveTo>
                    <a:pt x="413004" y="113102"/>
                  </a:moveTo>
                  <a:lnTo>
                    <a:pt x="413004" y="109728"/>
                  </a:lnTo>
                  <a:lnTo>
                    <a:pt x="403427" y="111523"/>
                  </a:lnTo>
                  <a:lnTo>
                    <a:pt x="368808" y="166116"/>
                  </a:lnTo>
                  <a:lnTo>
                    <a:pt x="376428" y="167480"/>
                  </a:lnTo>
                  <a:lnTo>
                    <a:pt x="376428" y="158496"/>
                  </a:lnTo>
                  <a:lnTo>
                    <a:pt x="382749" y="159564"/>
                  </a:lnTo>
                  <a:lnTo>
                    <a:pt x="413004" y="113102"/>
                  </a:lnTo>
                  <a:close/>
                </a:path>
                <a:path w="500379" h="469900">
                  <a:moveTo>
                    <a:pt x="483108" y="286988"/>
                  </a:moveTo>
                  <a:lnTo>
                    <a:pt x="483108" y="277368"/>
                  </a:lnTo>
                  <a:lnTo>
                    <a:pt x="480060" y="286512"/>
                  </a:lnTo>
                  <a:lnTo>
                    <a:pt x="464133" y="276068"/>
                  </a:lnTo>
                  <a:lnTo>
                    <a:pt x="371856" y="269748"/>
                  </a:lnTo>
                  <a:lnTo>
                    <a:pt x="377952" y="291693"/>
                  </a:lnTo>
                  <a:lnTo>
                    <a:pt x="377952" y="280416"/>
                  </a:lnTo>
                  <a:lnTo>
                    <a:pt x="384048" y="274320"/>
                  </a:lnTo>
                  <a:lnTo>
                    <a:pt x="385845" y="280909"/>
                  </a:lnTo>
                  <a:lnTo>
                    <a:pt x="483108" y="286988"/>
                  </a:lnTo>
                  <a:close/>
                </a:path>
                <a:path w="500379" h="469900">
                  <a:moveTo>
                    <a:pt x="382749" y="159564"/>
                  </a:moveTo>
                  <a:lnTo>
                    <a:pt x="376428" y="158496"/>
                  </a:lnTo>
                  <a:lnTo>
                    <a:pt x="379476" y="164592"/>
                  </a:lnTo>
                  <a:lnTo>
                    <a:pt x="382749" y="159564"/>
                  </a:lnTo>
                  <a:close/>
                </a:path>
                <a:path w="500379" h="469900">
                  <a:moveTo>
                    <a:pt x="484632" y="176784"/>
                  </a:moveTo>
                  <a:lnTo>
                    <a:pt x="382749" y="159564"/>
                  </a:lnTo>
                  <a:lnTo>
                    <a:pt x="379476" y="164592"/>
                  </a:lnTo>
                  <a:lnTo>
                    <a:pt x="376428" y="158496"/>
                  </a:lnTo>
                  <a:lnTo>
                    <a:pt x="376428" y="167480"/>
                  </a:lnTo>
                  <a:lnTo>
                    <a:pt x="458165" y="182120"/>
                  </a:lnTo>
                  <a:lnTo>
                    <a:pt x="469392" y="175260"/>
                  </a:lnTo>
                  <a:lnTo>
                    <a:pt x="470916" y="184404"/>
                  </a:lnTo>
                  <a:lnTo>
                    <a:pt x="470916" y="185206"/>
                  </a:lnTo>
                  <a:lnTo>
                    <a:pt x="484632" y="176784"/>
                  </a:lnTo>
                  <a:close/>
                </a:path>
                <a:path w="500379" h="469900">
                  <a:moveTo>
                    <a:pt x="385845" y="280909"/>
                  </a:moveTo>
                  <a:lnTo>
                    <a:pt x="384048" y="274320"/>
                  </a:lnTo>
                  <a:lnTo>
                    <a:pt x="377952" y="280416"/>
                  </a:lnTo>
                  <a:lnTo>
                    <a:pt x="385845" y="280909"/>
                  </a:lnTo>
                  <a:close/>
                </a:path>
                <a:path w="500379" h="469900">
                  <a:moveTo>
                    <a:pt x="416052" y="391668"/>
                  </a:moveTo>
                  <a:lnTo>
                    <a:pt x="385845" y="280909"/>
                  </a:lnTo>
                  <a:lnTo>
                    <a:pt x="377952" y="280416"/>
                  </a:lnTo>
                  <a:lnTo>
                    <a:pt x="377952" y="291693"/>
                  </a:lnTo>
                  <a:lnTo>
                    <a:pt x="398487" y="365619"/>
                  </a:lnTo>
                  <a:lnTo>
                    <a:pt x="409956" y="374904"/>
                  </a:lnTo>
                  <a:lnTo>
                    <a:pt x="409956" y="386680"/>
                  </a:lnTo>
                  <a:lnTo>
                    <a:pt x="416052" y="391668"/>
                  </a:lnTo>
                  <a:close/>
                </a:path>
                <a:path w="500379" h="469900">
                  <a:moveTo>
                    <a:pt x="470916" y="185206"/>
                  </a:moveTo>
                  <a:lnTo>
                    <a:pt x="470916" y="184404"/>
                  </a:lnTo>
                  <a:lnTo>
                    <a:pt x="458165" y="182120"/>
                  </a:lnTo>
                  <a:lnTo>
                    <a:pt x="387096" y="225552"/>
                  </a:lnTo>
                  <a:lnTo>
                    <a:pt x="397764" y="232547"/>
                  </a:lnTo>
                  <a:lnTo>
                    <a:pt x="397764" y="222504"/>
                  </a:lnTo>
                  <a:lnTo>
                    <a:pt x="403831" y="226398"/>
                  </a:lnTo>
                  <a:lnTo>
                    <a:pt x="470916" y="185206"/>
                  </a:lnTo>
                  <a:close/>
                </a:path>
                <a:path w="500379" h="469900">
                  <a:moveTo>
                    <a:pt x="403831" y="226398"/>
                  </a:moveTo>
                  <a:lnTo>
                    <a:pt x="397764" y="222504"/>
                  </a:lnTo>
                  <a:lnTo>
                    <a:pt x="397764" y="230124"/>
                  </a:lnTo>
                  <a:lnTo>
                    <a:pt x="403831" y="226398"/>
                  </a:lnTo>
                  <a:close/>
                </a:path>
                <a:path w="500379" h="469900">
                  <a:moveTo>
                    <a:pt x="499872" y="288036"/>
                  </a:moveTo>
                  <a:lnTo>
                    <a:pt x="403831" y="226398"/>
                  </a:lnTo>
                  <a:lnTo>
                    <a:pt x="397764" y="230124"/>
                  </a:lnTo>
                  <a:lnTo>
                    <a:pt x="397764" y="232547"/>
                  </a:lnTo>
                  <a:lnTo>
                    <a:pt x="464133" y="276068"/>
                  </a:lnTo>
                  <a:lnTo>
                    <a:pt x="483108" y="277368"/>
                  </a:lnTo>
                  <a:lnTo>
                    <a:pt x="483108" y="286988"/>
                  </a:lnTo>
                  <a:lnTo>
                    <a:pt x="499872" y="288036"/>
                  </a:lnTo>
                  <a:close/>
                </a:path>
                <a:path w="500379" h="469900">
                  <a:moveTo>
                    <a:pt x="409956" y="374904"/>
                  </a:moveTo>
                  <a:lnTo>
                    <a:pt x="398487" y="365619"/>
                  </a:lnTo>
                  <a:lnTo>
                    <a:pt x="402336" y="379476"/>
                  </a:lnTo>
                  <a:lnTo>
                    <a:pt x="409956" y="374904"/>
                  </a:lnTo>
                  <a:close/>
                </a:path>
                <a:path w="500379" h="469900">
                  <a:moveTo>
                    <a:pt x="413004" y="109728"/>
                  </a:moveTo>
                  <a:lnTo>
                    <a:pt x="408432" y="103632"/>
                  </a:lnTo>
                  <a:lnTo>
                    <a:pt x="403427" y="111523"/>
                  </a:lnTo>
                  <a:lnTo>
                    <a:pt x="413004" y="109728"/>
                  </a:lnTo>
                  <a:close/>
                </a:path>
                <a:path w="500379" h="469900">
                  <a:moveTo>
                    <a:pt x="470916" y="184404"/>
                  </a:moveTo>
                  <a:lnTo>
                    <a:pt x="469392" y="175260"/>
                  </a:lnTo>
                  <a:lnTo>
                    <a:pt x="458165" y="182120"/>
                  </a:lnTo>
                  <a:lnTo>
                    <a:pt x="470916" y="184404"/>
                  </a:lnTo>
                  <a:close/>
                </a:path>
                <a:path w="500379" h="469900">
                  <a:moveTo>
                    <a:pt x="483108" y="277368"/>
                  </a:moveTo>
                  <a:lnTo>
                    <a:pt x="464133" y="276068"/>
                  </a:lnTo>
                  <a:lnTo>
                    <a:pt x="480060" y="286512"/>
                  </a:lnTo>
                  <a:lnTo>
                    <a:pt x="483108" y="277368"/>
                  </a:lnTo>
                  <a:close/>
                </a:path>
              </a:pathLst>
            </a:custGeom>
            <a:solidFill>
              <a:srgbClr val="FFFFFF"/>
            </a:solidFill>
          </p:spPr>
          <p:txBody>
            <a:bodyPr wrap="square" lIns="0" tIns="0" rIns="0" bIns="0" rtlCol="0"/>
            <a:lstStyle/>
            <a:p>
              <a:endParaRPr/>
            </a:p>
          </p:txBody>
        </p:sp>
        <p:pic>
          <p:nvPicPr>
            <p:cNvPr id="33" name="object 31">
              <a:extLst>
                <a:ext uri="{FF2B5EF4-FFF2-40B4-BE49-F238E27FC236}">
                  <a16:creationId xmlns:a16="http://schemas.microsoft.com/office/drawing/2014/main" id="{072EF5B6-5F11-484B-8249-877A2642D543}"/>
                </a:ext>
              </a:extLst>
            </p:cNvPr>
            <p:cNvPicPr/>
            <p:nvPr/>
          </p:nvPicPr>
          <p:blipFill>
            <a:blip r:embed="rId5" cstate="print"/>
            <a:stretch>
              <a:fillRect/>
            </a:stretch>
          </p:blipFill>
          <p:spPr>
            <a:xfrm>
              <a:off x="2092157" y="3110997"/>
              <a:ext cx="316991" cy="246888"/>
            </a:xfrm>
            <a:prstGeom prst="rect">
              <a:avLst/>
            </a:prstGeom>
          </p:spPr>
        </p:pic>
        <p:pic>
          <p:nvPicPr>
            <p:cNvPr id="35" name="object 33">
              <a:extLst>
                <a:ext uri="{FF2B5EF4-FFF2-40B4-BE49-F238E27FC236}">
                  <a16:creationId xmlns:a16="http://schemas.microsoft.com/office/drawing/2014/main" id="{3D32274E-B925-4313-87B4-5CBD31E232FA}"/>
                </a:ext>
              </a:extLst>
            </p:cNvPr>
            <p:cNvPicPr/>
            <p:nvPr/>
          </p:nvPicPr>
          <p:blipFill>
            <a:blip r:embed="rId6" cstate="print"/>
            <a:stretch>
              <a:fillRect/>
            </a:stretch>
          </p:blipFill>
          <p:spPr>
            <a:xfrm>
              <a:off x="1758574" y="3316223"/>
              <a:ext cx="163068" cy="172212"/>
            </a:xfrm>
            <a:prstGeom prst="rect">
              <a:avLst/>
            </a:prstGeom>
          </p:spPr>
        </p:pic>
        <p:pic>
          <p:nvPicPr>
            <p:cNvPr id="36" name="object 34">
              <a:extLst>
                <a:ext uri="{FF2B5EF4-FFF2-40B4-BE49-F238E27FC236}">
                  <a16:creationId xmlns:a16="http://schemas.microsoft.com/office/drawing/2014/main" id="{D0183000-F1A2-4E79-93CC-E6723465EE74}"/>
                </a:ext>
              </a:extLst>
            </p:cNvPr>
            <p:cNvPicPr/>
            <p:nvPr/>
          </p:nvPicPr>
          <p:blipFill>
            <a:blip r:embed="rId7" cstate="print"/>
            <a:stretch>
              <a:fillRect/>
            </a:stretch>
          </p:blipFill>
          <p:spPr>
            <a:xfrm>
              <a:off x="1380623" y="3316223"/>
              <a:ext cx="158495" cy="172212"/>
            </a:xfrm>
            <a:prstGeom prst="rect">
              <a:avLst/>
            </a:prstGeom>
          </p:spPr>
        </p:pic>
      </p:grpSp>
      <p:sp>
        <p:nvSpPr>
          <p:cNvPr id="37" name="object 35">
            <a:extLst>
              <a:ext uri="{FF2B5EF4-FFF2-40B4-BE49-F238E27FC236}">
                <a16:creationId xmlns:a16="http://schemas.microsoft.com/office/drawing/2014/main" id="{81326D9A-FB68-4F53-B119-34B860F3CD8C}"/>
              </a:ext>
            </a:extLst>
          </p:cNvPr>
          <p:cNvSpPr txBox="1"/>
          <p:nvPr/>
        </p:nvSpPr>
        <p:spPr>
          <a:xfrm>
            <a:off x="2649101" y="2535170"/>
            <a:ext cx="8206105" cy="452120"/>
          </a:xfrm>
          <a:prstGeom prst="rect">
            <a:avLst/>
          </a:prstGeom>
        </p:spPr>
        <p:txBody>
          <a:bodyPr vert="horz" wrap="square" lIns="0" tIns="12065" rIns="0" bIns="0" rtlCol="0">
            <a:spAutoFit/>
          </a:bodyPr>
          <a:lstStyle/>
          <a:p>
            <a:pPr marL="12700">
              <a:lnSpc>
                <a:spcPct val="100000"/>
              </a:lnSpc>
              <a:spcBef>
                <a:spcPts val="95"/>
              </a:spcBef>
            </a:pPr>
            <a:r>
              <a:rPr sz="2800" b="1" spc="-5">
                <a:solidFill>
                  <a:srgbClr val="C00000"/>
                </a:solidFill>
                <a:latin typeface="Calibri"/>
                <a:cs typeface="Calibri"/>
              </a:rPr>
              <a:t>Conclusion:</a:t>
            </a:r>
            <a:r>
              <a:rPr sz="2800" b="1" spc="10">
                <a:solidFill>
                  <a:srgbClr val="C00000"/>
                </a:solidFill>
                <a:latin typeface="Calibri"/>
                <a:cs typeface="Calibri"/>
              </a:rPr>
              <a:t> </a:t>
            </a:r>
            <a:r>
              <a:rPr sz="2800" b="1" spc="-15">
                <a:solidFill>
                  <a:srgbClr val="C00000"/>
                </a:solidFill>
                <a:latin typeface="Calibri"/>
                <a:cs typeface="Calibri"/>
              </a:rPr>
              <a:t>we</a:t>
            </a:r>
            <a:r>
              <a:rPr sz="2800" b="1">
                <a:solidFill>
                  <a:srgbClr val="C00000"/>
                </a:solidFill>
                <a:latin typeface="Calibri"/>
                <a:cs typeface="Calibri"/>
              </a:rPr>
              <a:t> </a:t>
            </a:r>
            <a:r>
              <a:rPr sz="2800" b="1" spc="-25">
                <a:solidFill>
                  <a:srgbClr val="C00000"/>
                </a:solidFill>
                <a:latin typeface="Calibri"/>
                <a:cs typeface="Calibri"/>
              </a:rPr>
              <a:t>have</a:t>
            </a:r>
            <a:r>
              <a:rPr sz="2800" b="1">
                <a:solidFill>
                  <a:srgbClr val="C00000"/>
                </a:solidFill>
                <a:latin typeface="Calibri"/>
                <a:cs typeface="Calibri"/>
              </a:rPr>
              <a:t> </a:t>
            </a:r>
            <a:r>
              <a:rPr sz="2800" b="1" spc="-15">
                <a:solidFill>
                  <a:srgbClr val="C00000"/>
                </a:solidFill>
                <a:latin typeface="Calibri"/>
                <a:cs typeface="Calibri"/>
              </a:rPr>
              <a:t>to</a:t>
            </a:r>
            <a:r>
              <a:rPr sz="2800" b="1" spc="-10">
                <a:solidFill>
                  <a:srgbClr val="C00000"/>
                </a:solidFill>
                <a:latin typeface="Calibri"/>
                <a:cs typeface="Calibri"/>
              </a:rPr>
              <a:t> reengineer</a:t>
            </a:r>
            <a:r>
              <a:rPr sz="2800" b="1" spc="55">
                <a:solidFill>
                  <a:srgbClr val="C00000"/>
                </a:solidFill>
                <a:latin typeface="Calibri"/>
                <a:cs typeface="Calibri"/>
              </a:rPr>
              <a:t> </a:t>
            </a:r>
            <a:r>
              <a:rPr sz="2800" b="1" spc="-5">
                <a:solidFill>
                  <a:srgbClr val="C00000"/>
                </a:solidFill>
                <a:latin typeface="Calibri"/>
                <a:cs typeface="Calibri"/>
              </a:rPr>
              <a:t>the</a:t>
            </a:r>
            <a:r>
              <a:rPr sz="2800" b="1">
                <a:solidFill>
                  <a:srgbClr val="C00000"/>
                </a:solidFill>
                <a:latin typeface="Calibri"/>
                <a:cs typeface="Calibri"/>
              </a:rPr>
              <a:t> </a:t>
            </a:r>
            <a:r>
              <a:rPr sz="2800" b="1" spc="-10">
                <a:solidFill>
                  <a:srgbClr val="C00000"/>
                </a:solidFill>
                <a:latin typeface="Calibri"/>
                <a:cs typeface="Calibri"/>
              </a:rPr>
              <a:t>material,</a:t>
            </a:r>
            <a:r>
              <a:rPr sz="2800" b="1" spc="30">
                <a:solidFill>
                  <a:srgbClr val="C00000"/>
                </a:solidFill>
                <a:latin typeface="Calibri"/>
                <a:cs typeface="Calibri"/>
              </a:rPr>
              <a:t> </a:t>
            </a:r>
            <a:r>
              <a:rPr sz="2800" b="1" spc="-5">
                <a:solidFill>
                  <a:srgbClr val="C00000"/>
                </a:solidFill>
                <a:latin typeface="Calibri"/>
                <a:cs typeface="Calibri"/>
              </a:rPr>
              <a:t>so</a:t>
            </a:r>
            <a:r>
              <a:rPr sz="2800" b="1" spc="-10">
                <a:solidFill>
                  <a:srgbClr val="C00000"/>
                </a:solidFill>
                <a:latin typeface="Calibri"/>
                <a:cs typeface="Calibri"/>
              </a:rPr>
              <a:t> that</a:t>
            </a:r>
            <a:endParaRPr sz="2800">
              <a:latin typeface="Calibri"/>
              <a:cs typeface="Calibri"/>
            </a:endParaRPr>
          </a:p>
        </p:txBody>
      </p:sp>
      <p:sp>
        <p:nvSpPr>
          <p:cNvPr id="38" name="object 36">
            <a:extLst>
              <a:ext uri="{FF2B5EF4-FFF2-40B4-BE49-F238E27FC236}">
                <a16:creationId xmlns:a16="http://schemas.microsoft.com/office/drawing/2014/main" id="{A8F84CB7-180E-4B02-AB18-F23C3F2CA4A1}"/>
              </a:ext>
            </a:extLst>
          </p:cNvPr>
          <p:cNvSpPr txBox="1"/>
          <p:nvPr/>
        </p:nvSpPr>
        <p:spPr>
          <a:xfrm>
            <a:off x="2623701" y="2961890"/>
            <a:ext cx="8260715" cy="452120"/>
          </a:xfrm>
          <a:prstGeom prst="rect">
            <a:avLst/>
          </a:prstGeom>
        </p:spPr>
        <p:txBody>
          <a:bodyPr vert="horz" wrap="square" lIns="0" tIns="12065" rIns="0" bIns="0" rtlCol="0">
            <a:spAutoFit/>
          </a:bodyPr>
          <a:lstStyle/>
          <a:p>
            <a:pPr marL="38100">
              <a:lnSpc>
                <a:spcPct val="100000"/>
              </a:lnSpc>
              <a:spcBef>
                <a:spcPts val="95"/>
              </a:spcBef>
            </a:pPr>
            <a:r>
              <a:rPr sz="2800" b="1" spc="-15">
                <a:solidFill>
                  <a:srgbClr val="C00000"/>
                </a:solidFill>
                <a:latin typeface="Calibri"/>
                <a:cs typeface="Calibri"/>
              </a:rPr>
              <a:t>we</a:t>
            </a:r>
            <a:r>
              <a:rPr sz="2800" b="1" spc="5">
                <a:solidFill>
                  <a:srgbClr val="C00000"/>
                </a:solidFill>
                <a:latin typeface="Calibri"/>
                <a:cs typeface="Calibri"/>
              </a:rPr>
              <a:t> </a:t>
            </a:r>
            <a:r>
              <a:rPr sz="2800" b="1" spc="-10">
                <a:solidFill>
                  <a:srgbClr val="C00000"/>
                </a:solidFill>
                <a:latin typeface="Calibri"/>
                <a:cs typeface="Calibri"/>
              </a:rPr>
              <a:t>can</a:t>
            </a:r>
            <a:r>
              <a:rPr sz="2800" b="1" spc="5">
                <a:solidFill>
                  <a:srgbClr val="C00000"/>
                </a:solidFill>
                <a:latin typeface="Calibri"/>
                <a:cs typeface="Calibri"/>
              </a:rPr>
              <a:t> </a:t>
            </a:r>
            <a:r>
              <a:rPr sz="2800" b="1" spc="-20">
                <a:solidFill>
                  <a:srgbClr val="C00000"/>
                </a:solidFill>
                <a:latin typeface="Calibri"/>
                <a:cs typeface="Calibri"/>
              </a:rPr>
              <a:t>separate</a:t>
            </a:r>
            <a:r>
              <a:rPr sz="2800" b="1" spc="30">
                <a:solidFill>
                  <a:srgbClr val="C00000"/>
                </a:solidFill>
                <a:latin typeface="Calibri"/>
                <a:cs typeface="Calibri"/>
              </a:rPr>
              <a:t> </a:t>
            </a:r>
            <a:r>
              <a:rPr sz="2800" b="1" spc="-505">
                <a:solidFill>
                  <a:srgbClr val="C00000"/>
                </a:solidFill>
                <a:latin typeface="Calibri"/>
                <a:cs typeface="Calibri"/>
              </a:rPr>
              <a:t>t</a:t>
            </a:r>
            <a:r>
              <a:rPr sz="2800" b="1" spc="35">
                <a:solidFill>
                  <a:srgbClr val="C00000"/>
                </a:solidFill>
                <a:latin typeface="Calibri"/>
                <a:cs typeface="Calibri"/>
              </a:rPr>
              <a:t> </a:t>
            </a:r>
            <a:r>
              <a:rPr sz="2800" b="1" spc="-5">
                <a:solidFill>
                  <a:srgbClr val="C00000"/>
                </a:solidFill>
                <a:latin typeface="Calibri"/>
                <a:cs typeface="Calibri"/>
              </a:rPr>
              <a:t>(e⁻)</a:t>
            </a:r>
            <a:r>
              <a:rPr sz="2800" b="1" spc="10">
                <a:solidFill>
                  <a:srgbClr val="C00000"/>
                </a:solidFill>
                <a:latin typeface="Calibri"/>
                <a:cs typeface="Calibri"/>
              </a:rPr>
              <a:t> </a:t>
            </a:r>
            <a:r>
              <a:rPr sz="2800" b="1" spc="-345">
                <a:solidFill>
                  <a:srgbClr val="C00000"/>
                </a:solidFill>
                <a:latin typeface="Calibri"/>
                <a:cs typeface="Calibri"/>
              </a:rPr>
              <a:t>fr</a:t>
            </a:r>
            <a:r>
              <a:rPr sz="2700" spc="-517" baseline="-12345">
                <a:latin typeface="Calibri"/>
                <a:cs typeface="Calibri"/>
              </a:rPr>
              <a:t>e</a:t>
            </a:r>
            <a:r>
              <a:rPr sz="2800" b="1" spc="-345">
                <a:solidFill>
                  <a:srgbClr val="C00000"/>
                </a:solidFill>
                <a:latin typeface="Calibri"/>
                <a:cs typeface="Calibri"/>
              </a:rPr>
              <a:t>o</a:t>
            </a:r>
            <a:r>
              <a:rPr sz="2700" spc="-517" baseline="-12345">
                <a:latin typeface="Calibri"/>
                <a:cs typeface="Calibri"/>
              </a:rPr>
              <a:t>-</a:t>
            </a:r>
            <a:r>
              <a:rPr sz="2700" spc="-465" baseline="-12345">
                <a:latin typeface="Calibri"/>
                <a:cs typeface="Calibri"/>
              </a:rPr>
              <a:t> </a:t>
            </a:r>
            <a:r>
              <a:rPr sz="2800" b="1" spc="-5">
                <a:solidFill>
                  <a:srgbClr val="C00000"/>
                </a:solidFill>
                <a:latin typeface="Calibri"/>
                <a:cs typeface="Calibri"/>
              </a:rPr>
              <a:t>m</a:t>
            </a:r>
            <a:r>
              <a:rPr sz="2800" b="1" spc="20">
                <a:solidFill>
                  <a:srgbClr val="C00000"/>
                </a:solidFill>
                <a:latin typeface="Calibri"/>
                <a:cs typeface="Calibri"/>
              </a:rPr>
              <a:t> </a:t>
            </a:r>
            <a:r>
              <a:rPr sz="2800" b="1" spc="-340">
                <a:solidFill>
                  <a:srgbClr val="C00000"/>
                </a:solidFill>
                <a:latin typeface="Calibri"/>
                <a:cs typeface="Calibri"/>
              </a:rPr>
              <a:t>t</a:t>
            </a:r>
            <a:r>
              <a:rPr lang="en-US" sz="2800" b="1" spc="-340">
                <a:solidFill>
                  <a:srgbClr val="C00000"/>
                </a:solidFill>
                <a:latin typeface="Calibri"/>
                <a:cs typeface="Calibri"/>
              </a:rPr>
              <a:t>h</a:t>
            </a:r>
            <a:r>
              <a:rPr lang="en-US" sz="2700" spc="-509" baseline="-21604">
                <a:latin typeface="Calibri"/>
                <a:cs typeface="Calibri"/>
              </a:rPr>
              <a:t>e</a:t>
            </a:r>
            <a:r>
              <a:rPr lang="en-US" sz="2800" b="1" spc="-340">
                <a:solidFill>
                  <a:srgbClr val="C00000"/>
                </a:solidFill>
                <a:latin typeface="Calibri"/>
                <a:cs typeface="Calibri"/>
              </a:rPr>
              <a:t>e</a:t>
            </a:r>
            <a:r>
              <a:rPr lang="en-US" sz="2700" spc="-509" baseline="-21604">
                <a:latin typeface="Calibri"/>
                <a:cs typeface="Calibri"/>
              </a:rPr>
              <a:t>+</a:t>
            </a:r>
            <a:r>
              <a:rPr lang="en-US" sz="2700" spc="-412" baseline="-21604">
                <a:latin typeface="Calibri"/>
                <a:cs typeface="Calibri"/>
              </a:rPr>
              <a:t> </a:t>
            </a:r>
            <a:r>
              <a:rPr sz="2700" spc="-757" baseline="-3086">
                <a:latin typeface="Calibri"/>
                <a:cs typeface="Calibri"/>
              </a:rPr>
              <a:t>e</a:t>
            </a:r>
            <a:r>
              <a:rPr sz="2800" b="1" spc="-505">
                <a:solidFill>
                  <a:srgbClr val="C00000"/>
                </a:solidFill>
                <a:latin typeface="Calibri"/>
                <a:cs typeface="Calibri"/>
              </a:rPr>
              <a:t>h</a:t>
            </a:r>
            <a:r>
              <a:rPr sz="2700" spc="-757" baseline="-3086">
                <a:latin typeface="Calibri"/>
                <a:cs typeface="Calibri"/>
              </a:rPr>
              <a:t>-</a:t>
            </a:r>
            <a:r>
              <a:rPr sz="2700" spc="-60" baseline="-3086">
                <a:latin typeface="Calibri"/>
                <a:cs typeface="Calibri"/>
              </a:rPr>
              <a:t> </a:t>
            </a:r>
            <a:r>
              <a:rPr sz="2800" b="1" spc="-5">
                <a:solidFill>
                  <a:srgbClr val="C00000"/>
                </a:solidFill>
                <a:latin typeface="Calibri"/>
                <a:cs typeface="Calibri"/>
              </a:rPr>
              <a:t>oles(e⁺)</a:t>
            </a:r>
            <a:r>
              <a:rPr sz="2800" b="1" spc="20">
                <a:solidFill>
                  <a:srgbClr val="C00000"/>
                </a:solidFill>
                <a:latin typeface="Calibri"/>
                <a:cs typeface="Calibri"/>
              </a:rPr>
              <a:t> </a:t>
            </a:r>
            <a:r>
              <a:rPr sz="2800" b="1" spc="-15">
                <a:solidFill>
                  <a:srgbClr val="C00000"/>
                </a:solidFill>
                <a:latin typeface="Calibri"/>
                <a:cs typeface="Calibri"/>
              </a:rPr>
              <a:t>to</a:t>
            </a:r>
            <a:endParaRPr sz="2800">
              <a:latin typeface="Calibri"/>
              <a:cs typeface="Calibri"/>
            </a:endParaRPr>
          </a:p>
        </p:txBody>
      </p:sp>
      <p:sp>
        <p:nvSpPr>
          <p:cNvPr id="39" name="object 37">
            <a:extLst>
              <a:ext uri="{FF2B5EF4-FFF2-40B4-BE49-F238E27FC236}">
                <a16:creationId xmlns:a16="http://schemas.microsoft.com/office/drawing/2014/main" id="{45330070-5932-4173-9B19-173EC059E068}"/>
              </a:ext>
            </a:extLst>
          </p:cNvPr>
          <p:cNvSpPr txBox="1"/>
          <p:nvPr/>
        </p:nvSpPr>
        <p:spPr>
          <a:xfrm>
            <a:off x="2649101" y="3208778"/>
            <a:ext cx="6932930" cy="631825"/>
          </a:xfrm>
          <a:prstGeom prst="rect">
            <a:avLst/>
          </a:prstGeom>
        </p:spPr>
        <p:txBody>
          <a:bodyPr vert="horz" wrap="square" lIns="0" tIns="12700" rIns="0" bIns="0" rtlCol="0">
            <a:spAutoFit/>
          </a:bodyPr>
          <a:lstStyle/>
          <a:p>
            <a:pPr marR="1617980" algn="r">
              <a:lnSpc>
                <a:spcPts val="1785"/>
              </a:lnSpc>
              <a:spcBef>
                <a:spcPts val="100"/>
              </a:spcBef>
            </a:pPr>
            <a:r>
              <a:rPr sz="1800">
                <a:latin typeface="Calibri"/>
                <a:cs typeface="Calibri"/>
              </a:rPr>
              <a:t>e+</a:t>
            </a:r>
          </a:p>
          <a:p>
            <a:pPr marL="12700">
              <a:lnSpc>
                <a:spcPts val="2985"/>
              </a:lnSpc>
            </a:pPr>
            <a:r>
              <a:rPr sz="2800" b="1" spc="-20">
                <a:solidFill>
                  <a:srgbClr val="C00000"/>
                </a:solidFill>
                <a:latin typeface="Calibri"/>
                <a:cs typeface="Calibri"/>
              </a:rPr>
              <a:t>prevent</a:t>
            </a:r>
            <a:r>
              <a:rPr sz="2800" b="1" spc="10">
                <a:solidFill>
                  <a:srgbClr val="C00000"/>
                </a:solidFill>
                <a:latin typeface="Calibri"/>
                <a:cs typeface="Calibri"/>
              </a:rPr>
              <a:t> </a:t>
            </a:r>
            <a:r>
              <a:rPr sz="2800" b="1" spc="-5">
                <a:solidFill>
                  <a:srgbClr val="C00000"/>
                </a:solidFill>
                <a:latin typeface="Calibri"/>
                <a:cs typeface="Calibri"/>
              </a:rPr>
              <a:t>the</a:t>
            </a:r>
            <a:r>
              <a:rPr sz="2800" b="1" spc="5">
                <a:solidFill>
                  <a:srgbClr val="C00000"/>
                </a:solidFill>
                <a:latin typeface="Calibri"/>
                <a:cs typeface="Calibri"/>
              </a:rPr>
              <a:t> </a:t>
            </a:r>
            <a:r>
              <a:rPr sz="2800" b="1" spc="-10">
                <a:solidFill>
                  <a:srgbClr val="C00000"/>
                </a:solidFill>
                <a:latin typeface="Calibri"/>
                <a:cs typeface="Calibri"/>
              </a:rPr>
              <a:t>recombination</a:t>
            </a:r>
            <a:r>
              <a:rPr sz="2800" b="1" spc="10">
                <a:solidFill>
                  <a:srgbClr val="C00000"/>
                </a:solidFill>
                <a:latin typeface="Calibri"/>
                <a:cs typeface="Calibri"/>
              </a:rPr>
              <a:t> </a:t>
            </a:r>
            <a:r>
              <a:rPr sz="2800" b="1" spc="-5">
                <a:solidFill>
                  <a:srgbClr val="C00000"/>
                </a:solidFill>
                <a:latin typeface="Calibri"/>
                <a:cs typeface="Calibri"/>
              </a:rPr>
              <a:t>inside</a:t>
            </a:r>
            <a:r>
              <a:rPr sz="2800" b="1" spc="-10">
                <a:solidFill>
                  <a:srgbClr val="C00000"/>
                </a:solidFill>
                <a:latin typeface="Calibri"/>
                <a:cs typeface="Calibri"/>
              </a:rPr>
              <a:t> </a:t>
            </a:r>
            <a:r>
              <a:rPr sz="2800" b="1" spc="-5">
                <a:solidFill>
                  <a:srgbClr val="C00000"/>
                </a:solidFill>
                <a:latin typeface="Calibri"/>
                <a:cs typeface="Calibri"/>
              </a:rPr>
              <a:t>the </a:t>
            </a:r>
            <a:r>
              <a:rPr sz="2800" b="1" spc="-10">
                <a:solidFill>
                  <a:srgbClr val="C00000"/>
                </a:solidFill>
                <a:latin typeface="Calibri"/>
                <a:cs typeface="Calibri"/>
              </a:rPr>
              <a:t>material.</a:t>
            </a:r>
            <a:endParaRPr sz="2800">
              <a:latin typeface="Calibri"/>
              <a:cs typeface="Calibri"/>
            </a:endParaRPr>
          </a:p>
        </p:txBody>
      </p:sp>
    </p:spTree>
    <p:extLst>
      <p:ext uri="{BB962C8B-B14F-4D97-AF65-F5344CB8AC3E}">
        <p14:creationId xmlns:p14="http://schemas.microsoft.com/office/powerpoint/2010/main" val="2492955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DAB03A-A85E-48AE-95D8-C75EC2732084}"/>
              </a:ext>
            </a:extLst>
          </p:cNvPr>
          <p:cNvSpPr>
            <a:spLocks noGrp="1"/>
          </p:cNvSpPr>
          <p:nvPr>
            <p:ph type="body" sz="quarter" idx="13"/>
          </p:nvPr>
        </p:nvSpPr>
        <p:spPr>
          <a:xfrm>
            <a:off x="408932" y="733111"/>
            <a:ext cx="2461766" cy="810888"/>
          </a:xfrm>
        </p:spPr>
        <p:txBody>
          <a:bodyPr/>
          <a:lstStyle/>
          <a:p>
            <a:r>
              <a:rPr lang="en-US" spc="-5"/>
              <a:t>Solar</a:t>
            </a:r>
            <a:r>
              <a:rPr lang="en-US" spc="-30"/>
              <a:t> </a:t>
            </a:r>
            <a:r>
              <a:rPr lang="en-US" spc="-5"/>
              <a:t>Cell</a:t>
            </a:r>
            <a:r>
              <a:rPr lang="en-US" spc="-40"/>
              <a:t> </a:t>
            </a:r>
            <a:r>
              <a:rPr lang="en-US" spc="-25"/>
              <a:t>Parts</a:t>
            </a:r>
          </a:p>
          <a:p>
            <a:endParaRPr lang="en-US"/>
          </a:p>
        </p:txBody>
      </p:sp>
      <p:pic>
        <p:nvPicPr>
          <p:cNvPr id="5" name="object 3">
            <a:extLst>
              <a:ext uri="{FF2B5EF4-FFF2-40B4-BE49-F238E27FC236}">
                <a16:creationId xmlns:a16="http://schemas.microsoft.com/office/drawing/2014/main" id="{66231397-E188-42B0-862E-03BC5D6ED8C8}"/>
              </a:ext>
            </a:extLst>
          </p:cNvPr>
          <p:cNvPicPr/>
          <p:nvPr/>
        </p:nvPicPr>
        <p:blipFill>
          <a:blip r:embed="rId2" cstate="print"/>
          <a:stretch>
            <a:fillRect/>
          </a:stretch>
        </p:blipFill>
        <p:spPr>
          <a:xfrm>
            <a:off x="5143130" y="1664304"/>
            <a:ext cx="5289088" cy="2304537"/>
          </a:xfrm>
          <a:prstGeom prst="rect">
            <a:avLst/>
          </a:prstGeom>
        </p:spPr>
      </p:pic>
      <p:sp>
        <p:nvSpPr>
          <p:cNvPr id="6" name="object 4">
            <a:extLst>
              <a:ext uri="{FF2B5EF4-FFF2-40B4-BE49-F238E27FC236}">
                <a16:creationId xmlns:a16="http://schemas.microsoft.com/office/drawing/2014/main" id="{5795773D-B256-415C-AF1E-FE70ECC02E24}"/>
              </a:ext>
            </a:extLst>
          </p:cNvPr>
          <p:cNvSpPr txBox="1"/>
          <p:nvPr/>
        </p:nvSpPr>
        <p:spPr>
          <a:xfrm>
            <a:off x="3174425" y="338328"/>
            <a:ext cx="1989455" cy="1732280"/>
          </a:xfrm>
          <a:prstGeom prst="rect">
            <a:avLst/>
          </a:prstGeom>
        </p:spPr>
        <p:txBody>
          <a:bodyPr vert="horz" wrap="square" lIns="0" tIns="12065" rIns="0" bIns="0" rtlCol="0">
            <a:spAutoFit/>
          </a:bodyPr>
          <a:lstStyle/>
          <a:p>
            <a:pPr marL="12700" marR="5080">
              <a:lnSpc>
                <a:spcPct val="100000"/>
              </a:lnSpc>
              <a:spcBef>
                <a:spcPts val="95"/>
              </a:spcBef>
            </a:pPr>
            <a:r>
              <a:rPr sz="1600" b="1" spc="-10">
                <a:latin typeface="Calibri"/>
                <a:cs typeface="Calibri"/>
              </a:rPr>
              <a:t>(n+)</a:t>
            </a:r>
            <a:r>
              <a:rPr sz="1600" b="1" spc="15">
                <a:latin typeface="Calibri"/>
                <a:cs typeface="Calibri"/>
              </a:rPr>
              <a:t> </a:t>
            </a:r>
            <a:r>
              <a:rPr sz="1600" b="1" spc="-5">
                <a:latin typeface="Calibri"/>
                <a:cs typeface="Calibri"/>
              </a:rPr>
              <a:t>&amp;</a:t>
            </a:r>
            <a:r>
              <a:rPr sz="1600" b="1" spc="-10">
                <a:latin typeface="Calibri"/>
                <a:cs typeface="Calibri"/>
              </a:rPr>
              <a:t> (p+)</a:t>
            </a:r>
            <a:r>
              <a:rPr sz="1600" b="1" spc="20">
                <a:latin typeface="Calibri"/>
                <a:cs typeface="Calibri"/>
              </a:rPr>
              <a:t> </a:t>
            </a:r>
            <a:r>
              <a:rPr sz="1600" b="1" spc="-5">
                <a:latin typeface="Calibri"/>
                <a:cs typeface="Calibri"/>
              </a:rPr>
              <a:t>diffusions </a:t>
            </a:r>
            <a:r>
              <a:rPr sz="1600" b="1">
                <a:latin typeface="Calibri"/>
                <a:cs typeface="Calibri"/>
              </a:rPr>
              <a:t> </a:t>
            </a:r>
            <a:r>
              <a:rPr sz="1600" b="1" spc="-10">
                <a:latin typeface="Calibri"/>
                <a:cs typeface="Calibri"/>
              </a:rPr>
              <a:t>(heavily </a:t>
            </a:r>
            <a:r>
              <a:rPr sz="1600" b="1" spc="-5">
                <a:latin typeface="Calibri"/>
                <a:cs typeface="Calibri"/>
              </a:rPr>
              <a:t>doped</a:t>
            </a:r>
            <a:r>
              <a:rPr sz="1600" b="1">
                <a:latin typeface="Calibri"/>
                <a:cs typeface="Calibri"/>
              </a:rPr>
              <a:t> </a:t>
            </a:r>
            <a:r>
              <a:rPr sz="1600" b="1" spc="-5">
                <a:latin typeface="Calibri"/>
                <a:cs typeface="Calibri"/>
              </a:rPr>
              <a:t>siliconc </a:t>
            </a:r>
            <a:r>
              <a:rPr sz="1600" b="1">
                <a:latin typeface="Calibri"/>
                <a:cs typeface="Calibri"/>
              </a:rPr>
              <a:t> </a:t>
            </a:r>
            <a:r>
              <a:rPr sz="1600" b="1" spc="-10">
                <a:latin typeface="Calibri"/>
                <a:cs typeface="Calibri"/>
              </a:rPr>
              <a:t>to</a:t>
            </a:r>
            <a:r>
              <a:rPr sz="1600" b="1" spc="-5">
                <a:latin typeface="Calibri"/>
                <a:cs typeface="Calibri"/>
              </a:rPr>
              <a:t> </a:t>
            </a:r>
            <a:r>
              <a:rPr sz="1600" b="1" spc="-10">
                <a:latin typeface="Calibri"/>
                <a:cs typeface="Calibri"/>
              </a:rPr>
              <a:t>behave</a:t>
            </a:r>
            <a:r>
              <a:rPr sz="1600" b="1" spc="5">
                <a:latin typeface="Calibri"/>
                <a:cs typeface="Calibri"/>
              </a:rPr>
              <a:t> </a:t>
            </a:r>
            <a:r>
              <a:rPr sz="1600" b="1" spc="-5">
                <a:latin typeface="Calibri"/>
                <a:cs typeface="Calibri"/>
              </a:rPr>
              <a:t>as</a:t>
            </a:r>
            <a:r>
              <a:rPr sz="1600" b="1" spc="-10">
                <a:latin typeface="Calibri"/>
                <a:cs typeface="Calibri"/>
              </a:rPr>
              <a:t> </a:t>
            </a:r>
            <a:r>
              <a:rPr sz="1600" b="1" spc="-5">
                <a:latin typeface="Calibri"/>
                <a:cs typeface="Calibri"/>
              </a:rPr>
              <a:t>a </a:t>
            </a:r>
            <a:r>
              <a:rPr sz="1600" b="1">
                <a:latin typeface="Calibri"/>
                <a:cs typeface="Calibri"/>
              </a:rPr>
              <a:t> </a:t>
            </a:r>
            <a:r>
              <a:rPr sz="1600" b="1" spc="-10">
                <a:latin typeface="Calibri"/>
                <a:cs typeface="Calibri"/>
              </a:rPr>
              <a:t>conductor)</a:t>
            </a:r>
            <a:r>
              <a:rPr sz="1600" b="1" spc="40">
                <a:latin typeface="Calibri"/>
                <a:cs typeface="Calibri"/>
              </a:rPr>
              <a:t> </a:t>
            </a:r>
            <a:r>
              <a:rPr sz="1600" b="1" spc="-5">
                <a:latin typeface="Calibri"/>
                <a:cs typeface="Calibri"/>
              </a:rPr>
              <a:t>used</a:t>
            </a:r>
            <a:r>
              <a:rPr sz="1600" b="1">
                <a:latin typeface="Calibri"/>
                <a:cs typeface="Calibri"/>
              </a:rPr>
              <a:t> </a:t>
            </a:r>
            <a:r>
              <a:rPr sz="1600" b="1" spc="-10">
                <a:latin typeface="Calibri"/>
                <a:cs typeface="Calibri"/>
              </a:rPr>
              <a:t>to </a:t>
            </a:r>
            <a:r>
              <a:rPr sz="1600" b="1" spc="-5">
                <a:latin typeface="Calibri"/>
                <a:cs typeface="Calibri"/>
              </a:rPr>
              <a:t> connect </a:t>
            </a:r>
            <a:r>
              <a:rPr sz="1600" b="1" spc="-10">
                <a:latin typeface="Calibri"/>
                <a:cs typeface="Calibri"/>
              </a:rPr>
              <a:t>the </a:t>
            </a:r>
            <a:r>
              <a:rPr sz="1600" b="1" spc="-15">
                <a:latin typeface="Calibri"/>
                <a:cs typeface="Calibri"/>
              </a:rPr>
              <a:t>layers </a:t>
            </a:r>
            <a:r>
              <a:rPr sz="1600" b="1" spc="-5">
                <a:latin typeface="Calibri"/>
                <a:cs typeface="Calibri"/>
              </a:rPr>
              <a:t>with </a:t>
            </a:r>
            <a:r>
              <a:rPr sz="1600" b="1" spc="-350">
                <a:latin typeface="Calibri"/>
                <a:cs typeface="Calibri"/>
              </a:rPr>
              <a:t> </a:t>
            </a:r>
            <a:r>
              <a:rPr sz="1600" b="1" spc="-10">
                <a:latin typeface="Calibri"/>
                <a:cs typeface="Calibri"/>
              </a:rPr>
              <a:t>the metal to decrease </a:t>
            </a:r>
            <a:r>
              <a:rPr sz="1600" b="1" spc="-5">
                <a:latin typeface="Calibri"/>
                <a:cs typeface="Calibri"/>
              </a:rPr>
              <a:t> </a:t>
            </a:r>
            <a:r>
              <a:rPr sz="1600" b="1" spc="-10">
                <a:latin typeface="Calibri"/>
                <a:cs typeface="Calibri"/>
              </a:rPr>
              <a:t>the</a:t>
            </a:r>
            <a:r>
              <a:rPr sz="1600" b="1">
                <a:latin typeface="Calibri"/>
                <a:cs typeface="Calibri"/>
              </a:rPr>
              <a:t> </a:t>
            </a:r>
            <a:r>
              <a:rPr sz="1600" b="1" spc="-5">
                <a:latin typeface="Calibri"/>
                <a:cs typeface="Calibri"/>
              </a:rPr>
              <a:t>series</a:t>
            </a:r>
            <a:r>
              <a:rPr sz="1600" b="1" spc="-15">
                <a:latin typeface="Calibri"/>
                <a:cs typeface="Calibri"/>
              </a:rPr>
              <a:t> </a:t>
            </a:r>
            <a:r>
              <a:rPr sz="1600" b="1" spc="-10">
                <a:latin typeface="Calibri"/>
                <a:cs typeface="Calibri"/>
              </a:rPr>
              <a:t>resistance.</a:t>
            </a:r>
            <a:endParaRPr sz="1600">
              <a:latin typeface="Calibri"/>
              <a:cs typeface="Calibri"/>
            </a:endParaRPr>
          </a:p>
        </p:txBody>
      </p:sp>
      <p:sp>
        <p:nvSpPr>
          <p:cNvPr id="7" name="object 5">
            <a:extLst>
              <a:ext uri="{FF2B5EF4-FFF2-40B4-BE49-F238E27FC236}">
                <a16:creationId xmlns:a16="http://schemas.microsoft.com/office/drawing/2014/main" id="{A8E1E58E-33D3-4366-B095-EFCA53EF0FEA}"/>
              </a:ext>
            </a:extLst>
          </p:cNvPr>
          <p:cNvSpPr txBox="1"/>
          <p:nvPr/>
        </p:nvSpPr>
        <p:spPr>
          <a:xfrm>
            <a:off x="6543987" y="807720"/>
            <a:ext cx="1960245" cy="330835"/>
          </a:xfrm>
          <a:prstGeom prst="rect">
            <a:avLst/>
          </a:prstGeom>
        </p:spPr>
        <p:txBody>
          <a:bodyPr vert="horz" wrap="square" lIns="0" tIns="12700" rIns="0" bIns="0" rtlCol="0">
            <a:spAutoFit/>
          </a:bodyPr>
          <a:lstStyle/>
          <a:p>
            <a:pPr marL="12700">
              <a:lnSpc>
                <a:spcPct val="100000"/>
              </a:lnSpc>
              <a:spcBef>
                <a:spcPts val="100"/>
              </a:spcBef>
            </a:pPr>
            <a:r>
              <a:rPr sz="2000" b="1">
                <a:latin typeface="Calibri"/>
                <a:cs typeface="Calibri"/>
              </a:rPr>
              <a:t>The</a:t>
            </a:r>
            <a:r>
              <a:rPr sz="2000" b="1" spc="-35">
                <a:latin typeface="Calibri"/>
                <a:cs typeface="Calibri"/>
              </a:rPr>
              <a:t> </a:t>
            </a:r>
            <a:r>
              <a:rPr sz="2000" b="1" spc="-10">
                <a:latin typeface="Calibri"/>
                <a:cs typeface="Calibri"/>
              </a:rPr>
              <a:t>top</a:t>
            </a:r>
            <a:r>
              <a:rPr sz="2000" b="1" spc="-35">
                <a:latin typeface="Calibri"/>
                <a:cs typeface="Calibri"/>
              </a:rPr>
              <a:t> </a:t>
            </a:r>
            <a:r>
              <a:rPr sz="2000" b="1" spc="-10">
                <a:latin typeface="Calibri"/>
                <a:cs typeface="Calibri"/>
              </a:rPr>
              <a:t>metal</a:t>
            </a:r>
            <a:r>
              <a:rPr sz="2000" b="1" spc="-30">
                <a:latin typeface="Calibri"/>
                <a:cs typeface="Calibri"/>
              </a:rPr>
              <a:t> </a:t>
            </a:r>
            <a:r>
              <a:rPr sz="2000" b="1" spc="-5">
                <a:latin typeface="Calibri"/>
                <a:cs typeface="Calibri"/>
              </a:rPr>
              <a:t>grid</a:t>
            </a:r>
            <a:endParaRPr sz="2000">
              <a:latin typeface="Calibri"/>
              <a:cs typeface="Calibri"/>
            </a:endParaRPr>
          </a:p>
        </p:txBody>
      </p:sp>
      <p:sp>
        <p:nvSpPr>
          <p:cNvPr id="8" name="object 6">
            <a:extLst>
              <a:ext uri="{FF2B5EF4-FFF2-40B4-BE49-F238E27FC236}">
                <a16:creationId xmlns:a16="http://schemas.microsoft.com/office/drawing/2014/main" id="{D69DE21C-1000-424F-BB04-95730F5EB99F}"/>
              </a:ext>
            </a:extLst>
          </p:cNvPr>
          <p:cNvSpPr txBox="1"/>
          <p:nvPr/>
        </p:nvSpPr>
        <p:spPr>
          <a:xfrm>
            <a:off x="10699934" y="813816"/>
            <a:ext cx="768350" cy="330835"/>
          </a:xfrm>
          <a:prstGeom prst="rect">
            <a:avLst/>
          </a:prstGeom>
        </p:spPr>
        <p:txBody>
          <a:bodyPr vert="horz" wrap="square" lIns="0" tIns="12700" rIns="0" bIns="0" rtlCol="0">
            <a:spAutoFit/>
          </a:bodyPr>
          <a:lstStyle/>
          <a:p>
            <a:pPr marL="12700">
              <a:lnSpc>
                <a:spcPct val="100000"/>
              </a:lnSpc>
              <a:spcBef>
                <a:spcPts val="100"/>
              </a:spcBef>
            </a:pPr>
            <a:r>
              <a:rPr sz="2000" b="1">
                <a:latin typeface="Calibri"/>
                <a:cs typeface="Calibri"/>
              </a:rPr>
              <a:t>N</a:t>
            </a:r>
            <a:r>
              <a:rPr sz="2000" b="1" spc="-75">
                <a:latin typeface="Calibri"/>
                <a:cs typeface="Calibri"/>
              </a:rPr>
              <a:t> </a:t>
            </a:r>
            <a:r>
              <a:rPr sz="2000" b="1" spc="-20">
                <a:latin typeface="Calibri"/>
                <a:cs typeface="Calibri"/>
              </a:rPr>
              <a:t>layer</a:t>
            </a:r>
            <a:endParaRPr sz="2000">
              <a:latin typeface="Calibri"/>
              <a:cs typeface="Calibri"/>
            </a:endParaRPr>
          </a:p>
        </p:txBody>
      </p:sp>
      <p:sp>
        <p:nvSpPr>
          <p:cNvPr id="9" name="object 7">
            <a:extLst>
              <a:ext uri="{FF2B5EF4-FFF2-40B4-BE49-F238E27FC236}">
                <a16:creationId xmlns:a16="http://schemas.microsoft.com/office/drawing/2014/main" id="{5A797837-233B-4A14-8F6F-76454B8E6F3F}"/>
              </a:ext>
            </a:extLst>
          </p:cNvPr>
          <p:cNvSpPr txBox="1"/>
          <p:nvPr/>
        </p:nvSpPr>
        <p:spPr>
          <a:xfrm>
            <a:off x="11061122" y="3482339"/>
            <a:ext cx="736600" cy="330835"/>
          </a:xfrm>
          <a:prstGeom prst="rect">
            <a:avLst/>
          </a:prstGeom>
        </p:spPr>
        <p:txBody>
          <a:bodyPr vert="horz" wrap="square" lIns="0" tIns="12700" rIns="0" bIns="0" rtlCol="0">
            <a:spAutoFit/>
          </a:bodyPr>
          <a:lstStyle/>
          <a:p>
            <a:pPr marL="12700">
              <a:lnSpc>
                <a:spcPct val="100000"/>
              </a:lnSpc>
              <a:spcBef>
                <a:spcPts val="100"/>
              </a:spcBef>
            </a:pPr>
            <a:r>
              <a:rPr sz="2000" b="1">
                <a:latin typeface="Calibri"/>
                <a:cs typeface="Calibri"/>
              </a:rPr>
              <a:t>P</a:t>
            </a:r>
            <a:r>
              <a:rPr sz="2000" b="1" spc="-70">
                <a:latin typeface="Calibri"/>
                <a:cs typeface="Calibri"/>
              </a:rPr>
              <a:t> </a:t>
            </a:r>
            <a:r>
              <a:rPr sz="2000" b="1" spc="-20">
                <a:latin typeface="Calibri"/>
                <a:cs typeface="Calibri"/>
              </a:rPr>
              <a:t>layer</a:t>
            </a:r>
            <a:endParaRPr sz="2000">
              <a:latin typeface="Calibri"/>
              <a:cs typeface="Calibri"/>
            </a:endParaRPr>
          </a:p>
        </p:txBody>
      </p:sp>
      <p:sp>
        <p:nvSpPr>
          <p:cNvPr id="10" name="object 8">
            <a:extLst>
              <a:ext uri="{FF2B5EF4-FFF2-40B4-BE49-F238E27FC236}">
                <a16:creationId xmlns:a16="http://schemas.microsoft.com/office/drawing/2014/main" id="{AA32BDCF-E39E-497F-A194-29DB91BCB2A7}"/>
              </a:ext>
            </a:extLst>
          </p:cNvPr>
          <p:cNvSpPr/>
          <p:nvPr/>
        </p:nvSpPr>
        <p:spPr>
          <a:xfrm>
            <a:off x="4407842" y="978929"/>
            <a:ext cx="6553200" cy="2900680"/>
          </a:xfrm>
          <a:custGeom>
            <a:avLst/>
            <a:gdLst/>
            <a:ahLst/>
            <a:cxnLst/>
            <a:rect l="l" t="t" r="r" b="b"/>
            <a:pathLst>
              <a:path w="6553200" h="2900679">
                <a:moveTo>
                  <a:pt x="1295400" y="2891028"/>
                </a:moveTo>
                <a:lnTo>
                  <a:pt x="76669" y="2747734"/>
                </a:lnTo>
                <a:lnTo>
                  <a:pt x="80772" y="2714244"/>
                </a:lnTo>
                <a:lnTo>
                  <a:pt x="0" y="2743200"/>
                </a:lnTo>
                <a:lnTo>
                  <a:pt x="62484" y="2783078"/>
                </a:lnTo>
                <a:lnTo>
                  <a:pt x="71628" y="2788920"/>
                </a:lnTo>
                <a:lnTo>
                  <a:pt x="75539" y="2756916"/>
                </a:lnTo>
                <a:lnTo>
                  <a:pt x="1295400" y="2900172"/>
                </a:lnTo>
                <a:lnTo>
                  <a:pt x="1295400" y="2891028"/>
                </a:lnTo>
                <a:close/>
              </a:path>
              <a:path w="6553200" h="2900679">
                <a:moveTo>
                  <a:pt x="1299972" y="2663952"/>
                </a:moveTo>
                <a:lnTo>
                  <a:pt x="493280" y="905281"/>
                </a:lnTo>
                <a:lnTo>
                  <a:pt x="522732" y="891540"/>
                </a:lnTo>
                <a:lnTo>
                  <a:pt x="457200" y="838200"/>
                </a:lnTo>
                <a:lnTo>
                  <a:pt x="454152" y="923544"/>
                </a:lnTo>
                <a:lnTo>
                  <a:pt x="478536" y="912164"/>
                </a:lnTo>
                <a:lnTo>
                  <a:pt x="484022" y="909599"/>
                </a:lnTo>
                <a:lnTo>
                  <a:pt x="1290828" y="2668524"/>
                </a:lnTo>
                <a:lnTo>
                  <a:pt x="1299972" y="2663952"/>
                </a:lnTo>
                <a:close/>
              </a:path>
              <a:path w="6553200" h="2900679">
                <a:moveTo>
                  <a:pt x="1524000" y="909828"/>
                </a:moveTo>
                <a:lnTo>
                  <a:pt x="533692" y="839089"/>
                </a:lnTo>
                <a:lnTo>
                  <a:pt x="536448" y="804672"/>
                </a:lnTo>
                <a:lnTo>
                  <a:pt x="457200" y="838200"/>
                </a:lnTo>
                <a:lnTo>
                  <a:pt x="519684" y="874649"/>
                </a:lnTo>
                <a:lnTo>
                  <a:pt x="530352" y="880872"/>
                </a:lnTo>
                <a:lnTo>
                  <a:pt x="532955" y="848283"/>
                </a:lnTo>
                <a:lnTo>
                  <a:pt x="1524000" y="918972"/>
                </a:lnTo>
                <a:lnTo>
                  <a:pt x="1524000" y="909828"/>
                </a:lnTo>
                <a:close/>
              </a:path>
              <a:path w="6553200" h="2900679">
                <a:moveTo>
                  <a:pt x="2857500" y="214884"/>
                </a:moveTo>
                <a:lnTo>
                  <a:pt x="2790444" y="266700"/>
                </a:lnTo>
                <a:lnTo>
                  <a:pt x="2819806" y="281381"/>
                </a:lnTo>
                <a:lnTo>
                  <a:pt x="2586228" y="758952"/>
                </a:lnTo>
                <a:lnTo>
                  <a:pt x="2595372" y="763524"/>
                </a:lnTo>
                <a:lnTo>
                  <a:pt x="2827756" y="285343"/>
                </a:lnTo>
                <a:lnTo>
                  <a:pt x="2833116" y="288036"/>
                </a:lnTo>
                <a:lnTo>
                  <a:pt x="2857500" y="300228"/>
                </a:lnTo>
                <a:lnTo>
                  <a:pt x="2857500" y="214884"/>
                </a:lnTo>
                <a:close/>
              </a:path>
              <a:path w="6553200" h="2900679">
                <a:moveTo>
                  <a:pt x="6172200" y="0"/>
                </a:moveTo>
                <a:lnTo>
                  <a:pt x="6096000" y="38100"/>
                </a:lnTo>
                <a:lnTo>
                  <a:pt x="6123889" y="58508"/>
                </a:lnTo>
                <a:lnTo>
                  <a:pt x="5329428" y="1139952"/>
                </a:lnTo>
                <a:lnTo>
                  <a:pt x="5337048" y="1146048"/>
                </a:lnTo>
                <a:lnTo>
                  <a:pt x="6131039" y="63728"/>
                </a:lnTo>
                <a:lnTo>
                  <a:pt x="6138672" y="69316"/>
                </a:lnTo>
                <a:lnTo>
                  <a:pt x="6158484" y="83820"/>
                </a:lnTo>
                <a:lnTo>
                  <a:pt x="6172200" y="0"/>
                </a:lnTo>
                <a:close/>
              </a:path>
              <a:path w="6553200" h="2900679">
                <a:moveTo>
                  <a:pt x="6553200" y="2133600"/>
                </a:moveTo>
                <a:lnTo>
                  <a:pt x="6477000" y="2095500"/>
                </a:lnTo>
                <a:lnTo>
                  <a:pt x="6477000" y="2129028"/>
                </a:lnTo>
                <a:lnTo>
                  <a:pt x="5410200" y="2129028"/>
                </a:lnTo>
                <a:lnTo>
                  <a:pt x="5410200" y="2138172"/>
                </a:lnTo>
                <a:lnTo>
                  <a:pt x="6477000" y="2138172"/>
                </a:lnTo>
                <a:lnTo>
                  <a:pt x="6477000" y="2171700"/>
                </a:lnTo>
                <a:lnTo>
                  <a:pt x="6489192" y="2165604"/>
                </a:lnTo>
                <a:lnTo>
                  <a:pt x="6553200" y="2133600"/>
                </a:lnTo>
                <a:close/>
              </a:path>
            </a:pathLst>
          </a:custGeom>
          <a:solidFill>
            <a:srgbClr val="000000"/>
          </a:solidFill>
        </p:spPr>
        <p:txBody>
          <a:bodyPr wrap="square" lIns="0" tIns="0" rIns="0" bIns="0" rtlCol="0"/>
          <a:lstStyle/>
          <a:p>
            <a:endParaRPr/>
          </a:p>
        </p:txBody>
      </p:sp>
      <p:sp>
        <p:nvSpPr>
          <p:cNvPr id="11" name="object 9">
            <a:extLst>
              <a:ext uri="{FF2B5EF4-FFF2-40B4-BE49-F238E27FC236}">
                <a16:creationId xmlns:a16="http://schemas.microsoft.com/office/drawing/2014/main" id="{5BEE94FF-8D7B-4209-A705-D5F1F2036495}"/>
              </a:ext>
            </a:extLst>
          </p:cNvPr>
          <p:cNvSpPr txBox="1"/>
          <p:nvPr/>
        </p:nvSpPr>
        <p:spPr>
          <a:xfrm>
            <a:off x="3540185" y="3265931"/>
            <a:ext cx="821055" cy="635635"/>
          </a:xfrm>
          <a:prstGeom prst="rect">
            <a:avLst/>
          </a:prstGeom>
        </p:spPr>
        <p:txBody>
          <a:bodyPr vert="horz" wrap="square" lIns="0" tIns="12700" rIns="0" bIns="0" rtlCol="0">
            <a:spAutoFit/>
          </a:bodyPr>
          <a:lstStyle/>
          <a:p>
            <a:pPr marL="106680" marR="5080" indent="-94615">
              <a:lnSpc>
                <a:spcPct val="100000"/>
              </a:lnSpc>
              <a:spcBef>
                <a:spcPts val="100"/>
              </a:spcBef>
            </a:pPr>
            <a:r>
              <a:rPr sz="2000" b="1">
                <a:latin typeface="Calibri"/>
                <a:cs typeface="Calibri"/>
              </a:rPr>
              <a:t>Bo</a:t>
            </a:r>
            <a:r>
              <a:rPr sz="2000" b="1" spc="-25">
                <a:latin typeface="Calibri"/>
                <a:cs typeface="Calibri"/>
              </a:rPr>
              <a:t>tt</a:t>
            </a:r>
            <a:r>
              <a:rPr sz="2000" b="1">
                <a:latin typeface="Calibri"/>
                <a:cs typeface="Calibri"/>
              </a:rPr>
              <a:t>om </a:t>
            </a:r>
            <a:r>
              <a:rPr sz="2000">
                <a:latin typeface="Times New Roman"/>
                <a:cs typeface="Times New Roman"/>
              </a:rPr>
              <a:t> </a:t>
            </a:r>
            <a:r>
              <a:rPr sz="2000" b="1" spc="-10">
                <a:latin typeface="Calibri"/>
                <a:cs typeface="Calibri"/>
              </a:rPr>
              <a:t>metal</a:t>
            </a:r>
            <a:endParaRPr sz="2000">
              <a:latin typeface="Calibri"/>
              <a:cs typeface="Calibri"/>
            </a:endParaRPr>
          </a:p>
        </p:txBody>
      </p:sp>
      <p:pic>
        <p:nvPicPr>
          <p:cNvPr id="12" name="object 10">
            <a:extLst>
              <a:ext uri="{FF2B5EF4-FFF2-40B4-BE49-F238E27FC236}">
                <a16:creationId xmlns:a16="http://schemas.microsoft.com/office/drawing/2014/main" id="{F3338FCA-2062-42C0-9B1F-23329261A609}"/>
              </a:ext>
            </a:extLst>
          </p:cNvPr>
          <p:cNvPicPr/>
          <p:nvPr/>
        </p:nvPicPr>
        <p:blipFill>
          <a:blip r:embed="rId3" cstate="print"/>
          <a:stretch>
            <a:fillRect/>
          </a:stretch>
        </p:blipFill>
        <p:spPr>
          <a:xfrm>
            <a:off x="4831519" y="4357954"/>
            <a:ext cx="5388321" cy="2095135"/>
          </a:xfrm>
          <a:prstGeom prst="rect">
            <a:avLst/>
          </a:prstGeom>
        </p:spPr>
      </p:pic>
      <p:sp>
        <p:nvSpPr>
          <p:cNvPr id="13" name="Text Box 4">
            <a:extLst>
              <a:ext uri="{FF2B5EF4-FFF2-40B4-BE49-F238E27FC236}">
                <a16:creationId xmlns:a16="http://schemas.microsoft.com/office/drawing/2014/main" id="{14D544EA-7E8C-4357-8D71-5A4A9C1CB2B7}"/>
              </a:ext>
            </a:extLst>
          </p:cNvPr>
          <p:cNvSpPr txBox="1">
            <a:spLocks noChangeArrowheads="1"/>
          </p:cNvSpPr>
          <p:nvPr/>
        </p:nvSpPr>
        <p:spPr bwMode="auto">
          <a:xfrm>
            <a:off x="5965247" y="6453089"/>
            <a:ext cx="58324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50000"/>
              </a:spcBef>
              <a:spcAft>
                <a:spcPct val="0"/>
              </a:spcAft>
              <a:defRPr>
                <a:solidFill>
                  <a:schemeClr val="tx1"/>
                </a:solidFill>
                <a:latin typeface="Calibri" pitchFamily="34" charset="0"/>
              </a:defRPr>
            </a:lvl6pPr>
            <a:lvl7pPr marL="2971800" indent="-228600" eaLnBrk="0" fontAlgn="base" hangingPunct="0">
              <a:spcBef>
                <a:spcPct val="50000"/>
              </a:spcBef>
              <a:spcAft>
                <a:spcPct val="0"/>
              </a:spcAft>
              <a:defRPr>
                <a:solidFill>
                  <a:schemeClr val="tx1"/>
                </a:solidFill>
                <a:latin typeface="Calibri" pitchFamily="34" charset="0"/>
              </a:defRPr>
            </a:lvl7pPr>
            <a:lvl8pPr marL="3429000" indent="-228600" eaLnBrk="0" fontAlgn="base" hangingPunct="0">
              <a:spcBef>
                <a:spcPct val="50000"/>
              </a:spcBef>
              <a:spcAft>
                <a:spcPct val="0"/>
              </a:spcAft>
              <a:defRPr>
                <a:solidFill>
                  <a:schemeClr val="tx1"/>
                </a:solidFill>
                <a:latin typeface="Calibri" pitchFamily="34" charset="0"/>
              </a:defRPr>
            </a:lvl8pPr>
            <a:lvl9pPr marL="3886200" indent="-228600" eaLnBrk="0" fontAlgn="base" hangingPunct="0">
              <a:spcBef>
                <a:spcPct val="50000"/>
              </a:spcBef>
              <a:spcAft>
                <a:spcPct val="0"/>
              </a:spcAft>
              <a:defRPr>
                <a:solidFill>
                  <a:schemeClr val="tx1"/>
                </a:solidFill>
                <a:latin typeface="Calibri" pitchFamily="34" charset="0"/>
              </a:defRPr>
            </a:lvl9pPr>
          </a:lstStyle>
          <a:p>
            <a:pPr algn="r" eaLnBrk="1" fontAlgn="base" hangingPunct="1">
              <a:spcBef>
                <a:spcPct val="0"/>
              </a:spcBef>
              <a:spcAft>
                <a:spcPct val="0"/>
              </a:spcAft>
            </a:pPr>
            <a:r>
              <a:rPr lang="en-US" altLang="en-US" sz="1200">
                <a:solidFill>
                  <a:srgbClr val="000000"/>
                </a:solidFill>
                <a:latin typeface="Arial"/>
              </a:rPr>
              <a:t>[GJU, lecture slides “Photovoltaics”, Dr. Mohammad Al-</a:t>
            </a:r>
            <a:r>
              <a:rPr lang="en-US" altLang="en-US" sz="1200" err="1">
                <a:solidFill>
                  <a:srgbClr val="000000"/>
                </a:solidFill>
                <a:latin typeface="Arial"/>
              </a:rPr>
              <a:t>addous</a:t>
            </a:r>
            <a:r>
              <a:rPr lang="en-US" altLang="en-US" sz="1200">
                <a:solidFill>
                  <a:srgbClr val="000000"/>
                </a:solidFill>
                <a:latin typeface="Arial"/>
              </a:rPr>
              <a:t>]</a:t>
            </a:r>
          </a:p>
        </p:txBody>
      </p:sp>
    </p:spTree>
    <p:extLst>
      <p:ext uri="{BB962C8B-B14F-4D97-AF65-F5344CB8AC3E}">
        <p14:creationId xmlns:p14="http://schemas.microsoft.com/office/powerpoint/2010/main" val="39548295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1C035C-20D2-4C3D-8E69-4EE19AF877A3}"/>
              </a:ext>
            </a:extLst>
          </p:cNvPr>
          <p:cNvSpPr>
            <a:spLocks noGrp="1"/>
          </p:cNvSpPr>
          <p:nvPr>
            <p:ph type="body" sz="quarter" idx="13"/>
          </p:nvPr>
        </p:nvSpPr>
        <p:spPr/>
        <p:txBody>
          <a:bodyPr/>
          <a:lstStyle/>
          <a:p>
            <a:r>
              <a:rPr lang="en-US"/>
              <a:t>Structure of solar cell</a:t>
            </a:r>
          </a:p>
        </p:txBody>
      </p:sp>
      <p:pic>
        <p:nvPicPr>
          <p:cNvPr id="4" name="Picture 3">
            <a:extLst>
              <a:ext uri="{FF2B5EF4-FFF2-40B4-BE49-F238E27FC236}">
                <a16:creationId xmlns:a16="http://schemas.microsoft.com/office/drawing/2014/main" id="{3F09A4B5-DDE8-46FB-91A3-B61D1E7C6CEF}"/>
              </a:ext>
            </a:extLst>
          </p:cNvPr>
          <p:cNvPicPr>
            <a:picLocks noChangeAspect="1"/>
          </p:cNvPicPr>
          <p:nvPr/>
        </p:nvPicPr>
        <p:blipFill>
          <a:blip r:embed="rId2"/>
          <a:stretch>
            <a:fillRect/>
          </a:stretch>
        </p:blipFill>
        <p:spPr>
          <a:xfrm>
            <a:off x="2709862" y="1352550"/>
            <a:ext cx="6772275" cy="4152900"/>
          </a:xfrm>
          <a:prstGeom prst="rect">
            <a:avLst/>
          </a:prstGeom>
        </p:spPr>
      </p:pic>
      <p:sp>
        <p:nvSpPr>
          <p:cNvPr id="5" name="Rectangle 4">
            <a:extLst>
              <a:ext uri="{FF2B5EF4-FFF2-40B4-BE49-F238E27FC236}">
                <a16:creationId xmlns:a16="http://schemas.microsoft.com/office/drawing/2014/main" id="{00E9798E-458A-40F4-9EA6-A2B3E2017582}"/>
              </a:ext>
            </a:extLst>
          </p:cNvPr>
          <p:cNvSpPr/>
          <p:nvPr/>
        </p:nvSpPr>
        <p:spPr>
          <a:xfrm>
            <a:off x="6096000" y="5847060"/>
            <a:ext cx="6096000" cy="923330"/>
          </a:xfrm>
          <a:prstGeom prst="rect">
            <a:avLst/>
          </a:prstGeom>
        </p:spPr>
        <p:txBody>
          <a:bodyPr lIns="91440" tIns="45720" rIns="91440" bIns="45720" anchor="t">
            <a:spAutoFit/>
          </a:bodyPr>
          <a:lstStyle/>
          <a:p>
            <a:r>
              <a:rPr lang="en-US"/>
              <a:t>[Renewable Energy Technology, and Environment Martin </a:t>
            </a:r>
            <a:r>
              <a:rPr lang="en-US" err="1"/>
              <a:t>Kaltschmitt</a:t>
            </a:r>
            <a:r>
              <a:rPr lang="en-US"/>
              <a:t>, 2007]</a:t>
            </a:r>
          </a:p>
          <a:p>
            <a:endParaRPr lang="en-US">
              <a:ea typeface="Verdana"/>
            </a:endParaRPr>
          </a:p>
        </p:txBody>
      </p:sp>
      <p:sp>
        <p:nvSpPr>
          <p:cNvPr id="3" name="TextBox 2">
            <a:extLst>
              <a:ext uri="{FF2B5EF4-FFF2-40B4-BE49-F238E27FC236}">
                <a16:creationId xmlns:a16="http://schemas.microsoft.com/office/drawing/2014/main" id="{AA93C310-D142-2EE8-4C34-55E7BF07C70A}"/>
              </a:ext>
            </a:extLst>
          </p:cNvPr>
          <p:cNvSpPr txBox="1"/>
          <p:nvPr/>
        </p:nvSpPr>
        <p:spPr>
          <a:xfrm>
            <a:off x="9599691" y="3427316"/>
            <a:ext cx="27432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Verdana"/>
              </a:rPr>
              <a:t>P-N Junction</a:t>
            </a:r>
            <a:endParaRPr lang="en-US"/>
          </a:p>
          <a:p>
            <a:r>
              <a:rPr lang="en-US">
                <a:hlinkClick r:id="rId3"/>
              </a:rPr>
              <a:t>https://www.youtube.com/watch?v=ar7xDMR4P_U</a:t>
            </a:r>
            <a:endParaRPr lang="en-US">
              <a:ea typeface="Verdana"/>
            </a:endParaRPr>
          </a:p>
          <a:p>
            <a:endParaRPr lang="en-US">
              <a:ea typeface="Verdana"/>
            </a:endParaRPr>
          </a:p>
        </p:txBody>
      </p:sp>
    </p:spTree>
    <p:extLst>
      <p:ext uri="{BB962C8B-B14F-4D97-AF65-F5344CB8AC3E}">
        <p14:creationId xmlns:p14="http://schemas.microsoft.com/office/powerpoint/2010/main" val="930632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6375DB-2B95-4B6A-A2B5-8DC09F44F9A2}"/>
              </a:ext>
            </a:extLst>
          </p:cNvPr>
          <p:cNvSpPr>
            <a:spLocks noGrp="1"/>
          </p:cNvSpPr>
          <p:nvPr>
            <p:ph type="body" sz="quarter" idx="13"/>
          </p:nvPr>
        </p:nvSpPr>
        <p:spPr/>
        <p:txBody>
          <a:bodyPr/>
          <a:lstStyle/>
          <a:p>
            <a:r>
              <a:rPr lang="en-US"/>
              <a:t>What is Doping?</a:t>
            </a:r>
          </a:p>
          <a:p>
            <a:endParaRPr lang="en-US"/>
          </a:p>
        </p:txBody>
      </p:sp>
      <p:sp>
        <p:nvSpPr>
          <p:cNvPr id="3" name="Text Placeholder 2">
            <a:extLst>
              <a:ext uri="{FF2B5EF4-FFF2-40B4-BE49-F238E27FC236}">
                <a16:creationId xmlns:a16="http://schemas.microsoft.com/office/drawing/2014/main" id="{9271A531-3542-4389-9093-0FF6DFA8A082}"/>
              </a:ext>
            </a:extLst>
          </p:cNvPr>
          <p:cNvSpPr>
            <a:spLocks noGrp="1"/>
          </p:cNvSpPr>
          <p:nvPr>
            <p:ph type="body" sz="quarter" idx="14"/>
          </p:nvPr>
        </p:nvSpPr>
        <p:spPr>
          <a:xfrm>
            <a:off x="1528763" y="1195639"/>
            <a:ext cx="8802242" cy="4140200"/>
          </a:xfrm>
        </p:spPr>
        <p:txBody>
          <a:bodyPr lIns="0" tIns="0" rIns="0" bIns="0" anchor="t"/>
          <a:lstStyle/>
          <a:p>
            <a:r>
              <a:rPr lang="en-US"/>
              <a:t>Answer: Adding foreign atoms to the silicon crystal to produce  negative or positive free charge carries (electrons or holes).</a:t>
            </a:r>
          </a:p>
          <a:p>
            <a:pPr marL="0" indent="0">
              <a:buNone/>
            </a:pPr>
            <a:endParaRPr lang="en-US"/>
          </a:p>
          <a:p>
            <a:pPr marL="0" indent="0">
              <a:buNone/>
            </a:pPr>
            <a:endParaRPr lang="en-US"/>
          </a:p>
          <a:p>
            <a:pPr marL="0" indent="0">
              <a:buNone/>
            </a:pPr>
            <a:endParaRPr lang="en-US"/>
          </a:p>
          <a:p>
            <a:r>
              <a:rPr lang="en-US"/>
              <a:t>Answer: As mentioned before, electrons freed and energized by photons will wander for a short time and then recombine with a wandering hole. The energy originally transferred to the electron  from the photon is simply lost as heat. The key to producing usable output current is to sweep the freed electrons out of the  material before they recombine with holes.</a:t>
            </a:r>
          </a:p>
          <a:p>
            <a:endParaRPr lang="en-US"/>
          </a:p>
        </p:txBody>
      </p:sp>
      <p:sp>
        <p:nvSpPr>
          <p:cNvPr id="6" name="Text Placeholder 1">
            <a:extLst>
              <a:ext uri="{FF2B5EF4-FFF2-40B4-BE49-F238E27FC236}">
                <a16:creationId xmlns:a16="http://schemas.microsoft.com/office/drawing/2014/main" id="{BEF1DD6C-FABE-40A6-B91D-83420C92D145}"/>
              </a:ext>
            </a:extLst>
          </p:cNvPr>
          <p:cNvSpPr txBox="1">
            <a:spLocks/>
          </p:cNvSpPr>
          <p:nvPr/>
        </p:nvSpPr>
        <p:spPr>
          <a:xfrm>
            <a:off x="479424" y="2454851"/>
            <a:ext cx="10494517" cy="81088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rgbClr val="332B60"/>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t>Why Doping?</a:t>
            </a:r>
          </a:p>
          <a:p>
            <a:endParaRPr lang="en-US"/>
          </a:p>
          <a:p>
            <a:endParaRPr lang="en-US"/>
          </a:p>
        </p:txBody>
      </p:sp>
    </p:spTree>
    <p:extLst>
      <p:ext uri="{BB962C8B-B14F-4D97-AF65-F5344CB8AC3E}">
        <p14:creationId xmlns:p14="http://schemas.microsoft.com/office/powerpoint/2010/main" val="3687557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321A66-BD4E-4E76-9F33-6E705FE53BB5}"/>
              </a:ext>
            </a:extLst>
          </p:cNvPr>
          <p:cNvSpPr>
            <a:spLocks noGrp="1"/>
          </p:cNvSpPr>
          <p:nvPr>
            <p:ph type="body" sz="quarter" idx="13"/>
          </p:nvPr>
        </p:nvSpPr>
        <p:spPr/>
        <p:txBody>
          <a:bodyPr/>
          <a:lstStyle/>
          <a:p>
            <a:r>
              <a:rPr lang="en-US"/>
              <a:t>The</a:t>
            </a:r>
            <a:r>
              <a:rPr lang="en-US" spc="-45"/>
              <a:t> </a:t>
            </a:r>
            <a:r>
              <a:rPr lang="en-US" spc="-5"/>
              <a:t>P-type</a:t>
            </a:r>
            <a:r>
              <a:rPr lang="en-US" spc="-30"/>
              <a:t> </a:t>
            </a:r>
            <a:r>
              <a:rPr lang="en-US" spc="-5"/>
              <a:t>silicon</a:t>
            </a:r>
          </a:p>
          <a:p>
            <a:endParaRPr lang="en-US"/>
          </a:p>
        </p:txBody>
      </p:sp>
      <p:sp>
        <p:nvSpPr>
          <p:cNvPr id="3" name="Text Placeholder 2">
            <a:extLst>
              <a:ext uri="{FF2B5EF4-FFF2-40B4-BE49-F238E27FC236}">
                <a16:creationId xmlns:a16="http://schemas.microsoft.com/office/drawing/2014/main" id="{3084350E-0A0F-4525-A367-6E7946853F75}"/>
              </a:ext>
            </a:extLst>
          </p:cNvPr>
          <p:cNvSpPr>
            <a:spLocks noGrp="1"/>
          </p:cNvSpPr>
          <p:nvPr>
            <p:ph type="body" sz="quarter" idx="14"/>
          </p:nvPr>
        </p:nvSpPr>
        <p:spPr>
          <a:xfrm>
            <a:off x="1015053" y="1274472"/>
            <a:ext cx="6029071" cy="4140200"/>
          </a:xfrm>
        </p:spPr>
        <p:txBody>
          <a:bodyPr lIns="0" tIns="0" rIns="0" bIns="0" anchor="t"/>
          <a:lstStyle/>
          <a:p>
            <a:r>
              <a:rPr lang="en-US"/>
              <a:t>The silicon atom creates four covalent  bonds with other neighboring atoms in the  pure silicon crystal.</a:t>
            </a:r>
          </a:p>
          <a:p>
            <a:endParaRPr lang="en-US"/>
          </a:p>
          <a:p>
            <a:r>
              <a:rPr lang="en-US"/>
              <a:t>When the crystal is doped with Boron atoms, the silicon will make three covalent  bonds with it with the forth bond missing,  which represents a hole (e+), so this type  of semiconductor is called P-type.</a:t>
            </a:r>
          </a:p>
          <a:p>
            <a:endParaRPr lang="en-US"/>
          </a:p>
          <a:p>
            <a:r>
              <a:rPr lang="en-US"/>
              <a:t>This hole is waiting for a free electron to  fill its location to create the forth bond, so  the impurity atoms then is referred to it as  acceptor atoms.</a:t>
            </a:r>
          </a:p>
          <a:p>
            <a:endParaRPr lang="en-US"/>
          </a:p>
        </p:txBody>
      </p:sp>
      <p:pic>
        <p:nvPicPr>
          <p:cNvPr id="5" name="object 3">
            <a:extLst>
              <a:ext uri="{FF2B5EF4-FFF2-40B4-BE49-F238E27FC236}">
                <a16:creationId xmlns:a16="http://schemas.microsoft.com/office/drawing/2014/main" id="{2B66BCC2-116E-4CE0-A211-60C7D551661F}"/>
              </a:ext>
            </a:extLst>
          </p:cNvPr>
          <p:cNvPicPr/>
          <p:nvPr/>
        </p:nvPicPr>
        <p:blipFill>
          <a:blip r:embed="rId2" cstate="print"/>
          <a:stretch>
            <a:fillRect/>
          </a:stretch>
        </p:blipFill>
        <p:spPr>
          <a:xfrm>
            <a:off x="7044124" y="951509"/>
            <a:ext cx="4248911" cy="4419600"/>
          </a:xfrm>
          <a:prstGeom prst="rect">
            <a:avLst/>
          </a:prstGeom>
        </p:spPr>
      </p:pic>
    </p:spTree>
    <p:extLst>
      <p:ext uri="{BB962C8B-B14F-4D97-AF65-F5344CB8AC3E}">
        <p14:creationId xmlns:p14="http://schemas.microsoft.com/office/powerpoint/2010/main" val="6873187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B55B6E-2F3C-4F66-A846-C6615ABD6945}"/>
              </a:ext>
            </a:extLst>
          </p:cNvPr>
          <p:cNvSpPr>
            <a:spLocks noGrp="1"/>
          </p:cNvSpPr>
          <p:nvPr>
            <p:ph type="body" sz="quarter" idx="13"/>
          </p:nvPr>
        </p:nvSpPr>
        <p:spPr/>
        <p:txBody>
          <a:bodyPr/>
          <a:lstStyle/>
          <a:p>
            <a:r>
              <a:rPr lang="en-US"/>
              <a:t>The</a:t>
            </a:r>
            <a:r>
              <a:rPr lang="en-US" spc="-55"/>
              <a:t> </a:t>
            </a:r>
            <a:r>
              <a:rPr lang="en-US"/>
              <a:t>N-type</a:t>
            </a:r>
            <a:r>
              <a:rPr lang="en-US" spc="-45"/>
              <a:t> </a:t>
            </a:r>
            <a:r>
              <a:rPr lang="en-US" spc="-5"/>
              <a:t>silicon</a:t>
            </a:r>
          </a:p>
          <a:p>
            <a:endParaRPr lang="en-US"/>
          </a:p>
        </p:txBody>
      </p:sp>
      <p:sp>
        <p:nvSpPr>
          <p:cNvPr id="3" name="Text Placeholder 2">
            <a:extLst>
              <a:ext uri="{FF2B5EF4-FFF2-40B4-BE49-F238E27FC236}">
                <a16:creationId xmlns:a16="http://schemas.microsoft.com/office/drawing/2014/main" id="{7A3D5596-5E5B-43E2-AD39-EA1CA532DC96}"/>
              </a:ext>
            </a:extLst>
          </p:cNvPr>
          <p:cNvSpPr>
            <a:spLocks noGrp="1"/>
          </p:cNvSpPr>
          <p:nvPr>
            <p:ph type="body" sz="quarter" idx="14"/>
          </p:nvPr>
        </p:nvSpPr>
        <p:spPr>
          <a:xfrm>
            <a:off x="912248" y="1484397"/>
            <a:ext cx="4345552" cy="4140200"/>
          </a:xfrm>
        </p:spPr>
        <p:txBody>
          <a:bodyPr/>
          <a:lstStyle/>
          <a:p>
            <a:r>
              <a:rPr lang="en-US"/>
              <a:t>Silicon is doped with Phosphorus  which has five electrons in its  outer orbit. So one electron (e-)  will be free. This type of  semiconductor is called N-type.</a:t>
            </a:r>
          </a:p>
          <a:p>
            <a:pPr marL="0" indent="0">
              <a:buNone/>
            </a:pPr>
            <a:endParaRPr lang="en-US"/>
          </a:p>
          <a:p>
            <a:r>
              <a:rPr lang="en-US"/>
              <a:t>Phosphorous atoms (P) can donate  this electron to another bond that  needs it, so it is referred to as  donor atoms.</a:t>
            </a:r>
          </a:p>
          <a:p>
            <a:endParaRPr lang="en-US"/>
          </a:p>
        </p:txBody>
      </p:sp>
      <p:pic>
        <p:nvPicPr>
          <p:cNvPr id="7" name="object 5">
            <a:extLst>
              <a:ext uri="{FF2B5EF4-FFF2-40B4-BE49-F238E27FC236}">
                <a16:creationId xmlns:a16="http://schemas.microsoft.com/office/drawing/2014/main" id="{AEC27E09-2821-423B-8599-0A9D438FC17F}"/>
              </a:ext>
            </a:extLst>
          </p:cNvPr>
          <p:cNvPicPr/>
          <p:nvPr/>
        </p:nvPicPr>
        <p:blipFill>
          <a:blip r:embed="rId2" cstate="print"/>
          <a:stretch>
            <a:fillRect/>
          </a:stretch>
        </p:blipFill>
        <p:spPr>
          <a:xfrm>
            <a:off x="5811705" y="894561"/>
            <a:ext cx="4764053" cy="4730036"/>
          </a:xfrm>
          <a:prstGeom prst="rect">
            <a:avLst/>
          </a:prstGeom>
        </p:spPr>
      </p:pic>
    </p:spTree>
    <p:extLst>
      <p:ext uri="{BB962C8B-B14F-4D97-AF65-F5344CB8AC3E}">
        <p14:creationId xmlns:p14="http://schemas.microsoft.com/office/powerpoint/2010/main" val="3526360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9F7033-78DB-4CCD-AEDF-CFFA4C67ACE0}"/>
              </a:ext>
            </a:extLst>
          </p:cNvPr>
          <p:cNvSpPr>
            <a:spLocks noGrp="1"/>
          </p:cNvSpPr>
          <p:nvPr>
            <p:ph type="body" sz="quarter" idx="13"/>
          </p:nvPr>
        </p:nvSpPr>
        <p:spPr>
          <a:xfrm>
            <a:off x="720055" y="974782"/>
            <a:ext cx="10494517" cy="810888"/>
          </a:xfrm>
        </p:spPr>
        <p:txBody>
          <a:bodyPr/>
          <a:lstStyle/>
          <a:p>
            <a:r>
              <a:rPr lang="en-US"/>
              <a:t>Doping in 3D view</a:t>
            </a:r>
          </a:p>
          <a:p>
            <a:endParaRPr lang="en-US"/>
          </a:p>
        </p:txBody>
      </p:sp>
      <p:pic>
        <p:nvPicPr>
          <p:cNvPr id="5" name="object 3">
            <a:extLst>
              <a:ext uri="{FF2B5EF4-FFF2-40B4-BE49-F238E27FC236}">
                <a16:creationId xmlns:a16="http://schemas.microsoft.com/office/drawing/2014/main" id="{C9DF1B9A-FDAC-47A6-A099-919DB263F060}"/>
              </a:ext>
            </a:extLst>
          </p:cNvPr>
          <p:cNvPicPr/>
          <p:nvPr/>
        </p:nvPicPr>
        <p:blipFill>
          <a:blip r:embed="rId2" cstate="print"/>
          <a:stretch>
            <a:fillRect/>
          </a:stretch>
        </p:blipFill>
        <p:spPr>
          <a:xfrm>
            <a:off x="1847815" y="1930006"/>
            <a:ext cx="4119498" cy="2997988"/>
          </a:xfrm>
          <a:prstGeom prst="rect">
            <a:avLst/>
          </a:prstGeom>
        </p:spPr>
      </p:pic>
      <p:sp>
        <p:nvSpPr>
          <p:cNvPr id="6" name="object 4">
            <a:extLst>
              <a:ext uri="{FF2B5EF4-FFF2-40B4-BE49-F238E27FC236}">
                <a16:creationId xmlns:a16="http://schemas.microsoft.com/office/drawing/2014/main" id="{DCE0FAC0-E8C9-4D77-B2BB-3D814DF0DCC9}"/>
              </a:ext>
            </a:extLst>
          </p:cNvPr>
          <p:cNvSpPr txBox="1"/>
          <p:nvPr/>
        </p:nvSpPr>
        <p:spPr>
          <a:xfrm>
            <a:off x="3596818" y="5552383"/>
            <a:ext cx="713105" cy="330835"/>
          </a:xfrm>
          <a:prstGeom prst="rect">
            <a:avLst/>
          </a:prstGeom>
        </p:spPr>
        <p:txBody>
          <a:bodyPr vert="horz" wrap="square" lIns="0" tIns="12700" rIns="0" bIns="0" rtlCol="0">
            <a:spAutoFit/>
          </a:bodyPr>
          <a:lstStyle/>
          <a:p>
            <a:pPr marL="12700">
              <a:lnSpc>
                <a:spcPct val="100000"/>
              </a:lnSpc>
              <a:spcBef>
                <a:spcPts val="100"/>
              </a:spcBef>
            </a:pPr>
            <a:r>
              <a:rPr sz="2000" b="1">
                <a:latin typeface="Calibri"/>
                <a:cs typeface="Calibri"/>
              </a:rPr>
              <a:t>P</a:t>
            </a:r>
            <a:r>
              <a:rPr sz="2000" b="1" spc="-5">
                <a:latin typeface="Calibri"/>
                <a:cs typeface="Calibri"/>
              </a:rPr>
              <a:t>-</a:t>
            </a:r>
            <a:r>
              <a:rPr sz="2000" b="1">
                <a:latin typeface="Calibri"/>
                <a:cs typeface="Calibri"/>
              </a:rPr>
              <a:t>t</a:t>
            </a:r>
            <a:r>
              <a:rPr sz="2000" b="1" spc="-5">
                <a:latin typeface="Calibri"/>
                <a:cs typeface="Calibri"/>
              </a:rPr>
              <a:t>y</a:t>
            </a:r>
            <a:r>
              <a:rPr sz="2000" b="1">
                <a:latin typeface="Calibri"/>
                <a:cs typeface="Calibri"/>
              </a:rPr>
              <a:t>pe</a:t>
            </a:r>
            <a:endParaRPr sz="2000">
              <a:latin typeface="Calibri"/>
              <a:cs typeface="Calibri"/>
            </a:endParaRPr>
          </a:p>
        </p:txBody>
      </p:sp>
      <p:pic>
        <p:nvPicPr>
          <p:cNvPr id="7" name="object 5">
            <a:extLst>
              <a:ext uri="{FF2B5EF4-FFF2-40B4-BE49-F238E27FC236}">
                <a16:creationId xmlns:a16="http://schemas.microsoft.com/office/drawing/2014/main" id="{A63290D3-E64D-4B36-8CED-D4FD613A3520}"/>
              </a:ext>
            </a:extLst>
          </p:cNvPr>
          <p:cNvPicPr/>
          <p:nvPr/>
        </p:nvPicPr>
        <p:blipFill>
          <a:blip r:embed="rId3" cstate="print"/>
          <a:stretch>
            <a:fillRect/>
          </a:stretch>
        </p:blipFill>
        <p:spPr>
          <a:xfrm>
            <a:off x="6447421" y="1930006"/>
            <a:ext cx="4161560" cy="3030874"/>
          </a:xfrm>
          <a:prstGeom prst="rect">
            <a:avLst/>
          </a:prstGeom>
        </p:spPr>
      </p:pic>
      <p:sp>
        <p:nvSpPr>
          <p:cNvPr id="8" name="object 6">
            <a:extLst>
              <a:ext uri="{FF2B5EF4-FFF2-40B4-BE49-F238E27FC236}">
                <a16:creationId xmlns:a16="http://schemas.microsoft.com/office/drawing/2014/main" id="{748E4A37-F7A6-4FD4-BBB0-B4A38D238FAE}"/>
              </a:ext>
            </a:extLst>
          </p:cNvPr>
          <p:cNvSpPr txBox="1"/>
          <p:nvPr/>
        </p:nvSpPr>
        <p:spPr>
          <a:xfrm>
            <a:off x="7885353" y="5476183"/>
            <a:ext cx="745490" cy="330835"/>
          </a:xfrm>
          <a:prstGeom prst="rect">
            <a:avLst/>
          </a:prstGeom>
        </p:spPr>
        <p:txBody>
          <a:bodyPr vert="horz" wrap="square" lIns="0" tIns="12700" rIns="0" bIns="0" rtlCol="0">
            <a:spAutoFit/>
          </a:bodyPr>
          <a:lstStyle/>
          <a:p>
            <a:pPr marL="12700">
              <a:lnSpc>
                <a:spcPct val="100000"/>
              </a:lnSpc>
              <a:spcBef>
                <a:spcPts val="100"/>
              </a:spcBef>
            </a:pPr>
            <a:r>
              <a:rPr sz="2000" b="1">
                <a:latin typeface="Calibri"/>
                <a:cs typeface="Calibri"/>
              </a:rPr>
              <a:t>N</a:t>
            </a:r>
            <a:r>
              <a:rPr sz="2000" b="1" spc="-5">
                <a:latin typeface="Calibri"/>
                <a:cs typeface="Calibri"/>
              </a:rPr>
              <a:t>-</a:t>
            </a:r>
            <a:r>
              <a:rPr sz="2000" b="1">
                <a:latin typeface="Calibri"/>
                <a:cs typeface="Calibri"/>
              </a:rPr>
              <a:t>t</a:t>
            </a:r>
            <a:r>
              <a:rPr sz="2000" b="1" spc="-5">
                <a:latin typeface="Calibri"/>
                <a:cs typeface="Calibri"/>
              </a:rPr>
              <a:t>y</a:t>
            </a:r>
            <a:r>
              <a:rPr sz="2000" b="1">
                <a:latin typeface="Calibri"/>
                <a:cs typeface="Calibri"/>
              </a:rPr>
              <a:t>pe</a:t>
            </a:r>
            <a:endParaRPr sz="2000">
              <a:latin typeface="Calibri"/>
              <a:cs typeface="Calibri"/>
            </a:endParaRPr>
          </a:p>
        </p:txBody>
      </p:sp>
    </p:spTree>
    <p:extLst>
      <p:ext uri="{BB962C8B-B14F-4D97-AF65-F5344CB8AC3E}">
        <p14:creationId xmlns:p14="http://schemas.microsoft.com/office/powerpoint/2010/main" val="16659911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3E6EEA-3C09-4130-9D52-46E92AB72681}"/>
              </a:ext>
            </a:extLst>
          </p:cNvPr>
          <p:cNvSpPr>
            <a:spLocks noGrp="1"/>
          </p:cNvSpPr>
          <p:nvPr>
            <p:ph type="body" sz="quarter" idx="13"/>
          </p:nvPr>
        </p:nvSpPr>
        <p:spPr>
          <a:xfrm>
            <a:off x="877278" y="608963"/>
            <a:ext cx="9072068" cy="810888"/>
          </a:xfrm>
        </p:spPr>
        <p:txBody>
          <a:bodyPr/>
          <a:lstStyle/>
          <a:p>
            <a:r>
              <a:rPr lang="en-US"/>
              <a:t> </a:t>
            </a:r>
            <a:r>
              <a:rPr lang="en-US" spc="-15"/>
              <a:t>Photovoltaic </a:t>
            </a:r>
            <a:r>
              <a:rPr lang="en-US" spc="-30"/>
              <a:t>Effect: </a:t>
            </a:r>
            <a:r>
              <a:rPr lang="en-US"/>
              <a:t>p-n </a:t>
            </a:r>
            <a:r>
              <a:rPr lang="en-US" spc="5"/>
              <a:t> </a:t>
            </a:r>
            <a:r>
              <a:rPr lang="en-US"/>
              <a:t>junction</a:t>
            </a:r>
            <a:r>
              <a:rPr lang="en-US" spc="-35"/>
              <a:t> </a:t>
            </a:r>
            <a:r>
              <a:rPr lang="en-US" spc="-20"/>
              <a:t>operation</a:t>
            </a:r>
            <a:r>
              <a:rPr lang="en-US" spc="-25"/>
              <a:t> </a:t>
            </a:r>
            <a:r>
              <a:rPr lang="en-US"/>
              <a:t>and </a:t>
            </a:r>
            <a:r>
              <a:rPr lang="en-US" spc="-5"/>
              <a:t>its</a:t>
            </a:r>
            <a:r>
              <a:rPr lang="en-US" spc="-25"/>
              <a:t> </a:t>
            </a:r>
            <a:r>
              <a:rPr lang="en-US" spc="-5"/>
              <a:t>parts</a:t>
            </a:r>
            <a:endParaRPr lang="en-US"/>
          </a:p>
        </p:txBody>
      </p:sp>
      <p:pic>
        <p:nvPicPr>
          <p:cNvPr id="5" name="object 2">
            <a:extLst>
              <a:ext uri="{FF2B5EF4-FFF2-40B4-BE49-F238E27FC236}">
                <a16:creationId xmlns:a16="http://schemas.microsoft.com/office/drawing/2014/main" id="{6C9F655E-DCDE-4E51-B1DC-97D7280EA404}"/>
              </a:ext>
            </a:extLst>
          </p:cNvPr>
          <p:cNvPicPr/>
          <p:nvPr/>
        </p:nvPicPr>
        <p:blipFill>
          <a:blip r:embed="rId3" cstate="print"/>
          <a:stretch>
            <a:fillRect/>
          </a:stretch>
        </p:blipFill>
        <p:spPr>
          <a:xfrm>
            <a:off x="4312613" y="2664409"/>
            <a:ext cx="5052114" cy="2010485"/>
          </a:xfrm>
          <a:prstGeom prst="rect">
            <a:avLst/>
          </a:prstGeom>
        </p:spPr>
      </p:pic>
      <p:sp>
        <p:nvSpPr>
          <p:cNvPr id="6" name="object 3">
            <a:extLst>
              <a:ext uri="{FF2B5EF4-FFF2-40B4-BE49-F238E27FC236}">
                <a16:creationId xmlns:a16="http://schemas.microsoft.com/office/drawing/2014/main" id="{186488FC-CF4D-4756-8EBF-CD10462071CD}"/>
              </a:ext>
            </a:extLst>
          </p:cNvPr>
          <p:cNvSpPr txBox="1"/>
          <p:nvPr/>
        </p:nvSpPr>
        <p:spPr>
          <a:xfrm>
            <a:off x="6405202" y="2955344"/>
            <a:ext cx="329461" cy="185902"/>
          </a:xfrm>
          <a:prstGeom prst="rect">
            <a:avLst/>
          </a:prstGeom>
        </p:spPr>
        <p:txBody>
          <a:bodyPr vert="horz" wrap="square" lIns="0" tIns="8145" rIns="0" bIns="0" rtlCol="0">
            <a:spAutoFit/>
          </a:bodyPr>
          <a:lstStyle/>
          <a:p>
            <a:pPr marL="24434" defTabSz="586405">
              <a:spcBef>
                <a:spcPts val="64"/>
              </a:spcBef>
            </a:pPr>
            <a:r>
              <a:rPr sz="1732" spc="48" baseline="-18518">
                <a:solidFill>
                  <a:prstClr val="black"/>
                </a:solidFill>
                <a:latin typeface="Calibri"/>
                <a:cs typeface="Calibri"/>
              </a:rPr>
              <a:t>e+</a:t>
            </a:r>
            <a:r>
              <a:rPr sz="1154" spc="32">
                <a:solidFill>
                  <a:prstClr val="black"/>
                </a:solidFill>
                <a:latin typeface="Calibri"/>
                <a:cs typeface="Calibri"/>
              </a:rPr>
              <a:t>e-</a:t>
            </a:r>
            <a:endParaRPr sz="1154">
              <a:solidFill>
                <a:prstClr val="black"/>
              </a:solidFill>
              <a:latin typeface="Calibri"/>
              <a:cs typeface="Calibri"/>
            </a:endParaRPr>
          </a:p>
        </p:txBody>
      </p:sp>
      <p:sp>
        <p:nvSpPr>
          <p:cNvPr id="7" name="object 4">
            <a:extLst>
              <a:ext uri="{FF2B5EF4-FFF2-40B4-BE49-F238E27FC236}">
                <a16:creationId xmlns:a16="http://schemas.microsoft.com/office/drawing/2014/main" id="{E9088820-CF55-40F4-90CD-47D563C503B7}"/>
              </a:ext>
            </a:extLst>
          </p:cNvPr>
          <p:cNvSpPr txBox="1"/>
          <p:nvPr/>
        </p:nvSpPr>
        <p:spPr>
          <a:xfrm>
            <a:off x="5689755" y="2978801"/>
            <a:ext cx="328646" cy="185902"/>
          </a:xfrm>
          <a:prstGeom prst="rect">
            <a:avLst/>
          </a:prstGeom>
        </p:spPr>
        <p:txBody>
          <a:bodyPr vert="horz" wrap="square" lIns="0" tIns="8145" rIns="0" bIns="0" rtlCol="0">
            <a:spAutoFit/>
          </a:bodyPr>
          <a:lstStyle/>
          <a:p>
            <a:pPr marL="24434" defTabSz="586405">
              <a:spcBef>
                <a:spcPts val="64"/>
              </a:spcBef>
            </a:pPr>
            <a:r>
              <a:rPr sz="1732" spc="43" baseline="-16975">
                <a:solidFill>
                  <a:prstClr val="black"/>
                </a:solidFill>
                <a:latin typeface="Calibri"/>
                <a:cs typeface="Calibri"/>
              </a:rPr>
              <a:t>e+</a:t>
            </a:r>
            <a:r>
              <a:rPr sz="1154" spc="29">
                <a:solidFill>
                  <a:prstClr val="black"/>
                </a:solidFill>
                <a:latin typeface="Calibri"/>
                <a:cs typeface="Calibri"/>
              </a:rPr>
              <a:t>e-</a:t>
            </a:r>
            <a:endParaRPr sz="1154">
              <a:solidFill>
                <a:prstClr val="black"/>
              </a:solidFill>
              <a:latin typeface="Calibri"/>
              <a:cs typeface="Calibri"/>
            </a:endParaRPr>
          </a:p>
        </p:txBody>
      </p:sp>
      <p:sp>
        <p:nvSpPr>
          <p:cNvPr id="8" name="object 5">
            <a:extLst>
              <a:ext uri="{FF2B5EF4-FFF2-40B4-BE49-F238E27FC236}">
                <a16:creationId xmlns:a16="http://schemas.microsoft.com/office/drawing/2014/main" id="{48A87930-5C6D-407B-B974-9F1B6A82066E}"/>
              </a:ext>
            </a:extLst>
          </p:cNvPr>
          <p:cNvSpPr txBox="1"/>
          <p:nvPr/>
        </p:nvSpPr>
        <p:spPr>
          <a:xfrm>
            <a:off x="4620168" y="3902432"/>
            <a:ext cx="134798" cy="185837"/>
          </a:xfrm>
          <a:prstGeom prst="rect">
            <a:avLst/>
          </a:prstGeom>
        </p:spPr>
        <p:txBody>
          <a:bodyPr vert="horz" wrap="square" lIns="0" tIns="8145" rIns="0" bIns="0" rtlCol="0">
            <a:spAutoFit/>
          </a:bodyPr>
          <a:lstStyle/>
          <a:p>
            <a:pPr marL="8145" defTabSz="586405">
              <a:spcBef>
                <a:spcPts val="64"/>
              </a:spcBef>
            </a:pPr>
            <a:r>
              <a:rPr sz="1154" spc="3">
                <a:solidFill>
                  <a:prstClr val="black"/>
                </a:solidFill>
                <a:latin typeface="Calibri"/>
                <a:cs typeface="Calibri"/>
              </a:rPr>
              <a:t>e</a:t>
            </a:r>
            <a:r>
              <a:rPr sz="1154">
                <a:solidFill>
                  <a:prstClr val="black"/>
                </a:solidFill>
                <a:latin typeface="Calibri"/>
                <a:cs typeface="Calibri"/>
              </a:rPr>
              <a:t>-</a:t>
            </a:r>
          </a:p>
        </p:txBody>
      </p:sp>
      <p:sp>
        <p:nvSpPr>
          <p:cNvPr id="9" name="object 6">
            <a:extLst>
              <a:ext uri="{FF2B5EF4-FFF2-40B4-BE49-F238E27FC236}">
                <a16:creationId xmlns:a16="http://schemas.microsoft.com/office/drawing/2014/main" id="{6343D214-B913-46FB-B09A-E40E4EF632BA}"/>
              </a:ext>
            </a:extLst>
          </p:cNvPr>
          <p:cNvSpPr txBox="1"/>
          <p:nvPr/>
        </p:nvSpPr>
        <p:spPr>
          <a:xfrm>
            <a:off x="5244718" y="3878974"/>
            <a:ext cx="134798" cy="185837"/>
          </a:xfrm>
          <a:prstGeom prst="rect">
            <a:avLst/>
          </a:prstGeom>
        </p:spPr>
        <p:txBody>
          <a:bodyPr vert="horz" wrap="square" lIns="0" tIns="8145" rIns="0" bIns="0" rtlCol="0">
            <a:spAutoFit/>
          </a:bodyPr>
          <a:lstStyle/>
          <a:p>
            <a:pPr marL="8145" defTabSz="586405">
              <a:spcBef>
                <a:spcPts val="64"/>
              </a:spcBef>
            </a:pPr>
            <a:r>
              <a:rPr sz="1154" spc="3">
                <a:solidFill>
                  <a:prstClr val="black"/>
                </a:solidFill>
                <a:latin typeface="Calibri"/>
                <a:cs typeface="Calibri"/>
              </a:rPr>
              <a:t>e</a:t>
            </a:r>
            <a:r>
              <a:rPr sz="1154">
                <a:solidFill>
                  <a:prstClr val="black"/>
                </a:solidFill>
                <a:latin typeface="Calibri"/>
                <a:cs typeface="Calibri"/>
              </a:rPr>
              <a:t>-</a:t>
            </a:r>
          </a:p>
        </p:txBody>
      </p:sp>
      <p:sp>
        <p:nvSpPr>
          <p:cNvPr id="10" name="object 7">
            <a:extLst>
              <a:ext uri="{FF2B5EF4-FFF2-40B4-BE49-F238E27FC236}">
                <a16:creationId xmlns:a16="http://schemas.microsoft.com/office/drawing/2014/main" id="{F785928B-FFC2-45B7-837E-464AC804FEBA}"/>
              </a:ext>
            </a:extLst>
          </p:cNvPr>
          <p:cNvSpPr txBox="1"/>
          <p:nvPr/>
        </p:nvSpPr>
        <p:spPr>
          <a:xfrm>
            <a:off x="4482356" y="3995283"/>
            <a:ext cx="162898" cy="185837"/>
          </a:xfrm>
          <a:prstGeom prst="rect">
            <a:avLst/>
          </a:prstGeom>
        </p:spPr>
        <p:txBody>
          <a:bodyPr vert="horz" wrap="square" lIns="0" tIns="8145" rIns="0" bIns="0" rtlCol="0">
            <a:spAutoFit/>
          </a:bodyPr>
          <a:lstStyle/>
          <a:p>
            <a:pPr marL="8145" defTabSz="586405">
              <a:spcBef>
                <a:spcPts val="64"/>
              </a:spcBef>
            </a:pPr>
            <a:r>
              <a:rPr sz="1154">
                <a:solidFill>
                  <a:prstClr val="black"/>
                </a:solidFill>
                <a:latin typeface="Calibri"/>
                <a:cs typeface="Calibri"/>
              </a:rPr>
              <a:t>e+</a:t>
            </a:r>
          </a:p>
        </p:txBody>
      </p:sp>
      <p:sp>
        <p:nvSpPr>
          <p:cNvPr id="11" name="object 8">
            <a:extLst>
              <a:ext uri="{FF2B5EF4-FFF2-40B4-BE49-F238E27FC236}">
                <a16:creationId xmlns:a16="http://schemas.microsoft.com/office/drawing/2014/main" id="{3CE2EE46-E8A3-4D5A-A2E3-31DF31686E7D}"/>
              </a:ext>
            </a:extLst>
          </p:cNvPr>
          <p:cNvSpPr txBox="1"/>
          <p:nvPr/>
        </p:nvSpPr>
        <p:spPr>
          <a:xfrm>
            <a:off x="5105929" y="3971826"/>
            <a:ext cx="162898" cy="185837"/>
          </a:xfrm>
          <a:prstGeom prst="rect">
            <a:avLst/>
          </a:prstGeom>
        </p:spPr>
        <p:txBody>
          <a:bodyPr vert="horz" wrap="square" lIns="0" tIns="8145" rIns="0" bIns="0" rtlCol="0">
            <a:spAutoFit/>
          </a:bodyPr>
          <a:lstStyle/>
          <a:p>
            <a:pPr marL="8145" defTabSz="586405">
              <a:spcBef>
                <a:spcPts val="64"/>
              </a:spcBef>
            </a:pPr>
            <a:r>
              <a:rPr sz="1154">
                <a:solidFill>
                  <a:prstClr val="black"/>
                </a:solidFill>
                <a:latin typeface="Calibri"/>
                <a:cs typeface="Calibri"/>
              </a:rPr>
              <a:t>e+</a:t>
            </a:r>
          </a:p>
        </p:txBody>
      </p:sp>
      <p:sp>
        <p:nvSpPr>
          <p:cNvPr id="12" name="object 9">
            <a:extLst>
              <a:ext uri="{FF2B5EF4-FFF2-40B4-BE49-F238E27FC236}">
                <a16:creationId xmlns:a16="http://schemas.microsoft.com/office/drawing/2014/main" id="{3477F169-37E0-4D2A-BC98-926F0684E86A}"/>
              </a:ext>
            </a:extLst>
          </p:cNvPr>
          <p:cNvSpPr/>
          <p:nvPr/>
        </p:nvSpPr>
        <p:spPr>
          <a:xfrm>
            <a:off x="7038542" y="2156176"/>
            <a:ext cx="1342278" cy="2811210"/>
          </a:xfrm>
          <a:custGeom>
            <a:avLst/>
            <a:gdLst/>
            <a:ahLst/>
            <a:cxnLst/>
            <a:rect l="l" t="t" r="r" b="b"/>
            <a:pathLst>
              <a:path w="2092959" h="4383405">
                <a:moveTo>
                  <a:pt x="1467612" y="4378452"/>
                </a:moveTo>
                <a:lnTo>
                  <a:pt x="673125" y="3221456"/>
                </a:lnTo>
                <a:lnTo>
                  <a:pt x="699516" y="3203448"/>
                </a:lnTo>
                <a:lnTo>
                  <a:pt x="624840" y="3160776"/>
                </a:lnTo>
                <a:lnTo>
                  <a:pt x="637032" y="3246120"/>
                </a:lnTo>
                <a:lnTo>
                  <a:pt x="656844" y="3232581"/>
                </a:lnTo>
                <a:lnTo>
                  <a:pt x="664070" y="3227654"/>
                </a:lnTo>
                <a:lnTo>
                  <a:pt x="1459992" y="4383024"/>
                </a:lnTo>
                <a:lnTo>
                  <a:pt x="1467612" y="4378452"/>
                </a:lnTo>
                <a:close/>
              </a:path>
              <a:path w="2092959" h="4383405">
                <a:moveTo>
                  <a:pt x="2092452" y="1624584"/>
                </a:moveTo>
                <a:lnTo>
                  <a:pt x="2055876" y="1548384"/>
                </a:lnTo>
                <a:lnTo>
                  <a:pt x="2035314" y="1574241"/>
                </a:lnTo>
                <a:lnTo>
                  <a:pt x="6096" y="0"/>
                </a:lnTo>
                <a:lnTo>
                  <a:pt x="0" y="7620"/>
                </a:lnTo>
                <a:lnTo>
                  <a:pt x="2029244" y="1581873"/>
                </a:lnTo>
                <a:lnTo>
                  <a:pt x="2008632" y="1607820"/>
                </a:lnTo>
                <a:lnTo>
                  <a:pt x="2045208" y="1615135"/>
                </a:lnTo>
                <a:lnTo>
                  <a:pt x="2092452" y="1624584"/>
                </a:lnTo>
                <a:close/>
              </a:path>
            </a:pathLst>
          </a:custGeom>
          <a:solidFill>
            <a:srgbClr val="000000"/>
          </a:solidFill>
        </p:spPr>
        <p:txBody>
          <a:bodyPr wrap="square" lIns="0" tIns="0" rIns="0" bIns="0" rtlCol="0"/>
          <a:lstStyle/>
          <a:p>
            <a:pPr defTabSz="586405"/>
            <a:endParaRPr sz="1154">
              <a:solidFill>
                <a:prstClr val="black"/>
              </a:solidFill>
              <a:latin typeface="Calibri"/>
            </a:endParaRPr>
          </a:p>
        </p:txBody>
      </p:sp>
      <p:sp>
        <p:nvSpPr>
          <p:cNvPr id="13" name="object 10">
            <a:extLst>
              <a:ext uri="{FF2B5EF4-FFF2-40B4-BE49-F238E27FC236}">
                <a16:creationId xmlns:a16="http://schemas.microsoft.com/office/drawing/2014/main" id="{E9F7D390-D004-4514-8C85-C63E1E6D339E}"/>
              </a:ext>
            </a:extLst>
          </p:cNvPr>
          <p:cNvSpPr txBox="1"/>
          <p:nvPr/>
        </p:nvSpPr>
        <p:spPr>
          <a:xfrm>
            <a:off x="6444949" y="1962319"/>
            <a:ext cx="1034401" cy="185837"/>
          </a:xfrm>
          <a:prstGeom prst="rect">
            <a:avLst/>
          </a:prstGeom>
        </p:spPr>
        <p:txBody>
          <a:bodyPr vert="horz" wrap="square" lIns="0" tIns="8145" rIns="0" bIns="0" rtlCol="0">
            <a:spAutoFit/>
          </a:bodyPr>
          <a:lstStyle/>
          <a:p>
            <a:pPr marL="8145" defTabSz="586405">
              <a:spcBef>
                <a:spcPts val="64"/>
              </a:spcBef>
            </a:pPr>
            <a:r>
              <a:rPr sz="1154" b="1" spc="-3">
                <a:solidFill>
                  <a:srgbClr val="5E5E5E"/>
                </a:solidFill>
                <a:latin typeface="Calibri"/>
                <a:cs typeface="Calibri"/>
              </a:rPr>
              <a:t>Depletion</a:t>
            </a:r>
            <a:r>
              <a:rPr sz="1154" b="1" spc="-32">
                <a:solidFill>
                  <a:srgbClr val="5E5E5E"/>
                </a:solidFill>
                <a:latin typeface="Calibri"/>
                <a:cs typeface="Calibri"/>
              </a:rPr>
              <a:t> </a:t>
            </a:r>
            <a:r>
              <a:rPr sz="1154" b="1" spc="-6">
                <a:solidFill>
                  <a:srgbClr val="5E5E5E"/>
                </a:solidFill>
                <a:latin typeface="Calibri"/>
                <a:cs typeface="Calibri"/>
              </a:rPr>
              <a:t>region</a:t>
            </a:r>
            <a:endParaRPr sz="1154">
              <a:solidFill>
                <a:prstClr val="black"/>
              </a:solidFill>
              <a:latin typeface="Calibri"/>
              <a:cs typeface="Calibri"/>
            </a:endParaRPr>
          </a:p>
        </p:txBody>
      </p:sp>
      <p:grpSp>
        <p:nvGrpSpPr>
          <p:cNvPr id="14" name="object 11">
            <a:extLst>
              <a:ext uri="{FF2B5EF4-FFF2-40B4-BE49-F238E27FC236}">
                <a16:creationId xmlns:a16="http://schemas.microsoft.com/office/drawing/2014/main" id="{5632D638-1597-41EA-9324-FD05658E99B2}"/>
              </a:ext>
            </a:extLst>
          </p:cNvPr>
          <p:cNvGrpSpPr/>
          <p:nvPr/>
        </p:nvGrpSpPr>
        <p:grpSpPr>
          <a:xfrm>
            <a:off x="4491474" y="2771922"/>
            <a:ext cx="2677226" cy="1477891"/>
            <a:chOff x="1587886" y="1958340"/>
            <a:chExt cx="4174490" cy="2304415"/>
          </a:xfrm>
        </p:grpSpPr>
        <p:sp>
          <p:nvSpPr>
            <p:cNvPr id="15" name="object 12">
              <a:extLst>
                <a:ext uri="{FF2B5EF4-FFF2-40B4-BE49-F238E27FC236}">
                  <a16:creationId xmlns:a16="http://schemas.microsoft.com/office/drawing/2014/main" id="{8015EB6E-7E48-4149-A5B9-89E2458132BC}"/>
                </a:ext>
              </a:extLst>
            </p:cNvPr>
            <p:cNvSpPr/>
            <p:nvPr/>
          </p:nvSpPr>
          <p:spPr>
            <a:xfrm>
              <a:off x="1601602" y="3342132"/>
              <a:ext cx="467995" cy="431800"/>
            </a:xfrm>
            <a:custGeom>
              <a:avLst/>
              <a:gdLst/>
              <a:ahLst/>
              <a:cxnLst/>
              <a:rect l="l" t="t" r="r" b="b"/>
              <a:pathLst>
                <a:path w="467994" h="431800">
                  <a:moveTo>
                    <a:pt x="467867" y="265175"/>
                  </a:moveTo>
                  <a:lnTo>
                    <a:pt x="382523" y="208787"/>
                  </a:lnTo>
                  <a:lnTo>
                    <a:pt x="457199" y="163067"/>
                  </a:lnTo>
                  <a:lnTo>
                    <a:pt x="362711" y="146303"/>
                  </a:lnTo>
                  <a:lnTo>
                    <a:pt x="399287" y="88391"/>
                  </a:lnTo>
                  <a:lnTo>
                    <a:pt x="307847" y="106679"/>
                  </a:lnTo>
                  <a:lnTo>
                    <a:pt x="315467" y="0"/>
                  </a:lnTo>
                  <a:lnTo>
                    <a:pt x="234695" y="115823"/>
                  </a:lnTo>
                  <a:lnTo>
                    <a:pt x="181355" y="45719"/>
                  </a:lnTo>
                  <a:lnTo>
                    <a:pt x="158495" y="126491"/>
                  </a:lnTo>
                  <a:lnTo>
                    <a:pt x="7619" y="45719"/>
                  </a:lnTo>
                  <a:lnTo>
                    <a:pt x="100583" y="152399"/>
                  </a:lnTo>
                  <a:lnTo>
                    <a:pt x="0" y="172211"/>
                  </a:lnTo>
                  <a:lnTo>
                    <a:pt x="80771" y="234695"/>
                  </a:lnTo>
                  <a:lnTo>
                    <a:pt x="3047" y="291083"/>
                  </a:lnTo>
                  <a:lnTo>
                    <a:pt x="123443" y="278891"/>
                  </a:lnTo>
                  <a:lnTo>
                    <a:pt x="103631" y="352043"/>
                  </a:lnTo>
                  <a:lnTo>
                    <a:pt x="167639" y="312419"/>
                  </a:lnTo>
                  <a:lnTo>
                    <a:pt x="184403" y="431291"/>
                  </a:lnTo>
                  <a:lnTo>
                    <a:pt x="228599" y="298703"/>
                  </a:lnTo>
                  <a:lnTo>
                    <a:pt x="288035" y="394715"/>
                  </a:lnTo>
                  <a:lnTo>
                    <a:pt x="304799" y="289559"/>
                  </a:lnTo>
                  <a:lnTo>
                    <a:pt x="393191" y="361187"/>
                  </a:lnTo>
                  <a:lnTo>
                    <a:pt x="365759" y="259079"/>
                  </a:lnTo>
                  <a:lnTo>
                    <a:pt x="467867" y="265175"/>
                  </a:lnTo>
                  <a:close/>
                </a:path>
              </a:pathLst>
            </a:custGeom>
            <a:solidFill>
              <a:srgbClr val="FFFF00"/>
            </a:solidFill>
          </p:spPr>
          <p:txBody>
            <a:bodyPr wrap="square" lIns="0" tIns="0" rIns="0" bIns="0" rtlCol="0"/>
            <a:lstStyle/>
            <a:p>
              <a:pPr defTabSz="586405"/>
              <a:endParaRPr sz="1154">
                <a:solidFill>
                  <a:prstClr val="black"/>
                </a:solidFill>
                <a:latin typeface="Calibri"/>
              </a:endParaRPr>
            </a:p>
          </p:txBody>
        </p:sp>
        <p:sp>
          <p:nvSpPr>
            <p:cNvPr id="16" name="object 13">
              <a:extLst>
                <a:ext uri="{FF2B5EF4-FFF2-40B4-BE49-F238E27FC236}">
                  <a16:creationId xmlns:a16="http://schemas.microsoft.com/office/drawing/2014/main" id="{38DE17C2-5805-4D30-981B-2B8B664D37CF}"/>
                </a:ext>
              </a:extLst>
            </p:cNvPr>
            <p:cNvSpPr/>
            <p:nvPr/>
          </p:nvSpPr>
          <p:spPr>
            <a:xfrm>
              <a:off x="1587886" y="3325368"/>
              <a:ext cx="500380" cy="469900"/>
            </a:xfrm>
            <a:custGeom>
              <a:avLst/>
              <a:gdLst/>
              <a:ahLst/>
              <a:cxnLst/>
              <a:rect l="l" t="t" r="r" b="b"/>
              <a:pathLst>
                <a:path w="500380" h="469900">
                  <a:moveTo>
                    <a:pt x="143256" y="289560"/>
                  </a:moveTo>
                  <a:lnTo>
                    <a:pt x="35248" y="301271"/>
                  </a:lnTo>
                  <a:lnTo>
                    <a:pt x="19812" y="312420"/>
                  </a:lnTo>
                  <a:lnTo>
                    <a:pt x="16764" y="303276"/>
                  </a:lnTo>
                  <a:lnTo>
                    <a:pt x="0" y="315468"/>
                  </a:lnTo>
                  <a:lnTo>
                    <a:pt x="130764" y="300938"/>
                  </a:lnTo>
                  <a:lnTo>
                    <a:pt x="132588" y="294132"/>
                  </a:lnTo>
                  <a:lnTo>
                    <a:pt x="137160" y="300228"/>
                  </a:lnTo>
                  <a:lnTo>
                    <a:pt x="137160" y="312637"/>
                  </a:lnTo>
                  <a:lnTo>
                    <a:pt x="143256" y="289560"/>
                  </a:lnTo>
                  <a:close/>
                </a:path>
                <a:path w="500380" h="469900">
                  <a:moveTo>
                    <a:pt x="169418" y="135558"/>
                  </a:moveTo>
                  <a:lnTo>
                    <a:pt x="1524" y="45720"/>
                  </a:lnTo>
                  <a:lnTo>
                    <a:pt x="19917" y="66923"/>
                  </a:lnTo>
                  <a:lnTo>
                    <a:pt x="25908" y="59436"/>
                  </a:lnTo>
                  <a:lnTo>
                    <a:pt x="43584" y="79874"/>
                  </a:lnTo>
                  <a:lnTo>
                    <a:pt x="167640" y="146767"/>
                  </a:lnTo>
                  <a:lnTo>
                    <a:pt x="167640" y="141732"/>
                  </a:lnTo>
                  <a:lnTo>
                    <a:pt x="169418" y="135558"/>
                  </a:lnTo>
                  <a:close/>
                </a:path>
                <a:path w="500380" h="469900">
                  <a:moveTo>
                    <a:pt x="112776" y="174315"/>
                  </a:moveTo>
                  <a:lnTo>
                    <a:pt x="112776" y="164592"/>
                  </a:lnTo>
                  <a:lnTo>
                    <a:pt x="111252" y="172212"/>
                  </a:lnTo>
                  <a:lnTo>
                    <a:pt x="105815" y="165945"/>
                  </a:lnTo>
                  <a:lnTo>
                    <a:pt x="3048" y="185928"/>
                  </a:lnTo>
                  <a:lnTo>
                    <a:pt x="15240" y="195597"/>
                  </a:lnTo>
                  <a:lnTo>
                    <a:pt x="15240" y="193548"/>
                  </a:lnTo>
                  <a:lnTo>
                    <a:pt x="16764" y="185928"/>
                  </a:lnTo>
                  <a:lnTo>
                    <a:pt x="24210" y="191779"/>
                  </a:lnTo>
                  <a:lnTo>
                    <a:pt x="112776" y="174315"/>
                  </a:lnTo>
                  <a:close/>
                </a:path>
                <a:path w="500380" h="469900">
                  <a:moveTo>
                    <a:pt x="24210" y="191779"/>
                  </a:moveTo>
                  <a:lnTo>
                    <a:pt x="16764" y="185928"/>
                  </a:lnTo>
                  <a:lnTo>
                    <a:pt x="15240" y="193548"/>
                  </a:lnTo>
                  <a:lnTo>
                    <a:pt x="24210" y="191779"/>
                  </a:lnTo>
                  <a:close/>
                </a:path>
                <a:path w="500380" h="469900">
                  <a:moveTo>
                    <a:pt x="102108" y="252984"/>
                  </a:moveTo>
                  <a:lnTo>
                    <a:pt x="24210" y="191779"/>
                  </a:lnTo>
                  <a:lnTo>
                    <a:pt x="15240" y="193548"/>
                  </a:lnTo>
                  <a:lnTo>
                    <a:pt x="15240" y="195597"/>
                  </a:lnTo>
                  <a:lnTo>
                    <a:pt x="86447" y="252072"/>
                  </a:lnTo>
                  <a:lnTo>
                    <a:pt x="91440" y="248412"/>
                  </a:lnTo>
                  <a:lnTo>
                    <a:pt x="91440" y="260688"/>
                  </a:lnTo>
                  <a:lnTo>
                    <a:pt x="102108" y="252984"/>
                  </a:lnTo>
                  <a:close/>
                </a:path>
                <a:path w="500380" h="469900">
                  <a:moveTo>
                    <a:pt x="91440" y="260688"/>
                  </a:moveTo>
                  <a:lnTo>
                    <a:pt x="91440" y="256032"/>
                  </a:lnTo>
                  <a:lnTo>
                    <a:pt x="86447" y="252072"/>
                  </a:lnTo>
                  <a:lnTo>
                    <a:pt x="16764" y="303174"/>
                  </a:lnTo>
                  <a:lnTo>
                    <a:pt x="35248" y="301271"/>
                  </a:lnTo>
                  <a:lnTo>
                    <a:pt x="91440" y="260688"/>
                  </a:lnTo>
                  <a:close/>
                </a:path>
                <a:path w="500380" h="469900">
                  <a:moveTo>
                    <a:pt x="35248" y="301271"/>
                  </a:moveTo>
                  <a:lnTo>
                    <a:pt x="16764" y="303276"/>
                  </a:lnTo>
                  <a:lnTo>
                    <a:pt x="19812" y="312420"/>
                  </a:lnTo>
                  <a:lnTo>
                    <a:pt x="35248" y="301271"/>
                  </a:lnTo>
                  <a:close/>
                </a:path>
                <a:path w="500380" h="469900">
                  <a:moveTo>
                    <a:pt x="20225" y="67279"/>
                  </a:moveTo>
                  <a:lnTo>
                    <a:pt x="19917" y="66923"/>
                  </a:lnTo>
                  <a:lnTo>
                    <a:pt x="19812" y="67056"/>
                  </a:lnTo>
                  <a:lnTo>
                    <a:pt x="20225" y="67279"/>
                  </a:lnTo>
                  <a:close/>
                </a:path>
                <a:path w="500380" h="469900">
                  <a:moveTo>
                    <a:pt x="43584" y="79874"/>
                  </a:moveTo>
                  <a:lnTo>
                    <a:pt x="25908" y="59436"/>
                  </a:lnTo>
                  <a:lnTo>
                    <a:pt x="19917" y="66923"/>
                  </a:lnTo>
                  <a:lnTo>
                    <a:pt x="20225" y="67279"/>
                  </a:lnTo>
                  <a:lnTo>
                    <a:pt x="43584" y="79874"/>
                  </a:lnTo>
                  <a:close/>
                </a:path>
                <a:path w="500380" h="469900">
                  <a:moveTo>
                    <a:pt x="123444" y="172212"/>
                  </a:moveTo>
                  <a:lnTo>
                    <a:pt x="43584" y="79874"/>
                  </a:lnTo>
                  <a:lnTo>
                    <a:pt x="20225" y="67279"/>
                  </a:lnTo>
                  <a:lnTo>
                    <a:pt x="105815" y="165945"/>
                  </a:lnTo>
                  <a:lnTo>
                    <a:pt x="112776" y="164592"/>
                  </a:lnTo>
                  <a:lnTo>
                    <a:pt x="112776" y="174315"/>
                  </a:lnTo>
                  <a:lnTo>
                    <a:pt x="123444" y="172212"/>
                  </a:lnTo>
                  <a:close/>
                </a:path>
                <a:path w="500380" h="469900">
                  <a:moveTo>
                    <a:pt x="91440" y="256032"/>
                  </a:moveTo>
                  <a:lnTo>
                    <a:pt x="91440" y="248412"/>
                  </a:lnTo>
                  <a:lnTo>
                    <a:pt x="86447" y="252072"/>
                  </a:lnTo>
                  <a:lnTo>
                    <a:pt x="91440" y="256032"/>
                  </a:lnTo>
                  <a:close/>
                </a:path>
                <a:path w="500380" h="469900">
                  <a:moveTo>
                    <a:pt x="112776" y="164592"/>
                  </a:moveTo>
                  <a:lnTo>
                    <a:pt x="105815" y="165945"/>
                  </a:lnTo>
                  <a:lnTo>
                    <a:pt x="111252" y="172212"/>
                  </a:lnTo>
                  <a:lnTo>
                    <a:pt x="112776" y="164592"/>
                  </a:lnTo>
                  <a:close/>
                </a:path>
                <a:path w="500380" h="469900">
                  <a:moveTo>
                    <a:pt x="137160" y="312637"/>
                  </a:moveTo>
                  <a:lnTo>
                    <a:pt x="137160" y="300228"/>
                  </a:lnTo>
                  <a:lnTo>
                    <a:pt x="130764" y="300938"/>
                  </a:lnTo>
                  <a:lnTo>
                    <a:pt x="109728" y="379476"/>
                  </a:lnTo>
                  <a:lnTo>
                    <a:pt x="114300" y="376676"/>
                  </a:lnTo>
                  <a:lnTo>
                    <a:pt x="114300" y="364236"/>
                  </a:lnTo>
                  <a:lnTo>
                    <a:pt x="125298" y="357541"/>
                  </a:lnTo>
                  <a:lnTo>
                    <a:pt x="137160" y="312637"/>
                  </a:lnTo>
                  <a:close/>
                </a:path>
                <a:path w="500380" h="469900">
                  <a:moveTo>
                    <a:pt x="125298" y="357541"/>
                  </a:moveTo>
                  <a:lnTo>
                    <a:pt x="114300" y="364236"/>
                  </a:lnTo>
                  <a:lnTo>
                    <a:pt x="121920" y="370332"/>
                  </a:lnTo>
                  <a:lnTo>
                    <a:pt x="125298" y="357541"/>
                  </a:lnTo>
                  <a:close/>
                </a:path>
                <a:path w="500380" h="469900">
                  <a:moveTo>
                    <a:pt x="199772" y="427859"/>
                  </a:moveTo>
                  <a:lnTo>
                    <a:pt x="184404" y="321564"/>
                  </a:lnTo>
                  <a:lnTo>
                    <a:pt x="125298" y="357541"/>
                  </a:lnTo>
                  <a:lnTo>
                    <a:pt x="121920" y="370332"/>
                  </a:lnTo>
                  <a:lnTo>
                    <a:pt x="114300" y="364236"/>
                  </a:lnTo>
                  <a:lnTo>
                    <a:pt x="114300" y="376676"/>
                  </a:lnTo>
                  <a:lnTo>
                    <a:pt x="176784" y="338421"/>
                  </a:lnTo>
                  <a:lnTo>
                    <a:pt x="176784" y="329184"/>
                  </a:lnTo>
                  <a:lnTo>
                    <a:pt x="184404" y="333756"/>
                  </a:lnTo>
                  <a:lnTo>
                    <a:pt x="184404" y="383110"/>
                  </a:lnTo>
                  <a:lnTo>
                    <a:pt x="193548" y="447821"/>
                  </a:lnTo>
                  <a:lnTo>
                    <a:pt x="193548" y="446532"/>
                  </a:lnTo>
                  <a:lnTo>
                    <a:pt x="199772" y="427859"/>
                  </a:lnTo>
                  <a:close/>
                </a:path>
                <a:path w="500380" h="469900">
                  <a:moveTo>
                    <a:pt x="137160" y="300228"/>
                  </a:moveTo>
                  <a:lnTo>
                    <a:pt x="132588" y="294132"/>
                  </a:lnTo>
                  <a:lnTo>
                    <a:pt x="130764" y="300938"/>
                  </a:lnTo>
                  <a:lnTo>
                    <a:pt x="137160" y="300228"/>
                  </a:lnTo>
                  <a:close/>
                </a:path>
                <a:path w="500380" h="469900">
                  <a:moveTo>
                    <a:pt x="175260" y="138684"/>
                  </a:moveTo>
                  <a:lnTo>
                    <a:pt x="169418" y="135558"/>
                  </a:lnTo>
                  <a:lnTo>
                    <a:pt x="167640" y="141732"/>
                  </a:lnTo>
                  <a:lnTo>
                    <a:pt x="175260" y="138684"/>
                  </a:lnTo>
                  <a:close/>
                </a:path>
                <a:path w="500380" h="469900">
                  <a:moveTo>
                    <a:pt x="175260" y="150876"/>
                  </a:moveTo>
                  <a:lnTo>
                    <a:pt x="175260" y="138684"/>
                  </a:lnTo>
                  <a:lnTo>
                    <a:pt x="167640" y="141732"/>
                  </a:lnTo>
                  <a:lnTo>
                    <a:pt x="167640" y="146767"/>
                  </a:lnTo>
                  <a:lnTo>
                    <a:pt x="175260" y="150876"/>
                  </a:lnTo>
                  <a:close/>
                </a:path>
                <a:path w="500380" h="469900">
                  <a:moveTo>
                    <a:pt x="247547" y="124288"/>
                  </a:moveTo>
                  <a:lnTo>
                    <a:pt x="193548" y="51816"/>
                  </a:lnTo>
                  <a:lnTo>
                    <a:pt x="169418" y="135558"/>
                  </a:lnTo>
                  <a:lnTo>
                    <a:pt x="175260" y="138684"/>
                  </a:lnTo>
                  <a:lnTo>
                    <a:pt x="175260" y="150876"/>
                  </a:lnTo>
                  <a:lnTo>
                    <a:pt x="192024" y="91154"/>
                  </a:lnTo>
                  <a:lnTo>
                    <a:pt x="192024" y="65532"/>
                  </a:lnTo>
                  <a:lnTo>
                    <a:pt x="199644" y="64008"/>
                  </a:lnTo>
                  <a:lnTo>
                    <a:pt x="199644" y="75623"/>
                  </a:lnTo>
                  <a:lnTo>
                    <a:pt x="243840" y="134153"/>
                  </a:lnTo>
                  <a:lnTo>
                    <a:pt x="243840" y="129540"/>
                  </a:lnTo>
                  <a:lnTo>
                    <a:pt x="247547" y="124288"/>
                  </a:lnTo>
                  <a:close/>
                </a:path>
                <a:path w="500380" h="469900">
                  <a:moveTo>
                    <a:pt x="184404" y="333756"/>
                  </a:moveTo>
                  <a:lnTo>
                    <a:pt x="176784" y="329184"/>
                  </a:lnTo>
                  <a:lnTo>
                    <a:pt x="177985" y="337685"/>
                  </a:lnTo>
                  <a:lnTo>
                    <a:pt x="184404" y="333756"/>
                  </a:lnTo>
                  <a:close/>
                </a:path>
                <a:path w="500380" h="469900">
                  <a:moveTo>
                    <a:pt x="177985" y="337685"/>
                  </a:moveTo>
                  <a:lnTo>
                    <a:pt x="176784" y="329184"/>
                  </a:lnTo>
                  <a:lnTo>
                    <a:pt x="176784" y="338421"/>
                  </a:lnTo>
                  <a:lnTo>
                    <a:pt x="177985" y="337685"/>
                  </a:lnTo>
                  <a:close/>
                </a:path>
                <a:path w="500380" h="469900">
                  <a:moveTo>
                    <a:pt x="184404" y="383110"/>
                  </a:moveTo>
                  <a:lnTo>
                    <a:pt x="184404" y="333756"/>
                  </a:lnTo>
                  <a:lnTo>
                    <a:pt x="177985" y="337685"/>
                  </a:lnTo>
                  <a:lnTo>
                    <a:pt x="184404" y="383110"/>
                  </a:lnTo>
                  <a:close/>
                </a:path>
                <a:path w="500380" h="469900">
                  <a:moveTo>
                    <a:pt x="199644" y="64008"/>
                  </a:moveTo>
                  <a:lnTo>
                    <a:pt x="192024" y="65532"/>
                  </a:lnTo>
                  <a:lnTo>
                    <a:pt x="197267" y="72475"/>
                  </a:lnTo>
                  <a:lnTo>
                    <a:pt x="199644" y="64008"/>
                  </a:lnTo>
                  <a:close/>
                </a:path>
                <a:path w="500380" h="469900">
                  <a:moveTo>
                    <a:pt x="197267" y="72475"/>
                  </a:moveTo>
                  <a:lnTo>
                    <a:pt x="192024" y="65532"/>
                  </a:lnTo>
                  <a:lnTo>
                    <a:pt x="192024" y="91154"/>
                  </a:lnTo>
                  <a:lnTo>
                    <a:pt x="197267" y="72475"/>
                  </a:lnTo>
                  <a:close/>
                </a:path>
                <a:path w="500380" h="469900">
                  <a:moveTo>
                    <a:pt x="202692" y="448056"/>
                  </a:moveTo>
                  <a:lnTo>
                    <a:pt x="199772" y="427859"/>
                  </a:lnTo>
                  <a:lnTo>
                    <a:pt x="193548" y="446532"/>
                  </a:lnTo>
                  <a:lnTo>
                    <a:pt x="202692" y="448056"/>
                  </a:lnTo>
                  <a:close/>
                </a:path>
                <a:path w="500380" h="469900">
                  <a:moveTo>
                    <a:pt x="202692" y="450919"/>
                  </a:moveTo>
                  <a:lnTo>
                    <a:pt x="202692" y="448056"/>
                  </a:lnTo>
                  <a:lnTo>
                    <a:pt x="193548" y="446532"/>
                  </a:lnTo>
                  <a:lnTo>
                    <a:pt x="193548" y="447821"/>
                  </a:lnTo>
                  <a:lnTo>
                    <a:pt x="196596" y="469392"/>
                  </a:lnTo>
                  <a:lnTo>
                    <a:pt x="202692" y="450919"/>
                  </a:lnTo>
                  <a:close/>
                </a:path>
                <a:path w="500380" h="469900">
                  <a:moveTo>
                    <a:pt x="199644" y="75623"/>
                  </a:moveTo>
                  <a:lnTo>
                    <a:pt x="199644" y="64008"/>
                  </a:lnTo>
                  <a:lnTo>
                    <a:pt x="197267" y="72475"/>
                  </a:lnTo>
                  <a:lnTo>
                    <a:pt x="199644" y="75623"/>
                  </a:lnTo>
                  <a:close/>
                </a:path>
                <a:path w="500380" h="469900">
                  <a:moveTo>
                    <a:pt x="298840" y="398783"/>
                  </a:moveTo>
                  <a:lnTo>
                    <a:pt x="240792" y="304800"/>
                  </a:lnTo>
                  <a:lnTo>
                    <a:pt x="199772" y="427859"/>
                  </a:lnTo>
                  <a:lnTo>
                    <a:pt x="202692" y="448056"/>
                  </a:lnTo>
                  <a:lnTo>
                    <a:pt x="202692" y="450919"/>
                  </a:lnTo>
                  <a:lnTo>
                    <a:pt x="237744" y="344701"/>
                  </a:lnTo>
                  <a:lnTo>
                    <a:pt x="237744" y="318516"/>
                  </a:lnTo>
                  <a:lnTo>
                    <a:pt x="246888" y="316992"/>
                  </a:lnTo>
                  <a:lnTo>
                    <a:pt x="246888" y="333401"/>
                  </a:lnTo>
                  <a:lnTo>
                    <a:pt x="297180" y="415272"/>
                  </a:lnTo>
                  <a:lnTo>
                    <a:pt x="297180" y="409956"/>
                  </a:lnTo>
                  <a:lnTo>
                    <a:pt x="298840" y="398783"/>
                  </a:lnTo>
                  <a:close/>
                </a:path>
                <a:path w="500380" h="469900">
                  <a:moveTo>
                    <a:pt x="246888" y="316992"/>
                  </a:moveTo>
                  <a:lnTo>
                    <a:pt x="237744" y="318516"/>
                  </a:lnTo>
                  <a:lnTo>
                    <a:pt x="243365" y="327666"/>
                  </a:lnTo>
                  <a:lnTo>
                    <a:pt x="246888" y="316992"/>
                  </a:lnTo>
                  <a:close/>
                </a:path>
                <a:path w="500380" h="469900">
                  <a:moveTo>
                    <a:pt x="243365" y="327666"/>
                  </a:moveTo>
                  <a:lnTo>
                    <a:pt x="237744" y="318516"/>
                  </a:lnTo>
                  <a:lnTo>
                    <a:pt x="237744" y="344701"/>
                  </a:lnTo>
                  <a:lnTo>
                    <a:pt x="243365" y="327666"/>
                  </a:lnTo>
                  <a:close/>
                </a:path>
                <a:path w="500380" h="469900">
                  <a:moveTo>
                    <a:pt x="246888" y="333401"/>
                  </a:moveTo>
                  <a:lnTo>
                    <a:pt x="246888" y="316992"/>
                  </a:lnTo>
                  <a:lnTo>
                    <a:pt x="243365" y="327666"/>
                  </a:lnTo>
                  <a:lnTo>
                    <a:pt x="246888" y="333401"/>
                  </a:lnTo>
                  <a:close/>
                </a:path>
                <a:path w="500380" h="469900">
                  <a:moveTo>
                    <a:pt x="251460" y="129540"/>
                  </a:moveTo>
                  <a:lnTo>
                    <a:pt x="247547" y="124288"/>
                  </a:lnTo>
                  <a:lnTo>
                    <a:pt x="243840" y="129540"/>
                  </a:lnTo>
                  <a:lnTo>
                    <a:pt x="251460" y="129540"/>
                  </a:lnTo>
                  <a:close/>
                </a:path>
                <a:path w="500380" h="469900">
                  <a:moveTo>
                    <a:pt x="251460" y="135829"/>
                  </a:moveTo>
                  <a:lnTo>
                    <a:pt x="251460" y="129540"/>
                  </a:lnTo>
                  <a:lnTo>
                    <a:pt x="243840" y="129540"/>
                  </a:lnTo>
                  <a:lnTo>
                    <a:pt x="243840" y="134153"/>
                  </a:lnTo>
                  <a:lnTo>
                    <a:pt x="248412" y="140208"/>
                  </a:lnTo>
                  <a:lnTo>
                    <a:pt x="251460" y="135829"/>
                  </a:lnTo>
                  <a:close/>
                </a:path>
                <a:path w="500380" h="469900">
                  <a:moveTo>
                    <a:pt x="335280" y="0"/>
                  </a:moveTo>
                  <a:lnTo>
                    <a:pt x="247547" y="124288"/>
                  </a:lnTo>
                  <a:lnTo>
                    <a:pt x="251460" y="129540"/>
                  </a:lnTo>
                  <a:lnTo>
                    <a:pt x="251460" y="135829"/>
                  </a:lnTo>
                  <a:lnTo>
                    <a:pt x="323327" y="32601"/>
                  </a:lnTo>
                  <a:lnTo>
                    <a:pt x="324612" y="16764"/>
                  </a:lnTo>
                  <a:lnTo>
                    <a:pt x="332232" y="19812"/>
                  </a:lnTo>
                  <a:lnTo>
                    <a:pt x="332232" y="41148"/>
                  </a:lnTo>
                  <a:lnTo>
                    <a:pt x="335280" y="0"/>
                  </a:lnTo>
                  <a:close/>
                </a:path>
                <a:path w="500380" h="469900">
                  <a:moveTo>
                    <a:pt x="304800" y="408432"/>
                  </a:moveTo>
                  <a:lnTo>
                    <a:pt x="298840" y="398783"/>
                  </a:lnTo>
                  <a:lnTo>
                    <a:pt x="297180" y="409956"/>
                  </a:lnTo>
                  <a:lnTo>
                    <a:pt x="304800" y="408432"/>
                  </a:lnTo>
                  <a:close/>
                </a:path>
                <a:path w="500380" h="469900">
                  <a:moveTo>
                    <a:pt x="304800" y="416052"/>
                  </a:moveTo>
                  <a:lnTo>
                    <a:pt x="304800" y="408432"/>
                  </a:lnTo>
                  <a:lnTo>
                    <a:pt x="297180" y="409956"/>
                  </a:lnTo>
                  <a:lnTo>
                    <a:pt x="297180" y="415272"/>
                  </a:lnTo>
                  <a:lnTo>
                    <a:pt x="303276" y="425196"/>
                  </a:lnTo>
                  <a:lnTo>
                    <a:pt x="304800" y="416052"/>
                  </a:lnTo>
                  <a:close/>
                </a:path>
                <a:path w="500380" h="469900">
                  <a:moveTo>
                    <a:pt x="409956" y="386680"/>
                  </a:moveTo>
                  <a:lnTo>
                    <a:pt x="409956" y="374904"/>
                  </a:lnTo>
                  <a:lnTo>
                    <a:pt x="402336" y="379476"/>
                  </a:lnTo>
                  <a:lnTo>
                    <a:pt x="398731" y="365817"/>
                  </a:lnTo>
                  <a:lnTo>
                    <a:pt x="313944" y="297180"/>
                  </a:lnTo>
                  <a:lnTo>
                    <a:pt x="298840" y="398783"/>
                  </a:lnTo>
                  <a:lnTo>
                    <a:pt x="304800" y="408432"/>
                  </a:lnTo>
                  <a:lnTo>
                    <a:pt x="304800" y="416052"/>
                  </a:lnTo>
                  <a:lnTo>
                    <a:pt x="315468" y="352044"/>
                  </a:lnTo>
                  <a:lnTo>
                    <a:pt x="315468" y="309372"/>
                  </a:lnTo>
                  <a:lnTo>
                    <a:pt x="323088" y="306324"/>
                  </a:lnTo>
                  <a:lnTo>
                    <a:pt x="323088" y="315606"/>
                  </a:lnTo>
                  <a:lnTo>
                    <a:pt x="409956" y="386680"/>
                  </a:lnTo>
                  <a:close/>
                </a:path>
                <a:path w="500380" h="469900">
                  <a:moveTo>
                    <a:pt x="332232" y="41148"/>
                  </a:moveTo>
                  <a:lnTo>
                    <a:pt x="332232" y="19812"/>
                  </a:lnTo>
                  <a:lnTo>
                    <a:pt x="323327" y="32601"/>
                  </a:lnTo>
                  <a:lnTo>
                    <a:pt x="315468" y="129540"/>
                  </a:lnTo>
                  <a:lnTo>
                    <a:pt x="320040" y="128682"/>
                  </a:lnTo>
                  <a:lnTo>
                    <a:pt x="320040" y="118872"/>
                  </a:lnTo>
                  <a:lnTo>
                    <a:pt x="326568" y="117605"/>
                  </a:lnTo>
                  <a:lnTo>
                    <a:pt x="332232" y="41148"/>
                  </a:lnTo>
                  <a:close/>
                </a:path>
                <a:path w="500380" h="469900">
                  <a:moveTo>
                    <a:pt x="323088" y="306324"/>
                  </a:moveTo>
                  <a:lnTo>
                    <a:pt x="315468" y="309372"/>
                  </a:lnTo>
                  <a:lnTo>
                    <a:pt x="321726" y="314492"/>
                  </a:lnTo>
                  <a:lnTo>
                    <a:pt x="323088" y="306324"/>
                  </a:lnTo>
                  <a:close/>
                </a:path>
                <a:path w="500380" h="469900">
                  <a:moveTo>
                    <a:pt x="321726" y="314492"/>
                  </a:moveTo>
                  <a:lnTo>
                    <a:pt x="315468" y="309372"/>
                  </a:lnTo>
                  <a:lnTo>
                    <a:pt x="315468" y="352044"/>
                  </a:lnTo>
                  <a:lnTo>
                    <a:pt x="321726" y="314492"/>
                  </a:lnTo>
                  <a:close/>
                </a:path>
                <a:path w="500380" h="469900">
                  <a:moveTo>
                    <a:pt x="326568" y="117605"/>
                  </a:moveTo>
                  <a:lnTo>
                    <a:pt x="320040" y="118872"/>
                  </a:lnTo>
                  <a:lnTo>
                    <a:pt x="326136" y="123444"/>
                  </a:lnTo>
                  <a:lnTo>
                    <a:pt x="326568" y="117605"/>
                  </a:lnTo>
                  <a:close/>
                </a:path>
                <a:path w="500380" h="469900">
                  <a:moveTo>
                    <a:pt x="422148" y="99060"/>
                  </a:moveTo>
                  <a:lnTo>
                    <a:pt x="326568" y="117605"/>
                  </a:lnTo>
                  <a:lnTo>
                    <a:pt x="326136" y="123444"/>
                  </a:lnTo>
                  <a:lnTo>
                    <a:pt x="320040" y="118872"/>
                  </a:lnTo>
                  <a:lnTo>
                    <a:pt x="320040" y="128682"/>
                  </a:lnTo>
                  <a:lnTo>
                    <a:pt x="402336" y="113244"/>
                  </a:lnTo>
                  <a:lnTo>
                    <a:pt x="408432" y="103632"/>
                  </a:lnTo>
                  <a:lnTo>
                    <a:pt x="413004" y="111252"/>
                  </a:lnTo>
                  <a:lnTo>
                    <a:pt x="413004" y="113429"/>
                  </a:lnTo>
                  <a:lnTo>
                    <a:pt x="422148" y="99060"/>
                  </a:lnTo>
                  <a:close/>
                </a:path>
                <a:path w="500380" h="469900">
                  <a:moveTo>
                    <a:pt x="323088" y="315606"/>
                  </a:moveTo>
                  <a:lnTo>
                    <a:pt x="323088" y="306324"/>
                  </a:lnTo>
                  <a:lnTo>
                    <a:pt x="321726" y="314492"/>
                  </a:lnTo>
                  <a:lnTo>
                    <a:pt x="323088" y="315606"/>
                  </a:lnTo>
                  <a:close/>
                </a:path>
                <a:path w="500380" h="469900">
                  <a:moveTo>
                    <a:pt x="332232" y="19812"/>
                  </a:moveTo>
                  <a:lnTo>
                    <a:pt x="324612" y="16764"/>
                  </a:lnTo>
                  <a:lnTo>
                    <a:pt x="323327" y="32601"/>
                  </a:lnTo>
                  <a:lnTo>
                    <a:pt x="332232" y="19812"/>
                  </a:lnTo>
                  <a:close/>
                </a:path>
                <a:path w="500380" h="469900">
                  <a:moveTo>
                    <a:pt x="413004" y="113429"/>
                  </a:moveTo>
                  <a:lnTo>
                    <a:pt x="413004" y="111252"/>
                  </a:lnTo>
                  <a:lnTo>
                    <a:pt x="402330" y="113253"/>
                  </a:lnTo>
                  <a:lnTo>
                    <a:pt x="368808" y="166116"/>
                  </a:lnTo>
                  <a:lnTo>
                    <a:pt x="376428" y="167480"/>
                  </a:lnTo>
                  <a:lnTo>
                    <a:pt x="376428" y="158496"/>
                  </a:lnTo>
                  <a:lnTo>
                    <a:pt x="383558" y="159701"/>
                  </a:lnTo>
                  <a:lnTo>
                    <a:pt x="413004" y="113429"/>
                  </a:lnTo>
                  <a:close/>
                </a:path>
                <a:path w="500380" h="469900">
                  <a:moveTo>
                    <a:pt x="483108" y="286988"/>
                  </a:moveTo>
                  <a:lnTo>
                    <a:pt x="483108" y="277368"/>
                  </a:lnTo>
                  <a:lnTo>
                    <a:pt x="480060" y="286512"/>
                  </a:lnTo>
                  <a:lnTo>
                    <a:pt x="464102" y="276048"/>
                  </a:lnTo>
                  <a:lnTo>
                    <a:pt x="373380" y="269748"/>
                  </a:lnTo>
                  <a:lnTo>
                    <a:pt x="377952" y="287073"/>
                  </a:lnTo>
                  <a:lnTo>
                    <a:pt x="377952" y="280416"/>
                  </a:lnTo>
                  <a:lnTo>
                    <a:pt x="384048" y="274320"/>
                  </a:lnTo>
                  <a:lnTo>
                    <a:pt x="385845" y="280909"/>
                  </a:lnTo>
                  <a:lnTo>
                    <a:pt x="483108" y="286988"/>
                  </a:lnTo>
                  <a:close/>
                </a:path>
                <a:path w="500380" h="469900">
                  <a:moveTo>
                    <a:pt x="383558" y="159701"/>
                  </a:moveTo>
                  <a:lnTo>
                    <a:pt x="376428" y="158496"/>
                  </a:lnTo>
                  <a:lnTo>
                    <a:pt x="379476" y="166116"/>
                  </a:lnTo>
                  <a:lnTo>
                    <a:pt x="383558" y="159701"/>
                  </a:lnTo>
                  <a:close/>
                </a:path>
                <a:path w="500380" h="469900">
                  <a:moveTo>
                    <a:pt x="484632" y="176784"/>
                  </a:moveTo>
                  <a:lnTo>
                    <a:pt x="383558" y="159701"/>
                  </a:lnTo>
                  <a:lnTo>
                    <a:pt x="379476" y="166116"/>
                  </a:lnTo>
                  <a:lnTo>
                    <a:pt x="376428" y="158496"/>
                  </a:lnTo>
                  <a:lnTo>
                    <a:pt x="376428" y="167480"/>
                  </a:lnTo>
                  <a:lnTo>
                    <a:pt x="458165" y="182120"/>
                  </a:lnTo>
                  <a:lnTo>
                    <a:pt x="469392" y="175260"/>
                  </a:lnTo>
                  <a:lnTo>
                    <a:pt x="470916" y="184404"/>
                  </a:lnTo>
                  <a:lnTo>
                    <a:pt x="470916" y="185206"/>
                  </a:lnTo>
                  <a:lnTo>
                    <a:pt x="484632" y="176784"/>
                  </a:lnTo>
                  <a:close/>
                </a:path>
                <a:path w="500380" h="469900">
                  <a:moveTo>
                    <a:pt x="385845" y="280909"/>
                  </a:moveTo>
                  <a:lnTo>
                    <a:pt x="384048" y="274320"/>
                  </a:lnTo>
                  <a:lnTo>
                    <a:pt x="377952" y="280416"/>
                  </a:lnTo>
                  <a:lnTo>
                    <a:pt x="385845" y="280909"/>
                  </a:lnTo>
                  <a:close/>
                </a:path>
                <a:path w="500380" h="469900">
                  <a:moveTo>
                    <a:pt x="416052" y="391668"/>
                  </a:moveTo>
                  <a:lnTo>
                    <a:pt x="385845" y="280909"/>
                  </a:lnTo>
                  <a:lnTo>
                    <a:pt x="377952" y="280416"/>
                  </a:lnTo>
                  <a:lnTo>
                    <a:pt x="377952" y="287073"/>
                  </a:lnTo>
                  <a:lnTo>
                    <a:pt x="398731" y="365817"/>
                  </a:lnTo>
                  <a:lnTo>
                    <a:pt x="409956" y="374904"/>
                  </a:lnTo>
                  <a:lnTo>
                    <a:pt x="409956" y="386680"/>
                  </a:lnTo>
                  <a:lnTo>
                    <a:pt x="416052" y="391668"/>
                  </a:lnTo>
                  <a:close/>
                </a:path>
                <a:path w="500380" h="469900">
                  <a:moveTo>
                    <a:pt x="470916" y="185206"/>
                  </a:moveTo>
                  <a:lnTo>
                    <a:pt x="470916" y="184404"/>
                  </a:lnTo>
                  <a:lnTo>
                    <a:pt x="458165" y="182120"/>
                  </a:lnTo>
                  <a:lnTo>
                    <a:pt x="387096" y="225552"/>
                  </a:lnTo>
                  <a:lnTo>
                    <a:pt x="397764" y="232547"/>
                  </a:lnTo>
                  <a:lnTo>
                    <a:pt x="397764" y="222504"/>
                  </a:lnTo>
                  <a:lnTo>
                    <a:pt x="403831" y="226398"/>
                  </a:lnTo>
                  <a:lnTo>
                    <a:pt x="470916" y="185206"/>
                  </a:lnTo>
                  <a:close/>
                </a:path>
                <a:path w="500380" h="469900">
                  <a:moveTo>
                    <a:pt x="403831" y="226398"/>
                  </a:moveTo>
                  <a:lnTo>
                    <a:pt x="397764" y="222504"/>
                  </a:lnTo>
                  <a:lnTo>
                    <a:pt x="397764" y="230124"/>
                  </a:lnTo>
                  <a:lnTo>
                    <a:pt x="403831" y="226398"/>
                  </a:lnTo>
                  <a:close/>
                </a:path>
                <a:path w="500380" h="469900">
                  <a:moveTo>
                    <a:pt x="499872" y="288036"/>
                  </a:moveTo>
                  <a:lnTo>
                    <a:pt x="403831" y="226398"/>
                  </a:lnTo>
                  <a:lnTo>
                    <a:pt x="397764" y="230124"/>
                  </a:lnTo>
                  <a:lnTo>
                    <a:pt x="397764" y="232547"/>
                  </a:lnTo>
                  <a:lnTo>
                    <a:pt x="464102" y="276048"/>
                  </a:lnTo>
                  <a:lnTo>
                    <a:pt x="483108" y="277368"/>
                  </a:lnTo>
                  <a:lnTo>
                    <a:pt x="483108" y="286988"/>
                  </a:lnTo>
                  <a:lnTo>
                    <a:pt x="499872" y="288036"/>
                  </a:lnTo>
                  <a:close/>
                </a:path>
                <a:path w="500380" h="469900">
                  <a:moveTo>
                    <a:pt x="409956" y="374904"/>
                  </a:moveTo>
                  <a:lnTo>
                    <a:pt x="398731" y="365817"/>
                  </a:lnTo>
                  <a:lnTo>
                    <a:pt x="402336" y="379476"/>
                  </a:lnTo>
                  <a:lnTo>
                    <a:pt x="409956" y="374904"/>
                  </a:lnTo>
                  <a:close/>
                </a:path>
                <a:path w="500380" h="469900">
                  <a:moveTo>
                    <a:pt x="413004" y="111252"/>
                  </a:moveTo>
                  <a:lnTo>
                    <a:pt x="408432" y="103632"/>
                  </a:lnTo>
                  <a:lnTo>
                    <a:pt x="402330" y="113253"/>
                  </a:lnTo>
                  <a:lnTo>
                    <a:pt x="413004" y="111252"/>
                  </a:lnTo>
                  <a:close/>
                </a:path>
                <a:path w="500380" h="469900">
                  <a:moveTo>
                    <a:pt x="470916" y="184404"/>
                  </a:moveTo>
                  <a:lnTo>
                    <a:pt x="469392" y="175260"/>
                  </a:lnTo>
                  <a:lnTo>
                    <a:pt x="458165" y="182120"/>
                  </a:lnTo>
                  <a:lnTo>
                    <a:pt x="470916" y="184404"/>
                  </a:lnTo>
                  <a:close/>
                </a:path>
                <a:path w="500380" h="469900">
                  <a:moveTo>
                    <a:pt x="483108" y="277368"/>
                  </a:moveTo>
                  <a:lnTo>
                    <a:pt x="464102" y="276048"/>
                  </a:lnTo>
                  <a:lnTo>
                    <a:pt x="480060" y="286512"/>
                  </a:lnTo>
                  <a:lnTo>
                    <a:pt x="483108" y="277368"/>
                  </a:lnTo>
                  <a:close/>
                </a:path>
              </a:pathLst>
            </a:custGeom>
            <a:solidFill>
              <a:srgbClr val="FFFFFF"/>
            </a:solidFill>
          </p:spPr>
          <p:txBody>
            <a:bodyPr wrap="square" lIns="0" tIns="0" rIns="0" bIns="0" rtlCol="0"/>
            <a:lstStyle/>
            <a:p>
              <a:pPr defTabSz="586405"/>
              <a:endParaRPr sz="1154">
                <a:solidFill>
                  <a:prstClr val="black"/>
                </a:solidFill>
                <a:latin typeface="Calibri"/>
              </a:endParaRPr>
            </a:p>
          </p:txBody>
        </p:sp>
        <p:sp>
          <p:nvSpPr>
            <p:cNvPr id="17" name="object 14">
              <a:extLst>
                <a:ext uri="{FF2B5EF4-FFF2-40B4-BE49-F238E27FC236}">
                  <a16:creationId xmlns:a16="http://schemas.microsoft.com/office/drawing/2014/main" id="{3DAAE4B8-8F88-436D-BA21-89E0B8A8FE81}"/>
                </a:ext>
              </a:extLst>
            </p:cNvPr>
            <p:cNvSpPr/>
            <p:nvPr/>
          </p:nvSpPr>
          <p:spPr>
            <a:xfrm>
              <a:off x="2790322" y="2010156"/>
              <a:ext cx="469900" cy="431800"/>
            </a:xfrm>
            <a:custGeom>
              <a:avLst/>
              <a:gdLst/>
              <a:ahLst/>
              <a:cxnLst/>
              <a:rect l="l" t="t" r="r" b="b"/>
              <a:pathLst>
                <a:path w="469900" h="431800">
                  <a:moveTo>
                    <a:pt x="469391" y="265175"/>
                  </a:moveTo>
                  <a:lnTo>
                    <a:pt x="382523" y="208787"/>
                  </a:lnTo>
                  <a:lnTo>
                    <a:pt x="458723" y="163067"/>
                  </a:lnTo>
                  <a:lnTo>
                    <a:pt x="362711" y="146303"/>
                  </a:lnTo>
                  <a:lnTo>
                    <a:pt x="399287" y="89915"/>
                  </a:lnTo>
                  <a:lnTo>
                    <a:pt x="307847" y="106679"/>
                  </a:lnTo>
                  <a:lnTo>
                    <a:pt x="315467" y="0"/>
                  </a:lnTo>
                  <a:lnTo>
                    <a:pt x="234695" y="115823"/>
                  </a:lnTo>
                  <a:lnTo>
                    <a:pt x="181355" y="45719"/>
                  </a:lnTo>
                  <a:lnTo>
                    <a:pt x="158495" y="126491"/>
                  </a:lnTo>
                  <a:lnTo>
                    <a:pt x="9143" y="45719"/>
                  </a:lnTo>
                  <a:lnTo>
                    <a:pt x="100583" y="152399"/>
                  </a:lnTo>
                  <a:lnTo>
                    <a:pt x="0" y="172211"/>
                  </a:lnTo>
                  <a:lnTo>
                    <a:pt x="80771" y="236219"/>
                  </a:lnTo>
                  <a:lnTo>
                    <a:pt x="3047" y="291083"/>
                  </a:lnTo>
                  <a:lnTo>
                    <a:pt x="123443" y="278891"/>
                  </a:lnTo>
                  <a:lnTo>
                    <a:pt x="103631" y="352043"/>
                  </a:lnTo>
                  <a:lnTo>
                    <a:pt x="167639" y="312419"/>
                  </a:lnTo>
                  <a:lnTo>
                    <a:pt x="184403" y="431291"/>
                  </a:lnTo>
                  <a:lnTo>
                    <a:pt x="228599" y="298703"/>
                  </a:lnTo>
                  <a:lnTo>
                    <a:pt x="288035" y="394715"/>
                  </a:lnTo>
                  <a:lnTo>
                    <a:pt x="304799" y="289559"/>
                  </a:lnTo>
                  <a:lnTo>
                    <a:pt x="394715" y="361187"/>
                  </a:lnTo>
                  <a:lnTo>
                    <a:pt x="365759" y="259079"/>
                  </a:lnTo>
                  <a:lnTo>
                    <a:pt x="469391" y="265175"/>
                  </a:lnTo>
                  <a:close/>
                </a:path>
              </a:pathLst>
            </a:custGeom>
            <a:solidFill>
              <a:srgbClr val="FFFF00"/>
            </a:solidFill>
          </p:spPr>
          <p:txBody>
            <a:bodyPr wrap="square" lIns="0" tIns="0" rIns="0" bIns="0" rtlCol="0"/>
            <a:lstStyle/>
            <a:p>
              <a:pPr defTabSz="586405"/>
              <a:endParaRPr sz="1154">
                <a:solidFill>
                  <a:prstClr val="black"/>
                </a:solidFill>
                <a:latin typeface="Calibri"/>
              </a:endParaRPr>
            </a:p>
          </p:txBody>
        </p:sp>
        <p:sp>
          <p:nvSpPr>
            <p:cNvPr id="18" name="object 15">
              <a:extLst>
                <a:ext uri="{FF2B5EF4-FFF2-40B4-BE49-F238E27FC236}">
                  <a16:creationId xmlns:a16="http://schemas.microsoft.com/office/drawing/2014/main" id="{181E545B-51B9-4321-8380-87B8D5185CCA}"/>
                </a:ext>
              </a:extLst>
            </p:cNvPr>
            <p:cNvSpPr/>
            <p:nvPr/>
          </p:nvSpPr>
          <p:spPr>
            <a:xfrm>
              <a:off x="2776606" y="1993392"/>
              <a:ext cx="500380" cy="469900"/>
            </a:xfrm>
            <a:custGeom>
              <a:avLst/>
              <a:gdLst/>
              <a:ahLst/>
              <a:cxnLst/>
              <a:rect l="l" t="t" r="r" b="b"/>
              <a:pathLst>
                <a:path w="500379" h="469900">
                  <a:moveTo>
                    <a:pt x="143256" y="289560"/>
                  </a:moveTo>
                  <a:lnTo>
                    <a:pt x="35585" y="301235"/>
                  </a:lnTo>
                  <a:lnTo>
                    <a:pt x="19812" y="312420"/>
                  </a:lnTo>
                  <a:lnTo>
                    <a:pt x="16790" y="303356"/>
                  </a:lnTo>
                  <a:lnTo>
                    <a:pt x="0" y="315468"/>
                  </a:lnTo>
                  <a:lnTo>
                    <a:pt x="130764" y="300938"/>
                  </a:lnTo>
                  <a:lnTo>
                    <a:pt x="132588" y="294132"/>
                  </a:lnTo>
                  <a:lnTo>
                    <a:pt x="137160" y="300228"/>
                  </a:lnTo>
                  <a:lnTo>
                    <a:pt x="137160" y="312637"/>
                  </a:lnTo>
                  <a:lnTo>
                    <a:pt x="143256" y="289560"/>
                  </a:lnTo>
                  <a:close/>
                </a:path>
                <a:path w="500379" h="469900">
                  <a:moveTo>
                    <a:pt x="169418" y="135558"/>
                  </a:moveTo>
                  <a:lnTo>
                    <a:pt x="1524" y="45720"/>
                  </a:lnTo>
                  <a:lnTo>
                    <a:pt x="19917" y="66923"/>
                  </a:lnTo>
                  <a:lnTo>
                    <a:pt x="25908" y="59436"/>
                  </a:lnTo>
                  <a:lnTo>
                    <a:pt x="43584" y="79874"/>
                  </a:lnTo>
                  <a:lnTo>
                    <a:pt x="167640" y="146767"/>
                  </a:lnTo>
                  <a:lnTo>
                    <a:pt x="167640" y="141732"/>
                  </a:lnTo>
                  <a:lnTo>
                    <a:pt x="169418" y="135558"/>
                  </a:lnTo>
                  <a:close/>
                </a:path>
                <a:path w="500379" h="469900">
                  <a:moveTo>
                    <a:pt x="114300" y="174015"/>
                  </a:moveTo>
                  <a:lnTo>
                    <a:pt x="114300" y="164592"/>
                  </a:lnTo>
                  <a:lnTo>
                    <a:pt x="111252" y="172212"/>
                  </a:lnTo>
                  <a:lnTo>
                    <a:pt x="106019" y="166180"/>
                  </a:lnTo>
                  <a:lnTo>
                    <a:pt x="3048" y="185928"/>
                  </a:lnTo>
                  <a:lnTo>
                    <a:pt x="15240" y="195597"/>
                  </a:lnTo>
                  <a:lnTo>
                    <a:pt x="15240" y="193548"/>
                  </a:lnTo>
                  <a:lnTo>
                    <a:pt x="16764" y="185928"/>
                  </a:lnTo>
                  <a:lnTo>
                    <a:pt x="24316" y="191758"/>
                  </a:lnTo>
                  <a:lnTo>
                    <a:pt x="114300" y="174015"/>
                  </a:lnTo>
                  <a:close/>
                </a:path>
                <a:path w="500379" h="469900">
                  <a:moveTo>
                    <a:pt x="24316" y="191758"/>
                  </a:moveTo>
                  <a:lnTo>
                    <a:pt x="16764" y="185928"/>
                  </a:lnTo>
                  <a:lnTo>
                    <a:pt x="15240" y="193548"/>
                  </a:lnTo>
                  <a:lnTo>
                    <a:pt x="24316" y="191758"/>
                  </a:lnTo>
                  <a:close/>
                </a:path>
                <a:path w="500379" h="469900">
                  <a:moveTo>
                    <a:pt x="103632" y="252984"/>
                  </a:moveTo>
                  <a:lnTo>
                    <a:pt x="24316" y="191758"/>
                  </a:lnTo>
                  <a:lnTo>
                    <a:pt x="15240" y="193548"/>
                  </a:lnTo>
                  <a:lnTo>
                    <a:pt x="15240" y="195597"/>
                  </a:lnTo>
                  <a:lnTo>
                    <a:pt x="87134" y="252617"/>
                  </a:lnTo>
                  <a:lnTo>
                    <a:pt x="92964" y="248412"/>
                  </a:lnTo>
                  <a:lnTo>
                    <a:pt x="92964" y="260548"/>
                  </a:lnTo>
                  <a:lnTo>
                    <a:pt x="103632" y="252984"/>
                  </a:lnTo>
                  <a:close/>
                </a:path>
                <a:path w="500379" h="469900">
                  <a:moveTo>
                    <a:pt x="35585" y="301235"/>
                  </a:moveTo>
                  <a:lnTo>
                    <a:pt x="16927" y="303258"/>
                  </a:lnTo>
                  <a:lnTo>
                    <a:pt x="16790" y="303356"/>
                  </a:lnTo>
                  <a:lnTo>
                    <a:pt x="19812" y="312420"/>
                  </a:lnTo>
                  <a:lnTo>
                    <a:pt x="35585" y="301235"/>
                  </a:lnTo>
                  <a:close/>
                </a:path>
                <a:path w="500379" h="469900">
                  <a:moveTo>
                    <a:pt x="92964" y="260548"/>
                  </a:moveTo>
                  <a:lnTo>
                    <a:pt x="92964" y="248412"/>
                  </a:lnTo>
                  <a:lnTo>
                    <a:pt x="91440" y="256032"/>
                  </a:lnTo>
                  <a:lnTo>
                    <a:pt x="87134" y="252617"/>
                  </a:lnTo>
                  <a:lnTo>
                    <a:pt x="16927" y="303258"/>
                  </a:lnTo>
                  <a:lnTo>
                    <a:pt x="35585" y="301235"/>
                  </a:lnTo>
                  <a:lnTo>
                    <a:pt x="92964" y="260548"/>
                  </a:lnTo>
                  <a:close/>
                </a:path>
                <a:path w="500379" h="469900">
                  <a:moveTo>
                    <a:pt x="20225" y="67279"/>
                  </a:moveTo>
                  <a:lnTo>
                    <a:pt x="19917" y="66923"/>
                  </a:lnTo>
                  <a:lnTo>
                    <a:pt x="19812" y="67056"/>
                  </a:lnTo>
                  <a:lnTo>
                    <a:pt x="20225" y="67279"/>
                  </a:lnTo>
                  <a:close/>
                </a:path>
                <a:path w="500379" h="469900">
                  <a:moveTo>
                    <a:pt x="43584" y="79874"/>
                  </a:moveTo>
                  <a:lnTo>
                    <a:pt x="25908" y="59436"/>
                  </a:lnTo>
                  <a:lnTo>
                    <a:pt x="19917" y="66923"/>
                  </a:lnTo>
                  <a:lnTo>
                    <a:pt x="20225" y="67279"/>
                  </a:lnTo>
                  <a:lnTo>
                    <a:pt x="43584" y="79874"/>
                  </a:lnTo>
                  <a:close/>
                </a:path>
                <a:path w="500379" h="469900">
                  <a:moveTo>
                    <a:pt x="123444" y="172212"/>
                  </a:moveTo>
                  <a:lnTo>
                    <a:pt x="43584" y="79874"/>
                  </a:lnTo>
                  <a:lnTo>
                    <a:pt x="20225" y="67279"/>
                  </a:lnTo>
                  <a:lnTo>
                    <a:pt x="106019" y="166180"/>
                  </a:lnTo>
                  <a:lnTo>
                    <a:pt x="114300" y="164592"/>
                  </a:lnTo>
                  <a:lnTo>
                    <a:pt x="114300" y="174015"/>
                  </a:lnTo>
                  <a:lnTo>
                    <a:pt x="123444" y="172212"/>
                  </a:lnTo>
                  <a:close/>
                </a:path>
                <a:path w="500379" h="469900">
                  <a:moveTo>
                    <a:pt x="92964" y="248412"/>
                  </a:moveTo>
                  <a:lnTo>
                    <a:pt x="87134" y="252617"/>
                  </a:lnTo>
                  <a:lnTo>
                    <a:pt x="91440" y="256032"/>
                  </a:lnTo>
                  <a:lnTo>
                    <a:pt x="92964" y="248412"/>
                  </a:lnTo>
                  <a:close/>
                </a:path>
                <a:path w="500379" h="469900">
                  <a:moveTo>
                    <a:pt x="114300" y="164592"/>
                  </a:moveTo>
                  <a:lnTo>
                    <a:pt x="106019" y="166180"/>
                  </a:lnTo>
                  <a:lnTo>
                    <a:pt x="111252" y="172212"/>
                  </a:lnTo>
                  <a:lnTo>
                    <a:pt x="114300" y="164592"/>
                  </a:lnTo>
                  <a:close/>
                </a:path>
                <a:path w="500379" h="469900">
                  <a:moveTo>
                    <a:pt x="137160" y="312637"/>
                  </a:moveTo>
                  <a:lnTo>
                    <a:pt x="137160" y="300228"/>
                  </a:lnTo>
                  <a:lnTo>
                    <a:pt x="130764" y="300938"/>
                  </a:lnTo>
                  <a:lnTo>
                    <a:pt x="109728" y="379476"/>
                  </a:lnTo>
                  <a:lnTo>
                    <a:pt x="114300" y="376676"/>
                  </a:lnTo>
                  <a:lnTo>
                    <a:pt x="114300" y="364236"/>
                  </a:lnTo>
                  <a:lnTo>
                    <a:pt x="125254" y="357710"/>
                  </a:lnTo>
                  <a:lnTo>
                    <a:pt x="137160" y="312637"/>
                  </a:lnTo>
                  <a:close/>
                </a:path>
                <a:path w="500379" h="469900">
                  <a:moveTo>
                    <a:pt x="125254" y="357710"/>
                  </a:moveTo>
                  <a:lnTo>
                    <a:pt x="114300" y="364236"/>
                  </a:lnTo>
                  <a:lnTo>
                    <a:pt x="121920" y="370332"/>
                  </a:lnTo>
                  <a:lnTo>
                    <a:pt x="125254" y="357710"/>
                  </a:lnTo>
                  <a:close/>
                </a:path>
                <a:path w="500379" h="469900">
                  <a:moveTo>
                    <a:pt x="199946" y="427337"/>
                  </a:moveTo>
                  <a:lnTo>
                    <a:pt x="185928" y="321564"/>
                  </a:lnTo>
                  <a:lnTo>
                    <a:pt x="125254" y="357710"/>
                  </a:lnTo>
                  <a:lnTo>
                    <a:pt x="121920" y="370332"/>
                  </a:lnTo>
                  <a:lnTo>
                    <a:pt x="114300" y="364236"/>
                  </a:lnTo>
                  <a:lnTo>
                    <a:pt x="114300" y="376676"/>
                  </a:lnTo>
                  <a:lnTo>
                    <a:pt x="176784" y="338421"/>
                  </a:lnTo>
                  <a:lnTo>
                    <a:pt x="176784" y="329184"/>
                  </a:lnTo>
                  <a:lnTo>
                    <a:pt x="184404" y="333756"/>
                  </a:lnTo>
                  <a:lnTo>
                    <a:pt x="184404" y="383110"/>
                  </a:lnTo>
                  <a:lnTo>
                    <a:pt x="193548" y="447821"/>
                  </a:lnTo>
                  <a:lnTo>
                    <a:pt x="193548" y="446532"/>
                  </a:lnTo>
                  <a:lnTo>
                    <a:pt x="199946" y="427337"/>
                  </a:lnTo>
                  <a:close/>
                </a:path>
                <a:path w="500379" h="469900">
                  <a:moveTo>
                    <a:pt x="137160" y="300228"/>
                  </a:moveTo>
                  <a:lnTo>
                    <a:pt x="132588" y="294132"/>
                  </a:lnTo>
                  <a:lnTo>
                    <a:pt x="130764" y="300938"/>
                  </a:lnTo>
                  <a:lnTo>
                    <a:pt x="137160" y="300228"/>
                  </a:lnTo>
                  <a:close/>
                </a:path>
                <a:path w="500379" h="469900">
                  <a:moveTo>
                    <a:pt x="175260" y="138684"/>
                  </a:moveTo>
                  <a:lnTo>
                    <a:pt x="169418" y="135558"/>
                  </a:lnTo>
                  <a:lnTo>
                    <a:pt x="167640" y="141732"/>
                  </a:lnTo>
                  <a:lnTo>
                    <a:pt x="175260" y="138684"/>
                  </a:lnTo>
                  <a:close/>
                </a:path>
                <a:path w="500379" h="469900">
                  <a:moveTo>
                    <a:pt x="175260" y="150876"/>
                  </a:moveTo>
                  <a:lnTo>
                    <a:pt x="175260" y="138684"/>
                  </a:lnTo>
                  <a:lnTo>
                    <a:pt x="167640" y="141732"/>
                  </a:lnTo>
                  <a:lnTo>
                    <a:pt x="167640" y="146767"/>
                  </a:lnTo>
                  <a:lnTo>
                    <a:pt x="175260" y="150876"/>
                  </a:lnTo>
                  <a:close/>
                </a:path>
                <a:path w="500379" h="469900">
                  <a:moveTo>
                    <a:pt x="248229" y="123322"/>
                  </a:moveTo>
                  <a:lnTo>
                    <a:pt x="193548" y="51816"/>
                  </a:lnTo>
                  <a:lnTo>
                    <a:pt x="169418" y="135558"/>
                  </a:lnTo>
                  <a:lnTo>
                    <a:pt x="175260" y="138684"/>
                  </a:lnTo>
                  <a:lnTo>
                    <a:pt x="175260" y="150876"/>
                  </a:lnTo>
                  <a:lnTo>
                    <a:pt x="192024" y="91154"/>
                  </a:lnTo>
                  <a:lnTo>
                    <a:pt x="192024" y="65532"/>
                  </a:lnTo>
                  <a:lnTo>
                    <a:pt x="199644" y="64008"/>
                  </a:lnTo>
                  <a:lnTo>
                    <a:pt x="199644" y="75623"/>
                  </a:lnTo>
                  <a:lnTo>
                    <a:pt x="243840" y="134153"/>
                  </a:lnTo>
                  <a:lnTo>
                    <a:pt x="243840" y="129540"/>
                  </a:lnTo>
                  <a:lnTo>
                    <a:pt x="248229" y="123322"/>
                  </a:lnTo>
                  <a:close/>
                </a:path>
                <a:path w="500379" h="469900">
                  <a:moveTo>
                    <a:pt x="184404" y="333756"/>
                  </a:moveTo>
                  <a:lnTo>
                    <a:pt x="176784" y="329184"/>
                  </a:lnTo>
                  <a:lnTo>
                    <a:pt x="177985" y="337685"/>
                  </a:lnTo>
                  <a:lnTo>
                    <a:pt x="184404" y="333756"/>
                  </a:lnTo>
                  <a:close/>
                </a:path>
                <a:path w="500379" h="469900">
                  <a:moveTo>
                    <a:pt x="177985" y="337685"/>
                  </a:moveTo>
                  <a:lnTo>
                    <a:pt x="176784" y="329184"/>
                  </a:lnTo>
                  <a:lnTo>
                    <a:pt x="176784" y="338421"/>
                  </a:lnTo>
                  <a:lnTo>
                    <a:pt x="177985" y="337685"/>
                  </a:lnTo>
                  <a:close/>
                </a:path>
                <a:path w="500379" h="469900">
                  <a:moveTo>
                    <a:pt x="184404" y="383110"/>
                  </a:moveTo>
                  <a:lnTo>
                    <a:pt x="184404" y="333756"/>
                  </a:lnTo>
                  <a:lnTo>
                    <a:pt x="177985" y="337685"/>
                  </a:lnTo>
                  <a:lnTo>
                    <a:pt x="184404" y="383110"/>
                  </a:lnTo>
                  <a:close/>
                </a:path>
                <a:path w="500379" h="469900">
                  <a:moveTo>
                    <a:pt x="199644" y="64008"/>
                  </a:moveTo>
                  <a:lnTo>
                    <a:pt x="192024" y="65532"/>
                  </a:lnTo>
                  <a:lnTo>
                    <a:pt x="197267" y="72475"/>
                  </a:lnTo>
                  <a:lnTo>
                    <a:pt x="199644" y="64008"/>
                  </a:lnTo>
                  <a:close/>
                </a:path>
                <a:path w="500379" h="469900">
                  <a:moveTo>
                    <a:pt x="197267" y="72475"/>
                  </a:moveTo>
                  <a:lnTo>
                    <a:pt x="192024" y="65532"/>
                  </a:lnTo>
                  <a:lnTo>
                    <a:pt x="192024" y="91154"/>
                  </a:lnTo>
                  <a:lnTo>
                    <a:pt x="197267" y="72475"/>
                  </a:lnTo>
                  <a:close/>
                </a:path>
                <a:path w="500379" h="469900">
                  <a:moveTo>
                    <a:pt x="202692" y="448056"/>
                  </a:moveTo>
                  <a:lnTo>
                    <a:pt x="199946" y="427337"/>
                  </a:lnTo>
                  <a:lnTo>
                    <a:pt x="193548" y="446532"/>
                  </a:lnTo>
                  <a:lnTo>
                    <a:pt x="202692" y="448056"/>
                  </a:lnTo>
                  <a:close/>
                </a:path>
                <a:path w="500379" h="469900">
                  <a:moveTo>
                    <a:pt x="202692" y="450919"/>
                  </a:moveTo>
                  <a:lnTo>
                    <a:pt x="202692" y="448056"/>
                  </a:lnTo>
                  <a:lnTo>
                    <a:pt x="193548" y="446532"/>
                  </a:lnTo>
                  <a:lnTo>
                    <a:pt x="193548" y="447821"/>
                  </a:lnTo>
                  <a:lnTo>
                    <a:pt x="196596" y="469392"/>
                  </a:lnTo>
                  <a:lnTo>
                    <a:pt x="202692" y="450919"/>
                  </a:lnTo>
                  <a:close/>
                </a:path>
                <a:path w="500379" h="469900">
                  <a:moveTo>
                    <a:pt x="199644" y="75623"/>
                  </a:moveTo>
                  <a:lnTo>
                    <a:pt x="199644" y="64008"/>
                  </a:lnTo>
                  <a:lnTo>
                    <a:pt x="197267" y="72475"/>
                  </a:lnTo>
                  <a:lnTo>
                    <a:pt x="199644" y="75623"/>
                  </a:lnTo>
                  <a:close/>
                </a:path>
                <a:path w="500379" h="469900">
                  <a:moveTo>
                    <a:pt x="299243" y="397234"/>
                  </a:moveTo>
                  <a:lnTo>
                    <a:pt x="240792" y="304800"/>
                  </a:lnTo>
                  <a:lnTo>
                    <a:pt x="199946" y="427337"/>
                  </a:lnTo>
                  <a:lnTo>
                    <a:pt x="202692" y="448056"/>
                  </a:lnTo>
                  <a:lnTo>
                    <a:pt x="202692" y="450919"/>
                  </a:lnTo>
                  <a:lnTo>
                    <a:pt x="239268" y="340082"/>
                  </a:lnTo>
                  <a:lnTo>
                    <a:pt x="239268" y="318516"/>
                  </a:lnTo>
                  <a:lnTo>
                    <a:pt x="246888" y="316992"/>
                  </a:lnTo>
                  <a:lnTo>
                    <a:pt x="246888" y="330920"/>
                  </a:lnTo>
                  <a:lnTo>
                    <a:pt x="297180" y="412791"/>
                  </a:lnTo>
                  <a:lnTo>
                    <a:pt x="297180" y="409956"/>
                  </a:lnTo>
                  <a:lnTo>
                    <a:pt x="299243" y="397234"/>
                  </a:lnTo>
                  <a:close/>
                </a:path>
                <a:path w="500379" h="469900">
                  <a:moveTo>
                    <a:pt x="246888" y="316992"/>
                  </a:moveTo>
                  <a:lnTo>
                    <a:pt x="239268" y="318516"/>
                  </a:lnTo>
                  <a:lnTo>
                    <a:pt x="243897" y="326053"/>
                  </a:lnTo>
                  <a:lnTo>
                    <a:pt x="246888" y="316992"/>
                  </a:lnTo>
                  <a:close/>
                </a:path>
                <a:path w="500379" h="469900">
                  <a:moveTo>
                    <a:pt x="243897" y="326053"/>
                  </a:moveTo>
                  <a:lnTo>
                    <a:pt x="239268" y="318516"/>
                  </a:lnTo>
                  <a:lnTo>
                    <a:pt x="239268" y="340082"/>
                  </a:lnTo>
                  <a:lnTo>
                    <a:pt x="243897" y="326053"/>
                  </a:lnTo>
                  <a:close/>
                </a:path>
                <a:path w="500379" h="469900">
                  <a:moveTo>
                    <a:pt x="252984" y="129540"/>
                  </a:moveTo>
                  <a:lnTo>
                    <a:pt x="248229" y="123322"/>
                  </a:lnTo>
                  <a:lnTo>
                    <a:pt x="243840" y="129540"/>
                  </a:lnTo>
                  <a:lnTo>
                    <a:pt x="252984" y="129540"/>
                  </a:lnTo>
                  <a:close/>
                </a:path>
                <a:path w="500379" h="469900">
                  <a:moveTo>
                    <a:pt x="252984" y="133758"/>
                  </a:moveTo>
                  <a:lnTo>
                    <a:pt x="252984" y="129540"/>
                  </a:lnTo>
                  <a:lnTo>
                    <a:pt x="243840" y="129540"/>
                  </a:lnTo>
                  <a:lnTo>
                    <a:pt x="243840" y="134153"/>
                  </a:lnTo>
                  <a:lnTo>
                    <a:pt x="248412" y="140208"/>
                  </a:lnTo>
                  <a:lnTo>
                    <a:pt x="252984" y="133758"/>
                  </a:lnTo>
                  <a:close/>
                </a:path>
                <a:path w="500379" h="469900">
                  <a:moveTo>
                    <a:pt x="246888" y="330920"/>
                  </a:moveTo>
                  <a:lnTo>
                    <a:pt x="246888" y="316992"/>
                  </a:lnTo>
                  <a:lnTo>
                    <a:pt x="243897" y="326053"/>
                  </a:lnTo>
                  <a:lnTo>
                    <a:pt x="246888" y="330920"/>
                  </a:lnTo>
                  <a:close/>
                </a:path>
                <a:path w="500379" h="469900">
                  <a:moveTo>
                    <a:pt x="335280" y="0"/>
                  </a:moveTo>
                  <a:lnTo>
                    <a:pt x="248229" y="123322"/>
                  </a:lnTo>
                  <a:lnTo>
                    <a:pt x="252984" y="129540"/>
                  </a:lnTo>
                  <a:lnTo>
                    <a:pt x="252984" y="133758"/>
                  </a:lnTo>
                  <a:lnTo>
                    <a:pt x="323151" y="34771"/>
                  </a:lnTo>
                  <a:lnTo>
                    <a:pt x="324612" y="16764"/>
                  </a:lnTo>
                  <a:lnTo>
                    <a:pt x="333756" y="19812"/>
                  </a:lnTo>
                  <a:lnTo>
                    <a:pt x="333756" y="20574"/>
                  </a:lnTo>
                  <a:lnTo>
                    <a:pt x="335280" y="0"/>
                  </a:lnTo>
                  <a:close/>
                </a:path>
                <a:path w="500379" h="469900">
                  <a:moveTo>
                    <a:pt x="306324" y="408432"/>
                  </a:moveTo>
                  <a:lnTo>
                    <a:pt x="299243" y="397234"/>
                  </a:lnTo>
                  <a:lnTo>
                    <a:pt x="297180" y="409956"/>
                  </a:lnTo>
                  <a:lnTo>
                    <a:pt x="306324" y="408432"/>
                  </a:lnTo>
                  <a:close/>
                </a:path>
                <a:path w="500379" h="469900">
                  <a:moveTo>
                    <a:pt x="306324" y="415290"/>
                  </a:moveTo>
                  <a:lnTo>
                    <a:pt x="306324" y="408432"/>
                  </a:lnTo>
                  <a:lnTo>
                    <a:pt x="297180" y="409956"/>
                  </a:lnTo>
                  <a:lnTo>
                    <a:pt x="297180" y="412791"/>
                  </a:lnTo>
                  <a:lnTo>
                    <a:pt x="304800" y="425196"/>
                  </a:lnTo>
                  <a:lnTo>
                    <a:pt x="306324" y="415290"/>
                  </a:lnTo>
                  <a:close/>
                </a:path>
                <a:path w="500379" h="469900">
                  <a:moveTo>
                    <a:pt x="409956" y="386680"/>
                  </a:moveTo>
                  <a:lnTo>
                    <a:pt x="409956" y="374904"/>
                  </a:lnTo>
                  <a:lnTo>
                    <a:pt x="403860" y="379476"/>
                  </a:lnTo>
                  <a:lnTo>
                    <a:pt x="400408" y="367050"/>
                  </a:lnTo>
                  <a:lnTo>
                    <a:pt x="315468" y="297180"/>
                  </a:lnTo>
                  <a:lnTo>
                    <a:pt x="299243" y="397234"/>
                  </a:lnTo>
                  <a:lnTo>
                    <a:pt x="306324" y="408432"/>
                  </a:lnTo>
                  <a:lnTo>
                    <a:pt x="306324" y="415290"/>
                  </a:lnTo>
                  <a:lnTo>
                    <a:pt x="315468" y="355854"/>
                  </a:lnTo>
                  <a:lnTo>
                    <a:pt x="315468" y="309372"/>
                  </a:lnTo>
                  <a:lnTo>
                    <a:pt x="323088" y="306324"/>
                  </a:lnTo>
                  <a:lnTo>
                    <a:pt x="323088" y="315606"/>
                  </a:lnTo>
                  <a:lnTo>
                    <a:pt x="409956" y="386680"/>
                  </a:lnTo>
                  <a:close/>
                </a:path>
                <a:path w="500379" h="469900">
                  <a:moveTo>
                    <a:pt x="333756" y="20574"/>
                  </a:moveTo>
                  <a:lnTo>
                    <a:pt x="333756" y="19812"/>
                  </a:lnTo>
                  <a:lnTo>
                    <a:pt x="323151" y="34771"/>
                  </a:lnTo>
                  <a:lnTo>
                    <a:pt x="315468" y="129540"/>
                  </a:lnTo>
                  <a:lnTo>
                    <a:pt x="320040" y="128682"/>
                  </a:lnTo>
                  <a:lnTo>
                    <a:pt x="320040" y="118872"/>
                  </a:lnTo>
                  <a:lnTo>
                    <a:pt x="326568" y="117605"/>
                  </a:lnTo>
                  <a:lnTo>
                    <a:pt x="333756" y="20574"/>
                  </a:lnTo>
                  <a:close/>
                </a:path>
                <a:path w="500379" h="469900">
                  <a:moveTo>
                    <a:pt x="323088" y="306324"/>
                  </a:moveTo>
                  <a:lnTo>
                    <a:pt x="315468" y="309372"/>
                  </a:lnTo>
                  <a:lnTo>
                    <a:pt x="321819" y="314568"/>
                  </a:lnTo>
                  <a:lnTo>
                    <a:pt x="323088" y="306324"/>
                  </a:lnTo>
                  <a:close/>
                </a:path>
                <a:path w="500379" h="469900">
                  <a:moveTo>
                    <a:pt x="321819" y="314568"/>
                  </a:moveTo>
                  <a:lnTo>
                    <a:pt x="315468" y="309372"/>
                  </a:lnTo>
                  <a:lnTo>
                    <a:pt x="315468" y="355854"/>
                  </a:lnTo>
                  <a:lnTo>
                    <a:pt x="321819" y="314568"/>
                  </a:lnTo>
                  <a:close/>
                </a:path>
                <a:path w="500379" h="469900">
                  <a:moveTo>
                    <a:pt x="326568" y="117605"/>
                  </a:moveTo>
                  <a:lnTo>
                    <a:pt x="320040" y="118872"/>
                  </a:lnTo>
                  <a:lnTo>
                    <a:pt x="326136" y="123444"/>
                  </a:lnTo>
                  <a:lnTo>
                    <a:pt x="326568" y="117605"/>
                  </a:lnTo>
                  <a:close/>
                </a:path>
                <a:path w="500379" h="469900">
                  <a:moveTo>
                    <a:pt x="422148" y="99060"/>
                  </a:moveTo>
                  <a:lnTo>
                    <a:pt x="326568" y="117605"/>
                  </a:lnTo>
                  <a:lnTo>
                    <a:pt x="326136" y="123444"/>
                  </a:lnTo>
                  <a:lnTo>
                    <a:pt x="320040" y="118872"/>
                  </a:lnTo>
                  <a:lnTo>
                    <a:pt x="320040" y="128682"/>
                  </a:lnTo>
                  <a:lnTo>
                    <a:pt x="402330" y="113253"/>
                  </a:lnTo>
                  <a:lnTo>
                    <a:pt x="408432" y="103632"/>
                  </a:lnTo>
                  <a:lnTo>
                    <a:pt x="413004" y="111252"/>
                  </a:lnTo>
                  <a:lnTo>
                    <a:pt x="413004" y="113961"/>
                  </a:lnTo>
                  <a:lnTo>
                    <a:pt x="422148" y="99060"/>
                  </a:lnTo>
                  <a:close/>
                </a:path>
                <a:path w="500379" h="469900">
                  <a:moveTo>
                    <a:pt x="323088" y="315606"/>
                  </a:moveTo>
                  <a:lnTo>
                    <a:pt x="323088" y="306324"/>
                  </a:lnTo>
                  <a:lnTo>
                    <a:pt x="321819" y="314568"/>
                  </a:lnTo>
                  <a:lnTo>
                    <a:pt x="323088" y="315606"/>
                  </a:lnTo>
                  <a:close/>
                </a:path>
                <a:path w="500379" h="469900">
                  <a:moveTo>
                    <a:pt x="333756" y="19812"/>
                  </a:moveTo>
                  <a:lnTo>
                    <a:pt x="324612" y="16764"/>
                  </a:lnTo>
                  <a:lnTo>
                    <a:pt x="323151" y="34771"/>
                  </a:lnTo>
                  <a:lnTo>
                    <a:pt x="333756" y="19812"/>
                  </a:lnTo>
                  <a:close/>
                </a:path>
                <a:path w="500379" h="469900">
                  <a:moveTo>
                    <a:pt x="413004" y="113961"/>
                  </a:moveTo>
                  <a:lnTo>
                    <a:pt x="413004" y="111252"/>
                  </a:lnTo>
                  <a:lnTo>
                    <a:pt x="402330" y="113253"/>
                  </a:lnTo>
                  <a:lnTo>
                    <a:pt x="368808" y="166116"/>
                  </a:lnTo>
                  <a:lnTo>
                    <a:pt x="377952" y="167753"/>
                  </a:lnTo>
                  <a:lnTo>
                    <a:pt x="377952" y="158496"/>
                  </a:lnTo>
                  <a:lnTo>
                    <a:pt x="384940" y="159694"/>
                  </a:lnTo>
                  <a:lnTo>
                    <a:pt x="413004" y="113961"/>
                  </a:lnTo>
                  <a:close/>
                </a:path>
                <a:path w="500379" h="469900">
                  <a:moveTo>
                    <a:pt x="483108" y="286974"/>
                  </a:moveTo>
                  <a:lnTo>
                    <a:pt x="483108" y="277368"/>
                  </a:lnTo>
                  <a:lnTo>
                    <a:pt x="480060" y="286512"/>
                  </a:lnTo>
                  <a:lnTo>
                    <a:pt x="464102" y="276048"/>
                  </a:lnTo>
                  <a:lnTo>
                    <a:pt x="373380" y="269748"/>
                  </a:lnTo>
                  <a:lnTo>
                    <a:pt x="379476" y="291693"/>
                  </a:lnTo>
                  <a:lnTo>
                    <a:pt x="379476" y="280416"/>
                  </a:lnTo>
                  <a:lnTo>
                    <a:pt x="384048" y="274320"/>
                  </a:lnTo>
                  <a:lnTo>
                    <a:pt x="385820" y="280817"/>
                  </a:lnTo>
                  <a:lnTo>
                    <a:pt x="483108" y="286974"/>
                  </a:lnTo>
                  <a:close/>
                </a:path>
                <a:path w="500379" h="469900">
                  <a:moveTo>
                    <a:pt x="384940" y="159694"/>
                  </a:moveTo>
                  <a:lnTo>
                    <a:pt x="377952" y="158496"/>
                  </a:lnTo>
                  <a:lnTo>
                    <a:pt x="381000" y="166116"/>
                  </a:lnTo>
                  <a:lnTo>
                    <a:pt x="384940" y="159694"/>
                  </a:lnTo>
                  <a:close/>
                </a:path>
                <a:path w="500379" h="469900">
                  <a:moveTo>
                    <a:pt x="484632" y="176784"/>
                  </a:moveTo>
                  <a:lnTo>
                    <a:pt x="384940" y="159694"/>
                  </a:lnTo>
                  <a:lnTo>
                    <a:pt x="381000" y="166116"/>
                  </a:lnTo>
                  <a:lnTo>
                    <a:pt x="377952" y="158496"/>
                  </a:lnTo>
                  <a:lnTo>
                    <a:pt x="377952" y="167753"/>
                  </a:lnTo>
                  <a:lnTo>
                    <a:pt x="458165" y="182120"/>
                  </a:lnTo>
                  <a:lnTo>
                    <a:pt x="469392" y="175260"/>
                  </a:lnTo>
                  <a:lnTo>
                    <a:pt x="470916" y="184404"/>
                  </a:lnTo>
                  <a:lnTo>
                    <a:pt x="470916" y="185356"/>
                  </a:lnTo>
                  <a:lnTo>
                    <a:pt x="484632" y="176784"/>
                  </a:lnTo>
                  <a:close/>
                </a:path>
                <a:path w="500379" h="469900">
                  <a:moveTo>
                    <a:pt x="385820" y="280817"/>
                  </a:moveTo>
                  <a:lnTo>
                    <a:pt x="384048" y="274320"/>
                  </a:lnTo>
                  <a:lnTo>
                    <a:pt x="379476" y="280416"/>
                  </a:lnTo>
                  <a:lnTo>
                    <a:pt x="385820" y="280817"/>
                  </a:lnTo>
                  <a:close/>
                </a:path>
                <a:path w="500379" h="469900">
                  <a:moveTo>
                    <a:pt x="416052" y="391668"/>
                  </a:moveTo>
                  <a:lnTo>
                    <a:pt x="385820" y="280817"/>
                  </a:lnTo>
                  <a:lnTo>
                    <a:pt x="379476" y="280416"/>
                  </a:lnTo>
                  <a:lnTo>
                    <a:pt x="379476" y="291693"/>
                  </a:lnTo>
                  <a:lnTo>
                    <a:pt x="400408" y="367050"/>
                  </a:lnTo>
                  <a:lnTo>
                    <a:pt x="409956" y="374904"/>
                  </a:lnTo>
                  <a:lnTo>
                    <a:pt x="409956" y="386680"/>
                  </a:lnTo>
                  <a:lnTo>
                    <a:pt x="416052" y="391668"/>
                  </a:lnTo>
                  <a:close/>
                </a:path>
                <a:path w="500379" h="469900">
                  <a:moveTo>
                    <a:pt x="470916" y="185356"/>
                  </a:moveTo>
                  <a:lnTo>
                    <a:pt x="470916" y="184404"/>
                  </a:lnTo>
                  <a:lnTo>
                    <a:pt x="458165" y="182120"/>
                  </a:lnTo>
                  <a:lnTo>
                    <a:pt x="387096" y="225552"/>
                  </a:lnTo>
                  <a:lnTo>
                    <a:pt x="399288" y="233546"/>
                  </a:lnTo>
                  <a:lnTo>
                    <a:pt x="399288" y="222504"/>
                  </a:lnTo>
                  <a:lnTo>
                    <a:pt x="405257" y="226393"/>
                  </a:lnTo>
                  <a:lnTo>
                    <a:pt x="470916" y="185356"/>
                  </a:lnTo>
                  <a:close/>
                </a:path>
                <a:path w="500379" h="469900">
                  <a:moveTo>
                    <a:pt x="405257" y="226393"/>
                  </a:moveTo>
                  <a:lnTo>
                    <a:pt x="399288" y="222504"/>
                  </a:lnTo>
                  <a:lnTo>
                    <a:pt x="399288" y="230124"/>
                  </a:lnTo>
                  <a:lnTo>
                    <a:pt x="405257" y="226393"/>
                  </a:lnTo>
                  <a:close/>
                </a:path>
                <a:path w="500379" h="469900">
                  <a:moveTo>
                    <a:pt x="499872" y="288036"/>
                  </a:moveTo>
                  <a:lnTo>
                    <a:pt x="405257" y="226393"/>
                  </a:lnTo>
                  <a:lnTo>
                    <a:pt x="399288" y="230124"/>
                  </a:lnTo>
                  <a:lnTo>
                    <a:pt x="399288" y="233546"/>
                  </a:lnTo>
                  <a:lnTo>
                    <a:pt x="464102" y="276048"/>
                  </a:lnTo>
                  <a:lnTo>
                    <a:pt x="483108" y="277368"/>
                  </a:lnTo>
                  <a:lnTo>
                    <a:pt x="483108" y="286974"/>
                  </a:lnTo>
                  <a:lnTo>
                    <a:pt x="499872" y="288036"/>
                  </a:lnTo>
                  <a:close/>
                </a:path>
                <a:path w="500379" h="469900">
                  <a:moveTo>
                    <a:pt x="409956" y="374904"/>
                  </a:moveTo>
                  <a:lnTo>
                    <a:pt x="400408" y="367050"/>
                  </a:lnTo>
                  <a:lnTo>
                    <a:pt x="403860" y="379476"/>
                  </a:lnTo>
                  <a:lnTo>
                    <a:pt x="409956" y="374904"/>
                  </a:lnTo>
                  <a:close/>
                </a:path>
                <a:path w="500379" h="469900">
                  <a:moveTo>
                    <a:pt x="413004" y="111252"/>
                  </a:moveTo>
                  <a:lnTo>
                    <a:pt x="408432" y="103632"/>
                  </a:lnTo>
                  <a:lnTo>
                    <a:pt x="402330" y="113253"/>
                  </a:lnTo>
                  <a:lnTo>
                    <a:pt x="413004" y="111252"/>
                  </a:lnTo>
                  <a:close/>
                </a:path>
                <a:path w="500379" h="469900">
                  <a:moveTo>
                    <a:pt x="470916" y="184404"/>
                  </a:moveTo>
                  <a:lnTo>
                    <a:pt x="469392" y="175260"/>
                  </a:lnTo>
                  <a:lnTo>
                    <a:pt x="458165" y="182120"/>
                  </a:lnTo>
                  <a:lnTo>
                    <a:pt x="470916" y="184404"/>
                  </a:lnTo>
                  <a:close/>
                </a:path>
                <a:path w="500379" h="469900">
                  <a:moveTo>
                    <a:pt x="483108" y="277368"/>
                  </a:moveTo>
                  <a:lnTo>
                    <a:pt x="464102" y="276048"/>
                  </a:lnTo>
                  <a:lnTo>
                    <a:pt x="480060" y="286512"/>
                  </a:lnTo>
                  <a:lnTo>
                    <a:pt x="483108" y="277368"/>
                  </a:lnTo>
                  <a:close/>
                </a:path>
              </a:pathLst>
            </a:custGeom>
            <a:solidFill>
              <a:srgbClr val="FFFFFF"/>
            </a:solidFill>
          </p:spPr>
          <p:txBody>
            <a:bodyPr wrap="square" lIns="0" tIns="0" rIns="0" bIns="0" rtlCol="0"/>
            <a:lstStyle/>
            <a:p>
              <a:pPr defTabSz="586405"/>
              <a:endParaRPr sz="1154">
                <a:solidFill>
                  <a:prstClr val="black"/>
                </a:solidFill>
                <a:latin typeface="Calibri"/>
              </a:endParaRPr>
            </a:p>
          </p:txBody>
        </p:sp>
        <p:sp>
          <p:nvSpPr>
            <p:cNvPr id="19" name="object 16">
              <a:extLst>
                <a:ext uri="{FF2B5EF4-FFF2-40B4-BE49-F238E27FC236}">
                  <a16:creationId xmlns:a16="http://schemas.microsoft.com/office/drawing/2014/main" id="{E893DF93-4E59-4FC0-9924-EF7DFA30973E}"/>
                </a:ext>
              </a:extLst>
            </p:cNvPr>
            <p:cNvSpPr/>
            <p:nvPr/>
          </p:nvSpPr>
          <p:spPr>
            <a:xfrm>
              <a:off x="5275966" y="1975104"/>
              <a:ext cx="467995" cy="431800"/>
            </a:xfrm>
            <a:custGeom>
              <a:avLst/>
              <a:gdLst/>
              <a:ahLst/>
              <a:cxnLst/>
              <a:rect l="l" t="t" r="r" b="b"/>
              <a:pathLst>
                <a:path w="467995" h="431800">
                  <a:moveTo>
                    <a:pt x="467867" y="265175"/>
                  </a:moveTo>
                  <a:lnTo>
                    <a:pt x="380999" y="210311"/>
                  </a:lnTo>
                  <a:lnTo>
                    <a:pt x="457199" y="163067"/>
                  </a:lnTo>
                  <a:lnTo>
                    <a:pt x="361187" y="146303"/>
                  </a:lnTo>
                  <a:lnTo>
                    <a:pt x="397763" y="89915"/>
                  </a:lnTo>
                  <a:lnTo>
                    <a:pt x="306323" y="106679"/>
                  </a:lnTo>
                  <a:lnTo>
                    <a:pt x="313943" y="0"/>
                  </a:lnTo>
                  <a:lnTo>
                    <a:pt x="233171" y="115823"/>
                  </a:lnTo>
                  <a:lnTo>
                    <a:pt x="179831" y="45719"/>
                  </a:lnTo>
                  <a:lnTo>
                    <a:pt x="158495" y="126491"/>
                  </a:lnTo>
                  <a:lnTo>
                    <a:pt x="7619" y="45719"/>
                  </a:lnTo>
                  <a:lnTo>
                    <a:pt x="99059" y="152399"/>
                  </a:lnTo>
                  <a:lnTo>
                    <a:pt x="0" y="172211"/>
                  </a:lnTo>
                  <a:lnTo>
                    <a:pt x="80771" y="236219"/>
                  </a:lnTo>
                  <a:lnTo>
                    <a:pt x="3047" y="291083"/>
                  </a:lnTo>
                  <a:lnTo>
                    <a:pt x="121919" y="278891"/>
                  </a:lnTo>
                  <a:lnTo>
                    <a:pt x="102107" y="352043"/>
                  </a:lnTo>
                  <a:lnTo>
                    <a:pt x="166115" y="312419"/>
                  </a:lnTo>
                  <a:lnTo>
                    <a:pt x="182879" y="431291"/>
                  </a:lnTo>
                  <a:lnTo>
                    <a:pt x="227075" y="298703"/>
                  </a:lnTo>
                  <a:lnTo>
                    <a:pt x="286511" y="394715"/>
                  </a:lnTo>
                  <a:lnTo>
                    <a:pt x="303275" y="289559"/>
                  </a:lnTo>
                  <a:lnTo>
                    <a:pt x="393191" y="361187"/>
                  </a:lnTo>
                  <a:lnTo>
                    <a:pt x="364235" y="259079"/>
                  </a:lnTo>
                  <a:lnTo>
                    <a:pt x="467867" y="265175"/>
                  </a:lnTo>
                  <a:close/>
                </a:path>
              </a:pathLst>
            </a:custGeom>
            <a:solidFill>
              <a:srgbClr val="FFFF00"/>
            </a:solidFill>
          </p:spPr>
          <p:txBody>
            <a:bodyPr wrap="square" lIns="0" tIns="0" rIns="0" bIns="0" rtlCol="0"/>
            <a:lstStyle/>
            <a:p>
              <a:pPr defTabSz="586405"/>
              <a:endParaRPr sz="1154">
                <a:solidFill>
                  <a:prstClr val="black"/>
                </a:solidFill>
                <a:latin typeface="Calibri"/>
              </a:endParaRPr>
            </a:p>
          </p:txBody>
        </p:sp>
        <p:sp>
          <p:nvSpPr>
            <p:cNvPr id="20" name="object 17">
              <a:extLst>
                <a:ext uri="{FF2B5EF4-FFF2-40B4-BE49-F238E27FC236}">
                  <a16:creationId xmlns:a16="http://schemas.microsoft.com/office/drawing/2014/main" id="{04B8B396-551A-41B0-BC5C-48E9E2409AF5}"/>
                </a:ext>
              </a:extLst>
            </p:cNvPr>
            <p:cNvSpPr/>
            <p:nvPr/>
          </p:nvSpPr>
          <p:spPr>
            <a:xfrm>
              <a:off x="5260726" y="1958340"/>
              <a:ext cx="501650" cy="469900"/>
            </a:xfrm>
            <a:custGeom>
              <a:avLst/>
              <a:gdLst/>
              <a:ahLst/>
              <a:cxnLst/>
              <a:rect l="l" t="t" r="r" b="b"/>
              <a:pathLst>
                <a:path w="501650" h="469900">
                  <a:moveTo>
                    <a:pt x="143256" y="289560"/>
                  </a:moveTo>
                  <a:lnTo>
                    <a:pt x="35585" y="301235"/>
                  </a:lnTo>
                  <a:lnTo>
                    <a:pt x="19812" y="312420"/>
                  </a:lnTo>
                  <a:lnTo>
                    <a:pt x="16790" y="303356"/>
                  </a:lnTo>
                  <a:lnTo>
                    <a:pt x="0" y="315468"/>
                  </a:lnTo>
                  <a:lnTo>
                    <a:pt x="130720" y="301103"/>
                  </a:lnTo>
                  <a:lnTo>
                    <a:pt x="132588" y="294132"/>
                  </a:lnTo>
                  <a:lnTo>
                    <a:pt x="138684" y="300228"/>
                  </a:lnTo>
                  <a:lnTo>
                    <a:pt x="138684" y="306868"/>
                  </a:lnTo>
                  <a:lnTo>
                    <a:pt x="143256" y="289560"/>
                  </a:lnTo>
                  <a:close/>
                </a:path>
                <a:path w="501650" h="469900">
                  <a:moveTo>
                    <a:pt x="25546" y="59887"/>
                  </a:moveTo>
                  <a:lnTo>
                    <a:pt x="1524" y="47244"/>
                  </a:lnTo>
                  <a:lnTo>
                    <a:pt x="19812" y="68072"/>
                  </a:lnTo>
                  <a:lnTo>
                    <a:pt x="19812" y="67056"/>
                  </a:lnTo>
                  <a:lnTo>
                    <a:pt x="25546" y="59887"/>
                  </a:lnTo>
                  <a:close/>
                </a:path>
                <a:path w="501650" h="469900">
                  <a:moveTo>
                    <a:pt x="114300" y="174015"/>
                  </a:moveTo>
                  <a:lnTo>
                    <a:pt x="114300" y="164592"/>
                  </a:lnTo>
                  <a:lnTo>
                    <a:pt x="111252" y="172212"/>
                  </a:lnTo>
                  <a:lnTo>
                    <a:pt x="105964" y="166190"/>
                  </a:lnTo>
                  <a:lnTo>
                    <a:pt x="3048" y="185928"/>
                  </a:lnTo>
                  <a:lnTo>
                    <a:pt x="15240" y="195433"/>
                  </a:lnTo>
                  <a:lnTo>
                    <a:pt x="15240" y="193548"/>
                  </a:lnTo>
                  <a:lnTo>
                    <a:pt x="18288" y="185928"/>
                  </a:lnTo>
                  <a:lnTo>
                    <a:pt x="25429" y="191538"/>
                  </a:lnTo>
                  <a:lnTo>
                    <a:pt x="114300" y="174015"/>
                  </a:lnTo>
                  <a:close/>
                </a:path>
                <a:path w="501650" h="469900">
                  <a:moveTo>
                    <a:pt x="25429" y="191538"/>
                  </a:moveTo>
                  <a:lnTo>
                    <a:pt x="18288" y="185928"/>
                  </a:lnTo>
                  <a:lnTo>
                    <a:pt x="15240" y="193548"/>
                  </a:lnTo>
                  <a:lnTo>
                    <a:pt x="25429" y="191538"/>
                  </a:lnTo>
                  <a:close/>
                </a:path>
                <a:path w="501650" h="469900">
                  <a:moveTo>
                    <a:pt x="103632" y="252984"/>
                  </a:moveTo>
                  <a:lnTo>
                    <a:pt x="25429" y="191538"/>
                  </a:lnTo>
                  <a:lnTo>
                    <a:pt x="15240" y="193548"/>
                  </a:lnTo>
                  <a:lnTo>
                    <a:pt x="15240" y="195433"/>
                  </a:lnTo>
                  <a:lnTo>
                    <a:pt x="87887" y="252073"/>
                  </a:lnTo>
                  <a:lnTo>
                    <a:pt x="92964" y="248412"/>
                  </a:lnTo>
                  <a:lnTo>
                    <a:pt x="92964" y="260548"/>
                  </a:lnTo>
                  <a:lnTo>
                    <a:pt x="103632" y="252984"/>
                  </a:lnTo>
                  <a:close/>
                </a:path>
                <a:path w="501650" h="469900">
                  <a:moveTo>
                    <a:pt x="35585" y="301235"/>
                  </a:moveTo>
                  <a:lnTo>
                    <a:pt x="16927" y="303258"/>
                  </a:lnTo>
                  <a:lnTo>
                    <a:pt x="16790" y="303356"/>
                  </a:lnTo>
                  <a:lnTo>
                    <a:pt x="19812" y="312420"/>
                  </a:lnTo>
                  <a:lnTo>
                    <a:pt x="35585" y="301235"/>
                  </a:lnTo>
                  <a:close/>
                </a:path>
                <a:path w="501650" h="469900">
                  <a:moveTo>
                    <a:pt x="92964" y="260548"/>
                  </a:moveTo>
                  <a:lnTo>
                    <a:pt x="92964" y="256032"/>
                  </a:lnTo>
                  <a:lnTo>
                    <a:pt x="87887" y="252073"/>
                  </a:lnTo>
                  <a:lnTo>
                    <a:pt x="16927" y="303258"/>
                  </a:lnTo>
                  <a:lnTo>
                    <a:pt x="35585" y="301235"/>
                  </a:lnTo>
                  <a:lnTo>
                    <a:pt x="92964" y="260548"/>
                  </a:lnTo>
                  <a:close/>
                </a:path>
                <a:path w="501650" h="469900">
                  <a:moveTo>
                    <a:pt x="43384" y="79643"/>
                  </a:moveTo>
                  <a:lnTo>
                    <a:pt x="26926" y="60613"/>
                  </a:lnTo>
                  <a:lnTo>
                    <a:pt x="25546" y="59887"/>
                  </a:lnTo>
                  <a:lnTo>
                    <a:pt x="19812" y="67056"/>
                  </a:lnTo>
                  <a:lnTo>
                    <a:pt x="43384" y="79643"/>
                  </a:lnTo>
                  <a:close/>
                </a:path>
                <a:path w="501650" h="469900">
                  <a:moveTo>
                    <a:pt x="123444" y="172212"/>
                  </a:moveTo>
                  <a:lnTo>
                    <a:pt x="43384" y="79643"/>
                  </a:lnTo>
                  <a:lnTo>
                    <a:pt x="19812" y="67056"/>
                  </a:lnTo>
                  <a:lnTo>
                    <a:pt x="19812" y="68072"/>
                  </a:lnTo>
                  <a:lnTo>
                    <a:pt x="105964" y="166190"/>
                  </a:lnTo>
                  <a:lnTo>
                    <a:pt x="114300" y="164592"/>
                  </a:lnTo>
                  <a:lnTo>
                    <a:pt x="114300" y="174015"/>
                  </a:lnTo>
                  <a:lnTo>
                    <a:pt x="123444" y="172212"/>
                  </a:lnTo>
                  <a:close/>
                </a:path>
                <a:path w="501650" h="469900">
                  <a:moveTo>
                    <a:pt x="26926" y="60613"/>
                  </a:moveTo>
                  <a:lnTo>
                    <a:pt x="25908" y="59436"/>
                  </a:lnTo>
                  <a:lnTo>
                    <a:pt x="25546" y="59887"/>
                  </a:lnTo>
                  <a:lnTo>
                    <a:pt x="26926" y="60613"/>
                  </a:lnTo>
                  <a:close/>
                </a:path>
                <a:path w="501650" h="469900">
                  <a:moveTo>
                    <a:pt x="170648" y="136257"/>
                  </a:moveTo>
                  <a:lnTo>
                    <a:pt x="26926" y="60613"/>
                  </a:lnTo>
                  <a:lnTo>
                    <a:pt x="43384" y="79643"/>
                  </a:lnTo>
                  <a:lnTo>
                    <a:pt x="169164" y="146807"/>
                  </a:lnTo>
                  <a:lnTo>
                    <a:pt x="169164" y="141732"/>
                  </a:lnTo>
                  <a:lnTo>
                    <a:pt x="170648" y="136257"/>
                  </a:lnTo>
                  <a:close/>
                </a:path>
                <a:path w="501650" h="469900">
                  <a:moveTo>
                    <a:pt x="92964" y="256032"/>
                  </a:moveTo>
                  <a:lnTo>
                    <a:pt x="92964" y="248412"/>
                  </a:lnTo>
                  <a:lnTo>
                    <a:pt x="87887" y="252073"/>
                  </a:lnTo>
                  <a:lnTo>
                    <a:pt x="92964" y="256032"/>
                  </a:lnTo>
                  <a:close/>
                </a:path>
                <a:path w="501650" h="469900">
                  <a:moveTo>
                    <a:pt x="114300" y="164592"/>
                  </a:moveTo>
                  <a:lnTo>
                    <a:pt x="105964" y="166190"/>
                  </a:lnTo>
                  <a:lnTo>
                    <a:pt x="111252" y="172212"/>
                  </a:lnTo>
                  <a:lnTo>
                    <a:pt x="114300" y="164592"/>
                  </a:lnTo>
                  <a:close/>
                </a:path>
                <a:path w="501650" h="469900">
                  <a:moveTo>
                    <a:pt x="138684" y="306868"/>
                  </a:moveTo>
                  <a:lnTo>
                    <a:pt x="138684" y="300228"/>
                  </a:lnTo>
                  <a:lnTo>
                    <a:pt x="130720" y="301103"/>
                  </a:lnTo>
                  <a:lnTo>
                    <a:pt x="109728" y="379476"/>
                  </a:lnTo>
                  <a:lnTo>
                    <a:pt x="115824" y="375743"/>
                  </a:lnTo>
                  <a:lnTo>
                    <a:pt x="115824" y="365760"/>
                  </a:lnTo>
                  <a:lnTo>
                    <a:pt x="124587" y="360235"/>
                  </a:lnTo>
                  <a:lnTo>
                    <a:pt x="138684" y="306868"/>
                  </a:lnTo>
                  <a:close/>
                </a:path>
                <a:path w="501650" h="469900">
                  <a:moveTo>
                    <a:pt x="124587" y="360235"/>
                  </a:moveTo>
                  <a:lnTo>
                    <a:pt x="115824" y="365760"/>
                  </a:lnTo>
                  <a:lnTo>
                    <a:pt x="121920" y="370332"/>
                  </a:lnTo>
                  <a:lnTo>
                    <a:pt x="124587" y="360235"/>
                  </a:lnTo>
                  <a:close/>
                </a:path>
                <a:path w="501650" h="469900">
                  <a:moveTo>
                    <a:pt x="200003" y="427770"/>
                  </a:moveTo>
                  <a:lnTo>
                    <a:pt x="185928" y="321564"/>
                  </a:lnTo>
                  <a:lnTo>
                    <a:pt x="124587" y="360235"/>
                  </a:lnTo>
                  <a:lnTo>
                    <a:pt x="121920" y="370332"/>
                  </a:lnTo>
                  <a:lnTo>
                    <a:pt x="115824" y="365760"/>
                  </a:lnTo>
                  <a:lnTo>
                    <a:pt x="115824" y="375743"/>
                  </a:lnTo>
                  <a:lnTo>
                    <a:pt x="176784" y="338421"/>
                  </a:lnTo>
                  <a:lnTo>
                    <a:pt x="176784" y="330708"/>
                  </a:lnTo>
                  <a:lnTo>
                    <a:pt x="184404" y="333756"/>
                  </a:lnTo>
                  <a:lnTo>
                    <a:pt x="184404" y="384048"/>
                  </a:lnTo>
                  <a:lnTo>
                    <a:pt x="193548" y="448056"/>
                  </a:lnTo>
                  <a:lnTo>
                    <a:pt x="193548" y="446532"/>
                  </a:lnTo>
                  <a:lnTo>
                    <a:pt x="200003" y="427770"/>
                  </a:lnTo>
                  <a:close/>
                </a:path>
                <a:path w="501650" h="469900">
                  <a:moveTo>
                    <a:pt x="138684" y="300228"/>
                  </a:moveTo>
                  <a:lnTo>
                    <a:pt x="132588" y="294132"/>
                  </a:lnTo>
                  <a:lnTo>
                    <a:pt x="130720" y="301103"/>
                  </a:lnTo>
                  <a:lnTo>
                    <a:pt x="138684" y="300228"/>
                  </a:lnTo>
                  <a:close/>
                </a:path>
                <a:path w="501650" h="469900">
                  <a:moveTo>
                    <a:pt x="175260" y="138684"/>
                  </a:moveTo>
                  <a:lnTo>
                    <a:pt x="170648" y="136257"/>
                  </a:lnTo>
                  <a:lnTo>
                    <a:pt x="169164" y="141732"/>
                  </a:lnTo>
                  <a:lnTo>
                    <a:pt x="175260" y="138684"/>
                  </a:lnTo>
                  <a:close/>
                </a:path>
                <a:path w="501650" h="469900">
                  <a:moveTo>
                    <a:pt x="175260" y="150062"/>
                  </a:moveTo>
                  <a:lnTo>
                    <a:pt x="175260" y="138684"/>
                  </a:lnTo>
                  <a:lnTo>
                    <a:pt x="169164" y="141732"/>
                  </a:lnTo>
                  <a:lnTo>
                    <a:pt x="169164" y="146807"/>
                  </a:lnTo>
                  <a:lnTo>
                    <a:pt x="175260" y="150062"/>
                  </a:lnTo>
                  <a:close/>
                </a:path>
                <a:path w="501650" h="469900">
                  <a:moveTo>
                    <a:pt x="248989" y="124316"/>
                  </a:moveTo>
                  <a:lnTo>
                    <a:pt x="193548" y="51816"/>
                  </a:lnTo>
                  <a:lnTo>
                    <a:pt x="170648" y="136257"/>
                  </a:lnTo>
                  <a:lnTo>
                    <a:pt x="175260" y="138684"/>
                  </a:lnTo>
                  <a:lnTo>
                    <a:pt x="175260" y="150062"/>
                  </a:lnTo>
                  <a:lnTo>
                    <a:pt x="176784" y="150876"/>
                  </a:lnTo>
                  <a:lnTo>
                    <a:pt x="192024" y="92964"/>
                  </a:lnTo>
                  <a:lnTo>
                    <a:pt x="192024" y="65532"/>
                  </a:lnTo>
                  <a:lnTo>
                    <a:pt x="199644" y="64008"/>
                  </a:lnTo>
                  <a:lnTo>
                    <a:pt x="199644" y="75829"/>
                  </a:lnTo>
                  <a:lnTo>
                    <a:pt x="245364" y="137613"/>
                  </a:lnTo>
                  <a:lnTo>
                    <a:pt x="245364" y="129540"/>
                  </a:lnTo>
                  <a:lnTo>
                    <a:pt x="248989" y="124316"/>
                  </a:lnTo>
                  <a:close/>
                </a:path>
                <a:path w="501650" h="469900">
                  <a:moveTo>
                    <a:pt x="184404" y="333756"/>
                  </a:moveTo>
                  <a:lnTo>
                    <a:pt x="176784" y="330708"/>
                  </a:lnTo>
                  <a:lnTo>
                    <a:pt x="177797" y="337800"/>
                  </a:lnTo>
                  <a:lnTo>
                    <a:pt x="184404" y="333756"/>
                  </a:lnTo>
                  <a:close/>
                </a:path>
                <a:path w="501650" h="469900">
                  <a:moveTo>
                    <a:pt x="177797" y="337800"/>
                  </a:moveTo>
                  <a:lnTo>
                    <a:pt x="176784" y="330708"/>
                  </a:lnTo>
                  <a:lnTo>
                    <a:pt x="176784" y="338421"/>
                  </a:lnTo>
                  <a:lnTo>
                    <a:pt x="177797" y="337800"/>
                  </a:lnTo>
                  <a:close/>
                </a:path>
                <a:path w="501650" h="469900">
                  <a:moveTo>
                    <a:pt x="184404" y="384048"/>
                  </a:moveTo>
                  <a:lnTo>
                    <a:pt x="184404" y="333756"/>
                  </a:lnTo>
                  <a:lnTo>
                    <a:pt x="177797" y="337800"/>
                  </a:lnTo>
                  <a:lnTo>
                    <a:pt x="184404" y="384048"/>
                  </a:lnTo>
                  <a:close/>
                </a:path>
                <a:path w="501650" h="469900">
                  <a:moveTo>
                    <a:pt x="199644" y="64008"/>
                  </a:moveTo>
                  <a:lnTo>
                    <a:pt x="192024" y="65532"/>
                  </a:lnTo>
                  <a:lnTo>
                    <a:pt x="197349" y="72728"/>
                  </a:lnTo>
                  <a:lnTo>
                    <a:pt x="199644" y="64008"/>
                  </a:lnTo>
                  <a:close/>
                </a:path>
                <a:path w="501650" h="469900">
                  <a:moveTo>
                    <a:pt x="197349" y="72728"/>
                  </a:moveTo>
                  <a:lnTo>
                    <a:pt x="192024" y="65532"/>
                  </a:lnTo>
                  <a:lnTo>
                    <a:pt x="192024" y="92964"/>
                  </a:lnTo>
                  <a:lnTo>
                    <a:pt x="197349" y="72728"/>
                  </a:lnTo>
                  <a:close/>
                </a:path>
                <a:path w="501650" h="469900">
                  <a:moveTo>
                    <a:pt x="202692" y="448056"/>
                  </a:moveTo>
                  <a:lnTo>
                    <a:pt x="200003" y="427770"/>
                  </a:lnTo>
                  <a:lnTo>
                    <a:pt x="193548" y="446532"/>
                  </a:lnTo>
                  <a:lnTo>
                    <a:pt x="202692" y="448056"/>
                  </a:lnTo>
                  <a:close/>
                </a:path>
                <a:path w="501650" h="469900">
                  <a:moveTo>
                    <a:pt x="202692" y="450919"/>
                  </a:moveTo>
                  <a:lnTo>
                    <a:pt x="202692" y="448056"/>
                  </a:lnTo>
                  <a:lnTo>
                    <a:pt x="193548" y="446532"/>
                  </a:lnTo>
                  <a:lnTo>
                    <a:pt x="193548" y="448056"/>
                  </a:lnTo>
                  <a:lnTo>
                    <a:pt x="196596" y="469392"/>
                  </a:lnTo>
                  <a:lnTo>
                    <a:pt x="202692" y="450919"/>
                  </a:lnTo>
                  <a:close/>
                </a:path>
                <a:path w="501650" h="469900">
                  <a:moveTo>
                    <a:pt x="199644" y="75829"/>
                  </a:moveTo>
                  <a:lnTo>
                    <a:pt x="199644" y="64008"/>
                  </a:lnTo>
                  <a:lnTo>
                    <a:pt x="197349" y="72728"/>
                  </a:lnTo>
                  <a:lnTo>
                    <a:pt x="199644" y="75829"/>
                  </a:lnTo>
                  <a:close/>
                </a:path>
                <a:path w="501650" h="469900">
                  <a:moveTo>
                    <a:pt x="299448" y="397300"/>
                  </a:moveTo>
                  <a:lnTo>
                    <a:pt x="242316" y="304800"/>
                  </a:lnTo>
                  <a:lnTo>
                    <a:pt x="200003" y="427770"/>
                  </a:lnTo>
                  <a:lnTo>
                    <a:pt x="202692" y="448056"/>
                  </a:lnTo>
                  <a:lnTo>
                    <a:pt x="202692" y="450919"/>
                  </a:lnTo>
                  <a:lnTo>
                    <a:pt x="239268" y="340082"/>
                  </a:lnTo>
                  <a:lnTo>
                    <a:pt x="239268" y="318516"/>
                  </a:lnTo>
                  <a:lnTo>
                    <a:pt x="246888" y="316992"/>
                  </a:lnTo>
                  <a:lnTo>
                    <a:pt x="246888" y="330920"/>
                  </a:lnTo>
                  <a:lnTo>
                    <a:pt x="297180" y="412791"/>
                  </a:lnTo>
                  <a:lnTo>
                    <a:pt x="297180" y="411480"/>
                  </a:lnTo>
                  <a:lnTo>
                    <a:pt x="299448" y="397300"/>
                  </a:lnTo>
                  <a:close/>
                </a:path>
                <a:path w="501650" h="469900">
                  <a:moveTo>
                    <a:pt x="246888" y="316992"/>
                  </a:moveTo>
                  <a:lnTo>
                    <a:pt x="239268" y="318516"/>
                  </a:lnTo>
                  <a:lnTo>
                    <a:pt x="243897" y="326053"/>
                  </a:lnTo>
                  <a:lnTo>
                    <a:pt x="246888" y="316992"/>
                  </a:lnTo>
                  <a:close/>
                </a:path>
                <a:path w="501650" h="469900">
                  <a:moveTo>
                    <a:pt x="243897" y="326053"/>
                  </a:moveTo>
                  <a:lnTo>
                    <a:pt x="239268" y="318516"/>
                  </a:lnTo>
                  <a:lnTo>
                    <a:pt x="239268" y="340082"/>
                  </a:lnTo>
                  <a:lnTo>
                    <a:pt x="243897" y="326053"/>
                  </a:lnTo>
                  <a:close/>
                </a:path>
                <a:path w="501650" h="469900">
                  <a:moveTo>
                    <a:pt x="246888" y="330920"/>
                  </a:moveTo>
                  <a:lnTo>
                    <a:pt x="246888" y="316992"/>
                  </a:lnTo>
                  <a:lnTo>
                    <a:pt x="243897" y="326053"/>
                  </a:lnTo>
                  <a:lnTo>
                    <a:pt x="246888" y="330920"/>
                  </a:lnTo>
                  <a:close/>
                </a:path>
                <a:path w="501650" h="469900">
                  <a:moveTo>
                    <a:pt x="252984" y="129540"/>
                  </a:moveTo>
                  <a:lnTo>
                    <a:pt x="248989" y="124316"/>
                  </a:lnTo>
                  <a:lnTo>
                    <a:pt x="245364" y="129540"/>
                  </a:lnTo>
                  <a:lnTo>
                    <a:pt x="252984" y="129540"/>
                  </a:lnTo>
                  <a:close/>
                </a:path>
                <a:path w="501650" h="469900">
                  <a:moveTo>
                    <a:pt x="252984" y="135200"/>
                  </a:moveTo>
                  <a:lnTo>
                    <a:pt x="252984" y="129540"/>
                  </a:lnTo>
                  <a:lnTo>
                    <a:pt x="245364" y="129540"/>
                  </a:lnTo>
                  <a:lnTo>
                    <a:pt x="245364" y="137613"/>
                  </a:lnTo>
                  <a:lnTo>
                    <a:pt x="248412" y="141732"/>
                  </a:lnTo>
                  <a:lnTo>
                    <a:pt x="252984" y="135200"/>
                  </a:lnTo>
                  <a:close/>
                </a:path>
                <a:path w="501650" h="469900">
                  <a:moveTo>
                    <a:pt x="335280" y="0"/>
                  </a:moveTo>
                  <a:lnTo>
                    <a:pt x="248989" y="124316"/>
                  </a:lnTo>
                  <a:lnTo>
                    <a:pt x="252984" y="129540"/>
                  </a:lnTo>
                  <a:lnTo>
                    <a:pt x="252984" y="135200"/>
                  </a:lnTo>
                  <a:lnTo>
                    <a:pt x="323407" y="34596"/>
                  </a:lnTo>
                  <a:lnTo>
                    <a:pt x="324612" y="16764"/>
                  </a:lnTo>
                  <a:lnTo>
                    <a:pt x="333756" y="19812"/>
                  </a:lnTo>
                  <a:lnTo>
                    <a:pt x="333756" y="20574"/>
                  </a:lnTo>
                  <a:lnTo>
                    <a:pt x="335280" y="0"/>
                  </a:lnTo>
                  <a:close/>
                </a:path>
                <a:path w="501650" h="469900">
                  <a:moveTo>
                    <a:pt x="306324" y="408432"/>
                  </a:moveTo>
                  <a:lnTo>
                    <a:pt x="299448" y="397300"/>
                  </a:lnTo>
                  <a:lnTo>
                    <a:pt x="297180" y="411480"/>
                  </a:lnTo>
                  <a:lnTo>
                    <a:pt x="306324" y="408432"/>
                  </a:lnTo>
                  <a:close/>
                </a:path>
                <a:path w="501650" h="469900">
                  <a:moveTo>
                    <a:pt x="306324" y="415290"/>
                  </a:moveTo>
                  <a:lnTo>
                    <a:pt x="306324" y="408432"/>
                  </a:lnTo>
                  <a:lnTo>
                    <a:pt x="297180" y="411480"/>
                  </a:lnTo>
                  <a:lnTo>
                    <a:pt x="297180" y="412791"/>
                  </a:lnTo>
                  <a:lnTo>
                    <a:pt x="304800" y="425196"/>
                  </a:lnTo>
                  <a:lnTo>
                    <a:pt x="306324" y="415290"/>
                  </a:lnTo>
                  <a:close/>
                </a:path>
                <a:path w="501650" h="469900">
                  <a:moveTo>
                    <a:pt x="416052" y="391668"/>
                  </a:moveTo>
                  <a:lnTo>
                    <a:pt x="411480" y="374904"/>
                  </a:lnTo>
                  <a:lnTo>
                    <a:pt x="403860" y="379476"/>
                  </a:lnTo>
                  <a:lnTo>
                    <a:pt x="400011" y="365619"/>
                  </a:lnTo>
                  <a:lnTo>
                    <a:pt x="315468" y="297180"/>
                  </a:lnTo>
                  <a:lnTo>
                    <a:pt x="299448" y="397300"/>
                  </a:lnTo>
                  <a:lnTo>
                    <a:pt x="306324" y="408432"/>
                  </a:lnTo>
                  <a:lnTo>
                    <a:pt x="306324" y="415290"/>
                  </a:lnTo>
                  <a:lnTo>
                    <a:pt x="315468" y="355854"/>
                  </a:lnTo>
                  <a:lnTo>
                    <a:pt x="315468" y="309372"/>
                  </a:lnTo>
                  <a:lnTo>
                    <a:pt x="323088" y="306324"/>
                  </a:lnTo>
                  <a:lnTo>
                    <a:pt x="323088" y="315606"/>
                  </a:lnTo>
                  <a:lnTo>
                    <a:pt x="416052" y="391668"/>
                  </a:lnTo>
                  <a:close/>
                </a:path>
                <a:path w="501650" h="469900">
                  <a:moveTo>
                    <a:pt x="323088" y="306324"/>
                  </a:moveTo>
                  <a:lnTo>
                    <a:pt x="315468" y="309372"/>
                  </a:lnTo>
                  <a:lnTo>
                    <a:pt x="321819" y="314568"/>
                  </a:lnTo>
                  <a:lnTo>
                    <a:pt x="323088" y="306324"/>
                  </a:lnTo>
                  <a:close/>
                </a:path>
                <a:path w="501650" h="469900">
                  <a:moveTo>
                    <a:pt x="321819" y="314568"/>
                  </a:moveTo>
                  <a:lnTo>
                    <a:pt x="315468" y="309372"/>
                  </a:lnTo>
                  <a:lnTo>
                    <a:pt x="315468" y="355854"/>
                  </a:lnTo>
                  <a:lnTo>
                    <a:pt x="321819" y="314568"/>
                  </a:lnTo>
                  <a:close/>
                </a:path>
                <a:path w="501650" h="469900">
                  <a:moveTo>
                    <a:pt x="333756" y="20574"/>
                  </a:moveTo>
                  <a:lnTo>
                    <a:pt x="333756" y="19812"/>
                  </a:lnTo>
                  <a:lnTo>
                    <a:pt x="323407" y="34596"/>
                  </a:lnTo>
                  <a:lnTo>
                    <a:pt x="316992" y="129540"/>
                  </a:lnTo>
                  <a:lnTo>
                    <a:pt x="320040" y="128968"/>
                  </a:lnTo>
                  <a:lnTo>
                    <a:pt x="320040" y="118872"/>
                  </a:lnTo>
                  <a:lnTo>
                    <a:pt x="326567" y="117624"/>
                  </a:lnTo>
                  <a:lnTo>
                    <a:pt x="333756" y="20574"/>
                  </a:lnTo>
                  <a:close/>
                </a:path>
                <a:path w="501650" h="469900">
                  <a:moveTo>
                    <a:pt x="326567" y="117624"/>
                  </a:moveTo>
                  <a:lnTo>
                    <a:pt x="320040" y="118872"/>
                  </a:lnTo>
                  <a:lnTo>
                    <a:pt x="326136" y="123444"/>
                  </a:lnTo>
                  <a:lnTo>
                    <a:pt x="326567" y="117624"/>
                  </a:lnTo>
                  <a:close/>
                </a:path>
                <a:path w="501650" h="469900">
                  <a:moveTo>
                    <a:pt x="423672" y="99060"/>
                  </a:moveTo>
                  <a:lnTo>
                    <a:pt x="326567" y="117624"/>
                  </a:lnTo>
                  <a:lnTo>
                    <a:pt x="326136" y="123444"/>
                  </a:lnTo>
                  <a:lnTo>
                    <a:pt x="320040" y="118872"/>
                  </a:lnTo>
                  <a:lnTo>
                    <a:pt x="320040" y="128968"/>
                  </a:lnTo>
                  <a:lnTo>
                    <a:pt x="402125" y="113577"/>
                  </a:lnTo>
                  <a:lnTo>
                    <a:pt x="408432" y="103632"/>
                  </a:lnTo>
                  <a:lnTo>
                    <a:pt x="414528" y="111252"/>
                  </a:lnTo>
                  <a:lnTo>
                    <a:pt x="414528" y="113429"/>
                  </a:lnTo>
                  <a:lnTo>
                    <a:pt x="423672" y="99060"/>
                  </a:lnTo>
                  <a:close/>
                </a:path>
                <a:path w="501650" h="469900">
                  <a:moveTo>
                    <a:pt x="323088" y="315606"/>
                  </a:moveTo>
                  <a:lnTo>
                    <a:pt x="323088" y="306324"/>
                  </a:lnTo>
                  <a:lnTo>
                    <a:pt x="321819" y="314568"/>
                  </a:lnTo>
                  <a:lnTo>
                    <a:pt x="323088" y="315606"/>
                  </a:lnTo>
                  <a:close/>
                </a:path>
                <a:path w="501650" h="469900">
                  <a:moveTo>
                    <a:pt x="333756" y="19812"/>
                  </a:moveTo>
                  <a:lnTo>
                    <a:pt x="324612" y="16764"/>
                  </a:lnTo>
                  <a:lnTo>
                    <a:pt x="323407" y="34596"/>
                  </a:lnTo>
                  <a:lnTo>
                    <a:pt x="333756" y="19812"/>
                  </a:lnTo>
                  <a:close/>
                </a:path>
                <a:path w="501650" h="469900">
                  <a:moveTo>
                    <a:pt x="414528" y="113429"/>
                  </a:moveTo>
                  <a:lnTo>
                    <a:pt x="414528" y="111252"/>
                  </a:lnTo>
                  <a:lnTo>
                    <a:pt x="402125" y="113577"/>
                  </a:lnTo>
                  <a:lnTo>
                    <a:pt x="368808" y="166116"/>
                  </a:lnTo>
                  <a:lnTo>
                    <a:pt x="377952" y="167753"/>
                  </a:lnTo>
                  <a:lnTo>
                    <a:pt x="377952" y="158496"/>
                  </a:lnTo>
                  <a:lnTo>
                    <a:pt x="385072" y="159716"/>
                  </a:lnTo>
                  <a:lnTo>
                    <a:pt x="414528" y="113429"/>
                  </a:lnTo>
                  <a:close/>
                </a:path>
                <a:path w="501650" h="469900">
                  <a:moveTo>
                    <a:pt x="483108" y="286893"/>
                  </a:moveTo>
                  <a:lnTo>
                    <a:pt x="483108" y="277368"/>
                  </a:lnTo>
                  <a:lnTo>
                    <a:pt x="480060" y="286512"/>
                  </a:lnTo>
                  <a:lnTo>
                    <a:pt x="464102" y="276048"/>
                  </a:lnTo>
                  <a:lnTo>
                    <a:pt x="373380" y="269748"/>
                  </a:lnTo>
                  <a:lnTo>
                    <a:pt x="379476" y="291693"/>
                  </a:lnTo>
                  <a:lnTo>
                    <a:pt x="379476" y="280416"/>
                  </a:lnTo>
                  <a:lnTo>
                    <a:pt x="384048" y="274320"/>
                  </a:lnTo>
                  <a:lnTo>
                    <a:pt x="385818" y="280812"/>
                  </a:lnTo>
                  <a:lnTo>
                    <a:pt x="483108" y="286893"/>
                  </a:lnTo>
                  <a:close/>
                </a:path>
                <a:path w="501650" h="469900">
                  <a:moveTo>
                    <a:pt x="385072" y="159716"/>
                  </a:moveTo>
                  <a:lnTo>
                    <a:pt x="377952" y="158496"/>
                  </a:lnTo>
                  <a:lnTo>
                    <a:pt x="381000" y="166116"/>
                  </a:lnTo>
                  <a:lnTo>
                    <a:pt x="385072" y="159716"/>
                  </a:lnTo>
                  <a:close/>
                </a:path>
                <a:path w="501650" h="469900">
                  <a:moveTo>
                    <a:pt x="484632" y="176784"/>
                  </a:moveTo>
                  <a:lnTo>
                    <a:pt x="385072" y="159716"/>
                  </a:lnTo>
                  <a:lnTo>
                    <a:pt x="381000" y="166116"/>
                  </a:lnTo>
                  <a:lnTo>
                    <a:pt x="377952" y="158496"/>
                  </a:lnTo>
                  <a:lnTo>
                    <a:pt x="377952" y="167753"/>
                  </a:lnTo>
                  <a:lnTo>
                    <a:pt x="458165" y="182120"/>
                  </a:lnTo>
                  <a:lnTo>
                    <a:pt x="469392" y="175260"/>
                  </a:lnTo>
                  <a:lnTo>
                    <a:pt x="470916" y="184404"/>
                  </a:lnTo>
                  <a:lnTo>
                    <a:pt x="470916" y="185356"/>
                  </a:lnTo>
                  <a:lnTo>
                    <a:pt x="484632" y="176784"/>
                  </a:lnTo>
                  <a:close/>
                </a:path>
                <a:path w="501650" h="469900">
                  <a:moveTo>
                    <a:pt x="385818" y="280812"/>
                  </a:moveTo>
                  <a:lnTo>
                    <a:pt x="384048" y="274320"/>
                  </a:lnTo>
                  <a:lnTo>
                    <a:pt x="379476" y="280416"/>
                  </a:lnTo>
                  <a:lnTo>
                    <a:pt x="385818" y="280812"/>
                  </a:lnTo>
                  <a:close/>
                </a:path>
                <a:path w="501650" h="469900">
                  <a:moveTo>
                    <a:pt x="411480" y="374904"/>
                  </a:moveTo>
                  <a:lnTo>
                    <a:pt x="385818" y="280812"/>
                  </a:lnTo>
                  <a:lnTo>
                    <a:pt x="379476" y="280416"/>
                  </a:lnTo>
                  <a:lnTo>
                    <a:pt x="379476" y="291693"/>
                  </a:lnTo>
                  <a:lnTo>
                    <a:pt x="400011" y="365619"/>
                  </a:lnTo>
                  <a:lnTo>
                    <a:pt x="411480" y="374904"/>
                  </a:lnTo>
                  <a:close/>
                </a:path>
                <a:path w="501650" h="469900">
                  <a:moveTo>
                    <a:pt x="470916" y="185356"/>
                  </a:moveTo>
                  <a:lnTo>
                    <a:pt x="470916" y="184404"/>
                  </a:lnTo>
                  <a:lnTo>
                    <a:pt x="458165" y="182120"/>
                  </a:lnTo>
                  <a:lnTo>
                    <a:pt x="387096" y="225552"/>
                  </a:lnTo>
                  <a:lnTo>
                    <a:pt x="399288" y="233546"/>
                  </a:lnTo>
                  <a:lnTo>
                    <a:pt x="399288" y="222504"/>
                  </a:lnTo>
                  <a:lnTo>
                    <a:pt x="405303" y="226364"/>
                  </a:lnTo>
                  <a:lnTo>
                    <a:pt x="470916" y="185356"/>
                  </a:lnTo>
                  <a:close/>
                </a:path>
                <a:path w="501650" h="469900">
                  <a:moveTo>
                    <a:pt x="405303" y="226364"/>
                  </a:moveTo>
                  <a:lnTo>
                    <a:pt x="399288" y="222504"/>
                  </a:lnTo>
                  <a:lnTo>
                    <a:pt x="399288" y="230124"/>
                  </a:lnTo>
                  <a:lnTo>
                    <a:pt x="405303" y="226364"/>
                  </a:lnTo>
                  <a:close/>
                </a:path>
                <a:path w="501650" h="469900">
                  <a:moveTo>
                    <a:pt x="501396" y="288036"/>
                  </a:moveTo>
                  <a:lnTo>
                    <a:pt x="405303" y="226364"/>
                  </a:lnTo>
                  <a:lnTo>
                    <a:pt x="399288" y="230124"/>
                  </a:lnTo>
                  <a:lnTo>
                    <a:pt x="399288" y="233546"/>
                  </a:lnTo>
                  <a:lnTo>
                    <a:pt x="464102" y="276048"/>
                  </a:lnTo>
                  <a:lnTo>
                    <a:pt x="483108" y="277368"/>
                  </a:lnTo>
                  <a:lnTo>
                    <a:pt x="483108" y="286893"/>
                  </a:lnTo>
                  <a:lnTo>
                    <a:pt x="501396" y="288036"/>
                  </a:lnTo>
                  <a:close/>
                </a:path>
                <a:path w="501650" h="469900">
                  <a:moveTo>
                    <a:pt x="411480" y="374904"/>
                  </a:moveTo>
                  <a:lnTo>
                    <a:pt x="400011" y="365619"/>
                  </a:lnTo>
                  <a:lnTo>
                    <a:pt x="403860" y="379476"/>
                  </a:lnTo>
                  <a:lnTo>
                    <a:pt x="411480" y="374904"/>
                  </a:lnTo>
                  <a:close/>
                </a:path>
                <a:path w="501650" h="469900">
                  <a:moveTo>
                    <a:pt x="414528" y="111252"/>
                  </a:moveTo>
                  <a:lnTo>
                    <a:pt x="408432" y="103632"/>
                  </a:lnTo>
                  <a:lnTo>
                    <a:pt x="402125" y="113577"/>
                  </a:lnTo>
                  <a:lnTo>
                    <a:pt x="414528" y="111252"/>
                  </a:lnTo>
                  <a:close/>
                </a:path>
                <a:path w="501650" h="469900">
                  <a:moveTo>
                    <a:pt x="470916" y="184404"/>
                  </a:moveTo>
                  <a:lnTo>
                    <a:pt x="469392" y="175260"/>
                  </a:lnTo>
                  <a:lnTo>
                    <a:pt x="458165" y="182120"/>
                  </a:lnTo>
                  <a:lnTo>
                    <a:pt x="470916" y="184404"/>
                  </a:lnTo>
                  <a:close/>
                </a:path>
                <a:path w="501650" h="469900">
                  <a:moveTo>
                    <a:pt x="483108" y="277368"/>
                  </a:moveTo>
                  <a:lnTo>
                    <a:pt x="464102" y="276048"/>
                  </a:lnTo>
                  <a:lnTo>
                    <a:pt x="480060" y="286512"/>
                  </a:lnTo>
                  <a:lnTo>
                    <a:pt x="483108" y="277368"/>
                  </a:lnTo>
                  <a:close/>
                </a:path>
              </a:pathLst>
            </a:custGeom>
            <a:solidFill>
              <a:srgbClr val="FFFFFF"/>
            </a:solidFill>
          </p:spPr>
          <p:txBody>
            <a:bodyPr wrap="square" lIns="0" tIns="0" rIns="0" bIns="0" rtlCol="0"/>
            <a:lstStyle/>
            <a:p>
              <a:pPr defTabSz="586405"/>
              <a:endParaRPr sz="1154">
                <a:solidFill>
                  <a:prstClr val="black"/>
                </a:solidFill>
                <a:latin typeface="Calibri"/>
              </a:endParaRPr>
            </a:p>
          </p:txBody>
        </p:sp>
        <p:sp>
          <p:nvSpPr>
            <p:cNvPr id="21" name="object 18">
              <a:extLst>
                <a:ext uri="{FF2B5EF4-FFF2-40B4-BE49-F238E27FC236}">
                  <a16:creationId xmlns:a16="http://schemas.microsoft.com/office/drawing/2014/main" id="{11BF4B44-AEEF-4F0F-82AD-1BE097244A7D}"/>
                </a:ext>
              </a:extLst>
            </p:cNvPr>
            <p:cNvSpPr/>
            <p:nvPr/>
          </p:nvSpPr>
          <p:spPr>
            <a:xfrm>
              <a:off x="2322454" y="3810000"/>
              <a:ext cx="467995" cy="433070"/>
            </a:xfrm>
            <a:custGeom>
              <a:avLst/>
              <a:gdLst/>
              <a:ahLst/>
              <a:cxnLst/>
              <a:rect l="l" t="t" r="r" b="b"/>
              <a:pathLst>
                <a:path w="467994" h="433070">
                  <a:moveTo>
                    <a:pt x="467867" y="266699"/>
                  </a:moveTo>
                  <a:lnTo>
                    <a:pt x="382523" y="210311"/>
                  </a:lnTo>
                  <a:lnTo>
                    <a:pt x="457199" y="163067"/>
                  </a:lnTo>
                  <a:lnTo>
                    <a:pt x="362711" y="146303"/>
                  </a:lnTo>
                  <a:lnTo>
                    <a:pt x="399287" y="89915"/>
                  </a:lnTo>
                  <a:lnTo>
                    <a:pt x="306323" y="106679"/>
                  </a:lnTo>
                  <a:lnTo>
                    <a:pt x="315467" y="0"/>
                  </a:lnTo>
                  <a:lnTo>
                    <a:pt x="234695" y="115823"/>
                  </a:lnTo>
                  <a:lnTo>
                    <a:pt x="181355" y="45719"/>
                  </a:lnTo>
                  <a:lnTo>
                    <a:pt x="158495" y="126491"/>
                  </a:lnTo>
                  <a:lnTo>
                    <a:pt x="7619" y="45719"/>
                  </a:lnTo>
                  <a:lnTo>
                    <a:pt x="100583" y="152399"/>
                  </a:lnTo>
                  <a:lnTo>
                    <a:pt x="0" y="172211"/>
                  </a:lnTo>
                  <a:lnTo>
                    <a:pt x="80771" y="236219"/>
                  </a:lnTo>
                  <a:lnTo>
                    <a:pt x="3047" y="292607"/>
                  </a:lnTo>
                  <a:lnTo>
                    <a:pt x="123443" y="278891"/>
                  </a:lnTo>
                  <a:lnTo>
                    <a:pt x="103631" y="352043"/>
                  </a:lnTo>
                  <a:lnTo>
                    <a:pt x="167639" y="312419"/>
                  </a:lnTo>
                  <a:lnTo>
                    <a:pt x="184403" y="432815"/>
                  </a:lnTo>
                  <a:lnTo>
                    <a:pt x="228599" y="298703"/>
                  </a:lnTo>
                  <a:lnTo>
                    <a:pt x="288035" y="394715"/>
                  </a:lnTo>
                  <a:lnTo>
                    <a:pt x="304799" y="289559"/>
                  </a:lnTo>
                  <a:lnTo>
                    <a:pt x="393191" y="362711"/>
                  </a:lnTo>
                  <a:lnTo>
                    <a:pt x="365759" y="259079"/>
                  </a:lnTo>
                  <a:lnTo>
                    <a:pt x="467867" y="266699"/>
                  </a:lnTo>
                  <a:close/>
                </a:path>
              </a:pathLst>
            </a:custGeom>
            <a:solidFill>
              <a:srgbClr val="FFFF00"/>
            </a:solidFill>
          </p:spPr>
          <p:txBody>
            <a:bodyPr wrap="square" lIns="0" tIns="0" rIns="0" bIns="0" rtlCol="0"/>
            <a:lstStyle/>
            <a:p>
              <a:pPr defTabSz="586405"/>
              <a:endParaRPr sz="1154">
                <a:solidFill>
                  <a:prstClr val="black"/>
                </a:solidFill>
                <a:latin typeface="Calibri"/>
              </a:endParaRPr>
            </a:p>
          </p:txBody>
        </p:sp>
        <p:sp>
          <p:nvSpPr>
            <p:cNvPr id="22" name="object 19">
              <a:extLst>
                <a:ext uri="{FF2B5EF4-FFF2-40B4-BE49-F238E27FC236}">
                  <a16:creationId xmlns:a16="http://schemas.microsoft.com/office/drawing/2014/main" id="{DED6EE49-7716-4070-9EDD-C07C8DD45EE9}"/>
                </a:ext>
              </a:extLst>
            </p:cNvPr>
            <p:cNvSpPr/>
            <p:nvPr/>
          </p:nvSpPr>
          <p:spPr>
            <a:xfrm>
              <a:off x="2308738" y="3793236"/>
              <a:ext cx="500380" cy="469900"/>
            </a:xfrm>
            <a:custGeom>
              <a:avLst/>
              <a:gdLst/>
              <a:ahLst/>
              <a:cxnLst/>
              <a:rect l="l" t="t" r="r" b="b"/>
              <a:pathLst>
                <a:path w="500380" h="469900">
                  <a:moveTo>
                    <a:pt x="91440" y="260688"/>
                  </a:moveTo>
                  <a:lnTo>
                    <a:pt x="91440" y="256032"/>
                  </a:lnTo>
                  <a:lnTo>
                    <a:pt x="86390" y="252114"/>
                  </a:lnTo>
                  <a:lnTo>
                    <a:pt x="0" y="315468"/>
                  </a:lnTo>
                  <a:lnTo>
                    <a:pt x="16764" y="313605"/>
                  </a:lnTo>
                  <a:lnTo>
                    <a:pt x="16764" y="304800"/>
                  </a:lnTo>
                  <a:lnTo>
                    <a:pt x="32765" y="303064"/>
                  </a:lnTo>
                  <a:lnTo>
                    <a:pt x="91440" y="260688"/>
                  </a:lnTo>
                  <a:close/>
                </a:path>
                <a:path w="500380" h="469900">
                  <a:moveTo>
                    <a:pt x="25546" y="59887"/>
                  </a:moveTo>
                  <a:lnTo>
                    <a:pt x="1524" y="47244"/>
                  </a:lnTo>
                  <a:lnTo>
                    <a:pt x="19812" y="68072"/>
                  </a:lnTo>
                  <a:lnTo>
                    <a:pt x="19812" y="67056"/>
                  </a:lnTo>
                  <a:lnTo>
                    <a:pt x="25546" y="59887"/>
                  </a:lnTo>
                  <a:close/>
                </a:path>
                <a:path w="500380" h="469900">
                  <a:moveTo>
                    <a:pt x="112776" y="174315"/>
                  </a:moveTo>
                  <a:lnTo>
                    <a:pt x="112776" y="164592"/>
                  </a:lnTo>
                  <a:lnTo>
                    <a:pt x="111252" y="172212"/>
                  </a:lnTo>
                  <a:lnTo>
                    <a:pt x="105831" y="166038"/>
                  </a:lnTo>
                  <a:lnTo>
                    <a:pt x="3048" y="187452"/>
                  </a:lnTo>
                  <a:lnTo>
                    <a:pt x="15240" y="196911"/>
                  </a:lnTo>
                  <a:lnTo>
                    <a:pt x="15240" y="193548"/>
                  </a:lnTo>
                  <a:lnTo>
                    <a:pt x="16764" y="185928"/>
                  </a:lnTo>
                  <a:lnTo>
                    <a:pt x="24210" y="191779"/>
                  </a:lnTo>
                  <a:lnTo>
                    <a:pt x="112776" y="174315"/>
                  </a:lnTo>
                  <a:close/>
                </a:path>
                <a:path w="500380" h="469900">
                  <a:moveTo>
                    <a:pt x="24210" y="191779"/>
                  </a:moveTo>
                  <a:lnTo>
                    <a:pt x="16764" y="185928"/>
                  </a:lnTo>
                  <a:lnTo>
                    <a:pt x="15240" y="193548"/>
                  </a:lnTo>
                  <a:lnTo>
                    <a:pt x="24210" y="191779"/>
                  </a:lnTo>
                  <a:close/>
                </a:path>
                <a:path w="500380" h="469900">
                  <a:moveTo>
                    <a:pt x="102108" y="252984"/>
                  </a:moveTo>
                  <a:lnTo>
                    <a:pt x="24210" y="191779"/>
                  </a:lnTo>
                  <a:lnTo>
                    <a:pt x="15240" y="193548"/>
                  </a:lnTo>
                  <a:lnTo>
                    <a:pt x="15240" y="196911"/>
                  </a:lnTo>
                  <a:lnTo>
                    <a:pt x="86390" y="252114"/>
                  </a:lnTo>
                  <a:lnTo>
                    <a:pt x="91440" y="248412"/>
                  </a:lnTo>
                  <a:lnTo>
                    <a:pt x="91440" y="260688"/>
                  </a:lnTo>
                  <a:lnTo>
                    <a:pt x="102108" y="252984"/>
                  </a:lnTo>
                  <a:close/>
                </a:path>
                <a:path w="500380" h="469900">
                  <a:moveTo>
                    <a:pt x="32765" y="303064"/>
                  </a:moveTo>
                  <a:lnTo>
                    <a:pt x="16764" y="304800"/>
                  </a:lnTo>
                  <a:lnTo>
                    <a:pt x="19812" y="312420"/>
                  </a:lnTo>
                  <a:lnTo>
                    <a:pt x="32765" y="303064"/>
                  </a:lnTo>
                  <a:close/>
                </a:path>
                <a:path w="500380" h="469900">
                  <a:moveTo>
                    <a:pt x="143256" y="291084"/>
                  </a:moveTo>
                  <a:lnTo>
                    <a:pt x="32765" y="303064"/>
                  </a:lnTo>
                  <a:lnTo>
                    <a:pt x="19812" y="312420"/>
                  </a:lnTo>
                  <a:lnTo>
                    <a:pt x="16764" y="304800"/>
                  </a:lnTo>
                  <a:lnTo>
                    <a:pt x="16764" y="313605"/>
                  </a:lnTo>
                  <a:lnTo>
                    <a:pt x="130764" y="300938"/>
                  </a:lnTo>
                  <a:lnTo>
                    <a:pt x="132588" y="294132"/>
                  </a:lnTo>
                  <a:lnTo>
                    <a:pt x="137160" y="300228"/>
                  </a:lnTo>
                  <a:lnTo>
                    <a:pt x="137160" y="313726"/>
                  </a:lnTo>
                  <a:lnTo>
                    <a:pt x="143256" y="291084"/>
                  </a:lnTo>
                  <a:close/>
                </a:path>
                <a:path w="500380" h="469900">
                  <a:moveTo>
                    <a:pt x="43584" y="79874"/>
                  </a:moveTo>
                  <a:lnTo>
                    <a:pt x="26926" y="60613"/>
                  </a:lnTo>
                  <a:lnTo>
                    <a:pt x="25546" y="59887"/>
                  </a:lnTo>
                  <a:lnTo>
                    <a:pt x="19812" y="67056"/>
                  </a:lnTo>
                  <a:lnTo>
                    <a:pt x="43584" y="79874"/>
                  </a:lnTo>
                  <a:close/>
                </a:path>
                <a:path w="500380" h="469900">
                  <a:moveTo>
                    <a:pt x="123444" y="172212"/>
                  </a:moveTo>
                  <a:lnTo>
                    <a:pt x="43584" y="79874"/>
                  </a:lnTo>
                  <a:lnTo>
                    <a:pt x="19812" y="67056"/>
                  </a:lnTo>
                  <a:lnTo>
                    <a:pt x="19812" y="68072"/>
                  </a:lnTo>
                  <a:lnTo>
                    <a:pt x="105831" y="166038"/>
                  </a:lnTo>
                  <a:lnTo>
                    <a:pt x="112776" y="164592"/>
                  </a:lnTo>
                  <a:lnTo>
                    <a:pt x="112776" y="174315"/>
                  </a:lnTo>
                  <a:lnTo>
                    <a:pt x="123444" y="172212"/>
                  </a:lnTo>
                  <a:close/>
                </a:path>
                <a:path w="500380" h="469900">
                  <a:moveTo>
                    <a:pt x="26926" y="60613"/>
                  </a:moveTo>
                  <a:lnTo>
                    <a:pt x="25908" y="59436"/>
                  </a:lnTo>
                  <a:lnTo>
                    <a:pt x="25546" y="59887"/>
                  </a:lnTo>
                  <a:lnTo>
                    <a:pt x="26926" y="60613"/>
                  </a:lnTo>
                  <a:close/>
                </a:path>
                <a:path w="500380" h="469900">
                  <a:moveTo>
                    <a:pt x="169406" y="135602"/>
                  </a:moveTo>
                  <a:lnTo>
                    <a:pt x="26926" y="60613"/>
                  </a:lnTo>
                  <a:lnTo>
                    <a:pt x="43584" y="79874"/>
                  </a:lnTo>
                  <a:lnTo>
                    <a:pt x="167640" y="146767"/>
                  </a:lnTo>
                  <a:lnTo>
                    <a:pt x="167640" y="141732"/>
                  </a:lnTo>
                  <a:lnTo>
                    <a:pt x="169406" y="135602"/>
                  </a:lnTo>
                  <a:close/>
                </a:path>
                <a:path w="500380" h="469900">
                  <a:moveTo>
                    <a:pt x="91440" y="256032"/>
                  </a:moveTo>
                  <a:lnTo>
                    <a:pt x="91440" y="248412"/>
                  </a:lnTo>
                  <a:lnTo>
                    <a:pt x="86390" y="252114"/>
                  </a:lnTo>
                  <a:lnTo>
                    <a:pt x="91440" y="256032"/>
                  </a:lnTo>
                  <a:close/>
                </a:path>
                <a:path w="500380" h="469900">
                  <a:moveTo>
                    <a:pt x="112776" y="164592"/>
                  </a:moveTo>
                  <a:lnTo>
                    <a:pt x="105831" y="166038"/>
                  </a:lnTo>
                  <a:lnTo>
                    <a:pt x="111252" y="172212"/>
                  </a:lnTo>
                  <a:lnTo>
                    <a:pt x="112776" y="164592"/>
                  </a:lnTo>
                  <a:close/>
                </a:path>
                <a:path w="500380" h="469900">
                  <a:moveTo>
                    <a:pt x="137160" y="313726"/>
                  </a:moveTo>
                  <a:lnTo>
                    <a:pt x="137160" y="300228"/>
                  </a:lnTo>
                  <a:lnTo>
                    <a:pt x="130764" y="300938"/>
                  </a:lnTo>
                  <a:lnTo>
                    <a:pt x="109728" y="379476"/>
                  </a:lnTo>
                  <a:lnTo>
                    <a:pt x="114300" y="376618"/>
                  </a:lnTo>
                  <a:lnTo>
                    <a:pt x="114300" y="365760"/>
                  </a:lnTo>
                  <a:lnTo>
                    <a:pt x="124960" y="359039"/>
                  </a:lnTo>
                  <a:lnTo>
                    <a:pt x="137160" y="313726"/>
                  </a:lnTo>
                  <a:close/>
                </a:path>
                <a:path w="500380" h="469900">
                  <a:moveTo>
                    <a:pt x="124960" y="359039"/>
                  </a:moveTo>
                  <a:lnTo>
                    <a:pt x="114300" y="365760"/>
                  </a:lnTo>
                  <a:lnTo>
                    <a:pt x="121920" y="370332"/>
                  </a:lnTo>
                  <a:lnTo>
                    <a:pt x="124960" y="359039"/>
                  </a:lnTo>
                  <a:close/>
                </a:path>
                <a:path w="500380" h="469900">
                  <a:moveTo>
                    <a:pt x="199905" y="428779"/>
                  </a:moveTo>
                  <a:lnTo>
                    <a:pt x="184404" y="321564"/>
                  </a:lnTo>
                  <a:lnTo>
                    <a:pt x="124960" y="359039"/>
                  </a:lnTo>
                  <a:lnTo>
                    <a:pt x="121920" y="370332"/>
                  </a:lnTo>
                  <a:lnTo>
                    <a:pt x="114300" y="365760"/>
                  </a:lnTo>
                  <a:lnTo>
                    <a:pt x="114300" y="376618"/>
                  </a:lnTo>
                  <a:lnTo>
                    <a:pt x="176784" y="337566"/>
                  </a:lnTo>
                  <a:lnTo>
                    <a:pt x="176784" y="330708"/>
                  </a:lnTo>
                  <a:lnTo>
                    <a:pt x="182880" y="333756"/>
                  </a:lnTo>
                  <a:lnTo>
                    <a:pt x="182880" y="373380"/>
                  </a:lnTo>
                  <a:lnTo>
                    <a:pt x="193548" y="448056"/>
                  </a:lnTo>
                  <a:lnTo>
                    <a:pt x="199905" y="428779"/>
                  </a:lnTo>
                  <a:close/>
                </a:path>
                <a:path w="500380" h="469900">
                  <a:moveTo>
                    <a:pt x="137160" y="300228"/>
                  </a:moveTo>
                  <a:lnTo>
                    <a:pt x="132588" y="294132"/>
                  </a:lnTo>
                  <a:lnTo>
                    <a:pt x="130764" y="300938"/>
                  </a:lnTo>
                  <a:lnTo>
                    <a:pt x="137160" y="300228"/>
                  </a:lnTo>
                  <a:close/>
                </a:path>
                <a:path w="500380" h="469900">
                  <a:moveTo>
                    <a:pt x="175260" y="138684"/>
                  </a:moveTo>
                  <a:lnTo>
                    <a:pt x="169406" y="135602"/>
                  </a:lnTo>
                  <a:lnTo>
                    <a:pt x="167640" y="141732"/>
                  </a:lnTo>
                  <a:lnTo>
                    <a:pt x="175260" y="138684"/>
                  </a:lnTo>
                  <a:close/>
                </a:path>
                <a:path w="500380" h="469900">
                  <a:moveTo>
                    <a:pt x="175260" y="150876"/>
                  </a:moveTo>
                  <a:lnTo>
                    <a:pt x="175260" y="138684"/>
                  </a:lnTo>
                  <a:lnTo>
                    <a:pt x="167640" y="141732"/>
                  </a:lnTo>
                  <a:lnTo>
                    <a:pt x="167640" y="146767"/>
                  </a:lnTo>
                  <a:lnTo>
                    <a:pt x="175260" y="150876"/>
                  </a:lnTo>
                  <a:close/>
                </a:path>
                <a:path w="500380" h="469900">
                  <a:moveTo>
                    <a:pt x="248073" y="124995"/>
                  </a:moveTo>
                  <a:lnTo>
                    <a:pt x="193548" y="51816"/>
                  </a:lnTo>
                  <a:lnTo>
                    <a:pt x="169406" y="135602"/>
                  </a:lnTo>
                  <a:lnTo>
                    <a:pt x="175260" y="138684"/>
                  </a:lnTo>
                  <a:lnTo>
                    <a:pt x="175260" y="150876"/>
                  </a:lnTo>
                  <a:lnTo>
                    <a:pt x="190500" y="96583"/>
                  </a:lnTo>
                  <a:lnTo>
                    <a:pt x="190500" y="65532"/>
                  </a:lnTo>
                  <a:lnTo>
                    <a:pt x="199644" y="64008"/>
                  </a:lnTo>
                  <a:lnTo>
                    <a:pt x="199644" y="77563"/>
                  </a:lnTo>
                  <a:lnTo>
                    <a:pt x="243840" y="135716"/>
                  </a:lnTo>
                  <a:lnTo>
                    <a:pt x="243840" y="131064"/>
                  </a:lnTo>
                  <a:lnTo>
                    <a:pt x="248073" y="124995"/>
                  </a:lnTo>
                  <a:close/>
                </a:path>
                <a:path w="500380" h="469900">
                  <a:moveTo>
                    <a:pt x="182880" y="333756"/>
                  </a:moveTo>
                  <a:lnTo>
                    <a:pt x="176784" y="330708"/>
                  </a:lnTo>
                  <a:lnTo>
                    <a:pt x="177683" y="337003"/>
                  </a:lnTo>
                  <a:lnTo>
                    <a:pt x="182880" y="333756"/>
                  </a:lnTo>
                  <a:close/>
                </a:path>
                <a:path w="500380" h="469900">
                  <a:moveTo>
                    <a:pt x="177683" y="337003"/>
                  </a:moveTo>
                  <a:lnTo>
                    <a:pt x="176784" y="330708"/>
                  </a:lnTo>
                  <a:lnTo>
                    <a:pt x="176784" y="337566"/>
                  </a:lnTo>
                  <a:lnTo>
                    <a:pt x="177683" y="337003"/>
                  </a:lnTo>
                  <a:close/>
                </a:path>
                <a:path w="500380" h="469900">
                  <a:moveTo>
                    <a:pt x="182880" y="373380"/>
                  </a:moveTo>
                  <a:lnTo>
                    <a:pt x="182880" y="333756"/>
                  </a:lnTo>
                  <a:lnTo>
                    <a:pt x="177683" y="337003"/>
                  </a:lnTo>
                  <a:lnTo>
                    <a:pt x="182880" y="373380"/>
                  </a:lnTo>
                  <a:close/>
                </a:path>
                <a:path w="500380" h="469900">
                  <a:moveTo>
                    <a:pt x="199644" y="64008"/>
                  </a:moveTo>
                  <a:lnTo>
                    <a:pt x="190500" y="65532"/>
                  </a:lnTo>
                  <a:lnTo>
                    <a:pt x="196865" y="73907"/>
                  </a:lnTo>
                  <a:lnTo>
                    <a:pt x="199644" y="64008"/>
                  </a:lnTo>
                  <a:close/>
                </a:path>
                <a:path w="500380" h="469900">
                  <a:moveTo>
                    <a:pt x="196865" y="73907"/>
                  </a:moveTo>
                  <a:lnTo>
                    <a:pt x="190500" y="65532"/>
                  </a:lnTo>
                  <a:lnTo>
                    <a:pt x="190500" y="96583"/>
                  </a:lnTo>
                  <a:lnTo>
                    <a:pt x="196865" y="73907"/>
                  </a:lnTo>
                  <a:close/>
                </a:path>
                <a:path w="500380" h="469900">
                  <a:moveTo>
                    <a:pt x="202692" y="448056"/>
                  </a:moveTo>
                  <a:lnTo>
                    <a:pt x="199905" y="428779"/>
                  </a:lnTo>
                  <a:lnTo>
                    <a:pt x="193548" y="448056"/>
                  </a:lnTo>
                  <a:lnTo>
                    <a:pt x="202692" y="448056"/>
                  </a:lnTo>
                  <a:close/>
                </a:path>
                <a:path w="500380" h="469900">
                  <a:moveTo>
                    <a:pt x="202692" y="450919"/>
                  </a:moveTo>
                  <a:lnTo>
                    <a:pt x="202692" y="448056"/>
                  </a:lnTo>
                  <a:lnTo>
                    <a:pt x="193548" y="448056"/>
                  </a:lnTo>
                  <a:lnTo>
                    <a:pt x="196596" y="469392"/>
                  </a:lnTo>
                  <a:lnTo>
                    <a:pt x="202692" y="450919"/>
                  </a:lnTo>
                  <a:close/>
                </a:path>
                <a:path w="500380" h="469900">
                  <a:moveTo>
                    <a:pt x="199644" y="77563"/>
                  </a:moveTo>
                  <a:lnTo>
                    <a:pt x="199644" y="64008"/>
                  </a:lnTo>
                  <a:lnTo>
                    <a:pt x="196865" y="73907"/>
                  </a:lnTo>
                  <a:lnTo>
                    <a:pt x="199644" y="77563"/>
                  </a:lnTo>
                  <a:close/>
                </a:path>
                <a:path w="500380" h="469900">
                  <a:moveTo>
                    <a:pt x="297752" y="398377"/>
                  </a:moveTo>
                  <a:lnTo>
                    <a:pt x="240792" y="304800"/>
                  </a:lnTo>
                  <a:lnTo>
                    <a:pt x="199905" y="428779"/>
                  </a:lnTo>
                  <a:lnTo>
                    <a:pt x="202692" y="448056"/>
                  </a:lnTo>
                  <a:lnTo>
                    <a:pt x="202692" y="450919"/>
                  </a:lnTo>
                  <a:lnTo>
                    <a:pt x="237744" y="344701"/>
                  </a:lnTo>
                  <a:lnTo>
                    <a:pt x="237744" y="318516"/>
                  </a:lnTo>
                  <a:lnTo>
                    <a:pt x="246888" y="316992"/>
                  </a:lnTo>
                  <a:lnTo>
                    <a:pt x="246888" y="333401"/>
                  </a:lnTo>
                  <a:lnTo>
                    <a:pt x="295656" y="412791"/>
                  </a:lnTo>
                  <a:lnTo>
                    <a:pt x="295656" y="411480"/>
                  </a:lnTo>
                  <a:lnTo>
                    <a:pt x="297752" y="398377"/>
                  </a:lnTo>
                  <a:close/>
                </a:path>
                <a:path w="500380" h="469900">
                  <a:moveTo>
                    <a:pt x="246888" y="316992"/>
                  </a:moveTo>
                  <a:lnTo>
                    <a:pt x="237744" y="318516"/>
                  </a:lnTo>
                  <a:lnTo>
                    <a:pt x="243365" y="327666"/>
                  </a:lnTo>
                  <a:lnTo>
                    <a:pt x="246888" y="316992"/>
                  </a:lnTo>
                  <a:close/>
                </a:path>
                <a:path w="500380" h="469900">
                  <a:moveTo>
                    <a:pt x="243365" y="327666"/>
                  </a:moveTo>
                  <a:lnTo>
                    <a:pt x="237744" y="318516"/>
                  </a:lnTo>
                  <a:lnTo>
                    <a:pt x="237744" y="344701"/>
                  </a:lnTo>
                  <a:lnTo>
                    <a:pt x="243365" y="327666"/>
                  </a:lnTo>
                  <a:close/>
                </a:path>
                <a:path w="500380" h="469900">
                  <a:moveTo>
                    <a:pt x="246888" y="333401"/>
                  </a:moveTo>
                  <a:lnTo>
                    <a:pt x="246888" y="316992"/>
                  </a:lnTo>
                  <a:lnTo>
                    <a:pt x="243365" y="327666"/>
                  </a:lnTo>
                  <a:lnTo>
                    <a:pt x="246888" y="333401"/>
                  </a:lnTo>
                  <a:close/>
                </a:path>
                <a:path w="500380" h="469900">
                  <a:moveTo>
                    <a:pt x="251460" y="129540"/>
                  </a:moveTo>
                  <a:lnTo>
                    <a:pt x="248073" y="124995"/>
                  </a:lnTo>
                  <a:lnTo>
                    <a:pt x="243840" y="131064"/>
                  </a:lnTo>
                  <a:lnTo>
                    <a:pt x="251460" y="129540"/>
                  </a:lnTo>
                  <a:close/>
                </a:path>
                <a:path w="500380" h="469900">
                  <a:moveTo>
                    <a:pt x="251460" y="137298"/>
                  </a:moveTo>
                  <a:lnTo>
                    <a:pt x="251460" y="129540"/>
                  </a:lnTo>
                  <a:lnTo>
                    <a:pt x="243840" y="131064"/>
                  </a:lnTo>
                  <a:lnTo>
                    <a:pt x="243840" y="135716"/>
                  </a:lnTo>
                  <a:lnTo>
                    <a:pt x="248412" y="141732"/>
                  </a:lnTo>
                  <a:lnTo>
                    <a:pt x="251460" y="137298"/>
                  </a:lnTo>
                  <a:close/>
                </a:path>
                <a:path w="500380" h="469900">
                  <a:moveTo>
                    <a:pt x="335280" y="0"/>
                  </a:moveTo>
                  <a:lnTo>
                    <a:pt x="248073" y="124995"/>
                  </a:lnTo>
                  <a:lnTo>
                    <a:pt x="251460" y="129540"/>
                  </a:lnTo>
                  <a:lnTo>
                    <a:pt x="251460" y="137298"/>
                  </a:lnTo>
                  <a:lnTo>
                    <a:pt x="323313" y="32785"/>
                  </a:lnTo>
                  <a:lnTo>
                    <a:pt x="324612" y="16764"/>
                  </a:lnTo>
                  <a:lnTo>
                    <a:pt x="332232" y="19812"/>
                  </a:lnTo>
                  <a:lnTo>
                    <a:pt x="332232" y="41148"/>
                  </a:lnTo>
                  <a:lnTo>
                    <a:pt x="335280" y="0"/>
                  </a:lnTo>
                  <a:close/>
                </a:path>
                <a:path w="500380" h="469900">
                  <a:moveTo>
                    <a:pt x="304800" y="409956"/>
                  </a:moveTo>
                  <a:lnTo>
                    <a:pt x="297752" y="398377"/>
                  </a:lnTo>
                  <a:lnTo>
                    <a:pt x="295656" y="411480"/>
                  </a:lnTo>
                  <a:lnTo>
                    <a:pt x="304800" y="409956"/>
                  </a:lnTo>
                  <a:close/>
                </a:path>
                <a:path w="500380" h="469900">
                  <a:moveTo>
                    <a:pt x="304800" y="416052"/>
                  </a:moveTo>
                  <a:lnTo>
                    <a:pt x="304800" y="409956"/>
                  </a:lnTo>
                  <a:lnTo>
                    <a:pt x="295656" y="411480"/>
                  </a:lnTo>
                  <a:lnTo>
                    <a:pt x="295656" y="412791"/>
                  </a:lnTo>
                  <a:lnTo>
                    <a:pt x="303276" y="425196"/>
                  </a:lnTo>
                  <a:lnTo>
                    <a:pt x="304800" y="416052"/>
                  </a:lnTo>
                  <a:close/>
                </a:path>
                <a:path w="500380" h="469900">
                  <a:moveTo>
                    <a:pt x="409956" y="386680"/>
                  </a:moveTo>
                  <a:lnTo>
                    <a:pt x="409956" y="374904"/>
                  </a:lnTo>
                  <a:lnTo>
                    <a:pt x="402336" y="379476"/>
                  </a:lnTo>
                  <a:lnTo>
                    <a:pt x="398416" y="365562"/>
                  </a:lnTo>
                  <a:lnTo>
                    <a:pt x="313944" y="297180"/>
                  </a:lnTo>
                  <a:lnTo>
                    <a:pt x="297752" y="398377"/>
                  </a:lnTo>
                  <a:lnTo>
                    <a:pt x="304800" y="409956"/>
                  </a:lnTo>
                  <a:lnTo>
                    <a:pt x="304800" y="416052"/>
                  </a:lnTo>
                  <a:lnTo>
                    <a:pt x="315468" y="352044"/>
                  </a:lnTo>
                  <a:lnTo>
                    <a:pt x="315468" y="309372"/>
                  </a:lnTo>
                  <a:lnTo>
                    <a:pt x="323088" y="306324"/>
                  </a:lnTo>
                  <a:lnTo>
                    <a:pt x="323088" y="315606"/>
                  </a:lnTo>
                  <a:lnTo>
                    <a:pt x="409956" y="386680"/>
                  </a:lnTo>
                  <a:close/>
                </a:path>
                <a:path w="500380" h="469900">
                  <a:moveTo>
                    <a:pt x="332232" y="41148"/>
                  </a:moveTo>
                  <a:lnTo>
                    <a:pt x="332232" y="19812"/>
                  </a:lnTo>
                  <a:lnTo>
                    <a:pt x="323313" y="32785"/>
                  </a:lnTo>
                  <a:lnTo>
                    <a:pt x="315468" y="129540"/>
                  </a:lnTo>
                  <a:lnTo>
                    <a:pt x="320040" y="128682"/>
                  </a:lnTo>
                  <a:lnTo>
                    <a:pt x="320040" y="118872"/>
                  </a:lnTo>
                  <a:lnTo>
                    <a:pt x="326568" y="117605"/>
                  </a:lnTo>
                  <a:lnTo>
                    <a:pt x="332232" y="41148"/>
                  </a:lnTo>
                  <a:close/>
                </a:path>
                <a:path w="500380" h="469900">
                  <a:moveTo>
                    <a:pt x="323088" y="306324"/>
                  </a:moveTo>
                  <a:lnTo>
                    <a:pt x="315468" y="309372"/>
                  </a:lnTo>
                  <a:lnTo>
                    <a:pt x="321726" y="314492"/>
                  </a:lnTo>
                  <a:lnTo>
                    <a:pt x="323088" y="306324"/>
                  </a:lnTo>
                  <a:close/>
                </a:path>
                <a:path w="500380" h="469900">
                  <a:moveTo>
                    <a:pt x="321726" y="314492"/>
                  </a:moveTo>
                  <a:lnTo>
                    <a:pt x="315468" y="309372"/>
                  </a:lnTo>
                  <a:lnTo>
                    <a:pt x="315468" y="352044"/>
                  </a:lnTo>
                  <a:lnTo>
                    <a:pt x="321726" y="314492"/>
                  </a:lnTo>
                  <a:close/>
                </a:path>
                <a:path w="500380" h="469900">
                  <a:moveTo>
                    <a:pt x="326568" y="117605"/>
                  </a:moveTo>
                  <a:lnTo>
                    <a:pt x="320040" y="118872"/>
                  </a:lnTo>
                  <a:lnTo>
                    <a:pt x="326136" y="123444"/>
                  </a:lnTo>
                  <a:lnTo>
                    <a:pt x="326568" y="117605"/>
                  </a:lnTo>
                  <a:close/>
                </a:path>
                <a:path w="500380" h="469900">
                  <a:moveTo>
                    <a:pt x="422148" y="99060"/>
                  </a:moveTo>
                  <a:lnTo>
                    <a:pt x="326568" y="117605"/>
                  </a:lnTo>
                  <a:lnTo>
                    <a:pt x="326136" y="123444"/>
                  </a:lnTo>
                  <a:lnTo>
                    <a:pt x="320040" y="118872"/>
                  </a:lnTo>
                  <a:lnTo>
                    <a:pt x="320040" y="128682"/>
                  </a:lnTo>
                  <a:lnTo>
                    <a:pt x="402495" y="113222"/>
                  </a:lnTo>
                  <a:lnTo>
                    <a:pt x="408432" y="103632"/>
                  </a:lnTo>
                  <a:lnTo>
                    <a:pt x="413004" y="111252"/>
                  </a:lnTo>
                  <a:lnTo>
                    <a:pt x="413004" y="113429"/>
                  </a:lnTo>
                  <a:lnTo>
                    <a:pt x="422148" y="99060"/>
                  </a:lnTo>
                  <a:close/>
                </a:path>
                <a:path w="500380" h="469900">
                  <a:moveTo>
                    <a:pt x="323088" y="315606"/>
                  </a:moveTo>
                  <a:lnTo>
                    <a:pt x="323088" y="306324"/>
                  </a:lnTo>
                  <a:lnTo>
                    <a:pt x="321726" y="314492"/>
                  </a:lnTo>
                  <a:lnTo>
                    <a:pt x="323088" y="315606"/>
                  </a:lnTo>
                  <a:close/>
                </a:path>
                <a:path w="500380" h="469900">
                  <a:moveTo>
                    <a:pt x="332232" y="19812"/>
                  </a:moveTo>
                  <a:lnTo>
                    <a:pt x="324612" y="16764"/>
                  </a:lnTo>
                  <a:lnTo>
                    <a:pt x="323313" y="32785"/>
                  </a:lnTo>
                  <a:lnTo>
                    <a:pt x="332232" y="19812"/>
                  </a:lnTo>
                  <a:close/>
                </a:path>
                <a:path w="500380" h="469900">
                  <a:moveTo>
                    <a:pt x="413004" y="113429"/>
                  </a:moveTo>
                  <a:lnTo>
                    <a:pt x="413004" y="111252"/>
                  </a:lnTo>
                  <a:lnTo>
                    <a:pt x="402495" y="113222"/>
                  </a:lnTo>
                  <a:lnTo>
                    <a:pt x="368808" y="167640"/>
                  </a:lnTo>
                  <a:lnTo>
                    <a:pt x="376428" y="168891"/>
                  </a:lnTo>
                  <a:lnTo>
                    <a:pt x="376428" y="158496"/>
                  </a:lnTo>
                  <a:lnTo>
                    <a:pt x="383558" y="159701"/>
                  </a:lnTo>
                  <a:lnTo>
                    <a:pt x="413004" y="113429"/>
                  </a:lnTo>
                  <a:close/>
                </a:path>
                <a:path w="500380" h="469900">
                  <a:moveTo>
                    <a:pt x="483108" y="288302"/>
                  </a:moveTo>
                  <a:lnTo>
                    <a:pt x="483108" y="278892"/>
                  </a:lnTo>
                  <a:lnTo>
                    <a:pt x="480060" y="286512"/>
                  </a:lnTo>
                  <a:lnTo>
                    <a:pt x="466345" y="277743"/>
                  </a:lnTo>
                  <a:lnTo>
                    <a:pt x="371856" y="271272"/>
                  </a:lnTo>
                  <a:lnTo>
                    <a:pt x="377952" y="292912"/>
                  </a:lnTo>
                  <a:lnTo>
                    <a:pt x="377952" y="280416"/>
                  </a:lnTo>
                  <a:lnTo>
                    <a:pt x="384048" y="274320"/>
                  </a:lnTo>
                  <a:lnTo>
                    <a:pt x="385872" y="281010"/>
                  </a:lnTo>
                  <a:lnTo>
                    <a:pt x="483108" y="288302"/>
                  </a:lnTo>
                  <a:close/>
                </a:path>
                <a:path w="500380" h="469900">
                  <a:moveTo>
                    <a:pt x="383558" y="159701"/>
                  </a:moveTo>
                  <a:lnTo>
                    <a:pt x="376428" y="158496"/>
                  </a:lnTo>
                  <a:lnTo>
                    <a:pt x="379476" y="166116"/>
                  </a:lnTo>
                  <a:lnTo>
                    <a:pt x="383558" y="159701"/>
                  </a:lnTo>
                  <a:close/>
                </a:path>
                <a:path w="500380" h="469900">
                  <a:moveTo>
                    <a:pt x="484632" y="176784"/>
                  </a:moveTo>
                  <a:lnTo>
                    <a:pt x="383558" y="159701"/>
                  </a:lnTo>
                  <a:lnTo>
                    <a:pt x="379476" y="166116"/>
                  </a:lnTo>
                  <a:lnTo>
                    <a:pt x="376428" y="158496"/>
                  </a:lnTo>
                  <a:lnTo>
                    <a:pt x="376428" y="168891"/>
                  </a:lnTo>
                  <a:lnTo>
                    <a:pt x="458188" y="182314"/>
                  </a:lnTo>
                  <a:lnTo>
                    <a:pt x="469392" y="175260"/>
                  </a:lnTo>
                  <a:lnTo>
                    <a:pt x="470916" y="184404"/>
                  </a:lnTo>
                  <a:lnTo>
                    <a:pt x="470916" y="185206"/>
                  </a:lnTo>
                  <a:lnTo>
                    <a:pt x="484632" y="176784"/>
                  </a:lnTo>
                  <a:close/>
                </a:path>
                <a:path w="500380" h="469900">
                  <a:moveTo>
                    <a:pt x="385872" y="281010"/>
                  </a:moveTo>
                  <a:lnTo>
                    <a:pt x="384048" y="274320"/>
                  </a:lnTo>
                  <a:lnTo>
                    <a:pt x="377952" y="280416"/>
                  </a:lnTo>
                  <a:lnTo>
                    <a:pt x="385872" y="281010"/>
                  </a:lnTo>
                  <a:close/>
                </a:path>
                <a:path w="500380" h="469900">
                  <a:moveTo>
                    <a:pt x="416052" y="391668"/>
                  </a:moveTo>
                  <a:lnTo>
                    <a:pt x="385872" y="281010"/>
                  </a:lnTo>
                  <a:lnTo>
                    <a:pt x="377952" y="280416"/>
                  </a:lnTo>
                  <a:lnTo>
                    <a:pt x="377952" y="292912"/>
                  </a:lnTo>
                  <a:lnTo>
                    <a:pt x="398416" y="365562"/>
                  </a:lnTo>
                  <a:lnTo>
                    <a:pt x="409956" y="374904"/>
                  </a:lnTo>
                  <a:lnTo>
                    <a:pt x="409956" y="386680"/>
                  </a:lnTo>
                  <a:lnTo>
                    <a:pt x="416052" y="391668"/>
                  </a:lnTo>
                  <a:close/>
                </a:path>
                <a:path w="500380" h="469900">
                  <a:moveTo>
                    <a:pt x="470916" y="185206"/>
                  </a:moveTo>
                  <a:lnTo>
                    <a:pt x="470916" y="184404"/>
                  </a:lnTo>
                  <a:lnTo>
                    <a:pt x="458188" y="182314"/>
                  </a:lnTo>
                  <a:lnTo>
                    <a:pt x="387096" y="227076"/>
                  </a:lnTo>
                  <a:lnTo>
                    <a:pt x="397764" y="233896"/>
                  </a:lnTo>
                  <a:lnTo>
                    <a:pt x="397764" y="222504"/>
                  </a:lnTo>
                  <a:lnTo>
                    <a:pt x="403760" y="226441"/>
                  </a:lnTo>
                  <a:lnTo>
                    <a:pt x="470916" y="185206"/>
                  </a:lnTo>
                  <a:close/>
                </a:path>
                <a:path w="500380" h="469900">
                  <a:moveTo>
                    <a:pt x="403760" y="226441"/>
                  </a:moveTo>
                  <a:lnTo>
                    <a:pt x="397764" y="222504"/>
                  </a:lnTo>
                  <a:lnTo>
                    <a:pt x="397764" y="230124"/>
                  </a:lnTo>
                  <a:lnTo>
                    <a:pt x="403760" y="226441"/>
                  </a:lnTo>
                  <a:close/>
                </a:path>
                <a:path w="500380" h="469900">
                  <a:moveTo>
                    <a:pt x="499872" y="289560"/>
                  </a:moveTo>
                  <a:lnTo>
                    <a:pt x="403760" y="226441"/>
                  </a:lnTo>
                  <a:lnTo>
                    <a:pt x="397764" y="230124"/>
                  </a:lnTo>
                  <a:lnTo>
                    <a:pt x="397764" y="233896"/>
                  </a:lnTo>
                  <a:lnTo>
                    <a:pt x="466345" y="277743"/>
                  </a:lnTo>
                  <a:lnTo>
                    <a:pt x="483108" y="278892"/>
                  </a:lnTo>
                  <a:lnTo>
                    <a:pt x="483108" y="288302"/>
                  </a:lnTo>
                  <a:lnTo>
                    <a:pt x="499872" y="289560"/>
                  </a:lnTo>
                  <a:close/>
                </a:path>
                <a:path w="500380" h="469900">
                  <a:moveTo>
                    <a:pt x="409956" y="374904"/>
                  </a:moveTo>
                  <a:lnTo>
                    <a:pt x="398416" y="365562"/>
                  </a:lnTo>
                  <a:lnTo>
                    <a:pt x="402336" y="379476"/>
                  </a:lnTo>
                  <a:lnTo>
                    <a:pt x="409956" y="374904"/>
                  </a:lnTo>
                  <a:close/>
                </a:path>
                <a:path w="500380" h="469900">
                  <a:moveTo>
                    <a:pt x="413004" y="111252"/>
                  </a:moveTo>
                  <a:lnTo>
                    <a:pt x="408432" y="103632"/>
                  </a:lnTo>
                  <a:lnTo>
                    <a:pt x="402495" y="113222"/>
                  </a:lnTo>
                  <a:lnTo>
                    <a:pt x="413004" y="111252"/>
                  </a:lnTo>
                  <a:close/>
                </a:path>
                <a:path w="500380" h="469900">
                  <a:moveTo>
                    <a:pt x="470916" y="184404"/>
                  </a:moveTo>
                  <a:lnTo>
                    <a:pt x="469392" y="175260"/>
                  </a:lnTo>
                  <a:lnTo>
                    <a:pt x="458188" y="182314"/>
                  </a:lnTo>
                  <a:lnTo>
                    <a:pt x="470916" y="184404"/>
                  </a:lnTo>
                  <a:close/>
                </a:path>
                <a:path w="500380" h="469900">
                  <a:moveTo>
                    <a:pt x="483108" y="278892"/>
                  </a:moveTo>
                  <a:lnTo>
                    <a:pt x="466345" y="277743"/>
                  </a:lnTo>
                  <a:lnTo>
                    <a:pt x="480060" y="286512"/>
                  </a:lnTo>
                  <a:lnTo>
                    <a:pt x="483108" y="278892"/>
                  </a:lnTo>
                  <a:close/>
                </a:path>
              </a:pathLst>
            </a:custGeom>
            <a:solidFill>
              <a:srgbClr val="FFFFFF"/>
            </a:solidFill>
          </p:spPr>
          <p:txBody>
            <a:bodyPr wrap="square" lIns="0" tIns="0" rIns="0" bIns="0" rtlCol="0"/>
            <a:lstStyle/>
            <a:p>
              <a:pPr defTabSz="586405"/>
              <a:endParaRPr sz="1154">
                <a:solidFill>
                  <a:prstClr val="black"/>
                </a:solidFill>
                <a:latin typeface="Calibri"/>
              </a:endParaRPr>
            </a:p>
          </p:txBody>
        </p:sp>
      </p:grpSp>
      <p:sp>
        <p:nvSpPr>
          <p:cNvPr id="23" name="object 20">
            <a:extLst>
              <a:ext uri="{FF2B5EF4-FFF2-40B4-BE49-F238E27FC236}">
                <a16:creationId xmlns:a16="http://schemas.microsoft.com/office/drawing/2014/main" id="{0992F519-69A0-4A3C-A4ED-6B968285B190}"/>
              </a:ext>
            </a:extLst>
          </p:cNvPr>
          <p:cNvSpPr txBox="1"/>
          <p:nvPr/>
        </p:nvSpPr>
        <p:spPr>
          <a:xfrm>
            <a:off x="8187630" y="1810824"/>
            <a:ext cx="1239652" cy="185837"/>
          </a:xfrm>
          <a:prstGeom prst="rect">
            <a:avLst/>
          </a:prstGeom>
        </p:spPr>
        <p:txBody>
          <a:bodyPr vert="horz" wrap="square" lIns="0" tIns="8145" rIns="0" bIns="0" rtlCol="0">
            <a:spAutoFit/>
          </a:bodyPr>
          <a:lstStyle/>
          <a:p>
            <a:pPr marL="8145" defTabSz="586405">
              <a:spcBef>
                <a:spcPts val="64"/>
              </a:spcBef>
            </a:pPr>
            <a:r>
              <a:rPr sz="1154" b="1">
                <a:solidFill>
                  <a:srgbClr val="5E5E5E"/>
                </a:solidFill>
                <a:latin typeface="Calibri"/>
                <a:cs typeface="Calibri"/>
              </a:rPr>
              <a:t>Built-in</a:t>
            </a:r>
            <a:r>
              <a:rPr sz="1154" b="1" spc="-42">
                <a:solidFill>
                  <a:srgbClr val="5E5E5E"/>
                </a:solidFill>
                <a:latin typeface="Calibri"/>
                <a:cs typeface="Calibri"/>
              </a:rPr>
              <a:t> </a:t>
            </a:r>
            <a:r>
              <a:rPr sz="1154" b="1">
                <a:solidFill>
                  <a:srgbClr val="5E5E5E"/>
                </a:solidFill>
                <a:latin typeface="Calibri"/>
                <a:cs typeface="Calibri"/>
              </a:rPr>
              <a:t>electric</a:t>
            </a:r>
            <a:r>
              <a:rPr sz="1154" b="1" spc="-45">
                <a:solidFill>
                  <a:srgbClr val="5E5E5E"/>
                </a:solidFill>
                <a:latin typeface="Calibri"/>
                <a:cs typeface="Calibri"/>
              </a:rPr>
              <a:t> </a:t>
            </a:r>
            <a:r>
              <a:rPr sz="1154" b="1" spc="-3">
                <a:solidFill>
                  <a:srgbClr val="5E5E5E"/>
                </a:solidFill>
                <a:latin typeface="Calibri"/>
                <a:cs typeface="Calibri"/>
              </a:rPr>
              <a:t>field</a:t>
            </a:r>
            <a:endParaRPr sz="1154">
              <a:solidFill>
                <a:prstClr val="black"/>
              </a:solidFill>
              <a:latin typeface="Calibri"/>
              <a:cs typeface="Calibri"/>
            </a:endParaRPr>
          </a:p>
        </p:txBody>
      </p:sp>
      <p:sp>
        <p:nvSpPr>
          <p:cNvPr id="24" name="object 21">
            <a:extLst>
              <a:ext uri="{FF2B5EF4-FFF2-40B4-BE49-F238E27FC236}">
                <a16:creationId xmlns:a16="http://schemas.microsoft.com/office/drawing/2014/main" id="{2A0581F1-60E4-4DAA-AF38-2935228FF4CC}"/>
              </a:ext>
            </a:extLst>
          </p:cNvPr>
          <p:cNvSpPr/>
          <p:nvPr/>
        </p:nvSpPr>
        <p:spPr>
          <a:xfrm>
            <a:off x="9275784" y="2056474"/>
            <a:ext cx="313985" cy="1202186"/>
          </a:xfrm>
          <a:custGeom>
            <a:avLst/>
            <a:gdLst/>
            <a:ahLst/>
            <a:cxnLst/>
            <a:rect l="l" t="t" r="r" b="b"/>
            <a:pathLst>
              <a:path w="489584" h="1874520">
                <a:moveTo>
                  <a:pt x="457299" y="1798676"/>
                </a:moveTo>
                <a:lnTo>
                  <a:pt x="9144" y="0"/>
                </a:lnTo>
                <a:lnTo>
                  <a:pt x="0" y="1524"/>
                </a:lnTo>
                <a:lnTo>
                  <a:pt x="447978" y="1801006"/>
                </a:lnTo>
                <a:lnTo>
                  <a:pt x="457299" y="1798676"/>
                </a:lnTo>
                <a:close/>
              </a:path>
              <a:path w="489584" h="1874520">
                <a:moveTo>
                  <a:pt x="460248" y="1861777"/>
                </a:moveTo>
                <a:lnTo>
                  <a:pt x="460248" y="1810512"/>
                </a:lnTo>
                <a:lnTo>
                  <a:pt x="451104" y="1813560"/>
                </a:lnTo>
                <a:lnTo>
                  <a:pt x="447978" y="1801006"/>
                </a:lnTo>
                <a:lnTo>
                  <a:pt x="416052" y="1808988"/>
                </a:lnTo>
                <a:lnTo>
                  <a:pt x="460248" y="1861777"/>
                </a:lnTo>
                <a:close/>
              </a:path>
              <a:path w="489584" h="1874520">
                <a:moveTo>
                  <a:pt x="460248" y="1810512"/>
                </a:moveTo>
                <a:lnTo>
                  <a:pt x="457299" y="1798676"/>
                </a:lnTo>
                <a:lnTo>
                  <a:pt x="447978" y="1801006"/>
                </a:lnTo>
                <a:lnTo>
                  <a:pt x="451104" y="1813560"/>
                </a:lnTo>
                <a:lnTo>
                  <a:pt x="460248" y="1810512"/>
                </a:lnTo>
                <a:close/>
              </a:path>
              <a:path w="489584" h="1874520">
                <a:moveTo>
                  <a:pt x="489204" y="1790700"/>
                </a:moveTo>
                <a:lnTo>
                  <a:pt x="457299" y="1798676"/>
                </a:lnTo>
                <a:lnTo>
                  <a:pt x="460248" y="1810512"/>
                </a:lnTo>
                <a:lnTo>
                  <a:pt x="460248" y="1861777"/>
                </a:lnTo>
                <a:lnTo>
                  <a:pt x="470916" y="1874520"/>
                </a:lnTo>
                <a:lnTo>
                  <a:pt x="489204" y="1790700"/>
                </a:lnTo>
                <a:close/>
              </a:path>
            </a:pathLst>
          </a:custGeom>
          <a:solidFill>
            <a:srgbClr val="000000"/>
          </a:solidFill>
        </p:spPr>
        <p:txBody>
          <a:bodyPr wrap="square" lIns="0" tIns="0" rIns="0" bIns="0" rtlCol="0"/>
          <a:lstStyle/>
          <a:p>
            <a:pPr defTabSz="586405"/>
            <a:endParaRPr sz="1154">
              <a:solidFill>
                <a:prstClr val="black"/>
              </a:solidFill>
              <a:latin typeface="Calibri"/>
            </a:endParaRPr>
          </a:p>
        </p:txBody>
      </p:sp>
      <p:sp>
        <p:nvSpPr>
          <p:cNvPr id="25" name="object 22">
            <a:extLst>
              <a:ext uri="{FF2B5EF4-FFF2-40B4-BE49-F238E27FC236}">
                <a16:creationId xmlns:a16="http://schemas.microsoft.com/office/drawing/2014/main" id="{E4F241D6-9961-440F-9AE6-D02031BD0023}"/>
              </a:ext>
            </a:extLst>
          </p:cNvPr>
          <p:cNvSpPr txBox="1"/>
          <p:nvPr/>
        </p:nvSpPr>
        <p:spPr>
          <a:xfrm>
            <a:off x="7975862" y="2932864"/>
            <a:ext cx="334347" cy="185902"/>
          </a:xfrm>
          <a:prstGeom prst="rect">
            <a:avLst/>
          </a:prstGeom>
        </p:spPr>
        <p:txBody>
          <a:bodyPr vert="horz" wrap="square" lIns="0" tIns="8145" rIns="0" bIns="0" rtlCol="0">
            <a:spAutoFit/>
          </a:bodyPr>
          <a:lstStyle/>
          <a:p>
            <a:pPr marL="24434" defTabSz="586405">
              <a:spcBef>
                <a:spcPts val="64"/>
              </a:spcBef>
            </a:pPr>
            <a:r>
              <a:rPr sz="1154" spc="3">
                <a:solidFill>
                  <a:prstClr val="black"/>
                </a:solidFill>
                <a:latin typeface="Calibri"/>
                <a:cs typeface="Calibri"/>
              </a:rPr>
              <a:t>e</a:t>
            </a:r>
            <a:r>
              <a:rPr sz="1154">
                <a:solidFill>
                  <a:prstClr val="black"/>
                </a:solidFill>
                <a:latin typeface="Calibri"/>
                <a:cs typeface="Calibri"/>
              </a:rPr>
              <a:t>-</a:t>
            </a:r>
            <a:r>
              <a:rPr sz="1154" spc="-128">
                <a:solidFill>
                  <a:prstClr val="black"/>
                </a:solidFill>
                <a:latin typeface="Times New Roman"/>
                <a:cs typeface="Times New Roman"/>
              </a:rPr>
              <a:t> </a:t>
            </a:r>
            <a:r>
              <a:rPr sz="1732" baseline="-7716">
                <a:solidFill>
                  <a:prstClr val="black"/>
                </a:solidFill>
                <a:latin typeface="Calibri"/>
                <a:cs typeface="Calibri"/>
              </a:rPr>
              <a:t>e+</a:t>
            </a:r>
          </a:p>
        </p:txBody>
      </p:sp>
      <p:grpSp>
        <p:nvGrpSpPr>
          <p:cNvPr id="26" name="object 23">
            <a:extLst>
              <a:ext uri="{FF2B5EF4-FFF2-40B4-BE49-F238E27FC236}">
                <a16:creationId xmlns:a16="http://schemas.microsoft.com/office/drawing/2014/main" id="{07AA5F0F-175B-4BFA-8D05-DA61F06B59CA}"/>
              </a:ext>
            </a:extLst>
          </p:cNvPr>
          <p:cNvGrpSpPr/>
          <p:nvPr/>
        </p:nvGrpSpPr>
        <p:grpSpPr>
          <a:xfrm>
            <a:off x="4382009" y="1993922"/>
            <a:ext cx="5016032" cy="2972479"/>
            <a:chOff x="1417201" y="745236"/>
            <a:chExt cx="7821295" cy="4634865"/>
          </a:xfrm>
        </p:grpSpPr>
        <p:sp>
          <p:nvSpPr>
            <p:cNvPr id="27" name="object 24">
              <a:extLst>
                <a:ext uri="{FF2B5EF4-FFF2-40B4-BE49-F238E27FC236}">
                  <a16:creationId xmlns:a16="http://schemas.microsoft.com/office/drawing/2014/main" id="{60D7A543-F64B-4CA3-9F7C-CDCF38DD9987}"/>
                </a:ext>
              </a:extLst>
            </p:cNvPr>
            <p:cNvSpPr/>
            <p:nvPr/>
          </p:nvSpPr>
          <p:spPr>
            <a:xfrm>
              <a:off x="7974969" y="2083307"/>
              <a:ext cx="469900" cy="431800"/>
            </a:xfrm>
            <a:custGeom>
              <a:avLst/>
              <a:gdLst/>
              <a:ahLst/>
              <a:cxnLst/>
              <a:rect l="l" t="t" r="r" b="b"/>
              <a:pathLst>
                <a:path w="469900" h="431800">
                  <a:moveTo>
                    <a:pt x="469391" y="265175"/>
                  </a:moveTo>
                  <a:lnTo>
                    <a:pt x="382523" y="208787"/>
                  </a:lnTo>
                  <a:lnTo>
                    <a:pt x="458723" y="163067"/>
                  </a:lnTo>
                  <a:lnTo>
                    <a:pt x="362711" y="146303"/>
                  </a:lnTo>
                  <a:lnTo>
                    <a:pt x="399287" y="88391"/>
                  </a:lnTo>
                  <a:lnTo>
                    <a:pt x="307847" y="106679"/>
                  </a:lnTo>
                  <a:lnTo>
                    <a:pt x="315467" y="0"/>
                  </a:lnTo>
                  <a:lnTo>
                    <a:pt x="234695" y="115823"/>
                  </a:lnTo>
                  <a:lnTo>
                    <a:pt x="181355" y="45719"/>
                  </a:lnTo>
                  <a:lnTo>
                    <a:pt x="158495" y="126491"/>
                  </a:lnTo>
                  <a:lnTo>
                    <a:pt x="9143" y="45719"/>
                  </a:lnTo>
                  <a:lnTo>
                    <a:pt x="100583" y="152399"/>
                  </a:lnTo>
                  <a:lnTo>
                    <a:pt x="0" y="172211"/>
                  </a:lnTo>
                  <a:lnTo>
                    <a:pt x="80771" y="234695"/>
                  </a:lnTo>
                  <a:lnTo>
                    <a:pt x="3047" y="291083"/>
                  </a:lnTo>
                  <a:lnTo>
                    <a:pt x="123443" y="278891"/>
                  </a:lnTo>
                  <a:lnTo>
                    <a:pt x="103631" y="352043"/>
                  </a:lnTo>
                  <a:lnTo>
                    <a:pt x="167639" y="312419"/>
                  </a:lnTo>
                  <a:lnTo>
                    <a:pt x="184403" y="431291"/>
                  </a:lnTo>
                  <a:lnTo>
                    <a:pt x="228599" y="298703"/>
                  </a:lnTo>
                  <a:lnTo>
                    <a:pt x="288035" y="394715"/>
                  </a:lnTo>
                  <a:lnTo>
                    <a:pt x="304799" y="289559"/>
                  </a:lnTo>
                  <a:lnTo>
                    <a:pt x="394715" y="361187"/>
                  </a:lnTo>
                  <a:lnTo>
                    <a:pt x="365759" y="259079"/>
                  </a:lnTo>
                  <a:lnTo>
                    <a:pt x="469391" y="265175"/>
                  </a:lnTo>
                  <a:close/>
                </a:path>
              </a:pathLst>
            </a:custGeom>
            <a:solidFill>
              <a:srgbClr val="FFFF00"/>
            </a:solidFill>
          </p:spPr>
          <p:txBody>
            <a:bodyPr wrap="square" lIns="0" tIns="0" rIns="0" bIns="0" rtlCol="0"/>
            <a:lstStyle/>
            <a:p>
              <a:pPr defTabSz="586405"/>
              <a:endParaRPr sz="1154">
                <a:solidFill>
                  <a:prstClr val="black"/>
                </a:solidFill>
                <a:latin typeface="Calibri"/>
              </a:endParaRPr>
            </a:p>
          </p:txBody>
        </p:sp>
        <p:sp>
          <p:nvSpPr>
            <p:cNvPr id="28" name="object 25">
              <a:extLst>
                <a:ext uri="{FF2B5EF4-FFF2-40B4-BE49-F238E27FC236}">
                  <a16:creationId xmlns:a16="http://schemas.microsoft.com/office/drawing/2014/main" id="{4D4D6700-6AC4-4226-80D2-01C69AB592D5}"/>
                </a:ext>
              </a:extLst>
            </p:cNvPr>
            <p:cNvSpPr/>
            <p:nvPr/>
          </p:nvSpPr>
          <p:spPr>
            <a:xfrm>
              <a:off x="7961254" y="2066544"/>
              <a:ext cx="501650" cy="469900"/>
            </a:xfrm>
            <a:custGeom>
              <a:avLst/>
              <a:gdLst/>
              <a:ahLst/>
              <a:cxnLst/>
              <a:rect l="l" t="t" r="r" b="b"/>
              <a:pathLst>
                <a:path w="501650" h="469900">
                  <a:moveTo>
                    <a:pt x="143256" y="289560"/>
                  </a:moveTo>
                  <a:lnTo>
                    <a:pt x="35585" y="301235"/>
                  </a:lnTo>
                  <a:lnTo>
                    <a:pt x="19812" y="312420"/>
                  </a:lnTo>
                  <a:lnTo>
                    <a:pt x="16790" y="303356"/>
                  </a:lnTo>
                  <a:lnTo>
                    <a:pt x="0" y="315468"/>
                  </a:lnTo>
                  <a:lnTo>
                    <a:pt x="130764" y="300938"/>
                  </a:lnTo>
                  <a:lnTo>
                    <a:pt x="132588" y="294132"/>
                  </a:lnTo>
                  <a:lnTo>
                    <a:pt x="137160" y="300228"/>
                  </a:lnTo>
                  <a:lnTo>
                    <a:pt x="137160" y="312637"/>
                  </a:lnTo>
                  <a:lnTo>
                    <a:pt x="143256" y="289560"/>
                  </a:lnTo>
                  <a:close/>
                </a:path>
                <a:path w="501650" h="469900">
                  <a:moveTo>
                    <a:pt x="169418" y="135558"/>
                  </a:moveTo>
                  <a:lnTo>
                    <a:pt x="1524" y="45720"/>
                  </a:lnTo>
                  <a:lnTo>
                    <a:pt x="19917" y="66923"/>
                  </a:lnTo>
                  <a:lnTo>
                    <a:pt x="25908" y="59436"/>
                  </a:lnTo>
                  <a:lnTo>
                    <a:pt x="43212" y="79444"/>
                  </a:lnTo>
                  <a:lnTo>
                    <a:pt x="167640" y="145317"/>
                  </a:lnTo>
                  <a:lnTo>
                    <a:pt x="167640" y="141732"/>
                  </a:lnTo>
                  <a:lnTo>
                    <a:pt x="169418" y="135558"/>
                  </a:lnTo>
                  <a:close/>
                </a:path>
                <a:path w="501650" h="469900">
                  <a:moveTo>
                    <a:pt x="114300" y="174015"/>
                  </a:moveTo>
                  <a:lnTo>
                    <a:pt x="114300" y="164592"/>
                  </a:lnTo>
                  <a:lnTo>
                    <a:pt x="111252" y="172212"/>
                  </a:lnTo>
                  <a:lnTo>
                    <a:pt x="106019" y="166180"/>
                  </a:lnTo>
                  <a:lnTo>
                    <a:pt x="3048" y="185928"/>
                  </a:lnTo>
                  <a:lnTo>
                    <a:pt x="15240" y="195597"/>
                  </a:lnTo>
                  <a:lnTo>
                    <a:pt x="15240" y="193548"/>
                  </a:lnTo>
                  <a:lnTo>
                    <a:pt x="16764" y="185928"/>
                  </a:lnTo>
                  <a:lnTo>
                    <a:pt x="24316" y="191758"/>
                  </a:lnTo>
                  <a:lnTo>
                    <a:pt x="114300" y="174015"/>
                  </a:lnTo>
                  <a:close/>
                </a:path>
                <a:path w="501650" h="469900">
                  <a:moveTo>
                    <a:pt x="24316" y="191758"/>
                  </a:moveTo>
                  <a:lnTo>
                    <a:pt x="16764" y="185928"/>
                  </a:lnTo>
                  <a:lnTo>
                    <a:pt x="15240" y="193548"/>
                  </a:lnTo>
                  <a:lnTo>
                    <a:pt x="24316" y="191758"/>
                  </a:lnTo>
                  <a:close/>
                </a:path>
                <a:path w="501650" h="469900">
                  <a:moveTo>
                    <a:pt x="103632" y="252984"/>
                  </a:moveTo>
                  <a:lnTo>
                    <a:pt x="24316" y="191758"/>
                  </a:lnTo>
                  <a:lnTo>
                    <a:pt x="15240" y="193548"/>
                  </a:lnTo>
                  <a:lnTo>
                    <a:pt x="15240" y="195597"/>
                  </a:lnTo>
                  <a:lnTo>
                    <a:pt x="87134" y="252617"/>
                  </a:lnTo>
                  <a:lnTo>
                    <a:pt x="92964" y="248412"/>
                  </a:lnTo>
                  <a:lnTo>
                    <a:pt x="92964" y="260548"/>
                  </a:lnTo>
                  <a:lnTo>
                    <a:pt x="103632" y="252984"/>
                  </a:lnTo>
                  <a:close/>
                </a:path>
                <a:path w="501650" h="469900">
                  <a:moveTo>
                    <a:pt x="35585" y="301235"/>
                  </a:moveTo>
                  <a:lnTo>
                    <a:pt x="16927" y="303258"/>
                  </a:lnTo>
                  <a:lnTo>
                    <a:pt x="16790" y="303356"/>
                  </a:lnTo>
                  <a:lnTo>
                    <a:pt x="19812" y="312420"/>
                  </a:lnTo>
                  <a:lnTo>
                    <a:pt x="35585" y="301235"/>
                  </a:lnTo>
                  <a:close/>
                </a:path>
                <a:path w="501650" h="469900">
                  <a:moveTo>
                    <a:pt x="92964" y="260548"/>
                  </a:moveTo>
                  <a:lnTo>
                    <a:pt x="92964" y="248412"/>
                  </a:lnTo>
                  <a:lnTo>
                    <a:pt x="91440" y="256032"/>
                  </a:lnTo>
                  <a:lnTo>
                    <a:pt x="87134" y="252617"/>
                  </a:lnTo>
                  <a:lnTo>
                    <a:pt x="16927" y="303258"/>
                  </a:lnTo>
                  <a:lnTo>
                    <a:pt x="35585" y="301235"/>
                  </a:lnTo>
                  <a:lnTo>
                    <a:pt x="92964" y="260548"/>
                  </a:lnTo>
                  <a:close/>
                </a:path>
                <a:path w="501650" h="469900">
                  <a:moveTo>
                    <a:pt x="20219" y="67271"/>
                  </a:moveTo>
                  <a:lnTo>
                    <a:pt x="19917" y="66923"/>
                  </a:lnTo>
                  <a:lnTo>
                    <a:pt x="19812" y="67056"/>
                  </a:lnTo>
                  <a:lnTo>
                    <a:pt x="20219" y="67271"/>
                  </a:lnTo>
                  <a:close/>
                </a:path>
                <a:path w="501650" h="469900">
                  <a:moveTo>
                    <a:pt x="43212" y="79444"/>
                  </a:moveTo>
                  <a:lnTo>
                    <a:pt x="25908" y="59436"/>
                  </a:lnTo>
                  <a:lnTo>
                    <a:pt x="19917" y="66923"/>
                  </a:lnTo>
                  <a:lnTo>
                    <a:pt x="20219" y="67271"/>
                  </a:lnTo>
                  <a:lnTo>
                    <a:pt x="43212" y="79444"/>
                  </a:lnTo>
                  <a:close/>
                </a:path>
                <a:path w="501650" h="469900">
                  <a:moveTo>
                    <a:pt x="123444" y="172212"/>
                  </a:moveTo>
                  <a:lnTo>
                    <a:pt x="43212" y="79444"/>
                  </a:lnTo>
                  <a:lnTo>
                    <a:pt x="20219" y="67271"/>
                  </a:lnTo>
                  <a:lnTo>
                    <a:pt x="106019" y="166180"/>
                  </a:lnTo>
                  <a:lnTo>
                    <a:pt x="114300" y="164592"/>
                  </a:lnTo>
                  <a:lnTo>
                    <a:pt x="114300" y="174015"/>
                  </a:lnTo>
                  <a:lnTo>
                    <a:pt x="123444" y="172212"/>
                  </a:lnTo>
                  <a:close/>
                </a:path>
                <a:path w="501650" h="469900">
                  <a:moveTo>
                    <a:pt x="92964" y="248412"/>
                  </a:moveTo>
                  <a:lnTo>
                    <a:pt x="87134" y="252617"/>
                  </a:lnTo>
                  <a:lnTo>
                    <a:pt x="91440" y="256032"/>
                  </a:lnTo>
                  <a:lnTo>
                    <a:pt x="92964" y="248412"/>
                  </a:lnTo>
                  <a:close/>
                </a:path>
                <a:path w="501650" h="469900">
                  <a:moveTo>
                    <a:pt x="114300" y="164592"/>
                  </a:moveTo>
                  <a:lnTo>
                    <a:pt x="106019" y="166180"/>
                  </a:lnTo>
                  <a:lnTo>
                    <a:pt x="111252" y="172212"/>
                  </a:lnTo>
                  <a:lnTo>
                    <a:pt x="114300" y="164592"/>
                  </a:lnTo>
                  <a:close/>
                </a:path>
                <a:path w="501650" h="469900">
                  <a:moveTo>
                    <a:pt x="137160" y="312637"/>
                  </a:moveTo>
                  <a:lnTo>
                    <a:pt x="137160" y="300228"/>
                  </a:lnTo>
                  <a:lnTo>
                    <a:pt x="130764" y="300938"/>
                  </a:lnTo>
                  <a:lnTo>
                    <a:pt x="109728" y="379476"/>
                  </a:lnTo>
                  <a:lnTo>
                    <a:pt x="115824" y="375743"/>
                  </a:lnTo>
                  <a:lnTo>
                    <a:pt x="115824" y="364236"/>
                  </a:lnTo>
                  <a:lnTo>
                    <a:pt x="125006" y="358646"/>
                  </a:lnTo>
                  <a:lnTo>
                    <a:pt x="137160" y="312637"/>
                  </a:lnTo>
                  <a:close/>
                </a:path>
                <a:path w="501650" h="469900">
                  <a:moveTo>
                    <a:pt x="125006" y="358646"/>
                  </a:moveTo>
                  <a:lnTo>
                    <a:pt x="115824" y="364236"/>
                  </a:lnTo>
                  <a:lnTo>
                    <a:pt x="121920" y="370332"/>
                  </a:lnTo>
                  <a:lnTo>
                    <a:pt x="125006" y="358646"/>
                  </a:lnTo>
                  <a:close/>
                </a:path>
                <a:path w="501650" h="469900">
                  <a:moveTo>
                    <a:pt x="199946" y="427337"/>
                  </a:moveTo>
                  <a:lnTo>
                    <a:pt x="185928" y="321564"/>
                  </a:lnTo>
                  <a:lnTo>
                    <a:pt x="125006" y="358646"/>
                  </a:lnTo>
                  <a:lnTo>
                    <a:pt x="121920" y="370332"/>
                  </a:lnTo>
                  <a:lnTo>
                    <a:pt x="115824" y="364236"/>
                  </a:lnTo>
                  <a:lnTo>
                    <a:pt x="115824" y="375743"/>
                  </a:lnTo>
                  <a:lnTo>
                    <a:pt x="176784" y="338421"/>
                  </a:lnTo>
                  <a:lnTo>
                    <a:pt x="176784" y="329184"/>
                  </a:lnTo>
                  <a:lnTo>
                    <a:pt x="184404" y="333756"/>
                  </a:lnTo>
                  <a:lnTo>
                    <a:pt x="184404" y="383110"/>
                  </a:lnTo>
                  <a:lnTo>
                    <a:pt x="193548" y="447821"/>
                  </a:lnTo>
                  <a:lnTo>
                    <a:pt x="193548" y="446532"/>
                  </a:lnTo>
                  <a:lnTo>
                    <a:pt x="199946" y="427337"/>
                  </a:lnTo>
                  <a:close/>
                </a:path>
                <a:path w="501650" h="469900">
                  <a:moveTo>
                    <a:pt x="137160" y="300228"/>
                  </a:moveTo>
                  <a:lnTo>
                    <a:pt x="132588" y="294132"/>
                  </a:lnTo>
                  <a:lnTo>
                    <a:pt x="130764" y="300938"/>
                  </a:lnTo>
                  <a:lnTo>
                    <a:pt x="137160" y="300228"/>
                  </a:lnTo>
                  <a:close/>
                </a:path>
                <a:path w="501650" h="469900">
                  <a:moveTo>
                    <a:pt x="175260" y="138684"/>
                  </a:moveTo>
                  <a:lnTo>
                    <a:pt x="169418" y="135558"/>
                  </a:lnTo>
                  <a:lnTo>
                    <a:pt x="167640" y="141732"/>
                  </a:lnTo>
                  <a:lnTo>
                    <a:pt x="175260" y="138684"/>
                  </a:lnTo>
                  <a:close/>
                </a:path>
                <a:path w="501650" h="469900">
                  <a:moveTo>
                    <a:pt x="175260" y="149352"/>
                  </a:moveTo>
                  <a:lnTo>
                    <a:pt x="175260" y="138684"/>
                  </a:lnTo>
                  <a:lnTo>
                    <a:pt x="167640" y="141732"/>
                  </a:lnTo>
                  <a:lnTo>
                    <a:pt x="167640" y="145317"/>
                  </a:lnTo>
                  <a:lnTo>
                    <a:pt x="175260" y="149352"/>
                  </a:lnTo>
                  <a:close/>
                </a:path>
                <a:path w="501650" h="469900">
                  <a:moveTo>
                    <a:pt x="248989" y="124316"/>
                  </a:moveTo>
                  <a:lnTo>
                    <a:pt x="193548" y="51816"/>
                  </a:lnTo>
                  <a:lnTo>
                    <a:pt x="169418" y="135558"/>
                  </a:lnTo>
                  <a:lnTo>
                    <a:pt x="175260" y="138684"/>
                  </a:lnTo>
                  <a:lnTo>
                    <a:pt x="175260" y="149352"/>
                  </a:lnTo>
                  <a:lnTo>
                    <a:pt x="192024" y="90678"/>
                  </a:lnTo>
                  <a:lnTo>
                    <a:pt x="192024" y="65532"/>
                  </a:lnTo>
                  <a:lnTo>
                    <a:pt x="199644" y="64008"/>
                  </a:lnTo>
                  <a:lnTo>
                    <a:pt x="199644" y="75623"/>
                  </a:lnTo>
                  <a:lnTo>
                    <a:pt x="245364" y="136171"/>
                  </a:lnTo>
                  <a:lnTo>
                    <a:pt x="245364" y="129540"/>
                  </a:lnTo>
                  <a:lnTo>
                    <a:pt x="248989" y="124316"/>
                  </a:lnTo>
                  <a:close/>
                </a:path>
                <a:path w="501650" h="469900">
                  <a:moveTo>
                    <a:pt x="184404" y="333756"/>
                  </a:moveTo>
                  <a:lnTo>
                    <a:pt x="176784" y="329184"/>
                  </a:lnTo>
                  <a:lnTo>
                    <a:pt x="177985" y="337685"/>
                  </a:lnTo>
                  <a:lnTo>
                    <a:pt x="184404" y="333756"/>
                  </a:lnTo>
                  <a:close/>
                </a:path>
                <a:path w="501650" h="469900">
                  <a:moveTo>
                    <a:pt x="177985" y="337685"/>
                  </a:moveTo>
                  <a:lnTo>
                    <a:pt x="176784" y="329184"/>
                  </a:lnTo>
                  <a:lnTo>
                    <a:pt x="176784" y="338421"/>
                  </a:lnTo>
                  <a:lnTo>
                    <a:pt x="177985" y="337685"/>
                  </a:lnTo>
                  <a:close/>
                </a:path>
                <a:path w="501650" h="469900">
                  <a:moveTo>
                    <a:pt x="184404" y="383110"/>
                  </a:moveTo>
                  <a:lnTo>
                    <a:pt x="184404" y="333756"/>
                  </a:lnTo>
                  <a:lnTo>
                    <a:pt x="177985" y="337685"/>
                  </a:lnTo>
                  <a:lnTo>
                    <a:pt x="184404" y="383110"/>
                  </a:lnTo>
                  <a:close/>
                </a:path>
                <a:path w="501650" h="469900">
                  <a:moveTo>
                    <a:pt x="199644" y="64008"/>
                  </a:moveTo>
                  <a:lnTo>
                    <a:pt x="192024" y="65532"/>
                  </a:lnTo>
                  <a:lnTo>
                    <a:pt x="197236" y="72434"/>
                  </a:lnTo>
                  <a:lnTo>
                    <a:pt x="199644" y="64008"/>
                  </a:lnTo>
                  <a:close/>
                </a:path>
                <a:path w="501650" h="469900">
                  <a:moveTo>
                    <a:pt x="197236" y="72434"/>
                  </a:moveTo>
                  <a:lnTo>
                    <a:pt x="192024" y="65532"/>
                  </a:lnTo>
                  <a:lnTo>
                    <a:pt x="192024" y="90678"/>
                  </a:lnTo>
                  <a:lnTo>
                    <a:pt x="197236" y="72434"/>
                  </a:lnTo>
                  <a:close/>
                </a:path>
                <a:path w="501650" h="469900">
                  <a:moveTo>
                    <a:pt x="202692" y="448056"/>
                  </a:moveTo>
                  <a:lnTo>
                    <a:pt x="199946" y="427337"/>
                  </a:lnTo>
                  <a:lnTo>
                    <a:pt x="193548" y="446532"/>
                  </a:lnTo>
                  <a:lnTo>
                    <a:pt x="202692" y="448056"/>
                  </a:lnTo>
                  <a:close/>
                </a:path>
                <a:path w="501650" h="469900">
                  <a:moveTo>
                    <a:pt x="202692" y="450919"/>
                  </a:moveTo>
                  <a:lnTo>
                    <a:pt x="202692" y="448056"/>
                  </a:lnTo>
                  <a:lnTo>
                    <a:pt x="193548" y="446532"/>
                  </a:lnTo>
                  <a:lnTo>
                    <a:pt x="193548" y="447821"/>
                  </a:lnTo>
                  <a:lnTo>
                    <a:pt x="196596" y="469392"/>
                  </a:lnTo>
                  <a:lnTo>
                    <a:pt x="202692" y="450919"/>
                  </a:lnTo>
                  <a:close/>
                </a:path>
                <a:path w="501650" h="469900">
                  <a:moveTo>
                    <a:pt x="199644" y="75623"/>
                  </a:moveTo>
                  <a:lnTo>
                    <a:pt x="199644" y="64008"/>
                  </a:lnTo>
                  <a:lnTo>
                    <a:pt x="197236" y="72434"/>
                  </a:lnTo>
                  <a:lnTo>
                    <a:pt x="199644" y="75623"/>
                  </a:lnTo>
                  <a:close/>
                </a:path>
                <a:path w="501650" h="469900">
                  <a:moveTo>
                    <a:pt x="299243" y="397234"/>
                  </a:moveTo>
                  <a:lnTo>
                    <a:pt x="240792" y="304800"/>
                  </a:lnTo>
                  <a:lnTo>
                    <a:pt x="199946" y="427337"/>
                  </a:lnTo>
                  <a:lnTo>
                    <a:pt x="202692" y="448056"/>
                  </a:lnTo>
                  <a:lnTo>
                    <a:pt x="202692" y="450919"/>
                  </a:lnTo>
                  <a:lnTo>
                    <a:pt x="239268" y="340082"/>
                  </a:lnTo>
                  <a:lnTo>
                    <a:pt x="239268" y="318516"/>
                  </a:lnTo>
                  <a:lnTo>
                    <a:pt x="246888" y="316992"/>
                  </a:lnTo>
                  <a:lnTo>
                    <a:pt x="246888" y="330920"/>
                  </a:lnTo>
                  <a:lnTo>
                    <a:pt x="297180" y="412791"/>
                  </a:lnTo>
                  <a:lnTo>
                    <a:pt x="297180" y="409956"/>
                  </a:lnTo>
                  <a:lnTo>
                    <a:pt x="299243" y="397234"/>
                  </a:lnTo>
                  <a:close/>
                </a:path>
                <a:path w="501650" h="469900">
                  <a:moveTo>
                    <a:pt x="246888" y="316992"/>
                  </a:moveTo>
                  <a:lnTo>
                    <a:pt x="239268" y="318516"/>
                  </a:lnTo>
                  <a:lnTo>
                    <a:pt x="243897" y="326053"/>
                  </a:lnTo>
                  <a:lnTo>
                    <a:pt x="246888" y="316992"/>
                  </a:lnTo>
                  <a:close/>
                </a:path>
                <a:path w="501650" h="469900">
                  <a:moveTo>
                    <a:pt x="243897" y="326053"/>
                  </a:moveTo>
                  <a:lnTo>
                    <a:pt x="239268" y="318516"/>
                  </a:lnTo>
                  <a:lnTo>
                    <a:pt x="239268" y="340082"/>
                  </a:lnTo>
                  <a:lnTo>
                    <a:pt x="243897" y="326053"/>
                  </a:lnTo>
                  <a:close/>
                </a:path>
                <a:path w="501650" h="469900">
                  <a:moveTo>
                    <a:pt x="246888" y="330920"/>
                  </a:moveTo>
                  <a:lnTo>
                    <a:pt x="246888" y="316992"/>
                  </a:lnTo>
                  <a:lnTo>
                    <a:pt x="243897" y="326053"/>
                  </a:lnTo>
                  <a:lnTo>
                    <a:pt x="246888" y="330920"/>
                  </a:lnTo>
                  <a:close/>
                </a:path>
                <a:path w="501650" h="469900">
                  <a:moveTo>
                    <a:pt x="252984" y="129540"/>
                  </a:moveTo>
                  <a:lnTo>
                    <a:pt x="248989" y="124316"/>
                  </a:lnTo>
                  <a:lnTo>
                    <a:pt x="245364" y="129540"/>
                  </a:lnTo>
                  <a:lnTo>
                    <a:pt x="252984" y="129540"/>
                  </a:lnTo>
                  <a:close/>
                </a:path>
                <a:path w="501650" h="469900">
                  <a:moveTo>
                    <a:pt x="252984" y="133758"/>
                  </a:moveTo>
                  <a:lnTo>
                    <a:pt x="252984" y="129540"/>
                  </a:lnTo>
                  <a:lnTo>
                    <a:pt x="245364" y="129540"/>
                  </a:lnTo>
                  <a:lnTo>
                    <a:pt x="245364" y="136171"/>
                  </a:lnTo>
                  <a:lnTo>
                    <a:pt x="248412" y="140208"/>
                  </a:lnTo>
                  <a:lnTo>
                    <a:pt x="252984" y="133758"/>
                  </a:lnTo>
                  <a:close/>
                </a:path>
                <a:path w="501650" h="469900">
                  <a:moveTo>
                    <a:pt x="335280" y="0"/>
                  </a:moveTo>
                  <a:lnTo>
                    <a:pt x="248989" y="124316"/>
                  </a:lnTo>
                  <a:lnTo>
                    <a:pt x="252984" y="129540"/>
                  </a:lnTo>
                  <a:lnTo>
                    <a:pt x="252984" y="133758"/>
                  </a:lnTo>
                  <a:lnTo>
                    <a:pt x="323151" y="34771"/>
                  </a:lnTo>
                  <a:lnTo>
                    <a:pt x="324612" y="16764"/>
                  </a:lnTo>
                  <a:lnTo>
                    <a:pt x="333756" y="19812"/>
                  </a:lnTo>
                  <a:lnTo>
                    <a:pt x="333756" y="20574"/>
                  </a:lnTo>
                  <a:lnTo>
                    <a:pt x="335280" y="0"/>
                  </a:lnTo>
                  <a:close/>
                </a:path>
                <a:path w="501650" h="469900">
                  <a:moveTo>
                    <a:pt x="306324" y="408432"/>
                  </a:moveTo>
                  <a:lnTo>
                    <a:pt x="299243" y="397234"/>
                  </a:lnTo>
                  <a:lnTo>
                    <a:pt x="297180" y="409956"/>
                  </a:lnTo>
                  <a:lnTo>
                    <a:pt x="306324" y="408432"/>
                  </a:lnTo>
                  <a:close/>
                </a:path>
                <a:path w="501650" h="469900">
                  <a:moveTo>
                    <a:pt x="306324" y="415290"/>
                  </a:moveTo>
                  <a:lnTo>
                    <a:pt x="306324" y="408432"/>
                  </a:lnTo>
                  <a:lnTo>
                    <a:pt x="297180" y="409956"/>
                  </a:lnTo>
                  <a:lnTo>
                    <a:pt x="297180" y="412791"/>
                  </a:lnTo>
                  <a:lnTo>
                    <a:pt x="304800" y="425196"/>
                  </a:lnTo>
                  <a:lnTo>
                    <a:pt x="306324" y="415290"/>
                  </a:lnTo>
                  <a:close/>
                </a:path>
                <a:path w="501650" h="469900">
                  <a:moveTo>
                    <a:pt x="416052" y="391668"/>
                  </a:moveTo>
                  <a:lnTo>
                    <a:pt x="411480" y="374904"/>
                  </a:lnTo>
                  <a:lnTo>
                    <a:pt x="403860" y="379476"/>
                  </a:lnTo>
                  <a:lnTo>
                    <a:pt x="400011" y="365619"/>
                  </a:lnTo>
                  <a:lnTo>
                    <a:pt x="315468" y="297180"/>
                  </a:lnTo>
                  <a:lnTo>
                    <a:pt x="299243" y="397234"/>
                  </a:lnTo>
                  <a:lnTo>
                    <a:pt x="306324" y="408432"/>
                  </a:lnTo>
                  <a:lnTo>
                    <a:pt x="306324" y="415290"/>
                  </a:lnTo>
                  <a:lnTo>
                    <a:pt x="315468" y="355854"/>
                  </a:lnTo>
                  <a:lnTo>
                    <a:pt x="315468" y="309372"/>
                  </a:lnTo>
                  <a:lnTo>
                    <a:pt x="323088" y="306324"/>
                  </a:lnTo>
                  <a:lnTo>
                    <a:pt x="323088" y="315606"/>
                  </a:lnTo>
                  <a:lnTo>
                    <a:pt x="416052" y="391668"/>
                  </a:lnTo>
                  <a:close/>
                </a:path>
                <a:path w="501650" h="469900">
                  <a:moveTo>
                    <a:pt x="333756" y="20574"/>
                  </a:moveTo>
                  <a:lnTo>
                    <a:pt x="333756" y="19812"/>
                  </a:lnTo>
                  <a:lnTo>
                    <a:pt x="323151" y="34771"/>
                  </a:lnTo>
                  <a:lnTo>
                    <a:pt x="315468" y="129540"/>
                  </a:lnTo>
                  <a:lnTo>
                    <a:pt x="320040" y="128695"/>
                  </a:lnTo>
                  <a:lnTo>
                    <a:pt x="320040" y="118872"/>
                  </a:lnTo>
                  <a:lnTo>
                    <a:pt x="326568" y="117605"/>
                  </a:lnTo>
                  <a:lnTo>
                    <a:pt x="333756" y="20574"/>
                  </a:lnTo>
                  <a:close/>
                </a:path>
                <a:path w="501650" h="469900">
                  <a:moveTo>
                    <a:pt x="323088" y="306324"/>
                  </a:moveTo>
                  <a:lnTo>
                    <a:pt x="315468" y="309372"/>
                  </a:lnTo>
                  <a:lnTo>
                    <a:pt x="321819" y="314568"/>
                  </a:lnTo>
                  <a:lnTo>
                    <a:pt x="323088" y="306324"/>
                  </a:lnTo>
                  <a:close/>
                </a:path>
                <a:path w="501650" h="469900">
                  <a:moveTo>
                    <a:pt x="321819" y="314568"/>
                  </a:moveTo>
                  <a:lnTo>
                    <a:pt x="315468" y="309372"/>
                  </a:lnTo>
                  <a:lnTo>
                    <a:pt x="315468" y="355854"/>
                  </a:lnTo>
                  <a:lnTo>
                    <a:pt x="321819" y="314568"/>
                  </a:lnTo>
                  <a:close/>
                </a:path>
                <a:path w="501650" h="469900">
                  <a:moveTo>
                    <a:pt x="326568" y="117605"/>
                  </a:moveTo>
                  <a:lnTo>
                    <a:pt x="320040" y="118872"/>
                  </a:lnTo>
                  <a:lnTo>
                    <a:pt x="326136" y="123444"/>
                  </a:lnTo>
                  <a:lnTo>
                    <a:pt x="326568" y="117605"/>
                  </a:lnTo>
                  <a:close/>
                </a:path>
                <a:path w="501650" h="469900">
                  <a:moveTo>
                    <a:pt x="422148" y="99060"/>
                  </a:moveTo>
                  <a:lnTo>
                    <a:pt x="326568" y="117605"/>
                  </a:lnTo>
                  <a:lnTo>
                    <a:pt x="326136" y="123444"/>
                  </a:lnTo>
                  <a:lnTo>
                    <a:pt x="320040" y="118872"/>
                  </a:lnTo>
                  <a:lnTo>
                    <a:pt x="320040" y="128695"/>
                  </a:lnTo>
                  <a:lnTo>
                    <a:pt x="402150" y="113537"/>
                  </a:lnTo>
                  <a:lnTo>
                    <a:pt x="408432" y="103632"/>
                  </a:lnTo>
                  <a:lnTo>
                    <a:pt x="414528" y="111252"/>
                  </a:lnTo>
                  <a:lnTo>
                    <a:pt x="414528" y="111477"/>
                  </a:lnTo>
                  <a:lnTo>
                    <a:pt x="422148" y="99060"/>
                  </a:lnTo>
                  <a:close/>
                </a:path>
                <a:path w="501650" h="469900">
                  <a:moveTo>
                    <a:pt x="323088" y="315606"/>
                  </a:moveTo>
                  <a:lnTo>
                    <a:pt x="323088" y="306324"/>
                  </a:lnTo>
                  <a:lnTo>
                    <a:pt x="321819" y="314568"/>
                  </a:lnTo>
                  <a:lnTo>
                    <a:pt x="323088" y="315606"/>
                  </a:lnTo>
                  <a:close/>
                </a:path>
                <a:path w="501650" h="469900">
                  <a:moveTo>
                    <a:pt x="333756" y="19812"/>
                  </a:moveTo>
                  <a:lnTo>
                    <a:pt x="324612" y="16764"/>
                  </a:lnTo>
                  <a:lnTo>
                    <a:pt x="323151" y="34771"/>
                  </a:lnTo>
                  <a:lnTo>
                    <a:pt x="333756" y="19812"/>
                  </a:lnTo>
                  <a:close/>
                </a:path>
                <a:path w="501650" h="469900">
                  <a:moveTo>
                    <a:pt x="414528" y="111477"/>
                  </a:moveTo>
                  <a:lnTo>
                    <a:pt x="414528" y="111252"/>
                  </a:lnTo>
                  <a:lnTo>
                    <a:pt x="402150" y="113537"/>
                  </a:lnTo>
                  <a:lnTo>
                    <a:pt x="368808" y="166116"/>
                  </a:lnTo>
                  <a:lnTo>
                    <a:pt x="377952" y="167753"/>
                  </a:lnTo>
                  <a:lnTo>
                    <a:pt x="377952" y="158496"/>
                  </a:lnTo>
                  <a:lnTo>
                    <a:pt x="384940" y="159694"/>
                  </a:lnTo>
                  <a:lnTo>
                    <a:pt x="414528" y="111477"/>
                  </a:lnTo>
                  <a:close/>
                </a:path>
                <a:path w="501650" h="469900">
                  <a:moveTo>
                    <a:pt x="483108" y="286893"/>
                  </a:moveTo>
                  <a:lnTo>
                    <a:pt x="483108" y="277368"/>
                  </a:lnTo>
                  <a:lnTo>
                    <a:pt x="480060" y="286512"/>
                  </a:lnTo>
                  <a:lnTo>
                    <a:pt x="464102" y="276048"/>
                  </a:lnTo>
                  <a:lnTo>
                    <a:pt x="373380" y="269748"/>
                  </a:lnTo>
                  <a:lnTo>
                    <a:pt x="379476" y="291693"/>
                  </a:lnTo>
                  <a:lnTo>
                    <a:pt x="379476" y="280416"/>
                  </a:lnTo>
                  <a:lnTo>
                    <a:pt x="384048" y="274320"/>
                  </a:lnTo>
                  <a:lnTo>
                    <a:pt x="385818" y="280812"/>
                  </a:lnTo>
                  <a:lnTo>
                    <a:pt x="483108" y="286893"/>
                  </a:lnTo>
                  <a:close/>
                </a:path>
                <a:path w="501650" h="469900">
                  <a:moveTo>
                    <a:pt x="384940" y="159694"/>
                  </a:moveTo>
                  <a:lnTo>
                    <a:pt x="377952" y="158496"/>
                  </a:lnTo>
                  <a:lnTo>
                    <a:pt x="381000" y="166116"/>
                  </a:lnTo>
                  <a:lnTo>
                    <a:pt x="384940" y="159694"/>
                  </a:lnTo>
                  <a:close/>
                </a:path>
                <a:path w="501650" h="469900">
                  <a:moveTo>
                    <a:pt x="484632" y="176784"/>
                  </a:moveTo>
                  <a:lnTo>
                    <a:pt x="384940" y="159694"/>
                  </a:lnTo>
                  <a:lnTo>
                    <a:pt x="381000" y="166116"/>
                  </a:lnTo>
                  <a:lnTo>
                    <a:pt x="377952" y="158496"/>
                  </a:lnTo>
                  <a:lnTo>
                    <a:pt x="377952" y="167753"/>
                  </a:lnTo>
                  <a:lnTo>
                    <a:pt x="458165" y="182120"/>
                  </a:lnTo>
                  <a:lnTo>
                    <a:pt x="469392" y="175260"/>
                  </a:lnTo>
                  <a:lnTo>
                    <a:pt x="470916" y="184404"/>
                  </a:lnTo>
                  <a:lnTo>
                    <a:pt x="470916" y="185356"/>
                  </a:lnTo>
                  <a:lnTo>
                    <a:pt x="484632" y="176784"/>
                  </a:lnTo>
                  <a:close/>
                </a:path>
                <a:path w="501650" h="469900">
                  <a:moveTo>
                    <a:pt x="385818" y="280812"/>
                  </a:moveTo>
                  <a:lnTo>
                    <a:pt x="384048" y="274320"/>
                  </a:lnTo>
                  <a:lnTo>
                    <a:pt x="379476" y="280416"/>
                  </a:lnTo>
                  <a:lnTo>
                    <a:pt x="385818" y="280812"/>
                  </a:lnTo>
                  <a:close/>
                </a:path>
                <a:path w="501650" h="469900">
                  <a:moveTo>
                    <a:pt x="411480" y="374904"/>
                  </a:moveTo>
                  <a:lnTo>
                    <a:pt x="385818" y="280812"/>
                  </a:lnTo>
                  <a:lnTo>
                    <a:pt x="379476" y="280416"/>
                  </a:lnTo>
                  <a:lnTo>
                    <a:pt x="379476" y="291693"/>
                  </a:lnTo>
                  <a:lnTo>
                    <a:pt x="400011" y="365619"/>
                  </a:lnTo>
                  <a:lnTo>
                    <a:pt x="411480" y="374904"/>
                  </a:lnTo>
                  <a:close/>
                </a:path>
                <a:path w="501650" h="469900">
                  <a:moveTo>
                    <a:pt x="470916" y="185356"/>
                  </a:moveTo>
                  <a:lnTo>
                    <a:pt x="470916" y="184404"/>
                  </a:lnTo>
                  <a:lnTo>
                    <a:pt x="458165" y="182120"/>
                  </a:lnTo>
                  <a:lnTo>
                    <a:pt x="387096" y="225552"/>
                  </a:lnTo>
                  <a:lnTo>
                    <a:pt x="399288" y="233546"/>
                  </a:lnTo>
                  <a:lnTo>
                    <a:pt x="399288" y="222504"/>
                  </a:lnTo>
                  <a:lnTo>
                    <a:pt x="405303" y="226364"/>
                  </a:lnTo>
                  <a:lnTo>
                    <a:pt x="470916" y="185356"/>
                  </a:lnTo>
                  <a:close/>
                </a:path>
                <a:path w="501650" h="469900">
                  <a:moveTo>
                    <a:pt x="405303" y="226364"/>
                  </a:moveTo>
                  <a:lnTo>
                    <a:pt x="399288" y="222504"/>
                  </a:lnTo>
                  <a:lnTo>
                    <a:pt x="399288" y="230124"/>
                  </a:lnTo>
                  <a:lnTo>
                    <a:pt x="405303" y="226364"/>
                  </a:lnTo>
                  <a:close/>
                </a:path>
                <a:path w="501650" h="469900">
                  <a:moveTo>
                    <a:pt x="501396" y="288036"/>
                  </a:moveTo>
                  <a:lnTo>
                    <a:pt x="405303" y="226364"/>
                  </a:lnTo>
                  <a:lnTo>
                    <a:pt x="399288" y="230124"/>
                  </a:lnTo>
                  <a:lnTo>
                    <a:pt x="399288" y="233546"/>
                  </a:lnTo>
                  <a:lnTo>
                    <a:pt x="464102" y="276048"/>
                  </a:lnTo>
                  <a:lnTo>
                    <a:pt x="483108" y="277368"/>
                  </a:lnTo>
                  <a:lnTo>
                    <a:pt x="483108" y="286893"/>
                  </a:lnTo>
                  <a:lnTo>
                    <a:pt x="501396" y="288036"/>
                  </a:lnTo>
                  <a:close/>
                </a:path>
                <a:path w="501650" h="469900">
                  <a:moveTo>
                    <a:pt x="411480" y="374904"/>
                  </a:moveTo>
                  <a:lnTo>
                    <a:pt x="400011" y="365619"/>
                  </a:lnTo>
                  <a:lnTo>
                    <a:pt x="403860" y="379476"/>
                  </a:lnTo>
                  <a:lnTo>
                    <a:pt x="411480" y="374904"/>
                  </a:lnTo>
                  <a:close/>
                </a:path>
                <a:path w="501650" h="469900">
                  <a:moveTo>
                    <a:pt x="414528" y="111252"/>
                  </a:moveTo>
                  <a:lnTo>
                    <a:pt x="408432" y="103632"/>
                  </a:lnTo>
                  <a:lnTo>
                    <a:pt x="402150" y="113537"/>
                  </a:lnTo>
                  <a:lnTo>
                    <a:pt x="414528" y="111252"/>
                  </a:lnTo>
                  <a:close/>
                </a:path>
                <a:path w="501650" h="469900">
                  <a:moveTo>
                    <a:pt x="470916" y="184404"/>
                  </a:moveTo>
                  <a:lnTo>
                    <a:pt x="469392" y="175260"/>
                  </a:lnTo>
                  <a:lnTo>
                    <a:pt x="458165" y="182120"/>
                  </a:lnTo>
                  <a:lnTo>
                    <a:pt x="470916" y="184404"/>
                  </a:lnTo>
                  <a:close/>
                </a:path>
                <a:path w="501650" h="469900">
                  <a:moveTo>
                    <a:pt x="483108" y="277368"/>
                  </a:moveTo>
                  <a:lnTo>
                    <a:pt x="464102" y="276048"/>
                  </a:lnTo>
                  <a:lnTo>
                    <a:pt x="480060" y="286512"/>
                  </a:lnTo>
                  <a:lnTo>
                    <a:pt x="483108" y="277368"/>
                  </a:lnTo>
                  <a:close/>
                </a:path>
              </a:pathLst>
            </a:custGeom>
            <a:solidFill>
              <a:srgbClr val="FFFFFF"/>
            </a:solidFill>
          </p:spPr>
          <p:txBody>
            <a:bodyPr wrap="square" lIns="0" tIns="0" rIns="0" bIns="0" rtlCol="0"/>
            <a:lstStyle/>
            <a:p>
              <a:pPr defTabSz="586405"/>
              <a:endParaRPr sz="1154">
                <a:solidFill>
                  <a:prstClr val="black"/>
                </a:solidFill>
                <a:latin typeface="Calibri"/>
              </a:endParaRPr>
            </a:p>
          </p:txBody>
        </p:sp>
        <p:sp>
          <p:nvSpPr>
            <p:cNvPr id="29" name="object 26">
              <a:extLst>
                <a:ext uri="{FF2B5EF4-FFF2-40B4-BE49-F238E27FC236}">
                  <a16:creationId xmlns:a16="http://schemas.microsoft.com/office/drawing/2014/main" id="{BADFA481-6446-4017-AD4B-D324C5E5F4FE}"/>
                </a:ext>
              </a:extLst>
            </p:cNvPr>
            <p:cNvSpPr/>
            <p:nvPr/>
          </p:nvSpPr>
          <p:spPr>
            <a:xfrm>
              <a:off x="9162166" y="2634996"/>
              <a:ext cx="76200" cy="756285"/>
            </a:xfrm>
            <a:custGeom>
              <a:avLst/>
              <a:gdLst/>
              <a:ahLst/>
              <a:cxnLst/>
              <a:rect l="l" t="t" r="r" b="b"/>
              <a:pathLst>
                <a:path w="76200" h="756285">
                  <a:moveTo>
                    <a:pt x="76200" y="679704"/>
                  </a:moveTo>
                  <a:lnTo>
                    <a:pt x="0" y="679704"/>
                  </a:lnTo>
                  <a:lnTo>
                    <a:pt x="32004" y="743712"/>
                  </a:lnTo>
                  <a:lnTo>
                    <a:pt x="32004" y="693420"/>
                  </a:lnTo>
                  <a:lnTo>
                    <a:pt x="42672" y="693420"/>
                  </a:lnTo>
                  <a:lnTo>
                    <a:pt x="42672" y="746760"/>
                  </a:lnTo>
                  <a:lnTo>
                    <a:pt x="76200" y="679704"/>
                  </a:lnTo>
                  <a:close/>
                </a:path>
                <a:path w="76200" h="756285">
                  <a:moveTo>
                    <a:pt x="42672" y="679704"/>
                  </a:moveTo>
                  <a:lnTo>
                    <a:pt x="42672" y="0"/>
                  </a:lnTo>
                  <a:lnTo>
                    <a:pt x="32004" y="0"/>
                  </a:lnTo>
                  <a:lnTo>
                    <a:pt x="32004" y="679704"/>
                  </a:lnTo>
                  <a:lnTo>
                    <a:pt x="42672" y="679704"/>
                  </a:lnTo>
                  <a:close/>
                </a:path>
                <a:path w="76200" h="756285">
                  <a:moveTo>
                    <a:pt x="42672" y="746760"/>
                  </a:moveTo>
                  <a:lnTo>
                    <a:pt x="42672" y="693420"/>
                  </a:lnTo>
                  <a:lnTo>
                    <a:pt x="32004" y="693420"/>
                  </a:lnTo>
                  <a:lnTo>
                    <a:pt x="32004" y="743712"/>
                  </a:lnTo>
                  <a:lnTo>
                    <a:pt x="38100" y="755904"/>
                  </a:lnTo>
                  <a:lnTo>
                    <a:pt x="42672" y="746760"/>
                  </a:lnTo>
                  <a:close/>
                </a:path>
              </a:pathLst>
            </a:custGeom>
            <a:solidFill>
              <a:srgbClr val="000000"/>
            </a:solidFill>
          </p:spPr>
          <p:txBody>
            <a:bodyPr wrap="square" lIns="0" tIns="0" rIns="0" bIns="0" rtlCol="0"/>
            <a:lstStyle/>
            <a:p>
              <a:pPr defTabSz="586405"/>
              <a:endParaRPr sz="1154">
                <a:solidFill>
                  <a:prstClr val="black"/>
                </a:solidFill>
                <a:latin typeface="Calibri"/>
              </a:endParaRPr>
            </a:p>
          </p:txBody>
        </p:sp>
        <p:pic>
          <p:nvPicPr>
            <p:cNvPr id="30" name="object 27">
              <a:extLst>
                <a:ext uri="{FF2B5EF4-FFF2-40B4-BE49-F238E27FC236}">
                  <a16:creationId xmlns:a16="http://schemas.microsoft.com/office/drawing/2014/main" id="{55699112-B66E-4999-9206-A25FC00FDC7B}"/>
                </a:ext>
              </a:extLst>
            </p:cNvPr>
            <p:cNvPicPr/>
            <p:nvPr/>
          </p:nvPicPr>
          <p:blipFill>
            <a:blip r:embed="rId4" cstate="print"/>
            <a:stretch>
              <a:fillRect/>
            </a:stretch>
          </p:blipFill>
          <p:spPr>
            <a:xfrm>
              <a:off x="1563502" y="2650236"/>
              <a:ext cx="7278623" cy="393191"/>
            </a:xfrm>
            <a:prstGeom prst="rect">
              <a:avLst/>
            </a:prstGeom>
          </p:spPr>
        </p:pic>
        <p:pic>
          <p:nvPicPr>
            <p:cNvPr id="31" name="object 28">
              <a:extLst>
                <a:ext uri="{FF2B5EF4-FFF2-40B4-BE49-F238E27FC236}">
                  <a16:creationId xmlns:a16="http://schemas.microsoft.com/office/drawing/2014/main" id="{C52EA256-67CA-45E6-9A15-6A1F35F073C7}"/>
                </a:ext>
              </a:extLst>
            </p:cNvPr>
            <p:cNvPicPr/>
            <p:nvPr/>
          </p:nvPicPr>
          <p:blipFill>
            <a:blip r:embed="rId5" cstate="print"/>
            <a:stretch>
              <a:fillRect/>
            </a:stretch>
          </p:blipFill>
          <p:spPr>
            <a:xfrm>
              <a:off x="1563502" y="3112008"/>
              <a:ext cx="7386828" cy="288036"/>
            </a:xfrm>
            <a:prstGeom prst="rect">
              <a:avLst/>
            </a:prstGeom>
          </p:spPr>
        </p:pic>
        <p:sp>
          <p:nvSpPr>
            <p:cNvPr id="32" name="object 29">
              <a:extLst>
                <a:ext uri="{FF2B5EF4-FFF2-40B4-BE49-F238E27FC236}">
                  <a16:creationId xmlns:a16="http://schemas.microsoft.com/office/drawing/2014/main" id="{DD21006E-5811-46F4-B3B5-596C8500C302}"/>
                </a:ext>
              </a:extLst>
            </p:cNvPr>
            <p:cNvSpPr/>
            <p:nvPr/>
          </p:nvSpPr>
          <p:spPr>
            <a:xfrm>
              <a:off x="1417193" y="745248"/>
              <a:ext cx="5945505" cy="3136900"/>
            </a:xfrm>
            <a:custGeom>
              <a:avLst/>
              <a:gdLst/>
              <a:ahLst/>
              <a:cxnLst/>
              <a:rect l="l" t="t" r="r" b="b"/>
              <a:pathLst>
                <a:path w="5945505" h="3136900">
                  <a:moveTo>
                    <a:pt x="426720" y="3055620"/>
                  </a:moveTo>
                  <a:lnTo>
                    <a:pt x="394182" y="3060255"/>
                  </a:lnTo>
                  <a:lnTo>
                    <a:pt x="10668" y="509016"/>
                  </a:lnTo>
                  <a:lnTo>
                    <a:pt x="0" y="510540"/>
                  </a:lnTo>
                  <a:lnTo>
                    <a:pt x="385229" y="3061538"/>
                  </a:lnTo>
                  <a:lnTo>
                    <a:pt x="352044" y="3066288"/>
                  </a:lnTo>
                  <a:lnTo>
                    <a:pt x="396240" y="3129813"/>
                  </a:lnTo>
                  <a:lnTo>
                    <a:pt x="400812" y="3136392"/>
                  </a:lnTo>
                  <a:lnTo>
                    <a:pt x="426720" y="3055620"/>
                  </a:lnTo>
                  <a:close/>
                </a:path>
                <a:path w="5945505" h="3136900">
                  <a:moveTo>
                    <a:pt x="1449324" y="2944368"/>
                  </a:moveTo>
                  <a:lnTo>
                    <a:pt x="1418602" y="2957715"/>
                  </a:lnTo>
                  <a:lnTo>
                    <a:pt x="333756" y="470916"/>
                  </a:lnTo>
                  <a:lnTo>
                    <a:pt x="324612" y="475488"/>
                  </a:lnTo>
                  <a:lnTo>
                    <a:pt x="1411071" y="2960992"/>
                  </a:lnTo>
                  <a:lnTo>
                    <a:pt x="1379220" y="2974848"/>
                  </a:lnTo>
                  <a:lnTo>
                    <a:pt x="1423416" y="3010814"/>
                  </a:lnTo>
                  <a:lnTo>
                    <a:pt x="1444752" y="3028188"/>
                  </a:lnTo>
                  <a:lnTo>
                    <a:pt x="1449324" y="2944368"/>
                  </a:lnTo>
                  <a:close/>
                </a:path>
                <a:path w="5945505" h="3136900">
                  <a:moveTo>
                    <a:pt x="2345436" y="1696212"/>
                  </a:moveTo>
                  <a:lnTo>
                    <a:pt x="2307336" y="1620012"/>
                  </a:lnTo>
                  <a:lnTo>
                    <a:pt x="2287270" y="1646758"/>
                  </a:lnTo>
                  <a:lnTo>
                    <a:pt x="548640" y="324612"/>
                  </a:lnTo>
                  <a:lnTo>
                    <a:pt x="542544" y="332232"/>
                  </a:lnTo>
                  <a:lnTo>
                    <a:pt x="2281415" y="1654556"/>
                  </a:lnTo>
                  <a:lnTo>
                    <a:pt x="2261616" y="1680972"/>
                  </a:lnTo>
                  <a:lnTo>
                    <a:pt x="2298192" y="1687614"/>
                  </a:lnTo>
                  <a:lnTo>
                    <a:pt x="2345436" y="1696212"/>
                  </a:lnTo>
                  <a:close/>
                </a:path>
                <a:path w="5945505" h="3136900">
                  <a:moveTo>
                    <a:pt x="2813304" y="3136392"/>
                  </a:moveTo>
                  <a:lnTo>
                    <a:pt x="2791968" y="3054096"/>
                  </a:lnTo>
                  <a:lnTo>
                    <a:pt x="2766466" y="3076232"/>
                  </a:lnTo>
                  <a:lnTo>
                    <a:pt x="428244" y="438912"/>
                  </a:lnTo>
                  <a:lnTo>
                    <a:pt x="420624" y="446532"/>
                  </a:lnTo>
                  <a:lnTo>
                    <a:pt x="2759100" y="3082633"/>
                  </a:lnTo>
                  <a:lnTo>
                    <a:pt x="2734056" y="3104388"/>
                  </a:lnTo>
                  <a:lnTo>
                    <a:pt x="2775204" y="3120999"/>
                  </a:lnTo>
                  <a:lnTo>
                    <a:pt x="2813304" y="3136392"/>
                  </a:lnTo>
                  <a:close/>
                </a:path>
                <a:path w="5945505" h="3136900">
                  <a:moveTo>
                    <a:pt x="3461004" y="1661160"/>
                  </a:moveTo>
                  <a:lnTo>
                    <a:pt x="3410712" y="1594104"/>
                  </a:lnTo>
                  <a:lnTo>
                    <a:pt x="3395243" y="1623682"/>
                  </a:lnTo>
                  <a:lnTo>
                    <a:pt x="579120" y="210312"/>
                  </a:lnTo>
                  <a:lnTo>
                    <a:pt x="574548" y="217932"/>
                  </a:lnTo>
                  <a:lnTo>
                    <a:pt x="3390823" y="1632140"/>
                  </a:lnTo>
                  <a:lnTo>
                    <a:pt x="3375660" y="1661160"/>
                  </a:lnTo>
                  <a:lnTo>
                    <a:pt x="3406140" y="1661160"/>
                  </a:lnTo>
                  <a:lnTo>
                    <a:pt x="3461004" y="1661160"/>
                  </a:lnTo>
                  <a:close/>
                </a:path>
                <a:path w="5945505" h="3136900">
                  <a:moveTo>
                    <a:pt x="5513832" y="2993136"/>
                  </a:moveTo>
                  <a:lnTo>
                    <a:pt x="5465064" y="2923032"/>
                  </a:lnTo>
                  <a:lnTo>
                    <a:pt x="5449328" y="2951886"/>
                  </a:lnTo>
                  <a:lnTo>
                    <a:pt x="583692" y="252984"/>
                  </a:lnTo>
                  <a:lnTo>
                    <a:pt x="579120" y="260604"/>
                  </a:lnTo>
                  <a:lnTo>
                    <a:pt x="5444439" y="2960852"/>
                  </a:lnTo>
                  <a:lnTo>
                    <a:pt x="5428488" y="2990088"/>
                  </a:lnTo>
                  <a:lnTo>
                    <a:pt x="5460492" y="2991231"/>
                  </a:lnTo>
                  <a:lnTo>
                    <a:pt x="5513832" y="2993136"/>
                  </a:lnTo>
                  <a:close/>
                </a:path>
                <a:path w="5945505" h="3136900">
                  <a:moveTo>
                    <a:pt x="5945124" y="1554480"/>
                  </a:moveTo>
                  <a:lnTo>
                    <a:pt x="5882640" y="1496568"/>
                  </a:lnTo>
                  <a:lnTo>
                    <a:pt x="5873458" y="1528051"/>
                  </a:lnTo>
                  <a:lnTo>
                    <a:pt x="617220" y="0"/>
                  </a:lnTo>
                  <a:lnTo>
                    <a:pt x="615696" y="9144"/>
                  </a:lnTo>
                  <a:lnTo>
                    <a:pt x="5870880" y="1536890"/>
                  </a:lnTo>
                  <a:lnTo>
                    <a:pt x="5861304" y="1569720"/>
                  </a:lnTo>
                  <a:lnTo>
                    <a:pt x="5885688" y="1565275"/>
                  </a:lnTo>
                  <a:lnTo>
                    <a:pt x="5945124" y="1554480"/>
                  </a:lnTo>
                  <a:close/>
                </a:path>
              </a:pathLst>
            </a:custGeom>
            <a:solidFill>
              <a:srgbClr val="FFBF00"/>
            </a:solidFill>
          </p:spPr>
          <p:txBody>
            <a:bodyPr wrap="square" lIns="0" tIns="0" rIns="0" bIns="0" rtlCol="0"/>
            <a:lstStyle/>
            <a:p>
              <a:pPr defTabSz="586405"/>
              <a:endParaRPr sz="1154">
                <a:solidFill>
                  <a:prstClr val="black"/>
                </a:solidFill>
                <a:latin typeface="Calibri"/>
              </a:endParaRPr>
            </a:p>
          </p:txBody>
        </p:sp>
        <p:sp>
          <p:nvSpPr>
            <p:cNvPr id="33" name="object 30">
              <a:extLst>
                <a:ext uri="{FF2B5EF4-FFF2-40B4-BE49-F238E27FC236}">
                  <a16:creationId xmlns:a16="http://schemas.microsoft.com/office/drawing/2014/main" id="{D771DFDE-1A4B-402B-A028-3C697ED8D11F}"/>
                </a:ext>
              </a:extLst>
            </p:cNvPr>
            <p:cNvSpPr/>
            <p:nvPr/>
          </p:nvSpPr>
          <p:spPr>
            <a:xfrm>
              <a:off x="6242182" y="2330196"/>
              <a:ext cx="784860" cy="3049905"/>
            </a:xfrm>
            <a:custGeom>
              <a:avLst/>
              <a:gdLst/>
              <a:ahLst/>
              <a:cxnLst/>
              <a:rect l="l" t="t" r="r" b="b"/>
              <a:pathLst>
                <a:path w="784859" h="3049904">
                  <a:moveTo>
                    <a:pt x="74676" y="65532"/>
                  </a:moveTo>
                  <a:lnTo>
                    <a:pt x="18288" y="0"/>
                  </a:lnTo>
                  <a:lnTo>
                    <a:pt x="0" y="83820"/>
                  </a:lnTo>
                  <a:lnTo>
                    <a:pt x="30480" y="76355"/>
                  </a:lnTo>
                  <a:lnTo>
                    <a:pt x="30480" y="64008"/>
                  </a:lnTo>
                  <a:lnTo>
                    <a:pt x="39624" y="60960"/>
                  </a:lnTo>
                  <a:lnTo>
                    <a:pt x="42717" y="73358"/>
                  </a:lnTo>
                  <a:lnTo>
                    <a:pt x="74676" y="65532"/>
                  </a:lnTo>
                  <a:close/>
                </a:path>
                <a:path w="784859" h="3049904">
                  <a:moveTo>
                    <a:pt x="42717" y="73358"/>
                  </a:moveTo>
                  <a:lnTo>
                    <a:pt x="39624" y="60960"/>
                  </a:lnTo>
                  <a:lnTo>
                    <a:pt x="30480" y="64008"/>
                  </a:lnTo>
                  <a:lnTo>
                    <a:pt x="33384" y="75644"/>
                  </a:lnTo>
                  <a:lnTo>
                    <a:pt x="42717" y="73358"/>
                  </a:lnTo>
                  <a:close/>
                </a:path>
                <a:path w="784859" h="3049904">
                  <a:moveTo>
                    <a:pt x="33384" y="75644"/>
                  </a:moveTo>
                  <a:lnTo>
                    <a:pt x="30480" y="64008"/>
                  </a:lnTo>
                  <a:lnTo>
                    <a:pt x="30480" y="76355"/>
                  </a:lnTo>
                  <a:lnTo>
                    <a:pt x="33384" y="75644"/>
                  </a:lnTo>
                  <a:close/>
                </a:path>
                <a:path w="784859" h="3049904">
                  <a:moveTo>
                    <a:pt x="784860" y="3048000"/>
                  </a:moveTo>
                  <a:lnTo>
                    <a:pt x="42717" y="73358"/>
                  </a:lnTo>
                  <a:lnTo>
                    <a:pt x="33384" y="75644"/>
                  </a:lnTo>
                  <a:lnTo>
                    <a:pt x="775716" y="3049524"/>
                  </a:lnTo>
                  <a:lnTo>
                    <a:pt x="784860" y="3048000"/>
                  </a:lnTo>
                  <a:close/>
                </a:path>
              </a:pathLst>
            </a:custGeom>
            <a:solidFill>
              <a:srgbClr val="000000"/>
            </a:solidFill>
          </p:spPr>
          <p:txBody>
            <a:bodyPr wrap="square" lIns="0" tIns="0" rIns="0" bIns="0" rtlCol="0"/>
            <a:lstStyle/>
            <a:p>
              <a:pPr defTabSz="586405"/>
              <a:endParaRPr sz="1154">
                <a:solidFill>
                  <a:prstClr val="black"/>
                </a:solidFill>
                <a:latin typeface="Calibri"/>
              </a:endParaRPr>
            </a:p>
          </p:txBody>
        </p:sp>
      </p:grpSp>
      <p:sp>
        <p:nvSpPr>
          <p:cNvPr id="34" name="object 31">
            <a:extLst>
              <a:ext uri="{FF2B5EF4-FFF2-40B4-BE49-F238E27FC236}">
                <a16:creationId xmlns:a16="http://schemas.microsoft.com/office/drawing/2014/main" id="{D67AFA67-B080-4F2F-9CAE-F053BA5DC6FF}"/>
              </a:ext>
            </a:extLst>
          </p:cNvPr>
          <p:cNvSpPr txBox="1"/>
          <p:nvPr/>
        </p:nvSpPr>
        <p:spPr>
          <a:xfrm>
            <a:off x="9424024" y="3282769"/>
            <a:ext cx="127468" cy="284171"/>
          </a:xfrm>
          <a:prstGeom prst="rect">
            <a:avLst/>
          </a:prstGeom>
        </p:spPr>
        <p:txBody>
          <a:bodyPr vert="horz" wrap="square" lIns="0" tIns="7738" rIns="0" bIns="0" rtlCol="0">
            <a:spAutoFit/>
          </a:bodyPr>
          <a:lstStyle/>
          <a:p>
            <a:pPr marL="8145" defTabSz="586405">
              <a:spcBef>
                <a:spcPts val="61"/>
              </a:spcBef>
            </a:pPr>
            <a:r>
              <a:rPr sz="1796" b="1" spc="-3">
                <a:solidFill>
                  <a:prstClr val="black"/>
                </a:solidFill>
                <a:latin typeface="Calibri"/>
                <a:cs typeface="Calibri"/>
              </a:rPr>
              <a:t>E</a:t>
            </a:r>
            <a:endParaRPr sz="1796">
              <a:solidFill>
                <a:prstClr val="black"/>
              </a:solidFill>
              <a:latin typeface="Calibri"/>
              <a:cs typeface="Calibri"/>
            </a:endParaRPr>
          </a:p>
        </p:txBody>
      </p:sp>
      <p:sp>
        <p:nvSpPr>
          <p:cNvPr id="35" name="object 32">
            <a:extLst>
              <a:ext uri="{FF2B5EF4-FFF2-40B4-BE49-F238E27FC236}">
                <a16:creationId xmlns:a16="http://schemas.microsoft.com/office/drawing/2014/main" id="{01D04266-20B0-43D0-AE65-65C588B0574E}"/>
              </a:ext>
            </a:extLst>
          </p:cNvPr>
          <p:cNvSpPr txBox="1"/>
          <p:nvPr/>
        </p:nvSpPr>
        <p:spPr>
          <a:xfrm>
            <a:off x="6098955" y="3948369"/>
            <a:ext cx="296881" cy="185837"/>
          </a:xfrm>
          <a:prstGeom prst="rect">
            <a:avLst/>
          </a:prstGeom>
        </p:spPr>
        <p:txBody>
          <a:bodyPr vert="horz" wrap="square" lIns="0" tIns="8145" rIns="0" bIns="0" rtlCol="0">
            <a:spAutoFit/>
          </a:bodyPr>
          <a:lstStyle/>
          <a:p>
            <a:pPr marL="8145" defTabSz="586405">
              <a:spcBef>
                <a:spcPts val="64"/>
              </a:spcBef>
            </a:pPr>
            <a:r>
              <a:rPr sz="1154">
                <a:solidFill>
                  <a:prstClr val="black"/>
                </a:solidFill>
                <a:latin typeface="Calibri"/>
                <a:cs typeface="Calibri"/>
              </a:rPr>
              <a:t>e</a:t>
            </a:r>
            <a:r>
              <a:rPr sz="1154" spc="125">
                <a:solidFill>
                  <a:prstClr val="black"/>
                </a:solidFill>
                <a:latin typeface="Calibri"/>
                <a:cs typeface="Calibri"/>
              </a:rPr>
              <a:t>+</a:t>
            </a:r>
            <a:r>
              <a:rPr sz="1154" spc="3">
                <a:solidFill>
                  <a:prstClr val="black"/>
                </a:solidFill>
                <a:latin typeface="Calibri"/>
                <a:cs typeface="Calibri"/>
              </a:rPr>
              <a:t>e</a:t>
            </a:r>
            <a:r>
              <a:rPr sz="1154">
                <a:solidFill>
                  <a:prstClr val="black"/>
                </a:solidFill>
                <a:latin typeface="Calibri"/>
                <a:cs typeface="Calibri"/>
              </a:rPr>
              <a:t>-</a:t>
            </a:r>
          </a:p>
        </p:txBody>
      </p:sp>
      <p:sp>
        <p:nvSpPr>
          <p:cNvPr id="36" name="object 33">
            <a:extLst>
              <a:ext uri="{FF2B5EF4-FFF2-40B4-BE49-F238E27FC236}">
                <a16:creationId xmlns:a16="http://schemas.microsoft.com/office/drawing/2014/main" id="{E7C409D5-665C-4467-A283-8830C2F87726}"/>
              </a:ext>
            </a:extLst>
          </p:cNvPr>
          <p:cNvSpPr txBox="1"/>
          <p:nvPr/>
        </p:nvSpPr>
        <p:spPr>
          <a:xfrm>
            <a:off x="7814593" y="3856495"/>
            <a:ext cx="351045" cy="185902"/>
          </a:xfrm>
          <a:prstGeom prst="rect">
            <a:avLst/>
          </a:prstGeom>
        </p:spPr>
        <p:txBody>
          <a:bodyPr vert="horz" wrap="square" lIns="0" tIns="8145" rIns="0" bIns="0" rtlCol="0">
            <a:spAutoFit/>
          </a:bodyPr>
          <a:lstStyle/>
          <a:p>
            <a:pPr marL="24434" defTabSz="586405">
              <a:spcBef>
                <a:spcPts val="64"/>
              </a:spcBef>
            </a:pPr>
            <a:r>
              <a:rPr sz="1154">
                <a:solidFill>
                  <a:prstClr val="black"/>
                </a:solidFill>
                <a:latin typeface="Calibri"/>
                <a:cs typeface="Calibri"/>
              </a:rPr>
              <a:t>e+</a:t>
            </a:r>
            <a:r>
              <a:rPr sz="1154" spc="-6">
                <a:solidFill>
                  <a:prstClr val="black"/>
                </a:solidFill>
                <a:latin typeface="Calibri"/>
                <a:cs typeface="Calibri"/>
              </a:rPr>
              <a:t> </a:t>
            </a:r>
            <a:r>
              <a:rPr sz="1732" baseline="-7716">
                <a:solidFill>
                  <a:prstClr val="black"/>
                </a:solidFill>
                <a:latin typeface="Calibri"/>
                <a:cs typeface="Calibri"/>
              </a:rPr>
              <a:t>e-</a:t>
            </a:r>
          </a:p>
        </p:txBody>
      </p:sp>
      <p:grpSp>
        <p:nvGrpSpPr>
          <p:cNvPr id="37" name="object 34">
            <a:extLst>
              <a:ext uri="{FF2B5EF4-FFF2-40B4-BE49-F238E27FC236}">
                <a16:creationId xmlns:a16="http://schemas.microsoft.com/office/drawing/2014/main" id="{97E3FB33-F56A-41AF-9DB4-C7EE82EB576B}"/>
              </a:ext>
            </a:extLst>
          </p:cNvPr>
          <p:cNvGrpSpPr/>
          <p:nvPr/>
        </p:nvGrpSpPr>
        <p:grpSpPr>
          <a:xfrm>
            <a:off x="4197283" y="1763258"/>
            <a:ext cx="4994448" cy="1993055"/>
            <a:chOff x="1129165" y="385572"/>
            <a:chExt cx="7787640" cy="3107690"/>
          </a:xfrm>
        </p:grpSpPr>
        <p:sp>
          <p:nvSpPr>
            <p:cNvPr id="38" name="object 35">
              <a:extLst>
                <a:ext uri="{FF2B5EF4-FFF2-40B4-BE49-F238E27FC236}">
                  <a16:creationId xmlns:a16="http://schemas.microsoft.com/office/drawing/2014/main" id="{1B3EC867-C07E-49D8-8ED5-E96DA4C9D8BD}"/>
                </a:ext>
              </a:extLst>
            </p:cNvPr>
            <p:cNvSpPr/>
            <p:nvPr/>
          </p:nvSpPr>
          <p:spPr>
            <a:xfrm>
              <a:off x="6710050" y="2618232"/>
              <a:ext cx="2207260" cy="875030"/>
            </a:xfrm>
            <a:custGeom>
              <a:avLst/>
              <a:gdLst/>
              <a:ahLst/>
              <a:cxnLst/>
              <a:rect l="l" t="t" r="r" b="b"/>
              <a:pathLst>
                <a:path w="2207259" h="875029">
                  <a:moveTo>
                    <a:pt x="2206752" y="874776"/>
                  </a:moveTo>
                  <a:lnTo>
                    <a:pt x="2206752" y="0"/>
                  </a:lnTo>
                  <a:lnTo>
                    <a:pt x="0" y="0"/>
                  </a:lnTo>
                  <a:lnTo>
                    <a:pt x="0" y="874776"/>
                  </a:lnTo>
                  <a:lnTo>
                    <a:pt x="4572" y="874776"/>
                  </a:lnTo>
                  <a:lnTo>
                    <a:pt x="4572" y="9144"/>
                  </a:lnTo>
                  <a:lnTo>
                    <a:pt x="10668" y="4572"/>
                  </a:lnTo>
                  <a:lnTo>
                    <a:pt x="10668" y="9144"/>
                  </a:lnTo>
                  <a:lnTo>
                    <a:pt x="2197608" y="9144"/>
                  </a:lnTo>
                  <a:lnTo>
                    <a:pt x="2197608" y="4572"/>
                  </a:lnTo>
                  <a:lnTo>
                    <a:pt x="2202180" y="9144"/>
                  </a:lnTo>
                  <a:lnTo>
                    <a:pt x="2202180" y="874776"/>
                  </a:lnTo>
                  <a:lnTo>
                    <a:pt x="2206752" y="874776"/>
                  </a:lnTo>
                  <a:close/>
                </a:path>
                <a:path w="2207259" h="875029">
                  <a:moveTo>
                    <a:pt x="10668" y="9144"/>
                  </a:moveTo>
                  <a:lnTo>
                    <a:pt x="10668" y="4572"/>
                  </a:lnTo>
                  <a:lnTo>
                    <a:pt x="4572" y="9144"/>
                  </a:lnTo>
                  <a:lnTo>
                    <a:pt x="10668" y="9144"/>
                  </a:lnTo>
                  <a:close/>
                </a:path>
                <a:path w="2207259" h="875029">
                  <a:moveTo>
                    <a:pt x="10668" y="865632"/>
                  </a:moveTo>
                  <a:lnTo>
                    <a:pt x="10668" y="9144"/>
                  </a:lnTo>
                  <a:lnTo>
                    <a:pt x="4572" y="9144"/>
                  </a:lnTo>
                  <a:lnTo>
                    <a:pt x="4572" y="865632"/>
                  </a:lnTo>
                  <a:lnTo>
                    <a:pt x="10668" y="865632"/>
                  </a:lnTo>
                  <a:close/>
                </a:path>
                <a:path w="2207259" h="875029">
                  <a:moveTo>
                    <a:pt x="2202180" y="865632"/>
                  </a:moveTo>
                  <a:lnTo>
                    <a:pt x="4572" y="865632"/>
                  </a:lnTo>
                  <a:lnTo>
                    <a:pt x="10668" y="870204"/>
                  </a:lnTo>
                  <a:lnTo>
                    <a:pt x="10668" y="874776"/>
                  </a:lnTo>
                  <a:lnTo>
                    <a:pt x="2197608" y="874776"/>
                  </a:lnTo>
                  <a:lnTo>
                    <a:pt x="2197608" y="870204"/>
                  </a:lnTo>
                  <a:lnTo>
                    <a:pt x="2202180" y="865632"/>
                  </a:lnTo>
                  <a:close/>
                </a:path>
                <a:path w="2207259" h="875029">
                  <a:moveTo>
                    <a:pt x="10668" y="874776"/>
                  </a:moveTo>
                  <a:lnTo>
                    <a:pt x="10668" y="870204"/>
                  </a:lnTo>
                  <a:lnTo>
                    <a:pt x="4572" y="865632"/>
                  </a:lnTo>
                  <a:lnTo>
                    <a:pt x="4572" y="874776"/>
                  </a:lnTo>
                  <a:lnTo>
                    <a:pt x="10668" y="874776"/>
                  </a:lnTo>
                  <a:close/>
                </a:path>
                <a:path w="2207259" h="875029">
                  <a:moveTo>
                    <a:pt x="2202180" y="9144"/>
                  </a:moveTo>
                  <a:lnTo>
                    <a:pt x="2197608" y="4572"/>
                  </a:lnTo>
                  <a:lnTo>
                    <a:pt x="2197608" y="9144"/>
                  </a:lnTo>
                  <a:lnTo>
                    <a:pt x="2202180" y="9144"/>
                  </a:lnTo>
                  <a:close/>
                </a:path>
                <a:path w="2207259" h="875029">
                  <a:moveTo>
                    <a:pt x="2202180" y="865632"/>
                  </a:moveTo>
                  <a:lnTo>
                    <a:pt x="2202180" y="9144"/>
                  </a:lnTo>
                  <a:lnTo>
                    <a:pt x="2197608" y="9144"/>
                  </a:lnTo>
                  <a:lnTo>
                    <a:pt x="2197608" y="865632"/>
                  </a:lnTo>
                  <a:lnTo>
                    <a:pt x="2202180" y="865632"/>
                  </a:lnTo>
                  <a:close/>
                </a:path>
                <a:path w="2207259" h="875029">
                  <a:moveTo>
                    <a:pt x="2202180" y="874776"/>
                  </a:moveTo>
                  <a:lnTo>
                    <a:pt x="2202180" y="865632"/>
                  </a:lnTo>
                  <a:lnTo>
                    <a:pt x="2197608" y="870204"/>
                  </a:lnTo>
                  <a:lnTo>
                    <a:pt x="2197608" y="874776"/>
                  </a:lnTo>
                  <a:lnTo>
                    <a:pt x="2202180" y="874776"/>
                  </a:lnTo>
                  <a:close/>
                </a:path>
              </a:pathLst>
            </a:custGeom>
            <a:solidFill>
              <a:srgbClr val="000000"/>
            </a:solidFill>
          </p:spPr>
          <p:txBody>
            <a:bodyPr wrap="square" lIns="0" tIns="0" rIns="0" bIns="0" rtlCol="0"/>
            <a:lstStyle/>
            <a:p>
              <a:pPr defTabSz="586405"/>
              <a:endParaRPr sz="1154">
                <a:solidFill>
                  <a:prstClr val="black"/>
                </a:solidFill>
                <a:latin typeface="Calibri"/>
              </a:endParaRPr>
            </a:p>
          </p:txBody>
        </p:sp>
        <p:sp>
          <p:nvSpPr>
            <p:cNvPr id="39" name="object 36">
              <a:extLst>
                <a:ext uri="{FF2B5EF4-FFF2-40B4-BE49-F238E27FC236}">
                  <a16:creationId xmlns:a16="http://schemas.microsoft.com/office/drawing/2014/main" id="{928BF2AA-D5FF-44D2-A0C9-07AC39124A23}"/>
                </a:ext>
              </a:extLst>
            </p:cNvPr>
            <p:cNvSpPr/>
            <p:nvPr/>
          </p:nvSpPr>
          <p:spPr>
            <a:xfrm>
              <a:off x="1133737" y="391667"/>
              <a:ext cx="934719" cy="862965"/>
            </a:xfrm>
            <a:custGeom>
              <a:avLst/>
              <a:gdLst/>
              <a:ahLst/>
              <a:cxnLst/>
              <a:rect l="l" t="t" r="r" b="b"/>
              <a:pathLst>
                <a:path w="934719" h="862965">
                  <a:moveTo>
                    <a:pt x="934208" y="431291"/>
                  </a:moveTo>
                  <a:lnTo>
                    <a:pt x="931472" y="384111"/>
                  </a:lnTo>
                  <a:lnTo>
                    <a:pt x="923452" y="338447"/>
                  </a:lnTo>
                  <a:lnTo>
                    <a:pt x="910434" y="294558"/>
                  </a:lnTo>
                  <a:lnTo>
                    <a:pt x="892701" y="252701"/>
                  </a:lnTo>
                  <a:lnTo>
                    <a:pt x="870539" y="213134"/>
                  </a:lnTo>
                  <a:lnTo>
                    <a:pt x="844231" y="176113"/>
                  </a:lnTo>
                  <a:lnTo>
                    <a:pt x="814063" y="141896"/>
                  </a:lnTo>
                  <a:lnTo>
                    <a:pt x="780318" y="110741"/>
                  </a:lnTo>
                  <a:lnTo>
                    <a:pt x="743282" y="82905"/>
                  </a:lnTo>
                  <a:lnTo>
                    <a:pt x="703238" y="58645"/>
                  </a:lnTo>
                  <a:lnTo>
                    <a:pt x="660471" y="38219"/>
                  </a:lnTo>
                  <a:lnTo>
                    <a:pt x="615266" y="21884"/>
                  </a:lnTo>
                  <a:lnTo>
                    <a:pt x="567907" y="9898"/>
                  </a:lnTo>
                  <a:lnTo>
                    <a:pt x="518678" y="2517"/>
                  </a:lnTo>
                  <a:lnTo>
                    <a:pt x="467864" y="0"/>
                  </a:lnTo>
                  <a:lnTo>
                    <a:pt x="416767" y="2517"/>
                  </a:lnTo>
                  <a:lnTo>
                    <a:pt x="367291" y="9898"/>
                  </a:lnTo>
                  <a:lnTo>
                    <a:pt x="319721" y="21884"/>
                  </a:lnTo>
                  <a:lnTo>
                    <a:pt x="274337" y="38219"/>
                  </a:lnTo>
                  <a:lnTo>
                    <a:pt x="231421" y="58645"/>
                  </a:lnTo>
                  <a:lnTo>
                    <a:pt x="191255" y="82905"/>
                  </a:lnTo>
                  <a:lnTo>
                    <a:pt x="154120" y="110741"/>
                  </a:lnTo>
                  <a:lnTo>
                    <a:pt x="120299" y="141896"/>
                  </a:lnTo>
                  <a:lnTo>
                    <a:pt x="90074" y="176113"/>
                  </a:lnTo>
                  <a:lnTo>
                    <a:pt x="63725" y="213134"/>
                  </a:lnTo>
                  <a:lnTo>
                    <a:pt x="41535" y="252701"/>
                  </a:lnTo>
                  <a:lnTo>
                    <a:pt x="23786" y="294558"/>
                  </a:lnTo>
                  <a:lnTo>
                    <a:pt x="10759" y="338447"/>
                  </a:lnTo>
                  <a:lnTo>
                    <a:pt x="2736" y="384111"/>
                  </a:lnTo>
                  <a:lnTo>
                    <a:pt x="0" y="431291"/>
                  </a:lnTo>
                  <a:lnTo>
                    <a:pt x="2736" y="478207"/>
                  </a:lnTo>
                  <a:lnTo>
                    <a:pt x="10759" y="523678"/>
                  </a:lnTo>
                  <a:lnTo>
                    <a:pt x="23786" y="567440"/>
                  </a:lnTo>
                  <a:lnTo>
                    <a:pt x="41535" y="609226"/>
                  </a:lnTo>
                  <a:lnTo>
                    <a:pt x="63725" y="648772"/>
                  </a:lnTo>
                  <a:lnTo>
                    <a:pt x="90074" y="685812"/>
                  </a:lnTo>
                  <a:lnTo>
                    <a:pt x="120299" y="720080"/>
                  </a:lnTo>
                  <a:lnTo>
                    <a:pt x="154120" y="751311"/>
                  </a:lnTo>
                  <a:lnTo>
                    <a:pt x="191255" y="779239"/>
                  </a:lnTo>
                  <a:lnTo>
                    <a:pt x="231421" y="803599"/>
                  </a:lnTo>
                  <a:lnTo>
                    <a:pt x="274337" y="824125"/>
                  </a:lnTo>
                  <a:lnTo>
                    <a:pt x="319721" y="840553"/>
                  </a:lnTo>
                  <a:lnTo>
                    <a:pt x="367291" y="852615"/>
                  </a:lnTo>
                  <a:lnTo>
                    <a:pt x="416767" y="860047"/>
                  </a:lnTo>
                  <a:lnTo>
                    <a:pt x="467864" y="862583"/>
                  </a:lnTo>
                  <a:lnTo>
                    <a:pt x="518678" y="860047"/>
                  </a:lnTo>
                  <a:lnTo>
                    <a:pt x="567907" y="852615"/>
                  </a:lnTo>
                  <a:lnTo>
                    <a:pt x="615266" y="840553"/>
                  </a:lnTo>
                  <a:lnTo>
                    <a:pt x="660471" y="824125"/>
                  </a:lnTo>
                  <a:lnTo>
                    <a:pt x="703238" y="803599"/>
                  </a:lnTo>
                  <a:lnTo>
                    <a:pt x="743282" y="779239"/>
                  </a:lnTo>
                  <a:lnTo>
                    <a:pt x="780318" y="751311"/>
                  </a:lnTo>
                  <a:lnTo>
                    <a:pt x="814063" y="720080"/>
                  </a:lnTo>
                  <a:lnTo>
                    <a:pt x="844231" y="685812"/>
                  </a:lnTo>
                  <a:lnTo>
                    <a:pt x="870539" y="648772"/>
                  </a:lnTo>
                  <a:lnTo>
                    <a:pt x="892701" y="609226"/>
                  </a:lnTo>
                  <a:lnTo>
                    <a:pt x="910434" y="567440"/>
                  </a:lnTo>
                  <a:lnTo>
                    <a:pt x="923452" y="523678"/>
                  </a:lnTo>
                  <a:lnTo>
                    <a:pt x="931472" y="478207"/>
                  </a:lnTo>
                  <a:lnTo>
                    <a:pt x="934208" y="431291"/>
                  </a:lnTo>
                  <a:close/>
                </a:path>
              </a:pathLst>
            </a:custGeom>
            <a:solidFill>
              <a:srgbClr val="FFFF00"/>
            </a:solidFill>
          </p:spPr>
          <p:txBody>
            <a:bodyPr wrap="square" lIns="0" tIns="0" rIns="0" bIns="0" rtlCol="0"/>
            <a:lstStyle/>
            <a:p>
              <a:pPr defTabSz="586405"/>
              <a:endParaRPr sz="1154">
                <a:solidFill>
                  <a:prstClr val="black"/>
                </a:solidFill>
                <a:latin typeface="Calibri"/>
              </a:endParaRPr>
            </a:p>
          </p:txBody>
        </p:sp>
        <p:sp>
          <p:nvSpPr>
            <p:cNvPr id="40" name="object 37">
              <a:extLst>
                <a:ext uri="{FF2B5EF4-FFF2-40B4-BE49-F238E27FC236}">
                  <a16:creationId xmlns:a16="http://schemas.microsoft.com/office/drawing/2014/main" id="{3A66D478-02CE-4B3B-8DC3-05DC508DA331}"/>
                </a:ext>
              </a:extLst>
            </p:cNvPr>
            <p:cNvSpPr/>
            <p:nvPr/>
          </p:nvSpPr>
          <p:spPr>
            <a:xfrm>
              <a:off x="1129157" y="385584"/>
              <a:ext cx="2635250" cy="2668905"/>
            </a:xfrm>
            <a:custGeom>
              <a:avLst/>
              <a:gdLst/>
              <a:ahLst/>
              <a:cxnLst/>
              <a:rect l="l" t="t" r="r" b="b"/>
              <a:pathLst>
                <a:path w="2635250" h="2668905">
                  <a:moveTo>
                    <a:pt x="944880" y="437388"/>
                  </a:moveTo>
                  <a:lnTo>
                    <a:pt x="941832" y="391668"/>
                  </a:lnTo>
                  <a:lnTo>
                    <a:pt x="938784" y="370332"/>
                  </a:lnTo>
                  <a:lnTo>
                    <a:pt x="934212" y="348996"/>
                  </a:lnTo>
                  <a:lnTo>
                    <a:pt x="934212" y="416052"/>
                  </a:lnTo>
                  <a:lnTo>
                    <a:pt x="934212" y="458724"/>
                  </a:lnTo>
                  <a:lnTo>
                    <a:pt x="932688" y="481584"/>
                  </a:lnTo>
                  <a:lnTo>
                    <a:pt x="929640" y="502920"/>
                  </a:lnTo>
                  <a:lnTo>
                    <a:pt x="925068" y="522732"/>
                  </a:lnTo>
                  <a:lnTo>
                    <a:pt x="920496" y="544068"/>
                  </a:lnTo>
                  <a:lnTo>
                    <a:pt x="906780" y="583692"/>
                  </a:lnTo>
                  <a:lnTo>
                    <a:pt x="879348" y="640080"/>
                  </a:lnTo>
                  <a:lnTo>
                    <a:pt x="867156" y="658368"/>
                  </a:lnTo>
                  <a:lnTo>
                    <a:pt x="856488" y="676656"/>
                  </a:lnTo>
                  <a:lnTo>
                    <a:pt x="842772" y="691896"/>
                  </a:lnTo>
                  <a:lnTo>
                    <a:pt x="829056" y="708660"/>
                  </a:lnTo>
                  <a:lnTo>
                    <a:pt x="815340" y="723900"/>
                  </a:lnTo>
                  <a:lnTo>
                    <a:pt x="798576" y="739140"/>
                  </a:lnTo>
                  <a:lnTo>
                    <a:pt x="783336" y="752856"/>
                  </a:lnTo>
                  <a:lnTo>
                    <a:pt x="766572" y="766572"/>
                  </a:lnTo>
                  <a:lnTo>
                    <a:pt x="748284" y="778764"/>
                  </a:lnTo>
                  <a:lnTo>
                    <a:pt x="731520" y="790956"/>
                  </a:lnTo>
                  <a:lnTo>
                    <a:pt x="652272" y="830580"/>
                  </a:lnTo>
                  <a:lnTo>
                    <a:pt x="588264" y="850392"/>
                  </a:lnTo>
                  <a:lnTo>
                    <a:pt x="542544" y="859536"/>
                  </a:lnTo>
                  <a:lnTo>
                    <a:pt x="496824" y="864006"/>
                  </a:lnTo>
                  <a:lnTo>
                    <a:pt x="448056" y="864108"/>
                  </a:lnTo>
                  <a:lnTo>
                    <a:pt x="423672" y="862584"/>
                  </a:lnTo>
                  <a:lnTo>
                    <a:pt x="377952" y="854964"/>
                  </a:lnTo>
                  <a:lnTo>
                    <a:pt x="333756" y="844296"/>
                  </a:lnTo>
                  <a:lnTo>
                    <a:pt x="291084" y="830580"/>
                  </a:lnTo>
                  <a:lnTo>
                    <a:pt x="251460" y="812292"/>
                  </a:lnTo>
                  <a:lnTo>
                    <a:pt x="213360" y="790956"/>
                  </a:lnTo>
                  <a:lnTo>
                    <a:pt x="176784" y="766572"/>
                  </a:lnTo>
                  <a:lnTo>
                    <a:pt x="144780" y="739140"/>
                  </a:lnTo>
                  <a:lnTo>
                    <a:pt x="114300" y="708660"/>
                  </a:lnTo>
                  <a:lnTo>
                    <a:pt x="76200" y="658368"/>
                  </a:lnTo>
                  <a:lnTo>
                    <a:pt x="54864" y="621792"/>
                  </a:lnTo>
                  <a:lnTo>
                    <a:pt x="36576" y="583692"/>
                  </a:lnTo>
                  <a:lnTo>
                    <a:pt x="24384" y="544068"/>
                  </a:lnTo>
                  <a:lnTo>
                    <a:pt x="9144" y="458724"/>
                  </a:lnTo>
                  <a:lnTo>
                    <a:pt x="9144" y="414528"/>
                  </a:lnTo>
                  <a:lnTo>
                    <a:pt x="18288" y="350520"/>
                  </a:lnTo>
                  <a:lnTo>
                    <a:pt x="36576" y="291084"/>
                  </a:lnTo>
                  <a:lnTo>
                    <a:pt x="54864" y="251460"/>
                  </a:lnTo>
                  <a:lnTo>
                    <a:pt x="76200" y="216408"/>
                  </a:lnTo>
                  <a:lnTo>
                    <a:pt x="100584" y="181356"/>
                  </a:lnTo>
                  <a:lnTo>
                    <a:pt x="160020" y="120396"/>
                  </a:lnTo>
                  <a:lnTo>
                    <a:pt x="176784" y="108204"/>
                  </a:lnTo>
                  <a:lnTo>
                    <a:pt x="195072" y="94488"/>
                  </a:lnTo>
                  <a:lnTo>
                    <a:pt x="213360" y="83820"/>
                  </a:lnTo>
                  <a:lnTo>
                    <a:pt x="231648" y="71628"/>
                  </a:lnTo>
                  <a:lnTo>
                    <a:pt x="251460" y="62484"/>
                  </a:lnTo>
                  <a:lnTo>
                    <a:pt x="271272" y="51816"/>
                  </a:lnTo>
                  <a:lnTo>
                    <a:pt x="291084" y="44196"/>
                  </a:lnTo>
                  <a:lnTo>
                    <a:pt x="333756" y="28956"/>
                  </a:lnTo>
                  <a:lnTo>
                    <a:pt x="356616" y="24384"/>
                  </a:lnTo>
                  <a:lnTo>
                    <a:pt x="379476" y="18288"/>
                  </a:lnTo>
                  <a:lnTo>
                    <a:pt x="400812" y="15240"/>
                  </a:lnTo>
                  <a:lnTo>
                    <a:pt x="425196" y="12192"/>
                  </a:lnTo>
                  <a:lnTo>
                    <a:pt x="448056" y="10668"/>
                  </a:lnTo>
                  <a:lnTo>
                    <a:pt x="496824" y="10756"/>
                  </a:lnTo>
                  <a:lnTo>
                    <a:pt x="519684" y="12192"/>
                  </a:lnTo>
                  <a:lnTo>
                    <a:pt x="565404" y="18288"/>
                  </a:lnTo>
                  <a:lnTo>
                    <a:pt x="588264" y="24384"/>
                  </a:lnTo>
                  <a:lnTo>
                    <a:pt x="609600" y="28956"/>
                  </a:lnTo>
                  <a:lnTo>
                    <a:pt x="652272" y="44196"/>
                  </a:lnTo>
                  <a:lnTo>
                    <a:pt x="672084" y="51816"/>
                  </a:lnTo>
                  <a:lnTo>
                    <a:pt x="711708" y="71628"/>
                  </a:lnTo>
                  <a:lnTo>
                    <a:pt x="731520" y="83820"/>
                  </a:lnTo>
                  <a:lnTo>
                    <a:pt x="749808" y="94488"/>
                  </a:lnTo>
                  <a:lnTo>
                    <a:pt x="800100" y="135636"/>
                  </a:lnTo>
                  <a:lnTo>
                    <a:pt x="842772" y="181356"/>
                  </a:lnTo>
                  <a:lnTo>
                    <a:pt x="867156" y="216408"/>
                  </a:lnTo>
                  <a:lnTo>
                    <a:pt x="879348" y="233172"/>
                  </a:lnTo>
                  <a:lnTo>
                    <a:pt x="888492" y="252984"/>
                  </a:lnTo>
                  <a:lnTo>
                    <a:pt x="899160" y="271272"/>
                  </a:lnTo>
                  <a:lnTo>
                    <a:pt x="914400" y="310896"/>
                  </a:lnTo>
                  <a:lnTo>
                    <a:pt x="920496" y="330708"/>
                  </a:lnTo>
                  <a:lnTo>
                    <a:pt x="925068" y="352044"/>
                  </a:lnTo>
                  <a:lnTo>
                    <a:pt x="929640" y="371856"/>
                  </a:lnTo>
                  <a:lnTo>
                    <a:pt x="932688" y="393192"/>
                  </a:lnTo>
                  <a:lnTo>
                    <a:pt x="934212" y="416052"/>
                  </a:lnTo>
                  <a:lnTo>
                    <a:pt x="934212" y="348996"/>
                  </a:lnTo>
                  <a:lnTo>
                    <a:pt x="923544" y="307848"/>
                  </a:lnTo>
                  <a:lnTo>
                    <a:pt x="906780" y="266700"/>
                  </a:lnTo>
                  <a:lnTo>
                    <a:pt x="886968" y="228600"/>
                  </a:lnTo>
                  <a:lnTo>
                    <a:pt x="864108" y="193548"/>
                  </a:lnTo>
                  <a:lnTo>
                    <a:pt x="821436" y="143256"/>
                  </a:lnTo>
                  <a:lnTo>
                    <a:pt x="772668" y="100584"/>
                  </a:lnTo>
                  <a:lnTo>
                    <a:pt x="736092" y="74676"/>
                  </a:lnTo>
                  <a:lnTo>
                    <a:pt x="696468" y="53340"/>
                  </a:lnTo>
                  <a:lnTo>
                    <a:pt x="655320" y="35052"/>
                  </a:lnTo>
                  <a:lnTo>
                    <a:pt x="612648" y="19812"/>
                  </a:lnTo>
                  <a:lnTo>
                    <a:pt x="566928" y="9144"/>
                  </a:lnTo>
                  <a:lnTo>
                    <a:pt x="519684" y="3048"/>
                  </a:lnTo>
                  <a:lnTo>
                    <a:pt x="472440" y="0"/>
                  </a:lnTo>
                  <a:lnTo>
                    <a:pt x="423672" y="3048"/>
                  </a:lnTo>
                  <a:lnTo>
                    <a:pt x="399288" y="6096"/>
                  </a:lnTo>
                  <a:lnTo>
                    <a:pt x="376428" y="9144"/>
                  </a:lnTo>
                  <a:lnTo>
                    <a:pt x="353568" y="15240"/>
                  </a:lnTo>
                  <a:lnTo>
                    <a:pt x="332232" y="19812"/>
                  </a:lnTo>
                  <a:lnTo>
                    <a:pt x="288036" y="35052"/>
                  </a:lnTo>
                  <a:lnTo>
                    <a:pt x="246888" y="53340"/>
                  </a:lnTo>
                  <a:lnTo>
                    <a:pt x="207264" y="74676"/>
                  </a:lnTo>
                  <a:lnTo>
                    <a:pt x="172212" y="100584"/>
                  </a:lnTo>
                  <a:lnTo>
                    <a:pt x="153924" y="114300"/>
                  </a:lnTo>
                  <a:lnTo>
                    <a:pt x="138684" y="128016"/>
                  </a:lnTo>
                  <a:lnTo>
                    <a:pt x="121920" y="143256"/>
                  </a:lnTo>
                  <a:lnTo>
                    <a:pt x="108204" y="160020"/>
                  </a:lnTo>
                  <a:lnTo>
                    <a:pt x="92964" y="175260"/>
                  </a:lnTo>
                  <a:lnTo>
                    <a:pt x="80772" y="193548"/>
                  </a:lnTo>
                  <a:lnTo>
                    <a:pt x="68580" y="210312"/>
                  </a:lnTo>
                  <a:lnTo>
                    <a:pt x="56388" y="228600"/>
                  </a:lnTo>
                  <a:lnTo>
                    <a:pt x="36576" y="266700"/>
                  </a:lnTo>
                  <a:lnTo>
                    <a:pt x="21336" y="307848"/>
                  </a:lnTo>
                  <a:lnTo>
                    <a:pt x="9144" y="348996"/>
                  </a:lnTo>
                  <a:lnTo>
                    <a:pt x="1524" y="393192"/>
                  </a:lnTo>
                  <a:lnTo>
                    <a:pt x="0" y="414528"/>
                  </a:lnTo>
                  <a:lnTo>
                    <a:pt x="0" y="460248"/>
                  </a:lnTo>
                  <a:lnTo>
                    <a:pt x="4572" y="504444"/>
                  </a:lnTo>
                  <a:lnTo>
                    <a:pt x="15240" y="547116"/>
                  </a:lnTo>
                  <a:lnTo>
                    <a:pt x="28956" y="588264"/>
                  </a:lnTo>
                  <a:lnTo>
                    <a:pt x="45720" y="626364"/>
                  </a:lnTo>
                  <a:lnTo>
                    <a:pt x="68580" y="664464"/>
                  </a:lnTo>
                  <a:lnTo>
                    <a:pt x="92964" y="697992"/>
                  </a:lnTo>
                  <a:lnTo>
                    <a:pt x="108204" y="714756"/>
                  </a:lnTo>
                  <a:lnTo>
                    <a:pt x="121920" y="731520"/>
                  </a:lnTo>
                  <a:lnTo>
                    <a:pt x="138684" y="746760"/>
                  </a:lnTo>
                  <a:lnTo>
                    <a:pt x="153924" y="760476"/>
                  </a:lnTo>
                  <a:lnTo>
                    <a:pt x="172212" y="774192"/>
                  </a:lnTo>
                  <a:lnTo>
                    <a:pt x="188976" y="787908"/>
                  </a:lnTo>
                  <a:lnTo>
                    <a:pt x="227076" y="810768"/>
                  </a:lnTo>
                  <a:lnTo>
                    <a:pt x="266700" y="830580"/>
                  </a:lnTo>
                  <a:lnTo>
                    <a:pt x="309372" y="847344"/>
                  </a:lnTo>
                  <a:lnTo>
                    <a:pt x="332232" y="853440"/>
                  </a:lnTo>
                  <a:lnTo>
                    <a:pt x="353568" y="859536"/>
                  </a:lnTo>
                  <a:lnTo>
                    <a:pt x="376428" y="865632"/>
                  </a:lnTo>
                  <a:lnTo>
                    <a:pt x="400812" y="868680"/>
                  </a:lnTo>
                  <a:lnTo>
                    <a:pt x="423672" y="871728"/>
                  </a:lnTo>
                  <a:lnTo>
                    <a:pt x="448056" y="873252"/>
                  </a:lnTo>
                  <a:lnTo>
                    <a:pt x="496824" y="873252"/>
                  </a:lnTo>
                  <a:lnTo>
                    <a:pt x="544068" y="868680"/>
                  </a:lnTo>
                  <a:lnTo>
                    <a:pt x="612648" y="853440"/>
                  </a:lnTo>
                  <a:lnTo>
                    <a:pt x="655320" y="839724"/>
                  </a:lnTo>
                  <a:lnTo>
                    <a:pt x="696468" y="821436"/>
                  </a:lnTo>
                  <a:lnTo>
                    <a:pt x="736092" y="798576"/>
                  </a:lnTo>
                  <a:lnTo>
                    <a:pt x="772668" y="774192"/>
                  </a:lnTo>
                  <a:lnTo>
                    <a:pt x="806196" y="745236"/>
                  </a:lnTo>
                  <a:lnTo>
                    <a:pt x="821436" y="731520"/>
                  </a:lnTo>
                  <a:lnTo>
                    <a:pt x="864108" y="681228"/>
                  </a:lnTo>
                  <a:lnTo>
                    <a:pt x="897636" y="626364"/>
                  </a:lnTo>
                  <a:lnTo>
                    <a:pt x="915924" y="586740"/>
                  </a:lnTo>
                  <a:lnTo>
                    <a:pt x="929640" y="545592"/>
                  </a:lnTo>
                  <a:lnTo>
                    <a:pt x="938784" y="502920"/>
                  </a:lnTo>
                  <a:lnTo>
                    <a:pt x="941832" y="481584"/>
                  </a:lnTo>
                  <a:lnTo>
                    <a:pt x="944880" y="437388"/>
                  </a:lnTo>
                  <a:close/>
                </a:path>
                <a:path w="2635250" h="2668905">
                  <a:moveTo>
                    <a:pt x="2634996" y="2592324"/>
                  </a:moveTo>
                  <a:lnTo>
                    <a:pt x="2601468" y="2592324"/>
                  </a:lnTo>
                  <a:lnTo>
                    <a:pt x="2601468" y="364236"/>
                  </a:lnTo>
                  <a:lnTo>
                    <a:pt x="2592324" y="364236"/>
                  </a:lnTo>
                  <a:lnTo>
                    <a:pt x="2592324" y="2592324"/>
                  </a:lnTo>
                  <a:lnTo>
                    <a:pt x="2558796" y="2592324"/>
                  </a:lnTo>
                  <a:lnTo>
                    <a:pt x="2592324" y="2659380"/>
                  </a:lnTo>
                  <a:lnTo>
                    <a:pt x="2596896" y="2668524"/>
                  </a:lnTo>
                  <a:lnTo>
                    <a:pt x="2601468" y="2659380"/>
                  </a:lnTo>
                  <a:lnTo>
                    <a:pt x="2634996" y="2592324"/>
                  </a:lnTo>
                  <a:close/>
                </a:path>
              </a:pathLst>
            </a:custGeom>
            <a:solidFill>
              <a:srgbClr val="000000"/>
            </a:solidFill>
          </p:spPr>
          <p:txBody>
            <a:bodyPr wrap="square" lIns="0" tIns="0" rIns="0" bIns="0" rtlCol="0"/>
            <a:lstStyle/>
            <a:p>
              <a:pPr defTabSz="586405"/>
              <a:endParaRPr sz="1154">
                <a:solidFill>
                  <a:prstClr val="black"/>
                </a:solidFill>
                <a:latin typeface="Calibri"/>
              </a:endParaRPr>
            </a:p>
          </p:txBody>
        </p:sp>
      </p:grpSp>
      <p:sp>
        <p:nvSpPr>
          <p:cNvPr id="41" name="object 38">
            <a:extLst>
              <a:ext uri="{FF2B5EF4-FFF2-40B4-BE49-F238E27FC236}">
                <a16:creationId xmlns:a16="http://schemas.microsoft.com/office/drawing/2014/main" id="{5CD67C64-C8F5-4963-888F-0F40BD2514FB}"/>
              </a:ext>
            </a:extLst>
          </p:cNvPr>
          <p:cNvSpPr txBox="1"/>
          <p:nvPr/>
        </p:nvSpPr>
        <p:spPr>
          <a:xfrm>
            <a:off x="5244718" y="1801051"/>
            <a:ext cx="1010781" cy="185837"/>
          </a:xfrm>
          <a:prstGeom prst="rect">
            <a:avLst/>
          </a:prstGeom>
        </p:spPr>
        <p:txBody>
          <a:bodyPr vert="horz" wrap="square" lIns="0" tIns="8145" rIns="0" bIns="0" rtlCol="0">
            <a:spAutoFit/>
          </a:bodyPr>
          <a:lstStyle/>
          <a:p>
            <a:pPr marL="8145" defTabSz="586405">
              <a:spcBef>
                <a:spcPts val="64"/>
              </a:spcBef>
            </a:pPr>
            <a:r>
              <a:rPr sz="1154" b="1">
                <a:solidFill>
                  <a:srgbClr val="5E5E5E"/>
                </a:solidFill>
                <a:latin typeface="Calibri"/>
                <a:cs typeface="Calibri"/>
              </a:rPr>
              <a:t>The</a:t>
            </a:r>
            <a:r>
              <a:rPr sz="1154" b="1" spc="-32">
                <a:solidFill>
                  <a:srgbClr val="5E5E5E"/>
                </a:solidFill>
                <a:latin typeface="Calibri"/>
                <a:cs typeface="Calibri"/>
              </a:rPr>
              <a:t> </a:t>
            </a:r>
            <a:r>
              <a:rPr sz="1154" b="1">
                <a:solidFill>
                  <a:srgbClr val="5E5E5E"/>
                </a:solidFill>
                <a:latin typeface="Calibri"/>
                <a:cs typeface="Calibri"/>
              </a:rPr>
              <a:t>p-n</a:t>
            </a:r>
            <a:r>
              <a:rPr sz="1154" b="1" spc="-38">
                <a:solidFill>
                  <a:srgbClr val="5E5E5E"/>
                </a:solidFill>
                <a:latin typeface="Calibri"/>
                <a:cs typeface="Calibri"/>
              </a:rPr>
              <a:t> </a:t>
            </a:r>
            <a:r>
              <a:rPr sz="1154" b="1">
                <a:solidFill>
                  <a:srgbClr val="5E5E5E"/>
                </a:solidFill>
                <a:latin typeface="Calibri"/>
                <a:cs typeface="Calibri"/>
              </a:rPr>
              <a:t>junction</a:t>
            </a:r>
            <a:endParaRPr sz="1154">
              <a:solidFill>
                <a:prstClr val="black"/>
              </a:solidFill>
              <a:latin typeface="Calibri"/>
              <a:cs typeface="Calibri"/>
            </a:endParaRPr>
          </a:p>
        </p:txBody>
      </p:sp>
      <p:sp>
        <p:nvSpPr>
          <p:cNvPr id="42" name="object 39">
            <a:extLst>
              <a:ext uri="{FF2B5EF4-FFF2-40B4-BE49-F238E27FC236}">
                <a16:creationId xmlns:a16="http://schemas.microsoft.com/office/drawing/2014/main" id="{95EE9891-66A4-49BD-96EC-DF7C5F320B08}"/>
              </a:ext>
            </a:extLst>
          </p:cNvPr>
          <p:cNvSpPr txBox="1"/>
          <p:nvPr/>
        </p:nvSpPr>
        <p:spPr>
          <a:xfrm>
            <a:off x="4433398" y="4965829"/>
            <a:ext cx="5210288" cy="731270"/>
          </a:xfrm>
          <a:prstGeom prst="rect">
            <a:avLst/>
          </a:prstGeom>
        </p:spPr>
        <p:txBody>
          <a:bodyPr vert="horz" wrap="square" lIns="0" tIns="27285" rIns="0" bIns="0" rtlCol="0">
            <a:spAutoFit/>
          </a:bodyPr>
          <a:lstStyle/>
          <a:p>
            <a:pPr marL="2581402" defTabSz="586405">
              <a:spcBef>
                <a:spcPts val="215"/>
              </a:spcBef>
            </a:pPr>
            <a:r>
              <a:rPr sz="1796" b="1" spc="-22">
                <a:solidFill>
                  <a:prstClr val="black"/>
                </a:solidFill>
                <a:latin typeface="Calibri"/>
                <a:cs typeface="Calibri"/>
              </a:rPr>
              <a:t>Voltage</a:t>
            </a:r>
            <a:r>
              <a:rPr sz="1796" b="1" spc="-6">
                <a:solidFill>
                  <a:prstClr val="black"/>
                </a:solidFill>
                <a:latin typeface="Calibri"/>
                <a:cs typeface="Calibri"/>
              </a:rPr>
              <a:t> </a:t>
            </a:r>
            <a:r>
              <a:rPr sz="1796" b="1" spc="-10">
                <a:solidFill>
                  <a:prstClr val="black"/>
                </a:solidFill>
                <a:latin typeface="Calibri"/>
                <a:cs typeface="Calibri"/>
              </a:rPr>
              <a:t>Difference</a:t>
            </a:r>
            <a:endParaRPr sz="1796">
              <a:solidFill>
                <a:prstClr val="black"/>
              </a:solidFill>
              <a:latin typeface="Calibri"/>
              <a:cs typeface="Calibri"/>
            </a:endParaRPr>
          </a:p>
          <a:p>
            <a:pPr marL="8145" marR="3258" defTabSz="586405">
              <a:spcBef>
                <a:spcPts val="112"/>
              </a:spcBef>
            </a:pPr>
            <a:r>
              <a:rPr sz="1283" b="1">
                <a:solidFill>
                  <a:prstClr val="black"/>
                </a:solidFill>
                <a:latin typeface="Calibri"/>
                <a:cs typeface="Calibri"/>
              </a:rPr>
              <a:t>Conclusion</a:t>
            </a:r>
            <a:r>
              <a:rPr sz="1154" b="1">
                <a:solidFill>
                  <a:srgbClr val="585858"/>
                </a:solidFill>
                <a:latin typeface="Calibri"/>
                <a:cs typeface="Calibri"/>
              </a:rPr>
              <a:t>: The </a:t>
            </a:r>
            <a:r>
              <a:rPr sz="1154" b="1" spc="-3">
                <a:solidFill>
                  <a:srgbClr val="585858"/>
                </a:solidFill>
                <a:latin typeface="Calibri"/>
                <a:cs typeface="Calibri"/>
              </a:rPr>
              <a:t>goal </a:t>
            </a:r>
            <a:r>
              <a:rPr sz="1154" b="1">
                <a:solidFill>
                  <a:srgbClr val="585858"/>
                </a:solidFill>
                <a:latin typeface="Calibri"/>
                <a:cs typeface="Calibri"/>
              </a:rPr>
              <a:t>of doping is </a:t>
            </a:r>
            <a:r>
              <a:rPr sz="1154" b="1" spc="-6">
                <a:solidFill>
                  <a:srgbClr val="585858"/>
                </a:solidFill>
                <a:latin typeface="Calibri"/>
                <a:cs typeface="Calibri"/>
              </a:rPr>
              <a:t>to </a:t>
            </a:r>
            <a:r>
              <a:rPr sz="1154" b="1" spc="-10">
                <a:solidFill>
                  <a:srgbClr val="585858"/>
                </a:solidFill>
                <a:latin typeface="Calibri"/>
                <a:cs typeface="Calibri"/>
              </a:rPr>
              <a:t>create </a:t>
            </a:r>
            <a:r>
              <a:rPr sz="1154" b="1">
                <a:solidFill>
                  <a:srgbClr val="585858"/>
                </a:solidFill>
                <a:latin typeface="Calibri"/>
                <a:cs typeface="Calibri"/>
              </a:rPr>
              <a:t>the </a:t>
            </a:r>
            <a:r>
              <a:rPr sz="1154" b="1" spc="-3">
                <a:solidFill>
                  <a:srgbClr val="585858"/>
                </a:solidFill>
                <a:latin typeface="Calibri"/>
                <a:cs typeface="Calibri"/>
              </a:rPr>
              <a:t>depletion </a:t>
            </a:r>
            <a:r>
              <a:rPr sz="1154" b="1" spc="-6">
                <a:solidFill>
                  <a:srgbClr val="585858"/>
                </a:solidFill>
                <a:latin typeface="Calibri"/>
                <a:cs typeface="Calibri"/>
              </a:rPr>
              <a:t>region to </a:t>
            </a:r>
            <a:r>
              <a:rPr sz="1154" b="1" spc="-10">
                <a:solidFill>
                  <a:srgbClr val="585858"/>
                </a:solidFill>
                <a:latin typeface="Calibri"/>
                <a:cs typeface="Calibri"/>
              </a:rPr>
              <a:t>create </a:t>
            </a:r>
            <a:r>
              <a:rPr sz="1154" b="1">
                <a:solidFill>
                  <a:srgbClr val="585858"/>
                </a:solidFill>
                <a:latin typeface="Calibri"/>
                <a:cs typeface="Calibri"/>
              </a:rPr>
              <a:t>the electric </a:t>
            </a:r>
            <a:r>
              <a:rPr sz="1154" b="1" spc="-253">
                <a:solidFill>
                  <a:srgbClr val="585858"/>
                </a:solidFill>
                <a:latin typeface="Calibri"/>
                <a:cs typeface="Calibri"/>
              </a:rPr>
              <a:t> </a:t>
            </a:r>
            <a:r>
              <a:rPr sz="1154" b="1" spc="-3">
                <a:solidFill>
                  <a:srgbClr val="585858"/>
                </a:solidFill>
                <a:latin typeface="Calibri"/>
                <a:cs typeface="Calibri"/>
              </a:rPr>
              <a:t>field</a:t>
            </a:r>
            <a:r>
              <a:rPr sz="1154" b="1" spc="-13">
                <a:solidFill>
                  <a:srgbClr val="585858"/>
                </a:solidFill>
                <a:latin typeface="Calibri"/>
                <a:cs typeface="Calibri"/>
              </a:rPr>
              <a:t> </a:t>
            </a:r>
            <a:r>
              <a:rPr sz="1154" b="1" spc="-3">
                <a:solidFill>
                  <a:srgbClr val="585858"/>
                </a:solidFill>
                <a:latin typeface="Calibri"/>
                <a:cs typeface="Calibri"/>
              </a:rPr>
              <a:t>that</a:t>
            </a:r>
            <a:r>
              <a:rPr sz="1154" b="1">
                <a:solidFill>
                  <a:srgbClr val="585858"/>
                </a:solidFill>
                <a:latin typeface="Calibri"/>
                <a:cs typeface="Calibri"/>
              </a:rPr>
              <a:t> </a:t>
            </a:r>
            <a:r>
              <a:rPr sz="1154" b="1" spc="-6">
                <a:solidFill>
                  <a:srgbClr val="585858"/>
                </a:solidFill>
                <a:latin typeface="Calibri"/>
                <a:cs typeface="Calibri"/>
              </a:rPr>
              <a:t>separates </a:t>
            </a:r>
            <a:r>
              <a:rPr sz="1154" b="1">
                <a:solidFill>
                  <a:srgbClr val="585858"/>
                </a:solidFill>
                <a:latin typeface="Calibri"/>
                <a:cs typeface="Calibri"/>
              </a:rPr>
              <a:t>the</a:t>
            </a:r>
            <a:r>
              <a:rPr sz="1154" b="1" spc="-26">
                <a:solidFill>
                  <a:srgbClr val="585858"/>
                </a:solidFill>
                <a:latin typeface="Calibri"/>
                <a:cs typeface="Calibri"/>
              </a:rPr>
              <a:t> </a:t>
            </a:r>
            <a:r>
              <a:rPr sz="1154" b="1" spc="-3">
                <a:solidFill>
                  <a:srgbClr val="585858"/>
                </a:solidFill>
                <a:latin typeface="Calibri"/>
                <a:cs typeface="Calibri"/>
              </a:rPr>
              <a:t>electrons</a:t>
            </a:r>
            <a:r>
              <a:rPr sz="1154" b="1" spc="-22">
                <a:solidFill>
                  <a:srgbClr val="585858"/>
                </a:solidFill>
                <a:latin typeface="Calibri"/>
                <a:cs typeface="Calibri"/>
              </a:rPr>
              <a:t> </a:t>
            </a:r>
            <a:r>
              <a:rPr sz="1154" b="1" spc="-6">
                <a:solidFill>
                  <a:srgbClr val="585858"/>
                </a:solidFill>
                <a:latin typeface="Calibri"/>
                <a:cs typeface="Calibri"/>
              </a:rPr>
              <a:t>from</a:t>
            </a:r>
            <a:r>
              <a:rPr sz="1154" b="1" spc="6">
                <a:solidFill>
                  <a:srgbClr val="585858"/>
                </a:solidFill>
                <a:latin typeface="Calibri"/>
                <a:cs typeface="Calibri"/>
              </a:rPr>
              <a:t> </a:t>
            </a:r>
            <a:r>
              <a:rPr sz="1154" b="1">
                <a:solidFill>
                  <a:srgbClr val="585858"/>
                </a:solidFill>
                <a:latin typeface="Calibri"/>
                <a:cs typeface="Calibri"/>
              </a:rPr>
              <a:t>the</a:t>
            </a:r>
            <a:r>
              <a:rPr sz="1154" b="1" spc="-13">
                <a:solidFill>
                  <a:srgbClr val="585858"/>
                </a:solidFill>
                <a:latin typeface="Calibri"/>
                <a:cs typeface="Calibri"/>
              </a:rPr>
              <a:t> </a:t>
            </a:r>
            <a:r>
              <a:rPr sz="1154" b="1">
                <a:solidFill>
                  <a:srgbClr val="585858"/>
                </a:solidFill>
                <a:latin typeface="Calibri"/>
                <a:cs typeface="Calibri"/>
              </a:rPr>
              <a:t>holes</a:t>
            </a:r>
            <a:r>
              <a:rPr sz="1154" b="1" spc="-6">
                <a:solidFill>
                  <a:srgbClr val="585858"/>
                </a:solidFill>
                <a:latin typeface="Calibri"/>
                <a:cs typeface="Calibri"/>
              </a:rPr>
              <a:t> to</a:t>
            </a:r>
            <a:r>
              <a:rPr sz="1154" b="1" spc="-19">
                <a:solidFill>
                  <a:srgbClr val="585858"/>
                </a:solidFill>
                <a:latin typeface="Calibri"/>
                <a:cs typeface="Calibri"/>
              </a:rPr>
              <a:t> </a:t>
            </a:r>
            <a:r>
              <a:rPr sz="1154" b="1" spc="-3">
                <a:solidFill>
                  <a:srgbClr val="585858"/>
                </a:solidFill>
                <a:latin typeface="Calibri"/>
                <a:cs typeface="Calibri"/>
              </a:rPr>
              <a:t>produce</a:t>
            </a:r>
            <a:r>
              <a:rPr sz="1154" b="1" spc="-26">
                <a:solidFill>
                  <a:srgbClr val="585858"/>
                </a:solidFill>
                <a:latin typeface="Calibri"/>
                <a:cs typeface="Calibri"/>
              </a:rPr>
              <a:t> </a:t>
            </a:r>
            <a:r>
              <a:rPr sz="1154" b="1">
                <a:solidFill>
                  <a:srgbClr val="585858"/>
                </a:solidFill>
                <a:latin typeface="Calibri"/>
                <a:cs typeface="Calibri"/>
              </a:rPr>
              <a:t>the</a:t>
            </a:r>
            <a:r>
              <a:rPr sz="1154" b="1" spc="-3">
                <a:solidFill>
                  <a:srgbClr val="585858"/>
                </a:solidFill>
                <a:latin typeface="Calibri"/>
                <a:cs typeface="Calibri"/>
              </a:rPr>
              <a:t> potential</a:t>
            </a:r>
            <a:r>
              <a:rPr sz="1154" b="1" spc="-6">
                <a:solidFill>
                  <a:srgbClr val="585858"/>
                </a:solidFill>
                <a:latin typeface="Calibri"/>
                <a:cs typeface="Calibri"/>
              </a:rPr>
              <a:t> difference</a:t>
            </a:r>
            <a:r>
              <a:rPr sz="1411" spc="-6">
                <a:solidFill>
                  <a:srgbClr val="585858"/>
                </a:solidFill>
                <a:latin typeface="Calibri"/>
                <a:cs typeface="Calibri"/>
              </a:rPr>
              <a:t>.</a:t>
            </a:r>
            <a:endParaRPr sz="1411">
              <a:solidFill>
                <a:prstClr val="black"/>
              </a:solidFill>
              <a:latin typeface="Calibri"/>
              <a:cs typeface="Calibri"/>
            </a:endParaRPr>
          </a:p>
        </p:txBody>
      </p:sp>
    </p:spTree>
    <p:extLst>
      <p:ext uri="{BB962C8B-B14F-4D97-AF65-F5344CB8AC3E}">
        <p14:creationId xmlns:p14="http://schemas.microsoft.com/office/powerpoint/2010/main" val="14163896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511D10-B086-4CFC-A859-58EED83CF8FD}"/>
              </a:ext>
            </a:extLst>
          </p:cNvPr>
          <p:cNvSpPr>
            <a:spLocks noGrp="1"/>
          </p:cNvSpPr>
          <p:nvPr>
            <p:ph type="body" sz="quarter" idx="13"/>
          </p:nvPr>
        </p:nvSpPr>
        <p:spPr>
          <a:xfrm>
            <a:off x="479424" y="549275"/>
            <a:ext cx="10494517" cy="810888"/>
          </a:xfrm>
        </p:spPr>
        <p:txBody>
          <a:bodyPr/>
          <a:lstStyle/>
          <a:p>
            <a:r>
              <a:rPr lang="en-US"/>
              <a:t>Solar Cell Operation</a:t>
            </a:r>
          </a:p>
          <a:p>
            <a:endParaRPr lang="en-US"/>
          </a:p>
        </p:txBody>
      </p:sp>
      <p:pic>
        <p:nvPicPr>
          <p:cNvPr id="4" name="object 2">
            <a:extLst>
              <a:ext uri="{FF2B5EF4-FFF2-40B4-BE49-F238E27FC236}">
                <a16:creationId xmlns:a16="http://schemas.microsoft.com/office/drawing/2014/main" id="{8958C1A6-840C-4F13-B00B-D2A5860C9AF5}"/>
              </a:ext>
            </a:extLst>
          </p:cNvPr>
          <p:cNvPicPr/>
          <p:nvPr/>
        </p:nvPicPr>
        <p:blipFill>
          <a:blip r:embed="rId2" cstate="print"/>
          <a:stretch>
            <a:fillRect/>
          </a:stretch>
        </p:blipFill>
        <p:spPr>
          <a:xfrm>
            <a:off x="1970149" y="2266043"/>
            <a:ext cx="9003792" cy="3447288"/>
          </a:xfrm>
          <a:prstGeom prst="rect">
            <a:avLst/>
          </a:prstGeom>
        </p:spPr>
      </p:pic>
      <p:sp>
        <p:nvSpPr>
          <p:cNvPr id="5" name="object 3">
            <a:extLst>
              <a:ext uri="{FF2B5EF4-FFF2-40B4-BE49-F238E27FC236}">
                <a16:creationId xmlns:a16="http://schemas.microsoft.com/office/drawing/2014/main" id="{5C98C364-7606-4C10-BF17-CCD21B0D4751}"/>
              </a:ext>
            </a:extLst>
          </p:cNvPr>
          <p:cNvSpPr txBox="1"/>
          <p:nvPr/>
        </p:nvSpPr>
        <p:spPr>
          <a:xfrm>
            <a:off x="3428114" y="3126593"/>
            <a:ext cx="211454" cy="299720"/>
          </a:xfrm>
          <a:prstGeom prst="rect">
            <a:avLst/>
          </a:prstGeom>
        </p:spPr>
        <p:txBody>
          <a:bodyPr vert="horz" wrap="square" lIns="0" tIns="12700" rIns="0" bIns="0" rtlCol="0">
            <a:spAutoFit/>
          </a:bodyPr>
          <a:lstStyle/>
          <a:p>
            <a:pPr marL="12700">
              <a:lnSpc>
                <a:spcPct val="100000"/>
              </a:lnSpc>
              <a:spcBef>
                <a:spcPts val="100"/>
              </a:spcBef>
            </a:pPr>
            <a:r>
              <a:rPr sz="1800" b="1" spc="5">
                <a:latin typeface="Calibri"/>
                <a:cs typeface="Calibri"/>
              </a:rPr>
              <a:t>e</a:t>
            </a:r>
            <a:r>
              <a:rPr sz="1800" b="1">
                <a:latin typeface="Calibri"/>
                <a:cs typeface="Calibri"/>
              </a:rPr>
              <a:t>-</a:t>
            </a:r>
            <a:endParaRPr sz="1800">
              <a:latin typeface="Calibri"/>
              <a:cs typeface="Calibri"/>
            </a:endParaRPr>
          </a:p>
        </p:txBody>
      </p:sp>
      <p:sp>
        <p:nvSpPr>
          <p:cNvPr id="6" name="object 4">
            <a:extLst>
              <a:ext uri="{FF2B5EF4-FFF2-40B4-BE49-F238E27FC236}">
                <a16:creationId xmlns:a16="http://schemas.microsoft.com/office/drawing/2014/main" id="{5B8910B2-E1A7-46B6-B1BE-F7968796012D}"/>
              </a:ext>
            </a:extLst>
          </p:cNvPr>
          <p:cNvSpPr txBox="1"/>
          <p:nvPr/>
        </p:nvSpPr>
        <p:spPr>
          <a:xfrm>
            <a:off x="2208915" y="3050393"/>
            <a:ext cx="211454" cy="299720"/>
          </a:xfrm>
          <a:prstGeom prst="rect">
            <a:avLst/>
          </a:prstGeom>
        </p:spPr>
        <p:txBody>
          <a:bodyPr vert="horz" wrap="square" lIns="0" tIns="12700" rIns="0" bIns="0" rtlCol="0">
            <a:spAutoFit/>
          </a:bodyPr>
          <a:lstStyle/>
          <a:p>
            <a:pPr marL="12700">
              <a:lnSpc>
                <a:spcPct val="100000"/>
              </a:lnSpc>
              <a:spcBef>
                <a:spcPts val="100"/>
              </a:spcBef>
            </a:pPr>
            <a:r>
              <a:rPr sz="1800" b="1" spc="5">
                <a:latin typeface="Calibri"/>
                <a:cs typeface="Calibri"/>
              </a:rPr>
              <a:t>e</a:t>
            </a:r>
            <a:r>
              <a:rPr sz="1800" b="1">
                <a:latin typeface="Calibri"/>
                <a:cs typeface="Calibri"/>
              </a:rPr>
              <a:t>-</a:t>
            </a:r>
            <a:endParaRPr sz="1800">
              <a:latin typeface="Calibri"/>
              <a:cs typeface="Calibri"/>
            </a:endParaRPr>
          </a:p>
        </p:txBody>
      </p:sp>
      <p:sp>
        <p:nvSpPr>
          <p:cNvPr id="7" name="object 5">
            <a:extLst>
              <a:ext uri="{FF2B5EF4-FFF2-40B4-BE49-F238E27FC236}">
                <a16:creationId xmlns:a16="http://schemas.microsoft.com/office/drawing/2014/main" id="{58FDCBB2-73F7-4DAD-9CB9-F02A56A3167C}"/>
              </a:ext>
            </a:extLst>
          </p:cNvPr>
          <p:cNvSpPr txBox="1"/>
          <p:nvPr/>
        </p:nvSpPr>
        <p:spPr>
          <a:xfrm>
            <a:off x="4418584" y="3050393"/>
            <a:ext cx="211454" cy="299720"/>
          </a:xfrm>
          <a:prstGeom prst="rect">
            <a:avLst/>
          </a:prstGeom>
        </p:spPr>
        <p:txBody>
          <a:bodyPr vert="horz" wrap="square" lIns="0" tIns="12700" rIns="0" bIns="0" rtlCol="0">
            <a:spAutoFit/>
          </a:bodyPr>
          <a:lstStyle/>
          <a:p>
            <a:pPr marL="12700">
              <a:lnSpc>
                <a:spcPct val="100000"/>
              </a:lnSpc>
              <a:spcBef>
                <a:spcPts val="100"/>
              </a:spcBef>
            </a:pPr>
            <a:r>
              <a:rPr sz="1800" b="1" spc="5">
                <a:latin typeface="Calibri"/>
                <a:cs typeface="Calibri"/>
              </a:rPr>
              <a:t>e</a:t>
            </a:r>
            <a:r>
              <a:rPr sz="1800" b="1">
                <a:latin typeface="Calibri"/>
                <a:cs typeface="Calibri"/>
              </a:rPr>
              <a:t>-</a:t>
            </a:r>
            <a:endParaRPr sz="1800">
              <a:latin typeface="Calibri"/>
              <a:cs typeface="Calibri"/>
            </a:endParaRPr>
          </a:p>
        </p:txBody>
      </p:sp>
      <p:sp>
        <p:nvSpPr>
          <p:cNvPr id="8" name="object 6">
            <a:extLst>
              <a:ext uri="{FF2B5EF4-FFF2-40B4-BE49-F238E27FC236}">
                <a16:creationId xmlns:a16="http://schemas.microsoft.com/office/drawing/2014/main" id="{8EB2FD85-02E5-4A7E-9A04-5F831A6EB351}"/>
              </a:ext>
            </a:extLst>
          </p:cNvPr>
          <p:cNvSpPr txBox="1"/>
          <p:nvPr/>
        </p:nvSpPr>
        <p:spPr>
          <a:xfrm>
            <a:off x="2894715" y="4117193"/>
            <a:ext cx="255270" cy="299720"/>
          </a:xfrm>
          <a:prstGeom prst="rect">
            <a:avLst/>
          </a:prstGeom>
        </p:spPr>
        <p:txBody>
          <a:bodyPr vert="horz" wrap="square" lIns="0" tIns="12700" rIns="0" bIns="0" rtlCol="0">
            <a:spAutoFit/>
          </a:bodyPr>
          <a:lstStyle/>
          <a:p>
            <a:pPr marL="12700">
              <a:lnSpc>
                <a:spcPct val="100000"/>
              </a:lnSpc>
              <a:spcBef>
                <a:spcPts val="100"/>
              </a:spcBef>
            </a:pPr>
            <a:r>
              <a:rPr sz="1800" b="1" spc="5">
                <a:latin typeface="Calibri"/>
                <a:cs typeface="Calibri"/>
              </a:rPr>
              <a:t>e</a:t>
            </a:r>
            <a:r>
              <a:rPr sz="1800" b="1">
                <a:latin typeface="Calibri"/>
                <a:cs typeface="Calibri"/>
              </a:rPr>
              <a:t>+</a:t>
            </a:r>
            <a:endParaRPr sz="1800">
              <a:latin typeface="Calibri"/>
              <a:cs typeface="Calibri"/>
            </a:endParaRPr>
          </a:p>
        </p:txBody>
      </p:sp>
      <p:sp>
        <p:nvSpPr>
          <p:cNvPr id="9" name="object 7">
            <a:extLst>
              <a:ext uri="{FF2B5EF4-FFF2-40B4-BE49-F238E27FC236}">
                <a16:creationId xmlns:a16="http://schemas.microsoft.com/office/drawing/2014/main" id="{46BFDB49-4A8C-4202-8795-AB244F350EB0}"/>
              </a:ext>
            </a:extLst>
          </p:cNvPr>
          <p:cNvSpPr txBox="1"/>
          <p:nvPr/>
        </p:nvSpPr>
        <p:spPr>
          <a:xfrm>
            <a:off x="3428114" y="4650593"/>
            <a:ext cx="255270" cy="299720"/>
          </a:xfrm>
          <a:prstGeom prst="rect">
            <a:avLst/>
          </a:prstGeom>
        </p:spPr>
        <p:txBody>
          <a:bodyPr vert="horz" wrap="square" lIns="0" tIns="12700" rIns="0" bIns="0" rtlCol="0">
            <a:spAutoFit/>
          </a:bodyPr>
          <a:lstStyle/>
          <a:p>
            <a:pPr marL="12700">
              <a:lnSpc>
                <a:spcPct val="100000"/>
              </a:lnSpc>
              <a:spcBef>
                <a:spcPts val="100"/>
              </a:spcBef>
            </a:pPr>
            <a:r>
              <a:rPr sz="1800" b="1" spc="5">
                <a:latin typeface="Calibri"/>
                <a:cs typeface="Calibri"/>
              </a:rPr>
              <a:t>e</a:t>
            </a:r>
            <a:r>
              <a:rPr sz="1800" b="1">
                <a:latin typeface="Calibri"/>
                <a:cs typeface="Calibri"/>
              </a:rPr>
              <a:t>+</a:t>
            </a:r>
            <a:endParaRPr sz="1800">
              <a:latin typeface="Calibri"/>
              <a:cs typeface="Calibri"/>
            </a:endParaRPr>
          </a:p>
        </p:txBody>
      </p:sp>
      <p:sp>
        <p:nvSpPr>
          <p:cNvPr id="10" name="object 8">
            <a:extLst>
              <a:ext uri="{FF2B5EF4-FFF2-40B4-BE49-F238E27FC236}">
                <a16:creationId xmlns:a16="http://schemas.microsoft.com/office/drawing/2014/main" id="{479FDF86-E972-4B0F-86A2-7FDCE6A7128D}"/>
              </a:ext>
            </a:extLst>
          </p:cNvPr>
          <p:cNvSpPr txBox="1"/>
          <p:nvPr/>
        </p:nvSpPr>
        <p:spPr>
          <a:xfrm>
            <a:off x="4266314" y="4117193"/>
            <a:ext cx="255270" cy="299720"/>
          </a:xfrm>
          <a:prstGeom prst="rect">
            <a:avLst/>
          </a:prstGeom>
        </p:spPr>
        <p:txBody>
          <a:bodyPr vert="horz" wrap="square" lIns="0" tIns="12700" rIns="0" bIns="0" rtlCol="0">
            <a:spAutoFit/>
          </a:bodyPr>
          <a:lstStyle/>
          <a:p>
            <a:pPr marL="12700">
              <a:lnSpc>
                <a:spcPct val="100000"/>
              </a:lnSpc>
              <a:spcBef>
                <a:spcPts val="100"/>
              </a:spcBef>
            </a:pPr>
            <a:r>
              <a:rPr sz="1800" b="1" spc="5">
                <a:latin typeface="Calibri"/>
                <a:cs typeface="Calibri"/>
              </a:rPr>
              <a:t>e</a:t>
            </a:r>
            <a:r>
              <a:rPr sz="1800" b="1">
                <a:latin typeface="Calibri"/>
                <a:cs typeface="Calibri"/>
              </a:rPr>
              <a:t>+</a:t>
            </a:r>
            <a:endParaRPr sz="1800">
              <a:latin typeface="Calibri"/>
              <a:cs typeface="Calibri"/>
            </a:endParaRPr>
          </a:p>
        </p:txBody>
      </p:sp>
      <p:grpSp>
        <p:nvGrpSpPr>
          <p:cNvPr id="11" name="object 9">
            <a:extLst>
              <a:ext uri="{FF2B5EF4-FFF2-40B4-BE49-F238E27FC236}">
                <a16:creationId xmlns:a16="http://schemas.microsoft.com/office/drawing/2014/main" id="{39919B82-54BD-493B-BAE3-064C4509EA1F}"/>
              </a:ext>
            </a:extLst>
          </p:cNvPr>
          <p:cNvGrpSpPr/>
          <p:nvPr/>
        </p:nvGrpSpPr>
        <p:grpSpPr>
          <a:xfrm>
            <a:off x="2124075" y="1731119"/>
            <a:ext cx="4150360" cy="3200400"/>
            <a:chOff x="998101" y="1792224"/>
            <a:chExt cx="4150360" cy="3200400"/>
          </a:xfrm>
        </p:grpSpPr>
        <p:sp>
          <p:nvSpPr>
            <p:cNvPr id="12" name="object 10">
              <a:extLst>
                <a:ext uri="{FF2B5EF4-FFF2-40B4-BE49-F238E27FC236}">
                  <a16:creationId xmlns:a16="http://schemas.microsoft.com/office/drawing/2014/main" id="{091BE894-17EC-4DCF-820F-3503DF4A287D}"/>
                </a:ext>
              </a:extLst>
            </p:cNvPr>
            <p:cNvSpPr/>
            <p:nvPr/>
          </p:nvSpPr>
          <p:spPr>
            <a:xfrm>
              <a:off x="1078873" y="4539995"/>
              <a:ext cx="469900" cy="433070"/>
            </a:xfrm>
            <a:custGeom>
              <a:avLst/>
              <a:gdLst/>
              <a:ahLst/>
              <a:cxnLst/>
              <a:rect l="l" t="t" r="r" b="b"/>
              <a:pathLst>
                <a:path w="469900" h="433070">
                  <a:moveTo>
                    <a:pt x="469388" y="266699"/>
                  </a:moveTo>
                  <a:lnTo>
                    <a:pt x="382523" y="210311"/>
                  </a:lnTo>
                  <a:lnTo>
                    <a:pt x="458720" y="163067"/>
                  </a:lnTo>
                  <a:lnTo>
                    <a:pt x="362711" y="146303"/>
                  </a:lnTo>
                  <a:lnTo>
                    <a:pt x="399287" y="89915"/>
                  </a:lnTo>
                  <a:lnTo>
                    <a:pt x="307847" y="106679"/>
                  </a:lnTo>
                  <a:lnTo>
                    <a:pt x="315467" y="0"/>
                  </a:lnTo>
                  <a:lnTo>
                    <a:pt x="234695" y="117347"/>
                  </a:lnTo>
                  <a:lnTo>
                    <a:pt x="181355" y="47243"/>
                  </a:lnTo>
                  <a:lnTo>
                    <a:pt x="158495" y="126491"/>
                  </a:lnTo>
                  <a:lnTo>
                    <a:pt x="9143" y="47243"/>
                  </a:lnTo>
                  <a:lnTo>
                    <a:pt x="100583" y="152399"/>
                  </a:lnTo>
                  <a:lnTo>
                    <a:pt x="0" y="172211"/>
                  </a:lnTo>
                  <a:lnTo>
                    <a:pt x="80771" y="236219"/>
                  </a:lnTo>
                  <a:lnTo>
                    <a:pt x="3047" y="292607"/>
                  </a:lnTo>
                  <a:lnTo>
                    <a:pt x="123443" y="278891"/>
                  </a:lnTo>
                  <a:lnTo>
                    <a:pt x="103631" y="353567"/>
                  </a:lnTo>
                  <a:lnTo>
                    <a:pt x="167639" y="312419"/>
                  </a:lnTo>
                  <a:lnTo>
                    <a:pt x="184403" y="432815"/>
                  </a:lnTo>
                  <a:lnTo>
                    <a:pt x="228599" y="298703"/>
                  </a:lnTo>
                  <a:lnTo>
                    <a:pt x="288035" y="394715"/>
                  </a:lnTo>
                  <a:lnTo>
                    <a:pt x="304799" y="289559"/>
                  </a:lnTo>
                  <a:lnTo>
                    <a:pt x="394715" y="362711"/>
                  </a:lnTo>
                  <a:lnTo>
                    <a:pt x="365759" y="259079"/>
                  </a:lnTo>
                  <a:lnTo>
                    <a:pt x="469388" y="266699"/>
                  </a:lnTo>
                  <a:close/>
                </a:path>
              </a:pathLst>
            </a:custGeom>
            <a:solidFill>
              <a:srgbClr val="FFFF00"/>
            </a:solidFill>
          </p:spPr>
          <p:txBody>
            <a:bodyPr wrap="square" lIns="0" tIns="0" rIns="0" bIns="0" rtlCol="0"/>
            <a:lstStyle/>
            <a:p>
              <a:endParaRPr/>
            </a:p>
          </p:txBody>
        </p:sp>
        <p:sp>
          <p:nvSpPr>
            <p:cNvPr id="13" name="object 11">
              <a:extLst>
                <a:ext uri="{FF2B5EF4-FFF2-40B4-BE49-F238E27FC236}">
                  <a16:creationId xmlns:a16="http://schemas.microsoft.com/office/drawing/2014/main" id="{1F067DF8-CA0D-4666-A455-F9F46782D549}"/>
                </a:ext>
              </a:extLst>
            </p:cNvPr>
            <p:cNvSpPr/>
            <p:nvPr/>
          </p:nvSpPr>
          <p:spPr>
            <a:xfrm>
              <a:off x="1065157" y="4523232"/>
              <a:ext cx="501650" cy="469900"/>
            </a:xfrm>
            <a:custGeom>
              <a:avLst/>
              <a:gdLst/>
              <a:ahLst/>
              <a:cxnLst/>
              <a:rect l="l" t="t" r="r" b="b"/>
              <a:pathLst>
                <a:path w="501650" h="469900">
                  <a:moveTo>
                    <a:pt x="92964" y="260548"/>
                  </a:moveTo>
                  <a:lnTo>
                    <a:pt x="92964" y="248412"/>
                  </a:lnTo>
                  <a:lnTo>
                    <a:pt x="91440" y="256032"/>
                  </a:lnTo>
                  <a:lnTo>
                    <a:pt x="87084" y="252652"/>
                  </a:lnTo>
                  <a:lnTo>
                    <a:pt x="0" y="315468"/>
                  </a:lnTo>
                  <a:lnTo>
                    <a:pt x="16764" y="313605"/>
                  </a:lnTo>
                  <a:lnTo>
                    <a:pt x="16764" y="304800"/>
                  </a:lnTo>
                  <a:lnTo>
                    <a:pt x="33048" y="303034"/>
                  </a:lnTo>
                  <a:lnTo>
                    <a:pt x="92964" y="260548"/>
                  </a:lnTo>
                  <a:close/>
                </a:path>
                <a:path w="501650" h="469900">
                  <a:moveTo>
                    <a:pt x="169418" y="137082"/>
                  </a:moveTo>
                  <a:lnTo>
                    <a:pt x="1524" y="47244"/>
                  </a:lnTo>
                  <a:lnTo>
                    <a:pt x="19812" y="68072"/>
                  </a:lnTo>
                  <a:lnTo>
                    <a:pt x="19812" y="67056"/>
                  </a:lnTo>
                  <a:lnTo>
                    <a:pt x="25908" y="60960"/>
                  </a:lnTo>
                  <a:lnTo>
                    <a:pt x="41509" y="78755"/>
                  </a:lnTo>
                  <a:lnTo>
                    <a:pt x="167640" y="146767"/>
                  </a:lnTo>
                  <a:lnTo>
                    <a:pt x="167640" y="143256"/>
                  </a:lnTo>
                  <a:lnTo>
                    <a:pt x="169418" y="137082"/>
                  </a:lnTo>
                  <a:close/>
                </a:path>
                <a:path w="501650" h="469900">
                  <a:moveTo>
                    <a:pt x="114300" y="174143"/>
                  </a:moveTo>
                  <a:lnTo>
                    <a:pt x="114300" y="164592"/>
                  </a:lnTo>
                  <a:lnTo>
                    <a:pt x="111252" y="172212"/>
                  </a:lnTo>
                  <a:lnTo>
                    <a:pt x="106049" y="166287"/>
                  </a:lnTo>
                  <a:lnTo>
                    <a:pt x="3048" y="187452"/>
                  </a:lnTo>
                  <a:lnTo>
                    <a:pt x="15240" y="196911"/>
                  </a:lnTo>
                  <a:lnTo>
                    <a:pt x="15240" y="195072"/>
                  </a:lnTo>
                  <a:lnTo>
                    <a:pt x="16764" y="185928"/>
                  </a:lnTo>
                  <a:lnTo>
                    <a:pt x="25736" y="192854"/>
                  </a:lnTo>
                  <a:lnTo>
                    <a:pt x="114300" y="174143"/>
                  </a:lnTo>
                  <a:close/>
                </a:path>
                <a:path w="501650" h="469900">
                  <a:moveTo>
                    <a:pt x="25736" y="192854"/>
                  </a:moveTo>
                  <a:lnTo>
                    <a:pt x="16764" y="185928"/>
                  </a:lnTo>
                  <a:lnTo>
                    <a:pt x="15240" y="195072"/>
                  </a:lnTo>
                  <a:lnTo>
                    <a:pt x="25736" y="192854"/>
                  </a:lnTo>
                  <a:close/>
                </a:path>
                <a:path w="501650" h="469900">
                  <a:moveTo>
                    <a:pt x="103632" y="252984"/>
                  </a:moveTo>
                  <a:lnTo>
                    <a:pt x="25736" y="192854"/>
                  </a:lnTo>
                  <a:lnTo>
                    <a:pt x="15240" y="195072"/>
                  </a:lnTo>
                  <a:lnTo>
                    <a:pt x="15240" y="196911"/>
                  </a:lnTo>
                  <a:lnTo>
                    <a:pt x="87084" y="252652"/>
                  </a:lnTo>
                  <a:lnTo>
                    <a:pt x="92964" y="248412"/>
                  </a:lnTo>
                  <a:lnTo>
                    <a:pt x="92964" y="260548"/>
                  </a:lnTo>
                  <a:lnTo>
                    <a:pt x="103632" y="252984"/>
                  </a:lnTo>
                  <a:close/>
                </a:path>
                <a:path w="501650" h="469900">
                  <a:moveTo>
                    <a:pt x="33048" y="303034"/>
                  </a:moveTo>
                  <a:lnTo>
                    <a:pt x="16764" y="304800"/>
                  </a:lnTo>
                  <a:lnTo>
                    <a:pt x="19812" y="312420"/>
                  </a:lnTo>
                  <a:lnTo>
                    <a:pt x="33048" y="303034"/>
                  </a:lnTo>
                  <a:close/>
                </a:path>
                <a:path w="501650" h="469900">
                  <a:moveTo>
                    <a:pt x="143256" y="291084"/>
                  </a:moveTo>
                  <a:lnTo>
                    <a:pt x="33048" y="303034"/>
                  </a:lnTo>
                  <a:lnTo>
                    <a:pt x="19812" y="312420"/>
                  </a:lnTo>
                  <a:lnTo>
                    <a:pt x="16764" y="304800"/>
                  </a:lnTo>
                  <a:lnTo>
                    <a:pt x="16764" y="313605"/>
                  </a:lnTo>
                  <a:lnTo>
                    <a:pt x="130764" y="300938"/>
                  </a:lnTo>
                  <a:lnTo>
                    <a:pt x="132588" y="294132"/>
                  </a:lnTo>
                  <a:lnTo>
                    <a:pt x="137160" y="300228"/>
                  </a:lnTo>
                  <a:lnTo>
                    <a:pt x="137160" y="313726"/>
                  </a:lnTo>
                  <a:lnTo>
                    <a:pt x="143256" y="291084"/>
                  </a:lnTo>
                  <a:close/>
                </a:path>
                <a:path w="501650" h="469900">
                  <a:moveTo>
                    <a:pt x="41509" y="78755"/>
                  </a:moveTo>
                  <a:lnTo>
                    <a:pt x="25908" y="60960"/>
                  </a:lnTo>
                  <a:lnTo>
                    <a:pt x="19812" y="67056"/>
                  </a:lnTo>
                  <a:lnTo>
                    <a:pt x="41509" y="78755"/>
                  </a:lnTo>
                  <a:close/>
                </a:path>
                <a:path w="501650" h="469900">
                  <a:moveTo>
                    <a:pt x="123444" y="172212"/>
                  </a:moveTo>
                  <a:lnTo>
                    <a:pt x="41509" y="78755"/>
                  </a:lnTo>
                  <a:lnTo>
                    <a:pt x="19812" y="67056"/>
                  </a:lnTo>
                  <a:lnTo>
                    <a:pt x="19812" y="68072"/>
                  </a:lnTo>
                  <a:lnTo>
                    <a:pt x="106049" y="166287"/>
                  </a:lnTo>
                  <a:lnTo>
                    <a:pt x="114300" y="164592"/>
                  </a:lnTo>
                  <a:lnTo>
                    <a:pt x="114300" y="174143"/>
                  </a:lnTo>
                  <a:lnTo>
                    <a:pt x="123444" y="172212"/>
                  </a:lnTo>
                  <a:close/>
                </a:path>
                <a:path w="501650" h="469900">
                  <a:moveTo>
                    <a:pt x="92964" y="248412"/>
                  </a:moveTo>
                  <a:lnTo>
                    <a:pt x="87084" y="252652"/>
                  </a:lnTo>
                  <a:lnTo>
                    <a:pt x="91440" y="256032"/>
                  </a:lnTo>
                  <a:lnTo>
                    <a:pt x="92964" y="248412"/>
                  </a:lnTo>
                  <a:close/>
                </a:path>
                <a:path w="501650" h="469900">
                  <a:moveTo>
                    <a:pt x="114300" y="164592"/>
                  </a:moveTo>
                  <a:lnTo>
                    <a:pt x="106049" y="166287"/>
                  </a:lnTo>
                  <a:lnTo>
                    <a:pt x="111252" y="172212"/>
                  </a:lnTo>
                  <a:lnTo>
                    <a:pt x="114300" y="164592"/>
                  </a:lnTo>
                  <a:close/>
                </a:path>
                <a:path w="501650" h="469900">
                  <a:moveTo>
                    <a:pt x="137160" y="313726"/>
                  </a:moveTo>
                  <a:lnTo>
                    <a:pt x="137160" y="300228"/>
                  </a:lnTo>
                  <a:lnTo>
                    <a:pt x="130764" y="300938"/>
                  </a:lnTo>
                  <a:lnTo>
                    <a:pt x="109728" y="379476"/>
                  </a:lnTo>
                  <a:lnTo>
                    <a:pt x="115824" y="375743"/>
                  </a:lnTo>
                  <a:lnTo>
                    <a:pt x="115824" y="365760"/>
                  </a:lnTo>
                  <a:lnTo>
                    <a:pt x="124648" y="360196"/>
                  </a:lnTo>
                  <a:lnTo>
                    <a:pt x="137160" y="313726"/>
                  </a:lnTo>
                  <a:close/>
                </a:path>
                <a:path w="501650" h="469900">
                  <a:moveTo>
                    <a:pt x="124648" y="360196"/>
                  </a:moveTo>
                  <a:lnTo>
                    <a:pt x="115824" y="365760"/>
                  </a:lnTo>
                  <a:lnTo>
                    <a:pt x="121920" y="370332"/>
                  </a:lnTo>
                  <a:lnTo>
                    <a:pt x="124648" y="360196"/>
                  </a:lnTo>
                  <a:close/>
                </a:path>
                <a:path w="501650" h="469900">
                  <a:moveTo>
                    <a:pt x="200070" y="428277"/>
                  </a:moveTo>
                  <a:lnTo>
                    <a:pt x="185928" y="321564"/>
                  </a:lnTo>
                  <a:lnTo>
                    <a:pt x="124648" y="360196"/>
                  </a:lnTo>
                  <a:lnTo>
                    <a:pt x="121920" y="370332"/>
                  </a:lnTo>
                  <a:lnTo>
                    <a:pt x="115824" y="365760"/>
                  </a:lnTo>
                  <a:lnTo>
                    <a:pt x="115824" y="375743"/>
                  </a:lnTo>
                  <a:lnTo>
                    <a:pt x="176784" y="338421"/>
                  </a:lnTo>
                  <a:lnTo>
                    <a:pt x="176784" y="330708"/>
                  </a:lnTo>
                  <a:lnTo>
                    <a:pt x="184404" y="333756"/>
                  </a:lnTo>
                  <a:lnTo>
                    <a:pt x="184404" y="384048"/>
                  </a:lnTo>
                  <a:lnTo>
                    <a:pt x="193548" y="448056"/>
                  </a:lnTo>
                  <a:lnTo>
                    <a:pt x="200070" y="428277"/>
                  </a:lnTo>
                  <a:close/>
                </a:path>
                <a:path w="501650" h="469900">
                  <a:moveTo>
                    <a:pt x="137160" y="300228"/>
                  </a:moveTo>
                  <a:lnTo>
                    <a:pt x="132588" y="294132"/>
                  </a:lnTo>
                  <a:lnTo>
                    <a:pt x="130764" y="300938"/>
                  </a:lnTo>
                  <a:lnTo>
                    <a:pt x="137160" y="300228"/>
                  </a:lnTo>
                  <a:close/>
                </a:path>
                <a:path w="501650" h="469900">
                  <a:moveTo>
                    <a:pt x="175260" y="140208"/>
                  </a:moveTo>
                  <a:lnTo>
                    <a:pt x="169418" y="137082"/>
                  </a:lnTo>
                  <a:lnTo>
                    <a:pt x="167640" y="143256"/>
                  </a:lnTo>
                  <a:lnTo>
                    <a:pt x="175260" y="140208"/>
                  </a:lnTo>
                  <a:close/>
                </a:path>
                <a:path w="501650" h="469900">
                  <a:moveTo>
                    <a:pt x="175260" y="150876"/>
                  </a:moveTo>
                  <a:lnTo>
                    <a:pt x="175260" y="140208"/>
                  </a:lnTo>
                  <a:lnTo>
                    <a:pt x="167640" y="143256"/>
                  </a:lnTo>
                  <a:lnTo>
                    <a:pt x="167640" y="146767"/>
                  </a:lnTo>
                  <a:lnTo>
                    <a:pt x="175260" y="150876"/>
                  </a:lnTo>
                  <a:close/>
                </a:path>
                <a:path w="501650" h="469900">
                  <a:moveTo>
                    <a:pt x="248967" y="125811"/>
                  </a:moveTo>
                  <a:lnTo>
                    <a:pt x="193548" y="53340"/>
                  </a:lnTo>
                  <a:lnTo>
                    <a:pt x="169418" y="137082"/>
                  </a:lnTo>
                  <a:lnTo>
                    <a:pt x="175260" y="140208"/>
                  </a:lnTo>
                  <a:lnTo>
                    <a:pt x="175260" y="150876"/>
                  </a:lnTo>
                  <a:lnTo>
                    <a:pt x="192024" y="91154"/>
                  </a:lnTo>
                  <a:lnTo>
                    <a:pt x="192024" y="65532"/>
                  </a:lnTo>
                  <a:lnTo>
                    <a:pt x="199644" y="64008"/>
                  </a:lnTo>
                  <a:lnTo>
                    <a:pt x="199644" y="75829"/>
                  </a:lnTo>
                  <a:lnTo>
                    <a:pt x="245364" y="137613"/>
                  </a:lnTo>
                  <a:lnTo>
                    <a:pt x="245364" y="131064"/>
                  </a:lnTo>
                  <a:lnTo>
                    <a:pt x="248967" y="125811"/>
                  </a:lnTo>
                  <a:close/>
                </a:path>
                <a:path w="501650" h="469900">
                  <a:moveTo>
                    <a:pt x="184404" y="333756"/>
                  </a:moveTo>
                  <a:lnTo>
                    <a:pt x="176784" y="330708"/>
                  </a:lnTo>
                  <a:lnTo>
                    <a:pt x="177797" y="337800"/>
                  </a:lnTo>
                  <a:lnTo>
                    <a:pt x="184404" y="333756"/>
                  </a:lnTo>
                  <a:close/>
                </a:path>
                <a:path w="501650" h="469900">
                  <a:moveTo>
                    <a:pt x="177797" y="337800"/>
                  </a:moveTo>
                  <a:lnTo>
                    <a:pt x="176784" y="330708"/>
                  </a:lnTo>
                  <a:lnTo>
                    <a:pt x="176784" y="338421"/>
                  </a:lnTo>
                  <a:lnTo>
                    <a:pt x="177797" y="337800"/>
                  </a:lnTo>
                  <a:close/>
                </a:path>
                <a:path w="501650" h="469900">
                  <a:moveTo>
                    <a:pt x="184404" y="384048"/>
                  </a:moveTo>
                  <a:lnTo>
                    <a:pt x="184404" y="333756"/>
                  </a:lnTo>
                  <a:lnTo>
                    <a:pt x="177797" y="337800"/>
                  </a:lnTo>
                  <a:lnTo>
                    <a:pt x="184404" y="384048"/>
                  </a:lnTo>
                  <a:close/>
                </a:path>
                <a:path w="501650" h="469900">
                  <a:moveTo>
                    <a:pt x="199644" y="64008"/>
                  </a:moveTo>
                  <a:lnTo>
                    <a:pt x="192024" y="65532"/>
                  </a:lnTo>
                  <a:lnTo>
                    <a:pt x="197238" y="72578"/>
                  </a:lnTo>
                  <a:lnTo>
                    <a:pt x="199644" y="64008"/>
                  </a:lnTo>
                  <a:close/>
                </a:path>
                <a:path w="501650" h="469900">
                  <a:moveTo>
                    <a:pt x="197238" y="72578"/>
                  </a:moveTo>
                  <a:lnTo>
                    <a:pt x="192024" y="65532"/>
                  </a:lnTo>
                  <a:lnTo>
                    <a:pt x="192024" y="91154"/>
                  </a:lnTo>
                  <a:lnTo>
                    <a:pt x="197238" y="72578"/>
                  </a:lnTo>
                  <a:close/>
                </a:path>
                <a:path w="501650" h="469900">
                  <a:moveTo>
                    <a:pt x="202692" y="448056"/>
                  </a:moveTo>
                  <a:lnTo>
                    <a:pt x="200070" y="428277"/>
                  </a:lnTo>
                  <a:lnTo>
                    <a:pt x="193548" y="448056"/>
                  </a:lnTo>
                  <a:lnTo>
                    <a:pt x="202692" y="448056"/>
                  </a:lnTo>
                  <a:close/>
                </a:path>
                <a:path w="501650" h="469900">
                  <a:moveTo>
                    <a:pt x="202692" y="450919"/>
                  </a:moveTo>
                  <a:lnTo>
                    <a:pt x="202692" y="448056"/>
                  </a:lnTo>
                  <a:lnTo>
                    <a:pt x="193548" y="448056"/>
                  </a:lnTo>
                  <a:lnTo>
                    <a:pt x="196596" y="469392"/>
                  </a:lnTo>
                  <a:lnTo>
                    <a:pt x="202692" y="450919"/>
                  </a:lnTo>
                  <a:close/>
                </a:path>
                <a:path w="501650" h="469900">
                  <a:moveTo>
                    <a:pt x="199644" y="75829"/>
                  </a:moveTo>
                  <a:lnTo>
                    <a:pt x="199644" y="64008"/>
                  </a:lnTo>
                  <a:lnTo>
                    <a:pt x="197238" y="72578"/>
                  </a:lnTo>
                  <a:lnTo>
                    <a:pt x="199644" y="75829"/>
                  </a:lnTo>
                  <a:close/>
                </a:path>
                <a:path w="501650" h="469900">
                  <a:moveTo>
                    <a:pt x="299242" y="398592"/>
                  </a:moveTo>
                  <a:lnTo>
                    <a:pt x="240792" y="304800"/>
                  </a:lnTo>
                  <a:lnTo>
                    <a:pt x="200070" y="428277"/>
                  </a:lnTo>
                  <a:lnTo>
                    <a:pt x="202692" y="448056"/>
                  </a:lnTo>
                  <a:lnTo>
                    <a:pt x="202692" y="450919"/>
                  </a:lnTo>
                  <a:lnTo>
                    <a:pt x="239268" y="340082"/>
                  </a:lnTo>
                  <a:lnTo>
                    <a:pt x="239268" y="318516"/>
                  </a:lnTo>
                  <a:lnTo>
                    <a:pt x="246888" y="316992"/>
                  </a:lnTo>
                  <a:lnTo>
                    <a:pt x="246888" y="330920"/>
                  </a:lnTo>
                  <a:lnTo>
                    <a:pt x="297180" y="412791"/>
                  </a:lnTo>
                  <a:lnTo>
                    <a:pt x="297180" y="411480"/>
                  </a:lnTo>
                  <a:lnTo>
                    <a:pt x="299242" y="398592"/>
                  </a:lnTo>
                  <a:close/>
                </a:path>
                <a:path w="501650" h="469900">
                  <a:moveTo>
                    <a:pt x="246888" y="316992"/>
                  </a:moveTo>
                  <a:lnTo>
                    <a:pt x="239268" y="318516"/>
                  </a:lnTo>
                  <a:lnTo>
                    <a:pt x="243897" y="326053"/>
                  </a:lnTo>
                  <a:lnTo>
                    <a:pt x="246888" y="316992"/>
                  </a:lnTo>
                  <a:close/>
                </a:path>
                <a:path w="501650" h="469900">
                  <a:moveTo>
                    <a:pt x="243897" y="326053"/>
                  </a:moveTo>
                  <a:lnTo>
                    <a:pt x="239268" y="318516"/>
                  </a:lnTo>
                  <a:lnTo>
                    <a:pt x="239268" y="340082"/>
                  </a:lnTo>
                  <a:lnTo>
                    <a:pt x="243897" y="326053"/>
                  </a:lnTo>
                  <a:close/>
                </a:path>
                <a:path w="501650" h="469900">
                  <a:moveTo>
                    <a:pt x="246888" y="330920"/>
                  </a:moveTo>
                  <a:lnTo>
                    <a:pt x="246888" y="316992"/>
                  </a:lnTo>
                  <a:lnTo>
                    <a:pt x="243897" y="326053"/>
                  </a:lnTo>
                  <a:lnTo>
                    <a:pt x="246888" y="330920"/>
                  </a:lnTo>
                  <a:close/>
                </a:path>
                <a:path w="501650" h="469900">
                  <a:moveTo>
                    <a:pt x="252984" y="131064"/>
                  </a:moveTo>
                  <a:lnTo>
                    <a:pt x="248967" y="125811"/>
                  </a:lnTo>
                  <a:lnTo>
                    <a:pt x="245364" y="131064"/>
                  </a:lnTo>
                  <a:lnTo>
                    <a:pt x="252984" y="131064"/>
                  </a:lnTo>
                  <a:close/>
                </a:path>
                <a:path w="501650" h="469900">
                  <a:moveTo>
                    <a:pt x="252984" y="135200"/>
                  </a:moveTo>
                  <a:lnTo>
                    <a:pt x="252984" y="131064"/>
                  </a:lnTo>
                  <a:lnTo>
                    <a:pt x="245364" y="131064"/>
                  </a:lnTo>
                  <a:lnTo>
                    <a:pt x="245364" y="137613"/>
                  </a:lnTo>
                  <a:lnTo>
                    <a:pt x="248412" y="141732"/>
                  </a:lnTo>
                  <a:lnTo>
                    <a:pt x="252984" y="135200"/>
                  </a:lnTo>
                  <a:close/>
                </a:path>
                <a:path w="501650" h="469900">
                  <a:moveTo>
                    <a:pt x="335280" y="0"/>
                  </a:moveTo>
                  <a:lnTo>
                    <a:pt x="248967" y="125811"/>
                  </a:lnTo>
                  <a:lnTo>
                    <a:pt x="252984" y="131064"/>
                  </a:lnTo>
                  <a:lnTo>
                    <a:pt x="252984" y="135200"/>
                  </a:lnTo>
                  <a:lnTo>
                    <a:pt x="323134" y="34985"/>
                  </a:lnTo>
                  <a:lnTo>
                    <a:pt x="324612" y="16764"/>
                  </a:lnTo>
                  <a:lnTo>
                    <a:pt x="333756" y="19812"/>
                  </a:lnTo>
                  <a:lnTo>
                    <a:pt x="333756" y="20828"/>
                  </a:lnTo>
                  <a:lnTo>
                    <a:pt x="335280" y="0"/>
                  </a:lnTo>
                  <a:close/>
                </a:path>
                <a:path w="501650" h="469900">
                  <a:moveTo>
                    <a:pt x="306324" y="409956"/>
                  </a:moveTo>
                  <a:lnTo>
                    <a:pt x="299242" y="398592"/>
                  </a:lnTo>
                  <a:lnTo>
                    <a:pt x="297180" y="411480"/>
                  </a:lnTo>
                  <a:lnTo>
                    <a:pt x="306324" y="409956"/>
                  </a:lnTo>
                  <a:close/>
                </a:path>
                <a:path w="501650" h="469900">
                  <a:moveTo>
                    <a:pt x="306324" y="415417"/>
                  </a:moveTo>
                  <a:lnTo>
                    <a:pt x="306324" y="409956"/>
                  </a:lnTo>
                  <a:lnTo>
                    <a:pt x="297180" y="411480"/>
                  </a:lnTo>
                  <a:lnTo>
                    <a:pt x="297180" y="412791"/>
                  </a:lnTo>
                  <a:lnTo>
                    <a:pt x="304800" y="425196"/>
                  </a:lnTo>
                  <a:lnTo>
                    <a:pt x="306324" y="415417"/>
                  </a:lnTo>
                  <a:close/>
                </a:path>
                <a:path w="501650" h="469900">
                  <a:moveTo>
                    <a:pt x="416052" y="391668"/>
                  </a:moveTo>
                  <a:lnTo>
                    <a:pt x="411480" y="374904"/>
                  </a:lnTo>
                  <a:lnTo>
                    <a:pt x="403860" y="381000"/>
                  </a:lnTo>
                  <a:lnTo>
                    <a:pt x="399464" y="365177"/>
                  </a:lnTo>
                  <a:lnTo>
                    <a:pt x="315468" y="297180"/>
                  </a:lnTo>
                  <a:lnTo>
                    <a:pt x="299242" y="398592"/>
                  </a:lnTo>
                  <a:lnTo>
                    <a:pt x="306324" y="409956"/>
                  </a:lnTo>
                  <a:lnTo>
                    <a:pt x="306324" y="415417"/>
                  </a:lnTo>
                  <a:lnTo>
                    <a:pt x="315468" y="356743"/>
                  </a:lnTo>
                  <a:lnTo>
                    <a:pt x="315468" y="310896"/>
                  </a:lnTo>
                  <a:lnTo>
                    <a:pt x="323088" y="307848"/>
                  </a:lnTo>
                  <a:lnTo>
                    <a:pt x="323088" y="317015"/>
                  </a:lnTo>
                  <a:lnTo>
                    <a:pt x="416052" y="391668"/>
                  </a:lnTo>
                  <a:close/>
                </a:path>
                <a:path w="501650" h="469900">
                  <a:moveTo>
                    <a:pt x="333756" y="20828"/>
                  </a:moveTo>
                  <a:lnTo>
                    <a:pt x="333756" y="19812"/>
                  </a:lnTo>
                  <a:lnTo>
                    <a:pt x="323134" y="34985"/>
                  </a:lnTo>
                  <a:lnTo>
                    <a:pt x="315468" y="129540"/>
                  </a:lnTo>
                  <a:lnTo>
                    <a:pt x="320040" y="128695"/>
                  </a:lnTo>
                  <a:lnTo>
                    <a:pt x="320040" y="118872"/>
                  </a:lnTo>
                  <a:lnTo>
                    <a:pt x="326668" y="117684"/>
                  </a:lnTo>
                  <a:lnTo>
                    <a:pt x="333756" y="20828"/>
                  </a:lnTo>
                  <a:close/>
                </a:path>
                <a:path w="501650" h="469900">
                  <a:moveTo>
                    <a:pt x="323088" y="307848"/>
                  </a:moveTo>
                  <a:lnTo>
                    <a:pt x="315468" y="310896"/>
                  </a:lnTo>
                  <a:lnTo>
                    <a:pt x="321818" y="315995"/>
                  </a:lnTo>
                  <a:lnTo>
                    <a:pt x="323088" y="307848"/>
                  </a:lnTo>
                  <a:close/>
                </a:path>
                <a:path w="501650" h="469900">
                  <a:moveTo>
                    <a:pt x="321818" y="315995"/>
                  </a:moveTo>
                  <a:lnTo>
                    <a:pt x="315468" y="310896"/>
                  </a:lnTo>
                  <a:lnTo>
                    <a:pt x="315468" y="356743"/>
                  </a:lnTo>
                  <a:lnTo>
                    <a:pt x="321818" y="315995"/>
                  </a:lnTo>
                  <a:close/>
                </a:path>
                <a:path w="501650" h="469900">
                  <a:moveTo>
                    <a:pt x="326668" y="117684"/>
                  </a:moveTo>
                  <a:lnTo>
                    <a:pt x="320040" y="118872"/>
                  </a:lnTo>
                  <a:lnTo>
                    <a:pt x="326136" y="124968"/>
                  </a:lnTo>
                  <a:lnTo>
                    <a:pt x="326668" y="117684"/>
                  </a:lnTo>
                  <a:close/>
                </a:path>
                <a:path w="501650" h="469900">
                  <a:moveTo>
                    <a:pt x="422148" y="100584"/>
                  </a:moveTo>
                  <a:lnTo>
                    <a:pt x="326668" y="117684"/>
                  </a:lnTo>
                  <a:lnTo>
                    <a:pt x="326136" y="124968"/>
                  </a:lnTo>
                  <a:lnTo>
                    <a:pt x="320040" y="118872"/>
                  </a:lnTo>
                  <a:lnTo>
                    <a:pt x="320040" y="128695"/>
                  </a:lnTo>
                  <a:lnTo>
                    <a:pt x="402319" y="113505"/>
                  </a:lnTo>
                  <a:lnTo>
                    <a:pt x="408432" y="103632"/>
                  </a:lnTo>
                  <a:lnTo>
                    <a:pt x="414528" y="111252"/>
                  </a:lnTo>
                  <a:lnTo>
                    <a:pt x="414528" y="112719"/>
                  </a:lnTo>
                  <a:lnTo>
                    <a:pt x="422148" y="100584"/>
                  </a:lnTo>
                  <a:close/>
                </a:path>
                <a:path w="501650" h="469900">
                  <a:moveTo>
                    <a:pt x="323088" y="317015"/>
                  </a:moveTo>
                  <a:lnTo>
                    <a:pt x="323088" y="307848"/>
                  </a:lnTo>
                  <a:lnTo>
                    <a:pt x="321818" y="315995"/>
                  </a:lnTo>
                  <a:lnTo>
                    <a:pt x="323088" y="317015"/>
                  </a:lnTo>
                  <a:close/>
                </a:path>
                <a:path w="501650" h="469900">
                  <a:moveTo>
                    <a:pt x="333756" y="19812"/>
                  </a:moveTo>
                  <a:lnTo>
                    <a:pt x="324612" y="16764"/>
                  </a:lnTo>
                  <a:lnTo>
                    <a:pt x="323134" y="34985"/>
                  </a:lnTo>
                  <a:lnTo>
                    <a:pt x="333756" y="19812"/>
                  </a:lnTo>
                  <a:close/>
                </a:path>
                <a:path w="501650" h="469900">
                  <a:moveTo>
                    <a:pt x="414528" y="112719"/>
                  </a:moveTo>
                  <a:lnTo>
                    <a:pt x="414528" y="111252"/>
                  </a:lnTo>
                  <a:lnTo>
                    <a:pt x="402319" y="113505"/>
                  </a:lnTo>
                  <a:lnTo>
                    <a:pt x="368808" y="167640"/>
                  </a:lnTo>
                  <a:lnTo>
                    <a:pt x="377952" y="169141"/>
                  </a:lnTo>
                  <a:lnTo>
                    <a:pt x="377952" y="158496"/>
                  </a:lnTo>
                  <a:lnTo>
                    <a:pt x="384966" y="159798"/>
                  </a:lnTo>
                  <a:lnTo>
                    <a:pt x="414528" y="112719"/>
                  </a:lnTo>
                  <a:close/>
                </a:path>
                <a:path w="501650" h="469900">
                  <a:moveTo>
                    <a:pt x="483104" y="288188"/>
                  </a:moveTo>
                  <a:lnTo>
                    <a:pt x="483104" y="278892"/>
                  </a:lnTo>
                  <a:lnTo>
                    <a:pt x="480056" y="286512"/>
                  </a:lnTo>
                  <a:lnTo>
                    <a:pt x="466315" y="277726"/>
                  </a:lnTo>
                  <a:lnTo>
                    <a:pt x="373380" y="271272"/>
                  </a:lnTo>
                  <a:lnTo>
                    <a:pt x="379476" y="293217"/>
                  </a:lnTo>
                  <a:lnTo>
                    <a:pt x="379476" y="280416"/>
                  </a:lnTo>
                  <a:lnTo>
                    <a:pt x="384048" y="274320"/>
                  </a:lnTo>
                  <a:lnTo>
                    <a:pt x="385840" y="280893"/>
                  </a:lnTo>
                  <a:lnTo>
                    <a:pt x="483104" y="288188"/>
                  </a:lnTo>
                  <a:close/>
                </a:path>
                <a:path w="501650" h="469900">
                  <a:moveTo>
                    <a:pt x="384966" y="159798"/>
                  </a:moveTo>
                  <a:lnTo>
                    <a:pt x="377952" y="158496"/>
                  </a:lnTo>
                  <a:lnTo>
                    <a:pt x="381000" y="166116"/>
                  </a:lnTo>
                  <a:lnTo>
                    <a:pt x="384966" y="159798"/>
                  </a:lnTo>
                  <a:close/>
                </a:path>
                <a:path w="501650" h="469900">
                  <a:moveTo>
                    <a:pt x="484628" y="178308"/>
                  </a:moveTo>
                  <a:lnTo>
                    <a:pt x="384966" y="159798"/>
                  </a:lnTo>
                  <a:lnTo>
                    <a:pt x="381000" y="166116"/>
                  </a:lnTo>
                  <a:lnTo>
                    <a:pt x="377952" y="158496"/>
                  </a:lnTo>
                  <a:lnTo>
                    <a:pt x="377952" y="169141"/>
                  </a:lnTo>
                  <a:lnTo>
                    <a:pt x="459883" y="182593"/>
                  </a:lnTo>
                  <a:lnTo>
                    <a:pt x="469388" y="176784"/>
                  </a:lnTo>
                  <a:lnTo>
                    <a:pt x="470912" y="184404"/>
                  </a:lnTo>
                  <a:lnTo>
                    <a:pt x="470912" y="186880"/>
                  </a:lnTo>
                  <a:lnTo>
                    <a:pt x="484628" y="178308"/>
                  </a:lnTo>
                  <a:close/>
                </a:path>
                <a:path w="501650" h="469900">
                  <a:moveTo>
                    <a:pt x="385840" y="280893"/>
                  </a:moveTo>
                  <a:lnTo>
                    <a:pt x="384048" y="274320"/>
                  </a:lnTo>
                  <a:lnTo>
                    <a:pt x="379476" y="280416"/>
                  </a:lnTo>
                  <a:lnTo>
                    <a:pt x="385840" y="280893"/>
                  </a:lnTo>
                  <a:close/>
                </a:path>
                <a:path w="501650" h="469900">
                  <a:moveTo>
                    <a:pt x="411480" y="374904"/>
                  </a:moveTo>
                  <a:lnTo>
                    <a:pt x="385840" y="280893"/>
                  </a:lnTo>
                  <a:lnTo>
                    <a:pt x="379476" y="280416"/>
                  </a:lnTo>
                  <a:lnTo>
                    <a:pt x="379476" y="293217"/>
                  </a:lnTo>
                  <a:lnTo>
                    <a:pt x="399464" y="365177"/>
                  </a:lnTo>
                  <a:lnTo>
                    <a:pt x="411480" y="374904"/>
                  </a:lnTo>
                  <a:close/>
                </a:path>
                <a:path w="501650" h="469900">
                  <a:moveTo>
                    <a:pt x="470912" y="186880"/>
                  </a:moveTo>
                  <a:lnTo>
                    <a:pt x="470912" y="184404"/>
                  </a:lnTo>
                  <a:lnTo>
                    <a:pt x="459883" y="182593"/>
                  </a:lnTo>
                  <a:lnTo>
                    <a:pt x="387096" y="227076"/>
                  </a:lnTo>
                  <a:lnTo>
                    <a:pt x="399288" y="234871"/>
                  </a:lnTo>
                  <a:lnTo>
                    <a:pt x="399288" y="222504"/>
                  </a:lnTo>
                  <a:lnTo>
                    <a:pt x="406421" y="227189"/>
                  </a:lnTo>
                  <a:lnTo>
                    <a:pt x="470912" y="186880"/>
                  </a:lnTo>
                  <a:close/>
                </a:path>
                <a:path w="501650" h="469900">
                  <a:moveTo>
                    <a:pt x="406421" y="227189"/>
                  </a:moveTo>
                  <a:lnTo>
                    <a:pt x="399288" y="222504"/>
                  </a:lnTo>
                  <a:lnTo>
                    <a:pt x="399288" y="231648"/>
                  </a:lnTo>
                  <a:lnTo>
                    <a:pt x="406421" y="227189"/>
                  </a:lnTo>
                  <a:close/>
                </a:path>
                <a:path w="501650" h="469900">
                  <a:moveTo>
                    <a:pt x="501392" y="289560"/>
                  </a:moveTo>
                  <a:lnTo>
                    <a:pt x="406421" y="227189"/>
                  </a:lnTo>
                  <a:lnTo>
                    <a:pt x="399288" y="231648"/>
                  </a:lnTo>
                  <a:lnTo>
                    <a:pt x="399288" y="234871"/>
                  </a:lnTo>
                  <a:lnTo>
                    <a:pt x="466315" y="277726"/>
                  </a:lnTo>
                  <a:lnTo>
                    <a:pt x="483104" y="278892"/>
                  </a:lnTo>
                  <a:lnTo>
                    <a:pt x="483104" y="288188"/>
                  </a:lnTo>
                  <a:lnTo>
                    <a:pt x="501392" y="289560"/>
                  </a:lnTo>
                  <a:close/>
                </a:path>
                <a:path w="501650" h="469900">
                  <a:moveTo>
                    <a:pt x="411480" y="374904"/>
                  </a:moveTo>
                  <a:lnTo>
                    <a:pt x="399464" y="365177"/>
                  </a:lnTo>
                  <a:lnTo>
                    <a:pt x="403860" y="381000"/>
                  </a:lnTo>
                  <a:lnTo>
                    <a:pt x="411480" y="374904"/>
                  </a:lnTo>
                  <a:close/>
                </a:path>
                <a:path w="501650" h="469900">
                  <a:moveTo>
                    <a:pt x="414528" y="111252"/>
                  </a:moveTo>
                  <a:lnTo>
                    <a:pt x="408432" y="103632"/>
                  </a:lnTo>
                  <a:lnTo>
                    <a:pt x="402319" y="113505"/>
                  </a:lnTo>
                  <a:lnTo>
                    <a:pt x="414528" y="111252"/>
                  </a:lnTo>
                  <a:close/>
                </a:path>
                <a:path w="501650" h="469900">
                  <a:moveTo>
                    <a:pt x="470912" y="184404"/>
                  </a:moveTo>
                  <a:lnTo>
                    <a:pt x="469388" y="176784"/>
                  </a:lnTo>
                  <a:lnTo>
                    <a:pt x="459883" y="182593"/>
                  </a:lnTo>
                  <a:lnTo>
                    <a:pt x="470912" y="184404"/>
                  </a:lnTo>
                  <a:close/>
                </a:path>
                <a:path w="501650" h="469900">
                  <a:moveTo>
                    <a:pt x="483104" y="278892"/>
                  </a:moveTo>
                  <a:lnTo>
                    <a:pt x="466315" y="277726"/>
                  </a:lnTo>
                  <a:lnTo>
                    <a:pt x="480056" y="286512"/>
                  </a:lnTo>
                  <a:lnTo>
                    <a:pt x="483104" y="278892"/>
                  </a:lnTo>
                  <a:close/>
                </a:path>
              </a:pathLst>
            </a:custGeom>
            <a:solidFill>
              <a:srgbClr val="FFFFFF"/>
            </a:solidFill>
          </p:spPr>
          <p:txBody>
            <a:bodyPr wrap="square" lIns="0" tIns="0" rIns="0" bIns="0" rtlCol="0"/>
            <a:lstStyle/>
            <a:p>
              <a:endParaRPr/>
            </a:p>
          </p:txBody>
        </p:sp>
        <p:sp>
          <p:nvSpPr>
            <p:cNvPr id="14" name="object 12">
              <a:extLst>
                <a:ext uri="{FF2B5EF4-FFF2-40B4-BE49-F238E27FC236}">
                  <a16:creationId xmlns:a16="http://schemas.microsoft.com/office/drawing/2014/main" id="{30FD1148-BB6E-4EB4-8256-3745C98B68D8}"/>
                </a:ext>
              </a:extLst>
            </p:cNvPr>
            <p:cNvSpPr/>
            <p:nvPr/>
          </p:nvSpPr>
          <p:spPr>
            <a:xfrm>
              <a:off x="1840870" y="4184904"/>
              <a:ext cx="469900" cy="431800"/>
            </a:xfrm>
            <a:custGeom>
              <a:avLst/>
              <a:gdLst/>
              <a:ahLst/>
              <a:cxnLst/>
              <a:rect l="l" t="t" r="r" b="b"/>
              <a:pathLst>
                <a:path w="469900" h="431800">
                  <a:moveTo>
                    <a:pt x="469391" y="265175"/>
                  </a:moveTo>
                  <a:lnTo>
                    <a:pt x="382523" y="210311"/>
                  </a:lnTo>
                  <a:lnTo>
                    <a:pt x="458723" y="163067"/>
                  </a:lnTo>
                  <a:lnTo>
                    <a:pt x="362711" y="146303"/>
                  </a:lnTo>
                  <a:lnTo>
                    <a:pt x="399287" y="89915"/>
                  </a:lnTo>
                  <a:lnTo>
                    <a:pt x="307847" y="106679"/>
                  </a:lnTo>
                  <a:lnTo>
                    <a:pt x="315467" y="0"/>
                  </a:lnTo>
                  <a:lnTo>
                    <a:pt x="234695" y="115823"/>
                  </a:lnTo>
                  <a:lnTo>
                    <a:pt x="181355" y="45719"/>
                  </a:lnTo>
                  <a:lnTo>
                    <a:pt x="158495" y="126491"/>
                  </a:lnTo>
                  <a:lnTo>
                    <a:pt x="9143" y="45719"/>
                  </a:lnTo>
                  <a:lnTo>
                    <a:pt x="100583" y="152399"/>
                  </a:lnTo>
                  <a:lnTo>
                    <a:pt x="0" y="172211"/>
                  </a:lnTo>
                  <a:lnTo>
                    <a:pt x="80771" y="236219"/>
                  </a:lnTo>
                  <a:lnTo>
                    <a:pt x="3047" y="291083"/>
                  </a:lnTo>
                  <a:lnTo>
                    <a:pt x="123443" y="278891"/>
                  </a:lnTo>
                  <a:lnTo>
                    <a:pt x="103631" y="352043"/>
                  </a:lnTo>
                  <a:lnTo>
                    <a:pt x="167639" y="312419"/>
                  </a:lnTo>
                  <a:lnTo>
                    <a:pt x="184403" y="431291"/>
                  </a:lnTo>
                  <a:lnTo>
                    <a:pt x="228599" y="298703"/>
                  </a:lnTo>
                  <a:lnTo>
                    <a:pt x="288035" y="394715"/>
                  </a:lnTo>
                  <a:lnTo>
                    <a:pt x="304799" y="289559"/>
                  </a:lnTo>
                  <a:lnTo>
                    <a:pt x="394715" y="361187"/>
                  </a:lnTo>
                  <a:lnTo>
                    <a:pt x="365759" y="259079"/>
                  </a:lnTo>
                  <a:lnTo>
                    <a:pt x="469391" y="265175"/>
                  </a:lnTo>
                  <a:close/>
                </a:path>
              </a:pathLst>
            </a:custGeom>
            <a:solidFill>
              <a:srgbClr val="FFFF00"/>
            </a:solidFill>
          </p:spPr>
          <p:txBody>
            <a:bodyPr wrap="square" lIns="0" tIns="0" rIns="0" bIns="0" rtlCol="0"/>
            <a:lstStyle/>
            <a:p>
              <a:endParaRPr/>
            </a:p>
          </p:txBody>
        </p:sp>
        <p:sp>
          <p:nvSpPr>
            <p:cNvPr id="15" name="object 13">
              <a:extLst>
                <a:ext uri="{FF2B5EF4-FFF2-40B4-BE49-F238E27FC236}">
                  <a16:creationId xmlns:a16="http://schemas.microsoft.com/office/drawing/2014/main" id="{10F2CB38-F551-4F6F-881D-02642D78227E}"/>
                </a:ext>
              </a:extLst>
            </p:cNvPr>
            <p:cNvSpPr/>
            <p:nvPr/>
          </p:nvSpPr>
          <p:spPr>
            <a:xfrm>
              <a:off x="1827154" y="4168140"/>
              <a:ext cx="501650" cy="469900"/>
            </a:xfrm>
            <a:custGeom>
              <a:avLst/>
              <a:gdLst/>
              <a:ahLst/>
              <a:cxnLst/>
              <a:rect l="l" t="t" r="r" b="b"/>
              <a:pathLst>
                <a:path w="501650" h="469900">
                  <a:moveTo>
                    <a:pt x="143256" y="289560"/>
                  </a:moveTo>
                  <a:lnTo>
                    <a:pt x="35585" y="301235"/>
                  </a:lnTo>
                  <a:lnTo>
                    <a:pt x="19812" y="312420"/>
                  </a:lnTo>
                  <a:lnTo>
                    <a:pt x="16790" y="303356"/>
                  </a:lnTo>
                  <a:lnTo>
                    <a:pt x="0" y="315468"/>
                  </a:lnTo>
                  <a:lnTo>
                    <a:pt x="130764" y="300938"/>
                  </a:lnTo>
                  <a:lnTo>
                    <a:pt x="132588" y="294132"/>
                  </a:lnTo>
                  <a:lnTo>
                    <a:pt x="137160" y="300228"/>
                  </a:lnTo>
                  <a:lnTo>
                    <a:pt x="137160" y="312637"/>
                  </a:lnTo>
                  <a:lnTo>
                    <a:pt x="143256" y="289560"/>
                  </a:lnTo>
                  <a:close/>
                </a:path>
                <a:path w="501650" h="469900">
                  <a:moveTo>
                    <a:pt x="25546" y="59887"/>
                  </a:moveTo>
                  <a:lnTo>
                    <a:pt x="1524" y="47244"/>
                  </a:lnTo>
                  <a:lnTo>
                    <a:pt x="19812" y="68072"/>
                  </a:lnTo>
                  <a:lnTo>
                    <a:pt x="19812" y="67056"/>
                  </a:lnTo>
                  <a:lnTo>
                    <a:pt x="25546" y="59887"/>
                  </a:lnTo>
                  <a:close/>
                </a:path>
                <a:path w="501650" h="469900">
                  <a:moveTo>
                    <a:pt x="114300" y="174015"/>
                  </a:moveTo>
                  <a:lnTo>
                    <a:pt x="114300" y="164592"/>
                  </a:lnTo>
                  <a:lnTo>
                    <a:pt x="111252" y="172212"/>
                  </a:lnTo>
                  <a:lnTo>
                    <a:pt x="105964" y="166190"/>
                  </a:lnTo>
                  <a:lnTo>
                    <a:pt x="3048" y="185928"/>
                  </a:lnTo>
                  <a:lnTo>
                    <a:pt x="15240" y="195597"/>
                  </a:lnTo>
                  <a:lnTo>
                    <a:pt x="15240" y="193548"/>
                  </a:lnTo>
                  <a:lnTo>
                    <a:pt x="16764" y="185928"/>
                  </a:lnTo>
                  <a:lnTo>
                    <a:pt x="24316" y="191758"/>
                  </a:lnTo>
                  <a:lnTo>
                    <a:pt x="114300" y="174015"/>
                  </a:lnTo>
                  <a:close/>
                </a:path>
                <a:path w="501650" h="469900">
                  <a:moveTo>
                    <a:pt x="24316" y="191758"/>
                  </a:moveTo>
                  <a:lnTo>
                    <a:pt x="16764" y="185928"/>
                  </a:lnTo>
                  <a:lnTo>
                    <a:pt x="15240" y="193548"/>
                  </a:lnTo>
                  <a:lnTo>
                    <a:pt x="24316" y="191758"/>
                  </a:lnTo>
                  <a:close/>
                </a:path>
                <a:path w="501650" h="469900">
                  <a:moveTo>
                    <a:pt x="103632" y="252984"/>
                  </a:moveTo>
                  <a:lnTo>
                    <a:pt x="24316" y="191758"/>
                  </a:lnTo>
                  <a:lnTo>
                    <a:pt x="15240" y="193548"/>
                  </a:lnTo>
                  <a:lnTo>
                    <a:pt x="15240" y="195597"/>
                  </a:lnTo>
                  <a:lnTo>
                    <a:pt x="87134" y="252617"/>
                  </a:lnTo>
                  <a:lnTo>
                    <a:pt x="92964" y="248412"/>
                  </a:lnTo>
                  <a:lnTo>
                    <a:pt x="92964" y="260548"/>
                  </a:lnTo>
                  <a:lnTo>
                    <a:pt x="103632" y="252984"/>
                  </a:lnTo>
                  <a:close/>
                </a:path>
                <a:path w="501650" h="469900">
                  <a:moveTo>
                    <a:pt x="35585" y="301235"/>
                  </a:moveTo>
                  <a:lnTo>
                    <a:pt x="16927" y="303258"/>
                  </a:lnTo>
                  <a:lnTo>
                    <a:pt x="16790" y="303356"/>
                  </a:lnTo>
                  <a:lnTo>
                    <a:pt x="19812" y="312420"/>
                  </a:lnTo>
                  <a:lnTo>
                    <a:pt x="35585" y="301235"/>
                  </a:lnTo>
                  <a:close/>
                </a:path>
                <a:path w="501650" h="469900">
                  <a:moveTo>
                    <a:pt x="92964" y="260548"/>
                  </a:moveTo>
                  <a:lnTo>
                    <a:pt x="92964" y="248412"/>
                  </a:lnTo>
                  <a:lnTo>
                    <a:pt x="91440" y="256032"/>
                  </a:lnTo>
                  <a:lnTo>
                    <a:pt x="87134" y="252617"/>
                  </a:lnTo>
                  <a:lnTo>
                    <a:pt x="16927" y="303258"/>
                  </a:lnTo>
                  <a:lnTo>
                    <a:pt x="35585" y="301235"/>
                  </a:lnTo>
                  <a:lnTo>
                    <a:pt x="92964" y="260548"/>
                  </a:lnTo>
                  <a:close/>
                </a:path>
                <a:path w="501650" h="469900">
                  <a:moveTo>
                    <a:pt x="43584" y="79874"/>
                  </a:moveTo>
                  <a:lnTo>
                    <a:pt x="26926" y="60613"/>
                  </a:lnTo>
                  <a:lnTo>
                    <a:pt x="25546" y="59887"/>
                  </a:lnTo>
                  <a:lnTo>
                    <a:pt x="19812" y="67056"/>
                  </a:lnTo>
                  <a:lnTo>
                    <a:pt x="43584" y="79874"/>
                  </a:lnTo>
                  <a:close/>
                </a:path>
                <a:path w="501650" h="469900">
                  <a:moveTo>
                    <a:pt x="123444" y="172212"/>
                  </a:moveTo>
                  <a:lnTo>
                    <a:pt x="43584" y="79874"/>
                  </a:lnTo>
                  <a:lnTo>
                    <a:pt x="19812" y="67056"/>
                  </a:lnTo>
                  <a:lnTo>
                    <a:pt x="19812" y="68072"/>
                  </a:lnTo>
                  <a:lnTo>
                    <a:pt x="105964" y="166190"/>
                  </a:lnTo>
                  <a:lnTo>
                    <a:pt x="114300" y="164592"/>
                  </a:lnTo>
                  <a:lnTo>
                    <a:pt x="114300" y="174015"/>
                  </a:lnTo>
                  <a:lnTo>
                    <a:pt x="123444" y="172212"/>
                  </a:lnTo>
                  <a:close/>
                </a:path>
                <a:path w="501650" h="469900">
                  <a:moveTo>
                    <a:pt x="26926" y="60613"/>
                  </a:moveTo>
                  <a:lnTo>
                    <a:pt x="25908" y="59436"/>
                  </a:lnTo>
                  <a:lnTo>
                    <a:pt x="25546" y="59887"/>
                  </a:lnTo>
                  <a:lnTo>
                    <a:pt x="26926" y="60613"/>
                  </a:lnTo>
                  <a:close/>
                </a:path>
                <a:path w="501650" h="469900">
                  <a:moveTo>
                    <a:pt x="169406" y="135602"/>
                  </a:moveTo>
                  <a:lnTo>
                    <a:pt x="26926" y="60613"/>
                  </a:lnTo>
                  <a:lnTo>
                    <a:pt x="43584" y="79874"/>
                  </a:lnTo>
                  <a:lnTo>
                    <a:pt x="167640" y="146767"/>
                  </a:lnTo>
                  <a:lnTo>
                    <a:pt x="167640" y="141732"/>
                  </a:lnTo>
                  <a:lnTo>
                    <a:pt x="169406" y="135602"/>
                  </a:lnTo>
                  <a:close/>
                </a:path>
                <a:path w="501650" h="469900">
                  <a:moveTo>
                    <a:pt x="92964" y="248412"/>
                  </a:moveTo>
                  <a:lnTo>
                    <a:pt x="87134" y="252617"/>
                  </a:lnTo>
                  <a:lnTo>
                    <a:pt x="91440" y="256032"/>
                  </a:lnTo>
                  <a:lnTo>
                    <a:pt x="92964" y="248412"/>
                  </a:lnTo>
                  <a:close/>
                </a:path>
                <a:path w="501650" h="469900">
                  <a:moveTo>
                    <a:pt x="114300" y="164592"/>
                  </a:moveTo>
                  <a:lnTo>
                    <a:pt x="105964" y="166190"/>
                  </a:lnTo>
                  <a:lnTo>
                    <a:pt x="111252" y="172212"/>
                  </a:lnTo>
                  <a:lnTo>
                    <a:pt x="114300" y="164592"/>
                  </a:lnTo>
                  <a:close/>
                </a:path>
                <a:path w="501650" h="469900">
                  <a:moveTo>
                    <a:pt x="137160" y="312637"/>
                  </a:moveTo>
                  <a:lnTo>
                    <a:pt x="137160" y="300228"/>
                  </a:lnTo>
                  <a:lnTo>
                    <a:pt x="130764" y="300938"/>
                  </a:lnTo>
                  <a:lnTo>
                    <a:pt x="109728" y="379476"/>
                  </a:lnTo>
                  <a:lnTo>
                    <a:pt x="115824" y="375743"/>
                  </a:lnTo>
                  <a:lnTo>
                    <a:pt x="115824" y="365760"/>
                  </a:lnTo>
                  <a:lnTo>
                    <a:pt x="124587" y="360235"/>
                  </a:lnTo>
                  <a:lnTo>
                    <a:pt x="137160" y="312637"/>
                  </a:lnTo>
                  <a:close/>
                </a:path>
                <a:path w="501650" h="469900">
                  <a:moveTo>
                    <a:pt x="124587" y="360235"/>
                  </a:moveTo>
                  <a:lnTo>
                    <a:pt x="115824" y="365760"/>
                  </a:lnTo>
                  <a:lnTo>
                    <a:pt x="121920" y="370332"/>
                  </a:lnTo>
                  <a:lnTo>
                    <a:pt x="124587" y="360235"/>
                  </a:lnTo>
                  <a:close/>
                </a:path>
                <a:path w="501650" h="469900">
                  <a:moveTo>
                    <a:pt x="199946" y="427337"/>
                  </a:moveTo>
                  <a:lnTo>
                    <a:pt x="185928" y="321564"/>
                  </a:lnTo>
                  <a:lnTo>
                    <a:pt x="124587" y="360235"/>
                  </a:lnTo>
                  <a:lnTo>
                    <a:pt x="121920" y="370332"/>
                  </a:lnTo>
                  <a:lnTo>
                    <a:pt x="115824" y="365760"/>
                  </a:lnTo>
                  <a:lnTo>
                    <a:pt x="115824" y="375743"/>
                  </a:lnTo>
                  <a:lnTo>
                    <a:pt x="176784" y="338421"/>
                  </a:lnTo>
                  <a:lnTo>
                    <a:pt x="176784" y="330708"/>
                  </a:lnTo>
                  <a:lnTo>
                    <a:pt x="184404" y="333756"/>
                  </a:lnTo>
                  <a:lnTo>
                    <a:pt x="184404" y="384048"/>
                  </a:lnTo>
                  <a:lnTo>
                    <a:pt x="193548" y="448056"/>
                  </a:lnTo>
                  <a:lnTo>
                    <a:pt x="193548" y="446532"/>
                  </a:lnTo>
                  <a:lnTo>
                    <a:pt x="199946" y="427337"/>
                  </a:lnTo>
                  <a:close/>
                </a:path>
                <a:path w="501650" h="469900">
                  <a:moveTo>
                    <a:pt x="137160" y="300228"/>
                  </a:moveTo>
                  <a:lnTo>
                    <a:pt x="132588" y="294132"/>
                  </a:lnTo>
                  <a:lnTo>
                    <a:pt x="130764" y="300938"/>
                  </a:lnTo>
                  <a:lnTo>
                    <a:pt x="137160" y="300228"/>
                  </a:lnTo>
                  <a:close/>
                </a:path>
                <a:path w="501650" h="469900">
                  <a:moveTo>
                    <a:pt x="175260" y="138684"/>
                  </a:moveTo>
                  <a:lnTo>
                    <a:pt x="169406" y="135602"/>
                  </a:lnTo>
                  <a:lnTo>
                    <a:pt x="167640" y="141732"/>
                  </a:lnTo>
                  <a:lnTo>
                    <a:pt x="175260" y="138684"/>
                  </a:lnTo>
                  <a:close/>
                </a:path>
                <a:path w="501650" h="469900">
                  <a:moveTo>
                    <a:pt x="175260" y="150876"/>
                  </a:moveTo>
                  <a:lnTo>
                    <a:pt x="175260" y="138684"/>
                  </a:lnTo>
                  <a:lnTo>
                    <a:pt x="167640" y="141732"/>
                  </a:lnTo>
                  <a:lnTo>
                    <a:pt x="167640" y="146767"/>
                  </a:lnTo>
                  <a:lnTo>
                    <a:pt x="175260" y="150876"/>
                  </a:lnTo>
                  <a:close/>
                </a:path>
                <a:path w="501650" h="469900">
                  <a:moveTo>
                    <a:pt x="248989" y="124316"/>
                  </a:moveTo>
                  <a:lnTo>
                    <a:pt x="193548" y="51816"/>
                  </a:lnTo>
                  <a:lnTo>
                    <a:pt x="169406" y="135602"/>
                  </a:lnTo>
                  <a:lnTo>
                    <a:pt x="175260" y="138684"/>
                  </a:lnTo>
                  <a:lnTo>
                    <a:pt x="175260" y="150876"/>
                  </a:lnTo>
                  <a:lnTo>
                    <a:pt x="192024" y="91154"/>
                  </a:lnTo>
                  <a:lnTo>
                    <a:pt x="192024" y="65532"/>
                  </a:lnTo>
                  <a:lnTo>
                    <a:pt x="199644" y="64008"/>
                  </a:lnTo>
                  <a:lnTo>
                    <a:pt x="199644" y="75829"/>
                  </a:lnTo>
                  <a:lnTo>
                    <a:pt x="245364" y="137613"/>
                  </a:lnTo>
                  <a:lnTo>
                    <a:pt x="245364" y="129540"/>
                  </a:lnTo>
                  <a:lnTo>
                    <a:pt x="248989" y="124316"/>
                  </a:lnTo>
                  <a:close/>
                </a:path>
                <a:path w="501650" h="469900">
                  <a:moveTo>
                    <a:pt x="184404" y="333756"/>
                  </a:moveTo>
                  <a:lnTo>
                    <a:pt x="176784" y="330708"/>
                  </a:lnTo>
                  <a:lnTo>
                    <a:pt x="177797" y="337800"/>
                  </a:lnTo>
                  <a:lnTo>
                    <a:pt x="184404" y="333756"/>
                  </a:lnTo>
                  <a:close/>
                </a:path>
                <a:path w="501650" h="469900">
                  <a:moveTo>
                    <a:pt x="177797" y="337800"/>
                  </a:moveTo>
                  <a:lnTo>
                    <a:pt x="176784" y="330708"/>
                  </a:lnTo>
                  <a:lnTo>
                    <a:pt x="176784" y="338421"/>
                  </a:lnTo>
                  <a:lnTo>
                    <a:pt x="177797" y="337800"/>
                  </a:lnTo>
                  <a:close/>
                </a:path>
                <a:path w="501650" h="469900">
                  <a:moveTo>
                    <a:pt x="184404" y="384048"/>
                  </a:moveTo>
                  <a:lnTo>
                    <a:pt x="184404" y="333756"/>
                  </a:lnTo>
                  <a:lnTo>
                    <a:pt x="177797" y="337800"/>
                  </a:lnTo>
                  <a:lnTo>
                    <a:pt x="184404" y="384048"/>
                  </a:lnTo>
                  <a:close/>
                </a:path>
                <a:path w="501650" h="469900">
                  <a:moveTo>
                    <a:pt x="199644" y="64008"/>
                  </a:moveTo>
                  <a:lnTo>
                    <a:pt x="192024" y="65532"/>
                  </a:lnTo>
                  <a:lnTo>
                    <a:pt x="197238" y="72578"/>
                  </a:lnTo>
                  <a:lnTo>
                    <a:pt x="199644" y="64008"/>
                  </a:lnTo>
                  <a:close/>
                </a:path>
                <a:path w="501650" h="469900">
                  <a:moveTo>
                    <a:pt x="197238" y="72578"/>
                  </a:moveTo>
                  <a:lnTo>
                    <a:pt x="192024" y="65532"/>
                  </a:lnTo>
                  <a:lnTo>
                    <a:pt x="192024" y="91154"/>
                  </a:lnTo>
                  <a:lnTo>
                    <a:pt x="197238" y="72578"/>
                  </a:lnTo>
                  <a:close/>
                </a:path>
                <a:path w="501650" h="469900">
                  <a:moveTo>
                    <a:pt x="202692" y="448056"/>
                  </a:moveTo>
                  <a:lnTo>
                    <a:pt x="199946" y="427337"/>
                  </a:lnTo>
                  <a:lnTo>
                    <a:pt x="193548" y="446532"/>
                  </a:lnTo>
                  <a:lnTo>
                    <a:pt x="202692" y="448056"/>
                  </a:lnTo>
                  <a:close/>
                </a:path>
                <a:path w="501650" h="469900">
                  <a:moveTo>
                    <a:pt x="202692" y="450919"/>
                  </a:moveTo>
                  <a:lnTo>
                    <a:pt x="202692" y="448056"/>
                  </a:lnTo>
                  <a:lnTo>
                    <a:pt x="193548" y="446532"/>
                  </a:lnTo>
                  <a:lnTo>
                    <a:pt x="193548" y="448056"/>
                  </a:lnTo>
                  <a:lnTo>
                    <a:pt x="196596" y="469392"/>
                  </a:lnTo>
                  <a:lnTo>
                    <a:pt x="202692" y="450919"/>
                  </a:lnTo>
                  <a:close/>
                </a:path>
                <a:path w="501650" h="469900">
                  <a:moveTo>
                    <a:pt x="199644" y="75829"/>
                  </a:moveTo>
                  <a:lnTo>
                    <a:pt x="199644" y="64008"/>
                  </a:lnTo>
                  <a:lnTo>
                    <a:pt x="197238" y="72578"/>
                  </a:lnTo>
                  <a:lnTo>
                    <a:pt x="199644" y="75829"/>
                  </a:lnTo>
                  <a:close/>
                </a:path>
                <a:path w="501650" h="469900">
                  <a:moveTo>
                    <a:pt x="299415" y="397507"/>
                  </a:moveTo>
                  <a:lnTo>
                    <a:pt x="240792" y="304800"/>
                  </a:lnTo>
                  <a:lnTo>
                    <a:pt x="199946" y="427337"/>
                  </a:lnTo>
                  <a:lnTo>
                    <a:pt x="202692" y="448056"/>
                  </a:lnTo>
                  <a:lnTo>
                    <a:pt x="202692" y="450919"/>
                  </a:lnTo>
                  <a:lnTo>
                    <a:pt x="239268" y="340082"/>
                  </a:lnTo>
                  <a:lnTo>
                    <a:pt x="239268" y="318516"/>
                  </a:lnTo>
                  <a:lnTo>
                    <a:pt x="246888" y="316992"/>
                  </a:lnTo>
                  <a:lnTo>
                    <a:pt x="246888" y="330920"/>
                  </a:lnTo>
                  <a:lnTo>
                    <a:pt x="297180" y="412791"/>
                  </a:lnTo>
                  <a:lnTo>
                    <a:pt x="297180" y="411480"/>
                  </a:lnTo>
                  <a:lnTo>
                    <a:pt x="299415" y="397507"/>
                  </a:lnTo>
                  <a:close/>
                </a:path>
                <a:path w="501650" h="469900">
                  <a:moveTo>
                    <a:pt x="246888" y="316992"/>
                  </a:moveTo>
                  <a:lnTo>
                    <a:pt x="239268" y="318516"/>
                  </a:lnTo>
                  <a:lnTo>
                    <a:pt x="243897" y="326053"/>
                  </a:lnTo>
                  <a:lnTo>
                    <a:pt x="246888" y="316992"/>
                  </a:lnTo>
                  <a:close/>
                </a:path>
                <a:path w="501650" h="469900">
                  <a:moveTo>
                    <a:pt x="243897" y="326053"/>
                  </a:moveTo>
                  <a:lnTo>
                    <a:pt x="239268" y="318516"/>
                  </a:lnTo>
                  <a:lnTo>
                    <a:pt x="239268" y="340082"/>
                  </a:lnTo>
                  <a:lnTo>
                    <a:pt x="243897" y="326053"/>
                  </a:lnTo>
                  <a:close/>
                </a:path>
                <a:path w="501650" h="469900">
                  <a:moveTo>
                    <a:pt x="246888" y="330920"/>
                  </a:moveTo>
                  <a:lnTo>
                    <a:pt x="246888" y="316992"/>
                  </a:lnTo>
                  <a:lnTo>
                    <a:pt x="243897" y="326053"/>
                  </a:lnTo>
                  <a:lnTo>
                    <a:pt x="246888" y="330920"/>
                  </a:lnTo>
                  <a:close/>
                </a:path>
                <a:path w="501650" h="469900">
                  <a:moveTo>
                    <a:pt x="252984" y="129540"/>
                  </a:moveTo>
                  <a:lnTo>
                    <a:pt x="248989" y="124316"/>
                  </a:lnTo>
                  <a:lnTo>
                    <a:pt x="245364" y="129540"/>
                  </a:lnTo>
                  <a:lnTo>
                    <a:pt x="252984" y="129540"/>
                  </a:lnTo>
                  <a:close/>
                </a:path>
                <a:path w="501650" h="469900">
                  <a:moveTo>
                    <a:pt x="252984" y="135200"/>
                  </a:moveTo>
                  <a:lnTo>
                    <a:pt x="252984" y="129540"/>
                  </a:lnTo>
                  <a:lnTo>
                    <a:pt x="245364" y="129540"/>
                  </a:lnTo>
                  <a:lnTo>
                    <a:pt x="245364" y="137613"/>
                  </a:lnTo>
                  <a:lnTo>
                    <a:pt x="248412" y="141732"/>
                  </a:lnTo>
                  <a:lnTo>
                    <a:pt x="252984" y="135200"/>
                  </a:lnTo>
                  <a:close/>
                </a:path>
                <a:path w="501650" h="469900">
                  <a:moveTo>
                    <a:pt x="335280" y="0"/>
                  </a:moveTo>
                  <a:lnTo>
                    <a:pt x="248989" y="124316"/>
                  </a:lnTo>
                  <a:lnTo>
                    <a:pt x="252984" y="129540"/>
                  </a:lnTo>
                  <a:lnTo>
                    <a:pt x="252984" y="135200"/>
                  </a:lnTo>
                  <a:lnTo>
                    <a:pt x="323134" y="34985"/>
                  </a:lnTo>
                  <a:lnTo>
                    <a:pt x="324612" y="16764"/>
                  </a:lnTo>
                  <a:lnTo>
                    <a:pt x="333756" y="19812"/>
                  </a:lnTo>
                  <a:lnTo>
                    <a:pt x="333756" y="20574"/>
                  </a:lnTo>
                  <a:lnTo>
                    <a:pt x="335280" y="0"/>
                  </a:lnTo>
                  <a:close/>
                </a:path>
                <a:path w="501650" h="469900">
                  <a:moveTo>
                    <a:pt x="306324" y="408432"/>
                  </a:moveTo>
                  <a:lnTo>
                    <a:pt x="299415" y="397507"/>
                  </a:lnTo>
                  <a:lnTo>
                    <a:pt x="297180" y="411480"/>
                  </a:lnTo>
                  <a:lnTo>
                    <a:pt x="306324" y="408432"/>
                  </a:lnTo>
                  <a:close/>
                </a:path>
                <a:path w="501650" h="469900">
                  <a:moveTo>
                    <a:pt x="306324" y="415290"/>
                  </a:moveTo>
                  <a:lnTo>
                    <a:pt x="306324" y="408432"/>
                  </a:lnTo>
                  <a:lnTo>
                    <a:pt x="297180" y="411480"/>
                  </a:lnTo>
                  <a:lnTo>
                    <a:pt x="297180" y="412791"/>
                  </a:lnTo>
                  <a:lnTo>
                    <a:pt x="304800" y="425196"/>
                  </a:lnTo>
                  <a:lnTo>
                    <a:pt x="306324" y="415290"/>
                  </a:lnTo>
                  <a:close/>
                </a:path>
                <a:path w="501650" h="469900">
                  <a:moveTo>
                    <a:pt x="416052" y="391668"/>
                  </a:moveTo>
                  <a:lnTo>
                    <a:pt x="411480" y="374904"/>
                  </a:lnTo>
                  <a:lnTo>
                    <a:pt x="403860" y="379476"/>
                  </a:lnTo>
                  <a:lnTo>
                    <a:pt x="400011" y="365619"/>
                  </a:lnTo>
                  <a:lnTo>
                    <a:pt x="315468" y="297180"/>
                  </a:lnTo>
                  <a:lnTo>
                    <a:pt x="299415" y="397507"/>
                  </a:lnTo>
                  <a:lnTo>
                    <a:pt x="306324" y="408432"/>
                  </a:lnTo>
                  <a:lnTo>
                    <a:pt x="306324" y="415290"/>
                  </a:lnTo>
                  <a:lnTo>
                    <a:pt x="315468" y="355854"/>
                  </a:lnTo>
                  <a:lnTo>
                    <a:pt x="315468" y="309372"/>
                  </a:lnTo>
                  <a:lnTo>
                    <a:pt x="323088" y="306324"/>
                  </a:lnTo>
                  <a:lnTo>
                    <a:pt x="323088" y="315606"/>
                  </a:lnTo>
                  <a:lnTo>
                    <a:pt x="416052" y="391668"/>
                  </a:lnTo>
                  <a:close/>
                </a:path>
                <a:path w="501650" h="469900">
                  <a:moveTo>
                    <a:pt x="333756" y="20574"/>
                  </a:moveTo>
                  <a:lnTo>
                    <a:pt x="333756" y="19812"/>
                  </a:lnTo>
                  <a:lnTo>
                    <a:pt x="323134" y="34985"/>
                  </a:lnTo>
                  <a:lnTo>
                    <a:pt x="315468" y="129540"/>
                  </a:lnTo>
                  <a:lnTo>
                    <a:pt x="320040" y="128695"/>
                  </a:lnTo>
                  <a:lnTo>
                    <a:pt x="320040" y="118872"/>
                  </a:lnTo>
                  <a:lnTo>
                    <a:pt x="326568" y="117605"/>
                  </a:lnTo>
                  <a:lnTo>
                    <a:pt x="333756" y="20574"/>
                  </a:lnTo>
                  <a:close/>
                </a:path>
                <a:path w="501650" h="469900">
                  <a:moveTo>
                    <a:pt x="323088" y="306324"/>
                  </a:moveTo>
                  <a:lnTo>
                    <a:pt x="315468" y="309372"/>
                  </a:lnTo>
                  <a:lnTo>
                    <a:pt x="321819" y="314568"/>
                  </a:lnTo>
                  <a:lnTo>
                    <a:pt x="323088" y="306324"/>
                  </a:lnTo>
                  <a:close/>
                </a:path>
                <a:path w="501650" h="469900">
                  <a:moveTo>
                    <a:pt x="321819" y="314568"/>
                  </a:moveTo>
                  <a:lnTo>
                    <a:pt x="315468" y="309372"/>
                  </a:lnTo>
                  <a:lnTo>
                    <a:pt x="315468" y="355854"/>
                  </a:lnTo>
                  <a:lnTo>
                    <a:pt x="321819" y="314568"/>
                  </a:lnTo>
                  <a:close/>
                </a:path>
                <a:path w="501650" h="469900">
                  <a:moveTo>
                    <a:pt x="326568" y="117605"/>
                  </a:moveTo>
                  <a:lnTo>
                    <a:pt x="320040" y="118872"/>
                  </a:lnTo>
                  <a:lnTo>
                    <a:pt x="326136" y="123444"/>
                  </a:lnTo>
                  <a:lnTo>
                    <a:pt x="326568" y="117605"/>
                  </a:lnTo>
                  <a:close/>
                </a:path>
                <a:path w="501650" h="469900">
                  <a:moveTo>
                    <a:pt x="422148" y="99060"/>
                  </a:moveTo>
                  <a:lnTo>
                    <a:pt x="326568" y="117605"/>
                  </a:lnTo>
                  <a:lnTo>
                    <a:pt x="326136" y="123444"/>
                  </a:lnTo>
                  <a:lnTo>
                    <a:pt x="320040" y="118872"/>
                  </a:lnTo>
                  <a:lnTo>
                    <a:pt x="320040" y="128695"/>
                  </a:lnTo>
                  <a:lnTo>
                    <a:pt x="402150" y="113537"/>
                  </a:lnTo>
                  <a:lnTo>
                    <a:pt x="408432" y="103632"/>
                  </a:lnTo>
                  <a:lnTo>
                    <a:pt x="414528" y="111252"/>
                  </a:lnTo>
                  <a:lnTo>
                    <a:pt x="414528" y="111477"/>
                  </a:lnTo>
                  <a:lnTo>
                    <a:pt x="422148" y="99060"/>
                  </a:lnTo>
                  <a:close/>
                </a:path>
                <a:path w="501650" h="469900">
                  <a:moveTo>
                    <a:pt x="323088" y="315606"/>
                  </a:moveTo>
                  <a:lnTo>
                    <a:pt x="323088" y="306324"/>
                  </a:lnTo>
                  <a:lnTo>
                    <a:pt x="321819" y="314568"/>
                  </a:lnTo>
                  <a:lnTo>
                    <a:pt x="323088" y="315606"/>
                  </a:lnTo>
                  <a:close/>
                </a:path>
                <a:path w="501650" h="469900">
                  <a:moveTo>
                    <a:pt x="333756" y="19812"/>
                  </a:moveTo>
                  <a:lnTo>
                    <a:pt x="324612" y="16764"/>
                  </a:lnTo>
                  <a:lnTo>
                    <a:pt x="323134" y="34985"/>
                  </a:lnTo>
                  <a:lnTo>
                    <a:pt x="333756" y="19812"/>
                  </a:lnTo>
                  <a:close/>
                </a:path>
                <a:path w="501650" h="469900">
                  <a:moveTo>
                    <a:pt x="414528" y="111477"/>
                  </a:moveTo>
                  <a:lnTo>
                    <a:pt x="414528" y="111252"/>
                  </a:lnTo>
                  <a:lnTo>
                    <a:pt x="402150" y="113537"/>
                  </a:lnTo>
                  <a:lnTo>
                    <a:pt x="368808" y="166116"/>
                  </a:lnTo>
                  <a:lnTo>
                    <a:pt x="377952" y="167753"/>
                  </a:lnTo>
                  <a:lnTo>
                    <a:pt x="377952" y="158496"/>
                  </a:lnTo>
                  <a:lnTo>
                    <a:pt x="384940" y="159694"/>
                  </a:lnTo>
                  <a:lnTo>
                    <a:pt x="414528" y="111477"/>
                  </a:lnTo>
                  <a:close/>
                </a:path>
                <a:path w="501650" h="469900">
                  <a:moveTo>
                    <a:pt x="483108" y="286893"/>
                  </a:moveTo>
                  <a:lnTo>
                    <a:pt x="483108" y="277368"/>
                  </a:lnTo>
                  <a:lnTo>
                    <a:pt x="480060" y="286512"/>
                  </a:lnTo>
                  <a:lnTo>
                    <a:pt x="464102" y="276048"/>
                  </a:lnTo>
                  <a:lnTo>
                    <a:pt x="373380" y="269748"/>
                  </a:lnTo>
                  <a:lnTo>
                    <a:pt x="379476" y="291693"/>
                  </a:lnTo>
                  <a:lnTo>
                    <a:pt x="379476" y="280416"/>
                  </a:lnTo>
                  <a:lnTo>
                    <a:pt x="384048" y="274320"/>
                  </a:lnTo>
                  <a:lnTo>
                    <a:pt x="385818" y="280812"/>
                  </a:lnTo>
                  <a:lnTo>
                    <a:pt x="483108" y="286893"/>
                  </a:lnTo>
                  <a:close/>
                </a:path>
                <a:path w="501650" h="469900">
                  <a:moveTo>
                    <a:pt x="384940" y="159694"/>
                  </a:moveTo>
                  <a:lnTo>
                    <a:pt x="377952" y="158496"/>
                  </a:lnTo>
                  <a:lnTo>
                    <a:pt x="381000" y="166116"/>
                  </a:lnTo>
                  <a:lnTo>
                    <a:pt x="384940" y="159694"/>
                  </a:lnTo>
                  <a:close/>
                </a:path>
                <a:path w="501650" h="469900">
                  <a:moveTo>
                    <a:pt x="484632" y="176784"/>
                  </a:moveTo>
                  <a:lnTo>
                    <a:pt x="384940" y="159694"/>
                  </a:lnTo>
                  <a:lnTo>
                    <a:pt x="381000" y="166116"/>
                  </a:lnTo>
                  <a:lnTo>
                    <a:pt x="377952" y="158496"/>
                  </a:lnTo>
                  <a:lnTo>
                    <a:pt x="377952" y="167753"/>
                  </a:lnTo>
                  <a:lnTo>
                    <a:pt x="458165" y="182120"/>
                  </a:lnTo>
                  <a:lnTo>
                    <a:pt x="469392" y="175260"/>
                  </a:lnTo>
                  <a:lnTo>
                    <a:pt x="470916" y="184404"/>
                  </a:lnTo>
                  <a:lnTo>
                    <a:pt x="470916" y="185356"/>
                  </a:lnTo>
                  <a:lnTo>
                    <a:pt x="484632" y="176784"/>
                  </a:lnTo>
                  <a:close/>
                </a:path>
                <a:path w="501650" h="469900">
                  <a:moveTo>
                    <a:pt x="385818" y="280812"/>
                  </a:moveTo>
                  <a:lnTo>
                    <a:pt x="384048" y="274320"/>
                  </a:lnTo>
                  <a:lnTo>
                    <a:pt x="379476" y="280416"/>
                  </a:lnTo>
                  <a:lnTo>
                    <a:pt x="385818" y="280812"/>
                  </a:lnTo>
                  <a:close/>
                </a:path>
                <a:path w="501650" h="469900">
                  <a:moveTo>
                    <a:pt x="411480" y="374904"/>
                  </a:moveTo>
                  <a:lnTo>
                    <a:pt x="385818" y="280812"/>
                  </a:lnTo>
                  <a:lnTo>
                    <a:pt x="379476" y="280416"/>
                  </a:lnTo>
                  <a:lnTo>
                    <a:pt x="379476" y="291693"/>
                  </a:lnTo>
                  <a:lnTo>
                    <a:pt x="400011" y="365619"/>
                  </a:lnTo>
                  <a:lnTo>
                    <a:pt x="411480" y="374904"/>
                  </a:lnTo>
                  <a:close/>
                </a:path>
                <a:path w="501650" h="469900">
                  <a:moveTo>
                    <a:pt x="470916" y="185356"/>
                  </a:moveTo>
                  <a:lnTo>
                    <a:pt x="470916" y="184404"/>
                  </a:lnTo>
                  <a:lnTo>
                    <a:pt x="458165" y="182120"/>
                  </a:lnTo>
                  <a:lnTo>
                    <a:pt x="387096" y="225552"/>
                  </a:lnTo>
                  <a:lnTo>
                    <a:pt x="399288" y="233546"/>
                  </a:lnTo>
                  <a:lnTo>
                    <a:pt x="399288" y="222504"/>
                  </a:lnTo>
                  <a:lnTo>
                    <a:pt x="405303" y="226364"/>
                  </a:lnTo>
                  <a:lnTo>
                    <a:pt x="470916" y="185356"/>
                  </a:lnTo>
                  <a:close/>
                </a:path>
                <a:path w="501650" h="469900">
                  <a:moveTo>
                    <a:pt x="405303" y="226364"/>
                  </a:moveTo>
                  <a:lnTo>
                    <a:pt x="399288" y="222504"/>
                  </a:lnTo>
                  <a:lnTo>
                    <a:pt x="399288" y="230124"/>
                  </a:lnTo>
                  <a:lnTo>
                    <a:pt x="405303" y="226364"/>
                  </a:lnTo>
                  <a:close/>
                </a:path>
                <a:path w="501650" h="469900">
                  <a:moveTo>
                    <a:pt x="501396" y="288036"/>
                  </a:moveTo>
                  <a:lnTo>
                    <a:pt x="405303" y="226364"/>
                  </a:lnTo>
                  <a:lnTo>
                    <a:pt x="399288" y="230124"/>
                  </a:lnTo>
                  <a:lnTo>
                    <a:pt x="399288" y="233546"/>
                  </a:lnTo>
                  <a:lnTo>
                    <a:pt x="464102" y="276048"/>
                  </a:lnTo>
                  <a:lnTo>
                    <a:pt x="483108" y="277368"/>
                  </a:lnTo>
                  <a:lnTo>
                    <a:pt x="483108" y="286893"/>
                  </a:lnTo>
                  <a:lnTo>
                    <a:pt x="501396" y="288036"/>
                  </a:lnTo>
                  <a:close/>
                </a:path>
                <a:path w="501650" h="469900">
                  <a:moveTo>
                    <a:pt x="411480" y="374904"/>
                  </a:moveTo>
                  <a:lnTo>
                    <a:pt x="400011" y="365619"/>
                  </a:lnTo>
                  <a:lnTo>
                    <a:pt x="403860" y="379476"/>
                  </a:lnTo>
                  <a:lnTo>
                    <a:pt x="411480" y="374904"/>
                  </a:lnTo>
                  <a:close/>
                </a:path>
                <a:path w="501650" h="469900">
                  <a:moveTo>
                    <a:pt x="414528" y="111252"/>
                  </a:moveTo>
                  <a:lnTo>
                    <a:pt x="408432" y="103632"/>
                  </a:lnTo>
                  <a:lnTo>
                    <a:pt x="402150" y="113537"/>
                  </a:lnTo>
                  <a:lnTo>
                    <a:pt x="414528" y="111252"/>
                  </a:lnTo>
                  <a:close/>
                </a:path>
                <a:path w="501650" h="469900">
                  <a:moveTo>
                    <a:pt x="470916" y="184404"/>
                  </a:moveTo>
                  <a:lnTo>
                    <a:pt x="469392" y="175260"/>
                  </a:lnTo>
                  <a:lnTo>
                    <a:pt x="458165" y="182120"/>
                  </a:lnTo>
                  <a:lnTo>
                    <a:pt x="470916" y="184404"/>
                  </a:lnTo>
                  <a:close/>
                </a:path>
                <a:path w="501650" h="469900">
                  <a:moveTo>
                    <a:pt x="483108" y="277368"/>
                  </a:moveTo>
                  <a:lnTo>
                    <a:pt x="464102" y="276048"/>
                  </a:lnTo>
                  <a:lnTo>
                    <a:pt x="480060" y="286512"/>
                  </a:lnTo>
                  <a:lnTo>
                    <a:pt x="483108" y="277368"/>
                  </a:lnTo>
                  <a:close/>
                </a:path>
              </a:pathLst>
            </a:custGeom>
            <a:solidFill>
              <a:srgbClr val="FFFFFF"/>
            </a:solidFill>
          </p:spPr>
          <p:txBody>
            <a:bodyPr wrap="square" lIns="0" tIns="0" rIns="0" bIns="0" rtlCol="0"/>
            <a:lstStyle/>
            <a:p>
              <a:endParaRPr/>
            </a:p>
          </p:txBody>
        </p:sp>
        <p:sp>
          <p:nvSpPr>
            <p:cNvPr id="16" name="object 14">
              <a:extLst>
                <a:ext uri="{FF2B5EF4-FFF2-40B4-BE49-F238E27FC236}">
                  <a16:creationId xmlns:a16="http://schemas.microsoft.com/office/drawing/2014/main" id="{23B30897-6E0D-45DC-907C-97D511DD2C7A}"/>
                </a:ext>
              </a:extLst>
            </p:cNvPr>
            <p:cNvSpPr/>
            <p:nvPr/>
          </p:nvSpPr>
          <p:spPr>
            <a:xfrm>
              <a:off x="4660269" y="4463795"/>
              <a:ext cx="469900" cy="433070"/>
            </a:xfrm>
            <a:custGeom>
              <a:avLst/>
              <a:gdLst/>
              <a:ahLst/>
              <a:cxnLst/>
              <a:rect l="l" t="t" r="r" b="b"/>
              <a:pathLst>
                <a:path w="469900" h="433070">
                  <a:moveTo>
                    <a:pt x="469391" y="266699"/>
                  </a:moveTo>
                  <a:lnTo>
                    <a:pt x="382523" y="210311"/>
                  </a:lnTo>
                  <a:lnTo>
                    <a:pt x="458723" y="163067"/>
                  </a:lnTo>
                  <a:lnTo>
                    <a:pt x="362711" y="146303"/>
                  </a:lnTo>
                  <a:lnTo>
                    <a:pt x="399287" y="89915"/>
                  </a:lnTo>
                  <a:lnTo>
                    <a:pt x="307847" y="106679"/>
                  </a:lnTo>
                  <a:lnTo>
                    <a:pt x="315467" y="0"/>
                  </a:lnTo>
                  <a:lnTo>
                    <a:pt x="234695" y="117347"/>
                  </a:lnTo>
                  <a:lnTo>
                    <a:pt x="181355" y="47243"/>
                  </a:lnTo>
                  <a:lnTo>
                    <a:pt x="158495" y="126491"/>
                  </a:lnTo>
                  <a:lnTo>
                    <a:pt x="9143" y="47243"/>
                  </a:lnTo>
                  <a:lnTo>
                    <a:pt x="100583" y="152399"/>
                  </a:lnTo>
                  <a:lnTo>
                    <a:pt x="0" y="172211"/>
                  </a:lnTo>
                  <a:lnTo>
                    <a:pt x="80771" y="236219"/>
                  </a:lnTo>
                  <a:lnTo>
                    <a:pt x="3047" y="292607"/>
                  </a:lnTo>
                  <a:lnTo>
                    <a:pt x="123443" y="278891"/>
                  </a:lnTo>
                  <a:lnTo>
                    <a:pt x="103631" y="353567"/>
                  </a:lnTo>
                  <a:lnTo>
                    <a:pt x="167639" y="312419"/>
                  </a:lnTo>
                  <a:lnTo>
                    <a:pt x="184403" y="432815"/>
                  </a:lnTo>
                  <a:lnTo>
                    <a:pt x="228599" y="298703"/>
                  </a:lnTo>
                  <a:lnTo>
                    <a:pt x="288035" y="394715"/>
                  </a:lnTo>
                  <a:lnTo>
                    <a:pt x="304799" y="289559"/>
                  </a:lnTo>
                  <a:lnTo>
                    <a:pt x="394715" y="362711"/>
                  </a:lnTo>
                  <a:lnTo>
                    <a:pt x="365759" y="259079"/>
                  </a:lnTo>
                  <a:lnTo>
                    <a:pt x="469391" y="266699"/>
                  </a:lnTo>
                  <a:close/>
                </a:path>
              </a:pathLst>
            </a:custGeom>
            <a:solidFill>
              <a:srgbClr val="FFFF00"/>
            </a:solidFill>
          </p:spPr>
          <p:txBody>
            <a:bodyPr wrap="square" lIns="0" tIns="0" rIns="0" bIns="0" rtlCol="0"/>
            <a:lstStyle/>
            <a:p>
              <a:endParaRPr/>
            </a:p>
          </p:txBody>
        </p:sp>
        <p:sp>
          <p:nvSpPr>
            <p:cNvPr id="17" name="object 15">
              <a:extLst>
                <a:ext uri="{FF2B5EF4-FFF2-40B4-BE49-F238E27FC236}">
                  <a16:creationId xmlns:a16="http://schemas.microsoft.com/office/drawing/2014/main" id="{76FBE0D5-C40C-4280-B20B-DD1339E930F4}"/>
                </a:ext>
              </a:extLst>
            </p:cNvPr>
            <p:cNvSpPr/>
            <p:nvPr/>
          </p:nvSpPr>
          <p:spPr>
            <a:xfrm>
              <a:off x="4646554" y="4447032"/>
              <a:ext cx="501650" cy="469900"/>
            </a:xfrm>
            <a:custGeom>
              <a:avLst/>
              <a:gdLst/>
              <a:ahLst/>
              <a:cxnLst/>
              <a:rect l="l" t="t" r="r" b="b"/>
              <a:pathLst>
                <a:path w="501650" h="469900">
                  <a:moveTo>
                    <a:pt x="92964" y="260548"/>
                  </a:moveTo>
                  <a:lnTo>
                    <a:pt x="92964" y="248412"/>
                  </a:lnTo>
                  <a:lnTo>
                    <a:pt x="91440" y="256032"/>
                  </a:lnTo>
                  <a:lnTo>
                    <a:pt x="87084" y="252652"/>
                  </a:lnTo>
                  <a:lnTo>
                    <a:pt x="0" y="315468"/>
                  </a:lnTo>
                  <a:lnTo>
                    <a:pt x="16764" y="313605"/>
                  </a:lnTo>
                  <a:lnTo>
                    <a:pt x="16764" y="304800"/>
                  </a:lnTo>
                  <a:lnTo>
                    <a:pt x="33048" y="303034"/>
                  </a:lnTo>
                  <a:lnTo>
                    <a:pt x="92964" y="260548"/>
                  </a:lnTo>
                  <a:close/>
                </a:path>
                <a:path w="501650" h="469900">
                  <a:moveTo>
                    <a:pt x="169418" y="137082"/>
                  </a:moveTo>
                  <a:lnTo>
                    <a:pt x="1524" y="47244"/>
                  </a:lnTo>
                  <a:lnTo>
                    <a:pt x="19812" y="68072"/>
                  </a:lnTo>
                  <a:lnTo>
                    <a:pt x="19812" y="67056"/>
                  </a:lnTo>
                  <a:lnTo>
                    <a:pt x="25908" y="60960"/>
                  </a:lnTo>
                  <a:lnTo>
                    <a:pt x="41509" y="78755"/>
                  </a:lnTo>
                  <a:lnTo>
                    <a:pt x="167640" y="146767"/>
                  </a:lnTo>
                  <a:lnTo>
                    <a:pt x="167640" y="143256"/>
                  </a:lnTo>
                  <a:lnTo>
                    <a:pt x="169418" y="137082"/>
                  </a:lnTo>
                  <a:close/>
                </a:path>
                <a:path w="501650" h="469900">
                  <a:moveTo>
                    <a:pt x="114300" y="174143"/>
                  </a:moveTo>
                  <a:lnTo>
                    <a:pt x="114300" y="164592"/>
                  </a:lnTo>
                  <a:lnTo>
                    <a:pt x="111252" y="172212"/>
                  </a:lnTo>
                  <a:lnTo>
                    <a:pt x="106049" y="166287"/>
                  </a:lnTo>
                  <a:lnTo>
                    <a:pt x="3048" y="187452"/>
                  </a:lnTo>
                  <a:lnTo>
                    <a:pt x="15240" y="196911"/>
                  </a:lnTo>
                  <a:lnTo>
                    <a:pt x="15240" y="195072"/>
                  </a:lnTo>
                  <a:lnTo>
                    <a:pt x="16764" y="185928"/>
                  </a:lnTo>
                  <a:lnTo>
                    <a:pt x="25736" y="192854"/>
                  </a:lnTo>
                  <a:lnTo>
                    <a:pt x="114300" y="174143"/>
                  </a:lnTo>
                  <a:close/>
                </a:path>
                <a:path w="501650" h="469900">
                  <a:moveTo>
                    <a:pt x="25736" y="192854"/>
                  </a:moveTo>
                  <a:lnTo>
                    <a:pt x="16764" y="185928"/>
                  </a:lnTo>
                  <a:lnTo>
                    <a:pt x="15240" y="195072"/>
                  </a:lnTo>
                  <a:lnTo>
                    <a:pt x="25736" y="192854"/>
                  </a:lnTo>
                  <a:close/>
                </a:path>
                <a:path w="501650" h="469900">
                  <a:moveTo>
                    <a:pt x="103632" y="252984"/>
                  </a:moveTo>
                  <a:lnTo>
                    <a:pt x="25736" y="192854"/>
                  </a:lnTo>
                  <a:lnTo>
                    <a:pt x="15240" y="195072"/>
                  </a:lnTo>
                  <a:lnTo>
                    <a:pt x="15240" y="196911"/>
                  </a:lnTo>
                  <a:lnTo>
                    <a:pt x="87084" y="252652"/>
                  </a:lnTo>
                  <a:lnTo>
                    <a:pt x="92964" y="248412"/>
                  </a:lnTo>
                  <a:lnTo>
                    <a:pt x="92964" y="260548"/>
                  </a:lnTo>
                  <a:lnTo>
                    <a:pt x="103632" y="252984"/>
                  </a:lnTo>
                  <a:close/>
                </a:path>
                <a:path w="501650" h="469900">
                  <a:moveTo>
                    <a:pt x="33048" y="303034"/>
                  </a:moveTo>
                  <a:lnTo>
                    <a:pt x="16764" y="304800"/>
                  </a:lnTo>
                  <a:lnTo>
                    <a:pt x="19812" y="312420"/>
                  </a:lnTo>
                  <a:lnTo>
                    <a:pt x="33048" y="303034"/>
                  </a:lnTo>
                  <a:close/>
                </a:path>
                <a:path w="501650" h="469900">
                  <a:moveTo>
                    <a:pt x="143256" y="291084"/>
                  </a:moveTo>
                  <a:lnTo>
                    <a:pt x="33048" y="303034"/>
                  </a:lnTo>
                  <a:lnTo>
                    <a:pt x="19812" y="312420"/>
                  </a:lnTo>
                  <a:lnTo>
                    <a:pt x="16764" y="304800"/>
                  </a:lnTo>
                  <a:lnTo>
                    <a:pt x="16764" y="313605"/>
                  </a:lnTo>
                  <a:lnTo>
                    <a:pt x="130764" y="300938"/>
                  </a:lnTo>
                  <a:lnTo>
                    <a:pt x="132588" y="294132"/>
                  </a:lnTo>
                  <a:lnTo>
                    <a:pt x="137160" y="300228"/>
                  </a:lnTo>
                  <a:lnTo>
                    <a:pt x="137160" y="313726"/>
                  </a:lnTo>
                  <a:lnTo>
                    <a:pt x="143256" y="291084"/>
                  </a:lnTo>
                  <a:close/>
                </a:path>
                <a:path w="501650" h="469900">
                  <a:moveTo>
                    <a:pt x="41509" y="78755"/>
                  </a:moveTo>
                  <a:lnTo>
                    <a:pt x="25908" y="60960"/>
                  </a:lnTo>
                  <a:lnTo>
                    <a:pt x="19812" y="67056"/>
                  </a:lnTo>
                  <a:lnTo>
                    <a:pt x="41509" y="78755"/>
                  </a:lnTo>
                  <a:close/>
                </a:path>
                <a:path w="501650" h="469900">
                  <a:moveTo>
                    <a:pt x="123444" y="172212"/>
                  </a:moveTo>
                  <a:lnTo>
                    <a:pt x="41509" y="78755"/>
                  </a:lnTo>
                  <a:lnTo>
                    <a:pt x="19812" y="67056"/>
                  </a:lnTo>
                  <a:lnTo>
                    <a:pt x="19812" y="68072"/>
                  </a:lnTo>
                  <a:lnTo>
                    <a:pt x="106049" y="166287"/>
                  </a:lnTo>
                  <a:lnTo>
                    <a:pt x="114300" y="164592"/>
                  </a:lnTo>
                  <a:lnTo>
                    <a:pt x="114300" y="174143"/>
                  </a:lnTo>
                  <a:lnTo>
                    <a:pt x="123444" y="172212"/>
                  </a:lnTo>
                  <a:close/>
                </a:path>
                <a:path w="501650" h="469900">
                  <a:moveTo>
                    <a:pt x="92964" y="248412"/>
                  </a:moveTo>
                  <a:lnTo>
                    <a:pt x="87084" y="252652"/>
                  </a:lnTo>
                  <a:lnTo>
                    <a:pt x="91440" y="256032"/>
                  </a:lnTo>
                  <a:lnTo>
                    <a:pt x="92964" y="248412"/>
                  </a:lnTo>
                  <a:close/>
                </a:path>
                <a:path w="501650" h="469900">
                  <a:moveTo>
                    <a:pt x="114300" y="164592"/>
                  </a:moveTo>
                  <a:lnTo>
                    <a:pt x="106049" y="166287"/>
                  </a:lnTo>
                  <a:lnTo>
                    <a:pt x="111252" y="172212"/>
                  </a:lnTo>
                  <a:lnTo>
                    <a:pt x="114300" y="164592"/>
                  </a:lnTo>
                  <a:close/>
                </a:path>
                <a:path w="501650" h="469900">
                  <a:moveTo>
                    <a:pt x="137160" y="313726"/>
                  </a:moveTo>
                  <a:lnTo>
                    <a:pt x="137160" y="300228"/>
                  </a:lnTo>
                  <a:lnTo>
                    <a:pt x="130764" y="300938"/>
                  </a:lnTo>
                  <a:lnTo>
                    <a:pt x="109728" y="379476"/>
                  </a:lnTo>
                  <a:lnTo>
                    <a:pt x="115824" y="375743"/>
                  </a:lnTo>
                  <a:lnTo>
                    <a:pt x="115824" y="365760"/>
                  </a:lnTo>
                  <a:lnTo>
                    <a:pt x="124648" y="360196"/>
                  </a:lnTo>
                  <a:lnTo>
                    <a:pt x="137160" y="313726"/>
                  </a:lnTo>
                  <a:close/>
                </a:path>
                <a:path w="501650" h="469900">
                  <a:moveTo>
                    <a:pt x="124648" y="360196"/>
                  </a:moveTo>
                  <a:lnTo>
                    <a:pt x="115824" y="365760"/>
                  </a:lnTo>
                  <a:lnTo>
                    <a:pt x="121920" y="370332"/>
                  </a:lnTo>
                  <a:lnTo>
                    <a:pt x="124648" y="360196"/>
                  </a:lnTo>
                  <a:close/>
                </a:path>
                <a:path w="501650" h="469900">
                  <a:moveTo>
                    <a:pt x="200070" y="428277"/>
                  </a:moveTo>
                  <a:lnTo>
                    <a:pt x="185928" y="321564"/>
                  </a:lnTo>
                  <a:lnTo>
                    <a:pt x="124648" y="360196"/>
                  </a:lnTo>
                  <a:lnTo>
                    <a:pt x="121920" y="370332"/>
                  </a:lnTo>
                  <a:lnTo>
                    <a:pt x="115824" y="365760"/>
                  </a:lnTo>
                  <a:lnTo>
                    <a:pt x="115824" y="375743"/>
                  </a:lnTo>
                  <a:lnTo>
                    <a:pt x="176784" y="338421"/>
                  </a:lnTo>
                  <a:lnTo>
                    <a:pt x="176784" y="330708"/>
                  </a:lnTo>
                  <a:lnTo>
                    <a:pt x="184404" y="333756"/>
                  </a:lnTo>
                  <a:lnTo>
                    <a:pt x="184404" y="384048"/>
                  </a:lnTo>
                  <a:lnTo>
                    <a:pt x="193548" y="448056"/>
                  </a:lnTo>
                  <a:lnTo>
                    <a:pt x="200070" y="428277"/>
                  </a:lnTo>
                  <a:close/>
                </a:path>
                <a:path w="501650" h="469900">
                  <a:moveTo>
                    <a:pt x="137160" y="300228"/>
                  </a:moveTo>
                  <a:lnTo>
                    <a:pt x="132588" y="294132"/>
                  </a:lnTo>
                  <a:lnTo>
                    <a:pt x="130764" y="300938"/>
                  </a:lnTo>
                  <a:lnTo>
                    <a:pt x="137160" y="300228"/>
                  </a:lnTo>
                  <a:close/>
                </a:path>
                <a:path w="501650" h="469900">
                  <a:moveTo>
                    <a:pt x="175260" y="140208"/>
                  </a:moveTo>
                  <a:lnTo>
                    <a:pt x="169418" y="137082"/>
                  </a:lnTo>
                  <a:lnTo>
                    <a:pt x="167640" y="143256"/>
                  </a:lnTo>
                  <a:lnTo>
                    <a:pt x="175260" y="140208"/>
                  </a:lnTo>
                  <a:close/>
                </a:path>
                <a:path w="501650" h="469900">
                  <a:moveTo>
                    <a:pt x="175260" y="150876"/>
                  </a:moveTo>
                  <a:lnTo>
                    <a:pt x="175260" y="140208"/>
                  </a:lnTo>
                  <a:lnTo>
                    <a:pt x="167640" y="143256"/>
                  </a:lnTo>
                  <a:lnTo>
                    <a:pt x="167640" y="146767"/>
                  </a:lnTo>
                  <a:lnTo>
                    <a:pt x="175260" y="150876"/>
                  </a:lnTo>
                  <a:close/>
                </a:path>
                <a:path w="501650" h="469900">
                  <a:moveTo>
                    <a:pt x="248967" y="125811"/>
                  </a:moveTo>
                  <a:lnTo>
                    <a:pt x="193548" y="53340"/>
                  </a:lnTo>
                  <a:lnTo>
                    <a:pt x="169418" y="137082"/>
                  </a:lnTo>
                  <a:lnTo>
                    <a:pt x="175260" y="140208"/>
                  </a:lnTo>
                  <a:lnTo>
                    <a:pt x="175260" y="150876"/>
                  </a:lnTo>
                  <a:lnTo>
                    <a:pt x="192024" y="91154"/>
                  </a:lnTo>
                  <a:lnTo>
                    <a:pt x="192024" y="65532"/>
                  </a:lnTo>
                  <a:lnTo>
                    <a:pt x="199644" y="64008"/>
                  </a:lnTo>
                  <a:lnTo>
                    <a:pt x="199644" y="75829"/>
                  </a:lnTo>
                  <a:lnTo>
                    <a:pt x="245364" y="137613"/>
                  </a:lnTo>
                  <a:lnTo>
                    <a:pt x="245364" y="131064"/>
                  </a:lnTo>
                  <a:lnTo>
                    <a:pt x="248967" y="125811"/>
                  </a:lnTo>
                  <a:close/>
                </a:path>
                <a:path w="501650" h="469900">
                  <a:moveTo>
                    <a:pt x="184404" y="333756"/>
                  </a:moveTo>
                  <a:lnTo>
                    <a:pt x="176784" y="330708"/>
                  </a:lnTo>
                  <a:lnTo>
                    <a:pt x="177797" y="337800"/>
                  </a:lnTo>
                  <a:lnTo>
                    <a:pt x="184404" y="333756"/>
                  </a:lnTo>
                  <a:close/>
                </a:path>
                <a:path w="501650" h="469900">
                  <a:moveTo>
                    <a:pt x="177797" y="337800"/>
                  </a:moveTo>
                  <a:lnTo>
                    <a:pt x="176784" y="330708"/>
                  </a:lnTo>
                  <a:lnTo>
                    <a:pt x="176784" y="338421"/>
                  </a:lnTo>
                  <a:lnTo>
                    <a:pt x="177797" y="337800"/>
                  </a:lnTo>
                  <a:close/>
                </a:path>
                <a:path w="501650" h="469900">
                  <a:moveTo>
                    <a:pt x="184404" y="384048"/>
                  </a:moveTo>
                  <a:lnTo>
                    <a:pt x="184404" y="333756"/>
                  </a:lnTo>
                  <a:lnTo>
                    <a:pt x="177797" y="337800"/>
                  </a:lnTo>
                  <a:lnTo>
                    <a:pt x="184404" y="384048"/>
                  </a:lnTo>
                  <a:close/>
                </a:path>
                <a:path w="501650" h="469900">
                  <a:moveTo>
                    <a:pt x="199644" y="64008"/>
                  </a:moveTo>
                  <a:lnTo>
                    <a:pt x="192024" y="65532"/>
                  </a:lnTo>
                  <a:lnTo>
                    <a:pt x="197238" y="72578"/>
                  </a:lnTo>
                  <a:lnTo>
                    <a:pt x="199644" y="64008"/>
                  </a:lnTo>
                  <a:close/>
                </a:path>
                <a:path w="501650" h="469900">
                  <a:moveTo>
                    <a:pt x="197238" y="72578"/>
                  </a:moveTo>
                  <a:lnTo>
                    <a:pt x="192024" y="65532"/>
                  </a:lnTo>
                  <a:lnTo>
                    <a:pt x="192024" y="91154"/>
                  </a:lnTo>
                  <a:lnTo>
                    <a:pt x="197238" y="72578"/>
                  </a:lnTo>
                  <a:close/>
                </a:path>
                <a:path w="501650" h="469900">
                  <a:moveTo>
                    <a:pt x="202692" y="448056"/>
                  </a:moveTo>
                  <a:lnTo>
                    <a:pt x="200070" y="428277"/>
                  </a:lnTo>
                  <a:lnTo>
                    <a:pt x="193548" y="448056"/>
                  </a:lnTo>
                  <a:lnTo>
                    <a:pt x="202692" y="448056"/>
                  </a:lnTo>
                  <a:close/>
                </a:path>
                <a:path w="501650" h="469900">
                  <a:moveTo>
                    <a:pt x="202692" y="450919"/>
                  </a:moveTo>
                  <a:lnTo>
                    <a:pt x="202692" y="448056"/>
                  </a:lnTo>
                  <a:lnTo>
                    <a:pt x="193548" y="448056"/>
                  </a:lnTo>
                  <a:lnTo>
                    <a:pt x="196596" y="469392"/>
                  </a:lnTo>
                  <a:lnTo>
                    <a:pt x="202692" y="450919"/>
                  </a:lnTo>
                  <a:close/>
                </a:path>
                <a:path w="501650" h="469900">
                  <a:moveTo>
                    <a:pt x="199644" y="75829"/>
                  </a:moveTo>
                  <a:lnTo>
                    <a:pt x="199644" y="64008"/>
                  </a:lnTo>
                  <a:lnTo>
                    <a:pt x="197238" y="72578"/>
                  </a:lnTo>
                  <a:lnTo>
                    <a:pt x="199644" y="75829"/>
                  </a:lnTo>
                  <a:close/>
                </a:path>
                <a:path w="501650" h="469900">
                  <a:moveTo>
                    <a:pt x="299242" y="398592"/>
                  </a:moveTo>
                  <a:lnTo>
                    <a:pt x="240792" y="304800"/>
                  </a:lnTo>
                  <a:lnTo>
                    <a:pt x="200070" y="428277"/>
                  </a:lnTo>
                  <a:lnTo>
                    <a:pt x="202692" y="448056"/>
                  </a:lnTo>
                  <a:lnTo>
                    <a:pt x="202692" y="450919"/>
                  </a:lnTo>
                  <a:lnTo>
                    <a:pt x="239268" y="340082"/>
                  </a:lnTo>
                  <a:lnTo>
                    <a:pt x="239268" y="318516"/>
                  </a:lnTo>
                  <a:lnTo>
                    <a:pt x="246888" y="316992"/>
                  </a:lnTo>
                  <a:lnTo>
                    <a:pt x="246888" y="330920"/>
                  </a:lnTo>
                  <a:lnTo>
                    <a:pt x="297180" y="412791"/>
                  </a:lnTo>
                  <a:lnTo>
                    <a:pt x="297180" y="411480"/>
                  </a:lnTo>
                  <a:lnTo>
                    <a:pt x="299242" y="398592"/>
                  </a:lnTo>
                  <a:close/>
                </a:path>
                <a:path w="501650" h="469900">
                  <a:moveTo>
                    <a:pt x="246888" y="316992"/>
                  </a:moveTo>
                  <a:lnTo>
                    <a:pt x="239268" y="318516"/>
                  </a:lnTo>
                  <a:lnTo>
                    <a:pt x="243897" y="326053"/>
                  </a:lnTo>
                  <a:lnTo>
                    <a:pt x="246888" y="316992"/>
                  </a:lnTo>
                  <a:close/>
                </a:path>
                <a:path w="501650" h="469900">
                  <a:moveTo>
                    <a:pt x="243897" y="326053"/>
                  </a:moveTo>
                  <a:lnTo>
                    <a:pt x="239268" y="318516"/>
                  </a:lnTo>
                  <a:lnTo>
                    <a:pt x="239268" y="340082"/>
                  </a:lnTo>
                  <a:lnTo>
                    <a:pt x="243897" y="326053"/>
                  </a:lnTo>
                  <a:close/>
                </a:path>
                <a:path w="501650" h="469900">
                  <a:moveTo>
                    <a:pt x="246888" y="330920"/>
                  </a:moveTo>
                  <a:lnTo>
                    <a:pt x="246888" y="316992"/>
                  </a:lnTo>
                  <a:lnTo>
                    <a:pt x="243897" y="326053"/>
                  </a:lnTo>
                  <a:lnTo>
                    <a:pt x="246888" y="330920"/>
                  </a:lnTo>
                  <a:close/>
                </a:path>
                <a:path w="501650" h="469900">
                  <a:moveTo>
                    <a:pt x="252984" y="131064"/>
                  </a:moveTo>
                  <a:lnTo>
                    <a:pt x="248967" y="125811"/>
                  </a:lnTo>
                  <a:lnTo>
                    <a:pt x="245364" y="131064"/>
                  </a:lnTo>
                  <a:lnTo>
                    <a:pt x="252984" y="131064"/>
                  </a:lnTo>
                  <a:close/>
                </a:path>
                <a:path w="501650" h="469900">
                  <a:moveTo>
                    <a:pt x="252984" y="135200"/>
                  </a:moveTo>
                  <a:lnTo>
                    <a:pt x="252984" y="131064"/>
                  </a:lnTo>
                  <a:lnTo>
                    <a:pt x="245364" y="131064"/>
                  </a:lnTo>
                  <a:lnTo>
                    <a:pt x="245364" y="137613"/>
                  </a:lnTo>
                  <a:lnTo>
                    <a:pt x="248412" y="141732"/>
                  </a:lnTo>
                  <a:lnTo>
                    <a:pt x="252984" y="135200"/>
                  </a:lnTo>
                  <a:close/>
                </a:path>
                <a:path w="501650" h="469900">
                  <a:moveTo>
                    <a:pt x="335280" y="0"/>
                  </a:moveTo>
                  <a:lnTo>
                    <a:pt x="248967" y="125811"/>
                  </a:lnTo>
                  <a:lnTo>
                    <a:pt x="252984" y="131064"/>
                  </a:lnTo>
                  <a:lnTo>
                    <a:pt x="252984" y="135200"/>
                  </a:lnTo>
                  <a:lnTo>
                    <a:pt x="323134" y="34985"/>
                  </a:lnTo>
                  <a:lnTo>
                    <a:pt x="324612" y="16764"/>
                  </a:lnTo>
                  <a:lnTo>
                    <a:pt x="333756" y="19812"/>
                  </a:lnTo>
                  <a:lnTo>
                    <a:pt x="333756" y="20828"/>
                  </a:lnTo>
                  <a:lnTo>
                    <a:pt x="335280" y="0"/>
                  </a:lnTo>
                  <a:close/>
                </a:path>
                <a:path w="501650" h="469900">
                  <a:moveTo>
                    <a:pt x="306324" y="409956"/>
                  </a:moveTo>
                  <a:lnTo>
                    <a:pt x="299242" y="398592"/>
                  </a:lnTo>
                  <a:lnTo>
                    <a:pt x="297180" y="411480"/>
                  </a:lnTo>
                  <a:lnTo>
                    <a:pt x="306324" y="409956"/>
                  </a:lnTo>
                  <a:close/>
                </a:path>
                <a:path w="501650" h="469900">
                  <a:moveTo>
                    <a:pt x="306324" y="415417"/>
                  </a:moveTo>
                  <a:lnTo>
                    <a:pt x="306324" y="409956"/>
                  </a:lnTo>
                  <a:lnTo>
                    <a:pt x="297180" y="411480"/>
                  </a:lnTo>
                  <a:lnTo>
                    <a:pt x="297180" y="412791"/>
                  </a:lnTo>
                  <a:lnTo>
                    <a:pt x="304800" y="425196"/>
                  </a:lnTo>
                  <a:lnTo>
                    <a:pt x="306324" y="415417"/>
                  </a:lnTo>
                  <a:close/>
                </a:path>
                <a:path w="501650" h="469900">
                  <a:moveTo>
                    <a:pt x="416052" y="391668"/>
                  </a:moveTo>
                  <a:lnTo>
                    <a:pt x="411480" y="374904"/>
                  </a:lnTo>
                  <a:lnTo>
                    <a:pt x="403860" y="381000"/>
                  </a:lnTo>
                  <a:lnTo>
                    <a:pt x="399464" y="365177"/>
                  </a:lnTo>
                  <a:lnTo>
                    <a:pt x="315468" y="297180"/>
                  </a:lnTo>
                  <a:lnTo>
                    <a:pt x="299242" y="398592"/>
                  </a:lnTo>
                  <a:lnTo>
                    <a:pt x="306324" y="409956"/>
                  </a:lnTo>
                  <a:lnTo>
                    <a:pt x="306324" y="415417"/>
                  </a:lnTo>
                  <a:lnTo>
                    <a:pt x="315468" y="356743"/>
                  </a:lnTo>
                  <a:lnTo>
                    <a:pt x="315468" y="310896"/>
                  </a:lnTo>
                  <a:lnTo>
                    <a:pt x="323088" y="307848"/>
                  </a:lnTo>
                  <a:lnTo>
                    <a:pt x="323088" y="317015"/>
                  </a:lnTo>
                  <a:lnTo>
                    <a:pt x="416052" y="391668"/>
                  </a:lnTo>
                  <a:close/>
                </a:path>
                <a:path w="501650" h="469900">
                  <a:moveTo>
                    <a:pt x="333756" y="20828"/>
                  </a:moveTo>
                  <a:lnTo>
                    <a:pt x="333756" y="19812"/>
                  </a:lnTo>
                  <a:lnTo>
                    <a:pt x="323134" y="34985"/>
                  </a:lnTo>
                  <a:lnTo>
                    <a:pt x="315468" y="129540"/>
                  </a:lnTo>
                  <a:lnTo>
                    <a:pt x="320040" y="128695"/>
                  </a:lnTo>
                  <a:lnTo>
                    <a:pt x="320040" y="118872"/>
                  </a:lnTo>
                  <a:lnTo>
                    <a:pt x="326668" y="117684"/>
                  </a:lnTo>
                  <a:lnTo>
                    <a:pt x="333756" y="20828"/>
                  </a:lnTo>
                  <a:close/>
                </a:path>
                <a:path w="501650" h="469900">
                  <a:moveTo>
                    <a:pt x="323088" y="307848"/>
                  </a:moveTo>
                  <a:lnTo>
                    <a:pt x="315468" y="310896"/>
                  </a:lnTo>
                  <a:lnTo>
                    <a:pt x="321818" y="315995"/>
                  </a:lnTo>
                  <a:lnTo>
                    <a:pt x="323088" y="307848"/>
                  </a:lnTo>
                  <a:close/>
                </a:path>
                <a:path w="501650" h="469900">
                  <a:moveTo>
                    <a:pt x="321818" y="315995"/>
                  </a:moveTo>
                  <a:lnTo>
                    <a:pt x="315468" y="310896"/>
                  </a:lnTo>
                  <a:lnTo>
                    <a:pt x="315468" y="356743"/>
                  </a:lnTo>
                  <a:lnTo>
                    <a:pt x="321818" y="315995"/>
                  </a:lnTo>
                  <a:close/>
                </a:path>
                <a:path w="501650" h="469900">
                  <a:moveTo>
                    <a:pt x="326668" y="117684"/>
                  </a:moveTo>
                  <a:lnTo>
                    <a:pt x="320040" y="118872"/>
                  </a:lnTo>
                  <a:lnTo>
                    <a:pt x="326136" y="124968"/>
                  </a:lnTo>
                  <a:lnTo>
                    <a:pt x="326668" y="117684"/>
                  </a:lnTo>
                  <a:close/>
                </a:path>
                <a:path w="501650" h="469900">
                  <a:moveTo>
                    <a:pt x="422148" y="100584"/>
                  </a:moveTo>
                  <a:lnTo>
                    <a:pt x="326668" y="117684"/>
                  </a:lnTo>
                  <a:lnTo>
                    <a:pt x="326136" y="124968"/>
                  </a:lnTo>
                  <a:lnTo>
                    <a:pt x="320040" y="118872"/>
                  </a:lnTo>
                  <a:lnTo>
                    <a:pt x="320040" y="128695"/>
                  </a:lnTo>
                  <a:lnTo>
                    <a:pt x="402319" y="113505"/>
                  </a:lnTo>
                  <a:lnTo>
                    <a:pt x="408432" y="103632"/>
                  </a:lnTo>
                  <a:lnTo>
                    <a:pt x="414528" y="111252"/>
                  </a:lnTo>
                  <a:lnTo>
                    <a:pt x="414528" y="112719"/>
                  </a:lnTo>
                  <a:lnTo>
                    <a:pt x="422148" y="100584"/>
                  </a:lnTo>
                  <a:close/>
                </a:path>
                <a:path w="501650" h="469900">
                  <a:moveTo>
                    <a:pt x="323088" y="317015"/>
                  </a:moveTo>
                  <a:lnTo>
                    <a:pt x="323088" y="307848"/>
                  </a:lnTo>
                  <a:lnTo>
                    <a:pt x="321818" y="315995"/>
                  </a:lnTo>
                  <a:lnTo>
                    <a:pt x="323088" y="317015"/>
                  </a:lnTo>
                  <a:close/>
                </a:path>
                <a:path w="501650" h="469900">
                  <a:moveTo>
                    <a:pt x="333756" y="19812"/>
                  </a:moveTo>
                  <a:lnTo>
                    <a:pt x="324612" y="16764"/>
                  </a:lnTo>
                  <a:lnTo>
                    <a:pt x="323134" y="34985"/>
                  </a:lnTo>
                  <a:lnTo>
                    <a:pt x="333756" y="19812"/>
                  </a:lnTo>
                  <a:close/>
                </a:path>
                <a:path w="501650" h="469900">
                  <a:moveTo>
                    <a:pt x="414528" y="112719"/>
                  </a:moveTo>
                  <a:lnTo>
                    <a:pt x="414528" y="111252"/>
                  </a:lnTo>
                  <a:lnTo>
                    <a:pt x="402319" y="113505"/>
                  </a:lnTo>
                  <a:lnTo>
                    <a:pt x="368808" y="167640"/>
                  </a:lnTo>
                  <a:lnTo>
                    <a:pt x="377952" y="169141"/>
                  </a:lnTo>
                  <a:lnTo>
                    <a:pt x="377952" y="158496"/>
                  </a:lnTo>
                  <a:lnTo>
                    <a:pt x="384966" y="159798"/>
                  </a:lnTo>
                  <a:lnTo>
                    <a:pt x="414528" y="112719"/>
                  </a:lnTo>
                  <a:close/>
                </a:path>
                <a:path w="501650" h="469900">
                  <a:moveTo>
                    <a:pt x="483108" y="288188"/>
                  </a:moveTo>
                  <a:lnTo>
                    <a:pt x="483108" y="278892"/>
                  </a:lnTo>
                  <a:lnTo>
                    <a:pt x="480060" y="286512"/>
                  </a:lnTo>
                  <a:lnTo>
                    <a:pt x="466317" y="277726"/>
                  </a:lnTo>
                  <a:lnTo>
                    <a:pt x="373380" y="271272"/>
                  </a:lnTo>
                  <a:lnTo>
                    <a:pt x="379476" y="293217"/>
                  </a:lnTo>
                  <a:lnTo>
                    <a:pt x="379476" y="280416"/>
                  </a:lnTo>
                  <a:lnTo>
                    <a:pt x="384048" y="274320"/>
                  </a:lnTo>
                  <a:lnTo>
                    <a:pt x="385840" y="280893"/>
                  </a:lnTo>
                  <a:lnTo>
                    <a:pt x="483108" y="288188"/>
                  </a:lnTo>
                  <a:close/>
                </a:path>
                <a:path w="501650" h="469900">
                  <a:moveTo>
                    <a:pt x="384966" y="159798"/>
                  </a:moveTo>
                  <a:lnTo>
                    <a:pt x="377952" y="158496"/>
                  </a:lnTo>
                  <a:lnTo>
                    <a:pt x="381000" y="166116"/>
                  </a:lnTo>
                  <a:lnTo>
                    <a:pt x="384966" y="159798"/>
                  </a:lnTo>
                  <a:close/>
                </a:path>
                <a:path w="501650" h="469900">
                  <a:moveTo>
                    <a:pt x="484632" y="178308"/>
                  </a:moveTo>
                  <a:lnTo>
                    <a:pt x="384966" y="159798"/>
                  </a:lnTo>
                  <a:lnTo>
                    <a:pt x="381000" y="166116"/>
                  </a:lnTo>
                  <a:lnTo>
                    <a:pt x="377952" y="158496"/>
                  </a:lnTo>
                  <a:lnTo>
                    <a:pt x="377952" y="169141"/>
                  </a:lnTo>
                  <a:lnTo>
                    <a:pt x="459886" y="182593"/>
                  </a:lnTo>
                  <a:lnTo>
                    <a:pt x="469392" y="176784"/>
                  </a:lnTo>
                  <a:lnTo>
                    <a:pt x="470916" y="184404"/>
                  </a:lnTo>
                  <a:lnTo>
                    <a:pt x="470916" y="186880"/>
                  </a:lnTo>
                  <a:lnTo>
                    <a:pt x="484632" y="178308"/>
                  </a:lnTo>
                  <a:close/>
                </a:path>
                <a:path w="501650" h="469900">
                  <a:moveTo>
                    <a:pt x="385840" y="280893"/>
                  </a:moveTo>
                  <a:lnTo>
                    <a:pt x="384048" y="274320"/>
                  </a:lnTo>
                  <a:lnTo>
                    <a:pt x="379476" y="280416"/>
                  </a:lnTo>
                  <a:lnTo>
                    <a:pt x="385840" y="280893"/>
                  </a:lnTo>
                  <a:close/>
                </a:path>
                <a:path w="501650" h="469900">
                  <a:moveTo>
                    <a:pt x="411480" y="374904"/>
                  </a:moveTo>
                  <a:lnTo>
                    <a:pt x="385840" y="280893"/>
                  </a:lnTo>
                  <a:lnTo>
                    <a:pt x="379476" y="280416"/>
                  </a:lnTo>
                  <a:lnTo>
                    <a:pt x="379476" y="293217"/>
                  </a:lnTo>
                  <a:lnTo>
                    <a:pt x="399464" y="365177"/>
                  </a:lnTo>
                  <a:lnTo>
                    <a:pt x="411480" y="374904"/>
                  </a:lnTo>
                  <a:close/>
                </a:path>
                <a:path w="501650" h="469900">
                  <a:moveTo>
                    <a:pt x="470916" y="186880"/>
                  </a:moveTo>
                  <a:lnTo>
                    <a:pt x="470916" y="184404"/>
                  </a:lnTo>
                  <a:lnTo>
                    <a:pt x="459886" y="182593"/>
                  </a:lnTo>
                  <a:lnTo>
                    <a:pt x="387096" y="227076"/>
                  </a:lnTo>
                  <a:lnTo>
                    <a:pt x="399288" y="234870"/>
                  </a:lnTo>
                  <a:lnTo>
                    <a:pt x="399288" y="222504"/>
                  </a:lnTo>
                  <a:lnTo>
                    <a:pt x="406422" y="227189"/>
                  </a:lnTo>
                  <a:lnTo>
                    <a:pt x="470916" y="186880"/>
                  </a:lnTo>
                  <a:close/>
                </a:path>
                <a:path w="501650" h="469900">
                  <a:moveTo>
                    <a:pt x="406422" y="227189"/>
                  </a:moveTo>
                  <a:lnTo>
                    <a:pt x="399288" y="222504"/>
                  </a:lnTo>
                  <a:lnTo>
                    <a:pt x="399288" y="231648"/>
                  </a:lnTo>
                  <a:lnTo>
                    <a:pt x="406422" y="227189"/>
                  </a:lnTo>
                  <a:close/>
                </a:path>
                <a:path w="501650" h="469900">
                  <a:moveTo>
                    <a:pt x="501396" y="289560"/>
                  </a:moveTo>
                  <a:lnTo>
                    <a:pt x="406422" y="227189"/>
                  </a:lnTo>
                  <a:lnTo>
                    <a:pt x="399288" y="231648"/>
                  </a:lnTo>
                  <a:lnTo>
                    <a:pt x="399288" y="234870"/>
                  </a:lnTo>
                  <a:lnTo>
                    <a:pt x="466317" y="277726"/>
                  </a:lnTo>
                  <a:lnTo>
                    <a:pt x="483108" y="278892"/>
                  </a:lnTo>
                  <a:lnTo>
                    <a:pt x="483108" y="288188"/>
                  </a:lnTo>
                  <a:lnTo>
                    <a:pt x="501396" y="289560"/>
                  </a:lnTo>
                  <a:close/>
                </a:path>
                <a:path w="501650" h="469900">
                  <a:moveTo>
                    <a:pt x="411480" y="374904"/>
                  </a:moveTo>
                  <a:lnTo>
                    <a:pt x="399464" y="365177"/>
                  </a:lnTo>
                  <a:lnTo>
                    <a:pt x="403860" y="381000"/>
                  </a:lnTo>
                  <a:lnTo>
                    <a:pt x="411480" y="374904"/>
                  </a:lnTo>
                  <a:close/>
                </a:path>
                <a:path w="501650" h="469900">
                  <a:moveTo>
                    <a:pt x="414528" y="111252"/>
                  </a:moveTo>
                  <a:lnTo>
                    <a:pt x="408432" y="103632"/>
                  </a:lnTo>
                  <a:lnTo>
                    <a:pt x="402319" y="113505"/>
                  </a:lnTo>
                  <a:lnTo>
                    <a:pt x="414528" y="111252"/>
                  </a:lnTo>
                  <a:close/>
                </a:path>
                <a:path w="501650" h="469900">
                  <a:moveTo>
                    <a:pt x="470916" y="184404"/>
                  </a:moveTo>
                  <a:lnTo>
                    <a:pt x="469392" y="176784"/>
                  </a:lnTo>
                  <a:lnTo>
                    <a:pt x="459886" y="182593"/>
                  </a:lnTo>
                  <a:lnTo>
                    <a:pt x="470916" y="184404"/>
                  </a:lnTo>
                  <a:close/>
                </a:path>
                <a:path w="501650" h="469900">
                  <a:moveTo>
                    <a:pt x="483108" y="278892"/>
                  </a:moveTo>
                  <a:lnTo>
                    <a:pt x="466317" y="277726"/>
                  </a:lnTo>
                  <a:lnTo>
                    <a:pt x="480060" y="286512"/>
                  </a:lnTo>
                  <a:lnTo>
                    <a:pt x="483108" y="278892"/>
                  </a:lnTo>
                  <a:close/>
                </a:path>
              </a:pathLst>
            </a:custGeom>
            <a:solidFill>
              <a:srgbClr val="FFFFFF"/>
            </a:solidFill>
          </p:spPr>
          <p:txBody>
            <a:bodyPr wrap="square" lIns="0" tIns="0" rIns="0" bIns="0" rtlCol="0"/>
            <a:lstStyle/>
            <a:p>
              <a:endParaRPr/>
            </a:p>
          </p:txBody>
        </p:sp>
        <p:sp>
          <p:nvSpPr>
            <p:cNvPr id="18" name="object 16">
              <a:extLst>
                <a:ext uri="{FF2B5EF4-FFF2-40B4-BE49-F238E27FC236}">
                  <a16:creationId xmlns:a16="http://schemas.microsoft.com/office/drawing/2014/main" id="{8765AA3D-E89A-4CCD-9E00-E1CA0DEC3106}"/>
                </a:ext>
              </a:extLst>
            </p:cNvPr>
            <p:cNvSpPr/>
            <p:nvPr/>
          </p:nvSpPr>
          <p:spPr>
            <a:xfrm>
              <a:off x="1193165" y="2022360"/>
              <a:ext cx="723900" cy="765175"/>
            </a:xfrm>
            <a:custGeom>
              <a:avLst/>
              <a:gdLst/>
              <a:ahLst/>
              <a:cxnLst/>
              <a:rect l="l" t="t" r="r" b="b"/>
              <a:pathLst>
                <a:path w="723900" h="765175">
                  <a:moveTo>
                    <a:pt x="495300" y="536448"/>
                  </a:moveTo>
                  <a:lnTo>
                    <a:pt x="469392" y="455676"/>
                  </a:lnTo>
                  <a:lnTo>
                    <a:pt x="445020" y="480034"/>
                  </a:lnTo>
                  <a:lnTo>
                    <a:pt x="42672" y="76200"/>
                  </a:lnTo>
                  <a:lnTo>
                    <a:pt x="39624" y="79248"/>
                  </a:lnTo>
                  <a:lnTo>
                    <a:pt x="33528" y="79248"/>
                  </a:lnTo>
                  <a:lnTo>
                    <a:pt x="33528" y="688848"/>
                  </a:lnTo>
                  <a:lnTo>
                    <a:pt x="0" y="688848"/>
                  </a:lnTo>
                  <a:lnTo>
                    <a:pt x="33528" y="755904"/>
                  </a:lnTo>
                  <a:lnTo>
                    <a:pt x="38100" y="765048"/>
                  </a:lnTo>
                  <a:lnTo>
                    <a:pt x="44196" y="752856"/>
                  </a:lnTo>
                  <a:lnTo>
                    <a:pt x="76200" y="688848"/>
                  </a:lnTo>
                  <a:lnTo>
                    <a:pt x="44196" y="688848"/>
                  </a:lnTo>
                  <a:lnTo>
                    <a:pt x="44196" y="106756"/>
                  </a:lnTo>
                  <a:lnTo>
                    <a:pt x="236042" y="619734"/>
                  </a:lnTo>
                  <a:lnTo>
                    <a:pt x="205740" y="630936"/>
                  </a:lnTo>
                  <a:lnTo>
                    <a:pt x="249936" y="672922"/>
                  </a:lnTo>
                  <a:lnTo>
                    <a:pt x="266700" y="688848"/>
                  </a:lnTo>
                  <a:lnTo>
                    <a:pt x="275844" y="605028"/>
                  </a:lnTo>
                  <a:lnTo>
                    <a:pt x="245541" y="616216"/>
                  </a:lnTo>
                  <a:lnTo>
                    <a:pt x="50914" y="99644"/>
                  </a:lnTo>
                  <a:lnTo>
                    <a:pt x="438899" y="486168"/>
                  </a:lnTo>
                  <a:lnTo>
                    <a:pt x="414528" y="510540"/>
                  </a:lnTo>
                  <a:lnTo>
                    <a:pt x="454152" y="523240"/>
                  </a:lnTo>
                  <a:lnTo>
                    <a:pt x="495300" y="536448"/>
                  </a:lnTo>
                  <a:close/>
                </a:path>
                <a:path w="723900" h="765175">
                  <a:moveTo>
                    <a:pt x="571500" y="460248"/>
                  </a:moveTo>
                  <a:lnTo>
                    <a:pt x="545592" y="379476"/>
                  </a:lnTo>
                  <a:lnTo>
                    <a:pt x="521233" y="403834"/>
                  </a:lnTo>
                  <a:lnTo>
                    <a:pt x="195072" y="76200"/>
                  </a:lnTo>
                  <a:lnTo>
                    <a:pt x="187452" y="83820"/>
                  </a:lnTo>
                  <a:lnTo>
                    <a:pt x="515086" y="409968"/>
                  </a:lnTo>
                  <a:lnTo>
                    <a:pt x="490728" y="434340"/>
                  </a:lnTo>
                  <a:lnTo>
                    <a:pt x="530352" y="447040"/>
                  </a:lnTo>
                  <a:lnTo>
                    <a:pt x="571500" y="460248"/>
                  </a:lnTo>
                  <a:close/>
                </a:path>
                <a:path w="723900" h="765175">
                  <a:moveTo>
                    <a:pt x="723900" y="460248"/>
                  </a:moveTo>
                  <a:lnTo>
                    <a:pt x="691896" y="382524"/>
                  </a:lnTo>
                  <a:lnTo>
                    <a:pt x="670001" y="407720"/>
                  </a:lnTo>
                  <a:lnTo>
                    <a:pt x="195072" y="0"/>
                  </a:lnTo>
                  <a:lnTo>
                    <a:pt x="187452" y="7620"/>
                  </a:lnTo>
                  <a:lnTo>
                    <a:pt x="663600" y="415099"/>
                  </a:lnTo>
                  <a:lnTo>
                    <a:pt x="641604" y="440436"/>
                  </a:lnTo>
                  <a:lnTo>
                    <a:pt x="679704" y="449605"/>
                  </a:lnTo>
                  <a:lnTo>
                    <a:pt x="723900" y="460248"/>
                  </a:lnTo>
                  <a:close/>
                </a:path>
              </a:pathLst>
            </a:custGeom>
            <a:solidFill>
              <a:srgbClr val="000000"/>
            </a:solidFill>
          </p:spPr>
          <p:txBody>
            <a:bodyPr wrap="square" lIns="0" tIns="0" rIns="0" bIns="0" rtlCol="0"/>
            <a:lstStyle/>
            <a:p>
              <a:endParaRPr/>
            </a:p>
          </p:txBody>
        </p:sp>
        <p:sp>
          <p:nvSpPr>
            <p:cNvPr id="19" name="object 17">
              <a:extLst>
                <a:ext uri="{FF2B5EF4-FFF2-40B4-BE49-F238E27FC236}">
                  <a16:creationId xmlns:a16="http://schemas.microsoft.com/office/drawing/2014/main" id="{CEDF9949-8309-43B6-96B2-8AB9E69C6CFE}"/>
                </a:ext>
              </a:extLst>
            </p:cNvPr>
            <p:cNvSpPr/>
            <p:nvPr/>
          </p:nvSpPr>
          <p:spPr>
            <a:xfrm>
              <a:off x="1002673" y="1796796"/>
              <a:ext cx="533400" cy="533400"/>
            </a:xfrm>
            <a:custGeom>
              <a:avLst/>
              <a:gdLst/>
              <a:ahLst/>
              <a:cxnLst/>
              <a:rect l="l" t="t" r="r" b="b"/>
              <a:pathLst>
                <a:path w="533400" h="533400">
                  <a:moveTo>
                    <a:pt x="533396" y="266699"/>
                  </a:moveTo>
                  <a:lnTo>
                    <a:pt x="529117" y="219021"/>
                  </a:lnTo>
                  <a:lnTo>
                    <a:pt x="516773" y="174039"/>
                  </a:lnTo>
                  <a:lnTo>
                    <a:pt x="497103" y="132531"/>
                  </a:lnTo>
                  <a:lnTo>
                    <a:pt x="470849" y="95276"/>
                  </a:lnTo>
                  <a:lnTo>
                    <a:pt x="438749" y="63050"/>
                  </a:lnTo>
                  <a:lnTo>
                    <a:pt x="401544" y="36632"/>
                  </a:lnTo>
                  <a:lnTo>
                    <a:pt x="359975" y="16799"/>
                  </a:lnTo>
                  <a:lnTo>
                    <a:pt x="314780" y="4329"/>
                  </a:lnTo>
                  <a:lnTo>
                    <a:pt x="266699" y="0"/>
                  </a:lnTo>
                  <a:lnTo>
                    <a:pt x="219021" y="4329"/>
                  </a:lnTo>
                  <a:lnTo>
                    <a:pt x="174039" y="16799"/>
                  </a:lnTo>
                  <a:lnTo>
                    <a:pt x="132531" y="36632"/>
                  </a:lnTo>
                  <a:lnTo>
                    <a:pt x="95276" y="63050"/>
                  </a:lnTo>
                  <a:lnTo>
                    <a:pt x="63050" y="95276"/>
                  </a:lnTo>
                  <a:lnTo>
                    <a:pt x="36632" y="132531"/>
                  </a:lnTo>
                  <a:lnTo>
                    <a:pt x="16799" y="174039"/>
                  </a:lnTo>
                  <a:lnTo>
                    <a:pt x="4329" y="219021"/>
                  </a:lnTo>
                  <a:lnTo>
                    <a:pt x="0" y="266699"/>
                  </a:lnTo>
                  <a:lnTo>
                    <a:pt x="4329" y="314780"/>
                  </a:lnTo>
                  <a:lnTo>
                    <a:pt x="16799" y="359975"/>
                  </a:lnTo>
                  <a:lnTo>
                    <a:pt x="36632" y="401545"/>
                  </a:lnTo>
                  <a:lnTo>
                    <a:pt x="63050" y="438751"/>
                  </a:lnTo>
                  <a:lnTo>
                    <a:pt x="95276" y="470851"/>
                  </a:lnTo>
                  <a:lnTo>
                    <a:pt x="132531" y="497106"/>
                  </a:lnTo>
                  <a:lnTo>
                    <a:pt x="174039" y="516776"/>
                  </a:lnTo>
                  <a:lnTo>
                    <a:pt x="219021" y="529120"/>
                  </a:lnTo>
                  <a:lnTo>
                    <a:pt x="266699" y="533399"/>
                  </a:lnTo>
                  <a:lnTo>
                    <a:pt x="314780" y="529120"/>
                  </a:lnTo>
                  <a:lnTo>
                    <a:pt x="359975" y="516776"/>
                  </a:lnTo>
                  <a:lnTo>
                    <a:pt x="401544" y="497106"/>
                  </a:lnTo>
                  <a:lnTo>
                    <a:pt x="438749" y="470851"/>
                  </a:lnTo>
                  <a:lnTo>
                    <a:pt x="470849" y="438751"/>
                  </a:lnTo>
                  <a:lnTo>
                    <a:pt x="497103" y="401545"/>
                  </a:lnTo>
                  <a:lnTo>
                    <a:pt x="516773" y="359975"/>
                  </a:lnTo>
                  <a:lnTo>
                    <a:pt x="529117" y="314780"/>
                  </a:lnTo>
                  <a:lnTo>
                    <a:pt x="533396" y="266699"/>
                  </a:lnTo>
                  <a:close/>
                </a:path>
              </a:pathLst>
            </a:custGeom>
            <a:solidFill>
              <a:srgbClr val="FFFF00"/>
            </a:solidFill>
          </p:spPr>
          <p:txBody>
            <a:bodyPr wrap="square" lIns="0" tIns="0" rIns="0" bIns="0" rtlCol="0"/>
            <a:lstStyle/>
            <a:p>
              <a:endParaRPr/>
            </a:p>
          </p:txBody>
        </p:sp>
        <p:sp>
          <p:nvSpPr>
            <p:cNvPr id="20" name="object 18">
              <a:extLst>
                <a:ext uri="{FF2B5EF4-FFF2-40B4-BE49-F238E27FC236}">
                  <a16:creationId xmlns:a16="http://schemas.microsoft.com/office/drawing/2014/main" id="{C9315AD8-34E3-4879-BA0F-BB6E50A1414B}"/>
                </a:ext>
              </a:extLst>
            </p:cNvPr>
            <p:cNvSpPr/>
            <p:nvPr/>
          </p:nvSpPr>
          <p:spPr>
            <a:xfrm>
              <a:off x="998101" y="1792224"/>
              <a:ext cx="544195" cy="544195"/>
            </a:xfrm>
            <a:custGeom>
              <a:avLst/>
              <a:gdLst/>
              <a:ahLst/>
              <a:cxnLst/>
              <a:rect l="l" t="t" r="r" b="b"/>
              <a:pathLst>
                <a:path w="544194" h="544194">
                  <a:moveTo>
                    <a:pt x="1524" y="286512"/>
                  </a:moveTo>
                  <a:lnTo>
                    <a:pt x="1524" y="257556"/>
                  </a:lnTo>
                  <a:lnTo>
                    <a:pt x="0" y="272796"/>
                  </a:lnTo>
                  <a:lnTo>
                    <a:pt x="1524" y="286512"/>
                  </a:lnTo>
                  <a:close/>
                </a:path>
                <a:path w="544194" h="544194">
                  <a:moveTo>
                    <a:pt x="542540" y="300228"/>
                  </a:moveTo>
                  <a:lnTo>
                    <a:pt x="542540" y="243840"/>
                  </a:lnTo>
                  <a:lnTo>
                    <a:pt x="541016" y="230124"/>
                  </a:lnTo>
                  <a:lnTo>
                    <a:pt x="537968" y="217932"/>
                  </a:lnTo>
                  <a:lnTo>
                    <a:pt x="531872" y="190500"/>
                  </a:lnTo>
                  <a:lnTo>
                    <a:pt x="510540" y="141732"/>
                  </a:lnTo>
                  <a:lnTo>
                    <a:pt x="481584" y="99060"/>
                  </a:lnTo>
                  <a:lnTo>
                    <a:pt x="445008" y="62484"/>
                  </a:lnTo>
                  <a:lnTo>
                    <a:pt x="400812" y="33528"/>
                  </a:lnTo>
                  <a:lnTo>
                    <a:pt x="365760" y="16764"/>
                  </a:lnTo>
                  <a:lnTo>
                    <a:pt x="326136" y="6096"/>
                  </a:lnTo>
                  <a:lnTo>
                    <a:pt x="313944" y="3048"/>
                  </a:lnTo>
                  <a:lnTo>
                    <a:pt x="300228" y="1524"/>
                  </a:lnTo>
                  <a:lnTo>
                    <a:pt x="286512" y="1524"/>
                  </a:lnTo>
                  <a:lnTo>
                    <a:pt x="271272" y="0"/>
                  </a:lnTo>
                  <a:lnTo>
                    <a:pt x="257556" y="1524"/>
                  </a:lnTo>
                  <a:lnTo>
                    <a:pt x="243840" y="1524"/>
                  </a:lnTo>
                  <a:lnTo>
                    <a:pt x="230124" y="3048"/>
                  </a:lnTo>
                  <a:lnTo>
                    <a:pt x="217932" y="6096"/>
                  </a:lnTo>
                  <a:lnTo>
                    <a:pt x="190500" y="12192"/>
                  </a:lnTo>
                  <a:lnTo>
                    <a:pt x="166116" y="21336"/>
                  </a:lnTo>
                  <a:lnTo>
                    <a:pt x="120396" y="47244"/>
                  </a:lnTo>
                  <a:lnTo>
                    <a:pt x="79248" y="80772"/>
                  </a:lnTo>
                  <a:lnTo>
                    <a:pt x="47244" y="120396"/>
                  </a:lnTo>
                  <a:lnTo>
                    <a:pt x="21336" y="166116"/>
                  </a:lnTo>
                  <a:lnTo>
                    <a:pt x="9144" y="204216"/>
                  </a:lnTo>
                  <a:lnTo>
                    <a:pt x="6096" y="217932"/>
                  </a:lnTo>
                  <a:lnTo>
                    <a:pt x="3048" y="230124"/>
                  </a:lnTo>
                  <a:lnTo>
                    <a:pt x="1524" y="243840"/>
                  </a:lnTo>
                  <a:lnTo>
                    <a:pt x="1524" y="300228"/>
                  </a:lnTo>
                  <a:lnTo>
                    <a:pt x="3048" y="313944"/>
                  </a:lnTo>
                  <a:lnTo>
                    <a:pt x="6096" y="326136"/>
                  </a:lnTo>
                  <a:lnTo>
                    <a:pt x="10668" y="346710"/>
                  </a:lnTo>
                  <a:lnTo>
                    <a:pt x="10668" y="245364"/>
                  </a:lnTo>
                  <a:lnTo>
                    <a:pt x="13716" y="231648"/>
                  </a:lnTo>
                  <a:lnTo>
                    <a:pt x="15240" y="219456"/>
                  </a:lnTo>
                  <a:lnTo>
                    <a:pt x="30480" y="169164"/>
                  </a:lnTo>
                  <a:lnTo>
                    <a:pt x="54864" y="124968"/>
                  </a:lnTo>
                  <a:lnTo>
                    <a:pt x="86868" y="86868"/>
                  </a:lnTo>
                  <a:lnTo>
                    <a:pt x="126492" y="54864"/>
                  </a:lnTo>
                  <a:lnTo>
                    <a:pt x="170688" y="30480"/>
                  </a:lnTo>
                  <a:lnTo>
                    <a:pt x="207264" y="18288"/>
                  </a:lnTo>
                  <a:lnTo>
                    <a:pt x="219456" y="15240"/>
                  </a:lnTo>
                  <a:lnTo>
                    <a:pt x="231648" y="13716"/>
                  </a:lnTo>
                  <a:lnTo>
                    <a:pt x="245364" y="10668"/>
                  </a:lnTo>
                  <a:lnTo>
                    <a:pt x="298704" y="10668"/>
                  </a:lnTo>
                  <a:lnTo>
                    <a:pt x="312420" y="13716"/>
                  </a:lnTo>
                  <a:lnTo>
                    <a:pt x="324612" y="15240"/>
                  </a:lnTo>
                  <a:lnTo>
                    <a:pt x="338328" y="18288"/>
                  </a:lnTo>
                  <a:lnTo>
                    <a:pt x="397764" y="41148"/>
                  </a:lnTo>
                  <a:lnTo>
                    <a:pt x="438912" y="70104"/>
                  </a:lnTo>
                  <a:lnTo>
                    <a:pt x="473964" y="105156"/>
                  </a:lnTo>
                  <a:lnTo>
                    <a:pt x="502920" y="147828"/>
                  </a:lnTo>
                  <a:lnTo>
                    <a:pt x="522732" y="193548"/>
                  </a:lnTo>
                  <a:lnTo>
                    <a:pt x="525780" y="207264"/>
                  </a:lnTo>
                  <a:lnTo>
                    <a:pt x="528824" y="219456"/>
                  </a:lnTo>
                  <a:lnTo>
                    <a:pt x="530348" y="231648"/>
                  </a:lnTo>
                  <a:lnTo>
                    <a:pt x="533396" y="259080"/>
                  </a:lnTo>
                  <a:lnTo>
                    <a:pt x="533396" y="345948"/>
                  </a:lnTo>
                  <a:lnTo>
                    <a:pt x="534920" y="339852"/>
                  </a:lnTo>
                  <a:lnTo>
                    <a:pt x="537968" y="326136"/>
                  </a:lnTo>
                  <a:lnTo>
                    <a:pt x="541016" y="313944"/>
                  </a:lnTo>
                  <a:lnTo>
                    <a:pt x="542540" y="300228"/>
                  </a:lnTo>
                  <a:close/>
                </a:path>
                <a:path w="544194" h="544194">
                  <a:moveTo>
                    <a:pt x="533396" y="345948"/>
                  </a:moveTo>
                  <a:lnTo>
                    <a:pt x="533396" y="284988"/>
                  </a:lnTo>
                  <a:lnTo>
                    <a:pt x="530348" y="312420"/>
                  </a:lnTo>
                  <a:lnTo>
                    <a:pt x="528824" y="324612"/>
                  </a:lnTo>
                  <a:lnTo>
                    <a:pt x="518160" y="362712"/>
                  </a:lnTo>
                  <a:lnTo>
                    <a:pt x="502920" y="397764"/>
                  </a:lnTo>
                  <a:lnTo>
                    <a:pt x="473964" y="438912"/>
                  </a:lnTo>
                  <a:lnTo>
                    <a:pt x="438912" y="473964"/>
                  </a:lnTo>
                  <a:lnTo>
                    <a:pt x="396240" y="502920"/>
                  </a:lnTo>
                  <a:lnTo>
                    <a:pt x="350520" y="522732"/>
                  </a:lnTo>
                  <a:lnTo>
                    <a:pt x="336804" y="525780"/>
                  </a:lnTo>
                  <a:lnTo>
                    <a:pt x="324612" y="528828"/>
                  </a:lnTo>
                  <a:lnTo>
                    <a:pt x="312420" y="530352"/>
                  </a:lnTo>
                  <a:lnTo>
                    <a:pt x="284988" y="533400"/>
                  </a:lnTo>
                  <a:lnTo>
                    <a:pt x="259080" y="533400"/>
                  </a:lnTo>
                  <a:lnTo>
                    <a:pt x="219456" y="528828"/>
                  </a:lnTo>
                  <a:lnTo>
                    <a:pt x="169164" y="513588"/>
                  </a:lnTo>
                  <a:lnTo>
                    <a:pt x="124968" y="489204"/>
                  </a:lnTo>
                  <a:lnTo>
                    <a:pt x="86868" y="457200"/>
                  </a:lnTo>
                  <a:lnTo>
                    <a:pt x="54864" y="417576"/>
                  </a:lnTo>
                  <a:lnTo>
                    <a:pt x="30480" y="373380"/>
                  </a:lnTo>
                  <a:lnTo>
                    <a:pt x="18288" y="336804"/>
                  </a:lnTo>
                  <a:lnTo>
                    <a:pt x="15240" y="324612"/>
                  </a:lnTo>
                  <a:lnTo>
                    <a:pt x="13716" y="312420"/>
                  </a:lnTo>
                  <a:lnTo>
                    <a:pt x="10668" y="298704"/>
                  </a:lnTo>
                  <a:lnTo>
                    <a:pt x="10668" y="346710"/>
                  </a:lnTo>
                  <a:lnTo>
                    <a:pt x="33528" y="402336"/>
                  </a:lnTo>
                  <a:lnTo>
                    <a:pt x="62484" y="445008"/>
                  </a:lnTo>
                  <a:lnTo>
                    <a:pt x="99060" y="481584"/>
                  </a:lnTo>
                  <a:lnTo>
                    <a:pt x="143256" y="510540"/>
                  </a:lnTo>
                  <a:lnTo>
                    <a:pt x="178308" y="527304"/>
                  </a:lnTo>
                  <a:lnTo>
                    <a:pt x="217932" y="537972"/>
                  </a:lnTo>
                  <a:lnTo>
                    <a:pt x="230124" y="541020"/>
                  </a:lnTo>
                  <a:lnTo>
                    <a:pt x="243840" y="542544"/>
                  </a:lnTo>
                  <a:lnTo>
                    <a:pt x="257556" y="542544"/>
                  </a:lnTo>
                  <a:lnTo>
                    <a:pt x="272796" y="544068"/>
                  </a:lnTo>
                  <a:lnTo>
                    <a:pt x="286512" y="542544"/>
                  </a:lnTo>
                  <a:lnTo>
                    <a:pt x="300228" y="542544"/>
                  </a:lnTo>
                  <a:lnTo>
                    <a:pt x="313944" y="541020"/>
                  </a:lnTo>
                  <a:lnTo>
                    <a:pt x="326136" y="537972"/>
                  </a:lnTo>
                  <a:lnTo>
                    <a:pt x="353568" y="531876"/>
                  </a:lnTo>
                  <a:lnTo>
                    <a:pt x="377952" y="522732"/>
                  </a:lnTo>
                  <a:lnTo>
                    <a:pt x="423672" y="496824"/>
                  </a:lnTo>
                  <a:lnTo>
                    <a:pt x="464820" y="463296"/>
                  </a:lnTo>
                  <a:lnTo>
                    <a:pt x="496824" y="423672"/>
                  </a:lnTo>
                  <a:lnTo>
                    <a:pt x="522732" y="377952"/>
                  </a:lnTo>
                  <a:lnTo>
                    <a:pt x="531872" y="352044"/>
                  </a:lnTo>
                  <a:lnTo>
                    <a:pt x="533396" y="345948"/>
                  </a:lnTo>
                  <a:close/>
                </a:path>
                <a:path w="544194" h="544194">
                  <a:moveTo>
                    <a:pt x="544064" y="271272"/>
                  </a:moveTo>
                  <a:lnTo>
                    <a:pt x="542540" y="257556"/>
                  </a:lnTo>
                  <a:lnTo>
                    <a:pt x="542540" y="286512"/>
                  </a:lnTo>
                  <a:lnTo>
                    <a:pt x="544064" y="271272"/>
                  </a:lnTo>
                  <a:close/>
                </a:path>
              </a:pathLst>
            </a:custGeom>
            <a:solidFill>
              <a:srgbClr val="000000"/>
            </a:solidFill>
          </p:spPr>
          <p:txBody>
            <a:bodyPr wrap="square" lIns="0" tIns="0" rIns="0" bIns="0" rtlCol="0"/>
            <a:lstStyle/>
            <a:p>
              <a:endParaRPr/>
            </a:p>
          </p:txBody>
        </p:sp>
      </p:grpSp>
    </p:spTree>
    <p:extLst>
      <p:ext uri="{BB962C8B-B14F-4D97-AF65-F5344CB8AC3E}">
        <p14:creationId xmlns:p14="http://schemas.microsoft.com/office/powerpoint/2010/main" val="2980770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8C15D8-EB46-4430-A641-87CA77EAB071}"/>
              </a:ext>
            </a:extLst>
          </p:cNvPr>
          <p:cNvSpPr>
            <a:spLocks noGrp="1"/>
          </p:cNvSpPr>
          <p:nvPr>
            <p:ph type="body" sz="quarter" idx="13"/>
          </p:nvPr>
        </p:nvSpPr>
        <p:spPr/>
        <p:txBody>
          <a:bodyPr/>
          <a:lstStyle/>
          <a:p>
            <a:r>
              <a:rPr lang="en-US" spc="-10"/>
              <a:t>Photovoltaic</a:t>
            </a:r>
            <a:r>
              <a:rPr lang="en-US" spc="-48"/>
              <a:t> </a:t>
            </a:r>
            <a:r>
              <a:rPr lang="en-US" spc="-26"/>
              <a:t>Technology</a:t>
            </a:r>
            <a:endParaRPr lang="en-US"/>
          </a:p>
        </p:txBody>
      </p:sp>
      <p:sp>
        <p:nvSpPr>
          <p:cNvPr id="3" name="Text Placeholder 2">
            <a:extLst>
              <a:ext uri="{FF2B5EF4-FFF2-40B4-BE49-F238E27FC236}">
                <a16:creationId xmlns:a16="http://schemas.microsoft.com/office/drawing/2014/main" id="{1659F5F8-7805-42E3-9675-787E14975E54}"/>
              </a:ext>
            </a:extLst>
          </p:cNvPr>
          <p:cNvSpPr>
            <a:spLocks noGrp="1"/>
          </p:cNvSpPr>
          <p:nvPr>
            <p:ph type="body" sz="quarter" idx="14"/>
          </p:nvPr>
        </p:nvSpPr>
        <p:spPr>
          <a:xfrm>
            <a:off x="479424" y="1360163"/>
            <a:ext cx="4518648" cy="4140200"/>
          </a:xfrm>
        </p:spPr>
        <p:txBody>
          <a:bodyPr/>
          <a:lstStyle/>
          <a:p>
            <a:r>
              <a:rPr lang="en-US"/>
              <a:t>Photovoltaic (PV) is the technology of converting light directly  to electrical energy (photo = light, voltaic = electricity).</a:t>
            </a:r>
          </a:p>
          <a:p>
            <a:r>
              <a:rPr lang="en-US"/>
              <a:t>Commonly known as “solar cells.”</a:t>
            </a:r>
          </a:p>
          <a:p>
            <a:r>
              <a:rPr lang="en-US"/>
              <a:t>The simplest systems power the small calculators we use  every day. More complicated systems will provide a large  portion of the electricity in the near future.</a:t>
            </a:r>
          </a:p>
          <a:p>
            <a:r>
              <a:rPr lang="en-US"/>
              <a:t>PV represents one of the most promising means of  maintaining our energy intensive standard of living while not  contributing to global warming and pollution.</a:t>
            </a:r>
          </a:p>
          <a:p>
            <a:endParaRPr lang="en-US"/>
          </a:p>
        </p:txBody>
      </p:sp>
      <p:pic>
        <p:nvPicPr>
          <p:cNvPr id="4" name="Picture 3">
            <a:extLst>
              <a:ext uri="{FF2B5EF4-FFF2-40B4-BE49-F238E27FC236}">
                <a16:creationId xmlns:a16="http://schemas.microsoft.com/office/drawing/2014/main" id="{3CBF4FC6-0346-44BC-AEA1-B3C84256A397}"/>
              </a:ext>
            </a:extLst>
          </p:cNvPr>
          <p:cNvPicPr>
            <a:picLocks noChangeAspect="1"/>
          </p:cNvPicPr>
          <p:nvPr/>
        </p:nvPicPr>
        <p:blipFill>
          <a:blip r:embed="rId3"/>
          <a:stretch>
            <a:fillRect/>
          </a:stretch>
        </p:blipFill>
        <p:spPr>
          <a:xfrm>
            <a:off x="4883280" y="1096638"/>
            <a:ext cx="7308720" cy="4140200"/>
          </a:xfrm>
          <a:prstGeom prst="rect">
            <a:avLst/>
          </a:prstGeom>
        </p:spPr>
      </p:pic>
      <p:sp>
        <p:nvSpPr>
          <p:cNvPr id="6" name="Rectangle 5">
            <a:extLst>
              <a:ext uri="{FF2B5EF4-FFF2-40B4-BE49-F238E27FC236}">
                <a16:creationId xmlns:a16="http://schemas.microsoft.com/office/drawing/2014/main" id="{58EABD18-AB40-443F-BF75-1934C6E264DD}"/>
              </a:ext>
            </a:extLst>
          </p:cNvPr>
          <p:cNvSpPr/>
          <p:nvPr/>
        </p:nvSpPr>
        <p:spPr>
          <a:xfrm>
            <a:off x="7676985" y="5761362"/>
            <a:ext cx="3276282" cy="523220"/>
          </a:xfrm>
          <a:prstGeom prst="rect">
            <a:avLst/>
          </a:prstGeom>
        </p:spPr>
        <p:txBody>
          <a:bodyPr wrap="none">
            <a:spAutoFit/>
          </a:bodyPr>
          <a:lstStyle/>
          <a:p>
            <a:r>
              <a:rPr lang="en-US" sz="1400"/>
              <a:t>[The energy report </a:t>
            </a:r>
          </a:p>
          <a:p>
            <a:r>
              <a:rPr lang="en-US" sz="1400"/>
              <a:t>100% renewable energy by 2050]</a:t>
            </a:r>
          </a:p>
        </p:txBody>
      </p:sp>
    </p:spTree>
    <p:extLst>
      <p:ext uri="{BB962C8B-B14F-4D97-AF65-F5344CB8AC3E}">
        <p14:creationId xmlns:p14="http://schemas.microsoft.com/office/powerpoint/2010/main" val="9447316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A14D84-A148-40E7-BF7A-37BA023C8F1A}"/>
              </a:ext>
            </a:extLst>
          </p:cNvPr>
          <p:cNvSpPr>
            <a:spLocks noGrp="1"/>
          </p:cNvSpPr>
          <p:nvPr>
            <p:ph type="body" sz="quarter" idx="13"/>
          </p:nvPr>
        </p:nvSpPr>
        <p:spPr/>
        <p:txBody>
          <a:bodyPr/>
          <a:lstStyle/>
          <a:p>
            <a:r>
              <a:rPr lang="en-US" sz="2400" spc="-10" dirty="0"/>
              <a:t>Silicon</a:t>
            </a:r>
            <a:r>
              <a:rPr lang="en-US" sz="2400" spc="5" dirty="0"/>
              <a:t> </a:t>
            </a:r>
            <a:r>
              <a:rPr lang="en-US" sz="2400" spc="-5" dirty="0"/>
              <a:t>Solar</a:t>
            </a:r>
            <a:r>
              <a:rPr lang="en-US" sz="2400" spc="10" dirty="0"/>
              <a:t> </a:t>
            </a:r>
            <a:r>
              <a:rPr lang="en-US" sz="2400" spc="-5" dirty="0"/>
              <a:t>Cell</a:t>
            </a:r>
            <a:r>
              <a:rPr lang="en-US" sz="2400" spc="-20" dirty="0"/>
              <a:t> Packaging</a:t>
            </a:r>
            <a:endParaRPr lang="en-US" sz="2400" dirty="0"/>
          </a:p>
          <a:p>
            <a:endParaRPr lang="en-US"/>
          </a:p>
        </p:txBody>
      </p:sp>
      <p:pic>
        <p:nvPicPr>
          <p:cNvPr id="5" name="object 3">
            <a:extLst>
              <a:ext uri="{FF2B5EF4-FFF2-40B4-BE49-F238E27FC236}">
                <a16:creationId xmlns:a16="http://schemas.microsoft.com/office/drawing/2014/main" id="{CC36E38D-1311-4473-B7C9-FB38F6C0C5E9}"/>
              </a:ext>
            </a:extLst>
          </p:cNvPr>
          <p:cNvPicPr/>
          <p:nvPr/>
        </p:nvPicPr>
        <p:blipFill>
          <a:blip r:embed="rId3" cstate="print"/>
          <a:stretch>
            <a:fillRect/>
          </a:stretch>
        </p:blipFill>
        <p:spPr>
          <a:xfrm>
            <a:off x="1853696" y="1360163"/>
            <a:ext cx="7745972" cy="5191394"/>
          </a:xfrm>
          <a:prstGeom prst="rect">
            <a:avLst/>
          </a:prstGeom>
        </p:spPr>
      </p:pic>
    </p:spTree>
    <p:extLst>
      <p:ext uri="{BB962C8B-B14F-4D97-AF65-F5344CB8AC3E}">
        <p14:creationId xmlns:p14="http://schemas.microsoft.com/office/powerpoint/2010/main" val="8126070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wifinotes.com/energy/images/array-of-pv-solar-cell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1" y="836712"/>
            <a:ext cx="8658225" cy="476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11908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2E1E1B07-AC02-436D-9E3F-B9C1BEA4E619}"/>
              </a:ext>
            </a:extLst>
          </p:cNvPr>
          <p:cNvSpPr/>
          <p:nvPr/>
        </p:nvSpPr>
        <p:spPr>
          <a:xfrm>
            <a:off x="2658304" y="2757577"/>
            <a:ext cx="7832976" cy="2903508"/>
          </a:xfrm>
          <a:prstGeom prst="rect">
            <a:avLst/>
          </a:prstGeom>
          <a:blipFill>
            <a:blip r:embed="rId2" cstate="print"/>
            <a:stretch>
              <a:fillRect/>
            </a:stretch>
          </a:blipFill>
        </p:spPr>
        <p:txBody>
          <a:bodyPr wrap="square" lIns="0" tIns="0" rIns="0" bIns="0" rtlCol="0"/>
          <a:lstStyle/>
          <a:p>
            <a:pPr defTabSz="829178"/>
            <a:endParaRPr sz="1632">
              <a:solidFill>
                <a:prstClr val="black"/>
              </a:solidFill>
              <a:latin typeface="Calibri"/>
            </a:endParaRPr>
          </a:p>
        </p:txBody>
      </p:sp>
      <p:sp>
        <p:nvSpPr>
          <p:cNvPr id="6" name="object 4">
            <a:extLst>
              <a:ext uri="{FF2B5EF4-FFF2-40B4-BE49-F238E27FC236}">
                <a16:creationId xmlns:a16="http://schemas.microsoft.com/office/drawing/2014/main" id="{C21BA0D5-D7A8-45DC-B3C6-BC74CD1ABE60}"/>
              </a:ext>
            </a:extLst>
          </p:cNvPr>
          <p:cNvSpPr/>
          <p:nvPr/>
        </p:nvSpPr>
        <p:spPr>
          <a:xfrm>
            <a:off x="1218058" y="405257"/>
            <a:ext cx="3449171" cy="2352319"/>
          </a:xfrm>
          <a:prstGeom prst="rect">
            <a:avLst/>
          </a:prstGeom>
          <a:blipFill>
            <a:blip r:embed="rId3" cstate="print"/>
            <a:stretch>
              <a:fillRect/>
            </a:stretch>
          </a:blipFill>
        </p:spPr>
        <p:txBody>
          <a:bodyPr wrap="square" lIns="0" tIns="0" rIns="0" bIns="0" rtlCol="0"/>
          <a:lstStyle/>
          <a:p>
            <a:pPr defTabSz="829178"/>
            <a:endParaRPr sz="1632">
              <a:solidFill>
                <a:prstClr val="black"/>
              </a:solidFill>
              <a:latin typeface="Calibri"/>
            </a:endParaRPr>
          </a:p>
        </p:txBody>
      </p:sp>
      <p:sp>
        <p:nvSpPr>
          <p:cNvPr id="7" name="object 5">
            <a:extLst>
              <a:ext uri="{FF2B5EF4-FFF2-40B4-BE49-F238E27FC236}">
                <a16:creationId xmlns:a16="http://schemas.microsoft.com/office/drawing/2014/main" id="{478FDA8E-7AE9-484B-BB92-5C5AA747D53B}"/>
              </a:ext>
            </a:extLst>
          </p:cNvPr>
          <p:cNvSpPr txBox="1">
            <a:spLocks/>
          </p:cNvSpPr>
          <p:nvPr/>
        </p:nvSpPr>
        <p:spPr>
          <a:xfrm>
            <a:off x="4907625" y="252928"/>
            <a:ext cx="2561817" cy="304657"/>
          </a:xfrm>
          <a:prstGeom prst="rect">
            <a:avLst/>
          </a:prstGeom>
        </p:spPr>
        <p:txBody>
          <a:bodyPr vert="horz" wrap="square" lIns="0" tIns="11516" rIns="0" bIns="0" rtlCol="0">
            <a:spAutoFit/>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Verdana" charset="0"/>
              </a:defRPr>
            </a:lvl2pPr>
            <a:lvl3pPr algn="l" rtl="0" eaLnBrk="1" fontAlgn="base" hangingPunct="1">
              <a:lnSpc>
                <a:spcPct val="90000"/>
              </a:lnSpc>
              <a:spcBef>
                <a:spcPct val="0"/>
              </a:spcBef>
              <a:spcAft>
                <a:spcPct val="0"/>
              </a:spcAft>
              <a:defRPr sz="4400">
                <a:solidFill>
                  <a:schemeClr val="tx1"/>
                </a:solidFill>
                <a:latin typeface="Verdana" charset="0"/>
              </a:defRPr>
            </a:lvl3pPr>
            <a:lvl4pPr algn="l" rtl="0" eaLnBrk="1" fontAlgn="base" hangingPunct="1">
              <a:lnSpc>
                <a:spcPct val="90000"/>
              </a:lnSpc>
              <a:spcBef>
                <a:spcPct val="0"/>
              </a:spcBef>
              <a:spcAft>
                <a:spcPct val="0"/>
              </a:spcAft>
              <a:defRPr sz="4400">
                <a:solidFill>
                  <a:schemeClr val="tx1"/>
                </a:solidFill>
                <a:latin typeface="Verdana" charset="0"/>
              </a:defRPr>
            </a:lvl4pPr>
            <a:lvl5pPr algn="l" rtl="0" eaLnBrk="1" fontAlgn="base" hangingPunct="1">
              <a:lnSpc>
                <a:spcPct val="90000"/>
              </a:lnSpc>
              <a:spcBef>
                <a:spcPct val="0"/>
              </a:spcBef>
              <a:spcAft>
                <a:spcPct val="0"/>
              </a:spcAft>
              <a:defRPr sz="4400">
                <a:solidFill>
                  <a:schemeClr val="tx1"/>
                </a:solidFill>
                <a:latin typeface="Verdana" charset="0"/>
              </a:defRPr>
            </a:lvl5pPr>
            <a:lvl6pPr marL="457200" algn="l" rtl="0" eaLnBrk="1" fontAlgn="base" hangingPunct="1">
              <a:lnSpc>
                <a:spcPct val="90000"/>
              </a:lnSpc>
              <a:spcBef>
                <a:spcPct val="0"/>
              </a:spcBef>
              <a:spcAft>
                <a:spcPct val="0"/>
              </a:spcAft>
              <a:defRPr sz="4400">
                <a:solidFill>
                  <a:schemeClr val="tx1"/>
                </a:solidFill>
                <a:latin typeface="Calibri Light" charset="0"/>
              </a:defRPr>
            </a:lvl6pPr>
            <a:lvl7pPr marL="914400" algn="l" rtl="0" eaLnBrk="1" fontAlgn="base" hangingPunct="1">
              <a:lnSpc>
                <a:spcPct val="90000"/>
              </a:lnSpc>
              <a:spcBef>
                <a:spcPct val="0"/>
              </a:spcBef>
              <a:spcAft>
                <a:spcPct val="0"/>
              </a:spcAft>
              <a:defRPr sz="4400">
                <a:solidFill>
                  <a:schemeClr val="tx1"/>
                </a:solidFill>
                <a:latin typeface="Calibri Light" charset="0"/>
              </a:defRPr>
            </a:lvl7pPr>
            <a:lvl8pPr marL="1371600" algn="l" rtl="0" eaLnBrk="1" fontAlgn="base" hangingPunct="1">
              <a:lnSpc>
                <a:spcPct val="90000"/>
              </a:lnSpc>
              <a:spcBef>
                <a:spcPct val="0"/>
              </a:spcBef>
              <a:spcAft>
                <a:spcPct val="0"/>
              </a:spcAft>
              <a:defRPr sz="4400">
                <a:solidFill>
                  <a:schemeClr val="tx1"/>
                </a:solidFill>
                <a:latin typeface="Calibri Light" charset="0"/>
              </a:defRPr>
            </a:lvl8pPr>
            <a:lvl9pPr marL="1828800" algn="l" rtl="0" eaLnBrk="1" fontAlgn="base" hangingPunct="1">
              <a:lnSpc>
                <a:spcPct val="90000"/>
              </a:lnSpc>
              <a:spcBef>
                <a:spcPct val="0"/>
              </a:spcBef>
              <a:spcAft>
                <a:spcPct val="0"/>
              </a:spcAft>
              <a:defRPr sz="4400">
                <a:solidFill>
                  <a:schemeClr val="tx1"/>
                </a:solidFill>
                <a:latin typeface="Calibri Light" charset="0"/>
              </a:defRPr>
            </a:lvl9pPr>
          </a:lstStyle>
          <a:p>
            <a:pPr marL="11516">
              <a:spcBef>
                <a:spcPts val="91"/>
              </a:spcBef>
            </a:pPr>
            <a:r>
              <a:rPr lang="en-US" sz="1904" spc="41">
                <a:solidFill>
                  <a:srgbClr val="818181"/>
                </a:solidFill>
              </a:rPr>
              <a:t>Element, </a:t>
            </a:r>
            <a:r>
              <a:rPr lang="en-US" sz="1904" spc="50">
                <a:solidFill>
                  <a:srgbClr val="818181"/>
                </a:solidFill>
              </a:rPr>
              <a:t>panel,</a:t>
            </a:r>
            <a:r>
              <a:rPr lang="en-US" sz="1904" spc="-168">
                <a:solidFill>
                  <a:srgbClr val="818181"/>
                </a:solidFill>
              </a:rPr>
              <a:t> </a:t>
            </a:r>
            <a:r>
              <a:rPr lang="en-US" sz="1904" spc="5">
                <a:solidFill>
                  <a:srgbClr val="818181"/>
                </a:solidFill>
              </a:rPr>
              <a:t>chain?</a:t>
            </a:r>
            <a:endParaRPr lang="en-US" sz="1904"/>
          </a:p>
        </p:txBody>
      </p:sp>
      <p:sp>
        <p:nvSpPr>
          <p:cNvPr id="8" name="object 6">
            <a:extLst>
              <a:ext uri="{FF2B5EF4-FFF2-40B4-BE49-F238E27FC236}">
                <a16:creationId xmlns:a16="http://schemas.microsoft.com/office/drawing/2014/main" id="{47CE242D-9D0F-4E0D-957C-7AC762ADCBB4}"/>
              </a:ext>
            </a:extLst>
          </p:cNvPr>
          <p:cNvSpPr txBox="1"/>
          <p:nvPr/>
        </p:nvSpPr>
        <p:spPr>
          <a:xfrm>
            <a:off x="4907625" y="890508"/>
            <a:ext cx="5295154" cy="1640172"/>
          </a:xfrm>
          <a:prstGeom prst="rect">
            <a:avLst/>
          </a:prstGeom>
        </p:spPr>
        <p:txBody>
          <a:bodyPr vert="horz" wrap="square" lIns="0" tIns="5758" rIns="0" bIns="0" rtlCol="0">
            <a:spAutoFit/>
          </a:bodyPr>
          <a:lstStyle/>
          <a:p>
            <a:pPr marL="11516" marR="4607" defTabSz="829178">
              <a:lnSpc>
                <a:spcPct val="103600"/>
              </a:lnSpc>
              <a:spcBef>
                <a:spcPts val="45"/>
              </a:spcBef>
            </a:pPr>
            <a:r>
              <a:rPr sz="1000" spc="-32">
                <a:latin typeface="Arimo"/>
                <a:cs typeface="Arimo"/>
              </a:rPr>
              <a:t>A</a:t>
            </a:r>
            <a:r>
              <a:rPr sz="1000" spc="-23">
                <a:latin typeface="Arimo"/>
                <a:cs typeface="Arimo"/>
              </a:rPr>
              <a:t> </a:t>
            </a:r>
            <a:r>
              <a:rPr sz="1000" spc="41">
                <a:latin typeface="Arimo"/>
                <a:cs typeface="Arimo"/>
              </a:rPr>
              <a:t>standard</a:t>
            </a:r>
            <a:r>
              <a:rPr sz="1000" spc="-18">
                <a:latin typeface="Arimo"/>
                <a:cs typeface="Arimo"/>
              </a:rPr>
              <a:t> </a:t>
            </a:r>
            <a:r>
              <a:rPr sz="1000" spc="-68">
                <a:latin typeface="Arimo"/>
                <a:cs typeface="Arimo"/>
              </a:rPr>
              <a:t>PV</a:t>
            </a:r>
            <a:r>
              <a:rPr sz="1000" spc="-18">
                <a:latin typeface="Arimo"/>
                <a:cs typeface="Arimo"/>
              </a:rPr>
              <a:t> </a:t>
            </a:r>
            <a:r>
              <a:rPr sz="1000" spc="41">
                <a:latin typeface="Arimo"/>
                <a:cs typeface="Arimo"/>
              </a:rPr>
              <a:t>element</a:t>
            </a:r>
            <a:r>
              <a:rPr sz="1000" spc="-18">
                <a:latin typeface="Arimo"/>
                <a:cs typeface="Arimo"/>
              </a:rPr>
              <a:t> </a:t>
            </a:r>
            <a:r>
              <a:rPr sz="1000" spc="18">
                <a:latin typeface="Arimo"/>
                <a:cs typeface="Arimo"/>
              </a:rPr>
              <a:t>consists</a:t>
            </a:r>
            <a:r>
              <a:rPr sz="1000" spc="-18">
                <a:latin typeface="Arimo"/>
                <a:cs typeface="Arimo"/>
              </a:rPr>
              <a:t> </a:t>
            </a:r>
            <a:r>
              <a:rPr sz="1000" spc="54">
                <a:latin typeface="Arimo"/>
                <a:cs typeface="Arimo"/>
              </a:rPr>
              <a:t>of</a:t>
            </a:r>
            <a:r>
              <a:rPr sz="1000" spc="-18">
                <a:latin typeface="Arimo"/>
                <a:cs typeface="Arimo"/>
              </a:rPr>
              <a:t> </a:t>
            </a:r>
            <a:r>
              <a:rPr sz="1000" spc="5">
                <a:latin typeface="Arimo"/>
                <a:cs typeface="Arimo"/>
              </a:rPr>
              <a:t>a</a:t>
            </a:r>
            <a:r>
              <a:rPr sz="1000" spc="-23">
                <a:latin typeface="Arimo"/>
                <a:cs typeface="Arimo"/>
              </a:rPr>
              <a:t> </a:t>
            </a:r>
            <a:r>
              <a:rPr sz="1000" spc="9">
                <a:latin typeface="Arimo"/>
                <a:cs typeface="Arimo"/>
              </a:rPr>
              <a:t>glass</a:t>
            </a:r>
            <a:r>
              <a:rPr sz="1000" spc="-18">
                <a:latin typeface="Arimo"/>
                <a:cs typeface="Arimo"/>
              </a:rPr>
              <a:t> </a:t>
            </a:r>
            <a:r>
              <a:rPr sz="1000" spc="63">
                <a:latin typeface="Arimo"/>
                <a:cs typeface="Arimo"/>
              </a:rPr>
              <a:t>or</a:t>
            </a:r>
            <a:r>
              <a:rPr sz="1000" spc="-18">
                <a:latin typeface="Arimo"/>
                <a:cs typeface="Arimo"/>
              </a:rPr>
              <a:t> </a:t>
            </a:r>
            <a:r>
              <a:rPr sz="1000" spc="23">
                <a:latin typeface="Arimo"/>
                <a:cs typeface="Arimo"/>
              </a:rPr>
              <a:t>plastic</a:t>
            </a:r>
            <a:r>
              <a:rPr sz="1000" spc="-18">
                <a:latin typeface="Arimo"/>
                <a:cs typeface="Arimo"/>
              </a:rPr>
              <a:t> </a:t>
            </a:r>
            <a:r>
              <a:rPr sz="1000" spc="32">
                <a:latin typeface="Arimo"/>
                <a:cs typeface="Arimo"/>
              </a:rPr>
              <a:t>coating,  </a:t>
            </a:r>
            <a:r>
              <a:rPr sz="1000" spc="5">
                <a:latin typeface="Arimo"/>
                <a:cs typeface="Arimo"/>
              </a:rPr>
              <a:t>a</a:t>
            </a:r>
            <a:r>
              <a:rPr sz="1000" spc="-23">
                <a:latin typeface="Arimo"/>
                <a:cs typeface="Arimo"/>
              </a:rPr>
              <a:t> </a:t>
            </a:r>
            <a:r>
              <a:rPr sz="1000" spc="32">
                <a:latin typeface="Arimo"/>
                <a:cs typeface="Arimo"/>
              </a:rPr>
              <a:t>non-reflective</a:t>
            </a:r>
            <a:r>
              <a:rPr sz="1000" spc="-18">
                <a:latin typeface="Arimo"/>
                <a:cs typeface="Arimo"/>
              </a:rPr>
              <a:t> </a:t>
            </a:r>
            <a:r>
              <a:rPr sz="1000" spc="18">
                <a:latin typeface="Arimo"/>
                <a:cs typeface="Arimo"/>
              </a:rPr>
              <a:t>layer,</a:t>
            </a:r>
            <a:r>
              <a:rPr sz="1000" spc="-18">
                <a:latin typeface="Arimo"/>
                <a:cs typeface="Arimo"/>
              </a:rPr>
              <a:t> </a:t>
            </a:r>
            <a:r>
              <a:rPr sz="1000" spc="5">
                <a:latin typeface="Arimo"/>
                <a:cs typeface="Arimo"/>
              </a:rPr>
              <a:t>a</a:t>
            </a:r>
            <a:r>
              <a:rPr sz="1000" spc="-18">
                <a:latin typeface="Arimo"/>
                <a:cs typeface="Arimo"/>
              </a:rPr>
              <a:t> </a:t>
            </a:r>
            <a:r>
              <a:rPr sz="1000" spc="63">
                <a:latin typeface="Arimo"/>
                <a:cs typeface="Arimo"/>
              </a:rPr>
              <a:t>top</a:t>
            </a:r>
            <a:r>
              <a:rPr sz="1000" spc="-18">
                <a:latin typeface="Arimo"/>
                <a:cs typeface="Arimo"/>
              </a:rPr>
              <a:t> </a:t>
            </a:r>
            <a:r>
              <a:rPr sz="1000" spc="32">
                <a:latin typeface="Arimo"/>
                <a:cs typeface="Arimo"/>
              </a:rPr>
              <a:t>contact</a:t>
            </a:r>
            <a:r>
              <a:rPr sz="1000" spc="-18">
                <a:latin typeface="Arimo"/>
                <a:cs typeface="Arimo"/>
              </a:rPr>
              <a:t> </a:t>
            </a:r>
            <a:r>
              <a:rPr sz="1000" spc="27">
                <a:latin typeface="Arimo"/>
                <a:cs typeface="Arimo"/>
              </a:rPr>
              <a:t>plate,</a:t>
            </a:r>
            <a:endParaRPr sz="1000">
              <a:latin typeface="Arimo"/>
              <a:cs typeface="Arimo"/>
            </a:endParaRPr>
          </a:p>
          <a:p>
            <a:pPr marL="11516" defTabSz="829178">
              <a:spcBef>
                <a:spcPts val="317"/>
              </a:spcBef>
            </a:pPr>
            <a:r>
              <a:rPr sz="800" spc="50">
                <a:latin typeface="Arimo"/>
                <a:cs typeface="Arimo"/>
              </a:rPr>
              <a:t>from</a:t>
            </a:r>
            <a:r>
              <a:rPr sz="800" spc="-14">
                <a:latin typeface="Arimo"/>
                <a:cs typeface="Arimo"/>
              </a:rPr>
              <a:t> </a:t>
            </a:r>
            <a:r>
              <a:rPr sz="800" spc="36">
                <a:latin typeface="Arimo"/>
                <a:cs typeface="Arimo"/>
              </a:rPr>
              <a:t>the</a:t>
            </a:r>
            <a:r>
              <a:rPr sz="800" spc="-14">
                <a:latin typeface="Arimo"/>
                <a:cs typeface="Arimo"/>
              </a:rPr>
              <a:t> </a:t>
            </a:r>
            <a:r>
              <a:rPr sz="800" spc="32">
                <a:latin typeface="Arimo"/>
                <a:cs typeface="Arimo"/>
              </a:rPr>
              <a:t>lower</a:t>
            </a:r>
            <a:r>
              <a:rPr sz="800" spc="-14">
                <a:latin typeface="Arimo"/>
                <a:cs typeface="Arimo"/>
              </a:rPr>
              <a:t> </a:t>
            </a:r>
            <a:r>
              <a:rPr sz="800" spc="23">
                <a:latin typeface="Arimo"/>
                <a:cs typeface="Arimo"/>
              </a:rPr>
              <a:t>contact</a:t>
            </a:r>
            <a:r>
              <a:rPr sz="800" spc="-14">
                <a:latin typeface="Arimo"/>
                <a:cs typeface="Arimo"/>
              </a:rPr>
              <a:t> </a:t>
            </a:r>
            <a:r>
              <a:rPr sz="800" spc="27">
                <a:latin typeface="Arimo"/>
                <a:cs typeface="Arimo"/>
              </a:rPr>
              <a:t>plate</a:t>
            </a:r>
            <a:r>
              <a:rPr sz="800" spc="-14">
                <a:latin typeface="Arimo"/>
                <a:cs typeface="Arimo"/>
              </a:rPr>
              <a:t> </a:t>
            </a:r>
            <a:r>
              <a:rPr sz="800" spc="27">
                <a:latin typeface="Arimo"/>
                <a:cs typeface="Arimo"/>
              </a:rPr>
              <a:t>and</a:t>
            </a:r>
            <a:r>
              <a:rPr sz="800" spc="-14">
                <a:latin typeface="Arimo"/>
                <a:cs typeface="Arimo"/>
              </a:rPr>
              <a:t> </a:t>
            </a:r>
            <a:r>
              <a:rPr sz="800" spc="36">
                <a:latin typeface="Arimo"/>
                <a:cs typeface="Arimo"/>
              </a:rPr>
              <a:t>the</a:t>
            </a:r>
            <a:r>
              <a:rPr sz="800" spc="-14">
                <a:latin typeface="Arimo"/>
                <a:cs typeface="Arimo"/>
              </a:rPr>
              <a:t> </a:t>
            </a:r>
            <a:r>
              <a:rPr sz="800" spc="27">
                <a:latin typeface="Arimo"/>
                <a:cs typeface="Arimo"/>
              </a:rPr>
              <a:t>semiconductor</a:t>
            </a:r>
            <a:r>
              <a:rPr sz="800" spc="-14">
                <a:latin typeface="Arimo"/>
                <a:cs typeface="Arimo"/>
              </a:rPr>
              <a:t> </a:t>
            </a:r>
            <a:r>
              <a:rPr sz="800" spc="9">
                <a:latin typeface="Arimo"/>
                <a:cs typeface="Arimo"/>
              </a:rPr>
              <a:t>layers.</a:t>
            </a:r>
            <a:endParaRPr sz="800">
              <a:latin typeface="Arimo"/>
              <a:cs typeface="Arimo"/>
            </a:endParaRPr>
          </a:p>
          <a:p>
            <a:pPr defTabSz="829178">
              <a:spcBef>
                <a:spcPts val="23"/>
              </a:spcBef>
            </a:pPr>
            <a:endParaRPr sz="1100">
              <a:latin typeface="Arimo"/>
              <a:cs typeface="Arimo"/>
            </a:endParaRPr>
          </a:p>
          <a:p>
            <a:pPr marL="11516" marR="268331" defTabSz="829178">
              <a:lnSpc>
                <a:spcPct val="113999"/>
              </a:lnSpc>
            </a:pPr>
            <a:r>
              <a:rPr sz="1000" spc="54">
                <a:latin typeface="Arimo"/>
                <a:cs typeface="Arimo"/>
              </a:rPr>
              <a:t>If</a:t>
            </a:r>
            <a:r>
              <a:rPr sz="1000" spc="-23">
                <a:latin typeface="Arimo"/>
                <a:cs typeface="Arimo"/>
              </a:rPr>
              <a:t> </a:t>
            </a:r>
            <a:r>
              <a:rPr sz="1000" spc="32">
                <a:latin typeface="Arimo"/>
                <a:cs typeface="Arimo"/>
              </a:rPr>
              <a:t>we</a:t>
            </a:r>
            <a:r>
              <a:rPr sz="1000" spc="-18">
                <a:latin typeface="Arimo"/>
                <a:cs typeface="Arimo"/>
              </a:rPr>
              <a:t> </a:t>
            </a:r>
            <a:r>
              <a:rPr sz="1000" spc="41">
                <a:latin typeface="Arimo"/>
                <a:cs typeface="Arimo"/>
              </a:rPr>
              <a:t>join</a:t>
            </a:r>
            <a:r>
              <a:rPr sz="1000" spc="-18">
                <a:latin typeface="Arimo"/>
                <a:cs typeface="Arimo"/>
              </a:rPr>
              <a:t> </a:t>
            </a:r>
            <a:r>
              <a:rPr sz="1000" spc="27">
                <a:latin typeface="Arimo"/>
                <a:cs typeface="Arimo"/>
              </a:rPr>
              <a:t>some</a:t>
            </a:r>
            <a:r>
              <a:rPr sz="1000" spc="-18">
                <a:latin typeface="Arimo"/>
                <a:cs typeface="Arimo"/>
              </a:rPr>
              <a:t> </a:t>
            </a:r>
            <a:r>
              <a:rPr sz="1000" spc="54">
                <a:latin typeface="Arimo"/>
                <a:cs typeface="Arimo"/>
              </a:rPr>
              <a:t>number</a:t>
            </a:r>
            <a:r>
              <a:rPr sz="1000" spc="-18">
                <a:latin typeface="Arimo"/>
                <a:cs typeface="Arimo"/>
              </a:rPr>
              <a:t> </a:t>
            </a:r>
            <a:r>
              <a:rPr sz="1000" spc="50">
                <a:latin typeface="Arimo"/>
                <a:cs typeface="Arimo"/>
              </a:rPr>
              <a:t>of</a:t>
            </a:r>
            <a:r>
              <a:rPr sz="1000" spc="-18">
                <a:latin typeface="Arimo"/>
                <a:cs typeface="Arimo"/>
              </a:rPr>
              <a:t> </a:t>
            </a:r>
            <a:r>
              <a:rPr sz="1000" spc="-59">
                <a:latin typeface="Arimo"/>
                <a:cs typeface="Arimo"/>
              </a:rPr>
              <a:t>PV</a:t>
            </a:r>
            <a:r>
              <a:rPr sz="1000" spc="-18">
                <a:latin typeface="Arimo"/>
                <a:cs typeface="Arimo"/>
              </a:rPr>
              <a:t> </a:t>
            </a:r>
            <a:r>
              <a:rPr sz="1000" spc="32">
                <a:latin typeface="Arimo"/>
                <a:cs typeface="Arimo"/>
              </a:rPr>
              <a:t>elements</a:t>
            </a:r>
            <a:r>
              <a:rPr sz="1000" spc="-23">
                <a:latin typeface="Arimo"/>
                <a:cs typeface="Arimo"/>
              </a:rPr>
              <a:t> </a:t>
            </a:r>
            <a:r>
              <a:rPr sz="1000" spc="45">
                <a:latin typeface="Arimo"/>
                <a:cs typeface="Arimo"/>
              </a:rPr>
              <a:t>together</a:t>
            </a:r>
            <a:r>
              <a:rPr sz="1000" spc="-18">
                <a:latin typeface="Arimo"/>
                <a:cs typeface="Arimo"/>
              </a:rPr>
              <a:t> </a:t>
            </a:r>
            <a:r>
              <a:rPr sz="1000" spc="32">
                <a:latin typeface="Arimo"/>
                <a:cs typeface="Arimo"/>
              </a:rPr>
              <a:t>we</a:t>
            </a:r>
            <a:r>
              <a:rPr sz="1000" spc="-18">
                <a:latin typeface="Arimo"/>
                <a:cs typeface="Arimo"/>
              </a:rPr>
              <a:t> </a:t>
            </a:r>
            <a:r>
              <a:rPr sz="1000" spc="45">
                <a:latin typeface="Arimo"/>
                <a:cs typeface="Arimo"/>
              </a:rPr>
              <a:t>get</a:t>
            </a:r>
            <a:r>
              <a:rPr sz="1000" spc="-18">
                <a:latin typeface="Arimo"/>
                <a:cs typeface="Arimo"/>
              </a:rPr>
              <a:t> </a:t>
            </a:r>
            <a:r>
              <a:rPr sz="1000">
                <a:latin typeface="Arimo"/>
                <a:cs typeface="Arimo"/>
              </a:rPr>
              <a:t>a</a:t>
            </a:r>
            <a:r>
              <a:rPr sz="1000" spc="-18">
                <a:latin typeface="Arimo"/>
                <a:cs typeface="Arimo"/>
              </a:rPr>
              <a:t> </a:t>
            </a:r>
            <a:r>
              <a:rPr sz="1000" spc="-59">
                <a:latin typeface="Arimo"/>
                <a:cs typeface="Arimo"/>
              </a:rPr>
              <a:t>PV  </a:t>
            </a:r>
            <a:r>
              <a:rPr sz="1000" spc="27">
                <a:latin typeface="Arimo"/>
                <a:cs typeface="Arimo"/>
              </a:rPr>
              <a:t>panel</a:t>
            </a:r>
            <a:r>
              <a:rPr sz="1000" spc="-18">
                <a:latin typeface="Arimo"/>
                <a:cs typeface="Arimo"/>
              </a:rPr>
              <a:t> </a:t>
            </a:r>
            <a:r>
              <a:rPr sz="1000" spc="36">
                <a:latin typeface="Arimo"/>
                <a:cs typeface="Arimo"/>
              </a:rPr>
              <a:t>and</a:t>
            </a:r>
            <a:r>
              <a:rPr sz="1000" spc="-18">
                <a:latin typeface="Arimo"/>
                <a:cs typeface="Arimo"/>
              </a:rPr>
              <a:t> </a:t>
            </a:r>
            <a:r>
              <a:rPr sz="1000" spc="45">
                <a:latin typeface="Arimo"/>
                <a:cs typeface="Arimo"/>
              </a:rPr>
              <a:t>if</a:t>
            </a:r>
            <a:r>
              <a:rPr sz="1000" spc="-18">
                <a:latin typeface="Arimo"/>
                <a:cs typeface="Arimo"/>
              </a:rPr>
              <a:t> </a:t>
            </a:r>
            <a:r>
              <a:rPr sz="1000" spc="32">
                <a:latin typeface="Arimo"/>
                <a:cs typeface="Arimo"/>
              </a:rPr>
              <a:t>we</a:t>
            </a:r>
            <a:r>
              <a:rPr sz="1000" spc="-18">
                <a:latin typeface="Arimo"/>
                <a:cs typeface="Arimo"/>
              </a:rPr>
              <a:t> </a:t>
            </a:r>
            <a:r>
              <a:rPr sz="1000" spc="41">
                <a:latin typeface="Arimo"/>
                <a:cs typeface="Arimo"/>
              </a:rPr>
              <a:t>join</a:t>
            </a:r>
            <a:r>
              <a:rPr sz="1000" spc="-18">
                <a:latin typeface="Arimo"/>
                <a:cs typeface="Arimo"/>
              </a:rPr>
              <a:t> </a:t>
            </a:r>
            <a:r>
              <a:rPr sz="1000" spc="45">
                <a:latin typeface="Arimo"/>
                <a:cs typeface="Arimo"/>
              </a:rPr>
              <a:t>together</a:t>
            </a:r>
            <a:r>
              <a:rPr sz="1000" spc="-18">
                <a:latin typeface="Arimo"/>
                <a:cs typeface="Arimo"/>
              </a:rPr>
              <a:t> </a:t>
            </a:r>
            <a:r>
              <a:rPr sz="1000" spc="-59">
                <a:latin typeface="Arimo"/>
                <a:cs typeface="Arimo"/>
              </a:rPr>
              <a:t>PV</a:t>
            </a:r>
            <a:r>
              <a:rPr sz="1000" spc="-18">
                <a:latin typeface="Arimo"/>
                <a:cs typeface="Arimo"/>
              </a:rPr>
              <a:t> </a:t>
            </a:r>
            <a:r>
              <a:rPr sz="1000" spc="18">
                <a:latin typeface="Arimo"/>
                <a:cs typeface="Arimo"/>
              </a:rPr>
              <a:t>panels</a:t>
            </a:r>
            <a:r>
              <a:rPr sz="1000" spc="-18">
                <a:latin typeface="Arimo"/>
                <a:cs typeface="Arimo"/>
              </a:rPr>
              <a:t> </a:t>
            </a:r>
            <a:r>
              <a:rPr sz="1000" spc="32">
                <a:latin typeface="Arimo"/>
                <a:cs typeface="Arimo"/>
              </a:rPr>
              <a:t>we</a:t>
            </a:r>
            <a:r>
              <a:rPr sz="1000" spc="-18">
                <a:latin typeface="Arimo"/>
                <a:cs typeface="Arimo"/>
              </a:rPr>
              <a:t> </a:t>
            </a:r>
            <a:r>
              <a:rPr sz="1000" spc="45">
                <a:latin typeface="Arimo"/>
                <a:cs typeface="Arimo"/>
              </a:rPr>
              <a:t>get</a:t>
            </a:r>
            <a:r>
              <a:rPr sz="1000" spc="-18">
                <a:latin typeface="Arimo"/>
                <a:cs typeface="Arimo"/>
              </a:rPr>
              <a:t> </a:t>
            </a:r>
            <a:r>
              <a:rPr sz="1000">
                <a:latin typeface="Arimo"/>
                <a:cs typeface="Arimo"/>
              </a:rPr>
              <a:t>a</a:t>
            </a:r>
            <a:r>
              <a:rPr sz="1000" spc="-18">
                <a:latin typeface="Arimo"/>
                <a:cs typeface="Arimo"/>
              </a:rPr>
              <a:t> </a:t>
            </a:r>
            <a:r>
              <a:rPr sz="1000" spc="-59">
                <a:latin typeface="Arimo"/>
                <a:cs typeface="Arimo"/>
              </a:rPr>
              <a:t>PV</a:t>
            </a:r>
            <a:r>
              <a:rPr sz="1000" spc="-18">
                <a:latin typeface="Arimo"/>
                <a:cs typeface="Arimo"/>
              </a:rPr>
              <a:t> </a:t>
            </a:r>
            <a:r>
              <a:rPr sz="1000" spc="27">
                <a:latin typeface="Arimo"/>
                <a:cs typeface="Arimo"/>
              </a:rPr>
              <a:t>circuit.</a:t>
            </a:r>
            <a:endParaRPr sz="1000">
              <a:latin typeface="Arimo"/>
              <a:cs typeface="Arimo"/>
            </a:endParaRPr>
          </a:p>
          <a:p>
            <a:pPr defTabSz="829178">
              <a:spcBef>
                <a:spcPts val="14"/>
              </a:spcBef>
            </a:pPr>
            <a:endParaRPr sz="1050">
              <a:latin typeface="Arimo"/>
              <a:cs typeface="Arimo"/>
            </a:endParaRPr>
          </a:p>
          <a:p>
            <a:pPr marL="11516" marR="36852" defTabSz="829178">
              <a:lnSpc>
                <a:spcPct val="107400"/>
              </a:lnSpc>
              <a:spcBef>
                <a:spcPts val="5"/>
              </a:spcBef>
            </a:pPr>
            <a:r>
              <a:rPr sz="1000" spc="5">
                <a:latin typeface="Arimo"/>
                <a:cs typeface="Arimo"/>
              </a:rPr>
              <a:t>The </a:t>
            </a:r>
            <a:r>
              <a:rPr sz="1000" spc="-68">
                <a:latin typeface="Arimo"/>
                <a:cs typeface="Arimo"/>
              </a:rPr>
              <a:t>PV </a:t>
            </a:r>
            <a:r>
              <a:rPr sz="1000" spc="23">
                <a:latin typeface="Arimo"/>
                <a:cs typeface="Arimo"/>
              </a:rPr>
              <a:t>system </a:t>
            </a:r>
            <a:r>
              <a:rPr sz="1000" spc="27">
                <a:latin typeface="Arimo"/>
                <a:cs typeface="Arimo"/>
              </a:rPr>
              <a:t>(installation, </a:t>
            </a:r>
            <a:r>
              <a:rPr sz="1000" spc="32">
                <a:latin typeface="Arimo"/>
                <a:cs typeface="Arimo"/>
              </a:rPr>
              <a:t>station) </a:t>
            </a:r>
            <a:r>
              <a:rPr sz="1000" spc="18">
                <a:latin typeface="Arimo"/>
                <a:cs typeface="Arimo"/>
              </a:rPr>
              <a:t>consists </a:t>
            </a:r>
            <a:r>
              <a:rPr sz="1000" spc="54">
                <a:latin typeface="Arimo"/>
                <a:cs typeface="Arimo"/>
              </a:rPr>
              <a:t>of </a:t>
            </a:r>
            <a:r>
              <a:rPr sz="1000" spc="-68">
                <a:latin typeface="Arimo"/>
                <a:cs typeface="Arimo"/>
              </a:rPr>
              <a:t>PV </a:t>
            </a:r>
            <a:r>
              <a:rPr sz="1000" spc="23">
                <a:latin typeface="Arimo"/>
                <a:cs typeface="Arimo"/>
              </a:rPr>
              <a:t>panels  </a:t>
            </a:r>
            <a:r>
              <a:rPr sz="1000" spc="14">
                <a:latin typeface="Arimo"/>
                <a:cs typeface="Arimo"/>
              </a:rPr>
              <a:t>(circuits)</a:t>
            </a:r>
            <a:r>
              <a:rPr sz="1000" spc="-18">
                <a:latin typeface="Arimo"/>
                <a:cs typeface="Arimo"/>
              </a:rPr>
              <a:t> </a:t>
            </a:r>
            <a:r>
              <a:rPr sz="1000" spc="41">
                <a:latin typeface="Arimo"/>
                <a:cs typeface="Arimo"/>
              </a:rPr>
              <a:t>and</a:t>
            </a:r>
            <a:r>
              <a:rPr sz="1000" spc="-14">
                <a:latin typeface="Arimo"/>
                <a:cs typeface="Arimo"/>
              </a:rPr>
              <a:t> </a:t>
            </a:r>
            <a:r>
              <a:rPr sz="1000" spc="5">
                <a:latin typeface="Arimo"/>
                <a:cs typeface="Arimo"/>
              </a:rPr>
              <a:t>a</a:t>
            </a:r>
            <a:r>
              <a:rPr sz="1000" spc="-14">
                <a:latin typeface="Arimo"/>
                <a:cs typeface="Arimo"/>
              </a:rPr>
              <a:t> </a:t>
            </a:r>
            <a:r>
              <a:rPr sz="1000" spc="-45">
                <a:latin typeface="Arimo"/>
                <a:cs typeface="Arimo"/>
              </a:rPr>
              <a:t>DC</a:t>
            </a:r>
            <a:r>
              <a:rPr sz="1000" spc="-14">
                <a:latin typeface="Arimo"/>
                <a:cs typeface="Arimo"/>
              </a:rPr>
              <a:t> </a:t>
            </a:r>
            <a:r>
              <a:rPr sz="1000" spc="91">
                <a:latin typeface="Arimo"/>
                <a:cs typeface="Arimo"/>
              </a:rPr>
              <a:t>/</a:t>
            </a:r>
            <a:r>
              <a:rPr sz="1000" spc="-14">
                <a:latin typeface="Arimo"/>
                <a:cs typeface="Arimo"/>
              </a:rPr>
              <a:t> </a:t>
            </a:r>
            <a:r>
              <a:rPr sz="1000" spc="-59">
                <a:latin typeface="Arimo"/>
                <a:cs typeface="Arimo"/>
              </a:rPr>
              <a:t>AC</a:t>
            </a:r>
            <a:r>
              <a:rPr sz="1000" spc="-14">
                <a:latin typeface="Arimo"/>
                <a:cs typeface="Arimo"/>
              </a:rPr>
              <a:t> </a:t>
            </a:r>
            <a:r>
              <a:rPr sz="1000" spc="36">
                <a:latin typeface="Arimo"/>
                <a:cs typeface="Arimo"/>
              </a:rPr>
              <a:t>converter</a:t>
            </a:r>
            <a:r>
              <a:rPr sz="1000" spc="-14">
                <a:latin typeface="Arimo"/>
                <a:cs typeface="Arimo"/>
              </a:rPr>
              <a:t> </a:t>
            </a:r>
            <a:r>
              <a:rPr sz="1000" spc="23">
                <a:latin typeface="Arimo"/>
                <a:cs typeface="Arimo"/>
              </a:rPr>
              <a:t>(inverter).</a:t>
            </a:r>
            <a:r>
              <a:rPr sz="1000" spc="-14">
                <a:latin typeface="Arimo"/>
                <a:cs typeface="Arimo"/>
              </a:rPr>
              <a:t> </a:t>
            </a:r>
            <a:r>
              <a:rPr sz="1000" spc="59">
                <a:latin typeface="Arimo"/>
                <a:cs typeface="Arimo"/>
              </a:rPr>
              <a:t>In</a:t>
            </a:r>
            <a:r>
              <a:rPr sz="1000" spc="-14">
                <a:latin typeface="Arimo"/>
                <a:cs typeface="Arimo"/>
              </a:rPr>
              <a:t> </a:t>
            </a:r>
            <a:r>
              <a:rPr sz="1000" spc="41">
                <a:latin typeface="Arimo"/>
                <a:cs typeface="Arimo"/>
              </a:rPr>
              <a:t>addition,</a:t>
            </a:r>
            <a:r>
              <a:rPr sz="1000" spc="-14">
                <a:latin typeface="Arimo"/>
                <a:cs typeface="Arimo"/>
              </a:rPr>
              <a:t> </a:t>
            </a:r>
            <a:r>
              <a:rPr sz="1000" spc="59">
                <a:latin typeface="Arimo"/>
                <a:cs typeface="Arimo"/>
              </a:rPr>
              <a:t>it</a:t>
            </a:r>
            <a:r>
              <a:rPr sz="1000" spc="-14">
                <a:latin typeface="Arimo"/>
                <a:cs typeface="Arimo"/>
              </a:rPr>
              <a:t> </a:t>
            </a:r>
            <a:r>
              <a:rPr sz="1000" spc="5">
                <a:latin typeface="Arimo"/>
                <a:cs typeface="Arimo"/>
              </a:rPr>
              <a:t>is  </a:t>
            </a:r>
            <a:r>
              <a:rPr sz="1000" spc="23">
                <a:latin typeface="Arimo"/>
                <a:cs typeface="Arimo"/>
              </a:rPr>
              <a:t>possible </a:t>
            </a:r>
            <a:r>
              <a:rPr sz="1000" spc="63">
                <a:latin typeface="Arimo"/>
                <a:cs typeface="Arimo"/>
              </a:rPr>
              <a:t>to </a:t>
            </a:r>
            <a:r>
              <a:rPr sz="1000" spc="45">
                <a:latin typeface="Arimo"/>
                <a:cs typeface="Arimo"/>
              </a:rPr>
              <a:t>upgrade </a:t>
            </a:r>
            <a:r>
              <a:rPr sz="1000" spc="50">
                <a:latin typeface="Arimo"/>
                <a:cs typeface="Arimo"/>
              </a:rPr>
              <a:t>the </a:t>
            </a:r>
            <a:r>
              <a:rPr sz="1000" spc="18">
                <a:latin typeface="Arimo"/>
                <a:cs typeface="Arimo"/>
              </a:rPr>
              <a:t>systems </a:t>
            </a:r>
            <a:r>
              <a:rPr sz="1000" spc="59">
                <a:latin typeface="Arimo"/>
                <a:cs typeface="Arimo"/>
              </a:rPr>
              <a:t>with </a:t>
            </a:r>
            <a:r>
              <a:rPr sz="1000" spc="45">
                <a:latin typeface="Arimo"/>
                <a:cs typeface="Arimo"/>
              </a:rPr>
              <a:t>either recording </a:t>
            </a:r>
            <a:r>
              <a:rPr sz="1000" spc="63">
                <a:latin typeface="Arimo"/>
                <a:cs typeface="Arimo"/>
              </a:rPr>
              <a:t>or  </a:t>
            </a:r>
            <a:r>
              <a:rPr sz="900" spc="45">
                <a:latin typeface="Arimo"/>
                <a:cs typeface="Arimo"/>
              </a:rPr>
              <a:t>network</a:t>
            </a:r>
            <a:r>
              <a:rPr sz="900" spc="-23">
                <a:latin typeface="Arimo"/>
                <a:cs typeface="Arimo"/>
              </a:rPr>
              <a:t> </a:t>
            </a:r>
            <a:r>
              <a:rPr sz="900" spc="27">
                <a:latin typeface="Arimo"/>
                <a:cs typeface="Arimo"/>
              </a:rPr>
              <a:t>connection.</a:t>
            </a:r>
            <a:endParaRPr sz="900">
              <a:latin typeface="Arimo"/>
              <a:cs typeface="Arimo"/>
            </a:endParaRPr>
          </a:p>
        </p:txBody>
      </p:sp>
      <p:sp>
        <p:nvSpPr>
          <p:cNvPr id="9" name="Rectangle 8">
            <a:extLst>
              <a:ext uri="{FF2B5EF4-FFF2-40B4-BE49-F238E27FC236}">
                <a16:creationId xmlns:a16="http://schemas.microsoft.com/office/drawing/2014/main" id="{4F428227-C787-46C3-8E1E-7EF72723C57D}"/>
              </a:ext>
            </a:extLst>
          </p:cNvPr>
          <p:cNvSpPr/>
          <p:nvPr/>
        </p:nvSpPr>
        <p:spPr>
          <a:xfrm>
            <a:off x="10815200" y="5661085"/>
            <a:ext cx="682944" cy="307777"/>
          </a:xfrm>
          <a:prstGeom prst="rect">
            <a:avLst/>
          </a:prstGeom>
        </p:spPr>
        <p:txBody>
          <a:bodyPr wrap="none">
            <a:spAutoFit/>
          </a:bodyPr>
          <a:lstStyle/>
          <a:p>
            <a:r>
              <a:rPr lang="en-US" sz="1400" spc="23">
                <a:latin typeface="Calibri" panose="020F0502020204030204" pitchFamily="34" charset="0"/>
                <a:cs typeface="Calibri" panose="020F0502020204030204" pitchFamily="34" charset="0"/>
              </a:rPr>
              <a:t>[EPEA]</a:t>
            </a:r>
            <a:endParaRPr lang="en-US"/>
          </a:p>
        </p:txBody>
      </p:sp>
    </p:spTree>
    <p:extLst>
      <p:ext uri="{BB962C8B-B14F-4D97-AF65-F5344CB8AC3E}">
        <p14:creationId xmlns:p14="http://schemas.microsoft.com/office/powerpoint/2010/main" val="27243816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F10B29-61C1-416E-98D0-1D167D9D22E5}"/>
              </a:ext>
            </a:extLst>
          </p:cNvPr>
          <p:cNvSpPr>
            <a:spLocks noGrp="1"/>
          </p:cNvSpPr>
          <p:nvPr>
            <p:ph type="body" sz="quarter" idx="13"/>
          </p:nvPr>
        </p:nvSpPr>
        <p:spPr/>
        <p:txBody>
          <a:bodyPr/>
          <a:lstStyle/>
          <a:p>
            <a:r>
              <a:rPr lang="en-US"/>
              <a:t>Classification of various Cell Technologies</a:t>
            </a:r>
          </a:p>
          <a:p>
            <a:endParaRPr lang="en-US"/>
          </a:p>
        </p:txBody>
      </p:sp>
      <p:sp>
        <p:nvSpPr>
          <p:cNvPr id="3" name="Text Placeholder 2">
            <a:extLst>
              <a:ext uri="{FF2B5EF4-FFF2-40B4-BE49-F238E27FC236}">
                <a16:creationId xmlns:a16="http://schemas.microsoft.com/office/drawing/2014/main" id="{55D8F1F7-7D37-43FA-8830-C703A2FCBE2F}"/>
              </a:ext>
            </a:extLst>
          </p:cNvPr>
          <p:cNvSpPr>
            <a:spLocks noGrp="1"/>
          </p:cNvSpPr>
          <p:nvPr>
            <p:ph type="body" sz="quarter" idx="14"/>
          </p:nvPr>
        </p:nvSpPr>
        <p:spPr>
          <a:xfrm>
            <a:off x="1366536" y="1215135"/>
            <a:ext cx="4729464" cy="4140200"/>
          </a:xfrm>
        </p:spPr>
        <p:txBody>
          <a:bodyPr/>
          <a:lstStyle/>
          <a:p>
            <a:r>
              <a:rPr lang="en-US"/>
              <a:t>Depending upon the type of absorbing material used, manufacturing technique  process adopted, and type of junction formed etc., the solar cell technologies can be  broadly classified as following.</a:t>
            </a:r>
          </a:p>
          <a:p>
            <a:endParaRPr lang="en-US"/>
          </a:p>
          <a:p>
            <a:r>
              <a:rPr lang="en-US"/>
              <a:t>Wafer based crystalline silicon solar cells</a:t>
            </a:r>
          </a:p>
          <a:p>
            <a:r>
              <a:rPr lang="en-US"/>
              <a:t>Thin-film solar cells, which includes, Copper Indium Gallium </a:t>
            </a:r>
            <a:r>
              <a:rPr lang="en-US" err="1"/>
              <a:t>Diselenide</a:t>
            </a:r>
            <a:r>
              <a:rPr lang="en-US"/>
              <a:t> (CIGS),  Cadmium Telluride, Amorphous silicon (a-Si) etc.</a:t>
            </a:r>
          </a:p>
          <a:p>
            <a:r>
              <a:rPr lang="en-US"/>
              <a:t>Emerging technologies such as thin-film silicon, dye sensitized solar cells; polymer  organic solar cells etc.</a:t>
            </a:r>
          </a:p>
          <a:p>
            <a:endParaRPr lang="en-US"/>
          </a:p>
        </p:txBody>
      </p:sp>
      <p:pic>
        <p:nvPicPr>
          <p:cNvPr id="6" name="object 4">
            <a:extLst>
              <a:ext uri="{FF2B5EF4-FFF2-40B4-BE49-F238E27FC236}">
                <a16:creationId xmlns:a16="http://schemas.microsoft.com/office/drawing/2014/main" id="{877AB912-259D-4769-B7FB-B56D086BA70B}"/>
              </a:ext>
            </a:extLst>
          </p:cNvPr>
          <p:cNvPicPr/>
          <p:nvPr/>
        </p:nvPicPr>
        <p:blipFill>
          <a:blip r:embed="rId2" cstate="print"/>
          <a:stretch>
            <a:fillRect/>
          </a:stretch>
        </p:blipFill>
        <p:spPr>
          <a:xfrm>
            <a:off x="6432974" y="1458306"/>
            <a:ext cx="5254752" cy="3703319"/>
          </a:xfrm>
          <a:prstGeom prst="rect">
            <a:avLst/>
          </a:prstGeom>
        </p:spPr>
      </p:pic>
      <p:sp>
        <p:nvSpPr>
          <p:cNvPr id="7" name="object 5">
            <a:extLst>
              <a:ext uri="{FF2B5EF4-FFF2-40B4-BE49-F238E27FC236}">
                <a16:creationId xmlns:a16="http://schemas.microsoft.com/office/drawing/2014/main" id="{11DB82D0-5A88-4601-AFAE-DC1E47D2C288}"/>
              </a:ext>
            </a:extLst>
          </p:cNvPr>
          <p:cNvSpPr txBox="1"/>
          <p:nvPr/>
        </p:nvSpPr>
        <p:spPr>
          <a:xfrm>
            <a:off x="7112446" y="5078487"/>
            <a:ext cx="3542665" cy="197490"/>
          </a:xfrm>
          <a:prstGeom prst="rect">
            <a:avLst/>
          </a:prstGeom>
        </p:spPr>
        <p:txBody>
          <a:bodyPr vert="horz" wrap="square" lIns="0" tIns="12700" rIns="0" bIns="0" rtlCol="0">
            <a:spAutoFit/>
          </a:bodyPr>
          <a:lstStyle/>
          <a:p>
            <a:pPr marL="12700">
              <a:lnSpc>
                <a:spcPct val="100000"/>
              </a:lnSpc>
              <a:spcBef>
                <a:spcPts val="100"/>
              </a:spcBef>
            </a:pPr>
            <a:r>
              <a:rPr sz="1200" i="1" spc="-5">
                <a:latin typeface="Arial"/>
                <a:cs typeface="Arial"/>
              </a:rPr>
              <a:t>Note: </a:t>
            </a:r>
            <a:r>
              <a:rPr sz="1200" i="1">
                <a:latin typeface="Arial"/>
                <a:cs typeface="Arial"/>
              </a:rPr>
              <a:t>MS</a:t>
            </a:r>
            <a:r>
              <a:rPr sz="1200" i="1" spc="-5">
                <a:latin typeface="Arial"/>
                <a:cs typeface="Arial"/>
              </a:rPr>
              <a:t> stands for</a:t>
            </a:r>
            <a:r>
              <a:rPr sz="1200" i="1" spc="-10">
                <a:latin typeface="Arial"/>
                <a:cs typeface="Arial"/>
              </a:rPr>
              <a:t> </a:t>
            </a:r>
            <a:r>
              <a:rPr sz="1200" i="1" spc="-5">
                <a:latin typeface="Arial"/>
                <a:cs typeface="Arial"/>
              </a:rPr>
              <a:t>Market</a:t>
            </a:r>
            <a:r>
              <a:rPr sz="1200" i="1">
                <a:latin typeface="Arial"/>
                <a:cs typeface="Arial"/>
              </a:rPr>
              <a:t> </a:t>
            </a:r>
            <a:r>
              <a:rPr sz="1200" i="1" spc="-5">
                <a:latin typeface="Arial"/>
                <a:cs typeface="Arial"/>
              </a:rPr>
              <a:t>Share.</a:t>
            </a:r>
            <a:endParaRPr sz="1200">
              <a:latin typeface="Arial"/>
              <a:cs typeface="Arial"/>
            </a:endParaRPr>
          </a:p>
        </p:txBody>
      </p:sp>
    </p:spTree>
    <p:extLst>
      <p:ext uri="{BB962C8B-B14F-4D97-AF65-F5344CB8AC3E}">
        <p14:creationId xmlns:p14="http://schemas.microsoft.com/office/powerpoint/2010/main" val="14741364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3F7AAE-98A4-4211-B2F5-1B45336E2106}"/>
              </a:ext>
            </a:extLst>
          </p:cNvPr>
          <p:cNvSpPr>
            <a:spLocks noGrp="1"/>
          </p:cNvSpPr>
          <p:nvPr>
            <p:ph type="body" sz="quarter" idx="13"/>
          </p:nvPr>
        </p:nvSpPr>
        <p:spPr/>
        <p:txBody>
          <a:bodyPr/>
          <a:lstStyle/>
          <a:p>
            <a:r>
              <a:rPr lang="en-US"/>
              <a:t>Multi-junction PV Cells</a:t>
            </a:r>
          </a:p>
        </p:txBody>
      </p:sp>
      <p:sp>
        <p:nvSpPr>
          <p:cNvPr id="3" name="Text Placeholder 2">
            <a:extLst>
              <a:ext uri="{FF2B5EF4-FFF2-40B4-BE49-F238E27FC236}">
                <a16:creationId xmlns:a16="http://schemas.microsoft.com/office/drawing/2014/main" id="{CE1FEB45-3478-43A0-A985-BF48FD4EA3E5}"/>
              </a:ext>
            </a:extLst>
          </p:cNvPr>
          <p:cNvSpPr>
            <a:spLocks noGrp="1"/>
          </p:cNvSpPr>
          <p:nvPr>
            <p:ph type="body" sz="quarter" idx="14"/>
          </p:nvPr>
        </p:nvSpPr>
        <p:spPr>
          <a:xfrm>
            <a:off x="1325560" y="1231734"/>
            <a:ext cx="9875839" cy="4140200"/>
          </a:xfrm>
        </p:spPr>
        <p:txBody>
          <a:bodyPr/>
          <a:lstStyle/>
          <a:p>
            <a:r>
              <a:rPr lang="en-US"/>
              <a:t>Multi-junction (MJ) solar cells are solar cells with multiple p–n junctions made  of different semiconductor materials. Each material's p-n junction will produce  electric current in response to different wavelengths of light. The use of multiple  semi conducting materials allows the absorbance of a broader range of  wavelengths, improving the cell's sunlight to electrical energy conversion  efficiency.</a:t>
            </a:r>
          </a:p>
          <a:p>
            <a:endParaRPr lang="en-US"/>
          </a:p>
        </p:txBody>
      </p:sp>
      <p:pic>
        <p:nvPicPr>
          <p:cNvPr id="4" name="object 4">
            <a:extLst>
              <a:ext uri="{FF2B5EF4-FFF2-40B4-BE49-F238E27FC236}">
                <a16:creationId xmlns:a16="http://schemas.microsoft.com/office/drawing/2014/main" id="{E26AECBE-CFA5-492B-9EC9-15FC82E99521}"/>
              </a:ext>
            </a:extLst>
          </p:cNvPr>
          <p:cNvPicPr/>
          <p:nvPr/>
        </p:nvPicPr>
        <p:blipFill>
          <a:blip r:embed="rId3" cstate="print"/>
          <a:stretch>
            <a:fillRect/>
          </a:stretch>
        </p:blipFill>
        <p:spPr>
          <a:xfrm>
            <a:off x="4487091" y="2586593"/>
            <a:ext cx="4753162" cy="3467800"/>
          </a:xfrm>
          <a:prstGeom prst="rect">
            <a:avLst/>
          </a:prstGeom>
        </p:spPr>
      </p:pic>
    </p:spTree>
    <p:extLst>
      <p:ext uri="{BB962C8B-B14F-4D97-AF65-F5344CB8AC3E}">
        <p14:creationId xmlns:p14="http://schemas.microsoft.com/office/powerpoint/2010/main" val="39695249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82CBD2-8E07-4344-92BA-54E92E4089AB}"/>
              </a:ext>
            </a:extLst>
          </p:cNvPr>
          <p:cNvSpPr>
            <a:spLocks noGrp="1"/>
          </p:cNvSpPr>
          <p:nvPr>
            <p:ph type="body" sz="quarter" idx="13"/>
          </p:nvPr>
        </p:nvSpPr>
        <p:spPr/>
        <p:txBody>
          <a:bodyPr/>
          <a:lstStyle/>
          <a:p>
            <a:r>
              <a:rPr lang="en-US"/>
              <a:t>Quantum Efficiency</a:t>
            </a:r>
          </a:p>
        </p:txBody>
      </p:sp>
      <p:sp>
        <p:nvSpPr>
          <p:cNvPr id="3" name="Text Placeholder 2">
            <a:extLst>
              <a:ext uri="{FF2B5EF4-FFF2-40B4-BE49-F238E27FC236}">
                <a16:creationId xmlns:a16="http://schemas.microsoft.com/office/drawing/2014/main" id="{A45F0029-7B88-40D2-9686-D22AA35630FF}"/>
              </a:ext>
            </a:extLst>
          </p:cNvPr>
          <p:cNvSpPr>
            <a:spLocks noGrp="1"/>
          </p:cNvSpPr>
          <p:nvPr>
            <p:ph type="body" sz="quarter" idx="14"/>
          </p:nvPr>
        </p:nvSpPr>
        <p:spPr>
          <a:xfrm>
            <a:off x="1325561" y="1358900"/>
            <a:ext cx="8802242" cy="4140200"/>
          </a:xfrm>
        </p:spPr>
        <p:txBody>
          <a:bodyPr/>
          <a:lstStyle/>
          <a:p>
            <a:r>
              <a:rPr lang="en-US"/>
              <a:t>The "quantum efficiency" (Q.E.) is the ratio of the number of carriers collected by  the solar cell to the number of photons of a given energy incident on the solar cell.</a:t>
            </a:r>
          </a:p>
          <a:p>
            <a:endParaRPr lang="en-US"/>
          </a:p>
        </p:txBody>
      </p:sp>
      <p:pic>
        <p:nvPicPr>
          <p:cNvPr id="4" name="object 4">
            <a:extLst>
              <a:ext uri="{FF2B5EF4-FFF2-40B4-BE49-F238E27FC236}">
                <a16:creationId xmlns:a16="http://schemas.microsoft.com/office/drawing/2014/main" id="{44F4D992-CAAB-4440-B7C6-AED51B38E720}"/>
              </a:ext>
            </a:extLst>
          </p:cNvPr>
          <p:cNvPicPr/>
          <p:nvPr/>
        </p:nvPicPr>
        <p:blipFill>
          <a:blip r:embed="rId3" cstate="print"/>
          <a:stretch>
            <a:fillRect/>
          </a:stretch>
        </p:blipFill>
        <p:spPr>
          <a:xfrm>
            <a:off x="3607528" y="2363270"/>
            <a:ext cx="5897419" cy="3496109"/>
          </a:xfrm>
          <a:prstGeom prst="rect">
            <a:avLst/>
          </a:prstGeom>
        </p:spPr>
      </p:pic>
    </p:spTree>
    <p:extLst>
      <p:ext uri="{BB962C8B-B14F-4D97-AF65-F5344CB8AC3E}">
        <p14:creationId xmlns:p14="http://schemas.microsoft.com/office/powerpoint/2010/main" val="10307720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64C3CA-B9C2-4C5D-93F7-6AB5C12A89DD}"/>
              </a:ext>
            </a:extLst>
          </p:cNvPr>
          <p:cNvSpPr>
            <a:spLocks noGrp="1"/>
          </p:cNvSpPr>
          <p:nvPr>
            <p:ph type="body" sz="quarter" idx="13"/>
          </p:nvPr>
        </p:nvSpPr>
        <p:spPr/>
        <p:txBody>
          <a:bodyPr/>
          <a:lstStyle/>
          <a:p>
            <a:r>
              <a:rPr lang="en-US"/>
              <a:t>EFFICIENCIES OF SOLAR CELLS</a:t>
            </a:r>
          </a:p>
        </p:txBody>
      </p:sp>
      <p:pic>
        <p:nvPicPr>
          <p:cNvPr id="4" name="Picture 3">
            <a:extLst>
              <a:ext uri="{FF2B5EF4-FFF2-40B4-BE49-F238E27FC236}">
                <a16:creationId xmlns:a16="http://schemas.microsoft.com/office/drawing/2014/main" id="{7A1EBC2F-2F78-4436-9C6C-AA75944A8E6C}"/>
              </a:ext>
            </a:extLst>
          </p:cNvPr>
          <p:cNvPicPr>
            <a:picLocks noChangeAspect="1"/>
          </p:cNvPicPr>
          <p:nvPr/>
        </p:nvPicPr>
        <p:blipFill>
          <a:blip r:embed="rId2"/>
          <a:stretch>
            <a:fillRect/>
          </a:stretch>
        </p:blipFill>
        <p:spPr>
          <a:xfrm>
            <a:off x="5203825" y="1628776"/>
            <a:ext cx="6686550" cy="3819525"/>
          </a:xfrm>
          <a:prstGeom prst="rect">
            <a:avLst/>
          </a:prstGeom>
        </p:spPr>
      </p:pic>
      <p:pic>
        <p:nvPicPr>
          <p:cNvPr id="5" name="Picture 4">
            <a:extLst>
              <a:ext uri="{FF2B5EF4-FFF2-40B4-BE49-F238E27FC236}">
                <a16:creationId xmlns:a16="http://schemas.microsoft.com/office/drawing/2014/main" id="{7B518E85-89BB-4E06-9311-DFD1400FB65E}"/>
              </a:ext>
            </a:extLst>
          </p:cNvPr>
          <p:cNvPicPr>
            <a:picLocks noChangeAspect="1"/>
          </p:cNvPicPr>
          <p:nvPr/>
        </p:nvPicPr>
        <p:blipFill>
          <a:blip r:embed="rId3"/>
          <a:stretch>
            <a:fillRect/>
          </a:stretch>
        </p:blipFill>
        <p:spPr>
          <a:xfrm>
            <a:off x="301625" y="1771649"/>
            <a:ext cx="5524500" cy="3457575"/>
          </a:xfrm>
          <a:prstGeom prst="rect">
            <a:avLst/>
          </a:prstGeom>
        </p:spPr>
      </p:pic>
      <p:sp>
        <p:nvSpPr>
          <p:cNvPr id="6" name="Rectangle 5">
            <a:extLst>
              <a:ext uri="{FF2B5EF4-FFF2-40B4-BE49-F238E27FC236}">
                <a16:creationId xmlns:a16="http://schemas.microsoft.com/office/drawing/2014/main" id="{EF41A4D6-D2A5-47CE-8205-72B617FD778C}"/>
              </a:ext>
            </a:extLst>
          </p:cNvPr>
          <p:cNvSpPr/>
          <p:nvPr/>
        </p:nvSpPr>
        <p:spPr>
          <a:xfrm>
            <a:off x="6096000" y="5847060"/>
            <a:ext cx="6096000" cy="584775"/>
          </a:xfrm>
          <a:prstGeom prst="rect">
            <a:avLst/>
          </a:prstGeom>
        </p:spPr>
        <p:txBody>
          <a:bodyPr>
            <a:spAutoFit/>
          </a:bodyPr>
          <a:lstStyle/>
          <a:p>
            <a:r>
              <a:rPr lang="en-US" sz="1600"/>
              <a:t>[Renewable Energy Technology, and Environment Martin </a:t>
            </a:r>
            <a:r>
              <a:rPr lang="en-US" sz="1600" err="1"/>
              <a:t>Kaltschmitt</a:t>
            </a:r>
            <a:r>
              <a:rPr lang="en-US" sz="1600"/>
              <a:t>, 2007]</a:t>
            </a:r>
          </a:p>
        </p:txBody>
      </p:sp>
    </p:spTree>
    <p:extLst>
      <p:ext uri="{BB962C8B-B14F-4D97-AF65-F5344CB8AC3E}">
        <p14:creationId xmlns:p14="http://schemas.microsoft.com/office/powerpoint/2010/main" val="22834222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https://upload.wikimedia.org/wikipedia/commons/3/35/Best_Research-Cell_Efficiencie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5558" y="158584"/>
            <a:ext cx="10076988" cy="568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45825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8103FA-AE0F-47E8-B65C-3D2898A62E3B}"/>
              </a:ext>
            </a:extLst>
          </p:cNvPr>
          <p:cNvSpPr>
            <a:spLocks noGrp="1"/>
          </p:cNvSpPr>
          <p:nvPr>
            <p:ph type="body" sz="quarter" idx="13"/>
          </p:nvPr>
        </p:nvSpPr>
        <p:spPr>
          <a:xfrm>
            <a:off x="2945899" y="2714960"/>
            <a:ext cx="7473450" cy="810888"/>
          </a:xfrm>
        </p:spPr>
        <p:txBody>
          <a:bodyPr/>
          <a:lstStyle/>
          <a:p>
            <a:pPr algn="ctr"/>
            <a:r>
              <a:rPr lang="en-US" spc="-20"/>
              <a:t>Equivalent </a:t>
            </a:r>
            <a:r>
              <a:rPr lang="en-US" spc="-10"/>
              <a:t>circuit </a:t>
            </a:r>
            <a:r>
              <a:rPr lang="en-US" spc="-5"/>
              <a:t>of </a:t>
            </a:r>
            <a:r>
              <a:rPr lang="en-US"/>
              <a:t>the </a:t>
            </a:r>
            <a:r>
              <a:rPr lang="en-US" spc="-5"/>
              <a:t>solar </a:t>
            </a:r>
            <a:r>
              <a:rPr lang="en-US"/>
              <a:t>cell </a:t>
            </a:r>
            <a:r>
              <a:rPr lang="en-US" spc="-980"/>
              <a:t> </a:t>
            </a:r>
            <a:r>
              <a:rPr lang="en-US"/>
              <a:t>and</a:t>
            </a:r>
            <a:r>
              <a:rPr lang="en-US" spc="-5"/>
              <a:t> </a:t>
            </a:r>
            <a:r>
              <a:rPr lang="en-US" spc="-20"/>
              <a:t>characteristic</a:t>
            </a:r>
            <a:r>
              <a:rPr lang="en-US" spc="-10"/>
              <a:t> </a:t>
            </a:r>
            <a:r>
              <a:rPr lang="en-US"/>
              <a:t>curve</a:t>
            </a:r>
          </a:p>
          <a:p>
            <a:pPr algn="ctr"/>
            <a:endParaRPr lang="en-US"/>
          </a:p>
        </p:txBody>
      </p:sp>
    </p:spTree>
    <p:extLst>
      <p:ext uri="{BB962C8B-B14F-4D97-AF65-F5344CB8AC3E}">
        <p14:creationId xmlns:p14="http://schemas.microsoft.com/office/powerpoint/2010/main" val="39908528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C86D04-D61B-458F-BB64-06ECE94E64D7}"/>
              </a:ext>
            </a:extLst>
          </p:cNvPr>
          <p:cNvSpPr>
            <a:spLocks noGrp="1"/>
          </p:cNvSpPr>
          <p:nvPr>
            <p:ph type="body" sz="quarter" idx="13"/>
          </p:nvPr>
        </p:nvSpPr>
        <p:spPr/>
        <p:txBody>
          <a:bodyPr/>
          <a:lstStyle/>
          <a:p>
            <a:r>
              <a:rPr lang="en-US"/>
              <a:t>Equivalent Circuit for Solar Cell</a:t>
            </a:r>
          </a:p>
        </p:txBody>
      </p:sp>
      <p:pic>
        <p:nvPicPr>
          <p:cNvPr id="5" name="object 3">
            <a:extLst>
              <a:ext uri="{FF2B5EF4-FFF2-40B4-BE49-F238E27FC236}">
                <a16:creationId xmlns:a16="http://schemas.microsoft.com/office/drawing/2014/main" id="{56ABE643-695B-4EDD-81E7-B413C7F544D5}"/>
              </a:ext>
            </a:extLst>
          </p:cNvPr>
          <p:cNvPicPr/>
          <p:nvPr/>
        </p:nvPicPr>
        <p:blipFill>
          <a:blip r:embed="rId3" cstate="print"/>
          <a:stretch>
            <a:fillRect/>
          </a:stretch>
        </p:blipFill>
        <p:spPr>
          <a:xfrm>
            <a:off x="7831552" y="1610627"/>
            <a:ext cx="4041647" cy="2295144"/>
          </a:xfrm>
          <a:prstGeom prst="rect">
            <a:avLst/>
          </a:prstGeom>
        </p:spPr>
      </p:pic>
      <p:sp>
        <p:nvSpPr>
          <p:cNvPr id="8" name="object 6">
            <a:extLst>
              <a:ext uri="{FF2B5EF4-FFF2-40B4-BE49-F238E27FC236}">
                <a16:creationId xmlns:a16="http://schemas.microsoft.com/office/drawing/2014/main" id="{14CF4692-7914-408B-987F-DF77872C792E}"/>
              </a:ext>
            </a:extLst>
          </p:cNvPr>
          <p:cNvSpPr txBox="1"/>
          <p:nvPr/>
        </p:nvSpPr>
        <p:spPr>
          <a:xfrm>
            <a:off x="8957344" y="4166475"/>
            <a:ext cx="1790064" cy="299720"/>
          </a:xfrm>
          <a:prstGeom prst="rect">
            <a:avLst/>
          </a:prstGeom>
        </p:spPr>
        <p:txBody>
          <a:bodyPr vert="horz" wrap="square" lIns="0" tIns="12700" rIns="0" bIns="0" rtlCol="0">
            <a:spAutoFit/>
          </a:bodyPr>
          <a:lstStyle/>
          <a:p>
            <a:pPr marL="12700">
              <a:lnSpc>
                <a:spcPct val="100000"/>
              </a:lnSpc>
              <a:spcBef>
                <a:spcPts val="100"/>
              </a:spcBef>
            </a:pPr>
            <a:r>
              <a:rPr sz="1800" b="1" spc="-10">
                <a:latin typeface="Calibri"/>
                <a:cs typeface="Calibri"/>
              </a:rPr>
              <a:t>Standard</a:t>
            </a:r>
            <a:r>
              <a:rPr sz="1800" b="1" spc="-35">
                <a:latin typeface="Calibri"/>
                <a:cs typeface="Calibri"/>
              </a:rPr>
              <a:t> </a:t>
            </a:r>
            <a:r>
              <a:rPr sz="1800" b="1" spc="-5">
                <a:latin typeface="Calibri"/>
                <a:cs typeface="Calibri"/>
              </a:rPr>
              <a:t>Solar</a:t>
            </a:r>
            <a:r>
              <a:rPr sz="1800" b="1" spc="-35">
                <a:latin typeface="Calibri"/>
                <a:cs typeface="Calibri"/>
              </a:rPr>
              <a:t> </a:t>
            </a:r>
            <a:r>
              <a:rPr sz="1800" b="1">
                <a:latin typeface="Calibri"/>
                <a:cs typeface="Calibri"/>
              </a:rPr>
              <a:t>cell</a:t>
            </a:r>
            <a:endParaRPr sz="1800">
              <a:latin typeface="Calibri"/>
              <a:cs typeface="Calibri"/>
            </a:endParaRPr>
          </a:p>
        </p:txBody>
      </p:sp>
      <p:pic>
        <p:nvPicPr>
          <p:cNvPr id="3" name="Picture 2">
            <a:extLst>
              <a:ext uri="{FF2B5EF4-FFF2-40B4-BE49-F238E27FC236}">
                <a16:creationId xmlns:a16="http://schemas.microsoft.com/office/drawing/2014/main" id="{69EC0ECA-3082-45C6-A23B-5326D3BE392B}"/>
              </a:ext>
            </a:extLst>
          </p:cNvPr>
          <p:cNvPicPr>
            <a:picLocks noChangeAspect="1"/>
          </p:cNvPicPr>
          <p:nvPr/>
        </p:nvPicPr>
        <p:blipFill>
          <a:blip r:embed="rId4"/>
          <a:stretch>
            <a:fillRect/>
          </a:stretch>
        </p:blipFill>
        <p:spPr>
          <a:xfrm>
            <a:off x="109123" y="1610627"/>
            <a:ext cx="7367131" cy="3636746"/>
          </a:xfrm>
          <a:prstGeom prst="rect">
            <a:avLst/>
          </a:prstGeom>
        </p:spPr>
      </p:pic>
    </p:spTree>
    <p:extLst>
      <p:ext uri="{BB962C8B-B14F-4D97-AF65-F5344CB8AC3E}">
        <p14:creationId xmlns:p14="http://schemas.microsoft.com/office/powerpoint/2010/main" val="978166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B89496-183E-4F87-8600-4BE3C47009F4}"/>
              </a:ext>
            </a:extLst>
          </p:cNvPr>
          <p:cNvSpPr>
            <a:spLocks noGrp="1"/>
          </p:cNvSpPr>
          <p:nvPr>
            <p:ph type="body" sz="quarter" idx="13"/>
          </p:nvPr>
        </p:nvSpPr>
        <p:spPr>
          <a:xfrm>
            <a:off x="1008813" y="657559"/>
            <a:ext cx="10494517" cy="810888"/>
          </a:xfrm>
        </p:spPr>
        <p:txBody>
          <a:bodyPr/>
          <a:lstStyle/>
          <a:p>
            <a:r>
              <a:rPr lang="en-US" spc="5"/>
              <a:t>H</a:t>
            </a:r>
            <a:r>
              <a:rPr lang="en-US" spc="-5"/>
              <a:t>i</a:t>
            </a:r>
            <a:r>
              <a:rPr lang="en-US" spc="-55"/>
              <a:t>st</a:t>
            </a:r>
            <a:r>
              <a:rPr lang="en-US" spc="-5"/>
              <a:t>o</a:t>
            </a:r>
            <a:r>
              <a:rPr lang="en-US" spc="15"/>
              <a:t>r</a:t>
            </a:r>
            <a:r>
              <a:rPr lang="en-US"/>
              <a:t>y</a:t>
            </a:r>
          </a:p>
          <a:p>
            <a:endParaRPr lang="en-US"/>
          </a:p>
        </p:txBody>
      </p:sp>
      <p:sp>
        <p:nvSpPr>
          <p:cNvPr id="3" name="Text Placeholder 2">
            <a:extLst>
              <a:ext uri="{FF2B5EF4-FFF2-40B4-BE49-F238E27FC236}">
                <a16:creationId xmlns:a16="http://schemas.microsoft.com/office/drawing/2014/main" id="{A3CA191E-26FB-4CE9-B3E0-0BFBEC60D08D}"/>
              </a:ext>
            </a:extLst>
          </p:cNvPr>
          <p:cNvSpPr>
            <a:spLocks noGrp="1"/>
          </p:cNvSpPr>
          <p:nvPr>
            <p:ph type="body" sz="quarter" idx="14"/>
          </p:nvPr>
        </p:nvSpPr>
        <p:spPr>
          <a:xfrm>
            <a:off x="1606215" y="1347261"/>
            <a:ext cx="8945479" cy="4140200"/>
          </a:xfrm>
        </p:spPr>
        <p:txBody>
          <a:bodyPr/>
          <a:lstStyle/>
          <a:p>
            <a:pPr marL="12700" marR="1338580">
              <a:lnSpc>
                <a:spcPct val="100000"/>
              </a:lnSpc>
              <a:spcBef>
                <a:spcPts val="100"/>
              </a:spcBef>
            </a:pPr>
            <a:r>
              <a:rPr lang="en-US" sz="2000" spc="-5">
                <a:latin typeface="Calibri"/>
                <a:cs typeface="Calibri"/>
              </a:rPr>
              <a:t>1839 </a:t>
            </a:r>
            <a:r>
              <a:rPr lang="en-US" sz="2000">
                <a:latin typeface="Calibri"/>
                <a:cs typeface="Calibri"/>
              </a:rPr>
              <a:t>– </a:t>
            </a:r>
            <a:r>
              <a:rPr lang="en-US" sz="2000" spc="-15">
                <a:latin typeface="Calibri"/>
                <a:cs typeface="Calibri"/>
              </a:rPr>
              <a:t>photovoltaic</a:t>
            </a:r>
            <a:r>
              <a:rPr lang="en-US" sz="2000" spc="-10">
                <a:latin typeface="Calibri"/>
                <a:cs typeface="Calibri"/>
              </a:rPr>
              <a:t> </a:t>
            </a:r>
            <a:r>
              <a:rPr lang="en-US" sz="2000" spc="-20">
                <a:latin typeface="Calibri"/>
                <a:cs typeface="Calibri"/>
              </a:rPr>
              <a:t>effect</a:t>
            </a:r>
            <a:r>
              <a:rPr lang="en-US" sz="2000">
                <a:latin typeface="Calibri"/>
                <a:cs typeface="Calibri"/>
              </a:rPr>
              <a:t> </a:t>
            </a:r>
            <a:r>
              <a:rPr lang="en-US" sz="2000" spc="-15">
                <a:latin typeface="Calibri"/>
                <a:cs typeface="Calibri"/>
              </a:rPr>
              <a:t>first recognized </a:t>
            </a:r>
            <a:r>
              <a:rPr lang="en-US" sz="2000" spc="-530">
                <a:latin typeface="Calibri"/>
                <a:cs typeface="Calibri"/>
              </a:rPr>
              <a:t> </a:t>
            </a:r>
            <a:r>
              <a:rPr lang="en-US" sz="2000" spc="-5">
                <a:latin typeface="Calibri"/>
                <a:cs typeface="Calibri"/>
              </a:rPr>
              <a:t>1883</a:t>
            </a:r>
            <a:r>
              <a:rPr lang="en-US" sz="2000" spc="-10">
                <a:latin typeface="Calibri"/>
                <a:cs typeface="Calibri"/>
              </a:rPr>
              <a:t> </a:t>
            </a:r>
            <a:r>
              <a:rPr lang="en-US" sz="2000">
                <a:latin typeface="Calibri"/>
                <a:cs typeface="Calibri"/>
              </a:rPr>
              <a:t>–</a:t>
            </a:r>
            <a:r>
              <a:rPr lang="en-US" sz="2000" spc="-5">
                <a:latin typeface="Calibri"/>
                <a:cs typeface="Calibri"/>
              </a:rPr>
              <a:t> </a:t>
            </a:r>
            <a:r>
              <a:rPr lang="en-US" sz="2000" spc="-15">
                <a:latin typeface="Calibri"/>
                <a:cs typeface="Calibri"/>
              </a:rPr>
              <a:t>first</a:t>
            </a:r>
            <a:r>
              <a:rPr lang="en-US" sz="2000" spc="-20">
                <a:latin typeface="Calibri"/>
                <a:cs typeface="Calibri"/>
              </a:rPr>
              <a:t> </a:t>
            </a:r>
            <a:r>
              <a:rPr lang="en-US" sz="2000" spc="-5">
                <a:latin typeface="Calibri"/>
                <a:cs typeface="Calibri"/>
              </a:rPr>
              <a:t>solar</a:t>
            </a:r>
            <a:r>
              <a:rPr lang="en-US" sz="2000" spc="-15">
                <a:latin typeface="Calibri"/>
                <a:cs typeface="Calibri"/>
              </a:rPr>
              <a:t> </a:t>
            </a:r>
            <a:r>
              <a:rPr lang="en-US" sz="2000">
                <a:latin typeface="Calibri"/>
                <a:cs typeface="Calibri"/>
              </a:rPr>
              <a:t>cell</a:t>
            </a:r>
            <a:r>
              <a:rPr lang="en-US" sz="2000" spc="-20">
                <a:latin typeface="Calibri"/>
                <a:cs typeface="Calibri"/>
              </a:rPr>
              <a:t> </a:t>
            </a:r>
            <a:r>
              <a:rPr lang="en-US" sz="2000" spc="-10">
                <a:latin typeface="Calibri"/>
                <a:cs typeface="Calibri"/>
              </a:rPr>
              <a:t>created</a:t>
            </a:r>
            <a:endParaRPr lang="en-US" sz="2000">
              <a:latin typeface="Calibri"/>
              <a:cs typeface="Calibri"/>
            </a:endParaRPr>
          </a:p>
          <a:p>
            <a:pPr marL="12700">
              <a:lnSpc>
                <a:spcPct val="100000"/>
              </a:lnSpc>
            </a:pPr>
            <a:r>
              <a:rPr lang="en-US" sz="2000" spc="-5">
                <a:latin typeface="Calibri"/>
                <a:cs typeface="Calibri"/>
              </a:rPr>
              <a:t>1946</a:t>
            </a:r>
            <a:r>
              <a:rPr lang="en-US" sz="2000" spc="-15">
                <a:latin typeface="Calibri"/>
                <a:cs typeface="Calibri"/>
              </a:rPr>
              <a:t> </a:t>
            </a:r>
            <a:r>
              <a:rPr lang="en-US" sz="2000">
                <a:latin typeface="Calibri"/>
                <a:cs typeface="Calibri"/>
              </a:rPr>
              <a:t>–</a:t>
            </a:r>
            <a:r>
              <a:rPr lang="en-US" sz="2000" spc="-5">
                <a:latin typeface="Calibri"/>
                <a:cs typeface="Calibri"/>
              </a:rPr>
              <a:t> modern</a:t>
            </a:r>
            <a:r>
              <a:rPr lang="en-US" sz="2000" spc="-25">
                <a:latin typeface="Calibri"/>
                <a:cs typeface="Calibri"/>
              </a:rPr>
              <a:t> </a:t>
            </a:r>
            <a:r>
              <a:rPr lang="en-US" sz="2000" spc="-5" err="1">
                <a:latin typeface="Calibri"/>
                <a:cs typeface="Calibri"/>
              </a:rPr>
              <a:t>pn</a:t>
            </a:r>
            <a:r>
              <a:rPr lang="en-US" sz="2000">
                <a:latin typeface="Calibri"/>
                <a:cs typeface="Calibri"/>
              </a:rPr>
              <a:t> </a:t>
            </a:r>
            <a:r>
              <a:rPr lang="en-US" sz="2000" spc="-5">
                <a:latin typeface="Calibri"/>
                <a:cs typeface="Calibri"/>
              </a:rPr>
              <a:t>junction</a:t>
            </a:r>
            <a:r>
              <a:rPr lang="en-US" sz="2000" spc="-25">
                <a:latin typeface="Calibri"/>
                <a:cs typeface="Calibri"/>
              </a:rPr>
              <a:t> </a:t>
            </a:r>
            <a:r>
              <a:rPr lang="en-US" sz="2000" spc="-5">
                <a:latin typeface="Calibri"/>
                <a:cs typeface="Calibri"/>
              </a:rPr>
              <a:t>solar </a:t>
            </a:r>
            <a:r>
              <a:rPr lang="en-US" sz="2000">
                <a:latin typeface="Calibri"/>
                <a:cs typeface="Calibri"/>
              </a:rPr>
              <a:t>cell</a:t>
            </a:r>
          </a:p>
          <a:p>
            <a:pPr marL="12700" marR="1196340">
              <a:lnSpc>
                <a:spcPct val="100000"/>
              </a:lnSpc>
            </a:pPr>
            <a:r>
              <a:rPr lang="en-US" sz="2000" spc="-5">
                <a:latin typeface="Calibri"/>
                <a:cs typeface="Calibri"/>
              </a:rPr>
              <a:t>1954 </a:t>
            </a:r>
            <a:r>
              <a:rPr lang="en-US" sz="2000">
                <a:latin typeface="Calibri"/>
                <a:cs typeface="Calibri"/>
              </a:rPr>
              <a:t>– </a:t>
            </a:r>
            <a:r>
              <a:rPr lang="en-US" sz="2000" spc="-5">
                <a:latin typeface="Calibri"/>
                <a:cs typeface="Calibri"/>
              </a:rPr>
              <a:t>doped silicon </a:t>
            </a:r>
            <a:r>
              <a:rPr lang="en-US" sz="2000" spc="-15">
                <a:latin typeface="Calibri"/>
                <a:cs typeface="Calibri"/>
              </a:rPr>
              <a:t>first </a:t>
            </a:r>
            <a:r>
              <a:rPr lang="en-US" sz="2000" spc="-5">
                <a:latin typeface="Calibri"/>
                <a:cs typeface="Calibri"/>
              </a:rPr>
              <a:t>used </a:t>
            </a:r>
            <a:r>
              <a:rPr lang="en-US" sz="2000">
                <a:latin typeface="Calibri"/>
                <a:cs typeface="Calibri"/>
              </a:rPr>
              <a:t>in </a:t>
            </a:r>
            <a:r>
              <a:rPr lang="en-US" sz="2000" spc="-5">
                <a:latin typeface="Calibri"/>
                <a:cs typeface="Calibri"/>
              </a:rPr>
              <a:t>solar </a:t>
            </a:r>
            <a:r>
              <a:rPr lang="en-US" sz="2000">
                <a:latin typeface="Calibri"/>
                <a:cs typeface="Calibri"/>
              </a:rPr>
              <a:t>cells </a:t>
            </a:r>
            <a:r>
              <a:rPr lang="en-US" sz="2000" spc="-530">
                <a:latin typeface="Calibri"/>
                <a:cs typeface="Calibri"/>
              </a:rPr>
              <a:t> </a:t>
            </a:r>
            <a:r>
              <a:rPr lang="en-US" sz="2000" spc="-5">
                <a:latin typeface="Calibri"/>
                <a:cs typeface="Calibri"/>
              </a:rPr>
              <a:t>1958 </a:t>
            </a:r>
            <a:r>
              <a:rPr lang="en-US" sz="2000">
                <a:latin typeface="Calibri"/>
                <a:cs typeface="Calibri"/>
              </a:rPr>
              <a:t>– </a:t>
            </a:r>
            <a:r>
              <a:rPr lang="en-US" sz="2000" spc="-15">
                <a:latin typeface="Calibri"/>
                <a:cs typeface="Calibri"/>
              </a:rPr>
              <a:t>first </a:t>
            </a:r>
            <a:r>
              <a:rPr lang="en-US" sz="2000" spc="-10">
                <a:latin typeface="Calibri"/>
                <a:cs typeface="Calibri"/>
              </a:rPr>
              <a:t>spacecraft </a:t>
            </a:r>
            <a:r>
              <a:rPr lang="en-US" sz="2000" spc="-15">
                <a:latin typeface="Calibri"/>
                <a:cs typeface="Calibri"/>
              </a:rPr>
              <a:t>to </a:t>
            </a:r>
            <a:r>
              <a:rPr lang="en-US" sz="2000" spc="-5">
                <a:latin typeface="Calibri"/>
                <a:cs typeface="Calibri"/>
              </a:rPr>
              <a:t>use solar panels </a:t>
            </a:r>
            <a:r>
              <a:rPr lang="en-US" sz="2000">
                <a:latin typeface="Calibri"/>
                <a:cs typeface="Calibri"/>
              </a:rPr>
              <a:t> </a:t>
            </a:r>
            <a:r>
              <a:rPr lang="en-US" sz="2000" spc="-5">
                <a:latin typeface="Calibri"/>
                <a:cs typeface="Calibri"/>
              </a:rPr>
              <a:t>1970</a:t>
            </a:r>
            <a:r>
              <a:rPr lang="en-US" sz="2000" spc="-10">
                <a:latin typeface="Calibri"/>
                <a:cs typeface="Calibri"/>
              </a:rPr>
              <a:t> </a:t>
            </a:r>
            <a:r>
              <a:rPr lang="en-US" sz="2000">
                <a:latin typeface="Calibri"/>
                <a:cs typeface="Calibri"/>
              </a:rPr>
              <a:t>–</a:t>
            </a:r>
            <a:r>
              <a:rPr lang="en-US" sz="2000" spc="-5">
                <a:latin typeface="Calibri"/>
                <a:cs typeface="Calibri"/>
              </a:rPr>
              <a:t> GaAs</a:t>
            </a:r>
            <a:r>
              <a:rPr lang="en-US" sz="2000" spc="-20">
                <a:latin typeface="Calibri"/>
                <a:cs typeface="Calibri"/>
              </a:rPr>
              <a:t> </a:t>
            </a:r>
            <a:r>
              <a:rPr lang="en-US" sz="2000" spc="-5">
                <a:latin typeface="Calibri"/>
                <a:cs typeface="Calibri"/>
              </a:rPr>
              <a:t>solar </a:t>
            </a:r>
            <a:r>
              <a:rPr lang="en-US" sz="2000">
                <a:latin typeface="Calibri"/>
                <a:cs typeface="Calibri"/>
              </a:rPr>
              <a:t>cells</a:t>
            </a:r>
            <a:r>
              <a:rPr lang="en-US" sz="2000" spc="-20">
                <a:latin typeface="Calibri"/>
                <a:cs typeface="Calibri"/>
              </a:rPr>
              <a:t> </a:t>
            </a:r>
            <a:r>
              <a:rPr lang="en-US" sz="2000" spc="-10">
                <a:latin typeface="Calibri"/>
                <a:cs typeface="Calibri"/>
              </a:rPr>
              <a:t>created</a:t>
            </a:r>
            <a:endParaRPr lang="en-US" sz="2000">
              <a:latin typeface="Calibri"/>
              <a:cs typeface="Calibri"/>
            </a:endParaRPr>
          </a:p>
          <a:p>
            <a:pPr marL="12700">
              <a:lnSpc>
                <a:spcPct val="100000"/>
              </a:lnSpc>
            </a:pPr>
            <a:r>
              <a:rPr lang="en-US" sz="2000" spc="-5">
                <a:latin typeface="Calibri"/>
                <a:cs typeface="Calibri"/>
              </a:rPr>
              <a:t>1989</a:t>
            </a:r>
            <a:r>
              <a:rPr lang="en-US" sz="2000" spc="-15">
                <a:latin typeface="Calibri"/>
                <a:cs typeface="Calibri"/>
              </a:rPr>
              <a:t> </a:t>
            </a:r>
            <a:r>
              <a:rPr lang="en-US" sz="2000">
                <a:latin typeface="Calibri"/>
                <a:cs typeface="Calibri"/>
              </a:rPr>
              <a:t>–</a:t>
            </a:r>
            <a:r>
              <a:rPr lang="en-US" sz="2000" spc="-10">
                <a:latin typeface="Calibri"/>
                <a:cs typeface="Calibri"/>
              </a:rPr>
              <a:t> </a:t>
            </a:r>
            <a:r>
              <a:rPr lang="en-US" sz="2000" spc="-15">
                <a:latin typeface="Calibri"/>
                <a:cs typeface="Calibri"/>
              </a:rPr>
              <a:t>first</a:t>
            </a:r>
            <a:r>
              <a:rPr lang="en-US" sz="2000" spc="-25">
                <a:latin typeface="Calibri"/>
                <a:cs typeface="Calibri"/>
              </a:rPr>
              <a:t> </a:t>
            </a:r>
            <a:r>
              <a:rPr lang="en-US" sz="2000" spc="-5">
                <a:latin typeface="Calibri"/>
                <a:cs typeface="Calibri"/>
              </a:rPr>
              <a:t>dual</a:t>
            </a:r>
            <a:r>
              <a:rPr lang="en-US" sz="2000" spc="-10">
                <a:latin typeface="Calibri"/>
                <a:cs typeface="Calibri"/>
              </a:rPr>
              <a:t> </a:t>
            </a:r>
            <a:r>
              <a:rPr lang="en-US" sz="2000" spc="-5">
                <a:latin typeface="Calibri"/>
                <a:cs typeface="Calibri"/>
              </a:rPr>
              <a:t>junction</a:t>
            </a:r>
            <a:r>
              <a:rPr lang="en-US" sz="2000" spc="-25">
                <a:latin typeface="Calibri"/>
                <a:cs typeface="Calibri"/>
              </a:rPr>
              <a:t> </a:t>
            </a:r>
            <a:r>
              <a:rPr lang="en-US" sz="2000">
                <a:latin typeface="Calibri"/>
                <a:cs typeface="Calibri"/>
              </a:rPr>
              <a:t>cell</a:t>
            </a:r>
            <a:r>
              <a:rPr lang="en-US" sz="2000" spc="-25">
                <a:latin typeface="Calibri"/>
                <a:cs typeface="Calibri"/>
              </a:rPr>
              <a:t> </a:t>
            </a:r>
            <a:r>
              <a:rPr lang="en-US" sz="2000" spc="-10">
                <a:latin typeface="Calibri"/>
                <a:cs typeface="Calibri"/>
              </a:rPr>
              <a:t>created</a:t>
            </a:r>
            <a:endParaRPr lang="en-US" sz="2000">
              <a:latin typeface="Calibri"/>
              <a:cs typeface="Calibri"/>
            </a:endParaRPr>
          </a:p>
          <a:p>
            <a:pPr marL="12700" marR="1077595">
              <a:lnSpc>
                <a:spcPct val="100000"/>
              </a:lnSpc>
            </a:pPr>
            <a:r>
              <a:rPr lang="en-US" sz="2000" spc="-5">
                <a:latin typeface="Calibri"/>
                <a:cs typeface="Calibri"/>
              </a:rPr>
              <a:t>1993 </a:t>
            </a:r>
            <a:r>
              <a:rPr lang="en-US" sz="2000">
                <a:latin typeface="Calibri"/>
                <a:cs typeface="Calibri"/>
              </a:rPr>
              <a:t>– </a:t>
            </a:r>
            <a:r>
              <a:rPr lang="en-US" sz="2000" spc="-15">
                <a:latin typeface="Calibri"/>
                <a:cs typeface="Calibri"/>
              </a:rPr>
              <a:t>first </a:t>
            </a:r>
            <a:r>
              <a:rPr lang="en-US" sz="2000" spc="-5">
                <a:latin typeface="Calibri"/>
                <a:cs typeface="Calibri"/>
              </a:rPr>
              <a:t>dual junction </a:t>
            </a:r>
            <a:r>
              <a:rPr lang="en-US" sz="2000">
                <a:latin typeface="Calibri"/>
                <a:cs typeface="Calibri"/>
              </a:rPr>
              <a:t>cells </a:t>
            </a:r>
            <a:r>
              <a:rPr lang="en-US" sz="2000" spc="-20">
                <a:latin typeface="Calibri"/>
                <a:cs typeface="Calibri"/>
              </a:rPr>
              <a:t>for </a:t>
            </a:r>
            <a:r>
              <a:rPr lang="en-US" sz="2000" spc="-10">
                <a:latin typeface="Calibri"/>
                <a:cs typeface="Calibri"/>
              </a:rPr>
              <a:t>spacecraft </a:t>
            </a:r>
            <a:r>
              <a:rPr lang="en-US" sz="2000" spc="-530">
                <a:latin typeface="Calibri"/>
                <a:cs typeface="Calibri"/>
              </a:rPr>
              <a:t> </a:t>
            </a:r>
            <a:r>
              <a:rPr lang="en-US" sz="2000" spc="-5">
                <a:latin typeface="Calibri"/>
                <a:cs typeface="Calibri"/>
              </a:rPr>
              <a:t>1995</a:t>
            </a:r>
            <a:r>
              <a:rPr lang="en-US" sz="2000" spc="-15">
                <a:latin typeface="Calibri"/>
                <a:cs typeface="Calibri"/>
              </a:rPr>
              <a:t> </a:t>
            </a:r>
            <a:r>
              <a:rPr lang="en-US" sz="2000">
                <a:latin typeface="Calibri"/>
                <a:cs typeface="Calibri"/>
              </a:rPr>
              <a:t>–</a:t>
            </a:r>
            <a:r>
              <a:rPr lang="en-US" sz="2000" spc="-5">
                <a:latin typeface="Calibri"/>
                <a:cs typeface="Calibri"/>
              </a:rPr>
              <a:t> 30%</a:t>
            </a:r>
            <a:r>
              <a:rPr lang="en-US" sz="2000" spc="-25">
                <a:latin typeface="Calibri"/>
                <a:cs typeface="Calibri"/>
              </a:rPr>
              <a:t> </a:t>
            </a:r>
            <a:r>
              <a:rPr lang="en-US" sz="2000" spc="-5">
                <a:latin typeface="Calibri"/>
                <a:cs typeface="Calibri"/>
              </a:rPr>
              <a:t>efficiency</a:t>
            </a:r>
            <a:r>
              <a:rPr lang="en-US" sz="2000">
                <a:latin typeface="Calibri"/>
                <a:cs typeface="Calibri"/>
              </a:rPr>
              <a:t> barrier</a:t>
            </a:r>
            <a:r>
              <a:rPr lang="en-US" sz="2000" spc="-20">
                <a:latin typeface="Calibri"/>
                <a:cs typeface="Calibri"/>
              </a:rPr>
              <a:t> broken</a:t>
            </a:r>
            <a:endParaRPr lang="en-US" sz="2000">
              <a:latin typeface="Calibri"/>
              <a:cs typeface="Calibri"/>
            </a:endParaRPr>
          </a:p>
          <a:p>
            <a:pPr marL="12700" marR="5080">
              <a:lnSpc>
                <a:spcPct val="100000"/>
              </a:lnSpc>
            </a:pPr>
            <a:r>
              <a:rPr lang="en-US" sz="2000" spc="-5">
                <a:latin typeface="Calibri"/>
                <a:cs typeface="Calibri"/>
              </a:rPr>
              <a:t>2004 </a:t>
            </a:r>
            <a:r>
              <a:rPr lang="en-US" sz="2000">
                <a:latin typeface="Calibri"/>
                <a:cs typeface="Calibri"/>
              </a:rPr>
              <a:t>– </a:t>
            </a:r>
            <a:r>
              <a:rPr lang="en-US" sz="2000" spc="-10">
                <a:latin typeface="Calibri"/>
                <a:cs typeface="Calibri"/>
              </a:rPr>
              <a:t>terrestrial </a:t>
            </a:r>
            <a:r>
              <a:rPr lang="en-US" sz="2000" spc="-5">
                <a:latin typeface="Calibri"/>
                <a:cs typeface="Calibri"/>
              </a:rPr>
              <a:t>solar </a:t>
            </a:r>
            <a:r>
              <a:rPr lang="en-US" sz="2000">
                <a:latin typeface="Calibri"/>
                <a:cs typeface="Calibri"/>
              </a:rPr>
              <a:t>cell </a:t>
            </a:r>
            <a:r>
              <a:rPr lang="en-US" sz="2000" spc="-10">
                <a:latin typeface="Calibri"/>
                <a:cs typeface="Calibri"/>
              </a:rPr>
              <a:t>production exceeds </a:t>
            </a:r>
            <a:r>
              <a:rPr lang="en-US" sz="2000">
                <a:latin typeface="Calibri"/>
                <a:cs typeface="Calibri"/>
              </a:rPr>
              <a:t>1 </a:t>
            </a:r>
            <a:r>
              <a:rPr lang="en-US" sz="2000" spc="-10">
                <a:latin typeface="Calibri"/>
                <a:cs typeface="Calibri"/>
              </a:rPr>
              <a:t>GW </a:t>
            </a:r>
            <a:r>
              <a:rPr lang="en-US" sz="2000" spc="-530">
                <a:latin typeface="Calibri"/>
                <a:cs typeface="Calibri"/>
              </a:rPr>
              <a:t> </a:t>
            </a:r>
            <a:r>
              <a:rPr lang="en-US" sz="2000" spc="-5">
                <a:latin typeface="Calibri"/>
                <a:cs typeface="Calibri"/>
              </a:rPr>
              <a:t>2009</a:t>
            </a:r>
            <a:r>
              <a:rPr lang="en-US" sz="2000" spc="-10">
                <a:latin typeface="Calibri"/>
                <a:cs typeface="Calibri"/>
              </a:rPr>
              <a:t> </a:t>
            </a:r>
            <a:r>
              <a:rPr lang="en-US" sz="2000">
                <a:latin typeface="Calibri"/>
                <a:cs typeface="Calibri"/>
              </a:rPr>
              <a:t>–</a:t>
            </a:r>
            <a:r>
              <a:rPr lang="en-US" sz="2000" spc="-10">
                <a:latin typeface="Calibri"/>
                <a:cs typeface="Calibri"/>
              </a:rPr>
              <a:t> </a:t>
            </a:r>
            <a:r>
              <a:rPr lang="en-US" sz="2000" spc="-5">
                <a:latin typeface="Calibri"/>
                <a:cs typeface="Calibri"/>
              </a:rPr>
              <a:t>40%</a:t>
            </a:r>
            <a:r>
              <a:rPr lang="en-US" sz="2000" spc="-20">
                <a:latin typeface="Calibri"/>
                <a:cs typeface="Calibri"/>
              </a:rPr>
              <a:t> </a:t>
            </a:r>
            <a:r>
              <a:rPr lang="en-US" sz="2000" spc="-5">
                <a:latin typeface="Calibri"/>
                <a:cs typeface="Calibri"/>
              </a:rPr>
              <a:t>efficiency</a:t>
            </a:r>
            <a:r>
              <a:rPr lang="en-US" sz="2000">
                <a:latin typeface="Calibri"/>
                <a:cs typeface="Calibri"/>
              </a:rPr>
              <a:t> barrier</a:t>
            </a:r>
            <a:r>
              <a:rPr lang="en-US" sz="2000" spc="-15">
                <a:latin typeface="Calibri"/>
                <a:cs typeface="Calibri"/>
              </a:rPr>
              <a:t> </a:t>
            </a:r>
            <a:r>
              <a:rPr lang="en-US" sz="2000" spc="-20">
                <a:latin typeface="Calibri"/>
                <a:cs typeface="Calibri"/>
              </a:rPr>
              <a:t>broken</a:t>
            </a:r>
          </a:p>
          <a:p>
            <a:pPr marL="0" marR="5080" indent="0">
              <a:lnSpc>
                <a:spcPct val="100000"/>
              </a:lnSpc>
              <a:buNone/>
            </a:pPr>
            <a:endParaRPr lang="en-US" sz="2000">
              <a:latin typeface="Calibri"/>
              <a:cs typeface="Calibri"/>
            </a:endParaRPr>
          </a:p>
        </p:txBody>
      </p:sp>
      <p:sp>
        <p:nvSpPr>
          <p:cNvPr id="6" name="Rectangle 5">
            <a:extLst>
              <a:ext uri="{FF2B5EF4-FFF2-40B4-BE49-F238E27FC236}">
                <a16:creationId xmlns:a16="http://schemas.microsoft.com/office/drawing/2014/main" id="{6B30A1BF-BE1D-4B3A-9AD8-68CE8D1F8C9A}"/>
              </a:ext>
            </a:extLst>
          </p:cNvPr>
          <p:cNvSpPr/>
          <p:nvPr/>
        </p:nvSpPr>
        <p:spPr>
          <a:xfrm>
            <a:off x="5726682" y="5326073"/>
            <a:ext cx="3565079" cy="246221"/>
          </a:xfrm>
          <a:prstGeom prst="rect">
            <a:avLst/>
          </a:prstGeom>
        </p:spPr>
        <p:txBody>
          <a:bodyPr wrap="none">
            <a:spAutoFit/>
          </a:bodyPr>
          <a:lstStyle/>
          <a:p>
            <a:pPr marL="2355215" indent="0">
              <a:lnSpc>
                <a:spcPct val="100000"/>
              </a:lnSpc>
              <a:spcBef>
                <a:spcPts val="1845"/>
              </a:spcBef>
              <a:buNone/>
            </a:pPr>
            <a:r>
              <a:rPr lang="en-US" sz="1000" spc="-5">
                <a:latin typeface="Arial"/>
                <a:cs typeface="Arial"/>
              </a:rPr>
              <a:t>[</a:t>
            </a:r>
            <a:r>
              <a:rPr lang="en-US" sz="1000" spc="-15">
                <a:latin typeface="Arial"/>
                <a:cs typeface="Arial"/>
              </a:rPr>
              <a:t> </a:t>
            </a:r>
            <a:r>
              <a:rPr lang="en-US" sz="1000" spc="-5">
                <a:latin typeface="Arial"/>
                <a:cs typeface="Arial"/>
              </a:rPr>
              <a:t>NREL</a:t>
            </a:r>
            <a:r>
              <a:rPr lang="en-US" sz="1000" spc="-45">
                <a:latin typeface="Arial"/>
                <a:cs typeface="Arial"/>
              </a:rPr>
              <a:t> </a:t>
            </a:r>
            <a:r>
              <a:rPr lang="en-US" sz="1000" spc="-5">
                <a:latin typeface="Arial"/>
                <a:cs typeface="Arial"/>
              </a:rPr>
              <a:t>Feb.</a:t>
            </a:r>
            <a:r>
              <a:rPr lang="en-US" sz="1000" spc="-10">
                <a:latin typeface="Arial"/>
                <a:cs typeface="Arial"/>
              </a:rPr>
              <a:t> </a:t>
            </a:r>
            <a:r>
              <a:rPr lang="en-US" sz="1000" spc="-5">
                <a:latin typeface="Arial"/>
                <a:cs typeface="Arial"/>
              </a:rPr>
              <a:t>2010]</a:t>
            </a:r>
            <a:endParaRPr lang="en-US" sz="1000"/>
          </a:p>
        </p:txBody>
      </p:sp>
    </p:spTree>
    <p:extLst>
      <p:ext uri="{BB962C8B-B14F-4D97-AF65-F5344CB8AC3E}">
        <p14:creationId xmlns:p14="http://schemas.microsoft.com/office/powerpoint/2010/main" val="11535251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FDE63AD-B40A-45FE-8213-FF65CDA6EC75}"/>
              </a:ext>
            </a:extLst>
          </p:cNvPr>
          <p:cNvSpPr>
            <a:spLocks noGrp="1"/>
          </p:cNvSpPr>
          <p:nvPr>
            <p:ph type="body" sz="quarter" idx="13"/>
          </p:nvPr>
        </p:nvSpPr>
        <p:spPr/>
        <p:txBody>
          <a:bodyPr/>
          <a:lstStyle/>
          <a:p>
            <a:r>
              <a:rPr lang="en-US" altLang="en-US"/>
              <a:t>Equivalent Circuit of a Solar Cell</a:t>
            </a:r>
            <a:endParaRPr lang="en-US"/>
          </a:p>
        </p:txBody>
      </p:sp>
      <p:pic>
        <p:nvPicPr>
          <p:cNvPr id="5122" name="Picture 2" descr="http://upload.wikimedia.org/wikipedia/commons/thumb/c/c4/Solar_cell_equivalent_circuit.svg/275px-Solar_cell_equivalent_circuit.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1209782"/>
            <a:ext cx="3933311" cy="208823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925191" y="1484784"/>
            <a:ext cx="1487908" cy="338554"/>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a:ln>
                  <a:noFill/>
                </a:ln>
                <a:solidFill>
                  <a:srgbClr val="333333"/>
                </a:solidFill>
                <a:effectLst/>
                <a:uLnTx/>
                <a:uFillTx/>
                <a:latin typeface="Arial" panose="020B0604020202020204" pitchFamily="34" charset="0"/>
                <a:ea typeface="+mn-ea"/>
                <a:cs typeface="+mn-cs"/>
              </a:rPr>
              <a:t>I</a:t>
            </a:r>
            <a:r>
              <a:rPr kumimoji="0" lang="en-US" sz="1600" b="0" i="0" u="none" strike="noStrike" kern="1200" cap="none" spc="0" normalizeH="0" baseline="0" noProof="0">
                <a:ln>
                  <a:noFill/>
                </a:ln>
                <a:solidFill>
                  <a:srgbClr val="333333"/>
                </a:solidFill>
                <a:effectLst/>
                <a:uLnTx/>
                <a:uFillTx/>
                <a:latin typeface="Arial" panose="020B0604020202020204" pitchFamily="34" charset="0"/>
                <a:ea typeface="+mn-ea"/>
                <a:cs typeface="+mn-cs"/>
              </a:rPr>
              <a:t> = </a:t>
            </a:r>
            <a:r>
              <a:rPr kumimoji="0" lang="en-US" sz="1600" b="0" i="1" u="none" strike="noStrike" kern="1200" cap="none" spc="0" normalizeH="0" baseline="0" noProof="0">
                <a:ln>
                  <a:noFill/>
                </a:ln>
                <a:solidFill>
                  <a:srgbClr val="333333"/>
                </a:solidFill>
                <a:effectLst/>
                <a:uLnTx/>
                <a:uFillTx/>
                <a:latin typeface="Arial" panose="020B0604020202020204" pitchFamily="34" charset="0"/>
                <a:ea typeface="+mn-ea"/>
                <a:cs typeface="+mn-cs"/>
              </a:rPr>
              <a:t>I</a:t>
            </a:r>
            <a:r>
              <a:rPr kumimoji="0" lang="en-US" sz="1600" b="0" i="1" u="none" strike="noStrike" kern="1200" cap="none" spc="0" normalizeH="0" baseline="-25000" noProof="0">
                <a:ln>
                  <a:noFill/>
                </a:ln>
                <a:solidFill>
                  <a:srgbClr val="333333"/>
                </a:solidFill>
                <a:effectLst/>
                <a:uLnTx/>
                <a:uFillTx/>
                <a:latin typeface="Arial" panose="020B0604020202020204" pitchFamily="34" charset="0"/>
                <a:ea typeface="+mn-ea"/>
                <a:cs typeface="+mn-cs"/>
              </a:rPr>
              <a:t>L</a:t>
            </a:r>
            <a:r>
              <a:rPr kumimoji="0" lang="en-US" sz="1600" b="0" i="0" u="none" strike="noStrike" kern="1200" cap="none" spc="0" normalizeH="0" baseline="0" noProof="0">
                <a:ln>
                  <a:noFill/>
                </a:ln>
                <a:solidFill>
                  <a:srgbClr val="333333"/>
                </a:solidFill>
                <a:effectLst/>
                <a:uLnTx/>
                <a:uFillTx/>
                <a:latin typeface="Arial" panose="020B0604020202020204" pitchFamily="34" charset="0"/>
                <a:ea typeface="+mn-ea"/>
                <a:cs typeface="+mn-cs"/>
              </a:rPr>
              <a:t> − </a:t>
            </a:r>
            <a:r>
              <a:rPr kumimoji="0" lang="en-US" sz="1600" b="0" i="1" u="none" strike="noStrike" kern="1200" cap="none" spc="0" normalizeH="0" baseline="0" noProof="0">
                <a:ln>
                  <a:noFill/>
                </a:ln>
                <a:solidFill>
                  <a:srgbClr val="333333"/>
                </a:solidFill>
                <a:effectLst/>
                <a:uLnTx/>
                <a:uFillTx/>
                <a:latin typeface="Arial" panose="020B0604020202020204" pitchFamily="34" charset="0"/>
                <a:ea typeface="+mn-ea"/>
                <a:cs typeface="+mn-cs"/>
              </a:rPr>
              <a:t>I</a:t>
            </a:r>
            <a:r>
              <a:rPr kumimoji="0" lang="en-US" sz="1600" b="0" i="1" u="none" strike="noStrike" kern="1200" cap="none" spc="0" normalizeH="0" baseline="-25000" noProof="0">
                <a:ln>
                  <a:noFill/>
                </a:ln>
                <a:solidFill>
                  <a:srgbClr val="333333"/>
                </a:solidFill>
                <a:effectLst/>
                <a:uLnTx/>
                <a:uFillTx/>
                <a:latin typeface="Arial" panose="020B0604020202020204" pitchFamily="34" charset="0"/>
                <a:ea typeface="+mn-ea"/>
                <a:cs typeface="+mn-cs"/>
              </a:rPr>
              <a:t>D</a:t>
            </a:r>
            <a:r>
              <a:rPr kumimoji="0" lang="en-US" sz="1600" b="0" i="0" u="none" strike="noStrike" kern="1200" cap="none" spc="0" normalizeH="0" baseline="0" noProof="0">
                <a:ln>
                  <a:noFill/>
                </a:ln>
                <a:solidFill>
                  <a:srgbClr val="333333"/>
                </a:solidFill>
                <a:effectLst/>
                <a:uLnTx/>
                <a:uFillTx/>
                <a:latin typeface="Arial" panose="020B0604020202020204" pitchFamily="34" charset="0"/>
                <a:ea typeface="+mn-ea"/>
                <a:cs typeface="+mn-cs"/>
              </a:rPr>
              <a:t> − </a:t>
            </a:r>
            <a:r>
              <a:rPr kumimoji="0" lang="en-US" sz="1600" b="0" i="1" u="none" strike="noStrike" kern="1200" cap="none" spc="0" normalizeH="0" baseline="0" noProof="0">
                <a:ln>
                  <a:noFill/>
                </a:ln>
                <a:solidFill>
                  <a:srgbClr val="333333"/>
                </a:solidFill>
                <a:effectLst/>
                <a:uLnTx/>
                <a:uFillTx/>
                <a:latin typeface="Arial" panose="020B0604020202020204" pitchFamily="34" charset="0"/>
                <a:ea typeface="+mn-ea"/>
                <a:cs typeface="+mn-cs"/>
              </a:rPr>
              <a:t>I</a:t>
            </a:r>
            <a:r>
              <a:rPr kumimoji="0" lang="en-US" sz="1600" b="0" i="1" u="none" strike="noStrike" kern="1200" cap="none" spc="0" normalizeH="0" baseline="-25000" noProof="0">
                <a:ln>
                  <a:noFill/>
                </a:ln>
                <a:solidFill>
                  <a:srgbClr val="333333"/>
                </a:solidFill>
                <a:effectLst/>
                <a:uLnTx/>
                <a:uFillTx/>
                <a:latin typeface="Arial" panose="020B0604020202020204" pitchFamily="34" charset="0"/>
                <a:ea typeface="+mn-ea"/>
                <a:cs typeface="+mn-cs"/>
              </a:rPr>
              <a:t>SH</a:t>
            </a: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 name="Rectangle 2"/>
          <p:cNvSpPr/>
          <p:nvPr/>
        </p:nvSpPr>
        <p:spPr>
          <a:xfrm>
            <a:off x="1925191" y="2132857"/>
            <a:ext cx="3781298" cy="132343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333333"/>
                </a:solidFill>
                <a:effectLst/>
                <a:uLnTx/>
                <a:uFillTx/>
                <a:latin typeface="Arial" panose="020B0604020202020204" pitchFamily="34" charset="0"/>
                <a:ea typeface="+mn-ea"/>
                <a:cs typeface="+mn-cs"/>
              </a:rPr>
              <a:t>where</a:t>
            </a:r>
            <a:b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en-US" sz="1600" b="0" i="1" u="none" strike="noStrike" kern="1200" cap="none" spc="0" normalizeH="0" baseline="0" noProof="0">
                <a:ln>
                  <a:noFill/>
                </a:ln>
                <a:solidFill>
                  <a:srgbClr val="333333"/>
                </a:solidFill>
                <a:effectLst/>
                <a:uLnTx/>
                <a:uFillTx/>
                <a:latin typeface="Arial" panose="020B0604020202020204" pitchFamily="34" charset="0"/>
                <a:ea typeface="+mn-ea"/>
                <a:cs typeface="+mn-cs"/>
              </a:rPr>
              <a:t>I</a:t>
            </a:r>
            <a:r>
              <a:rPr kumimoji="0" lang="en-US" sz="1600" b="0" i="0" u="none" strike="noStrike" kern="1200" cap="none" spc="0" normalizeH="0" baseline="0" noProof="0">
                <a:ln>
                  <a:noFill/>
                </a:ln>
                <a:solidFill>
                  <a:srgbClr val="333333"/>
                </a:solidFill>
                <a:effectLst/>
                <a:uLnTx/>
                <a:uFillTx/>
                <a:latin typeface="Arial" panose="020B0604020202020204" pitchFamily="34" charset="0"/>
                <a:ea typeface="+mn-ea"/>
                <a:cs typeface="+mn-cs"/>
              </a:rPr>
              <a:t> = output current (amperes)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a:ln>
                  <a:noFill/>
                </a:ln>
                <a:solidFill>
                  <a:srgbClr val="333333"/>
                </a:solidFill>
                <a:effectLst/>
                <a:uLnTx/>
                <a:uFillTx/>
                <a:latin typeface="Arial" panose="020B0604020202020204" pitchFamily="34" charset="0"/>
                <a:ea typeface="+mn-ea"/>
                <a:cs typeface="+mn-cs"/>
              </a:rPr>
              <a:t>I</a:t>
            </a:r>
            <a:r>
              <a:rPr kumimoji="0" lang="en-US" sz="1600" b="0" i="1" u="none" strike="noStrike" kern="1200" cap="none" spc="0" normalizeH="0" baseline="-25000" noProof="0">
                <a:ln>
                  <a:noFill/>
                </a:ln>
                <a:solidFill>
                  <a:srgbClr val="333333"/>
                </a:solidFill>
                <a:effectLst/>
                <a:uLnTx/>
                <a:uFillTx/>
                <a:latin typeface="Arial" panose="020B0604020202020204" pitchFamily="34" charset="0"/>
                <a:ea typeface="+mn-ea"/>
                <a:cs typeface="+mn-cs"/>
              </a:rPr>
              <a:t>L</a:t>
            </a:r>
            <a:r>
              <a:rPr kumimoji="0" lang="en-US" sz="1600" b="0" i="0" u="none" strike="noStrike" kern="1200" cap="none" spc="0" normalizeH="0" baseline="0" noProof="0">
                <a:ln>
                  <a:noFill/>
                </a:ln>
                <a:solidFill>
                  <a:srgbClr val="333333"/>
                </a:solidFill>
                <a:effectLst/>
                <a:uLnTx/>
                <a:uFillTx/>
                <a:latin typeface="Arial" panose="020B0604020202020204" pitchFamily="34" charset="0"/>
                <a:ea typeface="+mn-ea"/>
                <a:cs typeface="+mn-cs"/>
              </a:rPr>
              <a:t> = photo-generated current (amperes)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a:ln>
                  <a:noFill/>
                </a:ln>
                <a:solidFill>
                  <a:srgbClr val="333333"/>
                </a:solidFill>
                <a:effectLst/>
                <a:uLnTx/>
                <a:uFillTx/>
                <a:latin typeface="Arial" panose="020B0604020202020204" pitchFamily="34" charset="0"/>
                <a:ea typeface="+mn-ea"/>
                <a:cs typeface="+mn-cs"/>
              </a:rPr>
              <a:t>I</a:t>
            </a:r>
            <a:r>
              <a:rPr kumimoji="0" lang="en-US" sz="1600" b="0" i="1" u="none" strike="noStrike" kern="1200" cap="none" spc="0" normalizeH="0" baseline="-25000" noProof="0">
                <a:ln>
                  <a:noFill/>
                </a:ln>
                <a:solidFill>
                  <a:srgbClr val="333333"/>
                </a:solidFill>
                <a:effectLst/>
                <a:uLnTx/>
                <a:uFillTx/>
                <a:latin typeface="Arial" panose="020B0604020202020204" pitchFamily="34" charset="0"/>
                <a:ea typeface="+mn-ea"/>
                <a:cs typeface="+mn-cs"/>
              </a:rPr>
              <a:t>D</a:t>
            </a:r>
            <a:r>
              <a:rPr kumimoji="0" lang="en-US" sz="1600" b="0" i="0" u="none" strike="noStrike" kern="1200" cap="none" spc="0" normalizeH="0" baseline="0" noProof="0">
                <a:ln>
                  <a:noFill/>
                </a:ln>
                <a:solidFill>
                  <a:srgbClr val="333333"/>
                </a:solidFill>
                <a:effectLst/>
                <a:uLnTx/>
                <a:uFillTx/>
                <a:latin typeface="Arial" panose="020B0604020202020204" pitchFamily="34" charset="0"/>
                <a:ea typeface="+mn-ea"/>
                <a:cs typeface="+mn-cs"/>
              </a:rPr>
              <a:t> = diode current (amperes)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a:ln>
                  <a:noFill/>
                </a:ln>
                <a:solidFill>
                  <a:srgbClr val="333333"/>
                </a:solidFill>
                <a:effectLst/>
                <a:uLnTx/>
                <a:uFillTx/>
                <a:latin typeface="Arial" panose="020B0604020202020204" pitchFamily="34" charset="0"/>
                <a:ea typeface="+mn-ea"/>
                <a:cs typeface="+mn-cs"/>
              </a:rPr>
              <a:t>I</a:t>
            </a:r>
            <a:r>
              <a:rPr kumimoji="0" lang="en-US" sz="1600" b="0" i="1" u="none" strike="noStrike" kern="1200" cap="none" spc="0" normalizeH="0" baseline="-25000" noProof="0">
                <a:ln>
                  <a:noFill/>
                </a:ln>
                <a:solidFill>
                  <a:srgbClr val="333333"/>
                </a:solidFill>
                <a:effectLst/>
                <a:uLnTx/>
                <a:uFillTx/>
                <a:latin typeface="Arial" panose="020B0604020202020204" pitchFamily="34" charset="0"/>
                <a:ea typeface="+mn-ea"/>
                <a:cs typeface="+mn-cs"/>
              </a:rPr>
              <a:t>SH</a:t>
            </a:r>
            <a:r>
              <a:rPr kumimoji="0" lang="en-US" sz="1600" b="0" i="0" u="none" strike="noStrike" kern="1200" cap="none" spc="0" normalizeH="0" baseline="0" noProof="0">
                <a:ln>
                  <a:noFill/>
                </a:ln>
                <a:solidFill>
                  <a:srgbClr val="333333"/>
                </a:solidFill>
                <a:effectLst/>
                <a:uLnTx/>
                <a:uFillTx/>
                <a:latin typeface="Arial" panose="020B0604020202020204" pitchFamily="34" charset="0"/>
                <a:ea typeface="+mn-ea"/>
                <a:cs typeface="+mn-cs"/>
              </a:rPr>
              <a:t> = shunt current (amperes).</a:t>
            </a:r>
          </a:p>
        </p:txBody>
      </p:sp>
      <p:pic>
        <p:nvPicPr>
          <p:cNvPr id="5124" name="Picture 4" descr="I = I_{L} - I_{0} \left\{\exp\left[\frac{q(V + I R_{S})}{nkT}\right] - 1\right\} - \frac{V + I R_{S}}{R_{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666" y="3508605"/>
            <a:ext cx="5592568" cy="67269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p:cNvSpPr>
            <a:spLocks noChangeArrowheads="1"/>
          </p:cNvSpPr>
          <p:nvPr/>
        </p:nvSpPr>
        <p:spPr bwMode="auto">
          <a:xfrm>
            <a:off x="479424" y="4479413"/>
            <a:ext cx="4838978" cy="18837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79350" rIns="0" bIns="7935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1"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where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1"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I</a:t>
            </a:r>
            <a:r>
              <a:rPr kumimoji="0" lang="en-US" altLang="en-US" sz="1600" b="0" i="1" u="none" strike="noStrike" kern="1200" cap="none" spc="0" normalizeH="0" baseline="-30000" noProof="0">
                <a:ln>
                  <a:noFill/>
                </a:ln>
                <a:solidFill>
                  <a:srgbClr val="333333"/>
                </a:solidFill>
                <a:effectLst/>
                <a:uLnTx/>
                <a:uFillTx/>
                <a:latin typeface="Arial" panose="020B0604020202020204" pitchFamily="34" charset="0"/>
                <a:ea typeface="+mn-ea"/>
                <a:cs typeface="Arial" panose="020B0604020202020204" pitchFamily="34" charset="0"/>
              </a:rPr>
              <a:t>0</a:t>
            </a:r>
            <a:r>
              <a:rPr kumimoji="0" lang="en-US" altLang="en-US" sz="16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 = reverse saturation current (amperes) – increases at high temperatures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1"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n</a:t>
            </a:r>
            <a:r>
              <a:rPr kumimoji="0" lang="en-US" altLang="en-US" sz="16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 = diode ideality factor (1 for an ideal diode)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1"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q</a:t>
            </a:r>
            <a:r>
              <a:rPr kumimoji="0" lang="en-US" altLang="en-US" sz="16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 = elementary charge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1"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k</a:t>
            </a:r>
            <a:r>
              <a:rPr kumimoji="0" lang="en-US" altLang="en-US" sz="16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 = Boltzmann's constant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1"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T</a:t>
            </a:r>
            <a:r>
              <a:rPr kumimoji="0" lang="en-US" altLang="en-US" sz="16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 = absolute temperature</a:t>
            </a:r>
          </a:p>
        </p:txBody>
      </p:sp>
      <p:pic>
        <p:nvPicPr>
          <p:cNvPr id="8" name="object 4">
            <a:extLst>
              <a:ext uri="{FF2B5EF4-FFF2-40B4-BE49-F238E27FC236}">
                <a16:creationId xmlns:a16="http://schemas.microsoft.com/office/drawing/2014/main" id="{629D2204-4537-4A25-A184-7EEC436AE575}"/>
              </a:ext>
            </a:extLst>
          </p:cNvPr>
          <p:cNvPicPr/>
          <p:nvPr/>
        </p:nvPicPr>
        <p:blipFill>
          <a:blip r:embed="rId5" cstate="print"/>
          <a:stretch>
            <a:fillRect/>
          </a:stretch>
        </p:blipFill>
        <p:spPr>
          <a:xfrm>
            <a:off x="6096000" y="4566940"/>
            <a:ext cx="5268467" cy="2162555"/>
          </a:xfrm>
          <a:prstGeom prst="rect">
            <a:avLst/>
          </a:prstGeom>
        </p:spPr>
      </p:pic>
      <p:sp>
        <p:nvSpPr>
          <p:cNvPr id="9" name="object 5">
            <a:extLst>
              <a:ext uri="{FF2B5EF4-FFF2-40B4-BE49-F238E27FC236}">
                <a16:creationId xmlns:a16="http://schemas.microsoft.com/office/drawing/2014/main" id="{DF8081C3-3C82-4212-A099-C1EAE3D5DD7F}"/>
              </a:ext>
            </a:extLst>
          </p:cNvPr>
          <p:cNvSpPr txBox="1"/>
          <p:nvPr/>
        </p:nvSpPr>
        <p:spPr>
          <a:xfrm>
            <a:off x="8467037" y="3924538"/>
            <a:ext cx="1342390" cy="299720"/>
          </a:xfrm>
          <a:prstGeom prst="rect">
            <a:avLst/>
          </a:prstGeom>
        </p:spPr>
        <p:txBody>
          <a:bodyPr vert="horz" wrap="square" lIns="0" tIns="12700" rIns="0" bIns="0" rtlCol="0">
            <a:spAutoFit/>
          </a:bodyPr>
          <a:lstStyle/>
          <a:p>
            <a:pPr marL="12700">
              <a:lnSpc>
                <a:spcPct val="100000"/>
              </a:lnSpc>
              <a:spcBef>
                <a:spcPts val="100"/>
              </a:spcBef>
            </a:pPr>
            <a:r>
              <a:rPr sz="1800" b="1" spc="-10">
                <a:latin typeface="Calibri"/>
                <a:cs typeface="Calibri"/>
              </a:rPr>
              <a:t>Real</a:t>
            </a:r>
            <a:r>
              <a:rPr sz="1800" b="1" spc="-40">
                <a:latin typeface="Calibri"/>
                <a:cs typeface="Calibri"/>
              </a:rPr>
              <a:t> </a:t>
            </a:r>
            <a:r>
              <a:rPr sz="1800" b="1" spc="-5">
                <a:latin typeface="Calibri"/>
                <a:cs typeface="Calibri"/>
              </a:rPr>
              <a:t>Solar</a:t>
            </a:r>
            <a:r>
              <a:rPr sz="1800" b="1" spc="-45">
                <a:latin typeface="Calibri"/>
                <a:cs typeface="Calibri"/>
              </a:rPr>
              <a:t> </a:t>
            </a:r>
            <a:r>
              <a:rPr sz="1800" b="1">
                <a:latin typeface="Calibri"/>
                <a:cs typeface="Calibri"/>
              </a:rPr>
              <a:t>cell</a:t>
            </a:r>
            <a:endParaRPr sz="1800">
              <a:latin typeface="Calibri"/>
              <a:cs typeface="Calibri"/>
            </a:endParaRPr>
          </a:p>
        </p:txBody>
      </p:sp>
    </p:spTree>
    <p:extLst>
      <p:ext uri="{BB962C8B-B14F-4D97-AF65-F5344CB8AC3E}">
        <p14:creationId xmlns:p14="http://schemas.microsoft.com/office/powerpoint/2010/main" val="41117754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26EC67-2000-4438-A153-A523CB8DFA8F}"/>
              </a:ext>
            </a:extLst>
          </p:cNvPr>
          <p:cNvSpPr>
            <a:spLocks noGrp="1"/>
          </p:cNvSpPr>
          <p:nvPr>
            <p:ph type="body" sz="quarter" idx="13"/>
          </p:nvPr>
        </p:nvSpPr>
        <p:spPr>
          <a:xfrm>
            <a:off x="479425" y="549275"/>
            <a:ext cx="5041902" cy="810888"/>
          </a:xfrm>
        </p:spPr>
        <p:txBody>
          <a:bodyPr/>
          <a:lstStyle/>
          <a:p>
            <a:r>
              <a:rPr lang="en-US"/>
              <a:t>I -V and P-V curves for  PV module.</a:t>
            </a:r>
          </a:p>
        </p:txBody>
      </p:sp>
      <p:sp>
        <p:nvSpPr>
          <p:cNvPr id="3" name="Text Placeholder 2">
            <a:extLst>
              <a:ext uri="{FF2B5EF4-FFF2-40B4-BE49-F238E27FC236}">
                <a16:creationId xmlns:a16="http://schemas.microsoft.com/office/drawing/2014/main" id="{F3464BF0-6D8C-4191-BAC8-A9A1227423BB}"/>
              </a:ext>
            </a:extLst>
          </p:cNvPr>
          <p:cNvSpPr>
            <a:spLocks noGrp="1"/>
          </p:cNvSpPr>
          <p:nvPr>
            <p:ph type="body" sz="quarter" idx="14"/>
          </p:nvPr>
        </p:nvSpPr>
        <p:spPr>
          <a:xfrm>
            <a:off x="594692" y="1602271"/>
            <a:ext cx="4926634" cy="4140200"/>
          </a:xfrm>
        </p:spPr>
        <p:txBody>
          <a:bodyPr/>
          <a:lstStyle/>
          <a:p>
            <a:pPr algn="just"/>
            <a:r>
              <a:rPr lang="en-US"/>
              <a:t>The current axis (where V = 0) is the short-circuit current </a:t>
            </a:r>
            <a:r>
              <a:rPr lang="en-US" err="1"/>
              <a:t>Isc</a:t>
            </a:r>
            <a:r>
              <a:rPr lang="en-US"/>
              <a:t>, and the intersection with the voltage axis (where I = 0) is the open-circuit voltage Voc. For this module the current decreases slowly to about 15 V and then decreases rapidly to the open-circuit conditions at about 21.4 V. For comparison, a single 1-cm2 silicon cell at a solar radiation level of 1000 W/m2 has an open-circuit voltage of about 0.6 V and a short-circuit current of about 20 to 30 mA.</a:t>
            </a:r>
          </a:p>
        </p:txBody>
      </p:sp>
      <p:pic>
        <p:nvPicPr>
          <p:cNvPr id="4" name="Picture 3">
            <a:extLst>
              <a:ext uri="{FF2B5EF4-FFF2-40B4-BE49-F238E27FC236}">
                <a16:creationId xmlns:a16="http://schemas.microsoft.com/office/drawing/2014/main" id="{34FD99D4-712D-423A-AF6E-FB621FBE3B63}"/>
              </a:ext>
            </a:extLst>
          </p:cNvPr>
          <p:cNvPicPr>
            <a:picLocks noChangeAspect="1"/>
          </p:cNvPicPr>
          <p:nvPr/>
        </p:nvPicPr>
        <p:blipFill>
          <a:blip r:embed="rId2"/>
          <a:stretch>
            <a:fillRect/>
          </a:stretch>
        </p:blipFill>
        <p:spPr>
          <a:xfrm>
            <a:off x="5521326" y="389904"/>
            <a:ext cx="6191250" cy="4143375"/>
          </a:xfrm>
          <a:prstGeom prst="rect">
            <a:avLst/>
          </a:prstGeom>
        </p:spPr>
      </p:pic>
      <p:sp>
        <p:nvSpPr>
          <p:cNvPr id="5" name="Rectangle 4">
            <a:extLst>
              <a:ext uri="{FF2B5EF4-FFF2-40B4-BE49-F238E27FC236}">
                <a16:creationId xmlns:a16="http://schemas.microsoft.com/office/drawing/2014/main" id="{DF26EC27-DEAE-4AB7-B0DF-916BB4685280}"/>
              </a:ext>
            </a:extLst>
          </p:cNvPr>
          <p:cNvSpPr/>
          <p:nvPr/>
        </p:nvSpPr>
        <p:spPr>
          <a:xfrm>
            <a:off x="5726682" y="4395186"/>
            <a:ext cx="6096000" cy="2308324"/>
          </a:xfrm>
          <a:prstGeom prst="rect">
            <a:avLst/>
          </a:prstGeom>
        </p:spPr>
        <p:txBody>
          <a:bodyPr>
            <a:spAutoFit/>
          </a:bodyPr>
          <a:lstStyle/>
          <a:p>
            <a:r>
              <a:rPr lang="en-US">
                <a:solidFill>
                  <a:srgbClr val="332B60"/>
                </a:solidFill>
              </a:rPr>
              <a:t>The maximum power that can be obtained corresponds to the rectangle of maximum area under the I -V curve. At the maximum power point the power is </a:t>
            </a:r>
            <a:r>
              <a:rPr lang="en-US" err="1">
                <a:solidFill>
                  <a:srgbClr val="332B60"/>
                </a:solidFill>
              </a:rPr>
              <a:t>Pmp</a:t>
            </a:r>
            <a:r>
              <a:rPr lang="en-US">
                <a:solidFill>
                  <a:srgbClr val="332B60"/>
                </a:solidFill>
              </a:rPr>
              <a:t>, the current is Imp, and the voltage is </a:t>
            </a:r>
            <a:r>
              <a:rPr lang="en-US" err="1">
                <a:solidFill>
                  <a:srgbClr val="332B60"/>
                </a:solidFill>
              </a:rPr>
              <a:t>Vmp</a:t>
            </a:r>
            <a:r>
              <a:rPr lang="en-US">
                <a:solidFill>
                  <a:srgbClr val="332B60"/>
                </a:solidFill>
              </a:rPr>
              <a:t>. Ideally, cells would always operate at the maximum power point, but practically cells operate at a point on the I -V curve that matches the I -V characteristic of the load</a:t>
            </a:r>
          </a:p>
        </p:txBody>
      </p:sp>
    </p:spTree>
    <p:extLst>
      <p:ext uri="{BB962C8B-B14F-4D97-AF65-F5344CB8AC3E}">
        <p14:creationId xmlns:p14="http://schemas.microsoft.com/office/powerpoint/2010/main" val="4723437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6EFE784-4423-45E7-996B-5833CA5041A0}"/>
              </a:ext>
            </a:extLst>
          </p:cNvPr>
          <p:cNvSpPr>
            <a:spLocks noGrp="1"/>
          </p:cNvSpPr>
          <p:nvPr>
            <p:ph type="body" sz="quarter" idx="14"/>
          </p:nvPr>
        </p:nvSpPr>
        <p:spPr/>
        <p:txBody>
          <a:bodyPr/>
          <a:lstStyle/>
          <a:p>
            <a:r>
              <a:rPr lang="en-US"/>
              <a:t>Open-circuit voltage (</a:t>
            </a:r>
            <a:r>
              <a:rPr lang="en-US" err="1"/>
              <a:t>Voc</a:t>
            </a:r>
            <a:r>
              <a:rPr lang="en-US"/>
              <a:t>) : max. voltage (I=0)</a:t>
            </a:r>
          </a:p>
          <a:p>
            <a:r>
              <a:rPr lang="en-US"/>
              <a:t>Short-circuit current (</a:t>
            </a:r>
            <a:r>
              <a:rPr lang="en-US" err="1"/>
              <a:t>Isc</a:t>
            </a:r>
            <a:r>
              <a:rPr lang="en-US"/>
              <a:t>  or </a:t>
            </a:r>
            <a:r>
              <a:rPr lang="en-US" err="1"/>
              <a:t>Iph</a:t>
            </a:r>
            <a:r>
              <a:rPr lang="en-US"/>
              <a:t>): max. current (V=0)</a:t>
            </a:r>
          </a:p>
          <a:p>
            <a:r>
              <a:rPr lang="en-US"/>
              <a:t>Maximum power voltage (</a:t>
            </a:r>
            <a:r>
              <a:rPr lang="en-US" err="1"/>
              <a:t>Vmp</a:t>
            </a:r>
            <a:r>
              <a:rPr lang="en-US"/>
              <a:t>): Knee voltage (Max. power voltage)</a:t>
            </a:r>
          </a:p>
          <a:p>
            <a:r>
              <a:rPr lang="en-US"/>
              <a:t>Maximum power current (Imp): Knee current (Max. power current)</a:t>
            </a:r>
          </a:p>
          <a:p>
            <a:r>
              <a:rPr lang="en-US"/>
              <a:t>Maximum power (</a:t>
            </a:r>
            <a:r>
              <a:rPr lang="en-US" err="1"/>
              <a:t>Pmp</a:t>
            </a:r>
            <a:r>
              <a:rPr lang="en-US"/>
              <a:t>) : </a:t>
            </a:r>
            <a:r>
              <a:rPr lang="en-US" err="1"/>
              <a:t>Pmp</a:t>
            </a:r>
            <a:r>
              <a:rPr lang="en-US"/>
              <a:t> = </a:t>
            </a:r>
            <a:r>
              <a:rPr lang="en-US" err="1"/>
              <a:t>Vmp</a:t>
            </a:r>
            <a:r>
              <a:rPr lang="en-US"/>
              <a:t> * Imp</a:t>
            </a:r>
          </a:p>
          <a:p>
            <a:r>
              <a:rPr lang="en-US"/>
              <a:t>Maximum Power Efficiency (</a:t>
            </a:r>
            <a:r>
              <a:rPr lang="el-GR"/>
              <a:t>η</a:t>
            </a:r>
            <a:r>
              <a:rPr lang="en-US"/>
              <a:t>max) : Knee efficiency</a:t>
            </a:r>
          </a:p>
          <a:p>
            <a:r>
              <a:rPr lang="en-US"/>
              <a:t>Fill factor ( FF ) : squareness factor</a:t>
            </a:r>
          </a:p>
          <a:p>
            <a:endParaRPr lang="en-US"/>
          </a:p>
        </p:txBody>
      </p:sp>
      <p:sp>
        <p:nvSpPr>
          <p:cNvPr id="74" name="Rectangle 2"/>
          <p:cNvSpPr txBox="1">
            <a:spLocks noChangeArrowheads="1"/>
          </p:cNvSpPr>
          <p:nvPr/>
        </p:nvSpPr>
        <p:spPr bwMode="auto">
          <a:xfrm>
            <a:off x="950265" y="862805"/>
            <a:ext cx="822960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defPPr>
              <a:defRPr lang="de-DE"/>
            </a:defPPr>
            <a:lvl1pPr algn="l">
              <a:lnSpc>
                <a:spcPts val="3000"/>
              </a:lnSpc>
              <a:defRPr sz="2400">
                <a:solidFill>
                  <a:schemeClr val="tx2"/>
                </a:solidFill>
                <a:latin typeface="+mj-lt"/>
                <a:ea typeface="+mj-ea"/>
                <a:cs typeface="+mj-cs"/>
              </a:defRPr>
            </a:lvl1pPr>
          </a:lstStyle>
          <a:p>
            <a:pPr lvl="0" fontAlgn="base">
              <a:spcBef>
                <a:spcPct val="0"/>
              </a:spcBef>
              <a:spcAft>
                <a:spcPct val="0"/>
              </a:spcAft>
            </a:pPr>
            <a:r>
              <a:rPr lang="en-US"/>
              <a:t>Electrical Properties of solar cells</a:t>
            </a:r>
            <a:endParaRPr kumimoji="0" lang="en-US" sz="2400" b="0" i="0" u="none" strike="noStrike" kern="1200" cap="none" spc="0" normalizeH="0" baseline="0" noProof="0">
              <a:ln>
                <a:noFill/>
              </a:ln>
              <a:solidFill>
                <a:srgbClr val="C50E1F"/>
              </a:solidFill>
              <a:effectLst/>
              <a:uLnTx/>
              <a:uFillTx/>
              <a:latin typeface="Arial"/>
              <a:ea typeface="+mj-ea"/>
              <a:cs typeface="+mj-cs"/>
            </a:endParaRPr>
          </a:p>
        </p:txBody>
      </p:sp>
    </p:spTree>
    <p:extLst>
      <p:ext uri="{BB962C8B-B14F-4D97-AF65-F5344CB8AC3E}">
        <p14:creationId xmlns:p14="http://schemas.microsoft.com/office/powerpoint/2010/main" val="21329420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27BF21-63F8-47F0-A8B4-C42382D765BE}"/>
              </a:ext>
            </a:extLst>
          </p:cNvPr>
          <p:cNvSpPr>
            <a:spLocks noGrp="1"/>
          </p:cNvSpPr>
          <p:nvPr>
            <p:ph type="body" sz="quarter" idx="13"/>
          </p:nvPr>
        </p:nvSpPr>
        <p:spPr/>
        <p:txBody>
          <a:bodyPr/>
          <a:lstStyle/>
          <a:p>
            <a:r>
              <a:rPr lang="en-US"/>
              <a:t>IV-Curve of a typical (100mmx100mm) silicon solar cell</a:t>
            </a:r>
          </a:p>
        </p:txBody>
      </p:sp>
      <p:pic>
        <p:nvPicPr>
          <p:cNvPr id="22" name="Picture 4"/>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634999" y="1145009"/>
            <a:ext cx="6235556" cy="4028570"/>
          </a:xfrm>
          <a:prstGeom prst="rect">
            <a:avLst/>
          </a:prstGeom>
        </p:spPr>
      </p:pic>
      <p:sp>
        <p:nvSpPr>
          <p:cNvPr id="74" name="Rectangle 2"/>
          <p:cNvSpPr txBox="1">
            <a:spLocks noChangeArrowheads="1"/>
          </p:cNvSpPr>
          <p:nvPr/>
        </p:nvSpPr>
        <p:spPr bwMode="auto">
          <a:xfrm>
            <a:off x="1936855" y="692571"/>
            <a:ext cx="822960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defPPr>
              <a:defRPr lang="de-DE"/>
            </a:defPPr>
            <a:lvl1pPr algn="l">
              <a:lnSpc>
                <a:spcPts val="3000"/>
              </a:lnSpc>
              <a:defRPr sz="2400">
                <a:solidFill>
                  <a:schemeClr val="tx2"/>
                </a:solidFill>
                <a:latin typeface="+mj-lt"/>
                <a:ea typeface="+mj-ea"/>
                <a:cs typeface="+mj-cs"/>
              </a:defRPr>
            </a:lvl1pPr>
          </a:lstStyle>
          <a:p>
            <a:pPr marL="0" marR="0" lvl="0" indent="0" algn="l" defTabSz="914400" rtl="0" eaLnBrk="1" fontAlgn="base" latinLnBrk="0" hangingPunct="1">
              <a:lnSpc>
                <a:spcPts val="3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50E1F"/>
              </a:solidFill>
              <a:effectLst/>
              <a:uLnTx/>
              <a:uFillTx/>
              <a:latin typeface="Arial"/>
              <a:ea typeface="+mj-ea"/>
              <a:cs typeface="+mj-cs"/>
            </a:endParaRPr>
          </a:p>
        </p:txBody>
      </p:sp>
      <p:pic>
        <p:nvPicPr>
          <p:cNvPr id="5" name="Picture 4">
            <a:extLst>
              <a:ext uri="{FF2B5EF4-FFF2-40B4-BE49-F238E27FC236}">
                <a16:creationId xmlns:a16="http://schemas.microsoft.com/office/drawing/2014/main" id="{FA44D463-4CBD-44C0-924E-30CA715CC006}"/>
              </a:ext>
            </a:extLst>
          </p:cNvPr>
          <p:cNvPicPr>
            <a:picLocks noChangeAspect="1"/>
          </p:cNvPicPr>
          <p:nvPr/>
        </p:nvPicPr>
        <p:blipFill>
          <a:blip r:embed="rId4"/>
          <a:stretch>
            <a:fillRect/>
          </a:stretch>
        </p:blipFill>
        <p:spPr>
          <a:xfrm>
            <a:off x="6973584" y="2465986"/>
            <a:ext cx="5218416" cy="2202267"/>
          </a:xfrm>
          <a:prstGeom prst="rect">
            <a:avLst/>
          </a:prstGeom>
        </p:spPr>
      </p:pic>
    </p:spTree>
    <p:extLst>
      <p:ext uri="{BB962C8B-B14F-4D97-AF65-F5344CB8AC3E}">
        <p14:creationId xmlns:p14="http://schemas.microsoft.com/office/powerpoint/2010/main" val="39815148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02ED2FC-D501-40D0-819E-73CF09948302}"/>
              </a:ext>
            </a:extLst>
          </p:cNvPr>
          <p:cNvSpPr>
            <a:spLocks noGrp="1"/>
          </p:cNvSpPr>
          <p:nvPr>
            <p:ph type="body" sz="quarter" idx="13"/>
          </p:nvPr>
        </p:nvSpPr>
        <p:spPr/>
        <p:txBody>
          <a:bodyPr/>
          <a:lstStyle/>
          <a:p>
            <a:r>
              <a:rPr lang="en-US"/>
              <a:t>Global Solar Radiation Effect on Solar Cell</a:t>
            </a:r>
          </a:p>
        </p:txBody>
      </p:sp>
      <p:pic>
        <p:nvPicPr>
          <p:cNvPr id="17411" name="Picture 4"/>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524000" y="954719"/>
            <a:ext cx="9144000" cy="5734050"/>
          </a:xfrm>
          <a:prstGeom prst="rect">
            <a:avLst/>
          </a:prstGeo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694301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6C1874D-77A2-4B65-BE1A-788BB17E9E8C}"/>
              </a:ext>
            </a:extLst>
          </p:cNvPr>
          <p:cNvSpPr>
            <a:spLocks noGrp="1"/>
          </p:cNvSpPr>
          <p:nvPr>
            <p:ph type="body" sz="quarter" idx="13"/>
          </p:nvPr>
        </p:nvSpPr>
        <p:spPr/>
        <p:txBody>
          <a:bodyPr/>
          <a:lstStyle/>
          <a:p>
            <a:r>
              <a:rPr lang="en-US"/>
              <a:t>Cell Temperature Effect on Solar Cell</a:t>
            </a:r>
          </a:p>
          <a:p>
            <a:endParaRPr lang="en-US"/>
          </a:p>
        </p:txBody>
      </p:sp>
      <p:pic>
        <p:nvPicPr>
          <p:cNvPr id="18434" name="Picture 4"/>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676979" y="1034168"/>
            <a:ext cx="8406625" cy="5470144"/>
          </a:xfrm>
          <a:prstGeom prst="rect">
            <a:avLst/>
          </a:prstGeo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38936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FACAC3-54B5-4888-A57A-0857E18AFB73}"/>
              </a:ext>
            </a:extLst>
          </p:cNvPr>
          <p:cNvPicPr>
            <a:picLocks noChangeAspect="1"/>
          </p:cNvPicPr>
          <p:nvPr/>
        </p:nvPicPr>
        <p:blipFill>
          <a:blip r:embed="rId2"/>
          <a:stretch>
            <a:fillRect/>
          </a:stretch>
        </p:blipFill>
        <p:spPr>
          <a:xfrm>
            <a:off x="1880912" y="838200"/>
            <a:ext cx="8430176" cy="4668837"/>
          </a:xfrm>
          <a:prstGeom prst="rect">
            <a:avLst/>
          </a:prstGeom>
        </p:spPr>
      </p:pic>
      <p:sp>
        <p:nvSpPr>
          <p:cNvPr id="5" name="Rectangle 4">
            <a:extLst>
              <a:ext uri="{FF2B5EF4-FFF2-40B4-BE49-F238E27FC236}">
                <a16:creationId xmlns:a16="http://schemas.microsoft.com/office/drawing/2014/main" id="{7BDEEEC9-BD69-4AE6-8AF8-8DB9AA84C2FD}"/>
              </a:ext>
            </a:extLst>
          </p:cNvPr>
          <p:cNvSpPr/>
          <p:nvPr/>
        </p:nvSpPr>
        <p:spPr>
          <a:xfrm>
            <a:off x="6096000" y="5847060"/>
            <a:ext cx="6096000" cy="646331"/>
          </a:xfrm>
          <a:prstGeom prst="rect">
            <a:avLst/>
          </a:prstGeom>
        </p:spPr>
        <p:txBody>
          <a:bodyPr>
            <a:spAutoFit/>
          </a:bodyPr>
          <a:lstStyle/>
          <a:p>
            <a:r>
              <a:rPr lang="en-US"/>
              <a:t>[Renewable Energy Technology, and Environment Martin </a:t>
            </a:r>
            <a:r>
              <a:rPr lang="en-US" err="1"/>
              <a:t>Kaltschmitt</a:t>
            </a:r>
            <a:r>
              <a:rPr lang="en-US"/>
              <a:t>, 2007]</a:t>
            </a:r>
          </a:p>
        </p:txBody>
      </p:sp>
    </p:spTree>
    <p:extLst>
      <p:ext uri="{BB962C8B-B14F-4D97-AF65-F5344CB8AC3E}">
        <p14:creationId xmlns:p14="http://schemas.microsoft.com/office/powerpoint/2010/main" val="14150967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http://www.chnland.com/images/asdf71.jpg"/>
          <p:cNvPicPr>
            <a:picLocks noChangeAspect="1" noChangeArrowheads="1"/>
          </p:cNvPicPr>
          <p:nvPr/>
        </p:nvPicPr>
        <p:blipFill>
          <a:blip r:embed="rId2">
            <a:extLst>
              <a:ext uri="{28A0092B-C50C-407E-A947-70E740481C1C}">
                <a14:useLocalDpi xmlns:a14="http://schemas.microsoft.com/office/drawing/2010/main" val="0"/>
              </a:ext>
            </a:extLst>
          </a:blip>
          <a:srcRect t="7744" b="-7744"/>
          <a:stretch>
            <a:fillRect/>
          </a:stretch>
        </p:blipFill>
        <p:spPr bwMode="auto">
          <a:xfrm>
            <a:off x="1776664" y="968153"/>
            <a:ext cx="8359775" cy="577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a:extLst>
              <a:ext uri="{FF2B5EF4-FFF2-40B4-BE49-F238E27FC236}">
                <a16:creationId xmlns:a16="http://schemas.microsoft.com/office/drawing/2014/main" id="{CD0C6609-3A45-4AFC-A16B-3D7306414A50}"/>
              </a:ext>
            </a:extLst>
          </p:cNvPr>
          <p:cNvSpPr>
            <a:spLocks noGrp="1"/>
          </p:cNvSpPr>
          <p:nvPr>
            <p:ph type="body" sz="quarter" idx="13"/>
          </p:nvPr>
        </p:nvSpPr>
        <p:spPr>
          <a:xfrm>
            <a:off x="644205" y="480484"/>
            <a:ext cx="10494517" cy="810888"/>
          </a:xfrm>
        </p:spPr>
        <p:txBody>
          <a:bodyPr/>
          <a:lstStyle/>
          <a:p>
            <a:r>
              <a:rPr lang="en-US"/>
              <a:t>Temperature Effect on Silicon Wafer-based Solar Cells</a:t>
            </a:r>
          </a:p>
        </p:txBody>
      </p:sp>
      <p:cxnSp>
        <p:nvCxnSpPr>
          <p:cNvPr id="3" name="Straight Arrow Connector 2"/>
          <p:cNvCxnSpPr/>
          <p:nvPr/>
        </p:nvCxnSpPr>
        <p:spPr>
          <a:xfrm flipV="1">
            <a:off x="6234363" y="2568353"/>
            <a:ext cx="0" cy="2943225"/>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3614989" y="3111277"/>
            <a:ext cx="2619375" cy="0"/>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V="1">
            <a:off x="7739313" y="2696939"/>
            <a:ext cx="0" cy="2814638"/>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4977063" y="2168303"/>
            <a:ext cx="0" cy="3343275"/>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19464" name="TextBox 3"/>
          <p:cNvSpPr txBox="1">
            <a:spLocks noChangeArrowheads="1"/>
          </p:cNvSpPr>
          <p:nvPr/>
        </p:nvSpPr>
        <p:spPr bwMode="auto">
          <a:xfrm>
            <a:off x="7467852" y="2327053"/>
            <a:ext cx="542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sz="2800">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rPr>
              <a:t>Hot</a:t>
            </a:r>
          </a:p>
        </p:txBody>
      </p:sp>
      <p:sp>
        <p:nvSpPr>
          <p:cNvPr id="19465" name="TextBox 10"/>
          <p:cNvSpPr txBox="1">
            <a:spLocks noChangeArrowheads="1"/>
          </p:cNvSpPr>
          <p:nvPr/>
        </p:nvSpPr>
        <p:spPr bwMode="auto">
          <a:xfrm flipH="1">
            <a:off x="4705601" y="1695227"/>
            <a:ext cx="800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sz="2800">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rPr>
              <a:t>Cold</a:t>
            </a:r>
          </a:p>
        </p:txBody>
      </p:sp>
      <p:cxnSp>
        <p:nvCxnSpPr>
          <p:cNvPr id="12" name="Straight Arrow Connector 11"/>
          <p:cNvCxnSpPr/>
          <p:nvPr/>
        </p:nvCxnSpPr>
        <p:spPr>
          <a:xfrm flipH="1">
            <a:off x="3614989" y="3549427"/>
            <a:ext cx="4081463" cy="0"/>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19467" name="TextBox 14"/>
          <p:cNvSpPr txBox="1">
            <a:spLocks noChangeArrowheads="1"/>
          </p:cNvSpPr>
          <p:nvPr/>
        </p:nvSpPr>
        <p:spPr bwMode="auto">
          <a:xfrm>
            <a:off x="5891464" y="2142903"/>
            <a:ext cx="646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sz="2800">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rPr>
              <a:t>STC</a:t>
            </a:r>
          </a:p>
        </p:txBody>
      </p:sp>
      <p:cxnSp>
        <p:nvCxnSpPr>
          <p:cNvPr id="16" name="Straight Arrow Connector 15"/>
          <p:cNvCxnSpPr/>
          <p:nvPr/>
        </p:nvCxnSpPr>
        <p:spPr>
          <a:xfrm flipH="1">
            <a:off x="3614989" y="2725514"/>
            <a:ext cx="1362075" cy="0"/>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47099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8D798F1-13E7-4F8F-A9EE-A1A32AEB25B5}"/>
              </a:ext>
            </a:extLst>
          </p:cNvPr>
          <p:cNvSpPr>
            <a:spLocks noGrp="1"/>
          </p:cNvSpPr>
          <p:nvPr>
            <p:ph type="body" sz="quarter" idx="13"/>
          </p:nvPr>
        </p:nvSpPr>
        <p:spPr/>
        <p:txBody>
          <a:bodyPr/>
          <a:lstStyle/>
          <a:p>
            <a:r>
              <a:rPr lang="en-US"/>
              <a:t>Standard Test Conditions (STC Conditions) </a:t>
            </a:r>
          </a:p>
        </p:txBody>
      </p:sp>
      <p:sp>
        <p:nvSpPr>
          <p:cNvPr id="5" name="Text Placeholder 4">
            <a:extLst>
              <a:ext uri="{FF2B5EF4-FFF2-40B4-BE49-F238E27FC236}">
                <a16:creationId xmlns:a16="http://schemas.microsoft.com/office/drawing/2014/main" id="{A7C92D2C-701E-4682-8A73-DDD885526E96}"/>
              </a:ext>
            </a:extLst>
          </p:cNvPr>
          <p:cNvSpPr>
            <a:spLocks noGrp="1"/>
          </p:cNvSpPr>
          <p:nvPr>
            <p:ph type="body" sz="quarter" idx="14"/>
          </p:nvPr>
        </p:nvSpPr>
        <p:spPr>
          <a:xfrm>
            <a:off x="1325561" y="1358900"/>
            <a:ext cx="8802242" cy="4140200"/>
          </a:xfrm>
        </p:spPr>
        <p:txBody>
          <a:bodyPr/>
          <a:lstStyle/>
          <a:p>
            <a:pPr marL="0" indent="0">
              <a:buNone/>
            </a:pPr>
            <a:r>
              <a:rPr lang="en-US"/>
              <a:t>• In-plane Global Solar Irradiance (G): 1000 W/m2</a:t>
            </a:r>
          </a:p>
          <a:p>
            <a:pPr marL="0" indent="0">
              <a:buNone/>
            </a:pPr>
            <a:r>
              <a:rPr lang="en-US"/>
              <a:t>• Cell Temperature (T): 25 ºC</a:t>
            </a:r>
          </a:p>
          <a:p>
            <a:pPr marL="0" indent="0">
              <a:buNone/>
            </a:pPr>
            <a:r>
              <a:rPr lang="en-US"/>
              <a:t>• Air Mass (AM): 1.5 (solar spectrum)</a:t>
            </a:r>
          </a:p>
          <a:p>
            <a:endParaRPr lang="en-US"/>
          </a:p>
        </p:txBody>
      </p:sp>
      <p:sp>
        <p:nvSpPr>
          <p:cNvPr id="6" name="Rectangle 2"/>
          <p:cNvSpPr txBox="1">
            <a:spLocks noChangeArrowheads="1"/>
          </p:cNvSpPr>
          <p:nvPr/>
        </p:nvSpPr>
        <p:spPr bwMode="auto">
          <a:xfrm>
            <a:off x="1936855" y="692571"/>
            <a:ext cx="8407617"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defPPr>
              <a:defRPr lang="de-DE"/>
            </a:defPPr>
            <a:lvl1pPr algn="l">
              <a:lnSpc>
                <a:spcPts val="3000"/>
              </a:lnSpc>
              <a:defRPr sz="2400">
                <a:solidFill>
                  <a:schemeClr val="tx2"/>
                </a:solidFill>
                <a:latin typeface="+mj-lt"/>
                <a:ea typeface="+mj-ea"/>
                <a:cs typeface="+mj-cs"/>
              </a:defRPr>
            </a:lvl1pPr>
          </a:lstStyle>
          <a:p>
            <a:pPr marL="0" marR="0" lvl="0" indent="0" algn="l" defTabSz="914400" rtl="0" eaLnBrk="1" fontAlgn="base" latinLnBrk="0" hangingPunct="1">
              <a:lnSpc>
                <a:spcPts val="3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50E1F"/>
              </a:solidFill>
              <a:effectLst/>
              <a:uLnTx/>
              <a:uFillTx/>
              <a:latin typeface="Arial"/>
              <a:ea typeface="+mj-ea"/>
              <a:cs typeface="+mj-cs"/>
            </a:endParaRPr>
          </a:p>
        </p:txBody>
      </p:sp>
      <p:pic>
        <p:nvPicPr>
          <p:cNvPr id="7" name="Picture 2" descr="Air M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4201" y="2665060"/>
            <a:ext cx="3853602" cy="23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Air Mass Eq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8244" y="2836684"/>
            <a:ext cx="1633314" cy="64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4"/>
          <p:cNvSpPr txBox="1">
            <a:spLocks noChangeArrowheads="1"/>
          </p:cNvSpPr>
          <p:nvPr/>
        </p:nvSpPr>
        <p:spPr bwMode="auto">
          <a:xfrm>
            <a:off x="1156462" y="3627874"/>
            <a:ext cx="2649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sz="2800">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l-GR" altLang="en-US" sz="1800" b="0" i="1"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rPr>
              <a:t>θ</a:t>
            </a:r>
            <a:r>
              <a:rPr kumimoji="0" lang="en-US" altLang="en-US" sz="1800" b="0" i="1"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rPr>
              <a:t>  = 48.2º </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rPr>
              <a:t>means</a:t>
            </a:r>
            <a:r>
              <a:rPr kumimoji="0" lang="en-US" altLang="en-US" sz="1800" b="0" i="1"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rPr>
              <a:t> AM1.5</a:t>
            </a:r>
          </a:p>
        </p:txBody>
      </p:sp>
      <p:sp>
        <p:nvSpPr>
          <p:cNvPr id="10" name="TextBox 5"/>
          <p:cNvSpPr txBox="1">
            <a:spLocks noChangeArrowheads="1"/>
          </p:cNvSpPr>
          <p:nvPr/>
        </p:nvSpPr>
        <p:spPr bwMode="auto">
          <a:xfrm>
            <a:off x="3384257" y="4309487"/>
            <a:ext cx="1789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sz="2800">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rPr>
              <a:t>(approximation)</a:t>
            </a:r>
          </a:p>
        </p:txBody>
      </p:sp>
      <p:sp>
        <p:nvSpPr>
          <p:cNvPr id="11" name="Rectangle 6"/>
          <p:cNvSpPr>
            <a:spLocks noChangeArrowheads="1"/>
          </p:cNvSpPr>
          <p:nvPr/>
        </p:nvSpPr>
        <p:spPr bwMode="auto">
          <a:xfrm>
            <a:off x="1156462" y="4249380"/>
            <a:ext cx="2122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sz="2800">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1"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rPr>
              <a:t>cos (48.2º) = 2 / 3 </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5775476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88879F-76C4-46C0-8695-21FAD051DF77}"/>
              </a:ext>
            </a:extLst>
          </p:cNvPr>
          <p:cNvSpPr>
            <a:spLocks noGrp="1"/>
          </p:cNvSpPr>
          <p:nvPr>
            <p:ph type="body" sz="quarter" idx="13"/>
          </p:nvPr>
        </p:nvSpPr>
        <p:spPr/>
        <p:txBody>
          <a:bodyPr/>
          <a:lstStyle/>
          <a:p>
            <a:r>
              <a:rPr lang="en-US"/>
              <a:t>Efficiency of Solar Cell at MPP</a:t>
            </a:r>
          </a:p>
          <a:p>
            <a:endParaRPr lang="en-US"/>
          </a:p>
        </p:txBody>
      </p:sp>
      <p:sp>
        <p:nvSpPr>
          <p:cNvPr id="6" name="Text Placeholder 5">
            <a:extLst>
              <a:ext uri="{FF2B5EF4-FFF2-40B4-BE49-F238E27FC236}">
                <a16:creationId xmlns:a16="http://schemas.microsoft.com/office/drawing/2014/main" id="{0E1D3696-BEFC-42F1-9A16-43436B42C13B}"/>
              </a:ext>
            </a:extLst>
          </p:cNvPr>
          <p:cNvSpPr>
            <a:spLocks noGrp="1"/>
          </p:cNvSpPr>
          <p:nvPr>
            <p:ph type="body" sz="quarter" idx="14"/>
          </p:nvPr>
        </p:nvSpPr>
        <p:spPr>
          <a:xfrm>
            <a:off x="1220492" y="1287533"/>
            <a:ext cx="8802242" cy="4140200"/>
          </a:xfrm>
        </p:spPr>
        <p:txBody>
          <a:bodyPr/>
          <a:lstStyle/>
          <a:p>
            <a:r>
              <a:rPr lang="en-US"/>
              <a:t>The efficiency of the solar cell is the ratio of electrical power output to the incident radiant power : </a:t>
            </a:r>
          </a:p>
          <a:p>
            <a:endParaRPr lang="en-US"/>
          </a:p>
        </p:txBody>
      </p:sp>
      <p:sp>
        <p:nvSpPr>
          <p:cNvPr id="4" name="Rectangle 2"/>
          <p:cNvSpPr txBox="1">
            <a:spLocks noChangeArrowheads="1"/>
          </p:cNvSpPr>
          <p:nvPr/>
        </p:nvSpPr>
        <p:spPr bwMode="auto">
          <a:xfrm>
            <a:off x="2021682" y="505231"/>
            <a:ext cx="5421312" cy="70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defPPr>
              <a:defRPr lang="de-DE"/>
            </a:defPPr>
            <a:lvl1pPr algn="l">
              <a:lnSpc>
                <a:spcPts val="3000"/>
              </a:lnSpc>
              <a:defRPr sz="2400">
                <a:solidFill>
                  <a:schemeClr val="tx2"/>
                </a:solidFill>
                <a:latin typeface="+mj-lt"/>
                <a:ea typeface="+mj-ea"/>
                <a:cs typeface="+mj-cs"/>
              </a:defRPr>
            </a:lvl1pPr>
          </a:lstStyle>
          <a:p>
            <a:pPr marL="0" marR="0" lvl="0" indent="0" algn="l" defTabSz="914400" rtl="0" eaLnBrk="1" fontAlgn="base" latinLnBrk="0" hangingPunct="1">
              <a:lnSpc>
                <a:spcPts val="3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50E1F"/>
              </a:solidFill>
              <a:effectLst/>
              <a:uLnTx/>
              <a:uFillTx/>
              <a:latin typeface="Arial"/>
              <a:ea typeface="+mj-ea"/>
              <a:cs typeface="+mj-cs"/>
            </a:endParaRPr>
          </a:p>
        </p:txBody>
      </p:sp>
      <p:sp>
        <p:nvSpPr>
          <p:cNvPr id="5" name="TextBox 11"/>
          <p:cNvSpPr txBox="1">
            <a:spLocks noChangeArrowheads="1"/>
          </p:cNvSpPr>
          <p:nvPr/>
        </p:nvSpPr>
        <p:spPr bwMode="auto">
          <a:xfrm>
            <a:off x="1955801" y="2333972"/>
            <a:ext cx="49180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sz="2800">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rPr>
              <a:t>Input Power = G [W/m</a:t>
            </a:r>
            <a:r>
              <a:rPr kumimoji="0" lang="en-US" altLang="en-US" sz="1800" b="0" i="0" u="none" strike="noStrike" kern="1200" cap="none" spc="0" normalizeH="0" baseline="30000" noProof="0">
                <a:ln>
                  <a:noFill/>
                </a:ln>
                <a:solidFill>
                  <a:srgbClr val="000000"/>
                </a:solidFill>
                <a:effectLst/>
                <a:uLnTx/>
                <a:uFillTx/>
                <a:latin typeface="Calibri" panose="020F0502020204030204" pitchFamily="34" charset="0"/>
                <a:ea typeface="MS PGothic" panose="020B0600070205080204" pitchFamily="34" charset="-128"/>
              </a:rPr>
              <a:t>2</a:t>
            </a: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rPr>
              <a:t>] x Area [m</a:t>
            </a:r>
            <a:r>
              <a:rPr kumimoji="0" lang="en-US" altLang="en-US" sz="1800" b="0" i="0" u="none" strike="noStrike" kern="1200" cap="none" spc="0" normalizeH="0" baseline="30000" noProof="0">
                <a:ln>
                  <a:noFill/>
                </a:ln>
                <a:solidFill>
                  <a:srgbClr val="000000"/>
                </a:solidFill>
                <a:effectLst/>
                <a:uLnTx/>
                <a:uFillTx/>
                <a:latin typeface="Calibri" panose="020F0502020204030204" pitchFamily="34" charset="0"/>
                <a:ea typeface="MS PGothic" panose="020B0600070205080204" pitchFamily="34" charset="-128"/>
              </a:rPr>
              <a:t>2</a:t>
            </a: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rPr>
              <a:t>]</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rPr>
              <a:t>Output Power = </a:t>
            </a:r>
            <a:r>
              <a:rPr kumimoji="0" lang="en-US" altLang="en-US" sz="1800" b="0" i="0" u="none" strike="noStrike" kern="1200" cap="none" spc="0" normalizeH="0" baseline="0" noProof="0" err="1">
                <a:ln>
                  <a:noFill/>
                </a:ln>
                <a:solidFill>
                  <a:srgbClr val="000000"/>
                </a:solidFill>
                <a:effectLst/>
                <a:uLnTx/>
                <a:uFillTx/>
                <a:latin typeface="Calibri" panose="020F0502020204030204" pitchFamily="34" charset="0"/>
                <a:ea typeface="MS PGothic" panose="020B0600070205080204" pitchFamily="34" charset="-128"/>
              </a:rPr>
              <a:t>V</a:t>
            </a:r>
            <a:r>
              <a:rPr kumimoji="0" lang="en-US" altLang="en-US" sz="1800" b="0" i="0" u="none" strike="noStrike" kern="1200" cap="none" spc="0" normalizeH="0" baseline="-25000" noProof="0" err="1">
                <a:ln>
                  <a:noFill/>
                </a:ln>
                <a:solidFill>
                  <a:srgbClr val="000000"/>
                </a:solidFill>
                <a:effectLst/>
                <a:uLnTx/>
                <a:uFillTx/>
                <a:latin typeface="Calibri" panose="020F0502020204030204" pitchFamily="34" charset="0"/>
                <a:ea typeface="MS PGothic" panose="020B0600070205080204" pitchFamily="34" charset="-128"/>
              </a:rPr>
              <a:t>mp</a:t>
            </a: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rPr>
              <a:t> [V] x I</a:t>
            </a:r>
            <a:r>
              <a:rPr kumimoji="0" lang="en-US" altLang="en-US" sz="1800" b="0" i="0" u="none" strike="noStrike" kern="1200" cap="none" spc="0" normalizeH="0" baseline="-25000" noProof="0">
                <a:ln>
                  <a:noFill/>
                </a:ln>
                <a:solidFill>
                  <a:srgbClr val="000000"/>
                </a:solidFill>
                <a:effectLst/>
                <a:uLnTx/>
                <a:uFillTx/>
                <a:latin typeface="Calibri" panose="020F0502020204030204" pitchFamily="34" charset="0"/>
                <a:ea typeface="MS PGothic" panose="020B0600070205080204" pitchFamily="34" charset="-128"/>
              </a:rPr>
              <a:t>mp</a:t>
            </a: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rPr>
              <a:t> [A]</a:t>
            </a:r>
          </a:p>
        </p:txBody>
      </p:sp>
      <p:grpSp>
        <p:nvGrpSpPr>
          <p:cNvPr id="7" name="Group 1"/>
          <p:cNvGrpSpPr>
            <a:grpSpLocks/>
          </p:cNvGrpSpPr>
          <p:nvPr/>
        </p:nvGrpSpPr>
        <p:grpSpPr bwMode="auto">
          <a:xfrm>
            <a:off x="2482926" y="2856260"/>
            <a:ext cx="7411099" cy="3015694"/>
            <a:chOff x="958925" y="2951163"/>
            <a:chExt cx="7411099" cy="3015694"/>
          </a:xfrm>
        </p:grpSpPr>
        <p:grpSp>
          <p:nvGrpSpPr>
            <p:cNvPr id="8" name="Group 4"/>
            <p:cNvGrpSpPr>
              <a:grpSpLocks/>
            </p:cNvGrpSpPr>
            <p:nvPr/>
          </p:nvGrpSpPr>
          <p:grpSpPr bwMode="auto">
            <a:xfrm>
              <a:off x="4864101" y="2951163"/>
              <a:ext cx="3505923" cy="2774950"/>
              <a:chOff x="6689754" y="4127964"/>
              <a:chExt cx="1898676" cy="1783920"/>
            </a:xfrm>
          </p:grpSpPr>
          <p:sp>
            <p:nvSpPr>
              <p:cNvPr id="28" name="TextBox 11"/>
              <p:cNvSpPr txBox="1">
                <a:spLocks noChangeArrowheads="1"/>
              </p:cNvSpPr>
              <p:nvPr/>
            </p:nvSpPr>
            <p:spPr bwMode="auto">
              <a:xfrm>
                <a:off x="6982639" y="4127964"/>
                <a:ext cx="1492239" cy="23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sz="2800">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rPr>
                  <a:t>G “Global Solar Irradiance”</a:t>
                </a:r>
              </a:p>
            </p:txBody>
          </p:sp>
          <p:sp>
            <p:nvSpPr>
              <p:cNvPr id="29" name="Flowchart: Decision 5"/>
              <p:cNvSpPr>
                <a:spLocks noChangeArrowheads="1"/>
              </p:cNvSpPr>
              <p:nvPr/>
            </p:nvSpPr>
            <p:spPr bwMode="auto">
              <a:xfrm>
                <a:off x="6689754" y="4706955"/>
                <a:ext cx="1898676" cy="1204929"/>
              </a:xfrm>
              <a:prstGeom prst="flowChartDecision">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sz="2800">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endParaRPr>
              </a:p>
            </p:txBody>
          </p:sp>
          <p:sp>
            <p:nvSpPr>
              <p:cNvPr id="30" name="TextBox 12"/>
              <p:cNvSpPr txBox="1">
                <a:spLocks noChangeArrowheads="1"/>
              </p:cNvSpPr>
              <p:nvPr/>
            </p:nvSpPr>
            <p:spPr bwMode="auto">
              <a:xfrm>
                <a:off x="7521187" y="5418959"/>
                <a:ext cx="371211" cy="23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sz="2800">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rPr>
                  <a:t> Area</a:t>
                </a:r>
              </a:p>
            </p:txBody>
          </p:sp>
          <p:cxnSp>
            <p:nvCxnSpPr>
              <p:cNvPr id="31" name="Straight Arrow Connector 8"/>
              <p:cNvCxnSpPr>
                <a:cxnSpLocks noChangeShapeType="1"/>
              </p:cNvCxnSpPr>
              <p:nvPr/>
            </p:nvCxnSpPr>
            <p:spPr bwMode="auto">
              <a:xfrm rot="16200000" flipH="1">
                <a:off x="7109654" y="4798237"/>
                <a:ext cx="876304" cy="109532"/>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grpSp>
        <p:cxnSp>
          <p:nvCxnSpPr>
            <p:cNvPr id="9" name="Straight Connector 14"/>
            <p:cNvCxnSpPr>
              <a:cxnSpLocks noChangeShapeType="1"/>
            </p:cNvCxnSpPr>
            <p:nvPr/>
          </p:nvCxnSpPr>
          <p:spPr bwMode="auto">
            <a:xfrm rot="10800000" flipV="1">
              <a:off x="4864100" y="4789488"/>
              <a:ext cx="1588" cy="1936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0" name="Straight Connector 16"/>
            <p:cNvCxnSpPr>
              <a:cxnSpLocks noChangeShapeType="1"/>
            </p:cNvCxnSpPr>
            <p:nvPr/>
          </p:nvCxnSpPr>
          <p:spPr bwMode="auto">
            <a:xfrm rot="10800000" flipV="1">
              <a:off x="6602413" y="5716588"/>
              <a:ext cx="1587" cy="19526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1" name="Straight Connector 17"/>
            <p:cNvCxnSpPr>
              <a:cxnSpLocks noChangeShapeType="1"/>
            </p:cNvCxnSpPr>
            <p:nvPr/>
          </p:nvCxnSpPr>
          <p:spPr bwMode="auto">
            <a:xfrm rot="10800000" flipV="1">
              <a:off x="8359775" y="4803775"/>
              <a:ext cx="1588" cy="1952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2" name="Straight Connector 19"/>
            <p:cNvCxnSpPr>
              <a:cxnSpLocks noChangeShapeType="1"/>
            </p:cNvCxnSpPr>
            <p:nvPr/>
          </p:nvCxnSpPr>
          <p:spPr bwMode="auto">
            <a:xfrm rot="10800000" flipV="1">
              <a:off x="6616700" y="4995863"/>
              <a:ext cx="1752600" cy="91281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3" name="Straight Connector 22"/>
            <p:cNvCxnSpPr>
              <a:cxnSpLocks noChangeShapeType="1"/>
            </p:cNvCxnSpPr>
            <p:nvPr/>
          </p:nvCxnSpPr>
          <p:spPr bwMode="auto">
            <a:xfrm rot="10800000">
              <a:off x="4864100" y="4995863"/>
              <a:ext cx="1752600" cy="91281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4" name="Elbow Connector 28"/>
            <p:cNvCxnSpPr>
              <a:cxnSpLocks noChangeShapeType="1"/>
              <a:endCxn id="23" idx="0"/>
            </p:cNvCxnSpPr>
            <p:nvPr/>
          </p:nvCxnSpPr>
          <p:spPr bwMode="auto">
            <a:xfrm rot="10800000" flipV="1">
              <a:off x="2179638" y="4670425"/>
              <a:ext cx="3743325" cy="182563"/>
            </a:xfrm>
            <a:prstGeom prst="bentConnector2">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5" name="Elbow Connector 30"/>
            <p:cNvCxnSpPr>
              <a:cxnSpLocks noChangeShapeType="1"/>
              <a:endCxn id="23" idx="2"/>
            </p:cNvCxnSpPr>
            <p:nvPr/>
          </p:nvCxnSpPr>
          <p:spPr bwMode="auto">
            <a:xfrm rot="10800000">
              <a:off x="2179638" y="5291138"/>
              <a:ext cx="3560762" cy="182562"/>
            </a:xfrm>
            <a:prstGeom prst="bentConnector2">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6" name="Straight Connector 34"/>
            <p:cNvCxnSpPr>
              <a:cxnSpLocks noChangeShapeType="1"/>
            </p:cNvCxnSpPr>
            <p:nvPr/>
          </p:nvCxnSpPr>
          <p:spPr bwMode="auto">
            <a:xfrm rot="5400000">
              <a:off x="5795963" y="4799013"/>
              <a:ext cx="255587"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7" name="TextBox 35"/>
            <p:cNvSpPr txBox="1">
              <a:spLocks noChangeArrowheads="1"/>
            </p:cNvSpPr>
            <p:nvPr/>
          </p:nvSpPr>
          <p:spPr bwMode="auto">
            <a:xfrm>
              <a:off x="3915546" y="5208588"/>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sz="2800">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rPr>
                <a:t>+</a:t>
              </a:r>
            </a:p>
          </p:txBody>
        </p:sp>
        <p:sp>
          <p:nvSpPr>
            <p:cNvPr id="18" name="TextBox 36"/>
            <p:cNvSpPr txBox="1">
              <a:spLocks noChangeArrowheads="1"/>
            </p:cNvSpPr>
            <p:nvPr/>
          </p:nvSpPr>
          <p:spPr bwMode="auto">
            <a:xfrm>
              <a:off x="3914775" y="4570413"/>
              <a:ext cx="2619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sz="2800">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rPr>
                <a:t>-</a:t>
              </a:r>
            </a:p>
          </p:txBody>
        </p:sp>
        <p:sp>
          <p:nvSpPr>
            <p:cNvPr id="19" name="TextBox 37"/>
            <p:cNvSpPr txBox="1">
              <a:spLocks noChangeArrowheads="1"/>
            </p:cNvSpPr>
            <p:nvPr/>
          </p:nvSpPr>
          <p:spPr bwMode="auto">
            <a:xfrm>
              <a:off x="3884513" y="4899025"/>
              <a:ext cx="3161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sz="2800">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rPr>
                <a:t>V</a:t>
              </a:r>
            </a:p>
          </p:txBody>
        </p:sp>
        <p:cxnSp>
          <p:nvCxnSpPr>
            <p:cNvPr id="20" name="Straight Arrow Connector 39"/>
            <p:cNvCxnSpPr>
              <a:cxnSpLocks noChangeShapeType="1"/>
            </p:cNvCxnSpPr>
            <p:nvPr/>
          </p:nvCxnSpPr>
          <p:spPr bwMode="auto">
            <a:xfrm rot="10800000">
              <a:off x="3221038" y="5578475"/>
              <a:ext cx="474662" cy="158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1" name="Straight Arrow Connector 41"/>
            <p:cNvCxnSpPr>
              <a:cxnSpLocks noChangeShapeType="1"/>
            </p:cNvCxnSpPr>
            <p:nvPr/>
          </p:nvCxnSpPr>
          <p:spPr bwMode="auto">
            <a:xfrm>
              <a:off x="3184525" y="4560888"/>
              <a:ext cx="474663" cy="1587"/>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2" name="TextBox 42"/>
            <p:cNvSpPr txBox="1">
              <a:spLocks noChangeArrowheads="1"/>
            </p:cNvSpPr>
            <p:nvPr/>
          </p:nvSpPr>
          <p:spPr bwMode="auto">
            <a:xfrm>
              <a:off x="3294063" y="4232275"/>
              <a:ext cx="249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sz="2800">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rPr>
                <a:t>I</a:t>
              </a:r>
            </a:p>
          </p:txBody>
        </p:sp>
        <p:sp>
          <p:nvSpPr>
            <p:cNvPr id="23" name="Rectangle 57"/>
            <p:cNvSpPr>
              <a:spLocks noChangeArrowheads="1"/>
            </p:cNvSpPr>
            <p:nvPr/>
          </p:nvSpPr>
          <p:spPr bwMode="auto">
            <a:xfrm>
              <a:off x="2125663" y="4852988"/>
              <a:ext cx="109537" cy="438150"/>
            </a:xfrm>
            <a:prstGeom prst="rect">
              <a:avLst/>
            </a:prstGeom>
            <a:solidFill>
              <a:schemeClr val="accent1"/>
            </a:solidFill>
            <a:ln w="9525" algn="ctr">
              <a:solidFill>
                <a:schemeClr val="tx1"/>
              </a:solidFill>
              <a:round/>
              <a:headEnd/>
              <a:tailEnd/>
            </a:ln>
          </p:spPr>
          <p:txBody>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sz="2800">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endParaRPr>
            </a:p>
          </p:txBody>
        </p:sp>
        <p:cxnSp>
          <p:nvCxnSpPr>
            <p:cNvPr id="24" name="Straight Arrow Connector 61"/>
            <p:cNvCxnSpPr>
              <a:cxnSpLocks noChangeShapeType="1"/>
            </p:cNvCxnSpPr>
            <p:nvPr/>
          </p:nvCxnSpPr>
          <p:spPr bwMode="auto">
            <a:xfrm flipV="1">
              <a:off x="1979613" y="4926013"/>
              <a:ext cx="401637" cy="255587"/>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5" name="TextBox 62"/>
            <p:cNvSpPr txBox="1">
              <a:spLocks noChangeArrowheads="1"/>
            </p:cNvSpPr>
            <p:nvPr/>
          </p:nvSpPr>
          <p:spPr bwMode="auto">
            <a:xfrm>
              <a:off x="958925" y="4926013"/>
              <a:ext cx="9364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sz="2800">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rPr>
                <a:t>Resistor</a:t>
              </a:r>
            </a:p>
          </p:txBody>
        </p:sp>
        <p:sp>
          <p:nvSpPr>
            <p:cNvPr id="26" name="TextBox 62"/>
            <p:cNvSpPr txBox="1">
              <a:spLocks noChangeArrowheads="1"/>
            </p:cNvSpPr>
            <p:nvPr/>
          </p:nvSpPr>
          <p:spPr bwMode="auto">
            <a:xfrm>
              <a:off x="7177390" y="5597525"/>
              <a:ext cx="10534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sz="2800">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rPr>
                <a:t>Solar Cell</a:t>
              </a:r>
            </a:p>
          </p:txBody>
        </p:sp>
        <p:sp>
          <p:nvSpPr>
            <p:cNvPr id="27" name="Oval 27"/>
            <p:cNvSpPr>
              <a:spLocks noChangeArrowheads="1"/>
            </p:cNvSpPr>
            <p:nvPr/>
          </p:nvSpPr>
          <p:spPr bwMode="auto">
            <a:xfrm>
              <a:off x="5864225" y="4926013"/>
              <a:ext cx="109538" cy="109537"/>
            </a:xfrm>
            <a:prstGeom prst="ellipse">
              <a:avLst/>
            </a:prstGeom>
            <a:solidFill>
              <a:srgbClr val="000F2E"/>
            </a:solidFill>
            <a:ln w="9525" algn="ctr">
              <a:solidFill>
                <a:schemeClr val="tx1"/>
              </a:solidFill>
              <a:round/>
              <a:headEnd/>
              <a:tailEnd/>
            </a:ln>
          </p:spPr>
          <p:txBody>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sz="2800">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endParaRPr>
            </a:p>
          </p:txBody>
        </p:sp>
      </p:grpSp>
      <p:pic>
        <p:nvPicPr>
          <p:cNvPr id="33" name="Picture 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22218" y="2049932"/>
            <a:ext cx="35052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9097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EECC71-7C45-41E3-AAA0-050FAC57E4C0}"/>
              </a:ext>
            </a:extLst>
          </p:cNvPr>
          <p:cNvSpPr>
            <a:spLocks noGrp="1"/>
          </p:cNvSpPr>
          <p:nvPr>
            <p:ph type="body" sz="quarter" idx="13"/>
          </p:nvPr>
        </p:nvSpPr>
        <p:spPr/>
        <p:txBody>
          <a:bodyPr lIns="0" tIns="0" rIns="0" bIns="0" anchor="t"/>
          <a:lstStyle/>
          <a:p>
            <a:r>
              <a:rPr lang="en-US"/>
              <a:t>Application of solar energy</a:t>
            </a:r>
          </a:p>
          <a:p>
            <a:r>
              <a:rPr lang="en-US">
                <a:ea typeface="Verdana"/>
                <a:hlinkClick r:id="rId2"/>
              </a:rPr>
              <a:t>Link</a:t>
            </a:r>
            <a:endParaRPr lang="en-US"/>
          </a:p>
        </p:txBody>
      </p:sp>
      <p:sp>
        <p:nvSpPr>
          <p:cNvPr id="4" name="object 3">
            <a:extLst>
              <a:ext uri="{FF2B5EF4-FFF2-40B4-BE49-F238E27FC236}">
                <a16:creationId xmlns:a16="http://schemas.microsoft.com/office/drawing/2014/main" id="{330DD221-78DF-4944-A88C-2C60EF29D2CF}"/>
              </a:ext>
            </a:extLst>
          </p:cNvPr>
          <p:cNvSpPr/>
          <p:nvPr/>
        </p:nvSpPr>
        <p:spPr>
          <a:xfrm>
            <a:off x="2078247" y="1093720"/>
            <a:ext cx="1673559" cy="1876708"/>
          </a:xfrm>
          <a:prstGeom prst="rect">
            <a:avLst/>
          </a:prstGeom>
          <a:blipFill>
            <a:blip r:embed="rId3" cstate="print"/>
            <a:stretch>
              <a:fillRect/>
            </a:stretch>
          </a:blipFill>
        </p:spPr>
        <p:txBody>
          <a:bodyPr wrap="square" lIns="0" tIns="0" rIns="0" bIns="0" rtlCol="0"/>
          <a:lstStyle/>
          <a:p>
            <a:pPr defTabSz="829178"/>
            <a:endParaRPr sz="1632">
              <a:solidFill>
                <a:prstClr val="black"/>
              </a:solidFill>
              <a:latin typeface="Calibri"/>
            </a:endParaRPr>
          </a:p>
        </p:txBody>
      </p:sp>
      <p:sp>
        <p:nvSpPr>
          <p:cNvPr id="5" name="object 4">
            <a:extLst>
              <a:ext uri="{FF2B5EF4-FFF2-40B4-BE49-F238E27FC236}">
                <a16:creationId xmlns:a16="http://schemas.microsoft.com/office/drawing/2014/main" id="{306FB65A-D727-40F4-99A9-7166E36B58BE}"/>
              </a:ext>
            </a:extLst>
          </p:cNvPr>
          <p:cNvSpPr/>
          <p:nvPr/>
        </p:nvSpPr>
        <p:spPr>
          <a:xfrm>
            <a:off x="3867890" y="1147617"/>
            <a:ext cx="2429494" cy="1822811"/>
          </a:xfrm>
          <a:prstGeom prst="rect">
            <a:avLst/>
          </a:prstGeom>
          <a:blipFill>
            <a:blip r:embed="rId4" cstate="print"/>
            <a:stretch>
              <a:fillRect/>
            </a:stretch>
          </a:blipFill>
        </p:spPr>
        <p:txBody>
          <a:bodyPr wrap="square" lIns="0" tIns="0" rIns="0" bIns="0" rtlCol="0"/>
          <a:lstStyle/>
          <a:p>
            <a:pPr defTabSz="829178"/>
            <a:endParaRPr sz="1632">
              <a:solidFill>
                <a:prstClr val="black"/>
              </a:solidFill>
              <a:latin typeface="Calibri"/>
            </a:endParaRPr>
          </a:p>
        </p:txBody>
      </p:sp>
      <p:sp>
        <p:nvSpPr>
          <p:cNvPr id="6" name="object 5">
            <a:extLst>
              <a:ext uri="{FF2B5EF4-FFF2-40B4-BE49-F238E27FC236}">
                <a16:creationId xmlns:a16="http://schemas.microsoft.com/office/drawing/2014/main" id="{31789642-1357-44C2-A2C3-2FAE6EF9FCE8}"/>
              </a:ext>
            </a:extLst>
          </p:cNvPr>
          <p:cNvSpPr/>
          <p:nvPr/>
        </p:nvSpPr>
        <p:spPr>
          <a:xfrm>
            <a:off x="6413470" y="1147617"/>
            <a:ext cx="3254527" cy="1822811"/>
          </a:xfrm>
          <a:prstGeom prst="rect">
            <a:avLst/>
          </a:prstGeom>
          <a:blipFill>
            <a:blip r:embed="rId5" cstate="print"/>
            <a:stretch>
              <a:fillRect/>
            </a:stretch>
          </a:blipFill>
        </p:spPr>
        <p:txBody>
          <a:bodyPr wrap="square" lIns="0" tIns="0" rIns="0" bIns="0" rtlCol="0"/>
          <a:lstStyle/>
          <a:p>
            <a:pPr defTabSz="829178"/>
            <a:endParaRPr sz="1632">
              <a:solidFill>
                <a:prstClr val="black"/>
              </a:solidFill>
              <a:latin typeface="Calibri"/>
            </a:endParaRPr>
          </a:p>
        </p:txBody>
      </p:sp>
      <p:sp>
        <p:nvSpPr>
          <p:cNvPr id="7" name="object 6">
            <a:extLst>
              <a:ext uri="{FF2B5EF4-FFF2-40B4-BE49-F238E27FC236}">
                <a16:creationId xmlns:a16="http://schemas.microsoft.com/office/drawing/2014/main" id="{DEAC4CD0-6B0E-4B1B-B29A-EDCF575CBA60}"/>
              </a:ext>
            </a:extLst>
          </p:cNvPr>
          <p:cNvSpPr/>
          <p:nvPr/>
        </p:nvSpPr>
        <p:spPr>
          <a:xfrm>
            <a:off x="9825529" y="1120484"/>
            <a:ext cx="2296824" cy="2032870"/>
          </a:xfrm>
          <a:prstGeom prst="rect">
            <a:avLst/>
          </a:prstGeom>
          <a:blipFill>
            <a:blip r:embed="rId6" cstate="print"/>
            <a:stretch>
              <a:fillRect/>
            </a:stretch>
          </a:blipFill>
        </p:spPr>
        <p:txBody>
          <a:bodyPr wrap="square" lIns="0" tIns="0" rIns="0" bIns="0" rtlCol="0"/>
          <a:lstStyle/>
          <a:p>
            <a:pPr defTabSz="829178"/>
            <a:endParaRPr sz="1632">
              <a:solidFill>
                <a:prstClr val="black"/>
              </a:solidFill>
              <a:latin typeface="Calibri"/>
            </a:endParaRPr>
          </a:p>
        </p:txBody>
      </p:sp>
      <p:sp>
        <p:nvSpPr>
          <p:cNvPr id="8" name="object 7">
            <a:extLst>
              <a:ext uri="{FF2B5EF4-FFF2-40B4-BE49-F238E27FC236}">
                <a16:creationId xmlns:a16="http://schemas.microsoft.com/office/drawing/2014/main" id="{1B5209AB-CAB9-4850-B492-20BDCDDC8155}"/>
              </a:ext>
            </a:extLst>
          </p:cNvPr>
          <p:cNvSpPr/>
          <p:nvPr/>
        </p:nvSpPr>
        <p:spPr>
          <a:xfrm>
            <a:off x="7021535" y="3511559"/>
            <a:ext cx="2646462" cy="2124080"/>
          </a:xfrm>
          <a:prstGeom prst="rect">
            <a:avLst/>
          </a:prstGeom>
          <a:blipFill>
            <a:blip r:embed="rId7" cstate="print"/>
            <a:stretch>
              <a:fillRect/>
            </a:stretch>
          </a:blipFill>
        </p:spPr>
        <p:txBody>
          <a:bodyPr wrap="square" lIns="0" tIns="0" rIns="0" bIns="0" rtlCol="0"/>
          <a:lstStyle/>
          <a:p>
            <a:pPr defTabSz="829178"/>
            <a:endParaRPr sz="1632">
              <a:solidFill>
                <a:prstClr val="black"/>
              </a:solidFill>
              <a:latin typeface="Calibri"/>
            </a:endParaRPr>
          </a:p>
        </p:txBody>
      </p:sp>
      <p:sp>
        <p:nvSpPr>
          <p:cNvPr id="9" name="object 9">
            <a:extLst>
              <a:ext uri="{FF2B5EF4-FFF2-40B4-BE49-F238E27FC236}">
                <a16:creationId xmlns:a16="http://schemas.microsoft.com/office/drawing/2014/main" id="{C54ABDB9-9F33-4155-8045-14614D1CA455}"/>
              </a:ext>
            </a:extLst>
          </p:cNvPr>
          <p:cNvSpPr txBox="1"/>
          <p:nvPr/>
        </p:nvSpPr>
        <p:spPr>
          <a:xfrm>
            <a:off x="2140036" y="3153354"/>
            <a:ext cx="1028988" cy="193088"/>
          </a:xfrm>
          <a:prstGeom prst="rect">
            <a:avLst/>
          </a:prstGeom>
        </p:spPr>
        <p:txBody>
          <a:bodyPr vert="horz" wrap="square" lIns="0" tIns="11516" rIns="0" bIns="0" rtlCol="0">
            <a:spAutoFit/>
          </a:bodyPr>
          <a:lstStyle/>
          <a:p>
            <a:pPr marL="11516" defTabSz="829178">
              <a:spcBef>
                <a:spcPts val="91"/>
              </a:spcBef>
            </a:pPr>
            <a:r>
              <a:rPr sz="1179" spc="18">
                <a:solidFill>
                  <a:prstClr val="black"/>
                </a:solidFill>
                <a:latin typeface="Arimo"/>
                <a:cs typeface="Arimo"/>
              </a:rPr>
              <a:t>1954 Bell</a:t>
            </a:r>
            <a:r>
              <a:rPr sz="1179" spc="-131">
                <a:solidFill>
                  <a:prstClr val="black"/>
                </a:solidFill>
                <a:latin typeface="Arimo"/>
                <a:cs typeface="Arimo"/>
              </a:rPr>
              <a:t> </a:t>
            </a:r>
            <a:r>
              <a:rPr sz="1179">
                <a:solidFill>
                  <a:prstClr val="black"/>
                </a:solidFill>
                <a:latin typeface="Arimo"/>
                <a:cs typeface="Arimo"/>
              </a:rPr>
              <a:t>Labs</a:t>
            </a:r>
          </a:p>
        </p:txBody>
      </p:sp>
      <p:sp>
        <p:nvSpPr>
          <p:cNvPr id="10" name="object 10">
            <a:extLst>
              <a:ext uri="{FF2B5EF4-FFF2-40B4-BE49-F238E27FC236}">
                <a16:creationId xmlns:a16="http://schemas.microsoft.com/office/drawing/2014/main" id="{C0550042-FFF5-4257-9168-7AFDC2D3F0B5}"/>
              </a:ext>
            </a:extLst>
          </p:cNvPr>
          <p:cNvSpPr txBox="1"/>
          <p:nvPr/>
        </p:nvSpPr>
        <p:spPr>
          <a:xfrm>
            <a:off x="4385621" y="3153354"/>
            <a:ext cx="1218432" cy="193088"/>
          </a:xfrm>
          <a:prstGeom prst="rect">
            <a:avLst/>
          </a:prstGeom>
        </p:spPr>
        <p:txBody>
          <a:bodyPr vert="horz" wrap="square" lIns="0" tIns="11516" rIns="0" bIns="0" rtlCol="0">
            <a:spAutoFit/>
          </a:bodyPr>
          <a:lstStyle/>
          <a:p>
            <a:pPr marL="11516" defTabSz="829178">
              <a:spcBef>
                <a:spcPts val="91"/>
              </a:spcBef>
            </a:pPr>
            <a:r>
              <a:rPr sz="1179" spc="18">
                <a:solidFill>
                  <a:prstClr val="black"/>
                </a:solidFill>
                <a:latin typeface="Arimo"/>
                <a:cs typeface="Arimo"/>
              </a:rPr>
              <a:t>1958 </a:t>
            </a:r>
            <a:r>
              <a:rPr sz="1179" spc="36">
                <a:solidFill>
                  <a:prstClr val="black"/>
                </a:solidFill>
                <a:latin typeface="Arimo"/>
                <a:cs typeface="Arimo"/>
              </a:rPr>
              <a:t>Vanguard</a:t>
            </a:r>
            <a:r>
              <a:rPr sz="1179" spc="-122">
                <a:solidFill>
                  <a:prstClr val="black"/>
                </a:solidFill>
                <a:latin typeface="Arimo"/>
                <a:cs typeface="Arimo"/>
              </a:rPr>
              <a:t> </a:t>
            </a:r>
            <a:r>
              <a:rPr sz="1179" spc="18">
                <a:solidFill>
                  <a:prstClr val="black"/>
                </a:solidFill>
                <a:latin typeface="Arimo"/>
                <a:cs typeface="Arimo"/>
              </a:rPr>
              <a:t>1</a:t>
            </a:r>
            <a:endParaRPr sz="1179">
              <a:solidFill>
                <a:prstClr val="black"/>
              </a:solidFill>
              <a:latin typeface="Arimo"/>
              <a:cs typeface="Arimo"/>
            </a:endParaRPr>
          </a:p>
        </p:txBody>
      </p:sp>
      <p:sp>
        <p:nvSpPr>
          <p:cNvPr id="11" name="object 11">
            <a:extLst>
              <a:ext uri="{FF2B5EF4-FFF2-40B4-BE49-F238E27FC236}">
                <a16:creationId xmlns:a16="http://schemas.microsoft.com/office/drawing/2014/main" id="{C8098B2C-DDF2-4349-9E0A-5768CBA8948F}"/>
              </a:ext>
            </a:extLst>
          </p:cNvPr>
          <p:cNvSpPr txBox="1"/>
          <p:nvPr/>
        </p:nvSpPr>
        <p:spPr>
          <a:xfrm>
            <a:off x="7033431" y="3153459"/>
            <a:ext cx="1920355" cy="186163"/>
          </a:xfrm>
          <a:prstGeom prst="rect">
            <a:avLst/>
          </a:prstGeom>
        </p:spPr>
        <p:txBody>
          <a:bodyPr vert="horz" wrap="square" lIns="0" tIns="11516" rIns="0" bIns="0" rtlCol="0">
            <a:spAutoFit/>
          </a:bodyPr>
          <a:lstStyle/>
          <a:p>
            <a:pPr marL="11516" defTabSz="829178">
              <a:spcBef>
                <a:spcPts val="91"/>
              </a:spcBef>
            </a:pPr>
            <a:r>
              <a:rPr sz="1134" spc="14">
                <a:solidFill>
                  <a:prstClr val="black"/>
                </a:solidFill>
                <a:latin typeface="Arimo"/>
                <a:cs typeface="Arimo"/>
              </a:rPr>
              <a:t>1963 </a:t>
            </a:r>
            <a:r>
              <a:rPr sz="1134" spc="18">
                <a:solidFill>
                  <a:prstClr val="black"/>
                </a:solidFill>
                <a:latin typeface="Arimo"/>
                <a:cs typeface="Arimo"/>
              </a:rPr>
              <a:t>Sharp </a:t>
            </a:r>
            <a:r>
              <a:rPr sz="1134" spc="9">
                <a:solidFill>
                  <a:prstClr val="black"/>
                </a:solidFill>
                <a:latin typeface="Arimo"/>
                <a:cs typeface="Arimo"/>
              </a:rPr>
              <a:t>242W </a:t>
            </a:r>
            <a:r>
              <a:rPr sz="1134" spc="-77">
                <a:solidFill>
                  <a:prstClr val="black"/>
                </a:solidFill>
                <a:latin typeface="Arimo"/>
                <a:cs typeface="Arimo"/>
              </a:rPr>
              <a:t>PV</a:t>
            </a:r>
            <a:r>
              <a:rPr sz="1134" spc="-168">
                <a:solidFill>
                  <a:prstClr val="black"/>
                </a:solidFill>
                <a:latin typeface="Arimo"/>
                <a:cs typeface="Arimo"/>
              </a:rPr>
              <a:t> </a:t>
            </a:r>
            <a:r>
              <a:rPr sz="1134" spc="45">
                <a:solidFill>
                  <a:prstClr val="black"/>
                </a:solidFill>
                <a:latin typeface="Arimo"/>
                <a:cs typeface="Arimo"/>
              </a:rPr>
              <a:t>station</a:t>
            </a:r>
            <a:endParaRPr sz="1134">
              <a:solidFill>
                <a:prstClr val="black"/>
              </a:solidFill>
              <a:latin typeface="Arimo"/>
              <a:cs typeface="Arimo"/>
            </a:endParaRPr>
          </a:p>
        </p:txBody>
      </p:sp>
      <p:sp>
        <p:nvSpPr>
          <p:cNvPr id="12" name="object 12">
            <a:extLst>
              <a:ext uri="{FF2B5EF4-FFF2-40B4-BE49-F238E27FC236}">
                <a16:creationId xmlns:a16="http://schemas.microsoft.com/office/drawing/2014/main" id="{EA1D6960-726F-418D-A816-ABB80D43B235}"/>
              </a:ext>
            </a:extLst>
          </p:cNvPr>
          <p:cNvSpPr txBox="1"/>
          <p:nvPr/>
        </p:nvSpPr>
        <p:spPr>
          <a:xfrm>
            <a:off x="10131830" y="3272947"/>
            <a:ext cx="1559892" cy="186163"/>
          </a:xfrm>
          <a:prstGeom prst="rect">
            <a:avLst/>
          </a:prstGeom>
        </p:spPr>
        <p:txBody>
          <a:bodyPr vert="horz" wrap="square" lIns="0" tIns="11516" rIns="0" bIns="0" rtlCol="0">
            <a:spAutoFit/>
          </a:bodyPr>
          <a:lstStyle/>
          <a:p>
            <a:pPr marL="11516" defTabSz="829178">
              <a:spcBef>
                <a:spcPts val="91"/>
              </a:spcBef>
            </a:pPr>
            <a:r>
              <a:rPr sz="1134" spc="14">
                <a:solidFill>
                  <a:prstClr val="black"/>
                </a:solidFill>
                <a:latin typeface="Arimo"/>
                <a:cs typeface="Arimo"/>
              </a:rPr>
              <a:t>1966 1kW</a:t>
            </a:r>
            <a:r>
              <a:rPr sz="1134" spc="-95">
                <a:solidFill>
                  <a:prstClr val="black"/>
                </a:solidFill>
                <a:latin typeface="Arimo"/>
                <a:cs typeface="Arimo"/>
              </a:rPr>
              <a:t> </a:t>
            </a:r>
            <a:r>
              <a:rPr sz="1134" spc="14">
                <a:solidFill>
                  <a:prstClr val="black"/>
                </a:solidFill>
                <a:latin typeface="Arimo"/>
                <a:cs typeface="Arimo"/>
              </a:rPr>
              <a:t>stationNASA</a:t>
            </a:r>
            <a:endParaRPr sz="1134">
              <a:solidFill>
                <a:prstClr val="black"/>
              </a:solidFill>
              <a:latin typeface="Arimo"/>
              <a:cs typeface="Arimo"/>
            </a:endParaRPr>
          </a:p>
        </p:txBody>
      </p:sp>
      <p:sp>
        <p:nvSpPr>
          <p:cNvPr id="13" name="object 13">
            <a:extLst>
              <a:ext uri="{FF2B5EF4-FFF2-40B4-BE49-F238E27FC236}">
                <a16:creationId xmlns:a16="http://schemas.microsoft.com/office/drawing/2014/main" id="{34766F4D-F431-4CC6-A7BC-83F383D74F2D}"/>
              </a:ext>
            </a:extLst>
          </p:cNvPr>
          <p:cNvSpPr txBox="1"/>
          <p:nvPr/>
        </p:nvSpPr>
        <p:spPr>
          <a:xfrm>
            <a:off x="7167504" y="5685845"/>
            <a:ext cx="2211144" cy="193088"/>
          </a:xfrm>
          <a:prstGeom prst="rect">
            <a:avLst/>
          </a:prstGeom>
        </p:spPr>
        <p:txBody>
          <a:bodyPr vert="horz" wrap="square" lIns="0" tIns="11516" rIns="0" bIns="0" rtlCol="0">
            <a:spAutoFit/>
          </a:bodyPr>
          <a:lstStyle/>
          <a:p>
            <a:pPr marL="11516" defTabSz="829178">
              <a:spcBef>
                <a:spcPts val="91"/>
              </a:spcBef>
            </a:pPr>
            <a:r>
              <a:rPr sz="1179">
                <a:solidFill>
                  <a:prstClr val="black"/>
                </a:solidFill>
                <a:latin typeface="Arimo"/>
                <a:cs typeface="Arimo"/>
              </a:rPr>
              <a:t>80s </a:t>
            </a:r>
            <a:r>
              <a:rPr sz="1179" spc="45">
                <a:solidFill>
                  <a:prstClr val="black"/>
                </a:solidFill>
                <a:latin typeface="Arimo"/>
                <a:cs typeface="Arimo"/>
              </a:rPr>
              <a:t>consumer </a:t>
            </a:r>
            <a:r>
              <a:rPr sz="1179" spc="36">
                <a:solidFill>
                  <a:prstClr val="black"/>
                </a:solidFill>
                <a:latin typeface="Arimo"/>
                <a:cs typeface="Arimo"/>
              </a:rPr>
              <a:t>small</a:t>
            </a:r>
            <a:r>
              <a:rPr sz="1179" spc="-131">
                <a:solidFill>
                  <a:prstClr val="black"/>
                </a:solidFill>
                <a:latin typeface="Arimo"/>
                <a:cs typeface="Arimo"/>
              </a:rPr>
              <a:t> </a:t>
            </a:r>
            <a:r>
              <a:rPr sz="1179" spc="23">
                <a:solidFill>
                  <a:prstClr val="black"/>
                </a:solidFill>
                <a:latin typeface="Arimo"/>
                <a:cs typeface="Arimo"/>
              </a:rPr>
              <a:t>appliances</a:t>
            </a:r>
            <a:endParaRPr sz="1179">
              <a:solidFill>
                <a:prstClr val="black"/>
              </a:solidFill>
              <a:latin typeface="Arimo"/>
              <a:cs typeface="Arimo"/>
            </a:endParaRPr>
          </a:p>
        </p:txBody>
      </p:sp>
      <p:pic>
        <p:nvPicPr>
          <p:cNvPr id="3" name="Picture 2">
            <a:extLst>
              <a:ext uri="{FF2B5EF4-FFF2-40B4-BE49-F238E27FC236}">
                <a16:creationId xmlns:a16="http://schemas.microsoft.com/office/drawing/2014/main" id="{05755F76-649C-45E4-B7A3-568169244C78}"/>
              </a:ext>
            </a:extLst>
          </p:cNvPr>
          <p:cNvPicPr>
            <a:picLocks noChangeAspect="1"/>
          </p:cNvPicPr>
          <p:nvPr/>
        </p:nvPicPr>
        <p:blipFill>
          <a:blip r:embed="rId8"/>
          <a:stretch>
            <a:fillRect/>
          </a:stretch>
        </p:blipFill>
        <p:spPr>
          <a:xfrm>
            <a:off x="288568" y="3529368"/>
            <a:ext cx="6576057" cy="1777166"/>
          </a:xfrm>
          <a:prstGeom prst="rect">
            <a:avLst/>
          </a:prstGeom>
        </p:spPr>
      </p:pic>
    </p:spTree>
    <p:extLst>
      <p:ext uri="{BB962C8B-B14F-4D97-AF65-F5344CB8AC3E}">
        <p14:creationId xmlns:p14="http://schemas.microsoft.com/office/powerpoint/2010/main" val="33628272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93E4A7-ACC6-4E39-964A-6C6E57864B41}"/>
              </a:ext>
            </a:extLst>
          </p:cNvPr>
          <p:cNvSpPr>
            <a:spLocks noGrp="1"/>
          </p:cNvSpPr>
          <p:nvPr>
            <p:ph type="body" sz="quarter" idx="13"/>
          </p:nvPr>
        </p:nvSpPr>
        <p:spPr/>
        <p:txBody>
          <a:bodyPr/>
          <a:lstStyle/>
          <a:p>
            <a:r>
              <a:rPr lang="en-US"/>
              <a:t>Efficiency of PV elements in conclusion</a:t>
            </a:r>
          </a:p>
        </p:txBody>
      </p:sp>
      <p:sp>
        <p:nvSpPr>
          <p:cNvPr id="3" name="Text Placeholder 2">
            <a:extLst>
              <a:ext uri="{FF2B5EF4-FFF2-40B4-BE49-F238E27FC236}">
                <a16:creationId xmlns:a16="http://schemas.microsoft.com/office/drawing/2014/main" id="{3F9A8C4F-7F08-43C1-937D-B0A5174CB927}"/>
              </a:ext>
            </a:extLst>
          </p:cNvPr>
          <p:cNvSpPr>
            <a:spLocks noGrp="1"/>
          </p:cNvSpPr>
          <p:nvPr>
            <p:ph type="body" sz="quarter" idx="14"/>
          </p:nvPr>
        </p:nvSpPr>
        <p:spPr>
          <a:xfrm>
            <a:off x="1582154" y="1358900"/>
            <a:ext cx="8802242" cy="4140200"/>
          </a:xfrm>
        </p:spPr>
        <p:txBody>
          <a:bodyPr/>
          <a:lstStyle/>
          <a:p>
            <a:r>
              <a:rPr lang="en-US"/>
              <a:t>The efficiency of a PV cell shows how much of the light it  emits is efficiently converted into electricity. With today's  technologies, the efficiency is somewhere between </a:t>
            </a:r>
            <a:r>
              <a:rPr lang="en-US" b="1"/>
              <a:t>6 &amp; 44%. </a:t>
            </a:r>
            <a:r>
              <a:rPr lang="en-US"/>
              <a:t>PV panels for ordinary household use have an efficiency of </a:t>
            </a:r>
            <a:r>
              <a:rPr lang="en-US" b="1"/>
              <a:t>15-20%</a:t>
            </a:r>
            <a:r>
              <a:rPr lang="en-US"/>
              <a:t>.</a:t>
            </a:r>
          </a:p>
          <a:p>
            <a:r>
              <a:rPr lang="en-US"/>
              <a:t>When manufacturers measure the efficiency of the panels they produce, this shall be done under agreed standard conditions (STC),  which correspond to the clear for a summer day with air temperature + 25 ° C.</a:t>
            </a:r>
          </a:p>
          <a:p>
            <a:r>
              <a:rPr lang="en-US"/>
              <a:t>rather, the price / power (€ / W) ratio when making a purchase  decision, as the panel price increases exponentially as efficiency  increases. </a:t>
            </a:r>
            <a:r>
              <a:rPr lang="en-US" b="1"/>
              <a:t>Today, the best W / € ratio ensures 270-275W  polycrystalline panel.</a:t>
            </a:r>
          </a:p>
          <a:p>
            <a:endParaRPr lang="en-US"/>
          </a:p>
          <a:p>
            <a:pPr marL="0" indent="0">
              <a:buNone/>
            </a:pPr>
            <a:endParaRPr lang="en-US"/>
          </a:p>
        </p:txBody>
      </p:sp>
    </p:spTree>
    <p:extLst>
      <p:ext uri="{BB962C8B-B14F-4D97-AF65-F5344CB8AC3E}">
        <p14:creationId xmlns:p14="http://schemas.microsoft.com/office/powerpoint/2010/main" val="28437673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097B76-6C2B-43E5-81BC-717B181B9C13}"/>
              </a:ext>
            </a:extLst>
          </p:cNvPr>
          <p:cNvSpPr>
            <a:spLocks noGrp="1"/>
          </p:cNvSpPr>
          <p:nvPr>
            <p:ph type="body" sz="quarter" idx="13"/>
          </p:nvPr>
        </p:nvSpPr>
        <p:spPr/>
        <p:txBody>
          <a:bodyPr/>
          <a:lstStyle/>
          <a:p>
            <a:r>
              <a:rPr lang="en-US"/>
              <a:t>Typical Temperature Coefficients for Silicon Wafer-based Cells</a:t>
            </a:r>
          </a:p>
          <a:p>
            <a:endParaRPr lang="en-US"/>
          </a:p>
        </p:txBody>
      </p:sp>
      <p:sp>
        <p:nvSpPr>
          <p:cNvPr id="3" name="Text Placeholder 2">
            <a:extLst>
              <a:ext uri="{FF2B5EF4-FFF2-40B4-BE49-F238E27FC236}">
                <a16:creationId xmlns:a16="http://schemas.microsoft.com/office/drawing/2014/main" id="{82E9171E-BC67-4C10-A717-F25DBDD6E14E}"/>
              </a:ext>
            </a:extLst>
          </p:cNvPr>
          <p:cNvSpPr>
            <a:spLocks noGrp="1"/>
          </p:cNvSpPr>
          <p:nvPr>
            <p:ph type="body" sz="quarter" idx="14"/>
          </p:nvPr>
        </p:nvSpPr>
        <p:spPr>
          <a:xfrm>
            <a:off x="1213350" y="1557854"/>
            <a:ext cx="8802242" cy="2630336"/>
          </a:xfrm>
        </p:spPr>
        <p:txBody>
          <a:bodyPr/>
          <a:lstStyle/>
          <a:p>
            <a:r>
              <a:rPr lang="en-US" err="1"/>
              <a:t>Pmpp</a:t>
            </a:r>
            <a:r>
              <a:rPr lang="en-US"/>
              <a:t> (T) = </a:t>
            </a:r>
            <a:r>
              <a:rPr lang="en-US" err="1"/>
              <a:t>Pmpp</a:t>
            </a:r>
            <a:r>
              <a:rPr lang="en-US"/>
              <a:t> (25 °C) [ 1 + </a:t>
            </a:r>
            <a:r>
              <a:rPr lang="el-GR"/>
              <a:t>γ</a:t>
            </a:r>
            <a:r>
              <a:rPr lang="en-US" err="1"/>
              <a:t>Pmpp</a:t>
            </a:r>
            <a:r>
              <a:rPr lang="en-US"/>
              <a:t> ×(T – 25 °C) ]</a:t>
            </a:r>
          </a:p>
          <a:p>
            <a:r>
              <a:rPr lang="en-US" err="1"/>
              <a:t>Vmpp</a:t>
            </a:r>
            <a:r>
              <a:rPr lang="en-US"/>
              <a:t> (T) = </a:t>
            </a:r>
            <a:r>
              <a:rPr lang="en-US" err="1"/>
              <a:t>Vmpp</a:t>
            </a:r>
            <a:r>
              <a:rPr lang="en-US"/>
              <a:t> (25 °C) [ 1 + </a:t>
            </a:r>
            <a:r>
              <a:rPr lang="el-GR"/>
              <a:t>β</a:t>
            </a:r>
            <a:r>
              <a:rPr lang="en-US" err="1"/>
              <a:t>Vmpp</a:t>
            </a:r>
            <a:r>
              <a:rPr lang="en-US"/>
              <a:t> × (T – 25 °C) ]  </a:t>
            </a:r>
          </a:p>
          <a:p>
            <a:r>
              <a:rPr lang="en-US" err="1"/>
              <a:t>Impp</a:t>
            </a:r>
            <a:r>
              <a:rPr lang="en-US"/>
              <a:t> (T) = </a:t>
            </a:r>
            <a:r>
              <a:rPr lang="en-US" err="1"/>
              <a:t>Impp</a:t>
            </a:r>
            <a:r>
              <a:rPr lang="en-US"/>
              <a:t> (25 °C) [ 1 + </a:t>
            </a:r>
            <a:r>
              <a:rPr lang="el-GR"/>
              <a:t>α</a:t>
            </a:r>
            <a:r>
              <a:rPr lang="en-US" err="1"/>
              <a:t>Impp</a:t>
            </a:r>
            <a:r>
              <a:rPr lang="en-US"/>
              <a:t> × (T – 25 °C) ]  </a:t>
            </a:r>
          </a:p>
          <a:p>
            <a:r>
              <a:rPr lang="en-US" err="1"/>
              <a:t>Voc</a:t>
            </a:r>
            <a:r>
              <a:rPr lang="en-US"/>
              <a:t> (T) = </a:t>
            </a:r>
            <a:r>
              <a:rPr lang="en-US" err="1"/>
              <a:t>Voc</a:t>
            </a:r>
            <a:r>
              <a:rPr lang="en-US"/>
              <a:t> (25 °C) [ 1 + </a:t>
            </a:r>
            <a:r>
              <a:rPr lang="el-GR"/>
              <a:t>β</a:t>
            </a:r>
            <a:r>
              <a:rPr lang="en-US" err="1"/>
              <a:t>Voc</a:t>
            </a:r>
            <a:r>
              <a:rPr lang="en-US"/>
              <a:t> × (T – 25 °C) ]</a:t>
            </a:r>
          </a:p>
          <a:p>
            <a:r>
              <a:rPr lang="en-US" err="1"/>
              <a:t>Isc</a:t>
            </a:r>
            <a:r>
              <a:rPr lang="en-US"/>
              <a:t> (T) = </a:t>
            </a:r>
            <a:r>
              <a:rPr lang="en-US" err="1"/>
              <a:t>Isc</a:t>
            </a:r>
            <a:r>
              <a:rPr lang="en-US"/>
              <a:t> (25 °C) [ 1 + </a:t>
            </a:r>
            <a:r>
              <a:rPr lang="el-GR"/>
              <a:t>α</a:t>
            </a:r>
            <a:r>
              <a:rPr lang="en-US" err="1"/>
              <a:t>Isc</a:t>
            </a:r>
            <a:r>
              <a:rPr lang="en-US"/>
              <a:t> × (T – 25 °C) ]</a:t>
            </a:r>
          </a:p>
          <a:p>
            <a:endParaRPr lang="en-US"/>
          </a:p>
        </p:txBody>
      </p:sp>
      <p:pic>
        <p:nvPicPr>
          <p:cNvPr id="4" name="object 2">
            <a:extLst>
              <a:ext uri="{FF2B5EF4-FFF2-40B4-BE49-F238E27FC236}">
                <a16:creationId xmlns:a16="http://schemas.microsoft.com/office/drawing/2014/main" id="{44B6DA18-14F4-443E-859B-D63D31DA9CA6}"/>
              </a:ext>
            </a:extLst>
          </p:cNvPr>
          <p:cNvPicPr/>
          <p:nvPr/>
        </p:nvPicPr>
        <p:blipFill>
          <a:blip r:embed="rId2" cstate="print"/>
          <a:stretch>
            <a:fillRect/>
          </a:stretch>
        </p:blipFill>
        <p:spPr>
          <a:xfrm>
            <a:off x="3061687" y="3558919"/>
            <a:ext cx="5329989" cy="2906273"/>
          </a:xfrm>
          <a:prstGeom prst="rect">
            <a:avLst/>
          </a:prstGeom>
        </p:spPr>
      </p:pic>
    </p:spTree>
    <p:extLst>
      <p:ext uri="{BB962C8B-B14F-4D97-AF65-F5344CB8AC3E}">
        <p14:creationId xmlns:p14="http://schemas.microsoft.com/office/powerpoint/2010/main" val="8762043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54488" y="1364570"/>
            <a:ext cx="8806008" cy="338554"/>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 name="Text Placeholder 2">
            <a:extLst>
              <a:ext uri="{FF2B5EF4-FFF2-40B4-BE49-F238E27FC236}">
                <a16:creationId xmlns:a16="http://schemas.microsoft.com/office/drawing/2014/main" id="{08BF1164-2C54-451E-8A44-E29D32C3FB8A}"/>
              </a:ext>
            </a:extLst>
          </p:cNvPr>
          <p:cNvSpPr>
            <a:spLocks noGrp="1"/>
          </p:cNvSpPr>
          <p:nvPr>
            <p:ph type="body" sz="quarter" idx="13"/>
          </p:nvPr>
        </p:nvSpPr>
        <p:spPr/>
        <p:txBody>
          <a:bodyPr/>
          <a:lstStyle/>
          <a:p>
            <a:r>
              <a:rPr lang="en-US"/>
              <a:t>Commercial PV Modules – The datasheet of the PV module</a:t>
            </a:r>
          </a:p>
        </p:txBody>
      </p:sp>
      <p:sp>
        <p:nvSpPr>
          <p:cNvPr id="4" name="Text Placeholder 3">
            <a:extLst>
              <a:ext uri="{FF2B5EF4-FFF2-40B4-BE49-F238E27FC236}">
                <a16:creationId xmlns:a16="http://schemas.microsoft.com/office/drawing/2014/main" id="{BDA29450-422C-4617-934E-6A97FE3E3C3D}"/>
              </a:ext>
            </a:extLst>
          </p:cNvPr>
          <p:cNvSpPr>
            <a:spLocks noGrp="1"/>
          </p:cNvSpPr>
          <p:nvPr>
            <p:ph type="body" sz="quarter" idx="14"/>
          </p:nvPr>
        </p:nvSpPr>
        <p:spPr>
          <a:xfrm>
            <a:off x="1069361" y="1089032"/>
            <a:ext cx="4914899" cy="4140200"/>
          </a:xfrm>
        </p:spPr>
        <p:txBody>
          <a:bodyPr/>
          <a:lstStyle/>
          <a:p>
            <a:r>
              <a:rPr lang="en-US"/>
              <a:t>Manufacturer’s name and Model number</a:t>
            </a:r>
          </a:p>
          <a:p>
            <a:r>
              <a:rPr lang="en-US"/>
              <a:t>Cell technology and shape.</a:t>
            </a:r>
          </a:p>
          <a:p>
            <a:r>
              <a:rPr lang="en-US"/>
              <a:t>Number of cells.</a:t>
            </a:r>
          </a:p>
          <a:p>
            <a:r>
              <a:rPr lang="en-US"/>
              <a:t>Lamination material.</a:t>
            </a:r>
          </a:p>
          <a:p>
            <a:r>
              <a:rPr lang="en-US"/>
              <a:t>Frame material and outer dimensions.</a:t>
            </a:r>
          </a:p>
          <a:p>
            <a:r>
              <a:rPr lang="en-US"/>
              <a:t>Front glass material.</a:t>
            </a:r>
          </a:p>
          <a:p>
            <a:r>
              <a:rPr lang="en-US"/>
              <a:t>Back sheet material.</a:t>
            </a:r>
          </a:p>
          <a:p>
            <a:r>
              <a:rPr lang="en-US"/>
              <a:t>Junction box.</a:t>
            </a:r>
          </a:p>
          <a:p>
            <a:r>
              <a:rPr lang="en-US"/>
              <a:t>Cables and connectors.</a:t>
            </a:r>
          </a:p>
          <a:p>
            <a:r>
              <a:rPr lang="en-US"/>
              <a:t>Number of bypass diodes.</a:t>
            </a:r>
          </a:p>
          <a:p>
            <a:endParaRPr lang="en-US"/>
          </a:p>
        </p:txBody>
      </p:sp>
      <p:sp>
        <p:nvSpPr>
          <p:cNvPr id="6" name="TextBox 5"/>
          <p:cNvSpPr txBox="1"/>
          <p:nvPr/>
        </p:nvSpPr>
        <p:spPr>
          <a:xfrm>
            <a:off x="5826761" y="5985559"/>
            <a:ext cx="5477909" cy="646331"/>
          </a:xfrm>
          <a:prstGeom prst="rect">
            <a:avLst/>
          </a:prstGeom>
          <a:noFill/>
        </p:spPr>
        <p:txBody>
          <a:bodyPr wrap="square" rtlCol="0">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b="1" i="1" u="none" strike="noStrike" kern="1200" cap="none" spc="0" normalizeH="0" baseline="0" noProof="0">
                <a:ln>
                  <a:noFill/>
                </a:ln>
                <a:effectLst/>
                <a:uLnTx/>
                <a:uFillTx/>
                <a:latin typeface="Arial" panose="020B0604020202020204" pitchFamily="34" charset="0"/>
                <a:ea typeface="+mn-ea"/>
                <a:cs typeface="+mn-cs"/>
              </a:rPr>
              <a:t>Practical Exercise: compare between a wafer-based and a thin-film PV module</a:t>
            </a:r>
          </a:p>
        </p:txBody>
      </p:sp>
      <p:sp>
        <p:nvSpPr>
          <p:cNvPr id="10" name="Text Placeholder 3">
            <a:extLst>
              <a:ext uri="{FF2B5EF4-FFF2-40B4-BE49-F238E27FC236}">
                <a16:creationId xmlns:a16="http://schemas.microsoft.com/office/drawing/2014/main" id="{C778D514-723B-434E-BE9A-B5EC6FF33545}"/>
              </a:ext>
            </a:extLst>
          </p:cNvPr>
          <p:cNvSpPr txBox="1">
            <a:spLocks/>
          </p:cNvSpPr>
          <p:nvPr/>
        </p:nvSpPr>
        <p:spPr>
          <a:xfrm>
            <a:off x="6157492" y="1089032"/>
            <a:ext cx="4816449" cy="4140200"/>
          </a:xfrm>
          <a:prstGeom prst="rect">
            <a:avLst/>
          </a:prstGeom>
        </p:spPr>
        <p:txBody>
          <a:bodyPr lIns="0" tIns="0" rIns="0" bIns="0"/>
          <a:lstStyle>
            <a:lvl1pPr marL="285750" marR="0" indent="-285750" algn="l" defTabSz="914400" rtl="0" eaLnBrk="1" fontAlgn="auto" latinLnBrk="0" hangingPunct="1">
              <a:lnSpc>
                <a:spcPct val="90000"/>
              </a:lnSpc>
              <a:spcBef>
                <a:spcPts val="1000"/>
              </a:spcBef>
              <a:spcAft>
                <a:spcPts val="0"/>
              </a:spcAft>
              <a:buClr>
                <a:srgbClr val="E4067E"/>
              </a:buClr>
              <a:buSzTx/>
              <a:buFont typeface="Wingdings" panose="05000000000000000000" pitchFamily="2" charset="2"/>
              <a:buChar char="§"/>
              <a:tabLst/>
              <a:defRPr sz="1800" kern="1200" baseline="0">
                <a:solidFill>
                  <a:srgbClr val="332B60"/>
                </a:solidFill>
                <a:latin typeface="+mn-lt"/>
                <a:ea typeface="+mn-ea"/>
                <a:cs typeface="+mn-cs"/>
              </a:defRPr>
            </a:lvl1pPr>
            <a:lvl2pPr marL="742950" indent="-285750" algn="l" rtl="0" eaLnBrk="1" fontAlgn="base" hangingPunct="1">
              <a:lnSpc>
                <a:spcPct val="90000"/>
              </a:lnSpc>
              <a:spcBef>
                <a:spcPts val="500"/>
              </a:spcBef>
              <a:spcAft>
                <a:spcPct val="0"/>
              </a:spcAft>
              <a:buClr>
                <a:srgbClr val="E4067E"/>
              </a:buClr>
              <a:buFont typeface="Wingdings" panose="05000000000000000000" pitchFamily="2" charset="2"/>
              <a:buChar char="§"/>
              <a:defRPr sz="1800" kern="1200">
                <a:solidFill>
                  <a:srgbClr val="332B60"/>
                </a:solidFill>
                <a:latin typeface="+mn-lt"/>
                <a:ea typeface="+mn-ea"/>
                <a:cs typeface="+mn-cs"/>
              </a:defRPr>
            </a:lvl2pPr>
            <a:lvl3pPr marL="1200150" marR="0"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sz="1800" kern="1200" baseline="0">
                <a:solidFill>
                  <a:srgbClr val="332B60"/>
                </a:solidFill>
                <a:latin typeface="+mn-lt"/>
                <a:ea typeface="+mn-ea"/>
                <a:cs typeface="+mn-cs"/>
              </a:defRPr>
            </a:lvl3pPr>
            <a:lvl4pPr marL="1657350" marR="0"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kern="1200">
                <a:solidFill>
                  <a:srgbClr val="332B60"/>
                </a:solidFill>
                <a:latin typeface="+mn-lt"/>
                <a:ea typeface="+mn-ea"/>
                <a:cs typeface="+mn-cs"/>
              </a:defRPr>
            </a:lvl4pPr>
            <a:lvl5pPr marL="2057400" marR="0"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kern="1200">
                <a:solidFill>
                  <a:srgbClr val="332B60"/>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rgbClr val="332B60"/>
                </a:solidFill>
                <a:latin typeface="+mn-lt"/>
                <a:ea typeface="+mn-ea"/>
                <a:cs typeface="+mn-cs"/>
              </a:defRPr>
            </a:lvl6pPr>
            <a:lvl7pPr marL="2971800" marR="0"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sz="1800" kern="1200">
                <a:solidFill>
                  <a:srgbClr val="332B60"/>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a:t>Electrical Data @ STC and NOCT : </a:t>
            </a:r>
            <a:r>
              <a:rPr lang="en-US" b="1" err="1"/>
              <a:t>Voc</a:t>
            </a:r>
            <a:r>
              <a:rPr lang="en-US" b="1"/>
              <a:t>, </a:t>
            </a:r>
            <a:r>
              <a:rPr lang="en-US" b="1" err="1"/>
              <a:t>Isc</a:t>
            </a:r>
            <a:r>
              <a:rPr lang="en-US" b="1"/>
              <a:t>, </a:t>
            </a:r>
            <a:r>
              <a:rPr lang="en-US" b="1" err="1"/>
              <a:t>Vmp</a:t>
            </a:r>
            <a:r>
              <a:rPr lang="en-US" b="1"/>
              <a:t>, Imp, </a:t>
            </a:r>
            <a:r>
              <a:rPr lang="en-US" b="1" err="1"/>
              <a:t>Pmax</a:t>
            </a:r>
            <a:r>
              <a:rPr lang="en-US" b="1"/>
              <a:t>, STC efficiency and fill factor.</a:t>
            </a:r>
          </a:p>
          <a:p>
            <a:r>
              <a:rPr lang="en-US" b="1"/>
              <a:t>Maximum system voltage.</a:t>
            </a:r>
          </a:p>
          <a:p>
            <a:r>
              <a:rPr lang="en-US"/>
              <a:t>Fuse rating current.</a:t>
            </a:r>
          </a:p>
          <a:p>
            <a:r>
              <a:rPr lang="en-US" b="1"/>
              <a:t>Operating temperature range.</a:t>
            </a:r>
          </a:p>
          <a:p>
            <a:r>
              <a:rPr lang="en-US" b="1"/>
              <a:t>Temperature coefficients for voltage, current and power.</a:t>
            </a:r>
          </a:p>
          <a:p>
            <a:r>
              <a:rPr lang="en-US"/>
              <a:t>Power tolerance.</a:t>
            </a:r>
          </a:p>
          <a:p>
            <a:r>
              <a:rPr lang="en-US"/>
              <a:t>Power warranty.</a:t>
            </a:r>
          </a:p>
          <a:p>
            <a:r>
              <a:rPr lang="en-US"/>
              <a:t>Manufacturing or workmanship warranty.</a:t>
            </a:r>
          </a:p>
          <a:p>
            <a:r>
              <a:rPr lang="en-US"/>
              <a:t>Manufacturing standards.</a:t>
            </a:r>
          </a:p>
          <a:p>
            <a:r>
              <a:rPr lang="en-US"/>
              <a:t>Quality certificates.</a:t>
            </a:r>
          </a:p>
        </p:txBody>
      </p:sp>
    </p:spTree>
    <p:extLst>
      <p:ext uri="{BB962C8B-B14F-4D97-AF65-F5344CB8AC3E}">
        <p14:creationId xmlns:p14="http://schemas.microsoft.com/office/powerpoint/2010/main" val="7404295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D52816-B947-4E9C-B51D-87F5640697A1}"/>
              </a:ext>
            </a:extLst>
          </p:cNvPr>
          <p:cNvSpPr>
            <a:spLocks noGrp="1"/>
          </p:cNvSpPr>
          <p:nvPr>
            <p:ph type="body" sz="quarter" idx="13"/>
          </p:nvPr>
        </p:nvSpPr>
        <p:spPr/>
        <p:txBody>
          <a:bodyPr/>
          <a:lstStyle/>
          <a:p>
            <a:r>
              <a:rPr lang="en-US"/>
              <a:t>The world's largest PV power plants in 2017</a:t>
            </a:r>
          </a:p>
        </p:txBody>
      </p:sp>
      <p:graphicFrame>
        <p:nvGraphicFramePr>
          <p:cNvPr id="4" name="object 3">
            <a:extLst>
              <a:ext uri="{FF2B5EF4-FFF2-40B4-BE49-F238E27FC236}">
                <a16:creationId xmlns:a16="http://schemas.microsoft.com/office/drawing/2014/main" id="{271EC838-DB51-44E1-991C-E68BF5290884}"/>
              </a:ext>
            </a:extLst>
          </p:cNvPr>
          <p:cNvGraphicFramePr>
            <a:graphicFrameLocks noGrp="1"/>
          </p:cNvGraphicFramePr>
          <p:nvPr>
            <p:extLst>
              <p:ext uri="{D42A27DB-BD31-4B8C-83A1-F6EECF244321}">
                <p14:modId xmlns:p14="http://schemas.microsoft.com/office/powerpoint/2010/main" val="3820675679"/>
              </p:ext>
            </p:extLst>
          </p:nvPr>
        </p:nvGraphicFramePr>
        <p:xfrm>
          <a:off x="479424" y="954719"/>
          <a:ext cx="7175958" cy="5492193"/>
        </p:xfrm>
        <a:graphic>
          <a:graphicData uri="http://schemas.openxmlformats.org/drawingml/2006/table">
            <a:tbl>
              <a:tblPr firstRow="1" bandRow="1">
                <a:tableStyleId>{2D5ABB26-0587-4C30-8999-92F81FD0307C}</a:tableStyleId>
              </a:tblPr>
              <a:tblGrid>
                <a:gridCol w="2809129">
                  <a:extLst>
                    <a:ext uri="{9D8B030D-6E8A-4147-A177-3AD203B41FA5}">
                      <a16:colId xmlns:a16="http://schemas.microsoft.com/office/drawing/2014/main" val="20000"/>
                    </a:ext>
                  </a:extLst>
                </a:gridCol>
                <a:gridCol w="935122">
                  <a:extLst>
                    <a:ext uri="{9D8B030D-6E8A-4147-A177-3AD203B41FA5}">
                      <a16:colId xmlns:a16="http://schemas.microsoft.com/office/drawing/2014/main" val="20001"/>
                    </a:ext>
                  </a:extLst>
                </a:gridCol>
                <a:gridCol w="1715225">
                  <a:extLst>
                    <a:ext uri="{9D8B030D-6E8A-4147-A177-3AD203B41FA5}">
                      <a16:colId xmlns:a16="http://schemas.microsoft.com/office/drawing/2014/main" val="20002"/>
                    </a:ext>
                  </a:extLst>
                </a:gridCol>
                <a:gridCol w="1716482">
                  <a:extLst>
                    <a:ext uri="{9D8B030D-6E8A-4147-A177-3AD203B41FA5}">
                      <a16:colId xmlns:a16="http://schemas.microsoft.com/office/drawing/2014/main" val="20003"/>
                    </a:ext>
                  </a:extLst>
                </a:gridCol>
              </a:tblGrid>
              <a:tr h="573668">
                <a:tc>
                  <a:txBody>
                    <a:bodyPr/>
                    <a:lstStyle/>
                    <a:p>
                      <a:pPr>
                        <a:lnSpc>
                          <a:spcPct val="100000"/>
                        </a:lnSpc>
                        <a:spcBef>
                          <a:spcPts val="30"/>
                        </a:spcBef>
                      </a:pPr>
                      <a:endParaRPr sz="2800">
                        <a:latin typeface="Calibri" panose="020F0502020204030204" pitchFamily="34" charset="0"/>
                        <a:cs typeface="Calibri" panose="020F0502020204030204" pitchFamily="34" charset="0"/>
                      </a:endParaRPr>
                    </a:p>
                    <a:p>
                      <a:pPr marR="12700" algn="ctr">
                        <a:lnSpc>
                          <a:spcPct val="100000"/>
                        </a:lnSpc>
                        <a:spcBef>
                          <a:spcPts val="5"/>
                        </a:spcBef>
                      </a:pPr>
                      <a:r>
                        <a:rPr sz="1200" spc="-55">
                          <a:solidFill>
                            <a:srgbClr val="0070BF"/>
                          </a:solidFill>
                          <a:latin typeface="Calibri" panose="020F0502020204030204" pitchFamily="34" charset="0"/>
                          <a:cs typeface="Calibri" panose="020F0502020204030204" pitchFamily="34" charset="0"/>
                        </a:rPr>
                        <a:t>PV</a:t>
                      </a:r>
                      <a:r>
                        <a:rPr sz="1200" spc="-25">
                          <a:solidFill>
                            <a:srgbClr val="0070BF"/>
                          </a:solidFill>
                          <a:latin typeface="Calibri" panose="020F0502020204030204" pitchFamily="34" charset="0"/>
                          <a:cs typeface="Calibri" panose="020F0502020204030204" pitchFamily="34" charset="0"/>
                        </a:rPr>
                        <a:t> </a:t>
                      </a:r>
                      <a:r>
                        <a:rPr sz="1200" spc="35">
                          <a:solidFill>
                            <a:srgbClr val="0070BF"/>
                          </a:solidFill>
                          <a:latin typeface="Calibri" panose="020F0502020204030204" pitchFamily="34" charset="0"/>
                          <a:cs typeface="Calibri" panose="020F0502020204030204" pitchFamily="34" charset="0"/>
                        </a:rPr>
                        <a:t>station</a:t>
                      </a:r>
                      <a:endParaRPr sz="1200">
                        <a:latin typeface="Calibri" panose="020F0502020204030204" pitchFamily="34" charset="0"/>
                        <a:cs typeface="Calibri" panose="020F0502020204030204" pitchFamily="34" charset="0"/>
                      </a:endParaRPr>
                    </a:p>
                  </a:txBody>
                  <a:tcPr marL="0" marR="0" marT="3455"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2F2F2"/>
                    </a:solidFill>
                  </a:tcPr>
                </a:tc>
                <a:tc>
                  <a:txBody>
                    <a:bodyPr/>
                    <a:lstStyle/>
                    <a:p>
                      <a:pPr marL="207010">
                        <a:lnSpc>
                          <a:spcPct val="100000"/>
                        </a:lnSpc>
                        <a:spcBef>
                          <a:spcPts val="840"/>
                        </a:spcBef>
                      </a:pPr>
                      <a:r>
                        <a:rPr sz="1600" spc="30">
                          <a:solidFill>
                            <a:srgbClr val="0070BF"/>
                          </a:solidFill>
                          <a:latin typeface="Calibri" panose="020F0502020204030204" pitchFamily="34" charset="0"/>
                          <a:cs typeface="Calibri" panose="020F0502020204030204" pitchFamily="34" charset="0"/>
                        </a:rPr>
                        <a:t>Power</a:t>
                      </a:r>
                      <a:endParaRPr sz="1600">
                        <a:latin typeface="Calibri" panose="020F0502020204030204" pitchFamily="34" charset="0"/>
                        <a:cs typeface="Calibri" panose="020F0502020204030204" pitchFamily="34" charset="0"/>
                      </a:endParaRPr>
                    </a:p>
                    <a:p>
                      <a:pPr marL="263525">
                        <a:lnSpc>
                          <a:spcPct val="100000"/>
                        </a:lnSpc>
                        <a:spcBef>
                          <a:spcPts val="135"/>
                        </a:spcBef>
                      </a:pPr>
                      <a:r>
                        <a:rPr sz="1600" spc="5">
                          <a:solidFill>
                            <a:srgbClr val="0070BF"/>
                          </a:solidFill>
                          <a:latin typeface="Calibri" panose="020F0502020204030204" pitchFamily="34" charset="0"/>
                          <a:cs typeface="Calibri" panose="020F0502020204030204" pitchFamily="34" charset="0"/>
                        </a:rPr>
                        <a:t>(MW</a:t>
                      </a:r>
                      <a:r>
                        <a:rPr sz="1100" spc="5">
                          <a:solidFill>
                            <a:srgbClr val="0070BF"/>
                          </a:solidFill>
                          <a:latin typeface="Calibri" panose="020F0502020204030204" pitchFamily="34" charset="0"/>
                          <a:cs typeface="Calibri" panose="020F0502020204030204" pitchFamily="34" charset="0"/>
                        </a:rPr>
                        <a:t>p</a:t>
                      </a:r>
                      <a:r>
                        <a:rPr sz="1600" spc="5">
                          <a:solidFill>
                            <a:srgbClr val="0070BF"/>
                          </a:solidFill>
                          <a:latin typeface="Calibri" panose="020F0502020204030204" pitchFamily="34" charset="0"/>
                          <a:cs typeface="Calibri" panose="020F0502020204030204" pitchFamily="34" charset="0"/>
                        </a:rPr>
                        <a:t>)</a:t>
                      </a:r>
                      <a:endParaRPr sz="1600">
                        <a:latin typeface="Calibri" panose="020F0502020204030204" pitchFamily="34" charset="0"/>
                        <a:cs typeface="Calibri" panose="020F0502020204030204" pitchFamily="34" charset="0"/>
                      </a:endParaRPr>
                    </a:p>
                  </a:txBody>
                  <a:tcPr marL="0" marR="0" marT="96738"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2F2F2"/>
                    </a:solidFill>
                  </a:tcPr>
                </a:tc>
                <a:tc>
                  <a:txBody>
                    <a:bodyPr/>
                    <a:lstStyle/>
                    <a:p>
                      <a:pPr>
                        <a:lnSpc>
                          <a:spcPct val="100000"/>
                        </a:lnSpc>
                        <a:spcBef>
                          <a:spcPts val="45"/>
                        </a:spcBef>
                      </a:pPr>
                      <a:endParaRPr sz="2800">
                        <a:latin typeface="Calibri" panose="020F0502020204030204" pitchFamily="34" charset="0"/>
                        <a:cs typeface="Calibri" panose="020F0502020204030204" pitchFamily="34" charset="0"/>
                      </a:endParaRPr>
                    </a:p>
                    <a:p>
                      <a:pPr marR="21590" algn="ctr">
                        <a:lnSpc>
                          <a:spcPct val="100000"/>
                        </a:lnSpc>
                        <a:spcBef>
                          <a:spcPts val="5"/>
                        </a:spcBef>
                      </a:pPr>
                      <a:r>
                        <a:rPr sz="1400" spc="25">
                          <a:solidFill>
                            <a:srgbClr val="0070BF"/>
                          </a:solidFill>
                          <a:latin typeface="Calibri" panose="020F0502020204030204" pitchFamily="34" charset="0"/>
                          <a:cs typeface="Calibri" panose="020F0502020204030204" pitchFamily="34" charset="0"/>
                        </a:rPr>
                        <a:t>Location</a:t>
                      </a:r>
                      <a:endParaRPr sz="1400">
                        <a:latin typeface="Calibri" panose="020F0502020204030204" pitchFamily="34" charset="0"/>
                        <a:cs typeface="Calibri" panose="020F0502020204030204" pitchFamily="34" charset="0"/>
                      </a:endParaRPr>
                    </a:p>
                  </a:txBody>
                  <a:tcPr marL="0" marR="0" marT="5182"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2F2F2"/>
                    </a:solidFill>
                  </a:tcPr>
                </a:tc>
                <a:tc>
                  <a:txBody>
                    <a:bodyPr/>
                    <a:lstStyle/>
                    <a:p>
                      <a:pPr>
                        <a:lnSpc>
                          <a:spcPct val="100000"/>
                        </a:lnSpc>
                      </a:pPr>
                      <a:endParaRPr sz="1400">
                        <a:latin typeface="Calibri" panose="020F0502020204030204" pitchFamily="34" charset="0"/>
                        <a:cs typeface="Calibri" panose="020F0502020204030204" pitchFamily="34" charset="0"/>
                      </a:endParaRPr>
                    </a:p>
                    <a:p>
                      <a:pPr marL="417195">
                        <a:lnSpc>
                          <a:spcPct val="100000"/>
                        </a:lnSpc>
                        <a:spcBef>
                          <a:spcPts val="825"/>
                        </a:spcBef>
                      </a:pPr>
                      <a:r>
                        <a:rPr sz="1100" spc="-5">
                          <a:solidFill>
                            <a:srgbClr val="0070BF"/>
                          </a:solidFill>
                          <a:latin typeface="Calibri" panose="020F0502020204030204" pitchFamily="34" charset="0"/>
                          <a:cs typeface="Calibri" panose="020F0502020204030204" pitchFamily="34" charset="0"/>
                        </a:rPr>
                        <a:t>Year </a:t>
                      </a:r>
                      <a:r>
                        <a:rPr sz="1100" spc="40">
                          <a:solidFill>
                            <a:srgbClr val="0070BF"/>
                          </a:solidFill>
                          <a:latin typeface="Calibri" panose="020F0502020204030204" pitchFamily="34" charset="0"/>
                          <a:cs typeface="Calibri" panose="020F0502020204030204" pitchFamily="34" charset="0"/>
                        </a:rPr>
                        <a:t>of</a:t>
                      </a:r>
                      <a:r>
                        <a:rPr sz="1100" spc="-30">
                          <a:solidFill>
                            <a:srgbClr val="0070BF"/>
                          </a:solidFill>
                          <a:latin typeface="Calibri" panose="020F0502020204030204" pitchFamily="34" charset="0"/>
                          <a:cs typeface="Calibri" panose="020F0502020204030204" pitchFamily="34" charset="0"/>
                        </a:rPr>
                        <a:t> </a:t>
                      </a:r>
                      <a:r>
                        <a:rPr sz="1100" spc="30">
                          <a:solidFill>
                            <a:srgbClr val="0070BF"/>
                          </a:solidFill>
                          <a:latin typeface="Calibri" panose="020F0502020204030204" pitchFamily="34" charset="0"/>
                          <a:cs typeface="Calibri" panose="020F0502020204030204" pitchFamily="34" charset="0"/>
                        </a:rPr>
                        <a:t>completion</a:t>
                      </a:r>
                      <a:endParaRPr sz="1100">
                        <a:latin typeface="Calibri" panose="020F0502020204030204" pitchFamily="34" charset="0"/>
                        <a:cs typeface="Calibri" panose="020F0502020204030204" pitchFamily="34" charset="0"/>
                      </a:endParaRPr>
                    </a:p>
                  </a:txBody>
                  <a:tcPr marL="0" marR="0" marT="0"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2F2F2"/>
                    </a:solidFill>
                  </a:tcPr>
                </a:tc>
                <a:extLst>
                  <a:ext uri="{0D108BD9-81ED-4DB2-BD59-A6C34878D82A}">
                    <a16:rowId xmlns:a16="http://schemas.microsoft.com/office/drawing/2014/main" val="10000"/>
                  </a:ext>
                </a:extLst>
              </a:tr>
              <a:tr h="266954">
                <a:tc>
                  <a:txBody>
                    <a:bodyPr/>
                    <a:lstStyle/>
                    <a:p>
                      <a:pPr marL="17780">
                        <a:lnSpc>
                          <a:spcPct val="100000"/>
                        </a:lnSpc>
                        <a:spcBef>
                          <a:spcPts val="390"/>
                        </a:spcBef>
                      </a:pPr>
                      <a:r>
                        <a:rPr sz="1400" spc="30">
                          <a:solidFill>
                            <a:srgbClr val="0070BF"/>
                          </a:solidFill>
                          <a:latin typeface="Calibri" panose="020F0502020204030204" pitchFamily="34" charset="0"/>
                          <a:cs typeface="Calibri" panose="020F0502020204030204" pitchFamily="34" charset="0"/>
                        </a:rPr>
                        <a:t>Tengger </a:t>
                      </a:r>
                      <a:r>
                        <a:rPr sz="1400" spc="25">
                          <a:solidFill>
                            <a:srgbClr val="0070BF"/>
                          </a:solidFill>
                          <a:latin typeface="Calibri" panose="020F0502020204030204" pitchFamily="34" charset="0"/>
                          <a:cs typeface="Calibri" panose="020F0502020204030204" pitchFamily="34" charset="0"/>
                        </a:rPr>
                        <a:t>Desert </a:t>
                      </a:r>
                      <a:r>
                        <a:rPr sz="1400" spc="10">
                          <a:solidFill>
                            <a:srgbClr val="0070BF"/>
                          </a:solidFill>
                          <a:latin typeface="Calibri" panose="020F0502020204030204" pitchFamily="34" charset="0"/>
                          <a:cs typeface="Calibri" panose="020F0502020204030204" pitchFamily="34" charset="0"/>
                        </a:rPr>
                        <a:t>Solar</a:t>
                      </a:r>
                      <a:r>
                        <a:rPr sz="1400" spc="-120">
                          <a:solidFill>
                            <a:srgbClr val="0070BF"/>
                          </a:solidFill>
                          <a:latin typeface="Calibri" panose="020F0502020204030204" pitchFamily="34" charset="0"/>
                          <a:cs typeface="Calibri" panose="020F0502020204030204" pitchFamily="34" charset="0"/>
                        </a:rPr>
                        <a:t> </a:t>
                      </a:r>
                      <a:r>
                        <a:rPr sz="1400" spc="10">
                          <a:solidFill>
                            <a:srgbClr val="0070BF"/>
                          </a:solidFill>
                          <a:latin typeface="Calibri" panose="020F0502020204030204" pitchFamily="34" charset="0"/>
                          <a:cs typeface="Calibri" panose="020F0502020204030204" pitchFamily="34" charset="0"/>
                        </a:rPr>
                        <a:t>Park</a:t>
                      </a:r>
                      <a:endParaRPr sz="1400">
                        <a:latin typeface="Calibri" panose="020F0502020204030204" pitchFamily="34" charset="0"/>
                        <a:cs typeface="Calibri" panose="020F0502020204030204" pitchFamily="34" charset="0"/>
                      </a:endParaRPr>
                    </a:p>
                  </a:txBody>
                  <a:tcPr marL="0" marR="0" marT="44914"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tc>
                  <a:txBody>
                    <a:bodyPr/>
                    <a:lstStyle/>
                    <a:p>
                      <a:pPr marR="302895" algn="r">
                        <a:lnSpc>
                          <a:spcPct val="100000"/>
                        </a:lnSpc>
                        <a:spcBef>
                          <a:spcPts val="340"/>
                        </a:spcBef>
                      </a:pPr>
                      <a:r>
                        <a:rPr sz="1600" spc="15">
                          <a:solidFill>
                            <a:srgbClr val="0070BF"/>
                          </a:solidFill>
                          <a:latin typeface="Calibri" panose="020F0502020204030204" pitchFamily="34" charset="0"/>
                          <a:cs typeface="Calibri" panose="020F0502020204030204" pitchFamily="34" charset="0"/>
                        </a:rPr>
                        <a:t>1</a:t>
                      </a:r>
                      <a:r>
                        <a:rPr sz="1600" spc="-114">
                          <a:solidFill>
                            <a:srgbClr val="0070BF"/>
                          </a:solidFill>
                          <a:latin typeface="Calibri" panose="020F0502020204030204" pitchFamily="34" charset="0"/>
                          <a:cs typeface="Calibri" panose="020F0502020204030204" pitchFamily="34" charset="0"/>
                        </a:rPr>
                        <a:t> </a:t>
                      </a:r>
                      <a:r>
                        <a:rPr sz="1600" spc="15">
                          <a:solidFill>
                            <a:srgbClr val="0070BF"/>
                          </a:solidFill>
                          <a:latin typeface="Calibri" panose="020F0502020204030204" pitchFamily="34" charset="0"/>
                          <a:cs typeface="Calibri" panose="020F0502020204030204" pitchFamily="34" charset="0"/>
                        </a:rPr>
                        <a:t>547</a:t>
                      </a:r>
                      <a:endParaRPr sz="1600">
                        <a:latin typeface="Calibri" panose="020F0502020204030204" pitchFamily="34" charset="0"/>
                        <a:cs typeface="Calibri" panose="020F0502020204030204" pitchFamily="34" charset="0"/>
                      </a:endParaRPr>
                    </a:p>
                  </a:txBody>
                  <a:tcPr marL="0" marR="0" marT="39156"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tc>
                  <a:txBody>
                    <a:bodyPr/>
                    <a:lstStyle/>
                    <a:p>
                      <a:pPr marL="17780">
                        <a:lnSpc>
                          <a:spcPct val="100000"/>
                        </a:lnSpc>
                        <a:spcBef>
                          <a:spcPts val="490"/>
                        </a:spcBef>
                      </a:pPr>
                      <a:r>
                        <a:rPr sz="1600" spc="10">
                          <a:solidFill>
                            <a:srgbClr val="0070BF"/>
                          </a:solidFill>
                          <a:latin typeface="Calibri" panose="020F0502020204030204" pitchFamily="34" charset="0"/>
                          <a:cs typeface="Calibri" panose="020F0502020204030204" pitchFamily="34" charset="0"/>
                        </a:rPr>
                        <a:t>China</a:t>
                      </a:r>
                      <a:endParaRPr sz="1600">
                        <a:latin typeface="Calibri" panose="020F0502020204030204" pitchFamily="34" charset="0"/>
                        <a:cs typeface="Calibri" panose="020F0502020204030204" pitchFamily="34" charset="0"/>
                      </a:endParaRPr>
                    </a:p>
                  </a:txBody>
                  <a:tcPr marL="0" marR="0" marT="56430"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tc>
                  <a:txBody>
                    <a:bodyPr/>
                    <a:lstStyle/>
                    <a:p>
                      <a:pPr marL="28575" algn="ctr">
                        <a:lnSpc>
                          <a:spcPct val="100000"/>
                        </a:lnSpc>
                        <a:spcBef>
                          <a:spcPts val="190"/>
                        </a:spcBef>
                      </a:pPr>
                      <a:r>
                        <a:rPr sz="1600" spc="15">
                          <a:solidFill>
                            <a:srgbClr val="0070BF"/>
                          </a:solidFill>
                          <a:latin typeface="Calibri" panose="020F0502020204030204" pitchFamily="34" charset="0"/>
                          <a:cs typeface="Calibri" panose="020F0502020204030204" pitchFamily="34" charset="0"/>
                        </a:rPr>
                        <a:t>2016</a:t>
                      </a:r>
                      <a:endParaRPr sz="1600">
                        <a:latin typeface="Calibri" panose="020F0502020204030204" pitchFamily="34" charset="0"/>
                        <a:cs typeface="Calibri" panose="020F0502020204030204" pitchFamily="34" charset="0"/>
                      </a:endParaRPr>
                    </a:p>
                  </a:txBody>
                  <a:tcPr marL="0" marR="0" marT="21881"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extLst>
                  <a:ext uri="{0D108BD9-81ED-4DB2-BD59-A6C34878D82A}">
                    <a16:rowId xmlns:a16="http://schemas.microsoft.com/office/drawing/2014/main" val="10001"/>
                  </a:ext>
                </a:extLst>
              </a:tr>
              <a:tr h="519028">
                <a:tc>
                  <a:txBody>
                    <a:bodyPr/>
                    <a:lstStyle/>
                    <a:p>
                      <a:pPr marL="17780" marR="464820">
                        <a:lnSpc>
                          <a:spcPts val="1460"/>
                        </a:lnSpc>
                        <a:spcBef>
                          <a:spcPts val="55"/>
                        </a:spcBef>
                      </a:pPr>
                      <a:r>
                        <a:rPr sz="1600" spc="45">
                          <a:solidFill>
                            <a:srgbClr val="0070BF"/>
                          </a:solidFill>
                          <a:latin typeface="Calibri" panose="020F0502020204030204" pitchFamily="34" charset="0"/>
                          <a:cs typeface="Calibri" panose="020F0502020204030204" pitchFamily="34" charset="0"/>
                        </a:rPr>
                        <a:t>Datong</a:t>
                      </a:r>
                      <a:r>
                        <a:rPr sz="1600" spc="-30">
                          <a:solidFill>
                            <a:srgbClr val="0070BF"/>
                          </a:solidFill>
                          <a:latin typeface="Calibri" panose="020F0502020204030204" pitchFamily="34" charset="0"/>
                          <a:cs typeface="Calibri" panose="020F0502020204030204" pitchFamily="34" charset="0"/>
                        </a:rPr>
                        <a:t> </a:t>
                      </a:r>
                      <a:r>
                        <a:rPr sz="1600" spc="10">
                          <a:solidFill>
                            <a:srgbClr val="0070BF"/>
                          </a:solidFill>
                          <a:latin typeface="Calibri" panose="020F0502020204030204" pitchFamily="34" charset="0"/>
                          <a:cs typeface="Calibri" panose="020F0502020204030204" pitchFamily="34" charset="0"/>
                        </a:rPr>
                        <a:t>Solar</a:t>
                      </a:r>
                      <a:r>
                        <a:rPr sz="1600" spc="-30">
                          <a:solidFill>
                            <a:srgbClr val="0070BF"/>
                          </a:solidFill>
                          <a:latin typeface="Calibri" panose="020F0502020204030204" pitchFamily="34" charset="0"/>
                          <a:cs typeface="Calibri" panose="020F0502020204030204" pitchFamily="34" charset="0"/>
                        </a:rPr>
                        <a:t> </a:t>
                      </a:r>
                      <a:r>
                        <a:rPr sz="1600" spc="25">
                          <a:solidFill>
                            <a:srgbClr val="0070BF"/>
                          </a:solidFill>
                          <a:latin typeface="Calibri" panose="020F0502020204030204" pitchFamily="34" charset="0"/>
                          <a:cs typeface="Calibri" panose="020F0502020204030204" pitchFamily="34" charset="0"/>
                        </a:rPr>
                        <a:t>Power</a:t>
                      </a:r>
                      <a:r>
                        <a:rPr sz="1600" spc="-25">
                          <a:solidFill>
                            <a:srgbClr val="0070BF"/>
                          </a:solidFill>
                          <a:latin typeface="Calibri" panose="020F0502020204030204" pitchFamily="34" charset="0"/>
                          <a:cs typeface="Calibri" panose="020F0502020204030204" pitchFamily="34" charset="0"/>
                        </a:rPr>
                        <a:t> </a:t>
                      </a:r>
                      <a:r>
                        <a:rPr sz="1600" spc="15">
                          <a:solidFill>
                            <a:srgbClr val="0070BF"/>
                          </a:solidFill>
                          <a:latin typeface="Calibri" panose="020F0502020204030204" pitchFamily="34" charset="0"/>
                          <a:cs typeface="Calibri" panose="020F0502020204030204" pitchFamily="34" charset="0"/>
                        </a:rPr>
                        <a:t>Top</a:t>
                      </a:r>
                      <a:r>
                        <a:rPr sz="1600" spc="-30">
                          <a:solidFill>
                            <a:srgbClr val="0070BF"/>
                          </a:solidFill>
                          <a:latin typeface="Calibri" panose="020F0502020204030204" pitchFamily="34" charset="0"/>
                          <a:cs typeface="Calibri" panose="020F0502020204030204" pitchFamily="34" charset="0"/>
                        </a:rPr>
                        <a:t> </a:t>
                      </a:r>
                      <a:r>
                        <a:rPr sz="1600" spc="30">
                          <a:solidFill>
                            <a:srgbClr val="0070BF"/>
                          </a:solidFill>
                          <a:latin typeface="Calibri" panose="020F0502020204030204" pitchFamily="34" charset="0"/>
                          <a:cs typeface="Calibri" panose="020F0502020204030204" pitchFamily="34" charset="0"/>
                        </a:rPr>
                        <a:t>Runner</a:t>
                      </a:r>
                      <a:r>
                        <a:rPr sz="1600" spc="-30">
                          <a:solidFill>
                            <a:srgbClr val="0070BF"/>
                          </a:solidFill>
                          <a:latin typeface="Calibri" panose="020F0502020204030204" pitchFamily="34" charset="0"/>
                          <a:cs typeface="Calibri" panose="020F0502020204030204" pitchFamily="34" charset="0"/>
                        </a:rPr>
                        <a:t> </a:t>
                      </a:r>
                      <a:r>
                        <a:rPr sz="1600" spc="-10">
                          <a:solidFill>
                            <a:srgbClr val="0070BF"/>
                          </a:solidFill>
                          <a:latin typeface="Calibri" panose="020F0502020204030204" pitchFamily="34" charset="0"/>
                          <a:cs typeface="Calibri" panose="020F0502020204030204" pitchFamily="34" charset="0"/>
                        </a:rPr>
                        <a:t>Base  </a:t>
                      </a:r>
                      <a:r>
                        <a:rPr sz="1600" spc="-5">
                          <a:solidFill>
                            <a:srgbClr val="0070BF"/>
                          </a:solidFill>
                          <a:latin typeface="Calibri" panose="020F0502020204030204" pitchFamily="34" charset="0"/>
                          <a:cs typeface="Calibri" panose="020F0502020204030204" pitchFamily="34" charset="0"/>
                        </a:rPr>
                        <a:t>Phase </a:t>
                      </a:r>
                      <a:r>
                        <a:rPr sz="1600" spc="25">
                          <a:solidFill>
                            <a:srgbClr val="0070BF"/>
                          </a:solidFill>
                          <a:latin typeface="Calibri" panose="020F0502020204030204" pitchFamily="34" charset="0"/>
                          <a:cs typeface="Calibri" panose="020F0502020204030204" pitchFamily="34" charset="0"/>
                        </a:rPr>
                        <a:t>I, </a:t>
                      </a:r>
                      <a:r>
                        <a:rPr sz="1600" spc="50">
                          <a:solidFill>
                            <a:srgbClr val="0070BF"/>
                          </a:solidFill>
                          <a:latin typeface="Calibri" panose="020F0502020204030204" pitchFamily="34" charset="0"/>
                          <a:cs typeface="Calibri" panose="020F0502020204030204" pitchFamily="34" charset="0"/>
                        </a:rPr>
                        <a:t>total </a:t>
                      </a:r>
                      <a:r>
                        <a:rPr sz="1600" spc="40">
                          <a:solidFill>
                            <a:srgbClr val="0070BF"/>
                          </a:solidFill>
                          <a:latin typeface="Calibri" panose="020F0502020204030204" pitchFamily="34" charset="0"/>
                          <a:cs typeface="Calibri" panose="020F0502020204030204" pitchFamily="34" charset="0"/>
                        </a:rPr>
                        <a:t>plan </a:t>
                      </a:r>
                      <a:r>
                        <a:rPr sz="1600" spc="15">
                          <a:solidFill>
                            <a:srgbClr val="0070BF"/>
                          </a:solidFill>
                          <a:latin typeface="Calibri" panose="020F0502020204030204" pitchFamily="34" charset="0"/>
                          <a:cs typeface="Calibri" panose="020F0502020204030204" pitchFamily="34" charset="0"/>
                        </a:rPr>
                        <a:t>3 </a:t>
                      </a:r>
                      <a:r>
                        <a:rPr sz="1600" spc="-85">
                          <a:solidFill>
                            <a:srgbClr val="0070BF"/>
                          </a:solidFill>
                          <a:latin typeface="Calibri" panose="020F0502020204030204" pitchFamily="34" charset="0"/>
                          <a:cs typeface="Calibri" panose="020F0502020204030204" pitchFamily="34" charset="0"/>
                        </a:rPr>
                        <a:t>X </a:t>
                      </a:r>
                      <a:r>
                        <a:rPr sz="1600" spc="15">
                          <a:solidFill>
                            <a:srgbClr val="0070BF"/>
                          </a:solidFill>
                          <a:latin typeface="Calibri" panose="020F0502020204030204" pitchFamily="34" charset="0"/>
                          <a:cs typeface="Calibri" panose="020F0502020204030204" pitchFamily="34" charset="0"/>
                        </a:rPr>
                        <a:t>1000</a:t>
                      </a:r>
                      <a:r>
                        <a:rPr sz="1600" spc="-200">
                          <a:solidFill>
                            <a:srgbClr val="0070BF"/>
                          </a:solidFill>
                          <a:latin typeface="Calibri" panose="020F0502020204030204" pitchFamily="34" charset="0"/>
                          <a:cs typeface="Calibri" panose="020F0502020204030204" pitchFamily="34" charset="0"/>
                        </a:rPr>
                        <a:t> </a:t>
                      </a:r>
                      <a:r>
                        <a:rPr sz="1600" spc="30">
                          <a:solidFill>
                            <a:srgbClr val="0070BF"/>
                          </a:solidFill>
                          <a:latin typeface="Calibri" panose="020F0502020204030204" pitchFamily="34" charset="0"/>
                          <a:cs typeface="Calibri" panose="020F0502020204030204" pitchFamily="34" charset="0"/>
                        </a:rPr>
                        <a:t>MW</a:t>
                      </a:r>
                      <a:endParaRPr sz="1600">
                        <a:latin typeface="Calibri" panose="020F0502020204030204" pitchFamily="34" charset="0"/>
                        <a:cs typeface="Calibri" panose="020F0502020204030204" pitchFamily="34" charset="0"/>
                      </a:endParaRPr>
                    </a:p>
                  </a:txBody>
                  <a:tcPr marL="0" marR="0" marT="6334"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tc>
                  <a:txBody>
                    <a:bodyPr/>
                    <a:lstStyle/>
                    <a:p>
                      <a:pPr marR="302260" algn="r">
                        <a:lnSpc>
                          <a:spcPct val="100000"/>
                        </a:lnSpc>
                        <a:spcBef>
                          <a:spcPts val="905"/>
                        </a:spcBef>
                      </a:pPr>
                      <a:r>
                        <a:rPr sz="1600">
                          <a:solidFill>
                            <a:srgbClr val="0070BF"/>
                          </a:solidFill>
                          <a:latin typeface="Calibri" panose="020F0502020204030204" pitchFamily="34" charset="0"/>
                          <a:cs typeface="Calibri" panose="020F0502020204030204" pitchFamily="34" charset="0"/>
                        </a:rPr>
                        <a:t>1,000</a:t>
                      </a:r>
                      <a:endParaRPr sz="1600">
                        <a:latin typeface="Calibri" panose="020F0502020204030204" pitchFamily="34" charset="0"/>
                        <a:cs typeface="Calibri" panose="020F0502020204030204" pitchFamily="34" charset="0"/>
                      </a:endParaRPr>
                    </a:p>
                  </a:txBody>
                  <a:tcPr marL="0" marR="0" marT="104223"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tc>
                  <a:txBody>
                    <a:bodyPr/>
                    <a:lstStyle/>
                    <a:p>
                      <a:pPr marL="17780">
                        <a:lnSpc>
                          <a:spcPct val="100000"/>
                        </a:lnSpc>
                        <a:spcBef>
                          <a:spcPts val="1055"/>
                        </a:spcBef>
                      </a:pPr>
                      <a:r>
                        <a:rPr sz="1600" spc="10">
                          <a:solidFill>
                            <a:srgbClr val="0070BF"/>
                          </a:solidFill>
                          <a:latin typeface="Calibri" panose="020F0502020204030204" pitchFamily="34" charset="0"/>
                          <a:cs typeface="Calibri" panose="020F0502020204030204" pitchFamily="34" charset="0"/>
                        </a:rPr>
                        <a:t>China</a:t>
                      </a:r>
                      <a:endParaRPr sz="1600">
                        <a:latin typeface="Calibri" panose="020F0502020204030204" pitchFamily="34" charset="0"/>
                        <a:cs typeface="Calibri" panose="020F0502020204030204" pitchFamily="34" charset="0"/>
                      </a:endParaRPr>
                    </a:p>
                  </a:txBody>
                  <a:tcPr marL="0" marR="0" marT="121498"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tc>
                  <a:txBody>
                    <a:bodyPr/>
                    <a:lstStyle/>
                    <a:p>
                      <a:pPr marL="424815">
                        <a:lnSpc>
                          <a:spcPct val="100000"/>
                        </a:lnSpc>
                        <a:spcBef>
                          <a:spcPts val="955"/>
                        </a:spcBef>
                      </a:pPr>
                      <a:r>
                        <a:rPr sz="1600" kern="1200" spc="15">
                          <a:solidFill>
                            <a:srgbClr val="0070BF"/>
                          </a:solidFill>
                          <a:latin typeface="Calibri" panose="020F0502020204030204" pitchFamily="34" charset="0"/>
                          <a:ea typeface="+mn-ea"/>
                          <a:cs typeface="Calibri" panose="020F0502020204030204" pitchFamily="34" charset="0"/>
                        </a:rPr>
                        <a:t>2016 (Phase I)</a:t>
                      </a:r>
                    </a:p>
                  </a:txBody>
                  <a:tcPr marL="0" marR="0" marT="109981"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extLst>
                  <a:ext uri="{0D108BD9-81ED-4DB2-BD59-A6C34878D82A}">
                    <a16:rowId xmlns:a16="http://schemas.microsoft.com/office/drawing/2014/main" val="10002"/>
                  </a:ext>
                </a:extLst>
              </a:tr>
              <a:tr h="255692">
                <a:tc>
                  <a:txBody>
                    <a:bodyPr/>
                    <a:lstStyle/>
                    <a:p>
                      <a:pPr marL="17780">
                        <a:lnSpc>
                          <a:spcPct val="100000"/>
                        </a:lnSpc>
                        <a:spcBef>
                          <a:spcPts val="380"/>
                        </a:spcBef>
                      </a:pPr>
                      <a:r>
                        <a:rPr sz="1400" spc="40">
                          <a:solidFill>
                            <a:srgbClr val="0070BF"/>
                          </a:solidFill>
                          <a:latin typeface="Calibri" panose="020F0502020204030204" pitchFamily="34" charset="0"/>
                          <a:cs typeface="Calibri" panose="020F0502020204030204" pitchFamily="34" charset="0"/>
                        </a:rPr>
                        <a:t>Kurnool Ultra </a:t>
                      </a:r>
                      <a:r>
                        <a:rPr sz="1400" spc="35">
                          <a:solidFill>
                            <a:srgbClr val="0070BF"/>
                          </a:solidFill>
                          <a:latin typeface="Calibri" panose="020F0502020204030204" pitchFamily="34" charset="0"/>
                          <a:cs typeface="Calibri" panose="020F0502020204030204" pitchFamily="34" charset="0"/>
                        </a:rPr>
                        <a:t>Mega</a:t>
                      </a:r>
                      <a:r>
                        <a:rPr sz="1400" spc="-180">
                          <a:solidFill>
                            <a:srgbClr val="0070BF"/>
                          </a:solidFill>
                          <a:latin typeface="Calibri" panose="020F0502020204030204" pitchFamily="34" charset="0"/>
                          <a:cs typeface="Calibri" panose="020F0502020204030204" pitchFamily="34" charset="0"/>
                        </a:rPr>
                        <a:t> </a:t>
                      </a:r>
                      <a:r>
                        <a:rPr sz="1400" spc="10">
                          <a:solidFill>
                            <a:srgbClr val="0070BF"/>
                          </a:solidFill>
                          <a:latin typeface="Calibri" panose="020F0502020204030204" pitchFamily="34" charset="0"/>
                          <a:cs typeface="Calibri" panose="020F0502020204030204" pitchFamily="34" charset="0"/>
                        </a:rPr>
                        <a:t>Solar Park</a:t>
                      </a:r>
                      <a:endParaRPr sz="1400">
                        <a:latin typeface="Calibri" panose="020F0502020204030204" pitchFamily="34" charset="0"/>
                        <a:cs typeface="Calibri" panose="020F0502020204030204" pitchFamily="34" charset="0"/>
                      </a:endParaRPr>
                    </a:p>
                  </a:txBody>
                  <a:tcPr marL="0" marR="0" marT="43762"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tc>
                  <a:txBody>
                    <a:bodyPr/>
                    <a:lstStyle/>
                    <a:p>
                      <a:pPr marR="302260" algn="r">
                        <a:lnSpc>
                          <a:spcPct val="100000"/>
                        </a:lnSpc>
                        <a:spcBef>
                          <a:spcPts val="330"/>
                        </a:spcBef>
                      </a:pPr>
                      <a:r>
                        <a:rPr sz="1600">
                          <a:solidFill>
                            <a:srgbClr val="0070BF"/>
                          </a:solidFill>
                          <a:latin typeface="Calibri" panose="020F0502020204030204" pitchFamily="34" charset="0"/>
                          <a:cs typeface="Calibri" panose="020F0502020204030204" pitchFamily="34" charset="0"/>
                        </a:rPr>
                        <a:t>1,000</a:t>
                      </a:r>
                      <a:endParaRPr sz="1600">
                        <a:latin typeface="Calibri" panose="020F0502020204030204" pitchFamily="34" charset="0"/>
                        <a:cs typeface="Calibri" panose="020F0502020204030204" pitchFamily="34" charset="0"/>
                      </a:endParaRPr>
                    </a:p>
                  </a:txBody>
                  <a:tcPr marL="0" marR="0" marT="38004"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tc>
                  <a:txBody>
                    <a:bodyPr/>
                    <a:lstStyle/>
                    <a:p>
                      <a:pPr marL="17780">
                        <a:lnSpc>
                          <a:spcPct val="100000"/>
                        </a:lnSpc>
                        <a:spcBef>
                          <a:spcPts val="380"/>
                        </a:spcBef>
                      </a:pPr>
                      <a:r>
                        <a:rPr sz="1600" spc="40">
                          <a:solidFill>
                            <a:srgbClr val="0070BF"/>
                          </a:solidFill>
                          <a:latin typeface="Calibri" panose="020F0502020204030204" pitchFamily="34" charset="0"/>
                          <a:cs typeface="Calibri" panose="020F0502020204030204" pitchFamily="34" charset="0"/>
                        </a:rPr>
                        <a:t>India</a:t>
                      </a:r>
                      <a:endParaRPr sz="1600">
                        <a:latin typeface="Calibri" panose="020F0502020204030204" pitchFamily="34" charset="0"/>
                        <a:cs typeface="Calibri" panose="020F0502020204030204" pitchFamily="34" charset="0"/>
                      </a:endParaRPr>
                    </a:p>
                  </a:txBody>
                  <a:tcPr marL="0" marR="0" marT="43762"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tc>
                  <a:txBody>
                    <a:bodyPr/>
                    <a:lstStyle/>
                    <a:p>
                      <a:pPr marL="28575" algn="ctr">
                        <a:lnSpc>
                          <a:spcPct val="100000"/>
                        </a:lnSpc>
                        <a:spcBef>
                          <a:spcPts val="180"/>
                        </a:spcBef>
                      </a:pPr>
                      <a:r>
                        <a:rPr sz="1600" spc="15">
                          <a:solidFill>
                            <a:srgbClr val="0070BF"/>
                          </a:solidFill>
                          <a:latin typeface="Calibri" panose="020F0502020204030204" pitchFamily="34" charset="0"/>
                          <a:cs typeface="Calibri" panose="020F0502020204030204" pitchFamily="34" charset="0"/>
                        </a:rPr>
                        <a:t>2017</a:t>
                      </a:r>
                      <a:endParaRPr sz="1600">
                        <a:latin typeface="Calibri" panose="020F0502020204030204" pitchFamily="34" charset="0"/>
                        <a:cs typeface="Calibri" panose="020F0502020204030204" pitchFamily="34" charset="0"/>
                      </a:endParaRPr>
                    </a:p>
                  </a:txBody>
                  <a:tcPr marL="0" marR="0" marT="20729"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extLst>
                  <a:ext uri="{0D108BD9-81ED-4DB2-BD59-A6C34878D82A}">
                    <a16:rowId xmlns:a16="http://schemas.microsoft.com/office/drawing/2014/main" val="10003"/>
                  </a:ext>
                </a:extLst>
              </a:tr>
              <a:tr h="433570">
                <a:tc>
                  <a:txBody>
                    <a:bodyPr/>
                    <a:lstStyle/>
                    <a:p>
                      <a:pPr marL="17780">
                        <a:lnSpc>
                          <a:spcPct val="100000"/>
                        </a:lnSpc>
                        <a:spcBef>
                          <a:spcPts val="1050"/>
                        </a:spcBef>
                      </a:pPr>
                      <a:r>
                        <a:rPr sz="1400" spc="30">
                          <a:solidFill>
                            <a:srgbClr val="0070BF"/>
                          </a:solidFill>
                          <a:latin typeface="Calibri" panose="020F0502020204030204" pitchFamily="34" charset="0"/>
                          <a:cs typeface="Calibri" panose="020F0502020204030204" pitchFamily="34" charset="0"/>
                        </a:rPr>
                        <a:t>Longyangxia </a:t>
                      </a:r>
                      <a:r>
                        <a:rPr sz="1400" spc="35">
                          <a:solidFill>
                            <a:srgbClr val="0070BF"/>
                          </a:solidFill>
                          <a:latin typeface="Calibri" panose="020F0502020204030204" pitchFamily="34" charset="0"/>
                          <a:cs typeface="Calibri" panose="020F0502020204030204" pitchFamily="34" charset="0"/>
                        </a:rPr>
                        <a:t>Dam </a:t>
                      </a:r>
                      <a:r>
                        <a:rPr sz="1400" spc="10">
                          <a:solidFill>
                            <a:srgbClr val="0070BF"/>
                          </a:solidFill>
                          <a:latin typeface="Calibri" panose="020F0502020204030204" pitchFamily="34" charset="0"/>
                          <a:cs typeface="Calibri" panose="020F0502020204030204" pitchFamily="34" charset="0"/>
                        </a:rPr>
                        <a:t>Solar</a:t>
                      </a:r>
                      <a:r>
                        <a:rPr sz="1400" spc="-130">
                          <a:solidFill>
                            <a:srgbClr val="0070BF"/>
                          </a:solidFill>
                          <a:latin typeface="Calibri" panose="020F0502020204030204" pitchFamily="34" charset="0"/>
                          <a:cs typeface="Calibri" panose="020F0502020204030204" pitchFamily="34" charset="0"/>
                        </a:rPr>
                        <a:t> </a:t>
                      </a:r>
                      <a:r>
                        <a:rPr sz="1400" spc="10">
                          <a:solidFill>
                            <a:srgbClr val="0070BF"/>
                          </a:solidFill>
                          <a:latin typeface="Calibri" panose="020F0502020204030204" pitchFamily="34" charset="0"/>
                          <a:cs typeface="Calibri" panose="020F0502020204030204" pitchFamily="34" charset="0"/>
                        </a:rPr>
                        <a:t>Park</a:t>
                      </a:r>
                      <a:endParaRPr sz="1400">
                        <a:latin typeface="Calibri" panose="020F0502020204030204" pitchFamily="34" charset="0"/>
                        <a:cs typeface="Calibri" panose="020F0502020204030204" pitchFamily="34" charset="0"/>
                      </a:endParaRPr>
                    </a:p>
                  </a:txBody>
                  <a:tcPr marL="0" marR="0" marT="120922"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tc>
                  <a:txBody>
                    <a:bodyPr/>
                    <a:lstStyle/>
                    <a:p>
                      <a:pPr marR="325120" algn="r">
                        <a:lnSpc>
                          <a:spcPct val="100000"/>
                        </a:lnSpc>
                        <a:spcBef>
                          <a:spcPts val="850"/>
                        </a:spcBef>
                      </a:pPr>
                      <a:r>
                        <a:rPr sz="2000">
                          <a:solidFill>
                            <a:srgbClr val="0070BF"/>
                          </a:solidFill>
                          <a:latin typeface="Calibri" panose="020F0502020204030204" pitchFamily="34" charset="0"/>
                          <a:cs typeface="Calibri" panose="020F0502020204030204" pitchFamily="34" charset="0"/>
                        </a:rPr>
                        <a:t>850</a:t>
                      </a:r>
                      <a:endParaRPr sz="2000">
                        <a:latin typeface="Calibri" panose="020F0502020204030204" pitchFamily="34" charset="0"/>
                        <a:cs typeface="Calibri" panose="020F0502020204030204" pitchFamily="34" charset="0"/>
                      </a:endParaRPr>
                    </a:p>
                  </a:txBody>
                  <a:tcPr marL="0" marR="0" marT="97889"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tc>
                  <a:txBody>
                    <a:bodyPr/>
                    <a:lstStyle/>
                    <a:p>
                      <a:pPr>
                        <a:lnSpc>
                          <a:spcPct val="100000"/>
                        </a:lnSpc>
                      </a:pPr>
                      <a:endParaRPr sz="1600">
                        <a:latin typeface="Calibri" panose="020F0502020204030204" pitchFamily="34" charset="0"/>
                        <a:cs typeface="Calibri" panose="020F0502020204030204" pitchFamily="34" charset="0"/>
                      </a:endParaRPr>
                    </a:p>
                    <a:p>
                      <a:pPr marL="17780">
                        <a:lnSpc>
                          <a:spcPct val="100000"/>
                        </a:lnSpc>
                      </a:pPr>
                      <a:r>
                        <a:rPr sz="1600" spc="10">
                          <a:solidFill>
                            <a:srgbClr val="0070BF"/>
                          </a:solidFill>
                          <a:latin typeface="Calibri" panose="020F0502020204030204" pitchFamily="34" charset="0"/>
                          <a:cs typeface="Calibri" panose="020F0502020204030204" pitchFamily="34" charset="0"/>
                        </a:rPr>
                        <a:t>China</a:t>
                      </a:r>
                      <a:endParaRPr sz="1600">
                        <a:latin typeface="Calibri" panose="020F0502020204030204" pitchFamily="34" charset="0"/>
                        <a:cs typeface="Calibri" panose="020F0502020204030204" pitchFamily="34" charset="0"/>
                      </a:endParaRPr>
                    </a:p>
                  </a:txBody>
                  <a:tcPr marL="0" marR="0" marT="0"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tc>
                  <a:txBody>
                    <a:bodyPr/>
                    <a:lstStyle/>
                    <a:p>
                      <a:pPr marL="28575" algn="ctr">
                        <a:lnSpc>
                          <a:spcPct val="100000"/>
                        </a:lnSpc>
                        <a:spcBef>
                          <a:spcPts val="850"/>
                        </a:spcBef>
                      </a:pPr>
                      <a:r>
                        <a:rPr sz="1600" spc="15">
                          <a:solidFill>
                            <a:srgbClr val="0070BF"/>
                          </a:solidFill>
                          <a:latin typeface="Calibri" panose="020F0502020204030204" pitchFamily="34" charset="0"/>
                          <a:cs typeface="Calibri" panose="020F0502020204030204" pitchFamily="34" charset="0"/>
                        </a:rPr>
                        <a:t>2015</a:t>
                      </a:r>
                      <a:endParaRPr sz="1600">
                        <a:latin typeface="Calibri" panose="020F0502020204030204" pitchFamily="34" charset="0"/>
                        <a:cs typeface="Calibri" panose="020F0502020204030204" pitchFamily="34" charset="0"/>
                      </a:endParaRPr>
                    </a:p>
                  </a:txBody>
                  <a:tcPr marL="0" marR="0" marT="97889"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extLst>
                  <a:ext uri="{0D108BD9-81ED-4DB2-BD59-A6C34878D82A}">
                    <a16:rowId xmlns:a16="http://schemas.microsoft.com/office/drawing/2014/main" val="10004"/>
                  </a:ext>
                </a:extLst>
              </a:tr>
              <a:tr h="289411">
                <a:tc>
                  <a:txBody>
                    <a:bodyPr/>
                    <a:lstStyle/>
                    <a:p>
                      <a:pPr marL="17780">
                        <a:lnSpc>
                          <a:spcPct val="100000"/>
                        </a:lnSpc>
                        <a:spcBef>
                          <a:spcPts val="430"/>
                        </a:spcBef>
                      </a:pPr>
                      <a:r>
                        <a:rPr sz="1400" spc="40">
                          <a:solidFill>
                            <a:srgbClr val="0070BF"/>
                          </a:solidFill>
                          <a:latin typeface="Calibri" panose="020F0502020204030204" pitchFamily="34" charset="0"/>
                          <a:cs typeface="Calibri" panose="020F0502020204030204" pitchFamily="34" charset="0"/>
                        </a:rPr>
                        <a:t>Kamuthi </a:t>
                      </a:r>
                      <a:r>
                        <a:rPr sz="1400" spc="5">
                          <a:solidFill>
                            <a:srgbClr val="0070BF"/>
                          </a:solidFill>
                          <a:latin typeface="Calibri" panose="020F0502020204030204" pitchFamily="34" charset="0"/>
                          <a:cs typeface="Calibri" panose="020F0502020204030204" pitchFamily="34" charset="0"/>
                        </a:rPr>
                        <a:t>Solar </a:t>
                      </a:r>
                      <a:r>
                        <a:rPr sz="1400" spc="25">
                          <a:solidFill>
                            <a:srgbClr val="0070BF"/>
                          </a:solidFill>
                          <a:latin typeface="Calibri" panose="020F0502020204030204" pitchFamily="34" charset="0"/>
                          <a:cs typeface="Calibri" panose="020F0502020204030204" pitchFamily="34" charset="0"/>
                        </a:rPr>
                        <a:t>Power</a:t>
                      </a:r>
                      <a:r>
                        <a:rPr sz="1400" spc="-110">
                          <a:solidFill>
                            <a:srgbClr val="0070BF"/>
                          </a:solidFill>
                          <a:latin typeface="Calibri" panose="020F0502020204030204" pitchFamily="34" charset="0"/>
                          <a:cs typeface="Calibri" panose="020F0502020204030204" pitchFamily="34" charset="0"/>
                        </a:rPr>
                        <a:t> </a:t>
                      </a:r>
                      <a:r>
                        <a:rPr sz="1400" spc="20">
                          <a:solidFill>
                            <a:srgbClr val="0070BF"/>
                          </a:solidFill>
                          <a:latin typeface="Calibri" panose="020F0502020204030204" pitchFamily="34" charset="0"/>
                          <a:cs typeface="Calibri" panose="020F0502020204030204" pitchFamily="34" charset="0"/>
                        </a:rPr>
                        <a:t>Project</a:t>
                      </a:r>
                      <a:endParaRPr sz="1400">
                        <a:latin typeface="Calibri" panose="020F0502020204030204" pitchFamily="34" charset="0"/>
                        <a:cs typeface="Calibri" panose="020F0502020204030204" pitchFamily="34" charset="0"/>
                      </a:endParaRPr>
                    </a:p>
                  </a:txBody>
                  <a:tcPr marL="0" marR="0" marT="49520"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tc>
                  <a:txBody>
                    <a:bodyPr/>
                    <a:lstStyle/>
                    <a:p>
                      <a:pPr marR="325120" algn="r">
                        <a:lnSpc>
                          <a:spcPct val="100000"/>
                        </a:lnSpc>
                        <a:spcBef>
                          <a:spcPts val="180"/>
                        </a:spcBef>
                      </a:pPr>
                      <a:r>
                        <a:rPr sz="2000">
                          <a:solidFill>
                            <a:srgbClr val="0070BF"/>
                          </a:solidFill>
                          <a:latin typeface="Calibri" panose="020F0502020204030204" pitchFamily="34" charset="0"/>
                          <a:cs typeface="Calibri" panose="020F0502020204030204" pitchFamily="34" charset="0"/>
                        </a:rPr>
                        <a:t>648</a:t>
                      </a:r>
                      <a:endParaRPr sz="2000">
                        <a:latin typeface="Calibri" panose="020F0502020204030204" pitchFamily="34" charset="0"/>
                        <a:cs typeface="Calibri" panose="020F0502020204030204" pitchFamily="34" charset="0"/>
                      </a:endParaRPr>
                    </a:p>
                  </a:txBody>
                  <a:tcPr marL="0" marR="0" marT="20729"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tc>
                  <a:txBody>
                    <a:bodyPr/>
                    <a:lstStyle/>
                    <a:p>
                      <a:pPr marL="17780">
                        <a:lnSpc>
                          <a:spcPct val="100000"/>
                        </a:lnSpc>
                        <a:spcBef>
                          <a:spcPts val="380"/>
                        </a:spcBef>
                      </a:pPr>
                      <a:r>
                        <a:rPr sz="1600" spc="40">
                          <a:solidFill>
                            <a:srgbClr val="0070BF"/>
                          </a:solidFill>
                          <a:latin typeface="Calibri" panose="020F0502020204030204" pitchFamily="34" charset="0"/>
                          <a:cs typeface="Calibri" panose="020F0502020204030204" pitchFamily="34" charset="0"/>
                        </a:rPr>
                        <a:t>India</a:t>
                      </a:r>
                      <a:endParaRPr sz="1600">
                        <a:latin typeface="Calibri" panose="020F0502020204030204" pitchFamily="34" charset="0"/>
                        <a:cs typeface="Calibri" panose="020F0502020204030204" pitchFamily="34" charset="0"/>
                      </a:endParaRPr>
                    </a:p>
                  </a:txBody>
                  <a:tcPr marL="0" marR="0" marT="43762"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tc>
                  <a:txBody>
                    <a:bodyPr/>
                    <a:lstStyle/>
                    <a:p>
                      <a:pPr marL="28575" algn="ctr">
                        <a:lnSpc>
                          <a:spcPct val="100000"/>
                        </a:lnSpc>
                        <a:spcBef>
                          <a:spcPts val="180"/>
                        </a:spcBef>
                      </a:pPr>
                      <a:r>
                        <a:rPr sz="1600" spc="15">
                          <a:solidFill>
                            <a:srgbClr val="0070BF"/>
                          </a:solidFill>
                          <a:latin typeface="Calibri" panose="020F0502020204030204" pitchFamily="34" charset="0"/>
                          <a:cs typeface="Calibri" panose="020F0502020204030204" pitchFamily="34" charset="0"/>
                        </a:rPr>
                        <a:t>2016</a:t>
                      </a:r>
                      <a:endParaRPr sz="1600">
                        <a:latin typeface="Calibri" panose="020F0502020204030204" pitchFamily="34" charset="0"/>
                        <a:cs typeface="Calibri" panose="020F0502020204030204" pitchFamily="34" charset="0"/>
                      </a:endParaRPr>
                    </a:p>
                  </a:txBody>
                  <a:tcPr marL="0" marR="0" marT="20729"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extLst>
                  <a:ext uri="{0D108BD9-81ED-4DB2-BD59-A6C34878D82A}">
                    <a16:rowId xmlns:a16="http://schemas.microsoft.com/office/drawing/2014/main" val="10005"/>
                  </a:ext>
                </a:extLst>
              </a:tr>
              <a:tr h="289411">
                <a:tc>
                  <a:txBody>
                    <a:bodyPr/>
                    <a:lstStyle/>
                    <a:p>
                      <a:pPr marL="17780">
                        <a:lnSpc>
                          <a:spcPct val="100000"/>
                        </a:lnSpc>
                        <a:spcBef>
                          <a:spcPts val="430"/>
                        </a:spcBef>
                      </a:pPr>
                      <a:r>
                        <a:rPr sz="1400" spc="5">
                          <a:solidFill>
                            <a:srgbClr val="0070BF"/>
                          </a:solidFill>
                          <a:latin typeface="Calibri" panose="020F0502020204030204" pitchFamily="34" charset="0"/>
                          <a:cs typeface="Calibri" panose="020F0502020204030204" pitchFamily="34" charset="0"/>
                        </a:rPr>
                        <a:t>Solar </a:t>
                      </a:r>
                      <a:r>
                        <a:rPr sz="1400" spc="10">
                          <a:solidFill>
                            <a:srgbClr val="0070BF"/>
                          </a:solidFill>
                          <a:latin typeface="Calibri" panose="020F0502020204030204" pitchFamily="34" charset="0"/>
                          <a:cs typeface="Calibri" panose="020F0502020204030204" pitchFamily="34" charset="0"/>
                        </a:rPr>
                        <a:t>Star (I </a:t>
                      </a:r>
                      <a:r>
                        <a:rPr sz="1400" spc="35">
                          <a:solidFill>
                            <a:srgbClr val="0070BF"/>
                          </a:solidFill>
                          <a:latin typeface="Calibri" panose="020F0502020204030204" pitchFamily="34" charset="0"/>
                          <a:cs typeface="Calibri" panose="020F0502020204030204" pitchFamily="34" charset="0"/>
                        </a:rPr>
                        <a:t>and</a:t>
                      </a:r>
                      <a:r>
                        <a:rPr sz="1400" spc="-110">
                          <a:solidFill>
                            <a:srgbClr val="0070BF"/>
                          </a:solidFill>
                          <a:latin typeface="Calibri" panose="020F0502020204030204" pitchFamily="34" charset="0"/>
                          <a:cs typeface="Calibri" panose="020F0502020204030204" pitchFamily="34" charset="0"/>
                        </a:rPr>
                        <a:t> </a:t>
                      </a:r>
                      <a:r>
                        <a:rPr sz="1400" spc="25">
                          <a:solidFill>
                            <a:srgbClr val="0070BF"/>
                          </a:solidFill>
                          <a:latin typeface="Calibri" panose="020F0502020204030204" pitchFamily="34" charset="0"/>
                          <a:cs typeface="Calibri" panose="020F0502020204030204" pitchFamily="34" charset="0"/>
                        </a:rPr>
                        <a:t>II)</a:t>
                      </a:r>
                      <a:endParaRPr sz="1400">
                        <a:latin typeface="Calibri" panose="020F0502020204030204" pitchFamily="34" charset="0"/>
                        <a:cs typeface="Calibri" panose="020F0502020204030204" pitchFamily="34" charset="0"/>
                      </a:endParaRPr>
                    </a:p>
                  </a:txBody>
                  <a:tcPr marL="0" marR="0" marT="49520"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tc>
                  <a:txBody>
                    <a:bodyPr/>
                    <a:lstStyle/>
                    <a:p>
                      <a:pPr marR="325120" algn="r">
                        <a:lnSpc>
                          <a:spcPct val="100000"/>
                        </a:lnSpc>
                        <a:spcBef>
                          <a:spcPts val="180"/>
                        </a:spcBef>
                      </a:pPr>
                      <a:r>
                        <a:rPr sz="2000">
                          <a:solidFill>
                            <a:srgbClr val="0070BF"/>
                          </a:solidFill>
                          <a:latin typeface="Calibri" panose="020F0502020204030204" pitchFamily="34" charset="0"/>
                          <a:cs typeface="Calibri" panose="020F0502020204030204" pitchFamily="34" charset="0"/>
                        </a:rPr>
                        <a:t>579</a:t>
                      </a:r>
                      <a:endParaRPr sz="2000">
                        <a:latin typeface="Calibri" panose="020F0502020204030204" pitchFamily="34" charset="0"/>
                        <a:cs typeface="Calibri" panose="020F0502020204030204" pitchFamily="34" charset="0"/>
                      </a:endParaRPr>
                    </a:p>
                  </a:txBody>
                  <a:tcPr marL="0" marR="0" marT="20729"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tc>
                  <a:txBody>
                    <a:bodyPr/>
                    <a:lstStyle/>
                    <a:p>
                      <a:pPr marL="17780">
                        <a:lnSpc>
                          <a:spcPct val="100000"/>
                        </a:lnSpc>
                        <a:spcBef>
                          <a:spcPts val="180"/>
                        </a:spcBef>
                      </a:pPr>
                      <a:r>
                        <a:rPr sz="1600" spc="-55">
                          <a:solidFill>
                            <a:srgbClr val="0070BF"/>
                          </a:solidFill>
                          <a:latin typeface="Calibri" panose="020F0502020204030204" pitchFamily="34" charset="0"/>
                          <a:cs typeface="Calibri" panose="020F0502020204030204" pitchFamily="34" charset="0"/>
                        </a:rPr>
                        <a:t>USA</a:t>
                      </a:r>
                      <a:endParaRPr sz="1600">
                        <a:latin typeface="Calibri" panose="020F0502020204030204" pitchFamily="34" charset="0"/>
                        <a:cs typeface="Calibri" panose="020F0502020204030204" pitchFamily="34" charset="0"/>
                      </a:endParaRPr>
                    </a:p>
                  </a:txBody>
                  <a:tcPr marL="0" marR="0" marT="20729"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tc>
                  <a:txBody>
                    <a:bodyPr/>
                    <a:lstStyle/>
                    <a:p>
                      <a:pPr marL="28575" algn="ctr">
                        <a:lnSpc>
                          <a:spcPct val="100000"/>
                        </a:lnSpc>
                        <a:spcBef>
                          <a:spcPts val="180"/>
                        </a:spcBef>
                      </a:pPr>
                      <a:r>
                        <a:rPr sz="1600" spc="15">
                          <a:solidFill>
                            <a:srgbClr val="0070BF"/>
                          </a:solidFill>
                          <a:latin typeface="Calibri" panose="020F0502020204030204" pitchFamily="34" charset="0"/>
                          <a:cs typeface="Calibri" panose="020F0502020204030204" pitchFamily="34" charset="0"/>
                        </a:rPr>
                        <a:t>2015</a:t>
                      </a:r>
                      <a:endParaRPr sz="1600">
                        <a:latin typeface="Calibri" panose="020F0502020204030204" pitchFamily="34" charset="0"/>
                        <a:cs typeface="Calibri" panose="020F0502020204030204" pitchFamily="34" charset="0"/>
                      </a:endParaRPr>
                    </a:p>
                  </a:txBody>
                  <a:tcPr marL="0" marR="0" marT="20729"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extLst>
                  <a:ext uri="{0D108BD9-81ED-4DB2-BD59-A6C34878D82A}">
                    <a16:rowId xmlns:a16="http://schemas.microsoft.com/office/drawing/2014/main" val="10006"/>
                  </a:ext>
                </a:extLst>
              </a:tr>
              <a:tr h="289411">
                <a:tc>
                  <a:txBody>
                    <a:bodyPr/>
                    <a:lstStyle/>
                    <a:p>
                      <a:pPr marL="17780">
                        <a:lnSpc>
                          <a:spcPct val="100000"/>
                        </a:lnSpc>
                        <a:spcBef>
                          <a:spcPts val="380"/>
                        </a:spcBef>
                      </a:pPr>
                      <a:r>
                        <a:rPr sz="1400" spc="5">
                          <a:solidFill>
                            <a:srgbClr val="0070BF"/>
                          </a:solidFill>
                          <a:latin typeface="Calibri" panose="020F0502020204030204" pitchFamily="34" charset="0"/>
                          <a:cs typeface="Calibri" panose="020F0502020204030204" pitchFamily="34" charset="0"/>
                        </a:rPr>
                        <a:t>Topaz </a:t>
                      </a:r>
                      <a:r>
                        <a:rPr sz="1400" spc="10">
                          <a:solidFill>
                            <a:srgbClr val="0070BF"/>
                          </a:solidFill>
                          <a:latin typeface="Calibri" panose="020F0502020204030204" pitchFamily="34" charset="0"/>
                          <a:cs typeface="Calibri" panose="020F0502020204030204" pitchFamily="34" charset="0"/>
                        </a:rPr>
                        <a:t>Solar</a:t>
                      </a:r>
                      <a:r>
                        <a:rPr sz="1400" spc="-50">
                          <a:solidFill>
                            <a:srgbClr val="0070BF"/>
                          </a:solidFill>
                          <a:latin typeface="Calibri" panose="020F0502020204030204" pitchFamily="34" charset="0"/>
                          <a:cs typeface="Calibri" panose="020F0502020204030204" pitchFamily="34" charset="0"/>
                        </a:rPr>
                        <a:t> </a:t>
                      </a:r>
                      <a:r>
                        <a:rPr sz="1400" spc="20">
                          <a:solidFill>
                            <a:srgbClr val="0070BF"/>
                          </a:solidFill>
                          <a:latin typeface="Calibri" panose="020F0502020204030204" pitchFamily="34" charset="0"/>
                          <a:cs typeface="Calibri" panose="020F0502020204030204" pitchFamily="34" charset="0"/>
                        </a:rPr>
                        <a:t>Farm</a:t>
                      </a:r>
                      <a:endParaRPr sz="1400">
                        <a:latin typeface="Calibri" panose="020F0502020204030204" pitchFamily="34" charset="0"/>
                        <a:cs typeface="Calibri" panose="020F0502020204030204" pitchFamily="34" charset="0"/>
                      </a:endParaRPr>
                    </a:p>
                  </a:txBody>
                  <a:tcPr marL="0" marR="0" marT="43762"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tc>
                  <a:txBody>
                    <a:bodyPr/>
                    <a:lstStyle/>
                    <a:p>
                      <a:pPr marR="325120" algn="r">
                        <a:lnSpc>
                          <a:spcPct val="100000"/>
                        </a:lnSpc>
                        <a:spcBef>
                          <a:spcPts val="180"/>
                        </a:spcBef>
                      </a:pPr>
                      <a:r>
                        <a:rPr sz="2000">
                          <a:solidFill>
                            <a:srgbClr val="0070BF"/>
                          </a:solidFill>
                          <a:latin typeface="Calibri" panose="020F0502020204030204" pitchFamily="34" charset="0"/>
                          <a:cs typeface="Calibri" panose="020F0502020204030204" pitchFamily="34" charset="0"/>
                        </a:rPr>
                        <a:t>550</a:t>
                      </a:r>
                      <a:endParaRPr sz="2000">
                        <a:latin typeface="Calibri" panose="020F0502020204030204" pitchFamily="34" charset="0"/>
                        <a:cs typeface="Calibri" panose="020F0502020204030204" pitchFamily="34" charset="0"/>
                      </a:endParaRPr>
                    </a:p>
                  </a:txBody>
                  <a:tcPr marL="0" marR="0" marT="20729"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tc>
                  <a:txBody>
                    <a:bodyPr/>
                    <a:lstStyle/>
                    <a:p>
                      <a:pPr marL="17780">
                        <a:lnSpc>
                          <a:spcPct val="100000"/>
                        </a:lnSpc>
                        <a:spcBef>
                          <a:spcPts val="180"/>
                        </a:spcBef>
                      </a:pPr>
                      <a:r>
                        <a:rPr sz="1600" spc="-55">
                          <a:solidFill>
                            <a:srgbClr val="0070BF"/>
                          </a:solidFill>
                          <a:latin typeface="Calibri" panose="020F0502020204030204" pitchFamily="34" charset="0"/>
                          <a:cs typeface="Calibri" panose="020F0502020204030204" pitchFamily="34" charset="0"/>
                        </a:rPr>
                        <a:t>USA</a:t>
                      </a:r>
                      <a:endParaRPr sz="1600">
                        <a:latin typeface="Calibri" panose="020F0502020204030204" pitchFamily="34" charset="0"/>
                        <a:cs typeface="Calibri" panose="020F0502020204030204" pitchFamily="34" charset="0"/>
                      </a:endParaRPr>
                    </a:p>
                  </a:txBody>
                  <a:tcPr marL="0" marR="0" marT="20729"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tc>
                  <a:txBody>
                    <a:bodyPr/>
                    <a:lstStyle/>
                    <a:p>
                      <a:pPr marL="28575" algn="ctr">
                        <a:lnSpc>
                          <a:spcPct val="100000"/>
                        </a:lnSpc>
                        <a:spcBef>
                          <a:spcPts val="180"/>
                        </a:spcBef>
                      </a:pPr>
                      <a:r>
                        <a:rPr sz="1600" spc="15">
                          <a:solidFill>
                            <a:srgbClr val="0070BF"/>
                          </a:solidFill>
                          <a:latin typeface="Calibri" panose="020F0502020204030204" pitchFamily="34" charset="0"/>
                          <a:cs typeface="Calibri" panose="020F0502020204030204" pitchFamily="34" charset="0"/>
                        </a:rPr>
                        <a:t>2014</a:t>
                      </a:r>
                      <a:endParaRPr sz="1600">
                        <a:latin typeface="Calibri" panose="020F0502020204030204" pitchFamily="34" charset="0"/>
                        <a:cs typeface="Calibri" panose="020F0502020204030204" pitchFamily="34" charset="0"/>
                      </a:endParaRPr>
                    </a:p>
                  </a:txBody>
                  <a:tcPr marL="0" marR="0" marT="20729"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extLst>
                  <a:ext uri="{0D108BD9-81ED-4DB2-BD59-A6C34878D82A}">
                    <a16:rowId xmlns:a16="http://schemas.microsoft.com/office/drawing/2014/main" val="10007"/>
                  </a:ext>
                </a:extLst>
              </a:tr>
              <a:tr h="289411">
                <a:tc>
                  <a:txBody>
                    <a:bodyPr/>
                    <a:lstStyle/>
                    <a:p>
                      <a:pPr marL="17780">
                        <a:lnSpc>
                          <a:spcPct val="100000"/>
                        </a:lnSpc>
                        <a:spcBef>
                          <a:spcPts val="380"/>
                        </a:spcBef>
                      </a:pPr>
                      <a:r>
                        <a:rPr sz="1400" spc="25">
                          <a:solidFill>
                            <a:srgbClr val="0070BF"/>
                          </a:solidFill>
                          <a:latin typeface="Calibri" panose="020F0502020204030204" pitchFamily="34" charset="0"/>
                          <a:cs typeface="Calibri" panose="020F0502020204030204" pitchFamily="34" charset="0"/>
                        </a:rPr>
                        <a:t>Copper </a:t>
                      </a:r>
                      <a:r>
                        <a:rPr sz="1400" spc="50">
                          <a:solidFill>
                            <a:srgbClr val="0070BF"/>
                          </a:solidFill>
                          <a:latin typeface="Calibri" panose="020F0502020204030204" pitchFamily="34" charset="0"/>
                          <a:cs typeface="Calibri" panose="020F0502020204030204" pitchFamily="34" charset="0"/>
                        </a:rPr>
                        <a:t>Mountain </a:t>
                      </a:r>
                      <a:r>
                        <a:rPr sz="1400" spc="10">
                          <a:solidFill>
                            <a:srgbClr val="0070BF"/>
                          </a:solidFill>
                          <a:latin typeface="Calibri" panose="020F0502020204030204" pitchFamily="34" charset="0"/>
                          <a:cs typeface="Calibri" panose="020F0502020204030204" pitchFamily="34" charset="0"/>
                        </a:rPr>
                        <a:t>Solar</a:t>
                      </a:r>
                      <a:r>
                        <a:rPr sz="1400" spc="-140">
                          <a:solidFill>
                            <a:srgbClr val="0070BF"/>
                          </a:solidFill>
                          <a:latin typeface="Calibri" panose="020F0502020204030204" pitchFamily="34" charset="0"/>
                          <a:cs typeface="Calibri" panose="020F0502020204030204" pitchFamily="34" charset="0"/>
                        </a:rPr>
                        <a:t> </a:t>
                      </a:r>
                      <a:r>
                        <a:rPr sz="1400" spc="10">
                          <a:solidFill>
                            <a:srgbClr val="0070BF"/>
                          </a:solidFill>
                          <a:latin typeface="Calibri" panose="020F0502020204030204" pitchFamily="34" charset="0"/>
                          <a:cs typeface="Calibri" panose="020F0502020204030204" pitchFamily="34" charset="0"/>
                        </a:rPr>
                        <a:t>Facility</a:t>
                      </a:r>
                      <a:endParaRPr sz="1400">
                        <a:latin typeface="Calibri" panose="020F0502020204030204" pitchFamily="34" charset="0"/>
                        <a:cs typeface="Calibri" panose="020F0502020204030204" pitchFamily="34" charset="0"/>
                      </a:endParaRPr>
                    </a:p>
                  </a:txBody>
                  <a:tcPr marL="0" marR="0" marT="43762"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tc>
                  <a:txBody>
                    <a:bodyPr/>
                    <a:lstStyle/>
                    <a:p>
                      <a:pPr marR="325120" algn="r">
                        <a:lnSpc>
                          <a:spcPct val="100000"/>
                        </a:lnSpc>
                        <a:spcBef>
                          <a:spcPts val="180"/>
                        </a:spcBef>
                      </a:pPr>
                      <a:r>
                        <a:rPr sz="2000">
                          <a:solidFill>
                            <a:srgbClr val="0070BF"/>
                          </a:solidFill>
                          <a:latin typeface="Calibri" panose="020F0502020204030204" pitchFamily="34" charset="0"/>
                          <a:cs typeface="Calibri" panose="020F0502020204030204" pitchFamily="34" charset="0"/>
                        </a:rPr>
                        <a:t>550</a:t>
                      </a:r>
                      <a:endParaRPr sz="2000">
                        <a:latin typeface="Calibri" panose="020F0502020204030204" pitchFamily="34" charset="0"/>
                        <a:cs typeface="Calibri" panose="020F0502020204030204" pitchFamily="34" charset="0"/>
                      </a:endParaRPr>
                    </a:p>
                  </a:txBody>
                  <a:tcPr marL="0" marR="0" marT="20729"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tc>
                  <a:txBody>
                    <a:bodyPr/>
                    <a:lstStyle/>
                    <a:p>
                      <a:pPr marL="17780">
                        <a:lnSpc>
                          <a:spcPct val="100000"/>
                        </a:lnSpc>
                        <a:spcBef>
                          <a:spcPts val="180"/>
                        </a:spcBef>
                      </a:pPr>
                      <a:r>
                        <a:rPr sz="1600" spc="-55">
                          <a:solidFill>
                            <a:srgbClr val="0070BF"/>
                          </a:solidFill>
                          <a:latin typeface="Calibri" panose="020F0502020204030204" pitchFamily="34" charset="0"/>
                          <a:cs typeface="Calibri" panose="020F0502020204030204" pitchFamily="34" charset="0"/>
                        </a:rPr>
                        <a:t>USA</a:t>
                      </a:r>
                      <a:endParaRPr sz="1600">
                        <a:latin typeface="Calibri" panose="020F0502020204030204" pitchFamily="34" charset="0"/>
                        <a:cs typeface="Calibri" panose="020F0502020204030204" pitchFamily="34" charset="0"/>
                      </a:endParaRPr>
                    </a:p>
                  </a:txBody>
                  <a:tcPr marL="0" marR="0" marT="20729"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tc>
                  <a:txBody>
                    <a:bodyPr/>
                    <a:lstStyle/>
                    <a:p>
                      <a:pPr marL="28575" algn="ctr">
                        <a:lnSpc>
                          <a:spcPct val="100000"/>
                        </a:lnSpc>
                        <a:spcBef>
                          <a:spcPts val="180"/>
                        </a:spcBef>
                      </a:pPr>
                      <a:r>
                        <a:rPr sz="1600" spc="15">
                          <a:solidFill>
                            <a:srgbClr val="0070BF"/>
                          </a:solidFill>
                          <a:latin typeface="Calibri" panose="020F0502020204030204" pitchFamily="34" charset="0"/>
                          <a:cs typeface="Calibri" panose="020F0502020204030204" pitchFamily="34" charset="0"/>
                        </a:rPr>
                        <a:t>2015</a:t>
                      </a:r>
                      <a:endParaRPr sz="1600">
                        <a:latin typeface="Calibri" panose="020F0502020204030204" pitchFamily="34" charset="0"/>
                        <a:cs typeface="Calibri" panose="020F0502020204030204" pitchFamily="34" charset="0"/>
                      </a:endParaRPr>
                    </a:p>
                  </a:txBody>
                  <a:tcPr marL="0" marR="0" marT="20729"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extLst>
                  <a:ext uri="{0D108BD9-81ED-4DB2-BD59-A6C34878D82A}">
                    <a16:rowId xmlns:a16="http://schemas.microsoft.com/office/drawing/2014/main" val="10008"/>
                  </a:ext>
                </a:extLst>
              </a:tr>
              <a:tr h="272006">
                <a:tc>
                  <a:txBody>
                    <a:bodyPr/>
                    <a:lstStyle/>
                    <a:p>
                      <a:pPr marL="17780">
                        <a:lnSpc>
                          <a:spcPct val="100000"/>
                        </a:lnSpc>
                        <a:spcBef>
                          <a:spcPts val="210"/>
                        </a:spcBef>
                      </a:pPr>
                      <a:r>
                        <a:rPr sz="1400" spc="25">
                          <a:solidFill>
                            <a:srgbClr val="0070BF"/>
                          </a:solidFill>
                          <a:latin typeface="Calibri" panose="020F0502020204030204" pitchFamily="34" charset="0"/>
                          <a:cs typeface="Calibri" panose="020F0502020204030204" pitchFamily="34" charset="0"/>
                        </a:rPr>
                        <a:t>Desert </a:t>
                      </a:r>
                      <a:r>
                        <a:rPr sz="1400" spc="35">
                          <a:solidFill>
                            <a:srgbClr val="0070BF"/>
                          </a:solidFill>
                          <a:latin typeface="Calibri" panose="020F0502020204030204" pitchFamily="34" charset="0"/>
                          <a:cs typeface="Calibri" panose="020F0502020204030204" pitchFamily="34" charset="0"/>
                        </a:rPr>
                        <a:t>Sunlight </a:t>
                      </a:r>
                      <a:r>
                        <a:rPr sz="1400" spc="10">
                          <a:solidFill>
                            <a:srgbClr val="0070BF"/>
                          </a:solidFill>
                          <a:latin typeface="Calibri" panose="020F0502020204030204" pitchFamily="34" charset="0"/>
                          <a:cs typeface="Calibri" panose="020F0502020204030204" pitchFamily="34" charset="0"/>
                        </a:rPr>
                        <a:t>Solar</a:t>
                      </a:r>
                      <a:r>
                        <a:rPr sz="1400" spc="-125">
                          <a:solidFill>
                            <a:srgbClr val="0070BF"/>
                          </a:solidFill>
                          <a:latin typeface="Calibri" panose="020F0502020204030204" pitchFamily="34" charset="0"/>
                          <a:cs typeface="Calibri" panose="020F0502020204030204" pitchFamily="34" charset="0"/>
                        </a:rPr>
                        <a:t> </a:t>
                      </a:r>
                      <a:r>
                        <a:rPr sz="1400" spc="20">
                          <a:solidFill>
                            <a:srgbClr val="0070BF"/>
                          </a:solidFill>
                          <a:latin typeface="Calibri" panose="020F0502020204030204" pitchFamily="34" charset="0"/>
                          <a:cs typeface="Calibri" panose="020F0502020204030204" pitchFamily="34" charset="0"/>
                        </a:rPr>
                        <a:t>Farm</a:t>
                      </a:r>
                      <a:endParaRPr sz="1400">
                        <a:latin typeface="Calibri" panose="020F0502020204030204" pitchFamily="34" charset="0"/>
                        <a:cs typeface="Calibri" panose="020F0502020204030204" pitchFamily="34" charset="0"/>
                      </a:endParaRPr>
                    </a:p>
                  </a:txBody>
                  <a:tcPr marL="0" marR="0" marT="24184"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tc>
                  <a:txBody>
                    <a:bodyPr/>
                    <a:lstStyle/>
                    <a:p>
                      <a:pPr marR="325120" algn="r">
                        <a:lnSpc>
                          <a:spcPct val="100000"/>
                        </a:lnSpc>
                        <a:spcBef>
                          <a:spcPts val="10"/>
                        </a:spcBef>
                      </a:pPr>
                      <a:r>
                        <a:rPr sz="2000">
                          <a:solidFill>
                            <a:srgbClr val="0070BF"/>
                          </a:solidFill>
                          <a:latin typeface="Calibri" panose="020F0502020204030204" pitchFamily="34" charset="0"/>
                          <a:cs typeface="Calibri" panose="020F0502020204030204" pitchFamily="34" charset="0"/>
                        </a:rPr>
                        <a:t>550</a:t>
                      </a:r>
                      <a:endParaRPr sz="2000">
                        <a:latin typeface="Calibri" panose="020F0502020204030204" pitchFamily="34" charset="0"/>
                        <a:cs typeface="Calibri" panose="020F0502020204030204" pitchFamily="34" charset="0"/>
                      </a:endParaRPr>
                    </a:p>
                  </a:txBody>
                  <a:tcPr marL="0" marR="0" marT="1152"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tc>
                  <a:txBody>
                    <a:bodyPr/>
                    <a:lstStyle/>
                    <a:p>
                      <a:pPr marL="17780">
                        <a:lnSpc>
                          <a:spcPct val="100000"/>
                        </a:lnSpc>
                        <a:spcBef>
                          <a:spcPts val="10"/>
                        </a:spcBef>
                      </a:pPr>
                      <a:r>
                        <a:rPr sz="1600" spc="-55">
                          <a:solidFill>
                            <a:srgbClr val="0070BF"/>
                          </a:solidFill>
                          <a:latin typeface="Calibri" panose="020F0502020204030204" pitchFamily="34" charset="0"/>
                          <a:cs typeface="Calibri" panose="020F0502020204030204" pitchFamily="34" charset="0"/>
                        </a:rPr>
                        <a:t>USA</a:t>
                      </a:r>
                      <a:endParaRPr sz="1600">
                        <a:latin typeface="Calibri" panose="020F0502020204030204" pitchFamily="34" charset="0"/>
                        <a:cs typeface="Calibri" panose="020F0502020204030204" pitchFamily="34" charset="0"/>
                      </a:endParaRPr>
                    </a:p>
                  </a:txBody>
                  <a:tcPr marL="0" marR="0" marT="1152"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tc>
                  <a:txBody>
                    <a:bodyPr/>
                    <a:lstStyle/>
                    <a:p>
                      <a:pPr marL="28575" algn="ctr">
                        <a:lnSpc>
                          <a:spcPct val="100000"/>
                        </a:lnSpc>
                        <a:spcBef>
                          <a:spcPts val="10"/>
                        </a:spcBef>
                      </a:pPr>
                      <a:r>
                        <a:rPr sz="1600" spc="15">
                          <a:solidFill>
                            <a:srgbClr val="0070BF"/>
                          </a:solidFill>
                          <a:latin typeface="Calibri" panose="020F0502020204030204" pitchFamily="34" charset="0"/>
                          <a:cs typeface="Calibri" panose="020F0502020204030204" pitchFamily="34" charset="0"/>
                        </a:rPr>
                        <a:t>2015</a:t>
                      </a:r>
                      <a:endParaRPr sz="1600">
                        <a:latin typeface="Calibri" panose="020F0502020204030204" pitchFamily="34" charset="0"/>
                        <a:cs typeface="Calibri" panose="020F0502020204030204" pitchFamily="34" charset="0"/>
                      </a:endParaRPr>
                    </a:p>
                  </a:txBody>
                  <a:tcPr marL="0" marR="0" marT="1152"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extLst>
                  <a:ext uri="{0D108BD9-81ED-4DB2-BD59-A6C34878D82A}">
                    <a16:rowId xmlns:a16="http://schemas.microsoft.com/office/drawing/2014/main" val="10009"/>
                  </a:ext>
                </a:extLst>
              </a:tr>
              <a:tr h="477152">
                <a:tc>
                  <a:txBody>
                    <a:bodyPr/>
                    <a:lstStyle/>
                    <a:p>
                      <a:pPr marL="17780">
                        <a:lnSpc>
                          <a:spcPct val="100000"/>
                        </a:lnSpc>
                        <a:spcBef>
                          <a:spcPts val="955"/>
                        </a:spcBef>
                      </a:pPr>
                      <a:r>
                        <a:rPr sz="1400" spc="35">
                          <a:solidFill>
                            <a:srgbClr val="0070BF"/>
                          </a:solidFill>
                          <a:latin typeface="Calibri" panose="020F0502020204030204" pitchFamily="34" charset="0"/>
                          <a:cs typeface="Calibri" panose="020F0502020204030204" pitchFamily="34" charset="0"/>
                        </a:rPr>
                        <a:t>Huanghe </a:t>
                      </a:r>
                      <a:r>
                        <a:rPr sz="1400" spc="45">
                          <a:solidFill>
                            <a:srgbClr val="0070BF"/>
                          </a:solidFill>
                          <a:latin typeface="Calibri" panose="020F0502020204030204" pitchFamily="34" charset="0"/>
                          <a:cs typeface="Calibri" panose="020F0502020204030204" pitchFamily="34" charset="0"/>
                        </a:rPr>
                        <a:t>Hydropower </a:t>
                      </a:r>
                      <a:r>
                        <a:rPr sz="1400" spc="40">
                          <a:solidFill>
                            <a:srgbClr val="0070BF"/>
                          </a:solidFill>
                          <a:latin typeface="Calibri" panose="020F0502020204030204" pitchFamily="34" charset="0"/>
                          <a:cs typeface="Calibri" panose="020F0502020204030204" pitchFamily="34" charset="0"/>
                        </a:rPr>
                        <a:t>Golmud</a:t>
                      </a:r>
                      <a:r>
                        <a:rPr sz="1400" spc="-175">
                          <a:solidFill>
                            <a:srgbClr val="0070BF"/>
                          </a:solidFill>
                          <a:latin typeface="Calibri" panose="020F0502020204030204" pitchFamily="34" charset="0"/>
                          <a:cs typeface="Calibri" panose="020F0502020204030204" pitchFamily="34" charset="0"/>
                        </a:rPr>
                        <a:t> </a:t>
                      </a:r>
                      <a:r>
                        <a:rPr sz="1400" spc="10">
                          <a:solidFill>
                            <a:srgbClr val="0070BF"/>
                          </a:solidFill>
                          <a:latin typeface="Calibri" panose="020F0502020204030204" pitchFamily="34" charset="0"/>
                          <a:cs typeface="Calibri" panose="020F0502020204030204" pitchFamily="34" charset="0"/>
                        </a:rPr>
                        <a:t>Solar Park</a:t>
                      </a:r>
                      <a:endParaRPr sz="1400">
                        <a:latin typeface="Calibri" panose="020F0502020204030204" pitchFamily="34" charset="0"/>
                        <a:cs typeface="Calibri" panose="020F0502020204030204" pitchFamily="34" charset="0"/>
                      </a:endParaRPr>
                    </a:p>
                  </a:txBody>
                  <a:tcPr marL="0" marR="0" marT="109981"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tc>
                  <a:txBody>
                    <a:bodyPr/>
                    <a:lstStyle/>
                    <a:p>
                      <a:pPr marR="325120" algn="r">
                        <a:lnSpc>
                          <a:spcPct val="100000"/>
                        </a:lnSpc>
                        <a:spcBef>
                          <a:spcPts val="755"/>
                        </a:spcBef>
                      </a:pPr>
                      <a:r>
                        <a:rPr sz="2000">
                          <a:solidFill>
                            <a:srgbClr val="0070BF"/>
                          </a:solidFill>
                          <a:latin typeface="Calibri" panose="020F0502020204030204" pitchFamily="34" charset="0"/>
                          <a:cs typeface="Calibri" panose="020F0502020204030204" pitchFamily="34" charset="0"/>
                        </a:rPr>
                        <a:t>500</a:t>
                      </a:r>
                      <a:endParaRPr sz="2000">
                        <a:latin typeface="Calibri" panose="020F0502020204030204" pitchFamily="34" charset="0"/>
                        <a:cs typeface="Calibri" panose="020F0502020204030204" pitchFamily="34" charset="0"/>
                      </a:endParaRPr>
                    </a:p>
                  </a:txBody>
                  <a:tcPr marL="0" marR="0" marT="86949"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tc>
                  <a:txBody>
                    <a:bodyPr/>
                    <a:lstStyle/>
                    <a:p>
                      <a:pPr marL="17780">
                        <a:lnSpc>
                          <a:spcPct val="100000"/>
                        </a:lnSpc>
                        <a:spcBef>
                          <a:spcPts val="1055"/>
                        </a:spcBef>
                      </a:pPr>
                      <a:r>
                        <a:rPr sz="1600" spc="10">
                          <a:solidFill>
                            <a:srgbClr val="0070BF"/>
                          </a:solidFill>
                          <a:latin typeface="Calibri" panose="020F0502020204030204" pitchFamily="34" charset="0"/>
                          <a:cs typeface="Calibri" panose="020F0502020204030204" pitchFamily="34" charset="0"/>
                        </a:rPr>
                        <a:t>China</a:t>
                      </a:r>
                      <a:endParaRPr sz="1600">
                        <a:latin typeface="Calibri" panose="020F0502020204030204" pitchFamily="34" charset="0"/>
                        <a:cs typeface="Calibri" panose="020F0502020204030204" pitchFamily="34" charset="0"/>
                      </a:endParaRPr>
                    </a:p>
                  </a:txBody>
                  <a:tcPr marL="0" marR="0" marT="121498"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tc>
                  <a:txBody>
                    <a:bodyPr/>
                    <a:lstStyle/>
                    <a:p>
                      <a:pPr marL="28575" algn="ctr">
                        <a:lnSpc>
                          <a:spcPct val="100000"/>
                        </a:lnSpc>
                        <a:spcBef>
                          <a:spcPts val="755"/>
                        </a:spcBef>
                      </a:pPr>
                      <a:r>
                        <a:rPr sz="1600" spc="15">
                          <a:solidFill>
                            <a:srgbClr val="0070BF"/>
                          </a:solidFill>
                          <a:latin typeface="Calibri" panose="020F0502020204030204" pitchFamily="34" charset="0"/>
                          <a:cs typeface="Calibri" panose="020F0502020204030204" pitchFamily="34" charset="0"/>
                        </a:rPr>
                        <a:t>2015</a:t>
                      </a:r>
                      <a:endParaRPr sz="1600">
                        <a:latin typeface="Calibri" panose="020F0502020204030204" pitchFamily="34" charset="0"/>
                        <a:cs typeface="Calibri" panose="020F0502020204030204" pitchFamily="34" charset="0"/>
                      </a:endParaRPr>
                    </a:p>
                  </a:txBody>
                  <a:tcPr marL="0" marR="0" marT="86949"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extLst>
                  <a:ext uri="{0D108BD9-81ED-4DB2-BD59-A6C34878D82A}">
                    <a16:rowId xmlns:a16="http://schemas.microsoft.com/office/drawing/2014/main" val="10010"/>
                  </a:ext>
                </a:extLst>
              </a:tr>
              <a:tr h="348283">
                <a:tc>
                  <a:txBody>
                    <a:bodyPr/>
                    <a:lstStyle/>
                    <a:p>
                      <a:pPr marL="17780">
                        <a:lnSpc>
                          <a:spcPct val="100000"/>
                        </a:lnSpc>
                        <a:spcBef>
                          <a:spcPts val="955"/>
                        </a:spcBef>
                      </a:pPr>
                      <a:r>
                        <a:rPr sz="1400" spc="20">
                          <a:solidFill>
                            <a:srgbClr val="0070BF"/>
                          </a:solidFill>
                          <a:latin typeface="Calibri" panose="020F0502020204030204" pitchFamily="34" charset="0"/>
                          <a:cs typeface="Calibri" panose="020F0502020204030204" pitchFamily="34" charset="0"/>
                        </a:rPr>
                        <a:t>Bhadla </a:t>
                      </a:r>
                      <a:r>
                        <a:rPr sz="1400" spc="10">
                          <a:solidFill>
                            <a:srgbClr val="0070BF"/>
                          </a:solidFill>
                          <a:latin typeface="Calibri" panose="020F0502020204030204" pitchFamily="34" charset="0"/>
                          <a:cs typeface="Calibri" panose="020F0502020204030204" pitchFamily="34" charset="0"/>
                        </a:rPr>
                        <a:t>Solar</a:t>
                      </a:r>
                      <a:r>
                        <a:rPr sz="1400" spc="-65">
                          <a:solidFill>
                            <a:srgbClr val="0070BF"/>
                          </a:solidFill>
                          <a:latin typeface="Calibri" panose="020F0502020204030204" pitchFamily="34" charset="0"/>
                          <a:cs typeface="Calibri" panose="020F0502020204030204" pitchFamily="34" charset="0"/>
                        </a:rPr>
                        <a:t> </a:t>
                      </a:r>
                      <a:r>
                        <a:rPr sz="1400" spc="10">
                          <a:solidFill>
                            <a:srgbClr val="0070BF"/>
                          </a:solidFill>
                          <a:latin typeface="Calibri" panose="020F0502020204030204" pitchFamily="34" charset="0"/>
                          <a:cs typeface="Calibri" panose="020F0502020204030204" pitchFamily="34" charset="0"/>
                        </a:rPr>
                        <a:t>Park</a:t>
                      </a:r>
                      <a:endParaRPr sz="1400">
                        <a:latin typeface="Calibri" panose="020F0502020204030204" pitchFamily="34" charset="0"/>
                        <a:cs typeface="Calibri" panose="020F0502020204030204" pitchFamily="34" charset="0"/>
                      </a:endParaRPr>
                    </a:p>
                  </a:txBody>
                  <a:tcPr marL="0" marR="0" marT="109981"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tc>
                  <a:txBody>
                    <a:bodyPr/>
                    <a:lstStyle/>
                    <a:p>
                      <a:pPr marR="325120" algn="r">
                        <a:lnSpc>
                          <a:spcPct val="100000"/>
                        </a:lnSpc>
                        <a:spcBef>
                          <a:spcPts val="755"/>
                        </a:spcBef>
                      </a:pPr>
                      <a:r>
                        <a:rPr sz="2000">
                          <a:solidFill>
                            <a:srgbClr val="0070BF"/>
                          </a:solidFill>
                          <a:latin typeface="Calibri" panose="020F0502020204030204" pitchFamily="34" charset="0"/>
                          <a:cs typeface="Calibri" panose="020F0502020204030204" pitchFamily="34" charset="0"/>
                        </a:rPr>
                        <a:t>480</a:t>
                      </a:r>
                      <a:endParaRPr sz="2000">
                        <a:latin typeface="Calibri" panose="020F0502020204030204" pitchFamily="34" charset="0"/>
                        <a:cs typeface="Calibri" panose="020F0502020204030204" pitchFamily="34" charset="0"/>
                      </a:endParaRPr>
                    </a:p>
                  </a:txBody>
                  <a:tcPr marL="0" marR="0" marT="86949"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tc>
                  <a:txBody>
                    <a:bodyPr/>
                    <a:lstStyle/>
                    <a:p>
                      <a:pPr marL="17780">
                        <a:lnSpc>
                          <a:spcPct val="100000"/>
                        </a:lnSpc>
                        <a:spcBef>
                          <a:spcPts val="955"/>
                        </a:spcBef>
                      </a:pPr>
                      <a:r>
                        <a:rPr sz="1600" spc="40">
                          <a:solidFill>
                            <a:srgbClr val="0070BF"/>
                          </a:solidFill>
                          <a:latin typeface="Calibri" panose="020F0502020204030204" pitchFamily="34" charset="0"/>
                          <a:cs typeface="Calibri" panose="020F0502020204030204" pitchFamily="34" charset="0"/>
                        </a:rPr>
                        <a:t>India</a:t>
                      </a:r>
                      <a:endParaRPr sz="1600">
                        <a:latin typeface="Calibri" panose="020F0502020204030204" pitchFamily="34" charset="0"/>
                        <a:cs typeface="Calibri" panose="020F0502020204030204" pitchFamily="34" charset="0"/>
                      </a:endParaRPr>
                    </a:p>
                  </a:txBody>
                  <a:tcPr marL="0" marR="0" marT="109981"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tc>
                  <a:txBody>
                    <a:bodyPr/>
                    <a:lstStyle/>
                    <a:p>
                      <a:pPr marL="28575" algn="ctr">
                        <a:lnSpc>
                          <a:spcPct val="100000"/>
                        </a:lnSpc>
                        <a:spcBef>
                          <a:spcPts val="755"/>
                        </a:spcBef>
                      </a:pPr>
                      <a:r>
                        <a:rPr sz="1600" spc="15">
                          <a:solidFill>
                            <a:srgbClr val="0070BF"/>
                          </a:solidFill>
                          <a:latin typeface="Calibri" panose="020F0502020204030204" pitchFamily="34" charset="0"/>
                          <a:cs typeface="Calibri" panose="020F0502020204030204" pitchFamily="34" charset="0"/>
                        </a:rPr>
                        <a:t>2016</a:t>
                      </a:r>
                      <a:endParaRPr sz="1600">
                        <a:latin typeface="Calibri" panose="020F0502020204030204" pitchFamily="34" charset="0"/>
                        <a:cs typeface="Calibri" panose="020F0502020204030204" pitchFamily="34" charset="0"/>
                      </a:endParaRPr>
                    </a:p>
                  </a:txBody>
                  <a:tcPr marL="0" marR="0" marT="86949"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extLst>
                  <a:ext uri="{0D108BD9-81ED-4DB2-BD59-A6C34878D82A}">
                    <a16:rowId xmlns:a16="http://schemas.microsoft.com/office/drawing/2014/main" val="10011"/>
                  </a:ext>
                </a:extLst>
              </a:tr>
              <a:tr h="289411">
                <a:tc>
                  <a:txBody>
                    <a:bodyPr/>
                    <a:lstStyle/>
                    <a:p>
                      <a:pPr marL="17780">
                        <a:lnSpc>
                          <a:spcPct val="100000"/>
                        </a:lnSpc>
                        <a:spcBef>
                          <a:spcPts val="380"/>
                        </a:spcBef>
                      </a:pPr>
                      <a:r>
                        <a:rPr sz="1400" spc="35">
                          <a:solidFill>
                            <a:srgbClr val="0070BF"/>
                          </a:solidFill>
                          <a:latin typeface="Calibri" panose="020F0502020204030204" pitchFamily="34" charset="0"/>
                          <a:cs typeface="Calibri" panose="020F0502020204030204" pitchFamily="34" charset="0"/>
                        </a:rPr>
                        <a:t>Mesquite </a:t>
                      </a:r>
                      <a:r>
                        <a:rPr sz="1400" spc="10">
                          <a:solidFill>
                            <a:srgbClr val="0070BF"/>
                          </a:solidFill>
                          <a:latin typeface="Calibri" panose="020F0502020204030204" pitchFamily="34" charset="0"/>
                          <a:cs typeface="Calibri" panose="020F0502020204030204" pitchFamily="34" charset="0"/>
                        </a:rPr>
                        <a:t>Solar</a:t>
                      </a:r>
                      <a:r>
                        <a:rPr sz="1400" spc="-80">
                          <a:solidFill>
                            <a:srgbClr val="0070BF"/>
                          </a:solidFill>
                          <a:latin typeface="Calibri" panose="020F0502020204030204" pitchFamily="34" charset="0"/>
                          <a:cs typeface="Calibri" panose="020F0502020204030204" pitchFamily="34" charset="0"/>
                        </a:rPr>
                        <a:t> </a:t>
                      </a:r>
                      <a:r>
                        <a:rPr sz="1400" spc="40">
                          <a:solidFill>
                            <a:srgbClr val="0070BF"/>
                          </a:solidFill>
                          <a:latin typeface="Calibri" panose="020F0502020204030204" pitchFamily="34" charset="0"/>
                          <a:cs typeface="Calibri" panose="020F0502020204030204" pitchFamily="34" charset="0"/>
                        </a:rPr>
                        <a:t>project</a:t>
                      </a:r>
                      <a:endParaRPr sz="1400">
                        <a:latin typeface="Calibri" panose="020F0502020204030204" pitchFamily="34" charset="0"/>
                        <a:cs typeface="Calibri" panose="020F0502020204030204" pitchFamily="34" charset="0"/>
                      </a:endParaRPr>
                    </a:p>
                  </a:txBody>
                  <a:tcPr marL="0" marR="0" marT="43762"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tc>
                  <a:txBody>
                    <a:bodyPr/>
                    <a:lstStyle/>
                    <a:p>
                      <a:pPr marR="325120" algn="r">
                        <a:lnSpc>
                          <a:spcPct val="100000"/>
                        </a:lnSpc>
                        <a:spcBef>
                          <a:spcPts val="180"/>
                        </a:spcBef>
                      </a:pPr>
                      <a:r>
                        <a:rPr sz="2000">
                          <a:solidFill>
                            <a:srgbClr val="0070BF"/>
                          </a:solidFill>
                          <a:latin typeface="Calibri" panose="020F0502020204030204" pitchFamily="34" charset="0"/>
                          <a:cs typeface="Calibri" panose="020F0502020204030204" pitchFamily="34" charset="0"/>
                        </a:rPr>
                        <a:t>400</a:t>
                      </a:r>
                      <a:endParaRPr sz="2000">
                        <a:latin typeface="Calibri" panose="020F0502020204030204" pitchFamily="34" charset="0"/>
                        <a:cs typeface="Calibri" panose="020F0502020204030204" pitchFamily="34" charset="0"/>
                      </a:endParaRPr>
                    </a:p>
                  </a:txBody>
                  <a:tcPr marL="0" marR="0" marT="20729"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tc>
                  <a:txBody>
                    <a:bodyPr/>
                    <a:lstStyle/>
                    <a:p>
                      <a:pPr marL="17780">
                        <a:lnSpc>
                          <a:spcPct val="100000"/>
                        </a:lnSpc>
                        <a:spcBef>
                          <a:spcPts val="180"/>
                        </a:spcBef>
                      </a:pPr>
                      <a:r>
                        <a:rPr sz="1600" spc="-55">
                          <a:solidFill>
                            <a:srgbClr val="0070BF"/>
                          </a:solidFill>
                          <a:latin typeface="Calibri" panose="020F0502020204030204" pitchFamily="34" charset="0"/>
                          <a:cs typeface="Calibri" panose="020F0502020204030204" pitchFamily="34" charset="0"/>
                        </a:rPr>
                        <a:t>USA</a:t>
                      </a:r>
                      <a:endParaRPr sz="1600">
                        <a:latin typeface="Calibri" panose="020F0502020204030204" pitchFamily="34" charset="0"/>
                        <a:cs typeface="Calibri" panose="020F0502020204030204" pitchFamily="34" charset="0"/>
                      </a:endParaRPr>
                    </a:p>
                  </a:txBody>
                  <a:tcPr marL="0" marR="0" marT="20729"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tc>
                  <a:txBody>
                    <a:bodyPr/>
                    <a:lstStyle/>
                    <a:p>
                      <a:pPr marL="28575" algn="ctr">
                        <a:lnSpc>
                          <a:spcPct val="100000"/>
                        </a:lnSpc>
                        <a:spcBef>
                          <a:spcPts val="180"/>
                        </a:spcBef>
                      </a:pPr>
                      <a:r>
                        <a:rPr sz="1600" spc="15">
                          <a:solidFill>
                            <a:srgbClr val="0070BF"/>
                          </a:solidFill>
                          <a:latin typeface="Calibri" panose="020F0502020204030204" pitchFamily="34" charset="0"/>
                          <a:cs typeface="Calibri" panose="020F0502020204030204" pitchFamily="34" charset="0"/>
                        </a:rPr>
                        <a:t>2013</a:t>
                      </a:r>
                      <a:endParaRPr sz="1600">
                        <a:latin typeface="Calibri" panose="020F0502020204030204" pitchFamily="34" charset="0"/>
                        <a:cs typeface="Calibri" panose="020F0502020204030204" pitchFamily="34" charset="0"/>
                      </a:endParaRPr>
                    </a:p>
                  </a:txBody>
                  <a:tcPr marL="0" marR="0" marT="20729"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extLst>
                  <a:ext uri="{0D108BD9-81ED-4DB2-BD59-A6C34878D82A}">
                    <a16:rowId xmlns:a16="http://schemas.microsoft.com/office/drawing/2014/main" val="10012"/>
                  </a:ext>
                </a:extLst>
              </a:tr>
              <a:tr h="289411">
                <a:tc>
                  <a:txBody>
                    <a:bodyPr/>
                    <a:lstStyle/>
                    <a:p>
                      <a:pPr marL="17780">
                        <a:lnSpc>
                          <a:spcPct val="100000"/>
                        </a:lnSpc>
                        <a:spcBef>
                          <a:spcPts val="380"/>
                        </a:spcBef>
                      </a:pPr>
                      <a:r>
                        <a:rPr sz="1400" spc="15">
                          <a:solidFill>
                            <a:srgbClr val="0070BF"/>
                          </a:solidFill>
                          <a:latin typeface="Calibri" panose="020F0502020204030204" pitchFamily="34" charset="0"/>
                          <a:cs typeface="Calibri" panose="020F0502020204030204" pitchFamily="34" charset="0"/>
                        </a:rPr>
                        <a:t>Quaid-e-Azam </a:t>
                      </a:r>
                      <a:r>
                        <a:rPr sz="1400" spc="10">
                          <a:solidFill>
                            <a:srgbClr val="0070BF"/>
                          </a:solidFill>
                          <a:latin typeface="Calibri" panose="020F0502020204030204" pitchFamily="34" charset="0"/>
                          <a:cs typeface="Calibri" panose="020F0502020204030204" pitchFamily="34" charset="0"/>
                        </a:rPr>
                        <a:t>Solar</a:t>
                      </a:r>
                      <a:r>
                        <a:rPr sz="1400" spc="-60">
                          <a:solidFill>
                            <a:srgbClr val="0070BF"/>
                          </a:solidFill>
                          <a:latin typeface="Calibri" panose="020F0502020204030204" pitchFamily="34" charset="0"/>
                          <a:cs typeface="Calibri" panose="020F0502020204030204" pitchFamily="34" charset="0"/>
                        </a:rPr>
                        <a:t> </a:t>
                      </a:r>
                      <a:r>
                        <a:rPr sz="1400" spc="10">
                          <a:solidFill>
                            <a:srgbClr val="0070BF"/>
                          </a:solidFill>
                          <a:latin typeface="Calibri" panose="020F0502020204030204" pitchFamily="34" charset="0"/>
                          <a:cs typeface="Calibri" panose="020F0502020204030204" pitchFamily="34" charset="0"/>
                        </a:rPr>
                        <a:t>Park</a:t>
                      </a:r>
                      <a:endParaRPr sz="1400">
                        <a:latin typeface="Calibri" panose="020F0502020204030204" pitchFamily="34" charset="0"/>
                        <a:cs typeface="Calibri" panose="020F0502020204030204" pitchFamily="34" charset="0"/>
                      </a:endParaRPr>
                    </a:p>
                  </a:txBody>
                  <a:tcPr marL="0" marR="0" marT="43762"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tc>
                  <a:txBody>
                    <a:bodyPr/>
                    <a:lstStyle/>
                    <a:p>
                      <a:pPr marR="325120" algn="r">
                        <a:lnSpc>
                          <a:spcPct val="100000"/>
                        </a:lnSpc>
                        <a:spcBef>
                          <a:spcPts val="180"/>
                        </a:spcBef>
                      </a:pPr>
                      <a:r>
                        <a:rPr sz="2000">
                          <a:solidFill>
                            <a:srgbClr val="0070BF"/>
                          </a:solidFill>
                          <a:latin typeface="Calibri" panose="020F0502020204030204" pitchFamily="34" charset="0"/>
                          <a:cs typeface="Calibri" panose="020F0502020204030204" pitchFamily="34" charset="0"/>
                        </a:rPr>
                        <a:t>400</a:t>
                      </a:r>
                      <a:endParaRPr sz="2000">
                        <a:latin typeface="Calibri" panose="020F0502020204030204" pitchFamily="34" charset="0"/>
                        <a:cs typeface="Calibri" panose="020F0502020204030204" pitchFamily="34" charset="0"/>
                      </a:endParaRPr>
                    </a:p>
                  </a:txBody>
                  <a:tcPr marL="0" marR="0" marT="20729"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tc>
                  <a:txBody>
                    <a:bodyPr/>
                    <a:lstStyle/>
                    <a:p>
                      <a:pPr marL="17780">
                        <a:lnSpc>
                          <a:spcPct val="100000"/>
                        </a:lnSpc>
                        <a:spcBef>
                          <a:spcPts val="380"/>
                        </a:spcBef>
                      </a:pPr>
                      <a:r>
                        <a:rPr sz="1600" spc="15">
                          <a:solidFill>
                            <a:srgbClr val="0070BF"/>
                          </a:solidFill>
                          <a:latin typeface="Calibri" panose="020F0502020204030204" pitchFamily="34" charset="0"/>
                          <a:cs typeface="Calibri" panose="020F0502020204030204" pitchFamily="34" charset="0"/>
                        </a:rPr>
                        <a:t>Pakistan</a:t>
                      </a:r>
                      <a:endParaRPr sz="1600">
                        <a:latin typeface="Calibri" panose="020F0502020204030204" pitchFamily="34" charset="0"/>
                        <a:cs typeface="Calibri" panose="020F0502020204030204" pitchFamily="34" charset="0"/>
                      </a:endParaRPr>
                    </a:p>
                  </a:txBody>
                  <a:tcPr marL="0" marR="0" marT="43762"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tc>
                  <a:txBody>
                    <a:bodyPr/>
                    <a:lstStyle/>
                    <a:p>
                      <a:pPr marL="28575" algn="ctr">
                        <a:lnSpc>
                          <a:spcPct val="100000"/>
                        </a:lnSpc>
                        <a:spcBef>
                          <a:spcPts val="180"/>
                        </a:spcBef>
                      </a:pPr>
                      <a:r>
                        <a:rPr sz="1600" spc="15">
                          <a:solidFill>
                            <a:srgbClr val="0070BF"/>
                          </a:solidFill>
                          <a:latin typeface="Calibri" panose="020F0502020204030204" pitchFamily="34" charset="0"/>
                          <a:cs typeface="Calibri" panose="020F0502020204030204" pitchFamily="34" charset="0"/>
                        </a:rPr>
                        <a:t>2015</a:t>
                      </a:r>
                      <a:endParaRPr sz="2000">
                        <a:latin typeface="Calibri" panose="020F0502020204030204" pitchFamily="34" charset="0"/>
                        <a:cs typeface="Calibri" panose="020F0502020204030204" pitchFamily="34" charset="0"/>
                      </a:endParaRPr>
                    </a:p>
                  </a:txBody>
                  <a:tcPr marL="0" marR="0" marT="20729" marB="0">
                    <a:lnL w="6350">
                      <a:solidFill>
                        <a:srgbClr val="AAAAAA"/>
                      </a:solidFill>
                      <a:prstDash val="solid"/>
                    </a:lnL>
                    <a:lnR w="6350">
                      <a:solidFill>
                        <a:srgbClr val="AAAAAA"/>
                      </a:solidFill>
                      <a:prstDash val="solid"/>
                    </a:lnR>
                    <a:lnT w="6350">
                      <a:solidFill>
                        <a:srgbClr val="AAAAAA"/>
                      </a:solidFill>
                      <a:prstDash val="solid"/>
                    </a:lnT>
                    <a:lnB w="6350">
                      <a:solidFill>
                        <a:srgbClr val="AAAAAA"/>
                      </a:solidFill>
                      <a:prstDash val="solid"/>
                    </a:lnB>
                    <a:solidFill>
                      <a:srgbClr val="F9F9F9"/>
                    </a:solidFill>
                  </a:tcPr>
                </a:tc>
                <a:extLst>
                  <a:ext uri="{0D108BD9-81ED-4DB2-BD59-A6C34878D82A}">
                    <a16:rowId xmlns:a16="http://schemas.microsoft.com/office/drawing/2014/main" val="10013"/>
                  </a:ext>
                </a:extLst>
              </a:tr>
            </a:tbl>
          </a:graphicData>
        </a:graphic>
      </p:graphicFrame>
      <p:sp>
        <p:nvSpPr>
          <p:cNvPr id="5" name="object 4">
            <a:extLst>
              <a:ext uri="{FF2B5EF4-FFF2-40B4-BE49-F238E27FC236}">
                <a16:creationId xmlns:a16="http://schemas.microsoft.com/office/drawing/2014/main" id="{EB9149A3-940A-4E61-B92D-FE3318EE94D5}"/>
              </a:ext>
            </a:extLst>
          </p:cNvPr>
          <p:cNvSpPr/>
          <p:nvPr/>
        </p:nvSpPr>
        <p:spPr>
          <a:xfrm>
            <a:off x="8181474" y="1339809"/>
            <a:ext cx="2916702" cy="3552783"/>
          </a:xfrm>
          <a:prstGeom prst="rect">
            <a:avLst/>
          </a:prstGeom>
          <a:blipFill>
            <a:blip r:embed="rId3" cstate="print"/>
            <a:stretch>
              <a:fillRect/>
            </a:stretch>
          </a:blipFill>
        </p:spPr>
        <p:txBody>
          <a:bodyPr wrap="square" lIns="0" tIns="0" rIns="0" bIns="0" rtlCol="0"/>
          <a:lstStyle/>
          <a:p>
            <a:pPr defTabSz="829178"/>
            <a:endParaRPr>
              <a:solidFill>
                <a:prstClr val="black"/>
              </a:solidFill>
              <a:latin typeface="Calibri"/>
            </a:endParaRPr>
          </a:p>
        </p:txBody>
      </p:sp>
      <p:sp>
        <p:nvSpPr>
          <p:cNvPr id="6" name="object 6">
            <a:extLst>
              <a:ext uri="{FF2B5EF4-FFF2-40B4-BE49-F238E27FC236}">
                <a16:creationId xmlns:a16="http://schemas.microsoft.com/office/drawing/2014/main" id="{68E26003-6363-433C-91FD-72CA87E1CBF3}"/>
              </a:ext>
            </a:extLst>
          </p:cNvPr>
          <p:cNvSpPr txBox="1"/>
          <p:nvPr/>
        </p:nvSpPr>
        <p:spPr>
          <a:xfrm>
            <a:off x="8580606" y="4976867"/>
            <a:ext cx="2118437" cy="442516"/>
          </a:xfrm>
          <a:prstGeom prst="rect">
            <a:avLst/>
          </a:prstGeom>
        </p:spPr>
        <p:txBody>
          <a:bodyPr vert="horz" wrap="square" lIns="0" tIns="11516" rIns="0" bIns="0" rtlCol="0">
            <a:spAutoFit/>
          </a:bodyPr>
          <a:lstStyle/>
          <a:p>
            <a:pPr marL="11516" defTabSz="829178">
              <a:spcBef>
                <a:spcPts val="91"/>
              </a:spcBef>
            </a:pPr>
            <a:r>
              <a:rPr sz="1400" spc="27">
                <a:solidFill>
                  <a:prstClr val="black"/>
                </a:solidFill>
                <a:latin typeface="Arimo"/>
                <a:cs typeface="Arimo"/>
              </a:rPr>
              <a:t>Longyangxia </a:t>
            </a:r>
            <a:r>
              <a:rPr sz="1400" spc="32">
                <a:solidFill>
                  <a:prstClr val="black"/>
                </a:solidFill>
                <a:latin typeface="Arimo"/>
                <a:cs typeface="Arimo"/>
              </a:rPr>
              <a:t>Dam</a:t>
            </a:r>
            <a:r>
              <a:rPr sz="1400" spc="-163">
                <a:solidFill>
                  <a:prstClr val="black"/>
                </a:solidFill>
                <a:latin typeface="Arimo"/>
                <a:cs typeface="Arimo"/>
              </a:rPr>
              <a:t> </a:t>
            </a:r>
            <a:r>
              <a:rPr sz="1400" spc="9">
                <a:solidFill>
                  <a:prstClr val="black"/>
                </a:solidFill>
                <a:latin typeface="Arimo"/>
                <a:cs typeface="Arimo"/>
              </a:rPr>
              <a:t>Solar Park </a:t>
            </a:r>
            <a:r>
              <a:rPr sz="1400">
                <a:solidFill>
                  <a:prstClr val="black"/>
                </a:solidFill>
                <a:latin typeface="Arimo"/>
                <a:cs typeface="Arimo"/>
              </a:rPr>
              <a:t>(850 </a:t>
            </a:r>
            <a:r>
              <a:rPr sz="1400" spc="5">
                <a:solidFill>
                  <a:prstClr val="black"/>
                </a:solidFill>
                <a:latin typeface="Arimo"/>
                <a:cs typeface="Arimo"/>
              </a:rPr>
              <a:t>MW)</a:t>
            </a:r>
            <a:endParaRPr sz="1400">
              <a:solidFill>
                <a:prstClr val="black"/>
              </a:solidFill>
              <a:latin typeface="Arimo"/>
              <a:cs typeface="Arimo"/>
            </a:endParaRPr>
          </a:p>
        </p:txBody>
      </p:sp>
      <p:sp>
        <p:nvSpPr>
          <p:cNvPr id="7" name="Rectangle 6">
            <a:extLst>
              <a:ext uri="{FF2B5EF4-FFF2-40B4-BE49-F238E27FC236}">
                <a16:creationId xmlns:a16="http://schemas.microsoft.com/office/drawing/2014/main" id="{92E3A08C-2F63-45F5-A493-C99A39C79C0F}"/>
              </a:ext>
            </a:extLst>
          </p:cNvPr>
          <p:cNvSpPr/>
          <p:nvPr/>
        </p:nvSpPr>
        <p:spPr>
          <a:xfrm>
            <a:off x="10815200" y="5661085"/>
            <a:ext cx="682944" cy="307777"/>
          </a:xfrm>
          <a:prstGeom prst="rect">
            <a:avLst/>
          </a:prstGeom>
        </p:spPr>
        <p:txBody>
          <a:bodyPr wrap="none">
            <a:spAutoFit/>
          </a:bodyPr>
          <a:lstStyle/>
          <a:p>
            <a:r>
              <a:rPr lang="en-US" sz="1400" spc="23">
                <a:latin typeface="Calibri" panose="020F0502020204030204" pitchFamily="34" charset="0"/>
                <a:cs typeface="Calibri" panose="020F0502020204030204" pitchFamily="34" charset="0"/>
              </a:rPr>
              <a:t>[EPEA]</a:t>
            </a:r>
            <a:endParaRPr lang="en-US"/>
          </a:p>
        </p:txBody>
      </p:sp>
    </p:spTree>
    <p:extLst>
      <p:ext uri="{BB962C8B-B14F-4D97-AF65-F5344CB8AC3E}">
        <p14:creationId xmlns:p14="http://schemas.microsoft.com/office/powerpoint/2010/main" val="17758423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F6AD3C-0DB9-418F-8134-2C908E181C1D}"/>
              </a:ext>
            </a:extLst>
          </p:cNvPr>
          <p:cNvSpPr>
            <a:spLocks noGrp="1"/>
          </p:cNvSpPr>
          <p:nvPr>
            <p:ph type="body" sz="quarter" idx="13"/>
          </p:nvPr>
        </p:nvSpPr>
        <p:spPr>
          <a:xfrm>
            <a:off x="338583" y="184262"/>
            <a:ext cx="10494517" cy="810888"/>
          </a:xfrm>
        </p:spPr>
        <p:txBody>
          <a:bodyPr/>
          <a:lstStyle/>
          <a:p>
            <a:r>
              <a:rPr lang="en-US"/>
              <a:t>The world's largest PV power plants, updated</a:t>
            </a:r>
          </a:p>
        </p:txBody>
      </p:sp>
      <p:sp>
        <p:nvSpPr>
          <p:cNvPr id="3" name="Text Placeholder 2">
            <a:extLst>
              <a:ext uri="{FF2B5EF4-FFF2-40B4-BE49-F238E27FC236}">
                <a16:creationId xmlns:a16="http://schemas.microsoft.com/office/drawing/2014/main" id="{F3FACDC3-E666-448C-9FD7-805EBD5134EB}"/>
              </a:ext>
            </a:extLst>
          </p:cNvPr>
          <p:cNvSpPr>
            <a:spLocks noGrp="1"/>
          </p:cNvSpPr>
          <p:nvPr>
            <p:ph type="body" sz="quarter" idx="14"/>
          </p:nvPr>
        </p:nvSpPr>
        <p:spPr>
          <a:xfrm>
            <a:off x="355600" y="995150"/>
            <a:ext cx="5740400" cy="4140200"/>
          </a:xfrm>
        </p:spPr>
        <p:txBody>
          <a:bodyPr/>
          <a:lstStyle/>
          <a:p>
            <a:pPr marL="0" indent="0">
              <a:buNone/>
            </a:pPr>
            <a:r>
              <a:rPr lang="en-US" b="1"/>
              <a:t>1. China, </a:t>
            </a:r>
            <a:r>
              <a:rPr lang="en-US" b="1" err="1"/>
              <a:t>Gonghe</a:t>
            </a:r>
            <a:r>
              <a:rPr lang="en-US" b="1"/>
              <a:t> 2,200 MW</a:t>
            </a:r>
            <a:r>
              <a:rPr lang="en-US" b="1" baseline="-25000"/>
              <a:t>AC</a:t>
            </a:r>
            <a:endParaRPr lang="en-US" b="1"/>
          </a:p>
          <a:p>
            <a:pPr marL="0" indent="0">
              <a:buNone/>
            </a:pPr>
            <a:r>
              <a:rPr lang="en-US">
                <a:solidFill>
                  <a:schemeClr val="tx1"/>
                </a:solidFill>
              </a:rPr>
              <a:t>China recaptures the number one position this year with the </a:t>
            </a:r>
            <a:r>
              <a:rPr lang="en-US">
                <a:solidFill>
                  <a:schemeClr val="tx1"/>
                </a:solidFill>
                <a:hlinkClick r:id="rId2">
                  <a:extLst>
                    <a:ext uri="{A12FA001-AC4F-418D-AE19-62706E023703}">
                      <ahyp:hlinkClr xmlns:ahyp="http://schemas.microsoft.com/office/drawing/2018/hyperlinkcolor" val="tx"/>
                    </a:ext>
                  </a:extLst>
                </a:hlinkClick>
              </a:rPr>
              <a:t>2,200 MW</a:t>
            </a:r>
            <a:r>
              <a:rPr lang="en-US" baseline="-25000">
                <a:solidFill>
                  <a:schemeClr val="tx1"/>
                </a:solidFill>
                <a:hlinkClick r:id="rId2">
                  <a:extLst>
                    <a:ext uri="{A12FA001-AC4F-418D-AE19-62706E023703}">
                      <ahyp:hlinkClr xmlns:ahyp="http://schemas.microsoft.com/office/drawing/2018/hyperlinkcolor" val="tx"/>
                    </a:ext>
                  </a:extLst>
                </a:hlinkClick>
              </a:rPr>
              <a:t>AC</a:t>
            </a:r>
            <a:r>
              <a:rPr lang="en-US">
                <a:solidFill>
                  <a:schemeClr val="tx1"/>
                </a:solidFill>
                <a:hlinkClick r:id="rId2">
                  <a:extLst>
                    <a:ext uri="{A12FA001-AC4F-418D-AE19-62706E023703}">
                      <ahyp:hlinkClr xmlns:ahyp="http://schemas.microsoft.com/office/drawing/2018/hyperlinkcolor" val="tx"/>
                    </a:ext>
                  </a:extLst>
                </a:hlinkClick>
              </a:rPr>
              <a:t> solar power plant commissioned last September</a:t>
            </a:r>
            <a:r>
              <a:rPr lang="en-US">
                <a:solidFill>
                  <a:schemeClr val="tx1"/>
                </a:solidFill>
              </a:rPr>
              <a:t> by </a:t>
            </a:r>
            <a:r>
              <a:rPr lang="en-US" err="1">
                <a:solidFill>
                  <a:schemeClr val="tx1"/>
                </a:solidFill>
              </a:rPr>
              <a:t>Huanghe</a:t>
            </a:r>
            <a:r>
              <a:rPr lang="en-US">
                <a:solidFill>
                  <a:schemeClr val="tx1"/>
                </a:solidFill>
              </a:rPr>
              <a:t> Hydro­power Developments. It covers over 5,000 hectares of semi-desert in </a:t>
            </a:r>
            <a:r>
              <a:rPr lang="en-US" err="1">
                <a:solidFill>
                  <a:schemeClr val="tx1"/>
                </a:solidFill>
              </a:rPr>
              <a:t>Gonghe</a:t>
            </a:r>
            <a:r>
              <a:rPr lang="en-US">
                <a:solidFill>
                  <a:schemeClr val="tx1"/>
                </a:solidFill>
              </a:rPr>
              <a:t> County of the Hainan Prefecture in Qinghai, China.</a:t>
            </a:r>
          </a:p>
        </p:txBody>
      </p:sp>
      <p:pic>
        <p:nvPicPr>
          <p:cNvPr id="2050" name="Picture 2" descr="https://16iwyl195vvfgoqu3136p2ly-wpengine.netdna-ssl.com/wp-content/uploads/2021/09/1Gonghe.png">
            <a:extLst>
              <a:ext uri="{FF2B5EF4-FFF2-40B4-BE49-F238E27FC236}">
                <a16:creationId xmlns:a16="http://schemas.microsoft.com/office/drawing/2014/main" id="{98DB4347-AA32-49EF-B155-C886210437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583" y="3221483"/>
            <a:ext cx="3433317" cy="34333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161648B-EB38-44FE-A925-13BA62232056}"/>
              </a:ext>
            </a:extLst>
          </p:cNvPr>
          <p:cNvSpPr/>
          <p:nvPr/>
        </p:nvSpPr>
        <p:spPr>
          <a:xfrm>
            <a:off x="6475606" y="890263"/>
            <a:ext cx="4346189" cy="2031325"/>
          </a:xfrm>
          <a:prstGeom prst="rect">
            <a:avLst/>
          </a:prstGeom>
        </p:spPr>
        <p:txBody>
          <a:bodyPr wrap="square">
            <a:spAutoFit/>
          </a:bodyPr>
          <a:lstStyle/>
          <a:p>
            <a:r>
              <a:rPr lang="en-US" b="1">
                <a:solidFill>
                  <a:srgbClr val="332B60"/>
                </a:solidFill>
              </a:rPr>
              <a:t>2. </a:t>
            </a:r>
            <a:r>
              <a:rPr lang="en-US" b="1" err="1">
                <a:solidFill>
                  <a:srgbClr val="332B60"/>
                </a:solidFill>
              </a:rPr>
              <a:t>Sweihan</a:t>
            </a:r>
            <a:r>
              <a:rPr lang="en-US" b="1">
                <a:solidFill>
                  <a:srgbClr val="332B60"/>
                </a:solidFill>
              </a:rPr>
              <a:t> Power Project 938 MW</a:t>
            </a:r>
          </a:p>
          <a:p>
            <a:r>
              <a:rPr lang="en-US"/>
              <a:t>his </a:t>
            </a:r>
            <a:r>
              <a:rPr lang="en-US">
                <a:hlinkClick r:id="rId4">
                  <a:extLst>
                    <a:ext uri="{A12FA001-AC4F-418D-AE19-62706E023703}">
                      <ahyp:hlinkClr xmlns:ahyp="http://schemas.microsoft.com/office/drawing/2018/hyperlinkcolor" val="tx"/>
                    </a:ext>
                  </a:extLst>
                </a:hlinkClick>
              </a:rPr>
              <a:t>938 MW</a:t>
            </a:r>
            <a:r>
              <a:rPr lang="en-US" baseline="-25000">
                <a:hlinkClick r:id="rId4">
                  <a:extLst>
                    <a:ext uri="{A12FA001-AC4F-418D-AE19-62706E023703}">
                      <ahyp:hlinkClr xmlns:ahyp="http://schemas.microsoft.com/office/drawing/2018/hyperlinkcolor" val="tx"/>
                    </a:ext>
                  </a:extLst>
                </a:hlinkClick>
              </a:rPr>
              <a:t>AC</a:t>
            </a:r>
            <a:r>
              <a:rPr lang="en-US">
                <a:hlinkClick r:id="rId4">
                  <a:extLst>
                    <a:ext uri="{A12FA001-AC4F-418D-AE19-62706E023703}">
                      <ahyp:hlinkClr xmlns:ahyp="http://schemas.microsoft.com/office/drawing/2018/hyperlinkcolor" val="tx"/>
                    </a:ext>
                  </a:extLst>
                </a:hlinkClick>
              </a:rPr>
              <a:t> plant in Abu Dhabi</a:t>
            </a:r>
            <a:r>
              <a:rPr lang="en-US"/>
              <a:t> in the UAE became the world’s largest single solar power station when commis­sioned in June 2019 – a position it held for 15 months.</a:t>
            </a:r>
            <a:endParaRPr lang="en-US" b="1" i="0">
              <a:effectLst/>
              <a:latin typeface="Oxygen"/>
            </a:endParaRPr>
          </a:p>
        </p:txBody>
      </p:sp>
      <p:pic>
        <p:nvPicPr>
          <p:cNvPr id="2052" name="Picture 4" descr="https://16iwyl195vvfgoqu3136p2ly-wpengine.netdna-ssl.com/wp-content/uploads/2021/09/2Sweihan-600x600.png">
            <a:extLst>
              <a:ext uri="{FF2B5EF4-FFF2-40B4-BE49-F238E27FC236}">
                <a16:creationId xmlns:a16="http://schemas.microsoft.com/office/drawing/2014/main" id="{E4D29AB6-F48B-47D9-88C2-EB325FB35D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7202" y="3065250"/>
            <a:ext cx="3682998" cy="3682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1341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4EE63E-8F8F-4F53-88B7-EE36EF44A0EC}"/>
              </a:ext>
            </a:extLst>
          </p:cNvPr>
          <p:cNvSpPr>
            <a:spLocks noGrp="1"/>
          </p:cNvSpPr>
          <p:nvPr>
            <p:ph type="body" sz="quarter" idx="14"/>
          </p:nvPr>
        </p:nvSpPr>
        <p:spPr>
          <a:xfrm>
            <a:off x="6096000" y="403224"/>
            <a:ext cx="5181600" cy="4140200"/>
          </a:xfrm>
        </p:spPr>
        <p:txBody>
          <a:bodyPr/>
          <a:lstStyle/>
          <a:p>
            <a:pPr marL="0" indent="0">
              <a:buNone/>
            </a:pPr>
            <a:r>
              <a:rPr lang="en-US" b="1"/>
              <a:t>4. Copper Mountain Solar Facility 816 MW (-)</a:t>
            </a:r>
          </a:p>
          <a:p>
            <a:pPr marL="0" indent="0">
              <a:buNone/>
            </a:pPr>
            <a:r>
              <a:rPr lang="en-US">
                <a:solidFill>
                  <a:schemeClr val="tx1"/>
                </a:solidFill>
              </a:rPr>
              <a:t>The USA’s highest entry this time is at #4 (it’s highest at #6 in the previous list, Solar Star, is now down to #10). One of the U.S.’ earliest utility-scale solar plants, phase one of the Copper Mountain project was first connected by Sempra Energy back in 2010. When the southernmost phase five was commissioned this March, it took the total capacity of the plant to 816 MW.</a:t>
            </a:r>
          </a:p>
        </p:txBody>
      </p:sp>
      <p:sp>
        <p:nvSpPr>
          <p:cNvPr id="4" name="Rectangle 3">
            <a:extLst>
              <a:ext uri="{FF2B5EF4-FFF2-40B4-BE49-F238E27FC236}">
                <a16:creationId xmlns:a16="http://schemas.microsoft.com/office/drawing/2014/main" id="{D224FEBC-F70F-4C4F-ABE6-D6A9F755E876}"/>
              </a:ext>
            </a:extLst>
          </p:cNvPr>
          <p:cNvSpPr/>
          <p:nvPr/>
        </p:nvSpPr>
        <p:spPr>
          <a:xfrm>
            <a:off x="241301" y="522209"/>
            <a:ext cx="5539775" cy="2585323"/>
          </a:xfrm>
          <a:prstGeom prst="rect">
            <a:avLst/>
          </a:prstGeom>
        </p:spPr>
        <p:txBody>
          <a:bodyPr wrap="square">
            <a:spAutoFit/>
          </a:bodyPr>
          <a:lstStyle/>
          <a:p>
            <a:pPr>
              <a:lnSpc>
                <a:spcPct val="90000"/>
              </a:lnSpc>
              <a:spcBef>
                <a:spcPts val="1000"/>
              </a:spcBef>
              <a:buClr>
                <a:srgbClr val="E4067E"/>
              </a:buClr>
            </a:pPr>
            <a:r>
              <a:rPr lang="it-IT" b="1">
                <a:solidFill>
                  <a:srgbClr val="404040"/>
                </a:solidFill>
                <a:latin typeface="Oxygen"/>
              </a:rPr>
              <a:t>3. </a:t>
            </a:r>
            <a:r>
              <a:rPr lang="it-IT" b="1" err="1">
                <a:solidFill>
                  <a:srgbClr val="332B60"/>
                </a:solidFill>
              </a:rPr>
              <a:t>Yanchi</a:t>
            </a:r>
            <a:r>
              <a:rPr lang="it-IT" b="1">
                <a:solidFill>
                  <a:srgbClr val="332B60"/>
                </a:solidFill>
              </a:rPr>
              <a:t> Solar Park 820 MW </a:t>
            </a:r>
          </a:p>
          <a:p>
            <a:r>
              <a:rPr lang="en-US"/>
              <a:t>2019’s number one is third in today’s list – the so-called </a:t>
            </a:r>
            <a:r>
              <a:rPr lang="en-US" err="1"/>
              <a:t>Yanchi</a:t>
            </a:r>
            <a:r>
              <a:rPr lang="en-US"/>
              <a:t> Solar Park just south of </a:t>
            </a:r>
            <a:r>
              <a:rPr lang="en-US" err="1"/>
              <a:t>Gaoshawo</a:t>
            </a:r>
            <a:r>
              <a:rPr lang="en-US"/>
              <a:t> in </a:t>
            </a:r>
            <a:r>
              <a:rPr lang="en-US" err="1"/>
              <a:t>Ninxia’s</a:t>
            </a:r>
            <a:r>
              <a:rPr lang="en-US"/>
              <a:t> </a:t>
            </a:r>
            <a:r>
              <a:rPr lang="en-US" err="1">
                <a:hlinkClick r:id="rId2">
                  <a:extLst>
                    <a:ext uri="{A12FA001-AC4F-418D-AE19-62706E023703}">
                      <ahyp:hlinkClr xmlns:ahyp="http://schemas.microsoft.com/office/drawing/2018/hyperlinkcolor" val="tx"/>
                    </a:ext>
                  </a:extLst>
                </a:hlinkClick>
              </a:rPr>
              <a:t>Yanchi</a:t>
            </a:r>
            <a:r>
              <a:rPr lang="en-US">
                <a:hlinkClick r:id="rId2">
                  <a:extLst>
                    <a:ext uri="{A12FA001-AC4F-418D-AE19-62706E023703}">
                      <ahyp:hlinkClr xmlns:ahyp="http://schemas.microsoft.com/office/drawing/2018/hyperlinkcolor" val="tx"/>
                    </a:ext>
                  </a:extLst>
                </a:hlinkClick>
              </a:rPr>
              <a:t> district</a:t>
            </a:r>
            <a:r>
              <a:rPr lang="en-US"/>
              <a:t>. Despite the name, it is not a ‘solar park’, as we would define it. The project was developed by China </a:t>
            </a:r>
            <a:r>
              <a:rPr lang="en-US" err="1"/>
              <a:t>Minsheng</a:t>
            </a:r>
            <a:r>
              <a:rPr lang="en-US"/>
              <a:t> New Energy and has been operational since 2016. Its 1 GW</a:t>
            </a:r>
            <a:r>
              <a:rPr lang="en-US" baseline="-25000"/>
              <a:t>P</a:t>
            </a:r>
            <a:r>
              <a:rPr lang="en-US"/>
              <a:t> solar arrays give it an output of about 820 MW</a:t>
            </a:r>
            <a:r>
              <a:rPr lang="en-US" baseline="-25000"/>
              <a:t>AC</a:t>
            </a:r>
            <a:r>
              <a:rPr lang="en-US"/>
              <a:t>.</a:t>
            </a:r>
            <a:endParaRPr lang="it-IT" b="1" i="0">
              <a:solidFill>
                <a:srgbClr val="404040"/>
              </a:solidFill>
              <a:effectLst/>
              <a:latin typeface="Oxygen"/>
            </a:endParaRPr>
          </a:p>
        </p:txBody>
      </p:sp>
      <p:pic>
        <p:nvPicPr>
          <p:cNvPr id="3074" name="Picture 2" descr="https://16iwyl195vvfgoqu3136p2ly-wpengine.netdna-ssl.com/wp-content/uploads/2021/09/3Yanchi.png">
            <a:extLst>
              <a:ext uri="{FF2B5EF4-FFF2-40B4-BE49-F238E27FC236}">
                <a16:creationId xmlns:a16="http://schemas.microsoft.com/office/drawing/2014/main" id="{3920FCC9-283A-4057-BB13-FB920617B1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34" y="3107532"/>
            <a:ext cx="3727166" cy="372716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16iwyl195vvfgoqu3136p2ly-wpengine.netdna-ssl.com/wp-content/uploads/2021/09/4CopperMountain-600x600.png">
            <a:extLst>
              <a:ext uri="{FF2B5EF4-FFF2-40B4-BE49-F238E27FC236}">
                <a16:creationId xmlns:a16="http://schemas.microsoft.com/office/drawing/2014/main" id="{9E8267E3-58D6-4969-86AB-5261B5AC29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1490" y="3429000"/>
            <a:ext cx="3150620" cy="3150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9457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F3231F-8654-43BE-AB77-ACC6357EC6E8}"/>
              </a:ext>
            </a:extLst>
          </p:cNvPr>
          <p:cNvSpPr>
            <a:spLocks noGrp="1"/>
          </p:cNvSpPr>
          <p:nvPr>
            <p:ph type="body" sz="quarter" idx="13"/>
          </p:nvPr>
        </p:nvSpPr>
        <p:spPr/>
        <p:txBody>
          <a:bodyPr/>
          <a:lstStyle/>
          <a:p>
            <a:r>
              <a:rPr lang="en-US"/>
              <a:t>Distribution of PV installations</a:t>
            </a:r>
          </a:p>
        </p:txBody>
      </p:sp>
      <p:sp>
        <p:nvSpPr>
          <p:cNvPr id="3" name="Text Placeholder 2">
            <a:extLst>
              <a:ext uri="{FF2B5EF4-FFF2-40B4-BE49-F238E27FC236}">
                <a16:creationId xmlns:a16="http://schemas.microsoft.com/office/drawing/2014/main" id="{57B25F2C-92A3-4C61-B48C-A4E9BD7A39E3}"/>
              </a:ext>
            </a:extLst>
          </p:cNvPr>
          <p:cNvSpPr>
            <a:spLocks noGrp="1"/>
          </p:cNvSpPr>
          <p:nvPr>
            <p:ph type="body" sz="quarter" idx="14"/>
          </p:nvPr>
        </p:nvSpPr>
        <p:spPr>
          <a:xfrm>
            <a:off x="848742" y="1879983"/>
            <a:ext cx="4482706" cy="4140200"/>
          </a:xfrm>
        </p:spPr>
        <p:txBody>
          <a:bodyPr/>
          <a:lstStyle/>
          <a:p>
            <a:r>
              <a:rPr lang="en-US"/>
              <a:t>The share of households is declining but will still dominate</a:t>
            </a:r>
          </a:p>
          <a:p>
            <a:r>
              <a:rPr lang="en-US"/>
              <a:t>With the development of storage technologies, the share of off-grid and hybrid systems is increasing</a:t>
            </a:r>
          </a:p>
          <a:p>
            <a:endParaRPr lang="en-US"/>
          </a:p>
        </p:txBody>
      </p:sp>
      <p:sp>
        <p:nvSpPr>
          <p:cNvPr id="4" name="object 2">
            <a:extLst>
              <a:ext uri="{FF2B5EF4-FFF2-40B4-BE49-F238E27FC236}">
                <a16:creationId xmlns:a16="http://schemas.microsoft.com/office/drawing/2014/main" id="{F8A9EE99-9A8B-4890-8FC2-3229E02F6B14}"/>
              </a:ext>
            </a:extLst>
          </p:cNvPr>
          <p:cNvSpPr/>
          <p:nvPr/>
        </p:nvSpPr>
        <p:spPr>
          <a:xfrm>
            <a:off x="5700765" y="1178092"/>
            <a:ext cx="6011811" cy="4140199"/>
          </a:xfrm>
          <a:prstGeom prst="rect">
            <a:avLst/>
          </a:prstGeom>
          <a:blipFill>
            <a:blip r:embed="rId2" cstate="print"/>
            <a:stretch>
              <a:fillRect/>
            </a:stretch>
          </a:blipFill>
        </p:spPr>
        <p:txBody>
          <a:bodyPr wrap="square" lIns="0" tIns="0" rIns="0" bIns="0" rtlCol="0"/>
          <a:lstStyle/>
          <a:p>
            <a:pPr defTabSz="829178"/>
            <a:endParaRPr sz="1632">
              <a:solidFill>
                <a:prstClr val="black"/>
              </a:solidFill>
              <a:latin typeface="Calibri"/>
            </a:endParaRPr>
          </a:p>
        </p:txBody>
      </p:sp>
      <p:sp>
        <p:nvSpPr>
          <p:cNvPr id="8" name="object 8">
            <a:extLst>
              <a:ext uri="{FF2B5EF4-FFF2-40B4-BE49-F238E27FC236}">
                <a16:creationId xmlns:a16="http://schemas.microsoft.com/office/drawing/2014/main" id="{5920F0C1-8A6F-4ADF-B8FF-BE76261BFDB5}"/>
              </a:ext>
            </a:extLst>
          </p:cNvPr>
          <p:cNvSpPr txBox="1"/>
          <p:nvPr/>
        </p:nvSpPr>
        <p:spPr>
          <a:xfrm>
            <a:off x="7331099" y="5823912"/>
            <a:ext cx="4411722" cy="173211"/>
          </a:xfrm>
          <a:prstGeom prst="rect">
            <a:avLst/>
          </a:prstGeom>
        </p:spPr>
        <p:txBody>
          <a:bodyPr vert="horz" wrap="square" lIns="0" tIns="11516" rIns="0" bIns="0" rtlCol="0">
            <a:spAutoFit/>
          </a:bodyPr>
          <a:lstStyle/>
          <a:p>
            <a:pPr marL="11516" defTabSz="829178">
              <a:spcBef>
                <a:spcPts val="91"/>
              </a:spcBef>
            </a:pPr>
            <a:r>
              <a:rPr lang="en-US" sz="1050" spc="5">
                <a:solidFill>
                  <a:prstClr val="black"/>
                </a:solidFill>
                <a:latin typeface="Calibri" panose="020F0502020204030204" pitchFamily="34" charset="0"/>
                <a:cs typeface="Calibri" panose="020F0502020204030204" pitchFamily="34" charset="0"/>
              </a:rPr>
              <a:t>[</a:t>
            </a:r>
            <a:r>
              <a:rPr sz="1050" spc="-23">
                <a:solidFill>
                  <a:prstClr val="black"/>
                </a:solidFill>
                <a:latin typeface="Calibri" panose="020F0502020204030204" pitchFamily="34" charset="0"/>
                <a:cs typeface="Calibri" panose="020F0502020204030204" pitchFamily="34" charset="0"/>
              </a:rPr>
              <a:t>IEA </a:t>
            </a:r>
            <a:r>
              <a:rPr sz="1050" spc="18">
                <a:solidFill>
                  <a:prstClr val="black"/>
                </a:solidFill>
                <a:latin typeface="Calibri" panose="020F0502020204030204" pitchFamily="34" charset="0"/>
                <a:cs typeface="Calibri" panose="020F0502020204030204" pitchFamily="34" charset="0"/>
              </a:rPr>
              <a:t>Technology Roadmap </a:t>
            </a:r>
            <a:r>
              <a:rPr sz="1050" spc="5">
                <a:solidFill>
                  <a:prstClr val="black"/>
                </a:solidFill>
                <a:latin typeface="Calibri" panose="020F0502020204030204" pitchFamily="34" charset="0"/>
                <a:cs typeface="Calibri" panose="020F0502020204030204" pitchFamily="34" charset="0"/>
              </a:rPr>
              <a:t>Solar </a:t>
            </a:r>
            <a:r>
              <a:rPr sz="1050" spc="23">
                <a:solidFill>
                  <a:prstClr val="black"/>
                </a:solidFill>
                <a:latin typeface="Calibri" panose="020F0502020204030204" pitchFamily="34" charset="0"/>
                <a:cs typeface="Calibri" panose="020F0502020204030204" pitchFamily="34" charset="0"/>
              </a:rPr>
              <a:t>Photovoltaic</a:t>
            </a:r>
            <a:r>
              <a:rPr sz="1050" spc="-145">
                <a:solidFill>
                  <a:prstClr val="black"/>
                </a:solidFill>
                <a:latin typeface="Calibri" panose="020F0502020204030204" pitchFamily="34" charset="0"/>
                <a:cs typeface="Calibri" panose="020F0502020204030204" pitchFamily="34" charset="0"/>
              </a:rPr>
              <a:t> </a:t>
            </a:r>
            <a:r>
              <a:rPr sz="1050" spc="9">
                <a:solidFill>
                  <a:prstClr val="black"/>
                </a:solidFill>
                <a:latin typeface="Calibri" panose="020F0502020204030204" pitchFamily="34" charset="0"/>
                <a:cs typeface="Calibri" panose="020F0502020204030204" pitchFamily="34" charset="0"/>
              </a:rPr>
              <a:t>Energy 2010</a:t>
            </a:r>
            <a:r>
              <a:rPr lang="en-US" sz="1050" spc="9">
                <a:solidFill>
                  <a:prstClr val="black"/>
                </a:solidFill>
                <a:latin typeface="Calibri" panose="020F0502020204030204" pitchFamily="34" charset="0"/>
                <a:cs typeface="Calibri" panose="020F0502020204030204" pitchFamily="34" charset="0"/>
              </a:rPr>
              <a:t>]</a:t>
            </a:r>
            <a:endParaRPr sz="105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150995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E08649-0342-41C7-B8E8-AE83A1464443}"/>
              </a:ext>
            </a:extLst>
          </p:cNvPr>
          <p:cNvSpPr>
            <a:spLocks noGrp="1"/>
          </p:cNvSpPr>
          <p:nvPr>
            <p:ph type="body" sz="quarter" idx="13"/>
          </p:nvPr>
        </p:nvSpPr>
        <p:spPr>
          <a:xfrm>
            <a:off x="1383040" y="406645"/>
            <a:ext cx="10494517" cy="810888"/>
          </a:xfrm>
        </p:spPr>
        <p:txBody>
          <a:bodyPr/>
          <a:lstStyle/>
          <a:p>
            <a:r>
              <a:rPr lang="en-US"/>
              <a:t>PV installation</a:t>
            </a:r>
          </a:p>
          <a:p>
            <a:endParaRPr lang="en-US"/>
          </a:p>
        </p:txBody>
      </p:sp>
      <p:sp>
        <p:nvSpPr>
          <p:cNvPr id="4" name="object 2">
            <a:extLst>
              <a:ext uri="{FF2B5EF4-FFF2-40B4-BE49-F238E27FC236}">
                <a16:creationId xmlns:a16="http://schemas.microsoft.com/office/drawing/2014/main" id="{FF8E67C6-D120-4AF8-9870-250EA75F6E96}"/>
              </a:ext>
            </a:extLst>
          </p:cNvPr>
          <p:cNvSpPr/>
          <p:nvPr/>
        </p:nvSpPr>
        <p:spPr>
          <a:xfrm>
            <a:off x="4925016" y="3576524"/>
            <a:ext cx="2325846" cy="1745421"/>
          </a:xfrm>
          <a:prstGeom prst="rect">
            <a:avLst/>
          </a:prstGeom>
          <a:blipFill>
            <a:blip r:embed="rId2" cstate="print"/>
            <a:stretch>
              <a:fillRect/>
            </a:stretch>
          </a:blipFill>
        </p:spPr>
        <p:txBody>
          <a:bodyPr wrap="square" lIns="0" tIns="0" rIns="0" bIns="0" rtlCol="0"/>
          <a:lstStyle/>
          <a:p>
            <a:pPr defTabSz="829178"/>
            <a:endParaRPr sz="1632">
              <a:solidFill>
                <a:prstClr val="black"/>
              </a:solidFill>
              <a:latin typeface="Calibri"/>
            </a:endParaRPr>
          </a:p>
        </p:txBody>
      </p:sp>
      <p:sp>
        <p:nvSpPr>
          <p:cNvPr id="5" name="object 3">
            <a:extLst>
              <a:ext uri="{FF2B5EF4-FFF2-40B4-BE49-F238E27FC236}">
                <a16:creationId xmlns:a16="http://schemas.microsoft.com/office/drawing/2014/main" id="{52811C60-7A32-4510-907B-CC6ACAB62854}"/>
              </a:ext>
            </a:extLst>
          </p:cNvPr>
          <p:cNvSpPr/>
          <p:nvPr/>
        </p:nvSpPr>
        <p:spPr>
          <a:xfrm>
            <a:off x="1583423" y="3745124"/>
            <a:ext cx="2367306" cy="1576822"/>
          </a:xfrm>
          <a:prstGeom prst="rect">
            <a:avLst/>
          </a:prstGeom>
          <a:blipFill>
            <a:blip r:embed="rId3" cstate="print"/>
            <a:stretch>
              <a:fillRect/>
            </a:stretch>
          </a:blipFill>
        </p:spPr>
        <p:txBody>
          <a:bodyPr wrap="square" lIns="0" tIns="0" rIns="0" bIns="0" rtlCol="0"/>
          <a:lstStyle/>
          <a:p>
            <a:pPr defTabSz="829178"/>
            <a:endParaRPr sz="1632">
              <a:solidFill>
                <a:prstClr val="black"/>
              </a:solidFill>
              <a:latin typeface="Calibri"/>
            </a:endParaRPr>
          </a:p>
        </p:txBody>
      </p:sp>
      <p:sp>
        <p:nvSpPr>
          <p:cNvPr id="6" name="object 4">
            <a:extLst>
              <a:ext uri="{FF2B5EF4-FFF2-40B4-BE49-F238E27FC236}">
                <a16:creationId xmlns:a16="http://schemas.microsoft.com/office/drawing/2014/main" id="{1D8E417A-F5FC-4080-BC58-AC34327DDD40}"/>
              </a:ext>
            </a:extLst>
          </p:cNvPr>
          <p:cNvSpPr/>
          <p:nvPr/>
        </p:nvSpPr>
        <p:spPr>
          <a:xfrm>
            <a:off x="1606918" y="1820048"/>
            <a:ext cx="2318937" cy="1545036"/>
          </a:xfrm>
          <a:prstGeom prst="rect">
            <a:avLst/>
          </a:prstGeom>
          <a:blipFill>
            <a:blip r:embed="rId4" cstate="print"/>
            <a:stretch>
              <a:fillRect/>
            </a:stretch>
          </a:blipFill>
        </p:spPr>
        <p:txBody>
          <a:bodyPr wrap="square" lIns="0" tIns="0" rIns="0" bIns="0" rtlCol="0"/>
          <a:lstStyle/>
          <a:p>
            <a:pPr defTabSz="829178"/>
            <a:endParaRPr sz="1632">
              <a:solidFill>
                <a:prstClr val="black"/>
              </a:solidFill>
              <a:latin typeface="Calibri"/>
            </a:endParaRPr>
          </a:p>
        </p:txBody>
      </p:sp>
      <p:grpSp>
        <p:nvGrpSpPr>
          <p:cNvPr id="7" name="object 5">
            <a:extLst>
              <a:ext uri="{FF2B5EF4-FFF2-40B4-BE49-F238E27FC236}">
                <a16:creationId xmlns:a16="http://schemas.microsoft.com/office/drawing/2014/main" id="{6122309F-F2A6-464C-A568-57D71946CC69}"/>
              </a:ext>
            </a:extLst>
          </p:cNvPr>
          <p:cNvGrpSpPr/>
          <p:nvPr/>
        </p:nvGrpSpPr>
        <p:grpSpPr>
          <a:xfrm>
            <a:off x="4703900" y="1293518"/>
            <a:ext cx="2768536" cy="594245"/>
            <a:chOff x="3811523" y="1426463"/>
            <a:chExt cx="3053080" cy="655320"/>
          </a:xfrm>
          <a:solidFill>
            <a:schemeClr val="accent3">
              <a:lumMod val="60000"/>
              <a:lumOff val="40000"/>
            </a:schemeClr>
          </a:solidFill>
        </p:grpSpPr>
        <p:sp>
          <p:nvSpPr>
            <p:cNvPr id="8" name="object 6">
              <a:extLst>
                <a:ext uri="{FF2B5EF4-FFF2-40B4-BE49-F238E27FC236}">
                  <a16:creationId xmlns:a16="http://schemas.microsoft.com/office/drawing/2014/main" id="{06996C69-FB46-41C5-99B9-164207809090}"/>
                </a:ext>
              </a:extLst>
            </p:cNvPr>
            <p:cNvSpPr/>
            <p:nvPr/>
          </p:nvSpPr>
          <p:spPr>
            <a:xfrm>
              <a:off x="3822191" y="1438655"/>
              <a:ext cx="3031490" cy="631190"/>
            </a:xfrm>
            <a:custGeom>
              <a:avLst/>
              <a:gdLst/>
              <a:ahLst/>
              <a:cxnLst/>
              <a:rect l="l" t="t" r="r" b="b"/>
              <a:pathLst>
                <a:path w="3031490" h="631189">
                  <a:moveTo>
                    <a:pt x="2714243" y="0"/>
                  </a:moveTo>
                  <a:lnTo>
                    <a:pt x="316992" y="0"/>
                  </a:lnTo>
                  <a:lnTo>
                    <a:pt x="270106" y="3397"/>
                  </a:lnTo>
                  <a:lnTo>
                    <a:pt x="225371" y="13272"/>
                  </a:lnTo>
                  <a:lnTo>
                    <a:pt x="183273" y="29152"/>
                  </a:lnTo>
                  <a:lnTo>
                    <a:pt x="144302" y="50563"/>
                  </a:lnTo>
                  <a:lnTo>
                    <a:pt x="108944" y="77030"/>
                  </a:lnTo>
                  <a:lnTo>
                    <a:pt x="77688" y="108079"/>
                  </a:lnTo>
                  <a:lnTo>
                    <a:pt x="51021" y="143236"/>
                  </a:lnTo>
                  <a:lnTo>
                    <a:pt x="29431" y="182028"/>
                  </a:lnTo>
                  <a:lnTo>
                    <a:pt x="13405" y="223979"/>
                  </a:lnTo>
                  <a:lnTo>
                    <a:pt x="3432" y="268617"/>
                  </a:lnTo>
                  <a:lnTo>
                    <a:pt x="0" y="315467"/>
                  </a:lnTo>
                  <a:lnTo>
                    <a:pt x="3432" y="361974"/>
                  </a:lnTo>
                  <a:lnTo>
                    <a:pt x="13405" y="406399"/>
                  </a:lnTo>
                  <a:lnTo>
                    <a:pt x="29431" y="448248"/>
                  </a:lnTo>
                  <a:lnTo>
                    <a:pt x="51021" y="487026"/>
                  </a:lnTo>
                  <a:lnTo>
                    <a:pt x="77688" y="522238"/>
                  </a:lnTo>
                  <a:lnTo>
                    <a:pt x="108944" y="553390"/>
                  </a:lnTo>
                  <a:lnTo>
                    <a:pt x="144302" y="579987"/>
                  </a:lnTo>
                  <a:lnTo>
                    <a:pt x="183273" y="601535"/>
                  </a:lnTo>
                  <a:lnTo>
                    <a:pt x="225371" y="617539"/>
                  </a:lnTo>
                  <a:lnTo>
                    <a:pt x="270106" y="627504"/>
                  </a:lnTo>
                  <a:lnTo>
                    <a:pt x="316992" y="630936"/>
                  </a:lnTo>
                  <a:lnTo>
                    <a:pt x="2714243" y="630936"/>
                  </a:lnTo>
                  <a:lnTo>
                    <a:pt x="2761129" y="627504"/>
                  </a:lnTo>
                  <a:lnTo>
                    <a:pt x="2805864" y="617539"/>
                  </a:lnTo>
                  <a:lnTo>
                    <a:pt x="2847962" y="601535"/>
                  </a:lnTo>
                  <a:lnTo>
                    <a:pt x="2886933" y="579987"/>
                  </a:lnTo>
                  <a:lnTo>
                    <a:pt x="2922291" y="553390"/>
                  </a:lnTo>
                  <a:lnTo>
                    <a:pt x="2953547" y="522238"/>
                  </a:lnTo>
                  <a:lnTo>
                    <a:pt x="2980214" y="487026"/>
                  </a:lnTo>
                  <a:lnTo>
                    <a:pt x="3001804" y="448248"/>
                  </a:lnTo>
                  <a:lnTo>
                    <a:pt x="3017830" y="406399"/>
                  </a:lnTo>
                  <a:lnTo>
                    <a:pt x="3027803" y="361974"/>
                  </a:lnTo>
                  <a:lnTo>
                    <a:pt x="3031236" y="315467"/>
                  </a:lnTo>
                  <a:lnTo>
                    <a:pt x="3027803" y="268617"/>
                  </a:lnTo>
                  <a:lnTo>
                    <a:pt x="3017830" y="223979"/>
                  </a:lnTo>
                  <a:lnTo>
                    <a:pt x="3001804" y="182028"/>
                  </a:lnTo>
                  <a:lnTo>
                    <a:pt x="2980214" y="143236"/>
                  </a:lnTo>
                  <a:lnTo>
                    <a:pt x="2953547" y="108079"/>
                  </a:lnTo>
                  <a:lnTo>
                    <a:pt x="2922291" y="77030"/>
                  </a:lnTo>
                  <a:lnTo>
                    <a:pt x="2886933" y="50563"/>
                  </a:lnTo>
                  <a:lnTo>
                    <a:pt x="2847962" y="29152"/>
                  </a:lnTo>
                  <a:lnTo>
                    <a:pt x="2805864" y="13272"/>
                  </a:lnTo>
                  <a:lnTo>
                    <a:pt x="2761129" y="3397"/>
                  </a:lnTo>
                  <a:lnTo>
                    <a:pt x="2714243" y="0"/>
                  </a:lnTo>
                  <a:close/>
                </a:path>
              </a:pathLst>
            </a:custGeom>
            <a:grpFill/>
          </p:spPr>
          <p:txBody>
            <a:bodyPr wrap="square" lIns="0" tIns="0" rIns="0" bIns="0" rtlCol="0"/>
            <a:lstStyle/>
            <a:p>
              <a:pPr defTabSz="829178"/>
              <a:endParaRPr sz="1632">
                <a:solidFill>
                  <a:prstClr val="black"/>
                </a:solidFill>
                <a:latin typeface="Calibri"/>
              </a:endParaRPr>
            </a:p>
          </p:txBody>
        </p:sp>
        <p:sp>
          <p:nvSpPr>
            <p:cNvPr id="9" name="object 7">
              <a:extLst>
                <a:ext uri="{FF2B5EF4-FFF2-40B4-BE49-F238E27FC236}">
                  <a16:creationId xmlns:a16="http://schemas.microsoft.com/office/drawing/2014/main" id="{D8F6F2B6-0986-491F-9757-E8496DEB260C}"/>
                </a:ext>
              </a:extLst>
            </p:cNvPr>
            <p:cNvSpPr/>
            <p:nvPr/>
          </p:nvSpPr>
          <p:spPr>
            <a:xfrm>
              <a:off x="3811523" y="1426463"/>
              <a:ext cx="3053080" cy="655320"/>
            </a:xfrm>
            <a:custGeom>
              <a:avLst/>
              <a:gdLst/>
              <a:ahLst/>
              <a:cxnLst/>
              <a:rect l="l" t="t" r="r" b="b"/>
              <a:pathLst>
                <a:path w="3053079" h="655319">
                  <a:moveTo>
                    <a:pt x="2758440" y="1524"/>
                  </a:moveTo>
                  <a:lnTo>
                    <a:pt x="294131" y="1524"/>
                  </a:lnTo>
                  <a:lnTo>
                    <a:pt x="260603" y="7620"/>
                  </a:lnTo>
                  <a:lnTo>
                    <a:pt x="245363" y="10668"/>
                  </a:lnTo>
                  <a:lnTo>
                    <a:pt x="214884" y="19812"/>
                  </a:lnTo>
                  <a:lnTo>
                    <a:pt x="199643" y="25908"/>
                  </a:lnTo>
                  <a:lnTo>
                    <a:pt x="184403" y="33528"/>
                  </a:lnTo>
                  <a:lnTo>
                    <a:pt x="170687" y="39624"/>
                  </a:lnTo>
                  <a:lnTo>
                    <a:pt x="156972" y="47244"/>
                  </a:lnTo>
                  <a:lnTo>
                    <a:pt x="144779" y="56387"/>
                  </a:lnTo>
                  <a:lnTo>
                    <a:pt x="131063" y="65532"/>
                  </a:lnTo>
                  <a:lnTo>
                    <a:pt x="96012" y="96012"/>
                  </a:lnTo>
                  <a:lnTo>
                    <a:pt x="56387" y="144780"/>
                  </a:lnTo>
                  <a:lnTo>
                    <a:pt x="32003" y="185928"/>
                  </a:lnTo>
                  <a:lnTo>
                    <a:pt x="25908" y="201168"/>
                  </a:lnTo>
                  <a:lnTo>
                    <a:pt x="19812" y="214884"/>
                  </a:lnTo>
                  <a:lnTo>
                    <a:pt x="15239" y="230124"/>
                  </a:lnTo>
                  <a:lnTo>
                    <a:pt x="10667" y="246887"/>
                  </a:lnTo>
                  <a:lnTo>
                    <a:pt x="6096" y="262128"/>
                  </a:lnTo>
                  <a:lnTo>
                    <a:pt x="3048" y="277368"/>
                  </a:lnTo>
                  <a:lnTo>
                    <a:pt x="0" y="310896"/>
                  </a:lnTo>
                  <a:lnTo>
                    <a:pt x="0" y="344424"/>
                  </a:lnTo>
                  <a:lnTo>
                    <a:pt x="6096" y="393192"/>
                  </a:lnTo>
                  <a:lnTo>
                    <a:pt x="19812" y="440436"/>
                  </a:lnTo>
                  <a:lnTo>
                    <a:pt x="47243" y="496824"/>
                  </a:lnTo>
                  <a:lnTo>
                    <a:pt x="74675" y="536448"/>
                  </a:lnTo>
                  <a:lnTo>
                    <a:pt x="118872" y="580644"/>
                  </a:lnTo>
                  <a:lnTo>
                    <a:pt x="158496" y="608076"/>
                  </a:lnTo>
                  <a:lnTo>
                    <a:pt x="199643" y="629412"/>
                  </a:lnTo>
                  <a:lnTo>
                    <a:pt x="245363" y="644651"/>
                  </a:lnTo>
                  <a:lnTo>
                    <a:pt x="262127" y="647700"/>
                  </a:lnTo>
                  <a:lnTo>
                    <a:pt x="277367" y="650748"/>
                  </a:lnTo>
                  <a:lnTo>
                    <a:pt x="294131" y="653796"/>
                  </a:lnTo>
                  <a:lnTo>
                    <a:pt x="310896" y="653796"/>
                  </a:lnTo>
                  <a:lnTo>
                    <a:pt x="327660" y="655320"/>
                  </a:lnTo>
                  <a:lnTo>
                    <a:pt x="2726435" y="655320"/>
                  </a:lnTo>
                  <a:lnTo>
                    <a:pt x="2775204" y="650748"/>
                  </a:lnTo>
                  <a:lnTo>
                    <a:pt x="2791968" y="647700"/>
                  </a:lnTo>
                  <a:lnTo>
                    <a:pt x="2807207" y="644651"/>
                  </a:lnTo>
                  <a:lnTo>
                    <a:pt x="2837687" y="635508"/>
                  </a:lnTo>
                  <a:lnTo>
                    <a:pt x="2845307" y="632460"/>
                  </a:lnTo>
                  <a:lnTo>
                    <a:pt x="310896" y="632460"/>
                  </a:lnTo>
                  <a:lnTo>
                    <a:pt x="280415" y="629412"/>
                  </a:lnTo>
                  <a:lnTo>
                    <a:pt x="236220" y="618744"/>
                  </a:lnTo>
                  <a:lnTo>
                    <a:pt x="181355" y="595884"/>
                  </a:lnTo>
                  <a:lnTo>
                    <a:pt x="132587" y="562356"/>
                  </a:lnTo>
                  <a:lnTo>
                    <a:pt x="91439" y="521208"/>
                  </a:lnTo>
                  <a:lnTo>
                    <a:pt x="74675" y="498348"/>
                  </a:lnTo>
                  <a:lnTo>
                    <a:pt x="65531" y="486156"/>
                  </a:lnTo>
                  <a:lnTo>
                    <a:pt x="59436" y="472440"/>
                  </a:lnTo>
                  <a:lnTo>
                    <a:pt x="51815" y="458724"/>
                  </a:lnTo>
                  <a:lnTo>
                    <a:pt x="45720" y="446532"/>
                  </a:lnTo>
                  <a:lnTo>
                    <a:pt x="41148" y="432816"/>
                  </a:lnTo>
                  <a:lnTo>
                    <a:pt x="36575" y="417575"/>
                  </a:lnTo>
                  <a:lnTo>
                    <a:pt x="32003" y="403860"/>
                  </a:lnTo>
                  <a:lnTo>
                    <a:pt x="25908" y="373380"/>
                  </a:lnTo>
                  <a:lnTo>
                    <a:pt x="22860" y="342900"/>
                  </a:lnTo>
                  <a:lnTo>
                    <a:pt x="22860" y="310896"/>
                  </a:lnTo>
                  <a:lnTo>
                    <a:pt x="28955" y="265175"/>
                  </a:lnTo>
                  <a:lnTo>
                    <a:pt x="45720" y="208787"/>
                  </a:lnTo>
                  <a:lnTo>
                    <a:pt x="59436" y="182880"/>
                  </a:lnTo>
                  <a:lnTo>
                    <a:pt x="67055" y="169163"/>
                  </a:lnTo>
                  <a:lnTo>
                    <a:pt x="91439" y="134112"/>
                  </a:lnTo>
                  <a:lnTo>
                    <a:pt x="134112" y="91440"/>
                  </a:lnTo>
                  <a:lnTo>
                    <a:pt x="144779" y="83820"/>
                  </a:lnTo>
                  <a:lnTo>
                    <a:pt x="156972" y="74675"/>
                  </a:lnTo>
                  <a:lnTo>
                    <a:pt x="222503" y="41148"/>
                  </a:lnTo>
                  <a:lnTo>
                    <a:pt x="266700" y="28956"/>
                  </a:lnTo>
                  <a:lnTo>
                    <a:pt x="280415" y="25908"/>
                  </a:lnTo>
                  <a:lnTo>
                    <a:pt x="312420" y="22860"/>
                  </a:lnTo>
                  <a:lnTo>
                    <a:pt x="2845307" y="22860"/>
                  </a:lnTo>
                  <a:lnTo>
                    <a:pt x="2837687" y="19812"/>
                  </a:lnTo>
                  <a:lnTo>
                    <a:pt x="2807207" y="10668"/>
                  </a:lnTo>
                  <a:lnTo>
                    <a:pt x="2790444" y="7620"/>
                  </a:lnTo>
                  <a:lnTo>
                    <a:pt x="2775204" y="4572"/>
                  </a:lnTo>
                  <a:lnTo>
                    <a:pt x="2758440" y="1524"/>
                  </a:lnTo>
                  <a:close/>
                </a:path>
                <a:path w="3053079" h="655319">
                  <a:moveTo>
                    <a:pt x="2845307" y="22860"/>
                  </a:moveTo>
                  <a:lnTo>
                    <a:pt x="2741676" y="22860"/>
                  </a:lnTo>
                  <a:lnTo>
                    <a:pt x="2772155" y="25908"/>
                  </a:lnTo>
                  <a:lnTo>
                    <a:pt x="2802635" y="32004"/>
                  </a:lnTo>
                  <a:lnTo>
                    <a:pt x="2871216" y="59436"/>
                  </a:lnTo>
                  <a:lnTo>
                    <a:pt x="2919983" y="92963"/>
                  </a:lnTo>
                  <a:lnTo>
                    <a:pt x="2961131" y="134112"/>
                  </a:lnTo>
                  <a:lnTo>
                    <a:pt x="2977896" y="156972"/>
                  </a:lnTo>
                  <a:lnTo>
                    <a:pt x="2987040" y="169163"/>
                  </a:lnTo>
                  <a:lnTo>
                    <a:pt x="2993135" y="182880"/>
                  </a:lnTo>
                  <a:lnTo>
                    <a:pt x="3000755" y="195072"/>
                  </a:lnTo>
                  <a:lnTo>
                    <a:pt x="3006852" y="208787"/>
                  </a:lnTo>
                  <a:lnTo>
                    <a:pt x="3011424" y="222504"/>
                  </a:lnTo>
                  <a:lnTo>
                    <a:pt x="3015996" y="237744"/>
                  </a:lnTo>
                  <a:lnTo>
                    <a:pt x="3020568" y="251460"/>
                  </a:lnTo>
                  <a:lnTo>
                    <a:pt x="3026664" y="281940"/>
                  </a:lnTo>
                  <a:lnTo>
                    <a:pt x="3029711" y="312420"/>
                  </a:lnTo>
                  <a:lnTo>
                    <a:pt x="3029711" y="342900"/>
                  </a:lnTo>
                  <a:lnTo>
                    <a:pt x="3023616" y="390144"/>
                  </a:lnTo>
                  <a:lnTo>
                    <a:pt x="3006852" y="446532"/>
                  </a:lnTo>
                  <a:lnTo>
                    <a:pt x="2993135" y="472440"/>
                  </a:lnTo>
                  <a:lnTo>
                    <a:pt x="2985516" y="486156"/>
                  </a:lnTo>
                  <a:lnTo>
                    <a:pt x="2961131" y="521208"/>
                  </a:lnTo>
                  <a:lnTo>
                    <a:pt x="2918459" y="563880"/>
                  </a:lnTo>
                  <a:lnTo>
                    <a:pt x="2907792" y="571500"/>
                  </a:lnTo>
                  <a:lnTo>
                    <a:pt x="2895600" y="580644"/>
                  </a:lnTo>
                  <a:lnTo>
                    <a:pt x="2830068" y="614172"/>
                  </a:lnTo>
                  <a:lnTo>
                    <a:pt x="2787396" y="626363"/>
                  </a:lnTo>
                  <a:lnTo>
                    <a:pt x="2740152" y="632460"/>
                  </a:lnTo>
                  <a:lnTo>
                    <a:pt x="2845307" y="632460"/>
                  </a:lnTo>
                  <a:lnTo>
                    <a:pt x="2852928" y="629412"/>
                  </a:lnTo>
                  <a:lnTo>
                    <a:pt x="2868168" y="621792"/>
                  </a:lnTo>
                  <a:lnTo>
                    <a:pt x="2881883" y="615696"/>
                  </a:lnTo>
                  <a:lnTo>
                    <a:pt x="2895600" y="606551"/>
                  </a:lnTo>
                  <a:lnTo>
                    <a:pt x="2909316" y="598932"/>
                  </a:lnTo>
                  <a:lnTo>
                    <a:pt x="2921507" y="589788"/>
                  </a:lnTo>
                  <a:lnTo>
                    <a:pt x="2956559" y="557784"/>
                  </a:lnTo>
                  <a:lnTo>
                    <a:pt x="2988564" y="522732"/>
                  </a:lnTo>
                  <a:lnTo>
                    <a:pt x="2996183" y="510540"/>
                  </a:lnTo>
                  <a:lnTo>
                    <a:pt x="3005328" y="496824"/>
                  </a:lnTo>
                  <a:lnTo>
                    <a:pt x="3020568" y="469392"/>
                  </a:lnTo>
                  <a:lnTo>
                    <a:pt x="3026664" y="454151"/>
                  </a:lnTo>
                  <a:lnTo>
                    <a:pt x="3032759" y="440436"/>
                  </a:lnTo>
                  <a:lnTo>
                    <a:pt x="3037331" y="425196"/>
                  </a:lnTo>
                  <a:lnTo>
                    <a:pt x="3041904" y="408432"/>
                  </a:lnTo>
                  <a:lnTo>
                    <a:pt x="3046476" y="393192"/>
                  </a:lnTo>
                  <a:lnTo>
                    <a:pt x="3049524" y="376428"/>
                  </a:lnTo>
                  <a:lnTo>
                    <a:pt x="3051048" y="361188"/>
                  </a:lnTo>
                  <a:lnTo>
                    <a:pt x="3052572" y="344424"/>
                  </a:lnTo>
                  <a:lnTo>
                    <a:pt x="3052572" y="310896"/>
                  </a:lnTo>
                  <a:lnTo>
                    <a:pt x="3046476" y="262128"/>
                  </a:lnTo>
                  <a:lnTo>
                    <a:pt x="3032759" y="214884"/>
                  </a:lnTo>
                  <a:lnTo>
                    <a:pt x="3005328" y="158496"/>
                  </a:lnTo>
                  <a:lnTo>
                    <a:pt x="2977896" y="118872"/>
                  </a:lnTo>
                  <a:lnTo>
                    <a:pt x="2933700" y="74675"/>
                  </a:lnTo>
                  <a:lnTo>
                    <a:pt x="2894076" y="47244"/>
                  </a:lnTo>
                  <a:lnTo>
                    <a:pt x="2852928" y="25908"/>
                  </a:lnTo>
                  <a:lnTo>
                    <a:pt x="2845307" y="22860"/>
                  </a:lnTo>
                  <a:close/>
                </a:path>
                <a:path w="3053079" h="655319">
                  <a:moveTo>
                    <a:pt x="2724911" y="0"/>
                  </a:moveTo>
                  <a:lnTo>
                    <a:pt x="326136" y="0"/>
                  </a:lnTo>
                  <a:lnTo>
                    <a:pt x="309372" y="1524"/>
                  </a:lnTo>
                  <a:lnTo>
                    <a:pt x="2741676" y="1524"/>
                  </a:lnTo>
                  <a:lnTo>
                    <a:pt x="2724911" y="0"/>
                  </a:lnTo>
                  <a:close/>
                </a:path>
              </a:pathLst>
            </a:custGeom>
            <a:grpFill/>
          </p:spPr>
          <p:txBody>
            <a:bodyPr wrap="square" lIns="0" tIns="0" rIns="0" bIns="0" rtlCol="0"/>
            <a:lstStyle/>
            <a:p>
              <a:pPr defTabSz="829178"/>
              <a:endParaRPr sz="1632">
                <a:solidFill>
                  <a:prstClr val="black"/>
                </a:solidFill>
                <a:latin typeface="Calibri"/>
              </a:endParaRPr>
            </a:p>
          </p:txBody>
        </p:sp>
      </p:grpSp>
      <p:grpSp>
        <p:nvGrpSpPr>
          <p:cNvPr id="10" name="object 8">
            <a:extLst>
              <a:ext uri="{FF2B5EF4-FFF2-40B4-BE49-F238E27FC236}">
                <a16:creationId xmlns:a16="http://schemas.microsoft.com/office/drawing/2014/main" id="{2CE3B4C9-FD8A-482B-881F-35358B626E43}"/>
              </a:ext>
            </a:extLst>
          </p:cNvPr>
          <p:cNvGrpSpPr/>
          <p:nvPr/>
        </p:nvGrpSpPr>
        <p:grpSpPr>
          <a:xfrm>
            <a:off x="4677642" y="3298750"/>
            <a:ext cx="2768537" cy="593093"/>
            <a:chOff x="3782567" y="3637788"/>
            <a:chExt cx="3053080" cy="654050"/>
          </a:xfrm>
          <a:solidFill>
            <a:schemeClr val="accent3">
              <a:lumMod val="60000"/>
              <a:lumOff val="40000"/>
            </a:schemeClr>
          </a:solidFill>
        </p:grpSpPr>
        <p:sp>
          <p:nvSpPr>
            <p:cNvPr id="11" name="object 9">
              <a:extLst>
                <a:ext uri="{FF2B5EF4-FFF2-40B4-BE49-F238E27FC236}">
                  <a16:creationId xmlns:a16="http://schemas.microsoft.com/office/drawing/2014/main" id="{2F028FE4-52E2-4CB5-A0D9-14047ED934CB}"/>
                </a:ext>
              </a:extLst>
            </p:cNvPr>
            <p:cNvSpPr/>
            <p:nvPr/>
          </p:nvSpPr>
          <p:spPr>
            <a:xfrm>
              <a:off x="3793235" y="3648456"/>
              <a:ext cx="3030220" cy="632460"/>
            </a:xfrm>
            <a:custGeom>
              <a:avLst/>
              <a:gdLst/>
              <a:ahLst/>
              <a:cxnLst/>
              <a:rect l="l" t="t" r="r" b="b"/>
              <a:pathLst>
                <a:path w="3030220" h="632460">
                  <a:moveTo>
                    <a:pt x="2714243" y="0"/>
                  </a:moveTo>
                  <a:lnTo>
                    <a:pt x="315467" y="0"/>
                  </a:lnTo>
                  <a:lnTo>
                    <a:pt x="268961" y="3431"/>
                  </a:lnTo>
                  <a:lnTo>
                    <a:pt x="224536" y="13396"/>
                  </a:lnTo>
                  <a:lnTo>
                    <a:pt x="182687" y="29400"/>
                  </a:lnTo>
                  <a:lnTo>
                    <a:pt x="143909" y="50948"/>
                  </a:lnTo>
                  <a:lnTo>
                    <a:pt x="108697" y="77545"/>
                  </a:lnTo>
                  <a:lnTo>
                    <a:pt x="77545" y="108697"/>
                  </a:lnTo>
                  <a:lnTo>
                    <a:pt x="50948" y="143909"/>
                  </a:lnTo>
                  <a:lnTo>
                    <a:pt x="29400" y="182687"/>
                  </a:lnTo>
                  <a:lnTo>
                    <a:pt x="13396" y="224536"/>
                  </a:lnTo>
                  <a:lnTo>
                    <a:pt x="3431" y="268961"/>
                  </a:lnTo>
                  <a:lnTo>
                    <a:pt x="0" y="315467"/>
                  </a:lnTo>
                  <a:lnTo>
                    <a:pt x="3431" y="362353"/>
                  </a:lnTo>
                  <a:lnTo>
                    <a:pt x="13396" y="407088"/>
                  </a:lnTo>
                  <a:lnTo>
                    <a:pt x="29400" y="449186"/>
                  </a:lnTo>
                  <a:lnTo>
                    <a:pt x="50948" y="488157"/>
                  </a:lnTo>
                  <a:lnTo>
                    <a:pt x="77545" y="523515"/>
                  </a:lnTo>
                  <a:lnTo>
                    <a:pt x="108697" y="554771"/>
                  </a:lnTo>
                  <a:lnTo>
                    <a:pt x="143909" y="581438"/>
                  </a:lnTo>
                  <a:lnTo>
                    <a:pt x="182687" y="603028"/>
                  </a:lnTo>
                  <a:lnTo>
                    <a:pt x="224536" y="619054"/>
                  </a:lnTo>
                  <a:lnTo>
                    <a:pt x="268961" y="629027"/>
                  </a:lnTo>
                  <a:lnTo>
                    <a:pt x="315467" y="632459"/>
                  </a:lnTo>
                  <a:lnTo>
                    <a:pt x="2714243" y="632459"/>
                  </a:lnTo>
                  <a:lnTo>
                    <a:pt x="2761094" y="629027"/>
                  </a:lnTo>
                  <a:lnTo>
                    <a:pt x="2805732" y="619054"/>
                  </a:lnTo>
                  <a:lnTo>
                    <a:pt x="2847683" y="603028"/>
                  </a:lnTo>
                  <a:lnTo>
                    <a:pt x="2886475" y="581438"/>
                  </a:lnTo>
                  <a:lnTo>
                    <a:pt x="2921632" y="554771"/>
                  </a:lnTo>
                  <a:lnTo>
                    <a:pt x="2952681" y="523515"/>
                  </a:lnTo>
                  <a:lnTo>
                    <a:pt x="2979148" y="488157"/>
                  </a:lnTo>
                  <a:lnTo>
                    <a:pt x="3000559" y="449186"/>
                  </a:lnTo>
                  <a:lnTo>
                    <a:pt x="3016439" y="407088"/>
                  </a:lnTo>
                  <a:lnTo>
                    <a:pt x="3026314" y="362353"/>
                  </a:lnTo>
                  <a:lnTo>
                    <a:pt x="3029712" y="315467"/>
                  </a:lnTo>
                  <a:lnTo>
                    <a:pt x="3026314" y="268961"/>
                  </a:lnTo>
                  <a:lnTo>
                    <a:pt x="3016439" y="224536"/>
                  </a:lnTo>
                  <a:lnTo>
                    <a:pt x="3000559" y="182687"/>
                  </a:lnTo>
                  <a:lnTo>
                    <a:pt x="2979148" y="143909"/>
                  </a:lnTo>
                  <a:lnTo>
                    <a:pt x="2952681" y="108697"/>
                  </a:lnTo>
                  <a:lnTo>
                    <a:pt x="2921632" y="77545"/>
                  </a:lnTo>
                  <a:lnTo>
                    <a:pt x="2886475" y="50948"/>
                  </a:lnTo>
                  <a:lnTo>
                    <a:pt x="2847683" y="29400"/>
                  </a:lnTo>
                  <a:lnTo>
                    <a:pt x="2805732" y="13396"/>
                  </a:lnTo>
                  <a:lnTo>
                    <a:pt x="2761094" y="3431"/>
                  </a:lnTo>
                  <a:lnTo>
                    <a:pt x="2714243" y="0"/>
                  </a:lnTo>
                  <a:close/>
                </a:path>
              </a:pathLst>
            </a:custGeom>
            <a:grpFill/>
          </p:spPr>
          <p:txBody>
            <a:bodyPr wrap="square" lIns="0" tIns="0" rIns="0" bIns="0" rtlCol="0"/>
            <a:lstStyle/>
            <a:p>
              <a:pPr defTabSz="829178"/>
              <a:endParaRPr sz="1600">
                <a:solidFill>
                  <a:prstClr val="black"/>
                </a:solidFill>
                <a:latin typeface="Calibri" panose="020F0502020204030204" pitchFamily="34" charset="0"/>
                <a:cs typeface="Calibri" panose="020F0502020204030204" pitchFamily="34" charset="0"/>
              </a:endParaRPr>
            </a:p>
          </p:txBody>
        </p:sp>
        <p:sp>
          <p:nvSpPr>
            <p:cNvPr id="12" name="object 10">
              <a:extLst>
                <a:ext uri="{FF2B5EF4-FFF2-40B4-BE49-F238E27FC236}">
                  <a16:creationId xmlns:a16="http://schemas.microsoft.com/office/drawing/2014/main" id="{51770D02-02CF-4A9B-BC60-9856FC4B4887}"/>
                </a:ext>
              </a:extLst>
            </p:cNvPr>
            <p:cNvSpPr/>
            <p:nvPr/>
          </p:nvSpPr>
          <p:spPr>
            <a:xfrm>
              <a:off x="3782567" y="3637788"/>
              <a:ext cx="3053080" cy="654050"/>
            </a:xfrm>
            <a:custGeom>
              <a:avLst/>
              <a:gdLst/>
              <a:ahLst/>
              <a:cxnLst/>
              <a:rect l="l" t="t" r="r" b="b"/>
              <a:pathLst>
                <a:path w="3053079" h="654050">
                  <a:moveTo>
                    <a:pt x="2741676" y="0"/>
                  </a:moveTo>
                  <a:lnTo>
                    <a:pt x="309372" y="0"/>
                  </a:lnTo>
                  <a:lnTo>
                    <a:pt x="277368" y="3048"/>
                  </a:lnTo>
                  <a:lnTo>
                    <a:pt x="228600" y="13716"/>
                  </a:lnTo>
                  <a:lnTo>
                    <a:pt x="199644" y="25908"/>
                  </a:lnTo>
                  <a:lnTo>
                    <a:pt x="184404" y="32004"/>
                  </a:lnTo>
                  <a:lnTo>
                    <a:pt x="143256" y="54863"/>
                  </a:lnTo>
                  <a:lnTo>
                    <a:pt x="131064" y="64008"/>
                  </a:lnTo>
                  <a:lnTo>
                    <a:pt x="94487" y="96012"/>
                  </a:lnTo>
                  <a:lnTo>
                    <a:pt x="74676" y="118872"/>
                  </a:lnTo>
                  <a:lnTo>
                    <a:pt x="64008" y="131063"/>
                  </a:lnTo>
                  <a:lnTo>
                    <a:pt x="39624" y="170687"/>
                  </a:lnTo>
                  <a:lnTo>
                    <a:pt x="13716" y="230124"/>
                  </a:lnTo>
                  <a:lnTo>
                    <a:pt x="3048" y="277368"/>
                  </a:lnTo>
                  <a:lnTo>
                    <a:pt x="0" y="310896"/>
                  </a:lnTo>
                  <a:lnTo>
                    <a:pt x="0" y="344424"/>
                  </a:lnTo>
                  <a:lnTo>
                    <a:pt x="1524" y="359663"/>
                  </a:lnTo>
                  <a:lnTo>
                    <a:pt x="3048" y="376427"/>
                  </a:lnTo>
                  <a:lnTo>
                    <a:pt x="6096" y="393192"/>
                  </a:lnTo>
                  <a:lnTo>
                    <a:pt x="10668" y="408432"/>
                  </a:lnTo>
                  <a:lnTo>
                    <a:pt x="13716" y="423672"/>
                  </a:lnTo>
                  <a:lnTo>
                    <a:pt x="32004" y="469392"/>
                  </a:lnTo>
                  <a:lnTo>
                    <a:pt x="56387" y="510539"/>
                  </a:lnTo>
                  <a:lnTo>
                    <a:pt x="96012" y="557784"/>
                  </a:lnTo>
                  <a:lnTo>
                    <a:pt x="131064" y="588263"/>
                  </a:lnTo>
                  <a:lnTo>
                    <a:pt x="144780" y="597408"/>
                  </a:lnTo>
                  <a:lnTo>
                    <a:pt x="156972" y="606551"/>
                  </a:lnTo>
                  <a:lnTo>
                    <a:pt x="199644" y="627888"/>
                  </a:lnTo>
                  <a:lnTo>
                    <a:pt x="260604" y="647700"/>
                  </a:lnTo>
                  <a:lnTo>
                    <a:pt x="310896" y="653796"/>
                  </a:lnTo>
                  <a:lnTo>
                    <a:pt x="2741676" y="653796"/>
                  </a:lnTo>
                  <a:lnTo>
                    <a:pt x="2775204" y="650748"/>
                  </a:lnTo>
                  <a:lnTo>
                    <a:pt x="2791967" y="647700"/>
                  </a:lnTo>
                  <a:lnTo>
                    <a:pt x="2837688" y="633984"/>
                  </a:lnTo>
                  <a:lnTo>
                    <a:pt x="2845308" y="630936"/>
                  </a:lnTo>
                  <a:lnTo>
                    <a:pt x="310896" y="630936"/>
                  </a:lnTo>
                  <a:lnTo>
                    <a:pt x="280416" y="627888"/>
                  </a:lnTo>
                  <a:lnTo>
                    <a:pt x="249936" y="621792"/>
                  </a:lnTo>
                  <a:lnTo>
                    <a:pt x="236220" y="617220"/>
                  </a:lnTo>
                  <a:lnTo>
                    <a:pt x="220980" y="612648"/>
                  </a:lnTo>
                  <a:lnTo>
                    <a:pt x="208787" y="608076"/>
                  </a:lnTo>
                  <a:lnTo>
                    <a:pt x="195072" y="601980"/>
                  </a:lnTo>
                  <a:lnTo>
                    <a:pt x="181356" y="594360"/>
                  </a:lnTo>
                  <a:lnTo>
                    <a:pt x="169164" y="586739"/>
                  </a:lnTo>
                  <a:lnTo>
                    <a:pt x="155448" y="579120"/>
                  </a:lnTo>
                  <a:lnTo>
                    <a:pt x="111252" y="542544"/>
                  </a:lnTo>
                  <a:lnTo>
                    <a:pt x="82296" y="509016"/>
                  </a:lnTo>
                  <a:lnTo>
                    <a:pt x="74676" y="496824"/>
                  </a:lnTo>
                  <a:lnTo>
                    <a:pt x="65532" y="484632"/>
                  </a:lnTo>
                  <a:lnTo>
                    <a:pt x="59436" y="472439"/>
                  </a:lnTo>
                  <a:lnTo>
                    <a:pt x="51816" y="458724"/>
                  </a:lnTo>
                  <a:lnTo>
                    <a:pt x="39624" y="431292"/>
                  </a:lnTo>
                  <a:lnTo>
                    <a:pt x="35052" y="417575"/>
                  </a:lnTo>
                  <a:lnTo>
                    <a:pt x="32004" y="402336"/>
                  </a:lnTo>
                  <a:lnTo>
                    <a:pt x="27432" y="387096"/>
                  </a:lnTo>
                  <a:lnTo>
                    <a:pt x="25908" y="373380"/>
                  </a:lnTo>
                  <a:lnTo>
                    <a:pt x="22860" y="358139"/>
                  </a:lnTo>
                  <a:lnTo>
                    <a:pt x="22860" y="342900"/>
                  </a:lnTo>
                  <a:lnTo>
                    <a:pt x="21336" y="326136"/>
                  </a:lnTo>
                  <a:lnTo>
                    <a:pt x="22860" y="310896"/>
                  </a:lnTo>
                  <a:lnTo>
                    <a:pt x="22860" y="295656"/>
                  </a:lnTo>
                  <a:lnTo>
                    <a:pt x="25908" y="280416"/>
                  </a:lnTo>
                  <a:lnTo>
                    <a:pt x="27432" y="265175"/>
                  </a:lnTo>
                  <a:lnTo>
                    <a:pt x="32004" y="249936"/>
                  </a:lnTo>
                  <a:lnTo>
                    <a:pt x="35052" y="236220"/>
                  </a:lnTo>
                  <a:lnTo>
                    <a:pt x="41148" y="220980"/>
                  </a:lnTo>
                  <a:lnTo>
                    <a:pt x="45720" y="207263"/>
                  </a:lnTo>
                  <a:lnTo>
                    <a:pt x="51816" y="195072"/>
                  </a:lnTo>
                  <a:lnTo>
                    <a:pt x="59436" y="181356"/>
                  </a:lnTo>
                  <a:lnTo>
                    <a:pt x="65532" y="167639"/>
                  </a:lnTo>
                  <a:lnTo>
                    <a:pt x="74676" y="155448"/>
                  </a:lnTo>
                  <a:lnTo>
                    <a:pt x="82296" y="144780"/>
                  </a:lnTo>
                  <a:lnTo>
                    <a:pt x="91440" y="132587"/>
                  </a:lnTo>
                  <a:lnTo>
                    <a:pt x="144780" y="82296"/>
                  </a:lnTo>
                  <a:lnTo>
                    <a:pt x="181356" y="57912"/>
                  </a:lnTo>
                  <a:lnTo>
                    <a:pt x="222504" y="39624"/>
                  </a:lnTo>
                  <a:lnTo>
                    <a:pt x="251460" y="32004"/>
                  </a:lnTo>
                  <a:lnTo>
                    <a:pt x="265176" y="27432"/>
                  </a:lnTo>
                  <a:lnTo>
                    <a:pt x="280416" y="25908"/>
                  </a:lnTo>
                  <a:lnTo>
                    <a:pt x="295656" y="22860"/>
                  </a:lnTo>
                  <a:lnTo>
                    <a:pt x="310896" y="22860"/>
                  </a:lnTo>
                  <a:lnTo>
                    <a:pt x="327660" y="21336"/>
                  </a:lnTo>
                  <a:lnTo>
                    <a:pt x="2841497" y="21336"/>
                  </a:lnTo>
                  <a:lnTo>
                    <a:pt x="2822448" y="13716"/>
                  </a:lnTo>
                  <a:lnTo>
                    <a:pt x="2807208" y="9144"/>
                  </a:lnTo>
                  <a:lnTo>
                    <a:pt x="2790443" y="6096"/>
                  </a:lnTo>
                  <a:lnTo>
                    <a:pt x="2775204" y="3048"/>
                  </a:lnTo>
                  <a:lnTo>
                    <a:pt x="2741676" y="0"/>
                  </a:lnTo>
                  <a:close/>
                </a:path>
                <a:path w="3053079" h="654050">
                  <a:moveTo>
                    <a:pt x="2841497" y="21336"/>
                  </a:moveTo>
                  <a:lnTo>
                    <a:pt x="2724912" y="21336"/>
                  </a:lnTo>
                  <a:lnTo>
                    <a:pt x="2741676" y="22860"/>
                  </a:lnTo>
                  <a:lnTo>
                    <a:pt x="2756916" y="22860"/>
                  </a:lnTo>
                  <a:lnTo>
                    <a:pt x="2772156" y="25908"/>
                  </a:lnTo>
                  <a:lnTo>
                    <a:pt x="2787396" y="27432"/>
                  </a:lnTo>
                  <a:lnTo>
                    <a:pt x="2801112" y="32004"/>
                  </a:lnTo>
                  <a:lnTo>
                    <a:pt x="2816352" y="35051"/>
                  </a:lnTo>
                  <a:lnTo>
                    <a:pt x="2830067" y="39624"/>
                  </a:lnTo>
                  <a:lnTo>
                    <a:pt x="2857500" y="51816"/>
                  </a:lnTo>
                  <a:lnTo>
                    <a:pt x="2871216" y="59436"/>
                  </a:lnTo>
                  <a:lnTo>
                    <a:pt x="2883408" y="65532"/>
                  </a:lnTo>
                  <a:lnTo>
                    <a:pt x="2895600" y="74675"/>
                  </a:lnTo>
                  <a:lnTo>
                    <a:pt x="2907791" y="82296"/>
                  </a:lnTo>
                  <a:lnTo>
                    <a:pt x="2919984" y="91439"/>
                  </a:lnTo>
                  <a:lnTo>
                    <a:pt x="2961132" y="132587"/>
                  </a:lnTo>
                  <a:lnTo>
                    <a:pt x="2993136" y="181356"/>
                  </a:lnTo>
                  <a:lnTo>
                    <a:pt x="3015996" y="236220"/>
                  </a:lnTo>
                  <a:lnTo>
                    <a:pt x="3026664" y="280416"/>
                  </a:lnTo>
                  <a:lnTo>
                    <a:pt x="3029712" y="310896"/>
                  </a:lnTo>
                  <a:lnTo>
                    <a:pt x="3029712" y="342900"/>
                  </a:lnTo>
                  <a:lnTo>
                    <a:pt x="3020567" y="403860"/>
                  </a:lnTo>
                  <a:lnTo>
                    <a:pt x="2993136" y="472439"/>
                  </a:lnTo>
                  <a:lnTo>
                    <a:pt x="2959608" y="521208"/>
                  </a:lnTo>
                  <a:lnTo>
                    <a:pt x="2918460" y="562356"/>
                  </a:lnTo>
                  <a:lnTo>
                    <a:pt x="2895600" y="579120"/>
                  </a:lnTo>
                  <a:lnTo>
                    <a:pt x="2883408" y="588263"/>
                  </a:lnTo>
                  <a:lnTo>
                    <a:pt x="2869691" y="594360"/>
                  </a:lnTo>
                  <a:lnTo>
                    <a:pt x="2857500" y="601980"/>
                  </a:lnTo>
                  <a:lnTo>
                    <a:pt x="2843784" y="608076"/>
                  </a:lnTo>
                  <a:lnTo>
                    <a:pt x="2816352" y="617220"/>
                  </a:lnTo>
                  <a:lnTo>
                    <a:pt x="2801112" y="621792"/>
                  </a:lnTo>
                  <a:lnTo>
                    <a:pt x="2770632" y="627888"/>
                  </a:lnTo>
                  <a:lnTo>
                    <a:pt x="2740152" y="630936"/>
                  </a:lnTo>
                  <a:lnTo>
                    <a:pt x="2845308" y="630936"/>
                  </a:lnTo>
                  <a:lnTo>
                    <a:pt x="2881884" y="614172"/>
                  </a:lnTo>
                  <a:lnTo>
                    <a:pt x="2907791" y="597408"/>
                  </a:lnTo>
                  <a:lnTo>
                    <a:pt x="2921508" y="588263"/>
                  </a:lnTo>
                  <a:lnTo>
                    <a:pt x="2956560" y="557784"/>
                  </a:lnTo>
                  <a:lnTo>
                    <a:pt x="2987040" y="522732"/>
                  </a:lnTo>
                  <a:lnTo>
                    <a:pt x="3012948" y="483108"/>
                  </a:lnTo>
                  <a:lnTo>
                    <a:pt x="3032760" y="438912"/>
                  </a:lnTo>
                  <a:lnTo>
                    <a:pt x="3046476" y="391668"/>
                  </a:lnTo>
                  <a:lnTo>
                    <a:pt x="3048000" y="376427"/>
                  </a:lnTo>
                  <a:lnTo>
                    <a:pt x="3051048" y="359663"/>
                  </a:lnTo>
                  <a:lnTo>
                    <a:pt x="3052572" y="342900"/>
                  </a:lnTo>
                  <a:lnTo>
                    <a:pt x="3052572" y="309372"/>
                  </a:lnTo>
                  <a:lnTo>
                    <a:pt x="3051048" y="292608"/>
                  </a:lnTo>
                  <a:lnTo>
                    <a:pt x="3048000" y="277368"/>
                  </a:lnTo>
                  <a:lnTo>
                    <a:pt x="3044952" y="260604"/>
                  </a:lnTo>
                  <a:lnTo>
                    <a:pt x="3041904" y="245363"/>
                  </a:lnTo>
                  <a:lnTo>
                    <a:pt x="3037332" y="228600"/>
                  </a:lnTo>
                  <a:lnTo>
                    <a:pt x="3032760" y="213360"/>
                  </a:lnTo>
                  <a:lnTo>
                    <a:pt x="3026664" y="199644"/>
                  </a:lnTo>
                  <a:lnTo>
                    <a:pt x="3020567" y="184404"/>
                  </a:lnTo>
                  <a:lnTo>
                    <a:pt x="2996184" y="143256"/>
                  </a:lnTo>
                  <a:lnTo>
                    <a:pt x="2956560" y="94487"/>
                  </a:lnTo>
                  <a:lnTo>
                    <a:pt x="2919984" y="64008"/>
                  </a:lnTo>
                  <a:lnTo>
                    <a:pt x="2866643" y="32004"/>
                  </a:lnTo>
                  <a:lnTo>
                    <a:pt x="2852928" y="25908"/>
                  </a:lnTo>
                  <a:lnTo>
                    <a:pt x="2841497" y="21336"/>
                  </a:lnTo>
                  <a:close/>
                </a:path>
              </a:pathLst>
            </a:custGeom>
            <a:grpFill/>
          </p:spPr>
          <p:txBody>
            <a:bodyPr wrap="square" lIns="0" tIns="0" rIns="0" bIns="0" rtlCol="0"/>
            <a:lstStyle/>
            <a:p>
              <a:pPr defTabSz="829178"/>
              <a:endParaRPr sz="1600">
                <a:solidFill>
                  <a:prstClr val="black"/>
                </a:solidFill>
                <a:latin typeface="Calibri" panose="020F0502020204030204" pitchFamily="34" charset="0"/>
                <a:cs typeface="Calibri" panose="020F0502020204030204" pitchFamily="34" charset="0"/>
              </a:endParaRPr>
            </a:p>
          </p:txBody>
        </p:sp>
      </p:grpSp>
      <p:grpSp>
        <p:nvGrpSpPr>
          <p:cNvPr id="13" name="object 11">
            <a:extLst>
              <a:ext uri="{FF2B5EF4-FFF2-40B4-BE49-F238E27FC236}">
                <a16:creationId xmlns:a16="http://schemas.microsoft.com/office/drawing/2014/main" id="{CC6662DF-872C-400F-B6B2-64AD9CAD1658}"/>
              </a:ext>
            </a:extLst>
          </p:cNvPr>
          <p:cNvGrpSpPr/>
          <p:nvPr/>
        </p:nvGrpSpPr>
        <p:grpSpPr>
          <a:xfrm>
            <a:off x="1383040" y="1293518"/>
            <a:ext cx="2768536" cy="594245"/>
            <a:chOff x="149352" y="1426463"/>
            <a:chExt cx="3053080" cy="655320"/>
          </a:xfrm>
          <a:solidFill>
            <a:schemeClr val="accent3">
              <a:lumMod val="60000"/>
              <a:lumOff val="40000"/>
            </a:schemeClr>
          </a:solidFill>
        </p:grpSpPr>
        <p:sp>
          <p:nvSpPr>
            <p:cNvPr id="14" name="object 12">
              <a:extLst>
                <a:ext uri="{FF2B5EF4-FFF2-40B4-BE49-F238E27FC236}">
                  <a16:creationId xmlns:a16="http://schemas.microsoft.com/office/drawing/2014/main" id="{2E814ADE-D514-4DCC-A3A4-F215C75CBC43}"/>
                </a:ext>
              </a:extLst>
            </p:cNvPr>
            <p:cNvSpPr/>
            <p:nvPr/>
          </p:nvSpPr>
          <p:spPr>
            <a:xfrm>
              <a:off x="160020" y="1438655"/>
              <a:ext cx="3030220" cy="631190"/>
            </a:xfrm>
            <a:custGeom>
              <a:avLst/>
              <a:gdLst/>
              <a:ahLst/>
              <a:cxnLst/>
              <a:rect l="l" t="t" r="r" b="b"/>
              <a:pathLst>
                <a:path w="3030220" h="631189">
                  <a:moveTo>
                    <a:pt x="2714244" y="0"/>
                  </a:moveTo>
                  <a:lnTo>
                    <a:pt x="315467" y="0"/>
                  </a:lnTo>
                  <a:lnTo>
                    <a:pt x="268961" y="3397"/>
                  </a:lnTo>
                  <a:lnTo>
                    <a:pt x="224536" y="13272"/>
                  </a:lnTo>
                  <a:lnTo>
                    <a:pt x="182687" y="29152"/>
                  </a:lnTo>
                  <a:lnTo>
                    <a:pt x="143909" y="50563"/>
                  </a:lnTo>
                  <a:lnTo>
                    <a:pt x="108697" y="77030"/>
                  </a:lnTo>
                  <a:lnTo>
                    <a:pt x="77545" y="108079"/>
                  </a:lnTo>
                  <a:lnTo>
                    <a:pt x="50948" y="143236"/>
                  </a:lnTo>
                  <a:lnTo>
                    <a:pt x="29400" y="182028"/>
                  </a:lnTo>
                  <a:lnTo>
                    <a:pt x="13396" y="223979"/>
                  </a:lnTo>
                  <a:lnTo>
                    <a:pt x="3431" y="268617"/>
                  </a:lnTo>
                  <a:lnTo>
                    <a:pt x="0" y="315467"/>
                  </a:lnTo>
                  <a:lnTo>
                    <a:pt x="3431" y="361974"/>
                  </a:lnTo>
                  <a:lnTo>
                    <a:pt x="13396" y="406399"/>
                  </a:lnTo>
                  <a:lnTo>
                    <a:pt x="29400" y="448248"/>
                  </a:lnTo>
                  <a:lnTo>
                    <a:pt x="50948" y="487026"/>
                  </a:lnTo>
                  <a:lnTo>
                    <a:pt x="77545" y="522238"/>
                  </a:lnTo>
                  <a:lnTo>
                    <a:pt x="108697" y="553390"/>
                  </a:lnTo>
                  <a:lnTo>
                    <a:pt x="143909" y="579987"/>
                  </a:lnTo>
                  <a:lnTo>
                    <a:pt x="182687" y="601535"/>
                  </a:lnTo>
                  <a:lnTo>
                    <a:pt x="224536" y="617539"/>
                  </a:lnTo>
                  <a:lnTo>
                    <a:pt x="268961" y="627504"/>
                  </a:lnTo>
                  <a:lnTo>
                    <a:pt x="315467" y="630936"/>
                  </a:lnTo>
                  <a:lnTo>
                    <a:pt x="2714244" y="630936"/>
                  </a:lnTo>
                  <a:lnTo>
                    <a:pt x="2761094" y="627504"/>
                  </a:lnTo>
                  <a:lnTo>
                    <a:pt x="2805732" y="617539"/>
                  </a:lnTo>
                  <a:lnTo>
                    <a:pt x="2847683" y="601535"/>
                  </a:lnTo>
                  <a:lnTo>
                    <a:pt x="2886475" y="579987"/>
                  </a:lnTo>
                  <a:lnTo>
                    <a:pt x="2921632" y="553390"/>
                  </a:lnTo>
                  <a:lnTo>
                    <a:pt x="2952681" y="522238"/>
                  </a:lnTo>
                  <a:lnTo>
                    <a:pt x="2979148" y="487026"/>
                  </a:lnTo>
                  <a:lnTo>
                    <a:pt x="3000559" y="448248"/>
                  </a:lnTo>
                  <a:lnTo>
                    <a:pt x="3016439" y="406399"/>
                  </a:lnTo>
                  <a:lnTo>
                    <a:pt x="3026314" y="361974"/>
                  </a:lnTo>
                  <a:lnTo>
                    <a:pt x="3029712" y="315467"/>
                  </a:lnTo>
                  <a:lnTo>
                    <a:pt x="3026314" y="268617"/>
                  </a:lnTo>
                  <a:lnTo>
                    <a:pt x="3016439" y="223979"/>
                  </a:lnTo>
                  <a:lnTo>
                    <a:pt x="3000559" y="182028"/>
                  </a:lnTo>
                  <a:lnTo>
                    <a:pt x="2979148" y="143236"/>
                  </a:lnTo>
                  <a:lnTo>
                    <a:pt x="2952681" y="108079"/>
                  </a:lnTo>
                  <a:lnTo>
                    <a:pt x="2921632" y="77030"/>
                  </a:lnTo>
                  <a:lnTo>
                    <a:pt x="2886475" y="50563"/>
                  </a:lnTo>
                  <a:lnTo>
                    <a:pt x="2847683" y="29152"/>
                  </a:lnTo>
                  <a:lnTo>
                    <a:pt x="2805732" y="13272"/>
                  </a:lnTo>
                  <a:lnTo>
                    <a:pt x="2761094" y="3397"/>
                  </a:lnTo>
                  <a:lnTo>
                    <a:pt x="2714244" y="0"/>
                  </a:lnTo>
                  <a:close/>
                </a:path>
              </a:pathLst>
            </a:custGeom>
            <a:grpFill/>
          </p:spPr>
          <p:txBody>
            <a:bodyPr wrap="square" lIns="0" tIns="0" rIns="0" bIns="0" rtlCol="0"/>
            <a:lstStyle/>
            <a:p>
              <a:pPr defTabSz="829178"/>
              <a:endParaRPr sz="1632">
                <a:solidFill>
                  <a:prstClr val="black"/>
                </a:solidFill>
                <a:latin typeface="Calibri"/>
              </a:endParaRPr>
            </a:p>
          </p:txBody>
        </p:sp>
        <p:sp>
          <p:nvSpPr>
            <p:cNvPr id="15" name="object 13">
              <a:extLst>
                <a:ext uri="{FF2B5EF4-FFF2-40B4-BE49-F238E27FC236}">
                  <a16:creationId xmlns:a16="http://schemas.microsoft.com/office/drawing/2014/main" id="{FF2F5503-B53B-4DE0-BC23-7E07B8CBF72B}"/>
                </a:ext>
              </a:extLst>
            </p:cNvPr>
            <p:cNvSpPr/>
            <p:nvPr/>
          </p:nvSpPr>
          <p:spPr>
            <a:xfrm>
              <a:off x="149352" y="1426463"/>
              <a:ext cx="3053080" cy="655320"/>
            </a:xfrm>
            <a:custGeom>
              <a:avLst/>
              <a:gdLst/>
              <a:ahLst/>
              <a:cxnLst/>
              <a:rect l="l" t="t" r="r" b="b"/>
              <a:pathLst>
                <a:path w="3053080" h="655319">
                  <a:moveTo>
                    <a:pt x="2758440" y="1524"/>
                  </a:moveTo>
                  <a:lnTo>
                    <a:pt x="292608" y="1524"/>
                  </a:lnTo>
                  <a:lnTo>
                    <a:pt x="277368" y="4572"/>
                  </a:lnTo>
                  <a:lnTo>
                    <a:pt x="260604" y="7620"/>
                  </a:lnTo>
                  <a:lnTo>
                    <a:pt x="213359" y="19812"/>
                  </a:lnTo>
                  <a:lnTo>
                    <a:pt x="184404" y="33528"/>
                  </a:lnTo>
                  <a:lnTo>
                    <a:pt x="170688" y="39624"/>
                  </a:lnTo>
                  <a:lnTo>
                    <a:pt x="156972" y="47244"/>
                  </a:lnTo>
                  <a:lnTo>
                    <a:pt x="143256" y="56387"/>
                  </a:lnTo>
                  <a:lnTo>
                    <a:pt x="131063" y="65532"/>
                  </a:lnTo>
                  <a:lnTo>
                    <a:pt x="118872" y="76200"/>
                  </a:lnTo>
                  <a:lnTo>
                    <a:pt x="94488" y="96012"/>
                  </a:lnTo>
                  <a:lnTo>
                    <a:pt x="74676" y="120396"/>
                  </a:lnTo>
                  <a:lnTo>
                    <a:pt x="64008" y="132587"/>
                  </a:lnTo>
                  <a:lnTo>
                    <a:pt x="54863" y="144780"/>
                  </a:lnTo>
                  <a:lnTo>
                    <a:pt x="32003" y="185928"/>
                  </a:lnTo>
                  <a:lnTo>
                    <a:pt x="25908" y="201168"/>
                  </a:lnTo>
                  <a:lnTo>
                    <a:pt x="19812" y="214884"/>
                  </a:lnTo>
                  <a:lnTo>
                    <a:pt x="13716" y="230124"/>
                  </a:lnTo>
                  <a:lnTo>
                    <a:pt x="9144" y="246887"/>
                  </a:lnTo>
                  <a:lnTo>
                    <a:pt x="3048" y="277368"/>
                  </a:lnTo>
                  <a:lnTo>
                    <a:pt x="0" y="310896"/>
                  </a:lnTo>
                  <a:lnTo>
                    <a:pt x="0" y="344424"/>
                  </a:lnTo>
                  <a:lnTo>
                    <a:pt x="3048" y="377951"/>
                  </a:lnTo>
                  <a:lnTo>
                    <a:pt x="6096" y="393192"/>
                  </a:lnTo>
                  <a:lnTo>
                    <a:pt x="10667" y="409956"/>
                  </a:lnTo>
                  <a:lnTo>
                    <a:pt x="13716" y="425196"/>
                  </a:lnTo>
                  <a:lnTo>
                    <a:pt x="32003" y="469392"/>
                  </a:lnTo>
                  <a:lnTo>
                    <a:pt x="65532" y="524256"/>
                  </a:lnTo>
                  <a:lnTo>
                    <a:pt x="96012" y="559308"/>
                  </a:lnTo>
                  <a:lnTo>
                    <a:pt x="131063" y="589788"/>
                  </a:lnTo>
                  <a:lnTo>
                    <a:pt x="144780" y="598932"/>
                  </a:lnTo>
                  <a:lnTo>
                    <a:pt x="156972" y="608076"/>
                  </a:lnTo>
                  <a:lnTo>
                    <a:pt x="199644" y="629412"/>
                  </a:lnTo>
                  <a:lnTo>
                    <a:pt x="245364" y="644651"/>
                  </a:lnTo>
                  <a:lnTo>
                    <a:pt x="294132" y="653796"/>
                  </a:lnTo>
                  <a:lnTo>
                    <a:pt x="310896" y="653796"/>
                  </a:lnTo>
                  <a:lnTo>
                    <a:pt x="326136" y="655320"/>
                  </a:lnTo>
                  <a:lnTo>
                    <a:pt x="2724912" y="655320"/>
                  </a:lnTo>
                  <a:lnTo>
                    <a:pt x="2775204" y="650748"/>
                  </a:lnTo>
                  <a:lnTo>
                    <a:pt x="2791968" y="647700"/>
                  </a:lnTo>
                  <a:lnTo>
                    <a:pt x="2807208" y="644651"/>
                  </a:lnTo>
                  <a:lnTo>
                    <a:pt x="2837688" y="635508"/>
                  </a:lnTo>
                  <a:lnTo>
                    <a:pt x="2845308" y="632460"/>
                  </a:lnTo>
                  <a:lnTo>
                    <a:pt x="310896" y="632460"/>
                  </a:lnTo>
                  <a:lnTo>
                    <a:pt x="280416" y="629412"/>
                  </a:lnTo>
                  <a:lnTo>
                    <a:pt x="249936" y="623316"/>
                  </a:lnTo>
                  <a:lnTo>
                    <a:pt x="236220" y="618744"/>
                  </a:lnTo>
                  <a:lnTo>
                    <a:pt x="220979" y="614172"/>
                  </a:lnTo>
                  <a:lnTo>
                    <a:pt x="207264" y="608076"/>
                  </a:lnTo>
                  <a:lnTo>
                    <a:pt x="195072" y="601980"/>
                  </a:lnTo>
                  <a:lnTo>
                    <a:pt x="181356" y="595884"/>
                  </a:lnTo>
                  <a:lnTo>
                    <a:pt x="169163" y="588263"/>
                  </a:lnTo>
                  <a:lnTo>
                    <a:pt x="155448" y="580644"/>
                  </a:lnTo>
                  <a:lnTo>
                    <a:pt x="144780" y="571500"/>
                  </a:lnTo>
                  <a:lnTo>
                    <a:pt x="132588" y="562356"/>
                  </a:lnTo>
                  <a:lnTo>
                    <a:pt x="111252" y="542544"/>
                  </a:lnTo>
                  <a:lnTo>
                    <a:pt x="91440" y="521208"/>
                  </a:lnTo>
                  <a:lnTo>
                    <a:pt x="82295" y="509016"/>
                  </a:lnTo>
                  <a:lnTo>
                    <a:pt x="73152" y="498348"/>
                  </a:lnTo>
                  <a:lnTo>
                    <a:pt x="65532" y="486156"/>
                  </a:lnTo>
                  <a:lnTo>
                    <a:pt x="57912" y="472440"/>
                  </a:lnTo>
                  <a:lnTo>
                    <a:pt x="51816" y="458724"/>
                  </a:lnTo>
                  <a:lnTo>
                    <a:pt x="45719" y="446532"/>
                  </a:lnTo>
                  <a:lnTo>
                    <a:pt x="39624" y="432816"/>
                  </a:lnTo>
                  <a:lnTo>
                    <a:pt x="35052" y="417575"/>
                  </a:lnTo>
                  <a:lnTo>
                    <a:pt x="32003" y="403860"/>
                  </a:lnTo>
                  <a:lnTo>
                    <a:pt x="27432" y="388620"/>
                  </a:lnTo>
                  <a:lnTo>
                    <a:pt x="25908" y="373380"/>
                  </a:lnTo>
                  <a:lnTo>
                    <a:pt x="22860" y="358140"/>
                  </a:lnTo>
                  <a:lnTo>
                    <a:pt x="22860" y="342900"/>
                  </a:lnTo>
                  <a:lnTo>
                    <a:pt x="21335" y="327660"/>
                  </a:lnTo>
                  <a:lnTo>
                    <a:pt x="22860" y="310896"/>
                  </a:lnTo>
                  <a:lnTo>
                    <a:pt x="22860" y="295656"/>
                  </a:lnTo>
                  <a:lnTo>
                    <a:pt x="25908" y="280416"/>
                  </a:lnTo>
                  <a:lnTo>
                    <a:pt x="27432" y="265175"/>
                  </a:lnTo>
                  <a:lnTo>
                    <a:pt x="32003" y="251460"/>
                  </a:lnTo>
                  <a:lnTo>
                    <a:pt x="35052" y="236220"/>
                  </a:lnTo>
                  <a:lnTo>
                    <a:pt x="41148" y="222504"/>
                  </a:lnTo>
                  <a:lnTo>
                    <a:pt x="45719" y="208787"/>
                  </a:lnTo>
                  <a:lnTo>
                    <a:pt x="51816" y="195072"/>
                  </a:lnTo>
                  <a:lnTo>
                    <a:pt x="59436" y="182880"/>
                  </a:lnTo>
                  <a:lnTo>
                    <a:pt x="65532" y="169163"/>
                  </a:lnTo>
                  <a:lnTo>
                    <a:pt x="74676" y="156972"/>
                  </a:lnTo>
                  <a:lnTo>
                    <a:pt x="82295" y="144780"/>
                  </a:lnTo>
                  <a:lnTo>
                    <a:pt x="91440" y="134112"/>
                  </a:lnTo>
                  <a:lnTo>
                    <a:pt x="111252" y="111251"/>
                  </a:lnTo>
                  <a:lnTo>
                    <a:pt x="132588" y="91440"/>
                  </a:lnTo>
                  <a:lnTo>
                    <a:pt x="144780" y="83820"/>
                  </a:lnTo>
                  <a:lnTo>
                    <a:pt x="156972" y="74675"/>
                  </a:lnTo>
                  <a:lnTo>
                    <a:pt x="222504" y="41148"/>
                  </a:lnTo>
                  <a:lnTo>
                    <a:pt x="265176" y="28956"/>
                  </a:lnTo>
                  <a:lnTo>
                    <a:pt x="310896" y="22860"/>
                  </a:lnTo>
                  <a:lnTo>
                    <a:pt x="2845308" y="22860"/>
                  </a:lnTo>
                  <a:lnTo>
                    <a:pt x="2837688" y="19812"/>
                  </a:lnTo>
                  <a:lnTo>
                    <a:pt x="2807208" y="10668"/>
                  </a:lnTo>
                  <a:lnTo>
                    <a:pt x="2790444" y="7620"/>
                  </a:lnTo>
                  <a:lnTo>
                    <a:pt x="2775204" y="4572"/>
                  </a:lnTo>
                  <a:lnTo>
                    <a:pt x="2758440" y="1524"/>
                  </a:lnTo>
                  <a:close/>
                </a:path>
                <a:path w="3053080" h="655319">
                  <a:moveTo>
                    <a:pt x="2845308" y="22860"/>
                  </a:moveTo>
                  <a:lnTo>
                    <a:pt x="2741676" y="22860"/>
                  </a:lnTo>
                  <a:lnTo>
                    <a:pt x="2772156" y="25908"/>
                  </a:lnTo>
                  <a:lnTo>
                    <a:pt x="2787396" y="28956"/>
                  </a:lnTo>
                  <a:lnTo>
                    <a:pt x="2830068" y="41148"/>
                  </a:lnTo>
                  <a:lnTo>
                    <a:pt x="2871216" y="59436"/>
                  </a:lnTo>
                  <a:lnTo>
                    <a:pt x="2907792" y="83820"/>
                  </a:lnTo>
                  <a:lnTo>
                    <a:pt x="2941320" y="112775"/>
                  </a:lnTo>
                  <a:lnTo>
                    <a:pt x="2970276" y="144780"/>
                  </a:lnTo>
                  <a:lnTo>
                    <a:pt x="2993136" y="182880"/>
                  </a:lnTo>
                  <a:lnTo>
                    <a:pt x="3000756" y="195072"/>
                  </a:lnTo>
                  <a:lnTo>
                    <a:pt x="3006852" y="208787"/>
                  </a:lnTo>
                  <a:lnTo>
                    <a:pt x="3011424" y="222504"/>
                  </a:lnTo>
                  <a:lnTo>
                    <a:pt x="3015996" y="237744"/>
                  </a:lnTo>
                  <a:lnTo>
                    <a:pt x="3020568" y="251460"/>
                  </a:lnTo>
                  <a:lnTo>
                    <a:pt x="3026664" y="281940"/>
                  </a:lnTo>
                  <a:lnTo>
                    <a:pt x="3029712" y="312420"/>
                  </a:lnTo>
                  <a:lnTo>
                    <a:pt x="3029712" y="342900"/>
                  </a:lnTo>
                  <a:lnTo>
                    <a:pt x="3023616" y="390144"/>
                  </a:lnTo>
                  <a:lnTo>
                    <a:pt x="3011424" y="432816"/>
                  </a:lnTo>
                  <a:lnTo>
                    <a:pt x="2993136" y="472440"/>
                  </a:lnTo>
                  <a:lnTo>
                    <a:pt x="2968752" y="510540"/>
                  </a:lnTo>
                  <a:lnTo>
                    <a:pt x="2939796" y="544068"/>
                  </a:lnTo>
                  <a:lnTo>
                    <a:pt x="2907792" y="571500"/>
                  </a:lnTo>
                  <a:lnTo>
                    <a:pt x="2895600" y="580644"/>
                  </a:lnTo>
                  <a:lnTo>
                    <a:pt x="2857500" y="601980"/>
                  </a:lnTo>
                  <a:lnTo>
                    <a:pt x="2814828" y="618744"/>
                  </a:lnTo>
                  <a:lnTo>
                    <a:pt x="2801112" y="623316"/>
                  </a:lnTo>
                  <a:lnTo>
                    <a:pt x="2770632" y="629412"/>
                  </a:lnTo>
                  <a:lnTo>
                    <a:pt x="2740152" y="632460"/>
                  </a:lnTo>
                  <a:lnTo>
                    <a:pt x="2845308" y="632460"/>
                  </a:lnTo>
                  <a:lnTo>
                    <a:pt x="2852928" y="629412"/>
                  </a:lnTo>
                  <a:lnTo>
                    <a:pt x="2866644" y="621792"/>
                  </a:lnTo>
                  <a:lnTo>
                    <a:pt x="2881884" y="615696"/>
                  </a:lnTo>
                  <a:lnTo>
                    <a:pt x="2895600" y="606551"/>
                  </a:lnTo>
                  <a:lnTo>
                    <a:pt x="2907792" y="598932"/>
                  </a:lnTo>
                  <a:lnTo>
                    <a:pt x="2921508" y="589788"/>
                  </a:lnTo>
                  <a:lnTo>
                    <a:pt x="2956560" y="557784"/>
                  </a:lnTo>
                  <a:lnTo>
                    <a:pt x="2996184" y="510540"/>
                  </a:lnTo>
                  <a:lnTo>
                    <a:pt x="3020568" y="469392"/>
                  </a:lnTo>
                  <a:lnTo>
                    <a:pt x="3026664" y="454151"/>
                  </a:lnTo>
                  <a:lnTo>
                    <a:pt x="3032760" y="440436"/>
                  </a:lnTo>
                  <a:lnTo>
                    <a:pt x="3037332" y="425196"/>
                  </a:lnTo>
                  <a:lnTo>
                    <a:pt x="3041904" y="408432"/>
                  </a:lnTo>
                  <a:lnTo>
                    <a:pt x="3046476" y="393192"/>
                  </a:lnTo>
                  <a:lnTo>
                    <a:pt x="3048000" y="376428"/>
                  </a:lnTo>
                  <a:lnTo>
                    <a:pt x="3051048" y="361188"/>
                  </a:lnTo>
                  <a:lnTo>
                    <a:pt x="3052572" y="344424"/>
                  </a:lnTo>
                  <a:lnTo>
                    <a:pt x="3052572" y="310896"/>
                  </a:lnTo>
                  <a:lnTo>
                    <a:pt x="3051048" y="294132"/>
                  </a:lnTo>
                  <a:lnTo>
                    <a:pt x="3048000" y="277368"/>
                  </a:lnTo>
                  <a:lnTo>
                    <a:pt x="3044952" y="262128"/>
                  </a:lnTo>
                  <a:lnTo>
                    <a:pt x="3041904" y="245363"/>
                  </a:lnTo>
                  <a:lnTo>
                    <a:pt x="3026664" y="199644"/>
                  </a:lnTo>
                  <a:lnTo>
                    <a:pt x="3005328" y="158496"/>
                  </a:lnTo>
                  <a:lnTo>
                    <a:pt x="2977896" y="118872"/>
                  </a:lnTo>
                  <a:lnTo>
                    <a:pt x="2933700" y="74675"/>
                  </a:lnTo>
                  <a:lnTo>
                    <a:pt x="2919984" y="65532"/>
                  </a:lnTo>
                  <a:lnTo>
                    <a:pt x="2907792" y="56387"/>
                  </a:lnTo>
                  <a:lnTo>
                    <a:pt x="2894076" y="47244"/>
                  </a:lnTo>
                  <a:lnTo>
                    <a:pt x="2866644" y="32004"/>
                  </a:lnTo>
                  <a:lnTo>
                    <a:pt x="2852928" y="25908"/>
                  </a:lnTo>
                  <a:lnTo>
                    <a:pt x="2845308" y="22860"/>
                  </a:lnTo>
                  <a:close/>
                </a:path>
                <a:path w="3053080" h="655319">
                  <a:moveTo>
                    <a:pt x="2724912" y="0"/>
                  </a:moveTo>
                  <a:lnTo>
                    <a:pt x="326136" y="0"/>
                  </a:lnTo>
                  <a:lnTo>
                    <a:pt x="309372" y="1524"/>
                  </a:lnTo>
                  <a:lnTo>
                    <a:pt x="2741676" y="1524"/>
                  </a:lnTo>
                  <a:lnTo>
                    <a:pt x="2724912" y="0"/>
                  </a:lnTo>
                  <a:close/>
                </a:path>
              </a:pathLst>
            </a:custGeom>
            <a:grpFill/>
          </p:spPr>
          <p:txBody>
            <a:bodyPr wrap="square" lIns="0" tIns="0" rIns="0" bIns="0" rtlCol="0"/>
            <a:lstStyle/>
            <a:p>
              <a:pPr defTabSz="829178"/>
              <a:endParaRPr sz="1632">
                <a:solidFill>
                  <a:prstClr val="black"/>
                </a:solidFill>
                <a:latin typeface="Calibri"/>
              </a:endParaRPr>
            </a:p>
          </p:txBody>
        </p:sp>
      </p:grpSp>
      <p:grpSp>
        <p:nvGrpSpPr>
          <p:cNvPr id="16" name="object 14">
            <a:extLst>
              <a:ext uri="{FF2B5EF4-FFF2-40B4-BE49-F238E27FC236}">
                <a16:creationId xmlns:a16="http://schemas.microsoft.com/office/drawing/2014/main" id="{059F4D71-E74C-453A-9114-AA1BEC3F1387}"/>
              </a:ext>
            </a:extLst>
          </p:cNvPr>
          <p:cNvGrpSpPr/>
          <p:nvPr/>
        </p:nvGrpSpPr>
        <p:grpSpPr>
          <a:xfrm>
            <a:off x="1383040" y="3298750"/>
            <a:ext cx="2768536" cy="593093"/>
            <a:chOff x="149352" y="3637788"/>
            <a:chExt cx="3053080" cy="654050"/>
          </a:xfrm>
          <a:solidFill>
            <a:schemeClr val="accent3">
              <a:lumMod val="60000"/>
              <a:lumOff val="40000"/>
            </a:schemeClr>
          </a:solidFill>
        </p:grpSpPr>
        <p:sp>
          <p:nvSpPr>
            <p:cNvPr id="17" name="object 15">
              <a:extLst>
                <a:ext uri="{FF2B5EF4-FFF2-40B4-BE49-F238E27FC236}">
                  <a16:creationId xmlns:a16="http://schemas.microsoft.com/office/drawing/2014/main" id="{A8F329AD-5BC3-46AC-ABD3-7BDA04F840EC}"/>
                </a:ext>
              </a:extLst>
            </p:cNvPr>
            <p:cNvSpPr/>
            <p:nvPr/>
          </p:nvSpPr>
          <p:spPr>
            <a:xfrm>
              <a:off x="160020" y="3648456"/>
              <a:ext cx="3030220" cy="632460"/>
            </a:xfrm>
            <a:custGeom>
              <a:avLst/>
              <a:gdLst/>
              <a:ahLst/>
              <a:cxnLst/>
              <a:rect l="l" t="t" r="r" b="b"/>
              <a:pathLst>
                <a:path w="3030220" h="632460">
                  <a:moveTo>
                    <a:pt x="2714244" y="0"/>
                  </a:moveTo>
                  <a:lnTo>
                    <a:pt x="315467" y="0"/>
                  </a:lnTo>
                  <a:lnTo>
                    <a:pt x="268961" y="3431"/>
                  </a:lnTo>
                  <a:lnTo>
                    <a:pt x="224536" y="13396"/>
                  </a:lnTo>
                  <a:lnTo>
                    <a:pt x="182687" y="29400"/>
                  </a:lnTo>
                  <a:lnTo>
                    <a:pt x="143909" y="50948"/>
                  </a:lnTo>
                  <a:lnTo>
                    <a:pt x="108697" y="77545"/>
                  </a:lnTo>
                  <a:lnTo>
                    <a:pt x="77545" y="108697"/>
                  </a:lnTo>
                  <a:lnTo>
                    <a:pt x="50948" y="143909"/>
                  </a:lnTo>
                  <a:lnTo>
                    <a:pt x="29400" y="182687"/>
                  </a:lnTo>
                  <a:lnTo>
                    <a:pt x="13396" y="224536"/>
                  </a:lnTo>
                  <a:lnTo>
                    <a:pt x="3431" y="268961"/>
                  </a:lnTo>
                  <a:lnTo>
                    <a:pt x="0" y="315467"/>
                  </a:lnTo>
                  <a:lnTo>
                    <a:pt x="3431" y="362353"/>
                  </a:lnTo>
                  <a:lnTo>
                    <a:pt x="13396" y="407088"/>
                  </a:lnTo>
                  <a:lnTo>
                    <a:pt x="29400" y="449186"/>
                  </a:lnTo>
                  <a:lnTo>
                    <a:pt x="50948" y="488157"/>
                  </a:lnTo>
                  <a:lnTo>
                    <a:pt x="77545" y="523515"/>
                  </a:lnTo>
                  <a:lnTo>
                    <a:pt x="108697" y="554771"/>
                  </a:lnTo>
                  <a:lnTo>
                    <a:pt x="143909" y="581438"/>
                  </a:lnTo>
                  <a:lnTo>
                    <a:pt x="182687" y="603028"/>
                  </a:lnTo>
                  <a:lnTo>
                    <a:pt x="224536" y="619054"/>
                  </a:lnTo>
                  <a:lnTo>
                    <a:pt x="268961" y="629027"/>
                  </a:lnTo>
                  <a:lnTo>
                    <a:pt x="315467" y="632459"/>
                  </a:lnTo>
                  <a:lnTo>
                    <a:pt x="2714244" y="632459"/>
                  </a:lnTo>
                  <a:lnTo>
                    <a:pt x="2761094" y="629027"/>
                  </a:lnTo>
                  <a:lnTo>
                    <a:pt x="2805732" y="619054"/>
                  </a:lnTo>
                  <a:lnTo>
                    <a:pt x="2847683" y="603028"/>
                  </a:lnTo>
                  <a:lnTo>
                    <a:pt x="2886475" y="581438"/>
                  </a:lnTo>
                  <a:lnTo>
                    <a:pt x="2921632" y="554771"/>
                  </a:lnTo>
                  <a:lnTo>
                    <a:pt x="2952681" y="523515"/>
                  </a:lnTo>
                  <a:lnTo>
                    <a:pt x="2979148" y="488157"/>
                  </a:lnTo>
                  <a:lnTo>
                    <a:pt x="3000559" y="449186"/>
                  </a:lnTo>
                  <a:lnTo>
                    <a:pt x="3016439" y="407088"/>
                  </a:lnTo>
                  <a:lnTo>
                    <a:pt x="3026314" y="362353"/>
                  </a:lnTo>
                  <a:lnTo>
                    <a:pt x="3029712" y="315467"/>
                  </a:lnTo>
                  <a:lnTo>
                    <a:pt x="3026314" y="268961"/>
                  </a:lnTo>
                  <a:lnTo>
                    <a:pt x="3016439" y="224536"/>
                  </a:lnTo>
                  <a:lnTo>
                    <a:pt x="3000559" y="182687"/>
                  </a:lnTo>
                  <a:lnTo>
                    <a:pt x="2979148" y="143909"/>
                  </a:lnTo>
                  <a:lnTo>
                    <a:pt x="2952681" y="108697"/>
                  </a:lnTo>
                  <a:lnTo>
                    <a:pt x="2921632" y="77545"/>
                  </a:lnTo>
                  <a:lnTo>
                    <a:pt x="2886475" y="50948"/>
                  </a:lnTo>
                  <a:lnTo>
                    <a:pt x="2847683" y="29400"/>
                  </a:lnTo>
                  <a:lnTo>
                    <a:pt x="2805732" y="13396"/>
                  </a:lnTo>
                  <a:lnTo>
                    <a:pt x="2761094" y="3431"/>
                  </a:lnTo>
                  <a:lnTo>
                    <a:pt x="2714244" y="0"/>
                  </a:lnTo>
                  <a:close/>
                </a:path>
              </a:pathLst>
            </a:custGeom>
            <a:grpFill/>
          </p:spPr>
          <p:txBody>
            <a:bodyPr wrap="square" lIns="0" tIns="0" rIns="0" bIns="0" rtlCol="0"/>
            <a:lstStyle/>
            <a:p>
              <a:pPr defTabSz="829178"/>
              <a:endParaRPr sz="1632">
                <a:solidFill>
                  <a:prstClr val="black"/>
                </a:solidFill>
                <a:latin typeface="Calibri"/>
              </a:endParaRPr>
            </a:p>
          </p:txBody>
        </p:sp>
        <p:sp>
          <p:nvSpPr>
            <p:cNvPr id="18" name="object 16">
              <a:extLst>
                <a:ext uri="{FF2B5EF4-FFF2-40B4-BE49-F238E27FC236}">
                  <a16:creationId xmlns:a16="http://schemas.microsoft.com/office/drawing/2014/main" id="{0DA98131-0F65-4BA0-B478-353F5D590D88}"/>
                </a:ext>
              </a:extLst>
            </p:cNvPr>
            <p:cNvSpPr/>
            <p:nvPr/>
          </p:nvSpPr>
          <p:spPr>
            <a:xfrm>
              <a:off x="149352" y="3637788"/>
              <a:ext cx="3053080" cy="654050"/>
            </a:xfrm>
            <a:custGeom>
              <a:avLst/>
              <a:gdLst/>
              <a:ahLst/>
              <a:cxnLst/>
              <a:rect l="l" t="t" r="r" b="b"/>
              <a:pathLst>
                <a:path w="3053080" h="654050">
                  <a:moveTo>
                    <a:pt x="2741676" y="0"/>
                  </a:moveTo>
                  <a:lnTo>
                    <a:pt x="309372" y="0"/>
                  </a:lnTo>
                  <a:lnTo>
                    <a:pt x="277368" y="3048"/>
                  </a:lnTo>
                  <a:lnTo>
                    <a:pt x="228600" y="13716"/>
                  </a:lnTo>
                  <a:lnTo>
                    <a:pt x="199644" y="25908"/>
                  </a:lnTo>
                  <a:lnTo>
                    <a:pt x="184404" y="32004"/>
                  </a:lnTo>
                  <a:lnTo>
                    <a:pt x="143256" y="54863"/>
                  </a:lnTo>
                  <a:lnTo>
                    <a:pt x="131063" y="64008"/>
                  </a:lnTo>
                  <a:lnTo>
                    <a:pt x="94488" y="96012"/>
                  </a:lnTo>
                  <a:lnTo>
                    <a:pt x="74676" y="118872"/>
                  </a:lnTo>
                  <a:lnTo>
                    <a:pt x="64008" y="131063"/>
                  </a:lnTo>
                  <a:lnTo>
                    <a:pt x="39624" y="170687"/>
                  </a:lnTo>
                  <a:lnTo>
                    <a:pt x="13716" y="230124"/>
                  </a:lnTo>
                  <a:lnTo>
                    <a:pt x="3048" y="277368"/>
                  </a:lnTo>
                  <a:lnTo>
                    <a:pt x="0" y="310896"/>
                  </a:lnTo>
                  <a:lnTo>
                    <a:pt x="0" y="344424"/>
                  </a:lnTo>
                  <a:lnTo>
                    <a:pt x="1524" y="359663"/>
                  </a:lnTo>
                  <a:lnTo>
                    <a:pt x="3048" y="376427"/>
                  </a:lnTo>
                  <a:lnTo>
                    <a:pt x="6096" y="393192"/>
                  </a:lnTo>
                  <a:lnTo>
                    <a:pt x="10667" y="408432"/>
                  </a:lnTo>
                  <a:lnTo>
                    <a:pt x="13716" y="423672"/>
                  </a:lnTo>
                  <a:lnTo>
                    <a:pt x="32003" y="469392"/>
                  </a:lnTo>
                  <a:lnTo>
                    <a:pt x="56387" y="510539"/>
                  </a:lnTo>
                  <a:lnTo>
                    <a:pt x="96012" y="557784"/>
                  </a:lnTo>
                  <a:lnTo>
                    <a:pt x="131063" y="588263"/>
                  </a:lnTo>
                  <a:lnTo>
                    <a:pt x="144780" y="597408"/>
                  </a:lnTo>
                  <a:lnTo>
                    <a:pt x="156972" y="606551"/>
                  </a:lnTo>
                  <a:lnTo>
                    <a:pt x="199644" y="627888"/>
                  </a:lnTo>
                  <a:lnTo>
                    <a:pt x="260604" y="647700"/>
                  </a:lnTo>
                  <a:lnTo>
                    <a:pt x="310896" y="653796"/>
                  </a:lnTo>
                  <a:lnTo>
                    <a:pt x="2741676" y="653796"/>
                  </a:lnTo>
                  <a:lnTo>
                    <a:pt x="2775204" y="650748"/>
                  </a:lnTo>
                  <a:lnTo>
                    <a:pt x="2791968" y="647700"/>
                  </a:lnTo>
                  <a:lnTo>
                    <a:pt x="2837688" y="633984"/>
                  </a:lnTo>
                  <a:lnTo>
                    <a:pt x="2845308" y="630936"/>
                  </a:lnTo>
                  <a:lnTo>
                    <a:pt x="310896" y="630936"/>
                  </a:lnTo>
                  <a:lnTo>
                    <a:pt x="280416" y="627888"/>
                  </a:lnTo>
                  <a:lnTo>
                    <a:pt x="249936" y="621792"/>
                  </a:lnTo>
                  <a:lnTo>
                    <a:pt x="236220" y="617220"/>
                  </a:lnTo>
                  <a:lnTo>
                    <a:pt x="220979" y="612648"/>
                  </a:lnTo>
                  <a:lnTo>
                    <a:pt x="207264" y="608076"/>
                  </a:lnTo>
                  <a:lnTo>
                    <a:pt x="195072" y="601980"/>
                  </a:lnTo>
                  <a:lnTo>
                    <a:pt x="181356" y="594360"/>
                  </a:lnTo>
                  <a:lnTo>
                    <a:pt x="169163" y="586739"/>
                  </a:lnTo>
                  <a:lnTo>
                    <a:pt x="155448" y="579120"/>
                  </a:lnTo>
                  <a:lnTo>
                    <a:pt x="111252" y="542544"/>
                  </a:lnTo>
                  <a:lnTo>
                    <a:pt x="82295" y="509016"/>
                  </a:lnTo>
                  <a:lnTo>
                    <a:pt x="57912" y="472439"/>
                  </a:lnTo>
                  <a:lnTo>
                    <a:pt x="39624" y="431292"/>
                  </a:lnTo>
                  <a:lnTo>
                    <a:pt x="32003" y="402336"/>
                  </a:lnTo>
                  <a:lnTo>
                    <a:pt x="27432" y="387096"/>
                  </a:lnTo>
                  <a:lnTo>
                    <a:pt x="25908" y="373380"/>
                  </a:lnTo>
                  <a:lnTo>
                    <a:pt x="22860" y="358139"/>
                  </a:lnTo>
                  <a:lnTo>
                    <a:pt x="22860" y="342900"/>
                  </a:lnTo>
                  <a:lnTo>
                    <a:pt x="21335" y="326136"/>
                  </a:lnTo>
                  <a:lnTo>
                    <a:pt x="22860" y="310896"/>
                  </a:lnTo>
                  <a:lnTo>
                    <a:pt x="22860" y="295656"/>
                  </a:lnTo>
                  <a:lnTo>
                    <a:pt x="25908" y="280416"/>
                  </a:lnTo>
                  <a:lnTo>
                    <a:pt x="27432" y="265175"/>
                  </a:lnTo>
                  <a:lnTo>
                    <a:pt x="32003" y="249936"/>
                  </a:lnTo>
                  <a:lnTo>
                    <a:pt x="35052" y="236220"/>
                  </a:lnTo>
                  <a:lnTo>
                    <a:pt x="41148" y="220980"/>
                  </a:lnTo>
                  <a:lnTo>
                    <a:pt x="45719" y="207263"/>
                  </a:lnTo>
                  <a:lnTo>
                    <a:pt x="51816" y="195072"/>
                  </a:lnTo>
                  <a:lnTo>
                    <a:pt x="59436" y="181356"/>
                  </a:lnTo>
                  <a:lnTo>
                    <a:pt x="65532" y="167639"/>
                  </a:lnTo>
                  <a:lnTo>
                    <a:pt x="74676" y="155448"/>
                  </a:lnTo>
                  <a:lnTo>
                    <a:pt x="82295" y="144780"/>
                  </a:lnTo>
                  <a:lnTo>
                    <a:pt x="91440" y="132587"/>
                  </a:lnTo>
                  <a:lnTo>
                    <a:pt x="132588" y="91439"/>
                  </a:lnTo>
                  <a:lnTo>
                    <a:pt x="181356" y="57912"/>
                  </a:lnTo>
                  <a:lnTo>
                    <a:pt x="222504" y="39624"/>
                  </a:lnTo>
                  <a:lnTo>
                    <a:pt x="251459" y="32004"/>
                  </a:lnTo>
                  <a:lnTo>
                    <a:pt x="265176" y="27432"/>
                  </a:lnTo>
                  <a:lnTo>
                    <a:pt x="280416" y="25908"/>
                  </a:lnTo>
                  <a:lnTo>
                    <a:pt x="295656" y="22860"/>
                  </a:lnTo>
                  <a:lnTo>
                    <a:pt x="310896" y="22860"/>
                  </a:lnTo>
                  <a:lnTo>
                    <a:pt x="327660" y="21336"/>
                  </a:lnTo>
                  <a:lnTo>
                    <a:pt x="2841497" y="21336"/>
                  </a:lnTo>
                  <a:lnTo>
                    <a:pt x="2822448" y="13716"/>
                  </a:lnTo>
                  <a:lnTo>
                    <a:pt x="2807208" y="9144"/>
                  </a:lnTo>
                  <a:lnTo>
                    <a:pt x="2790444" y="6096"/>
                  </a:lnTo>
                  <a:lnTo>
                    <a:pt x="2775204" y="3048"/>
                  </a:lnTo>
                  <a:lnTo>
                    <a:pt x="2741676" y="0"/>
                  </a:lnTo>
                  <a:close/>
                </a:path>
                <a:path w="3053080" h="654050">
                  <a:moveTo>
                    <a:pt x="2841497" y="21336"/>
                  </a:moveTo>
                  <a:lnTo>
                    <a:pt x="2724912" y="21336"/>
                  </a:lnTo>
                  <a:lnTo>
                    <a:pt x="2741676" y="22860"/>
                  </a:lnTo>
                  <a:lnTo>
                    <a:pt x="2756916" y="22860"/>
                  </a:lnTo>
                  <a:lnTo>
                    <a:pt x="2772156" y="25908"/>
                  </a:lnTo>
                  <a:lnTo>
                    <a:pt x="2787396" y="27432"/>
                  </a:lnTo>
                  <a:lnTo>
                    <a:pt x="2801112" y="32004"/>
                  </a:lnTo>
                  <a:lnTo>
                    <a:pt x="2816352" y="35051"/>
                  </a:lnTo>
                  <a:lnTo>
                    <a:pt x="2830068" y="39624"/>
                  </a:lnTo>
                  <a:lnTo>
                    <a:pt x="2857500" y="51816"/>
                  </a:lnTo>
                  <a:lnTo>
                    <a:pt x="2871216" y="59436"/>
                  </a:lnTo>
                  <a:lnTo>
                    <a:pt x="2883408" y="65532"/>
                  </a:lnTo>
                  <a:lnTo>
                    <a:pt x="2895600" y="74675"/>
                  </a:lnTo>
                  <a:lnTo>
                    <a:pt x="2907792" y="82296"/>
                  </a:lnTo>
                  <a:lnTo>
                    <a:pt x="2941320" y="111251"/>
                  </a:lnTo>
                  <a:lnTo>
                    <a:pt x="2970276" y="144780"/>
                  </a:lnTo>
                  <a:lnTo>
                    <a:pt x="2993136" y="181356"/>
                  </a:lnTo>
                  <a:lnTo>
                    <a:pt x="3015996" y="236220"/>
                  </a:lnTo>
                  <a:lnTo>
                    <a:pt x="3026664" y="280416"/>
                  </a:lnTo>
                  <a:lnTo>
                    <a:pt x="3029712" y="310896"/>
                  </a:lnTo>
                  <a:lnTo>
                    <a:pt x="3029712" y="342900"/>
                  </a:lnTo>
                  <a:lnTo>
                    <a:pt x="3020568" y="403860"/>
                  </a:lnTo>
                  <a:lnTo>
                    <a:pt x="2993136" y="472439"/>
                  </a:lnTo>
                  <a:lnTo>
                    <a:pt x="2959608" y="521208"/>
                  </a:lnTo>
                  <a:lnTo>
                    <a:pt x="2918460" y="562356"/>
                  </a:lnTo>
                  <a:lnTo>
                    <a:pt x="2895600" y="579120"/>
                  </a:lnTo>
                  <a:lnTo>
                    <a:pt x="2883408" y="588263"/>
                  </a:lnTo>
                  <a:lnTo>
                    <a:pt x="2869692" y="594360"/>
                  </a:lnTo>
                  <a:lnTo>
                    <a:pt x="2857500" y="601980"/>
                  </a:lnTo>
                  <a:lnTo>
                    <a:pt x="2843784" y="608076"/>
                  </a:lnTo>
                  <a:lnTo>
                    <a:pt x="2830068" y="612648"/>
                  </a:lnTo>
                  <a:lnTo>
                    <a:pt x="2814828" y="617220"/>
                  </a:lnTo>
                  <a:lnTo>
                    <a:pt x="2801112" y="621792"/>
                  </a:lnTo>
                  <a:lnTo>
                    <a:pt x="2770632" y="627888"/>
                  </a:lnTo>
                  <a:lnTo>
                    <a:pt x="2740152" y="630936"/>
                  </a:lnTo>
                  <a:lnTo>
                    <a:pt x="2845308" y="630936"/>
                  </a:lnTo>
                  <a:lnTo>
                    <a:pt x="2881884" y="614172"/>
                  </a:lnTo>
                  <a:lnTo>
                    <a:pt x="2907792" y="597408"/>
                  </a:lnTo>
                  <a:lnTo>
                    <a:pt x="2921508" y="588263"/>
                  </a:lnTo>
                  <a:lnTo>
                    <a:pt x="2956560" y="557784"/>
                  </a:lnTo>
                  <a:lnTo>
                    <a:pt x="2987040" y="522732"/>
                  </a:lnTo>
                  <a:lnTo>
                    <a:pt x="3012948" y="483108"/>
                  </a:lnTo>
                  <a:lnTo>
                    <a:pt x="3032760" y="438912"/>
                  </a:lnTo>
                  <a:lnTo>
                    <a:pt x="3046476" y="391668"/>
                  </a:lnTo>
                  <a:lnTo>
                    <a:pt x="3048000" y="376427"/>
                  </a:lnTo>
                  <a:lnTo>
                    <a:pt x="3051048" y="359663"/>
                  </a:lnTo>
                  <a:lnTo>
                    <a:pt x="3052572" y="342900"/>
                  </a:lnTo>
                  <a:lnTo>
                    <a:pt x="3052572" y="309372"/>
                  </a:lnTo>
                  <a:lnTo>
                    <a:pt x="3051048" y="292608"/>
                  </a:lnTo>
                  <a:lnTo>
                    <a:pt x="3048000" y="277368"/>
                  </a:lnTo>
                  <a:lnTo>
                    <a:pt x="3044952" y="260604"/>
                  </a:lnTo>
                  <a:lnTo>
                    <a:pt x="3041904" y="245363"/>
                  </a:lnTo>
                  <a:lnTo>
                    <a:pt x="3037332" y="228600"/>
                  </a:lnTo>
                  <a:lnTo>
                    <a:pt x="3032760" y="213360"/>
                  </a:lnTo>
                  <a:lnTo>
                    <a:pt x="3026664" y="199644"/>
                  </a:lnTo>
                  <a:lnTo>
                    <a:pt x="3020568" y="184404"/>
                  </a:lnTo>
                  <a:lnTo>
                    <a:pt x="2996184" y="143256"/>
                  </a:lnTo>
                  <a:lnTo>
                    <a:pt x="2956560" y="94487"/>
                  </a:lnTo>
                  <a:lnTo>
                    <a:pt x="2919984" y="64008"/>
                  </a:lnTo>
                  <a:lnTo>
                    <a:pt x="2866644" y="32004"/>
                  </a:lnTo>
                  <a:lnTo>
                    <a:pt x="2852928" y="25908"/>
                  </a:lnTo>
                  <a:lnTo>
                    <a:pt x="2841497" y="21336"/>
                  </a:lnTo>
                  <a:close/>
                </a:path>
              </a:pathLst>
            </a:custGeom>
            <a:grpFill/>
          </p:spPr>
          <p:txBody>
            <a:bodyPr wrap="square" lIns="0" tIns="0" rIns="0" bIns="0" rtlCol="0"/>
            <a:lstStyle/>
            <a:p>
              <a:pPr defTabSz="829178"/>
              <a:endParaRPr sz="1632">
                <a:solidFill>
                  <a:prstClr val="black"/>
                </a:solidFill>
                <a:latin typeface="Calibri"/>
              </a:endParaRPr>
            </a:p>
          </p:txBody>
        </p:sp>
      </p:grpSp>
      <p:grpSp>
        <p:nvGrpSpPr>
          <p:cNvPr id="19" name="object 17">
            <a:extLst>
              <a:ext uri="{FF2B5EF4-FFF2-40B4-BE49-F238E27FC236}">
                <a16:creationId xmlns:a16="http://schemas.microsoft.com/office/drawing/2014/main" id="{23298097-944A-4427-8336-D3BCDB905616}"/>
              </a:ext>
            </a:extLst>
          </p:cNvPr>
          <p:cNvGrpSpPr/>
          <p:nvPr/>
        </p:nvGrpSpPr>
        <p:grpSpPr>
          <a:xfrm>
            <a:off x="7842147" y="1303192"/>
            <a:ext cx="2762083" cy="2005232"/>
            <a:chOff x="7301483" y="1426463"/>
            <a:chExt cx="3054350" cy="2017776"/>
          </a:xfrm>
        </p:grpSpPr>
        <p:sp>
          <p:nvSpPr>
            <p:cNvPr id="20" name="object 18">
              <a:extLst>
                <a:ext uri="{FF2B5EF4-FFF2-40B4-BE49-F238E27FC236}">
                  <a16:creationId xmlns:a16="http://schemas.microsoft.com/office/drawing/2014/main" id="{4B2807CD-611C-46CA-87AD-FE48924C14E8}"/>
                </a:ext>
              </a:extLst>
            </p:cNvPr>
            <p:cNvSpPr/>
            <p:nvPr/>
          </p:nvSpPr>
          <p:spPr>
            <a:xfrm>
              <a:off x="7313675" y="1438655"/>
              <a:ext cx="3031490" cy="631190"/>
            </a:xfrm>
            <a:custGeom>
              <a:avLst/>
              <a:gdLst/>
              <a:ahLst/>
              <a:cxnLst/>
              <a:rect l="l" t="t" r="r" b="b"/>
              <a:pathLst>
                <a:path w="3031490" h="631189">
                  <a:moveTo>
                    <a:pt x="2714244" y="0"/>
                  </a:moveTo>
                  <a:lnTo>
                    <a:pt x="315468" y="0"/>
                  </a:lnTo>
                  <a:lnTo>
                    <a:pt x="268617" y="3397"/>
                  </a:lnTo>
                  <a:lnTo>
                    <a:pt x="223979" y="13272"/>
                  </a:lnTo>
                  <a:lnTo>
                    <a:pt x="182028" y="29152"/>
                  </a:lnTo>
                  <a:lnTo>
                    <a:pt x="143236" y="50563"/>
                  </a:lnTo>
                  <a:lnTo>
                    <a:pt x="108079" y="77030"/>
                  </a:lnTo>
                  <a:lnTo>
                    <a:pt x="77030" y="108079"/>
                  </a:lnTo>
                  <a:lnTo>
                    <a:pt x="50563" y="143236"/>
                  </a:lnTo>
                  <a:lnTo>
                    <a:pt x="29152" y="182028"/>
                  </a:lnTo>
                  <a:lnTo>
                    <a:pt x="13272" y="223979"/>
                  </a:lnTo>
                  <a:lnTo>
                    <a:pt x="3397" y="268617"/>
                  </a:lnTo>
                  <a:lnTo>
                    <a:pt x="0" y="315467"/>
                  </a:lnTo>
                  <a:lnTo>
                    <a:pt x="3397" y="361974"/>
                  </a:lnTo>
                  <a:lnTo>
                    <a:pt x="13272" y="406399"/>
                  </a:lnTo>
                  <a:lnTo>
                    <a:pt x="29152" y="448248"/>
                  </a:lnTo>
                  <a:lnTo>
                    <a:pt x="50563" y="487026"/>
                  </a:lnTo>
                  <a:lnTo>
                    <a:pt x="77030" y="522238"/>
                  </a:lnTo>
                  <a:lnTo>
                    <a:pt x="108079" y="553390"/>
                  </a:lnTo>
                  <a:lnTo>
                    <a:pt x="143236" y="579987"/>
                  </a:lnTo>
                  <a:lnTo>
                    <a:pt x="182028" y="601535"/>
                  </a:lnTo>
                  <a:lnTo>
                    <a:pt x="223979" y="617539"/>
                  </a:lnTo>
                  <a:lnTo>
                    <a:pt x="268617" y="627504"/>
                  </a:lnTo>
                  <a:lnTo>
                    <a:pt x="315468" y="630936"/>
                  </a:lnTo>
                  <a:lnTo>
                    <a:pt x="2714244" y="630936"/>
                  </a:lnTo>
                  <a:lnTo>
                    <a:pt x="2761129" y="627504"/>
                  </a:lnTo>
                  <a:lnTo>
                    <a:pt x="2805864" y="617539"/>
                  </a:lnTo>
                  <a:lnTo>
                    <a:pt x="2847962" y="601535"/>
                  </a:lnTo>
                  <a:lnTo>
                    <a:pt x="2886933" y="579987"/>
                  </a:lnTo>
                  <a:lnTo>
                    <a:pt x="2922291" y="553390"/>
                  </a:lnTo>
                  <a:lnTo>
                    <a:pt x="2953547" y="522238"/>
                  </a:lnTo>
                  <a:lnTo>
                    <a:pt x="2980214" y="487026"/>
                  </a:lnTo>
                  <a:lnTo>
                    <a:pt x="3001804" y="448248"/>
                  </a:lnTo>
                  <a:lnTo>
                    <a:pt x="3017830" y="406399"/>
                  </a:lnTo>
                  <a:lnTo>
                    <a:pt x="3027803" y="361974"/>
                  </a:lnTo>
                  <a:lnTo>
                    <a:pt x="3031235" y="315467"/>
                  </a:lnTo>
                  <a:lnTo>
                    <a:pt x="3027803" y="268617"/>
                  </a:lnTo>
                  <a:lnTo>
                    <a:pt x="3017830" y="223979"/>
                  </a:lnTo>
                  <a:lnTo>
                    <a:pt x="3001804" y="182028"/>
                  </a:lnTo>
                  <a:lnTo>
                    <a:pt x="2980214" y="143236"/>
                  </a:lnTo>
                  <a:lnTo>
                    <a:pt x="2953547" y="108079"/>
                  </a:lnTo>
                  <a:lnTo>
                    <a:pt x="2922291" y="77030"/>
                  </a:lnTo>
                  <a:lnTo>
                    <a:pt x="2886933" y="50563"/>
                  </a:lnTo>
                  <a:lnTo>
                    <a:pt x="2847962" y="29152"/>
                  </a:lnTo>
                  <a:lnTo>
                    <a:pt x="2805864" y="13272"/>
                  </a:lnTo>
                  <a:lnTo>
                    <a:pt x="2761129" y="3397"/>
                  </a:lnTo>
                  <a:lnTo>
                    <a:pt x="2714244" y="0"/>
                  </a:lnTo>
                  <a:close/>
                </a:path>
              </a:pathLst>
            </a:custGeom>
            <a:solidFill>
              <a:schemeClr val="accent3">
                <a:lumMod val="60000"/>
                <a:lumOff val="40000"/>
              </a:schemeClr>
            </a:solidFill>
            <a:ln>
              <a:solidFill>
                <a:schemeClr val="accent3">
                  <a:lumMod val="60000"/>
                  <a:lumOff val="40000"/>
                </a:schemeClr>
              </a:solidFill>
            </a:ln>
          </p:spPr>
          <p:txBody>
            <a:bodyPr wrap="square" lIns="0" tIns="0" rIns="0" bIns="0" rtlCol="0"/>
            <a:lstStyle/>
            <a:p>
              <a:pPr defTabSz="829178"/>
              <a:endParaRPr sz="1632">
                <a:solidFill>
                  <a:prstClr val="black"/>
                </a:solidFill>
                <a:latin typeface="Calibri"/>
              </a:endParaRPr>
            </a:p>
          </p:txBody>
        </p:sp>
        <p:sp>
          <p:nvSpPr>
            <p:cNvPr id="21" name="object 19">
              <a:extLst>
                <a:ext uri="{FF2B5EF4-FFF2-40B4-BE49-F238E27FC236}">
                  <a16:creationId xmlns:a16="http://schemas.microsoft.com/office/drawing/2014/main" id="{F5042A17-27C0-4382-B597-67211F691ABC}"/>
                </a:ext>
              </a:extLst>
            </p:cNvPr>
            <p:cNvSpPr/>
            <p:nvPr/>
          </p:nvSpPr>
          <p:spPr>
            <a:xfrm>
              <a:off x="7301483" y="1426463"/>
              <a:ext cx="3054350" cy="655320"/>
            </a:xfrm>
            <a:custGeom>
              <a:avLst/>
              <a:gdLst/>
              <a:ahLst/>
              <a:cxnLst/>
              <a:rect l="l" t="t" r="r" b="b"/>
              <a:pathLst>
                <a:path w="3054350" h="655319">
                  <a:moveTo>
                    <a:pt x="2759964" y="1524"/>
                  </a:moveTo>
                  <a:lnTo>
                    <a:pt x="294132" y="1524"/>
                  </a:lnTo>
                  <a:lnTo>
                    <a:pt x="260604" y="7620"/>
                  </a:lnTo>
                  <a:lnTo>
                    <a:pt x="245364" y="10668"/>
                  </a:lnTo>
                  <a:lnTo>
                    <a:pt x="214884" y="19812"/>
                  </a:lnTo>
                  <a:lnTo>
                    <a:pt x="199644" y="25908"/>
                  </a:lnTo>
                  <a:lnTo>
                    <a:pt x="185927" y="33528"/>
                  </a:lnTo>
                  <a:lnTo>
                    <a:pt x="170688" y="39624"/>
                  </a:lnTo>
                  <a:lnTo>
                    <a:pt x="156972" y="47244"/>
                  </a:lnTo>
                  <a:lnTo>
                    <a:pt x="144780" y="56387"/>
                  </a:lnTo>
                  <a:lnTo>
                    <a:pt x="131064" y="65532"/>
                  </a:lnTo>
                  <a:lnTo>
                    <a:pt x="96012" y="96012"/>
                  </a:lnTo>
                  <a:lnTo>
                    <a:pt x="56388" y="144780"/>
                  </a:lnTo>
                  <a:lnTo>
                    <a:pt x="32004" y="185928"/>
                  </a:lnTo>
                  <a:lnTo>
                    <a:pt x="25908" y="201168"/>
                  </a:lnTo>
                  <a:lnTo>
                    <a:pt x="19812" y="214884"/>
                  </a:lnTo>
                  <a:lnTo>
                    <a:pt x="4572" y="277368"/>
                  </a:lnTo>
                  <a:lnTo>
                    <a:pt x="0" y="310896"/>
                  </a:lnTo>
                  <a:lnTo>
                    <a:pt x="0" y="344424"/>
                  </a:lnTo>
                  <a:lnTo>
                    <a:pt x="1524" y="361188"/>
                  </a:lnTo>
                  <a:lnTo>
                    <a:pt x="4572" y="377951"/>
                  </a:lnTo>
                  <a:lnTo>
                    <a:pt x="7620" y="393192"/>
                  </a:lnTo>
                  <a:lnTo>
                    <a:pt x="10668" y="409956"/>
                  </a:lnTo>
                  <a:lnTo>
                    <a:pt x="25908" y="455675"/>
                  </a:lnTo>
                  <a:lnTo>
                    <a:pt x="47244" y="496824"/>
                  </a:lnTo>
                  <a:lnTo>
                    <a:pt x="74675" y="536448"/>
                  </a:lnTo>
                  <a:lnTo>
                    <a:pt x="120396" y="580644"/>
                  </a:lnTo>
                  <a:lnTo>
                    <a:pt x="158496" y="608076"/>
                  </a:lnTo>
                  <a:lnTo>
                    <a:pt x="199644" y="629412"/>
                  </a:lnTo>
                  <a:lnTo>
                    <a:pt x="245364" y="644651"/>
                  </a:lnTo>
                  <a:lnTo>
                    <a:pt x="262127" y="647700"/>
                  </a:lnTo>
                  <a:lnTo>
                    <a:pt x="277368" y="650748"/>
                  </a:lnTo>
                  <a:lnTo>
                    <a:pt x="294132" y="653796"/>
                  </a:lnTo>
                  <a:lnTo>
                    <a:pt x="310896" y="653796"/>
                  </a:lnTo>
                  <a:lnTo>
                    <a:pt x="327660" y="655320"/>
                  </a:lnTo>
                  <a:lnTo>
                    <a:pt x="2727960" y="655320"/>
                  </a:lnTo>
                  <a:lnTo>
                    <a:pt x="2776728" y="650748"/>
                  </a:lnTo>
                  <a:lnTo>
                    <a:pt x="2793492" y="647700"/>
                  </a:lnTo>
                  <a:lnTo>
                    <a:pt x="2808732" y="644651"/>
                  </a:lnTo>
                  <a:lnTo>
                    <a:pt x="2823972" y="640080"/>
                  </a:lnTo>
                  <a:lnTo>
                    <a:pt x="2840736" y="635508"/>
                  </a:lnTo>
                  <a:lnTo>
                    <a:pt x="2847594" y="632460"/>
                  </a:lnTo>
                  <a:lnTo>
                    <a:pt x="310896" y="632460"/>
                  </a:lnTo>
                  <a:lnTo>
                    <a:pt x="280416" y="629412"/>
                  </a:lnTo>
                  <a:lnTo>
                    <a:pt x="236220" y="618744"/>
                  </a:lnTo>
                  <a:lnTo>
                    <a:pt x="181356" y="595884"/>
                  </a:lnTo>
                  <a:lnTo>
                    <a:pt x="144780" y="571500"/>
                  </a:lnTo>
                  <a:lnTo>
                    <a:pt x="111251" y="542544"/>
                  </a:lnTo>
                  <a:lnTo>
                    <a:pt x="82296" y="509016"/>
                  </a:lnTo>
                  <a:lnTo>
                    <a:pt x="51816" y="458724"/>
                  </a:lnTo>
                  <a:lnTo>
                    <a:pt x="36575" y="417575"/>
                  </a:lnTo>
                  <a:lnTo>
                    <a:pt x="32004" y="403860"/>
                  </a:lnTo>
                  <a:lnTo>
                    <a:pt x="25908" y="373380"/>
                  </a:lnTo>
                  <a:lnTo>
                    <a:pt x="22860" y="342900"/>
                  </a:lnTo>
                  <a:lnTo>
                    <a:pt x="22860" y="310896"/>
                  </a:lnTo>
                  <a:lnTo>
                    <a:pt x="28956" y="265175"/>
                  </a:lnTo>
                  <a:lnTo>
                    <a:pt x="41148" y="222504"/>
                  </a:lnTo>
                  <a:lnTo>
                    <a:pt x="59436" y="182880"/>
                  </a:lnTo>
                  <a:lnTo>
                    <a:pt x="83820" y="144780"/>
                  </a:lnTo>
                  <a:lnTo>
                    <a:pt x="112775" y="111251"/>
                  </a:lnTo>
                  <a:lnTo>
                    <a:pt x="144780" y="83820"/>
                  </a:lnTo>
                  <a:lnTo>
                    <a:pt x="156972" y="74675"/>
                  </a:lnTo>
                  <a:lnTo>
                    <a:pt x="195072" y="53340"/>
                  </a:lnTo>
                  <a:lnTo>
                    <a:pt x="237744" y="36575"/>
                  </a:lnTo>
                  <a:lnTo>
                    <a:pt x="251460" y="32004"/>
                  </a:lnTo>
                  <a:lnTo>
                    <a:pt x="281940" y="25908"/>
                  </a:lnTo>
                  <a:lnTo>
                    <a:pt x="312420" y="22860"/>
                  </a:lnTo>
                  <a:lnTo>
                    <a:pt x="2846831" y="22860"/>
                  </a:lnTo>
                  <a:lnTo>
                    <a:pt x="2839212" y="19812"/>
                  </a:lnTo>
                  <a:lnTo>
                    <a:pt x="2808732" y="10668"/>
                  </a:lnTo>
                  <a:lnTo>
                    <a:pt x="2793492" y="7620"/>
                  </a:lnTo>
                  <a:lnTo>
                    <a:pt x="2759964" y="1524"/>
                  </a:lnTo>
                  <a:close/>
                </a:path>
                <a:path w="3054350" h="655319">
                  <a:moveTo>
                    <a:pt x="2846831" y="22860"/>
                  </a:moveTo>
                  <a:lnTo>
                    <a:pt x="2743200" y="22860"/>
                  </a:lnTo>
                  <a:lnTo>
                    <a:pt x="2773680" y="25908"/>
                  </a:lnTo>
                  <a:lnTo>
                    <a:pt x="2804160" y="32004"/>
                  </a:lnTo>
                  <a:lnTo>
                    <a:pt x="2817876" y="36575"/>
                  </a:lnTo>
                  <a:lnTo>
                    <a:pt x="2833116" y="41148"/>
                  </a:lnTo>
                  <a:lnTo>
                    <a:pt x="2845308" y="47244"/>
                  </a:lnTo>
                  <a:lnTo>
                    <a:pt x="2897124" y="74675"/>
                  </a:lnTo>
                  <a:lnTo>
                    <a:pt x="2942844" y="112775"/>
                  </a:lnTo>
                  <a:lnTo>
                    <a:pt x="2971800" y="144780"/>
                  </a:lnTo>
                  <a:lnTo>
                    <a:pt x="2994660" y="182880"/>
                  </a:lnTo>
                  <a:lnTo>
                    <a:pt x="3002280" y="195072"/>
                  </a:lnTo>
                  <a:lnTo>
                    <a:pt x="3008376" y="208787"/>
                  </a:lnTo>
                  <a:lnTo>
                    <a:pt x="3012948" y="222504"/>
                  </a:lnTo>
                  <a:lnTo>
                    <a:pt x="3019044" y="237744"/>
                  </a:lnTo>
                  <a:lnTo>
                    <a:pt x="3022092" y="251460"/>
                  </a:lnTo>
                  <a:lnTo>
                    <a:pt x="3026664" y="266700"/>
                  </a:lnTo>
                  <a:lnTo>
                    <a:pt x="3028188" y="281940"/>
                  </a:lnTo>
                  <a:lnTo>
                    <a:pt x="3031236" y="297180"/>
                  </a:lnTo>
                  <a:lnTo>
                    <a:pt x="3031236" y="312420"/>
                  </a:lnTo>
                  <a:lnTo>
                    <a:pt x="3032760" y="327660"/>
                  </a:lnTo>
                  <a:lnTo>
                    <a:pt x="3031236" y="342900"/>
                  </a:lnTo>
                  <a:lnTo>
                    <a:pt x="3029712" y="359663"/>
                  </a:lnTo>
                  <a:lnTo>
                    <a:pt x="3028188" y="374904"/>
                  </a:lnTo>
                  <a:lnTo>
                    <a:pt x="3017520" y="419100"/>
                  </a:lnTo>
                  <a:lnTo>
                    <a:pt x="3002280" y="460248"/>
                  </a:lnTo>
                  <a:lnTo>
                    <a:pt x="2994660" y="472440"/>
                  </a:lnTo>
                  <a:lnTo>
                    <a:pt x="2987040" y="486156"/>
                  </a:lnTo>
                  <a:lnTo>
                    <a:pt x="2962656" y="521208"/>
                  </a:lnTo>
                  <a:lnTo>
                    <a:pt x="2919984" y="563880"/>
                  </a:lnTo>
                  <a:lnTo>
                    <a:pt x="2909316" y="571500"/>
                  </a:lnTo>
                  <a:lnTo>
                    <a:pt x="2897124" y="580644"/>
                  </a:lnTo>
                  <a:lnTo>
                    <a:pt x="2831592" y="614172"/>
                  </a:lnTo>
                  <a:lnTo>
                    <a:pt x="2788920" y="626363"/>
                  </a:lnTo>
                  <a:lnTo>
                    <a:pt x="2743200" y="632460"/>
                  </a:lnTo>
                  <a:lnTo>
                    <a:pt x="2847594" y="632460"/>
                  </a:lnTo>
                  <a:lnTo>
                    <a:pt x="2854452" y="629412"/>
                  </a:lnTo>
                  <a:lnTo>
                    <a:pt x="2869692" y="621792"/>
                  </a:lnTo>
                  <a:lnTo>
                    <a:pt x="2883408" y="615696"/>
                  </a:lnTo>
                  <a:lnTo>
                    <a:pt x="2897124" y="606551"/>
                  </a:lnTo>
                  <a:lnTo>
                    <a:pt x="2910840" y="598932"/>
                  </a:lnTo>
                  <a:lnTo>
                    <a:pt x="2923032" y="589788"/>
                  </a:lnTo>
                  <a:lnTo>
                    <a:pt x="2958084" y="557784"/>
                  </a:lnTo>
                  <a:lnTo>
                    <a:pt x="2990088" y="522732"/>
                  </a:lnTo>
                  <a:lnTo>
                    <a:pt x="3022092" y="469392"/>
                  </a:lnTo>
                  <a:lnTo>
                    <a:pt x="3028188" y="454151"/>
                  </a:lnTo>
                  <a:lnTo>
                    <a:pt x="3034284" y="440436"/>
                  </a:lnTo>
                  <a:lnTo>
                    <a:pt x="3040380" y="425196"/>
                  </a:lnTo>
                  <a:lnTo>
                    <a:pt x="3043428" y="408432"/>
                  </a:lnTo>
                  <a:lnTo>
                    <a:pt x="3048000" y="393192"/>
                  </a:lnTo>
                  <a:lnTo>
                    <a:pt x="3051048" y="376428"/>
                  </a:lnTo>
                  <a:lnTo>
                    <a:pt x="3052572" y="361188"/>
                  </a:lnTo>
                  <a:lnTo>
                    <a:pt x="3054096" y="344424"/>
                  </a:lnTo>
                  <a:lnTo>
                    <a:pt x="3054096" y="310896"/>
                  </a:lnTo>
                  <a:lnTo>
                    <a:pt x="3048000" y="262128"/>
                  </a:lnTo>
                  <a:lnTo>
                    <a:pt x="3034284" y="214884"/>
                  </a:lnTo>
                  <a:lnTo>
                    <a:pt x="3006852" y="158496"/>
                  </a:lnTo>
                  <a:lnTo>
                    <a:pt x="2979420" y="118872"/>
                  </a:lnTo>
                  <a:lnTo>
                    <a:pt x="2935224" y="74675"/>
                  </a:lnTo>
                  <a:lnTo>
                    <a:pt x="2909316" y="56387"/>
                  </a:lnTo>
                  <a:lnTo>
                    <a:pt x="2897124" y="47244"/>
                  </a:lnTo>
                  <a:lnTo>
                    <a:pt x="2883408" y="39624"/>
                  </a:lnTo>
                  <a:lnTo>
                    <a:pt x="2868168" y="32004"/>
                  </a:lnTo>
                  <a:lnTo>
                    <a:pt x="2854452" y="25908"/>
                  </a:lnTo>
                  <a:lnTo>
                    <a:pt x="2846831" y="22860"/>
                  </a:lnTo>
                  <a:close/>
                </a:path>
                <a:path w="3054350" h="655319">
                  <a:moveTo>
                    <a:pt x="2727960" y="0"/>
                  </a:moveTo>
                  <a:lnTo>
                    <a:pt x="327660" y="0"/>
                  </a:lnTo>
                  <a:lnTo>
                    <a:pt x="310896" y="1524"/>
                  </a:lnTo>
                  <a:lnTo>
                    <a:pt x="2743200" y="1524"/>
                  </a:lnTo>
                  <a:lnTo>
                    <a:pt x="2727960" y="0"/>
                  </a:lnTo>
                  <a:close/>
                </a:path>
              </a:pathLst>
            </a:custGeom>
            <a:solidFill>
              <a:srgbClr val="385D8A"/>
            </a:solidFill>
          </p:spPr>
          <p:txBody>
            <a:bodyPr wrap="square" lIns="0" tIns="0" rIns="0" bIns="0" rtlCol="0"/>
            <a:lstStyle/>
            <a:p>
              <a:pPr defTabSz="829178"/>
              <a:endParaRPr sz="1632">
                <a:solidFill>
                  <a:prstClr val="black"/>
                </a:solidFill>
                <a:latin typeface="Calibri"/>
              </a:endParaRPr>
            </a:p>
          </p:txBody>
        </p:sp>
        <p:sp>
          <p:nvSpPr>
            <p:cNvPr id="22" name="object 20">
              <a:extLst>
                <a:ext uri="{FF2B5EF4-FFF2-40B4-BE49-F238E27FC236}">
                  <a16:creationId xmlns:a16="http://schemas.microsoft.com/office/drawing/2014/main" id="{0BB118F6-36FD-42E9-8425-5C01E8D6201B}"/>
                </a:ext>
              </a:extLst>
            </p:cNvPr>
            <p:cNvSpPr/>
            <p:nvPr/>
          </p:nvSpPr>
          <p:spPr>
            <a:xfrm>
              <a:off x="7604759" y="2069591"/>
              <a:ext cx="2447544" cy="1374648"/>
            </a:xfrm>
            <a:prstGeom prst="rect">
              <a:avLst/>
            </a:prstGeom>
            <a:blipFill>
              <a:blip r:embed="rId5" cstate="print"/>
              <a:stretch>
                <a:fillRect/>
              </a:stretch>
            </a:blipFill>
          </p:spPr>
          <p:txBody>
            <a:bodyPr wrap="square" lIns="0" tIns="0" rIns="0" bIns="0" rtlCol="0"/>
            <a:lstStyle/>
            <a:p>
              <a:pPr defTabSz="829178"/>
              <a:endParaRPr sz="1632">
                <a:solidFill>
                  <a:prstClr val="black"/>
                </a:solidFill>
                <a:latin typeface="Calibri"/>
              </a:endParaRPr>
            </a:p>
          </p:txBody>
        </p:sp>
      </p:grpSp>
      <p:sp>
        <p:nvSpPr>
          <p:cNvPr id="23" name="object 21">
            <a:extLst>
              <a:ext uri="{FF2B5EF4-FFF2-40B4-BE49-F238E27FC236}">
                <a16:creationId xmlns:a16="http://schemas.microsoft.com/office/drawing/2014/main" id="{49FF6DF5-048D-4FE4-A23D-513D4AFA0109}"/>
              </a:ext>
            </a:extLst>
          </p:cNvPr>
          <p:cNvSpPr/>
          <p:nvPr/>
        </p:nvSpPr>
        <p:spPr>
          <a:xfrm>
            <a:off x="4947126" y="1879471"/>
            <a:ext cx="2325847" cy="1308721"/>
          </a:xfrm>
          <a:prstGeom prst="rect">
            <a:avLst/>
          </a:prstGeom>
          <a:blipFill>
            <a:blip r:embed="rId6" cstate="print"/>
            <a:stretch>
              <a:fillRect/>
            </a:stretch>
          </a:blipFill>
        </p:spPr>
        <p:txBody>
          <a:bodyPr wrap="square" lIns="0" tIns="0" rIns="0" bIns="0" rtlCol="0"/>
          <a:lstStyle/>
          <a:p>
            <a:pPr defTabSz="829178"/>
            <a:endParaRPr sz="1632">
              <a:solidFill>
                <a:prstClr val="black"/>
              </a:solidFill>
              <a:latin typeface="Calibri"/>
            </a:endParaRPr>
          </a:p>
        </p:txBody>
      </p:sp>
      <p:sp>
        <p:nvSpPr>
          <p:cNvPr id="25" name="object 23">
            <a:extLst>
              <a:ext uri="{FF2B5EF4-FFF2-40B4-BE49-F238E27FC236}">
                <a16:creationId xmlns:a16="http://schemas.microsoft.com/office/drawing/2014/main" id="{E267BE32-3BD6-4371-AD92-8FC5F4F08F8D}"/>
              </a:ext>
            </a:extLst>
          </p:cNvPr>
          <p:cNvSpPr txBox="1"/>
          <p:nvPr/>
        </p:nvSpPr>
        <p:spPr>
          <a:xfrm>
            <a:off x="2240856" y="1484552"/>
            <a:ext cx="1782080" cy="257850"/>
          </a:xfrm>
          <a:prstGeom prst="rect">
            <a:avLst/>
          </a:prstGeom>
        </p:spPr>
        <p:txBody>
          <a:bodyPr vert="horz" wrap="square" lIns="0" tIns="11516" rIns="0" bIns="0" rtlCol="0">
            <a:spAutoFit/>
          </a:bodyPr>
          <a:lstStyle/>
          <a:p>
            <a:pPr marL="11516" defTabSz="829178">
              <a:spcBef>
                <a:spcPts val="91"/>
              </a:spcBef>
            </a:pPr>
            <a:r>
              <a:rPr sz="1600" b="1">
                <a:solidFill>
                  <a:srgbClr val="FFFFFF"/>
                </a:solidFill>
                <a:latin typeface="Calibri" panose="020F0502020204030204" pitchFamily="34" charset="0"/>
                <a:cs typeface="Calibri" panose="020F0502020204030204" pitchFamily="34" charset="0"/>
              </a:rPr>
              <a:t>FOR</a:t>
            </a:r>
            <a:r>
              <a:rPr sz="1600" b="1" spc="-50">
                <a:solidFill>
                  <a:srgbClr val="FFFFFF"/>
                </a:solidFill>
                <a:latin typeface="Calibri" panose="020F0502020204030204" pitchFamily="34" charset="0"/>
                <a:cs typeface="Calibri" panose="020F0502020204030204" pitchFamily="34" charset="0"/>
              </a:rPr>
              <a:t> </a:t>
            </a:r>
            <a:r>
              <a:rPr sz="1600" b="1" spc="-5">
                <a:solidFill>
                  <a:srgbClr val="FFFFFF"/>
                </a:solidFill>
                <a:latin typeface="Calibri" panose="020F0502020204030204" pitchFamily="34" charset="0"/>
                <a:cs typeface="Calibri" panose="020F0502020204030204" pitchFamily="34" charset="0"/>
              </a:rPr>
              <a:t>SLICING</a:t>
            </a:r>
            <a:endParaRPr sz="1600">
              <a:solidFill>
                <a:prstClr val="black"/>
              </a:solidFill>
              <a:latin typeface="Calibri" panose="020F0502020204030204" pitchFamily="34" charset="0"/>
              <a:cs typeface="Calibri" panose="020F0502020204030204" pitchFamily="34" charset="0"/>
            </a:endParaRPr>
          </a:p>
        </p:txBody>
      </p:sp>
      <p:sp>
        <p:nvSpPr>
          <p:cNvPr id="26" name="object 24">
            <a:extLst>
              <a:ext uri="{FF2B5EF4-FFF2-40B4-BE49-F238E27FC236}">
                <a16:creationId xmlns:a16="http://schemas.microsoft.com/office/drawing/2014/main" id="{266E27F4-D009-49C2-A635-A75C7703E2A8}"/>
              </a:ext>
            </a:extLst>
          </p:cNvPr>
          <p:cNvSpPr txBox="1"/>
          <p:nvPr/>
        </p:nvSpPr>
        <p:spPr>
          <a:xfrm>
            <a:off x="5485552" y="1496069"/>
            <a:ext cx="2004076" cy="257850"/>
          </a:xfrm>
          <a:prstGeom prst="rect">
            <a:avLst/>
          </a:prstGeom>
        </p:spPr>
        <p:txBody>
          <a:bodyPr vert="horz" wrap="square" lIns="0" tIns="11516" rIns="0" bIns="0" rtlCol="0">
            <a:spAutoFit/>
          </a:bodyPr>
          <a:lstStyle/>
          <a:p>
            <a:pPr marL="11516" defTabSz="829178">
              <a:spcBef>
                <a:spcPts val="91"/>
              </a:spcBef>
            </a:pPr>
            <a:r>
              <a:rPr sz="1600" b="1">
                <a:solidFill>
                  <a:srgbClr val="FFFFFF"/>
                </a:solidFill>
                <a:latin typeface="Calibri" panose="020F0502020204030204" pitchFamily="34" charset="0"/>
                <a:cs typeface="Calibri" panose="020F0502020204030204" pitchFamily="34" charset="0"/>
              </a:rPr>
              <a:t>FOR FLAT</a:t>
            </a:r>
            <a:r>
              <a:rPr sz="1600" b="1" spc="-82">
                <a:solidFill>
                  <a:srgbClr val="FFFFFF"/>
                </a:solidFill>
                <a:latin typeface="Calibri" panose="020F0502020204030204" pitchFamily="34" charset="0"/>
                <a:cs typeface="Calibri" panose="020F0502020204030204" pitchFamily="34" charset="0"/>
              </a:rPr>
              <a:t> </a:t>
            </a:r>
            <a:r>
              <a:rPr sz="1600" b="1">
                <a:solidFill>
                  <a:srgbClr val="FFFFFF"/>
                </a:solidFill>
                <a:latin typeface="Calibri" panose="020F0502020204030204" pitchFamily="34" charset="0"/>
                <a:cs typeface="Calibri" panose="020F0502020204030204" pitchFamily="34" charset="0"/>
              </a:rPr>
              <a:t>ROOF</a:t>
            </a:r>
            <a:endParaRPr sz="1600">
              <a:solidFill>
                <a:prstClr val="black"/>
              </a:solidFill>
              <a:latin typeface="Calibri" panose="020F0502020204030204" pitchFamily="34" charset="0"/>
              <a:cs typeface="Calibri" panose="020F0502020204030204" pitchFamily="34" charset="0"/>
            </a:endParaRPr>
          </a:p>
        </p:txBody>
      </p:sp>
      <p:sp>
        <p:nvSpPr>
          <p:cNvPr id="27" name="object 25">
            <a:extLst>
              <a:ext uri="{FF2B5EF4-FFF2-40B4-BE49-F238E27FC236}">
                <a16:creationId xmlns:a16="http://schemas.microsoft.com/office/drawing/2014/main" id="{801A2150-3982-4D0D-9538-74A20EE3348C}"/>
              </a:ext>
            </a:extLst>
          </p:cNvPr>
          <p:cNvSpPr txBox="1"/>
          <p:nvPr/>
        </p:nvSpPr>
        <p:spPr>
          <a:xfrm>
            <a:off x="8635198" y="1467278"/>
            <a:ext cx="1964361" cy="257850"/>
          </a:xfrm>
          <a:prstGeom prst="rect">
            <a:avLst/>
          </a:prstGeom>
        </p:spPr>
        <p:txBody>
          <a:bodyPr vert="horz" wrap="square" lIns="0" tIns="11516" rIns="0" bIns="0" rtlCol="0">
            <a:spAutoFit/>
          </a:bodyPr>
          <a:lstStyle/>
          <a:p>
            <a:pPr marL="11516" defTabSz="829178">
              <a:spcBef>
                <a:spcPts val="91"/>
              </a:spcBef>
            </a:pPr>
            <a:r>
              <a:rPr sz="1600" b="1" spc="-5">
                <a:solidFill>
                  <a:srgbClr val="FFFFFF"/>
                </a:solidFill>
                <a:latin typeface="Calibri" panose="020F0502020204030204" pitchFamily="34" charset="0"/>
                <a:cs typeface="Calibri" panose="020F0502020204030204" pitchFamily="34" charset="0"/>
              </a:rPr>
              <a:t>INTEGRATED</a:t>
            </a:r>
            <a:endParaRPr sz="1600">
              <a:solidFill>
                <a:prstClr val="black"/>
              </a:solidFill>
              <a:latin typeface="Calibri" panose="020F0502020204030204" pitchFamily="34" charset="0"/>
              <a:cs typeface="Calibri" panose="020F0502020204030204" pitchFamily="34" charset="0"/>
            </a:endParaRPr>
          </a:p>
        </p:txBody>
      </p:sp>
      <p:sp>
        <p:nvSpPr>
          <p:cNvPr id="28" name="object 26">
            <a:extLst>
              <a:ext uri="{FF2B5EF4-FFF2-40B4-BE49-F238E27FC236}">
                <a16:creationId xmlns:a16="http://schemas.microsoft.com/office/drawing/2014/main" id="{AFC7AE87-DF79-4557-81FA-1F75AFF3AA8B}"/>
              </a:ext>
            </a:extLst>
          </p:cNvPr>
          <p:cNvSpPr txBox="1"/>
          <p:nvPr/>
        </p:nvSpPr>
        <p:spPr>
          <a:xfrm>
            <a:off x="2301600" y="3534317"/>
            <a:ext cx="1524441" cy="257850"/>
          </a:xfrm>
          <a:prstGeom prst="rect">
            <a:avLst/>
          </a:prstGeom>
        </p:spPr>
        <p:txBody>
          <a:bodyPr vert="horz" wrap="square" lIns="0" tIns="11516" rIns="0" bIns="0" rtlCol="0">
            <a:spAutoFit/>
          </a:bodyPr>
          <a:lstStyle/>
          <a:p>
            <a:pPr marL="11516" defTabSz="829178">
              <a:spcBef>
                <a:spcPts val="91"/>
              </a:spcBef>
            </a:pPr>
            <a:r>
              <a:rPr sz="1600" b="1">
                <a:solidFill>
                  <a:srgbClr val="FFFFFF"/>
                </a:solidFill>
                <a:latin typeface="Calibri" panose="020F0502020204030204" pitchFamily="34" charset="0"/>
                <a:cs typeface="Calibri" panose="020F0502020204030204" pitchFamily="34" charset="0"/>
              </a:rPr>
              <a:t>TO </a:t>
            </a:r>
            <a:r>
              <a:rPr sz="1600" b="1" spc="-5">
                <a:solidFill>
                  <a:srgbClr val="FFFFFF"/>
                </a:solidFill>
                <a:latin typeface="Calibri" panose="020F0502020204030204" pitchFamily="34" charset="0"/>
                <a:cs typeface="Calibri" panose="020F0502020204030204" pitchFamily="34" charset="0"/>
              </a:rPr>
              <a:t>THE</a:t>
            </a:r>
            <a:r>
              <a:rPr sz="1600" b="1" spc="-68">
                <a:solidFill>
                  <a:srgbClr val="FFFFFF"/>
                </a:solidFill>
                <a:latin typeface="Calibri" panose="020F0502020204030204" pitchFamily="34" charset="0"/>
                <a:cs typeface="Calibri" panose="020F0502020204030204" pitchFamily="34" charset="0"/>
              </a:rPr>
              <a:t> </a:t>
            </a:r>
            <a:r>
              <a:rPr sz="1600" b="1">
                <a:solidFill>
                  <a:srgbClr val="FFFFFF"/>
                </a:solidFill>
                <a:latin typeface="Calibri" panose="020F0502020204030204" pitchFamily="34" charset="0"/>
                <a:cs typeface="Calibri" panose="020F0502020204030204" pitchFamily="34" charset="0"/>
              </a:rPr>
              <a:t>FACADE</a:t>
            </a:r>
            <a:endParaRPr sz="1600">
              <a:solidFill>
                <a:prstClr val="black"/>
              </a:solidFill>
              <a:latin typeface="Calibri" panose="020F0502020204030204" pitchFamily="34" charset="0"/>
              <a:cs typeface="Calibri" panose="020F0502020204030204" pitchFamily="34" charset="0"/>
            </a:endParaRPr>
          </a:p>
        </p:txBody>
      </p:sp>
      <p:sp>
        <p:nvSpPr>
          <p:cNvPr id="29" name="object 27">
            <a:extLst>
              <a:ext uri="{FF2B5EF4-FFF2-40B4-BE49-F238E27FC236}">
                <a16:creationId xmlns:a16="http://schemas.microsoft.com/office/drawing/2014/main" id="{CD7577FC-59F0-45BE-9C98-CAA6F2E63639}"/>
              </a:ext>
            </a:extLst>
          </p:cNvPr>
          <p:cNvSpPr txBox="1"/>
          <p:nvPr/>
        </p:nvSpPr>
        <p:spPr>
          <a:xfrm>
            <a:off x="5527136" y="3528559"/>
            <a:ext cx="1776989" cy="257850"/>
          </a:xfrm>
          <a:prstGeom prst="rect">
            <a:avLst/>
          </a:prstGeom>
        </p:spPr>
        <p:txBody>
          <a:bodyPr vert="horz" wrap="square" lIns="0" tIns="11516" rIns="0" bIns="0" rtlCol="0">
            <a:spAutoFit/>
          </a:bodyPr>
          <a:lstStyle/>
          <a:p>
            <a:pPr marL="11516" defTabSz="829178">
              <a:spcBef>
                <a:spcPts val="91"/>
              </a:spcBef>
            </a:pPr>
            <a:r>
              <a:rPr sz="1600" b="1" dirty="0">
                <a:solidFill>
                  <a:srgbClr val="FFFFFF"/>
                </a:solidFill>
                <a:latin typeface="Calibri" panose="020F0502020204030204" pitchFamily="34" charset="0"/>
                <a:cs typeface="Calibri" panose="020F0502020204030204" pitchFamily="34" charset="0"/>
              </a:rPr>
              <a:t>ON </a:t>
            </a:r>
            <a:r>
              <a:rPr sz="1600" b="1" spc="-5" dirty="0">
                <a:solidFill>
                  <a:srgbClr val="FFFFFF"/>
                </a:solidFill>
                <a:latin typeface="Calibri" panose="020F0502020204030204" pitchFamily="34" charset="0"/>
                <a:cs typeface="Calibri" panose="020F0502020204030204" pitchFamily="34" charset="0"/>
              </a:rPr>
              <a:t>THE</a:t>
            </a:r>
            <a:r>
              <a:rPr sz="1600" b="1" spc="-68" dirty="0">
                <a:solidFill>
                  <a:srgbClr val="FFFFFF"/>
                </a:solidFill>
                <a:latin typeface="Calibri" panose="020F0502020204030204" pitchFamily="34" charset="0"/>
                <a:cs typeface="Calibri" panose="020F0502020204030204" pitchFamily="34" charset="0"/>
              </a:rPr>
              <a:t> </a:t>
            </a:r>
            <a:r>
              <a:rPr sz="1600" b="1" dirty="0">
                <a:solidFill>
                  <a:srgbClr val="FFFFFF"/>
                </a:solidFill>
                <a:latin typeface="Calibri" panose="020F0502020204030204" pitchFamily="34" charset="0"/>
                <a:cs typeface="Calibri" panose="020F0502020204030204" pitchFamily="34" charset="0"/>
              </a:rPr>
              <a:t>GROUND</a:t>
            </a:r>
            <a:endParaRPr sz="1600" dirty="0">
              <a:solidFill>
                <a:prstClr val="black"/>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F721E87E-420A-ACD4-A1B2-130DB7F64C85}"/>
              </a:ext>
            </a:extLst>
          </p:cNvPr>
          <p:cNvSpPr txBox="1"/>
          <p:nvPr/>
        </p:nvSpPr>
        <p:spPr>
          <a:xfrm>
            <a:off x="7667828" y="4126068"/>
            <a:ext cx="3781627" cy="1200329"/>
          </a:xfrm>
          <a:prstGeom prst="rect">
            <a:avLst/>
          </a:prstGeom>
          <a:noFill/>
        </p:spPr>
        <p:txBody>
          <a:bodyPr wrap="square">
            <a:spAutoFit/>
          </a:bodyPr>
          <a:lstStyle/>
          <a:p>
            <a:r>
              <a:rPr lang="en-US" dirty="0">
                <a:hlinkClick r:id="rId7"/>
              </a:rPr>
              <a:t>https://www.greenrhinoenergy.com/solar/technologies/pv_mounting.php</a:t>
            </a:r>
            <a:endParaRPr lang="en-US" dirty="0"/>
          </a:p>
          <a:p>
            <a:endParaRPr lang="en-US" dirty="0"/>
          </a:p>
        </p:txBody>
      </p:sp>
    </p:spTree>
    <p:extLst>
      <p:ext uri="{BB962C8B-B14F-4D97-AF65-F5344CB8AC3E}">
        <p14:creationId xmlns:p14="http://schemas.microsoft.com/office/powerpoint/2010/main" val="31374167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50F4F3-1F66-469F-A753-9DE94C145295}"/>
              </a:ext>
            </a:extLst>
          </p:cNvPr>
          <p:cNvSpPr>
            <a:spLocks noGrp="1"/>
          </p:cNvSpPr>
          <p:nvPr>
            <p:ph type="body" sz="quarter" idx="13"/>
          </p:nvPr>
        </p:nvSpPr>
        <p:spPr>
          <a:xfrm>
            <a:off x="553453" y="549275"/>
            <a:ext cx="10420488" cy="539749"/>
          </a:xfrm>
        </p:spPr>
        <p:txBody>
          <a:bodyPr/>
          <a:lstStyle/>
          <a:p>
            <a:r>
              <a:rPr lang="en-US"/>
              <a:t>PV panels and snow?</a:t>
            </a:r>
          </a:p>
          <a:p>
            <a:endParaRPr lang="en-US"/>
          </a:p>
        </p:txBody>
      </p:sp>
      <p:sp>
        <p:nvSpPr>
          <p:cNvPr id="3" name="Text Placeholder 2">
            <a:extLst>
              <a:ext uri="{FF2B5EF4-FFF2-40B4-BE49-F238E27FC236}">
                <a16:creationId xmlns:a16="http://schemas.microsoft.com/office/drawing/2014/main" id="{E1E83635-DC0F-49CF-980E-DA42114F6693}"/>
              </a:ext>
            </a:extLst>
          </p:cNvPr>
          <p:cNvSpPr>
            <a:spLocks noGrp="1"/>
          </p:cNvSpPr>
          <p:nvPr>
            <p:ph type="body" sz="quarter" idx="14"/>
          </p:nvPr>
        </p:nvSpPr>
        <p:spPr>
          <a:xfrm>
            <a:off x="415089" y="1105005"/>
            <a:ext cx="5372100" cy="4140200"/>
          </a:xfrm>
        </p:spPr>
        <p:txBody>
          <a:bodyPr/>
          <a:lstStyle/>
          <a:p>
            <a:r>
              <a:rPr lang="en-US"/>
              <a:t>Canadian Northern Alberta Institute of Technology Survey 2012-2015</a:t>
            </a:r>
          </a:p>
          <a:p>
            <a:endParaRPr lang="en-US"/>
          </a:p>
        </p:txBody>
      </p:sp>
      <p:sp>
        <p:nvSpPr>
          <p:cNvPr id="5" name="object 4">
            <a:extLst>
              <a:ext uri="{FF2B5EF4-FFF2-40B4-BE49-F238E27FC236}">
                <a16:creationId xmlns:a16="http://schemas.microsoft.com/office/drawing/2014/main" id="{3E9354AD-168D-400A-8DC4-F11DE6441D88}"/>
              </a:ext>
            </a:extLst>
          </p:cNvPr>
          <p:cNvSpPr/>
          <p:nvPr/>
        </p:nvSpPr>
        <p:spPr>
          <a:xfrm>
            <a:off x="6166601" y="819149"/>
            <a:ext cx="5773153" cy="5189788"/>
          </a:xfrm>
          <a:prstGeom prst="rect">
            <a:avLst/>
          </a:prstGeom>
          <a:blipFill>
            <a:blip r:embed="rId3" cstate="print"/>
            <a:stretch>
              <a:fillRect/>
            </a:stretch>
          </a:blipFill>
        </p:spPr>
        <p:txBody>
          <a:bodyPr wrap="square" lIns="0" tIns="0" rIns="0" bIns="0" rtlCol="0"/>
          <a:lstStyle/>
          <a:p>
            <a:pPr defTabSz="829178"/>
            <a:endParaRPr sz="1632">
              <a:solidFill>
                <a:prstClr val="black"/>
              </a:solidFill>
              <a:latin typeface="Calibri"/>
            </a:endParaRPr>
          </a:p>
        </p:txBody>
      </p:sp>
      <p:sp>
        <p:nvSpPr>
          <p:cNvPr id="6" name="object 2">
            <a:extLst>
              <a:ext uri="{FF2B5EF4-FFF2-40B4-BE49-F238E27FC236}">
                <a16:creationId xmlns:a16="http://schemas.microsoft.com/office/drawing/2014/main" id="{1A245777-CADA-4FCA-A3E0-27B1DFD64829}"/>
              </a:ext>
            </a:extLst>
          </p:cNvPr>
          <p:cNvSpPr/>
          <p:nvPr/>
        </p:nvSpPr>
        <p:spPr>
          <a:xfrm>
            <a:off x="953642" y="2053944"/>
            <a:ext cx="4333841" cy="1858654"/>
          </a:xfrm>
          <a:prstGeom prst="rect">
            <a:avLst/>
          </a:prstGeom>
          <a:blipFill>
            <a:blip r:embed="rId4" cstate="print"/>
            <a:stretch>
              <a:fillRect/>
            </a:stretch>
          </a:blipFill>
        </p:spPr>
        <p:txBody>
          <a:bodyPr wrap="square" lIns="0" tIns="0" rIns="0" bIns="0" rtlCol="0"/>
          <a:lstStyle/>
          <a:p>
            <a:pPr defTabSz="829178"/>
            <a:endParaRPr sz="1632">
              <a:solidFill>
                <a:prstClr val="black"/>
              </a:solidFill>
              <a:latin typeface="Calibri"/>
            </a:endParaRPr>
          </a:p>
        </p:txBody>
      </p:sp>
      <p:sp>
        <p:nvSpPr>
          <p:cNvPr id="7" name="object 3">
            <a:extLst>
              <a:ext uri="{FF2B5EF4-FFF2-40B4-BE49-F238E27FC236}">
                <a16:creationId xmlns:a16="http://schemas.microsoft.com/office/drawing/2014/main" id="{4F21282B-83CC-4626-9DC3-46B355FC1ABF}"/>
              </a:ext>
            </a:extLst>
          </p:cNvPr>
          <p:cNvSpPr/>
          <p:nvPr/>
        </p:nvSpPr>
        <p:spPr>
          <a:xfrm>
            <a:off x="953642" y="4050060"/>
            <a:ext cx="5071759" cy="1582733"/>
          </a:xfrm>
          <a:prstGeom prst="rect">
            <a:avLst/>
          </a:prstGeom>
          <a:blipFill>
            <a:blip r:embed="rId5" cstate="print"/>
            <a:stretch>
              <a:fillRect/>
            </a:stretch>
          </a:blipFill>
        </p:spPr>
        <p:txBody>
          <a:bodyPr wrap="square" lIns="0" tIns="0" rIns="0" bIns="0" rtlCol="0"/>
          <a:lstStyle/>
          <a:p>
            <a:pPr defTabSz="829178"/>
            <a:endParaRPr sz="1632">
              <a:solidFill>
                <a:prstClr val="black"/>
              </a:solidFill>
              <a:latin typeface="Calibri"/>
            </a:endParaRPr>
          </a:p>
        </p:txBody>
      </p:sp>
    </p:spTree>
    <p:extLst>
      <p:ext uri="{BB962C8B-B14F-4D97-AF65-F5344CB8AC3E}">
        <p14:creationId xmlns:p14="http://schemas.microsoft.com/office/powerpoint/2010/main" val="37689696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79CB4D-1846-4186-A10E-F5D637B46E0C}"/>
              </a:ext>
            </a:extLst>
          </p:cNvPr>
          <p:cNvSpPr>
            <a:spLocks noGrp="1"/>
          </p:cNvSpPr>
          <p:nvPr>
            <p:ph type="body" sz="quarter" idx="13"/>
          </p:nvPr>
        </p:nvSpPr>
        <p:spPr/>
        <p:txBody>
          <a:bodyPr/>
          <a:lstStyle/>
          <a:p>
            <a:r>
              <a:rPr lang="en-US"/>
              <a:t>The value of energy storage</a:t>
            </a:r>
          </a:p>
        </p:txBody>
      </p:sp>
      <p:sp>
        <p:nvSpPr>
          <p:cNvPr id="3" name="Text Placeholder 2">
            <a:extLst>
              <a:ext uri="{FF2B5EF4-FFF2-40B4-BE49-F238E27FC236}">
                <a16:creationId xmlns:a16="http://schemas.microsoft.com/office/drawing/2014/main" id="{F744C298-EAF1-4BD3-B4E8-E06EB17E806B}"/>
              </a:ext>
            </a:extLst>
          </p:cNvPr>
          <p:cNvSpPr>
            <a:spLocks noGrp="1"/>
          </p:cNvSpPr>
          <p:nvPr>
            <p:ph type="body" sz="quarter" idx="14"/>
          </p:nvPr>
        </p:nvSpPr>
        <p:spPr>
          <a:xfrm>
            <a:off x="1028699" y="1219702"/>
            <a:ext cx="9945241" cy="4140200"/>
          </a:xfrm>
        </p:spPr>
        <p:txBody>
          <a:bodyPr/>
          <a:lstStyle/>
          <a:p>
            <a:r>
              <a:rPr lang="en-US"/>
              <a:t>Cost-effective storage solves a fundamental problem in the use of solar energy - a different cycle of production and consumption. With the help  of the recording, the production of the day can be shifted to cover the consumption peaks in the evening and in the morning.</a:t>
            </a:r>
          </a:p>
          <a:p>
            <a:endParaRPr lang="en-US"/>
          </a:p>
        </p:txBody>
      </p:sp>
      <p:sp>
        <p:nvSpPr>
          <p:cNvPr id="4" name="object 2">
            <a:extLst>
              <a:ext uri="{FF2B5EF4-FFF2-40B4-BE49-F238E27FC236}">
                <a16:creationId xmlns:a16="http://schemas.microsoft.com/office/drawing/2014/main" id="{411D365A-D755-43C6-9C4C-276E183BE66E}"/>
              </a:ext>
            </a:extLst>
          </p:cNvPr>
          <p:cNvSpPr/>
          <p:nvPr/>
        </p:nvSpPr>
        <p:spPr>
          <a:xfrm>
            <a:off x="683333" y="2161098"/>
            <a:ext cx="5128057" cy="3425041"/>
          </a:xfrm>
          <a:prstGeom prst="rect">
            <a:avLst/>
          </a:prstGeom>
          <a:blipFill>
            <a:blip r:embed="rId3" cstate="print"/>
            <a:stretch>
              <a:fillRect/>
            </a:stretch>
          </a:blipFill>
        </p:spPr>
        <p:txBody>
          <a:bodyPr wrap="square" lIns="0" tIns="0" rIns="0" bIns="0" rtlCol="0"/>
          <a:lstStyle/>
          <a:p>
            <a:pPr defTabSz="829178"/>
            <a:endParaRPr sz="1632">
              <a:solidFill>
                <a:prstClr val="black"/>
              </a:solidFill>
              <a:latin typeface="Calibri"/>
            </a:endParaRPr>
          </a:p>
        </p:txBody>
      </p:sp>
      <p:pic>
        <p:nvPicPr>
          <p:cNvPr id="3074" name="Picture 2" descr="What is the Installation Cost of Utility Scale Solar Power Plant (£/MW) in  the UK? - Ask Solar Mango">
            <a:extLst>
              <a:ext uri="{FF2B5EF4-FFF2-40B4-BE49-F238E27FC236}">
                <a16:creationId xmlns:a16="http://schemas.microsoft.com/office/drawing/2014/main" id="{4469794A-1418-4FC6-B965-7BA63CAD32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456466"/>
            <a:ext cx="5628622" cy="2689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832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CD6A8-11D1-4876-ACEE-55A7F79EFD86}"/>
              </a:ext>
            </a:extLst>
          </p:cNvPr>
          <p:cNvSpPr>
            <a:spLocks noGrp="1"/>
          </p:cNvSpPr>
          <p:nvPr>
            <p:ph type="body" sz="quarter" idx="13"/>
          </p:nvPr>
        </p:nvSpPr>
        <p:spPr/>
        <p:txBody>
          <a:bodyPr/>
          <a:lstStyle/>
          <a:p>
            <a:r>
              <a:rPr lang="en-US"/>
              <a:t>How PV elements work</a:t>
            </a:r>
          </a:p>
        </p:txBody>
      </p:sp>
      <p:sp>
        <p:nvSpPr>
          <p:cNvPr id="3" name="Text Placeholder 2">
            <a:extLst>
              <a:ext uri="{FF2B5EF4-FFF2-40B4-BE49-F238E27FC236}">
                <a16:creationId xmlns:a16="http://schemas.microsoft.com/office/drawing/2014/main" id="{1D29AD39-200B-4D29-B08E-BBC13AC74000}"/>
              </a:ext>
            </a:extLst>
          </p:cNvPr>
          <p:cNvSpPr>
            <a:spLocks noGrp="1"/>
          </p:cNvSpPr>
          <p:nvPr>
            <p:ph type="body" sz="quarter" idx="14"/>
          </p:nvPr>
        </p:nvSpPr>
        <p:spPr>
          <a:xfrm>
            <a:off x="1325561" y="1255797"/>
            <a:ext cx="6619113" cy="4140200"/>
          </a:xfrm>
        </p:spPr>
        <p:txBody>
          <a:bodyPr/>
          <a:lstStyle/>
          <a:p>
            <a:r>
              <a:rPr lang="en-US"/>
              <a:t>PV cells use a physical phenomenon called the photoelectric effect to  produce electricity. This was first described by Heinrich Hartz</a:t>
            </a:r>
          </a:p>
          <a:p>
            <a:r>
              <a:rPr lang="en-US"/>
              <a:t>1887 This effect was described in detail1905 a. Albert Einstein Nobel Prize.</a:t>
            </a:r>
          </a:p>
          <a:p>
            <a:r>
              <a:rPr lang="en-US"/>
              <a:t>Simply put, they are materials that produce electricity when exposed to light.  Some electrons (so-called photoelectrons) are detached from their atoms by light.  If we attach an electrically conductive material to the plus and minus sides of the  photovoltaic material, we create a circuit and can control the electricity generated.</a:t>
            </a:r>
          </a:p>
          <a:p>
            <a:r>
              <a:rPr lang="en-US"/>
              <a:t>The first PV element was manufactured Bell Labs more than 50 years  ago. The first real use of PV panels in the aerospace industry was to  provide power to satellites.</a:t>
            </a:r>
          </a:p>
          <a:p>
            <a:endParaRPr lang="en-US"/>
          </a:p>
        </p:txBody>
      </p:sp>
      <p:sp>
        <p:nvSpPr>
          <p:cNvPr id="4" name="object 2">
            <a:extLst>
              <a:ext uri="{FF2B5EF4-FFF2-40B4-BE49-F238E27FC236}">
                <a16:creationId xmlns:a16="http://schemas.microsoft.com/office/drawing/2014/main" id="{30847808-3AE0-4915-A8D5-2E686F8A1BA3}"/>
              </a:ext>
            </a:extLst>
          </p:cNvPr>
          <p:cNvSpPr/>
          <p:nvPr/>
        </p:nvSpPr>
        <p:spPr>
          <a:xfrm>
            <a:off x="8367743" y="954719"/>
            <a:ext cx="3029267" cy="3975913"/>
          </a:xfrm>
          <a:prstGeom prst="rect">
            <a:avLst/>
          </a:prstGeom>
          <a:blipFill>
            <a:blip r:embed="rId3" cstate="print"/>
            <a:stretch>
              <a:fillRect/>
            </a:stretch>
          </a:blipFill>
        </p:spPr>
        <p:txBody>
          <a:bodyPr wrap="square" lIns="0" tIns="0" rIns="0" bIns="0" rtlCol="0"/>
          <a:lstStyle/>
          <a:p>
            <a:pPr defTabSz="829178"/>
            <a:endParaRPr sz="1632">
              <a:solidFill>
                <a:prstClr val="black"/>
              </a:solidFill>
              <a:latin typeface="Calibri"/>
            </a:endParaRPr>
          </a:p>
        </p:txBody>
      </p:sp>
      <p:sp>
        <p:nvSpPr>
          <p:cNvPr id="5" name="Rectangle 4">
            <a:extLst>
              <a:ext uri="{FF2B5EF4-FFF2-40B4-BE49-F238E27FC236}">
                <a16:creationId xmlns:a16="http://schemas.microsoft.com/office/drawing/2014/main" id="{BA602A62-74D4-42EB-B1C3-CA05BC41FDA8}"/>
              </a:ext>
            </a:extLst>
          </p:cNvPr>
          <p:cNvSpPr/>
          <p:nvPr/>
        </p:nvSpPr>
        <p:spPr>
          <a:xfrm>
            <a:off x="9539853" y="5533949"/>
            <a:ext cx="682944" cy="307777"/>
          </a:xfrm>
          <a:prstGeom prst="rect">
            <a:avLst/>
          </a:prstGeom>
        </p:spPr>
        <p:txBody>
          <a:bodyPr wrap="none">
            <a:spAutoFit/>
          </a:bodyPr>
          <a:lstStyle/>
          <a:p>
            <a:r>
              <a:rPr lang="en-US" sz="1400" spc="23">
                <a:latin typeface="Calibri" panose="020F0502020204030204" pitchFamily="34" charset="0"/>
                <a:cs typeface="Calibri" panose="020F0502020204030204" pitchFamily="34" charset="0"/>
              </a:rPr>
              <a:t>[EPEA]</a:t>
            </a:r>
            <a:endParaRPr lang="en-US"/>
          </a:p>
        </p:txBody>
      </p:sp>
    </p:spTree>
    <p:extLst>
      <p:ext uri="{BB962C8B-B14F-4D97-AF65-F5344CB8AC3E}">
        <p14:creationId xmlns:p14="http://schemas.microsoft.com/office/powerpoint/2010/main" val="37294261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D68B18-7D71-4353-B077-4A77F0C6E73D}"/>
              </a:ext>
            </a:extLst>
          </p:cNvPr>
          <p:cNvSpPr>
            <a:spLocks noGrp="1"/>
          </p:cNvSpPr>
          <p:nvPr>
            <p:ph type="body" sz="quarter" idx="13"/>
          </p:nvPr>
        </p:nvSpPr>
        <p:spPr/>
        <p:txBody>
          <a:bodyPr/>
          <a:lstStyle/>
          <a:p>
            <a:r>
              <a:rPr lang="en-US"/>
              <a:t>Cost of home battery storage</a:t>
            </a:r>
          </a:p>
          <a:p>
            <a:endParaRPr lang="en-US"/>
          </a:p>
        </p:txBody>
      </p:sp>
      <p:sp>
        <p:nvSpPr>
          <p:cNvPr id="3" name="Text Placeholder 2">
            <a:extLst>
              <a:ext uri="{FF2B5EF4-FFF2-40B4-BE49-F238E27FC236}">
                <a16:creationId xmlns:a16="http://schemas.microsoft.com/office/drawing/2014/main" id="{22A31FCA-3682-4EF8-99A4-F6F031CD8500}"/>
              </a:ext>
            </a:extLst>
          </p:cNvPr>
          <p:cNvSpPr>
            <a:spLocks noGrp="1"/>
          </p:cNvSpPr>
          <p:nvPr>
            <p:ph type="body" sz="quarter" idx="14"/>
          </p:nvPr>
        </p:nvSpPr>
        <p:spPr>
          <a:xfrm>
            <a:off x="3692954" y="1149011"/>
            <a:ext cx="4950995" cy="4140200"/>
          </a:xfrm>
        </p:spPr>
        <p:txBody>
          <a:bodyPr/>
          <a:lstStyle/>
          <a:p>
            <a:pPr marL="0" indent="0" algn="ctr">
              <a:buNone/>
            </a:pPr>
            <a:r>
              <a:rPr lang="en-US" sz="1400" b="1"/>
              <a:t>Cost of electricity produced and stored</a:t>
            </a:r>
          </a:p>
          <a:p>
            <a:pPr marL="0" indent="0" algn="ctr">
              <a:buNone/>
            </a:pPr>
            <a:r>
              <a:rPr lang="en-US" sz="1400" b="1"/>
              <a:t>=</a:t>
            </a:r>
          </a:p>
          <a:p>
            <a:pPr marL="0" indent="0" algn="ctr">
              <a:buNone/>
            </a:pPr>
            <a:r>
              <a:rPr lang="en-US" sz="1400" b="1"/>
              <a:t>Cost of production (LCOE)</a:t>
            </a:r>
          </a:p>
          <a:p>
            <a:pPr marL="0" indent="0" algn="ctr">
              <a:buNone/>
            </a:pPr>
            <a:r>
              <a:rPr lang="en-US" sz="1400" b="1"/>
              <a:t>+</a:t>
            </a:r>
          </a:p>
          <a:p>
            <a:pPr marL="0" indent="0" algn="ctr">
              <a:buNone/>
            </a:pPr>
            <a:r>
              <a:rPr lang="en-US" sz="1400" b="1"/>
              <a:t>cost of storage (LCOS)</a:t>
            </a:r>
          </a:p>
          <a:p>
            <a:pPr marL="0" indent="0" algn="ctr">
              <a:buNone/>
            </a:pPr>
            <a:endParaRPr lang="en-US" sz="1400" b="1"/>
          </a:p>
          <a:p>
            <a:pPr marL="0" indent="0" algn="ctr">
              <a:buNone/>
            </a:pPr>
            <a:r>
              <a:rPr lang="en-US" sz="1400" b="1"/>
              <a:t>Production cost 8 ... 10 € c / kWh  Recording cost ~ 10 ... 12 € c / kWh</a:t>
            </a:r>
          </a:p>
          <a:p>
            <a:pPr marL="0" indent="0" algn="ctr">
              <a:buNone/>
            </a:pPr>
            <a:endParaRPr lang="en-US" sz="1400" b="1"/>
          </a:p>
          <a:p>
            <a:pPr marL="0" indent="0" algn="ctr">
              <a:buNone/>
            </a:pPr>
            <a:r>
              <a:rPr lang="en-US" sz="1400" b="1"/>
              <a:t>A total of 18 ... 22 € c / kWh</a:t>
            </a:r>
          </a:p>
          <a:p>
            <a:pPr marL="0" indent="0" algn="ctr">
              <a:buNone/>
            </a:pPr>
            <a:endParaRPr lang="en-US" sz="1400" b="1"/>
          </a:p>
          <a:p>
            <a:pPr marL="0" indent="0" algn="ctr">
              <a:buNone/>
            </a:pPr>
            <a:r>
              <a:rPr lang="en-US" sz="1400" b="1"/>
              <a:t>vs.</a:t>
            </a:r>
          </a:p>
          <a:p>
            <a:pPr marL="0" indent="0" algn="ctr">
              <a:buNone/>
            </a:pPr>
            <a:endParaRPr lang="en-US" sz="1400" b="1"/>
          </a:p>
          <a:p>
            <a:pPr marL="0" indent="0" algn="ctr">
              <a:buNone/>
            </a:pPr>
            <a:r>
              <a:rPr lang="en-US" sz="1400" b="1"/>
              <a:t>Electricity from the network:</a:t>
            </a:r>
          </a:p>
          <a:p>
            <a:pPr marL="0" indent="0" algn="ctr">
              <a:buNone/>
            </a:pPr>
            <a:r>
              <a:rPr lang="en-US" sz="1400" b="1">
                <a:highlight>
                  <a:srgbClr val="FFFF00"/>
                </a:highlight>
              </a:rPr>
              <a:t>EE; LT, CZ, HU: 11 ... 12 € c / kWh</a:t>
            </a:r>
          </a:p>
          <a:p>
            <a:pPr marL="0" indent="0" algn="ctr">
              <a:buNone/>
            </a:pPr>
            <a:r>
              <a:rPr lang="en-US" sz="1400" b="1">
                <a:highlight>
                  <a:srgbClr val="FFFF00"/>
                </a:highlight>
              </a:rPr>
              <a:t>In 2022    EE 20…52 c / kWh</a:t>
            </a:r>
          </a:p>
          <a:p>
            <a:pPr marL="0" indent="0" algn="ctr">
              <a:buNone/>
            </a:pPr>
            <a:r>
              <a:rPr lang="en-US" sz="1400" b="1"/>
              <a:t>EU avg 21 € c / kWh (2015)</a:t>
            </a:r>
          </a:p>
          <a:p>
            <a:endParaRPr lang="en-US"/>
          </a:p>
        </p:txBody>
      </p:sp>
      <p:sp>
        <p:nvSpPr>
          <p:cNvPr id="4" name="object 3">
            <a:extLst>
              <a:ext uri="{FF2B5EF4-FFF2-40B4-BE49-F238E27FC236}">
                <a16:creationId xmlns:a16="http://schemas.microsoft.com/office/drawing/2014/main" id="{16206B66-60F6-4E76-A6AD-8E54F1B2000F}"/>
              </a:ext>
            </a:extLst>
          </p:cNvPr>
          <p:cNvSpPr/>
          <p:nvPr/>
        </p:nvSpPr>
        <p:spPr>
          <a:xfrm>
            <a:off x="8562936" y="2266271"/>
            <a:ext cx="2329992" cy="2622969"/>
          </a:xfrm>
          <a:prstGeom prst="rect">
            <a:avLst/>
          </a:prstGeom>
          <a:blipFill>
            <a:blip r:embed="rId3" cstate="print"/>
            <a:stretch>
              <a:fillRect/>
            </a:stretch>
          </a:blipFill>
        </p:spPr>
        <p:txBody>
          <a:bodyPr wrap="square" lIns="0" tIns="0" rIns="0" bIns="0" rtlCol="0"/>
          <a:lstStyle/>
          <a:p>
            <a:pPr defTabSz="829178"/>
            <a:endParaRPr sz="1632">
              <a:solidFill>
                <a:prstClr val="black"/>
              </a:solidFill>
              <a:latin typeface="Calibri"/>
            </a:endParaRPr>
          </a:p>
        </p:txBody>
      </p:sp>
      <p:sp>
        <p:nvSpPr>
          <p:cNvPr id="5" name="object 4">
            <a:extLst>
              <a:ext uri="{FF2B5EF4-FFF2-40B4-BE49-F238E27FC236}">
                <a16:creationId xmlns:a16="http://schemas.microsoft.com/office/drawing/2014/main" id="{21FF7485-952D-4837-A192-CCF675146FB6}"/>
              </a:ext>
            </a:extLst>
          </p:cNvPr>
          <p:cNvSpPr/>
          <p:nvPr/>
        </p:nvSpPr>
        <p:spPr>
          <a:xfrm>
            <a:off x="700079" y="2266271"/>
            <a:ext cx="2772220" cy="2956771"/>
          </a:xfrm>
          <a:prstGeom prst="rect">
            <a:avLst/>
          </a:prstGeom>
          <a:blipFill>
            <a:blip r:embed="rId4" cstate="print"/>
            <a:stretch>
              <a:fillRect/>
            </a:stretch>
          </a:blipFill>
        </p:spPr>
        <p:txBody>
          <a:bodyPr wrap="square" lIns="0" tIns="0" rIns="0" bIns="0" rtlCol="0"/>
          <a:lstStyle/>
          <a:p>
            <a:pPr defTabSz="829178"/>
            <a:endParaRPr sz="1632">
              <a:solidFill>
                <a:prstClr val="black"/>
              </a:solidFill>
              <a:latin typeface="Calibri"/>
            </a:endParaRPr>
          </a:p>
        </p:txBody>
      </p:sp>
    </p:spTree>
    <p:extLst>
      <p:ext uri="{BB962C8B-B14F-4D97-AF65-F5344CB8AC3E}">
        <p14:creationId xmlns:p14="http://schemas.microsoft.com/office/powerpoint/2010/main" val="3893908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578B28-E947-4DE8-9FA5-2FC0D6D01F43}"/>
              </a:ext>
            </a:extLst>
          </p:cNvPr>
          <p:cNvSpPr>
            <a:spLocks noGrp="1"/>
          </p:cNvSpPr>
          <p:nvPr>
            <p:ph type="body" sz="quarter" idx="13"/>
          </p:nvPr>
        </p:nvSpPr>
        <p:spPr/>
        <p:txBody>
          <a:bodyPr/>
          <a:lstStyle/>
          <a:p>
            <a:r>
              <a:rPr lang="en-US"/>
              <a:t>The price of battery storage is falling ...</a:t>
            </a:r>
          </a:p>
          <a:p>
            <a:endParaRPr lang="en-US"/>
          </a:p>
        </p:txBody>
      </p:sp>
      <p:sp>
        <p:nvSpPr>
          <p:cNvPr id="3" name="Text Placeholder 2">
            <a:extLst>
              <a:ext uri="{FF2B5EF4-FFF2-40B4-BE49-F238E27FC236}">
                <a16:creationId xmlns:a16="http://schemas.microsoft.com/office/drawing/2014/main" id="{2B300377-A900-4A07-BC81-1F40F659F394}"/>
              </a:ext>
            </a:extLst>
          </p:cNvPr>
          <p:cNvSpPr>
            <a:spLocks noGrp="1"/>
          </p:cNvSpPr>
          <p:nvPr>
            <p:ph type="body" sz="quarter" idx="14"/>
          </p:nvPr>
        </p:nvSpPr>
        <p:spPr>
          <a:xfrm>
            <a:off x="1276301" y="1300175"/>
            <a:ext cx="8802242" cy="4140200"/>
          </a:xfrm>
        </p:spPr>
        <p:txBody>
          <a:bodyPr/>
          <a:lstStyle/>
          <a:p>
            <a:r>
              <a:rPr lang="en-US"/>
              <a:t>Is the decrease comparable to the decrease in PV prices?</a:t>
            </a:r>
          </a:p>
          <a:p>
            <a:endParaRPr lang="en-US"/>
          </a:p>
        </p:txBody>
      </p:sp>
      <p:sp>
        <p:nvSpPr>
          <p:cNvPr id="4" name="object 3">
            <a:extLst>
              <a:ext uri="{FF2B5EF4-FFF2-40B4-BE49-F238E27FC236}">
                <a16:creationId xmlns:a16="http://schemas.microsoft.com/office/drawing/2014/main" id="{F71AAFBB-CA09-4014-9671-EEEB79FFA414}"/>
              </a:ext>
            </a:extLst>
          </p:cNvPr>
          <p:cNvSpPr/>
          <p:nvPr/>
        </p:nvSpPr>
        <p:spPr>
          <a:xfrm>
            <a:off x="1395822" y="1926117"/>
            <a:ext cx="4693498" cy="3452489"/>
          </a:xfrm>
          <a:prstGeom prst="rect">
            <a:avLst/>
          </a:prstGeom>
          <a:blipFill>
            <a:blip r:embed="rId2" cstate="print"/>
            <a:stretch>
              <a:fillRect/>
            </a:stretch>
          </a:blipFill>
        </p:spPr>
        <p:txBody>
          <a:bodyPr wrap="square" lIns="0" tIns="0" rIns="0" bIns="0" rtlCol="0"/>
          <a:lstStyle/>
          <a:p>
            <a:pPr defTabSz="829178"/>
            <a:endParaRPr sz="1632">
              <a:solidFill>
                <a:prstClr val="black"/>
              </a:solidFill>
              <a:latin typeface="Calibri"/>
            </a:endParaRPr>
          </a:p>
        </p:txBody>
      </p:sp>
      <p:sp>
        <p:nvSpPr>
          <p:cNvPr id="5" name="object 4">
            <a:extLst>
              <a:ext uri="{FF2B5EF4-FFF2-40B4-BE49-F238E27FC236}">
                <a16:creationId xmlns:a16="http://schemas.microsoft.com/office/drawing/2014/main" id="{B26C7044-1225-4D89-9DDE-70A47644DDA0}"/>
              </a:ext>
            </a:extLst>
          </p:cNvPr>
          <p:cNvSpPr/>
          <p:nvPr/>
        </p:nvSpPr>
        <p:spPr>
          <a:xfrm>
            <a:off x="6331369" y="2131896"/>
            <a:ext cx="4584330" cy="2956205"/>
          </a:xfrm>
          <a:prstGeom prst="rect">
            <a:avLst/>
          </a:prstGeom>
          <a:blipFill>
            <a:blip r:embed="rId3" cstate="print"/>
            <a:stretch>
              <a:fillRect/>
            </a:stretch>
          </a:blipFill>
        </p:spPr>
        <p:txBody>
          <a:bodyPr wrap="square" lIns="0" tIns="0" rIns="0" bIns="0" rtlCol="0"/>
          <a:lstStyle/>
          <a:p>
            <a:pPr defTabSz="829178"/>
            <a:endParaRPr sz="1632">
              <a:solidFill>
                <a:prstClr val="black"/>
              </a:solidFill>
              <a:latin typeface="Calibri"/>
            </a:endParaRPr>
          </a:p>
        </p:txBody>
      </p:sp>
    </p:spTree>
    <p:extLst>
      <p:ext uri="{BB962C8B-B14F-4D97-AF65-F5344CB8AC3E}">
        <p14:creationId xmlns:p14="http://schemas.microsoft.com/office/powerpoint/2010/main" val="20617132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384668-CED0-4904-BD09-0F8527AB8B78}"/>
              </a:ext>
            </a:extLst>
          </p:cNvPr>
          <p:cNvSpPr>
            <a:spLocks noGrp="1"/>
          </p:cNvSpPr>
          <p:nvPr>
            <p:ph type="body" sz="quarter" idx="13"/>
          </p:nvPr>
        </p:nvSpPr>
        <p:spPr/>
        <p:txBody>
          <a:bodyPr/>
          <a:lstStyle/>
          <a:p>
            <a:r>
              <a:rPr lang="en-US"/>
              <a:t>Is a solar power plant a black box?</a:t>
            </a:r>
          </a:p>
        </p:txBody>
      </p:sp>
      <p:sp>
        <p:nvSpPr>
          <p:cNvPr id="3" name="Text Placeholder 2">
            <a:extLst>
              <a:ext uri="{FF2B5EF4-FFF2-40B4-BE49-F238E27FC236}">
                <a16:creationId xmlns:a16="http://schemas.microsoft.com/office/drawing/2014/main" id="{0F94C2A6-1B56-4F8D-97B0-363A82117E57}"/>
              </a:ext>
            </a:extLst>
          </p:cNvPr>
          <p:cNvSpPr>
            <a:spLocks noGrp="1"/>
          </p:cNvSpPr>
          <p:nvPr>
            <p:ph type="body" sz="quarter" idx="14"/>
          </p:nvPr>
        </p:nvSpPr>
        <p:spPr>
          <a:xfrm>
            <a:off x="721055" y="1064299"/>
            <a:ext cx="8802242" cy="4140200"/>
          </a:xfrm>
        </p:spPr>
        <p:txBody>
          <a:bodyPr/>
          <a:lstStyle/>
          <a:p>
            <a:r>
              <a:rPr lang="en-US"/>
              <a:t>The solar power plant is:</a:t>
            </a:r>
          </a:p>
          <a:p>
            <a:endParaRPr lang="en-US"/>
          </a:p>
          <a:p>
            <a:pPr marL="0" indent="0">
              <a:buNone/>
            </a:pPr>
            <a:r>
              <a:rPr lang="en-US"/>
              <a:t>cash flow production technology</a:t>
            </a:r>
          </a:p>
          <a:p>
            <a:pPr marL="0" indent="0">
              <a:buNone/>
            </a:pPr>
            <a:r>
              <a:rPr lang="en-US"/>
              <a:t>fixing energy costs for 30 years</a:t>
            </a:r>
          </a:p>
          <a:p>
            <a:pPr marL="0" indent="0">
              <a:buNone/>
            </a:pPr>
            <a:r>
              <a:rPr lang="en-US"/>
              <a:t>investment for 30 years</a:t>
            </a:r>
          </a:p>
          <a:p>
            <a:pPr marL="0" indent="0">
              <a:buNone/>
            </a:pPr>
            <a:endParaRPr lang="en-US"/>
          </a:p>
          <a:p>
            <a:pPr marL="0" indent="0">
              <a:buNone/>
            </a:pPr>
            <a:endParaRPr lang="en-US"/>
          </a:p>
          <a:p>
            <a:pPr marL="0" indent="0">
              <a:buNone/>
            </a:pPr>
            <a:r>
              <a:rPr lang="en-US" b="1">
                <a:solidFill>
                  <a:prstClr val="black"/>
                </a:solidFill>
                <a:latin typeface="Noto Sans"/>
                <a:cs typeface="Noto Sans"/>
              </a:rPr>
              <a:t>A </a:t>
            </a:r>
            <a:r>
              <a:rPr lang="en-US" b="1" spc="-5">
                <a:solidFill>
                  <a:prstClr val="black"/>
                </a:solidFill>
                <a:latin typeface="Noto Sans"/>
                <a:cs typeface="Noto Sans"/>
              </a:rPr>
              <a:t>solar </a:t>
            </a:r>
            <a:r>
              <a:rPr lang="en-US" b="1">
                <a:solidFill>
                  <a:prstClr val="black"/>
                </a:solidFill>
                <a:latin typeface="Noto Sans"/>
                <a:cs typeface="Noto Sans"/>
              </a:rPr>
              <a:t>power </a:t>
            </a:r>
            <a:r>
              <a:rPr lang="en-US" b="1" spc="-5">
                <a:solidFill>
                  <a:prstClr val="black"/>
                </a:solidFill>
                <a:latin typeface="Noto Sans"/>
                <a:cs typeface="Noto Sans"/>
              </a:rPr>
              <a:t>plant is not</a:t>
            </a:r>
            <a:r>
              <a:rPr lang="en-US" b="1" spc="-14">
                <a:solidFill>
                  <a:prstClr val="black"/>
                </a:solidFill>
                <a:latin typeface="Noto Sans"/>
                <a:cs typeface="Noto Sans"/>
              </a:rPr>
              <a:t> </a:t>
            </a:r>
            <a:r>
              <a:rPr lang="en-US" b="1">
                <a:solidFill>
                  <a:prstClr val="black"/>
                </a:solidFill>
                <a:latin typeface="Noto Sans"/>
                <a:cs typeface="Noto Sans"/>
              </a:rPr>
              <a:t>a  </a:t>
            </a:r>
            <a:r>
              <a:rPr lang="en-US" b="1" spc="-5">
                <a:solidFill>
                  <a:prstClr val="black"/>
                </a:solidFill>
                <a:latin typeface="Noto Sans"/>
                <a:cs typeface="Noto Sans"/>
              </a:rPr>
              <a:t>black </a:t>
            </a:r>
            <a:r>
              <a:rPr lang="en-US" b="1">
                <a:solidFill>
                  <a:prstClr val="black"/>
                </a:solidFill>
                <a:latin typeface="Noto Sans"/>
                <a:cs typeface="Noto Sans"/>
              </a:rPr>
              <a:t>box!</a:t>
            </a:r>
            <a:endParaRPr lang="en-US">
              <a:solidFill>
                <a:prstClr val="black"/>
              </a:solidFill>
              <a:latin typeface="Noto Sans"/>
              <a:cs typeface="Noto Sans"/>
            </a:endParaRPr>
          </a:p>
          <a:p>
            <a:pPr marL="0" indent="0">
              <a:buNone/>
            </a:pPr>
            <a:endParaRPr lang="en-US"/>
          </a:p>
          <a:p>
            <a:endParaRPr lang="en-US"/>
          </a:p>
        </p:txBody>
      </p:sp>
      <p:grpSp>
        <p:nvGrpSpPr>
          <p:cNvPr id="5" name="object 2">
            <a:extLst>
              <a:ext uri="{FF2B5EF4-FFF2-40B4-BE49-F238E27FC236}">
                <a16:creationId xmlns:a16="http://schemas.microsoft.com/office/drawing/2014/main" id="{A169077A-6DE7-4610-80AC-42F7E18D32AD}"/>
              </a:ext>
            </a:extLst>
          </p:cNvPr>
          <p:cNvGrpSpPr/>
          <p:nvPr/>
        </p:nvGrpSpPr>
        <p:grpSpPr>
          <a:xfrm>
            <a:off x="1413442" y="1992793"/>
            <a:ext cx="9491794" cy="3959329"/>
            <a:chOff x="182879" y="2197608"/>
            <a:chExt cx="10467340" cy="4366260"/>
          </a:xfrm>
        </p:grpSpPr>
        <p:sp>
          <p:nvSpPr>
            <p:cNvPr id="6" name="object 3">
              <a:extLst>
                <a:ext uri="{FF2B5EF4-FFF2-40B4-BE49-F238E27FC236}">
                  <a16:creationId xmlns:a16="http://schemas.microsoft.com/office/drawing/2014/main" id="{281ADEA6-AB33-4619-991A-BE9446240FE2}"/>
                </a:ext>
              </a:extLst>
            </p:cNvPr>
            <p:cNvSpPr/>
            <p:nvPr/>
          </p:nvSpPr>
          <p:spPr>
            <a:xfrm>
              <a:off x="1914144" y="4820412"/>
              <a:ext cx="6565900" cy="1384300"/>
            </a:xfrm>
            <a:custGeom>
              <a:avLst/>
              <a:gdLst/>
              <a:ahLst/>
              <a:cxnLst/>
              <a:rect l="l" t="t" r="r" b="b"/>
              <a:pathLst>
                <a:path w="6565900" h="1384300">
                  <a:moveTo>
                    <a:pt x="5873496" y="0"/>
                  </a:moveTo>
                  <a:lnTo>
                    <a:pt x="5873496" y="345948"/>
                  </a:lnTo>
                  <a:lnTo>
                    <a:pt x="0" y="345948"/>
                  </a:lnTo>
                  <a:lnTo>
                    <a:pt x="0" y="1037844"/>
                  </a:lnTo>
                  <a:lnTo>
                    <a:pt x="5873496" y="1037844"/>
                  </a:lnTo>
                  <a:lnTo>
                    <a:pt x="5873496" y="1383792"/>
                  </a:lnTo>
                  <a:lnTo>
                    <a:pt x="6565391" y="691896"/>
                  </a:lnTo>
                  <a:lnTo>
                    <a:pt x="5873496" y="0"/>
                  </a:lnTo>
                  <a:close/>
                </a:path>
              </a:pathLst>
            </a:custGeom>
            <a:solidFill>
              <a:srgbClr val="10253F"/>
            </a:solidFill>
          </p:spPr>
          <p:txBody>
            <a:bodyPr wrap="square" lIns="0" tIns="0" rIns="0" bIns="0" rtlCol="0"/>
            <a:lstStyle/>
            <a:p>
              <a:pPr defTabSz="829178"/>
              <a:endParaRPr sz="1632">
                <a:solidFill>
                  <a:prstClr val="black"/>
                </a:solidFill>
                <a:latin typeface="Calibri"/>
              </a:endParaRPr>
            </a:p>
          </p:txBody>
        </p:sp>
        <p:sp>
          <p:nvSpPr>
            <p:cNvPr id="7" name="object 4">
              <a:extLst>
                <a:ext uri="{FF2B5EF4-FFF2-40B4-BE49-F238E27FC236}">
                  <a16:creationId xmlns:a16="http://schemas.microsoft.com/office/drawing/2014/main" id="{15764F99-D40C-4216-AEC3-080F3E5E5DB1}"/>
                </a:ext>
              </a:extLst>
            </p:cNvPr>
            <p:cNvSpPr/>
            <p:nvPr/>
          </p:nvSpPr>
          <p:spPr>
            <a:xfrm>
              <a:off x="1903475" y="4792980"/>
              <a:ext cx="6591300" cy="1438910"/>
            </a:xfrm>
            <a:custGeom>
              <a:avLst/>
              <a:gdLst/>
              <a:ahLst/>
              <a:cxnLst/>
              <a:rect l="l" t="t" r="r" b="b"/>
              <a:pathLst>
                <a:path w="6591300" h="1438910">
                  <a:moveTo>
                    <a:pt x="5873496" y="1065275"/>
                  </a:moveTo>
                  <a:lnTo>
                    <a:pt x="5873496" y="1438655"/>
                  </a:lnTo>
                  <a:lnTo>
                    <a:pt x="5900869" y="1411223"/>
                  </a:lnTo>
                  <a:lnTo>
                    <a:pt x="5894832" y="1411223"/>
                  </a:lnTo>
                  <a:lnTo>
                    <a:pt x="5876544" y="1403603"/>
                  </a:lnTo>
                  <a:lnTo>
                    <a:pt x="5894832" y="1385316"/>
                  </a:lnTo>
                  <a:lnTo>
                    <a:pt x="5894832" y="1075943"/>
                  </a:lnTo>
                  <a:lnTo>
                    <a:pt x="5884164" y="1075943"/>
                  </a:lnTo>
                  <a:lnTo>
                    <a:pt x="5873496" y="1065275"/>
                  </a:lnTo>
                  <a:close/>
                </a:path>
                <a:path w="6591300" h="1438910">
                  <a:moveTo>
                    <a:pt x="5894832" y="1385316"/>
                  </a:moveTo>
                  <a:lnTo>
                    <a:pt x="5876544" y="1403603"/>
                  </a:lnTo>
                  <a:lnTo>
                    <a:pt x="5894832" y="1411223"/>
                  </a:lnTo>
                  <a:lnTo>
                    <a:pt x="5894832" y="1385316"/>
                  </a:lnTo>
                  <a:close/>
                </a:path>
                <a:path w="6591300" h="1438910">
                  <a:moveTo>
                    <a:pt x="6560820" y="719327"/>
                  </a:moveTo>
                  <a:lnTo>
                    <a:pt x="5894832" y="1385316"/>
                  </a:lnTo>
                  <a:lnTo>
                    <a:pt x="5894832" y="1411223"/>
                  </a:lnTo>
                  <a:lnTo>
                    <a:pt x="5900869" y="1411223"/>
                  </a:lnTo>
                  <a:lnTo>
                    <a:pt x="6583696" y="726947"/>
                  </a:lnTo>
                  <a:lnTo>
                    <a:pt x="6568440" y="726947"/>
                  </a:lnTo>
                  <a:lnTo>
                    <a:pt x="6560820" y="719327"/>
                  </a:lnTo>
                  <a:close/>
                </a:path>
                <a:path w="6591300" h="1438910">
                  <a:moveTo>
                    <a:pt x="5873496" y="362711"/>
                  </a:moveTo>
                  <a:lnTo>
                    <a:pt x="0" y="362711"/>
                  </a:lnTo>
                  <a:lnTo>
                    <a:pt x="0" y="1075943"/>
                  </a:lnTo>
                  <a:lnTo>
                    <a:pt x="5873496" y="1075943"/>
                  </a:lnTo>
                  <a:lnTo>
                    <a:pt x="5873496" y="1065275"/>
                  </a:lnTo>
                  <a:lnTo>
                    <a:pt x="21336" y="1065275"/>
                  </a:lnTo>
                  <a:lnTo>
                    <a:pt x="10668" y="1054607"/>
                  </a:lnTo>
                  <a:lnTo>
                    <a:pt x="21336" y="1054607"/>
                  </a:lnTo>
                  <a:lnTo>
                    <a:pt x="21336" y="384047"/>
                  </a:lnTo>
                  <a:lnTo>
                    <a:pt x="10668" y="384047"/>
                  </a:lnTo>
                  <a:lnTo>
                    <a:pt x="21336" y="373379"/>
                  </a:lnTo>
                  <a:lnTo>
                    <a:pt x="5873496" y="373379"/>
                  </a:lnTo>
                  <a:lnTo>
                    <a:pt x="5873496" y="362711"/>
                  </a:lnTo>
                  <a:close/>
                </a:path>
                <a:path w="6591300" h="1438910">
                  <a:moveTo>
                    <a:pt x="5894832" y="1054607"/>
                  </a:moveTo>
                  <a:lnTo>
                    <a:pt x="21336" y="1054607"/>
                  </a:lnTo>
                  <a:lnTo>
                    <a:pt x="21336" y="1065275"/>
                  </a:lnTo>
                  <a:lnTo>
                    <a:pt x="5873496" y="1065275"/>
                  </a:lnTo>
                  <a:lnTo>
                    <a:pt x="5884164" y="1075943"/>
                  </a:lnTo>
                  <a:lnTo>
                    <a:pt x="5894832" y="1075943"/>
                  </a:lnTo>
                  <a:lnTo>
                    <a:pt x="5894832" y="1054607"/>
                  </a:lnTo>
                  <a:close/>
                </a:path>
                <a:path w="6591300" h="1438910">
                  <a:moveTo>
                    <a:pt x="21336" y="1054607"/>
                  </a:moveTo>
                  <a:lnTo>
                    <a:pt x="10668" y="1054607"/>
                  </a:lnTo>
                  <a:lnTo>
                    <a:pt x="21336" y="1065275"/>
                  </a:lnTo>
                  <a:lnTo>
                    <a:pt x="21336" y="1054607"/>
                  </a:lnTo>
                  <a:close/>
                </a:path>
                <a:path w="6591300" h="1438910">
                  <a:moveTo>
                    <a:pt x="6568440" y="711707"/>
                  </a:moveTo>
                  <a:lnTo>
                    <a:pt x="6560820" y="719327"/>
                  </a:lnTo>
                  <a:lnTo>
                    <a:pt x="6568440" y="726947"/>
                  </a:lnTo>
                  <a:lnTo>
                    <a:pt x="6568440" y="711707"/>
                  </a:lnTo>
                  <a:close/>
                </a:path>
                <a:path w="6591300" h="1438910">
                  <a:moveTo>
                    <a:pt x="6583696" y="711707"/>
                  </a:moveTo>
                  <a:lnTo>
                    <a:pt x="6568440" y="711707"/>
                  </a:lnTo>
                  <a:lnTo>
                    <a:pt x="6568440" y="726947"/>
                  </a:lnTo>
                  <a:lnTo>
                    <a:pt x="6583696" y="726947"/>
                  </a:lnTo>
                  <a:lnTo>
                    <a:pt x="6591300" y="719327"/>
                  </a:lnTo>
                  <a:lnTo>
                    <a:pt x="6583696" y="711707"/>
                  </a:lnTo>
                  <a:close/>
                </a:path>
                <a:path w="6591300" h="1438910">
                  <a:moveTo>
                    <a:pt x="5900869" y="27431"/>
                  </a:moveTo>
                  <a:lnTo>
                    <a:pt x="5894832" y="27431"/>
                  </a:lnTo>
                  <a:lnTo>
                    <a:pt x="5894832" y="53339"/>
                  </a:lnTo>
                  <a:lnTo>
                    <a:pt x="6560820" y="719327"/>
                  </a:lnTo>
                  <a:lnTo>
                    <a:pt x="6568440" y="711707"/>
                  </a:lnTo>
                  <a:lnTo>
                    <a:pt x="6583696" y="711707"/>
                  </a:lnTo>
                  <a:lnTo>
                    <a:pt x="5900869" y="27431"/>
                  </a:lnTo>
                  <a:close/>
                </a:path>
                <a:path w="6591300" h="1438910">
                  <a:moveTo>
                    <a:pt x="21336" y="373379"/>
                  </a:moveTo>
                  <a:lnTo>
                    <a:pt x="10668" y="384047"/>
                  </a:lnTo>
                  <a:lnTo>
                    <a:pt x="21336" y="384047"/>
                  </a:lnTo>
                  <a:lnTo>
                    <a:pt x="21336" y="373379"/>
                  </a:lnTo>
                  <a:close/>
                </a:path>
                <a:path w="6591300" h="1438910">
                  <a:moveTo>
                    <a:pt x="5894832" y="362711"/>
                  </a:moveTo>
                  <a:lnTo>
                    <a:pt x="5884164" y="362711"/>
                  </a:lnTo>
                  <a:lnTo>
                    <a:pt x="5873496" y="373379"/>
                  </a:lnTo>
                  <a:lnTo>
                    <a:pt x="21336" y="373379"/>
                  </a:lnTo>
                  <a:lnTo>
                    <a:pt x="21336" y="384047"/>
                  </a:lnTo>
                  <a:lnTo>
                    <a:pt x="5894832" y="384047"/>
                  </a:lnTo>
                  <a:lnTo>
                    <a:pt x="5894832" y="362711"/>
                  </a:lnTo>
                  <a:close/>
                </a:path>
                <a:path w="6591300" h="1438910">
                  <a:moveTo>
                    <a:pt x="5873496" y="0"/>
                  </a:moveTo>
                  <a:lnTo>
                    <a:pt x="5873496" y="373379"/>
                  </a:lnTo>
                  <a:lnTo>
                    <a:pt x="5884164" y="362711"/>
                  </a:lnTo>
                  <a:lnTo>
                    <a:pt x="5894832" y="362711"/>
                  </a:lnTo>
                  <a:lnTo>
                    <a:pt x="5894832" y="53339"/>
                  </a:lnTo>
                  <a:lnTo>
                    <a:pt x="5876544" y="35051"/>
                  </a:lnTo>
                  <a:lnTo>
                    <a:pt x="5894832" y="27431"/>
                  </a:lnTo>
                  <a:lnTo>
                    <a:pt x="5900869" y="27431"/>
                  </a:lnTo>
                  <a:lnTo>
                    <a:pt x="5873496" y="0"/>
                  </a:lnTo>
                  <a:close/>
                </a:path>
                <a:path w="6591300" h="1438910">
                  <a:moveTo>
                    <a:pt x="5894832" y="27431"/>
                  </a:moveTo>
                  <a:lnTo>
                    <a:pt x="5876544" y="35051"/>
                  </a:lnTo>
                  <a:lnTo>
                    <a:pt x="5894832" y="53339"/>
                  </a:lnTo>
                  <a:lnTo>
                    <a:pt x="5894832" y="27431"/>
                  </a:lnTo>
                  <a:close/>
                </a:path>
              </a:pathLst>
            </a:custGeom>
            <a:solidFill>
              <a:srgbClr val="385D8A"/>
            </a:solidFill>
          </p:spPr>
          <p:txBody>
            <a:bodyPr wrap="square" lIns="0" tIns="0" rIns="0" bIns="0" rtlCol="0"/>
            <a:lstStyle/>
            <a:p>
              <a:pPr defTabSz="829178"/>
              <a:endParaRPr sz="1632">
                <a:solidFill>
                  <a:prstClr val="black"/>
                </a:solidFill>
                <a:latin typeface="Calibri"/>
              </a:endParaRPr>
            </a:p>
          </p:txBody>
        </p:sp>
        <p:sp>
          <p:nvSpPr>
            <p:cNvPr id="8" name="object 5">
              <a:extLst>
                <a:ext uri="{FF2B5EF4-FFF2-40B4-BE49-F238E27FC236}">
                  <a16:creationId xmlns:a16="http://schemas.microsoft.com/office/drawing/2014/main" id="{CEA6D44D-BC03-4C35-B11D-B57AEFD94A75}"/>
                </a:ext>
              </a:extLst>
            </p:cNvPr>
            <p:cNvSpPr/>
            <p:nvPr/>
          </p:nvSpPr>
          <p:spPr>
            <a:xfrm>
              <a:off x="182879" y="4500372"/>
              <a:ext cx="2340864" cy="2063495"/>
            </a:xfrm>
            <a:prstGeom prst="rect">
              <a:avLst/>
            </a:prstGeom>
            <a:blipFill>
              <a:blip r:embed="rId2" cstate="print"/>
              <a:stretch>
                <a:fillRect/>
              </a:stretch>
            </a:blipFill>
          </p:spPr>
          <p:txBody>
            <a:bodyPr wrap="square" lIns="0" tIns="0" rIns="0" bIns="0" rtlCol="0"/>
            <a:lstStyle/>
            <a:p>
              <a:pPr defTabSz="829178"/>
              <a:endParaRPr sz="1632">
                <a:solidFill>
                  <a:prstClr val="black"/>
                </a:solidFill>
                <a:latin typeface="Calibri"/>
              </a:endParaRPr>
            </a:p>
          </p:txBody>
        </p:sp>
        <p:sp>
          <p:nvSpPr>
            <p:cNvPr id="9" name="object 6">
              <a:extLst>
                <a:ext uri="{FF2B5EF4-FFF2-40B4-BE49-F238E27FC236}">
                  <a16:creationId xmlns:a16="http://schemas.microsoft.com/office/drawing/2014/main" id="{BF1E62C6-B3E5-49F7-BBD3-7CE2D1D82C4B}"/>
                </a:ext>
              </a:extLst>
            </p:cNvPr>
            <p:cNvSpPr/>
            <p:nvPr/>
          </p:nvSpPr>
          <p:spPr>
            <a:xfrm>
              <a:off x="4718303" y="3849624"/>
              <a:ext cx="731520" cy="1310640"/>
            </a:xfrm>
            <a:custGeom>
              <a:avLst/>
              <a:gdLst/>
              <a:ahLst/>
              <a:cxnLst/>
              <a:rect l="l" t="t" r="r" b="b"/>
              <a:pathLst>
                <a:path w="731520" h="1310639">
                  <a:moveTo>
                    <a:pt x="548640" y="0"/>
                  </a:moveTo>
                  <a:lnTo>
                    <a:pt x="182880" y="0"/>
                  </a:lnTo>
                  <a:lnTo>
                    <a:pt x="182880" y="944880"/>
                  </a:lnTo>
                  <a:lnTo>
                    <a:pt x="0" y="944880"/>
                  </a:lnTo>
                  <a:lnTo>
                    <a:pt x="365760" y="1310640"/>
                  </a:lnTo>
                  <a:lnTo>
                    <a:pt x="731520" y="944880"/>
                  </a:lnTo>
                  <a:lnTo>
                    <a:pt x="548640" y="944880"/>
                  </a:lnTo>
                  <a:lnTo>
                    <a:pt x="548640" y="0"/>
                  </a:lnTo>
                  <a:close/>
                </a:path>
              </a:pathLst>
            </a:custGeom>
            <a:solidFill>
              <a:srgbClr val="00B050"/>
            </a:solidFill>
          </p:spPr>
          <p:txBody>
            <a:bodyPr wrap="square" lIns="0" tIns="0" rIns="0" bIns="0" rtlCol="0"/>
            <a:lstStyle/>
            <a:p>
              <a:pPr defTabSz="829178"/>
              <a:endParaRPr sz="1632">
                <a:solidFill>
                  <a:prstClr val="black"/>
                </a:solidFill>
                <a:latin typeface="Calibri"/>
              </a:endParaRPr>
            </a:p>
          </p:txBody>
        </p:sp>
        <p:sp>
          <p:nvSpPr>
            <p:cNvPr id="10" name="object 7">
              <a:extLst>
                <a:ext uri="{FF2B5EF4-FFF2-40B4-BE49-F238E27FC236}">
                  <a16:creationId xmlns:a16="http://schemas.microsoft.com/office/drawing/2014/main" id="{C8E3D61C-8B00-4B53-A56F-560B7482A845}"/>
                </a:ext>
              </a:extLst>
            </p:cNvPr>
            <p:cNvSpPr/>
            <p:nvPr/>
          </p:nvSpPr>
          <p:spPr>
            <a:xfrm>
              <a:off x="4690871" y="3838956"/>
              <a:ext cx="786765" cy="1336675"/>
            </a:xfrm>
            <a:custGeom>
              <a:avLst/>
              <a:gdLst/>
              <a:ahLst/>
              <a:cxnLst/>
              <a:rect l="l" t="t" r="r" b="b"/>
              <a:pathLst>
                <a:path w="786764" h="1336675">
                  <a:moveTo>
                    <a:pt x="199643" y="944879"/>
                  </a:moveTo>
                  <a:lnTo>
                    <a:pt x="0" y="944879"/>
                  </a:lnTo>
                  <a:lnTo>
                    <a:pt x="393191" y="1336547"/>
                  </a:lnTo>
                  <a:lnTo>
                    <a:pt x="416140" y="1313687"/>
                  </a:lnTo>
                  <a:lnTo>
                    <a:pt x="385572" y="1313687"/>
                  </a:lnTo>
                  <a:lnTo>
                    <a:pt x="393191" y="1306067"/>
                  </a:lnTo>
                  <a:lnTo>
                    <a:pt x="53339" y="966215"/>
                  </a:lnTo>
                  <a:lnTo>
                    <a:pt x="27431" y="966215"/>
                  </a:lnTo>
                  <a:lnTo>
                    <a:pt x="35051" y="947927"/>
                  </a:lnTo>
                  <a:lnTo>
                    <a:pt x="199643" y="947927"/>
                  </a:lnTo>
                  <a:lnTo>
                    <a:pt x="199643" y="944879"/>
                  </a:lnTo>
                  <a:close/>
                </a:path>
                <a:path w="786764" h="1336675">
                  <a:moveTo>
                    <a:pt x="393192" y="1306067"/>
                  </a:moveTo>
                  <a:lnTo>
                    <a:pt x="385572" y="1313687"/>
                  </a:lnTo>
                  <a:lnTo>
                    <a:pt x="400812" y="1313687"/>
                  </a:lnTo>
                  <a:lnTo>
                    <a:pt x="393192" y="1306067"/>
                  </a:lnTo>
                  <a:close/>
                </a:path>
                <a:path w="786764" h="1336675">
                  <a:moveTo>
                    <a:pt x="751331" y="947927"/>
                  </a:moveTo>
                  <a:lnTo>
                    <a:pt x="393192" y="1306067"/>
                  </a:lnTo>
                  <a:lnTo>
                    <a:pt x="400812" y="1313687"/>
                  </a:lnTo>
                  <a:lnTo>
                    <a:pt x="416140" y="1313687"/>
                  </a:lnTo>
                  <a:lnTo>
                    <a:pt x="764964" y="966215"/>
                  </a:lnTo>
                  <a:lnTo>
                    <a:pt x="758951" y="966215"/>
                  </a:lnTo>
                  <a:lnTo>
                    <a:pt x="751331" y="947927"/>
                  </a:lnTo>
                  <a:close/>
                </a:path>
                <a:path w="786764" h="1336675">
                  <a:moveTo>
                    <a:pt x="35051" y="947927"/>
                  </a:moveTo>
                  <a:lnTo>
                    <a:pt x="27431" y="966215"/>
                  </a:lnTo>
                  <a:lnTo>
                    <a:pt x="53339" y="966215"/>
                  </a:lnTo>
                  <a:lnTo>
                    <a:pt x="35051" y="947927"/>
                  </a:lnTo>
                  <a:close/>
                </a:path>
                <a:path w="786764" h="1336675">
                  <a:moveTo>
                    <a:pt x="199643" y="947927"/>
                  </a:moveTo>
                  <a:lnTo>
                    <a:pt x="35051" y="947927"/>
                  </a:lnTo>
                  <a:lnTo>
                    <a:pt x="53339" y="966215"/>
                  </a:lnTo>
                  <a:lnTo>
                    <a:pt x="220979" y="966215"/>
                  </a:lnTo>
                  <a:lnTo>
                    <a:pt x="220979" y="955547"/>
                  </a:lnTo>
                  <a:lnTo>
                    <a:pt x="199643" y="955547"/>
                  </a:lnTo>
                  <a:lnTo>
                    <a:pt x="199643" y="947927"/>
                  </a:lnTo>
                  <a:close/>
                </a:path>
                <a:path w="786764" h="1336675">
                  <a:moveTo>
                    <a:pt x="565403" y="10667"/>
                  </a:moveTo>
                  <a:lnTo>
                    <a:pt x="565403" y="966215"/>
                  </a:lnTo>
                  <a:lnTo>
                    <a:pt x="733043" y="966215"/>
                  </a:lnTo>
                  <a:lnTo>
                    <a:pt x="743711" y="955547"/>
                  </a:lnTo>
                  <a:lnTo>
                    <a:pt x="586739" y="955547"/>
                  </a:lnTo>
                  <a:lnTo>
                    <a:pt x="576072" y="944879"/>
                  </a:lnTo>
                  <a:lnTo>
                    <a:pt x="586739" y="944879"/>
                  </a:lnTo>
                  <a:lnTo>
                    <a:pt x="586739" y="22859"/>
                  </a:lnTo>
                  <a:lnTo>
                    <a:pt x="576072" y="22859"/>
                  </a:lnTo>
                  <a:lnTo>
                    <a:pt x="565403" y="10667"/>
                  </a:lnTo>
                  <a:close/>
                </a:path>
                <a:path w="786764" h="1336675">
                  <a:moveTo>
                    <a:pt x="783324" y="947927"/>
                  </a:moveTo>
                  <a:lnTo>
                    <a:pt x="751331" y="947927"/>
                  </a:lnTo>
                  <a:lnTo>
                    <a:pt x="758951" y="966215"/>
                  </a:lnTo>
                  <a:lnTo>
                    <a:pt x="764964" y="966215"/>
                  </a:lnTo>
                  <a:lnTo>
                    <a:pt x="783324" y="947927"/>
                  </a:lnTo>
                  <a:close/>
                </a:path>
                <a:path w="786764" h="1336675">
                  <a:moveTo>
                    <a:pt x="586739" y="0"/>
                  </a:moveTo>
                  <a:lnTo>
                    <a:pt x="199643" y="0"/>
                  </a:lnTo>
                  <a:lnTo>
                    <a:pt x="199643" y="955547"/>
                  </a:lnTo>
                  <a:lnTo>
                    <a:pt x="210312" y="944879"/>
                  </a:lnTo>
                  <a:lnTo>
                    <a:pt x="220979" y="944879"/>
                  </a:lnTo>
                  <a:lnTo>
                    <a:pt x="220979" y="22859"/>
                  </a:lnTo>
                  <a:lnTo>
                    <a:pt x="210312" y="22859"/>
                  </a:lnTo>
                  <a:lnTo>
                    <a:pt x="220979" y="10667"/>
                  </a:lnTo>
                  <a:lnTo>
                    <a:pt x="586739" y="10667"/>
                  </a:lnTo>
                  <a:lnTo>
                    <a:pt x="586739" y="0"/>
                  </a:lnTo>
                  <a:close/>
                </a:path>
                <a:path w="786764" h="1336675">
                  <a:moveTo>
                    <a:pt x="220979" y="944879"/>
                  </a:moveTo>
                  <a:lnTo>
                    <a:pt x="210312" y="944879"/>
                  </a:lnTo>
                  <a:lnTo>
                    <a:pt x="199643" y="955547"/>
                  </a:lnTo>
                  <a:lnTo>
                    <a:pt x="220979" y="955547"/>
                  </a:lnTo>
                  <a:lnTo>
                    <a:pt x="220979" y="944879"/>
                  </a:lnTo>
                  <a:close/>
                </a:path>
                <a:path w="786764" h="1336675">
                  <a:moveTo>
                    <a:pt x="586739" y="944879"/>
                  </a:moveTo>
                  <a:lnTo>
                    <a:pt x="576072" y="944879"/>
                  </a:lnTo>
                  <a:lnTo>
                    <a:pt x="586739" y="955547"/>
                  </a:lnTo>
                  <a:lnTo>
                    <a:pt x="586739" y="944879"/>
                  </a:lnTo>
                  <a:close/>
                </a:path>
                <a:path w="786764" h="1336675">
                  <a:moveTo>
                    <a:pt x="786383" y="944879"/>
                  </a:moveTo>
                  <a:lnTo>
                    <a:pt x="586739" y="944879"/>
                  </a:lnTo>
                  <a:lnTo>
                    <a:pt x="586739" y="955547"/>
                  </a:lnTo>
                  <a:lnTo>
                    <a:pt x="743711" y="955547"/>
                  </a:lnTo>
                  <a:lnTo>
                    <a:pt x="751331" y="947927"/>
                  </a:lnTo>
                  <a:lnTo>
                    <a:pt x="783324" y="947927"/>
                  </a:lnTo>
                  <a:lnTo>
                    <a:pt x="786383" y="944879"/>
                  </a:lnTo>
                  <a:close/>
                </a:path>
                <a:path w="786764" h="1336675">
                  <a:moveTo>
                    <a:pt x="220979" y="10667"/>
                  </a:moveTo>
                  <a:lnTo>
                    <a:pt x="210312" y="22859"/>
                  </a:lnTo>
                  <a:lnTo>
                    <a:pt x="220979" y="22859"/>
                  </a:lnTo>
                  <a:lnTo>
                    <a:pt x="220979" y="10667"/>
                  </a:lnTo>
                  <a:close/>
                </a:path>
                <a:path w="786764" h="1336675">
                  <a:moveTo>
                    <a:pt x="565403" y="10667"/>
                  </a:moveTo>
                  <a:lnTo>
                    <a:pt x="220979" y="10667"/>
                  </a:lnTo>
                  <a:lnTo>
                    <a:pt x="220979" y="22859"/>
                  </a:lnTo>
                  <a:lnTo>
                    <a:pt x="565403" y="22859"/>
                  </a:lnTo>
                  <a:lnTo>
                    <a:pt x="565403" y="10667"/>
                  </a:lnTo>
                  <a:close/>
                </a:path>
                <a:path w="786764" h="1336675">
                  <a:moveTo>
                    <a:pt x="586739" y="10667"/>
                  </a:moveTo>
                  <a:lnTo>
                    <a:pt x="565403" y="10667"/>
                  </a:lnTo>
                  <a:lnTo>
                    <a:pt x="576072" y="22859"/>
                  </a:lnTo>
                  <a:lnTo>
                    <a:pt x="586739" y="22859"/>
                  </a:lnTo>
                  <a:lnTo>
                    <a:pt x="586739" y="10667"/>
                  </a:lnTo>
                  <a:close/>
                </a:path>
              </a:pathLst>
            </a:custGeom>
            <a:solidFill>
              <a:srgbClr val="385D8A"/>
            </a:solidFill>
          </p:spPr>
          <p:txBody>
            <a:bodyPr wrap="square" lIns="0" tIns="0" rIns="0" bIns="0" rtlCol="0"/>
            <a:lstStyle/>
            <a:p>
              <a:pPr defTabSz="829178"/>
              <a:endParaRPr sz="1632">
                <a:solidFill>
                  <a:prstClr val="black"/>
                </a:solidFill>
                <a:latin typeface="Calibri"/>
              </a:endParaRPr>
            </a:p>
          </p:txBody>
        </p:sp>
        <p:sp>
          <p:nvSpPr>
            <p:cNvPr id="11" name="object 8">
              <a:extLst>
                <a:ext uri="{FF2B5EF4-FFF2-40B4-BE49-F238E27FC236}">
                  <a16:creationId xmlns:a16="http://schemas.microsoft.com/office/drawing/2014/main" id="{4F540E5D-0EB2-4699-B1F8-7E39815413BF}"/>
                </a:ext>
              </a:extLst>
            </p:cNvPr>
            <p:cNvSpPr/>
            <p:nvPr/>
          </p:nvSpPr>
          <p:spPr>
            <a:xfrm>
              <a:off x="4372356" y="2197608"/>
              <a:ext cx="1650492" cy="1626107"/>
            </a:xfrm>
            <a:prstGeom prst="rect">
              <a:avLst/>
            </a:prstGeom>
            <a:blipFill>
              <a:blip r:embed="rId3" cstate="print"/>
              <a:stretch>
                <a:fillRect/>
              </a:stretch>
            </a:blipFill>
          </p:spPr>
          <p:txBody>
            <a:bodyPr wrap="square" lIns="0" tIns="0" rIns="0" bIns="0" rtlCol="0"/>
            <a:lstStyle/>
            <a:p>
              <a:pPr defTabSz="829178"/>
              <a:endParaRPr sz="1632">
                <a:solidFill>
                  <a:prstClr val="black"/>
                </a:solidFill>
                <a:latin typeface="Calibri"/>
              </a:endParaRPr>
            </a:p>
          </p:txBody>
        </p:sp>
        <p:sp>
          <p:nvSpPr>
            <p:cNvPr id="12" name="object 9">
              <a:extLst>
                <a:ext uri="{FF2B5EF4-FFF2-40B4-BE49-F238E27FC236}">
                  <a16:creationId xmlns:a16="http://schemas.microsoft.com/office/drawing/2014/main" id="{BD4CC426-F4A4-4E8B-8322-EDDD575BEE52}"/>
                </a:ext>
              </a:extLst>
            </p:cNvPr>
            <p:cNvSpPr/>
            <p:nvPr/>
          </p:nvSpPr>
          <p:spPr>
            <a:xfrm>
              <a:off x="5099303" y="5050536"/>
              <a:ext cx="2954020" cy="449580"/>
            </a:xfrm>
            <a:custGeom>
              <a:avLst/>
              <a:gdLst/>
              <a:ahLst/>
              <a:cxnLst/>
              <a:rect l="l" t="t" r="r" b="b"/>
              <a:pathLst>
                <a:path w="2954020" h="449579">
                  <a:moveTo>
                    <a:pt x="2727960" y="0"/>
                  </a:moveTo>
                  <a:lnTo>
                    <a:pt x="2727960" y="112775"/>
                  </a:lnTo>
                  <a:lnTo>
                    <a:pt x="0" y="112775"/>
                  </a:lnTo>
                  <a:lnTo>
                    <a:pt x="0" y="336804"/>
                  </a:lnTo>
                  <a:lnTo>
                    <a:pt x="2727960" y="336804"/>
                  </a:lnTo>
                  <a:lnTo>
                    <a:pt x="2727960" y="449580"/>
                  </a:lnTo>
                  <a:lnTo>
                    <a:pt x="2953512" y="225551"/>
                  </a:lnTo>
                  <a:lnTo>
                    <a:pt x="2727960" y="0"/>
                  </a:lnTo>
                  <a:close/>
                </a:path>
              </a:pathLst>
            </a:custGeom>
            <a:solidFill>
              <a:srgbClr val="00B050"/>
            </a:solidFill>
          </p:spPr>
          <p:txBody>
            <a:bodyPr wrap="square" lIns="0" tIns="0" rIns="0" bIns="0" rtlCol="0"/>
            <a:lstStyle/>
            <a:p>
              <a:pPr defTabSz="829178"/>
              <a:endParaRPr sz="1632">
                <a:solidFill>
                  <a:prstClr val="black"/>
                </a:solidFill>
                <a:latin typeface="Calibri"/>
              </a:endParaRPr>
            </a:p>
          </p:txBody>
        </p:sp>
        <p:sp>
          <p:nvSpPr>
            <p:cNvPr id="13" name="object 10">
              <a:extLst>
                <a:ext uri="{FF2B5EF4-FFF2-40B4-BE49-F238E27FC236}">
                  <a16:creationId xmlns:a16="http://schemas.microsoft.com/office/drawing/2014/main" id="{555DB63B-45AE-4A44-B53D-073EF53FBDE7}"/>
                </a:ext>
              </a:extLst>
            </p:cNvPr>
            <p:cNvSpPr/>
            <p:nvPr/>
          </p:nvSpPr>
          <p:spPr>
            <a:xfrm>
              <a:off x="5088635" y="5023104"/>
              <a:ext cx="2979420" cy="504825"/>
            </a:xfrm>
            <a:custGeom>
              <a:avLst/>
              <a:gdLst/>
              <a:ahLst/>
              <a:cxnLst/>
              <a:rect l="l" t="t" r="r" b="b"/>
              <a:pathLst>
                <a:path w="2979420" h="504825">
                  <a:moveTo>
                    <a:pt x="2727960" y="364235"/>
                  </a:moveTo>
                  <a:lnTo>
                    <a:pt x="2727960" y="504443"/>
                  </a:lnTo>
                  <a:lnTo>
                    <a:pt x="2755391" y="477011"/>
                  </a:lnTo>
                  <a:lnTo>
                    <a:pt x="2750819" y="477011"/>
                  </a:lnTo>
                  <a:lnTo>
                    <a:pt x="2731008" y="469391"/>
                  </a:lnTo>
                  <a:lnTo>
                    <a:pt x="2750819" y="449580"/>
                  </a:lnTo>
                  <a:lnTo>
                    <a:pt x="2750819" y="376427"/>
                  </a:lnTo>
                  <a:lnTo>
                    <a:pt x="2738628" y="376427"/>
                  </a:lnTo>
                  <a:lnTo>
                    <a:pt x="2727960" y="364235"/>
                  </a:lnTo>
                  <a:close/>
                </a:path>
                <a:path w="2979420" h="504825">
                  <a:moveTo>
                    <a:pt x="2750819" y="449580"/>
                  </a:moveTo>
                  <a:lnTo>
                    <a:pt x="2731008" y="469391"/>
                  </a:lnTo>
                  <a:lnTo>
                    <a:pt x="2750819" y="477011"/>
                  </a:lnTo>
                  <a:lnTo>
                    <a:pt x="2750819" y="449580"/>
                  </a:lnTo>
                  <a:close/>
                </a:path>
                <a:path w="2979420" h="504825">
                  <a:moveTo>
                    <a:pt x="2948178" y="252221"/>
                  </a:moveTo>
                  <a:lnTo>
                    <a:pt x="2750819" y="449580"/>
                  </a:lnTo>
                  <a:lnTo>
                    <a:pt x="2750819" y="477011"/>
                  </a:lnTo>
                  <a:lnTo>
                    <a:pt x="2755391" y="477011"/>
                  </a:lnTo>
                  <a:lnTo>
                    <a:pt x="2971799" y="260603"/>
                  </a:lnTo>
                  <a:lnTo>
                    <a:pt x="2956560" y="260603"/>
                  </a:lnTo>
                  <a:lnTo>
                    <a:pt x="2948178" y="252221"/>
                  </a:lnTo>
                  <a:close/>
                </a:path>
                <a:path w="2979420" h="504825">
                  <a:moveTo>
                    <a:pt x="2727960" y="129539"/>
                  </a:moveTo>
                  <a:lnTo>
                    <a:pt x="0" y="129539"/>
                  </a:lnTo>
                  <a:lnTo>
                    <a:pt x="0" y="376427"/>
                  </a:lnTo>
                  <a:lnTo>
                    <a:pt x="2727960" y="376427"/>
                  </a:lnTo>
                  <a:lnTo>
                    <a:pt x="2727960" y="364235"/>
                  </a:lnTo>
                  <a:lnTo>
                    <a:pt x="21336" y="364235"/>
                  </a:lnTo>
                  <a:lnTo>
                    <a:pt x="10667" y="353567"/>
                  </a:lnTo>
                  <a:lnTo>
                    <a:pt x="21336" y="353567"/>
                  </a:lnTo>
                  <a:lnTo>
                    <a:pt x="21336" y="150875"/>
                  </a:lnTo>
                  <a:lnTo>
                    <a:pt x="10667" y="150875"/>
                  </a:lnTo>
                  <a:lnTo>
                    <a:pt x="21336" y="140207"/>
                  </a:lnTo>
                  <a:lnTo>
                    <a:pt x="2727960" y="140207"/>
                  </a:lnTo>
                  <a:lnTo>
                    <a:pt x="2727960" y="129539"/>
                  </a:lnTo>
                  <a:close/>
                </a:path>
                <a:path w="2979420" h="504825">
                  <a:moveTo>
                    <a:pt x="2750819" y="353567"/>
                  </a:moveTo>
                  <a:lnTo>
                    <a:pt x="21336" y="353567"/>
                  </a:lnTo>
                  <a:lnTo>
                    <a:pt x="21336" y="364235"/>
                  </a:lnTo>
                  <a:lnTo>
                    <a:pt x="2727960" y="364235"/>
                  </a:lnTo>
                  <a:lnTo>
                    <a:pt x="2738628" y="376427"/>
                  </a:lnTo>
                  <a:lnTo>
                    <a:pt x="2750819" y="376427"/>
                  </a:lnTo>
                  <a:lnTo>
                    <a:pt x="2750819" y="353567"/>
                  </a:lnTo>
                  <a:close/>
                </a:path>
                <a:path w="2979420" h="504825">
                  <a:moveTo>
                    <a:pt x="21336" y="353567"/>
                  </a:moveTo>
                  <a:lnTo>
                    <a:pt x="10667" y="353567"/>
                  </a:lnTo>
                  <a:lnTo>
                    <a:pt x="21336" y="364235"/>
                  </a:lnTo>
                  <a:lnTo>
                    <a:pt x="21336" y="353567"/>
                  </a:lnTo>
                  <a:close/>
                </a:path>
                <a:path w="2979420" h="504825">
                  <a:moveTo>
                    <a:pt x="2956560" y="243839"/>
                  </a:moveTo>
                  <a:lnTo>
                    <a:pt x="2948178" y="252221"/>
                  </a:lnTo>
                  <a:lnTo>
                    <a:pt x="2956560" y="260603"/>
                  </a:lnTo>
                  <a:lnTo>
                    <a:pt x="2956560" y="243839"/>
                  </a:lnTo>
                  <a:close/>
                </a:path>
                <a:path w="2979420" h="504825">
                  <a:moveTo>
                    <a:pt x="2970331" y="243839"/>
                  </a:moveTo>
                  <a:lnTo>
                    <a:pt x="2956560" y="243839"/>
                  </a:lnTo>
                  <a:lnTo>
                    <a:pt x="2956560" y="260603"/>
                  </a:lnTo>
                  <a:lnTo>
                    <a:pt x="2971799" y="260603"/>
                  </a:lnTo>
                  <a:lnTo>
                    <a:pt x="2979419" y="252983"/>
                  </a:lnTo>
                  <a:lnTo>
                    <a:pt x="2970331" y="243839"/>
                  </a:lnTo>
                  <a:close/>
                </a:path>
                <a:path w="2979420" h="504825">
                  <a:moveTo>
                    <a:pt x="2755226" y="27431"/>
                  </a:moveTo>
                  <a:lnTo>
                    <a:pt x="2750819" y="27431"/>
                  </a:lnTo>
                  <a:lnTo>
                    <a:pt x="2750819" y="54863"/>
                  </a:lnTo>
                  <a:lnTo>
                    <a:pt x="2948178" y="252221"/>
                  </a:lnTo>
                  <a:lnTo>
                    <a:pt x="2956560" y="243839"/>
                  </a:lnTo>
                  <a:lnTo>
                    <a:pt x="2970331" y="243839"/>
                  </a:lnTo>
                  <a:lnTo>
                    <a:pt x="2755226" y="27431"/>
                  </a:lnTo>
                  <a:close/>
                </a:path>
                <a:path w="2979420" h="504825">
                  <a:moveTo>
                    <a:pt x="21336" y="140207"/>
                  </a:moveTo>
                  <a:lnTo>
                    <a:pt x="10667" y="150875"/>
                  </a:lnTo>
                  <a:lnTo>
                    <a:pt x="21336" y="150875"/>
                  </a:lnTo>
                  <a:lnTo>
                    <a:pt x="21336" y="140207"/>
                  </a:lnTo>
                  <a:close/>
                </a:path>
                <a:path w="2979420" h="504825">
                  <a:moveTo>
                    <a:pt x="2750819" y="129539"/>
                  </a:moveTo>
                  <a:lnTo>
                    <a:pt x="2738628" y="129539"/>
                  </a:lnTo>
                  <a:lnTo>
                    <a:pt x="2727960" y="140207"/>
                  </a:lnTo>
                  <a:lnTo>
                    <a:pt x="21336" y="140207"/>
                  </a:lnTo>
                  <a:lnTo>
                    <a:pt x="21336" y="150875"/>
                  </a:lnTo>
                  <a:lnTo>
                    <a:pt x="2750819" y="150875"/>
                  </a:lnTo>
                  <a:lnTo>
                    <a:pt x="2750819" y="129539"/>
                  </a:lnTo>
                  <a:close/>
                </a:path>
                <a:path w="2979420" h="504825">
                  <a:moveTo>
                    <a:pt x="2727960" y="0"/>
                  </a:moveTo>
                  <a:lnTo>
                    <a:pt x="2727960" y="140207"/>
                  </a:lnTo>
                  <a:lnTo>
                    <a:pt x="2738628" y="129539"/>
                  </a:lnTo>
                  <a:lnTo>
                    <a:pt x="2750819" y="129539"/>
                  </a:lnTo>
                  <a:lnTo>
                    <a:pt x="2750819" y="54863"/>
                  </a:lnTo>
                  <a:lnTo>
                    <a:pt x="2731008" y="35051"/>
                  </a:lnTo>
                  <a:lnTo>
                    <a:pt x="2750819" y="27431"/>
                  </a:lnTo>
                  <a:lnTo>
                    <a:pt x="2755226" y="27431"/>
                  </a:lnTo>
                  <a:lnTo>
                    <a:pt x="2727960" y="0"/>
                  </a:lnTo>
                  <a:close/>
                </a:path>
                <a:path w="2979420" h="504825">
                  <a:moveTo>
                    <a:pt x="2750819" y="27431"/>
                  </a:moveTo>
                  <a:lnTo>
                    <a:pt x="2731008" y="35051"/>
                  </a:lnTo>
                  <a:lnTo>
                    <a:pt x="2750819" y="54863"/>
                  </a:lnTo>
                  <a:lnTo>
                    <a:pt x="2750819" y="27431"/>
                  </a:lnTo>
                  <a:close/>
                </a:path>
              </a:pathLst>
            </a:custGeom>
            <a:solidFill>
              <a:srgbClr val="385D8A"/>
            </a:solidFill>
          </p:spPr>
          <p:txBody>
            <a:bodyPr wrap="square" lIns="0" tIns="0" rIns="0" bIns="0" rtlCol="0"/>
            <a:lstStyle/>
            <a:p>
              <a:pPr defTabSz="829178"/>
              <a:endParaRPr sz="1632">
                <a:solidFill>
                  <a:prstClr val="black"/>
                </a:solidFill>
                <a:latin typeface="Calibri"/>
              </a:endParaRPr>
            </a:p>
          </p:txBody>
        </p:sp>
        <p:sp>
          <p:nvSpPr>
            <p:cNvPr id="14" name="object 11">
              <a:extLst>
                <a:ext uri="{FF2B5EF4-FFF2-40B4-BE49-F238E27FC236}">
                  <a16:creationId xmlns:a16="http://schemas.microsoft.com/office/drawing/2014/main" id="{24E6B9FC-5152-4160-B9A3-D296464365BD}"/>
                </a:ext>
              </a:extLst>
            </p:cNvPr>
            <p:cNvSpPr/>
            <p:nvPr/>
          </p:nvSpPr>
          <p:spPr>
            <a:xfrm>
              <a:off x="2145791" y="4989576"/>
              <a:ext cx="2954020" cy="681355"/>
            </a:xfrm>
            <a:custGeom>
              <a:avLst/>
              <a:gdLst/>
              <a:ahLst/>
              <a:cxnLst/>
              <a:rect l="l" t="t" r="r" b="b"/>
              <a:pathLst>
                <a:path w="2954020" h="681354">
                  <a:moveTo>
                    <a:pt x="339851" y="0"/>
                  </a:moveTo>
                  <a:lnTo>
                    <a:pt x="0" y="341375"/>
                  </a:lnTo>
                  <a:lnTo>
                    <a:pt x="339851" y="681227"/>
                  </a:lnTo>
                  <a:lnTo>
                    <a:pt x="339851" y="510539"/>
                  </a:lnTo>
                  <a:lnTo>
                    <a:pt x="2953511" y="510539"/>
                  </a:lnTo>
                  <a:lnTo>
                    <a:pt x="2953511" y="170687"/>
                  </a:lnTo>
                  <a:lnTo>
                    <a:pt x="339851" y="170687"/>
                  </a:lnTo>
                  <a:lnTo>
                    <a:pt x="339851" y="0"/>
                  </a:lnTo>
                  <a:close/>
                </a:path>
              </a:pathLst>
            </a:custGeom>
            <a:solidFill>
              <a:srgbClr val="FF0000"/>
            </a:solidFill>
          </p:spPr>
          <p:txBody>
            <a:bodyPr wrap="square" lIns="0" tIns="0" rIns="0" bIns="0" rtlCol="0"/>
            <a:lstStyle/>
            <a:p>
              <a:pPr defTabSz="829178"/>
              <a:endParaRPr sz="1632">
                <a:solidFill>
                  <a:prstClr val="black"/>
                </a:solidFill>
                <a:latin typeface="Calibri"/>
              </a:endParaRPr>
            </a:p>
          </p:txBody>
        </p:sp>
        <p:sp>
          <p:nvSpPr>
            <p:cNvPr id="15" name="object 12">
              <a:extLst>
                <a:ext uri="{FF2B5EF4-FFF2-40B4-BE49-F238E27FC236}">
                  <a16:creationId xmlns:a16="http://schemas.microsoft.com/office/drawing/2014/main" id="{7946890A-92BE-48F9-83F2-DAF78DD2435D}"/>
                </a:ext>
              </a:extLst>
            </p:cNvPr>
            <p:cNvSpPr/>
            <p:nvPr/>
          </p:nvSpPr>
          <p:spPr>
            <a:xfrm>
              <a:off x="2130552" y="4963668"/>
              <a:ext cx="2979420" cy="734695"/>
            </a:xfrm>
            <a:custGeom>
              <a:avLst/>
              <a:gdLst/>
              <a:ahLst/>
              <a:cxnLst/>
              <a:rect l="l" t="t" r="r" b="b"/>
              <a:pathLst>
                <a:path w="2979420" h="734695">
                  <a:moveTo>
                    <a:pt x="367284" y="0"/>
                  </a:moveTo>
                  <a:lnTo>
                    <a:pt x="0" y="367284"/>
                  </a:lnTo>
                  <a:lnTo>
                    <a:pt x="367284" y="734568"/>
                  </a:lnTo>
                  <a:lnTo>
                    <a:pt x="367284" y="707136"/>
                  </a:lnTo>
                  <a:lnTo>
                    <a:pt x="344424" y="707136"/>
                  </a:lnTo>
                  <a:lnTo>
                    <a:pt x="344424" y="679704"/>
                  </a:lnTo>
                  <a:lnTo>
                    <a:pt x="39624" y="374904"/>
                  </a:lnTo>
                  <a:lnTo>
                    <a:pt x="22860" y="374904"/>
                  </a:lnTo>
                  <a:lnTo>
                    <a:pt x="22860" y="358140"/>
                  </a:lnTo>
                  <a:lnTo>
                    <a:pt x="39699" y="358140"/>
                  </a:lnTo>
                  <a:lnTo>
                    <a:pt x="344424" y="54775"/>
                  </a:lnTo>
                  <a:lnTo>
                    <a:pt x="344424" y="25908"/>
                  </a:lnTo>
                  <a:lnTo>
                    <a:pt x="367284" y="25908"/>
                  </a:lnTo>
                  <a:lnTo>
                    <a:pt x="367284" y="0"/>
                  </a:lnTo>
                  <a:close/>
                </a:path>
                <a:path w="2979420" h="734695">
                  <a:moveTo>
                    <a:pt x="344424" y="679704"/>
                  </a:moveTo>
                  <a:lnTo>
                    <a:pt x="344424" y="707136"/>
                  </a:lnTo>
                  <a:lnTo>
                    <a:pt x="364236" y="699516"/>
                  </a:lnTo>
                  <a:lnTo>
                    <a:pt x="344424" y="679704"/>
                  </a:lnTo>
                  <a:close/>
                </a:path>
                <a:path w="2979420" h="734695">
                  <a:moveTo>
                    <a:pt x="2958084" y="525780"/>
                  </a:moveTo>
                  <a:lnTo>
                    <a:pt x="344424" y="525780"/>
                  </a:lnTo>
                  <a:lnTo>
                    <a:pt x="344424" y="679704"/>
                  </a:lnTo>
                  <a:lnTo>
                    <a:pt x="364236" y="699516"/>
                  </a:lnTo>
                  <a:lnTo>
                    <a:pt x="344424" y="707136"/>
                  </a:lnTo>
                  <a:lnTo>
                    <a:pt x="367284" y="707136"/>
                  </a:lnTo>
                  <a:lnTo>
                    <a:pt x="367284" y="548640"/>
                  </a:lnTo>
                  <a:lnTo>
                    <a:pt x="355092" y="548640"/>
                  </a:lnTo>
                  <a:lnTo>
                    <a:pt x="367284" y="536448"/>
                  </a:lnTo>
                  <a:lnTo>
                    <a:pt x="2958084" y="536448"/>
                  </a:lnTo>
                  <a:lnTo>
                    <a:pt x="2958084" y="525780"/>
                  </a:lnTo>
                  <a:close/>
                </a:path>
                <a:path w="2979420" h="734695">
                  <a:moveTo>
                    <a:pt x="367284" y="536448"/>
                  </a:moveTo>
                  <a:lnTo>
                    <a:pt x="355092" y="548640"/>
                  </a:lnTo>
                  <a:lnTo>
                    <a:pt x="367284" y="548640"/>
                  </a:lnTo>
                  <a:lnTo>
                    <a:pt x="367284" y="536448"/>
                  </a:lnTo>
                  <a:close/>
                </a:path>
                <a:path w="2979420" h="734695">
                  <a:moveTo>
                    <a:pt x="2979420" y="525780"/>
                  </a:moveTo>
                  <a:lnTo>
                    <a:pt x="2968752" y="525780"/>
                  </a:lnTo>
                  <a:lnTo>
                    <a:pt x="2958084" y="536448"/>
                  </a:lnTo>
                  <a:lnTo>
                    <a:pt x="367284" y="536448"/>
                  </a:lnTo>
                  <a:lnTo>
                    <a:pt x="367284" y="548640"/>
                  </a:lnTo>
                  <a:lnTo>
                    <a:pt x="2979420" y="548640"/>
                  </a:lnTo>
                  <a:lnTo>
                    <a:pt x="2979420" y="525780"/>
                  </a:lnTo>
                  <a:close/>
                </a:path>
                <a:path w="2979420" h="734695">
                  <a:moveTo>
                    <a:pt x="2958084" y="196596"/>
                  </a:moveTo>
                  <a:lnTo>
                    <a:pt x="2958084" y="536448"/>
                  </a:lnTo>
                  <a:lnTo>
                    <a:pt x="2968752" y="525780"/>
                  </a:lnTo>
                  <a:lnTo>
                    <a:pt x="2979420" y="525780"/>
                  </a:lnTo>
                  <a:lnTo>
                    <a:pt x="2979420" y="207264"/>
                  </a:lnTo>
                  <a:lnTo>
                    <a:pt x="2968752" y="207264"/>
                  </a:lnTo>
                  <a:lnTo>
                    <a:pt x="2958084" y="196596"/>
                  </a:lnTo>
                  <a:close/>
                </a:path>
                <a:path w="2979420" h="734695">
                  <a:moveTo>
                    <a:pt x="22860" y="358140"/>
                  </a:moveTo>
                  <a:lnTo>
                    <a:pt x="22860" y="374904"/>
                  </a:lnTo>
                  <a:lnTo>
                    <a:pt x="31260" y="366540"/>
                  </a:lnTo>
                  <a:lnTo>
                    <a:pt x="22860" y="358140"/>
                  </a:lnTo>
                  <a:close/>
                </a:path>
                <a:path w="2979420" h="734695">
                  <a:moveTo>
                    <a:pt x="31260" y="366540"/>
                  </a:moveTo>
                  <a:lnTo>
                    <a:pt x="22860" y="374904"/>
                  </a:lnTo>
                  <a:lnTo>
                    <a:pt x="39624" y="374904"/>
                  </a:lnTo>
                  <a:lnTo>
                    <a:pt x="31260" y="366540"/>
                  </a:lnTo>
                  <a:close/>
                </a:path>
                <a:path w="2979420" h="734695">
                  <a:moveTo>
                    <a:pt x="39699" y="358140"/>
                  </a:moveTo>
                  <a:lnTo>
                    <a:pt x="22860" y="358140"/>
                  </a:lnTo>
                  <a:lnTo>
                    <a:pt x="31260" y="366540"/>
                  </a:lnTo>
                  <a:lnTo>
                    <a:pt x="39699" y="358140"/>
                  </a:lnTo>
                  <a:close/>
                </a:path>
                <a:path w="2979420" h="734695">
                  <a:moveTo>
                    <a:pt x="367284" y="25908"/>
                  </a:moveTo>
                  <a:lnTo>
                    <a:pt x="344424" y="25908"/>
                  </a:lnTo>
                  <a:lnTo>
                    <a:pt x="364236" y="35052"/>
                  </a:lnTo>
                  <a:lnTo>
                    <a:pt x="344424" y="54775"/>
                  </a:lnTo>
                  <a:lnTo>
                    <a:pt x="344424" y="207264"/>
                  </a:lnTo>
                  <a:lnTo>
                    <a:pt x="2958084" y="207264"/>
                  </a:lnTo>
                  <a:lnTo>
                    <a:pt x="2958084" y="196596"/>
                  </a:lnTo>
                  <a:lnTo>
                    <a:pt x="367284" y="196596"/>
                  </a:lnTo>
                  <a:lnTo>
                    <a:pt x="355092" y="185928"/>
                  </a:lnTo>
                  <a:lnTo>
                    <a:pt x="367284" y="185928"/>
                  </a:lnTo>
                  <a:lnTo>
                    <a:pt x="367284" y="25908"/>
                  </a:lnTo>
                  <a:close/>
                </a:path>
                <a:path w="2979420" h="734695">
                  <a:moveTo>
                    <a:pt x="2979420" y="185928"/>
                  </a:moveTo>
                  <a:lnTo>
                    <a:pt x="367284" y="185928"/>
                  </a:lnTo>
                  <a:lnTo>
                    <a:pt x="367284" y="196596"/>
                  </a:lnTo>
                  <a:lnTo>
                    <a:pt x="2958084" y="196596"/>
                  </a:lnTo>
                  <a:lnTo>
                    <a:pt x="2968752" y="207264"/>
                  </a:lnTo>
                  <a:lnTo>
                    <a:pt x="2979420" y="207264"/>
                  </a:lnTo>
                  <a:lnTo>
                    <a:pt x="2979420" y="185928"/>
                  </a:lnTo>
                  <a:close/>
                </a:path>
                <a:path w="2979420" h="734695">
                  <a:moveTo>
                    <a:pt x="367284" y="185928"/>
                  </a:moveTo>
                  <a:lnTo>
                    <a:pt x="355092" y="185928"/>
                  </a:lnTo>
                  <a:lnTo>
                    <a:pt x="367284" y="196596"/>
                  </a:lnTo>
                  <a:lnTo>
                    <a:pt x="367284" y="185928"/>
                  </a:lnTo>
                  <a:close/>
                </a:path>
                <a:path w="2979420" h="734695">
                  <a:moveTo>
                    <a:pt x="344424" y="25908"/>
                  </a:moveTo>
                  <a:lnTo>
                    <a:pt x="344424" y="54775"/>
                  </a:lnTo>
                  <a:lnTo>
                    <a:pt x="364236" y="35052"/>
                  </a:lnTo>
                  <a:lnTo>
                    <a:pt x="344424" y="25908"/>
                  </a:lnTo>
                  <a:close/>
                </a:path>
              </a:pathLst>
            </a:custGeom>
            <a:solidFill>
              <a:srgbClr val="385D8A"/>
            </a:solidFill>
          </p:spPr>
          <p:txBody>
            <a:bodyPr wrap="square" lIns="0" tIns="0" rIns="0" bIns="0" rtlCol="0"/>
            <a:lstStyle/>
            <a:p>
              <a:pPr defTabSz="829178"/>
              <a:endParaRPr sz="1632">
                <a:solidFill>
                  <a:prstClr val="black"/>
                </a:solidFill>
                <a:latin typeface="Calibri"/>
              </a:endParaRPr>
            </a:p>
          </p:txBody>
        </p:sp>
        <p:sp>
          <p:nvSpPr>
            <p:cNvPr id="16" name="object 13">
              <a:extLst>
                <a:ext uri="{FF2B5EF4-FFF2-40B4-BE49-F238E27FC236}">
                  <a16:creationId xmlns:a16="http://schemas.microsoft.com/office/drawing/2014/main" id="{384B61E0-79A0-42EC-8755-B6E047790969}"/>
                </a:ext>
              </a:extLst>
            </p:cNvPr>
            <p:cNvSpPr/>
            <p:nvPr/>
          </p:nvSpPr>
          <p:spPr>
            <a:xfrm>
              <a:off x="8482584" y="4719828"/>
              <a:ext cx="2167128" cy="1844039"/>
            </a:xfrm>
            <a:prstGeom prst="rect">
              <a:avLst/>
            </a:prstGeom>
            <a:blipFill>
              <a:blip r:embed="rId4" cstate="print"/>
              <a:stretch>
                <a:fillRect/>
              </a:stretch>
            </a:blipFill>
          </p:spPr>
          <p:txBody>
            <a:bodyPr wrap="square" lIns="0" tIns="0" rIns="0" bIns="0" rtlCol="0"/>
            <a:lstStyle/>
            <a:p>
              <a:pPr defTabSz="829178"/>
              <a:endParaRPr sz="1632">
                <a:solidFill>
                  <a:prstClr val="black"/>
                </a:solidFill>
                <a:latin typeface="Calibri"/>
              </a:endParaRPr>
            </a:p>
          </p:txBody>
        </p:sp>
      </p:grpSp>
      <p:sp>
        <p:nvSpPr>
          <p:cNvPr id="17" name="object 19">
            <a:extLst>
              <a:ext uri="{FF2B5EF4-FFF2-40B4-BE49-F238E27FC236}">
                <a16:creationId xmlns:a16="http://schemas.microsoft.com/office/drawing/2014/main" id="{1E22B649-5954-4842-8088-45F48BCF9819}"/>
              </a:ext>
            </a:extLst>
          </p:cNvPr>
          <p:cNvSpPr txBox="1"/>
          <p:nvPr/>
        </p:nvSpPr>
        <p:spPr>
          <a:xfrm>
            <a:off x="6139336" y="3719292"/>
            <a:ext cx="1651448" cy="193088"/>
          </a:xfrm>
          <a:prstGeom prst="rect">
            <a:avLst/>
          </a:prstGeom>
        </p:spPr>
        <p:txBody>
          <a:bodyPr vert="horz" wrap="square" lIns="0" tIns="11516" rIns="0" bIns="0" rtlCol="0">
            <a:spAutoFit/>
          </a:bodyPr>
          <a:lstStyle/>
          <a:p>
            <a:pPr marL="11516" defTabSz="829178">
              <a:spcBef>
                <a:spcPts val="91"/>
              </a:spcBef>
            </a:pPr>
            <a:r>
              <a:rPr sz="1179" spc="-5">
                <a:solidFill>
                  <a:prstClr val="black"/>
                </a:solidFill>
                <a:latin typeface="Arimo"/>
                <a:cs typeface="Arimo"/>
              </a:rPr>
              <a:t>100% </a:t>
            </a:r>
            <a:r>
              <a:rPr sz="1179" spc="41">
                <a:solidFill>
                  <a:prstClr val="black"/>
                </a:solidFill>
                <a:latin typeface="Arimo"/>
                <a:cs typeface="Arimo"/>
              </a:rPr>
              <a:t>energy</a:t>
            </a:r>
            <a:r>
              <a:rPr sz="1179" spc="-82">
                <a:solidFill>
                  <a:prstClr val="black"/>
                </a:solidFill>
                <a:latin typeface="Arimo"/>
                <a:cs typeface="Arimo"/>
              </a:rPr>
              <a:t> </a:t>
            </a:r>
            <a:r>
              <a:rPr sz="1179" spc="50">
                <a:solidFill>
                  <a:prstClr val="black"/>
                </a:solidFill>
                <a:latin typeface="Arimo"/>
                <a:cs typeface="Arimo"/>
              </a:rPr>
              <a:t>produced</a:t>
            </a:r>
            <a:endParaRPr sz="1179">
              <a:solidFill>
                <a:prstClr val="black"/>
              </a:solidFill>
              <a:latin typeface="Arimo"/>
              <a:cs typeface="Arimo"/>
            </a:endParaRPr>
          </a:p>
        </p:txBody>
      </p:sp>
      <p:sp>
        <p:nvSpPr>
          <p:cNvPr id="18" name="object 20">
            <a:extLst>
              <a:ext uri="{FF2B5EF4-FFF2-40B4-BE49-F238E27FC236}">
                <a16:creationId xmlns:a16="http://schemas.microsoft.com/office/drawing/2014/main" id="{7102B80D-972B-4265-9DDE-863B2878874C}"/>
              </a:ext>
            </a:extLst>
          </p:cNvPr>
          <p:cNvSpPr txBox="1"/>
          <p:nvPr/>
        </p:nvSpPr>
        <p:spPr>
          <a:xfrm>
            <a:off x="3560475" y="4802154"/>
            <a:ext cx="1711333" cy="130251"/>
          </a:xfrm>
          <a:prstGeom prst="rect">
            <a:avLst/>
          </a:prstGeom>
        </p:spPr>
        <p:txBody>
          <a:bodyPr vert="horz" wrap="square" lIns="0" tIns="11516" rIns="0" bIns="0" rtlCol="0">
            <a:spAutoFit/>
          </a:bodyPr>
          <a:lstStyle/>
          <a:p>
            <a:pPr marL="11516" defTabSz="829178">
              <a:spcBef>
                <a:spcPts val="91"/>
              </a:spcBef>
            </a:pPr>
            <a:r>
              <a:rPr sz="771" spc="14">
                <a:solidFill>
                  <a:srgbClr val="FFFFFF"/>
                </a:solidFill>
                <a:latin typeface="Arimo"/>
                <a:cs typeface="Arimo"/>
              </a:rPr>
              <a:t>Electricity</a:t>
            </a:r>
            <a:r>
              <a:rPr sz="771" spc="-23">
                <a:solidFill>
                  <a:srgbClr val="FFFFFF"/>
                </a:solidFill>
                <a:latin typeface="Arimo"/>
                <a:cs typeface="Arimo"/>
              </a:rPr>
              <a:t> </a:t>
            </a:r>
            <a:r>
              <a:rPr sz="771" spc="50">
                <a:solidFill>
                  <a:srgbClr val="FFFFFF"/>
                </a:solidFill>
                <a:latin typeface="Arimo"/>
                <a:cs typeface="Arimo"/>
              </a:rPr>
              <a:t>to</a:t>
            </a:r>
            <a:r>
              <a:rPr sz="771" spc="-18">
                <a:solidFill>
                  <a:srgbClr val="FFFFFF"/>
                </a:solidFill>
                <a:latin typeface="Arimo"/>
                <a:cs typeface="Arimo"/>
              </a:rPr>
              <a:t> </a:t>
            </a:r>
            <a:r>
              <a:rPr sz="771" spc="36">
                <a:solidFill>
                  <a:srgbClr val="FFFFFF"/>
                </a:solidFill>
                <a:latin typeface="Arimo"/>
                <a:cs typeface="Arimo"/>
              </a:rPr>
              <a:t>the</a:t>
            </a:r>
            <a:r>
              <a:rPr sz="771" spc="-23">
                <a:solidFill>
                  <a:srgbClr val="FFFFFF"/>
                </a:solidFill>
                <a:latin typeface="Arimo"/>
                <a:cs typeface="Arimo"/>
              </a:rPr>
              <a:t> </a:t>
            </a:r>
            <a:r>
              <a:rPr sz="771" spc="27">
                <a:solidFill>
                  <a:srgbClr val="FFFFFF"/>
                </a:solidFill>
                <a:latin typeface="Arimo"/>
                <a:cs typeface="Arimo"/>
              </a:rPr>
              <a:t>general</a:t>
            </a:r>
            <a:r>
              <a:rPr sz="771" spc="-18">
                <a:solidFill>
                  <a:srgbClr val="FFFFFF"/>
                </a:solidFill>
                <a:latin typeface="Arimo"/>
                <a:cs typeface="Arimo"/>
              </a:rPr>
              <a:t> </a:t>
            </a:r>
            <a:r>
              <a:rPr sz="771" spc="41">
                <a:solidFill>
                  <a:srgbClr val="FFFFFF"/>
                </a:solidFill>
                <a:latin typeface="Arimo"/>
                <a:cs typeface="Arimo"/>
              </a:rPr>
              <a:t>grid</a:t>
            </a:r>
            <a:r>
              <a:rPr sz="771" spc="-23">
                <a:solidFill>
                  <a:srgbClr val="FFFFFF"/>
                </a:solidFill>
                <a:latin typeface="Arimo"/>
                <a:cs typeface="Arimo"/>
              </a:rPr>
              <a:t> </a:t>
            </a:r>
            <a:r>
              <a:rPr sz="771" spc="-5">
                <a:solidFill>
                  <a:srgbClr val="FFFFFF"/>
                </a:solidFill>
                <a:latin typeface="Arimo"/>
                <a:cs typeface="Arimo"/>
              </a:rPr>
              <a:t>60-80%</a:t>
            </a:r>
            <a:endParaRPr sz="771">
              <a:solidFill>
                <a:prstClr val="black"/>
              </a:solidFill>
              <a:latin typeface="Arimo"/>
              <a:cs typeface="Arimo"/>
            </a:endParaRPr>
          </a:p>
        </p:txBody>
      </p:sp>
      <p:sp>
        <p:nvSpPr>
          <p:cNvPr id="19" name="object 21">
            <a:extLst>
              <a:ext uri="{FF2B5EF4-FFF2-40B4-BE49-F238E27FC236}">
                <a16:creationId xmlns:a16="http://schemas.microsoft.com/office/drawing/2014/main" id="{9F924959-2760-4924-A997-C4478C88A23F}"/>
              </a:ext>
            </a:extLst>
          </p:cNvPr>
          <p:cNvSpPr txBox="1"/>
          <p:nvPr/>
        </p:nvSpPr>
        <p:spPr>
          <a:xfrm>
            <a:off x="6002522" y="4659616"/>
            <a:ext cx="2196748" cy="220917"/>
          </a:xfrm>
          <a:prstGeom prst="rect">
            <a:avLst/>
          </a:prstGeom>
        </p:spPr>
        <p:txBody>
          <a:bodyPr vert="horz" wrap="square" lIns="0" tIns="11516" rIns="0" bIns="0" rtlCol="0">
            <a:spAutoFit/>
          </a:bodyPr>
          <a:lstStyle/>
          <a:p>
            <a:pPr marL="11516" defTabSz="829178">
              <a:spcBef>
                <a:spcPts val="91"/>
              </a:spcBef>
            </a:pPr>
            <a:r>
              <a:rPr sz="1360" spc="9">
                <a:solidFill>
                  <a:srgbClr val="FFFFFF"/>
                </a:solidFill>
                <a:latin typeface="Arimo"/>
                <a:cs typeface="Arimo"/>
              </a:rPr>
              <a:t>Local </a:t>
            </a:r>
            <a:r>
              <a:rPr sz="1360" spc="63">
                <a:solidFill>
                  <a:srgbClr val="FFFFFF"/>
                </a:solidFill>
                <a:latin typeface="Arimo"/>
                <a:cs typeface="Arimo"/>
              </a:rPr>
              <a:t>consumption</a:t>
            </a:r>
            <a:r>
              <a:rPr sz="1360" spc="-113">
                <a:solidFill>
                  <a:srgbClr val="FFFFFF"/>
                </a:solidFill>
                <a:latin typeface="Arimo"/>
                <a:cs typeface="Arimo"/>
              </a:rPr>
              <a:t> </a:t>
            </a:r>
            <a:r>
              <a:rPr sz="1360" spc="-5">
                <a:solidFill>
                  <a:srgbClr val="FFFFFF"/>
                </a:solidFill>
                <a:latin typeface="Arimo"/>
                <a:cs typeface="Arimo"/>
              </a:rPr>
              <a:t>20-40%</a:t>
            </a:r>
            <a:endParaRPr sz="1360">
              <a:solidFill>
                <a:prstClr val="black"/>
              </a:solidFill>
              <a:latin typeface="Arimo"/>
              <a:cs typeface="Arimo"/>
            </a:endParaRPr>
          </a:p>
        </p:txBody>
      </p:sp>
      <p:sp>
        <p:nvSpPr>
          <p:cNvPr id="20" name="object 22">
            <a:extLst>
              <a:ext uri="{FF2B5EF4-FFF2-40B4-BE49-F238E27FC236}">
                <a16:creationId xmlns:a16="http://schemas.microsoft.com/office/drawing/2014/main" id="{2A9F3E54-7BD1-4A2A-9AB4-8DDF39AE94CD}"/>
              </a:ext>
            </a:extLst>
          </p:cNvPr>
          <p:cNvSpPr txBox="1"/>
          <p:nvPr/>
        </p:nvSpPr>
        <p:spPr>
          <a:xfrm>
            <a:off x="5122176" y="5054697"/>
            <a:ext cx="1263922" cy="137176"/>
          </a:xfrm>
          <a:prstGeom prst="rect">
            <a:avLst/>
          </a:prstGeom>
        </p:spPr>
        <p:txBody>
          <a:bodyPr vert="horz" wrap="square" lIns="0" tIns="11516" rIns="0" bIns="0" rtlCol="0">
            <a:spAutoFit/>
          </a:bodyPr>
          <a:lstStyle/>
          <a:p>
            <a:pPr marL="11516" defTabSz="829178">
              <a:spcBef>
                <a:spcPts val="91"/>
              </a:spcBef>
            </a:pPr>
            <a:r>
              <a:rPr sz="816" spc="14">
                <a:solidFill>
                  <a:srgbClr val="FFFFFF"/>
                </a:solidFill>
                <a:latin typeface="Arimo"/>
                <a:cs typeface="Arimo"/>
              </a:rPr>
              <a:t>Electricity </a:t>
            </a:r>
            <a:r>
              <a:rPr sz="816" spc="59">
                <a:solidFill>
                  <a:srgbClr val="FFFFFF"/>
                </a:solidFill>
                <a:latin typeface="Arimo"/>
                <a:cs typeface="Arimo"/>
              </a:rPr>
              <a:t>from </a:t>
            </a:r>
            <a:r>
              <a:rPr sz="816" spc="41">
                <a:solidFill>
                  <a:srgbClr val="FFFFFF"/>
                </a:solidFill>
                <a:latin typeface="Arimo"/>
                <a:cs typeface="Arimo"/>
              </a:rPr>
              <a:t>the</a:t>
            </a:r>
            <a:r>
              <a:rPr sz="816" spc="-163">
                <a:solidFill>
                  <a:srgbClr val="FFFFFF"/>
                </a:solidFill>
                <a:latin typeface="Arimo"/>
                <a:cs typeface="Arimo"/>
              </a:rPr>
              <a:t> </a:t>
            </a:r>
            <a:r>
              <a:rPr sz="816" spc="27">
                <a:solidFill>
                  <a:srgbClr val="FFFFFF"/>
                </a:solidFill>
                <a:latin typeface="Arimo"/>
                <a:cs typeface="Arimo"/>
              </a:rPr>
              <a:t>mains</a:t>
            </a:r>
            <a:endParaRPr sz="816">
              <a:solidFill>
                <a:prstClr val="black"/>
              </a:solidFill>
              <a:latin typeface="Arimo"/>
              <a:cs typeface="Arimo"/>
            </a:endParaRPr>
          </a:p>
        </p:txBody>
      </p:sp>
      <p:sp>
        <p:nvSpPr>
          <p:cNvPr id="21" name="Rectangle 20">
            <a:extLst>
              <a:ext uri="{FF2B5EF4-FFF2-40B4-BE49-F238E27FC236}">
                <a16:creationId xmlns:a16="http://schemas.microsoft.com/office/drawing/2014/main" id="{49A73863-9C87-44CD-B543-28460BCB416B}"/>
              </a:ext>
            </a:extLst>
          </p:cNvPr>
          <p:cNvSpPr/>
          <p:nvPr/>
        </p:nvSpPr>
        <p:spPr>
          <a:xfrm>
            <a:off x="6756883" y="2787004"/>
            <a:ext cx="4475264" cy="369332"/>
          </a:xfrm>
          <a:prstGeom prst="rect">
            <a:avLst/>
          </a:prstGeom>
        </p:spPr>
        <p:txBody>
          <a:bodyPr wrap="none">
            <a:spAutoFit/>
          </a:bodyPr>
          <a:lstStyle/>
          <a:p>
            <a:r>
              <a:rPr lang="en-US" spc="9">
                <a:solidFill>
                  <a:srgbClr val="000000"/>
                </a:solidFill>
              </a:rPr>
              <a:t>Savings </a:t>
            </a:r>
            <a:r>
              <a:rPr lang="en-US" spc="14">
                <a:solidFill>
                  <a:srgbClr val="000000"/>
                </a:solidFill>
              </a:rPr>
              <a:t>cash </a:t>
            </a:r>
            <a:r>
              <a:rPr lang="en-US" spc="150">
                <a:solidFill>
                  <a:srgbClr val="000000"/>
                </a:solidFill>
              </a:rPr>
              <a:t>flow </a:t>
            </a:r>
            <a:r>
              <a:rPr lang="en-US" spc="-36">
                <a:solidFill>
                  <a:srgbClr val="000000"/>
                </a:solidFill>
              </a:rPr>
              <a:t>+ </a:t>
            </a:r>
            <a:r>
              <a:rPr lang="en-US">
                <a:solidFill>
                  <a:srgbClr val="000000"/>
                </a:solidFill>
              </a:rPr>
              <a:t>sales </a:t>
            </a:r>
            <a:r>
              <a:rPr lang="en-US" spc="14">
                <a:solidFill>
                  <a:srgbClr val="000000"/>
                </a:solidFill>
              </a:rPr>
              <a:t>cash</a:t>
            </a:r>
            <a:r>
              <a:rPr lang="en-US" spc="-467">
                <a:solidFill>
                  <a:srgbClr val="000000"/>
                </a:solidFill>
              </a:rPr>
              <a:t> </a:t>
            </a:r>
            <a:r>
              <a:rPr lang="en-US" spc="150">
                <a:solidFill>
                  <a:srgbClr val="000000"/>
                </a:solidFill>
              </a:rPr>
              <a:t>flow</a:t>
            </a:r>
            <a:endParaRPr lang="en-US"/>
          </a:p>
        </p:txBody>
      </p:sp>
    </p:spTree>
    <p:extLst>
      <p:ext uri="{BB962C8B-B14F-4D97-AF65-F5344CB8AC3E}">
        <p14:creationId xmlns:p14="http://schemas.microsoft.com/office/powerpoint/2010/main" val="11810115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931EF9-0D79-4F18-932B-C11D1E6FF640}"/>
              </a:ext>
            </a:extLst>
          </p:cNvPr>
          <p:cNvSpPr>
            <a:spLocks noGrp="1"/>
          </p:cNvSpPr>
          <p:nvPr>
            <p:ph type="body" sz="quarter" idx="13"/>
          </p:nvPr>
        </p:nvSpPr>
        <p:spPr/>
        <p:txBody>
          <a:bodyPr/>
          <a:lstStyle/>
          <a:p>
            <a:r>
              <a:rPr lang="en-US"/>
              <a:t>PV CAPEX and LCOE</a:t>
            </a:r>
          </a:p>
        </p:txBody>
      </p:sp>
      <p:sp>
        <p:nvSpPr>
          <p:cNvPr id="3" name="Text Placeholder 2">
            <a:extLst>
              <a:ext uri="{FF2B5EF4-FFF2-40B4-BE49-F238E27FC236}">
                <a16:creationId xmlns:a16="http://schemas.microsoft.com/office/drawing/2014/main" id="{FCAB7494-D534-4C15-8463-36F8B3EC35F1}"/>
              </a:ext>
            </a:extLst>
          </p:cNvPr>
          <p:cNvSpPr>
            <a:spLocks noGrp="1"/>
          </p:cNvSpPr>
          <p:nvPr>
            <p:ph type="body" sz="quarter" idx="14"/>
          </p:nvPr>
        </p:nvSpPr>
        <p:spPr>
          <a:xfrm>
            <a:off x="479424" y="1051260"/>
            <a:ext cx="5047247" cy="4140200"/>
          </a:xfrm>
        </p:spPr>
        <p:txBody>
          <a:bodyPr/>
          <a:lstStyle/>
          <a:p>
            <a:r>
              <a:rPr lang="en-US"/>
              <a:t>Doubling global production reduces  the cost of systems by 25-30%</a:t>
            </a:r>
          </a:p>
          <a:p>
            <a:r>
              <a:rPr lang="en-US"/>
              <a:t>Today in Estonia "turnkey" price:</a:t>
            </a:r>
          </a:p>
          <a:p>
            <a:r>
              <a:rPr lang="en-US"/>
              <a:t>For the business range 0.8 - 1.0 € / W</a:t>
            </a:r>
          </a:p>
          <a:p>
            <a:r>
              <a:rPr lang="en-US"/>
              <a:t>For the private consumer range 1.1 - 1.6 € / W</a:t>
            </a:r>
          </a:p>
          <a:p>
            <a:r>
              <a:rPr lang="en-US"/>
              <a:t>The price depends on the conditions of the  specific installation</a:t>
            </a:r>
          </a:p>
          <a:p>
            <a:pPr lvl="1"/>
            <a:r>
              <a:rPr lang="en-US"/>
              <a:t>Network connection</a:t>
            </a:r>
          </a:p>
          <a:p>
            <a:pPr lvl="1"/>
            <a:r>
              <a:rPr lang="en-US"/>
              <a:t>Tech. complexity</a:t>
            </a:r>
          </a:p>
          <a:p>
            <a:r>
              <a:rPr lang="en-US"/>
              <a:t>Based on the price of the system, the cost  of production (LCOE) today ranges 0.06 - 0.1 € / kWh</a:t>
            </a:r>
          </a:p>
          <a:p>
            <a:r>
              <a:rPr lang="en-US"/>
              <a:t>Fixed price for 25 ... 30 years!</a:t>
            </a:r>
          </a:p>
          <a:p>
            <a:endParaRPr lang="en-US"/>
          </a:p>
        </p:txBody>
      </p:sp>
      <p:sp>
        <p:nvSpPr>
          <p:cNvPr id="4" name="object 2">
            <a:extLst>
              <a:ext uri="{FF2B5EF4-FFF2-40B4-BE49-F238E27FC236}">
                <a16:creationId xmlns:a16="http://schemas.microsoft.com/office/drawing/2014/main" id="{B2ACD4A0-37AA-4259-931F-B6433CA995F2}"/>
              </a:ext>
            </a:extLst>
          </p:cNvPr>
          <p:cNvSpPr/>
          <p:nvPr/>
        </p:nvSpPr>
        <p:spPr>
          <a:xfrm>
            <a:off x="6096000" y="549275"/>
            <a:ext cx="5881161" cy="5601103"/>
          </a:xfrm>
          <a:prstGeom prst="rect">
            <a:avLst/>
          </a:prstGeom>
          <a:blipFill>
            <a:blip r:embed="rId2" cstate="print"/>
            <a:stretch>
              <a:fillRect/>
            </a:stretch>
          </a:blipFill>
        </p:spPr>
        <p:txBody>
          <a:bodyPr wrap="square" lIns="0" tIns="0" rIns="0" bIns="0" rtlCol="0"/>
          <a:lstStyle/>
          <a:p>
            <a:pPr defTabSz="829178"/>
            <a:endParaRPr sz="1632">
              <a:solidFill>
                <a:prstClr val="black"/>
              </a:solidFill>
              <a:latin typeface="Calibri"/>
            </a:endParaRPr>
          </a:p>
        </p:txBody>
      </p:sp>
      <p:sp>
        <p:nvSpPr>
          <p:cNvPr id="5" name="object 6">
            <a:extLst>
              <a:ext uri="{FF2B5EF4-FFF2-40B4-BE49-F238E27FC236}">
                <a16:creationId xmlns:a16="http://schemas.microsoft.com/office/drawing/2014/main" id="{6908427E-3BE2-4FE5-ABB8-C9AF81AC93E6}"/>
              </a:ext>
            </a:extLst>
          </p:cNvPr>
          <p:cNvSpPr txBox="1"/>
          <p:nvPr/>
        </p:nvSpPr>
        <p:spPr>
          <a:xfrm>
            <a:off x="8321873" y="6378678"/>
            <a:ext cx="1342233" cy="116272"/>
          </a:xfrm>
          <a:prstGeom prst="rect">
            <a:avLst/>
          </a:prstGeom>
        </p:spPr>
        <p:txBody>
          <a:bodyPr vert="horz" wrap="square" lIns="0" tIns="11516" rIns="0" bIns="0" rtlCol="0">
            <a:spAutoFit/>
          </a:bodyPr>
          <a:lstStyle/>
          <a:p>
            <a:pPr marL="11516" defTabSz="829178">
              <a:spcBef>
                <a:spcPts val="91"/>
              </a:spcBef>
            </a:pPr>
            <a:r>
              <a:rPr sz="680" spc="18">
                <a:solidFill>
                  <a:prstClr val="black"/>
                </a:solidFill>
                <a:latin typeface="Arimo"/>
                <a:cs typeface="Arimo"/>
              </a:rPr>
              <a:t>SourceFraunhofer </a:t>
            </a:r>
            <a:r>
              <a:rPr sz="680" spc="32">
                <a:solidFill>
                  <a:prstClr val="black"/>
                </a:solidFill>
                <a:latin typeface="Arimo"/>
                <a:cs typeface="Arimo"/>
              </a:rPr>
              <a:t>Institute</a:t>
            </a:r>
            <a:r>
              <a:rPr sz="680" spc="-86">
                <a:solidFill>
                  <a:prstClr val="black"/>
                </a:solidFill>
                <a:latin typeface="Arimo"/>
                <a:cs typeface="Arimo"/>
              </a:rPr>
              <a:t> </a:t>
            </a:r>
            <a:r>
              <a:rPr sz="680" spc="9">
                <a:solidFill>
                  <a:prstClr val="black"/>
                </a:solidFill>
                <a:latin typeface="Arimo"/>
                <a:cs typeface="Arimo"/>
              </a:rPr>
              <a:t>2013</a:t>
            </a:r>
            <a:endParaRPr sz="680">
              <a:solidFill>
                <a:prstClr val="black"/>
              </a:solidFill>
              <a:latin typeface="Arimo"/>
              <a:cs typeface="Arimo"/>
            </a:endParaRPr>
          </a:p>
        </p:txBody>
      </p:sp>
    </p:spTree>
    <p:extLst>
      <p:ext uri="{BB962C8B-B14F-4D97-AF65-F5344CB8AC3E}">
        <p14:creationId xmlns:p14="http://schemas.microsoft.com/office/powerpoint/2010/main" val="8946509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9F8D12-A4B6-443D-BF56-7AEE14B3B954}"/>
              </a:ext>
            </a:extLst>
          </p:cNvPr>
          <p:cNvSpPr>
            <a:spLocks noGrp="1"/>
          </p:cNvSpPr>
          <p:nvPr>
            <p:ph type="body" sz="quarter" idx="13"/>
          </p:nvPr>
        </p:nvSpPr>
        <p:spPr/>
        <p:txBody>
          <a:bodyPr/>
          <a:lstStyle/>
          <a:p>
            <a:r>
              <a:rPr lang="en-US"/>
              <a:t>PV power plant operating costs</a:t>
            </a:r>
          </a:p>
        </p:txBody>
      </p:sp>
      <p:sp>
        <p:nvSpPr>
          <p:cNvPr id="3" name="Text Placeholder 2">
            <a:extLst>
              <a:ext uri="{FF2B5EF4-FFF2-40B4-BE49-F238E27FC236}">
                <a16:creationId xmlns:a16="http://schemas.microsoft.com/office/drawing/2014/main" id="{73CD6F1C-16FC-429D-9204-6136FEF14B8E}"/>
              </a:ext>
            </a:extLst>
          </p:cNvPr>
          <p:cNvSpPr>
            <a:spLocks noGrp="1"/>
          </p:cNvSpPr>
          <p:nvPr>
            <p:ph type="body" sz="quarter" idx="14"/>
          </p:nvPr>
        </p:nvSpPr>
        <p:spPr>
          <a:xfrm>
            <a:off x="899601" y="1192458"/>
            <a:ext cx="10903378" cy="4140200"/>
          </a:xfrm>
        </p:spPr>
        <p:txBody>
          <a:bodyPr/>
          <a:lstStyle/>
          <a:p>
            <a:r>
              <a:rPr lang="en-US"/>
              <a:t>OPERATING COSTS 0.5 - 1% of the investment per  year</a:t>
            </a:r>
          </a:p>
          <a:p>
            <a:pPr marL="0" indent="0">
              <a:buNone/>
            </a:pPr>
            <a:r>
              <a:rPr lang="en-US"/>
              <a:t>(cleaning, maintenance, insurance)</a:t>
            </a:r>
          </a:p>
          <a:p>
            <a:endParaRPr lang="en-US"/>
          </a:p>
          <a:p>
            <a:r>
              <a:rPr lang="en-US"/>
              <a:t>DEGRADATION: ~ 0.5% decrease in  productivity</a:t>
            </a:r>
          </a:p>
          <a:p>
            <a:endParaRPr lang="en-US"/>
          </a:p>
          <a:p>
            <a:r>
              <a:rPr lang="en-US"/>
              <a:t>Hiding or covering 2% of the surface of the  PV panel can reduce the production capacity  of the panel (and the whole chain) by up to 70%</a:t>
            </a:r>
          </a:p>
          <a:p>
            <a:endParaRPr lang="en-US"/>
          </a:p>
          <a:p>
            <a:r>
              <a:rPr lang="en-US"/>
              <a:t>Due to dirt on the surface of the PV panel reduced productivity!</a:t>
            </a:r>
          </a:p>
          <a:p>
            <a:endParaRPr lang="en-US"/>
          </a:p>
          <a:p>
            <a:endParaRPr lang="en-US"/>
          </a:p>
          <a:p>
            <a:endParaRPr lang="en-US"/>
          </a:p>
          <a:p>
            <a:pPr marL="0" indent="0">
              <a:buNone/>
            </a:pPr>
            <a:endParaRPr lang="en-US"/>
          </a:p>
        </p:txBody>
      </p:sp>
      <p:sp>
        <p:nvSpPr>
          <p:cNvPr id="5" name="Text Placeholder 1">
            <a:extLst>
              <a:ext uri="{FF2B5EF4-FFF2-40B4-BE49-F238E27FC236}">
                <a16:creationId xmlns:a16="http://schemas.microsoft.com/office/drawing/2014/main" id="{15621A0A-0CB7-4E4E-8153-A73007B51189}"/>
              </a:ext>
            </a:extLst>
          </p:cNvPr>
          <p:cNvSpPr txBox="1">
            <a:spLocks/>
          </p:cNvSpPr>
          <p:nvPr/>
        </p:nvSpPr>
        <p:spPr>
          <a:xfrm>
            <a:off x="294940" y="3429000"/>
            <a:ext cx="10494517" cy="81088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rgbClr val="332B60"/>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11316688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EC06CB-0AE4-47D1-8293-A982C38D454A}"/>
              </a:ext>
            </a:extLst>
          </p:cNvPr>
          <p:cNvSpPr>
            <a:spLocks noGrp="1"/>
          </p:cNvSpPr>
          <p:nvPr>
            <p:ph type="body" sz="quarter" idx="13"/>
          </p:nvPr>
        </p:nvSpPr>
        <p:spPr/>
        <p:txBody>
          <a:bodyPr/>
          <a:lstStyle/>
          <a:p>
            <a:r>
              <a:rPr lang="en-US"/>
              <a:t>General profitability parameters  Useful life of the installation</a:t>
            </a:r>
          </a:p>
          <a:p>
            <a:endParaRPr lang="en-US"/>
          </a:p>
        </p:txBody>
      </p:sp>
      <p:sp>
        <p:nvSpPr>
          <p:cNvPr id="3" name="Text Placeholder 2">
            <a:extLst>
              <a:ext uri="{FF2B5EF4-FFF2-40B4-BE49-F238E27FC236}">
                <a16:creationId xmlns:a16="http://schemas.microsoft.com/office/drawing/2014/main" id="{5D8D64E3-57E1-42FF-9919-60C8A4A66605}"/>
              </a:ext>
            </a:extLst>
          </p:cNvPr>
          <p:cNvSpPr>
            <a:spLocks noGrp="1"/>
          </p:cNvSpPr>
          <p:nvPr>
            <p:ph type="body" sz="quarter" idx="14"/>
          </p:nvPr>
        </p:nvSpPr>
        <p:spPr>
          <a:xfrm>
            <a:off x="1076826" y="1508460"/>
            <a:ext cx="8802242" cy="4140200"/>
          </a:xfrm>
        </p:spPr>
        <p:txBody>
          <a:bodyPr/>
          <a:lstStyle/>
          <a:p>
            <a:pPr marL="0" indent="0">
              <a:buNone/>
            </a:pPr>
            <a:r>
              <a:rPr lang="en-US"/>
              <a:t>For equipment</a:t>
            </a:r>
          </a:p>
          <a:p>
            <a:r>
              <a:rPr lang="en-US"/>
              <a:t>Solar panels - 25-30 years (80% of original productivity retained)</a:t>
            </a:r>
          </a:p>
          <a:p>
            <a:r>
              <a:rPr lang="en-US"/>
              <a:t>(Wind generator - 15-20 years. Needs more maintenance - mechanics!)</a:t>
            </a:r>
          </a:p>
          <a:p>
            <a:r>
              <a:rPr lang="en-US"/>
              <a:t>Inverter - 20-25 years. </a:t>
            </a:r>
          </a:p>
          <a:p>
            <a:r>
              <a:rPr lang="en-US"/>
              <a:t>Other materials - cables and contacts UV resistant</a:t>
            </a:r>
          </a:p>
          <a:p>
            <a:endParaRPr lang="en-US"/>
          </a:p>
          <a:p>
            <a:pPr marL="0" indent="0">
              <a:buNone/>
            </a:pPr>
            <a:r>
              <a:rPr lang="en-US"/>
              <a:t>OTHER:</a:t>
            </a:r>
          </a:p>
          <a:p>
            <a:r>
              <a:rPr lang="en-US"/>
              <a:t>IS THE ROOF LIFE OF 30 YEARS?</a:t>
            </a:r>
          </a:p>
          <a:p>
            <a:r>
              <a:rPr lang="en-US"/>
              <a:t>HOW LONG IS THE EXPECTED RETURN? WILL I ALWAYS LIVE IN THIS HOUSE FOR 30  YEARS?</a:t>
            </a:r>
          </a:p>
          <a:p>
            <a:endParaRPr lang="en-US"/>
          </a:p>
          <a:p>
            <a:endParaRPr lang="en-US"/>
          </a:p>
        </p:txBody>
      </p:sp>
    </p:spTree>
    <p:extLst>
      <p:ext uri="{BB962C8B-B14F-4D97-AF65-F5344CB8AC3E}">
        <p14:creationId xmlns:p14="http://schemas.microsoft.com/office/powerpoint/2010/main" val="25283247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EAD00E-872C-457A-8E46-DDCFF5492EE4}"/>
              </a:ext>
            </a:extLst>
          </p:cNvPr>
          <p:cNvSpPr>
            <a:spLocks noGrp="1"/>
          </p:cNvSpPr>
          <p:nvPr>
            <p:ph type="body" sz="quarter" idx="13"/>
          </p:nvPr>
        </p:nvSpPr>
        <p:spPr>
          <a:xfrm>
            <a:off x="848741" y="516419"/>
            <a:ext cx="10494517" cy="810888"/>
          </a:xfrm>
        </p:spPr>
        <p:txBody>
          <a:bodyPr/>
          <a:lstStyle/>
          <a:p>
            <a:r>
              <a:rPr lang="en-US"/>
              <a:t>PV System Components</a:t>
            </a:r>
          </a:p>
          <a:p>
            <a:endParaRPr lang="en-US"/>
          </a:p>
        </p:txBody>
      </p:sp>
      <p:pic>
        <p:nvPicPr>
          <p:cNvPr id="4" name="object 2">
            <a:extLst>
              <a:ext uri="{FF2B5EF4-FFF2-40B4-BE49-F238E27FC236}">
                <a16:creationId xmlns:a16="http://schemas.microsoft.com/office/drawing/2014/main" id="{797BE9B1-1B2A-4750-8C80-1AF9A346003B}"/>
              </a:ext>
            </a:extLst>
          </p:cNvPr>
          <p:cNvPicPr/>
          <p:nvPr/>
        </p:nvPicPr>
        <p:blipFill>
          <a:blip r:embed="rId3" cstate="print"/>
          <a:stretch>
            <a:fillRect/>
          </a:stretch>
        </p:blipFill>
        <p:spPr>
          <a:xfrm>
            <a:off x="2743199" y="1327307"/>
            <a:ext cx="7157545" cy="4203385"/>
          </a:xfrm>
          <a:prstGeom prst="rect">
            <a:avLst/>
          </a:prstGeom>
        </p:spPr>
      </p:pic>
    </p:spTree>
    <p:extLst>
      <p:ext uri="{BB962C8B-B14F-4D97-AF65-F5344CB8AC3E}">
        <p14:creationId xmlns:p14="http://schemas.microsoft.com/office/powerpoint/2010/main" val="8689536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8266F5-5646-4B14-BD14-D7E831377D73}"/>
              </a:ext>
            </a:extLst>
          </p:cNvPr>
          <p:cNvSpPr>
            <a:spLocks noGrp="1"/>
          </p:cNvSpPr>
          <p:nvPr>
            <p:ph type="body" sz="quarter" idx="13"/>
          </p:nvPr>
        </p:nvSpPr>
        <p:spPr>
          <a:xfrm>
            <a:off x="932183" y="503977"/>
            <a:ext cx="10494517" cy="810888"/>
          </a:xfrm>
        </p:spPr>
        <p:txBody>
          <a:bodyPr/>
          <a:lstStyle/>
          <a:p>
            <a:r>
              <a:rPr lang="en-US"/>
              <a:t>off-grid and on-grid PV Systems </a:t>
            </a:r>
          </a:p>
        </p:txBody>
      </p:sp>
      <p:sp>
        <p:nvSpPr>
          <p:cNvPr id="10" name="Rectangle 4"/>
          <p:cNvSpPr>
            <a:spLocks noChangeArrowheads="1"/>
          </p:cNvSpPr>
          <p:nvPr/>
        </p:nvSpPr>
        <p:spPr bwMode="auto">
          <a:xfrm>
            <a:off x="3212403" y="2075904"/>
            <a:ext cx="1460500" cy="642938"/>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r>
              <a:rPr lang="en-US" altLang="en-US" sz="1800">
                <a:solidFill>
                  <a:srgbClr val="000000"/>
                </a:solidFill>
                <a:latin typeface="Arial" panose="020B0604020202020204" pitchFamily="34" charset="0"/>
              </a:rPr>
              <a:t>Standalone “off-grid”</a:t>
            </a:r>
          </a:p>
        </p:txBody>
      </p:sp>
      <p:sp>
        <p:nvSpPr>
          <p:cNvPr id="11" name="Rectangle 5"/>
          <p:cNvSpPr>
            <a:spLocks noChangeArrowheads="1"/>
          </p:cNvSpPr>
          <p:nvPr/>
        </p:nvSpPr>
        <p:spPr bwMode="auto">
          <a:xfrm>
            <a:off x="7041453" y="2075904"/>
            <a:ext cx="1752600" cy="642938"/>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r>
              <a:rPr lang="en-US" altLang="en-US" sz="1800">
                <a:solidFill>
                  <a:srgbClr val="000000"/>
                </a:solidFill>
                <a:latin typeface="Arial" panose="020B0604020202020204" pitchFamily="34" charset="0"/>
              </a:rPr>
              <a:t>Grid-connected “on-grid”</a:t>
            </a:r>
          </a:p>
        </p:txBody>
      </p:sp>
      <p:sp>
        <p:nvSpPr>
          <p:cNvPr id="12" name="Rectangle 6"/>
          <p:cNvSpPr>
            <a:spLocks noChangeArrowheads="1"/>
          </p:cNvSpPr>
          <p:nvPr/>
        </p:nvSpPr>
        <p:spPr bwMode="auto">
          <a:xfrm>
            <a:off x="1645542" y="3069680"/>
            <a:ext cx="1423987" cy="682625"/>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r>
              <a:rPr lang="en-US" altLang="en-US" sz="1800">
                <a:solidFill>
                  <a:srgbClr val="000000"/>
                </a:solidFill>
                <a:latin typeface="Arial" panose="020B0604020202020204" pitchFamily="34" charset="0"/>
              </a:rPr>
              <a:t>Without storage</a:t>
            </a:r>
          </a:p>
        </p:txBody>
      </p:sp>
      <p:sp>
        <p:nvSpPr>
          <p:cNvPr id="13" name="Rectangle 7"/>
          <p:cNvSpPr>
            <a:spLocks noChangeArrowheads="1"/>
          </p:cNvSpPr>
          <p:nvPr/>
        </p:nvSpPr>
        <p:spPr bwMode="auto">
          <a:xfrm>
            <a:off x="3221928" y="3069680"/>
            <a:ext cx="1441450" cy="682625"/>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r>
              <a:rPr lang="en-US" altLang="en-US" sz="1800">
                <a:solidFill>
                  <a:srgbClr val="000000"/>
                </a:solidFill>
                <a:latin typeface="Arial" panose="020B0604020202020204" pitchFamily="34" charset="0"/>
              </a:rPr>
              <a:t>With storage</a:t>
            </a:r>
          </a:p>
        </p:txBody>
      </p:sp>
      <p:sp>
        <p:nvSpPr>
          <p:cNvPr id="14" name="Rectangle 8"/>
          <p:cNvSpPr>
            <a:spLocks noChangeArrowheads="1"/>
          </p:cNvSpPr>
          <p:nvPr/>
        </p:nvSpPr>
        <p:spPr bwMode="auto">
          <a:xfrm>
            <a:off x="5012629" y="3069680"/>
            <a:ext cx="1350963" cy="682625"/>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r>
              <a:rPr lang="en-US" altLang="en-US" sz="1800">
                <a:solidFill>
                  <a:srgbClr val="000000"/>
                </a:solidFill>
                <a:latin typeface="Arial" panose="020B0604020202020204" pitchFamily="34" charset="0"/>
              </a:rPr>
              <a:t>Hybrid Systems</a:t>
            </a:r>
          </a:p>
        </p:txBody>
      </p:sp>
      <p:sp>
        <p:nvSpPr>
          <p:cNvPr id="15" name="Rectangle 9"/>
          <p:cNvSpPr>
            <a:spLocks noChangeArrowheads="1"/>
          </p:cNvSpPr>
          <p:nvPr/>
        </p:nvSpPr>
        <p:spPr bwMode="auto">
          <a:xfrm>
            <a:off x="8392417" y="2885530"/>
            <a:ext cx="2117725" cy="620713"/>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r>
              <a:rPr lang="en-US" altLang="en-US" sz="1800">
                <a:solidFill>
                  <a:srgbClr val="000000"/>
                </a:solidFill>
                <a:latin typeface="Arial" panose="020B0604020202020204" pitchFamily="34" charset="0"/>
              </a:rPr>
              <a:t>directly connected to the public grid</a:t>
            </a:r>
          </a:p>
        </p:txBody>
      </p:sp>
      <p:sp>
        <p:nvSpPr>
          <p:cNvPr id="16" name="Rectangle 11"/>
          <p:cNvSpPr>
            <a:spLocks noChangeArrowheads="1"/>
          </p:cNvSpPr>
          <p:nvPr/>
        </p:nvSpPr>
        <p:spPr bwMode="auto">
          <a:xfrm>
            <a:off x="8392417" y="4133304"/>
            <a:ext cx="2117725" cy="865188"/>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r>
              <a:rPr lang="en-US" altLang="en-US" sz="1800">
                <a:solidFill>
                  <a:srgbClr val="000000"/>
                </a:solidFill>
                <a:latin typeface="Arial" panose="020B0604020202020204" pitchFamily="34" charset="0"/>
              </a:rPr>
              <a:t>connected to public grid via house grid</a:t>
            </a:r>
          </a:p>
        </p:txBody>
      </p:sp>
      <p:sp>
        <p:nvSpPr>
          <p:cNvPr id="17" name="Rectangle 12"/>
          <p:cNvSpPr>
            <a:spLocks noChangeArrowheads="1"/>
          </p:cNvSpPr>
          <p:nvPr/>
        </p:nvSpPr>
        <p:spPr bwMode="auto">
          <a:xfrm>
            <a:off x="1642367" y="4293642"/>
            <a:ext cx="1570037" cy="747712"/>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r>
              <a:rPr lang="en-US" altLang="en-US" sz="1800">
                <a:solidFill>
                  <a:srgbClr val="000000"/>
                </a:solidFill>
                <a:latin typeface="Arial" panose="020B0604020202020204" pitchFamily="34" charset="0"/>
              </a:rPr>
              <a:t>Motors </a:t>
            </a:r>
          </a:p>
          <a:p>
            <a:pPr algn="ctr" fontAlgn="base">
              <a:spcBef>
                <a:spcPct val="0"/>
              </a:spcBef>
              <a:spcAft>
                <a:spcPct val="0"/>
              </a:spcAft>
              <a:buNone/>
            </a:pPr>
            <a:r>
              <a:rPr lang="en-US" altLang="en-US" sz="1800">
                <a:solidFill>
                  <a:srgbClr val="000000"/>
                </a:solidFill>
                <a:latin typeface="Arial" panose="020B0604020202020204" pitchFamily="34" charset="0"/>
              </a:rPr>
              <a:t>“e.g. pumps”</a:t>
            </a:r>
          </a:p>
        </p:txBody>
      </p:sp>
      <p:sp>
        <p:nvSpPr>
          <p:cNvPr id="18" name="Rectangle 13"/>
          <p:cNvSpPr>
            <a:spLocks noChangeArrowheads="1"/>
          </p:cNvSpPr>
          <p:nvPr/>
        </p:nvSpPr>
        <p:spPr bwMode="auto">
          <a:xfrm>
            <a:off x="4191891" y="4242843"/>
            <a:ext cx="1325562" cy="606425"/>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r>
              <a:rPr lang="en-US" altLang="en-US" sz="1800">
                <a:solidFill>
                  <a:srgbClr val="000000"/>
                </a:solidFill>
                <a:latin typeface="Arial" panose="020B0604020202020204" pitchFamily="34" charset="0"/>
              </a:rPr>
              <a:t>DC Systems</a:t>
            </a:r>
          </a:p>
        </p:txBody>
      </p:sp>
      <p:sp>
        <p:nvSpPr>
          <p:cNvPr id="19" name="Rectangle 14"/>
          <p:cNvSpPr>
            <a:spLocks noChangeArrowheads="1"/>
          </p:cNvSpPr>
          <p:nvPr/>
        </p:nvSpPr>
        <p:spPr bwMode="auto">
          <a:xfrm>
            <a:off x="4191891" y="4941342"/>
            <a:ext cx="1325562" cy="6477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r>
              <a:rPr lang="en-US" altLang="en-US" sz="1800">
                <a:solidFill>
                  <a:srgbClr val="000000"/>
                </a:solidFill>
                <a:latin typeface="Arial" panose="020B0604020202020204" pitchFamily="34" charset="0"/>
              </a:rPr>
              <a:t>AC Systems</a:t>
            </a:r>
          </a:p>
        </p:txBody>
      </p:sp>
      <p:sp>
        <p:nvSpPr>
          <p:cNvPr id="20" name="Rectangle 15"/>
          <p:cNvSpPr>
            <a:spLocks noChangeArrowheads="1"/>
          </p:cNvSpPr>
          <p:nvPr/>
        </p:nvSpPr>
        <p:spPr bwMode="auto">
          <a:xfrm>
            <a:off x="6128642" y="4220617"/>
            <a:ext cx="1423987" cy="595312"/>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r>
              <a:rPr lang="en-US" altLang="en-US" sz="1800">
                <a:solidFill>
                  <a:srgbClr val="000000"/>
                </a:solidFill>
                <a:latin typeface="Arial" panose="020B0604020202020204" pitchFamily="34" charset="0"/>
              </a:rPr>
              <a:t>with wind turbine</a:t>
            </a:r>
          </a:p>
        </p:txBody>
      </p:sp>
      <p:sp>
        <p:nvSpPr>
          <p:cNvPr id="21" name="Rectangle 16"/>
          <p:cNvSpPr>
            <a:spLocks noChangeArrowheads="1"/>
          </p:cNvSpPr>
          <p:nvPr/>
        </p:nvSpPr>
        <p:spPr bwMode="auto">
          <a:xfrm>
            <a:off x="6146104" y="4922292"/>
            <a:ext cx="1406525" cy="60325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r>
              <a:rPr lang="en-US" altLang="en-US" sz="1800">
                <a:solidFill>
                  <a:srgbClr val="000000"/>
                </a:solidFill>
                <a:latin typeface="Arial" panose="020B0604020202020204" pitchFamily="34" charset="0"/>
              </a:rPr>
              <a:t>with diesel generator</a:t>
            </a:r>
          </a:p>
        </p:txBody>
      </p:sp>
      <p:sp>
        <p:nvSpPr>
          <p:cNvPr id="22" name="Rectangle 17"/>
          <p:cNvSpPr>
            <a:spLocks noChangeArrowheads="1"/>
          </p:cNvSpPr>
          <p:nvPr/>
        </p:nvSpPr>
        <p:spPr bwMode="auto">
          <a:xfrm>
            <a:off x="6179442" y="5589042"/>
            <a:ext cx="1373187" cy="576262"/>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r>
              <a:rPr lang="en-US" altLang="en-US" sz="1800">
                <a:solidFill>
                  <a:srgbClr val="000000"/>
                </a:solidFill>
                <a:latin typeface="Arial" panose="020B0604020202020204" pitchFamily="34" charset="0"/>
              </a:rPr>
              <a:t>with public grid backup</a:t>
            </a:r>
          </a:p>
        </p:txBody>
      </p:sp>
      <p:cxnSp>
        <p:nvCxnSpPr>
          <p:cNvPr id="23" name="Elbow Connector 19"/>
          <p:cNvCxnSpPr>
            <a:cxnSpLocks noChangeShapeType="1"/>
          </p:cNvCxnSpPr>
          <p:nvPr/>
        </p:nvCxnSpPr>
        <p:spPr bwMode="auto">
          <a:xfrm rot="5400000">
            <a:off x="4793553" y="809079"/>
            <a:ext cx="452438" cy="2109788"/>
          </a:xfrm>
          <a:prstGeom prst="bent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4" name="Elbow Connector 21"/>
          <p:cNvCxnSpPr>
            <a:cxnSpLocks noChangeShapeType="1"/>
          </p:cNvCxnSpPr>
          <p:nvPr/>
        </p:nvCxnSpPr>
        <p:spPr bwMode="auto">
          <a:xfrm rot="16200000" flipH="1">
            <a:off x="6776341" y="934492"/>
            <a:ext cx="438150" cy="1844675"/>
          </a:xfrm>
          <a:prstGeom prst="bent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5" name="Shape 44"/>
          <p:cNvCxnSpPr>
            <a:cxnSpLocks noChangeShapeType="1"/>
            <a:stCxn id="13" idx="2"/>
            <a:endCxn id="18" idx="1"/>
          </p:cNvCxnSpPr>
          <p:nvPr/>
        </p:nvCxnSpPr>
        <p:spPr bwMode="auto">
          <a:xfrm rot="16200000" flipH="1">
            <a:off x="3670397" y="4024560"/>
            <a:ext cx="793750" cy="249238"/>
          </a:xfrm>
          <a:prstGeom prst="bentConnector2">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6" name="Shape 46"/>
          <p:cNvCxnSpPr>
            <a:cxnSpLocks noChangeShapeType="1"/>
            <a:stCxn id="13" idx="2"/>
            <a:endCxn id="19" idx="1"/>
          </p:cNvCxnSpPr>
          <p:nvPr/>
        </p:nvCxnSpPr>
        <p:spPr bwMode="auto">
          <a:xfrm rot="16200000" flipH="1">
            <a:off x="3310828" y="4384129"/>
            <a:ext cx="1512888" cy="249238"/>
          </a:xfrm>
          <a:prstGeom prst="bentConnector2">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7" name="Shape 52"/>
          <p:cNvCxnSpPr>
            <a:cxnSpLocks noChangeShapeType="1"/>
            <a:stCxn id="14" idx="2"/>
            <a:endCxn id="20" idx="1"/>
          </p:cNvCxnSpPr>
          <p:nvPr/>
        </p:nvCxnSpPr>
        <p:spPr bwMode="auto">
          <a:xfrm rot="16200000" flipH="1">
            <a:off x="5525391" y="3915817"/>
            <a:ext cx="766763" cy="439738"/>
          </a:xfrm>
          <a:prstGeom prst="bentConnector2">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8" name="Shape 54"/>
          <p:cNvCxnSpPr>
            <a:cxnSpLocks noChangeShapeType="1"/>
            <a:stCxn id="14" idx="2"/>
            <a:endCxn id="21" idx="1"/>
          </p:cNvCxnSpPr>
          <p:nvPr/>
        </p:nvCxnSpPr>
        <p:spPr bwMode="auto">
          <a:xfrm rot="16200000" flipH="1">
            <a:off x="5180904" y="4258718"/>
            <a:ext cx="1471613" cy="458787"/>
          </a:xfrm>
          <a:prstGeom prst="bentConnector2">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9" name="Shape 56"/>
          <p:cNvCxnSpPr>
            <a:cxnSpLocks noChangeShapeType="1"/>
            <a:stCxn id="14" idx="2"/>
            <a:endCxn id="22" idx="1"/>
          </p:cNvCxnSpPr>
          <p:nvPr/>
        </p:nvCxnSpPr>
        <p:spPr bwMode="auto">
          <a:xfrm rot="16200000" flipH="1">
            <a:off x="4871341" y="4569867"/>
            <a:ext cx="2125663" cy="490538"/>
          </a:xfrm>
          <a:prstGeom prst="bentConnector2">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0" name="Shape 58"/>
          <p:cNvCxnSpPr>
            <a:cxnSpLocks noChangeShapeType="1"/>
            <a:stCxn id="11" idx="2"/>
            <a:endCxn id="15" idx="1"/>
          </p:cNvCxnSpPr>
          <p:nvPr/>
        </p:nvCxnSpPr>
        <p:spPr bwMode="auto">
          <a:xfrm rot="16200000" flipH="1">
            <a:off x="7916960" y="2719636"/>
            <a:ext cx="476250" cy="474663"/>
          </a:xfrm>
          <a:prstGeom prst="bentConnector2">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1" name="Elbow Connector 24"/>
          <p:cNvCxnSpPr>
            <a:cxnSpLocks noChangeShapeType="1"/>
          </p:cNvCxnSpPr>
          <p:nvPr/>
        </p:nvCxnSpPr>
        <p:spPr bwMode="auto">
          <a:xfrm rot="5400000">
            <a:off x="2986185" y="2129086"/>
            <a:ext cx="350837" cy="1543050"/>
          </a:xfrm>
          <a:prstGeom prst="bent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2" name="Elbow Connector 64"/>
          <p:cNvCxnSpPr>
            <a:cxnSpLocks noChangeShapeType="1"/>
          </p:cNvCxnSpPr>
          <p:nvPr/>
        </p:nvCxnSpPr>
        <p:spPr bwMode="auto">
          <a:xfrm rot="5400000">
            <a:off x="1933673" y="3878512"/>
            <a:ext cx="828675" cy="1587"/>
          </a:xfrm>
          <a:prstGeom prst="bent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3" name="Elbow Connector 28"/>
          <p:cNvCxnSpPr>
            <a:cxnSpLocks noChangeShapeType="1"/>
          </p:cNvCxnSpPr>
          <p:nvPr/>
        </p:nvCxnSpPr>
        <p:spPr bwMode="auto">
          <a:xfrm rot="16200000" flipH="1">
            <a:off x="4643536" y="2022724"/>
            <a:ext cx="350837" cy="1743075"/>
          </a:xfrm>
          <a:prstGeom prst="bent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4" name="Shape 62"/>
          <p:cNvCxnSpPr>
            <a:cxnSpLocks noChangeShapeType="1"/>
          </p:cNvCxnSpPr>
          <p:nvPr/>
        </p:nvCxnSpPr>
        <p:spPr bwMode="auto">
          <a:xfrm rot="16200000" flipH="1">
            <a:off x="7245448" y="3421311"/>
            <a:ext cx="1819275" cy="474663"/>
          </a:xfrm>
          <a:prstGeom prst="bentConnector2">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5" name="Straight Arrow Connector 34"/>
          <p:cNvCxnSpPr/>
          <p:nvPr/>
        </p:nvCxnSpPr>
        <p:spPr>
          <a:xfrm>
            <a:off x="3942653" y="2718843"/>
            <a:ext cx="0" cy="350837"/>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28444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7"/>
          <p:cNvSpPr txBox="1">
            <a:spLocks noChangeArrowheads="1"/>
          </p:cNvSpPr>
          <p:nvPr/>
        </p:nvSpPr>
        <p:spPr bwMode="auto">
          <a:xfrm>
            <a:off x="1880659" y="2987130"/>
            <a:ext cx="2154238" cy="769441"/>
          </a:xfrm>
          <a:prstGeom prst="rect">
            <a:avLst/>
          </a:prstGeom>
          <a:noFill/>
          <a:ln w="635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endParaRPr lang="en-US" altLang="en-US" sz="1000" b="1">
              <a:solidFill>
                <a:srgbClr val="000000"/>
              </a:solidFill>
              <a:latin typeface="Arial" panose="020B0604020202020204" pitchFamily="34" charset="0"/>
              <a:cs typeface="Arial" panose="020B0604020202020204" pitchFamily="34" charset="0"/>
            </a:endParaRPr>
          </a:p>
          <a:p>
            <a:pPr algn="ctr" fontAlgn="base">
              <a:spcBef>
                <a:spcPct val="0"/>
              </a:spcBef>
              <a:spcAft>
                <a:spcPct val="0"/>
              </a:spcAft>
              <a:buNone/>
            </a:pPr>
            <a:r>
              <a:rPr lang="en-US" altLang="en-US" sz="2400" b="1">
                <a:solidFill>
                  <a:srgbClr val="000000"/>
                </a:solidFill>
                <a:latin typeface="Arial" panose="020B0604020202020204" pitchFamily="34" charset="0"/>
                <a:cs typeface="Arial" panose="020B0604020202020204" pitchFamily="34" charset="0"/>
              </a:rPr>
              <a:t>PV Array</a:t>
            </a:r>
          </a:p>
          <a:p>
            <a:pPr algn="ctr" fontAlgn="base">
              <a:spcBef>
                <a:spcPct val="0"/>
              </a:spcBef>
              <a:spcAft>
                <a:spcPct val="0"/>
              </a:spcAft>
              <a:buNone/>
            </a:pPr>
            <a:endParaRPr lang="en-US" altLang="en-US" sz="1000" b="1">
              <a:solidFill>
                <a:srgbClr val="000000"/>
              </a:solidFill>
              <a:latin typeface="Arial" panose="020B0604020202020204" pitchFamily="34" charset="0"/>
              <a:cs typeface="Arial" panose="020B0604020202020204" pitchFamily="34" charset="0"/>
            </a:endParaRPr>
          </a:p>
        </p:txBody>
      </p:sp>
      <p:cxnSp>
        <p:nvCxnSpPr>
          <p:cNvPr id="20483" name="Straight Arrow Connector 5"/>
          <p:cNvCxnSpPr>
            <a:cxnSpLocks noChangeShapeType="1"/>
          </p:cNvCxnSpPr>
          <p:nvPr/>
        </p:nvCxnSpPr>
        <p:spPr bwMode="auto">
          <a:xfrm>
            <a:off x="4079779" y="3371850"/>
            <a:ext cx="1032404" cy="23539"/>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0484" name="TextBox 7"/>
          <p:cNvSpPr txBox="1">
            <a:spLocks noChangeArrowheads="1"/>
          </p:cNvSpPr>
          <p:nvPr/>
        </p:nvSpPr>
        <p:spPr bwMode="auto">
          <a:xfrm>
            <a:off x="8008939" y="2874964"/>
            <a:ext cx="2154237" cy="769441"/>
          </a:xfrm>
          <a:prstGeom prst="rect">
            <a:avLst/>
          </a:prstGeom>
          <a:noFill/>
          <a:ln w="635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endParaRPr lang="en-US" altLang="en-US" sz="1000" b="1">
              <a:solidFill>
                <a:srgbClr val="000000"/>
              </a:solidFill>
              <a:latin typeface="Arial" panose="020B0604020202020204" pitchFamily="34" charset="0"/>
              <a:cs typeface="Arial" panose="020B0604020202020204" pitchFamily="34" charset="0"/>
            </a:endParaRPr>
          </a:p>
          <a:p>
            <a:pPr algn="ctr" fontAlgn="base">
              <a:spcBef>
                <a:spcPct val="0"/>
              </a:spcBef>
              <a:spcAft>
                <a:spcPct val="0"/>
              </a:spcAft>
              <a:buNone/>
            </a:pPr>
            <a:r>
              <a:rPr lang="en-US" altLang="en-US" sz="2400" b="1">
                <a:solidFill>
                  <a:srgbClr val="000000"/>
                </a:solidFill>
                <a:latin typeface="Arial" panose="020B0604020202020204" pitchFamily="34" charset="0"/>
                <a:cs typeface="Arial" panose="020B0604020202020204" pitchFamily="34" charset="0"/>
              </a:rPr>
              <a:t>DC Load</a:t>
            </a:r>
          </a:p>
          <a:p>
            <a:pPr algn="ctr" fontAlgn="base">
              <a:spcBef>
                <a:spcPct val="0"/>
              </a:spcBef>
              <a:spcAft>
                <a:spcPct val="0"/>
              </a:spcAft>
              <a:buNone/>
            </a:pPr>
            <a:endParaRPr lang="en-US" altLang="en-US" sz="1000" b="1">
              <a:solidFill>
                <a:srgbClr val="000000"/>
              </a:solidFill>
              <a:latin typeface="Arial" panose="020B0604020202020204" pitchFamily="34" charset="0"/>
              <a:cs typeface="Arial" panose="020B0604020202020204" pitchFamily="34" charset="0"/>
            </a:endParaRPr>
          </a:p>
        </p:txBody>
      </p:sp>
      <p:sp>
        <p:nvSpPr>
          <p:cNvPr id="20485" name="TextBox 7"/>
          <p:cNvSpPr txBox="1">
            <a:spLocks noChangeArrowheads="1"/>
          </p:cNvSpPr>
          <p:nvPr/>
        </p:nvSpPr>
        <p:spPr bwMode="auto">
          <a:xfrm>
            <a:off x="5087939" y="2478089"/>
            <a:ext cx="2154237" cy="1508105"/>
          </a:xfrm>
          <a:prstGeom prst="rect">
            <a:avLst/>
          </a:prstGeom>
          <a:noFill/>
          <a:ln w="63500">
            <a:solidFill>
              <a:schemeClr val="accent1">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endParaRPr lang="en-US" altLang="en-US" sz="1000" b="1">
              <a:solidFill>
                <a:srgbClr val="000000"/>
              </a:solidFill>
              <a:latin typeface="Arial" panose="020B0604020202020204" pitchFamily="34" charset="0"/>
              <a:cs typeface="Arial" panose="020B0604020202020204" pitchFamily="34" charset="0"/>
            </a:endParaRPr>
          </a:p>
          <a:p>
            <a:pPr algn="ctr" fontAlgn="base">
              <a:spcBef>
                <a:spcPct val="0"/>
              </a:spcBef>
              <a:spcAft>
                <a:spcPct val="0"/>
              </a:spcAft>
              <a:buNone/>
            </a:pPr>
            <a:r>
              <a:rPr lang="en-US" altLang="en-US" sz="2400" b="1">
                <a:solidFill>
                  <a:srgbClr val="000000"/>
                </a:solidFill>
                <a:latin typeface="Arial" panose="020B0604020202020204" pitchFamily="34" charset="0"/>
                <a:cs typeface="Arial" panose="020B0604020202020204" pitchFamily="34" charset="0"/>
              </a:rPr>
              <a:t>DC/DC Power Conditioning Unit</a:t>
            </a:r>
          </a:p>
          <a:p>
            <a:pPr algn="ctr" fontAlgn="base">
              <a:spcBef>
                <a:spcPct val="0"/>
              </a:spcBef>
              <a:spcAft>
                <a:spcPct val="0"/>
              </a:spcAft>
              <a:buNone/>
            </a:pPr>
            <a:endParaRPr lang="en-US" altLang="en-US" sz="1000" b="1">
              <a:solidFill>
                <a:srgbClr val="000000"/>
              </a:solidFill>
              <a:latin typeface="Arial" panose="020B0604020202020204" pitchFamily="34" charset="0"/>
              <a:cs typeface="Arial" panose="020B0604020202020204" pitchFamily="34" charset="0"/>
            </a:endParaRPr>
          </a:p>
        </p:txBody>
      </p:sp>
      <p:cxnSp>
        <p:nvCxnSpPr>
          <p:cNvPr id="20486" name="Straight Arrow Connector 9"/>
          <p:cNvCxnSpPr>
            <a:cxnSpLocks noChangeShapeType="1"/>
          </p:cNvCxnSpPr>
          <p:nvPr/>
        </p:nvCxnSpPr>
        <p:spPr bwMode="auto">
          <a:xfrm>
            <a:off x="7242176" y="3371851"/>
            <a:ext cx="803275" cy="3175"/>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 name="Text Placeholder 3">
            <a:extLst>
              <a:ext uri="{FF2B5EF4-FFF2-40B4-BE49-F238E27FC236}">
                <a16:creationId xmlns:a16="http://schemas.microsoft.com/office/drawing/2014/main" id="{F4DF1709-E39F-407F-86CE-A81BD8EF85FC}"/>
              </a:ext>
            </a:extLst>
          </p:cNvPr>
          <p:cNvSpPr>
            <a:spLocks noGrp="1"/>
          </p:cNvSpPr>
          <p:nvPr>
            <p:ph type="body" sz="quarter" idx="13"/>
          </p:nvPr>
        </p:nvSpPr>
        <p:spPr/>
        <p:txBody>
          <a:bodyPr/>
          <a:lstStyle/>
          <a:p>
            <a:r>
              <a:rPr lang="en-US"/>
              <a:t>Off-grid / Without battery storage / Power-conditioned DC system</a:t>
            </a:r>
          </a:p>
        </p:txBody>
      </p:sp>
    </p:spTree>
    <p:extLst>
      <p:ext uri="{BB962C8B-B14F-4D97-AF65-F5344CB8AC3E}">
        <p14:creationId xmlns:p14="http://schemas.microsoft.com/office/powerpoint/2010/main" val="3010719085"/>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3600450" y="1717675"/>
            <a:ext cx="4965700" cy="401638"/>
          </a:xfrm>
          <a:prstGeom prst="rect">
            <a:avLst/>
          </a:prstGeom>
          <a:noFill/>
          <a:ln w="9525">
            <a:noFill/>
            <a:miter lim="800000"/>
            <a:headEnd/>
            <a:tailEnd/>
          </a:ln>
        </p:spPr>
        <p:txBody>
          <a:bodyPr anchor="ctr"/>
          <a:lstStyle/>
          <a:p>
            <a:pPr marL="342900" indent="-342900" algn="ctr" fontAlgn="base">
              <a:spcBef>
                <a:spcPct val="0"/>
              </a:spcBef>
              <a:spcAft>
                <a:spcPct val="0"/>
              </a:spcAft>
              <a:defRPr/>
            </a:pPr>
            <a:r>
              <a:rPr lang="en-US" sz="1600" b="1" i="1" kern="0">
                <a:ln w="0"/>
                <a:solidFill>
                  <a:schemeClr val="accent1"/>
                </a:solidFill>
                <a:effectLst>
                  <a:outerShdw blurRad="38100" dist="25400" dir="5400000" algn="ctr" rotWithShape="0">
                    <a:srgbClr val="6E747A">
                      <a:alpha val="43000"/>
                    </a:srgbClr>
                  </a:outerShdw>
                </a:effectLst>
                <a:latin typeface="Arial"/>
              </a:rPr>
              <a:t>DC Submersible Water Pumping System</a:t>
            </a:r>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3439" y="3136900"/>
            <a:ext cx="1241425"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7464" y="3246438"/>
            <a:ext cx="885825"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6" descr="http://www.fatcow.com.au/odin/images/279138/Solar-Water-Pumps-by-Renewable-Power-Systems-27913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7988" y="2406650"/>
            <a:ext cx="306705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Rectangle 15"/>
          <p:cNvSpPr>
            <a:spLocks noChangeArrowheads="1"/>
          </p:cNvSpPr>
          <p:nvPr/>
        </p:nvSpPr>
        <p:spPr bwMode="auto">
          <a:xfrm>
            <a:off x="6388100" y="3392489"/>
            <a:ext cx="292100" cy="219075"/>
          </a:xfrm>
          <a:prstGeom prst="rect">
            <a:avLst/>
          </a:prstGeom>
          <a:solidFill>
            <a:schemeClr val="bg1"/>
          </a:solidFill>
          <a:ln w="9525" algn="ctr">
            <a:solidFill>
              <a:schemeClr val="bg1"/>
            </a:solidFill>
            <a:round/>
            <a:headEnd/>
            <a:tailEnd/>
          </a:ln>
        </p:spPr>
        <p:txBody>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endParaRPr lang="en-US" altLang="en-US" sz="1800">
              <a:solidFill>
                <a:srgbClr val="000000"/>
              </a:solidFill>
              <a:latin typeface="Arial" panose="020B0604020202020204" pitchFamily="34" charset="0"/>
            </a:endParaRPr>
          </a:p>
        </p:txBody>
      </p:sp>
      <p:sp>
        <p:nvSpPr>
          <p:cNvPr id="21511" name="TextBox 16"/>
          <p:cNvSpPr txBox="1">
            <a:spLocks noChangeArrowheads="1"/>
          </p:cNvSpPr>
          <p:nvPr/>
        </p:nvSpPr>
        <p:spPr bwMode="auto">
          <a:xfrm>
            <a:off x="2877657" y="2224089"/>
            <a:ext cx="7232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r>
              <a:rPr lang="en-US" altLang="en-US" sz="1000" b="1">
                <a:solidFill>
                  <a:srgbClr val="000000"/>
                </a:solidFill>
                <a:latin typeface="Arial" panose="020B0604020202020204" pitchFamily="34" charset="0"/>
                <a:cs typeface="Arial" panose="020B0604020202020204" pitchFamily="34" charset="0"/>
              </a:rPr>
              <a:t>PV Array</a:t>
            </a:r>
          </a:p>
        </p:txBody>
      </p:sp>
      <p:sp>
        <p:nvSpPr>
          <p:cNvPr id="21512" name="TextBox 17"/>
          <p:cNvSpPr txBox="1">
            <a:spLocks noChangeArrowheads="1"/>
          </p:cNvSpPr>
          <p:nvPr/>
        </p:nvSpPr>
        <p:spPr bwMode="auto">
          <a:xfrm>
            <a:off x="5639488" y="2224089"/>
            <a:ext cx="16305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r>
              <a:rPr lang="en-US" altLang="en-US" sz="1000" b="1">
                <a:solidFill>
                  <a:srgbClr val="000000"/>
                </a:solidFill>
                <a:latin typeface="Arial" panose="020B0604020202020204" pitchFamily="34" charset="0"/>
                <a:cs typeface="Arial" panose="020B0604020202020204" pitchFamily="34" charset="0"/>
              </a:rPr>
              <a:t>DC/DC Pump Controller</a:t>
            </a:r>
          </a:p>
        </p:txBody>
      </p:sp>
      <p:sp>
        <p:nvSpPr>
          <p:cNvPr id="21513" name="TextBox 18"/>
          <p:cNvSpPr txBox="1">
            <a:spLocks noChangeArrowheads="1"/>
          </p:cNvSpPr>
          <p:nvPr/>
        </p:nvSpPr>
        <p:spPr bwMode="auto">
          <a:xfrm>
            <a:off x="8067676" y="2187576"/>
            <a:ext cx="22447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r>
              <a:rPr lang="en-US" altLang="en-US" sz="1000" b="1">
                <a:solidFill>
                  <a:srgbClr val="000000"/>
                </a:solidFill>
                <a:latin typeface="Arial" panose="020B0604020202020204" pitchFamily="34" charset="0"/>
                <a:cs typeface="Arial" panose="020B0604020202020204" pitchFamily="34" charset="0"/>
              </a:rPr>
              <a:t>DC Submersible Pump</a:t>
            </a:r>
          </a:p>
        </p:txBody>
      </p:sp>
      <p:cxnSp>
        <p:nvCxnSpPr>
          <p:cNvPr id="21514" name="Straight Arrow Connector 8"/>
          <p:cNvCxnSpPr>
            <a:cxnSpLocks noChangeShapeType="1"/>
          </p:cNvCxnSpPr>
          <p:nvPr/>
        </p:nvCxnSpPr>
        <p:spPr bwMode="auto">
          <a:xfrm>
            <a:off x="4233864" y="4232276"/>
            <a:ext cx="1533525" cy="3175"/>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1515" name="Straight Arrow Connector 8"/>
          <p:cNvCxnSpPr>
            <a:cxnSpLocks noChangeShapeType="1"/>
          </p:cNvCxnSpPr>
          <p:nvPr/>
        </p:nvCxnSpPr>
        <p:spPr bwMode="auto">
          <a:xfrm>
            <a:off x="7483476" y="4341814"/>
            <a:ext cx="1533525" cy="3175"/>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1516" name="TextBox 17"/>
          <p:cNvSpPr txBox="1">
            <a:spLocks noChangeArrowheads="1"/>
          </p:cNvSpPr>
          <p:nvPr/>
        </p:nvSpPr>
        <p:spPr bwMode="auto">
          <a:xfrm>
            <a:off x="5126038" y="5254626"/>
            <a:ext cx="28686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r>
              <a:rPr lang="en-US" altLang="en-US" sz="1400" b="1">
                <a:solidFill>
                  <a:srgbClr val="000000"/>
                </a:solidFill>
                <a:latin typeface="Arial" panose="020B0604020202020204" pitchFamily="34" charset="0"/>
                <a:cs typeface="Arial" panose="020B0604020202020204" pitchFamily="34" charset="0"/>
              </a:rPr>
              <a:t>Variable Voltage</a:t>
            </a:r>
          </a:p>
          <a:p>
            <a:pPr algn="ctr" fontAlgn="base">
              <a:spcBef>
                <a:spcPct val="0"/>
              </a:spcBef>
              <a:spcAft>
                <a:spcPct val="0"/>
              </a:spcAft>
              <a:buNone/>
            </a:pPr>
            <a:r>
              <a:rPr lang="en-US" altLang="en-US" sz="1400" b="1">
                <a:solidFill>
                  <a:srgbClr val="000000"/>
                </a:solidFill>
                <a:latin typeface="Arial" panose="020B0604020202020204" pitchFamily="34" charset="0"/>
                <a:cs typeface="Arial" panose="020B0604020202020204" pitchFamily="34" charset="0"/>
              </a:rPr>
              <a:t>(Proportional to Solar Intensity)</a:t>
            </a:r>
          </a:p>
        </p:txBody>
      </p:sp>
      <p:sp>
        <p:nvSpPr>
          <p:cNvPr id="5" name="Text Placeholder 4">
            <a:extLst>
              <a:ext uri="{FF2B5EF4-FFF2-40B4-BE49-F238E27FC236}">
                <a16:creationId xmlns:a16="http://schemas.microsoft.com/office/drawing/2014/main" id="{8266FC5A-F820-4D95-81C1-307F972198AF}"/>
              </a:ext>
            </a:extLst>
          </p:cNvPr>
          <p:cNvSpPr>
            <a:spLocks noGrp="1"/>
          </p:cNvSpPr>
          <p:nvPr>
            <p:ph type="body" sz="quarter" idx="13"/>
          </p:nvPr>
        </p:nvSpPr>
        <p:spPr/>
        <p:txBody>
          <a:bodyPr/>
          <a:lstStyle/>
          <a:p>
            <a:r>
              <a:rPr lang="en-US"/>
              <a:t>Off-grid / Without battery storage / Power-conditioned DC system </a:t>
            </a:r>
          </a:p>
        </p:txBody>
      </p:sp>
    </p:spTree>
    <p:extLst>
      <p:ext uri="{BB962C8B-B14F-4D97-AF65-F5344CB8AC3E}">
        <p14:creationId xmlns:p14="http://schemas.microsoft.com/office/powerpoint/2010/main" val="4061593515"/>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12F401-C5BD-4FCE-B4D2-FDDD3DF65E25}"/>
              </a:ext>
            </a:extLst>
          </p:cNvPr>
          <p:cNvSpPr>
            <a:spLocks noGrp="1"/>
          </p:cNvSpPr>
          <p:nvPr>
            <p:ph type="body" sz="quarter" idx="13"/>
          </p:nvPr>
        </p:nvSpPr>
        <p:spPr/>
        <p:txBody>
          <a:bodyPr/>
          <a:lstStyle/>
          <a:p>
            <a:r>
              <a:rPr lang="en-US"/>
              <a:t>How PV elements work</a:t>
            </a:r>
          </a:p>
          <a:p>
            <a:endParaRPr lang="en-US"/>
          </a:p>
        </p:txBody>
      </p:sp>
      <p:sp>
        <p:nvSpPr>
          <p:cNvPr id="3" name="Text Placeholder 2">
            <a:extLst>
              <a:ext uri="{FF2B5EF4-FFF2-40B4-BE49-F238E27FC236}">
                <a16:creationId xmlns:a16="http://schemas.microsoft.com/office/drawing/2014/main" id="{7F31324F-2C93-4D18-A5E6-E9E9F76D0484}"/>
              </a:ext>
            </a:extLst>
          </p:cNvPr>
          <p:cNvSpPr>
            <a:spLocks noGrp="1"/>
          </p:cNvSpPr>
          <p:nvPr>
            <p:ph type="body" sz="quarter" idx="14"/>
          </p:nvPr>
        </p:nvSpPr>
        <p:spPr>
          <a:xfrm>
            <a:off x="1329490" y="1221371"/>
            <a:ext cx="10020300" cy="4140200"/>
          </a:xfrm>
        </p:spPr>
        <p:txBody>
          <a:bodyPr/>
          <a:lstStyle/>
          <a:p>
            <a:r>
              <a:rPr lang="en-US"/>
              <a:t>When Light Strikes Silicon</a:t>
            </a:r>
          </a:p>
          <a:p>
            <a:endParaRPr lang="en-US"/>
          </a:p>
          <a:p>
            <a:endParaRPr lang="en-US"/>
          </a:p>
          <a:p>
            <a:endParaRPr lang="en-US"/>
          </a:p>
          <a:p>
            <a:endParaRPr lang="en-US"/>
          </a:p>
          <a:p>
            <a:r>
              <a:rPr lang="en-US"/>
              <a:t>When light shines on a crystal of pure silicon, particles called "electrons" are  ejected from silicon atoms and move about the crystal somewhat randomly.</a:t>
            </a:r>
          </a:p>
          <a:p>
            <a:endParaRPr lang="en-US"/>
          </a:p>
          <a:p>
            <a:r>
              <a:rPr lang="en-US"/>
              <a:t>The place the electron came from is called a "hole'. It takes energy from the light  to eject the electron from its normal resting place,</a:t>
            </a:r>
          </a:p>
          <a:p>
            <a:endParaRPr lang="en-US"/>
          </a:p>
          <a:p>
            <a:r>
              <a:rPr lang="en-US"/>
              <a:t>Energy is released when the electron returns to an atom that is missing an  electron, and recombines with a hole.</a:t>
            </a:r>
          </a:p>
          <a:p>
            <a:endParaRPr lang="en-US"/>
          </a:p>
        </p:txBody>
      </p:sp>
      <p:pic>
        <p:nvPicPr>
          <p:cNvPr id="4" name="object 3">
            <a:extLst>
              <a:ext uri="{FF2B5EF4-FFF2-40B4-BE49-F238E27FC236}">
                <a16:creationId xmlns:a16="http://schemas.microsoft.com/office/drawing/2014/main" id="{53D0A6DB-3C2B-4C0C-8F2B-E4F13C708511}"/>
              </a:ext>
            </a:extLst>
          </p:cNvPr>
          <p:cNvPicPr/>
          <p:nvPr/>
        </p:nvPicPr>
        <p:blipFill>
          <a:blip r:embed="rId2" cstate="print"/>
          <a:stretch>
            <a:fillRect/>
          </a:stretch>
        </p:blipFill>
        <p:spPr>
          <a:xfrm>
            <a:off x="4126928" y="1651417"/>
            <a:ext cx="5076436" cy="1139633"/>
          </a:xfrm>
          <a:prstGeom prst="rect">
            <a:avLst/>
          </a:prstGeom>
        </p:spPr>
      </p:pic>
    </p:spTree>
    <p:extLst>
      <p:ext uri="{BB962C8B-B14F-4D97-AF65-F5344CB8AC3E}">
        <p14:creationId xmlns:p14="http://schemas.microsoft.com/office/powerpoint/2010/main" val="21279451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6D7B50C-A058-401E-A5B3-8635AEA91629}"/>
              </a:ext>
            </a:extLst>
          </p:cNvPr>
          <p:cNvSpPr>
            <a:spLocks noGrp="1"/>
          </p:cNvSpPr>
          <p:nvPr>
            <p:ph type="body" sz="quarter" idx="13"/>
          </p:nvPr>
        </p:nvSpPr>
        <p:spPr/>
        <p:txBody>
          <a:bodyPr/>
          <a:lstStyle/>
          <a:p>
            <a:r>
              <a:rPr lang="en-US"/>
              <a:t>Off-grid / Without battery storage / Power-conditioned AC system </a:t>
            </a:r>
          </a:p>
        </p:txBody>
      </p:sp>
      <p:sp>
        <p:nvSpPr>
          <p:cNvPr id="18" name="TextBox 7">
            <a:extLst>
              <a:ext uri="{FF2B5EF4-FFF2-40B4-BE49-F238E27FC236}">
                <a16:creationId xmlns:a16="http://schemas.microsoft.com/office/drawing/2014/main" id="{81BCA4A1-8211-47B8-90CA-239172885251}"/>
              </a:ext>
            </a:extLst>
          </p:cNvPr>
          <p:cNvSpPr txBox="1">
            <a:spLocks noChangeArrowheads="1"/>
          </p:cNvSpPr>
          <p:nvPr/>
        </p:nvSpPr>
        <p:spPr bwMode="auto">
          <a:xfrm>
            <a:off x="1880659" y="2987130"/>
            <a:ext cx="2154238" cy="769441"/>
          </a:xfrm>
          <a:prstGeom prst="rect">
            <a:avLst/>
          </a:prstGeom>
          <a:noFill/>
          <a:ln w="635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endParaRPr lang="en-US" altLang="en-US" sz="1000" b="1">
              <a:solidFill>
                <a:srgbClr val="000000"/>
              </a:solidFill>
              <a:latin typeface="Arial" panose="020B0604020202020204" pitchFamily="34" charset="0"/>
              <a:cs typeface="Arial" panose="020B0604020202020204" pitchFamily="34" charset="0"/>
            </a:endParaRPr>
          </a:p>
          <a:p>
            <a:pPr algn="ctr" fontAlgn="base">
              <a:spcBef>
                <a:spcPct val="0"/>
              </a:spcBef>
              <a:spcAft>
                <a:spcPct val="0"/>
              </a:spcAft>
              <a:buNone/>
            </a:pPr>
            <a:r>
              <a:rPr lang="en-US" altLang="en-US" sz="2400" b="1">
                <a:solidFill>
                  <a:srgbClr val="000000"/>
                </a:solidFill>
                <a:latin typeface="Arial" panose="020B0604020202020204" pitchFamily="34" charset="0"/>
                <a:cs typeface="Arial" panose="020B0604020202020204" pitchFamily="34" charset="0"/>
              </a:rPr>
              <a:t>PV Array</a:t>
            </a:r>
          </a:p>
          <a:p>
            <a:pPr algn="ctr" fontAlgn="base">
              <a:spcBef>
                <a:spcPct val="0"/>
              </a:spcBef>
              <a:spcAft>
                <a:spcPct val="0"/>
              </a:spcAft>
              <a:buNone/>
            </a:pPr>
            <a:endParaRPr lang="en-US" altLang="en-US" sz="1000" b="1">
              <a:solidFill>
                <a:srgbClr val="000000"/>
              </a:solidFill>
              <a:latin typeface="Arial" panose="020B0604020202020204" pitchFamily="34" charset="0"/>
              <a:cs typeface="Arial" panose="020B0604020202020204" pitchFamily="34" charset="0"/>
            </a:endParaRPr>
          </a:p>
        </p:txBody>
      </p:sp>
      <p:cxnSp>
        <p:nvCxnSpPr>
          <p:cNvPr id="19" name="Straight Arrow Connector 5">
            <a:extLst>
              <a:ext uri="{FF2B5EF4-FFF2-40B4-BE49-F238E27FC236}">
                <a16:creationId xmlns:a16="http://schemas.microsoft.com/office/drawing/2014/main" id="{154E54EC-2526-490B-9011-5860D39C0B1C}"/>
              </a:ext>
            </a:extLst>
          </p:cNvPr>
          <p:cNvCxnSpPr>
            <a:cxnSpLocks noChangeShapeType="1"/>
          </p:cNvCxnSpPr>
          <p:nvPr/>
        </p:nvCxnSpPr>
        <p:spPr bwMode="auto">
          <a:xfrm>
            <a:off x="4079779" y="3371850"/>
            <a:ext cx="1032404" cy="23539"/>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0" name="TextBox 7">
            <a:extLst>
              <a:ext uri="{FF2B5EF4-FFF2-40B4-BE49-F238E27FC236}">
                <a16:creationId xmlns:a16="http://schemas.microsoft.com/office/drawing/2014/main" id="{47B9C9D6-15B8-48BA-9FBC-E6149E91779B}"/>
              </a:ext>
            </a:extLst>
          </p:cNvPr>
          <p:cNvSpPr txBox="1">
            <a:spLocks noChangeArrowheads="1"/>
          </p:cNvSpPr>
          <p:nvPr/>
        </p:nvSpPr>
        <p:spPr bwMode="auto">
          <a:xfrm>
            <a:off x="8008939" y="2874964"/>
            <a:ext cx="2154237" cy="769441"/>
          </a:xfrm>
          <a:prstGeom prst="rect">
            <a:avLst/>
          </a:prstGeom>
          <a:noFill/>
          <a:ln w="635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endParaRPr lang="en-US" altLang="en-US" sz="1000" b="1">
              <a:solidFill>
                <a:srgbClr val="000000"/>
              </a:solidFill>
              <a:latin typeface="Arial" panose="020B0604020202020204" pitchFamily="34" charset="0"/>
              <a:cs typeface="Arial" panose="020B0604020202020204" pitchFamily="34" charset="0"/>
            </a:endParaRPr>
          </a:p>
          <a:p>
            <a:pPr algn="ctr" fontAlgn="base">
              <a:spcBef>
                <a:spcPct val="0"/>
              </a:spcBef>
              <a:spcAft>
                <a:spcPct val="0"/>
              </a:spcAft>
              <a:buNone/>
            </a:pPr>
            <a:r>
              <a:rPr lang="en-US" altLang="en-US" sz="2400" b="1">
                <a:solidFill>
                  <a:srgbClr val="000000"/>
                </a:solidFill>
                <a:latin typeface="Arial" panose="020B0604020202020204" pitchFamily="34" charset="0"/>
                <a:cs typeface="Arial" panose="020B0604020202020204" pitchFamily="34" charset="0"/>
              </a:rPr>
              <a:t>AC Load</a:t>
            </a:r>
          </a:p>
          <a:p>
            <a:pPr algn="ctr" fontAlgn="base">
              <a:spcBef>
                <a:spcPct val="0"/>
              </a:spcBef>
              <a:spcAft>
                <a:spcPct val="0"/>
              </a:spcAft>
              <a:buNone/>
            </a:pPr>
            <a:endParaRPr lang="en-US" altLang="en-US" sz="1000" b="1">
              <a:solidFill>
                <a:srgbClr val="000000"/>
              </a:solidFill>
              <a:latin typeface="Arial" panose="020B0604020202020204" pitchFamily="34" charset="0"/>
              <a:cs typeface="Arial" panose="020B0604020202020204" pitchFamily="34" charset="0"/>
            </a:endParaRPr>
          </a:p>
        </p:txBody>
      </p:sp>
      <p:sp>
        <p:nvSpPr>
          <p:cNvPr id="21" name="TextBox 7">
            <a:extLst>
              <a:ext uri="{FF2B5EF4-FFF2-40B4-BE49-F238E27FC236}">
                <a16:creationId xmlns:a16="http://schemas.microsoft.com/office/drawing/2014/main" id="{31C35333-C3A7-4BA6-847C-56C5C55CC110}"/>
              </a:ext>
            </a:extLst>
          </p:cNvPr>
          <p:cNvSpPr txBox="1">
            <a:spLocks noChangeArrowheads="1"/>
          </p:cNvSpPr>
          <p:nvPr/>
        </p:nvSpPr>
        <p:spPr bwMode="auto">
          <a:xfrm>
            <a:off x="5087939" y="2478089"/>
            <a:ext cx="2154237" cy="1508105"/>
          </a:xfrm>
          <a:prstGeom prst="rect">
            <a:avLst/>
          </a:prstGeom>
          <a:noFill/>
          <a:ln w="63500">
            <a:solidFill>
              <a:schemeClr val="accent1">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endParaRPr lang="en-US" altLang="en-US" sz="1000" b="1">
              <a:solidFill>
                <a:srgbClr val="000000"/>
              </a:solidFill>
              <a:latin typeface="Arial" panose="020B0604020202020204" pitchFamily="34" charset="0"/>
              <a:cs typeface="Arial" panose="020B0604020202020204" pitchFamily="34" charset="0"/>
            </a:endParaRPr>
          </a:p>
          <a:p>
            <a:pPr algn="ctr" fontAlgn="base">
              <a:spcBef>
                <a:spcPct val="0"/>
              </a:spcBef>
              <a:spcAft>
                <a:spcPct val="0"/>
              </a:spcAft>
              <a:buNone/>
            </a:pPr>
            <a:r>
              <a:rPr lang="en-US" altLang="en-US" sz="2400" b="1">
                <a:solidFill>
                  <a:srgbClr val="000000"/>
                </a:solidFill>
                <a:latin typeface="Arial" panose="020B0604020202020204" pitchFamily="34" charset="0"/>
                <a:cs typeface="Arial" panose="020B0604020202020204" pitchFamily="34" charset="0"/>
              </a:rPr>
              <a:t>DC/AC Power Conditioning Unit</a:t>
            </a:r>
          </a:p>
          <a:p>
            <a:pPr algn="ctr" fontAlgn="base">
              <a:spcBef>
                <a:spcPct val="0"/>
              </a:spcBef>
              <a:spcAft>
                <a:spcPct val="0"/>
              </a:spcAft>
              <a:buNone/>
            </a:pPr>
            <a:endParaRPr lang="en-US" altLang="en-US" sz="1000" b="1">
              <a:solidFill>
                <a:srgbClr val="000000"/>
              </a:solidFill>
              <a:latin typeface="Arial" panose="020B0604020202020204" pitchFamily="34" charset="0"/>
              <a:cs typeface="Arial" panose="020B0604020202020204" pitchFamily="34" charset="0"/>
            </a:endParaRPr>
          </a:p>
        </p:txBody>
      </p:sp>
      <p:cxnSp>
        <p:nvCxnSpPr>
          <p:cNvPr id="22" name="Straight Arrow Connector 9">
            <a:extLst>
              <a:ext uri="{FF2B5EF4-FFF2-40B4-BE49-F238E27FC236}">
                <a16:creationId xmlns:a16="http://schemas.microsoft.com/office/drawing/2014/main" id="{54EA9C5C-D140-4A7F-9B22-482B64DF9A62}"/>
              </a:ext>
            </a:extLst>
          </p:cNvPr>
          <p:cNvCxnSpPr>
            <a:cxnSpLocks noChangeShapeType="1"/>
          </p:cNvCxnSpPr>
          <p:nvPr/>
        </p:nvCxnSpPr>
        <p:spPr bwMode="auto">
          <a:xfrm>
            <a:off x="7242176" y="3371851"/>
            <a:ext cx="803275" cy="3175"/>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183496762"/>
      </p:ext>
    </p:extLst>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3494089" y="1649414"/>
            <a:ext cx="4929187" cy="401637"/>
          </a:xfrm>
          <a:prstGeom prst="rect">
            <a:avLst/>
          </a:prstGeom>
          <a:noFill/>
          <a:ln w="9525">
            <a:noFill/>
            <a:miter lim="800000"/>
            <a:headEnd/>
            <a:tailEnd/>
          </a:ln>
        </p:spPr>
        <p:txBody>
          <a:bodyPr anchor="ctr"/>
          <a:lstStyle/>
          <a:p>
            <a:pPr marL="342900" indent="-342900" algn="ctr" fontAlgn="base">
              <a:spcBef>
                <a:spcPct val="0"/>
              </a:spcBef>
              <a:spcAft>
                <a:spcPct val="0"/>
              </a:spcAft>
              <a:defRPr/>
            </a:pPr>
            <a:r>
              <a:rPr lang="en-US" sz="1600" b="1" i="1" kern="0">
                <a:ln w="0"/>
                <a:solidFill>
                  <a:schemeClr val="accent1"/>
                </a:solidFill>
                <a:effectLst>
                  <a:outerShdw blurRad="38100" dist="25400" dir="5400000" algn="ctr" rotWithShape="0">
                    <a:srgbClr val="6E747A">
                      <a:alpha val="43000"/>
                    </a:srgbClr>
                  </a:outerShdw>
                </a:effectLst>
                <a:latin typeface="Arial"/>
              </a:rPr>
              <a:t>AC Submersible Water Pumping System</a:t>
            </a:r>
          </a:p>
        </p:txBody>
      </p:sp>
      <p:pic>
        <p:nvPicPr>
          <p:cNvPr id="23555" name="Picture 6" descr="http://www.fatcow.com.au/odin/images/279138/Solar-Water-Pumps-by-Renewable-Power-Systems-2791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7988" y="2406650"/>
            <a:ext cx="306705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ctangle 15"/>
          <p:cNvSpPr>
            <a:spLocks noChangeArrowheads="1"/>
          </p:cNvSpPr>
          <p:nvPr/>
        </p:nvSpPr>
        <p:spPr bwMode="auto">
          <a:xfrm>
            <a:off x="6388100" y="3392489"/>
            <a:ext cx="292100" cy="219075"/>
          </a:xfrm>
          <a:prstGeom prst="rect">
            <a:avLst/>
          </a:prstGeom>
          <a:solidFill>
            <a:schemeClr val="bg1"/>
          </a:solidFill>
          <a:ln w="9525" algn="ctr">
            <a:solidFill>
              <a:schemeClr val="bg1"/>
            </a:solidFill>
            <a:round/>
            <a:headEnd/>
            <a:tailEnd/>
          </a:ln>
        </p:spPr>
        <p:txBody>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endParaRPr lang="en-US" altLang="en-US" sz="1800">
              <a:solidFill>
                <a:srgbClr val="000000"/>
              </a:solidFill>
              <a:latin typeface="Arial" panose="020B0604020202020204" pitchFamily="34" charset="0"/>
            </a:endParaRPr>
          </a:p>
        </p:txBody>
      </p:sp>
      <p:sp>
        <p:nvSpPr>
          <p:cNvPr id="23557" name="TextBox 16"/>
          <p:cNvSpPr txBox="1">
            <a:spLocks noChangeArrowheads="1"/>
          </p:cNvSpPr>
          <p:nvPr/>
        </p:nvSpPr>
        <p:spPr bwMode="auto">
          <a:xfrm>
            <a:off x="3133245" y="2224089"/>
            <a:ext cx="7232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r>
              <a:rPr lang="en-US" altLang="en-US" sz="1000" b="1">
                <a:solidFill>
                  <a:srgbClr val="000000"/>
                </a:solidFill>
                <a:latin typeface="Arial" panose="020B0604020202020204" pitchFamily="34" charset="0"/>
                <a:cs typeface="Arial" panose="020B0604020202020204" pitchFamily="34" charset="0"/>
              </a:rPr>
              <a:t>PV Array</a:t>
            </a:r>
          </a:p>
        </p:txBody>
      </p:sp>
      <p:sp>
        <p:nvSpPr>
          <p:cNvPr id="23558" name="TextBox 17"/>
          <p:cNvSpPr txBox="1">
            <a:spLocks noChangeArrowheads="1"/>
          </p:cNvSpPr>
          <p:nvPr/>
        </p:nvSpPr>
        <p:spPr bwMode="auto">
          <a:xfrm>
            <a:off x="5725213" y="2224089"/>
            <a:ext cx="16305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r>
              <a:rPr lang="en-US" altLang="en-US" sz="1000" b="1">
                <a:solidFill>
                  <a:srgbClr val="000000"/>
                </a:solidFill>
                <a:latin typeface="Arial" panose="020B0604020202020204" pitchFamily="34" charset="0"/>
                <a:cs typeface="Arial" panose="020B0604020202020204" pitchFamily="34" charset="0"/>
              </a:rPr>
              <a:t>DC/AC Pump Controller</a:t>
            </a:r>
          </a:p>
        </p:txBody>
      </p:sp>
      <p:sp>
        <p:nvSpPr>
          <p:cNvPr id="23559" name="TextBox 18"/>
          <p:cNvSpPr txBox="1">
            <a:spLocks noChangeArrowheads="1"/>
          </p:cNvSpPr>
          <p:nvPr/>
        </p:nvSpPr>
        <p:spPr bwMode="auto">
          <a:xfrm>
            <a:off x="8423276" y="2041526"/>
            <a:ext cx="22447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r>
              <a:rPr lang="en-US" altLang="en-US" sz="1000" b="1">
                <a:solidFill>
                  <a:srgbClr val="000000"/>
                </a:solidFill>
                <a:latin typeface="Arial" panose="020B0604020202020204" pitchFamily="34" charset="0"/>
                <a:cs typeface="Arial" panose="020B0604020202020204" pitchFamily="34" charset="0"/>
              </a:rPr>
              <a:t>AC Submersible Pump</a:t>
            </a:r>
          </a:p>
        </p:txBody>
      </p:sp>
      <p:cxnSp>
        <p:nvCxnSpPr>
          <p:cNvPr id="23560" name="Straight Arrow Connector 8"/>
          <p:cNvCxnSpPr>
            <a:cxnSpLocks noChangeShapeType="1"/>
          </p:cNvCxnSpPr>
          <p:nvPr/>
        </p:nvCxnSpPr>
        <p:spPr bwMode="auto">
          <a:xfrm>
            <a:off x="4233864" y="4232276"/>
            <a:ext cx="1533525" cy="3175"/>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3561" name="Straight Arrow Connector 8"/>
          <p:cNvCxnSpPr>
            <a:cxnSpLocks noChangeShapeType="1"/>
          </p:cNvCxnSpPr>
          <p:nvPr/>
        </p:nvCxnSpPr>
        <p:spPr bwMode="auto">
          <a:xfrm>
            <a:off x="7483476" y="4341814"/>
            <a:ext cx="1533525" cy="3175"/>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pic>
        <p:nvPicPr>
          <p:cNvPr id="23562" name="Picture 2" descr="http://www.solarelectricinc.com/images/1275761206588-1857349530.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3901" y="3355976"/>
            <a:ext cx="166687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8639" y="3136900"/>
            <a:ext cx="638175"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4" name="TextBox 17"/>
          <p:cNvSpPr txBox="1">
            <a:spLocks noChangeArrowheads="1"/>
          </p:cNvSpPr>
          <p:nvPr/>
        </p:nvSpPr>
        <p:spPr bwMode="auto">
          <a:xfrm>
            <a:off x="5110163" y="5213351"/>
            <a:ext cx="28686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r>
              <a:rPr lang="en-US" altLang="en-US" sz="1400" b="1">
                <a:solidFill>
                  <a:srgbClr val="000000"/>
                </a:solidFill>
                <a:latin typeface="Arial" panose="020B0604020202020204" pitchFamily="34" charset="0"/>
                <a:cs typeface="Arial" panose="020B0604020202020204" pitchFamily="34" charset="0"/>
              </a:rPr>
              <a:t>Variable Voltage &amp; Frequency</a:t>
            </a:r>
          </a:p>
          <a:p>
            <a:pPr algn="ctr" fontAlgn="base">
              <a:spcBef>
                <a:spcPct val="0"/>
              </a:spcBef>
              <a:spcAft>
                <a:spcPct val="0"/>
              </a:spcAft>
              <a:buNone/>
            </a:pPr>
            <a:r>
              <a:rPr lang="en-US" altLang="en-US" sz="1400" b="1">
                <a:solidFill>
                  <a:srgbClr val="000000"/>
                </a:solidFill>
                <a:latin typeface="Arial" panose="020B0604020202020204" pitchFamily="34" charset="0"/>
                <a:cs typeface="Arial" panose="020B0604020202020204" pitchFamily="34" charset="0"/>
              </a:rPr>
              <a:t>(Proportional to Solar Intensity)</a:t>
            </a:r>
          </a:p>
        </p:txBody>
      </p:sp>
      <p:sp>
        <p:nvSpPr>
          <p:cNvPr id="5" name="Text Placeholder 4">
            <a:extLst>
              <a:ext uri="{FF2B5EF4-FFF2-40B4-BE49-F238E27FC236}">
                <a16:creationId xmlns:a16="http://schemas.microsoft.com/office/drawing/2014/main" id="{0A4464C2-B2F2-4066-B70D-870D5967CCCE}"/>
              </a:ext>
            </a:extLst>
          </p:cNvPr>
          <p:cNvSpPr>
            <a:spLocks noGrp="1"/>
          </p:cNvSpPr>
          <p:nvPr>
            <p:ph type="body" sz="quarter" idx="13"/>
          </p:nvPr>
        </p:nvSpPr>
        <p:spPr/>
        <p:txBody>
          <a:bodyPr/>
          <a:lstStyle/>
          <a:p>
            <a:r>
              <a:rPr lang="en-US"/>
              <a:t>Off-grid / Without battery storage / Power-conditioned AC system </a:t>
            </a:r>
          </a:p>
        </p:txBody>
      </p:sp>
    </p:spTree>
    <p:extLst>
      <p:ext uri="{BB962C8B-B14F-4D97-AF65-F5344CB8AC3E}">
        <p14:creationId xmlns:p14="http://schemas.microsoft.com/office/powerpoint/2010/main" val="1474504135"/>
      </p:ext>
    </p:extLst>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7"/>
          <p:cNvSpPr txBox="1">
            <a:spLocks noChangeArrowheads="1"/>
          </p:cNvSpPr>
          <p:nvPr/>
        </p:nvSpPr>
        <p:spPr bwMode="auto">
          <a:xfrm>
            <a:off x="2144713" y="2866184"/>
            <a:ext cx="2154238" cy="769441"/>
          </a:xfrm>
          <a:prstGeom prst="rect">
            <a:avLst/>
          </a:prstGeom>
          <a:noFill/>
          <a:ln w="635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endParaRPr lang="en-US" altLang="en-US" sz="1000" b="1">
              <a:solidFill>
                <a:srgbClr val="000000"/>
              </a:solidFill>
              <a:latin typeface="Arial" panose="020B0604020202020204" pitchFamily="34" charset="0"/>
              <a:cs typeface="Arial" panose="020B0604020202020204" pitchFamily="34" charset="0"/>
            </a:endParaRPr>
          </a:p>
          <a:p>
            <a:pPr algn="ctr" fontAlgn="base">
              <a:spcBef>
                <a:spcPct val="0"/>
              </a:spcBef>
              <a:spcAft>
                <a:spcPct val="0"/>
              </a:spcAft>
              <a:buNone/>
            </a:pPr>
            <a:r>
              <a:rPr lang="en-US" altLang="en-US" sz="2400" b="1">
                <a:solidFill>
                  <a:srgbClr val="000000"/>
                </a:solidFill>
                <a:latin typeface="Arial" panose="020B0604020202020204" pitchFamily="34" charset="0"/>
                <a:cs typeface="Arial" panose="020B0604020202020204" pitchFamily="34" charset="0"/>
              </a:rPr>
              <a:t>PV Array</a:t>
            </a:r>
          </a:p>
          <a:p>
            <a:pPr algn="ctr" fontAlgn="base">
              <a:spcBef>
                <a:spcPct val="0"/>
              </a:spcBef>
              <a:spcAft>
                <a:spcPct val="0"/>
              </a:spcAft>
              <a:buNone/>
            </a:pPr>
            <a:endParaRPr lang="en-US" altLang="en-US" sz="1000" b="1">
              <a:solidFill>
                <a:srgbClr val="000000"/>
              </a:solidFill>
              <a:latin typeface="Arial" panose="020B0604020202020204" pitchFamily="34" charset="0"/>
              <a:cs typeface="Arial" panose="020B0604020202020204" pitchFamily="34" charset="0"/>
            </a:endParaRPr>
          </a:p>
        </p:txBody>
      </p:sp>
      <p:cxnSp>
        <p:nvCxnSpPr>
          <p:cNvPr id="24579" name="Straight Arrow Connector 5"/>
          <p:cNvCxnSpPr>
            <a:cxnSpLocks noChangeShapeType="1"/>
            <a:stCxn id="24578" idx="3"/>
          </p:cNvCxnSpPr>
          <p:nvPr/>
        </p:nvCxnSpPr>
        <p:spPr bwMode="auto">
          <a:xfrm flipV="1">
            <a:off x="4298951" y="3250904"/>
            <a:ext cx="788988" cy="1"/>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4580" name="TextBox 7"/>
          <p:cNvSpPr txBox="1">
            <a:spLocks noChangeArrowheads="1"/>
          </p:cNvSpPr>
          <p:nvPr/>
        </p:nvSpPr>
        <p:spPr bwMode="auto">
          <a:xfrm>
            <a:off x="8031164" y="2800351"/>
            <a:ext cx="2154237" cy="769441"/>
          </a:xfrm>
          <a:prstGeom prst="rect">
            <a:avLst/>
          </a:prstGeom>
          <a:noFill/>
          <a:ln w="635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endParaRPr lang="en-US" altLang="en-US" sz="1000" b="1">
              <a:solidFill>
                <a:srgbClr val="000000"/>
              </a:solidFill>
              <a:latin typeface="Arial" panose="020B0604020202020204" pitchFamily="34" charset="0"/>
              <a:cs typeface="Arial" panose="020B0604020202020204" pitchFamily="34" charset="0"/>
            </a:endParaRPr>
          </a:p>
          <a:p>
            <a:pPr algn="ctr" fontAlgn="base">
              <a:spcBef>
                <a:spcPct val="0"/>
              </a:spcBef>
              <a:spcAft>
                <a:spcPct val="0"/>
              </a:spcAft>
              <a:buNone/>
            </a:pPr>
            <a:r>
              <a:rPr lang="en-US" altLang="en-US" sz="2400" b="1">
                <a:solidFill>
                  <a:srgbClr val="000000"/>
                </a:solidFill>
                <a:latin typeface="Arial" panose="020B0604020202020204" pitchFamily="34" charset="0"/>
                <a:cs typeface="Arial" panose="020B0604020202020204" pitchFamily="34" charset="0"/>
              </a:rPr>
              <a:t>DC Load</a:t>
            </a:r>
          </a:p>
          <a:p>
            <a:pPr algn="ctr" fontAlgn="base">
              <a:spcBef>
                <a:spcPct val="0"/>
              </a:spcBef>
              <a:spcAft>
                <a:spcPct val="0"/>
              </a:spcAft>
              <a:buNone/>
            </a:pPr>
            <a:endParaRPr lang="en-US" altLang="en-US" sz="1000" b="1">
              <a:solidFill>
                <a:srgbClr val="000000"/>
              </a:solidFill>
              <a:latin typeface="Arial" panose="020B0604020202020204" pitchFamily="34" charset="0"/>
              <a:cs typeface="Arial" panose="020B0604020202020204" pitchFamily="34" charset="0"/>
            </a:endParaRPr>
          </a:p>
        </p:txBody>
      </p:sp>
      <p:sp>
        <p:nvSpPr>
          <p:cNvPr id="24581" name="TextBox 7"/>
          <p:cNvSpPr txBox="1">
            <a:spLocks noChangeArrowheads="1"/>
          </p:cNvSpPr>
          <p:nvPr/>
        </p:nvSpPr>
        <p:spPr bwMode="auto">
          <a:xfrm>
            <a:off x="5087939" y="2219326"/>
            <a:ext cx="2154237" cy="1877437"/>
          </a:xfrm>
          <a:prstGeom prst="rect">
            <a:avLst/>
          </a:prstGeom>
          <a:noFill/>
          <a:ln w="63500">
            <a:solidFill>
              <a:schemeClr val="accent1">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endParaRPr lang="en-US" altLang="en-US" sz="1000" b="1">
              <a:solidFill>
                <a:srgbClr val="000000"/>
              </a:solidFill>
              <a:latin typeface="Arial" panose="020B0604020202020204" pitchFamily="34" charset="0"/>
              <a:cs typeface="Arial" panose="020B0604020202020204" pitchFamily="34" charset="0"/>
            </a:endParaRPr>
          </a:p>
          <a:p>
            <a:pPr algn="ctr" fontAlgn="base">
              <a:spcBef>
                <a:spcPct val="0"/>
              </a:spcBef>
              <a:spcAft>
                <a:spcPct val="0"/>
              </a:spcAft>
              <a:buNone/>
            </a:pPr>
            <a:r>
              <a:rPr lang="en-US" altLang="en-US" sz="2400" b="1">
                <a:solidFill>
                  <a:srgbClr val="000000"/>
                </a:solidFill>
                <a:latin typeface="Arial" panose="020B0604020202020204" pitchFamily="34" charset="0"/>
                <a:cs typeface="Arial" panose="020B0604020202020204" pitchFamily="34" charset="0"/>
              </a:rPr>
              <a:t>Charge </a:t>
            </a:r>
          </a:p>
          <a:p>
            <a:pPr algn="ctr" fontAlgn="base">
              <a:spcBef>
                <a:spcPct val="0"/>
              </a:spcBef>
              <a:spcAft>
                <a:spcPct val="0"/>
              </a:spcAft>
              <a:buNone/>
            </a:pPr>
            <a:r>
              <a:rPr lang="en-US" altLang="en-US" sz="2400" b="1">
                <a:solidFill>
                  <a:srgbClr val="000000"/>
                </a:solidFill>
                <a:latin typeface="Arial" panose="020B0604020202020204" pitchFamily="34" charset="0"/>
                <a:cs typeface="Arial" panose="020B0604020202020204" pitchFamily="34" charset="0"/>
              </a:rPr>
              <a:t>&amp;</a:t>
            </a:r>
          </a:p>
          <a:p>
            <a:pPr algn="ctr" fontAlgn="base">
              <a:spcBef>
                <a:spcPct val="0"/>
              </a:spcBef>
              <a:spcAft>
                <a:spcPct val="0"/>
              </a:spcAft>
              <a:buNone/>
            </a:pPr>
            <a:r>
              <a:rPr lang="en-US" altLang="en-US" sz="2400" b="1">
                <a:solidFill>
                  <a:srgbClr val="000000"/>
                </a:solidFill>
                <a:latin typeface="Arial" panose="020B0604020202020204" pitchFamily="34" charset="0"/>
                <a:cs typeface="Arial" panose="020B0604020202020204" pitchFamily="34" charset="0"/>
              </a:rPr>
              <a:t>Load Controller</a:t>
            </a:r>
          </a:p>
          <a:p>
            <a:pPr algn="ctr" fontAlgn="base">
              <a:spcBef>
                <a:spcPct val="0"/>
              </a:spcBef>
              <a:spcAft>
                <a:spcPct val="0"/>
              </a:spcAft>
              <a:buNone/>
            </a:pPr>
            <a:endParaRPr lang="en-US" altLang="en-US" sz="1000" b="1">
              <a:solidFill>
                <a:srgbClr val="000000"/>
              </a:solidFill>
              <a:latin typeface="Arial" panose="020B0604020202020204" pitchFamily="34" charset="0"/>
              <a:cs typeface="Arial" panose="020B0604020202020204" pitchFamily="34" charset="0"/>
            </a:endParaRPr>
          </a:p>
        </p:txBody>
      </p:sp>
      <p:cxnSp>
        <p:nvCxnSpPr>
          <p:cNvPr id="24582" name="Straight Arrow Connector 9"/>
          <p:cNvCxnSpPr>
            <a:cxnSpLocks noChangeShapeType="1"/>
          </p:cNvCxnSpPr>
          <p:nvPr/>
        </p:nvCxnSpPr>
        <p:spPr bwMode="auto">
          <a:xfrm>
            <a:off x="7242176" y="3298826"/>
            <a:ext cx="803275" cy="3175"/>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4583" name="TextBox 7"/>
          <p:cNvSpPr txBox="1">
            <a:spLocks noChangeArrowheads="1"/>
          </p:cNvSpPr>
          <p:nvPr/>
        </p:nvSpPr>
        <p:spPr bwMode="auto">
          <a:xfrm>
            <a:off x="5087939" y="4955926"/>
            <a:ext cx="2190750" cy="769441"/>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endParaRPr lang="en-US" altLang="en-US" sz="1000" b="1">
              <a:solidFill>
                <a:srgbClr val="000000"/>
              </a:solidFill>
              <a:latin typeface="Arial" panose="020B0604020202020204" pitchFamily="34" charset="0"/>
              <a:cs typeface="Arial" panose="020B0604020202020204" pitchFamily="34" charset="0"/>
            </a:endParaRPr>
          </a:p>
          <a:p>
            <a:pPr algn="ctr" fontAlgn="base">
              <a:spcBef>
                <a:spcPct val="0"/>
              </a:spcBef>
              <a:spcAft>
                <a:spcPct val="0"/>
              </a:spcAft>
              <a:buNone/>
            </a:pPr>
            <a:r>
              <a:rPr lang="en-US" altLang="en-US" sz="2400" b="1">
                <a:solidFill>
                  <a:srgbClr val="000000"/>
                </a:solidFill>
                <a:latin typeface="Arial" panose="020B0604020202020204" pitchFamily="34" charset="0"/>
                <a:cs typeface="Arial" panose="020B0604020202020204" pitchFamily="34" charset="0"/>
              </a:rPr>
              <a:t>Battery</a:t>
            </a:r>
          </a:p>
          <a:p>
            <a:pPr algn="ctr" fontAlgn="base">
              <a:spcBef>
                <a:spcPct val="0"/>
              </a:spcBef>
              <a:spcAft>
                <a:spcPct val="0"/>
              </a:spcAft>
              <a:buNone/>
            </a:pPr>
            <a:endParaRPr lang="en-US" altLang="en-US" sz="1000" b="1">
              <a:solidFill>
                <a:srgbClr val="000000"/>
              </a:solidFill>
              <a:latin typeface="Arial" panose="020B0604020202020204" pitchFamily="34" charset="0"/>
              <a:cs typeface="Arial" panose="020B0604020202020204" pitchFamily="34" charset="0"/>
            </a:endParaRPr>
          </a:p>
        </p:txBody>
      </p:sp>
      <p:cxnSp>
        <p:nvCxnSpPr>
          <p:cNvPr id="24584" name="Straight Arrow Connector 12"/>
          <p:cNvCxnSpPr>
            <a:cxnSpLocks noChangeShapeType="1"/>
            <a:stCxn id="24581" idx="2"/>
            <a:endCxn id="24583" idx="0"/>
          </p:cNvCxnSpPr>
          <p:nvPr/>
        </p:nvCxnSpPr>
        <p:spPr bwMode="auto">
          <a:xfrm>
            <a:off x="6165058" y="4096763"/>
            <a:ext cx="18256" cy="859163"/>
          </a:xfrm>
          <a:prstGeom prst="straightConnector1">
            <a:avLst/>
          </a:prstGeom>
          <a:noFill/>
          <a:ln w="5715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5" name="Text Placeholder 4">
            <a:extLst>
              <a:ext uri="{FF2B5EF4-FFF2-40B4-BE49-F238E27FC236}">
                <a16:creationId xmlns:a16="http://schemas.microsoft.com/office/drawing/2014/main" id="{6945D820-3147-447B-89F5-2BDB0D0A4DCD}"/>
              </a:ext>
            </a:extLst>
          </p:cNvPr>
          <p:cNvSpPr>
            <a:spLocks noGrp="1"/>
          </p:cNvSpPr>
          <p:nvPr>
            <p:ph type="body" sz="quarter" idx="13"/>
          </p:nvPr>
        </p:nvSpPr>
        <p:spPr/>
        <p:txBody>
          <a:bodyPr/>
          <a:lstStyle/>
          <a:p>
            <a:r>
              <a:rPr lang="en-US"/>
              <a:t>Off-grid / With battery storage / DC system </a:t>
            </a:r>
          </a:p>
        </p:txBody>
      </p:sp>
    </p:spTree>
    <p:extLst>
      <p:ext uri="{BB962C8B-B14F-4D97-AF65-F5344CB8AC3E}">
        <p14:creationId xmlns:p14="http://schemas.microsoft.com/office/powerpoint/2010/main" val="1632174737"/>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7"/>
          <p:cNvSpPr txBox="1">
            <a:spLocks noChangeArrowheads="1"/>
          </p:cNvSpPr>
          <p:nvPr/>
        </p:nvSpPr>
        <p:spPr bwMode="auto">
          <a:xfrm>
            <a:off x="1728789" y="2678114"/>
            <a:ext cx="1450975" cy="1138237"/>
          </a:xfrm>
          <a:prstGeom prst="rect">
            <a:avLst/>
          </a:prstGeom>
          <a:noFill/>
          <a:ln w="635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endParaRPr lang="en-US" altLang="en-US" sz="1000" b="1">
              <a:solidFill>
                <a:srgbClr val="000000"/>
              </a:solidFill>
              <a:latin typeface="Arial" panose="020B0604020202020204" pitchFamily="34" charset="0"/>
              <a:cs typeface="Arial" panose="020B0604020202020204" pitchFamily="34" charset="0"/>
            </a:endParaRPr>
          </a:p>
          <a:p>
            <a:pPr algn="ctr" fontAlgn="base">
              <a:spcBef>
                <a:spcPct val="0"/>
              </a:spcBef>
              <a:spcAft>
                <a:spcPct val="0"/>
              </a:spcAft>
              <a:buNone/>
            </a:pPr>
            <a:r>
              <a:rPr lang="en-US" altLang="en-US" sz="2400" b="1">
                <a:solidFill>
                  <a:srgbClr val="000000"/>
                </a:solidFill>
                <a:latin typeface="Arial" panose="020B0604020202020204" pitchFamily="34" charset="0"/>
                <a:cs typeface="Arial" panose="020B0604020202020204" pitchFamily="34" charset="0"/>
              </a:rPr>
              <a:t>PV Array</a:t>
            </a:r>
          </a:p>
          <a:p>
            <a:pPr algn="ctr" fontAlgn="base">
              <a:spcBef>
                <a:spcPct val="0"/>
              </a:spcBef>
              <a:spcAft>
                <a:spcPct val="0"/>
              </a:spcAft>
              <a:buNone/>
            </a:pPr>
            <a:endParaRPr lang="en-US" altLang="en-US" sz="1000" b="1">
              <a:solidFill>
                <a:srgbClr val="000000"/>
              </a:solidFill>
              <a:latin typeface="Arial" panose="020B0604020202020204" pitchFamily="34" charset="0"/>
              <a:cs typeface="Arial" panose="020B0604020202020204" pitchFamily="34" charset="0"/>
            </a:endParaRPr>
          </a:p>
        </p:txBody>
      </p:sp>
      <p:cxnSp>
        <p:nvCxnSpPr>
          <p:cNvPr id="25603" name="Straight Arrow Connector 5"/>
          <p:cNvCxnSpPr>
            <a:cxnSpLocks noChangeShapeType="1"/>
            <a:stCxn id="25602" idx="3"/>
            <a:endCxn id="25605" idx="1"/>
          </p:cNvCxnSpPr>
          <p:nvPr/>
        </p:nvCxnSpPr>
        <p:spPr bwMode="auto">
          <a:xfrm>
            <a:off x="3179763" y="3246438"/>
            <a:ext cx="565150" cy="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5604" name="TextBox 7"/>
          <p:cNvSpPr txBox="1">
            <a:spLocks noChangeArrowheads="1"/>
          </p:cNvSpPr>
          <p:nvPr/>
        </p:nvSpPr>
        <p:spPr bwMode="auto">
          <a:xfrm>
            <a:off x="9028114" y="2690814"/>
            <a:ext cx="1393825" cy="1139825"/>
          </a:xfrm>
          <a:prstGeom prst="rect">
            <a:avLst/>
          </a:prstGeom>
          <a:noFill/>
          <a:ln w="635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endParaRPr lang="en-US" altLang="en-US" sz="1000" b="1">
              <a:solidFill>
                <a:srgbClr val="000000"/>
              </a:solidFill>
              <a:latin typeface="Arial" panose="020B0604020202020204" pitchFamily="34" charset="0"/>
              <a:cs typeface="Arial" panose="020B0604020202020204" pitchFamily="34" charset="0"/>
            </a:endParaRPr>
          </a:p>
          <a:p>
            <a:pPr algn="ctr" fontAlgn="base">
              <a:spcBef>
                <a:spcPct val="0"/>
              </a:spcBef>
              <a:spcAft>
                <a:spcPct val="0"/>
              </a:spcAft>
              <a:buNone/>
            </a:pPr>
            <a:r>
              <a:rPr lang="en-US" altLang="en-US" sz="2400" b="1">
                <a:solidFill>
                  <a:srgbClr val="000000"/>
                </a:solidFill>
                <a:latin typeface="Arial" panose="020B0604020202020204" pitchFamily="34" charset="0"/>
                <a:cs typeface="Arial" panose="020B0604020202020204" pitchFamily="34" charset="0"/>
              </a:rPr>
              <a:t>DC Load</a:t>
            </a:r>
          </a:p>
          <a:p>
            <a:pPr algn="ctr" fontAlgn="base">
              <a:spcBef>
                <a:spcPct val="0"/>
              </a:spcBef>
              <a:spcAft>
                <a:spcPct val="0"/>
              </a:spcAft>
              <a:buNone/>
            </a:pPr>
            <a:endParaRPr lang="en-US" altLang="en-US" sz="1000" b="1">
              <a:solidFill>
                <a:srgbClr val="000000"/>
              </a:solidFill>
              <a:latin typeface="Arial" panose="020B0604020202020204" pitchFamily="34" charset="0"/>
              <a:cs typeface="Arial" panose="020B0604020202020204" pitchFamily="34" charset="0"/>
            </a:endParaRPr>
          </a:p>
        </p:txBody>
      </p:sp>
      <p:sp>
        <p:nvSpPr>
          <p:cNvPr id="25605" name="TextBox 7"/>
          <p:cNvSpPr txBox="1">
            <a:spLocks noChangeArrowheads="1"/>
          </p:cNvSpPr>
          <p:nvPr/>
        </p:nvSpPr>
        <p:spPr bwMode="auto">
          <a:xfrm>
            <a:off x="3744914" y="2678114"/>
            <a:ext cx="1704975" cy="1138237"/>
          </a:xfrm>
          <a:prstGeom prst="rect">
            <a:avLst/>
          </a:prstGeom>
          <a:noFill/>
          <a:ln w="63500">
            <a:solidFill>
              <a:schemeClr val="accent1">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endParaRPr lang="en-US" altLang="en-US" sz="1000" b="1">
              <a:solidFill>
                <a:srgbClr val="000000"/>
              </a:solidFill>
              <a:latin typeface="Arial" panose="020B0604020202020204" pitchFamily="34" charset="0"/>
              <a:cs typeface="Arial" panose="020B0604020202020204" pitchFamily="34" charset="0"/>
            </a:endParaRPr>
          </a:p>
          <a:p>
            <a:pPr algn="ctr" fontAlgn="base">
              <a:spcBef>
                <a:spcPct val="0"/>
              </a:spcBef>
              <a:spcAft>
                <a:spcPct val="0"/>
              </a:spcAft>
              <a:buNone/>
            </a:pPr>
            <a:r>
              <a:rPr lang="en-US" altLang="en-US" sz="2400" b="1">
                <a:solidFill>
                  <a:srgbClr val="000000"/>
                </a:solidFill>
                <a:latin typeface="Arial" panose="020B0604020202020204" pitchFamily="34" charset="0"/>
                <a:cs typeface="Arial" panose="020B0604020202020204" pitchFamily="34" charset="0"/>
              </a:rPr>
              <a:t>Charge </a:t>
            </a:r>
          </a:p>
          <a:p>
            <a:pPr algn="ctr" fontAlgn="base">
              <a:spcBef>
                <a:spcPct val="0"/>
              </a:spcBef>
              <a:spcAft>
                <a:spcPct val="0"/>
              </a:spcAft>
              <a:buNone/>
            </a:pPr>
            <a:r>
              <a:rPr lang="en-US" altLang="en-US" sz="2400" b="1">
                <a:solidFill>
                  <a:srgbClr val="000000"/>
                </a:solidFill>
                <a:latin typeface="Arial" panose="020B0604020202020204" pitchFamily="34" charset="0"/>
                <a:cs typeface="Arial" panose="020B0604020202020204" pitchFamily="34" charset="0"/>
              </a:rPr>
              <a:t>Controller</a:t>
            </a:r>
          </a:p>
          <a:p>
            <a:pPr algn="ctr" fontAlgn="base">
              <a:spcBef>
                <a:spcPct val="0"/>
              </a:spcBef>
              <a:spcAft>
                <a:spcPct val="0"/>
              </a:spcAft>
              <a:buNone/>
            </a:pPr>
            <a:endParaRPr lang="en-US" altLang="en-US" sz="1000" b="1">
              <a:solidFill>
                <a:srgbClr val="000000"/>
              </a:solidFill>
              <a:latin typeface="Arial" panose="020B0604020202020204" pitchFamily="34" charset="0"/>
              <a:cs typeface="Arial" panose="020B0604020202020204" pitchFamily="34" charset="0"/>
            </a:endParaRPr>
          </a:p>
        </p:txBody>
      </p:sp>
      <p:cxnSp>
        <p:nvCxnSpPr>
          <p:cNvPr id="25606" name="Straight Arrow Connector 9"/>
          <p:cNvCxnSpPr>
            <a:cxnSpLocks noChangeShapeType="1"/>
          </p:cNvCxnSpPr>
          <p:nvPr/>
        </p:nvCxnSpPr>
        <p:spPr bwMode="auto">
          <a:xfrm>
            <a:off x="8239126" y="3244851"/>
            <a:ext cx="803275" cy="3175"/>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5607" name="TextBox 7"/>
          <p:cNvSpPr txBox="1">
            <a:spLocks noChangeArrowheads="1"/>
          </p:cNvSpPr>
          <p:nvPr/>
        </p:nvSpPr>
        <p:spPr bwMode="auto">
          <a:xfrm>
            <a:off x="5000625" y="4743451"/>
            <a:ext cx="2190750" cy="769441"/>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endParaRPr lang="en-US" altLang="en-US" sz="1000" b="1">
              <a:solidFill>
                <a:srgbClr val="000000"/>
              </a:solidFill>
              <a:latin typeface="Arial" panose="020B0604020202020204" pitchFamily="34" charset="0"/>
              <a:cs typeface="Arial" panose="020B0604020202020204" pitchFamily="34" charset="0"/>
            </a:endParaRPr>
          </a:p>
          <a:p>
            <a:pPr algn="ctr" fontAlgn="base">
              <a:spcBef>
                <a:spcPct val="0"/>
              </a:spcBef>
              <a:spcAft>
                <a:spcPct val="0"/>
              </a:spcAft>
              <a:buNone/>
            </a:pPr>
            <a:r>
              <a:rPr lang="en-US" altLang="en-US" sz="2400" b="1">
                <a:solidFill>
                  <a:srgbClr val="000000"/>
                </a:solidFill>
                <a:latin typeface="Arial" panose="020B0604020202020204" pitchFamily="34" charset="0"/>
                <a:cs typeface="Arial" panose="020B0604020202020204" pitchFamily="34" charset="0"/>
              </a:rPr>
              <a:t>Battery</a:t>
            </a:r>
          </a:p>
          <a:p>
            <a:pPr algn="ctr" fontAlgn="base">
              <a:spcBef>
                <a:spcPct val="0"/>
              </a:spcBef>
              <a:spcAft>
                <a:spcPct val="0"/>
              </a:spcAft>
              <a:buNone/>
            </a:pPr>
            <a:endParaRPr lang="en-US" altLang="en-US" sz="1000" b="1">
              <a:solidFill>
                <a:srgbClr val="000000"/>
              </a:solidFill>
              <a:latin typeface="Arial" panose="020B0604020202020204" pitchFamily="34" charset="0"/>
              <a:cs typeface="Arial" panose="020B0604020202020204" pitchFamily="34" charset="0"/>
            </a:endParaRPr>
          </a:p>
        </p:txBody>
      </p:sp>
      <p:cxnSp>
        <p:nvCxnSpPr>
          <p:cNvPr id="25608" name="Straight Arrow Connector 12"/>
          <p:cNvCxnSpPr>
            <a:cxnSpLocks noChangeShapeType="1"/>
            <a:endCxn id="25607" idx="0"/>
          </p:cNvCxnSpPr>
          <p:nvPr/>
        </p:nvCxnSpPr>
        <p:spPr bwMode="auto">
          <a:xfrm flipH="1">
            <a:off x="6096000" y="3260726"/>
            <a:ext cx="1588" cy="1482725"/>
          </a:xfrm>
          <a:prstGeom prst="straightConnector1">
            <a:avLst/>
          </a:prstGeom>
          <a:noFill/>
          <a:ln w="5715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25610" name="TextBox 7"/>
          <p:cNvSpPr txBox="1">
            <a:spLocks noChangeArrowheads="1"/>
          </p:cNvSpPr>
          <p:nvPr/>
        </p:nvSpPr>
        <p:spPr bwMode="auto">
          <a:xfrm>
            <a:off x="6551614" y="2678114"/>
            <a:ext cx="1704975" cy="1138237"/>
          </a:xfrm>
          <a:prstGeom prst="rect">
            <a:avLst/>
          </a:prstGeom>
          <a:noFill/>
          <a:ln w="63500">
            <a:solidFill>
              <a:schemeClr val="accent1">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endParaRPr lang="en-US" altLang="en-US" sz="1000" b="1">
              <a:solidFill>
                <a:srgbClr val="000000"/>
              </a:solidFill>
              <a:latin typeface="Arial" panose="020B0604020202020204" pitchFamily="34" charset="0"/>
              <a:cs typeface="Arial" panose="020B0604020202020204" pitchFamily="34" charset="0"/>
            </a:endParaRPr>
          </a:p>
          <a:p>
            <a:pPr algn="ctr" fontAlgn="base">
              <a:spcBef>
                <a:spcPct val="0"/>
              </a:spcBef>
              <a:spcAft>
                <a:spcPct val="0"/>
              </a:spcAft>
              <a:buNone/>
            </a:pPr>
            <a:r>
              <a:rPr lang="en-US" altLang="en-US" sz="2400" b="1">
                <a:solidFill>
                  <a:srgbClr val="000000"/>
                </a:solidFill>
                <a:latin typeface="Arial" panose="020B0604020202020204" pitchFamily="34" charset="0"/>
                <a:cs typeface="Arial" panose="020B0604020202020204" pitchFamily="34" charset="0"/>
              </a:rPr>
              <a:t>Load</a:t>
            </a:r>
          </a:p>
          <a:p>
            <a:pPr algn="ctr" fontAlgn="base">
              <a:spcBef>
                <a:spcPct val="0"/>
              </a:spcBef>
              <a:spcAft>
                <a:spcPct val="0"/>
              </a:spcAft>
              <a:buNone/>
            </a:pPr>
            <a:r>
              <a:rPr lang="en-US" altLang="en-US" sz="2400" b="1">
                <a:solidFill>
                  <a:srgbClr val="000000"/>
                </a:solidFill>
                <a:latin typeface="Arial" panose="020B0604020202020204" pitchFamily="34" charset="0"/>
                <a:cs typeface="Arial" panose="020B0604020202020204" pitchFamily="34" charset="0"/>
              </a:rPr>
              <a:t>Controller</a:t>
            </a:r>
          </a:p>
          <a:p>
            <a:pPr algn="ctr" fontAlgn="base">
              <a:spcBef>
                <a:spcPct val="0"/>
              </a:spcBef>
              <a:spcAft>
                <a:spcPct val="0"/>
              </a:spcAft>
              <a:buNone/>
            </a:pPr>
            <a:endParaRPr lang="en-US" altLang="en-US" sz="1000" b="1">
              <a:solidFill>
                <a:srgbClr val="000000"/>
              </a:solidFill>
              <a:latin typeface="Arial" panose="020B0604020202020204" pitchFamily="34" charset="0"/>
              <a:cs typeface="Arial" panose="020B0604020202020204" pitchFamily="34" charset="0"/>
            </a:endParaRPr>
          </a:p>
        </p:txBody>
      </p:sp>
      <p:cxnSp>
        <p:nvCxnSpPr>
          <p:cNvPr id="25611" name="Straight Arrow Connector 5"/>
          <p:cNvCxnSpPr>
            <a:cxnSpLocks noChangeShapeType="1"/>
          </p:cNvCxnSpPr>
          <p:nvPr/>
        </p:nvCxnSpPr>
        <p:spPr bwMode="auto">
          <a:xfrm>
            <a:off x="5449888" y="3246438"/>
            <a:ext cx="565150" cy="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5612" name="Straight Arrow Connector 5"/>
          <p:cNvCxnSpPr>
            <a:cxnSpLocks noChangeShapeType="1"/>
            <a:stCxn id="25605" idx="3"/>
          </p:cNvCxnSpPr>
          <p:nvPr/>
        </p:nvCxnSpPr>
        <p:spPr bwMode="auto">
          <a:xfrm>
            <a:off x="5449889" y="3246438"/>
            <a:ext cx="1101725" cy="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9" name="Rectangle 8"/>
          <p:cNvSpPr/>
          <p:nvPr/>
        </p:nvSpPr>
        <p:spPr>
          <a:xfrm>
            <a:off x="3367089" y="2224089"/>
            <a:ext cx="5176837" cy="2020887"/>
          </a:xfrm>
          <a:prstGeom prst="rect">
            <a:avLst/>
          </a:prstGeom>
          <a:noFill/>
          <a:ln>
            <a:solidFill>
              <a:schemeClr val="tx1"/>
            </a:solidFill>
            <a:prstDash val="dash"/>
          </a:ln>
          <a:effectLst>
            <a:outerShdw blurRad="40000" dist="23000" dir="5400000" rotWithShape="0">
              <a:srgbClr val="000000"/>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1200">
              <a:solidFill>
                <a:srgbClr val="FFFFFF"/>
              </a:solidFill>
              <a:latin typeface="Arial"/>
            </a:endParaRPr>
          </a:p>
        </p:txBody>
      </p:sp>
      <p:sp>
        <p:nvSpPr>
          <p:cNvPr id="25614" name="Rectangle 9"/>
          <p:cNvSpPr>
            <a:spLocks noChangeArrowheads="1"/>
          </p:cNvSpPr>
          <p:nvPr/>
        </p:nvSpPr>
        <p:spPr bwMode="auto">
          <a:xfrm>
            <a:off x="3162300" y="1738313"/>
            <a:ext cx="58547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endParaRPr lang="en-US" altLang="en-US" sz="800" b="1">
              <a:solidFill>
                <a:srgbClr val="000000"/>
              </a:solidFill>
              <a:latin typeface="Arial" panose="020B0604020202020204" pitchFamily="34" charset="0"/>
              <a:cs typeface="Arial" panose="020B0604020202020204" pitchFamily="34" charset="0"/>
            </a:endParaRPr>
          </a:p>
          <a:p>
            <a:pPr algn="ctr" fontAlgn="base">
              <a:spcBef>
                <a:spcPct val="0"/>
              </a:spcBef>
              <a:spcAft>
                <a:spcPct val="0"/>
              </a:spcAft>
              <a:buNone/>
            </a:pPr>
            <a:r>
              <a:rPr lang="en-US" altLang="en-US" sz="1800" b="1">
                <a:solidFill>
                  <a:srgbClr val="000000"/>
                </a:solidFill>
                <a:latin typeface="Arial" panose="020B0604020202020204" pitchFamily="34" charset="0"/>
                <a:cs typeface="Arial" panose="020B0604020202020204" pitchFamily="34" charset="0"/>
              </a:rPr>
              <a:t>Charge &amp; Load Controller</a:t>
            </a:r>
          </a:p>
          <a:p>
            <a:pPr algn="ctr" fontAlgn="base">
              <a:spcBef>
                <a:spcPct val="0"/>
              </a:spcBef>
              <a:spcAft>
                <a:spcPct val="0"/>
              </a:spcAft>
              <a:buNone/>
            </a:pPr>
            <a:endParaRPr lang="en-US" altLang="en-US" sz="800" b="1">
              <a:solidFill>
                <a:srgbClr val="000000"/>
              </a:solidFill>
              <a:latin typeface="Arial" panose="020B0604020202020204" pitchFamily="34" charset="0"/>
              <a:cs typeface="Arial" panose="020B0604020202020204" pitchFamily="34" charset="0"/>
            </a:endParaRPr>
          </a:p>
        </p:txBody>
      </p:sp>
      <p:sp>
        <p:nvSpPr>
          <p:cNvPr id="25615" name="TextBox 13"/>
          <p:cNvSpPr txBox="1">
            <a:spLocks noChangeArrowheads="1"/>
          </p:cNvSpPr>
          <p:nvPr/>
        </p:nvSpPr>
        <p:spPr bwMode="auto">
          <a:xfrm>
            <a:off x="5705475" y="2825750"/>
            <a:ext cx="76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r>
              <a:rPr lang="en-US" altLang="en-US" sz="1800" b="1">
                <a:solidFill>
                  <a:srgbClr val="000000"/>
                </a:solidFill>
                <a:latin typeface="Arial" panose="020B0604020202020204" pitchFamily="34" charset="0"/>
              </a:rPr>
              <a:t>CCP*</a:t>
            </a:r>
          </a:p>
        </p:txBody>
      </p:sp>
      <p:sp>
        <p:nvSpPr>
          <p:cNvPr id="25616" name="TextBox 26"/>
          <p:cNvSpPr txBox="1">
            <a:spLocks noChangeArrowheads="1"/>
          </p:cNvSpPr>
          <p:nvPr/>
        </p:nvSpPr>
        <p:spPr bwMode="auto">
          <a:xfrm>
            <a:off x="6763754" y="5940425"/>
            <a:ext cx="39544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r>
              <a:rPr lang="en-US" altLang="en-US" sz="1800" b="1">
                <a:solidFill>
                  <a:srgbClr val="000000"/>
                </a:solidFill>
                <a:latin typeface="Arial" panose="020B0604020202020204" pitchFamily="34" charset="0"/>
              </a:rPr>
              <a:t>*Common Connection Point (CCP)</a:t>
            </a:r>
          </a:p>
        </p:txBody>
      </p:sp>
      <p:sp>
        <p:nvSpPr>
          <p:cNvPr id="5" name="Text Placeholder 4">
            <a:extLst>
              <a:ext uri="{FF2B5EF4-FFF2-40B4-BE49-F238E27FC236}">
                <a16:creationId xmlns:a16="http://schemas.microsoft.com/office/drawing/2014/main" id="{3AC4B019-6859-4733-9AB7-8BDE0E96B742}"/>
              </a:ext>
            </a:extLst>
          </p:cNvPr>
          <p:cNvSpPr>
            <a:spLocks noGrp="1"/>
          </p:cNvSpPr>
          <p:nvPr>
            <p:ph type="body" sz="quarter" idx="13"/>
          </p:nvPr>
        </p:nvSpPr>
        <p:spPr/>
        <p:txBody>
          <a:bodyPr/>
          <a:lstStyle/>
          <a:p>
            <a:r>
              <a:rPr lang="en-US"/>
              <a:t>Off-grid / With battery storage / DC system </a:t>
            </a:r>
          </a:p>
        </p:txBody>
      </p:sp>
    </p:spTree>
    <p:extLst>
      <p:ext uri="{BB962C8B-B14F-4D97-AF65-F5344CB8AC3E}">
        <p14:creationId xmlns:p14="http://schemas.microsoft.com/office/powerpoint/2010/main" val="1461691616"/>
      </p:ext>
    </p:extLst>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3613151" y="1289395"/>
            <a:ext cx="5330825" cy="401637"/>
          </a:xfrm>
          <a:prstGeom prst="rect">
            <a:avLst/>
          </a:prstGeom>
          <a:noFill/>
          <a:ln w="9525">
            <a:noFill/>
            <a:miter lim="800000"/>
            <a:headEnd/>
            <a:tailEnd/>
          </a:ln>
        </p:spPr>
        <p:txBody>
          <a:bodyPr anchor="ctr"/>
          <a:lstStyle/>
          <a:p>
            <a:pPr marL="342900" indent="-342900" algn="ctr" fontAlgn="base">
              <a:spcBef>
                <a:spcPct val="0"/>
              </a:spcBef>
              <a:spcAft>
                <a:spcPct val="0"/>
              </a:spcAft>
              <a:defRPr/>
            </a:pPr>
            <a:r>
              <a:rPr lang="en-US" sz="1600" b="1" i="1" kern="0">
                <a:ln w="0"/>
                <a:solidFill>
                  <a:schemeClr val="accent1"/>
                </a:solidFill>
                <a:effectLst>
                  <a:outerShdw blurRad="38100" dist="25400" dir="5400000" algn="ctr" rotWithShape="0">
                    <a:srgbClr val="6E747A">
                      <a:alpha val="43000"/>
                    </a:srgbClr>
                  </a:outerShdw>
                </a:effectLst>
                <a:latin typeface="Arial"/>
              </a:rPr>
              <a:t>Solar Home Systems &amp; DC Industrial  Systems</a:t>
            </a:r>
          </a:p>
        </p:txBody>
      </p:sp>
      <p:pic>
        <p:nvPicPr>
          <p:cNvPr id="26627" name="Picture 6" descr="http://www.fatcow.com.au/odin/images/279138/Solar-Water-Pumps-by-Renewable-Power-Systems-2791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00" y="2297114"/>
            <a:ext cx="2446338"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15"/>
          <p:cNvSpPr>
            <a:spLocks noChangeArrowheads="1"/>
          </p:cNvSpPr>
          <p:nvPr/>
        </p:nvSpPr>
        <p:spPr bwMode="auto">
          <a:xfrm>
            <a:off x="6451600" y="3794126"/>
            <a:ext cx="292100" cy="219075"/>
          </a:xfrm>
          <a:prstGeom prst="rect">
            <a:avLst/>
          </a:prstGeom>
          <a:solidFill>
            <a:schemeClr val="bg1"/>
          </a:solidFill>
          <a:ln w="9525" algn="ctr">
            <a:solidFill>
              <a:schemeClr val="bg1"/>
            </a:solidFill>
            <a:round/>
            <a:headEnd/>
            <a:tailEnd/>
          </a:ln>
        </p:spPr>
        <p:txBody>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endParaRPr lang="en-US" altLang="en-US" sz="1800">
              <a:solidFill>
                <a:srgbClr val="000000"/>
              </a:solidFill>
              <a:latin typeface="Arial" panose="020B0604020202020204" pitchFamily="34" charset="0"/>
            </a:endParaRPr>
          </a:p>
        </p:txBody>
      </p:sp>
      <p:sp>
        <p:nvSpPr>
          <p:cNvPr id="26629" name="TextBox 16"/>
          <p:cNvSpPr txBox="1">
            <a:spLocks noChangeArrowheads="1"/>
          </p:cNvSpPr>
          <p:nvPr/>
        </p:nvSpPr>
        <p:spPr bwMode="auto">
          <a:xfrm>
            <a:off x="2567504" y="2056974"/>
            <a:ext cx="8265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r>
              <a:rPr lang="en-US" altLang="en-US" sz="1200" b="1">
                <a:solidFill>
                  <a:srgbClr val="000000"/>
                </a:solidFill>
                <a:latin typeface="Arial" panose="020B0604020202020204" pitchFamily="34" charset="0"/>
                <a:cs typeface="Arial" panose="020B0604020202020204" pitchFamily="34" charset="0"/>
              </a:rPr>
              <a:t>PV Array</a:t>
            </a:r>
          </a:p>
        </p:txBody>
      </p:sp>
      <p:sp>
        <p:nvSpPr>
          <p:cNvPr id="26630" name="TextBox 18"/>
          <p:cNvSpPr txBox="1">
            <a:spLocks noChangeArrowheads="1"/>
          </p:cNvSpPr>
          <p:nvPr/>
        </p:nvSpPr>
        <p:spPr bwMode="auto">
          <a:xfrm>
            <a:off x="8943976" y="1931989"/>
            <a:ext cx="14700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r>
              <a:rPr lang="en-US" altLang="en-US" sz="1200" b="1">
                <a:solidFill>
                  <a:srgbClr val="000000"/>
                </a:solidFill>
                <a:latin typeface="Arial" panose="020B0604020202020204" pitchFamily="34" charset="0"/>
                <a:cs typeface="Arial" panose="020B0604020202020204" pitchFamily="34" charset="0"/>
              </a:rPr>
              <a:t>DC Load</a:t>
            </a:r>
          </a:p>
        </p:txBody>
      </p:sp>
      <p:cxnSp>
        <p:nvCxnSpPr>
          <p:cNvPr id="26631" name="Straight Arrow Connector 8"/>
          <p:cNvCxnSpPr>
            <a:cxnSpLocks noChangeShapeType="1"/>
          </p:cNvCxnSpPr>
          <p:nvPr/>
        </p:nvCxnSpPr>
        <p:spPr bwMode="auto">
          <a:xfrm>
            <a:off x="3749675" y="3465514"/>
            <a:ext cx="839788" cy="1587"/>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6632" name="Straight Arrow Connector 8"/>
          <p:cNvCxnSpPr>
            <a:cxnSpLocks noChangeShapeType="1"/>
          </p:cNvCxnSpPr>
          <p:nvPr/>
        </p:nvCxnSpPr>
        <p:spPr bwMode="auto">
          <a:xfrm>
            <a:off x="7739063" y="3502025"/>
            <a:ext cx="876300" cy="1588"/>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pic>
        <p:nvPicPr>
          <p:cNvPr id="2663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0164" y="2698751"/>
            <a:ext cx="2154237"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4" name="Rectangle 25"/>
          <p:cNvSpPr>
            <a:spLocks noChangeArrowheads="1"/>
          </p:cNvSpPr>
          <p:nvPr/>
        </p:nvSpPr>
        <p:spPr bwMode="auto">
          <a:xfrm>
            <a:off x="6351588" y="3165475"/>
            <a:ext cx="620712" cy="46038"/>
          </a:xfrm>
          <a:prstGeom prst="rect">
            <a:avLst/>
          </a:prstGeom>
          <a:solidFill>
            <a:schemeClr val="bg1"/>
          </a:solidFill>
          <a:ln w="9525" algn="ctr">
            <a:solidFill>
              <a:schemeClr val="bg1"/>
            </a:solidFill>
            <a:round/>
            <a:headEnd/>
            <a:tailEnd/>
          </a:ln>
        </p:spPr>
        <p:txBody>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endParaRPr lang="en-US" altLang="en-US" sz="1800">
              <a:solidFill>
                <a:srgbClr val="000000"/>
              </a:solidFill>
              <a:latin typeface="Arial" panose="020B0604020202020204" pitchFamily="34" charset="0"/>
            </a:endParaRPr>
          </a:p>
        </p:txBody>
      </p:sp>
      <p:sp>
        <p:nvSpPr>
          <p:cNvPr id="26635" name="Rectangle 26"/>
          <p:cNvSpPr>
            <a:spLocks noChangeArrowheads="1"/>
          </p:cNvSpPr>
          <p:nvPr/>
        </p:nvSpPr>
        <p:spPr bwMode="auto">
          <a:xfrm>
            <a:off x="5256214" y="3113089"/>
            <a:ext cx="401637" cy="73025"/>
          </a:xfrm>
          <a:prstGeom prst="rect">
            <a:avLst/>
          </a:prstGeom>
          <a:solidFill>
            <a:schemeClr val="bg1"/>
          </a:solidFill>
          <a:ln w="9525" algn="ctr">
            <a:solidFill>
              <a:schemeClr val="bg1"/>
            </a:solidFill>
            <a:round/>
            <a:headEnd/>
            <a:tailEnd/>
          </a:ln>
        </p:spPr>
        <p:txBody>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endParaRPr lang="en-US" altLang="en-US" sz="1800">
              <a:solidFill>
                <a:srgbClr val="000000"/>
              </a:solidFill>
              <a:latin typeface="Arial" panose="020B0604020202020204" pitchFamily="34" charset="0"/>
            </a:endParaRPr>
          </a:p>
        </p:txBody>
      </p:sp>
      <p:sp>
        <p:nvSpPr>
          <p:cNvPr id="26636" name="Rectangle 27"/>
          <p:cNvSpPr>
            <a:spLocks noChangeArrowheads="1"/>
          </p:cNvSpPr>
          <p:nvPr/>
        </p:nvSpPr>
        <p:spPr bwMode="auto">
          <a:xfrm>
            <a:off x="6315076" y="2820989"/>
            <a:ext cx="620713" cy="60325"/>
          </a:xfrm>
          <a:prstGeom prst="rect">
            <a:avLst/>
          </a:prstGeom>
          <a:solidFill>
            <a:schemeClr val="bg1"/>
          </a:solidFill>
          <a:ln w="9525" algn="ctr">
            <a:solidFill>
              <a:schemeClr val="bg1"/>
            </a:solidFill>
            <a:round/>
            <a:headEnd/>
            <a:tailEnd/>
          </a:ln>
        </p:spPr>
        <p:txBody>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endParaRPr lang="en-US" altLang="en-US" sz="1800">
              <a:solidFill>
                <a:srgbClr val="000000"/>
              </a:solidFill>
              <a:latin typeface="Arial" panose="020B0604020202020204" pitchFamily="34" charset="0"/>
            </a:endParaRPr>
          </a:p>
        </p:txBody>
      </p:sp>
      <p:pic>
        <p:nvPicPr>
          <p:cNvPr id="26637" name="Picture 5" descr="http://www.infolink.com.au/odin/images/242812/DC-Appliances-from-Conergy-242812-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0500" y="2771775"/>
            <a:ext cx="1085850"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8" name="Picture 9" descr="http://www.germes-online.com/direct/dbimage/50024190/2V_1500Ah_Sealed_Lead_Acid_Batter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9701" y="4889501"/>
            <a:ext cx="1789113"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639" name="Straight Arrow Connector 8"/>
          <p:cNvCxnSpPr>
            <a:cxnSpLocks noChangeShapeType="1"/>
          </p:cNvCxnSpPr>
          <p:nvPr/>
        </p:nvCxnSpPr>
        <p:spPr bwMode="auto">
          <a:xfrm rot="5400000">
            <a:off x="5822157" y="4615657"/>
            <a:ext cx="622300" cy="1587"/>
          </a:xfrm>
          <a:prstGeom prst="straightConnector1">
            <a:avLst/>
          </a:prstGeom>
          <a:noFill/>
          <a:ln w="5715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26640" name="TextBox 32"/>
          <p:cNvSpPr txBox="1">
            <a:spLocks noChangeArrowheads="1"/>
          </p:cNvSpPr>
          <p:nvPr/>
        </p:nvSpPr>
        <p:spPr bwMode="auto">
          <a:xfrm>
            <a:off x="3759201" y="5437189"/>
            <a:ext cx="14700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r>
              <a:rPr lang="en-US" altLang="en-US" sz="1200" b="1">
                <a:solidFill>
                  <a:srgbClr val="000000"/>
                </a:solidFill>
                <a:latin typeface="Arial" panose="020B0604020202020204" pitchFamily="34" charset="0"/>
                <a:cs typeface="Arial" panose="020B0604020202020204" pitchFamily="34" charset="0"/>
              </a:rPr>
              <a:t>Battery Bank</a:t>
            </a:r>
          </a:p>
        </p:txBody>
      </p:sp>
      <p:sp>
        <p:nvSpPr>
          <p:cNvPr id="26641" name="TextBox 33"/>
          <p:cNvSpPr txBox="1">
            <a:spLocks noChangeArrowheads="1"/>
          </p:cNvSpPr>
          <p:nvPr/>
        </p:nvSpPr>
        <p:spPr bwMode="auto">
          <a:xfrm>
            <a:off x="4635500" y="2184931"/>
            <a:ext cx="32861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r>
              <a:rPr lang="en-US" altLang="en-US" sz="1200" b="1">
                <a:solidFill>
                  <a:srgbClr val="000000"/>
                </a:solidFill>
                <a:latin typeface="Arial" panose="020B0604020202020204" pitchFamily="34" charset="0"/>
                <a:cs typeface="Arial" panose="020B0604020202020204" pitchFamily="34" charset="0"/>
              </a:rPr>
              <a:t>Charge &amp; Load Controller</a:t>
            </a:r>
          </a:p>
        </p:txBody>
      </p:sp>
      <p:sp>
        <p:nvSpPr>
          <p:cNvPr id="7" name="Text Placeholder 6">
            <a:extLst>
              <a:ext uri="{FF2B5EF4-FFF2-40B4-BE49-F238E27FC236}">
                <a16:creationId xmlns:a16="http://schemas.microsoft.com/office/drawing/2014/main" id="{ACE9761A-4C04-4DB3-BAB3-979B33D7A59F}"/>
              </a:ext>
            </a:extLst>
          </p:cNvPr>
          <p:cNvSpPr>
            <a:spLocks noGrp="1"/>
          </p:cNvSpPr>
          <p:nvPr>
            <p:ph type="body" sz="quarter" idx="13"/>
          </p:nvPr>
        </p:nvSpPr>
        <p:spPr/>
        <p:txBody>
          <a:bodyPr/>
          <a:lstStyle/>
          <a:p>
            <a:r>
              <a:rPr lang="en-US"/>
              <a:t>Off-grid / With battery storage / DC system </a:t>
            </a:r>
          </a:p>
        </p:txBody>
      </p:sp>
    </p:spTree>
    <p:extLst>
      <p:ext uri="{BB962C8B-B14F-4D97-AF65-F5344CB8AC3E}">
        <p14:creationId xmlns:p14="http://schemas.microsoft.com/office/powerpoint/2010/main" val="3002573023"/>
      </p:ext>
    </p:extLst>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7"/>
          <p:cNvSpPr txBox="1">
            <a:spLocks noChangeArrowheads="1"/>
          </p:cNvSpPr>
          <p:nvPr/>
        </p:nvSpPr>
        <p:spPr bwMode="auto">
          <a:xfrm>
            <a:off x="1763882" y="2318878"/>
            <a:ext cx="1679575" cy="769441"/>
          </a:xfrm>
          <a:prstGeom prst="rect">
            <a:avLst/>
          </a:prstGeom>
          <a:noFill/>
          <a:ln w="635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endParaRPr lang="en-US" altLang="en-US" sz="1000" b="1">
              <a:solidFill>
                <a:srgbClr val="000000"/>
              </a:solidFill>
              <a:latin typeface="Arial" panose="020B0604020202020204" pitchFamily="34" charset="0"/>
              <a:cs typeface="Arial" panose="020B0604020202020204" pitchFamily="34" charset="0"/>
            </a:endParaRPr>
          </a:p>
          <a:p>
            <a:pPr algn="ctr" fontAlgn="base">
              <a:spcBef>
                <a:spcPct val="0"/>
              </a:spcBef>
              <a:spcAft>
                <a:spcPct val="0"/>
              </a:spcAft>
              <a:buNone/>
            </a:pPr>
            <a:r>
              <a:rPr lang="en-US" altLang="en-US" sz="2400" b="1">
                <a:solidFill>
                  <a:srgbClr val="000000"/>
                </a:solidFill>
                <a:latin typeface="Arial" panose="020B0604020202020204" pitchFamily="34" charset="0"/>
                <a:cs typeface="Arial" panose="020B0604020202020204" pitchFamily="34" charset="0"/>
              </a:rPr>
              <a:t>PV Array</a:t>
            </a:r>
          </a:p>
          <a:p>
            <a:pPr algn="ctr" fontAlgn="base">
              <a:spcBef>
                <a:spcPct val="0"/>
              </a:spcBef>
              <a:spcAft>
                <a:spcPct val="0"/>
              </a:spcAft>
              <a:buNone/>
            </a:pPr>
            <a:endParaRPr lang="en-US" altLang="en-US" sz="1000" b="1">
              <a:solidFill>
                <a:srgbClr val="000000"/>
              </a:solidFill>
              <a:latin typeface="Arial" panose="020B0604020202020204" pitchFamily="34" charset="0"/>
              <a:cs typeface="Arial" panose="020B0604020202020204" pitchFamily="34" charset="0"/>
            </a:endParaRPr>
          </a:p>
        </p:txBody>
      </p:sp>
      <p:cxnSp>
        <p:nvCxnSpPr>
          <p:cNvPr id="27651" name="Straight Arrow Connector 5"/>
          <p:cNvCxnSpPr>
            <a:cxnSpLocks noChangeShapeType="1"/>
            <a:stCxn id="27650" idx="3"/>
          </p:cNvCxnSpPr>
          <p:nvPr/>
        </p:nvCxnSpPr>
        <p:spPr bwMode="auto">
          <a:xfrm>
            <a:off x="3443457" y="2703599"/>
            <a:ext cx="767596" cy="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7652" name="TextBox 7"/>
          <p:cNvSpPr txBox="1">
            <a:spLocks noChangeArrowheads="1"/>
          </p:cNvSpPr>
          <p:nvPr/>
        </p:nvSpPr>
        <p:spPr bwMode="auto">
          <a:xfrm>
            <a:off x="4270376" y="2033589"/>
            <a:ext cx="1743075" cy="1138773"/>
          </a:xfrm>
          <a:prstGeom prst="rect">
            <a:avLst/>
          </a:prstGeom>
          <a:noFill/>
          <a:ln w="63500">
            <a:solidFill>
              <a:schemeClr val="accent1">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endParaRPr lang="en-US" altLang="en-US" sz="1000" b="1">
              <a:solidFill>
                <a:srgbClr val="000000"/>
              </a:solidFill>
              <a:latin typeface="Arial" panose="020B0604020202020204" pitchFamily="34" charset="0"/>
              <a:cs typeface="Arial" panose="020B0604020202020204" pitchFamily="34" charset="0"/>
            </a:endParaRPr>
          </a:p>
          <a:p>
            <a:pPr algn="ctr" fontAlgn="base">
              <a:spcBef>
                <a:spcPct val="0"/>
              </a:spcBef>
              <a:spcAft>
                <a:spcPct val="0"/>
              </a:spcAft>
              <a:buNone/>
            </a:pPr>
            <a:r>
              <a:rPr lang="en-US" altLang="en-US" sz="2400" b="1">
                <a:solidFill>
                  <a:srgbClr val="000000"/>
                </a:solidFill>
                <a:latin typeface="Arial" panose="020B0604020202020204" pitchFamily="34" charset="0"/>
                <a:cs typeface="Arial" panose="020B0604020202020204" pitchFamily="34" charset="0"/>
              </a:rPr>
              <a:t>Charge </a:t>
            </a:r>
          </a:p>
          <a:p>
            <a:pPr algn="ctr" fontAlgn="base">
              <a:spcBef>
                <a:spcPct val="0"/>
              </a:spcBef>
              <a:spcAft>
                <a:spcPct val="0"/>
              </a:spcAft>
              <a:buNone/>
            </a:pPr>
            <a:r>
              <a:rPr lang="en-US" altLang="en-US" sz="2400" b="1">
                <a:solidFill>
                  <a:srgbClr val="000000"/>
                </a:solidFill>
                <a:latin typeface="Arial" panose="020B0604020202020204" pitchFamily="34" charset="0"/>
                <a:cs typeface="Arial" panose="020B0604020202020204" pitchFamily="34" charset="0"/>
              </a:rPr>
              <a:t>Controller</a:t>
            </a:r>
          </a:p>
          <a:p>
            <a:pPr algn="ctr" fontAlgn="base">
              <a:spcBef>
                <a:spcPct val="0"/>
              </a:spcBef>
              <a:spcAft>
                <a:spcPct val="0"/>
              </a:spcAft>
              <a:buNone/>
            </a:pPr>
            <a:endParaRPr lang="en-US" altLang="en-US" sz="1000" b="1">
              <a:solidFill>
                <a:srgbClr val="000000"/>
              </a:solidFill>
              <a:latin typeface="Arial" panose="020B0604020202020204" pitchFamily="34" charset="0"/>
              <a:cs typeface="Arial" panose="020B0604020202020204" pitchFamily="34" charset="0"/>
            </a:endParaRPr>
          </a:p>
        </p:txBody>
      </p:sp>
      <p:cxnSp>
        <p:nvCxnSpPr>
          <p:cNvPr id="27653" name="Straight Arrow Connector 9"/>
          <p:cNvCxnSpPr>
            <a:cxnSpLocks noChangeShapeType="1"/>
          </p:cNvCxnSpPr>
          <p:nvPr/>
        </p:nvCxnSpPr>
        <p:spPr bwMode="auto">
          <a:xfrm flipV="1">
            <a:off x="5133976" y="3903663"/>
            <a:ext cx="1514475" cy="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7654" name="TextBox 7"/>
          <p:cNvSpPr txBox="1">
            <a:spLocks noChangeArrowheads="1"/>
          </p:cNvSpPr>
          <p:nvPr/>
        </p:nvSpPr>
        <p:spPr bwMode="auto">
          <a:xfrm>
            <a:off x="4051300" y="4816476"/>
            <a:ext cx="2190750" cy="769441"/>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endParaRPr lang="en-US" altLang="en-US" sz="1000" b="1">
              <a:solidFill>
                <a:srgbClr val="000000"/>
              </a:solidFill>
              <a:latin typeface="Arial" panose="020B0604020202020204" pitchFamily="34" charset="0"/>
              <a:cs typeface="Arial" panose="020B0604020202020204" pitchFamily="34" charset="0"/>
            </a:endParaRPr>
          </a:p>
          <a:p>
            <a:pPr algn="ctr" fontAlgn="base">
              <a:spcBef>
                <a:spcPct val="0"/>
              </a:spcBef>
              <a:spcAft>
                <a:spcPct val="0"/>
              </a:spcAft>
              <a:buNone/>
            </a:pPr>
            <a:r>
              <a:rPr lang="en-US" altLang="en-US" sz="2400" b="1">
                <a:solidFill>
                  <a:srgbClr val="000000"/>
                </a:solidFill>
                <a:latin typeface="Arial" panose="020B0604020202020204" pitchFamily="34" charset="0"/>
                <a:cs typeface="Arial" panose="020B0604020202020204" pitchFamily="34" charset="0"/>
              </a:rPr>
              <a:t>Battery</a:t>
            </a:r>
          </a:p>
          <a:p>
            <a:pPr algn="ctr" fontAlgn="base">
              <a:spcBef>
                <a:spcPct val="0"/>
              </a:spcBef>
              <a:spcAft>
                <a:spcPct val="0"/>
              </a:spcAft>
              <a:buNone/>
            </a:pPr>
            <a:endParaRPr lang="en-US" altLang="en-US" sz="1000" b="1">
              <a:solidFill>
                <a:srgbClr val="000000"/>
              </a:solidFill>
              <a:latin typeface="Arial" panose="020B0604020202020204" pitchFamily="34" charset="0"/>
              <a:cs typeface="Arial" panose="020B0604020202020204" pitchFamily="34" charset="0"/>
            </a:endParaRPr>
          </a:p>
        </p:txBody>
      </p:sp>
      <p:cxnSp>
        <p:nvCxnSpPr>
          <p:cNvPr id="27655" name="Straight Arrow Connector 12"/>
          <p:cNvCxnSpPr>
            <a:cxnSpLocks noChangeShapeType="1"/>
            <a:endCxn id="27654" idx="0"/>
          </p:cNvCxnSpPr>
          <p:nvPr/>
        </p:nvCxnSpPr>
        <p:spPr bwMode="auto">
          <a:xfrm>
            <a:off x="5146675" y="3867151"/>
            <a:ext cx="0" cy="949325"/>
          </a:xfrm>
          <a:prstGeom prst="straightConnector1">
            <a:avLst/>
          </a:prstGeom>
          <a:noFill/>
          <a:ln w="5715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27656" name="TextBox 18"/>
          <p:cNvSpPr txBox="1">
            <a:spLocks noChangeArrowheads="1"/>
          </p:cNvSpPr>
          <p:nvPr/>
        </p:nvSpPr>
        <p:spPr bwMode="auto">
          <a:xfrm>
            <a:off x="6624638" y="3211514"/>
            <a:ext cx="1401762" cy="1138773"/>
          </a:xfrm>
          <a:prstGeom prst="rect">
            <a:avLst/>
          </a:prstGeom>
          <a:noFill/>
          <a:ln w="63500">
            <a:solidFill>
              <a:schemeClr val="accent1">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endParaRPr lang="en-US" altLang="en-US" sz="1000" b="1">
              <a:solidFill>
                <a:srgbClr val="000000"/>
              </a:solidFill>
              <a:latin typeface="Arial" panose="020B0604020202020204" pitchFamily="34" charset="0"/>
              <a:cs typeface="Arial" panose="020B0604020202020204" pitchFamily="34" charset="0"/>
            </a:endParaRPr>
          </a:p>
          <a:p>
            <a:pPr algn="ctr" fontAlgn="base">
              <a:spcBef>
                <a:spcPct val="0"/>
              </a:spcBef>
              <a:spcAft>
                <a:spcPct val="0"/>
              </a:spcAft>
              <a:buNone/>
            </a:pPr>
            <a:r>
              <a:rPr lang="en-US" altLang="en-US" sz="2400" b="1">
                <a:solidFill>
                  <a:srgbClr val="000000"/>
                </a:solidFill>
                <a:latin typeface="Arial" panose="020B0604020202020204" pitchFamily="34" charset="0"/>
                <a:cs typeface="Arial" panose="020B0604020202020204" pitchFamily="34" charset="0"/>
              </a:rPr>
              <a:t>DC/AC Inverter</a:t>
            </a:r>
          </a:p>
          <a:p>
            <a:pPr algn="ctr" fontAlgn="base">
              <a:spcBef>
                <a:spcPct val="0"/>
              </a:spcBef>
              <a:spcAft>
                <a:spcPct val="0"/>
              </a:spcAft>
              <a:buNone/>
            </a:pPr>
            <a:endParaRPr lang="en-US" altLang="en-US" sz="1000" b="1">
              <a:solidFill>
                <a:srgbClr val="000000"/>
              </a:solidFill>
              <a:latin typeface="Arial" panose="020B0604020202020204" pitchFamily="34" charset="0"/>
              <a:cs typeface="Arial" panose="020B0604020202020204" pitchFamily="34" charset="0"/>
            </a:endParaRPr>
          </a:p>
        </p:txBody>
      </p:sp>
      <p:sp>
        <p:nvSpPr>
          <p:cNvPr id="27657" name="TextBox 22"/>
          <p:cNvSpPr txBox="1">
            <a:spLocks noChangeArrowheads="1"/>
          </p:cNvSpPr>
          <p:nvPr/>
        </p:nvSpPr>
        <p:spPr bwMode="auto">
          <a:xfrm>
            <a:off x="8797926" y="3205164"/>
            <a:ext cx="1401763" cy="1138773"/>
          </a:xfrm>
          <a:prstGeom prst="rect">
            <a:avLst/>
          </a:prstGeom>
          <a:noFill/>
          <a:ln w="635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endParaRPr lang="en-US" altLang="en-US" sz="1000" b="1">
              <a:solidFill>
                <a:srgbClr val="000000"/>
              </a:solidFill>
              <a:latin typeface="Arial" panose="020B0604020202020204" pitchFamily="34" charset="0"/>
              <a:cs typeface="Arial" panose="020B0604020202020204" pitchFamily="34" charset="0"/>
            </a:endParaRPr>
          </a:p>
          <a:p>
            <a:pPr algn="ctr" fontAlgn="base">
              <a:spcBef>
                <a:spcPct val="0"/>
              </a:spcBef>
              <a:spcAft>
                <a:spcPct val="0"/>
              </a:spcAft>
              <a:buNone/>
            </a:pPr>
            <a:r>
              <a:rPr lang="en-US" altLang="en-US" sz="2400" b="1">
                <a:solidFill>
                  <a:srgbClr val="000000"/>
                </a:solidFill>
                <a:latin typeface="Arial" panose="020B0604020202020204" pitchFamily="34" charset="0"/>
                <a:cs typeface="Arial" panose="020B0604020202020204" pitchFamily="34" charset="0"/>
              </a:rPr>
              <a:t>AC Load</a:t>
            </a:r>
          </a:p>
          <a:p>
            <a:pPr algn="ctr" fontAlgn="base">
              <a:spcBef>
                <a:spcPct val="0"/>
              </a:spcBef>
              <a:spcAft>
                <a:spcPct val="0"/>
              </a:spcAft>
              <a:buNone/>
            </a:pPr>
            <a:endParaRPr lang="en-US" altLang="en-US" sz="1000" b="1">
              <a:solidFill>
                <a:srgbClr val="000000"/>
              </a:solidFill>
              <a:latin typeface="Arial" panose="020B0604020202020204" pitchFamily="34" charset="0"/>
              <a:cs typeface="Arial" panose="020B0604020202020204" pitchFamily="34" charset="0"/>
            </a:endParaRPr>
          </a:p>
        </p:txBody>
      </p:sp>
      <p:cxnSp>
        <p:nvCxnSpPr>
          <p:cNvPr id="27658" name="Straight Arrow Connector 27"/>
          <p:cNvCxnSpPr>
            <a:cxnSpLocks noChangeShapeType="1"/>
          </p:cNvCxnSpPr>
          <p:nvPr/>
        </p:nvCxnSpPr>
        <p:spPr bwMode="auto">
          <a:xfrm>
            <a:off x="8031163" y="3895725"/>
            <a:ext cx="766762" cy="635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7659" name="Straight Arrow Connector 5"/>
          <p:cNvCxnSpPr>
            <a:cxnSpLocks noChangeShapeType="1"/>
            <a:stCxn id="27652" idx="2"/>
          </p:cNvCxnSpPr>
          <p:nvPr/>
        </p:nvCxnSpPr>
        <p:spPr bwMode="auto">
          <a:xfrm>
            <a:off x="5141913" y="3172361"/>
            <a:ext cx="4762" cy="731302"/>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7661" name="TextBox 15"/>
          <p:cNvSpPr txBox="1">
            <a:spLocks noChangeArrowheads="1"/>
          </p:cNvSpPr>
          <p:nvPr/>
        </p:nvSpPr>
        <p:spPr bwMode="auto">
          <a:xfrm>
            <a:off x="4270375" y="3719513"/>
            <a:ext cx="76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r>
              <a:rPr lang="en-US" altLang="en-US" sz="1800" b="1">
                <a:solidFill>
                  <a:srgbClr val="000000"/>
                </a:solidFill>
                <a:latin typeface="Arial" panose="020B0604020202020204" pitchFamily="34" charset="0"/>
              </a:rPr>
              <a:t>CCP*</a:t>
            </a:r>
          </a:p>
        </p:txBody>
      </p:sp>
      <p:sp>
        <p:nvSpPr>
          <p:cNvPr id="27662" name="TextBox 16"/>
          <p:cNvSpPr txBox="1">
            <a:spLocks noChangeArrowheads="1"/>
          </p:cNvSpPr>
          <p:nvPr/>
        </p:nvSpPr>
        <p:spPr bwMode="auto">
          <a:xfrm>
            <a:off x="7019478" y="5940425"/>
            <a:ext cx="39544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r>
              <a:rPr lang="en-US" altLang="en-US" sz="1800" b="1">
                <a:solidFill>
                  <a:srgbClr val="000000"/>
                </a:solidFill>
                <a:latin typeface="Arial" panose="020B0604020202020204" pitchFamily="34" charset="0"/>
              </a:rPr>
              <a:t>*Common Connection Point (CCP)</a:t>
            </a:r>
          </a:p>
        </p:txBody>
      </p:sp>
      <p:sp>
        <p:nvSpPr>
          <p:cNvPr id="5" name="Text Placeholder 4">
            <a:extLst>
              <a:ext uri="{FF2B5EF4-FFF2-40B4-BE49-F238E27FC236}">
                <a16:creationId xmlns:a16="http://schemas.microsoft.com/office/drawing/2014/main" id="{5AEB0CB4-1DCE-422F-82E7-93E944D56789}"/>
              </a:ext>
            </a:extLst>
          </p:cNvPr>
          <p:cNvSpPr>
            <a:spLocks noGrp="1"/>
          </p:cNvSpPr>
          <p:nvPr>
            <p:ph type="body" sz="quarter" idx="13"/>
          </p:nvPr>
        </p:nvSpPr>
        <p:spPr/>
        <p:txBody>
          <a:bodyPr/>
          <a:lstStyle/>
          <a:p>
            <a:r>
              <a:rPr lang="en-US"/>
              <a:t>Off-grid / With battery storage / AC system </a:t>
            </a:r>
          </a:p>
        </p:txBody>
      </p:sp>
    </p:spTree>
    <p:extLst>
      <p:ext uri="{BB962C8B-B14F-4D97-AF65-F5344CB8AC3E}">
        <p14:creationId xmlns:p14="http://schemas.microsoft.com/office/powerpoint/2010/main" val="3395532812"/>
      </p:ext>
    </p:extLst>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2828926" y="1497014"/>
            <a:ext cx="6791325" cy="401637"/>
          </a:xfrm>
          <a:prstGeom prst="rect">
            <a:avLst/>
          </a:prstGeom>
          <a:noFill/>
          <a:ln w="9525">
            <a:noFill/>
            <a:miter lim="800000"/>
            <a:headEnd/>
            <a:tailEnd/>
          </a:ln>
        </p:spPr>
        <p:txBody>
          <a:bodyPr anchor="ctr"/>
          <a:lstStyle/>
          <a:p>
            <a:pPr marL="342900" indent="-342900" algn="ctr" fontAlgn="base">
              <a:spcBef>
                <a:spcPct val="0"/>
              </a:spcBef>
              <a:spcAft>
                <a:spcPct val="0"/>
              </a:spcAft>
              <a:defRPr/>
            </a:pPr>
            <a:r>
              <a:rPr lang="en-US" sz="1600" b="1" i="1" kern="0">
                <a:ln w="0"/>
                <a:solidFill>
                  <a:schemeClr val="accent1"/>
                </a:solidFill>
                <a:effectLst>
                  <a:outerShdw blurRad="38100" dist="25400" dir="5400000" algn="ctr" rotWithShape="0">
                    <a:srgbClr val="6E747A">
                      <a:alpha val="43000"/>
                    </a:srgbClr>
                  </a:outerShdw>
                </a:effectLst>
                <a:latin typeface="Arial"/>
              </a:rPr>
              <a:t>Solar Home Systems &amp; AC Industrial Applications</a:t>
            </a:r>
          </a:p>
        </p:txBody>
      </p:sp>
      <p:pic>
        <p:nvPicPr>
          <p:cNvPr id="28675" name="Picture 6" descr="http://www.fatcow.com.au/odin/images/279138/Solar-Water-Pumps-by-Renewable-Power-Systems-2791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00" y="2665414"/>
            <a:ext cx="2446338"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Box 16"/>
          <p:cNvSpPr txBox="1">
            <a:spLocks noChangeArrowheads="1"/>
          </p:cNvSpPr>
          <p:nvPr/>
        </p:nvSpPr>
        <p:spPr bwMode="auto">
          <a:xfrm>
            <a:off x="2493881" y="2440703"/>
            <a:ext cx="8557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r>
              <a:rPr lang="en-US" altLang="en-US" sz="1200" b="1">
                <a:solidFill>
                  <a:srgbClr val="000000"/>
                </a:solidFill>
                <a:latin typeface="Arial" panose="020B0604020202020204" pitchFamily="34" charset="0"/>
                <a:cs typeface="Arial" panose="020B0604020202020204" pitchFamily="34" charset="0"/>
              </a:rPr>
              <a:t>PV Array</a:t>
            </a:r>
          </a:p>
        </p:txBody>
      </p:sp>
      <p:sp>
        <p:nvSpPr>
          <p:cNvPr id="28677" name="TextBox 18"/>
          <p:cNvSpPr txBox="1">
            <a:spLocks noChangeArrowheads="1"/>
          </p:cNvSpPr>
          <p:nvPr/>
        </p:nvSpPr>
        <p:spPr bwMode="auto">
          <a:xfrm>
            <a:off x="9136063" y="3943351"/>
            <a:ext cx="12874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r>
              <a:rPr lang="en-US" altLang="en-US" sz="1200" b="1">
                <a:solidFill>
                  <a:srgbClr val="000000"/>
                </a:solidFill>
                <a:latin typeface="Arial" panose="020B0604020202020204" pitchFamily="34" charset="0"/>
                <a:cs typeface="Arial" panose="020B0604020202020204" pitchFamily="34" charset="0"/>
              </a:rPr>
              <a:t>AC Load</a:t>
            </a:r>
          </a:p>
        </p:txBody>
      </p:sp>
      <p:cxnSp>
        <p:nvCxnSpPr>
          <p:cNvPr id="28678" name="Straight Arrow Connector 8"/>
          <p:cNvCxnSpPr>
            <a:cxnSpLocks noChangeShapeType="1"/>
          </p:cNvCxnSpPr>
          <p:nvPr/>
        </p:nvCxnSpPr>
        <p:spPr bwMode="auto">
          <a:xfrm>
            <a:off x="3759201" y="3578225"/>
            <a:ext cx="657225" cy="1588"/>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8679" name="Straight Arrow Connector 8"/>
          <p:cNvCxnSpPr>
            <a:cxnSpLocks noChangeShapeType="1"/>
          </p:cNvCxnSpPr>
          <p:nvPr/>
        </p:nvCxnSpPr>
        <p:spPr bwMode="auto">
          <a:xfrm>
            <a:off x="5256213" y="4637089"/>
            <a:ext cx="1168400" cy="1587"/>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pic>
        <p:nvPicPr>
          <p:cNvPr id="28680" name="Picture 9" descr="http://www.germes-online.com/direct/dbimage/50024190/2V_1500Ah_Sealed_Lead_Acid_Batte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9901" y="5168900"/>
            <a:ext cx="1789113"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681" name="Straight Arrow Connector 8"/>
          <p:cNvCxnSpPr>
            <a:cxnSpLocks noChangeShapeType="1"/>
          </p:cNvCxnSpPr>
          <p:nvPr/>
        </p:nvCxnSpPr>
        <p:spPr bwMode="auto">
          <a:xfrm rot="16200000" flipH="1">
            <a:off x="4938714" y="4954589"/>
            <a:ext cx="644525" cy="9525"/>
          </a:xfrm>
          <a:prstGeom prst="straightConnector1">
            <a:avLst/>
          </a:prstGeom>
          <a:noFill/>
          <a:ln w="5715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28682" name="TextBox 32"/>
          <p:cNvSpPr txBox="1">
            <a:spLocks noChangeArrowheads="1"/>
          </p:cNvSpPr>
          <p:nvPr/>
        </p:nvSpPr>
        <p:spPr bwMode="auto">
          <a:xfrm>
            <a:off x="2928939" y="5537201"/>
            <a:ext cx="14700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r>
              <a:rPr lang="en-US" altLang="en-US" sz="1200" b="1">
                <a:solidFill>
                  <a:srgbClr val="000000"/>
                </a:solidFill>
                <a:latin typeface="Arial" panose="020B0604020202020204" pitchFamily="34" charset="0"/>
                <a:cs typeface="Arial" panose="020B0604020202020204" pitchFamily="34" charset="0"/>
              </a:rPr>
              <a:t>Battery Bank</a:t>
            </a:r>
          </a:p>
        </p:txBody>
      </p:sp>
      <p:sp>
        <p:nvSpPr>
          <p:cNvPr id="28683" name="TextBox 33"/>
          <p:cNvSpPr txBox="1">
            <a:spLocks noChangeArrowheads="1"/>
          </p:cNvSpPr>
          <p:nvPr/>
        </p:nvSpPr>
        <p:spPr bwMode="auto">
          <a:xfrm>
            <a:off x="6322848" y="2946013"/>
            <a:ext cx="25463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ctr" fontAlgn="base">
              <a:spcBef>
                <a:spcPct val="0"/>
              </a:spcBef>
              <a:spcAft>
                <a:spcPct val="0"/>
              </a:spcAft>
              <a:buNone/>
            </a:pPr>
            <a:r>
              <a:rPr lang="en-US" altLang="en-US" sz="1200" b="1">
                <a:solidFill>
                  <a:srgbClr val="000000"/>
                </a:solidFill>
                <a:latin typeface="Arial" panose="020B0604020202020204" pitchFamily="34" charset="0"/>
                <a:cs typeface="Arial" panose="020B0604020202020204" pitchFamily="34" charset="0"/>
              </a:rPr>
              <a:t>Charge Controller</a:t>
            </a:r>
          </a:p>
        </p:txBody>
      </p:sp>
      <p:pic>
        <p:nvPicPr>
          <p:cNvPr id="28684" name="Picture 4" descr="http://sunelec.com/images/TS-MPPT-6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353" y="1952624"/>
            <a:ext cx="2263775"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6" descr="http://www.cclcomponents.com/photos/AJ20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4150" y="394335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686" name="Straight Arrow Connector 8"/>
          <p:cNvCxnSpPr>
            <a:cxnSpLocks noChangeShapeType="1"/>
          </p:cNvCxnSpPr>
          <p:nvPr/>
        </p:nvCxnSpPr>
        <p:spPr bwMode="auto">
          <a:xfrm>
            <a:off x="8478839" y="4819650"/>
            <a:ext cx="839787" cy="1588"/>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pic>
        <p:nvPicPr>
          <p:cNvPr id="28687" name="Picture 5" descr="http://www.infolink.com.au/odin/images/242812/DC-Appliances-from-Conergy-242812-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55138" y="4381500"/>
            <a:ext cx="1085850"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688" name="Straight Arrow Connector 8"/>
          <p:cNvCxnSpPr>
            <a:cxnSpLocks noChangeShapeType="1"/>
          </p:cNvCxnSpPr>
          <p:nvPr/>
        </p:nvCxnSpPr>
        <p:spPr bwMode="auto">
          <a:xfrm rot="5400000">
            <a:off x="5054601" y="4437063"/>
            <a:ext cx="403225" cy="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8689" name="TextBox 32"/>
          <p:cNvSpPr txBox="1">
            <a:spLocks noChangeArrowheads="1"/>
          </p:cNvSpPr>
          <p:nvPr/>
        </p:nvSpPr>
        <p:spPr bwMode="auto">
          <a:xfrm>
            <a:off x="6643688" y="5842000"/>
            <a:ext cx="2957512"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algn="just" fontAlgn="base">
              <a:spcBef>
                <a:spcPct val="0"/>
              </a:spcBef>
              <a:spcAft>
                <a:spcPct val="0"/>
              </a:spcAft>
              <a:buNone/>
            </a:pPr>
            <a:r>
              <a:rPr lang="en-US" altLang="en-US" sz="1400" b="1">
                <a:solidFill>
                  <a:srgbClr val="000000"/>
                </a:solidFill>
                <a:latin typeface="Arial" panose="020B0604020202020204" pitchFamily="34" charset="0"/>
                <a:cs typeface="Arial" panose="020B0604020202020204" pitchFamily="34" charset="0"/>
              </a:rPr>
              <a:t>DC/AC Inverter</a:t>
            </a:r>
          </a:p>
          <a:p>
            <a:pPr algn="just" fontAlgn="base">
              <a:spcBef>
                <a:spcPct val="0"/>
              </a:spcBef>
              <a:spcAft>
                <a:spcPct val="0"/>
              </a:spcAft>
              <a:buNone/>
            </a:pPr>
            <a:r>
              <a:rPr lang="en-US" altLang="en-US" sz="1050" b="1" i="1">
                <a:solidFill>
                  <a:srgbClr val="000000"/>
                </a:solidFill>
                <a:latin typeface="Arial" panose="020B0604020202020204" pitchFamily="34" charset="0"/>
                <a:cs typeface="Arial" panose="020B0604020202020204" pitchFamily="34" charset="0"/>
              </a:rPr>
              <a:t>With fixed voltage &amp; frequency</a:t>
            </a:r>
          </a:p>
        </p:txBody>
      </p:sp>
      <p:sp>
        <p:nvSpPr>
          <p:cNvPr id="23" name="Title 1"/>
          <p:cNvSpPr txBox="1">
            <a:spLocks/>
          </p:cNvSpPr>
          <p:nvPr/>
        </p:nvSpPr>
        <p:spPr bwMode="auto">
          <a:xfrm>
            <a:off x="3349625" y="166688"/>
            <a:ext cx="544353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defPPr>
              <a:defRPr lang="de-DE"/>
            </a:defPPr>
            <a:lvl1pPr algn="l">
              <a:lnSpc>
                <a:spcPts val="3000"/>
              </a:lnSpc>
              <a:defRPr sz="2000" b="1">
                <a:solidFill>
                  <a:schemeClr val="tx2"/>
                </a:solidFill>
                <a:latin typeface="Frutiger LT Std 65 Bold" pitchFamily="27" charset="0"/>
                <a:ea typeface="+mj-ea"/>
                <a:cs typeface="Frutiger LT Std 65 Bold" pitchFamily="27" charset="0"/>
              </a:defRPr>
            </a:lvl1pPr>
          </a:lstStyle>
          <a:p>
            <a:pPr fontAlgn="base">
              <a:spcBef>
                <a:spcPct val="0"/>
              </a:spcBef>
              <a:spcAft>
                <a:spcPct val="0"/>
              </a:spcAft>
            </a:pPr>
            <a:endParaRPr lang="en-US">
              <a:solidFill>
                <a:srgbClr val="C50E1F"/>
              </a:solidFill>
            </a:endParaRPr>
          </a:p>
        </p:txBody>
      </p:sp>
      <p:sp>
        <p:nvSpPr>
          <p:cNvPr id="5" name="Text Placeholder 4">
            <a:extLst>
              <a:ext uri="{FF2B5EF4-FFF2-40B4-BE49-F238E27FC236}">
                <a16:creationId xmlns:a16="http://schemas.microsoft.com/office/drawing/2014/main" id="{D6455E8F-28F0-4C43-9BAB-E2D769FA8B31}"/>
              </a:ext>
            </a:extLst>
          </p:cNvPr>
          <p:cNvSpPr>
            <a:spLocks noGrp="1"/>
          </p:cNvSpPr>
          <p:nvPr>
            <p:ph type="body" sz="quarter" idx="13"/>
          </p:nvPr>
        </p:nvSpPr>
        <p:spPr/>
        <p:txBody>
          <a:bodyPr/>
          <a:lstStyle/>
          <a:p>
            <a:r>
              <a:rPr lang="en-US"/>
              <a:t>Off-grid / With battery storage / AC system </a:t>
            </a:r>
          </a:p>
        </p:txBody>
      </p:sp>
    </p:spTree>
    <p:extLst>
      <p:ext uri="{BB962C8B-B14F-4D97-AF65-F5344CB8AC3E}">
        <p14:creationId xmlns:p14="http://schemas.microsoft.com/office/powerpoint/2010/main" val="249924302"/>
      </p:ext>
    </p:extLst>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3349625" y="152400"/>
            <a:ext cx="544353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defPPr>
              <a:defRPr lang="de-DE"/>
            </a:defPPr>
            <a:lvl1pPr algn="l">
              <a:lnSpc>
                <a:spcPts val="3000"/>
              </a:lnSpc>
              <a:defRPr sz="2000" b="1">
                <a:solidFill>
                  <a:schemeClr val="tx2"/>
                </a:solidFill>
                <a:latin typeface="Frutiger LT Std 65 Bold" pitchFamily="27" charset="0"/>
                <a:ea typeface="+mj-ea"/>
                <a:cs typeface="Frutiger LT Std 65 Bold" pitchFamily="27" charset="0"/>
              </a:defRPr>
            </a:lvl1pPr>
          </a:lstStyle>
          <a:p>
            <a:pPr fontAlgn="base">
              <a:spcBef>
                <a:spcPct val="0"/>
              </a:spcBef>
              <a:spcAft>
                <a:spcPct val="0"/>
              </a:spcAft>
            </a:pPr>
            <a:endParaRPr lang="en-US">
              <a:solidFill>
                <a:srgbClr val="C50E1F"/>
              </a:solidFill>
            </a:endParaRPr>
          </a:p>
        </p:txBody>
      </p:sp>
      <p:sp>
        <p:nvSpPr>
          <p:cNvPr id="6" name="Text Placeholder 5">
            <a:extLst>
              <a:ext uri="{FF2B5EF4-FFF2-40B4-BE49-F238E27FC236}">
                <a16:creationId xmlns:a16="http://schemas.microsoft.com/office/drawing/2014/main" id="{CF3DCB6D-2C2C-4DB3-96E1-E4607A9FB332}"/>
              </a:ext>
            </a:extLst>
          </p:cNvPr>
          <p:cNvSpPr>
            <a:spLocks noGrp="1"/>
          </p:cNvSpPr>
          <p:nvPr>
            <p:ph type="body" sz="quarter" idx="13"/>
          </p:nvPr>
        </p:nvSpPr>
        <p:spPr/>
        <p:txBody>
          <a:bodyPr/>
          <a:lstStyle/>
          <a:p>
            <a:r>
              <a:rPr lang="en-US"/>
              <a:t>On-grid PV Systems</a:t>
            </a:r>
          </a:p>
        </p:txBody>
      </p:sp>
      <p:sp>
        <p:nvSpPr>
          <p:cNvPr id="8" name="Text Placeholder 7">
            <a:extLst>
              <a:ext uri="{FF2B5EF4-FFF2-40B4-BE49-F238E27FC236}">
                <a16:creationId xmlns:a16="http://schemas.microsoft.com/office/drawing/2014/main" id="{1B5D0A44-B0B6-47C5-B665-2669AC634057}"/>
              </a:ext>
            </a:extLst>
          </p:cNvPr>
          <p:cNvSpPr>
            <a:spLocks noGrp="1"/>
          </p:cNvSpPr>
          <p:nvPr>
            <p:ph type="body" sz="quarter" idx="14"/>
          </p:nvPr>
        </p:nvSpPr>
        <p:spPr>
          <a:xfrm>
            <a:off x="971411" y="1757038"/>
            <a:ext cx="8802242" cy="4140200"/>
          </a:xfrm>
        </p:spPr>
        <p:txBody>
          <a:bodyPr/>
          <a:lstStyle/>
          <a:p>
            <a:r>
              <a:rPr lang="en-US"/>
              <a:t>The grid is the network of cables by which electricity is transported from power stations to houses, buildings &amp; other places.</a:t>
            </a:r>
          </a:p>
          <a:p>
            <a:endParaRPr lang="en-US"/>
          </a:p>
          <a:p>
            <a:r>
              <a:rPr lang="en-US"/>
              <a:t>A grid connected PV system is linked to this grid or electrical network. This means that it can deliver the electricity it produces into the electricity network and therefore no battery or other storage is needed.</a:t>
            </a:r>
          </a:p>
          <a:p>
            <a:endParaRPr lang="en-US"/>
          </a:p>
        </p:txBody>
      </p:sp>
    </p:spTree>
    <p:extLst>
      <p:ext uri="{BB962C8B-B14F-4D97-AF65-F5344CB8AC3E}">
        <p14:creationId xmlns:p14="http://schemas.microsoft.com/office/powerpoint/2010/main" val="437412205"/>
      </p:ext>
    </p:extLst>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www.sma.de/fileadmin/fm-dam/knowhow-dateien/Sunny_Family_2010/Netzebenen-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1362" y="523290"/>
            <a:ext cx="6556678" cy="5811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3349625" y="152400"/>
            <a:ext cx="544353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defPPr>
              <a:defRPr lang="de-DE"/>
            </a:defPPr>
            <a:lvl1pPr algn="l">
              <a:lnSpc>
                <a:spcPts val="3000"/>
              </a:lnSpc>
              <a:defRPr sz="2000" b="1">
                <a:solidFill>
                  <a:schemeClr val="tx2"/>
                </a:solidFill>
                <a:latin typeface="Frutiger LT Std 65 Bold" pitchFamily="27" charset="0"/>
                <a:ea typeface="+mj-ea"/>
                <a:cs typeface="Frutiger LT Std 65 Bold" pitchFamily="27" charset="0"/>
              </a:defRPr>
            </a:lvl1pPr>
          </a:lstStyle>
          <a:p>
            <a:pPr fontAlgn="base">
              <a:spcBef>
                <a:spcPct val="0"/>
              </a:spcBef>
              <a:spcAft>
                <a:spcPct val="0"/>
              </a:spcAft>
            </a:pPr>
            <a:endParaRPr lang="en-US">
              <a:solidFill>
                <a:srgbClr val="C50E1F"/>
              </a:solidFill>
            </a:endParaRPr>
          </a:p>
        </p:txBody>
      </p:sp>
      <p:sp>
        <p:nvSpPr>
          <p:cNvPr id="4" name="Text Placeholder 3">
            <a:extLst>
              <a:ext uri="{FF2B5EF4-FFF2-40B4-BE49-F238E27FC236}">
                <a16:creationId xmlns:a16="http://schemas.microsoft.com/office/drawing/2014/main" id="{EDB6D039-378D-45BA-ADCF-E7AC5E10C79E}"/>
              </a:ext>
            </a:extLst>
          </p:cNvPr>
          <p:cNvSpPr>
            <a:spLocks noGrp="1"/>
          </p:cNvSpPr>
          <p:nvPr>
            <p:ph type="body" sz="quarter" idx="13"/>
          </p:nvPr>
        </p:nvSpPr>
        <p:spPr>
          <a:xfrm>
            <a:off x="647867" y="246564"/>
            <a:ext cx="10494517" cy="810888"/>
          </a:xfrm>
        </p:spPr>
        <p:txBody>
          <a:bodyPr/>
          <a:lstStyle/>
          <a:p>
            <a:r>
              <a:rPr lang="en-US"/>
              <a:t>On-grid PV Systems</a:t>
            </a:r>
          </a:p>
          <a:p>
            <a:endParaRPr lang="en-US"/>
          </a:p>
        </p:txBody>
      </p:sp>
    </p:spTree>
    <p:extLst>
      <p:ext uri="{BB962C8B-B14F-4D97-AF65-F5344CB8AC3E}">
        <p14:creationId xmlns:p14="http://schemas.microsoft.com/office/powerpoint/2010/main" val="2778111957"/>
      </p:ext>
    </p:extLst>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E4C1538-9D4C-4079-B836-27BA62169613}"/>
              </a:ext>
            </a:extLst>
          </p:cNvPr>
          <p:cNvSpPr>
            <a:spLocks noGrp="1"/>
          </p:cNvSpPr>
          <p:nvPr>
            <p:ph type="body" sz="quarter" idx="13"/>
          </p:nvPr>
        </p:nvSpPr>
        <p:spPr/>
        <p:txBody>
          <a:bodyPr/>
          <a:lstStyle/>
          <a:p>
            <a:r>
              <a:rPr lang="en-US"/>
              <a:t>Grid connected PV systems</a:t>
            </a:r>
          </a:p>
          <a:p>
            <a:endParaRPr lang="en-US"/>
          </a:p>
        </p:txBody>
      </p:sp>
      <p:graphicFrame>
        <p:nvGraphicFramePr>
          <p:cNvPr id="35842" name="Object 9"/>
          <p:cNvGraphicFramePr>
            <a:graphicFrameLocks noGrp="1" noChangeAspect="1"/>
          </p:cNvGraphicFramePr>
          <p:nvPr>
            <p:ph sz="half" idx="4294967295"/>
            <p:extLst>
              <p:ext uri="{D42A27DB-BD31-4B8C-83A1-F6EECF244321}">
                <p14:modId xmlns:p14="http://schemas.microsoft.com/office/powerpoint/2010/main" val="3124915009"/>
              </p:ext>
            </p:extLst>
          </p:nvPr>
        </p:nvGraphicFramePr>
        <p:xfrm>
          <a:off x="971899" y="1167064"/>
          <a:ext cx="5549218" cy="2691204"/>
        </p:xfrm>
        <a:graphic>
          <a:graphicData uri="http://schemas.openxmlformats.org/presentationml/2006/ole">
            <mc:AlternateContent xmlns:mc="http://schemas.openxmlformats.org/markup-compatibility/2006">
              <mc:Choice xmlns:v="urn:schemas-microsoft-com:vml" Requires="v">
                <p:oleObj name="Visio" r:id="rId3" imgW="8738616" imgH="3747516" progId="Visio.Drawing.11">
                  <p:embed/>
                </p:oleObj>
              </mc:Choice>
              <mc:Fallback>
                <p:oleObj name="Visio" r:id="rId3" imgW="8738616" imgH="3747516" progId="Visio.Drawing.11">
                  <p:embed/>
                  <p:pic>
                    <p:nvPicPr>
                      <p:cNvPr id="35842" name="Object 9"/>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899" y="1167064"/>
                        <a:ext cx="5549218" cy="2691204"/>
                      </a:xfrm>
                      <a:prstGeom prst="rect">
                        <a:avLst/>
                      </a:prstGeom>
                      <a:noFill/>
                      <a:ln>
                        <a:noFill/>
                      </a:ln>
                      <a:effectLst/>
                    </p:spPr>
                  </p:pic>
                </p:oleObj>
              </mc:Fallback>
            </mc:AlternateContent>
          </a:graphicData>
        </a:graphic>
      </p:graphicFrame>
      <p:graphicFrame>
        <p:nvGraphicFramePr>
          <p:cNvPr id="35844" name="Object 11"/>
          <p:cNvGraphicFramePr>
            <a:graphicFrameLocks noGrp="1" noChangeAspect="1"/>
          </p:cNvGraphicFramePr>
          <p:nvPr>
            <p:ph sz="half" idx="4294967295"/>
            <p:extLst>
              <p:ext uri="{D42A27DB-BD31-4B8C-83A1-F6EECF244321}">
                <p14:modId xmlns:p14="http://schemas.microsoft.com/office/powerpoint/2010/main" val="1677642588"/>
              </p:ext>
            </p:extLst>
          </p:nvPr>
        </p:nvGraphicFramePr>
        <p:xfrm>
          <a:off x="1527343" y="4015802"/>
          <a:ext cx="4993774" cy="2687294"/>
        </p:xfrm>
        <a:graphic>
          <a:graphicData uri="http://schemas.openxmlformats.org/presentationml/2006/ole">
            <mc:AlternateContent xmlns:mc="http://schemas.openxmlformats.org/markup-compatibility/2006">
              <mc:Choice xmlns:v="urn:schemas-microsoft-com:vml" Requires="v">
                <p:oleObj name="Visio" r:id="rId5" imgW="7298436" imgH="3927348" progId="Visio.Drawing.11">
                  <p:embed/>
                </p:oleObj>
              </mc:Choice>
              <mc:Fallback>
                <p:oleObj name="Visio" r:id="rId5" imgW="7298436" imgH="3927348" progId="Visio.Drawing.11">
                  <p:embed/>
                  <p:pic>
                    <p:nvPicPr>
                      <p:cNvPr id="35844" name="Object 11"/>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7343" y="4015802"/>
                        <a:ext cx="4993774" cy="2687294"/>
                      </a:xfrm>
                      <a:prstGeom prst="rect">
                        <a:avLst/>
                      </a:prstGeom>
                      <a:solidFill>
                        <a:schemeClr val="bg1"/>
                      </a:solidFill>
                      <a:ln>
                        <a:noFill/>
                      </a:ln>
                      <a:effectLst/>
                    </p:spPr>
                  </p:pic>
                </p:oleObj>
              </mc:Fallback>
            </mc:AlternateContent>
          </a:graphicData>
        </a:graphic>
      </p:graphicFrame>
      <p:sp>
        <p:nvSpPr>
          <p:cNvPr id="35843" name="Rectangle 8"/>
          <p:cNvSpPr>
            <a:spLocks noChangeArrowheads="1"/>
          </p:cNvSpPr>
          <p:nvPr/>
        </p:nvSpPr>
        <p:spPr bwMode="auto">
          <a:xfrm>
            <a:off x="7243728" y="1477380"/>
            <a:ext cx="2843212"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defTabSz="449263">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defTabSz="449263">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defTabSz="449263">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defTabSz="449263">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fontAlgn="base">
              <a:spcBef>
                <a:spcPct val="0"/>
              </a:spcBef>
              <a:spcAft>
                <a:spcPct val="0"/>
              </a:spcAft>
              <a:buClr>
                <a:srgbClr val="FF0000"/>
              </a:buClr>
              <a:buNone/>
            </a:pPr>
            <a:r>
              <a:rPr lang="en-GB" altLang="en-US">
                <a:solidFill>
                  <a:schemeClr val="accent1"/>
                </a:solidFill>
                <a:latin typeface="Arial" panose="020B0604020202020204" pitchFamily="34" charset="0"/>
              </a:rPr>
              <a:t>Net metering</a:t>
            </a:r>
          </a:p>
          <a:p>
            <a:pPr fontAlgn="base">
              <a:spcBef>
                <a:spcPct val="0"/>
              </a:spcBef>
              <a:spcAft>
                <a:spcPct val="0"/>
              </a:spcAft>
              <a:buClr>
                <a:srgbClr val="FF0000"/>
              </a:buClr>
              <a:buNone/>
            </a:pPr>
            <a:r>
              <a:rPr lang="en-GB" altLang="en-US" sz="1600">
                <a:solidFill>
                  <a:srgbClr val="000000"/>
                </a:solidFill>
                <a:latin typeface="Arial" panose="020B0604020202020204" pitchFamily="34" charset="0"/>
              </a:rPr>
              <a:t>The difference between production-consumption is measured</a:t>
            </a:r>
          </a:p>
        </p:txBody>
      </p:sp>
      <p:sp>
        <p:nvSpPr>
          <p:cNvPr id="35845" name="Rectangle 13"/>
          <p:cNvSpPr>
            <a:spLocks noChangeArrowheads="1"/>
          </p:cNvSpPr>
          <p:nvPr/>
        </p:nvSpPr>
        <p:spPr bwMode="auto">
          <a:xfrm>
            <a:off x="7029869" y="4651626"/>
            <a:ext cx="2471737"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defTabSz="449263">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defTabSz="449263">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defTabSz="449263">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defTabSz="449263">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49263"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49263"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49263"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49263"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fontAlgn="base">
              <a:spcBef>
                <a:spcPct val="0"/>
              </a:spcBef>
              <a:spcAft>
                <a:spcPct val="0"/>
              </a:spcAft>
              <a:buClr>
                <a:srgbClr val="FF0000"/>
              </a:buClr>
              <a:buNone/>
            </a:pPr>
            <a:r>
              <a:rPr lang="en-GB" altLang="en-US">
                <a:solidFill>
                  <a:schemeClr val="accent1"/>
                </a:solidFill>
                <a:latin typeface="Arial" panose="020B0604020202020204" pitchFamily="34" charset="0"/>
              </a:rPr>
              <a:t>Feed-in tariff</a:t>
            </a:r>
          </a:p>
          <a:p>
            <a:pPr fontAlgn="base">
              <a:spcBef>
                <a:spcPct val="0"/>
              </a:spcBef>
              <a:spcAft>
                <a:spcPct val="0"/>
              </a:spcAft>
              <a:buClr>
                <a:srgbClr val="FF0000"/>
              </a:buClr>
              <a:buNone/>
            </a:pPr>
            <a:r>
              <a:rPr lang="en-GB" altLang="en-US" sz="1600">
                <a:solidFill>
                  <a:srgbClr val="000000"/>
                </a:solidFill>
                <a:latin typeface="Arial" panose="020B0604020202020204" pitchFamily="34" charset="0"/>
              </a:rPr>
              <a:t>The total production of energy is measured</a:t>
            </a:r>
          </a:p>
        </p:txBody>
      </p:sp>
      <p:sp>
        <p:nvSpPr>
          <p:cNvPr id="10" name="Title 1"/>
          <p:cNvSpPr txBox="1">
            <a:spLocks/>
          </p:cNvSpPr>
          <p:nvPr/>
        </p:nvSpPr>
        <p:spPr bwMode="auto">
          <a:xfrm>
            <a:off x="2363789" y="412478"/>
            <a:ext cx="687387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defPPr>
              <a:defRPr lang="de-DE"/>
            </a:defPPr>
            <a:lvl1pPr algn="l">
              <a:lnSpc>
                <a:spcPts val="3000"/>
              </a:lnSpc>
              <a:defRPr sz="2000" b="1">
                <a:solidFill>
                  <a:schemeClr val="tx2"/>
                </a:solidFill>
                <a:latin typeface="Frutiger LT Std 65 Bold" pitchFamily="27" charset="0"/>
                <a:ea typeface="+mj-ea"/>
                <a:cs typeface="Frutiger LT Std 65 Bold" pitchFamily="27" charset="0"/>
              </a:defRPr>
            </a:lvl1pPr>
          </a:lstStyle>
          <a:p>
            <a:pPr fontAlgn="base">
              <a:spcBef>
                <a:spcPct val="0"/>
              </a:spcBef>
              <a:spcAft>
                <a:spcPct val="0"/>
              </a:spcAft>
            </a:pPr>
            <a:endParaRPr lang="en-US">
              <a:solidFill>
                <a:srgbClr val="C50E1F"/>
              </a:solidFill>
            </a:endParaRPr>
          </a:p>
        </p:txBody>
      </p:sp>
    </p:spTree>
    <p:extLst>
      <p:ext uri="{BB962C8B-B14F-4D97-AF65-F5344CB8AC3E}">
        <p14:creationId xmlns:p14="http://schemas.microsoft.com/office/powerpoint/2010/main" val="1099756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D16C53-BC12-4FE8-A7D3-28AE09BFEECE}"/>
              </a:ext>
            </a:extLst>
          </p:cNvPr>
          <p:cNvSpPr>
            <a:spLocks noGrp="1"/>
          </p:cNvSpPr>
          <p:nvPr>
            <p:ph type="body" sz="quarter" idx="13"/>
          </p:nvPr>
        </p:nvSpPr>
        <p:spPr>
          <a:xfrm>
            <a:off x="671929" y="367425"/>
            <a:ext cx="10494517" cy="810888"/>
          </a:xfrm>
        </p:spPr>
        <p:txBody>
          <a:bodyPr/>
          <a:lstStyle/>
          <a:p>
            <a:r>
              <a:rPr lang="de-DE" err="1"/>
              <a:t>fuel</a:t>
            </a:r>
            <a:r>
              <a:rPr lang="de-DE"/>
              <a:t> </a:t>
            </a:r>
            <a:r>
              <a:rPr lang="de-DE" err="1"/>
              <a:t>of</a:t>
            </a:r>
            <a:r>
              <a:rPr lang="de-DE"/>
              <a:t> solar PV </a:t>
            </a:r>
            <a:r>
              <a:rPr lang="de-DE" err="1"/>
              <a:t>cells</a:t>
            </a:r>
            <a:endParaRPr lang="en-US"/>
          </a:p>
        </p:txBody>
      </p:sp>
      <p:grpSp>
        <p:nvGrpSpPr>
          <p:cNvPr id="4" name="Group 53">
            <a:extLst>
              <a:ext uri="{FF2B5EF4-FFF2-40B4-BE49-F238E27FC236}">
                <a16:creationId xmlns:a16="http://schemas.microsoft.com/office/drawing/2014/main" id="{46FF9F00-AFD1-4CB8-B39D-901C3E4F971E}"/>
              </a:ext>
            </a:extLst>
          </p:cNvPr>
          <p:cNvGrpSpPr>
            <a:grpSpLocks/>
          </p:cNvGrpSpPr>
          <p:nvPr/>
        </p:nvGrpSpPr>
        <p:grpSpPr bwMode="auto">
          <a:xfrm>
            <a:off x="2964280" y="867869"/>
            <a:ext cx="7644705" cy="5122262"/>
            <a:chOff x="1752600" y="872922"/>
            <a:chExt cx="7263846" cy="5836111"/>
          </a:xfrm>
        </p:grpSpPr>
        <p:sp>
          <p:nvSpPr>
            <p:cNvPr id="5" name="TextBox 3">
              <a:extLst>
                <a:ext uri="{FF2B5EF4-FFF2-40B4-BE49-F238E27FC236}">
                  <a16:creationId xmlns:a16="http://schemas.microsoft.com/office/drawing/2014/main" id="{DED7B7C8-4452-45B3-B459-34DFD87BAC6E}"/>
                </a:ext>
              </a:extLst>
            </p:cNvPr>
            <p:cNvSpPr txBox="1">
              <a:spLocks noChangeArrowheads="1"/>
            </p:cNvSpPr>
            <p:nvPr/>
          </p:nvSpPr>
          <p:spPr bwMode="auto">
            <a:xfrm>
              <a:off x="3462883" y="2051050"/>
              <a:ext cx="1801081" cy="1507876"/>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sz="2800">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GB" altLang="en-US" sz="2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Solar Cell</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cxnSp>
          <p:nvCxnSpPr>
            <p:cNvPr id="6" name="Straight Arrow Connector 5">
              <a:extLst>
                <a:ext uri="{FF2B5EF4-FFF2-40B4-BE49-F238E27FC236}">
                  <a16:creationId xmlns:a16="http://schemas.microsoft.com/office/drawing/2014/main" id="{691A41C2-AA2B-4087-B8D3-915F709DEE78}"/>
                </a:ext>
              </a:extLst>
            </p:cNvPr>
            <p:cNvCxnSpPr>
              <a:cxnSpLocks noChangeShapeType="1"/>
            </p:cNvCxnSpPr>
            <p:nvPr/>
          </p:nvCxnSpPr>
          <p:spPr bwMode="auto">
            <a:xfrm>
              <a:off x="2672125" y="2838450"/>
              <a:ext cx="792409" cy="0"/>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7" name="Straight Arrow Connector 6">
              <a:extLst>
                <a:ext uri="{FF2B5EF4-FFF2-40B4-BE49-F238E27FC236}">
                  <a16:creationId xmlns:a16="http://schemas.microsoft.com/office/drawing/2014/main" id="{022A8A22-78AF-4E98-833E-C94250A2B41F}"/>
                </a:ext>
              </a:extLst>
            </p:cNvPr>
            <p:cNvCxnSpPr>
              <a:cxnSpLocks noChangeShapeType="1"/>
            </p:cNvCxnSpPr>
            <p:nvPr/>
          </p:nvCxnSpPr>
          <p:spPr bwMode="auto">
            <a:xfrm flipV="1">
              <a:off x="5254059" y="2395538"/>
              <a:ext cx="792409" cy="0"/>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8" name="TextBox 10">
              <a:extLst>
                <a:ext uri="{FF2B5EF4-FFF2-40B4-BE49-F238E27FC236}">
                  <a16:creationId xmlns:a16="http://schemas.microsoft.com/office/drawing/2014/main" id="{854A7178-BB2A-427D-9B80-06881BA851E9}"/>
                </a:ext>
              </a:extLst>
            </p:cNvPr>
            <p:cNvSpPr txBox="1">
              <a:spLocks noChangeArrowheads="1"/>
            </p:cNvSpPr>
            <p:nvPr/>
          </p:nvSpPr>
          <p:spPr bwMode="auto">
            <a:xfrm>
              <a:off x="6461663" y="2206489"/>
              <a:ext cx="2554783" cy="1157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sz="2800">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en-US" sz="20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Electrical power once a Load is connected</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en-US" sz="20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(Type: DC)</a:t>
              </a: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9" name="TextBox 12">
              <a:extLst>
                <a:ext uri="{FF2B5EF4-FFF2-40B4-BE49-F238E27FC236}">
                  <a16:creationId xmlns:a16="http://schemas.microsoft.com/office/drawing/2014/main" id="{D9144474-7FF9-42EF-9CE7-4A256C4257F7}"/>
                </a:ext>
              </a:extLst>
            </p:cNvPr>
            <p:cNvSpPr txBox="1">
              <a:spLocks noChangeArrowheads="1"/>
            </p:cNvSpPr>
            <p:nvPr/>
          </p:nvSpPr>
          <p:spPr bwMode="auto">
            <a:xfrm>
              <a:off x="2176032" y="1768475"/>
              <a:ext cx="1125906" cy="420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sz="2800">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Sun Rays</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0" name="TextBox 13">
              <a:extLst>
                <a:ext uri="{FF2B5EF4-FFF2-40B4-BE49-F238E27FC236}">
                  <a16:creationId xmlns:a16="http://schemas.microsoft.com/office/drawing/2014/main" id="{37AB87D4-3A91-4597-B2C8-A92A937C6427}"/>
                </a:ext>
              </a:extLst>
            </p:cNvPr>
            <p:cNvSpPr txBox="1">
              <a:spLocks noChangeArrowheads="1"/>
            </p:cNvSpPr>
            <p:nvPr/>
          </p:nvSpPr>
          <p:spPr bwMode="auto">
            <a:xfrm>
              <a:off x="2265491" y="872922"/>
              <a:ext cx="4856507" cy="420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sz="2800">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en-US" sz="1800" b="0" i="1"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Power (P) [W] = Voltage (V) [V] x Current (I) [A]</a:t>
              </a:r>
              <a:endParaRPr kumimoji="0" lang="en-US" altLang="en-US" sz="1800" b="0" i="1"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cxnSp>
          <p:nvCxnSpPr>
            <p:cNvPr id="11" name="Straight Arrow Connector 15">
              <a:extLst>
                <a:ext uri="{FF2B5EF4-FFF2-40B4-BE49-F238E27FC236}">
                  <a16:creationId xmlns:a16="http://schemas.microsoft.com/office/drawing/2014/main" id="{206C1EF0-64F3-4ADE-BE58-8113C1A5294C}"/>
                </a:ext>
              </a:extLst>
            </p:cNvPr>
            <p:cNvCxnSpPr>
              <a:cxnSpLocks noChangeShapeType="1"/>
            </p:cNvCxnSpPr>
            <p:nvPr/>
          </p:nvCxnSpPr>
          <p:spPr bwMode="auto">
            <a:xfrm flipV="1">
              <a:off x="1752600" y="6210300"/>
              <a:ext cx="4125481" cy="793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2" name="Straight Arrow Connector 17">
              <a:extLst>
                <a:ext uri="{FF2B5EF4-FFF2-40B4-BE49-F238E27FC236}">
                  <a16:creationId xmlns:a16="http://schemas.microsoft.com/office/drawing/2014/main" id="{54C345FE-7825-4D56-91DE-3DF94A8723B7}"/>
                </a:ext>
              </a:extLst>
            </p:cNvPr>
            <p:cNvCxnSpPr>
              <a:cxnSpLocks noChangeShapeType="1"/>
            </p:cNvCxnSpPr>
            <p:nvPr/>
          </p:nvCxnSpPr>
          <p:spPr bwMode="auto">
            <a:xfrm flipV="1">
              <a:off x="1995276" y="3856038"/>
              <a:ext cx="0" cy="26670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 name="Straight Connector 19">
              <a:extLst>
                <a:ext uri="{FF2B5EF4-FFF2-40B4-BE49-F238E27FC236}">
                  <a16:creationId xmlns:a16="http://schemas.microsoft.com/office/drawing/2014/main" id="{5A3B36E4-B0FF-4765-8668-3DF15FCF1F9D}"/>
                </a:ext>
              </a:extLst>
            </p:cNvPr>
            <p:cNvCxnSpPr>
              <a:cxnSpLocks noChangeShapeType="1"/>
            </p:cNvCxnSpPr>
            <p:nvPr/>
          </p:nvCxnSpPr>
          <p:spPr bwMode="auto">
            <a:xfrm flipV="1">
              <a:off x="1995276" y="3856038"/>
              <a:ext cx="3882805" cy="236220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14" name="TextBox 26">
              <a:extLst>
                <a:ext uri="{FF2B5EF4-FFF2-40B4-BE49-F238E27FC236}">
                  <a16:creationId xmlns:a16="http://schemas.microsoft.com/office/drawing/2014/main" id="{1F42D528-0F94-4078-94D7-667758DEC04F}"/>
                </a:ext>
              </a:extLst>
            </p:cNvPr>
            <p:cNvSpPr txBox="1">
              <a:spLocks noChangeArrowheads="1"/>
            </p:cNvSpPr>
            <p:nvPr/>
          </p:nvSpPr>
          <p:spPr bwMode="auto">
            <a:xfrm>
              <a:off x="5972179" y="5980113"/>
              <a:ext cx="982258" cy="455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sz="2800">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en-US" sz="20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[W/m</a:t>
              </a:r>
              <a:r>
                <a:rPr kumimoji="0" lang="en-GB" altLang="en-US" sz="2000" b="0" i="0" u="none" strike="noStrike" kern="1200" cap="none" spc="0" normalizeH="0" baseline="3000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2</a:t>
              </a:r>
              <a:r>
                <a:rPr kumimoji="0" lang="en-GB" altLang="en-US" sz="20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 name="TextBox 27">
              <a:extLst>
                <a:ext uri="{FF2B5EF4-FFF2-40B4-BE49-F238E27FC236}">
                  <a16:creationId xmlns:a16="http://schemas.microsoft.com/office/drawing/2014/main" id="{2DE1B5E2-7D8B-43F1-A8B8-61837BEE33DC}"/>
                </a:ext>
              </a:extLst>
            </p:cNvPr>
            <p:cNvSpPr txBox="1">
              <a:spLocks noChangeArrowheads="1"/>
            </p:cNvSpPr>
            <p:nvPr/>
          </p:nvSpPr>
          <p:spPr bwMode="auto">
            <a:xfrm rot="20544803">
              <a:off x="2973889" y="4025120"/>
              <a:ext cx="803000" cy="38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sz="2800">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en-US" sz="16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voltage</a:t>
              </a: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 name="TextBox 28">
              <a:extLst>
                <a:ext uri="{FF2B5EF4-FFF2-40B4-BE49-F238E27FC236}">
                  <a16:creationId xmlns:a16="http://schemas.microsoft.com/office/drawing/2014/main" id="{2C7FB702-05CE-4505-A328-108B6CF09676}"/>
                </a:ext>
              </a:extLst>
            </p:cNvPr>
            <p:cNvSpPr txBox="1">
              <a:spLocks noChangeArrowheads="1"/>
            </p:cNvSpPr>
            <p:nvPr/>
          </p:nvSpPr>
          <p:spPr bwMode="auto">
            <a:xfrm rot="19930943">
              <a:off x="3039815" y="4945225"/>
              <a:ext cx="783200" cy="38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sz="2800">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en-US" sz="16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current</a:t>
              </a: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 name="TextBox 29">
              <a:extLst>
                <a:ext uri="{FF2B5EF4-FFF2-40B4-BE49-F238E27FC236}">
                  <a16:creationId xmlns:a16="http://schemas.microsoft.com/office/drawing/2014/main" id="{6F3CD4A2-9CFD-4D59-AF0E-0097D6D7771A}"/>
                </a:ext>
              </a:extLst>
            </p:cNvPr>
            <p:cNvSpPr txBox="1">
              <a:spLocks noChangeArrowheads="1"/>
            </p:cNvSpPr>
            <p:nvPr/>
          </p:nvSpPr>
          <p:spPr bwMode="auto">
            <a:xfrm>
              <a:off x="5376222" y="5343524"/>
              <a:ext cx="3491553" cy="736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sz="2800">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Incident Solar Irradiance (Instantaneous Power Density)</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 name="Freeform 31">
              <a:extLst>
                <a:ext uri="{FF2B5EF4-FFF2-40B4-BE49-F238E27FC236}">
                  <a16:creationId xmlns:a16="http://schemas.microsoft.com/office/drawing/2014/main" id="{D945CBAD-0B82-4FD7-B084-7202E6B22E17}"/>
                </a:ext>
              </a:extLst>
            </p:cNvPr>
            <p:cNvSpPr>
              <a:spLocks/>
            </p:cNvSpPr>
            <p:nvPr/>
          </p:nvSpPr>
          <p:spPr bwMode="auto">
            <a:xfrm>
              <a:off x="2000228" y="4095750"/>
              <a:ext cx="3990111" cy="2125663"/>
            </a:xfrm>
            <a:custGeom>
              <a:avLst/>
              <a:gdLst>
                <a:gd name="T0" fmla="*/ 0 w 3838006"/>
                <a:gd name="T1" fmla="*/ 2123531 h 2125827"/>
                <a:gd name="T2" fmla="*/ 248380 w 3838006"/>
                <a:gd name="T3" fmla="*/ 1614412 h 2125827"/>
                <a:gd name="T4" fmla="*/ 745153 w 3838006"/>
                <a:gd name="T5" fmla="*/ 745921 h 2125827"/>
                <a:gd name="T6" fmla="*/ 1639329 w 3838006"/>
                <a:gd name="T7" fmla="*/ 401524 h 2125827"/>
                <a:gd name="T8" fmla="*/ 3427689 w 3838006"/>
                <a:gd name="T9" fmla="*/ 176910 h 2125827"/>
                <a:gd name="T10" fmla="*/ 5911522 w 3838006"/>
                <a:gd name="T11" fmla="*/ 12200 h 2125827"/>
                <a:gd name="T12" fmla="*/ 6358612 w 3838006"/>
                <a:gd name="T13" fmla="*/ 12200 h 2125827"/>
                <a:gd name="T14" fmla="*/ 0 60000 65536"/>
                <a:gd name="T15" fmla="*/ 0 60000 65536"/>
                <a:gd name="T16" fmla="*/ 0 60000 65536"/>
                <a:gd name="T17" fmla="*/ 0 60000 65536"/>
                <a:gd name="T18" fmla="*/ 0 60000 65536"/>
                <a:gd name="T19" fmla="*/ 0 60000 65536"/>
                <a:gd name="T20" fmla="*/ 0 60000 65536"/>
                <a:gd name="T21" fmla="*/ 0 w 3838006"/>
                <a:gd name="T22" fmla="*/ 0 h 2125827"/>
                <a:gd name="T23" fmla="*/ 3838006 w 3838006"/>
                <a:gd name="T24" fmla="*/ 2125827 h 21258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38006" h="2125827">
                  <a:moveTo>
                    <a:pt x="0" y="2125827"/>
                  </a:moveTo>
                  <a:cubicBezTo>
                    <a:pt x="37475" y="1985918"/>
                    <a:pt x="74950" y="1846010"/>
                    <a:pt x="149901" y="1616161"/>
                  </a:cubicBezTo>
                  <a:cubicBezTo>
                    <a:pt x="224852" y="1386312"/>
                    <a:pt x="309797" y="949099"/>
                    <a:pt x="449705" y="746732"/>
                  </a:cubicBezTo>
                  <a:cubicBezTo>
                    <a:pt x="589613" y="544365"/>
                    <a:pt x="719528" y="496896"/>
                    <a:pt x="989351" y="401958"/>
                  </a:cubicBezTo>
                  <a:cubicBezTo>
                    <a:pt x="1259174" y="307020"/>
                    <a:pt x="1638924" y="242063"/>
                    <a:pt x="2068642" y="177106"/>
                  </a:cubicBezTo>
                  <a:cubicBezTo>
                    <a:pt x="2498360" y="112149"/>
                    <a:pt x="3272852" y="39696"/>
                    <a:pt x="3567659" y="12214"/>
                  </a:cubicBezTo>
                  <a:cubicBezTo>
                    <a:pt x="3862466" y="-15268"/>
                    <a:pt x="3837482" y="12214"/>
                    <a:pt x="3837482" y="12214"/>
                  </a:cubicBezTo>
                </a:path>
              </a:pathLst>
            </a:cu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cxnSp>
          <p:nvCxnSpPr>
            <p:cNvPr id="19" name="Straight Connector 33">
              <a:extLst>
                <a:ext uri="{FF2B5EF4-FFF2-40B4-BE49-F238E27FC236}">
                  <a16:creationId xmlns:a16="http://schemas.microsoft.com/office/drawing/2014/main" id="{6D106F15-5DBA-4837-97F4-47EC552AC88E}"/>
                </a:ext>
              </a:extLst>
            </p:cNvPr>
            <p:cNvCxnSpPr>
              <a:cxnSpLocks noChangeShapeType="1"/>
            </p:cNvCxnSpPr>
            <p:nvPr/>
          </p:nvCxnSpPr>
          <p:spPr bwMode="auto">
            <a:xfrm flipV="1">
              <a:off x="2657267" y="3635375"/>
              <a:ext cx="0" cy="2544763"/>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0" name="Straight Connector 34">
              <a:extLst>
                <a:ext uri="{FF2B5EF4-FFF2-40B4-BE49-F238E27FC236}">
                  <a16:creationId xmlns:a16="http://schemas.microsoft.com/office/drawing/2014/main" id="{C8608023-CCE5-4A75-8D8A-00274485F2E3}"/>
                </a:ext>
              </a:extLst>
            </p:cNvPr>
            <p:cNvCxnSpPr>
              <a:cxnSpLocks noChangeShapeType="1"/>
            </p:cNvCxnSpPr>
            <p:nvPr/>
          </p:nvCxnSpPr>
          <p:spPr bwMode="auto">
            <a:xfrm flipV="1">
              <a:off x="5034495" y="3686175"/>
              <a:ext cx="0" cy="2544763"/>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21" name="TextBox 35">
              <a:extLst>
                <a:ext uri="{FF2B5EF4-FFF2-40B4-BE49-F238E27FC236}">
                  <a16:creationId xmlns:a16="http://schemas.microsoft.com/office/drawing/2014/main" id="{4A070666-D6DF-4416-BD2C-2DBBB57060F3}"/>
                </a:ext>
              </a:extLst>
            </p:cNvPr>
            <p:cNvSpPr txBox="1">
              <a:spLocks noChangeArrowheads="1"/>
            </p:cNvSpPr>
            <p:nvPr/>
          </p:nvSpPr>
          <p:spPr bwMode="auto">
            <a:xfrm>
              <a:off x="2456992" y="6253163"/>
              <a:ext cx="582145" cy="455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sz="2800">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en-US" sz="20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200</a:t>
              </a: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2" name="TextBox 36">
              <a:extLst>
                <a:ext uri="{FF2B5EF4-FFF2-40B4-BE49-F238E27FC236}">
                  <a16:creationId xmlns:a16="http://schemas.microsoft.com/office/drawing/2014/main" id="{710D6724-F0B3-4840-844B-D486E37FC389}"/>
                </a:ext>
              </a:extLst>
            </p:cNvPr>
            <p:cNvSpPr txBox="1">
              <a:spLocks noChangeArrowheads="1"/>
            </p:cNvSpPr>
            <p:nvPr/>
          </p:nvSpPr>
          <p:spPr bwMode="auto">
            <a:xfrm>
              <a:off x="4600529" y="6230938"/>
              <a:ext cx="717704" cy="455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sz="2800">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en-US" sz="20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1000</a:t>
              </a: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cxnSp>
          <p:nvCxnSpPr>
            <p:cNvPr id="23" name="Straight Arrow Connector 5">
              <a:extLst>
                <a:ext uri="{FF2B5EF4-FFF2-40B4-BE49-F238E27FC236}">
                  <a16:creationId xmlns:a16="http://schemas.microsoft.com/office/drawing/2014/main" id="{309CFC6B-8EA7-4897-8293-847C4079EB41}"/>
                </a:ext>
              </a:extLst>
            </p:cNvPr>
            <p:cNvCxnSpPr>
              <a:cxnSpLocks noChangeShapeType="1"/>
            </p:cNvCxnSpPr>
            <p:nvPr/>
          </p:nvCxnSpPr>
          <p:spPr bwMode="auto">
            <a:xfrm>
              <a:off x="2670474" y="2382838"/>
              <a:ext cx="792409" cy="0"/>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4" name="Straight Arrow Connector 5">
              <a:extLst>
                <a:ext uri="{FF2B5EF4-FFF2-40B4-BE49-F238E27FC236}">
                  <a16:creationId xmlns:a16="http://schemas.microsoft.com/office/drawing/2014/main" id="{54C94EA0-D037-463C-ABD9-9CE94DD9CC05}"/>
                </a:ext>
              </a:extLst>
            </p:cNvPr>
            <p:cNvCxnSpPr>
              <a:cxnSpLocks noChangeShapeType="1"/>
            </p:cNvCxnSpPr>
            <p:nvPr/>
          </p:nvCxnSpPr>
          <p:spPr bwMode="auto">
            <a:xfrm>
              <a:off x="2672125" y="2609850"/>
              <a:ext cx="792409" cy="0"/>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5" name="Straight Arrow Connector 5">
              <a:extLst>
                <a:ext uri="{FF2B5EF4-FFF2-40B4-BE49-F238E27FC236}">
                  <a16:creationId xmlns:a16="http://schemas.microsoft.com/office/drawing/2014/main" id="{068FB580-9098-48B4-81F7-876D966D4F66}"/>
                </a:ext>
              </a:extLst>
            </p:cNvPr>
            <p:cNvCxnSpPr>
              <a:cxnSpLocks noChangeShapeType="1"/>
            </p:cNvCxnSpPr>
            <p:nvPr/>
          </p:nvCxnSpPr>
          <p:spPr bwMode="auto">
            <a:xfrm>
              <a:off x="2673776" y="3067050"/>
              <a:ext cx="792409" cy="0"/>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6" name="Straight Arrow Connector 6">
              <a:extLst>
                <a:ext uri="{FF2B5EF4-FFF2-40B4-BE49-F238E27FC236}">
                  <a16:creationId xmlns:a16="http://schemas.microsoft.com/office/drawing/2014/main" id="{59DFDC25-443B-4E7A-94D1-A8B906920057}"/>
                </a:ext>
              </a:extLst>
            </p:cNvPr>
            <p:cNvCxnSpPr>
              <a:cxnSpLocks noChangeShapeType="1"/>
            </p:cNvCxnSpPr>
            <p:nvPr/>
          </p:nvCxnSpPr>
          <p:spPr bwMode="auto">
            <a:xfrm flipV="1">
              <a:off x="5263964" y="3076575"/>
              <a:ext cx="792409" cy="0"/>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7" name="TextBox 1">
              <a:extLst>
                <a:ext uri="{FF2B5EF4-FFF2-40B4-BE49-F238E27FC236}">
                  <a16:creationId xmlns:a16="http://schemas.microsoft.com/office/drawing/2014/main" id="{8FE6380D-8B99-4EB2-9C83-F3B4D092DFEB}"/>
                </a:ext>
              </a:extLst>
            </p:cNvPr>
            <p:cNvSpPr txBox="1">
              <a:spLocks noChangeArrowheads="1"/>
            </p:cNvSpPr>
            <p:nvPr/>
          </p:nvSpPr>
          <p:spPr bwMode="auto">
            <a:xfrm>
              <a:off x="6023229" y="2154237"/>
              <a:ext cx="374997" cy="59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sz="2800">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en-US" sz="2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8" name="TextBox 28">
              <a:extLst>
                <a:ext uri="{FF2B5EF4-FFF2-40B4-BE49-F238E27FC236}">
                  <a16:creationId xmlns:a16="http://schemas.microsoft.com/office/drawing/2014/main" id="{52275AA7-59B8-45D0-A5BD-5432E4F772B4}"/>
                </a:ext>
              </a:extLst>
            </p:cNvPr>
            <p:cNvSpPr txBox="1">
              <a:spLocks noChangeArrowheads="1"/>
            </p:cNvSpPr>
            <p:nvPr/>
          </p:nvSpPr>
          <p:spPr bwMode="auto">
            <a:xfrm>
              <a:off x="6063401" y="2805113"/>
              <a:ext cx="289701" cy="59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sz="2800">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en-US" sz="2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sp>
        <p:nvSpPr>
          <p:cNvPr id="29" name="TextBox 9">
            <a:extLst>
              <a:ext uri="{FF2B5EF4-FFF2-40B4-BE49-F238E27FC236}">
                <a16:creationId xmlns:a16="http://schemas.microsoft.com/office/drawing/2014/main" id="{5B710DF8-4339-49EE-BF8B-BF539453516E}"/>
              </a:ext>
            </a:extLst>
          </p:cNvPr>
          <p:cNvSpPr txBox="1">
            <a:spLocks noChangeArrowheads="1"/>
          </p:cNvSpPr>
          <p:nvPr/>
        </p:nvSpPr>
        <p:spPr bwMode="auto">
          <a:xfrm>
            <a:off x="1872081" y="2093039"/>
            <a:ext cx="18208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sz="2800">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en-US" sz="20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Solar Radiation</a:t>
            </a: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0" name="TextBox 29">
            <a:extLst>
              <a:ext uri="{FF2B5EF4-FFF2-40B4-BE49-F238E27FC236}">
                <a16:creationId xmlns:a16="http://schemas.microsoft.com/office/drawing/2014/main" id="{CC9035AA-F05C-4F08-B33A-40DFFE873A09}"/>
              </a:ext>
            </a:extLst>
          </p:cNvPr>
          <p:cNvSpPr txBox="1"/>
          <p:nvPr/>
        </p:nvSpPr>
        <p:spPr>
          <a:xfrm>
            <a:off x="1889543" y="2777250"/>
            <a:ext cx="2119312" cy="400110"/>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0000"/>
                </a:solidFill>
                <a:effectLst/>
                <a:uLnTx/>
                <a:uFillTx/>
                <a:latin typeface="Arial"/>
                <a:ea typeface="+mn-ea"/>
                <a:cs typeface="+mn-cs"/>
              </a:rPr>
              <a:t>intermittent</a:t>
            </a:r>
          </a:p>
        </p:txBody>
      </p:sp>
      <p:sp>
        <p:nvSpPr>
          <p:cNvPr id="31" name="TextBox 30">
            <a:extLst>
              <a:ext uri="{FF2B5EF4-FFF2-40B4-BE49-F238E27FC236}">
                <a16:creationId xmlns:a16="http://schemas.microsoft.com/office/drawing/2014/main" id="{57399B4C-3841-4661-A37D-282B5703698A}"/>
              </a:ext>
            </a:extLst>
          </p:cNvPr>
          <p:cNvSpPr txBox="1">
            <a:spLocks noChangeArrowheads="1"/>
          </p:cNvSpPr>
          <p:nvPr/>
        </p:nvSpPr>
        <p:spPr bwMode="auto">
          <a:xfrm>
            <a:off x="6898105" y="4302839"/>
            <a:ext cx="3860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sz="2800">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en-US" sz="1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rPr>
              <a:t>Solar cells are rated at 1000 W/m</a:t>
            </a:r>
            <a:r>
              <a:rPr kumimoji="0" lang="en-GB" altLang="en-US" sz="1800" b="1" i="0" u="none" strike="noStrike" kern="1200" cap="none" spc="0" normalizeH="0" baseline="30000" noProof="0">
                <a:ln>
                  <a:noFill/>
                </a:ln>
                <a:solidFill>
                  <a:srgbClr val="000000"/>
                </a:solidFill>
                <a:effectLst/>
                <a:uLnTx/>
                <a:uFillTx/>
                <a:latin typeface="Arial" panose="020B0604020202020204" pitchFamily="34" charset="0"/>
                <a:ea typeface="MS PGothic" panose="020B0600070205080204" pitchFamily="34" charset="-128"/>
              </a:rPr>
              <a:t>2</a:t>
            </a:r>
            <a:endParaRPr kumimoji="0" lang="en-US" altLang="en-US" sz="1800" b="1" i="0" u="none" strike="noStrike" kern="1200" cap="none" spc="0" normalizeH="0" baseline="30000" noProof="0">
              <a:ln>
                <a:noFill/>
              </a:ln>
              <a:solidFill>
                <a:srgbClr val="000000"/>
              </a:solidFill>
              <a:effectLst/>
              <a:uLnTx/>
              <a:uFillTx/>
              <a:latin typeface="Arial" panose="020B0604020202020204" pitchFamily="34" charset="0"/>
              <a:ea typeface="MS PGothic" panose="020B0600070205080204" pitchFamily="34" charset="-128"/>
            </a:endParaRPr>
          </a:p>
        </p:txBody>
      </p:sp>
      <p:sp>
        <p:nvSpPr>
          <p:cNvPr id="32" name="TextBox 12">
            <a:extLst>
              <a:ext uri="{FF2B5EF4-FFF2-40B4-BE49-F238E27FC236}">
                <a16:creationId xmlns:a16="http://schemas.microsoft.com/office/drawing/2014/main" id="{D29CAD53-2EEA-479C-9C9D-B2BE4D75939A}"/>
              </a:ext>
            </a:extLst>
          </p:cNvPr>
          <p:cNvSpPr txBox="1">
            <a:spLocks noChangeArrowheads="1"/>
          </p:cNvSpPr>
          <p:nvPr/>
        </p:nvSpPr>
        <p:spPr bwMode="auto">
          <a:xfrm>
            <a:off x="7481788" y="2345615"/>
            <a:ext cx="3385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000">
                <a:solidFill>
                  <a:srgbClr val="58595B"/>
                </a:solidFill>
                <a:latin typeface="Frutiger LT Std 55 Roman" pitchFamily="27" charset="0"/>
                <a:ea typeface="MS PGothic" panose="020B0600070205080204" pitchFamily="34" charset="-128"/>
                <a:cs typeface="Frutiger LT Std 55 Roman" pitchFamily="27" charset="0"/>
              </a:defRPr>
            </a:lvl1pPr>
            <a:lvl2pPr marL="742950" indent="-285750">
              <a:spcBef>
                <a:spcPct val="20000"/>
              </a:spcBef>
              <a:buFont typeface="Arial" panose="020B0604020202020204" pitchFamily="34" charset="0"/>
              <a:buChar char="–"/>
              <a:defRPr sz="2800">
                <a:solidFill>
                  <a:srgbClr val="58595B"/>
                </a:solidFill>
                <a:latin typeface="Frutiger LT Std 55 Roman" pitchFamily="27" charset="0"/>
                <a:ea typeface="MS PGothic" panose="020B0600070205080204" pitchFamily="34" charset="-128"/>
                <a:cs typeface="Frutiger LT Std 55 Roman" pitchFamily="27" charset="0"/>
              </a:defRPr>
            </a:lvl2pPr>
            <a:lvl3pPr marL="1143000" indent="-228600">
              <a:spcBef>
                <a:spcPct val="20000"/>
              </a:spcBef>
              <a:buFont typeface="Arial" panose="020B0604020202020204" pitchFamily="34" charset="0"/>
              <a:buChar char="•"/>
              <a:defRPr sz="1600">
                <a:solidFill>
                  <a:srgbClr val="58595B"/>
                </a:solidFill>
                <a:latin typeface="Frutiger LT Std 55 Roman" pitchFamily="27" charset="0"/>
                <a:ea typeface="MS PGothic" panose="020B0600070205080204" pitchFamily="34" charset="-128"/>
                <a:cs typeface="Frutiger LT Std 55 Roman" pitchFamily="27" charset="0"/>
              </a:defRPr>
            </a:lvl3pPr>
            <a:lvl4pPr marL="16002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4pPr>
            <a:lvl5pPr marL="2057400" indent="-228600">
              <a:spcBef>
                <a:spcPct val="20000"/>
              </a:spcBef>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8595B"/>
                </a:solidFill>
                <a:latin typeface="Frutiger LT Std 55 Roman" pitchFamily="27" charset="0"/>
                <a:ea typeface="MS PGothic" panose="020B0600070205080204" pitchFamily="34" charset="-128"/>
                <a:cs typeface="Frutiger LT Std 55 Roman" pitchFamily="27"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V</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cxnSp>
        <p:nvCxnSpPr>
          <p:cNvPr id="33" name="Straight Arrow Connector 5">
            <a:extLst>
              <a:ext uri="{FF2B5EF4-FFF2-40B4-BE49-F238E27FC236}">
                <a16:creationId xmlns:a16="http://schemas.microsoft.com/office/drawing/2014/main" id="{E5D2471C-602E-4742-BF66-68C44E7FDBFA}"/>
              </a:ext>
            </a:extLst>
          </p:cNvPr>
          <p:cNvCxnSpPr>
            <a:cxnSpLocks noChangeShapeType="1"/>
          </p:cNvCxnSpPr>
          <p:nvPr/>
        </p:nvCxnSpPr>
        <p:spPr bwMode="auto">
          <a:xfrm>
            <a:off x="6898106" y="2093038"/>
            <a:ext cx="407963" cy="0"/>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4" name="TextBox 33">
            <a:extLst>
              <a:ext uri="{FF2B5EF4-FFF2-40B4-BE49-F238E27FC236}">
                <a16:creationId xmlns:a16="http://schemas.microsoft.com/office/drawing/2014/main" id="{9F616E18-0A4B-44E3-8C6B-083E10E1C6B9}"/>
              </a:ext>
            </a:extLst>
          </p:cNvPr>
          <p:cNvSpPr txBox="1"/>
          <p:nvPr/>
        </p:nvSpPr>
        <p:spPr>
          <a:xfrm>
            <a:off x="6962755" y="1821353"/>
            <a:ext cx="343313"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a:t>
            </a:r>
          </a:p>
        </p:txBody>
      </p:sp>
      <p:sp>
        <p:nvSpPr>
          <p:cNvPr id="35" name="Text Box 4">
            <a:extLst>
              <a:ext uri="{FF2B5EF4-FFF2-40B4-BE49-F238E27FC236}">
                <a16:creationId xmlns:a16="http://schemas.microsoft.com/office/drawing/2014/main" id="{8E3C56F7-E93A-400F-8903-6BFE069E4924}"/>
              </a:ext>
            </a:extLst>
          </p:cNvPr>
          <p:cNvSpPr txBox="1">
            <a:spLocks noChangeArrowheads="1"/>
          </p:cNvSpPr>
          <p:nvPr/>
        </p:nvSpPr>
        <p:spPr bwMode="auto">
          <a:xfrm>
            <a:off x="5910625" y="6153651"/>
            <a:ext cx="58324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50000"/>
              </a:spcBef>
              <a:spcAft>
                <a:spcPct val="0"/>
              </a:spcAft>
              <a:defRPr>
                <a:solidFill>
                  <a:schemeClr val="tx1"/>
                </a:solidFill>
                <a:latin typeface="Calibri" pitchFamily="34" charset="0"/>
              </a:defRPr>
            </a:lvl6pPr>
            <a:lvl7pPr marL="2971800" indent="-228600" eaLnBrk="0" fontAlgn="base" hangingPunct="0">
              <a:spcBef>
                <a:spcPct val="50000"/>
              </a:spcBef>
              <a:spcAft>
                <a:spcPct val="0"/>
              </a:spcAft>
              <a:defRPr>
                <a:solidFill>
                  <a:schemeClr val="tx1"/>
                </a:solidFill>
                <a:latin typeface="Calibri" pitchFamily="34" charset="0"/>
              </a:defRPr>
            </a:lvl7pPr>
            <a:lvl8pPr marL="3429000" indent="-228600" eaLnBrk="0" fontAlgn="base" hangingPunct="0">
              <a:spcBef>
                <a:spcPct val="50000"/>
              </a:spcBef>
              <a:spcAft>
                <a:spcPct val="0"/>
              </a:spcAft>
              <a:defRPr>
                <a:solidFill>
                  <a:schemeClr val="tx1"/>
                </a:solidFill>
                <a:latin typeface="Calibri" pitchFamily="34" charset="0"/>
              </a:defRPr>
            </a:lvl8pPr>
            <a:lvl9pPr marL="3886200" indent="-228600" eaLnBrk="0" fontAlgn="base" hangingPunct="0">
              <a:spcBef>
                <a:spcPct val="50000"/>
              </a:spcBef>
              <a:spcAft>
                <a:spcPct val="0"/>
              </a:spcAft>
              <a:defRPr>
                <a:solidFill>
                  <a:schemeClr val="tx1"/>
                </a:solidFill>
                <a:latin typeface="Calibri" pitchFamily="34" charset="0"/>
              </a:defRPr>
            </a:lvl9pPr>
          </a:lstStyle>
          <a:p>
            <a:pPr algn="r" eaLnBrk="1" fontAlgn="base" hangingPunct="1">
              <a:spcBef>
                <a:spcPct val="0"/>
              </a:spcBef>
              <a:spcAft>
                <a:spcPct val="0"/>
              </a:spcAft>
            </a:pPr>
            <a:r>
              <a:rPr lang="en-US" altLang="en-US" sz="1200">
                <a:solidFill>
                  <a:srgbClr val="000000"/>
                </a:solidFill>
                <a:latin typeface="Arial"/>
              </a:rPr>
              <a:t>[SIT-winter workshop, lecture slides “Photovoltaics”, Dr. Firas </a:t>
            </a:r>
            <a:r>
              <a:rPr lang="en-US" altLang="en-US" sz="1200" err="1">
                <a:solidFill>
                  <a:srgbClr val="000000"/>
                </a:solidFill>
                <a:latin typeface="Arial"/>
              </a:rPr>
              <a:t>Alawneh</a:t>
            </a:r>
            <a:r>
              <a:rPr lang="en-US" altLang="en-US" sz="1200">
                <a:solidFill>
                  <a:srgbClr val="000000"/>
                </a:solidFill>
                <a:latin typeface="Arial"/>
              </a:rPr>
              <a:t>]</a:t>
            </a:r>
          </a:p>
        </p:txBody>
      </p:sp>
    </p:spTree>
    <p:extLst>
      <p:ext uri="{BB962C8B-B14F-4D97-AF65-F5344CB8AC3E}">
        <p14:creationId xmlns:p14="http://schemas.microsoft.com/office/powerpoint/2010/main" val="41733387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468977-C520-49BA-9C8B-BAF21A507350}"/>
              </a:ext>
            </a:extLst>
          </p:cNvPr>
          <p:cNvSpPr>
            <a:spLocks noGrp="1"/>
          </p:cNvSpPr>
          <p:nvPr>
            <p:ph type="body" sz="quarter" idx="13"/>
          </p:nvPr>
        </p:nvSpPr>
        <p:spPr/>
        <p:txBody>
          <a:bodyPr/>
          <a:lstStyle/>
          <a:p>
            <a:r>
              <a:rPr lang="en-US"/>
              <a:t>For more info </a:t>
            </a:r>
          </a:p>
        </p:txBody>
      </p:sp>
      <p:sp>
        <p:nvSpPr>
          <p:cNvPr id="3" name="Text Placeholder 2">
            <a:extLst>
              <a:ext uri="{FF2B5EF4-FFF2-40B4-BE49-F238E27FC236}">
                <a16:creationId xmlns:a16="http://schemas.microsoft.com/office/drawing/2014/main" id="{CFDCC6C0-E076-453A-8163-9811F76361A1}"/>
              </a:ext>
            </a:extLst>
          </p:cNvPr>
          <p:cNvSpPr>
            <a:spLocks noGrp="1"/>
          </p:cNvSpPr>
          <p:nvPr>
            <p:ph type="body" sz="quarter" idx="14"/>
          </p:nvPr>
        </p:nvSpPr>
        <p:spPr>
          <a:xfrm>
            <a:off x="968542" y="1154363"/>
            <a:ext cx="8802242" cy="4140200"/>
          </a:xfrm>
        </p:spPr>
        <p:txBody>
          <a:bodyPr/>
          <a:lstStyle/>
          <a:p>
            <a:r>
              <a:rPr lang="en-US" b="1"/>
              <a:t>For </a:t>
            </a:r>
            <a:r>
              <a:rPr lang="en-US" b="1" err="1"/>
              <a:t>nanoproducers</a:t>
            </a:r>
            <a:r>
              <a:rPr lang="en-US" b="1"/>
              <a:t> (below 0,79 kW)</a:t>
            </a:r>
          </a:p>
          <a:p>
            <a:pPr marL="0" indent="0">
              <a:buNone/>
            </a:pPr>
            <a:r>
              <a:rPr lang="en-US" b="1">
                <a:hlinkClick r:id="rId2"/>
              </a:rPr>
              <a:t>https://www.elektrilevi.ee/en/nanotootjale</a:t>
            </a:r>
            <a:endParaRPr lang="en-US" b="1"/>
          </a:p>
          <a:p>
            <a:pPr marL="0" indent="0">
              <a:buNone/>
            </a:pPr>
            <a:endParaRPr lang="en-US" b="1"/>
          </a:p>
          <a:p>
            <a:r>
              <a:rPr lang="en-US" b="1"/>
              <a:t>Connection for small producers (under 500 kW)</a:t>
            </a:r>
          </a:p>
          <a:p>
            <a:pPr marL="0" indent="0">
              <a:buNone/>
            </a:pPr>
            <a:r>
              <a:rPr lang="en-US" b="1">
                <a:hlinkClick r:id="rId3"/>
              </a:rPr>
              <a:t>https://www.elektrilevi.ee/en/vaiketootjale</a:t>
            </a:r>
            <a:endParaRPr lang="en-US" b="1"/>
          </a:p>
          <a:p>
            <a:pPr marL="0" indent="0">
              <a:buNone/>
            </a:pPr>
            <a:endParaRPr lang="en-US" b="1"/>
          </a:p>
          <a:p>
            <a:r>
              <a:rPr lang="en-US" b="1"/>
              <a:t>For electricity generator (from 500 kW)</a:t>
            </a:r>
          </a:p>
          <a:p>
            <a:pPr marL="0" indent="0">
              <a:buNone/>
            </a:pPr>
            <a:r>
              <a:rPr lang="en-US" b="1">
                <a:hlinkClick r:id="rId4"/>
              </a:rPr>
              <a:t>https://www.elektrilevi.ee/elektritootjale</a:t>
            </a:r>
            <a:endParaRPr lang="en-US" b="1"/>
          </a:p>
          <a:p>
            <a:pPr marL="0" indent="0">
              <a:buNone/>
            </a:pPr>
            <a:endParaRPr lang="en-US" b="1"/>
          </a:p>
          <a:p>
            <a:r>
              <a:rPr lang="en-US" b="1"/>
              <a:t>For large application projects</a:t>
            </a:r>
          </a:p>
          <a:p>
            <a:pPr marL="0" indent="0">
              <a:buNone/>
            </a:pPr>
            <a:r>
              <a:rPr lang="en-US" b="1">
                <a:hlinkClick r:id="rId5"/>
              </a:rPr>
              <a:t>https://elering.ee/en/handbooks#accordion0</a:t>
            </a:r>
            <a:endParaRPr lang="en-US" b="1"/>
          </a:p>
          <a:p>
            <a:pPr marL="0" indent="0">
              <a:buNone/>
            </a:pPr>
            <a:endParaRPr lang="en-US" b="1"/>
          </a:p>
          <a:p>
            <a:pPr marL="0" indent="0">
              <a:buNone/>
            </a:pPr>
            <a:endParaRPr lang="en-US" b="1"/>
          </a:p>
          <a:p>
            <a:pPr marL="0" indent="0">
              <a:buNone/>
            </a:pPr>
            <a:endParaRPr lang="en-US" b="1"/>
          </a:p>
          <a:p>
            <a:pPr marL="0" indent="0">
              <a:buNone/>
            </a:pPr>
            <a:endParaRPr lang="en-US"/>
          </a:p>
        </p:txBody>
      </p:sp>
    </p:spTree>
    <p:extLst>
      <p:ext uri="{BB962C8B-B14F-4D97-AF65-F5344CB8AC3E}">
        <p14:creationId xmlns:p14="http://schemas.microsoft.com/office/powerpoint/2010/main" val="27463662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CB1C79-2FAD-467A-9EE0-2DD5AF92F7BD}"/>
              </a:ext>
            </a:extLst>
          </p:cNvPr>
          <p:cNvSpPr>
            <a:spLocks noGrp="1"/>
          </p:cNvSpPr>
          <p:nvPr>
            <p:ph type="body" sz="quarter" idx="13"/>
          </p:nvPr>
        </p:nvSpPr>
        <p:spPr>
          <a:xfrm>
            <a:off x="4857786" y="2618112"/>
            <a:ext cx="2263776" cy="810888"/>
          </a:xfrm>
        </p:spPr>
        <p:txBody>
          <a:bodyPr/>
          <a:lstStyle/>
          <a:p>
            <a:r>
              <a:rPr lang="en-US"/>
              <a:t>THANK YOU </a:t>
            </a:r>
          </a:p>
        </p:txBody>
      </p:sp>
      <p:sp>
        <p:nvSpPr>
          <p:cNvPr id="3" name="TextBox 2">
            <a:extLst>
              <a:ext uri="{FF2B5EF4-FFF2-40B4-BE49-F238E27FC236}">
                <a16:creationId xmlns:a16="http://schemas.microsoft.com/office/drawing/2014/main" id="{27197649-681D-453A-ABD0-7AFAA660C929}"/>
              </a:ext>
            </a:extLst>
          </p:cNvPr>
          <p:cNvSpPr txBox="1"/>
          <p:nvPr/>
        </p:nvSpPr>
        <p:spPr>
          <a:xfrm>
            <a:off x="681232" y="4787595"/>
            <a:ext cx="5499829" cy="923330"/>
          </a:xfrm>
          <a:prstGeom prst="rect">
            <a:avLst/>
          </a:prstGeom>
          <a:noFill/>
        </p:spPr>
        <p:txBody>
          <a:bodyPr wrap="square" lIns="91440" tIns="45720" rIns="91440" bIns="45720" rtlCol="0" anchor="t">
            <a:spAutoFit/>
          </a:bodyPr>
          <a:lstStyle/>
          <a:p>
            <a:pPr>
              <a:spcBef>
                <a:spcPct val="0"/>
              </a:spcBef>
              <a:spcAft>
                <a:spcPct val="0"/>
              </a:spcAft>
              <a:defRPr/>
            </a:pPr>
            <a:r>
              <a:rPr lang="en-US" b="1">
                <a:solidFill>
                  <a:srgbClr val="332B60"/>
                </a:solidFill>
                <a:latin typeface="Verdana"/>
                <a:hlinkClick r:id="rId2"/>
              </a:rPr>
              <a:t>Mais.Baqain@taltech.ee</a:t>
            </a:r>
            <a:endParaRPr lang="en-US" b="1">
              <a:solidFill>
                <a:srgbClr val="332B60"/>
              </a:solidFill>
              <a:latin typeface="Verdana"/>
            </a:endParaRPr>
          </a:p>
          <a:p>
            <a:pPr marL="0" marR="0" lvl="0" indent="0" defTabSz="914400" rtl="0" eaLnBrk="0" fontAlgn="base" latinLnBrk="0" hangingPunct="0">
              <a:lnSpc>
                <a:spcPct val="100000"/>
              </a:lnSpc>
              <a:spcBef>
                <a:spcPct val="0"/>
              </a:spcBef>
              <a:spcAft>
                <a:spcPct val="0"/>
              </a:spcAft>
              <a:buClrTx/>
              <a:buSzTx/>
              <a:buFontTx/>
              <a:buNone/>
              <a:tabLst/>
              <a:defRPr/>
            </a:pPr>
            <a:endParaRPr lang="en-US" b="1">
              <a:solidFill>
                <a:srgbClr val="332B60"/>
              </a:solidFill>
              <a:latin typeface="Verdana"/>
            </a:endParaRPr>
          </a:p>
          <a:p>
            <a:pPr marL="0" marR="0" lvl="0" indent="0" defTabSz="914400" rtl="0" eaLnBrk="0" fontAlgn="base" latinLnBrk="0" hangingPunct="0">
              <a:lnSpc>
                <a:spcPct val="100000"/>
              </a:lnSpc>
              <a:spcBef>
                <a:spcPct val="0"/>
              </a:spcBef>
              <a:spcAft>
                <a:spcPct val="0"/>
              </a:spcAft>
              <a:buClrTx/>
              <a:buSzTx/>
              <a:buFontTx/>
              <a:buNone/>
              <a:tabLst/>
              <a:defRPr/>
            </a:pPr>
            <a:endParaRPr kumimoji="0" lang="et-EE" sz="1800" b="1" i="0" u="none" strike="noStrike" kern="1200" cap="none" spc="0" normalizeH="0" baseline="0" noProof="0">
              <a:ln>
                <a:noFill/>
              </a:ln>
              <a:solidFill>
                <a:srgbClr val="332B60"/>
              </a:solidFill>
              <a:effectLst/>
              <a:uLnTx/>
              <a:uFillTx/>
              <a:latin typeface="Verdana"/>
              <a:ea typeface="+mn-ea"/>
              <a:cs typeface="+mn-cs"/>
            </a:endParaRPr>
          </a:p>
        </p:txBody>
      </p:sp>
    </p:spTree>
    <p:extLst>
      <p:ext uri="{BB962C8B-B14F-4D97-AF65-F5344CB8AC3E}">
        <p14:creationId xmlns:p14="http://schemas.microsoft.com/office/powerpoint/2010/main" val="1852025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93FBA3-45B5-42D4-AADA-6DC7791B8BFE}"/>
              </a:ext>
            </a:extLst>
          </p:cNvPr>
          <p:cNvSpPr>
            <a:spLocks noGrp="1"/>
          </p:cNvSpPr>
          <p:nvPr>
            <p:ph type="body" sz="quarter" idx="13"/>
          </p:nvPr>
        </p:nvSpPr>
        <p:spPr/>
        <p:txBody>
          <a:bodyPr/>
          <a:lstStyle/>
          <a:p>
            <a:r>
              <a:rPr lang="en-US"/>
              <a:t>Photon Energy</a:t>
            </a:r>
          </a:p>
        </p:txBody>
      </p:sp>
      <p:pic>
        <p:nvPicPr>
          <p:cNvPr id="4" name="object 3">
            <a:extLst>
              <a:ext uri="{FF2B5EF4-FFF2-40B4-BE49-F238E27FC236}">
                <a16:creationId xmlns:a16="http://schemas.microsoft.com/office/drawing/2014/main" id="{B624A23A-D8EA-4E6F-BF87-ECF1254EDE2B}"/>
              </a:ext>
            </a:extLst>
          </p:cNvPr>
          <p:cNvPicPr/>
          <p:nvPr/>
        </p:nvPicPr>
        <p:blipFill>
          <a:blip r:embed="rId3" cstate="print"/>
          <a:stretch>
            <a:fillRect/>
          </a:stretch>
        </p:blipFill>
        <p:spPr>
          <a:xfrm>
            <a:off x="1804737" y="1477123"/>
            <a:ext cx="8115155" cy="4189751"/>
          </a:xfrm>
          <a:prstGeom prst="rect">
            <a:avLst/>
          </a:prstGeom>
        </p:spPr>
      </p:pic>
    </p:spTree>
    <p:extLst>
      <p:ext uri="{BB962C8B-B14F-4D97-AF65-F5344CB8AC3E}">
        <p14:creationId xmlns:p14="http://schemas.microsoft.com/office/powerpoint/2010/main" val="927384421"/>
      </p:ext>
    </p:extLst>
  </p:cSld>
  <p:clrMapOvr>
    <a:masterClrMapping/>
  </p:clrMapOvr>
</p:sld>
</file>

<file path=ppt/theme/theme1.xml><?xml version="1.0" encoding="utf-8"?>
<a:theme xmlns:a="http://schemas.openxmlformats.org/drawingml/2006/main" name="Office'i kujundus">
  <a:themeElements>
    <a:clrScheme name="TalTech">
      <a:dk1>
        <a:srgbClr val="000000"/>
      </a:dk1>
      <a:lt1>
        <a:srgbClr val="FFFFFF"/>
      </a:lt1>
      <a:dk2>
        <a:srgbClr val="332B60"/>
      </a:dk2>
      <a:lt2>
        <a:srgbClr val="DADAE4"/>
      </a:lt2>
      <a:accent1>
        <a:srgbClr val="E4067E"/>
      </a:accent1>
      <a:accent2>
        <a:srgbClr val="9396B0"/>
      </a:accent2>
      <a:accent3>
        <a:srgbClr val="AB1352"/>
      </a:accent3>
      <a:accent4>
        <a:srgbClr val="4FBFD3"/>
      </a:accent4>
      <a:accent5>
        <a:srgbClr val="332B60"/>
      </a:accent5>
      <a:accent6>
        <a:srgbClr val="DADAE4"/>
      </a:accent6>
      <a:hlink>
        <a:srgbClr val="AB1352"/>
      </a:hlink>
      <a:folHlink>
        <a:srgbClr val="AB1352"/>
      </a:folHlink>
    </a:clrScheme>
    <a:fontScheme name="TalTech">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wrap="square" rtlCol="0" anchor="ctr">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EWNEW" id="{65034802-83F1-DE41-A876-6851A238EDFE}" vid="{814C7433-F944-B249-91D8-8F253693ECE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54c9417-888e-44e0-a63b-dd86478d2504">
      <UserInfo>
        <DisplayName>Alar Konist</DisplayName>
        <AccountId>13</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D54C1999A79794882B82D1638D6491F" ma:contentTypeVersion="10" ma:contentTypeDescription="Create a new document." ma:contentTypeScope="" ma:versionID="38dbd382e294ee47a198a9fe1809d352">
  <xsd:schema xmlns:xsd="http://www.w3.org/2001/XMLSchema" xmlns:xs="http://www.w3.org/2001/XMLSchema" xmlns:p="http://schemas.microsoft.com/office/2006/metadata/properties" xmlns:ns2="44b11b19-5e12-4424-b50a-3ba5fdb290d8" xmlns:ns3="354c9417-888e-44e0-a63b-dd86478d2504" targetNamespace="http://schemas.microsoft.com/office/2006/metadata/properties" ma:root="true" ma:fieldsID="3ae2e94b0de797ff7a33bef33921a339" ns2:_="" ns3:_="">
    <xsd:import namespace="44b11b19-5e12-4424-b50a-3ba5fdb290d8"/>
    <xsd:import namespace="354c9417-888e-44e0-a63b-dd86478d250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ObjectDetectorVersions" minOccurs="0"/>
                <xsd:element ref="ns2:MediaServiceGenerationTime" minOccurs="0"/>
                <xsd:element ref="ns2:MediaServiceEventHashCode"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b11b19-5e12-4424-b50a-3ba5fdb290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54c9417-888e-44e0-a63b-dd86478d2504"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F4C577C-08B8-4397-9B6B-EF0A23032D1B}">
  <ds:schemaRefs>
    <ds:schemaRef ds:uri="354c9417-888e-44e0-a63b-dd86478d2504"/>
    <ds:schemaRef ds:uri="720f1558-ede6-4a58-9f1b-bd2dd244cce4"/>
    <ds:schemaRef ds:uri="dbb31ee8-f4c2-4da7-aafe-e392cdc9d64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117C726-7FA0-4B41-8B6E-256F8549B727}">
  <ds:schemaRefs>
    <ds:schemaRef ds:uri="http://schemas.microsoft.com/sharepoint/v3/contenttype/forms"/>
  </ds:schemaRefs>
</ds:datastoreItem>
</file>

<file path=customXml/itemProps3.xml><?xml version="1.0" encoding="utf-8"?>
<ds:datastoreItem xmlns:ds="http://schemas.openxmlformats.org/officeDocument/2006/customXml" ds:itemID="{95C832D3-1E67-4082-BD84-FD22FDA3B196}">
  <ds:schemaRefs>
    <ds:schemaRef ds:uri="354c9417-888e-44e0-a63b-dd86478d2504"/>
    <ds:schemaRef ds:uri="44b11b19-5e12-4424-b50a-3ba5fdb290d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TotalTime>
  <Words>5883</Words>
  <Application>Microsoft Office PowerPoint</Application>
  <PresentationFormat>Widescreen</PresentationFormat>
  <Paragraphs>697</Paragraphs>
  <Slides>81</Slides>
  <Notes>33</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81</vt:i4>
      </vt:variant>
    </vt:vector>
  </HeadingPairs>
  <TitlesOfParts>
    <vt:vector size="93" baseType="lpstr">
      <vt:lpstr>MS Mincho</vt:lpstr>
      <vt:lpstr>Arial</vt:lpstr>
      <vt:lpstr>Arimo</vt:lpstr>
      <vt:lpstr>Calibri</vt:lpstr>
      <vt:lpstr>Calibri Light</vt:lpstr>
      <vt:lpstr>Noto Sans</vt:lpstr>
      <vt:lpstr>Oxygen</vt:lpstr>
      <vt:lpstr>Times New Roman</vt:lpstr>
      <vt:lpstr>Verdana</vt:lpstr>
      <vt:lpstr>Wingdings</vt:lpstr>
      <vt:lpstr>Office'i kujundus</vt:lpstr>
      <vt:lpstr>Visio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Mais Hanna Suleiman Baqain</dc:creator>
  <cp:lastModifiedBy>Alejandro Lyons Cerón</cp:lastModifiedBy>
  <cp:revision>8</cp:revision>
  <dcterms:created xsi:type="dcterms:W3CDTF">2021-01-01T10:23:10Z</dcterms:created>
  <dcterms:modified xsi:type="dcterms:W3CDTF">2025-12-19T08:43:36Z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0x0101004D54C1999A79794882B82D1638D6491F</vt:lpwstr>
  </property>
  <property fmtid="{D5CDD505-2E9C-101B-9397-08002B2CF9AE}" pid="3" name="MediaServiceImageTags">
    <vt:lpwstr/>
  </property>
</Properties>
</file>