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4"/>
  </p:notesMasterIdLst>
  <p:handoutMasterIdLst>
    <p:handoutMasterId r:id="rId55"/>
  </p:handoutMasterIdLst>
  <p:sldIdLst>
    <p:sldId id="306" r:id="rId6"/>
    <p:sldId id="432" r:id="rId7"/>
    <p:sldId id="318" r:id="rId8"/>
    <p:sldId id="431" r:id="rId9"/>
    <p:sldId id="389" r:id="rId10"/>
    <p:sldId id="319" r:id="rId11"/>
    <p:sldId id="390" r:id="rId12"/>
    <p:sldId id="391" r:id="rId13"/>
    <p:sldId id="392" r:id="rId14"/>
    <p:sldId id="393" r:id="rId15"/>
    <p:sldId id="394" r:id="rId16"/>
    <p:sldId id="396" r:id="rId17"/>
    <p:sldId id="395" r:id="rId18"/>
    <p:sldId id="397" r:id="rId19"/>
    <p:sldId id="398" r:id="rId20"/>
    <p:sldId id="401" r:id="rId21"/>
    <p:sldId id="399" r:id="rId22"/>
    <p:sldId id="400"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309" r:id="rId5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8EA34F-0D48-48F6-8282-9B7A81BC5E84}" v="2" dt="2026-05-04T16:29:09.36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29:09.369" v="1"/>
      <pc:docMkLst>
        <pc:docMk/>
      </pc:docMkLst>
      <pc:sldMasterChg chg="modSldLayout">
        <pc:chgData name="Wojciech Kustra" userId="afebd3d0-216b-4c4f-8992-1bf1fda6d5e8" providerId="ADAL" clId="{1D307E72-7901-4E61-A01B-3C4232ABCF63}" dt="2026-05-04T16:29:09.369" v="1"/>
        <pc:sldMasterMkLst>
          <pc:docMk/>
          <pc:sldMasterMk cId="0" sldId="2147483648"/>
        </pc:sldMasterMkLst>
        <pc:sldLayoutChg chg="addSp delSp modSp">
          <pc:chgData name="Wojciech Kustra" userId="afebd3d0-216b-4c4f-8992-1bf1fda6d5e8" providerId="ADAL" clId="{1D307E72-7901-4E61-A01B-3C4232ABCF63}" dt="2026-05-04T16:29:09.369" v="1"/>
          <pc:sldLayoutMkLst>
            <pc:docMk/>
            <pc:sldMasterMk cId="0" sldId="2147483648"/>
            <pc:sldLayoutMk cId="0" sldId="2147483650"/>
          </pc:sldLayoutMkLst>
          <pc:spChg chg="mod">
            <ac:chgData name="Wojciech Kustra" userId="afebd3d0-216b-4c4f-8992-1bf1fda6d5e8" providerId="ADAL" clId="{1D307E72-7901-4E61-A01B-3C4232ABCF63}" dt="2026-05-04T16:29:09.369" v="1"/>
            <ac:spMkLst>
              <pc:docMk/>
              <pc:sldMasterMk cId="0" sldId="2147483648"/>
              <pc:sldLayoutMk cId="0" sldId="2147483650"/>
              <ac:spMk id="5" creationId="{9BD542C5-A6F5-490D-6369-C73B28B5FDAA}"/>
            </ac:spMkLst>
          </pc:spChg>
          <pc:grpChg chg="add mod">
            <ac:chgData name="Wojciech Kustra" userId="afebd3d0-216b-4c4f-8992-1bf1fda6d5e8" providerId="ADAL" clId="{1D307E72-7901-4E61-A01B-3C4232ABCF63}" dt="2026-05-04T16:29:09.369" v="1"/>
            <ac:grpSpMkLst>
              <pc:docMk/>
              <pc:sldMasterMk cId="0" sldId="2147483648"/>
              <pc:sldLayoutMk cId="0" sldId="2147483650"/>
              <ac:grpSpMk id="3" creationId="{4F8D0045-3BD2-A165-AB8E-5A0B9B291C88}"/>
            </ac:grpSpMkLst>
          </pc:grpChg>
          <pc:picChg chg="mod">
            <ac:chgData name="Wojciech Kustra" userId="afebd3d0-216b-4c4f-8992-1bf1fda6d5e8" providerId="ADAL" clId="{1D307E72-7901-4E61-A01B-3C4232ABCF63}" dt="2026-05-04T16:29:09.369" v="1"/>
            <ac:picMkLst>
              <pc:docMk/>
              <pc:sldMasterMk cId="0" sldId="2147483648"/>
              <pc:sldLayoutMk cId="0" sldId="2147483650"/>
              <ac:picMk id="4" creationId="{AFE06CF8-7616-6702-8E9C-BA3BBF5AC25F}"/>
            </ac:picMkLst>
          </pc:picChg>
          <pc:picChg chg="del">
            <ac:chgData name="Wojciech Kustra" userId="afebd3d0-216b-4c4f-8992-1bf1fda6d5e8" providerId="ADAL" clId="{1D307E72-7901-4E61-A01B-3C4232ABCF63}" dt="2026-05-04T16:29:09.049"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6F9C0-1CAC-2DA6-45D5-19CB56197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B3237-4146-F9A6-C2BD-FC7828215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C012B-21BE-18E7-A341-15D37A384707}"/>
              </a:ext>
            </a:extLst>
          </p:cNvPr>
          <p:cNvSpPr>
            <a:spLocks noGrp="1"/>
          </p:cNvSpPr>
          <p:nvPr>
            <p:ph type="body" idx="1"/>
          </p:nvPr>
        </p:nvSpPr>
        <p:spPr/>
        <p:txBody>
          <a:bodyPr/>
          <a:lstStyle/>
          <a:p>
            <a:r>
              <a:rPr lang="en-US" dirty="0"/>
              <a:t>More details will be discussed in the future lectures</a:t>
            </a:r>
          </a:p>
        </p:txBody>
      </p:sp>
    </p:spTree>
    <p:extLst>
      <p:ext uri="{BB962C8B-B14F-4D97-AF65-F5344CB8AC3E}">
        <p14:creationId xmlns:p14="http://schemas.microsoft.com/office/powerpoint/2010/main" val="867050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43CE7-0CAC-97D7-13A3-470711B85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3DB7C-3D13-F505-1A74-DE2277CE5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57348-3DDC-1F66-6BD0-4B5B6F6F63B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7906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BA491-9A29-C7BB-758F-B7CA5C819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60799-6CF5-0E8F-6396-16C8D2153C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9DBF7-3E9C-E6CB-7741-792A70CBBD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3297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AD3BB-0648-A5D1-F0AD-6542D5CC4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EB254-3E40-B142-F3CD-1BD6D93A2E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C2859-6E4F-F5EA-397E-4C443E4F653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516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0392-550F-62A7-EACD-D2E38CF44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43E4B-70C9-263E-2824-79DD8D084C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0F583-41CE-3F69-F1A7-F4971F256CB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60619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details will be discussed in the future lectures</a:t>
            </a:r>
          </a:p>
        </p:txBody>
      </p:sp>
    </p:spTree>
    <p:extLst>
      <p:ext uri="{BB962C8B-B14F-4D97-AF65-F5344CB8AC3E}">
        <p14:creationId xmlns:p14="http://schemas.microsoft.com/office/powerpoint/2010/main" val="1536474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B4FAD-6999-0AAF-5848-AD7CD1DF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6879-9C4C-4D95-DAA4-C2136A7E2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3F2A1-C72E-92E0-6AB3-998E24725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824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79085-097D-806B-A416-3D9257D3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8A67E-1E0C-766D-ADD5-3C1044981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2F7E3-8FF1-9C9E-53EE-62C13C09CD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4168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7B1A-3A6B-BC1E-F00D-A781FF406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64E76-08A6-1820-1DF5-12B5C6F7D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27EF8-FF91-0033-EA0C-C1D8A20C66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660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5F12-BF58-6DB7-1FD1-87C638552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82A9F-6953-BF97-A72B-A031731815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1CF6F-693E-C2C5-386E-8DCECF8F71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7851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C2F5-6D40-A5EB-DB6C-ED33A9CDF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16094-8200-4743-0312-6A486E7E6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A12DA-DB18-F44D-AAEA-B469B83F2F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4987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F9B0D-B1D0-7CA7-066C-A3E6A48D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0A2D6-A60C-5EC3-917C-F41690C46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A72C3-058B-9000-03B2-D3388240DD2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5433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50031-0C68-C936-46FB-6AC7B47B2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98DDA-0C2E-9DCE-5604-6C7E40462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D6E98-BA26-9BC6-7F89-DC38962A08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7034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33AB1-0EB1-815E-147E-AFFE94D85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AAD30-EC84-821C-EE07-ECC4A9564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1EAC3-FD3A-0D61-2680-90680D54922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7600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717AD-3C74-8A1D-84C7-013D70838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0E405-DC3D-218D-8B5C-32D1ECC85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97D29-9FDC-0A08-B326-92021DE56E9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8829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E691-6637-89D7-DF86-A32760E54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501E5-6945-225F-38D6-67624A03F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E7899-D0B3-3B5A-6827-DB468EC3146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1935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DF51D-1B66-8EDD-6956-683B09C89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C74B4-73F1-0EE3-0B16-E3CDB071C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9721C-1BB8-BC22-A748-0ADAB1BFBF1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93701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F4F36-7F67-FCB9-7F23-E854DBAAE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11D37-8778-3386-22B8-52ACAA61E4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205F9-C3C9-4981-B203-82363434E8F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5453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43E-5DDA-892C-2079-FC0099BE2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A4100-0EF6-F731-FEFA-D0A5C8A30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5A150-AA45-8099-8C94-F495C9D0667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3854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BFCA4-7176-5440-E335-01C442371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2886B-7B3F-75E2-39C8-289B625B7F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44449-FBA8-E102-0786-85D3202F2C2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073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50961B7-03C5-4B86-A177-4F09B50166E0}"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B8C293E-EB51-48A3-8816-0EC1C4BC4C16}"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C476F10A-9A9F-48E9-B938-3BA0AD3D740D}"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9607748-E58F-470F-BCC0-68BD4CD32E26}"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76DC659-FE1B-4CC1-B8F3-FF852B5AE15E}"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F8D0045-3BD2-A165-AB8E-5A0B9B291C8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AFE06CF8-7616-6702-8E9C-BA3BBF5AC25F}"/>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BD542C5-A6F5-490D-6369-C73B28B5FDA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F949EAB1-ED57-4D75-81D3-CA0E3743D555}"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3</a:t>
            </a:r>
            <a:r>
              <a:rPr lang="pl-PL" dirty="0">
                <a:solidFill>
                  <a:srgbClr val="0070C0"/>
                </a:solidFill>
              </a:rPr>
              <a:t>: Transport Modeling and Simulation</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10</a:t>
            </a:r>
            <a:r>
              <a:rPr lang="pl-PL" dirty="0">
                <a:solidFill>
                  <a:srgbClr val="0070C0"/>
                </a:solidFill>
              </a:rPr>
              <a:t>: Introduction to Transport Modeling</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Key Assumptions: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739795"/>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Transport models simplify reality, relying on assumptions for decision-making.</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Travelers are assumed to make rational choices (route, mode, destination) based on utility maximization.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Accuracy depends on high-quality input data, balancing model complexity and data precision.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E9364878-E273-EF0F-FEC2-3662B2EA90E3}"/>
              </a:ext>
            </a:extLst>
          </p:cNvPr>
          <p:cNvSpPr txBox="1"/>
          <p:nvPr/>
        </p:nvSpPr>
        <p:spPr>
          <a:xfrm>
            <a:off x="733424" y="294583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Key Limitations: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55017CAF-E2AC-B27E-B0FF-E11E8EEAEB36}"/>
              </a:ext>
            </a:extLst>
          </p:cNvPr>
          <p:cNvSpPr txBox="1"/>
          <p:nvPr/>
        </p:nvSpPr>
        <p:spPr>
          <a:xfrm>
            <a:off x="927977" y="3359992"/>
            <a:ext cx="10725152" cy="2704404"/>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Forecasting Uncertainty:</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Transport behavior is dynamic and difficult to predict precisely.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Computational Complexity:</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Large-scale models require significant computing resources.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Classic Assignment Method Limitations:</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Assumes all travelers perceive costs similarly.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Assumes perfect knowledge of travel costs across the network.</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Struggles to represent day-to-day variations and dynamic traffic conditions.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Errors in input data impact model reliability.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Aggregation Bias:</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Moving from disaggregate (individual) data to aggregate predictions can introduce inaccuracies.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Picture 8" descr="A screenshot of a computer&#10;&#10;AI-generated content may be incorrect.">
            <a:extLst>
              <a:ext uri="{FF2B5EF4-FFF2-40B4-BE49-F238E27FC236}">
                <a16:creationId xmlns:a16="http://schemas.microsoft.com/office/drawing/2014/main" id="{640C43CB-70DE-CFF4-7EEE-6717A3E6702C}"/>
              </a:ext>
            </a:extLst>
          </p:cNvPr>
          <p:cNvPicPr>
            <a:picLocks noChangeAspect="1"/>
          </p:cNvPicPr>
          <p:nvPr/>
        </p:nvPicPr>
        <p:blipFill>
          <a:blip r:embed="rId3" cstate="print">
            <a:extLst>
              <a:ext uri="{28A0092B-C50C-407E-A947-70E740481C1C}">
                <a14:useLocalDpi xmlns:a14="http://schemas.microsoft.com/office/drawing/2010/main" val="0"/>
              </a:ext>
            </a:extLst>
          </a:blip>
          <a:srcRect l="8527" t="11787" r="6715" b="11206"/>
          <a:stretch/>
        </p:blipFill>
        <p:spPr>
          <a:xfrm>
            <a:off x="8355758" y="3924388"/>
            <a:ext cx="3459993" cy="1944536"/>
          </a:xfrm>
          <a:prstGeom prst="rect">
            <a:avLst/>
          </a:prstGeom>
        </p:spPr>
      </p:pic>
      <p:sp>
        <p:nvSpPr>
          <p:cNvPr id="3" name="Slide Number Placeholder 2">
            <a:extLst>
              <a:ext uri="{FF2B5EF4-FFF2-40B4-BE49-F238E27FC236}">
                <a16:creationId xmlns:a16="http://schemas.microsoft.com/office/drawing/2014/main" id="{75830C04-D253-5E9B-F602-C91D86316A2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5" name="object 6">
            <a:extLst>
              <a:ext uri="{FF2B5EF4-FFF2-40B4-BE49-F238E27FC236}">
                <a16:creationId xmlns:a16="http://schemas.microsoft.com/office/drawing/2014/main" id="{3768C20E-AE4E-AAFF-DE09-1E7A6E81A79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872F5248-F7E7-6CEA-03AD-0D521450B8C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7A8AF613-F9B7-59CC-E73A-0337244D758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Assumptions &amp; Limitations of Transport Modelling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F1E3-9996-E878-0A5C-5ABAF713B8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5DBC76D-A857-2AEA-8A2C-F405DA30CF0E}"/>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4" name="object 3">
            <a:extLst>
              <a:ext uri="{FF2B5EF4-FFF2-40B4-BE49-F238E27FC236}">
                <a16:creationId xmlns:a16="http://schemas.microsoft.com/office/drawing/2014/main" id="{76C25E62-11CA-5183-13F0-638F0CF4867B}"/>
              </a:ext>
            </a:extLst>
          </p:cNvPr>
          <p:cNvSpPr txBox="1"/>
          <p:nvPr/>
        </p:nvSpPr>
        <p:spPr>
          <a:xfrm>
            <a:off x="733424" y="135457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Scenario:</a:t>
            </a:r>
            <a:r>
              <a:rPr lang="en-US" sz="18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07124F4-7D1C-34CA-92D1-9E18C62FBFC0}"/>
              </a:ext>
            </a:extLst>
          </p:cNvPr>
          <p:cNvSpPr txBox="1"/>
          <p:nvPr/>
        </p:nvSpPr>
        <p:spPr>
          <a:xfrm>
            <a:off x="927977" y="181521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 city plans to introduce a bus rapid transit (BRT) system.</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92D53FC1-9710-86E1-3D61-D1959558AE17}"/>
              </a:ext>
            </a:extLst>
          </p:cNvPr>
          <p:cNvSpPr txBox="1"/>
          <p:nvPr/>
        </p:nvSpPr>
        <p:spPr>
          <a:xfrm>
            <a:off x="726281" y="4457887"/>
            <a:ext cx="7279583"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Model Output:</a:t>
            </a:r>
            <a:r>
              <a:rPr lang="en-US" sz="18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035F11AC-B90F-9D04-E74C-6A4FCC99607E}"/>
              </a:ext>
            </a:extLst>
          </p:cNvPr>
          <p:cNvSpPr txBox="1"/>
          <p:nvPr/>
        </p:nvSpPr>
        <p:spPr>
          <a:xfrm>
            <a:off x="920834" y="487204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Less congestion on major arterial roads.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More public transport usage.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Potential congestion shifts on feeder roads.</a:t>
            </a:r>
          </a:p>
        </p:txBody>
      </p:sp>
      <p:sp>
        <p:nvSpPr>
          <p:cNvPr id="3" name="object 3">
            <a:extLst>
              <a:ext uri="{FF2B5EF4-FFF2-40B4-BE49-F238E27FC236}">
                <a16:creationId xmlns:a16="http://schemas.microsoft.com/office/drawing/2014/main" id="{9864F8AF-E24E-6A69-A937-0D86C47F0311}"/>
              </a:ext>
            </a:extLst>
          </p:cNvPr>
          <p:cNvSpPr txBox="1"/>
          <p:nvPr/>
        </p:nvSpPr>
        <p:spPr>
          <a:xfrm>
            <a:off x="733424" y="2283623"/>
            <a:ext cx="10725152"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latin typeface="Aptos" panose="020B0004020202020204" pitchFamily="34" charset="0"/>
              </a:rPr>
              <a:t>Using the Four-Step Model:</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F21B82B-3C26-8464-A413-C33B5A6383F3}"/>
              </a:ext>
            </a:extLst>
          </p:cNvPr>
          <p:cNvSpPr txBox="1"/>
          <p:nvPr/>
        </p:nvSpPr>
        <p:spPr>
          <a:xfrm>
            <a:off x="927977" y="2734263"/>
            <a:ext cx="10725152"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Trip Generation – Identify areas with high travel demand, focusing on commuters along the BRT corridor.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Trip Distribution – Predict how travel patterns change, with some car users shifting to BRT.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Mode Choice – Model how factors like cost and travel time influence the shift from private cars to BRT.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Trip Assignment – Simulate traffic flow changes, showing reduced congestion on key roads.</a:t>
            </a:r>
          </a:p>
        </p:txBody>
      </p:sp>
      <p:pic>
        <p:nvPicPr>
          <p:cNvPr id="9" name="Picture 8" descr="A group of people walking by a bus stop&#10;&#10;AI-generated content may be incorrect.">
            <a:extLst>
              <a:ext uri="{FF2B5EF4-FFF2-40B4-BE49-F238E27FC236}">
                <a16:creationId xmlns:a16="http://schemas.microsoft.com/office/drawing/2014/main" id="{731FB12A-50F4-65ED-139A-E89B86C30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6248" y="4157106"/>
            <a:ext cx="3069471" cy="2083883"/>
          </a:xfrm>
          <a:prstGeom prst="rect">
            <a:avLst/>
          </a:prstGeom>
        </p:spPr>
      </p:pic>
      <p:sp>
        <p:nvSpPr>
          <p:cNvPr id="7" name="Slide Number Placeholder 6">
            <a:extLst>
              <a:ext uri="{FF2B5EF4-FFF2-40B4-BE49-F238E27FC236}">
                <a16:creationId xmlns:a16="http://schemas.microsoft.com/office/drawing/2014/main" id="{3E2D6E98-001B-2669-375C-7AA4E2E7F57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13" name="object 6">
            <a:extLst>
              <a:ext uri="{FF2B5EF4-FFF2-40B4-BE49-F238E27FC236}">
                <a16:creationId xmlns:a16="http://schemas.microsoft.com/office/drawing/2014/main" id="{1A847AC6-0A34-886F-40B0-61C4CD26482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4" name="object 6">
            <a:extLst>
              <a:ext uri="{FF2B5EF4-FFF2-40B4-BE49-F238E27FC236}">
                <a16:creationId xmlns:a16="http://schemas.microsoft.com/office/drawing/2014/main" id="{62428269-4A57-2AEE-91C5-D3702524B06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D9C1FAD4-9C0C-CB45-A7E6-FA728121243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Example – Predicting Traffic Congestion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63903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Purpose &amp; Applications of Transport Models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B94D1368-DF3D-D360-C8E3-9D3413A472C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5" name="object 6">
            <a:extLst>
              <a:ext uri="{FF2B5EF4-FFF2-40B4-BE49-F238E27FC236}">
                <a16:creationId xmlns:a16="http://schemas.microsoft.com/office/drawing/2014/main" id="{6EB0A343-82E7-918B-94DC-B6FEAFE6AD7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2F85B5F0-402F-865D-CFFD-11224A7EDD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5" y="1269729"/>
            <a:ext cx="7914398"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Urban Planning: Designing Transport Networks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702088"/>
            <a:ext cx="791439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Helps plan and evaluate transport infrastructure (roads, public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Assesses demand for new projects and their cost-benefit trade-offs.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Aids in optimizing spatial distribution of activities and zoning systems.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156266D1-7B41-70F1-1402-DEBFF7E2B917}"/>
              </a:ext>
            </a:extLst>
          </p:cNvPr>
          <p:cNvSpPr txBox="1"/>
          <p:nvPr/>
        </p:nvSpPr>
        <p:spPr>
          <a:xfrm>
            <a:off x="726280" y="4712411"/>
            <a:ext cx="11160919"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Policy Design: Evaluating Investment Decisions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3A060E5A-B748-0480-C5D9-D4733BFF549F}"/>
              </a:ext>
            </a:extLst>
          </p:cNvPr>
          <p:cNvSpPr txBox="1"/>
          <p:nvPr/>
        </p:nvSpPr>
        <p:spPr>
          <a:xfrm>
            <a:off x="920834" y="5126567"/>
            <a:ext cx="8943013"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Forecasts the impact of transport policies and infrastructure investments.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Supports decision-making by predicting effects on congestion, delays, and emissions.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Private sector use: demand forecasting for revenue projections in transport projects.</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961510"/>
            <a:ext cx="791439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Traffic Management: Optimizing Congestion Control</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412150"/>
            <a:ext cx="791439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Analyzes supply-demand balance to evaluate congestion solutions.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Assesses the impact of policies like bus priority lanes and congestion pricing.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study peak-period congestion and dynamic traffic conditions.</a:t>
            </a:r>
          </a:p>
        </p:txBody>
      </p:sp>
      <p:pic>
        <p:nvPicPr>
          <p:cNvPr id="16" name="Picture 15" descr="A screenshot of a video game&#10;&#10;AI-generated content may be incorrect.">
            <a:extLst>
              <a:ext uri="{FF2B5EF4-FFF2-40B4-BE49-F238E27FC236}">
                <a16:creationId xmlns:a16="http://schemas.microsoft.com/office/drawing/2014/main" id="{8CC247BF-7D48-65BE-DF57-D74F6F6E5172}"/>
              </a:ext>
            </a:extLst>
          </p:cNvPr>
          <p:cNvPicPr>
            <a:picLocks noChangeAspect="1"/>
          </p:cNvPicPr>
          <p:nvPr/>
        </p:nvPicPr>
        <p:blipFill>
          <a:blip r:embed="rId3" cstate="print">
            <a:extLst>
              <a:ext uri="{28A0092B-C50C-407E-A947-70E740481C1C}">
                <a14:useLocalDpi xmlns:a14="http://schemas.microsoft.com/office/drawing/2010/main" val="0"/>
              </a:ext>
            </a:extLst>
          </a:blip>
          <a:srcRect l="21886" t="19010" r="16109" b="9078"/>
          <a:stretch/>
        </p:blipFill>
        <p:spPr>
          <a:xfrm>
            <a:off x="8647823" y="1533999"/>
            <a:ext cx="3460545" cy="2528000"/>
          </a:xfrm>
          <a:prstGeom prst="rect">
            <a:avLst/>
          </a:prstGeom>
        </p:spPr>
      </p:pic>
      <p:sp>
        <p:nvSpPr>
          <p:cNvPr id="7" name="Slide Number Placeholder 6">
            <a:extLst>
              <a:ext uri="{FF2B5EF4-FFF2-40B4-BE49-F238E27FC236}">
                <a16:creationId xmlns:a16="http://schemas.microsoft.com/office/drawing/2014/main" id="{F6054ADA-056C-AA9E-6E81-BD11F9DE93F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9" name="object 6">
            <a:extLst>
              <a:ext uri="{FF2B5EF4-FFF2-40B4-BE49-F238E27FC236}">
                <a16:creationId xmlns:a16="http://schemas.microsoft.com/office/drawing/2014/main" id="{7947811F-E195-6B3D-9F97-7CE81B71D0B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E409E590-790D-C7DD-4870-B43FA395B6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3A80059F-C132-01CF-00F0-96D7596C5E4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Key Functions of Transport Models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12012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6030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Example: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664381"/>
            <a:ext cx="10725152" cy="211962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City Planning – Forecasting travel demand for new metro lines and road expansions.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Freight Transport – Optimizing supply chain routes and logistics efficiency.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Environmental Studies – Assessing emissions reduction from sustainable transport policies.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Public Policy &amp; Governance – Evaluating the impact of transport investments and regulations.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Traffic Management – Analyzing congestion patterns to improve road network performance.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2" name="Picture 11" descr="A diagram of a transport model&#10;&#10;AI-generated content may be incorrect.">
            <a:extLst>
              <a:ext uri="{FF2B5EF4-FFF2-40B4-BE49-F238E27FC236}">
                <a16:creationId xmlns:a16="http://schemas.microsoft.com/office/drawing/2014/main" id="{C2D02953-3A1E-E501-39AC-98B828DC8BDB}"/>
              </a:ext>
            </a:extLst>
          </p:cNvPr>
          <p:cNvPicPr>
            <a:picLocks noChangeAspect="1"/>
          </p:cNvPicPr>
          <p:nvPr/>
        </p:nvPicPr>
        <p:blipFill>
          <a:blip r:embed="rId3" cstate="print">
            <a:extLst>
              <a:ext uri="{28A0092B-C50C-407E-A947-70E740481C1C}">
                <a14:useLocalDpi xmlns:a14="http://schemas.microsoft.com/office/drawing/2010/main" val="0"/>
              </a:ext>
            </a:extLst>
          </a:blip>
          <a:srcRect t="20540" b="6315"/>
          <a:stretch/>
        </p:blipFill>
        <p:spPr>
          <a:xfrm>
            <a:off x="7226120" y="3627794"/>
            <a:ext cx="4965880" cy="2661109"/>
          </a:xfrm>
          <a:prstGeom prst="rect">
            <a:avLst/>
          </a:prstGeom>
        </p:spPr>
      </p:pic>
      <p:sp>
        <p:nvSpPr>
          <p:cNvPr id="3" name="Slide Number Placeholder 2">
            <a:extLst>
              <a:ext uri="{FF2B5EF4-FFF2-40B4-BE49-F238E27FC236}">
                <a16:creationId xmlns:a16="http://schemas.microsoft.com/office/drawing/2014/main" id="{059192AC-6D95-CD0A-9741-4155BEBA32B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5" name="object 6">
            <a:extLst>
              <a:ext uri="{FF2B5EF4-FFF2-40B4-BE49-F238E27FC236}">
                <a16:creationId xmlns:a16="http://schemas.microsoft.com/office/drawing/2014/main" id="{21D8DBD7-0F12-D6F9-27DF-220683FBF49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CB639249-0892-625B-571B-B70508356C6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C3B941A-821C-87D9-10BE-EAE682FD3F7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Sectors Using Transport Models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713391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29801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Example: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7" y="1702091"/>
            <a:ext cx="6533138"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Singapore – Used transport models to optimize public transit, reducing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London – Implemented congestion pricing models to manage peak-hour traffic.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New York – Subway and bus network models help improve transit efficiency.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Freight &amp; Logistics – Companies like Amazon &amp; FedEx use models to optimize supply chains.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Autonomous Vehicles – Transport models aid in testing self-driving car deployment.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close-up of a sign&#10;&#10;AI-generated content may be incorrect.">
            <a:extLst>
              <a:ext uri="{FF2B5EF4-FFF2-40B4-BE49-F238E27FC236}">
                <a16:creationId xmlns:a16="http://schemas.microsoft.com/office/drawing/2014/main" id="{0B89ABFE-9811-1D46-0B84-94F12785BA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0729" y="3774735"/>
            <a:ext cx="3767847" cy="2354904"/>
          </a:xfrm>
          <a:prstGeom prst="rect">
            <a:avLst/>
          </a:prstGeom>
        </p:spPr>
      </p:pic>
      <p:pic>
        <p:nvPicPr>
          <p:cNvPr id="9" name="Picture 8" descr="A train in a subway station&#10;&#10;AI-generated content may be incorrect.">
            <a:extLst>
              <a:ext uri="{FF2B5EF4-FFF2-40B4-BE49-F238E27FC236}">
                <a16:creationId xmlns:a16="http://schemas.microsoft.com/office/drawing/2014/main" id="{CA07CCBB-72B1-260E-1AA1-2455F5A3BC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0730" y="1440983"/>
            <a:ext cx="2669228" cy="2001921"/>
          </a:xfrm>
          <a:prstGeom prst="rect">
            <a:avLst/>
          </a:prstGeom>
        </p:spPr>
      </p:pic>
      <p:sp>
        <p:nvSpPr>
          <p:cNvPr id="11" name="TextBox 10">
            <a:extLst>
              <a:ext uri="{FF2B5EF4-FFF2-40B4-BE49-F238E27FC236}">
                <a16:creationId xmlns:a16="http://schemas.microsoft.com/office/drawing/2014/main" id="{EED1646D-D53B-A135-D14D-3107C6C28A1E}"/>
              </a:ext>
            </a:extLst>
          </p:cNvPr>
          <p:cNvSpPr txBox="1"/>
          <p:nvPr/>
        </p:nvSpPr>
        <p:spPr>
          <a:xfrm>
            <a:off x="7957226" y="3442904"/>
            <a:ext cx="1293778" cy="216982"/>
          </a:xfrm>
          <a:prstGeom prst="rect">
            <a:avLst/>
          </a:prstGeom>
          <a:noFill/>
        </p:spPr>
        <p:txBody>
          <a:bodyPr wrap="square" rtlCol="0">
            <a:spAutoFit/>
          </a:bodyPr>
          <a:lstStyle/>
          <a:p>
            <a:r>
              <a:rPr lang="en-US" sz="900" dirty="0"/>
              <a:t>New York Subway</a:t>
            </a:r>
          </a:p>
        </p:txBody>
      </p:sp>
      <p:sp>
        <p:nvSpPr>
          <p:cNvPr id="12" name="TextBox 11">
            <a:extLst>
              <a:ext uri="{FF2B5EF4-FFF2-40B4-BE49-F238E27FC236}">
                <a16:creationId xmlns:a16="http://schemas.microsoft.com/office/drawing/2014/main" id="{FBDE4CAC-395B-82F4-2B2E-3AB5FB378BF5}"/>
              </a:ext>
            </a:extLst>
          </p:cNvPr>
          <p:cNvSpPr txBox="1"/>
          <p:nvPr/>
        </p:nvSpPr>
        <p:spPr>
          <a:xfrm>
            <a:off x="8195485" y="6138967"/>
            <a:ext cx="1561357" cy="216982"/>
          </a:xfrm>
          <a:prstGeom prst="rect">
            <a:avLst/>
          </a:prstGeom>
          <a:noFill/>
        </p:spPr>
        <p:txBody>
          <a:bodyPr wrap="square" rtlCol="0">
            <a:spAutoFit/>
          </a:bodyPr>
          <a:lstStyle/>
          <a:p>
            <a:r>
              <a:rPr lang="en-US" sz="900" dirty="0"/>
              <a:t>London congestion system</a:t>
            </a:r>
          </a:p>
        </p:txBody>
      </p:sp>
      <p:sp>
        <p:nvSpPr>
          <p:cNvPr id="3" name="Slide Number Placeholder 2">
            <a:extLst>
              <a:ext uri="{FF2B5EF4-FFF2-40B4-BE49-F238E27FC236}">
                <a16:creationId xmlns:a16="http://schemas.microsoft.com/office/drawing/2014/main" id="{0B0CA3EA-81DE-C1AF-DE98-728B13A457B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7" name="object 6">
            <a:extLst>
              <a:ext uri="{FF2B5EF4-FFF2-40B4-BE49-F238E27FC236}">
                <a16:creationId xmlns:a16="http://schemas.microsoft.com/office/drawing/2014/main" id="{B507620E-7523-6175-8F65-DDD2769BB95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C3D05A52-23AC-99B2-BB12-35853AF4A2C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098011AD-36B8-1DCF-036A-1F78C58012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Real-World Applications of Transport Modelling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183815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1" y="422573"/>
            <a:ext cx="665490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Points: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0208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Analyzes, predicts, and optimizes mobility patterns.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Essential for urban planning, traffic management, and policy-making.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Real-World Impact:</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1019AB0-5C5D-4F9D-BB49-C91C286C8601}"/>
              </a:ext>
            </a:extLst>
          </p:cNvPr>
          <p:cNvSpPr txBox="1"/>
          <p:nvPr/>
        </p:nvSpPr>
        <p:spPr>
          <a:xfrm>
            <a:off x="1592043" y="3052523"/>
            <a:ext cx="9069472" cy="1052670"/>
          </a:xfrm>
          <a:prstGeom prst="rect">
            <a:avLst/>
          </a:prstGeom>
        </p:spPr>
        <p:txBody>
          <a:bodyPr vert="horz" wrap="square" lIns="0" tIns="16329" rIns="0" bIns="0" rtlCol="0">
            <a:spAutoFit/>
          </a:bodyPr>
          <a:lstStyle/>
          <a:p>
            <a:pPr marL="285750" marR="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Cities improve public transport and reduce congestion using transport models.</a:t>
            </a:r>
          </a:p>
          <a:p>
            <a:pPr marL="285750" marR="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Freight &amp; logistics industries optimize delivery routes with predictive models.</a:t>
            </a:r>
          </a:p>
          <a:p>
            <a:pPr marL="285750" marR="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Supports sustainable mobility by evaluating environmental impacts.</a:t>
            </a:r>
          </a:p>
        </p:txBody>
      </p:sp>
      <p:pic>
        <p:nvPicPr>
          <p:cNvPr id="7" name="Picture 6" descr="A screenshot of a black background&#10;&#10;AI-generated content may be incorrect.">
            <a:extLst>
              <a:ext uri="{FF2B5EF4-FFF2-40B4-BE49-F238E27FC236}">
                <a16:creationId xmlns:a16="http://schemas.microsoft.com/office/drawing/2014/main" id="{E82B9E93-AB60-05E0-F652-C5FF48DF1F05}"/>
              </a:ext>
            </a:extLst>
          </p:cNvPr>
          <p:cNvPicPr>
            <a:picLocks noChangeAspect="1"/>
          </p:cNvPicPr>
          <p:nvPr/>
        </p:nvPicPr>
        <p:blipFill>
          <a:blip r:embed="rId3" cstate="print">
            <a:extLst>
              <a:ext uri="{28A0092B-C50C-407E-A947-70E740481C1C}">
                <a14:useLocalDpi xmlns:a14="http://schemas.microsoft.com/office/drawing/2010/main" val="0"/>
              </a:ext>
            </a:extLst>
          </a:blip>
          <a:srcRect l="2963" t="21613" r="2963" b="9645"/>
          <a:stretch/>
        </p:blipFill>
        <p:spPr>
          <a:xfrm>
            <a:off x="3010988" y="4004557"/>
            <a:ext cx="5345071" cy="2267202"/>
          </a:xfrm>
          <a:prstGeom prst="rect">
            <a:avLst/>
          </a:prstGeom>
        </p:spPr>
      </p:pic>
      <p:sp>
        <p:nvSpPr>
          <p:cNvPr id="3" name="Slide Number Placeholder 2">
            <a:extLst>
              <a:ext uri="{FF2B5EF4-FFF2-40B4-BE49-F238E27FC236}">
                <a16:creationId xmlns:a16="http://schemas.microsoft.com/office/drawing/2014/main" id="{07D9A60B-64A6-E85B-E065-237423389BD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9" name="object 6">
            <a:extLst>
              <a:ext uri="{FF2B5EF4-FFF2-40B4-BE49-F238E27FC236}">
                <a16:creationId xmlns:a16="http://schemas.microsoft.com/office/drawing/2014/main" id="{55397383-3D79-28C5-22CD-95BD124CA4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8EC25251-521F-0817-20AC-7682C23792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5C387D1A-15B3-04B9-CFD5-FC2439A249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Why is Transport Modelling Important?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60916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Background: Public Transport Challenges in London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834063"/>
            <a:ext cx="10725152" cy="750023"/>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Problem: </a:t>
            </a:r>
            <a:r>
              <a:rPr lang="en-US" sz="1800" dirty="0">
                <a:effectLst/>
                <a:latin typeface="Aptos" panose="020B0004020202020204" pitchFamily="34" charset="0"/>
                <a:ea typeface="Aptos" panose="020B0004020202020204" pitchFamily="34" charset="0"/>
                <a:cs typeface="Times New Roman" panose="02020603050405020304" pitchFamily="18" charset="0"/>
              </a:rPr>
              <a:t>London’s metro (Tube) and bus network faced overcrowding, delays, and inefficiencies.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Key Issues:</a:t>
            </a:r>
          </a:p>
        </p:txBody>
      </p:sp>
      <p:sp>
        <p:nvSpPr>
          <p:cNvPr id="3" name="object 3">
            <a:extLst>
              <a:ext uri="{FF2B5EF4-FFF2-40B4-BE49-F238E27FC236}">
                <a16:creationId xmlns:a16="http://schemas.microsoft.com/office/drawing/2014/main" id="{74B41C47-9D0A-070C-E82B-503ACEC1F2A8}"/>
              </a:ext>
            </a:extLst>
          </p:cNvPr>
          <p:cNvSpPr txBox="1"/>
          <p:nvPr/>
        </p:nvSpPr>
        <p:spPr>
          <a:xfrm>
            <a:off x="1297628" y="2670122"/>
            <a:ext cx="10725152" cy="1206558"/>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Peak-hour congestion leading to longer commute times.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Inconsistent bus frequencies affecting passenger reliability.</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Unpredictable traffic conditions causing delays in public transport.</a:t>
            </a:r>
          </a:p>
        </p:txBody>
      </p:sp>
      <p:sp>
        <p:nvSpPr>
          <p:cNvPr id="5" name="object 3">
            <a:extLst>
              <a:ext uri="{FF2B5EF4-FFF2-40B4-BE49-F238E27FC236}">
                <a16:creationId xmlns:a16="http://schemas.microsoft.com/office/drawing/2014/main" id="{17FB05A8-4047-FEBB-9F87-CDFC8BB0F4F4}"/>
              </a:ext>
            </a:extLst>
          </p:cNvPr>
          <p:cNvSpPr txBox="1"/>
          <p:nvPr/>
        </p:nvSpPr>
        <p:spPr>
          <a:xfrm>
            <a:off x="927977" y="4220182"/>
            <a:ext cx="705843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00000"/>
              </a:lnSpc>
              <a:spcBef>
                <a:spcPts val="600"/>
              </a:spcBef>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Role of Transport Modelling in the Solution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5767EDA6-E808-6913-6D4C-B4AB87BAEFF8}"/>
              </a:ext>
            </a:extLst>
          </p:cNvPr>
          <p:cNvSpPr txBox="1"/>
          <p:nvPr/>
        </p:nvSpPr>
        <p:spPr>
          <a:xfrm>
            <a:off x="927977" y="4652914"/>
            <a:ext cx="10725152" cy="293487"/>
          </a:xfrm>
          <a:prstGeom prst="rect">
            <a:avLst/>
          </a:prstGeom>
        </p:spPr>
        <p:txBody>
          <a:bodyPr vert="horz" wrap="square" lIns="0" tIns="16329" rIns="0" bIns="0"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How was transport modelling applied?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751A8A41-C6D3-7D7B-0D63-AC550B15C94D}"/>
              </a:ext>
            </a:extLst>
          </p:cNvPr>
          <p:cNvSpPr txBox="1"/>
          <p:nvPr/>
        </p:nvSpPr>
        <p:spPr>
          <a:xfrm>
            <a:off x="1297628" y="5085646"/>
            <a:ext cx="10725152" cy="1206558"/>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Macroscopic Demand Models: </a:t>
            </a:r>
            <a:r>
              <a:rPr lang="en-US" sz="1800" dirty="0">
                <a:effectLst/>
                <a:latin typeface="Aptos" panose="020B0004020202020204" pitchFamily="34" charset="0"/>
                <a:ea typeface="Aptos" panose="020B0004020202020204" pitchFamily="34" charset="0"/>
                <a:cs typeface="Times New Roman" panose="02020603050405020304" pitchFamily="18" charset="0"/>
              </a:rPr>
              <a:t>Used to predict passenger volumes on different routes.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Microscopic Simulation Models: </a:t>
            </a:r>
            <a:r>
              <a:rPr lang="en-US" sz="1800" dirty="0">
                <a:effectLst/>
                <a:latin typeface="Aptos" panose="020B0004020202020204" pitchFamily="34" charset="0"/>
                <a:ea typeface="Aptos" panose="020B0004020202020204" pitchFamily="34" charset="0"/>
                <a:cs typeface="Times New Roman" panose="02020603050405020304" pitchFamily="18" charset="0"/>
              </a:rPr>
              <a:t>Analyzed real-time bus movements to identify bottlenecks.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AI-Based Traffic Flow Models: </a:t>
            </a:r>
            <a:r>
              <a:rPr lang="en-US" sz="1800" dirty="0">
                <a:effectLst/>
                <a:latin typeface="Aptos" panose="020B0004020202020204" pitchFamily="34" charset="0"/>
                <a:ea typeface="Aptos" panose="020B0004020202020204" pitchFamily="34" charset="0"/>
                <a:cs typeface="Times New Roman" panose="02020603050405020304" pitchFamily="18" charset="0"/>
              </a:rPr>
              <a:t>Adjusted bus and metro schedules dynamically based on demand.</a:t>
            </a:r>
          </a:p>
        </p:txBody>
      </p:sp>
      <p:pic>
        <p:nvPicPr>
          <p:cNvPr id="14" name="Picture 13" descr="A group of people standing in a subway&#10;&#10;AI-generated content may be incorrect.">
            <a:extLst>
              <a:ext uri="{FF2B5EF4-FFF2-40B4-BE49-F238E27FC236}">
                <a16:creationId xmlns:a16="http://schemas.microsoft.com/office/drawing/2014/main" id="{998A5EE3-5C6F-68F0-5854-858FB6E11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458" y="2336765"/>
            <a:ext cx="3883499" cy="2184469"/>
          </a:xfrm>
          <a:prstGeom prst="rect">
            <a:avLst/>
          </a:prstGeom>
        </p:spPr>
      </p:pic>
      <p:sp>
        <p:nvSpPr>
          <p:cNvPr id="11" name="Slide Number Placeholder 10">
            <a:extLst>
              <a:ext uri="{FF2B5EF4-FFF2-40B4-BE49-F238E27FC236}">
                <a16:creationId xmlns:a16="http://schemas.microsoft.com/office/drawing/2014/main" id="{BD2C3144-1D3D-DEE2-ADE7-CB02738C388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12" name="object 6">
            <a:extLst>
              <a:ext uri="{FF2B5EF4-FFF2-40B4-BE49-F238E27FC236}">
                <a16:creationId xmlns:a16="http://schemas.microsoft.com/office/drawing/2014/main" id="{839442CB-5AE9-9C2F-85D0-6E364DFA0E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D2657B24-DBBA-5DEC-48B3-BB0D6D3984C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8C5998BA-6728-3C6B-FFAD-BA4E01BD362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Case Study – Optimizing Public Transport in London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21744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1003-B8DD-6969-2FCC-BA7ACD02A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A6E9DE1-D7EC-F5A4-7DD3-D0E9B96B5D23}"/>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Purpose &amp; Applications of Transport Models </a:t>
            </a:r>
            <a:endParaRPr lang="en-US" sz="2400" b="1" dirty="0">
              <a:solidFill>
                <a:schemeClr val="bg1"/>
              </a:solidFill>
            </a:endParaRPr>
          </a:p>
        </p:txBody>
      </p:sp>
      <p:sp>
        <p:nvSpPr>
          <p:cNvPr id="4" name="object 3">
            <a:extLst>
              <a:ext uri="{FF2B5EF4-FFF2-40B4-BE49-F238E27FC236}">
                <a16:creationId xmlns:a16="http://schemas.microsoft.com/office/drawing/2014/main" id="{9EA85DD5-CBAF-015E-DE7E-8BD3BCFAC043}"/>
              </a:ext>
            </a:extLst>
          </p:cNvPr>
          <p:cNvSpPr txBox="1"/>
          <p:nvPr/>
        </p:nvSpPr>
        <p:spPr>
          <a:xfrm>
            <a:off x="733424" y="135457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Modifications Implemented: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8689D67C-5B38-13F7-2C7C-C92E103B9810}"/>
              </a:ext>
            </a:extLst>
          </p:cNvPr>
          <p:cNvSpPr txBox="1"/>
          <p:nvPr/>
        </p:nvSpPr>
        <p:spPr>
          <a:xfrm>
            <a:off x="927977" y="1815211"/>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Optimized Bus Frequency </a:t>
            </a:r>
            <a:r>
              <a:rPr lang="en-US" sz="1800" dirty="0">
                <a:effectLst/>
                <a:latin typeface="Aptos" panose="020B0004020202020204" pitchFamily="34" charset="0"/>
                <a:ea typeface="Aptos" panose="020B0004020202020204" pitchFamily="34" charset="0"/>
                <a:cs typeface="Times New Roman" panose="02020603050405020304" pitchFamily="18" charset="0"/>
              </a:rPr>
              <a:t>→ Increased buses during peak hours.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Real-Time Traffic Monitoring </a:t>
            </a:r>
            <a:r>
              <a:rPr lang="en-US" sz="1800" dirty="0">
                <a:effectLst/>
                <a:latin typeface="Aptos" panose="020B0004020202020204" pitchFamily="34" charset="0"/>
                <a:ea typeface="Aptos" panose="020B0004020202020204" pitchFamily="34" charset="0"/>
                <a:cs typeface="Times New Roman" panose="02020603050405020304" pitchFamily="18" charset="0"/>
              </a:rPr>
              <a:t>→ AI adjusted metro and bus timetables dynamically.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Congestion Management </a:t>
            </a:r>
            <a:r>
              <a:rPr lang="en-US" sz="1800" dirty="0">
                <a:effectLst/>
                <a:latin typeface="Aptos" panose="020B0004020202020204" pitchFamily="34" charset="0"/>
                <a:ea typeface="Aptos" panose="020B0004020202020204" pitchFamily="34" charset="0"/>
                <a:cs typeface="Times New Roman" panose="02020603050405020304" pitchFamily="18" charset="0"/>
              </a:rPr>
              <a:t>→ Introduced smart fare pricing &amp; travel demand redistribution.</a:t>
            </a:r>
          </a:p>
        </p:txBody>
      </p:sp>
      <p:sp>
        <p:nvSpPr>
          <p:cNvPr id="3" name="object 3">
            <a:extLst>
              <a:ext uri="{FF2B5EF4-FFF2-40B4-BE49-F238E27FC236}">
                <a16:creationId xmlns:a16="http://schemas.microsoft.com/office/drawing/2014/main" id="{F59A9D29-29C6-4E16-010A-3BB8CF462EA6}"/>
              </a:ext>
            </a:extLst>
          </p:cNvPr>
          <p:cNvSpPr txBox="1"/>
          <p:nvPr/>
        </p:nvSpPr>
        <p:spPr>
          <a:xfrm>
            <a:off x="726282" y="326359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Results &amp; Impact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5639853-0CA8-F07C-A2FD-B95663393C1F}"/>
              </a:ext>
            </a:extLst>
          </p:cNvPr>
          <p:cNvSpPr txBox="1"/>
          <p:nvPr/>
        </p:nvSpPr>
        <p:spPr>
          <a:xfrm>
            <a:off x="920835" y="3724237"/>
            <a:ext cx="6637556" cy="249409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Bus travel times reduced by 15% due to optimized scheduling.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Tube overcrowding dropped by 12%, improving passenger comfort.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Better commuter experience → 80% of surveyed passengers noticed improved punctuality.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Lower carbon footprint due to fewer idle vehicles and congestion reduction.</a:t>
            </a:r>
          </a:p>
        </p:txBody>
      </p:sp>
      <p:pic>
        <p:nvPicPr>
          <p:cNvPr id="12" name="Picture 11" descr="A graph of different colored cylinders&#10;&#10;AI-generated content may be incorrect.">
            <a:extLst>
              <a:ext uri="{FF2B5EF4-FFF2-40B4-BE49-F238E27FC236}">
                <a16:creationId xmlns:a16="http://schemas.microsoft.com/office/drawing/2014/main" id="{656B3C89-7F84-9B6B-1E52-3F4EC821ADF1}"/>
              </a:ext>
            </a:extLst>
          </p:cNvPr>
          <p:cNvPicPr>
            <a:picLocks noChangeAspect="1"/>
          </p:cNvPicPr>
          <p:nvPr/>
        </p:nvPicPr>
        <p:blipFill>
          <a:blip r:embed="rId3" cstate="print">
            <a:extLst>
              <a:ext uri="{28A0092B-C50C-407E-A947-70E740481C1C}">
                <a14:useLocalDpi xmlns:a14="http://schemas.microsoft.com/office/drawing/2010/main" val="0"/>
              </a:ext>
            </a:extLst>
          </a:blip>
          <a:srcRect l="2199" t="19010" r="2777" b="12198"/>
          <a:stretch/>
        </p:blipFill>
        <p:spPr>
          <a:xfrm>
            <a:off x="7558391" y="3552892"/>
            <a:ext cx="3900185" cy="2652900"/>
          </a:xfrm>
          <a:prstGeom prst="rect">
            <a:avLst/>
          </a:prstGeom>
        </p:spPr>
      </p:pic>
      <p:sp>
        <p:nvSpPr>
          <p:cNvPr id="7" name="Slide Number Placeholder 6">
            <a:extLst>
              <a:ext uri="{FF2B5EF4-FFF2-40B4-BE49-F238E27FC236}">
                <a16:creationId xmlns:a16="http://schemas.microsoft.com/office/drawing/2014/main" id="{8D05D58D-F733-70F2-F2B3-9AC1B8BF48D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9" name="object 6">
            <a:extLst>
              <a:ext uri="{FF2B5EF4-FFF2-40B4-BE49-F238E27FC236}">
                <a16:creationId xmlns:a16="http://schemas.microsoft.com/office/drawing/2014/main" id="{6D96826F-2875-2047-8FE2-302D948550C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A71BD04E-196A-2EE0-43BD-E6FB0C5FB68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7195673E-66EE-CBFE-F567-864F71F89EC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Case Study – Optimizing Public Transport in London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335567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Types of Transport Models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12ABEC2F-72A2-4C0B-2B7A-3CDF35C0F3D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5" name="object 6">
            <a:extLst>
              <a:ext uri="{FF2B5EF4-FFF2-40B4-BE49-F238E27FC236}">
                <a16:creationId xmlns:a16="http://schemas.microsoft.com/office/drawing/2014/main" id="{26088CFF-BCBD-D085-6ED4-279FC548DA5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FEF1F22F-A7CA-7086-3749-7597E8D7910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4670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2" y="422573"/>
            <a:ext cx="407196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pic>
        <p:nvPicPr>
          <p:cNvPr id="5" name="Picture 4" descr="A diagram of a model&#10;&#10;AI-generated content may be incorrect.">
            <a:extLst>
              <a:ext uri="{FF2B5EF4-FFF2-40B4-BE49-F238E27FC236}">
                <a16:creationId xmlns:a16="http://schemas.microsoft.com/office/drawing/2014/main" id="{1CEDA26E-8EAF-FCCD-41C3-1F72C194DDDC}"/>
              </a:ext>
            </a:extLst>
          </p:cNvPr>
          <p:cNvPicPr>
            <a:picLocks noChangeAspect="1"/>
          </p:cNvPicPr>
          <p:nvPr/>
        </p:nvPicPr>
        <p:blipFill>
          <a:blip r:embed="rId3" cstate="print">
            <a:extLst>
              <a:ext uri="{28A0092B-C50C-407E-A947-70E740481C1C}">
                <a14:useLocalDpi xmlns:a14="http://schemas.microsoft.com/office/drawing/2010/main" val="0"/>
              </a:ext>
            </a:extLst>
          </a:blip>
          <a:srcRect l="2713" t="13843" r="2739" b="8851"/>
          <a:stretch/>
        </p:blipFill>
        <p:spPr>
          <a:xfrm>
            <a:off x="726279" y="1279519"/>
            <a:ext cx="10733192" cy="4909190"/>
          </a:xfrm>
          <a:prstGeom prst="rect">
            <a:avLst/>
          </a:prstGeom>
        </p:spPr>
      </p:pic>
      <p:sp>
        <p:nvSpPr>
          <p:cNvPr id="3" name="Slide Number Placeholder 2">
            <a:extLst>
              <a:ext uri="{FF2B5EF4-FFF2-40B4-BE49-F238E27FC236}">
                <a16:creationId xmlns:a16="http://schemas.microsoft.com/office/drawing/2014/main" id="{82D6910F-474B-A587-F470-188617FE8B3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4" name="object 6">
            <a:extLst>
              <a:ext uri="{FF2B5EF4-FFF2-40B4-BE49-F238E27FC236}">
                <a16:creationId xmlns:a16="http://schemas.microsoft.com/office/drawing/2014/main" id="{7E7B46B5-7369-CA96-D091-AC0F85D291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8CD2CB26-F9F2-8840-E13E-E866DD8D956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EF24DA4F-7CED-7FDC-6FAB-AA08DA420E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Overview of Transport Model Classifications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78916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22573"/>
            <a:ext cx="407196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72D40F0B-EC18-AEEE-151F-4C0B4722350A}"/>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1637842-C2FE-4EF3-C313-849F32114B48}"/>
              </a:ext>
            </a:extLst>
          </p:cNvPr>
          <p:cNvSpPr txBox="1"/>
          <p:nvPr/>
        </p:nvSpPr>
        <p:spPr>
          <a:xfrm>
            <a:off x="927977" y="1786929"/>
            <a:ext cx="10725152" cy="1380965"/>
          </a:xfrm>
          <a:prstGeom prst="rect">
            <a:avLst/>
          </a:prstGeom>
        </p:spPr>
        <p:txBody>
          <a:bodyPr vert="horz" wrap="square" lIns="0" tIns="16329" rIns="0" bIns="0" rtlCol="0">
            <a:spAutoFit/>
          </a:bodyPr>
          <a:lstStyle/>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Macroscopic models analyze large-scale transport networks by treating traffic as a continuous flow, rather than tracking individual vehicles.</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These models estimate overall traffic demand and network capacity, helping planners make long-term infrastructure decisions.</a:t>
            </a:r>
          </a:p>
        </p:txBody>
      </p:sp>
      <p:sp>
        <p:nvSpPr>
          <p:cNvPr id="3" name="object 3">
            <a:extLst>
              <a:ext uri="{FF2B5EF4-FFF2-40B4-BE49-F238E27FC236}">
                <a16:creationId xmlns:a16="http://schemas.microsoft.com/office/drawing/2014/main" id="{F335F9C5-43D2-78D4-0DE3-B2B03DF5F36F}"/>
              </a:ext>
            </a:extLst>
          </p:cNvPr>
          <p:cNvSpPr txBox="1"/>
          <p:nvPr/>
        </p:nvSpPr>
        <p:spPr>
          <a:xfrm>
            <a:off x="726282" y="331073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Characteristics: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0CFAF50-47D2-2236-B035-B4D8D5B7651B}"/>
              </a:ext>
            </a:extLst>
          </p:cNvPr>
          <p:cNvSpPr txBox="1"/>
          <p:nvPr/>
        </p:nvSpPr>
        <p:spPr>
          <a:xfrm>
            <a:off x="920835" y="3771371"/>
            <a:ext cx="6005259" cy="2314553"/>
          </a:xfrm>
          <a:prstGeom prst="rect">
            <a:avLst/>
          </a:prstGeom>
        </p:spPr>
        <p:txBody>
          <a:bodyPr vert="horz" wrap="square" lIns="0" tIns="16329" rIns="0" bIns="0"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Aggregated Approach: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Works with large datasets, not individual vehicle movements.</a:t>
            </a:r>
          </a:p>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Traffic Flow-Based: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Uses equations like the Speed-Flow-Density Relationship.</a:t>
            </a:r>
          </a:p>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Long-Term Planning: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Best for regional transport strategies, metro expansion, and road network forecasting.</a:t>
            </a:r>
          </a:p>
        </p:txBody>
      </p:sp>
      <p:pic>
        <p:nvPicPr>
          <p:cNvPr id="14" name="Picture 13" descr="A screenshot of a computer&#10;&#10;AI-generated content may be incorrect.">
            <a:extLst>
              <a:ext uri="{FF2B5EF4-FFF2-40B4-BE49-F238E27FC236}">
                <a16:creationId xmlns:a16="http://schemas.microsoft.com/office/drawing/2014/main" id="{26AF5878-F785-5131-7828-797B132764DC}"/>
              </a:ext>
            </a:extLst>
          </p:cNvPr>
          <p:cNvPicPr>
            <a:picLocks noChangeAspect="1"/>
          </p:cNvPicPr>
          <p:nvPr/>
        </p:nvPicPr>
        <p:blipFill>
          <a:blip r:embed="rId3" cstate="print">
            <a:extLst>
              <a:ext uri="{28A0092B-C50C-407E-A947-70E740481C1C}">
                <a14:useLocalDpi xmlns:a14="http://schemas.microsoft.com/office/drawing/2010/main" val="0"/>
              </a:ext>
            </a:extLst>
          </a:blip>
          <a:srcRect l="2176" t="26099" r="10093" b="10780"/>
          <a:stretch/>
        </p:blipFill>
        <p:spPr>
          <a:xfrm>
            <a:off x="7024451" y="3490965"/>
            <a:ext cx="4426983" cy="2680283"/>
          </a:xfrm>
          <a:prstGeom prst="rect">
            <a:avLst/>
          </a:prstGeom>
        </p:spPr>
      </p:pic>
      <p:sp>
        <p:nvSpPr>
          <p:cNvPr id="7" name="Slide Number Placeholder 6">
            <a:extLst>
              <a:ext uri="{FF2B5EF4-FFF2-40B4-BE49-F238E27FC236}">
                <a16:creationId xmlns:a16="http://schemas.microsoft.com/office/drawing/2014/main" id="{B09E3EB6-AF6C-0DAD-5E88-906CF171050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9" name="object 6">
            <a:extLst>
              <a:ext uri="{FF2B5EF4-FFF2-40B4-BE49-F238E27FC236}">
                <a16:creationId xmlns:a16="http://schemas.microsoft.com/office/drawing/2014/main" id="{C7BD7EB1-F12D-DAAB-22F3-0DE383CFEEF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F7A1FDC0-1D98-1A36-2A0C-80CFF5E9D6B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1A8FDD32-107D-0CA3-3EED-D3506DB972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Macroscopic Models – City-Wide Analysis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53763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3" y="422573"/>
            <a:ext cx="407196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95BFC0D6-422F-8D6B-A19A-86BAB8BBCDBF}"/>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Forecasting Future Metro Line Demand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CAEC0FD-CF8C-B6CD-2781-3EA17F16D08C}"/>
              </a:ext>
            </a:extLst>
          </p:cNvPr>
          <p:cNvSpPr txBox="1"/>
          <p:nvPr/>
        </p:nvSpPr>
        <p:spPr>
          <a:xfrm>
            <a:off x="927977" y="1834063"/>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Crossrail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in London → Transport models were used to predict ridership, optimize train frequency, and justify investment.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Used in large-scale transport studies for highway expansions, metro feasibility, and national transport policies.</a:t>
            </a:r>
          </a:p>
        </p:txBody>
      </p:sp>
      <p:sp>
        <p:nvSpPr>
          <p:cNvPr id="3" name="object 3">
            <a:extLst>
              <a:ext uri="{FF2B5EF4-FFF2-40B4-BE49-F238E27FC236}">
                <a16:creationId xmlns:a16="http://schemas.microsoft.com/office/drawing/2014/main" id="{C28ECB40-7ACA-11F9-0A8B-910DDB26905A}"/>
              </a:ext>
            </a:extLst>
          </p:cNvPr>
          <p:cNvSpPr txBox="1"/>
          <p:nvPr/>
        </p:nvSpPr>
        <p:spPr>
          <a:xfrm>
            <a:off x="726283" y="3357865"/>
            <a:ext cx="6131718"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Common Macroscopic Modelling Techniques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0A47EC3-6262-46C9-DCA0-295201945F3E}"/>
              </a:ext>
            </a:extLst>
          </p:cNvPr>
          <p:cNvSpPr txBox="1"/>
          <p:nvPr/>
        </p:nvSpPr>
        <p:spPr>
          <a:xfrm>
            <a:off x="920836" y="3818505"/>
            <a:ext cx="5684246"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Four-Step Transport Model (FSM): Trip generation, trip distribution, mode choice, and traffic assignment.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Volume-Delay Functions: Predicts how travel time increases with congestion.</a:t>
            </a:r>
          </a:p>
        </p:txBody>
      </p:sp>
      <p:pic>
        <p:nvPicPr>
          <p:cNvPr id="9" name="Picture 8" descr="A map of a city&#10;&#10;AI-generated content may be incorrect.">
            <a:extLst>
              <a:ext uri="{FF2B5EF4-FFF2-40B4-BE49-F238E27FC236}">
                <a16:creationId xmlns:a16="http://schemas.microsoft.com/office/drawing/2014/main" id="{FA73162F-8F7E-414D-FF50-354EBCC8C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4187" y="2971366"/>
            <a:ext cx="4975130" cy="2799029"/>
          </a:xfrm>
          <a:prstGeom prst="rect">
            <a:avLst/>
          </a:prstGeom>
        </p:spPr>
      </p:pic>
      <p:sp>
        <p:nvSpPr>
          <p:cNvPr id="7" name="Slide Number Placeholder 6">
            <a:extLst>
              <a:ext uri="{FF2B5EF4-FFF2-40B4-BE49-F238E27FC236}">
                <a16:creationId xmlns:a16="http://schemas.microsoft.com/office/drawing/2014/main" id="{8C4E6804-712C-57A6-C47B-3D763ABA943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11" name="object 6">
            <a:extLst>
              <a:ext uri="{FF2B5EF4-FFF2-40B4-BE49-F238E27FC236}">
                <a16:creationId xmlns:a16="http://schemas.microsoft.com/office/drawing/2014/main" id="{F4A1CB6F-4EBA-9FC7-FFAB-366BA5DAF0D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2" name="object 6">
            <a:extLst>
              <a:ext uri="{FF2B5EF4-FFF2-40B4-BE49-F238E27FC236}">
                <a16:creationId xmlns:a16="http://schemas.microsoft.com/office/drawing/2014/main" id="{E66B136C-EB19-FEAF-1B56-8D252297103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E6F28CE3-1A88-1C73-1395-24BB7907C6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Macroscopic Models – City-Wide Analysis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08849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40719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81197"/>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Microscopic models simulate individual vehicle interactions, including acceleration, lane-changing, and stopping behavior.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Used for detailed analysis of traffic operations, intersections, and highway systems.</a:t>
            </a:r>
          </a:p>
        </p:txBody>
      </p:sp>
      <p:sp>
        <p:nvSpPr>
          <p:cNvPr id="3" name="object 3">
            <a:extLst>
              <a:ext uri="{FF2B5EF4-FFF2-40B4-BE49-F238E27FC236}">
                <a16:creationId xmlns:a16="http://schemas.microsoft.com/office/drawing/2014/main" id="{8884BAAF-7994-20AE-2DF3-1C8300ACB6A7}"/>
              </a:ext>
            </a:extLst>
          </p:cNvPr>
          <p:cNvSpPr txBox="1"/>
          <p:nvPr/>
        </p:nvSpPr>
        <p:spPr>
          <a:xfrm>
            <a:off x="726282" y="340499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Characteristics: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23F6567-1204-DCBF-BD77-816678AA0ADD}"/>
              </a:ext>
            </a:extLst>
          </p:cNvPr>
          <p:cNvSpPr txBox="1"/>
          <p:nvPr/>
        </p:nvSpPr>
        <p:spPr>
          <a:xfrm>
            <a:off x="920835" y="3865639"/>
            <a:ext cx="6783471" cy="203755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Driver-Specific Modeling: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Captures behavior like lane-changing, merging, and reaction times.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Dynamic Simulations: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Each vehicle is modeled as a separate entity.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Best for Localized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Used in evaluating intersection efficiency, roundabout designs, and autonomous vehicle testing.</a:t>
            </a:r>
          </a:p>
        </p:txBody>
      </p:sp>
      <p:pic>
        <p:nvPicPr>
          <p:cNvPr id="12" name="Picture 11" descr="A screenshot of a computer&#10;&#10;AI-generated content may be incorrect.">
            <a:extLst>
              <a:ext uri="{FF2B5EF4-FFF2-40B4-BE49-F238E27FC236}">
                <a16:creationId xmlns:a16="http://schemas.microsoft.com/office/drawing/2014/main" id="{3727F0C6-68E5-26AD-B67D-A1BA437D4F1F}"/>
              </a:ext>
            </a:extLst>
          </p:cNvPr>
          <p:cNvPicPr>
            <a:picLocks noChangeAspect="1"/>
          </p:cNvPicPr>
          <p:nvPr/>
        </p:nvPicPr>
        <p:blipFill>
          <a:blip r:embed="rId3" cstate="print">
            <a:extLst>
              <a:ext uri="{28A0092B-C50C-407E-A947-70E740481C1C}">
                <a14:useLocalDpi xmlns:a14="http://schemas.microsoft.com/office/drawing/2010/main" val="0"/>
              </a:ext>
            </a:extLst>
          </a:blip>
          <a:srcRect l="5040" t="25106" r="6274" b="9787"/>
          <a:stretch/>
        </p:blipFill>
        <p:spPr>
          <a:xfrm>
            <a:off x="8210144" y="3784909"/>
            <a:ext cx="3492230" cy="2157380"/>
          </a:xfrm>
          <a:prstGeom prst="rect">
            <a:avLst/>
          </a:prstGeom>
        </p:spPr>
      </p:pic>
      <p:sp>
        <p:nvSpPr>
          <p:cNvPr id="7" name="Slide Number Placeholder 6">
            <a:extLst>
              <a:ext uri="{FF2B5EF4-FFF2-40B4-BE49-F238E27FC236}">
                <a16:creationId xmlns:a16="http://schemas.microsoft.com/office/drawing/2014/main" id="{E5AAF10E-7E8B-9D77-D262-8B0B496D825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9" name="object 6">
            <a:extLst>
              <a:ext uri="{FF2B5EF4-FFF2-40B4-BE49-F238E27FC236}">
                <a16:creationId xmlns:a16="http://schemas.microsoft.com/office/drawing/2014/main" id="{7C93E703-010C-CFB9-CC85-DB6416B1C37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44AB096B-043E-FA17-E23C-F6814BA5C6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4DD136D2-D55D-9A7C-320D-3DBDE852DA8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Microscopic Models – Individual Vehicle Behavior</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52995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03389-8EA2-A8ED-6CDD-75AE6EB4D3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506F0A9-D080-2A59-8570-B9B8C8DC11D2}"/>
              </a:ext>
            </a:extLst>
          </p:cNvPr>
          <p:cNvSpPr txBox="1">
            <a:spLocks noGrp="1"/>
          </p:cNvSpPr>
          <p:nvPr>
            <p:ph type="title"/>
          </p:nvPr>
        </p:nvSpPr>
        <p:spPr>
          <a:xfrm>
            <a:off x="726281" y="422573"/>
            <a:ext cx="407196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E1AF0A71-844D-2BBA-60A0-4BFEB0193DCF}"/>
              </a:ext>
            </a:extLst>
          </p:cNvPr>
          <p:cNvSpPr txBox="1"/>
          <p:nvPr/>
        </p:nvSpPr>
        <p:spPr>
          <a:xfrm>
            <a:off x="733424" y="1354571"/>
            <a:ext cx="10718010"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Evaluating Road Safety Policies Using AI-Based Driver Models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F8F43EBF-8215-25E1-B77B-168EF6BEB5C4}"/>
              </a:ext>
            </a:extLst>
          </p:cNvPr>
          <p:cNvSpPr txBox="1"/>
          <p:nvPr/>
        </p:nvSpPr>
        <p:spPr>
          <a:xfrm>
            <a:off x="927977" y="1815211"/>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Simulating lane-changing behavior to assess accident-prone areas.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Testing traffic light optimization strategies in urban settings.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Used for self-driving car simulations (e.g., Tesla, Waymo).</a:t>
            </a:r>
          </a:p>
        </p:txBody>
      </p:sp>
      <p:sp>
        <p:nvSpPr>
          <p:cNvPr id="3" name="object 3">
            <a:extLst>
              <a:ext uri="{FF2B5EF4-FFF2-40B4-BE49-F238E27FC236}">
                <a16:creationId xmlns:a16="http://schemas.microsoft.com/office/drawing/2014/main" id="{5693F56D-B084-1607-30E7-FBF9C26AAF41}"/>
              </a:ext>
            </a:extLst>
          </p:cNvPr>
          <p:cNvSpPr txBox="1"/>
          <p:nvPr/>
        </p:nvSpPr>
        <p:spPr>
          <a:xfrm>
            <a:off x="726282" y="3122196"/>
            <a:ext cx="6520824"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latin typeface="Aptos" panose="020B0004020202020204" pitchFamily="34" charset="0"/>
              </a:rPr>
              <a:t>Common Microscopic Modelling Techniques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DAC2BC0-4102-BFF9-8DA8-13AA9C6914B3}"/>
              </a:ext>
            </a:extLst>
          </p:cNvPr>
          <p:cNvSpPr txBox="1"/>
          <p:nvPr/>
        </p:nvSpPr>
        <p:spPr>
          <a:xfrm>
            <a:off x="920835" y="3582836"/>
            <a:ext cx="10725152" cy="176055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Car-Following Models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Simulates how drivers maintain distance (e.g., Gipps Model, Intelligent Driver Model).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Lane-Changing Models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Predicts driver decisions to switch lanes (e.g., MOBIL Model, Wiedemann Model).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Gap-Acceptance Models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Used for merging and intersection behavior analysis.</a:t>
            </a:r>
          </a:p>
        </p:txBody>
      </p:sp>
      <p:sp>
        <p:nvSpPr>
          <p:cNvPr id="7" name="object 3">
            <a:extLst>
              <a:ext uri="{FF2B5EF4-FFF2-40B4-BE49-F238E27FC236}">
                <a16:creationId xmlns:a16="http://schemas.microsoft.com/office/drawing/2014/main" id="{1D2381CD-1ECA-1B60-3DE5-F33685E975F5}"/>
              </a:ext>
            </a:extLst>
          </p:cNvPr>
          <p:cNvSpPr txBox="1"/>
          <p:nvPr/>
        </p:nvSpPr>
        <p:spPr>
          <a:xfrm>
            <a:off x="726282" y="540288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Common Microscopic Modelling Software: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7E272A11-01AF-117A-9270-28421E8D6EAE}"/>
              </a:ext>
            </a:extLst>
          </p:cNvPr>
          <p:cNvSpPr txBox="1"/>
          <p:nvPr/>
        </p:nvSpPr>
        <p:spPr>
          <a:xfrm>
            <a:off x="920835" y="5863524"/>
            <a:ext cx="10725152" cy="319328"/>
          </a:xfrm>
          <a:prstGeom prst="rect">
            <a:avLst/>
          </a:prstGeom>
        </p:spPr>
        <p:txBody>
          <a:bodyPr vert="horz" wrap="square" lIns="0" tIns="16329" rIns="0" bIns="0" rtlCol="0">
            <a:spAutoFit/>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VISSIM, AIMSUN, SUMO,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TransModeler</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Simulates vehicle-level movements.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2" name="Picture 11" descr="A car with a computer on the dashboard&#10;&#10;AI-generated content may be incorrect.">
            <a:extLst>
              <a:ext uri="{FF2B5EF4-FFF2-40B4-BE49-F238E27FC236}">
                <a16:creationId xmlns:a16="http://schemas.microsoft.com/office/drawing/2014/main" id="{CE5680B2-F7D9-8AFE-D069-D55B41EB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7880" y="1713291"/>
            <a:ext cx="3625220" cy="1839799"/>
          </a:xfrm>
          <a:prstGeom prst="rect">
            <a:avLst/>
          </a:prstGeom>
        </p:spPr>
      </p:pic>
      <p:sp>
        <p:nvSpPr>
          <p:cNvPr id="11" name="Slide Number Placeholder 10">
            <a:extLst>
              <a:ext uri="{FF2B5EF4-FFF2-40B4-BE49-F238E27FC236}">
                <a16:creationId xmlns:a16="http://schemas.microsoft.com/office/drawing/2014/main" id="{260DC4DA-7AC6-3935-26D6-F80F03B2A08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13" name="object 6">
            <a:extLst>
              <a:ext uri="{FF2B5EF4-FFF2-40B4-BE49-F238E27FC236}">
                <a16:creationId xmlns:a16="http://schemas.microsoft.com/office/drawing/2014/main" id="{E039BCA5-B532-2485-6D48-30897832D03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4" name="object 6">
            <a:extLst>
              <a:ext uri="{FF2B5EF4-FFF2-40B4-BE49-F238E27FC236}">
                <a16:creationId xmlns:a16="http://schemas.microsoft.com/office/drawing/2014/main" id="{00B7E23F-DA53-62C2-1C61-3D734F5961F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FE31537-9D67-E3A5-2816-9189BB35EB4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Microscopic Models – Individual Vehicle Behavior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770951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A207-3468-F6B2-E89C-FCF1D85532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A4C3DF-DF50-FF41-6C83-813B35AA051E}"/>
              </a:ext>
            </a:extLst>
          </p:cNvPr>
          <p:cNvSpPr txBox="1">
            <a:spLocks noGrp="1"/>
          </p:cNvSpPr>
          <p:nvPr>
            <p:ph type="title"/>
          </p:nvPr>
        </p:nvSpPr>
        <p:spPr>
          <a:xfrm>
            <a:off x="726282" y="422573"/>
            <a:ext cx="40719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CEFA93FC-B574-2609-4DD5-27C5CF9ACC0C}"/>
              </a:ext>
            </a:extLst>
          </p:cNvPr>
          <p:cNvSpPr txBox="1"/>
          <p:nvPr/>
        </p:nvSpPr>
        <p:spPr>
          <a:xfrm>
            <a:off x="733424" y="126972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5494A83-01CA-0665-9935-128856BAEDE6}"/>
              </a:ext>
            </a:extLst>
          </p:cNvPr>
          <p:cNvSpPr txBox="1"/>
          <p:nvPr/>
        </p:nvSpPr>
        <p:spPr>
          <a:xfrm>
            <a:off x="927977" y="173036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Simulating lane-changing behavior to assess accident-prone areas.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Testing traffic light optimization strategies in urban settings.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Used for self-driving car simulations (e.g., Tesla, Waymo).</a:t>
            </a:r>
          </a:p>
        </p:txBody>
      </p:sp>
      <p:sp>
        <p:nvSpPr>
          <p:cNvPr id="3" name="object 3">
            <a:extLst>
              <a:ext uri="{FF2B5EF4-FFF2-40B4-BE49-F238E27FC236}">
                <a16:creationId xmlns:a16="http://schemas.microsoft.com/office/drawing/2014/main" id="{DB2AD633-F3B7-5635-611A-A82ED857154E}"/>
              </a:ext>
            </a:extLst>
          </p:cNvPr>
          <p:cNvSpPr txBox="1"/>
          <p:nvPr/>
        </p:nvSpPr>
        <p:spPr>
          <a:xfrm>
            <a:off x="726282" y="322589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Characteristics: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1817101-8840-EE48-A819-6B8A7CC785E6}"/>
              </a:ext>
            </a:extLst>
          </p:cNvPr>
          <p:cNvSpPr txBox="1"/>
          <p:nvPr/>
        </p:nvSpPr>
        <p:spPr>
          <a:xfrm>
            <a:off x="920835" y="3686530"/>
            <a:ext cx="6783471" cy="231455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Mid-Level Detail: Captures vehicle groups rather than every individual vehicle.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Dynamic Traffic Assignment: Simulates how traffic evolves over time.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Best for Mid-Scale Traffic Flow Analysis: Works well for corridor-level studies, traffic incident impact assessment, and congestion pricing evaluation.</a:t>
            </a:r>
          </a:p>
        </p:txBody>
      </p:sp>
      <p:pic>
        <p:nvPicPr>
          <p:cNvPr id="9" name="Picture 8" descr="A screenshot of a computer&#10;&#10;AI-generated content may be incorrect.">
            <a:extLst>
              <a:ext uri="{FF2B5EF4-FFF2-40B4-BE49-F238E27FC236}">
                <a16:creationId xmlns:a16="http://schemas.microsoft.com/office/drawing/2014/main" id="{02F1FBE8-0242-1F3F-EF22-3BB05E4C50E3}"/>
              </a:ext>
            </a:extLst>
          </p:cNvPr>
          <p:cNvPicPr>
            <a:picLocks noChangeAspect="1"/>
          </p:cNvPicPr>
          <p:nvPr/>
        </p:nvPicPr>
        <p:blipFill>
          <a:blip r:embed="rId3" cstate="print">
            <a:extLst>
              <a:ext uri="{28A0092B-C50C-407E-A947-70E740481C1C}">
                <a14:useLocalDpi xmlns:a14="http://schemas.microsoft.com/office/drawing/2010/main" val="0"/>
              </a:ext>
            </a:extLst>
          </a:blip>
          <a:srcRect l="6114" t="25389" r="4363" b="4908"/>
          <a:stretch/>
        </p:blipFill>
        <p:spPr>
          <a:xfrm>
            <a:off x="7754017" y="3569872"/>
            <a:ext cx="3899112" cy="2554693"/>
          </a:xfrm>
          <a:prstGeom prst="rect">
            <a:avLst/>
          </a:prstGeom>
        </p:spPr>
      </p:pic>
      <p:sp>
        <p:nvSpPr>
          <p:cNvPr id="7" name="Slide Number Placeholder 6">
            <a:extLst>
              <a:ext uri="{FF2B5EF4-FFF2-40B4-BE49-F238E27FC236}">
                <a16:creationId xmlns:a16="http://schemas.microsoft.com/office/drawing/2014/main" id="{C0A2D584-228E-20E0-31A7-783DCD85ED8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11" name="object 6">
            <a:extLst>
              <a:ext uri="{FF2B5EF4-FFF2-40B4-BE49-F238E27FC236}">
                <a16:creationId xmlns:a16="http://schemas.microsoft.com/office/drawing/2014/main" id="{4246FF1B-4C08-1D07-4BC0-0D6ADA30AC3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2" name="object 6">
            <a:extLst>
              <a:ext uri="{FF2B5EF4-FFF2-40B4-BE49-F238E27FC236}">
                <a16:creationId xmlns:a16="http://schemas.microsoft.com/office/drawing/2014/main" id="{DCC82D62-F327-D0B8-2C90-FE3701C118B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97DD5E68-ACC9-1A9F-A6A7-783A5395201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Mesoscopic Models – Hybrid Approach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853028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BF67-78F5-C08F-B87E-A4873A75E2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C78163-9DE5-58CA-FBD7-34291F452D79}"/>
              </a:ext>
            </a:extLst>
          </p:cNvPr>
          <p:cNvSpPr txBox="1">
            <a:spLocks noGrp="1"/>
          </p:cNvSpPr>
          <p:nvPr>
            <p:ph type="title"/>
          </p:nvPr>
        </p:nvSpPr>
        <p:spPr>
          <a:xfrm>
            <a:off x="726282" y="422573"/>
            <a:ext cx="407196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of Transport Models</a:t>
            </a:r>
            <a:endParaRPr lang="en-US" sz="2400" b="1" dirty="0">
              <a:solidFill>
                <a:schemeClr val="bg1"/>
              </a:solidFill>
            </a:endParaRPr>
          </a:p>
        </p:txBody>
      </p:sp>
      <p:sp>
        <p:nvSpPr>
          <p:cNvPr id="4" name="object 3">
            <a:extLst>
              <a:ext uri="{FF2B5EF4-FFF2-40B4-BE49-F238E27FC236}">
                <a16:creationId xmlns:a16="http://schemas.microsoft.com/office/drawing/2014/main" id="{1C266AA1-D281-E66B-2921-5A3EE02B4872}"/>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Traffic Simulation for Toll Road Pricing in the Netherlands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2A2300E-B543-D884-DB86-BE5D2D0C2245}"/>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Mesoscopic models helped predict how dynamic toll pricing influences driver route choice.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Result: Reduced peak-hour congestion by shifting demand to alternative routes.</a:t>
            </a:r>
          </a:p>
        </p:txBody>
      </p:sp>
      <p:sp>
        <p:nvSpPr>
          <p:cNvPr id="3" name="object 3">
            <a:extLst>
              <a:ext uri="{FF2B5EF4-FFF2-40B4-BE49-F238E27FC236}">
                <a16:creationId xmlns:a16="http://schemas.microsoft.com/office/drawing/2014/main" id="{07502DB6-7AC6-A20D-A315-21B9E96C3116}"/>
              </a:ext>
            </a:extLst>
          </p:cNvPr>
          <p:cNvSpPr txBox="1"/>
          <p:nvPr/>
        </p:nvSpPr>
        <p:spPr>
          <a:xfrm>
            <a:off x="726282" y="2877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Where Are Mesoscopic Models Used?</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137F59D-12B1-7ABC-3871-9AAE89E6EDDF}"/>
              </a:ext>
            </a:extLst>
          </p:cNvPr>
          <p:cNvSpPr txBox="1"/>
          <p:nvPr/>
        </p:nvSpPr>
        <p:spPr>
          <a:xfrm>
            <a:off x="920835" y="3338544"/>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Urban Traffic Management Systems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Predicts traffic congestion at city-level intersections.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Toll Road Analysis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Evaluates driver behavior in response to pricing strategies.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Express Lane Simulations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Used in California to optimize HOV lane policies.</a:t>
            </a:r>
          </a:p>
        </p:txBody>
      </p:sp>
      <p:sp>
        <p:nvSpPr>
          <p:cNvPr id="7" name="object 3">
            <a:extLst>
              <a:ext uri="{FF2B5EF4-FFF2-40B4-BE49-F238E27FC236}">
                <a16:creationId xmlns:a16="http://schemas.microsoft.com/office/drawing/2014/main" id="{537C3C08-F944-DFAA-CD9B-E789E91AD88D}"/>
              </a:ext>
            </a:extLst>
          </p:cNvPr>
          <p:cNvSpPr txBox="1"/>
          <p:nvPr/>
        </p:nvSpPr>
        <p:spPr>
          <a:xfrm>
            <a:off x="733424" y="493187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Common Mesoscopic Modelling Software: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70BF008-43C7-57C0-76E2-BE5A03CC4FA4}"/>
              </a:ext>
            </a:extLst>
          </p:cNvPr>
          <p:cNvSpPr txBox="1"/>
          <p:nvPr/>
        </p:nvSpPr>
        <p:spPr>
          <a:xfrm>
            <a:off x="927977" y="5475741"/>
            <a:ext cx="10725152" cy="319328"/>
          </a:xfrm>
          <a:prstGeom prst="rect">
            <a:avLst/>
          </a:prstGeom>
        </p:spPr>
        <p:txBody>
          <a:bodyPr vert="horz" wrap="square" lIns="0" tIns="16329" rIns="0" bIns="0" rtlCol="0">
            <a:spAutoFit/>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AIMSUN Next,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Dynameq</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MATSim</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PTV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Vistro</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Used for corridor-based traffic analysis.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C6F78EF6-6C3B-2D53-5932-9DA6DA721CF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12" name="object 6">
            <a:extLst>
              <a:ext uri="{FF2B5EF4-FFF2-40B4-BE49-F238E27FC236}">
                <a16:creationId xmlns:a16="http://schemas.microsoft.com/office/drawing/2014/main" id="{C1A2A1F4-E436-BA7D-2F45-B5AD9CCC676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7B8BCD57-3564-CE2D-507A-DD53D8EFA1F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8EAE7849-A05D-532E-FE3D-78EF8A9B13D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Mesoscopic Models – Hybrid Approach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43034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Mathematical Approaches in Transport Modelling</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C30FAAA2-9BE7-7F20-1855-F88D9626C95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5" name="object 6">
            <a:extLst>
              <a:ext uri="{FF2B5EF4-FFF2-40B4-BE49-F238E27FC236}">
                <a16:creationId xmlns:a16="http://schemas.microsoft.com/office/drawing/2014/main" id="{A0624F39-593F-C363-260B-4A61262B5A6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E920643B-EDA7-7D24-5AA2-66E1F5AED3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3754183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1" y="422573"/>
            <a:ext cx="726012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Mathematical Approaches in Transport Modelling</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A7EACE-8AF5-9421-59B7-6D43E84CC954}"/>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Uses fixed mathematical equations to predict exact transport conditions.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Assumes consistent driver behavior and fixed demand levels.</a:t>
            </a:r>
          </a:p>
        </p:txBody>
      </p:sp>
      <p:sp>
        <p:nvSpPr>
          <p:cNvPr id="3" name="object 3">
            <a:extLst>
              <a:ext uri="{FF2B5EF4-FFF2-40B4-BE49-F238E27FC236}">
                <a16:creationId xmlns:a16="http://schemas.microsoft.com/office/drawing/2014/main" id="{B7B886EB-8ABD-2BDC-AF08-4FAF40ABE5F1}"/>
              </a:ext>
            </a:extLst>
          </p:cNvPr>
          <p:cNvSpPr txBox="1"/>
          <p:nvPr/>
        </p:nvSpPr>
        <p:spPr>
          <a:xfrm>
            <a:off x="726282" y="2877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Example: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0835" y="3338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deterministic model can predict exact congestion levels on a highway under given conditions (e.g., traffic volume, speed limits).</a:t>
            </a:r>
          </a:p>
        </p:txBody>
      </p:sp>
      <p:sp>
        <p:nvSpPr>
          <p:cNvPr id="7" name="object 3">
            <a:extLst>
              <a:ext uri="{FF2B5EF4-FFF2-40B4-BE49-F238E27FC236}">
                <a16:creationId xmlns:a16="http://schemas.microsoft.com/office/drawing/2014/main" id="{00B643C6-3391-9897-23E1-00D13845F4AE}"/>
              </a:ext>
            </a:extLst>
          </p:cNvPr>
          <p:cNvSpPr txBox="1"/>
          <p:nvPr/>
        </p:nvSpPr>
        <p:spPr>
          <a:xfrm>
            <a:off x="733424" y="405104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Limitations: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7977" y="459491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Cannot account for sudden lane changes or unpredictable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Best suited for macroscopic models.</a:t>
            </a:r>
          </a:p>
        </p:txBody>
      </p:sp>
      <p:sp>
        <p:nvSpPr>
          <p:cNvPr id="11" name="Slide Number Placeholder 10">
            <a:extLst>
              <a:ext uri="{FF2B5EF4-FFF2-40B4-BE49-F238E27FC236}">
                <a16:creationId xmlns:a16="http://schemas.microsoft.com/office/drawing/2014/main" id="{B94226C4-9585-FAC0-D97D-16201E71905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12" name="object 6">
            <a:extLst>
              <a:ext uri="{FF2B5EF4-FFF2-40B4-BE49-F238E27FC236}">
                <a16:creationId xmlns:a16="http://schemas.microsoft.com/office/drawing/2014/main" id="{F6DB0D0F-E89C-352C-CE9F-73606144824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CA55271F-8075-B0DD-9513-4189C5201BC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7EA21954-847E-77AC-2078-D0D53B791B6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Deterministic Models – Predict Fixed Outcomes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815204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1" y="422573"/>
            <a:ext cx="72601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Mathematical Approaches in Transport Modelling</a:t>
            </a:r>
            <a:endParaRPr lang="en-US" sz="2400" b="1" dirty="0">
              <a:solidFill>
                <a:schemeClr val="bg1"/>
              </a:solidFill>
            </a:endParaRPr>
          </a:p>
        </p:txBody>
      </p:sp>
      <p:sp>
        <p:nvSpPr>
          <p:cNvPr id="4" name="object 3">
            <a:extLst>
              <a:ext uri="{FF2B5EF4-FFF2-40B4-BE49-F238E27FC236}">
                <a16:creationId xmlns:a16="http://schemas.microsoft.com/office/drawing/2014/main" id="{D63910FD-9F18-2DD9-6AA0-0E8812361961}"/>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B6906948-2E2D-E16C-CF50-D6F32B673AD2}"/>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Incorporates probability distributions to account for variability in travel demand and human behavior.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Simulates real-world uncertainties, making it more flexible and realistic.</a:t>
            </a:r>
          </a:p>
        </p:txBody>
      </p:sp>
      <p:sp>
        <p:nvSpPr>
          <p:cNvPr id="3" name="object 3">
            <a:extLst>
              <a:ext uri="{FF2B5EF4-FFF2-40B4-BE49-F238E27FC236}">
                <a16:creationId xmlns:a16="http://schemas.microsoft.com/office/drawing/2014/main" id="{766F7C44-F6EB-4B28-E47D-FD149A4BA8A8}"/>
              </a:ext>
            </a:extLst>
          </p:cNvPr>
          <p:cNvSpPr txBox="1"/>
          <p:nvPr/>
        </p:nvSpPr>
        <p:spPr>
          <a:xfrm>
            <a:off x="726282" y="2877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Example: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F7DAD0-92EA-18B9-8351-D1E9C2D394D1}"/>
              </a:ext>
            </a:extLst>
          </p:cNvPr>
          <p:cNvSpPr txBox="1"/>
          <p:nvPr/>
        </p:nvSpPr>
        <p:spPr>
          <a:xfrm>
            <a:off x="920835" y="3338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stochastic model can predict different congestion outcomes for the same highway under varying driver behaviors.</a:t>
            </a:r>
          </a:p>
        </p:txBody>
      </p:sp>
      <p:sp>
        <p:nvSpPr>
          <p:cNvPr id="7" name="object 3">
            <a:extLst>
              <a:ext uri="{FF2B5EF4-FFF2-40B4-BE49-F238E27FC236}">
                <a16:creationId xmlns:a16="http://schemas.microsoft.com/office/drawing/2014/main" id="{4E791D24-20AC-9199-1263-20CD9C0FA68E}"/>
              </a:ext>
            </a:extLst>
          </p:cNvPr>
          <p:cNvSpPr txBox="1"/>
          <p:nvPr/>
        </p:nvSpPr>
        <p:spPr>
          <a:xfrm>
            <a:off x="733424" y="405104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Limitations: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7977" y="4594917"/>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Microscopic and Mesoscopic Models → Used to simulate complex interactions (e.g., stop-and-go traffic patterns).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Autonomous Vehicle Testing → AI-based learning models use stochastic simulations to account for human unpredictability.</a:t>
            </a:r>
          </a:p>
        </p:txBody>
      </p:sp>
      <p:sp>
        <p:nvSpPr>
          <p:cNvPr id="11" name="Slide Number Placeholder 10">
            <a:extLst>
              <a:ext uri="{FF2B5EF4-FFF2-40B4-BE49-F238E27FC236}">
                <a16:creationId xmlns:a16="http://schemas.microsoft.com/office/drawing/2014/main" id="{A5210027-A260-6829-1786-6F94AF39753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12" name="object 6">
            <a:extLst>
              <a:ext uri="{FF2B5EF4-FFF2-40B4-BE49-F238E27FC236}">
                <a16:creationId xmlns:a16="http://schemas.microsoft.com/office/drawing/2014/main" id="{466F8795-6C70-E0CF-5110-BF670438824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3" name="object 6">
            <a:extLst>
              <a:ext uri="{FF2B5EF4-FFF2-40B4-BE49-F238E27FC236}">
                <a16:creationId xmlns:a16="http://schemas.microsoft.com/office/drawing/2014/main" id="{A69B364B-ECAA-A399-4FDE-30FEB7674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87C2FEF1-A091-DED1-895A-6B666D8482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Stochastic Models – Introduces Randomness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56696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1009650" y="934868"/>
            <a:ext cx="5039999" cy="5005034"/>
          </a:xfrm>
          <a:prstGeom prst="rect">
            <a:avLst/>
          </a:prstGeom>
        </p:spPr>
        <p:txBody>
          <a:bodyPr vert="horz" wrap="square" lIns="0" tIns="16329" rIns="0" bIns="0" rtlCol="0">
            <a:spAutoFit/>
          </a:bodyPr>
          <a:lstStyle/>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1 </a:t>
            </a:r>
            <a:r>
              <a:rPr lang="en-US" sz="1200" b="1" dirty="0">
                <a:solidFill>
                  <a:schemeClr val="tx1"/>
                </a:solidFill>
                <a:latin typeface="Arial" panose="020B0604020202020204" pitchFamily="34" charset="0"/>
                <a:cs typeface="Arial" panose="020B0604020202020204" pitchFamily="34" charset="0"/>
              </a:rPr>
              <a:t>Introduction to Transport Modelling …….</a:t>
            </a:r>
            <a:r>
              <a:rPr sz="1200" b="1" spc="-13" dirty="0">
                <a:solidFill>
                  <a:schemeClr val="tx1"/>
                </a:solidFill>
                <a:latin typeface="Arial" panose="020B0604020202020204" pitchFamily="34" charset="0"/>
                <a:cs typeface="Arial" panose="020B0604020202020204" pitchFamily="34" charset="0"/>
              </a:rPr>
              <a:t>..</a:t>
            </a:r>
            <a:r>
              <a:rPr lang="en-GB" sz="1200" b="1" spc="-13" dirty="0">
                <a:solidFill>
                  <a:schemeClr val="tx1"/>
                </a:solidFill>
                <a:latin typeface="Arial" panose="020B0604020202020204" pitchFamily="34" charset="0"/>
                <a:cs typeface="Arial" panose="020B0604020202020204" pitchFamily="34" charset="0"/>
              </a:rPr>
              <a:t>...................</a:t>
            </a:r>
            <a:r>
              <a:rPr sz="1200" b="1" spc="-13" dirty="0">
                <a:solidFill>
                  <a:schemeClr val="tx1"/>
                </a:solidFill>
                <a:latin typeface="Arial" panose="020B0604020202020204" pitchFamily="34" charset="0"/>
                <a:cs typeface="Arial" panose="020B0604020202020204" pitchFamily="34" charset="0"/>
              </a:rPr>
              <a:t>..</a:t>
            </a:r>
            <a:r>
              <a:rPr lang="en-GB" sz="1200" b="1" spc="-13" dirty="0">
                <a:solidFill>
                  <a:schemeClr val="tx1"/>
                </a:solidFill>
                <a:latin typeface="Arial" panose="020B0604020202020204" pitchFamily="34" charset="0"/>
                <a:cs typeface="Arial" panose="020B0604020202020204" pitchFamily="34" charset="0"/>
              </a:rPr>
              <a:t>..</a:t>
            </a:r>
            <a:r>
              <a:rPr lang="en-GB" sz="1200" b="1" spc="469" dirty="0">
                <a:solidFill>
                  <a:schemeClr val="tx1"/>
                </a:solidFill>
                <a:latin typeface="Arial" panose="020B0604020202020204" pitchFamily="34" charset="0"/>
                <a:cs typeface="Arial" panose="020B0604020202020204" pitchFamily="34" charset="0"/>
              </a:rPr>
              <a:t> 3</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What is Transport Modelling?</a:t>
            </a:r>
            <a:r>
              <a:rPr lang="en-GB" sz="1200" dirty="0">
                <a:latin typeface="Arial" panose="020B0604020202020204" pitchFamily="34" charset="0"/>
                <a:cs typeface="Arial" panose="020B0604020202020204" pitchFamily="34" charset="0"/>
              </a:rPr>
              <a:t> ....................................................... 	4</a:t>
            </a:r>
          </a:p>
          <a:p>
            <a:pPr marL="357188" marR="7348" indent="-215900" defTabSz="1198563"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How Do We Model Real-World Transport Systems?</a:t>
            </a:r>
            <a:r>
              <a:rPr lang="en-GB" sz="1200" dirty="0">
                <a:latin typeface="Arial" panose="020B0604020202020204" pitchFamily="34" charset="0"/>
                <a:cs typeface="Arial" panose="020B0604020202020204" pitchFamily="34" charset="0"/>
              </a:rPr>
              <a:t> .................... 	5</a:t>
            </a:r>
          </a:p>
          <a:p>
            <a:pPr marL="357188" marR="7348" indent="-215900" defTabSz="1198563"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The Four-Step Transport Model</a:t>
            </a:r>
            <a:r>
              <a:rPr lang="en-GB" sz="1200" dirty="0">
                <a:latin typeface="Arial" panose="020B0604020202020204" pitchFamily="34" charset="0"/>
                <a:cs typeface="Arial" panose="020B0604020202020204" pitchFamily="34" charset="0"/>
              </a:rPr>
              <a:t> ................................................... 	6</a:t>
            </a:r>
          </a:p>
          <a:p>
            <a:pPr marL="357188" marR="7348" indent="-215900" defTabSz="1198563"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Assumptions &amp; Limitations of Transport Modelling</a:t>
            </a:r>
            <a:r>
              <a:rPr lang="en-GB" sz="1200" dirty="0">
                <a:latin typeface="Arial" panose="020B0604020202020204" pitchFamily="34" charset="0"/>
                <a:cs typeface="Arial" panose="020B0604020202020204" pitchFamily="34" charset="0"/>
              </a:rPr>
              <a:t> ....................... 	8</a:t>
            </a:r>
          </a:p>
          <a:p>
            <a:pPr marL="357188" marR="7348" indent="-215900" defTabSz="1198563"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Example - Predicting Traffic Congestion ...................................... 	9</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2 </a:t>
            </a:r>
            <a:r>
              <a:rPr lang="en-US" sz="1200" b="1" dirty="0">
                <a:solidFill>
                  <a:schemeClr val="tx1"/>
                </a:solidFill>
                <a:effectLst/>
                <a:latin typeface="Arial" panose="020B0604020202020204" pitchFamily="34" charset="0"/>
                <a:ea typeface="Aptos" panose="020B0004020202020204" pitchFamily="34" charset="0"/>
                <a:cs typeface="Arial" panose="020B0604020202020204" pitchFamily="34" charset="0"/>
              </a:rPr>
              <a:t>Purpose &amp; Applications of Transport Models </a:t>
            </a:r>
            <a:r>
              <a:rPr lang="en-GB" sz="1200" b="1" spc="-13" dirty="0">
                <a:solidFill>
                  <a:schemeClr val="tx1"/>
                </a:solidFill>
                <a:latin typeface="Arial" panose="020B0604020202020204" pitchFamily="34" charset="0"/>
                <a:cs typeface="Arial" panose="020B0604020202020204" pitchFamily="34" charset="0"/>
              </a:rPr>
              <a:t>.................. 	10</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600"/>
              </a:spcBef>
              <a:buFontTx/>
              <a:buAutoNum type="arabicPeriod"/>
            </a:pPr>
            <a:r>
              <a:rPr lang="en-US"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Key Functions of Transport Models</a:t>
            </a:r>
            <a:r>
              <a:rPr lang="en-GB" sz="1200" spc="64" dirty="0">
                <a:solidFill>
                  <a:schemeClr val="tx1"/>
                </a:solidFill>
                <a:latin typeface="Arial" panose="020B0604020202020204" pitchFamily="34" charset="0"/>
                <a:cs typeface="Arial" panose="020B0604020202020204" pitchFamily="34" charset="0"/>
              </a:rPr>
              <a:t> ...................................... 	11</a:t>
            </a:r>
          </a:p>
          <a:p>
            <a:pPr marL="357188" marR="7348" indent="-215900" defTabSz="1198563" hangingPunct="1">
              <a:lnSpc>
                <a:spcPct val="100000"/>
              </a:lnSpc>
              <a:spcBef>
                <a:spcPts val="600"/>
              </a:spcBef>
              <a:buFontTx/>
              <a:buAutoNum type="arabicPeriod"/>
            </a:pPr>
            <a:r>
              <a:rPr lang="en-US" sz="1200" dirty="0">
                <a:solidFill>
                  <a:schemeClr val="tx1"/>
                </a:solidFill>
                <a:effectLst/>
                <a:latin typeface="Arial" panose="020B0604020202020204" pitchFamily="34" charset="0"/>
                <a:ea typeface="Aptos" panose="020B0004020202020204" pitchFamily="34" charset="0"/>
                <a:cs typeface="Arial" panose="020B0604020202020204" pitchFamily="34" charset="0"/>
              </a:rPr>
              <a:t>Sectors Using Transport Models</a:t>
            </a:r>
            <a:r>
              <a:rPr lang="en-GB" sz="1200" spc="64" dirty="0">
                <a:solidFill>
                  <a:schemeClr val="tx1"/>
                </a:solidFill>
                <a:latin typeface="Arial" panose="020B0604020202020204" pitchFamily="34" charset="0"/>
                <a:cs typeface="Arial" panose="020B0604020202020204" pitchFamily="34" charset="0"/>
              </a:rPr>
              <a:t> …...................................... 	12</a:t>
            </a:r>
          </a:p>
          <a:p>
            <a:pPr marL="357188" marR="7348" indent="-215900" defTabSz="1198563"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Real-World Applications of Transport Modelling</a:t>
            </a:r>
            <a:r>
              <a:rPr lang="en-GB" sz="1200" spc="64" dirty="0">
                <a:solidFill>
                  <a:schemeClr val="tx1"/>
                </a:solidFill>
                <a:latin typeface="Arial" panose="020B0604020202020204" pitchFamily="34" charset="0"/>
                <a:cs typeface="Arial" panose="020B0604020202020204" pitchFamily="34" charset="0"/>
              </a:rPr>
              <a:t> …........... 	13</a:t>
            </a:r>
          </a:p>
          <a:p>
            <a:pPr marL="357188" marR="7348" indent="-215900" defTabSz="1198563"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Why is Transport Modelling Important?</a:t>
            </a:r>
            <a:r>
              <a:rPr lang="en-GB" sz="1200" spc="64" dirty="0">
                <a:solidFill>
                  <a:schemeClr val="tx1"/>
                </a:solidFill>
                <a:latin typeface="Arial" panose="020B0604020202020204" pitchFamily="34" charset="0"/>
                <a:cs typeface="Arial" panose="020B0604020202020204" pitchFamily="34" charset="0"/>
              </a:rPr>
              <a:t> ........................... 	14</a:t>
            </a:r>
          </a:p>
          <a:p>
            <a:pPr marL="357188" marR="7348" indent="-215900" defTabSz="1198563"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Case Study – Optimizing Public Transport in London ....... 	15</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pPr>
            <a:endParaRPr lang="en-GB" sz="1200" spc="64"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3 Types of Transport Models</a:t>
            </a:r>
            <a:r>
              <a:rPr lang="en-GB" sz="1200" b="1" spc="373" dirty="0">
                <a:solidFill>
                  <a:schemeClr val="tx1"/>
                </a:solidFill>
                <a:latin typeface="Arial" panose="020B0604020202020204" pitchFamily="34" charset="0"/>
                <a:cs typeface="Arial" panose="020B0604020202020204" pitchFamily="34" charset="0"/>
              </a:rPr>
              <a:t> </a:t>
            </a:r>
            <a:r>
              <a:rPr lang="en-GB" sz="1200" b="1" spc="-13" dirty="0">
                <a:solidFill>
                  <a:schemeClr val="tx1"/>
                </a:solidFill>
                <a:latin typeface="Arial" panose="020B0604020202020204" pitchFamily="34" charset="0"/>
                <a:cs typeface="Arial" panose="020B0604020202020204" pitchFamily="34" charset="0"/>
              </a:rPr>
              <a:t>................................................ 17</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Overview of Transport Model Classifications</a:t>
            </a:r>
            <a:r>
              <a:rPr lang="en-GB" sz="1200" spc="64" dirty="0">
                <a:solidFill>
                  <a:schemeClr val="tx1"/>
                </a:solidFill>
                <a:latin typeface="Arial" panose="020B0604020202020204" pitchFamily="34" charset="0"/>
                <a:cs typeface="Arial" panose="020B0604020202020204" pitchFamily="34" charset="0"/>
              </a:rPr>
              <a:t> ....................	18</a:t>
            </a:r>
          </a:p>
          <a:p>
            <a:pPr marL="357188" marR="7348" indent="-215900" defTabSz="1198563" hangingPunct="1">
              <a:lnSpc>
                <a:spcPct val="100000"/>
              </a:lnSpc>
              <a:spcBef>
                <a:spcPts val="1093"/>
              </a:spcBef>
              <a:buFontTx/>
              <a:buAutoNum type="arabicPeriod"/>
            </a:pPr>
            <a:r>
              <a:rPr lang="en-GB" sz="1200" spc="64" dirty="0">
                <a:solidFill>
                  <a:schemeClr val="tx1"/>
                </a:solidFill>
                <a:latin typeface="Arial" panose="020B0604020202020204" pitchFamily="34" charset="0"/>
                <a:cs typeface="Arial" panose="020B0604020202020204" pitchFamily="34" charset="0"/>
              </a:rPr>
              <a:t>Macroscopic Models – City-Wide Analysis ....................... 	19</a:t>
            </a:r>
          </a:p>
          <a:p>
            <a:pPr marL="357188" marR="7348" indent="-215900" defTabSz="1198563"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Microscopic Models – Individual Vehicle Behavior ............ 	</a:t>
            </a:r>
            <a:r>
              <a:rPr lang="en-GB" sz="1200" spc="64" dirty="0">
                <a:solidFill>
                  <a:schemeClr val="tx1"/>
                </a:solidFill>
                <a:latin typeface="Arial" panose="020B0604020202020204" pitchFamily="34" charset="0"/>
                <a:cs typeface="Arial" panose="020B0604020202020204" pitchFamily="34" charset="0"/>
              </a:rPr>
              <a:t>21</a:t>
            </a:r>
          </a:p>
          <a:p>
            <a:pPr marL="357188" marR="7348" indent="-215900" defTabSz="1198563" hangingPunct="1">
              <a:lnSpc>
                <a:spcPct val="100000"/>
              </a:lnSpc>
              <a:spcBef>
                <a:spcPts val="1093"/>
              </a:spcBef>
              <a:buFontTx/>
              <a:buAutoNum type="arabicPeriod"/>
            </a:pPr>
            <a:r>
              <a:rPr lang="en-GB" sz="1200" spc="64" dirty="0">
                <a:solidFill>
                  <a:schemeClr val="tx1"/>
                </a:solidFill>
                <a:latin typeface="Arial" panose="020B0604020202020204" pitchFamily="34" charset="0"/>
                <a:cs typeface="Arial" panose="020B0604020202020204" pitchFamily="34" charset="0"/>
              </a:rPr>
              <a:t>Mesoscopic Models – Hybrid Approach ........................... 	23</a:t>
            </a:r>
          </a:p>
        </p:txBody>
      </p:sp>
      <p:sp>
        <p:nvSpPr>
          <p:cNvPr id="4" name="object 4"/>
          <p:cNvSpPr txBox="1"/>
          <p:nvPr/>
        </p:nvSpPr>
        <p:spPr>
          <a:xfrm>
            <a:off x="6142352" y="934868"/>
            <a:ext cx="5420998" cy="5202524"/>
          </a:xfrm>
          <a:prstGeom prst="rect">
            <a:avLst/>
          </a:prstGeom>
        </p:spPr>
        <p:txBody>
          <a:bodyPr vert="horz" wrap="square" lIns="0" tIns="16329" rIns="0" bIns="0" rtlCol="0">
            <a:spAutoFit/>
          </a:bodyPr>
          <a:lstStyle/>
          <a:p>
            <a:pPr marL="16328" defTabSz="1058863" hangingPunct="1">
              <a:lnSpc>
                <a:spcPct val="100000"/>
              </a:lnSpc>
              <a:spcBef>
                <a:spcPts val="600"/>
              </a:spcBef>
              <a:tabLst>
                <a:tab pos="5146675" algn="l"/>
              </a:tabLst>
            </a:pPr>
            <a:r>
              <a:rPr lang="en-GB" sz="1200" b="1" dirty="0">
                <a:solidFill>
                  <a:sysClr val="windowText" lastClr="000000"/>
                </a:solidFill>
                <a:latin typeface="Arial"/>
                <a:cs typeface="Arial"/>
              </a:rPr>
              <a:t>Section 4 </a:t>
            </a:r>
            <a:r>
              <a:rPr lang="en-US" sz="1200" b="1" dirty="0">
                <a:solidFill>
                  <a:sysClr val="windowText" lastClr="000000"/>
                </a:solidFill>
                <a:latin typeface="Arial"/>
                <a:cs typeface="Arial"/>
              </a:rPr>
              <a:t>Mathematical Approaches in Transport Modelling</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25</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Deterministic Models – Predict Fixed Outcomes</a:t>
            </a:r>
            <a:r>
              <a:rPr lang="en-GB" sz="1200" spc="64" dirty="0">
                <a:solidFill>
                  <a:sysClr val="windowText" lastClr="000000"/>
                </a:solidFill>
                <a:latin typeface="Arial"/>
                <a:cs typeface="Arial"/>
              </a:rPr>
              <a:t> ................... 	26</a:t>
            </a:r>
          </a:p>
          <a:p>
            <a:pPr marL="357188" marR="7348" indent="-215900" defTabSz="1008063" hangingPunct="1">
              <a:lnSpc>
                <a:spcPct val="100000"/>
              </a:lnSpc>
              <a:spcBef>
                <a:spcPts val="600"/>
              </a:spcBef>
              <a:buFontTx/>
              <a:buAutoNum type="arabicPeriod"/>
            </a:pPr>
            <a:r>
              <a:rPr lang="en-GB" sz="1200" spc="64" dirty="0">
                <a:solidFill>
                  <a:sysClr val="windowText" lastClr="000000"/>
                </a:solidFill>
                <a:latin typeface="Arial"/>
                <a:cs typeface="Arial"/>
              </a:rPr>
              <a:t>Stochastic Models – Introduces Randomness ....................... 	27</a:t>
            </a:r>
          </a:p>
          <a:p>
            <a:pPr marL="357188" marR="7348" indent="-215900" defTabSz="1008063" hangingPunct="1">
              <a:lnSpc>
                <a:spcPct val="100000"/>
              </a:lnSpc>
              <a:spcBef>
                <a:spcPts val="600"/>
              </a:spcBef>
              <a:buFontTx/>
              <a:buAutoNum type="arabicPeriod"/>
            </a:pPr>
            <a:r>
              <a:rPr lang="en-GB" sz="1200" spc="64" dirty="0">
                <a:solidFill>
                  <a:sysClr val="windowText" lastClr="000000"/>
                </a:solidFill>
                <a:latin typeface="Arial"/>
                <a:cs typeface="Arial"/>
              </a:rPr>
              <a:t>Additional mathematical approaches .................................... 	28</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Case Study – AI-Based Traffic Prediction in Singapore</a:t>
            </a:r>
            <a:r>
              <a:rPr lang="en-GB" sz="1200" spc="64" dirty="0">
                <a:solidFill>
                  <a:sysClr val="windowText" lastClr="000000"/>
                </a:solidFill>
                <a:latin typeface="Arial"/>
                <a:cs typeface="Arial"/>
              </a:rPr>
              <a:t> ......... 	29</a:t>
            </a:r>
            <a:endParaRPr lang="en-GB" sz="1200" b="1" dirty="0">
              <a:solidFill>
                <a:sysClr val="windowText" lastClr="000000"/>
              </a:solidFill>
              <a:latin typeface="Arial"/>
              <a:cs typeface="Arial"/>
            </a:endParaRPr>
          </a:p>
          <a:p>
            <a:pPr marL="16328" defTabSz="1030288" hangingPunct="1">
              <a:lnSpc>
                <a:spcPct val="100000"/>
              </a:lnSpc>
              <a:spcBef>
                <a:spcPts val="600"/>
              </a:spcBef>
            </a:pPr>
            <a:r>
              <a:rPr lang="en-GB" sz="1200" b="1" dirty="0">
                <a:solidFill>
                  <a:sysClr val="windowText" lastClr="000000"/>
                </a:solidFill>
                <a:latin typeface="Arial"/>
                <a:cs typeface="Arial"/>
              </a:rPr>
              <a:t>Section 5 Transport Model Development Process</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30</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Steps in Developing a Transport Model</a:t>
            </a:r>
            <a:r>
              <a:rPr lang="en-GB" sz="1200" spc="64" dirty="0">
                <a:solidFill>
                  <a:sysClr val="windowText" lastClr="000000"/>
                </a:solidFill>
                <a:latin typeface="Arial"/>
                <a:cs typeface="Arial"/>
              </a:rPr>
              <a:t> ................................ 	31</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 01 - Define the Research Objective</a:t>
            </a:r>
            <a:r>
              <a:rPr lang="en-GB" sz="1200" spc="64" dirty="0">
                <a:solidFill>
                  <a:sysClr val="windowText" lastClr="000000"/>
                </a:solidFill>
                <a:latin typeface="Arial"/>
                <a:cs typeface="Arial"/>
              </a:rPr>
              <a:t> .............................. 	32</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 02 - Data Collection – Traffic counts, GPS data, travel surveys</a:t>
            </a:r>
            <a:r>
              <a:rPr lang="en-GB" sz="1200" spc="64" dirty="0">
                <a:solidFill>
                  <a:sysClr val="windowText" lastClr="000000"/>
                </a:solidFill>
                <a:latin typeface="Arial"/>
                <a:cs typeface="Arial"/>
              </a:rPr>
              <a:t> .............................................................................. 	33</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 03 - Select Model Type (Macroscopic, Microscopic, Mesoscopic)</a:t>
            </a:r>
            <a:r>
              <a:rPr lang="en-GB" sz="1200" spc="64" dirty="0">
                <a:solidFill>
                  <a:sysClr val="windowText" lastClr="000000"/>
                </a:solidFill>
                <a:latin typeface="Arial"/>
                <a:cs typeface="Arial"/>
              </a:rPr>
              <a:t> ....................................................................... 	34</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 04 - Calibration &amp; Validation</a:t>
            </a:r>
            <a:r>
              <a:rPr lang="en-GB" sz="1200" spc="64" dirty="0">
                <a:solidFill>
                  <a:sysClr val="windowText" lastClr="000000"/>
                </a:solidFill>
                <a:latin typeface="Arial"/>
                <a:cs typeface="Arial"/>
              </a:rPr>
              <a:t> …..................................... 	35</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Step 05 - Implementation &amp; Scenario Testing ….............….... 	36</a:t>
            </a:r>
          </a:p>
          <a:p>
            <a:pPr marL="357188" marR="7348" indent="-215900" defTabSz="1008063" hangingPunct="1">
              <a:lnSpc>
                <a:spcPct val="100000"/>
              </a:lnSpc>
              <a:spcBef>
                <a:spcPts val="600"/>
              </a:spcBef>
              <a:buFontTx/>
              <a:buAutoNum type="arabicPeriod"/>
            </a:pPr>
            <a:r>
              <a:rPr lang="en-GB" sz="1200" spc="64" dirty="0">
                <a:solidFill>
                  <a:sysClr val="windowText" lastClr="000000"/>
                </a:solidFill>
                <a:latin typeface="Arial"/>
                <a:cs typeface="Arial"/>
              </a:rPr>
              <a:t>Challenges in Model Development</a:t>
            </a:r>
            <a:r>
              <a:rPr lang="en-US" sz="1200" spc="64" dirty="0">
                <a:solidFill>
                  <a:sysClr val="windowText" lastClr="000000"/>
                </a:solidFill>
                <a:latin typeface="Arial"/>
                <a:cs typeface="Arial"/>
              </a:rPr>
              <a:t> ....................................... 	37</a:t>
            </a:r>
            <a:endParaRPr lang="en-GB" sz="12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Case Study – Tokyo’s Transport Model …............................. 	38</a:t>
            </a: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Case Study – Impact of COVID-19 on Transport Modelling .... 	40</a:t>
            </a:r>
            <a:endParaRPr lang="en-GB" sz="1200" spc="64" dirty="0">
              <a:solidFill>
                <a:sysClr val="windowText" lastClr="000000"/>
              </a:solidFill>
              <a:latin typeface="Arial"/>
              <a:cs typeface="Arial"/>
            </a:endParaRPr>
          </a:p>
          <a:p>
            <a:pPr marL="16328" defTabSz="1030288" hangingPunct="1">
              <a:lnSpc>
                <a:spcPct val="100000"/>
              </a:lnSpc>
              <a:spcBef>
                <a:spcPts val="600"/>
              </a:spcBef>
              <a:tabLst>
                <a:tab pos="5146675" algn="l"/>
              </a:tabLst>
            </a:pPr>
            <a:r>
              <a:rPr lang="en-GB" sz="1200" b="1" dirty="0">
                <a:solidFill>
                  <a:sysClr val="windowText" lastClr="000000"/>
                </a:solidFill>
                <a:latin typeface="Arial"/>
                <a:cs typeface="Arial"/>
              </a:rPr>
              <a:t>Section 6 Quiz &amp; Group Discussion</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43</a:t>
            </a:r>
            <a:endParaRPr lang="en-GB" sz="1200" b="1" dirty="0">
              <a:solidFill>
                <a:sysClr val="windowText" lastClr="000000"/>
              </a:solidFill>
              <a:latin typeface="Arial"/>
              <a:cs typeface="Arial"/>
            </a:endParaRPr>
          </a:p>
          <a:p>
            <a:pPr marL="357188" marR="7348" indent="-215900" defTabSz="839788" hangingPunct="1">
              <a:lnSpc>
                <a:spcPct val="100000"/>
              </a:lnSpc>
              <a:spcBef>
                <a:spcPts val="600"/>
              </a:spcBef>
              <a:buFontTx/>
              <a:buAutoNum type="arabicPeriod"/>
            </a:pPr>
            <a:r>
              <a:rPr lang="en-GB" sz="1200" spc="64" dirty="0">
                <a:solidFill>
                  <a:sysClr val="windowText" lastClr="000000"/>
                </a:solidFill>
                <a:latin typeface="Arial"/>
                <a:cs typeface="Arial"/>
              </a:rPr>
              <a:t>Quiz ................................................................................... 	44</a:t>
            </a:r>
          </a:p>
          <a:p>
            <a:pPr marL="357188" marR="7348" indent="-215900" defTabSz="839788" hangingPunct="1">
              <a:lnSpc>
                <a:spcPct val="100000"/>
              </a:lnSpc>
              <a:spcBef>
                <a:spcPts val="600"/>
              </a:spcBef>
              <a:buFontTx/>
              <a:buAutoNum type="arabicPeriod"/>
            </a:pPr>
            <a:r>
              <a:rPr lang="en-GB" sz="1200" spc="64" dirty="0">
                <a:solidFill>
                  <a:sysClr val="windowText" lastClr="000000"/>
                </a:solidFill>
                <a:latin typeface="Arial"/>
                <a:cs typeface="Arial"/>
              </a:rPr>
              <a:t>Group Discussion ................................................................	45</a:t>
            </a:r>
          </a:p>
        </p:txBody>
      </p:sp>
      <p:sp>
        <p:nvSpPr>
          <p:cNvPr id="5" name="Slide Number Placeholder 4">
            <a:extLst>
              <a:ext uri="{FF2B5EF4-FFF2-40B4-BE49-F238E27FC236}">
                <a16:creationId xmlns:a16="http://schemas.microsoft.com/office/drawing/2014/main" id="{45B428D9-0D8F-5B85-7E39-5E7C2EFE51F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7" name="object 6">
            <a:extLst>
              <a:ext uri="{FF2B5EF4-FFF2-40B4-BE49-F238E27FC236}">
                <a16:creationId xmlns:a16="http://schemas.microsoft.com/office/drawing/2014/main" id="{A65D72E2-1101-17E0-37CB-B50E2895D06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9" name="object 6">
            <a:extLst>
              <a:ext uri="{FF2B5EF4-FFF2-40B4-BE49-F238E27FC236}">
                <a16:creationId xmlns:a16="http://schemas.microsoft.com/office/drawing/2014/main" id="{D990F405-1EBE-AD5D-FE83-A053C4B40E9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2" y="422573"/>
            <a:ext cx="72601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Mathematical Approaches in Transport Modelling</a:t>
            </a:r>
            <a:endParaRPr lang="en-US" sz="2400" b="1" dirty="0">
              <a:solidFill>
                <a:schemeClr val="bg1"/>
              </a:solidFill>
            </a:endParaRPr>
          </a:p>
        </p:txBody>
      </p:sp>
      <p:graphicFrame>
        <p:nvGraphicFramePr>
          <p:cNvPr id="13" name="Table 12">
            <a:extLst>
              <a:ext uri="{FF2B5EF4-FFF2-40B4-BE49-F238E27FC236}">
                <a16:creationId xmlns:a16="http://schemas.microsoft.com/office/drawing/2014/main" id="{827986FD-1867-3128-7F55-C9A702442EFE}"/>
              </a:ext>
            </a:extLst>
          </p:cNvPr>
          <p:cNvGraphicFramePr>
            <a:graphicFrameLocks noGrp="1"/>
          </p:cNvGraphicFramePr>
          <p:nvPr>
            <p:extLst>
              <p:ext uri="{D42A27DB-BD31-4B8C-83A1-F6EECF244321}">
                <p14:modId xmlns:p14="http://schemas.microsoft.com/office/powerpoint/2010/main" val="752688866"/>
              </p:ext>
            </p:extLst>
          </p:nvPr>
        </p:nvGraphicFramePr>
        <p:xfrm>
          <a:off x="894919" y="1420560"/>
          <a:ext cx="10402161" cy="4657982"/>
        </p:xfrm>
        <a:graphic>
          <a:graphicData uri="http://schemas.openxmlformats.org/drawingml/2006/table">
            <a:tbl>
              <a:tblPr firstRow="1" bandRow="1">
                <a:tableStyleId>{5940675A-B579-460E-94D1-54222C63F5DA}</a:tableStyleId>
              </a:tblPr>
              <a:tblGrid>
                <a:gridCol w="3467387">
                  <a:extLst>
                    <a:ext uri="{9D8B030D-6E8A-4147-A177-3AD203B41FA5}">
                      <a16:colId xmlns:a16="http://schemas.microsoft.com/office/drawing/2014/main" val="2977590702"/>
                    </a:ext>
                  </a:extLst>
                </a:gridCol>
                <a:gridCol w="3467387">
                  <a:extLst>
                    <a:ext uri="{9D8B030D-6E8A-4147-A177-3AD203B41FA5}">
                      <a16:colId xmlns:a16="http://schemas.microsoft.com/office/drawing/2014/main" val="3294445418"/>
                    </a:ext>
                  </a:extLst>
                </a:gridCol>
                <a:gridCol w="3467387">
                  <a:extLst>
                    <a:ext uri="{9D8B030D-6E8A-4147-A177-3AD203B41FA5}">
                      <a16:colId xmlns:a16="http://schemas.microsoft.com/office/drawing/2014/main" val="4077302531"/>
                    </a:ext>
                  </a:extLst>
                </a:gridCol>
              </a:tblGrid>
              <a:tr h="576202">
                <a:tc>
                  <a:txBody>
                    <a:bodyPr/>
                    <a:lstStyle/>
                    <a:p>
                      <a:r>
                        <a:rPr lang="en-US" sz="1600" b="1" dirty="0">
                          <a:solidFill>
                            <a:schemeClr val="tx1"/>
                          </a:solidFill>
                          <a:effectLst/>
                          <a:latin typeface="+mn-lt"/>
                          <a:ea typeface="+mn-ea"/>
                          <a:cs typeface="+mn-cs"/>
                        </a:rPr>
                        <a:t>Mathematical Model</a:t>
                      </a:r>
                      <a:endParaRPr lang="en-US" sz="1600" dirty="0"/>
                    </a:p>
                  </a:txBody>
                  <a:tcPr>
                    <a:solidFill>
                      <a:schemeClr val="bg1">
                        <a:lumMod val="75000"/>
                      </a:schemeClr>
                    </a:solidFill>
                  </a:tcPr>
                </a:tc>
                <a:tc>
                  <a:txBody>
                    <a:bodyPr/>
                    <a:lstStyle/>
                    <a:p>
                      <a:r>
                        <a:rPr lang="en-US" sz="1600" b="1" dirty="0">
                          <a:solidFill>
                            <a:schemeClr val="tx1"/>
                          </a:solidFill>
                          <a:effectLst/>
                          <a:latin typeface="+mn-lt"/>
                          <a:ea typeface="+mn-ea"/>
                          <a:cs typeface="+mn-cs"/>
                        </a:rPr>
                        <a:t>Description</a:t>
                      </a:r>
                      <a:endParaRPr lang="en-US" sz="1600" dirty="0"/>
                    </a:p>
                  </a:txBody>
                  <a:tcPr>
                    <a:solidFill>
                      <a:schemeClr val="bg1">
                        <a:lumMod val="75000"/>
                      </a:schemeClr>
                    </a:solidFill>
                  </a:tcPr>
                </a:tc>
                <a:tc>
                  <a:txBody>
                    <a:bodyPr/>
                    <a:lstStyle/>
                    <a:p>
                      <a:r>
                        <a:rPr lang="en-US" sz="1600" b="1" dirty="0">
                          <a:solidFill>
                            <a:schemeClr val="tx1"/>
                          </a:solidFill>
                          <a:effectLst/>
                          <a:latin typeface="+mn-lt"/>
                          <a:ea typeface="+mn-ea"/>
                          <a:cs typeface="+mn-cs"/>
                        </a:rPr>
                        <a:t>Common Transport Applications</a:t>
                      </a:r>
                      <a:endParaRPr lang="en-US" sz="1600" dirty="0"/>
                    </a:p>
                  </a:txBody>
                  <a:tcPr>
                    <a:solidFill>
                      <a:schemeClr val="bg1">
                        <a:lumMod val="75000"/>
                      </a:schemeClr>
                    </a:solidFill>
                  </a:tcPr>
                </a:tc>
                <a:extLst>
                  <a:ext uri="{0D108BD9-81ED-4DB2-BD59-A6C34878D82A}">
                    <a16:rowId xmlns:a16="http://schemas.microsoft.com/office/drawing/2014/main" val="4029733960"/>
                  </a:ext>
                </a:extLst>
              </a:tr>
              <a:tr h="789940">
                <a:tc>
                  <a:txBody>
                    <a:bodyPr/>
                    <a:lstStyle/>
                    <a:p>
                      <a:r>
                        <a:rPr lang="en-US" sz="1600" b="0" dirty="0">
                          <a:solidFill>
                            <a:schemeClr val="tx1"/>
                          </a:solidFill>
                          <a:effectLst/>
                          <a:latin typeface="+mn-lt"/>
                          <a:ea typeface="+mn-ea"/>
                          <a:cs typeface="+mn-cs"/>
                        </a:rPr>
                        <a:t>Agent-Based Models (ABM)</a:t>
                      </a:r>
                      <a:endParaRPr lang="en-US" sz="1600" b="0" dirty="0"/>
                    </a:p>
                  </a:txBody>
                  <a:tcPr/>
                </a:tc>
                <a:tc>
                  <a:txBody>
                    <a:bodyPr/>
                    <a:lstStyle/>
                    <a:p>
                      <a:r>
                        <a:rPr lang="en-US" sz="1600" b="0" dirty="0">
                          <a:solidFill>
                            <a:schemeClr val="tx1"/>
                          </a:solidFill>
                          <a:effectLst/>
                          <a:latin typeface="+mn-lt"/>
                          <a:ea typeface="+mn-ea"/>
                          <a:cs typeface="+mn-cs"/>
                        </a:rPr>
                        <a:t>Models' individual travelers as agents making independent choices based on set rules.</a:t>
                      </a:r>
                      <a:endParaRPr lang="en-US" sz="1600" b="0" dirty="0"/>
                    </a:p>
                  </a:txBody>
                  <a:tcPr/>
                </a:tc>
                <a:tc>
                  <a:txBody>
                    <a:bodyPr/>
                    <a:lstStyle/>
                    <a:p>
                      <a:r>
                        <a:rPr lang="en-US" sz="1600" b="0" dirty="0">
                          <a:solidFill>
                            <a:schemeClr val="tx1"/>
                          </a:solidFill>
                          <a:effectLst/>
                          <a:latin typeface="+mn-lt"/>
                          <a:ea typeface="+mn-ea"/>
                          <a:cs typeface="+mn-cs"/>
                        </a:rPr>
                        <a:t>Simulating pedestrian movement, ride-sharing behavior (Uber, Lyft), and evacuations.</a:t>
                      </a:r>
                      <a:endParaRPr lang="en-US" sz="1600" b="0" dirty="0"/>
                    </a:p>
                  </a:txBody>
                  <a:tcPr/>
                </a:tc>
                <a:extLst>
                  <a:ext uri="{0D108BD9-81ED-4DB2-BD59-A6C34878D82A}">
                    <a16:rowId xmlns:a16="http://schemas.microsoft.com/office/drawing/2014/main" val="4175562335"/>
                  </a:ext>
                </a:extLst>
              </a:tr>
              <a:tr h="789940">
                <a:tc>
                  <a:txBody>
                    <a:bodyPr/>
                    <a:lstStyle/>
                    <a:p>
                      <a:r>
                        <a:rPr lang="en-US" sz="1600" b="0" dirty="0">
                          <a:solidFill>
                            <a:schemeClr val="tx1"/>
                          </a:solidFill>
                          <a:effectLst/>
                          <a:latin typeface="+mn-lt"/>
                          <a:ea typeface="+mn-ea"/>
                          <a:cs typeface="+mn-cs"/>
                        </a:rPr>
                        <a:t>Discrete Choice Models (DCM)</a:t>
                      </a:r>
                      <a:endParaRPr lang="en-US" sz="1600" b="0" dirty="0"/>
                    </a:p>
                  </a:txBody>
                  <a:tcPr/>
                </a:tc>
                <a:tc>
                  <a:txBody>
                    <a:bodyPr/>
                    <a:lstStyle/>
                    <a:p>
                      <a:r>
                        <a:rPr lang="en-US" sz="1600" b="0" dirty="0">
                          <a:solidFill>
                            <a:schemeClr val="tx1"/>
                          </a:solidFill>
                          <a:effectLst/>
                          <a:latin typeface="+mn-lt"/>
                          <a:ea typeface="+mn-ea"/>
                          <a:cs typeface="+mn-cs"/>
                        </a:rPr>
                        <a:t>Predicts how travelers make choices (e.g., transport mode, route selection).</a:t>
                      </a:r>
                      <a:endParaRPr lang="en-US" sz="1600" b="0" dirty="0"/>
                    </a:p>
                  </a:txBody>
                  <a:tcPr/>
                </a:tc>
                <a:tc>
                  <a:txBody>
                    <a:bodyPr/>
                    <a:lstStyle/>
                    <a:p>
                      <a:r>
                        <a:rPr lang="en-US" sz="1600" b="0" dirty="0">
                          <a:solidFill>
                            <a:schemeClr val="tx1"/>
                          </a:solidFill>
                          <a:effectLst/>
                          <a:latin typeface="+mn-lt"/>
                          <a:ea typeface="+mn-ea"/>
                          <a:cs typeface="+mn-cs"/>
                        </a:rPr>
                        <a:t>Mode choice analysis, impact of toll roads, pricing strategies.</a:t>
                      </a:r>
                      <a:endParaRPr lang="en-US" sz="1600" b="0" dirty="0"/>
                    </a:p>
                  </a:txBody>
                  <a:tcPr/>
                </a:tc>
                <a:extLst>
                  <a:ext uri="{0D108BD9-81ED-4DB2-BD59-A6C34878D82A}">
                    <a16:rowId xmlns:a16="http://schemas.microsoft.com/office/drawing/2014/main" val="3833403485"/>
                  </a:ext>
                </a:extLst>
              </a:tr>
              <a:tr h="789940">
                <a:tc>
                  <a:txBody>
                    <a:bodyPr/>
                    <a:lstStyle/>
                    <a:p>
                      <a:r>
                        <a:rPr lang="en-US" sz="1600" b="0" dirty="0">
                          <a:solidFill>
                            <a:schemeClr val="tx1"/>
                          </a:solidFill>
                          <a:effectLst/>
                          <a:latin typeface="+mn-lt"/>
                          <a:ea typeface="+mn-ea"/>
                          <a:cs typeface="+mn-cs"/>
                        </a:rPr>
                        <a:t>Network Flow Models</a:t>
                      </a:r>
                      <a:endParaRPr lang="en-US" sz="1600" b="0" dirty="0"/>
                    </a:p>
                  </a:txBody>
                  <a:tcPr/>
                </a:tc>
                <a:tc>
                  <a:txBody>
                    <a:bodyPr/>
                    <a:lstStyle/>
                    <a:p>
                      <a:r>
                        <a:rPr lang="en-US" sz="1600" b="0" dirty="0">
                          <a:solidFill>
                            <a:schemeClr val="tx1"/>
                          </a:solidFill>
                          <a:effectLst/>
                          <a:latin typeface="+mn-lt"/>
                          <a:ea typeface="+mn-ea"/>
                          <a:cs typeface="+mn-cs"/>
                        </a:rPr>
                        <a:t>Focuses on how trips move through a transport network.</a:t>
                      </a:r>
                      <a:endParaRPr lang="en-US" sz="1600" b="0" dirty="0"/>
                    </a:p>
                  </a:txBody>
                  <a:tcPr/>
                </a:tc>
                <a:tc>
                  <a:txBody>
                    <a:bodyPr/>
                    <a:lstStyle/>
                    <a:p>
                      <a:r>
                        <a:rPr lang="en-US" sz="1600" b="0" dirty="0">
                          <a:solidFill>
                            <a:schemeClr val="tx1"/>
                          </a:solidFill>
                          <a:effectLst/>
                          <a:latin typeface="+mn-lt"/>
                          <a:ea typeface="+mn-ea"/>
                          <a:cs typeface="+mn-cs"/>
                        </a:rPr>
                        <a:t>Used in macroscopic models for highway capacity planning, metro network optimization.</a:t>
                      </a:r>
                      <a:endParaRPr lang="en-US" sz="1600" b="0" dirty="0"/>
                    </a:p>
                  </a:txBody>
                  <a:tcPr/>
                </a:tc>
                <a:extLst>
                  <a:ext uri="{0D108BD9-81ED-4DB2-BD59-A6C34878D82A}">
                    <a16:rowId xmlns:a16="http://schemas.microsoft.com/office/drawing/2014/main" val="2726540120"/>
                  </a:ext>
                </a:extLst>
              </a:tr>
              <a:tr h="789940">
                <a:tc>
                  <a:txBody>
                    <a:bodyPr/>
                    <a:lstStyle/>
                    <a:p>
                      <a:r>
                        <a:rPr lang="en-US" sz="1600" b="0" dirty="0">
                          <a:solidFill>
                            <a:schemeClr val="tx1"/>
                          </a:solidFill>
                          <a:effectLst/>
                          <a:latin typeface="+mn-lt"/>
                          <a:ea typeface="+mn-ea"/>
                          <a:cs typeface="+mn-cs"/>
                        </a:rPr>
                        <a:t>Machine Learning-Based Models</a:t>
                      </a:r>
                      <a:endParaRPr lang="en-US" sz="1600" b="0" dirty="0"/>
                    </a:p>
                  </a:txBody>
                  <a:tcPr/>
                </a:tc>
                <a:tc>
                  <a:txBody>
                    <a:bodyPr/>
                    <a:lstStyle/>
                    <a:p>
                      <a:r>
                        <a:rPr lang="en-US" sz="1600" b="0" dirty="0">
                          <a:solidFill>
                            <a:schemeClr val="tx1"/>
                          </a:solidFill>
                          <a:effectLst/>
                          <a:latin typeface="+mn-lt"/>
                          <a:ea typeface="+mn-ea"/>
                          <a:cs typeface="+mn-cs"/>
                        </a:rPr>
                        <a:t>AI-driven models that learn from large datasets to make transport predictions.</a:t>
                      </a:r>
                      <a:endParaRPr lang="en-US" sz="1600" b="0" dirty="0"/>
                    </a:p>
                  </a:txBody>
                  <a:tcPr/>
                </a:tc>
                <a:tc>
                  <a:txBody>
                    <a:bodyPr/>
                    <a:lstStyle/>
                    <a:p>
                      <a:r>
                        <a:rPr lang="en-US" sz="1600" b="0" dirty="0">
                          <a:solidFill>
                            <a:schemeClr val="tx1"/>
                          </a:solidFill>
                          <a:effectLst/>
                          <a:latin typeface="+mn-lt"/>
                          <a:ea typeface="+mn-ea"/>
                          <a:cs typeface="+mn-cs"/>
                        </a:rPr>
                        <a:t>Smart traffic lights, congestion prediction, adaptive transport planning.</a:t>
                      </a:r>
                      <a:endParaRPr lang="en-US" sz="1600" b="0" dirty="0"/>
                    </a:p>
                  </a:txBody>
                  <a:tcPr/>
                </a:tc>
                <a:extLst>
                  <a:ext uri="{0D108BD9-81ED-4DB2-BD59-A6C34878D82A}">
                    <a16:rowId xmlns:a16="http://schemas.microsoft.com/office/drawing/2014/main" val="2862354381"/>
                  </a:ext>
                </a:extLst>
              </a:tr>
              <a:tr h="789940">
                <a:tc>
                  <a:txBody>
                    <a:bodyPr/>
                    <a:lstStyle/>
                    <a:p>
                      <a:r>
                        <a:rPr lang="en-US" sz="1600" b="0" dirty="0">
                          <a:solidFill>
                            <a:schemeClr val="tx1"/>
                          </a:solidFill>
                          <a:effectLst/>
                          <a:latin typeface="+mn-lt"/>
                          <a:ea typeface="+mn-ea"/>
                          <a:cs typeface="+mn-cs"/>
                        </a:rPr>
                        <a:t>Cellular Automata Models (CA)</a:t>
                      </a:r>
                      <a:endParaRPr lang="en-US" sz="1600" b="0" dirty="0"/>
                    </a:p>
                  </a:txBody>
                  <a:tcPr/>
                </a:tc>
                <a:tc>
                  <a:txBody>
                    <a:bodyPr/>
                    <a:lstStyle/>
                    <a:p>
                      <a:r>
                        <a:rPr lang="en-US" sz="1600" b="0" dirty="0">
                          <a:solidFill>
                            <a:schemeClr val="tx1"/>
                          </a:solidFill>
                          <a:effectLst/>
                          <a:latin typeface="+mn-lt"/>
                          <a:ea typeface="+mn-ea"/>
                          <a:cs typeface="+mn-cs"/>
                        </a:rPr>
                        <a:t>Breaks road networks into small grid cells, modeling movement at microscopic levels.</a:t>
                      </a:r>
                      <a:endParaRPr lang="en-US" sz="1600" b="0" dirty="0"/>
                    </a:p>
                  </a:txBody>
                  <a:tcPr/>
                </a:tc>
                <a:tc>
                  <a:txBody>
                    <a:bodyPr/>
                    <a:lstStyle/>
                    <a:p>
                      <a:r>
                        <a:rPr lang="en-US" sz="1600" b="0" dirty="0">
                          <a:solidFill>
                            <a:schemeClr val="tx1"/>
                          </a:solidFill>
                          <a:effectLst/>
                          <a:latin typeface="+mn-lt"/>
                          <a:ea typeface="+mn-ea"/>
                          <a:cs typeface="+mn-cs"/>
                        </a:rPr>
                        <a:t>Simulating vehicle behavior in intersections, parking lot dynamics.</a:t>
                      </a:r>
                      <a:endParaRPr lang="en-US" sz="1600" b="0" dirty="0"/>
                    </a:p>
                  </a:txBody>
                  <a:tcPr/>
                </a:tc>
                <a:extLst>
                  <a:ext uri="{0D108BD9-81ED-4DB2-BD59-A6C34878D82A}">
                    <a16:rowId xmlns:a16="http://schemas.microsoft.com/office/drawing/2014/main" val="4059439541"/>
                  </a:ext>
                </a:extLst>
              </a:tr>
            </a:tbl>
          </a:graphicData>
        </a:graphic>
      </p:graphicFrame>
      <p:sp>
        <p:nvSpPr>
          <p:cNvPr id="3" name="Slide Number Placeholder 2">
            <a:extLst>
              <a:ext uri="{FF2B5EF4-FFF2-40B4-BE49-F238E27FC236}">
                <a16:creationId xmlns:a16="http://schemas.microsoft.com/office/drawing/2014/main" id="{1FF0BFE5-7E0F-C880-43BB-FC809391820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4" name="object 6">
            <a:extLst>
              <a:ext uri="{FF2B5EF4-FFF2-40B4-BE49-F238E27FC236}">
                <a16:creationId xmlns:a16="http://schemas.microsoft.com/office/drawing/2014/main" id="{A2A652BB-C0D0-B623-BAC1-6D6293222AB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00276856-32DB-7E79-8613-F605351AAFC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7ED40CF5-57D5-2F1E-6996-AB7CA285037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Additional mathematical approaches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77941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BE74-4D18-89F6-B25A-CD19AED48A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4AA4DE-BDDE-227C-1D7C-CE420E899E61}"/>
              </a:ext>
            </a:extLst>
          </p:cNvPr>
          <p:cNvSpPr txBox="1">
            <a:spLocks noGrp="1"/>
          </p:cNvSpPr>
          <p:nvPr>
            <p:ph type="title"/>
          </p:nvPr>
        </p:nvSpPr>
        <p:spPr>
          <a:xfrm>
            <a:off x="726282" y="422573"/>
            <a:ext cx="72601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Mathematical Approaches in Transport Modelling</a:t>
            </a:r>
            <a:endParaRPr lang="en-US" sz="2400" b="1" dirty="0">
              <a:solidFill>
                <a:schemeClr val="bg1"/>
              </a:solidFill>
            </a:endParaRPr>
          </a:p>
        </p:txBody>
      </p:sp>
      <p:sp>
        <p:nvSpPr>
          <p:cNvPr id="4" name="object 3">
            <a:extLst>
              <a:ext uri="{FF2B5EF4-FFF2-40B4-BE49-F238E27FC236}">
                <a16:creationId xmlns:a16="http://schemas.microsoft.com/office/drawing/2014/main" id="{79E61C50-7F91-C9D2-F47E-B0B2081FA582}"/>
              </a:ext>
            </a:extLst>
          </p:cNvPr>
          <p:cNvSpPr txBox="1"/>
          <p:nvPr/>
        </p:nvSpPr>
        <p:spPr>
          <a:xfrm>
            <a:off x="733424" y="12791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How AI-Powered Models Adjust Traffic Signals in Real-Time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1FF514C4-F5DB-CEE7-E997-C1FCCF93E3E2}"/>
              </a:ext>
            </a:extLst>
          </p:cNvPr>
          <p:cNvSpPr txBox="1"/>
          <p:nvPr/>
        </p:nvSpPr>
        <p:spPr>
          <a:xfrm>
            <a:off x="927977" y="1739799"/>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Singapore’s Land Transport Authority (LTA) uses AI-based transport modelling to manage urban traffic flow.</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Machine learning algorithms analyze real-time GPS data from taxis, ride-hailing apps, and road sensors.</a:t>
            </a:r>
          </a:p>
        </p:txBody>
      </p:sp>
      <p:sp>
        <p:nvSpPr>
          <p:cNvPr id="3" name="object 3">
            <a:extLst>
              <a:ext uri="{FF2B5EF4-FFF2-40B4-BE49-F238E27FC236}">
                <a16:creationId xmlns:a16="http://schemas.microsoft.com/office/drawing/2014/main" id="{823099B2-8358-E128-E721-14AE00AF3C23}"/>
              </a:ext>
            </a:extLst>
          </p:cNvPr>
          <p:cNvSpPr txBox="1"/>
          <p:nvPr/>
        </p:nvSpPr>
        <p:spPr>
          <a:xfrm>
            <a:off x="733424" y="2825958"/>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Components of the Model:</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8EECDB-1F93-3BED-097E-965CAA7F2EF8}"/>
              </a:ext>
            </a:extLst>
          </p:cNvPr>
          <p:cNvSpPr txBox="1"/>
          <p:nvPr/>
        </p:nvSpPr>
        <p:spPr>
          <a:xfrm>
            <a:off x="927977" y="328659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Data Collection → GPS, IoT sensors, and CCTV cameras gather traffic flow data.</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Prediction Models → AI algorithms forecast congestion before it happens.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Real-Time Traffic Signal Adjustments → Traffic lights dynamically change based on congestion forecasts.</a:t>
            </a:r>
          </a:p>
        </p:txBody>
      </p:sp>
      <p:sp>
        <p:nvSpPr>
          <p:cNvPr id="7" name="object 3">
            <a:extLst>
              <a:ext uri="{FF2B5EF4-FFF2-40B4-BE49-F238E27FC236}">
                <a16:creationId xmlns:a16="http://schemas.microsoft.com/office/drawing/2014/main" id="{B1B2A53D-C79A-5886-2B47-A441A55AE7D5}"/>
              </a:ext>
            </a:extLst>
          </p:cNvPr>
          <p:cNvSpPr txBox="1"/>
          <p:nvPr/>
        </p:nvSpPr>
        <p:spPr>
          <a:xfrm>
            <a:off x="733424" y="4593795"/>
            <a:ext cx="7564270"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Results: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5533CCD1-3BED-F305-12BE-A6D8E79AFBC0}"/>
              </a:ext>
            </a:extLst>
          </p:cNvPr>
          <p:cNvSpPr txBox="1"/>
          <p:nvPr/>
        </p:nvSpPr>
        <p:spPr>
          <a:xfrm>
            <a:off x="927977" y="5024540"/>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15% reduction in average travel time during peak hours.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Better synchronization of traffic lights to improve flow efficiency.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Decreased vehicle emissions by reducing unnecessary idling.</a:t>
            </a:r>
          </a:p>
        </p:txBody>
      </p:sp>
      <p:pic>
        <p:nvPicPr>
          <p:cNvPr id="12" name="Picture 11" descr="A car driving on a road&#10;&#10;AI-generated content may be incorrect.">
            <a:extLst>
              <a:ext uri="{FF2B5EF4-FFF2-40B4-BE49-F238E27FC236}">
                <a16:creationId xmlns:a16="http://schemas.microsoft.com/office/drawing/2014/main" id="{0D981439-F06B-CB29-9C0E-D9D0725AB7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1376" y="4290527"/>
            <a:ext cx="2616201" cy="1960575"/>
          </a:xfrm>
          <a:prstGeom prst="rect">
            <a:avLst/>
          </a:prstGeom>
        </p:spPr>
      </p:pic>
      <p:sp>
        <p:nvSpPr>
          <p:cNvPr id="11" name="Slide Number Placeholder 10">
            <a:extLst>
              <a:ext uri="{FF2B5EF4-FFF2-40B4-BE49-F238E27FC236}">
                <a16:creationId xmlns:a16="http://schemas.microsoft.com/office/drawing/2014/main" id="{9A3A7C42-5FDB-4987-F35E-08F6B99F116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13" name="object 6">
            <a:extLst>
              <a:ext uri="{FF2B5EF4-FFF2-40B4-BE49-F238E27FC236}">
                <a16:creationId xmlns:a16="http://schemas.microsoft.com/office/drawing/2014/main" id="{846790C9-5F1B-4C57-DEE5-DA9BA08619B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4" name="object 6">
            <a:extLst>
              <a:ext uri="{FF2B5EF4-FFF2-40B4-BE49-F238E27FC236}">
                <a16:creationId xmlns:a16="http://schemas.microsoft.com/office/drawing/2014/main" id="{6382DA9F-8087-CB77-1DB6-15A6066216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B666AFE0-5808-9776-4CC3-E05929DE9D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Case Study – AI-Based Traffic Prediction in Singapore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66585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B10D-F24F-CC20-EFCD-B17967F31C8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175EE2-B566-D669-E43C-3885D8B93D5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Transport Model Development Process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FCB5B94C-8C67-AB95-33B6-81F78071C67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5" name="object 6">
            <a:extLst>
              <a:ext uri="{FF2B5EF4-FFF2-40B4-BE49-F238E27FC236}">
                <a16:creationId xmlns:a16="http://schemas.microsoft.com/office/drawing/2014/main" id="{7CFE07F6-9B3A-8BE6-C831-84F88716564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A13E8DC8-80A2-4550-B257-65501F26C68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89251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1C7D-1902-F677-6ADA-97580018A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9C129A6-F7D9-400D-4E94-0BEEE57B77DC}"/>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pic>
        <p:nvPicPr>
          <p:cNvPr id="7" name="Picture 6" descr="A diagram of a process&#10;&#10;AI-generated content may be incorrect.">
            <a:extLst>
              <a:ext uri="{FF2B5EF4-FFF2-40B4-BE49-F238E27FC236}">
                <a16:creationId xmlns:a16="http://schemas.microsoft.com/office/drawing/2014/main" id="{2127C3D7-B8F9-D84A-F255-1D00FB0082C3}"/>
              </a:ext>
            </a:extLst>
          </p:cNvPr>
          <p:cNvPicPr>
            <a:picLocks noChangeAspect="1"/>
          </p:cNvPicPr>
          <p:nvPr/>
        </p:nvPicPr>
        <p:blipFill>
          <a:blip r:embed="rId3" cstate="print">
            <a:extLst>
              <a:ext uri="{28A0092B-C50C-407E-A947-70E740481C1C}">
                <a14:useLocalDpi xmlns:a14="http://schemas.microsoft.com/office/drawing/2010/main" val="0"/>
              </a:ext>
            </a:extLst>
          </a:blip>
          <a:srcRect l="2980" t="13759" r="1932" b="7321"/>
          <a:stretch/>
        </p:blipFill>
        <p:spPr>
          <a:xfrm>
            <a:off x="2124237" y="1257255"/>
            <a:ext cx="7961964" cy="5051257"/>
          </a:xfrm>
          <a:prstGeom prst="rect">
            <a:avLst/>
          </a:prstGeom>
        </p:spPr>
      </p:pic>
      <p:sp>
        <p:nvSpPr>
          <p:cNvPr id="3" name="Slide Number Placeholder 2">
            <a:extLst>
              <a:ext uri="{FF2B5EF4-FFF2-40B4-BE49-F238E27FC236}">
                <a16:creationId xmlns:a16="http://schemas.microsoft.com/office/drawing/2014/main" id="{44678665-68C6-5971-D4D9-054AC0E554C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4" name="object 6">
            <a:extLst>
              <a:ext uri="{FF2B5EF4-FFF2-40B4-BE49-F238E27FC236}">
                <a16:creationId xmlns:a16="http://schemas.microsoft.com/office/drawing/2014/main" id="{E61362E7-2871-9098-1C06-C1B13FF2753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D24AB973-D4AC-F6CF-CC96-718B4320BF4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3B0D110D-9D98-5EF9-C56F-E857EC4BA2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Steps in Developing a Transport Model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596068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D9E8-710F-A750-B5F5-899A616AE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210B9C-9092-5789-1C38-980C1777D4D7}"/>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3D809066-CA60-9267-BE41-365D75B4C6B2}"/>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is this step important?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70EAAB8-FFA0-CA55-0B22-03FFDBB3D0E6}"/>
              </a:ext>
            </a:extLst>
          </p:cNvPr>
          <p:cNvSpPr txBox="1"/>
          <p:nvPr/>
        </p:nvSpPr>
        <p:spPr>
          <a:xfrm>
            <a:off x="927977" y="178692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Clearly defines the problem or objective the model aims to address.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Guides the selection of model type, data sources, and performance indicators.</a:t>
            </a:r>
          </a:p>
        </p:txBody>
      </p:sp>
      <p:sp>
        <p:nvSpPr>
          <p:cNvPr id="3" name="object 3">
            <a:extLst>
              <a:ext uri="{FF2B5EF4-FFF2-40B4-BE49-F238E27FC236}">
                <a16:creationId xmlns:a16="http://schemas.microsoft.com/office/drawing/2014/main" id="{13067998-22CD-67D1-B543-5A3C50E2BD5B}"/>
              </a:ext>
            </a:extLst>
          </p:cNvPr>
          <p:cNvSpPr txBox="1"/>
          <p:nvPr/>
        </p:nvSpPr>
        <p:spPr>
          <a:xfrm>
            <a:off x="733424" y="293907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Questions to Ask:</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6FF7348-D1E7-6084-E93B-01F06046EB86}"/>
              </a:ext>
            </a:extLst>
          </p:cNvPr>
          <p:cNvSpPr txBox="1"/>
          <p:nvPr/>
        </p:nvSpPr>
        <p:spPr>
          <a:xfrm>
            <a:off x="927977" y="3399715"/>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aspect of transport needs to be analyzed? (e.g., congestion, public transit efficiency, route optimization)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Is the goal forecasting, policy testing, or operational improvements?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level of detail is required? (Macroscopic, Microscopic, or Mesoscopic model?)</a:t>
            </a:r>
          </a:p>
        </p:txBody>
      </p:sp>
      <p:sp>
        <p:nvSpPr>
          <p:cNvPr id="7" name="Slide Number Placeholder 6">
            <a:extLst>
              <a:ext uri="{FF2B5EF4-FFF2-40B4-BE49-F238E27FC236}">
                <a16:creationId xmlns:a16="http://schemas.microsoft.com/office/drawing/2014/main" id="{F4D05C18-AF40-A273-B492-2C0DF81DA7D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9" name="object 6">
            <a:extLst>
              <a:ext uri="{FF2B5EF4-FFF2-40B4-BE49-F238E27FC236}">
                <a16:creationId xmlns:a16="http://schemas.microsoft.com/office/drawing/2014/main" id="{A8249AA6-ABC9-2641-990D-4C10B9188FC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53802B97-D031-2CE7-AD29-52D4FE9A27B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47DA1599-7C4C-DC70-40CE-BB9C217AC85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Step 01 - Define the Research Objective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659563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DA3A4-3302-25A3-312A-E617A0B6CE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07347-5F56-52D8-1A57-8126AF6435EC}"/>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4C213DAB-871B-DEBF-636C-670C00E75503}"/>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is data collection critical?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44B64C4-53E1-490E-4D07-BBBF95826B4C}"/>
              </a:ext>
            </a:extLst>
          </p:cNvPr>
          <p:cNvSpPr txBox="1"/>
          <p:nvPr/>
        </p:nvSpPr>
        <p:spPr>
          <a:xfrm>
            <a:off x="927977" y="178692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models require high-quality data to make reliable predictions.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Data can be collected from multiple sources, including field surveys, sensors, and historical records.</a:t>
            </a:r>
          </a:p>
        </p:txBody>
      </p:sp>
      <p:sp>
        <p:nvSpPr>
          <p:cNvPr id="3" name="object 3">
            <a:extLst>
              <a:ext uri="{FF2B5EF4-FFF2-40B4-BE49-F238E27FC236}">
                <a16:creationId xmlns:a16="http://schemas.microsoft.com/office/drawing/2014/main" id="{1EFF4765-C5CC-BF7B-9633-607AA44A8EF8}"/>
              </a:ext>
            </a:extLst>
          </p:cNvPr>
          <p:cNvSpPr txBox="1"/>
          <p:nvPr/>
        </p:nvSpPr>
        <p:spPr>
          <a:xfrm>
            <a:off x="733424" y="293907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Types of Data Used in Transport Models: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D76C6AA5-2529-2F1F-DE34-44B94A811EC1}"/>
              </a:ext>
            </a:extLst>
          </p:cNvPr>
          <p:cNvSpPr txBox="1"/>
          <p:nvPr/>
        </p:nvSpPr>
        <p:spPr>
          <a:xfrm>
            <a:off x="927977" y="3399715"/>
            <a:ext cx="10725152" cy="194009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Traffic Counts: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Number of vehicles passing a location at different times.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GPS &amp; Mobile Data: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Tracks vehicle movement and congestion in real-time.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Travel Surveys: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Understands commuter preferences, trip frequency, and mode choice.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Land Use &amp; Socioeconomic Data: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Population density, employment, and income levels impact travel demand.</a:t>
            </a:r>
          </a:p>
        </p:txBody>
      </p:sp>
      <p:sp>
        <p:nvSpPr>
          <p:cNvPr id="7" name="Slide Number Placeholder 6">
            <a:extLst>
              <a:ext uri="{FF2B5EF4-FFF2-40B4-BE49-F238E27FC236}">
                <a16:creationId xmlns:a16="http://schemas.microsoft.com/office/drawing/2014/main" id="{8B7BB3A6-7CBF-9949-A57A-CCEADFB745C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9" name="object 6">
            <a:extLst>
              <a:ext uri="{FF2B5EF4-FFF2-40B4-BE49-F238E27FC236}">
                <a16:creationId xmlns:a16="http://schemas.microsoft.com/office/drawing/2014/main" id="{781CFD96-36FD-2E42-8C9C-1C8B765F079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C91BC75D-7448-52A8-31E0-CE056C9364C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EB2A84D3-AC5F-01AA-9E7F-7C67DBCE49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5.3. Step 02 -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Data Collection – Traffic counts, GPS data, travel surveys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281955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D6B8-E37F-A824-CFF9-B756C48162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9597B07-505F-54E9-7EBD-1C291F36BB0B}"/>
              </a:ext>
            </a:extLst>
          </p:cNvPr>
          <p:cNvSpPr txBox="1">
            <a:spLocks noGrp="1"/>
          </p:cNvSpPr>
          <p:nvPr>
            <p:ph type="title"/>
          </p:nvPr>
        </p:nvSpPr>
        <p:spPr>
          <a:xfrm>
            <a:off x="726282" y="422573"/>
            <a:ext cx="599553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F41082A3-D170-671D-4190-D73ABD4CDCE4}"/>
              </a:ext>
            </a:extLst>
          </p:cNvPr>
          <p:cNvSpPr txBox="1"/>
          <p:nvPr/>
        </p:nvSpPr>
        <p:spPr>
          <a:xfrm>
            <a:off x="733424" y="128858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is model selection important?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667404D-F65A-7A6E-D7BE-9329CB607230}"/>
              </a:ext>
            </a:extLst>
          </p:cNvPr>
          <p:cNvSpPr txBox="1"/>
          <p:nvPr/>
        </p:nvSpPr>
        <p:spPr>
          <a:xfrm>
            <a:off x="927977" y="174922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type of model chosen depends on the research objective, data availability, and required level of detail.</a:t>
            </a:r>
          </a:p>
        </p:txBody>
      </p:sp>
      <p:sp>
        <p:nvSpPr>
          <p:cNvPr id="3" name="object 3">
            <a:extLst>
              <a:ext uri="{FF2B5EF4-FFF2-40B4-BE49-F238E27FC236}">
                <a16:creationId xmlns:a16="http://schemas.microsoft.com/office/drawing/2014/main" id="{45066E9E-228F-5947-F1DC-B2A7A7A892A9}"/>
              </a:ext>
            </a:extLst>
          </p:cNvPr>
          <p:cNvSpPr txBox="1"/>
          <p:nvPr/>
        </p:nvSpPr>
        <p:spPr>
          <a:xfrm>
            <a:off x="719768" y="237209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Model Type Selection Criteria:</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Picture 8" descr="A screenshot of a computer&#10;&#10;AI-generated content may be incorrect.">
            <a:extLst>
              <a:ext uri="{FF2B5EF4-FFF2-40B4-BE49-F238E27FC236}">
                <a16:creationId xmlns:a16="http://schemas.microsoft.com/office/drawing/2014/main" id="{DAF42A70-E4DE-ADC4-722F-A064B1A0FBAE}"/>
              </a:ext>
            </a:extLst>
          </p:cNvPr>
          <p:cNvPicPr>
            <a:picLocks noChangeAspect="1"/>
          </p:cNvPicPr>
          <p:nvPr/>
        </p:nvPicPr>
        <p:blipFill>
          <a:blip r:embed="rId3" cstate="print">
            <a:extLst>
              <a:ext uri="{28A0092B-C50C-407E-A947-70E740481C1C}">
                <a14:useLocalDpi xmlns:a14="http://schemas.microsoft.com/office/drawing/2010/main" val="0"/>
              </a:ext>
            </a:extLst>
          </a:blip>
          <a:srcRect l="2792" t="20069" r="2580" b="9095"/>
          <a:stretch/>
        </p:blipFill>
        <p:spPr>
          <a:xfrm>
            <a:off x="1801073" y="2662782"/>
            <a:ext cx="8562542" cy="3419446"/>
          </a:xfrm>
          <a:prstGeom prst="rect">
            <a:avLst/>
          </a:prstGeom>
        </p:spPr>
      </p:pic>
      <p:sp>
        <p:nvSpPr>
          <p:cNvPr id="5" name="Slide Number Placeholder 4">
            <a:extLst>
              <a:ext uri="{FF2B5EF4-FFF2-40B4-BE49-F238E27FC236}">
                <a16:creationId xmlns:a16="http://schemas.microsoft.com/office/drawing/2014/main" id="{95FFA3F9-7FA6-B881-4705-17572962CD9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7" name="object 6">
            <a:extLst>
              <a:ext uri="{FF2B5EF4-FFF2-40B4-BE49-F238E27FC236}">
                <a16:creationId xmlns:a16="http://schemas.microsoft.com/office/drawing/2014/main" id="{C97EDE6E-B3AA-36DE-4AA0-14AC80BF80B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615C363C-F1B0-6973-9194-A5DC4701306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B544C9D7-3116-1B00-69A3-1E835F6AA38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5.4. Step 03 -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Select Model Type (Macroscopic, Microscopic, Mesoscopic)</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860582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E2C5-3A27-56BD-5541-03974CDFCF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BFA9C6-18FE-C034-B930-024494E84353}"/>
              </a:ext>
            </a:extLst>
          </p:cNvPr>
          <p:cNvSpPr txBox="1">
            <a:spLocks noGrp="1"/>
          </p:cNvSpPr>
          <p:nvPr>
            <p:ph type="title"/>
          </p:nvPr>
        </p:nvSpPr>
        <p:spPr>
          <a:xfrm>
            <a:off x="726281" y="422573"/>
            <a:ext cx="599553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F2E12043-8C99-E265-65A0-A52B59FFB9E5}"/>
              </a:ext>
            </a:extLst>
          </p:cNvPr>
          <p:cNvSpPr txBox="1"/>
          <p:nvPr/>
        </p:nvSpPr>
        <p:spPr>
          <a:xfrm>
            <a:off x="733424" y="147711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What is Calibration &amp; Validation?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05DC3F0-44BD-F3EF-C875-705814ECA905}"/>
              </a:ext>
            </a:extLst>
          </p:cNvPr>
          <p:cNvSpPr txBox="1"/>
          <p:nvPr/>
        </p:nvSpPr>
        <p:spPr>
          <a:xfrm>
            <a:off x="927977" y="1937758"/>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Calibration: Adjusting model parameters to match observed traffic behavior.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Validation: Comparing model predictions with actual transport data to measure accuracy.</a:t>
            </a:r>
          </a:p>
        </p:txBody>
      </p:sp>
      <p:sp>
        <p:nvSpPr>
          <p:cNvPr id="3" name="object 3">
            <a:extLst>
              <a:ext uri="{FF2B5EF4-FFF2-40B4-BE49-F238E27FC236}">
                <a16:creationId xmlns:a16="http://schemas.microsoft.com/office/drawing/2014/main" id="{512E353F-5558-0264-596D-B98197659273}"/>
              </a:ext>
            </a:extLst>
          </p:cNvPr>
          <p:cNvSpPr txBox="1"/>
          <p:nvPr/>
        </p:nvSpPr>
        <p:spPr>
          <a:xfrm>
            <a:off x="733424" y="3089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is it necessary?</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8CE78BC-477A-3509-D705-67D2383800A8}"/>
              </a:ext>
            </a:extLst>
          </p:cNvPr>
          <p:cNvSpPr txBox="1"/>
          <p:nvPr/>
        </p:nvSpPr>
        <p:spPr>
          <a:xfrm>
            <a:off x="927977" y="3550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poorly calibrated model can produce misleading results, leading to costly mistakes in transport planning.</a:t>
            </a:r>
          </a:p>
        </p:txBody>
      </p:sp>
      <p:sp>
        <p:nvSpPr>
          <p:cNvPr id="21" name="object 3">
            <a:extLst>
              <a:ext uri="{FF2B5EF4-FFF2-40B4-BE49-F238E27FC236}">
                <a16:creationId xmlns:a16="http://schemas.microsoft.com/office/drawing/2014/main" id="{3E69FB74-DCA3-E40C-D24C-499315210D04}"/>
              </a:ext>
            </a:extLst>
          </p:cNvPr>
          <p:cNvSpPr txBox="1"/>
          <p:nvPr/>
        </p:nvSpPr>
        <p:spPr>
          <a:xfrm>
            <a:off x="733424" y="4429863"/>
            <a:ext cx="10725152"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Common Calibration &amp; Validation Techniques: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964B26AB-E048-02E2-C579-A295C7FE74BA}"/>
              </a:ext>
            </a:extLst>
          </p:cNvPr>
          <p:cNvSpPr txBox="1"/>
          <p:nvPr/>
        </p:nvSpPr>
        <p:spPr>
          <a:xfrm>
            <a:off x="927977" y="489050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Comparing model outputs to real-world traffic counts &amp; travel times.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Using historical data to test the model’s accuracy.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Fine-tuning variables like travel demand elasticity &amp; congestion delays.</a:t>
            </a:r>
          </a:p>
        </p:txBody>
      </p:sp>
      <p:sp>
        <p:nvSpPr>
          <p:cNvPr id="7" name="Slide Number Placeholder 6">
            <a:extLst>
              <a:ext uri="{FF2B5EF4-FFF2-40B4-BE49-F238E27FC236}">
                <a16:creationId xmlns:a16="http://schemas.microsoft.com/office/drawing/2014/main" id="{324C16B9-48C2-64FD-C0DC-574C7ECC550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9" name="object 6">
            <a:extLst>
              <a:ext uri="{FF2B5EF4-FFF2-40B4-BE49-F238E27FC236}">
                <a16:creationId xmlns:a16="http://schemas.microsoft.com/office/drawing/2014/main" id="{BC68198D-1891-5C1D-5249-69127A33A16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AAFB6600-AFC6-E53B-C1EB-C0E37E371C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FA62E50F-7523-F64C-4793-B370DCE591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5.5. Step 04 -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Calibration &amp; Validation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890254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102B-094F-400E-5157-EA8A5771427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675501-F153-DC22-7168-B4D2AE493359}"/>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295407C0-918B-3541-1237-923F56C12C70}"/>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What is Implementation &amp; Scenario Testing?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6C243A5-3656-36E0-C519-43B4DCC96EF1}"/>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Implementation – Applying the transport model to analyze real-world conditions.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Scenario Testing – Simulating different transport policies, infrastructure changes, or demand variations.</a:t>
            </a:r>
          </a:p>
        </p:txBody>
      </p:sp>
      <p:sp>
        <p:nvSpPr>
          <p:cNvPr id="3" name="object 3">
            <a:extLst>
              <a:ext uri="{FF2B5EF4-FFF2-40B4-BE49-F238E27FC236}">
                <a16:creationId xmlns:a16="http://schemas.microsoft.com/office/drawing/2014/main" id="{3276CE52-670C-3BCE-F72B-2E4252649833}"/>
              </a:ext>
            </a:extLst>
          </p:cNvPr>
          <p:cNvSpPr txBox="1"/>
          <p:nvPr/>
        </p:nvSpPr>
        <p:spPr>
          <a:xfrm>
            <a:off x="733424" y="3033343"/>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is it important?</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C56DD6E-207F-E447-E89C-52F9451A3002}"/>
              </a:ext>
            </a:extLst>
          </p:cNvPr>
          <p:cNvSpPr txBox="1"/>
          <p:nvPr/>
        </p:nvSpPr>
        <p:spPr>
          <a:xfrm>
            <a:off x="927977" y="349398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evaluate the impact of road expansions, public transit projects, or policy changes.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Identifies potential traffic bottlenecks and future mobility challenges.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Supports decision-making by testing multiple "what-if" scenarios before implementation.</a:t>
            </a:r>
          </a:p>
        </p:txBody>
      </p:sp>
      <p:sp>
        <p:nvSpPr>
          <p:cNvPr id="7" name="Slide Number Placeholder 6">
            <a:extLst>
              <a:ext uri="{FF2B5EF4-FFF2-40B4-BE49-F238E27FC236}">
                <a16:creationId xmlns:a16="http://schemas.microsoft.com/office/drawing/2014/main" id="{D38FF14F-DDEC-3341-3D66-89EC0980921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9" name="object 6">
            <a:extLst>
              <a:ext uri="{FF2B5EF4-FFF2-40B4-BE49-F238E27FC236}">
                <a16:creationId xmlns:a16="http://schemas.microsoft.com/office/drawing/2014/main" id="{C0BF457B-8704-225E-7CC0-6BE5617C027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CD5E8A85-61E8-C1ED-0FF1-7F4B6B4D7C1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39690AC9-DDCD-1BC4-9F3C-DCA87FF051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5.6. Step 05 -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Implementation &amp; Scenario Testing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52322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6AB5-D175-2371-074B-1BB8DD99CDA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650B08-8963-B4E8-2436-B06D0228CBBF}"/>
              </a:ext>
            </a:extLst>
          </p:cNvPr>
          <p:cNvSpPr txBox="1">
            <a:spLocks noGrp="1"/>
          </p:cNvSpPr>
          <p:nvPr>
            <p:ph type="title"/>
          </p:nvPr>
        </p:nvSpPr>
        <p:spPr>
          <a:xfrm>
            <a:off x="726281" y="422573"/>
            <a:ext cx="599553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pic>
        <p:nvPicPr>
          <p:cNvPr id="4" name="Picture 3" descr="A diagram of a model development challenge&#10;&#10;AI-generated content may be incorrect.">
            <a:extLst>
              <a:ext uri="{FF2B5EF4-FFF2-40B4-BE49-F238E27FC236}">
                <a16:creationId xmlns:a16="http://schemas.microsoft.com/office/drawing/2014/main" id="{549AE9AC-099F-C4FB-BB09-D0D848DD18C9}"/>
              </a:ext>
            </a:extLst>
          </p:cNvPr>
          <p:cNvPicPr>
            <a:picLocks noChangeAspect="1"/>
          </p:cNvPicPr>
          <p:nvPr/>
        </p:nvPicPr>
        <p:blipFill>
          <a:blip r:embed="rId3" cstate="print">
            <a:extLst>
              <a:ext uri="{28A0092B-C50C-407E-A947-70E740481C1C}">
                <a14:useLocalDpi xmlns:a14="http://schemas.microsoft.com/office/drawing/2010/main" val="0"/>
              </a:ext>
            </a:extLst>
          </a:blip>
          <a:srcRect l="1301" t="10780" r="1764" b="4703"/>
          <a:stretch/>
        </p:blipFill>
        <p:spPr>
          <a:xfrm>
            <a:off x="3008891" y="1312882"/>
            <a:ext cx="5786939" cy="4940002"/>
          </a:xfrm>
          <a:prstGeom prst="rect">
            <a:avLst/>
          </a:prstGeom>
        </p:spPr>
      </p:pic>
      <p:sp>
        <p:nvSpPr>
          <p:cNvPr id="3" name="Slide Number Placeholder 2">
            <a:extLst>
              <a:ext uri="{FF2B5EF4-FFF2-40B4-BE49-F238E27FC236}">
                <a16:creationId xmlns:a16="http://schemas.microsoft.com/office/drawing/2014/main" id="{6003F482-3CDB-8339-AD28-BBE3B43E4A5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5" name="object 6">
            <a:extLst>
              <a:ext uri="{FF2B5EF4-FFF2-40B4-BE49-F238E27FC236}">
                <a16:creationId xmlns:a16="http://schemas.microsoft.com/office/drawing/2014/main" id="{3F7894A2-4A82-CA3E-B66B-BFD2D52E847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5F34D4B9-67B5-7560-CE8E-150B07741F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FA61FE92-6A6C-F0A5-F258-F6C9471D00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5.7. Challenges in Model Development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25400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4102-DD9D-4B00-3F4F-76D67F55EAC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4E71D43-C5EE-3B3D-6651-E99427E5CEC8}"/>
              </a:ext>
            </a:extLst>
          </p:cNvPr>
          <p:cNvSpPr txBox="1">
            <a:spLocks noGrp="1"/>
          </p:cNvSpPr>
          <p:nvPr>
            <p:ph type="title"/>
          </p:nvPr>
        </p:nvSpPr>
        <p:spPr>
          <a:xfrm>
            <a:off x="726281" y="422573"/>
            <a:ext cx="751304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a:t>
            </a:r>
            <a:r>
              <a:rPr lang="en-US" sz="2400" b="1" dirty="0">
                <a:solidFill>
                  <a:schemeClr val="bg1"/>
                </a:solidFill>
                <a:latin typeface="Aptos" panose="020B0004020202020204" pitchFamily="34" charset="0"/>
              </a:rPr>
              <a:t>Objectives</a:t>
            </a:r>
            <a:endParaRPr sz="2800" b="1" spc="-13" dirty="0">
              <a:solidFill>
                <a:schemeClr val="bg1"/>
              </a:solidFill>
              <a:latin typeface="Aptos" panose="020B0004020202020204" pitchFamily="34" charset="0"/>
            </a:endParaRPr>
          </a:p>
        </p:txBody>
      </p:sp>
      <p:sp>
        <p:nvSpPr>
          <p:cNvPr id="10" name="object 3">
            <a:extLst>
              <a:ext uri="{FF2B5EF4-FFF2-40B4-BE49-F238E27FC236}">
                <a16:creationId xmlns:a16="http://schemas.microsoft.com/office/drawing/2014/main" id="{E8DEC031-0146-6B70-55E0-8C1848381E7A}"/>
              </a:ext>
            </a:extLst>
          </p:cNvPr>
          <p:cNvSpPr txBox="1"/>
          <p:nvPr/>
        </p:nvSpPr>
        <p:spPr>
          <a:xfrm>
            <a:off x="733424" y="1441514"/>
            <a:ext cx="10725152" cy="2771089"/>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Define &amp; Understand: </a:t>
            </a:r>
            <a:r>
              <a:rPr lang="en-US" sz="1800" kern="100" dirty="0">
                <a:latin typeface="Aptos" panose="020B0004020202020204" pitchFamily="34" charset="0"/>
                <a:ea typeface="Aptos" panose="020B0004020202020204" pitchFamily="34" charset="0"/>
                <a:cs typeface="Times New Roman" panose="02020603050405020304" pitchFamily="18" charset="0"/>
              </a:rPr>
              <a:t>Grasp the fundamental definition of transport modeling and its critical role in informing policy, infrastructure planning, and sustainable development.</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Master the Framework: </a:t>
            </a:r>
            <a:r>
              <a:rPr lang="en-US" sz="1800" kern="100" dirty="0">
                <a:latin typeface="Aptos" panose="020B0004020202020204" pitchFamily="34" charset="0"/>
                <a:ea typeface="Aptos" panose="020B0004020202020204" pitchFamily="34" charset="0"/>
                <a:cs typeface="Times New Roman" panose="02020603050405020304" pitchFamily="18" charset="0"/>
              </a:rPr>
              <a:t>Analyze the classic "Four-Step Transport Model" (Generation, Distribution, Mode Choice, Assignment) as the backbone of urban planning.</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Differentiate Approaches: </a:t>
            </a:r>
            <a:r>
              <a:rPr lang="en-US" sz="1800" kern="100" dirty="0">
                <a:latin typeface="Aptos" panose="020B0004020202020204" pitchFamily="34" charset="0"/>
                <a:ea typeface="Aptos" panose="020B0004020202020204" pitchFamily="34" charset="0"/>
                <a:cs typeface="Times New Roman" panose="02020603050405020304" pitchFamily="18" charset="0"/>
              </a:rPr>
              <a:t>Distinguish between Macroscopic (city-wide), Microscopic (individual behavior), and Mesoscopic (hybrid) modeling methodologies.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Apply &amp; Evaluate: </a:t>
            </a:r>
            <a:r>
              <a:rPr lang="en-US" sz="1800" kern="100" dirty="0">
                <a:latin typeface="Aptos" panose="020B0004020202020204" pitchFamily="34" charset="0"/>
                <a:ea typeface="Aptos" panose="020B0004020202020204" pitchFamily="34" charset="0"/>
                <a:cs typeface="Times New Roman" panose="02020603050405020304" pitchFamily="18" charset="0"/>
              </a:rPr>
              <a:t>Understand the model development lifecycle—from data collection to calibration—and evaluate real-world applications like congestion pricing.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18C4160-9521-8E88-F869-820D8E08D47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Learning Objectives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0309B22B-FAD5-76E3-1F60-FCD2E244F17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14" name="object 3">
            <a:extLst>
              <a:ext uri="{FF2B5EF4-FFF2-40B4-BE49-F238E27FC236}">
                <a16:creationId xmlns:a16="http://schemas.microsoft.com/office/drawing/2014/main" id="{2FC541B2-CE39-283B-5DE7-03F31210F86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Objectives</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184D4DC3-B7BE-ADB6-E7FC-508F2527580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6" name="object 6">
            <a:extLst>
              <a:ext uri="{FF2B5EF4-FFF2-40B4-BE49-F238E27FC236}">
                <a16:creationId xmlns:a16="http://schemas.microsoft.com/office/drawing/2014/main" id="{C1DC14FB-D0D6-5D46-A240-937A380DEAC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184033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713E5-A063-0385-63AA-B756E3659B4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5C1FC90-66FC-D356-C426-452191D9928B}"/>
              </a:ext>
            </a:extLst>
          </p:cNvPr>
          <p:cNvSpPr txBox="1">
            <a:spLocks noGrp="1"/>
          </p:cNvSpPr>
          <p:nvPr>
            <p:ph type="title"/>
          </p:nvPr>
        </p:nvSpPr>
        <p:spPr>
          <a:xfrm>
            <a:off x="726281"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CF67FD8B-C88A-13A1-AC60-8A930F7A5126}"/>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800" b="1" dirty="0">
                <a:effectLst/>
                <a:latin typeface="Aptos" panose="020B0004020202020204" pitchFamily="34" charset="0"/>
                <a:ea typeface="Aptos" panose="020B0004020202020204" pitchFamily="34" charset="0"/>
                <a:cs typeface="Segoe UI Emoji" panose="020B0502040204020203" pitchFamily="34" charset="0"/>
              </a:rPr>
              <a:t>Using AI &amp; Machine Learning to Optimize Rail Passenger Demand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C4BF4AD-7CDE-E020-DB50-EE4D857ADE2B}"/>
              </a:ext>
            </a:extLst>
          </p:cNvPr>
          <p:cNvSpPr txBox="1"/>
          <p:nvPr/>
        </p:nvSpPr>
        <p:spPr>
          <a:xfrm>
            <a:off x="927977" y="2332319"/>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8+ million daily passengers → severe overcrowding during peak hours.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Traditional scheduling methods couldn’t effectively predict demand spikes.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Objective: Use AI-driven transport modelling to optimize train frequency, predict congestion, and improve efficiency.</a:t>
            </a:r>
          </a:p>
        </p:txBody>
      </p:sp>
      <p:sp>
        <p:nvSpPr>
          <p:cNvPr id="3" name="object 3">
            <a:extLst>
              <a:ext uri="{FF2B5EF4-FFF2-40B4-BE49-F238E27FC236}">
                <a16:creationId xmlns:a16="http://schemas.microsoft.com/office/drawing/2014/main" id="{7802B6B6-8054-E168-6828-1C400FFD83DD}"/>
              </a:ext>
            </a:extLst>
          </p:cNvPr>
          <p:cNvSpPr txBox="1"/>
          <p:nvPr/>
        </p:nvSpPr>
        <p:spPr>
          <a:xfrm>
            <a:off x="733424" y="3984782"/>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How AI &amp; Machine Learning Were Applied</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A25434D0-DC28-A73D-66BE-C4FCC1C573E9}"/>
              </a:ext>
            </a:extLst>
          </p:cNvPr>
          <p:cNvSpPr txBox="1"/>
          <p:nvPr/>
        </p:nvSpPr>
        <p:spPr>
          <a:xfrm>
            <a:off x="927977" y="4445422"/>
            <a:ext cx="10725152" cy="176055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AI-based Passenger Demand Prediction → Analyzed historical ridership, ticketing data, and GPS movement trends.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Real-Time Train Frequency Optimization → Adjusted train schedules dynamically to prevent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Multi-Modal Transport Integration → Recommended bus, cycling, and walking alternatives in high-traffic zones.</a:t>
            </a:r>
          </a:p>
        </p:txBody>
      </p:sp>
      <p:sp>
        <p:nvSpPr>
          <p:cNvPr id="7" name="object 3">
            <a:extLst>
              <a:ext uri="{FF2B5EF4-FFF2-40B4-BE49-F238E27FC236}">
                <a16:creationId xmlns:a16="http://schemas.microsoft.com/office/drawing/2014/main" id="{2E391832-C140-97FB-F210-F4ABFAC67843}"/>
              </a:ext>
            </a:extLst>
          </p:cNvPr>
          <p:cNvSpPr txBox="1"/>
          <p:nvPr/>
        </p:nvSpPr>
        <p:spPr>
          <a:xfrm>
            <a:off x="733424" y="187643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Background: Tokyo’s Peak-Hour Congestion Challenge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lide Number Placeholder 8">
            <a:extLst>
              <a:ext uri="{FF2B5EF4-FFF2-40B4-BE49-F238E27FC236}">
                <a16:creationId xmlns:a16="http://schemas.microsoft.com/office/drawing/2014/main" id="{56B7A7E3-E7E0-A84C-00FC-562706DDF21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11" name="object 6">
            <a:extLst>
              <a:ext uri="{FF2B5EF4-FFF2-40B4-BE49-F238E27FC236}">
                <a16:creationId xmlns:a16="http://schemas.microsoft.com/office/drawing/2014/main" id="{BA093459-048F-EA95-70BC-BA8429B3776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2" name="object 6">
            <a:extLst>
              <a:ext uri="{FF2B5EF4-FFF2-40B4-BE49-F238E27FC236}">
                <a16:creationId xmlns:a16="http://schemas.microsoft.com/office/drawing/2014/main" id="{D2B4AC5A-7F29-B484-1FAF-EDB376D720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108C5995-9F0A-478D-7364-F810039F8CC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5.8. Case Study – Tokyo’s Transport Model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935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410DF-933E-32CA-A1C6-0DF457B1F95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B96C2D-A645-85E9-3DA4-DE1985A186AE}"/>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17B55600-17BC-B532-2511-14A2A019F311}"/>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800" b="1" dirty="0">
                <a:effectLst/>
                <a:latin typeface="Aptos" panose="020B0004020202020204" pitchFamily="34" charset="0"/>
                <a:ea typeface="Aptos" panose="020B0004020202020204" pitchFamily="34" charset="0"/>
                <a:cs typeface="Times New Roman" panose="02020603050405020304" pitchFamily="18" charset="0"/>
              </a:rPr>
              <a:t>Results &amp; Impact of AI Transport Modelling in Tokyo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0BE5EF0-4F01-AF2D-0277-BEFEAB44CFA1}"/>
              </a:ext>
            </a:extLst>
          </p:cNvPr>
          <p:cNvSpPr txBox="1"/>
          <p:nvPr/>
        </p:nvSpPr>
        <p:spPr>
          <a:xfrm>
            <a:off x="957160" y="1868717"/>
            <a:ext cx="5686831" cy="29506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Reduced peak-hour congestion by 18%.</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Improved passenger flow and train punctuality.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Reduced passenger waiting times by 15% through better scheduling.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More even distribution of crowd levels in train carriages.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Lowered operational costs by reducing unnecessary empty trains during off-peak hours.</a:t>
            </a:r>
          </a:p>
        </p:txBody>
      </p:sp>
      <p:pic>
        <p:nvPicPr>
          <p:cNvPr id="5" name="Picture 4" descr="A diagram of a transportation model&#10;&#10;AI-generated content may be incorrect.">
            <a:extLst>
              <a:ext uri="{FF2B5EF4-FFF2-40B4-BE49-F238E27FC236}">
                <a16:creationId xmlns:a16="http://schemas.microsoft.com/office/drawing/2014/main" id="{99BA667F-393F-2AFA-7E77-2BFA3824C271}"/>
              </a:ext>
            </a:extLst>
          </p:cNvPr>
          <p:cNvPicPr>
            <a:picLocks noChangeAspect="1"/>
          </p:cNvPicPr>
          <p:nvPr/>
        </p:nvPicPr>
        <p:blipFill>
          <a:blip r:embed="rId3" cstate="print">
            <a:extLst>
              <a:ext uri="{28A0092B-C50C-407E-A947-70E740481C1C}">
                <a14:useLocalDpi xmlns:a14="http://schemas.microsoft.com/office/drawing/2010/main" val="0"/>
              </a:ext>
            </a:extLst>
          </a:blip>
          <a:srcRect l="3300" t="19010" r="3950" b="8936"/>
          <a:stretch/>
        </p:blipFill>
        <p:spPr>
          <a:xfrm>
            <a:off x="6867119" y="1996840"/>
            <a:ext cx="4815193" cy="3210012"/>
          </a:xfrm>
          <a:prstGeom prst="rect">
            <a:avLst/>
          </a:prstGeom>
        </p:spPr>
      </p:pic>
      <p:sp>
        <p:nvSpPr>
          <p:cNvPr id="3" name="Slide Number Placeholder 2">
            <a:extLst>
              <a:ext uri="{FF2B5EF4-FFF2-40B4-BE49-F238E27FC236}">
                <a16:creationId xmlns:a16="http://schemas.microsoft.com/office/drawing/2014/main" id="{10FD28A2-3885-37B9-5EDE-02CFDA162D9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41</a:t>
            </a:fld>
            <a:endParaRPr lang="en-AT" spc="-64" dirty="0"/>
          </a:p>
        </p:txBody>
      </p:sp>
      <p:sp>
        <p:nvSpPr>
          <p:cNvPr id="7" name="object 6">
            <a:extLst>
              <a:ext uri="{FF2B5EF4-FFF2-40B4-BE49-F238E27FC236}">
                <a16:creationId xmlns:a16="http://schemas.microsoft.com/office/drawing/2014/main" id="{2C9D5799-C3A2-BC2F-5973-E8F4265C203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9" name="object 6">
            <a:extLst>
              <a:ext uri="{FF2B5EF4-FFF2-40B4-BE49-F238E27FC236}">
                <a16:creationId xmlns:a16="http://schemas.microsoft.com/office/drawing/2014/main" id="{3F8BC670-1DC3-81E5-2790-F171D2B0539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5E722313-C676-F55E-3EEB-C4A02A3AC8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5.8. Case Study – Tokyo’s Transport Model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3385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800BA-8FFC-DB4B-6D2A-2C4083F4AE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DC1D312-271E-202B-D3B8-CBB01B48126C}"/>
              </a:ext>
            </a:extLst>
          </p:cNvPr>
          <p:cNvSpPr txBox="1">
            <a:spLocks noGrp="1"/>
          </p:cNvSpPr>
          <p:nvPr>
            <p:ph type="title"/>
          </p:nvPr>
        </p:nvSpPr>
        <p:spPr>
          <a:xfrm>
            <a:off x="726282" y="422573"/>
            <a:ext cx="59955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4" name="object 3">
            <a:extLst>
              <a:ext uri="{FF2B5EF4-FFF2-40B4-BE49-F238E27FC236}">
                <a16:creationId xmlns:a16="http://schemas.microsoft.com/office/drawing/2014/main" id="{5BE747C7-672F-4847-1096-3D7A3D45E4D2}"/>
              </a:ext>
            </a:extLst>
          </p:cNvPr>
          <p:cNvSpPr txBox="1"/>
          <p:nvPr/>
        </p:nvSpPr>
        <p:spPr>
          <a:xfrm>
            <a:off x="733424" y="128858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800" b="1" dirty="0">
                <a:effectLst/>
                <a:latin typeface="Aptos" panose="020B0004020202020204" pitchFamily="34" charset="0"/>
                <a:ea typeface="Aptos" panose="020B0004020202020204" pitchFamily="34" charset="0"/>
                <a:cs typeface="Segoe UI Emoji" panose="020B0502040204020203" pitchFamily="34" charset="0"/>
              </a:rPr>
              <a:t>How the COVID-19 Pandemic Disrupted Traditional Transport Models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92FD315-6EC1-BF33-54D9-29E09EAA9E82}"/>
              </a:ext>
            </a:extLst>
          </p:cNvPr>
          <p:cNvSpPr txBox="1"/>
          <p:nvPr/>
        </p:nvSpPr>
        <p:spPr>
          <a:xfrm>
            <a:off x="927977" y="2143788"/>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Pre-pandemic models assumed stable travel demand.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Public transit ridership dropped 50-90% due to lockdowns &amp; remote work.</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Transport planners struggled as traditional models became unreliable.</a:t>
            </a:r>
          </a:p>
        </p:txBody>
      </p:sp>
      <p:sp>
        <p:nvSpPr>
          <p:cNvPr id="3" name="object 3">
            <a:extLst>
              <a:ext uri="{FF2B5EF4-FFF2-40B4-BE49-F238E27FC236}">
                <a16:creationId xmlns:a16="http://schemas.microsoft.com/office/drawing/2014/main" id="{B1AE121D-3FB3-6CFD-D261-486DB2A7B166}"/>
              </a:ext>
            </a:extLst>
          </p:cNvPr>
          <p:cNvSpPr txBox="1"/>
          <p:nvPr/>
        </p:nvSpPr>
        <p:spPr>
          <a:xfrm>
            <a:off x="733424" y="3357077"/>
            <a:ext cx="6776329"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Key Changes &amp; Impact on Transport Models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A944A7-C080-A805-A058-00A94F15227D}"/>
              </a:ext>
            </a:extLst>
          </p:cNvPr>
          <p:cNvSpPr txBox="1"/>
          <p:nvPr/>
        </p:nvSpPr>
        <p:spPr>
          <a:xfrm>
            <a:off x="927977" y="382247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Public Transport Decline &amp; Mode Shift</a:t>
            </a:r>
          </a:p>
        </p:txBody>
      </p:sp>
      <p:sp>
        <p:nvSpPr>
          <p:cNvPr id="7" name="object 3">
            <a:extLst>
              <a:ext uri="{FF2B5EF4-FFF2-40B4-BE49-F238E27FC236}">
                <a16:creationId xmlns:a16="http://schemas.microsoft.com/office/drawing/2014/main" id="{9D9B9561-548B-24F6-9A9C-C68832BECC0E}"/>
              </a:ext>
            </a:extLst>
          </p:cNvPr>
          <p:cNvSpPr txBox="1"/>
          <p:nvPr/>
        </p:nvSpPr>
        <p:spPr>
          <a:xfrm>
            <a:off x="733424" y="168790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Background: The Challenge of Unpredictable Mobility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35B6DB66-769C-AE25-2071-C2D6CB643E0B}"/>
              </a:ext>
            </a:extLst>
          </p:cNvPr>
          <p:cNvSpPr txBox="1"/>
          <p:nvPr/>
        </p:nvSpPr>
        <p:spPr>
          <a:xfrm>
            <a:off x="1171169" y="4231179"/>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Subway/bus ridership fell; cycling, walking, &amp; private cars increased.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NYC subway ridership dropped 75% in early 2020.</a:t>
            </a:r>
          </a:p>
        </p:txBody>
      </p:sp>
      <p:sp>
        <p:nvSpPr>
          <p:cNvPr id="13" name="object 3">
            <a:extLst>
              <a:ext uri="{FF2B5EF4-FFF2-40B4-BE49-F238E27FC236}">
                <a16:creationId xmlns:a16="http://schemas.microsoft.com/office/drawing/2014/main" id="{BA285073-D181-8609-2C03-89F9444D5FA2}"/>
              </a:ext>
            </a:extLst>
          </p:cNvPr>
          <p:cNvSpPr txBox="1"/>
          <p:nvPr/>
        </p:nvSpPr>
        <p:spPr>
          <a:xfrm>
            <a:off x="927977" y="5148804"/>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Remote Work &amp; Reduced Travel Demand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75531CC5-ACF0-8327-3482-FF88A1F55AFA}"/>
              </a:ext>
            </a:extLst>
          </p:cNvPr>
          <p:cNvSpPr txBox="1"/>
          <p:nvPr/>
        </p:nvSpPr>
        <p:spPr>
          <a:xfrm>
            <a:off x="1171169" y="5557508"/>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Peak-hour congestion assumptions failed.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London Tube ridership stayed 30% below pre-pandemic levels in 2022.</a:t>
            </a:r>
          </a:p>
        </p:txBody>
      </p:sp>
      <p:pic>
        <p:nvPicPr>
          <p:cNvPr id="16" name="Picture 15" descr="A graph of a number of vehicles and a number of vehicles&#10;&#10;AI-generated content may be incorrect.">
            <a:extLst>
              <a:ext uri="{FF2B5EF4-FFF2-40B4-BE49-F238E27FC236}">
                <a16:creationId xmlns:a16="http://schemas.microsoft.com/office/drawing/2014/main" id="{319038F1-C4C9-2116-A923-FA97DCABE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030" y="2762378"/>
            <a:ext cx="4428630" cy="2973033"/>
          </a:xfrm>
          <a:prstGeom prst="rect">
            <a:avLst/>
          </a:prstGeom>
        </p:spPr>
      </p:pic>
      <p:sp>
        <p:nvSpPr>
          <p:cNvPr id="9" name="Slide Number Placeholder 8">
            <a:extLst>
              <a:ext uri="{FF2B5EF4-FFF2-40B4-BE49-F238E27FC236}">
                <a16:creationId xmlns:a16="http://schemas.microsoft.com/office/drawing/2014/main" id="{D174414C-07EA-984B-2D5D-5AB7B7B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11" name="object 6">
            <a:extLst>
              <a:ext uri="{FF2B5EF4-FFF2-40B4-BE49-F238E27FC236}">
                <a16:creationId xmlns:a16="http://schemas.microsoft.com/office/drawing/2014/main" id="{50EFE8A0-BF06-E3E8-BD47-F932D70C329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5" name="object 6">
            <a:extLst>
              <a:ext uri="{FF2B5EF4-FFF2-40B4-BE49-F238E27FC236}">
                <a16:creationId xmlns:a16="http://schemas.microsoft.com/office/drawing/2014/main" id="{8973007C-793A-9315-6E27-55FC180DCC6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C3F1F939-7ACC-CCCD-2199-367516D070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5.9. Case Study – Impact of COVID-19 on Transport Modelling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021639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1987-35FF-BE95-DECD-CD54C1B8508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00BC9E6-95C3-47FF-694D-C6454C1802A8}"/>
              </a:ext>
            </a:extLst>
          </p:cNvPr>
          <p:cNvSpPr txBox="1">
            <a:spLocks noGrp="1"/>
          </p:cNvSpPr>
          <p:nvPr>
            <p:ph type="title"/>
          </p:nvPr>
        </p:nvSpPr>
        <p:spPr>
          <a:xfrm>
            <a:off x="726282" y="422573"/>
            <a:ext cx="599553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3" name="object 3">
            <a:extLst>
              <a:ext uri="{FF2B5EF4-FFF2-40B4-BE49-F238E27FC236}">
                <a16:creationId xmlns:a16="http://schemas.microsoft.com/office/drawing/2014/main" id="{0D9C7753-9F78-1355-77E6-F7565DE01F48}"/>
              </a:ext>
            </a:extLst>
          </p:cNvPr>
          <p:cNvSpPr txBox="1"/>
          <p:nvPr/>
        </p:nvSpPr>
        <p:spPr>
          <a:xfrm>
            <a:off x="726281" y="1407028"/>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Key Changes &amp; Impact on Transport Models Cont.</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741A29C-6D39-E4D9-392F-C16FBDAD8593}"/>
              </a:ext>
            </a:extLst>
          </p:cNvPr>
          <p:cNvSpPr txBox="1"/>
          <p:nvPr/>
        </p:nvSpPr>
        <p:spPr>
          <a:xfrm>
            <a:off x="920834" y="187242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Demand Uncertainty &amp; Forecasting Challenges</a:t>
            </a:r>
          </a:p>
        </p:txBody>
      </p:sp>
      <p:sp>
        <p:nvSpPr>
          <p:cNvPr id="12" name="object 3">
            <a:extLst>
              <a:ext uri="{FF2B5EF4-FFF2-40B4-BE49-F238E27FC236}">
                <a16:creationId xmlns:a16="http://schemas.microsoft.com/office/drawing/2014/main" id="{A2C0AEA2-5708-B7BA-63DE-2915EB508F5A}"/>
              </a:ext>
            </a:extLst>
          </p:cNvPr>
          <p:cNvSpPr txBox="1"/>
          <p:nvPr/>
        </p:nvSpPr>
        <p:spPr>
          <a:xfrm>
            <a:off x="1164026" y="228113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Traditional forecasting models failed, requiring real-time data integration.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Example: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Uber &amp; Lyft adjusted pricing &amp; availability dynamically.</a:t>
            </a:r>
          </a:p>
        </p:txBody>
      </p:sp>
      <p:sp>
        <p:nvSpPr>
          <p:cNvPr id="13" name="object 3">
            <a:extLst>
              <a:ext uri="{FF2B5EF4-FFF2-40B4-BE49-F238E27FC236}">
                <a16:creationId xmlns:a16="http://schemas.microsoft.com/office/drawing/2014/main" id="{697D3E7E-A7B9-1113-AF67-249D4ADF2BDA}"/>
              </a:ext>
            </a:extLst>
          </p:cNvPr>
          <p:cNvSpPr txBox="1"/>
          <p:nvPr/>
        </p:nvSpPr>
        <p:spPr>
          <a:xfrm>
            <a:off x="920834" y="319875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Rise of Active &amp; Alternative Transport Modes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502DA7C6-A38D-D014-BD6B-5745A6C9BA66}"/>
              </a:ext>
            </a:extLst>
          </p:cNvPr>
          <p:cNvSpPr txBox="1"/>
          <p:nvPr/>
        </p:nvSpPr>
        <p:spPr>
          <a:xfrm>
            <a:off x="1164026" y="360745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Increased cycling, scooter use, &amp; walking.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Cities adapted with new bike lanes (e.g., Paris, Berlin).</a:t>
            </a:r>
          </a:p>
        </p:txBody>
      </p:sp>
      <p:sp>
        <p:nvSpPr>
          <p:cNvPr id="9" name="object 3">
            <a:extLst>
              <a:ext uri="{FF2B5EF4-FFF2-40B4-BE49-F238E27FC236}">
                <a16:creationId xmlns:a16="http://schemas.microsoft.com/office/drawing/2014/main" id="{A56250EA-2D7A-1979-EB21-5B59078E4E85}"/>
              </a:ext>
            </a:extLst>
          </p:cNvPr>
          <p:cNvSpPr txBox="1"/>
          <p:nvPr/>
        </p:nvSpPr>
        <p:spPr>
          <a:xfrm>
            <a:off x="726281" y="447269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Long-Term Impact on Transport Modelling</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8483D586-3B97-AB9D-8A15-3FE63ACA58A1}"/>
              </a:ext>
            </a:extLst>
          </p:cNvPr>
          <p:cNvSpPr txBox="1"/>
          <p:nvPr/>
        </p:nvSpPr>
        <p:spPr>
          <a:xfrm>
            <a:off x="1164026" y="4982280"/>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More flexible, adaptive models integrating uncertainty factors.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Greater reliance on real-time data for dynamic transport planning.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Post-pandemic focus on resilience, sustainability, &amp; multi-modal transport.</a:t>
            </a:r>
          </a:p>
        </p:txBody>
      </p:sp>
      <p:sp>
        <p:nvSpPr>
          <p:cNvPr id="4" name="Slide Number Placeholder 3">
            <a:extLst>
              <a:ext uri="{FF2B5EF4-FFF2-40B4-BE49-F238E27FC236}">
                <a16:creationId xmlns:a16="http://schemas.microsoft.com/office/drawing/2014/main" id="{BAB3C37B-8E64-BFDD-4D2C-5E8354CC05A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43</a:t>
            </a:fld>
            <a:endParaRPr lang="en-AT" spc="-64" dirty="0"/>
          </a:p>
        </p:txBody>
      </p:sp>
      <p:sp>
        <p:nvSpPr>
          <p:cNvPr id="7" name="object 6">
            <a:extLst>
              <a:ext uri="{FF2B5EF4-FFF2-40B4-BE49-F238E27FC236}">
                <a16:creationId xmlns:a16="http://schemas.microsoft.com/office/drawing/2014/main" id="{96A7DACC-E702-5A65-F50C-E46FEB2786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0" name="object 6">
            <a:extLst>
              <a:ext uri="{FF2B5EF4-FFF2-40B4-BE49-F238E27FC236}">
                <a16:creationId xmlns:a16="http://schemas.microsoft.com/office/drawing/2014/main" id="{EAA4AFB3-4EEA-6A5A-A0AD-B6D85396AA7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4569E46-E090-C5C9-C472-6433C510D58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5.9. Case Study – Impact of COVID-19 on Transport Modelling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375900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D5EEF-CA6B-BDD0-92EE-86EFF7A02B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89B795E-599B-AD05-0036-AD2AA35B5BF3}"/>
              </a:ext>
            </a:extLst>
          </p:cNvPr>
          <p:cNvSpPr txBox="1">
            <a:spLocks noGrp="1"/>
          </p:cNvSpPr>
          <p:nvPr>
            <p:ph type="title"/>
          </p:nvPr>
        </p:nvSpPr>
        <p:spPr>
          <a:xfrm>
            <a:off x="726282" y="422573"/>
            <a:ext cx="599553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Transport Model Development Process </a:t>
            </a:r>
            <a:endParaRPr lang="en-US" sz="2400" b="1" dirty="0">
              <a:solidFill>
                <a:schemeClr val="bg1"/>
              </a:solidFill>
            </a:endParaRPr>
          </a:p>
        </p:txBody>
      </p:sp>
      <p:sp>
        <p:nvSpPr>
          <p:cNvPr id="3" name="object 3">
            <a:extLst>
              <a:ext uri="{FF2B5EF4-FFF2-40B4-BE49-F238E27FC236}">
                <a16:creationId xmlns:a16="http://schemas.microsoft.com/office/drawing/2014/main" id="{37F559BD-103F-1CE0-D646-0E2FECB4210C}"/>
              </a:ext>
            </a:extLst>
          </p:cNvPr>
          <p:cNvSpPr txBox="1"/>
          <p:nvPr/>
        </p:nvSpPr>
        <p:spPr>
          <a:xfrm>
            <a:off x="726281" y="1275053"/>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Lessons for Future Transport Models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A0D22677-E0F4-3530-E9AC-4BAEAF01759D}"/>
              </a:ext>
            </a:extLst>
          </p:cNvPr>
          <p:cNvSpPr txBox="1"/>
          <p:nvPr/>
        </p:nvSpPr>
        <p:spPr>
          <a:xfrm>
            <a:off x="920834" y="174045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Real-Time Data is Essential</a:t>
            </a:r>
          </a:p>
        </p:txBody>
      </p:sp>
      <p:sp>
        <p:nvSpPr>
          <p:cNvPr id="12" name="object 3">
            <a:extLst>
              <a:ext uri="{FF2B5EF4-FFF2-40B4-BE49-F238E27FC236}">
                <a16:creationId xmlns:a16="http://schemas.microsoft.com/office/drawing/2014/main" id="{5A4276CE-B36E-F755-242F-C9E27C169F90}"/>
              </a:ext>
            </a:extLst>
          </p:cNvPr>
          <p:cNvSpPr txBox="1"/>
          <p:nvPr/>
        </p:nvSpPr>
        <p:spPr>
          <a:xfrm>
            <a:off x="1164026" y="214915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AI &amp; Big Data now track real-time mobility shifts.</a:t>
            </a:r>
          </a:p>
        </p:txBody>
      </p:sp>
      <p:sp>
        <p:nvSpPr>
          <p:cNvPr id="13" name="object 3">
            <a:extLst>
              <a:ext uri="{FF2B5EF4-FFF2-40B4-BE49-F238E27FC236}">
                <a16:creationId xmlns:a16="http://schemas.microsoft.com/office/drawing/2014/main" id="{9EE3779E-D22B-F06F-7E9F-814E4C07E1CD}"/>
              </a:ext>
            </a:extLst>
          </p:cNvPr>
          <p:cNvSpPr txBox="1"/>
          <p:nvPr/>
        </p:nvSpPr>
        <p:spPr>
          <a:xfrm>
            <a:off x="920834" y="2557859"/>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Scenario-Based Transport Planning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6B7D0ED1-1586-92B9-2D78-9FEED9594D6A}"/>
              </a:ext>
            </a:extLst>
          </p:cNvPr>
          <p:cNvSpPr txBox="1"/>
          <p:nvPr/>
        </p:nvSpPr>
        <p:spPr>
          <a:xfrm>
            <a:off x="1164026" y="2966563"/>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Cities develop multiple demand models (e.g., hybrid work trends).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Singapore adjusted metro schedules for flexible commuting.</a:t>
            </a:r>
          </a:p>
        </p:txBody>
      </p:sp>
      <p:sp>
        <p:nvSpPr>
          <p:cNvPr id="4" name="object 3">
            <a:extLst>
              <a:ext uri="{FF2B5EF4-FFF2-40B4-BE49-F238E27FC236}">
                <a16:creationId xmlns:a16="http://schemas.microsoft.com/office/drawing/2014/main" id="{29675F2F-C6FF-E87E-8798-6E670A8F8B9A}"/>
              </a:ext>
            </a:extLst>
          </p:cNvPr>
          <p:cNvSpPr txBox="1"/>
          <p:nvPr/>
        </p:nvSpPr>
        <p:spPr>
          <a:xfrm>
            <a:off x="920834" y="383180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AI &amp; ML for Predictive Analytics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3812AB86-4A38-10E1-D8D0-E368EE23D66E}"/>
              </a:ext>
            </a:extLst>
          </p:cNvPr>
          <p:cNvSpPr txBox="1"/>
          <p:nvPr/>
        </p:nvSpPr>
        <p:spPr>
          <a:xfrm>
            <a:off x="1164026" y="424050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AI detects emerging commuting patterns faster than traditional methods.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Google Mobility Reports aided city planning.</a:t>
            </a:r>
          </a:p>
        </p:txBody>
      </p:sp>
      <p:sp>
        <p:nvSpPr>
          <p:cNvPr id="20" name="object 3">
            <a:extLst>
              <a:ext uri="{FF2B5EF4-FFF2-40B4-BE49-F238E27FC236}">
                <a16:creationId xmlns:a16="http://schemas.microsoft.com/office/drawing/2014/main" id="{45818527-3FD8-7547-C0B5-202B2558848B}"/>
              </a:ext>
            </a:extLst>
          </p:cNvPr>
          <p:cNvSpPr txBox="1"/>
          <p:nvPr/>
        </p:nvSpPr>
        <p:spPr>
          <a:xfrm>
            <a:off x="920834" y="511160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Sustainable Transport Priority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 name="object 3">
            <a:extLst>
              <a:ext uri="{FF2B5EF4-FFF2-40B4-BE49-F238E27FC236}">
                <a16:creationId xmlns:a16="http://schemas.microsoft.com/office/drawing/2014/main" id="{FF52700D-E3E6-0F44-82E0-B7E3C4CBF188}"/>
              </a:ext>
            </a:extLst>
          </p:cNvPr>
          <p:cNvSpPr txBox="1"/>
          <p:nvPr/>
        </p:nvSpPr>
        <p:spPr>
          <a:xfrm>
            <a:off x="1164026" y="552031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Governments focus on pedestrian-friendly urban designs.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Paris expanded bike lanes permanently post-pandemic.</a:t>
            </a:r>
          </a:p>
        </p:txBody>
      </p:sp>
      <p:sp>
        <p:nvSpPr>
          <p:cNvPr id="9" name="Slide Number Placeholder 8">
            <a:extLst>
              <a:ext uri="{FF2B5EF4-FFF2-40B4-BE49-F238E27FC236}">
                <a16:creationId xmlns:a16="http://schemas.microsoft.com/office/drawing/2014/main" id="{B96773C5-1965-BF38-ABB1-A6329B40550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44</a:t>
            </a:fld>
            <a:endParaRPr lang="en-AT" spc="-64" dirty="0"/>
          </a:p>
        </p:txBody>
      </p:sp>
      <p:sp>
        <p:nvSpPr>
          <p:cNvPr id="10" name="object 6">
            <a:extLst>
              <a:ext uri="{FF2B5EF4-FFF2-40B4-BE49-F238E27FC236}">
                <a16:creationId xmlns:a16="http://schemas.microsoft.com/office/drawing/2014/main" id="{CACCC015-22E1-FFAB-2B8F-6D4087C460C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1" name="object 6">
            <a:extLst>
              <a:ext uri="{FF2B5EF4-FFF2-40B4-BE49-F238E27FC236}">
                <a16:creationId xmlns:a16="http://schemas.microsoft.com/office/drawing/2014/main" id="{D750D441-7838-D33D-7061-764F8B4CABB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4D6C1DA5-712C-078D-8C62-160774426F6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5.9. Case Study – Impact of COVID-19 on Transport Modelling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26494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&amp; Group Discussion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EA332B17-0AAE-89DF-6830-C6EFB8AAA6E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45</a:t>
            </a:fld>
            <a:endParaRPr lang="en-AT" spc="-64" dirty="0"/>
          </a:p>
        </p:txBody>
      </p:sp>
      <p:sp>
        <p:nvSpPr>
          <p:cNvPr id="5" name="object 6">
            <a:extLst>
              <a:ext uri="{FF2B5EF4-FFF2-40B4-BE49-F238E27FC236}">
                <a16:creationId xmlns:a16="http://schemas.microsoft.com/office/drawing/2014/main" id="{DA98B8FC-D751-5E8D-4139-AB15B72E090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8F86F7ED-139B-0037-8756-6286FE8DBAB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2" y="422573"/>
            <a:ext cx="39965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460555"/>
            <a:ext cx="10725152" cy="440230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is the primary goal of transport modeling?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Which of the following is NOT a step in the Four-Step Transport Model?</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is a key limitation of transport modeling?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type of transport model simulates individual vehicle movements and behaviors?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Which factor does NOT significantly influence mode choice in transport modeling?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is the primary advantage of macroscopic transport models?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Which transport modeling method assumes all travelers take the shortest path?</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role does AI play in modern transport modeling?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Which city implemented congestion pricing models to manage peak-hour traffic?</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data sources are commonly used in transport modeling?</a:t>
            </a:r>
          </a:p>
        </p:txBody>
      </p:sp>
      <p:sp>
        <p:nvSpPr>
          <p:cNvPr id="3" name="Slide Number Placeholder 2">
            <a:extLst>
              <a:ext uri="{FF2B5EF4-FFF2-40B4-BE49-F238E27FC236}">
                <a16:creationId xmlns:a16="http://schemas.microsoft.com/office/drawing/2014/main" id="{4541E6BD-A49B-FC18-261B-968FC90BC86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46</a:t>
            </a:fld>
            <a:endParaRPr lang="en-AT" spc="-64" dirty="0"/>
          </a:p>
        </p:txBody>
      </p:sp>
      <p:sp>
        <p:nvSpPr>
          <p:cNvPr id="4" name="object 6">
            <a:extLst>
              <a:ext uri="{FF2B5EF4-FFF2-40B4-BE49-F238E27FC236}">
                <a16:creationId xmlns:a16="http://schemas.microsoft.com/office/drawing/2014/main" id="{2E34E101-DBC5-E6EB-670E-11FB29B3BD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0A0C7FC9-D705-2537-A6AE-1C96FBD8A9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C72B1F8D-E119-72C7-838B-177D9046FFF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6.1. Quiz</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29122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2" y="422573"/>
            <a:ext cx="39965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09726"/>
            <a:ext cx="10725152" cy="32426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dirty="0">
                <a:latin typeface="Aptos" panose="020B0004020202020204" pitchFamily="34" charset="0"/>
              </a:rPr>
              <a:t>Transport Modeling for Developing vs. Developed Countries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733424" y="1795959"/>
            <a:ext cx="10725152" cy="32426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dirty="0">
                <a:latin typeface="Aptos" panose="020B0004020202020204" pitchFamily="34" charset="0"/>
              </a:rPr>
              <a:t>Key Discussion Points:</a:t>
            </a:r>
          </a:p>
        </p:txBody>
      </p:sp>
      <p:sp>
        <p:nvSpPr>
          <p:cNvPr id="4" name="object 3">
            <a:extLst>
              <a:ext uri="{FF2B5EF4-FFF2-40B4-BE49-F238E27FC236}">
                <a16:creationId xmlns:a16="http://schemas.microsoft.com/office/drawing/2014/main" id="{DACD0CFA-621C-F9B8-5C5D-08F0692FCDA6}"/>
              </a:ext>
            </a:extLst>
          </p:cNvPr>
          <p:cNvSpPr txBox="1"/>
          <p:nvPr/>
        </p:nvSpPr>
        <p:spPr>
          <a:xfrm>
            <a:off x="1056000" y="2237300"/>
            <a:ext cx="8652204"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Infrastructure &amp; Data Availability</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Modeling Priorities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Technology &amp; Resources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Policy &amp; Implementation</a:t>
            </a:r>
          </a:p>
        </p:txBody>
      </p:sp>
      <p:sp>
        <p:nvSpPr>
          <p:cNvPr id="7" name="Slide Number Placeholder 6">
            <a:extLst>
              <a:ext uri="{FF2B5EF4-FFF2-40B4-BE49-F238E27FC236}">
                <a16:creationId xmlns:a16="http://schemas.microsoft.com/office/drawing/2014/main" id="{8BA9A1F1-521D-9CB1-D32C-E816B294686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47</a:t>
            </a:fld>
            <a:endParaRPr lang="en-AT" spc="-64" dirty="0"/>
          </a:p>
        </p:txBody>
      </p:sp>
      <p:sp>
        <p:nvSpPr>
          <p:cNvPr id="9" name="object 6">
            <a:extLst>
              <a:ext uri="{FF2B5EF4-FFF2-40B4-BE49-F238E27FC236}">
                <a16:creationId xmlns:a16="http://schemas.microsoft.com/office/drawing/2014/main" id="{A7522E21-0E64-3527-A9A1-1D773B82069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0" name="object 6">
            <a:extLst>
              <a:ext uri="{FF2B5EF4-FFF2-40B4-BE49-F238E27FC236}">
                <a16:creationId xmlns:a16="http://schemas.microsoft.com/office/drawing/2014/main" id="{8629D40B-5E75-D213-E36D-1CF7CBAC158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5785B560-E24A-6CB5-1408-60261E25D0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6.2. Group Discussion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27399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to Transport Modelling</a:t>
            </a:r>
          </a:p>
        </p:txBody>
      </p:sp>
      <p:sp>
        <p:nvSpPr>
          <p:cNvPr id="2" name="Slide Number Placeholder 1">
            <a:extLst>
              <a:ext uri="{FF2B5EF4-FFF2-40B4-BE49-F238E27FC236}">
                <a16:creationId xmlns:a16="http://schemas.microsoft.com/office/drawing/2014/main" id="{076A8F57-33D6-ECAB-28CE-D94958FFA85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5" name="object 6">
            <a:extLst>
              <a:ext uri="{FF2B5EF4-FFF2-40B4-BE49-F238E27FC236}">
                <a16:creationId xmlns:a16="http://schemas.microsoft.com/office/drawing/2014/main" id="{4E289662-A821-4727-A01A-B0209D2BD1D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3D04B9AF-2ADF-A69B-25DE-9839601B93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0788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797611"/>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Transport modelling is a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mathematical representation of real-world transport systems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used for analysis and decision-making.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It helps to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simulate and forecast future transport behavior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based on demand, infrastructure, and policies.</a:t>
            </a:r>
          </a:p>
        </p:txBody>
      </p:sp>
      <p:sp>
        <p:nvSpPr>
          <p:cNvPr id="4" name="object 3">
            <a:extLst>
              <a:ext uri="{FF2B5EF4-FFF2-40B4-BE49-F238E27FC236}">
                <a16:creationId xmlns:a16="http://schemas.microsoft.com/office/drawing/2014/main" id="{DA0E9648-4BB9-5E93-E227-D397DF04DC97}"/>
              </a:ext>
            </a:extLst>
          </p:cNvPr>
          <p:cNvSpPr txBox="1"/>
          <p:nvPr/>
        </p:nvSpPr>
        <p:spPr>
          <a:xfrm>
            <a:off x="733424" y="3384270"/>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latin typeface="Aptos" panose="020B0004020202020204" pitchFamily="34" charset="0"/>
              </a:rPr>
              <a:t>Why is it Important?</a:t>
            </a:r>
            <a:endParaRPr lang="en-GB" sz="2000" b="1" dirty="0">
              <a:solidFill>
                <a:sysClr val="windowText" lastClr="000000"/>
              </a:solidFill>
              <a:latin typeface="Aptos" panose="020B0004020202020204" pitchFamily="34" charset="0"/>
              <a:cs typeface="Arial"/>
            </a:endParaRPr>
          </a:p>
        </p:txBody>
      </p:sp>
      <p:pic>
        <p:nvPicPr>
          <p:cNvPr id="16" name="Picture 15" descr="A diagram of a project&#10;&#10;AI-generated content may be incorrect.">
            <a:extLst>
              <a:ext uri="{FF2B5EF4-FFF2-40B4-BE49-F238E27FC236}">
                <a16:creationId xmlns:a16="http://schemas.microsoft.com/office/drawing/2014/main" id="{E0EA3A39-01D4-3499-1A64-4EFE28B9A99B}"/>
              </a:ext>
            </a:extLst>
          </p:cNvPr>
          <p:cNvPicPr>
            <a:picLocks noChangeAspect="1"/>
          </p:cNvPicPr>
          <p:nvPr/>
        </p:nvPicPr>
        <p:blipFill>
          <a:blip r:embed="rId2">
            <a:extLst>
              <a:ext uri="{28A0092B-C50C-407E-A947-70E740481C1C}">
                <a14:useLocalDpi xmlns:a14="http://schemas.microsoft.com/office/drawing/2010/main" val="0"/>
              </a:ext>
            </a:extLst>
          </a:blip>
          <a:srcRect l="4946" t="33596" r="5373" b="13447"/>
          <a:stretch/>
        </p:blipFill>
        <p:spPr>
          <a:xfrm>
            <a:off x="1756954" y="3657721"/>
            <a:ext cx="8696529" cy="2660155"/>
          </a:xfrm>
          <a:prstGeom prst="rect">
            <a:avLst/>
          </a:prstGeom>
        </p:spPr>
      </p:pic>
      <p:sp>
        <p:nvSpPr>
          <p:cNvPr id="7" name="Slide Number Placeholder 6">
            <a:extLst>
              <a:ext uri="{FF2B5EF4-FFF2-40B4-BE49-F238E27FC236}">
                <a16:creationId xmlns:a16="http://schemas.microsoft.com/office/drawing/2014/main" id="{499FC8F6-DA0B-ED86-F505-7F2EFBD3E38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9" name="object 6">
            <a:extLst>
              <a:ext uri="{FF2B5EF4-FFF2-40B4-BE49-F238E27FC236}">
                <a16:creationId xmlns:a16="http://schemas.microsoft.com/office/drawing/2014/main" id="{652EFC12-A276-8463-D676-66F2C8D485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10" name="object 6">
            <a:extLst>
              <a:ext uri="{FF2B5EF4-FFF2-40B4-BE49-F238E27FC236}">
                <a16:creationId xmlns:a16="http://schemas.microsoft.com/office/drawing/2014/main" id="{320D9127-9CF6-CFCD-4D29-9C98D6FC4E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031E3CAD-D910-E5D8-59A5-48945954214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What is Transport Modelling?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5" name="object 3">
            <a:extLst>
              <a:ext uri="{FF2B5EF4-FFF2-40B4-BE49-F238E27FC236}">
                <a16:creationId xmlns:a16="http://schemas.microsoft.com/office/drawing/2014/main" id="{B3B0DB66-D36F-FEA8-CB34-1CC92473B56D}"/>
              </a:ext>
            </a:extLst>
          </p:cNvPr>
          <p:cNvSpPr txBox="1"/>
          <p:nvPr/>
        </p:nvSpPr>
        <p:spPr>
          <a:xfrm>
            <a:off x="733424" y="1334159"/>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There are many advanced models exists today, but </a:t>
            </a:r>
            <a:r>
              <a:rPr lang="en-US" sz="1800" dirty="0">
                <a:latin typeface="Aptos" panose="020B0004020202020204" pitchFamily="34" charset="0"/>
              </a:rPr>
              <a:t>the </a:t>
            </a:r>
            <a:r>
              <a:rPr lang="en-US" sz="1800" b="1" dirty="0">
                <a:latin typeface="Aptos" panose="020B0004020202020204" pitchFamily="34" charset="0"/>
              </a:rPr>
              <a:t>Four-Step Model </a:t>
            </a:r>
            <a:r>
              <a:rPr lang="en-US" sz="1800" dirty="0">
                <a:latin typeface="Aptos" panose="020B0004020202020204" pitchFamily="34" charset="0"/>
              </a:rPr>
              <a:t>remains the backbone of urban transport planning and is still widely used.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92332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The Four-Step Transport Model</a:t>
            </a:r>
            <a:endParaRPr lang="en-GB" sz="2000" b="1" dirty="0">
              <a:solidFill>
                <a:sysClr val="windowText" lastClr="000000"/>
              </a:solidFill>
              <a:latin typeface="Aptos" panose="020B0004020202020204" pitchFamily="34" charset="0"/>
              <a:cs typeface="Arial"/>
            </a:endParaRPr>
          </a:p>
        </p:txBody>
      </p:sp>
      <p:pic>
        <p:nvPicPr>
          <p:cNvPr id="15" name="Picture 14" descr="A diagram of steps with colorful squares&#10;&#10;AI-generated content may be incorrect.">
            <a:extLst>
              <a:ext uri="{FF2B5EF4-FFF2-40B4-BE49-F238E27FC236}">
                <a16:creationId xmlns:a16="http://schemas.microsoft.com/office/drawing/2014/main" id="{C107CCC1-D055-2FE4-358E-054E609B2201}"/>
              </a:ext>
            </a:extLst>
          </p:cNvPr>
          <p:cNvPicPr>
            <a:picLocks noChangeAspect="1"/>
          </p:cNvPicPr>
          <p:nvPr/>
        </p:nvPicPr>
        <p:blipFill>
          <a:blip r:embed="rId2" cstate="print">
            <a:extLst>
              <a:ext uri="{28A0092B-C50C-407E-A947-70E740481C1C}">
                <a14:useLocalDpi xmlns:a14="http://schemas.microsoft.com/office/drawing/2010/main" val="0"/>
              </a:ext>
            </a:extLst>
          </a:blip>
          <a:srcRect l="3462" t="20709" r="3395" b="2695"/>
          <a:stretch/>
        </p:blipFill>
        <p:spPr>
          <a:xfrm>
            <a:off x="2530813" y="2195132"/>
            <a:ext cx="7130374" cy="4140217"/>
          </a:xfrm>
          <a:prstGeom prst="rect">
            <a:avLst/>
          </a:prstGeom>
        </p:spPr>
      </p:pic>
      <p:sp>
        <p:nvSpPr>
          <p:cNvPr id="3" name="Slide Number Placeholder 2">
            <a:extLst>
              <a:ext uri="{FF2B5EF4-FFF2-40B4-BE49-F238E27FC236}">
                <a16:creationId xmlns:a16="http://schemas.microsoft.com/office/drawing/2014/main" id="{06742A37-0F43-B3BF-E021-E93392E9204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7" name="object 6">
            <a:extLst>
              <a:ext uri="{FF2B5EF4-FFF2-40B4-BE49-F238E27FC236}">
                <a16:creationId xmlns:a16="http://schemas.microsoft.com/office/drawing/2014/main" id="{46BC980D-3EA1-8EC7-0A7C-5BDA18567AE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9" name="object 6">
            <a:extLst>
              <a:ext uri="{FF2B5EF4-FFF2-40B4-BE49-F238E27FC236}">
                <a16:creationId xmlns:a16="http://schemas.microsoft.com/office/drawing/2014/main" id="{BBE4F9C8-8BD1-6950-9BFA-619AAB3A22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0" name="object 3">
            <a:extLst>
              <a:ext uri="{FF2B5EF4-FFF2-40B4-BE49-F238E27FC236}">
                <a16:creationId xmlns:a16="http://schemas.microsoft.com/office/drawing/2014/main" id="{BDE4E6FC-2E7E-8678-8C45-08D999EE326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How Do We Model Real-World Transport Systems?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4" name="object 3">
            <a:extLst>
              <a:ext uri="{FF2B5EF4-FFF2-40B4-BE49-F238E27FC236}">
                <a16:creationId xmlns:a16="http://schemas.microsoft.com/office/drawing/2014/main" id="{85A625F8-1D9A-0CD5-7EC9-E34A1BB98918}"/>
              </a:ext>
            </a:extLst>
          </p:cNvPr>
          <p:cNvSpPr txBox="1"/>
          <p:nvPr/>
        </p:nvSpPr>
        <p:spPr>
          <a:xfrm>
            <a:off x="733424" y="127915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Trip Generation</a:t>
            </a:r>
            <a:endParaRPr lang="en-GB" sz="2000" b="1"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3638A215-67D3-5254-D4DD-ACACB583DF23}"/>
              </a:ext>
            </a:extLst>
          </p:cNvPr>
          <p:cNvSpPr txBox="1"/>
          <p:nvPr/>
        </p:nvSpPr>
        <p:spPr>
          <a:xfrm>
            <a:off x="927977" y="1619607"/>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Determines the number of trips originating from and destined for different geographic zones.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Factors affecting trip generation include: </a:t>
            </a:r>
          </a:p>
        </p:txBody>
      </p:sp>
      <p:sp>
        <p:nvSpPr>
          <p:cNvPr id="9" name="object 3">
            <a:extLst>
              <a:ext uri="{FF2B5EF4-FFF2-40B4-BE49-F238E27FC236}">
                <a16:creationId xmlns:a16="http://schemas.microsoft.com/office/drawing/2014/main" id="{20D6FC16-BE60-50B8-7579-652E5388CBED}"/>
              </a:ext>
            </a:extLst>
          </p:cNvPr>
          <p:cNvSpPr txBox="1"/>
          <p:nvPr/>
        </p:nvSpPr>
        <p:spPr>
          <a:xfrm>
            <a:off x="927977" y="2464476"/>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Land use (residential, commercial, industrial)</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Socio-economic characteristics (income, car ownership)</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Accessibility</a:t>
            </a:r>
          </a:p>
        </p:txBody>
      </p:sp>
      <p:sp>
        <p:nvSpPr>
          <p:cNvPr id="11" name="object 3">
            <a:extLst>
              <a:ext uri="{FF2B5EF4-FFF2-40B4-BE49-F238E27FC236}">
                <a16:creationId xmlns:a16="http://schemas.microsoft.com/office/drawing/2014/main" id="{4DF6275E-D487-1345-3B91-C6F19F6C57D2}"/>
              </a:ext>
            </a:extLst>
          </p:cNvPr>
          <p:cNvSpPr txBox="1"/>
          <p:nvPr/>
        </p:nvSpPr>
        <p:spPr>
          <a:xfrm>
            <a:off x="733424" y="367939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Trip Distribution</a:t>
            </a:r>
            <a:endParaRPr lang="en-GB" sz="2000"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16FCD747-40A1-EB46-48B7-9F284B441BBB}"/>
              </a:ext>
            </a:extLst>
          </p:cNvPr>
          <p:cNvSpPr txBox="1"/>
          <p:nvPr/>
        </p:nvSpPr>
        <p:spPr>
          <a:xfrm>
            <a:off x="927977" y="4142584"/>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Matches trip origins to trip destinations (Origin-Destination pairs).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Methods include: </a:t>
            </a:r>
          </a:p>
        </p:txBody>
      </p:sp>
      <p:sp>
        <p:nvSpPr>
          <p:cNvPr id="13" name="object 3">
            <a:extLst>
              <a:ext uri="{FF2B5EF4-FFF2-40B4-BE49-F238E27FC236}">
                <a16:creationId xmlns:a16="http://schemas.microsoft.com/office/drawing/2014/main" id="{F52115E4-FA68-8C3F-F5BB-C638793873E7}"/>
              </a:ext>
            </a:extLst>
          </p:cNvPr>
          <p:cNvSpPr txBox="1"/>
          <p:nvPr/>
        </p:nvSpPr>
        <p:spPr>
          <a:xfrm>
            <a:off x="927977" y="4987453"/>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Gravity models</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 Trips are more likely between active zones but decrease with distance or cost.</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Growth-factor models</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 Uses past data to predict future trends.</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Entropy-maximizing approach</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 A statistical method for trip distribution patterns.</a:t>
            </a:r>
          </a:p>
        </p:txBody>
      </p:sp>
      <p:sp>
        <p:nvSpPr>
          <p:cNvPr id="3" name="Slide Number Placeholder 2">
            <a:extLst>
              <a:ext uri="{FF2B5EF4-FFF2-40B4-BE49-F238E27FC236}">
                <a16:creationId xmlns:a16="http://schemas.microsoft.com/office/drawing/2014/main" id="{20E448BF-844F-6315-D418-27F22324F28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5" name="object 6">
            <a:extLst>
              <a:ext uri="{FF2B5EF4-FFF2-40B4-BE49-F238E27FC236}">
                <a16:creationId xmlns:a16="http://schemas.microsoft.com/office/drawing/2014/main" id="{58E29498-6CF0-680F-A855-C9E945216D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671CC448-26CE-3ED9-61D4-87AD7E3E3B2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4B594F8B-41BC-BC3B-D470-C671803FF3C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The Four-Step Transport Model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22573"/>
            <a:ext cx="5250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to Transport Modelling</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27915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Mode Choice</a:t>
            </a:r>
            <a:endParaRPr lang="en-GB" sz="2000" b="1"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1DEF31E3-4056-D88A-E246-F4C16D9AFC90}"/>
              </a:ext>
            </a:extLst>
          </p:cNvPr>
          <p:cNvSpPr txBox="1"/>
          <p:nvPr/>
        </p:nvSpPr>
        <p:spPr>
          <a:xfrm>
            <a:off x="927977" y="1591326"/>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Determines what transport mode is used for each trip.</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Influencing factors: </a:t>
            </a:r>
          </a:p>
        </p:txBody>
      </p:sp>
      <p:sp>
        <p:nvSpPr>
          <p:cNvPr id="9" name="object 3">
            <a:extLst>
              <a:ext uri="{FF2B5EF4-FFF2-40B4-BE49-F238E27FC236}">
                <a16:creationId xmlns:a16="http://schemas.microsoft.com/office/drawing/2014/main" id="{95431E8C-47F4-2ECB-E0C7-753F7A433109}"/>
              </a:ext>
            </a:extLst>
          </p:cNvPr>
          <p:cNvSpPr txBox="1"/>
          <p:nvPr/>
        </p:nvSpPr>
        <p:spPr>
          <a:xfrm>
            <a:off x="927977" y="2436195"/>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Travel time and cost</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Comfort and convenience</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Availability of transport options</a:t>
            </a:r>
          </a:p>
        </p:txBody>
      </p:sp>
      <p:sp>
        <p:nvSpPr>
          <p:cNvPr id="11" name="object 3">
            <a:extLst>
              <a:ext uri="{FF2B5EF4-FFF2-40B4-BE49-F238E27FC236}">
                <a16:creationId xmlns:a16="http://schemas.microsoft.com/office/drawing/2014/main" id="{145D2DFE-052C-0AD0-8099-C6C7C55291A9}"/>
              </a:ext>
            </a:extLst>
          </p:cNvPr>
          <p:cNvSpPr txBox="1"/>
          <p:nvPr/>
        </p:nvSpPr>
        <p:spPr>
          <a:xfrm>
            <a:off x="733424" y="370767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Traffic Assignment</a:t>
            </a:r>
            <a:endParaRPr lang="en-GB" sz="2000"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3AEB4B87-E9D4-6C69-8C4A-8917C3987586}"/>
              </a:ext>
            </a:extLst>
          </p:cNvPr>
          <p:cNvSpPr txBox="1"/>
          <p:nvPr/>
        </p:nvSpPr>
        <p:spPr>
          <a:xfrm>
            <a:off x="927977" y="4142584"/>
            <a:ext cx="10725152" cy="262710"/>
          </a:xfrm>
          <a:prstGeom prst="rect">
            <a:avLst/>
          </a:prstGeom>
        </p:spPr>
        <p:txBody>
          <a:bodyPr vert="horz" wrap="square" lIns="0" tIns="16329" rIns="0" bIns="0" rtlCol="0">
            <a:spAutoFit/>
          </a:bodyPr>
          <a:lstStyle/>
          <a:p>
            <a:pPr marL="342900" marR="0" lvl="0" indent="-342900">
              <a:lnSpc>
                <a:spcPct val="100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Assigns trips to specific routes within the transport network.</a:t>
            </a:r>
          </a:p>
        </p:txBody>
      </p:sp>
      <p:sp>
        <p:nvSpPr>
          <p:cNvPr id="13" name="object 3">
            <a:extLst>
              <a:ext uri="{FF2B5EF4-FFF2-40B4-BE49-F238E27FC236}">
                <a16:creationId xmlns:a16="http://schemas.microsoft.com/office/drawing/2014/main" id="{863C2A13-061B-D6F4-E816-3D3D80984658}"/>
              </a:ext>
            </a:extLst>
          </p:cNvPr>
          <p:cNvSpPr txBox="1"/>
          <p:nvPr/>
        </p:nvSpPr>
        <p:spPr>
          <a:xfrm>
            <a:off x="927977" y="4496683"/>
            <a:ext cx="10725152"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Private vehicle assignment considers: </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Road selection based on travel time and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Public transport assignment considers: </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Route frequency, transfers, and capacity.</a:t>
            </a:r>
          </a:p>
        </p:txBody>
      </p:sp>
      <p:sp>
        <p:nvSpPr>
          <p:cNvPr id="3" name="Slide Number Placeholder 2">
            <a:extLst>
              <a:ext uri="{FF2B5EF4-FFF2-40B4-BE49-F238E27FC236}">
                <a16:creationId xmlns:a16="http://schemas.microsoft.com/office/drawing/2014/main" id="{262225DB-2A62-A14B-03CF-A043AF86350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5" name="object 6">
            <a:extLst>
              <a:ext uri="{FF2B5EF4-FFF2-40B4-BE49-F238E27FC236}">
                <a16:creationId xmlns:a16="http://schemas.microsoft.com/office/drawing/2014/main" id="{8CE17ACF-DCFB-128E-09F7-35FDFE42E09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4EF3D723-856D-2384-7AD8-2FFF4FE55DC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to Transport Modeling</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529470BB-9A8E-8FE6-63D1-10FFAB634A5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The Four-Step Transport Model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DC15F5C6-E08A-438F-98E6-6AB7B02AD961}"/>
</file>

<file path=docProps/app.xml><?xml version="1.0" encoding="utf-8"?>
<Properties xmlns="http://schemas.openxmlformats.org/officeDocument/2006/extended-properties" xmlns:vt="http://schemas.openxmlformats.org/officeDocument/2006/docPropsVTypes">
  <TotalTime>7046</TotalTime>
  <Words>4387</Words>
  <Application>Microsoft Office PowerPoint</Application>
  <PresentationFormat>Widescreen</PresentationFormat>
  <Paragraphs>571</Paragraphs>
  <Slides>48</Slides>
  <Notes>36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48</vt:i4>
      </vt:variant>
    </vt:vector>
  </HeadingPairs>
  <TitlesOfParts>
    <vt:vector size="60" baseType="lpstr">
      <vt:lpstr>Aptos</vt:lpstr>
      <vt:lpstr>Arial</vt:lpstr>
      <vt:lpstr>Arial Rounded MT Bold</vt:lpstr>
      <vt:lpstr>Calibri</vt:lpstr>
      <vt:lpstr>Courier New</vt:lpstr>
      <vt:lpstr>Helvetica Neue</vt:lpstr>
      <vt:lpstr>Helvetica Neue Medium</vt:lpstr>
      <vt:lpstr>Montserrat Regular</vt:lpstr>
      <vt:lpstr>Symbol</vt:lpstr>
      <vt:lpstr>Wingdings</vt:lpstr>
      <vt:lpstr>21_BasicWhite</vt:lpstr>
      <vt:lpstr>Office Theme</vt:lpstr>
      <vt:lpstr>Transport Research and Analysis</vt:lpstr>
      <vt:lpstr>PowerPoint Presentation</vt:lpstr>
      <vt:lpstr>Table of contents</vt:lpstr>
      <vt:lpstr>0. Objectives</vt:lpstr>
      <vt:lpstr>PowerPoint Presentation</vt:lpstr>
      <vt:lpstr>1. Introduction to Transport Modelling</vt:lpstr>
      <vt:lpstr>1. Introduction to Transport Modelling</vt:lpstr>
      <vt:lpstr>1. Introduction to Transport Modelling</vt:lpstr>
      <vt:lpstr>1. Introduction to Transport Modelling</vt:lpstr>
      <vt:lpstr>1. Introduction to Transport Modelling</vt:lpstr>
      <vt:lpstr>1. Introduction to Transport Modelling</vt:lpstr>
      <vt:lpstr>PowerPoint Presentation</vt:lpstr>
      <vt:lpstr>2. Purpose &amp; Applications of Transport Models </vt:lpstr>
      <vt:lpstr>2. Purpose &amp; Applications of Transport Models </vt:lpstr>
      <vt:lpstr>2. Purpose &amp; Applications of Transport Models </vt:lpstr>
      <vt:lpstr>2. Purpose &amp; Applications of Transport Models </vt:lpstr>
      <vt:lpstr>2. Purpose &amp; Applications of Transport Models </vt:lpstr>
      <vt:lpstr>2. Purpose &amp; Applications of Transport Models </vt:lpstr>
      <vt:lpstr>PowerPoint Presentation</vt:lpstr>
      <vt:lpstr>3. Types of Transport Models</vt:lpstr>
      <vt:lpstr>3. Types of Transport Models</vt:lpstr>
      <vt:lpstr>3. Types of Transport Models</vt:lpstr>
      <vt:lpstr>3. Types of Transport Models</vt:lpstr>
      <vt:lpstr>3. Types of Transport Models</vt:lpstr>
      <vt:lpstr>3. Types of Transport Models</vt:lpstr>
      <vt:lpstr>3. Types of Transport Models</vt:lpstr>
      <vt:lpstr>PowerPoint Presentation</vt:lpstr>
      <vt:lpstr>4. Mathematical Approaches in Transport Modelling</vt:lpstr>
      <vt:lpstr>4. Mathematical Approaches in Transport Modelling</vt:lpstr>
      <vt:lpstr>4. Mathematical Approaches in Transport Modelling</vt:lpstr>
      <vt:lpstr>4. Mathematical Approaches in Transport Modelling</vt:lpstr>
      <vt:lpstr>PowerPoint Presentation</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5. Transport Model Development Process </vt:lpstr>
      <vt:lpstr>PowerPoint Presentation</vt:lpstr>
      <vt:lpstr>6. Quiz &amp; Group Discussion</vt:lpstr>
      <vt:lpstr>6. Quiz &amp; Group Discussion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52</cp:revision>
  <dcterms:modified xsi:type="dcterms:W3CDTF">2026-05-04T16:29:12Z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