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1"/>
  </p:notesMasterIdLst>
  <p:handoutMasterIdLst>
    <p:handoutMasterId r:id="rId32"/>
  </p:handoutMasterIdLst>
  <p:sldIdLst>
    <p:sldId id="306" r:id="rId5"/>
    <p:sldId id="313" r:id="rId6"/>
    <p:sldId id="307" r:id="rId7"/>
    <p:sldId id="329" r:id="rId8"/>
    <p:sldId id="317"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09" r:id="rId3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delSld modMainMaster">
      <pc:chgData name="Wojciech Kustra" userId="afebd3d0-216b-4c4f-8992-1bf1fda6d5e8" providerId="ADAL" clId="{1D307E72-7901-4E61-A01B-3C4232ABCF63}" dt="2026-06-06T14:44:13.999" v="1" actId="47"/>
      <pc:docMkLst>
        <pc:docMk/>
      </pc:docMkLst>
      <pc:sldChg chg="del">
        <pc:chgData name="Wojciech Kustra" userId="afebd3d0-216b-4c4f-8992-1bf1fda6d5e8" providerId="ADAL" clId="{1D307E72-7901-4E61-A01B-3C4232ABCF63}" dt="2026-06-06T14:44:13.999" v="1" actId="47"/>
        <pc:sldMkLst>
          <pc:docMk/>
          <pc:sldMk cId="4226527047" sldId="32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Contexte africain des chaînes d’approvisionnement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6E6F1-E569-A6A4-AFBD-B83ADCA071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C31558-C48D-BFA6-0436-8CCA82554078}"/>
              </a:ext>
            </a:extLst>
          </p:cNvPr>
          <p:cNvSpPr>
            <a:spLocks noGrp="1"/>
          </p:cNvSpPr>
          <p:nvPr>
            <p:ph type="title"/>
          </p:nvPr>
        </p:nvSpPr>
        <p:spPr>
          <a:xfrm>
            <a:off x="603253" y="539751"/>
            <a:ext cx="8191612" cy="717551"/>
          </a:xfrm>
        </p:spPr>
        <p:txBody>
          <a:bodyPr/>
          <a:lstStyle/>
          <a:p>
            <a:r>
              <a:rPr lang="en-US" dirty="0"/>
              <a:t>Port de Kribi : Cameroun's Strategic Port</a:t>
            </a:r>
            <a:br>
              <a:rPr lang="en-US"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101F997-BA4F-C4B9-7751-A6124FB0DCD7}"/>
              </a:ext>
            </a:extLst>
          </p:cNvPr>
          <p:cNvSpPr>
            <a:spLocks noGrp="1"/>
          </p:cNvSpPr>
          <p:nvPr>
            <p:ph type="body" sz="half" idx="1"/>
          </p:nvPr>
        </p:nvSpPr>
        <p:spPr>
          <a:xfrm>
            <a:off x="603253" y="1436719"/>
            <a:ext cx="8807980" cy="5059521"/>
          </a:xfrm>
        </p:spPr>
        <p:txBody>
          <a:bodyPr>
            <a:normAutofit/>
          </a:bodyPr>
          <a:lstStyle/>
          <a:p>
            <a:pPr>
              <a:buFont typeface="Wingdings" panose="05000000000000000000" pitchFamily="2" charset="2"/>
              <a:buChar char="§"/>
            </a:pPr>
            <a:r>
              <a:rPr lang="en-US" sz="2200" dirty="0"/>
              <a:t>Location : 250 km south de Douala, deep-water port</a:t>
            </a:r>
          </a:p>
          <a:p>
            <a:pPr>
              <a:buFont typeface="Wingdings" panose="05000000000000000000" pitchFamily="2" charset="2"/>
              <a:buChar char="§"/>
            </a:pPr>
            <a:r>
              <a:rPr lang="en-US" sz="2200" dirty="0"/>
              <a:t>Modern Infrastructure : New container terminal, automated equipment, better efficiency</a:t>
            </a:r>
          </a:p>
          <a:p>
            <a:pPr>
              <a:buFont typeface="Wingdings" panose="05000000000000000000" pitchFamily="2" charset="2"/>
              <a:buChar char="§"/>
            </a:pPr>
            <a:r>
              <a:rPr lang="en-US" sz="2200" dirty="0"/>
              <a:t>Avantages : Less congested thun Douala, faster turnaround times, competitive pricing</a:t>
            </a:r>
          </a:p>
          <a:p>
            <a:pPr>
              <a:buFont typeface="Wingdings" panose="05000000000000000000" pitchFamily="2" charset="2"/>
              <a:buChar char="§"/>
            </a:pPr>
            <a:r>
              <a:rPr lang="en-US" sz="2200" dirty="0"/>
              <a:t>Strategic Role : Gateway pour southern Cameroun, closer à timber &amp; mineral exports</a:t>
            </a:r>
          </a:p>
          <a:p>
            <a:pPr>
              <a:buFont typeface="Wingdings" panose="05000000000000000000" pitchFamily="2" charset="2"/>
              <a:buChar char="§"/>
            </a:pPr>
            <a:r>
              <a:rPr lang="en-US" sz="2200" dirty="0"/>
              <a:t>Kribi-Zongo Corridor : Connects à landlocked countries, competing avec West Afriquein ports</a:t>
            </a:r>
          </a:p>
          <a:p>
            <a:pPr>
              <a:buFont typeface="Wingdings" panose="05000000000000000000" pitchFamily="2" charset="2"/>
              <a:buChar char="§"/>
            </a:pPr>
            <a:r>
              <a:rPr lang="en-US" sz="2200" dirty="0"/>
              <a:t>Growth Potential : Part de Cameroun's diversification stratégie away de Douala dependency</a:t>
            </a:r>
          </a:p>
          <a:p>
            <a:pPr marL="0" indent="0">
              <a:buNone/>
            </a:pPr>
            <a:endParaRPr lang="en-US" sz="2200" dirty="0"/>
          </a:p>
        </p:txBody>
      </p:sp>
    </p:spTree>
    <p:extLst>
      <p:ext uri="{BB962C8B-B14F-4D97-AF65-F5344CB8AC3E}">
        <p14:creationId xmlns:p14="http://schemas.microsoft.com/office/powerpoint/2010/main" val="34423638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7BF76-EFD3-F606-57B5-AD9AF63C7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64D47-FE0B-4F00-4122-F5FADA2071A4}"/>
              </a:ext>
            </a:extLst>
          </p:cNvPr>
          <p:cNvSpPr>
            <a:spLocks noGrp="1"/>
          </p:cNvSpPr>
          <p:nvPr>
            <p:ph type="title"/>
          </p:nvPr>
        </p:nvSpPr>
        <p:spPr>
          <a:xfrm>
            <a:off x="603253" y="539751"/>
            <a:ext cx="8191612" cy="717551"/>
          </a:xfrm>
        </p:spPr>
        <p:txBody>
          <a:bodyPr/>
          <a:lstStyle/>
          <a:p>
            <a:r>
              <a:rPr lang="pl-PL" dirty="0"/>
              <a:t>Risque monétaire et financier</a:t>
            </a: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CF98E0C-2614-76DF-5AB6-EEE506F1CC7D}"/>
              </a:ext>
            </a:extLst>
          </p:cNvPr>
          <p:cNvSpPr>
            <a:spLocks noGrp="1"/>
          </p:cNvSpPr>
          <p:nvPr>
            <p:ph type="body" sz="half" idx="1"/>
          </p:nvPr>
        </p:nvSpPr>
        <p:spPr>
          <a:xfrm>
            <a:off x="603253" y="1486595"/>
            <a:ext cx="8807980" cy="5059521"/>
          </a:xfrm>
        </p:spPr>
        <p:txBody>
          <a:bodyPr>
            <a:normAutofit fontScale="92500" lnSpcReduction="10000"/>
          </a:bodyPr>
          <a:lstStyle/>
          <a:p>
            <a:pPr marL="0" indent="0">
              <a:buNone/>
            </a:pPr>
            <a:r>
              <a:rPr lang="pl-PL" sz="2400" b="1" dirty="0" err="1"/>
              <a:t>Contexte monétaire :</a:t>
            </a:r>
            <a:endParaRPr lang="en-US" sz="2600" dirty="0"/>
          </a:p>
          <a:p>
            <a:pPr>
              <a:buFont typeface="Wingdings" panose="05000000000000000000" pitchFamily="2" charset="2"/>
              <a:buChar char="§"/>
            </a:pPr>
            <a:r>
              <a:rPr lang="en-US" sz="2200" dirty="0"/>
              <a:t>Cameroun : CFUn Franc (pegged à Euro, relatively stable)</a:t>
            </a:r>
          </a:p>
          <a:p>
            <a:pPr>
              <a:buFont typeface="Wingdings" panose="05000000000000000000" pitchFamily="2" charset="2"/>
              <a:buChar char="§"/>
            </a:pPr>
            <a:r>
              <a:rPr lang="en-US" sz="2200" dirty="0"/>
              <a:t>RDC : Congolese Franc (volatile, subject à devaluation)</a:t>
            </a:r>
          </a:p>
          <a:p>
            <a:pPr marL="0" indent="0">
              <a:buNone/>
            </a:pPr>
            <a:r>
              <a:rPr lang="pl-PL" sz="2208" b="1" dirty="0"/>
              <a:t>Impact sur la chaîne d’approvisionnement :</a:t>
            </a:r>
            <a:endParaRPr lang="en-US" sz="2600" dirty="0"/>
          </a:p>
          <a:p>
            <a:pPr>
              <a:buFont typeface="Wingdings" panose="05000000000000000000" pitchFamily="2" charset="2"/>
              <a:buChar char="§"/>
            </a:pPr>
            <a:r>
              <a:rPr lang="en-US" sz="2200" dirty="0"/>
              <a:t>RDC currency fluctuations create pricing uncertainty pour importers/exporters</a:t>
            </a:r>
          </a:p>
          <a:p>
            <a:pPr>
              <a:buFont typeface="Wingdings" panose="05000000000000000000" pitchFamily="2" charset="2"/>
              <a:buChar char="§"/>
            </a:pPr>
            <a:r>
              <a:rPr lang="en-US" sz="2200" dirty="0"/>
              <a:t>Working capital gestion is critical (managing cash dans two currencies)</a:t>
            </a:r>
          </a:p>
          <a:p>
            <a:pPr>
              <a:buFont typeface="Wingdings" panose="05000000000000000000" pitchFamily="2" charset="2"/>
              <a:buChar char="§"/>
            </a:pPr>
            <a:r>
              <a:rPr lang="en-US" sz="2024" dirty="0"/>
              <a:t>La fixation des prix est complexe — elle doit tenir compte du risque de change</a:t>
            </a:r>
          </a:p>
          <a:p>
            <a:pPr>
              <a:buFont typeface="Wingdings" panose="05000000000000000000" pitchFamily="2" charset="2"/>
              <a:buChar char="§"/>
            </a:pPr>
            <a:r>
              <a:rPr lang="en-US" sz="2200" dirty="0"/>
              <a:t>Banking services : Often require letters de credit, adding coût &amp; delay</a:t>
            </a:r>
          </a:p>
          <a:p>
            <a:pPr marL="0" indent="0">
              <a:buNone/>
            </a:pPr>
            <a:endParaRPr lang="en-US" sz="2200" dirty="0"/>
          </a:p>
        </p:txBody>
      </p:sp>
    </p:spTree>
    <p:extLst>
      <p:ext uri="{BB962C8B-B14F-4D97-AF65-F5344CB8AC3E}">
        <p14:creationId xmlns:p14="http://schemas.microsoft.com/office/powerpoint/2010/main" val="172845015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31671-B403-9EA6-174F-C2F68FCA6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94ACD-EEED-7E65-A61E-6B90B8169A7E}"/>
              </a:ext>
            </a:extLst>
          </p:cNvPr>
          <p:cNvSpPr>
            <a:spLocks noGrp="1"/>
          </p:cNvSpPr>
          <p:nvPr>
            <p:ph type="title"/>
          </p:nvPr>
        </p:nvSpPr>
        <p:spPr>
          <a:xfrm>
            <a:off x="603253" y="539751"/>
            <a:ext cx="8191612" cy="717551"/>
          </a:xfrm>
        </p:spPr>
        <p:txBody>
          <a:bodyPr/>
          <a:lstStyle/>
          <a:p>
            <a:r>
              <a:rPr lang="pl-PL" dirty="0"/>
              <a:t>Risque politique et instabilité</a:t>
            </a: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B7E61793-8A20-F7D4-E77B-83EAA3A97E02}"/>
              </a:ext>
            </a:extLst>
          </p:cNvPr>
          <p:cNvSpPr>
            <a:spLocks noGrp="1"/>
          </p:cNvSpPr>
          <p:nvPr>
            <p:ph type="body" sz="half" idx="1"/>
          </p:nvPr>
        </p:nvSpPr>
        <p:spPr>
          <a:xfrm>
            <a:off x="603253" y="1436719"/>
            <a:ext cx="8807980" cy="5059521"/>
          </a:xfrm>
        </p:spPr>
        <p:txBody>
          <a:bodyPr>
            <a:normAutofit/>
          </a:bodyPr>
          <a:lstStyle/>
          <a:p>
            <a:pPr>
              <a:buFont typeface="Wingdings" panose="05000000000000000000" pitchFamily="2" charset="2"/>
              <a:buChar char="§"/>
            </a:pPr>
            <a:r>
              <a:rPr lang="en-US" sz="2200" dirty="0"/>
              <a:t>Régional Conflicts : Cameroun (Anglophone crisis), RDC (Eastern region instability), CAR (ongoing tensions)</a:t>
            </a:r>
          </a:p>
          <a:p>
            <a:pPr>
              <a:buFont typeface="Wingdings" panose="05000000000000000000" pitchFamily="2" charset="2"/>
              <a:buChar char="§"/>
            </a:pPr>
            <a:r>
              <a:rPr lang="en-US" sz="2024" dirty="0"/>
              <a:t>Impact sur les chaînes d’approvisionnement : les routes d’approvisionnement peuvent être perturbées, certaines régions deviennent à haut risque et les marchandises peuvent être saisies</a:t>
            </a:r>
          </a:p>
          <a:p>
            <a:pPr>
              <a:buFont typeface="Wingdings" panose="05000000000000000000" pitchFamily="2" charset="2"/>
              <a:buChar char="§"/>
            </a:pPr>
            <a:r>
              <a:rPr lang="en-US" sz="2024" dirty="0"/>
              <a:t>Continuité d’activité : les entreprises doivent anticiper les perturbations de la chaîne d’approvisionnement, disposer de fournisseurs de secours et souscrire une assurance adaptée</a:t>
            </a:r>
          </a:p>
          <a:p>
            <a:pPr>
              <a:buFont typeface="Wingdings" panose="05000000000000000000" pitchFamily="2" charset="2"/>
              <a:buChar char="§"/>
            </a:pPr>
            <a:r>
              <a:rPr lang="en-US" sz="2200" dirty="0"/>
              <a:t>Corruption Risque : Bureaucracy et bribery cun delay shipments (informal payments expected dans some situations)</a:t>
            </a:r>
          </a:p>
          <a:p>
            <a:pPr>
              <a:buFont typeface="Wingdings" panose="05000000000000000000" pitchFamily="2" charset="2"/>
              <a:buChar char="§"/>
            </a:pPr>
            <a:r>
              <a:rPr lang="en-US" sz="2200" dirty="0"/>
              <a:t>Government Policy : Tariffs, import restrictions, licensing changes affect entreprise operations</a:t>
            </a:r>
          </a:p>
          <a:p>
            <a:pPr marL="0" indent="0">
              <a:buNone/>
            </a:pPr>
            <a:endParaRPr lang="en-US" sz="2200" dirty="0"/>
          </a:p>
        </p:txBody>
      </p:sp>
    </p:spTree>
    <p:extLst>
      <p:ext uri="{BB962C8B-B14F-4D97-AF65-F5344CB8AC3E}">
        <p14:creationId xmlns:p14="http://schemas.microsoft.com/office/powerpoint/2010/main" val="251153711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FEBFB-6B23-AD21-A9AD-7FE40CE74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270F8-535E-B662-B42B-9F8E6B02C889}"/>
              </a:ext>
            </a:extLst>
          </p:cNvPr>
          <p:cNvSpPr>
            <a:spLocks noGrp="1"/>
          </p:cNvSpPr>
          <p:nvPr>
            <p:ph type="title"/>
          </p:nvPr>
        </p:nvSpPr>
        <p:spPr>
          <a:xfrm>
            <a:off x="603253" y="539751"/>
            <a:ext cx="8191612" cy="717551"/>
          </a:xfrm>
        </p:spPr>
        <p:txBody>
          <a:bodyPr/>
          <a:lstStyle/>
          <a:p>
            <a:r>
              <a:rPr lang="pl-PL" dirty="0"/>
              <a:t>Sécurité dans les chaînes d’approvisionnement</a:t>
            </a: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72A4440-239E-6BD9-5589-F36EC306F16F}"/>
              </a:ext>
            </a:extLst>
          </p:cNvPr>
          <p:cNvSpPr>
            <a:spLocks noGrp="1"/>
          </p:cNvSpPr>
          <p:nvPr>
            <p:ph type="body" sz="half" idx="1"/>
          </p:nvPr>
        </p:nvSpPr>
        <p:spPr>
          <a:xfrm>
            <a:off x="603253" y="1436719"/>
            <a:ext cx="8807980" cy="5059521"/>
          </a:xfrm>
        </p:spPr>
        <p:txBody>
          <a:bodyPr>
            <a:normAutofit/>
          </a:bodyPr>
          <a:lstStyle/>
          <a:p>
            <a:pPr>
              <a:buFont typeface="Wingdings" panose="05000000000000000000" pitchFamily="2" charset="2"/>
              <a:buChar char="§"/>
            </a:pPr>
            <a:r>
              <a:rPr lang="en-US" sz="2024" dirty="0"/>
              <a:t>Sécurité du fret : risque de vol sur les routes et dans les ports, en particulier pour les marchandises de grande valeur</a:t>
            </a:r>
          </a:p>
          <a:p>
            <a:pPr>
              <a:buFont typeface="Wingdings" panose="05000000000000000000" pitchFamily="2" charset="2"/>
              <a:buChar char="§"/>
            </a:pPr>
            <a:r>
              <a:rPr lang="en-US" sz="2200" dirty="0"/>
              <a:t>Personnel Safety : Driver et warehouse staff security concerns dans certain regions</a:t>
            </a:r>
          </a:p>
          <a:p>
            <a:pPr>
              <a:buFont typeface="Wingdings" panose="05000000000000000000" pitchFamily="2" charset="2"/>
              <a:buChar char="§"/>
            </a:pPr>
            <a:r>
              <a:rPr lang="en-US" sz="2200" dirty="0"/>
              <a:t>Stratégies d’atténuation :</a:t>
            </a:r>
          </a:p>
          <a:p>
            <a:pPr marL="719138" indent="-303213">
              <a:buFont typeface="Wingdings" panose="05000000000000000000" pitchFamily="2" charset="2"/>
              <a:buChar char="Ø"/>
            </a:pPr>
            <a:r>
              <a:rPr lang="en-US" sz="2000" dirty="0"/>
              <a:t>Use armed escorts pour high-value shipments</a:t>
            </a:r>
          </a:p>
          <a:p>
            <a:pPr marL="719138" indent="-303213">
              <a:buFont typeface="Wingdings" panose="05000000000000000000" pitchFamily="2" charset="2"/>
              <a:buChar char="Ø"/>
            </a:pPr>
            <a:r>
              <a:rPr lang="en-US" sz="2000" dirty="0"/>
              <a:t>Partner avec trusted, established logistique providers</a:t>
            </a:r>
          </a:p>
          <a:p>
            <a:pPr marL="719138" indent="-303213">
              <a:buFont typeface="Wingdings" panose="05000000000000000000" pitchFamily="2" charset="2"/>
              <a:buChar char="Ø"/>
            </a:pPr>
            <a:r>
              <a:rPr lang="en-US" sz="2000" dirty="0"/>
              <a:t>Use secure warehouses et facilities</a:t>
            </a:r>
          </a:p>
          <a:p>
            <a:pPr marL="719138" indent="-303213">
              <a:buFont typeface="Wingdings" panose="05000000000000000000" pitchFamily="2" charset="2"/>
              <a:buChar char="Ø"/>
            </a:pPr>
            <a:r>
              <a:rPr lang="en-US" sz="2000" dirty="0"/>
              <a:t>Employ GPS tracking</a:t>
            </a:r>
          </a:p>
          <a:p>
            <a:pPr>
              <a:buFont typeface="Wingdings" panose="05000000000000000000" pitchFamily="2" charset="2"/>
              <a:buChar char="§"/>
            </a:pPr>
            <a:r>
              <a:rPr lang="en-US" sz="2024" dirty="0"/>
              <a:t>Insurance : Essential pour cargo et chaîne d’approvisionnement disruptions</a:t>
            </a:r>
          </a:p>
          <a:p>
            <a:pPr marL="0" indent="0">
              <a:buNone/>
            </a:pPr>
            <a:endParaRPr lang="en-US" sz="2200" dirty="0"/>
          </a:p>
        </p:txBody>
      </p:sp>
    </p:spTree>
    <p:extLst>
      <p:ext uri="{BB962C8B-B14F-4D97-AF65-F5344CB8AC3E}">
        <p14:creationId xmlns:p14="http://schemas.microsoft.com/office/powerpoint/2010/main" val="284850473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D406B-79CE-0B13-CBB9-E1D3C07F8C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6B5A5-D479-5D9F-6919-B574C3358075}"/>
              </a:ext>
            </a:extLst>
          </p:cNvPr>
          <p:cNvSpPr>
            <a:spLocks noGrp="1"/>
          </p:cNvSpPr>
          <p:nvPr>
            <p:ph type="title"/>
          </p:nvPr>
        </p:nvSpPr>
        <p:spPr>
          <a:xfrm>
            <a:off x="603253" y="539751"/>
            <a:ext cx="8191612" cy="717551"/>
          </a:xfrm>
        </p:spPr>
        <p:txBody>
          <a:bodyPr/>
          <a:lstStyle/>
          <a:p>
            <a:r>
              <a:rPr lang="pl-PL" dirty="0"/>
              <a:t>Conditions naturelles : climat et saisonnalité</a:t>
            </a: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51C73DB6-19A5-8CDE-21D0-D894C3F0F5F4}"/>
              </a:ext>
            </a:extLst>
          </p:cNvPr>
          <p:cNvSpPr>
            <a:spLocks noGrp="1"/>
          </p:cNvSpPr>
          <p:nvPr>
            <p:ph type="body" sz="half" idx="1"/>
          </p:nvPr>
        </p:nvSpPr>
        <p:spPr>
          <a:xfrm>
            <a:off x="603253" y="1436719"/>
            <a:ext cx="8807980" cy="5059521"/>
          </a:xfrm>
        </p:spPr>
        <p:txBody>
          <a:bodyPr>
            <a:normAutofit fontScale="92500" lnSpcReduction="20000"/>
          </a:bodyPr>
          <a:lstStyle/>
          <a:p>
            <a:pPr>
              <a:buFont typeface="Wingdings" panose="05000000000000000000" pitchFamily="2" charset="2"/>
              <a:buChar char="§"/>
            </a:pPr>
            <a:r>
              <a:rPr lang="en-US" sz="2200" dirty="0"/>
              <a:t>Rainy Seasons : Heavy rainfall (March-June, Sept-Nov) causes flooding, road closures, delays</a:t>
            </a:r>
          </a:p>
          <a:p>
            <a:pPr>
              <a:buFont typeface="Wingdings" panose="05000000000000000000" pitchFamily="2" charset="2"/>
              <a:buChar char="§"/>
            </a:pPr>
            <a:r>
              <a:rPr lang="en-US" sz="2200" dirty="0"/>
              <a:t>Heat &amp; Humidity : Challenges pour perishable goods et equipment maintenance</a:t>
            </a:r>
          </a:p>
          <a:p>
            <a:pPr>
              <a:buFont typeface="Wingdings" panose="05000000000000000000" pitchFamily="2" charset="2"/>
              <a:buChar char="§"/>
            </a:pPr>
            <a:r>
              <a:rPr lang="en-US" sz="2024" dirty="0"/>
              <a:t>Défis de la chaîne du froid :</a:t>
            </a:r>
          </a:p>
          <a:p>
            <a:pPr marL="719138" indent="-303213">
              <a:lnSpc>
                <a:spcPct val="110000"/>
              </a:lnSpc>
              <a:buFont typeface="Wingdings" panose="05000000000000000000" pitchFamily="2" charset="2"/>
              <a:buChar char="Ø"/>
            </a:pPr>
            <a:r>
              <a:rPr lang="en-US" sz="2200" dirty="0"/>
              <a:t>Refrigerated storage limited et expensive</a:t>
            </a:r>
          </a:p>
          <a:p>
            <a:pPr marL="719138" indent="-303213">
              <a:lnSpc>
                <a:spcPct val="110000"/>
              </a:lnSpc>
              <a:buFont typeface="Wingdings" panose="05000000000000000000" pitchFamily="2" charset="2"/>
              <a:buChar char="Ø"/>
            </a:pPr>
            <a:r>
              <a:rPr lang="en-US" sz="2200" dirty="0"/>
              <a:t>Food spoilage is major issue</a:t>
            </a:r>
          </a:p>
          <a:p>
            <a:pPr marL="719138" indent="-303213">
              <a:lnSpc>
                <a:spcPct val="110000"/>
              </a:lnSpc>
              <a:buFont typeface="Wingdings" panose="05000000000000000000" pitchFamily="2" charset="2"/>
              <a:buChar char="Ø"/>
            </a:pPr>
            <a:r>
              <a:rPr lang="en-US" sz="2200" dirty="0"/>
              <a:t>Pharmaceuticals et vaccines require careful handling</a:t>
            </a:r>
          </a:p>
          <a:p>
            <a:pPr>
              <a:buFont typeface="Wingdings" panose="05000000000000000000" pitchFamily="2" charset="2"/>
              <a:buChar char="§"/>
            </a:pPr>
            <a:r>
              <a:rPr lang="en-US" sz="2200" dirty="0"/>
              <a:t>Saisons agricoles : l’offre de produits agricoles est saisonnière et influence la planification des stocks</a:t>
            </a:r>
          </a:p>
          <a:p>
            <a:pPr>
              <a:buFont typeface="Wingdings" panose="05000000000000000000" pitchFamily="2" charset="2"/>
              <a:buChar char="§"/>
            </a:pPr>
            <a:r>
              <a:rPr lang="en-US" sz="2200" dirty="0"/>
              <a:t>Planifierification : Must account pour these variabilities dans lead time et safety stock calculations</a:t>
            </a:r>
          </a:p>
          <a:p>
            <a:pPr marL="0" indent="0">
              <a:buNone/>
            </a:pPr>
            <a:endParaRPr lang="en-US" sz="2200" dirty="0"/>
          </a:p>
        </p:txBody>
      </p:sp>
    </p:spTree>
    <p:extLst>
      <p:ext uri="{BB962C8B-B14F-4D97-AF65-F5344CB8AC3E}">
        <p14:creationId xmlns:p14="http://schemas.microsoft.com/office/powerpoint/2010/main" val="43039279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172A6-2858-C683-C62E-F98A399D88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2A8BC2-C2AC-139E-87C7-C69F0D815523}"/>
              </a:ext>
            </a:extLst>
          </p:cNvPr>
          <p:cNvSpPr>
            <a:spLocks noGrp="1"/>
          </p:cNvSpPr>
          <p:nvPr>
            <p:ph type="title"/>
          </p:nvPr>
        </p:nvSpPr>
        <p:spPr>
          <a:xfrm>
            <a:off x="603253" y="539751"/>
            <a:ext cx="8191612" cy="717551"/>
          </a:xfrm>
        </p:spPr>
        <p:txBody>
          <a:bodyPr/>
          <a:lstStyle/>
          <a:p>
            <a:r>
              <a:rPr lang="pl-PL" dirty="0"/>
              <a:t>Rôle du secteur informel</a:t>
            </a: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E58EDE80-7C9A-AE06-F8D4-34856FE7875A}"/>
              </a:ext>
            </a:extLst>
          </p:cNvPr>
          <p:cNvSpPr>
            <a:spLocks noGrp="1"/>
          </p:cNvSpPr>
          <p:nvPr>
            <p:ph type="body" sz="half" idx="1"/>
          </p:nvPr>
        </p:nvSpPr>
        <p:spPr>
          <a:xfrm>
            <a:off x="603253" y="1436719"/>
            <a:ext cx="8807980" cy="5059521"/>
          </a:xfrm>
        </p:spPr>
        <p:txBody>
          <a:bodyPr>
            <a:normAutofit fontScale="92500" lnSpcReduction="20000"/>
          </a:bodyPr>
          <a:lstStyle/>
          <a:p>
            <a:pPr>
              <a:buFont typeface="Wingdings" panose="05000000000000000000" pitchFamily="2" charset="2"/>
              <a:buChar char="§"/>
            </a:pPr>
            <a:r>
              <a:rPr lang="en-US" sz="2200" dirty="0"/>
              <a:t>Size : Informel trade represents 40-60% de economic activity dans region</a:t>
            </a:r>
          </a:p>
          <a:p>
            <a:pPr>
              <a:buFont typeface="Wingdings" panose="05000000000000000000" pitchFamily="2" charset="2"/>
              <a:buChar char="§"/>
            </a:pPr>
            <a:r>
              <a:rPr lang="en-US" sz="2200" dirty="0"/>
              <a:t>Characteristics : Small traders, non formally registered, cash-based, limited record-keeping</a:t>
            </a:r>
          </a:p>
          <a:p>
            <a:pPr>
              <a:buFont typeface="Wingdings" panose="05000000000000000000" pitchFamily="2" charset="2"/>
              <a:buChar char="§"/>
            </a:pPr>
            <a:r>
              <a:rPr lang="en-US" sz="2024" dirty="0"/>
              <a:t>Impact sur la chaîne d’approvisionnement :</a:t>
            </a:r>
          </a:p>
          <a:p>
            <a:pPr marL="719138" indent="-303213">
              <a:lnSpc>
                <a:spcPct val="110000"/>
              </a:lnSpc>
              <a:buFont typeface="Wingdings" panose="05000000000000000000" pitchFamily="2" charset="2"/>
              <a:buChar char="Ø"/>
            </a:pPr>
            <a:r>
              <a:rPr lang="en-US" sz="2200" dirty="0"/>
              <a:t>Hard à forecast demande (informal traders don't report sales)</a:t>
            </a:r>
          </a:p>
          <a:p>
            <a:pPr marL="719138" indent="-303213">
              <a:lnSpc>
                <a:spcPct val="110000"/>
              </a:lnSpc>
              <a:buFont typeface="Wingdings" panose="05000000000000000000" pitchFamily="2" charset="2"/>
              <a:buChar char="Ø"/>
            </a:pPr>
            <a:r>
              <a:rPr lang="en-US" sz="2200" dirty="0"/>
              <a:t>Qualité control challenges (goods may pass through many middlemen)</a:t>
            </a:r>
          </a:p>
          <a:p>
            <a:pPr marL="719138" indent="-303213">
              <a:lnSpc>
                <a:spcPct val="110000"/>
              </a:lnSpc>
              <a:buFont typeface="Wingdings" panose="05000000000000000000" pitchFamily="2" charset="2"/>
              <a:buChar char="Ø"/>
            </a:pPr>
            <a:r>
              <a:rPr lang="en-US" sz="2200" dirty="0"/>
              <a:t>Payment risque (informal traders may default)</a:t>
            </a:r>
          </a:p>
          <a:p>
            <a:pPr>
              <a:buFont typeface="Wingdings" panose="05000000000000000000" pitchFamily="2" charset="2"/>
              <a:buChar char="§"/>
            </a:pPr>
            <a:r>
              <a:rPr lang="en-US" sz="2200" dirty="0"/>
              <a:t>Opportunities : Direct relationships avec informal traders cun be profitable if managed well</a:t>
            </a:r>
          </a:p>
          <a:p>
            <a:pPr>
              <a:buFont typeface="Wingdings" panose="05000000000000000000" pitchFamily="2" charset="2"/>
              <a:buChar char="§"/>
            </a:pPr>
            <a:r>
              <a:rPr lang="en-US" sz="2200" dirty="0"/>
              <a:t>Challenge : Balancing formal &amp; informal chaîne d’approvisionnement stratégies</a:t>
            </a:r>
          </a:p>
          <a:p>
            <a:pPr marL="0" indent="0">
              <a:buNone/>
            </a:pPr>
            <a:endParaRPr lang="en-US" sz="2200" dirty="0"/>
          </a:p>
        </p:txBody>
      </p:sp>
    </p:spTree>
    <p:extLst>
      <p:ext uri="{BB962C8B-B14F-4D97-AF65-F5344CB8AC3E}">
        <p14:creationId xmlns:p14="http://schemas.microsoft.com/office/powerpoint/2010/main" val="318930151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52256-A068-E2A3-F1E1-1633165FA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C896BA-15F9-D20F-B12B-85A8B79F2228}"/>
              </a:ext>
            </a:extLst>
          </p:cNvPr>
          <p:cNvSpPr>
            <a:spLocks noGrp="1"/>
          </p:cNvSpPr>
          <p:nvPr>
            <p:ph type="title"/>
          </p:nvPr>
        </p:nvSpPr>
        <p:spPr>
          <a:xfrm>
            <a:off x="603253" y="539751"/>
            <a:ext cx="8191612" cy="717551"/>
          </a:xfrm>
        </p:spPr>
        <p:txBody>
          <a:bodyPr/>
          <a:lstStyle/>
          <a:p>
            <a:r>
              <a:rPr lang="pl-PL" dirty="0"/>
              <a:t>Industries et produits régionaux</a:t>
            </a: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37F7772-9594-5296-1951-FC12CB70CCAD}"/>
              </a:ext>
            </a:extLst>
          </p:cNvPr>
          <p:cNvSpPr>
            <a:spLocks noGrp="1"/>
          </p:cNvSpPr>
          <p:nvPr>
            <p:ph type="body" sz="half" idx="1"/>
          </p:nvPr>
        </p:nvSpPr>
        <p:spPr>
          <a:xfrm>
            <a:off x="603253" y="1436719"/>
            <a:ext cx="8807980" cy="5059521"/>
          </a:xfrm>
        </p:spPr>
        <p:txBody>
          <a:bodyPr>
            <a:normAutofit lnSpcReduction="10000"/>
          </a:bodyPr>
          <a:lstStyle/>
          <a:p>
            <a:pPr>
              <a:buFont typeface="Wingdings" panose="05000000000000000000" pitchFamily="2" charset="2"/>
              <a:buChar char="§"/>
            </a:pPr>
            <a:r>
              <a:rPr lang="en-US" sz="2200" dirty="0"/>
              <a:t>Agriculture : Cocoa, coffee, palm oil, cassava, plantains (seasonal production)</a:t>
            </a:r>
          </a:p>
          <a:p>
            <a:pPr>
              <a:buFont typeface="Wingdings" panose="05000000000000000000" pitchFamily="2" charset="2"/>
              <a:buChar char="§"/>
            </a:pPr>
            <a:r>
              <a:rPr lang="en-US" sz="2200" dirty="0"/>
              <a:t>Timber : RDC is a major timber exporter (chaîne d’approvisionnement requires traceability, certification)</a:t>
            </a:r>
          </a:p>
          <a:p>
            <a:pPr>
              <a:buFont typeface="Wingdings" panose="05000000000000000000" pitchFamily="2" charset="2"/>
              <a:buChar char="§"/>
            </a:pPr>
            <a:r>
              <a:rPr lang="en-US" sz="2200" dirty="0"/>
              <a:t>Mining : Minerals (cobalt, copper, gold), requires secure chaînes d’approvisionnement à prevent conflict minerals</a:t>
            </a:r>
          </a:p>
          <a:p>
            <a:pPr>
              <a:buFont typeface="Wingdings" panose="05000000000000000000" pitchFamily="2" charset="2"/>
              <a:buChar char="§"/>
            </a:pPr>
            <a:r>
              <a:rPr lang="en-US" sz="2200" dirty="0"/>
              <a:t>Oil &amp; Gas : Cameroun et Congo produce oil (major export revenue)</a:t>
            </a:r>
          </a:p>
          <a:p>
            <a:pPr>
              <a:buFont typeface="Wingdings" panose="05000000000000000000" pitchFamily="2" charset="2"/>
              <a:buChar char="§"/>
            </a:pPr>
            <a:r>
              <a:rPr lang="en-US" sz="2200" dirty="0"/>
              <a:t>Fabrication : Textiles, food processusing, beverages, cement</a:t>
            </a:r>
          </a:p>
          <a:p>
            <a:pPr>
              <a:buFont typeface="Wingdings" panose="05000000000000000000" pitchFamily="2" charset="2"/>
              <a:buChar char="§"/>
            </a:pPr>
            <a:r>
              <a:rPr lang="en-US" sz="2200" dirty="0"/>
              <a:t>Mobile Commerce : MTN, Orange, et other telecom companies are major logistique players</a:t>
            </a:r>
          </a:p>
          <a:p>
            <a:pPr marL="0" indent="0">
              <a:buNone/>
            </a:pPr>
            <a:endParaRPr lang="en-US" sz="2200" dirty="0"/>
          </a:p>
        </p:txBody>
      </p:sp>
    </p:spTree>
    <p:extLst>
      <p:ext uri="{BB962C8B-B14F-4D97-AF65-F5344CB8AC3E}">
        <p14:creationId xmlns:p14="http://schemas.microsoft.com/office/powerpoint/2010/main" val="279438808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247EA-4F5B-9BD7-313F-81EA5C4EF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74BEE1-6CD6-35A2-C15E-F1B51CF00C95}"/>
              </a:ext>
            </a:extLst>
          </p:cNvPr>
          <p:cNvSpPr>
            <a:spLocks noGrp="1"/>
          </p:cNvSpPr>
          <p:nvPr>
            <p:ph type="title"/>
          </p:nvPr>
        </p:nvSpPr>
        <p:spPr>
          <a:xfrm>
            <a:off x="603253" y="539751"/>
            <a:ext cx="8191612" cy="717551"/>
          </a:xfrm>
        </p:spPr>
        <p:txBody>
          <a:bodyPr/>
          <a:lstStyle/>
          <a:p>
            <a:r>
              <a:rPr lang="en-US" dirty="0"/>
              <a:t>AfCFTA : Zone de libre-échange continentale africaine</a:t>
            </a: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B9E543C-4579-73D6-1C93-259DD60F2E06}"/>
              </a:ext>
            </a:extLst>
          </p:cNvPr>
          <p:cNvSpPr>
            <a:spLocks noGrp="1"/>
          </p:cNvSpPr>
          <p:nvPr>
            <p:ph type="body" sz="half" idx="1"/>
          </p:nvPr>
        </p:nvSpPr>
        <p:spPr>
          <a:xfrm>
            <a:off x="603253" y="1533997"/>
            <a:ext cx="8807980" cy="5059521"/>
          </a:xfrm>
        </p:spPr>
        <p:txBody>
          <a:bodyPr>
            <a:noAutofit/>
          </a:bodyPr>
          <a:lstStyle/>
          <a:p>
            <a:pPr>
              <a:spcBef>
                <a:spcPts val="1800"/>
              </a:spcBef>
              <a:buFont typeface="Wingdings" panose="05000000000000000000" pitchFamily="2" charset="2"/>
              <a:buChar char="§"/>
            </a:pPr>
            <a:r>
              <a:rPr lang="en-US" sz="1656" dirty="0"/>
              <a:t>Qu’est-ce que l’AfCFTA ? Un accord entre 54 pays africains visant à réduire les barrières commerciales et à accroître le commerce intra-africain</a:t>
            </a:r>
          </a:p>
          <a:p>
            <a:pPr>
              <a:spcBef>
                <a:spcPts val="1800"/>
              </a:spcBef>
              <a:buFont typeface="Wingdings" panose="05000000000000000000" pitchFamily="2" charset="2"/>
              <a:buChar char="§"/>
            </a:pPr>
            <a:r>
              <a:rPr lang="en-US" sz="1800" dirty="0"/>
              <a:t>Début : janvier 2021</a:t>
            </a:r>
          </a:p>
          <a:p>
            <a:pPr>
              <a:spcBef>
                <a:spcPts val="1800"/>
              </a:spcBef>
              <a:buFont typeface="Wingdings" panose="05000000000000000000" pitchFamily="2" charset="2"/>
              <a:buChar char="§"/>
            </a:pPr>
            <a:r>
              <a:rPr lang="en-US" sz="1656" dirty="0"/>
              <a:t>Impact sur le Cameroun et la RDC :</a:t>
            </a:r>
          </a:p>
          <a:p>
            <a:pPr marL="719138" indent="-303213">
              <a:lnSpc>
                <a:spcPct val="110000"/>
              </a:lnSpc>
              <a:spcBef>
                <a:spcPts val="1800"/>
              </a:spcBef>
              <a:buFont typeface="Wingdings" panose="05000000000000000000" pitchFamily="2" charset="2"/>
              <a:buChar char="Ø"/>
            </a:pPr>
            <a:r>
              <a:rPr lang="en-US" sz="1564" dirty="0"/>
              <a:t>Réduction des droits de douane sur les marchandises échangées en Afrique</a:t>
            </a:r>
          </a:p>
          <a:p>
            <a:pPr marL="719138" indent="-303213">
              <a:lnSpc>
                <a:spcPct val="110000"/>
              </a:lnSpc>
              <a:spcBef>
                <a:spcPts val="1800"/>
              </a:spcBef>
              <a:buFont typeface="Wingdings" panose="05000000000000000000" pitchFamily="2" charset="2"/>
              <a:buChar char="Ø"/>
            </a:pPr>
            <a:r>
              <a:rPr lang="en-US" sz="1700" dirty="0"/>
              <a:t>Opportunity à export more within Afrique (vs. only à Europe)</a:t>
            </a:r>
          </a:p>
          <a:p>
            <a:pPr marL="719138" indent="-303213">
              <a:lnSpc>
                <a:spcPct val="110000"/>
              </a:lnSpc>
              <a:spcBef>
                <a:spcPts val="1800"/>
              </a:spcBef>
              <a:buFont typeface="Wingdings" panose="05000000000000000000" pitchFamily="2" charset="2"/>
              <a:buChar char="Ø"/>
            </a:pPr>
            <a:r>
              <a:rPr lang="en-US" sz="1700" dirty="0"/>
              <a:t>Larger marché pour local products</a:t>
            </a:r>
          </a:p>
          <a:p>
            <a:pPr marL="719138" indent="-303213">
              <a:lnSpc>
                <a:spcPct val="110000"/>
              </a:lnSpc>
              <a:spcBef>
                <a:spcPts val="1800"/>
              </a:spcBef>
              <a:buFont typeface="Wingdings" panose="05000000000000000000" pitchFamily="2" charset="2"/>
              <a:buChar char="Ø"/>
            </a:pPr>
            <a:r>
              <a:rPr lang="en-US" sz="1700" dirty="0"/>
              <a:t>Supply chains becoming more régional, less dependent on external fournisseurs</a:t>
            </a:r>
          </a:p>
          <a:p>
            <a:pPr>
              <a:spcBef>
                <a:spcPts val="1800"/>
              </a:spcBef>
              <a:buFont typeface="Wingdings" panose="05000000000000000000" pitchFamily="2" charset="2"/>
              <a:buChar char="§"/>
            </a:pPr>
            <a:r>
              <a:rPr lang="en-US" sz="1800" dirty="0"/>
              <a:t>Challenge : Infrastructure must improve à support increased trade</a:t>
            </a:r>
          </a:p>
          <a:p>
            <a:pPr>
              <a:spcBef>
                <a:spcPts val="1800"/>
              </a:spcBef>
              <a:buFont typeface="Wingdings" panose="05000000000000000000" pitchFamily="2" charset="2"/>
              <a:buChar char="§"/>
            </a:pPr>
            <a:r>
              <a:rPr lang="en-US" sz="1656" dirty="0"/>
              <a:t>Opportunité : les entreprises qui construisent des chaînes d’approvisionnement régionales efficaces seront plus compétitives</a:t>
            </a:r>
          </a:p>
          <a:p>
            <a:pPr marL="0" indent="0">
              <a:spcBef>
                <a:spcPts val="1800"/>
              </a:spcBef>
              <a:buNone/>
            </a:pPr>
            <a:endParaRPr lang="en-US" sz="1800" dirty="0"/>
          </a:p>
        </p:txBody>
      </p:sp>
    </p:spTree>
    <p:extLst>
      <p:ext uri="{BB962C8B-B14F-4D97-AF65-F5344CB8AC3E}">
        <p14:creationId xmlns:p14="http://schemas.microsoft.com/office/powerpoint/2010/main" val="403970164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980EA-649C-8408-BE75-D237CE12F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174E51-4010-7113-51DA-D9C996D5228F}"/>
              </a:ext>
            </a:extLst>
          </p:cNvPr>
          <p:cNvSpPr>
            <a:spLocks noGrp="1"/>
          </p:cNvSpPr>
          <p:nvPr>
            <p:ph type="title"/>
          </p:nvPr>
        </p:nvSpPr>
        <p:spPr>
          <a:xfrm>
            <a:off x="603253" y="539751"/>
            <a:ext cx="8191612" cy="717551"/>
          </a:xfrm>
        </p:spPr>
        <p:txBody>
          <a:bodyPr/>
          <a:lstStyle/>
          <a:p>
            <a:r>
              <a:rPr lang="pl-PL" dirty="0"/>
              <a:t>Révolution du mobile money</a:t>
            </a: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38F20FF8-D5C0-E37D-B0D5-26BA0AC0F549}"/>
              </a:ext>
            </a:extLst>
          </p:cNvPr>
          <p:cNvSpPr>
            <a:spLocks noGrp="1"/>
          </p:cNvSpPr>
          <p:nvPr>
            <p:ph type="body" sz="half" idx="1"/>
          </p:nvPr>
        </p:nvSpPr>
        <p:spPr>
          <a:xfrm>
            <a:off x="603253" y="1436719"/>
            <a:ext cx="8807980" cy="5059521"/>
          </a:xfrm>
        </p:spPr>
        <p:txBody>
          <a:bodyPr>
            <a:normAutofit lnSpcReduction="10000"/>
          </a:bodyPr>
          <a:lstStyle/>
          <a:p>
            <a:pPr>
              <a:buFont typeface="Wingdings" panose="05000000000000000000" pitchFamily="2" charset="2"/>
              <a:buChar char="§"/>
            </a:pPr>
            <a:r>
              <a:rPr lang="en-US" sz="2200" dirty="0"/>
              <a:t>MTN Mobile Money, Orange Money, Airtel Money : Dominant payment systèmes</a:t>
            </a:r>
          </a:p>
          <a:p>
            <a:pPr>
              <a:buFont typeface="Wingdings" panose="05000000000000000000" pitchFamily="2" charset="2"/>
              <a:buChar char="§"/>
            </a:pPr>
            <a:r>
              <a:rPr lang="en-US" sz="2200" dirty="0"/>
              <a:t>Penetration : 80%+ de population dans both countries have mobile money accounts</a:t>
            </a:r>
          </a:p>
          <a:p>
            <a:pPr>
              <a:buFont typeface="Wingdings" panose="05000000000000000000" pitchFamily="2" charset="2"/>
              <a:buChar char="§"/>
            </a:pPr>
            <a:r>
              <a:rPr lang="en-US" sz="2024" dirty="0"/>
              <a:t>Impact on chaînes d’approvisionnement :</a:t>
            </a:r>
          </a:p>
          <a:p>
            <a:pPr marL="719138" indent="-303213">
              <a:lnSpc>
                <a:spcPct val="120000"/>
              </a:lnSpc>
              <a:spcBef>
                <a:spcPts val="1800"/>
              </a:spcBef>
              <a:buFont typeface="Wingdings" panose="05000000000000000000" pitchFamily="2" charset="2"/>
              <a:buChar char="Ø"/>
            </a:pPr>
            <a:r>
              <a:rPr lang="en-US" sz="1800" dirty="0"/>
              <a:t>Faster payments (vs. physical cash ou bank transfers)</a:t>
            </a:r>
          </a:p>
          <a:p>
            <a:pPr marL="719138" indent="-303213">
              <a:lnSpc>
                <a:spcPct val="120000"/>
              </a:lnSpc>
              <a:spcBef>
                <a:spcPts val="1800"/>
              </a:spcBef>
              <a:buFont typeface="Wingdings" panose="05000000000000000000" pitchFamily="2" charset="2"/>
              <a:buChar char="Ø"/>
            </a:pPr>
            <a:r>
              <a:rPr lang="en-US" sz="1800" dirty="0"/>
              <a:t>Reduced cash-in-transit risque</a:t>
            </a:r>
          </a:p>
          <a:p>
            <a:pPr marL="719138" indent="-303213">
              <a:lnSpc>
                <a:spcPct val="120000"/>
              </a:lnSpc>
              <a:spcBef>
                <a:spcPts val="1800"/>
              </a:spcBef>
              <a:buFont typeface="Wingdings" panose="05000000000000000000" pitchFamily="2" charset="2"/>
              <a:buChar char="Ø"/>
            </a:pPr>
            <a:r>
              <a:rPr lang="en-US" sz="1800" dirty="0"/>
              <a:t>Better tracking de payments</a:t>
            </a:r>
          </a:p>
          <a:p>
            <a:pPr marL="719138" indent="-303213">
              <a:lnSpc>
                <a:spcPct val="120000"/>
              </a:lnSpc>
              <a:spcBef>
                <a:spcPts val="1800"/>
              </a:spcBef>
              <a:buFont typeface="Wingdings" panose="05000000000000000000" pitchFamily="2" charset="2"/>
              <a:buChar char="Ø"/>
            </a:pPr>
            <a:r>
              <a:rPr lang="en-US" sz="1800" dirty="0"/>
              <a:t>Enables informal traders à participate dans formal chaînes d’approvisionnement</a:t>
            </a:r>
          </a:p>
          <a:p>
            <a:pPr>
              <a:buFont typeface="Wingdings" panose="05000000000000000000" pitchFamily="2" charset="2"/>
              <a:buChar char="§"/>
            </a:pPr>
            <a:r>
              <a:rPr lang="en-US" sz="2200" dirty="0"/>
              <a:t>Future : Intégration avec stock systèmes pour automated payments</a:t>
            </a:r>
          </a:p>
          <a:p>
            <a:pPr marL="0" indent="0">
              <a:buNone/>
            </a:pPr>
            <a:endParaRPr lang="en-US" sz="2200" dirty="0"/>
          </a:p>
        </p:txBody>
      </p:sp>
    </p:spTree>
    <p:extLst>
      <p:ext uri="{BB962C8B-B14F-4D97-AF65-F5344CB8AC3E}">
        <p14:creationId xmlns:p14="http://schemas.microsoft.com/office/powerpoint/2010/main" val="201605330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0B869-E6CD-01F4-8DCB-2479CAF52D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B1E59-9A66-6030-6EF8-5F82C716754E}"/>
              </a:ext>
            </a:extLst>
          </p:cNvPr>
          <p:cNvSpPr>
            <a:spLocks noGrp="1"/>
          </p:cNvSpPr>
          <p:nvPr>
            <p:ph type="title"/>
          </p:nvPr>
        </p:nvSpPr>
        <p:spPr>
          <a:xfrm>
            <a:off x="603253" y="539751"/>
            <a:ext cx="8191612" cy="717551"/>
          </a:xfrm>
        </p:spPr>
        <p:txBody>
          <a:bodyPr/>
          <a:lstStyle/>
          <a:p>
            <a:r>
              <a:rPr lang="pl-PL" dirty="0"/>
              <a:t>Profils de demande des consommateurs</a:t>
            </a: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32B8D14-CAB8-EFC7-E64E-ABCA3C0FD909}"/>
              </a:ext>
            </a:extLst>
          </p:cNvPr>
          <p:cNvSpPr>
            <a:spLocks noGrp="1"/>
          </p:cNvSpPr>
          <p:nvPr>
            <p:ph type="body" sz="half" idx="1"/>
          </p:nvPr>
        </p:nvSpPr>
        <p:spPr>
          <a:xfrm>
            <a:off x="603253" y="1436719"/>
            <a:ext cx="8807980" cy="5059521"/>
          </a:xfrm>
        </p:spPr>
        <p:txBody>
          <a:bodyPr>
            <a:normAutofit lnSpcReduction="10000"/>
          </a:bodyPr>
          <a:lstStyle/>
          <a:p>
            <a:pPr>
              <a:buFont typeface="Wingdings" panose="05000000000000000000" pitchFamily="2" charset="2"/>
              <a:buChar char="§"/>
            </a:pPr>
            <a:r>
              <a:rPr lang="en-US" sz="2200" dirty="0"/>
              <a:t>Urbun vs. Rural : Major differences dans achats power et preferences</a:t>
            </a:r>
          </a:p>
          <a:p>
            <a:pPr>
              <a:buFont typeface="Wingdings" panose="05000000000000000000" pitchFamily="2" charset="2"/>
              <a:buChar char="§"/>
            </a:pPr>
            <a:r>
              <a:rPr lang="en-US" sz="2200" dirty="0"/>
              <a:t>Seasonal Demande : School seasons, harvest times, holidays drive seasonal spikes</a:t>
            </a:r>
          </a:p>
          <a:p>
            <a:pPr>
              <a:buFont typeface="Wingdings" panose="05000000000000000000" pitchFamily="2" charset="2"/>
              <a:buChar char="§"/>
            </a:pPr>
            <a:r>
              <a:rPr lang="en-US" sz="2200" dirty="0"/>
              <a:t>Price Sensitivity : Consumers very price-conscious, looking pour value/bulk packages</a:t>
            </a:r>
          </a:p>
          <a:p>
            <a:pPr>
              <a:buFont typeface="Wingdings" panose="05000000000000000000" pitchFamily="2" charset="2"/>
              <a:buChar char="§"/>
            </a:pPr>
            <a:r>
              <a:rPr lang="en-US" sz="2200" dirty="0"/>
              <a:t>Brand Preference : Mix de local brands (Cameroun, RDC) et international brands (Europe, China)</a:t>
            </a:r>
          </a:p>
          <a:p>
            <a:pPr>
              <a:buFont typeface="Wingdings" panose="05000000000000000000" pitchFamily="2" charset="2"/>
              <a:buChar char="§"/>
            </a:pPr>
            <a:r>
              <a:rPr lang="en-US" sz="2200" dirty="0"/>
              <a:t>Distribution Channels : Mix de formal retail et informal marchés (open marchés, street vendors)</a:t>
            </a:r>
          </a:p>
          <a:p>
            <a:pPr>
              <a:buFont typeface="Wingdings" panose="05000000000000000000" pitchFamily="2" charset="2"/>
              <a:buChar char="§"/>
            </a:pPr>
            <a:r>
              <a:rPr lang="en-US" sz="2200" dirty="0"/>
              <a:t>Challenge pour chaîne d’approvisionnement : Highly fragmented demande, requires flexible distribution stratégies</a:t>
            </a:r>
          </a:p>
          <a:p>
            <a:pPr marL="0" indent="0">
              <a:buNone/>
            </a:pPr>
            <a:endParaRPr lang="en-US" sz="2200" dirty="0"/>
          </a:p>
        </p:txBody>
      </p:sp>
    </p:spTree>
    <p:extLst>
      <p:ext uri="{BB962C8B-B14F-4D97-AF65-F5344CB8AC3E}">
        <p14:creationId xmlns:p14="http://schemas.microsoft.com/office/powerpoint/2010/main" val="337177568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E33B6-F4CB-0F1D-A836-9F5FA68C2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25491-26B3-2721-1517-7EF3E9B06841}"/>
              </a:ext>
            </a:extLst>
          </p:cNvPr>
          <p:cNvSpPr>
            <a:spLocks noGrp="1"/>
          </p:cNvSpPr>
          <p:nvPr>
            <p:ph type="title"/>
          </p:nvPr>
        </p:nvSpPr>
        <p:spPr>
          <a:xfrm>
            <a:off x="603253" y="539751"/>
            <a:ext cx="8191612" cy="717551"/>
          </a:xfrm>
        </p:spPr>
        <p:txBody>
          <a:bodyPr/>
          <a:lstStyle/>
          <a:p>
            <a:r>
              <a:rPr lang="pl-PL" dirty="0"/>
              <a:t>Avantages concurrentiels</a:t>
            </a: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C3856EC-1DD0-6EF8-A9DD-01D5697EAD5F}"/>
              </a:ext>
            </a:extLst>
          </p:cNvPr>
          <p:cNvSpPr>
            <a:spLocks noGrp="1"/>
          </p:cNvSpPr>
          <p:nvPr>
            <p:ph type="body" sz="half" idx="1"/>
          </p:nvPr>
        </p:nvSpPr>
        <p:spPr>
          <a:xfrm>
            <a:off x="603253" y="1436719"/>
            <a:ext cx="8807980" cy="5059521"/>
          </a:xfrm>
        </p:spPr>
        <p:txBody>
          <a:bodyPr>
            <a:normAutofit lnSpcReduction="10000"/>
          </a:bodyPr>
          <a:lstStyle/>
          <a:p>
            <a:pPr>
              <a:buFont typeface="Wingdings" panose="05000000000000000000" pitchFamily="2" charset="2"/>
              <a:buChar char="§"/>
            </a:pPr>
            <a:r>
              <a:rPr lang="en-US" sz="2200" dirty="0"/>
              <a:t>Natural Resources : Abundant agricultural, timber, mineral resources pour value-added processusing</a:t>
            </a:r>
          </a:p>
          <a:p>
            <a:pPr>
              <a:buFont typeface="Wingdings" panose="05000000000000000000" pitchFamily="2" charset="2"/>
              <a:buChar char="§"/>
            </a:pPr>
            <a:r>
              <a:rPr lang="en-US" sz="2200" dirty="0"/>
              <a:t>Strategic Location : Gateway à West et Afrique centrale, close à Europeun marchés</a:t>
            </a:r>
          </a:p>
          <a:p>
            <a:pPr>
              <a:buFont typeface="Wingdings" panose="05000000000000000000" pitchFamily="2" charset="2"/>
              <a:buChar char="§"/>
            </a:pPr>
            <a:r>
              <a:rPr lang="en-US" sz="2200" dirty="0"/>
              <a:t>Labor Coût : Relatively low labor coûts vs. developed economies</a:t>
            </a:r>
          </a:p>
          <a:p>
            <a:pPr>
              <a:buFont typeface="Wingdings" panose="05000000000000000000" pitchFamily="2" charset="2"/>
              <a:buChar char="§"/>
            </a:pPr>
            <a:r>
              <a:rPr lang="en-US" sz="2200" dirty="0"/>
              <a:t>Marché Growth : Young population, growing middle class, increasing consumer spending</a:t>
            </a:r>
          </a:p>
          <a:p>
            <a:pPr>
              <a:buFont typeface="Wingdings" panose="05000000000000000000" pitchFamily="2" charset="2"/>
              <a:buChar char="§"/>
            </a:pPr>
            <a:r>
              <a:rPr lang="en-US" sz="2200" dirty="0"/>
              <a:t>Régional Intégration : AfCFTUn opening opportunities pour intra-Afriquein trade</a:t>
            </a:r>
          </a:p>
          <a:p>
            <a:pPr>
              <a:buFont typeface="Wingdings" panose="05000000000000000000" pitchFamily="2" charset="2"/>
              <a:buChar char="§"/>
            </a:pPr>
            <a:r>
              <a:rPr lang="en-US" sz="2200" dirty="0"/>
              <a:t>First-Mover Advantage : Opportunities pour companies building efficient chaînes d’approvisionnement now</a:t>
            </a:r>
          </a:p>
          <a:p>
            <a:pPr marL="0" indent="0">
              <a:buNone/>
            </a:pPr>
            <a:endParaRPr lang="en-US" sz="2200" dirty="0"/>
          </a:p>
        </p:txBody>
      </p:sp>
    </p:spTree>
    <p:extLst>
      <p:ext uri="{BB962C8B-B14F-4D97-AF65-F5344CB8AC3E}">
        <p14:creationId xmlns:p14="http://schemas.microsoft.com/office/powerpoint/2010/main" val="180391676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04840-3145-6A83-A2A8-F9A48F5D05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AEBD8-DA5E-129A-AC79-A2E8AEE381A9}"/>
              </a:ext>
            </a:extLst>
          </p:cNvPr>
          <p:cNvSpPr>
            <a:spLocks noGrp="1"/>
          </p:cNvSpPr>
          <p:nvPr>
            <p:ph type="title"/>
          </p:nvPr>
        </p:nvSpPr>
        <p:spPr>
          <a:xfrm>
            <a:off x="603253" y="539751"/>
            <a:ext cx="8191612" cy="717551"/>
          </a:xfrm>
        </p:spPr>
        <p:txBody>
          <a:bodyPr/>
          <a:lstStyle/>
          <a:p>
            <a:r>
              <a:rPr lang="en-US" dirty="0"/>
              <a:t>Bonnes pratiques adaptées au contexte africain</a:t>
            </a: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6F7BF16-4879-76EB-8E47-FDB4A0E50312}"/>
              </a:ext>
            </a:extLst>
          </p:cNvPr>
          <p:cNvSpPr>
            <a:spLocks noGrp="1"/>
          </p:cNvSpPr>
          <p:nvPr>
            <p:ph type="body" sz="half" idx="1"/>
          </p:nvPr>
        </p:nvSpPr>
        <p:spPr>
          <a:xfrm>
            <a:off x="603253" y="1553097"/>
            <a:ext cx="8807980" cy="5059521"/>
          </a:xfrm>
        </p:spPr>
        <p:txBody>
          <a:bodyPr>
            <a:normAutofit fontScale="85000" lnSpcReduction="20000"/>
          </a:bodyPr>
          <a:lstStyle/>
          <a:p>
            <a:pPr>
              <a:buFont typeface="Wingdings" panose="05000000000000000000" pitchFamily="2" charset="2"/>
              <a:buChar char="§"/>
            </a:pPr>
            <a:r>
              <a:rPr lang="en-US" sz="2200" dirty="0"/>
              <a:t>Higher Safety Stock : Account pour supply unpredictability, longer lead times</a:t>
            </a:r>
          </a:p>
          <a:p>
            <a:pPr>
              <a:buFont typeface="Wingdings" panose="05000000000000000000" pitchFamily="2" charset="2"/>
              <a:buChar char="§"/>
            </a:pPr>
            <a:r>
              <a:rPr lang="en-US" sz="2200" dirty="0"/>
              <a:t>Diversified Fournisseurs : Don't depend on single source, have backups dans different regions</a:t>
            </a:r>
          </a:p>
          <a:p>
            <a:pPr>
              <a:buFont typeface="Wingdings" panose="05000000000000000000" pitchFamily="2" charset="2"/>
              <a:buChar char="§"/>
            </a:pPr>
            <a:r>
              <a:rPr lang="en-US" sz="2200" dirty="0"/>
              <a:t>Flexible Logistique : Multi-modal transport (road, rail, water) à adapt à conditions</a:t>
            </a:r>
          </a:p>
          <a:p>
            <a:pPr>
              <a:buFont typeface="Wingdings" panose="05000000000000000000" pitchFamily="2" charset="2"/>
              <a:buChar char="§"/>
            </a:pPr>
            <a:r>
              <a:rPr lang="en-US" sz="2200" dirty="0"/>
              <a:t>Qualité Inspection : Test goods at multiple points (source, port, warehouse)</a:t>
            </a:r>
          </a:p>
          <a:p>
            <a:pPr>
              <a:buFont typeface="Wingdings" panose="05000000000000000000" pitchFamily="2" charset="2"/>
              <a:buChar char="§"/>
            </a:pPr>
            <a:r>
              <a:rPr lang="en-US" sz="2200" dirty="0"/>
              <a:t>Relationship Building : Long-term partnerships avec fournisseurs, clients, logistique providers</a:t>
            </a:r>
          </a:p>
          <a:p>
            <a:pPr>
              <a:buFont typeface="Wingdings" panose="05000000000000000000" pitchFamily="2" charset="2"/>
              <a:buChar char="§"/>
            </a:pPr>
            <a:r>
              <a:rPr lang="en-US" sz="2200" dirty="0"/>
              <a:t>Documentation : Careful record-keeping pour customs, traceability, compliance</a:t>
            </a:r>
          </a:p>
          <a:p>
            <a:pPr>
              <a:buFont typeface="Wingdings" panose="05000000000000000000" pitchFamily="2" charset="2"/>
              <a:buChar char="§"/>
            </a:pPr>
            <a:r>
              <a:rPr lang="en-US" sz="2200" dirty="0"/>
              <a:t>Risque Gestion : Insurance, security, entreprise continuity planification essential</a:t>
            </a:r>
          </a:p>
          <a:p>
            <a:pPr marL="0" indent="0">
              <a:buNone/>
            </a:pPr>
            <a:endParaRPr lang="en-US" sz="2200" dirty="0"/>
          </a:p>
        </p:txBody>
      </p:sp>
    </p:spTree>
    <p:extLst>
      <p:ext uri="{BB962C8B-B14F-4D97-AF65-F5344CB8AC3E}">
        <p14:creationId xmlns:p14="http://schemas.microsoft.com/office/powerpoint/2010/main" val="31247283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A6B16-F69F-7723-CFDA-ECCB2F6800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7CBB8B-54E9-478A-F6E9-54DAD7208DD2}"/>
              </a:ext>
            </a:extLst>
          </p:cNvPr>
          <p:cNvSpPr>
            <a:spLocks noGrp="1"/>
          </p:cNvSpPr>
          <p:nvPr>
            <p:ph type="title"/>
          </p:nvPr>
        </p:nvSpPr>
        <p:spPr>
          <a:xfrm>
            <a:off x="603253" y="539751"/>
            <a:ext cx="8191612" cy="717551"/>
          </a:xfrm>
        </p:spPr>
        <p:txBody>
          <a:bodyPr/>
          <a:lstStyle/>
          <a:p>
            <a:r>
              <a:rPr lang="pl-PL" dirty="0"/>
              <a:t>Renforcement de la résilience de la chaîne d’approvisionnement</a:t>
            </a:r>
            <a:br>
              <a:rPr lang="pl-PL" dirty="0"/>
            </a:b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F2842B5B-96CB-79D9-D33D-A13672AFAD8B}"/>
              </a:ext>
            </a:extLst>
          </p:cNvPr>
          <p:cNvSpPr>
            <a:spLocks noGrp="1"/>
          </p:cNvSpPr>
          <p:nvPr>
            <p:ph type="body" sz="half" idx="1"/>
          </p:nvPr>
        </p:nvSpPr>
        <p:spPr>
          <a:xfrm>
            <a:off x="603253" y="1553097"/>
            <a:ext cx="8807980" cy="5059521"/>
          </a:xfrm>
        </p:spPr>
        <p:txBody>
          <a:bodyPr>
            <a:normAutofit/>
          </a:bodyPr>
          <a:lstStyle/>
          <a:p>
            <a:pPr>
              <a:buFont typeface="Wingdings" panose="05000000000000000000" pitchFamily="2" charset="2"/>
              <a:buChar char="§"/>
            </a:pPr>
            <a:r>
              <a:rPr lang="en-US" sz="2200" dirty="0"/>
              <a:t>Définition : capacité à résister aux perturbations et à s’en remettre</a:t>
            </a:r>
          </a:p>
          <a:p>
            <a:pPr>
              <a:buFont typeface="Wingdings" panose="05000000000000000000" pitchFamily="2" charset="2"/>
              <a:buChar char="§"/>
            </a:pPr>
            <a:r>
              <a:rPr lang="en-US" sz="2200" dirty="0"/>
              <a:t>Stratégies :</a:t>
            </a:r>
          </a:p>
          <a:p>
            <a:pPr marL="719138" indent="-303213">
              <a:lnSpc>
                <a:spcPct val="110000"/>
              </a:lnSpc>
              <a:spcBef>
                <a:spcPts val="1800"/>
              </a:spcBef>
              <a:buFont typeface="Wingdings" panose="05000000000000000000" pitchFamily="2" charset="2"/>
              <a:buChar char="Ø"/>
            </a:pPr>
            <a:r>
              <a:rPr lang="en-US" sz="2000" dirty="0"/>
              <a:t>Maintain buffer stock pour critical items</a:t>
            </a:r>
          </a:p>
          <a:p>
            <a:pPr marL="719138" indent="-303213">
              <a:lnSpc>
                <a:spcPct val="110000"/>
              </a:lnSpc>
              <a:spcBef>
                <a:spcPts val="1800"/>
              </a:spcBef>
              <a:buFont typeface="Wingdings" panose="05000000000000000000" pitchFamily="2" charset="2"/>
              <a:buChar char="Ø"/>
            </a:pPr>
            <a:r>
              <a:rPr lang="en-US" sz="2000" dirty="0"/>
              <a:t>Développer alternative supply routes</a:t>
            </a:r>
          </a:p>
          <a:p>
            <a:pPr marL="719138" indent="-303213">
              <a:lnSpc>
                <a:spcPct val="110000"/>
              </a:lnSpc>
              <a:spcBef>
                <a:spcPts val="1800"/>
              </a:spcBef>
              <a:buFont typeface="Wingdings" panose="05000000000000000000" pitchFamily="2" charset="2"/>
              <a:buChar char="Ø"/>
            </a:pPr>
            <a:r>
              <a:rPr lang="en-US" sz="2000" dirty="0"/>
              <a:t>Build strong relationships avec key fournisseurs</a:t>
            </a:r>
          </a:p>
          <a:p>
            <a:pPr marL="719138" indent="-303213">
              <a:lnSpc>
                <a:spcPct val="110000"/>
              </a:lnSpc>
              <a:spcBef>
                <a:spcPts val="1800"/>
              </a:spcBef>
              <a:buFont typeface="Wingdings" panose="05000000000000000000" pitchFamily="2" charset="2"/>
              <a:buChar char="Ø"/>
            </a:pPr>
            <a:r>
              <a:rPr lang="en-US" sz="2000" dirty="0"/>
              <a:t>Invest dans information visibility (tracking systèmes)</a:t>
            </a:r>
          </a:p>
          <a:p>
            <a:pPr marL="719138" indent="-303213">
              <a:lnSpc>
                <a:spcPct val="110000"/>
              </a:lnSpc>
              <a:spcBef>
                <a:spcPts val="1800"/>
              </a:spcBef>
              <a:buFont typeface="Wingdings" panose="05000000000000000000" pitchFamily="2" charset="2"/>
              <a:buChar char="Ø"/>
            </a:pPr>
            <a:r>
              <a:rPr lang="en-US" sz="2000" dirty="0"/>
              <a:t>Have contingency plans pour common disruptions</a:t>
            </a:r>
          </a:p>
          <a:p>
            <a:pPr>
              <a:buFont typeface="Wingdings" panose="05000000000000000000" pitchFamily="2" charset="2"/>
              <a:buChar char="§"/>
            </a:pPr>
            <a:r>
              <a:rPr lang="en-US" sz="2200" dirty="0"/>
              <a:t>Afriquein Context : Disruptions are more frequent, so résilience is competitive advantage</a:t>
            </a:r>
          </a:p>
          <a:p>
            <a:pPr marL="0" indent="0">
              <a:buNone/>
            </a:pPr>
            <a:endParaRPr lang="en-US" sz="2200" dirty="0"/>
          </a:p>
        </p:txBody>
      </p:sp>
    </p:spTree>
    <p:extLst>
      <p:ext uri="{BB962C8B-B14F-4D97-AF65-F5344CB8AC3E}">
        <p14:creationId xmlns:p14="http://schemas.microsoft.com/office/powerpoint/2010/main" val="76449934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4CB8C-9617-95D3-131A-5EE1A0E1E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D82FDA-F2EA-BD34-40E6-D3881EB6D991}"/>
              </a:ext>
            </a:extLst>
          </p:cNvPr>
          <p:cNvSpPr>
            <a:spLocks noGrp="1"/>
          </p:cNvSpPr>
          <p:nvPr>
            <p:ph type="title"/>
          </p:nvPr>
        </p:nvSpPr>
        <p:spPr>
          <a:xfrm>
            <a:off x="603253" y="539751"/>
            <a:ext cx="8191612" cy="717551"/>
          </a:xfrm>
        </p:spPr>
        <p:txBody>
          <a:bodyPr/>
          <a:lstStyle/>
          <a:p>
            <a:r>
              <a:rPr lang="en-US" dirty="0"/>
              <a:t>Étude de cas : chaîne d’approvisionnement du cacao au Cameroun</a:t>
            </a:r>
            <a:br>
              <a:rPr lang="en-US" dirty="0"/>
            </a:br>
            <a:br>
              <a:rPr lang="pl-PL" dirty="0"/>
            </a:b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9484CD7B-AFAE-DF69-623D-6A5EE34F23E7}"/>
              </a:ext>
            </a:extLst>
          </p:cNvPr>
          <p:cNvSpPr>
            <a:spLocks noGrp="1"/>
          </p:cNvSpPr>
          <p:nvPr>
            <p:ph type="body" sz="half" idx="1"/>
          </p:nvPr>
        </p:nvSpPr>
        <p:spPr>
          <a:xfrm>
            <a:off x="603253" y="1553097"/>
            <a:ext cx="8807980" cy="5059521"/>
          </a:xfrm>
        </p:spPr>
        <p:txBody>
          <a:bodyPr>
            <a:normAutofit/>
          </a:bodyPr>
          <a:lstStyle/>
          <a:p>
            <a:pPr>
              <a:buFont typeface="Wingdings" panose="05000000000000000000" pitchFamily="2" charset="2"/>
              <a:buChar char="§"/>
            </a:pPr>
            <a:r>
              <a:rPr lang="en-US" sz="2200" dirty="0"/>
              <a:t>Context : Cameroun is world's 5th largest cocoa producer</a:t>
            </a:r>
          </a:p>
          <a:p>
            <a:pPr>
              <a:buFont typeface="Wingdings" panose="05000000000000000000" pitchFamily="2" charset="2"/>
              <a:buChar char="§"/>
            </a:pPr>
            <a:r>
              <a:rPr lang="en-US" sz="2200" dirty="0"/>
              <a:t>Challenge : Farmers dans remote areas → local buyers → national traders → international exporters</a:t>
            </a:r>
          </a:p>
          <a:p>
            <a:pPr marL="719138" indent="-303213">
              <a:lnSpc>
                <a:spcPct val="110000"/>
              </a:lnSpc>
              <a:spcBef>
                <a:spcPts val="1800"/>
              </a:spcBef>
              <a:buFont typeface="Wingdings" panose="05000000000000000000" pitchFamily="2" charset="2"/>
              <a:buChar char="Ø"/>
            </a:pPr>
            <a:r>
              <a:rPr lang="en-US" sz="2000" dirty="0"/>
              <a:t>Information gaps : Farmers don't know world marché prices</a:t>
            </a:r>
          </a:p>
          <a:p>
            <a:pPr marL="719138" indent="-303213">
              <a:lnSpc>
                <a:spcPct val="110000"/>
              </a:lnSpc>
              <a:spcBef>
                <a:spcPts val="1800"/>
              </a:spcBef>
              <a:buFont typeface="Wingdings" panose="05000000000000000000" pitchFamily="2" charset="2"/>
              <a:buChar char="Ø"/>
            </a:pPr>
            <a:r>
              <a:rPr lang="en-US" sz="2000" dirty="0"/>
              <a:t>Poor roads limit access à remote farms</a:t>
            </a:r>
          </a:p>
          <a:p>
            <a:pPr marL="719138" indent="-303213">
              <a:lnSpc>
                <a:spcPct val="110000"/>
              </a:lnSpc>
              <a:spcBef>
                <a:spcPts val="1800"/>
              </a:spcBef>
              <a:buFont typeface="Wingdings" panose="05000000000000000000" pitchFamily="2" charset="2"/>
              <a:buChar char="Ø"/>
            </a:pPr>
            <a:r>
              <a:rPr lang="en-US" sz="2000" dirty="0"/>
              <a:t>Many middlemen = high coûts</a:t>
            </a:r>
          </a:p>
          <a:p>
            <a:pPr>
              <a:buFont typeface="Wingdings" panose="05000000000000000000" pitchFamily="2" charset="2"/>
              <a:buChar char="§"/>
            </a:pPr>
            <a:r>
              <a:rPr lang="en-US" sz="2200" dirty="0"/>
              <a:t>Qualité Issue : Cocoa fermentation/drying inconsistent, affects mondial marché positioning</a:t>
            </a:r>
          </a:p>
          <a:p>
            <a:pPr>
              <a:buFont typeface="Wingdings" panose="05000000000000000000" pitchFamily="2" charset="2"/>
              <a:buChar char="§"/>
            </a:pPr>
            <a:r>
              <a:rPr lang="en-US" sz="2200" dirty="0"/>
              <a:t>Solution Being Implemented : Direct farmer organizations, training, cooperative marchéing</a:t>
            </a:r>
          </a:p>
          <a:p>
            <a:pPr marL="0" indent="0">
              <a:buNone/>
            </a:pPr>
            <a:endParaRPr lang="en-US" sz="2200" dirty="0"/>
          </a:p>
        </p:txBody>
      </p:sp>
    </p:spTree>
    <p:extLst>
      <p:ext uri="{BB962C8B-B14F-4D97-AF65-F5344CB8AC3E}">
        <p14:creationId xmlns:p14="http://schemas.microsoft.com/office/powerpoint/2010/main" val="406366399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2DA10-3BED-0364-B3E3-9980A8A5D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B1187-07E2-F755-A6FB-6B6C4B9318FC}"/>
              </a:ext>
            </a:extLst>
          </p:cNvPr>
          <p:cNvSpPr>
            <a:spLocks noGrp="1"/>
          </p:cNvSpPr>
          <p:nvPr>
            <p:ph type="title"/>
          </p:nvPr>
        </p:nvSpPr>
        <p:spPr>
          <a:xfrm>
            <a:off x="603253" y="539751"/>
            <a:ext cx="8191612" cy="717551"/>
          </a:xfrm>
        </p:spPr>
        <p:txBody>
          <a:bodyPr/>
          <a:lstStyle/>
          <a:p>
            <a:r>
              <a:rPr lang="pl-PL" dirty="0"/>
              <a:t>Débouchés professionnels en logistique</a:t>
            </a:r>
            <a:br>
              <a:rPr lang="pl-PL" dirty="0"/>
            </a:br>
            <a:br>
              <a:rPr lang="en-US" dirty="0"/>
            </a:br>
            <a:br>
              <a:rPr lang="pl-PL" dirty="0"/>
            </a:b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533A689-C886-0361-5DD8-4C47E7702878}"/>
              </a:ext>
            </a:extLst>
          </p:cNvPr>
          <p:cNvSpPr>
            <a:spLocks noGrp="1"/>
          </p:cNvSpPr>
          <p:nvPr>
            <p:ph type="body" sz="half" idx="1"/>
          </p:nvPr>
        </p:nvSpPr>
        <p:spPr>
          <a:xfrm>
            <a:off x="603253" y="1299121"/>
            <a:ext cx="8807980" cy="5059521"/>
          </a:xfrm>
        </p:spPr>
        <p:txBody>
          <a:bodyPr>
            <a:noAutofit/>
          </a:bodyPr>
          <a:lstStyle/>
          <a:p>
            <a:pPr>
              <a:spcBef>
                <a:spcPts val="1800"/>
              </a:spcBef>
              <a:buFont typeface="Wingdings" panose="05000000000000000000" pitchFamily="2" charset="2"/>
              <a:buChar char="§"/>
            </a:pPr>
            <a:r>
              <a:rPr lang="en-US" sz="2200" dirty="0"/>
              <a:t>Port Operations : Port managers, cargo handlers, customs brokers</a:t>
            </a:r>
          </a:p>
          <a:p>
            <a:pPr>
              <a:spcBef>
                <a:spcPts val="1800"/>
              </a:spcBef>
              <a:buFont typeface="Wingdings" panose="05000000000000000000" pitchFamily="2" charset="2"/>
              <a:buChar char="§"/>
            </a:pPr>
            <a:r>
              <a:rPr lang="en-US" sz="2200" dirty="0"/>
              <a:t>Transport : Logistique coordinators, drivers, fleet managers</a:t>
            </a:r>
          </a:p>
          <a:p>
            <a:pPr>
              <a:spcBef>
                <a:spcPts val="1800"/>
              </a:spcBef>
              <a:buFont typeface="Wingdings" panose="05000000000000000000" pitchFamily="2" charset="2"/>
              <a:buChar char="§"/>
            </a:pPr>
            <a:r>
              <a:rPr lang="en-US" sz="2200" dirty="0"/>
              <a:t>Warehousing : Warehouse managers, stock controllers</a:t>
            </a:r>
          </a:p>
          <a:p>
            <a:pPr>
              <a:spcBef>
                <a:spcPts val="1800"/>
              </a:spcBef>
              <a:buFont typeface="Wingdings" panose="05000000000000000000" pitchFamily="2" charset="2"/>
              <a:buChar char="§"/>
            </a:pPr>
            <a:r>
              <a:rPr lang="en-US" sz="2200" dirty="0"/>
              <a:t>Approvisionnement : Approvisionnement officers, fournisseur relationship managers</a:t>
            </a:r>
          </a:p>
          <a:p>
            <a:pPr>
              <a:spcBef>
                <a:spcPts val="1800"/>
              </a:spcBef>
              <a:buFont typeface="Wingdings" panose="05000000000000000000" pitchFamily="2" charset="2"/>
              <a:buChar char="§"/>
            </a:pPr>
            <a:r>
              <a:rPr lang="en-US" sz="2200" dirty="0"/>
              <a:t>Customs &amp; Commerce : Customs agents, import/export specialists, compliance officers</a:t>
            </a:r>
          </a:p>
          <a:p>
            <a:pPr>
              <a:spcBef>
                <a:spcPts val="1800"/>
              </a:spcBef>
              <a:buFont typeface="Wingdings" panose="05000000000000000000" pitchFamily="2" charset="2"/>
              <a:buChar char="§"/>
            </a:pPr>
            <a:r>
              <a:rPr lang="en-US" sz="2200" dirty="0"/>
              <a:t>Technologie : Supply chain analysts, systèmes implementers</a:t>
            </a:r>
          </a:p>
          <a:p>
            <a:pPr>
              <a:spcBef>
                <a:spcPts val="1800"/>
              </a:spcBef>
              <a:buFont typeface="Wingdings" panose="05000000000000000000" pitchFamily="2" charset="2"/>
              <a:buChar char="§"/>
            </a:pPr>
            <a:r>
              <a:rPr lang="en-US" sz="2200" dirty="0"/>
              <a:t>Growing Demande : AfCFTUn creating new jobs, companies expanding operations</a:t>
            </a:r>
          </a:p>
          <a:p>
            <a:pPr marL="0" indent="0">
              <a:spcBef>
                <a:spcPts val="1800"/>
              </a:spcBef>
              <a:buNone/>
            </a:pPr>
            <a:endParaRPr lang="en-US" sz="2200" dirty="0"/>
          </a:p>
        </p:txBody>
      </p:sp>
    </p:spTree>
    <p:extLst>
      <p:ext uri="{BB962C8B-B14F-4D97-AF65-F5344CB8AC3E}">
        <p14:creationId xmlns:p14="http://schemas.microsoft.com/office/powerpoint/2010/main" val="390413031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6346C-FAC1-3F16-0D3A-1962545F0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E676C2-4ABC-C5A5-62AE-B0A7FD2709A5}"/>
              </a:ext>
            </a:extLst>
          </p:cNvPr>
          <p:cNvSpPr>
            <a:spLocks noGrp="1"/>
          </p:cNvSpPr>
          <p:nvPr>
            <p:ph type="title"/>
          </p:nvPr>
        </p:nvSpPr>
        <p:spPr>
          <a:xfrm>
            <a:off x="603253" y="539751"/>
            <a:ext cx="8191612" cy="717551"/>
          </a:xfrm>
        </p:spPr>
        <p:txBody>
          <a:bodyPr/>
          <a:lstStyle/>
          <a:p>
            <a:r>
              <a:rPr lang="pl-PL" dirty="0"/>
              <a:t>Points clés</a:t>
            </a:r>
            <a:br>
              <a:rPr lang="pl-PL" dirty="0"/>
            </a:br>
            <a:br>
              <a:rPr lang="pl-PL" dirty="0"/>
            </a:br>
            <a:br>
              <a:rPr lang="en-US" dirty="0"/>
            </a:br>
            <a:br>
              <a:rPr lang="pl-PL" dirty="0"/>
            </a:b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B8874236-5613-E9BF-A9D1-9D93363F23E0}"/>
              </a:ext>
            </a:extLst>
          </p:cNvPr>
          <p:cNvSpPr>
            <a:spLocks noGrp="1"/>
          </p:cNvSpPr>
          <p:nvPr>
            <p:ph type="body" sz="half" idx="1"/>
          </p:nvPr>
        </p:nvSpPr>
        <p:spPr>
          <a:xfrm>
            <a:off x="603253" y="1299121"/>
            <a:ext cx="8807980" cy="5059521"/>
          </a:xfrm>
        </p:spPr>
        <p:txBody>
          <a:bodyPr>
            <a:noAutofit/>
          </a:bodyPr>
          <a:lstStyle/>
          <a:p>
            <a:pPr>
              <a:spcBef>
                <a:spcPts val="1800"/>
              </a:spcBef>
              <a:buFont typeface="Wingdings" panose="05000000000000000000" pitchFamily="2" charset="2"/>
              <a:buChar char="§"/>
            </a:pPr>
            <a:r>
              <a:rPr lang="en-US" sz="2200" dirty="0"/>
              <a:t>Afriquein chaînes d’approvisionnement face unique challenges : infrastructure, currency, political risque, climate</a:t>
            </a:r>
          </a:p>
          <a:p>
            <a:pPr>
              <a:spcBef>
                <a:spcPts val="1800"/>
              </a:spcBef>
              <a:buFont typeface="Wingdings" panose="05000000000000000000" pitchFamily="2" charset="2"/>
              <a:buChar char="§"/>
            </a:pPr>
            <a:r>
              <a:rPr lang="en-US" sz="2200" dirty="0"/>
              <a:t>Régional corridors et ports are critical pour trade connectivity</a:t>
            </a:r>
          </a:p>
          <a:p>
            <a:pPr>
              <a:spcBef>
                <a:spcPts val="1800"/>
              </a:spcBef>
              <a:buFont typeface="Wingdings" panose="05000000000000000000" pitchFamily="2" charset="2"/>
              <a:buChar char="§"/>
            </a:pPr>
            <a:r>
              <a:rPr lang="en-US" sz="2200" dirty="0"/>
              <a:t>Mobile money et numérique payment systèmes are game-changers</a:t>
            </a:r>
          </a:p>
          <a:p>
            <a:pPr>
              <a:spcBef>
                <a:spcPts val="1800"/>
              </a:spcBef>
              <a:buFont typeface="Wingdings" panose="05000000000000000000" pitchFamily="2" charset="2"/>
              <a:buChar char="§"/>
            </a:pPr>
            <a:r>
              <a:rPr lang="en-US" sz="2200" dirty="0" err="1"/>
              <a:t>AfCFTUn is opening new marché opportunities pour intra-Afriquein trade</a:t>
            </a:r>
          </a:p>
          <a:p>
            <a:pPr>
              <a:spcBef>
                <a:spcPts val="1800"/>
              </a:spcBef>
              <a:buFont typeface="Wingdings" panose="05000000000000000000" pitchFamily="2" charset="2"/>
              <a:buChar char="§"/>
            </a:pPr>
            <a:r>
              <a:rPr lang="en-US" sz="2024" dirty="0"/>
              <a:t>Les entreprises doivent adapter leurs stratégies de chaîne d’approvisionnement au contexte local</a:t>
            </a:r>
          </a:p>
          <a:p>
            <a:pPr>
              <a:spcBef>
                <a:spcPts val="1800"/>
              </a:spcBef>
              <a:buFont typeface="Wingdings" panose="05000000000000000000" pitchFamily="2" charset="2"/>
              <a:buChar char="§"/>
            </a:pPr>
            <a:r>
              <a:rPr lang="en-US" sz="2024" dirty="0"/>
              <a:t>Les compétences en gestion de la chaîne d’approvisionnement sont de plus en plus précieuses en Afrique</a:t>
            </a:r>
          </a:p>
          <a:p>
            <a:pPr>
              <a:spcBef>
                <a:spcPts val="1800"/>
              </a:spcBef>
              <a:buFont typeface="Wingdings" panose="05000000000000000000" pitchFamily="2" charset="2"/>
              <a:buChar char="§"/>
            </a:pPr>
            <a:r>
              <a:rPr lang="en-US" sz="2200" dirty="0"/>
              <a:t>Building résilience et relationships are keys à success</a:t>
            </a:r>
          </a:p>
          <a:p>
            <a:pPr marL="0" indent="0">
              <a:spcBef>
                <a:spcPts val="1800"/>
              </a:spcBef>
              <a:buNone/>
            </a:pPr>
            <a:endParaRPr lang="en-US" sz="2200" dirty="0"/>
          </a:p>
        </p:txBody>
      </p:sp>
    </p:spTree>
    <p:extLst>
      <p:ext uri="{BB962C8B-B14F-4D97-AF65-F5344CB8AC3E}">
        <p14:creationId xmlns:p14="http://schemas.microsoft.com/office/powerpoint/2010/main" val="281288694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0E16A-B059-F03C-9EAC-4DCF2F0DE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F09C0-27CD-2C23-D254-7115E4592203}"/>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DF736DAE-578A-E31D-6243-E2250A291A3A}"/>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Comprendre les principaux défis d’infrastructure dans les pays africains</a:t>
            </a:r>
          </a:p>
          <a:p>
            <a:pPr>
              <a:buFont typeface="Wingdings" panose="05000000000000000000" pitchFamily="2" charset="2"/>
              <a:buChar char="§"/>
            </a:pPr>
            <a:r>
              <a:rPr lang="en-US" sz="2208" dirty="0"/>
              <a:t>Identifier les corridors régionaux d’approvisionnement et les routes commerciales</a:t>
            </a:r>
          </a:p>
          <a:p>
            <a:pPr>
              <a:buFont typeface="Wingdings" panose="05000000000000000000" pitchFamily="2" charset="2"/>
              <a:buChar char="§"/>
            </a:pPr>
            <a:r>
              <a:rPr lang="en-US" sz="2208" dirty="0"/>
              <a:t>Analyser les opérations portuaires et les plateformes logistiques</a:t>
            </a:r>
          </a:p>
          <a:p>
            <a:pPr>
              <a:buFont typeface="Wingdings" panose="05000000000000000000" pitchFamily="2" charset="2"/>
              <a:buChar char="§"/>
            </a:pPr>
            <a:r>
              <a:rPr lang="en-US" sz="2208" dirty="0"/>
              <a:t>Reconnaître les risques monétaires, politiques et sécuritaires</a:t>
            </a:r>
          </a:p>
          <a:p>
            <a:pPr>
              <a:buFont typeface="Wingdings" panose="05000000000000000000" pitchFamily="2" charset="2"/>
              <a:buChar char="§"/>
            </a:pPr>
            <a:r>
              <a:rPr lang="en-US" sz="2208" dirty="0"/>
              <a:t>Explorer les possibilités offertes par l’intégration régionale (AfCFTA)</a:t>
            </a:r>
          </a:p>
          <a:p>
            <a:pPr>
              <a:buFont typeface="Wingdings" panose="05000000000000000000" pitchFamily="2" charset="2"/>
              <a:buChar char="§"/>
            </a:pPr>
            <a:r>
              <a:rPr lang="en-US" sz="2208" dirty="0"/>
              <a:t>Appliquer les principes de la chaîne d’approvisionnement au contexte économique africain</a:t>
            </a:r>
          </a:p>
        </p:txBody>
      </p:sp>
    </p:spTree>
    <p:extLst>
      <p:ext uri="{BB962C8B-B14F-4D97-AF65-F5344CB8AC3E}">
        <p14:creationId xmlns:p14="http://schemas.microsoft.com/office/powerpoint/2010/main" val="337079250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8191612" cy="717551"/>
          </a:xfrm>
        </p:spPr>
        <p:txBody>
          <a:bodyPr/>
          <a:lstStyle/>
          <a:p>
            <a:r>
              <a:rPr lang="pl-PL" dirty="0"/>
              <a:t>Défi 1 : infrastructure routière et transport</a:t>
            </a: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a:xfrm>
            <a:off x="603253" y="1636223"/>
            <a:ext cx="8807980" cy="5059521"/>
          </a:xfrm>
        </p:spPr>
        <p:txBody>
          <a:bodyPr>
            <a:normAutofit/>
          </a:bodyPr>
          <a:lstStyle/>
          <a:p>
            <a:pPr marL="0" indent="0">
              <a:buNone/>
            </a:pPr>
            <a:r>
              <a:rPr lang="pl-PL" sz="2400" b="1" dirty="0"/>
              <a:t>Le problème :</a:t>
            </a:r>
            <a:endParaRPr lang="en-US" sz="2600" dirty="0"/>
          </a:p>
          <a:p>
            <a:pPr>
              <a:buFont typeface="Wingdings" panose="05000000000000000000" pitchFamily="2" charset="2"/>
              <a:buChar char="§"/>
            </a:pPr>
            <a:r>
              <a:rPr lang="en-US" sz="2024" dirty="0"/>
              <a:t>De nombreuses routes ne sont pas revêtues ou sont mal entretenues</a:t>
            </a:r>
          </a:p>
          <a:p>
            <a:pPr>
              <a:buFont typeface="Wingdings" panose="05000000000000000000" pitchFamily="2" charset="2"/>
              <a:buChar char="§"/>
            </a:pPr>
            <a:r>
              <a:rPr lang="en-US" sz="2024" dirty="0"/>
              <a:t>La saison des pluies provoque des inondations et des fermetures de routes</a:t>
            </a:r>
          </a:p>
          <a:p>
            <a:pPr>
              <a:buFont typeface="Wingdings" panose="05000000000000000000" pitchFamily="2" charset="2"/>
              <a:buChar char="§"/>
            </a:pPr>
            <a:r>
              <a:rPr lang="en-US" sz="2024" dirty="0"/>
              <a:t>Les temps de trajet sont imprévisibles (par exemple, 500 km peuvent prendre plus de 12 heures contre 6 heures dans les pays développés)</a:t>
            </a:r>
          </a:p>
          <a:p>
            <a:pPr>
              <a:buFont typeface="Wingdings" panose="05000000000000000000" pitchFamily="2" charset="2"/>
              <a:buChar char="§"/>
            </a:pPr>
            <a:r>
              <a:rPr lang="en-US" sz="2024" dirty="0"/>
              <a:t>L’usure des véhicules est élevée, ce qui entraîne des pannes fréquentes</a:t>
            </a:r>
            <a:endParaRPr lang="pl-PL" sz="2200" dirty="0"/>
          </a:p>
          <a:p>
            <a:pPr marL="0" indent="0">
              <a:buNone/>
            </a:pPr>
            <a:r>
              <a:rPr lang="en-US" sz="2208" b="1" dirty="0"/>
              <a:t>Impact sur la chaîne d’approvisionnement : les délais sont imprévisibles, les stocks doivent être plus élevés (stock de sécurité), les coûts de transport augmentent et la qualité des produits peut se dégrader pendant le transport.</a:t>
            </a:r>
          </a:p>
          <a:p>
            <a:pPr marL="0" indent="0">
              <a:buNone/>
            </a:pP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17068-F200-C35A-4C69-8260A87078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E64CD-6D8E-783A-3669-F0550A0231F4}"/>
              </a:ext>
            </a:extLst>
          </p:cNvPr>
          <p:cNvSpPr>
            <a:spLocks noGrp="1"/>
          </p:cNvSpPr>
          <p:nvPr>
            <p:ph type="title"/>
          </p:nvPr>
        </p:nvSpPr>
        <p:spPr>
          <a:xfrm>
            <a:off x="603253" y="539751"/>
            <a:ext cx="8191612" cy="717551"/>
          </a:xfrm>
        </p:spPr>
        <p:txBody>
          <a:bodyPr/>
          <a:lstStyle/>
          <a:p>
            <a:r>
              <a:rPr lang="pl-PL" dirty="0"/>
              <a:t>Défi 2 : opérations portuaires et logistique maritime</a:t>
            </a: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F1210A8-382B-5BE3-3142-D92EBF984606}"/>
              </a:ext>
            </a:extLst>
          </p:cNvPr>
          <p:cNvSpPr>
            <a:spLocks noGrp="1"/>
          </p:cNvSpPr>
          <p:nvPr>
            <p:ph type="body" sz="half" idx="1"/>
          </p:nvPr>
        </p:nvSpPr>
        <p:spPr>
          <a:xfrm>
            <a:off x="603253" y="1669475"/>
            <a:ext cx="8807980" cy="5059521"/>
          </a:xfrm>
        </p:spPr>
        <p:txBody>
          <a:bodyPr>
            <a:normAutofit/>
          </a:bodyPr>
          <a:lstStyle/>
          <a:p>
            <a:pPr marL="0" indent="0">
              <a:buNone/>
            </a:pPr>
            <a:r>
              <a:rPr lang="pl-PL" sz="2208" b="1" dirty="0"/>
              <a:t>Principaux ports :</a:t>
            </a:r>
            <a:endParaRPr lang="en-US" sz="2600" dirty="0"/>
          </a:p>
          <a:p>
            <a:pPr>
              <a:buFont typeface="Wingdings" panose="05000000000000000000" pitchFamily="2" charset="2"/>
              <a:buChar char="§"/>
            </a:pPr>
            <a:r>
              <a:rPr lang="en-US" sz="2200" dirty="0"/>
              <a:t>Port de Douala (Cameroun) : le plus grand d’Afrique centrale, mais souvent congestionné</a:t>
            </a:r>
          </a:p>
          <a:p>
            <a:pPr>
              <a:buFont typeface="Wingdings" panose="05000000000000000000" pitchFamily="2" charset="2"/>
              <a:buChar char="§"/>
            </a:pPr>
            <a:r>
              <a:rPr lang="en-US" sz="2200" dirty="0"/>
              <a:t>Port de Kribi (Cameroun) : port moderne, moins congestionné, emplacement stratégique</a:t>
            </a:r>
          </a:p>
          <a:p>
            <a:pPr>
              <a:buFont typeface="Wingdings" panose="05000000000000000000" pitchFamily="2" charset="2"/>
              <a:buChar char="§"/>
            </a:pPr>
            <a:r>
              <a:rPr lang="en-US" sz="2024" dirty="0"/>
              <a:t>Port de Matadi (RDC) : porte d’entrée du commerce sur le fleuve Congo</a:t>
            </a:r>
          </a:p>
          <a:p>
            <a:pPr>
              <a:buFont typeface="Wingdings" panose="05000000000000000000" pitchFamily="2" charset="2"/>
              <a:buChar char="§"/>
            </a:pPr>
            <a:r>
              <a:rPr lang="en-US" sz="2024" dirty="0"/>
              <a:t>Port de Pointe-Noire (Congo) : plateforme pour le pétrole et les marchandises diverses</a:t>
            </a:r>
          </a:p>
          <a:p>
            <a:pPr marL="0" indent="0">
              <a:buNone/>
            </a:pPr>
            <a:r>
              <a:rPr lang="en-US" sz="2208" b="1" dirty="0"/>
              <a:t>Problème : la congestion peut retarder les expéditions de 2 à 4 semaines. La bureaucratie du dédouanement ajoute des délais.</a:t>
            </a:r>
            <a:endParaRPr lang="pl-PL" dirty="0"/>
          </a:p>
        </p:txBody>
      </p:sp>
    </p:spTree>
    <p:extLst>
      <p:ext uri="{BB962C8B-B14F-4D97-AF65-F5344CB8AC3E}">
        <p14:creationId xmlns:p14="http://schemas.microsoft.com/office/powerpoint/2010/main" val="276659106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D0B53-BDA2-AF9F-8D1A-753BC81A93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EAFFE3-6513-59BE-B02B-4E6ED7B2B9D7}"/>
              </a:ext>
            </a:extLst>
          </p:cNvPr>
          <p:cNvSpPr>
            <a:spLocks noGrp="1"/>
          </p:cNvSpPr>
          <p:nvPr>
            <p:ph type="title"/>
          </p:nvPr>
        </p:nvSpPr>
        <p:spPr>
          <a:xfrm>
            <a:off x="603253" y="539751"/>
            <a:ext cx="8191612" cy="717551"/>
          </a:xfrm>
        </p:spPr>
        <p:txBody>
          <a:bodyPr/>
          <a:lstStyle/>
          <a:p>
            <a:r>
              <a:rPr lang="en-US" dirty="0"/>
              <a:t>Défi 3 : transport ferroviaire et voies navigables intérieures</a:t>
            </a:r>
            <a:br>
              <a:rPr lang="en-US"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4DB57683-4FCB-C18D-1610-481BB1F5BA3E}"/>
              </a:ext>
            </a:extLst>
          </p:cNvPr>
          <p:cNvSpPr>
            <a:spLocks noGrp="1"/>
          </p:cNvSpPr>
          <p:nvPr>
            <p:ph type="body" sz="half" idx="1"/>
          </p:nvPr>
        </p:nvSpPr>
        <p:spPr>
          <a:xfrm>
            <a:off x="603253" y="1669475"/>
            <a:ext cx="8807980" cy="5059521"/>
          </a:xfrm>
        </p:spPr>
        <p:txBody>
          <a:bodyPr>
            <a:normAutofit/>
          </a:bodyPr>
          <a:lstStyle/>
          <a:p>
            <a:pPr>
              <a:buFont typeface="Wingdings" panose="05000000000000000000" pitchFamily="2" charset="2"/>
              <a:buChar char="§"/>
            </a:pPr>
            <a:r>
              <a:rPr lang="en-US" sz="2200" dirty="0"/>
              <a:t>Systèmes ferroviaires : réseaux limités, nombreuses lignes dégradées ou sous-utilisées</a:t>
            </a:r>
          </a:p>
          <a:p>
            <a:pPr marL="719138" indent="-303213">
              <a:buFont typeface="Wingdings" panose="05000000000000000000" pitchFamily="2" charset="2"/>
              <a:buChar char="Ø"/>
              <a:tabLst>
                <a:tab pos="808038" algn="l"/>
              </a:tabLst>
            </a:pPr>
            <a:r>
              <a:rPr lang="en-US" sz="2024" dirty="0"/>
              <a:t>Exemple : le chemin de fer Congo-Océan (de Kinshasa vers l’océan) est sous-utilisé en raison d’un mauvais entretien</a:t>
            </a:r>
          </a:p>
          <a:p>
            <a:pPr>
              <a:buFont typeface="Wingdings" panose="05000000000000000000" pitchFamily="2" charset="2"/>
              <a:buChar char="§"/>
            </a:pPr>
            <a:r>
              <a:rPr lang="en-US" sz="2024" dirty="0"/>
              <a:t>Voies navigables intérieures : le fleuve Congo et la rivière Kasaï offrent un potentiel de transport, mais le service reste irrégulier</a:t>
            </a:r>
          </a:p>
          <a:p>
            <a:pPr>
              <a:buFont typeface="Wingdings" panose="05000000000000000000" pitchFamily="2" charset="2"/>
              <a:buChar char="§"/>
            </a:pPr>
            <a:r>
              <a:rPr lang="en-US" sz="2024" dirty="0"/>
              <a:t>Opportunité : investir dans le rail et le transport fluvial pourrait réduire les coûts par rapport au transport routier (le transport fluvial étant le moins cher)</a:t>
            </a:r>
          </a:p>
        </p:txBody>
      </p:sp>
    </p:spTree>
    <p:extLst>
      <p:ext uri="{BB962C8B-B14F-4D97-AF65-F5344CB8AC3E}">
        <p14:creationId xmlns:p14="http://schemas.microsoft.com/office/powerpoint/2010/main" val="228800864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E9083-BA5B-D9E7-07EF-352DBC6524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70FBFF-6CE3-E35C-CD23-44C90ABA8A00}"/>
              </a:ext>
            </a:extLst>
          </p:cNvPr>
          <p:cNvSpPr>
            <a:spLocks noGrp="1"/>
          </p:cNvSpPr>
          <p:nvPr>
            <p:ph type="title"/>
          </p:nvPr>
        </p:nvSpPr>
        <p:spPr>
          <a:xfrm>
            <a:off x="603253" y="539751"/>
            <a:ext cx="8191612" cy="717551"/>
          </a:xfrm>
        </p:spPr>
        <p:txBody>
          <a:bodyPr/>
          <a:lstStyle/>
          <a:p>
            <a:r>
              <a:rPr lang="pl-PL" dirty="0"/>
              <a:t>Corridors régionaux de chaînes d’approvisionnement</a:t>
            </a: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7550D070-56B8-77B4-068A-D5E59105416C}"/>
              </a:ext>
            </a:extLst>
          </p:cNvPr>
          <p:cNvSpPr>
            <a:spLocks noGrp="1"/>
          </p:cNvSpPr>
          <p:nvPr>
            <p:ph type="body" sz="half" idx="1"/>
          </p:nvPr>
        </p:nvSpPr>
        <p:spPr>
          <a:xfrm>
            <a:off x="603253" y="1453344"/>
            <a:ext cx="8807980" cy="5059521"/>
          </a:xfrm>
        </p:spPr>
        <p:txBody>
          <a:bodyPr>
            <a:normAutofit/>
          </a:bodyPr>
          <a:lstStyle/>
          <a:p>
            <a:pPr marL="0" indent="0">
              <a:buNone/>
            </a:pPr>
            <a:r>
              <a:rPr lang="pl-PL" sz="2208" b="1" dirty="0" err="1"/>
              <a:t>Principaux corridors commerciaux :</a:t>
            </a:r>
            <a:endParaRPr lang="en-US" sz="2600" dirty="0"/>
          </a:p>
          <a:p>
            <a:pPr>
              <a:buFont typeface="Wingdings" panose="05000000000000000000" pitchFamily="2" charset="2"/>
              <a:buChar char="§"/>
            </a:pPr>
            <a:r>
              <a:rPr lang="en-US" sz="2200" dirty="0"/>
              <a:t>Kribi-Zongo Corridor : Cameroun à Chad &amp; Afrique centralen Republic (modern route, growing)</a:t>
            </a:r>
          </a:p>
          <a:p>
            <a:pPr>
              <a:buFont typeface="Wingdings" panose="05000000000000000000" pitchFamily="2" charset="2"/>
              <a:buChar char="§"/>
            </a:pPr>
            <a:r>
              <a:rPr lang="en-US" sz="2200" dirty="0"/>
              <a:t>Douala-Yaoundé-Cameroun highlands : Internal distribution network</a:t>
            </a:r>
          </a:p>
          <a:p>
            <a:pPr>
              <a:buFont typeface="Wingdings" panose="05000000000000000000" pitchFamily="2" charset="2"/>
              <a:buChar char="§"/>
            </a:pPr>
            <a:r>
              <a:rPr lang="en-US" sz="2200" dirty="0"/>
              <a:t>Kinshasa-Matadi Corridor : RDC's main export route à Atlantic</a:t>
            </a:r>
          </a:p>
          <a:p>
            <a:pPr>
              <a:buFont typeface="Wingdings" panose="05000000000000000000" pitchFamily="2" charset="2"/>
              <a:buChar char="§"/>
            </a:pPr>
            <a:r>
              <a:rPr lang="en-US" sz="2200" dirty="0"/>
              <a:t>Congo-Océun Railway : Historically important, needs revitalization</a:t>
            </a:r>
          </a:p>
          <a:p>
            <a:pPr>
              <a:buFont typeface="Wingdings" panose="05000000000000000000" pitchFamily="2" charset="2"/>
              <a:buChar char="§"/>
            </a:pPr>
            <a:r>
              <a:rPr lang="en-US" sz="2200" dirty="0"/>
              <a:t>Intégration régionale : l’AfCFTA crée de nouvelles opportunités pour le commerce intra-africain</a:t>
            </a:r>
          </a:p>
        </p:txBody>
      </p:sp>
    </p:spTree>
    <p:extLst>
      <p:ext uri="{BB962C8B-B14F-4D97-AF65-F5344CB8AC3E}">
        <p14:creationId xmlns:p14="http://schemas.microsoft.com/office/powerpoint/2010/main" val="319175824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680B8-7ECE-D4DF-CADF-7EAD1C1A7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49F80-5008-87BF-DBAA-F191EC25D18E}"/>
              </a:ext>
            </a:extLst>
          </p:cNvPr>
          <p:cNvSpPr>
            <a:spLocks noGrp="1"/>
          </p:cNvSpPr>
          <p:nvPr>
            <p:ph type="title"/>
          </p:nvPr>
        </p:nvSpPr>
        <p:spPr>
          <a:xfrm>
            <a:off x="603253" y="539751"/>
            <a:ext cx="8191612" cy="717551"/>
          </a:xfrm>
        </p:spPr>
        <p:txBody>
          <a:bodyPr/>
          <a:lstStyle/>
          <a:p>
            <a:r>
              <a:rPr lang="pl-PL" dirty="0"/>
              <a:t>Port de Douala : le plus grand port d’Afrique centrale</a:t>
            </a: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1F5579A-CAEF-D555-A297-CF1EB42C835D}"/>
              </a:ext>
            </a:extLst>
          </p:cNvPr>
          <p:cNvSpPr>
            <a:spLocks noGrp="1"/>
          </p:cNvSpPr>
          <p:nvPr>
            <p:ph type="body" sz="half" idx="1"/>
          </p:nvPr>
        </p:nvSpPr>
        <p:spPr>
          <a:xfrm>
            <a:off x="603253" y="1602973"/>
            <a:ext cx="8807980" cy="5059521"/>
          </a:xfrm>
        </p:spPr>
        <p:txBody>
          <a:bodyPr>
            <a:normAutofit lnSpcReduction="10000"/>
          </a:bodyPr>
          <a:lstStyle/>
          <a:p>
            <a:pPr marL="0" indent="0">
              <a:buNone/>
            </a:pPr>
            <a:r>
              <a:rPr lang="pl-PL" sz="2400" b="1" dirty="0" err="1"/>
              <a:t>Atouts :</a:t>
            </a:r>
            <a:endParaRPr lang="en-US" sz="2600" dirty="0"/>
          </a:p>
          <a:p>
            <a:pPr>
              <a:buFont typeface="Wingdings" panose="05000000000000000000" pitchFamily="2" charset="2"/>
              <a:buChar char="§"/>
            </a:pPr>
            <a:r>
              <a:rPr lang="en-US" sz="2200" dirty="0"/>
              <a:t>Hub pour 6 landlocked countries (Chad, CAR, Niger, etc.)</a:t>
            </a:r>
          </a:p>
          <a:p>
            <a:pPr>
              <a:buFont typeface="Wingdings" panose="05000000000000000000" pitchFamily="2" charset="2"/>
              <a:buChar char="§"/>
            </a:pPr>
            <a:r>
              <a:rPr lang="en-US" sz="2200" dirty="0"/>
              <a:t>Container terminal, general cargo, specialized terminals</a:t>
            </a:r>
          </a:p>
          <a:p>
            <a:pPr>
              <a:buFont typeface="Wingdings" panose="05000000000000000000" pitchFamily="2" charset="2"/>
              <a:buChar char="§"/>
            </a:pPr>
            <a:r>
              <a:rPr lang="en-US" sz="2200" dirty="0"/>
              <a:t>Close à Yaounde et other key cities</a:t>
            </a:r>
            <a:endParaRPr lang="pl-PL" sz="2200" dirty="0"/>
          </a:p>
          <a:p>
            <a:pPr marL="0" indent="0">
              <a:buNone/>
            </a:pPr>
            <a:r>
              <a:rPr lang="pl-PL" sz="2400" b="1" dirty="0" err="1"/>
              <a:t>Défis :</a:t>
            </a:r>
            <a:endParaRPr lang="en-US" sz="2600" dirty="0"/>
          </a:p>
          <a:p>
            <a:pPr>
              <a:buFont typeface="Wingdings" panose="05000000000000000000" pitchFamily="2" charset="2"/>
              <a:buChar char="§"/>
            </a:pPr>
            <a:r>
              <a:rPr lang="en-US" sz="2024" dirty="0"/>
              <a:t>Congestion chronique (les navires attendent 1 à 3 semaines)</a:t>
            </a:r>
          </a:p>
          <a:p>
            <a:pPr>
              <a:buFont typeface="Wingdings" panose="05000000000000000000" pitchFamily="2" charset="2"/>
              <a:buChar char="§"/>
            </a:pPr>
            <a:r>
              <a:rPr lang="en-US" sz="2024" dirty="0"/>
              <a:t>Frais portuaires élevés</a:t>
            </a:r>
          </a:p>
          <a:p>
            <a:pPr>
              <a:buFont typeface="Wingdings" panose="05000000000000000000" pitchFamily="2" charset="2"/>
              <a:buChar char="§"/>
            </a:pPr>
            <a:r>
              <a:rPr lang="en-US" sz="2200" dirty="0"/>
              <a:t>Procédures douanières bureaucratiques</a:t>
            </a:r>
          </a:p>
          <a:p>
            <a:pPr>
              <a:buFont typeface="Wingdings" panose="05000000000000000000" pitchFamily="2" charset="2"/>
              <a:buChar char="§"/>
            </a:pPr>
            <a:r>
              <a:rPr lang="en-US" sz="2024" dirty="0"/>
              <a:t>Capacité limitée de manutention des conteneurs pendant les périodes de pointe</a:t>
            </a:r>
          </a:p>
          <a:p>
            <a:pPr marL="0" indent="0">
              <a:buNone/>
            </a:pPr>
            <a:endParaRPr lang="en-US" sz="2200" dirty="0"/>
          </a:p>
        </p:txBody>
      </p:sp>
    </p:spTree>
    <p:extLst>
      <p:ext uri="{BB962C8B-B14F-4D97-AF65-F5344CB8AC3E}">
        <p14:creationId xmlns:p14="http://schemas.microsoft.com/office/powerpoint/2010/main" val="373575002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676A52A4-D34F-4F5F-9FFB-C10A879060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189</TotalTime>
  <Words>2041</Words>
  <Application>Microsoft Office PowerPoint</Application>
  <PresentationFormat>Widescreen</PresentationFormat>
  <Paragraphs>176</Paragraphs>
  <Slides>26</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Aptos</vt:lpstr>
      <vt:lpstr>Arial</vt:lpstr>
      <vt:lpstr>Arial Rounded MT Bold</vt:lpstr>
      <vt:lpstr>Calibri</vt:lpstr>
      <vt:lpstr>Helvetica Neue</vt:lpstr>
      <vt:lpstr>Helvetica Neue Medium</vt:lpstr>
      <vt:lpstr>Montserrat Regular</vt:lpstr>
      <vt:lpstr>Wingdings</vt:lpstr>
      <vt:lpstr>21_BasicWhite</vt:lpstr>
      <vt:lpstr>Contexte africain des chaînes d’approvisionnement</vt:lpstr>
      <vt:lpstr>Road Transportation Systems Engineering Development in the Sub-Saharan Africa – Modern EU Master Programme &amp; Capacity Building</vt:lpstr>
      <vt:lpstr>PowerPoint Presentation</vt:lpstr>
      <vt:lpstr>Objectifs d’apprentissage </vt:lpstr>
      <vt:lpstr>Défi 1 : infrastructure routière et transport    </vt:lpstr>
      <vt:lpstr>Défi 2 : opérations portuaires et logistique maritime    </vt:lpstr>
      <vt:lpstr>Défi 3 : transport ferroviaire et voies navigables intérieures     </vt:lpstr>
      <vt:lpstr>Corridors régionaux de chaînes d’approvisionnement     </vt:lpstr>
      <vt:lpstr>Port de Douala : le plus grand port d’Afrique centrale      </vt:lpstr>
      <vt:lpstr>Port de Kribi : Cameroun's Strategic Port       </vt:lpstr>
      <vt:lpstr>Risque monétaire et financier       </vt:lpstr>
      <vt:lpstr>Risque politique et instabilité      </vt:lpstr>
      <vt:lpstr>Sécurité dans les chaînes d’approvisionnement       </vt:lpstr>
      <vt:lpstr>Conditions naturelles : climat et saisonnalité        </vt:lpstr>
      <vt:lpstr>Rôle du secteur informel        </vt:lpstr>
      <vt:lpstr>Industries et produits régionaux         </vt:lpstr>
      <vt:lpstr>AfCFTA : Zone de libre-échange continentale africaine          </vt:lpstr>
      <vt:lpstr>Révolution du mobile money          </vt:lpstr>
      <vt:lpstr>Profils de demande des consommateurs           </vt:lpstr>
      <vt:lpstr>Avantages concurrentiels            </vt:lpstr>
      <vt:lpstr>Bonnes pratiques adaptées au contexte africain             </vt:lpstr>
      <vt:lpstr>Renforcement de la résilience de la chaîne d’approvisionnement              </vt:lpstr>
      <vt:lpstr>Étude de cas : chaîne d’approvisionnement du cacao au Cameroun               </vt:lpstr>
      <vt:lpstr>Débouchés professionnels en logistique                </vt:lpstr>
      <vt:lpstr>Points clés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48</cp:revision>
  <dcterms:modified xsi:type="dcterms:W3CDTF">2026-06-06T14:44:15Z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