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7" r:id="rId8"/>
    <p:sldId id="330" r:id="rId9"/>
    <p:sldId id="333" r:id="rId10"/>
    <p:sldId id="336" r:id="rId11"/>
    <p:sldId id="351" r:id="rId12"/>
    <p:sldId id="343" r:id="rId13"/>
    <p:sldId id="346" r:id="rId14"/>
    <p:sldId id="349"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63" dt="2026-07-22T15:40:02.51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8" y="17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8:41:37.509" v="476"/>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8:38:24.342" v="414"/>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8:38:29.416" v="426"/>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8:38:31.901" v="432"/>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8:38:34.326" v="438"/>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8:39:22.393" v="444"/>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8:39:25.739" v="452"/>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8:39:28.246" v="458"/>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8:39:30.725" v="465"/>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Chg chg="add del">
        <pc:chgData name="office365" userId="5fcdbc0c-b1d0-4b52-bc28-28c25c9fccde" providerId="ADAL" clId="{839C158B-1674-498C-8D10-D29DEC7F3344}" dt="2026-07-22T18:38:25.237" v="416"/>
        <pc:sldMkLst>
          <pc:docMk/>
          <pc:sldMk cId="1502706198" sldId="322"/>
        </pc:sldMkLst>
      </pc:sldChg>
      <pc:sldChg chg="add del">
        <pc:chgData name="office365" userId="5fcdbc0c-b1d0-4b52-bc28-28c25c9fccde" providerId="ADAL" clId="{839C158B-1674-498C-8D10-D29DEC7F3344}" dt="2026-07-22T18:38:26.070" v="418"/>
        <pc:sldMkLst>
          <pc:docMk/>
          <pc:sldMk cId="4040909585" sldId="323"/>
        </pc:sldMkLst>
      </pc:sldChg>
      <pc:sldChg chg="add del">
        <pc:chgData name="office365" userId="5fcdbc0c-b1d0-4b52-bc28-28c25c9fccde" providerId="ADAL" clId="{839C158B-1674-498C-8D10-D29DEC7F3344}" dt="2026-07-22T18:38:26.933" v="420"/>
        <pc:sldMkLst>
          <pc:docMk/>
          <pc:sldMk cId="1583784625" sldId="324"/>
        </pc:sldMkLst>
      </pc:sldChg>
      <pc:sldChg chg="add del">
        <pc:chgData name="office365" userId="5fcdbc0c-b1d0-4b52-bc28-28c25c9fccde" providerId="ADAL" clId="{839C158B-1674-498C-8D10-D29DEC7F3344}" dt="2026-07-22T18:38:27.772" v="422"/>
        <pc:sldMkLst>
          <pc:docMk/>
          <pc:sldMk cId="710941049" sldId="325"/>
        </pc:sldMkLst>
      </pc:sldChg>
      <pc:sldChg chg="add del">
        <pc:chgData name="office365" userId="5fcdbc0c-b1d0-4b52-bc28-28c25c9fccde" providerId="ADAL" clId="{839C158B-1674-498C-8D10-D29DEC7F3344}" dt="2026-07-22T18:38:28.596" v="424"/>
        <pc:sldMkLst>
          <pc:docMk/>
          <pc:sldMk cId="1779371326" sldId="326"/>
        </pc:sldMkLst>
      </pc:sldChg>
      <pc:sldChg chg="add">
        <pc:chgData name="office365" userId="5fcdbc0c-b1d0-4b52-bc28-28c25c9fccde" providerId="ADAL" clId="{839C158B-1674-498C-8D10-D29DEC7F3344}" dt="2026-07-22T18:38:28.575" v="423"/>
        <pc:sldMkLst>
          <pc:docMk/>
          <pc:sldMk cId="1548587625" sldId="327"/>
        </pc:sldMkLst>
      </pc:sldChg>
      <pc:sldChg chg="add del">
        <pc:chgData name="office365" userId="5fcdbc0c-b1d0-4b52-bc28-28c25c9fccde" providerId="ADAL" clId="{839C158B-1674-498C-8D10-D29DEC7F3344}" dt="2026-07-22T18:38:30.259" v="428"/>
        <pc:sldMkLst>
          <pc:docMk/>
          <pc:sldMk cId="2277621662" sldId="328"/>
        </pc:sldMkLst>
      </pc:sldChg>
      <pc:sldChg chg="add del">
        <pc:chgData name="office365" userId="5fcdbc0c-b1d0-4b52-bc28-28c25c9fccde" providerId="ADAL" clId="{839C158B-1674-498C-8D10-D29DEC7F3344}" dt="2026-07-22T18:38:31.091" v="430"/>
        <pc:sldMkLst>
          <pc:docMk/>
          <pc:sldMk cId="554465771" sldId="329"/>
        </pc:sldMkLst>
      </pc:sldChg>
      <pc:sldChg chg="add">
        <pc:chgData name="office365" userId="5fcdbc0c-b1d0-4b52-bc28-28c25c9fccde" providerId="ADAL" clId="{839C158B-1674-498C-8D10-D29DEC7F3344}" dt="2026-07-22T18:38:31.077" v="429"/>
        <pc:sldMkLst>
          <pc:docMk/>
          <pc:sldMk cId="3492549525" sldId="330"/>
        </pc:sldMkLst>
      </pc:sldChg>
      <pc:sldChg chg="add del">
        <pc:chgData name="office365" userId="5fcdbc0c-b1d0-4b52-bc28-28c25c9fccde" providerId="ADAL" clId="{839C158B-1674-498C-8D10-D29DEC7F3344}" dt="2026-07-22T18:38:32.695" v="434"/>
        <pc:sldMkLst>
          <pc:docMk/>
          <pc:sldMk cId="1013578181" sldId="331"/>
        </pc:sldMkLst>
      </pc:sldChg>
      <pc:sldChg chg="add del">
        <pc:chgData name="office365" userId="5fcdbc0c-b1d0-4b52-bc28-28c25c9fccde" providerId="ADAL" clId="{839C158B-1674-498C-8D10-D29DEC7F3344}" dt="2026-07-22T18:38:33.498" v="436"/>
        <pc:sldMkLst>
          <pc:docMk/>
          <pc:sldMk cId="4221947771" sldId="332"/>
        </pc:sldMkLst>
      </pc:sldChg>
      <pc:sldChg chg="add">
        <pc:chgData name="office365" userId="5fcdbc0c-b1d0-4b52-bc28-28c25c9fccde" providerId="ADAL" clId="{839C158B-1674-498C-8D10-D29DEC7F3344}" dt="2026-07-22T18:38:33.484" v="435"/>
        <pc:sldMkLst>
          <pc:docMk/>
          <pc:sldMk cId="3174540216" sldId="333"/>
        </pc:sldMkLst>
      </pc:sldChg>
      <pc:sldChg chg="add del">
        <pc:chgData name="office365" userId="5fcdbc0c-b1d0-4b52-bc28-28c25c9fccde" providerId="ADAL" clId="{839C158B-1674-498C-8D10-D29DEC7F3344}" dt="2026-07-22T18:38:35.155" v="440"/>
        <pc:sldMkLst>
          <pc:docMk/>
          <pc:sldMk cId="3812958767" sldId="334"/>
        </pc:sldMkLst>
      </pc:sldChg>
      <pc:sldChg chg="add del">
        <pc:chgData name="office365" userId="5fcdbc0c-b1d0-4b52-bc28-28c25c9fccde" providerId="ADAL" clId="{839C158B-1674-498C-8D10-D29DEC7F3344}" dt="2026-07-22T18:38:35.966" v="442"/>
        <pc:sldMkLst>
          <pc:docMk/>
          <pc:sldMk cId="1904072763" sldId="335"/>
        </pc:sldMkLst>
      </pc:sldChg>
      <pc:sldChg chg="add">
        <pc:chgData name="office365" userId="5fcdbc0c-b1d0-4b52-bc28-28c25c9fccde" providerId="ADAL" clId="{839C158B-1674-498C-8D10-D29DEC7F3344}" dt="2026-07-22T18:38:35.951" v="441"/>
        <pc:sldMkLst>
          <pc:docMk/>
          <pc:sldMk cId="1468470988" sldId="336"/>
        </pc:sldMkLst>
      </pc:sldChg>
      <pc:sldChg chg="add del">
        <pc:chgData name="office365" userId="5fcdbc0c-b1d0-4b52-bc28-28c25c9fccde" providerId="ADAL" clId="{839C158B-1674-498C-8D10-D29DEC7F3344}" dt="2026-07-22T18:39:23.213" v="446"/>
        <pc:sldMkLst>
          <pc:docMk/>
          <pc:sldMk cId="791127841" sldId="337"/>
        </pc:sldMkLst>
      </pc:sldChg>
      <pc:sldChg chg="add del">
        <pc:chgData name="office365" userId="5fcdbc0c-b1d0-4b52-bc28-28c25c9fccde" providerId="ADAL" clId="{839C158B-1674-498C-8D10-D29DEC7F3344}" dt="2026-07-22T18:39:24.029" v="448"/>
        <pc:sldMkLst>
          <pc:docMk/>
          <pc:sldMk cId="4211642015" sldId="338"/>
        </pc:sldMkLst>
      </pc:sldChg>
      <pc:sldChg chg="add del">
        <pc:chgData name="office365" userId="5fcdbc0c-b1d0-4b52-bc28-28c25c9fccde" providerId="ADAL" clId="{839C158B-1674-498C-8D10-D29DEC7F3344}" dt="2026-07-22T18:39:24.899" v="450"/>
        <pc:sldMkLst>
          <pc:docMk/>
          <pc:sldMk cId="4179101921" sldId="339"/>
        </pc:sldMkLst>
      </pc:sldChg>
      <pc:sldChg chg="add del">
        <pc:chgData name="office365" userId="5fcdbc0c-b1d0-4b52-bc28-28c25c9fccde" providerId="ADAL" clId="{839C158B-1674-498C-8D10-D29DEC7F3344}" dt="2026-07-22T18:40:09.216" v="471"/>
        <pc:sldMkLst>
          <pc:docMk/>
          <pc:sldMk cId="1057053205" sldId="340"/>
        </pc:sldMkLst>
      </pc:sldChg>
      <pc:sldChg chg="add del">
        <pc:chgData name="office365" userId="5fcdbc0c-b1d0-4b52-bc28-28c25c9fccde" providerId="ADAL" clId="{839C158B-1674-498C-8D10-D29DEC7F3344}" dt="2026-07-22T18:39:26.601" v="454"/>
        <pc:sldMkLst>
          <pc:docMk/>
          <pc:sldMk cId="3191231525" sldId="341"/>
        </pc:sldMkLst>
      </pc:sldChg>
      <pc:sldChg chg="add del">
        <pc:chgData name="office365" userId="5fcdbc0c-b1d0-4b52-bc28-28c25c9fccde" providerId="ADAL" clId="{839C158B-1674-498C-8D10-D29DEC7F3344}" dt="2026-07-22T18:39:27.441" v="456"/>
        <pc:sldMkLst>
          <pc:docMk/>
          <pc:sldMk cId="2654887502" sldId="342"/>
        </pc:sldMkLst>
      </pc:sldChg>
      <pc:sldChg chg="add">
        <pc:chgData name="office365" userId="5fcdbc0c-b1d0-4b52-bc28-28c25c9fccde" providerId="ADAL" clId="{839C158B-1674-498C-8D10-D29DEC7F3344}" dt="2026-07-22T18:39:27.426" v="455"/>
        <pc:sldMkLst>
          <pc:docMk/>
          <pc:sldMk cId="449855980" sldId="343"/>
        </pc:sldMkLst>
      </pc:sldChg>
      <pc:sldChg chg="add del">
        <pc:chgData name="office365" userId="5fcdbc0c-b1d0-4b52-bc28-28c25c9fccde" providerId="ADAL" clId="{839C158B-1674-498C-8D10-D29DEC7F3344}" dt="2026-07-22T18:39:29.070" v="461"/>
        <pc:sldMkLst>
          <pc:docMk/>
          <pc:sldMk cId="2814151705" sldId="344"/>
        </pc:sldMkLst>
      </pc:sldChg>
      <pc:sldChg chg="modSp add del mod">
        <pc:chgData name="office365" userId="5fcdbc0c-b1d0-4b52-bc28-28c25c9fccde" providerId="ADAL" clId="{839C158B-1674-498C-8D10-D29DEC7F3344}" dt="2026-07-22T18:39:29.895" v="463"/>
        <pc:sldMkLst>
          <pc:docMk/>
          <pc:sldMk cId="4274588707" sldId="345"/>
        </pc:sldMkLst>
        <pc:spChg chg="mod">
          <ac:chgData name="office365" userId="5fcdbc0c-b1d0-4b52-bc28-28c25c9fccde" providerId="ADAL" clId="{839C158B-1674-498C-8D10-D29DEC7F3344}" dt="2026-07-22T18:39:29.067" v="460" actId="27636"/>
          <ac:spMkLst>
            <pc:docMk/>
            <pc:sldMk cId="4274588707" sldId="345"/>
            <ac:spMk id="4" creationId="{00000000-0000-0000-0000-000000000000}"/>
          </ac:spMkLst>
        </pc:spChg>
      </pc:sldChg>
      <pc:sldChg chg="add">
        <pc:chgData name="office365" userId="5fcdbc0c-b1d0-4b52-bc28-28c25c9fccde" providerId="ADAL" clId="{839C158B-1674-498C-8D10-D29DEC7F3344}" dt="2026-07-22T18:39:29.883" v="462"/>
        <pc:sldMkLst>
          <pc:docMk/>
          <pc:sldMk cId="4033951862" sldId="346"/>
        </pc:sldMkLst>
      </pc:sldChg>
      <pc:sldChg chg="add del">
        <pc:chgData name="office365" userId="5fcdbc0c-b1d0-4b52-bc28-28c25c9fccde" providerId="ADAL" clId="{839C158B-1674-498C-8D10-D29DEC7F3344}" dt="2026-07-22T18:39:31.530" v="467"/>
        <pc:sldMkLst>
          <pc:docMk/>
          <pc:sldMk cId="3171312339" sldId="347"/>
        </pc:sldMkLst>
      </pc:sldChg>
      <pc:sldChg chg="add del">
        <pc:chgData name="office365" userId="5fcdbc0c-b1d0-4b52-bc28-28c25c9fccde" providerId="ADAL" clId="{839C158B-1674-498C-8D10-D29DEC7F3344}" dt="2026-07-22T18:39:32.321" v="469"/>
        <pc:sldMkLst>
          <pc:docMk/>
          <pc:sldMk cId="2674498673" sldId="348"/>
        </pc:sldMkLst>
      </pc:sldChg>
      <pc:sldChg chg="add">
        <pc:chgData name="office365" userId="5fcdbc0c-b1d0-4b52-bc28-28c25c9fccde" providerId="ADAL" clId="{839C158B-1674-498C-8D10-D29DEC7F3344}" dt="2026-07-22T18:39:32.308" v="468"/>
        <pc:sldMkLst>
          <pc:docMk/>
          <pc:sldMk cId="3482044811" sldId="349"/>
        </pc:sldMkLst>
      </pc:sldChg>
      <pc:sldChg chg="modSp add del mod">
        <pc:chgData name="office365" userId="5fcdbc0c-b1d0-4b52-bc28-28c25c9fccde" providerId="ADAL" clId="{839C158B-1674-498C-8D10-D29DEC7F3344}" dt="2026-07-22T18:41:37.509" v="476"/>
        <pc:sldMkLst>
          <pc:docMk/>
          <pc:sldMk cId="1390112707" sldId="350"/>
        </pc:sldMkLst>
        <pc:spChg chg="mod">
          <ac:chgData name="office365" userId="5fcdbc0c-b1d0-4b52-bc28-28c25c9fccde" providerId="ADAL" clId="{839C158B-1674-498C-8D10-D29DEC7F3344}" dt="2026-07-22T18:41:00.688" v="474"/>
          <ac:spMkLst>
            <pc:docMk/>
            <pc:sldMk cId="1390112707" sldId="350"/>
            <ac:spMk id="5" creationId="{00000000-0000-0000-0000-000000000000}"/>
          </ac:spMkLst>
        </pc:spChg>
      </pc:sldChg>
      <pc:sldChg chg="add">
        <pc:chgData name="office365" userId="5fcdbc0c-b1d0-4b52-bc28-28c25c9fccde" providerId="ADAL" clId="{839C158B-1674-498C-8D10-D29DEC7F3344}" dt="2026-07-22T18:41:37.494" v="475"/>
        <pc:sldMkLst>
          <pc:docMk/>
          <pc:sldMk cId="2499274845" sldId="35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389764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878530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478740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248131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129685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141115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013218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36313463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Chaussées en béton PCC, réglage de la machine de pavage, cure, texturation, diagnostic des défauts | Voie d’accès en béton d’une gare routière au Cameroun</a:t>
            </a:r>
            <a:endParaRPr lang="fr-FR"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lnSpcReduction="10000"/>
          </a:bodyPr>
          <a:lstStyle/>
          <a:p>
            <a:pPr marL="0" indent="0">
              <a:buNone/>
            </a:pPr>
            <a:r>
              <a:rPr lang="fr-FR" sz="1900" dirty="0">
                <a:solidFill>
                  <a:srgbClr val="1F2933"/>
                </a:solidFill>
                <a:latin typeface="Aptos" pitchFamily="34" charset="0"/>
                <a:ea typeface="Aptos" pitchFamily="34" charset="-122"/>
                <a:cs typeface="Aptos" pitchFamily="34" charset="-120"/>
              </a:rPr>
              <a:t>• Excès de laitance : trop d’eau, survibration ou machine trop lente → réduire l’eau, régler la vibration et maîtriser la vitesse.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Rainurage irrégulier : mauvaise finition ou équipement instable → vérifier l’équipement de rainurage et sa trajectoire.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Affaissement des bords : mélange irrégulier ou surépaisseur en rive → vérifier l’affaissement, l’air, la granulométrie et le support latéral.</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Séchage de surface : cure tardive ou vent chaud → commencer la cure plus tôt et brumiser la surface.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Arrêts fréquents de la machine : mauvaise coordination des livraisons → améliorer la continuité du malaxage et des livraisons.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Liste de contrôle : alignement/nivellement, base uniforme, production et livraison régulières, déplacement continu de la machine, vibration suffisante, texturation et cure en temps utile.</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6D56B816-0F88-875A-CC2F-91206BDAD1DA}"/>
              </a:ext>
            </a:extLst>
          </p:cNvPr>
          <p:cNvSpPr>
            <a:spLocks noGrp="1"/>
          </p:cNvSpPr>
          <p:nvPr>
            <p:ph type="title"/>
          </p:nvPr>
        </p:nvSpPr>
        <p:spPr>
          <a:xfrm>
            <a:off x="603253" y="539751"/>
            <a:ext cx="7366000" cy="762000"/>
          </a:xfrm>
        </p:spPr>
        <p:txBody>
          <a:bodyPr/>
          <a:lstStyle/>
          <a:p>
            <a:r>
              <a:rPr lang="fr-FR" dirty="0"/>
              <a:t>Diapositive 7. Réponse attendue / solution</a:t>
            </a:r>
            <a:endParaRPr lang="fr-FR"/>
          </a:p>
        </p:txBody>
      </p:sp>
    </p:spTree>
    <p:extLst>
      <p:ext uri="{BB962C8B-B14F-4D97-AF65-F5344CB8AC3E}">
        <p14:creationId xmlns:p14="http://schemas.microsoft.com/office/powerpoint/2010/main" val="403395186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Chaussées en béton PCC, réglage de la machine de pavage, cure, texturation, diagnostic des défauts | Voie d’accès en béton d’une gare routière au Cameroun</a:t>
            </a:r>
            <a:endParaRPr lang="fr-FR"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Vérifier si les étudiants distinguent les problèmes de mélange des problèmes d’équipement et comprennent que la cure est déterminante pour la durabilité.</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Erreurs fréquentes : ajouter de l’eau pour améliorer l’ouvrabilité sans tenir compte de la résistance ; négliger le moment du sciage ; se concentrer uniquement sur l’aspect de surface.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Prolongement : le béton PCC serait-il préférable à l’enrobé bitumineux dans les zones fortement sollicitées d’une gare routière ? Pourquoi ?</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D4DFD895-7340-8DB4-8102-21861E38418F}"/>
              </a:ext>
            </a:extLst>
          </p:cNvPr>
          <p:cNvSpPr>
            <a:spLocks noGrp="1"/>
          </p:cNvSpPr>
          <p:nvPr>
            <p:ph type="title"/>
          </p:nvPr>
        </p:nvSpPr>
        <p:spPr>
          <a:xfrm>
            <a:off x="603253" y="539751"/>
            <a:ext cx="7366000" cy="762000"/>
          </a:xfrm>
        </p:spPr>
        <p:txBody>
          <a:bodyPr/>
          <a:lstStyle/>
          <a:p>
            <a:r>
              <a:rPr lang="fr-FR" dirty="0"/>
              <a:t>Diapositive 8. Notes à l’intention de l’enseignant</a:t>
            </a:r>
            <a:endParaRPr lang="fr-FR"/>
          </a:p>
        </p:txBody>
      </p:sp>
    </p:spTree>
    <p:extLst>
      <p:ext uri="{BB962C8B-B14F-4D97-AF65-F5344CB8AC3E}">
        <p14:creationId xmlns:p14="http://schemas.microsoft.com/office/powerpoint/2010/main" val="348204481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498600"/>
            <a:ext cx="4572000" cy="411480"/>
          </a:xfrm>
          <a:prstGeom prst="rect">
            <a:avLst/>
          </a:prstGeom>
          <a:noFill/>
          <a:ln/>
        </p:spPr>
        <p:txBody>
          <a:bodyPr wrap="square" lIns="0" tIns="0" rIns="0" bIns="0" rtlCol="0" anchor="ctr"/>
          <a:lstStyle/>
          <a:p>
            <a:pPr marL="0" indent="0">
              <a:buNone/>
            </a:pPr>
            <a:r>
              <a:rPr lang="fr-FR" sz="2000" b="1" dirty="0">
                <a:solidFill>
                  <a:srgbClr val="1F77B4"/>
                </a:solidFill>
                <a:latin typeface="Aptos" pitchFamily="34" charset="0"/>
                <a:ea typeface="Aptos" pitchFamily="34" charset="-122"/>
                <a:cs typeface="Aptos" pitchFamily="34" charset="-120"/>
              </a:rPr>
              <a:t>Exercice 12</a:t>
            </a:r>
            <a:endParaRPr lang="fr-FR"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fr-FR" sz="1800" dirty="0">
                <a:solidFill>
                  <a:srgbClr val="1F2933"/>
                </a:solidFill>
                <a:latin typeface="Aptos" pitchFamily="34" charset="0"/>
                <a:ea typeface="Aptos" pitchFamily="34" charset="-122"/>
                <a:cs typeface="Aptos" pitchFamily="34" charset="-120"/>
              </a:rPr>
              <a:t>Exercice mixte | Durée estimée : </a:t>
            </a:r>
            <a:r>
              <a:rPr lang="pl-PL" dirty="0">
                <a:solidFill>
                  <a:srgbClr val="1F2933"/>
                </a:solidFill>
                <a:latin typeface="Aptos" pitchFamily="34" charset="0"/>
                <a:ea typeface="Aptos" pitchFamily="34" charset="-122"/>
                <a:cs typeface="Aptos" pitchFamily="34" charset="-120"/>
              </a:rPr>
              <a:t>90</a:t>
            </a:r>
            <a:r>
              <a:rPr lang="fr-FR" sz="1800" dirty="0">
                <a:solidFill>
                  <a:srgbClr val="1F2933"/>
                </a:solidFill>
                <a:latin typeface="Aptos" pitchFamily="34" charset="0"/>
                <a:ea typeface="Aptos" pitchFamily="34" charset="-122"/>
                <a:cs typeface="Aptos" pitchFamily="34" charset="-120"/>
              </a:rPr>
              <a:t> minutes</a:t>
            </a:r>
            <a:endParaRPr lang="fr-FR"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fr-FR" sz="1600" dirty="0">
                <a:solidFill>
                  <a:srgbClr val="4D5966"/>
                </a:solidFill>
                <a:latin typeface="Aptos" pitchFamily="34" charset="0"/>
                <a:ea typeface="Aptos" pitchFamily="34" charset="-122"/>
                <a:cs typeface="Aptos" pitchFamily="34" charset="-120"/>
              </a:rPr>
              <a:t>Thème : chaussées en béton PCC, réglage de la machine de pavage, cure, texturation, diagnostic des défauts</a:t>
            </a:r>
            <a:endParaRPr lang="fr-FR"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fr-FR" sz="1600" dirty="0">
                <a:solidFill>
                  <a:srgbClr val="4D5966"/>
                </a:solidFill>
                <a:latin typeface="Aptos" pitchFamily="34" charset="0"/>
                <a:ea typeface="Aptos" pitchFamily="34" charset="-122"/>
                <a:cs typeface="Aptos" pitchFamily="34" charset="-120"/>
              </a:rPr>
              <a:t>Contexte local : chaussée en béton pour la voie d’accès à une gare routière au Cameroun</a:t>
            </a:r>
            <a:endParaRPr lang="fr-FR"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fr-FR" sz="1500" dirty="0">
                <a:solidFill>
                  <a:srgbClr val="1F77B4"/>
                </a:solidFill>
                <a:latin typeface="Aptos" pitchFamily="34" charset="0"/>
                <a:ea typeface="Aptos" pitchFamily="34" charset="-122"/>
                <a:cs typeface="Aptos" pitchFamily="34" charset="-120"/>
              </a:rPr>
              <a:t>Exercice en classe prêt à l’emploi dans PowerPoint</a:t>
            </a:r>
            <a:endParaRPr lang="fr-FR"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E6E918F0-1E5A-9D41-46ED-F502E02E7EF3}"/>
              </a:ext>
            </a:extLst>
          </p:cNvPr>
          <p:cNvSpPr>
            <a:spLocks noGrp="1"/>
          </p:cNvSpPr>
          <p:nvPr>
            <p:ph type="title"/>
          </p:nvPr>
        </p:nvSpPr>
        <p:spPr>
          <a:xfrm>
            <a:off x="603253" y="539751"/>
            <a:ext cx="7366000" cy="762000"/>
          </a:xfrm>
        </p:spPr>
        <p:txBody>
          <a:bodyPr/>
          <a:lstStyle/>
          <a:p>
            <a:r>
              <a:rPr lang="fr-FR" dirty="0"/>
              <a:t>Construction d’une chaussée en béton PCC par temps chaud</a:t>
            </a:r>
            <a:endParaRPr lang="fr-FR"/>
          </a:p>
        </p:txBody>
      </p:sp>
    </p:spTree>
    <p:extLst>
      <p:ext uri="{BB962C8B-B14F-4D97-AF65-F5344CB8AC3E}">
        <p14:creationId xmlns:p14="http://schemas.microsoft.com/office/powerpoint/2010/main" val="154858762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Chaussées en béton PCC, réglage de la machine de pavage, cure, texturation, diagnostic des défauts | Voie d’accès en béton d’une gare routière au Cameroun</a:t>
            </a:r>
            <a:endParaRPr lang="fr-FR"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Identifier les bonnes pratiques de mise en œuvre du béton PCC.</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Diagnostiquer les défauts courants de construction des chaussées en béton PCC.</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Proposer des précautions pour les travaux par temps chaud.</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Expliquer l’importance de la cure et du sciage au moment opportun.</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DF8EF408-E9E8-ECD5-55E9-047A56ABD95E}"/>
              </a:ext>
            </a:extLst>
          </p:cNvPr>
          <p:cNvSpPr>
            <a:spLocks noGrp="1"/>
          </p:cNvSpPr>
          <p:nvPr>
            <p:ph type="title"/>
          </p:nvPr>
        </p:nvSpPr>
        <p:spPr>
          <a:xfrm>
            <a:off x="603253" y="539751"/>
            <a:ext cx="7366000" cy="762000"/>
          </a:xfrm>
        </p:spPr>
        <p:txBody>
          <a:bodyPr/>
          <a:lstStyle/>
          <a:p>
            <a:r>
              <a:rPr lang="fr-FR" dirty="0"/>
              <a:t>Diapositive 2. Objectifs d’apprentissage</a:t>
            </a:r>
            <a:endParaRPr lang="fr-FR"/>
          </a:p>
        </p:txBody>
      </p:sp>
    </p:spTree>
    <p:extLst>
      <p:ext uri="{BB962C8B-B14F-4D97-AF65-F5344CB8AC3E}">
        <p14:creationId xmlns:p14="http://schemas.microsoft.com/office/powerpoint/2010/main" val="349254952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Chaussées en béton PCC, réglage de la machine de pavage, cure, texturation, diagnostic des défauts | Voie d’accès en béton d’une gare routière au Cameroun</a:t>
            </a:r>
            <a:endParaRPr lang="fr-FR"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Une chaussée en béton est en cours de construction pour la voie d’accès à une gare routière.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Pendant les travaux : température de l’air élevée ; déplacement irrégulier de la machine de pavage ; excès de laitance en surface ; rainurage irrégulier ; cure tardive.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Données hypothétiques à des fins pédagogiques.</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CA1059DD-7C3B-E0A1-CF1B-470009853D83}"/>
              </a:ext>
            </a:extLst>
          </p:cNvPr>
          <p:cNvSpPr>
            <a:spLocks noGrp="1"/>
          </p:cNvSpPr>
          <p:nvPr>
            <p:ph type="title"/>
          </p:nvPr>
        </p:nvSpPr>
        <p:spPr>
          <a:xfrm>
            <a:off x="603253" y="539751"/>
            <a:ext cx="7366000" cy="762000"/>
          </a:xfrm>
        </p:spPr>
        <p:txBody>
          <a:bodyPr/>
          <a:lstStyle/>
          <a:p>
            <a:r>
              <a:rPr lang="fr-FR" dirty="0"/>
              <a:t>Diapositive 3. Contexte / étude de cas</a:t>
            </a:r>
            <a:endParaRPr lang="fr-FR"/>
          </a:p>
        </p:txBody>
      </p:sp>
    </p:spTree>
    <p:extLst>
      <p:ext uri="{BB962C8B-B14F-4D97-AF65-F5344CB8AC3E}">
        <p14:creationId xmlns:p14="http://schemas.microsoft.com/office/powerpoint/2010/main" val="317454021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Chaussées en béton PCC, réglage de la machine de pavage, cure, texturation, diagnostic des défauts | Voie d’accès en béton d’une gare routière au Cameroun</a:t>
            </a:r>
            <a:endParaRPr lang="fr-FR"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1. Identifier au moins quatre problèmes de construction.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2. Associer chaque problème à une cause probable.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3. Proposer des mesures correctives.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4. Préparer une liste de contrôle pour la mise en œuvre du béton PCC par temps chaud.</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5. Expliquer comment une mauvaise cure affecte la durabilité de la chaussée.</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44D059E-979D-4587-0D31-57211D105F4C}"/>
              </a:ext>
            </a:extLst>
          </p:cNvPr>
          <p:cNvSpPr>
            <a:spLocks noGrp="1"/>
          </p:cNvSpPr>
          <p:nvPr>
            <p:ph type="title"/>
          </p:nvPr>
        </p:nvSpPr>
        <p:spPr>
          <a:xfrm>
            <a:off x="603253" y="539751"/>
            <a:ext cx="7366000" cy="762000"/>
          </a:xfrm>
        </p:spPr>
        <p:txBody>
          <a:bodyPr/>
          <a:lstStyle/>
          <a:p>
            <a:r>
              <a:rPr lang="fr-FR" dirty="0"/>
              <a:t>Diapositive 4. Travail demandé aux étudiants</a:t>
            </a:r>
            <a:endParaRPr lang="fr-FR"/>
          </a:p>
        </p:txBody>
      </p:sp>
    </p:spTree>
    <p:extLst>
      <p:ext uri="{BB962C8B-B14F-4D97-AF65-F5344CB8AC3E}">
        <p14:creationId xmlns:p14="http://schemas.microsoft.com/office/powerpoint/2010/main" val="146847098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Chaussées en béton PCC, réglage de la machine de pavage, cure, texturation, diagnostic des défauts | Voie d’accès en béton d’une gare routière au Cameroun</a:t>
            </a:r>
            <a:endParaRPr lang="fr-FR" sz="1050" dirty="0"/>
          </a:p>
        </p:txBody>
      </p:sp>
      <p:sp>
        <p:nvSpPr>
          <p:cNvPr id="4" name="Text 2"/>
          <p:cNvSpPr/>
          <p:nvPr/>
        </p:nvSpPr>
        <p:spPr>
          <a:xfrm>
            <a:off x="594360" y="1854200"/>
            <a:ext cx="10972800" cy="960120"/>
          </a:xfrm>
          <a:prstGeom prst="rect">
            <a:avLst/>
          </a:prstGeom>
          <a:noFill/>
          <a:ln/>
        </p:spPr>
        <p:txBody>
          <a:bodyPr wrap="square" lIns="635" tIns="635" rIns="635" bIns="635" rtlCol="0" anchor="ctr">
            <a:normAutofit/>
          </a:bodyPr>
          <a:lstStyle/>
          <a:p>
            <a:pPr marL="0" indent="0">
              <a:buNone/>
            </a:pPr>
            <a:r>
              <a:rPr lang="fr-FR" sz="1420" dirty="0">
                <a:solidFill>
                  <a:srgbClr val="1F2933"/>
                </a:solidFill>
                <a:latin typeface="Aptos" pitchFamily="34" charset="0"/>
                <a:ea typeface="Aptos" pitchFamily="34" charset="-122"/>
                <a:cs typeface="Aptos" pitchFamily="34" charset="-120"/>
              </a:rPr>
              <a:t>• Mesures à envisager par temps chaud : maîtriser la température du béton, utiliser un retardateur de prise, maintenir la chaussée humide par brumisation jusqu’au sciage, puis effectuer le sciage et la cure en temps utile.</a:t>
            </a:r>
            <a:endParaRPr lang="fr-FR" sz="1420" dirty="0"/>
          </a:p>
        </p:txBody>
      </p:sp>
      <p:sp>
        <p:nvSpPr>
          <p:cNvPr id="5" name="Text 3"/>
          <p:cNvSpPr/>
          <p:nvPr/>
        </p:nvSpPr>
        <p:spPr>
          <a:xfrm>
            <a:off x="621792" y="2844800"/>
            <a:ext cx="10972800" cy="1860804"/>
          </a:xfrm>
          <a:prstGeom prst="rect">
            <a:avLst/>
          </a:prstGeom>
          <a:solidFill>
            <a:srgbClr val="F5F7FA">
              <a:alpha val="90000"/>
            </a:srgbClr>
          </a:solidFill>
          <a:ln>
            <a:solidFill>
              <a:srgbClr val="D0D7DE">
                <a:alpha val="80000"/>
              </a:srgbClr>
            </a:solidFill>
          </a:ln>
        </p:spPr>
        <p:txBody>
          <a:bodyPr wrap="none" lIns="762" tIns="762" rIns="762" bIns="762" rtlCol="0" anchor="t" anchorCtr="0">
            <a:noAutofit/>
          </a:bodyPr>
          <a:lstStyle/>
          <a:p>
            <a:pPr marL="0" indent="0">
              <a:lnSpc>
                <a:spcPct val="100000"/>
              </a:lnSpc>
              <a:spcBef>
                <a:spcPts val="0"/>
              </a:spcBef>
              <a:spcAft>
                <a:spcPts val="0"/>
              </a:spcAft>
              <a:buNone/>
            </a:pPr>
            <a:r>
              <a:rPr lang="fr-FR" sz="960" dirty="0">
                <a:solidFill>
                  <a:srgbClr val="1F2933"/>
                </a:solidFill>
                <a:latin typeface="Courier New" pitchFamily="34" charset="0"/>
                <a:ea typeface="Courier New" pitchFamily="34" charset="-122"/>
                <a:cs typeface="Courier New" pitchFamily="34" charset="-120"/>
              </a:rPr>
              <a:t>Observation                    | Problème possible</a:t>
            </a:r>
            <a:endParaRPr lang="fr-FR" sz="960" dirty="0"/>
          </a:p>
          <a:p>
            <a:pPr marL="0" indent="0">
              <a:lnSpc>
                <a:spcPct val="100000"/>
              </a:lnSpc>
              <a:spcBef>
                <a:spcPts val="0"/>
              </a:spcBef>
              <a:spcAft>
                <a:spcPts val="0"/>
              </a:spcAft>
              <a:buNone/>
            </a:pPr>
            <a:r>
              <a:rPr lang="fr-FR" sz="960" dirty="0">
                <a:solidFill>
                  <a:srgbClr val="1F2933"/>
                </a:solidFill>
                <a:latin typeface="Courier New" pitchFamily="34" charset="0"/>
                <a:ea typeface="Courier New" pitchFamily="34" charset="-122"/>
                <a:cs typeface="Courier New" pitchFamily="34" charset="-120"/>
              </a:rPr>
              <a:t>───────────────────────────────┼─────────────────</a:t>
            </a:r>
            <a:endParaRPr lang="fr-FR" sz="960" dirty="0"/>
          </a:p>
          <a:p>
            <a:pPr marL="0" indent="0">
              <a:lnSpc>
                <a:spcPct val="100000"/>
              </a:lnSpc>
              <a:spcBef>
                <a:spcPts val="0"/>
              </a:spcBef>
              <a:spcAft>
                <a:spcPts val="0"/>
              </a:spcAft>
              <a:buNone/>
            </a:pPr>
            <a:r>
              <a:rPr lang="fr-FR" sz="960" dirty="0">
                <a:solidFill>
                  <a:srgbClr val="1F2933"/>
                </a:solidFill>
                <a:latin typeface="Courier New" pitchFamily="34" charset="0"/>
                <a:ea typeface="Courier New" pitchFamily="34" charset="-122"/>
                <a:cs typeface="Courier New" pitchFamily="34" charset="-120"/>
              </a:rPr>
              <a:t>Excès de laitance en surface   | ?</a:t>
            </a:r>
            <a:endParaRPr lang="fr-FR" sz="960" dirty="0"/>
          </a:p>
          <a:p>
            <a:pPr marL="0" indent="0">
              <a:lnSpc>
                <a:spcPct val="100000"/>
              </a:lnSpc>
              <a:spcBef>
                <a:spcPts val="0"/>
              </a:spcBef>
              <a:spcAft>
                <a:spcPts val="0"/>
              </a:spcAft>
              <a:buNone/>
            </a:pPr>
            <a:r>
              <a:rPr lang="fr-FR" sz="960" dirty="0">
                <a:solidFill>
                  <a:srgbClr val="1F2933"/>
                </a:solidFill>
                <a:latin typeface="Courier New" pitchFamily="34" charset="0"/>
                <a:ea typeface="Courier New" pitchFamily="34" charset="-122"/>
                <a:cs typeface="Courier New" pitchFamily="34" charset="-120"/>
              </a:rPr>
              <a:t>Rainurage irrégulier           | ?</a:t>
            </a:r>
            <a:endParaRPr lang="fr-FR" sz="960" dirty="0"/>
          </a:p>
          <a:p>
            <a:pPr marL="0" indent="0">
              <a:lnSpc>
                <a:spcPct val="100000"/>
              </a:lnSpc>
              <a:spcBef>
                <a:spcPts val="0"/>
              </a:spcBef>
              <a:spcAft>
                <a:spcPts val="0"/>
              </a:spcAft>
              <a:buNone/>
            </a:pPr>
            <a:r>
              <a:rPr lang="fr-FR" sz="960" dirty="0">
                <a:solidFill>
                  <a:srgbClr val="1F2933"/>
                </a:solidFill>
                <a:latin typeface="Courier New" pitchFamily="34" charset="0"/>
                <a:ea typeface="Courier New" pitchFamily="34" charset="-122"/>
                <a:cs typeface="Courier New" pitchFamily="34" charset="-120"/>
              </a:rPr>
              <a:t>Affaissement des bords         | ?</a:t>
            </a:r>
            <a:endParaRPr lang="fr-FR" sz="960" dirty="0"/>
          </a:p>
          <a:p>
            <a:pPr marL="0" indent="0">
              <a:lnSpc>
                <a:spcPct val="100000"/>
              </a:lnSpc>
              <a:spcBef>
                <a:spcPts val="0"/>
              </a:spcBef>
              <a:spcAft>
                <a:spcPts val="0"/>
              </a:spcAft>
              <a:buNone/>
            </a:pPr>
            <a:r>
              <a:rPr lang="fr-FR" sz="960" dirty="0">
                <a:solidFill>
                  <a:srgbClr val="1F2933"/>
                </a:solidFill>
                <a:latin typeface="Courier New" pitchFamily="34" charset="0"/>
                <a:ea typeface="Courier New" pitchFamily="34" charset="-122"/>
                <a:cs typeface="Courier New" pitchFamily="34" charset="-120"/>
              </a:rPr>
              <a:t>Séchage avant cure             | ?</a:t>
            </a:r>
            <a:endParaRPr lang="fr-FR" sz="960" dirty="0"/>
          </a:p>
          <a:p>
            <a:pPr marL="0" indent="0">
              <a:lnSpc>
                <a:spcPct val="100000"/>
              </a:lnSpc>
              <a:spcBef>
                <a:spcPts val="0"/>
              </a:spcBef>
              <a:spcAft>
                <a:spcPts val="0"/>
              </a:spcAft>
              <a:buNone/>
            </a:pPr>
            <a:r>
              <a:rPr lang="fr-FR" sz="960" dirty="0">
                <a:solidFill>
                  <a:srgbClr val="1F2933"/>
                </a:solidFill>
                <a:latin typeface="Courier New" pitchFamily="34" charset="0"/>
                <a:ea typeface="Courier New" pitchFamily="34" charset="-122"/>
                <a:cs typeface="Courier New" pitchFamily="34" charset="-120"/>
              </a:rPr>
              <a:t>Arrêts fréquents de la machine | ?</a:t>
            </a:r>
            <a:endParaRPr lang="fr-FR"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BFA0CBD6-1DB0-6D09-6A5D-49829C034DEA}"/>
              </a:ext>
            </a:extLst>
          </p:cNvPr>
          <p:cNvSpPr>
            <a:spLocks noGrp="1"/>
          </p:cNvSpPr>
          <p:nvPr>
            <p:ph type="title"/>
          </p:nvPr>
        </p:nvSpPr>
        <p:spPr>
          <a:xfrm>
            <a:off x="603253" y="539751"/>
            <a:ext cx="7366000" cy="762000"/>
          </a:xfrm>
        </p:spPr>
        <p:txBody>
          <a:bodyPr/>
          <a:lstStyle/>
          <a:p>
            <a:r>
              <a:rPr lang="fr-FR" dirty="0"/>
              <a:t>Diapositive 5. Données / documents</a:t>
            </a:r>
            <a:endParaRPr lang="fr-FR"/>
          </a:p>
        </p:txBody>
      </p:sp>
    </p:spTree>
    <p:extLst>
      <p:ext uri="{BB962C8B-B14F-4D97-AF65-F5344CB8AC3E}">
        <p14:creationId xmlns:p14="http://schemas.microsoft.com/office/powerpoint/2010/main" val="249927484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473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Chaussées en béton PCC, réglage de la machine de pavage, cure, texturation, diagnostic des défauts | Voie d’accès en béton d’une gare routière au Cameroun</a:t>
            </a:r>
            <a:endParaRPr lang="fr-FR" sz="1050" dirty="0"/>
          </a:p>
        </p:txBody>
      </p:sp>
      <p:sp>
        <p:nvSpPr>
          <p:cNvPr id="4" name="Text 2"/>
          <p:cNvSpPr/>
          <p:nvPr/>
        </p:nvSpPr>
        <p:spPr>
          <a:xfrm>
            <a:off x="685800" y="1879600"/>
            <a:ext cx="10789920" cy="4241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15</a:t>
            </a:r>
            <a:r>
              <a:rPr lang="fr-FR" sz="1900" dirty="0">
                <a:solidFill>
                  <a:srgbClr val="1F2933"/>
                </a:solidFill>
                <a:latin typeface="Aptos" pitchFamily="34" charset="0"/>
                <a:ea typeface="Aptos" pitchFamily="34" charset="-122"/>
                <a:cs typeface="Aptos" pitchFamily="34" charset="-120"/>
              </a:rPr>
              <a:t> min — diagnostic individuel des défauts.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35</a:t>
            </a:r>
            <a:r>
              <a:rPr lang="fr-FR" sz="1900" dirty="0">
                <a:solidFill>
                  <a:srgbClr val="1F2933"/>
                </a:solidFill>
                <a:latin typeface="Aptos" pitchFamily="34" charset="0"/>
                <a:ea typeface="Aptos" pitchFamily="34" charset="-122"/>
                <a:cs typeface="Aptos" pitchFamily="34" charset="-120"/>
              </a:rPr>
              <a:t> min — tableau collectif des mesures correctives.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fr-FR" sz="1900" dirty="0">
                <a:solidFill>
                  <a:srgbClr val="1F2933"/>
                </a:solidFill>
                <a:latin typeface="Aptos" pitchFamily="34" charset="0"/>
                <a:ea typeface="Aptos" pitchFamily="34" charset="-122"/>
                <a:cs typeface="Aptos" pitchFamily="34" charset="-120"/>
              </a:rPr>
              <a:t> min — préparation de la liste de contrôle.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fr-FR" sz="1900" dirty="0">
                <a:solidFill>
                  <a:srgbClr val="1F2933"/>
                </a:solidFill>
                <a:latin typeface="Aptos" pitchFamily="34" charset="0"/>
                <a:ea typeface="Aptos" pitchFamily="34" charset="-122"/>
                <a:cs typeface="Aptos" pitchFamily="34" charset="-120"/>
              </a:rPr>
              <a:t> min — présentation d’un groupe sélectionné.</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fr-FR" sz="1900" dirty="0">
                <a:solidFill>
                  <a:srgbClr val="1F2933"/>
                </a:solidFill>
                <a:latin typeface="Aptos" pitchFamily="34" charset="0"/>
                <a:ea typeface="Aptos" pitchFamily="34" charset="-122"/>
                <a:cs typeface="Aptos" pitchFamily="34" charset="-120"/>
              </a:rPr>
              <a:t> min — synthèse de l’enseignant.</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12</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35C14BD8-E2E2-4DE1-7CB5-C36B236345B2}"/>
              </a:ext>
            </a:extLst>
          </p:cNvPr>
          <p:cNvSpPr>
            <a:spLocks noGrp="1"/>
          </p:cNvSpPr>
          <p:nvPr>
            <p:ph type="title"/>
          </p:nvPr>
        </p:nvSpPr>
        <p:spPr>
          <a:xfrm>
            <a:off x="603253" y="539751"/>
            <a:ext cx="7366000" cy="762000"/>
          </a:xfrm>
        </p:spPr>
        <p:txBody>
          <a:bodyPr/>
          <a:lstStyle/>
          <a:p>
            <a:r>
              <a:rPr lang="fr-FR" dirty="0"/>
              <a:t>Diapositive 6. Organisation du travail</a:t>
            </a:r>
            <a:endParaRPr lang="fr-FR"/>
          </a:p>
        </p:txBody>
      </p:sp>
    </p:spTree>
    <p:extLst>
      <p:ext uri="{BB962C8B-B14F-4D97-AF65-F5344CB8AC3E}">
        <p14:creationId xmlns:p14="http://schemas.microsoft.com/office/powerpoint/2010/main" val="44985598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B7EA83C1-42BB-47FA-AD04-78391BFD7FF8}"/>
</file>

<file path=docProps/app.xml><?xml version="1.0" encoding="utf-8"?>
<Properties xmlns="http://schemas.openxmlformats.org/officeDocument/2006/extended-properties" xmlns:vt="http://schemas.openxmlformats.org/officeDocument/2006/docPropsVTypes">
  <TotalTime>95</TotalTime>
  <Words>941</Words>
  <Application>Microsoft Office PowerPoint</Application>
  <PresentationFormat>Widescreen</PresentationFormat>
  <Paragraphs>79</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Construction d’une chaussée en béton PCC par temps chaud</vt:lpstr>
      <vt:lpstr>Diapositive 2. Objectifs d’apprentissage</vt:lpstr>
      <vt:lpstr>Diapositive 3. Contexte / étude de cas</vt:lpstr>
      <vt:lpstr>Diapositive 4. Travail demandé aux étudiants</vt:lpstr>
      <vt:lpstr>Diapositive 5. Données / documents</vt:lpstr>
      <vt:lpstr>Diapositive 6. Organisation du travail</vt:lpstr>
      <vt:lpstr>Diapositive 7. Réponse attendue / solution</vt:lpstr>
      <vt:lpstr>Diapositive 8. Notes à l’intention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2026-07-22T18:41:46Z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