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343" r:id="rId5"/>
    <p:sldId id="313" r:id="rId6"/>
    <p:sldId id="307" r:id="rId7"/>
    <p:sldId id="344" r:id="rId8"/>
    <p:sldId id="342" r:id="rId9"/>
    <p:sldId id="345" r:id="rId10"/>
    <p:sldId id="346" r:id="rId11"/>
    <p:sldId id="357" r:id="rId12"/>
    <p:sldId id="348" r:id="rId13"/>
    <p:sldId id="349" r:id="rId14"/>
    <p:sldId id="350" r:id="rId15"/>
    <p:sldId id="351" r:id="rId16"/>
    <p:sldId id="358" r:id="rId17"/>
    <p:sldId id="353" r:id="rId18"/>
    <p:sldId id="354" r:id="rId19"/>
    <p:sldId id="359" r:id="rId20"/>
    <p:sldId id="309" r:id="rId2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51AA1D-8F24-4310-98D3-A855DD729569}" v="1" dt="2026-07-18T11:05:36.74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8" y="51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modMainMaster">
      <pc:chgData name="Wojciech Kustra" userId="afebd3d0-216b-4c4f-8992-1bf1fda6d5e8" providerId="ADAL" clId="{1D307E72-7901-4E61-A01B-3C4232ABCF63}" dt="2026-07-18T11:15:36.652" v="5271"/>
      <pc:docMkLst>
        <pc:docMk/>
      </pc:docMkLst>
      <pc:sldChg chg="del">
        <pc:chgData name="Wojciech Kustra" userId="afebd3d0-216b-4c4f-8992-1bf1fda6d5e8" providerId="ADAL" clId="{1D307E72-7901-4E61-A01B-3C4232ABCF63}" dt="2026-07-18T11:11:00.635" v="5238"/>
        <pc:sldMkLst>
          <pc:docMk/>
          <pc:sldMk cId="1478447607" sldId="306"/>
        </pc:sldMkLst>
      </pc:sldChg>
      <pc:sldChg chg="del">
        <pc:chgData name="Wojciech Kustra" userId="afebd3d0-216b-4c4f-8992-1bf1fda6d5e8" providerId="ADAL" clId="{1D307E72-7901-4E61-A01B-3C4232ABCF63}" dt="2026-07-18T11:11:33.284" v="5240"/>
        <pc:sldMkLst>
          <pc:docMk/>
          <pc:sldMk cId="3137440360" sldId="314"/>
        </pc:sldMkLst>
      </pc:sldChg>
      <pc:sldChg chg="del">
        <pc:chgData name="Wojciech Kustra" userId="afebd3d0-216b-4c4f-8992-1bf1fda6d5e8" providerId="ADAL" clId="{1D307E72-7901-4E61-A01B-3C4232ABCF63}" dt="2026-07-18T11:08:49.561" v="5232"/>
        <pc:sldMkLst>
          <pc:docMk/>
          <pc:sldMk cId="97395749" sldId="317"/>
        </pc:sldMkLst>
      </pc:sldChg>
      <pc:sldChg chg="addSp delSp modSp del mod modClrScheme chgLayout">
        <pc:chgData name="Wojciech Kustra" userId="afebd3d0-216b-4c4f-8992-1bf1fda6d5e8" providerId="ADAL" clId="{1D307E72-7901-4E61-A01B-3C4232ABCF63}" dt="2026-07-18T11:12:02.753" v="5243"/>
        <pc:sldMkLst>
          <pc:docMk/>
          <pc:sldMk cId="1194203529" sldId="329"/>
        </pc:sldMkLst>
        <pc:spChg chg="add del mod ord">
          <ac:chgData name="Wojciech Kustra" userId="afebd3d0-216b-4c4f-8992-1bf1fda6d5e8" providerId="ADAL" clId="{1D307E72-7901-4E61-A01B-3C4232ABCF63}" dt="2026-07-18T11:05:12.421" v="5230" actId="700"/>
          <ac:spMkLst>
            <pc:docMk/>
            <pc:sldMk cId="1194203529" sldId="329"/>
            <ac:spMk id="200" creationId="{4D77549E-3D9A-975C-5D3F-B3E23ABCE673}"/>
          </ac:spMkLst>
        </pc:spChg>
        <pc:spChg chg="add del mod ord">
          <ac:chgData name="Wojciech Kustra" userId="afebd3d0-216b-4c4f-8992-1bf1fda6d5e8" providerId="ADAL" clId="{1D307E72-7901-4E61-A01B-3C4232ABCF63}" dt="2026-07-18T11:05:12.421" v="5230" actId="700"/>
          <ac:spMkLst>
            <pc:docMk/>
            <pc:sldMk cId="1194203529" sldId="329"/>
            <ac:spMk id="201" creationId="{9E906C56-7482-AE89-E39A-E5F238EF757C}"/>
          </ac:spMkLst>
        </pc:spChg>
      </pc:sldChg>
      <pc:sldChg chg="del">
        <pc:chgData name="Wojciech Kustra" userId="afebd3d0-216b-4c4f-8992-1bf1fda6d5e8" providerId="ADAL" clId="{1D307E72-7901-4E61-A01B-3C4232ABCF63}" dt="2026-07-18T11:12:05.965" v="5245"/>
        <pc:sldMkLst>
          <pc:docMk/>
          <pc:sldMk cId="3720793513" sldId="330"/>
        </pc:sldMkLst>
      </pc:sldChg>
      <pc:sldChg chg="del">
        <pc:chgData name="Wojciech Kustra" userId="afebd3d0-216b-4c4f-8992-1bf1fda6d5e8" providerId="ADAL" clId="{1D307E72-7901-4E61-A01B-3C4232ABCF63}" dt="2026-07-18T11:12:09.699" v="5247"/>
        <pc:sldMkLst>
          <pc:docMk/>
          <pc:sldMk cId="3826751046" sldId="331"/>
        </pc:sldMkLst>
      </pc:sldChg>
      <pc:sldChg chg="del">
        <pc:chgData name="Wojciech Kustra" userId="afebd3d0-216b-4c4f-8992-1bf1fda6d5e8" providerId="ADAL" clId="{1D307E72-7901-4E61-A01B-3C4232ABCF63}" dt="2026-07-18T11:12:38.618" v="5249"/>
        <pc:sldMkLst>
          <pc:docMk/>
          <pc:sldMk cId="3837676203" sldId="332"/>
        </pc:sldMkLst>
      </pc:sldChg>
      <pc:sldChg chg="del">
        <pc:chgData name="Wojciech Kustra" userId="afebd3d0-216b-4c4f-8992-1bf1fda6d5e8" providerId="ADAL" clId="{1D307E72-7901-4E61-A01B-3C4232ABCF63}" dt="2026-07-18T11:12:43.151" v="5251"/>
        <pc:sldMkLst>
          <pc:docMk/>
          <pc:sldMk cId="2435945894" sldId="333"/>
        </pc:sldMkLst>
      </pc:sldChg>
      <pc:sldChg chg="del">
        <pc:chgData name="Wojciech Kustra" userId="afebd3d0-216b-4c4f-8992-1bf1fda6d5e8" providerId="ADAL" clId="{1D307E72-7901-4E61-A01B-3C4232ABCF63}" dt="2026-07-18T11:12:47.451" v="5253"/>
        <pc:sldMkLst>
          <pc:docMk/>
          <pc:sldMk cId="3934115673" sldId="334"/>
        </pc:sldMkLst>
      </pc:sldChg>
      <pc:sldChg chg="del">
        <pc:chgData name="Wojciech Kustra" userId="afebd3d0-216b-4c4f-8992-1bf1fda6d5e8" providerId="ADAL" clId="{1D307E72-7901-4E61-A01B-3C4232ABCF63}" dt="2026-07-18T11:13:15.232" v="5255"/>
        <pc:sldMkLst>
          <pc:docMk/>
          <pc:sldMk cId="2191787466" sldId="335"/>
        </pc:sldMkLst>
      </pc:sldChg>
      <pc:sldChg chg="del">
        <pc:chgData name="Wojciech Kustra" userId="afebd3d0-216b-4c4f-8992-1bf1fda6d5e8" providerId="ADAL" clId="{1D307E72-7901-4E61-A01B-3C4232ABCF63}" dt="2026-07-18T11:13:21.125" v="5257"/>
        <pc:sldMkLst>
          <pc:docMk/>
          <pc:sldMk cId="1939880575" sldId="336"/>
        </pc:sldMkLst>
      </pc:sldChg>
      <pc:sldChg chg="del">
        <pc:chgData name="Wojciech Kustra" userId="afebd3d0-216b-4c4f-8992-1bf1fda6d5e8" providerId="ADAL" clId="{1D307E72-7901-4E61-A01B-3C4232ABCF63}" dt="2026-07-18T11:13:25.025" v="5259"/>
        <pc:sldMkLst>
          <pc:docMk/>
          <pc:sldMk cId="1382768972" sldId="337"/>
        </pc:sldMkLst>
      </pc:sldChg>
      <pc:sldChg chg="del">
        <pc:chgData name="Wojciech Kustra" userId="afebd3d0-216b-4c4f-8992-1bf1fda6d5e8" providerId="ADAL" clId="{1D307E72-7901-4E61-A01B-3C4232ABCF63}" dt="2026-07-18T11:13:44.527" v="5261"/>
        <pc:sldMkLst>
          <pc:docMk/>
          <pc:sldMk cId="3008617226" sldId="338"/>
        </pc:sldMkLst>
      </pc:sldChg>
      <pc:sldChg chg="del">
        <pc:chgData name="Wojciech Kustra" userId="afebd3d0-216b-4c4f-8992-1bf1fda6d5e8" providerId="ADAL" clId="{1D307E72-7901-4E61-A01B-3C4232ABCF63}" dt="2026-07-18T11:13:47.916" v="5263"/>
        <pc:sldMkLst>
          <pc:docMk/>
          <pc:sldMk cId="2821851575" sldId="339"/>
        </pc:sldMkLst>
      </pc:sldChg>
      <pc:sldChg chg="add del">
        <pc:chgData name="Wojciech Kustra" userId="afebd3d0-216b-4c4f-8992-1bf1fda6d5e8" providerId="ADAL" clId="{1D307E72-7901-4E61-A01B-3C4232ABCF63}" dt="2026-07-18T11:09:48.264" v="5234"/>
        <pc:sldMkLst>
          <pc:docMk/>
          <pc:sldMk cId="2561826186" sldId="340"/>
        </pc:sldMkLst>
      </pc:sldChg>
      <pc:sldChg chg="add del">
        <pc:chgData name="Wojciech Kustra" userId="afebd3d0-216b-4c4f-8992-1bf1fda6d5e8" providerId="ADAL" clId="{1D307E72-7901-4E61-A01B-3C4232ABCF63}" dt="2026-07-18T11:10:18.445" v="5236"/>
        <pc:sldMkLst>
          <pc:docMk/>
          <pc:sldMk cId="3559432884" sldId="341"/>
        </pc:sldMkLst>
      </pc:sldChg>
      <pc:sldChg chg="add">
        <pc:chgData name="Wojciech Kustra" userId="afebd3d0-216b-4c4f-8992-1bf1fda6d5e8" providerId="ADAL" clId="{1D307E72-7901-4E61-A01B-3C4232ABCF63}" dt="2026-07-18T11:10:18.345" v="5235"/>
        <pc:sldMkLst>
          <pc:docMk/>
          <pc:sldMk cId="380015391" sldId="342"/>
        </pc:sldMkLst>
      </pc:sldChg>
      <pc:sldChg chg="add">
        <pc:chgData name="Wojciech Kustra" userId="afebd3d0-216b-4c4f-8992-1bf1fda6d5e8" providerId="ADAL" clId="{1D307E72-7901-4E61-A01B-3C4232ABCF63}" dt="2026-07-18T11:11:00.527" v="5237"/>
        <pc:sldMkLst>
          <pc:docMk/>
          <pc:sldMk cId="998325557" sldId="343"/>
        </pc:sldMkLst>
      </pc:sldChg>
      <pc:sldChg chg="modSp add mod">
        <pc:chgData name="Wojciech Kustra" userId="afebd3d0-216b-4c4f-8992-1bf1fda6d5e8" providerId="ADAL" clId="{1D307E72-7901-4E61-A01B-3C4232ABCF63}" dt="2026-07-18T11:11:33.301" v="5241" actId="27636"/>
        <pc:sldMkLst>
          <pc:docMk/>
          <pc:sldMk cId="4191725783" sldId="344"/>
        </pc:sldMkLst>
        <pc:spChg chg="mod">
          <ac:chgData name="Wojciech Kustra" userId="afebd3d0-216b-4c4f-8992-1bf1fda6d5e8" providerId="ADAL" clId="{1D307E72-7901-4E61-A01B-3C4232ABCF63}" dt="2026-07-18T11:11:33.301" v="5241" actId="27636"/>
          <ac:spMkLst>
            <pc:docMk/>
            <pc:sldMk cId="4191725783" sldId="344"/>
            <ac:spMk id="3" creationId="{842D0BFD-B883-9EEB-020D-38BA427E4553}"/>
          </ac:spMkLst>
        </pc:spChg>
      </pc:sldChg>
      <pc:sldChg chg="add">
        <pc:chgData name="Wojciech Kustra" userId="afebd3d0-216b-4c4f-8992-1bf1fda6d5e8" providerId="ADAL" clId="{1D307E72-7901-4E61-A01B-3C4232ABCF63}" dt="2026-07-18T11:12:02.652" v="5242"/>
        <pc:sldMkLst>
          <pc:docMk/>
          <pc:sldMk cId="1737949035" sldId="345"/>
        </pc:sldMkLst>
      </pc:sldChg>
      <pc:sldChg chg="add">
        <pc:chgData name="Wojciech Kustra" userId="afebd3d0-216b-4c4f-8992-1bf1fda6d5e8" providerId="ADAL" clId="{1D307E72-7901-4E61-A01B-3C4232ABCF63}" dt="2026-07-18T11:12:05.903" v="5244"/>
        <pc:sldMkLst>
          <pc:docMk/>
          <pc:sldMk cId="3524269675" sldId="346"/>
        </pc:sldMkLst>
      </pc:sldChg>
      <pc:sldChg chg="add del">
        <pc:chgData name="Wojciech Kustra" userId="afebd3d0-216b-4c4f-8992-1bf1fda6d5e8" providerId="ADAL" clId="{1D307E72-7901-4E61-A01B-3C4232ABCF63}" dt="2026-07-18T11:15:30.940" v="5267"/>
        <pc:sldMkLst>
          <pc:docMk/>
          <pc:sldMk cId="542155148" sldId="347"/>
        </pc:sldMkLst>
      </pc:sldChg>
      <pc:sldChg chg="add">
        <pc:chgData name="Wojciech Kustra" userId="afebd3d0-216b-4c4f-8992-1bf1fda6d5e8" providerId="ADAL" clId="{1D307E72-7901-4E61-A01B-3C4232ABCF63}" dt="2026-07-18T11:12:38.261" v="5248"/>
        <pc:sldMkLst>
          <pc:docMk/>
          <pc:sldMk cId="2066026664" sldId="348"/>
        </pc:sldMkLst>
      </pc:sldChg>
      <pc:sldChg chg="add">
        <pc:chgData name="Wojciech Kustra" userId="afebd3d0-216b-4c4f-8992-1bf1fda6d5e8" providerId="ADAL" clId="{1D307E72-7901-4E61-A01B-3C4232ABCF63}" dt="2026-07-18T11:12:43.003" v="5250"/>
        <pc:sldMkLst>
          <pc:docMk/>
          <pc:sldMk cId="3275133012" sldId="349"/>
        </pc:sldMkLst>
      </pc:sldChg>
      <pc:sldChg chg="add">
        <pc:chgData name="Wojciech Kustra" userId="afebd3d0-216b-4c4f-8992-1bf1fda6d5e8" providerId="ADAL" clId="{1D307E72-7901-4E61-A01B-3C4232ABCF63}" dt="2026-07-18T11:12:47.314" v="5252"/>
        <pc:sldMkLst>
          <pc:docMk/>
          <pc:sldMk cId="4057321623" sldId="350"/>
        </pc:sldMkLst>
      </pc:sldChg>
      <pc:sldChg chg="add">
        <pc:chgData name="Wojciech Kustra" userId="afebd3d0-216b-4c4f-8992-1bf1fda6d5e8" providerId="ADAL" clId="{1D307E72-7901-4E61-A01B-3C4232ABCF63}" dt="2026-07-18T11:13:15.091" v="5254"/>
        <pc:sldMkLst>
          <pc:docMk/>
          <pc:sldMk cId="1949374060" sldId="351"/>
        </pc:sldMkLst>
      </pc:sldChg>
      <pc:sldChg chg="add del">
        <pc:chgData name="Wojciech Kustra" userId="afebd3d0-216b-4c4f-8992-1bf1fda6d5e8" providerId="ADAL" clId="{1D307E72-7901-4E61-A01B-3C4232ABCF63}" dt="2026-07-18T11:15:33.790" v="5269"/>
        <pc:sldMkLst>
          <pc:docMk/>
          <pc:sldMk cId="3766447135" sldId="352"/>
        </pc:sldMkLst>
      </pc:sldChg>
      <pc:sldChg chg="add">
        <pc:chgData name="Wojciech Kustra" userId="afebd3d0-216b-4c4f-8992-1bf1fda6d5e8" providerId="ADAL" clId="{1D307E72-7901-4E61-A01B-3C4232ABCF63}" dt="2026-07-18T11:13:24.899" v="5258"/>
        <pc:sldMkLst>
          <pc:docMk/>
          <pc:sldMk cId="3164920719" sldId="353"/>
        </pc:sldMkLst>
      </pc:sldChg>
      <pc:sldChg chg="add">
        <pc:chgData name="Wojciech Kustra" userId="afebd3d0-216b-4c4f-8992-1bf1fda6d5e8" providerId="ADAL" clId="{1D307E72-7901-4E61-A01B-3C4232ABCF63}" dt="2026-07-18T11:13:44.378" v="5260"/>
        <pc:sldMkLst>
          <pc:docMk/>
          <pc:sldMk cId="2544720902" sldId="354"/>
        </pc:sldMkLst>
      </pc:sldChg>
      <pc:sldChg chg="add del">
        <pc:chgData name="Wojciech Kustra" userId="afebd3d0-216b-4c4f-8992-1bf1fda6d5e8" providerId="ADAL" clId="{1D307E72-7901-4E61-A01B-3C4232ABCF63}" dt="2026-07-18T11:14:51.365" v="5265"/>
        <pc:sldMkLst>
          <pc:docMk/>
          <pc:sldMk cId="977593888" sldId="355"/>
        </pc:sldMkLst>
      </pc:sldChg>
      <pc:sldChg chg="add del">
        <pc:chgData name="Wojciech Kustra" userId="afebd3d0-216b-4c4f-8992-1bf1fda6d5e8" providerId="ADAL" clId="{1D307E72-7901-4E61-A01B-3C4232ABCF63}" dt="2026-07-18T11:15:36.652" v="5271"/>
        <pc:sldMkLst>
          <pc:docMk/>
          <pc:sldMk cId="4257426125" sldId="356"/>
        </pc:sldMkLst>
      </pc:sldChg>
      <pc:sldChg chg="add">
        <pc:chgData name="Wojciech Kustra" userId="afebd3d0-216b-4c4f-8992-1bf1fda6d5e8" providerId="ADAL" clId="{1D307E72-7901-4E61-A01B-3C4232ABCF63}" dt="2026-07-18T11:15:30.860" v="5266"/>
        <pc:sldMkLst>
          <pc:docMk/>
          <pc:sldMk cId="358046705" sldId="357"/>
        </pc:sldMkLst>
      </pc:sldChg>
      <pc:sldChg chg="add">
        <pc:chgData name="Wojciech Kustra" userId="afebd3d0-216b-4c4f-8992-1bf1fda6d5e8" providerId="ADAL" clId="{1D307E72-7901-4E61-A01B-3C4232ABCF63}" dt="2026-07-18T11:15:33.717" v="5268"/>
        <pc:sldMkLst>
          <pc:docMk/>
          <pc:sldMk cId="2866190323" sldId="358"/>
        </pc:sldMkLst>
      </pc:sldChg>
      <pc:sldChg chg="add">
        <pc:chgData name="Wojciech Kustra" userId="afebd3d0-216b-4c4f-8992-1bf1fda6d5e8" providerId="ADAL" clId="{1D307E72-7901-4E61-A01B-3C4232ABCF63}" dt="2026-07-18T11:15:36.564" v="5270"/>
        <pc:sldMkLst>
          <pc:docMk/>
          <pc:sldMk cId="725846850" sldId="35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18.07.2026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en-US" dirty="0"/>
              <a:t>Gestion de la qualité dans les chaînes d’approvisionnement</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sz="2000" b="0" i="0" dirty="0">
                <a:latin typeface="Montserrat"/>
                <a:ea typeface="Montserrat"/>
                <a:cs typeface="Montserrat"/>
              </a:rPr>
              <a:t>Daniel Kaszubowski</a:t>
            </a:r>
          </a:p>
        </p:txBody>
      </p:sp>
    </p:spTree>
    <p:extLst>
      <p:ext uri="{BB962C8B-B14F-4D97-AF65-F5344CB8AC3E}">
        <p14:creationId xmlns:p14="http://schemas.microsoft.com/office/powerpoint/2010/main" val="99832555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54B66-8D44-C526-2637-22A580919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DA28C0-E418-A3A4-8460-6824394CCA55}"/>
              </a:ext>
            </a:extLst>
          </p:cNvPr>
          <p:cNvSpPr>
            <a:spLocks noGrp="1"/>
          </p:cNvSpPr>
          <p:nvPr>
            <p:ph type="title"/>
          </p:nvPr>
        </p:nvSpPr>
        <p:spPr>
          <a:xfrm>
            <a:off x="653129" y="539751"/>
            <a:ext cx="8307991" cy="717551"/>
          </a:xfrm>
        </p:spPr>
        <p:txBody>
          <a:bodyPr/>
          <a:lstStyle/>
          <a:p>
            <a:r>
              <a:rPr lang="en-US" dirty="0"/>
              <a:t>Exigences de qualité fournisseur et développement des fournisseurs</a:t>
            </a:r>
            <a:br>
              <a:rPr lang="pl-PL" dirty="0"/>
            </a:b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5D0F4508-222A-2740-AA9F-000EEEAC888F}"/>
              </a:ext>
            </a:extLst>
          </p:cNvPr>
          <p:cNvPicPr>
            <a:picLocks noChangeAspect="1"/>
          </p:cNvPicPr>
          <p:nvPr/>
        </p:nvPicPr>
        <p:blipFill>
          <a:blip r:embed="rId3"/>
          <a:stretch>
            <a:fillRect/>
          </a:stretch>
        </p:blipFill>
        <p:spPr>
          <a:xfrm>
            <a:off x="653129" y="1588102"/>
            <a:ext cx="6346187" cy="5057497"/>
          </a:xfrm>
          <a:prstGeom prst="rect">
            <a:avLst/>
          </a:prstGeom>
        </p:spPr>
      </p:pic>
      <p:sp>
        <p:nvSpPr>
          <p:cNvPr id="3" name="Rectangle 2">
            <a:extLst>
              <a:ext uri="{FF2B5EF4-FFF2-40B4-BE49-F238E27FC236}">
                <a16:creationId xmlns:a16="http://schemas.microsoft.com/office/drawing/2014/main" id="{44854CF9-57D4-46E3-BB4F-D1B7C5CAE80F}"/>
              </a:ext>
            </a:extLst>
          </p:cNvPr>
          <p:cNvSpPr/>
          <p:nvPr/>
        </p:nvSpPr>
        <p:spPr>
          <a:xfrm>
            <a:off x="654050" y="1587500"/>
            <a:ext cx="6350000" cy="5067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TextBox 4">
            <a:extLst>
              <a:ext uri="{FF2B5EF4-FFF2-40B4-BE49-F238E27FC236}">
                <a16:creationId xmlns:a16="http://schemas.microsoft.com/office/drawing/2014/main" id="{98B8A52E-6F3F-4683-B6DD-5F8C8137D55B}"/>
              </a:ext>
            </a:extLst>
          </p:cNvPr>
          <p:cNvSpPr txBox="1"/>
          <p:nvPr/>
        </p:nvSpPr>
        <p:spPr>
          <a:xfrm>
            <a:off x="698500" y="1625600"/>
            <a:ext cx="5461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1" i="0" u="none" strike="noStrike" cap="none" spc="0" normalizeH="0" baseline="0">
                <a:ln>
                  <a:noFill/>
                </a:ln>
                <a:solidFill>
                  <a:srgbClr val="28B7C4"/>
                </a:solidFill>
                <a:effectLst/>
                <a:uFillTx/>
                <a:latin typeface="+mn-lt"/>
                <a:ea typeface="+mn-ea"/>
                <a:cs typeface="+mn-cs"/>
                <a:sym typeface="Helvetica Neue"/>
              </a:rPr>
              <a:t>Exigences de base de qualité fournisseur</a:t>
            </a:r>
            <a:endParaRPr kumimoji="0" lang="en-GB" sz="1400" b="1" i="0" u="none" strike="noStrike" cap="none" spc="0" normalizeH="0" baseline="0">
              <a:ln>
                <a:noFill/>
              </a:ln>
              <a:solidFill>
                <a:srgbClr val="28B7C4"/>
              </a:solidFill>
              <a:effectLst/>
              <a:uFillTx/>
              <a:latin typeface="+mn-lt"/>
              <a:ea typeface="+mn-ea"/>
              <a:cs typeface="+mn-cs"/>
              <a:sym typeface="Helvetica Neue"/>
            </a:endParaRPr>
          </a:p>
        </p:txBody>
      </p:sp>
      <p:sp>
        <p:nvSpPr>
          <p:cNvPr id="6" name="Rectangle 5">
            <a:extLst>
              <a:ext uri="{FF2B5EF4-FFF2-40B4-BE49-F238E27FC236}">
                <a16:creationId xmlns:a16="http://schemas.microsoft.com/office/drawing/2014/main" id="{53C25C4B-3DDF-4807-9695-4A20BAF74F17}"/>
              </a:ext>
            </a:extLst>
          </p:cNvPr>
          <p:cNvSpPr/>
          <p:nvPr/>
        </p:nvSpPr>
        <p:spPr>
          <a:xfrm>
            <a:off x="698500" y="1688498"/>
            <a:ext cx="1308100" cy="3937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TextBox 6">
            <a:extLst>
              <a:ext uri="{FF2B5EF4-FFF2-40B4-BE49-F238E27FC236}">
                <a16:creationId xmlns:a16="http://schemas.microsoft.com/office/drawing/2014/main" id="{4441933B-3386-4FE1-991C-89C683180E1B}"/>
              </a:ext>
            </a:extLst>
          </p:cNvPr>
          <p:cNvSpPr txBox="1"/>
          <p:nvPr/>
        </p:nvSpPr>
        <p:spPr>
          <a:xfrm>
            <a:off x="774700" y="1751998"/>
            <a:ext cx="11557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Exigence</a:t>
            </a:r>
          </a:p>
        </p:txBody>
      </p:sp>
      <p:sp>
        <p:nvSpPr>
          <p:cNvPr id="8" name="Rectangle 7">
            <a:extLst>
              <a:ext uri="{FF2B5EF4-FFF2-40B4-BE49-F238E27FC236}">
                <a16:creationId xmlns:a16="http://schemas.microsoft.com/office/drawing/2014/main" id="{859E4CC3-8ACA-49A4-9435-7DCFCE5D3CB1}"/>
              </a:ext>
            </a:extLst>
          </p:cNvPr>
          <p:cNvSpPr/>
          <p:nvPr/>
        </p:nvSpPr>
        <p:spPr>
          <a:xfrm>
            <a:off x="2006600" y="1688498"/>
            <a:ext cx="2590800" cy="3937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TextBox 8">
            <a:extLst>
              <a:ext uri="{FF2B5EF4-FFF2-40B4-BE49-F238E27FC236}">
                <a16:creationId xmlns:a16="http://schemas.microsoft.com/office/drawing/2014/main" id="{93B28AE5-B659-4DFE-9AC4-4142678C7EF1}"/>
              </a:ext>
            </a:extLst>
          </p:cNvPr>
          <p:cNvSpPr txBox="1"/>
          <p:nvPr/>
        </p:nvSpPr>
        <p:spPr>
          <a:xfrm>
            <a:off x="2082800" y="1751998"/>
            <a:ext cx="24384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Description</a:t>
            </a:r>
          </a:p>
        </p:txBody>
      </p:sp>
      <p:sp>
        <p:nvSpPr>
          <p:cNvPr id="10" name="Rectangle 9">
            <a:extLst>
              <a:ext uri="{FF2B5EF4-FFF2-40B4-BE49-F238E27FC236}">
                <a16:creationId xmlns:a16="http://schemas.microsoft.com/office/drawing/2014/main" id="{6D527990-89A5-47CE-8223-907CFEB7E5B1}"/>
              </a:ext>
            </a:extLst>
          </p:cNvPr>
          <p:cNvSpPr/>
          <p:nvPr/>
        </p:nvSpPr>
        <p:spPr>
          <a:xfrm>
            <a:off x="4597400" y="1688498"/>
            <a:ext cx="2349500" cy="3937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TextBox 10">
            <a:extLst>
              <a:ext uri="{FF2B5EF4-FFF2-40B4-BE49-F238E27FC236}">
                <a16:creationId xmlns:a16="http://schemas.microsoft.com/office/drawing/2014/main" id="{CAB6277F-37AD-481F-A8CB-78C0384D02B0}"/>
              </a:ext>
            </a:extLst>
          </p:cNvPr>
          <p:cNvSpPr txBox="1"/>
          <p:nvPr/>
        </p:nvSpPr>
        <p:spPr>
          <a:xfrm>
            <a:off x="4673600" y="1751998"/>
            <a:ext cx="21971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Exemple</a:t>
            </a:r>
          </a:p>
        </p:txBody>
      </p:sp>
      <p:sp>
        <p:nvSpPr>
          <p:cNvPr id="12" name="Rectangle 11">
            <a:extLst>
              <a:ext uri="{FF2B5EF4-FFF2-40B4-BE49-F238E27FC236}">
                <a16:creationId xmlns:a16="http://schemas.microsoft.com/office/drawing/2014/main" id="{BBEF54D9-76A9-4954-A9E3-B38EF7A3DCA3}"/>
              </a:ext>
            </a:extLst>
          </p:cNvPr>
          <p:cNvSpPr/>
          <p:nvPr/>
        </p:nvSpPr>
        <p:spPr>
          <a:xfrm>
            <a:off x="698500" y="2082198"/>
            <a:ext cx="13081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TextBox 12">
            <a:extLst>
              <a:ext uri="{FF2B5EF4-FFF2-40B4-BE49-F238E27FC236}">
                <a16:creationId xmlns:a16="http://schemas.microsoft.com/office/drawing/2014/main" id="{A609AD06-2F85-4928-B73D-5D0C686058F3}"/>
              </a:ext>
            </a:extLst>
          </p:cNvPr>
          <p:cNvSpPr txBox="1"/>
          <p:nvPr/>
        </p:nvSpPr>
        <p:spPr>
          <a:xfrm>
            <a:off x="774700" y="2145698"/>
            <a:ext cx="11557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Spécifications claires</a:t>
            </a:r>
          </a:p>
        </p:txBody>
      </p:sp>
      <p:sp>
        <p:nvSpPr>
          <p:cNvPr id="14" name="Rectangle 13">
            <a:extLst>
              <a:ext uri="{FF2B5EF4-FFF2-40B4-BE49-F238E27FC236}">
                <a16:creationId xmlns:a16="http://schemas.microsoft.com/office/drawing/2014/main" id="{FDF4841F-7FD7-47A9-A811-D4081A656CC0}"/>
              </a:ext>
            </a:extLst>
          </p:cNvPr>
          <p:cNvSpPr/>
          <p:nvPr/>
        </p:nvSpPr>
        <p:spPr>
          <a:xfrm>
            <a:off x="2006600" y="2082198"/>
            <a:ext cx="25908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 name="TextBox 14">
            <a:extLst>
              <a:ext uri="{FF2B5EF4-FFF2-40B4-BE49-F238E27FC236}">
                <a16:creationId xmlns:a16="http://schemas.microsoft.com/office/drawing/2014/main" id="{95D0BDBE-7769-493A-A193-5AE505B3F017}"/>
              </a:ext>
            </a:extLst>
          </p:cNvPr>
          <p:cNvSpPr txBox="1"/>
          <p:nvPr/>
        </p:nvSpPr>
        <p:spPr>
          <a:xfrm>
            <a:off x="2082800" y="2145698"/>
            <a:ext cx="24384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Définir des exigences mesurables (dimensions, tolérances, performance, emballage, livraison).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6" name="Rectangle 15">
            <a:extLst>
              <a:ext uri="{FF2B5EF4-FFF2-40B4-BE49-F238E27FC236}">
                <a16:creationId xmlns:a16="http://schemas.microsoft.com/office/drawing/2014/main" id="{8301C303-39CC-4E7F-B33A-6C0990F4FDDB}"/>
              </a:ext>
            </a:extLst>
          </p:cNvPr>
          <p:cNvSpPr/>
          <p:nvPr/>
        </p:nvSpPr>
        <p:spPr>
          <a:xfrm>
            <a:off x="4597400" y="2082198"/>
            <a:ext cx="23495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TextBox 16">
            <a:extLst>
              <a:ext uri="{FF2B5EF4-FFF2-40B4-BE49-F238E27FC236}">
                <a16:creationId xmlns:a16="http://schemas.microsoft.com/office/drawing/2014/main" id="{079397E3-44CA-4F65-92E9-CE8A675FA1A6}"/>
              </a:ext>
            </a:extLst>
          </p:cNvPr>
          <p:cNvSpPr txBox="1"/>
          <p:nvPr/>
        </p:nvSpPr>
        <p:spPr>
          <a:xfrm>
            <a:off x="4673600" y="2145698"/>
            <a:ext cx="21971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 Humidité du riz max. 14 %, sac 50 kg ± 0,5 kg, sacs non déchirés, livraison sous 5 jours après commande. »</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8" name="Rectangle 17">
            <a:extLst>
              <a:ext uri="{FF2B5EF4-FFF2-40B4-BE49-F238E27FC236}">
                <a16:creationId xmlns:a16="http://schemas.microsoft.com/office/drawing/2014/main" id="{2B47E118-3933-4A5E-9B73-94D1D4622699}"/>
              </a:ext>
            </a:extLst>
          </p:cNvPr>
          <p:cNvSpPr/>
          <p:nvPr/>
        </p:nvSpPr>
        <p:spPr>
          <a:xfrm>
            <a:off x="698500" y="2920398"/>
            <a:ext cx="13081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TextBox 18">
            <a:extLst>
              <a:ext uri="{FF2B5EF4-FFF2-40B4-BE49-F238E27FC236}">
                <a16:creationId xmlns:a16="http://schemas.microsoft.com/office/drawing/2014/main" id="{C08D90B0-73D2-4C0C-9582-2BA5EA625357}"/>
              </a:ext>
            </a:extLst>
          </p:cNvPr>
          <p:cNvSpPr txBox="1"/>
          <p:nvPr/>
        </p:nvSpPr>
        <p:spPr>
          <a:xfrm>
            <a:off x="774700" y="2983898"/>
            <a:ext cx="11557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b="1" i="0" u="none" strike="noStrike" cap="none" spc="0" normalizeH="0" baseline="0">
                <a:ln>
                  <a:noFill/>
                </a:ln>
                <a:solidFill>
                  <a:srgbClr val="003B4C"/>
                </a:solidFill>
                <a:effectLst/>
                <a:uFillTx/>
                <a:latin typeface="+mn-lt"/>
                <a:ea typeface="+mn-ea"/>
                <a:cs typeface="+mn-cs"/>
                <a:sym typeface="Helvetica Neue"/>
              </a:rPr>
              <a:t>Contrôle qualité à la réception</a:t>
            </a:r>
            <a:endParaRPr kumimoji="0" lang="en-GB" sz="1000" b="1" i="0" u="none" strike="noStrike" cap="none" spc="0" normalizeH="0" baseline="0">
              <a:ln>
                <a:noFill/>
              </a:ln>
              <a:solidFill>
                <a:srgbClr val="003B4C"/>
              </a:solidFill>
              <a:effectLst/>
              <a:uFillTx/>
              <a:latin typeface="+mn-lt"/>
              <a:ea typeface="+mn-ea"/>
              <a:cs typeface="+mn-cs"/>
              <a:sym typeface="Helvetica Neue"/>
            </a:endParaRPr>
          </a:p>
        </p:txBody>
      </p:sp>
      <p:sp>
        <p:nvSpPr>
          <p:cNvPr id="20" name="Rectangle 19">
            <a:extLst>
              <a:ext uri="{FF2B5EF4-FFF2-40B4-BE49-F238E27FC236}">
                <a16:creationId xmlns:a16="http://schemas.microsoft.com/office/drawing/2014/main" id="{D153BC91-EA68-4503-A444-9FC2EB9B0808}"/>
              </a:ext>
            </a:extLst>
          </p:cNvPr>
          <p:cNvSpPr/>
          <p:nvPr/>
        </p:nvSpPr>
        <p:spPr>
          <a:xfrm>
            <a:off x="2006600" y="2920398"/>
            <a:ext cx="25908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 name="TextBox 20">
            <a:extLst>
              <a:ext uri="{FF2B5EF4-FFF2-40B4-BE49-F238E27FC236}">
                <a16:creationId xmlns:a16="http://schemas.microsoft.com/office/drawing/2014/main" id="{770E461D-364E-4738-B531-0E94669F3049}"/>
              </a:ext>
            </a:extLst>
          </p:cNvPr>
          <p:cNvSpPr txBox="1"/>
          <p:nvPr/>
        </p:nvSpPr>
        <p:spPr>
          <a:xfrm>
            <a:off x="2082800" y="2983898"/>
            <a:ext cx="24384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 fournisseur réalise ses propres contrôles et partage les résultats ; l’acheteur effectue des contrôles par échantillonnage à la réception.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2" name="Rectangle 21">
            <a:extLst>
              <a:ext uri="{FF2B5EF4-FFF2-40B4-BE49-F238E27FC236}">
                <a16:creationId xmlns:a16="http://schemas.microsoft.com/office/drawing/2014/main" id="{FA1D5316-5B7A-4FDA-810E-867D4C4D3163}"/>
              </a:ext>
            </a:extLst>
          </p:cNvPr>
          <p:cNvSpPr/>
          <p:nvPr/>
        </p:nvSpPr>
        <p:spPr>
          <a:xfrm>
            <a:off x="4597400" y="2920398"/>
            <a:ext cx="23495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TextBox 22">
            <a:extLst>
              <a:ext uri="{FF2B5EF4-FFF2-40B4-BE49-F238E27FC236}">
                <a16:creationId xmlns:a16="http://schemas.microsoft.com/office/drawing/2014/main" id="{DBE9C44D-97F8-4F45-8F54-71B049C92840}"/>
              </a:ext>
            </a:extLst>
          </p:cNvPr>
          <p:cNvSpPr txBox="1"/>
          <p:nvPr/>
        </p:nvSpPr>
        <p:spPr>
          <a:xfrm>
            <a:off x="4673600" y="2983898"/>
            <a:ext cx="21971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 fournisseur envoie des rapports d’essai avec chaque lot ; l’acheteur vérifie un échantillon au quai de réception.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4" name="Rectangle 23">
            <a:extLst>
              <a:ext uri="{FF2B5EF4-FFF2-40B4-BE49-F238E27FC236}">
                <a16:creationId xmlns:a16="http://schemas.microsoft.com/office/drawing/2014/main" id="{64D92A2E-8256-4BA7-835C-30C020637C66}"/>
              </a:ext>
            </a:extLst>
          </p:cNvPr>
          <p:cNvSpPr/>
          <p:nvPr/>
        </p:nvSpPr>
        <p:spPr>
          <a:xfrm>
            <a:off x="698500" y="3758598"/>
            <a:ext cx="13081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TextBox 24">
            <a:extLst>
              <a:ext uri="{FF2B5EF4-FFF2-40B4-BE49-F238E27FC236}">
                <a16:creationId xmlns:a16="http://schemas.microsoft.com/office/drawing/2014/main" id="{08C9C683-0DEA-4D27-BE50-3F121CCD82D1}"/>
              </a:ext>
            </a:extLst>
          </p:cNvPr>
          <p:cNvSpPr txBox="1"/>
          <p:nvPr/>
        </p:nvSpPr>
        <p:spPr>
          <a:xfrm>
            <a:off x="774700" y="3822098"/>
            <a:ext cx="11557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Traçabilité</a:t>
            </a:r>
          </a:p>
        </p:txBody>
      </p:sp>
      <p:sp>
        <p:nvSpPr>
          <p:cNvPr id="26" name="Rectangle 25">
            <a:extLst>
              <a:ext uri="{FF2B5EF4-FFF2-40B4-BE49-F238E27FC236}">
                <a16:creationId xmlns:a16="http://schemas.microsoft.com/office/drawing/2014/main" id="{3E4A2672-9F4A-4B7F-B26E-E0A84369416C}"/>
              </a:ext>
            </a:extLst>
          </p:cNvPr>
          <p:cNvSpPr/>
          <p:nvPr/>
        </p:nvSpPr>
        <p:spPr>
          <a:xfrm>
            <a:off x="2006600" y="3758598"/>
            <a:ext cx="25908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TextBox 26">
            <a:extLst>
              <a:ext uri="{FF2B5EF4-FFF2-40B4-BE49-F238E27FC236}">
                <a16:creationId xmlns:a16="http://schemas.microsoft.com/office/drawing/2014/main" id="{78E75A3D-7DF3-4773-B794-145726CB961B}"/>
              </a:ext>
            </a:extLst>
          </p:cNvPr>
          <p:cNvSpPr txBox="1"/>
          <p:nvPr/>
        </p:nvSpPr>
        <p:spPr>
          <a:xfrm>
            <a:off x="2082800" y="3822098"/>
            <a:ext cx="24384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Capacité à retracer les produits jusqu’au lot de production, à la date et aux matières premières.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8" name="Rectangle 27">
            <a:extLst>
              <a:ext uri="{FF2B5EF4-FFF2-40B4-BE49-F238E27FC236}">
                <a16:creationId xmlns:a16="http://schemas.microsoft.com/office/drawing/2014/main" id="{995B00D2-3DEB-484F-B9C1-F8D6E11B0AD6}"/>
              </a:ext>
            </a:extLst>
          </p:cNvPr>
          <p:cNvSpPr/>
          <p:nvPr/>
        </p:nvSpPr>
        <p:spPr>
          <a:xfrm>
            <a:off x="4597400" y="3758598"/>
            <a:ext cx="23495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9" name="TextBox 28">
            <a:extLst>
              <a:ext uri="{FF2B5EF4-FFF2-40B4-BE49-F238E27FC236}">
                <a16:creationId xmlns:a16="http://schemas.microsoft.com/office/drawing/2014/main" id="{1428E593-292E-40E8-8C11-8178EAC7FF60}"/>
              </a:ext>
            </a:extLst>
          </p:cNvPr>
          <p:cNvSpPr txBox="1"/>
          <p:nvPr/>
        </p:nvSpPr>
        <p:spPr>
          <a:xfrm>
            <a:off x="4673600" y="3822098"/>
            <a:ext cx="21971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Les étiquettes sur palettes indiquent le numéro de lot, la date de production et l’ID fournisseur.</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0" name="Rectangle 29">
            <a:extLst>
              <a:ext uri="{FF2B5EF4-FFF2-40B4-BE49-F238E27FC236}">
                <a16:creationId xmlns:a16="http://schemas.microsoft.com/office/drawing/2014/main" id="{8FCC3C95-7940-44B1-AC50-6A2AF4F21005}"/>
              </a:ext>
            </a:extLst>
          </p:cNvPr>
          <p:cNvSpPr/>
          <p:nvPr/>
        </p:nvSpPr>
        <p:spPr>
          <a:xfrm>
            <a:off x="698500" y="4596798"/>
            <a:ext cx="13081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1" name="TextBox 30">
            <a:extLst>
              <a:ext uri="{FF2B5EF4-FFF2-40B4-BE49-F238E27FC236}">
                <a16:creationId xmlns:a16="http://schemas.microsoft.com/office/drawing/2014/main" id="{CD06BDAF-C9B4-4088-B62A-64F5D6DB8BC3}"/>
              </a:ext>
            </a:extLst>
          </p:cNvPr>
          <p:cNvSpPr txBox="1"/>
          <p:nvPr/>
        </p:nvSpPr>
        <p:spPr>
          <a:xfrm>
            <a:off x="774700" y="4660298"/>
            <a:ext cx="11557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Action corrective</a:t>
            </a:r>
          </a:p>
        </p:txBody>
      </p:sp>
      <p:sp>
        <p:nvSpPr>
          <p:cNvPr id="32" name="Rectangle 31">
            <a:extLst>
              <a:ext uri="{FF2B5EF4-FFF2-40B4-BE49-F238E27FC236}">
                <a16:creationId xmlns:a16="http://schemas.microsoft.com/office/drawing/2014/main" id="{6010DA51-E9A1-4347-99EE-03A4D77AC48C}"/>
              </a:ext>
            </a:extLst>
          </p:cNvPr>
          <p:cNvSpPr/>
          <p:nvPr/>
        </p:nvSpPr>
        <p:spPr>
          <a:xfrm>
            <a:off x="2006600" y="4596798"/>
            <a:ext cx="25908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3" name="TextBox 32">
            <a:extLst>
              <a:ext uri="{FF2B5EF4-FFF2-40B4-BE49-F238E27FC236}">
                <a16:creationId xmlns:a16="http://schemas.microsoft.com/office/drawing/2014/main" id="{A530CA17-6904-45A1-91AB-8F5AA5C1C28D}"/>
              </a:ext>
            </a:extLst>
          </p:cNvPr>
          <p:cNvSpPr txBox="1"/>
          <p:nvPr/>
        </p:nvSpPr>
        <p:spPr>
          <a:xfrm>
            <a:off x="2082800" y="4660298"/>
            <a:ext cx="24384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Processus structuré pour analyser les défauts et mettre en œuvre des corrections permanentes.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4" name="Rectangle 33">
            <a:extLst>
              <a:ext uri="{FF2B5EF4-FFF2-40B4-BE49-F238E27FC236}">
                <a16:creationId xmlns:a16="http://schemas.microsoft.com/office/drawing/2014/main" id="{3BF5A270-C9B8-4A1C-843B-5B3864F452FF}"/>
              </a:ext>
            </a:extLst>
          </p:cNvPr>
          <p:cNvSpPr/>
          <p:nvPr/>
        </p:nvSpPr>
        <p:spPr>
          <a:xfrm>
            <a:off x="4597400" y="4596798"/>
            <a:ext cx="23495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5" name="TextBox 34">
            <a:extLst>
              <a:ext uri="{FF2B5EF4-FFF2-40B4-BE49-F238E27FC236}">
                <a16:creationId xmlns:a16="http://schemas.microsoft.com/office/drawing/2014/main" id="{46E10BDF-7E7F-42EA-A2E4-306D2238511F}"/>
              </a:ext>
            </a:extLst>
          </p:cNvPr>
          <p:cNvSpPr txBox="1"/>
          <p:nvPr/>
        </p:nvSpPr>
        <p:spPr>
          <a:xfrm>
            <a:off x="4673600" y="4660298"/>
            <a:ext cx="21971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Après des défauts d’emballage répétés, l’équipe conjointe améliore les spécifications d’emballage et la manutention.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6" name="Rectangle 35">
            <a:extLst>
              <a:ext uri="{FF2B5EF4-FFF2-40B4-BE49-F238E27FC236}">
                <a16:creationId xmlns:a16="http://schemas.microsoft.com/office/drawing/2014/main" id="{D4DDC5BF-1B32-4E3B-834B-A15A67AE2EBC}"/>
              </a:ext>
            </a:extLst>
          </p:cNvPr>
          <p:cNvSpPr/>
          <p:nvPr/>
        </p:nvSpPr>
        <p:spPr>
          <a:xfrm>
            <a:off x="698500" y="5434998"/>
            <a:ext cx="13081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7" name="TextBox 36">
            <a:extLst>
              <a:ext uri="{FF2B5EF4-FFF2-40B4-BE49-F238E27FC236}">
                <a16:creationId xmlns:a16="http://schemas.microsoft.com/office/drawing/2014/main" id="{313664F7-29BD-4E15-B004-4B327B26890A}"/>
              </a:ext>
            </a:extLst>
          </p:cNvPr>
          <p:cNvSpPr txBox="1"/>
          <p:nvPr/>
        </p:nvSpPr>
        <p:spPr>
          <a:xfrm>
            <a:off x="774700" y="5498498"/>
            <a:ext cx="11557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Amélioration continue</a:t>
            </a:r>
          </a:p>
        </p:txBody>
      </p:sp>
      <p:sp>
        <p:nvSpPr>
          <p:cNvPr id="38" name="Rectangle 37">
            <a:extLst>
              <a:ext uri="{FF2B5EF4-FFF2-40B4-BE49-F238E27FC236}">
                <a16:creationId xmlns:a16="http://schemas.microsoft.com/office/drawing/2014/main" id="{99BF5AD5-D43D-409E-B144-E297D8F2DED7}"/>
              </a:ext>
            </a:extLst>
          </p:cNvPr>
          <p:cNvSpPr/>
          <p:nvPr/>
        </p:nvSpPr>
        <p:spPr>
          <a:xfrm>
            <a:off x="2006600" y="5434998"/>
            <a:ext cx="25908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9" name="TextBox 38">
            <a:extLst>
              <a:ext uri="{FF2B5EF4-FFF2-40B4-BE49-F238E27FC236}">
                <a16:creationId xmlns:a16="http://schemas.microsoft.com/office/drawing/2014/main" id="{A3124964-B2AF-41BA-A44E-08795A838898}"/>
              </a:ext>
            </a:extLst>
          </p:cNvPr>
          <p:cNvSpPr txBox="1"/>
          <p:nvPr/>
        </p:nvSpPr>
        <p:spPr>
          <a:xfrm>
            <a:off x="2082800" y="5498498"/>
            <a:ext cx="24384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Objectifs de réduction des taux de défauts et d’amélioration de la performance de livraison dans le temps.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40" name="Rectangle 39">
            <a:extLst>
              <a:ext uri="{FF2B5EF4-FFF2-40B4-BE49-F238E27FC236}">
                <a16:creationId xmlns:a16="http://schemas.microsoft.com/office/drawing/2014/main" id="{709FF9E2-6BB3-4898-95A2-0F62353465A7}"/>
              </a:ext>
            </a:extLst>
          </p:cNvPr>
          <p:cNvSpPr/>
          <p:nvPr/>
        </p:nvSpPr>
        <p:spPr>
          <a:xfrm>
            <a:off x="4597400" y="5434998"/>
            <a:ext cx="23495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1" name="TextBox 40">
            <a:extLst>
              <a:ext uri="{FF2B5EF4-FFF2-40B4-BE49-F238E27FC236}">
                <a16:creationId xmlns:a16="http://schemas.microsoft.com/office/drawing/2014/main" id="{EE2BD6D3-BC02-45C3-A91F-F63E4DF56427}"/>
              </a:ext>
            </a:extLst>
          </p:cNvPr>
          <p:cNvSpPr txBox="1"/>
          <p:nvPr/>
        </p:nvSpPr>
        <p:spPr>
          <a:xfrm>
            <a:off x="4673600" y="5498498"/>
            <a:ext cx="21971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Taux de défauts passant de 3 % à 1 % en un an, mesuré trimestriellement.</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42" name="Rectangle 41">
            <a:extLst>
              <a:ext uri="{FF2B5EF4-FFF2-40B4-BE49-F238E27FC236}">
                <a16:creationId xmlns:a16="http://schemas.microsoft.com/office/drawing/2014/main" id="{E8EA9FE3-BFAA-4970-9F23-1C7019BD9A64}"/>
              </a:ext>
            </a:extLst>
          </p:cNvPr>
          <p:cNvSpPr/>
          <p:nvPr/>
        </p:nvSpPr>
        <p:spPr>
          <a:xfrm>
            <a:off x="698500" y="16884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3" name="Rectangle 42">
            <a:extLst>
              <a:ext uri="{FF2B5EF4-FFF2-40B4-BE49-F238E27FC236}">
                <a16:creationId xmlns:a16="http://schemas.microsoft.com/office/drawing/2014/main" id="{99A0D72C-83DA-4AD6-9130-1136CBA64A3D}"/>
              </a:ext>
            </a:extLst>
          </p:cNvPr>
          <p:cNvSpPr/>
          <p:nvPr/>
        </p:nvSpPr>
        <p:spPr>
          <a:xfrm>
            <a:off x="698500" y="20821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4" name="Rectangle 43">
            <a:extLst>
              <a:ext uri="{FF2B5EF4-FFF2-40B4-BE49-F238E27FC236}">
                <a16:creationId xmlns:a16="http://schemas.microsoft.com/office/drawing/2014/main" id="{8FD9F5D0-B060-4191-A700-91346C0A25CB}"/>
              </a:ext>
            </a:extLst>
          </p:cNvPr>
          <p:cNvSpPr/>
          <p:nvPr/>
        </p:nvSpPr>
        <p:spPr>
          <a:xfrm>
            <a:off x="698500" y="29203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5" name="Rectangle 44">
            <a:extLst>
              <a:ext uri="{FF2B5EF4-FFF2-40B4-BE49-F238E27FC236}">
                <a16:creationId xmlns:a16="http://schemas.microsoft.com/office/drawing/2014/main" id="{15B92390-747D-4564-AF97-3328F76506D6}"/>
              </a:ext>
            </a:extLst>
          </p:cNvPr>
          <p:cNvSpPr/>
          <p:nvPr/>
        </p:nvSpPr>
        <p:spPr>
          <a:xfrm>
            <a:off x="698500" y="37585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6" name="Rectangle 45">
            <a:extLst>
              <a:ext uri="{FF2B5EF4-FFF2-40B4-BE49-F238E27FC236}">
                <a16:creationId xmlns:a16="http://schemas.microsoft.com/office/drawing/2014/main" id="{F2BB0973-64C1-4A77-9B1D-E902BE66F3A6}"/>
              </a:ext>
            </a:extLst>
          </p:cNvPr>
          <p:cNvSpPr/>
          <p:nvPr/>
        </p:nvSpPr>
        <p:spPr>
          <a:xfrm>
            <a:off x="698500" y="45967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7" name="Rectangle 46">
            <a:extLst>
              <a:ext uri="{FF2B5EF4-FFF2-40B4-BE49-F238E27FC236}">
                <a16:creationId xmlns:a16="http://schemas.microsoft.com/office/drawing/2014/main" id="{B98AD808-51E2-46F5-945B-8AC7F271F1DB}"/>
              </a:ext>
            </a:extLst>
          </p:cNvPr>
          <p:cNvSpPr/>
          <p:nvPr/>
        </p:nvSpPr>
        <p:spPr>
          <a:xfrm>
            <a:off x="698500" y="54349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8" name="Rectangle 47">
            <a:extLst>
              <a:ext uri="{FF2B5EF4-FFF2-40B4-BE49-F238E27FC236}">
                <a16:creationId xmlns:a16="http://schemas.microsoft.com/office/drawing/2014/main" id="{FFA67D5B-B8E7-4F77-AEA3-151AA94C17DD}"/>
              </a:ext>
            </a:extLst>
          </p:cNvPr>
          <p:cNvSpPr/>
          <p:nvPr/>
        </p:nvSpPr>
        <p:spPr>
          <a:xfrm>
            <a:off x="698500" y="62731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9" name="Rectangle 48">
            <a:extLst>
              <a:ext uri="{FF2B5EF4-FFF2-40B4-BE49-F238E27FC236}">
                <a16:creationId xmlns:a16="http://schemas.microsoft.com/office/drawing/2014/main" id="{6D2939DE-57A0-4780-97C2-126716CD51C6}"/>
              </a:ext>
            </a:extLst>
          </p:cNvPr>
          <p:cNvSpPr/>
          <p:nvPr/>
        </p:nvSpPr>
        <p:spPr>
          <a:xfrm>
            <a:off x="698500" y="1688498"/>
            <a:ext cx="12700" cy="4584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0" name="Rectangle 49">
            <a:extLst>
              <a:ext uri="{FF2B5EF4-FFF2-40B4-BE49-F238E27FC236}">
                <a16:creationId xmlns:a16="http://schemas.microsoft.com/office/drawing/2014/main" id="{E8192E59-6197-4E00-8B94-BC4AAC8C3342}"/>
              </a:ext>
            </a:extLst>
          </p:cNvPr>
          <p:cNvSpPr/>
          <p:nvPr/>
        </p:nvSpPr>
        <p:spPr>
          <a:xfrm>
            <a:off x="2006600" y="1688498"/>
            <a:ext cx="12700" cy="4584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1" name="Rectangle 50">
            <a:extLst>
              <a:ext uri="{FF2B5EF4-FFF2-40B4-BE49-F238E27FC236}">
                <a16:creationId xmlns:a16="http://schemas.microsoft.com/office/drawing/2014/main" id="{DD6C1B6C-335B-41EA-8889-5A0F3CE7D214}"/>
              </a:ext>
            </a:extLst>
          </p:cNvPr>
          <p:cNvSpPr/>
          <p:nvPr/>
        </p:nvSpPr>
        <p:spPr>
          <a:xfrm>
            <a:off x="4597400" y="1688498"/>
            <a:ext cx="12700" cy="4584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2" name="Rectangle 51">
            <a:extLst>
              <a:ext uri="{FF2B5EF4-FFF2-40B4-BE49-F238E27FC236}">
                <a16:creationId xmlns:a16="http://schemas.microsoft.com/office/drawing/2014/main" id="{D53D62B7-D686-4EAF-B6C8-1B3A1C17F7A0}"/>
              </a:ext>
            </a:extLst>
          </p:cNvPr>
          <p:cNvSpPr/>
          <p:nvPr/>
        </p:nvSpPr>
        <p:spPr>
          <a:xfrm>
            <a:off x="6946900" y="1688498"/>
            <a:ext cx="12700" cy="4584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3" name="Rectangle 52">
            <a:extLst>
              <a:ext uri="{FF2B5EF4-FFF2-40B4-BE49-F238E27FC236}">
                <a16:creationId xmlns:a16="http://schemas.microsoft.com/office/drawing/2014/main" id="{342877D3-770A-4D03-AC36-68A0DC8C5748}"/>
              </a:ext>
            </a:extLst>
          </p:cNvPr>
          <p:cNvSpPr/>
          <p:nvPr/>
        </p:nvSpPr>
        <p:spPr>
          <a:xfrm>
            <a:off x="654050" y="1587500"/>
            <a:ext cx="6350000" cy="5067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4" name="TextBox 53">
            <a:extLst>
              <a:ext uri="{FF2B5EF4-FFF2-40B4-BE49-F238E27FC236}">
                <a16:creationId xmlns:a16="http://schemas.microsoft.com/office/drawing/2014/main" id="{393EA2AE-0DDD-46C1-B428-B466E4940064}"/>
              </a:ext>
            </a:extLst>
          </p:cNvPr>
          <p:cNvSpPr txBox="1"/>
          <p:nvPr/>
        </p:nvSpPr>
        <p:spPr>
          <a:xfrm>
            <a:off x="698500" y="1625600"/>
            <a:ext cx="5461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1" i="0" u="none" strike="noStrike" cap="none" spc="0" normalizeH="0" baseline="0">
                <a:ln>
                  <a:noFill/>
                </a:ln>
                <a:solidFill>
                  <a:srgbClr val="28B7C4"/>
                </a:solidFill>
                <a:effectLst/>
                <a:uFillTx/>
                <a:latin typeface="+mn-lt"/>
                <a:ea typeface="+mn-ea"/>
                <a:cs typeface="+mn-cs"/>
                <a:sym typeface="Helvetica Neue"/>
              </a:rPr>
              <a:t>Exigences de base de qualité fournisseur</a:t>
            </a:r>
            <a:endParaRPr kumimoji="0" lang="en-GB" sz="1400" b="1" i="0" u="none" strike="noStrike" cap="none" spc="0" normalizeH="0" baseline="0">
              <a:ln>
                <a:noFill/>
              </a:ln>
              <a:solidFill>
                <a:srgbClr val="28B7C4"/>
              </a:solidFill>
              <a:effectLst/>
              <a:uFillTx/>
              <a:latin typeface="+mn-lt"/>
              <a:ea typeface="+mn-ea"/>
              <a:cs typeface="+mn-cs"/>
              <a:sym typeface="Helvetica Neue"/>
            </a:endParaRPr>
          </a:p>
        </p:txBody>
      </p:sp>
      <p:sp>
        <p:nvSpPr>
          <p:cNvPr id="55" name="Rectangle 54">
            <a:extLst>
              <a:ext uri="{FF2B5EF4-FFF2-40B4-BE49-F238E27FC236}">
                <a16:creationId xmlns:a16="http://schemas.microsoft.com/office/drawing/2014/main" id="{A95B64E2-81FC-48FC-B299-D8688AC8D7E8}"/>
              </a:ext>
            </a:extLst>
          </p:cNvPr>
          <p:cNvSpPr/>
          <p:nvPr/>
        </p:nvSpPr>
        <p:spPr>
          <a:xfrm>
            <a:off x="698500" y="1688498"/>
            <a:ext cx="1308100" cy="3937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6" name="TextBox 55">
            <a:extLst>
              <a:ext uri="{FF2B5EF4-FFF2-40B4-BE49-F238E27FC236}">
                <a16:creationId xmlns:a16="http://schemas.microsoft.com/office/drawing/2014/main" id="{55A6EF42-6A71-4C2A-9F4E-4DBE5EC1569E}"/>
              </a:ext>
            </a:extLst>
          </p:cNvPr>
          <p:cNvSpPr txBox="1"/>
          <p:nvPr/>
        </p:nvSpPr>
        <p:spPr>
          <a:xfrm>
            <a:off x="787400" y="1777398"/>
            <a:ext cx="1130300" cy="2413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Exigence</a:t>
            </a:r>
          </a:p>
        </p:txBody>
      </p:sp>
      <p:sp>
        <p:nvSpPr>
          <p:cNvPr id="57" name="Rectangle 56">
            <a:extLst>
              <a:ext uri="{FF2B5EF4-FFF2-40B4-BE49-F238E27FC236}">
                <a16:creationId xmlns:a16="http://schemas.microsoft.com/office/drawing/2014/main" id="{637B3AD2-B117-4894-9C3B-C3F9972A58E3}"/>
              </a:ext>
            </a:extLst>
          </p:cNvPr>
          <p:cNvSpPr/>
          <p:nvPr/>
        </p:nvSpPr>
        <p:spPr>
          <a:xfrm>
            <a:off x="2006600" y="1688498"/>
            <a:ext cx="2590800" cy="3937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8" name="TextBox 57">
            <a:extLst>
              <a:ext uri="{FF2B5EF4-FFF2-40B4-BE49-F238E27FC236}">
                <a16:creationId xmlns:a16="http://schemas.microsoft.com/office/drawing/2014/main" id="{577ECBC6-EEA1-433E-889E-184B543FAB6C}"/>
              </a:ext>
            </a:extLst>
          </p:cNvPr>
          <p:cNvSpPr txBox="1"/>
          <p:nvPr/>
        </p:nvSpPr>
        <p:spPr>
          <a:xfrm>
            <a:off x="2095500" y="1777398"/>
            <a:ext cx="2413000" cy="2413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Description</a:t>
            </a:r>
          </a:p>
        </p:txBody>
      </p:sp>
      <p:sp>
        <p:nvSpPr>
          <p:cNvPr id="59" name="Rectangle 58">
            <a:extLst>
              <a:ext uri="{FF2B5EF4-FFF2-40B4-BE49-F238E27FC236}">
                <a16:creationId xmlns:a16="http://schemas.microsoft.com/office/drawing/2014/main" id="{E7563CDB-EF63-43CD-A9A7-1D3558593EE9}"/>
              </a:ext>
            </a:extLst>
          </p:cNvPr>
          <p:cNvSpPr/>
          <p:nvPr/>
        </p:nvSpPr>
        <p:spPr>
          <a:xfrm>
            <a:off x="4597400" y="1688498"/>
            <a:ext cx="2349500" cy="3937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0" name="TextBox 59">
            <a:extLst>
              <a:ext uri="{FF2B5EF4-FFF2-40B4-BE49-F238E27FC236}">
                <a16:creationId xmlns:a16="http://schemas.microsoft.com/office/drawing/2014/main" id="{6E2F8762-77DB-4DD9-A143-B3B9B774340E}"/>
              </a:ext>
            </a:extLst>
          </p:cNvPr>
          <p:cNvSpPr txBox="1"/>
          <p:nvPr/>
        </p:nvSpPr>
        <p:spPr>
          <a:xfrm>
            <a:off x="4686300" y="1777398"/>
            <a:ext cx="2171700" cy="2413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Exemple</a:t>
            </a:r>
          </a:p>
        </p:txBody>
      </p:sp>
      <p:sp>
        <p:nvSpPr>
          <p:cNvPr id="61" name="Rectangle 60">
            <a:extLst>
              <a:ext uri="{FF2B5EF4-FFF2-40B4-BE49-F238E27FC236}">
                <a16:creationId xmlns:a16="http://schemas.microsoft.com/office/drawing/2014/main" id="{32164AA6-448C-4500-89B6-B3A94452AD2A}"/>
              </a:ext>
            </a:extLst>
          </p:cNvPr>
          <p:cNvSpPr/>
          <p:nvPr/>
        </p:nvSpPr>
        <p:spPr>
          <a:xfrm>
            <a:off x="698500" y="2082198"/>
            <a:ext cx="13081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2" name="TextBox 61">
            <a:extLst>
              <a:ext uri="{FF2B5EF4-FFF2-40B4-BE49-F238E27FC236}">
                <a16:creationId xmlns:a16="http://schemas.microsoft.com/office/drawing/2014/main" id="{C9786E54-254B-4B0C-8710-1DD89A37DD00}"/>
              </a:ext>
            </a:extLst>
          </p:cNvPr>
          <p:cNvSpPr txBox="1"/>
          <p:nvPr/>
        </p:nvSpPr>
        <p:spPr>
          <a:xfrm>
            <a:off x="787400" y="2171098"/>
            <a:ext cx="11303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Spécifications claires</a:t>
            </a:r>
          </a:p>
        </p:txBody>
      </p:sp>
      <p:sp>
        <p:nvSpPr>
          <p:cNvPr id="63" name="Rectangle 62">
            <a:extLst>
              <a:ext uri="{FF2B5EF4-FFF2-40B4-BE49-F238E27FC236}">
                <a16:creationId xmlns:a16="http://schemas.microsoft.com/office/drawing/2014/main" id="{ACB18EFF-60DB-4F7A-872D-F623136F665E}"/>
              </a:ext>
            </a:extLst>
          </p:cNvPr>
          <p:cNvSpPr/>
          <p:nvPr/>
        </p:nvSpPr>
        <p:spPr>
          <a:xfrm>
            <a:off x="2006600" y="2082198"/>
            <a:ext cx="25908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4" name="TextBox 63">
            <a:extLst>
              <a:ext uri="{FF2B5EF4-FFF2-40B4-BE49-F238E27FC236}">
                <a16:creationId xmlns:a16="http://schemas.microsoft.com/office/drawing/2014/main" id="{2581E356-65BD-46B8-BC32-5DDCBBF882E2}"/>
              </a:ext>
            </a:extLst>
          </p:cNvPr>
          <p:cNvSpPr txBox="1"/>
          <p:nvPr/>
        </p:nvSpPr>
        <p:spPr>
          <a:xfrm>
            <a:off x="2095500" y="2171098"/>
            <a:ext cx="24130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Exigences mesurables : dimensions, tolérances, performance, emballage, livraison.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65" name="Rectangle 64">
            <a:extLst>
              <a:ext uri="{FF2B5EF4-FFF2-40B4-BE49-F238E27FC236}">
                <a16:creationId xmlns:a16="http://schemas.microsoft.com/office/drawing/2014/main" id="{6074F4C4-F9CB-4364-850C-5205C17B6A45}"/>
              </a:ext>
            </a:extLst>
          </p:cNvPr>
          <p:cNvSpPr/>
          <p:nvPr/>
        </p:nvSpPr>
        <p:spPr>
          <a:xfrm>
            <a:off x="4597400" y="2082198"/>
            <a:ext cx="23495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6" name="TextBox 65">
            <a:extLst>
              <a:ext uri="{FF2B5EF4-FFF2-40B4-BE49-F238E27FC236}">
                <a16:creationId xmlns:a16="http://schemas.microsoft.com/office/drawing/2014/main" id="{D22B1EAC-5372-4EEF-95D6-4B15CA456CFA}"/>
              </a:ext>
            </a:extLst>
          </p:cNvPr>
          <p:cNvSpPr txBox="1"/>
          <p:nvPr/>
        </p:nvSpPr>
        <p:spPr>
          <a:xfrm>
            <a:off x="4686300" y="2171098"/>
            <a:ext cx="21717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Riz : humidité max. 14 %, sac 50 kg ± 0,5 kg, sacs intacts, livraison sous 5 jours.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67" name="Rectangle 66">
            <a:extLst>
              <a:ext uri="{FF2B5EF4-FFF2-40B4-BE49-F238E27FC236}">
                <a16:creationId xmlns:a16="http://schemas.microsoft.com/office/drawing/2014/main" id="{A5E03FA1-5DFB-4241-915C-8233E74E9515}"/>
              </a:ext>
            </a:extLst>
          </p:cNvPr>
          <p:cNvSpPr/>
          <p:nvPr/>
        </p:nvSpPr>
        <p:spPr>
          <a:xfrm>
            <a:off x="698500" y="2920398"/>
            <a:ext cx="13081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8" name="TextBox 67">
            <a:extLst>
              <a:ext uri="{FF2B5EF4-FFF2-40B4-BE49-F238E27FC236}">
                <a16:creationId xmlns:a16="http://schemas.microsoft.com/office/drawing/2014/main" id="{807E3EB0-C6C5-4419-9474-FDB2D472B215}"/>
              </a:ext>
            </a:extLst>
          </p:cNvPr>
          <p:cNvSpPr txBox="1"/>
          <p:nvPr/>
        </p:nvSpPr>
        <p:spPr>
          <a:xfrm>
            <a:off x="787400" y="3009298"/>
            <a:ext cx="11303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b="1" i="0" u="none" strike="noStrike" cap="none" spc="0" normalizeH="0" baseline="0">
                <a:ln>
                  <a:noFill/>
                </a:ln>
                <a:solidFill>
                  <a:srgbClr val="003B4C"/>
                </a:solidFill>
                <a:effectLst/>
                <a:uFillTx/>
                <a:latin typeface="+mn-lt"/>
                <a:ea typeface="+mn-ea"/>
                <a:cs typeface="+mn-cs"/>
                <a:sym typeface="Helvetica Neue"/>
              </a:rPr>
              <a:t>Contrôle qualité à la réception</a:t>
            </a:r>
            <a:endParaRPr kumimoji="0" lang="en-GB" sz="1000" b="1" i="0" u="none" strike="noStrike" cap="none" spc="0" normalizeH="0" baseline="0">
              <a:ln>
                <a:noFill/>
              </a:ln>
              <a:solidFill>
                <a:srgbClr val="003B4C"/>
              </a:solidFill>
              <a:effectLst/>
              <a:uFillTx/>
              <a:latin typeface="+mn-lt"/>
              <a:ea typeface="+mn-ea"/>
              <a:cs typeface="+mn-cs"/>
              <a:sym typeface="Helvetica Neue"/>
            </a:endParaRPr>
          </a:p>
        </p:txBody>
      </p:sp>
      <p:sp>
        <p:nvSpPr>
          <p:cNvPr id="69" name="Rectangle 68">
            <a:extLst>
              <a:ext uri="{FF2B5EF4-FFF2-40B4-BE49-F238E27FC236}">
                <a16:creationId xmlns:a16="http://schemas.microsoft.com/office/drawing/2014/main" id="{ECE56045-113A-466D-99E8-D51684D2F80D}"/>
              </a:ext>
            </a:extLst>
          </p:cNvPr>
          <p:cNvSpPr/>
          <p:nvPr/>
        </p:nvSpPr>
        <p:spPr>
          <a:xfrm>
            <a:off x="2006600" y="2920398"/>
            <a:ext cx="25908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0" name="TextBox 69">
            <a:extLst>
              <a:ext uri="{FF2B5EF4-FFF2-40B4-BE49-F238E27FC236}">
                <a16:creationId xmlns:a16="http://schemas.microsoft.com/office/drawing/2014/main" id="{2B0FD0D0-5727-4F5C-91F3-85E903274C5C}"/>
              </a:ext>
            </a:extLst>
          </p:cNvPr>
          <p:cNvSpPr txBox="1"/>
          <p:nvPr/>
        </p:nvSpPr>
        <p:spPr>
          <a:xfrm>
            <a:off x="2095500" y="3009298"/>
            <a:ext cx="24130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 fournisseur contrôle et partage les résultats ; l’acheteur vérifie par échantillonnage.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1" name="Rectangle 70">
            <a:extLst>
              <a:ext uri="{FF2B5EF4-FFF2-40B4-BE49-F238E27FC236}">
                <a16:creationId xmlns:a16="http://schemas.microsoft.com/office/drawing/2014/main" id="{48050FA4-06E8-44C7-9102-AA3193C990C5}"/>
              </a:ext>
            </a:extLst>
          </p:cNvPr>
          <p:cNvSpPr/>
          <p:nvPr/>
        </p:nvSpPr>
        <p:spPr>
          <a:xfrm>
            <a:off x="4597400" y="2920398"/>
            <a:ext cx="23495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2" name="TextBox 71">
            <a:extLst>
              <a:ext uri="{FF2B5EF4-FFF2-40B4-BE49-F238E27FC236}">
                <a16:creationId xmlns:a16="http://schemas.microsoft.com/office/drawing/2014/main" id="{41B97605-3575-4547-B7CA-68138D85BB35}"/>
              </a:ext>
            </a:extLst>
          </p:cNvPr>
          <p:cNvSpPr txBox="1"/>
          <p:nvPr/>
        </p:nvSpPr>
        <p:spPr>
          <a:xfrm>
            <a:off x="4686300" y="3009298"/>
            <a:ext cx="21717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Rapports d’essai par lot ; vérification d’un échantillon au quai de réception.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3" name="Rectangle 72">
            <a:extLst>
              <a:ext uri="{FF2B5EF4-FFF2-40B4-BE49-F238E27FC236}">
                <a16:creationId xmlns:a16="http://schemas.microsoft.com/office/drawing/2014/main" id="{6059B2F9-800D-485D-B5B4-A93DEAAA0FA0}"/>
              </a:ext>
            </a:extLst>
          </p:cNvPr>
          <p:cNvSpPr/>
          <p:nvPr/>
        </p:nvSpPr>
        <p:spPr>
          <a:xfrm>
            <a:off x="698500" y="3758598"/>
            <a:ext cx="13081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4" name="TextBox 73">
            <a:extLst>
              <a:ext uri="{FF2B5EF4-FFF2-40B4-BE49-F238E27FC236}">
                <a16:creationId xmlns:a16="http://schemas.microsoft.com/office/drawing/2014/main" id="{F9117C99-2A72-45C5-A27B-46867F23F511}"/>
              </a:ext>
            </a:extLst>
          </p:cNvPr>
          <p:cNvSpPr txBox="1"/>
          <p:nvPr/>
        </p:nvSpPr>
        <p:spPr>
          <a:xfrm>
            <a:off x="787400" y="3847498"/>
            <a:ext cx="11303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Traçabilité</a:t>
            </a:r>
          </a:p>
        </p:txBody>
      </p:sp>
      <p:sp>
        <p:nvSpPr>
          <p:cNvPr id="75" name="Rectangle 74">
            <a:extLst>
              <a:ext uri="{FF2B5EF4-FFF2-40B4-BE49-F238E27FC236}">
                <a16:creationId xmlns:a16="http://schemas.microsoft.com/office/drawing/2014/main" id="{88AE8FA5-A1AD-43C8-9DB6-D327F00B47C0}"/>
              </a:ext>
            </a:extLst>
          </p:cNvPr>
          <p:cNvSpPr/>
          <p:nvPr/>
        </p:nvSpPr>
        <p:spPr>
          <a:xfrm>
            <a:off x="2006600" y="3758598"/>
            <a:ext cx="25908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6" name="TextBox 75">
            <a:extLst>
              <a:ext uri="{FF2B5EF4-FFF2-40B4-BE49-F238E27FC236}">
                <a16:creationId xmlns:a16="http://schemas.microsoft.com/office/drawing/2014/main" id="{915E921C-4E8F-44C0-89D7-293A4D18C30B}"/>
              </a:ext>
            </a:extLst>
          </p:cNvPr>
          <p:cNvSpPr txBox="1"/>
          <p:nvPr/>
        </p:nvSpPr>
        <p:spPr>
          <a:xfrm>
            <a:off x="2095500" y="3847498"/>
            <a:ext cx="24130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Retracer les produits jusqu’au lot, à la date et aux matières premières.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7" name="Rectangle 76">
            <a:extLst>
              <a:ext uri="{FF2B5EF4-FFF2-40B4-BE49-F238E27FC236}">
                <a16:creationId xmlns:a16="http://schemas.microsoft.com/office/drawing/2014/main" id="{1DBD6E30-7D8A-42AD-B443-311E40A4DA9D}"/>
              </a:ext>
            </a:extLst>
          </p:cNvPr>
          <p:cNvSpPr/>
          <p:nvPr/>
        </p:nvSpPr>
        <p:spPr>
          <a:xfrm>
            <a:off x="4597400" y="3758598"/>
            <a:ext cx="23495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8" name="TextBox 77">
            <a:extLst>
              <a:ext uri="{FF2B5EF4-FFF2-40B4-BE49-F238E27FC236}">
                <a16:creationId xmlns:a16="http://schemas.microsoft.com/office/drawing/2014/main" id="{2A1636BC-5C73-4CBC-B7EB-18AE77CD14D8}"/>
              </a:ext>
            </a:extLst>
          </p:cNvPr>
          <p:cNvSpPr txBox="1"/>
          <p:nvPr/>
        </p:nvSpPr>
        <p:spPr>
          <a:xfrm>
            <a:off x="4686300" y="3847498"/>
            <a:ext cx="21717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Étiquettes palettes : numéro de lot, date de production, ID fournisseur.</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9" name="Rectangle 78">
            <a:extLst>
              <a:ext uri="{FF2B5EF4-FFF2-40B4-BE49-F238E27FC236}">
                <a16:creationId xmlns:a16="http://schemas.microsoft.com/office/drawing/2014/main" id="{14D98779-53C4-41A7-9D1B-2A399C08ABCE}"/>
              </a:ext>
            </a:extLst>
          </p:cNvPr>
          <p:cNvSpPr/>
          <p:nvPr/>
        </p:nvSpPr>
        <p:spPr>
          <a:xfrm>
            <a:off x="698500" y="4596798"/>
            <a:ext cx="13081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0" name="TextBox 79">
            <a:extLst>
              <a:ext uri="{FF2B5EF4-FFF2-40B4-BE49-F238E27FC236}">
                <a16:creationId xmlns:a16="http://schemas.microsoft.com/office/drawing/2014/main" id="{88889B7A-9375-43E3-AF79-D775123C25F9}"/>
              </a:ext>
            </a:extLst>
          </p:cNvPr>
          <p:cNvSpPr txBox="1"/>
          <p:nvPr/>
        </p:nvSpPr>
        <p:spPr>
          <a:xfrm>
            <a:off x="787400" y="4685698"/>
            <a:ext cx="11303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Action corrective</a:t>
            </a:r>
          </a:p>
        </p:txBody>
      </p:sp>
      <p:sp>
        <p:nvSpPr>
          <p:cNvPr id="81" name="Rectangle 80">
            <a:extLst>
              <a:ext uri="{FF2B5EF4-FFF2-40B4-BE49-F238E27FC236}">
                <a16:creationId xmlns:a16="http://schemas.microsoft.com/office/drawing/2014/main" id="{C73F9560-E8E4-43B6-AE52-F1837827C9CE}"/>
              </a:ext>
            </a:extLst>
          </p:cNvPr>
          <p:cNvSpPr/>
          <p:nvPr/>
        </p:nvSpPr>
        <p:spPr>
          <a:xfrm>
            <a:off x="2006600" y="4596798"/>
            <a:ext cx="25908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2" name="TextBox 81">
            <a:extLst>
              <a:ext uri="{FF2B5EF4-FFF2-40B4-BE49-F238E27FC236}">
                <a16:creationId xmlns:a16="http://schemas.microsoft.com/office/drawing/2014/main" id="{CA1D82C5-C5A7-4356-8F83-1202950A233C}"/>
              </a:ext>
            </a:extLst>
          </p:cNvPr>
          <p:cNvSpPr txBox="1"/>
          <p:nvPr/>
        </p:nvSpPr>
        <p:spPr>
          <a:xfrm>
            <a:off x="2095500" y="4685698"/>
            <a:ext cx="24130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Analyser les défauts et mettre en œuvre des corrections permanentes.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3" name="Rectangle 82">
            <a:extLst>
              <a:ext uri="{FF2B5EF4-FFF2-40B4-BE49-F238E27FC236}">
                <a16:creationId xmlns:a16="http://schemas.microsoft.com/office/drawing/2014/main" id="{427601DA-A1C7-4EC7-8320-9215A39C4E25}"/>
              </a:ext>
            </a:extLst>
          </p:cNvPr>
          <p:cNvSpPr/>
          <p:nvPr/>
        </p:nvSpPr>
        <p:spPr>
          <a:xfrm>
            <a:off x="4597400" y="4596798"/>
            <a:ext cx="23495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4" name="TextBox 83">
            <a:extLst>
              <a:ext uri="{FF2B5EF4-FFF2-40B4-BE49-F238E27FC236}">
                <a16:creationId xmlns:a16="http://schemas.microsoft.com/office/drawing/2014/main" id="{01296862-7D57-4F9A-95A7-4F8432F6FEFB}"/>
              </a:ext>
            </a:extLst>
          </p:cNvPr>
          <p:cNvSpPr txBox="1"/>
          <p:nvPr/>
        </p:nvSpPr>
        <p:spPr>
          <a:xfrm>
            <a:off x="4686300" y="4685698"/>
            <a:ext cx="21717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Après défauts d’emballage répétés, amélioration des spécifications et de la manutention.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5" name="Rectangle 84">
            <a:extLst>
              <a:ext uri="{FF2B5EF4-FFF2-40B4-BE49-F238E27FC236}">
                <a16:creationId xmlns:a16="http://schemas.microsoft.com/office/drawing/2014/main" id="{E45C1235-24B6-421F-8EDD-E4CDD8BD5526}"/>
              </a:ext>
            </a:extLst>
          </p:cNvPr>
          <p:cNvSpPr/>
          <p:nvPr/>
        </p:nvSpPr>
        <p:spPr>
          <a:xfrm>
            <a:off x="698500" y="5434998"/>
            <a:ext cx="13081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6" name="TextBox 85">
            <a:extLst>
              <a:ext uri="{FF2B5EF4-FFF2-40B4-BE49-F238E27FC236}">
                <a16:creationId xmlns:a16="http://schemas.microsoft.com/office/drawing/2014/main" id="{75F083BD-898D-4225-9911-460099E60DEC}"/>
              </a:ext>
            </a:extLst>
          </p:cNvPr>
          <p:cNvSpPr txBox="1"/>
          <p:nvPr/>
        </p:nvSpPr>
        <p:spPr>
          <a:xfrm>
            <a:off x="787400" y="5523898"/>
            <a:ext cx="11303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Amélioration continue</a:t>
            </a:r>
          </a:p>
        </p:txBody>
      </p:sp>
      <p:sp>
        <p:nvSpPr>
          <p:cNvPr id="87" name="Rectangle 86">
            <a:extLst>
              <a:ext uri="{FF2B5EF4-FFF2-40B4-BE49-F238E27FC236}">
                <a16:creationId xmlns:a16="http://schemas.microsoft.com/office/drawing/2014/main" id="{A80DC5B0-E7B1-4D70-AD4E-4171AEDD5BE1}"/>
              </a:ext>
            </a:extLst>
          </p:cNvPr>
          <p:cNvSpPr/>
          <p:nvPr/>
        </p:nvSpPr>
        <p:spPr>
          <a:xfrm>
            <a:off x="2006600" y="5434998"/>
            <a:ext cx="25908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8" name="TextBox 87">
            <a:extLst>
              <a:ext uri="{FF2B5EF4-FFF2-40B4-BE49-F238E27FC236}">
                <a16:creationId xmlns:a16="http://schemas.microsoft.com/office/drawing/2014/main" id="{247CD624-3389-4F05-A75A-2CF2B3881284}"/>
              </a:ext>
            </a:extLst>
          </p:cNvPr>
          <p:cNvSpPr txBox="1"/>
          <p:nvPr/>
        </p:nvSpPr>
        <p:spPr>
          <a:xfrm>
            <a:off x="2095500" y="5523898"/>
            <a:ext cx="24130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Objectifs de réduction des défauts et d’amélioration de la livraison.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9" name="Rectangle 88">
            <a:extLst>
              <a:ext uri="{FF2B5EF4-FFF2-40B4-BE49-F238E27FC236}">
                <a16:creationId xmlns:a16="http://schemas.microsoft.com/office/drawing/2014/main" id="{878D4167-1433-4E8A-B981-AFBC2B4259B2}"/>
              </a:ext>
            </a:extLst>
          </p:cNvPr>
          <p:cNvSpPr/>
          <p:nvPr/>
        </p:nvSpPr>
        <p:spPr>
          <a:xfrm>
            <a:off x="4597400" y="5434998"/>
            <a:ext cx="23495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0" name="TextBox 89">
            <a:extLst>
              <a:ext uri="{FF2B5EF4-FFF2-40B4-BE49-F238E27FC236}">
                <a16:creationId xmlns:a16="http://schemas.microsoft.com/office/drawing/2014/main" id="{0FB668E7-E887-485E-BD4B-578F25017350}"/>
              </a:ext>
            </a:extLst>
          </p:cNvPr>
          <p:cNvSpPr txBox="1"/>
          <p:nvPr/>
        </p:nvSpPr>
        <p:spPr>
          <a:xfrm>
            <a:off x="4686300" y="5523898"/>
            <a:ext cx="21717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Taux de défauts de 3 % à 1 % en un an, mesuré trimestriellement.</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91" name="Rectangle 90">
            <a:extLst>
              <a:ext uri="{FF2B5EF4-FFF2-40B4-BE49-F238E27FC236}">
                <a16:creationId xmlns:a16="http://schemas.microsoft.com/office/drawing/2014/main" id="{03245B93-F021-468C-9BBA-2D6E025C70D6}"/>
              </a:ext>
            </a:extLst>
          </p:cNvPr>
          <p:cNvSpPr/>
          <p:nvPr/>
        </p:nvSpPr>
        <p:spPr>
          <a:xfrm>
            <a:off x="698500" y="16884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2" name="Rectangle 91">
            <a:extLst>
              <a:ext uri="{FF2B5EF4-FFF2-40B4-BE49-F238E27FC236}">
                <a16:creationId xmlns:a16="http://schemas.microsoft.com/office/drawing/2014/main" id="{60A048A5-B7E7-497F-BE9E-EF69116ABBE9}"/>
              </a:ext>
            </a:extLst>
          </p:cNvPr>
          <p:cNvSpPr/>
          <p:nvPr/>
        </p:nvSpPr>
        <p:spPr>
          <a:xfrm>
            <a:off x="698500" y="20821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3" name="Rectangle 92">
            <a:extLst>
              <a:ext uri="{FF2B5EF4-FFF2-40B4-BE49-F238E27FC236}">
                <a16:creationId xmlns:a16="http://schemas.microsoft.com/office/drawing/2014/main" id="{A8F8A684-B4E2-483C-A269-7BA126C3EDE8}"/>
              </a:ext>
            </a:extLst>
          </p:cNvPr>
          <p:cNvSpPr/>
          <p:nvPr/>
        </p:nvSpPr>
        <p:spPr>
          <a:xfrm>
            <a:off x="698500" y="29203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4" name="Rectangle 93">
            <a:extLst>
              <a:ext uri="{FF2B5EF4-FFF2-40B4-BE49-F238E27FC236}">
                <a16:creationId xmlns:a16="http://schemas.microsoft.com/office/drawing/2014/main" id="{9B5E535B-B652-4DF5-9679-AE26AF500F2E}"/>
              </a:ext>
            </a:extLst>
          </p:cNvPr>
          <p:cNvSpPr/>
          <p:nvPr/>
        </p:nvSpPr>
        <p:spPr>
          <a:xfrm>
            <a:off x="698500" y="37585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5" name="Rectangle 94">
            <a:extLst>
              <a:ext uri="{FF2B5EF4-FFF2-40B4-BE49-F238E27FC236}">
                <a16:creationId xmlns:a16="http://schemas.microsoft.com/office/drawing/2014/main" id="{156288AC-450F-451C-AEB4-B2DA5FD05DFC}"/>
              </a:ext>
            </a:extLst>
          </p:cNvPr>
          <p:cNvSpPr/>
          <p:nvPr/>
        </p:nvSpPr>
        <p:spPr>
          <a:xfrm>
            <a:off x="698500" y="45967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6" name="Rectangle 95">
            <a:extLst>
              <a:ext uri="{FF2B5EF4-FFF2-40B4-BE49-F238E27FC236}">
                <a16:creationId xmlns:a16="http://schemas.microsoft.com/office/drawing/2014/main" id="{C7D43E23-AF86-4221-B822-517614411A35}"/>
              </a:ext>
            </a:extLst>
          </p:cNvPr>
          <p:cNvSpPr/>
          <p:nvPr/>
        </p:nvSpPr>
        <p:spPr>
          <a:xfrm>
            <a:off x="698500" y="54349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7" name="Rectangle 96">
            <a:extLst>
              <a:ext uri="{FF2B5EF4-FFF2-40B4-BE49-F238E27FC236}">
                <a16:creationId xmlns:a16="http://schemas.microsoft.com/office/drawing/2014/main" id="{BAC3A8CC-57D0-4790-99E1-E50F98E89C1F}"/>
              </a:ext>
            </a:extLst>
          </p:cNvPr>
          <p:cNvSpPr/>
          <p:nvPr/>
        </p:nvSpPr>
        <p:spPr>
          <a:xfrm>
            <a:off x="698500" y="62731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8" name="Rectangle 97">
            <a:extLst>
              <a:ext uri="{FF2B5EF4-FFF2-40B4-BE49-F238E27FC236}">
                <a16:creationId xmlns:a16="http://schemas.microsoft.com/office/drawing/2014/main" id="{47F8143D-D206-4CC8-9221-670BD376BFFE}"/>
              </a:ext>
            </a:extLst>
          </p:cNvPr>
          <p:cNvSpPr/>
          <p:nvPr/>
        </p:nvSpPr>
        <p:spPr>
          <a:xfrm>
            <a:off x="698500" y="1688498"/>
            <a:ext cx="12700" cy="4584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9" name="Rectangle 98">
            <a:extLst>
              <a:ext uri="{FF2B5EF4-FFF2-40B4-BE49-F238E27FC236}">
                <a16:creationId xmlns:a16="http://schemas.microsoft.com/office/drawing/2014/main" id="{7F8B0FDA-AB60-4D3D-BE6D-ED3770FB621C}"/>
              </a:ext>
            </a:extLst>
          </p:cNvPr>
          <p:cNvSpPr/>
          <p:nvPr/>
        </p:nvSpPr>
        <p:spPr>
          <a:xfrm>
            <a:off x="2006600" y="1688498"/>
            <a:ext cx="12700" cy="4584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0" name="Rectangle 99">
            <a:extLst>
              <a:ext uri="{FF2B5EF4-FFF2-40B4-BE49-F238E27FC236}">
                <a16:creationId xmlns:a16="http://schemas.microsoft.com/office/drawing/2014/main" id="{A24A83E7-6ADF-4627-8ED1-BBD850ECBAFF}"/>
              </a:ext>
            </a:extLst>
          </p:cNvPr>
          <p:cNvSpPr/>
          <p:nvPr/>
        </p:nvSpPr>
        <p:spPr>
          <a:xfrm>
            <a:off x="4597400" y="1688498"/>
            <a:ext cx="12700" cy="4584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1" name="Rectangle 100">
            <a:extLst>
              <a:ext uri="{FF2B5EF4-FFF2-40B4-BE49-F238E27FC236}">
                <a16:creationId xmlns:a16="http://schemas.microsoft.com/office/drawing/2014/main" id="{F74EF4C6-D2ED-4EEE-A790-3B719A02FD80}"/>
              </a:ext>
            </a:extLst>
          </p:cNvPr>
          <p:cNvSpPr/>
          <p:nvPr/>
        </p:nvSpPr>
        <p:spPr>
          <a:xfrm>
            <a:off x="6946900" y="1688498"/>
            <a:ext cx="12700" cy="4584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2" name="Rectangle 101">
            <a:extLst>
              <a:ext uri="{FF2B5EF4-FFF2-40B4-BE49-F238E27FC236}">
                <a16:creationId xmlns:a16="http://schemas.microsoft.com/office/drawing/2014/main" id="{4DEF84B2-F74C-4161-B8F6-D10A436A4B0D}"/>
              </a:ext>
            </a:extLst>
          </p:cNvPr>
          <p:cNvSpPr/>
          <p:nvPr/>
        </p:nvSpPr>
        <p:spPr>
          <a:xfrm>
            <a:off x="654050" y="1587500"/>
            <a:ext cx="6350000" cy="5067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3" name="TextBox 102">
            <a:extLst>
              <a:ext uri="{FF2B5EF4-FFF2-40B4-BE49-F238E27FC236}">
                <a16:creationId xmlns:a16="http://schemas.microsoft.com/office/drawing/2014/main" id="{CB86C674-9A81-4EE3-B9B1-E914BACD675B}"/>
              </a:ext>
            </a:extLst>
          </p:cNvPr>
          <p:cNvSpPr txBox="1"/>
          <p:nvPr/>
        </p:nvSpPr>
        <p:spPr>
          <a:xfrm>
            <a:off x="698500" y="1625600"/>
            <a:ext cx="5461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600" b="0" i="0" u="none" strike="noStrike" cap="none" spc="0" normalizeH="0" baseline="0">
                <a:ln>
                  <a:noFill/>
                </a:ln>
                <a:solidFill>
                  <a:srgbClr val="28B7C4"/>
                </a:solidFill>
                <a:effectLst/>
                <a:uFillTx/>
                <a:latin typeface="Montserrat"/>
                <a:ea typeface="Montserrat"/>
                <a:cs typeface="Montserrat"/>
                <a:sym typeface="Helvetica Neue"/>
              </a:rPr>
              <a:t>Exigences de base de qualité fournisseur</a:t>
            </a:r>
            <a:endParaRPr kumimoji="0" lang="en-GB" sz="1600" b="0" i="0" u="none" strike="noStrike" cap="none" spc="0" normalizeH="0" baseline="0">
              <a:ln>
                <a:noFill/>
              </a:ln>
              <a:solidFill>
                <a:srgbClr val="28B7C4"/>
              </a:solidFill>
              <a:effectLst/>
              <a:uFillTx/>
              <a:latin typeface="Montserrat"/>
              <a:ea typeface="Montserrat"/>
              <a:cs typeface="Montserrat"/>
              <a:sym typeface="Helvetica Neue"/>
            </a:endParaRPr>
          </a:p>
        </p:txBody>
      </p:sp>
      <p:sp>
        <p:nvSpPr>
          <p:cNvPr id="104" name="Rectangle 103">
            <a:extLst>
              <a:ext uri="{FF2B5EF4-FFF2-40B4-BE49-F238E27FC236}">
                <a16:creationId xmlns:a16="http://schemas.microsoft.com/office/drawing/2014/main" id="{C9DA0733-F5EF-4ABC-988B-DC509C42873B}"/>
              </a:ext>
            </a:extLst>
          </p:cNvPr>
          <p:cNvSpPr/>
          <p:nvPr/>
        </p:nvSpPr>
        <p:spPr>
          <a:xfrm>
            <a:off x="698500" y="1688498"/>
            <a:ext cx="1308100" cy="3937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5" name="Rectangle 104">
            <a:extLst>
              <a:ext uri="{FF2B5EF4-FFF2-40B4-BE49-F238E27FC236}">
                <a16:creationId xmlns:a16="http://schemas.microsoft.com/office/drawing/2014/main" id="{693F9D88-0E51-4F59-AD45-C507DD47ADC8}"/>
              </a:ext>
            </a:extLst>
          </p:cNvPr>
          <p:cNvSpPr/>
          <p:nvPr/>
        </p:nvSpPr>
        <p:spPr>
          <a:xfrm>
            <a:off x="2006600" y="1688498"/>
            <a:ext cx="2590800" cy="3937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6" name="Rectangle 105">
            <a:extLst>
              <a:ext uri="{FF2B5EF4-FFF2-40B4-BE49-F238E27FC236}">
                <a16:creationId xmlns:a16="http://schemas.microsoft.com/office/drawing/2014/main" id="{C35041EC-FA43-48D9-AE76-992F2109A879}"/>
              </a:ext>
            </a:extLst>
          </p:cNvPr>
          <p:cNvSpPr/>
          <p:nvPr/>
        </p:nvSpPr>
        <p:spPr>
          <a:xfrm>
            <a:off x="4597400" y="1688498"/>
            <a:ext cx="2349500" cy="3937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7" name="Rectangle 106">
            <a:extLst>
              <a:ext uri="{FF2B5EF4-FFF2-40B4-BE49-F238E27FC236}">
                <a16:creationId xmlns:a16="http://schemas.microsoft.com/office/drawing/2014/main" id="{441C9A9B-AA89-45EE-B1DA-B2AEAB5F9E7E}"/>
              </a:ext>
            </a:extLst>
          </p:cNvPr>
          <p:cNvSpPr/>
          <p:nvPr/>
        </p:nvSpPr>
        <p:spPr>
          <a:xfrm>
            <a:off x="698500" y="2082198"/>
            <a:ext cx="13081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8" name="Rectangle 107">
            <a:extLst>
              <a:ext uri="{FF2B5EF4-FFF2-40B4-BE49-F238E27FC236}">
                <a16:creationId xmlns:a16="http://schemas.microsoft.com/office/drawing/2014/main" id="{1FB5B2F4-3646-4368-A63C-DF4DC6D57F6A}"/>
              </a:ext>
            </a:extLst>
          </p:cNvPr>
          <p:cNvSpPr/>
          <p:nvPr/>
        </p:nvSpPr>
        <p:spPr>
          <a:xfrm>
            <a:off x="2006600" y="2082198"/>
            <a:ext cx="25908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9" name="Rectangle 108">
            <a:extLst>
              <a:ext uri="{FF2B5EF4-FFF2-40B4-BE49-F238E27FC236}">
                <a16:creationId xmlns:a16="http://schemas.microsoft.com/office/drawing/2014/main" id="{91C5C3B7-EDE9-4A3C-AB04-B87F8AC491DF}"/>
              </a:ext>
            </a:extLst>
          </p:cNvPr>
          <p:cNvSpPr/>
          <p:nvPr/>
        </p:nvSpPr>
        <p:spPr>
          <a:xfrm>
            <a:off x="4597400" y="2082198"/>
            <a:ext cx="23495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0" name="Rectangle 109">
            <a:extLst>
              <a:ext uri="{FF2B5EF4-FFF2-40B4-BE49-F238E27FC236}">
                <a16:creationId xmlns:a16="http://schemas.microsoft.com/office/drawing/2014/main" id="{2F094456-BE1D-4277-BBEC-8085A13DB13C}"/>
              </a:ext>
            </a:extLst>
          </p:cNvPr>
          <p:cNvSpPr/>
          <p:nvPr/>
        </p:nvSpPr>
        <p:spPr>
          <a:xfrm>
            <a:off x="698500" y="2920398"/>
            <a:ext cx="13081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1" name="Rectangle 110">
            <a:extLst>
              <a:ext uri="{FF2B5EF4-FFF2-40B4-BE49-F238E27FC236}">
                <a16:creationId xmlns:a16="http://schemas.microsoft.com/office/drawing/2014/main" id="{8B27CEE1-E248-431A-9820-997CB9F6EBF7}"/>
              </a:ext>
            </a:extLst>
          </p:cNvPr>
          <p:cNvSpPr/>
          <p:nvPr/>
        </p:nvSpPr>
        <p:spPr>
          <a:xfrm>
            <a:off x="2006600" y="2920398"/>
            <a:ext cx="25908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2" name="Rectangle 111">
            <a:extLst>
              <a:ext uri="{FF2B5EF4-FFF2-40B4-BE49-F238E27FC236}">
                <a16:creationId xmlns:a16="http://schemas.microsoft.com/office/drawing/2014/main" id="{089084EE-BB6E-4969-8274-01522A3395C7}"/>
              </a:ext>
            </a:extLst>
          </p:cNvPr>
          <p:cNvSpPr/>
          <p:nvPr/>
        </p:nvSpPr>
        <p:spPr>
          <a:xfrm>
            <a:off x="4597400" y="2920398"/>
            <a:ext cx="23495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3" name="Rectangle 112">
            <a:extLst>
              <a:ext uri="{FF2B5EF4-FFF2-40B4-BE49-F238E27FC236}">
                <a16:creationId xmlns:a16="http://schemas.microsoft.com/office/drawing/2014/main" id="{5509A723-D683-40CD-9194-607083365A7F}"/>
              </a:ext>
            </a:extLst>
          </p:cNvPr>
          <p:cNvSpPr/>
          <p:nvPr/>
        </p:nvSpPr>
        <p:spPr>
          <a:xfrm>
            <a:off x="698500" y="3758598"/>
            <a:ext cx="13081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4" name="Rectangle 113">
            <a:extLst>
              <a:ext uri="{FF2B5EF4-FFF2-40B4-BE49-F238E27FC236}">
                <a16:creationId xmlns:a16="http://schemas.microsoft.com/office/drawing/2014/main" id="{FE034ABD-23A9-4A65-A58E-3F284A0C0649}"/>
              </a:ext>
            </a:extLst>
          </p:cNvPr>
          <p:cNvSpPr/>
          <p:nvPr/>
        </p:nvSpPr>
        <p:spPr>
          <a:xfrm>
            <a:off x="2006600" y="3758598"/>
            <a:ext cx="25908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5" name="Rectangle 114">
            <a:extLst>
              <a:ext uri="{FF2B5EF4-FFF2-40B4-BE49-F238E27FC236}">
                <a16:creationId xmlns:a16="http://schemas.microsoft.com/office/drawing/2014/main" id="{7873C5FD-BADC-4E16-AA71-B2C18D5422BF}"/>
              </a:ext>
            </a:extLst>
          </p:cNvPr>
          <p:cNvSpPr/>
          <p:nvPr/>
        </p:nvSpPr>
        <p:spPr>
          <a:xfrm>
            <a:off x="4597400" y="3758598"/>
            <a:ext cx="23495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6" name="Rectangle 115">
            <a:extLst>
              <a:ext uri="{FF2B5EF4-FFF2-40B4-BE49-F238E27FC236}">
                <a16:creationId xmlns:a16="http://schemas.microsoft.com/office/drawing/2014/main" id="{B9A95F35-7741-495D-8A35-DC87090191A4}"/>
              </a:ext>
            </a:extLst>
          </p:cNvPr>
          <p:cNvSpPr/>
          <p:nvPr/>
        </p:nvSpPr>
        <p:spPr>
          <a:xfrm>
            <a:off x="698500" y="4596798"/>
            <a:ext cx="13081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7" name="Rectangle 116">
            <a:extLst>
              <a:ext uri="{FF2B5EF4-FFF2-40B4-BE49-F238E27FC236}">
                <a16:creationId xmlns:a16="http://schemas.microsoft.com/office/drawing/2014/main" id="{8E54248D-5C49-4233-B5C1-650EC558FE79}"/>
              </a:ext>
            </a:extLst>
          </p:cNvPr>
          <p:cNvSpPr/>
          <p:nvPr/>
        </p:nvSpPr>
        <p:spPr>
          <a:xfrm>
            <a:off x="2006600" y="4596798"/>
            <a:ext cx="25908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8" name="Rectangle 117">
            <a:extLst>
              <a:ext uri="{FF2B5EF4-FFF2-40B4-BE49-F238E27FC236}">
                <a16:creationId xmlns:a16="http://schemas.microsoft.com/office/drawing/2014/main" id="{A5CBE2D2-5F1A-40D6-930B-149C6C55D23E}"/>
              </a:ext>
            </a:extLst>
          </p:cNvPr>
          <p:cNvSpPr/>
          <p:nvPr/>
        </p:nvSpPr>
        <p:spPr>
          <a:xfrm>
            <a:off x="4597400" y="4596798"/>
            <a:ext cx="23495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9" name="Rectangle 118">
            <a:extLst>
              <a:ext uri="{FF2B5EF4-FFF2-40B4-BE49-F238E27FC236}">
                <a16:creationId xmlns:a16="http://schemas.microsoft.com/office/drawing/2014/main" id="{3ADB9860-B1B6-4292-B611-981F6FCBE02A}"/>
              </a:ext>
            </a:extLst>
          </p:cNvPr>
          <p:cNvSpPr/>
          <p:nvPr/>
        </p:nvSpPr>
        <p:spPr>
          <a:xfrm>
            <a:off x="698500" y="5434998"/>
            <a:ext cx="13081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0" name="Rectangle 119">
            <a:extLst>
              <a:ext uri="{FF2B5EF4-FFF2-40B4-BE49-F238E27FC236}">
                <a16:creationId xmlns:a16="http://schemas.microsoft.com/office/drawing/2014/main" id="{CDF0C476-2DF7-4B48-974E-4D91A7D3D693}"/>
              </a:ext>
            </a:extLst>
          </p:cNvPr>
          <p:cNvSpPr/>
          <p:nvPr/>
        </p:nvSpPr>
        <p:spPr>
          <a:xfrm>
            <a:off x="2006600" y="5434998"/>
            <a:ext cx="25908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1" name="Rectangle 120">
            <a:extLst>
              <a:ext uri="{FF2B5EF4-FFF2-40B4-BE49-F238E27FC236}">
                <a16:creationId xmlns:a16="http://schemas.microsoft.com/office/drawing/2014/main" id="{535B8050-EEE8-4243-81CE-C74C00D2631B}"/>
              </a:ext>
            </a:extLst>
          </p:cNvPr>
          <p:cNvSpPr/>
          <p:nvPr/>
        </p:nvSpPr>
        <p:spPr>
          <a:xfrm>
            <a:off x="4597400" y="5434998"/>
            <a:ext cx="2349500" cy="838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2" name="Rectangle 121">
            <a:extLst>
              <a:ext uri="{FF2B5EF4-FFF2-40B4-BE49-F238E27FC236}">
                <a16:creationId xmlns:a16="http://schemas.microsoft.com/office/drawing/2014/main" id="{93166136-B68E-41DE-BE38-8AD68588C1A1}"/>
              </a:ext>
            </a:extLst>
          </p:cNvPr>
          <p:cNvSpPr/>
          <p:nvPr/>
        </p:nvSpPr>
        <p:spPr>
          <a:xfrm>
            <a:off x="698500" y="16884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3" name="Rectangle 122">
            <a:extLst>
              <a:ext uri="{FF2B5EF4-FFF2-40B4-BE49-F238E27FC236}">
                <a16:creationId xmlns:a16="http://schemas.microsoft.com/office/drawing/2014/main" id="{25C8E4AD-2B8B-41EE-9BE0-1499DB338BCB}"/>
              </a:ext>
            </a:extLst>
          </p:cNvPr>
          <p:cNvSpPr/>
          <p:nvPr/>
        </p:nvSpPr>
        <p:spPr>
          <a:xfrm>
            <a:off x="698500" y="20821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4" name="Rectangle 123">
            <a:extLst>
              <a:ext uri="{FF2B5EF4-FFF2-40B4-BE49-F238E27FC236}">
                <a16:creationId xmlns:a16="http://schemas.microsoft.com/office/drawing/2014/main" id="{9E0AF673-716A-4FF9-A096-72EF0BC98EE5}"/>
              </a:ext>
            </a:extLst>
          </p:cNvPr>
          <p:cNvSpPr/>
          <p:nvPr/>
        </p:nvSpPr>
        <p:spPr>
          <a:xfrm>
            <a:off x="698500" y="29203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5" name="Rectangle 124">
            <a:extLst>
              <a:ext uri="{FF2B5EF4-FFF2-40B4-BE49-F238E27FC236}">
                <a16:creationId xmlns:a16="http://schemas.microsoft.com/office/drawing/2014/main" id="{EA65F354-37DE-4164-94C4-B73382423ED9}"/>
              </a:ext>
            </a:extLst>
          </p:cNvPr>
          <p:cNvSpPr/>
          <p:nvPr/>
        </p:nvSpPr>
        <p:spPr>
          <a:xfrm>
            <a:off x="698500" y="37585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6" name="Rectangle 125">
            <a:extLst>
              <a:ext uri="{FF2B5EF4-FFF2-40B4-BE49-F238E27FC236}">
                <a16:creationId xmlns:a16="http://schemas.microsoft.com/office/drawing/2014/main" id="{742731EF-1558-4330-A904-B93C9542CEDE}"/>
              </a:ext>
            </a:extLst>
          </p:cNvPr>
          <p:cNvSpPr/>
          <p:nvPr/>
        </p:nvSpPr>
        <p:spPr>
          <a:xfrm>
            <a:off x="698500" y="45967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7" name="Rectangle 126">
            <a:extLst>
              <a:ext uri="{FF2B5EF4-FFF2-40B4-BE49-F238E27FC236}">
                <a16:creationId xmlns:a16="http://schemas.microsoft.com/office/drawing/2014/main" id="{21E2216E-1E4B-44B6-A03C-74E400ED13A3}"/>
              </a:ext>
            </a:extLst>
          </p:cNvPr>
          <p:cNvSpPr/>
          <p:nvPr/>
        </p:nvSpPr>
        <p:spPr>
          <a:xfrm>
            <a:off x="698500" y="54349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8" name="Rectangle 127">
            <a:extLst>
              <a:ext uri="{FF2B5EF4-FFF2-40B4-BE49-F238E27FC236}">
                <a16:creationId xmlns:a16="http://schemas.microsoft.com/office/drawing/2014/main" id="{ABCB9969-FD5D-48F2-AE58-00D61C14172B}"/>
              </a:ext>
            </a:extLst>
          </p:cNvPr>
          <p:cNvSpPr/>
          <p:nvPr/>
        </p:nvSpPr>
        <p:spPr>
          <a:xfrm>
            <a:off x="698500" y="6273198"/>
            <a:ext cx="62484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9" name="Rectangle 128">
            <a:extLst>
              <a:ext uri="{FF2B5EF4-FFF2-40B4-BE49-F238E27FC236}">
                <a16:creationId xmlns:a16="http://schemas.microsoft.com/office/drawing/2014/main" id="{8B464F7C-ED59-4BC7-AA0E-D35E264CD2E4}"/>
              </a:ext>
            </a:extLst>
          </p:cNvPr>
          <p:cNvSpPr/>
          <p:nvPr/>
        </p:nvSpPr>
        <p:spPr>
          <a:xfrm>
            <a:off x="698500" y="1688498"/>
            <a:ext cx="12700" cy="4584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0" name="Rectangle 129">
            <a:extLst>
              <a:ext uri="{FF2B5EF4-FFF2-40B4-BE49-F238E27FC236}">
                <a16:creationId xmlns:a16="http://schemas.microsoft.com/office/drawing/2014/main" id="{5041EBA6-7521-4D55-8566-5954BC29B56C}"/>
              </a:ext>
            </a:extLst>
          </p:cNvPr>
          <p:cNvSpPr/>
          <p:nvPr/>
        </p:nvSpPr>
        <p:spPr>
          <a:xfrm>
            <a:off x="2006600" y="1688498"/>
            <a:ext cx="12700" cy="4584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1" name="Rectangle 130">
            <a:extLst>
              <a:ext uri="{FF2B5EF4-FFF2-40B4-BE49-F238E27FC236}">
                <a16:creationId xmlns:a16="http://schemas.microsoft.com/office/drawing/2014/main" id="{0DC969CE-2525-4599-B009-53EC665EDB16}"/>
              </a:ext>
            </a:extLst>
          </p:cNvPr>
          <p:cNvSpPr/>
          <p:nvPr/>
        </p:nvSpPr>
        <p:spPr>
          <a:xfrm>
            <a:off x="4597400" y="1688498"/>
            <a:ext cx="12700" cy="4584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2" name="Rectangle 131">
            <a:extLst>
              <a:ext uri="{FF2B5EF4-FFF2-40B4-BE49-F238E27FC236}">
                <a16:creationId xmlns:a16="http://schemas.microsoft.com/office/drawing/2014/main" id="{1EE2A24A-E818-4501-BCDC-029F0EF0CBC4}"/>
              </a:ext>
            </a:extLst>
          </p:cNvPr>
          <p:cNvSpPr/>
          <p:nvPr/>
        </p:nvSpPr>
        <p:spPr>
          <a:xfrm>
            <a:off x="6946900" y="1688498"/>
            <a:ext cx="12700" cy="4584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3" name="TextBox 132">
            <a:extLst>
              <a:ext uri="{FF2B5EF4-FFF2-40B4-BE49-F238E27FC236}">
                <a16:creationId xmlns:a16="http://schemas.microsoft.com/office/drawing/2014/main" id="{4DD1FCC0-91B5-46D3-8633-262F73B03BD7}"/>
              </a:ext>
            </a:extLst>
          </p:cNvPr>
          <p:cNvSpPr txBox="1"/>
          <p:nvPr/>
        </p:nvSpPr>
        <p:spPr>
          <a:xfrm>
            <a:off x="787400" y="1764698"/>
            <a:ext cx="11303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Exigence</a:t>
            </a:r>
          </a:p>
        </p:txBody>
      </p:sp>
      <p:sp>
        <p:nvSpPr>
          <p:cNvPr id="134" name="TextBox 133">
            <a:extLst>
              <a:ext uri="{FF2B5EF4-FFF2-40B4-BE49-F238E27FC236}">
                <a16:creationId xmlns:a16="http://schemas.microsoft.com/office/drawing/2014/main" id="{EA20A034-D97D-4C3D-8386-DA0D49672F96}"/>
              </a:ext>
            </a:extLst>
          </p:cNvPr>
          <p:cNvSpPr txBox="1"/>
          <p:nvPr/>
        </p:nvSpPr>
        <p:spPr>
          <a:xfrm>
            <a:off x="2095500" y="1764698"/>
            <a:ext cx="24130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Description</a:t>
            </a:r>
          </a:p>
        </p:txBody>
      </p:sp>
      <p:sp>
        <p:nvSpPr>
          <p:cNvPr id="135" name="TextBox 134">
            <a:extLst>
              <a:ext uri="{FF2B5EF4-FFF2-40B4-BE49-F238E27FC236}">
                <a16:creationId xmlns:a16="http://schemas.microsoft.com/office/drawing/2014/main" id="{69980810-49B5-409F-A35A-266CC512BB12}"/>
              </a:ext>
            </a:extLst>
          </p:cNvPr>
          <p:cNvSpPr txBox="1"/>
          <p:nvPr/>
        </p:nvSpPr>
        <p:spPr>
          <a:xfrm>
            <a:off x="4686300" y="1764698"/>
            <a:ext cx="21717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Exemple</a:t>
            </a:r>
          </a:p>
        </p:txBody>
      </p:sp>
      <p:sp>
        <p:nvSpPr>
          <p:cNvPr id="136" name="TextBox 135">
            <a:extLst>
              <a:ext uri="{FF2B5EF4-FFF2-40B4-BE49-F238E27FC236}">
                <a16:creationId xmlns:a16="http://schemas.microsoft.com/office/drawing/2014/main" id="{F8C80B98-0763-42D8-A126-152B660DC160}"/>
              </a:ext>
            </a:extLst>
          </p:cNvPr>
          <p:cNvSpPr txBox="1"/>
          <p:nvPr/>
        </p:nvSpPr>
        <p:spPr>
          <a:xfrm>
            <a:off x="787400" y="2158398"/>
            <a:ext cx="11303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4C"/>
                </a:solidFill>
                <a:effectLst/>
                <a:uFillTx/>
                <a:latin typeface="Montserrat"/>
                <a:ea typeface="Montserrat"/>
                <a:cs typeface="Montserrat"/>
                <a:sym typeface="Helvetica Neue"/>
              </a:rPr>
              <a:t>Spécifications</a:t>
            </a:r>
            <a:r>
              <a:rPr kumimoji="0" lang="en-GB" sz="1200" b="0" i="0" u="none" strike="noStrike" cap="none" spc="0" normalizeH="0" baseline="0" dirty="0">
                <a:ln>
                  <a:noFill/>
                </a:ln>
                <a:solidFill>
                  <a:srgbClr val="003B4C"/>
                </a:solidFill>
                <a:effectLst/>
                <a:uFillTx/>
                <a:latin typeface="Montserrat"/>
                <a:ea typeface="Montserrat"/>
                <a:cs typeface="Montserrat"/>
                <a:sym typeface="Helvetica Neue"/>
              </a:rPr>
              <a:t> </a:t>
            </a:r>
            <a:r>
              <a:rPr kumimoji="0" lang="en-GB" sz="1200" b="0" i="0" u="none" strike="noStrike" cap="none" spc="0" normalizeH="0" baseline="0" dirty="0" err="1">
                <a:ln>
                  <a:noFill/>
                </a:ln>
                <a:solidFill>
                  <a:srgbClr val="003B4C"/>
                </a:solidFill>
                <a:effectLst/>
                <a:uFillTx/>
                <a:latin typeface="Montserrat"/>
                <a:ea typeface="Montserrat"/>
                <a:cs typeface="Montserrat"/>
                <a:sym typeface="Helvetica Neue"/>
              </a:rPr>
              <a:t>claires</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37" name="TextBox 136">
            <a:extLst>
              <a:ext uri="{FF2B5EF4-FFF2-40B4-BE49-F238E27FC236}">
                <a16:creationId xmlns:a16="http://schemas.microsoft.com/office/drawing/2014/main" id="{9D714519-F2A1-4BFC-8299-FDA046A24B39}"/>
              </a:ext>
            </a:extLst>
          </p:cNvPr>
          <p:cNvSpPr txBox="1"/>
          <p:nvPr/>
        </p:nvSpPr>
        <p:spPr>
          <a:xfrm>
            <a:off x="2095500" y="2158398"/>
            <a:ext cx="2413000" cy="6011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Exigences mesurables : dimensions, tolérances, emballage, livraison.</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38" name="TextBox 137">
            <a:extLst>
              <a:ext uri="{FF2B5EF4-FFF2-40B4-BE49-F238E27FC236}">
                <a16:creationId xmlns:a16="http://schemas.microsoft.com/office/drawing/2014/main" id="{81315610-D0B2-45D3-98BD-AC035E0DAE8D}"/>
              </a:ext>
            </a:extLst>
          </p:cNvPr>
          <p:cNvSpPr txBox="1"/>
          <p:nvPr/>
        </p:nvSpPr>
        <p:spPr>
          <a:xfrm>
            <a:off x="4686300" y="2158398"/>
            <a:ext cx="21717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Riz : humidité 14 %, sac 50 kg ±0,5 kg, livraison 5 jours.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39" name="TextBox 138">
            <a:extLst>
              <a:ext uri="{FF2B5EF4-FFF2-40B4-BE49-F238E27FC236}">
                <a16:creationId xmlns:a16="http://schemas.microsoft.com/office/drawing/2014/main" id="{0ADC1888-020D-4942-8007-BFC6EE27C352}"/>
              </a:ext>
            </a:extLst>
          </p:cNvPr>
          <p:cNvSpPr txBox="1"/>
          <p:nvPr/>
        </p:nvSpPr>
        <p:spPr>
          <a:xfrm>
            <a:off x="787400" y="2996598"/>
            <a:ext cx="11303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Contrôle réception</a:t>
            </a:r>
          </a:p>
        </p:txBody>
      </p:sp>
      <p:sp>
        <p:nvSpPr>
          <p:cNvPr id="140" name="TextBox 139">
            <a:extLst>
              <a:ext uri="{FF2B5EF4-FFF2-40B4-BE49-F238E27FC236}">
                <a16:creationId xmlns:a16="http://schemas.microsoft.com/office/drawing/2014/main" id="{229D8ACF-5798-414D-93D4-009C48E8C194}"/>
              </a:ext>
            </a:extLst>
          </p:cNvPr>
          <p:cNvSpPr txBox="1"/>
          <p:nvPr/>
        </p:nvSpPr>
        <p:spPr>
          <a:xfrm>
            <a:off x="2095500" y="2996598"/>
            <a:ext cx="2413000" cy="6011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Contrôles fournisseur + vérification acheteur par échantillons.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41" name="TextBox 140">
            <a:extLst>
              <a:ext uri="{FF2B5EF4-FFF2-40B4-BE49-F238E27FC236}">
                <a16:creationId xmlns:a16="http://schemas.microsoft.com/office/drawing/2014/main" id="{1B798150-0FED-4A15-863A-AD53F30DE3C5}"/>
              </a:ext>
            </a:extLst>
          </p:cNvPr>
          <p:cNvSpPr txBox="1"/>
          <p:nvPr/>
        </p:nvSpPr>
        <p:spPr>
          <a:xfrm>
            <a:off x="4686300" y="2996598"/>
            <a:ext cx="21717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Rapports d’essai par lot ; contrôle au quai.</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42" name="TextBox 141">
            <a:extLst>
              <a:ext uri="{FF2B5EF4-FFF2-40B4-BE49-F238E27FC236}">
                <a16:creationId xmlns:a16="http://schemas.microsoft.com/office/drawing/2014/main" id="{04C82892-35AC-40AF-8277-3343B26CC086}"/>
              </a:ext>
            </a:extLst>
          </p:cNvPr>
          <p:cNvSpPr txBox="1"/>
          <p:nvPr/>
        </p:nvSpPr>
        <p:spPr>
          <a:xfrm>
            <a:off x="787400" y="3834798"/>
            <a:ext cx="11303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Traçabilité</a:t>
            </a:r>
          </a:p>
        </p:txBody>
      </p:sp>
      <p:sp>
        <p:nvSpPr>
          <p:cNvPr id="143" name="TextBox 142">
            <a:extLst>
              <a:ext uri="{FF2B5EF4-FFF2-40B4-BE49-F238E27FC236}">
                <a16:creationId xmlns:a16="http://schemas.microsoft.com/office/drawing/2014/main" id="{F618CD6D-4250-4D1E-88A1-9EE87CAE1CEE}"/>
              </a:ext>
            </a:extLst>
          </p:cNvPr>
          <p:cNvSpPr txBox="1"/>
          <p:nvPr/>
        </p:nvSpPr>
        <p:spPr>
          <a:xfrm>
            <a:off x="2095500" y="3834798"/>
            <a:ext cx="2413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Retracer lot, date et matières premières.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44" name="TextBox 143">
            <a:extLst>
              <a:ext uri="{FF2B5EF4-FFF2-40B4-BE49-F238E27FC236}">
                <a16:creationId xmlns:a16="http://schemas.microsoft.com/office/drawing/2014/main" id="{137C1DE7-D919-4379-97FA-1C4F2D45F8DC}"/>
              </a:ext>
            </a:extLst>
          </p:cNvPr>
          <p:cNvSpPr txBox="1"/>
          <p:nvPr/>
        </p:nvSpPr>
        <p:spPr>
          <a:xfrm>
            <a:off x="4686300" y="3834798"/>
            <a:ext cx="21717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Étiquettes : lot, date, ID fournisseur.</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45" name="TextBox 144">
            <a:extLst>
              <a:ext uri="{FF2B5EF4-FFF2-40B4-BE49-F238E27FC236}">
                <a16:creationId xmlns:a16="http://schemas.microsoft.com/office/drawing/2014/main" id="{1DA4644D-DBC9-4CD5-89B6-8F29A0D7A557}"/>
              </a:ext>
            </a:extLst>
          </p:cNvPr>
          <p:cNvSpPr txBox="1"/>
          <p:nvPr/>
        </p:nvSpPr>
        <p:spPr>
          <a:xfrm>
            <a:off x="787400" y="4672998"/>
            <a:ext cx="11303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Action corrective</a:t>
            </a:r>
          </a:p>
        </p:txBody>
      </p:sp>
      <p:sp>
        <p:nvSpPr>
          <p:cNvPr id="146" name="TextBox 145">
            <a:extLst>
              <a:ext uri="{FF2B5EF4-FFF2-40B4-BE49-F238E27FC236}">
                <a16:creationId xmlns:a16="http://schemas.microsoft.com/office/drawing/2014/main" id="{5BBA24E8-7B4B-434B-A0DD-BCC0B34B62FE}"/>
              </a:ext>
            </a:extLst>
          </p:cNvPr>
          <p:cNvSpPr txBox="1"/>
          <p:nvPr/>
        </p:nvSpPr>
        <p:spPr>
          <a:xfrm>
            <a:off x="2095500" y="4672998"/>
            <a:ext cx="2413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Analyser les défauts et corriger durablement.</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47" name="TextBox 146">
            <a:extLst>
              <a:ext uri="{FF2B5EF4-FFF2-40B4-BE49-F238E27FC236}">
                <a16:creationId xmlns:a16="http://schemas.microsoft.com/office/drawing/2014/main" id="{4BD760C4-DFAE-4BD2-B0BD-389F643150F7}"/>
              </a:ext>
            </a:extLst>
          </p:cNvPr>
          <p:cNvSpPr txBox="1"/>
          <p:nvPr/>
        </p:nvSpPr>
        <p:spPr>
          <a:xfrm>
            <a:off x="4686300" y="4672998"/>
            <a:ext cx="21717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Spécifications et manutention améliorées.</a:t>
            </a:r>
          </a:p>
        </p:txBody>
      </p:sp>
      <p:sp>
        <p:nvSpPr>
          <p:cNvPr id="148" name="TextBox 147">
            <a:extLst>
              <a:ext uri="{FF2B5EF4-FFF2-40B4-BE49-F238E27FC236}">
                <a16:creationId xmlns:a16="http://schemas.microsoft.com/office/drawing/2014/main" id="{D38C477B-FCE7-402E-9DBC-24FB302C41B5}"/>
              </a:ext>
            </a:extLst>
          </p:cNvPr>
          <p:cNvSpPr txBox="1"/>
          <p:nvPr/>
        </p:nvSpPr>
        <p:spPr>
          <a:xfrm>
            <a:off x="787400" y="5511198"/>
            <a:ext cx="11303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Amélioration continue</a:t>
            </a:r>
          </a:p>
        </p:txBody>
      </p:sp>
      <p:sp>
        <p:nvSpPr>
          <p:cNvPr id="149" name="TextBox 148">
            <a:extLst>
              <a:ext uri="{FF2B5EF4-FFF2-40B4-BE49-F238E27FC236}">
                <a16:creationId xmlns:a16="http://schemas.microsoft.com/office/drawing/2014/main" id="{9B24B996-0439-4DEF-9504-F614C35A2DA8}"/>
              </a:ext>
            </a:extLst>
          </p:cNvPr>
          <p:cNvSpPr txBox="1"/>
          <p:nvPr/>
        </p:nvSpPr>
        <p:spPr>
          <a:xfrm>
            <a:off x="2095500" y="5511198"/>
            <a:ext cx="2413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Réduire les défauts et améliorer la livraison.</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50" name="TextBox 149">
            <a:extLst>
              <a:ext uri="{FF2B5EF4-FFF2-40B4-BE49-F238E27FC236}">
                <a16:creationId xmlns:a16="http://schemas.microsoft.com/office/drawing/2014/main" id="{FC812F3E-97B6-4509-98B3-EE74A899B1AD}"/>
              </a:ext>
            </a:extLst>
          </p:cNvPr>
          <p:cNvSpPr txBox="1"/>
          <p:nvPr/>
        </p:nvSpPr>
        <p:spPr>
          <a:xfrm>
            <a:off x="4686300" y="5511198"/>
            <a:ext cx="21717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Défauts de 3 % à 1 % en un an.</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51" name="Rectangle 150">
            <a:extLst>
              <a:ext uri="{FF2B5EF4-FFF2-40B4-BE49-F238E27FC236}">
                <a16:creationId xmlns:a16="http://schemas.microsoft.com/office/drawing/2014/main" id="{D655B5BB-AECB-4989-A6C0-F3773EF3E875}"/>
              </a:ext>
            </a:extLst>
          </p:cNvPr>
          <p:cNvSpPr/>
          <p:nvPr/>
        </p:nvSpPr>
        <p:spPr>
          <a:xfrm>
            <a:off x="698500" y="6247798"/>
            <a:ext cx="64770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27513301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2A27A-59AF-DBF6-6AF9-DD618678B713}"/>
            </a:ext>
          </a:extLst>
        </p:cNvPr>
        <p:cNvGrpSpPr/>
        <p:nvPr/>
      </p:nvGrpSpPr>
      <p:grpSpPr>
        <a:xfrm>
          <a:off x="0" y="0"/>
          <a:ext cx="0" cy="0"/>
          <a:chOff x="0" y="0"/>
          <a:chExt cx="0" cy="0"/>
        </a:xfrm>
      </p:grpSpPr>
      <p:pic>
        <p:nvPicPr>
          <p:cNvPr id="5" name="Obraz 4" descr="Obraz zawierający tekst, zrzut ekranu, Czcionka, numer&#10;&#10;Zawartość wygenerowana przez AI może być niepoprawna.">
            <a:extLst>
              <a:ext uri="{FF2B5EF4-FFF2-40B4-BE49-F238E27FC236}">
                <a16:creationId xmlns:a16="http://schemas.microsoft.com/office/drawing/2014/main" id="{3BBD882E-7FCB-1D18-F7BC-B0613122BF23}"/>
              </a:ext>
            </a:extLst>
          </p:cNvPr>
          <p:cNvPicPr>
            <a:picLocks noChangeAspect="1"/>
          </p:cNvPicPr>
          <p:nvPr/>
        </p:nvPicPr>
        <p:blipFill>
          <a:blip r:embed="rId3"/>
          <a:stretch>
            <a:fillRect/>
          </a:stretch>
        </p:blipFill>
        <p:spPr>
          <a:xfrm>
            <a:off x="460263" y="444210"/>
            <a:ext cx="6854937" cy="5969580"/>
          </a:xfrm>
          <a:prstGeom prst="rect">
            <a:avLst/>
          </a:prstGeom>
        </p:spPr>
      </p:pic>
      <p:sp>
        <p:nvSpPr>
          <p:cNvPr id="2" name="Rectangle 1">
            <a:extLst>
              <a:ext uri="{FF2B5EF4-FFF2-40B4-BE49-F238E27FC236}">
                <a16:creationId xmlns:a16="http://schemas.microsoft.com/office/drawing/2014/main" id="{2152C441-F738-41B1-A43C-E00A8A3AF269}"/>
              </a:ext>
            </a:extLst>
          </p:cNvPr>
          <p:cNvSpPr/>
          <p:nvPr/>
        </p:nvSpPr>
        <p:spPr>
          <a:xfrm>
            <a:off x="457200" y="444500"/>
            <a:ext cx="6858000" cy="5969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TextBox 2">
            <a:extLst>
              <a:ext uri="{FF2B5EF4-FFF2-40B4-BE49-F238E27FC236}">
                <a16:creationId xmlns:a16="http://schemas.microsoft.com/office/drawing/2014/main" id="{89162D7A-58D8-4CDE-A2B5-0F9ACCB61C4C}"/>
              </a:ext>
            </a:extLst>
          </p:cNvPr>
          <p:cNvSpPr txBox="1"/>
          <p:nvPr/>
        </p:nvSpPr>
        <p:spPr>
          <a:xfrm>
            <a:off x="520700" y="520700"/>
            <a:ext cx="66675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600" b="1" i="0" u="none" strike="noStrike" cap="none" spc="0" normalizeH="0" baseline="0">
                <a:ln>
                  <a:noFill/>
                </a:ln>
                <a:solidFill>
                  <a:srgbClr val="28B7C4"/>
                </a:solidFill>
                <a:effectLst/>
                <a:uFillTx/>
                <a:latin typeface="+mn-lt"/>
                <a:ea typeface="+mn-ea"/>
                <a:cs typeface="+mn-cs"/>
                <a:sym typeface="Helvetica Neue"/>
              </a:rPr>
              <a:t>Étapes pratiques de développement fournisseur (vue sur 3 ans)</a:t>
            </a:r>
            <a:endParaRPr kumimoji="0" lang="en-GB" sz="1600" b="1" i="0" u="none" strike="noStrike" cap="none" spc="0" normalizeH="0" baseline="0">
              <a:ln>
                <a:noFill/>
              </a:ln>
              <a:solidFill>
                <a:srgbClr val="28B7C4"/>
              </a:solidFill>
              <a:effectLst/>
              <a:uFillTx/>
              <a:latin typeface="+mn-lt"/>
              <a:ea typeface="+mn-ea"/>
              <a:cs typeface="+mn-cs"/>
              <a:sym typeface="Helvetica Neue"/>
            </a:endParaRPr>
          </a:p>
        </p:txBody>
      </p:sp>
      <p:sp>
        <p:nvSpPr>
          <p:cNvPr id="4" name="TextBox 3">
            <a:extLst>
              <a:ext uri="{FF2B5EF4-FFF2-40B4-BE49-F238E27FC236}">
                <a16:creationId xmlns:a16="http://schemas.microsoft.com/office/drawing/2014/main" id="{CDCC5429-9765-414A-8434-FFF632C72F99}"/>
              </a:ext>
            </a:extLst>
          </p:cNvPr>
          <p:cNvSpPr txBox="1"/>
          <p:nvPr/>
        </p:nvSpPr>
        <p:spPr>
          <a:xfrm>
            <a:off x="546100" y="965200"/>
            <a:ext cx="6604000" cy="1397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 Année 1 – Fondations : Partager les exigences de base, introduire des listes de contrôle, lancer un retour simple sur défauts et retards.
• Année 2 – Systèmes : Aider les fournisseurs à documenter les processus clés, définir des KPI de base (livraison à l’heure, taux de défauts).
• Année 3 – Formalisation : Encourager l’adoption d’éléments simples de SMQ, éventuellement évoluer vers une pré-certification ISO 9001.</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6" name="Rectangle 5">
            <a:extLst>
              <a:ext uri="{FF2B5EF4-FFF2-40B4-BE49-F238E27FC236}">
                <a16:creationId xmlns:a16="http://schemas.microsoft.com/office/drawing/2014/main" id="{B45658BC-92DD-4DEA-915D-1EAB12F37819}"/>
              </a:ext>
            </a:extLst>
          </p:cNvPr>
          <p:cNvSpPr/>
          <p:nvPr/>
        </p:nvSpPr>
        <p:spPr>
          <a:xfrm>
            <a:off x="508000" y="2654300"/>
            <a:ext cx="6781800" cy="36957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TextBox 6">
            <a:extLst>
              <a:ext uri="{FF2B5EF4-FFF2-40B4-BE49-F238E27FC236}">
                <a16:creationId xmlns:a16="http://schemas.microsoft.com/office/drawing/2014/main" id="{48B5BDF3-766D-4792-B8B4-A88B5A7C4082}"/>
              </a:ext>
            </a:extLst>
          </p:cNvPr>
          <p:cNvSpPr txBox="1"/>
          <p:nvPr/>
        </p:nvSpPr>
        <p:spPr>
          <a:xfrm>
            <a:off x="647700" y="2857500"/>
            <a:ext cx="5461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1" i="0" u="none" strike="noStrike" cap="none" spc="0" normalizeH="0" baseline="0">
                <a:ln>
                  <a:noFill/>
                </a:ln>
                <a:solidFill>
                  <a:srgbClr val="A44824"/>
                </a:solidFill>
                <a:effectLst/>
                <a:uFillTx/>
                <a:latin typeface="+mn-lt"/>
                <a:ea typeface="+mn-ea"/>
                <a:cs typeface="+mn-cs"/>
                <a:sym typeface="Helvetica Neue"/>
              </a:rPr>
              <a:t>Cas : choisir entre trois fournisseurs de tissu</a:t>
            </a:r>
            <a:endParaRPr kumimoji="0" lang="en-GB" sz="1200" b="1" i="0" u="none" strike="noStrike" cap="none" spc="0" normalizeH="0" baseline="0">
              <a:ln>
                <a:noFill/>
              </a:ln>
              <a:solidFill>
                <a:srgbClr val="A44824"/>
              </a:solidFill>
              <a:effectLst/>
              <a:uFillTx/>
              <a:latin typeface="+mn-lt"/>
              <a:ea typeface="+mn-ea"/>
              <a:cs typeface="+mn-cs"/>
              <a:sym typeface="Helvetica Neue"/>
            </a:endParaRPr>
          </a:p>
        </p:txBody>
      </p:sp>
      <p:sp>
        <p:nvSpPr>
          <p:cNvPr id="8" name="TextBox 7">
            <a:extLst>
              <a:ext uri="{FF2B5EF4-FFF2-40B4-BE49-F238E27FC236}">
                <a16:creationId xmlns:a16="http://schemas.microsoft.com/office/drawing/2014/main" id="{2CF0025E-7D75-4BCA-872F-F93D50595613}"/>
              </a:ext>
            </a:extLst>
          </p:cNvPr>
          <p:cNvSpPr txBox="1"/>
          <p:nvPr/>
        </p:nvSpPr>
        <p:spPr>
          <a:xfrm>
            <a:off x="647700" y="3314700"/>
            <a:ext cx="889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1" i="0" u="none" strike="noStrike" cap="none" spc="0" normalizeH="0" baseline="0">
                <a:ln>
                  <a:noFill/>
                </a:ln>
                <a:solidFill>
                  <a:srgbClr val="003B4C"/>
                </a:solidFill>
                <a:effectLst/>
                <a:uFillTx/>
                <a:latin typeface="+mn-lt"/>
                <a:ea typeface="+mn-ea"/>
                <a:cs typeface="+mn-cs"/>
                <a:sym typeface="Helvetica Neue"/>
              </a:rPr>
              <a:t>Scénario :</a:t>
            </a:r>
          </a:p>
        </p:txBody>
      </p:sp>
      <p:sp>
        <p:nvSpPr>
          <p:cNvPr id="9" name="TextBox 8">
            <a:extLst>
              <a:ext uri="{FF2B5EF4-FFF2-40B4-BE49-F238E27FC236}">
                <a16:creationId xmlns:a16="http://schemas.microsoft.com/office/drawing/2014/main" id="{89FEA237-8E69-4CAF-87F7-69F14E927D03}"/>
              </a:ext>
            </a:extLst>
          </p:cNvPr>
          <p:cNvSpPr txBox="1"/>
          <p:nvPr/>
        </p:nvSpPr>
        <p:spPr>
          <a:xfrm>
            <a:off x="1524000" y="3314700"/>
            <a:ext cx="5207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B4C"/>
                </a:solidFill>
                <a:effectLst/>
                <a:uFillTx/>
                <a:latin typeface="+mn-lt"/>
                <a:ea typeface="+mn-ea"/>
                <a:cs typeface="+mn-cs"/>
                <a:sym typeface="Helvetica Neue"/>
              </a:rPr>
              <a:t>Un distributeur textile a besoin de 1 000 rouleaux de tissu par mois.</a:t>
            </a:r>
            <a:endParaRPr kumimoji="0" lang="en-GB" sz="1200" i="0" u="none" strike="noStrike" cap="none" spc="0" normalizeH="0" baseline="0">
              <a:ln>
                <a:noFill/>
              </a:ln>
              <a:solidFill>
                <a:srgbClr val="003B4C"/>
              </a:solidFill>
              <a:effectLst/>
              <a:uFillTx/>
              <a:latin typeface="+mn-lt"/>
              <a:ea typeface="+mn-ea"/>
              <a:cs typeface="+mn-cs"/>
              <a:sym typeface="Helvetica Neue"/>
            </a:endParaRPr>
          </a:p>
        </p:txBody>
      </p:sp>
      <p:sp>
        <p:nvSpPr>
          <p:cNvPr id="10" name="Rectangle 9">
            <a:extLst>
              <a:ext uri="{FF2B5EF4-FFF2-40B4-BE49-F238E27FC236}">
                <a16:creationId xmlns:a16="http://schemas.microsoft.com/office/drawing/2014/main" id="{9A04A85D-129A-49D4-94C7-8B8D6F78DC6A}"/>
              </a:ext>
            </a:extLst>
          </p:cNvPr>
          <p:cNvSpPr/>
          <p:nvPr/>
        </p:nvSpPr>
        <p:spPr>
          <a:xfrm>
            <a:off x="647700" y="3657600"/>
            <a:ext cx="12319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TextBox 10">
            <a:extLst>
              <a:ext uri="{FF2B5EF4-FFF2-40B4-BE49-F238E27FC236}">
                <a16:creationId xmlns:a16="http://schemas.microsoft.com/office/drawing/2014/main" id="{A62C326E-ADFD-4346-A748-4399E0A125FD}"/>
              </a:ext>
            </a:extLst>
          </p:cNvPr>
          <p:cNvSpPr txBox="1"/>
          <p:nvPr/>
        </p:nvSpPr>
        <p:spPr>
          <a:xfrm>
            <a:off x="723900" y="3721100"/>
            <a:ext cx="10795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Fournisseur</a:t>
            </a:r>
          </a:p>
        </p:txBody>
      </p:sp>
      <p:sp>
        <p:nvSpPr>
          <p:cNvPr id="12" name="Rectangle 11">
            <a:extLst>
              <a:ext uri="{FF2B5EF4-FFF2-40B4-BE49-F238E27FC236}">
                <a16:creationId xmlns:a16="http://schemas.microsoft.com/office/drawing/2014/main" id="{EFEFE0C2-2C11-497A-9CD9-42392A81C7CC}"/>
              </a:ext>
            </a:extLst>
          </p:cNvPr>
          <p:cNvSpPr/>
          <p:nvPr/>
        </p:nvSpPr>
        <p:spPr>
          <a:xfrm>
            <a:off x="1879600" y="3657600"/>
            <a:ext cx="14859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TextBox 12">
            <a:extLst>
              <a:ext uri="{FF2B5EF4-FFF2-40B4-BE49-F238E27FC236}">
                <a16:creationId xmlns:a16="http://schemas.microsoft.com/office/drawing/2014/main" id="{80A950EB-1D04-464C-AB53-07F3483A574D}"/>
              </a:ext>
            </a:extLst>
          </p:cNvPr>
          <p:cNvSpPr txBox="1"/>
          <p:nvPr/>
        </p:nvSpPr>
        <p:spPr>
          <a:xfrm>
            <a:off x="1955800" y="3721100"/>
            <a:ext cx="13335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Prix/rouleau</a:t>
            </a:r>
          </a:p>
        </p:txBody>
      </p:sp>
      <p:sp>
        <p:nvSpPr>
          <p:cNvPr id="14" name="Rectangle 13">
            <a:extLst>
              <a:ext uri="{FF2B5EF4-FFF2-40B4-BE49-F238E27FC236}">
                <a16:creationId xmlns:a16="http://schemas.microsoft.com/office/drawing/2014/main" id="{FC63913F-BAEE-4D82-9CEA-666CF031D5A8}"/>
              </a:ext>
            </a:extLst>
          </p:cNvPr>
          <p:cNvSpPr/>
          <p:nvPr/>
        </p:nvSpPr>
        <p:spPr>
          <a:xfrm>
            <a:off x="3365500" y="3657600"/>
            <a:ext cx="15748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 name="TextBox 14">
            <a:extLst>
              <a:ext uri="{FF2B5EF4-FFF2-40B4-BE49-F238E27FC236}">
                <a16:creationId xmlns:a16="http://schemas.microsoft.com/office/drawing/2014/main" id="{0E131CD1-00B3-4CAB-931B-C0221521A2E6}"/>
              </a:ext>
            </a:extLst>
          </p:cNvPr>
          <p:cNvSpPr txBox="1"/>
          <p:nvPr/>
        </p:nvSpPr>
        <p:spPr>
          <a:xfrm>
            <a:off x="3441700" y="3721100"/>
            <a:ext cx="14224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Taux de défauts</a:t>
            </a:r>
          </a:p>
        </p:txBody>
      </p:sp>
      <p:sp>
        <p:nvSpPr>
          <p:cNvPr id="16" name="Rectangle 15">
            <a:extLst>
              <a:ext uri="{FF2B5EF4-FFF2-40B4-BE49-F238E27FC236}">
                <a16:creationId xmlns:a16="http://schemas.microsoft.com/office/drawing/2014/main" id="{660A6037-E26A-4F72-8870-E06CFC6BD9BA}"/>
              </a:ext>
            </a:extLst>
          </p:cNvPr>
          <p:cNvSpPr/>
          <p:nvPr/>
        </p:nvSpPr>
        <p:spPr>
          <a:xfrm>
            <a:off x="4940300" y="3657600"/>
            <a:ext cx="21717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TextBox 16">
            <a:extLst>
              <a:ext uri="{FF2B5EF4-FFF2-40B4-BE49-F238E27FC236}">
                <a16:creationId xmlns:a16="http://schemas.microsoft.com/office/drawing/2014/main" id="{0F65EBEF-6DEE-4794-BFFF-5EC426B170EA}"/>
              </a:ext>
            </a:extLst>
          </p:cNvPr>
          <p:cNvSpPr txBox="1"/>
          <p:nvPr/>
        </p:nvSpPr>
        <p:spPr>
          <a:xfrm>
            <a:off x="5016500" y="3721100"/>
            <a:ext cx="20193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Système qualité</a:t>
            </a:r>
          </a:p>
        </p:txBody>
      </p:sp>
      <p:sp>
        <p:nvSpPr>
          <p:cNvPr id="18" name="Rectangle 17">
            <a:extLst>
              <a:ext uri="{FF2B5EF4-FFF2-40B4-BE49-F238E27FC236}">
                <a16:creationId xmlns:a16="http://schemas.microsoft.com/office/drawing/2014/main" id="{EC56E86D-B4BE-4A1B-84E3-241899AFCE0F}"/>
              </a:ext>
            </a:extLst>
          </p:cNvPr>
          <p:cNvSpPr/>
          <p:nvPr/>
        </p:nvSpPr>
        <p:spPr>
          <a:xfrm>
            <a:off x="647700" y="4076700"/>
            <a:ext cx="12319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TextBox 18">
            <a:extLst>
              <a:ext uri="{FF2B5EF4-FFF2-40B4-BE49-F238E27FC236}">
                <a16:creationId xmlns:a16="http://schemas.microsoft.com/office/drawing/2014/main" id="{9E443359-54FC-4487-90DB-61859DAFD342}"/>
              </a:ext>
            </a:extLst>
          </p:cNvPr>
          <p:cNvSpPr txBox="1"/>
          <p:nvPr/>
        </p:nvSpPr>
        <p:spPr>
          <a:xfrm>
            <a:off x="723900" y="4140200"/>
            <a:ext cx="10795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A</a:t>
            </a:r>
          </a:p>
        </p:txBody>
      </p:sp>
      <p:sp>
        <p:nvSpPr>
          <p:cNvPr id="20" name="Rectangle 19">
            <a:extLst>
              <a:ext uri="{FF2B5EF4-FFF2-40B4-BE49-F238E27FC236}">
                <a16:creationId xmlns:a16="http://schemas.microsoft.com/office/drawing/2014/main" id="{E03266C7-3999-4674-A378-FB91731DF492}"/>
              </a:ext>
            </a:extLst>
          </p:cNvPr>
          <p:cNvSpPr/>
          <p:nvPr/>
        </p:nvSpPr>
        <p:spPr>
          <a:xfrm>
            <a:off x="1879600" y="4076700"/>
            <a:ext cx="14859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 name="TextBox 20">
            <a:extLst>
              <a:ext uri="{FF2B5EF4-FFF2-40B4-BE49-F238E27FC236}">
                <a16:creationId xmlns:a16="http://schemas.microsoft.com/office/drawing/2014/main" id="{8AA13428-CFFA-49C5-9F47-5AD51BC44E31}"/>
              </a:ext>
            </a:extLst>
          </p:cNvPr>
          <p:cNvSpPr txBox="1"/>
          <p:nvPr/>
        </p:nvSpPr>
        <p:spPr>
          <a:xfrm>
            <a:off x="1955800" y="4140200"/>
            <a:ext cx="13335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10 000 CFA</a:t>
            </a:r>
          </a:p>
        </p:txBody>
      </p:sp>
      <p:sp>
        <p:nvSpPr>
          <p:cNvPr id="22" name="Rectangle 21">
            <a:extLst>
              <a:ext uri="{FF2B5EF4-FFF2-40B4-BE49-F238E27FC236}">
                <a16:creationId xmlns:a16="http://schemas.microsoft.com/office/drawing/2014/main" id="{927A285F-4982-4DD3-83E0-CFB66683798A}"/>
              </a:ext>
            </a:extLst>
          </p:cNvPr>
          <p:cNvSpPr/>
          <p:nvPr/>
        </p:nvSpPr>
        <p:spPr>
          <a:xfrm>
            <a:off x="3365500" y="4076700"/>
            <a:ext cx="15748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TextBox 22">
            <a:extLst>
              <a:ext uri="{FF2B5EF4-FFF2-40B4-BE49-F238E27FC236}">
                <a16:creationId xmlns:a16="http://schemas.microsoft.com/office/drawing/2014/main" id="{D3DA4F23-99DD-4ED7-8FCA-F52A46A17646}"/>
              </a:ext>
            </a:extLst>
          </p:cNvPr>
          <p:cNvSpPr txBox="1"/>
          <p:nvPr/>
        </p:nvSpPr>
        <p:spPr>
          <a:xfrm>
            <a:off x="3441700" y="4140200"/>
            <a:ext cx="14224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8 %</a:t>
            </a:r>
          </a:p>
        </p:txBody>
      </p:sp>
      <p:sp>
        <p:nvSpPr>
          <p:cNvPr id="24" name="Rectangle 23">
            <a:extLst>
              <a:ext uri="{FF2B5EF4-FFF2-40B4-BE49-F238E27FC236}">
                <a16:creationId xmlns:a16="http://schemas.microsoft.com/office/drawing/2014/main" id="{884E3FF0-83BF-43DD-93DC-0878A4F4F9B3}"/>
              </a:ext>
            </a:extLst>
          </p:cNvPr>
          <p:cNvSpPr/>
          <p:nvPr/>
        </p:nvSpPr>
        <p:spPr>
          <a:xfrm>
            <a:off x="4940300" y="4076700"/>
            <a:ext cx="21717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TextBox 24">
            <a:extLst>
              <a:ext uri="{FF2B5EF4-FFF2-40B4-BE49-F238E27FC236}">
                <a16:creationId xmlns:a16="http://schemas.microsoft.com/office/drawing/2014/main" id="{119A9911-334D-49F2-A72D-ACC567D6FB22}"/>
              </a:ext>
            </a:extLst>
          </p:cNvPr>
          <p:cNvSpPr txBox="1"/>
          <p:nvPr/>
        </p:nvSpPr>
        <p:spPr>
          <a:xfrm>
            <a:off x="5016500" y="4140200"/>
            <a:ext cx="20193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Aucun</a:t>
            </a:r>
          </a:p>
        </p:txBody>
      </p:sp>
      <p:sp>
        <p:nvSpPr>
          <p:cNvPr id="26" name="Rectangle 25">
            <a:extLst>
              <a:ext uri="{FF2B5EF4-FFF2-40B4-BE49-F238E27FC236}">
                <a16:creationId xmlns:a16="http://schemas.microsoft.com/office/drawing/2014/main" id="{8FCBF844-F1D3-45B4-9EAC-8DCFC610BEA7}"/>
              </a:ext>
            </a:extLst>
          </p:cNvPr>
          <p:cNvSpPr/>
          <p:nvPr/>
        </p:nvSpPr>
        <p:spPr>
          <a:xfrm>
            <a:off x="647700" y="4521200"/>
            <a:ext cx="12319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TextBox 26">
            <a:extLst>
              <a:ext uri="{FF2B5EF4-FFF2-40B4-BE49-F238E27FC236}">
                <a16:creationId xmlns:a16="http://schemas.microsoft.com/office/drawing/2014/main" id="{05C887B4-90D9-40E0-9998-11DF4676B24C}"/>
              </a:ext>
            </a:extLst>
          </p:cNvPr>
          <p:cNvSpPr txBox="1"/>
          <p:nvPr/>
        </p:nvSpPr>
        <p:spPr>
          <a:xfrm>
            <a:off x="723900" y="4584700"/>
            <a:ext cx="10795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B</a:t>
            </a:r>
          </a:p>
        </p:txBody>
      </p:sp>
      <p:sp>
        <p:nvSpPr>
          <p:cNvPr id="28" name="Rectangle 27">
            <a:extLst>
              <a:ext uri="{FF2B5EF4-FFF2-40B4-BE49-F238E27FC236}">
                <a16:creationId xmlns:a16="http://schemas.microsoft.com/office/drawing/2014/main" id="{355E5288-6719-4CD5-835F-02E45A82FA80}"/>
              </a:ext>
            </a:extLst>
          </p:cNvPr>
          <p:cNvSpPr/>
          <p:nvPr/>
        </p:nvSpPr>
        <p:spPr>
          <a:xfrm>
            <a:off x="1879600" y="4521200"/>
            <a:ext cx="14859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9" name="TextBox 28">
            <a:extLst>
              <a:ext uri="{FF2B5EF4-FFF2-40B4-BE49-F238E27FC236}">
                <a16:creationId xmlns:a16="http://schemas.microsoft.com/office/drawing/2014/main" id="{66A077B0-2A22-4028-BF91-35AC524072C4}"/>
              </a:ext>
            </a:extLst>
          </p:cNvPr>
          <p:cNvSpPr txBox="1"/>
          <p:nvPr/>
        </p:nvSpPr>
        <p:spPr>
          <a:xfrm>
            <a:off x="1955800" y="4584700"/>
            <a:ext cx="13335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12 000 CFA</a:t>
            </a:r>
          </a:p>
        </p:txBody>
      </p:sp>
      <p:sp>
        <p:nvSpPr>
          <p:cNvPr id="30" name="Rectangle 29">
            <a:extLst>
              <a:ext uri="{FF2B5EF4-FFF2-40B4-BE49-F238E27FC236}">
                <a16:creationId xmlns:a16="http://schemas.microsoft.com/office/drawing/2014/main" id="{4DC4AAAE-9780-489C-A45A-52D1293FA6FA}"/>
              </a:ext>
            </a:extLst>
          </p:cNvPr>
          <p:cNvSpPr/>
          <p:nvPr/>
        </p:nvSpPr>
        <p:spPr>
          <a:xfrm>
            <a:off x="3365500" y="4521200"/>
            <a:ext cx="15748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1" name="TextBox 30">
            <a:extLst>
              <a:ext uri="{FF2B5EF4-FFF2-40B4-BE49-F238E27FC236}">
                <a16:creationId xmlns:a16="http://schemas.microsoft.com/office/drawing/2014/main" id="{42B5E8F2-5439-4FAD-AA19-F3B47BA1125D}"/>
              </a:ext>
            </a:extLst>
          </p:cNvPr>
          <p:cNvSpPr txBox="1"/>
          <p:nvPr/>
        </p:nvSpPr>
        <p:spPr>
          <a:xfrm>
            <a:off x="3441700" y="4584700"/>
            <a:ext cx="14224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3 %</a:t>
            </a:r>
          </a:p>
        </p:txBody>
      </p:sp>
      <p:sp>
        <p:nvSpPr>
          <p:cNvPr id="32" name="Rectangle 31">
            <a:extLst>
              <a:ext uri="{FF2B5EF4-FFF2-40B4-BE49-F238E27FC236}">
                <a16:creationId xmlns:a16="http://schemas.microsoft.com/office/drawing/2014/main" id="{20C7CCDC-2C5B-426A-A0EE-33114C8C8ACD}"/>
              </a:ext>
            </a:extLst>
          </p:cNvPr>
          <p:cNvSpPr/>
          <p:nvPr/>
        </p:nvSpPr>
        <p:spPr>
          <a:xfrm>
            <a:off x="4940300" y="4521200"/>
            <a:ext cx="21717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3" name="TextBox 32">
            <a:extLst>
              <a:ext uri="{FF2B5EF4-FFF2-40B4-BE49-F238E27FC236}">
                <a16:creationId xmlns:a16="http://schemas.microsoft.com/office/drawing/2014/main" id="{178A98BD-18C9-4865-A7E0-BC26D8B8C9F0}"/>
              </a:ext>
            </a:extLst>
          </p:cNvPr>
          <p:cNvSpPr txBox="1"/>
          <p:nvPr/>
        </p:nvSpPr>
        <p:spPr>
          <a:xfrm>
            <a:off x="5016500" y="4584700"/>
            <a:ext cx="20193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Contrôles de base</a:t>
            </a:r>
          </a:p>
        </p:txBody>
      </p:sp>
      <p:sp>
        <p:nvSpPr>
          <p:cNvPr id="34" name="Rectangle 33">
            <a:extLst>
              <a:ext uri="{FF2B5EF4-FFF2-40B4-BE49-F238E27FC236}">
                <a16:creationId xmlns:a16="http://schemas.microsoft.com/office/drawing/2014/main" id="{6F88AC9B-C9F7-4060-A63D-F65CB0FFC62F}"/>
              </a:ext>
            </a:extLst>
          </p:cNvPr>
          <p:cNvSpPr/>
          <p:nvPr/>
        </p:nvSpPr>
        <p:spPr>
          <a:xfrm>
            <a:off x="647700" y="4965700"/>
            <a:ext cx="12319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5" name="TextBox 34">
            <a:extLst>
              <a:ext uri="{FF2B5EF4-FFF2-40B4-BE49-F238E27FC236}">
                <a16:creationId xmlns:a16="http://schemas.microsoft.com/office/drawing/2014/main" id="{E547607F-AAB9-45D7-B2C2-0C14B7F3D347}"/>
              </a:ext>
            </a:extLst>
          </p:cNvPr>
          <p:cNvSpPr txBox="1"/>
          <p:nvPr/>
        </p:nvSpPr>
        <p:spPr>
          <a:xfrm>
            <a:off x="723900" y="5029200"/>
            <a:ext cx="10795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C</a:t>
            </a:r>
          </a:p>
        </p:txBody>
      </p:sp>
      <p:sp>
        <p:nvSpPr>
          <p:cNvPr id="36" name="Rectangle 35">
            <a:extLst>
              <a:ext uri="{FF2B5EF4-FFF2-40B4-BE49-F238E27FC236}">
                <a16:creationId xmlns:a16="http://schemas.microsoft.com/office/drawing/2014/main" id="{32B5B3C8-455B-4534-9CDD-C0C486514AEC}"/>
              </a:ext>
            </a:extLst>
          </p:cNvPr>
          <p:cNvSpPr/>
          <p:nvPr/>
        </p:nvSpPr>
        <p:spPr>
          <a:xfrm>
            <a:off x="1879600" y="4965700"/>
            <a:ext cx="14859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7" name="TextBox 36">
            <a:extLst>
              <a:ext uri="{FF2B5EF4-FFF2-40B4-BE49-F238E27FC236}">
                <a16:creationId xmlns:a16="http://schemas.microsoft.com/office/drawing/2014/main" id="{8CB1F92A-0827-48E1-A142-0A7E850C07F8}"/>
              </a:ext>
            </a:extLst>
          </p:cNvPr>
          <p:cNvSpPr txBox="1"/>
          <p:nvPr/>
        </p:nvSpPr>
        <p:spPr>
          <a:xfrm>
            <a:off x="1955800" y="5029200"/>
            <a:ext cx="13335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15 000 CFA</a:t>
            </a:r>
          </a:p>
        </p:txBody>
      </p:sp>
      <p:sp>
        <p:nvSpPr>
          <p:cNvPr id="38" name="Rectangle 37">
            <a:extLst>
              <a:ext uri="{FF2B5EF4-FFF2-40B4-BE49-F238E27FC236}">
                <a16:creationId xmlns:a16="http://schemas.microsoft.com/office/drawing/2014/main" id="{463C0A3A-C4AA-4AAB-825B-E5E045206264}"/>
              </a:ext>
            </a:extLst>
          </p:cNvPr>
          <p:cNvSpPr/>
          <p:nvPr/>
        </p:nvSpPr>
        <p:spPr>
          <a:xfrm>
            <a:off x="3365500" y="4965700"/>
            <a:ext cx="15748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9" name="TextBox 38">
            <a:extLst>
              <a:ext uri="{FF2B5EF4-FFF2-40B4-BE49-F238E27FC236}">
                <a16:creationId xmlns:a16="http://schemas.microsoft.com/office/drawing/2014/main" id="{54BC3109-9A79-4B9B-B593-61447CE60EB0}"/>
              </a:ext>
            </a:extLst>
          </p:cNvPr>
          <p:cNvSpPr txBox="1"/>
          <p:nvPr/>
        </p:nvSpPr>
        <p:spPr>
          <a:xfrm>
            <a:off x="3441700" y="5029200"/>
            <a:ext cx="14224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0,5 %</a:t>
            </a:r>
          </a:p>
        </p:txBody>
      </p:sp>
      <p:sp>
        <p:nvSpPr>
          <p:cNvPr id="40" name="Rectangle 39">
            <a:extLst>
              <a:ext uri="{FF2B5EF4-FFF2-40B4-BE49-F238E27FC236}">
                <a16:creationId xmlns:a16="http://schemas.microsoft.com/office/drawing/2014/main" id="{A1556132-8FC9-4F6B-BDA1-A67922451031}"/>
              </a:ext>
            </a:extLst>
          </p:cNvPr>
          <p:cNvSpPr/>
          <p:nvPr/>
        </p:nvSpPr>
        <p:spPr>
          <a:xfrm>
            <a:off x="4940300" y="4965700"/>
            <a:ext cx="21717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1" name="TextBox 40">
            <a:extLst>
              <a:ext uri="{FF2B5EF4-FFF2-40B4-BE49-F238E27FC236}">
                <a16:creationId xmlns:a16="http://schemas.microsoft.com/office/drawing/2014/main" id="{15FD89DB-C8C8-4630-9850-5DD58626457E}"/>
              </a:ext>
            </a:extLst>
          </p:cNvPr>
          <p:cNvSpPr txBox="1"/>
          <p:nvPr/>
        </p:nvSpPr>
        <p:spPr>
          <a:xfrm>
            <a:off x="5016500" y="5029200"/>
            <a:ext cx="20193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Certifié ISO 9001</a:t>
            </a:r>
          </a:p>
        </p:txBody>
      </p:sp>
      <p:sp>
        <p:nvSpPr>
          <p:cNvPr id="42" name="Rectangle 41">
            <a:extLst>
              <a:ext uri="{FF2B5EF4-FFF2-40B4-BE49-F238E27FC236}">
                <a16:creationId xmlns:a16="http://schemas.microsoft.com/office/drawing/2014/main" id="{60F0C56A-0458-4169-B0F0-C178D600D62F}"/>
              </a:ext>
            </a:extLst>
          </p:cNvPr>
          <p:cNvSpPr/>
          <p:nvPr/>
        </p:nvSpPr>
        <p:spPr>
          <a:xfrm>
            <a:off x="647700" y="36576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3" name="Rectangle 42">
            <a:extLst>
              <a:ext uri="{FF2B5EF4-FFF2-40B4-BE49-F238E27FC236}">
                <a16:creationId xmlns:a16="http://schemas.microsoft.com/office/drawing/2014/main" id="{ADF1FB22-75F1-4398-91C0-E7974536D134}"/>
              </a:ext>
            </a:extLst>
          </p:cNvPr>
          <p:cNvSpPr/>
          <p:nvPr/>
        </p:nvSpPr>
        <p:spPr>
          <a:xfrm>
            <a:off x="647700" y="40767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4" name="Rectangle 43">
            <a:extLst>
              <a:ext uri="{FF2B5EF4-FFF2-40B4-BE49-F238E27FC236}">
                <a16:creationId xmlns:a16="http://schemas.microsoft.com/office/drawing/2014/main" id="{C7D40FA9-88C0-4DBC-9B10-04F7878D7C4F}"/>
              </a:ext>
            </a:extLst>
          </p:cNvPr>
          <p:cNvSpPr/>
          <p:nvPr/>
        </p:nvSpPr>
        <p:spPr>
          <a:xfrm>
            <a:off x="647700" y="45212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5" name="Rectangle 44">
            <a:extLst>
              <a:ext uri="{FF2B5EF4-FFF2-40B4-BE49-F238E27FC236}">
                <a16:creationId xmlns:a16="http://schemas.microsoft.com/office/drawing/2014/main" id="{522907D8-7453-4363-9FD3-A225A4FB4E17}"/>
              </a:ext>
            </a:extLst>
          </p:cNvPr>
          <p:cNvSpPr/>
          <p:nvPr/>
        </p:nvSpPr>
        <p:spPr>
          <a:xfrm>
            <a:off x="647700" y="49657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6" name="Rectangle 45">
            <a:extLst>
              <a:ext uri="{FF2B5EF4-FFF2-40B4-BE49-F238E27FC236}">
                <a16:creationId xmlns:a16="http://schemas.microsoft.com/office/drawing/2014/main" id="{575C0FD6-93A1-44D0-8D17-864CB7BB3E0F}"/>
              </a:ext>
            </a:extLst>
          </p:cNvPr>
          <p:cNvSpPr/>
          <p:nvPr/>
        </p:nvSpPr>
        <p:spPr>
          <a:xfrm>
            <a:off x="647700" y="54102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7" name="Rectangle 46">
            <a:extLst>
              <a:ext uri="{FF2B5EF4-FFF2-40B4-BE49-F238E27FC236}">
                <a16:creationId xmlns:a16="http://schemas.microsoft.com/office/drawing/2014/main" id="{10A193D6-207D-4789-A0E3-DFDD70513EBC}"/>
              </a:ext>
            </a:extLst>
          </p:cNvPr>
          <p:cNvSpPr/>
          <p:nvPr/>
        </p:nvSpPr>
        <p:spPr>
          <a:xfrm>
            <a:off x="6477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8" name="Rectangle 47">
            <a:extLst>
              <a:ext uri="{FF2B5EF4-FFF2-40B4-BE49-F238E27FC236}">
                <a16:creationId xmlns:a16="http://schemas.microsoft.com/office/drawing/2014/main" id="{8B0B9307-91A5-429C-8EE3-6703C54AFE40}"/>
              </a:ext>
            </a:extLst>
          </p:cNvPr>
          <p:cNvSpPr/>
          <p:nvPr/>
        </p:nvSpPr>
        <p:spPr>
          <a:xfrm>
            <a:off x="18796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9" name="Rectangle 48">
            <a:extLst>
              <a:ext uri="{FF2B5EF4-FFF2-40B4-BE49-F238E27FC236}">
                <a16:creationId xmlns:a16="http://schemas.microsoft.com/office/drawing/2014/main" id="{3B9D8684-CCE5-4F70-915F-6906386A1133}"/>
              </a:ext>
            </a:extLst>
          </p:cNvPr>
          <p:cNvSpPr/>
          <p:nvPr/>
        </p:nvSpPr>
        <p:spPr>
          <a:xfrm>
            <a:off x="33655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0" name="Rectangle 49">
            <a:extLst>
              <a:ext uri="{FF2B5EF4-FFF2-40B4-BE49-F238E27FC236}">
                <a16:creationId xmlns:a16="http://schemas.microsoft.com/office/drawing/2014/main" id="{573813A0-BC15-4C64-81F9-91335827303C}"/>
              </a:ext>
            </a:extLst>
          </p:cNvPr>
          <p:cNvSpPr/>
          <p:nvPr/>
        </p:nvSpPr>
        <p:spPr>
          <a:xfrm>
            <a:off x="49403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1" name="Rectangle 50">
            <a:extLst>
              <a:ext uri="{FF2B5EF4-FFF2-40B4-BE49-F238E27FC236}">
                <a16:creationId xmlns:a16="http://schemas.microsoft.com/office/drawing/2014/main" id="{250DA96B-750F-43F5-B829-CD7FBD03B0E0}"/>
              </a:ext>
            </a:extLst>
          </p:cNvPr>
          <p:cNvSpPr/>
          <p:nvPr/>
        </p:nvSpPr>
        <p:spPr>
          <a:xfrm>
            <a:off x="71120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2" name="TextBox 51">
            <a:extLst>
              <a:ext uri="{FF2B5EF4-FFF2-40B4-BE49-F238E27FC236}">
                <a16:creationId xmlns:a16="http://schemas.microsoft.com/office/drawing/2014/main" id="{658E7A9E-5251-4C22-B380-FA6996138183}"/>
              </a:ext>
            </a:extLst>
          </p:cNvPr>
          <p:cNvSpPr txBox="1"/>
          <p:nvPr/>
        </p:nvSpPr>
        <p:spPr>
          <a:xfrm>
            <a:off x="647700" y="5651500"/>
            <a:ext cx="6350000" cy="558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En intégrant reprises, retours et ventes perdues, le prix le plus bas n’est pas toujours le coût total le plus faible, ce qui souligne la valeur d’une qualité fournisseur fiable.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53" name="Rectangle 52">
            <a:extLst>
              <a:ext uri="{FF2B5EF4-FFF2-40B4-BE49-F238E27FC236}">
                <a16:creationId xmlns:a16="http://schemas.microsoft.com/office/drawing/2014/main" id="{0846C299-5612-4559-ACA2-FF4B286610E6}"/>
              </a:ext>
            </a:extLst>
          </p:cNvPr>
          <p:cNvSpPr/>
          <p:nvPr/>
        </p:nvSpPr>
        <p:spPr>
          <a:xfrm>
            <a:off x="457200" y="444500"/>
            <a:ext cx="6858000" cy="5969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4" name="TextBox 53">
            <a:extLst>
              <a:ext uri="{FF2B5EF4-FFF2-40B4-BE49-F238E27FC236}">
                <a16:creationId xmlns:a16="http://schemas.microsoft.com/office/drawing/2014/main" id="{4AC0C9B2-3CE8-495F-90C0-75249823E944}"/>
              </a:ext>
            </a:extLst>
          </p:cNvPr>
          <p:cNvSpPr txBox="1"/>
          <p:nvPr/>
        </p:nvSpPr>
        <p:spPr>
          <a:xfrm>
            <a:off x="520700" y="520700"/>
            <a:ext cx="66675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600" b="1" i="0" u="none" strike="noStrike" cap="none" spc="0" normalizeH="0" baseline="0">
                <a:ln>
                  <a:noFill/>
                </a:ln>
                <a:solidFill>
                  <a:srgbClr val="28B7C4"/>
                </a:solidFill>
                <a:effectLst/>
                <a:uFillTx/>
                <a:latin typeface="+mn-lt"/>
                <a:ea typeface="+mn-ea"/>
                <a:cs typeface="+mn-cs"/>
                <a:sym typeface="Helvetica Neue"/>
              </a:rPr>
              <a:t>Étapes pratiques de développement fournisseur (vue sur 3 ans)</a:t>
            </a:r>
            <a:endParaRPr kumimoji="0" lang="en-GB" sz="1600" b="1" i="0" u="none" strike="noStrike" cap="none" spc="0" normalizeH="0" baseline="0">
              <a:ln>
                <a:noFill/>
              </a:ln>
              <a:solidFill>
                <a:srgbClr val="28B7C4"/>
              </a:solidFill>
              <a:effectLst/>
              <a:uFillTx/>
              <a:latin typeface="+mn-lt"/>
              <a:ea typeface="+mn-ea"/>
              <a:cs typeface="+mn-cs"/>
              <a:sym typeface="Helvetica Neue"/>
            </a:endParaRPr>
          </a:p>
        </p:txBody>
      </p:sp>
      <p:sp>
        <p:nvSpPr>
          <p:cNvPr id="55" name="TextBox 54">
            <a:extLst>
              <a:ext uri="{FF2B5EF4-FFF2-40B4-BE49-F238E27FC236}">
                <a16:creationId xmlns:a16="http://schemas.microsoft.com/office/drawing/2014/main" id="{D05E83D0-76B8-4479-BB98-07B203191381}"/>
              </a:ext>
            </a:extLst>
          </p:cNvPr>
          <p:cNvSpPr txBox="1"/>
          <p:nvPr/>
        </p:nvSpPr>
        <p:spPr>
          <a:xfrm>
            <a:off x="546100" y="965200"/>
            <a:ext cx="6604000" cy="1270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 Année 1 – Fondations : exigences de base, listes de contrôle, retour simple sur défauts et retards.
• Année 2 – Systèmes : documenter les processus clés et définir des KPI (livraison à l’heure, taux de défauts).
• Année 3 – Formalisation : adopter des éléments simples de SMQ et évoluer vers une pré-certification ISO 9001.</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56" name="Rectangle 55">
            <a:extLst>
              <a:ext uri="{FF2B5EF4-FFF2-40B4-BE49-F238E27FC236}">
                <a16:creationId xmlns:a16="http://schemas.microsoft.com/office/drawing/2014/main" id="{33D2AB3D-95E1-486D-A182-D311539E4E57}"/>
              </a:ext>
            </a:extLst>
          </p:cNvPr>
          <p:cNvSpPr/>
          <p:nvPr/>
        </p:nvSpPr>
        <p:spPr>
          <a:xfrm>
            <a:off x="508000" y="2654300"/>
            <a:ext cx="6781800" cy="36957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7" name="TextBox 56">
            <a:extLst>
              <a:ext uri="{FF2B5EF4-FFF2-40B4-BE49-F238E27FC236}">
                <a16:creationId xmlns:a16="http://schemas.microsoft.com/office/drawing/2014/main" id="{192AA487-D1F8-404C-98EF-E3F33BFE6B2E}"/>
              </a:ext>
            </a:extLst>
          </p:cNvPr>
          <p:cNvSpPr txBox="1"/>
          <p:nvPr/>
        </p:nvSpPr>
        <p:spPr>
          <a:xfrm>
            <a:off x="647700" y="2857500"/>
            <a:ext cx="5461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A44824"/>
                </a:solidFill>
                <a:effectLst/>
                <a:uFillTx/>
                <a:latin typeface="Montserrat"/>
                <a:ea typeface="Montserrat"/>
                <a:cs typeface="Montserrat"/>
                <a:sym typeface="Helvetica Neue"/>
              </a:rPr>
              <a:t>Cas : choisir entre trois fournisseurs de tissu</a:t>
            </a:r>
            <a:endParaRPr kumimoji="0" lang="en-GB" sz="1200" b="0" i="0" u="none" strike="noStrike" cap="none" spc="0" normalizeH="0" baseline="0">
              <a:ln>
                <a:noFill/>
              </a:ln>
              <a:solidFill>
                <a:srgbClr val="A44824"/>
              </a:solidFill>
              <a:effectLst/>
              <a:uFillTx/>
              <a:latin typeface="Montserrat"/>
              <a:ea typeface="Montserrat"/>
              <a:cs typeface="Montserrat"/>
              <a:sym typeface="Helvetica Neue"/>
            </a:endParaRPr>
          </a:p>
        </p:txBody>
      </p:sp>
      <p:sp>
        <p:nvSpPr>
          <p:cNvPr id="58" name="TextBox 57">
            <a:extLst>
              <a:ext uri="{FF2B5EF4-FFF2-40B4-BE49-F238E27FC236}">
                <a16:creationId xmlns:a16="http://schemas.microsoft.com/office/drawing/2014/main" id="{20E44595-716B-47B7-9B5F-FAC9C6F2D3AD}"/>
              </a:ext>
            </a:extLst>
          </p:cNvPr>
          <p:cNvSpPr txBox="1"/>
          <p:nvPr/>
        </p:nvSpPr>
        <p:spPr>
          <a:xfrm>
            <a:off x="647700" y="3314700"/>
            <a:ext cx="889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Scénario :</a:t>
            </a:r>
          </a:p>
        </p:txBody>
      </p:sp>
      <p:sp>
        <p:nvSpPr>
          <p:cNvPr id="59" name="TextBox 58">
            <a:extLst>
              <a:ext uri="{FF2B5EF4-FFF2-40B4-BE49-F238E27FC236}">
                <a16:creationId xmlns:a16="http://schemas.microsoft.com/office/drawing/2014/main" id="{56563298-FF04-473F-8D56-34D22D96F064}"/>
              </a:ext>
            </a:extLst>
          </p:cNvPr>
          <p:cNvSpPr txBox="1"/>
          <p:nvPr/>
        </p:nvSpPr>
        <p:spPr>
          <a:xfrm>
            <a:off x="1524000" y="3314700"/>
            <a:ext cx="5207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Un distributeur textile a besoin de 1 000 rouleaux de tissu par mois.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60" name="Rectangle 59">
            <a:extLst>
              <a:ext uri="{FF2B5EF4-FFF2-40B4-BE49-F238E27FC236}">
                <a16:creationId xmlns:a16="http://schemas.microsoft.com/office/drawing/2014/main" id="{9086C844-8205-4160-AAD2-3041489898B2}"/>
              </a:ext>
            </a:extLst>
          </p:cNvPr>
          <p:cNvSpPr/>
          <p:nvPr/>
        </p:nvSpPr>
        <p:spPr>
          <a:xfrm>
            <a:off x="647700" y="3657600"/>
            <a:ext cx="12319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1" name="TextBox 60">
            <a:extLst>
              <a:ext uri="{FF2B5EF4-FFF2-40B4-BE49-F238E27FC236}">
                <a16:creationId xmlns:a16="http://schemas.microsoft.com/office/drawing/2014/main" id="{5CC9527C-A0D8-4FA0-8346-3F0A3EF72389}"/>
              </a:ext>
            </a:extLst>
          </p:cNvPr>
          <p:cNvSpPr txBox="1"/>
          <p:nvPr/>
        </p:nvSpPr>
        <p:spPr>
          <a:xfrm>
            <a:off x="736600" y="3746500"/>
            <a:ext cx="1054100" cy="266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Fournisseur</a:t>
            </a:r>
          </a:p>
        </p:txBody>
      </p:sp>
      <p:sp>
        <p:nvSpPr>
          <p:cNvPr id="62" name="Rectangle 61">
            <a:extLst>
              <a:ext uri="{FF2B5EF4-FFF2-40B4-BE49-F238E27FC236}">
                <a16:creationId xmlns:a16="http://schemas.microsoft.com/office/drawing/2014/main" id="{370AB56B-D197-4C89-9E64-EF6EDBC70205}"/>
              </a:ext>
            </a:extLst>
          </p:cNvPr>
          <p:cNvSpPr/>
          <p:nvPr/>
        </p:nvSpPr>
        <p:spPr>
          <a:xfrm>
            <a:off x="1879600" y="3657600"/>
            <a:ext cx="14859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3" name="TextBox 62">
            <a:extLst>
              <a:ext uri="{FF2B5EF4-FFF2-40B4-BE49-F238E27FC236}">
                <a16:creationId xmlns:a16="http://schemas.microsoft.com/office/drawing/2014/main" id="{C8AF4DC4-FD11-4CEB-A9C5-81E8E43229EB}"/>
              </a:ext>
            </a:extLst>
          </p:cNvPr>
          <p:cNvSpPr txBox="1"/>
          <p:nvPr/>
        </p:nvSpPr>
        <p:spPr>
          <a:xfrm>
            <a:off x="1968500" y="3746500"/>
            <a:ext cx="1308100" cy="266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Prix/rouleau</a:t>
            </a:r>
          </a:p>
        </p:txBody>
      </p:sp>
      <p:sp>
        <p:nvSpPr>
          <p:cNvPr id="64" name="Rectangle 63">
            <a:extLst>
              <a:ext uri="{FF2B5EF4-FFF2-40B4-BE49-F238E27FC236}">
                <a16:creationId xmlns:a16="http://schemas.microsoft.com/office/drawing/2014/main" id="{07A43683-38DE-469C-BE0D-99750CF60CBB}"/>
              </a:ext>
            </a:extLst>
          </p:cNvPr>
          <p:cNvSpPr/>
          <p:nvPr/>
        </p:nvSpPr>
        <p:spPr>
          <a:xfrm>
            <a:off x="3365500" y="3657600"/>
            <a:ext cx="15748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5" name="TextBox 64">
            <a:extLst>
              <a:ext uri="{FF2B5EF4-FFF2-40B4-BE49-F238E27FC236}">
                <a16:creationId xmlns:a16="http://schemas.microsoft.com/office/drawing/2014/main" id="{4974F631-EC61-4ABD-BF45-C906F3FA6F31}"/>
              </a:ext>
            </a:extLst>
          </p:cNvPr>
          <p:cNvSpPr txBox="1"/>
          <p:nvPr/>
        </p:nvSpPr>
        <p:spPr>
          <a:xfrm>
            <a:off x="3454400" y="3746500"/>
            <a:ext cx="1397000" cy="266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Taux de défauts</a:t>
            </a:r>
          </a:p>
        </p:txBody>
      </p:sp>
      <p:sp>
        <p:nvSpPr>
          <p:cNvPr id="66" name="Rectangle 65">
            <a:extLst>
              <a:ext uri="{FF2B5EF4-FFF2-40B4-BE49-F238E27FC236}">
                <a16:creationId xmlns:a16="http://schemas.microsoft.com/office/drawing/2014/main" id="{E7FC59B3-2D34-4C52-BB5E-664A5A97F1F2}"/>
              </a:ext>
            </a:extLst>
          </p:cNvPr>
          <p:cNvSpPr/>
          <p:nvPr/>
        </p:nvSpPr>
        <p:spPr>
          <a:xfrm>
            <a:off x="4940300" y="3657600"/>
            <a:ext cx="21717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7" name="TextBox 66">
            <a:extLst>
              <a:ext uri="{FF2B5EF4-FFF2-40B4-BE49-F238E27FC236}">
                <a16:creationId xmlns:a16="http://schemas.microsoft.com/office/drawing/2014/main" id="{32C18F79-5759-4CD1-8E6D-1D9A5A628E2B}"/>
              </a:ext>
            </a:extLst>
          </p:cNvPr>
          <p:cNvSpPr txBox="1"/>
          <p:nvPr/>
        </p:nvSpPr>
        <p:spPr>
          <a:xfrm>
            <a:off x="5029200" y="3746500"/>
            <a:ext cx="1993900" cy="266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Système qualité</a:t>
            </a:r>
          </a:p>
        </p:txBody>
      </p:sp>
      <p:sp>
        <p:nvSpPr>
          <p:cNvPr id="68" name="Rectangle 67">
            <a:extLst>
              <a:ext uri="{FF2B5EF4-FFF2-40B4-BE49-F238E27FC236}">
                <a16:creationId xmlns:a16="http://schemas.microsoft.com/office/drawing/2014/main" id="{F3BAD55B-AEB3-4E0A-9002-D473FC4DE474}"/>
              </a:ext>
            </a:extLst>
          </p:cNvPr>
          <p:cNvSpPr/>
          <p:nvPr/>
        </p:nvSpPr>
        <p:spPr>
          <a:xfrm>
            <a:off x="647700" y="4076700"/>
            <a:ext cx="12319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9" name="TextBox 68">
            <a:extLst>
              <a:ext uri="{FF2B5EF4-FFF2-40B4-BE49-F238E27FC236}">
                <a16:creationId xmlns:a16="http://schemas.microsoft.com/office/drawing/2014/main" id="{FECE6F45-789C-4D89-BD70-4D4BACE33BF4}"/>
              </a:ext>
            </a:extLst>
          </p:cNvPr>
          <p:cNvSpPr txBox="1"/>
          <p:nvPr/>
        </p:nvSpPr>
        <p:spPr>
          <a:xfrm>
            <a:off x="736600" y="4165600"/>
            <a:ext cx="10541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A</a:t>
            </a:r>
          </a:p>
        </p:txBody>
      </p:sp>
      <p:sp>
        <p:nvSpPr>
          <p:cNvPr id="70" name="Rectangle 69">
            <a:extLst>
              <a:ext uri="{FF2B5EF4-FFF2-40B4-BE49-F238E27FC236}">
                <a16:creationId xmlns:a16="http://schemas.microsoft.com/office/drawing/2014/main" id="{56E0D5D4-9FBE-4AAD-8F8E-A83741F20204}"/>
              </a:ext>
            </a:extLst>
          </p:cNvPr>
          <p:cNvSpPr/>
          <p:nvPr/>
        </p:nvSpPr>
        <p:spPr>
          <a:xfrm>
            <a:off x="1879600" y="4076700"/>
            <a:ext cx="14859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1" name="TextBox 70">
            <a:extLst>
              <a:ext uri="{FF2B5EF4-FFF2-40B4-BE49-F238E27FC236}">
                <a16:creationId xmlns:a16="http://schemas.microsoft.com/office/drawing/2014/main" id="{0FE71D83-0371-44D7-8616-E0C73206F04A}"/>
              </a:ext>
            </a:extLst>
          </p:cNvPr>
          <p:cNvSpPr txBox="1"/>
          <p:nvPr/>
        </p:nvSpPr>
        <p:spPr>
          <a:xfrm>
            <a:off x="1968500" y="4165600"/>
            <a:ext cx="13081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10 000 CFA</a:t>
            </a:r>
          </a:p>
        </p:txBody>
      </p:sp>
      <p:sp>
        <p:nvSpPr>
          <p:cNvPr id="72" name="Rectangle 71">
            <a:extLst>
              <a:ext uri="{FF2B5EF4-FFF2-40B4-BE49-F238E27FC236}">
                <a16:creationId xmlns:a16="http://schemas.microsoft.com/office/drawing/2014/main" id="{7B82ABFB-DA01-416C-B9CC-E33C231925A6}"/>
              </a:ext>
            </a:extLst>
          </p:cNvPr>
          <p:cNvSpPr/>
          <p:nvPr/>
        </p:nvSpPr>
        <p:spPr>
          <a:xfrm>
            <a:off x="3365500" y="4076700"/>
            <a:ext cx="15748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3" name="TextBox 72">
            <a:extLst>
              <a:ext uri="{FF2B5EF4-FFF2-40B4-BE49-F238E27FC236}">
                <a16:creationId xmlns:a16="http://schemas.microsoft.com/office/drawing/2014/main" id="{36BEA718-9532-4088-BD05-0A34390EF876}"/>
              </a:ext>
            </a:extLst>
          </p:cNvPr>
          <p:cNvSpPr txBox="1"/>
          <p:nvPr/>
        </p:nvSpPr>
        <p:spPr>
          <a:xfrm>
            <a:off x="3454400" y="4165600"/>
            <a:ext cx="1397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8 %</a:t>
            </a:r>
          </a:p>
        </p:txBody>
      </p:sp>
      <p:sp>
        <p:nvSpPr>
          <p:cNvPr id="74" name="Rectangle 73">
            <a:extLst>
              <a:ext uri="{FF2B5EF4-FFF2-40B4-BE49-F238E27FC236}">
                <a16:creationId xmlns:a16="http://schemas.microsoft.com/office/drawing/2014/main" id="{928E71FB-6C11-46D9-9653-A0878819A6DC}"/>
              </a:ext>
            </a:extLst>
          </p:cNvPr>
          <p:cNvSpPr/>
          <p:nvPr/>
        </p:nvSpPr>
        <p:spPr>
          <a:xfrm>
            <a:off x="4940300" y="4076700"/>
            <a:ext cx="21717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5" name="TextBox 74">
            <a:extLst>
              <a:ext uri="{FF2B5EF4-FFF2-40B4-BE49-F238E27FC236}">
                <a16:creationId xmlns:a16="http://schemas.microsoft.com/office/drawing/2014/main" id="{5BB80311-FD89-4AC2-9DEB-2D5E742006A9}"/>
              </a:ext>
            </a:extLst>
          </p:cNvPr>
          <p:cNvSpPr txBox="1"/>
          <p:nvPr/>
        </p:nvSpPr>
        <p:spPr>
          <a:xfrm>
            <a:off x="5029200" y="4165600"/>
            <a:ext cx="19939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Aucun</a:t>
            </a:r>
          </a:p>
        </p:txBody>
      </p:sp>
      <p:sp>
        <p:nvSpPr>
          <p:cNvPr id="76" name="Rectangle 75">
            <a:extLst>
              <a:ext uri="{FF2B5EF4-FFF2-40B4-BE49-F238E27FC236}">
                <a16:creationId xmlns:a16="http://schemas.microsoft.com/office/drawing/2014/main" id="{7DC58DC0-98A5-4210-B72B-BF499AE75A12}"/>
              </a:ext>
            </a:extLst>
          </p:cNvPr>
          <p:cNvSpPr/>
          <p:nvPr/>
        </p:nvSpPr>
        <p:spPr>
          <a:xfrm>
            <a:off x="647700" y="4521200"/>
            <a:ext cx="12319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7" name="TextBox 76">
            <a:extLst>
              <a:ext uri="{FF2B5EF4-FFF2-40B4-BE49-F238E27FC236}">
                <a16:creationId xmlns:a16="http://schemas.microsoft.com/office/drawing/2014/main" id="{3F8A0F88-A318-436C-8A42-6B90E14BFAB8}"/>
              </a:ext>
            </a:extLst>
          </p:cNvPr>
          <p:cNvSpPr txBox="1"/>
          <p:nvPr/>
        </p:nvSpPr>
        <p:spPr>
          <a:xfrm>
            <a:off x="736600" y="4610100"/>
            <a:ext cx="10541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B</a:t>
            </a:r>
          </a:p>
        </p:txBody>
      </p:sp>
      <p:sp>
        <p:nvSpPr>
          <p:cNvPr id="78" name="Rectangle 77">
            <a:extLst>
              <a:ext uri="{FF2B5EF4-FFF2-40B4-BE49-F238E27FC236}">
                <a16:creationId xmlns:a16="http://schemas.microsoft.com/office/drawing/2014/main" id="{F9F93531-F0F2-4501-8129-D07C460E1B39}"/>
              </a:ext>
            </a:extLst>
          </p:cNvPr>
          <p:cNvSpPr/>
          <p:nvPr/>
        </p:nvSpPr>
        <p:spPr>
          <a:xfrm>
            <a:off x="1879600" y="4521200"/>
            <a:ext cx="14859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9" name="TextBox 78">
            <a:extLst>
              <a:ext uri="{FF2B5EF4-FFF2-40B4-BE49-F238E27FC236}">
                <a16:creationId xmlns:a16="http://schemas.microsoft.com/office/drawing/2014/main" id="{7D1C4DE6-6236-41D0-9569-49B0DC83F53A}"/>
              </a:ext>
            </a:extLst>
          </p:cNvPr>
          <p:cNvSpPr txBox="1"/>
          <p:nvPr/>
        </p:nvSpPr>
        <p:spPr>
          <a:xfrm>
            <a:off x="1968500" y="4610100"/>
            <a:ext cx="13081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12 000 CFA</a:t>
            </a:r>
          </a:p>
        </p:txBody>
      </p:sp>
      <p:sp>
        <p:nvSpPr>
          <p:cNvPr id="80" name="Rectangle 79">
            <a:extLst>
              <a:ext uri="{FF2B5EF4-FFF2-40B4-BE49-F238E27FC236}">
                <a16:creationId xmlns:a16="http://schemas.microsoft.com/office/drawing/2014/main" id="{995F2737-9603-4BF0-9F6A-D235C6281D43}"/>
              </a:ext>
            </a:extLst>
          </p:cNvPr>
          <p:cNvSpPr/>
          <p:nvPr/>
        </p:nvSpPr>
        <p:spPr>
          <a:xfrm>
            <a:off x="3365500" y="4521200"/>
            <a:ext cx="15748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1" name="TextBox 80">
            <a:extLst>
              <a:ext uri="{FF2B5EF4-FFF2-40B4-BE49-F238E27FC236}">
                <a16:creationId xmlns:a16="http://schemas.microsoft.com/office/drawing/2014/main" id="{391AB639-4993-4F78-A060-0D7DD0894333}"/>
              </a:ext>
            </a:extLst>
          </p:cNvPr>
          <p:cNvSpPr txBox="1"/>
          <p:nvPr/>
        </p:nvSpPr>
        <p:spPr>
          <a:xfrm>
            <a:off x="3454400" y="4610100"/>
            <a:ext cx="1397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3 %</a:t>
            </a:r>
          </a:p>
        </p:txBody>
      </p:sp>
      <p:sp>
        <p:nvSpPr>
          <p:cNvPr id="82" name="Rectangle 81">
            <a:extLst>
              <a:ext uri="{FF2B5EF4-FFF2-40B4-BE49-F238E27FC236}">
                <a16:creationId xmlns:a16="http://schemas.microsoft.com/office/drawing/2014/main" id="{3A9BBA86-0A7D-442D-83DB-88835453BE00}"/>
              </a:ext>
            </a:extLst>
          </p:cNvPr>
          <p:cNvSpPr/>
          <p:nvPr/>
        </p:nvSpPr>
        <p:spPr>
          <a:xfrm>
            <a:off x="4940300" y="4521200"/>
            <a:ext cx="21717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3" name="TextBox 82">
            <a:extLst>
              <a:ext uri="{FF2B5EF4-FFF2-40B4-BE49-F238E27FC236}">
                <a16:creationId xmlns:a16="http://schemas.microsoft.com/office/drawing/2014/main" id="{51609159-68E2-4C78-A691-DA9453D65C49}"/>
              </a:ext>
            </a:extLst>
          </p:cNvPr>
          <p:cNvSpPr txBox="1"/>
          <p:nvPr/>
        </p:nvSpPr>
        <p:spPr>
          <a:xfrm>
            <a:off x="5029200" y="4610100"/>
            <a:ext cx="19939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Contrôles de base</a:t>
            </a:r>
          </a:p>
        </p:txBody>
      </p:sp>
      <p:sp>
        <p:nvSpPr>
          <p:cNvPr id="84" name="Rectangle 83">
            <a:extLst>
              <a:ext uri="{FF2B5EF4-FFF2-40B4-BE49-F238E27FC236}">
                <a16:creationId xmlns:a16="http://schemas.microsoft.com/office/drawing/2014/main" id="{71D3A98B-7C6F-4F41-906C-F9D26783FE2A}"/>
              </a:ext>
            </a:extLst>
          </p:cNvPr>
          <p:cNvSpPr/>
          <p:nvPr/>
        </p:nvSpPr>
        <p:spPr>
          <a:xfrm>
            <a:off x="647700" y="4965700"/>
            <a:ext cx="12319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5" name="TextBox 84">
            <a:extLst>
              <a:ext uri="{FF2B5EF4-FFF2-40B4-BE49-F238E27FC236}">
                <a16:creationId xmlns:a16="http://schemas.microsoft.com/office/drawing/2014/main" id="{2B84069C-DA08-4654-8075-67BA5EC37517}"/>
              </a:ext>
            </a:extLst>
          </p:cNvPr>
          <p:cNvSpPr txBox="1"/>
          <p:nvPr/>
        </p:nvSpPr>
        <p:spPr>
          <a:xfrm>
            <a:off x="736600" y="5054600"/>
            <a:ext cx="10541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C</a:t>
            </a:r>
          </a:p>
        </p:txBody>
      </p:sp>
      <p:sp>
        <p:nvSpPr>
          <p:cNvPr id="86" name="Rectangle 85">
            <a:extLst>
              <a:ext uri="{FF2B5EF4-FFF2-40B4-BE49-F238E27FC236}">
                <a16:creationId xmlns:a16="http://schemas.microsoft.com/office/drawing/2014/main" id="{3D2530C5-7805-46FE-A2BA-EE03A9C5EBCC}"/>
              </a:ext>
            </a:extLst>
          </p:cNvPr>
          <p:cNvSpPr/>
          <p:nvPr/>
        </p:nvSpPr>
        <p:spPr>
          <a:xfrm>
            <a:off x="1879600" y="4965700"/>
            <a:ext cx="14859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7" name="TextBox 86">
            <a:extLst>
              <a:ext uri="{FF2B5EF4-FFF2-40B4-BE49-F238E27FC236}">
                <a16:creationId xmlns:a16="http://schemas.microsoft.com/office/drawing/2014/main" id="{C7427A90-CD8F-4D71-81C1-250B093DC155}"/>
              </a:ext>
            </a:extLst>
          </p:cNvPr>
          <p:cNvSpPr txBox="1"/>
          <p:nvPr/>
        </p:nvSpPr>
        <p:spPr>
          <a:xfrm>
            <a:off x="1968500" y="5054600"/>
            <a:ext cx="13081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15 000 CFA</a:t>
            </a:r>
          </a:p>
        </p:txBody>
      </p:sp>
      <p:sp>
        <p:nvSpPr>
          <p:cNvPr id="88" name="Rectangle 87">
            <a:extLst>
              <a:ext uri="{FF2B5EF4-FFF2-40B4-BE49-F238E27FC236}">
                <a16:creationId xmlns:a16="http://schemas.microsoft.com/office/drawing/2014/main" id="{D900AB03-F8FE-48A7-B038-A6F841BF24E0}"/>
              </a:ext>
            </a:extLst>
          </p:cNvPr>
          <p:cNvSpPr/>
          <p:nvPr/>
        </p:nvSpPr>
        <p:spPr>
          <a:xfrm>
            <a:off x="3365500" y="4965700"/>
            <a:ext cx="15748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9" name="TextBox 88">
            <a:extLst>
              <a:ext uri="{FF2B5EF4-FFF2-40B4-BE49-F238E27FC236}">
                <a16:creationId xmlns:a16="http://schemas.microsoft.com/office/drawing/2014/main" id="{C97591DB-528F-4481-90EE-B49465CF10DA}"/>
              </a:ext>
            </a:extLst>
          </p:cNvPr>
          <p:cNvSpPr txBox="1"/>
          <p:nvPr/>
        </p:nvSpPr>
        <p:spPr>
          <a:xfrm>
            <a:off x="3454400" y="5054600"/>
            <a:ext cx="13970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0,5 %</a:t>
            </a:r>
          </a:p>
        </p:txBody>
      </p:sp>
      <p:sp>
        <p:nvSpPr>
          <p:cNvPr id="90" name="Rectangle 89">
            <a:extLst>
              <a:ext uri="{FF2B5EF4-FFF2-40B4-BE49-F238E27FC236}">
                <a16:creationId xmlns:a16="http://schemas.microsoft.com/office/drawing/2014/main" id="{565BCB5A-8F9E-4218-823C-0AA33554184B}"/>
              </a:ext>
            </a:extLst>
          </p:cNvPr>
          <p:cNvSpPr/>
          <p:nvPr/>
        </p:nvSpPr>
        <p:spPr>
          <a:xfrm>
            <a:off x="4940300" y="4965700"/>
            <a:ext cx="21717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1" name="TextBox 90">
            <a:extLst>
              <a:ext uri="{FF2B5EF4-FFF2-40B4-BE49-F238E27FC236}">
                <a16:creationId xmlns:a16="http://schemas.microsoft.com/office/drawing/2014/main" id="{27E05AB9-5A15-4A08-95DF-CDDA96BF1A15}"/>
              </a:ext>
            </a:extLst>
          </p:cNvPr>
          <p:cNvSpPr txBox="1"/>
          <p:nvPr/>
        </p:nvSpPr>
        <p:spPr>
          <a:xfrm>
            <a:off x="5029200" y="5054600"/>
            <a:ext cx="1993900" cy="292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Certifié ISO 9001</a:t>
            </a:r>
          </a:p>
        </p:txBody>
      </p:sp>
      <p:sp>
        <p:nvSpPr>
          <p:cNvPr id="92" name="Rectangle 91">
            <a:extLst>
              <a:ext uri="{FF2B5EF4-FFF2-40B4-BE49-F238E27FC236}">
                <a16:creationId xmlns:a16="http://schemas.microsoft.com/office/drawing/2014/main" id="{977D0B7B-6DF7-459D-8083-0F2866DDB7B2}"/>
              </a:ext>
            </a:extLst>
          </p:cNvPr>
          <p:cNvSpPr/>
          <p:nvPr/>
        </p:nvSpPr>
        <p:spPr>
          <a:xfrm>
            <a:off x="647700" y="36576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3" name="Rectangle 92">
            <a:extLst>
              <a:ext uri="{FF2B5EF4-FFF2-40B4-BE49-F238E27FC236}">
                <a16:creationId xmlns:a16="http://schemas.microsoft.com/office/drawing/2014/main" id="{506C6EFA-1548-4636-AEBE-9239A75B930D}"/>
              </a:ext>
            </a:extLst>
          </p:cNvPr>
          <p:cNvSpPr/>
          <p:nvPr/>
        </p:nvSpPr>
        <p:spPr>
          <a:xfrm>
            <a:off x="647700" y="40767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4" name="Rectangle 93">
            <a:extLst>
              <a:ext uri="{FF2B5EF4-FFF2-40B4-BE49-F238E27FC236}">
                <a16:creationId xmlns:a16="http://schemas.microsoft.com/office/drawing/2014/main" id="{7680D42D-A4E3-4A3A-A7F8-0F4792732D07}"/>
              </a:ext>
            </a:extLst>
          </p:cNvPr>
          <p:cNvSpPr/>
          <p:nvPr/>
        </p:nvSpPr>
        <p:spPr>
          <a:xfrm>
            <a:off x="647700" y="45212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5" name="Rectangle 94">
            <a:extLst>
              <a:ext uri="{FF2B5EF4-FFF2-40B4-BE49-F238E27FC236}">
                <a16:creationId xmlns:a16="http://schemas.microsoft.com/office/drawing/2014/main" id="{3610EA0B-7EC9-49FC-AB34-31F3FD0D452C}"/>
              </a:ext>
            </a:extLst>
          </p:cNvPr>
          <p:cNvSpPr/>
          <p:nvPr/>
        </p:nvSpPr>
        <p:spPr>
          <a:xfrm>
            <a:off x="647700" y="49657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6" name="Rectangle 95">
            <a:extLst>
              <a:ext uri="{FF2B5EF4-FFF2-40B4-BE49-F238E27FC236}">
                <a16:creationId xmlns:a16="http://schemas.microsoft.com/office/drawing/2014/main" id="{E6F622A8-F261-4CEB-8254-CFAAB9723A2D}"/>
              </a:ext>
            </a:extLst>
          </p:cNvPr>
          <p:cNvSpPr/>
          <p:nvPr/>
        </p:nvSpPr>
        <p:spPr>
          <a:xfrm>
            <a:off x="647700" y="54102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7" name="Rectangle 96">
            <a:extLst>
              <a:ext uri="{FF2B5EF4-FFF2-40B4-BE49-F238E27FC236}">
                <a16:creationId xmlns:a16="http://schemas.microsoft.com/office/drawing/2014/main" id="{D80014F5-3B06-4592-9A04-F19941DE7165}"/>
              </a:ext>
            </a:extLst>
          </p:cNvPr>
          <p:cNvSpPr/>
          <p:nvPr/>
        </p:nvSpPr>
        <p:spPr>
          <a:xfrm>
            <a:off x="6477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8" name="Rectangle 97">
            <a:extLst>
              <a:ext uri="{FF2B5EF4-FFF2-40B4-BE49-F238E27FC236}">
                <a16:creationId xmlns:a16="http://schemas.microsoft.com/office/drawing/2014/main" id="{F351B35F-3107-4452-90A6-213FEAEB3B19}"/>
              </a:ext>
            </a:extLst>
          </p:cNvPr>
          <p:cNvSpPr/>
          <p:nvPr/>
        </p:nvSpPr>
        <p:spPr>
          <a:xfrm>
            <a:off x="18796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9" name="Rectangle 98">
            <a:extLst>
              <a:ext uri="{FF2B5EF4-FFF2-40B4-BE49-F238E27FC236}">
                <a16:creationId xmlns:a16="http://schemas.microsoft.com/office/drawing/2014/main" id="{FE59BB05-9DF7-47DE-9D28-37CDA5FF2857}"/>
              </a:ext>
            </a:extLst>
          </p:cNvPr>
          <p:cNvSpPr/>
          <p:nvPr/>
        </p:nvSpPr>
        <p:spPr>
          <a:xfrm>
            <a:off x="33655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0" name="Rectangle 99">
            <a:extLst>
              <a:ext uri="{FF2B5EF4-FFF2-40B4-BE49-F238E27FC236}">
                <a16:creationId xmlns:a16="http://schemas.microsoft.com/office/drawing/2014/main" id="{52C67934-78B4-418F-8F2F-28B7828C4DEE}"/>
              </a:ext>
            </a:extLst>
          </p:cNvPr>
          <p:cNvSpPr/>
          <p:nvPr/>
        </p:nvSpPr>
        <p:spPr>
          <a:xfrm>
            <a:off x="49403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1" name="Rectangle 100">
            <a:extLst>
              <a:ext uri="{FF2B5EF4-FFF2-40B4-BE49-F238E27FC236}">
                <a16:creationId xmlns:a16="http://schemas.microsoft.com/office/drawing/2014/main" id="{BA051438-A49F-41AB-A808-47C0416A31FB}"/>
              </a:ext>
            </a:extLst>
          </p:cNvPr>
          <p:cNvSpPr/>
          <p:nvPr/>
        </p:nvSpPr>
        <p:spPr>
          <a:xfrm>
            <a:off x="71120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2" name="TextBox 101">
            <a:extLst>
              <a:ext uri="{FF2B5EF4-FFF2-40B4-BE49-F238E27FC236}">
                <a16:creationId xmlns:a16="http://schemas.microsoft.com/office/drawing/2014/main" id="{7CCE8171-0FE7-4614-B1EF-874243D0CB0B}"/>
              </a:ext>
            </a:extLst>
          </p:cNvPr>
          <p:cNvSpPr txBox="1"/>
          <p:nvPr/>
        </p:nvSpPr>
        <p:spPr>
          <a:xfrm>
            <a:off x="647700" y="5651500"/>
            <a:ext cx="63500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dirty="0">
                <a:ln>
                  <a:noFill/>
                </a:ln>
                <a:solidFill>
                  <a:srgbClr val="003B4C"/>
                </a:solidFill>
                <a:effectLst/>
                <a:uFillTx/>
                <a:latin typeface="+mn-lt"/>
                <a:ea typeface="+mn-ea"/>
                <a:cs typeface="+mn-cs"/>
                <a:sym typeface="Helvetica Neue"/>
              </a:rPr>
              <a:t>En intégrant reprises, retours et ventes perdues, le prix le plus bas n’est pas toujours le coût total le plus faible : la qualité fournisseur fiable crée de la valeur.</a:t>
            </a:r>
            <a:endParaRPr kumimoji="0" lang="en-GB" sz="1000" i="0" u="none" strike="noStrike" cap="none" spc="0" normalizeH="0" baseline="0" dirty="0">
              <a:ln>
                <a:noFill/>
              </a:ln>
              <a:solidFill>
                <a:srgbClr val="003B4C"/>
              </a:solidFill>
              <a:effectLst/>
              <a:uFillTx/>
              <a:latin typeface="+mn-lt"/>
              <a:ea typeface="+mn-ea"/>
              <a:cs typeface="+mn-cs"/>
              <a:sym typeface="Helvetica Neue"/>
            </a:endParaRPr>
          </a:p>
        </p:txBody>
      </p:sp>
      <p:sp>
        <p:nvSpPr>
          <p:cNvPr id="103" name="Rectangle 102">
            <a:extLst>
              <a:ext uri="{FF2B5EF4-FFF2-40B4-BE49-F238E27FC236}">
                <a16:creationId xmlns:a16="http://schemas.microsoft.com/office/drawing/2014/main" id="{81F11A80-139A-489B-98A4-4A022C828ABE}"/>
              </a:ext>
            </a:extLst>
          </p:cNvPr>
          <p:cNvSpPr/>
          <p:nvPr/>
        </p:nvSpPr>
        <p:spPr>
          <a:xfrm>
            <a:off x="457200" y="444500"/>
            <a:ext cx="6858000" cy="5969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4" name="TextBox 103">
            <a:extLst>
              <a:ext uri="{FF2B5EF4-FFF2-40B4-BE49-F238E27FC236}">
                <a16:creationId xmlns:a16="http://schemas.microsoft.com/office/drawing/2014/main" id="{7616B548-BA77-4C71-AA82-997D27ADB708}"/>
              </a:ext>
            </a:extLst>
          </p:cNvPr>
          <p:cNvSpPr txBox="1"/>
          <p:nvPr/>
        </p:nvSpPr>
        <p:spPr>
          <a:xfrm>
            <a:off x="520700" y="520700"/>
            <a:ext cx="6667500"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fr-FR" sz="1200" b="1" i="0" u="none" strike="noStrike" cap="none" spc="0" normalizeH="0" baseline="0" dirty="0">
                <a:ln>
                  <a:noFill/>
                </a:ln>
                <a:solidFill>
                  <a:srgbClr val="28B7C4"/>
                </a:solidFill>
                <a:effectLst/>
                <a:uFillTx/>
                <a:latin typeface="+mn-lt"/>
                <a:ea typeface="+mn-ea"/>
                <a:cs typeface="+mn-cs"/>
                <a:sym typeface="Helvetica Neue"/>
              </a:rPr>
              <a:t>Étapes pratiques de développement fournisseur (vue sur 3 ans)</a:t>
            </a:r>
            <a:endParaRPr kumimoji="0" lang="en-GB" sz="1200" b="1" i="0" u="none" strike="noStrike" cap="none" spc="0" normalizeH="0" baseline="0" dirty="0">
              <a:ln>
                <a:noFill/>
              </a:ln>
              <a:solidFill>
                <a:srgbClr val="28B7C4"/>
              </a:solidFill>
              <a:effectLst/>
              <a:uFillTx/>
              <a:latin typeface="+mn-lt"/>
              <a:ea typeface="+mn-ea"/>
              <a:cs typeface="+mn-cs"/>
              <a:sym typeface="Helvetica Neue"/>
            </a:endParaRPr>
          </a:p>
        </p:txBody>
      </p:sp>
      <p:sp>
        <p:nvSpPr>
          <p:cNvPr id="105" name="TextBox 104">
            <a:extLst>
              <a:ext uri="{FF2B5EF4-FFF2-40B4-BE49-F238E27FC236}">
                <a16:creationId xmlns:a16="http://schemas.microsoft.com/office/drawing/2014/main" id="{8389C8F4-3C47-41BA-95EC-50F4088C2C50}"/>
              </a:ext>
            </a:extLst>
          </p:cNvPr>
          <p:cNvSpPr txBox="1"/>
          <p:nvPr/>
        </p:nvSpPr>
        <p:spPr>
          <a:xfrm>
            <a:off x="546100" y="965200"/>
            <a:ext cx="6604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003B4C"/>
                </a:solidFill>
                <a:effectLst/>
                <a:uFillTx/>
                <a:latin typeface="+mn-lt"/>
                <a:ea typeface="+mn-ea"/>
                <a:cs typeface="+mn-cs"/>
                <a:sym typeface="Helvetica Neue"/>
              </a:rPr>
              <a:t>• Année 1 – Fondations : exigences de base, listes de contrôle, retour sur défauts et retards.</a:t>
            </a:r>
            <a:endParaRPr kumimoji="0" lang="en-GB" sz="1200" i="0" u="none" strike="noStrike" cap="none" spc="0" normalizeH="0" baseline="0" dirty="0">
              <a:ln>
                <a:noFill/>
              </a:ln>
              <a:solidFill>
                <a:srgbClr val="003B4C"/>
              </a:solidFill>
              <a:effectLst/>
              <a:uFillTx/>
              <a:latin typeface="+mn-lt"/>
              <a:ea typeface="+mn-ea"/>
              <a:cs typeface="+mn-cs"/>
              <a:sym typeface="Helvetica Neue"/>
            </a:endParaRPr>
          </a:p>
        </p:txBody>
      </p:sp>
      <p:sp>
        <p:nvSpPr>
          <p:cNvPr id="106" name="TextBox 105">
            <a:extLst>
              <a:ext uri="{FF2B5EF4-FFF2-40B4-BE49-F238E27FC236}">
                <a16:creationId xmlns:a16="http://schemas.microsoft.com/office/drawing/2014/main" id="{24E219CC-4A44-48CD-A1D5-F40BE26A1095}"/>
              </a:ext>
            </a:extLst>
          </p:cNvPr>
          <p:cNvSpPr txBox="1"/>
          <p:nvPr/>
        </p:nvSpPr>
        <p:spPr>
          <a:xfrm>
            <a:off x="546100" y="1473200"/>
            <a:ext cx="6604000"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 Année 2 – Systèmes : documenter les processus clés et définir des KPI.</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07" name="TextBox 106">
            <a:extLst>
              <a:ext uri="{FF2B5EF4-FFF2-40B4-BE49-F238E27FC236}">
                <a16:creationId xmlns:a16="http://schemas.microsoft.com/office/drawing/2014/main" id="{F7351137-D694-4A13-A3C3-718BD785D521}"/>
              </a:ext>
            </a:extLst>
          </p:cNvPr>
          <p:cNvSpPr txBox="1"/>
          <p:nvPr/>
        </p:nvSpPr>
        <p:spPr>
          <a:xfrm>
            <a:off x="546100" y="1981200"/>
            <a:ext cx="66040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 Année 3 – Formalisation : éléments simples de SMQ et pré-certification ISO 9001.</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08" name="Rectangle 107">
            <a:extLst>
              <a:ext uri="{FF2B5EF4-FFF2-40B4-BE49-F238E27FC236}">
                <a16:creationId xmlns:a16="http://schemas.microsoft.com/office/drawing/2014/main" id="{D3B30318-344A-4AB6-9DCA-B90E48BDFAB6}"/>
              </a:ext>
            </a:extLst>
          </p:cNvPr>
          <p:cNvSpPr/>
          <p:nvPr/>
        </p:nvSpPr>
        <p:spPr>
          <a:xfrm>
            <a:off x="508000" y="2654300"/>
            <a:ext cx="6781800" cy="287258"/>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9" name="TextBox 108">
            <a:extLst>
              <a:ext uri="{FF2B5EF4-FFF2-40B4-BE49-F238E27FC236}">
                <a16:creationId xmlns:a16="http://schemas.microsoft.com/office/drawing/2014/main" id="{33B04831-7932-4673-AAA5-0E45728BF449}"/>
              </a:ext>
            </a:extLst>
          </p:cNvPr>
          <p:cNvSpPr txBox="1"/>
          <p:nvPr/>
        </p:nvSpPr>
        <p:spPr>
          <a:xfrm>
            <a:off x="654050" y="2634204"/>
            <a:ext cx="54610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A44824"/>
                </a:solidFill>
                <a:effectLst/>
                <a:uFillTx/>
                <a:latin typeface="Montserrat"/>
                <a:ea typeface="Montserrat"/>
                <a:cs typeface="Montserrat"/>
                <a:sym typeface="Helvetica Neue"/>
              </a:rPr>
              <a:t>Cas : choisir entre trois fournisseurs de tissu</a:t>
            </a:r>
            <a:endParaRPr kumimoji="0" lang="en-GB" sz="1200" b="0" i="0" u="none" strike="noStrike" cap="none" spc="0" normalizeH="0" baseline="0" dirty="0">
              <a:ln>
                <a:noFill/>
              </a:ln>
              <a:solidFill>
                <a:srgbClr val="A44824"/>
              </a:solidFill>
              <a:effectLst/>
              <a:uFillTx/>
              <a:latin typeface="Montserrat"/>
              <a:ea typeface="Montserrat"/>
              <a:cs typeface="Montserrat"/>
              <a:sym typeface="Helvetica Neue"/>
            </a:endParaRPr>
          </a:p>
        </p:txBody>
      </p:sp>
      <p:sp>
        <p:nvSpPr>
          <p:cNvPr id="110" name="TextBox 109">
            <a:extLst>
              <a:ext uri="{FF2B5EF4-FFF2-40B4-BE49-F238E27FC236}">
                <a16:creationId xmlns:a16="http://schemas.microsoft.com/office/drawing/2014/main" id="{6DFA5745-D25E-40F7-BB9E-A751BEC19ACE}"/>
              </a:ext>
            </a:extLst>
          </p:cNvPr>
          <p:cNvSpPr txBox="1"/>
          <p:nvPr/>
        </p:nvSpPr>
        <p:spPr>
          <a:xfrm>
            <a:off x="647700" y="3314700"/>
            <a:ext cx="57150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Scénario : un distributeur textile a besoin de 1 000 rouleaux/mois.</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11" name="Rectangle 110">
            <a:extLst>
              <a:ext uri="{FF2B5EF4-FFF2-40B4-BE49-F238E27FC236}">
                <a16:creationId xmlns:a16="http://schemas.microsoft.com/office/drawing/2014/main" id="{97F4C1D4-02FC-47D6-820C-1E1CDDD722A9}"/>
              </a:ext>
            </a:extLst>
          </p:cNvPr>
          <p:cNvSpPr/>
          <p:nvPr/>
        </p:nvSpPr>
        <p:spPr>
          <a:xfrm>
            <a:off x="647700" y="3657600"/>
            <a:ext cx="12319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2" name="Rectangle 111">
            <a:extLst>
              <a:ext uri="{FF2B5EF4-FFF2-40B4-BE49-F238E27FC236}">
                <a16:creationId xmlns:a16="http://schemas.microsoft.com/office/drawing/2014/main" id="{0CDA580D-2A2F-4ECD-9A2C-492558EF245A}"/>
              </a:ext>
            </a:extLst>
          </p:cNvPr>
          <p:cNvSpPr/>
          <p:nvPr/>
        </p:nvSpPr>
        <p:spPr>
          <a:xfrm>
            <a:off x="1879600" y="3657600"/>
            <a:ext cx="14859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3" name="Rectangle 112">
            <a:extLst>
              <a:ext uri="{FF2B5EF4-FFF2-40B4-BE49-F238E27FC236}">
                <a16:creationId xmlns:a16="http://schemas.microsoft.com/office/drawing/2014/main" id="{65AFD09B-F00F-4584-A213-C67B024C6CF9}"/>
              </a:ext>
            </a:extLst>
          </p:cNvPr>
          <p:cNvSpPr/>
          <p:nvPr/>
        </p:nvSpPr>
        <p:spPr>
          <a:xfrm>
            <a:off x="3365500" y="3657600"/>
            <a:ext cx="15748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4" name="Rectangle 113">
            <a:extLst>
              <a:ext uri="{FF2B5EF4-FFF2-40B4-BE49-F238E27FC236}">
                <a16:creationId xmlns:a16="http://schemas.microsoft.com/office/drawing/2014/main" id="{380CA4C0-505E-482E-BD0A-F5C29E4641DE}"/>
              </a:ext>
            </a:extLst>
          </p:cNvPr>
          <p:cNvSpPr/>
          <p:nvPr/>
        </p:nvSpPr>
        <p:spPr>
          <a:xfrm>
            <a:off x="4940300" y="3657600"/>
            <a:ext cx="21717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5" name="Rectangle 114">
            <a:extLst>
              <a:ext uri="{FF2B5EF4-FFF2-40B4-BE49-F238E27FC236}">
                <a16:creationId xmlns:a16="http://schemas.microsoft.com/office/drawing/2014/main" id="{F639FE54-D109-4EA8-90AE-5C7C22DAE3D9}"/>
              </a:ext>
            </a:extLst>
          </p:cNvPr>
          <p:cNvSpPr/>
          <p:nvPr/>
        </p:nvSpPr>
        <p:spPr>
          <a:xfrm>
            <a:off x="647700" y="4076700"/>
            <a:ext cx="12319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6" name="Rectangle 115">
            <a:extLst>
              <a:ext uri="{FF2B5EF4-FFF2-40B4-BE49-F238E27FC236}">
                <a16:creationId xmlns:a16="http://schemas.microsoft.com/office/drawing/2014/main" id="{22F6A2E0-632A-4828-9112-71DAA776A060}"/>
              </a:ext>
            </a:extLst>
          </p:cNvPr>
          <p:cNvSpPr/>
          <p:nvPr/>
        </p:nvSpPr>
        <p:spPr>
          <a:xfrm>
            <a:off x="1879600" y="4076700"/>
            <a:ext cx="14859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7" name="Rectangle 116">
            <a:extLst>
              <a:ext uri="{FF2B5EF4-FFF2-40B4-BE49-F238E27FC236}">
                <a16:creationId xmlns:a16="http://schemas.microsoft.com/office/drawing/2014/main" id="{4CB94206-E5CC-4573-9D2F-2F37D8A3C7B7}"/>
              </a:ext>
            </a:extLst>
          </p:cNvPr>
          <p:cNvSpPr/>
          <p:nvPr/>
        </p:nvSpPr>
        <p:spPr>
          <a:xfrm>
            <a:off x="3365500" y="4076700"/>
            <a:ext cx="15748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8" name="Rectangle 117">
            <a:extLst>
              <a:ext uri="{FF2B5EF4-FFF2-40B4-BE49-F238E27FC236}">
                <a16:creationId xmlns:a16="http://schemas.microsoft.com/office/drawing/2014/main" id="{8CD507D5-4881-499E-AE0A-CC63926E2BDB}"/>
              </a:ext>
            </a:extLst>
          </p:cNvPr>
          <p:cNvSpPr/>
          <p:nvPr/>
        </p:nvSpPr>
        <p:spPr>
          <a:xfrm>
            <a:off x="4940300" y="4076700"/>
            <a:ext cx="21717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9" name="Rectangle 118">
            <a:extLst>
              <a:ext uri="{FF2B5EF4-FFF2-40B4-BE49-F238E27FC236}">
                <a16:creationId xmlns:a16="http://schemas.microsoft.com/office/drawing/2014/main" id="{8EAE2ED2-6267-40A2-9227-CFE700141FD1}"/>
              </a:ext>
            </a:extLst>
          </p:cNvPr>
          <p:cNvSpPr/>
          <p:nvPr/>
        </p:nvSpPr>
        <p:spPr>
          <a:xfrm>
            <a:off x="647700" y="4521200"/>
            <a:ext cx="12319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0" name="Rectangle 119">
            <a:extLst>
              <a:ext uri="{FF2B5EF4-FFF2-40B4-BE49-F238E27FC236}">
                <a16:creationId xmlns:a16="http://schemas.microsoft.com/office/drawing/2014/main" id="{F69CA845-EBB4-4AB4-A95D-93F7C62C8B08}"/>
              </a:ext>
            </a:extLst>
          </p:cNvPr>
          <p:cNvSpPr/>
          <p:nvPr/>
        </p:nvSpPr>
        <p:spPr>
          <a:xfrm>
            <a:off x="1879600" y="4521200"/>
            <a:ext cx="14859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1" name="Rectangle 120">
            <a:extLst>
              <a:ext uri="{FF2B5EF4-FFF2-40B4-BE49-F238E27FC236}">
                <a16:creationId xmlns:a16="http://schemas.microsoft.com/office/drawing/2014/main" id="{5FD60320-BA65-4297-928F-4C597D30278B}"/>
              </a:ext>
            </a:extLst>
          </p:cNvPr>
          <p:cNvSpPr/>
          <p:nvPr/>
        </p:nvSpPr>
        <p:spPr>
          <a:xfrm>
            <a:off x="3365500" y="4521200"/>
            <a:ext cx="1574800" cy="28725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2" name="Rectangle 121">
            <a:extLst>
              <a:ext uri="{FF2B5EF4-FFF2-40B4-BE49-F238E27FC236}">
                <a16:creationId xmlns:a16="http://schemas.microsoft.com/office/drawing/2014/main" id="{272B64B3-FE86-42BF-9B10-234BB8DAB371}"/>
              </a:ext>
            </a:extLst>
          </p:cNvPr>
          <p:cNvSpPr/>
          <p:nvPr/>
        </p:nvSpPr>
        <p:spPr>
          <a:xfrm>
            <a:off x="4940300" y="4521200"/>
            <a:ext cx="21717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3" name="Rectangle 122">
            <a:extLst>
              <a:ext uri="{FF2B5EF4-FFF2-40B4-BE49-F238E27FC236}">
                <a16:creationId xmlns:a16="http://schemas.microsoft.com/office/drawing/2014/main" id="{383A1E92-87DB-4C48-B605-6151D2245E4F}"/>
              </a:ext>
            </a:extLst>
          </p:cNvPr>
          <p:cNvSpPr/>
          <p:nvPr/>
        </p:nvSpPr>
        <p:spPr>
          <a:xfrm>
            <a:off x="647700" y="4965700"/>
            <a:ext cx="12319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4" name="Rectangle 123">
            <a:extLst>
              <a:ext uri="{FF2B5EF4-FFF2-40B4-BE49-F238E27FC236}">
                <a16:creationId xmlns:a16="http://schemas.microsoft.com/office/drawing/2014/main" id="{F3B51173-4890-47CA-BA06-4B1CF8C6BD6A}"/>
              </a:ext>
            </a:extLst>
          </p:cNvPr>
          <p:cNvSpPr/>
          <p:nvPr/>
        </p:nvSpPr>
        <p:spPr>
          <a:xfrm>
            <a:off x="1879600" y="4965700"/>
            <a:ext cx="14859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5" name="Rectangle 124">
            <a:extLst>
              <a:ext uri="{FF2B5EF4-FFF2-40B4-BE49-F238E27FC236}">
                <a16:creationId xmlns:a16="http://schemas.microsoft.com/office/drawing/2014/main" id="{8BF839DB-E12E-4D1A-A41B-517F31D448CD}"/>
              </a:ext>
            </a:extLst>
          </p:cNvPr>
          <p:cNvSpPr/>
          <p:nvPr/>
        </p:nvSpPr>
        <p:spPr>
          <a:xfrm>
            <a:off x="3365500" y="4965700"/>
            <a:ext cx="15748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6" name="Rectangle 125">
            <a:extLst>
              <a:ext uri="{FF2B5EF4-FFF2-40B4-BE49-F238E27FC236}">
                <a16:creationId xmlns:a16="http://schemas.microsoft.com/office/drawing/2014/main" id="{DDFC6B43-369D-4F59-ADD0-5324C8203B84}"/>
              </a:ext>
            </a:extLst>
          </p:cNvPr>
          <p:cNvSpPr/>
          <p:nvPr/>
        </p:nvSpPr>
        <p:spPr>
          <a:xfrm>
            <a:off x="4940300" y="4965700"/>
            <a:ext cx="2171700" cy="444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7" name="Rectangle 126">
            <a:extLst>
              <a:ext uri="{FF2B5EF4-FFF2-40B4-BE49-F238E27FC236}">
                <a16:creationId xmlns:a16="http://schemas.microsoft.com/office/drawing/2014/main" id="{B71B485B-8801-47DE-829E-2E83A9F891BC}"/>
              </a:ext>
            </a:extLst>
          </p:cNvPr>
          <p:cNvSpPr/>
          <p:nvPr/>
        </p:nvSpPr>
        <p:spPr>
          <a:xfrm>
            <a:off x="647700" y="36576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8" name="Rectangle 127">
            <a:extLst>
              <a:ext uri="{FF2B5EF4-FFF2-40B4-BE49-F238E27FC236}">
                <a16:creationId xmlns:a16="http://schemas.microsoft.com/office/drawing/2014/main" id="{ED0662FA-DC67-48FE-82D4-C878FEC535FD}"/>
              </a:ext>
            </a:extLst>
          </p:cNvPr>
          <p:cNvSpPr/>
          <p:nvPr/>
        </p:nvSpPr>
        <p:spPr>
          <a:xfrm>
            <a:off x="647700" y="40767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9" name="Rectangle 128">
            <a:extLst>
              <a:ext uri="{FF2B5EF4-FFF2-40B4-BE49-F238E27FC236}">
                <a16:creationId xmlns:a16="http://schemas.microsoft.com/office/drawing/2014/main" id="{0B0AA5EE-D48A-438E-8B36-2B24F22BBBBF}"/>
              </a:ext>
            </a:extLst>
          </p:cNvPr>
          <p:cNvSpPr/>
          <p:nvPr/>
        </p:nvSpPr>
        <p:spPr>
          <a:xfrm>
            <a:off x="647700" y="45212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0" name="Rectangle 129">
            <a:extLst>
              <a:ext uri="{FF2B5EF4-FFF2-40B4-BE49-F238E27FC236}">
                <a16:creationId xmlns:a16="http://schemas.microsoft.com/office/drawing/2014/main" id="{AA6C4243-23AE-4A56-914A-8395FE2F1F31}"/>
              </a:ext>
            </a:extLst>
          </p:cNvPr>
          <p:cNvSpPr/>
          <p:nvPr/>
        </p:nvSpPr>
        <p:spPr>
          <a:xfrm>
            <a:off x="647700" y="49657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1" name="Rectangle 130">
            <a:extLst>
              <a:ext uri="{FF2B5EF4-FFF2-40B4-BE49-F238E27FC236}">
                <a16:creationId xmlns:a16="http://schemas.microsoft.com/office/drawing/2014/main" id="{51DE840A-81C4-437A-8F82-53404C3E9E28}"/>
              </a:ext>
            </a:extLst>
          </p:cNvPr>
          <p:cNvSpPr/>
          <p:nvPr/>
        </p:nvSpPr>
        <p:spPr>
          <a:xfrm>
            <a:off x="647700" y="5410200"/>
            <a:ext cx="64643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2" name="Rectangle 131">
            <a:extLst>
              <a:ext uri="{FF2B5EF4-FFF2-40B4-BE49-F238E27FC236}">
                <a16:creationId xmlns:a16="http://schemas.microsoft.com/office/drawing/2014/main" id="{EF225FA8-4449-4E5C-90CA-2B2D43A6BCAC}"/>
              </a:ext>
            </a:extLst>
          </p:cNvPr>
          <p:cNvSpPr/>
          <p:nvPr/>
        </p:nvSpPr>
        <p:spPr>
          <a:xfrm>
            <a:off x="6477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3" name="Rectangle 132">
            <a:extLst>
              <a:ext uri="{FF2B5EF4-FFF2-40B4-BE49-F238E27FC236}">
                <a16:creationId xmlns:a16="http://schemas.microsoft.com/office/drawing/2014/main" id="{B10E5BB0-05C1-4BEE-9100-A2F9815412B1}"/>
              </a:ext>
            </a:extLst>
          </p:cNvPr>
          <p:cNvSpPr/>
          <p:nvPr/>
        </p:nvSpPr>
        <p:spPr>
          <a:xfrm>
            <a:off x="18796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4" name="Rectangle 133">
            <a:extLst>
              <a:ext uri="{FF2B5EF4-FFF2-40B4-BE49-F238E27FC236}">
                <a16:creationId xmlns:a16="http://schemas.microsoft.com/office/drawing/2014/main" id="{2A239A60-879E-4B14-B22F-17C79310E8D9}"/>
              </a:ext>
            </a:extLst>
          </p:cNvPr>
          <p:cNvSpPr/>
          <p:nvPr/>
        </p:nvSpPr>
        <p:spPr>
          <a:xfrm>
            <a:off x="33655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5" name="Rectangle 134">
            <a:extLst>
              <a:ext uri="{FF2B5EF4-FFF2-40B4-BE49-F238E27FC236}">
                <a16:creationId xmlns:a16="http://schemas.microsoft.com/office/drawing/2014/main" id="{7E659802-FADB-429D-848E-599FEE36BE51}"/>
              </a:ext>
            </a:extLst>
          </p:cNvPr>
          <p:cNvSpPr/>
          <p:nvPr/>
        </p:nvSpPr>
        <p:spPr>
          <a:xfrm>
            <a:off x="49403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6" name="Rectangle 135">
            <a:extLst>
              <a:ext uri="{FF2B5EF4-FFF2-40B4-BE49-F238E27FC236}">
                <a16:creationId xmlns:a16="http://schemas.microsoft.com/office/drawing/2014/main" id="{29DBC378-2A12-4266-A9B4-55F0DA91F42D}"/>
              </a:ext>
            </a:extLst>
          </p:cNvPr>
          <p:cNvSpPr/>
          <p:nvPr/>
        </p:nvSpPr>
        <p:spPr>
          <a:xfrm>
            <a:off x="7112000" y="3657600"/>
            <a:ext cx="12700" cy="1752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7" name="TextBox 136">
            <a:extLst>
              <a:ext uri="{FF2B5EF4-FFF2-40B4-BE49-F238E27FC236}">
                <a16:creationId xmlns:a16="http://schemas.microsoft.com/office/drawing/2014/main" id="{CAB5B52E-9F0E-4342-8BCF-1247127208D0}"/>
              </a:ext>
            </a:extLst>
          </p:cNvPr>
          <p:cNvSpPr txBox="1"/>
          <p:nvPr/>
        </p:nvSpPr>
        <p:spPr>
          <a:xfrm>
            <a:off x="736600" y="3733800"/>
            <a:ext cx="10541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4C"/>
                </a:solidFill>
                <a:effectLst/>
                <a:uFillTx/>
                <a:latin typeface="Montserrat"/>
                <a:ea typeface="Montserrat"/>
                <a:cs typeface="Montserrat"/>
                <a:sym typeface="Helvetica Neue"/>
              </a:rPr>
              <a:t>Fournisseur</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38" name="TextBox 137">
            <a:extLst>
              <a:ext uri="{FF2B5EF4-FFF2-40B4-BE49-F238E27FC236}">
                <a16:creationId xmlns:a16="http://schemas.microsoft.com/office/drawing/2014/main" id="{A31FCEF3-EA46-4A27-A5B8-A5D510955237}"/>
              </a:ext>
            </a:extLst>
          </p:cNvPr>
          <p:cNvSpPr txBox="1"/>
          <p:nvPr/>
        </p:nvSpPr>
        <p:spPr>
          <a:xfrm>
            <a:off x="1968500" y="3733800"/>
            <a:ext cx="13081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B4C"/>
                </a:solidFill>
                <a:effectLst/>
                <a:uFillTx/>
                <a:latin typeface="Montserrat"/>
                <a:ea typeface="Montserrat"/>
                <a:cs typeface="Montserrat"/>
                <a:sym typeface="Helvetica Neue"/>
              </a:rPr>
              <a:t>Prix/rouleau</a:t>
            </a:r>
          </a:p>
        </p:txBody>
      </p:sp>
      <p:sp>
        <p:nvSpPr>
          <p:cNvPr id="139" name="TextBox 138">
            <a:extLst>
              <a:ext uri="{FF2B5EF4-FFF2-40B4-BE49-F238E27FC236}">
                <a16:creationId xmlns:a16="http://schemas.microsoft.com/office/drawing/2014/main" id="{CE6F30B3-CDA7-4B9F-B20C-815E6F06B605}"/>
              </a:ext>
            </a:extLst>
          </p:cNvPr>
          <p:cNvSpPr txBox="1"/>
          <p:nvPr/>
        </p:nvSpPr>
        <p:spPr>
          <a:xfrm>
            <a:off x="3454400" y="3733800"/>
            <a:ext cx="13970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4C"/>
                </a:solidFill>
                <a:effectLst/>
                <a:uFillTx/>
                <a:latin typeface="Montserrat"/>
                <a:ea typeface="Montserrat"/>
                <a:cs typeface="Montserrat"/>
                <a:sym typeface="Helvetica Neue"/>
              </a:rPr>
              <a:t>Taux</a:t>
            </a:r>
            <a:r>
              <a:rPr kumimoji="0" lang="en-GB" sz="1200" b="0" i="0" u="none" strike="noStrike" cap="none" spc="0" normalizeH="0" baseline="0" dirty="0">
                <a:ln>
                  <a:noFill/>
                </a:ln>
                <a:solidFill>
                  <a:srgbClr val="003B4C"/>
                </a:solidFill>
                <a:effectLst/>
                <a:uFillTx/>
                <a:latin typeface="Montserrat"/>
                <a:ea typeface="Montserrat"/>
                <a:cs typeface="Montserrat"/>
                <a:sym typeface="Helvetica Neue"/>
              </a:rPr>
              <a:t> </a:t>
            </a:r>
            <a:r>
              <a:rPr kumimoji="0" lang="en-GB" sz="1200" b="0" i="0" u="none" strike="noStrike" cap="none" spc="0" normalizeH="0" baseline="0" dirty="0" err="1">
                <a:ln>
                  <a:noFill/>
                </a:ln>
                <a:solidFill>
                  <a:srgbClr val="003B4C"/>
                </a:solidFill>
                <a:effectLst/>
                <a:uFillTx/>
                <a:latin typeface="Montserrat"/>
                <a:ea typeface="Montserrat"/>
                <a:cs typeface="Montserrat"/>
                <a:sym typeface="Helvetica Neue"/>
              </a:rPr>
              <a:t>défauts</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40" name="TextBox 139">
            <a:extLst>
              <a:ext uri="{FF2B5EF4-FFF2-40B4-BE49-F238E27FC236}">
                <a16:creationId xmlns:a16="http://schemas.microsoft.com/office/drawing/2014/main" id="{FDE83398-ACC9-4B3F-ADF5-D345DDFE4054}"/>
              </a:ext>
            </a:extLst>
          </p:cNvPr>
          <p:cNvSpPr txBox="1"/>
          <p:nvPr/>
        </p:nvSpPr>
        <p:spPr>
          <a:xfrm>
            <a:off x="5029200" y="3733800"/>
            <a:ext cx="19939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Système qualité</a:t>
            </a:r>
          </a:p>
        </p:txBody>
      </p:sp>
      <p:sp>
        <p:nvSpPr>
          <p:cNvPr id="141" name="TextBox 140">
            <a:extLst>
              <a:ext uri="{FF2B5EF4-FFF2-40B4-BE49-F238E27FC236}">
                <a16:creationId xmlns:a16="http://schemas.microsoft.com/office/drawing/2014/main" id="{43BD2605-A788-4BCC-A932-C2382CAC71DF}"/>
              </a:ext>
            </a:extLst>
          </p:cNvPr>
          <p:cNvSpPr txBox="1"/>
          <p:nvPr/>
        </p:nvSpPr>
        <p:spPr>
          <a:xfrm>
            <a:off x="736600" y="4152900"/>
            <a:ext cx="10541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A</a:t>
            </a:r>
          </a:p>
        </p:txBody>
      </p:sp>
      <p:sp>
        <p:nvSpPr>
          <p:cNvPr id="142" name="TextBox 141">
            <a:extLst>
              <a:ext uri="{FF2B5EF4-FFF2-40B4-BE49-F238E27FC236}">
                <a16:creationId xmlns:a16="http://schemas.microsoft.com/office/drawing/2014/main" id="{CC4B8A8F-2B57-44A6-8B08-8A831D7425C9}"/>
              </a:ext>
            </a:extLst>
          </p:cNvPr>
          <p:cNvSpPr txBox="1"/>
          <p:nvPr/>
        </p:nvSpPr>
        <p:spPr>
          <a:xfrm>
            <a:off x="1968500" y="4152900"/>
            <a:ext cx="13081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10 000 CFA</a:t>
            </a:r>
          </a:p>
        </p:txBody>
      </p:sp>
      <p:sp>
        <p:nvSpPr>
          <p:cNvPr id="143" name="TextBox 142">
            <a:extLst>
              <a:ext uri="{FF2B5EF4-FFF2-40B4-BE49-F238E27FC236}">
                <a16:creationId xmlns:a16="http://schemas.microsoft.com/office/drawing/2014/main" id="{05D38F89-E839-45A5-BD4C-A7984676A70F}"/>
              </a:ext>
            </a:extLst>
          </p:cNvPr>
          <p:cNvSpPr txBox="1"/>
          <p:nvPr/>
        </p:nvSpPr>
        <p:spPr>
          <a:xfrm>
            <a:off x="3454400" y="4152900"/>
            <a:ext cx="13970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8 %</a:t>
            </a:r>
          </a:p>
        </p:txBody>
      </p:sp>
      <p:sp>
        <p:nvSpPr>
          <p:cNvPr id="144" name="TextBox 143">
            <a:extLst>
              <a:ext uri="{FF2B5EF4-FFF2-40B4-BE49-F238E27FC236}">
                <a16:creationId xmlns:a16="http://schemas.microsoft.com/office/drawing/2014/main" id="{AD6474BA-1496-4D42-8366-DDB40F480A81}"/>
              </a:ext>
            </a:extLst>
          </p:cNvPr>
          <p:cNvSpPr txBox="1"/>
          <p:nvPr/>
        </p:nvSpPr>
        <p:spPr>
          <a:xfrm>
            <a:off x="5029200" y="4152900"/>
            <a:ext cx="19939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Aucun</a:t>
            </a:r>
          </a:p>
        </p:txBody>
      </p:sp>
      <p:sp>
        <p:nvSpPr>
          <p:cNvPr id="145" name="TextBox 144">
            <a:extLst>
              <a:ext uri="{FF2B5EF4-FFF2-40B4-BE49-F238E27FC236}">
                <a16:creationId xmlns:a16="http://schemas.microsoft.com/office/drawing/2014/main" id="{DEA7A2B2-8C62-4B85-BE01-C71988651B25}"/>
              </a:ext>
            </a:extLst>
          </p:cNvPr>
          <p:cNvSpPr txBox="1"/>
          <p:nvPr/>
        </p:nvSpPr>
        <p:spPr>
          <a:xfrm>
            <a:off x="736600" y="4597400"/>
            <a:ext cx="10541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B</a:t>
            </a:r>
          </a:p>
        </p:txBody>
      </p:sp>
      <p:sp>
        <p:nvSpPr>
          <p:cNvPr id="146" name="TextBox 145">
            <a:extLst>
              <a:ext uri="{FF2B5EF4-FFF2-40B4-BE49-F238E27FC236}">
                <a16:creationId xmlns:a16="http://schemas.microsoft.com/office/drawing/2014/main" id="{43692984-D870-4075-B904-49F956712899}"/>
              </a:ext>
            </a:extLst>
          </p:cNvPr>
          <p:cNvSpPr txBox="1"/>
          <p:nvPr/>
        </p:nvSpPr>
        <p:spPr>
          <a:xfrm>
            <a:off x="1968500" y="4597400"/>
            <a:ext cx="13081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12 000 CFA</a:t>
            </a:r>
          </a:p>
        </p:txBody>
      </p:sp>
      <p:sp>
        <p:nvSpPr>
          <p:cNvPr id="147" name="TextBox 146">
            <a:extLst>
              <a:ext uri="{FF2B5EF4-FFF2-40B4-BE49-F238E27FC236}">
                <a16:creationId xmlns:a16="http://schemas.microsoft.com/office/drawing/2014/main" id="{C9822809-21A5-4CF2-8567-19C6E259E9C1}"/>
              </a:ext>
            </a:extLst>
          </p:cNvPr>
          <p:cNvSpPr txBox="1"/>
          <p:nvPr/>
        </p:nvSpPr>
        <p:spPr>
          <a:xfrm>
            <a:off x="3454400" y="4597400"/>
            <a:ext cx="1397000" cy="241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3 %</a:t>
            </a:r>
          </a:p>
        </p:txBody>
      </p:sp>
      <p:sp>
        <p:nvSpPr>
          <p:cNvPr id="148" name="TextBox 147">
            <a:extLst>
              <a:ext uri="{FF2B5EF4-FFF2-40B4-BE49-F238E27FC236}">
                <a16:creationId xmlns:a16="http://schemas.microsoft.com/office/drawing/2014/main" id="{472F09E7-8A3C-4DD5-AA20-1D3503AA65D1}"/>
              </a:ext>
            </a:extLst>
          </p:cNvPr>
          <p:cNvSpPr txBox="1"/>
          <p:nvPr/>
        </p:nvSpPr>
        <p:spPr>
          <a:xfrm>
            <a:off x="5029200" y="4597400"/>
            <a:ext cx="19939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Contrôles de base</a:t>
            </a:r>
          </a:p>
        </p:txBody>
      </p:sp>
      <p:sp>
        <p:nvSpPr>
          <p:cNvPr id="149" name="TextBox 148">
            <a:extLst>
              <a:ext uri="{FF2B5EF4-FFF2-40B4-BE49-F238E27FC236}">
                <a16:creationId xmlns:a16="http://schemas.microsoft.com/office/drawing/2014/main" id="{0177D3B9-DA9E-49EA-A044-818667D2C168}"/>
              </a:ext>
            </a:extLst>
          </p:cNvPr>
          <p:cNvSpPr txBox="1"/>
          <p:nvPr/>
        </p:nvSpPr>
        <p:spPr>
          <a:xfrm>
            <a:off x="736600" y="5041900"/>
            <a:ext cx="10541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C</a:t>
            </a:r>
          </a:p>
        </p:txBody>
      </p:sp>
      <p:sp>
        <p:nvSpPr>
          <p:cNvPr id="150" name="TextBox 149">
            <a:extLst>
              <a:ext uri="{FF2B5EF4-FFF2-40B4-BE49-F238E27FC236}">
                <a16:creationId xmlns:a16="http://schemas.microsoft.com/office/drawing/2014/main" id="{F766C950-4C1D-466E-A033-8A02FC365897}"/>
              </a:ext>
            </a:extLst>
          </p:cNvPr>
          <p:cNvSpPr txBox="1"/>
          <p:nvPr/>
        </p:nvSpPr>
        <p:spPr>
          <a:xfrm>
            <a:off x="1968500" y="5041900"/>
            <a:ext cx="13081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15 000 CFA</a:t>
            </a:r>
          </a:p>
        </p:txBody>
      </p:sp>
      <p:sp>
        <p:nvSpPr>
          <p:cNvPr id="151" name="TextBox 150">
            <a:extLst>
              <a:ext uri="{FF2B5EF4-FFF2-40B4-BE49-F238E27FC236}">
                <a16:creationId xmlns:a16="http://schemas.microsoft.com/office/drawing/2014/main" id="{50A5AF69-34E2-43A0-A116-2119B3B79039}"/>
              </a:ext>
            </a:extLst>
          </p:cNvPr>
          <p:cNvSpPr txBox="1"/>
          <p:nvPr/>
        </p:nvSpPr>
        <p:spPr>
          <a:xfrm>
            <a:off x="3454400" y="5041900"/>
            <a:ext cx="13970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0,5 %</a:t>
            </a:r>
          </a:p>
        </p:txBody>
      </p:sp>
      <p:sp>
        <p:nvSpPr>
          <p:cNvPr id="152" name="TextBox 151">
            <a:extLst>
              <a:ext uri="{FF2B5EF4-FFF2-40B4-BE49-F238E27FC236}">
                <a16:creationId xmlns:a16="http://schemas.microsoft.com/office/drawing/2014/main" id="{2DEDEFDB-8893-4155-9E0E-C6007C4AAFAA}"/>
              </a:ext>
            </a:extLst>
          </p:cNvPr>
          <p:cNvSpPr txBox="1"/>
          <p:nvPr/>
        </p:nvSpPr>
        <p:spPr>
          <a:xfrm>
            <a:off x="5029200" y="5041900"/>
            <a:ext cx="19939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Certifié ISO 9001</a:t>
            </a:r>
          </a:p>
        </p:txBody>
      </p:sp>
      <p:sp>
        <p:nvSpPr>
          <p:cNvPr id="153" name="TextBox 152">
            <a:extLst>
              <a:ext uri="{FF2B5EF4-FFF2-40B4-BE49-F238E27FC236}">
                <a16:creationId xmlns:a16="http://schemas.microsoft.com/office/drawing/2014/main" id="{9A6546DB-A73C-4AC0-B8DA-E223D58C79F6}"/>
              </a:ext>
            </a:extLst>
          </p:cNvPr>
          <p:cNvSpPr txBox="1"/>
          <p:nvPr/>
        </p:nvSpPr>
        <p:spPr>
          <a:xfrm>
            <a:off x="647700" y="5651500"/>
            <a:ext cx="6350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Le prix le plus bas n’est pas toujours le coût total le plus faible : la qualité fournisseur fiable crée de la valeur.</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54" name="Rectangle 153">
            <a:extLst>
              <a:ext uri="{FF2B5EF4-FFF2-40B4-BE49-F238E27FC236}">
                <a16:creationId xmlns:a16="http://schemas.microsoft.com/office/drawing/2014/main" id="{3B7DCE77-B622-4347-A358-A01027D13EED}"/>
              </a:ext>
            </a:extLst>
          </p:cNvPr>
          <p:cNvSpPr/>
          <p:nvPr/>
        </p:nvSpPr>
        <p:spPr>
          <a:xfrm>
            <a:off x="660400" y="6330950"/>
            <a:ext cx="6604000" cy="2540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405732162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3D0E3-58C6-6BC9-2DAB-B3B7A9B704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50EBCD-4103-0ADC-1D55-6A73B62180D7}"/>
              </a:ext>
            </a:extLst>
          </p:cNvPr>
          <p:cNvSpPr>
            <a:spLocks noGrp="1"/>
          </p:cNvSpPr>
          <p:nvPr>
            <p:ph type="title"/>
          </p:nvPr>
        </p:nvSpPr>
        <p:spPr>
          <a:xfrm>
            <a:off x="603252" y="539751"/>
            <a:ext cx="8307991" cy="717551"/>
          </a:xfrm>
        </p:spPr>
        <p:txBody>
          <a:bodyPr/>
          <a:lstStyle/>
          <a:p>
            <a:r>
              <a:rPr lang="en-US" dirty="0"/>
              <a:t>Coût de la qualité et coût de la non-qualité</a:t>
            </a:r>
          </a:p>
        </p:txBody>
      </p:sp>
      <p:pic>
        <p:nvPicPr>
          <p:cNvPr id="5" name="Obraz 4" descr="Obraz zawierający tekst, zrzut ekranu, Czcionka, numer&#10;&#10;Zawartość wygenerowana przez AI może być niepoprawna.">
            <a:extLst>
              <a:ext uri="{FF2B5EF4-FFF2-40B4-BE49-F238E27FC236}">
                <a16:creationId xmlns:a16="http://schemas.microsoft.com/office/drawing/2014/main" id="{BD47BE31-A630-F51F-7A4F-4139BB1DEE99}"/>
              </a:ext>
            </a:extLst>
          </p:cNvPr>
          <p:cNvPicPr>
            <a:picLocks noChangeAspect="1"/>
          </p:cNvPicPr>
          <p:nvPr/>
        </p:nvPicPr>
        <p:blipFill>
          <a:blip r:embed="rId3"/>
          <a:stretch>
            <a:fillRect/>
          </a:stretch>
        </p:blipFill>
        <p:spPr>
          <a:xfrm>
            <a:off x="603252" y="1705272"/>
            <a:ext cx="9206642" cy="4163513"/>
          </a:xfrm>
          <a:prstGeom prst="rect">
            <a:avLst/>
          </a:prstGeom>
        </p:spPr>
      </p:pic>
      <p:sp>
        <p:nvSpPr>
          <p:cNvPr id="3" name="Rectangle 2">
            <a:extLst>
              <a:ext uri="{FF2B5EF4-FFF2-40B4-BE49-F238E27FC236}">
                <a16:creationId xmlns:a16="http://schemas.microsoft.com/office/drawing/2014/main" id="{7B4FB101-C70B-4E8B-AC34-089FC3672EE5}"/>
              </a:ext>
            </a:extLst>
          </p:cNvPr>
          <p:cNvSpPr/>
          <p:nvPr/>
        </p:nvSpPr>
        <p:spPr>
          <a:xfrm>
            <a:off x="603250" y="1701800"/>
            <a:ext cx="9207500" cy="416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B04B4FCC-3577-4C9A-9C0F-7F80BCB45467}"/>
              </a:ext>
            </a:extLst>
          </p:cNvPr>
          <p:cNvSpPr txBox="1"/>
          <p:nvPr/>
        </p:nvSpPr>
        <p:spPr>
          <a:xfrm>
            <a:off x="660400" y="1778000"/>
            <a:ext cx="71120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800" b="1" i="0" u="none" strike="noStrike" cap="none" spc="0" normalizeH="0" baseline="0">
                <a:ln>
                  <a:noFill/>
                </a:ln>
                <a:solidFill>
                  <a:srgbClr val="28B7C4"/>
                </a:solidFill>
                <a:effectLst/>
                <a:uFillTx/>
                <a:latin typeface="+mn-lt"/>
                <a:ea typeface="+mn-ea"/>
                <a:cs typeface="+mn-cs"/>
                <a:sym typeface="Helvetica Neue"/>
              </a:rPr>
              <a:t>Composantes du coût de la qualité</a:t>
            </a:r>
            <a:endParaRPr kumimoji="0" lang="en-GB" sz="1800" b="1" i="0" u="none" strike="noStrike" cap="none" spc="0" normalizeH="0" baseline="0">
              <a:ln>
                <a:noFill/>
              </a:ln>
              <a:solidFill>
                <a:srgbClr val="28B7C4"/>
              </a:solidFill>
              <a:effectLst/>
              <a:uFillTx/>
              <a:latin typeface="+mn-lt"/>
              <a:ea typeface="+mn-ea"/>
              <a:cs typeface="+mn-cs"/>
              <a:sym typeface="Helvetica Neue"/>
            </a:endParaRPr>
          </a:p>
        </p:txBody>
      </p:sp>
      <p:sp>
        <p:nvSpPr>
          <p:cNvPr id="6" name="Rectangle 5">
            <a:extLst>
              <a:ext uri="{FF2B5EF4-FFF2-40B4-BE49-F238E27FC236}">
                <a16:creationId xmlns:a16="http://schemas.microsoft.com/office/drawing/2014/main" id="{6F3F7058-A8A2-45E6-AFC8-C399034DE4E4}"/>
              </a:ext>
            </a:extLst>
          </p:cNvPr>
          <p:cNvSpPr/>
          <p:nvPr/>
        </p:nvSpPr>
        <p:spPr>
          <a:xfrm>
            <a:off x="660400" y="2374900"/>
            <a:ext cx="4432300" cy="3390900"/>
          </a:xfrm>
          <a:prstGeom prst="rect">
            <a:avLst/>
          </a:prstGeom>
          <a:solidFill>
            <a:srgbClr val="FAFAF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7CABC13D-B627-47BE-B86D-D2EDAB81C6D0}"/>
              </a:ext>
            </a:extLst>
          </p:cNvPr>
          <p:cNvSpPr/>
          <p:nvPr/>
        </p:nvSpPr>
        <p:spPr>
          <a:xfrm>
            <a:off x="5295900" y="2374900"/>
            <a:ext cx="4432300" cy="3390900"/>
          </a:xfrm>
          <a:prstGeom prst="rect">
            <a:avLst/>
          </a:prstGeom>
          <a:solidFill>
            <a:srgbClr val="FAFAF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4A8FE1C3-4EF8-4D00-BA96-AF6DEB2D864B}"/>
              </a:ext>
            </a:extLst>
          </p:cNvPr>
          <p:cNvSpPr txBox="1"/>
          <p:nvPr/>
        </p:nvSpPr>
        <p:spPr>
          <a:xfrm>
            <a:off x="825500" y="2654300"/>
            <a:ext cx="40005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a:ln>
                  <a:noFill/>
                </a:ln>
                <a:solidFill>
                  <a:srgbClr val="28B7C4"/>
                </a:solidFill>
                <a:effectLst/>
                <a:uFillTx/>
                <a:latin typeface="+mn-lt"/>
                <a:ea typeface="+mn-ea"/>
                <a:cs typeface="+mn-cs"/>
                <a:sym typeface="Helvetica Neue"/>
              </a:rPr>
              <a:t>Coût de la qualité (investissements)</a:t>
            </a:r>
            <a:endParaRPr kumimoji="0" lang="en-GB" sz="1400" b="1" i="0" u="none" strike="noStrike" cap="none" spc="0" normalizeH="0" baseline="0">
              <a:ln>
                <a:noFill/>
              </a:ln>
              <a:solidFill>
                <a:srgbClr val="28B7C4"/>
              </a:solidFill>
              <a:effectLst/>
              <a:uFillTx/>
              <a:latin typeface="+mn-lt"/>
              <a:ea typeface="+mn-ea"/>
              <a:cs typeface="+mn-cs"/>
              <a:sym typeface="Helvetica Neue"/>
            </a:endParaRPr>
          </a:p>
        </p:txBody>
      </p:sp>
      <p:sp>
        <p:nvSpPr>
          <p:cNvPr id="9" name="TextBox 8">
            <a:extLst>
              <a:ext uri="{FF2B5EF4-FFF2-40B4-BE49-F238E27FC236}">
                <a16:creationId xmlns:a16="http://schemas.microsoft.com/office/drawing/2014/main" id="{75A7E787-C41C-4CE7-8567-13B9C64DF4DD}"/>
              </a:ext>
            </a:extLst>
          </p:cNvPr>
          <p:cNvSpPr txBox="1"/>
          <p:nvPr/>
        </p:nvSpPr>
        <p:spPr>
          <a:xfrm>
            <a:off x="863600" y="3276600"/>
            <a:ext cx="3937000" cy="767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003B4C"/>
                </a:solidFill>
                <a:effectLst/>
                <a:uFillTx/>
                <a:latin typeface="+mn-lt"/>
                <a:ea typeface="+mn-ea"/>
                <a:cs typeface="+mn-cs"/>
                <a:sym typeface="Helvetica Neue"/>
              </a:rPr>
              <a:t>• Coûts de prévention : Formation, conception des processus, maintenance, planification qualité.
• Coûts d’évaluation : Inspections, essais, audits, étalonnage des équipements.</a:t>
            </a:r>
            <a:endParaRPr kumimoji="0" lang="en-GB" sz="1200" i="0" u="none" strike="noStrike" cap="none" spc="0" normalizeH="0" baseline="0">
              <a:ln>
                <a:noFill/>
              </a:ln>
              <a:solidFill>
                <a:srgbClr val="003B4C"/>
              </a:solidFill>
              <a:effectLst/>
              <a:uFillTx/>
              <a:latin typeface="+mn-lt"/>
              <a:ea typeface="+mn-ea"/>
              <a:cs typeface="+mn-cs"/>
              <a:sym typeface="Helvetica Neue"/>
            </a:endParaRPr>
          </a:p>
        </p:txBody>
      </p:sp>
      <p:sp>
        <p:nvSpPr>
          <p:cNvPr id="10" name="TextBox 9">
            <a:extLst>
              <a:ext uri="{FF2B5EF4-FFF2-40B4-BE49-F238E27FC236}">
                <a16:creationId xmlns:a16="http://schemas.microsoft.com/office/drawing/2014/main" id="{CC868010-3304-4B15-A7FF-ED09D7F2B05D}"/>
              </a:ext>
            </a:extLst>
          </p:cNvPr>
          <p:cNvSpPr txBox="1"/>
          <p:nvPr/>
        </p:nvSpPr>
        <p:spPr>
          <a:xfrm>
            <a:off x="825500" y="4876800"/>
            <a:ext cx="3937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a:ln>
                  <a:noFill/>
                </a:ln>
                <a:solidFill>
                  <a:srgbClr val="003B4C"/>
                </a:solidFill>
                <a:effectLst/>
                <a:uFillTx/>
                <a:latin typeface="+mn-lt"/>
                <a:ea typeface="+mn-ea"/>
                <a:cs typeface="+mn-cs"/>
                <a:sym typeface="Helvetica Neue"/>
              </a:rPr>
              <a:t>Souvent 2 à 4 % du CA lorsqu’ils sont bien gérés, mais ils évitent des pertes bien plus importantes.</a:t>
            </a:r>
            <a:endParaRPr kumimoji="0" lang="en-GB" sz="1200" i="0" u="none" strike="noStrike" cap="none" spc="0" normalizeH="0" baseline="0">
              <a:ln>
                <a:noFill/>
              </a:ln>
              <a:solidFill>
                <a:srgbClr val="003B4C"/>
              </a:solidFill>
              <a:effectLst/>
              <a:uFillTx/>
              <a:latin typeface="+mn-lt"/>
              <a:ea typeface="+mn-ea"/>
              <a:cs typeface="+mn-cs"/>
              <a:sym typeface="Helvetica Neue"/>
            </a:endParaRPr>
          </a:p>
        </p:txBody>
      </p:sp>
      <p:sp>
        <p:nvSpPr>
          <p:cNvPr id="11" name="TextBox 10">
            <a:extLst>
              <a:ext uri="{FF2B5EF4-FFF2-40B4-BE49-F238E27FC236}">
                <a16:creationId xmlns:a16="http://schemas.microsoft.com/office/drawing/2014/main" id="{4F5C2B56-0C64-414E-9A3F-4F84C888043C}"/>
              </a:ext>
            </a:extLst>
          </p:cNvPr>
          <p:cNvSpPr txBox="1"/>
          <p:nvPr/>
        </p:nvSpPr>
        <p:spPr>
          <a:xfrm>
            <a:off x="5461000" y="2654300"/>
            <a:ext cx="40005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1" i="0" u="none" strike="noStrike" cap="none" spc="0" normalizeH="0" baseline="0">
                <a:ln>
                  <a:noFill/>
                </a:ln>
                <a:solidFill>
                  <a:srgbClr val="28B7C4"/>
                </a:solidFill>
                <a:effectLst/>
                <a:uFillTx/>
                <a:latin typeface="+mn-lt"/>
                <a:ea typeface="+mn-ea"/>
                <a:cs typeface="+mn-cs"/>
                <a:sym typeface="Helvetica Neue"/>
              </a:rPr>
              <a:t>Coût de la non-qualité (pertes)</a:t>
            </a:r>
            <a:endParaRPr kumimoji="0" lang="en-GB" sz="1400" b="1" i="0" u="none" strike="noStrike" cap="none" spc="0" normalizeH="0" baseline="0">
              <a:ln>
                <a:noFill/>
              </a:ln>
              <a:solidFill>
                <a:srgbClr val="28B7C4"/>
              </a:solidFill>
              <a:effectLst/>
              <a:uFillTx/>
              <a:latin typeface="+mn-lt"/>
              <a:ea typeface="+mn-ea"/>
              <a:cs typeface="+mn-cs"/>
              <a:sym typeface="Helvetica Neue"/>
            </a:endParaRPr>
          </a:p>
        </p:txBody>
      </p:sp>
      <p:sp>
        <p:nvSpPr>
          <p:cNvPr id="12" name="TextBox 11">
            <a:extLst>
              <a:ext uri="{FF2B5EF4-FFF2-40B4-BE49-F238E27FC236}">
                <a16:creationId xmlns:a16="http://schemas.microsoft.com/office/drawing/2014/main" id="{5C689244-3C1D-446E-BA7A-426DABDDC598}"/>
              </a:ext>
            </a:extLst>
          </p:cNvPr>
          <p:cNvSpPr txBox="1"/>
          <p:nvPr/>
        </p:nvSpPr>
        <p:spPr>
          <a:xfrm>
            <a:off x="5499100" y="3276600"/>
            <a:ext cx="3937000" cy="1333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B4C"/>
                </a:solidFill>
                <a:effectLst/>
                <a:uFillTx/>
                <a:latin typeface="+mn-lt"/>
                <a:ea typeface="+mn-ea"/>
                <a:cs typeface="+mn-cs"/>
                <a:sym typeface="Helvetica Neue"/>
              </a:rPr>
              <a:t>• Défaillance interne : rebut, retouches, arrêts, heures supplémentaires pour rétablir la situation.
• Défaillance externe : retours, réclamations, clients perdus, garantie, atteinte à la réputation.</a:t>
            </a:r>
            <a:endParaRPr kumimoji="0" lang="en-GB" sz="1200" i="0" u="none" strike="noStrike" cap="none" spc="0" normalizeH="0" baseline="0">
              <a:ln>
                <a:noFill/>
              </a:ln>
              <a:solidFill>
                <a:srgbClr val="003B4C"/>
              </a:solidFill>
              <a:effectLst/>
              <a:uFillTx/>
              <a:latin typeface="+mn-lt"/>
              <a:ea typeface="+mn-ea"/>
              <a:cs typeface="+mn-cs"/>
              <a:sym typeface="Helvetica Neue"/>
            </a:endParaRPr>
          </a:p>
        </p:txBody>
      </p:sp>
      <p:sp>
        <p:nvSpPr>
          <p:cNvPr id="13" name="TextBox 12">
            <a:extLst>
              <a:ext uri="{FF2B5EF4-FFF2-40B4-BE49-F238E27FC236}">
                <a16:creationId xmlns:a16="http://schemas.microsoft.com/office/drawing/2014/main" id="{80754034-EB86-4D95-93B2-ED4DCC7DDDED}"/>
              </a:ext>
            </a:extLst>
          </p:cNvPr>
          <p:cNvSpPr txBox="1"/>
          <p:nvPr/>
        </p:nvSpPr>
        <p:spPr>
          <a:xfrm>
            <a:off x="5461000" y="4876800"/>
            <a:ext cx="3937000" cy="63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B4C"/>
                </a:solidFill>
                <a:effectLst/>
                <a:uFillTx/>
                <a:latin typeface="+mn-lt"/>
                <a:ea typeface="+mn-ea"/>
                <a:cs typeface="+mn-cs"/>
                <a:sym typeface="Helvetica Neue"/>
              </a:rPr>
              <a:t>Peut facilement atteindre 15 à 25 % du CA si la qualité est négligée.</a:t>
            </a:r>
            <a:endParaRPr kumimoji="0" lang="en-GB" sz="1200" i="0" u="none" strike="noStrike" cap="none" spc="0" normalizeH="0" baseline="0">
              <a:ln>
                <a:noFill/>
              </a:ln>
              <a:solidFill>
                <a:srgbClr val="003B4C"/>
              </a:solidFill>
              <a:effectLst/>
              <a:uFillTx/>
              <a:latin typeface="+mn-lt"/>
              <a:ea typeface="+mn-ea"/>
              <a:cs typeface="+mn-cs"/>
              <a:sym typeface="Helvetica Neue"/>
            </a:endParaRPr>
          </a:p>
        </p:txBody>
      </p:sp>
      <p:sp>
        <p:nvSpPr>
          <p:cNvPr id="14" name="Rectangle 13">
            <a:extLst>
              <a:ext uri="{FF2B5EF4-FFF2-40B4-BE49-F238E27FC236}">
                <a16:creationId xmlns:a16="http://schemas.microsoft.com/office/drawing/2014/main" id="{0323BE4F-674B-413F-9437-E6A6840B8DA7}"/>
              </a:ext>
            </a:extLst>
          </p:cNvPr>
          <p:cNvSpPr/>
          <p:nvPr/>
        </p:nvSpPr>
        <p:spPr>
          <a:xfrm>
            <a:off x="603250" y="1701800"/>
            <a:ext cx="9207500" cy="416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 name="TextBox 14">
            <a:extLst>
              <a:ext uri="{FF2B5EF4-FFF2-40B4-BE49-F238E27FC236}">
                <a16:creationId xmlns:a16="http://schemas.microsoft.com/office/drawing/2014/main" id="{490737E8-7A5A-46A2-9203-8CD0A1F002AF}"/>
              </a:ext>
            </a:extLst>
          </p:cNvPr>
          <p:cNvSpPr txBox="1"/>
          <p:nvPr/>
        </p:nvSpPr>
        <p:spPr>
          <a:xfrm>
            <a:off x="660400" y="1778000"/>
            <a:ext cx="7112000" cy="3518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800" b="0" i="0" u="none" strike="noStrike" cap="none" spc="0" normalizeH="0" baseline="0">
                <a:ln>
                  <a:noFill/>
                </a:ln>
                <a:solidFill>
                  <a:srgbClr val="28B7C4"/>
                </a:solidFill>
                <a:effectLst/>
                <a:uFillTx/>
                <a:latin typeface="Montserrat"/>
                <a:ea typeface="Montserrat"/>
                <a:cs typeface="Montserrat"/>
                <a:sym typeface="Helvetica Neue"/>
              </a:rPr>
              <a:t>Composantes du coût de la qualité</a:t>
            </a:r>
            <a:endParaRPr kumimoji="0" lang="en-GB" sz="1800" b="0" i="0" u="none" strike="noStrike" cap="none" spc="0" normalizeH="0" baseline="0">
              <a:ln>
                <a:noFill/>
              </a:ln>
              <a:solidFill>
                <a:srgbClr val="28B7C4"/>
              </a:solidFill>
              <a:effectLst/>
              <a:uFillTx/>
              <a:latin typeface="Montserrat"/>
              <a:ea typeface="Montserrat"/>
              <a:cs typeface="Montserrat"/>
              <a:sym typeface="Helvetica Neue"/>
            </a:endParaRPr>
          </a:p>
        </p:txBody>
      </p:sp>
      <p:sp>
        <p:nvSpPr>
          <p:cNvPr id="16" name="Rectangle 15">
            <a:extLst>
              <a:ext uri="{FF2B5EF4-FFF2-40B4-BE49-F238E27FC236}">
                <a16:creationId xmlns:a16="http://schemas.microsoft.com/office/drawing/2014/main" id="{6B33E927-B4D8-47A2-B197-13DA515A6C3E}"/>
              </a:ext>
            </a:extLst>
          </p:cNvPr>
          <p:cNvSpPr/>
          <p:nvPr/>
        </p:nvSpPr>
        <p:spPr>
          <a:xfrm>
            <a:off x="660400" y="2374900"/>
            <a:ext cx="4432300" cy="3390900"/>
          </a:xfrm>
          <a:prstGeom prst="rect">
            <a:avLst/>
          </a:prstGeom>
          <a:solidFill>
            <a:srgbClr val="FAFAF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Rectangle 16">
            <a:extLst>
              <a:ext uri="{FF2B5EF4-FFF2-40B4-BE49-F238E27FC236}">
                <a16:creationId xmlns:a16="http://schemas.microsoft.com/office/drawing/2014/main" id="{A70F1E14-37F9-4554-ACEA-B4F3C2B1621F}"/>
              </a:ext>
            </a:extLst>
          </p:cNvPr>
          <p:cNvSpPr/>
          <p:nvPr/>
        </p:nvSpPr>
        <p:spPr>
          <a:xfrm>
            <a:off x="5295900" y="2374900"/>
            <a:ext cx="4432300" cy="3390900"/>
          </a:xfrm>
          <a:prstGeom prst="rect">
            <a:avLst/>
          </a:prstGeom>
          <a:solidFill>
            <a:srgbClr val="FAFAF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TextBox 17">
            <a:extLst>
              <a:ext uri="{FF2B5EF4-FFF2-40B4-BE49-F238E27FC236}">
                <a16:creationId xmlns:a16="http://schemas.microsoft.com/office/drawing/2014/main" id="{6C59753C-951F-41B2-9765-39B8D6393398}"/>
              </a:ext>
            </a:extLst>
          </p:cNvPr>
          <p:cNvSpPr txBox="1"/>
          <p:nvPr/>
        </p:nvSpPr>
        <p:spPr>
          <a:xfrm>
            <a:off x="825500" y="2654300"/>
            <a:ext cx="40005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8B7C4"/>
                </a:solidFill>
                <a:effectLst/>
                <a:uFillTx/>
                <a:latin typeface="Montserrat"/>
                <a:ea typeface="Montserrat"/>
                <a:cs typeface="Montserrat"/>
                <a:sym typeface="Helvetica Neue"/>
              </a:rPr>
              <a:t>Coût de la qualité (investissements)</a:t>
            </a:r>
            <a:endParaRPr kumimoji="0" lang="en-GB" sz="1400" b="0" i="0" u="none" strike="noStrike" cap="none" spc="0" normalizeH="0" baseline="0" dirty="0">
              <a:ln>
                <a:noFill/>
              </a:ln>
              <a:solidFill>
                <a:srgbClr val="28B7C4"/>
              </a:solidFill>
              <a:effectLst/>
              <a:uFillTx/>
              <a:latin typeface="Montserrat"/>
              <a:ea typeface="Montserrat"/>
              <a:cs typeface="Montserrat"/>
              <a:sym typeface="Helvetica Neue"/>
            </a:endParaRPr>
          </a:p>
        </p:txBody>
      </p:sp>
      <p:sp>
        <p:nvSpPr>
          <p:cNvPr id="19" name="TextBox 18">
            <a:extLst>
              <a:ext uri="{FF2B5EF4-FFF2-40B4-BE49-F238E27FC236}">
                <a16:creationId xmlns:a16="http://schemas.microsoft.com/office/drawing/2014/main" id="{DA8F28FD-809A-4C90-8046-53AD36BF2D98}"/>
              </a:ext>
            </a:extLst>
          </p:cNvPr>
          <p:cNvSpPr txBox="1"/>
          <p:nvPr/>
        </p:nvSpPr>
        <p:spPr>
          <a:xfrm>
            <a:off x="863600" y="3276600"/>
            <a:ext cx="3937000" cy="10720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 Coûts de prévention : formation, conception des processus, maintenance, planification qualité.
• Coûts d’évaluation : inspections, essais, audits, étalonnage des équipements.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20" name="TextBox 19">
            <a:extLst>
              <a:ext uri="{FF2B5EF4-FFF2-40B4-BE49-F238E27FC236}">
                <a16:creationId xmlns:a16="http://schemas.microsoft.com/office/drawing/2014/main" id="{244BC2AF-8FF8-4381-9DDB-9F359CDAD80C}"/>
              </a:ext>
            </a:extLst>
          </p:cNvPr>
          <p:cNvSpPr txBox="1"/>
          <p:nvPr/>
        </p:nvSpPr>
        <p:spPr>
          <a:xfrm>
            <a:off x="825500" y="4876800"/>
            <a:ext cx="3937000" cy="684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Souvent 2 à 4 % du CA lorsqu’ils sont bien gérés, mais ils évitent des pertes bien plus importantes.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21" name="TextBox 20">
            <a:extLst>
              <a:ext uri="{FF2B5EF4-FFF2-40B4-BE49-F238E27FC236}">
                <a16:creationId xmlns:a16="http://schemas.microsoft.com/office/drawing/2014/main" id="{97D16EB7-0DB2-49F6-A4BC-6A3074DED5E5}"/>
              </a:ext>
            </a:extLst>
          </p:cNvPr>
          <p:cNvSpPr txBox="1"/>
          <p:nvPr/>
        </p:nvSpPr>
        <p:spPr>
          <a:xfrm>
            <a:off x="5461000" y="2654300"/>
            <a:ext cx="40005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a:ln>
                  <a:noFill/>
                </a:ln>
                <a:solidFill>
                  <a:srgbClr val="28B7C4"/>
                </a:solidFill>
                <a:effectLst/>
                <a:uFillTx/>
                <a:latin typeface="Montserrat"/>
                <a:ea typeface="Montserrat"/>
                <a:cs typeface="Montserrat"/>
                <a:sym typeface="Helvetica Neue"/>
              </a:rPr>
              <a:t>Coût de la non-qualité (pertes)</a:t>
            </a:r>
            <a:endParaRPr kumimoji="0" lang="en-GB" sz="1400" b="0" i="0" u="none" strike="noStrike" cap="none" spc="0" normalizeH="0" baseline="0">
              <a:ln>
                <a:noFill/>
              </a:ln>
              <a:solidFill>
                <a:srgbClr val="28B7C4"/>
              </a:solidFill>
              <a:effectLst/>
              <a:uFillTx/>
              <a:latin typeface="Montserrat"/>
              <a:ea typeface="Montserrat"/>
              <a:cs typeface="Montserrat"/>
              <a:sym typeface="Helvetica Neue"/>
            </a:endParaRPr>
          </a:p>
        </p:txBody>
      </p:sp>
      <p:sp>
        <p:nvSpPr>
          <p:cNvPr id="22" name="TextBox 21">
            <a:extLst>
              <a:ext uri="{FF2B5EF4-FFF2-40B4-BE49-F238E27FC236}">
                <a16:creationId xmlns:a16="http://schemas.microsoft.com/office/drawing/2014/main" id="{135A4DD0-EC80-4580-A0A1-9CCD482350E0}"/>
              </a:ext>
            </a:extLst>
          </p:cNvPr>
          <p:cNvSpPr txBox="1"/>
          <p:nvPr/>
        </p:nvSpPr>
        <p:spPr>
          <a:xfrm>
            <a:off x="5499100" y="3276600"/>
            <a:ext cx="3937000" cy="1265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 Défaillance interne : rebut, retouches, arrêts, heures supplémentaires pour rétablir la situation.
• Défaillance externe : retours, réclamations, clients perdus, garantie, atteinte à la réputation.</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23" name="TextBox 22">
            <a:extLst>
              <a:ext uri="{FF2B5EF4-FFF2-40B4-BE49-F238E27FC236}">
                <a16:creationId xmlns:a16="http://schemas.microsoft.com/office/drawing/2014/main" id="{7BFE7574-D765-4C23-8DBD-B3A08066B55D}"/>
              </a:ext>
            </a:extLst>
          </p:cNvPr>
          <p:cNvSpPr txBox="1"/>
          <p:nvPr/>
        </p:nvSpPr>
        <p:spPr>
          <a:xfrm>
            <a:off x="5461000" y="4876800"/>
            <a:ext cx="3937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B4C"/>
                </a:solidFill>
                <a:effectLst/>
                <a:uFillTx/>
                <a:latin typeface="Montserrat"/>
                <a:ea typeface="Montserrat"/>
                <a:cs typeface="Montserrat"/>
                <a:sym typeface="Helvetica Neue"/>
              </a:rPr>
              <a:t>Peut facilement atteindre 15 à 25 % du CA si la qualité est négligée.</a:t>
            </a:r>
            <a:endParaRPr kumimoji="0" lang="en-GB" sz="1400" b="0" i="0" u="none" strike="noStrike" cap="none" spc="0" normalizeH="0" baseline="0" dirty="0">
              <a:ln>
                <a:noFill/>
              </a:ln>
              <a:solidFill>
                <a:srgbClr val="003B4C"/>
              </a:solidFill>
              <a:effectLst/>
              <a:uFillTx/>
              <a:latin typeface="Montserrat"/>
              <a:ea typeface="Montserrat"/>
              <a:cs typeface="Montserrat"/>
              <a:sym typeface="Helvetica Neue"/>
            </a:endParaRPr>
          </a:p>
        </p:txBody>
      </p:sp>
    </p:spTree>
    <p:extLst>
      <p:ext uri="{BB962C8B-B14F-4D97-AF65-F5344CB8AC3E}">
        <p14:creationId xmlns:p14="http://schemas.microsoft.com/office/powerpoint/2010/main" val="194937406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D29D4-FAAB-A325-E419-8AA17C5988A3}"/>
            </a:ext>
          </a:extLst>
        </p:cNvPr>
        <p:cNvGrpSpPr/>
        <p:nvPr/>
      </p:nvGrpSpPr>
      <p:grpSpPr>
        <a:xfrm>
          <a:off x="0" y="0"/>
          <a:ext cx="0" cy="0"/>
          <a:chOff x="0" y="0"/>
          <a:chExt cx="0" cy="0"/>
        </a:xfrm>
      </p:grpSpPr>
      <p:pic>
        <p:nvPicPr>
          <p:cNvPr id="4" name="Obraz 3" descr="Obraz zawierający tekst, zrzut ekranu, Czcionka, numer&#10;&#10;Zawartość wygenerowana przez AI może być niepoprawna.">
            <a:extLst>
              <a:ext uri="{FF2B5EF4-FFF2-40B4-BE49-F238E27FC236}">
                <a16:creationId xmlns:a16="http://schemas.microsoft.com/office/drawing/2014/main" id="{8AC57498-4A2B-060E-39E4-9CD176060611}"/>
              </a:ext>
            </a:extLst>
          </p:cNvPr>
          <p:cNvPicPr>
            <a:picLocks noChangeAspect="1"/>
          </p:cNvPicPr>
          <p:nvPr/>
        </p:nvPicPr>
        <p:blipFill>
          <a:blip r:embed="rId3"/>
          <a:stretch>
            <a:fillRect/>
          </a:stretch>
        </p:blipFill>
        <p:spPr>
          <a:xfrm>
            <a:off x="564696" y="630659"/>
            <a:ext cx="6869446" cy="5596681"/>
          </a:xfrm>
          <a:prstGeom prst="rect">
            <a:avLst/>
          </a:prstGeom>
        </p:spPr>
      </p:pic>
      <p:sp>
        <p:nvSpPr>
          <p:cNvPr id="2" name="Rectangle 1">
            <a:extLst>
              <a:ext uri="{FF2B5EF4-FFF2-40B4-BE49-F238E27FC236}">
                <a16:creationId xmlns:a16="http://schemas.microsoft.com/office/drawing/2014/main" id="{80835DD0-BE26-4432-9B64-A4C44BD15CBA}"/>
              </a:ext>
            </a:extLst>
          </p:cNvPr>
          <p:cNvSpPr/>
          <p:nvPr/>
        </p:nvSpPr>
        <p:spPr>
          <a:xfrm>
            <a:off x="558800" y="622300"/>
            <a:ext cx="6883400" cy="561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TextBox 2">
            <a:extLst>
              <a:ext uri="{FF2B5EF4-FFF2-40B4-BE49-F238E27FC236}">
                <a16:creationId xmlns:a16="http://schemas.microsoft.com/office/drawing/2014/main" id="{A82A690A-2785-44C5-9F50-31AAC61AC036}"/>
              </a:ext>
            </a:extLst>
          </p:cNvPr>
          <p:cNvSpPr txBox="1"/>
          <p:nvPr/>
        </p:nvSpPr>
        <p:spPr>
          <a:xfrm>
            <a:off x="609600" y="762000"/>
            <a:ext cx="6604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600" b="1" i="0" u="none" strike="noStrike" cap="none" spc="0" normalizeH="0" baseline="0">
                <a:ln>
                  <a:noFill/>
                </a:ln>
                <a:solidFill>
                  <a:srgbClr val="28B7C4"/>
                </a:solidFill>
                <a:effectLst/>
                <a:uFillTx/>
                <a:latin typeface="+mn-lt"/>
                <a:ea typeface="+mn-ea"/>
                <a:cs typeface="+mn-cs"/>
                <a:sym typeface="Helvetica Neue"/>
              </a:rPr>
              <a:t>Exemple : deux usines produisant 10 000 unités/mois</a:t>
            </a:r>
            <a:endParaRPr kumimoji="0" lang="en-GB" sz="1600" b="1" i="0" u="none" strike="noStrike" cap="none" spc="0" normalizeH="0" baseline="0">
              <a:ln>
                <a:noFill/>
              </a:ln>
              <a:solidFill>
                <a:srgbClr val="28B7C4"/>
              </a:solidFill>
              <a:effectLst/>
              <a:uFillTx/>
              <a:latin typeface="+mn-lt"/>
              <a:ea typeface="+mn-ea"/>
              <a:cs typeface="+mn-cs"/>
              <a:sym typeface="Helvetica Neue"/>
            </a:endParaRPr>
          </a:p>
        </p:txBody>
      </p:sp>
      <p:sp>
        <p:nvSpPr>
          <p:cNvPr id="5" name="Rectangle 4">
            <a:extLst>
              <a:ext uri="{FF2B5EF4-FFF2-40B4-BE49-F238E27FC236}">
                <a16:creationId xmlns:a16="http://schemas.microsoft.com/office/drawing/2014/main" id="{612F6A3E-C5FA-4556-9E2C-425EDFEEDAFF}"/>
              </a:ext>
            </a:extLst>
          </p:cNvPr>
          <p:cNvSpPr/>
          <p:nvPr/>
        </p:nvSpPr>
        <p:spPr>
          <a:xfrm>
            <a:off x="609600" y="1193800"/>
            <a:ext cx="11557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F75A15E5-3573-4D16-ACC5-5B2E73F68AD4}"/>
              </a:ext>
            </a:extLst>
          </p:cNvPr>
          <p:cNvSpPr txBox="1"/>
          <p:nvPr/>
        </p:nvSpPr>
        <p:spPr>
          <a:xfrm>
            <a:off x="685800" y="1257300"/>
            <a:ext cx="10033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Élément</a:t>
            </a:r>
          </a:p>
        </p:txBody>
      </p:sp>
      <p:sp>
        <p:nvSpPr>
          <p:cNvPr id="7" name="Rectangle 6">
            <a:extLst>
              <a:ext uri="{FF2B5EF4-FFF2-40B4-BE49-F238E27FC236}">
                <a16:creationId xmlns:a16="http://schemas.microsoft.com/office/drawing/2014/main" id="{3E826EAC-8B04-4FFC-A3F1-0831BCE4FB71}"/>
              </a:ext>
            </a:extLst>
          </p:cNvPr>
          <p:cNvSpPr/>
          <p:nvPr/>
        </p:nvSpPr>
        <p:spPr>
          <a:xfrm>
            <a:off x="1765300" y="1193800"/>
            <a:ext cx="25781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E1D5DB3C-D2AB-4C3F-A632-0897FD041037}"/>
              </a:ext>
            </a:extLst>
          </p:cNvPr>
          <p:cNvSpPr txBox="1"/>
          <p:nvPr/>
        </p:nvSpPr>
        <p:spPr>
          <a:xfrm>
            <a:off x="1841500" y="1257300"/>
            <a:ext cx="24257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Usine A (faible qualité)</a:t>
            </a:r>
          </a:p>
        </p:txBody>
      </p:sp>
      <p:sp>
        <p:nvSpPr>
          <p:cNvPr id="9" name="Rectangle 8">
            <a:extLst>
              <a:ext uri="{FF2B5EF4-FFF2-40B4-BE49-F238E27FC236}">
                <a16:creationId xmlns:a16="http://schemas.microsoft.com/office/drawing/2014/main" id="{6CEFBF74-7DC0-4E82-99D6-1C179CAF3905}"/>
              </a:ext>
            </a:extLst>
          </p:cNvPr>
          <p:cNvSpPr/>
          <p:nvPr/>
        </p:nvSpPr>
        <p:spPr>
          <a:xfrm>
            <a:off x="4343400" y="1193800"/>
            <a:ext cx="29972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5E401863-560D-41D9-9427-51BB14476550}"/>
              </a:ext>
            </a:extLst>
          </p:cNvPr>
          <p:cNvSpPr txBox="1"/>
          <p:nvPr/>
        </p:nvSpPr>
        <p:spPr>
          <a:xfrm>
            <a:off x="4419600" y="1257300"/>
            <a:ext cx="28448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b="1" i="0" u="none" strike="noStrike" cap="none" spc="0" normalizeH="0" baseline="0">
                <a:ln>
                  <a:noFill/>
                </a:ln>
                <a:solidFill>
                  <a:srgbClr val="003B4C"/>
                </a:solidFill>
                <a:effectLst/>
                <a:uFillTx/>
                <a:latin typeface="+mn-lt"/>
                <a:ea typeface="+mn-ea"/>
                <a:cs typeface="+mn-cs"/>
                <a:sym typeface="Helvetica Neue"/>
              </a:rPr>
              <a:t>Usine B (investit dans la qualité)</a:t>
            </a:r>
            <a:endParaRPr kumimoji="0" lang="en-GB" sz="1000" b="1" i="0" u="none" strike="noStrike" cap="none" spc="0" normalizeH="0" baseline="0">
              <a:ln>
                <a:noFill/>
              </a:ln>
              <a:solidFill>
                <a:srgbClr val="003B4C"/>
              </a:solidFill>
              <a:effectLst/>
              <a:uFillTx/>
              <a:latin typeface="+mn-lt"/>
              <a:ea typeface="+mn-ea"/>
              <a:cs typeface="+mn-cs"/>
              <a:sym typeface="Helvetica Neue"/>
            </a:endParaRPr>
          </a:p>
        </p:txBody>
      </p:sp>
      <p:sp>
        <p:nvSpPr>
          <p:cNvPr id="11" name="Rectangle 10">
            <a:extLst>
              <a:ext uri="{FF2B5EF4-FFF2-40B4-BE49-F238E27FC236}">
                <a16:creationId xmlns:a16="http://schemas.microsoft.com/office/drawing/2014/main" id="{E8A62057-3AD4-49D8-8D7B-DFAC7C6B4AE6}"/>
              </a:ext>
            </a:extLst>
          </p:cNvPr>
          <p:cNvSpPr/>
          <p:nvPr/>
        </p:nvSpPr>
        <p:spPr>
          <a:xfrm>
            <a:off x="609600" y="1612900"/>
            <a:ext cx="11557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777FE0CC-3899-4DB0-8DAA-90CE1F23A713}"/>
              </a:ext>
            </a:extLst>
          </p:cNvPr>
          <p:cNvSpPr txBox="1"/>
          <p:nvPr/>
        </p:nvSpPr>
        <p:spPr>
          <a:xfrm>
            <a:off x="685800" y="1676400"/>
            <a:ext cx="10033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Investissement qualité</a:t>
            </a:r>
          </a:p>
        </p:txBody>
      </p:sp>
      <p:sp>
        <p:nvSpPr>
          <p:cNvPr id="13" name="Rectangle 12">
            <a:extLst>
              <a:ext uri="{FF2B5EF4-FFF2-40B4-BE49-F238E27FC236}">
                <a16:creationId xmlns:a16="http://schemas.microsoft.com/office/drawing/2014/main" id="{32CAA51F-8104-46D6-9054-0370B350901E}"/>
              </a:ext>
            </a:extLst>
          </p:cNvPr>
          <p:cNvSpPr/>
          <p:nvPr/>
        </p:nvSpPr>
        <p:spPr>
          <a:xfrm>
            <a:off x="1765300" y="1612900"/>
            <a:ext cx="2578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E94FE7D9-F2C2-47BB-A8E6-DFBF63387B67}"/>
              </a:ext>
            </a:extLst>
          </p:cNvPr>
          <p:cNvSpPr txBox="1"/>
          <p:nvPr/>
        </p:nvSpPr>
        <p:spPr>
          <a:xfrm>
            <a:off x="1841500" y="1676400"/>
            <a:ext cx="24257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Minimal (≈0 % du CA)</a:t>
            </a:r>
          </a:p>
        </p:txBody>
      </p:sp>
      <p:sp>
        <p:nvSpPr>
          <p:cNvPr id="15" name="Rectangle 14">
            <a:extLst>
              <a:ext uri="{FF2B5EF4-FFF2-40B4-BE49-F238E27FC236}">
                <a16:creationId xmlns:a16="http://schemas.microsoft.com/office/drawing/2014/main" id="{C732CB07-7C4F-4443-A6E8-C1D055DDA312}"/>
              </a:ext>
            </a:extLst>
          </p:cNvPr>
          <p:cNvSpPr/>
          <p:nvPr/>
        </p:nvSpPr>
        <p:spPr>
          <a:xfrm>
            <a:off x="4343400" y="1612900"/>
            <a:ext cx="29972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TextBox 15">
            <a:extLst>
              <a:ext uri="{FF2B5EF4-FFF2-40B4-BE49-F238E27FC236}">
                <a16:creationId xmlns:a16="http://schemas.microsoft.com/office/drawing/2014/main" id="{A619EBF0-A5F3-4A9F-9E14-BF9A1938A89F}"/>
              </a:ext>
            </a:extLst>
          </p:cNvPr>
          <p:cNvSpPr txBox="1"/>
          <p:nvPr/>
        </p:nvSpPr>
        <p:spPr>
          <a:xfrm>
            <a:off x="4419600" y="1676400"/>
            <a:ext cx="28448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Formation, maintenance, personnel qualité ≈ 2 % du CA</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7" name="Rectangle 16">
            <a:extLst>
              <a:ext uri="{FF2B5EF4-FFF2-40B4-BE49-F238E27FC236}">
                <a16:creationId xmlns:a16="http://schemas.microsoft.com/office/drawing/2014/main" id="{A87BD389-4616-4BD7-B1AA-275EFE68A226}"/>
              </a:ext>
            </a:extLst>
          </p:cNvPr>
          <p:cNvSpPr/>
          <p:nvPr/>
        </p:nvSpPr>
        <p:spPr>
          <a:xfrm>
            <a:off x="609600" y="2286000"/>
            <a:ext cx="11557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TextBox 17">
            <a:extLst>
              <a:ext uri="{FF2B5EF4-FFF2-40B4-BE49-F238E27FC236}">
                <a16:creationId xmlns:a16="http://schemas.microsoft.com/office/drawing/2014/main" id="{783FEB90-8D9A-4B1B-95DE-305A2377D92E}"/>
              </a:ext>
            </a:extLst>
          </p:cNvPr>
          <p:cNvSpPr txBox="1"/>
          <p:nvPr/>
        </p:nvSpPr>
        <p:spPr>
          <a:xfrm>
            <a:off x="685800" y="2349500"/>
            <a:ext cx="10033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Taux de défauts</a:t>
            </a:r>
          </a:p>
        </p:txBody>
      </p:sp>
      <p:sp>
        <p:nvSpPr>
          <p:cNvPr id="19" name="Rectangle 18">
            <a:extLst>
              <a:ext uri="{FF2B5EF4-FFF2-40B4-BE49-F238E27FC236}">
                <a16:creationId xmlns:a16="http://schemas.microsoft.com/office/drawing/2014/main" id="{20D4DBA7-94E9-4D42-959E-519BCF6A18DD}"/>
              </a:ext>
            </a:extLst>
          </p:cNvPr>
          <p:cNvSpPr/>
          <p:nvPr/>
        </p:nvSpPr>
        <p:spPr>
          <a:xfrm>
            <a:off x="1765300" y="2286000"/>
            <a:ext cx="25781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 name="TextBox 19">
            <a:extLst>
              <a:ext uri="{FF2B5EF4-FFF2-40B4-BE49-F238E27FC236}">
                <a16:creationId xmlns:a16="http://schemas.microsoft.com/office/drawing/2014/main" id="{575380F9-AB99-4758-B1F1-C4B65E8D04EC}"/>
              </a:ext>
            </a:extLst>
          </p:cNvPr>
          <p:cNvSpPr txBox="1"/>
          <p:nvPr/>
        </p:nvSpPr>
        <p:spPr>
          <a:xfrm>
            <a:off x="1841500" y="2349500"/>
            <a:ext cx="24257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8 % (800 unités défectueuses)</a:t>
            </a:r>
          </a:p>
        </p:txBody>
      </p:sp>
      <p:sp>
        <p:nvSpPr>
          <p:cNvPr id="21" name="Rectangle 20">
            <a:extLst>
              <a:ext uri="{FF2B5EF4-FFF2-40B4-BE49-F238E27FC236}">
                <a16:creationId xmlns:a16="http://schemas.microsoft.com/office/drawing/2014/main" id="{F716A368-785A-4E8C-B7A3-38CC6E316687}"/>
              </a:ext>
            </a:extLst>
          </p:cNvPr>
          <p:cNvSpPr/>
          <p:nvPr/>
        </p:nvSpPr>
        <p:spPr>
          <a:xfrm>
            <a:off x="4343400" y="2286000"/>
            <a:ext cx="29972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TextBox 21">
            <a:extLst>
              <a:ext uri="{FF2B5EF4-FFF2-40B4-BE49-F238E27FC236}">
                <a16:creationId xmlns:a16="http://schemas.microsoft.com/office/drawing/2014/main" id="{200672CD-63B7-4228-83EF-E66E3A2F5035}"/>
              </a:ext>
            </a:extLst>
          </p:cNvPr>
          <p:cNvSpPr txBox="1"/>
          <p:nvPr/>
        </p:nvSpPr>
        <p:spPr>
          <a:xfrm>
            <a:off x="4419600" y="2349500"/>
            <a:ext cx="28448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0,5 % (50 unités défectueuses)</a:t>
            </a:r>
          </a:p>
        </p:txBody>
      </p:sp>
      <p:sp>
        <p:nvSpPr>
          <p:cNvPr id="23" name="Rectangle 22">
            <a:extLst>
              <a:ext uri="{FF2B5EF4-FFF2-40B4-BE49-F238E27FC236}">
                <a16:creationId xmlns:a16="http://schemas.microsoft.com/office/drawing/2014/main" id="{8FA461D7-94E1-4970-9412-38FC1892DC6B}"/>
              </a:ext>
            </a:extLst>
          </p:cNvPr>
          <p:cNvSpPr/>
          <p:nvPr/>
        </p:nvSpPr>
        <p:spPr>
          <a:xfrm>
            <a:off x="609600" y="2794000"/>
            <a:ext cx="11557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TextBox 23">
            <a:extLst>
              <a:ext uri="{FF2B5EF4-FFF2-40B4-BE49-F238E27FC236}">
                <a16:creationId xmlns:a16="http://schemas.microsoft.com/office/drawing/2014/main" id="{6AFF0F12-6B1D-49CE-8D82-86F040CF310D}"/>
              </a:ext>
            </a:extLst>
          </p:cNvPr>
          <p:cNvSpPr txBox="1"/>
          <p:nvPr/>
        </p:nvSpPr>
        <p:spPr>
          <a:xfrm>
            <a:off x="685800" y="2857500"/>
            <a:ext cx="10033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Coût retouche/rebut</a:t>
            </a:r>
          </a:p>
        </p:txBody>
      </p:sp>
      <p:sp>
        <p:nvSpPr>
          <p:cNvPr id="25" name="Rectangle 24">
            <a:extLst>
              <a:ext uri="{FF2B5EF4-FFF2-40B4-BE49-F238E27FC236}">
                <a16:creationId xmlns:a16="http://schemas.microsoft.com/office/drawing/2014/main" id="{236F10FB-AA5A-466E-9069-A4AA0EA707C7}"/>
              </a:ext>
            </a:extLst>
          </p:cNvPr>
          <p:cNvSpPr/>
          <p:nvPr/>
        </p:nvSpPr>
        <p:spPr>
          <a:xfrm>
            <a:off x="1765300" y="2794000"/>
            <a:ext cx="2578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TextBox 25">
            <a:extLst>
              <a:ext uri="{FF2B5EF4-FFF2-40B4-BE49-F238E27FC236}">
                <a16:creationId xmlns:a16="http://schemas.microsoft.com/office/drawing/2014/main" id="{39203633-A38E-4EED-9196-780A3F7EF77E}"/>
              </a:ext>
            </a:extLst>
          </p:cNvPr>
          <p:cNvSpPr txBox="1"/>
          <p:nvPr/>
        </p:nvSpPr>
        <p:spPr>
          <a:xfrm>
            <a:off x="1841500" y="2857500"/>
            <a:ext cx="24257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Élevé : nombreuses unités rebutées ou retouchées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7" name="Rectangle 26">
            <a:extLst>
              <a:ext uri="{FF2B5EF4-FFF2-40B4-BE49-F238E27FC236}">
                <a16:creationId xmlns:a16="http://schemas.microsoft.com/office/drawing/2014/main" id="{A5009BB9-264B-4E6B-99DF-4E9DE6340C4F}"/>
              </a:ext>
            </a:extLst>
          </p:cNvPr>
          <p:cNvSpPr/>
          <p:nvPr/>
        </p:nvSpPr>
        <p:spPr>
          <a:xfrm>
            <a:off x="4343400" y="2794000"/>
            <a:ext cx="29972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8" name="TextBox 27">
            <a:extLst>
              <a:ext uri="{FF2B5EF4-FFF2-40B4-BE49-F238E27FC236}">
                <a16:creationId xmlns:a16="http://schemas.microsoft.com/office/drawing/2014/main" id="{1BB673F9-D580-42EB-94AA-5AF8BE8EB64B}"/>
              </a:ext>
            </a:extLst>
          </p:cNvPr>
          <p:cNvSpPr txBox="1"/>
          <p:nvPr/>
        </p:nvSpPr>
        <p:spPr>
          <a:xfrm>
            <a:off x="4419600" y="2857500"/>
            <a:ext cx="28448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Faible : peu d’unités nécessitent une retouche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9" name="Rectangle 28">
            <a:extLst>
              <a:ext uri="{FF2B5EF4-FFF2-40B4-BE49-F238E27FC236}">
                <a16:creationId xmlns:a16="http://schemas.microsoft.com/office/drawing/2014/main" id="{8819D43B-0AA2-4999-B04C-6B8A48126198}"/>
              </a:ext>
            </a:extLst>
          </p:cNvPr>
          <p:cNvSpPr/>
          <p:nvPr/>
        </p:nvSpPr>
        <p:spPr>
          <a:xfrm>
            <a:off x="609600" y="3467100"/>
            <a:ext cx="11557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0" name="TextBox 29">
            <a:extLst>
              <a:ext uri="{FF2B5EF4-FFF2-40B4-BE49-F238E27FC236}">
                <a16:creationId xmlns:a16="http://schemas.microsoft.com/office/drawing/2014/main" id="{96280A97-ED66-45DF-996D-928AD8C83B6C}"/>
              </a:ext>
            </a:extLst>
          </p:cNvPr>
          <p:cNvSpPr txBox="1"/>
          <p:nvPr/>
        </p:nvSpPr>
        <p:spPr>
          <a:xfrm>
            <a:off x="685800" y="3530600"/>
            <a:ext cx="10033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Impact client</a:t>
            </a:r>
          </a:p>
        </p:txBody>
      </p:sp>
      <p:sp>
        <p:nvSpPr>
          <p:cNvPr id="31" name="Rectangle 30">
            <a:extLst>
              <a:ext uri="{FF2B5EF4-FFF2-40B4-BE49-F238E27FC236}">
                <a16:creationId xmlns:a16="http://schemas.microsoft.com/office/drawing/2014/main" id="{C79CC19D-8545-4391-BBAC-EC25384D3D44}"/>
              </a:ext>
            </a:extLst>
          </p:cNvPr>
          <p:cNvSpPr/>
          <p:nvPr/>
        </p:nvSpPr>
        <p:spPr>
          <a:xfrm>
            <a:off x="1765300" y="3467100"/>
            <a:ext cx="25781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2" name="TextBox 31">
            <a:extLst>
              <a:ext uri="{FF2B5EF4-FFF2-40B4-BE49-F238E27FC236}">
                <a16:creationId xmlns:a16="http://schemas.microsoft.com/office/drawing/2014/main" id="{387DE343-60F5-4A8E-A53D-3A90D3903D05}"/>
              </a:ext>
            </a:extLst>
          </p:cNvPr>
          <p:cNvSpPr txBox="1"/>
          <p:nvPr/>
        </p:nvSpPr>
        <p:spPr>
          <a:xfrm>
            <a:off x="1841500" y="3530600"/>
            <a:ext cx="24257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Réclamations fréquentes, retours, perte de comptes clés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3" name="Rectangle 32">
            <a:extLst>
              <a:ext uri="{FF2B5EF4-FFF2-40B4-BE49-F238E27FC236}">
                <a16:creationId xmlns:a16="http://schemas.microsoft.com/office/drawing/2014/main" id="{1B2432AD-04DC-401E-8680-01DE21017211}"/>
              </a:ext>
            </a:extLst>
          </p:cNvPr>
          <p:cNvSpPr/>
          <p:nvPr/>
        </p:nvSpPr>
        <p:spPr>
          <a:xfrm>
            <a:off x="4343400" y="3467100"/>
            <a:ext cx="29972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4" name="TextBox 33">
            <a:extLst>
              <a:ext uri="{FF2B5EF4-FFF2-40B4-BE49-F238E27FC236}">
                <a16:creationId xmlns:a16="http://schemas.microsoft.com/office/drawing/2014/main" id="{94ED5880-8BB4-4AF0-9C76-91AFCE02D25B}"/>
              </a:ext>
            </a:extLst>
          </p:cNvPr>
          <p:cNvSpPr txBox="1"/>
          <p:nvPr/>
        </p:nvSpPr>
        <p:spPr>
          <a:xfrm>
            <a:off x="4419600" y="3530600"/>
            <a:ext cx="28448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Forte satisfaction, commandes répétées, réputation positive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5" name="Rectangle 34">
            <a:extLst>
              <a:ext uri="{FF2B5EF4-FFF2-40B4-BE49-F238E27FC236}">
                <a16:creationId xmlns:a16="http://schemas.microsoft.com/office/drawing/2014/main" id="{D049379B-50B2-4571-A85C-557A180BB89F}"/>
              </a:ext>
            </a:extLst>
          </p:cNvPr>
          <p:cNvSpPr/>
          <p:nvPr/>
        </p:nvSpPr>
        <p:spPr>
          <a:xfrm>
            <a:off x="609600" y="4140200"/>
            <a:ext cx="1155700" cy="8890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6" name="TextBox 35">
            <a:extLst>
              <a:ext uri="{FF2B5EF4-FFF2-40B4-BE49-F238E27FC236}">
                <a16:creationId xmlns:a16="http://schemas.microsoft.com/office/drawing/2014/main" id="{3C1F9E9B-8EE7-493C-8C31-10C1913E1E1E}"/>
              </a:ext>
            </a:extLst>
          </p:cNvPr>
          <p:cNvSpPr txBox="1"/>
          <p:nvPr/>
        </p:nvSpPr>
        <p:spPr>
          <a:xfrm>
            <a:off x="685800" y="4203700"/>
            <a:ext cx="1003300" cy="787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Impact coût total</a:t>
            </a:r>
          </a:p>
        </p:txBody>
      </p:sp>
      <p:sp>
        <p:nvSpPr>
          <p:cNvPr id="37" name="Rectangle 36">
            <a:extLst>
              <a:ext uri="{FF2B5EF4-FFF2-40B4-BE49-F238E27FC236}">
                <a16:creationId xmlns:a16="http://schemas.microsoft.com/office/drawing/2014/main" id="{A7EEEBB7-FE61-4DCD-A2C6-404CBEDC1DEC}"/>
              </a:ext>
            </a:extLst>
          </p:cNvPr>
          <p:cNvSpPr/>
          <p:nvPr/>
        </p:nvSpPr>
        <p:spPr>
          <a:xfrm>
            <a:off x="1765300" y="4140200"/>
            <a:ext cx="2578100" cy="8890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8" name="TextBox 37">
            <a:extLst>
              <a:ext uri="{FF2B5EF4-FFF2-40B4-BE49-F238E27FC236}">
                <a16:creationId xmlns:a16="http://schemas.microsoft.com/office/drawing/2014/main" id="{6F1A314A-326A-441F-9ED4-8EB5BB2C4A86}"/>
              </a:ext>
            </a:extLst>
          </p:cNvPr>
          <p:cNvSpPr txBox="1"/>
          <p:nvPr/>
        </p:nvSpPr>
        <p:spPr>
          <a:xfrm>
            <a:off x="1841500" y="4203700"/>
            <a:ext cx="2425700" cy="787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 coût élevé de la non-qualité dépasse les économies dues à l’absence d’investissement.</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9" name="Rectangle 38">
            <a:extLst>
              <a:ext uri="{FF2B5EF4-FFF2-40B4-BE49-F238E27FC236}">
                <a16:creationId xmlns:a16="http://schemas.microsoft.com/office/drawing/2014/main" id="{5B5E1DDC-61BC-497F-BA17-79500506142A}"/>
              </a:ext>
            </a:extLst>
          </p:cNvPr>
          <p:cNvSpPr/>
          <p:nvPr/>
        </p:nvSpPr>
        <p:spPr>
          <a:xfrm>
            <a:off x="4343400" y="4140200"/>
            <a:ext cx="2997200" cy="8890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0" name="TextBox 39">
            <a:extLst>
              <a:ext uri="{FF2B5EF4-FFF2-40B4-BE49-F238E27FC236}">
                <a16:creationId xmlns:a16="http://schemas.microsoft.com/office/drawing/2014/main" id="{8145D8AE-933C-4A6D-9A29-DD30A190D56A}"/>
              </a:ext>
            </a:extLst>
          </p:cNvPr>
          <p:cNvSpPr txBox="1"/>
          <p:nvPr/>
        </p:nvSpPr>
        <p:spPr>
          <a:xfrm>
            <a:off x="4419600" y="4203700"/>
            <a:ext cx="2844800" cy="787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Coût global plus faible et meilleure compétitivité malgré l’investissement qualité.</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41" name="Rectangle 40">
            <a:extLst>
              <a:ext uri="{FF2B5EF4-FFF2-40B4-BE49-F238E27FC236}">
                <a16:creationId xmlns:a16="http://schemas.microsoft.com/office/drawing/2014/main" id="{B0904C3F-35FD-4E19-8CEB-749DCD315EDF}"/>
              </a:ext>
            </a:extLst>
          </p:cNvPr>
          <p:cNvSpPr/>
          <p:nvPr/>
        </p:nvSpPr>
        <p:spPr>
          <a:xfrm>
            <a:off x="609600" y="11938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2" name="Rectangle 41">
            <a:extLst>
              <a:ext uri="{FF2B5EF4-FFF2-40B4-BE49-F238E27FC236}">
                <a16:creationId xmlns:a16="http://schemas.microsoft.com/office/drawing/2014/main" id="{04392768-03FD-4241-93F2-16CDE0BDE08E}"/>
              </a:ext>
            </a:extLst>
          </p:cNvPr>
          <p:cNvSpPr/>
          <p:nvPr/>
        </p:nvSpPr>
        <p:spPr>
          <a:xfrm>
            <a:off x="609600" y="16129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3" name="Rectangle 42">
            <a:extLst>
              <a:ext uri="{FF2B5EF4-FFF2-40B4-BE49-F238E27FC236}">
                <a16:creationId xmlns:a16="http://schemas.microsoft.com/office/drawing/2014/main" id="{3299DF84-61C6-412C-B414-F3C07FC0EE83}"/>
              </a:ext>
            </a:extLst>
          </p:cNvPr>
          <p:cNvSpPr/>
          <p:nvPr/>
        </p:nvSpPr>
        <p:spPr>
          <a:xfrm>
            <a:off x="609600" y="22860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4" name="Rectangle 43">
            <a:extLst>
              <a:ext uri="{FF2B5EF4-FFF2-40B4-BE49-F238E27FC236}">
                <a16:creationId xmlns:a16="http://schemas.microsoft.com/office/drawing/2014/main" id="{B28A397D-66EE-4479-94B0-6A8565A55F25}"/>
              </a:ext>
            </a:extLst>
          </p:cNvPr>
          <p:cNvSpPr/>
          <p:nvPr/>
        </p:nvSpPr>
        <p:spPr>
          <a:xfrm>
            <a:off x="609600" y="27940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5" name="Rectangle 44">
            <a:extLst>
              <a:ext uri="{FF2B5EF4-FFF2-40B4-BE49-F238E27FC236}">
                <a16:creationId xmlns:a16="http://schemas.microsoft.com/office/drawing/2014/main" id="{D5FA650B-63CE-4118-ACD0-16EDE9217306}"/>
              </a:ext>
            </a:extLst>
          </p:cNvPr>
          <p:cNvSpPr/>
          <p:nvPr/>
        </p:nvSpPr>
        <p:spPr>
          <a:xfrm>
            <a:off x="609600" y="34671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6" name="Rectangle 45">
            <a:extLst>
              <a:ext uri="{FF2B5EF4-FFF2-40B4-BE49-F238E27FC236}">
                <a16:creationId xmlns:a16="http://schemas.microsoft.com/office/drawing/2014/main" id="{87C01524-48E7-4E2C-90F3-5A004B101F99}"/>
              </a:ext>
            </a:extLst>
          </p:cNvPr>
          <p:cNvSpPr/>
          <p:nvPr/>
        </p:nvSpPr>
        <p:spPr>
          <a:xfrm>
            <a:off x="609600" y="41402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7" name="Rectangle 46">
            <a:extLst>
              <a:ext uri="{FF2B5EF4-FFF2-40B4-BE49-F238E27FC236}">
                <a16:creationId xmlns:a16="http://schemas.microsoft.com/office/drawing/2014/main" id="{70FC8E84-8847-44C0-B479-E878DCFD9AF9}"/>
              </a:ext>
            </a:extLst>
          </p:cNvPr>
          <p:cNvSpPr/>
          <p:nvPr/>
        </p:nvSpPr>
        <p:spPr>
          <a:xfrm>
            <a:off x="609600" y="50292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8" name="Rectangle 47">
            <a:extLst>
              <a:ext uri="{FF2B5EF4-FFF2-40B4-BE49-F238E27FC236}">
                <a16:creationId xmlns:a16="http://schemas.microsoft.com/office/drawing/2014/main" id="{86779E9A-87A8-421C-8AE7-4BDE7622E552}"/>
              </a:ext>
            </a:extLst>
          </p:cNvPr>
          <p:cNvSpPr/>
          <p:nvPr/>
        </p:nvSpPr>
        <p:spPr>
          <a:xfrm>
            <a:off x="609600" y="1193800"/>
            <a:ext cx="12700" cy="38354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9" name="Rectangle 48">
            <a:extLst>
              <a:ext uri="{FF2B5EF4-FFF2-40B4-BE49-F238E27FC236}">
                <a16:creationId xmlns:a16="http://schemas.microsoft.com/office/drawing/2014/main" id="{AA6EFFFB-5072-4887-96E9-D37026772AEE}"/>
              </a:ext>
            </a:extLst>
          </p:cNvPr>
          <p:cNvSpPr/>
          <p:nvPr/>
        </p:nvSpPr>
        <p:spPr>
          <a:xfrm>
            <a:off x="1765300" y="1193800"/>
            <a:ext cx="12700" cy="38354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0" name="Rectangle 49">
            <a:extLst>
              <a:ext uri="{FF2B5EF4-FFF2-40B4-BE49-F238E27FC236}">
                <a16:creationId xmlns:a16="http://schemas.microsoft.com/office/drawing/2014/main" id="{67DA14AF-AE71-4D7A-9E67-4D3AD199AC25}"/>
              </a:ext>
            </a:extLst>
          </p:cNvPr>
          <p:cNvSpPr/>
          <p:nvPr/>
        </p:nvSpPr>
        <p:spPr>
          <a:xfrm>
            <a:off x="4343400" y="1193800"/>
            <a:ext cx="12700" cy="38354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1" name="Rectangle 50">
            <a:extLst>
              <a:ext uri="{FF2B5EF4-FFF2-40B4-BE49-F238E27FC236}">
                <a16:creationId xmlns:a16="http://schemas.microsoft.com/office/drawing/2014/main" id="{E0953AC5-3700-483D-A675-7B4C7953A667}"/>
              </a:ext>
            </a:extLst>
          </p:cNvPr>
          <p:cNvSpPr/>
          <p:nvPr/>
        </p:nvSpPr>
        <p:spPr>
          <a:xfrm>
            <a:off x="7340600" y="1193800"/>
            <a:ext cx="12700" cy="38354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2" name="Rectangle 51">
            <a:extLst>
              <a:ext uri="{FF2B5EF4-FFF2-40B4-BE49-F238E27FC236}">
                <a16:creationId xmlns:a16="http://schemas.microsoft.com/office/drawing/2014/main" id="{224C8D5D-FB54-4CF7-8E1A-10C0080FFB8A}"/>
              </a:ext>
            </a:extLst>
          </p:cNvPr>
          <p:cNvSpPr/>
          <p:nvPr/>
        </p:nvSpPr>
        <p:spPr>
          <a:xfrm>
            <a:off x="609600" y="5130800"/>
            <a:ext cx="6731000" cy="1066800"/>
          </a:xfrm>
          <a:prstGeom prst="rect">
            <a:avLst/>
          </a:prstGeom>
          <a:solidFill>
            <a:srgbClr val="EFF8F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3" name="Rectangle 52">
            <a:extLst>
              <a:ext uri="{FF2B5EF4-FFF2-40B4-BE49-F238E27FC236}">
                <a16:creationId xmlns:a16="http://schemas.microsoft.com/office/drawing/2014/main" id="{ACA77F1D-0F43-42C8-8FEC-A651D269C5A9}"/>
              </a:ext>
            </a:extLst>
          </p:cNvPr>
          <p:cNvSpPr/>
          <p:nvPr/>
        </p:nvSpPr>
        <p:spPr>
          <a:xfrm>
            <a:off x="609600" y="5130800"/>
            <a:ext cx="40640" cy="1066800"/>
          </a:xfrm>
          <a:prstGeom prst="rect">
            <a:avLst/>
          </a:prstGeom>
          <a:solidFill>
            <a:srgbClr val="188B8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4" name="TextBox 53">
            <a:extLst>
              <a:ext uri="{FF2B5EF4-FFF2-40B4-BE49-F238E27FC236}">
                <a16:creationId xmlns:a16="http://schemas.microsoft.com/office/drawing/2014/main" id="{5CC0780A-3050-4E9F-BA13-03F287DD122E}"/>
              </a:ext>
            </a:extLst>
          </p:cNvPr>
          <p:cNvSpPr txBox="1"/>
          <p:nvPr/>
        </p:nvSpPr>
        <p:spPr>
          <a:xfrm>
            <a:off x="774700" y="5499100"/>
            <a:ext cx="1117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Message clé :</a:t>
            </a:r>
          </a:p>
        </p:txBody>
      </p:sp>
      <p:sp>
        <p:nvSpPr>
          <p:cNvPr id="55" name="TextBox 54">
            <a:extLst>
              <a:ext uri="{FF2B5EF4-FFF2-40B4-BE49-F238E27FC236}">
                <a16:creationId xmlns:a16="http://schemas.microsoft.com/office/drawing/2014/main" id="{4A1898C3-70F0-419B-9A94-077DC87589BE}"/>
              </a:ext>
            </a:extLst>
          </p:cNvPr>
          <p:cNvSpPr txBox="1"/>
          <p:nvPr/>
        </p:nvSpPr>
        <p:spPr>
          <a:xfrm>
            <a:off x="1879600" y="5499100"/>
            <a:ext cx="5143500" cy="5734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000" i="0" u="none" strike="noStrike" cap="none" spc="0" normalizeH="0" baseline="0" dirty="0">
                <a:ln>
                  <a:noFill/>
                </a:ln>
                <a:solidFill>
                  <a:srgbClr val="003B4C"/>
                </a:solidFill>
                <a:effectLst/>
                <a:uFillTx/>
                <a:latin typeface="+mn-lt"/>
                <a:ea typeface="+mn-ea"/>
                <a:cs typeface="+mn-cs"/>
                <a:sym typeface="Helvetica Neue"/>
              </a:rPr>
              <a:t>Consacrer un faible pourcentage du chiffre d’affaires à la prévention et à </a:t>
            </a:r>
            <a:r>
              <a:rPr kumimoji="0" lang="fr-FR" sz="1200" i="0" u="none" strike="noStrike" cap="none" spc="0" normalizeH="0" baseline="0" dirty="0">
                <a:ln>
                  <a:noFill/>
                </a:ln>
                <a:solidFill>
                  <a:srgbClr val="003B4C"/>
                </a:solidFill>
                <a:effectLst/>
                <a:uFillTx/>
                <a:latin typeface="+mn-lt"/>
                <a:ea typeface="+mn-ea"/>
                <a:cs typeface="+mn-cs"/>
                <a:sym typeface="Helvetica Neue"/>
              </a:rPr>
              <a:t>l’évaluation réduit fortement les coûts cachés bien plus importants de la non-qualité.</a:t>
            </a:r>
            <a:endParaRPr kumimoji="0" lang="en-GB" sz="1200" i="0" u="none" strike="noStrike" cap="none" spc="0" normalizeH="0" baseline="0" dirty="0">
              <a:ln>
                <a:noFill/>
              </a:ln>
              <a:solidFill>
                <a:srgbClr val="003B4C"/>
              </a:solidFill>
              <a:effectLst/>
              <a:uFillTx/>
              <a:latin typeface="+mn-lt"/>
              <a:ea typeface="+mn-ea"/>
              <a:cs typeface="+mn-cs"/>
              <a:sym typeface="Helvetica Neue"/>
            </a:endParaRPr>
          </a:p>
        </p:txBody>
      </p:sp>
      <p:sp>
        <p:nvSpPr>
          <p:cNvPr id="56" name="Rectangle 55">
            <a:extLst>
              <a:ext uri="{FF2B5EF4-FFF2-40B4-BE49-F238E27FC236}">
                <a16:creationId xmlns:a16="http://schemas.microsoft.com/office/drawing/2014/main" id="{AAC05456-5D96-47E4-B617-C06ABC5983D2}"/>
              </a:ext>
            </a:extLst>
          </p:cNvPr>
          <p:cNvSpPr/>
          <p:nvPr/>
        </p:nvSpPr>
        <p:spPr>
          <a:xfrm>
            <a:off x="558800" y="622300"/>
            <a:ext cx="6883400" cy="561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7" name="TextBox 56">
            <a:extLst>
              <a:ext uri="{FF2B5EF4-FFF2-40B4-BE49-F238E27FC236}">
                <a16:creationId xmlns:a16="http://schemas.microsoft.com/office/drawing/2014/main" id="{DEE3EB93-2AE9-495E-9BED-B2F40F092AC9}"/>
              </a:ext>
            </a:extLst>
          </p:cNvPr>
          <p:cNvSpPr txBox="1"/>
          <p:nvPr/>
        </p:nvSpPr>
        <p:spPr>
          <a:xfrm>
            <a:off x="609600" y="762000"/>
            <a:ext cx="6604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600" b="1" i="0" u="none" strike="noStrike" cap="none" spc="0" normalizeH="0" baseline="0">
                <a:ln>
                  <a:noFill/>
                </a:ln>
                <a:solidFill>
                  <a:srgbClr val="28B7C4"/>
                </a:solidFill>
                <a:effectLst/>
                <a:uFillTx/>
                <a:latin typeface="+mn-lt"/>
                <a:ea typeface="+mn-ea"/>
                <a:cs typeface="+mn-cs"/>
                <a:sym typeface="Helvetica Neue"/>
              </a:rPr>
              <a:t>Exemple : deux usines produisant 10 000 unités/mois</a:t>
            </a:r>
            <a:endParaRPr kumimoji="0" lang="en-GB" sz="1600" b="1" i="0" u="none" strike="noStrike" cap="none" spc="0" normalizeH="0" baseline="0">
              <a:ln>
                <a:noFill/>
              </a:ln>
              <a:solidFill>
                <a:srgbClr val="28B7C4"/>
              </a:solidFill>
              <a:effectLst/>
              <a:uFillTx/>
              <a:latin typeface="+mn-lt"/>
              <a:ea typeface="+mn-ea"/>
              <a:cs typeface="+mn-cs"/>
              <a:sym typeface="Helvetica Neue"/>
            </a:endParaRPr>
          </a:p>
        </p:txBody>
      </p:sp>
      <p:sp>
        <p:nvSpPr>
          <p:cNvPr id="58" name="Rectangle 57">
            <a:extLst>
              <a:ext uri="{FF2B5EF4-FFF2-40B4-BE49-F238E27FC236}">
                <a16:creationId xmlns:a16="http://schemas.microsoft.com/office/drawing/2014/main" id="{0BB8FA5E-3B4B-44E5-91CD-7430CEF9DF37}"/>
              </a:ext>
            </a:extLst>
          </p:cNvPr>
          <p:cNvSpPr/>
          <p:nvPr/>
        </p:nvSpPr>
        <p:spPr>
          <a:xfrm>
            <a:off x="609600" y="1193800"/>
            <a:ext cx="11557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9" name="TextBox 58">
            <a:extLst>
              <a:ext uri="{FF2B5EF4-FFF2-40B4-BE49-F238E27FC236}">
                <a16:creationId xmlns:a16="http://schemas.microsoft.com/office/drawing/2014/main" id="{BEB67CF5-8382-4495-918E-5C8A195E422D}"/>
              </a:ext>
            </a:extLst>
          </p:cNvPr>
          <p:cNvSpPr txBox="1"/>
          <p:nvPr/>
        </p:nvSpPr>
        <p:spPr>
          <a:xfrm>
            <a:off x="698500" y="1282700"/>
            <a:ext cx="977900" cy="266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Élément</a:t>
            </a:r>
          </a:p>
        </p:txBody>
      </p:sp>
      <p:sp>
        <p:nvSpPr>
          <p:cNvPr id="60" name="Rectangle 59">
            <a:extLst>
              <a:ext uri="{FF2B5EF4-FFF2-40B4-BE49-F238E27FC236}">
                <a16:creationId xmlns:a16="http://schemas.microsoft.com/office/drawing/2014/main" id="{C016CA1C-57AF-47B1-989F-C0F517BE9526}"/>
              </a:ext>
            </a:extLst>
          </p:cNvPr>
          <p:cNvSpPr/>
          <p:nvPr/>
        </p:nvSpPr>
        <p:spPr>
          <a:xfrm>
            <a:off x="1765300" y="1193800"/>
            <a:ext cx="25781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1" name="TextBox 60">
            <a:extLst>
              <a:ext uri="{FF2B5EF4-FFF2-40B4-BE49-F238E27FC236}">
                <a16:creationId xmlns:a16="http://schemas.microsoft.com/office/drawing/2014/main" id="{DB80B3B1-2CE7-44CA-BBB3-F6E771C23103}"/>
              </a:ext>
            </a:extLst>
          </p:cNvPr>
          <p:cNvSpPr txBox="1"/>
          <p:nvPr/>
        </p:nvSpPr>
        <p:spPr>
          <a:xfrm>
            <a:off x="1854200" y="1282700"/>
            <a:ext cx="2400300" cy="266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Usine A (faible qualité)</a:t>
            </a:r>
          </a:p>
        </p:txBody>
      </p:sp>
      <p:sp>
        <p:nvSpPr>
          <p:cNvPr id="62" name="Rectangle 61">
            <a:extLst>
              <a:ext uri="{FF2B5EF4-FFF2-40B4-BE49-F238E27FC236}">
                <a16:creationId xmlns:a16="http://schemas.microsoft.com/office/drawing/2014/main" id="{D2FBBB6F-2FD4-4D8A-AD52-B568CB180AE0}"/>
              </a:ext>
            </a:extLst>
          </p:cNvPr>
          <p:cNvSpPr/>
          <p:nvPr/>
        </p:nvSpPr>
        <p:spPr>
          <a:xfrm>
            <a:off x="4343400" y="1193800"/>
            <a:ext cx="29972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3" name="TextBox 62">
            <a:extLst>
              <a:ext uri="{FF2B5EF4-FFF2-40B4-BE49-F238E27FC236}">
                <a16:creationId xmlns:a16="http://schemas.microsoft.com/office/drawing/2014/main" id="{3340D008-C203-49FA-AF26-70199DE66E4B}"/>
              </a:ext>
            </a:extLst>
          </p:cNvPr>
          <p:cNvSpPr txBox="1"/>
          <p:nvPr/>
        </p:nvSpPr>
        <p:spPr>
          <a:xfrm>
            <a:off x="4432300" y="1282700"/>
            <a:ext cx="2819400" cy="266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b="1" i="0" u="none" strike="noStrike" cap="none" spc="0" normalizeH="0" baseline="0">
                <a:ln>
                  <a:noFill/>
                </a:ln>
                <a:solidFill>
                  <a:srgbClr val="003B4C"/>
                </a:solidFill>
                <a:effectLst/>
                <a:uFillTx/>
                <a:latin typeface="+mn-lt"/>
                <a:ea typeface="+mn-ea"/>
                <a:cs typeface="+mn-cs"/>
                <a:sym typeface="Helvetica Neue"/>
              </a:rPr>
              <a:t>Usine B (investit dans la qualité)</a:t>
            </a:r>
            <a:endParaRPr kumimoji="0" lang="en-GB" sz="1000" b="1" i="0" u="none" strike="noStrike" cap="none" spc="0" normalizeH="0" baseline="0">
              <a:ln>
                <a:noFill/>
              </a:ln>
              <a:solidFill>
                <a:srgbClr val="003B4C"/>
              </a:solidFill>
              <a:effectLst/>
              <a:uFillTx/>
              <a:latin typeface="+mn-lt"/>
              <a:ea typeface="+mn-ea"/>
              <a:cs typeface="+mn-cs"/>
              <a:sym typeface="Helvetica Neue"/>
            </a:endParaRPr>
          </a:p>
        </p:txBody>
      </p:sp>
      <p:sp>
        <p:nvSpPr>
          <p:cNvPr id="64" name="Rectangle 63">
            <a:extLst>
              <a:ext uri="{FF2B5EF4-FFF2-40B4-BE49-F238E27FC236}">
                <a16:creationId xmlns:a16="http://schemas.microsoft.com/office/drawing/2014/main" id="{B993994F-F8A9-4CD5-A357-B8DE9BE29B10}"/>
              </a:ext>
            </a:extLst>
          </p:cNvPr>
          <p:cNvSpPr/>
          <p:nvPr/>
        </p:nvSpPr>
        <p:spPr>
          <a:xfrm>
            <a:off x="609600" y="1612900"/>
            <a:ext cx="11557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5" name="TextBox 64">
            <a:extLst>
              <a:ext uri="{FF2B5EF4-FFF2-40B4-BE49-F238E27FC236}">
                <a16:creationId xmlns:a16="http://schemas.microsoft.com/office/drawing/2014/main" id="{B470210E-2A5A-44B6-89E5-A258A0C8F3C2}"/>
              </a:ext>
            </a:extLst>
          </p:cNvPr>
          <p:cNvSpPr txBox="1"/>
          <p:nvPr/>
        </p:nvSpPr>
        <p:spPr>
          <a:xfrm>
            <a:off x="698500" y="1701800"/>
            <a:ext cx="9779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Investissement qualité</a:t>
            </a:r>
          </a:p>
        </p:txBody>
      </p:sp>
      <p:sp>
        <p:nvSpPr>
          <p:cNvPr id="66" name="Rectangle 65">
            <a:extLst>
              <a:ext uri="{FF2B5EF4-FFF2-40B4-BE49-F238E27FC236}">
                <a16:creationId xmlns:a16="http://schemas.microsoft.com/office/drawing/2014/main" id="{070C192C-708B-4977-87C8-4DA034A32F3E}"/>
              </a:ext>
            </a:extLst>
          </p:cNvPr>
          <p:cNvSpPr/>
          <p:nvPr/>
        </p:nvSpPr>
        <p:spPr>
          <a:xfrm>
            <a:off x="1765300" y="1612900"/>
            <a:ext cx="2578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7" name="TextBox 66">
            <a:extLst>
              <a:ext uri="{FF2B5EF4-FFF2-40B4-BE49-F238E27FC236}">
                <a16:creationId xmlns:a16="http://schemas.microsoft.com/office/drawing/2014/main" id="{2CA2A7CD-2D58-4D46-B9E2-70B6745D8085}"/>
              </a:ext>
            </a:extLst>
          </p:cNvPr>
          <p:cNvSpPr txBox="1"/>
          <p:nvPr/>
        </p:nvSpPr>
        <p:spPr>
          <a:xfrm>
            <a:off x="1854200" y="1701800"/>
            <a:ext cx="24003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Minimal (≈0 % du CA)</a:t>
            </a:r>
          </a:p>
        </p:txBody>
      </p:sp>
      <p:sp>
        <p:nvSpPr>
          <p:cNvPr id="68" name="Rectangle 67">
            <a:extLst>
              <a:ext uri="{FF2B5EF4-FFF2-40B4-BE49-F238E27FC236}">
                <a16:creationId xmlns:a16="http://schemas.microsoft.com/office/drawing/2014/main" id="{647E46CB-C9D4-4FB0-A009-E54527F2A6B7}"/>
              </a:ext>
            </a:extLst>
          </p:cNvPr>
          <p:cNvSpPr/>
          <p:nvPr/>
        </p:nvSpPr>
        <p:spPr>
          <a:xfrm>
            <a:off x="4343400" y="1612900"/>
            <a:ext cx="29972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9" name="TextBox 68">
            <a:extLst>
              <a:ext uri="{FF2B5EF4-FFF2-40B4-BE49-F238E27FC236}">
                <a16:creationId xmlns:a16="http://schemas.microsoft.com/office/drawing/2014/main" id="{9F941D69-0733-465E-9073-4CFC9DE873C5}"/>
              </a:ext>
            </a:extLst>
          </p:cNvPr>
          <p:cNvSpPr txBox="1"/>
          <p:nvPr/>
        </p:nvSpPr>
        <p:spPr>
          <a:xfrm>
            <a:off x="4432300" y="1701800"/>
            <a:ext cx="28194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Formation, maintenance, personnel qualité ≈ 2 % du CA</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0" name="Rectangle 69">
            <a:extLst>
              <a:ext uri="{FF2B5EF4-FFF2-40B4-BE49-F238E27FC236}">
                <a16:creationId xmlns:a16="http://schemas.microsoft.com/office/drawing/2014/main" id="{D7CD765F-D09B-4D53-90F6-099B9AE4F3A5}"/>
              </a:ext>
            </a:extLst>
          </p:cNvPr>
          <p:cNvSpPr/>
          <p:nvPr/>
        </p:nvSpPr>
        <p:spPr>
          <a:xfrm>
            <a:off x="609600" y="2286000"/>
            <a:ext cx="11557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1" name="TextBox 70">
            <a:extLst>
              <a:ext uri="{FF2B5EF4-FFF2-40B4-BE49-F238E27FC236}">
                <a16:creationId xmlns:a16="http://schemas.microsoft.com/office/drawing/2014/main" id="{4EF3C67F-0E4A-4948-890E-5B9FFB17A844}"/>
              </a:ext>
            </a:extLst>
          </p:cNvPr>
          <p:cNvSpPr txBox="1"/>
          <p:nvPr/>
        </p:nvSpPr>
        <p:spPr>
          <a:xfrm>
            <a:off x="698500" y="2374900"/>
            <a:ext cx="9779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Taux de défauts</a:t>
            </a:r>
          </a:p>
        </p:txBody>
      </p:sp>
      <p:sp>
        <p:nvSpPr>
          <p:cNvPr id="72" name="Rectangle 71">
            <a:extLst>
              <a:ext uri="{FF2B5EF4-FFF2-40B4-BE49-F238E27FC236}">
                <a16:creationId xmlns:a16="http://schemas.microsoft.com/office/drawing/2014/main" id="{F6534102-BD19-4CB2-A0E5-6212D506C354}"/>
              </a:ext>
            </a:extLst>
          </p:cNvPr>
          <p:cNvSpPr/>
          <p:nvPr/>
        </p:nvSpPr>
        <p:spPr>
          <a:xfrm>
            <a:off x="1765300" y="2286000"/>
            <a:ext cx="25781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3" name="TextBox 72">
            <a:extLst>
              <a:ext uri="{FF2B5EF4-FFF2-40B4-BE49-F238E27FC236}">
                <a16:creationId xmlns:a16="http://schemas.microsoft.com/office/drawing/2014/main" id="{232F5BDF-0FF8-4E05-8B5F-C888FFD093BB}"/>
              </a:ext>
            </a:extLst>
          </p:cNvPr>
          <p:cNvSpPr txBox="1"/>
          <p:nvPr/>
        </p:nvSpPr>
        <p:spPr>
          <a:xfrm>
            <a:off x="1854200" y="2374900"/>
            <a:ext cx="24003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8 % (800 unités défectueuses)</a:t>
            </a:r>
          </a:p>
        </p:txBody>
      </p:sp>
      <p:sp>
        <p:nvSpPr>
          <p:cNvPr id="74" name="Rectangle 73">
            <a:extLst>
              <a:ext uri="{FF2B5EF4-FFF2-40B4-BE49-F238E27FC236}">
                <a16:creationId xmlns:a16="http://schemas.microsoft.com/office/drawing/2014/main" id="{F28782CF-EDF5-4134-9618-DBA6A0770B7C}"/>
              </a:ext>
            </a:extLst>
          </p:cNvPr>
          <p:cNvSpPr/>
          <p:nvPr/>
        </p:nvSpPr>
        <p:spPr>
          <a:xfrm>
            <a:off x="4343400" y="2286000"/>
            <a:ext cx="29972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5" name="TextBox 74">
            <a:extLst>
              <a:ext uri="{FF2B5EF4-FFF2-40B4-BE49-F238E27FC236}">
                <a16:creationId xmlns:a16="http://schemas.microsoft.com/office/drawing/2014/main" id="{0BA709B1-27CB-4BA6-80BD-B506E9B0D4D4}"/>
              </a:ext>
            </a:extLst>
          </p:cNvPr>
          <p:cNvSpPr txBox="1"/>
          <p:nvPr/>
        </p:nvSpPr>
        <p:spPr>
          <a:xfrm>
            <a:off x="4432300" y="2374900"/>
            <a:ext cx="28194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0,5 % (50 unités défectueuses)</a:t>
            </a:r>
          </a:p>
        </p:txBody>
      </p:sp>
      <p:sp>
        <p:nvSpPr>
          <p:cNvPr id="76" name="Rectangle 75">
            <a:extLst>
              <a:ext uri="{FF2B5EF4-FFF2-40B4-BE49-F238E27FC236}">
                <a16:creationId xmlns:a16="http://schemas.microsoft.com/office/drawing/2014/main" id="{1F31B26F-A914-465B-828F-FE2E2EDAD7BF}"/>
              </a:ext>
            </a:extLst>
          </p:cNvPr>
          <p:cNvSpPr/>
          <p:nvPr/>
        </p:nvSpPr>
        <p:spPr>
          <a:xfrm>
            <a:off x="609600" y="2794000"/>
            <a:ext cx="11557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7" name="TextBox 76">
            <a:extLst>
              <a:ext uri="{FF2B5EF4-FFF2-40B4-BE49-F238E27FC236}">
                <a16:creationId xmlns:a16="http://schemas.microsoft.com/office/drawing/2014/main" id="{0F0F8BD3-CEB9-402A-AAF7-ADA65C6C73C9}"/>
              </a:ext>
            </a:extLst>
          </p:cNvPr>
          <p:cNvSpPr txBox="1"/>
          <p:nvPr/>
        </p:nvSpPr>
        <p:spPr>
          <a:xfrm>
            <a:off x="698500" y="2882900"/>
            <a:ext cx="9779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Coût retouche/rebut</a:t>
            </a:r>
          </a:p>
        </p:txBody>
      </p:sp>
      <p:sp>
        <p:nvSpPr>
          <p:cNvPr id="78" name="Rectangle 77">
            <a:extLst>
              <a:ext uri="{FF2B5EF4-FFF2-40B4-BE49-F238E27FC236}">
                <a16:creationId xmlns:a16="http://schemas.microsoft.com/office/drawing/2014/main" id="{4B0E5AB5-585E-4E03-B3CC-B1E937BD1C46}"/>
              </a:ext>
            </a:extLst>
          </p:cNvPr>
          <p:cNvSpPr/>
          <p:nvPr/>
        </p:nvSpPr>
        <p:spPr>
          <a:xfrm>
            <a:off x="1765300" y="2794000"/>
            <a:ext cx="2578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9" name="TextBox 78">
            <a:extLst>
              <a:ext uri="{FF2B5EF4-FFF2-40B4-BE49-F238E27FC236}">
                <a16:creationId xmlns:a16="http://schemas.microsoft.com/office/drawing/2014/main" id="{F35728B2-22FD-4C8B-9D8A-6245439BE50F}"/>
              </a:ext>
            </a:extLst>
          </p:cNvPr>
          <p:cNvSpPr txBox="1"/>
          <p:nvPr/>
        </p:nvSpPr>
        <p:spPr>
          <a:xfrm>
            <a:off x="1854200" y="2882900"/>
            <a:ext cx="24003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Élevé : nombreuses unités rebutées ou retouchées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0" name="Rectangle 79">
            <a:extLst>
              <a:ext uri="{FF2B5EF4-FFF2-40B4-BE49-F238E27FC236}">
                <a16:creationId xmlns:a16="http://schemas.microsoft.com/office/drawing/2014/main" id="{DEC53F64-51F1-4F8E-AC5B-3E51693CC5C6}"/>
              </a:ext>
            </a:extLst>
          </p:cNvPr>
          <p:cNvSpPr/>
          <p:nvPr/>
        </p:nvSpPr>
        <p:spPr>
          <a:xfrm>
            <a:off x="4343400" y="2794000"/>
            <a:ext cx="29972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1" name="TextBox 80">
            <a:extLst>
              <a:ext uri="{FF2B5EF4-FFF2-40B4-BE49-F238E27FC236}">
                <a16:creationId xmlns:a16="http://schemas.microsoft.com/office/drawing/2014/main" id="{3367CC6D-7427-481E-92B8-A18F3F0D65E8}"/>
              </a:ext>
            </a:extLst>
          </p:cNvPr>
          <p:cNvSpPr txBox="1"/>
          <p:nvPr/>
        </p:nvSpPr>
        <p:spPr>
          <a:xfrm>
            <a:off x="4432300" y="2882900"/>
            <a:ext cx="28194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Faible : peu d’unités nécessitent une retouche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2" name="Rectangle 81">
            <a:extLst>
              <a:ext uri="{FF2B5EF4-FFF2-40B4-BE49-F238E27FC236}">
                <a16:creationId xmlns:a16="http://schemas.microsoft.com/office/drawing/2014/main" id="{A2E03601-21F4-425E-BB70-7560E8683B9A}"/>
              </a:ext>
            </a:extLst>
          </p:cNvPr>
          <p:cNvSpPr/>
          <p:nvPr/>
        </p:nvSpPr>
        <p:spPr>
          <a:xfrm>
            <a:off x="609600" y="3467100"/>
            <a:ext cx="11557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3" name="TextBox 82">
            <a:extLst>
              <a:ext uri="{FF2B5EF4-FFF2-40B4-BE49-F238E27FC236}">
                <a16:creationId xmlns:a16="http://schemas.microsoft.com/office/drawing/2014/main" id="{CAFEDA00-666B-4D32-8896-B7DB6D1F2823}"/>
              </a:ext>
            </a:extLst>
          </p:cNvPr>
          <p:cNvSpPr txBox="1"/>
          <p:nvPr/>
        </p:nvSpPr>
        <p:spPr>
          <a:xfrm>
            <a:off x="698500" y="3556000"/>
            <a:ext cx="9779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Impact client</a:t>
            </a:r>
          </a:p>
        </p:txBody>
      </p:sp>
      <p:sp>
        <p:nvSpPr>
          <p:cNvPr id="84" name="Rectangle 83">
            <a:extLst>
              <a:ext uri="{FF2B5EF4-FFF2-40B4-BE49-F238E27FC236}">
                <a16:creationId xmlns:a16="http://schemas.microsoft.com/office/drawing/2014/main" id="{FD051FC4-694A-4358-AFC9-7131F2A6510A}"/>
              </a:ext>
            </a:extLst>
          </p:cNvPr>
          <p:cNvSpPr/>
          <p:nvPr/>
        </p:nvSpPr>
        <p:spPr>
          <a:xfrm>
            <a:off x="1765300" y="3467100"/>
            <a:ext cx="25781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5" name="TextBox 84">
            <a:extLst>
              <a:ext uri="{FF2B5EF4-FFF2-40B4-BE49-F238E27FC236}">
                <a16:creationId xmlns:a16="http://schemas.microsoft.com/office/drawing/2014/main" id="{D6B18969-63DE-4D22-8A0A-6F4E1B08C2B8}"/>
              </a:ext>
            </a:extLst>
          </p:cNvPr>
          <p:cNvSpPr txBox="1"/>
          <p:nvPr/>
        </p:nvSpPr>
        <p:spPr>
          <a:xfrm>
            <a:off x="1854200" y="3556000"/>
            <a:ext cx="24003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Réclamations fréquentes, retours, perte de comptes clés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6" name="Rectangle 85">
            <a:extLst>
              <a:ext uri="{FF2B5EF4-FFF2-40B4-BE49-F238E27FC236}">
                <a16:creationId xmlns:a16="http://schemas.microsoft.com/office/drawing/2014/main" id="{1957F58C-9E9B-4647-AF2D-CF6441469740}"/>
              </a:ext>
            </a:extLst>
          </p:cNvPr>
          <p:cNvSpPr/>
          <p:nvPr/>
        </p:nvSpPr>
        <p:spPr>
          <a:xfrm>
            <a:off x="4343400" y="3467100"/>
            <a:ext cx="29972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7" name="TextBox 86">
            <a:extLst>
              <a:ext uri="{FF2B5EF4-FFF2-40B4-BE49-F238E27FC236}">
                <a16:creationId xmlns:a16="http://schemas.microsoft.com/office/drawing/2014/main" id="{37661D10-3D81-4866-90F0-C3FF9F2A555B}"/>
              </a:ext>
            </a:extLst>
          </p:cNvPr>
          <p:cNvSpPr txBox="1"/>
          <p:nvPr/>
        </p:nvSpPr>
        <p:spPr>
          <a:xfrm>
            <a:off x="4432300" y="3556000"/>
            <a:ext cx="28194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Forte satisfaction, commandes répétées, réputation positive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8" name="Rectangle 87">
            <a:extLst>
              <a:ext uri="{FF2B5EF4-FFF2-40B4-BE49-F238E27FC236}">
                <a16:creationId xmlns:a16="http://schemas.microsoft.com/office/drawing/2014/main" id="{B223FCA0-BAD2-4AE4-BB47-0E02AE59313B}"/>
              </a:ext>
            </a:extLst>
          </p:cNvPr>
          <p:cNvSpPr/>
          <p:nvPr/>
        </p:nvSpPr>
        <p:spPr>
          <a:xfrm>
            <a:off x="609600" y="4140200"/>
            <a:ext cx="1155700" cy="8890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9" name="TextBox 88">
            <a:extLst>
              <a:ext uri="{FF2B5EF4-FFF2-40B4-BE49-F238E27FC236}">
                <a16:creationId xmlns:a16="http://schemas.microsoft.com/office/drawing/2014/main" id="{D6C7F009-08AA-432B-BA78-C0203176F479}"/>
              </a:ext>
            </a:extLst>
          </p:cNvPr>
          <p:cNvSpPr txBox="1"/>
          <p:nvPr/>
        </p:nvSpPr>
        <p:spPr>
          <a:xfrm>
            <a:off x="698500" y="4229100"/>
            <a:ext cx="9779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Impact coût total</a:t>
            </a:r>
          </a:p>
        </p:txBody>
      </p:sp>
      <p:sp>
        <p:nvSpPr>
          <p:cNvPr id="90" name="Rectangle 89">
            <a:extLst>
              <a:ext uri="{FF2B5EF4-FFF2-40B4-BE49-F238E27FC236}">
                <a16:creationId xmlns:a16="http://schemas.microsoft.com/office/drawing/2014/main" id="{70A02515-B09E-4FEC-9C3A-0BF206966DAA}"/>
              </a:ext>
            </a:extLst>
          </p:cNvPr>
          <p:cNvSpPr/>
          <p:nvPr/>
        </p:nvSpPr>
        <p:spPr>
          <a:xfrm>
            <a:off x="1765300" y="4140200"/>
            <a:ext cx="2578100" cy="8890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1" name="TextBox 90">
            <a:extLst>
              <a:ext uri="{FF2B5EF4-FFF2-40B4-BE49-F238E27FC236}">
                <a16:creationId xmlns:a16="http://schemas.microsoft.com/office/drawing/2014/main" id="{01CA7EBA-05E8-485F-B48A-F55FB906E7E0}"/>
              </a:ext>
            </a:extLst>
          </p:cNvPr>
          <p:cNvSpPr txBox="1"/>
          <p:nvPr/>
        </p:nvSpPr>
        <p:spPr>
          <a:xfrm>
            <a:off x="1854200" y="4229100"/>
            <a:ext cx="24003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La non-qualité coûte plus que les économies dues à l’absence d’investissement.</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92" name="Rectangle 91">
            <a:extLst>
              <a:ext uri="{FF2B5EF4-FFF2-40B4-BE49-F238E27FC236}">
                <a16:creationId xmlns:a16="http://schemas.microsoft.com/office/drawing/2014/main" id="{E2C4F772-A7CF-42B4-9B70-C25FC80DDF30}"/>
              </a:ext>
            </a:extLst>
          </p:cNvPr>
          <p:cNvSpPr/>
          <p:nvPr/>
        </p:nvSpPr>
        <p:spPr>
          <a:xfrm>
            <a:off x="4343400" y="4140200"/>
            <a:ext cx="2997200" cy="8890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3" name="TextBox 92">
            <a:extLst>
              <a:ext uri="{FF2B5EF4-FFF2-40B4-BE49-F238E27FC236}">
                <a16:creationId xmlns:a16="http://schemas.microsoft.com/office/drawing/2014/main" id="{359E9BB8-E882-4347-8AD3-528AA78B52E9}"/>
              </a:ext>
            </a:extLst>
          </p:cNvPr>
          <p:cNvSpPr txBox="1"/>
          <p:nvPr/>
        </p:nvSpPr>
        <p:spPr>
          <a:xfrm>
            <a:off x="4432300" y="4229100"/>
            <a:ext cx="28194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Coût global plus faible et meilleure compétitivité malgré l’investissement qualité.</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94" name="Rectangle 93">
            <a:extLst>
              <a:ext uri="{FF2B5EF4-FFF2-40B4-BE49-F238E27FC236}">
                <a16:creationId xmlns:a16="http://schemas.microsoft.com/office/drawing/2014/main" id="{117A3D09-4490-40DE-A447-B2CF260317B4}"/>
              </a:ext>
            </a:extLst>
          </p:cNvPr>
          <p:cNvSpPr/>
          <p:nvPr/>
        </p:nvSpPr>
        <p:spPr>
          <a:xfrm>
            <a:off x="609600" y="11938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5" name="Rectangle 94">
            <a:extLst>
              <a:ext uri="{FF2B5EF4-FFF2-40B4-BE49-F238E27FC236}">
                <a16:creationId xmlns:a16="http://schemas.microsoft.com/office/drawing/2014/main" id="{CBA9585B-535B-4E17-B080-BE04668D9216}"/>
              </a:ext>
            </a:extLst>
          </p:cNvPr>
          <p:cNvSpPr/>
          <p:nvPr/>
        </p:nvSpPr>
        <p:spPr>
          <a:xfrm>
            <a:off x="609600" y="16129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6" name="Rectangle 95">
            <a:extLst>
              <a:ext uri="{FF2B5EF4-FFF2-40B4-BE49-F238E27FC236}">
                <a16:creationId xmlns:a16="http://schemas.microsoft.com/office/drawing/2014/main" id="{7C8F8A0A-4B78-484B-810C-CB3374FCFFDA}"/>
              </a:ext>
            </a:extLst>
          </p:cNvPr>
          <p:cNvSpPr/>
          <p:nvPr/>
        </p:nvSpPr>
        <p:spPr>
          <a:xfrm>
            <a:off x="609600" y="22860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7" name="Rectangle 96">
            <a:extLst>
              <a:ext uri="{FF2B5EF4-FFF2-40B4-BE49-F238E27FC236}">
                <a16:creationId xmlns:a16="http://schemas.microsoft.com/office/drawing/2014/main" id="{3EA79552-5181-44F9-BE27-CC9AAEF197FA}"/>
              </a:ext>
            </a:extLst>
          </p:cNvPr>
          <p:cNvSpPr/>
          <p:nvPr/>
        </p:nvSpPr>
        <p:spPr>
          <a:xfrm>
            <a:off x="609600" y="27940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8" name="Rectangle 97">
            <a:extLst>
              <a:ext uri="{FF2B5EF4-FFF2-40B4-BE49-F238E27FC236}">
                <a16:creationId xmlns:a16="http://schemas.microsoft.com/office/drawing/2014/main" id="{5532C624-1E5B-4F1B-A5DE-DDF9141869CC}"/>
              </a:ext>
            </a:extLst>
          </p:cNvPr>
          <p:cNvSpPr/>
          <p:nvPr/>
        </p:nvSpPr>
        <p:spPr>
          <a:xfrm>
            <a:off x="609600" y="34671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9" name="Rectangle 98">
            <a:extLst>
              <a:ext uri="{FF2B5EF4-FFF2-40B4-BE49-F238E27FC236}">
                <a16:creationId xmlns:a16="http://schemas.microsoft.com/office/drawing/2014/main" id="{AF1449E6-EAC4-470F-A83D-30061D9C638D}"/>
              </a:ext>
            </a:extLst>
          </p:cNvPr>
          <p:cNvSpPr/>
          <p:nvPr/>
        </p:nvSpPr>
        <p:spPr>
          <a:xfrm>
            <a:off x="609600" y="41402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0" name="Rectangle 99">
            <a:extLst>
              <a:ext uri="{FF2B5EF4-FFF2-40B4-BE49-F238E27FC236}">
                <a16:creationId xmlns:a16="http://schemas.microsoft.com/office/drawing/2014/main" id="{3941678A-7A7F-4F99-A328-47E3323BE6BB}"/>
              </a:ext>
            </a:extLst>
          </p:cNvPr>
          <p:cNvSpPr/>
          <p:nvPr/>
        </p:nvSpPr>
        <p:spPr>
          <a:xfrm>
            <a:off x="609600" y="50292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1" name="Rectangle 100">
            <a:extLst>
              <a:ext uri="{FF2B5EF4-FFF2-40B4-BE49-F238E27FC236}">
                <a16:creationId xmlns:a16="http://schemas.microsoft.com/office/drawing/2014/main" id="{E5BBE580-465D-4B1B-8723-B88AD5D5402D}"/>
              </a:ext>
            </a:extLst>
          </p:cNvPr>
          <p:cNvSpPr/>
          <p:nvPr/>
        </p:nvSpPr>
        <p:spPr>
          <a:xfrm>
            <a:off x="609600" y="1193800"/>
            <a:ext cx="12700" cy="38354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2" name="Rectangle 101">
            <a:extLst>
              <a:ext uri="{FF2B5EF4-FFF2-40B4-BE49-F238E27FC236}">
                <a16:creationId xmlns:a16="http://schemas.microsoft.com/office/drawing/2014/main" id="{19E5C546-9D42-480C-9486-8DA09A87835D}"/>
              </a:ext>
            </a:extLst>
          </p:cNvPr>
          <p:cNvSpPr/>
          <p:nvPr/>
        </p:nvSpPr>
        <p:spPr>
          <a:xfrm>
            <a:off x="1765300" y="1193800"/>
            <a:ext cx="12700" cy="38354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3" name="Rectangle 102">
            <a:extLst>
              <a:ext uri="{FF2B5EF4-FFF2-40B4-BE49-F238E27FC236}">
                <a16:creationId xmlns:a16="http://schemas.microsoft.com/office/drawing/2014/main" id="{E71978A1-C16A-4F01-B602-960CC8576EBF}"/>
              </a:ext>
            </a:extLst>
          </p:cNvPr>
          <p:cNvSpPr/>
          <p:nvPr/>
        </p:nvSpPr>
        <p:spPr>
          <a:xfrm>
            <a:off x="4343400" y="1193800"/>
            <a:ext cx="12700" cy="38354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4" name="Rectangle 103">
            <a:extLst>
              <a:ext uri="{FF2B5EF4-FFF2-40B4-BE49-F238E27FC236}">
                <a16:creationId xmlns:a16="http://schemas.microsoft.com/office/drawing/2014/main" id="{D26ED834-AC68-4CCB-814E-0AB8A8E992A7}"/>
              </a:ext>
            </a:extLst>
          </p:cNvPr>
          <p:cNvSpPr/>
          <p:nvPr/>
        </p:nvSpPr>
        <p:spPr>
          <a:xfrm>
            <a:off x="7340600" y="1193800"/>
            <a:ext cx="12700" cy="38354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5" name="Rectangle 104">
            <a:extLst>
              <a:ext uri="{FF2B5EF4-FFF2-40B4-BE49-F238E27FC236}">
                <a16:creationId xmlns:a16="http://schemas.microsoft.com/office/drawing/2014/main" id="{8F711EB3-E02B-4B4E-BD62-6D2794B8159F}"/>
              </a:ext>
            </a:extLst>
          </p:cNvPr>
          <p:cNvSpPr/>
          <p:nvPr/>
        </p:nvSpPr>
        <p:spPr>
          <a:xfrm>
            <a:off x="609600" y="5130800"/>
            <a:ext cx="6731000" cy="1066800"/>
          </a:xfrm>
          <a:prstGeom prst="rect">
            <a:avLst/>
          </a:prstGeom>
          <a:solidFill>
            <a:srgbClr val="EFF8F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6" name="Rectangle 105">
            <a:extLst>
              <a:ext uri="{FF2B5EF4-FFF2-40B4-BE49-F238E27FC236}">
                <a16:creationId xmlns:a16="http://schemas.microsoft.com/office/drawing/2014/main" id="{F29B74D8-5913-44AC-B566-DEE22379025E}"/>
              </a:ext>
            </a:extLst>
          </p:cNvPr>
          <p:cNvSpPr/>
          <p:nvPr/>
        </p:nvSpPr>
        <p:spPr>
          <a:xfrm>
            <a:off x="609600" y="5130800"/>
            <a:ext cx="40640" cy="1066800"/>
          </a:xfrm>
          <a:prstGeom prst="rect">
            <a:avLst/>
          </a:prstGeom>
          <a:solidFill>
            <a:srgbClr val="188B8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7" name="TextBox 106">
            <a:extLst>
              <a:ext uri="{FF2B5EF4-FFF2-40B4-BE49-F238E27FC236}">
                <a16:creationId xmlns:a16="http://schemas.microsoft.com/office/drawing/2014/main" id="{543F4109-1616-40DE-97AB-95E2CC681FB1}"/>
              </a:ext>
            </a:extLst>
          </p:cNvPr>
          <p:cNvSpPr txBox="1"/>
          <p:nvPr/>
        </p:nvSpPr>
        <p:spPr>
          <a:xfrm>
            <a:off x="774700" y="5499100"/>
            <a:ext cx="1117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dirty="0">
                <a:ln>
                  <a:noFill/>
                </a:ln>
                <a:solidFill>
                  <a:srgbClr val="003B4C"/>
                </a:solidFill>
                <a:effectLst/>
                <a:uFillTx/>
                <a:latin typeface="+mn-lt"/>
                <a:ea typeface="+mn-ea"/>
                <a:cs typeface="+mn-cs"/>
                <a:sym typeface="Helvetica Neue"/>
              </a:rPr>
              <a:t>Message </a:t>
            </a:r>
            <a:r>
              <a:rPr kumimoji="0" lang="en-GB" sz="1000" b="1" i="0" u="none" strike="noStrike" cap="none" spc="0" normalizeH="0" baseline="0" dirty="0" err="1">
                <a:ln>
                  <a:noFill/>
                </a:ln>
                <a:solidFill>
                  <a:srgbClr val="003B4C"/>
                </a:solidFill>
                <a:effectLst/>
                <a:uFillTx/>
                <a:latin typeface="+mn-lt"/>
                <a:ea typeface="+mn-ea"/>
                <a:cs typeface="+mn-cs"/>
                <a:sym typeface="Helvetica Neue"/>
              </a:rPr>
              <a:t>clé</a:t>
            </a:r>
            <a:r>
              <a:rPr kumimoji="0" lang="en-GB" sz="1000" b="1" i="0" u="none" strike="noStrike" cap="none" spc="0" normalizeH="0" baseline="0" dirty="0">
                <a:ln>
                  <a:noFill/>
                </a:ln>
                <a:solidFill>
                  <a:srgbClr val="003B4C"/>
                </a:solidFill>
                <a:effectLst/>
                <a:uFillTx/>
                <a:latin typeface="+mn-lt"/>
                <a:ea typeface="+mn-ea"/>
                <a:cs typeface="+mn-cs"/>
                <a:sym typeface="Helvetica Neue"/>
              </a:rPr>
              <a:t> :</a:t>
            </a:r>
          </a:p>
        </p:txBody>
      </p:sp>
      <p:sp>
        <p:nvSpPr>
          <p:cNvPr id="108" name="TextBox 107">
            <a:extLst>
              <a:ext uri="{FF2B5EF4-FFF2-40B4-BE49-F238E27FC236}">
                <a16:creationId xmlns:a16="http://schemas.microsoft.com/office/drawing/2014/main" id="{B6CE9159-913E-408D-BF73-6165C4ADC5AE}"/>
              </a:ext>
            </a:extLst>
          </p:cNvPr>
          <p:cNvSpPr txBox="1"/>
          <p:nvPr/>
        </p:nvSpPr>
        <p:spPr>
          <a:xfrm>
            <a:off x="1879600" y="5499100"/>
            <a:ext cx="5143500"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000" i="0" u="none" strike="noStrike" cap="none" spc="0" normalizeH="0" baseline="0" dirty="0">
                <a:ln>
                  <a:noFill/>
                </a:ln>
                <a:solidFill>
                  <a:srgbClr val="003B4C"/>
                </a:solidFill>
                <a:effectLst/>
                <a:uFillTx/>
                <a:latin typeface="+mn-lt"/>
                <a:ea typeface="+mn-ea"/>
                <a:cs typeface="+mn-cs"/>
                <a:sym typeface="Helvetica Neue"/>
              </a:rPr>
              <a:t>Un faible pourcentage du CA consacré à la prévention et à l’évaluation réduit fortement les coûts cachés de la non-qualité.</a:t>
            </a:r>
            <a:endParaRPr kumimoji="0" lang="en-GB" sz="1000" i="0" u="none" strike="noStrike" cap="none" spc="0" normalizeH="0" baseline="0" dirty="0">
              <a:ln>
                <a:noFill/>
              </a:ln>
              <a:solidFill>
                <a:srgbClr val="003B4C"/>
              </a:solidFill>
              <a:effectLst/>
              <a:uFillTx/>
              <a:latin typeface="+mn-lt"/>
              <a:ea typeface="+mn-ea"/>
              <a:cs typeface="+mn-cs"/>
              <a:sym typeface="Helvetica Neue"/>
            </a:endParaRPr>
          </a:p>
        </p:txBody>
      </p:sp>
      <p:sp>
        <p:nvSpPr>
          <p:cNvPr id="109" name="Rectangle 108">
            <a:extLst>
              <a:ext uri="{FF2B5EF4-FFF2-40B4-BE49-F238E27FC236}">
                <a16:creationId xmlns:a16="http://schemas.microsoft.com/office/drawing/2014/main" id="{CF0FD96C-8C22-47A7-B390-01420B1FEE31}"/>
              </a:ext>
            </a:extLst>
          </p:cNvPr>
          <p:cNvSpPr/>
          <p:nvPr/>
        </p:nvSpPr>
        <p:spPr>
          <a:xfrm>
            <a:off x="558800" y="622300"/>
            <a:ext cx="6883400" cy="561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0" name="TextBox 109">
            <a:extLst>
              <a:ext uri="{FF2B5EF4-FFF2-40B4-BE49-F238E27FC236}">
                <a16:creationId xmlns:a16="http://schemas.microsoft.com/office/drawing/2014/main" id="{E886D5DE-9263-4D9C-85AC-1343D19FC3F4}"/>
              </a:ext>
            </a:extLst>
          </p:cNvPr>
          <p:cNvSpPr txBox="1"/>
          <p:nvPr/>
        </p:nvSpPr>
        <p:spPr>
          <a:xfrm>
            <a:off x="609600" y="762000"/>
            <a:ext cx="6604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600" b="1" i="0" u="none" strike="noStrike" cap="none" spc="0" normalizeH="0" baseline="0">
                <a:ln>
                  <a:noFill/>
                </a:ln>
                <a:solidFill>
                  <a:srgbClr val="28B7C4"/>
                </a:solidFill>
                <a:effectLst/>
                <a:uFillTx/>
                <a:latin typeface="+mn-lt"/>
                <a:ea typeface="+mn-ea"/>
                <a:cs typeface="+mn-cs"/>
                <a:sym typeface="Helvetica Neue"/>
              </a:rPr>
              <a:t>Exemple : deux usines produisant 10 000 unités/mois</a:t>
            </a:r>
            <a:endParaRPr kumimoji="0" lang="en-GB" sz="1600" b="1" i="0" u="none" strike="noStrike" cap="none" spc="0" normalizeH="0" baseline="0">
              <a:ln>
                <a:noFill/>
              </a:ln>
              <a:solidFill>
                <a:srgbClr val="28B7C4"/>
              </a:solidFill>
              <a:effectLst/>
              <a:uFillTx/>
              <a:latin typeface="+mn-lt"/>
              <a:ea typeface="+mn-ea"/>
              <a:cs typeface="+mn-cs"/>
              <a:sym typeface="Helvetica Neue"/>
            </a:endParaRPr>
          </a:p>
        </p:txBody>
      </p:sp>
      <p:sp>
        <p:nvSpPr>
          <p:cNvPr id="111" name="Rectangle 110">
            <a:extLst>
              <a:ext uri="{FF2B5EF4-FFF2-40B4-BE49-F238E27FC236}">
                <a16:creationId xmlns:a16="http://schemas.microsoft.com/office/drawing/2014/main" id="{403AE292-6C7C-41F1-A540-DF59102BCB98}"/>
              </a:ext>
            </a:extLst>
          </p:cNvPr>
          <p:cNvSpPr/>
          <p:nvPr/>
        </p:nvSpPr>
        <p:spPr>
          <a:xfrm>
            <a:off x="609600" y="1193800"/>
            <a:ext cx="11557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2" name="Rectangle 111">
            <a:extLst>
              <a:ext uri="{FF2B5EF4-FFF2-40B4-BE49-F238E27FC236}">
                <a16:creationId xmlns:a16="http://schemas.microsoft.com/office/drawing/2014/main" id="{EF3F2F44-239E-4062-9754-064872181F8E}"/>
              </a:ext>
            </a:extLst>
          </p:cNvPr>
          <p:cNvSpPr/>
          <p:nvPr/>
        </p:nvSpPr>
        <p:spPr>
          <a:xfrm>
            <a:off x="1765300" y="1193800"/>
            <a:ext cx="25781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3" name="Rectangle 112">
            <a:extLst>
              <a:ext uri="{FF2B5EF4-FFF2-40B4-BE49-F238E27FC236}">
                <a16:creationId xmlns:a16="http://schemas.microsoft.com/office/drawing/2014/main" id="{88CE3925-22F2-44E9-A656-582AB3A5C7B0}"/>
              </a:ext>
            </a:extLst>
          </p:cNvPr>
          <p:cNvSpPr/>
          <p:nvPr/>
        </p:nvSpPr>
        <p:spPr>
          <a:xfrm>
            <a:off x="4343400" y="1193800"/>
            <a:ext cx="2997200" cy="4191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4" name="Rectangle 113">
            <a:extLst>
              <a:ext uri="{FF2B5EF4-FFF2-40B4-BE49-F238E27FC236}">
                <a16:creationId xmlns:a16="http://schemas.microsoft.com/office/drawing/2014/main" id="{BAF10EFA-2E9A-44C1-B61A-E5D98B50E67B}"/>
              </a:ext>
            </a:extLst>
          </p:cNvPr>
          <p:cNvSpPr/>
          <p:nvPr/>
        </p:nvSpPr>
        <p:spPr>
          <a:xfrm>
            <a:off x="609600" y="1612900"/>
            <a:ext cx="11557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5" name="Rectangle 114">
            <a:extLst>
              <a:ext uri="{FF2B5EF4-FFF2-40B4-BE49-F238E27FC236}">
                <a16:creationId xmlns:a16="http://schemas.microsoft.com/office/drawing/2014/main" id="{FD42C2DE-F470-410B-8101-6DF82B3053D1}"/>
              </a:ext>
            </a:extLst>
          </p:cNvPr>
          <p:cNvSpPr/>
          <p:nvPr/>
        </p:nvSpPr>
        <p:spPr>
          <a:xfrm>
            <a:off x="1765300" y="1612900"/>
            <a:ext cx="2578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6" name="Rectangle 115">
            <a:extLst>
              <a:ext uri="{FF2B5EF4-FFF2-40B4-BE49-F238E27FC236}">
                <a16:creationId xmlns:a16="http://schemas.microsoft.com/office/drawing/2014/main" id="{4605F6A0-94A0-40F8-AD61-6EA5EB177889}"/>
              </a:ext>
            </a:extLst>
          </p:cNvPr>
          <p:cNvSpPr/>
          <p:nvPr/>
        </p:nvSpPr>
        <p:spPr>
          <a:xfrm>
            <a:off x="4343400" y="1612900"/>
            <a:ext cx="29972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7" name="Rectangle 116">
            <a:extLst>
              <a:ext uri="{FF2B5EF4-FFF2-40B4-BE49-F238E27FC236}">
                <a16:creationId xmlns:a16="http://schemas.microsoft.com/office/drawing/2014/main" id="{9380A68C-99C8-43CF-9DB3-3CC4F04B7877}"/>
              </a:ext>
            </a:extLst>
          </p:cNvPr>
          <p:cNvSpPr/>
          <p:nvPr/>
        </p:nvSpPr>
        <p:spPr>
          <a:xfrm>
            <a:off x="609600" y="2286000"/>
            <a:ext cx="11557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8" name="Rectangle 117">
            <a:extLst>
              <a:ext uri="{FF2B5EF4-FFF2-40B4-BE49-F238E27FC236}">
                <a16:creationId xmlns:a16="http://schemas.microsoft.com/office/drawing/2014/main" id="{6FB72483-CD0D-4FE8-A94F-5A86C6A7A0CE}"/>
              </a:ext>
            </a:extLst>
          </p:cNvPr>
          <p:cNvSpPr/>
          <p:nvPr/>
        </p:nvSpPr>
        <p:spPr>
          <a:xfrm>
            <a:off x="1765300" y="2286000"/>
            <a:ext cx="25781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9" name="Rectangle 118">
            <a:extLst>
              <a:ext uri="{FF2B5EF4-FFF2-40B4-BE49-F238E27FC236}">
                <a16:creationId xmlns:a16="http://schemas.microsoft.com/office/drawing/2014/main" id="{8DD29B03-9224-48F8-B989-7FE758F6234B}"/>
              </a:ext>
            </a:extLst>
          </p:cNvPr>
          <p:cNvSpPr/>
          <p:nvPr/>
        </p:nvSpPr>
        <p:spPr>
          <a:xfrm>
            <a:off x="4343400" y="2286000"/>
            <a:ext cx="2997200" cy="50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0" name="Rectangle 119">
            <a:extLst>
              <a:ext uri="{FF2B5EF4-FFF2-40B4-BE49-F238E27FC236}">
                <a16:creationId xmlns:a16="http://schemas.microsoft.com/office/drawing/2014/main" id="{4E912B14-00B8-4B9F-9FCF-BC0ACAC2D1A7}"/>
              </a:ext>
            </a:extLst>
          </p:cNvPr>
          <p:cNvSpPr/>
          <p:nvPr/>
        </p:nvSpPr>
        <p:spPr>
          <a:xfrm>
            <a:off x="609600" y="2794000"/>
            <a:ext cx="11557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1" name="Rectangle 120">
            <a:extLst>
              <a:ext uri="{FF2B5EF4-FFF2-40B4-BE49-F238E27FC236}">
                <a16:creationId xmlns:a16="http://schemas.microsoft.com/office/drawing/2014/main" id="{89AFF786-7726-497B-9539-CBB6DF7EB3C7}"/>
              </a:ext>
            </a:extLst>
          </p:cNvPr>
          <p:cNvSpPr/>
          <p:nvPr/>
        </p:nvSpPr>
        <p:spPr>
          <a:xfrm>
            <a:off x="1765300" y="2794000"/>
            <a:ext cx="2578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2" name="Rectangle 121">
            <a:extLst>
              <a:ext uri="{FF2B5EF4-FFF2-40B4-BE49-F238E27FC236}">
                <a16:creationId xmlns:a16="http://schemas.microsoft.com/office/drawing/2014/main" id="{00CC1976-4681-48FD-8F02-A9B62888F804}"/>
              </a:ext>
            </a:extLst>
          </p:cNvPr>
          <p:cNvSpPr/>
          <p:nvPr/>
        </p:nvSpPr>
        <p:spPr>
          <a:xfrm>
            <a:off x="4343400" y="2794000"/>
            <a:ext cx="29972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3" name="Rectangle 122">
            <a:extLst>
              <a:ext uri="{FF2B5EF4-FFF2-40B4-BE49-F238E27FC236}">
                <a16:creationId xmlns:a16="http://schemas.microsoft.com/office/drawing/2014/main" id="{748E888C-1BB5-42C8-A0E2-123F9D90B170}"/>
              </a:ext>
            </a:extLst>
          </p:cNvPr>
          <p:cNvSpPr/>
          <p:nvPr/>
        </p:nvSpPr>
        <p:spPr>
          <a:xfrm>
            <a:off x="609600" y="3467100"/>
            <a:ext cx="11557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4" name="Rectangle 123">
            <a:extLst>
              <a:ext uri="{FF2B5EF4-FFF2-40B4-BE49-F238E27FC236}">
                <a16:creationId xmlns:a16="http://schemas.microsoft.com/office/drawing/2014/main" id="{D034AC8C-D7DF-46FE-9BB6-C2EB0C03A237}"/>
              </a:ext>
            </a:extLst>
          </p:cNvPr>
          <p:cNvSpPr/>
          <p:nvPr/>
        </p:nvSpPr>
        <p:spPr>
          <a:xfrm>
            <a:off x="1765300" y="3467100"/>
            <a:ext cx="25781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5" name="Rectangle 124">
            <a:extLst>
              <a:ext uri="{FF2B5EF4-FFF2-40B4-BE49-F238E27FC236}">
                <a16:creationId xmlns:a16="http://schemas.microsoft.com/office/drawing/2014/main" id="{C813E5AA-99A2-4C1E-8240-0EAE483099A3}"/>
              </a:ext>
            </a:extLst>
          </p:cNvPr>
          <p:cNvSpPr/>
          <p:nvPr/>
        </p:nvSpPr>
        <p:spPr>
          <a:xfrm>
            <a:off x="4343400" y="3467100"/>
            <a:ext cx="29972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6" name="Rectangle 125">
            <a:extLst>
              <a:ext uri="{FF2B5EF4-FFF2-40B4-BE49-F238E27FC236}">
                <a16:creationId xmlns:a16="http://schemas.microsoft.com/office/drawing/2014/main" id="{B51280F3-EA08-4051-B12B-2249D978117A}"/>
              </a:ext>
            </a:extLst>
          </p:cNvPr>
          <p:cNvSpPr/>
          <p:nvPr/>
        </p:nvSpPr>
        <p:spPr>
          <a:xfrm>
            <a:off x="609600" y="4140200"/>
            <a:ext cx="1155700" cy="8890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7" name="Rectangle 126">
            <a:extLst>
              <a:ext uri="{FF2B5EF4-FFF2-40B4-BE49-F238E27FC236}">
                <a16:creationId xmlns:a16="http://schemas.microsoft.com/office/drawing/2014/main" id="{8254E018-147C-4C04-A12D-42851BED1CBD}"/>
              </a:ext>
            </a:extLst>
          </p:cNvPr>
          <p:cNvSpPr/>
          <p:nvPr/>
        </p:nvSpPr>
        <p:spPr>
          <a:xfrm>
            <a:off x="1765300" y="4140200"/>
            <a:ext cx="2578100" cy="8890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8" name="Rectangle 127">
            <a:extLst>
              <a:ext uri="{FF2B5EF4-FFF2-40B4-BE49-F238E27FC236}">
                <a16:creationId xmlns:a16="http://schemas.microsoft.com/office/drawing/2014/main" id="{371B937D-92A7-419D-A353-550A5F4CACE7}"/>
              </a:ext>
            </a:extLst>
          </p:cNvPr>
          <p:cNvSpPr/>
          <p:nvPr/>
        </p:nvSpPr>
        <p:spPr>
          <a:xfrm>
            <a:off x="4343400" y="4140200"/>
            <a:ext cx="2997200" cy="8890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9" name="Rectangle 128">
            <a:extLst>
              <a:ext uri="{FF2B5EF4-FFF2-40B4-BE49-F238E27FC236}">
                <a16:creationId xmlns:a16="http://schemas.microsoft.com/office/drawing/2014/main" id="{E9523D1A-3BEB-42F5-9167-B2AF3B73F106}"/>
              </a:ext>
            </a:extLst>
          </p:cNvPr>
          <p:cNvSpPr/>
          <p:nvPr/>
        </p:nvSpPr>
        <p:spPr>
          <a:xfrm>
            <a:off x="609600" y="11938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0" name="Rectangle 129">
            <a:extLst>
              <a:ext uri="{FF2B5EF4-FFF2-40B4-BE49-F238E27FC236}">
                <a16:creationId xmlns:a16="http://schemas.microsoft.com/office/drawing/2014/main" id="{EE596D82-1322-4809-B5E8-E875E23AA11F}"/>
              </a:ext>
            </a:extLst>
          </p:cNvPr>
          <p:cNvSpPr/>
          <p:nvPr/>
        </p:nvSpPr>
        <p:spPr>
          <a:xfrm>
            <a:off x="609600" y="16129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1" name="Rectangle 130">
            <a:extLst>
              <a:ext uri="{FF2B5EF4-FFF2-40B4-BE49-F238E27FC236}">
                <a16:creationId xmlns:a16="http://schemas.microsoft.com/office/drawing/2014/main" id="{745944C5-1580-47CE-B81B-F3E33A4DA129}"/>
              </a:ext>
            </a:extLst>
          </p:cNvPr>
          <p:cNvSpPr/>
          <p:nvPr/>
        </p:nvSpPr>
        <p:spPr>
          <a:xfrm>
            <a:off x="609600" y="22860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2" name="Rectangle 131">
            <a:extLst>
              <a:ext uri="{FF2B5EF4-FFF2-40B4-BE49-F238E27FC236}">
                <a16:creationId xmlns:a16="http://schemas.microsoft.com/office/drawing/2014/main" id="{1F553D4C-5A87-4BE2-A401-06DF5008CB75}"/>
              </a:ext>
            </a:extLst>
          </p:cNvPr>
          <p:cNvSpPr/>
          <p:nvPr/>
        </p:nvSpPr>
        <p:spPr>
          <a:xfrm>
            <a:off x="609600" y="27940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3" name="Rectangle 132">
            <a:extLst>
              <a:ext uri="{FF2B5EF4-FFF2-40B4-BE49-F238E27FC236}">
                <a16:creationId xmlns:a16="http://schemas.microsoft.com/office/drawing/2014/main" id="{D5A291F5-F295-4CE3-BC45-2982E10B7B1F}"/>
              </a:ext>
            </a:extLst>
          </p:cNvPr>
          <p:cNvSpPr/>
          <p:nvPr/>
        </p:nvSpPr>
        <p:spPr>
          <a:xfrm>
            <a:off x="609600" y="34671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4" name="Rectangle 133">
            <a:extLst>
              <a:ext uri="{FF2B5EF4-FFF2-40B4-BE49-F238E27FC236}">
                <a16:creationId xmlns:a16="http://schemas.microsoft.com/office/drawing/2014/main" id="{F743074C-D013-44F0-B2DA-76962BC7B2C1}"/>
              </a:ext>
            </a:extLst>
          </p:cNvPr>
          <p:cNvSpPr/>
          <p:nvPr/>
        </p:nvSpPr>
        <p:spPr>
          <a:xfrm>
            <a:off x="609600" y="41402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5" name="Rectangle 134">
            <a:extLst>
              <a:ext uri="{FF2B5EF4-FFF2-40B4-BE49-F238E27FC236}">
                <a16:creationId xmlns:a16="http://schemas.microsoft.com/office/drawing/2014/main" id="{E4BB59ED-57B1-4F32-881B-E81D8DA4A140}"/>
              </a:ext>
            </a:extLst>
          </p:cNvPr>
          <p:cNvSpPr/>
          <p:nvPr/>
        </p:nvSpPr>
        <p:spPr>
          <a:xfrm>
            <a:off x="609600" y="5029200"/>
            <a:ext cx="6731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6" name="Rectangle 135">
            <a:extLst>
              <a:ext uri="{FF2B5EF4-FFF2-40B4-BE49-F238E27FC236}">
                <a16:creationId xmlns:a16="http://schemas.microsoft.com/office/drawing/2014/main" id="{1FE90FBE-9075-415E-BD5E-C146CBB9FAE4}"/>
              </a:ext>
            </a:extLst>
          </p:cNvPr>
          <p:cNvSpPr/>
          <p:nvPr/>
        </p:nvSpPr>
        <p:spPr>
          <a:xfrm>
            <a:off x="609600" y="1193800"/>
            <a:ext cx="12700" cy="38354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7" name="Rectangle 136">
            <a:extLst>
              <a:ext uri="{FF2B5EF4-FFF2-40B4-BE49-F238E27FC236}">
                <a16:creationId xmlns:a16="http://schemas.microsoft.com/office/drawing/2014/main" id="{5A501DDA-85E2-47CC-80FF-7A1EE4A8695E}"/>
              </a:ext>
            </a:extLst>
          </p:cNvPr>
          <p:cNvSpPr/>
          <p:nvPr/>
        </p:nvSpPr>
        <p:spPr>
          <a:xfrm>
            <a:off x="1765300" y="1193800"/>
            <a:ext cx="12700" cy="38354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8" name="Rectangle 137">
            <a:extLst>
              <a:ext uri="{FF2B5EF4-FFF2-40B4-BE49-F238E27FC236}">
                <a16:creationId xmlns:a16="http://schemas.microsoft.com/office/drawing/2014/main" id="{3F3BAA86-8120-43BA-B82E-5CDFACEC2078}"/>
              </a:ext>
            </a:extLst>
          </p:cNvPr>
          <p:cNvSpPr/>
          <p:nvPr/>
        </p:nvSpPr>
        <p:spPr>
          <a:xfrm>
            <a:off x="4343400" y="1193800"/>
            <a:ext cx="12700" cy="38354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9" name="Rectangle 138">
            <a:extLst>
              <a:ext uri="{FF2B5EF4-FFF2-40B4-BE49-F238E27FC236}">
                <a16:creationId xmlns:a16="http://schemas.microsoft.com/office/drawing/2014/main" id="{C3C770F4-7B70-4C13-8312-0DE41CAAC94A}"/>
              </a:ext>
            </a:extLst>
          </p:cNvPr>
          <p:cNvSpPr/>
          <p:nvPr/>
        </p:nvSpPr>
        <p:spPr>
          <a:xfrm>
            <a:off x="7340600" y="1193800"/>
            <a:ext cx="12700" cy="38354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0" name="TextBox 139">
            <a:extLst>
              <a:ext uri="{FF2B5EF4-FFF2-40B4-BE49-F238E27FC236}">
                <a16:creationId xmlns:a16="http://schemas.microsoft.com/office/drawing/2014/main" id="{F57EB343-8894-4B83-9FEA-5DBE68D60660}"/>
              </a:ext>
            </a:extLst>
          </p:cNvPr>
          <p:cNvSpPr txBox="1"/>
          <p:nvPr/>
        </p:nvSpPr>
        <p:spPr>
          <a:xfrm>
            <a:off x="698500" y="1270000"/>
            <a:ext cx="9779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4C"/>
                </a:solidFill>
                <a:effectLst/>
                <a:uFillTx/>
                <a:latin typeface="Montserrat"/>
                <a:ea typeface="Montserrat"/>
                <a:cs typeface="Montserrat"/>
                <a:sym typeface="Helvetica Neue"/>
              </a:rPr>
              <a:t>Élément</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41" name="TextBox 140">
            <a:extLst>
              <a:ext uri="{FF2B5EF4-FFF2-40B4-BE49-F238E27FC236}">
                <a16:creationId xmlns:a16="http://schemas.microsoft.com/office/drawing/2014/main" id="{E9AE9BFB-C09C-4759-93E0-6E7FA28779B5}"/>
              </a:ext>
            </a:extLst>
          </p:cNvPr>
          <p:cNvSpPr txBox="1"/>
          <p:nvPr/>
        </p:nvSpPr>
        <p:spPr>
          <a:xfrm>
            <a:off x="1854200" y="1270000"/>
            <a:ext cx="24003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Usine A (faible qualité)</a:t>
            </a:r>
          </a:p>
        </p:txBody>
      </p:sp>
      <p:sp>
        <p:nvSpPr>
          <p:cNvPr id="142" name="TextBox 141">
            <a:extLst>
              <a:ext uri="{FF2B5EF4-FFF2-40B4-BE49-F238E27FC236}">
                <a16:creationId xmlns:a16="http://schemas.microsoft.com/office/drawing/2014/main" id="{8DE8D21F-1AAA-4DD7-A79A-394736AA452F}"/>
              </a:ext>
            </a:extLst>
          </p:cNvPr>
          <p:cNvSpPr txBox="1"/>
          <p:nvPr/>
        </p:nvSpPr>
        <p:spPr>
          <a:xfrm>
            <a:off x="4432300" y="1270000"/>
            <a:ext cx="28194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Usine B (investit dans la qualité)</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43" name="TextBox 142">
            <a:extLst>
              <a:ext uri="{FF2B5EF4-FFF2-40B4-BE49-F238E27FC236}">
                <a16:creationId xmlns:a16="http://schemas.microsoft.com/office/drawing/2014/main" id="{9B2878B8-576E-4EDE-8017-A6A4FBE126B2}"/>
              </a:ext>
            </a:extLst>
          </p:cNvPr>
          <p:cNvSpPr txBox="1"/>
          <p:nvPr/>
        </p:nvSpPr>
        <p:spPr>
          <a:xfrm>
            <a:off x="698500" y="1689100"/>
            <a:ext cx="977900" cy="6011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Investissement qualité</a:t>
            </a:r>
          </a:p>
        </p:txBody>
      </p:sp>
      <p:sp>
        <p:nvSpPr>
          <p:cNvPr id="144" name="TextBox 143">
            <a:extLst>
              <a:ext uri="{FF2B5EF4-FFF2-40B4-BE49-F238E27FC236}">
                <a16:creationId xmlns:a16="http://schemas.microsoft.com/office/drawing/2014/main" id="{654A1758-6714-498D-8769-C71B1B439D59}"/>
              </a:ext>
            </a:extLst>
          </p:cNvPr>
          <p:cNvSpPr txBox="1"/>
          <p:nvPr/>
        </p:nvSpPr>
        <p:spPr>
          <a:xfrm>
            <a:off x="1854200" y="1689100"/>
            <a:ext cx="24003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Minimal (≈0 % du CA)</a:t>
            </a:r>
          </a:p>
        </p:txBody>
      </p:sp>
      <p:sp>
        <p:nvSpPr>
          <p:cNvPr id="145" name="TextBox 144">
            <a:extLst>
              <a:ext uri="{FF2B5EF4-FFF2-40B4-BE49-F238E27FC236}">
                <a16:creationId xmlns:a16="http://schemas.microsoft.com/office/drawing/2014/main" id="{1799D5DA-2FC5-4D7A-AECB-3AFC9E51C439}"/>
              </a:ext>
            </a:extLst>
          </p:cNvPr>
          <p:cNvSpPr txBox="1"/>
          <p:nvPr/>
        </p:nvSpPr>
        <p:spPr>
          <a:xfrm>
            <a:off x="4432300" y="1689100"/>
            <a:ext cx="28194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Formation, maintenance, qualité ≈ 2 % du CA</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46" name="TextBox 145">
            <a:extLst>
              <a:ext uri="{FF2B5EF4-FFF2-40B4-BE49-F238E27FC236}">
                <a16:creationId xmlns:a16="http://schemas.microsoft.com/office/drawing/2014/main" id="{C5364EE6-9B12-46AC-88EA-1905B35A3931}"/>
              </a:ext>
            </a:extLst>
          </p:cNvPr>
          <p:cNvSpPr txBox="1"/>
          <p:nvPr/>
        </p:nvSpPr>
        <p:spPr>
          <a:xfrm>
            <a:off x="698500" y="2362200"/>
            <a:ext cx="9779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Taux de défauts</a:t>
            </a:r>
          </a:p>
        </p:txBody>
      </p:sp>
      <p:sp>
        <p:nvSpPr>
          <p:cNvPr id="147" name="TextBox 146">
            <a:extLst>
              <a:ext uri="{FF2B5EF4-FFF2-40B4-BE49-F238E27FC236}">
                <a16:creationId xmlns:a16="http://schemas.microsoft.com/office/drawing/2014/main" id="{B490A476-DCE5-4204-AC03-F490BAC010EC}"/>
              </a:ext>
            </a:extLst>
          </p:cNvPr>
          <p:cNvSpPr txBox="1"/>
          <p:nvPr/>
        </p:nvSpPr>
        <p:spPr>
          <a:xfrm>
            <a:off x="1854200" y="2362200"/>
            <a:ext cx="24003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8 % (800 unités défectueuses)</a:t>
            </a:r>
          </a:p>
        </p:txBody>
      </p:sp>
      <p:sp>
        <p:nvSpPr>
          <p:cNvPr id="148" name="TextBox 147">
            <a:extLst>
              <a:ext uri="{FF2B5EF4-FFF2-40B4-BE49-F238E27FC236}">
                <a16:creationId xmlns:a16="http://schemas.microsoft.com/office/drawing/2014/main" id="{0EA47B1A-E93E-4B72-BCC5-91AD818C9690}"/>
              </a:ext>
            </a:extLst>
          </p:cNvPr>
          <p:cNvSpPr txBox="1"/>
          <p:nvPr/>
        </p:nvSpPr>
        <p:spPr>
          <a:xfrm>
            <a:off x="4432300" y="2362200"/>
            <a:ext cx="28194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0,5 % (50 unités défectueuses)</a:t>
            </a:r>
          </a:p>
        </p:txBody>
      </p:sp>
      <p:sp>
        <p:nvSpPr>
          <p:cNvPr id="149" name="TextBox 148">
            <a:extLst>
              <a:ext uri="{FF2B5EF4-FFF2-40B4-BE49-F238E27FC236}">
                <a16:creationId xmlns:a16="http://schemas.microsoft.com/office/drawing/2014/main" id="{9F853814-4998-406A-9121-32B38E7A3338}"/>
              </a:ext>
            </a:extLst>
          </p:cNvPr>
          <p:cNvSpPr txBox="1"/>
          <p:nvPr/>
        </p:nvSpPr>
        <p:spPr>
          <a:xfrm>
            <a:off x="698500" y="2870200"/>
            <a:ext cx="977900" cy="6011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Coût retouche/rebut</a:t>
            </a:r>
          </a:p>
        </p:txBody>
      </p:sp>
      <p:sp>
        <p:nvSpPr>
          <p:cNvPr id="150" name="TextBox 149">
            <a:extLst>
              <a:ext uri="{FF2B5EF4-FFF2-40B4-BE49-F238E27FC236}">
                <a16:creationId xmlns:a16="http://schemas.microsoft.com/office/drawing/2014/main" id="{83907218-E7F7-406B-880E-0F68EFDA2E49}"/>
              </a:ext>
            </a:extLst>
          </p:cNvPr>
          <p:cNvSpPr txBox="1"/>
          <p:nvPr/>
        </p:nvSpPr>
        <p:spPr>
          <a:xfrm>
            <a:off x="1854200" y="2870200"/>
            <a:ext cx="24003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Élevé : unités rebutées/retouchées</a:t>
            </a:r>
          </a:p>
        </p:txBody>
      </p:sp>
      <p:sp>
        <p:nvSpPr>
          <p:cNvPr id="151" name="TextBox 150">
            <a:extLst>
              <a:ext uri="{FF2B5EF4-FFF2-40B4-BE49-F238E27FC236}">
                <a16:creationId xmlns:a16="http://schemas.microsoft.com/office/drawing/2014/main" id="{6AC9A4EA-0BD4-497C-A54F-B46F73657C71}"/>
              </a:ext>
            </a:extLst>
          </p:cNvPr>
          <p:cNvSpPr txBox="1"/>
          <p:nvPr/>
        </p:nvSpPr>
        <p:spPr>
          <a:xfrm>
            <a:off x="4432300" y="2870200"/>
            <a:ext cx="28194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Faible : peu d’unités à retoucher</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52" name="TextBox 151">
            <a:extLst>
              <a:ext uri="{FF2B5EF4-FFF2-40B4-BE49-F238E27FC236}">
                <a16:creationId xmlns:a16="http://schemas.microsoft.com/office/drawing/2014/main" id="{938A4C35-2243-4B75-99A9-2CF3B73AF132}"/>
              </a:ext>
            </a:extLst>
          </p:cNvPr>
          <p:cNvSpPr txBox="1"/>
          <p:nvPr/>
        </p:nvSpPr>
        <p:spPr>
          <a:xfrm>
            <a:off x="698500" y="3543300"/>
            <a:ext cx="9779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Impact client</a:t>
            </a:r>
          </a:p>
        </p:txBody>
      </p:sp>
      <p:sp>
        <p:nvSpPr>
          <p:cNvPr id="153" name="TextBox 152">
            <a:extLst>
              <a:ext uri="{FF2B5EF4-FFF2-40B4-BE49-F238E27FC236}">
                <a16:creationId xmlns:a16="http://schemas.microsoft.com/office/drawing/2014/main" id="{7FC508FD-4A51-471E-AC7B-CA03FC094090}"/>
              </a:ext>
            </a:extLst>
          </p:cNvPr>
          <p:cNvSpPr txBox="1"/>
          <p:nvPr/>
        </p:nvSpPr>
        <p:spPr>
          <a:xfrm>
            <a:off x="1854200" y="3543300"/>
            <a:ext cx="24003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Réclamations, retours, comptes perdus</a:t>
            </a:r>
          </a:p>
        </p:txBody>
      </p:sp>
      <p:sp>
        <p:nvSpPr>
          <p:cNvPr id="154" name="TextBox 153">
            <a:extLst>
              <a:ext uri="{FF2B5EF4-FFF2-40B4-BE49-F238E27FC236}">
                <a16:creationId xmlns:a16="http://schemas.microsoft.com/office/drawing/2014/main" id="{E9E7A108-9FCE-4A0D-B556-CB8F911075D3}"/>
              </a:ext>
            </a:extLst>
          </p:cNvPr>
          <p:cNvSpPr txBox="1"/>
          <p:nvPr/>
        </p:nvSpPr>
        <p:spPr>
          <a:xfrm>
            <a:off x="4432300" y="3543300"/>
            <a:ext cx="28194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Satisfaction, commandes répétées, réputation positive</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55" name="TextBox 154">
            <a:extLst>
              <a:ext uri="{FF2B5EF4-FFF2-40B4-BE49-F238E27FC236}">
                <a16:creationId xmlns:a16="http://schemas.microsoft.com/office/drawing/2014/main" id="{11F02BD8-A8C5-4699-8544-ACBA2F022693}"/>
              </a:ext>
            </a:extLst>
          </p:cNvPr>
          <p:cNvSpPr txBox="1"/>
          <p:nvPr/>
        </p:nvSpPr>
        <p:spPr>
          <a:xfrm>
            <a:off x="698500" y="4216400"/>
            <a:ext cx="9779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Impact coût total</a:t>
            </a:r>
          </a:p>
        </p:txBody>
      </p:sp>
      <p:sp>
        <p:nvSpPr>
          <p:cNvPr id="156" name="TextBox 155">
            <a:extLst>
              <a:ext uri="{FF2B5EF4-FFF2-40B4-BE49-F238E27FC236}">
                <a16:creationId xmlns:a16="http://schemas.microsoft.com/office/drawing/2014/main" id="{76561B4C-9CC9-4624-8D20-F9D896B0D278}"/>
              </a:ext>
            </a:extLst>
          </p:cNvPr>
          <p:cNvSpPr txBox="1"/>
          <p:nvPr/>
        </p:nvSpPr>
        <p:spPr>
          <a:xfrm>
            <a:off x="1854200" y="4216400"/>
            <a:ext cx="24003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La non-qualité coûte plus que l’économie initiale.</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57" name="TextBox 156">
            <a:extLst>
              <a:ext uri="{FF2B5EF4-FFF2-40B4-BE49-F238E27FC236}">
                <a16:creationId xmlns:a16="http://schemas.microsoft.com/office/drawing/2014/main" id="{F629A6E3-6395-4308-BBF6-AE6DED2127AB}"/>
              </a:ext>
            </a:extLst>
          </p:cNvPr>
          <p:cNvSpPr txBox="1"/>
          <p:nvPr/>
        </p:nvSpPr>
        <p:spPr>
          <a:xfrm>
            <a:off x="4432300" y="4216400"/>
            <a:ext cx="28194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Coût global plus faible et meilleure compétitivité.</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58" name="Rectangle 157">
            <a:extLst>
              <a:ext uri="{FF2B5EF4-FFF2-40B4-BE49-F238E27FC236}">
                <a16:creationId xmlns:a16="http://schemas.microsoft.com/office/drawing/2014/main" id="{7DB35558-99C0-45E6-8700-E2CA395DDED4}"/>
              </a:ext>
            </a:extLst>
          </p:cNvPr>
          <p:cNvSpPr/>
          <p:nvPr/>
        </p:nvSpPr>
        <p:spPr>
          <a:xfrm>
            <a:off x="609600" y="5211340"/>
            <a:ext cx="6731000" cy="1066800"/>
          </a:xfrm>
          <a:prstGeom prst="rect">
            <a:avLst/>
          </a:prstGeom>
          <a:solidFill>
            <a:srgbClr val="EFF8F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9" name="Rectangle 158">
            <a:extLst>
              <a:ext uri="{FF2B5EF4-FFF2-40B4-BE49-F238E27FC236}">
                <a16:creationId xmlns:a16="http://schemas.microsoft.com/office/drawing/2014/main" id="{A93297F9-5CD1-4841-9C48-9F9B4EB2DFB5}"/>
              </a:ext>
            </a:extLst>
          </p:cNvPr>
          <p:cNvSpPr/>
          <p:nvPr/>
        </p:nvSpPr>
        <p:spPr>
          <a:xfrm>
            <a:off x="615950" y="5219700"/>
            <a:ext cx="40640" cy="1066800"/>
          </a:xfrm>
          <a:prstGeom prst="rect">
            <a:avLst/>
          </a:prstGeom>
          <a:solidFill>
            <a:srgbClr val="188B8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0" name="TextBox 159">
            <a:extLst>
              <a:ext uri="{FF2B5EF4-FFF2-40B4-BE49-F238E27FC236}">
                <a16:creationId xmlns:a16="http://schemas.microsoft.com/office/drawing/2014/main" id="{71F8C3C3-99FF-43D6-B84F-4F9D9231775C}"/>
              </a:ext>
            </a:extLst>
          </p:cNvPr>
          <p:cNvSpPr txBox="1"/>
          <p:nvPr/>
        </p:nvSpPr>
        <p:spPr>
          <a:xfrm>
            <a:off x="774700" y="5499100"/>
            <a:ext cx="11176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Message clé :</a:t>
            </a:r>
          </a:p>
        </p:txBody>
      </p:sp>
      <p:sp>
        <p:nvSpPr>
          <p:cNvPr id="161" name="TextBox 160">
            <a:extLst>
              <a:ext uri="{FF2B5EF4-FFF2-40B4-BE49-F238E27FC236}">
                <a16:creationId xmlns:a16="http://schemas.microsoft.com/office/drawing/2014/main" id="{9FE04429-8F7A-4C19-B3F4-FF5CAE5B398B}"/>
              </a:ext>
            </a:extLst>
          </p:cNvPr>
          <p:cNvSpPr txBox="1"/>
          <p:nvPr/>
        </p:nvSpPr>
        <p:spPr>
          <a:xfrm>
            <a:off x="1879600" y="5499100"/>
            <a:ext cx="51435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Un faible pourcentage du CA consacré à la prévention réduit fortement les coûts cachés de la non-qualité.</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Tree>
    <p:extLst>
      <p:ext uri="{BB962C8B-B14F-4D97-AF65-F5344CB8AC3E}">
        <p14:creationId xmlns:p14="http://schemas.microsoft.com/office/powerpoint/2010/main" val="286619032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A4123-4770-F8E9-0708-06521B717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F6E6E4-1513-939A-159D-0C61F811BF03}"/>
              </a:ext>
            </a:extLst>
          </p:cNvPr>
          <p:cNvSpPr>
            <a:spLocks noGrp="1"/>
          </p:cNvSpPr>
          <p:nvPr>
            <p:ph type="title"/>
          </p:nvPr>
        </p:nvSpPr>
        <p:spPr>
          <a:xfrm>
            <a:off x="603252" y="539751"/>
            <a:ext cx="8307991" cy="717551"/>
          </a:xfrm>
        </p:spPr>
        <p:txBody>
          <a:bodyPr/>
          <a:lstStyle/>
          <a:p>
            <a:r>
              <a:rPr lang="pl-PL" dirty="0" err="1"/>
              <a:t>La qualité comme variable concurrentielle et inspection ou prévention</a:t>
            </a: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E839C03D-756F-127F-089D-0BFC5FF72509}"/>
              </a:ext>
            </a:extLst>
          </p:cNvPr>
          <p:cNvPicPr>
            <a:picLocks noChangeAspect="1"/>
          </p:cNvPicPr>
          <p:nvPr/>
        </p:nvPicPr>
        <p:blipFill>
          <a:blip r:embed="rId3"/>
          <a:stretch>
            <a:fillRect/>
          </a:stretch>
        </p:blipFill>
        <p:spPr>
          <a:xfrm>
            <a:off x="603252" y="2034257"/>
            <a:ext cx="9214110" cy="2920128"/>
          </a:xfrm>
          <a:prstGeom prst="rect">
            <a:avLst/>
          </a:prstGeom>
        </p:spPr>
      </p:pic>
      <p:sp>
        <p:nvSpPr>
          <p:cNvPr id="3" name="Rectangle 2">
            <a:extLst>
              <a:ext uri="{FF2B5EF4-FFF2-40B4-BE49-F238E27FC236}">
                <a16:creationId xmlns:a16="http://schemas.microsoft.com/office/drawing/2014/main" id="{E50351A2-016C-4BA5-A2A5-53C736DA07F9}"/>
              </a:ext>
            </a:extLst>
          </p:cNvPr>
          <p:cNvSpPr/>
          <p:nvPr/>
        </p:nvSpPr>
        <p:spPr>
          <a:xfrm>
            <a:off x="603250" y="2032000"/>
            <a:ext cx="9207500" cy="292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TextBox 4">
            <a:extLst>
              <a:ext uri="{FF2B5EF4-FFF2-40B4-BE49-F238E27FC236}">
                <a16:creationId xmlns:a16="http://schemas.microsoft.com/office/drawing/2014/main" id="{BC39CADF-902B-4C68-82BE-7F1CF998E840}"/>
              </a:ext>
            </a:extLst>
          </p:cNvPr>
          <p:cNvSpPr txBox="1"/>
          <p:nvPr/>
        </p:nvSpPr>
        <p:spPr>
          <a:xfrm>
            <a:off x="673100" y="2197100"/>
            <a:ext cx="71120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800" b="1" i="0" u="none" strike="noStrike" cap="none" spc="0" normalizeH="0" baseline="0">
                <a:ln>
                  <a:noFill/>
                </a:ln>
                <a:solidFill>
                  <a:srgbClr val="28B7C4"/>
                </a:solidFill>
                <a:effectLst/>
                <a:uFillTx/>
                <a:latin typeface="+mn-lt"/>
                <a:ea typeface="+mn-ea"/>
                <a:cs typeface="+mn-cs"/>
                <a:sym typeface="Helvetica Neue"/>
              </a:rPr>
              <a:t>La qualité comme arme concurrentielle</a:t>
            </a:r>
            <a:endParaRPr kumimoji="0" lang="en-GB" sz="1800" b="1" i="0" u="none" strike="noStrike" cap="none" spc="0" normalizeH="0" baseline="0">
              <a:ln>
                <a:noFill/>
              </a:ln>
              <a:solidFill>
                <a:srgbClr val="28B7C4"/>
              </a:solidFill>
              <a:effectLst/>
              <a:uFillTx/>
              <a:latin typeface="+mn-lt"/>
              <a:ea typeface="+mn-ea"/>
              <a:cs typeface="+mn-cs"/>
              <a:sym typeface="Helvetica Neue"/>
            </a:endParaRPr>
          </a:p>
        </p:txBody>
      </p:sp>
      <p:sp>
        <p:nvSpPr>
          <p:cNvPr id="6" name="TextBox 5">
            <a:extLst>
              <a:ext uri="{FF2B5EF4-FFF2-40B4-BE49-F238E27FC236}">
                <a16:creationId xmlns:a16="http://schemas.microsoft.com/office/drawing/2014/main" id="{CA521C50-B4E7-4BDD-B0C7-D82ACCFE68AC}"/>
              </a:ext>
            </a:extLst>
          </p:cNvPr>
          <p:cNvSpPr txBox="1"/>
          <p:nvPr/>
        </p:nvSpPr>
        <p:spPr>
          <a:xfrm>
            <a:off x="736600" y="2806700"/>
            <a:ext cx="8953500" cy="17553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dirty="0">
                <a:ln>
                  <a:noFill/>
                </a:ln>
                <a:solidFill>
                  <a:srgbClr val="003B4C"/>
                </a:solidFill>
                <a:effectLst/>
                <a:uFillTx/>
                <a:latin typeface="+mn-lt"/>
                <a:ea typeface="+mn-ea"/>
                <a:cs typeface="+mn-cs"/>
                <a:sym typeface="Helvetica Neue"/>
              </a:rPr>
              <a:t>• Leadership par les coûts : Moins de défauts réduit rebuts, retouches et retards, abaissant le coût unitaire et permettant des prix compétitifs.
• Réactivité : Des processus fiables évitent retouches et perturbations, permettant des livraisons plus rapides et</a:t>
            </a:r>
            <a:endParaRPr kumimoji="0" lang="en-GB" sz="1400" i="0" u="none" strike="noStrike" cap="none" spc="0" normalizeH="0" baseline="0" dirty="0">
              <a:ln>
                <a:noFill/>
              </a:ln>
              <a:solidFill>
                <a:srgbClr val="003B4C"/>
              </a:solidFill>
              <a:effectLst/>
              <a:uFillTx/>
              <a:latin typeface="+mn-lt"/>
              <a:ea typeface="+mn-ea"/>
              <a:cs typeface="+mn-cs"/>
              <a:sym typeface="Helvetica Neue"/>
            </a:endParaRPr>
          </a:p>
        </p:txBody>
      </p:sp>
      <p:sp>
        <p:nvSpPr>
          <p:cNvPr id="7" name="TextBox 6">
            <a:extLst>
              <a:ext uri="{FF2B5EF4-FFF2-40B4-BE49-F238E27FC236}">
                <a16:creationId xmlns:a16="http://schemas.microsoft.com/office/drawing/2014/main" id="{6ADAA34B-6962-4962-82A3-ACD69E13AEBE}"/>
              </a:ext>
            </a:extLst>
          </p:cNvPr>
          <p:cNvSpPr txBox="1"/>
          <p:nvPr/>
        </p:nvSpPr>
        <p:spPr>
          <a:xfrm>
            <a:off x="11430000" y="6350000"/>
            <a:ext cx="381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0000"/>
                </a:solidFill>
                <a:effectLst/>
                <a:uFillTx/>
                <a:latin typeface="Montserrat"/>
                <a:ea typeface="Montserrat"/>
                <a:cs typeface="Montserrat"/>
                <a:sym typeface="Helvetica Neue"/>
              </a:rPr>
              <a:t>test</a:t>
            </a:r>
          </a:p>
        </p:txBody>
      </p:sp>
      <p:sp>
        <p:nvSpPr>
          <p:cNvPr id="8" name="Rectangle 7">
            <a:extLst>
              <a:ext uri="{FF2B5EF4-FFF2-40B4-BE49-F238E27FC236}">
                <a16:creationId xmlns:a16="http://schemas.microsoft.com/office/drawing/2014/main" id="{456514DA-4F4E-490D-B776-3E00E8500CB1}"/>
              </a:ext>
            </a:extLst>
          </p:cNvPr>
          <p:cNvSpPr/>
          <p:nvPr/>
        </p:nvSpPr>
        <p:spPr>
          <a:xfrm>
            <a:off x="11366500" y="6286500"/>
            <a:ext cx="6985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Rectangle 8">
            <a:extLst>
              <a:ext uri="{FF2B5EF4-FFF2-40B4-BE49-F238E27FC236}">
                <a16:creationId xmlns:a16="http://schemas.microsoft.com/office/drawing/2014/main" id="{EF60EDFC-E6E8-4158-9AEA-816B799190A1}"/>
              </a:ext>
            </a:extLst>
          </p:cNvPr>
          <p:cNvSpPr/>
          <p:nvPr/>
        </p:nvSpPr>
        <p:spPr>
          <a:xfrm>
            <a:off x="603250" y="2032000"/>
            <a:ext cx="9207500" cy="292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434218E7-379F-4C0A-A939-46AAD40DF7C9}"/>
              </a:ext>
            </a:extLst>
          </p:cNvPr>
          <p:cNvSpPr txBox="1"/>
          <p:nvPr/>
        </p:nvSpPr>
        <p:spPr>
          <a:xfrm>
            <a:off x="673100" y="2197100"/>
            <a:ext cx="7112000" cy="3518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800" b="0" i="0" u="none" strike="noStrike" cap="none" spc="0" normalizeH="0" baseline="0" dirty="0">
                <a:ln>
                  <a:noFill/>
                </a:ln>
                <a:solidFill>
                  <a:srgbClr val="28B7C4"/>
                </a:solidFill>
                <a:effectLst/>
                <a:uFillTx/>
                <a:latin typeface="Montserrat"/>
                <a:ea typeface="Montserrat"/>
                <a:cs typeface="Montserrat"/>
                <a:sym typeface="Helvetica Neue"/>
              </a:rPr>
              <a:t>La qualité comme arme concurrentielle</a:t>
            </a:r>
            <a:endParaRPr kumimoji="0" lang="en-GB" sz="1800" b="0" i="0" u="none" strike="noStrike" cap="none" spc="0" normalizeH="0" baseline="0" dirty="0">
              <a:ln>
                <a:noFill/>
              </a:ln>
              <a:solidFill>
                <a:srgbClr val="28B7C4"/>
              </a:solidFill>
              <a:effectLst/>
              <a:uFillTx/>
              <a:latin typeface="Montserrat"/>
              <a:ea typeface="Montserrat"/>
              <a:cs typeface="Montserrat"/>
              <a:sym typeface="Helvetica Neue"/>
            </a:endParaRPr>
          </a:p>
        </p:txBody>
      </p:sp>
      <p:sp>
        <p:nvSpPr>
          <p:cNvPr id="11" name="TextBox 10">
            <a:extLst>
              <a:ext uri="{FF2B5EF4-FFF2-40B4-BE49-F238E27FC236}">
                <a16:creationId xmlns:a16="http://schemas.microsoft.com/office/drawing/2014/main" id="{8B4118A3-4F73-43BB-8728-602A62C34271}"/>
              </a:ext>
            </a:extLst>
          </p:cNvPr>
          <p:cNvSpPr txBox="1"/>
          <p:nvPr/>
        </p:nvSpPr>
        <p:spPr>
          <a:xfrm>
            <a:off x="736600" y="2806700"/>
            <a:ext cx="8953500" cy="19584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b="0" i="0" u="none" strike="noStrike" cap="none" spc="0" normalizeH="0" baseline="0" dirty="0">
                <a:ln>
                  <a:noFill/>
                </a:ln>
                <a:solidFill>
                  <a:srgbClr val="003B4C"/>
                </a:solidFill>
                <a:effectLst/>
                <a:uFillTx/>
                <a:latin typeface="Montserrat"/>
                <a:ea typeface="Montserrat"/>
                <a:cs typeface="Montserrat"/>
                <a:sym typeface="Helvetica Neue"/>
              </a:rPr>
              <a:t>• Leadership par les coûts : moins de défauts réduit rebuts, retouches et retards, abaissant le coût unitaire et permettant des prix compétitifs.
• Réactivité : des processus fiables évitent retouches et perturbations, permettant des livraisons plus rapides et plus fiables.
• Différenciation : une qualité constante crée la confiance, soutient des prix premium et renforce l’image de marque.</a:t>
            </a:r>
            <a:endParaRPr kumimoji="0" lang="en-GB" sz="1800" b="0" i="0" u="none" strike="noStrike" cap="none" spc="0" normalizeH="0" baseline="0" dirty="0">
              <a:ln>
                <a:noFill/>
              </a:ln>
              <a:solidFill>
                <a:srgbClr val="003B4C"/>
              </a:solidFill>
              <a:effectLst/>
              <a:uFillTx/>
              <a:latin typeface="Montserrat"/>
              <a:ea typeface="Montserrat"/>
              <a:cs typeface="Montserrat"/>
              <a:sym typeface="Helvetica Neue"/>
            </a:endParaRPr>
          </a:p>
        </p:txBody>
      </p:sp>
    </p:spTree>
    <p:extLst>
      <p:ext uri="{BB962C8B-B14F-4D97-AF65-F5344CB8AC3E}">
        <p14:creationId xmlns:p14="http://schemas.microsoft.com/office/powerpoint/2010/main" val="316492071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E5220-5B35-1320-34BE-4B20A64A41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A6B8D7-4459-CBEF-8B20-43F5ECE94D27}"/>
              </a:ext>
            </a:extLst>
          </p:cNvPr>
          <p:cNvSpPr>
            <a:spLocks noGrp="1"/>
          </p:cNvSpPr>
          <p:nvPr>
            <p:ph type="title"/>
          </p:nvPr>
        </p:nvSpPr>
        <p:spPr>
          <a:xfrm>
            <a:off x="603252" y="539751"/>
            <a:ext cx="8307991" cy="717551"/>
          </a:xfrm>
        </p:spPr>
        <p:txBody>
          <a:bodyPr/>
          <a:lstStyle/>
          <a:p>
            <a:r>
              <a:rPr lang="pl-PL" dirty="0" err="1"/>
              <a:t>La qualité comme variable concurrentielle et inspection ou prévention</a:t>
            </a:r>
            <a:endParaRPr lang="pl-PL" dirty="0"/>
          </a:p>
        </p:txBody>
      </p:sp>
      <p:pic>
        <p:nvPicPr>
          <p:cNvPr id="5" name="Obraz 4" descr="Obraz zawierający tekst, zrzut ekranu, Czcionka, numer&#10;&#10;Zawartość wygenerowana przez AI może być niepoprawna.">
            <a:extLst>
              <a:ext uri="{FF2B5EF4-FFF2-40B4-BE49-F238E27FC236}">
                <a16:creationId xmlns:a16="http://schemas.microsoft.com/office/drawing/2014/main" id="{DC27CAFB-37E8-6713-C86B-FC49ADF6E31E}"/>
              </a:ext>
            </a:extLst>
          </p:cNvPr>
          <p:cNvPicPr>
            <a:picLocks noChangeAspect="1"/>
          </p:cNvPicPr>
          <p:nvPr/>
        </p:nvPicPr>
        <p:blipFill>
          <a:blip r:embed="rId3"/>
          <a:stretch>
            <a:fillRect/>
          </a:stretch>
        </p:blipFill>
        <p:spPr>
          <a:xfrm>
            <a:off x="603252" y="1818981"/>
            <a:ext cx="8823381" cy="4293067"/>
          </a:xfrm>
          <a:prstGeom prst="rect">
            <a:avLst/>
          </a:prstGeom>
        </p:spPr>
      </p:pic>
      <p:sp>
        <p:nvSpPr>
          <p:cNvPr id="3" name="Rectangle 2">
            <a:extLst>
              <a:ext uri="{FF2B5EF4-FFF2-40B4-BE49-F238E27FC236}">
                <a16:creationId xmlns:a16="http://schemas.microsoft.com/office/drawing/2014/main" id="{E7A396B6-F473-49BB-A8A9-2E746A0EB993}"/>
              </a:ext>
            </a:extLst>
          </p:cNvPr>
          <p:cNvSpPr/>
          <p:nvPr/>
        </p:nvSpPr>
        <p:spPr>
          <a:xfrm>
            <a:off x="603250" y="1816100"/>
            <a:ext cx="8826500" cy="4305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Rectangle 3">
            <a:extLst>
              <a:ext uri="{FF2B5EF4-FFF2-40B4-BE49-F238E27FC236}">
                <a16:creationId xmlns:a16="http://schemas.microsoft.com/office/drawing/2014/main" id="{9C10FD81-404B-4909-BAC0-C33463EE44FD}"/>
              </a:ext>
            </a:extLst>
          </p:cNvPr>
          <p:cNvSpPr/>
          <p:nvPr/>
        </p:nvSpPr>
        <p:spPr>
          <a:xfrm>
            <a:off x="635000" y="1905000"/>
            <a:ext cx="8724900" cy="41402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61894A64-A797-46EF-B598-64A75711AE17}"/>
              </a:ext>
            </a:extLst>
          </p:cNvPr>
          <p:cNvSpPr txBox="1"/>
          <p:nvPr/>
        </p:nvSpPr>
        <p:spPr>
          <a:xfrm>
            <a:off x="812800" y="2184400"/>
            <a:ext cx="66040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1" i="0" u="none" strike="noStrike" cap="none" spc="0" normalizeH="0" baseline="0">
                <a:ln>
                  <a:noFill/>
                </a:ln>
                <a:solidFill>
                  <a:srgbClr val="A44824"/>
                </a:solidFill>
                <a:effectLst/>
                <a:uFillTx/>
                <a:latin typeface="+mn-lt"/>
                <a:ea typeface="+mn-ea"/>
                <a:cs typeface="+mn-cs"/>
                <a:sym typeface="Helvetica Neue"/>
              </a:rPr>
              <a:t>Cas : concurrencer par la qualité, pas seulement par le prix</a:t>
            </a:r>
            <a:endParaRPr kumimoji="0" lang="en-GB" sz="1200" b="1" i="0" u="none" strike="noStrike" cap="none" spc="0" normalizeH="0" baseline="0">
              <a:ln>
                <a:noFill/>
              </a:ln>
              <a:solidFill>
                <a:srgbClr val="A44824"/>
              </a:solidFill>
              <a:effectLst/>
              <a:uFillTx/>
              <a:latin typeface="+mn-lt"/>
              <a:ea typeface="+mn-ea"/>
              <a:cs typeface="+mn-cs"/>
              <a:sym typeface="Helvetica Neue"/>
            </a:endParaRPr>
          </a:p>
        </p:txBody>
      </p:sp>
      <p:sp>
        <p:nvSpPr>
          <p:cNvPr id="7" name="TextBox 6">
            <a:extLst>
              <a:ext uri="{FF2B5EF4-FFF2-40B4-BE49-F238E27FC236}">
                <a16:creationId xmlns:a16="http://schemas.microsoft.com/office/drawing/2014/main" id="{2C515059-C445-405A-BDE5-E59B99B0B101}"/>
              </a:ext>
            </a:extLst>
          </p:cNvPr>
          <p:cNvSpPr txBox="1"/>
          <p:nvPr/>
        </p:nvSpPr>
        <p:spPr>
          <a:xfrm>
            <a:off x="812800" y="2768600"/>
            <a:ext cx="8001000" cy="63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B4C"/>
                </a:solidFill>
                <a:effectLst/>
                <a:uFillTx/>
                <a:latin typeface="+mn-lt"/>
                <a:ea typeface="+mn-ea"/>
                <a:cs typeface="+mn-cs"/>
                <a:sym typeface="Helvetica Neue"/>
              </a:rPr>
              <a:t>De nombreux fournisseurs régionaux rivalisent surtout sur le prix, mais subissent des taux de défauts élevés et des livraisons instables.</a:t>
            </a:r>
            <a:endParaRPr kumimoji="0" lang="en-GB" sz="1200" i="0" u="none" strike="noStrike" cap="none" spc="0" normalizeH="0" baseline="0">
              <a:ln>
                <a:noFill/>
              </a:ln>
              <a:solidFill>
                <a:srgbClr val="003B4C"/>
              </a:solidFill>
              <a:effectLst/>
              <a:uFillTx/>
              <a:latin typeface="+mn-lt"/>
              <a:ea typeface="+mn-ea"/>
              <a:cs typeface="+mn-cs"/>
              <a:sym typeface="Helvetica Neue"/>
            </a:endParaRPr>
          </a:p>
        </p:txBody>
      </p:sp>
      <p:sp>
        <p:nvSpPr>
          <p:cNvPr id="8" name="TextBox 7">
            <a:extLst>
              <a:ext uri="{FF2B5EF4-FFF2-40B4-BE49-F238E27FC236}">
                <a16:creationId xmlns:a16="http://schemas.microsoft.com/office/drawing/2014/main" id="{9AE3D498-3BC4-486D-8DF3-C4469E4D7396}"/>
              </a:ext>
            </a:extLst>
          </p:cNvPr>
          <p:cNvSpPr txBox="1"/>
          <p:nvPr/>
        </p:nvSpPr>
        <p:spPr>
          <a:xfrm>
            <a:off x="876300" y="3568700"/>
            <a:ext cx="7874000" cy="1143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B4C"/>
                </a:solidFill>
                <a:effectLst/>
                <a:uFillTx/>
                <a:latin typeface="+mn-lt"/>
                <a:ea typeface="+mn-ea"/>
                <a:cs typeface="+mn-cs"/>
                <a:sym typeface="Helvetica Neue"/>
              </a:rPr>
              <a:t>• Un fournisseur qui investit dans des systèmes qualité simples propose un prix légèrement plus élevé mais une fiabilité nettement supérieure.
• Les acheteurs privilégient avec le temps un fournisseur fiable, même à un coût unitaire légèrement plus élevé, car le coût total et le risque de la chaîne d’approvisionnement sont plus faibles.</a:t>
            </a:r>
            <a:endParaRPr kumimoji="0" lang="en-GB" sz="1200" i="0" u="none" strike="noStrike" cap="none" spc="0" normalizeH="0" baseline="0">
              <a:ln>
                <a:noFill/>
              </a:ln>
              <a:solidFill>
                <a:srgbClr val="003B4C"/>
              </a:solidFill>
              <a:effectLst/>
              <a:uFillTx/>
              <a:latin typeface="+mn-lt"/>
              <a:ea typeface="+mn-ea"/>
              <a:cs typeface="+mn-cs"/>
              <a:sym typeface="Helvetica Neue"/>
            </a:endParaRPr>
          </a:p>
        </p:txBody>
      </p:sp>
      <p:sp>
        <p:nvSpPr>
          <p:cNvPr id="9" name="TextBox 8">
            <a:extLst>
              <a:ext uri="{FF2B5EF4-FFF2-40B4-BE49-F238E27FC236}">
                <a16:creationId xmlns:a16="http://schemas.microsoft.com/office/drawing/2014/main" id="{D580E5E6-B410-4BB2-A17F-78C9DEAAC2FB}"/>
              </a:ext>
            </a:extLst>
          </p:cNvPr>
          <p:cNvSpPr txBox="1"/>
          <p:nvPr/>
        </p:nvSpPr>
        <p:spPr>
          <a:xfrm>
            <a:off x="812800" y="5156200"/>
            <a:ext cx="9144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1" i="0" u="none" strike="noStrike" cap="none" spc="0" normalizeH="0" baseline="0">
                <a:ln>
                  <a:noFill/>
                </a:ln>
                <a:solidFill>
                  <a:srgbClr val="003B4C"/>
                </a:solidFill>
                <a:effectLst/>
                <a:uFillTx/>
                <a:latin typeface="+mn-lt"/>
                <a:ea typeface="+mn-ea"/>
                <a:cs typeface="+mn-cs"/>
                <a:sym typeface="Helvetica Neue"/>
              </a:rPr>
              <a:t>Résultat :</a:t>
            </a:r>
          </a:p>
        </p:txBody>
      </p:sp>
      <p:sp>
        <p:nvSpPr>
          <p:cNvPr id="10" name="TextBox 9">
            <a:extLst>
              <a:ext uri="{FF2B5EF4-FFF2-40B4-BE49-F238E27FC236}">
                <a16:creationId xmlns:a16="http://schemas.microsoft.com/office/drawing/2014/main" id="{E437DEB9-B044-44AA-B4E6-E653C320B806}"/>
              </a:ext>
            </a:extLst>
          </p:cNvPr>
          <p:cNvSpPr txBox="1"/>
          <p:nvPr/>
        </p:nvSpPr>
        <p:spPr>
          <a:xfrm>
            <a:off x="1727200" y="5156200"/>
            <a:ext cx="7112000" cy="558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B4C"/>
                </a:solidFill>
                <a:effectLst/>
                <a:uFillTx/>
                <a:latin typeface="+mn-lt"/>
                <a:ea typeface="+mn-ea"/>
                <a:cs typeface="+mn-cs"/>
                <a:sym typeface="Helvetica Neue"/>
              </a:rPr>
              <a:t>La qualité devient un facteur clé de différenciation et une source d’avantage concurrentiel dans la région.</a:t>
            </a:r>
            <a:endParaRPr kumimoji="0" lang="en-GB" sz="1200" i="0" u="none" strike="noStrike" cap="none" spc="0" normalizeH="0" baseline="0">
              <a:ln>
                <a:noFill/>
              </a:ln>
              <a:solidFill>
                <a:srgbClr val="003B4C"/>
              </a:solidFill>
              <a:effectLst/>
              <a:uFillTx/>
              <a:latin typeface="+mn-lt"/>
              <a:ea typeface="+mn-ea"/>
              <a:cs typeface="+mn-cs"/>
              <a:sym typeface="Helvetica Neue"/>
            </a:endParaRPr>
          </a:p>
        </p:txBody>
      </p:sp>
      <p:sp>
        <p:nvSpPr>
          <p:cNvPr id="11" name="Rectangle 10">
            <a:extLst>
              <a:ext uri="{FF2B5EF4-FFF2-40B4-BE49-F238E27FC236}">
                <a16:creationId xmlns:a16="http://schemas.microsoft.com/office/drawing/2014/main" id="{A768A9B7-EB59-4F0F-978E-6CE459AF3C69}"/>
              </a:ext>
            </a:extLst>
          </p:cNvPr>
          <p:cNvSpPr/>
          <p:nvPr/>
        </p:nvSpPr>
        <p:spPr>
          <a:xfrm>
            <a:off x="603250" y="1816100"/>
            <a:ext cx="8826500" cy="4305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Rectangle 11">
            <a:extLst>
              <a:ext uri="{FF2B5EF4-FFF2-40B4-BE49-F238E27FC236}">
                <a16:creationId xmlns:a16="http://schemas.microsoft.com/office/drawing/2014/main" id="{02FF7AAB-11C5-451B-924F-89A53B48E3F7}"/>
              </a:ext>
            </a:extLst>
          </p:cNvPr>
          <p:cNvSpPr/>
          <p:nvPr/>
        </p:nvSpPr>
        <p:spPr>
          <a:xfrm>
            <a:off x="635000" y="1905000"/>
            <a:ext cx="8724900" cy="41402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TextBox 12">
            <a:extLst>
              <a:ext uri="{FF2B5EF4-FFF2-40B4-BE49-F238E27FC236}">
                <a16:creationId xmlns:a16="http://schemas.microsoft.com/office/drawing/2014/main" id="{6B66846B-F613-49E9-A2D5-9FDE6EA2DA2A}"/>
              </a:ext>
            </a:extLst>
          </p:cNvPr>
          <p:cNvSpPr txBox="1"/>
          <p:nvPr/>
        </p:nvSpPr>
        <p:spPr>
          <a:xfrm>
            <a:off x="812800" y="2184400"/>
            <a:ext cx="6604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A44824"/>
                </a:solidFill>
                <a:effectLst/>
                <a:uFillTx/>
                <a:latin typeface="Montserrat"/>
                <a:ea typeface="Montserrat"/>
                <a:cs typeface="Montserrat"/>
                <a:sym typeface="Helvetica Neue"/>
              </a:rPr>
              <a:t>Cas : concurrencer par la qualité, pas seulement par le prix</a:t>
            </a:r>
            <a:endParaRPr kumimoji="0" lang="en-GB" sz="1400" b="0" i="0" u="none" strike="noStrike" cap="none" spc="0" normalizeH="0" baseline="0" dirty="0">
              <a:ln>
                <a:noFill/>
              </a:ln>
              <a:solidFill>
                <a:srgbClr val="A44824"/>
              </a:solidFill>
              <a:effectLst/>
              <a:uFillTx/>
              <a:latin typeface="Montserrat"/>
              <a:ea typeface="Montserrat"/>
              <a:cs typeface="Montserrat"/>
              <a:sym typeface="Helvetica Neue"/>
            </a:endParaRPr>
          </a:p>
        </p:txBody>
      </p:sp>
      <p:sp>
        <p:nvSpPr>
          <p:cNvPr id="14" name="TextBox 13">
            <a:extLst>
              <a:ext uri="{FF2B5EF4-FFF2-40B4-BE49-F238E27FC236}">
                <a16:creationId xmlns:a16="http://schemas.microsoft.com/office/drawing/2014/main" id="{F03F537D-5CD5-48AD-928A-6467F55C5D4B}"/>
              </a:ext>
            </a:extLst>
          </p:cNvPr>
          <p:cNvSpPr txBox="1"/>
          <p:nvPr/>
        </p:nvSpPr>
        <p:spPr>
          <a:xfrm>
            <a:off x="812800" y="2768600"/>
            <a:ext cx="800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a:ln>
                  <a:noFill/>
                </a:ln>
                <a:solidFill>
                  <a:srgbClr val="003B4C"/>
                </a:solidFill>
                <a:effectLst/>
                <a:uFillTx/>
                <a:latin typeface="Montserrat"/>
                <a:ea typeface="Montserrat"/>
                <a:cs typeface="Montserrat"/>
                <a:sym typeface="Helvetica Neue"/>
              </a:rPr>
              <a:t>De nombreux fournisseurs régionaux rivalisent surtout sur le prix, mais subissent des taux de défauts élevés et des livraisons instables.</a:t>
            </a:r>
            <a:endParaRPr kumimoji="0" lang="en-GB" sz="14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5" name="TextBox 14">
            <a:extLst>
              <a:ext uri="{FF2B5EF4-FFF2-40B4-BE49-F238E27FC236}">
                <a16:creationId xmlns:a16="http://schemas.microsoft.com/office/drawing/2014/main" id="{F79FAB1B-8625-405A-96C2-0556E838E204}"/>
              </a:ext>
            </a:extLst>
          </p:cNvPr>
          <p:cNvSpPr txBox="1"/>
          <p:nvPr/>
        </p:nvSpPr>
        <p:spPr>
          <a:xfrm>
            <a:off x="876300" y="3568700"/>
            <a:ext cx="7874000" cy="10720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 Un fournisseur qui investit dans des systèmes qualité simples propose un prix légèrement plus élevé mais une fiabilité nettement supérieure.
• Les acheteurs privilégient avec le temps un fournisseur fiable, même à un coût unitaire légèrement plus élevé, car le coût total et le risque de la chaîne d’approvisionnement sont plus faibles.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6" name="TextBox 15">
            <a:extLst>
              <a:ext uri="{FF2B5EF4-FFF2-40B4-BE49-F238E27FC236}">
                <a16:creationId xmlns:a16="http://schemas.microsoft.com/office/drawing/2014/main" id="{4DAAD72F-4DE8-4B25-95F9-2F0A076517EE}"/>
              </a:ext>
            </a:extLst>
          </p:cNvPr>
          <p:cNvSpPr txBox="1"/>
          <p:nvPr/>
        </p:nvSpPr>
        <p:spPr>
          <a:xfrm>
            <a:off x="812800" y="5156200"/>
            <a:ext cx="9144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Résultat :</a:t>
            </a:r>
          </a:p>
        </p:txBody>
      </p:sp>
      <p:sp>
        <p:nvSpPr>
          <p:cNvPr id="17" name="TextBox 16">
            <a:extLst>
              <a:ext uri="{FF2B5EF4-FFF2-40B4-BE49-F238E27FC236}">
                <a16:creationId xmlns:a16="http://schemas.microsoft.com/office/drawing/2014/main" id="{10113309-103F-417E-B5CD-63A0EA2B3732}"/>
              </a:ext>
            </a:extLst>
          </p:cNvPr>
          <p:cNvSpPr txBox="1"/>
          <p:nvPr/>
        </p:nvSpPr>
        <p:spPr>
          <a:xfrm>
            <a:off x="1727200" y="5156200"/>
            <a:ext cx="7112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a:ln>
                  <a:noFill/>
                </a:ln>
                <a:solidFill>
                  <a:srgbClr val="003B4C"/>
                </a:solidFill>
                <a:effectLst/>
                <a:uFillTx/>
                <a:latin typeface="Montserrat"/>
                <a:ea typeface="Montserrat"/>
                <a:cs typeface="Montserrat"/>
                <a:sym typeface="Helvetica Neue"/>
              </a:rPr>
              <a:t>La qualité devient un facteur clé de différenciation et une source d’avantage concurrentiel dans la région.</a:t>
            </a:r>
            <a:endParaRPr kumimoji="0" lang="en-GB" sz="1400" b="0" i="0" u="none" strike="noStrike" cap="none" spc="0" normalizeH="0" baseline="0">
              <a:ln>
                <a:noFill/>
              </a:ln>
              <a:solidFill>
                <a:srgbClr val="003B4C"/>
              </a:solidFill>
              <a:effectLst/>
              <a:uFillTx/>
              <a:latin typeface="Montserrat"/>
              <a:ea typeface="Montserrat"/>
              <a:cs typeface="Montserrat"/>
              <a:sym typeface="Helvetica Neue"/>
            </a:endParaRPr>
          </a:p>
        </p:txBody>
      </p:sp>
    </p:spTree>
    <p:extLst>
      <p:ext uri="{BB962C8B-B14F-4D97-AF65-F5344CB8AC3E}">
        <p14:creationId xmlns:p14="http://schemas.microsoft.com/office/powerpoint/2010/main" val="254472090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E605D-B397-48A5-5370-E54E620D4F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6A7018-1400-07F8-2C2F-80C9216F390E}"/>
              </a:ext>
            </a:extLst>
          </p:cNvPr>
          <p:cNvSpPr>
            <a:spLocks noGrp="1"/>
          </p:cNvSpPr>
          <p:nvPr>
            <p:ph type="title"/>
          </p:nvPr>
        </p:nvSpPr>
        <p:spPr>
          <a:xfrm>
            <a:off x="603252" y="539751"/>
            <a:ext cx="8307991" cy="717551"/>
          </a:xfrm>
        </p:spPr>
        <p:txBody>
          <a:bodyPr/>
          <a:lstStyle/>
          <a:p>
            <a:r>
              <a:rPr lang="pl-PL" dirty="0" err="1"/>
              <a:t>Inspection ou prévention</a:t>
            </a: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911DDFB4-A269-0E68-D2CB-6D49C18C19B1}"/>
              </a:ext>
            </a:extLst>
          </p:cNvPr>
          <p:cNvPicPr>
            <a:picLocks noChangeAspect="1"/>
          </p:cNvPicPr>
          <p:nvPr/>
        </p:nvPicPr>
        <p:blipFill>
          <a:blip r:embed="rId3"/>
          <a:stretch>
            <a:fillRect/>
          </a:stretch>
        </p:blipFill>
        <p:spPr>
          <a:xfrm>
            <a:off x="603252" y="1257303"/>
            <a:ext cx="6861577" cy="5370688"/>
          </a:xfrm>
          <a:prstGeom prst="rect">
            <a:avLst/>
          </a:prstGeom>
        </p:spPr>
      </p:pic>
      <p:sp>
        <p:nvSpPr>
          <p:cNvPr id="3" name="Rectangle 2">
            <a:extLst>
              <a:ext uri="{FF2B5EF4-FFF2-40B4-BE49-F238E27FC236}">
                <a16:creationId xmlns:a16="http://schemas.microsoft.com/office/drawing/2014/main" id="{EDBF949F-F8A9-4664-BA47-BB1927650A13}"/>
              </a:ext>
            </a:extLst>
          </p:cNvPr>
          <p:cNvSpPr/>
          <p:nvPr/>
        </p:nvSpPr>
        <p:spPr>
          <a:xfrm>
            <a:off x="603250" y="1257300"/>
            <a:ext cx="6870700" cy="539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Rectangle 4">
            <a:extLst>
              <a:ext uri="{FF2B5EF4-FFF2-40B4-BE49-F238E27FC236}">
                <a16:creationId xmlns:a16="http://schemas.microsoft.com/office/drawing/2014/main" id="{3EB1A7C1-A6AB-4373-A12F-E0F795BBED48}"/>
              </a:ext>
            </a:extLst>
          </p:cNvPr>
          <p:cNvSpPr/>
          <p:nvPr/>
        </p:nvSpPr>
        <p:spPr>
          <a:xfrm>
            <a:off x="660400" y="1308100"/>
            <a:ext cx="1054100" cy="4318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EFEA8C44-6A5C-408E-AA1F-68E51E58338A}"/>
              </a:ext>
            </a:extLst>
          </p:cNvPr>
          <p:cNvSpPr txBox="1"/>
          <p:nvPr/>
        </p:nvSpPr>
        <p:spPr>
          <a:xfrm>
            <a:off x="736600" y="1371600"/>
            <a:ext cx="9017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Aspect</a:t>
            </a:r>
          </a:p>
        </p:txBody>
      </p:sp>
      <p:sp>
        <p:nvSpPr>
          <p:cNvPr id="7" name="Rectangle 6">
            <a:extLst>
              <a:ext uri="{FF2B5EF4-FFF2-40B4-BE49-F238E27FC236}">
                <a16:creationId xmlns:a16="http://schemas.microsoft.com/office/drawing/2014/main" id="{5E1733CD-2C04-4C8B-9135-A1AB09B67131}"/>
              </a:ext>
            </a:extLst>
          </p:cNvPr>
          <p:cNvSpPr/>
          <p:nvPr/>
        </p:nvSpPr>
        <p:spPr>
          <a:xfrm>
            <a:off x="1714500" y="1308100"/>
            <a:ext cx="2527300" cy="4318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407B6B8D-C8CD-4E37-BD24-041729FC0D98}"/>
              </a:ext>
            </a:extLst>
          </p:cNvPr>
          <p:cNvSpPr txBox="1"/>
          <p:nvPr/>
        </p:nvSpPr>
        <p:spPr>
          <a:xfrm>
            <a:off x="1790700" y="1371600"/>
            <a:ext cx="23749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Approche centrée sur l’inspection</a:t>
            </a:r>
          </a:p>
        </p:txBody>
      </p:sp>
      <p:sp>
        <p:nvSpPr>
          <p:cNvPr id="9" name="Rectangle 8">
            <a:extLst>
              <a:ext uri="{FF2B5EF4-FFF2-40B4-BE49-F238E27FC236}">
                <a16:creationId xmlns:a16="http://schemas.microsoft.com/office/drawing/2014/main" id="{7B194B5F-8E30-4106-A461-6AC8B5BBC15E}"/>
              </a:ext>
            </a:extLst>
          </p:cNvPr>
          <p:cNvSpPr/>
          <p:nvPr/>
        </p:nvSpPr>
        <p:spPr>
          <a:xfrm>
            <a:off x="4241800" y="1308100"/>
            <a:ext cx="3162300" cy="4318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C3E9E498-C10A-4082-8B28-89E034C754BA}"/>
              </a:ext>
            </a:extLst>
          </p:cNvPr>
          <p:cNvSpPr txBox="1"/>
          <p:nvPr/>
        </p:nvSpPr>
        <p:spPr>
          <a:xfrm>
            <a:off x="4318000" y="1371600"/>
            <a:ext cx="30099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b="1" i="0" u="none" strike="noStrike" cap="none" spc="0" normalizeH="0" baseline="0">
                <a:ln>
                  <a:noFill/>
                </a:ln>
                <a:solidFill>
                  <a:srgbClr val="003B4C"/>
                </a:solidFill>
                <a:effectLst/>
                <a:uFillTx/>
                <a:latin typeface="+mn-lt"/>
                <a:ea typeface="+mn-ea"/>
                <a:cs typeface="+mn-cs"/>
                <a:sym typeface="Helvetica Neue"/>
              </a:rPr>
              <a:t>Approche centrée sur la prévention</a:t>
            </a:r>
            <a:endParaRPr kumimoji="0" lang="en-GB" sz="1000" b="1" i="0" u="none" strike="noStrike" cap="none" spc="0" normalizeH="0" baseline="0">
              <a:ln>
                <a:noFill/>
              </a:ln>
              <a:solidFill>
                <a:srgbClr val="003B4C"/>
              </a:solidFill>
              <a:effectLst/>
              <a:uFillTx/>
              <a:latin typeface="+mn-lt"/>
              <a:ea typeface="+mn-ea"/>
              <a:cs typeface="+mn-cs"/>
              <a:sym typeface="Helvetica Neue"/>
            </a:endParaRPr>
          </a:p>
        </p:txBody>
      </p:sp>
      <p:sp>
        <p:nvSpPr>
          <p:cNvPr id="11" name="Rectangle 10">
            <a:extLst>
              <a:ext uri="{FF2B5EF4-FFF2-40B4-BE49-F238E27FC236}">
                <a16:creationId xmlns:a16="http://schemas.microsoft.com/office/drawing/2014/main" id="{E555F63F-16D9-459C-B06A-433D695207DE}"/>
              </a:ext>
            </a:extLst>
          </p:cNvPr>
          <p:cNvSpPr/>
          <p:nvPr/>
        </p:nvSpPr>
        <p:spPr>
          <a:xfrm>
            <a:off x="660400" y="1739900"/>
            <a:ext cx="1054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75D6FEE3-C7F9-4731-A246-5769F7E35DC7}"/>
              </a:ext>
            </a:extLst>
          </p:cNvPr>
          <p:cNvSpPr txBox="1"/>
          <p:nvPr/>
        </p:nvSpPr>
        <p:spPr>
          <a:xfrm>
            <a:off x="736600" y="1803400"/>
            <a:ext cx="9017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Moment</a:t>
            </a:r>
          </a:p>
        </p:txBody>
      </p:sp>
      <p:sp>
        <p:nvSpPr>
          <p:cNvPr id="13" name="Rectangle 12">
            <a:extLst>
              <a:ext uri="{FF2B5EF4-FFF2-40B4-BE49-F238E27FC236}">
                <a16:creationId xmlns:a16="http://schemas.microsoft.com/office/drawing/2014/main" id="{70CFABEF-9A60-450F-89C7-6DB3A70E658E}"/>
              </a:ext>
            </a:extLst>
          </p:cNvPr>
          <p:cNvSpPr/>
          <p:nvPr/>
        </p:nvSpPr>
        <p:spPr>
          <a:xfrm>
            <a:off x="1714500" y="1739900"/>
            <a:ext cx="2527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4D48CCA2-B8DF-4488-834A-861A9AB80E91}"/>
              </a:ext>
            </a:extLst>
          </p:cNvPr>
          <p:cNvSpPr txBox="1"/>
          <p:nvPr/>
        </p:nvSpPr>
        <p:spPr>
          <a:xfrm>
            <a:off x="1790700" y="1803400"/>
            <a:ext cx="23749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Après production ou réception des marchandises.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5" name="Rectangle 14">
            <a:extLst>
              <a:ext uri="{FF2B5EF4-FFF2-40B4-BE49-F238E27FC236}">
                <a16:creationId xmlns:a16="http://schemas.microsoft.com/office/drawing/2014/main" id="{D9E78715-885C-49B3-89AF-BD6DE2CEAA13}"/>
              </a:ext>
            </a:extLst>
          </p:cNvPr>
          <p:cNvSpPr/>
          <p:nvPr/>
        </p:nvSpPr>
        <p:spPr>
          <a:xfrm>
            <a:off x="4241800" y="1739900"/>
            <a:ext cx="3162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TextBox 15">
            <a:extLst>
              <a:ext uri="{FF2B5EF4-FFF2-40B4-BE49-F238E27FC236}">
                <a16:creationId xmlns:a16="http://schemas.microsoft.com/office/drawing/2014/main" id="{3C9A8872-722C-4727-AC41-387514AC8640}"/>
              </a:ext>
            </a:extLst>
          </p:cNvPr>
          <p:cNvSpPr txBox="1"/>
          <p:nvPr/>
        </p:nvSpPr>
        <p:spPr>
          <a:xfrm>
            <a:off x="4318000" y="1803400"/>
            <a:ext cx="30099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Avant et pendant la production ; dès la conception du processus.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7" name="Rectangle 16">
            <a:extLst>
              <a:ext uri="{FF2B5EF4-FFF2-40B4-BE49-F238E27FC236}">
                <a16:creationId xmlns:a16="http://schemas.microsoft.com/office/drawing/2014/main" id="{95D8866D-F2BF-4356-B43D-0C09E852FA67}"/>
              </a:ext>
            </a:extLst>
          </p:cNvPr>
          <p:cNvSpPr/>
          <p:nvPr/>
        </p:nvSpPr>
        <p:spPr>
          <a:xfrm>
            <a:off x="660400" y="2413000"/>
            <a:ext cx="10541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TextBox 17">
            <a:extLst>
              <a:ext uri="{FF2B5EF4-FFF2-40B4-BE49-F238E27FC236}">
                <a16:creationId xmlns:a16="http://schemas.microsoft.com/office/drawing/2014/main" id="{EB12293D-60F2-409D-A9F8-8060EAD632DE}"/>
              </a:ext>
            </a:extLst>
          </p:cNvPr>
          <p:cNvSpPr txBox="1"/>
          <p:nvPr/>
        </p:nvSpPr>
        <p:spPr>
          <a:xfrm>
            <a:off x="736600" y="2476500"/>
            <a:ext cx="9017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Objectif principal</a:t>
            </a:r>
          </a:p>
        </p:txBody>
      </p:sp>
      <p:sp>
        <p:nvSpPr>
          <p:cNvPr id="19" name="Rectangle 18">
            <a:extLst>
              <a:ext uri="{FF2B5EF4-FFF2-40B4-BE49-F238E27FC236}">
                <a16:creationId xmlns:a16="http://schemas.microsoft.com/office/drawing/2014/main" id="{DF0E15B5-0D73-4C91-B2F3-CE700913D48E}"/>
              </a:ext>
            </a:extLst>
          </p:cNvPr>
          <p:cNvSpPr/>
          <p:nvPr/>
        </p:nvSpPr>
        <p:spPr>
          <a:xfrm>
            <a:off x="1714500" y="2413000"/>
            <a:ext cx="25273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 name="TextBox 19">
            <a:extLst>
              <a:ext uri="{FF2B5EF4-FFF2-40B4-BE49-F238E27FC236}">
                <a16:creationId xmlns:a16="http://schemas.microsoft.com/office/drawing/2014/main" id="{D354309F-1BBE-4AE2-AE76-94A9A75832BD}"/>
              </a:ext>
            </a:extLst>
          </p:cNvPr>
          <p:cNvSpPr txBox="1"/>
          <p:nvPr/>
        </p:nvSpPr>
        <p:spPr>
          <a:xfrm>
            <a:off x="1790700" y="2476500"/>
            <a:ext cx="23749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Trouver et séparer les articles défectueux des bons.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1" name="Rectangle 20">
            <a:extLst>
              <a:ext uri="{FF2B5EF4-FFF2-40B4-BE49-F238E27FC236}">
                <a16:creationId xmlns:a16="http://schemas.microsoft.com/office/drawing/2014/main" id="{BAC07C61-C9E2-46D7-B05B-2145209BB167}"/>
              </a:ext>
            </a:extLst>
          </p:cNvPr>
          <p:cNvSpPr/>
          <p:nvPr/>
        </p:nvSpPr>
        <p:spPr>
          <a:xfrm>
            <a:off x="4241800" y="2413000"/>
            <a:ext cx="31623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TextBox 21">
            <a:extLst>
              <a:ext uri="{FF2B5EF4-FFF2-40B4-BE49-F238E27FC236}">
                <a16:creationId xmlns:a16="http://schemas.microsoft.com/office/drawing/2014/main" id="{200CAE1F-4F96-4385-B4D5-FC4492F01E2E}"/>
              </a:ext>
            </a:extLst>
          </p:cNvPr>
          <p:cNvSpPr txBox="1"/>
          <p:nvPr/>
        </p:nvSpPr>
        <p:spPr>
          <a:xfrm>
            <a:off x="4318000" y="2476500"/>
            <a:ext cx="30099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Éviter de produire des articles défectueux dès le départ.</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3" name="Rectangle 22">
            <a:extLst>
              <a:ext uri="{FF2B5EF4-FFF2-40B4-BE49-F238E27FC236}">
                <a16:creationId xmlns:a16="http://schemas.microsoft.com/office/drawing/2014/main" id="{30B0E7B4-A5A7-425E-B9C7-376F95B9B303}"/>
              </a:ext>
            </a:extLst>
          </p:cNvPr>
          <p:cNvSpPr/>
          <p:nvPr/>
        </p:nvSpPr>
        <p:spPr>
          <a:xfrm>
            <a:off x="660400" y="3086100"/>
            <a:ext cx="1054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TextBox 23">
            <a:extLst>
              <a:ext uri="{FF2B5EF4-FFF2-40B4-BE49-F238E27FC236}">
                <a16:creationId xmlns:a16="http://schemas.microsoft.com/office/drawing/2014/main" id="{E8571587-A29B-48FF-AB45-8E5FC7561B59}"/>
              </a:ext>
            </a:extLst>
          </p:cNvPr>
          <p:cNvSpPr txBox="1"/>
          <p:nvPr/>
        </p:nvSpPr>
        <p:spPr>
          <a:xfrm>
            <a:off x="736600" y="3149600"/>
            <a:ext cx="9017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Outils</a:t>
            </a:r>
          </a:p>
        </p:txBody>
      </p:sp>
      <p:sp>
        <p:nvSpPr>
          <p:cNvPr id="25" name="Rectangle 24">
            <a:extLst>
              <a:ext uri="{FF2B5EF4-FFF2-40B4-BE49-F238E27FC236}">
                <a16:creationId xmlns:a16="http://schemas.microsoft.com/office/drawing/2014/main" id="{93278A71-9BB3-4B5E-881A-DA80B098D54F}"/>
              </a:ext>
            </a:extLst>
          </p:cNvPr>
          <p:cNvSpPr/>
          <p:nvPr/>
        </p:nvSpPr>
        <p:spPr>
          <a:xfrm>
            <a:off x="1714500" y="3086100"/>
            <a:ext cx="2527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TextBox 25">
            <a:extLst>
              <a:ext uri="{FF2B5EF4-FFF2-40B4-BE49-F238E27FC236}">
                <a16:creationId xmlns:a16="http://schemas.microsoft.com/office/drawing/2014/main" id="{8804D43D-93ED-4B6C-8036-18C4D4DBF103}"/>
              </a:ext>
            </a:extLst>
          </p:cNvPr>
          <p:cNvSpPr txBox="1"/>
          <p:nvPr/>
        </p:nvSpPr>
        <p:spPr>
          <a:xfrm>
            <a:off x="1790700" y="3149600"/>
            <a:ext cx="23749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Inspection finale, échantillonnage d’acceptation.</a:t>
            </a:r>
          </a:p>
        </p:txBody>
      </p:sp>
      <p:sp>
        <p:nvSpPr>
          <p:cNvPr id="27" name="Rectangle 26">
            <a:extLst>
              <a:ext uri="{FF2B5EF4-FFF2-40B4-BE49-F238E27FC236}">
                <a16:creationId xmlns:a16="http://schemas.microsoft.com/office/drawing/2014/main" id="{41BB9977-4311-4361-92AE-EEAD17514186}"/>
              </a:ext>
            </a:extLst>
          </p:cNvPr>
          <p:cNvSpPr/>
          <p:nvPr/>
        </p:nvSpPr>
        <p:spPr>
          <a:xfrm>
            <a:off x="4241800" y="3086100"/>
            <a:ext cx="3162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8" name="TextBox 27">
            <a:extLst>
              <a:ext uri="{FF2B5EF4-FFF2-40B4-BE49-F238E27FC236}">
                <a16:creationId xmlns:a16="http://schemas.microsoft.com/office/drawing/2014/main" id="{A77B3738-CA2F-4023-8DA9-F38DAEF8DBA4}"/>
              </a:ext>
            </a:extLst>
          </p:cNvPr>
          <p:cNvSpPr txBox="1"/>
          <p:nvPr/>
        </p:nvSpPr>
        <p:spPr>
          <a:xfrm>
            <a:off x="4318000" y="3149600"/>
            <a:ext cx="30099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Travail standardisé, formation, cartes SPC, prévention des erreurs (poka-yoke).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9" name="Rectangle 28">
            <a:extLst>
              <a:ext uri="{FF2B5EF4-FFF2-40B4-BE49-F238E27FC236}">
                <a16:creationId xmlns:a16="http://schemas.microsoft.com/office/drawing/2014/main" id="{A83BA951-18BD-4A1A-B0E0-3771361F0CAE}"/>
              </a:ext>
            </a:extLst>
          </p:cNvPr>
          <p:cNvSpPr/>
          <p:nvPr/>
        </p:nvSpPr>
        <p:spPr>
          <a:xfrm>
            <a:off x="660400" y="3759200"/>
            <a:ext cx="10541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0" name="TextBox 29">
            <a:extLst>
              <a:ext uri="{FF2B5EF4-FFF2-40B4-BE49-F238E27FC236}">
                <a16:creationId xmlns:a16="http://schemas.microsoft.com/office/drawing/2014/main" id="{91E8EC83-414A-48CA-B331-D0054771B505}"/>
              </a:ext>
            </a:extLst>
          </p:cNvPr>
          <p:cNvSpPr txBox="1"/>
          <p:nvPr/>
        </p:nvSpPr>
        <p:spPr>
          <a:xfrm>
            <a:off x="736600" y="3822700"/>
            <a:ext cx="9017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Impact coût</a:t>
            </a:r>
          </a:p>
        </p:txBody>
      </p:sp>
      <p:sp>
        <p:nvSpPr>
          <p:cNvPr id="31" name="Rectangle 30">
            <a:extLst>
              <a:ext uri="{FF2B5EF4-FFF2-40B4-BE49-F238E27FC236}">
                <a16:creationId xmlns:a16="http://schemas.microsoft.com/office/drawing/2014/main" id="{F0A700AE-7B2A-45C3-A980-C5C0AE712519}"/>
              </a:ext>
            </a:extLst>
          </p:cNvPr>
          <p:cNvSpPr/>
          <p:nvPr/>
        </p:nvSpPr>
        <p:spPr>
          <a:xfrm>
            <a:off x="1714500" y="3759200"/>
            <a:ext cx="25273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2" name="TextBox 31">
            <a:extLst>
              <a:ext uri="{FF2B5EF4-FFF2-40B4-BE49-F238E27FC236}">
                <a16:creationId xmlns:a16="http://schemas.microsoft.com/office/drawing/2014/main" id="{4F3D0CD9-406A-4AAD-8E0F-24BED8C43E52}"/>
              </a:ext>
            </a:extLst>
          </p:cNvPr>
          <p:cNvSpPr txBox="1"/>
          <p:nvPr/>
        </p:nvSpPr>
        <p:spPr>
          <a:xfrm>
            <a:off x="1790700" y="3822700"/>
            <a:ext cx="23749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Coûts élevés de rebut/retouche, problèmes déjà créés.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3" name="Rectangle 32">
            <a:extLst>
              <a:ext uri="{FF2B5EF4-FFF2-40B4-BE49-F238E27FC236}">
                <a16:creationId xmlns:a16="http://schemas.microsoft.com/office/drawing/2014/main" id="{9EA10E85-C06E-4563-9CFA-3EE56BB2144B}"/>
              </a:ext>
            </a:extLst>
          </p:cNvPr>
          <p:cNvSpPr/>
          <p:nvPr/>
        </p:nvSpPr>
        <p:spPr>
          <a:xfrm>
            <a:off x="4241800" y="3759200"/>
            <a:ext cx="31623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4" name="TextBox 33">
            <a:extLst>
              <a:ext uri="{FF2B5EF4-FFF2-40B4-BE49-F238E27FC236}">
                <a16:creationId xmlns:a16="http://schemas.microsoft.com/office/drawing/2014/main" id="{42115967-EE53-4775-A3C2-3BC19D6F1275}"/>
              </a:ext>
            </a:extLst>
          </p:cNvPr>
          <p:cNvSpPr txBox="1"/>
          <p:nvPr/>
        </p:nvSpPr>
        <p:spPr>
          <a:xfrm>
            <a:off x="4318000" y="3822700"/>
            <a:ext cx="30099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Coût à long terme plus faible ; moins de défaillances et de retouches.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5" name="Rectangle 34">
            <a:extLst>
              <a:ext uri="{FF2B5EF4-FFF2-40B4-BE49-F238E27FC236}">
                <a16:creationId xmlns:a16="http://schemas.microsoft.com/office/drawing/2014/main" id="{6E0AED1B-813D-4B72-A449-9E5FDA31678F}"/>
              </a:ext>
            </a:extLst>
          </p:cNvPr>
          <p:cNvSpPr/>
          <p:nvPr/>
        </p:nvSpPr>
        <p:spPr>
          <a:xfrm>
            <a:off x="660400" y="4432300"/>
            <a:ext cx="1054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6" name="TextBox 35">
            <a:extLst>
              <a:ext uri="{FF2B5EF4-FFF2-40B4-BE49-F238E27FC236}">
                <a16:creationId xmlns:a16="http://schemas.microsoft.com/office/drawing/2014/main" id="{207444A0-C643-4A0A-BD12-AB25FA0DF19F}"/>
              </a:ext>
            </a:extLst>
          </p:cNvPr>
          <p:cNvSpPr txBox="1"/>
          <p:nvPr/>
        </p:nvSpPr>
        <p:spPr>
          <a:xfrm>
            <a:off x="736600" y="4495800"/>
            <a:ext cx="9017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Personnes impliquées</a:t>
            </a:r>
          </a:p>
        </p:txBody>
      </p:sp>
      <p:sp>
        <p:nvSpPr>
          <p:cNvPr id="37" name="Rectangle 36">
            <a:extLst>
              <a:ext uri="{FF2B5EF4-FFF2-40B4-BE49-F238E27FC236}">
                <a16:creationId xmlns:a16="http://schemas.microsoft.com/office/drawing/2014/main" id="{9B357570-E715-445D-9268-0E3CFFDDF5C8}"/>
              </a:ext>
            </a:extLst>
          </p:cNvPr>
          <p:cNvSpPr/>
          <p:nvPr/>
        </p:nvSpPr>
        <p:spPr>
          <a:xfrm>
            <a:off x="1714500" y="4432300"/>
            <a:ext cx="2527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8" name="TextBox 37">
            <a:extLst>
              <a:ext uri="{FF2B5EF4-FFF2-40B4-BE49-F238E27FC236}">
                <a16:creationId xmlns:a16="http://schemas.microsoft.com/office/drawing/2014/main" id="{59404B66-460B-4800-99C7-ACE72868D7DC}"/>
              </a:ext>
            </a:extLst>
          </p:cNvPr>
          <p:cNvSpPr txBox="1"/>
          <p:nvPr/>
        </p:nvSpPr>
        <p:spPr>
          <a:xfrm>
            <a:off x="1790700" y="4495800"/>
            <a:ext cx="23749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Service qualité uniquement.</a:t>
            </a:r>
          </a:p>
        </p:txBody>
      </p:sp>
      <p:sp>
        <p:nvSpPr>
          <p:cNvPr id="39" name="Rectangle 38">
            <a:extLst>
              <a:ext uri="{FF2B5EF4-FFF2-40B4-BE49-F238E27FC236}">
                <a16:creationId xmlns:a16="http://schemas.microsoft.com/office/drawing/2014/main" id="{AE68B05F-4631-4CED-B4BD-3CCCE267D487}"/>
              </a:ext>
            </a:extLst>
          </p:cNvPr>
          <p:cNvSpPr/>
          <p:nvPr/>
        </p:nvSpPr>
        <p:spPr>
          <a:xfrm>
            <a:off x="4241800" y="4432300"/>
            <a:ext cx="3162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0" name="TextBox 39">
            <a:extLst>
              <a:ext uri="{FF2B5EF4-FFF2-40B4-BE49-F238E27FC236}">
                <a16:creationId xmlns:a16="http://schemas.microsoft.com/office/drawing/2014/main" id="{547D338E-A385-460B-A55C-88485F426777}"/>
              </a:ext>
            </a:extLst>
          </p:cNvPr>
          <p:cNvSpPr txBox="1"/>
          <p:nvPr/>
        </p:nvSpPr>
        <p:spPr>
          <a:xfrm>
            <a:off x="4318000" y="4495800"/>
            <a:ext cx="30099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Tous : opérations, logistique, achats, fournisseurs.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41" name="Rectangle 40">
            <a:extLst>
              <a:ext uri="{FF2B5EF4-FFF2-40B4-BE49-F238E27FC236}">
                <a16:creationId xmlns:a16="http://schemas.microsoft.com/office/drawing/2014/main" id="{51B7EC9F-3806-4EFC-9BB5-F7536B487C5D}"/>
              </a:ext>
            </a:extLst>
          </p:cNvPr>
          <p:cNvSpPr/>
          <p:nvPr/>
        </p:nvSpPr>
        <p:spPr>
          <a:xfrm>
            <a:off x="660400" y="13081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2" name="Rectangle 41">
            <a:extLst>
              <a:ext uri="{FF2B5EF4-FFF2-40B4-BE49-F238E27FC236}">
                <a16:creationId xmlns:a16="http://schemas.microsoft.com/office/drawing/2014/main" id="{36C7FFEC-497A-46BE-BB74-0CB836C41540}"/>
              </a:ext>
            </a:extLst>
          </p:cNvPr>
          <p:cNvSpPr/>
          <p:nvPr/>
        </p:nvSpPr>
        <p:spPr>
          <a:xfrm>
            <a:off x="660400" y="17399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3" name="Rectangle 42">
            <a:extLst>
              <a:ext uri="{FF2B5EF4-FFF2-40B4-BE49-F238E27FC236}">
                <a16:creationId xmlns:a16="http://schemas.microsoft.com/office/drawing/2014/main" id="{26CBBCBE-2B58-497E-9027-343A45620738}"/>
              </a:ext>
            </a:extLst>
          </p:cNvPr>
          <p:cNvSpPr/>
          <p:nvPr/>
        </p:nvSpPr>
        <p:spPr>
          <a:xfrm>
            <a:off x="660400" y="24130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4" name="Rectangle 43">
            <a:extLst>
              <a:ext uri="{FF2B5EF4-FFF2-40B4-BE49-F238E27FC236}">
                <a16:creationId xmlns:a16="http://schemas.microsoft.com/office/drawing/2014/main" id="{48059F27-334C-489D-8AC0-485152BCE77F}"/>
              </a:ext>
            </a:extLst>
          </p:cNvPr>
          <p:cNvSpPr/>
          <p:nvPr/>
        </p:nvSpPr>
        <p:spPr>
          <a:xfrm>
            <a:off x="660400" y="30861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5" name="Rectangle 44">
            <a:extLst>
              <a:ext uri="{FF2B5EF4-FFF2-40B4-BE49-F238E27FC236}">
                <a16:creationId xmlns:a16="http://schemas.microsoft.com/office/drawing/2014/main" id="{C1325547-DD44-469F-97D3-E3E4E5CD03CE}"/>
              </a:ext>
            </a:extLst>
          </p:cNvPr>
          <p:cNvSpPr/>
          <p:nvPr/>
        </p:nvSpPr>
        <p:spPr>
          <a:xfrm>
            <a:off x="660400" y="37592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6" name="Rectangle 45">
            <a:extLst>
              <a:ext uri="{FF2B5EF4-FFF2-40B4-BE49-F238E27FC236}">
                <a16:creationId xmlns:a16="http://schemas.microsoft.com/office/drawing/2014/main" id="{74317AE7-EA43-45BB-8066-70353A06EC4D}"/>
              </a:ext>
            </a:extLst>
          </p:cNvPr>
          <p:cNvSpPr/>
          <p:nvPr/>
        </p:nvSpPr>
        <p:spPr>
          <a:xfrm>
            <a:off x="660400" y="44323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7" name="Rectangle 46">
            <a:extLst>
              <a:ext uri="{FF2B5EF4-FFF2-40B4-BE49-F238E27FC236}">
                <a16:creationId xmlns:a16="http://schemas.microsoft.com/office/drawing/2014/main" id="{F37BA588-E659-4C88-9924-15D22110E728}"/>
              </a:ext>
            </a:extLst>
          </p:cNvPr>
          <p:cNvSpPr/>
          <p:nvPr/>
        </p:nvSpPr>
        <p:spPr>
          <a:xfrm>
            <a:off x="660400" y="51054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8" name="Rectangle 47">
            <a:extLst>
              <a:ext uri="{FF2B5EF4-FFF2-40B4-BE49-F238E27FC236}">
                <a16:creationId xmlns:a16="http://schemas.microsoft.com/office/drawing/2014/main" id="{E26D2933-4B91-41BA-AF71-CC3768E88FF3}"/>
              </a:ext>
            </a:extLst>
          </p:cNvPr>
          <p:cNvSpPr/>
          <p:nvPr/>
        </p:nvSpPr>
        <p:spPr>
          <a:xfrm>
            <a:off x="660400" y="1308100"/>
            <a:ext cx="12700" cy="37973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9" name="Rectangle 48">
            <a:extLst>
              <a:ext uri="{FF2B5EF4-FFF2-40B4-BE49-F238E27FC236}">
                <a16:creationId xmlns:a16="http://schemas.microsoft.com/office/drawing/2014/main" id="{F94DDC83-BD63-4FFE-B621-4956B7A1944E}"/>
              </a:ext>
            </a:extLst>
          </p:cNvPr>
          <p:cNvSpPr/>
          <p:nvPr/>
        </p:nvSpPr>
        <p:spPr>
          <a:xfrm>
            <a:off x="1714500" y="1308100"/>
            <a:ext cx="12700" cy="37973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0" name="Rectangle 49">
            <a:extLst>
              <a:ext uri="{FF2B5EF4-FFF2-40B4-BE49-F238E27FC236}">
                <a16:creationId xmlns:a16="http://schemas.microsoft.com/office/drawing/2014/main" id="{6B2FF6D1-8700-4DBE-BB5B-045EC946F09F}"/>
              </a:ext>
            </a:extLst>
          </p:cNvPr>
          <p:cNvSpPr/>
          <p:nvPr/>
        </p:nvSpPr>
        <p:spPr>
          <a:xfrm>
            <a:off x="4241800" y="1308100"/>
            <a:ext cx="12700" cy="37973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1" name="Rectangle 50">
            <a:extLst>
              <a:ext uri="{FF2B5EF4-FFF2-40B4-BE49-F238E27FC236}">
                <a16:creationId xmlns:a16="http://schemas.microsoft.com/office/drawing/2014/main" id="{0570729C-5882-48F0-BAED-E2A73E81D6C7}"/>
              </a:ext>
            </a:extLst>
          </p:cNvPr>
          <p:cNvSpPr/>
          <p:nvPr/>
        </p:nvSpPr>
        <p:spPr>
          <a:xfrm>
            <a:off x="7404100" y="1308100"/>
            <a:ext cx="12700" cy="37973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2" name="Rectangle 51">
            <a:extLst>
              <a:ext uri="{FF2B5EF4-FFF2-40B4-BE49-F238E27FC236}">
                <a16:creationId xmlns:a16="http://schemas.microsoft.com/office/drawing/2014/main" id="{40857758-24BD-499F-949F-89D01ADD95BA}"/>
              </a:ext>
            </a:extLst>
          </p:cNvPr>
          <p:cNvSpPr/>
          <p:nvPr/>
        </p:nvSpPr>
        <p:spPr>
          <a:xfrm>
            <a:off x="660400" y="5245100"/>
            <a:ext cx="6743700" cy="12954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3" name="Rectangle 52">
            <a:extLst>
              <a:ext uri="{FF2B5EF4-FFF2-40B4-BE49-F238E27FC236}">
                <a16:creationId xmlns:a16="http://schemas.microsoft.com/office/drawing/2014/main" id="{56A1D3FF-EFCC-4B82-A5A6-A8DCC267CDD5}"/>
              </a:ext>
            </a:extLst>
          </p:cNvPr>
          <p:cNvSpPr/>
          <p:nvPr/>
        </p:nvSpPr>
        <p:spPr>
          <a:xfrm>
            <a:off x="660400" y="5245100"/>
            <a:ext cx="40640" cy="1295400"/>
          </a:xfrm>
          <a:prstGeom prst="rect">
            <a:avLst/>
          </a:prstGeom>
          <a:solidFill>
            <a:srgbClr val="A4482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4" name="TextBox 53">
            <a:extLst>
              <a:ext uri="{FF2B5EF4-FFF2-40B4-BE49-F238E27FC236}">
                <a16:creationId xmlns:a16="http://schemas.microsoft.com/office/drawing/2014/main" id="{352A2CEC-A389-4DC9-9C73-A76A0FE2A455}"/>
              </a:ext>
            </a:extLst>
          </p:cNvPr>
          <p:cNvSpPr txBox="1"/>
          <p:nvPr/>
        </p:nvSpPr>
        <p:spPr>
          <a:xfrm>
            <a:off x="825500" y="5613400"/>
            <a:ext cx="12192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Insight critique :</a:t>
            </a:r>
          </a:p>
        </p:txBody>
      </p:sp>
      <p:sp>
        <p:nvSpPr>
          <p:cNvPr id="55" name="TextBox 54">
            <a:extLst>
              <a:ext uri="{FF2B5EF4-FFF2-40B4-BE49-F238E27FC236}">
                <a16:creationId xmlns:a16="http://schemas.microsoft.com/office/drawing/2014/main" id="{B982D7C4-ADBD-4B88-994D-F34A6AC0E882}"/>
              </a:ext>
            </a:extLst>
          </p:cNvPr>
          <p:cNvSpPr txBox="1"/>
          <p:nvPr/>
        </p:nvSpPr>
        <p:spPr>
          <a:xfrm>
            <a:off x="2044700" y="5613400"/>
            <a:ext cx="4953000" cy="660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L’inspection est nécessaire mais ne peut pas créer la qualité ; elle ne fait que la mesurer. Le véritable avantage concurrentiel vient de la prévention et de processus robustes dans toute la chaîne d’approvisionnement.</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56" name="Rectangle 55">
            <a:extLst>
              <a:ext uri="{FF2B5EF4-FFF2-40B4-BE49-F238E27FC236}">
                <a16:creationId xmlns:a16="http://schemas.microsoft.com/office/drawing/2014/main" id="{E0C10B80-3E9A-4473-A5F9-916EB8A91863}"/>
              </a:ext>
            </a:extLst>
          </p:cNvPr>
          <p:cNvSpPr/>
          <p:nvPr/>
        </p:nvSpPr>
        <p:spPr>
          <a:xfrm>
            <a:off x="603250" y="1257300"/>
            <a:ext cx="6870700" cy="539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7" name="Rectangle 56">
            <a:extLst>
              <a:ext uri="{FF2B5EF4-FFF2-40B4-BE49-F238E27FC236}">
                <a16:creationId xmlns:a16="http://schemas.microsoft.com/office/drawing/2014/main" id="{CD397815-4EA8-4DA5-AECB-CA391DEE1F40}"/>
              </a:ext>
            </a:extLst>
          </p:cNvPr>
          <p:cNvSpPr/>
          <p:nvPr/>
        </p:nvSpPr>
        <p:spPr>
          <a:xfrm>
            <a:off x="660400" y="1308100"/>
            <a:ext cx="1054100" cy="4318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8" name="TextBox 57">
            <a:extLst>
              <a:ext uri="{FF2B5EF4-FFF2-40B4-BE49-F238E27FC236}">
                <a16:creationId xmlns:a16="http://schemas.microsoft.com/office/drawing/2014/main" id="{747129FF-0D8E-4E90-8A8B-3C9BD12D1349}"/>
              </a:ext>
            </a:extLst>
          </p:cNvPr>
          <p:cNvSpPr txBox="1"/>
          <p:nvPr/>
        </p:nvSpPr>
        <p:spPr>
          <a:xfrm>
            <a:off x="749300" y="1397000"/>
            <a:ext cx="8763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Aspect</a:t>
            </a:r>
          </a:p>
        </p:txBody>
      </p:sp>
      <p:sp>
        <p:nvSpPr>
          <p:cNvPr id="59" name="Rectangle 58">
            <a:extLst>
              <a:ext uri="{FF2B5EF4-FFF2-40B4-BE49-F238E27FC236}">
                <a16:creationId xmlns:a16="http://schemas.microsoft.com/office/drawing/2014/main" id="{BC71F8F7-E6A2-4D3C-9546-FBB180A68A14}"/>
              </a:ext>
            </a:extLst>
          </p:cNvPr>
          <p:cNvSpPr/>
          <p:nvPr/>
        </p:nvSpPr>
        <p:spPr>
          <a:xfrm>
            <a:off x="1714500" y="1308100"/>
            <a:ext cx="2527300" cy="4318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0" name="TextBox 59">
            <a:extLst>
              <a:ext uri="{FF2B5EF4-FFF2-40B4-BE49-F238E27FC236}">
                <a16:creationId xmlns:a16="http://schemas.microsoft.com/office/drawing/2014/main" id="{60CE92A8-1B42-4380-B5E6-162A8FAE1EFA}"/>
              </a:ext>
            </a:extLst>
          </p:cNvPr>
          <p:cNvSpPr txBox="1"/>
          <p:nvPr/>
        </p:nvSpPr>
        <p:spPr>
          <a:xfrm>
            <a:off x="1803400" y="1397000"/>
            <a:ext cx="23495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Approche centrée sur l’inspection</a:t>
            </a:r>
          </a:p>
        </p:txBody>
      </p:sp>
      <p:sp>
        <p:nvSpPr>
          <p:cNvPr id="61" name="Rectangle 60">
            <a:extLst>
              <a:ext uri="{FF2B5EF4-FFF2-40B4-BE49-F238E27FC236}">
                <a16:creationId xmlns:a16="http://schemas.microsoft.com/office/drawing/2014/main" id="{AA1F3CD1-D753-4415-8429-B2BBC7CE5BB7}"/>
              </a:ext>
            </a:extLst>
          </p:cNvPr>
          <p:cNvSpPr/>
          <p:nvPr/>
        </p:nvSpPr>
        <p:spPr>
          <a:xfrm>
            <a:off x="4241800" y="1308100"/>
            <a:ext cx="3162300" cy="4318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2" name="TextBox 61">
            <a:extLst>
              <a:ext uri="{FF2B5EF4-FFF2-40B4-BE49-F238E27FC236}">
                <a16:creationId xmlns:a16="http://schemas.microsoft.com/office/drawing/2014/main" id="{E0C685D1-7C72-4F50-AC30-B7B921C51323}"/>
              </a:ext>
            </a:extLst>
          </p:cNvPr>
          <p:cNvSpPr txBox="1"/>
          <p:nvPr/>
        </p:nvSpPr>
        <p:spPr>
          <a:xfrm>
            <a:off x="4330700" y="1397000"/>
            <a:ext cx="29845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b="1" i="0" u="none" strike="noStrike" cap="none" spc="0" normalizeH="0" baseline="0">
                <a:ln>
                  <a:noFill/>
                </a:ln>
                <a:solidFill>
                  <a:srgbClr val="003B4C"/>
                </a:solidFill>
                <a:effectLst/>
                <a:uFillTx/>
                <a:latin typeface="+mn-lt"/>
                <a:ea typeface="+mn-ea"/>
                <a:cs typeface="+mn-cs"/>
                <a:sym typeface="Helvetica Neue"/>
              </a:rPr>
              <a:t>Approche centrée sur la prévention</a:t>
            </a:r>
            <a:endParaRPr kumimoji="0" lang="en-GB" sz="1000" b="1" i="0" u="none" strike="noStrike" cap="none" spc="0" normalizeH="0" baseline="0">
              <a:ln>
                <a:noFill/>
              </a:ln>
              <a:solidFill>
                <a:srgbClr val="003B4C"/>
              </a:solidFill>
              <a:effectLst/>
              <a:uFillTx/>
              <a:latin typeface="+mn-lt"/>
              <a:ea typeface="+mn-ea"/>
              <a:cs typeface="+mn-cs"/>
              <a:sym typeface="Helvetica Neue"/>
            </a:endParaRPr>
          </a:p>
        </p:txBody>
      </p:sp>
      <p:sp>
        <p:nvSpPr>
          <p:cNvPr id="63" name="Rectangle 62">
            <a:extLst>
              <a:ext uri="{FF2B5EF4-FFF2-40B4-BE49-F238E27FC236}">
                <a16:creationId xmlns:a16="http://schemas.microsoft.com/office/drawing/2014/main" id="{8016DA0F-3F5F-4165-9F4D-569FC6486B5C}"/>
              </a:ext>
            </a:extLst>
          </p:cNvPr>
          <p:cNvSpPr/>
          <p:nvPr/>
        </p:nvSpPr>
        <p:spPr>
          <a:xfrm>
            <a:off x="660400" y="1739900"/>
            <a:ext cx="1054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4" name="TextBox 63">
            <a:extLst>
              <a:ext uri="{FF2B5EF4-FFF2-40B4-BE49-F238E27FC236}">
                <a16:creationId xmlns:a16="http://schemas.microsoft.com/office/drawing/2014/main" id="{4B227908-BC11-4EC1-8BF9-2B2F82510181}"/>
              </a:ext>
            </a:extLst>
          </p:cNvPr>
          <p:cNvSpPr txBox="1"/>
          <p:nvPr/>
        </p:nvSpPr>
        <p:spPr>
          <a:xfrm>
            <a:off x="749300" y="1828800"/>
            <a:ext cx="8763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Moment</a:t>
            </a:r>
          </a:p>
        </p:txBody>
      </p:sp>
      <p:sp>
        <p:nvSpPr>
          <p:cNvPr id="65" name="Rectangle 64">
            <a:extLst>
              <a:ext uri="{FF2B5EF4-FFF2-40B4-BE49-F238E27FC236}">
                <a16:creationId xmlns:a16="http://schemas.microsoft.com/office/drawing/2014/main" id="{74580C7D-3AA5-43D5-BB45-AA23C4B8925A}"/>
              </a:ext>
            </a:extLst>
          </p:cNvPr>
          <p:cNvSpPr/>
          <p:nvPr/>
        </p:nvSpPr>
        <p:spPr>
          <a:xfrm>
            <a:off x="1714500" y="1739900"/>
            <a:ext cx="2527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6" name="TextBox 65">
            <a:extLst>
              <a:ext uri="{FF2B5EF4-FFF2-40B4-BE49-F238E27FC236}">
                <a16:creationId xmlns:a16="http://schemas.microsoft.com/office/drawing/2014/main" id="{4382AD3A-CBBD-4BF9-903A-368CEBE74B86}"/>
              </a:ext>
            </a:extLst>
          </p:cNvPr>
          <p:cNvSpPr txBox="1"/>
          <p:nvPr/>
        </p:nvSpPr>
        <p:spPr>
          <a:xfrm>
            <a:off x="1803400" y="1828800"/>
            <a:ext cx="23495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Après production ou réception des marchandises.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67" name="Rectangle 66">
            <a:extLst>
              <a:ext uri="{FF2B5EF4-FFF2-40B4-BE49-F238E27FC236}">
                <a16:creationId xmlns:a16="http://schemas.microsoft.com/office/drawing/2014/main" id="{1FB39ECF-8AC8-4239-AEB5-F64815F523AB}"/>
              </a:ext>
            </a:extLst>
          </p:cNvPr>
          <p:cNvSpPr/>
          <p:nvPr/>
        </p:nvSpPr>
        <p:spPr>
          <a:xfrm>
            <a:off x="4241800" y="1739900"/>
            <a:ext cx="3162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8" name="TextBox 67">
            <a:extLst>
              <a:ext uri="{FF2B5EF4-FFF2-40B4-BE49-F238E27FC236}">
                <a16:creationId xmlns:a16="http://schemas.microsoft.com/office/drawing/2014/main" id="{D3A91C65-7349-4DE0-975F-2A3A5DD2B502}"/>
              </a:ext>
            </a:extLst>
          </p:cNvPr>
          <p:cNvSpPr txBox="1"/>
          <p:nvPr/>
        </p:nvSpPr>
        <p:spPr>
          <a:xfrm>
            <a:off x="4330700" y="1828800"/>
            <a:ext cx="29845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Avant et pendant la production ; dès la conception du processus.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69" name="Rectangle 68">
            <a:extLst>
              <a:ext uri="{FF2B5EF4-FFF2-40B4-BE49-F238E27FC236}">
                <a16:creationId xmlns:a16="http://schemas.microsoft.com/office/drawing/2014/main" id="{F04A7EAE-B816-4FC2-8A3D-0D7400B7D466}"/>
              </a:ext>
            </a:extLst>
          </p:cNvPr>
          <p:cNvSpPr/>
          <p:nvPr/>
        </p:nvSpPr>
        <p:spPr>
          <a:xfrm>
            <a:off x="660400" y="2413000"/>
            <a:ext cx="10541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0" name="TextBox 69">
            <a:extLst>
              <a:ext uri="{FF2B5EF4-FFF2-40B4-BE49-F238E27FC236}">
                <a16:creationId xmlns:a16="http://schemas.microsoft.com/office/drawing/2014/main" id="{E8F2E9DC-9BE2-47A5-9359-6D2B5596D5C0}"/>
              </a:ext>
            </a:extLst>
          </p:cNvPr>
          <p:cNvSpPr txBox="1"/>
          <p:nvPr/>
        </p:nvSpPr>
        <p:spPr>
          <a:xfrm>
            <a:off x="749300" y="2501900"/>
            <a:ext cx="8763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Objectif principal</a:t>
            </a:r>
          </a:p>
        </p:txBody>
      </p:sp>
      <p:sp>
        <p:nvSpPr>
          <p:cNvPr id="71" name="Rectangle 70">
            <a:extLst>
              <a:ext uri="{FF2B5EF4-FFF2-40B4-BE49-F238E27FC236}">
                <a16:creationId xmlns:a16="http://schemas.microsoft.com/office/drawing/2014/main" id="{37AAD2B3-F78E-409C-BAE8-EEB1876915EF}"/>
              </a:ext>
            </a:extLst>
          </p:cNvPr>
          <p:cNvSpPr/>
          <p:nvPr/>
        </p:nvSpPr>
        <p:spPr>
          <a:xfrm>
            <a:off x="1714500" y="2413000"/>
            <a:ext cx="25273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2" name="TextBox 71">
            <a:extLst>
              <a:ext uri="{FF2B5EF4-FFF2-40B4-BE49-F238E27FC236}">
                <a16:creationId xmlns:a16="http://schemas.microsoft.com/office/drawing/2014/main" id="{F2B7871C-B70C-4CBC-8AEF-E9559F28B2BE}"/>
              </a:ext>
            </a:extLst>
          </p:cNvPr>
          <p:cNvSpPr txBox="1"/>
          <p:nvPr/>
        </p:nvSpPr>
        <p:spPr>
          <a:xfrm>
            <a:off x="1803400" y="2501900"/>
            <a:ext cx="23495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Trouver et séparer les articles défectueux des bons.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3" name="Rectangle 72">
            <a:extLst>
              <a:ext uri="{FF2B5EF4-FFF2-40B4-BE49-F238E27FC236}">
                <a16:creationId xmlns:a16="http://schemas.microsoft.com/office/drawing/2014/main" id="{D895D266-8998-4678-8174-A4A9ED729AFE}"/>
              </a:ext>
            </a:extLst>
          </p:cNvPr>
          <p:cNvSpPr/>
          <p:nvPr/>
        </p:nvSpPr>
        <p:spPr>
          <a:xfrm>
            <a:off x="4241800" y="2413000"/>
            <a:ext cx="31623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4" name="TextBox 73">
            <a:extLst>
              <a:ext uri="{FF2B5EF4-FFF2-40B4-BE49-F238E27FC236}">
                <a16:creationId xmlns:a16="http://schemas.microsoft.com/office/drawing/2014/main" id="{00C06599-EDED-4F52-AE8D-691374ABB718}"/>
              </a:ext>
            </a:extLst>
          </p:cNvPr>
          <p:cNvSpPr txBox="1"/>
          <p:nvPr/>
        </p:nvSpPr>
        <p:spPr>
          <a:xfrm>
            <a:off x="4330700" y="2501900"/>
            <a:ext cx="29845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Éviter de produire des articles défectueux dès le départ.</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5" name="Rectangle 74">
            <a:extLst>
              <a:ext uri="{FF2B5EF4-FFF2-40B4-BE49-F238E27FC236}">
                <a16:creationId xmlns:a16="http://schemas.microsoft.com/office/drawing/2014/main" id="{2355F56A-166A-42E4-9D23-2CA5A3F532B8}"/>
              </a:ext>
            </a:extLst>
          </p:cNvPr>
          <p:cNvSpPr/>
          <p:nvPr/>
        </p:nvSpPr>
        <p:spPr>
          <a:xfrm>
            <a:off x="660400" y="3086100"/>
            <a:ext cx="1054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6" name="TextBox 75">
            <a:extLst>
              <a:ext uri="{FF2B5EF4-FFF2-40B4-BE49-F238E27FC236}">
                <a16:creationId xmlns:a16="http://schemas.microsoft.com/office/drawing/2014/main" id="{DFA6806E-B3B4-4E78-AEFD-AE8373143432}"/>
              </a:ext>
            </a:extLst>
          </p:cNvPr>
          <p:cNvSpPr txBox="1"/>
          <p:nvPr/>
        </p:nvSpPr>
        <p:spPr>
          <a:xfrm>
            <a:off x="749300" y="3175000"/>
            <a:ext cx="8763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Outils</a:t>
            </a:r>
          </a:p>
        </p:txBody>
      </p:sp>
      <p:sp>
        <p:nvSpPr>
          <p:cNvPr id="77" name="Rectangle 76">
            <a:extLst>
              <a:ext uri="{FF2B5EF4-FFF2-40B4-BE49-F238E27FC236}">
                <a16:creationId xmlns:a16="http://schemas.microsoft.com/office/drawing/2014/main" id="{D7295231-5A67-4DF9-A4F6-E1BC521C358F}"/>
              </a:ext>
            </a:extLst>
          </p:cNvPr>
          <p:cNvSpPr/>
          <p:nvPr/>
        </p:nvSpPr>
        <p:spPr>
          <a:xfrm>
            <a:off x="1714500" y="3086100"/>
            <a:ext cx="2527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8" name="TextBox 77">
            <a:extLst>
              <a:ext uri="{FF2B5EF4-FFF2-40B4-BE49-F238E27FC236}">
                <a16:creationId xmlns:a16="http://schemas.microsoft.com/office/drawing/2014/main" id="{84C2418D-952A-48BE-81FE-B8442F7AA941}"/>
              </a:ext>
            </a:extLst>
          </p:cNvPr>
          <p:cNvSpPr txBox="1"/>
          <p:nvPr/>
        </p:nvSpPr>
        <p:spPr>
          <a:xfrm>
            <a:off x="1803400" y="3175000"/>
            <a:ext cx="23495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Inspection finale, échantillonnage d’acceptation.</a:t>
            </a:r>
          </a:p>
        </p:txBody>
      </p:sp>
      <p:sp>
        <p:nvSpPr>
          <p:cNvPr id="79" name="Rectangle 78">
            <a:extLst>
              <a:ext uri="{FF2B5EF4-FFF2-40B4-BE49-F238E27FC236}">
                <a16:creationId xmlns:a16="http://schemas.microsoft.com/office/drawing/2014/main" id="{630AF531-77AF-4192-B0ED-981A2F2D9820}"/>
              </a:ext>
            </a:extLst>
          </p:cNvPr>
          <p:cNvSpPr/>
          <p:nvPr/>
        </p:nvSpPr>
        <p:spPr>
          <a:xfrm>
            <a:off x="4241800" y="3086100"/>
            <a:ext cx="3162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0" name="TextBox 79">
            <a:extLst>
              <a:ext uri="{FF2B5EF4-FFF2-40B4-BE49-F238E27FC236}">
                <a16:creationId xmlns:a16="http://schemas.microsoft.com/office/drawing/2014/main" id="{216E464E-EC2A-446A-8262-92F11E5BD719}"/>
              </a:ext>
            </a:extLst>
          </p:cNvPr>
          <p:cNvSpPr txBox="1"/>
          <p:nvPr/>
        </p:nvSpPr>
        <p:spPr>
          <a:xfrm>
            <a:off x="4330700" y="3175000"/>
            <a:ext cx="29845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Travail standardisé, formation, cartes SPC, prévention des erreurs (poka-yoke).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1" name="Rectangle 80">
            <a:extLst>
              <a:ext uri="{FF2B5EF4-FFF2-40B4-BE49-F238E27FC236}">
                <a16:creationId xmlns:a16="http://schemas.microsoft.com/office/drawing/2014/main" id="{EF678A74-62D5-4583-945D-ECAAB1D415D8}"/>
              </a:ext>
            </a:extLst>
          </p:cNvPr>
          <p:cNvSpPr/>
          <p:nvPr/>
        </p:nvSpPr>
        <p:spPr>
          <a:xfrm>
            <a:off x="660400" y="3759200"/>
            <a:ext cx="10541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2" name="TextBox 81">
            <a:extLst>
              <a:ext uri="{FF2B5EF4-FFF2-40B4-BE49-F238E27FC236}">
                <a16:creationId xmlns:a16="http://schemas.microsoft.com/office/drawing/2014/main" id="{056EEA70-F217-4627-8780-409506985CCB}"/>
              </a:ext>
            </a:extLst>
          </p:cNvPr>
          <p:cNvSpPr txBox="1"/>
          <p:nvPr/>
        </p:nvSpPr>
        <p:spPr>
          <a:xfrm>
            <a:off x="749300" y="3848100"/>
            <a:ext cx="8763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Impact coût</a:t>
            </a:r>
          </a:p>
        </p:txBody>
      </p:sp>
      <p:sp>
        <p:nvSpPr>
          <p:cNvPr id="83" name="Rectangle 82">
            <a:extLst>
              <a:ext uri="{FF2B5EF4-FFF2-40B4-BE49-F238E27FC236}">
                <a16:creationId xmlns:a16="http://schemas.microsoft.com/office/drawing/2014/main" id="{F2D2993C-B320-45A5-B400-F14865B94BEA}"/>
              </a:ext>
            </a:extLst>
          </p:cNvPr>
          <p:cNvSpPr/>
          <p:nvPr/>
        </p:nvSpPr>
        <p:spPr>
          <a:xfrm>
            <a:off x="1714500" y="3759200"/>
            <a:ext cx="25273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4" name="TextBox 83">
            <a:extLst>
              <a:ext uri="{FF2B5EF4-FFF2-40B4-BE49-F238E27FC236}">
                <a16:creationId xmlns:a16="http://schemas.microsoft.com/office/drawing/2014/main" id="{E8782FC9-3FE5-4988-8033-DED23701AFC2}"/>
              </a:ext>
            </a:extLst>
          </p:cNvPr>
          <p:cNvSpPr txBox="1"/>
          <p:nvPr/>
        </p:nvSpPr>
        <p:spPr>
          <a:xfrm>
            <a:off x="1803400" y="3848100"/>
            <a:ext cx="23495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Coûts élevés de rebut/retouche, problèmes déjà créés.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5" name="Rectangle 84">
            <a:extLst>
              <a:ext uri="{FF2B5EF4-FFF2-40B4-BE49-F238E27FC236}">
                <a16:creationId xmlns:a16="http://schemas.microsoft.com/office/drawing/2014/main" id="{D0E24EB9-6180-4320-9B03-8BF9FBE8EA47}"/>
              </a:ext>
            </a:extLst>
          </p:cNvPr>
          <p:cNvSpPr/>
          <p:nvPr/>
        </p:nvSpPr>
        <p:spPr>
          <a:xfrm>
            <a:off x="4241800" y="3759200"/>
            <a:ext cx="31623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6" name="TextBox 85">
            <a:extLst>
              <a:ext uri="{FF2B5EF4-FFF2-40B4-BE49-F238E27FC236}">
                <a16:creationId xmlns:a16="http://schemas.microsoft.com/office/drawing/2014/main" id="{A8D0C4EA-8669-46CB-9BBB-163988B9F76A}"/>
              </a:ext>
            </a:extLst>
          </p:cNvPr>
          <p:cNvSpPr txBox="1"/>
          <p:nvPr/>
        </p:nvSpPr>
        <p:spPr>
          <a:xfrm>
            <a:off x="4330700" y="3848100"/>
            <a:ext cx="29845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Coût à long terme plus faible ; moins de défaillances et de retouches.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7" name="Rectangle 86">
            <a:extLst>
              <a:ext uri="{FF2B5EF4-FFF2-40B4-BE49-F238E27FC236}">
                <a16:creationId xmlns:a16="http://schemas.microsoft.com/office/drawing/2014/main" id="{C78711D8-4085-4691-A6C0-8627025A0DB2}"/>
              </a:ext>
            </a:extLst>
          </p:cNvPr>
          <p:cNvSpPr/>
          <p:nvPr/>
        </p:nvSpPr>
        <p:spPr>
          <a:xfrm>
            <a:off x="660400" y="4432300"/>
            <a:ext cx="1054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8" name="TextBox 87">
            <a:extLst>
              <a:ext uri="{FF2B5EF4-FFF2-40B4-BE49-F238E27FC236}">
                <a16:creationId xmlns:a16="http://schemas.microsoft.com/office/drawing/2014/main" id="{72E93BC9-D95C-4086-A48F-CB9C3F41357C}"/>
              </a:ext>
            </a:extLst>
          </p:cNvPr>
          <p:cNvSpPr txBox="1"/>
          <p:nvPr/>
        </p:nvSpPr>
        <p:spPr>
          <a:xfrm>
            <a:off x="749300" y="4521200"/>
            <a:ext cx="8763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Personnes impliquées</a:t>
            </a:r>
          </a:p>
        </p:txBody>
      </p:sp>
      <p:sp>
        <p:nvSpPr>
          <p:cNvPr id="89" name="Rectangle 88">
            <a:extLst>
              <a:ext uri="{FF2B5EF4-FFF2-40B4-BE49-F238E27FC236}">
                <a16:creationId xmlns:a16="http://schemas.microsoft.com/office/drawing/2014/main" id="{04FF0B47-99B6-4F9C-91FB-C7CFDDDFDA12}"/>
              </a:ext>
            </a:extLst>
          </p:cNvPr>
          <p:cNvSpPr/>
          <p:nvPr/>
        </p:nvSpPr>
        <p:spPr>
          <a:xfrm>
            <a:off x="1714500" y="4432300"/>
            <a:ext cx="2527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0" name="TextBox 89">
            <a:extLst>
              <a:ext uri="{FF2B5EF4-FFF2-40B4-BE49-F238E27FC236}">
                <a16:creationId xmlns:a16="http://schemas.microsoft.com/office/drawing/2014/main" id="{96947E6B-A6BE-46D0-B8D3-342185CFEEEC}"/>
              </a:ext>
            </a:extLst>
          </p:cNvPr>
          <p:cNvSpPr txBox="1"/>
          <p:nvPr/>
        </p:nvSpPr>
        <p:spPr>
          <a:xfrm>
            <a:off x="1803400" y="4521200"/>
            <a:ext cx="23495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Service qualité uniquement.</a:t>
            </a:r>
          </a:p>
        </p:txBody>
      </p:sp>
      <p:sp>
        <p:nvSpPr>
          <p:cNvPr id="91" name="Rectangle 90">
            <a:extLst>
              <a:ext uri="{FF2B5EF4-FFF2-40B4-BE49-F238E27FC236}">
                <a16:creationId xmlns:a16="http://schemas.microsoft.com/office/drawing/2014/main" id="{D8A7B391-CD16-43EC-8C49-1F6F15E85388}"/>
              </a:ext>
            </a:extLst>
          </p:cNvPr>
          <p:cNvSpPr/>
          <p:nvPr/>
        </p:nvSpPr>
        <p:spPr>
          <a:xfrm>
            <a:off x="4241800" y="4432300"/>
            <a:ext cx="3162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2" name="TextBox 91">
            <a:extLst>
              <a:ext uri="{FF2B5EF4-FFF2-40B4-BE49-F238E27FC236}">
                <a16:creationId xmlns:a16="http://schemas.microsoft.com/office/drawing/2014/main" id="{E6991D39-A476-496D-9E5A-C2FB0C8FFDFC}"/>
              </a:ext>
            </a:extLst>
          </p:cNvPr>
          <p:cNvSpPr txBox="1"/>
          <p:nvPr/>
        </p:nvSpPr>
        <p:spPr>
          <a:xfrm>
            <a:off x="4330700" y="4521200"/>
            <a:ext cx="2984500" cy="520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Tous : opérations, logistique, achats, fournisseurs.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93" name="Rectangle 92">
            <a:extLst>
              <a:ext uri="{FF2B5EF4-FFF2-40B4-BE49-F238E27FC236}">
                <a16:creationId xmlns:a16="http://schemas.microsoft.com/office/drawing/2014/main" id="{38B90D31-ACDB-4908-8AC1-C977ADDAECDD}"/>
              </a:ext>
            </a:extLst>
          </p:cNvPr>
          <p:cNvSpPr/>
          <p:nvPr/>
        </p:nvSpPr>
        <p:spPr>
          <a:xfrm>
            <a:off x="660400" y="13081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4" name="Rectangle 93">
            <a:extLst>
              <a:ext uri="{FF2B5EF4-FFF2-40B4-BE49-F238E27FC236}">
                <a16:creationId xmlns:a16="http://schemas.microsoft.com/office/drawing/2014/main" id="{3DF6CF22-455A-4A67-B0EB-CAB23E94A79C}"/>
              </a:ext>
            </a:extLst>
          </p:cNvPr>
          <p:cNvSpPr/>
          <p:nvPr/>
        </p:nvSpPr>
        <p:spPr>
          <a:xfrm>
            <a:off x="660400" y="17399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5" name="Rectangle 94">
            <a:extLst>
              <a:ext uri="{FF2B5EF4-FFF2-40B4-BE49-F238E27FC236}">
                <a16:creationId xmlns:a16="http://schemas.microsoft.com/office/drawing/2014/main" id="{14E47346-53D5-4C9B-8B3B-BFBF31C84614}"/>
              </a:ext>
            </a:extLst>
          </p:cNvPr>
          <p:cNvSpPr/>
          <p:nvPr/>
        </p:nvSpPr>
        <p:spPr>
          <a:xfrm>
            <a:off x="660400" y="24130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6" name="Rectangle 95">
            <a:extLst>
              <a:ext uri="{FF2B5EF4-FFF2-40B4-BE49-F238E27FC236}">
                <a16:creationId xmlns:a16="http://schemas.microsoft.com/office/drawing/2014/main" id="{B95DEE65-CD36-4247-87A9-AE6D01C51507}"/>
              </a:ext>
            </a:extLst>
          </p:cNvPr>
          <p:cNvSpPr/>
          <p:nvPr/>
        </p:nvSpPr>
        <p:spPr>
          <a:xfrm>
            <a:off x="660400" y="30861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7" name="Rectangle 96">
            <a:extLst>
              <a:ext uri="{FF2B5EF4-FFF2-40B4-BE49-F238E27FC236}">
                <a16:creationId xmlns:a16="http://schemas.microsoft.com/office/drawing/2014/main" id="{B10E47BD-CFB7-4958-9A71-B955CE5A2C27}"/>
              </a:ext>
            </a:extLst>
          </p:cNvPr>
          <p:cNvSpPr/>
          <p:nvPr/>
        </p:nvSpPr>
        <p:spPr>
          <a:xfrm>
            <a:off x="660400" y="37592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8" name="Rectangle 97">
            <a:extLst>
              <a:ext uri="{FF2B5EF4-FFF2-40B4-BE49-F238E27FC236}">
                <a16:creationId xmlns:a16="http://schemas.microsoft.com/office/drawing/2014/main" id="{8FCE5F53-7FAD-4568-A5B2-D5D0623E91B5}"/>
              </a:ext>
            </a:extLst>
          </p:cNvPr>
          <p:cNvSpPr/>
          <p:nvPr/>
        </p:nvSpPr>
        <p:spPr>
          <a:xfrm>
            <a:off x="660400" y="44323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9" name="Rectangle 98">
            <a:extLst>
              <a:ext uri="{FF2B5EF4-FFF2-40B4-BE49-F238E27FC236}">
                <a16:creationId xmlns:a16="http://schemas.microsoft.com/office/drawing/2014/main" id="{FAF31011-6DAB-40FD-A7BE-A7C5B7035731}"/>
              </a:ext>
            </a:extLst>
          </p:cNvPr>
          <p:cNvSpPr/>
          <p:nvPr/>
        </p:nvSpPr>
        <p:spPr>
          <a:xfrm>
            <a:off x="660400" y="51054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0" name="Rectangle 99">
            <a:extLst>
              <a:ext uri="{FF2B5EF4-FFF2-40B4-BE49-F238E27FC236}">
                <a16:creationId xmlns:a16="http://schemas.microsoft.com/office/drawing/2014/main" id="{087A812D-4B81-47E0-9B9E-3B00BE6AC2BC}"/>
              </a:ext>
            </a:extLst>
          </p:cNvPr>
          <p:cNvSpPr/>
          <p:nvPr/>
        </p:nvSpPr>
        <p:spPr>
          <a:xfrm>
            <a:off x="660400" y="1308100"/>
            <a:ext cx="12700" cy="37973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1" name="Rectangle 100">
            <a:extLst>
              <a:ext uri="{FF2B5EF4-FFF2-40B4-BE49-F238E27FC236}">
                <a16:creationId xmlns:a16="http://schemas.microsoft.com/office/drawing/2014/main" id="{6EDF3E18-DCB2-47D7-8C92-BF6F1E9D1A31}"/>
              </a:ext>
            </a:extLst>
          </p:cNvPr>
          <p:cNvSpPr/>
          <p:nvPr/>
        </p:nvSpPr>
        <p:spPr>
          <a:xfrm>
            <a:off x="1714500" y="1308100"/>
            <a:ext cx="12700" cy="37973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2" name="Rectangle 101">
            <a:extLst>
              <a:ext uri="{FF2B5EF4-FFF2-40B4-BE49-F238E27FC236}">
                <a16:creationId xmlns:a16="http://schemas.microsoft.com/office/drawing/2014/main" id="{B531BB2A-9DA5-4EC0-BC7A-9C5BFE37AEFB}"/>
              </a:ext>
            </a:extLst>
          </p:cNvPr>
          <p:cNvSpPr/>
          <p:nvPr/>
        </p:nvSpPr>
        <p:spPr>
          <a:xfrm>
            <a:off x="4241800" y="1308100"/>
            <a:ext cx="12700" cy="37973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3" name="Rectangle 102">
            <a:extLst>
              <a:ext uri="{FF2B5EF4-FFF2-40B4-BE49-F238E27FC236}">
                <a16:creationId xmlns:a16="http://schemas.microsoft.com/office/drawing/2014/main" id="{EC9C9A39-A013-46D7-9B1E-DF3126B231ED}"/>
              </a:ext>
            </a:extLst>
          </p:cNvPr>
          <p:cNvSpPr/>
          <p:nvPr/>
        </p:nvSpPr>
        <p:spPr>
          <a:xfrm>
            <a:off x="7404100" y="1308100"/>
            <a:ext cx="12700" cy="37973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4" name="Rectangle 103">
            <a:extLst>
              <a:ext uri="{FF2B5EF4-FFF2-40B4-BE49-F238E27FC236}">
                <a16:creationId xmlns:a16="http://schemas.microsoft.com/office/drawing/2014/main" id="{656248F2-6F46-4675-B601-7C5EAF86AFD3}"/>
              </a:ext>
            </a:extLst>
          </p:cNvPr>
          <p:cNvSpPr/>
          <p:nvPr/>
        </p:nvSpPr>
        <p:spPr>
          <a:xfrm>
            <a:off x="660400" y="5245100"/>
            <a:ext cx="6743700" cy="12954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5" name="Rectangle 104">
            <a:extLst>
              <a:ext uri="{FF2B5EF4-FFF2-40B4-BE49-F238E27FC236}">
                <a16:creationId xmlns:a16="http://schemas.microsoft.com/office/drawing/2014/main" id="{4C6DEA2F-D216-4B97-B886-BD6D4FC458F3}"/>
              </a:ext>
            </a:extLst>
          </p:cNvPr>
          <p:cNvSpPr/>
          <p:nvPr/>
        </p:nvSpPr>
        <p:spPr>
          <a:xfrm>
            <a:off x="660400" y="5245100"/>
            <a:ext cx="40640" cy="1295400"/>
          </a:xfrm>
          <a:prstGeom prst="rect">
            <a:avLst/>
          </a:prstGeom>
          <a:solidFill>
            <a:srgbClr val="A4482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6" name="TextBox 105">
            <a:extLst>
              <a:ext uri="{FF2B5EF4-FFF2-40B4-BE49-F238E27FC236}">
                <a16:creationId xmlns:a16="http://schemas.microsoft.com/office/drawing/2014/main" id="{1A558158-A176-4778-A52A-C32300DC58A8}"/>
              </a:ext>
            </a:extLst>
          </p:cNvPr>
          <p:cNvSpPr txBox="1"/>
          <p:nvPr/>
        </p:nvSpPr>
        <p:spPr>
          <a:xfrm>
            <a:off x="825500" y="5613400"/>
            <a:ext cx="12192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Insight critique :</a:t>
            </a:r>
          </a:p>
        </p:txBody>
      </p:sp>
      <p:sp>
        <p:nvSpPr>
          <p:cNvPr id="107" name="TextBox 106">
            <a:extLst>
              <a:ext uri="{FF2B5EF4-FFF2-40B4-BE49-F238E27FC236}">
                <a16:creationId xmlns:a16="http://schemas.microsoft.com/office/drawing/2014/main" id="{F472B81B-AB7E-4C24-A038-514FC4864B0C}"/>
              </a:ext>
            </a:extLst>
          </p:cNvPr>
          <p:cNvSpPr txBox="1"/>
          <p:nvPr/>
        </p:nvSpPr>
        <p:spPr>
          <a:xfrm>
            <a:off x="2044700" y="5613400"/>
            <a:ext cx="4953000" cy="660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L’inspection est nécessaire mais ne peut pas créer la qualité ; elle ne fait que la mesurer. Le véritable avantage concurrentiel vient de la prévention et de processus robustes dans toute la chaîne d’approvisionnement.</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08" name="Rectangle 107">
            <a:extLst>
              <a:ext uri="{FF2B5EF4-FFF2-40B4-BE49-F238E27FC236}">
                <a16:creationId xmlns:a16="http://schemas.microsoft.com/office/drawing/2014/main" id="{9FD46367-D633-4C5A-A5B3-314A08BBBD9E}"/>
              </a:ext>
            </a:extLst>
          </p:cNvPr>
          <p:cNvSpPr/>
          <p:nvPr/>
        </p:nvSpPr>
        <p:spPr>
          <a:xfrm>
            <a:off x="603250" y="1257300"/>
            <a:ext cx="6870700" cy="539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2" name="Rectangle 111">
            <a:extLst>
              <a:ext uri="{FF2B5EF4-FFF2-40B4-BE49-F238E27FC236}">
                <a16:creationId xmlns:a16="http://schemas.microsoft.com/office/drawing/2014/main" id="{19B2C0E8-A172-412B-8DD3-1C4CC25234D4}"/>
              </a:ext>
            </a:extLst>
          </p:cNvPr>
          <p:cNvSpPr/>
          <p:nvPr/>
        </p:nvSpPr>
        <p:spPr>
          <a:xfrm>
            <a:off x="660400" y="1739900"/>
            <a:ext cx="1054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3" name="Rectangle 112">
            <a:extLst>
              <a:ext uri="{FF2B5EF4-FFF2-40B4-BE49-F238E27FC236}">
                <a16:creationId xmlns:a16="http://schemas.microsoft.com/office/drawing/2014/main" id="{E79441D9-0426-42C2-ABDF-EC151E120116}"/>
              </a:ext>
            </a:extLst>
          </p:cNvPr>
          <p:cNvSpPr/>
          <p:nvPr/>
        </p:nvSpPr>
        <p:spPr>
          <a:xfrm>
            <a:off x="1714500" y="1739900"/>
            <a:ext cx="2527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4" name="Rectangle 113">
            <a:extLst>
              <a:ext uri="{FF2B5EF4-FFF2-40B4-BE49-F238E27FC236}">
                <a16:creationId xmlns:a16="http://schemas.microsoft.com/office/drawing/2014/main" id="{521A1726-E6EF-40C3-A953-7C804E47E7C9}"/>
              </a:ext>
            </a:extLst>
          </p:cNvPr>
          <p:cNvSpPr/>
          <p:nvPr/>
        </p:nvSpPr>
        <p:spPr>
          <a:xfrm>
            <a:off x="4241800" y="1739900"/>
            <a:ext cx="3162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5" name="Rectangle 114">
            <a:extLst>
              <a:ext uri="{FF2B5EF4-FFF2-40B4-BE49-F238E27FC236}">
                <a16:creationId xmlns:a16="http://schemas.microsoft.com/office/drawing/2014/main" id="{CE0DA49F-04EE-4CA1-9397-0D5728ABC298}"/>
              </a:ext>
            </a:extLst>
          </p:cNvPr>
          <p:cNvSpPr/>
          <p:nvPr/>
        </p:nvSpPr>
        <p:spPr>
          <a:xfrm>
            <a:off x="660400" y="2413000"/>
            <a:ext cx="10541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6" name="Rectangle 115">
            <a:extLst>
              <a:ext uri="{FF2B5EF4-FFF2-40B4-BE49-F238E27FC236}">
                <a16:creationId xmlns:a16="http://schemas.microsoft.com/office/drawing/2014/main" id="{5B61C7B5-BAF0-4AF3-BB0F-F9A5BBFB6434}"/>
              </a:ext>
            </a:extLst>
          </p:cNvPr>
          <p:cNvSpPr/>
          <p:nvPr/>
        </p:nvSpPr>
        <p:spPr>
          <a:xfrm>
            <a:off x="1714500" y="2413000"/>
            <a:ext cx="25273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7" name="Rectangle 116">
            <a:extLst>
              <a:ext uri="{FF2B5EF4-FFF2-40B4-BE49-F238E27FC236}">
                <a16:creationId xmlns:a16="http://schemas.microsoft.com/office/drawing/2014/main" id="{4C07C30E-7DF2-4395-A4C0-2BA2288C541F}"/>
              </a:ext>
            </a:extLst>
          </p:cNvPr>
          <p:cNvSpPr/>
          <p:nvPr/>
        </p:nvSpPr>
        <p:spPr>
          <a:xfrm>
            <a:off x="4241800" y="2413000"/>
            <a:ext cx="31623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8" name="Rectangle 117">
            <a:extLst>
              <a:ext uri="{FF2B5EF4-FFF2-40B4-BE49-F238E27FC236}">
                <a16:creationId xmlns:a16="http://schemas.microsoft.com/office/drawing/2014/main" id="{15E83F10-84C7-422C-A07A-0C0B46336F6B}"/>
              </a:ext>
            </a:extLst>
          </p:cNvPr>
          <p:cNvSpPr/>
          <p:nvPr/>
        </p:nvSpPr>
        <p:spPr>
          <a:xfrm>
            <a:off x="660400" y="3086100"/>
            <a:ext cx="1054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9" name="Rectangle 118">
            <a:extLst>
              <a:ext uri="{FF2B5EF4-FFF2-40B4-BE49-F238E27FC236}">
                <a16:creationId xmlns:a16="http://schemas.microsoft.com/office/drawing/2014/main" id="{828F1F51-464F-4667-B3B5-F3ABA6A0605B}"/>
              </a:ext>
            </a:extLst>
          </p:cNvPr>
          <p:cNvSpPr/>
          <p:nvPr/>
        </p:nvSpPr>
        <p:spPr>
          <a:xfrm>
            <a:off x="1714500" y="3086100"/>
            <a:ext cx="2527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0" name="Rectangle 119">
            <a:extLst>
              <a:ext uri="{FF2B5EF4-FFF2-40B4-BE49-F238E27FC236}">
                <a16:creationId xmlns:a16="http://schemas.microsoft.com/office/drawing/2014/main" id="{51CE8B93-1318-476C-8070-5D57C25C48B2}"/>
              </a:ext>
            </a:extLst>
          </p:cNvPr>
          <p:cNvSpPr/>
          <p:nvPr/>
        </p:nvSpPr>
        <p:spPr>
          <a:xfrm>
            <a:off x="4241800" y="3086100"/>
            <a:ext cx="3162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1" name="Rectangle 120">
            <a:extLst>
              <a:ext uri="{FF2B5EF4-FFF2-40B4-BE49-F238E27FC236}">
                <a16:creationId xmlns:a16="http://schemas.microsoft.com/office/drawing/2014/main" id="{E8E15719-EAFD-43B0-A25D-41DE86873F1F}"/>
              </a:ext>
            </a:extLst>
          </p:cNvPr>
          <p:cNvSpPr/>
          <p:nvPr/>
        </p:nvSpPr>
        <p:spPr>
          <a:xfrm>
            <a:off x="660400" y="3759200"/>
            <a:ext cx="10541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2" name="Rectangle 121">
            <a:extLst>
              <a:ext uri="{FF2B5EF4-FFF2-40B4-BE49-F238E27FC236}">
                <a16:creationId xmlns:a16="http://schemas.microsoft.com/office/drawing/2014/main" id="{758C9235-3B21-4309-BF64-201AED2E10F4}"/>
              </a:ext>
            </a:extLst>
          </p:cNvPr>
          <p:cNvSpPr/>
          <p:nvPr/>
        </p:nvSpPr>
        <p:spPr>
          <a:xfrm>
            <a:off x="1714500" y="3759200"/>
            <a:ext cx="25273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3" name="Rectangle 122">
            <a:extLst>
              <a:ext uri="{FF2B5EF4-FFF2-40B4-BE49-F238E27FC236}">
                <a16:creationId xmlns:a16="http://schemas.microsoft.com/office/drawing/2014/main" id="{183A9879-C829-4A10-BCDB-529B11977CD3}"/>
              </a:ext>
            </a:extLst>
          </p:cNvPr>
          <p:cNvSpPr/>
          <p:nvPr/>
        </p:nvSpPr>
        <p:spPr>
          <a:xfrm>
            <a:off x="4241800" y="3759200"/>
            <a:ext cx="3162300" cy="673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4" name="Rectangle 123">
            <a:extLst>
              <a:ext uri="{FF2B5EF4-FFF2-40B4-BE49-F238E27FC236}">
                <a16:creationId xmlns:a16="http://schemas.microsoft.com/office/drawing/2014/main" id="{B48CB911-FBD0-4BAC-9020-DAFB936EE971}"/>
              </a:ext>
            </a:extLst>
          </p:cNvPr>
          <p:cNvSpPr/>
          <p:nvPr/>
        </p:nvSpPr>
        <p:spPr>
          <a:xfrm>
            <a:off x="660400" y="4432300"/>
            <a:ext cx="10541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5" name="Rectangle 124">
            <a:extLst>
              <a:ext uri="{FF2B5EF4-FFF2-40B4-BE49-F238E27FC236}">
                <a16:creationId xmlns:a16="http://schemas.microsoft.com/office/drawing/2014/main" id="{24C0E077-F80D-4C85-82C3-AA2F56E56CF0}"/>
              </a:ext>
            </a:extLst>
          </p:cNvPr>
          <p:cNvSpPr/>
          <p:nvPr/>
        </p:nvSpPr>
        <p:spPr>
          <a:xfrm>
            <a:off x="1714500" y="4432300"/>
            <a:ext cx="2527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6" name="Rectangle 125">
            <a:extLst>
              <a:ext uri="{FF2B5EF4-FFF2-40B4-BE49-F238E27FC236}">
                <a16:creationId xmlns:a16="http://schemas.microsoft.com/office/drawing/2014/main" id="{9FA42E74-BA04-4BEF-A23B-CF113E645E80}"/>
              </a:ext>
            </a:extLst>
          </p:cNvPr>
          <p:cNvSpPr/>
          <p:nvPr/>
        </p:nvSpPr>
        <p:spPr>
          <a:xfrm>
            <a:off x="4241800" y="4432300"/>
            <a:ext cx="3162300" cy="673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7" name="Rectangle 126">
            <a:extLst>
              <a:ext uri="{FF2B5EF4-FFF2-40B4-BE49-F238E27FC236}">
                <a16:creationId xmlns:a16="http://schemas.microsoft.com/office/drawing/2014/main" id="{C1997926-B250-4FFD-A727-5B5CE4094059}"/>
              </a:ext>
            </a:extLst>
          </p:cNvPr>
          <p:cNvSpPr/>
          <p:nvPr/>
        </p:nvSpPr>
        <p:spPr>
          <a:xfrm>
            <a:off x="660400" y="13081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8" name="Rectangle 127">
            <a:extLst>
              <a:ext uri="{FF2B5EF4-FFF2-40B4-BE49-F238E27FC236}">
                <a16:creationId xmlns:a16="http://schemas.microsoft.com/office/drawing/2014/main" id="{E10B30B7-371D-4D5F-823A-12A5B59BD64F}"/>
              </a:ext>
            </a:extLst>
          </p:cNvPr>
          <p:cNvSpPr/>
          <p:nvPr/>
        </p:nvSpPr>
        <p:spPr>
          <a:xfrm>
            <a:off x="660400" y="17399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9" name="Rectangle 128">
            <a:extLst>
              <a:ext uri="{FF2B5EF4-FFF2-40B4-BE49-F238E27FC236}">
                <a16:creationId xmlns:a16="http://schemas.microsoft.com/office/drawing/2014/main" id="{B660176C-0774-485C-A3C1-143C76CC4229}"/>
              </a:ext>
            </a:extLst>
          </p:cNvPr>
          <p:cNvSpPr/>
          <p:nvPr/>
        </p:nvSpPr>
        <p:spPr>
          <a:xfrm>
            <a:off x="660400" y="24130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0" name="Rectangle 129">
            <a:extLst>
              <a:ext uri="{FF2B5EF4-FFF2-40B4-BE49-F238E27FC236}">
                <a16:creationId xmlns:a16="http://schemas.microsoft.com/office/drawing/2014/main" id="{DF8C3073-9013-4AD4-A9E2-C5C0410BAA35}"/>
              </a:ext>
            </a:extLst>
          </p:cNvPr>
          <p:cNvSpPr/>
          <p:nvPr/>
        </p:nvSpPr>
        <p:spPr>
          <a:xfrm>
            <a:off x="660400" y="30861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1" name="Rectangle 130">
            <a:extLst>
              <a:ext uri="{FF2B5EF4-FFF2-40B4-BE49-F238E27FC236}">
                <a16:creationId xmlns:a16="http://schemas.microsoft.com/office/drawing/2014/main" id="{A21D8E1B-F916-441E-A651-93F03A18641F}"/>
              </a:ext>
            </a:extLst>
          </p:cNvPr>
          <p:cNvSpPr/>
          <p:nvPr/>
        </p:nvSpPr>
        <p:spPr>
          <a:xfrm>
            <a:off x="660400" y="37592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2" name="Rectangle 131">
            <a:extLst>
              <a:ext uri="{FF2B5EF4-FFF2-40B4-BE49-F238E27FC236}">
                <a16:creationId xmlns:a16="http://schemas.microsoft.com/office/drawing/2014/main" id="{D8547496-1391-4B1A-AB15-5098EC8746B6}"/>
              </a:ext>
            </a:extLst>
          </p:cNvPr>
          <p:cNvSpPr/>
          <p:nvPr/>
        </p:nvSpPr>
        <p:spPr>
          <a:xfrm>
            <a:off x="660400" y="44323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3" name="Rectangle 132">
            <a:extLst>
              <a:ext uri="{FF2B5EF4-FFF2-40B4-BE49-F238E27FC236}">
                <a16:creationId xmlns:a16="http://schemas.microsoft.com/office/drawing/2014/main" id="{3698F0CA-31F4-440E-BF8D-B293A6273B7D}"/>
              </a:ext>
            </a:extLst>
          </p:cNvPr>
          <p:cNvSpPr/>
          <p:nvPr/>
        </p:nvSpPr>
        <p:spPr>
          <a:xfrm>
            <a:off x="660400" y="5105400"/>
            <a:ext cx="67437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4" name="Rectangle 133">
            <a:extLst>
              <a:ext uri="{FF2B5EF4-FFF2-40B4-BE49-F238E27FC236}">
                <a16:creationId xmlns:a16="http://schemas.microsoft.com/office/drawing/2014/main" id="{B3380E8B-DF95-4260-BCAE-85A105F6BF90}"/>
              </a:ext>
            </a:extLst>
          </p:cNvPr>
          <p:cNvSpPr/>
          <p:nvPr/>
        </p:nvSpPr>
        <p:spPr>
          <a:xfrm>
            <a:off x="660400" y="1308100"/>
            <a:ext cx="12700" cy="37973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5" name="Rectangle 134">
            <a:extLst>
              <a:ext uri="{FF2B5EF4-FFF2-40B4-BE49-F238E27FC236}">
                <a16:creationId xmlns:a16="http://schemas.microsoft.com/office/drawing/2014/main" id="{E65D4FDE-D53C-475E-9694-740EC7FD24FC}"/>
              </a:ext>
            </a:extLst>
          </p:cNvPr>
          <p:cNvSpPr/>
          <p:nvPr/>
        </p:nvSpPr>
        <p:spPr>
          <a:xfrm>
            <a:off x="1714500" y="1308100"/>
            <a:ext cx="12700" cy="37973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6" name="Rectangle 135">
            <a:extLst>
              <a:ext uri="{FF2B5EF4-FFF2-40B4-BE49-F238E27FC236}">
                <a16:creationId xmlns:a16="http://schemas.microsoft.com/office/drawing/2014/main" id="{3ACF6280-84D8-4C6F-9B68-A53C1E8BF25E}"/>
              </a:ext>
            </a:extLst>
          </p:cNvPr>
          <p:cNvSpPr/>
          <p:nvPr/>
        </p:nvSpPr>
        <p:spPr>
          <a:xfrm>
            <a:off x="4241800" y="1308100"/>
            <a:ext cx="12700" cy="37973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7" name="Rectangle 136">
            <a:extLst>
              <a:ext uri="{FF2B5EF4-FFF2-40B4-BE49-F238E27FC236}">
                <a16:creationId xmlns:a16="http://schemas.microsoft.com/office/drawing/2014/main" id="{B0E09075-5B44-4476-81C2-5C84DEF4369E}"/>
              </a:ext>
            </a:extLst>
          </p:cNvPr>
          <p:cNvSpPr/>
          <p:nvPr/>
        </p:nvSpPr>
        <p:spPr>
          <a:xfrm>
            <a:off x="7404100" y="1308100"/>
            <a:ext cx="12700" cy="37973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8" name="TextBox 137">
            <a:extLst>
              <a:ext uri="{FF2B5EF4-FFF2-40B4-BE49-F238E27FC236}">
                <a16:creationId xmlns:a16="http://schemas.microsoft.com/office/drawing/2014/main" id="{CB6324DC-3094-43FD-8202-D0B5F01ECAB6}"/>
              </a:ext>
            </a:extLst>
          </p:cNvPr>
          <p:cNvSpPr txBox="1"/>
          <p:nvPr/>
        </p:nvSpPr>
        <p:spPr>
          <a:xfrm>
            <a:off x="749300" y="1384300"/>
            <a:ext cx="8763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B4C"/>
                </a:solidFill>
                <a:effectLst/>
                <a:uFillTx/>
                <a:latin typeface="Montserrat"/>
                <a:ea typeface="Montserrat"/>
                <a:cs typeface="Montserrat"/>
                <a:sym typeface="Helvetica Neue"/>
              </a:rPr>
              <a:t>Aspect</a:t>
            </a:r>
          </a:p>
        </p:txBody>
      </p:sp>
      <p:sp>
        <p:nvSpPr>
          <p:cNvPr id="139" name="TextBox 138">
            <a:extLst>
              <a:ext uri="{FF2B5EF4-FFF2-40B4-BE49-F238E27FC236}">
                <a16:creationId xmlns:a16="http://schemas.microsoft.com/office/drawing/2014/main" id="{7ED3FFAF-6ADC-41B3-86D2-F3F5B9EB16F1}"/>
              </a:ext>
            </a:extLst>
          </p:cNvPr>
          <p:cNvSpPr txBox="1"/>
          <p:nvPr/>
        </p:nvSpPr>
        <p:spPr>
          <a:xfrm>
            <a:off x="1803400" y="1384300"/>
            <a:ext cx="23495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4C"/>
                </a:solidFill>
                <a:effectLst/>
                <a:uFillTx/>
                <a:latin typeface="Montserrat"/>
                <a:ea typeface="Montserrat"/>
                <a:cs typeface="Montserrat"/>
                <a:sym typeface="Helvetica Neue"/>
              </a:rPr>
              <a:t>Approche</a:t>
            </a:r>
            <a:r>
              <a:rPr kumimoji="0" lang="en-GB" sz="1200" b="0" i="0" u="none" strike="noStrike" cap="none" spc="0" normalizeH="0" baseline="0" dirty="0">
                <a:ln>
                  <a:noFill/>
                </a:ln>
                <a:solidFill>
                  <a:srgbClr val="003B4C"/>
                </a:solidFill>
                <a:effectLst/>
                <a:uFillTx/>
                <a:latin typeface="Montserrat"/>
                <a:ea typeface="Montserrat"/>
                <a:cs typeface="Montserrat"/>
                <a:sym typeface="Helvetica Neue"/>
              </a:rPr>
              <a:t> inspection</a:t>
            </a:r>
          </a:p>
        </p:txBody>
      </p:sp>
      <p:sp>
        <p:nvSpPr>
          <p:cNvPr id="140" name="TextBox 139">
            <a:extLst>
              <a:ext uri="{FF2B5EF4-FFF2-40B4-BE49-F238E27FC236}">
                <a16:creationId xmlns:a16="http://schemas.microsoft.com/office/drawing/2014/main" id="{36CBB8E3-DD61-4A9C-A095-669D68291A8C}"/>
              </a:ext>
            </a:extLst>
          </p:cNvPr>
          <p:cNvSpPr txBox="1"/>
          <p:nvPr/>
        </p:nvSpPr>
        <p:spPr>
          <a:xfrm>
            <a:off x="4330700" y="1384300"/>
            <a:ext cx="2984500" cy="241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4C"/>
                </a:solidFill>
                <a:effectLst/>
                <a:uFillTx/>
                <a:latin typeface="Montserrat"/>
                <a:ea typeface="Montserrat"/>
                <a:cs typeface="Montserrat"/>
                <a:sym typeface="Helvetica Neue"/>
              </a:rPr>
              <a:t>Approche</a:t>
            </a:r>
            <a:r>
              <a:rPr kumimoji="0" lang="en-GB" sz="1200" b="0" i="0" u="none" strike="noStrike" cap="none" spc="0" normalizeH="0" baseline="0" dirty="0">
                <a:ln>
                  <a:noFill/>
                </a:ln>
                <a:solidFill>
                  <a:srgbClr val="003B4C"/>
                </a:solidFill>
                <a:effectLst/>
                <a:uFillTx/>
                <a:latin typeface="Montserrat"/>
                <a:ea typeface="Montserrat"/>
                <a:cs typeface="Montserrat"/>
                <a:sym typeface="Helvetica Neue"/>
              </a:rPr>
              <a:t> </a:t>
            </a:r>
            <a:r>
              <a:rPr kumimoji="0" lang="en-GB" sz="1200" b="0" i="0" u="none" strike="noStrike" cap="none" spc="0" normalizeH="0" baseline="0" dirty="0" err="1">
                <a:ln>
                  <a:noFill/>
                </a:ln>
                <a:solidFill>
                  <a:srgbClr val="003B4C"/>
                </a:solidFill>
                <a:effectLst/>
                <a:uFillTx/>
                <a:latin typeface="Montserrat"/>
                <a:ea typeface="Montserrat"/>
                <a:cs typeface="Montserrat"/>
                <a:sym typeface="Helvetica Neue"/>
              </a:rPr>
              <a:t>prévention</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41" name="TextBox 140">
            <a:extLst>
              <a:ext uri="{FF2B5EF4-FFF2-40B4-BE49-F238E27FC236}">
                <a16:creationId xmlns:a16="http://schemas.microsoft.com/office/drawing/2014/main" id="{BF8FA36A-6E91-4D68-BE3A-99B4CB2CFE34}"/>
              </a:ext>
            </a:extLst>
          </p:cNvPr>
          <p:cNvSpPr txBox="1"/>
          <p:nvPr/>
        </p:nvSpPr>
        <p:spPr>
          <a:xfrm>
            <a:off x="749300" y="1816100"/>
            <a:ext cx="8763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B4C"/>
                </a:solidFill>
                <a:effectLst/>
                <a:uFillTx/>
                <a:latin typeface="Montserrat"/>
                <a:ea typeface="Montserrat"/>
                <a:cs typeface="Montserrat"/>
                <a:sym typeface="Helvetica Neue"/>
              </a:rPr>
              <a:t>Moment</a:t>
            </a:r>
          </a:p>
        </p:txBody>
      </p:sp>
      <p:sp>
        <p:nvSpPr>
          <p:cNvPr id="142" name="TextBox 141">
            <a:extLst>
              <a:ext uri="{FF2B5EF4-FFF2-40B4-BE49-F238E27FC236}">
                <a16:creationId xmlns:a16="http://schemas.microsoft.com/office/drawing/2014/main" id="{CF4491E4-87CA-43A6-B772-0F1F2BBDBE26}"/>
              </a:ext>
            </a:extLst>
          </p:cNvPr>
          <p:cNvSpPr txBox="1"/>
          <p:nvPr/>
        </p:nvSpPr>
        <p:spPr>
          <a:xfrm>
            <a:off x="1803400" y="1816100"/>
            <a:ext cx="23495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Après production ou réception.</a:t>
            </a:r>
          </a:p>
        </p:txBody>
      </p:sp>
      <p:sp>
        <p:nvSpPr>
          <p:cNvPr id="143" name="TextBox 142">
            <a:extLst>
              <a:ext uri="{FF2B5EF4-FFF2-40B4-BE49-F238E27FC236}">
                <a16:creationId xmlns:a16="http://schemas.microsoft.com/office/drawing/2014/main" id="{42F4336E-4B42-4F5C-87FE-B84BEBAA413F}"/>
              </a:ext>
            </a:extLst>
          </p:cNvPr>
          <p:cNvSpPr txBox="1"/>
          <p:nvPr/>
        </p:nvSpPr>
        <p:spPr>
          <a:xfrm>
            <a:off x="4330700" y="1816100"/>
            <a:ext cx="29845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Avant et pendant la production.</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44" name="TextBox 143">
            <a:extLst>
              <a:ext uri="{FF2B5EF4-FFF2-40B4-BE49-F238E27FC236}">
                <a16:creationId xmlns:a16="http://schemas.microsoft.com/office/drawing/2014/main" id="{C661858D-3E62-4BA4-9BB1-B86D26842141}"/>
              </a:ext>
            </a:extLst>
          </p:cNvPr>
          <p:cNvSpPr txBox="1"/>
          <p:nvPr/>
        </p:nvSpPr>
        <p:spPr>
          <a:xfrm>
            <a:off x="749300" y="2489200"/>
            <a:ext cx="8763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B4C"/>
                </a:solidFill>
                <a:effectLst/>
                <a:uFillTx/>
                <a:latin typeface="Montserrat"/>
                <a:ea typeface="Montserrat"/>
                <a:cs typeface="Montserrat"/>
                <a:sym typeface="Helvetica Neue"/>
              </a:rPr>
              <a:t>Objectif</a:t>
            </a:r>
          </a:p>
        </p:txBody>
      </p:sp>
      <p:sp>
        <p:nvSpPr>
          <p:cNvPr id="145" name="TextBox 144">
            <a:extLst>
              <a:ext uri="{FF2B5EF4-FFF2-40B4-BE49-F238E27FC236}">
                <a16:creationId xmlns:a16="http://schemas.microsoft.com/office/drawing/2014/main" id="{B4C16B2D-D710-495A-8D26-4884B2C95CEA}"/>
              </a:ext>
            </a:extLst>
          </p:cNvPr>
          <p:cNvSpPr txBox="1"/>
          <p:nvPr/>
        </p:nvSpPr>
        <p:spPr>
          <a:xfrm>
            <a:off x="1803400" y="2489200"/>
            <a:ext cx="23495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Séparer les articles défectueux.</a:t>
            </a:r>
          </a:p>
        </p:txBody>
      </p:sp>
      <p:sp>
        <p:nvSpPr>
          <p:cNvPr id="146" name="TextBox 145">
            <a:extLst>
              <a:ext uri="{FF2B5EF4-FFF2-40B4-BE49-F238E27FC236}">
                <a16:creationId xmlns:a16="http://schemas.microsoft.com/office/drawing/2014/main" id="{2C91E393-7234-4E64-9CA7-5CCFEED14D70}"/>
              </a:ext>
            </a:extLst>
          </p:cNvPr>
          <p:cNvSpPr txBox="1"/>
          <p:nvPr/>
        </p:nvSpPr>
        <p:spPr>
          <a:xfrm>
            <a:off x="4330700" y="2489200"/>
            <a:ext cx="29845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Éviter de produire des défauts.</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47" name="TextBox 146">
            <a:extLst>
              <a:ext uri="{FF2B5EF4-FFF2-40B4-BE49-F238E27FC236}">
                <a16:creationId xmlns:a16="http://schemas.microsoft.com/office/drawing/2014/main" id="{45261D1B-798B-4B31-BDC9-34856E0B6C1B}"/>
              </a:ext>
            </a:extLst>
          </p:cNvPr>
          <p:cNvSpPr txBox="1"/>
          <p:nvPr/>
        </p:nvSpPr>
        <p:spPr>
          <a:xfrm>
            <a:off x="749300" y="3162300"/>
            <a:ext cx="8763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4C"/>
                </a:solidFill>
                <a:effectLst/>
                <a:uFillTx/>
                <a:latin typeface="Montserrat"/>
                <a:ea typeface="Montserrat"/>
                <a:cs typeface="Montserrat"/>
                <a:sym typeface="Helvetica Neue"/>
              </a:rPr>
              <a:t>Outils</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48" name="TextBox 147">
            <a:extLst>
              <a:ext uri="{FF2B5EF4-FFF2-40B4-BE49-F238E27FC236}">
                <a16:creationId xmlns:a16="http://schemas.microsoft.com/office/drawing/2014/main" id="{0322A427-8A0D-47DD-BD53-D16A035D9897}"/>
              </a:ext>
            </a:extLst>
          </p:cNvPr>
          <p:cNvSpPr txBox="1"/>
          <p:nvPr/>
        </p:nvSpPr>
        <p:spPr>
          <a:xfrm>
            <a:off x="1803400" y="3162300"/>
            <a:ext cx="23495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Inspection finale, échantillonnage.</a:t>
            </a:r>
          </a:p>
        </p:txBody>
      </p:sp>
      <p:sp>
        <p:nvSpPr>
          <p:cNvPr id="149" name="TextBox 148">
            <a:extLst>
              <a:ext uri="{FF2B5EF4-FFF2-40B4-BE49-F238E27FC236}">
                <a16:creationId xmlns:a16="http://schemas.microsoft.com/office/drawing/2014/main" id="{0B780213-E109-4AED-AE27-758E8DCFB9DC}"/>
              </a:ext>
            </a:extLst>
          </p:cNvPr>
          <p:cNvSpPr txBox="1"/>
          <p:nvPr/>
        </p:nvSpPr>
        <p:spPr>
          <a:xfrm>
            <a:off x="4330700" y="3162300"/>
            <a:ext cx="29845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Travail standardisé, formation, SPC, poka-yoke.</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50" name="TextBox 149">
            <a:extLst>
              <a:ext uri="{FF2B5EF4-FFF2-40B4-BE49-F238E27FC236}">
                <a16:creationId xmlns:a16="http://schemas.microsoft.com/office/drawing/2014/main" id="{A5C1E717-01FD-44ED-9E4A-6B721CF321AF}"/>
              </a:ext>
            </a:extLst>
          </p:cNvPr>
          <p:cNvSpPr txBox="1"/>
          <p:nvPr/>
        </p:nvSpPr>
        <p:spPr>
          <a:xfrm>
            <a:off x="749300" y="3835400"/>
            <a:ext cx="8763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Impact coût</a:t>
            </a:r>
          </a:p>
        </p:txBody>
      </p:sp>
      <p:sp>
        <p:nvSpPr>
          <p:cNvPr id="151" name="TextBox 150">
            <a:extLst>
              <a:ext uri="{FF2B5EF4-FFF2-40B4-BE49-F238E27FC236}">
                <a16:creationId xmlns:a16="http://schemas.microsoft.com/office/drawing/2014/main" id="{E148FE41-0FFD-4974-9ECE-5B4FF5632F97}"/>
              </a:ext>
            </a:extLst>
          </p:cNvPr>
          <p:cNvSpPr txBox="1"/>
          <p:nvPr/>
        </p:nvSpPr>
        <p:spPr>
          <a:xfrm>
            <a:off x="1803400" y="3835400"/>
            <a:ext cx="23495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Rebuts/retouches élevés.</a:t>
            </a:r>
          </a:p>
        </p:txBody>
      </p:sp>
      <p:sp>
        <p:nvSpPr>
          <p:cNvPr id="152" name="TextBox 151">
            <a:extLst>
              <a:ext uri="{FF2B5EF4-FFF2-40B4-BE49-F238E27FC236}">
                <a16:creationId xmlns:a16="http://schemas.microsoft.com/office/drawing/2014/main" id="{12E9738F-9E62-42E7-81D7-BF8C9E181FAA}"/>
              </a:ext>
            </a:extLst>
          </p:cNvPr>
          <p:cNvSpPr txBox="1"/>
          <p:nvPr/>
        </p:nvSpPr>
        <p:spPr>
          <a:xfrm>
            <a:off x="4330700" y="3835400"/>
            <a:ext cx="29845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Coût long terme plus faible.</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53" name="TextBox 152">
            <a:extLst>
              <a:ext uri="{FF2B5EF4-FFF2-40B4-BE49-F238E27FC236}">
                <a16:creationId xmlns:a16="http://schemas.microsoft.com/office/drawing/2014/main" id="{91BB6700-B016-4B74-A15F-497E1919499A}"/>
              </a:ext>
            </a:extLst>
          </p:cNvPr>
          <p:cNvSpPr txBox="1"/>
          <p:nvPr/>
        </p:nvSpPr>
        <p:spPr>
          <a:xfrm>
            <a:off x="749300" y="4508500"/>
            <a:ext cx="8763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4C"/>
                </a:solidFill>
                <a:effectLst/>
                <a:uFillTx/>
                <a:latin typeface="Montserrat"/>
                <a:ea typeface="Montserrat"/>
                <a:cs typeface="Montserrat"/>
                <a:sym typeface="Helvetica Neue"/>
              </a:rPr>
              <a:t>Personnes</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54" name="TextBox 153">
            <a:extLst>
              <a:ext uri="{FF2B5EF4-FFF2-40B4-BE49-F238E27FC236}">
                <a16:creationId xmlns:a16="http://schemas.microsoft.com/office/drawing/2014/main" id="{86942E50-8E42-413E-BE13-9EAE4FB0F9F2}"/>
              </a:ext>
            </a:extLst>
          </p:cNvPr>
          <p:cNvSpPr txBox="1"/>
          <p:nvPr/>
        </p:nvSpPr>
        <p:spPr>
          <a:xfrm>
            <a:off x="1803400" y="4508500"/>
            <a:ext cx="23495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Service qualité uniquement.</a:t>
            </a:r>
          </a:p>
        </p:txBody>
      </p:sp>
      <p:sp>
        <p:nvSpPr>
          <p:cNvPr id="155" name="TextBox 154">
            <a:extLst>
              <a:ext uri="{FF2B5EF4-FFF2-40B4-BE49-F238E27FC236}">
                <a16:creationId xmlns:a16="http://schemas.microsoft.com/office/drawing/2014/main" id="{2DC93CAB-D263-4BAE-82D5-8B0026347D31}"/>
              </a:ext>
            </a:extLst>
          </p:cNvPr>
          <p:cNvSpPr txBox="1"/>
          <p:nvPr/>
        </p:nvSpPr>
        <p:spPr>
          <a:xfrm>
            <a:off x="4330700" y="4508500"/>
            <a:ext cx="29845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Tous : opérations, logistique, achats, fournisseurs.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56" name="Rectangle 155">
            <a:extLst>
              <a:ext uri="{FF2B5EF4-FFF2-40B4-BE49-F238E27FC236}">
                <a16:creationId xmlns:a16="http://schemas.microsoft.com/office/drawing/2014/main" id="{0C4466AD-ECEA-4E15-9677-F749CC376B8A}"/>
              </a:ext>
            </a:extLst>
          </p:cNvPr>
          <p:cNvSpPr/>
          <p:nvPr/>
        </p:nvSpPr>
        <p:spPr>
          <a:xfrm>
            <a:off x="660400" y="5245100"/>
            <a:ext cx="6743700" cy="12954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7" name="Rectangle 156">
            <a:extLst>
              <a:ext uri="{FF2B5EF4-FFF2-40B4-BE49-F238E27FC236}">
                <a16:creationId xmlns:a16="http://schemas.microsoft.com/office/drawing/2014/main" id="{DD8FE0C0-2488-458D-BECA-AFAD2AB02105}"/>
              </a:ext>
            </a:extLst>
          </p:cNvPr>
          <p:cNvSpPr/>
          <p:nvPr/>
        </p:nvSpPr>
        <p:spPr>
          <a:xfrm>
            <a:off x="660400" y="5245100"/>
            <a:ext cx="40640" cy="1295400"/>
          </a:xfrm>
          <a:prstGeom prst="rect">
            <a:avLst/>
          </a:prstGeom>
          <a:solidFill>
            <a:srgbClr val="A4482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8" name="TextBox 157">
            <a:extLst>
              <a:ext uri="{FF2B5EF4-FFF2-40B4-BE49-F238E27FC236}">
                <a16:creationId xmlns:a16="http://schemas.microsoft.com/office/drawing/2014/main" id="{B2601145-CDCC-42FE-A531-AFD2AF731961}"/>
              </a:ext>
            </a:extLst>
          </p:cNvPr>
          <p:cNvSpPr txBox="1"/>
          <p:nvPr/>
        </p:nvSpPr>
        <p:spPr>
          <a:xfrm>
            <a:off x="825500" y="5613400"/>
            <a:ext cx="12192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Insight critique :</a:t>
            </a:r>
          </a:p>
        </p:txBody>
      </p:sp>
      <p:sp>
        <p:nvSpPr>
          <p:cNvPr id="159" name="TextBox 158">
            <a:extLst>
              <a:ext uri="{FF2B5EF4-FFF2-40B4-BE49-F238E27FC236}">
                <a16:creationId xmlns:a16="http://schemas.microsoft.com/office/drawing/2014/main" id="{20C65B07-DB85-4AD3-AA2B-8BDFCAEFF32E}"/>
              </a:ext>
            </a:extLst>
          </p:cNvPr>
          <p:cNvSpPr txBox="1"/>
          <p:nvPr/>
        </p:nvSpPr>
        <p:spPr>
          <a:xfrm>
            <a:off x="2044700" y="5613400"/>
            <a:ext cx="4953000" cy="6011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L’inspection est nécessaire mais ne crée pas la qualité ; elle la mesure. L’avantage concurrentiel vient de la prévention et de processus robustes.</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Tree>
    <p:extLst>
      <p:ext uri="{BB962C8B-B14F-4D97-AF65-F5344CB8AC3E}">
        <p14:creationId xmlns:p14="http://schemas.microsoft.com/office/powerpoint/2010/main" val="72584685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1800" b="0" i="0" dirty="0">
                <a:latin typeface="Montserrat"/>
                <a:ea typeface="Montserrat"/>
                <a:cs typeface="Montserrat"/>
              </a:rPr>
              <a:t>Expliquer core Total Qualité Gestion (TQM) principles et how they apply along le chaîne d’approvisionnement.</a:t>
            </a:r>
          </a:p>
          <a:p>
            <a:pPr>
              <a:buFont typeface="Wingdings" panose="05000000000000000000" pitchFamily="2" charset="2"/>
              <a:buChar char="§"/>
            </a:pPr>
            <a:r>
              <a:rPr lang="en-US" sz="1800" b="0" i="0" dirty="0">
                <a:latin typeface="Montserrat"/>
                <a:ea typeface="Montserrat"/>
                <a:cs typeface="Montserrat"/>
              </a:rPr>
              <a:t>Décrire key qualité standards (ISO 9001, ISO 14001) et their relevance pour buyers et fournisseurs.</a:t>
            </a:r>
          </a:p>
          <a:p>
            <a:pPr>
              <a:buFont typeface="Wingdings" panose="05000000000000000000" pitchFamily="2" charset="2"/>
              <a:buChar char="§"/>
            </a:pPr>
            <a:r>
              <a:rPr lang="en-US" sz="1800" b="0" i="0" dirty="0">
                <a:latin typeface="Montserrat"/>
                <a:ea typeface="Montserrat"/>
                <a:cs typeface="Montserrat"/>
              </a:rPr>
              <a:t>Define fournisseur qualité requirements et basic fournisseur development steps.</a:t>
            </a:r>
          </a:p>
          <a:p>
            <a:pPr>
              <a:buFont typeface="Wingdings" panose="05000000000000000000" pitchFamily="2" charset="2"/>
              <a:buChar char="§"/>
            </a:pPr>
            <a:r>
              <a:rPr lang="en-US" sz="1800" b="0" i="0" dirty="0">
                <a:latin typeface="Montserrat"/>
                <a:ea typeface="Montserrat"/>
                <a:cs typeface="Montserrat"/>
              </a:rPr>
              <a:t>Calculer le coût de qualité et coût de poor qualité avec simple examples.</a:t>
            </a:r>
          </a:p>
          <a:p>
            <a:pPr>
              <a:buFont typeface="Wingdings" panose="05000000000000000000" pitchFamily="2" charset="2"/>
              <a:buChar char="§"/>
            </a:pPr>
            <a:r>
              <a:rPr lang="en-US" sz="1800" b="0" i="0" dirty="0">
                <a:latin typeface="Montserrat"/>
                <a:ea typeface="Montserrat"/>
                <a:cs typeface="Montserrat"/>
              </a:rPr>
              <a:t>Show how qualité becomes a competitive weapon, non only a coût.</a:t>
            </a:r>
          </a:p>
          <a:p>
            <a:pPr>
              <a:buFont typeface="Wingdings" panose="05000000000000000000" pitchFamily="2" charset="2"/>
              <a:buChar char="§"/>
            </a:pPr>
            <a:r>
              <a:rPr lang="en-US" sz="1800" b="0" i="0" dirty="0">
                <a:latin typeface="Montserrat"/>
                <a:ea typeface="Montserrat"/>
                <a:cs typeface="Montserrat"/>
              </a:rPr>
              <a:t>Distinguish between inspection et prevention approaches à qualité.</a:t>
            </a:r>
          </a:p>
        </p:txBody>
      </p:sp>
    </p:spTree>
    <p:extLst>
      <p:ext uri="{BB962C8B-B14F-4D97-AF65-F5344CB8AC3E}">
        <p14:creationId xmlns:p14="http://schemas.microsoft.com/office/powerpoint/2010/main" val="419172578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2" y="539751"/>
            <a:ext cx="8307991" cy="717551"/>
          </a:xfrm>
        </p:spPr>
        <p:txBody>
          <a:bodyPr>
            <a:spAutoFit/>
          </a:bodyPr>
          <a:lstStyle/>
          <a:p>
            <a:r>
              <a:rPr lang="en-US" b="0" i="0" dirty="0">
                <a:latin typeface="Montserrat"/>
                <a:ea typeface="Montserrat"/>
                <a:cs typeface="Montserrat"/>
              </a:rPr>
              <a:t>Principes de gestion de la qualité totale (TQM) dans les chaînes d’approvisionnement</a:t>
            </a:r>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7155464F-3CD1-F94E-ABC5-79B996594141}"/>
              </a:ext>
            </a:extLst>
          </p:cNvPr>
          <p:cNvPicPr>
            <a:picLocks noChangeAspect="1"/>
          </p:cNvPicPr>
          <p:nvPr/>
        </p:nvPicPr>
        <p:blipFill>
          <a:blip r:embed="rId3"/>
          <a:stretch>
            <a:fillRect/>
          </a:stretch>
        </p:blipFill>
        <p:spPr>
          <a:xfrm>
            <a:off x="603252" y="1736678"/>
            <a:ext cx="9646076" cy="3799598"/>
          </a:xfrm>
          <a:prstGeom prst="rect">
            <a:avLst/>
          </a:prstGeom>
        </p:spPr>
      </p:pic>
      <p:sp>
        <p:nvSpPr>
          <p:cNvPr id="8" name="Rectangle 7">
            <a:extLst>
              <a:ext uri="{FF2B5EF4-FFF2-40B4-BE49-F238E27FC236}">
                <a16:creationId xmlns:a16="http://schemas.microsoft.com/office/drawing/2014/main" id="{4AC89451-0E0B-4427-84F5-6EECA7494C51}"/>
              </a:ext>
            </a:extLst>
          </p:cNvPr>
          <p:cNvSpPr/>
          <p:nvPr/>
        </p:nvSpPr>
        <p:spPr>
          <a:xfrm>
            <a:off x="603250" y="1736089"/>
            <a:ext cx="9652000" cy="3810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7" name="Rectangle 16">
            <a:extLst>
              <a:ext uri="{FF2B5EF4-FFF2-40B4-BE49-F238E27FC236}">
                <a16:creationId xmlns:a16="http://schemas.microsoft.com/office/drawing/2014/main" id="{4EF5DC0B-49B5-4E5E-B4C5-DFC309920ABF}"/>
              </a:ext>
            </a:extLst>
          </p:cNvPr>
          <p:cNvSpPr/>
          <p:nvPr/>
        </p:nvSpPr>
        <p:spPr>
          <a:xfrm>
            <a:off x="603250" y="1930400"/>
            <a:ext cx="9652000" cy="3810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18" name="TextBox 17">
            <a:extLst>
              <a:ext uri="{FF2B5EF4-FFF2-40B4-BE49-F238E27FC236}">
                <a16:creationId xmlns:a16="http://schemas.microsoft.com/office/drawing/2014/main" id="{60FB1158-5B3F-4C22-91B7-1B8B8EDFF1E6}"/>
              </a:ext>
            </a:extLst>
          </p:cNvPr>
          <p:cNvSpPr txBox="1"/>
          <p:nvPr/>
        </p:nvSpPr>
        <p:spPr>
          <a:xfrm>
            <a:off x="723900" y="1879600"/>
            <a:ext cx="8255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800" b="0" i="0" u="none" strike="noStrike" cap="none" spc="0" normalizeH="0" baseline="0">
                <a:ln>
                  <a:noFill/>
                </a:ln>
                <a:solidFill>
                  <a:srgbClr val="28B7C4"/>
                </a:solidFill>
                <a:effectLst/>
                <a:uFillTx/>
                <a:latin typeface="Montserrat"/>
                <a:ea typeface="Montserrat"/>
                <a:cs typeface="Montserrat"/>
                <a:sym typeface="Helvetica Neue"/>
              </a:rPr>
              <a:t>Qualité dans les chaînes d’approvisionnement : idées clés</a:t>
            </a:r>
            <a:endParaRPr kumimoji="0" lang="en-GB" sz="1800" b="0" i="0" u="none" strike="noStrike" cap="none" spc="0" normalizeH="0" baseline="0">
              <a:ln>
                <a:noFill/>
              </a:ln>
              <a:solidFill>
                <a:srgbClr val="28B7C4"/>
              </a:solidFill>
              <a:effectLst/>
              <a:uFillTx/>
              <a:latin typeface="Montserrat"/>
              <a:ea typeface="Montserrat"/>
              <a:cs typeface="Montserrat"/>
              <a:sym typeface="Helvetica Neue"/>
            </a:endParaRPr>
          </a:p>
        </p:txBody>
      </p:sp>
      <p:sp>
        <p:nvSpPr>
          <p:cNvPr id="19" name="Rectangle 18">
            <a:extLst>
              <a:ext uri="{FF2B5EF4-FFF2-40B4-BE49-F238E27FC236}">
                <a16:creationId xmlns:a16="http://schemas.microsoft.com/office/drawing/2014/main" id="{110A2572-9782-41AA-8623-124B425A5DB2}"/>
              </a:ext>
            </a:extLst>
          </p:cNvPr>
          <p:cNvSpPr/>
          <p:nvPr/>
        </p:nvSpPr>
        <p:spPr>
          <a:xfrm>
            <a:off x="711200" y="2463800"/>
            <a:ext cx="9474200" cy="2032000"/>
          </a:xfrm>
          <a:prstGeom prst="rect">
            <a:avLst/>
          </a:prstGeom>
          <a:solidFill>
            <a:srgbClr val="EAF6F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20" name="Rectangle 19">
            <a:extLst>
              <a:ext uri="{FF2B5EF4-FFF2-40B4-BE49-F238E27FC236}">
                <a16:creationId xmlns:a16="http://schemas.microsoft.com/office/drawing/2014/main" id="{685AEECE-AD52-44A3-A487-7000CD02206E}"/>
              </a:ext>
            </a:extLst>
          </p:cNvPr>
          <p:cNvSpPr/>
          <p:nvPr/>
        </p:nvSpPr>
        <p:spPr>
          <a:xfrm>
            <a:off x="711200" y="2463800"/>
            <a:ext cx="40640" cy="2032000"/>
          </a:xfrm>
          <a:prstGeom prst="rect">
            <a:avLst/>
          </a:prstGeom>
          <a:solidFill>
            <a:srgbClr val="28B7C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ontserrat"/>
              <a:ea typeface="Montserrat"/>
              <a:cs typeface="Montserrat"/>
              <a:sym typeface="Helvetica Neue Medium"/>
            </a:endParaRPr>
          </a:p>
        </p:txBody>
      </p:sp>
      <p:sp>
        <p:nvSpPr>
          <p:cNvPr id="21" name="TextBox 20">
            <a:extLst>
              <a:ext uri="{FF2B5EF4-FFF2-40B4-BE49-F238E27FC236}">
                <a16:creationId xmlns:a16="http://schemas.microsoft.com/office/drawing/2014/main" id="{8FF27353-0E74-4F56-B380-36B4317A07A1}"/>
              </a:ext>
            </a:extLst>
          </p:cNvPr>
          <p:cNvSpPr txBox="1"/>
          <p:nvPr/>
        </p:nvSpPr>
        <p:spPr>
          <a:xfrm>
            <a:off x="927100" y="2933700"/>
            <a:ext cx="1117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4C"/>
                </a:solidFill>
                <a:effectLst/>
                <a:uFillTx/>
                <a:latin typeface="Montserrat"/>
                <a:ea typeface="Montserrat"/>
                <a:cs typeface="Montserrat"/>
                <a:sym typeface="Helvetica Neue"/>
              </a:rPr>
              <a:t>Définition</a:t>
            </a:r>
            <a:r>
              <a:rPr kumimoji="0" lang="en-GB" sz="1200" b="0" i="0" u="none" strike="noStrike" cap="none" spc="0" normalizeH="0" baseline="0" dirty="0">
                <a:ln>
                  <a:noFill/>
                </a:ln>
                <a:solidFill>
                  <a:srgbClr val="003B4C"/>
                </a:solidFill>
                <a:effectLst/>
                <a:uFillTx/>
                <a:latin typeface="Montserrat"/>
                <a:ea typeface="Montserrat"/>
                <a:cs typeface="Montserrat"/>
                <a:sym typeface="Helvetica Neue"/>
              </a:rPr>
              <a:t> :</a:t>
            </a:r>
          </a:p>
        </p:txBody>
      </p:sp>
      <p:sp>
        <p:nvSpPr>
          <p:cNvPr id="22" name="TextBox 21">
            <a:extLst>
              <a:ext uri="{FF2B5EF4-FFF2-40B4-BE49-F238E27FC236}">
                <a16:creationId xmlns:a16="http://schemas.microsoft.com/office/drawing/2014/main" id="{90B46C99-D9EE-48A1-9C20-35F0231953AB}"/>
              </a:ext>
            </a:extLst>
          </p:cNvPr>
          <p:cNvSpPr txBox="1"/>
          <p:nvPr/>
        </p:nvSpPr>
        <p:spPr>
          <a:xfrm>
            <a:off x="2032000" y="2933700"/>
            <a:ext cx="7747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La qualité signifie répondre de façon constante, voire dépasser, les exigences des clients à chaque point de la chaîne d’approvisionnement, des fournisseurs jusqu’aux clients finaux.</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23" name="TextBox 22">
            <a:extLst>
              <a:ext uri="{FF2B5EF4-FFF2-40B4-BE49-F238E27FC236}">
                <a16:creationId xmlns:a16="http://schemas.microsoft.com/office/drawing/2014/main" id="{DD79A59C-8EA7-4BB9-8710-68BD393D3BAB}"/>
              </a:ext>
            </a:extLst>
          </p:cNvPr>
          <p:cNvSpPr txBox="1"/>
          <p:nvPr/>
        </p:nvSpPr>
        <p:spPr>
          <a:xfrm>
            <a:off x="927100" y="3835400"/>
            <a:ext cx="16002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État d’esprit clé :</a:t>
            </a:r>
          </a:p>
        </p:txBody>
      </p:sp>
      <p:sp>
        <p:nvSpPr>
          <p:cNvPr id="24" name="TextBox 23">
            <a:extLst>
              <a:ext uri="{FF2B5EF4-FFF2-40B4-BE49-F238E27FC236}">
                <a16:creationId xmlns:a16="http://schemas.microsoft.com/office/drawing/2014/main" id="{21A83772-5CD4-4EF9-BBFD-1BEBDBB0BEBF}"/>
              </a:ext>
            </a:extLst>
          </p:cNvPr>
          <p:cNvSpPr txBox="1"/>
          <p:nvPr/>
        </p:nvSpPr>
        <p:spPr>
          <a:xfrm>
            <a:off x="2514600" y="3835400"/>
            <a:ext cx="70485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La qualité est intégrée aux processus ; elle n’est pas ajoutée par des inspecteurs à la fin.</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25" name="TextBox 24">
            <a:extLst>
              <a:ext uri="{FF2B5EF4-FFF2-40B4-BE49-F238E27FC236}">
                <a16:creationId xmlns:a16="http://schemas.microsoft.com/office/drawing/2014/main" id="{B844E4B4-8342-460F-81A7-24318749414F}"/>
              </a:ext>
            </a:extLst>
          </p:cNvPr>
          <p:cNvSpPr txBox="1"/>
          <p:nvPr/>
        </p:nvSpPr>
        <p:spPr>
          <a:xfrm>
            <a:off x="723900" y="4813300"/>
            <a:ext cx="9652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La TQM fournit une philosophie de management dans laquelle chacun est responsable de la qualité ; l’accent est mis sur la prévention et l’amélioration continue plutôt que sur la détection des défauts en fin de processus.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Tree>
    <p:extLst>
      <p:ext uri="{BB962C8B-B14F-4D97-AF65-F5344CB8AC3E}">
        <p14:creationId xmlns:p14="http://schemas.microsoft.com/office/powerpoint/2010/main" val="38001539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E2D5E-C750-FD3D-7154-4AB628792D72}"/>
            </a:ext>
          </a:extLst>
        </p:cNvPr>
        <p:cNvGrpSpPr/>
        <p:nvPr/>
      </p:nvGrpSpPr>
      <p:grpSpPr>
        <a:xfrm>
          <a:off x="0" y="0"/>
          <a:ext cx="0" cy="0"/>
          <a:chOff x="0" y="0"/>
          <a:chExt cx="0" cy="0"/>
        </a:xfrm>
      </p:grpSpPr>
      <p:pic>
        <p:nvPicPr>
          <p:cNvPr id="4" name="Obraz 3" descr="Obraz zawierający tekst, zrzut ekranu, Czcionka, numer&#10;&#10;Zawartość wygenerowana przez AI może być niepoprawna.">
            <a:extLst>
              <a:ext uri="{FF2B5EF4-FFF2-40B4-BE49-F238E27FC236}">
                <a16:creationId xmlns:a16="http://schemas.microsoft.com/office/drawing/2014/main" id="{DA53BA27-3748-9662-1508-88D13425B39B}"/>
              </a:ext>
            </a:extLst>
          </p:cNvPr>
          <p:cNvPicPr>
            <a:picLocks noChangeAspect="1"/>
          </p:cNvPicPr>
          <p:nvPr/>
        </p:nvPicPr>
        <p:blipFill>
          <a:blip r:embed="rId3"/>
          <a:stretch>
            <a:fillRect/>
          </a:stretch>
        </p:blipFill>
        <p:spPr>
          <a:xfrm>
            <a:off x="519581" y="544113"/>
            <a:ext cx="6609624" cy="5769773"/>
          </a:xfrm>
          <a:prstGeom prst="rect">
            <a:avLst/>
          </a:prstGeom>
        </p:spPr>
      </p:pic>
      <p:sp>
        <p:nvSpPr>
          <p:cNvPr id="2" name="Rectangle 1">
            <a:extLst>
              <a:ext uri="{FF2B5EF4-FFF2-40B4-BE49-F238E27FC236}">
                <a16:creationId xmlns:a16="http://schemas.microsoft.com/office/drawing/2014/main" id="{22096956-7146-4713-9EC6-86D4C9616495}"/>
              </a:ext>
            </a:extLst>
          </p:cNvPr>
          <p:cNvSpPr/>
          <p:nvPr/>
        </p:nvSpPr>
        <p:spPr>
          <a:xfrm>
            <a:off x="514350" y="539750"/>
            <a:ext cx="6629400" cy="5791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TextBox 2">
            <a:extLst>
              <a:ext uri="{FF2B5EF4-FFF2-40B4-BE49-F238E27FC236}">
                <a16:creationId xmlns:a16="http://schemas.microsoft.com/office/drawing/2014/main" id="{0F634222-6C14-4EF6-AB07-54D4F59C9E40}"/>
              </a:ext>
            </a:extLst>
          </p:cNvPr>
          <p:cNvSpPr txBox="1"/>
          <p:nvPr/>
        </p:nvSpPr>
        <p:spPr>
          <a:xfrm>
            <a:off x="584200" y="609600"/>
            <a:ext cx="66040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600" b="1" i="0" u="none" strike="noStrike" cap="none" spc="0" normalizeH="0" baseline="0">
                <a:ln>
                  <a:noFill/>
                </a:ln>
                <a:solidFill>
                  <a:srgbClr val="28B7C4"/>
                </a:solidFill>
                <a:effectLst/>
                <a:uFillTx/>
                <a:latin typeface="+mn-lt"/>
                <a:ea typeface="+mn-ea"/>
                <a:cs typeface="+mn-cs"/>
                <a:sym typeface="Helvetica Neue"/>
              </a:rPr>
              <a:t>Cinq principes fondamentaux de la TQM appliqués aux chaînes d’approvisionnement</a:t>
            </a:r>
            <a:endParaRPr kumimoji="0" lang="en-GB" sz="1600" b="1" i="0" u="none" strike="noStrike" cap="none" spc="0" normalizeH="0" baseline="0">
              <a:ln>
                <a:noFill/>
              </a:ln>
              <a:solidFill>
                <a:srgbClr val="28B7C4"/>
              </a:solidFill>
              <a:effectLst/>
              <a:uFillTx/>
              <a:latin typeface="+mn-lt"/>
              <a:ea typeface="+mn-ea"/>
              <a:cs typeface="+mn-cs"/>
              <a:sym typeface="Helvetica Neue"/>
            </a:endParaRPr>
          </a:p>
        </p:txBody>
      </p:sp>
      <p:sp>
        <p:nvSpPr>
          <p:cNvPr id="5" name="Rectangle 4">
            <a:extLst>
              <a:ext uri="{FF2B5EF4-FFF2-40B4-BE49-F238E27FC236}">
                <a16:creationId xmlns:a16="http://schemas.microsoft.com/office/drawing/2014/main" id="{AA537E09-80FF-40F3-AD6A-32B70CC408C2}"/>
              </a:ext>
            </a:extLst>
          </p:cNvPr>
          <p:cNvSpPr/>
          <p:nvPr/>
        </p:nvSpPr>
        <p:spPr>
          <a:xfrm>
            <a:off x="584200" y="1028700"/>
            <a:ext cx="1422400" cy="635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FA29BB95-1D39-412F-9AFC-08E4EF486559}"/>
              </a:ext>
            </a:extLst>
          </p:cNvPr>
          <p:cNvSpPr txBox="1"/>
          <p:nvPr/>
        </p:nvSpPr>
        <p:spPr>
          <a:xfrm>
            <a:off x="660400" y="1092200"/>
            <a:ext cx="12700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Principe</a:t>
            </a:r>
          </a:p>
        </p:txBody>
      </p:sp>
      <p:sp>
        <p:nvSpPr>
          <p:cNvPr id="7" name="Rectangle 6">
            <a:extLst>
              <a:ext uri="{FF2B5EF4-FFF2-40B4-BE49-F238E27FC236}">
                <a16:creationId xmlns:a16="http://schemas.microsoft.com/office/drawing/2014/main" id="{898625D9-983A-479A-9026-1C211754216F}"/>
              </a:ext>
            </a:extLst>
          </p:cNvPr>
          <p:cNvSpPr/>
          <p:nvPr/>
        </p:nvSpPr>
        <p:spPr>
          <a:xfrm>
            <a:off x="2006600" y="1028700"/>
            <a:ext cx="2209800" cy="635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AC9D3DCE-761B-45F2-AD5A-FFED13852680}"/>
              </a:ext>
            </a:extLst>
          </p:cNvPr>
          <p:cNvSpPr txBox="1"/>
          <p:nvPr/>
        </p:nvSpPr>
        <p:spPr>
          <a:xfrm>
            <a:off x="2082800" y="1092200"/>
            <a:ext cx="20574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Signification</a:t>
            </a:r>
          </a:p>
        </p:txBody>
      </p:sp>
      <p:sp>
        <p:nvSpPr>
          <p:cNvPr id="9" name="Rectangle 8">
            <a:extLst>
              <a:ext uri="{FF2B5EF4-FFF2-40B4-BE49-F238E27FC236}">
                <a16:creationId xmlns:a16="http://schemas.microsoft.com/office/drawing/2014/main" id="{125EC7DA-54C4-47D4-9ABD-FD252C063FFA}"/>
              </a:ext>
            </a:extLst>
          </p:cNvPr>
          <p:cNvSpPr/>
          <p:nvPr/>
        </p:nvSpPr>
        <p:spPr>
          <a:xfrm>
            <a:off x="4216400" y="1028700"/>
            <a:ext cx="2844800" cy="635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9F37C479-65B6-4CF1-B787-A98F937037AD}"/>
              </a:ext>
            </a:extLst>
          </p:cNvPr>
          <p:cNvSpPr txBox="1"/>
          <p:nvPr/>
        </p:nvSpPr>
        <p:spPr>
          <a:xfrm>
            <a:off x="4292600" y="1092200"/>
            <a:ext cx="26924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b="1" i="0" u="none" strike="noStrike" cap="none" spc="0" normalizeH="0" baseline="0">
                <a:ln>
                  <a:noFill/>
                </a:ln>
                <a:solidFill>
                  <a:srgbClr val="003B4C"/>
                </a:solidFill>
                <a:effectLst/>
                <a:uFillTx/>
                <a:latin typeface="+mn-lt"/>
                <a:ea typeface="+mn-ea"/>
                <a:cs typeface="+mn-cs"/>
                <a:sym typeface="Helvetica Neue"/>
              </a:rPr>
              <a:t>Exemple chaîne d’approvisionnement (Congo/Cameroun)</a:t>
            </a:r>
            <a:endParaRPr kumimoji="0" lang="en-GB" sz="1000" b="1" i="0" u="none" strike="noStrike" cap="none" spc="0" normalizeH="0" baseline="0">
              <a:ln>
                <a:noFill/>
              </a:ln>
              <a:solidFill>
                <a:srgbClr val="003B4C"/>
              </a:solidFill>
              <a:effectLst/>
              <a:uFillTx/>
              <a:latin typeface="+mn-lt"/>
              <a:ea typeface="+mn-ea"/>
              <a:cs typeface="+mn-cs"/>
              <a:sym typeface="Helvetica Neue"/>
            </a:endParaRPr>
          </a:p>
        </p:txBody>
      </p:sp>
      <p:sp>
        <p:nvSpPr>
          <p:cNvPr id="11" name="Rectangle 10">
            <a:extLst>
              <a:ext uri="{FF2B5EF4-FFF2-40B4-BE49-F238E27FC236}">
                <a16:creationId xmlns:a16="http://schemas.microsoft.com/office/drawing/2014/main" id="{53DD9B8C-EE6D-43CE-8CD7-0043104619AB}"/>
              </a:ext>
            </a:extLst>
          </p:cNvPr>
          <p:cNvSpPr/>
          <p:nvPr/>
        </p:nvSpPr>
        <p:spPr>
          <a:xfrm>
            <a:off x="584200" y="1663700"/>
            <a:ext cx="1422400" cy="1092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8EA7D5BF-CEDC-4A5B-A9D1-A84BD5C28D8F}"/>
              </a:ext>
            </a:extLst>
          </p:cNvPr>
          <p:cNvSpPr txBox="1"/>
          <p:nvPr/>
        </p:nvSpPr>
        <p:spPr>
          <a:xfrm>
            <a:off x="660400" y="1727200"/>
            <a:ext cx="1270000" cy="990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Orientation client</a:t>
            </a:r>
          </a:p>
        </p:txBody>
      </p:sp>
      <p:sp>
        <p:nvSpPr>
          <p:cNvPr id="13" name="Rectangle 12">
            <a:extLst>
              <a:ext uri="{FF2B5EF4-FFF2-40B4-BE49-F238E27FC236}">
                <a16:creationId xmlns:a16="http://schemas.microsoft.com/office/drawing/2014/main" id="{E2432211-A71D-45F0-BDF9-D24070E8F690}"/>
              </a:ext>
            </a:extLst>
          </p:cNvPr>
          <p:cNvSpPr/>
          <p:nvPr/>
        </p:nvSpPr>
        <p:spPr>
          <a:xfrm>
            <a:off x="2006600" y="1663700"/>
            <a:ext cx="2209800" cy="1092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4FE82072-ECFF-478C-A6A0-5462E46AA43C}"/>
              </a:ext>
            </a:extLst>
          </p:cNvPr>
          <p:cNvSpPr txBox="1"/>
          <p:nvPr/>
        </p:nvSpPr>
        <p:spPr>
          <a:xfrm>
            <a:off x="2082800" y="1727200"/>
            <a:ext cx="2057400" cy="990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Comprendre les besoins des clients directs (distributeurs, détaillants) et des utilisateurs finaux.</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5" name="Rectangle 14">
            <a:extLst>
              <a:ext uri="{FF2B5EF4-FFF2-40B4-BE49-F238E27FC236}">
                <a16:creationId xmlns:a16="http://schemas.microsoft.com/office/drawing/2014/main" id="{E8D558F0-0A67-4455-A039-79567A3DAA36}"/>
              </a:ext>
            </a:extLst>
          </p:cNvPr>
          <p:cNvSpPr/>
          <p:nvPr/>
        </p:nvSpPr>
        <p:spPr>
          <a:xfrm>
            <a:off x="4216400" y="1663700"/>
            <a:ext cx="2844800" cy="1092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TextBox 15">
            <a:extLst>
              <a:ext uri="{FF2B5EF4-FFF2-40B4-BE49-F238E27FC236}">
                <a16:creationId xmlns:a16="http://schemas.microsoft.com/office/drawing/2014/main" id="{A3938C2C-B478-4255-9134-13C95AB9F166}"/>
              </a:ext>
            </a:extLst>
          </p:cNvPr>
          <p:cNvSpPr txBox="1"/>
          <p:nvPr/>
        </p:nvSpPr>
        <p:spPr>
          <a:xfrm>
            <a:off x="4292600" y="1727200"/>
            <a:ext cx="2692400" cy="990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Un distributeur à Douala définit des objectifs de niveau de service (livraison à l’heure, commandes correctes) pour les détaillants et conçoit des processus pour les atteindre.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7" name="Rectangle 16">
            <a:extLst>
              <a:ext uri="{FF2B5EF4-FFF2-40B4-BE49-F238E27FC236}">
                <a16:creationId xmlns:a16="http://schemas.microsoft.com/office/drawing/2014/main" id="{D6EAA5A5-63D7-47A0-980A-51FBAB3BD569}"/>
              </a:ext>
            </a:extLst>
          </p:cNvPr>
          <p:cNvSpPr/>
          <p:nvPr/>
        </p:nvSpPr>
        <p:spPr>
          <a:xfrm>
            <a:off x="584200" y="2755900"/>
            <a:ext cx="14224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TextBox 17">
            <a:extLst>
              <a:ext uri="{FF2B5EF4-FFF2-40B4-BE49-F238E27FC236}">
                <a16:creationId xmlns:a16="http://schemas.microsoft.com/office/drawing/2014/main" id="{20F528B7-677C-4ED9-9C3E-D3BCB46BEF2E}"/>
              </a:ext>
            </a:extLst>
          </p:cNvPr>
          <p:cNvSpPr txBox="1"/>
          <p:nvPr/>
        </p:nvSpPr>
        <p:spPr>
          <a:xfrm>
            <a:off x="660400" y="2819400"/>
            <a:ext cx="12700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Amélioration continue
(Kaizen)</a:t>
            </a:r>
          </a:p>
        </p:txBody>
      </p:sp>
      <p:sp>
        <p:nvSpPr>
          <p:cNvPr id="19" name="Rectangle 18">
            <a:extLst>
              <a:ext uri="{FF2B5EF4-FFF2-40B4-BE49-F238E27FC236}">
                <a16:creationId xmlns:a16="http://schemas.microsoft.com/office/drawing/2014/main" id="{AE983DC9-5D52-47C2-A58A-F22F8B07F351}"/>
              </a:ext>
            </a:extLst>
          </p:cNvPr>
          <p:cNvSpPr/>
          <p:nvPr/>
        </p:nvSpPr>
        <p:spPr>
          <a:xfrm>
            <a:off x="2006600" y="2755900"/>
            <a:ext cx="2209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 name="TextBox 19">
            <a:extLst>
              <a:ext uri="{FF2B5EF4-FFF2-40B4-BE49-F238E27FC236}">
                <a16:creationId xmlns:a16="http://schemas.microsoft.com/office/drawing/2014/main" id="{40FAF5BC-8A17-487B-8D30-4D2BD844F767}"/>
              </a:ext>
            </a:extLst>
          </p:cNvPr>
          <p:cNvSpPr txBox="1"/>
          <p:nvPr/>
        </p:nvSpPr>
        <p:spPr>
          <a:xfrm>
            <a:off x="2082800" y="2819400"/>
            <a:ext cx="20574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Petites améliorations continues des processus, pas seulement de grands projets.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1" name="Rectangle 20">
            <a:extLst>
              <a:ext uri="{FF2B5EF4-FFF2-40B4-BE49-F238E27FC236}">
                <a16:creationId xmlns:a16="http://schemas.microsoft.com/office/drawing/2014/main" id="{6337D3E4-2437-4A9E-AA78-174E161DF219}"/>
              </a:ext>
            </a:extLst>
          </p:cNvPr>
          <p:cNvSpPr/>
          <p:nvPr/>
        </p:nvSpPr>
        <p:spPr>
          <a:xfrm>
            <a:off x="4216400" y="2755900"/>
            <a:ext cx="2844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TextBox 21">
            <a:extLst>
              <a:ext uri="{FF2B5EF4-FFF2-40B4-BE49-F238E27FC236}">
                <a16:creationId xmlns:a16="http://schemas.microsoft.com/office/drawing/2014/main" id="{5FFE0B5C-5AB3-4451-89D3-BCBBDBEE3B39}"/>
              </a:ext>
            </a:extLst>
          </p:cNvPr>
          <p:cNvSpPr txBox="1"/>
          <p:nvPr/>
        </p:nvSpPr>
        <p:spPr>
          <a:xfrm>
            <a:off x="4292600" y="2819400"/>
            <a:ext cx="26924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Un entrepôt à Kinshasa réduit progressivement les erreurs de préparation en repensant les étiquettes, les rayonnages et les listes de contrôle.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3" name="Rectangle 22">
            <a:extLst>
              <a:ext uri="{FF2B5EF4-FFF2-40B4-BE49-F238E27FC236}">
                <a16:creationId xmlns:a16="http://schemas.microsoft.com/office/drawing/2014/main" id="{2B12EC4B-2E93-4D08-9A4F-A1B7A1834587}"/>
              </a:ext>
            </a:extLst>
          </p:cNvPr>
          <p:cNvSpPr/>
          <p:nvPr/>
        </p:nvSpPr>
        <p:spPr>
          <a:xfrm>
            <a:off x="584200" y="3619500"/>
            <a:ext cx="14224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TextBox 23">
            <a:extLst>
              <a:ext uri="{FF2B5EF4-FFF2-40B4-BE49-F238E27FC236}">
                <a16:creationId xmlns:a16="http://schemas.microsoft.com/office/drawing/2014/main" id="{2D8350DC-E9FC-41F5-AA9C-6D5E3F601A28}"/>
              </a:ext>
            </a:extLst>
          </p:cNvPr>
          <p:cNvSpPr txBox="1"/>
          <p:nvPr/>
        </p:nvSpPr>
        <p:spPr>
          <a:xfrm>
            <a:off x="660400" y="3683000"/>
            <a:ext cx="12700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Implication du personnel</a:t>
            </a:r>
          </a:p>
        </p:txBody>
      </p:sp>
      <p:sp>
        <p:nvSpPr>
          <p:cNvPr id="25" name="Rectangle 24">
            <a:extLst>
              <a:ext uri="{FF2B5EF4-FFF2-40B4-BE49-F238E27FC236}">
                <a16:creationId xmlns:a16="http://schemas.microsoft.com/office/drawing/2014/main" id="{DD7A0DCC-A8E9-4F46-853C-73F59E9A4168}"/>
              </a:ext>
            </a:extLst>
          </p:cNvPr>
          <p:cNvSpPr/>
          <p:nvPr/>
        </p:nvSpPr>
        <p:spPr>
          <a:xfrm>
            <a:off x="2006600" y="3619500"/>
            <a:ext cx="2209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TextBox 25">
            <a:extLst>
              <a:ext uri="{FF2B5EF4-FFF2-40B4-BE49-F238E27FC236}">
                <a16:creationId xmlns:a16="http://schemas.microsoft.com/office/drawing/2014/main" id="{5DA19FE5-07F8-4A5F-92B2-66351C7B500E}"/>
              </a:ext>
            </a:extLst>
          </p:cNvPr>
          <p:cNvSpPr txBox="1"/>
          <p:nvPr/>
        </p:nvSpPr>
        <p:spPr>
          <a:xfrm>
            <a:off x="2082800" y="3683000"/>
            <a:ext cx="20574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Les employés les plus proches du processus identifient les problèmes et proposent des améliorations.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7" name="Rectangle 26">
            <a:extLst>
              <a:ext uri="{FF2B5EF4-FFF2-40B4-BE49-F238E27FC236}">
                <a16:creationId xmlns:a16="http://schemas.microsoft.com/office/drawing/2014/main" id="{487D4264-3AA7-4DD0-88F8-29C110CD4638}"/>
              </a:ext>
            </a:extLst>
          </p:cNvPr>
          <p:cNvSpPr/>
          <p:nvPr/>
        </p:nvSpPr>
        <p:spPr>
          <a:xfrm>
            <a:off x="4216400" y="3619500"/>
            <a:ext cx="2844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8" name="TextBox 27">
            <a:extLst>
              <a:ext uri="{FF2B5EF4-FFF2-40B4-BE49-F238E27FC236}">
                <a16:creationId xmlns:a16="http://schemas.microsoft.com/office/drawing/2014/main" id="{4E0823FE-893B-4D15-9CA9-038100A5CD2A}"/>
              </a:ext>
            </a:extLst>
          </p:cNvPr>
          <p:cNvSpPr txBox="1"/>
          <p:nvPr/>
        </p:nvSpPr>
        <p:spPr>
          <a:xfrm>
            <a:off x="4292600" y="3683000"/>
            <a:ext cx="26924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Les conducteurs de camions signalent des dégradations routières fréquentes sur un itinéraire, entraînant des changements de trajet pour réduire dommages et retards.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9" name="Rectangle 28">
            <a:extLst>
              <a:ext uri="{FF2B5EF4-FFF2-40B4-BE49-F238E27FC236}">
                <a16:creationId xmlns:a16="http://schemas.microsoft.com/office/drawing/2014/main" id="{85DA8C58-95EA-4777-9AE0-4C6C7C3377CE}"/>
              </a:ext>
            </a:extLst>
          </p:cNvPr>
          <p:cNvSpPr/>
          <p:nvPr/>
        </p:nvSpPr>
        <p:spPr>
          <a:xfrm>
            <a:off x="584200" y="4483100"/>
            <a:ext cx="14224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0" name="TextBox 29">
            <a:extLst>
              <a:ext uri="{FF2B5EF4-FFF2-40B4-BE49-F238E27FC236}">
                <a16:creationId xmlns:a16="http://schemas.microsoft.com/office/drawing/2014/main" id="{853D1D92-1FD5-4B61-8D07-66FA3856703B}"/>
              </a:ext>
            </a:extLst>
          </p:cNvPr>
          <p:cNvSpPr txBox="1"/>
          <p:nvPr/>
        </p:nvSpPr>
        <p:spPr>
          <a:xfrm>
            <a:off x="660400" y="4546600"/>
            <a:ext cx="12700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Approche processus</a:t>
            </a:r>
          </a:p>
        </p:txBody>
      </p:sp>
      <p:sp>
        <p:nvSpPr>
          <p:cNvPr id="31" name="Rectangle 30">
            <a:extLst>
              <a:ext uri="{FF2B5EF4-FFF2-40B4-BE49-F238E27FC236}">
                <a16:creationId xmlns:a16="http://schemas.microsoft.com/office/drawing/2014/main" id="{FFAA2E41-A14F-4423-A420-001EEC79462A}"/>
              </a:ext>
            </a:extLst>
          </p:cNvPr>
          <p:cNvSpPr/>
          <p:nvPr/>
        </p:nvSpPr>
        <p:spPr>
          <a:xfrm>
            <a:off x="2006600" y="4483100"/>
            <a:ext cx="2209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2" name="TextBox 31">
            <a:extLst>
              <a:ext uri="{FF2B5EF4-FFF2-40B4-BE49-F238E27FC236}">
                <a16:creationId xmlns:a16="http://schemas.microsoft.com/office/drawing/2014/main" id="{CB04F754-F6E0-4C77-BB75-F3E47D571AEA}"/>
              </a:ext>
            </a:extLst>
          </p:cNvPr>
          <p:cNvSpPr txBox="1"/>
          <p:nvPr/>
        </p:nvSpPr>
        <p:spPr>
          <a:xfrm>
            <a:off x="2082800" y="4546600"/>
            <a:ext cx="20574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Considérer les activités comme des processus liés, avec intrants, extrants et responsables, non comme des tâches isolées.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3" name="Rectangle 32">
            <a:extLst>
              <a:ext uri="{FF2B5EF4-FFF2-40B4-BE49-F238E27FC236}">
                <a16:creationId xmlns:a16="http://schemas.microsoft.com/office/drawing/2014/main" id="{C9CEAA5E-B17A-4B71-AF86-8BE16992CCC5}"/>
              </a:ext>
            </a:extLst>
          </p:cNvPr>
          <p:cNvSpPr/>
          <p:nvPr/>
        </p:nvSpPr>
        <p:spPr>
          <a:xfrm>
            <a:off x="4216400" y="4483100"/>
            <a:ext cx="2844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4" name="TextBox 33">
            <a:extLst>
              <a:ext uri="{FF2B5EF4-FFF2-40B4-BE49-F238E27FC236}">
                <a16:creationId xmlns:a16="http://schemas.microsoft.com/office/drawing/2014/main" id="{3DA1FB1A-65AA-4D1B-8D60-8D2BCFA25E6C}"/>
              </a:ext>
            </a:extLst>
          </p:cNvPr>
          <p:cNvSpPr txBox="1"/>
          <p:nvPr/>
        </p:nvSpPr>
        <p:spPr>
          <a:xfrm>
            <a:off x="4292600" y="4546600"/>
            <a:ext cx="26924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 flux commande-livraison est cartographié de la commande client à la livraison finale, avec des responsabilités claires à chaque étape.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5" name="Rectangle 34">
            <a:extLst>
              <a:ext uri="{FF2B5EF4-FFF2-40B4-BE49-F238E27FC236}">
                <a16:creationId xmlns:a16="http://schemas.microsoft.com/office/drawing/2014/main" id="{36721796-1D3A-4349-9BCB-B4A8187017BA}"/>
              </a:ext>
            </a:extLst>
          </p:cNvPr>
          <p:cNvSpPr/>
          <p:nvPr/>
        </p:nvSpPr>
        <p:spPr>
          <a:xfrm>
            <a:off x="584200" y="5346700"/>
            <a:ext cx="14224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6" name="TextBox 35">
            <a:extLst>
              <a:ext uri="{FF2B5EF4-FFF2-40B4-BE49-F238E27FC236}">
                <a16:creationId xmlns:a16="http://schemas.microsoft.com/office/drawing/2014/main" id="{2E4DD68E-B8BB-44B9-A538-F8612F1A7340}"/>
              </a:ext>
            </a:extLst>
          </p:cNvPr>
          <p:cNvSpPr txBox="1"/>
          <p:nvPr/>
        </p:nvSpPr>
        <p:spPr>
          <a:xfrm>
            <a:off x="660400" y="5410200"/>
            <a:ext cx="12700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Qualité fournisseur</a:t>
            </a:r>
          </a:p>
        </p:txBody>
      </p:sp>
      <p:sp>
        <p:nvSpPr>
          <p:cNvPr id="37" name="Rectangle 36">
            <a:extLst>
              <a:ext uri="{FF2B5EF4-FFF2-40B4-BE49-F238E27FC236}">
                <a16:creationId xmlns:a16="http://schemas.microsoft.com/office/drawing/2014/main" id="{B372D127-CF77-4607-A47B-9ABB57FD1224}"/>
              </a:ext>
            </a:extLst>
          </p:cNvPr>
          <p:cNvSpPr/>
          <p:nvPr/>
        </p:nvSpPr>
        <p:spPr>
          <a:xfrm>
            <a:off x="2006600" y="5346700"/>
            <a:ext cx="2209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8" name="TextBox 37">
            <a:extLst>
              <a:ext uri="{FF2B5EF4-FFF2-40B4-BE49-F238E27FC236}">
                <a16:creationId xmlns:a16="http://schemas.microsoft.com/office/drawing/2014/main" id="{BD75B9AE-2E6F-4349-B552-7DDD5E14CCC3}"/>
              </a:ext>
            </a:extLst>
          </p:cNvPr>
          <p:cNvSpPr txBox="1"/>
          <p:nvPr/>
        </p:nvSpPr>
        <p:spPr>
          <a:xfrm>
            <a:off x="2082800" y="5410200"/>
            <a:ext cx="20574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Les fournisseurs sont des partenaires de qualité ; leurs intrants déterminent directement la performance du produit final.</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9" name="Rectangle 38">
            <a:extLst>
              <a:ext uri="{FF2B5EF4-FFF2-40B4-BE49-F238E27FC236}">
                <a16:creationId xmlns:a16="http://schemas.microsoft.com/office/drawing/2014/main" id="{0CE3CA2C-770F-4317-B8CA-FEA78E76B819}"/>
              </a:ext>
            </a:extLst>
          </p:cNvPr>
          <p:cNvSpPr/>
          <p:nvPr/>
        </p:nvSpPr>
        <p:spPr>
          <a:xfrm>
            <a:off x="4216400" y="5346700"/>
            <a:ext cx="2844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0" name="TextBox 39">
            <a:extLst>
              <a:ext uri="{FF2B5EF4-FFF2-40B4-BE49-F238E27FC236}">
                <a16:creationId xmlns:a16="http://schemas.microsoft.com/office/drawing/2014/main" id="{FFEB6505-021F-447E-A882-3062CC063C84}"/>
              </a:ext>
            </a:extLst>
          </p:cNvPr>
          <p:cNvSpPr txBox="1"/>
          <p:nvPr/>
        </p:nvSpPr>
        <p:spPr>
          <a:xfrm>
            <a:off x="4292600" y="5410200"/>
            <a:ext cx="2692400" cy="762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Un transformateur alimentaire au Cameroun travaille avec les agriculteurs sur les méthodes de récolte et de séchage pour réduire la contamination.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41" name="Rectangle 40">
            <a:extLst>
              <a:ext uri="{FF2B5EF4-FFF2-40B4-BE49-F238E27FC236}">
                <a16:creationId xmlns:a16="http://schemas.microsoft.com/office/drawing/2014/main" id="{2E91FBBE-FB9C-444B-805D-194A6F29C9BD}"/>
              </a:ext>
            </a:extLst>
          </p:cNvPr>
          <p:cNvSpPr/>
          <p:nvPr/>
        </p:nvSpPr>
        <p:spPr>
          <a:xfrm>
            <a:off x="584200" y="10287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2" name="Rectangle 41">
            <a:extLst>
              <a:ext uri="{FF2B5EF4-FFF2-40B4-BE49-F238E27FC236}">
                <a16:creationId xmlns:a16="http://schemas.microsoft.com/office/drawing/2014/main" id="{7350B014-EB30-4329-8E35-DF2B935BA79A}"/>
              </a:ext>
            </a:extLst>
          </p:cNvPr>
          <p:cNvSpPr/>
          <p:nvPr/>
        </p:nvSpPr>
        <p:spPr>
          <a:xfrm>
            <a:off x="584200" y="16637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3" name="Rectangle 42">
            <a:extLst>
              <a:ext uri="{FF2B5EF4-FFF2-40B4-BE49-F238E27FC236}">
                <a16:creationId xmlns:a16="http://schemas.microsoft.com/office/drawing/2014/main" id="{2E08F706-DA51-4E18-A804-9556859238B9}"/>
              </a:ext>
            </a:extLst>
          </p:cNvPr>
          <p:cNvSpPr/>
          <p:nvPr/>
        </p:nvSpPr>
        <p:spPr>
          <a:xfrm>
            <a:off x="584200" y="27559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4" name="Rectangle 43">
            <a:extLst>
              <a:ext uri="{FF2B5EF4-FFF2-40B4-BE49-F238E27FC236}">
                <a16:creationId xmlns:a16="http://schemas.microsoft.com/office/drawing/2014/main" id="{3248B758-C3EF-45ED-AF52-5A718439EDE1}"/>
              </a:ext>
            </a:extLst>
          </p:cNvPr>
          <p:cNvSpPr/>
          <p:nvPr/>
        </p:nvSpPr>
        <p:spPr>
          <a:xfrm>
            <a:off x="584200" y="36195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5" name="Rectangle 44">
            <a:extLst>
              <a:ext uri="{FF2B5EF4-FFF2-40B4-BE49-F238E27FC236}">
                <a16:creationId xmlns:a16="http://schemas.microsoft.com/office/drawing/2014/main" id="{ABA1CC83-2D37-4049-A1C8-9190A76ACEA1}"/>
              </a:ext>
            </a:extLst>
          </p:cNvPr>
          <p:cNvSpPr/>
          <p:nvPr/>
        </p:nvSpPr>
        <p:spPr>
          <a:xfrm>
            <a:off x="584200" y="44831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6" name="Rectangle 45">
            <a:extLst>
              <a:ext uri="{FF2B5EF4-FFF2-40B4-BE49-F238E27FC236}">
                <a16:creationId xmlns:a16="http://schemas.microsoft.com/office/drawing/2014/main" id="{D3ADB014-4A8A-42AA-8AB9-6E38D4CF9ED1}"/>
              </a:ext>
            </a:extLst>
          </p:cNvPr>
          <p:cNvSpPr/>
          <p:nvPr/>
        </p:nvSpPr>
        <p:spPr>
          <a:xfrm>
            <a:off x="584200" y="53467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7" name="Rectangle 46">
            <a:extLst>
              <a:ext uri="{FF2B5EF4-FFF2-40B4-BE49-F238E27FC236}">
                <a16:creationId xmlns:a16="http://schemas.microsoft.com/office/drawing/2014/main" id="{1196ABA0-666D-408D-9897-8BBBC13F46DF}"/>
              </a:ext>
            </a:extLst>
          </p:cNvPr>
          <p:cNvSpPr/>
          <p:nvPr/>
        </p:nvSpPr>
        <p:spPr>
          <a:xfrm>
            <a:off x="584200" y="62103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8" name="Rectangle 47">
            <a:extLst>
              <a:ext uri="{FF2B5EF4-FFF2-40B4-BE49-F238E27FC236}">
                <a16:creationId xmlns:a16="http://schemas.microsoft.com/office/drawing/2014/main" id="{4F04BD57-B984-485F-A6D0-1DA2CEA75303}"/>
              </a:ext>
            </a:extLst>
          </p:cNvPr>
          <p:cNvSpPr/>
          <p:nvPr/>
        </p:nvSpPr>
        <p:spPr>
          <a:xfrm>
            <a:off x="5842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9" name="Rectangle 48">
            <a:extLst>
              <a:ext uri="{FF2B5EF4-FFF2-40B4-BE49-F238E27FC236}">
                <a16:creationId xmlns:a16="http://schemas.microsoft.com/office/drawing/2014/main" id="{8311F2AA-6F20-4D9E-BC61-C2E9AFF160BC}"/>
              </a:ext>
            </a:extLst>
          </p:cNvPr>
          <p:cNvSpPr/>
          <p:nvPr/>
        </p:nvSpPr>
        <p:spPr>
          <a:xfrm>
            <a:off x="20066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0" name="Rectangle 49">
            <a:extLst>
              <a:ext uri="{FF2B5EF4-FFF2-40B4-BE49-F238E27FC236}">
                <a16:creationId xmlns:a16="http://schemas.microsoft.com/office/drawing/2014/main" id="{D62486FD-DB38-469B-8C23-25F8528DF52C}"/>
              </a:ext>
            </a:extLst>
          </p:cNvPr>
          <p:cNvSpPr/>
          <p:nvPr/>
        </p:nvSpPr>
        <p:spPr>
          <a:xfrm>
            <a:off x="42164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1" name="Rectangle 50">
            <a:extLst>
              <a:ext uri="{FF2B5EF4-FFF2-40B4-BE49-F238E27FC236}">
                <a16:creationId xmlns:a16="http://schemas.microsoft.com/office/drawing/2014/main" id="{0167C648-2A01-4C2F-90B0-441D8D5F1090}"/>
              </a:ext>
            </a:extLst>
          </p:cNvPr>
          <p:cNvSpPr/>
          <p:nvPr/>
        </p:nvSpPr>
        <p:spPr>
          <a:xfrm>
            <a:off x="70612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2" name="Rectangle 51">
            <a:extLst>
              <a:ext uri="{FF2B5EF4-FFF2-40B4-BE49-F238E27FC236}">
                <a16:creationId xmlns:a16="http://schemas.microsoft.com/office/drawing/2014/main" id="{03ED7A34-974E-40D4-B0BE-6BFF8295BBE0}"/>
              </a:ext>
            </a:extLst>
          </p:cNvPr>
          <p:cNvSpPr/>
          <p:nvPr/>
        </p:nvSpPr>
        <p:spPr>
          <a:xfrm>
            <a:off x="514350" y="539750"/>
            <a:ext cx="6629400" cy="5791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3" name="TextBox 52">
            <a:extLst>
              <a:ext uri="{FF2B5EF4-FFF2-40B4-BE49-F238E27FC236}">
                <a16:creationId xmlns:a16="http://schemas.microsoft.com/office/drawing/2014/main" id="{FFCDE229-AF8A-4D7A-A52E-97FFFD8CFEA7}"/>
              </a:ext>
            </a:extLst>
          </p:cNvPr>
          <p:cNvSpPr txBox="1"/>
          <p:nvPr/>
        </p:nvSpPr>
        <p:spPr>
          <a:xfrm>
            <a:off x="584200" y="609600"/>
            <a:ext cx="6604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600" b="1" i="0" u="none" strike="noStrike" cap="none" spc="0" normalizeH="0" baseline="0">
                <a:ln>
                  <a:noFill/>
                </a:ln>
                <a:solidFill>
                  <a:srgbClr val="28B7C4"/>
                </a:solidFill>
                <a:effectLst/>
                <a:uFillTx/>
                <a:latin typeface="+mn-lt"/>
                <a:ea typeface="+mn-ea"/>
                <a:cs typeface="+mn-cs"/>
                <a:sym typeface="Helvetica Neue"/>
              </a:rPr>
              <a:t>Cinq principes fondamentaux de la TQM appliqués aux chaînes d’approvisionnement</a:t>
            </a:r>
            <a:endParaRPr kumimoji="0" lang="en-GB" sz="1600" b="1" i="0" u="none" strike="noStrike" cap="none" spc="0" normalizeH="0" baseline="0">
              <a:ln>
                <a:noFill/>
              </a:ln>
              <a:solidFill>
                <a:srgbClr val="28B7C4"/>
              </a:solidFill>
              <a:effectLst/>
              <a:uFillTx/>
              <a:latin typeface="+mn-lt"/>
              <a:ea typeface="+mn-ea"/>
              <a:cs typeface="+mn-cs"/>
              <a:sym typeface="Helvetica Neue"/>
            </a:endParaRPr>
          </a:p>
        </p:txBody>
      </p:sp>
      <p:sp>
        <p:nvSpPr>
          <p:cNvPr id="54" name="Rectangle 53">
            <a:extLst>
              <a:ext uri="{FF2B5EF4-FFF2-40B4-BE49-F238E27FC236}">
                <a16:creationId xmlns:a16="http://schemas.microsoft.com/office/drawing/2014/main" id="{6BC161A5-FE57-4E58-B4D6-32D37ED8E87F}"/>
              </a:ext>
            </a:extLst>
          </p:cNvPr>
          <p:cNvSpPr/>
          <p:nvPr/>
        </p:nvSpPr>
        <p:spPr>
          <a:xfrm>
            <a:off x="584200" y="1028700"/>
            <a:ext cx="1422400" cy="635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5" name="TextBox 54">
            <a:extLst>
              <a:ext uri="{FF2B5EF4-FFF2-40B4-BE49-F238E27FC236}">
                <a16:creationId xmlns:a16="http://schemas.microsoft.com/office/drawing/2014/main" id="{7ED16447-939E-4BC6-ABC4-C1C5002CB654}"/>
              </a:ext>
            </a:extLst>
          </p:cNvPr>
          <p:cNvSpPr txBox="1"/>
          <p:nvPr/>
        </p:nvSpPr>
        <p:spPr>
          <a:xfrm>
            <a:off x="673100" y="1117600"/>
            <a:ext cx="1244600" cy="482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Principe</a:t>
            </a:r>
          </a:p>
        </p:txBody>
      </p:sp>
      <p:sp>
        <p:nvSpPr>
          <p:cNvPr id="56" name="Rectangle 55">
            <a:extLst>
              <a:ext uri="{FF2B5EF4-FFF2-40B4-BE49-F238E27FC236}">
                <a16:creationId xmlns:a16="http://schemas.microsoft.com/office/drawing/2014/main" id="{BF9A0F51-6E29-4D76-8496-631FC57C332C}"/>
              </a:ext>
            </a:extLst>
          </p:cNvPr>
          <p:cNvSpPr/>
          <p:nvPr/>
        </p:nvSpPr>
        <p:spPr>
          <a:xfrm>
            <a:off x="2006600" y="1028700"/>
            <a:ext cx="2209800" cy="635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7" name="TextBox 56">
            <a:extLst>
              <a:ext uri="{FF2B5EF4-FFF2-40B4-BE49-F238E27FC236}">
                <a16:creationId xmlns:a16="http://schemas.microsoft.com/office/drawing/2014/main" id="{3BD74FC8-6B9C-40AA-B5DC-914D6B4658E2}"/>
              </a:ext>
            </a:extLst>
          </p:cNvPr>
          <p:cNvSpPr txBox="1"/>
          <p:nvPr/>
        </p:nvSpPr>
        <p:spPr>
          <a:xfrm>
            <a:off x="2095500" y="1117600"/>
            <a:ext cx="2032000" cy="482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Signification</a:t>
            </a:r>
          </a:p>
        </p:txBody>
      </p:sp>
      <p:sp>
        <p:nvSpPr>
          <p:cNvPr id="58" name="Rectangle 57">
            <a:extLst>
              <a:ext uri="{FF2B5EF4-FFF2-40B4-BE49-F238E27FC236}">
                <a16:creationId xmlns:a16="http://schemas.microsoft.com/office/drawing/2014/main" id="{802496AD-1A79-4C51-9C41-1D59A582BC8A}"/>
              </a:ext>
            </a:extLst>
          </p:cNvPr>
          <p:cNvSpPr/>
          <p:nvPr/>
        </p:nvSpPr>
        <p:spPr>
          <a:xfrm>
            <a:off x="4216400" y="1028700"/>
            <a:ext cx="2844800" cy="635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9" name="TextBox 58">
            <a:extLst>
              <a:ext uri="{FF2B5EF4-FFF2-40B4-BE49-F238E27FC236}">
                <a16:creationId xmlns:a16="http://schemas.microsoft.com/office/drawing/2014/main" id="{CFAEDA39-AE42-4501-B194-FEB7D2514F21}"/>
              </a:ext>
            </a:extLst>
          </p:cNvPr>
          <p:cNvSpPr txBox="1"/>
          <p:nvPr/>
        </p:nvSpPr>
        <p:spPr>
          <a:xfrm>
            <a:off x="4305300" y="1117600"/>
            <a:ext cx="2667000" cy="482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Exemple chaîne d’approvisionnement</a:t>
            </a:r>
          </a:p>
        </p:txBody>
      </p:sp>
      <p:sp>
        <p:nvSpPr>
          <p:cNvPr id="60" name="Rectangle 59">
            <a:extLst>
              <a:ext uri="{FF2B5EF4-FFF2-40B4-BE49-F238E27FC236}">
                <a16:creationId xmlns:a16="http://schemas.microsoft.com/office/drawing/2014/main" id="{24D46B3B-EAE7-42AC-81CF-37E0EE552438}"/>
              </a:ext>
            </a:extLst>
          </p:cNvPr>
          <p:cNvSpPr/>
          <p:nvPr/>
        </p:nvSpPr>
        <p:spPr>
          <a:xfrm>
            <a:off x="584200" y="1663700"/>
            <a:ext cx="1422400" cy="1092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1" name="TextBox 60">
            <a:extLst>
              <a:ext uri="{FF2B5EF4-FFF2-40B4-BE49-F238E27FC236}">
                <a16:creationId xmlns:a16="http://schemas.microsoft.com/office/drawing/2014/main" id="{38B8C53F-1AC4-4B4D-80F3-979961B3BAF8}"/>
              </a:ext>
            </a:extLst>
          </p:cNvPr>
          <p:cNvSpPr txBox="1"/>
          <p:nvPr/>
        </p:nvSpPr>
        <p:spPr>
          <a:xfrm>
            <a:off x="673100" y="1752600"/>
            <a:ext cx="1244600" cy="939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Orientation client</a:t>
            </a:r>
          </a:p>
        </p:txBody>
      </p:sp>
      <p:sp>
        <p:nvSpPr>
          <p:cNvPr id="62" name="Rectangle 61">
            <a:extLst>
              <a:ext uri="{FF2B5EF4-FFF2-40B4-BE49-F238E27FC236}">
                <a16:creationId xmlns:a16="http://schemas.microsoft.com/office/drawing/2014/main" id="{8CA73532-0A58-43A9-A58F-B19C38C04E45}"/>
              </a:ext>
            </a:extLst>
          </p:cNvPr>
          <p:cNvSpPr/>
          <p:nvPr/>
        </p:nvSpPr>
        <p:spPr>
          <a:xfrm>
            <a:off x="2006600" y="1663700"/>
            <a:ext cx="2209800" cy="1092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3" name="TextBox 62">
            <a:extLst>
              <a:ext uri="{FF2B5EF4-FFF2-40B4-BE49-F238E27FC236}">
                <a16:creationId xmlns:a16="http://schemas.microsoft.com/office/drawing/2014/main" id="{D0F94E7F-EAF0-4878-A7CB-FC391200B98F}"/>
              </a:ext>
            </a:extLst>
          </p:cNvPr>
          <p:cNvSpPr txBox="1"/>
          <p:nvPr/>
        </p:nvSpPr>
        <p:spPr>
          <a:xfrm>
            <a:off x="2095500" y="1752600"/>
            <a:ext cx="2032000" cy="939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Comprendre les besoins des clients directs et des utilisateurs finaux.</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64" name="Rectangle 63">
            <a:extLst>
              <a:ext uri="{FF2B5EF4-FFF2-40B4-BE49-F238E27FC236}">
                <a16:creationId xmlns:a16="http://schemas.microsoft.com/office/drawing/2014/main" id="{84C84B2F-159F-49D4-9060-0F14FBE6792A}"/>
              </a:ext>
            </a:extLst>
          </p:cNvPr>
          <p:cNvSpPr/>
          <p:nvPr/>
        </p:nvSpPr>
        <p:spPr>
          <a:xfrm>
            <a:off x="4216400" y="1663700"/>
            <a:ext cx="2844800" cy="1092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5" name="TextBox 64">
            <a:extLst>
              <a:ext uri="{FF2B5EF4-FFF2-40B4-BE49-F238E27FC236}">
                <a16:creationId xmlns:a16="http://schemas.microsoft.com/office/drawing/2014/main" id="{7E541672-F26B-4C56-B6AF-67D92105167B}"/>
              </a:ext>
            </a:extLst>
          </p:cNvPr>
          <p:cNvSpPr txBox="1"/>
          <p:nvPr/>
        </p:nvSpPr>
        <p:spPr>
          <a:xfrm>
            <a:off x="4305300" y="1752600"/>
            <a:ext cx="2667000" cy="939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Douala : objectifs de service (livraison à l’heure, commandes correctes) et processus associés.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66" name="Rectangle 65">
            <a:extLst>
              <a:ext uri="{FF2B5EF4-FFF2-40B4-BE49-F238E27FC236}">
                <a16:creationId xmlns:a16="http://schemas.microsoft.com/office/drawing/2014/main" id="{CAB0A06B-2041-4B25-AA05-D1AA04573657}"/>
              </a:ext>
            </a:extLst>
          </p:cNvPr>
          <p:cNvSpPr/>
          <p:nvPr/>
        </p:nvSpPr>
        <p:spPr>
          <a:xfrm>
            <a:off x="584200" y="2755900"/>
            <a:ext cx="14224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7" name="TextBox 66">
            <a:extLst>
              <a:ext uri="{FF2B5EF4-FFF2-40B4-BE49-F238E27FC236}">
                <a16:creationId xmlns:a16="http://schemas.microsoft.com/office/drawing/2014/main" id="{1E24D60F-6391-4DC2-9841-29DA3B570754}"/>
              </a:ext>
            </a:extLst>
          </p:cNvPr>
          <p:cNvSpPr txBox="1"/>
          <p:nvPr/>
        </p:nvSpPr>
        <p:spPr>
          <a:xfrm>
            <a:off x="673100" y="2844800"/>
            <a:ext cx="12446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Amélioration continue
(Kaizen)</a:t>
            </a:r>
          </a:p>
        </p:txBody>
      </p:sp>
      <p:sp>
        <p:nvSpPr>
          <p:cNvPr id="68" name="Rectangle 67">
            <a:extLst>
              <a:ext uri="{FF2B5EF4-FFF2-40B4-BE49-F238E27FC236}">
                <a16:creationId xmlns:a16="http://schemas.microsoft.com/office/drawing/2014/main" id="{50902C06-EA14-4272-AE75-0EFDB0C2F712}"/>
              </a:ext>
            </a:extLst>
          </p:cNvPr>
          <p:cNvSpPr/>
          <p:nvPr/>
        </p:nvSpPr>
        <p:spPr>
          <a:xfrm>
            <a:off x="2006600" y="2755900"/>
            <a:ext cx="2209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9" name="TextBox 68">
            <a:extLst>
              <a:ext uri="{FF2B5EF4-FFF2-40B4-BE49-F238E27FC236}">
                <a16:creationId xmlns:a16="http://schemas.microsoft.com/office/drawing/2014/main" id="{C68C1D6D-C6B2-44F5-A1CD-EB458A216548}"/>
              </a:ext>
            </a:extLst>
          </p:cNvPr>
          <p:cNvSpPr txBox="1"/>
          <p:nvPr/>
        </p:nvSpPr>
        <p:spPr>
          <a:xfrm>
            <a:off x="2095500" y="2844800"/>
            <a:ext cx="20320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Petites améliorations continues des processus, pas seulement de grands projets.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0" name="Rectangle 69">
            <a:extLst>
              <a:ext uri="{FF2B5EF4-FFF2-40B4-BE49-F238E27FC236}">
                <a16:creationId xmlns:a16="http://schemas.microsoft.com/office/drawing/2014/main" id="{D0026000-7EBF-4CD7-A513-B5E4537DD0FF}"/>
              </a:ext>
            </a:extLst>
          </p:cNvPr>
          <p:cNvSpPr/>
          <p:nvPr/>
        </p:nvSpPr>
        <p:spPr>
          <a:xfrm>
            <a:off x="4216400" y="2755900"/>
            <a:ext cx="2844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1" name="TextBox 70">
            <a:extLst>
              <a:ext uri="{FF2B5EF4-FFF2-40B4-BE49-F238E27FC236}">
                <a16:creationId xmlns:a16="http://schemas.microsoft.com/office/drawing/2014/main" id="{3E444E46-809F-4370-ABBB-7817DBC437F8}"/>
              </a:ext>
            </a:extLst>
          </p:cNvPr>
          <p:cNvSpPr txBox="1"/>
          <p:nvPr/>
        </p:nvSpPr>
        <p:spPr>
          <a:xfrm>
            <a:off x="4305300" y="2844800"/>
            <a:ext cx="26670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Kinshasa : moins d’erreurs de préparation grâce aux étiquettes, rayonnages et listes de contrôle.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2" name="Rectangle 71">
            <a:extLst>
              <a:ext uri="{FF2B5EF4-FFF2-40B4-BE49-F238E27FC236}">
                <a16:creationId xmlns:a16="http://schemas.microsoft.com/office/drawing/2014/main" id="{03C9B4AD-28A2-4100-9AC0-9C2F96A8F2AE}"/>
              </a:ext>
            </a:extLst>
          </p:cNvPr>
          <p:cNvSpPr/>
          <p:nvPr/>
        </p:nvSpPr>
        <p:spPr>
          <a:xfrm>
            <a:off x="584200" y="3619500"/>
            <a:ext cx="14224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3" name="TextBox 72">
            <a:extLst>
              <a:ext uri="{FF2B5EF4-FFF2-40B4-BE49-F238E27FC236}">
                <a16:creationId xmlns:a16="http://schemas.microsoft.com/office/drawing/2014/main" id="{64078C73-D4A1-4E37-BE37-C0284F63BC2D}"/>
              </a:ext>
            </a:extLst>
          </p:cNvPr>
          <p:cNvSpPr txBox="1"/>
          <p:nvPr/>
        </p:nvSpPr>
        <p:spPr>
          <a:xfrm>
            <a:off x="673100" y="3708400"/>
            <a:ext cx="12446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Implication du personnel</a:t>
            </a:r>
          </a:p>
        </p:txBody>
      </p:sp>
      <p:sp>
        <p:nvSpPr>
          <p:cNvPr id="74" name="Rectangle 73">
            <a:extLst>
              <a:ext uri="{FF2B5EF4-FFF2-40B4-BE49-F238E27FC236}">
                <a16:creationId xmlns:a16="http://schemas.microsoft.com/office/drawing/2014/main" id="{78A8B276-B74C-43FE-8852-672758CCE886}"/>
              </a:ext>
            </a:extLst>
          </p:cNvPr>
          <p:cNvSpPr/>
          <p:nvPr/>
        </p:nvSpPr>
        <p:spPr>
          <a:xfrm>
            <a:off x="2006600" y="3619500"/>
            <a:ext cx="2209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5" name="TextBox 74">
            <a:extLst>
              <a:ext uri="{FF2B5EF4-FFF2-40B4-BE49-F238E27FC236}">
                <a16:creationId xmlns:a16="http://schemas.microsoft.com/office/drawing/2014/main" id="{A5501D32-6230-4F41-A056-2ADA6FB647D3}"/>
              </a:ext>
            </a:extLst>
          </p:cNvPr>
          <p:cNvSpPr txBox="1"/>
          <p:nvPr/>
        </p:nvSpPr>
        <p:spPr>
          <a:xfrm>
            <a:off x="2095500" y="3708400"/>
            <a:ext cx="20320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Les employés proches du processus signalent les problèmes et suggèrent des améliorations.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6" name="Rectangle 75">
            <a:extLst>
              <a:ext uri="{FF2B5EF4-FFF2-40B4-BE49-F238E27FC236}">
                <a16:creationId xmlns:a16="http://schemas.microsoft.com/office/drawing/2014/main" id="{FFB0050A-A6BD-4A41-9584-A477A900CC19}"/>
              </a:ext>
            </a:extLst>
          </p:cNvPr>
          <p:cNvSpPr/>
          <p:nvPr/>
        </p:nvSpPr>
        <p:spPr>
          <a:xfrm>
            <a:off x="4216400" y="3619500"/>
            <a:ext cx="2844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7" name="TextBox 76">
            <a:extLst>
              <a:ext uri="{FF2B5EF4-FFF2-40B4-BE49-F238E27FC236}">
                <a16:creationId xmlns:a16="http://schemas.microsoft.com/office/drawing/2014/main" id="{B469A2A6-AC95-4402-B62F-B563BCF20FAE}"/>
              </a:ext>
            </a:extLst>
          </p:cNvPr>
          <p:cNvSpPr txBox="1"/>
          <p:nvPr/>
        </p:nvSpPr>
        <p:spPr>
          <a:xfrm>
            <a:off x="4305300" y="3708400"/>
            <a:ext cx="26670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Les conducteurs signalent les dégradations routières ; les itinéraires sont ajustés pour réduire dommages et retards.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8" name="Rectangle 77">
            <a:extLst>
              <a:ext uri="{FF2B5EF4-FFF2-40B4-BE49-F238E27FC236}">
                <a16:creationId xmlns:a16="http://schemas.microsoft.com/office/drawing/2014/main" id="{A31AEF23-16C3-4D6D-93FC-693B4E2086CA}"/>
              </a:ext>
            </a:extLst>
          </p:cNvPr>
          <p:cNvSpPr/>
          <p:nvPr/>
        </p:nvSpPr>
        <p:spPr>
          <a:xfrm>
            <a:off x="584200" y="4483100"/>
            <a:ext cx="14224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9" name="TextBox 78">
            <a:extLst>
              <a:ext uri="{FF2B5EF4-FFF2-40B4-BE49-F238E27FC236}">
                <a16:creationId xmlns:a16="http://schemas.microsoft.com/office/drawing/2014/main" id="{D8FCEE44-F78C-48D9-8AC6-0BA0A2B3E9B8}"/>
              </a:ext>
            </a:extLst>
          </p:cNvPr>
          <p:cNvSpPr txBox="1"/>
          <p:nvPr/>
        </p:nvSpPr>
        <p:spPr>
          <a:xfrm>
            <a:off x="673100" y="4572000"/>
            <a:ext cx="12446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Approche processus</a:t>
            </a:r>
          </a:p>
        </p:txBody>
      </p:sp>
      <p:sp>
        <p:nvSpPr>
          <p:cNvPr id="80" name="Rectangle 79">
            <a:extLst>
              <a:ext uri="{FF2B5EF4-FFF2-40B4-BE49-F238E27FC236}">
                <a16:creationId xmlns:a16="http://schemas.microsoft.com/office/drawing/2014/main" id="{67DD925B-8CC5-4252-98A4-66393EDC27A7}"/>
              </a:ext>
            </a:extLst>
          </p:cNvPr>
          <p:cNvSpPr/>
          <p:nvPr/>
        </p:nvSpPr>
        <p:spPr>
          <a:xfrm>
            <a:off x="2006600" y="4483100"/>
            <a:ext cx="2209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1" name="TextBox 80">
            <a:extLst>
              <a:ext uri="{FF2B5EF4-FFF2-40B4-BE49-F238E27FC236}">
                <a16:creationId xmlns:a16="http://schemas.microsoft.com/office/drawing/2014/main" id="{74C4B1EE-5DBB-4902-890D-C7923950B4D0}"/>
              </a:ext>
            </a:extLst>
          </p:cNvPr>
          <p:cNvSpPr txBox="1"/>
          <p:nvPr/>
        </p:nvSpPr>
        <p:spPr>
          <a:xfrm>
            <a:off x="2095500" y="4572000"/>
            <a:ext cx="20320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Voir les activités comme des processus liés : intrants, extrants et responsables.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2" name="Rectangle 81">
            <a:extLst>
              <a:ext uri="{FF2B5EF4-FFF2-40B4-BE49-F238E27FC236}">
                <a16:creationId xmlns:a16="http://schemas.microsoft.com/office/drawing/2014/main" id="{DBFB172C-9468-4534-AE42-F95B23DF9986}"/>
              </a:ext>
            </a:extLst>
          </p:cNvPr>
          <p:cNvSpPr/>
          <p:nvPr/>
        </p:nvSpPr>
        <p:spPr>
          <a:xfrm>
            <a:off x="4216400" y="4483100"/>
            <a:ext cx="2844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3" name="TextBox 82">
            <a:extLst>
              <a:ext uri="{FF2B5EF4-FFF2-40B4-BE49-F238E27FC236}">
                <a16:creationId xmlns:a16="http://schemas.microsoft.com/office/drawing/2014/main" id="{9C942ED5-BBA9-4AFB-8534-2E958BFEEC30}"/>
              </a:ext>
            </a:extLst>
          </p:cNvPr>
          <p:cNvSpPr txBox="1"/>
          <p:nvPr/>
        </p:nvSpPr>
        <p:spPr>
          <a:xfrm>
            <a:off x="4305300" y="4572000"/>
            <a:ext cx="26670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 flux commande-livraison est cartographié avec des responsabilités claires à chaque étape.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4" name="Rectangle 83">
            <a:extLst>
              <a:ext uri="{FF2B5EF4-FFF2-40B4-BE49-F238E27FC236}">
                <a16:creationId xmlns:a16="http://schemas.microsoft.com/office/drawing/2014/main" id="{01E2F100-3B97-438D-B69E-48D49E2DE235}"/>
              </a:ext>
            </a:extLst>
          </p:cNvPr>
          <p:cNvSpPr/>
          <p:nvPr/>
        </p:nvSpPr>
        <p:spPr>
          <a:xfrm>
            <a:off x="584200" y="5346700"/>
            <a:ext cx="14224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5" name="TextBox 84">
            <a:extLst>
              <a:ext uri="{FF2B5EF4-FFF2-40B4-BE49-F238E27FC236}">
                <a16:creationId xmlns:a16="http://schemas.microsoft.com/office/drawing/2014/main" id="{7FBB468D-E1F3-4E48-A13C-601231215320}"/>
              </a:ext>
            </a:extLst>
          </p:cNvPr>
          <p:cNvSpPr txBox="1"/>
          <p:nvPr/>
        </p:nvSpPr>
        <p:spPr>
          <a:xfrm>
            <a:off x="673100" y="5435600"/>
            <a:ext cx="12446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Qualité fournisseur</a:t>
            </a:r>
          </a:p>
        </p:txBody>
      </p:sp>
      <p:sp>
        <p:nvSpPr>
          <p:cNvPr id="86" name="Rectangle 85">
            <a:extLst>
              <a:ext uri="{FF2B5EF4-FFF2-40B4-BE49-F238E27FC236}">
                <a16:creationId xmlns:a16="http://schemas.microsoft.com/office/drawing/2014/main" id="{2DC3DB01-806D-4374-87E7-607D5F54F258}"/>
              </a:ext>
            </a:extLst>
          </p:cNvPr>
          <p:cNvSpPr/>
          <p:nvPr/>
        </p:nvSpPr>
        <p:spPr>
          <a:xfrm>
            <a:off x="2006600" y="5346700"/>
            <a:ext cx="2209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7" name="TextBox 86">
            <a:extLst>
              <a:ext uri="{FF2B5EF4-FFF2-40B4-BE49-F238E27FC236}">
                <a16:creationId xmlns:a16="http://schemas.microsoft.com/office/drawing/2014/main" id="{7BAA3542-52AD-4385-BF5E-D141C84947CE}"/>
              </a:ext>
            </a:extLst>
          </p:cNvPr>
          <p:cNvSpPr txBox="1"/>
          <p:nvPr/>
        </p:nvSpPr>
        <p:spPr>
          <a:xfrm>
            <a:off x="2095500" y="5435600"/>
            <a:ext cx="20320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Les fournisseurs sont des partenaires ; leurs intrants déterminent la performance finale.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8" name="Rectangle 87">
            <a:extLst>
              <a:ext uri="{FF2B5EF4-FFF2-40B4-BE49-F238E27FC236}">
                <a16:creationId xmlns:a16="http://schemas.microsoft.com/office/drawing/2014/main" id="{1FEE2D88-51D6-4274-A7D7-7F33F2718BD8}"/>
              </a:ext>
            </a:extLst>
          </p:cNvPr>
          <p:cNvSpPr/>
          <p:nvPr/>
        </p:nvSpPr>
        <p:spPr>
          <a:xfrm>
            <a:off x="4216400" y="5346700"/>
            <a:ext cx="2844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9" name="TextBox 88">
            <a:extLst>
              <a:ext uri="{FF2B5EF4-FFF2-40B4-BE49-F238E27FC236}">
                <a16:creationId xmlns:a16="http://schemas.microsoft.com/office/drawing/2014/main" id="{384A24B3-4731-442B-9D45-450BA53B85A4}"/>
              </a:ext>
            </a:extLst>
          </p:cNvPr>
          <p:cNvSpPr txBox="1"/>
          <p:nvPr/>
        </p:nvSpPr>
        <p:spPr>
          <a:xfrm>
            <a:off x="4305300" y="5435600"/>
            <a:ext cx="26670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Au Cameroun, un transformateur alimentaire travaille avec les agriculteurs pour réduire la contamination.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90" name="Rectangle 89">
            <a:extLst>
              <a:ext uri="{FF2B5EF4-FFF2-40B4-BE49-F238E27FC236}">
                <a16:creationId xmlns:a16="http://schemas.microsoft.com/office/drawing/2014/main" id="{AF9BDA39-EC90-4BF3-BB02-45AEF9F5D014}"/>
              </a:ext>
            </a:extLst>
          </p:cNvPr>
          <p:cNvSpPr/>
          <p:nvPr/>
        </p:nvSpPr>
        <p:spPr>
          <a:xfrm>
            <a:off x="584200" y="10287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1" name="Rectangle 90">
            <a:extLst>
              <a:ext uri="{FF2B5EF4-FFF2-40B4-BE49-F238E27FC236}">
                <a16:creationId xmlns:a16="http://schemas.microsoft.com/office/drawing/2014/main" id="{A5C638EA-AC36-4B04-96A9-256A35855AC6}"/>
              </a:ext>
            </a:extLst>
          </p:cNvPr>
          <p:cNvSpPr/>
          <p:nvPr/>
        </p:nvSpPr>
        <p:spPr>
          <a:xfrm>
            <a:off x="584200" y="16637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2" name="Rectangle 91">
            <a:extLst>
              <a:ext uri="{FF2B5EF4-FFF2-40B4-BE49-F238E27FC236}">
                <a16:creationId xmlns:a16="http://schemas.microsoft.com/office/drawing/2014/main" id="{DA8435C1-C1A0-4399-BEDD-90F83818B169}"/>
              </a:ext>
            </a:extLst>
          </p:cNvPr>
          <p:cNvSpPr/>
          <p:nvPr/>
        </p:nvSpPr>
        <p:spPr>
          <a:xfrm>
            <a:off x="584200" y="27559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3" name="Rectangle 92">
            <a:extLst>
              <a:ext uri="{FF2B5EF4-FFF2-40B4-BE49-F238E27FC236}">
                <a16:creationId xmlns:a16="http://schemas.microsoft.com/office/drawing/2014/main" id="{81466BDA-70BD-466A-82DD-1B999126E8B8}"/>
              </a:ext>
            </a:extLst>
          </p:cNvPr>
          <p:cNvSpPr/>
          <p:nvPr/>
        </p:nvSpPr>
        <p:spPr>
          <a:xfrm>
            <a:off x="584200" y="36195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4" name="Rectangle 93">
            <a:extLst>
              <a:ext uri="{FF2B5EF4-FFF2-40B4-BE49-F238E27FC236}">
                <a16:creationId xmlns:a16="http://schemas.microsoft.com/office/drawing/2014/main" id="{7126FB3E-5EF3-4EAF-8518-5BF71A098648}"/>
              </a:ext>
            </a:extLst>
          </p:cNvPr>
          <p:cNvSpPr/>
          <p:nvPr/>
        </p:nvSpPr>
        <p:spPr>
          <a:xfrm>
            <a:off x="584200" y="44831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5" name="Rectangle 94">
            <a:extLst>
              <a:ext uri="{FF2B5EF4-FFF2-40B4-BE49-F238E27FC236}">
                <a16:creationId xmlns:a16="http://schemas.microsoft.com/office/drawing/2014/main" id="{CA8E88D8-11F1-4DB7-849F-778ACA6631DA}"/>
              </a:ext>
            </a:extLst>
          </p:cNvPr>
          <p:cNvSpPr/>
          <p:nvPr/>
        </p:nvSpPr>
        <p:spPr>
          <a:xfrm>
            <a:off x="584200" y="53467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6" name="Rectangle 95">
            <a:extLst>
              <a:ext uri="{FF2B5EF4-FFF2-40B4-BE49-F238E27FC236}">
                <a16:creationId xmlns:a16="http://schemas.microsoft.com/office/drawing/2014/main" id="{2A69A0FD-9A7E-4689-8F9E-6DBB3EA78473}"/>
              </a:ext>
            </a:extLst>
          </p:cNvPr>
          <p:cNvSpPr/>
          <p:nvPr/>
        </p:nvSpPr>
        <p:spPr>
          <a:xfrm>
            <a:off x="584200" y="62103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7" name="Rectangle 96">
            <a:extLst>
              <a:ext uri="{FF2B5EF4-FFF2-40B4-BE49-F238E27FC236}">
                <a16:creationId xmlns:a16="http://schemas.microsoft.com/office/drawing/2014/main" id="{FFBCE867-85C3-4DC5-9BFD-0BE3E86AA0AE}"/>
              </a:ext>
            </a:extLst>
          </p:cNvPr>
          <p:cNvSpPr/>
          <p:nvPr/>
        </p:nvSpPr>
        <p:spPr>
          <a:xfrm>
            <a:off x="5842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8" name="Rectangle 97">
            <a:extLst>
              <a:ext uri="{FF2B5EF4-FFF2-40B4-BE49-F238E27FC236}">
                <a16:creationId xmlns:a16="http://schemas.microsoft.com/office/drawing/2014/main" id="{E3AA6600-05B3-40B6-B9C9-0E3D312DE2F1}"/>
              </a:ext>
            </a:extLst>
          </p:cNvPr>
          <p:cNvSpPr/>
          <p:nvPr/>
        </p:nvSpPr>
        <p:spPr>
          <a:xfrm>
            <a:off x="20066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9" name="Rectangle 98">
            <a:extLst>
              <a:ext uri="{FF2B5EF4-FFF2-40B4-BE49-F238E27FC236}">
                <a16:creationId xmlns:a16="http://schemas.microsoft.com/office/drawing/2014/main" id="{2D149B99-498F-4D7E-B5E9-9404D28769B1}"/>
              </a:ext>
            </a:extLst>
          </p:cNvPr>
          <p:cNvSpPr/>
          <p:nvPr/>
        </p:nvSpPr>
        <p:spPr>
          <a:xfrm>
            <a:off x="42164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0" name="Rectangle 99">
            <a:extLst>
              <a:ext uri="{FF2B5EF4-FFF2-40B4-BE49-F238E27FC236}">
                <a16:creationId xmlns:a16="http://schemas.microsoft.com/office/drawing/2014/main" id="{04C66520-BF9A-4409-A9DE-32522193336D}"/>
              </a:ext>
            </a:extLst>
          </p:cNvPr>
          <p:cNvSpPr/>
          <p:nvPr/>
        </p:nvSpPr>
        <p:spPr>
          <a:xfrm>
            <a:off x="70612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1" name="Rectangle 100">
            <a:extLst>
              <a:ext uri="{FF2B5EF4-FFF2-40B4-BE49-F238E27FC236}">
                <a16:creationId xmlns:a16="http://schemas.microsoft.com/office/drawing/2014/main" id="{0D3D7E4D-29BC-4F00-93A1-B8A4C4D94F34}"/>
              </a:ext>
            </a:extLst>
          </p:cNvPr>
          <p:cNvSpPr/>
          <p:nvPr/>
        </p:nvSpPr>
        <p:spPr>
          <a:xfrm>
            <a:off x="514350" y="539750"/>
            <a:ext cx="6629400" cy="5791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2" name="TextBox 101">
            <a:extLst>
              <a:ext uri="{FF2B5EF4-FFF2-40B4-BE49-F238E27FC236}">
                <a16:creationId xmlns:a16="http://schemas.microsoft.com/office/drawing/2014/main" id="{816F8CCC-1FF4-4F52-8FB0-2F618C3278BD}"/>
              </a:ext>
            </a:extLst>
          </p:cNvPr>
          <p:cNvSpPr txBox="1"/>
          <p:nvPr/>
        </p:nvSpPr>
        <p:spPr>
          <a:xfrm>
            <a:off x="584200" y="609600"/>
            <a:ext cx="6604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600" b="1" i="0" u="none" strike="noStrike" cap="none" spc="0" normalizeH="0" baseline="0">
                <a:ln>
                  <a:noFill/>
                </a:ln>
                <a:solidFill>
                  <a:srgbClr val="28B7C4"/>
                </a:solidFill>
                <a:effectLst/>
                <a:uFillTx/>
                <a:latin typeface="+mn-lt"/>
                <a:ea typeface="+mn-ea"/>
                <a:cs typeface="+mn-cs"/>
                <a:sym typeface="Helvetica Neue"/>
              </a:rPr>
              <a:t>Cinq principes fondamentaux de la TQM appliqués aux chaînes d’approvisionnement</a:t>
            </a:r>
            <a:endParaRPr kumimoji="0" lang="en-GB" sz="1600" b="1" i="0" u="none" strike="noStrike" cap="none" spc="0" normalizeH="0" baseline="0">
              <a:ln>
                <a:noFill/>
              </a:ln>
              <a:solidFill>
                <a:srgbClr val="28B7C4"/>
              </a:solidFill>
              <a:effectLst/>
              <a:uFillTx/>
              <a:latin typeface="+mn-lt"/>
              <a:ea typeface="+mn-ea"/>
              <a:cs typeface="+mn-cs"/>
              <a:sym typeface="Helvetica Neue"/>
            </a:endParaRPr>
          </a:p>
        </p:txBody>
      </p:sp>
      <p:sp>
        <p:nvSpPr>
          <p:cNvPr id="103" name="Rectangle 102">
            <a:extLst>
              <a:ext uri="{FF2B5EF4-FFF2-40B4-BE49-F238E27FC236}">
                <a16:creationId xmlns:a16="http://schemas.microsoft.com/office/drawing/2014/main" id="{AA831368-E7E9-4DDA-BCD7-77FA2D796C11}"/>
              </a:ext>
            </a:extLst>
          </p:cNvPr>
          <p:cNvSpPr/>
          <p:nvPr/>
        </p:nvSpPr>
        <p:spPr>
          <a:xfrm>
            <a:off x="584200" y="1028700"/>
            <a:ext cx="1422400" cy="635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4" name="Rectangle 103">
            <a:extLst>
              <a:ext uri="{FF2B5EF4-FFF2-40B4-BE49-F238E27FC236}">
                <a16:creationId xmlns:a16="http://schemas.microsoft.com/office/drawing/2014/main" id="{E97325B9-D280-4341-8D27-49A3D1D8773A}"/>
              </a:ext>
            </a:extLst>
          </p:cNvPr>
          <p:cNvSpPr/>
          <p:nvPr/>
        </p:nvSpPr>
        <p:spPr>
          <a:xfrm>
            <a:off x="2006600" y="1028700"/>
            <a:ext cx="2209800" cy="635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5" name="Rectangle 104">
            <a:extLst>
              <a:ext uri="{FF2B5EF4-FFF2-40B4-BE49-F238E27FC236}">
                <a16:creationId xmlns:a16="http://schemas.microsoft.com/office/drawing/2014/main" id="{DAAD2548-DDED-4A32-8159-D4CD60C48B7A}"/>
              </a:ext>
            </a:extLst>
          </p:cNvPr>
          <p:cNvSpPr/>
          <p:nvPr/>
        </p:nvSpPr>
        <p:spPr>
          <a:xfrm>
            <a:off x="4216400" y="1028700"/>
            <a:ext cx="2844800" cy="635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6" name="Rectangle 105">
            <a:extLst>
              <a:ext uri="{FF2B5EF4-FFF2-40B4-BE49-F238E27FC236}">
                <a16:creationId xmlns:a16="http://schemas.microsoft.com/office/drawing/2014/main" id="{B0ABB353-E888-435A-9C3D-F5ED54A1539D}"/>
              </a:ext>
            </a:extLst>
          </p:cNvPr>
          <p:cNvSpPr/>
          <p:nvPr/>
        </p:nvSpPr>
        <p:spPr>
          <a:xfrm>
            <a:off x="584200" y="1663700"/>
            <a:ext cx="1422400" cy="1092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7" name="Rectangle 106">
            <a:extLst>
              <a:ext uri="{FF2B5EF4-FFF2-40B4-BE49-F238E27FC236}">
                <a16:creationId xmlns:a16="http://schemas.microsoft.com/office/drawing/2014/main" id="{58160C92-2BA2-425A-BD55-C1DA33512389}"/>
              </a:ext>
            </a:extLst>
          </p:cNvPr>
          <p:cNvSpPr/>
          <p:nvPr/>
        </p:nvSpPr>
        <p:spPr>
          <a:xfrm>
            <a:off x="2006600" y="1663700"/>
            <a:ext cx="2209800" cy="1092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8" name="Rectangle 107">
            <a:extLst>
              <a:ext uri="{FF2B5EF4-FFF2-40B4-BE49-F238E27FC236}">
                <a16:creationId xmlns:a16="http://schemas.microsoft.com/office/drawing/2014/main" id="{7D13B94C-4D9E-4201-B780-84AC32B439CB}"/>
              </a:ext>
            </a:extLst>
          </p:cNvPr>
          <p:cNvSpPr/>
          <p:nvPr/>
        </p:nvSpPr>
        <p:spPr>
          <a:xfrm>
            <a:off x="4216400" y="1663700"/>
            <a:ext cx="2844800" cy="1092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9" name="Rectangle 108">
            <a:extLst>
              <a:ext uri="{FF2B5EF4-FFF2-40B4-BE49-F238E27FC236}">
                <a16:creationId xmlns:a16="http://schemas.microsoft.com/office/drawing/2014/main" id="{50403D12-44EA-41D2-A024-064DFC6CCE99}"/>
              </a:ext>
            </a:extLst>
          </p:cNvPr>
          <p:cNvSpPr/>
          <p:nvPr/>
        </p:nvSpPr>
        <p:spPr>
          <a:xfrm>
            <a:off x="584200" y="2755900"/>
            <a:ext cx="14224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0" name="Rectangle 109">
            <a:extLst>
              <a:ext uri="{FF2B5EF4-FFF2-40B4-BE49-F238E27FC236}">
                <a16:creationId xmlns:a16="http://schemas.microsoft.com/office/drawing/2014/main" id="{FA378778-2311-44E8-BF19-0CD220DF6489}"/>
              </a:ext>
            </a:extLst>
          </p:cNvPr>
          <p:cNvSpPr/>
          <p:nvPr/>
        </p:nvSpPr>
        <p:spPr>
          <a:xfrm>
            <a:off x="2006600" y="2755900"/>
            <a:ext cx="2209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1" name="Rectangle 110">
            <a:extLst>
              <a:ext uri="{FF2B5EF4-FFF2-40B4-BE49-F238E27FC236}">
                <a16:creationId xmlns:a16="http://schemas.microsoft.com/office/drawing/2014/main" id="{B4F16179-290F-43D2-80DF-2CA4F997B797}"/>
              </a:ext>
            </a:extLst>
          </p:cNvPr>
          <p:cNvSpPr/>
          <p:nvPr/>
        </p:nvSpPr>
        <p:spPr>
          <a:xfrm>
            <a:off x="4216400" y="2755900"/>
            <a:ext cx="2844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2" name="Rectangle 111">
            <a:extLst>
              <a:ext uri="{FF2B5EF4-FFF2-40B4-BE49-F238E27FC236}">
                <a16:creationId xmlns:a16="http://schemas.microsoft.com/office/drawing/2014/main" id="{F81CA514-A9C7-493C-B975-35A1F8F7E546}"/>
              </a:ext>
            </a:extLst>
          </p:cNvPr>
          <p:cNvSpPr/>
          <p:nvPr/>
        </p:nvSpPr>
        <p:spPr>
          <a:xfrm>
            <a:off x="584200" y="3619500"/>
            <a:ext cx="14224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3" name="Rectangle 112">
            <a:extLst>
              <a:ext uri="{FF2B5EF4-FFF2-40B4-BE49-F238E27FC236}">
                <a16:creationId xmlns:a16="http://schemas.microsoft.com/office/drawing/2014/main" id="{9FC27F84-9DC4-4ACF-9AD3-39D8E3100567}"/>
              </a:ext>
            </a:extLst>
          </p:cNvPr>
          <p:cNvSpPr/>
          <p:nvPr/>
        </p:nvSpPr>
        <p:spPr>
          <a:xfrm>
            <a:off x="2006600" y="3619500"/>
            <a:ext cx="2209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4" name="Rectangle 113">
            <a:extLst>
              <a:ext uri="{FF2B5EF4-FFF2-40B4-BE49-F238E27FC236}">
                <a16:creationId xmlns:a16="http://schemas.microsoft.com/office/drawing/2014/main" id="{4C21CFEB-0787-429A-9E47-A42D6EB60D6B}"/>
              </a:ext>
            </a:extLst>
          </p:cNvPr>
          <p:cNvSpPr/>
          <p:nvPr/>
        </p:nvSpPr>
        <p:spPr>
          <a:xfrm>
            <a:off x="4216400" y="3619500"/>
            <a:ext cx="2844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5" name="Rectangle 114">
            <a:extLst>
              <a:ext uri="{FF2B5EF4-FFF2-40B4-BE49-F238E27FC236}">
                <a16:creationId xmlns:a16="http://schemas.microsoft.com/office/drawing/2014/main" id="{390A2EEE-B01D-4A97-AB54-1D7B64519025}"/>
              </a:ext>
            </a:extLst>
          </p:cNvPr>
          <p:cNvSpPr/>
          <p:nvPr/>
        </p:nvSpPr>
        <p:spPr>
          <a:xfrm>
            <a:off x="584200" y="4483100"/>
            <a:ext cx="14224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6" name="Rectangle 115">
            <a:extLst>
              <a:ext uri="{FF2B5EF4-FFF2-40B4-BE49-F238E27FC236}">
                <a16:creationId xmlns:a16="http://schemas.microsoft.com/office/drawing/2014/main" id="{A0CF4D1F-55D5-4E4A-93D5-C24B65F85B70}"/>
              </a:ext>
            </a:extLst>
          </p:cNvPr>
          <p:cNvSpPr/>
          <p:nvPr/>
        </p:nvSpPr>
        <p:spPr>
          <a:xfrm>
            <a:off x="2006600" y="4483100"/>
            <a:ext cx="2209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7" name="Rectangle 116">
            <a:extLst>
              <a:ext uri="{FF2B5EF4-FFF2-40B4-BE49-F238E27FC236}">
                <a16:creationId xmlns:a16="http://schemas.microsoft.com/office/drawing/2014/main" id="{D31FF111-46D7-45EF-A8C8-6072A9EE4A87}"/>
              </a:ext>
            </a:extLst>
          </p:cNvPr>
          <p:cNvSpPr/>
          <p:nvPr/>
        </p:nvSpPr>
        <p:spPr>
          <a:xfrm>
            <a:off x="4216400" y="4483100"/>
            <a:ext cx="2844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8" name="Rectangle 117">
            <a:extLst>
              <a:ext uri="{FF2B5EF4-FFF2-40B4-BE49-F238E27FC236}">
                <a16:creationId xmlns:a16="http://schemas.microsoft.com/office/drawing/2014/main" id="{2D87EE09-A431-4C79-A852-A62337EE18BF}"/>
              </a:ext>
            </a:extLst>
          </p:cNvPr>
          <p:cNvSpPr/>
          <p:nvPr/>
        </p:nvSpPr>
        <p:spPr>
          <a:xfrm>
            <a:off x="584200" y="5346700"/>
            <a:ext cx="14224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9" name="Rectangle 118">
            <a:extLst>
              <a:ext uri="{FF2B5EF4-FFF2-40B4-BE49-F238E27FC236}">
                <a16:creationId xmlns:a16="http://schemas.microsoft.com/office/drawing/2014/main" id="{96E1D2CE-0B6F-4D83-AE27-84E7DFCD9E60}"/>
              </a:ext>
            </a:extLst>
          </p:cNvPr>
          <p:cNvSpPr/>
          <p:nvPr/>
        </p:nvSpPr>
        <p:spPr>
          <a:xfrm>
            <a:off x="2006600" y="5346700"/>
            <a:ext cx="2209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0" name="Rectangle 119">
            <a:extLst>
              <a:ext uri="{FF2B5EF4-FFF2-40B4-BE49-F238E27FC236}">
                <a16:creationId xmlns:a16="http://schemas.microsoft.com/office/drawing/2014/main" id="{0F8BCFAE-9B6B-41B6-ABD5-FEAC191F0D7E}"/>
              </a:ext>
            </a:extLst>
          </p:cNvPr>
          <p:cNvSpPr/>
          <p:nvPr/>
        </p:nvSpPr>
        <p:spPr>
          <a:xfrm>
            <a:off x="4216400" y="5346700"/>
            <a:ext cx="2844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1" name="Rectangle 120">
            <a:extLst>
              <a:ext uri="{FF2B5EF4-FFF2-40B4-BE49-F238E27FC236}">
                <a16:creationId xmlns:a16="http://schemas.microsoft.com/office/drawing/2014/main" id="{E93B13F2-3E48-4206-BFFE-1A4D1238A727}"/>
              </a:ext>
            </a:extLst>
          </p:cNvPr>
          <p:cNvSpPr/>
          <p:nvPr/>
        </p:nvSpPr>
        <p:spPr>
          <a:xfrm>
            <a:off x="584200" y="10287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2" name="Rectangle 121">
            <a:extLst>
              <a:ext uri="{FF2B5EF4-FFF2-40B4-BE49-F238E27FC236}">
                <a16:creationId xmlns:a16="http://schemas.microsoft.com/office/drawing/2014/main" id="{8FFCAD26-AC32-4BF7-BB07-D5FF4E783ABC}"/>
              </a:ext>
            </a:extLst>
          </p:cNvPr>
          <p:cNvSpPr/>
          <p:nvPr/>
        </p:nvSpPr>
        <p:spPr>
          <a:xfrm>
            <a:off x="584200" y="16637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3" name="Rectangle 122">
            <a:extLst>
              <a:ext uri="{FF2B5EF4-FFF2-40B4-BE49-F238E27FC236}">
                <a16:creationId xmlns:a16="http://schemas.microsoft.com/office/drawing/2014/main" id="{30B91092-F8A8-4C69-915E-65DF2A83118B}"/>
              </a:ext>
            </a:extLst>
          </p:cNvPr>
          <p:cNvSpPr/>
          <p:nvPr/>
        </p:nvSpPr>
        <p:spPr>
          <a:xfrm>
            <a:off x="584200" y="27559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4" name="Rectangle 123">
            <a:extLst>
              <a:ext uri="{FF2B5EF4-FFF2-40B4-BE49-F238E27FC236}">
                <a16:creationId xmlns:a16="http://schemas.microsoft.com/office/drawing/2014/main" id="{6FADA135-14C9-40DB-A443-F3B3D341A944}"/>
              </a:ext>
            </a:extLst>
          </p:cNvPr>
          <p:cNvSpPr/>
          <p:nvPr/>
        </p:nvSpPr>
        <p:spPr>
          <a:xfrm>
            <a:off x="584200" y="36195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5" name="Rectangle 124">
            <a:extLst>
              <a:ext uri="{FF2B5EF4-FFF2-40B4-BE49-F238E27FC236}">
                <a16:creationId xmlns:a16="http://schemas.microsoft.com/office/drawing/2014/main" id="{1E669FFD-FFE3-42AC-90BA-E9BFCFECEF1A}"/>
              </a:ext>
            </a:extLst>
          </p:cNvPr>
          <p:cNvSpPr/>
          <p:nvPr/>
        </p:nvSpPr>
        <p:spPr>
          <a:xfrm>
            <a:off x="584200" y="44831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6" name="Rectangle 125">
            <a:extLst>
              <a:ext uri="{FF2B5EF4-FFF2-40B4-BE49-F238E27FC236}">
                <a16:creationId xmlns:a16="http://schemas.microsoft.com/office/drawing/2014/main" id="{2F1D0C41-E14D-4C86-A3DF-25A72084BCA1}"/>
              </a:ext>
            </a:extLst>
          </p:cNvPr>
          <p:cNvSpPr/>
          <p:nvPr/>
        </p:nvSpPr>
        <p:spPr>
          <a:xfrm>
            <a:off x="584200" y="53467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7" name="Rectangle 126">
            <a:extLst>
              <a:ext uri="{FF2B5EF4-FFF2-40B4-BE49-F238E27FC236}">
                <a16:creationId xmlns:a16="http://schemas.microsoft.com/office/drawing/2014/main" id="{51D16965-3E6C-4FCA-BA48-A5331C4894A3}"/>
              </a:ext>
            </a:extLst>
          </p:cNvPr>
          <p:cNvSpPr/>
          <p:nvPr/>
        </p:nvSpPr>
        <p:spPr>
          <a:xfrm>
            <a:off x="584200" y="62103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8" name="Rectangle 127">
            <a:extLst>
              <a:ext uri="{FF2B5EF4-FFF2-40B4-BE49-F238E27FC236}">
                <a16:creationId xmlns:a16="http://schemas.microsoft.com/office/drawing/2014/main" id="{4C06E90C-DABB-447F-8376-94E1E6B4753D}"/>
              </a:ext>
            </a:extLst>
          </p:cNvPr>
          <p:cNvSpPr/>
          <p:nvPr/>
        </p:nvSpPr>
        <p:spPr>
          <a:xfrm>
            <a:off x="5842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9" name="Rectangle 128">
            <a:extLst>
              <a:ext uri="{FF2B5EF4-FFF2-40B4-BE49-F238E27FC236}">
                <a16:creationId xmlns:a16="http://schemas.microsoft.com/office/drawing/2014/main" id="{6F5856F3-2369-4E05-8D43-ECB41C52A107}"/>
              </a:ext>
            </a:extLst>
          </p:cNvPr>
          <p:cNvSpPr/>
          <p:nvPr/>
        </p:nvSpPr>
        <p:spPr>
          <a:xfrm>
            <a:off x="20066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0" name="Rectangle 129">
            <a:extLst>
              <a:ext uri="{FF2B5EF4-FFF2-40B4-BE49-F238E27FC236}">
                <a16:creationId xmlns:a16="http://schemas.microsoft.com/office/drawing/2014/main" id="{27AE4208-2256-4885-9254-E15B80E6863F}"/>
              </a:ext>
            </a:extLst>
          </p:cNvPr>
          <p:cNvSpPr/>
          <p:nvPr/>
        </p:nvSpPr>
        <p:spPr>
          <a:xfrm>
            <a:off x="42164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1" name="Rectangle 130">
            <a:extLst>
              <a:ext uri="{FF2B5EF4-FFF2-40B4-BE49-F238E27FC236}">
                <a16:creationId xmlns:a16="http://schemas.microsoft.com/office/drawing/2014/main" id="{0F3A6596-24F8-4AD0-98F5-6F65A6C68C30}"/>
              </a:ext>
            </a:extLst>
          </p:cNvPr>
          <p:cNvSpPr/>
          <p:nvPr/>
        </p:nvSpPr>
        <p:spPr>
          <a:xfrm>
            <a:off x="70612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2" name="TextBox 131">
            <a:extLst>
              <a:ext uri="{FF2B5EF4-FFF2-40B4-BE49-F238E27FC236}">
                <a16:creationId xmlns:a16="http://schemas.microsoft.com/office/drawing/2014/main" id="{6EBDC618-B586-4500-A03A-44E91A10C0A4}"/>
              </a:ext>
            </a:extLst>
          </p:cNvPr>
          <p:cNvSpPr txBox="1"/>
          <p:nvPr/>
        </p:nvSpPr>
        <p:spPr>
          <a:xfrm>
            <a:off x="673100" y="1104900"/>
            <a:ext cx="12446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Principe</a:t>
            </a:r>
          </a:p>
        </p:txBody>
      </p:sp>
      <p:sp>
        <p:nvSpPr>
          <p:cNvPr id="133" name="TextBox 132">
            <a:extLst>
              <a:ext uri="{FF2B5EF4-FFF2-40B4-BE49-F238E27FC236}">
                <a16:creationId xmlns:a16="http://schemas.microsoft.com/office/drawing/2014/main" id="{4CB3792D-C4E1-497A-A367-947F58E59A39}"/>
              </a:ext>
            </a:extLst>
          </p:cNvPr>
          <p:cNvSpPr txBox="1"/>
          <p:nvPr/>
        </p:nvSpPr>
        <p:spPr>
          <a:xfrm>
            <a:off x="2095500" y="1104900"/>
            <a:ext cx="20320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Signification</a:t>
            </a:r>
          </a:p>
        </p:txBody>
      </p:sp>
      <p:sp>
        <p:nvSpPr>
          <p:cNvPr id="134" name="TextBox 133">
            <a:extLst>
              <a:ext uri="{FF2B5EF4-FFF2-40B4-BE49-F238E27FC236}">
                <a16:creationId xmlns:a16="http://schemas.microsoft.com/office/drawing/2014/main" id="{90675C14-D860-4B75-A0A1-BBA78CEB8C35}"/>
              </a:ext>
            </a:extLst>
          </p:cNvPr>
          <p:cNvSpPr txBox="1"/>
          <p:nvPr/>
        </p:nvSpPr>
        <p:spPr>
          <a:xfrm>
            <a:off x="4305300" y="1104900"/>
            <a:ext cx="26670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Exemple supply chain</a:t>
            </a:r>
          </a:p>
        </p:txBody>
      </p:sp>
      <p:sp>
        <p:nvSpPr>
          <p:cNvPr id="135" name="TextBox 134">
            <a:extLst>
              <a:ext uri="{FF2B5EF4-FFF2-40B4-BE49-F238E27FC236}">
                <a16:creationId xmlns:a16="http://schemas.microsoft.com/office/drawing/2014/main" id="{D86912D5-848A-4B34-B9AB-97965D41FFC2}"/>
              </a:ext>
            </a:extLst>
          </p:cNvPr>
          <p:cNvSpPr txBox="1"/>
          <p:nvPr/>
        </p:nvSpPr>
        <p:spPr>
          <a:xfrm>
            <a:off x="673100" y="1739900"/>
            <a:ext cx="1244600" cy="965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Orientation client</a:t>
            </a:r>
          </a:p>
        </p:txBody>
      </p:sp>
      <p:sp>
        <p:nvSpPr>
          <p:cNvPr id="136" name="TextBox 135">
            <a:extLst>
              <a:ext uri="{FF2B5EF4-FFF2-40B4-BE49-F238E27FC236}">
                <a16:creationId xmlns:a16="http://schemas.microsoft.com/office/drawing/2014/main" id="{E44CD0A1-EAEC-4D08-A8D8-9D13CEDD6785}"/>
              </a:ext>
            </a:extLst>
          </p:cNvPr>
          <p:cNvSpPr txBox="1"/>
          <p:nvPr/>
        </p:nvSpPr>
        <p:spPr>
          <a:xfrm>
            <a:off x="2095500" y="1739900"/>
            <a:ext cx="2032000" cy="965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Besoins des clients directs et finaux.</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37" name="TextBox 136">
            <a:extLst>
              <a:ext uri="{FF2B5EF4-FFF2-40B4-BE49-F238E27FC236}">
                <a16:creationId xmlns:a16="http://schemas.microsoft.com/office/drawing/2014/main" id="{8832AF3C-60CD-429D-A4F9-A585B5F4EEFC}"/>
              </a:ext>
            </a:extLst>
          </p:cNvPr>
          <p:cNvSpPr txBox="1"/>
          <p:nvPr/>
        </p:nvSpPr>
        <p:spPr>
          <a:xfrm>
            <a:off x="4305300" y="1739900"/>
            <a:ext cx="2667000" cy="965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Douala : objectifs de service et processus associés.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38" name="TextBox 137">
            <a:extLst>
              <a:ext uri="{FF2B5EF4-FFF2-40B4-BE49-F238E27FC236}">
                <a16:creationId xmlns:a16="http://schemas.microsoft.com/office/drawing/2014/main" id="{DC5C7F28-A6CD-4F37-B3D2-714504D9FC65}"/>
              </a:ext>
            </a:extLst>
          </p:cNvPr>
          <p:cNvSpPr txBox="1"/>
          <p:nvPr/>
        </p:nvSpPr>
        <p:spPr>
          <a:xfrm>
            <a:off x="673100" y="2832100"/>
            <a:ext cx="12446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Amélioration continue
(Kaizen)</a:t>
            </a:r>
          </a:p>
        </p:txBody>
      </p:sp>
      <p:sp>
        <p:nvSpPr>
          <p:cNvPr id="139" name="TextBox 138">
            <a:extLst>
              <a:ext uri="{FF2B5EF4-FFF2-40B4-BE49-F238E27FC236}">
                <a16:creationId xmlns:a16="http://schemas.microsoft.com/office/drawing/2014/main" id="{CC6ADF98-3516-4977-A91C-C9B3A2EBA0A2}"/>
              </a:ext>
            </a:extLst>
          </p:cNvPr>
          <p:cNvSpPr txBox="1"/>
          <p:nvPr/>
        </p:nvSpPr>
        <p:spPr>
          <a:xfrm>
            <a:off x="2095500" y="2832100"/>
            <a:ext cx="20320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Améliorations progressives des processus.</a:t>
            </a:r>
          </a:p>
        </p:txBody>
      </p:sp>
      <p:sp>
        <p:nvSpPr>
          <p:cNvPr id="140" name="TextBox 139">
            <a:extLst>
              <a:ext uri="{FF2B5EF4-FFF2-40B4-BE49-F238E27FC236}">
                <a16:creationId xmlns:a16="http://schemas.microsoft.com/office/drawing/2014/main" id="{CF4B22F2-376A-426E-987B-263F644F36C4}"/>
              </a:ext>
            </a:extLst>
          </p:cNvPr>
          <p:cNvSpPr txBox="1"/>
          <p:nvPr/>
        </p:nvSpPr>
        <p:spPr>
          <a:xfrm>
            <a:off x="4305300" y="2832100"/>
            <a:ext cx="26670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Kinshasa : moins d’erreurs via étiquettes et listes.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41" name="TextBox 140">
            <a:extLst>
              <a:ext uri="{FF2B5EF4-FFF2-40B4-BE49-F238E27FC236}">
                <a16:creationId xmlns:a16="http://schemas.microsoft.com/office/drawing/2014/main" id="{1F90963D-C66A-4D7F-A412-AC2D0B11B6C5}"/>
              </a:ext>
            </a:extLst>
          </p:cNvPr>
          <p:cNvSpPr txBox="1"/>
          <p:nvPr/>
        </p:nvSpPr>
        <p:spPr>
          <a:xfrm>
            <a:off x="673100" y="3695700"/>
            <a:ext cx="12446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Implication du personnel</a:t>
            </a:r>
          </a:p>
        </p:txBody>
      </p:sp>
      <p:sp>
        <p:nvSpPr>
          <p:cNvPr id="142" name="TextBox 141">
            <a:extLst>
              <a:ext uri="{FF2B5EF4-FFF2-40B4-BE49-F238E27FC236}">
                <a16:creationId xmlns:a16="http://schemas.microsoft.com/office/drawing/2014/main" id="{417D01E1-1D13-4B26-A1DE-4389FD026E1B}"/>
              </a:ext>
            </a:extLst>
          </p:cNvPr>
          <p:cNvSpPr txBox="1"/>
          <p:nvPr/>
        </p:nvSpPr>
        <p:spPr>
          <a:xfrm>
            <a:off x="2095500" y="3695700"/>
            <a:ext cx="20320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Les équipes signalent les problèmes et proposent.</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43" name="TextBox 142">
            <a:extLst>
              <a:ext uri="{FF2B5EF4-FFF2-40B4-BE49-F238E27FC236}">
                <a16:creationId xmlns:a16="http://schemas.microsoft.com/office/drawing/2014/main" id="{75A99D1E-0869-4720-84BF-4BA9F5B23EED}"/>
              </a:ext>
            </a:extLst>
          </p:cNvPr>
          <p:cNvSpPr txBox="1"/>
          <p:nvPr/>
        </p:nvSpPr>
        <p:spPr>
          <a:xfrm>
            <a:off x="4305300" y="3695700"/>
            <a:ext cx="26670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Conducteurs : dommages routiers signalés, trajets ajustés.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44" name="TextBox 143">
            <a:extLst>
              <a:ext uri="{FF2B5EF4-FFF2-40B4-BE49-F238E27FC236}">
                <a16:creationId xmlns:a16="http://schemas.microsoft.com/office/drawing/2014/main" id="{AF06B5B9-70BA-4F0D-B12B-8D81D9202152}"/>
              </a:ext>
            </a:extLst>
          </p:cNvPr>
          <p:cNvSpPr txBox="1"/>
          <p:nvPr/>
        </p:nvSpPr>
        <p:spPr>
          <a:xfrm>
            <a:off x="673100" y="4559300"/>
            <a:ext cx="12446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Approche processus</a:t>
            </a:r>
          </a:p>
        </p:txBody>
      </p:sp>
      <p:sp>
        <p:nvSpPr>
          <p:cNvPr id="145" name="TextBox 144">
            <a:extLst>
              <a:ext uri="{FF2B5EF4-FFF2-40B4-BE49-F238E27FC236}">
                <a16:creationId xmlns:a16="http://schemas.microsoft.com/office/drawing/2014/main" id="{00D52D10-A1A2-41A6-9158-7D96F4A65E02}"/>
              </a:ext>
            </a:extLst>
          </p:cNvPr>
          <p:cNvSpPr txBox="1"/>
          <p:nvPr/>
        </p:nvSpPr>
        <p:spPr>
          <a:xfrm>
            <a:off x="2095500" y="4559300"/>
            <a:ext cx="20320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Activités liées : intrants, extrants, responsables.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46" name="TextBox 145">
            <a:extLst>
              <a:ext uri="{FF2B5EF4-FFF2-40B4-BE49-F238E27FC236}">
                <a16:creationId xmlns:a16="http://schemas.microsoft.com/office/drawing/2014/main" id="{9351A56F-FCB1-4221-A18E-7F7EECF5B9D9}"/>
              </a:ext>
            </a:extLst>
          </p:cNvPr>
          <p:cNvSpPr txBox="1"/>
          <p:nvPr/>
        </p:nvSpPr>
        <p:spPr>
          <a:xfrm>
            <a:off x="4305300" y="4559300"/>
            <a:ext cx="26670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Flux commande-livraison cartographié par étape.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47" name="TextBox 146">
            <a:extLst>
              <a:ext uri="{FF2B5EF4-FFF2-40B4-BE49-F238E27FC236}">
                <a16:creationId xmlns:a16="http://schemas.microsoft.com/office/drawing/2014/main" id="{79813A87-D76B-4AC1-BA79-E071A098288B}"/>
              </a:ext>
            </a:extLst>
          </p:cNvPr>
          <p:cNvSpPr txBox="1"/>
          <p:nvPr/>
        </p:nvSpPr>
        <p:spPr>
          <a:xfrm>
            <a:off x="673100" y="5422900"/>
            <a:ext cx="12446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Qualité fournisseur</a:t>
            </a:r>
          </a:p>
        </p:txBody>
      </p:sp>
      <p:sp>
        <p:nvSpPr>
          <p:cNvPr id="148" name="TextBox 147">
            <a:extLst>
              <a:ext uri="{FF2B5EF4-FFF2-40B4-BE49-F238E27FC236}">
                <a16:creationId xmlns:a16="http://schemas.microsoft.com/office/drawing/2014/main" id="{DEAB6578-B372-43D8-BA5A-010F54479B93}"/>
              </a:ext>
            </a:extLst>
          </p:cNvPr>
          <p:cNvSpPr txBox="1"/>
          <p:nvPr/>
        </p:nvSpPr>
        <p:spPr>
          <a:xfrm>
            <a:off x="2095500" y="5422900"/>
            <a:ext cx="20320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Fournisseurs partenaires ; intrants décisifs.</a:t>
            </a:r>
          </a:p>
        </p:txBody>
      </p:sp>
      <p:sp>
        <p:nvSpPr>
          <p:cNvPr id="149" name="TextBox 148">
            <a:extLst>
              <a:ext uri="{FF2B5EF4-FFF2-40B4-BE49-F238E27FC236}">
                <a16:creationId xmlns:a16="http://schemas.microsoft.com/office/drawing/2014/main" id="{AB15CE44-EFD5-4D98-8094-64E2C0678785}"/>
              </a:ext>
            </a:extLst>
          </p:cNvPr>
          <p:cNvSpPr txBox="1"/>
          <p:nvPr/>
        </p:nvSpPr>
        <p:spPr>
          <a:xfrm>
            <a:off x="4305300" y="5422900"/>
            <a:ext cx="26670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Cameroun : récolte/séchage améliorés contre contamination.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50" name="Rectangle 149">
            <a:extLst>
              <a:ext uri="{FF2B5EF4-FFF2-40B4-BE49-F238E27FC236}">
                <a16:creationId xmlns:a16="http://schemas.microsoft.com/office/drawing/2014/main" id="{663F08B8-DE81-4278-B76B-0F4986684CE7}"/>
              </a:ext>
            </a:extLst>
          </p:cNvPr>
          <p:cNvSpPr/>
          <p:nvPr/>
        </p:nvSpPr>
        <p:spPr>
          <a:xfrm>
            <a:off x="514350" y="539750"/>
            <a:ext cx="6629400" cy="5791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1" name="TextBox 150">
            <a:extLst>
              <a:ext uri="{FF2B5EF4-FFF2-40B4-BE49-F238E27FC236}">
                <a16:creationId xmlns:a16="http://schemas.microsoft.com/office/drawing/2014/main" id="{C8581731-3A2D-422A-A53E-84F3320E11B7}"/>
              </a:ext>
            </a:extLst>
          </p:cNvPr>
          <p:cNvSpPr txBox="1"/>
          <p:nvPr/>
        </p:nvSpPr>
        <p:spPr>
          <a:xfrm>
            <a:off x="582886" y="396483"/>
            <a:ext cx="6604000" cy="5457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1" i="0" u="none" strike="noStrike" cap="none" spc="0" normalizeH="0" baseline="0" dirty="0">
                <a:ln>
                  <a:noFill/>
                </a:ln>
                <a:solidFill>
                  <a:srgbClr val="28B7C4"/>
                </a:solidFill>
                <a:effectLst/>
                <a:uFillTx/>
                <a:latin typeface="+mn-lt"/>
                <a:ea typeface="+mn-ea"/>
                <a:cs typeface="+mn-cs"/>
                <a:sym typeface="Helvetica Neue"/>
              </a:rPr>
              <a:t>Cinq principes fondamentaux de la TQM appliqués aux chaînes d’approvisionnement</a:t>
            </a:r>
            <a:endParaRPr kumimoji="0" lang="en-GB" sz="1600" b="1" i="0" u="none" strike="noStrike" cap="none" spc="0" normalizeH="0" baseline="0" dirty="0">
              <a:ln>
                <a:noFill/>
              </a:ln>
              <a:solidFill>
                <a:srgbClr val="28B7C4"/>
              </a:solidFill>
              <a:effectLst/>
              <a:uFillTx/>
              <a:latin typeface="+mn-lt"/>
              <a:ea typeface="+mn-ea"/>
              <a:cs typeface="+mn-cs"/>
              <a:sym typeface="Helvetica Neue"/>
            </a:endParaRPr>
          </a:p>
        </p:txBody>
      </p:sp>
      <p:sp>
        <p:nvSpPr>
          <p:cNvPr id="152" name="Rectangle 151">
            <a:extLst>
              <a:ext uri="{FF2B5EF4-FFF2-40B4-BE49-F238E27FC236}">
                <a16:creationId xmlns:a16="http://schemas.microsoft.com/office/drawing/2014/main" id="{DDBD510C-E19A-45AF-AD42-998D7DB046D2}"/>
              </a:ext>
            </a:extLst>
          </p:cNvPr>
          <p:cNvSpPr/>
          <p:nvPr/>
        </p:nvSpPr>
        <p:spPr>
          <a:xfrm>
            <a:off x="584200" y="1028700"/>
            <a:ext cx="1422400" cy="635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3" name="Rectangle 152">
            <a:extLst>
              <a:ext uri="{FF2B5EF4-FFF2-40B4-BE49-F238E27FC236}">
                <a16:creationId xmlns:a16="http://schemas.microsoft.com/office/drawing/2014/main" id="{4B6010E3-0BC0-4411-BA8B-FD8D43020326}"/>
              </a:ext>
            </a:extLst>
          </p:cNvPr>
          <p:cNvSpPr/>
          <p:nvPr/>
        </p:nvSpPr>
        <p:spPr>
          <a:xfrm>
            <a:off x="2006600" y="1028700"/>
            <a:ext cx="2209800" cy="635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4" name="Rectangle 153">
            <a:extLst>
              <a:ext uri="{FF2B5EF4-FFF2-40B4-BE49-F238E27FC236}">
                <a16:creationId xmlns:a16="http://schemas.microsoft.com/office/drawing/2014/main" id="{10AB1D30-CDB4-4700-B6E1-DD376C5D4C51}"/>
              </a:ext>
            </a:extLst>
          </p:cNvPr>
          <p:cNvSpPr/>
          <p:nvPr/>
        </p:nvSpPr>
        <p:spPr>
          <a:xfrm>
            <a:off x="4216400" y="1028700"/>
            <a:ext cx="2844800" cy="635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5" name="Rectangle 154">
            <a:extLst>
              <a:ext uri="{FF2B5EF4-FFF2-40B4-BE49-F238E27FC236}">
                <a16:creationId xmlns:a16="http://schemas.microsoft.com/office/drawing/2014/main" id="{97FA4CD5-BF52-4622-A543-9F08ECBB767C}"/>
              </a:ext>
            </a:extLst>
          </p:cNvPr>
          <p:cNvSpPr/>
          <p:nvPr/>
        </p:nvSpPr>
        <p:spPr>
          <a:xfrm>
            <a:off x="584200" y="1663700"/>
            <a:ext cx="1422400" cy="1092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6" name="Rectangle 155">
            <a:extLst>
              <a:ext uri="{FF2B5EF4-FFF2-40B4-BE49-F238E27FC236}">
                <a16:creationId xmlns:a16="http://schemas.microsoft.com/office/drawing/2014/main" id="{C6A3FF8F-9CD8-4E4A-80B0-971A1C5A905B}"/>
              </a:ext>
            </a:extLst>
          </p:cNvPr>
          <p:cNvSpPr/>
          <p:nvPr/>
        </p:nvSpPr>
        <p:spPr>
          <a:xfrm>
            <a:off x="2006600" y="1663700"/>
            <a:ext cx="2209800" cy="1092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7" name="Rectangle 156">
            <a:extLst>
              <a:ext uri="{FF2B5EF4-FFF2-40B4-BE49-F238E27FC236}">
                <a16:creationId xmlns:a16="http://schemas.microsoft.com/office/drawing/2014/main" id="{9AE5D55B-46AE-4390-95EC-3FB05FFC701E}"/>
              </a:ext>
            </a:extLst>
          </p:cNvPr>
          <p:cNvSpPr/>
          <p:nvPr/>
        </p:nvSpPr>
        <p:spPr>
          <a:xfrm>
            <a:off x="4216400" y="1663700"/>
            <a:ext cx="2844800" cy="1092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8" name="Rectangle 157">
            <a:extLst>
              <a:ext uri="{FF2B5EF4-FFF2-40B4-BE49-F238E27FC236}">
                <a16:creationId xmlns:a16="http://schemas.microsoft.com/office/drawing/2014/main" id="{2DDF1397-336C-4A69-A662-AAFA8A9696C7}"/>
              </a:ext>
            </a:extLst>
          </p:cNvPr>
          <p:cNvSpPr/>
          <p:nvPr/>
        </p:nvSpPr>
        <p:spPr>
          <a:xfrm>
            <a:off x="584200" y="2755900"/>
            <a:ext cx="14224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9" name="Rectangle 158">
            <a:extLst>
              <a:ext uri="{FF2B5EF4-FFF2-40B4-BE49-F238E27FC236}">
                <a16:creationId xmlns:a16="http://schemas.microsoft.com/office/drawing/2014/main" id="{30ADCCB0-33FE-44CE-832D-34789BCFD055}"/>
              </a:ext>
            </a:extLst>
          </p:cNvPr>
          <p:cNvSpPr/>
          <p:nvPr/>
        </p:nvSpPr>
        <p:spPr>
          <a:xfrm>
            <a:off x="2006600" y="2755900"/>
            <a:ext cx="2209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0" name="Rectangle 159">
            <a:extLst>
              <a:ext uri="{FF2B5EF4-FFF2-40B4-BE49-F238E27FC236}">
                <a16:creationId xmlns:a16="http://schemas.microsoft.com/office/drawing/2014/main" id="{8093A6C0-5E50-4568-8B33-E106DD226E1E}"/>
              </a:ext>
            </a:extLst>
          </p:cNvPr>
          <p:cNvSpPr/>
          <p:nvPr/>
        </p:nvSpPr>
        <p:spPr>
          <a:xfrm>
            <a:off x="4216400" y="2755900"/>
            <a:ext cx="2844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1" name="Rectangle 160">
            <a:extLst>
              <a:ext uri="{FF2B5EF4-FFF2-40B4-BE49-F238E27FC236}">
                <a16:creationId xmlns:a16="http://schemas.microsoft.com/office/drawing/2014/main" id="{5FCCA4FE-8998-4695-918D-60A444D0995E}"/>
              </a:ext>
            </a:extLst>
          </p:cNvPr>
          <p:cNvSpPr/>
          <p:nvPr/>
        </p:nvSpPr>
        <p:spPr>
          <a:xfrm>
            <a:off x="584200" y="3619500"/>
            <a:ext cx="14224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2" name="Rectangle 161">
            <a:extLst>
              <a:ext uri="{FF2B5EF4-FFF2-40B4-BE49-F238E27FC236}">
                <a16:creationId xmlns:a16="http://schemas.microsoft.com/office/drawing/2014/main" id="{D21B966C-45F2-40DC-B2FA-AC17783DA6C4}"/>
              </a:ext>
            </a:extLst>
          </p:cNvPr>
          <p:cNvSpPr/>
          <p:nvPr/>
        </p:nvSpPr>
        <p:spPr>
          <a:xfrm>
            <a:off x="2006600" y="3619500"/>
            <a:ext cx="2209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3" name="Rectangle 162">
            <a:extLst>
              <a:ext uri="{FF2B5EF4-FFF2-40B4-BE49-F238E27FC236}">
                <a16:creationId xmlns:a16="http://schemas.microsoft.com/office/drawing/2014/main" id="{DAFE5DD5-41B3-4EAC-AC49-C8DFEAD90373}"/>
              </a:ext>
            </a:extLst>
          </p:cNvPr>
          <p:cNvSpPr/>
          <p:nvPr/>
        </p:nvSpPr>
        <p:spPr>
          <a:xfrm>
            <a:off x="4216400" y="3619500"/>
            <a:ext cx="2844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4" name="Rectangle 163">
            <a:extLst>
              <a:ext uri="{FF2B5EF4-FFF2-40B4-BE49-F238E27FC236}">
                <a16:creationId xmlns:a16="http://schemas.microsoft.com/office/drawing/2014/main" id="{6BE5F80C-DAB5-456A-8D9C-2FB5BBE8361E}"/>
              </a:ext>
            </a:extLst>
          </p:cNvPr>
          <p:cNvSpPr/>
          <p:nvPr/>
        </p:nvSpPr>
        <p:spPr>
          <a:xfrm>
            <a:off x="584200" y="4483100"/>
            <a:ext cx="14224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5" name="Rectangle 164">
            <a:extLst>
              <a:ext uri="{FF2B5EF4-FFF2-40B4-BE49-F238E27FC236}">
                <a16:creationId xmlns:a16="http://schemas.microsoft.com/office/drawing/2014/main" id="{F35A319D-F0CC-41C9-8928-379C86838E1F}"/>
              </a:ext>
            </a:extLst>
          </p:cNvPr>
          <p:cNvSpPr/>
          <p:nvPr/>
        </p:nvSpPr>
        <p:spPr>
          <a:xfrm>
            <a:off x="2006600" y="4483100"/>
            <a:ext cx="2209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6" name="Rectangle 165">
            <a:extLst>
              <a:ext uri="{FF2B5EF4-FFF2-40B4-BE49-F238E27FC236}">
                <a16:creationId xmlns:a16="http://schemas.microsoft.com/office/drawing/2014/main" id="{5133CBC6-1BDA-4B43-AC8F-391C017C8B89}"/>
              </a:ext>
            </a:extLst>
          </p:cNvPr>
          <p:cNvSpPr/>
          <p:nvPr/>
        </p:nvSpPr>
        <p:spPr>
          <a:xfrm>
            <a:off x="4216400" y="4483100"/>
            <a:ext cx="28448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7" name="Rectangle 166">
            <a:extLst>
              <a:ext uri="{FF2B5EF4-FFF2-40B4-BE49-F238E27FC236}">
                <a16:creationId xmlns:a16="http://schemas.microsoft.com/office/drawing/2014/main" id="{C352E137-1228-49C4-8831-B20F84824D13}"/>
              </a:ext>
            </a:extLst>
          </p:cNvPr>
          <p:cNvSpPr/>
          <p:nvPr/>
        </p:nvSpPr>
        <p:spPr>
          <a:xfrm>
            <a:off x="584200" y="5346700"/>
            <a:ext cx="14224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8" name="Rectangle 167">
            <a:extLst>
              <a:ext uri="{FF2B5EF4-FFF2-40B4-BE49-F238E27FC236}">
                <a16:creationId xmlns:a16="http://schemas.microsoft.com/office/drawing/2014/main" id="{FD0FD978-3FDE-49D3-9BD4-383A001E502C}"/>
              </a:ext>
            </a:extLst>
          </p:cNvPr>
          <p:cNvSpPr/>
          <p:nvPr/>
        </p:nvSpPr>
        <p:spPr>
          <a:xfrm>
            <a:off x="2006600" y="5346700"/>
            <a:ext cx="2209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9" name="Rectangle 168">
            <a:extLst>
              <a:ext uri="{FF2B5EF4-FFF2-40B4-BE49-F238E27FC236}">
                <a16:creationId xmlns:a16="http://schemas.microsoft.com/office/drawing/2014/main" id="{E971E899-26BF-4793-9431-8CB7936A5174}"/>
              </a:ext>
            </a:extLst>
          </p:cNvPr>
          <p:cNvSpPr/>
          <p:nvPr/>
        </p:nvSpPr>
        <p:spPr>
          <a:xfrm>
            <a:off x="4216400" y="5346700"/>
            <a:ext cx="2844800" cy="863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0" name="Rectangle 169">
            <a:extLst>
              <a:ext uri="{FF2B5EF4-FFF2-40B4-BE49-F238E27FC236}">
                <a16:creationId xmlns:a16="http://schemas.microsoft.com/office/drawing/2014/main" id="{A5DF5EA5-0DA2-42AD-A6D6-9F4C64718B18}"/>
              </a:ext>
            </a:extLst>
          </p:cNvPr>
          <p:cNvSpPr/>
          <p:nvPr/>
        </p:nvSpPr>
        <p:spPr>
          <a:xfrm>
            <a:off x="584200" y="10287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1" name="Rectangle 170">
            <a:extLst>
              <a:ext uri="{FF2B5EF4-FFF2-40B4-BE49-F238E27FC236}">
                <a16:creationId xmlns:a16="http://schemas.microsoft.com/office/drawing/2014/main" id="{961F83E3-B9F4-4EF0-9539-B2F3ADE2DEFD}"/>
              </a:ext>
            </a:extLst>
          </p:cNvPr>
          <p:cNvSpPr/>
          <p:nvPr/>
        </p:nvSpPr>
        <p:spPr>
          <a:xfrm>
            <a:off x="584200" y="16637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2" name="Rectangle 171">
            <a:extLst>
              <a:ext uri="{FF2B5EF4-FFF2-40B4-BE49-F238E27FC236}">
                <a16:creationId xmlns:a16="http://schemas.microsoft.com/office/drawing/2014/main" id="{DB284678-D008-49A6-A022-71CC834ADA45}"/>
              </a:ext>
            </a:extLst>
          </p:cNvPr>
          <p:cNvSpPr/>
          <p:nvPr/>
        </p:nvSpPr>
        <p:spPr>
          <a:xfrm>
            <a:off x="584200" y="27559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3" name="Rectangle 172">
            <a:extLst>
              <a:ext uri="{FF2B5EF4-FFF2-40B4-BE49-F238E27FC236}">
                <a16:creationId xmlns:a16="http://schemas.microsoft.com/office/drawing/2014/main" id="{E42707F2-33E2-4E4D-8ED2-8B9A1B062496}"/>
              </a:ext>
            </a:extLst>
          </p:cNvPr>
          <p:cNvSpPr/>
          <p:nvPr/>
        </p:nvSpPr>
        <p:spPr>
          <a:xfrm>
            <a:off x="584200" y="36195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4" name="Rectangle 173">
            <a:extLst>
              <a:ext uri="{FF2B5EF4-FFF2-40B4-BE49-F238E27FC236}">
                <a16:creationId xmlns:a16="http://schemas.microsoft.com/office/drawing/2014/main" id="{61900986-675F-479F-A47D-A82921805F73}"/>
              </a:ext>
            </a:extLst>
          </p:cNvPr>
          <p:cNvSpPr/>
          <p:nvPr/>
        </p:nvSpPr>
        <p:spPr>
          <a:xfrm>
            <a:off x="584200" y="44831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5" name="Rectangle 174">
            <a:extLst>
              <a:ext uri="{FF2B5EF4-FFF2-40B4-BE49-F238E27FC236}">
                <a16:creationId xmlns:a16="http://schemas.microsoft.com/office/drawing/2014/main" id="{7935CC23-FD55-4EBA-BD67-B1C259701FF5}"/>
              </a:ext>
            </a:extLst>
          </p:cNvPr>
          <p:cNvSpPr/>
          <p:nvPr/>
        </p:nvSpPr>
        <p:spPr>
          <a:xfrm>
            <a:off x="584200" y="53467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6" name="Rectangle 175">
            <a:extLst>
              <a:ext uri="{FF2B5EF4-FFF2-40B4-BE49-F238E27FC236}">
                <a16:creationId xmlns:a16="http://schemas.microsoft.com/office/drawing/2014/main" id="{40C15ED7-A3F4-41D2-8047-FBF92AA081A4}"/>
              </a:ext>
            </a:extLst>
          </p:cNvPr>
          <p:cNvSpPr/>
          <p:nvPr/>
        </p:nvSpPr>
        <p:spPr>
          <a:xfrm>
            <a:off x="584200" y="6210300"/>
            <a:ext cx="64770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7" name="Rectangle 176">
            <a:extLst>
              <a:ext uri="{FF2B5EF4-FFF2-40B4-BE49-F238E27FC236}">
                <a16:creationId xmlns:a16="http://schemas.microsoft.com/office/drawing/2014/main" id="{4E047624-080F-41D1-8EA9-9F285E913B36}"/>
              </a:ext>
            </a:extLst>
          </p:cNvPr>
          <p:cNvSpPr/>
          <p:nvPr/>
        </p:nvSpPr>
        <p:spPr>
          <a:xfrm>
            <a:off x="5842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8" name="Rectangle 177">
            <a:extLst>
              <a:ext uri="{FF2B5EF4-FFF2-40B4-BE49-F238E27FC236}">
                <a16:creationId xmlns:a16="http://schemas.microsoft.com/office/drawing/2014/main" id="{76AFCCFB-1376-440D-B081-CD6E24B38980}"/>
              </a:ext>
            </a:extLst>
          </p:cNvPr>
          <p:cNvSpPr/>
          <p:nvPr/>
        </p:nvSpPr>
        <p:spPr>
          <a:xfrm>
            <a:off x="20066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9" name="Rectangle 178">
            <a:extLst>
              <a:ext uri="{FF2B5EF4-FFF2-40B4-BE49-F238E27FC236}">
                <a16:creationId xmlns:a16="http://schemas.microsoft.com/office/drawing/2014/main" id="{4E5D4150-F81C-4257-983D-09DD349DAC04}"/>
              </a:ext>
            </a:extLst>
          </p:cNvPr>
          <p:cNvSpPr/>
          <p:nvPr/>
        </p:nvSpPr>
        <p:spPr>
          <a:xfrm>
            <a:off x="42164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0" name="Rectangle 179">
            <a:extLst>
              <a:ext uri="{FF2B5EF4-FFF2-40B4-BE49-F238E27FC236}">
                <a16:creationId xmlns:a16="http://schemas.microsoft.com/office/drawing/2014/main" id="{58AABC43-008C-4268-9DDA-059CB80EDF59}"/>
              </a:ext>
            </a:extLst>
          </p:cNvPr>
          <p:cNvSpPr/>
          <p:nvPr/>
        </p:nvSpPr>
        <p:spPr>
          <a:xfrm>
            <a:off x="7061200" y="1028700"/>
            <a:ext cx="12700" cy="51816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1" name="TextBox 180">
            <a:extLst>
              <a:ext uri="{FF2B5EF4-FFF2-40B4-BE49-F238E27FC236}">
                <a16:creationId xmlns:a16="http://schemas.microsoft.com/office/drawing/2014/main" id="{B6560CAD-7E96-4023-873E-60347D014DE3}"/>
              </a:ext>
            </a:extLst>
          </p:cNvPr>
          <p:cNvSpPr txBox="1"/>
          <p:nvPr/>
        </p:nvSpPr>
        <p:spPr>
          <a:xfrm>
            <a:off x="673100" y="1104900"/>
            <a:ext cx="12446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Principe</a:t>
            </a:r>
          </a:p>
        </p:txBody>
      </p:sp>
      <p:sp>
        <p:nvSpPr>
          <p:cNvPr id="182" name="TextBox 181">
            <a:extLst>
              <a:ext uri="{FF2B5EF4-FFF2-40B4-BE49-F238E27FC236}">
                <a16:creationId xmlns:a16="http://schemas.microsoft.com/office/drawing/2014/main" id="{BA01B055-7508-41EE-A58C-26ABDBAA51A2}"/>
              </a:ext>
            </a:extLst>
          </p:cNvPr>
          <p:cNvSpPr txBox="1"/>
          <p:nvPr/>
        </p:nvSpPr>
        <p:spPr>
          <a:xfrm>
            <a:off x="2095500" y="1104900"/>
            <a:ext cx="20320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Signification</a:t>
            </a:r>
          </a:p>
        </p:txBody>
      </p:sp>
      <p:sp>
        <p:nvSpPr>
          <p:cNvPr id="183" name="TextBox 182">
            <a:extLst>
              <a:ext uri="{FF2B5EF4-FFF2-40B4-BE49-F238E27FC236}">
                <a16:creationId xmlns:a16="http://schemas.microsoft.com/office/drawing/2014/main" id="{548485F4-2A1A-4542-B260-D0705E179101}"/>
              </a:ext>
            </a:extLst>
          </p:cNvPr>
          <p:cNvSpPr txBox="1"/>
          <p:nvPr/>
        </p:nvSpPr>
        <p:spPr>
          <a:xfrm>
            <a:off x="4305300" y="1104900"/>
            <a:ext cx="26670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Exemple supply chain</a:t>
            </a:r>
          </a:p>
        </p:txBody>
      </p:sp>
      <p:sp>
        <p:nvSpPr>
          <p:cNvPr id="184" name="TextBox 183">
            <a:extLst>
              <a:ext uri="{FF2B5EF4-FFF2-40B4-BE49-F238E27FC236}">
                <a16:creationId xmlns:a16="http://schemas.microsoft.com/office/drawing/2014/main" id="{2C524C0F-24FA-4AF3-A96C-9859A9882969}"/>
              </a:ext>
            </a:extLst>
          </p:cNvPr>
          <p:cNvSpPr txBox="1"/>
          <p:nvPr/>
        </p:nvSpPr>
        <p:spPr>
          <a:xfrm>
            <a:off x="673100" y="1739900"/>
            <a:ext cx="12446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B4C"/>
                </a:solidFill>
                <a:effectLst/>
                <a:uFillTx/>
                <a:latin typeface="Montserrat"/>
                <a:ea typeface="Montserrat"/>
                <a:cs typeface="Montserrat"/>
                <a:sym typeface="Helvetica Neue"/>
              </a:rPr>
              <a:t>Orientation client</a:t>
            </a:r>
          </a:p>
        </p:txBody>
      </p:sp>
      <p:sp>
        <p:nvSpPr>
          <p:cNvPr id="185" name="TextBox 184">
            <a:extLst>
              <a:ext uri="{FF2B5EF4-FFF2-40B4-BE49-F238E27FC236}">
                <a16:creationId xmlns:a16="http://schemas.microsoft.com/office/drawing/2014/main" id="{9CE477DA-5E27-49DC-8C44-42DC7936BA6F}"/>
              </a:ext>
            </a:extLst>
          </p:cNvPr>
          <p:cNvSpPr txBox="1"/>
          <p:nvPr/>
        </p:nvSpPr>
        <p:spPr>
          <a:xfrm>
            <a:off x="2095500" y="1739900"/>
            <a:ext cx="20320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Besoins directs et finaux.</a:t>
            </a:r>
          </a:p>
        </p:txBody>
      </p:sp>
      <p:sp>
        <p:nvSpPr>
          <p:cNvPr id="186" name="TextBox 185">
            <a:extLst>
              <a:ext uri="{FF2B5EF4-FFF2-40B4-BE49-F238E27FC236}">
                <a16:creationId xmlns:a16="http://schemas.microsoft.com/office/drawing/2014/main" id="{BD771F6C-AD38-46DD-BBD2-BB59E59646CC}"/>
              </a:ext>
            </a:extLst>
          </p:cNvPr>
          <p:cNvSpPr txBox="1"/>
          <p:nvPr/>
        </p:nvSpPr>
        <p:spPr>
          <a:xfrm>
            <a:off x="4305300" y="1739900"/>
            <a:ext cx="26670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Douala : objectifs de service.</a:t>
            </a:r>
          </a:p>
        </p:txBody>
      </p:sp>
      <p:sp>
        <p:nvSpPr>
          <p:cNvPr id="187" name="TextBox 186">
            <a:extLst>
              <a:ext uri="{FF2B5EF4-FFF2-40B4-BE49-F238E27FC236}">
                <a16:creationId xmlns:a16="http://schemas.microsoft.com/office/drawing/2014/main" id="{5CC90AE7-F7C0-447A-9914-3FBBF954BFAA}"/>
              </a:ext>
            </a:extLst>
          </p:cNvPr>
          <p:cNvSpPr txBox="1"/>
          <p:nvPr/>
        </p:nvSpPr>
        <p:spPr>
          <a:xfrm>
            <a:off x="673100" y="2832100"/>
            <a:ext cx="12446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Amélioration continue</a:t>
            </a:r>
          </a:p>
        </p:txBody>
      </p:sp>
      <p:sp>
        <p:nvSpPr>
          <p:cNvPr id="188" name="TextBox 187">
            <a:extLst>
              <a:ext uri="{FF2B5EF4-FFF2-40B4-BE49-F238E27FC236}">
                <a16:creationId xmlns:a16="http://schemas.microsoft.com/office/drawing/2014/main" id="{829F3618-C019-42DF-B5C6-10E427395D63}"/>
              </a:ext>
            </a:extLst>
          </p:cNvPr>
          <p:cNvSpPr txBox="1"/>
          <p:nvPr/>
        </p:nvSpPr>
        <p:spPr>
          <a:xfrm>
            <a:off x="2095500" y="2832100"/>
            <a:ext cx="2032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Petites améliorations régulières.</a:t>
            </a:r>
          </a:p>
        </p:txBody>
      </p:sp>
      <p:sp>
        <p:nvSpPr>
          <p:cNvPr id="189" name="TextBox 188">
            <a:extLst>
              <a:ext uri="{FF2B5EF4-FFF2-40B4-BE49-F238E27FC236}">
                <a16:creationId xmlns:a16="http://schemas.microsoft.com/office/drawing/2014/main" id="{278AF31F-BFFF-4C23-9C52-A4F1DBB35BD5}"/>
              </a:ext>
            </a:extLst>
          </p:cNvPr>
          <p:cNvSpPr txBox="1"/>
          <p:nvPr/>
        </p:nvSpPr>
        <p:spPr>
          <a:xfrm>
            <a:off x="4305300" y="2832100"/>
            <a:ext cx="26670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Kinshasa : étiquettes et listes.</a:t>
            </a:r>
          </a:p>
        </p:txBody>
      </p:sp>
      <p:sp>
        <p:nvSpPr>
          <p:cNvPr id="190" name="TextBox 189">
            <a:extLst>
              <a:ext uri="{FF2B5EF4-FFF2-40B4-BE49-F238E27FC236}">
                <a16:creationId xmlns:a16="http://schemas.microsoft.com/office/drawing/2014/main" id="{0DB948B4-3EC0-42CE-B2B5-86C7E0C52AA3}"/>
              </a:ext>
            </a:extLst>
          </p:cNvPr>
          <p:cNvSpPr txBox="1"/>
          <p:nvPr/>
        </p:nvSpPr>
        <p:spPr>
          <a:xfrm>
            <a:off x="673100" y="3695700"/>
            <a:ext cx="12446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B4C"/>
                </a:solidFill>
                <a:effectLst/>
                <a:uFillTx/>
                <a:latin typeface="Montserrat"/>
                <a:ea typeface="Montserrat"/>
                <a:cs typeface="Montserrat"/>
                <a:sym typeface="Helvetica Neue"/>
              </a:rPr>
              <a:t>Implication personnel</a:t>
            </a:r>
          </a:p>
        </p:txBody>
      </p:sp>
      <p:sp>
        <p:nvSpPr>
          <p:cNvPr id="191" name="TextBox 190">
            <a:extLst>
              <a:ext uri="{FF2B5EF4-FFF2-40B4-BE49-F238E27FC236}">
                <a16:creationId xmlns:a16="http://schemas.microsoft.com/office/drawing/2014/main" id="{A9C3FA50-C259-40E4-90F3-1DACF95C7D4D}"/>
              </a:ext>
            </a:extLst>
          </p:cNvPr>
          <p:cNvSpPr txBox="1"/>
          <p:nvPr/>
        </p:nvSpPr>
        <p:spPr>
          <a:xfrm>
            <a:off x="2095500" y="3695700"/>
            <a:ext cx="2032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Problèmes signalés par les équipes.</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192" name="TextBox 191">
            <a:extLst>
              <a:ext uri="{FF2B5EF4-FFF2-40B4-BE49-F238E27FC236}">
                <a16:creationId xmlns:a16="http://schemas.microsoft.com/office/drawing/2014/main" id="{55DA02EE-CFF4-4816-82FA-20BC7FE91659}"/>
              </a:ext>
            </a:extLst>
          </p:cNvPr>
          <p:cNvSpPr txBox="1"/>
          <p:nvPr/>
        </p:nvSpPr>
        <p:spPr>
          <a:xfrm>
            <a:off x="4305300" y="3695700"/>
            <a:ext cx="2667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Trajets ajustés après signalements.</a:t>
            </a:r>
          </a:p>
        </p:txBody>
      </p:sp>
      <p:sp>
        <p:nvSpPr>
          <p:cNvPr id="193" name="TextBox 192">
            <a:extLst>
              <a:ext uri="{FF2B5EF4-FFF2-40B4-BE49-F238E27FC236}">
                <a16:creationId xmlns:a16="http://schemas.microsoft.com/office/drawing/2014/main" id="{4A9A4CB6-A4E5-4701-8034-D207CBC1E7BE}"/>
              </a:ext>
            </a:extLst>
          </p:cNvPr>
          <p:cNvSpPr txBox="1"/>
          <p:nvPr/>
        </p:nvSpPr>
        <p:spPr>
          <a:xfrm>
            <a:off x="673100" y="4559300"/>
            <a:ext cx="12446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Approche processus</a:t>
            </a:r>
          </a:p>
        </p:txBody>
      </p:sp>
      <p:sp>
        <p:nvSpPr>
          <p:cNvPr id="194" name="TextBox 193">
            <a:extLst>
              <a:ext uri="{FF2B5EF4-FFF2-40B4-BE49-F238E27FC236}">
                <a16:creationId xmlns:a16="http://schemas.microsoft.com/office/drawing/2014/main" id="{D605BD43-952B-431C-AA02-2F0A3FB31878}"/>
              </a:ext>
            </a:extLst>
          </p:cNvPr>
          <p:cNvSpPr txBox="1"/>
          <p:nvPr/>
        </p:nvSpPr>
        <p:spPr>
          <a:xfrm>
            <a:off x="2095500" y="4559300"/>
            <a:ext cx="2032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Intrants, extrants, responsables.</a:t>
            </a:r>
          </a:p>
        </p:txBody>
      </p:sp>
      <p:sp>
        <p:nvSpPr>
          <p:cNvPr id="195" name="TextBox 194">
            <a:extLst>
              <a:ext uri="{FF2B5EF4-FFF2-40B4-BE49-F238E27FC236}">
                <a16:creationId xmlns:a16="http://schemas.microsoft.com/office/drawing/2014/main" id="{0C82C602-B587-4CF5-A7CD-A6CB096D290F}"/>
              </a:ext>
            </a:extLst>
          </p:cNvPr>
          <p:cNvSpPr txBox="1"/>
          <p:nvPr/>
        </p:nvSpPr>
        <p:spPr>
          <a:xfrm>
            <a:off x="4305300" y="4559300"/>
            <a:ext cx="2667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Flux commande-livraison cartographié.</a:t>
            </a:r>
          </a:p>
        </p:txBody>
      </p:sp>
      <p:sp>
        <p:nvSpPr>
          <p:cNvPr id="196" name="TextBox 195">
            <a:extLst>
              <a:ext uri="{FF2B5EF4-FFF2-40B4-BE49-F238E27FC236}">
                <a16:creationId xmlns:a16="http://schemas.microsoft.com/office/drawing/2014/main" id="{33975F8B-1B03-44AB-A848-6D2CD9919ECC}"/>
              </a:ext>
            </a:extLst>
          </p:cNvPr>
          <p:cNvSpPr txBox="1"/>
          <p:nvPr/>
        </p:nvSpPr>
        <p:spPr>
          <a:xfrm>
            <a:off x="673100" y="5422900"/>
            <a:ext cx="12446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Qualité fournisseur</a:t>
            </a:r>
          </a:p>
        </p:txBody>
      </p:sp>
      <p:sp>
        <p:nvSpPr>
          <p:cNvPr id="197" name="TextBox 196">
            <a:extLst>
              <a:ext uri="{FF2B5EF4-FFF2-40B4-BE49-F238E27FC236}">
                <a16:creationId xmlns:a16="http://schemas.microsoft.com/office/drawing/2014/main" id="{0F0C6F7F-3B14-467A-92DE-F90661A9E715}"/>
              </a:ext>
            </a:extLst>
          </p:cNvPr>
          <p:cNvSpPr txBox="1"/>
          <p:nvPr/>
        </p:nvSpPr>
        <p:spPr>
          <a:xfrm>
            <a:off x="2095500" y="5422900"/>
            <a:ext cx="2032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Partenaires qualité ; intrants clés.</a:t>
            </a:r>
          </a:p>
        </p:txBody>
      </p:sp>
      <p:sp>
        <p:nvSpPr>
          <p:cNvPr id="198" name="TextBox 197">
            <a:extLst>
              <a:ext uri="{FF2B5EF4-FFF2-40B4-BE49-F238E27FC236}">
                <a16:creationId xmlns:a16="http://schemas.microsoft.com/office/drawing/2014/main" id="{99FED504-0979-4DA4-9C51-399691BB86D9}"/>
              </a:ext>
            </a:extLst>
          </p:cNvPr>
          <p:cNvSpPr txBox="1"/>
          <p:nvPr/>
        </p:nvSpPr>
        <p:spPr>
          <a:xfrm>
            <a:off x="4305300" y="5422900"/>
            <a:ext cx="2667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Cameroun : contamination réduite.</a:t>
            </a:r>
          </a:p>
        </p:txBody>
      </p:sp>
      <p:sp>
        <p:nvSpPr>
          <p:cNvPr id="199" name="Rectangle 198">
            <a:extLst>
              <a:ext uri="{FF2B5EF4-FFF2-40B4-BE49-F238E27FC236}">
                <a16:creationId xmlns:a16="http://schemas.microsoft.com/office/drawing/2014/main" id="{1003B627-5AD7-48D7-9A7B-2DEE8910040D}"/>
              </a:ext>
            </a:extLst>
          </p:cNvPr>
          <p:cNvSpPr/>
          <p:nvPr/>
        </p:nvSpPr>
        <p:spPr>
          <a:xfrm>
            <a:off x="559238" y="6299200"/>
            <a:ext cx="6477000" cy="457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73794903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03A67-A7BC-F4F9-8475-5A9A117AEE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4E9343-ABAB-2887-1E5F-A78057160A9A}"/>
              </a:ext>
            </a:extLst>
          </p:cNvPr>
          <p:cNvSpPr>
            <a:spLocks noGrp="1"/>
          </p:cNvSpPr>
          <p:nvPr>
            <p:ph type="title"/>
          </p:nvPr>
        </p:nvSpPr>
        <p:spPr>
          <a:xfrm>
            <a:off x="603252" y="539751"/>
            <a:ext cx="8307991" cy="717551"/>
          </a:xfrm>
        </p:spPr>
        <p:txBody>
          <a:bodyPr/>
          <a:lstStyle/>
          <a:p>
            <a:r>
              <a:rPr lang="en-US" dirty="0"/>
              <a:t>Principes de gestion de la qualité totale (TQM) dans les chaînes d’approvisionnement</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FFBB50BA-C8BB-16B8-44EB-8689354C1166}"/>
              </a:ext>
            </a:extLst>
          </p:cNvPr>
          <p:cNvPicPr>
            <a:picLocks noChangeAspect="1"/>
          </p:cNvPicPr>
          <p:nvPr/>
        </p:nvPicPr>
        <p:blipFill>
          <a:blip r:embed="rId3"/>
          <a:stretch>
            <a:fillRect/>
          </a:stretch>
        </p:blipFill>
        <p:spPr>
          <a:xfrm>
            <a:off x="603252" y="1600428"/>
            <a:ext cx="9141362" cy="4517739"/>
          </a:xfrm>
          <a:prstGeom prst="rect">
            <a:avLst/>
          </a:prstGeom>
        </p:spPr>
      </p:pic>
      <p:sp>
        <p:nvSpPr>
          <p:cNvPr id="3" name="Rectangle 2">
            <a:extLst>
              <a:ext uri="{FF2B5EF4-FFF2-40B4-BE49-F238E27FC236}">
                <a16:creationId xmlns:a16="http://schemas.microsoft.com/office/drawing/2014/main" id="{CC0C85F1-32C8-4B72-92BC-EA23BC356F01}"/>
              </a:ext>
            </a:extLst>
          </p:cNvPr>
          <p:cNvSpPr/>
          <p:nvPr/>
        </p:nvSpPr>
        <p:spPr>
          <a:xfrm>
            <a:off x="603250" y="1600200"/>
            <a:ext cx="9144000" cy="4533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Rectangle 4">
            <a:extLst>
              <a:ext uri="{FF2B5EF4-FFF2-40B4-BE49-F238E27FC236}">
                <a16:creationId xmlns:a16="http://schemas.microsoft.com/office/drawing/2014/main" id="{E5123EC6-9B56-4028-98DA-0149D0BA7B5F}"/>
              </a:ext>
            </a:extLst>
          </p:cNvPr>
          <p:cNvSpPr/>
          <p:nvPr/>
        </p:nvSpPr>
        <p:spPr>
          <a:xfrm>
            <a:off x="609600" y="1651000"/>
            <a:ext cx="9080500" cy="43942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7234A1F9-E69A-4932-88D1-FB1C09CB8A91}"/>
              </a:ext>
            </a:extLst>
          </p:cNvPr>
          <p:cNvSpPr txBox="1"/>
          <p:nvPr/>
        </p:nvSpPr>
        <p:spPr>
          <a:xfrm>
            <a:off x="800100" y="1943100"/>
            <a:ext cx="6350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1" i="0" u="none" strike="noStrike" cap="none" spc="0" normalizeH="0" baseline="0">
                <a:ln>
                  <a:noFill/>
                </a:ln>
                <a:solidFill>
                  <a:srgbClr val="A44824"/>
                </a:solidFill>
                <a:effectLst/>
                <a:uFillTx/>
                <a:latin typeface="+mn-lt"/>
                <a:ea typeface="+mn-ea"/>
                <a:cs typeface="+mn-cs"/>
                <a:sym typeface="Helvetica Neue"/>
              </a:rPr>
              <a:t>Cas : TQM chez un distributeur régional</a:t>
            </a:r>
            <a:endParaRPr kumimoji="0" lang="en-GB" sz="1400" b="1" i="0" u="none" strike="noStrike" cap="none" spc="0" normalizeH="0" baseline="0">
              <a:ln>
                <a:noFill/>
              </a:ln>
              <a:solidFill>
                <a:srgbClr val="A44824"/>
              </a:solidFill>
              <a:effectLst/>
              <a:uFillTx/>
              <a:latin typeface="+mn-lt"/>
              <a:ea typeface="+mn-ea"/>
              <a:cs typeface="+mn-cs"/>
              <a:sym typeface="Helvetica Neue"/>
            </a:endParaRPr>
          </a:p>
        </p:txBody>
      </p:sp>
      <p:sp>
        <p:nvSpPr>
          <p:cNvPr id="7" name="TextBox 6">
            <a:extLst>
              <a:ext uri="{FF2B5EF4-FFF2-40B4-BE49-F238E27FC236}">
                <a16:creationId xmlns:a16="http://schemas.microsoft.com/office/drawing/2014/main" id="{B1CD8675-C896-44BF-929D-0EB0102CBC28}"/>
              </a:ext>
            </a:extLst>
          </p:cNvPr>
          <p:cNvSpPr txBox="1"/>
          <p:nvPr/>
        </p:nvSpPr>
        <p:spPr>
          <a:xfrm>
            <a:off x="800100" y="2514600"/>
            <a:ext cx="9525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1" i="0" u="none" strike="noStrike" cap="none" spc="0" normalizeH="0" baseline="0">
                <a:ln>
                  <a:noFill/>
                </a:ln>
                <a:solidFill>
                  <a:srgbClr val="003B4C"/>
                </a:solidFill>
                <a:effectLst/>
                <a:uFillTx/>
                <a:latin typeface="+mn-lt"/>
                <a:ea typeface="+mn-ea"/>
                <a:cs typeface="+mn-cs"/>
                <a:sym typeface="Helvetica Neue"/>
              </a:rPr>
              <a:t>Problème :</a:t>
            </a:r>
          </a:p>
        </p:txBody>
      </p:sp>
      <p:sp>
        <p:nvSpPr>
          <p:cNvPr id="8" name="TextBox 7">
            <a:extLst>
              <a:ext uri="{FF2B5EF4-FFF2-40B4-BE49-F238E27FC236}">
                <a16:creationId xmlns:a16="http://schemas.microsoft.com/office/drawing/2014/main" id="{C81CEE7C-0FA5-49A1-8758-42C96A890A94}"/>
              </a:ext>
            </a:extLst>
          </p:cNvPr>
          <p:cNvSpPr txBox="1"/>
          <p:nvPr/>
        </p:nvSpPr>
        <p:spPr>
          <a:xfrm>
            <a:off x="1752600" y="2514600"/>
            <a:ext cx="74295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i="0" u="none" strike="noStrike" cap="none" spc="0" normalizeH="0" baseline="0">
                <a:ln>
                  <a:noFill/>
                </a:ln>
                <a:solidFill>
                  <a:srgbClr val="003B4C"/>
                </a:solidFill>
                <a:effectLst/>
                <a:uFillTx/>
                <a:latin typeface="+mn-lt"/>
                <a:ea typeface="+mn-ea"/>
                <a:cs typeface="+mn-cs"/>
                <a:sym typeface="Helvetica Neue"/>
              </a:rPr>
              <a:t>5 % des commandes expédiées comportent des erreurs (quantités ou articles incorrects), entraînant retours et perte de confiance.</a:t>
            </a:r>
            <a:endParaRPr kumimoji="0" lang="en-GB" sz="1400" i="0" u="none" strike="noStrike" cap="none" spc="0" normalizeH="0" baseline="0">
              <a:ln>
                <a:noFill/>
              </a:ln>
              <a:solidFill>
                <a:srgbClr val="003B4C"/>
              </a:solidFill>
              <a:effectLst/>
              <a:uFillTx/>
              <a:latin typeface="+mn-lt"/>
              <a:ea typeface="+mn-ea"/>
              <a:cs typeface="+mn-cs"/>
              <a:sym typeface="Helvetica Neue"/>
            </a:endParaRPr>
          </a:p>
        </p:txBody>
      </p:sp>
      <p:sp>
        <p:nvSpPr>
          <p:cNvPr id="9" name="TextBox 8">
            <a:extLst>
              <a:ext uri="{FF2B5EF4-FFF2-40B4-BE49-F238E27FC236}">
                <a16:creationId xmlns:a16="http://schemas.microsoft.com/office/drawing/2014/main" id="{37534D9C-24B7-4606-9A5F-9380DBA5066F}"/>
              </a:ext>
            </a:extLst>
          </p:cNvPr>
          <p:cNvSpPr txBox="1"/>
          <p:nvPr/>
        </p:nvSpPr>
        <p:spPr>
          <a:xfrm>
            <a:off x="863600" y="3378200"/>
            <a:ext cx="8382000" cy="1422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i="0" u="none" strike="noStrike" cap="none" spc="0" normalizeH="0" baseline="0">
                <a:ln>
                  <a:noFill/>
                </a:ln>
                <a:solidFill>
                  <a:srgbClr val="003B4C"/>
                </a:solidFill>
                <a:effectLst/>
                <a:uFillTx/>
                <a:latin typeface="+mn-lt"/>
                <a:ea typeface="+mn-ea"/>
                <a:cs typeface="+mn-cs"/>
                <a:sym typeface="Helvetica Neue"/>
              </a:rPr>
              <a:t>• L’équipe cartographie le processus de traitement des commandes et constate que les erreurs surviennent souvent lors de la préparation manuelle et des documents.
• Elle introduit des listes de contrôle, des étiquettes plus claires et un second contrôle pour les commandes de forte valeur.
• Elle suit le taux d’erreur chaque semaine et célèbre les améliorations.</a:t>
            </a:r>
            <a:endParaRPr kumimoji="0" lang="en-GB" sz="1400" i="0" u="none" strike="noStrike" cap="none" spc="0" normalizeH="0" baseline="0">
              <a:ln>
                <a:noFill/>
              </a:ln>
              <a:solidFill>
                <a:srgbClr val="003B4C"/>
              </a:solidFill>
              <a:effectLst/>
              <a:uFillTx/>
              <a:latin typeface="+mn-lt"/>
              <a:ea typeface="+mn-ea"/>
              <a:cs typeface="+mn-cs"/>
              <a:sym typeface="Helvetica Neue"/>
            </a:endParaRPr>
          </a:p>
        </p:txBody>
      </p:sp>
      <p:sp>
        <p:nvSpPr>
          <p:cNvPr id="10" name="TextBox 9">
            <a:extLst>
              <a:ext uri="{FF2B5EF4-FFF2-40B4-BE49-F238E27FC236}">
                <a16:creationId xmlns:a16="http://schemas.microsoft.com/office/drawing/2014/main" id="{D8DE7653-4140-465C-8A25-61CA7BCF4599}"/>
              </a:ext>
            </a:extLst>
          </p:cNvPr>
          <p:cNvSpPr txBox="1"/>
          <p:nvPr/>
        </p:nvSpPr>
        <p:spPr>
          <a:xfrm>
            <a:off x="800100" y="5092700"/>
            <a:ext cx="8255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1" i="0" u="none" strike="noStrike" cap="none" spc="0" normalizeH="0" baseline="0">
                <a:ln>
                  <a:noFill/>
                </a:ln>
                <a:solidFill>
                  <a:srgbClr val="003B4C"/>
                </a:solidFill>
                <a:effectLst/>
                <a:uFillTx/>
                <a:latin typeface="+mn-lt"/>
                <a:ea typeface="+mn-ea"/>
                <a:cs typeface="+mn-cs"/>
                <a:sym typeface="Helvetica Neue"/>
              </a:rPr>
              <a:t>Résultat :</a:t>
            </a:r>
          </a:p>
        </p:txBody>
      </p:sp>
      <p:sp>
        <p:nvSpPr>
          <p:cNvPr id="11" name="TextBox 10">
            <a:extLst>
              <a:ext uri="{FF2B5EF4-FFF2-40B4-BE49-F238E27FC236}">
                <a16:creationId xmlns:a16="http://schemas.microsoft.com/office/drawing/2014/main" id="{CED988C7-292E-44F5-9DBB-762444744FB8}"/>
              </a:ext>
            </a:extLst>
          </p:cNvPr>
          <p:cNvSpPr txBox="1"/>
          <p:nvPr/>
        </p:nvSpPr>
        <p:spPr>
          <a:xfrm>
            <a:off x="1625600" y="5092700"/>
            <a:ext cx="7620000" cy="609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i="0" u="none" strike="noStrike" cap="none" spc="0" normalizeH="0" baseline="0">
                <a:ln>
                  <a:noFill/>
                </a:ln>
                <a:solidFill>
                  <a:srgbClr val="003B4C"/>
                </a:solidFill>
                <a:effectLst/>
                <a:uFillTx/>
                <a:latin typeface="+mn-lt"/>
                <a:ea typeface="+mn-ea"/>
                <a:cs typeface="+mn-cs"/>
                <a:sym typeface="Helvetica Neue"/>
              </a:rPr>
              <a:t>Le taux d’erreur des commandes tombe à 1 % ; moins de retours, satisfaction client plus élevée et coûts de reprise plus faibles.</a:t>
            </a:r>
            <a:endParaRPr kumimoji="0" lang="en-GB" sz="1400" i="0" u="none" strike="noStrike" cap="none" spc="0" normalizeH="0" baseline="0">
              <a:ln>
                <a:noFill/>
              </a:ln>
              <a:solidFill>
                <a:srgbClr val="003B4C"/>
              </a:solidFill>
              <a:effectLst/>
              <a:uFillTx/>
              <a:latin typeface="+mn-lt"/>
              <a:ea typeface="+mn-ea"/>
              <a:cs typeface="+mn-cs"/>
              <a:sym typeface="Helvetica Neue"/>
            </a:endParaRPr>
          </a:p>
        </p:txBody>
      </p:sp>
      <p:sp>
        <p:nvSpPr>
          <p:cNvPr id="12" name="Rectangle 11">
            <a:extLst>
              <a:ext uri="{FF2B5EF4-FFF2-40B4-BE49-F238E27FC236}">
                <a16:creationId xmlns:a16="http://schemas.microsoft.com/office/drawing/2014/main" id="{E928F5D9-23BF-46D4-9E8F-28329E859BBB}"/>
              </a:ext>
            </a:extLst>
          </p:cNvPr>
          <p:cNvSpPr/>
          <p:nvPr/>
        </p:nvSpPr>
        <p:spPr>
          <a:xfrm>
            <a:off x="603250" y="1600200"/>
            <a:ext cx="9144000" cy="4533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Rectangle 12">
            <a:extLst>
              <a:ext uri="{FF2B5EF4-FFF2-40B4-BE49-F238E27FC236}">
                <a16:creationId xmlns:a16="http://schemas.microsoft.com/office/drawing/2014/main" id="{9D97BA74-5680-49CF-B340-2FED334D45D9}"/>
              </a:ext>
            </a:extLst>
          </p:cNvPr>
          <p:cNvSpPr/>
          <p:nvPr/>
        </p:nvSpPr>
        <p:spPr>
          <a:xfrm>
            <a:off x="609600" y="1651000"/>
            <a:ext cx="9080500" cy="43942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1227B2A1-2030-4CEA-B9A9-2C380C95348E}"/>
              </a:ext>
            </a:extLst>
          </p:cNvPr>
          <p:cNvSpPr txBox="1"/>
          <p:nvPr/>
        </p:nvSpPr>
        <p:spPr>
          <a:xfrm>
            <a:off x="800100" y="1943100"/>
            <a:ext cx="6350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a:ln>
                  <a:noFill/>
                </a:ln>
                <a:solidFill>
                  <a:srgbClr val="A44824"/>
                </a:solidFill>
                <a:effectLst/>
                <a:uFillTx/>
                <a:latin typeface="Montserrat"/>
                <a:ea typeface="Montserrat"/>
                <a:cs typeface="Montserrat"/>
                <a:sym typeface="Helvetica Neue"/>
              </a:rPr>
              <a:t>Cas : TQM chez un distributeur régional</a:t>
            </a:r>
            <a:endParaRPr kumimoji="0" lang="en-GB" sz="1400" b="0" i="0" u="none" strike="noStrike" cap="none" spc="0" normalizeH="0" baseline="0">
              <a:ln>
                <a:noFill/>
              </a:ln>
              <a:solidFill>
                <a:srgbClr val="A44824"/>
              </a:solidFill>
              <a:effectLst/>
              <a:uFillTx/>
              <a:latin typeface="Montserrat"/>
              <a:ea typeface="Montserrat"/>
              <a:cs typeface="Montserrat"/>
              <a:sym typeface="Helvetica Neue"/>
            </a:endParaRPr>
          </a:p>
        </p:txBody>
      </p:sp>
      <p:sp>
        <p:nvSpPr>
          <p:cNvPr id="15" name="TextBox 14">
            <a:extLst>
              <a:ext uri="{FF2B5EF4-FFF2-40B4-BE49-F238E27FC236}">
                <a16:creationId xmlns:a16="http://schemas.microsoft.com/office/drawing/2014/main" id="{DF1DBE02-4E0C-4626-B981-0A8AEE651967}"/>
              </a:ext>
            </a:extLst>
          </p:cNvPr>
          <p:cNvSpPr txBox="1"/>
          <p:nvPr/>
        </p:nvSpPr>
        <p:spPr>
          <a:xfrm>
            <a:off x="800100" y="2514600"/>
            <a:ext cx="1016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Problème :</a:t>
            </a:r>
          </a:p>
        </p:txBody>
      </p:sp>
      <p:sp>
        <p:nvSpPr>
          <p:cNvPr id="16" name="TextBox 15">
            <a:extLst>
              <a:ext uri="{FF2B5EF4-FFF2-40B4-BE49-F238E27FC236}">
                <a16:creationId xmlns:a16="http://schemas.microsoft.com/office/drawing/2014/main" id="{04CFEAB6-5BE1-4FC2-B6E5-DA514E47407E}"/>
              </a:ext>
            </a:extLst>
          </p:cNvPr>
          <p:cNvSpPr txBox="1"/>
          <p:nvPr/>
        </p:nvSpPr>
        <p:spPr>
          <a:xfrm>
            <a:off x="1841500" y="2514600"/>
            <a:ext cx="74295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5 % des commandes expédiées comportent des erreurs (quantités ou articles incorrects), entraînant retours et perte de confiance.</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7" name="TextBox 16">
            <a:extLst>
              <a:ext uri="{FF2B5EF4-FFF2-40B4-BE49-F238E27FC236}">
                <a16:creationId xmlns:a16="http://schemas.microsoft.com/office/drawing/2014/main" id="{F647DB7D-C3B1-4633-9FA4-07C043E58EAC}"/>
              </a:ext>
            </a:extLst>
          </p:cNvPr>
          <p:cNvSpPr txBox="1"/>
          <p:nvPr/>
        </p:nvSpPr>
        <p:spPr>
          <a:xfrm>
            <a:off x="863600" y="3302000"/>
            <a:ext cx="8382000"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 L’équipe cartographie le processus de traitement des commandes et repère des erreurs lors de la préparation manuelle et des documents.
• Elle introduit des listes de contrôle, des étiquettes plus claires et un second contrôle pour les commandes de forte valeur.
• Elle suit le taux d’erreur chaque semaine et célèbre les améliorations.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8" name="TextBox 17">
            <a:extLst>
              <a:ext uri="{FF2B5EF4-FFF2-40B4-BE49-F238E27FC236}">
                <a16:creationId xmlns:a16="http://schemas.microsoft.com/office/drawing/2014/main" id="{E0A36095-2D22-419A-B303-708C33516072}"/>
              </a:ext>
            </a:extLst>
          </p:cNvPr>
          <p:cNvSpPr txBox="1"/>
          <p:nvPr/>
        </p:nvSpPr>
        <p:spPr>
          <a:xfrm>
            <a:off x="800100" y="5092700"/>
            <a:ext cx="889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Résultat :</a:t>
            </a:r>
          </a:p>
        </p:txBody>
      </p:sp>
      <p:sp>
        <p:nvSpPr>
          <p:cNvPr id="19" name="TextBox 18">
            <a:extLst>
              <a:ext uri="{FF2B5EF4-FFF2-40B4-BE49-F238E27FC236}">
                <a16:creationId xmlns:a16="http://schemas.microsoft.com/office/drawing/2014/main" id="{130885F8-764B-4895-9FB8-7E3D55F61C93}"/>
              </a:ext>
            </a:extLst>
          </p:cNvPr>
          <p:cNvSpPr txBox="1"/>
          <p:nvPr/>
        </p:nvSpPr>
        <p:spPr>
          <a:xfrm>
            <a:off x="1714500" y="5092700"/>
            <a:ext cx="74930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Le taux d’erreur des commandes tombe à 1 % ; moins de retours, satisfaction client plus élevée et coûts de reprise plus faibles.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Tree>
    <p:extLst>
      <p:ext uri="{BB962C8B-B14F-4D97-AF65-F5344CB8AC3E}">
        <p14:creationId xmlns:p14="http://schemas.microsoft.com/office/powerpoint/2010/main" val="352426967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27B84-AD7F-16C8-F258-9ADFE90B14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1828C5-7643-0754-FFA3-4724CADA1714}"/>
              </a:ext>
            </a:extLst>
          </p:cNvPr>
          <p:cNvSpPr>
            <a:spLocks noGrp="1"/>
          </p:cNvSpPr>
          <p:nvPr>
            <p:ph type="title"/>
          </p:nvPr>
        </p:nvSpPr>
        <p:spPr>
          <a:xfrm>
            <a:off x="603252" y="539751"/>
            <a:ext cx="8307991" cy="717551"/>
          </a:xfrm>
        </p:spPr>
        <p:txBody>
          <a:bodyPr/>
          <a:lstStyle/>
          <a:p>
            <a:r>
              <a:rPr lang="en-US" dirty="0"/>
              <a:t>Normes de qualité : ISO 9001 et ISO 14001</a:t>
            </a:r>
            <a:br>
              <a:rPr lang="pl-PL" dirty="0"/>
            </a:b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0ECC7881-B20B-7A56-8317-254DD6FF30A2}"/>
              </a:ext>
            </a:extLst>
          </p:cNvPr>
          <p:cNvPicPr>
            <a:picLocks noChangeAspect="1"/>
          </p:cNvPicPr>
          <p:nvPr/>
        </p:nvPicPr>
        <p:blipFill>
          <a:blip r:embed="rId3"/>
          <a:stretch>
            <a:fillRect/>
          </a:stretch>
        </p:blipFill>
        <p:spPr>
          <a:xfrm>
            <a:off x="603252" y="1480270"/>
            <a:ext cx="6159870" cy="5210387"/>
          </a:xfrm>
          <a:prstGeom prst="rect">
            <a:avLst/>
          </a:prstGeom>
        </p:spPr>
      </p:pic>
      <p:sp>
        <p:nvSpPr>
          <p:cNvPr id="3" name="Rectangle 2">
            <a:extLst>
              <a:ext uri="{FF2B5EF4-FFF2-40B4-BE49-F238E27FC236}">
                <a16:creationId xmlns:a16="http://schemas.microsoft.com/office/drawing/2014/main" id="{A0B25CA5-B39B-4DA6-8BA0-7C26F432AC1F}"/>
              </a:ext>
            </a:extLst>
          </p:cNvPr>
          <p:cNvSpPr/>
          <p:nvPr/>
        </p:nvSpPr>
        <p:spPr>
          <a:xfrm>
            <a:off x="603250" y="1473200"/>
            <a:ext cx="6172200" cy="5219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Rectangle 4">
            <a:extLst>
              <a:ext uri="{FF2B5EF4-FFF2-40B4-BE49-F238E27FC236}">
                <a16:creationId xmlns:a16="http://schemas.microsoft.com/office/drawing/2014/main" id="{221D9D13-A93F-483D-B911-F4B2C4024306}"/>
              </a:ext>
            </a:extLst>
          </p:cNvPr>
          <p:cNvSpPr/>
          <p:nvPr/>
        </p:nvSpPr>
        <p:spPr>
          <a:xfrm>
            <a:off x="647700" y="1549400"/>
            <a:ext cx="6070600" cy="1524000"/>
          </a:xfrm>
          <a:prstGeom prst="rect">
            <a:avLst/>
          </a:prstGeom>
          <a:solidFill>
            <a:srgbClr val="EAF6F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Rectangle 5">
            <a:extLst>
              <a:ext uri="{FF2B5EF4-FFF2-40B4-BE49-F238E27FC236}">
                <a16:creationId xmlns:a16="http://schemas.microsoft.com/office/drawing/2014/main" id="{88EA3A77-D632-4E08-8941-6227EB689A08}"/>
              </a:ext>
            </a:extLst>
          </p:cNvPr>
          <p:cNvSpPr/>
          <p:nvPr/>
        </p:nvSpPr>
        <p:spPr>
          <a:xfrm>
            <a:off x="647700" y="1549400"/>
            <a:ext cx="40640" cy="1524000"/>
          </a:xfrm>
          <a:prstGeom prst="rect">
            <a:avLst/>
          </a:prstGeom>
          <a:solidFill>
            <a:srgbClr val="28B7C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TextBox 6">
            <a:extLst>
              <a:ext uri="{FF2B5EF4-FFF2-40B4-BE49-F238E27FC236}">
                <a16:creationId xmlns:a16="http://schemas.microsoft.com/office/drawing/2014/main" id="{50F8EAE9-8630-4F92-BCD6-03B8026C3010}"/>
              </a:ext>
            </a:extLst>
          </p:cNvPr>
          <p:cNvSpPr txBox="1"/>
          <p:nvPr/>
        </p:nvSpPr>
        <p:spPr>
          <a:xfrm>
            <a:off x="812800" y="1841500"/>
            <a:ext cx="56515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ISO 9001 est une norme internationale qui spécifie les exigences d’un système de management de la qualité (SMQ).</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8" name="TextBox 7">
            <a:extLst>
              <a:ext uri="{FF2B5EF4-FFF2-40B4-BE49-F238E27FC236}">
                <a16:creationId xmlns:a16="http://schemas.microsoft.com/office/drawing/2014/main" id="{1DBFD93F-EA2D-4538-B600-A74937E58C67}"/>
              </a:ext>
            </a:extLst>
          </p:cNvPr>
          <p:cNvSpPr txBox="1"/>
          <p:nvPr/>
        </p:nvSpPr>
        <p:spPr>
          <a:xfrm>
            <a:off x="812800" y="2413000"/>
            <a:ext cx="56515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Elle met l’accent sur des processus cohérents, la documentation et l’amélioration continue afin que les produits/services répondent aux exigences des clients et de la réglementation.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9" name="Rectangle 8">
            <a:extLst>
              <a:ext uri="{FF2B5EF4-FFF2-40B4-BE49-F238E27FC236}">
                <a16:creationId xmlns:a16="http://schemas.microsoft.com/office/drawing/2014/main" id="{456BB256-9C9C-428D-8A1A-2E6010BD3016}"/>
              </a:ext>
            </a:extLst>
          </p:cNvPr>
          <p:cNvSpPr/>
          <p:nvPr/>
        </p:nvSpPr>
        <p:spPr>
          <a:xfrm>
            <a:off x="647700" y="3225800"/>
            <a:ext cx="1270000" cy="381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5D46A76F-B1BE-4ACD-94DF-3252FC65657F}"/>
              </a:ext>
            </a:extLst>
          </p:cNvPr>
          <p:cNvSpPr txBox="1"/>
          <p:nvPr/>
        </p:nvSpPr>
        <p:spPr>
          <a:xfrm>
            <a:off x="723900" y="3289300"/>
            <a:ext cx="1117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Exigence clé</a:t>
            </a:r>
          </a:p>
        </p:txBody>
      </p:sp>
      <p:sp>
        <p:nvSpPr>
          <p:cNvPr id="11" name="Rectangle 10">
            <a:extLst>
              <a:ext uri="{FF2B5EF4-FFF2-40B4-BE49-F238E27FC236}">
                <a16:creationId xmlns:a16="http://schemas.microsoft.com/office/drawing/2014/main" id="{3440F17A-3E5F-4ADA-9879-90B3328DA79E}"/>
              </a:ext>
            </a:extLst>
          </p:cNvPr>
          <p:cNvSpPr/>
          <p:nvPr/>
        </p:nvSpPr>
        <p:spPr>
          <a:xfrm>
            <a:off x="1917700" y="3225800"/>
            <a:ext cx="2667000" cy="381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C67FF7F4-40D0-4F49-A634-6597B7E3F95C}"/>
              </a:ext>
            </a:extLst>
          </p:cNvPr>
          <p:cNvSpPr txBox="1"/>
          <p:nvPr/>
        </p:nvSpPr>
        <p:spPr>
          <a:xfrm>
            <a:off x="1993900" y="3289300"/>
            <a:ext cx="2514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Signification</a:t>
            </a:r>
          </a:p>
        </p:txBody>
      </p:sp>
      <p:sp>
        <p:nvSpPr>
          <p:cNvPr id="13" name="Rectangle 12">
            <a:extLst>
              <a:ext uri="{FF2B5EF4-FFF2-40B4-BE49-F238E27FC236}">
                <a16:creationId xmlns:a16="http://schemas.microsoft.com/office/drawing/2014/main" id="{A3E5DBD9-CDF8-4825-8108-D52E59D85E27}"/>
              </a:ext>
            </a:extLst>
          </p:cNvPr>
          <p:cNvSpPr/>
          <p:nvPr/>
        </p:nvSpPr>
        <p:spPr>
          <a:xfrm>
            <a:off x="4584700" y="3225800"/>
            <a:ext cx="2133600" cy="381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0CE12E79-1968-4D5C-A492-243935AF41F4}"/>
              </a:ext>
            </a:extLst>
          </p:cNvPr>
          <p:cNvSpPr txBox="1"/>
          <p:nvPr/>
        </p:nvSpPr>
        <p:spPr>
          <a:xfrm>
            <a:off x="4660900" y="3289300"/>
            <a:ext cx="19812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b="1" i="0" u="none" strike="noStrike" cap="none" spc="0" normalizeH="0" baseline="0">
                <a:ln>
                  <a:noFill/>
                </a:ln>
                <a:solidFill>
                  <a:srgbClr val="003B4C"/>
                </a:solidFill>
                <a:effectLst/>
                <a:uFillTx/>
                <a:latin typeface="+mn-lt"/>
                <a:ea typeface="+mn-ea"/>
                <a:cs typeface="+mn-cs"/>
                <a:sym typeface="Helvetica Neue"/>
              </a:rPr>
              <a:t>Implication pour la chaîne d’approvisionnement</a:t>
            </a:r>
            <a:endParaRPr kumimoji="0" lang="en-GB" sz="1000" b="1" i="0" u="none" strike="noStrike" cap="none" spc="0" normalizeH="0" baseline="0">
              <a:ln>
                <a:noFill/>
              </a:ln>
              <a:solidFill>
                <a:srgbClr val="003B4C"/>
              </a:solidFill>
              <a:effectLst/>
              <a:uFillTx/>
              <a:latin typeface="+mn-lt"/>
              <a:ea typeface="+mn-ea"/>
              <a:cs typeface="+mn-cs"/>
              <a:sym typeface="Helvetica Neue"/>
            </a:endParaRPr>
          </a:p>
        </p:txBody>
      </p:sp>
      <p:sp>
        <p:nvSpPr>
          <p:cNvPr id="15" name="Rectangle 14">
            <a:extLst>
              <a:ext uri="{FF2B5EF4-FFF2-40B4-BE49-F238E27FC236}">
                <a16:creationId xmlns:a16="http://schemas.microsoft.com/office/drawing/2014/main" id="{8727EC25-DF46-472B-A0F7-6AA908E8D04E}"/>
              </a:ext>
            </a:extLst>
          </p:cNvPr>
          <p:cNvSpPr/>
          <p:nvPr/>
        </p:nvSpPr>
        <p:spPr>
          <a:xfrm>
            <a:off x="647700" y="3606800"/>
            <a:ext cx="12700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TextBox 15">
            <a:extLst>
              <a:ext uri="{FF2B5EF4-FFF2-40B4-BE49-F238E27FC236}">
                <a16:creationId xmlns:a16="http://schemas.microsoft.com/office/drawing/2014/main" id="{E18F1549-B732-4712-B874-8D30F4C1A2C3}"/>
              </a:ext>
            </a:extLst>
          </p:cNvPr>
          <p:cNvSpPr txBox="1"/>
          <p:nvPr/>
        </p:nvSpPr>
        <p:spPr>
          <a:xfrm>
            <a:off x="723900" y="3670300"/>
            <a:ext cx="11176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Processus documentés</a:t>
            </a:r>
          </a:p>
        </p:txBody>
      </p:sp>
      <p:sp>
        <p:nvSpPr>
          <p:cNvPr id="17" name="Rectangle 16">
            <a:extLst>
              <a:ext uri="{FF2B5EF4-FFF2-40B4-BE49-F238E27FC236}">
                <a16:creationId xmlns:a16="http://schemas.microsoft.com/office/drawing/2014/main" id="{6711151E-7B56-4E64-81F4-2C1EEB0494EE}"/>
              </a:ext>
            </a:extLst>
          </p:cNvPr>
          <p:cNvSpPr/>
          <p:nvPr/>
        </p:nvSpPr>
        <p:spPr>
          <a:xfrm>
            <a:off x="1917700" y="3606800"/>
            <a:ext cx="26670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TextBox 17">
            <a:extLst>
              <a:ext uri="{FF2B5EF4-FFF2-40B4-BE49-F238E27FC236}">
                <a16:creationId xmlns:a16="http://schemas.microsoft.com/office/drawing/2014/main" id="{EEA402AE-1582-4308-B68D-645A39BD3BF5}"/>
              </a:ext>
            </a:extLst>
          </p:cNvPr>
          <p:cNvSpPr txBox="1"/>
          <p:nvPr/>
        </p:nvSpPr>
        <p:spPr>
          <a:xfrm>
            <a:off x="1993900" y="3670300"/>
            <a:ext cx="25146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Procédures claires pour les activités clés (achat, production, livraison, traitement des réclamations).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19" name="Rectangle 18">
            <a:extLst>
              <a:ext uri="{FF2B5EF4-FFF2-40B4-BE49-F238E27FC236}">
                <a16:creationId xmlns:a16="http://schemas.microsoft.com/office/drawing/2014/main" id="{705E1564-22F3-4E99-9CA1-BA0F38003DE2}"/>
              </a:ext>
            </a:extLst>
          </p:cNvPr>
          <p:cNvSpPr/>
          <p:nvPr/>
        </p:nvSpPr>
        <p:spPr>
          <a:xfrm>
            <a:off x="4584700" y="3606800"/>
            <a:ext cx="21336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 name="TextBox 19">
            <a:extLst>
              <a:ext uri="{FF2B5EF4-FFF2-40B4-BE49-F238E27FC236}">
                <a16:creationId xmlns:a16="http://schemas.microsoft.com/office/drawing/2014/main" id="{298D0F0E-FEE8-4300-A186-00A26E9EB108}"/>
              </a:ext>
            </a:extLst>
          </p:cNvPr>
          <p:cNvSpPr txBox="1"/>
          <p:nvPr/>
        </p:nvSpPr>
        <p:spPr>
          <a:xfrm>
            <a:off x="4660900" y="3670300"/>
            <a:ext cx="19812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Réduit la variation ; facilite la formation du personnel et l’intégration de nouveaux fournisseurs.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1" name="Rectangle 20">
            <a:extLst>
              <a:ext uri="{FF2B5EF4-FFF2-40B4-BE49-F238E27FC236}">
                <a16:creationId xmlns:a16="http://schemas.microsoft.com/office/drawing/2014/main" id="{8F0AECFD-0D7E-4B7C-A411-CCDE63D325CB}"/>
              </a:ext>
            </a:extLst>
          </p:cNvPr>
          <p:cNvSpPr/>
          <p:nvPr/>
        </p:nvSpPr>
        <p:spPr>
          <a:xfrm>
            <a:off x="647700" y="4406900"/>
            <a:ext cx="12700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TextBox 21">
            <a:extLst>
              <a:ext uri="{FF2B5EF4-FFF2-40B4-BE49-F238E27FC236}">
                <a16:creationId xmlns:a16="http://schemas.microsoft.com/office/drawing/2014/main" id="{DE0C36C7-F48D-4115-B6DF-D22E2002491A}"/>
              </a:ext>
            </a:extLst>
          </p:cNvPr>
          <p:cNvSpPr txBox="1"/>
          <p:nvPr/>
        </p:nvSpPr>
        <p:spPr>
          <a:xfrm>
            <a:off x="723900" y="4470400"/>
            <a:ext cx="11176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Responsabilité de la direction</a:t>
            </a:r>
          </a:p>
        </p:txBody>
      </p:sp>
      <p:sp>
        <p:nvSpPr>
          <p:cNvPr id="23" name="Rectangle 22">
            <a:extLst>
              <a:ext uri="{FF2B5EF4-FFF2-40B4-BE49-F238E27FC236}">
                <a16:creationId xmlns:a16="http://schemas.microsoft.com/office/drawing/2014/main" id="{7836B43C-15BA-487B-955D-40E81C8DE30B}"/>
              </a:ext>
            </a:extLst>
          </p:cNvPr>
          <p:cNvSpPr/>
          <p:nvPr/>
        </p:nvSpPr>
        <p:spPr>
          <a:xfrm>
            <a:off x="1917700" y="4406900"/>
            <a:ext cx="26670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TextBox 23">
            <a:extLst>
              <a:ext uri="{FF2B5EF4-FFF2-40B4-BE49-F238E27FC236}">
                <a16:creationId xmlns:a16="http://schemas.microsoft.com/office/drawing/2014/main" id="{577A275F-F141-4389-892B-9B6E0C87046B}"/>
              </a:ext>
            </a:extLst>
          </p:cNvPr>
          <p:cNvSpPr txBox="1"/>
          <p:nvPr/>
        </p:nvSpPr>
        <p:spPr>
          <a:xfrm>
            <a:off x="1993900" y="4470400"/>
            <a:ext cx="25146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La direction s’engage envers la politique et les objectifs qualité.</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5" name="Rectangle 24">
            <a:extLst>
              <a:ext uri="{FF2B5EF4-FFF2-40B4-BE49-F238E27FC236}">
                <a16:creationId xmlns:a16="http://schemas.microsoft.com/office/drawing/2014/main" id="{8192C239-6944-458A-81A0-2C8E24F24507}"/>
              </a:ext>
            </a:extLst>
          </p:cNvPr>
          <p:cNvSpPr/>
          <p:nvPr/>
        </p:nvSpPr>
        <p:spPr>
          <a:xfrm>
            <a:off x="4584700" y="4406900"/>
            <a:ext cx="21336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TextBox 25">
            <a:extLst>
              <a:ext uri="{FF2B5EF4-FFF2-40B4-BE49-F238E27FC236}">
                <a16:creationId xmlns:a16="http://schemas.microsoft.com/office/drawing/2014/main" id="{9558031C-8C14-4990-9D61-D3AED165C72D}"/>
              </a:ext>
            </a:extLst>
          </p:cNvPr>
          <p:cNvSpPr txBox="1"/>
          <p:nvPr/>
        </p:nvSpPr>
        <p:spPr>
          <a:xfrm>
            <a:off x="4660900" y="4470400"/>
            <a:ext cx="1981200" cy="508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Garantit que la qualité est une priorité stratégique, pas seulement un sujet technique.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27" name="Rectangle 26">
            <a:extLst>
              <a:ext uri="{FF2B5EF4-FFF2-40B4-BE49-F238E27FC236}">
                <a16:creationId xmlns:a16="http://schemas.microsoft.com/office/drawing/2014/main" id="{4F064662-24F0-4E26-9629-52E3B265F06B}"/>
              </a:ext>
            </a:extLst>
          </p:cNvPr>
          <p:cNvSpPr/>
          <p:nvPr/>
        </p:nvSpPr>
        <p:spPr>
          <a:xfrm>
            <a:off x="647700" y="5016500"/>
            <a:ext cx="12700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8" name="TextBox 27">
            <a:extLst>
              <a:ext uri="{FF2B5EF4-FFF2-40B4-BE49-F238E27FC236}">
                <a16:creationId xmlns:a16="http://schemas.microsoft.com/office/drawing/2014/main" id="{B422A022-C38B-4413-A2C8-201BA9C0257C}"/>
              </a:ext>
            </a:extLst>
          </p:cNvPr>
          <p:cNvSpPr txBox="1"/>
          <p:nvPr/>
        </p:nvSpPr>
        <p:spPr>
          <a:xfrm>
            <a:off x="723900" y="5080000"/>
            <a:ext cx="11176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Formation et compétences</a:t>
            </a:r>
          </a:p>
        </p:txBody>
      </p:sp>
      <p:sp>
        <p:nvSpPr>
          <p:cNvPr id="29" name="Rectangle 28">
            <a:extLst>
              <a:ext uri="{FF2B5EF4-FFF2-40B4-BE49-F238E27FC236}">
                <a16:creationId xmlns:a16="http://schemas.microsoft.com/office/drawing/2014/main" id="{AFD8FC1E-7283-445F-9CD0-0CA2196573A6}"/>
              </a:ext>
            </a:extLst>
          </p:cNvPr>
          <p:cNvSpPr/>
          <p:nvPr/>
        </p:nvSpPr>
        <p:spPr>
          <a:xfrm>
            <a:off x="1917700" y="5016500"/>
            <a:ext cx="26670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0" name="TextBox 29">
            <a:extLst>
              <a:ext uri="{FF2B5EF4-FFF2-40B4-BE49-F238E27FC236}">
                <a16:creationId xmlns:a16="http://schemas.microsoft.com/office/drawing/2014/main" id="{17692627-ABBD-4D67-8623-EAF5877AF411}"/>
              </a:ext>
            </a:extLst>
          </p:cNvPr>
          <p:cNvSpPr txBox="1"/>
          <p:nvPr/>
        </p:nvSpPr>
        <p:spPr>
          <a:xfrm>
            <a:off x="1993900" y="5080000"/>
            <a:ext cx="25146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Employés formés à leurs tâches et sensibilisés à la qualité.</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1" name="Rectangle 30">
            <a:extLst>
              <a:ext uri="{FF2B5EF4-FFF2-40B4-BE49-F238E27FC236}">
                <a16:creationId xmlns:a16="http://schemas.microsoft.com/office/drawing/2014/main" id="{5AE78036-ED7E-487E-AA5C-AB0BD194008B}"/>
              </a:ext>
            </a:extLst>
          </p:cNvPr>
          <p:cNvSpPr/>
          <p:nvPr/>
        </p:nvSpPr>
        <p:spPr>
          <a:xfrm>
            <a:off x="4584700" y="5016500"/>
            <a:ext cx="21336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2" name="TextBox 31">
            <a:extLst>
              <a:ext uri="{FF2B5EF4-FFF2-40B4-BE49-F238E27FC236}">
                <a16:creationId xmlns:a16="http://schemas.microsoft.com/office/drawing/2014/main" id="{8F7F67FE-857E-445A-B43E-E492C6F4233A}"/>
              </a:ext>
            </a:extLst>
          </p:cNvPr>
          <p:cNvSpPr txBox="1"/>
          <p:nvPr/>
        </p:nvSpPr>
        <p:spPr>
          <a:xfrm>
            <a:off x="4660900" y="5080000"/>
            <a:ext cx="19812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Améliore la fiabilité des opérations comme réception, stockage et préparation.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3" name="Rectangle 32">
            <a:extLst>
              <a:ext uri="{FF2B5EF4-FFF2-40B4-BE49-F238E27FC236}">
                <a16:creationId xmlns:a16="http://schemas.microsoft.com/office/drawing/2014/main" id="{06A0FF6E-7080-484E-A005-A124F99E7663}"/>
              </a:ext>
            </a:extLst>
          </p:cNvPr>
          <p:cNvSpPr/>
          <p:nvPr/>
        </p:nvSpPr>
        <p:spPr>
          <a:xfrm>
            <a:off x="647700" y="5816600"/>
            <a:ext cx="1270000" cy="800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4" name="TextBox 33">
            <a:extLst>
              <a:ext uri="{FF2B5EF4-FFF2-40B4-BE49-F238E27FC236}">
                <a16:creationId xmlns:a16="http://schemas.microsoft.com/office/drawing/2014/main" id="{9819EDB6-8084-4843-9E66-17BA82E10823}"/>
              </a:ext>
            </a:extLst>
          </p:cNvPr>
          <p:cNvSpPr txBox="1"/>
          <p:nvPr/>
        </p:nvSpPr>
        <p:spPr>
          <a:xfrm>
            <a:off x="723900" y="5880100"/>
            <a:ext cx="11176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Enregistrements et preuves</a:t>
            </a:r>
          </a:p>
        </p:txBody>
      </p:sp>
      <p:sp>
        <p:nvSpPr>
          <p:cNvPr id="35" name="Rectangle 34">
            <a:extLst>
              <a:ext uri="{FF2B5EF4-FFF2-40B4-BE49-F238E27FC236}">
                <a16:creationId xmlns:a16="http://schemas.microsoft.com/office/drawing/2014/main" id="{27CE394D-D53E-43CB-B62D-BA4C5384D09D}"/>
              </a:ext>
            </a:extLst>
          </p:cNvPr>
          <p:cNvSpPr/>
          <p:nvPr/>
        </p:nvSpPr>
        <p:spPr>
          <a:xfrm>
            <a:off x="1917700" y="5816600"/>
            <a:ext cx="2667000" cy="800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6" name="TextBox 35">
            <a:extLst>
              <a:ext uri="{FF2B5EF4-FFF2-40B4-BE49-F238E27FC236}">
                <a16:creationId xmlns:a16="http://schemas.microsoft.com/office/drawing/2014/main" id="{A694B5A3-8A68-4EC9-AB8D-697B3325805E}"/>
              </a:ext>
            </a:extLst>
          </p:cNvPr>
          <p:cNvSpPr txBox="1"/>
          <p:nvPr/>
        </p:nvSpPr>
        <p:spPr>
          <a:xfrm>
            <a:off x="1993900" y="5880100"/>
            <a:ext cx="25146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Conserver les dossiers d’inspections, non-conformités et actions correctives.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7" name="Rectangle 36">
            <a:extLst>
              <a:ext uri="{FF2B5EF4-FFF2-40B4-BE49-F238E27FC236}">
                <a16:creationId xmlns:a16="http://schemas.microsoft.com/office/drawing/2014/main" id="{6C054A89-2813-40C0-B618-16EF4918B92B}"/>
              </a:ext>
            </a:extLst>
          </p:cNvPr>
          <p:cNvSpPr/>
          <p:nvPr/>
        </p:nvSpPr>
        <p:spPr>
          <a:xfrm>
            <a:off x="4584700" y="5816600"/>
            <a:ext cx="2133600" cy="800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8" name="TextBox 37">
            <a:extLst>
              <a:ext uri="{FF2B5EF4-FFF2-40B4-BE49-F238E27FC236}">
                <a16:creationId xmlns:a16="http://schemas.microsoft.com/office/drawing/2014/main" id="{5FE4A8E4-BE64-4912-A68B-C3134147A85B}"/>
              </a:ext>
            </a:extLst>
          </p:cNvPr>
          <p:cNvSpPr txBox="1"/>
          <p:nvPr/>
        </p:nvSpPr>
        <p:spPr>
          <a:xfrm>
            <a:off x="4660900" y="5880100"/>
            <a:ext cx="19812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Soutient la traçabilité et l’analyse des causes racines des problèmes de chaîne d’approvisionnement.</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39" name="Rectangle 38">
            <a:extLst>
              <a:ext uri="{FF2B5EF4-FFF2-40B4-BE49-F238E27FC236}">
                <a16:creationId xmlns:a16="http://schemas.microsoft.com/office/drawing/2014/main" id="{46D03DB3-A738-4CEE-87E4-B08EEF1C2CEF}"/>
              </a:ext>
            </a:extLst>
          </p:cNvPr>
          <p:cNvSpPr/>
          <p:nvPr/>
        </p:nvSpPr>
        <p:spPr>
          <a:xfrm>
            <a:off x="647700" y="32258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0" name="Rectangle 39">
            <a:extLst>
              <a:ext uri="{FF2B5EF4-FFF2-40B4-BE49-F238E27FC236}">
                <a16:creationId xmlns:a16="http://schemas.microsoft.com/office/drawing/2014/main" id="{6FAB3C7F-4E00-4818-B92D-20CD4C3EB8EC}"/>
              </a:ext>
            </a:extLst>
          </p:cNvPr>
          <p:cNvSpPr/>
          <p:nvPr/>
        </p:nvSpPr>
        <p:spPr>
          <a:xfrm>
            <a:off x="647700" y="36068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1" name="Rectangle 40">
            <a:extLst>
              <a:ext uri="{FF2B5EF4-FFF2-40B4-BE49-F238E27FC236}">
                <a16:creationId xmlns:a16="http://schemas.microsoft.com/office/drawing/2014/main" id="{C1D2B2C7-C6A7-48D8-9064-6C4C13138843}"/>
              </a:ext>
            </a:extLst>
          </p:cNvPr>
          <p:cNvSpPr/>
          <p:nvPr/>
        </p:nvSpPr>
        <p:spPr>
          <a:xfrm>
            <a:off x="647700" y="44069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2" name="Rectangle 41">
            <a:extLst>
              <a:ext uri="{FF2B5EF4-FFF2-40B4-BE49-F238E27FC236}">
                <a16:creationId xmlns:a16="http://schemas.microsoft.com/office/drawing/2014/main" id="{FA113021-F199-418D-B951-24ED6DCB806F}"/>
              </a:ext>
            </a:extLst>
          </p:cNvPr>
          <p:cNvSpPr/>
          <p:nvPr/>
        </p:nvSpPr>
        <p:spPr>
          <a:xfrm>
            <a:off x="647700" y="50165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3" name="Rectangle 42">
            <a:extLst>
              <a:ext uri="{FF2B5EF4-FFF2-40B4-BE49-F238E27FC236}">
                <a16:creationId xmlns:a16="http://schemas.microsoft.com/office/drawing/2014/main" id="{2D0B386D-5BBD-460C-A4CD-A63669706DC9}"/>
              </a:ext>
            </a:extLst>
          </p:cNvPr>
          <p:cNvSpPr/>
          <p:nvPr/>
        </p:nvSpPr>
        <p:spPr>
          <a:xfrm>
            <a:off x="647700" y="58166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4" name="Rectangle 43">
            <a:extLst>
              <a:ext uri="{FF2B5EF4-FFF2-40B4-BE49-F238E27FC236}">
                <a16:creationId xmlns:a16="http://schemas.microsoft.com/office/drawing/2014/main" id="{AFB36B77-EE86-41D2-BCEE-69C5B539F561}"/>
              </a:ext>
            </a:extLst>
          </p:cNvPr>
          <p:cNvSpPr/>
          <p:nvPr/>
        </p:nvSpPr>
        <p:spPr>
          <a:xfrm>
            <a:off x="647700" y="66167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5" name="Rectangle 44">
            <a:extLst>
              <a:ext uri="{FF2B5EF4-FFF2-40B4-BE49-F238E27FC236}">
                <a16:creationId xmlns:a16="http://schemas.microsoft.com/office/drawing/2014/main" id="{A4E23DD8-7B85-47A8-8195-9BBCCD58D952}"/>
              </a:ext>
            </a:extLst>
          </p:cNvPr>
          <p:cNvSpPr/>
          <p:nvPr/>
        </p:nvSpPr>
        <p:spPr>
          <a:xfrm>
            <a:off x="647700" y="3225800"/>
            <a:ext cx="12700" cy="33909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6" name="Rectangle 45">
            <a:extLst>
              <a:ext uri="{FF2B5EF4-FFF2-40B4-BE49-F238E27FC236}">
                <a16:creationId xmlns:a16="http://schemas.microsoft.com/office/drawing/2014/main" id="{03447920-9371-4D3C-A740-94F8511D3EE1}"/>
              </a:ext>
            </a:extLst>
          </p:cNvPr>
          <p:cNvSpPr/>
          <p:nvPr/>
        </p:nvSpPr>
        <p:spPr>
          <a:xfrm>
            <a:off x="1917700" y="3225800"/>
            <a:ext cx="12700" cy="33909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7" name="Rectangle 46">
            <a:extLst>
              <a:ext uri="{FF2B5EF4-FFF2-40B4-BE49-F238E27FC236}">
                <a16:creationId xmlns:a16="http://schemas.microsoft.com/office/drawing/2014/main" id="{94BDC31B-EF00-41A9-9D16-8B9A3C94684D}"/>
              </a:ext>
            </a:extLst>
          </p:cNvPr>
          <p:cNvSpPr/>
          <p:nvPr/>
        </p:nvSpPr>
        <p:spPr>
          <a:xfrm>
            <a:off x="4584700" y="3225800"/>
            <a:ext cx="12700" cy="33909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8" name="Rectangle 47">
            <a:extLst>
              <a:ext uri="{FF2B5EF4-FFF2-40B4-BE49-F238E27FC236}">
                <a16:creationId xmlns:a16="http://schemas.microsoft.com/office/drawing/2014/main" id="{D1EEF134-C9BC-4B52-94E4-CF5BFC442B4B}"/>
              </a:ext>
            </a:extLst>
          </p:cNvPr>
          <p:cNvSpPr/>
          <p:nvPr/>
        </p:nvSpPr>
        <p:spPr>
          <a:xfrm>
            <a:off x="6718300" y="3225800"/>
            <a:ext cx="12700" cy="33909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9" name="Rectangle 48">
            <a:extLst>
              <a:ext uri="{FF2B5EF4-FFF2-40B4-BE49-F238E27FC236}">
                <a16:creationId xmlns:a16="http://schemas.microsoft.com/office/drawing/2014/main" id="{CFEADD8E-ACF5-4508-BD2C-1DA758B3334A}"/>
              </a:ext>
            </a:extLst>
          </p:cNvPr>
          <p:cNvSpPr/>
          <p:nvPr/>
        </p:nvSpPr>
        <p:spPr>
          <a:xfrm>
            <a:off x="603250" y="1473200"/>
            <a:ext cx="6172200" cy="5219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0" name="Rectangle 49">
            <a:extLst>
              <a:ext uri="{FF2B5EF4-FFF2-40B4-BE49-F238E27FC236}">
                <a16:creationId xmlns:a16="http://schemas.microsoft.com/office/drawing/2014/main" id="{4656D90E-9FEB-4B87-B248-F99C4B413E2D}"/>
              </a:ext>
            </a:extLst>
          </p:cNvPr>
          <p:cNvSpPr/>
          <p:nvPr/>
        </p:nvSpPr>
        <p:spPr>
          <a:xfrm>
            <a:off x="647700" y="1549400"/>
            <a:ext cx="6070600" cy="1524000"/>
          </a:xfrm>
          <a:prstGeom prst="rect">
            <a:avLst/>
          </a:prstGeom>
          <a:solidFill>
            <a:srgbClr val="EAF6F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1" name="Rectangle 50">
            <a:extLst>
              <a:ext uri="{FF2B5EF4-FFF2-40B4-BE49-F238E27FC236}">
                <a16:creationId xmlns:a16="http://schemas.microsoft.com/office/drawing/2014/main" id="{EB3D86B7-4166-4BFC-8706-839F29D8E855}"/>
              </a:ext>
            </a:extLst>
          </p:cNvPr>
          <p:cNvSpPr/>
          <p:nvPr/>
        </p:nvSpPr>
        <p:spPr>
          <a:xfrm>
            <a:off x="647700" y="1549400"/>
            <a:ext cx="40640" cy="1524000"/>
          </a:xfrm>
          <a:prstGeom prst="rect">
            <a:avLst/>
          </a:prstGeom>
          <a:solidFill>
            <a:srgbClr val="28B7C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2" name="TextBox 51">
            <a:extLst>
              <a:ext uri="{FF2B5EF4-FFF2-40B4-BE49-F238E27FC236}">
                <a16:creationId xmlns:a16="http://schemas.microsoft.com/office/drawing/2014/main" id="{0CDADA30-D5C7-42BE-9227-38175AC0ED83}"/>
              </a:ext>
            </a:extLst>
          </p:cNvPr>
          <p:cNvSpPr txBox="1"/>
          <p:nvPr/>
        </p:nvSpPr>
        <p:spPr>
          <a:xfrm>
            <a:off x="812800" y="1841500"/>
            <a:ext cx="56515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ISO 9001 est une norme internationale qui spécifie les exigences d’un système de management de la qualité (SMQ).</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53" name="TextBox 52">
            <a:extLst>
              <a:ext uri="{FF2B5EF4-FFF2-40B4-BE49-F238E27FC236}">
                <a16:creationId xmlns:a16="http://schemas.microsoft.com/office/drawing/2014/main" id="{BCCF5D35-8B02-4AD9-B058-0B9B988574DC}"/>
              </a:ext>
            </a:extLst>
          </p:cNvPr>
          <p:cNvSpPr txBox="1"/>
          <p:nvPr/>
        </p:nvSpPr>
        <p:spPr>
          <a:xfrm>
            <a:off x="812800" y="2413000"/>
            <a:ext cx="56515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Elle met l’accent sur des processus cohérents, la documentation et l’amélioration continue pour satisfaire les exigences des clients et de la réglementation.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54" name="Rectangle 53">
            <a:extLst>
              <a:ext uri="{FF2B5EF4-FFF2-40B4-BE49-F238E27FC236}">
                <a16:creationId xmlns:a16="http://schemas.microsoft.com/office/drawing/2014/main" id="{264B8D7D-223E-432C-B3A9-6FDEAEC965DD}"/>
              </a:ext>
            </a:extLst>
          </p:cNvPr>
          <p:cNvSpPr/>
          <p:nvPr/>
        </p:nvSpPr>
        <p:spPr>
          <a:xfrm>
            <a:off x="647700" y="3225800"/>
            <a:ext cx="1270000" cy="381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5" name="TextBox 54">
            <a:extLst>
              <a:ext uri="{FF2B5EF4-FFF2-40B4-BE49-F238E27FC236}">
                <a16:creationId xmlns:a16="http://schemas.microsoft.com/office/drawing/2014/main" id="{D8665689-3BDA-47E4-BCB1-AB2C4AA09262}"/>
              </a:ext>
            </a:extLst>
          </p:cNvPr>
          <p:cNvSpPr txBox="1"/>
          <p:nvPr/>
        </p:nvSpPr>
        <p:spPr>
          <a:xfrm>
            <a:off x="736600" y="3314700"/>
            <a:ext cx="10922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Exigence clé</a:t>
            </a:r>
          </a:p>
        </p:txBody>
      </p:sp>
      <p:sp>
        <p:nvSpPr>
          <p:cNvPr id="56" name="Rectangle 55">
            <a:extLst>
              <a:ext uri="{FF2B5EF4-FFF2-40B4-BE49-F238E27FC236}">
                <a16:creationId xmlns:a16="http://schemas.microsoft.com/office/drawing/2014/main" id="{0730364E-2330-44A3-847C-E7568C376813}"/>
              </a:ext>
            </a:extLst>
          </p:cNvPr>
          <p:cNvSpPr/>
          <p:nvPr/>
        </p:nvSpPr>
        <p:spPr>
          <a:xfrm>
            <a:off x="1917700" y="3225800"/>
            <a:ext cx="2667000" cy="381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7" name="TextBox 56">
            <a:extLst>
              <a:ext uri="{FF2B5EF4-FFF2-40B4-BE49-F238E27FC236}">
                <a16:creationId xmlns:a16="http://schemas.microsoft.com/office/drawing/2014/main" id="{5116003B-1CC1-4317-81DB-E78F2300915E}"/>
              </a:ext>
            </a:extLst>
          </p:cNvPr>
          <p:cNvSpPr txBox="1"/>
          <p:nvPr/>
        </p:nvSpPr>
        <p:spPr>
          <a:xfrm>
            <a:off x="2006600" y="3314700"/>
            <a:ext cx="24892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Signification</a:t>
            </a:r>
          </a:p>
        </p:txBody>
      </p:sp>
      <p:sp>
        <p:nvSpPr>
          <p:cNvPr id="58" name="Rectangle 57">
            <a:extLst>
              <a:ext uri="{FF2B5EF4-FFF2-40B4-BE49-F238E27FC236}">
                <a16:creationId xmlns:a16="http://schemas.microsoft.com/office/drawing/2014/main" id="{5BA14853-07D7-4D9E-821C-63FEC28B5C09}"/>
              </a:ext>
            </a:extLst>
          </p:cNvPr>
          <p:cNvSpPr/>
          <p:nvPr/>
        </p:nvSpPr>
        <p:spPr>
          <a:xfrm>
            <a:off x="4584700" y="3225800"/>
            <a:ext cx="2133600" cy="381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9" name="TextBox 58">
            <a:extLst>
              <a:ext uri="{FF2B5EF4-FFF2-40B4-BE49-F238E27FC236}">
                <a16:creationId xmlns:a16="http://schemas.microsoft.com/office/drawing/2014/main" id="{109D9CD6-076C-4727-991F-968F26E17750}"/>
              </a:ext>
            </a:extLst>
          </p:cNvPr>
          <p:cNvSpPr txBox="1"/>
          <p:nvPr/>
        </p:nvSpPr>
        <p:spPr>
          <a:xfrm>
            <a:off x="4673600" y="3314700"/>
            <a:ext cx="19558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1" i="0" u="none" strike="noStrike" cap="none" spc="0" normalizeH="0" baseline="0">
                <a:ln>
                  <a:noFill/>
                </a:ln>
                <a:solidFill>
                  <a:srgbClr val="003B4C"/>
                </a:solidFill>
                <a:effectLst/>
                <a:uFillTx/>
                <a:latin typeface="+mn-lt"/>
                <a:ea typeface="+mn-ea"/>
                <a:cs typeface="+mn-cs"/>
                <a:sym typeface="Helvetica Neue"/>
              </a:rPr>
              <a:t>Implication supply chain</a:t>
            </a:r>
          </a:p>
        </p:txBody>
      </p:sp>
      <p:sp>
        <p:nvSpPr>
          <p:cNvPr id="60" name="Rectangle 59">
            <a:extLst>
              <a:ext uri="{FF2B5EF4-FFF2-40B4-BE49-F238E27FC236}">
                <a16:creationId xmlns:a16="http://schemas.microsoft.com/office/drawing/2014/main" id="{C789DF0C-0A0D-4CB8-AF9B-9165B9651592}"/>
              </a:ext>
            </a:extLst>
          </p:cNvPr>
          <p:cNvSpPr/>
          <p:nvPr/>
        </p:nvSpPr>
        <p:spPr>
          <a:xfrm>
            <a:off x="647700" y="3606800"/>
            <a:ext cx="12700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1" name="TextBox 60">
            <a:extLst>
              <a:ext uri="{FF2B5EF4-FFF2-40B4-BE49-F238E27FC236}">
                <a16:creationId xmlns:a16="http://schemas.microsoft.com/office/drawing/2014/main" id="{3DDB14EF-C812-4DE4-9D26-AD8A919A41FF}"/>
              </a:ext>
            </a:extLst>
          </p:cNvPr>
          <p:cNvSpPr txBox="1"/>
          <p:nvPr/>
        </p:nvSpPr>
        <p:spPr>
          <a:xfrm>
            <a:off x="736600" y="3695700"/>
            <a:ext cx="1092200" cy="647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Processus documentés</a:t>
            </a:r>
          </a:p>
        </p:txBody>
      </p:sp>
      <p:sp>
        <p:nvSpPr>
          <p:cNvPr id="62" name="Rectangle 61">
            <a:extLst>
              <a:ext uri="{FF2B5EF4-FFF2-40B4-BE49-F238E27FC236}">
                <a16:creationId xmlns:a16="http://schemas.microsoft.com/office/drawing/2014/main" id="{9D5B08C2-ED15-4EF4-AD84-E26096FFEB3D}"/>
              </a:ext>
            </a:extLst>
          </p:cNvPr>
          <p:cNvSpPr/>
          <p:nvPr/>
        </p:nvSpPr>
        <p:spPr>
          <a:xfrm>
            <a:off x="1917700" y="3606800"/>
            <a:ext cx="26670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3" name="TextBox 62">
            <a:extLst>
              <a:ext uri="{FF2B5EF4-FFF2-40B4-BE49-F238E27FC236}">
                <a16:creationId xmlns:a16="http://schemas.microsoft.com/office/drawing/2014/main" id="{21B2375D-18EA-4630-998E-639CB29862A7}"/>
              </a:ext>
            </a:extLst>
          </p:cNvPr>
          <p:cNvSpPr txBox="1"/>
          <p:nvPr/>
        </p:nvSpPr>
        <p:spPr>
          <a:xfrm>
            <a:off x="2006600" y="3695700"/>
            <a:ext cx="2489200" cy="647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Procédures claires pour l’achat, la production, la livraison et les réclamations.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64" name="Rectangle 63">
            <a:extLst>
              <a:ext uri="{FF2B5EF4-FFF2-40B4-BE49-F238E27FC236}">
                <a16:creationId xmlns:a16="http://schemas.microsoft.com/office/drawing/2014/main" id="{86F8AE8B-2BBF-4107-BFC0-2B991D9F78F1}"/>
              </a:ext>
            </a:extLst>
          </p:cNvPr>
          <p:cNvSpPr/>
          <p:nvPr/>
        </p:nvSpPr>
        <p:spPr>
          <a:xfrm>
            <a:off x="4584700" y="3606800"/>
            <a:ext cx="21336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5" name="TextBox 64">
            <a:extLst>
              <a:ext uri="{FF2B5EF4-FFF2-40B4-BE49-F238E27FC236}">
                <a16:creationId xmlns:a16="http://schemas.microsoft.com/office/drawing/2014/main" id="{1C44E739-4DBB-47D2-BA85-DC330CAA2456}"/>
              </a:ext>
            </a:extLst>
          </p:cNvPr>
          <p:cNvSpPr txBox="1"/>
          <p:nvPr/>
        </p:nvSpPr>
        <p:spPr>
          <a:xfrm>
            <a:off x="4673600" y="3695700"/>
            <a:ext cx="1955800" cy="647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Moins de variation ; formation et intégration des fournisseurs plus faciles.</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66" name="Rectangle 65">
            <a:extLst>
              <a:ext uri="{FF2B5EF4-FFF2-40B4-BE49-F238E27FC236}">
                <a16:creationId xmlns:a16="http://schemas.microsoft.com/office/drawing/2014/main" id="{E739FFB7-9E1D-4861-8D1D-ECB3AEA81CA0}"/>
              </a:ext>
            </a:extLst>
          </p:cNvPr>
          <p:cNvSpPr/>
          <p:nvPr/>
        </p:nvSpPr>
        <p:spPr>
          <a:xfrm>
            <a:off x="647700" y="4406900"/>
            <a:ext cx="12700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7" name="TextBox 66">
            <a:extLst>
              <a:ext uri="{FF2B5EF4-FFF2-40B4-BE49-F238E27FC236}">
                <a16:creationId xmlns:a16="http://schemas.microsoft.com/office/drawing/2014/main" id="{DE838D9D-06A6-49D7-8AE7-2703B6D88536}"/>
              </a:ext>
            </a:extLst>
          </p:cNvPr>
          <p:cNvSpPr txBox="1"/>
          <p:nvPr/>
        </p:nvSpPr>
        <p:spPr>
          <a:xfrm>
            <a:off x="736600" y="4495800"/>
            <a:ext cx="10922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Responsabilité de la direction</a:t>
            </a:r>
          </a:p>
        </p:txBody>
      </p:sp>
      <p:sp>
        <p:nvSpPr>
          <p:cNvPr id="68" name="Rectangle 67">
            <a:extLst>
              <a:ext uri="{FF2B5EF4-FFF2-40B4-BE49-F238E27FC236}">
                <a16:creationId xmlns:a16="http://schemas.microsoft.com/office/drawing/2014/main" id="{BA7DFE3F-B2F5-4DC6-8717-08C484067BB2}"/>
              </a:ext>
            </a:extLst>
          </p:cNvPr>
          <p:cNvSpPr/>
          <p:nvPr/>
        </p:nvSpPr>
        <p:spPr>
          <a:xfrm>
            <a:off x="1917700" y="4406900"/>
            <a:ext cx="26670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9" name="TextBox 68">
            <a:extLst>
              <a:ext uri="{FF2B5EF4-FFF2-40B4-BE49-F238E27FC236}">
                <a16:creationId xmlns:a16="http://schemas.microsoft.com/office/drawing/2014/main" id="{F17F9E76-4F9C-40DD-8DBA-5280CAA3E33B}"/>
              </a:ext>
            </a:extLst>
          </p:cNvPr>
          <p:cNvSpPr txBox="1"/>
          <p:nvPr/>
        </p:nvSpPr>
        <p:spPr>
          <a:xfrm>
            <a:off x="2006600" y="4495800"/>
            <a:ext cx="24892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Engagement de la direction envers la politique et les objectifs qualité.</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0" name="Rectangle 69">
            <a:extLst>
              <a:ext uri="{FF2B5EF4-FFF2-40B4-BE49-F238E27FC236}">
                <a16:creationId xmlns:a16="http://schemas.microsoft.com/office/drawing/2014/main" id="{26F79816-A79E-4B69-8FCA-2028A572ED7A}"/>
              </a:ext>
            </a:extLst>
          </p:cNvPr>
          <p:cNvSpPr/>
          <p:nvPr/>
        </p:nvSpPr>
        <p:spPr>
          <a:xfrm>
            <a:off x="4584700" y="4406900"/>
            <a:ext cx="21336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1" name="TextBox 70">
            <a:extLst>
              <a:ext uri="{FF2B5EF4-FFF2-40B4-BE49-F238E27FC236}">
                <a16:creationId xmlns:a16="http://schemas.microsoft.com/office/drawing/2014/main" id="{2B7D9F46-1FE2-423E-A44E-B957C58EAD94}"/>
              </a:ext>
            </a:extLst>
          </p:cNvPr>
          <p:cNvSpPr txBox="1"/>
          <p:nvPr/>
        </p:nvSpPr>
        <p:spPr>
          <a:xfrm>
            <a:off x="4673600" y="4495800"/>
            <a:ext cx="19558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La qualité devient une priorité stratégique, pas seulement technique.</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2" name="Rectangle 71">
            <a:extLst>
              <a:ext uri="{FF2B5EF4-FFF2-40B4-BE49-F238E27FC236}">
                <a16:creationId xmlns:a16="http://schemas.microsoft.com/office/drawing/2014/main" id="{F5BED144-90B6-48C6-A132-1A8D41214046}"/>
              </a:ext>
            </a:extLst>
          </p:cNvPr>
          <p:cNvSpPr/>
          <p:nvPr/>
        </p:nvSpPr>
        <p:spPr>
          <a:xfrm>
            <a:off x="647700" y="5016500"/>
            <a:ext cx="12700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3" name="TextBox 72">
            <a:extLst>
              <a:ext uri="{FF2B5EF4-FFF2-40B4-BE49-F238E27FC236}">
                <a16:creationId xmlns:a16="http://schemas.microsoft.com/office/drawing/2014/main" id="{A8DD69E1-CB77-4CF8-A494-458106C7CBA1}"/>
              </a:ext>
            </a:extLst>
          </p:cNvPr>
          <p:cNvSpPr txBox="1"/>
          <p:nvPr/>
        </p:nvSpPr>
        <p:spPr>
          <a:xfrm>
            <a:off x="736600" y="5105400"/>
            <a:ext cx="1092200" cy="647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a:ln>
                  <a:noFill/>
                </a:ln>
                <a:solidFill>
                  <a:srgbClr val="003B4C"/>
                </a:solidFill>
                <a:effectLst/>
                <a:uFillTx/>
                <a:latin typeface="+mn-lt"/>
                <a:ea typeface="+mn-ea"/>
                <a:cs typeface="+mn-cs"/>
                <a:sym typeface="Helvetica Neue"/>
              </a:rPr>
              <a:t>Formation et compétences</a:t>
            </a:r>
          </a:p>
        </p:txBody>
      </p:sp>
      <p:sp>
        <p:nvSpPr>
          <p:cNvPr id="74" name="Rectangle 73">
            <a:extLst>
              <a:ext uri="{FF2B5EF4-FFF2-40B4-BE49-F238E27FC236}">
                <a16:creationId xmlns:a16="http://schemas.microsoft.com/office/drawing/2014/main" id="{A0E1023B-22CC-47BD-983A-2F78B5B7F695}"/>
              </a:ext>
            </a:extLst>
          </p:cNvPr>
          <p:cNvSpPr/>
          <p:nvPr/>
        </p:nvSpPr>
        <p:spPr>
          <a:xfrm>
            <a:off x="1917700" y="5016500"/>
            <a:ext cx="26670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5" name="TextBox 74">
            <a:extLst>
              <a:ext uri="{FF2B5EF4-FFF2-40B4-BE49-F238E27FC236}">
                <a16:creationId xmlns:a16="http://schemas.microsoft.com/office/drawing/2014/main" id="{9475B427-FDCD-4849-8C32-A92BFDC439BF}"/>
              </a:ext>
            </a:extLst>
          </p:cNvPr>
          <p:cNvSpPr txBox="1"/>
          <p:nvPr/>
        </p:nvSpPr>
        <p:spPr>
          <a:xfrm>
            <a:off x="2006600" y="5105400"/>
            <a:ext cx="2489200" cy="647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Employés formés à leurs tâches et sensibilisés à la qualité.</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6" name="Rectangle 75">
            <a:extLst>
              <a:ext uri="{FF2B5EF4-FFF2-40B4-BE49-F238E27FC236}">
                <a16:creationId xmlns:a16="http://schemas.microsoft.com/office/drawing/2014/main" id="{6155CB29-916A-4DBF-B105-8F240FEBE799}"/>
              </a:ext>
            </a:extLst>
          </p:cNvPr>
          <p:cNvSpPr/>
          <p:nvPr/>
        </p:nvSpPr>
        <p:spPr>
          <a:xfrm>
            <a:off x="4584700" y="5016500"/>
            <a:ext cx="21336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7" name="TextBox 76">
            <a:extLst>
              <a:ext uri="{FF2B5EF4-FFF2-40B4-BE49-F238E27FC236}">
                <a16:creationId xmlns:a16="http://schemas.microsoft.com/office/drawing/2014/main" id="{8086BFAD-37A2-478D-A0F7-735E2064AEA7}"/>
              </a:ext>
            </a:extLst>
          </p:cNvPr>
          <p:cNvSpPr txBox="1"/>
          <p:nvPr/>
        </p:nvSpPr>
        <p:spPr>
          <a:xfrm>
            <a:off x="4673600" y="5105400"/>
            <a:ext cx="1955800" cy="647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a:ln>
                  <a:noFill/>
                </a:ln>
                <a:solidFill>
                  <a:srgbClr val="003B4C"/>
                </a:solidFill>
                <a:effectLst/>
                <a:uFillTx/>
                <a:latin typeface="+mn-lt"/>
                <a:ea typeface="+mn-ea"/>
                <a:cs typeface="+mn-cs"/>
                <a:sym typeface="Helvetica Neue"/>
              </a:rPr>
              <a:t>Opérations plus fiables : réception, stockage et préparation.</a:t>
            </a:r>
            <a:endParaRPr kumimoji="0" lang="en-GB" sz="1000" i="0" u="none" strike="noStrike" cap="none" spc="0" normalizeH="0" baseline="0">
              <a:ln>
                <a:noFill/>
              </a:ln>
              <a:solidFill>
                <a:srgbClr val="003B4C"/>
              </a:solidFill>
              <a:effectLst/>
              <a:uFillTx/>
              <a:latin typeface="+mn-lt"/>
              <a:ea typeface="+mn-ea"/>
              <a:cs typeface="+mn-cs"/>
              <a:sym typeface="Helvetica Neue"/>
            </a:endParaRPr>
          </a:p>
        </p:txBody>
      </p:sp>
      <p:sp>
        <p:nvSpPr>
          <p:cNvPr id="78" name="Rectangle 77">
            <a:extLst>
              <a:ext uri="{FF2B5EF4-FFF2-40B4-BE49-F238E27FC236}">
                <a16:creationId xmlns:a16="http://schemas.microsoft.com/office/drawing/2014/main" id="{E4218DBC-E8A3-4C18-AEEE-DD1FA029D589}"/>
              </a:ext>
            </a:extLst>
          </p:cNvPr>
          <p:cNvSpPr/>
          <p:nvPr/>
        </p:nvSpPr>
        <p:spPr>
          <a:xfrm>
            <a:off x="647700" y="5816600"/>
            <a:ext cx="1270000" cy="800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9" name="TextBox 78">
            <a:extLst>
              <a:ext uri="{FF2B5EF4-FFF2-40B4-BE49-F238E27FC236}">
                <a16:creationId xmlns:a16="http://schemas.microsoft.com/office/drawing/2014/main" id="{2F75FDF1-8510-4AF1-8B27-B5C33AF18535}"/>
              </a:ext>
            </a:extLst>
          </p:cNvPr>
          <p:cNvSpPr txBox="1"/>
          <p:nvPr/>
        </p:nvSpPr>
        <p:spPr>
          <a:xfrm>
            <a:off x="736600" y="5905500"/>
            <a:ext cx="1092200" cy="647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i="0" u="none" strike="noStrike" cap="none" spc="0" normalizeH="0" baseline="0" dirty="0" err="1">
                <a:ln>
                  <a:noFill/>
                </a:ln>
                <a:solidFill>
                  <a:srgbClr val="003B4C"/>
                </a:solidFill>
                <a:effectLst/>
                <a:uFillTx/>
                <a:latin typeface="+mn-lt"/>
                <a:ea typeface="+mn-ea"/>
                <a:cs typeface="+mn-cs"/>
                <a:sym typeface="Helvetica Neue"/>
              </a:rPr>
              <a:t>Enregistrements</a:t>
            </a:r>
            <a:r>
              <a:rPr kumimoji="0" lang="en-GB" sz="1000" i="0" u="none" strike="noStrike" cap="none" spc="0" normalizeH="0" baseline="0" dirty="0">
                <a:ln>
                  <a:noFill/>
                </a:ln>
                <a:solidFill>
                  <a:srgbClr val="003B4C"/>
                </a:solidFill>
                <a:effectLst/>
                <a:uFillTx/>
                <a:latin typeface="+mn-lt"/>
                <a:ea typeface="+mn-ea"/>
                <a:cs typeface="+mn-cs"/>
                <a:sym typeface="Helvetica Neue"/>
              </a:rPr>
              <a:t> et </a:t>
            </a:r>
            <a:r>
              <a:rPr kumimoji="0" lang="en-GB" sz="1000" i="0" u="none" strike="noStrike" cap="none" spc="0" normalizeH="0" baseline="0" dirty="0" err="1">
                <a:ln>
                  <a:noFill/>
                </a:ln>
                <a:solidFill>
                  <a:srgbClr val="003B4C"/>
                </a:solidFill>
                <a:effectLst/>
                <a:uFillTx/>
                <a:latin typeface="+mn-lt"/>
                <a:ea typeface="+mn-ea"/>
                <a:cs typeface="+mn-cs"/>
                <a:sym typeface="Helvetica Neue"/>
              </a:rPr>
              <a:t>preuves</a:t>
            </a:r>
            <a:endParaRPr kumimoji="0" lang="en-GB" sz="1000" i="0" u="none" strike="noStrike" cap="none" spc="0" normalizeH="0" baseline="0" dirty="0">
              <a:ln>
                <a:noFill/>
              </a:ln>
              <a:solidFill>
                <a:srgbClr val="003B4C"/>
              </a:solidFill>
              <a:effectLst/>
              <a:uFillTx/>
              <a:latin typeface="+mn-lt"/>
              <a:ea typeface="+mn-ea"/>
              <a:cs typeface="+mn-cs"/>
              <a:sym typeface="Helvetica Neue"/>
            </a:endParaRPr>
          </a:p>
        </p:txBody>
      </p:sp>
      <p:sp>
        <p:nvSpPr>
          <p:cNvPr id="80" name="Rectangle 79">
            <a:extLst>
              <a:ext uri="{FF2B5EF4-FFF2-40B4-BE49-F238E27FC236}">
                <a16:creationId xmlns:a16="http://schemas.microsoft.com/office/drawing/2014/main" id="{8547153F-47E4-4940-9EAF-C44AF78DEA3D}"/>
              </a:ext>
            </a:extLst>
          </p:cNvPr>
          <p:cNvSpPr/>
          <p:nvPr/>
        </p:nvSpPr>
        <p:spPr>
          <a:xfrm>
            <a:off x="1917700" y="5816600"/>
            <a:ext cx="2667000" cy="800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1" name="TextBox 80">
            <a:extLst>
              <a:ext uri="{FF2B5EF4-FFF2-40B4-BE49-F238E27FC236}">
                <a16:creationId xmlns:a16="http://schemas.microsoft.com/office/drawing/2014/main" id="{BB95FF21-2631-440C-A226-4E75442C1AD5}"/>
              </a:ext>
            </a:extLst>
          </p:cNvPr>
          <p:cNvSpPr txBox="1"/>
          <p:nvPr/>
        </p:nvSpPr>
        <p:spPr>
          <a:xfrm>
            <a:off x="2006600" y="5905500"/>
            <a:ext cx="2489200" cy="647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dirty="0">
                <a:ln>
                  <a:noFill/>
                </a:ln>
                <a:solidFill>
                  <a:srgbClr val="003B4C"/>
                </a:solidFill>
                <a:effectLst/>
                <a:uFillTx/>
                <a:latin typeface="+mn-lt"/>
                <a:ea typeface="+mn-ea"/>
                <a:cs typeface="+mn-cs"/>
                <a:sym typeface="Helvetica Neue"/>
              </a:rPr>
              <a:t>Dossiers d’inspections, non-conformités et actions correctives.</a:t>
            </a:r>
            <a:endParaRPr kumimoji="0" lang="en-GB" sz="1000" i="0" u="none" strike="noStrike" cap="none" spc="0" normalizeH="0" baseline="0" dirty="0">
              <a:ln>
                <a:noFill/>
              </a:ln>
              <a:solidFill>
                <a:srgbClr val="003B4C"/>
              </a:solidFill>
              <a:effectLst/>
              <a:uFillTx/>
              <a:latin typeface="+mn-lt"/>
              <a:ea typeface="+mn-ea"/>
              <a:cs typeface="+mn-cs"/>
              <a:sym typeface="Helvetica Neue"/>
            </a:endParaRPr>
          </a:p>
        </p:txBody>
      </p:sp>
      <p:sp>
        <p:nvSpPr>
          <p:cNvPr id="82" name="Rectangle 81">
            <a:extLst>
              <a:ext uri="{FF2B5EF4-FFF2-40B4-BE49-F238E27FC236}">
                <a16:creationId xmlns:a16="http://schemas.microsoft.com/office/drawing/2014/main" id="{7A2E4025-2A89-41B7-8111-BC3D81C25F34}"/>
              </a:ext>
            </a:extLst>
          </p:cNvPr>
          <p:cNvSpPr/>
          <p:nvPr/>
        </p:nvSpPr>
        <p:spPr>
          <a:xfrm>
            <a:off x="4584700" y="5816600"/>
            <a:ext cx="2133600" cy="800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3" name="TextBox 82">
            <a:extLst>
              <a:ext uri="{FF2B5EF4-FFF2-40B4-BE49-F238E27FC236}">
                <a16:creationId xmlns:a16="http://schemas.microsoft.com/office/drawing/2014/main" id="{FAD3368A-DBAF-4F35-99E2-AC65A918AB04}"/>
              </a:ext>
            </a:extLst>
          </p:cNvPr>
          <p:cNvSpPr txBox="1"/>
          <p:nvPr/>
        </p:nvSpPr>
        <p:spPr>
          <a:xfrm>
            <a:off x="4673600" y="5905500"/>
            <a:ext cx="1955800" cy="647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dirty="0">
                <a:ln>
                  <a:noFill/>
                </a:ln>
                <a:solidFill>
                  <a:srgbClr val="003B4C"/>
                </a:solidFill>
                <a:effectLst/>
                <a:uFillTx/>
                <a:latin typeface="+mn-lt"/>
                <a:ea typeface="+mn-ea"/>
                <a:cs typeface="+mn-cs"/>
                <a:sym typeface="Helvetica Neue"/>
              </a:rPr>
              <a:t>Traçabilité et analyse des causes racines des problèmes.</a:t>
            </a:r>
            <a:endParaRPr kumimoji="0" lang="en-GB" sz="1000" i="0" u="none" strike="noStrike" cap="none" spc="0" normalizeH="0" baseline="0" dirty="0">
              <a:ln>
                <a:noFill/>
              </a:ln>
              <a:solidFill>
                <a:srgbClr val="003B4C"/>
              </a:solidFill>
              <a:effectLst/>
              <a:uFillTx/>
              <a:latin typeface="+mn-lt"/>
              <a:ea typeface="+mn-ea"/>
              <a:cs typeface="+mn-cs"/>
              <a:sym typeface="Helvetica Neue"/>
            </a:endParaRPr>
          </a:p>
        </p:txBody>
      </p:sp>
      <p:sp>
        <p:nvSpPr>
          <p:cNvPr id="84" name="Rectangle 83">
            <a:extLst>
              <a:ext uri="{FF2B5EF4-FFF2-40B4-BE49-F238E27FC236}">
                <a16:creationId xmlns:a16="http://schemas.microsoft.com/office/drawing/2014/main" id="{CEF95DFD-206D-49EC-962A-FEF777CB173D}"/>
              </a:ext>
            </a:extLst>
          </p:cNvPr>
          <p:cNvSpPr/>
          <p:nvPr/>
        </p:nvSpPr>
        <p:spPr>
          <a:xfrm>
            <a:off x="647700" y="32258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5" name="Rectangle 84">
            <a:extLst>
              <a:ext uri="{FF2B5EF4-FFF2-40B4-BE49-F238E27FC236}">
                <a16:creationId xmlns:a16="http://schemas.microsoft.com/office/drawing/2014/main" id="{7A7860B7-8B42-4716-9D62-FD1F4984AA73}"/>
              </a:ext>
            </a:extLst>
          </p:cNvPr>
          <p:cNvSpPr/>
          <p:nvPr/>
        </p:nvSpPr>
        <p:spPr>
          <a:xfrm>
            <a:off x="647700" y="36068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6" name="Rectangle 85">
            <a:extLst>
              <a:ext uri="{FF2B5EF4-FFF2-40B4-BE49-F238E27FC236}">
                <a16:creationId xmlns:a16="http://schemas.microsoft.com/office/drawing/2014/main" id="{9B0ED2BB-54CE-40B8-A287-CE0D8AEF1598}"/>
              </a:ext>
            </a:extLst>
          </p:cNvPr>
          <p:cNvSpPr/>
          <p:nvPr/>
        </p:nvSpPr>
        <p:spPr>
          <a:xfrm>
            <a:off x="647700" y="44069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7" name="Rectangle 86">
            <a:extLst>
              <a:ext uri="{FF2B5EF4-FFF2-40B4-BE49-F238E27FC236}">
                <a16:creationId xmlns:a16="http://schemas.microsoft.com/office/drawing/2014/main" id="{FD70CB35-AA7B-4C6F-9025-922A8864DCE4}"/>
              </a:ext>
            </a:extLst>
          </p:cNvPr>
          <p:cNvSpPr/>
          <p:nvPr/>
        </p:nvSpPr>
        <p:spPr>
          <a:xfrm>
            <a:off x="647700" y="50165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8" name="Rectangle 87">
            <a:extLst>
              <a:ext uri="{FF2B5EF4-FFF2-40B4-BE49-F238E27FC236}">
                <a16:creationId xmlns:a16="http://schemas.microsoft.com/office/drawing/2014/main" id="{D299D12E-9600-4149-A304-FFD1685304DB}"/>
              </a:ext>
            </a:extLst>
          </p:cNvPr>
          <p:cNvSpPr/>
          <p:nvPr/>
        </p:nvSpPr>
        <p:spPr>
          <a:xfrm>
            <a:off x="647700" y="58166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9" name="Rectangle 88">
            <a:extLst>
              <a:ext uri="{FF2B5EF4-FFF2-40B4-BE49-F238E27FC236}">
                <a16:creationId xmlns:a16="http://schemas.microsoft.com/office/drawing/2014/main" id="{767CD950-76D8-474A-92C3-59215C92CDCB}"/>
              </a:ext>
            </a:extLst>
          </p:cNvPr>
          <p:cNvSpPr/>
          <p:nvPr/>
        </p:nvSpPr>
        <p:spPr>
          <a:xfrm>
            <a:off x="647700" y="66167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0" name="Rectangle 89">
            <a:extLst>
              <a:ext uri="{FF2B5EF4-FFF2-40B4-BE49-F238E27FC236}">
                <a16:creationId xmlns:a16="http://schemas.microsoft.com/office/drawing/2014/main" id="{5D246E42-00EE-429C-A76C-F16DDF5B222A}"/>
              </a:ext>
            </a:extLst>
          </p:cNvPr>
          <p:cNvSpPr/>
          <p:nvPr/>
        </p:nvSpPr>
        <p:spPr>
          <a:xfrm>
            <a:off x="647700" y="3225800"/>
            <a:ext cx="12700" cy="33909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1" name="Rectangle 90">
            <a:extLst>
              <a:ext uri="{FF2B5EF4-FFF2-40B4-BE49-F238E27FC236}">
                <a16:creationId xmlns:a16="http://schemas.microsoft.com/office/drawing/2014/main" id="{AF36B7B3-E0AD-478A-AE6A-F4D6E4904707}"/>
              </a:ext>
            </a:extLst>
          </p:cNvPr>
          <p:cNvSpPr/>
          <p:nvPr/>
        </p:nvSpPr>
        <p:spPr>
          <a:xfrm>
            <a:off x="1917700" y="3225800"/>
            <a:ext cx="12700" cy="33909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2" name="Rectangle 91">
            <a:extLst>
              <a:ext uri="{FF2B5EF4-FFF2-40B4-BE49-F238E27FC236}">
                <a16:creationId xmlns:a16="http://schemas.microsoft.com/office/drawing/2014/main" id="{481642C6-B15E-478C-8BCB-50553F61FC50}"/>
              </a:ext>
            </a:extLst>
          </p:cNvPr>
          <p:cNvSpPr/>
          <p:nvPr/>
        </p:nvSpPr>
        <p:spPr>
          <a:xfrm>
            <a:off x="4584700" y="3225800"/>
            <a:ext cx="12700" cy="33909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3" name="Rectangle 92">
            <a:extLst>
              <a:ext uri="{FF2B5EF4-FFF2-40B4-BE49-F238E27FC236}">
                <a16:creationId xmlns:a16="http://schemas.microsoft.com/office/drawing/2014/main" id="{903C5F2A-E571-46BA-8DE2-5E9B8A8E4EA8}"/>
              </a:ext>
            </a:extLst>
          </p:cNvPr>
          <p:cNvSpPr/>
          <p:nvPr/>
        </p:nvSpPr>
        <p:spPr>
          <a:xfrm>
            <a:off x="6718300" y="3225800"/>
            <a:ext cx="12700" cy="33909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4" name="Rectangle 93">
            <a:extLst>
              <a:ext uri="{FF2B5EF4-FFF2-40B4-BE49-F238E27FC236}">
                <a16:creationId xmlns:a16="http://schemas.microsoft.com/office/drawing/2014/main" id="{9D1E8D95-7313-42AD-98C1-D8A0BE136738}"/>
              </a:ext>
            </a:extLst>
          </p:cNvPr>
          <p:cNvSpPr/>
          <p:nvPr/>
        </p:nvSpPr>
        <p:spPr>
          <a:xfrm>
            <a:off x="603250" y="1473200"/>
            <a:ext cx="6172200" cy="5219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5" name="Rectangle 94">
            <a:extLst>
              <a:ext uri="{FF2B5EF4-FFF2-40B4-BE49-F238E27FC236}">
                <a16:creationId xmlns:a16="http://schemas.microsoft.com/office/drawing/2014/main" id="{A648546E-778E-4437-9F2C-AD6276130CD8}"/>
              </a:ext>
            </a:extLst>
          </p:cNvPr>
          <p:cNvSpPr/>
          <p:nvPr/>
        </p:nvSpPr>
        <p:spPr>
          <a:xfrm>
            <a:off x="647700" y="1549400"/>
            <a:ext cx="6070600" cy="1524000"/>
          </a:xfrm>
          <a:prstGeom prst="rect">
            <a:avLst/>
          </a:prstGeom>
          <a:solidFill>
            <a:srgbClr val="EAF6F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6" name="Rectangle 95">
            <a:extLst>
              <a:ext uri="{FF2B5EF4-FFF2-40B4-BE49-F238E27FC236}">
                <a16:creationId xmlns:a16="http://schemas.microsoft.com/office/drawing/2014/main" id="{508DE55A-AF04-4B72-8287-972C2E22136B}"/>
              </a:ext>
            </a:extLst>
          </p:cNvPr>
          <p:cNvSpPr/>
          <p:nvPr/>
        </p:nvSpPr>
        <p:spPr>
          <a:xfrm>
            <a:off x="647700" y="1549400"/>
            <a:ext cx="40640" cy="1524000"/>
          </a:xfrm>
          <a:prstGeom prst="rect">
            <a:avLst/>
          </a:prstGeom>
          <a:solidFill>
            <a:srgbClr val="28B7C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7" name="TextBox 96">
            <a:extLst>
              <a:ext uri="{FF2B5EF4-FFF2-40B4-BE49-F238E27FC236}">
                <a16:creationId xmlns:a16="http://schemas.microsoft.com/office/drawing/2014/main" id="{05958DF4-580C-4E0C-B043-8AD2FF4801C3}"/>
              </a:ext>
            </a:extLst>
          </p:cNvPr>
          <p:cNvSpPr txBox="1"/>
          <p:nvPr/>
        </p:nvSpPr>
        <p:spPr>
          <a:xfrm>
            <a:off x="812800" y="1841500"/>
            <a:ext cx="56515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ISO 9001 est une norme internationale qui spécifie les exigences d’un système de management de la qualité (SMQ).</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98" name="TextBox 97">
            <a:extLst>
              <a:ext uri="{FF2B5EF4-FFF2-40B4-BE49-F238E27FC236}">
                <a16:creationId xmlns:a16="http://schemas.microsoft.com/office/drawing/2014/main" id="{323E674A-DFAA-409A-BE61-938672370B7B}"/>
              </a:ext>
            </a:extLst>
          </p:cNvPr>
          <p:cNvSpPr txBox="1"/>
          <p:nvPr/>
        </p:nvSpPr>
        <p:spPr>
          <a:xfrm>
            <a:off x="812800" y="2413000"/>
            <a:ext cx="56515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Elle met l’accent sur des processus cohérents, la documentation et l’amélioration continue.</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99" name="Rectangle 98">
            <a:extLst>
              <a:ext uri="{FF2B5EF4-FFF2-40B4-BE49-F238E27FC236}">
                <a16:creationId xmlns:a16="http://schemas.microsoft.com/office/drawing/2014/main" id="{CEC1942A-1170-4FA7-A9E3-D7A9E27B8C52}"/>
              </a:ext>
            </a:extLst>
          </p:cNvPr>
          <p:cNvSpPr/>
          <p:nvPr/>
        </p:nvSpPr>
        <p:spPr>
          <a:xfrm>
            <a:off x="647700" y="3225800"/>
            <a:ext cx="1270000" cy="381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0" name="Rectangle 99">
            <a:extLst>
              <a:ext uri="{FF2B5EF4-FFF2-40B4-BE49-F238E27FC236}">
                <a16:creationId xmlns:a16="http://schemas.microsoft.com/office/drawing/2014/main" id="{2D436834-764B-4617-9B16-114215BFC57E}"/>
              </a:ext>
            </a:extLst>
          </p:cNvPr>
          <p:cNvSpPr/>
          <p:nvPr/>
        </p:nvSpPr>
        <p:spPr>
          <a:xfrm>
            <a:off x="1917700" y="3225800"/>
            <a:ext cx="2667000" cy="381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1" name="Rectangle 100">
            <a:extLst>
              <a:ext uri="{FF2B5EF4-FFF2-40B4-BE49-F238E27FC236}">
                <a16:creationId xmlns:a16="http://schemas.microsoft.com/office/drawing/2014/main" id="{81209822-F880-452B-8FB5-AC816A0E5FEE}"/>
              </a:ext>
            </a:extLst>
          </p:cNvPr>
          <p:cNvSpPr/>
          <p:nvPr/>
        </p:nvSpPr>
        <p:spPr>
          <a:xfrm>
            <a:off x="4584700" y="3225800"/>
            <a:ext cx="2133600" cy="381000"/>
          </a:xfrm>
          <a:prstGeom prst="rect">
            <a:avLst/>
          </a:prstGeom>
          <a:solidFill>
            <a:srgbClr val="E6F4F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2" name="Rectangle 101">
            <a:extLst>
              <a:ext uri="{FF2B5EF4-FFF2-40B4-BE49-F238E27FC236}">
                <a16:creationId xmlns:a16="http://schemas.microsoft.com/office/drawing/2014/main" id="{24457074-C1DC-4558-8552-09F43064C5AE}"/>
              </a:ext>
            </a:extLst>
          </p:cNvPr>
          <p:cNvSpPr/>
          <p:nvPr/>
        </p:nvSpPr>
        <p:spPr>
          <a:xfrm>
            <a:off x="647700" y="3606800"/>
            <a:ext cx="12700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3" name="Rectangle 102">
            <a:extLst>
              <a:ext uri="{FF2B5EF4-FFF2-40B4-BE49-F238E27FC236}">
                <a16:creationId xmlns:a16="http://schemas.microsoft.com/office/drawing/2014/main" id="{D5C8627F-4066-44B2-9349-0A80205A17BB}"/>
              </a:ext>
            </a:extLst>
          </p:cNvPr>
          <p:cNvSpPr/>
          <p:nvPr/>
        </p:nvSpPr>
        <p:spPr>
          <a:xfrm>
            <a:off x="1917700" y="3606800"/>
            <a:ext cx="26670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4" name="Rectangle 103">
            <a:extLst>
              <a:ext uri="{FF2B5EF4-FFF2-40B4-BE49-F238E27FC236}">
                <a16:creationId xmlns:a16="http://schemas.microsoft.com/office/drawing/2014/main" id="{28D32F27-4BBC-4CC1-AE37-98A7E24652AC}"/>
              </a:ext>
            </a:extLst>
          </p:cNvPr>
          <p:cNvSpPr/>
          <p:nvPr/>
        </p:nvSpPr>
        <p:spPr>
          <a:xfrm>
            <a:off x="4584700" y="3606800"/>
            <a:ext cx="21336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5" name="Rectangle 104">
            <a:extLst>
              <a:ext uri="{FF2B5EF4-FFF2-40B4-BE49-F238E27FC236}">
                <a16:creationId xmlns:a16="http://schemas.microsoft.com/office/drawing/2014/main" id="{4FDFA386-212F-4000-809A-610B98553B60}"/>
              </a:ext>
            </a:extLst>
          </p:cNvPr>
          <p:cNvSpPr/>
          <p:nvPr/>
        </p:nvSpPr>
        <p:spPr>
          <a:xfrm>
            <a:off x="647700" y="4406900"/>
            <a:ext cx="12700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6" name="Rectangle 105">
            <a:extLst>
              <a:ext uri="{FF2B5EF4-FFF2-40B4-BE49-F238E27FC236}">
                <a16:creationId xmlns:a16="http://schemas.microsoft.com/office/drawing/2014/main" id="{D3FD9709-DABB-4938-850C-801F04DD5E43}"/>
              </a:ext>
            </a:extLst>
          </p:cNvPr>
          <p:cNvSpPr/>
          <p:nvPr/>
        </p:nvSpPr>
        <p:spPr>
          <a:xfrm>
            <a:off x="1917700" y="4406900"/>
            <a:ext cx="26670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7" name="Rectangle 106">
            <a:extLst>
              <a:ext uri="{FF2B5EF4-FFF2-40B4-BE49-F238E27FC236}">
                <a16:creationId xmlns:a16="http://schemas.microsoft.com/office/drawing/2014/main" id="{55F129DA-69D9-4410-8F41-3D889E84BEB4}"/>
              </a:ext>
            </a:extLst>
          </p:cNvPr>
          <p:cNvSpPr/>
          <p:nvPr/>
        </p:nvSpPr>
        <p:spPr>
          <a:xfrm>
            <a:off x="4584700" y="4406900"/>
            <a:ext cx="21336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8" name="Rectangle 107">
            <a:extLst>
              <a:ext uri="{FF2B5EF4-FFF2-40B4-BE49-F238E27FC236}">
                <a16:creationId xmlns:a16="http://schemas.microsoft.com/office/drawing/2014/main" id="{4ABEB1C9-4F33-443E-820C-9A1635881BB5}"/>
              </a:ext>
            </a:extLst>
          </p:cNvPr>
          <p:cNvSpPr/>
          <p:nvPr/>
        </p:nvSpPr>
        <p:spPr>
          <a:xfrm>
            <a:off x="647700" y="5016500"/>
            <a:ext cx="12700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9" name="Rectangle 108">
            <a:extLst>
              <a:ext uri="{FF2B5EF4-FFF2-40B4-BE49-F238E27FC236}">
                <a16:creationId xmlns:a16="http://schemas.microsoft.com/office/drawing/2014/main" id="{6AFD4CD3-E7B1-40B0-9F03-32EB298289FE}"/>
              </a:ext>
            </a:extLst>
          </p:cNvPr>
          <p:cNvSpPr/>
          <p:nvPr/>
        </p:nvSpPr>
        <p:spPr>
          <a:xfrm>
            <a:off x="1917700" y="5016500"/>
            <a:ext cx="26670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0" name="Rectangle 109">
            <a:extLst>
              <a:ext uri="{FF2B5EF4-FFF2-40B4-BE49-F238E27FC236}">
                <a16:creationId xmlns:a16="http://schemas.microsoft.com/office/drawing/2014/main" id="{F8A41604-60B9-4653-9ACE-FFF56C6AFB79}"/>
              </a:ext>
            </a:extLst>
          </p:cNvPr>
          <p:cNvSpPr/>
          <p:nvPr/>
        </p:nvSpPr>
        <p:spPr>
          <a:xfrm>
            <a:off x="4584700" y="5016500"/>
            <a:ext cx="2133600" cy="8001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1" name="Rectangle 110">
            <a:extLst>
              <a:ext uri="{FF2B5EF4-FFF2-40B4-BE49-F238E27FC236}">
                <a16:creationId xmlns:a16="http://schemas.microsoft.com/office/drawing/2014/main" id="{C0FBED2D-E8A6-4408-A138-27AB11F52E5B}"/>
              </a:ext>
            </a:extLst>
          </p:cNvPr>
          <p:cNvSpPr/>
          <p:nvPr/>
        </p:nvSpPr>
        <p:spPr>
          <a:xfrm>
            <a:off x="647700" y="5816600"/>
            <a:ext cx="1270000" cy="800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2" name="Rectangle 111">
            <a:extLst>
              <a:ext uri="{FF2B5EF4-FFF2-40B4-BE49-F238E27FC236}">
                <a16:creationId xmlns:a16="http://schemas.microsoft.com/office/drawing/2014/main" id="{3B02CBA2-FBA0-4173-A34C-B496D2022270}"/>
              </a:ext>
            </a:extLst>
          </p:cNvPr>
          <p:cNvSpPr/>
          <p:nvPr/>
        </p:nvSpPr>
        <p:spPr>
          <a:xfrm>
            <a:off x="1917700" y="5816600"/>
            <a:ext cx="2667000" cy="800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3" name="Rectangle 112">
            <a:extLst>
              <a:ext uri="{FF2B5EF4-FFF2-40B4-BE49-F238E27FC236}">
                <a16:creationId xmlns:a16="http://schemas.microsoft.com/office/drawing/2014/main" id="{910FA22F-1B89-4BF7-8575-710145A55ED7}"/>
              </a:ext>
            </a:extLst>
          </p:cNvPr>
          <p:cNvSpPr/>
          <p:nvPr/>
        </p:nvSpPr>
        <p:spPr>
          <a:xfrm>
            <a:off x="4584700" y="5816600"/>
            <a:ext cx="2133600" cy="800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4" name="Rectangle 113">
            <a:extLst>
              <a:ext uri="{FF2B5EF4-FFF2-40B4-BE49-F238E27FC236}">
                <a16:creationId xmlns:a16="http://schemas.microsoft.com/office/drawing/2014/main" id="{5B9E1E10-34C8-44ED-BEE8-3815A1F286A8}"/>
              </a:ext>
            </a:extLst>
          </p:cNvPr>
          <p:cNvSpPr/>
          <p:nvPr/>
        </p:nvSpPr>
        <p:spPr>
          <a:xfrm>
            <a:off x="647700" y="32258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5" name="Rectangle 114">
            <a:extLst>
              <a:ext uri="{FF2B5EF4-FFF2-40B4-BE49-F238E27FC236}">
                <a16:creationId xmlns:a16="http://schemas.microsoft.com/office/drawing/2014/main" id="{00F54897-E85D-4DC7-A43A-B89309A98507}"/>
              </a:ext>
            </a:extLst>
          </p:cNvPr>
          <p:cNvSpPr/>
          <p:nvPr/>
        </p:nvSpPr>
        <p:spPr>
          <a:xfrm>
            <a:off x="647700" y="36068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6" name="Rectangle 115">
            <a:extLst>
              <a:ext uri="{FF2B5EF4-FFF2-40B4-BE49-F238E27FC236}">
                <a16:creationId xmlns:a16="http://schemas.microsoft.com/office/drawing/2014/main" id="{07ADD31A-DE28-45A1-A494-86A4B58318C1}"/>
              </a:ext>
            </a:extLst>
          </p:cNvPr>
          <p:cNvSpPr/>
          <p:nvPr/>
        </p:nvSpPr>
        <p:spPr>
          <a:xfrm>
            <a:off x="647700" y="44069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7" name="Rectangle 116">
            <a:extLst>
              <a:ext uri="{FF2B5EF4-FFF2-40B4-BE49-F238E27FC236}">
                <a16:creationId xmlns:a16="http://schemas.microsoft.com/office/drawing/2014/main" id="{1F7D20D0-4202-4AA1-9AB7-BA717D0838F0}"/>
              </a:ext>
            </a:extLst>
          </p:cNvPr>
          <p:cNvSpPr/>
          <p:nvPr/>
        </p:nvSpPr>
        <p:spPr>
          <a:xfrm>
            <a:off x="647700" y="50165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8" name="Rectangle 117">
            <a:extLst>
              <a:ext uri="{FF2B5EF4-FFF2-40B4-BE49-F238E27FC236}">
                <a16:creationId xmlns:a16="http://schemas.microsoft.com/office/drawing/2014/main" id="{347C259E-99D8-4386-925D-D60702C96CED}"/>
              </a:ext>
            </a:extLst>
          </p:cNvPr>
          <p:cNvSpPr/>
          <p:nvPr/>
        </p:nvSpPr>
        <p:spPr>
          <a:xfrm>
            <a:off x="647700" y="58166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9" name="Rectangle 118">
            <a:extLst>
              <a:ext uri="{FF2B5EF4-FFF2-40B4-BE49-F238E27FC236}">
                <a16:creationId xmlns:a16="http://schemas.microsoft.com/office/drawing/2014/main" id="{B506280B-8D23-4B53-8EC2-9147FF4BE3D8}"/>
              </a:ext>
            </a:extLst>
          </p:cNvPr>
          <p:cNvSpPr/>
          <p:nvPr/>
        </p:nvSpPr>
        <p:spPr>
          <a:xfrm>
            <a:off x="647700" y="6616700"/>
            <a:ext cx="6070600" cy="127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0" name="Rectangle 119">
            <a:extLst>
              <a:ext uri="{FF2B5EF4-FFF2-40B4-BE49-F238E27FC236}">
                <a16:creationId xmlns:a16="http://schemas.microsoft.com/office/drawing/2014/main" id="{9CA022F2-B0DB-4164-921A-F9AC5FC15990}"/>
              </a:ext>
            </a:extLst>
          </p:cNvPr>
          <p:cNvSpPr/>
          <p:nvPr/>
        </p:nvSpPr>
        <p:spPr>
          <a:xfrm>
            <a:off x="647700" y="3225800"/>
            <a:ext cx="12700" cy="33909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1" name="Rectangle 120">
            <a:extLst>
              <a:ext uri="{FF2B5EF4-FFF2-40B4-BE49-F238E27FC236}">
                <a16:creationId xmlns:a16="http://schemas.microsoft.com/office/drawing/2014/main" id="{88B0B276-881C-41CD-B33D-A010A287009A}"/>
              </a:ext>
            </a:extLst>
          </p:cNvPr>
          <p:cNvSpPr/>
          <p:nvPr/>
        </p:nvSpPr>
        <p:spPr>
          <a:xfrm>
            <a:off x="1917700" y="3225800"/>
            <a:ext cx="12700" cy="33909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2" name="Rectangle 121">
            <a:extLst>
              <a:ext uri="{FF2B5EF4-FFF2-40B4-BE49-F238E27FC236}">
                <a16:creationId xmlns:a16="http://schemas.microsoft.com/office/drawing/2014/main" id="{C6A177FC-A8F4-4A19-9435-E4DDB26E7256}"/>
              </a:ext>
            </a:extLst>
          </p:cNvPr>
          <p:cNvSpPr/>
          <p:nvPr/>
        </p:nvSpPr>
        <p:spPr>
          <a:xfrm>
            <a:off x="4584700" y="3225800"/>
            <a:ext cx="12700" cy="33909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3" name="Rectangle 122">
            <a:extLst>
              <a:ext uri="{FF2B5EF4-FFF2-40B4-BE49-F238E27FC236}">
                <a16:creationId xmlns:a16="http://schemas.microsoft.com/office/drawing/2014/main" id="{63B31B42-0F55-4D0B-9CC1-515BDDA07F77}"/>
              </a:ext>
            </a:extLst>
          </p:cNvPr>
          <p:cNvSpPr/>
          <p:nvPr/>
        </p:nvSpPr>
        <p:spPr>
          <a:xfrm>
            <a:off x="6718300" y="3225800"/>
            <a:ext cx="12700" cy="3390900"/>
          </a:xfrm>
          <a:prstGeom prst="rect">
            <a:avLst/>
          </a:prstGeom>
          <a:solidFill>
            <a:srgbClr val="CFDAE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4" name="TextBox 123">
            <a:extLst>
              <a:ext uri="{FF2B5EF4-FFF2-40B4-BE49-F238E27FC236}">
                <a16:creationId xmlns:a16="http://schemas.microsoft.com/office/drawing/2014/main" id="{B26DD2F7-60C5-4280-A81E-2A215FED57ED}"/>
              </a:ext>
            </a:extLst>
          </p:cNvPr>
          <p:cNvSpPr txBox="1"/>
          <p:nvPr/>
        </p:nvSpPr>
        <p:spPr>
          <a:xfrm>
            <a:off x="736600" y="3302000"/>
            <a:ext cx="10922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Exigence clé</a:t>
            </a:r>
          </a:p>
        </p:txBody>
      </p:sp>
      <p:sp>
        <p:nvSpPr>
          <p:cNvPr id="125" name="TextBox 124">
            <a:extLst>
              <a:ext uri="{FF2B5EF4-FFF2-40B4-BE49-F238E27FC236}">
                <a16:creationId xmlns:a16="http://schemas.microsoft.com/office/drawing/2014/main" id="{230EF3CE-58C2-4815-9757-64D5F27C00D3}"/>
              </a:ext>
            </a:extLst>
          </p:cNvPr>
          <p:cNvSpPr txBox="1"/>
          <p:nvPr/>
        </p:nvSpPr>
        <p:spPr>
          <a:xfrm>
            <a:off x="2006600" y="3302000"/>
            <a:ext cx="24892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Signification</a:t>
            </a:r>
          </a:p>
        </p:txBody>
      </p:sp>
      <p:sp>
        <p:nvSpPr>
          <p:cNvPr id="126" name="TextBox 125">
            <a:extLst>
              <a:ext uri="{FF2B5EF4-FFF2-40B4-BE49-F238E27FC236}">
                <a16:creationId xmlns:a16="http://schemas.microsoft.com/office/drawing/2014/main" id="{B7932E8E-1349-4793-A10F-0C97FDF19CE3}"/>
              </a:ext>
            </a:extLst>
          </p:cNvPr>
          <p:cNvSpPr txBox="1"/>
          <p:nvPr/>
        </p:nvSpPr>
        <p:spPr>
          <a:xfrm>
            <a:off x="4673600" y="3302000"/>
            <a:ext cx="19558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Implication</a:t>
            </a:r>
          </a:p>
        </p:txBody>
      </p:sp>
      <p:sp>
        <p:nvSpPr>
          <p:cNvPr id="127" name="TextBox 126">
            <a:extLst>
              <a:ext uri="{FF2B5EF4-FFF2-40B4-BE49-F238E27FC236}">
                <a16:creationId xmlns:a16="http://schemas.microsoft.com/office/drawing/2014/main" id="{447814C9-1D9D-449A-8784-A8BC85A46F6A}"/>
              </a:ext>
            </a:extLst>
          </p:cNvPr>
          <p:cNvSpPr txBox="1"/>
          <p:nvPr/>
        </p:nvSpPr>
        <p:spPr>
          <a:xfrm>
            <a:off x="736600" y="3683000"/>
            <a:ext cx="10922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Processus documentés</a:t>
            </a:r>
          </a:p>
        </p:txBody>
      </p:sp>
      <p:sp>
        <p:nvSpPr>
          <p:cNvPr id="128" name="TextBox 127">
            <a:extLst>
              <a:ext uri="{FF2B5EF4-FFF2-40B4-BE49-F238E27FC236}">
                <a16:creationId xmlns:a16="http://schemas.microsoft.com/office/drawing/2014/main" id="{7402BC82-481F-4498-B9A7-37F8F54DDFDA}"/>
              </a:ext>
            </a:extLst>
          </p:cNvPr>
          <p:cNvSpPr txBox="1"/>
          <p:nvPr/>
        </p:nvSpPr>
        <p:spPr>
          <a:xfrm>
            <a:off x="2006600" y="3683000"/>
            <a:ext cx="2489200" cy="6011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Procédures claires : achats, production, livraison, réclamations.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29" name="TextBox 128">
            <a:extLst>
              <a:ext uri="{FF2B5EF4-FFF2-40B4-BE49-F238E27FC236}">
                <a16:creationId xmlns:a16="http://schemas.microsoft.com/office/drawing/2014/main" id="{1666C32E-F2D4-46A6-B60C-FF47C120FBAB}"/>
              </a:ext>
            </a:extLst>
          </p:cNvPr>
          <p:cNvSpPr txBox="1"/>
          <p:nvPr/>
        </p:nvSpPr>
        <p:spPr>
          <a:xfrm>
            <a:off x="4673600" y="3683000"/>
            <a:ext cx="19558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Moins de variation ; formation facilitée.</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30" name="TextBox 129">
            <a:extLst>
              <a:ext uri="{FF2B5EF4-FFF2-40B4-BE49-F238E27FC236}">
                <a16:creationId xmlns:a16="http://schemas.microsoft.com/office/drawing/2014/main" id="{EDE245F8-293F-416E-93FD-CBE53544B8D2}"/>
              </a:ext>
            </a:extLst>
          </p:cNvPr>
          <p:cNvSpPr txBox="1"/>
          <p:nvPr/>
        </p:nvSpPr>
        <p:spPr>
          <a:xfrm>
            <a:off x="736600" y="4483100"/>
            <a:ext cx="10922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Responsabilité direction</a:t>
            </a:r>
          </a:p>
        </p:txBody>
      </p:sp>
      <p:sp>
        <p:nvSpPr>
          <p:cNvPr id="131" name="TextBox 130">
            <a:extLst>
              <a:ext uri="{FF2B5EF4-FFF2-40B4-BE49-F238E27FC236}">
                <a16:creationId xmlns:a16="http://schemas.microsoft.com/office/drawing/2014/main" id="{A85A71F6-4F62-40E8-A0C4-D957558AEBBD}"/>
              </a:ext>
            </a:extLst>
          </p:cNvPr>
          <p:cNvSpPr txBox="1"/>
          <p:nvPr/>
        </p:nvSpPr>
        <p:spPr>
          <a:xfrm>
            <a:off x="2006600" y="4483100"/>
            <a:ext cx="24892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Engagement envers politique et objectifs qualité.</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32" name="TextBox 131">
            <a:extLst>
              <a:ext uri="{FF2B5EF4-FFF2-40B4-BE49-F238E27FC236}">
                <a16:creationId xmlns:a16="http://schemas.microsoft.com/office/drawing/2014/main" id="{41CC18E1-12D6-4F1D-9BE4-06E43D501B36}"/>
              </a:ext>
            </a:extLst>
          </p:cNvPr>
          <p:cNvSpPr txBox="1"/>
          <p:nvPr/>
        </p:nvSpPr>
        <p:spPr>
          <a:xfrm>
            <a:off x="4673600" y="4483100"/>
            <a:ext cx="19558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Qualité = priorité stratégique.</a:t>
            </a:r>
          </a:p>
        </p:txBody>
      </p:sp>
      <p:sp>
        <p:nvSpPr>
          <p:cNvPr id="133" name="TextBox 132">
            <a:extLst>
              <a:ext uri="{FF2B5EF4-FFF2-40B4-BE49-F238E27FC236}">
                <a16:creationId xmlns:a16="http://schemas.microsoft.com/office/drawing/2014/main" id="{BAF525F4-AF03-4F3C-B76C-EB70D42DE6E6}"/>
              </a:ext>
            </a:extLst>
          </p:cNvPr>
          <p:cNvSpPr txBox="1"/>
          <p:nvPr/>
        </p:nvSpPr>
        <p:spPr>
          <a:xfrm>
            <a:off x="736600" y="5092700"/>
            <a:ext cx="1092200" cy="6011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Formation &amp; compétences</a:t>
            </a:r>
          </a:p>
        </p:txBody>
      </p:sp>
      <p:sp>
        <p:nvSpPr>
          <p:cNvPr id="134" name="TextBox 133">
            <a:extLst>
              <a:ext uri="{FF2B5EF4-FFF2-40B4-BE49-F238E27FC236}">
                <a16:creationId xmlns:a16="http://schemas.microsoft.com/office/drawing/2014/main" id="{35D5B56C-DFE7-4835-96A3-5D7AB9AB35F2}"/>
              </a:ext>
            </a:extLst>
          </p:cNvPr>
          <p:cNvSpPr txBox="1"/>
          <p:nvPr/>
        </p:nvSpPr>
        <p:spPr>
          <a:xfrm>
            <a:off x="2006600" y="5092700"/>
            <a:ext cx="24892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Employés formés et sensibilisés à la qualité.</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35" name="TextBox 134">
            <a:extLst>
              <a:ext uri="{FF2B5EF4-FFF2-40B4-BE49-F238E27FC236}">
                <a16:creationId xmlns:a16="http://schemas.microsoft.com/office/drawing/2014/main" id="{1915E102-C381-455A-8471-96C25B311AB5}"/>
              </a:ext>
            </a:extLst>
          </p:cNvPr>
          <p:cNvSpPr txBox="1"/>
          <p:nvPr/>
        </p:nvSpPr>
        <p:spPr>
          <a:xfrm>
            <a:off x="4673600" y="5092700"/>
            <a:ext cx="1955800" cy="2687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Opérations plus fiables.</a:t>
            </a:r>
          </a:p>
        </p:txBody>
      </p:sp>
      <p:sp>
        <p:nvSpPr>
          <p:cNvPr id="136" name="TextBox 135">
            <a:extLst>
              <a:ext uri="{FF2B5EF4-FFF2-40B4-BE49-F238E27FC236}">
                <a16:creationId xmlns:a16="http://schemas.microsoft.com/office/drawing/2014/main" id="{6CCFAA17-5328-40F1-9FC5-9C30D150F6F7}"/>
              </a:ext>
            </a:extLst>
          </p:cNvPr>
          <p:cNvSpPr txBox="1"/>
          <p:nvPr/>
        </p:nvSpPr>
        <p:spPr>
          <a:xfrm>
            <a:off x="736600" y="5892800"/>
            <a:ext cx="10922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Enregistrements</a:t>
            </a:r>
          </a:p>
        </p:txBody>
      </p:sp>
      <p:sp>
        <p:nvSpPr>
          <p:cNvPr id="137" name="TextBox 136">
            <a:extLst>
              <a:ext uri="{FF2B5EF4-FFF2-40B4-BE49-F238E27FC236}">
                <a16:creationId xmlns:a16="http://schemas.microsoft.com/office/drawing/2014/main" id="{2B83EC3B-4D40-4856-AF91-4DC21AB13A1F}"/>
              </a:ext>
            </a:extLst>
          </p:cNvPr>
          <p:cNvSpPr txBox="1"/>
          <p:nvPr/>
        </p:nvSpPr>
        <p:spPr>
          <a:xfrm>
            <a:off x="2006600" y="5892800"/>
            <a:ext cx="24892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Dossiers d’inspections et actions correctives.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138" name="TextBox 137">
            <a:extLst>
              <a:ext uri="{FF2B5EF4-FFF2-40B4-BE49-F238E27FC236}">
                <a16:creationId xmlns:a16="http://schemas.microsoft.com/office/drawing/2014/main" id="{264C3410-96F5-4E75-92C4-6D16BBBF8C1B}"/>
              </a:ext>
            </a:extLst>
          </p:cNvPr>
          <p:cNvSpPr txBox="1"/>
          <p:nvPr/>
        </p:nvSpPr>
        <p:spPr>
          <a:xfrm>
            <a:off x="4673600" y="5892800"/>
            <a:ext cx="19558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4C"/>
                </a:solidFill>
                <a:effectLst/>
                <a:uFillTx/>
                <a:latin typeface="Montserrat"/>
                <a:ea typeface="Montserrat"/>
                <a:cs typeface="Montserrat"/>
                <a:sym typeface="Helvetica Neue"/>
              </a:rPr>
              <a:t>Traçabilité et causes racines.</a:t>
            </a:r>
          </a:p>
        </p:txBody>
      </p:sp>
      <p:sp>
        <p:nvSpPr>
          <p:cNvPr id="139" name="Rectangle 138">
            <a:extLst>
              <a:ext uri="{FF2B5EF4-FFF2-40B4-BE49-F238E27FC236}">
                <a16:creationId xmlns:a16="http://schemas.microsoft.com/office/drawing/2014/main" id="{8B5C4631-4BD4-4264-AF4C-3A4571103879}"/>
              </a:ext>
            </a:extLst>
          </p:cNvPr>
          <p:cNvSpPr/>
          <p:nvPr/>
        </p:nvSpPr>
        <p:spPr>
          <a:xfrm>
            <a:off x="603250" y="6654800"/>
            <a:ext cx="6350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5804670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F7ADD-7512-2577-AA5B-1CC6DDC22B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0DA03-8DE5-5D74-9457-B66E2186866F}"/>
              </a:ext>
            </a:extLst>
          </p:cNvPr>
          <p:cNvSpPr>
            <a:spLocks noGrp="1"/>
          </p:cNvSpPr>
          <p:nvPr>
            <p:ph type="title"/>
          </p:nvPr>
        </p:nvSpPr>
        <p:spPr>
          <a:xfrm>
            <a:off x="603252" y="539751"/>
            <a:ext cx="8307991" cy="717551"/>
          </a:xfrm>
        </p:spPr>
        <p:txBody>
          <a:bodyPr/>
          <a:lstStyle/>
          <a:p>
            <a:r>
              <a:rPr lang="en-US" dirty="0"/>
              <a:t>Normes de qualité : ISO 9001 et ISO 14001</a:t>
            </a:r>
            <a:br>
              <a:rPr lang="pl-PL" dirty="0"/>
            </a:br>
            <a:endParaRPr lang="pl-PL" dirty="0"/>
          </a:p>
        </p:txBody>
      </p:sp>
      <p:pic>
        <p:nvPicPr>
          <p:cNvPr id="5" name="Obraz 4" descr="Obraz zawierający tekst, zrzut ekranu, Czcionka, numer&#10;&#10;Zawartość wygenerowana przez AI może być niepoprawna.">
            <a:extLst>
              <a:ext uri="{FF2B5EF4-FFF2-40B4-BE49-F238E27FC236}">
                <a16:creationId xmlns:a16="http://schemas.microsoft.com/office/drawing/2014/main" id="{858D4249-3216-B07A-F9EC-9ABB8AC5843C}"/>
              </a:ext>
            </a:extLst>
          </p:cNvPr>
          <p:cNvPicPr>
            <a:picLocks noChangeAspect="1"/>
          </p:cNvPicPr>
          <p:nvPr/>
        </p:nvPicPr>
        <p:blipFill>
          <a:blip r:embed="rId3"/>
          <a:stretch>
            <a:fillRect/>
          </a:stretch>
        </p:blipFill>
        <p:spPr>
          <a:xfrm>
            <a:off x="630961" y="1642072"/>
            <a:ext cx="7183003" cy="4904573"/>
          </a:xfrm>
          <a:prstGeom prst="rect">
            <a:avLst/>
          </a:prstGeom>
        </p:spPr>
      </p:pic>
      <p:sp>
        <p:nvSpPr>
          <p:cNvPr id="3" name="Rectangle 2">
            <a:extLst>
              <a:ext uri="{FF2B5EF4-FFF2-40B4-BE49-F238E27FC236}">
                <a16:creationId xmlns:a16="http://schemas.microsoft.com/office/drawing/2014/main" id="{DE1F3BB7-6E25-4F6B-A9D1-1F6512DE4185}"/>
              </a:ext>
            </a:extLst>
          </p:cNvPr>
          <p:cNvSpPr/>
          <p:nvPr/>
        </p:nvSpPr>
        <p:spPr>
          <a:xfrm>
            <a:off x="628650" y="1638300"/>
            <a:ext cx="7188200" cy="492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09BBBA56-60BA-4172-8B42-953D4BECEE3C}"/>
              </a:ext>
            </a:extLst>
          </p:cNvPr>
          <p:cNvSpPr txBox="1"/>
          <p:nvPr/>
        </p:nvSpPr>
        <p:spPr>
          <a:xfrm>
            <a:off x="685800" y="1739900"/>
            <a:ext cx="67310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600" b="1" i="0" u="none" strike="noStrike" cap="none" spc="0" normalizeH="0" baseline="0">
                <a:ln>
                  <a:noFill/>
                </a:ln>
                <a:solidFill>
                  <a:srgbClr val="28B7C4"/>
                </a:solidFill>
                <a:effectLst/>
                <a:uFillTx/>
                <a:latin typeface="+mn-lt"/>
                <a:ea typeface="+mn-ea"/>
                <a:cs typeface="+mn-cs"/>
                <a:sym typeface="Helvetica Neue"/>
              </a:rPr>
              <a:t>ISO 14001 – Systèmes de management environnemental</a:t>
            </a:r>
            <a:endParaRPr kumimoji="0" lang="en-GB" sz="1600" b="1" i="0" u="none" strike="noStrike" cap="none" spc="0" normalizeH="0" baseline="0">
              <a:ln>
                <a:noFill/>
              </a:ln>
              <a:solidFill>
                <a:srgbClr val="28B7C4"/>
              </a:solidFill>
              <a:effectLst/>
              <a:uFillTx/>
              <a:latin typeface="+mn-lt"/>
              <a:ea typeface="+mn-ea"/>
              <a:cs typeface="+mn-cs"/>
              <a:sym typeface="Helvetica Neue"/>
            </a:endParaRPr>
          </a:p>
        </p:txBody>
      </p:sp>
      <p:sp>
        <p:nvSpPr>
          <p:cNvPr id="6" name="Rectangle 5">
            <a:extLst>
              <a:ext uri="{FF2B5EF4-FFF2-40B4-BE49-F238E27FC236}">
                <a16:creationId xmlns:a16="http://schemas.microsoft.com/office/drawing/2014/main" id="{B3814F29-3356-437D-BB7A-1F29A74E58F6}"/>
              </a:ext>
            </a:extLst>
          </p:cNvPr>
          <p:cNvSpPr/>
          <p:nvPr/>
        </p:nvSpPr>
        <p:spPr>
          <a:xfrm>
            <a:off x="685800" y="2159000"/>
            <a:ext cx="7073900" cy="1778000"/>
          </a:xfrm>
          <a:prstGeom prst="rect">
            <a:avLst/>
          </a:prstGeom>
          <a:solidFill>
            <a:srgbClr val="EAF6F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6E6C00CF-3681-479A-9D40-726EE7EBD10B}"/>
              </a:ext>
            </a:extLst>
          </p:cNvPr>
          <p:cNvSpPr/>
          <p:nvPr/>
        </p:nvSpPr>
        <p:spPr>
          <a:xfrm>
            <a:off x="685800" y="2159000"/>
            <a:ext cx="40640" cy="1778000"/>
          </a:xfrm>
          <a:prstGeom prst="rect">
            <a:avLst/>
          </a:prstGeom>
          <a:solidFill>
            <a:srgbClr val="28B7C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C7D2FC93-CC69-40E3-9873-6004A5F6C097}"/>
              </a:ext>
            </a:extLst>
          </p:cNvPr>
          <p:cNvSpPr txBox="1"/>
          <p:nvPr/>
        </p:nvSpPr>
        <p:spPr>
          <a:xfrm>
            <a:off x="863600" y="2514600"/>
            <a:ext cx="6578600" cy="609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B4C"/>
                </a:solidFill>
                <a:effectLst/>
                <a:uFillTx/>
                <a:latin typeface="+mn-lt"/>
                <a:ea typeface="+mn-ea"/>
                <a:cs typeface="+mn-cs"/>
                <a:sym typeface="Helvetica Neue"/>
              </a:rPr>
              <a:t>ISO 14001 spécifie les exigences d’un système de management environnemental (SME), aidant les organisations à gérer et réduire leurs impacts environnementaux.</a:t>
            </a:r>
            <a:endParaRPr kumimoji="0" lang="en-GB" sz="1200" i="0" u="none" strike="noStrike" cap="none" spc="0" normalizeH="0" baseline="0">
              <a:ln>
                <a:noFill/>
              </a:ln>
              <a:solidFill>
                <a:srgbClr val="003B4C"/>
              </a:solidFill>
              <a:effectLst/>
              <a:uFillTx/>
              <a:latin typeface="+mn-lt"/>
              <a:ea typeface="+mn-ea"/>
              <a:cs typeface="+mn-cs"/>
              <a:sym typeface="Helvetica Neue"/>
            </a:endParaRPr>
          </a:p>
        </p:txBody>
      </p:sp>
      <p:sp>
        <p:nvSpPr>
          <p:cNvPr id="9" name="TextBox 8">
            <a:extLst>
              <a:ext uri="{FF2B5EF4-FFF2-40B4-BE49-F238E27FC236}">
                <a16:creationId xmlns:a16="http://schemas.microsoft.com/office/drawing/2014/main" id="{C542F1EE-011B-423C-80DD-9A5756D8BF86}"/>
              </a:ext>
            </a:extLst>
          </p:cNvPr>
          <p:cNvSpPr txBox="1"/>
          <p:nvPr/>
        </p:nvSpPr>
        <p:spPr>
          <a:xfrm>
            <a:off x="863600" y="3187700"/>
            <a:ext cx="65786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B4C"/>
                </a:solidFill>
                <a:effectLst/>
                <a:uFillTx/>
                <a:latin typeface="+mn-lt"/>
                <a:ea typeface="+mn-ea"/>
                <a:cs typeface="+mn-cs"/>
                <a:sym typeface="Helvetica Neue"/>
              </a:rPr>
              <a:t>Dans les chaînes d’approvisionnement, elle relie la qualité à l’utilisation responsable des ressources (énergie, eau, déchets, émissions).</a:t>
            </a:r>
            <a:endParaRPr kumimoji="0" lang="en-GB" sz="1200" i="0" u="none" strike="noStrike" cap="none" spc="0" normalizeH="0" baseline="0">
              <a:ln>
                <a:noFill/>
              </a:ln>
              <a:solidFill>
                <a:srgbClr val="003B4C"/>
              </a:solidFill>
              <a:effectLst/>
              <a:uFillTx/>
              <a:latin typeface="+mn-lt"/>
              <a:ea typeface="+mn-ea"/>
              <a:cs typeface="+mn-cs"/>
              <a:sym typeface="Helvetica Neue"/>
            </a:endParaRPr>
          </a:p>
        </p:txBody>
      </p:sp>
      <p:sp>
        <p:nvSpPr>
          <p:cNvPr id="10" name="TextBox 9">
            <a:extLst>
              <a:ext uri="{FF2B5EF4-FFF2-40B4-BE49-F238E27FC236}">
                <a16:creationId xmlns:a16="http://schemas.microsoft.com/office/drawing/2014/main" id="{EE24AD82-8631-46E6-A69A-EBD6D5A3F558}"/>
              </a:ext>
            </a:extLst>
          </p:cNvPr>
          <p:cNvSpPr txBox="1"/>
          <p:nvPr/>
        </p:nvSpPr>
        <p:spPr>
          <a:xfrm>
            <a:off x="723900" y="4114800"/>
            <a:ext cx="7048500" cy="1041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B4C"/>
                </a:solidFill>
                <a:effectLst/>
                <a:uFillTx/>
                <a:latin typeface="+mn-lt"/>
                <a:ea typeface="+mn-ea"/>
                <a:cs typeface="+mn-cs"/>
                <a:sym typeface="Helvetica Neue"/>
              </a:rPr>
              <a:t>• Identifier les aspects et impacts environnementaux (p. ex. consommation de carburant en transport, déchets d’emballage).
• Fixer des objectifs et cibles pour réduire les impacts négatifs (p. ex. efficacité énergétique, recyclage).
• Surveiller la performance et démontrer la conformité aux clients et aux régulateurs.</a:t>
            </a:r>
            <a:endParaRPr kumimoji="0" lang="en-GB" sz="1200" i="0" u="none" strike="noStrike" cap="none" spc="0" normalizeH="0" baseline="0">
              <a:ln>
                <a:noFill/>
              </a:ln>
              <a:solidFill>
                <a:srgbClr val="003B4C"/>
              </a:solidFill>
              <a:effectLst/>
              <a:uFillTx/>
              <a:latin typeface="+mn-lt"/>
              <a:ea typeface="+mn-ea"/>
              <a:cs typeface="+mn-cs"/>
              <a:sym typeface="Helvetica Neue"/>
            </a:endParaRPr>
          </a:p>
        </p:txBody>
      </p:sp>
      <p:sp>
        <p:nvSpPr>
          <p:cNvPr id="11" name="Rectangle 10">
            <a:extLst>
              <a:ext uri="{FF2B5EF4-FFF2-40B4-BE49-F238E27FC236}">
                <a16:creationId xmlns:a16="http://schemas.microsoft.com/office/drawing/2014/main" id="{8250DFE2-3648-4A7C-A462-2CBF9FC4029E}"/>
              </a:ext>
            </a:extLst>
          </p:cNvPr>
          <p:cNvSpPr/>
          <p:nvPr/>
        </p:nvSpPr>
        <p:spPr>
          <a:xfrm>
            <a:off x="685800" y="5130800"/>
            <a:ext cx="7073900" cy="13462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Rectangle 11">
            <a:extLst>
              <a:ext uri="{FF2B5EF4-FFF2-40B4-BE49-F238E27FC236}">
                <a16:creationId xmlns:a16="http://schemas.microsoft.com/office/drawing/2014/main" id="{55137A3B-04CB-42B2-B762-D0DEBDDA6D4A}"/>
              </a:ext>
            </a:extLst>
          </p:cNvPr>
          <p:cNvSpPr/>
          <p:nvPr/>
        </p:nvSpPr>
        <p:spPr>
          <a:xfrm>
            <a:off x="685800" y="5130800"/>
            <a:ext cx="40640" cy="1346200"/>
          </a:xfrm>
          <a:prstGeom prst="rect">
            <a:avLst/>
          </a:prstGeom>
          <a:solidFill>
            <a:srgbClr val="A4482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TextBox 12">
            <a:extLst>
              <a:ext uri="{FF2B5EF4-FFF2-40B4-BE49-F238E27FC236}">
                <a16:creationId xmlns:a16="http://schemas.microsoft.com/office/drawing/2014/main" id="{15DA163A-6B8C-46AB-BC68-C020F593EF46}"/>
              </a:ext>
            </a:extLst>
          </p:cNvPr>
          <p:cNvSpPr txBox="1"/>
          <p:nvPr/>
        </p:nvSpPr>
        <p:spPr>
          <a:xfrm>
            <a:off x="850900" y="5499100"/>
            <a:ext cx="27305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b="1" i="0" u="none" strike="noStrike" cap="none" spc="0" normalizeH="0" baseline="0">
                <a:ln>
                  <a:noFill/>
                </a:ln>
                <a:solidFill>
                  <a:srgbClr val="003B4C"/>
                </a:solidFill>
                <a:effectLst/>
                <a:uFillTx/>
                <a:latin typeface="+mn-lt"/>
                <a:ea typeface="+mn-ea"/>
                <a:cs typeface="+mn-cs"/>
                <a:sym typeface="Helvetica Neue"/>
              </a:rPr>
              <a:t>Note pour les fournisseurs africains :</a:t>
            </a:r>
            <a:endParaRPr kumimoji="0" lang="en-GB" sz="1000" b="1" i="0" u="none" strike="noStrike" cap="none" spc="0" normalizeH="0" baseline="0">
              <a:ln>
                <a:noFill/>
              </a:ln>
              <a:solidFill>
                <a:srgbClr val="003B4C"/>
              </a:solidFill>
              <a:effectLst/>
              <a:uFillTx/>
              <a:latin typeface="+mn-lt"/>
              <a:ea typeface="+mn-ea"/>
              <a:cs typeface="+mn-cs"/>
              <a:sym typeface="Helvetica Neue"/>
            </a:endParaRPr>
          </a:p>
        </p:txBody>
      </p:sp>
      <p:sp>
        <p:nvSpPr>
          <p:cNvPr id="14" name="TextBox 13">
            <a:extLst>
              <a:ext uri="{FF2B5EF4-FFF2-40B4-BE49-F238E27FC236}">
                <a16:creationId xmlns:a16="http://schemas.microsoft.com/office/drawing/2014/main" id="{6AABC00B-15C2-4073-83F8-D25B8481D6AD}"/>
              </a:ext>
            </a:extLst>
          </p:cNvPr>
          <p:cNvSpPr txBox="1"/>
          <p:nvPr/>
        </p:nvSpPr>
        <p:spPr>
          <a:xfrm>
            <a:off x="850900" y="5740400"/>
            <a:ext cx="6604000" cy="68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000" i="0" u="none" strike="noStrike" cap="none" spc="0" normalizeH="0" baseline="0" dirty="0">
                <a:ln>
                  <a:noFill/>
                </a:ln>
                <a:solidFill>
                  <a:srgbClr val="003B4C"/>
                </a:solidFill>
                <a:effectLst/>
                <a:uFillTx/>
                <a:latin typeface="+mn-lt"/>
                <a:ea typeface="+mn-ea"/>
                <a:cs typeface="+mn-cs"/>
                <a:sym typeface="Helvetica Neue"/>
              </a:rPr>
              <a:t>Même si une certification ISO complète n’est pas encore possible, aligner les processus sur les principes ISO 9001/14001 (documentation de base, contrôles environnementaux simples) peut améliorer la performance et la crédibilité auprès des acheteurs internationaux.</a:t>
            </a:r>
            <a:endParaRPr kumimoji="0" lang="en-GB" sz="1000" i="0" u="none" strike="noStrike" cap="none" spc="0" normalizeH="0" baseline="0" dirty="0">
              <a:ln>
                <a:noFill/>
              </a:ln>
              <a:solidFill>
                <a:srgbClr val="003B4C"/>
              </a:solidFill>
              <a:effectLst/>
              <a:uFillTx/>
              <a:latin typeface="+mn-lt"/>
              <a:ea typeface="+mn-ea"/>
              <a:cs typeface="+mn-cs"/>
              <a:sym typeface="Helvetica Neue"/>
            </a:endParaRPr>
          </a:p>
        </p:txBody>
      </p:sp>
      <p:sp>
        <p:nvSpPr>
          <p:cNvPr id="15" name="Rectangle 14">
            <a:extLst>
              <a:ext uri="{FF2B5EF4-FFF2-40B4-BE49-F238E27FC236}">
                <a16:creationId xmlns:a16="http://schemas.microsoft.com/office/drawing/2014/main" id="{48B3BD84-6B7D-4EFC-94EF-E713A72A36E6}"/>
              </a:ext>
            </a:extLst>
          </p:cNvPr>
          <p:cNvSpPr/>
          <p:nvPr/>
        </p:nvSpPr>
        <p:spPr>
          <a:xfrm>
            <a:off x="628650" y="1638300"/>
            <a:ext cx="7188200" cy="492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TextBox 15">
            <a:extLst>
              <a:ext uri="{FF2B5EF4-FFF2-40B4-BE49-F238E27FC236}">
                <a16:creationId xmlns:a16="http://schemas.microsoft.com/office/drawing/2014/main" id="{D5790E5C-AF04-419B-8626-2F45FBD7BB32}"/>
              </a:ext>
            </a:extLst>
          </p:cNvPr>
          <p:cNvSpPr txBox="1"/>
          <p:nvPr/>
        </p:nvSpPr>
        <p:spPr>
          <a:xfrm>
            <a:off x="685800" y="1739900"/>
            <a:ext cx="6731000" cy="3241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28B7C4"/>
                </a:solidFill>
                <a:effectLst/>
                <a:uFillTx/>
                <a:latin typeface="Montserrat"/>
                <a:ea typeface="Montserrat"/>
                <a:cs typeface="Montserrat"/>
                <a:sym typeface="Helvetica Neue"/>
              </a:rPr>
              <a:t>ISO 14001 – Systèmes de management environnemental</a:t>
            </a:r>
            <a:endParaRPr kumimoji="0" lang="en-GB" sz="1600" b="0" i="0" u="none" strike="noStrike" cap="none" spc="0" normalizeH="0" baseline="0" dirty="0">
              <a:ln>
                <a:noFill/>
              </a:ln>
              <a:solidFill>
                <a:srgbClr val="28B7C4"/>
              </a:solidFill>
              <a:effectLst/>
              <a:uFillTx/>
              <a:latin typeface="Montserrat"/>
              <a:ea typeface="Montserrat"/>
              <a:cs typeface="Montserrat"/>
              <a:sym typeface="Helvetica Neue"/>
            </a:endParaRPr>
          </a:p>
        </p:txBody>
      </p:sp>
      <p:sp>
        <p:nvSpPr>
          <p:cNvPr id="17" name="Rectangle 16">
            <a:extLst>
              <a:ext uri="{FF2B5EF4-FFF2-40B4-BE49-F238E27FC236}">
                <a16:creationId xmlns:a16="http://schemas.microsoft.com/office/drawing/2014/main" id="{F54B6BA2-DDA9-470B-AD43-D25096137242}"/>
              </a:ext>
            </a:extLst>
          </p:cNvPr>
          <p:cNvSpPr/>
          <p:nvPr/>
        </p:nvSpPr>
        <p:spPr>
          <a:xfrm>
            <a:off x="685800" y="2159000"/>
            <a:ext cx="7073900" cy="1778000"/>
          </a:xfrm>
          <a:prstGeom prst="rect">
            <a:avLst/>
          </a:prstGeom>
          <a:solidFill>
            <a:srgbClr val="EAF6F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Rectangle 17">
            <a:extLst>
              <a:ext uri="{FF2B5EF4-FFF2-40B4-BE49-F238E27FC236}">
                <a16:creationId xmlns:a16="http://schemas.microsoft.com/office/drawing/2014/main" id="{EC98F205-15DB-4E66-A239-5B0E3FE67B23}"/>
              </a:ext>
            </a:extLst>
          </p:cNvPr>
          <p:cNvSpPr/>
          <p:nvPr/>
        </p:nvSpPr>
        <p:spPr>
          <a:xfrm>
            <a:off x="685800" y="2159000"/>
            <a:ext cx="40640" cy="1778000"/>
          </a:xfrm>
          <a:prstGeom prst="rect">
            <a:avLst/>
          </a:prstGeom>
          <a:solidFill>
            <a:srgbClr val="28B7C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TextBox 18">
            <a:extLst>
              <a:ext uri="{FF2B5EF4-FFF2-40B4-BE49-F238E27FC236}">
                <a16:creationId xmlns:a16="http://schemas.microsoft.com/office/drawing/2014/main" id="{D4402E05-6974-41C0-B1AD-B7E8699F38ED}"/>
              </a:ext>
            </a:extLst>
          </p:cNvPr>
          <p:cNvSpPr txBox="1"/>
          <p:nvPr/>
        </p:nvSpPr>
        <p:spPr>
          <a:xfrm>
            <a:off x="863600" y="2514600"/>
            <a:ext cx="65786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ISO 14001 spécifie les exigences d’un système de management environnemental (SME), aidant les organisations à gérer et réduire leurs impacts environnementaux.</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20" name="TextBox 19">
            <a:extLst>
              <a:ext uri="{FF2B5EF4-FFF2-40B4-BE49-F238E27FC236}">
                <a16:creationId xmlns:a16="http://schemas.microsoft.com/office/drawing/2014/main" id="{9707D228-7F60-46FD-ADC9-CFC9150EE37C}"/>
              </a:ext>
            </a:extLst>
          </p:cNvPr>
          <p:cNvSpPr txBox="1"/>
          <p:nvPr/>
        </p:nvSpPr>
        <p:spPr>
          <a:xfrm>
            <a:off x="863600" y="3187700"/>
            <a:ext cx="6578600" cy="43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a:ln>
                  <a:noFill/>
                </a:ln>
                <a:solidFill>
                  <a:srgbClr val="003B4C"/>
                </a:solidFill>
                <a:effectLst/>
                <a:uFillTx/>
                <a:latin typeface="Montserrat"/>
                <a:ea typeface="Montserrat"/>
                <a:cs typeface="Montserrat"/>
                <a:sym typeface="Helvetica Neue"/>
              </a:rPr>
              <a:t>Dans les chaînes d’approvisionnement, elle relie la qualité à l’utilisation responsable des ressources (énergie, eau, déchets, émissions).</a:t>
            </a:r>
            <a:endParaRPr kumimoji="0" lang="en-GB" sz="1200" b="0" i="0" u="none" strike="noStrike" cap="none" spc="0" normalizeH="0" baseline="0">
              <a:ln>
                <a:noFill/>
              </a:ln>
              <a:solidFill>
                <a:srgbClr val="003B4C"/>
              </a:solidFill>
              <a:effectLst/>
              <a:uFillTx/>
              <a:latin typeface="Montserrat"/>
              <a:ea typeface="Montserrat"/>
              <a:cs typeface="Montserrat"/>
              <a:sym typeface="Helvetica Neue"/>
            </a:endParaRPr>
          </a:p>
        </p:txBody>
      </p:sp>
      <p:sp>
        <p:nvSpPr>
          <p:cNvPr id="21" name="TextBox 20">
            <a:extLst>
              <a:ext uri="{FF2B5EF4-FFF2-40B4-BE49-F238E27FC236}">
                <a16:creationId xmlns:a16="http://schemas.microsoft.com/office/drawing/2014/main" id="{9405EBC7-1F9D-4D14-86CD-4733E774E044}"/>
              </a:ext>
            </a:extLst>
          </p:cNvPr>
          <p:cNvSpPr txBox="1"/>
          <p:nvPr/>
        </p:nvSpPr>
        <p:spPr>
          <a:xfrm>
            <a:off x="723900" y="4114800"/>
            <a:ext cx="7048500" cy="7673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 Identifier les aspects et impacts environnementaux (p. ex. carburant en transport, déchets d’emballage).
• Fixer des objectifs pour réduire les impacts négatifs (efficacité énergétique, recyclage).
• Surveiller la performance et démontrer la conformité aux clients et aux régulateurs.</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22" name="Rectangle 21">
            <a:extLst>
              <a:ext uri="{FF2B5EF4-FFF2-40B4-BE49-F238E27FC236}">
                <a16:creationId xmlns:a16="http://schemas.microsoft.com/office/drawing/2014/main" id="{FAEDA3B6-240A-4DDE-9054-7F758A38AAFB}"/>
              </a:ext>
            </a:extLst>
          </p:cNvPr>
          <p:cNvSpPr/>
          <p:nvPr/>
        </p:nvSpPr>
        <p:spPr>
          <a:xfrm>
            <a:off x="685800" y="5130800"/>
            <a:ext cx="7073900" cy="1346200"/>
          </a:xfrm>
          <a:prstGeom prst="rect">
            <a:avLst/>
          </a:prstGeom>
          <a:solidFill>
            <a:srgbClr val="FFF7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Rectangle 22">
            <a:extLst>
              <a:ext uri="{FF2B5EF4-FFF2-40B4-BE49-F238E27FC236}">
                <a16:creationId xmlns:a16="http://schemas.microsoft.com/office/drawing/2014/main" id="{3EE5696C-1638-4773-907A-55BC951E1912}"/>
              </a:ext>
            </a:extLst>
          </p:cNvPr>
          <p:cNvSpPr/>
          <p:nvPr/>
        </p:nvSpPr>
        <p:spPr>
          <a:xfrm>
            <a:off x="685800" y="5130800"/>
            <a:ext cx="40640" cy="1346200"/>
          </a:xfrm>
          <a:prstGeom prst="rect">
            <a:avLst/>
          </a:prstGeom>
          <a:solidFill>
            <a:srgbClr val="A4482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TextBox 23">
            <a:extLst>
              <a:ext uri="{FF2B5EF4-FFF2-40B4-BE49-F238E27FC236}">
                <a16:creationId xmlns:a16="http://schemas.microsoft.com/office/drawing/2014/main" id="{EA81756C-1F96-4543-A36A-307CECA0AF04}"/>
              </a:ext>
            </a:extLst>
          </p:cNvPr>
          <p:cNvSpPr txBox="1"/>
          <p:nvPr/>
        </p:nvSpPr>
        <p:spPr>
          <a:xfrm>
            <a:off x="850900" y="5410200"/>
            <a:ext cx="3175000" cy="241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Note pour les fournisseurs africains :</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25" name="TextBox 24">
            <a:extLst>
              <a:ext uri="{FF2B5EF4-FFF2-40B4-BE49-F238E27FC236}">
                <a16:creationId xmlns:a16="http://schemas.microsoft.com/office/drawing/2014/main" id="{59FE6705-28F1-42E4-BF84-29B1CB3B9CDF}"/>
              </a:ext>
            </a:extLst>
          </p:cNvPr>
          <p:cNvSpPr txBox="1"/>
          <p:nvPr/>
        </p:nvSpPr>
        <p:spPr>
          <a:xfrm>
            <a:off x="850900" y="5689600"/>
            <a:ext cx="6604000"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4C"/>
                </a:solidFill>
                <a:effectLst/>
                <a:uFillTx/>
                <a:latin typeface="Montserrat"/>
                <a:ea typeface="Montserrat"/>
                <a:cs typeface="Montserrat"/>
                <a:sym typeface="Helvetica Neue"/>
              </a:rPr>
              <a:t>Même sans certification ISO complète, aligner les processus sur ISO 9001/14001 (documentation de base, contrôles environnementaux simples) peut améliorer la performance et la crédibilité auprès des acheteurs internationaux.</a:t>
            </a:r>
            <a:endParaRPr kumimoji="0" lang="en-GB" sz="1200" b="0" i="0" u="none" strike="noStrike" cap="none" spc="0" normalizeH="0" baseline="0" dirty="0">
              <a:ln>
                <a:noFill/>
              </a:ln>
              <a:solidFill>
                <a:srgbClr val="003B4C"/>
              </a:solidFill>
              <a:effectLst/>
              <a:uFillTx/>
              <a:latin typeface="Montserrat"/>
              <a:ea typeface="Montserrat"/>
              <a:cs typeface="Montserrat"/>
              <a:sym typeface="Helvetica Neue"/>
            </a:endParaRPr>
          </a:p>
        </p:txBody>
      </p:sp>
      <p:sp>
        <p:nvSpPr>
          <p:cNvPr id="26" name="Rectangle 25">
            <a:extLst>
              <a:ext uri="{FF2B5EF4-FFF2-40B4-BE49-F238E27FC236}">
                <a16:creationId xmlns:a16="http://schemas.microsoft.com/office/drawing/2014/main" id="{B0498B4B-CE33-34AF-5E56-95D96722F2CE}"/>
              </a:ext>
            </a:extLst>
          </p:cNvPr>
          <p:cNvSpPr/>
          <p:nvPr/>
        </p:nvSpPr>
        <p:spPr>
          <a:xfrm>
            <a:off x="706120" y="6533945"/>
            <a:ext cx="705358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06602666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BDF2515-3C43-4795-9B8B-C2E8D3B46E32}">
  <we:reference id="wa200010215" version="2.0.0.0" store="en-US" storeType="OMEX"/>
  <we:alternateReferences>
    <we:reference id="wa200010215" version="2.0.0.0" store="" storeType="OMEX"/>
  </we:alternateReferences>
  <we:properties>
    <we:property name="bps.codex_control.document_id" value="&quot;62027825-a8de-48d0-afdd-17571ff6ab45&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C83DA159-3066-413F-94EE-DB4749266D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218</TotalTime>
  <Words>4255</Words>
  <Application>Microsoft Office PowerPoint</Application>
  <PresentationFormat>Widescreen</PresentationFormat>
  <Paragraphs>452</Paragraphs>
  <Slides>17</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Aptos</vt:lpstr>
      <vt:lpstr>Arial</vt:lpstr>
      <vt:lpstr>Arial Rounded MT Bold</vt:lpstr>
      <vt:lpstr>Calibri</vt:lpstr>
      <vt:lpstr>Helvetica Neue</vt:lpstr>
      <vt:lpstr>Helvetica Neue Medium</vt:lpstr>
      <vt:lpstr>Montserrat</vt:lpstr>
      <vt:lpstr>Montserrat Regular</vt:lpstr>
      <vt:lpstr>Wingdings</vt:lpstr>
      <vt:lpstr>21_BasicWhite</vt:lpstr>
      <vt:lpstr>Gestion de la qualité dans les chaînes d’approvisionnement</vt:lpstr>
      <vt:lpstr>Road Transportation Systems Engineering Development in the Sub-Saharan Africa – Modern EU Master Programme &amp; Capacity Building</vt:lpstr>
      <vt:lpstr>PowerPoint Presentation</vt:lpstr>
      <vt:lpstr>Objectifs d’apprentissage </vt:lpstr>
      <vt:lpstr>Principes de gestion de la qualité totale (TQM) dans les chaînes d’approvisionnement</vt:lpstr>
      <vt:lpstr>PowerPoint Presentation</vt:lpstr>
      <vt:lpstr>Principes de gestion de la qualité totale (TQM) dans les chaînes d’approvisionnement</vt:lpstr>
      <vt:lpstr>Normes de qualité : ISO 9001 et ISO 14001 </vt:lpstr>
      <vt:lpstr>Normes de qualité : ISO 9001 et ISO 14001 </vt:lpstr>
      <vt:lpstr>Exigences de qualité fournisseur et développement des fournisseurs </vt:lpstr>
      <vt:lpstr>PowerPoint Presentation</vt:lpstr>
      <vt:lpstr>Coût de la qualité et coût de la non-qualité</vt:lpstr>
      <vt:lpstr>PowerPoint Presentation</vt:lpstr>
      <vt:lpstr>La qualité comme variable concurrentielle et inspection ou prévention</vt:lpstr>
      <vt:lpstr>La qualité comme variable concurrentielle et inspection ou prévention</vt:lpstr>
      <vt:lpstr>Inspection ou prévention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32</cp:revision>
  <dcterms:modified xsi:type="dcterms:W3CDTF">2026-07-18T11:15:41Z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