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3"/>
  </p:notesMasterIdLst>
  <p:handoutMasterIdLst>
    <p:handoutMasterId r:id="rId14"/>
  </p:handoutMasterIdLst>
  <p:sldIdLst>
    <p:sldId id="306" r:id="rId5"/>
    <p:sldId id="313" r:id="rId6"/>
    <p:sldId id="307" r:id="rId7"/>
    <p:sldId id="314" r:id="rId8"/>
    <p:sldId id="315" r:id="rId9"/>
    <p:sldId id="317" r:id="rId10"/>
    <p:sldId id="316" r:id="rId11"/>
    <p:sldId id="309" r:id="rId1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08D221-4DAE-40E4-D3F3-4033D8ACC7FC}" v="2" dt="2026-05-29T10:30:42.87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682" y="5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inglot@pg.edu.pl" userId="S::adam.inglot_pg.edu.pl#ext#@fril.onmicrosoft.com::f3fe147e-12d2-407c-a2f2-fa7169a36f34" providerId="AD" clId="Web-{4E08D221-4DAE-40E4-D3F3-4033D8ACC7FC}"/>
    <pc:docChg chg="addSld delSld">
      <pc:chgData name="adam.inglot@pg.edu.pl" userId="S::adam.inglot_pg.edu.pl#ext#@fril.onmicrosoft.com::f3fe147e-12d2-407c-a2f2-fa7169a36f34" providerId="AD" clId="Web-{4E08D221-4DAE-40E4-D3F3-4033D8ACC7FC}" dt="2026-05-29T10:30:42.879" v="1"/>
      <pc:docMkLst>
        <pc:docMk/>
      </pc:docMkLst>
      <pc:sldChg chg="add del replId">
        <pc:chgData name="adam.inglot@pg.edu.pl" userId="S::adam.inglot_pg.edu.pl#ext#@fril.onmicrosoft.com::f3fe147e-12d2-407c-a2f2-fa7169a36f34" providerId="AD" clId="Web-{4E08D221-4DAE-40E4-D3F3-4033D8ACC7FC}" dt="2026-05-29T10:30:42.879" v="1"/>
        <pc:sldMkLst>
          <pc:docMk/>
          <pc:sldMk cId="3852637534" sldId="318"/>
        </pc:sldMkLst>
      </pc:sldChg>
    </pc:docChg>
  </pc:docChgLst>
  <pc:docChgLst>
    <pc:chgData name="adam.inglot@pg.edu.pl" userId="S::adam.inglot_pg.edu.pl#ext#@fril.onmicrosoft.com::f3fe147e-12d2-407c-a2f2-fa7169a36f34" providerId="AD" clId="Web-{12C2696D-6B05-44C3-B0FA-68F0BB8C1B63}"/>
    <pc:docChg chg="modSld">
      <pc:chgData name="adam.inglot@pg.edu.pl" userId="S::adam.inglot_pg.edu.pl#ext#@fril.onmicrosoft.com::f3fe147e-12d2-407c-a2f2-fa7169a36f34" providerId="AD" clId="Web-{12C2696D-6B05-44C3-B0FA-68F0BB8C1B63}" dt="2026-05-26T14:25:10.865" v="4" actId="1076"/>
      <pc:docMkLst>
        <pc:docMk/>
      </pc:docMkLst>
      <pc:sldChg chg="addSp modSp">
        <pc:chgData name="adam.inglot@pg.edu.pl" userId="S::adam.inglot_pg.edu.pl#ext#@fril.onmicrosoft.com::f3fe147e-12d2-407c-a2f2-fa7169a36f34" providerId="AD" clId="Web-{12C2696D-6B05-44C3-B0FA-68F0BB8C1B63}" dt="2026-05-26T14:25:10.865" v="4" actId="1076"/>
        <pc:sldMkLst>
          <pc:docMk/>
          <pc:sldMk cId="1830511694" sldId="316"/>
        </pc:sldMkLst>
        <pc:picChg chg="add mod">
          <ac:chgData name="adam.inglot@pg.edu.pl" userId="S::adam.inglot_pg.edu.pl#ext#@fril.onmicrosoft.com::f3fe147e-12d2-407c-a2f2-fa7169a36f34" providerId="AD" clId="Web-{12C2696D-6B05-44C3-B0FA-68F0BB8C1B63}" dt="2026-05-26T14:25:10.865" v="4" actId="1076"/>
          <ac:picMkLst>
            <pc:docMk/>
            <pc:sldMk cId="1830511694" sldId="316"/>
            <ac:picMk id="3" creationId="{D9318AC9-4D42-1F31-3CB6-61027544CBD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3635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smtClean="0">
                <a:ln>
                  <a:noFill/>
                </a:ln>
                <a:solidFill>
                  <a:srgbClr val="00518E"/>
                </a:solidFill>
                <a:effectLst/>
                <a:uFillTx/>
                <a:latin typeface="+mn-lt"/>
                <a:ea typeface="+mn-ea"/>
                <a:cs typeface="+mn-cs"/>
                <a:sym typeface="Helvetica Neue"/>
              </a:rPr>
              <a:t>Co-</a:t>
            </a:r>
            <a:r>
              <a:rPr kumimoji="0" lang="en-US" sz="1400" b="0" i="0" u="none" strike="noStrike" cap="none" spc="0" normalizeH="0" baseline="0" dirty="0" smtClean="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video" Target="https://player.vimeo.com/video/952313085?app_id=122963"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pl-PL" dirty="0" err="1"/>
              <a:t>Additional</a:t>
            </a:r>
            <a:r>
              <a:rPr lang="pl-PL" dirty="0"/>
              <a:t> </a:t>
            </a:r>
            <a:r>
              <a:rPr lang="pl-PL" dirty="0" err="1"/>
              <a:t>material</a:t>
            </a:r>
            <a:r>
              <a:rPr lang="pl-PL" dirty="0"/>
              <a:t/>
            </a:r>
            <a:br>
              <a:rPr lang="pl-PL" dirty="0"/>
            </a:br>
            <a:r>
              <a:rPr lang="en-US" i="1" dirty="0"/>
              <a:t>Pavement Foundations—Designing for 100 Years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TRB </a:t>
            </a:r>
            <a:r>
              <a:rPr lang="pl-PL" dirty="0" err="1"/>
              <a:t>Webinar</a:t>
            </a:r>
            <a:endParaRPr lang="pl-PL" dirty="0"/>
          </a:p>
          <a:p>
            <a:r>
              <a:rPr lang="pl-PL" dirty="0" err="1"/>
              <a:t>Nayyar</a:t>
            </a:r>
            <a:r>
              <a:rPr lang="pl-PL" dirty="0"/>
              <a:t> </a:t>
            </a:r>
            <a:r>
              <a:rPr lang="pl-PL" dirty="0" err="1"/>
              <a:t>Siddiki</a:t>
            </a:r>
            <a:r>
              <a:rPr lang="pl-PL" dirty="0"/>
              <a:t>, Kumar </a:t>
            </a:r>
            <a:r>
              <a:rPr lang="pl-PL" dirty="0" err="1"/>
              <a:t>Dave</a:t>
            </a:r>
            <a:r>
              <a:rPr lang="pl-PL" dirty="0"/>
              <a:t>, INDOT; </a:t>
            </a:r>
            <a:r>
              <a:rPr lang="pl-PL" dirty="0" err="1"/>
              <a:t>Soheil</a:t>
            </a:r>
            <a:r>
              <a:rPr lang="pl-PL" dirty="0"/>
              <a:t> </a:t>
            </a:r>
            <a:r>
              <a:rPr lang="pl-PL" dirty="0" err="1"/>
              <a:t>Nazarian</a:t>
            </a:r>
            <a:r>
              <a:rPr lang="pl-PL" dirty="0"/>
              <a:t>, UTEP; David White, </a:t>
            </a:r>
            <a:r>
              <a:rPr lang="pl-PL" dirty="0" err="1"/>
              <a:t>Ingios</a:t>
            </a:r>
            <a:r>
              <a:rPr lang="pl-PL" dirty="0"/>
              <a:t>; moderator John </a:t>
            </a:r>
            <a:r>
              <a:rPr lang="pl-PL" dirty="0" err="1"/>
              <a:t>Siekmeier</a:t>
            </a:r>
            <a:r>
              <a:rPr lang="pl-PL" dirty="0"/>
              <a:t>; TRB, 30.05.2024</a:t>
            </a:r>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rPr lang="en-GB" dirty="0"/>
              <a:t>TRB Webinar: </a:t>
            </a:r>
            <a:r>
              <a:rPr lang="en-US" dirty="0"/>
              <a:t>Pavement Foundations—Designing for 100 Years</a:t>
            </a:r>
            <a:endParaRPr lang="en-GB" dirty="0"/>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p:txBody>
          <a:bodyPr>
            <a:normAutofit fontScale="85000" lnSpcReduction="20000"/>
          </a:bodyPr>
          <a:lstStyle/>
          <a:p>
            <a:r>
              <a:rPr lang="en-US" dirty="0"/>
              <a:t>Pavement foundation deformation under asphalt or concrete surface layers cause damage at the surface and reduce service life. Extreme weather and seasonal climate change create additional uncertainty, making it difficult to estimate and reduce foundation degradation and deformation for life cycle assessment periods up to 100 years. </a:t>
            </a:r>
            <a:endParaRPr lang="pl-PL" dirty="0"/>
          </a:p>
          <a:p>
            <a:r>
              <a:rPr lang="en-US" dirty="0"/>
              <a:t>TRB hosted a webinar on Thursday, May 30, 2024 from 1:00 PM to 2:30 PM Eastern that provided examples of current technology that is enhancing highway resilience and improving long term performance by reducing pavement foundation deformation.</a:t>
            </a:r>
            <a:endParaRPr lang="en-GB" dirty="0"/>
          </a:p>
        </p:txBody>
      </p:sp>
      <p:sp>
        <p:nvSpPr>
          <p:cNvPr id="4" name="TextBox 3">
            <a:extLst>
              <a:ext uri="{FF2B5EF4-FFF2-40B4-BE49-F238E27FC236}">
                <a16:creationId xmlns:a16="http://schemas.microsoft.com/office/drawing/2014/main" id="{3085C634-AD0C-40C0-35A9-6F6B63694986}"/>
              </a:ext>
            </a:extLst>
          </p:cNvPr>
          <p:cNvSpPr txBox="1"/>
          <p:nvPr/>
        </p:nvSpPr>
        <p:spPr>
          <a:xfrm>
            <a:off x="278296" y="5758929"/>
            <a:ext cx="9607826" cy="10120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en-GB" sz="1200" dirty="0"/>
              <a:t>This webinar was sponsored by TRB’s Standing Technical Committees on Mechanics and Drainage of Saturated and Unsaturated Geomaterials, Transportation Earthworks, and Geotechnical Instrumentation and </a:t>
            </a:r>
            <a:r>
              <a:rPr lang="pl-PL" sz="1200" dirty="0" err="1"/>
              <a:t>Modelling</a:t>
            </a:r>
            <a:r>
              <a:rPr lang="en-GB" sz="1200" dirty="0"/>
              <a:t>.</a:t>
            </a:r>
            <a:endParaRPr kumimoji="0" lang="en-GB" sz="12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dirty="0"/>
              <a:t>TRB Webinar: </a:t>
            </a:r>
            <a:r>
              <a:rPr lang="en-US" dirty="0"/>
              <a:t>Pavement Foundations—Designing for 100 Years</a:t>
            </a:r>
            <a:endParaRPr lang="en-GB" dirty="0"/>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fontScale="85000" lnSpcReduction="20000"/>
          </a:bodyPr>
          <a:lstStyle/>
          <a:p>
            <a:r>
              <a:rPr lang="pl-PL" b="1" dirty="0" err="1"/>
              <a:t>Webinar</a:t>
            </a:r>
            <a:r>
              <a:rPr lang="pl-PL" b="1" dirty="0"/>
              <a:t> agenda and </a:t>
            </a:r>
            <a:r>
              <a:rPr lang="pl-PL" b="1" dirty="0" err="1"/>
              <a:t>presenters</a:t>
            </a:r>
            <a:endParaRPr lang="pl-PL" dirty="0"/>
          </a:p>
          <a:p>
            <a:pPr lvl="1"/>
            <a:r>
              <a:rPr lang="pl-PL" dirty="0"/>
              <a:t>Design and </a:t>
            </a:r>
            <a:r>
              <a:rPr lang="pl-PL" dirty="0" err="1"/>
              <a:t>construction</a:t>
            </a:r>
            <a:r>
              <a:rPr lang="pl-PL" dirty="0"/>
              <a:t> to </a:t>
            </a:r>
            <a:r>
              <a:rPr lang="pl-PL" dirty="0" err="1"/>
              <a:t>achieve</a:t>
            </a:r>
            <a:r>
              <a:rPr lang="pl-PL" dirty="0"/>
              <a:t> </a:t>
            </a:r>
            <a:r>
              <a:rPr lang="pl-PL" dirty="0" err="1"/>
              <a:t>long-lasting</a:t>
            </a:r>
            <a:r>
              <a:rPr lang="pl-PL" dirty="0"/>
              <a:t> </a:t>
            </a:r>
            <a:r>
              <a:rPr lang="pl-PL" dirty="0" err="1"/>
              <a:t>pavement</a:t>
            </a:r>
            <a:r>
              <a:rPr lang="pl-PL" dirty="0"/>
              <a:t> – </a:t>
            </a:r>
            <a:r>
              <a:rPr lang="pl-PL" dirty="0" err="1"/>
              <a:t>Nayyar</a:t>
            </a:r>
            <a:r>
              <a:rPr lang="pl-PL" dirty="0"/>
              <a:t> </a:t>
            </a:r>
            <a:r>
              <a:rPr lang="pl-PL" dirty="0" err="1"/>
              <a:t>Siddiki</a:t>
            </a:r>
            <a:r>
              <a:rPr lang="pl-PL" dirty="0"/>
              <a:t> &amp; Kumar </a:t>
            </a:r>
            <a:r>
              <a:rPr lang="pl-PL" dirty="0" err="1"/>
              <a:t>Dave</a:t>
            </a:r>
            <a:r>
              <a:rPr lang="pl-PL" dirty="0"/>
              <a:t>, </a:t>
            </a:r>
            <a:r>
              <a:rPr lang="pl-PL" i="1" dirty="0"/>
              <a:t>Indiana </a:t>
            </a:r>
            <a:r>
              <a:rPr lang="pl-PL" i="1" dirty="0" err="1"/>
              <a:t>Department</a:t>
            </a:r>
            <a:r>
              <a:rPr lang="pl-PL" i="1" dirty="0"/>
              <a:t> of </a:t>
            </a:r>
            <a:r>
              <a:rPr lang="pl-PL" i="1" dirty="0" err="1"/>
              <a:t>Transportation</a:t>
            </a:r>
            <a:endParaRPr lang="pl-PL" dirty="0"/>
          </a:p>
          <a:p>
            <a:pPr lvl="1"/>
            <a:r>
              <a:rPr lang="pl-PL" dirty="0"/>
              <a:t>Role of </a:t>
            </a:r>
            <a:r>
              <a:rPr lang="pl-PL" dirty="0" err="1"/>
              <a:t>quality</a:t>
            </a:r>
            <a:r>
              <a:rPr lang="pl-PL" dirty="0"/>
              <a:t> management in </a:t>
            </a:r>
            <a:r>
              <a:rPr lang="pl-PL" dirty="0" err="1"/>
              <a:t>extending</a:t>
            </a:r>
            <a:r>
              <a:rPr lang="pl-PL" dirty="0"/>
              <a:t> </a:t>
            </a:r>
            <a:r>
              <a:rPr lang="pl-PL" dirty="0" err="1"/>
              <a:t>pavement</a:t>
            </a:r>
            <a:r>
              <a:rPr lang="pl-PL" dirty="0"/>
              <a:t> life – </a:t>
            </a:r>
            <a:r>
              <a:rPr lang="pl-PL" dirty="0" err="1"/>
              <a:t>Soheil</a:t>
            </a:r>
            <a:r>
              <a:rPr lang="pl-PL" dirty="0"/>
              <a:t> </a:t>
            </a:r>
            <a:r>
              <a:rPr lang="pl-PL" dirty="0" err="1"/>
              <a:t>Nazarian</a:t>
            </a:r>
            <a:r>
              <a:rPr lang="pl-PL" dirty="0"/>
              <a:t>, </a:t>
            </a:r>
            <a:r>
              <a:rPr lang="pl-PL" i="1" dirty="0"/>
              <a:t>University of Texas, El Paso</a:t>
            </a:r>
            <a:endParaRPr lang="pl-PL" dirty="0"/>
          </a:p>
          <a:p>
            <a:pPr lvl="1"/>
            <a:r>
              <a:rPr lang="pl-PL" dirty="0"/>
              <a:t>E-</a:t>
            </a:r>
            <a:r>
              <a:rPr lang="pl-PL" dirty="0" err="1"/>
              <a:t>compaction</a:t>
            </a:r>
            <a:r>
              <a:rPr lang="pl-PL" dirty="0"/>
              <a:t> for </a:t>
            </a:r>
            <a:r>
              <a:rPr lang="pl-PL" dirty="0" err="1"/>
              <a:t>pavement</a:t>
            </a:r>
            <a:r>
              <a:rPr lang="pl-PL" dirty="0"/>
              <a:t> </a:t>
            </a:r>
            <a:r>
              <a:rPr lang="pl-PL" dirty="0" err="1"/>
              <a:t>foundations</a:t>
            </a:r>
            <a:r>
              <a:rPr lang="pl-PL" dirty="0"/>
              <a:t> – David White, </a:t>
            </a:r>
            <a:r>
              <a:rPr lang="pl-PL" i="1" dirty="0" err="1"/>
              <a:t>Ingios</a:t>
            </a:r>
            <a:endParaRPr lang="pl-PL" dirty="0"/>
          </a:p>
          <a:p>
            <a:pPr lvl="1"/>
            <a:r>
              <a:rPr lang="pl-PL" dirty="0" err="1"/>
              <a:t>Question</a:t>
            </a:r>
            <a:r>
              <a:rPr lang="pl-PL" dirty="0"/>
              <a:t> and </a:t>
            </a:r>
            <a:r>
              <a:rPr lang="pl-PL" dirty="0" err="1"/>
              <a:t>answer</a:t>
            </a:r>
            <a:r>
              <a:rPr lang="pl-PL" dirty="0"/>
              <a:t> </a:t>
            </a:r>
            <a:r>
              <a:rPr lang="pl-PL" dirty="0" err="1"/>
              <a:t>session</a:t>
            </a:r>
            <a:r>
              <a:rPr lang="pl-PL" dirty="0"/>
              <a:t> </a:t>
            </a:r>
            <a:r>
              <a:rPr lang="pl-PL" dirty="0" err="1"/>
              <a:t>moderated</a:t>
            </a:r>
            <a:r>
              <a:rPr lang="pl-PL" dirty="0"/>
              <a:t> by John </a:t>
            </a:r>
            <a:r>
              <a:rPr lang="pl-PL" dirty="0" err="1"/>
              <a:t>Siekmeier</a:t>
            </a:r>
            <a:r>
              <a:rPr lang="pl-PL" dirty="0"/>
              <a:t>, </a:t>
            </a:r>
            <a:r>
              <a:rPr lang="pl-PL" i="1" dirty="0" err="1"/>
              <a:t>Affiliation</a:t>
            </a:r>
            <a:endParaRPr lang="pl-PL" dirty="0"/>
          </a:p>
        </p:txBody>
      </p:sp>
    </p:spTree>
    <p:extLst>
      <p:ext uri="{BB962C8B-B14F-4D97-AF65-F5344CB8AC3E}">
        <p14:creationId xmlns:p14="http://schemas.microsoft.com/office/powerpoint/2010/main" val="314278761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B740D-D204-D86D-8F4D-3BAC55248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54FFA2-F1A3-35C1-4661-D424706BA4D0}"/>
              </a:ext>
            </a:extLst>
          </p:cNvPr>
          <p:cNvSpPr>
            <a:spLocks noGrp="1"/>
          </p:cNvSpPr>
          <p:nvPr>
            <p:ph type="title"/>
          </p:nvPr>
        </p:nvSpPr>
        <p:spPr/>
        <p:txBody>
          <a:bodyPr/>
          <a:lstStyle/>
          <a:p>
            <a:r>
              <a:rPr lang="en-GB" dirty="0"/>
              <a:t>TRB Webinar: </a:t>
            </a:r>
            <a:r>
              <a:rPr lang="en-US" dirty="0"/>
              <a:t>Pavement Foundations—Designing for 100 Years</a:t>
            </a:r>
            <a:endParaRPr lang="en-GB" dirty="0"/>
          </a:p>
        </p:txBody>
      </p:sp>
      <p:sp>
        <p:nvSpPr>
          <p:cNvPr id="3" name="Text Placeholder 2">
            <a:extLst>
              <a:ext uri="{FF2B5EF4-FFF2-40B4-BE49-F238E27FC236}">
                <a16:creationId xmlns:a16="http://schemas.microsoft.com/office/drawing/2014/main" id="{192C80AF-E072-1629-D3E6-8853DF0F6891}"/>
              </a:ext>
            </a:extLst>
          </p:cNvPr>
          <p:cNvSpPr>
            <a:spLocks noGrp="1"/>
          </p:cNvSpPr>
          <p:nvPr>
            <p:ph type="body" sz="quarter" idx="11"/>
          </p:nvPr>
        </p:nvSpPr>
        <p:spPr/>
        <p:txBody>
          <a:bodyPr>
            <a:normAutofit fontScale="92500" lnSpcReduction="10000"/>
          </a:bodyPr>
          <a:lstStyle/>
          <a:p>
            <a:r>
              <a:rPr lang="en-GB" b="1" dirty="0"/>
              <a:t>Learning Objectives</a:t>
            </a:r>
            <a:r>
              <a:rPr lang="pl-PL" b="1" dirty="0"/>
              <a:t>:</a:t>
            </a:r>
          </a:p>
          <a:p>
            <a:pPr lvl="1"/>
            <a:r>
              <a:rPr lang="en-US" dirty="0"/>
              <a:t>Understand how extreme weather and seasonal climate change create uncertainty during pavement system design</a:t>
            </a:r>
          </a:p>
          <a:p>
            <a:pPr lvl="1"/>
            <a:r>
              <a:rPr lang="en-US" dirty="0"/>
              <a:t>Avoid poor design choices and expensive or ineffective pavement system design</a:t>
            </a:r>
          </a:p>
          <a:p>
            <a:pPr lvl="1"/>
            <a:r>
              <a:rPr lang="en-US" dirty="0"/>
              <a:t>Reduce pavement foundation degradation and deformation for life cycle assessment periods up to 100 years</a:t>
            </a:r>
          </a:p>
        </p:txBody>
      </p:sp>
    </p:spTree>
    <p:extLst>
      <p:ext uri="{BB962C8B-B14F-4D97-AF65-F5344CB8AC3E}">
        <p14:creationId xmlns:p14="http://schemas.microsoft.com/office/powerpoint/2010/main" val="39946800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rPr lang="en-GB" dirty="0"/>
              <a:t>TRB Webinar: </a:t>
            </a:r>
            <a:r>
              <a:rPr lang="en-US" dirty="0"/>
              <a:t>Pavement Foundations—Designing for 100 Years</a:t>
            </a:r>
            <a:endParaRPr lang="en-GB" dirty="0"/>
          </a:p>
        </p:txBody>
      </p:sp>
      <p:pic>
        <p:nvPicPr>
          <p:cNvPr id="3" name="Multimedia online 2" descr="Pavement foundation deformation under asphalt or concrete surface layers cause damage at the surface and reduce service life. Extreme weather and seasonal climate change create additional uncertainty, making it difficult to estimate and reduce foundation degradation and deformation for life cycle assessment periods up to 100 years. TRB hosted a webinar on Thursday, May 30, 2024 from 1:00 PM to 2:30 PM Eastern that provided examples of current technology that is enhancing highway resilience and improving long term performance by reducing pavement foundation deformation." title="TRB Webinar: Pavement Foundations—Designing for 100 Years">
            <a:hlinkClick r:id="" action="ppaction://noaction"/>
            <a:extLst>
              <a:ext uri="{FF2B5EF4-FFF2-40B4-BE49-F238E27FC236}">
                <a16:creationId xmlns:a16="http://schemas.microsoft.com/office/drawing/2014/main" id="{D9318AC9-4D42-1F31-3CB6-61027544CBDA}"/>
              </a:ext>
            </a:extLst>
          </p:cNvPr>
          <p:cNvPicPr>
            <a:picLocks noRot="1" noChangeAspect="1"/>
          </p:cNvPicPr>
          <p:nvPr>
            <a:videoFile r:link="rId1"/>
          </p:nvPr>
        </p:nvPicPr>
        <p:blipFill>
          <a:blip r:embed="rId3"/>
          <a:stretch>
            <a:fillRect/>
          </a:stretch>
        </p:blipFill>
        <p:spPr>
          <a:xfrm>
            <a:off x="739458" y="1605612"/>
            <a:ext cx="8640445" cy="4870704"/>
          </a:xfrm>
          <a:prstGeom prst="rect">
            <a:avLst/>
          </a:prstGeom>
        </p:spPr>
      </p:pic>
    </p:spTree>
    <p:extLst>
      <p:ext uri="{BB962C8B-B14F-4D97-AF65-F5344CB8AC3E}">
        <p14:creationId xmlns:p14="http://schemas.microsoft.com/office/powerpoint/2010/main" val="183051169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E1361EEC-FB1E-44FD-87E1-F15B672B61D0}"/>
</file>

<file path=docProps/app.xml><?xml version="1.0" encoding="utf-8"?>
<Properties xmlns="http://schemas.openxmlformats.org/officeDocument/2006/extended-properties" xmlns:vt="http://schemas.openxmlformats.org/officeDocument/2006/docPropsVTypes">
  <TotalTime>236</TotalTime>
  <Words>233</Words>
  <Application>Microsoft Office PowerPoint</Application>
  <PresentationFormat>Panoramiczny</PresentationFormat>
  <Paragraphs>20</Paragraphs>
  <Slides>8</Slides>
  <Notes>1</Notes>
  <HiddenSlides>0</HiddenSlides>
  <MMClips>1</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8</vt:i4>
      </vt:variant>
    </vt:vector>
  </HeadingPairs>
  <TitlesOfParts>
    <vt:vector size="17" baseType="lpstr">
      <vt:lpstr>Aptos</vt:lpstr>
      <vt:lpstr>Arial</vt:lpstr>
      <vt:lpstr>Arial Rounded MT Bold</vt:lpstr>
      <vt:lpstr>Calibri</vt:lpstr>
      <vt:lpstr>Helvetica Neue</vt:lpstr>
      <vt:lpstr>Helvetica Neue Medium</vt:lpstr>
      <vt:lpstr>Jura Light Bold</vt:lpstr>
      <vt:lpstr>Montserrat Regular</vt:lpstr>
      <vt:lpstr>21_BasicWhite</vt:lpstr>
      <vt:lpstr>Additional material Pavement Foundations—Designing for 100 Years</vt:lpstr>
      <vt:lpstr>Road Transportation Systems Engineering Development in the Sub-Saharan Africa – Modern EU Master Programme &amp; Capacity Building</vt:lpstr>
      <vt:lpstr>Prezentacja programu PowerPoint</vt:lpstr>
      <vt:lpstr>TRB Webinar: Pavement Foundations—Designing for 100 Years</vt:lpstr>
      <vt:lpstr>TRB Webinar: Pavement Foundations—Designing for 100 Years</vt:lpstr>
      <vt:lpstr>TRB Webinar: Pavement Foundations—Designing for 100 Years</vt:lpstr>
      <vt:lpstr>TRB Webinar: Pavement Foundations—Designing for 100 Years</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Adam</cp:lastModifiedBy>
  <cp:revision>31</cp:revision>
  <dcterms:modified xsi:type="dcterms:W3CDTF">2026-05-29T10:33:44Z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