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0"/>
  </p:notesMasterIdLst>
  <p:handoutMasterIdLst>
    <p:handoutMasterId r:id="rId11"/>
  </p:handoutMasterIdLst>
  <p:sldIdLst>
    <p:sldId id="306" r:id="rId5"/>
    <p:sldId id="535" r:id="rId6"/>
    <p:sldId id="536" r:id="rId7"/>
    <p:sldId id="533" r:id="rId8"/>
    <p:sldId id="309" r:id="rId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A4"/>
    <a:srgbClr val="00518E"/>
    <a:srgbClr val="EE230C"/>
    <a:srgbClr val="F26211"/>
    <a:srgbClr val="B51600"/>
    <a:srgbClr val="F78722"/>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notesMaster" Target="notesMasters/notesMaster1.xml"/><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16.02.2026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s://www.fhwa.dot.gov/publications/research/operations/its/06108/06108.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a:normAutofit/>
          </a:bodyPr>
          <a:lstStyle/>
          <a:p>
            <a:r>
              <a:rPr lang="en-US" dirty="0"/>
              <a:t>Travaux pratiques 3.1 : Méthodes de collecte des données de trafic</a:t>
            </a:r>
            <a:endParaRPr lang="pl-PL" dirty="0">
              <a:solidFill>
                <a:srgbClr val="FF00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46A4-B7DF-518D-C5C0-329BAD389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76864-E47E-2B63-923E-F50B34274350}"/>
              </a:ext>
            </a:extLst>
          </p:cNvPr>
          <p:cNvSpPr>
            <a:spLocks noGrp="1"/>
          </p:cNvSpPr>
          <p:nvPr>
            <p:ph type="title"/>
          </p:nvPr>
        </p:nvSpPr>
        <p:spPr>
          <a:xfrm>
            <a:off x="654300" y="588322"/>
            <a:ext cx="8807200" cy="559758"/>
          </a:xfrm>
        </p:spPr>
        <p:txBody>
          <a:bodyPr>
            <a:normAutofit/>
          </a:bodyPr>
          <a:lstStyle/>
          <a:p>
            <a:r>
              <a:rPr lang="en-US" dirty="0"/>
              <a:t>Exercice </a:t>
            </a:r>
          </a:p>
        </p:txBody>
      </p:sp>
      <p:sp>
        <p:nvSpPr>
          <p:cNvPr id="6" name="Text Placeholder 5">
            <a:extLst>
              <a:ext uri="{FF2B5EF4-FFF2-40B4-BE49-F238E27FC236}">
                <a16:creationId xmlns:a16="http://schemas.microsoft.com/office/drawing/2014/main" id="{045E4AE3-AD05-2F06-5ED1-7D399B67F540}"/>
              </a:ext>
            </a:extLst>
          </p:cNvPr>
          <p:cNvSpPr>
            <a:spLocks noGrp="1"/>
          </p:cNvSpPr>
          <p:nvPr>
            <p:ph type="body" sz="quarter" idx="11"/>
          </p:nvPr>
        </p:nvSpPr>
        <p:spPr>
          <a:xfrm>
            <a:off x="857411" y="1520824"/>
            <a:ext cx="8469469" cy="4067176"/>
          </a:xfrm>
        </p:spPr>
        <p:txBody>
          <a:bodyPr>
            <a:normAutofit/>
          </a:bodyPr>
          <a:lstStyle/>
          <a:p>
            <a:r>
              <a:rPr lang="en-US" dirty="0"/>
              <a:t>Visit a route or transport agency in your vicinity (e.g., ville route authority, route agency, or Consultant). Ask about the types of données de trafic they routinely collect. Discuter the purpose of each données type, the données collection méthodes utilisé, and the practical avantages and limites of these méthodes in their opinion. </a:t>
            </a:r>
            <a:r>
              <a:rPr lang="en-US" b="1" dirty="0"/>
              <a:t/>
            </a:r>
            <a:r>
              <a:rPr lang="en-US" dirty="0"/>
              <a:t/>
            </a:r>
            <a:r>
              <a:rPr lang="en-US" b="1" dirty="0"/>
              <a:t/>
            </a:r>
            <a:r>
              <a:rPr lang="en-US" dirty="0"/>
              <a:t/>
            </a:r>
            <a:r>
              <a:rPr lang="en-US" b="1" dirty="0"/>
              <a:t/>
            </a:r>
            <a:r>
              <a:rPr lang="en-US" dirty="0"/>
              <a:t/>
            </a:r>
          </a:p>
          <a:p>
            <a:endParaRPr lang="en-US" dirty="0"/>
          </a:p>
        </p:txBody>
      </p:sp>
    </p:spTree>
    <p:extLst>
      <p:ext uri="{BB962C8B-B14F-4D97-AF65-F5344CB8AC3E}">
        <p14:creationId xmlns:p14="http://schemas.microsoft.com/office/powerpoint/2010/main" val="26914678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C661-735E-8E45-B471-12A94A116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56B9C0-DD98-80FF-7C0E-0FF86ED625FE}"/>
              </a:ext>
            </a:extLst>
          </p:cNvPr>
          <p:cNvSpPr>
            <a:spLocks noGrp="1"/>
          </p:cNvSpPr>
          <p:nvPr>
            <p:ph type="title"/>
          </p:nvPr>
        </p:nvSpPr>
        <p:spPr>
          <a:xfrm>
            <a:off x="654300" y="588322"/>
            <a:ext cx="8807200" cy="559758"/>
          </a:xfrm>
        </p:spPr>
        <p:txBody>
          <a:bodyPr>
            <a:normAutofit/>
          </a:bodyPr>
          <a:lstStyle/>
          <a:p>
            <a:r>
              <a:rPr lang="en-US" dirty="0"/>
              <a:t>Exercice </a:t>
            </a:r>
          </a:p>
        </p:txBody>
      </p:sp>
      <p:sp>
        <p:nvSpPr>
          <p:cNvPr id="6" name="Text Placeholder 5">
            <a:extLst>
              <a:ext uri="{FF2B5EF4-FFF2-40B4-BE49-F238E27FC236}">
                <a16:creationId xmlns:a16="http://schemas.microsoft.com/office/drawing/2014/main" id="{608ED6DC-7461-8506-BAA2-A987D2410D3F}"/>
              </a:ext>
            </a:extLst>
          </p:cNvPr>
          <p:cNvSpPr>
            <a:spLocks noGrp="1"/>
          </p:cNvSpPr>
          <p:nvPr>
            <p:ph type="body" sz="quarter" idx="11"/>
          </p:nvPr>
        </p:nvSpPr>
        <p:spPr>
          <a:xfrm>
            <a:off x="857411" y="1520824"/>
            <a:ext cx="8469469" cy="4067176"/>
          </a:xfrm>
        </p:spPr>
        <p:txBody>
          <a:bodyPr>
            <a:normAutofit/>
          </a:bodyPr>
          <a:lstStyle/>
          <a:p>
            <a:pPr>
              <a:buFont typeface="+mj-lt"/>
              <a:buAutoNum type="arabicPeriod" startAt="2"/>
            </a:pPr>
            <a:r>
              <a:rPr lang="en-US" dirty="0"/>
              <a:t>Fondé on information gathered from a nearby route agency, évaluer the effectiveness of their données de trafic collection system. Décrire the manuel, semi-automatisé, or automatisé méthodes employed, the reasons for selecting these méthodes, and assess how limites such as coût, exactitude, coverage, or maintenance affect the qualité and usefulness of the données for decision-making.</a:t>
            </a:r>
            <a:r>
              <a:rPr lang="en-US" b="1" dirty="0"/>
              <a:t/>
            </a:r>
            <a:r>
              <a:rPr lang="en-US" dirty="0"/>
              <a:t/>
            </a:r>
            <a:r>
              <a:rPr lang="en-US" b="1" dirty="0"/>
              <a:t/>
            </a:r>
            <a:r>
              <a:rPr lang="en-US" dirty="0"/>
              <a:t/>
            </a:r>
            <a:r>
              <a:rPr lang="en-US" b="1" dirty="0"/>
              <a:t/>
            </a:r>
            <a:r>
              <a:rPr lang="en-US" dirty="0"/>
              <a:t/>
            </a:r>
            <a:r>
              <a:rPr lang="en-US" b="1" dirty="0"/>
              <a:t/>
            </a:r>
            <a:r>
              <a:rPr lang="en-US" dirty="0"/>
              <a:t/>
            </a:r>
          </a:p>
          <a:p>
            <a:pPr>
              <a:buAutoNum type="arabicPeriod" startAt="2"/>
            </a:pPr>
            <a:endParaRPr lang="en-US" dirty="0"/>
          </a:p>
        </p:txBody>
      </p:sp>
    </p:spTree>
    <p:extLst>
      <p:ext uri="{BB962C8B-B14F-4D97-AF65-F5344CB8AC3E}">
        <p14:creationId xmlns:p14="http://schemas.microsoft.com/office/powerpoint/2010/main" val="43230651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A60B6-A23C-F6BC-5E21-D6F33B842DD8}"/>
              </a:ext>
            </a:extLst>
          </p:cNvPr>
          <p:cNvSpPr>
            <a:spLocks noGrp="1"/>
          </p:cNvSpPr>
          <p:nvPr>
            <p:ph type="title"/>
          </p:nvPr>
        </p:nvSpPr>
        <p:spPr/>
        <p:txBody>
          <a:bodyPr>
            <a:normAutofit/>
          </a:bodyPr>
          <a:lstStyle/>
          <a:p>
            <a:r>
              <a:rPr lang="en-US" dirty="0"/>
              <a:t>Références  </a:t>
            </a:r>
          </a:p>
        </p:txBody>
      </p:sp>
      <p:sp>
        <p:nvSpPr>
          <p:cNvPr id="4" name="TextBox 3">
            <a:extLst>
              <a:ext uri="{FF2B5EF4-FFF2-40B4-BE49-F238E27FC236}">
                <a16:creationId xmlns:a16="http://schemas.microsoft.com/office/drawing/2014/main" id="{82D04359-5304-9037-359D-E65CBDAA65A6}"/>
              </a:ext>
            </a:extLst>
          </p:cNvPr>
          <p:cNvSpPr txBox="1"/>
          <p:nvPr/>
        </p:nvSpPr>
        <p:spPr>
          <a:xfrm>
            <a:off x="603253" y="1718230"/>
            <a:ext cx="8718300" cy="8407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marL="342900" indent="-342900">
              <a:buFont typeface="+mj-lt"/>
              <a:buAutoNum type="arabicPeriod"/>
            </a:pPr>
            <a:r>
              <a:rPr lang="en-US" sz="1600" dirty="0">
                <a:hlinkClick r:id="rId2"/>
              </a:rPr>
              <a:t>https://www.fhwa.dot.gov/publications/research/operations/its/06108/06108.pdf</a:t>
            </a:r>
            <a:endParaRPr lang="en-US" sz="1600" dirty="0"/>
          </a:p>
          <a:p>
            <a:pPr defTabSz="2438338">
              <a:spcBef>
                <a:spcPts val="0"/>
              </a:spcBef>
            </a:pPr>
            <a:endParaRPr lang="en-US" sz="1600" b="1" dirty="0"/>
          </a:p>
        </p:txBody>
      </p:sp>
    </p:spTree>
    <p:extLst>
      <p:ext uri="{BB962C8B-B14F-4D97-AF65-F5344CB8AC3E}">
        <p14:creationId xmlns:p14="http://schemas.microsoft.com/office/powerpoint/2010/main" val="34995126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F3084E4C-3E7A-4D58-99E5-56DAB2D77E32}"/>
</file>

<file path=docProps/app.xml><?xml version="1.0" encoding="utf-8"?>
<Properties xmlns="http://schemas.openxmlformats.org/officeDocument/2006/extended-properties" xmlns:vt="http://schemas.openxmlformats.org/officeDocument/2006/docPropsVTypes">
  <TotalTime>0</TotalTime>
  <Words>158</Words>
  <Application>Microsoft Office PowerPoint</Application>
  <PresentationFormat>Widescreen</PresentationFormat>
  <Paragraphs>8</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Arial Rounded MT Bold</vt:lpstr>
      <vt:lpstr>Calibri</vt:lpstr>
      <vt:lpstr>Helvetica Neue</vt:lpstr>
      <vt:lpstr>Helvetica Neue Medium</vt:lpstr>
      <vt:lpstr>Montserrat Regular</vt:lpstr>
      <vt:lpstr>21_BasicWhite</vt:lpstr>
      <vt:lpstr>Traffic Engineering</vt:lpstr>
      <vt:lpstr>Exercise </vt:lpstr>
      <vt:lpstr>Exercise </vt:lpstr>
      <vt:lpstr>References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Wondwossen Taddesse Gedamu</cp:lastModifiedBy>
  <cp:revision>563</cp:revision>
  <dcterms:modified xsi:type="dcterms:W3CDTF">2026-02-16T07:33:40Z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