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1"/>
  </p:notesMasterIdLst>
  <p:handoutMasterIdLst>
    <p:handoutMasterId r:id="rId32"/>
  </p:handoutMasterIdLst>
  <p:sldIdLst>
    <p:sldId id="306" r:id="rId5"/>
    <p:sldId id="308" r:id="rId6"/>
    <p:sldId id="313" r:id="rId7"/>
    <p:sldId id="312" r:id="rId8"/>
    <p:sldId id="325" r:id="rId9"/>
    <p:sldId id="315" r:id="rId10"/>
    <p:sldId id="314" r:id="rId11"/>
    <p:sldId id="317" r:id="rId12"/>
    <p:sldId id="320" r:id="rId13"/>
    <p:sldId id="327" r:id="rId14"/>
    <p:sldId id="328" r:id="rId15"/>
    <p:sldId id="330" r:id="rId16"/>
    <p:sldId id="329" r:id="rId17"/>
    <p:sldId id="331" r:id="rId18"/>
    <p:sldId id="332" r:id="rId19"/>
    <p:sldId id="333" r:id="rId20"/>
    <p:sldId id="334" r:id="rId21"/>
    <p:sldId id="335" r:id="rId22"/>
    <p:sldId id="336" r:id="rId23"/>
    <p:sldId id="337" r:id="rId24"/>
    <p:sldId id="338" r:id="rId25"/>
    <p:sldId id="339" r:id="rId26"/>
    <p:sldId id="340" r:id="rId27"/>
    <p:sldId id="341" r:id="rId28"/>
    <p:sldId id="342" r:id="rId29"/>
    <p:sldId id="309" r:id="rId3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A4"/>
    <a:srgbClr val="F78722"/>
    <a:srgbClr val="F26211"/>
    <a:srgbClr val="890F00"/>
    <a:srgbClr val="B51600"/>
    <a:srgbClr val="00518E"/>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6" d="100"/>
          <a:sy n="116" d="100"/>
        </p:scale>
        <p:origin x="276" y="8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addSld delSld">
      <pc:chgData name="Wojciech Kustra" userId="afebd3d0-216b-4c4f-8992-1bf1fda6d5e8" providerId="ADAL" clId="{1D307E72-7901-4E61-A01B-3C4232ABCF63}" dt="2026-07-14T06:06:58.440" v="1" actId="47"/>
      <pc:docMkLst>
        <pc:docMk/>
      </pc:docMkLst>
      <pc:sldChg chg="new del">
        <pc:chgData name="Wojciech Kustra" userId="afebd3d0-216b-4c4f-8992-1bf1fda6d5e8" providerId="ADAL" clId="{1D307E72-7901-4E61-A01B-3C4232ABCF63}" dt="2026-07-14T06:06:58.440" v="1" actId="47"/>
        <pc:sldMkLst>
          <pc:docMk/>
          <pc:sldMk cId="27907081" sldId="34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85" r:id="rId8"/>
    <p:sldLayoutId id="2147483687" r:id="rId9"/>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8" Type="http://schemas.openxmlformats.org/officeDocument/2006/relationships/hyperlink" Target="https://www.google.com/search?q=https://www.ite.org/technical-resources/topics/trip-and-parking-generation/parking-generation-6th-edition/" TargetMode="External"/><Relationship Id="rId3" Type="http://schemas.openxmlformats.org/officeDocument/2006/relationships/hyperlink" Target="https://mutcd.fhwa.dot.gov/index.htm" TargetMode="External"/><Relationship Id="rId7" Type="http://schemas.openxmlformats.org/officeDocument/2006/relationships/hyperlink" Target="https://www.google.com/search?q=https://www.ite.org/technical-resources/topics/trip-and-parking-generation/trip-generation-11th-edition-resources/" TargetMode="External"/><Relationship Id="rId2" Type="http://schemas.openxmlformats.org/officeDocument/2006/relationships/hyperlink" Target="https://www.wiley.com/en-us/Traffic+Engineering+Handbook%2C+7th+Edition-p-9781118762264" TargetMode="External"/><Relationship Id="rId1" Type="http://schemas.openxmlformats.org/officeDocument/2006/relationships/slideLayout" Target="../slideLayouts/slideLayout5.xml"/><Relationship Id="rId6" Type="http://schemas.openxmlformats.org/officeDocument/2006/relationships/hyperlink" Target="https://www.wiley.com/en-us/Transportation+Planning+Handbook%2C+4th+Edition-p-9781118762356" TargetMode="External"/><Relationship Id="rId5" Type="http://schemas.openxmlformats.org/officeDocument/2006/relationships/hyperlink" Target="https://www.google.com/search?q=https://www.trb.org/Main/Blurbs/173098.aspx" TargetMode="External"/><Relationship Id="rId4" Type="http://schemas.openxmlformats.org/officeDocument/2006/relationships/hyperlink" Target="https://www.google.com/search?q=https://nap.nationalacademies.org/catalog/26471/highway-capacity-manual-7th-edition-a-guide-for-multimodal-mobility"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Traffic Engineering</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US" dirty="0"/>
              <a:t>Lecture 1: </a:t>
            </a:r>
            <a:r>
              <a:rPr lang="pl-PL" dirty="0"/>
              <a:t>Introduction to </a:t>
            </a:r>
            <a:r>
              <a:rPr lang="en-US" dirty="0"/>
              <a:t>T</a:t>
            </a:r>
            <a:r>
              <a:rPr lang="pl-PL" dirty="0"/>
              <a:t>raffic Engineering</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DFEA-4B94-D2AD-8D17-277EA9B50D44}"/>
              </a:ext>
            </a:extLst>
          </p:cNvPr>
          <p:cNvSpPr>
            <a:spLocks noGrp="1"/>
          </p:cNvSpPr>
          <p:nvPr>
            <p:ph type="title"/>
          </p:nvPr>
        </p:nvSpPr>
        <p:spPr>
          <a:xfrm>
            <a:off x="603252" y="539751"/>
            <a:ext cx="8174987" cy="717551"/>
          </a:xfrm>
        </p:spPr>
        <p:txBody>
          <a:bodyPr/>
          <a:lstStyle/>
          <a:p>
            <a:r>
              <a:rPr lang="en-US" dirty="0"/>
              <a:t>Responsibility, Ethics, and Liability of the Traffic Engineer</a:t>
            </a:r>
          </a:p>
        </p:txBody>
      </p:sp>
      <p:sp>
        <p:nvSpPr>
          <p:cNvPr id="4" name="Text Placeholder 2">
            <a:extLst>
              <a:ext uri="{FF2B5EF4-FFF2-40B4-BE49-F238E27FC236}">
                <a16:creationId xmlns:a16="http://schemas.microsoft.com/office/drawing/2014/main" id="{BB08594B-9C26-46F1-800A-A3999101D3F7}"/>
              </a:ext>
            </a:extLst>
          </p:cNvPr>
          <p:cNvSpPr>
            <a:spLocks noGrp="1"/>
          </p:cNvSpPr>
          <p:nvPr>
            <p:ph type="body" sz="half" idx="1"/>
          </p:nvPr>
        </p:nvSpPr>
        <p:spPr>
          <a:xfrm>
            <a:off x="878761" y="1600202"/>
            <a:ext cx="8807980" cy="5059521"/>
          </a:xfrm>
        </p:spPr>
        <p:txBody>
          <a:bodyPr>
            <a:normAutofit/>
          </a:bodyPr>
          <a:lstStyle/>
          <a:p>
            <a:pPr>
              <a:buFont typeface="Wingdings" panose="05000000000000000000" pitchFamily="2" charset="2"/>
              <a:buChar char="q"/>
            </a:pPr>
            <a:r>
              <a:rPr lang="en-US" sz="2000" b="1" dirty="0"/>
              <a:t>Responsibility</a:t>
            </a:r>
          </a:p>
          <a:p>
            <a:pPr lvl="1">
              <a:spcBef>
                <a:spcPts val="600"/>
              </a:spcBef>
              <a:buFont typeface="Wingdings" panose="05000000000000000000" pitchFamily="2" charset="2"/>
              <a:buChar char="v"/>
            </a:pPr>
            <a:r>
              <a:rPr lang="en-US" sz="1900" dirty="0"/>
              <a:t>Direct impact on public safety</a:t>
            </a:r>
          </a:p>
          <a:p>
            <a:pPr lvl="1">
              <a:spcBef>
                <a:spcPts val="600"/>
              </a:spcBef>
              <a:buFont typeface="Wingdings" panose="05000000000000000000" pitchFamily="2" charset="2"/>
              <a:buChar char="v"/>
            </a:pPr>
            <a:r>
              <a:rPr lang="en-US" sz="1900" dirty="0"/>
              <a:t>High ethical and professional responsibility</a:t>
            </a:r>
          </a:p>
          <a:p>
            <a:pPr lvl="1">
              <a:spcBef>
                <a:spcPts val="600"/>
              </a:spcBef>
              <a:buFont typeface="Wingdings" panose="05000000000000000000" pitchFamily="2" charset="2"/>
              <a:buChar char="v"/>
            </a:pPr>
            <a:r>
              <a:rPr lang="en-US" sz="1900" dirty="0"/>
              <a:t>Accountability to society</a:t>
            </a:r>
          </a:p>
          <a:p>
            <a:pPr>
              <a:buFont typeface="Wingdings" panose="05000000000000000000" pitchFamily="2" charset="2"/>
              <a:buChar char="q"/>
            </a:pPr>
            <a:r>
              <a:rPr lang="en-US" sz="2000" b="1" dirty="0"/>
              <a:t>Ethics and Professional Practice</a:t>
            </a:r>
          </a:p>
          <a:p>
            <a:pPr lvl="1">
              <a:spcBef>
                <a:spcPts val="600"/>
              </a:spcBef>
              <a:buFont typeface="Wingdings" panose="05000000000000000000" pitchFamily="2" charset="2"/>
              <a:buChar char="v"/>
            </a:pPr>
            <a:r>
              <a:rPr lang="en-US" sz="1900" dirty="0"/>
              <a:t>care and non-arbitrary decisions</a:t>
            </a:r>
          </a:p>
          <a:p>
            <a:pPr lvl="1">
              <a:spcBef>
                <a:spcPts val="600"/>
              </a:spcBef>
              <a:buFont typeface="Wingdings" panose="05000000000000000000" pitchFamily="2" charset="2"/>
              <a:buChar char="v"/>
            </a:pPr>
            <a:r>
              <a:rPr lang="en-US" sz="1900" dirty="0"/>
              <a:t>Honest communication of impacts</a:t>
            </a:r>
          </a:p>
          <a:p>
            <a:pPr lvl="1">
              <a:spcBef>
                <a:spcPts val="600"/>
              </a:spcBef>
              <a:buFont typeface="Wingdings" panose="05000000000000000000" pitchFamily="2" charset="2"/>
              <a:buChar char="v"/>
            </a:pPr>
            <a:r>
              <a:rPr lang="en-US" sz="1900" dirty="0"/>
              <a:t>Compliance with standards and guidelines</a:t>
            </a:r>
          </a:p>
          <a:p>
            <a:pPr>
              <a:buFont typeface="Wingdings" panose="05000000000000000000" pitchFamily="2" charset="2"/>
              <a:buChar char="q"/>
            </a:pPr>
            <a:r>
              <a:rPr lang="en-US" sz="2000" b="1" dirty="0"/>
              <a:t>Liability</a:t>
            </a:r>
          </a:p>
          <a:p>
            <a:pPr lvl="1">
              <a:spcBef>
                <a:spcPts val="600"/>
              </a:spcBef>
              <a:buFont typeface="Wingdings" panose="05000000000000000000" pitchFamily="2" charset="2"/>
              <a:buChar char="v"/>
            </a:pPr>
            <a:r>
              <a:rPr lang="en-US" sz="1900" dirty="0">
                <a:solidFill>
                  <a:srgbClr val="000000"/>
                </a:solidFill>
                <a:latin typeface="+mn-lt"/>
                <a:ea typeface="+mn-ea"/>
                <a:cs typeface="+mn-cs"/>
              </a:rPr>
              <a:t>Failure to meet standards</a:t>
            </a:r>
          </a:p>
          <a:p>
            <a:pPr lvl="1">
              <a:spcBef>
                <a:spcPts val="600"/>
              </a:spcBef>
              <a:buFont typeface="Wingdings" panose="05000000000000000000" pitchFamily="2" charset="2"/>
              <a:buChar char="v"/>
            </a:pPr>
            <a:r>
              <a:rPr lang="en-US" sz="1900" dirty="0">
                <a:solidFill>
                  <a:srgbClr val="000000"/>
                </a:solidFill>
                <a:latin typeface="+mn-lt"/>
                <a:ea typeface="+mn-ea"/>
                <a:cs typeface="+mn-cs"/>
              </a:rPr>
              <a:t>Poor maintenance of traffic control devices</a:t>
            </a:r>
          </a:p>
          <a:p>
            <a:pPr lvl="1">
              <a:spcBef>
                <a:spcPts val="600"/>
              </a:spcBef>
              <a:buFont typeface="Wingdings" panose="05000000000000000000" pitchFamily="2" charset="2"/>
              <a:buChar char="v"/>
            </a:pPr>
            <a:r>
              <a:rPr lang="en-US" sz="1900" dirty="0">
                <a:solidFill>
                  <a:srgbClr val="000000"/>
                </a:solidFill>
                <a:latin typeface="+mn-lt"/>
                <a:ea typeface="+mn-ea"/>
                <a:cs typeface="+mn-cs"/>
              </a:rPr>
              <a:t>Inadequate or incomplete analysis</a:t>
            </a:r>
            <a:br>
              <a:rPr lang="en-US" sz="1200" dirty="0"/>
            </a:br>
            <a:endParaRPr lang="en-US" sz="1200" dirty="0"/>
          </a:p>
        </p:txBody>
      </p:sp>
    </p:spTree>
    <p:extLst>
      <p:ext uri="{BB962C8B-B14F-4D97-AF65-F5344CB8AC3E}">
        <p14:creationId xmlns:p14="http://schemas.microsoft.com/office/powerpoint/2010/main" val="71281416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17B3C-7069-0D8C-8F84-485E405936E6}"/>
              </a:ext>
            </a:extLst>
          </p:cNvPr>
          <p:cNvSpPr>
            <a:spLocks noGrp="1"/>
          </p:cNvSpPr>
          <p:nvPr>
            <p:ph type="title"/>
          </p:nvPr>
        </p:nvSpPr>
        <p:spPr>
          <a:xfrm>
            <a:off x="603252" y="539751"/>
            <a:ext cx="7443467" cy="717551"/>
          </a:xfrm>
        </p:spPr>
        <p:txBody>
          <a:bodyPr/>
          <a:lstStyle/>
          <a:p>
            <a:r>
              <a:rPr lang="en-US" dirty="0"/>
              <a:t>Transportation Systems Overview</a:t>
            </a:r>
          </a:p>
        </p:txBody>
      </p:sp>
      <p:sp>
        <p:nvSpPr>
          <p:cNvPr id="3" name="Text Placeholder 2">
            <a:extLst>
              <a:ext uri="{FF2B5EF4-FFF2-40B4-BE49-F238E27FC236}">
                <a16:creationId xmlns:a16="http://schemas.microsoft.com/office/drawing/2014/main" id="{7A677806-38E7-13C1-500D-F292793D3FDF}"/>
              </a:ext>
            </a:extLst>
          </p:cNvPr>
          <p:cNvSpPr>
            <a:spLocks noGrp="1"/>
          </p:cNvSpPr>
          <p:nvPr>
            <p:ph type="body" sz="half" idx="1"/>
          </p:nvPr>
        </p:nvSpPr>
        <p:spPr/>
        <p:txBody>
          <a:bodyPr>
            <a:normAutofit/>
          </a:bodyPr>
          <a:lstStyle/>
          <a:p>
            <a:pPr>
              <a:buFont typeface="Wingdings" panose="05000000000000000000" pitchFamily="2" charset="2"/>
              <a:buChar char="q"/>
            </a:pPr>
            <a:r>
              <a:rPr lang="en-US" sz="2000" b="1" dirty="0">
                <a:solidFill>
                  <a:srgbClr val="005EA4"/>
                </a:solidFill>
              </a:rPr>
              <a:t>Highways, transit, rail, air, water, and non-motorized modes</a:t>
            </a:r>
            <a:br>
              <a:rPr lang="en-US" sz="2000" dirty="0"/>
            </a:br>
            <a:r>
              <a:rPr lang="en-US" sz="2000" dirty="0"/>
              <a:t>Together form the physical and operational backbone for the movement of people and goods. </a:t>
            </a:r>
          </a:p>
          <a:p>
            <a:pPr>
              <a:buFont typeface="Wingdings" panose="05000000000000000000" pitchFamily="2" charset="2"/>
              <a:buChar char="q"/>
            </a:pPr>
            <a:r>
              <a:rPr lang="en-US" sz="2000" b="1" dirty="0">
                <a:solidFill>
                  <a:srgbClr val="005EA4"/>
                </a:solidFill>
              </a:rPr>
              <a:t>Integrated system perspective</a:t>
            </a:r>
            <a:br>
              <a:rPr lang="en-US" sz="2000" dirty="0"/>
            </a:br>
            <a:r>
              <a:rPr lang="en-US" sz="2000" dirty="0"/>
              <a:t>Modes must function as a coordinated, multimodal network, with effective connections between facilities, terminals, and transfer points.</a:t>
            </a:r>
          </a:p>
          <a:p>
            <a:pPr>
              <a:buFont typeface="Wingdings" panose="05000000000000000000" pitchFamily="2" charset="2"/>
              <a:buChar char="q"/>
            </a:pPr>
            <a:r>
              <a:rPr lang="en-US" sz="2000" b="1" dirty="0">
                <a:solidFill>
                  <a:srgbClr val="005EA4"/>
                </a:solidFill>
              </a:rPr>
              <a:t>Support economic and social activities</a:t>
            </a:r>
            <a:br>
              <a:rPr lang="en-US" sz="2000" dirty="0"/>
            </a:br>
            <a:r>
              <a:rPr lang="en-US" sz="2000" dirty="0"/>
              <a:t>Enable daily travel, freight distribution, regional development, and access to employment, education, and services.</a:t>
            </a:r>
          </a:p>
          <a:p>
            <a:pPr>
              <a:buFont typeface="Wingdings" panose="05000000000000000000" pitchFamily="2" charset="2"/>
              <a:buChar char="q"/>
            </a:pPr>
            <a:r>
              <a:rPr lang="en-US" sz="2000" b="1" dirty="0">
                <a:solidFill>
                  <a:srgbClr val="005EA4"/>
                </a:solidFill>
              </a:rPr>
              <a:t>Influence land use and development patterns</a:t>
            </a:r>
            <a:br>
              <a:rPr lang="en-US" sz="2000" dirty="0"/>
            </a:br>
            <a:r>
              <a:rPr lang="en-US" sz="2000" dirty="0"/>
              <a:t>Transportation systems shape urban form, accessibility, and the spatial distribution of economic activities.</a:t>
            </a:r>
          </a:p>
        </p:txBody>
      </p:sp>
    </p:spTree>
    <p:extLst>
      <p:ext uri="{BB962C8B-B14F-4D97-AF65-F5344CB8AC3E}">
        <p14:creationId xmlns:p14="http://schemas.microsoft.com/office/powerpoint/2010/main" val="262458784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11DB3-88E5-0B36-36D0-735E4D9573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E0B841-A071-5292-3846-F03ED29D478C}"/>
              </a:ext>
            </a:extLst>
          </p:cNvPr>
          <p:cNvSpPr>
            <a:spLocks noGrp="1"/>
          </p:cNvSpPr>
          <p:nvPr>
            <p:ph type="title"/>
          </p:nvPr>
        </p:nvSpPr>
        <p:spPr>
          <a:xfrm>
            <a:off x="603252" y="539751"/>
            <a:ext cx="7108187" cy="717551"/>
          </a:xfrm>
        </p:spPr>
        <p:txBody>
          <a:bodyPr/>
          <a:lstStyle/>
          <a:p>
            <a:r>
              <a:rPr lang="en-US" dirty="0"/>
              <a:t>Traffic planning changes cities</a:t>
            </a:r>
          </a:p>
        </p:txBody>
      </p:sp>
      <p:sp>
        <p:nvSpPr>
          <p:cNvPr id="6" name="Arrow: Right 5">
            <a:extLst>
              <a:ext uri="{FF2B5EF4-FFF2-40B4-BE49-F238E27FC236}">
                <a16:creationId xmlns:a16="http://schemas.microsoft.com/office/drawing/2014/main" id="{BB53C6D4-36CD-2753-3CAE-B08B1DAEE513}"/>
              </a:ext>
            </a:extLst>
          </p:cNvPr>
          <p:cNvSpPr/>
          <p:nvPr/>
        </p:nvSpPr>
        <p:spPr>
          <a:xfrm>
            <a:off x="4968238" y="2623423"/>
            <a:ext cx="908051" cy="802640"/>
          </a:xfrm>
          <a:prstGeom prst="rightArrow">
            <a:avLst/>
          </a:prstGeom>
          <a:solidFill>
            <a:srgbClr val="F7872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feld 9">
            <a:extLst>
              <a:ext uri="{FF2B5EF4-FFF2-40B4-BE49-F238E27FC236}">
                <a16:creationId xmlns:a16="http://schemas.microsoft.com/office/drawing/2014/main" id="{0A146649-5F61-D512-25AD-ACDB0FE32033}"/>
              </a:ext>
            </a:extLst>
          </p:cNvPr>
          <p:cNvSpPr txBox="1">
            <a:spLocks noChangeArrowheads="1"/>
          </p:cNvSpPr>
          <p:nvPr/>
        </p:nvSpPr>
        <p:spPr bwMode="auto">
          <a:xfrm>
            <a:off x="2288954" y="5997046"/>
            <a:ext cx="87075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1930</a:t>
            </a:r>
          </a:p>
        </p:txBody>
      </p:sp>
      <p:sp>
        <p:nvSpPr>
          <p:cNvPr id="8" name="Textfeld 10">
            <a:extLst>
              <a:ext uri="{FF2B5EF4-FFF2-40B4-BE49-F238E27FC236}">
                <a16:creationId xmlns:a16="http://schemas.microsoft.com/office/drawing/2014/main" id="{D6052825-2463-2767-D764-92B4DEB61FBD}"/>
              </a:ext>
            </a:extLst>
          </p:cNvPr>
          <p:cNvSpPr txBox="1">
            <a:spLocks noChangeArrowheads="1"/>
          </p:cNvSpPr>
          <p:nvPr/>
        </p:nvSpPr>
        <p:spPr bwMode="auto">
          <a:xfrm>
            <a:off x="8627111" y="5997046"/>
            <a:ext cx="87075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2008</a:t>
            </a:r>
          </a:p>
        </p:txBody>
      </p:sp>
      <p:sp>
        <p:nvSpPr>
          <p:cNvPr id="9" name="Text Box 5">
            <a:extLst>
              <a:ext uri="{FF2B5EF4-FFF2-40B4-BE49-F238E27FC236}">
                <a16:creationId xmlns:a16="http://schemas.microsoft.com/office/drawing/2014/main" id="{CEDDFBB5-E047-E8CE-D50F-E391193562DB}"/>
              </a:ext>
            </a:extLst>
          </p:cNvPr>
          <p:cNvSpPr txBox="1">
            <a:spLocks noChangeArrowheads="1"/>
          </p:cNvSpPr>
          <p:nvPr/>
        </p:nvSpPr>
        <p:spPr bwMode="auto">
          <a:xfrm>
            <a:off x="4630853" y="6080397"/>
            <a:ext cx="915635"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rPr>
              <a:t>Berlin</a:t>
            </a:r>
          </a:p>
        </p:txBody>
      </p:sp>
      <p:pic>
        <p:nvPicPr>
          <p:cNvPr id="3" name="Picture 5" descr="Berlin 1930">
            <a:extLst>
              <a:ext uri="{FF2B5EF4-FFF2-40B4-BE49-F238E27FC236}">
                <a16:creationId xmlns:a16="http://schemas.microsoft.com/office/drawing/2014/main" id="{76F10BA6-B4E5-56DC-9523-4459419EC5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1" y="1085294"/>
            <a:ext cx="321310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Berlin Unter den Linden wikicam">
            <a:extLst>
              <a:ext uri="{FF2B5EF4-FFF2-40B4-BE49-F238E27FC236}">
                <a16:creationId xmlns:a16="http://schemas.microsoft.com/office/drawing/2014/main" id="{9A24C793-36E1-03C1-C42F-DA3A31F5A8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604"/>
          <a:stretch>
            <a:fillRect/>
          </a:stretch>
        </p:blipFill>
        <p:spPr bwMode="auto">
          <a:xfrm>
            <a:off x="5990592" y="1726168"/>
            <a:ext cx="5040313" cy="300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0999042"/>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2C386-ADA2-EE87-AA21-DAA3983B4268}"/>
              </a:ext>
            </a:extLst>
          </p:cNvPr>
          <p:cNvSpPr>
            <a:spLocks noGrp="1"/>
          </p:cNvSpPr>
          <p:nvPr>
            <p:ph type="title"/>
          </p:nvPr>
        </p:nvSpPr>
        <p:spPr>
          <a:xfrm>
            <a:off x="603252" y="539751"/>
            <a:ext cx="7108187" cy="717551"/>
          </a:xfrm>
        </p:spPr>
        <p:txBody>
          <a:bodyPr/>
          <a:lstStyle/>
          <a:p>
            <a:r>
              <a:rPr lang="en-US" dirty="0"/>
              <a:t>Traffic planning changes cities</a:t>
            </a:r>
          </a:p>
        </p:txBody>
      </p:sp>
      <p:pic>
        <p:nvPicPr>
          <p:cNvPr id="4" name="Picture 3" descr="Stachus 1957">
            <a:extLst>
              <a:ext uri="{FF2B5EF4-FFF2-40B4-BE49-F238E27FC236}">
                <a16:creationId xmlns:a16="http://schemas.microsoft.com/office/drawing/2014/main" id="{5B594E1C-FB72-1098-D1C2-8F33EFFBC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8718" y="1692111"/>
            <a:ext cx="4375726" cy="421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Stachus_heute_1 sandraundholger">
            <a:extLst>
              <a:ext uri="{FF2B5EF4-FFF2-40B4-BE49-F238E27FC236}">
                <a16:creationId xmlns:a16="http://schemas.microsoft.com/office/drawing/2014/main" id="{72376067-DA6B-E65F-2EBE-9920E9DA0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692110"/>
            <a:ext cx="5222351" cy="4210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rrow: Right 5">
            <a:extLst>
              <a:ext uri="{FF2B5EF4-FFF2-40B4-BE49-F238E27FC236}">
                <a16:creationId xmlns:a16="http://schemas.microsoft.com/office/drawing/2014/main" id="{C3472058-A5B9-583A-2E71-FFA5371AE104}"/>
              </a:ext>
            </a:extLst>
          </p:cNvPr>
          <p:cNvSpPr/>
          <p:nvPr/>
        </p:nvSpPr>
        <p:spPr>
          <a:xfrm>
            <a:off x="5262880" y="3525520"/>
            <a:ext cx="908051" cy="802640"/>
          </a:xfrm>
          <a:prstGeom prst="rightArrow">
            <a:avLst/>
          </a:prstGeom>
          <a:solidFill>
            <a:srgbClr val="F7872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 name="Textfeld 9">
            <a:extLst>
              <a:ext uri="{FF2B5EF4-FFF2-40B4-BE49-F238E27FC236}">
                <a16:creationId xmlns:a16="http://schemas.microsoft.com/office/drawing/2014/main" id="{70FEFB77-91F4-0C84-8A31-C05E7FF0BDD8}"/>
              </a:ext>
            </a:extLst>
          </p:cNvPr>
          <p:cNvSpPr txBox="1">
            <a:spLocks noChangeArrowheads="1"/>
          </p:cNvSpPr>
          <p:nvPr/>
        </p:nvSpPr>
        <p:spPr bwMode="auto">
          <a:xfrm>
            <a:off x="2288954" y="599704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1957</a:t>
            </a:r>
          </a:p>
        </p:txBody>
      </p:sp>
      <p:sp>
        <p:nvSpPr>
          <p:cNvPr id="8" name="Textfeld 10">
            <a:extLst>
              <a:ext uri="{FF2B5EF4-FFF2-40B4-BE49-F238E27FC236}">
                <a16:creationId xmlns:a16="http://schemas.microsoft.com/office/drawing/2014/main" id="{4E5654A5-7D8D-ACDF-6188-0C95089BE05E}"/>
              </a:ext>
            </a:extLst>
          </p:cNvPr>
          <p:cNvSpPr txBox="1">
            <a:spLocks noChangeArrowheads="1"/>
          </p:cNvSpPr>
          <p:nvPr/>
        </p:nvSpPr>
        <p:spPr bwMode="auto">
          <a:xfrm>
            <a:off x="8627111" y="5997046"/>
            <a:ext cx="69762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latin typeface="Arial" charset="0"/>
              </a:rPr>
              <a:t>2007</a:t>
            </a:r>
          </a:p>
        </p:txBody>
      </p:sp>
      <p:sp>
        <p:nvSpPr>
          <p:cNvPr id="9" name="Text Box 5">
            <a:extLst>
              <a:ext uri="{FF2B5EF4-FFF2-40B4-BE49-F238E27FC236}">
                <a16:creationId xmlns:a16="http://schemas.microsoft.com/office/drawing/2014/main" id="{C95C6722-8165-41C8-7F68-95B3F46FC3C5}"/>
              </a:ext>
            </a:extLst>
          </p:cNvPr>
          <p:cNvSpPr txBox="1">
            <a:spLocks noChangeArrowheads="1"/>
          </p:cNvSpPr>
          <p:nvPr/>
        </p:nvSpPr>
        <p:spPr bwMode="auto">
          <a:xfrm>
            <a:off x="4630853" y="6080397"/>
            <a:ext cx="18569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de-DE" altLang="de-DE" dirty="0">
                <a:solidFill>
                  <a:srgbClr val="003964"/>
                </a:solidFill>
              </a:rPr>
              <a:t>Munich </a:t>
            </a:r>
            <a:r>
              <a:rPr lang="de-DE" altLang="de-DE" dirty="0" err="1">
                <a:solidFill>
                  <a:srgbClr val="003964"/>
                </a:solidFill>
              </a:rPr>
              <a:t>Stachus</a:t>
            </a:r>
            <a:endParaRPr lang="de-DE" altLang="de-DE" dirty="0">
              <a:solidFill>
                <a:srgbClr val="003964"/>
              </a:solidFill>
            </a:endParaRPr>
          </a:p>
        </p:txBody>
      </p:sp>
    </p:spTree>
    <p:extLst>
      <p:ext uri="{BB962C8B-B14F-4D97-AF65-F5344CB8AC3E}">
        <p14:creationId xmlns:p14="http://schemas.microsoft.com/office/powerpoint/2010/main" val="264530637"/>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CB62C-5FA5-C5BD-6309-68F219C0628D}"/>
              </a:ext>
            </a:extLst>
          </p:cNvPr>
          <p:cNvSpPr>
            <a:spLocks noGrp="1"/>
          </p:cNvSpPr>
          <p:nvPr>
            <p:ph type="title"/>
          </p:nvPr>
        </p:nvSpPr>
        <p:spPr>
          <a:xfrm>
            <a:off x="603252" y="539751"/>
            <a:ext cx="9404348" cy="717551"/>
          </a:xfrm>
        </p:spPr>
        <p:txBody>
          <a:bodyPr/>
          <a:lstStyle/>
          <a:p>
            <a:r>
              <a:rPr lang="en-US" dirty="0"/>
              <a:t>Transportation Systems: African Perspective</a:t>
            </a:r>
          </a:p>
        </p:txBody>
      </p:sp>
      <p:sp>
        <p:nvSpPr>
          <p:cNvPr id="3" name="Text Placeholder 2">
            <a:extLst>
              <a:ext uri="{FF2B5EF4-FFF2-40B4-BE49-F238E27FC236}">
                <a16:creationId xmlns:a16="http://schemas.microsoft.com/office/drawing/2014/main" id="{52B2B30F-E129-8308-083B-23A3CCBE3416}"/>
              </a:ext>
            </a:extLst>
          </p:cNvPr>
          <p:cNvSpPr>
            <a:spLocks noGrp="1"/>
          </p:cNvSpPr>
          <p:nvPr>
            <p:ph type="body" sz="half" idx="1"/>
          </p:nvPr>
        </p:nvSpPr>
        <p:spPr>
          <a:xfrm>
            <a:off x="603252" y="1127760"/>
            <a:ext cx="8807980" cy="5059521"/>
          </a:xfrm>
        </p:spPr>
        <p:txBody>
          <a:bodyPr>
            <a:normAutofit/>
          </a:bodyPr>
          <a:lstStyle/>
          <a:p>
            <a:pPr>
              <a:buFont typeface="Wingdings" panose="05000000000000000000" pitchFamily="2" charset="2"/>
              <a:buChar char="q"/>
            </a:pPr>
            <a:r>
              <a:rPr lang="en-US" sz="2000" b="1" dirty="0">
                <a:solidFill>
                  <a:srgbClr val="005EA4"/>
                </a:solidFill>
              </a:rPr>
              <a:t>Rapid urbanization and spatial expansion</a:t>
            </a:r>
            <a:br>
              <a:rPr lang="en-US" sz="2000" dirty="0"/>
            </a:br>
            <a:r>
              <a:rPr lang="en-US" sz="2000" dirty="0"/>
              <a:t>Accelerated urban growth, often unplanned, has increased travel demand and strained existing transport infrastructure.</a:t>
            </a:r>
          </a:p>
          <a:p>
            <a:pPr>
              <a:buFont typeface="Wingdings" panose="05000000000000000000" pitchFamily="2" charset="2"/>
              <a:buChar char="q"/>
            </a:pPr>
            <a:r>
              <a:rPr lang="en-US" sz="2000" b="1" dirty="0">
                <a:solidFill>
                  <a:srgbClr val="005EA4"/>
                </a:solidFill>
              </a:rPr>
              <a:t>High reliance on road transport</a:t>
            </a:r>
            <a:br>
              <a:rPr lang="en-US" sz="2000" dirty="0"/>
            </a:br>
            <a:r>
              <a:rPr lang="en-US" sz="2000" dirty="0"/>
              <a:t>Roads dominate passenger and freight movement, with limited modal diversification compared to rail or inland waterways.</a:t>
            </a:r>
          </a:p>
          <a:p>
            <a:pPr>
              <a:buFont typeface="Wingdings" panose="05000000000000000000" pitchFamily="2" charset="2"/>
              <a:buChar char="q"/>
            </a:pPr>
            <a:r>
              <a:rPr lang="en-US" sz="2000" b="1" dirty="0">
                <a:solidFill>
                  <a:srgbClr val="005EA4"/>
                </a:solidFill>
              </a:rPr>
              <a:t>Limited public transport capacity in many cities</a:t>
            </a:r>
            <a:br>
              <a:rPr lang="en-US" sz="2000" dirty="0"/>
            </a:br>
            <a:r>
              <a:rPr lang="en-US" sz="2000" dirty="0"/>
              <a:t>Formal public transport systems are frequently insufficient, leading to congestion, overcrowding, and reliance on informal services.</a:t>
            </a:r>
          </a:p>
          <a:p>
            <a:pPr>
              <a:buFont typeface="Wingdings" panose="05000000000000000000" pitchFamily="2" charset="2"/>
              <a:buChar char="q"/>
            </a:pPr>
            <a:r>
              <a:rPr lang="en-US" sz="2000" b="1" dirty="0">
                <a:solidFill>
                  <a:srgbClr val="005EA4"/>
                </a:solidFill>
              </a:rPr>
              <a:t>Significant role of non-motorized and informal modes</a:t>
            </a:r>
            <a:br>
              <a:rPr lang="en-US" sz="2000" dirty="0"/>
            </a:br>
            <a:r>
              <a:rPr lang="en-US" sz="2000" dirty="0"/>
              <a:t>Walking, cycling, and paratransit modes play a critical role in daily mobility, particularly for low-income populations.</a:t>
            </a:r>
          </a:p>
        </p:txBody>
      </p:sp>
    </p:spTree>
    <p:extLst>
      <p:ext uri="{BB962C8B-B14F-4D97-AF65-F5344CB8AC3E}">
        <p14:creationId xmlns:p14="http://schemas.microsoft.com/office/powerpoint/2010/main" val="2313368937"/>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84589-F963-4BBD-4B86-5C44D88C5FB0}"/>
              </a:ext>
            </a:extLst>
          </p:cNvPr>
          <p:cNvSpPr>
            <a:spLocks noGrp="1"/>
          </p:cNvSpPr>
          <p:nvPr>
            <p:ph type="title"/>
          </p:nvPr>
        </p:nvSpPr>
        <p:spPr>
          <a:xfrm>
            <a:off x="603252" y="539751"/>
            <a:ext cx="6061707" cy="717551"/>
          </a:xfrm>
        </p:spPr>
        <p:txBody>
          <a:bodyPr/>
          <a:lstStyle/>
          <a:p>
            <a:r>
              <a:rPr lang="en-US" dirty="0"/>
              <a:t>Transportation Demand</a:t>
            </a:r>
          </a:p>
        </p:txBody>
      </p:sp>
      <p:sp>
        <p:nvSpPr>
          <p:cNvPr id="3" name="Text Placeholder 2">
            <a:extLst>
              <a:ext uri="{FF2B5EF4-FFF2-40B4-BE49-F238E27FC236}">
                <a16:creationId xmlns:a16="http://schemas.microsoft.com/office/drawing/2014/main" id="{08A828E9-E0AA-E3A2-E1EB-A485D227504A}"/>
              </a:ext>
            </a:extLst>
          </p:cNvPr>
          <p:cNvSpPr>
            <a:spLocks noGrp="1"/>
          </p:cNvSpPr>
          <p:nvPr>
            <p:ph type="body" sz="half" idx="1"/>
          </p:nvPr>
        </p:nvSpPr>
        <p:spPr>
          <a:xfrm>
            <a:off x="970201" y="1386843"/>
            <a:ext cx="8807980" cy="1925318"/>
          </a:xfrm>
        </p:spPr>
        <p:txBody>
          <a:bodyPr>
            <a:normAutofit/>
          </a:bodyPr>
          <a:lstStyle/>
          <a:p>
            <a:r>
              <a:rPr lang="en-US" sz="2400" b="1" dirty="0"/>
              <a:t>Derived from land use</a:t>
            </a:r>
          </a:p>
          <a:p>
            <a:r>
              <a:rPr lang="en-US" sz="2400" b="1" dirty="0"/>
              <a:t>Continuous and self-reinforcing process</a:t>
            </a:r>
          </a:p>
          <a:p>
            <a:r>
              <a:rPr lang="en-US" sz="2400" b="1" dirty="0"/>
              <a:t>Difficult to predict accurately</a:t>
            </a:r>
          </a:p>
          <a:p>
            <a:endParaRPr lang="en-US" dirty="0"/>
          </a:p>
        </p:txBody>
      </p:sp>
      <p:pic>
        <p:nvPicPr>
          <p:cNvPr id="4" name="Picture 3">
            <a:extLst>
              <a:ext uri="{FF2B5EF4-FFF2-40B4-BE49-F238E27FC236}">
                <a16:creationId xmlns:a16="http://schemas.microsoft.com/office/drawing/2014/main" id="{E06CD435-B0D5-B77B-D647-07D357FE8ED8}"/>
              </a:ext>
            </a:extLst>
          </p:cNvPr>
          <p:cNvPicPr>
            <a:picLocks noChangeAspect="1"/>
          </p:cNvPicPr>
          <p:nvPr/>
        </p:nvPicPr>
        <p:blipFill>
          <a:blip r:embed="rId2"/>
          <a:stretch>
            <a:fillRect/>
          </a:stretch>
        </p:blipFill>
        <p:spPr>
          <a:xfrm>
            <a:off x="8896223" y="1151786"/>
            <a:ext cx="2933954" cy="2400508"/>
          </a:xfrm>
          <a:prstGeom prst="rect">
            <a:avLst/>
          </a:prstGeom>
        </p:spPr>
      </p:pic>
      <p:sp>
        <p:nvSpPr>
          <p:cNvPr id="5" name="Title 1">
            <a:extLst>
              <a:ext uri="{FF2B5EF4-FFF2-40B4-BE49-F238E27FC236}">
                <a16:creationId xmlns:a16="http://schemas.microsoft.com/office/drawing/2014/main" id="{13FD91FA-4663-2294-FF5D-6BB1D220141E}"/>
              </a:ext>
            </a:extLst>
          </p:cNvPr>
          <p:cNvSpPr txBox="1">
            <a:spLocks/>
          </p:cNvSpPr>
          <p:nvPr/>
        </p:nvSpPr>
        <p:spPr>
          <a:xfrm>
            <a:off x="603252" y="3552294"/>
            <a:ext cx="6061707"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Induced Demand</a:t>
            </a:r>
          </a:p>
        </p:txBody>
      </p:sp>
      <p:sp>
        <p:nvSpPr>
          <p:cNvPr id="6" name="Text Placeholder 2">
            <a:extLst>
              <a:ext uri="{FF2B5EF4-FFF2-40B4-BE49-F238E27FC236}">
                <a16:creationId xmlns:a16="http://schemas.microsoft.com/office/drawing/2014/main" id="{277C14C1-A6AD-C5CA-D929-3D59379E6CAC}"/>
              </a:ext>
            </a:extLst>
          </p:cNvPr>
          <p:cNvSpPr txBox="1">
            <a:spLocks/>
          </p:cNvSpPr>
          <p:nvPr/>
        </p:nvSpPr>
        <p:spPr>
          <a:xfrm>
            <a:off x="970201" y="4269845"/>
            <a:ext cx="8807980" cy="19253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sz="2400" b="1" dirty="0"/>
              <a:t>New roads generate new traffic</a:t>
            </a:r>
          </a:p>
          <a:p>
            <a:r>
              <a:rPr lang="en-US" sz="2400" b="1" dirty="0"/>
              <a:t>Common in growing African cities</a:t>
            </a:r>
          </a:p>
          <a:p>
            <a:r>
              <a:rPr lang="en-US" sz="2400" b="1" dirty="0"/>
              <a:t>Importance of demand management</a:t>
            </a:r>
          </a:p>
          <a:p>
            <a:pPr hangingPunct="1"/>
            <a:endParaRPr lang="en-US" dirty="0"/>
          </a:p>
        </p:txBody>
      </p:sp>
    </p:spTree>
    <p:extLst>
      <p:ext uri="{BB962C8B-B14F-4D97-AF65-F5344CB8AC3E}">
        <p14:creationId xmlns:p14="http://schemas.microsoft.com/office/powerpoint/2010/main" val="3937374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8D4FE-439C-A02B-6ACA-9D22524CCD46}"/>
              </a:ext>
            </a:extLst>
          </p:cNvPr>
          <p:cNvSpPr>
            <a:spLocks noGrp="1"/>
          </p:cNvSpPr>
          <p:nvPr>
            <p:ph type="title"/>
          </p:nvPr>
        </p:nvSpPr>
        <p:spPr/>
        <p:txBody>
          <a:bodyPr/>
          <a:lstStyle/>
          <a:p>
            <a:r>
              <a:rPr lang="en-US" dirty="0"/>
              <a:t>Mobility vs Accessibility</a:t>
            </a:r>
          </a:p>
        </p:txBody>
      </p:sp>
      <p:sp>
        <p:nvSpPr>
          <p:cNvPr id="3" name="Text Placeholder 2">
            <a:extLst>
              <a:ext uri="{FF2B5EF4-FFF2-40B4-BE49-F238E27FC236}">
                <a16:creationId xmlns:a16="http://schemas.microsoft.com/office/drawing/2014/main" id="{2BC91356-FD6F-FFA5-364E-967A42C9A8D1}"/>
              </a:ext>
            </a:extLst>
          </p:cNvPr>
          <p:cNvSpPr>
            <a:spLocks noGrp="1"/>
          </p:cNvSpPr>
          <p:nvPr>
            <p:ph type="body" sz="half" idx="1"/>
          </p:nvPr>
        </p:nvSpPr>
        <p:spPr/>
        <p:txBody>
          <a:bodyPr>
            <a:normAutofit/>
          </a:bodyPr>
          <a:lstStyle/>
          <a:p>
            <a:pPr>
              <a:buFont typeface="Wingdings" panose="05000000000000000000" pitchFamily="2" charset="2"/>
              <a:buChar char="q"/>
            </a:pPr>
            <a:r>
              <a:rPr lang="en-US" sz="2000" dirty="0"/>
              <a:t>Two strongly interrelated but distinct concepts </a:t>
            </a:r>
          </a:p>
          <a:p>
            <a:pPr>
              <a:buFont typeface="Wingdings" panose="05000000000000000000" pitchFamily="2" charset="2"/>
              <a:buChar char="Ø"/>
            </a:pPr>
            <a:r>
              <a:rPr lang="en-US" sz="2000" b="1" dirty="0">
                <a:solidFill>
                  <a:srgbClr val="005EA4"/>
                </a:solidFill>
              </a:rPr>
              <a:t>Mobility</a:t>
            </a:r>
            <a:r>
              <a:rPr lang="en-US" sz="2000" dirty="0"/>
              <a:t> refers to the ability to travel to many different destinations with relative ease, speed, and convenience, </a:t>
            </a:r>
          </a:p>
          <a:p>
            <a:pPr lvl="3">
              <a:spcBef>
                <a:spcPts val="600"/>
              </a:spcBef>
              <a:buFont typeface="Wingdings" panose="05000000000000000000" pitchFamily="2" charset="2"/>
              <a:buChar char="v"/>
            </a:pPr>
            <a:r>
              <a:rPr lang="en-US" sz="1600" dirty="0"/>
              <a:t>Provide a wide range of choices of where to go and an efficient trip   </a:t>
            </a:r>
          </a:p>
          <a:p>
            <a:pPr lvl="3">
              <a:spcBef>
                <a:spcPts val="600"/>
              </a:spcBef>
              <a:buFont typeface="Wingdings" panose="05000000000000000000" pitchFamily="2" charset="2"/>
              <a:buChar char="v"/>
            </a:pPr>
            <a:r>
              <a:rPr lang="en-US" sz="1600" dirty="0"/>
              <a:t>Allow choice among competing trip purposes </a:t>
            </a:r>
          </a:p>
          <a:p>
            <a:pPr>
              <a:buFont typeface="Wingdings" panose="05000000000000000000" pitchFamily="2" charset="2"/>
              <a:buChar char="Ø"/>
            </a:pPr>
            <a:r>
              <a:rPr lang="en-US" sz="2000" dirty="0"/>
              <a:t> </a:t>
            </a:r>
            <a:r>
              <a:rPr lang="en-US" sz="2000" b="1" dirty="0">
                <a:solidFill>
                  <a:srgbClr val="005EA4"/>
                </a:solidFill>
              </a:rPr>
              <a:t>Accessibility</a:t>
            </a:r>
            <a:r>
              <a:rPr lang="en-US" sz="2000" dirty="0"/>
              <a:t> refers to the ability to gain entry to a particular site or area. </a:t>
            </a:r>
          </a:p>
          <a:p>
            <a:pPr lvl="3">
              <a:spcBef>
                <a:spcPts val="600"/>
              </a:spcBef>
              <a:buFont typeface="Wingdings" panose="05000000000000000000" pitchFamily="2" charset="2"/>
              <a:buChar char="v"/>
            </a:pPr>
            <a:r>
              <a:rPr lang="en-US" sz="1600" dirty="0"/>
              <a:t>Major factor in the value of land</a:t>
            </a:r>
          </a:p>
          <a:p>
            <a:pPr lvl="3">
              <a:spcBef>
                <a:spcPts val="600"/>
              </a:spcBef>
              <a:buFont typeface="Wingdings" panose="05000000000000000000" pitchFamily="2" charset="2"/>
              <a:buChar char="v"/>
            </a:pPr>
            <a:r>
              <a:rPr lang="en-US" sz="1600" dirty="0"/>
              <a:t> Proximity to major highway and public transportation facilities</a:t>
            </a:r>
          </a:p>
          <a:p>
            <a:pPr marL="914388" lvl="3" indent="0">
              <a:spcBef>
                <a:spcPts val="600"/>
              </a:spcBef>
              <a:buNone/>
            </a:pPr>
            <a:r>
              <a:rPr lang="en-US" sz="1600" dirty="0"/>
              <a:t> </a:t>
            </a:r>
          </a:p>
          <a:p>
            <a:pPr>
              <a:spcBef>
                <a:spcPts val="600"/>
              </a:spcBef>
              <a:buFont typeface="Wingdings" panose="05000000000000000000" pitchFamily="2" charset="2"/>
              <a:buChar char="Ø"/>
            </a:pPr>
            <a:r>
              <a:rPr lang="en-US" sz="2000" dirty="0"/>
              <a:t> Mobility and accessibility are two </a:t>
            </a:r>
            <a:r>
              <a:rPr lang="en-US" sz="2000" b="1" dirty="0">
                <a:solidFill>
                  <a:srgbClr val="005EA4"/>
                </a:solidFill>
              </a:rPr>
              <a:t>competing</a:t>
            </a:r>
            <a:r>
              <a:rPr lang="en-US" sz="2000" dirty="0"/>
              <a:t> functions of transportation facilities and are </a:t>
            </a:r>
            <a:r>
              <a:rPr lang="en-US" sz="2000" b="1" u="sng" dirty="0">
                <a:solidFill>
                  <a:srgbClr val="005EA4"/>
                </a:solidFill>
              </a:rPr>
              <a:t>not</a:t>
            </a:r>
            <a:r>
              <a:rPr lang="en-US" sz="2000" dirty="0"/>
              <a:t> </a:t>
            </a:r>
            <a:r>
              <a:rPr lang="en-US" sz="2000" b="1" dirty="0">
                <a:solidFill>
                  <a:srgbClr val="005EA4"/>
                </a:solidFill>
              </a:rPr>
              <a:t>necessarily</a:t>
            </a:r>
            <a:r>
              <a:rPr lang="en-US" sz="2000" dirty="0"/>
              <a:t> </a:t>
            </a:r>
            <a:r>
              <a:rPr lang="en-US" sz="2000" b="1" dirty="0">
                <a:solidFill>
                  <a:srgbClr val="005EA4"/>
                </a:solidFill>
              </a:rPr>
              <a:t>compatible</a:t>
            </a:r>
            <a:r>
              <a:rPr lang="en-US" sz="2000" dirty="0"/>
              <a:t>. </a:t>
            </a:r>
          </a:p>
          <a:p>
            <a:pPr>
              <a:spcBef>
                <a:spcPts val="600"/>
              </a:spcBef>
              <a:buFont typeface="Wingdings" panose="05000000000000000000" pitchFamily="2" charset="2"/>
              <a:buChar char="Ø"/>
            </a:pPr>
            <a:endParaRPr lang="en-US" sz="2000" dirty="0"/>
          </a:p>
          <a:p>
            <a:pPr>
              <a:spcBef>
                <a:spcPts val="600"/>
              </a:spcBef>
              <a:buFont typeface="Wingdings" panose="05000000000000000000" pitchFamily="2" charset="2"/>
              <a:buChar char="v"/>
            </a:pPr>
            <a:endParaRPr lang="en-US" sz="2000" dirty="0"/>
          </a:p>
        </p:txBody>
      </p:sp>
    </p:spTree>
    <p:extLst>
      <p:ext uri="{BB962C8B-B14F-4D97-AF65-F5344CB8AC3E}">
        <p14:creationId xmlns:p14="http://schemas.microsoft.com/office/powerpoint/2010/main" val="386948622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5B2D0-DF86-7C9B-26D0-464352F06F1D}"/>
              </a:ext>
            </a:extLst>
          </p:cNvPr>
          <p:cNvSpPr>
            <a:spLocks noGrp="1"/>
          </p:cNvSpPr>
          <p:nvPr>
            <p:ph type="title"/>
          </p:nvPr>
        </p:nvSpPr>
        <p:spPr>
          <a:xfrm>
            <a:off x="603252" y="539751"/>
            <a:ext cx="7359647" cy="717551"/>
          </a:xfrm>
        </p:spPr>
        <p:txBody>
          <a:bodyPr/>
          <a:lstStyle/>
          <a:p>
            <a:r>
              <a:rPr lang="en-US" dirty="0"/>
              <a:t>Mobility and Accessibility in Practice</a:t>
            </a:r>
          </a:p>
        </p:txBody>
      </p:sp>
      <p:sp>
        <p:nvSpPr>
          <p:cNvPr id="3" name="Text Placeholder 2">
            <a:extLst>
              <a:ext uri="{FF2B5EF4-FFF2-40B4-BE49-F238E27FC236}">
                <a16:creationId xmlns:a16="http://schemas.microsoft.com/office/drawing/2014/main" id="{775015E1-9A32-A834-AD64-A293A168EDE5}"/>
              </a:ext>
            </a:extLst>
          </p:cNvPr>
          <p:cNvSpPr>
            <a:spLocks noGrp="1"/>
          </p:cNvSpPr>
          <p:nvPr>
            <p:ph type="body" sz="half" idx="1"/>
          </p:nvPr>
        </p:nvSpPr>
        <p:spPr/>
        <p:txBody>
          <a:bodyPr>
            <a:normAutofit/>
          </a:bodyPr>
          <a:lstStyle/>
          <a:p>
            <a:r>
              <a:rPr lang="en-US" dirty="0"/>
              <a:t>Highways prioritize mobility</a:t>
            </a:r>
          </a:p>
          <a:p>
            <a:r>
              <a:rPr lang="en-US" dirty="0"/>
              <a:t>Local streets prioritize access</a:t>
            </a:r>
          </a:p>
          <a:p>
            <a:r>
              <a:rPr lang="en-US" dirty="0"/>
              <a:t>Poor separation increases conflict, congestion, and safety risk</a:t>
            </a:r>
          </a:p>
          <a:p>
            <a:endParaRPr lang="en-US" dirty="0"/>
          </a:p>
        </p:txBody>
      </p:sp>
      <p:pic>
        <p:nvPicPr>
          <p:cNvPr id="5122" name="Picture 2" descr="Street types by category of service - mobility and/or access.">
            <a:extLst>
              <a:ext uri="{FF2B5EF4-FFF2-40B4-BE49-F238E27FC236}">
                <a16:creationId xmlns:a16="http://schemas.microsoft.com/office/drawing/2014/main" id="{A2DD20C8-1E28-C6F5-9212-E0E47539C6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8739"/>
          <a:stretch/>
        </p:blipFill>
        <p:spPr bwMode="auto">
          <a:xfrm>
            <a:off x="5955216" y="3284536"/>
            <a:ext cx="2266949" cy="3033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248728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82265-7249-FFC1-4EB4-EDB5A2C54C7E}"/>
              </a:ext>
            </a:extLst>
          </p:cNvPr>
          <p:cNvSpPr>
            <a:spLocks noGrp="1"/>
          </p:cNvSpPr>
          <p:nvPr>
            <p:ph type="title"/>
          </p:nvPr>
        </p:nvSpPr>
        <p:spPr>
          <a:xfrm>
            <a:off x="603253" y="539751"/>
            <a:ext cx="6035672" cy="717551"/>
          </a:xfrm>
        </p:spPr>
        <p:txBody>
          <a:bodyPr/>
          <a:lstStyle/>
          <a:p>
            <a:r>
              <a:rPr lang="en-US" dirty="0"/>
              <a:t>People, Goods, and Vehicles</a:t>
            </a:r>
          </a:p>
        </p:txBody>
      </p:sp>
      <p:sp>
        <p:nvSpPr>
          <p:cNvPr id="3" name="Text Placeholder 2">
            <a:extLst>
              <a:ext uri="{FF2B5EF4-FFF2-40B4-BE49-F238E27FC236}">
                <a16:creationId xmlns:a16="http://schemas.microsoft.com/office/drawing/2014/main" id="{34156233-EABE-DAE4-FA4F-673E21965494}"/>
              </a:ext>
            </a:extLst>
          </p:cNvPr>
          <p:cNvSpPr>
            <a:spLocks noGrp="1"/>
          </p:cNvSpPr>
          <p:nvPr>
            <p:ph type="body" sz="half" idx="1"/>
          </p:nvPr>
        </p:nvSpPr>
        <p:spPr/>
        <p:txBody>
          <a:bodyPr>
            <a:normAutofit/>
          </a:bodyPr>
          <a:lstStyle/>
          <a:p>
            <a:r>
              <a:rPr lang="en-US" sz="2000" b="1" dirty="0">
                <a:solidFill>
                  <a:srgbClr val="005EA4"/>
                </a:solidFill>
              </a:rPr>
              <a:t>Vehicles</a:t>
            </a:r>
            <a:r>
              <a:rPr lang="en-US" sz="2000" dirty="0"/>
              <a:t> are the common unit and the medium of movement, but not the goal</a:t>
            </a:r>
          </a:p>
          <a:p>
            <a:r>
              <a:rPr lang="en-US" sz="2000" dirty="0"/>
              <a:t>Modern traffic engineering focuses more on </a:t>
            </a:r>
            <a:r>
              <a:rPr lang="en-US" sz="2000" b="1" dirty="0">
                <a:solidFill>
                  <a:srgbClr val="005EA4"/>
                </a:solidFill>
              </a:rPr>
              <a:t>people</a:t>
            </a:r>
            <a:r>
              <a:rPr lang="en-US" sz="2000" dirty="0"/>
              <a:t> and </a:t>
            </a:r>
            <a:r>
              <a:rPr lang="en-US" sz="2000" b="1" dirty="0">
                <a:solidFill>
                  <a:srgbClr val="005EA4"/>
                </a:solidFill>
              </a:rPr>
              <a:t>goods</a:t>
            </a:r>
            <a:r>
              <a:rPr lang="en-US" sz="2000" dirty="0"/>
              <a:t> to evaluate capacity. </a:t>
            </a:r>
          </a:p>
          <a:p>
            <a:r>
              <a:rPr lang="en-US" sz="2000" dirty="0"/>
              <a:t>Focus on the movement of people and goods</a:t>
            </a:r>
          </a:p>
          <a:p>
            <a:r>
              <a:rPr lang="en-US" sz="2000" dirty="0"/>
              <a:t>Vehicle occupancy matters</a:t>
            </a:r>
          </a:p>
          <a:p>
            <a:pPr lvl="3">
              <a:buFont typeface="Wingdings" panose="05000000000000000000" pitchFamily="2" charset="2"/>
              <a:buChar char="v"/>
            </a:pPr>
            <a:r>
              <a:rPr lang="en-US" sz="1600" dirty="0"/>
              <a:t>1 Bus of 50 passengers = 50 passenger cars carrying one person</a:t>
            </a:r>
          </a:p>
          <a:p>
            <a:pPr marL="914388" lvl="3" indent="0">
              <a:buNone/>
            </a:pPr>
            <a:r>
              <a:rPr lang="en-US" sz="1600" dirty="0"/>
              <a:t>                                                 = 25 passenger cars carrying two persons</a:t>
            </a:r>
          </a:p>
          <a:p>
            <a:endParaRPr lang="en-US" dirty="0"/>
          </a:p>
        </p:txBody>
      </p:sp>
    </p:spTree>
    <p:extLst>
      <p:ext uri="{BB962C8B-B14F-4D97-AF65-F5344CB8AC3E}">
        <p14:creationId xmlns:p14="http://schemas.microsoft.com/office/powerpoint/2010/main" val="21145247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4CD35-467E-9D54-47E9-9AD5F67430AE}"/>
              </a:ext>
            </a:extLst>
          </p:cNvPr>
          <p:cNvSpPr>
            <a:spLocks noGrp="1"/>
          </p:cNvSpPr>
          <p:nvPr>
            <p:ph type="title"/>
          </p:nvPr>
        </p:nvSpPr>
        <p:spPr/>
        <p:txBody>
          <a:bodyPr/>
          <a:lstStyle/>
          <a:p>
            <a:r>
              <a:rPr lang="en-US" dirty="0"/>
              <a:t>Transportation Modes</a:t>
            </a:r>
          </a:p>
        </p:txBody>
      </p:sp>
      <p:sp>
        <p:nvSpPr>
          <p:cNvPr id="3" name="Text Placeholder 2">
            <a:extLst>
              <a:ext uri="{FF2B5EF4-FFF2-40B4-BE49-F238E27FC236}">
                <a16:creationId xmlns:a16="http://schemas.microsoft.com/office/drawing/2014/main" id="{1882248F-E748-F63E-EEB5-F4E60186E099}"/>
              </a:ext>
            </a:extLst>
          </p:cNvPr>
          <p:cNvSpPr>
            <a:spLocks noGrp="1"/>
          </p:cNvSpPr>
          <p:nvPr>
            <p:ph type="body" sz="half" idx="1"/>
          </p:nvPr>
        </p:nvSpPr>
        <p:spPr>
          <a:xfrm>
            <a:off x="970201" y="1386843"/>
            <a:ext cx="8807980" cy="2232658"/>
          </a:xfrm>
        </p:spPr>
        <p:txBody>
          <a:bodyPr>
            <a:normAutofit/>
          </a:bodyPr>
          <a:lstStyle/>
          <a:p>
            <a:r>
              <a:rPr lang="en-US" dirty="0"/>
              <a:t>Primary modes include Automobile, bus, rail, air, water, and pipe</a:t>
            </a:r>
          </a:p>
          <a:p>
            <a:r>
              <a:rPr lang="en-US" dirty="0"/>
              <a:t>Formal and informal modes</a:t>
            </a:r>
          </a:p>
          <a:p>
            <a:r>
              <a:rPr lang="en-US" dirty="0"/>
              <a:t>Non-motorized transport importance</a:t>
            </a:r>
          </a:p>
          <a:p>
            <a:endParaRPr lang="en-US" dirty="0"/>
          </a:p>
        </p:txBody>
      </p:sp>
      <p:sp>
        <p:nvSpPr>
          <p:cNvPr id="4" name="Title 1">
            <a:extLst>
              <a:ext uri="{FF2B5EF4-FFF2-40B4-BE49-F238E27FC236}">
                <a16:creationId xmlns:a16="http://schemas.microsoft.com/office/drawing/2014/main" id="{9F28B7D1-FAF5-1FED-D138-D72C131F5E0E}"/>
              </a:ext>
            </a:extLst>
          </p:cNvPr>
          <p:cNvSpPr txBox="1">
            <a:spLocks/>
          </p:cNvSpPr>
          <p:nvPr/>
        </p:nvSpPr>
        <p:spPr>
          <a:xfrm>
            <a:off x="669928" y="3787776"/>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Multimodal Integration</a:t>
            </a:r>
          </a:p>
        </p:txBody>
      </p:sp>
      <p:sp>
        <p:nvSpPr>
          <p:cNvPr id="5" name="Text Placeholder 2">
            <a:extLst>
              <a:ext uri="{FF2B5EF4-FFF2-40B4-BE49-F238E27FC236}">
                <a16:creationId xmlns:a16="http://schemas.microsoft.com/office/drawing/2014/main" id="{55DAEEBD-6579-2615-2120-55EBA5544CF6}"/>
              </a:ext>
            </a:extLst>
          </p:cNvPr>
          <p:cNvSpPr txBox="1">
            <a:spLocks/>
          </p:cNvSpPr>
          <p:nvPr/>
        </p:nvSpPr>
        <p:spPr>
          <a:xfrm>
            <a:off x="1088763" y="4354828"/>
            <a:ext cx="8807980" cy="22326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dirty="0"/>
              <a:t>Transfers between modes</a:t>
            </a:r>
          </a:p>
          <a:p>
            <a:r>
              <a:rPr lang="en-US" dirty="0"/>
              <a:t>Terminal and access design</a:t>
            </a:r>
          </a:p>
          <a:p>
            <a:r>
              <a:rPr lang="en-US" dirty="0"/>
              <a:t>Key role of traffic engineers</a:t>
            </a:r>
          </a:p>
          <a:p>
            <a:pPr hangingPunct="1"/>
            <a:endParaRPr lang="en-US" dirty="0"/>
          </a:p>
        </p:txBody>
      </p:sp>
      <p:pic>
        <p:nvPicPr>
          <p:cNvPr id="6" name="object 5">
            <a:extLst>
              <a:ext uri="{FF2B5EF4-FFF2-40B4-BE49-F238E27FC236}">
                <a16:creationId xmlns:a16="http://schemas.microsoft.com/office/drawing/2014/main" id="{B8D45EBA-69DE-DA57-49DD-AA3805BD7DDA}"/>
              </a:ext>
            </a:extLst>
          </p:cNvPr>
          <p:cNvPicPr/>
          <p:nvPr/>
        </p:nvPicPr>
        <p:blipFill>
          <a:blip r:embed="rId2" cstate="print"/>
          <a:stretch>
            <a:fillRect/>
          </a:stretch>
        </p:blipFill>
        <p:spPr>
          <a:xfrm>
            <a:off x="8686419" y="2332653"/>
            <a:ext cx="3505581" cy="1813898"/>
          </a:xfrm>
          <a:prstGeom prst="rect">
            <a:avLst/>
          </a:prstGeom>
        </p:spPr>
      </p:pic>
    </p:spTree>
    <p:extLst>
      <p:ext uri="{BB962C8B-B14F-4D97-AF65-F5344CB8AC3E}">
        <p14:creationId xmlns:p14="http://schemas.microsoft.com/office/powerpoint/2010/main" val="323206944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Learning objectives</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r>
              <a:rPr lang="en-US" sz="1800" dirty="0"/>
              <a:t>Understand the scope of traffic engineering</a:t>
            </a:r>
          </a:p>
          <a:p>
            <a:r>
              <a:rPr lang="en-US" sz="1800" dirty="0"/>
              <a:t>Explain the objectives and responsibilities of traffic engineers</a:t>
            </a:r>
          </a:p>
          <a:p>
            <a:r>
              <a:rPr lang="en-US" sz="1800" dirty="0"/>
              <a:t>Discuss the key elements and concepts of traffic engineering </a:t>
            </a:r>
          </a:p>
          <a:p>
            <a:endParaRPr lang="en-US" sz="1800" dirty="0"/>
          </a:p>
        </p:txBody>
      </p:sp>
    </p:spTree>
    <p:extLst>
      <p:ext uri="{BB962C8B-B14F-4D97-AF65-F5344CB8AC3E}">
        <p14:creationId xmlns:p14="http://schemas.microsoft.com/office/powerpoint/2010/main" val="8805231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019F0-106C-FC65-4128-A563EFA015ED}"/>
              </a:ext>
            </a:extLst>
          </p:cNvPr>
          <p:cNvSpPr>
            <a:spLocks noGrp="1"/>
          </p:cNvSpPr>
          <p:nvPr>
            <p:ph type="title"/>
          </p:nvPr>
        </p:nvSpPr>
        <p:spPr>
          <a:xfrm>
            <a:off x="603252" y="539751"/>
            <a:ext cx="6921497" cy="717551"/>
          </a:xfrm>
        </p:spPr>
        <p:txBody>
          <a:bodyPr/>
          <a:lstStyle/>
          <a:p>
            <a:r>
              <a:rPr lang="en-US" dirty="0"/>
              <a:t>Elements of Traffic Engineering</a:t>
            </a:r>
          </a:p>
        </p:txBody>
      </p:sp>
      <p:sp>
        <p:nvSpPr>
          <p:cNvPr id="3" name="Text Placeholder 2">
            <a:extLst>
              <a:ext uri="{FF2B5EF4-FFF2-40B4-BE49-F238E27FC236}">
                <a16:creationId xmlns:a16="http://schemas.microsoft.com/office/drawing/2014/main" id="{E59C63E0-6F1C-FEE8-6341-5A4A53620E71}"/>
              </a:ext>
            </a:extLst>
          </p:cNvPr>
          <p:cNvSpPr>
            <a:spLocks noGrp="1"/>
          </p:cNvSpPr>
          <p:nvPr>
            <p:ph type="body" sz="half" idx="1"/>
          </p:nvPr>
        </p:nvSpPr>
        <p:spPr/>
        <p:txBody>
          <a:bodyPr>
            <a:normAutofit/>
          </a:bodyPr>
          <a:lstStyle/>
          <a:p>
            <a:pPr marL="0" indent="0">
              <a:buNone/>
            </a:pPr>
            <a:r>
              <a:rPr lang="en-US" sz="2000" dirty="0"/>
              <a:t>There are a number of key elements of traffic engineering:</a:t>
            </a:r>
          </a:p>
          <a:p>
            <a:pPr marL="1066793" lvl="2" indent="-457200">
              <a:spcBef>
                <a:spcPts val="600"/>
              </a:spcBef>
              <a:buFont typeface="+mj-lt"/>
              <a:buAutoNum type="arabicPeriod"/>
            </a:pPr>
            <a:r>
              <a:rPr lang="en-US" sz="1600" b="1" dirty="0">
                <a:solidFill>
                  <a:srgbClr val="005EA4"/>
                </a:solidFill>
              </a:rPr>
              <a:t>Traffic studies and characteristics </a:t>
            </a:r>
          </a:p>
          <a:p>
            <a:pPr lvl="3">
              <a:spcBef>
                <a:spcPts val="600"/>
              </a:spcBef>
            </a:pPr>
            <a:r>
              <a:rPr lang="en-US" sz="1600" dirty="0"/>
              <a:t>Volumes, speeds, delays, crashes</a:t>
            </a:r>
          </a:p>
          <a:p>
            <a:pPr lvl="3">
              <a:spcBef>
                <a:spcPts val="600"/>
              </a:spcBef>
            </a:pPr>
            <a:r>
              <a:rPr lang="en-US" sz="1600" dirty="0"/>
              <a:t>Manual and automated methods</a:t>
            </a:r>
          </a:p>
          <a:p>
            <a:pPr lvl="3">
              <a:spcBef>
                <a:spcPts val="600"/>
              </a:spcBef>
            </a:pPr>
            <a:r>
              <a:rPr lang="en-US" sz="1600" dirty="0"/>
              <a:t>Data scarcity in African cities</a:t>
            </a:r>
          </a:p>
          <a:p>
            <a:pPr marL="952493" lvl="2" indent="-342900">
              <a:buFont typeface="+mj-lt"/>
              <a:buAutoNum type="arabicPeriod"/>
            </a:pPr>
            <a:r>
              <a:rPr lang="en-US" sz="1600" b="1" dirty="0">
                <a:solidFill>
                  <a:srgbClr val="005EA4"/>
                </a:solidFill>
                <a:latin typeface="+mn-lt"/>
                <a:ea typeface="+mn-ea"/>
                <a:cs typeface="+mn-cs"/>
              </a:rPr>
              <a:t>Performance evaluation of facilities </a:t>
            </a:r>
          </a:p>
          <a:p>
            <a:pPr lvl="3">
              <a:spcBef>
                <a:spcPts val="600"/>
              </a:spcBef>
            </a:pPr>
            <a:r>
              <a:rPr lang="en-US" sz="1600" dirty="0"/>
              <a:t>Capacity analysis</a:t>
            </a:r>
          </a:p>
          <a:p>
            <a:pPr lvl="3">
              <a:spcBef>
                <a:spcPts val="600"/>
              </a:spcBef>
            </a:pPr>
            <a:r>
              <a:rPr lang="en-US" sz="1600" dirty="0"/>
              <a:t>Level of Service (LOS) concept</a:t>
            </a:r>
          </a:p>
          <a:p>
            <a:pPr lvl="3">
              <a:spcBef>
                <a:spcPts val="600"/>
              </a:spcBef>
            </a:pPr>
            <a:r>
              <a:rPr lang="en-US" sz="1600" dirty="0"/>
              <a:t>Limitations in heterogeneous traffic</a:t>
            </a:r>
          </a:p>
          <a:p>
            <a:pPr marL="952493" lvl="2" indent="-342900">
              <a:buFont typeface="+mj-lt"/>
              <a:buAutoNum type="arabicPeriod"/>
            </a:pPr>
            <a:r>
              <a:rPr lang="en-US" sz="1600" b="1" dirty="0">
                <a:solidFill>
                  <a:srgbClr val="005EA4"/>
                </a:solidFill>
              </a:rPr>
              <a:t>Facility Design </a:t>
            </a:r>
          </a:p>
          <a:p>
            <a:pPr lvl="3">
              <a:spcBef>
                <a:spcPts val="600"/>
              </a:spcBef>
            </a:pPr>
            <a:r>
              <a:rPr lang="en-US" sz="1600" dirty="0"/>
              <a:t>Functional and geometric design of facilities </a:t>
            </a:r>
          </a:p>
          <a:p>
            <a:pPr lvl="3">
              <a:spcBef>
                <a:spcPts val="600"/>
              </a:spcBef>
            </a:pPr>
            <a:r>
              <a:rPr lang="en-US" sz="1600" dirty="0"/>
              <a:t>Provide context-sensitive solution </a:t>
            </a:r>
          </a:p>
          <a:p>
            <a:pPr lvl="3">
              <a:spcBef>
                <a:spcPts val="600"/>
              </a:spcBef>
            </a:pPr>
            <a:r>
              <a:rPr lang="en-US" sz="1600" dirty="0"/>
              <a:t>Accommodation of non-motorized traffic (NMT)</a:t>
            </a:r>
          </a:p>
          <a:p>
            <a:pPr marL="952493" lvl="2" indent="-342900">
              <a:buFont typeface="+mj-lt"/>
              <a:buAutoNum type="arabicPeriod"/>
            </a:pPr>
            <a:endParaRPr lang="en-US" sz="1600" b="1" dirty="0">
              <a:solidFill>
                <a:srgbClr val="005EA4"/>
              </a:solidFill>
              <a:latin typeface="+mn-lt"/>
              <a:ea typeface="+mn-ea"/>
              <a:cs typeface="+mn-cs"/>
            </a:endParaRPr>
          </a:p>
          <a:p>
            <a:pPr marL="380999" lvl="4" indent="-342900"/>
            <a:endParaRPr lang="en-US" sz="1600" dirty="0"/>
          </a:p>
          <a:p>
            <a:endParaRPr lang="en-US" dirty="0"/>
          </a:p>
        </p:txBody>
      </p:sp>
    </p:spTree>
    <p:extLst>
      <p:ext uri="{BB962C8B-B14F-4D97-AF65-F5344CB8AC3E}">
        <p14:creationId xmlns:p14="http://schemas.microsoft.com/office/powerpoint/2010/main" val="2990811593"/>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A2468-6380-E30B-CB5B-2E70EDFCA396}"/>
              </a:ext>
            </a:extLst>
          </p:cNvPr>
          <p:cNvSpPr>
            <a:spLocks noGrp="1"/>
          </p:cNvSpPr>
          <p:nvPr>
            <p:ph type="title"/>
          </p:nvPr>
        </p:nvSpPr>
        <p:spPr>
          <a:xfrm>
            <a:off x="603252" y="539751"/>
            <a:ext cx="6807197" cy="717551"/>
          </a:xfrm>
        </p:spPr>
        <p:txBody>
          <a:bodyPr/>
          <a:lstStyle/>
          <a:p>
            <a:r>
              <a:rPr lang="en-US" dirty="0"/>
              <a:t>Elements of Traffic Engineering</a:t>
            </a:r>
          </a:p>
        </p:txBody>
      </p:sp>
      <p:sp>
        <p:nvSpPr>
          <p:cNvPr id="4" name="Text Placeholder 2">
            <a:extLst>
              <a:ext uri="{FF2B5EF4-FFF2-40B4-BE49-F238E27FC236}">
                <a16:creationId xmlns:a16="http://schemas.microsoft.com/office/drawing/2014/main" id="{D2AD0962-3D9F-8FC3-1890-950FBCB8A1FF}"/>
              </a:ext>
            </a:extLst>
          </p:cNvPr>
          <p:cNvSpPr>
            <a:spLocks noGrp="1"/>
          </p:cNvSpPr>
          <p:nvPr>
            <p:ph type="body" sz="half" idx="1"/>
          </p:nvPr>
        </p:nvSpPr>
        <p:spPr>
          <a:xfrm>
            <a:off x="970201" y="1386842"/>
            <a:ext cx="8807980" cy="5059521"/>
          </a:xfrm>
        </p:spPr>
        <p:txBody>
          <a:bodyPr>
            <a:normAutofit lnSpcReduction="10000"/>
          </a:bodyPr>
          <a:lstStyle/>
          <a:p>
            <a:pPr marL="1066793" lvl="2" indent="-457200">
              <a:spcBef>
                <a:spcPts val="600"/>
              </a:spcBef>
              <a:buFont typeface="+mj-lt"/>
              <a:buAutoNum type="arabicPeriod" startAt="4"/>
            </a:pPr>
            <a:r>
              <a:rPr lang="en-US" sz="1600" b="1" dirty="0">
                <a:solidFill>
                  <a:srgbClr val="005EA4"/>
                </a:solidFill>
              </a:rPr>
              <a:t>Traffic Control</a:t>
            </a:r>
          </a:p>
          <a:p>
            <a:pPr lvl="3">
              <a:spcBef>
                <a:spcPts val="600"/>
              </a:spcBef>
            </a:pPr>
            <a:r>
              <a:rPr lang="en-US" sz="1600" dirty="0"/>
              <a:t>Traffic signs, markings, and signals </a:t>
            </a:r>
          </a:p>
          <a:p>
            <a:pPr lvl="3">
              <a:spcBef>
                <a:spcPts val="600"/>
              </a:spcBef>
            </a:pPr>
            <a:r>
              <a:rPr lang="en-US" sz="1600" dirty="0"/>
              <a:t>Regulatory, warning, and guidance functions</a:t>
            </a:r>
          </a:p>
          <a:p>
            <a:pPr lvl="3">
              <a:spcBef>
                <a:spcPts val="600"/>
              </a:spcBef>
            </a:pPr>
            <a:r>
              <a:rPr lang="en-US" sz="1600" dirty="0"/>
              <a:t>Maintenance challenge</a:t>
            </a:r>
          </a:p>
          <a:p>
            <a:pPr marL="952493" lvl="2" indent="-342900">
              <a:buFont typeface="+mj-lt"/>
              <a:buAutoNum type="arabicPeriod" startAt="4"/>
            </a:pPr>
            <a:r>
              <a:rPr lang="en-US" sz="1600" b="1" dirty="0">
                <a:solidFill>
                  <a:srgbClr val="005EA4"/>
                </a:solidFill>
                <a:latin typeface="+mn-lt"/>
                <a:ea typeface="+mn-ea"/>
                <a:cs typeface="+mn-cs"/>
              </a:rPr>
              <a:t>Traffic Operation </a:t>
            </a:r>
          </a:p>
          <a:p>
            <a:pPr lvl="3">
              <a:spcBef>
                <a:spcPts val="600"/>
              </a:spcBef>
            </a:pPr>
            <a:r>
              <a:rPr lang="en-US" sz="1600" dirty="0"/>
              <a:t>One-way systems</a:t>
            </a:r>
          </a:p>
          <a:p>
            <a:pPr lvl="3">
              <a:spcBef>
                <a:spcPts val="600"/>
              </a:spcBef>
            </a:pPr>
            <a:r>
              <a:rPr lang="en-US" sz="1600" dirty="0"/>
              <a:t>Signal coordination</a:t>
            </a:r>
          </a:p>
          <a:p>
            <a:pPr lvl="3">
              <a:spcBef>
                <a:spcPts val="600"/>
              </a:spcBef>
            </a:pPr>
            <a:r>
              <a:rPr lang="en-US" sz="1600" dirty="0"/>
              <a:t>Incident management </a:t>
            </a:r>
          </a:p>
          <a:p>
            <a:pPr marL="952493" lvl="2" indent="-342900">
              <a:buFont typeface="+mj-lt"/>
              <a:buAutoNum type="arabicPeriod" startAt="4"/>
            </a:pPr>
            <a:r>
              <a:rPr lang="en-US" sz="1600" b="1" dirty="0">
                <a:solidFill>
                  <a:srgbClr val="005EA4"/>
                </a:solidFill>
              </a:rPr>
              <a:t>Transport Systems Management</a:t>
            </a:r>
          </a:p>
          <a:p>
            <a:pPr lvl="3">
              <a:spcBef>
                <a:spcPts val="600"/>
              </a:spcBef>
            </a:pPr>
            <a:r>
              <a:rPr lang="en-US" sz="1600" dirty="0"/>
              <a:t>Optimizing existing capacity</a:t>
            </a:r>
          </a:p>
          <a:p>
            <a:pPr lvl="3">
              <a:spcBef>
                <a:spcPts val="600"/>
              </a:spcBef>
            </a:pPr>
            <a:r>
              <a:rPr lang="en-US" sz="1600" dirty="0"/>
              <a:t>Demand management strategies </a:t>
            </a:r>
          </a:p>
          <a:p>
            <a:pPr lvl="3">
              <a:spcBef>
                <a:spcPts val="600"/>
              </a:spcBef>
            </a:pPr>
            <a:r>
              <a:rPr lang="en-US" sz="1600" dirty="0"/>
              <a:t>Cost-effective for low-income context </a:t>
            </a:r>
          </a:p>
          <a:p>
            <a:pPr marL="952493" lvl="2" indent="-342900">
              <a:buFont typeface="+mj-lt"/>
              <a:buAutoNum type="arabicPeriod" startAt="4"/>
            </a:pPr>
            <a:r>
              <a:rPr lang="en-US" sz="1600" b="1" dirty="0">
                <a:solidFill>
                  <a:srgbClr val="005EA4"/>
                </a:solidFill>
                <a:latin typeface="+mn-lt"/>
                <a:ea typeface="+mn-ea"/>
                <a:cs typeface="+mn-cs"/>
              </a:rPr>
              <a:t>Intelligent Transportation Systems</a:t>
            </a:r>
          </a:p>
          <a:p>
            <a:pPr lvl="3">
              <a:spcBef>
                <a:spcPts val="600"/>
              </a:spcBef>
            </a:pPr>
            <a:r>
              <a:rPr lang="en-US" sz="1600" dirty="0"/>
              <a:t>Use of ICT in transport </a:t>
            </a:r>
          </a:p>
          <a:p>
            <a:pPr lvl="3">
              <a:spcBef>
                <a:spcPts val="600"/>
              </a:spcBef>
            </a:pPr>
            <a:r>
              <a:rPr lang="en-US" sz="1600" dirty="0"/>
              <a:t>Traffic surveillance and control</a:t>
            </a:r>
          </a:p>
          <a:p>
            <a:pPr lvl="3">
              <a:spcBef>
                <a:spcPts val="600"/>
              </a:spcBef>
            </a:pPr>
            <a:r>
              <a:rPr lang="en-US" sz="1600" dirty="0"/>
              <a:t>Emerging technology for adaption in Africa </a:t>
            </a:r>
          </a:p>
          <a:p>
            <a:pPr marL="380999" lvl="4" indent="-342900"/>
            <a:endParaRPr lang="en-US" sz="1600" dirty="0"/>
          </a:p>
          <a:p>
            <a:endParaRPr lang="en-US" dirty="0"/>
          </a:p>
        </p:txBody>
      </p:sp>
      <p:pic>
        <p:nvPicPr>
          <p:cNvPr id="5" name="Picture 2051">
            <a:extLst>
              <a:ext uri="{FF2B5EF4-FFF2-40B4-BE49-F238E27FC236}">
                <a16:creationId xmlns:a16="http://schemas.microsoft.com/office/drawing/2014/main" id="{86C51C39-21F6-2DC2-9076-0F30C9D63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07040"/>
            <a:ext cx="5957357" cy="316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91112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BBF3D-8F94-82A4-F973-45CCCD3EC7C5}"/>
              </a:ext>
            </a:extLst>
          </p:cNvPr>
          <p:cNvSpPr>
            <a:spLocks noGrp="1"/>
          </p:cNvSpPr>
          <p:nvPr>
            <p:ph type="title"/>
          </p:nvPr>
        </p:nvSpPr>
        <p:spPr>
          <a:xfrm>
            <a:off x="603252" y="539751"/>
            <a:ext cx="8159747" cy="717551"/>
          </a:xfrm>
        </p:spPr>
        <p:txBody>
          <a:bodyPr/>
          <a:lstStyle/>
          <a:p>
            <a:r>
              <a:rPr lang="en-US" dirty="0"/>
              <a:t>Modern Challenges for Traffic Engineers</a:t>
            </a:r>
          </a:p>
        </p:txBody>
      </p:sp>
      <p:sp>
        <p:nvSpPr>
          <p:cNvPr id="3" name="Text Placeholder 2">
            <a:extLst>
              <a:ext uri="{FF2B5EF4-FFF2-40B4-BE49-F238E27FC236}">
                <a16:creationId xmlns:a16="http://schemas.microsoft.com/office/drawing/2014/main" id="{22918D82-B731-2DF8-B439-EAFC7D8CE74D}"/>
              </a:ext>
            </a:extLst>
          </p:cNvPr>
          <p:cNvSpPr>
            <a:spLocks noGrp="1"/>
          </p:cNvSpPr>
          <p:nvPr>
            <p:ph type="body" sz="half" idx="1"/>
          </p:nvPr>
        </p:nvSpPr>
        <p:spPr>
          <a:xfrm>
            <a:off x="989251" y="1190629"/>
            <a:ext cx="8807980" cy="2042158"/>
          </a:xfrm>
        </p:spPr>
        <p:txBody>
          <a:bodyPr>
            <a:normAutofit/>
          </a:bodyPr>
          <a:lstStyle/>
          <a:p>
            <a:r>
              <a:rPr lang="en-US" dirty="0"/>
              <a:t>Urban traffic congestion </a:t>
            </a:r>
          </a:p>
          <a:p>
            <a:r>
              <a:rPr lang="en-US" dirty="0"/>
              <a:t>Rapid motorization </a:t>
            </a:r>
          </a:p>
          <a:p>
            <a:r>
              <a:rPr lang="en-US" dirty="0"/>
              <a:t>Limited funding </a:t>
            </a:r>
          </a:p>
        </p:txBody>
      </p:sp>
      <p:sp>
        <p:nvSpPr>
          <p:cNvPr id="4" name="Title 1">
            <a:extLst>
              <a:ext uri="{FF2B5EF4-FFF2-40B4-BE49-F238E27FC236}">
                <a16:creationId xmlns:a16="http://schemas.microsoft.com/office/drawing/2014/main" id="{77243AAB-A273-C233-9BFC-EC17CA4E2DA4}"/>
              </a:ext>
            </a:extLst>
          </p:cNvPr>
          <p:cNvSpPr txBox="1">
            <a:spLocks/>
          </p:cNvSpPr>
          <p:nvPr/>
        </p:nvSpPr>
        <p:spPr>
          <a:xfrm>
            <a:off x="603251" y="3352800"/>
            <a:ext cx="8159747"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African Urban Challenges</a:t>
            </a:r>
          </a:p>
        </p:txBody>
      </p:sp>
      <p:sp>
        <p:nvSpPr>
          <p:cNvPr id="5" name="Text Placeholder 2">
            <a:extLst>
              <a:ext uri="{FF2B5EF4-FFF2-40B4-BE49-F238E27FC236}">
                <a16:creationId xmlns:a16="http://schemas.microsoft.com/office/drawing/2014/main" id="{683ED6B7-A89B-3B81-D0F0-204D4C5ECF67}"/>
              </a:ext>
            </a:extLst>
          </p:cNvPr>
          <p:cNvSpPr txBox="1">
            <a:spLocks/>
          </p:cNvSpPr>
          <p:nvPr/>
        </p:nvSpPr>
        <p:spPr>
          <a:xfrm>
            <a:off x="894001" y="3902715"/>
            <a:ext cx="8807980" cy="204215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r>
              <a:rPr lang="en-US" dirty="0"/>
              <a:t>Mixed traffic conditions</a:t>
            </a:r>
          </a:p>
          <a:p>
            <a:r>
              <a:rPr lang="en-US" dirty="0"/>
              <a:t>Informal transport dominance</a:t>
            </a:r>
          </a:p>
          <a:p>
            <a:r>
              <a:rPr lang="en-US" dirty="0"/>
              <a:t>High pedestrian exposure</a:t>
            </a:r>
          </a:p>
        </p:txBody>
      </p:sp>
    </p:spTree>
    <p:extLst>
      <p:ext uri="{BB962C8B-B14F-4D97-AF65-F5344CB8AC3E}">
        <p14:creationId xmlns:p14="http://schemas.microsoft.com/office/powerpoint/2010/main" val="414286105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16FB1-6970-77ED-31EE-0BC4BD6DA691}"/>
              </a:ext>
            </a:extLst>
          </p:cNvPr>
          <p:cNvSpPr>
            <a:spLocks noGrp="1"/>
          </p:cNvSpPr>
          <p:nvPr>
            <p:ph type="title"/>
          </p:nvPr>
        </p:nvSpPr>
        <p:spPr/>
        <p:txBody>
          <a:bodyPr/>
          <a:lstStyle/>
          <a:p>
            <a:r>
              <a:rPr lang="en-US" dirty="0"/>
              <a:t>Future Directions</a:t>
            </a:r>
          </a:p>
        </p:txBody>
      </p:sp>
      <p:sp>
        <p:nvSpPr>
          <p:cNvPr id="3" name="Text Placeholder 2">
            <a:extLst>
              <a:ext uri="{FF2B5EF4-FFF2-40B4-BE49-F238E27FC236}">
                <a16:creationId xmlns:a16="http://schemas.microsoft.com/office/drawing/2014/main" id="{C0C1EF10-160A-85BD-503F-756B8A80B411}"/>
              </a:ext>
            </a:extLst>
          </p:cNvPr>
          <p:cNvSpPr>
            <a:spLocks noGrp="1"/>
          </p:cNvSpPr>
          <p:nvPr>
            <p:ph type="body" sz="half" idx="1"/>
          </p:nvPr>
        </p:nvSpPr>
        <p:spPr/>
        <p:txBody>
          <a:bodyPr>
            <a:normAutofit/>
          </a:bodyPr>
          <a:lstStyle/>
          <a:p>
            <a:r>
              <a:rPr lang="en-US" dirty="0"/>
              <a:t>Sustainable transport</a:t>
            </a:r>
          </a:p>
          <a:p>
            <a:r>
              <a:rPr lang="en-US" dirty="0"/>
              <a:t>Public transport prioritization</a:t>
            </a:r>
          </a:p>
          <a:p>
            <a:r>
              <a:rPr lang="en-US" dirty="0"/>
              <a:t>Safe System Approach</a:t>
            </a:r>
          </a:p>
          <a:p>
            <a:endParaRPr lang="en-US" dirty="0"/>
          </a:p>
        </p:txBody>
      </p:sp>
    </p:spTree>
    <p:extLst>
      <p:ext uri="{BB962C8B-B14F-4D97-AF65-F5344CB8AC3E}">
        <p14:creationId xmlns:p14="http://schemas.microsoft.com/office/powerpoint/2010/main" val="3098998519"/>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9CD05-E6F2-097F-F0D5-C45067478127}"/>
              </a:ext>
            </a:extLst>
          </p:cNvPr>
          <p:cNvSpPr>
            <a:spLocks noGrp="1"/>
          </p:cNvSpPr>
          <p:nvPr>
            <p:ph type="title"/>
          </p:nvPr>
        </p:nvSpPr>
        <p:spPr/>
        <p:txBody>
          <a:bodyPr/>
          <a:lstStyle/>
          <a:p>
            <a:r>
              <a:rPr lang="en-US" dirty="0"/>
              <a:t>Discussion Questions</a:t>
            </a:r>
          </a:p>
        </p:txBody>
      </p:sp>
      <p:sp>
        <p:nvSpPr>
          <p:cNvPr id="3" name="Text Placeholder 2">
            <a:extLst>
              <a:ext uri="{FF2B5EF4-FFF2-40B4-BE49-F238E27FC236}">
                <a16:creationId xmlns:a16="http://schemas.microsoft.com/office/drawing/2014/main" id="{89B55228-FA7B-7947-43C7-C85E901A02D7}"/>
              </a:ext>
            </a:extLst>
          </p:cNvPr>
          <p:cNvSpPr>
            <a:spLocks noGrp="1"/>
          </p:cNvSpPr>
          <p:nvPr>
            <p:ph type="body" sz="half" idx="1"/>
          </p:nvPr>
        </p:nvSpPr>
        <p:spPr/>
        <p:txBody>
          <a:bodyPr>
            <a:normAutofit/>
          </a:bodyPr>
          <a:lstStyle/>
          <a:p>
            <a:r>
              <a:rPr lang="en-US" dirty="0"/>
              <a:t>Why does congestion persist despite road expansion?</a:t>
            </a:r>
          </a:p>
          <a:p>
            <a:r>
              <a:rPr lang="en-US" dirty="0"/>
              <a:t>How should traffic engineering adapt to your cities?</a:t>
            </a:r>
          </a:p>
          <a:p>
            <a:endParaRPr lang="en-US" dirty="0"/>
          </a:p>
        </p:txBody>
      </p:sp>
    </p:spTree>
    <p:extLst>
      <p:ext uri="{BB962C8B-B14F-4D97-AF65-F5344CB8AC3E}">
        <p14:creationId xmlns:p14="http://schemas.microsoft.com/office/powerpoint/2010/main" val="270919822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E325-E42B-3D97-8B52-CA73A7A88D54}"/>
              </a:ext>
            </a:extLst>
          </p:cNvPr>
          <p:cNvSpPr>
            <a:spLocks noGrp="1"/>
          </p:cNvSpPr>
          <p:nvPr>
            <p:ph type="title"/>
          </p:nvPr>
        </p:nvSpPr>
        <p:spPr/>
        <p:txBody>
          <a:bodyPr/>
          <a:lstStyle/>
          <a:p>
            <a:r>
              <a:rPr lang="en-US" dirty="0"/>
              <a:t>Additional references </a:t>
            </a:r>
          </a:p>
        </p:txBody>
      </p:sp>
      <p:sp>
        <p:nvSpPr>
          <p:cNvPr id="3" name="Text Placeholder 2">
            <a:extLst>
              <a:ext uri="{FF2B5EF4-FFF2-40B4-BE49-F238E27FC236}">
                <a16:creationId xmlns:a16="http://schemas.microsoft.com/office/drawing/2014/main" id="{D8057EC1-05BA-3505-A2ED-29BA2C3366D7}"/>
              </a:ext>
            </a:extLst>
          </p:cNvPr>
          <p:cNvSpPr>
            <a:spLocks noGrp="1"/>
          </p:cNvSpPr>
          <p:nvPr>
            <p:ph type="body" sz="half" idx="1"/>
          </p:nvPr>
        </p:nvSpPr>
        <p:spPr/>
        <p:txBody>
          <a:bodyPr>
            <a:normAutofit/>
          </a:bodyPr>
          <a:lstStyle/>
          <a:p>
            <a:pPr marL="514350" indent="-514350">
              <a:buFont typeface="+mj-lt"/>
              <a:buAutoNum type="arabicPeriod"/>
            </a:pPr>
            <a:r>
              <a:rPr lang="en-US" sz="1800" dirty="0"/>
              <a:t>Traffic Engineering Handbook, 7</a:t>
            </a:r>
            <a:r>
              <a:rPr lang="en-US" sz="1800" baseline="30000" dirty="0"/>
              <a:t>th</a:t>
            </a:r>
            <a:r>
              <a:rPr lang="en-US" sz="1800" dirty="0"/>
              <a:t> edition, </a:t>
            </a:r>
          </a:p>
          <a:p>
            <a:pPr marL="914388" lvl="3" indent="0">
              <a:spcBef>
                <a:spcPts val="600"/>
              </a:spcBef>
              <a:buNone/>
            </a:pPr>
            <a:r>
              <a:rPr lang="en-US" sz="1400" b="1" dirty="0"/>
              <a:t>Link:</a:t>
            </a:r>
            <a:r>
              <a:rPr lang="en-US" sz="1400" dirty="0"/>
              <a:t> </a:t>
            </a:r>
            <a:r>
              <a:rPr lang="en-US" sz="1400" dirty="0">
                <a:hlinkClick r:id="rId2"/>
              </a:rPr>
              <a:t>Wiley - Traffic Engineering Handbook, 7th Edition</a:t>
            </a:r>
            <a:endParaRPr lang="en-US" sz="1400" dirty="0"/>
          </a:p>
          <a:p>
            <a:pPr marL="457200" indent="-457200">
              <a:spcBef>
                <a:spcPts val="600"/>
              </a:spcBef>
              <a:buFont typeface="+mj-lt"/>
              <a:buAutoNum type="arabicPeriod"/>
            </a:pPr>
            <a:r>
              <a:rPr lang="en-US" sz="1800" dirty="0"/>
              <a:t>Manual on Uniform Traffic Control Devices (MUTCD), 11th Edition</a:t>
            </a:r>
          </a:p>
          <a:p>
            <a:pPr marL="914388" lvl="3" indent="0">
              <a:spcBef>
                <a:spcPts val="600"/>
              </a:spcBef>
              <a:buNone/>
            </a:pPr>
            <a:r>
              <a:rPr lang="en-US" sz="1400" b="1" dirty="0"/>
              <a:t>Link:</a:t>
            </a:r>
            <a:r>
              <a:rPr lang="en-US" sz="1400" dirty="0"/>
              <a:t> </a:t>
            </a:r>
            <a:r>
              <a:rPr lang="en-US" sz="1400" dirty="0">
                <a:hlinkClick r:id="rId3"/>
              </a:rPr>
              <a:t>FHWA Official MUTCD 11th Edition Website</a:t>
            </a:r>
            <a:endParaRPr lang="en-US" sz="1400" dirty="0"/>
          </a:p>
          <a:p>
            <a:pPr marL="457200" indent="-457200">
              <a:spcBef>
                <a:spcPts val="600"/>
              </a:spcBef>
              <a:buFont typeface="+mj-lt"/>
              <a:buAutoNum type="arabicPeriod"/>
            </a:pPr>
            <a:r>
              <a:rPr lang="en-US" sz="1800" dirty="0"/>
              <a:t>Highway Capacity Manual (HCM), 7th Edition</a:t>
            </a:r>
          </a:p>
          <a:p>
            <a:pPr marL="914388" lvl="3" indent="0">
              <a:spcBef>
                <a:spcPts val="600"/>
              </a:spcBef>
              <a:buNone/>
            </a:pPr>
            <a:r>
              <a:rPr lang="en-US" sz="1400" b="1" dirty="0"/>
              <a:t>Link:</a:t>
            </a:r>
            <a:r>
              <a:rPr lang="en-US" sz="1400" dirty="0"/>
              <a:t> </a:t>
            </a:r>
            <a:r>
              <a:rPr lang="en-US" sz="1400" dirty="0">
                <a:hlinkClick r:id="rId4"/>
              </a:rPr>
              <a:t>The National Academies Press - HCM 7th Edition</a:t>
            </a:r>
            <a:endParaRPr lang="en-US" sz="1400" dirty="0"/>
          </a:p>
          <a:p>
            <a:pPr marL="457200" indent="-457200">
              <a:spcBef>
                <a:spcPts val="600"/>
              </a:spcBef>
              <a:buFont typeface="+mj-lt"/>
              <a:buAutoNum type="arabicPeriod"/>
            </a:pPr>
            <a:r>
              <a:rPr lang="en-US" sz="1800" dirty="0"/>
              <a:t>A Policy on Geometric Design of Highways and Streets (AASHTO Green Book), 7th Edition</a:t>
            </a:r>
          </a:p>
          <a:p>
            <a:pPr marL="457200" indent="-457200">
              <a:spcBef>
                <a:spcPts val="600"/>
              </a:spcBef>
              <a:buFont typeface="+mj-lt"/>
              <a:buAutoNum type="arabicPeriod"/>
            </a:pPr>
            <a:r>
              <a:rPr lang="en-US" sz="1800" dirty="0"/>
              <a:t>Signal Timing Manual, 2nd Edition</a:t>
            </a:r>
          </a:p>
          <a:p>
            <a:pPr marL="914388" lvl="3" indent="0">
              <a:spcBef>
                <a:spcPts val="600"/>
              </a:spcBef>
              <a:buNone/>
            </a:pPr>
            <a:r>
              <a:rPr lang="en-US" sz="1400" b="1" dirty="0"/>
              <a:t>Link:</a:t>
            </a:r>
            <a:r>
              <a:rPr lang="en-US" sz="1400" dirty="0"/>
              <a:t> </a:t>
            </a:r>
            <a:r>
              <a:rPr lang="en-US" sz="1400" dirty="0">
                <a:hlinkClick r:id="rId5"/>
              </a:rPr>
              <a:t>TRB - NCHRP Report 812 (PDF)</a:t>
            </a:r>
            <a:endParaRPr lang="en-US" sz="1400" dirty="0"/>
          </a:p>
          <a:p>
            <a:pPr marL="457200" indent="-457200">
              <a:spcBef>
                <a:spcPts val="600"/>
              </a:spcBef>
              <a:buFont typeface="+mj-lt"/>
              <a:buAutoNum type="arabicPeriod"/>
            </a:pPr>
            <a:r>
              <a:rPr lang="en-US" sz="1800" dirty="0"/>
              <a:t>Transportation Planning Handbook, 4th Edition</a:t>
            </a:r>
          </a:p>
          <a:p>
            <a:pPr marL="914388" lvl="3" indent="0">
              <a:spcBef>
                <a:spcPts val="600"/>
              </a:spcBef>
              <a:buNone/>
            </a:pPr>
            <a:r>
              <a:rPr lang="en-US" sz="1400" b="1" dirty="0"/>
              <a:t>Link:</a:t>
            </a:r>
            <a:r>
              <a:rPr lang="en-US" sz="1400" dirty="0"/>
              <a:t> </a:t>
            </a:r>
            <a:r>
              <a:rPr lang="en-US" sz="1400" dirty="0">
                <a:hlinkClick r:id="rId6"/>
              </a:rPr>
              <a:t>Wiley - Transportation Planning Handbook, 4th Edition</a:t>
            </a:r>
            <a:endParaRPr lang="en-US" sz="1400" dirty="0"/>
          </a:p>
          <a:p>
            <a:pPr marL="342900" indent="-342900">
              <a:spcBef>
                <a:spcPts val="600"/>
              </a:spcBef>
              <a:buFont typeface="+mj-lt"/>
              <a:buAutoNum type="arabicPeriod"/>
            </a:pPr>
            <a:r>
              <a:rPr lang="en-US" sz="1800" dirty="0"/>
              <a:t>Trip Generation Manual, 11th Edition</a:t>
            </a:r>
          </a:p>
          <a:p>
            <a:pPr marL="914388" lvl="3" indent="0">
              <a:spcBef>
                <a:spcPts val="600"/>
              </a:spcBef>
              <a:buNone/>
            </a:pPr>
            <a:r>
              <a:rPr lang="en-US" sz="1400" b="1" dirty="0"/>
              <a:t>Link:</a:t>
            </a:r>
            <a:r>
              <a:rPr lang="en-US" sz="1400" dirty="0"/>
              <a:t> </a:t>
            </a:r>
            <a:r>
              <a:rPr lang="en-US" sz="1400" dirty="0">
                <a:hlinkClick r:id="rId7"/>
              </a:rPr>
              <a:t>ITE - Trip Generation Manual 11th Edition Resources</a:t>
            </a:r>
            <a:endParaRPr lang="en-US" sz="1400" dirty="0"/>
          </a:p>
          <a:p>
            <a:pPr marL="342900" indent="-342900">
              <a:spcBef>
                <a:spcPts val="600"/>
              </a:spcBef>
              <a:buFont typeface="+mj-lt"/>
              <a:buAutoNum type="arabicPeriod"/>
            </a:pPr>
            <a:r>
              <a:rPr lang="en-US" sz="1800" dirty="0"/>
              <a:t>Parking Generation Manual, 6th Edition</a:t>
            </a:r>
          </a:p>
          <a:p>
            <a:pPr marL="914388" lvl="3" indent="0">
              <a:spcBef>
                <a:spcPts val="600"/>
              </a:spcBef>
              <a:buNone/>
            </a:pPr>
            <a:r>
              <a:rPr lang="en-US" sz="1400" b="1" dirty="0"/>
              <a:t>Link:</a:t>
            </a:r>
            <a:r>
              <a:rPr lang="en-US" sz="1400" dirty="0"/>
              <a:t> </a:t>
            </a:r>
            <a:r>
              <a:rPr lang="en-US" sz="1400" dirty="0">
                <a:hlinkClick r:id="rId8"/>
              </a:rPr>
              <a:t>ITE - Parking Generation Manual 6th Edition</a:t>
            </a:r>
            <a:endParaRPr lang="en-US" sz="1400" dirty="0"/>
          </a:p>
        </p:txBody>
      </p:sp>
    </p:spTree>
    <p:extLst>
      <p:ext uri="{BB962C8B-B14F-4D97-AF65-F5344CB8AC3E}">
        <p14:creationId xmlns:p14="http://schemas.microsoft.com/office/powerpoint/2010/main" val="323911332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Lecture outline</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Traffic engineering as a profession </a:t>
            </a:r>
          </a:p>
          <a:p>
            <a:pPr>
              <a:defRPr sz="1800"/>
            </a:pPr>
            <a:r>
              <a:rPr lang="en-US" dirty="0"/>
              <a:t>Objectives, Goal and Application of traffic engineering</a:t>
            </a:r>
          </a:p>
          <a:p>
            <a:pPr>
              <a:defRPr sz="1800"/>
            </a:pPr>
            <a:r>
              <a:rPr lang="en-US" dirty="0"/>
              <a:t>Responsibility, Ethics and Liabilities</a:t>
            </a:r>
          </a:p>
          <a:p>
            <a:pPr>
              <a:defRPr sz="1800"/>
            </a:pPr>
            <a:r>
              <a:rPr lang="en-US" dirty="0"/>
              <a:t>Mobility Vs Accessibility</a:t>
            </a:r>
          </a:p>
          <a:p>
            <a:pPr>
              <a:defRPr sz="1800"/>
            </a:pPr>
            <a:r>
              <a:rPr lang="en-US" dirty="0"/>
              <a:t>Key elements of traffic engineering</a:t>
            </a:r>
          </a:p>
        </p:txBody>
      </p:sp>
      <p:sp>
        <p:nvSpPr>
          <p:cNvPr id="4" name="TextBox 3">
            <a:extLst>
              <a:ext uri="{FF2B5EF4-FFF2-40B4-BE49-F238E27FC236}">
                <a16:creationId xmlns:a16="http://schemas.microsoft.com/office/drawing/2014/main" id="{A1CD3B0B-E23A-F121-59BF-F8712E762D2E}"/>
              </a:ext>
            </a:extLst>
          </p:cNvPr>
          <p:cNvSpPr txBox="1"/>
          <p:nvPr/>
        </p:nvSpPr>
        <p:spPr>
          <a:xfrm>
            <a:off x="654300" y="4809756"/>
            <a:ext cx="8718300" cy="13721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US" sz="1400" dirty="0"/>
              <a:t>Basic reference</a:t>
            </a:r>
            <a:r>
              <a:rPr lang="en-US" sz="1800" dirty="0"/>
              <a:t>: </a:t>
            </a:r>
          </a:p>
          <a:p>
            <a:pPr defTabSz="2438338">
              <a:spcBef>
                <a:spcPts val="0"/>
              </a:spcBef>
            </a:pPr>
            <a:r>
              <a:rPr lang="en-US" sz="1600" b="1" dirty="0"/>
              <a:t>Roger P. Roess; Elena S. Prassas; William R. McShane, Traffic Engineering, 5th edition, Pearson,  2019</a:t>
            </a:r>
          </a:p>
        </p:txBody>
      </p:sp>
    </p:spTree>
    <p:extLst>
      <p:ext uri="{BB962C8B-B14F-4D97-AF65-F5344CB8AC3E}">
        <p14:creationId xmlns:p14="http://schemas.microsoft.com/office/powerpoint/2010/main" val="373024004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a:xfrm>
            <a:off x="413569" y="461009"/>
            <a:ext cx="8760911" cy="717551"/>
          </a:xfrm>
        </p:spPr>
        <p:txBody>
          <a:bodyPr/>
          <a:lstStyle/>
          <a:p>
            <a:r>
              <a:rPr lang="en-US" dirty="0"/>
              <a:t>Traffic Engineering as a Profession:</a:t>
            </a:r>
            <a:br>
              <a:rPr lang="en-US" dirty="0"/>
            </a:br>
            <a:br>
              <a:rPr lang="en-US" dirty="0"/>
            </a:b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a:xfrm>
            <a:off x="586602" y="1036320"/>
            <a:ext cx="7033398" cy="5368971"/>
          </a:xfrm>
        </p:spPr>
        <p:txBody>
          <a:bodyPr>
            <a:normAutofit/>
          </a:bodyPr>
          <a:lstStyle/>
          <a:p>
            <a:pPr marL="0" indent="0">
              <a:lnSpc>
                <a:spcPct val="100000"/>
              </a:lnSpc>
              <a:spcBef>
                <a:spcPts val="1975"/>
              </a:spcBef>
              <a:buNone/>
            </a:pPr>
            <a:r>
              <a:rPr lang="en-US" sz="2400" b="1" spc="-10" dirty="0">
                <a:solidFill>
                  <a:srgbClr val="006B93"/>
                </a:solidFill>
                <a:latin typeface="+mj-lt"/>
                <a:cs typeface="Arial Black"/>
              </a:rPr>
              <a:t>Definition </a:t>
            </a:r>
            <a:r>
              <a:rPr lang="en-US" sz="1750" b="1" spc="-10" dirty="0">
                <a:solidFill>
                  <a:srgbClr val="006B93"/>
                </a:solidFill>
                <a:latin typeface="+mj-lt"/>
                <a:cs typeface="Arial Black"/>
              </a:rPr>
              <a:t> </a:t>
            </a:r>
            <a:endParaRPr lang="en-US" sz="1750" b="1" dirty="0">
              <a:latin typeface="+mj-lt"/>
              <a:cs typeface="Arial Black"/>
            </a:endParaRPr>
          </a:p>
          <a:p>
            <a:pPr marL="304797" lvl="1" indent="0">
              <a:lnSpc>
                <a:spcPct val="100000"/>
              </a:lnSpc>
              <a:spcBef>
                <a:spcPts val="345"/>
              </a:spcBef>
              <a:buNone/>
            </a:pPr>
            <a:r>
              <a:rPr lang="en-US" sz="1600" b="1" spc="-50" dirty="0">
                <a:latin typeface="+mn-lt"/>
                <a:cs typeface="Arial"/>
              </a:rPr>
              <a:t> </a:t>
            </a:r>
            <a:r>
              <a:rPr lang="en-US" sz="2000" b="1" dirty="0">
                <a:latin typeface="+mn-lt"/>
                <a:cs typeface="Arial"/>
              </a:rPr>
              <a:t>As per the Institute of Transportation Engineers, </a:t>
            </a:r>
            <a:endParaRPr lang="en-US" sz="1600" b="1" dirty="0">
              <a:latin typeface="+mn-lt"/>
              <a:cs typeface="Arial"/>
            </a:endParaRP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2000" b="1" dirty="0">
                <a:solidFill>
                  <a:srgbClr val="890F00"/>
                </a:solidFill>
                <a:latin typeface="+mn-lt"/>
                <a:cs typeface="Arial"/>
              </a:rPr>
              <a:t>Transportation Engineering </a:t>
            </a:r>
            <a:r>
              <a:rPr lang="en-US" sz="2000" dirty="0">
                <a:solidFill>
                  <a:schemeClr val="tx1"/>
                </a:solidFill>
                <a:latin typeface="+mn-lt"/>
                <a:cs typeface="Arial"/>
              </a:rPr>
              <a:t>is the application of technology and scientific principles to planning, functional design, operation, and management of facilities for any mode of transportation to provide safe, rapid, comfortable movement of goods and people. </a:t>
            </a:r>
          </a:p>
          <a:p>
            <a:pPr marL="24130" marR="5080" indent="0">
              <a:lnSpc>
                <a:spcPts val="1889"/>
              </a:lnSpc>
              <a:spcBef>
                <a:spcPts val="1070"/>
              </a:spcBef>
              <a:buClr>
                <a:srgbClr val="F26211"/>
              </a:buClr>
              <a:buSzPct val="102857"/>
              <a:buNone/>
              <a:tabLst>
                <a:tab pos="311150" algn="l"/>
              </a:tabLst>
            </a:pPr>
            <a:r>
              <a:rPr lang="en-US" sz="2000" spc="-25" dirty="0">
                <a:solidFill>
                  <a:schemeClr val="tx1"/>
                </a:solidFill>
                <a:latin typeface="+mn-lt"/>
                <a:cs typeface="Arial"/>
              </a:rPr>
              <a:t>And </a:t>
            </a: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2000" b="1" dirty="0">
                <a:solidFill>
                  <a:srgbClr val="890F00"/>
                </a:solidFill>
                <a:latin typeface="+mn-lt"/>
                <a:cs typeface="Arial"/>
              </a:rPr>
              <a:t>Traffic Engineering </a:t>
            </a:r>
            <a:r>
              <a:rPr lang="en-US" sz="2000" dirty="0">
                <a:solidFill>
                  <a:schemeClr val="tx1"/>
                </a:solidFill>
                <a:cs typeface="Arial"/>
              </a:rPr>
              <a:t>is that phase of transportation engineering which deals with the planning, geometric design and traffic operations of roads, streets, and highways, their networks, terminals, abutting lands, and relationship with other mode of transportation.  </a:t>
            </a:r>
          </a:p>
          <a:p>
            <a:pPr marL="311150" marR="5080" indent="-287020">
              <a:lnSpc>
                <a:spcPts val="1889"/>
              </a:lnSpc>
              <a:spcBef>
                <a:spcPts val="1070"/>
              </a:spcBef>
              <a:buClr>
                <a:srgbClr val="006B93"/>
              </a:buClr>
              <a:buSzPct val="102857"/>
              <a:buChar char="•"/>
              <a:tabLst>
                <a:tab pos="311150" algn="l"/>
              </a:tabLst>
            </a:pPr>
            <a:endParaRPr lang="en-US" sz="1750" dirty="0">
              <a:solidFill>
                <a:srgbClr val="FF0000"/>
              </a:solidFill>
              <a:latin typeface="+mn-lt"/>
              <a:cs typeface="Arial"/>
            </a:endParaRPr>
          </a:p>
          <a:p>
            <a:endParaRPr lang="pl-PL" dirty="0"/>
          </a:p>
        </p:txBody>
      </p:sp>
      <p:pic>
        <p:nvPicPr>
          <p:cNvPr id="2052" name="Picture 4" descr="traffic moves along a highway during morning rush hour in india - car pollution stock pictures, royalty-free photos &amp; images">
            <a:extLst>
              <a:ext uri="{FF2B5EF4-FFF2-40B4-BE49-F238E27FC236}">
                <a16:creationId xmlns:a16="http://schemas.microsoft.com/office/drawing/2014/main" id="{5C9662B8-D752-4F46-AF65-FE2BDD684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3033" y="2027237"/>
            <a:ext cx="4398967" cy="338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18E0C-07B2-ACC1-22D5-8EEAB0E6C65D}"/>
              </a:ext>
            </a:extLst>
          </p:cNvPr>
          <p:cNvSpPr>
            <a:spLocks noGrp="1"/>
          </p:cNvSpPr>
          <p:nvPr>
            <p:ph type="title"/>
          </p:nvPr>
        </p:nvSpPr>
        <p:spPr>
          <a:xfrm>
            <a:off x="558126" y="305433"/>
            <a:ext cx="7219948" cy="717551"/>
          </a:xfrm>
        </p:spPr>
        <p:txBody>
          <a:bodyPr/>
          <a:lstStyle/>
          <a:p>
            <a:r>
              <a:rPr lang="en-US" dirty="0"/>
              <a:t>Evolution of Traffic Engineering</a:t>
            </a:r>
          </a:p>
        </p:txBody>
      </p:sp>
      <p:sp>
        <p:nvSpPr>
          <p:cNvPr id="3" name="Text Placeholder 2">
            <a:extLst>
              <a:ext uri="{FF2B5EF4-FFF2-40B4-BE49-F238E27FC236}">
                <a16:creationId xmlns:a16="http://schemas.microsoft.com/office/drawing/2014/main" id="{F5814444-735D-7E73-E5A0-FB790ED99040}"/>
              </a:ext>
            </a:extLst>
          </p:cNvPr>
          <p:cNvSpPr>
            <a:spLocks noGrp="1"/>
          </p:cNvSpPr>
          <p:nvPr>
            <p:ph type="body" sz="half" idx="1"/>
          </p:nvPr>
        </p:nvSpPr>
        <p:spPr>
          <a:xfrm>
            <a:off x="970201" y="1386842"/>
            <a:ext cx="6395799" cy="5059521"/>
          </a:xfrm>
        </p:spPr>
        <p:txBody>
          <a:bodyPr>
            <a:normAutofit/>
          </a:bodyPr>
          <a:lstStyle/>
          <a:p>
            <a:r>
              <a:rPr lang="en-US" dirty="0"/>
              <a:t>Growth of motorization</a:t>
            </a:r>
          </a:p>
          <a:p>
            <a:r>
              <a:rPr lang="en-US" dirty="0"/>
              <a:t>Need for traffic control and safety</a:t>
            </a:r>
          </a:p>
          <a:p>
            <a:r>
              <a:rPr lang="en-US" dirty="0"/>
              <a:t>Transition from vehicle-focused to people-focused systems planning</a:t>
            </a:r>
          </a:p>
          <a:p>
            <a:endParaRPr lang="en-US" dirty="0"/>
          </a:p>
        </p:txBody>
      </p:sp>
      <p:pic>
        <p:nvPicPr>
          <p:cNvPr id="5" name="Grafik 6">
            <a:extLst>
              <a:ext uri="{FF2B5EF4-FFF2-40B4-BE49-F238E27FC236}">
                <a16:creationId xmlns:a16="http://schemas.microsoft.com/office/drawing/2014/main" id="{7591B552-F5F1-16A1-E85A-C4C17B8BEF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89520" y="898526"/>
            <a:ext cx="4323251" cy="5295265"/>
          </a:xfrm>
          <a:prstGeom prst="rect">
            <a:avLst/>
          </a:prstGeom>
        </p:spPr>
      </p:pic>
      <p:sp>
        <p:nvSpPr>
          <p:cNvPr id="6" name="Textfeld 7">
            <a:extLst>
              <a:ext uri="{FF2B5EF4-FFF2-40B4-BE49-F238E27FC236}">
                <a16:creationId xmlns:a16="http://schemas.microsoft.com/office/drawing/2014/main" id="{0FA74A20-04BC-545A-839E-F03CDC05A232}"/>
              </a:ext>
            </a:extLst>
          </p:cNvPr>
          <p:cNvSpPr txBox="1"/>
          <p:nvPr/>
        </p:nvSpPr>
        <p:spPr>
          <a:xfrm>
            <a:off x="8924648" y="6230919"/>
            <a:ext cx="3363052" cy="215444"/>
          </a:xfrm>
          <a:prstGeom prst="rect">
            <a:avLst/>
          </a:prstGeom>
          <a:noFill/>
        </p:spPr>
        <p:txBody>
          <a:bodyPr wrap="square" rtlCol="0">
            <a:spAutoFit/>
          </a:bodyPr>
          <a:lstStyle/>
          <a:p>
            <a:r>
              <a:rPr lang="de-DE" sz="800" dirty="0">
                <a:solidFill>
                  <a:schemeClr val="bg1">
                    <a:lumMod val="50000"/>
                  </a:schemeClr>
                </a:solidFill>
                <a:latin typeface="Linotype Syntax Com Light" pitchFamily="34" charset="0"/>
              </a:rPr>
              <a:t>Source: BMVI, Transport in Figures 2023/2024</a:t>
            </a:r>
          </a:p>
        </p:txBody>
      </p:sp>
    </p:spTree>
    <p:extLst>
      <p:ext uri="{BB962C8B-B14F-4D97-AF65-F5344CB8AC3E}">
        <p14:creationId xmlns:p14="http://schemas.microsoft.com/office/powerpoint/2010/main" val="87765998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BA062-08EF-C94E-C90E-8783B2FE632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AA2EDE8-D53D-7336-E583-AE355D7C867D}"/>
              </a:ext>
            </a:extLst>
          </p:cNvPr>
          <p:cNvSpPr txBox="1">
            <a:spLocks/>
          </p:cNvSpPr>
          <p:nvPr/>
        </p:nvSpPr>
        <p:spPr>
          <a:xfrm>
            <a:off x="434770" y="452709"/>
            <a:ext cx="822155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Traffic Engineering as a Profession:</a:t>
            </a:r>
            <a:br>
              <a:rPr lang="en-US" dirty="0"/>
            </a:br>
            <a:br>
              <a:rPr lang="en-US" dirty="0"/>
            </a:br>
            <a:br>
              <a:rPr lang="en-US" dirty="0">
                <a:latin typeface="Arial"/>
                <a:cs typeface="Arial"/>
              </a:rPr>
            </a:br>
            <a:endParaRPr lang="pl-PL" dirty="0"/>
          </a:p>
        </p:txBody>
      </p:sp>
      <p:sp>
        <p:nvSpPr>
          <p:cNvPr id="18" name="object 5">
            <a:extLst>
              <a:ext uri="{FF2B5EF4-FFF2-40B4-BE49-F238E27FC236}">
                <a16:creationId xmlns:a16="http://schemas.microsoft.com/office/drawing/2014/main" id="{E2206F2B-19FC-9EAB-9F94-FA0661A1676D}"/>
              </a:ext>
            </a:extLst>
          </p:cNvPr>
          <p:cNvSpPr txBox="1"/>
          <p:nvPr/>
        </p:nvSpPr>
        <p:spPr>
          <a:xfrm>
            <a:off x="434770" y="1186077"/>
            <a:ext cx="7096761" cy="4485843"/>
          </a:xfrm>
          <a:prstGeom prst="rect">
            <a:avLst/>
          </a:prstGeom>
        </p:spPr>
        <p:txBody>
          <a:bodyPr vert="horz" wrap="square" lIns="0" tIns="97790" rIns="0" bIns="0" rtlCol="0">
            <a:spAutoFit/>
          </a:bodyPr>
          <a:lstStyle/>
          <a:p>
            <a:pPr marL="192405" indent="-179705">
              <a:lnSpc>
                <a:spcPct val="100000"/>
              </a:lnSpc>
              <a:spcBef>
                <a:spcPts val="770"/>
              </a:spcBef>
              <a:buClr>
                <a:srgbClr val="006B93"/>
              </a:buClr>
              <a:buSzPct val="102857"/>
              <a:buFont typeface="Arial"/>
              <a:buChar char="•"/>
              <a:tabLst>
                <a:tab pos="192405" algn="l"/>
              </a:tabLst>
            </a:pPr>
            <a:r>
              <a:rPr sz="2300" b="1" spc="-35" dirty="0">
                <a:solidFill>
                  <a:srgbClr val="006B93"/>
                </a:solidFill>
                <a:latin typeface="+mj-lt"/>
                <a:cs typeface="Arial"/>
              </a:rPr>
              <a:t>Traffic</a:t>
            </a:r>
            <a:r>
              <a:rPr sz="1800" b="1" dirty="0">
                <a:solidFill>
                  <a:srgbClr val="F78722"/>
                </a:solidFill>
                <a:cs typeface="Arial"/>
              </a:rPr>
              <a:t> </a:t>
            </a:r>
            <a:r>
              <a:rPr lang="en-US" sz="2300" b="1" spc="-35" dirty="0">
                <a:solidFill>
                  <a:srgbClr val="006B93"/>
                </a:solidFill>
                <a:latin typeface="+mj-lt"/>
                <a:cs typeface="Arial"/>
              </a:rPr>
              <a:t>E</a:t>
            </a:r>
            <a:r>
              <a:rPr sz="2300" b="1" spc="-35" dirty="0">
                <a:solidFill>
                  <a:srgbClr val="006B93"/>
                </a:solidFill>
                <a:latin typeface="+mj-lt"/>
                <a:cs typeface="Arial"/>
              </a:rPr>
              <a:t>ngineering </a:t>
            </a:r>
            <a:r>
              <a:rPr sz="1750" dirty="0">
                <a:solidFill>
                  <a:schemeClr val="tx1"/>
                </a:solidFill>
                <a:cs typeface="Arial"/>
              </a:rPr>
              <a:t>deals with:</a:t>
            </a:r>
          </a:p>
          <a:p>
            <a:pPr marL="657860" indent="-285750">
              <a:lnSpc>
                <a:spcPct val="150000"/>
              </a:lnSpc>
              <a:spcBef>
                <a:spcPts val="590"/>
              </a:spcBef>
              <a:buClr>
                <a:srgbClr val="F26211"/>
              </a:buClr>
              <a:buFont typeface="Wingdings" panose="05000000000000000000" pitchFamily="2" charset="2"/>
              <a:buChar char="q"/>
            </a:pPr>
            <a:r>
              <a:rPr sz="1750" dirty="0">
                <a:solidFill>
                  <a:schemeClr val="tx1"/>
                </a:solidFill>
                <a:cs typeface="Arial"/>
              </a:rPr>
              <a:t>the </a:t>
            </a:r>
            <a:r>
              <a:rPr lang="en-US" sz="1750" dirty="0">
                <a:solidFill>
                  <a:schemeClr val="tx1"/>
                </a:solidFill>
                <a:cs typeface="Arial"/>
              </a:rPr>
              <a:t>regulations</a:t>
            </a:r>
            <a:r>
              <a:rPr sz="1750" dirty="0">
                <a:solidFill>
                  <a:schemeClr val="tx1"/>
                </a:solidFill>
                <a:cs typeface="Arial"/>
              </a:rPr>
              <a:t> and organization of the</a:t>
            </a:r>
            <a:r>
              <a:rPr lang="en-US" sz="1750" dirty="0">
                <a:solidFill>
                  <a:schemeClr val="tx1"/>
                </a:solidFill>
                <a:cs typeface="Arial"/>
              </a:rPr>
              <a:t> </a:t>
            </a:r>
            <a:r>
              <a:rPr sz="1750" dirty="0">
                <a:solidFill>
                  <a:schemeClr val="tx1"/>
                </a:solidFill>
                <a:cs typeface="Arial"/>
              </a:rPr>
              <a:t>traffic flow,</a:t>
            </a:r>
          </a:p>
          <a:p>
            <a:pPr marL="657225" indent="-285750">
              <a:lnSpc>
                <a:spcPct val="150000"/>
              </a:lnSpc>
              <a:spcBef>
                <a:spcPts val="535"/>
              </a:spcBef>
              <a:buClr>
                <a:srgbClr val="F26211"/>
              </a:buClr>
              <a:buFont typeface="Wingdings" panose="05000000000000000000" pitchFamily="2" charset="2"/>
              <a:buChar char="q"/>
            </a:pPr>
            <a:r>
              <a:rPr sz="1750" dirty="0">
                <a:solidFill>
                  <a:schemeClr val="tx1"/>
                </a:solidFill>
                <a:cs typeface="Arial"/>
              </a:rPr>
              <a:t>the design and dimensioning of the</a:t>
            </a:r>
            <a:r>
              <a:rPr lang="en-US" sz="1750" dirty="0">
                <a:solidFill>
                  <a:schemeClr val="tx1"/>
                </a:solidFill>
                <a:cs typeface="Arial"/>
              </a:rPr>
              <a:t> </a:t>
            </a:r>
            <a:r>
              <a:rPr sz="1750" dirty="0">
                <a:solidFill>
                  <a:schemeClr val="tx1"/>
                </a:solidFill>
                <a:cs typeface="Arial"/>
              </a:rPr>
              <a:t>Transportation facilities,</a:t>
            </a:r>
          </a:p>
          <a:p>
            <a:pPr marL="657225" indent="-285750">
              <a:lnSpc>
                <a:spcPct val="150000"/>
              </a:lnSpc>
              <a:spcBef>
                <a:spcPts val="545"/>
              </a:spcBef>
              <a:buClr>
                <a:srgbClr val="F26211"/>
              </a:buClr>
              <a:buFont typeface="Wingdings" panose="05000000000000000000" pitchFamily="2" charset="2"/>
              <a:buChar char="q"/>
            </a:pPr>
            <a:r>
              <a:rPr sz="1750" dirty="0">
                <a:solidFill>
                  <a:schemeClr val="tx1"/>
                </a:solidFill>
                <a:cs typeface="Arial"/>
              </a:rPr>
              <a:t>the methods and technologies for recording and</a:t>
            </a:r>
            <a:r>
              <a:rPr lang="en-US" sz="1750" dirty="0">
                <a:solidFill>
                  <a:schemeClr val="tx1"/>
                </a:solidFill>
                <a:cs typeface="Arial"/>
              </a:rPr>
              <a:t> describing</a:t>
            </a:r>
            <a:r>
              <a:rPr sz="1750" dirty="0">
                <a:solidFill>
                  <a:schemeClr val="tx1"/>
                </a:solidFill>
                <a:cs typeface="Arial"/>
              </a:rPr>
              <a:t> the traffic flow and</a:t>
            </a:r>
          </a:p>
          <a:p>
            <a:pPr marL="657225" marR="316865" indent="-285750">
              <a:lnSpc>
                <a:spcPct val="150000"/>
              </a:lnSpc>
              <a:spcBef>
                <a:spcPts val="480"/>
              </a:spcBef>
              <a:buClr>
                <a:srgbClr val="F26211"/>
              </a:buClr>
              <a:buFont typeface="Wingdings" panose="05000000000000000000" pitchFamily="2" charset="2"/>
              <a:buChar char="q"/>
            </a:pPr>
            <a:r>
              <a:rPr sz="1750" dirty="0">
                <a:solidFill>
                  <a:schemeClr val="tx1"/>
                </a:solidFill>
                <a:cs typeface="Arial"/>
              </a:rPr>
              <a:t>the spatial-temporal influence of traffic events in both private and public transport</a:t>
            </a:r>
          </a:p>
          <a:p>
            <a:pPr marL="192405" marR="5080" indent="-180340">
              <a:lnSpc>
                <a:spcPct val="100000"/>
              </a:lnSpc>
              <a:spcBef>
                <a:spcPts val="994"/>
              </a:spcBef>
              <a:buClr>
                <a:srgbClr val="006B93"/>
              </a:buClr>
              <a:buSzPct val="102857"/>
              <a:buFont typeface="Arial"/>
              <a:buChar char="•"/>
              <a:tabLst>
                <a:tab pos="192405" algn="l"/>
              </a:tabLst>
            </a:pPr>
            <a:r>
              <a:rPr sz="1750" dirty="0">
                <a:solidFill>
                  <a:schemeClr val="tx1"/>
                </a:solidFill>
                <a:cs typeface="Arial"/>
              </a:rPr>
              <a:t>It includes calculation and dimensioning methods for traffic systems for private and public transport (differentiated according to routes, junctions</a:t>
            </a:r>
            <a:r>
              <a:rPr lang="en-US" sz="1750" dirty="0">
                <a:solidFill>
                  <a:schemeClr val="tx1"/>
                </a:solidFill>
                <a:cs typeface="Arial"/>
              </a:rPr>
              <a:t>,</a:t>
            </a:r>
            <a:r>
              <a:rPr sz="1750" dirty="0">
                <a:solidFill>
                  <a:schemeClr val="tx1"/>
                </a:solidFill>
                <a:cs typeface="Arial"/>
              </a:rPr>
              <a:t> and road networks)</a:t>
            </a:r>
          </a:p>
        </p:txBody>
      </p:sp>
      <p:pic>
        <p:nvPicPr>
          <p:cNvPr id="19" name="object 7">
            <a:extLst>
              <a:ext uri="{FF2B5EF4-FFF2-40B4-BE49-F238E27FC236}">
                <a16:creationId xmlns:a16="http://schemas.microsoft.com/office/drawing/2014/main" id="{E79AFCA4-A996-A69C-92BE-0F144B08BA69}"/>
              </a:ext>
            </a:extLst>
          </p:cNvPr>
          <p:cNvPicPr/>
          <p:nvPr/>
        </p:nvPicPr>
        <p:blipFill>
          <a:blip r:embed="rId2" cstate="print"/>
          <a:stretch>
            <a:fillRect/>
          </a:stretch>
        </p:blipFill>
        <p:spPr>
          <a:xfrm>
            <a:off x="7373112" y="3225195"/>
            <a:ext cx="4747768" cy="3632805"/>
          </a:xfrm>
          <a:prstGeom prst="rect">
            <a:avLst/>
          </a:prstGeom>
        </p:spPr>
      </p:pic>
    </p:spTree>
    <p:extLst>
      <p:ext uri="{BB962C8B-B14F-4D97-AF65-F5344CB8AC3E}">
        <p14:creationId xmlns:p14="http://schemas.microsoft.com/office/powerpoint/2010/main" val="2984526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B8D7-36D3-A274-B4CB-BDB63B471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5647B-9501-20D2-B54A-C3702BA81DCC}"/>
              </a:ext>
            </a:extLst>
          </p:cNvPr>
          <p:cNvSpPr>
            <a:spLocks noGrp="1"/>
          </p:cNvSpPr>
          <p:nvPr>
            <p:ph type="title"/>
          </p:nvPr>
        </p:nvSpPr>
        <p:spPr>
          <a:xfrm>
            <a:off x="454210" y="452709"/>
            <a:ext cx="7816030" cy="717551"/>
          </a:xfrm>
        </p:spPr>
        <p:txBody>
          <a:bodyPr/>
          <a:lstStyle/>
          <a:p>
            <a:r>
              <a:rPr lang="en-US" dirty="0"/>
              <a:t>Objectives of Traffic Engineering</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906B69B-E4E6-EB59-5D35-4003A9B4BC45}"/>
              </a:ext>
            </a:extLst>
          </p:cNvPr>
          <p:cNvSpPr>
            <a:spLocks noGrp="1"/>
          </p:cNvSpPr>
          <p:nvPr>
            <p:ph type="body" sz="half" idx="1"/>
          </p:nvPr>
        </p:nvSpPr>
        <p:spPr>
          <a:xfrm>
            <a:off x="688514" y="1345770"/>
            <a:ext cx="9166686" cy="5059521"/>
          </a:xfrm>
        </p:spPr>
        <p:txBody>
          <a:bodyPr>
            <a:normAutofit lnSpcReduction="10000"/>
          </a:bodyPr>
          <a:lstStyle/>
          <a:p>
            <a:pPr>
              <a:lnSpc>
                <a:spcPct val="100000"/>
              </a:lnSpc>
              <a:spcBef>
                <a:spcPts val="100"/>
              </a:spcBef>
              <a:buFont typeface="Wingdings" panose="05000000000000000000" pitchFamily="2" charset="2"/>
              <a:buChar char="Ø"/>
            </a:pPr>
            <a:r>
              <a:rPr lang="en-US" sz="2400" b="1" dirty="0">
                <a:solidFill>
                  <a:srgbClr val="005EA4"/>
                </a:solidFill>
              </a:rPr>
              <a:t>Safety</a:t>
            </a:r>
            <a:r>
              <a:rPr lang="en-US" sz="2400" dirty="0"/>
              <a:t> is the foremost objective</a:t>
            </a:r>
          </a:p>
          <a:p>
            <a:pPr>
              <a:buFont typeface="Wingdings" panose="05000000000000000000" pitchFamily="2" charset="2"/>
              <a:buChar char="Ø"/>
            </a:pPr>
            <a:r>
              <a:rPr lang="en-US" sz="2400" dirty="0"/>
              <a:t>Speed and efficiency</a:t>
            </a:r>
          </a:p>
          <a:p>
            <a:pPr>
              <a:buFont typeface="Wingdings" panose="05000000000000000000" pitchFamily="2" charset="2"/>
              <a:buChar char="Ø"/>
            </a:pPr>
            <a:r>
              <a:rPr lang="en-US" sz="2400" dirty="0"/>
              <a:t>Comfort and convenience</a:t>
            </a:r>
          </a:p>
          <a:p>
            <a:pPr>
              <a:buFont typeface="Wingdings" panose="05000000000000000000" pitchFamily="2" charset="2"/>
              <a:buChar char="Ø"/>
            </a:pPr>
            <a:r>
              <a:rPr lang="en-US" sz="2400" dirty="0"/>
              <a:t>Economy and affordability</a:t>
            </a:r>
          </a:p>
          <a:p>
            <a:pPr>
              <a:buFont typeface="Wingdings" panose="05000000000000000000" pitchFamily="2" charset="2"/>
              <a:buChar char="Ø"/>
            </a:pPr>
            <a:r>
              <a:rPr lang="en-US" sz="2400" dirty="0"/>
              <a:t>Environmental compatibility</a:t>
            </a:r>
          </a:p>
          <a:p>
            <a:pPr marL="0" indent="0">
              <a:lnSpc>
                <a:spcPct val="150000"/>
              </a:lnSpc>
              <a:spcBef>
                <a:spcPts val="100"/>
              </a:spcBef>
              <a:buNone/>
            </a:pPr>
            <a:r>
              <a:rPr lang="en-US" sz="2400" dirty="0"/>
              <a:t>Balancing Objectives</a:t>
            </a:r>
          </a:p>
          <a:p>
            <a:pPr lvl="1">
              <a:buClr>
                <a:srgbClr val="F78722"/>
              </a:buClr>
              <a:buFont typeface="Wingdings" panose="05000000000000000000" pitchFamily="2" charset="2"/>
              <a:buChar char="v"/>
            </a:pPr>
            <a:r>
              <a:rPr lang="en-US" sz="2000" dirty="0"/>
              <a:t>Trade-offs between speed and safety</a:t>
            </a:r>
          </a:p>
          <a:p>
            <a:pPr lvl="1">
              <a:buClr>
                <a:srgbClr val="F78722"/>
              </a:buClr>
              <a:buFont typeface="Wingdings" panose="05000000000000000000" pitchFamily="2" charset="2"/>
              <a:buChar char="v"/>
            </a:pPr>
            <a:r>
              <a:rPr lang="en-US" sz="2000" dirty="0"/>
              <a:t>Equity among different road users</a:t>
            </a:r>
          </a:p>
          <a:p>
            <a:pPr lvl="1">
              <a:buClr>
                <a:srgbClr val="F78722"/>
              </a:buClr>
              <a:buFont typeface="Wingdings" panose="05000000000000000000" pitchFamily="2" charset="2"/>
              <a:buChar char="v"/>
            </a:pPr>
            <a:r>
              <a:rPr lang="en-US" sz="2000" dirty="0"/>
              <a:t>Resource limitations in developing countries</a:t>
            </a:r>
          </a:p>
          <a:p>
            <a:pPr marL="24130">
              <a:lnSpc>
                <a:spcPct val="100000"/>
              </a:lnSpc>
              <a:buFont typeface="Wingdings" panose="05000000000000000000" pitchFamily="2" charset="2"/>
              <a:buChar char="Ø"/>
            </a:pPr>
            <a:endParaRPr lang="en-US" sz="2100" b="1" dirty="0">
              <a:solidFill>
                <a:srgbClr val="B51600"/>
              </a:solidFill>
              <a:latin typeface="+mj-lt"/>
              <a:cs typeface="Arial"/>
            </a:endParaRPr>
          </a:p>
          <a:p>
            <a:endParaRPr lang="pl-PL" dirty="0"/>
          </a:p>
        </p:txBody>
      </p:sp>
      <p:pic>
        <p:nvPicPr>
          <p:cNvPr id="4" name="object 9">
            <a:extLst>
              <a:ext uri="{FF2B5EF4-FFF2-40B4-BE49-F238E27FC236}">
                <a16:creationId xmlns:a16="http://schemas.microsoft.com/office/drawing/2014/main" id="{353AE910-5E56-D2C8-1098-4C60A5358910}"/>
              </a:ext>
            </a:extLst>
          </p:cNvPr>
          <p:cNvPicPr/>
          <p:nvPr/>
        </p:nvPicPr>
        <p:blipFill>
          <a:blip r:embed="rId2" cstate="print"/>
          <a:stretch>
            <a:fillRect/>
          </a:stretch>
        </p:blipFill>
        <p:spPr>
          <a:xfrm>
            <a:off x="7185488" y="2979882"/>
            <a:ext cx="5006512" cy="3878118"/>
          </a:xfrm>
          <a:prstGeom prst="rect">
            <a:avLst/>
          </a:prstGeom>
        </p:spPr>
      </p:pic>
    </p:spTree>
    <p:extLst>
      <p:ext uri="{BB962C8B-B14F-4D97-AF65-F5344CB8AC3E}">
        <p14:creationId xmlns:p14="http://schemas.microsoft.com/office/powerpoint/2010/main" val="36569865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3185-19BB-478C-4D76-E98DFCA32E4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E5104A5-4417-F4D9-337F-C52B3A463FE9}"/>
              </a:ext>
            </a:extLst>
          </p:cNvPr>
          <p:cNvSpPr>
            <a:spLocks noGrp="1"/>
          </p:cNvSpPr>
          <p:nvPr>
            <p:ph type="body" sz="half" idx="1"/>
          </p:nvPr>
        </p:nvSpPr>
        <p:spPr>
          <a:xfrm>
            <a:off x="454209" y="1170260"/>
            <a:ext cx="8699315" cy="5059521"/>
          </a:xfrm>
        </p:spPr>
        <p:txBody>
          <a:bodyPr>
            <a:normAutofit/>
          </a:bodyPr>
          <a:lstStyle/>
          <a:p>
            <a:pPr marL="447044" indent="-342900">
              <a:lnSpc>
                <a:spcPct val="100000"/>
              </a:lnSpc>
              <a:spcBef>
                <a:spcPts val="420"/>
              </a:spcBef>
              <a:buFont typeface="Wingdings" panose="05000000000000000000" pitchFamily="2" charset="2"/>
              <a:buChar char="Ø"/>
            </a:pPr>
            <a:r>
              <a:rPr lang="en-US" sz="2000" b="1" dirty="0"/>
              <a:t>Avoid congestion and bottlenecks</a:t>
            </a:r>
            <a:r>
              <a:rPr lang="en-US" sz="2000" dirty="0"/>
              <a:t> through appropriate planning, design, and operational measures</a:t>
            </a:r>
          </a:p>
          <a:p>
            <a:pPr marL="447044" indent="-342900">
              <a:lnSpc>
                <a:spcPct val="100000"/>
              </a:lnSpc>
              <a:spcBef>
                <a:spcPts val="420"/>
              </a:spcBef>
              <a:buFont typeface="Wingdings" panose="05000000000000000000" pitchFamily="2" charset="2"/>
              <a:buChar char="Ø"/>
            </a:pPr>
            <a:r>
              <a:rPr lang="en-US" sz="2000" b="1" dirty="0"/>
              <a:t>Optimize the use of existing transport infrastructure</a:t>
            </a:r>
            <a:r>
              <a:rPr lang="en-US" sz="2000" dirty="0"/>
              <a:t> by applying effective traffic management strategies, including:</a:t>
            </a:r>
          </a:p>
          <a:p>
            <a:pPr lvl="2">
              <a:lnSpc>
                <a:spcPct val="100000"/>
              </a:lnSpc>
              <a:spcBef>
                <a:spcPts val="600"/>
              </a:spcBef>
              <a:buFont typeface="Wingdings" panose="05000000000000000000" pitchFamily="2" charset="2"/>
              <a:buChar char="ü"/>
            </a:pPr>
            <a:r>
              <a:rPr lang="en-US" sz="1600" dirty="0"/>
              <a:t>Better utilization of available capacity across different locations and time periods. </a:t>
            </a:r>
          </a:p>
          <a:p>
            <a:pPr lvl="2">
              <a:lnSpc>
                <a:spcPct val="100000"/>
              </a:lnSpc>
              <a:spcBef>
                <a:spcPts val="600"/>
              </a:spcBef>
              <a:buFont typeface="Wingdings" panose="05000000000000000000" pitchFamily="2" charset="2"/>
              <a:buChar char="ü"/>
            </a:pPr>
            <a:r>
              <a:rPr lang="en-US" sz="1600" dirty="0"/>
              <a:t>Continuous monitoring of traffic conditions using detection and sensing technologies</a:t>
            </a:r>
          </a:p>
          <a:p>
            <a:pPr lvl="2">
              <a:lnSpc>
                <a:spcPct val="100000"/>
              </a:lnSpc>
              <a:spcBef>
                <a:spcPts val="600"/>
              </a:spcBef>
              <a:buFont typeface="Wingdings" panose="05000000000000000000" pitchFamily="2" charset="2"/>
              <a:buChar char="ü"/>
            </a:pPr>
            <a:r>
              <a:rPr lang="en-US" sz="1600" dirty="0"/>
              <a:t>Systematic collection, processing, and storage of traffic data in centralized databases</a:t>
            </a:r>
          </a:p>
          <a:p>
            <a:pPr marL="447044" indent="-342900">
              <a:lnSpc>
                <a:spcPct val="100000"/>
              </a:lnSpc>
              <a:spcBef>
                <a:spcPts val="420"/>
              </a:spcBef>
              <a:buFont typeface="Wingdings" panose="05000000000000000000" pitchFamily="2" charset="2"/>
              <a:buChar char="Ø"/>
            </a:pPr>
            <a:r>
              <a:rPr lang="en-US" sz="2000" b="1" dirty="0"/>
              <a:t>Reduce the negative impacts of motorized individual transport (MIT)</a:t>
            </a:r>
            <a:r>
              <a:rPr lang="en-US" sz="2000" dirty="0"/>
              <a:t>, including Air pollutants and greenhouse gas emissions, noise, land consumption, and environmental degradation</a:t>
            </a:r>
          </a:p>
          <a:p>
            <a:pPr marL="751841" lvl="1" indent="-342900">
              <a:lnSpc>
                <a:spcPct val="100000"/>
              </a:lnSpc>
              <a:spcBef>
                <a:spcPts val="420"/>
              </a:spcBef>
              <a:buFont typeface="Wingdings" panose="05000000000000000000" pitchFamily="2" charset="2"/>
              <a:buChar char="Ø"/>
            </a:pPr>
            <a:endParaRPr lang="en-US" sz="1500" dirty="0">
              <a:latin typeface="+mn-lt"/>
              <a:cs typeface="Arial"/>
            </a:endParaRPr>
          </a:p>
          <a:p>
            <a:pPr marL="104144" indent="0">
              <a:lnSpc>
                <a:spcPct val="100000"/>
              </a:lnSpc>
              <a:spcBef>
                <a:spcPts val="420"/>
              </a:spcBef>
              <a:buNone/>
            </a:pPr>
            <a:endParaRPr lang="en-US" sz="1900" dirty="0">
              <a:latin typeface="+mn-lt"/>
              <a:cs typeface="Arial"/>
            </a:endParaRPr>
          </a:p>
          <a:p>
            <a:pPr>
              <a:lnSpc>
                <a:spcPct val="100000"/>
              </a:lnSpc>
              <a:spcBef>
                <a:spcPts val="350"/>
              </a:spcBef>
              <a:buClr>
                <a:srgbClr val="006B93"/>
              </a:buClr>
              <a:buFont typeface="Arial"/>
              <a:buChar char="•"/>
            </a:pPr>
            <a:endParaRPr lang="en-US" sz="1750" dirty="0">
              <a:latin typeface="Arial"/>
              <a:cs typeface="Arial"/>
            </a:endParaRPr>
          </a:p>
        </p:txBody>
      </p:sp>
      <p:sp>
        <p:nvSpPr>
          <p:cNvPr id="9" name="Title 1">
            <a:extLst>
              <a:ext uri="{FF2B5EF4-FFF2-40B4-BE49-F238E27FC236}">
                <a16:creationId xmlns:a16="http://schemas.microsoft.com/office/drawing/2014/main" id="{CEC7D19B-BE64-5300-7CB1-D4E16346D399}"/>
              </a:ext>
            </a:extLst>
          </p:cNvPr>
          <p:cNvSpPr>
            <a:spLocks noGrp="1"/>
          </p:cNvSpPr>
          <p:nvPr>
            <p:ph type="title"/>
          </p:nvPr>
        </p:nvSpPr>
        <p:spPr>
          <a:xfrm>
            <a:off x="454210" y="452709"/>
            <a:ext cx="7816030" cy="717551"/>
          </a:xfrm>
        </p:spPr>
        <p:txBody>
          <a:bodyPr/>
          <a:lstStyle/>
          <a:p>
            <a:r>
              <a:rPr lang="en-US" dirty="0"/>
              <a:t>Goal and Tasks</a:t>
            </a:r>
            <a:endParaRPr lang="pl-PL" dirty="0"/>
          </a:p>
        </p:txBody>
      </p:sp>
    </p:spTree>
    <p:extLst>
      <p:ext uri="{BB962C8B-B14F-4D97-AF65-F5344CB8AC3E}">
        <p14:creationId xmlns:p14="http://schemas.microsoft.com/office/powerpoint/2010/main" val="5685934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91629-55AA-BC2C-AE62-81A429F58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AEC0F-4FD7-2DA9-063C-56508C694550}"/>
              </a:ext>
            </a:extLst>
          </p:cNvPr>
          <p:cNvSpPr>
            <a:spLocks noGrp="1"/>
          </p:cNvSpPr>
          <p:nvPr>
            <p:ph type="title"/>
          </p:nvPr>
        </p:nvSpPr>
        <p:spPr>
          <a:xfrm>
            <a:off x="461393" y="326361"/>
            <a:ext cx="6952430" cy="717551"/>
          </a:xfrm>
        </p:spPr>
        <p:txBody>
          <a:bodyPr/>
          <a:lstStyle/>
          <a:p>
            <a:r>
              <a:rPr lang="en-US" dirty="0"/>
              <a:t>Application Examples</a:t>
            </a:r>
            <a:endParaRPr lang="pl-PL" dirty="0"/>
          </a:p>
        </p:txBody>
      </p:sp>
      <p:sp>
        <p:nvSpPr>
          <p:cNvPr id="7" name="object 3">
            <a:extLst>
              <a:ext uri="{FF2B5EF4-FFF2-40B4-BE49-F238E27FC236}">
                <a16:creationId xmlns:a16="http://schemas.microsoft.com/office/drawing/2014/main" id="{C5FB6DFA-17B0-D9EC-F1F9-05A709D13D15}"/>
              </a:ext>
            </a:extLst>
          </p:cNvPr>
          <p:cNvSpPr txBox="1"/>
          <p:nvPr/>
        </p:nvSpPr>
        <p:spPr>
          <a:xfrm>
            <a:off x="639445" y="1043912"/>
            <a:ext cx="7600315" cy="5060360"/>
          </a:xfrm>
          <a:prstGeom prst="rect">
            <a:avLst/>
          </a:prstGeom>
        </p:spPr>
        <p:txBody>
          <a:bodyPr vert="horz" wrap="square" lIns="0" tIns="12700" rIns="0" bIns="0" rtlCol="0">
            <a:spAutoFit/>
          </a:bodyPr>
          <a:lstStyle/>
          <a:p>
            <a:pPr marL="298450" indent="-285750">
              <a:lnSpc>
                <a:spcPct val="100000"/>
              </a:lnSpc>
              <a:spcBef>
                <a:spcPts val="600"/>
              </a:spcBef>
              <a:buFont typeface="Wingdings" panose="05000000000000000000" pitchFamily="2" charset="2"/>
              <a:buChar char="Ø"/>
            </a:pPr>
            <a:r>
              <a:rPr lang="en-US" sz="1600" b="1" dirty="0">
                <a:solidFill>
                  <a:srgbClr val="005EA4"/>
                </a:solidFill>
              </a:rPr>
              <a:t>Control and regulation of traffic flow</a:t>
            </a:r>
            <a:r>
              <a:rPr lang="en-US" sz="1600" dirty="0">
                <a:solidFill>
                  <a:srgbClr val="005EA4"/>
                </a:solidFill>
              </a:rPr>
              <a:t> </a:t>
            </a:r>
            <a:r>
              <a:rPr lang="en-US" sz="1600" dirty="0"/>
              <a:t>for both private and public transport systems</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Traffic management and operations</a:t>
            </a:r>
            <a:r>
              <a:rPr lang="en-US" sz="1600" dirty="0"/>
              <a:t>, including signal control, corridor management, and incident response</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Analysis, forecasting, and control of traffic demand</a:t>
            </a:r>
            <a:r>
              <a:rPr lang="en-US" sz="1600" dirty="0"/>
              <a:t> to improve system efficiency and reliability</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Quality management in transportation</a:t>
            </a:r>
            <a:r>
              <a:rPr lang="en-US" sz="1600" dirty="0">
                <a:solidFill>
                  <a:srgbClr val="005EA4"/>
                </a:solidFill>
              </a:rPr>
              <a:t>,</a:t>
            </a:r>
            <a:r>
              <a:rPr lang="en-US" sz="1600" dirty="0"/>
              <a:t> focusing on safety, reliability, level of service, and user satisfaction</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Traffic modeling and simulation</a:t>
            </a:r>
            <a:r>
              <a:rPr lang="en-US" sz="1600" dirty="0">
                <a:solidFill>
                  <a:srgbClr val="005EA4"/>
                </a:solidFill>
              </a:rPr>
              <a:t> </a:t>
            </a:r>
            <a:r>
              <a:rPr lang="en-US" sz="1600" dirty="0"/>
              <a:t>to support planning, design, and operational decision-making</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Traffic and environmental data collection</a:t>
            </a:r>
            <a:r>
              <a:rPr lang="en-US" sz="1600" dirty="0"/>
              <a:t>, including detection of flows, speeds, emissions, and noise</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Assessment of transport–environment interactions</a:t>
            </a:r>
            <a:r>
              <a:rPr lang="en-US" sz="1600" dirty="0"/>
              <a:t>, including impacts and mitigation potential</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Intelligent vehicle and transport systems</a:t>
            </a:r>
            <a:r>
              <a:rPr lang="en-US" sz="1600" dirty="0"/>
              <a:t>, such as vehicle-to-vehicle (V2V) and vehicle-to-infrastructure (V2I) communication</a:t>
            </a:r>
          </a:p>
          <a:p>
            <a:pPr marL="298450" indent="-285750">
              <a:lnSpc>
                <a:spcPct val="100000"/>
              </a:lnSpc>
              <a:spcBef>
                <a:spcPts val="600"/>
              </a:spcBef>
              <a:buFont typeface="Wingdings" panose="05000000000000000000" pitchFamily="2" charset="2"/>
              <a:buChar char="Ø"/>
            </a:pPr>
            <a:r>
              <a:rPr lang="en-US" sz="1600" b="1" dirty="0">
                <a:solidFill>
                  <a:srgbClr val="005EA4"/>
                </a:solidFill>
              </a:rPr>
              <a:t>Highly automated and connected driving technologies</a:t>
            </a:r>
            <a:r>
              <a:rPr lang="en-US" sz="1600" dirty="0"/>
              <a:t>, and their implications for traffic flow and safety</a:t>
            </a:r>
            <a:endParaRPr sz="1600" dirty="0">
              <a:solidFill>
                <a:srgbClr val="432411"/>
              </a:solidFill>
              <a:cs typeface="Arial"/>
            </a:endParaRPr>
          </a:p>
        </p:txBody>
      </p:sp>
      <p:grpSp>
        <p:nvGrpSpPr>
          <p:cNvPr id="4" name="object 7">
            <a:extLst>
              <a:ext uri="{FF2B5EF4-FFF2-40B4-BE49-F238E27FC236}">
                <a16:creationId xmlns:a16="http://schemas.microsoft.com/office/drawing/2014/main" id="{53B263B2-421D-8181-4E20-86D71E3F1E11}"/>
              </a:ext>
            </a:extLst>
          </p:cNvPr>
          <p:cNvGrpSpPr/>
          <p:nvPr/>
        </p:nvGrpSpPr>
        <p:grpSpPr>
          <a:xfrm>
            <a:off x="8138160" y="1320800"/>
            <a:ext cx="4053840" cy="4216400"/>
            <a:chOff x="7674864" y="1594205"/>
            <a:chExt cx="3479800" cy="3967479"/>
          </a:xfrm>
        </p:grpSpPr>
        <p:pic>
          <p:nvPicPr>
            <p:cNvPr id="5" name="object 8">
              <a:extLst>
                <a:ext uri="{FF2B5EF4-FFF2-40B4-BE49-F238E27FC236}">
                  <a16:creationId xmlns:a16="http://schemas.microsoft.com/office/drawing/2014/main" id="{D3244326-C7E9-7F2B-1404-39376414D32C}"/>
                </a:ext>
              </a:extLst>
            </p:cNvPr>
            <p:cNvPicPr/>
            <p:nvPr/>
          </p:nvPicPr>
          <p:blipFill>
            <a:blip r:embed="rId2" cstate="print"/>
            <a:stretch>
              <a:fillRect/>
            </a:stretch>
          </p:blipFill>
          <p:spPr>
            <a:xfrm>
              <a:off x="8778875" y="1674977"/>
              <a:ext cx="1741746" cy="3886200"/>
            </a:xfrm>
            <a:prstGeom prst="rect">
              <a:avLst/>
            </a:prstGeom>
          </p:spPr>
        </p:pic>
        <p:pic>
          <p:nvPicPr>
            <p:cNvPr id="6" name="object 9">
              <a:extLst>
                <a:ext uri="{FF2B5EF4-FFF2-40B4-BE49-F238E27FC236}">
                  <a16:creationId xmlns:a16="http://schemas.microsoft.com/office/drawing/2014/main" id="{375B7074-13E8-2F60-EF55-BD8A15EEAA95}"/>
                </a:ext>
              </a:extLst>
            </p:cNvPr>
            <p:cNvPicPr/>
            <p:nvPr/>
          </p:nvPicPr>
          <p:blipFill>
            <a:blip r:embed="rId3" cstate="print"/>
            <a:stretch>
              <a:fillRect/>
            </a:stretch>
          </p:blipFill>
          <p:spPr>
            <a:xfrm>
              <a:off x="7674864" y="1594205"/>
              <a:ext cx="3479289" cy="3963924"/>
            </a:xfrm>
            <a:prstGeom prst="rect">
              <a:avLst/>
            </a:prstGeom>
          </p:spPr>
        </p:pic>
      </p:grpSp>
    </p:spTree>
    <p:extLst>
      <p:ext uri="{BB962C8B-B14F-4D97-AF65-F5344CB8AC3E}">
        <p14:creationId xmlns:p14="http://schemas.microsoft.com/office/powerpoint/2010/main" val="258074961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651A454A-13DB-49EE-AC67-438F4AAE878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1434</Words>
  <Application>Microsoft Office PowerPoint</Application>
  <PresentationFormat>Widescreen</PresentationFormat>
  <Paragraphs>191</Paragraphs>
  <Slides>26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Aptos</vt:lpstr>
      <vt:lpstr>Arial</vt:lpstr>
      <vt:lpstr>Arial Rounded MT Bold</vt:lpstr>
      <vt:lpstr>Calibri</vt:lpstr>
      <vt:lpstr>Helvetica Neue</vt:lpstr>
      <vt:lpstr>Helvetica Neue Medium</vt:lpstr>
      <vt:lpstr>Linotype Syntax Com Light</vt:lpstr>
      <vt:lpstr>Montserrat Regular</vt:lpstr>
      <vt:lpstr>Wingdings</vt:lpstr>
      <vt:lpstr>21_BasicWhite</vt:lpstr>
      <vt:lpstr>Traffic Engineering</vt:lpstr>
      <vt:lpstr>Learning objectives</vt:lpstr>
      <vt:lpstr>Lecture outline</vt:lpstr>
      <vt:lpstr>Traffic Engineering as a Profession:   </vt:lpstr>
      <vt:lpstr>Evolution of Traffic Engineering</vt:lpstr>
      <vt:lpstr>PowerPoint Presentation</vt:lpstr>
      <vt:lpstr>Objectives of Traffic Engineering </vt:lpstr>
      <vt:lpstr>Goal and Tasks</vt:lpstr>
      <vt:lpstr>Application Examples</vt:lpstr>
      <vt:lpstr>Responsibility, Ethics, and Liability of the Traffic Engineer</vt:lpstr>
      <vt:lpstr>Transportation Systems Overview</vt:lpstr>
      <vt:lpstr>Traffic planning changes cities</vt:lpstr>
      <vt:lpstr>Traffic planning changes cities</vt:lpstr>
      <vt:lpstr>Transportation Systems: African Perspective</vt:lpstr>
      <vt:lpstr>Transportation Demand</vt:lpstr>
      <vt:lpstr>Mobility vs Accessibility</vt:lpstr>
      <vt:lpstr>Mobility and Accessibility in Practice</vt:lpstr>
      <vt:lpstr>People, Goods, and Vehicles</vt:lpstr>
      <vt:lpstr>Transportation Modes</vt:lpstr>
      <vt:lpstr>Elements of Traffic Engineering</vt:lpstr>
      <vt:lpstr>Elements of Traffic Engineering</vt:lpstr>
      <vt:lpstr>Modern Challenges for Traffic Engineers</vt:lpstr>
      <vt:lpstr>Future Directions</vt:lpstr>
      <vt:lpstr>Discussion Questions</vt:lpstr>
      <vt:lpstr>Additional references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Wojciech Kustra</cp:lastModifiedBy>
  <cp:revision>72</cp:revision>
  <dcterms:modified xsi:type="dcterms:W3CDTF">2026-07-14T06:07:01Z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