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06" r:id="rId5"/>
    <p:sldId id="308" r:id="rId6"/>
    <p:sldId id="313" r:id="rId7"/>
    <p:sldId id="382" r:id="rId8"/>
    <p:sldId id="343" r:id="rId9"/>
    <p:sldId id="395" r:id="rId10"/>
    <p:sldId id="396" r:id="rId11"/>
    <p:sldId id="397" r:id="rId12"/>
    <p:sldId id="411" r:id="rId13"/>
    <p:sldId id="398" r:id="rId14"/>
    <p:sldId id="401" r:id="rId15"/>
    <p:sldId id="399" r:id="rId16"/>
    <p:sldId id="400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341" r:id="rId26"/>
    <p:sldId id="342" r:id="rId27"/>
    <p:sldId id="309" r:id="rId2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9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cw.tudelft.nl/course-readings/chapter-8-shock-wave-analysis/" TargetMode="External"/><Relationship Id="rId2" Type="http://schemas.openxmlformats.org/officeDocument/2006/relationships/hyperlink" Target="https://ocw.tudelft.nl/course-lectures/4-shockwave-theory-s-p-hoogendoorn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pen.umn.edu/opentextbooks/textbooks/973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h6PNQbKBYo" TargetMode="External"/><Relationship Id="rId2" Type="http://schemas.openxmlformats.org/officeDocument/2006/relationships/hyperlink" Target="https://www.youtube.com/watch?v=Suugn-p5C1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/>
          <a:lstStyle/>
          <a:p>
            <a:r>
              <a:rPr lang="en-US" dirty="0"/>
              <a:t>Lecture 2.4: Shockwave Theories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75F5-FC58-71FB-2F11-429F07A79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Shockwaves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C8448-9596-0665-D613-BAA815A2228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Frontal Stationary Shockwave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Occurs when capacity drops to zero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Example: red signal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 Waves remain fixed in space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Backward Forming Shockwave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Queue grows upstream when demand &gt; capacity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Common at bottlenecks and red signals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Backward Recovery Shockwave</a:t>
            </a:r>
          </a:p>
          <a:p>
            <a:pPr marL="914400" lvl="1" indent="-514350">
              <a:spcBef>
                <a:spcPts val="600"/>
              </a:spcBef>
            </a:pPr>
            <a:r>
              <a:rPr lang="en-US" i="1" dirty="0"/>
              <a:t>Queue dissipates when demand &lt; capacity</a:t>
            </a:r>
          </a:p>
          <a:p>
            <a:pPr marL="914400" lvl="1" indent="-514350">
              <a:spcBef>
                <a:spcPts val="600"/>
              </a:spcBef>
            </a:pPr>
            <a:r>
              <a:rPr lang="en-US" i="1" dirty="0"/>
              <a:t>Moves upstream, releasing vehicles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5139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1FFB1-88EF-569D-B0BC-0E909599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177E-EC3E-4A8E-2EB3-82EFB0F7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Shockwaves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0814A-D147-B4DA-9471-5FB363BF750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Rear Stationary Shockwave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Demand equals capacity after oversaturation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Queue neither grows nor shrinks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Transitional condition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Forward Recovery Shockwave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Occurs after congestion clears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Wave moves downstream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Vehicles accelerate to free-flow speed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07958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69994-43F5-B909-E424-716B00D9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/>
          <a:lstStyle/>
          <a:p>
            <a:r>
              <a:rPr lang="en-US" dirty="0"/>
              <a:t>Example: Shockwaves at Signalized Intersections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338A9-3E69-4D4A-678E-86299A5CA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225" y="2240166"/>
            <a:ext cx="4801016" cy="3101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4D3169-EBB1-5674-CC52-B8D1DE549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76" y="1760065"/>
            <a:ext cx="5464013" cy="3581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E24423-9A60-5EE6-58EF-415AF7775A31}"/>
              </a:ext>
            </a:extLst>
          </p:cNvPr>
          <p:cNvSpPr txBox="1"/>
          <p:nvPr/>
        </p:nvSpPr>
        <p:spPr>
          <a:xfrm>
            <a:off x="2674252" y="6063307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232)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2B257-51EB-56FA-9818-168F7991E93A}"/>
              </a:ext>
            </a:extLst>
          </p:cNvPr>
          <p:cNvSpPr txBox="1"/>
          <p:nvPr/>
        </p:nvSpPr>
        <p:spPr>
          <a:xfrm>
            <a:off x="3398153" y="5631018"/>
            <a:ext cx="5395693" cy="5042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800" dirty="0"/>
              <a:t>Shock Wave at Signalized Intersection</a:t>
            </a:r>
            <a:r>
              <a:rPr lang="en-US" sz="1000" dirty="0"/>
              <a:t> </a:t>
            </a:r>
            <a:br>
              <a:rPr lang="en-US" sz="1100" dirty="0"/>
            </a:br>
            <a:endParaRPr kumimoji="0" lang="en-US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6861263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F36E8-418C-15D6-C0C3-14B0FC11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899976" cy="717551"/>
          </a:xfrm>
        </p:spPr>
        <p:txBody>
          <a:bodyPr/>
          <a:lstStyle/>
          <a:p>
            <a:r>
              <a:rPr lang="en-US" dirty="0"/>
              <a:t>Example: Shockwaves at Bottleneck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8D098-D3A7-3295-3B01-9EF47F1B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114" y="968916"/>
            <a:ext cx="8194546" cy="5349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B87E25-1309-3137-5B89-EF372C3F0E48}"/>
              </a:ext>
            </a:extLst>
          </p:cNvPr>
          <p:cNvSpPr txBox="1"/>
          <p:nvPr/>
        </p:nvSpPr>
        <p:spPr>
          <a:xfrm>
            <a:off x="3555994" y="6301012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233)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50649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30A4-F3DA-38D0-9140-75CE9D11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5851976" cy="717551"/>
          </a:xfrm>
        </p:spPr>
        <p:txBody>
          <a:bodyPr/>
          <a:lstStyle/>
          <a:p>
            <a:r>
              <a:rPr lang="en-US" dirty="0"/>
              <a:t>Velocity of Shock Waves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8019C-BC60-F7D2-0053-6AEFBE32A5A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3929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Traffic States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State 1: (q₁, k₁, u₁)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State 2: (q₂, k₂, u₂)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Shockwave boundary between the two states (w)</a:t>
            </a:r>
          </a:p>
          <a:p>
            <a:pPr marL="0" indent="0">
              <a:buNone/>
            </a:pPr>
            <a:endParaRPr lang="en-US" sz="1050" b="1" dirty="0"/>
          </a:p>
          <a:p>
            <a:pPr marL="0" indent="0">
              <a:buNone/>
            </a:pPr>
            <a:r>
              <a:rPr lang="en-US" b="1" dirty="0"/>
              <a:t>Conservation Principle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No vehicle creation or loss across the wave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Vehicles entering = vehicles leaving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Basis for shockwave speed derivation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7E7385-C975-7F25-F71B-1575D988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096" y="1039588"/>
            <a:ext cx="4761713" cy="157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495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8B0D1-68BE-27B4-8D1D-F66CACA6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374490" cy="717551"/>
          </a:xfrm>
        </p:spPr>
        <p:txBody>
          <a:bodyPr/>
          <a:lstStyle/>
          <a:p>
            <a:r>
              <a:rPr lang="en-US" dirty="0"/>
              <a:t>Velocity of Shock Waves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26E8E-0798-C8E1-096B-C230D328F20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relative space mean speeds of vehicles in the two traffic states are</a:t>
            </a:r>
          </a:p>
          <a:p>
            <a:endParaRPr lang="en-US" sz="2000" dirty="0"/>
          </a:p>
          <a:p>
            <a:r>
              <a:rPr lang="en-US" sz="2000" dirty="0"/>
              <a:t>The number of vehicles crossing the line “w” during a time period t is: </a:t>
            </a:r>
          </a:p>
          <a:p>
            <a:endParaRPr lang="en-US" sz="2000" dirty="0"/>
          </a:p>
          <a:p>
            <a:r>
              <a:rPr lang="en-US" sz="2000" dirty="0"/>
              <a:t>Since the net change is zero—that is, N</a:t>
            </a:r>
            <a:r>
              <a:rPr lang="en-US" sz="2000" baseline="-25000" dirty="0"/>
              <a:t>1</a:t>
            </a:r>
            <a:r>
              <a:rPr lang="en-US" sz="2000" dirty="0"/>
              <a:t> =N</a:t>
            </a:r>
            <a:r>
              <a:rPr lang="en-US" sz="2000" baseline="-25000" dirty="0"/>
              <a:t>2</a:t>
            </a:r>
            <a:r>
              <a:rPr lang="en-US" sz="2000" dirty="0"/>
              <a:t> (conservation) 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br>
              <a:rPr lang="en-US" dirty="0"/>
            </a:br>
            <a:r>
              <a:rPr lang="en-US" sz="2000" dirty="0"/>
              <a:t>However,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19116-5799-0E92-E720-5596069DB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609" y="2017428"/>
            <a:ext cx="2045063" cy="492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DF2397-74BB-EDCB-71FC-F61E8C28E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609" y="3429000"/>
            <a:ext cx="1564573" cy="425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305DF8-2A3B-5D12-57B0-A2736D9D3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469" y="2017427"/>
            <a:ext cx="1870045" cy="495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246E71-77F0-1D63-4D61-762264FEE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202" y="3428998"/>
            <a:ext cx="1330839" cy="425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46E333-0535-9F27-7182-4660B8B09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1469" y="4801270"/>
            <a:ext cx="2982997" cy="381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AB166C-3F50-992D-9379-1D91D8AECD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3658" y="4844878"/>
            <a:ext cx="2573010" cy="381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A0C8EC-07F9-DDAF-79E7-E4C91A545750}"/>
              </a:ext>
            </a:extLst>
          </p:cNvPr>
          <p:cNvSpPr txBox="1"/>
          <p:nvPr/>
        </p:nvSpPr>
        <p:spPr>
          <a:xfrm>
            <a:off x="5144794" y="4801270"/>
            <a:ext cx="567463" cy="545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/>
              <a:t>=&gt;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6D787A-DB45-2099-10C5-850DC6BBB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4609" y="5642626"/>
            <a:ext cx="2747648" cy="54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589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C2ADE-A732-F801-1B9A-8F2641F17D4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Substituting </a:t>
            </a:r>
            <a:r>
              <a:rPr lang="en-US" sz="2400" i="1" dirty="0"/>
              <a:t>q</a:t>
            </a:r>
            <a:r>
              <a:rPr lang="en-US" sz="2400" baseline="-25000" dirty="0"/>
              <a:t>1</a:t>
            </a:r>
            <a:r>
              <a:rPr lang="en-US" sz="2400" dirty="0"/>
              <a:t> and </a:t>
            </a:r>
            <a:r>
              <a:rPr lang="en-US" sz="2400" i="1" dirty="0"/>
              <a:t>q</a:t>
            </a:r>
            <a:r>
              <a:rPr lang="en-US" sz="2400" baseline="-25000" dirty="0"/>
              <a:t>2</a:t>
            </a:r>
            <a:r>
              <a:rPr lang="en-US" sz="2400" dirty="0"/>
              <a:t> gives</a:t>
            </a:r>
          </a:p>
          <a:p>
            <a:r>
              <a:rPr lang="en-US" sz="2400" dirty="0"/>
              <a:t>Hence, the shockwave speed will be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Interpretation of Shockwave Speed</a:t>
            </a:r>
          </a:p>
          <a:p>
            <a:r>
              <a:rPr lang="en-US" sz="2400" dirty="0"/>
              <a:t> </a:t>
            </a:r>
            <a:r>
              <a:rPr lang="pl-PL" sz="2400" b="1" dirty="0"/>
              <a:t>u</a:t>
            </a:r>
            <a:r>
              <a:rPr lang="pl-PL" sz="2400" b="1" baseline="-25000" dirty="0"/>
              <a:t>w </a:t>
            </a:r>
            <a:r>
              <a:rPr lang="pl-PL" sz="2400" b="1" dirty="0"/>
              <a:t>&lt; 0: upstream wave</a:t>
            </a:r>
          </a:p>
          <a:p>
            <a:r>
              <a:rPr lang="pl-PL" sz="2400" b="1" dirty="0"/>
              <a:t>u</a:t>
            </a:r>
            <a:r>
              <a:rPr lang="pl-PL" sz="2400" b="1" baseline="-25000" dirty="0"/>
              <a:t>w</a:t>
            </a:r>
            <a:r>
              <a:rPr lang="pl-PL" sz="2400" b="1" dirty="0"/>
              <a:t> &gt; 0: downstream wave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8705B-5A56-2779-3564-2FF9266C1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650" y="1386842"/>
            <a:ext cx="2680664" cy="4901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9BB106B-5BC4-072E-3234-398D2436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374490" cy="717551"/>
          </a:xfrm>
        </p:spPr>
        <p:txBody>
          <a:bodyPr/>
          <a:lstStyle/>
          <a:p>
            <a:r>
              <a:rPr lang="en-US" dirty="0"/>
              <a:t>Velocity of Shock Waves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D2C093-9F4C-9F98-7475-6E21E5E87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95" y="2373087"/>
            <a:ext cx="2274919" cy="903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427D74-9EDD-FC23-127D-6454F3055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287" y="4191747"/>
            <a:ext cx="4761713" cy="15784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394F33-3BB4-325C-AAC2-E26800D7DF4D}"/>
              </a:ext>
            </a:extLst>
          </p:cNvPr>
          <p:cNvSpPr txBox="1"/>
          <p:nvPr/>
        </p:nvSpPr>
        <p:spPr>
          <a:xfrm>
            <a:off x="8019138" y="6039072"/>
            <a:ext cx="4172862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234)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126841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BAD8-4880-ECFB-CCE5-760495F1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3319" cy="717551"/>
          </a:xfrm>
        </p:spPr>
        <p:txBody>
          <a:bodyPr/>
          <a:lstStyle/>
          <a:p>
            <a:r>
              <a:rPr lang="de-DE" dirty="0"/>
              <a:t>Worked Example</a:t>
            </a:r>
            <a:r>
              <a:rPr lang="en-US" dirty="0"/>
              <a:t>- Signalized Intersection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A49A-C6EF-04D7-C667-F4E599476BC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1014" y="1377223"/>
            <a:ext cx="918878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southbound approach of a signalized intersection carries a flow of </a:t>
            </a:r>
            <a:r>
              <a:rPr lang="en-US" sz="2000" b="1" dirty="0"/>
              <a:t>1000 veh/h/ln </a:t>
            </a:r>
            <a:r>
              <a:rPr lang="en-US" sz="2000" dirty="0"/>
              <a:t>at a velocity of </a:t>
            </a:r>
            <a:r>
              <a:rPr lang="en-US" sz="2000" b="1" dirty="0"/>
              <a:t>50 km/h</a:t>
            </a:r>
            <a:r>
              <a:rPr lang="en-US" sz="2000" dirty="0"/>
              <a:t>. The red signal duration is 15 seconds. If the saturation flow is </a:t>
            </a:r>
            <a:r>
              <a:rPr lang="en-US" sz="2000" b="1" dirty="0"/>
              <a:t>2000 veh/h/ln </a:t>
            </a:r>
            <a:r>
              <a:rPr lang="en-US" sz="2000" dirty="0"/>
              <a:t>and the density is </a:t>
            </a:r>
            <a:r>
              <a:rPr lang="en-US" sz="2000" b="1" dirty="0"/>
              <a:t>75 veh/ln</a:t>
            </a:r>
            <a:r>
              <a:rPr lang="en-US" sz="2000" dirty="0"/>
              <a:t>, the jam density is </a:t>
            </a:r>
            <a:r>
              <a:rPr lang="en-US" sz="2000" b="1" dirty="0"/>
              <a:t>150 </a:t>
            </a:r>
            <a:r>
              <a:rPr lang="en-US" sz="2000" b="1" dirty="0" err="1"/>
              <a:t>veh</a:t>
            </a:r>
            <a:r>
              <a:rPr lang="en-US" sz="2000" b="1" dirty="0"/>
              <a:t>/km</a:t>
            </a:r>
            <a:r>
              <a:rPr lang="en-US" sz="2000" dirty="0"/>
              <a:t>. Determine the following: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The length of the queue at the end of the red phase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The maximum queue length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Queue dissipation time after the end of the red. 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BBD18E-7F97-7008-086B-BAA6CA7BEEFB}"/>
              </a:ext>
            </a:extLst>
          </p:cNvPr>
          <p:cNvSpPr txBox="1"/>
          <p:nvPr/>
        </p:nvSpPr>
        <p:spPr>
          <a:xfrm>
            <a:off x="564451" y="4424135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100" dirty="0"/>
              <a:t>Adapted 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from: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237)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543031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08872-D2BE-B7B9-7883-777B46C0F5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724535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Given: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Saturation flow</a:t>
            </a:r>
          </a:p>
          <a:p>
            <a:pPr marL="0" indent="0">
              <a:buNone/>
            </a:pPr>
            <a:r>
              <a:rPr lang="en-US" sz="1800" dirty="0"/>
              <a:t>Density at saturation </a:t>
            </a:r>
          </a:p>
          <a:p>
            <a:pPr marL="0" indent="0">
              <a:buNone/>
            </a:pPr>
            <a:r>
              <a:rPr lang="en-US" sz="1800" dirty="0"/>
              <a:t>Jam density                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Solution: </a:t>
            </a:r>
          </a:p>
          <a:p>
            <a:pPr marL="0" indent="0">
              <a:buNone/>
            </a:pPr>
            <a:r>
              <a:rPr lang="en-US" sz="2000" dirty="0"/>
              <a:t>a) Let us first determine the speed of the backward-forming shock wave when the signals turn to </a:t>
            </a:r>
            <a:r>
              <a:rPr lang="en-US" sz="2000" b="1" dirty="0"/>
              <a:t>red</a:t>
            </a:r>
            <a:r>
              <a:rPr lang="en-US" sz="2000" dirty="0"/>
              <a:t> (w</a:t>
            </a:r>
            <a:r>
              <a:rPr lang="en-US" sz="2000" baseline="-25000" dirty="0"/>
              <a:t>13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dirty="0"/>
              <a:t>            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0DE0BD-2553-E635-E6B9-69FAA3DE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245350" cy="717550"/>
          </a:xfrm>
        </p:spPr>
        <p:txBody>
          <a:bodyPr/>
          <a:lstStyle/>
          <a:p>
            <a:r>
              <a:rPr lang="de-DE" dirty="0"/>
              <a:t>Worked Example</a:t>
            </a:r>
            <a:r>
              <a:rPr lang="en-US" dirty="0"/>
              <a:t>- Signalized Intersection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9EDFA-8EC7-1D61-BB55-4242EB295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771" y="984070"/>
            <a:ext cx="4992303" cy="3272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E1BEA-E533-D6AE-26CF-EA9C68069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85" y="5554532"/>
            <a:ext cx="1445681" cy="5175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216CCD-53B5-187E-586E-A04BBCB9F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62" y="1768928"/>
            <a:ext cx="2237309" cy="3646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76501F-DA0D-802F-8029-6617475F3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998" y="1688413"/>
            <a:ext cx="1616241" cy="3131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C50CFF-9665-B124-7D67-9BD1C2B4D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2391" y="2490086"/>
            <a:ext cx="1970840" cy="275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53B109-7516-21D8-DBA8-CCCDB10F7D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9485" y="2947689"/>
            <a:ext cx="1786860" cy="3455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A16F2-062F-CA71-8800-40C259F0D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9485" y="3428996"/>
            <a:ext cx="1839685" cy="3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0764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48958-42B8-6110-5B50-79122D6B4F2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13744" y="390875"/>
            <a:ext cx="9284142" cy="6076249"/>
          </a:xfrm>
        </p:spPr>
        <p:txBody>
          <a:bodyPr>
            <a:normAutofit/>
          </a:bodyPr>
          <a:lstStyle/>
          <a:p>
            <a:r>
              <a:rPr lang="en-US" sz="2000" dirty="0"/>
              <a:t>Using the fundamental relationship, determine the initial density (k1)</a:t>
            </a:r>
          </a:p>
          <a:p>
            <a:endParaRPr lang="en-US" sz="2000" dirty="0"/>
          </a:p>
          <a:p>
            <a:r>
              <a:rPr lang="en-US" sz="2000" dirty="0"/>
              <a:t>Since flow stops at the signal during red, q</a:t>
            </a:r>
            <a:r>
              <a:rPr lang="en-US" sz="2000" baseline="-25000" dirty="0"/>
              <a:t>3</a:t>
            </a:r>
            <a:r>
              <a:rPr lang="en-US" sz="2000" dirty="0"/>
              <a:t>=0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Queue length at the end of red: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77A3B-B649-6C75-8D3C-0801277E4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427" y="806061"/>
            <a:ext cx="3048591" cy="707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374DF-F5A5-7A8C-79B2-7F8556995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028" y="2190846"/>
            <a:ext cx="1445681" cy="517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5DE4A3-6EC8-848A-DF86-2DADB2831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381" y="2190845"/>
            <a:ext cx="3180816" cy="517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768D67-F604-AEF9-A122-50347549A7CD}"/>
              </a:ext>
            </a:extLst>
          </p:cNvPr>
          <p:cNvSpPr txBox="1"/>
          <p:nvPr/>
        </p:nvSpPr>
        <p:spPr>
          <a:xfrm>
            <a:off x="4219511" y="2259843"/>
            <a:ext cx="25006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=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C90C4A-38AD-D213-EDA8-F2BCEE9D4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381" y="2964139"/>
            <a:ext cx="3180816" cy="5301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2F7A77-257F-23F2-9971-83C5FDBC94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579" y="4241630"/>
            <a:ext cx="2655667" cy="88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233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traffic shockwaves</a:t>
            </a:r>
          </a:p>
          <a:p>
            <a:r>
              <a:rPr lang="en-US" sz="1800" dirty="0"/>
              <a:t>Classify shockwave types</a:t>
            </a:r>
          </a:p>
          <a:p>
            <a:r>
              <a:rPr lang="en-US" sz="1800" dirty="0"/>
              <a:t>Compute shockwave speed</a:t>
            </a:r>
          </a:p>
          <a:p>
            <a:r>
              <a:rPr lang="en-US" sz="1800" dirty="0"/>
              <a:t>Analyze queues at signals and bottlenecks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1FACD-C919-A266-1736-63D7D418385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46401" y="461556"/>
            <a:ext cx="8807980" cy="571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b) Maximum queue length</a:t>
            </a:r>
          </a:p>
          <a:p>
            <a:pPr marL="0" indent="0">
              <a:buNone/>
            </a:pPr>
            <a:r>
              <a:rPr lang="en-US" sz="2000" dirty="0"/>
              <a:t>Let us calculate the backward recovery shockwave speed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Hence, the maximum queue length is given by 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4D0F76-4CA4-763B-9C1A-75C6A07B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56" t="50000"/>
          <a:stretch/>
        </p:blipFill>
        <p:spPr>
          <a:xfrm>
            <a:off x="4029137" y="1636370"/>
            <a:ext cx="3184929" cy="638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29C9FF-52C7-085C-1876-B8B7A4E49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137" y="2275114"/>
            <a:ext cx="3649022" cy="605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1D3558-D809-E21C-414A-D943822E9B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716" b="52636"/>
          <a:stretch/>
        </p:blipFill>
        <p:spPr>
          <a:xfrm>
            <a:off x="1181188" y="1636370"/>
            <a:ext cx="2713163" cy="6050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993FCB-0F4B-1E09-7247-D93BE8C87CFD}"/>
              </a:ext>
            </a:extLst>
          </p:cNvPr>
          <p:cNvSpPr txBox="1"/>
          <p:nvPr/>
        </p:nvSpPr>
        <p:spPr>
          <a:xfrm>
            <a:off x="3773201" y="1726445"/>
            <a:ext cx="25006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=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6E1662-1E0D-30D2-2132-D53FD93AF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811" y="3813659"/>
            <a:ext cx="2378618" cy="16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9945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17545-ABE9-2E24-9551-B914319522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57286" y="581299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c) Queue dissipation time after the end of red</a:t>
            </a:r>
          </a:p>
          <a:p>
            <a:pPr marL="0" indent="0">
              <a:buNone/>
            </a:pPr>
            <a:r>
              <a:rPr lang="en-US" sz="2000" dirty="0"/>
              <a:t>Queue dissipation time is given by: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AA1F7-FD52-43BA-0B8C-70FBEB70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511" y="1818414"/>
            <a:ext cx="2383489" cy="1349330"/>
          </a:xfrm>
          <a:prstGeom prst="rect">
            <a:avLst/>
          </a:prstGeom>
        </p:spPr>
      </p:pic>
      <p:pic>
        <p:nvPicPr>
          <p:cNvPr id="19458" name="Picture 2" descr="Urban intersection at sunset with smart traffic lights managing vehicle flow using predictive AI, vibrant city lights reflecting on wet roads, creating a dynamic and futuristic atmosphere.">
            <a:extLst>
              <a:ext uri="{FF2B5EF4-FFF2-40B4-BE49-F238E27FC236}">
                <a16:creationId xmlns:a16="http://schemas.microsoft.com/office/drawing/2014/main" id="{1117BBB3-CF18-8725-484F-BD3A9B6F8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83" y="3239587"/>
            <a:ext cx="5407750" cy="30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04889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At a signalized intersection, why is the dissipation of a queue not instantaneous when the light turns green, and how do the "Forward Moving" and "Backward Recovery" waves interact to determine the total time to clearance?</a:t>
            </a:r>
          </a:p>
          <a:p>
            <a:r>
              <a:rPr lang="en-US" sz="2400" dirty="0"/>
              <a:t>In the scenario of a slow-moving truck, how can a facility experience both a "backward moving" shockwave and a "forward moving" shockwave simultaneously, and what does this tell us about density relative to the obstacle?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https://ocw.tudelft.nl/course-lectures/4-shockwave-theory-s-p-hoogendoorn/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3"/>
              </a:rPr>
              <a:t>https://ocw.tudelft.nl/course-readings/chapter-8-shock-wave-analysis/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4"/>
              </a:rPr>
              <a:t>https://open.umn.edu/opentextbooks/textbooks/973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</a:t>
            </a:r>
            <a:r>
              <a:rPr lang="en-US" sz="2000" b="1" dirty="0"/>
              <a:t>Chapter 6: Fundamental Principles of Traffic Flow</a:t>
            </a:r>
            <a:r>
              <a:rPr lang="en-US" sz="2000" dirty="0"/>
              <a:t>. In </a:t>
            </a:r>
            <a:r>
              <a:rPr lang="en-US" sz="2000" i="1" dirty="0"/>
              <a:t>Traffic and Highway Engineering</a:t>
            </a:r>
            <a:r>
              <a:rPr lang="en-US" sz="2000" dirty="0"/>
              <a:t>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Review: Fundamental Traffic Variables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What is traffic Shockwave?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Types of Shockwaves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Velocity of Shockwaves</a:t>
            </a:r>
          </a:p>
          <a:p>
            <a:pPr>
              <a:defRPr sz="1800"/>
            </a:pPr>
            <a:r>
              <a:rPr lang="de-DE" sz="1800" dirty="0">
                <a:solidFill>
                  <a:srgbClr val="002060"/>
                </a:solidFill>
              </a:rPr>
              <a:t>Worked Example</a:t>
            </a:r>
            <a:r>
              <a:rPr lang="en-US" sz="1800" dirty="0">
                <a:solidFill>
                  <a:srgbClr val="002060"/>
                </a:solidFill>
              </a:rPr>
              <a:t>- Signalized Intersection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662280"/>
            <a:ext cx="8718300" cy="1667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r>
              <a:rPr lang="en-US" sz="1600" dirty="0"/>
              <a:t>Garber, N. J., &amp; Hoel, L. A. (2009). </a:t>
            </a:r>
            <a:r>
              <a:rPr lang="en-US" sz="1600" b="1" dirty="0"/>
              <a:t>Chapter 6: Fundamental Principles of Traffic Flow</a:t>
            </a:r>
            <a:r>
              <a:rPr lang="en-US" sz="1600" dirty="0"/>
              <a:t>. In </a:t>
            </a:r>
            <a:r>
              <a:rPr lang="en-US" sz="1600" i="1" dirty="0"/>
              <a:t>Traffic and Highway Engineering</a:t>
            </a:r>
            <a:r>
              <a:rPr lang="en-US" sz="1600" dirty="0"/>
              <a:t> (4th ed., pp. 253–305).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Why Shockwave?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1D71C-816A-9CEB-3679-685E0FDCD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5587" y="5129093"/>
            <a:ext cx="7813133" cy="114058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Watch these videos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hlinkClick r:id="rId2"/>
              </a:rPr>
              <a:t>https://www.youtube.com/watch?v=Suugn-p5C1M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hlinkClick r:id="rId3"/>
              </a:rPr>
              <a:t>https://www.youtube.com/watch?v=Mh6PNQbKBYo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11270" name="Picture 6" descr="traffic city night traffic city in night. adobe rgb 1998 use........... traffic stock pictures, royalty-free photos &amp; images">
            <a:extLst>
              <a:ext uri="{FF2B5EF4-FFF2-40B4-BE49-F238E27FC236}">
                <a16:creationId xmlns:a16="http://schemas.microsoft.com/office/drawing/2014/main" id="{D18AA518-4350-5CBF-DD5D-B58464CE1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92" y="1924289"/>
            <a:ext cx="3950208" cy="306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7405810" cy="3762573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Shockwaves describe how sudden changes in speed, flow, or capacity propagate through a traffic stream, forming a moving queue. 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Essential for traffic operations and control because it explains how congestion forms, grows, and dissipates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Critical for signal design, work zones, and incident management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Strong link to road safety and congestion mitigation</a:t>
            </a:r>
            <a:endParaRPr lang="en-US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10331890" cy="4721616"/>
          </a:xfrm>
        </p:spPr>
        <p:txBody>
          <a:bodyPr>
            <a:normAutofit/>
          </a:bodyPr>
          <a:lstStyle/>
          <a:p>
            <a:r>
              <a:rPr lang="en-US" sz="2400" b="1" dirty="0"/>
              <a:t>Flow (q)= </a:t>
            </a:r>
            <a:r>
              <a:rPr lang="en-US" sz="2400" dirty="0"/>
              <a:t>Rate of vehicles passing a point. Unit</a:t>
            </a:r>
            <a:r>
              <a:rPr lang="en-US" dirty="0"/>
              <a:t>: </a:t>
            </a:r>
            <a:r>
              <a:rPr lang="en-US" sz="2400" b="1" dirty="0"/>
              <a:t>veh/h</a:t>
            </a:r>
          </a:p>
          <a:p>
            <a:r>
              <a:rPr lang="en-US" sz="2400" b="1" dirty="0"/>
              <a:t>Density (k)= </a:t>
            </a:r>
            <a:r>
              <a:rPr lang="en-US" sz="2400" dirty="0"/>
              <a:t>Concentration of V1ehicles over a distance. Unit: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                           </a:t>
            </a:r>
            <a:r>
              <a:rPr lang="en-US" sz="2400" b="1" dirty="0"/>
              <a:t>Veh/ Km </a:t>
            </a:r>
          </a:p>
          <a:p>
            <a:r>
              <a:rPr lang="en-US" sz="2400" b="1" dirty="0"/>
              <a:t>Speed (u)= </a:t>
            </a:r>
            <a:r>
              <a:rPr lang="en-US" sz="2400" dirty="0"/>
              <a:t>Space mean speed of the stream. Unit: Km/</a:t>
            </a:r>
            <a:r>
              <a:rPr lang="en-US" sz="2400" dirty="0" err="1"/>
              <a:t>hr</a:t>
            </a:r>
            <a:endParaRPr lang="en-US" sz="2400" dirty="0"/>
          </a:p>
          <a:p>
            <a:r>
              <a:rPr lang="en-US" sz="2400" dirty="0"/>
              <a:t>Space mean speed vs time mean speed</a:t>
            </a:r>
          </a:p>
          <a:p>
            <a:r>
              <a:rPr lang="en-US" sz="2400" b="1" dirty="0"/>
              <a:t>Fundamental relation: q = k · u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Review: Fundamental Traffic Variables</a:t>
            </a:r>
            <a:endParaRPr lang="pl-P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4C7BB3-3CAB-FB1D-E1EC-D67F051C2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251" y="4700211"/>
            <a:ext cx="5975797" cy="17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1B934-59C1-09EF-EE9F-63270A19C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53067" cy="717551"/>
          </a:xfrm>
        </p:spPr>
        <p:txBody>
          <a:bodyPr/>
          <a:lstStyle/>
          <a:p>
            <a:r>
              <a:rPr lang="en-US" dirty="0"/>
              <a:t>Fundamental Diagram of Traffic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B5304-85BE-3D82-6CE4-76C8CC0BE68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Shows the relationship between flow and density</a:t>
            </a:r>
          </a:p>
          <a:p>
            <a:r>
              <a:rPr lang="en-US" dirty="0"/>
              <a:t>Defines capacity and jam density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C3AE11-A953-CAAC-35AC-ACAEC019E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370" y="2909959"/>
            <a:ext cx="5241958" cy="3874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20F06F-319C-D92B-965A-7017FF628A59}"/>
              </a:ext>
            </a:extLst>
          </p:cNvPr>
          <p:cNvSpPr txBox="1"/>
          <p:nvPr/>
        </p:nvSpPr>
        <p:spPr>
          <a:xfrm>
            <a:off x="8473302" y="6104447"/>
            <a:ext cx="3432048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251)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471878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AC4A-B570-FF9C-284B-B3ECB9650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455403" cy="717551"/>
          </a:xfrm>
        </p:spPr>
        <p:txBody>
          <a:bodyPr/>
          <a:lstStyle/>
          <a:p>
            <a:r>
              <a:rPr lang="en-US" dirty="0"/>
              <a:t>What is a Traffic Shockwave?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DE108-60E1-35AB-C1AE-E7A26C7601B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</a:t>
            </a:r>
            <a:r>
              <a:rPr lang="en-US" sz="2400" b="1" dirty="0"/>
              <a:t>moving boundary</a:t>
            </a:r>
            <a:r>
              <a:rPr lang="en-US" sz="2400" dirty="0"/>
              <a:t> between two traffic states with different speeds, flows, and densities.</a:t>
            </a:r>
          </a:p>
          <a:p>
            <a:r>
              <a:rPr lang="en-US" sz="2400" dirty="0"/>
              <a:t>Represents the </a:t>
            </a:r>
            <a:r>
              <a:rPr lang="en-US" sz="2400" b="1" dirty="0"/>
              <a:t>propagation of a disturbance</a:t>
            </a:r>
            <a:r>
              <a:rPr lang="en-US" sz="2400" dirty="0"/>
              <a:t>, not the motion of individual vehicles.</a:t>
            </a:r>
          </a:p>
          <a:p>
            <a:r>
              <a:rPr lang="en-US" sz="2400" dirty="0"/>
              <a:t>Can move </a:t>
            </a:r>
            <a:r>
              <a:rPr lang="en-US" sz="2400" b="1" dirty="0"/>
              <a:t>upstream, downstream, or remain stationary.</a:t>
            </a:r>
          </a:p>
          <a:p>
            <a:r>
              <a:rPr lang="en-US" sz="2400" dirty="0"/>
              <a:t>Commonly observed as </a:t>
            </a:r>
            <a:r>
              <a:rPr lang="en-US" sz="2400" b="1" dirty="0"/>
              <a:t>sudden braking or acceleration</a:t>
            </a:r>
            <a:r>
              <a:rPr lang="en-US" sz="2400" dirty="0"/>
              <a:t> in traffic streams</a:t>
            </a:r>
          </a:p>
          <a:p>
            <a:r>
              <a:rPr lang="en-US" sz="2400" dirty="0"/>
              <a:t>Typical at </a:t>
            </a:r>
            <a:r>
              <a:rPr lang="en-US" sz="2400" b="1" dirty="0"/>
              <a:t>signals, bottlenecks, work zones, and incidents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55523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700BC-5D8C-28A2-55CA-C3C16708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Shockwaves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FA304-C417-7180-3E0E-401F616A353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Major types: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Frontal stationary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Backward forming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Backward recovery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Rear stationary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Forward recovery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7016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6153-53A8-355D-8F1C-A16F641A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12093-B3E5-0F00-1897-48AEC915BD5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5" name="Picture 4" descr="A diagram of a traffic jam&#10;&#10;AI-generated content may be incorrect.">
            <a:extLst>
              <a:ext uri="{FF2B5EF4-FFF2-40B4-BE49-F238E27FC236}">
                <a16:creationId xmlns:a16="http://schemas.microsoft.com/office/drawing/2014/main" id="{73BA90EB-E272-BDDA-CD5F-BC67B386F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288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3F4A0-3DB0-4654-AC41-9C4A98369861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1133</Words>
  <Application>Microsoft Office PowerPoint</Application>
  <PresentationFormat>Widescreen</PresentationFormat>
  <Paragraphs>144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Why Shockwave?</vt:lpstr>
      <vt:lpstr>Review: Fundamental Traffic Variables</vt:lpstr>
      <vt:lpstr>Fundamental Diagram of Traffic Flow</vt:lpstr>
      <vt:lpstr>What is a Traffic Shockwave?</vt:lpstr>
      <vt:lpstr>Types of Shockwaves</vt:lpstr>
      <vt:lpstr>PowerPoint Presentation</vt:lpstr>
      <vt:lpstr>Types of Shockwaves</vt:lpstr>
      <vt:lpstr>Types of Shockwaves</vt:lpstr>
      <vt:lpstr>Example: Shockwaves at Signalized Intersections </vt:lpstr>
      <vt:lpstr>Example: Shockwaves at Bottleneck</vt:lpstr>
      <vt:lpstr>Velocity of Shock Waves  </vt:lpstr>
      <vt:lpstr>Velocity of Shock Waves  </vt:lpstr>
      <vt:lpstr>Velocity of Shock Waves  </vt:lpstr>
      <vt:lpstr>Worked Example- Signalized Intersection</vt:lpstr>
      <vt:lpstr>Worked Example- Signalized Intersection</vt:lpstr>
      <vt:lpstr>PowerPoint Presentation</vt:lpstr>
      <vt:lpstr>PowerPoint Presentation</vt:lpstr>
      <vt:lpstr>PowerPoint Presentation</vt:lpstr>
      <vt:lpstr>Discussion Questions</vt:lpstr>
      <vt:lpstr>Additional materials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263</cp:revision>
  <dcterms:modified xsi:type="dcterms:W3CDTF">2026-02-16T07:20:29Z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