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handoutMasterIdLst>
    <p:handoutMasterId r:id="rId38"/>
  </p:handoutMasterIdLst>
  <p:sldIdLst>
    <p:sldId id="306" r:id="rId5"/>
    <p:sldId id="313" r:id="rId6"/>
    <p:sldId id="307" r:id="rId7"/>
    <p:sldId id="314" r:id="rId8"/>
    <p:sldId id="317" r:id="rId9"/>
    <p:sldId id="329" r:id="rId10"/>
    <p:sldId id="330" r:id="rId11"/>
    <p:sldId id="350" r:id="rId12"/>
    <p:sldId id="331" r:id="rId13"/>
    <p:sldId id="332" r:id="rId14"/>
    <p:sldId id="333" r:id="rId15"/>
    <p:sldId id="334" r:id="rId16"/>
    <p:sldId id="335" r:id="rId17"/>
    <p:sldId id="336" r:id="rId18"/>
    <p:sldId id="337" r:id="rId19"/>
    <p:sldId id="338" r:id="rId20"/>
    <p:sldId id="351" r:id="rId21"/>
    <p:sldId id="339" r:id="rId22"/>
    <p:sldId id="340" r:id="rId23"/>
    <p:sldId id="341" r:id="rId24"/>
    <p:sldId id="342" r:id="rId25"/>
    <p:sldId id="343" r:id="rId26"/>
    <p:sldId id="352" r:id="rId27"/>
    <p:sldId id="344" r:id="rId28"/>
    <p:sldId id="345" r:id="rId29"/>
    <p:sldId id="346" r:id="rId30"/>
    <p:sldId id="353" r:id="rId31"/>
    <p:sldId id="347" r:id="rId32"/>
    <p:sldId id="348" r:id="rId33"/>
    <p:sldId id="349" r:id="rId34"/>
    <p:sldId id="309" r:id="rId35"/>
    <p:sldId id="328"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D999BA-030F-4384-AC25-39755D083EA9}" v="1" dt="2026-05-04T16:40:04.78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40:04.783" v="0"/>
      <pc:docMkLst>
        <pc:docMk/>
      </pc:docMkLst>
      <pc:sldMasterChg chg="modSldLayout">
        <pc:chgData name="Wojciech Kustra" userId="afebd3d0-216b-4c4f-8992-1bf1fda6d5e8" providerId="ADAL" clId="{1D307E72-7901-4E61-A01B-3C4232ABCF63}" dt="2026-05-04T16:40:04.783" v="0"/>
        <pc:sldMasterMkLst>
          <pc:docMk/>
          <pc:sldMasterMk cId="0" sldId="2147483648"/>
        </pc:sldMasterMkLst>
        <pc:sldLayoutChg chg="modSp">
          <pc:chgData name="Wojciech Kustra" userId="afebd3d0-216b-4c4f-8992-1bf1fda6d5e8" providerId="ADAL" clId="{1D307E72-7901-4E61-A01B-3C4232ABCF63}" dt="2026-05-04T16:40:04.783" v="0"/>
          <pc:sldLayoutMkLst>
            <pc:docMk/>
            <pc:sldMasterMk cId="0" sldId="2147483648"/>
            <pc:sldLayoutMk cId="0" sldId="2147483650"/>
          </pc:sldLayoutMkLst>
          <pc:spChg chg="mod">
            <ac:chgData name="Wojciech Kustra" userId="afebd3d0-216b-4c4f-8992-1bf1fda6d5e8" providerId="ADAL" clId="{1D307E72-7901-4E61-A01B-3C4232ABCF63}" dt="2026-05-04T16:40:04.783"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Introduction</a:t>
            </a:r>
            <a:r>
              <a:rPr lang="pl-PL" dirty="0"/>
              <a:t> to </a:t>
            </a:r>
            <a:r>
              <a:rPr lang="pl-PL" dirty="0" err="1"/>
              <a:t>Procurement</a:t>
            </a:r>
            <a:r>
              <a:rPr lang="pl-PL" dirty="0"/>
              <a:t> </a:t>
            </a:r>
            <a:br>
              <a:rPr lang="pl-PL" dirty="0"/>
            </a:br>
            <a:r>
              <a:rPr lang="pl-PL" dirty="0"/>
              <a:t>&amp; </a:t>
            </a:r>
            <a:r>
              <a:rPr lang="pl-PL" dirty="0" err="1"/>
              <a:t>Purchasing</a:t>
            </a:r>
            <a:r>
              <a:rPr lang="pl-PL" dirty="0"/>
              <a:t> Management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8B74F-6496-7212-854B-2C4FB1DAD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3A882-3E0F-B4AD-C9C0-E6222A82A5BF}"/>
              </a:ext>
            </a:extLst>
          </p:cNvPr>
          <p:cNvSpPr>
            <a:spLocks noGrp="1"/>
          </p:cNvSpPr>
          <p:nvPr>
            <p:ph type="title"/>
          </p:nvPr>
        </p:nvSpPr>
        <p:spPr>
          <a:xfrm>
            <a:off x="603252" y="539751"/>
            <a:ext cx="7559845" cy="717551"/>
          </a:xfrm>
        </p:spPr>
        <p:txBody>
          <a:bodyPr/>
          <a:lstStyle/>
          <a:p>
            <a:r>
              <a:rPr lang="pl-PL" dirty="0"/>
              <a:t>Step 2: Specifying Requirements</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A59696C-78AC-F0B5-3A43-048492DBC7E0}"/>
              </a:ext>
            </a:extLst>
          </p:cNvPr>
          <p:cNvSpPr>
            <a:spLocks noGrp="1"/>
          </p:cNvSpPr>
          <p:nvPr>
            <p:ph type="body" sz="half" idx="1"/>
          </p:nvPr>
        </p:nvSpPr>
        <p:spPr>
          <a:xfrm>
            <a:off x="603253" y="1258728"/>
            <a:ext cx="8807980" cy="5599272"/>
          </a:xfrm>
        </p:spPr>
        <p:txBody>
          <a:bodyPr>
            <a:normAutofit fontScale="92500" lnSpcReduction="20000"/>
          </a:bodyPr>
          <a:lstStyle/>
          <a:p>
            <a:pPr marL="0" indent="0">
              <a:buNone/>
            </a:pPr>
            <a:r>
              <a:rPr lang="en-US" sz="2400" b="1" dirty="0"/>
              <a:t>Critical:</a:t>
            </a:r>
            <a:r>
              <a:rPr lang="en-US" sz="2400" dirty="0"/>
              <a:t> Clear specifications prevent misunderstandings and quality problems</a:t>
            </a:r>
            <a:r>
              <a:rPr lang="pl-PL" sz="2400" dirty="0"/>
              <a:t>.</a:t>
            </a:r>
          </a:p>
          <a:p>
            <a:pPr marL="631825" indent="-303213">
              <a:buFont typeface="Wingdings" panose="05000000000000000000" pitchFamily="2" charset="2"/>
              <a:buChar char="§"/>
            </a:pPr>
            <a:r>
              <a:rPr lang="en-US" sz="2200" dirty="0"/>
              <a:t>Quantity: How much? (exact numbers, with tolerance)</a:t>
            </a:r>
          </a:p>
          <a:p>
            <a:pPr marL="631825" indent="-303213">
              <a:buFont typeface="Wingdings" panose="05000000000000000000" pitchFamily="2" charset="2"/>
              <a:buChar char="§"/>
            </a:pPr>
            <a:r>
              <a:rPr lang="en-US" sz="2200" dirty="0"/>
              <a:t>Quality: What grade? (Grade A, Grade B? Standards?)</a:t>
            </a:r>
          </a:p>
          <a:p>
            <a:pPr marL="631825" indent="-303213">
              <a:buFont typeface="Wingdings" panose="05000000000000000000" pitchFamily="2" charset="2"/>
              <a:buChar char="§"/>
            </a:pPr>
            <a:r>
              <a:rPr lang="en-US" sz="2200" dirty="0"/>
              <a:t>Dimensions: Size, weight, color, thickness, etc.</a:t>
            </a:r>
          </a:p>
          <a:p>
            <a:pPr marL="631825" indent="-303213">
              <a:buFont typeface="Wingdings" panose="05000000000000000000" pitchFamily="2" charset="2"/>
              <a:buChar char="§"/>
            </a:pPr>
            <a:r>
              <a:rPr lang="en-US" sz="2200" dirty="0"/>
              <a:t>Delivery: When? Where? How?</a:t>
            </a:r>
          </a:p>
          <a:p>
            <a:pPr marL="631825" indent="-303213">
              <a:buFont typeface="Wingdings" panose="05000000000000000000" pitchFamily="2" charset="2"/>
              <a:buChar char="§"/>
            </a:pPr>
            <a:r>
              <a:rPr lang="en-US" sz="2200" dirty="0"/>
              <a:t>Packaging: How should it be packaged?</a:t>
            </a:r>
          </a:p>
          <a:p>
            <a:pPr marL="631825" indent="-303213">
              <a:buFont typeface="Wingdings" panose="05000000000000000000" pitchFamily="2" charset="2"/>
              <a:buChar char="§"/>
            </a:pPr>
            <a:r>
              <a:rPr lang="en-US" sz="2200" dirty="0"/>
              <a:t>Standards: Must it meet specific standards? (certifications, compliance)</a:t>
            </a:r>
          </a:p>
          <a:p>
            <a:pPr marL="631825" indent="-303213">
              <a:buFont typeface="Wingdings" panose="05000000000000000000" pitchFamily="2" charset="2"/>
              <a:buChar char="§"/>
            </a:pPr>
            <a:r>
              <a:rPr lang="en-US" sz="2200" dirty="0"/>
              <a:t>Price: Budget constraints? Fixed price or negotiable?</a:t>
            </a:r>
          </a:p>
          <a:p>
            <a:pPr marL="0" indent="0">
              <a:buNone/>
            </a:pPr>
            <a:r>
              <a:rPr lang="en-US" sz="2400" b="1" dirty="0"/>
              <a:t>Example:</a:t>
            </a:r>
            <a:r>
              <a:rPr lang="en-US" sz="2400" dirty="0"/>
              <a:t> Not just "cotton" but "Long-staple cotton, Grade A, 500 kg, 95% purity, delivered to Douala port by March 15, CIF terms, ISO certified"</a:t>
            </a:r>
          </a:p>
        </p:txBody>
      </p:sp>
    </p:spTree>
    <p:extLst>
      <p:ext uri="{BB962C8B-B14F-4D97-AF65-F5344CB8AC3E}">
        <p14:creationId xmlns:p14="http://schemas.microsoft.com/office/powerpoint/2010/main" val="380820035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FC153-D937-A7CE-1B3A-5CADBD762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58045-520D-BAF5-FE29-0DFDD7F22A95}"/>
              </a:ext>
            </a:extLst>
          </p:cNvPr>
          <p:cNvSpPr>
            <a:spLocks noGrp="1"/>
          </p:cNvSpPr>
          <p:nvPr>
            <p:ph type="title"/>
          </p:nvPr>
        </p:nvSpPr>
        <p:spPr>
          <a:xfrm>
            <a:off x="603252" y="539751"/>
            <a:ext cx="7559845" cy="717551"/>
          </a:xfrm>
        </p:spPr>
        <p:txBody>
          <a:bodyPr/>
          <a:lstStyle/>
          <a:p>
            <a:r>
              <a:rPr lang="en-US" dirty="0"/>
              <a:t>Step 3: Identifying Potential Suppliers</a:t>
            </a: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2AA1BE20-1423-D3C5-2B39-05CED71E557A}"/>
              </a:ext>
            </a:extLst>
          </p:cNvPr>
          <p:cNvSpPr>
            <a:spLocks noGrp="1"/>
          </p:cNvSpPr>
          <p:nvPr>
            <p:ph type="body" sz="half" idx="1"/>
          </p:nvPr>
        </p:nvSpPr>
        <p:spPr>
          <a:xfrm>
            <a:off x="603251" y="1633337"/>
            <a:ext cx="10037039" cy="5599272"/>
          </a:xfrm>
        </p:spPr>
        <p:txBody>
          <a:bodyPr>
            <a:normAutofit/>
          </a:bodyPr>
          <a:lstStyle/>
          <a:p>
            <a:pPr marL="0" indent="0">
              <a:spcBef>
                <a:spcPts val="1800"/>
              </a:spcBef>
              <a:buNone/>
            </a:pPr>
            <a:r>
              <a:rPr lang="en-US" sz="2200" b="1" dirty="0"/>
              <a:t>Task: </a:t>
            </a:r>
            <a:r>
              <a:rPr lang="en-US" sz="2200" dirty="0"/>
              <a:t>Who can supply what we need?</a:t>
            </a:r>
            <a:endParaRPr lang="pl-PL" sz="2200" dirty="0"/>
          </a:p>
          <a:p>
            <a:pPr marL="631825" indent="-266700">
              <a:spcBef>
                <a:spcPts val="1800"/>
              </a:spcBef>
              <a:buFont typeface="Wingdings" panose="05000000000000000000" pitchFamily="2" charset="2"/>
              <a:buChar char="§"/>
            </a:pPr>
            <a:r>
              <a:rPr lang="en-US" sz="2200" dirty="0"/>
              <a:t>Existing suppliers: Do we already work with suppliers who can provide this?</a:t>
            </a:r>
          </a:p>
          <a:p>
            <a:pPr marL="631825" indent="-266700">
              <a:spcBef>
                <a:spcPts val="1800"/>
              </a:spcBef>
              <a:buFont typeface="Wingdings" panose="05000000000000000000" pitchFamily="2" charset="2"/>
              <a:buChar char="§"/>
            </a:pPr>
            <a:r>
              <a:rPr lang="en-US" sz="2200" dirty="0"/>
              <a:t>Industry directories: Lists of suppliers in Congo/Cameroon/Africa</a:t>
            </a:r>
          </a:p>
          <a:p>
            <a:pPr marL="631825" indent="-266700">
              <a:spcBef>
                <a:spcPts val="1800"/>
              </a:spcBef>
              <a:buFont typeface="Wingdings" panose="05000000000000000000" pitchFamily="2" charset="2"/>
              <a:buChar char="§"/>
            </a:pPr>
            <a:r>
              <a:rPr lang="en-US" sz="2200" dirty="0"/>
              <a:t>Trade associations: Industry groups that maintain supplier lists</a:t>
            </a:r>
          </a:p>
          <a:p>
            <a:pPr marL="631825" indent="-266700">
              <a:spcBef>
                <a:spcPts val="1800"/>
              </a:spcBef>
              <a:buFont typeface="Wingdings" panose="05000000000000000000" pitchFamily="2" charset="2"/>
              <a:buChar char="§"/>
            </a:pPr>
            <a:r>
              <a:rPr lang="en-US" sz="2200" dirty="0"/>
              <a:t>Referrals: Other companies recommend suppliers</a:t>
            </a:r>
          </a:p>
          <a:p>
            <a:pPr marL="631825" indent="-266700">
              <a:spcBef>
                <a:spcPts val="1800"/>
              </a:spcBef>
              <a:buFont typeface="Wingdings" panose="05000000000000000000" pitchFamily="2" charset="2"/>
              <a:buChar char="§"/>
            </a:pPr>
            <a:r>
              <a:rPr lang="en-US" sz="2200" dirty="0"/>
              <a:t>Tender/RFQ: Publicly announce need, suppliers respond</a:t>
            </a:r>
          </a:p>
          <a:p>
            <a:pPr marL="631825" indent="-266700">
              <a:spcBef>
                <a:spcPts val="1800"/>
              </a:spcBef>
              <a:buFont typeface="Wingdings" panose="05000000000000000000" pitchFamily="2" charset="2"/>
              <a:buChar char="§"/>
            </a:pPr>
            <a:r>
              <a:rPr lang="en-US" sz="2200" dirty="0"/>
              <a:t>Trade shows: Meet suppliers in person, see products</a:t>
            </a:r>
          </a:p>
          <a:p>
            <a:pPr marL="631825" indent="-266700">
              <a:spcBef>
                <a:spcPts val="1800"/>
              </a:spcBef>
              <a:buFont typeface="Wingdings" panose="05000000000000000000" pitchFamily="2" charset="2"/>
              <a:buChar char="§"/>
            </a:pPr>
            <a:r>
              <a:rPr lang="en-US" sz="2200" dirty="0"/>
              <a:t>International suppliers: If local unavailable, consider imports</a:t>
            </a:r>
          </a:p>
          <a:p>
            <a:pPr marL="0" indent="0">
              <a:spcBef>
                <a:spcPts val="1800"/>
              </a:spcBef>
              <a:buNone/>
            </a:pPr>
            <a:r>
              <a:rPr lang="en-US" sz="2200" b="1" dirty="0"/>
              <a:t>Best practice:</a:t>
            </a:r>
            <a:r>
              <a:rPr lang="en-US" sz="2200" dirty="0"/>
              <a:t> Identify at least 2-3 potential suppliers for competition</a:t>
            </a:r>
          </a:p>
        </p:txBody>
      </p:sp>
    </p:spTree>
    <p:extLst>
      <p:ext uri="{BB962C8B-B14F-4D97-AF65-F5344CB8AC3E}">
        <p14:creationId xmlns:p14="http://schemas.microsoft.com/office/powerpoint/2010/main" val="255480942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13D14-2FA6-2E21-43A0-7D00F2879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35348-05FE-3AFB-E208-E0BC6B9F16E2}"/>
              </a:ext>
            </a:extLst>
          </p:cNvPr>
          <p:cNvSpPr>
            <a:spLocks noGrp="1"/>
          </p:cNvSpPr>
          <p:nvPr>
            <p:ph type="title"/>
          </p:nvPr>
        </p:nvSpPr>
        <p:spPr>
          <a:xfrm>
            <a:off x="603252" y="539751"/>
            <a:ext cx="7559845" cy="717551"/>
          </a:xfrm>
        </p:spPr>
        <p:txBody>
          <a:bodyPr/>
          <a:lstStyle/>
          <a:p>
            <a:r>
              <a:rPr lang="en-US" dirty="0"/>
              <a:t>Step 4: Request for Quotation (RFQ)</a:t>
            </a: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A94E88E-9C09-6F08-0C6E-111CFFD767B7}"/>
              </a:ext>
            </a:extLst>
          </p:cNvPr>
          <p:cNvSpPr>
            <a:spLocks noGrp="1"/>
          </p:cNvSpPr>
          <p:nvPr>
            <p:ph type="body" sz="half" idx="1"/>
          </p:nvPr>
        </p:nvSpPr>
        <p:spPr>
          <a:xfrm>
            <a:off x="603251" y="1458235"/>
            <a:ext cx="10037039" cy="5599272"/>
          </a:xfrm>
        </p:spPr>
        <p:txBody>
          <a:bodyPr>
            <a:normAutofit/>
          </a:bodyPr>
          <a:lstStyle/>
          <a:p>
            <a:pPr marL="0" indent="0">
              <a:buNone/>
            </a:pPr>
            <a:r>
              <a:rPr lang="en-US" sz="2400" b="1" dirty="0"/>
              <a:t>Process:</a:t>
            </a:r>
            <a:r>
              <a:rPr lang="en-US" sz="2400" dirty="0"/>
              <a:t> Send specifications to suppliers, ask for price and terms</a:t>
            </a:r>
            <a:endParaRPr lang="pl-PL" sz="2200" dirty="0"/>
          </a:p>
          <a:p>
            <a:pPr marL="631825" indent="-266700">
              <a:buFont typeface="Wingdings" panose="05000000000000000000" pitchFamily="2" charset="2"/>
              <a:buChar char="§"/>
            </a:pPr>
            <a:r>
              <a:rPr lang="en-US" sz="2200" dirty="0"/>
              <a:t>What to include in RFQ: Detailed specifications, delivery requirements, payment terms needed, timeline for response</a:t>
            </a:r>
          </a:p>
          <a:p>
            <a:pPr marL="631825" indent="-266700">
              <a:buFont typeface="Wingdings" panose="05000000000000000000" pitchFamily="2" charset="2"/>
              <a:buChar char="§"/>
            </a:pPr>
            <a:r>
              <a:rPr lang="en-US" sz="2200" dirty="0"/>
              <a:t>Request elements: Unit price, total price, delivery costs, lead time, warranty, payment terms (30 days? 60 days?)</a:t>
            </a:r>
          </a:p>
          <a:p>
            <a:pPr marL="631825" indent="-266700">
              <a:buFont typeface="Wingdings" panose="05000000000000000000" pitchFamily="2" charset="2"/>
              <a:buChar char="§"/>
            </a:pPr>
            <a:r>
              <a:rPr lang="en-US" sz="2200" dirty="0"/>
              <a:t>Supplier response: Quotation showing price, terms, delivery date</a:t>
            </a:r>
          </a:p>
          <a:p>
            <a:pPr marL="631825" indent="-266700">
              <a:buFont typeface="Wingdings" panose="05000000000000000000" pitchFamily="2" charset="2"/>
              <a:buChar char="§"/>
            </a:pPr>
            <a:r>
              <a:rPr lang="en-US" sz="2200" dirty="0"/>
              <a:t>Compare: Review all quotes side-by-side</a:t>
            </a:r>
          </a:p>
          <a:p>
            <a:pPr marL="0" indent="0">
              <a:buNone/>
            </a:pPr>
            <a:r>
              <a:rPr lang="en-US" sz="2400" b="1" dirty="0"/>
              <a:t>African context:</a:t>
            </a:r>
            <a:r>
              <a:rPr lang="en-US" sz="2400" dirty="0"/>
              <a:t> Response times can be slow. SMS, email, face-to-face meetings all used. Follow up if no response in reasonable time</a:t>
            </a:r>
            <a:r>
              <a:rPr lang="pl-PL" sz="2400" dirty="0"/>
              <a:t>.</a:t>
            </a:r>
            <a:endParaRPr lang="en-US" sz="2200" dirty="0"/>
          </a:p>
        </p:txBody>
      </p:sp>
    </p:spTree>
    <p:extLst>
      <p:ext uri="{BB962C8B-B14F-4D97-AF65-F5344CB8AC3E}">
        <p14:creationId xmlns:p14="http://schemas.microsoft.com/office/powerpoint/2010/main" val="327357262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31DEC-D484-FBC5-4E94-6932BA4FD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66D53-2217-9E77-2EF8-27D11CBB2D6C}"/>
              </a:ext>
            </a:extLst>
          </p:cNvPr>
          <p:cNvSpPr>
            <a:spLocks noGrp="1"/>
          </p:cNvSpPr>
          <p:nvPr>
            <p:ph type="title"/>
          </p:nvPr>
        </p:nvSpPr>
        <p:spPr>
          <a:xfrm>
            <a:off x="603252" y="539751"/>
            <a:ext cx="7975483" cy="717551"/>
          </a:xfrm>
        </p:spPr>
        <p:txBody>
          <a:bodyPr/>
          <a:lstStyle/>
          <a:p>
            <a:r>
              <a:rPr lang="en-US" dirty="0"/>
              <a:t>Step 5: Evaluating &amp; Selecting Suppliers</a:t>
            </a: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C0A9590-C1D6-C80F-A9E6-5C27453139E1}"/>
              </a:ext>
            </a:extLst>
          </p:cNvPr>
          <p:cNvSpPr>
            <a:spLocks noGrp="1"/>
          </p:cNvSpPr>
          <p:nvPr>
            <p:ph type="body" sz="half" idx="1"/>
          </p:nvPr>
        </p:nvSpPr>
        <p:spPr>
          <a:xfrm>
            <a:off x="603251" y="1506875"/>
            <a:ext cx="10037039" cy="5599272"/>
          </a:xfrm>
        </p:spPr>
        <p:txBody>
          <a:bodyPr>
            <a:normAutofit/>
          </a:bodyPr>
          <a:lstStyle/>
          <a:p>
            <a:pPr marL="0" indent="0">
              <a:spcBef>
                <a:spcPts val="1800"/>
              </a:spcBef>
              <a:buNone/>
            </a:pPr>
            <a:r>
              <a:rPr lang="en-US" sz="2400" b="1" dirty="0"/>
              <a:t>Decision criteria </a:t>
            </a:r>
            <a:r>
              <a:rPr lang="en-US" sz="2400" dirty="0"/>
              <a:t>(NOT just lowest price!):</a:t>
            </a:r>
            <a:endParaRPr lang="pl-PL" sz="2200" dirty="0"/>
          </a:p>
          <a:p>
            <a:pPr marL="631825" indent="-266700">
              <a:spcBef>
                <a:spcPts val="1800"/>
              </a:spcBef>
              <a:buFont typeface="Wingdings" panose="05000000000000000000" pitchFamily="2" charset="2"/>
              <a:buChar char="§"/>
            </a:pPr>
            <a:r>
              <a:rPr lang="en-US" sz="2200" dirty="0"/>
              <a:t>Price: Competitive? Reasonable? (40% of decision)</a:t>
            </a:r>
          </a:p>
          <a:p>
            <a:pPr marL="631825" indent="-266700">
              <a:spcBef>
                <a:spcPts val="1800"/>
              </a:spcBef>
              <a:buFont typeface="Wingdings" panose="05000000000000000000" pitchFamily="2" charset="2"/>
              <a:buChar char="§"/>
            </a:pPr>
            <a:r>
              <a:rPr lang="en-US" sz="2200" dirty="0"/>
              <a:t>Quality: Can they meet specifications? Certifications? (20%)</a:t>
            </a:r>
          </a:p>
          <a:p>
            <a:pPr marL="631825" indent="-266700">
              <a:spcBef>
                <a:spcPts val="1800"/>
              </a:spcBef>
              <a:buFont typeface="Wingdings" panose="05000000000000000000" pitchFamily="2" charset="2"/>
              <a:buChar char="§"/>
            </a:pPr>
            <a:r>
              <a:rPr lang="en-US" sz="2200" dirty="0"/>
              <a:t>Reliability: On-time delivery track record? Communication? (20%)</a:t>
            </a:r>
          </a:p>
          <a:p>
            <a:pPr marL="631825" indent="-266700">
              <a:spcBef>
                <a:spcPts val="1800"/>
              </a:spcBef>
              <a:buFont typeface="Wingdings" panose="05000000000000000000" pitchFamily="2" charset="2"/>
              <a:buChar char="§"/>
            </a:pPr>
            <a:r>
              <a:rPr lang="en-US" sz="2200" dirty="0"/>
              <a:t>Financial stability: Will they stay in business? Can they deliver consistently? (10%)</a:t>
            </a:r>
          </a:p>
          <a:p>
            <a:pPr marL="631825" indent="-266700">
              <a:spcBef>
                <a:spcPts val="1800"/>
              </a:spcBef>
              <a:buFont typeface="Wingdings" panose="05000000000000000000" pitchFamily="2" charset="2"/>
              <a:buChar char="§"/>
            </a:pPr>
            <a:r>
              <a:rPr lang="en-US" sz="2200" dirty="0"/>
              <a:t>Location/Distance: How far are they? Transportation cost impact? (5%)</a:t>
            </a:r>
          </a:p>
          <a:p>
            <a:pPr marL="631825" indent="-266700">
              <a:spcBef>
                <a:spcPts val="1800"/>
              </a:spcBef>
              <a:buFont typeface="Wingdings" panose="05000000000000000000" pitchFamily="2" charset="2"/>
              <a:buChar char="§"/>
            </a:pPr>
            <a:r>
              <a:rPr lang="en-US" sz="2200" dirty="0"/>
              <a:t>Relationship: Are they responsive? Do they listen to needs? (5%)</a:t>
            </a:r>
          </a:p>
          <a:p>
            <a:pPr marL="0" indent="0">
              <a:spcBef>
                <a:spcPts val="1800"/>
              </a:spcBef>
              <a:buNone/>
            </a:pPr>
            <a:r>
              <a:rPr lang="en-US" sz="2400" b="1" dirty="0"/>
              <a:t>Common mistake:</a:t>
            </a:r>
            <a:r>
              <a:rPr lang="en-US" sz="2400" dirty="0"/>
              <a:t> Choosing cheapest option without considering quality/reliability. Often costs more in long run!</a:t>
            </a:r>
            <a:endParaRPr lang="en-US" sz="2200" dirty="0"/>
          </a:p>
        </p:txBody>
      </p:sp>
    </p:spTree>
    <p:extLst>
      <p:ext uri="{BB962C8B-B14F-4D97-AF65-F5344CB8AC3E}">
        <p14:creationId xmlns:p14="http://schemas.microsoft.com/office/powerpoint/2010/main" val="295359033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59BD9-932C-6B66-8641-1BEFFA960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A8063C-D5AA-FF23-EE37-711587D5273E}"/>
              </a:ext>
            </a:extLst>
          </p:cNvPr>
          <p:cNvSpPr>
            <a:spLocks noGrp="1"/>
          </p:cNvSpPr>
          <p:nvPr>
            <p:ph type="title"/>
          </p:nvPr>
        </p:nvSpPr>
        <p:spPr>
          <a:xfrm>
            <a:off x="603252" y="539751"/>
            <a:ext cx="8394833" cy="717551"/>
          </a:xfrm>
        </p:spPr>
        <p:txBody>
          <a:bodyPr/>
          <a:lstStyle/>
          <a:p>
            <a:r>
              <a:rPr lang="en-US" dirty="0"/>
              <a:t>Supplier Evaluation Matrix Example</a:t>
            </a:r>
            <a:br>
              <a:rPr lang="en-US" dirty="0"/>
            </a:br>
            <a:br>
              <a:rPr lang="en-US" dirty="0"/>
            </a:br>
            <a:br>
              <a:rPr lang="en-US" dirty="0"/>
            </a:br>
            <a:br>
              <a:rPr lang="en-US" dirty="0"/>
            </a:br>
            <a:br>
              <a:rPr lang="pl-PL" dirty="0"/>
            </a:br>
            <a:br>
              <a:rPr lang="pl-PL" dirty="0"/>
            </a:br>
            <a:br>
              <a:rPr lang="pl-PL" dirty="0"/>
            </a:br>
            <a:endParaRPr lang="pl-PL" dirty="0"/>
          </a:p>
        </p:txBody>
      </p:sp>
      <p:graphicFrame>
        <p:nvGraphicFramePr>
          <p:cNvPr id="6" name="Tabela 5">
            <a:extLst>
              <a:ext uri="{FF2B5EF4-FFF2-40B4-BE49-F238E27FC236}">
                <a16:creationId xmlns:a16="http://schemas.microsoft.com/office/drawing/2014/main" id="{8EFFE162-1C8D-20A6-F9A5-0A7E85507E9F}"/>
              </a:ext>
            </a:extLst>
          </p:cNvPr>
          <p:cNvGraphicFramePr>
            <a:graphicFrameLocks noGrp="1"/>
          </p:cNvGraphicFramePr>
          <p:nvPr>
            <p:extLst>
              <p:ext uri="{D42A27DB-BD31-4B8C-83A1-F6EECF244321}">
                <p14:modId xmlns:p14="http://schemas.microsoft.com/office/powerpoint/2010/main" val="2714038065"/>
              </p:ext>
            </p:extLst>
          </p:nvPr>
        </p:nvGraphicFramePr>
        <p:xfrm>
          <a:off x="262782" y="3301223"/>
          <a:ext cx="10985500" cy="2743200"/>
        </p:xfrm>
        <a:graphic>
          <a:graphicData uri="http://schemas.openxmlformats.org/drawingml/2006/table">
            <a:tbl>
              <a:tblPr>
                <a:tableStyleId>{33BA23B1-9221-436E-865A-0063620EA4FD}</a:tableStyleId>
              </a:tblPr>
              <a:tblGrid>
                <a:gridCol w="2197100">
                  <a:extLst>
                    <a:ext uri="{9D8B030D-6E8A-4147-A177-3AD203B41FA5}">
                      <a16:colId xmlns:a16="http://schemas.microsoft.com/office/drawing/2014/main" val="1895606582"/>
                    </a:ext>
                  </a:extLst>
                </a:gridCol>
                <a:gridCol w="2197100">
                  <a:extLst>
                    <a:ext uri="{9D8B030D-6E8A-4147-A177-3AD203B41FA5}">
                      <a16:colId xmlns:a16="http://schemas.microsoft.com/office/drawing/2014/main" val="3311623678"/>
                    </a:ext>
                  </a:extLst>
                </a:gridCol>
                <a:gridCol w="2197100">
                  <a:extLst>
                    <a:ext uri="{9D8B030D-6E8A-4147-A177-3AD203B41FA5}">
                      <a16:colId xmlns:a16="http://schemas.microsoft.com/office/drawing/2014/main" val="1857676384"/>
                    </a:ext>
                  </a:extLst>
                </a:gridCol>
                <a:gridCol w="2197100">
                  <a:extLst>
                    <a:ext uri="{9D8B030D-6E8A-4147-A177-3AD203B41FA5}">
                      <a16:colId xmlns:a16="http://schemas.microsoft.com/office/drawing/2014/main" val="4056978145"/>
                    </a:ext>
                  </a:extLst>
                </a:gridCol>
                <a:gridCol w="2197100">
                  <a:extLst>
                    <a:ext uri="{9D8B030D-6E8A-4147-A177-3AD203B41FA5}">
                      <a16:colId xmlns:a16="http://schemas.microsoft.com/office/drawing/2014/main" val="808493760"/>
                    </a:ext>
                  </a:extLst>
                </a:gridCol>
              </a:tblGrid>
              <a:tr h="0">
                <a:tc>
                  <a:txBody>
                    <a:bodyPr/>
                    <a:lstStyle/>
                    <a:p>
                      <a:pPr>
                        <a:buNone/>
                      </a:pPr>
                      <a:r>
                        <a:rPr lang="pl-PL" sz="2400" b="1">
                          <a:effectLst/>
                        </a:rPr>
                        <a:t>Criteria</a:t>
                      </a:r>
                      <a:endParaRPr lang="pl-PL" sz="2400">
                        <a:effectLst/>
                      </a:endParaRPr>
                    </a:p>
                  </a:txBody>
                  <a:tcPr anchor="ctr"/>
                </a:tc>
                <a:tc>
                  <a:txBody>
                    <a:bodyPr/>
                    <a:lstStyle/>
                    <a:p>
                      <a:pPr>
                        <a:buNone/>
                      </a:pPr>
                      <a:r>
                        <a:rPr lang="pl-PL" sz="2400" b="1" dirty="0" err="1">
                          <a:effectLst/>
                        </a:rPr>
                        <a:t>Weight</a:t>
                      </a:r>
                      <a:endParaRPr lang="pl-PL" sz="2400" dirty="0">
                        <a:effectLst/>
                      </a:endParaRPr>
                    </a:p>
                  </a:txBody>
                  <a:tcPr anchor="ctr"/>
                </a:tc>
                <a:tc>
                  <a:txBody>
                    <a:bodyPr/>
                    <a:lstStyle/>
                    <a:p>
                      <a:pPr>
                        <a:buNone/>
                      </a:pPr>
                      <a:r>
                        <a:rPr lang="pl-PL" sz="2400" b="1">
                          <a:effectLst/>
                        </a:rPr>
                        <a:t>Supplier A</a:t>
                      </a:r>
                      <a:endParaRPr lang="pl-PL" sz="2400">
                        <a:effectLst/>
                      </a:endParaRPr>
                    </a:p>
                  </a:txBody>
                  <a:tcPr anchor="ctr"/>
                </a:tc>
                <a:tc>
                  <a:txBody>
                    <a:bodyPr/>
                    <a:lstStyle/>
                    <a:p>
                      <a:pPr>
                        <a:buNone/>
                      </a:pPr>
                      <a:r>
                        <a:rPr lang="pl-PL" sz="2400" b="1">
                          <a:effectLst/>
                        </a:rPr>
                        <a:t>Supplier B</a:t>
                      </a:r>
                      <a:endParaRPr lang="pl-PL" sz="2400">
                        <a:effectLst/>
                      </a:endParaRPr>
                    </a:p>
                  </a:txBody>
                  <a:tcPr anchor="ctr"/>
                </a:tc>
                <a:tc>
                  <a:txBody>
                    <a:bodyPr/>
                    <a:lstStyle/>
                    <a:p>
                      <a:pPr>
                        <a:buNone/>
                      </a:pPr>
                      <a:r>
                        <a:rPr lang="pl-PL" sz="2400" b="1">
                          <a:effectLst/>
                        </a:rPr>
                        <a:t>Supplier C</a:t>
                      </a:r>
                      <a:endParaRPr lang="pl-PL" sz="2400">
                        <a:effectLst/>
                      </a:endParaRPr>
                    </a:p>
                  </a:txBody>
                  <a:tcPr anchor="ctr"/>
                </a:tc>
                <a:extLst>
                  <a:ext uri="{0D108BD9-81ED-4DB2-BD59-A6C34878D82A}">
                    <a16:rowId xmlns:a16="http://schemas.microsoft.com/office/drawing/2014/main" val="2204328157"/>
                  </a:ext>
                </a:extLst>
              </a:tr>
              <a:tr h="0">
                <a:tc>
                  <a:txBody>
                    <a:bodyPr/>
                    <a:lstStyle/>
                    <a:p>
                      <a:pPr>
                        <a:buNone/>
                      </a:pPr>
                      <a:r>
                        <a:rPr lang="pl-PL" sz="2400">
                          <a:effectLst/>
                        </a:rPr>
                        <a:t>Price</a:t>
                      </a:r>
                    </a:p>
                  </a:txBody>
                  <a:tcPr anchor="ctr"/>
                </a:tc>
                <a:tc>
                  <a:txBody>
                    <a:bodyPr/>
                    <a:lstStyle/>
                    <a:p>
                      <a:pPr>
                        <a:buNone/>
                      </a:pPr>
                      <a:r>
                        <a:rPr lang="pl-PL" sz="2400">
                          <a:effectLst/>
                        </a:rPr>
                        <a:t>40%</a:t>
                      </a:r>
                    </a:p>
                  </a:txBody>
                  <a:tcPr anchor="ctr"/>
                </a:tc>
                <a:tc>
                  <a:txBody>
                    <a:bodyPr/>
                    <a:lstStyle/>
                    <a:p>
                      <a:pPr>
                        <a:buNone/>
                      </a:pPr>
                      <a:r>
                        <a:rPr lang="pl-PL" sz="2400">
                          <a:effectLst/>
                        </a:rPr>
                        <a:t>75/100</a:t>
                      </a:r>
                    </a:p>
                  </a:txBody>
                  <a:tcPr anchor="ctr"/>
                </a:tc>
                <a:tc>
                  <a:txBody>
                    <a:bodyPr/>
                    <a:lstStyle/>
                    <a:p>
                      <a:pPr>
                        <a:buNone/>
                      </a:pPr>
                      <a:r>
                        <a:rPr lang="pl-PL" sz="2400">
                          <a:effectLst/>
                        </a:rPr>
                        <a:t>90/100</a:t>
                      </a:r>
                    </a:p>
                  </a:txBody>
                  <a:tcPr anchor="ctr"/>
                </a:tc>
                <a:tc>
                  <a:txBody>
                    <a:bodyPr/>
                    <a:lstStyle/>
                    <a:p>
                      <a:pPr>
                        <a:buNone/>
                      </a:pPr>
                      <a:r>
                        <a:rPr lang="pl-PL" sz="2400">
                          <a:effectLst/>
                        </a:rPr>
                        <a:t>60/100</a:t>
                      </a:r>
                    </a:p>
                  </a:txBody>
                  <a:tcPr anchor="ctr"/>
                </a:tc>
                <a:extLst>
                  <a:ext uri="{0D108BD9-81ED-4DB2-BD59-A6C34878D82A}">
                    <a16:rowId xmlns:a16="http://schemas.microsoft.com/office/drawing/2014/main" val="1057753944"/>
                  </a:ext>
                </a:extLst>
              </a:tr>
              <a:tr h="0">
                <a:tc>
                  <a:txBody>
                    <a:bodyPr/>
                    <a:lstStyle/>
                    <a:p>
                      <a:pPr>
                        <a:buNone/>
                      </a:pPr>
                      <a:r>
                        <a:rPr lang="pl-PL" sz="2400">
                          <a:effectLst/>
                        </a:rPr>
                        <a:t>Quality</a:t>
                      </a:r>
                    </a:p>
                  </a:txBody>
                  <a:tcPr anchor="ctr"/>
                </a:tc>
                <a:tc>
                  <a:txBody>
                    <a:bodyPr/>
                    <a:lstStyle/>
                    <a:p>
                      <a:pPr>
                        <a:buNone/>
                      </a:pPr>
                      <a:r>
                        <a:rPr lang="pl-PL" sz="2400" dirty="0">
                          <a:effectLst/>
                        </a:rPr>
                        <a:t>20%</a:t>
                      </a:r>
                    </a:p>
                  </a:txBody>
                  <a:tcPr anchor="ctr"/>
                </a:tc>
                <a:tc>
                  <a:txBody>
                    <a:bodyPr/>
                    <a:lstStyle/>
                    <a:p>
                      <a:pPr>
                        <a:buNone/>
                      </a:pPr>
                      <a:r>
                        <a:rPr lang="pl-PL" sz="2400">
                          <a:effectLst/>
                        </a:rPr>
                        <a:t>95/100</a:t>
                      </a:r>
                    </a:p>
                  </a:txBody>
                  <a:tcPr anchor="ctr"/>
                </a:tc>
                <a:tc>
                  <a:txBody>
                    <a:bodyPr/>
                    <a:lstStyle/>
                    <a:p>
                      <a:pPr>
                        <a:buNone/>
                      </a:pPr>
                      <a:r>
                        <a:rPr lang="pl-PL" sz="2400">
                          <a:effectLst/>
                        </a:rPr>
                        <a:t>70/100</a:t>
                      </a:r>
                    </a:p>
                  </a:txBody>
                  <a:tcPr anchor="ctr"/>
                </a:tc>
                <a:tc>
                  <a:txBody>
                    <a:bodyPr/>
                    <a:lstStyle/>
                    <a:p>
                      <a:pPr>
                        <a:buNone/>
                      </a:pPr>
                      <a:r>
                        <a:rPr lang="pl-PL" sz="2400">
                          <a:effectLst/>
                        </a:rPr>
                        <a:t>80/100</a:t>
                      </a:r>
                    </a:p>
                  </a:txBody>
                  <a:tcPr anchor="ctr"/>
                </a:tc>
                <a:extLst>
                  <a:ext uri="{0D108BD9-81ED-4DB2-BD59-A6C34878D82A}">
                    <a16:rowId xmlns:a16="http://schemas.microsoft.com/office/drawing/2014/main" val="134329959"/>
                  </a:ext>
                </a:extLst>
              </a:tr>
              <a:tr h="0">
                <a:tc>
                  <a:txBody>
                    <a:bodyPr/>
                    <a:lstStyle/>
                    <a:p>
                      <a:pPr>
                        <a:buNone/>
                      </a:pPr>
                      <a:r>
                        <a:rPr lang="pl-PL" sz="2400">
                          <a:effectLst/>
                        </a:rPr>
                        <a:t>Reliability</a:t>
                      </a:r>
                    </a:p>
                  </a:txBody>
                  <a:tcPr anchor="ctr"/>
                </a:tc>
                <a:tc>
                  <a:txBody>
                    <a:bodyPr/>
                    <a:lstStyle/>
                    <a:p>
                      <a:pPr>
                        <a:buNone/>
                      </a:pPr>
                      <a:r>
                        <a:rPr lang="pl-PL" sz="2400">
                          <a:effectLst/>
                        </a:rPr>
                        <a:t>20%</a:t>
                      </a:r>
                    </a:p>
                  </a:txBody>
                  <a:tcPr anchor="ctr"/>
                </a:tc>
                <a:tc>
                  <a:txBody>
                    <a:bodyPr/>
                    <a:lstStyle/>
                    <a:p>
                      <a:pPr>
                        <a:buNone/>
                      </a:pPr>
                      <a:r>
                        <a:rPr lang="pl-PL" sz="2400">
                          <a:effectLst/>
                        </a:rPr>
                        <a:t>90/100</a:t>
                      </a:r>
                    </a:p>
                  </a:txBody>
                  <a:tcPr anchor="ctr"/>
                </a:tc>
                <a:tc>
                  <a:txBody>
                    <a:bodyPr/>
                    <a:lstStyle/>
                    <a:p>
                      <a:pPr>
                        <a:buNone/>
                      </a:pPr>
                      <a:r>
                        <a:rPr lang="pl-PL" sz="2400">
                          <a:effectLst/>
                        </a:rPr>
                        <a:t>75/100</a:t>
                      </a:r>
                    </a:p>
                  </a:txBody>
                  <a:tcPr anchor="ctr"/>
                </a:tc>
                <a:tc>
                  <a:txBody>
                    <a:bodyPr/>
                    <a:lstStyle/>
                    <a:p>
                      <a:pPr>
                        <a:buNone/>
                      </a:pPr>
                      <a:r>
                        <a:rPr lang="pl-PL" sz="2400">
                          <a:effectLst/>
                        </a:rPr>
                        <a:t>85/100</a:t>
                      </a:r>
                    </a:p>
                  </a:txBody>
                  <a:tcPr anchor="ctr"/>
                </a:tc>
                <a:extLst>
                  <a:ext uri="{0D108BD9-81ED-4DB2-BD59-A6C34878D82A}">
                    <a16:rowId xmlns:a16="http://schemas.microsoft.com/office/drawing/2014/main" val="2589277147"/>
                  </a:ext>
                </a:extLst>
              </a:tr>
              <a:tr h="0">
                <a:tc>
                  <a:txBody>
                    <a:bodyPr/>
                    <a:lstStyle/>
                    <a:p>
                      <a:pPr>
                        <a:buNone/>
                      </a:pPr>
                      <a:r>
                        <a:rPr lang="pl-PL" sz="2400">
                          <a:effectLst/>
                        </a:rPr>
                        <a:t>Financial</a:t>
                      </a:r>
                    </a:p>
                  </a:txBody>
                  <a:tcPr anchor="ctr"/>
                </a:tc>
                <a:tc>
                  <a:txBody>
                    <a:bodyPr/>
                    <a:lstStyle/>
                    <a:p>
                      <a:pPr>
                        <a:buNone/>
                      </a:pPr>
                      <a:r>
                        <a:rPr lang="pl-PL" sz="2400">
                          <a:effectLst/>
                        </a:rPr>
                        <a:t>10%</a:t>
                      </a:r>
                    </a:p>
                  </a:txBody>
                  <a:tcPr anchor="ctr"/>
                </a:tc>
                <a:tc>
                  <a:txBody>
                    <a:bodyPr/>
                    <a:lstStyle/>
                    <a:p>
                      <a:pPr>
                        <a:buNone/>
                      </a:pPr>
                      <a:r>
                        <a:rPr lang="pl-PL" sz="2400">
                          <a:effectLst/>
                        </a:rPr>
                        <a:t>85/100</a:t>
                      </a:r>
                    </a:p>
                  </a:txBody>
                  <a:tcPr anchor="ctr"/>
                </a:tc>
                <a:tc>
                  <a:txBody>
                    <a:bodyPr/>
                    <a:lstStyle/>
                    <a:p>
                      <a:pPr>
                        <a:buNone/>
                      </a:pPr>
                      <a:r>
                        <a:rPr lang="pl-PL" sz="2400">
                          <a:effectLst/>
                        </a:rPr>
                        <a:t>80/100</a:t>
                      </a:r>
                    </a:p>
                  </a:txBody>
                  <a:tcPr anchor="ctr"/>
                </a:tc>
                <a:tc>
                  <a:txBody>
                    <a:bodyPr/>
                    <a:lstStyle/>
                    <a:p>
                      <a:pPr>
                        <a:buNone/>
                      </a:pPr>
                      <a:r>
                        <a:rPr lang="pl-PL" sz="2400">
                          <a:effectLst/>
                        </a:rPr>
                        <a:t>70/100</a:t>
                      </a:r>
                    </a:p>
                  </a:txBody>
                  <a:tcPr anchor="ctr"/>
                </a:tc>
                <a:extLst>
                  <a:ext uri="{0D108BD9-81ED-4DB2-BD59-A6C34878D82A}">
                    <a16:rowId xmlns:a16="http://schemas.microsoft.com/office/drawing/2014/main" val="4004035305"/>
                  </a:ext>
                </a:extLst>
              </a:tr>
              <a:tr h="0">
                <a:tc>
                  <a:txBody>
                    <a:bodyPr/>
                    <a:lstStyle/>
                    <a:p>
                      <a:pPr>
                        <a:buNone/>
                      </a:pPr>
                      <a:r>
                        <a:rPr lang="pl-PL" sz="2400">
                          <a:effectLst/>
                        </a:rPr>
                        <a:t>Location</a:t>
                      </a:r>
                    </a:p>
                  </a:txBody>
                  <a:tcPr anchor="ctr"/>
                </a:tc>
                <a:tc>
                  <a:txBody>
                    <a:bodyPr/>
                    <a:lstStyle/>
                    <a:p>
                      <a:pPr>
                        <a:buNone/>
                      </a:pPr>
                      <a:r>
                        <a:rPr lang="pl-PL" sz="2400">
                          <a:effectLst/>
                        </a:rPr>
                        <a:t>10%</a:t>
                      </a:r>
                    </a:p>
                  </a:txBody>
                  <a:tcPr anchor="ctr"/>
                </a:tc>
                <a:tc>
                  <a:txBody>
                    <a:bodyPr/>
                    <a:lstStyle/>
                    <a:p>
                      <a:pPr>
                        <a:buNone/>
                      </a:pPr>
                      <a:r>
                        <a:rPr lang="pl-PL" sz="2400">
                          <a:effectLst/>
                        </a:rPr>
                        <a:t>80/100</a:t>
                      </a:r>
                    </a:p>
                  </a:txBody>
                  <a:tcPr anchor="ctr"/>
                </a:tc>
                <a:tc>
                  <a:txBody>
                    <a:bodyPr/>
                    <a:lstStyle/>
                    <a:p>
                      <a:pPr>
                        <a:buNone/>
                      </a:pPr>
                      <a:r>
                        <a:rPr lang="pl-PL" sz="2400">
                          <a:effectLst/>
                        </a:rPr>
                        <a:t>70/100</a:t>
                      </a:r>
                    </a:p>
                  </a:txBody>
                  <a:tcPr anchor="ctr"/>
                </a:tc>
                <a:tc>
                  <a:txBody>
                    <a:bodyPr/>
                    <a:lstStyle/>
                    <a:p>
                      <a:pPr>
                        <a:buNone/>
                      </a:pPr>
                      <a:r>
                        <a:rPr lang="pl-PL" sz="2400" dirty="0">
                          <a:effectLst/>
                        </a:rPr>
                        <a:t>90/100</a:t>
                      </a:r>
                    </a:p>
                  </a:txBody>
                  <a:tcPr anchor="ctr"/>
                </a:tc>
                <a:extLst>
                  <a:ext uri="{0D108BD9-81ED-4DB2-BD59-A6C34878D82A}">
                    <a16:rowId xmlns:a16="http://schemas.microsoft.com/office/drawing/2014/main" val="3589306535"/>
                  </a:ext>
                </a:extLst>
              </a:tr>
            </a:tbl>
          </a:graphicData>
        </a:graphic>
      </p:graphicFrame>
      <p:sp>
        <p:nvSpPr>
          <p:cNvPr id="7" name="Rectangle 1">
            <a:extLst>
              <a:ext uri="{FF2B5EF4-FFF2-40B4-BE49-F238E27FC236}">
                <a16:creationId xmlns:a16="http://schemas.microsoft.com/office/drawing/2014/main" id="{E50F4F07-D968-FA7A-B9C6-1E029FAE3A18}"/>
              </a:ext>
            </a:extLst>
          </p:cNvPr>
          <p:cNvSpPr>
            <a:spLocks noChangeArrowheads="1"/>
          </p:cNvSpPr>
          <p:nvPr/>
        </p:nvSpPr>
        <p:spPr bwMode="auto">
          <a:xfrm>
            <a:off x="262782" y="1679098"/>
            <a:ext cx="943719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l-PL" altLang="pl-PL" dirty="0" err="1">
                <a:solidFill>
                  <a:srgbClr val="432411"/>
                </a:solidFill>
                <a:latin typeface="Montserrat Regular"/>
              </a:rPr>
              <a:t>Compare</a:t>
            </a:r>
            <a:r>
              <a:rPr lang="pl-PL" altLang="pl-PL" dirty="0">
                <a:solidFill>
                  <a:srgbClr val="432411"/>
                </a:solidFill>
                <a:latin typeface="Montserrat Regular"/>
              </a:rPr>
              <a:t> </a:t>
            </a:r>
            <a:r>
              <a:rPr lang="pl-PL" altLang="pl-PL" b="1" dirty="0">
                <a:solidFill>
                  <a:srgbClr val="432411"/>
                </a:solidFill>
                <a:latin typeface="Montserrat Regular"/>
              </a:rPr>
              <a:t>3 </a:t>
            </a:r>
            <a:r>
              <a:rPr lang="pl-PL" altLang="pl-PL" b="1" dirty="0" err="1">
                <a:solidFill>
                  <a:srgbClr val="432411"/>
                </a:solidFill>
                <a:latin typeface="Montserrat Regular"/>
              </a:rPr>
              <a:t>cotton</a:t>
            </a:r>
            <a:r>
              <a:rPr lang="pl-PL" altLang="pl-PL" b="1" dirty="0">
                <a:solidFill>
                  <a:srgbClr val="432411"/>
                </a:solidFill>
                <a:latin typeface="Montserrat Regular"/>
              </a:rPr>
              <a:t> </a:t>
            </a:r>
            <a:r>
              <a:rPr lang="pl-PL" altLang="pl-PL" b="1" dirty="0" err="1">
                <a:solidFill>
                  <a:srgbClr val="432411"/>
                </a:solidFill>
                <a:latin typeface="Montserrat Regular"/>
              </a:rPr>
              <a:t>suppliers</a:t>
            </a:r>
            <a:r>
              <a:rPr lang="pl-PL" altLang="pl-PL" b="1" dirty="0">
                <a:solidFill>
                  <a:srgbClr val="432411"/>
                </a:solidFill>
                <a:latin typeface="Montserrat Regular"/>
              </a:rPr>
              <a:t>.</a:t>
            </a:r>
          </a:p>
          <a:p>
            <a:pPr marL="0" marR="0" lvl="0" indent="0" algn="l" defTabSz="914400" rtl="0" eaLnBrk="0" fontAlgn="base" latinLnBrk="0" hangingPunct="0">
              <a:lnSpc>
                <a:spcPct val="100000"/>
              </a:lnSpc>
              <a:spcBef>
                <a:spcPct val="0"/>
              </a:spcBef>
              <a:spcAft>
                <a:spcPct val="0"/>
              </a:spcAft>
              <a:buClrTx/>
              <a:buSzTx/>
              <a:buFontTx/>
              <a:buNone/>
              <a:tabLst/>
            </a:pPr>
            <a:r>
              <a:rPr lang="pl-PL" altLang="pl-PL" dirty="0" err="1">
                <a:solidFill>
                  <a:srgbClr val="432411"/>
                </a:solidFill>
                <a:latin typeface="Montserrat Regular"/>
              </a:rPr>
              <a:t>Result</a:t>
            </a:r>
            <a:r>
              <a:rPr lang="pl-PL" altLang="pl-PL" dirty="0">
                <a:solidFill>
                  <a:srgbClr val="432411"/>
                </a:solidFill>
                <a:latin typeface="Montserrat Regular"/>
              </a:rPr>
              <a:t>: </a:t>
            </a:r>
            <a:r>
              <a:rPr lang="pl-PL" altLang="pl-PL" dirty="0" err="1">
                <a:solidFill>
                  <a:srgbClr val="432411"/>
                </a:solidFill>
                <a:latin typeface="Montserrat Regular"/>
              </a:rPr>
              <a:t>Calculate</a:t>
            </a:r>
            <a:r>
              <a:rPr lang="pl-PL" altLang="pl-PL" dirty="0">
                <a:solidFill>
                  <a:srgbClr val="432411"/>
                </a:solidFill>
                <a:latin typeface="Montserrat Regular"/>
              </a:rPr>
              <a:t> </a:t>
            </a:r>
            <a:r>
              <a:rPr lang="pl-PL" altLang="pl-PL" dirty="0" err="1">
                <a:solidFill>
                  <a:srgbClr val="432411"/>
                </a:solidFill>
                <a:latin typeface="Montserrat Regular"/>
              </a:rPr>
              <a:t>weighted</a:t>
            </a:r>
            <a:r>
              <a:rPr lang="pl-PL" altLang="pl-PL" dirty="0">
                <a:solidFill>
                  <a:srgbClr val="432411"/>
                </a:solidFill>
                <a:latin typeface="Montserrat Regular"/>
              </a:rPr>
              <a:t> </a:t>
            </a:r>
            <a:r>
              <a:rPr lang="pl-PL" altLang="pl-PL" dirty="0" err="1">
                <a:solidFill>
                  <a:srgbClr val="432411"/>
                </a:solidFill>
                <a:latin typeface="Montserrat Regular"/>
              </a:rPr>
              <a:t>score</a:t>
            </a:r>
            <a:r>
              <a:rPr lang="pl-PL" altLang="pl-PL" dirty="0">
                <a:solidFill>
                  <a:srgbClr val="432411"/>
                </a:solidFill>
                <a:latin typeface="Montserrat Regular"/>
              </a:rPr>
              <a:t> for </a:t>
            </a:r>
            <a:r>
              <a:rPr lang="pl-PL" altLang="pl-PL" dirty="0" err="1">
                <a:solidFill>
                  <a:srgbClr val="432411"/>
                </a:solidFill>
                <a:latin typeface="Montserrat Regular"/>
              </a:rPr>
              <a:t>each</a:t>
            </a:r>
            <a:r>
              <a:rPr lang="pl-PL" altLang="pl-PL" dirty="0">
                <a:solidFill>
                  <a:srgbClr val="432411"/>
                </a:solidFill>
                <a:latin typeface="Montserrat Regular"/>
              </a:rPr>
              <a:t>. </a:t>
            </a:r>
            <a:br>
              <a:rPr lang="pl-PL" altLang="pl-PL" dirty="0">
                <a:solidFill>
                  <a:srgbClr val="432411"/>
                </a:solidFill>
                <a:latin typeface="Montserrat Regular"/>
              </a:rPr>
            </a:br>
            <a:r>
              <a:rPr lang="pl-PL" altLang="pl-PL" dirty="0">
                <a:solidFill>
                  <a:srgbClr val="432411"/>
                </a:solidFill>
                <a:latin typeface="Montserrat Regular"/>
              </a:rPr>
              <a:t>Supplier A </a:t>
            </a:r>
            <a:r>
              <a:rPr lang="pl-PL" altLang="pl-PL" dirty="0" err="1">
                <a:solidFill>
                  <a:srgbClr val="432411"/>
                </a:solidFill>
                <a:latin typeface="Montserrat Regular"/>
              </a:rPr>
              <a:t>likely</a:t>
            </a:r>
            <a:r>
              <a:rPr lang="pl-PL" altLang="pl-PL" dirty="0">
                <a:solidFill>
                  <a:srgbClr val="432411"/>
                </a:solidFill>
                <a:latin typeface="Montserrat Regular"/>
              </a:rPr>
              <a:t> </a:t>
            </a:r>
            <a:r>
              <a:rPr lang="pl-PL" altLang="pl-PL" dirty="0" err="1">
                <a:solidFill>
                  <a:srgbClr val="432411"/>
                </a:solidFill>
                <a:latin typeface="Montserrat Regular"/>
              </a:rPr>
              <a:t>wins</a:t>
            </a:r>
            <a:r>
              <a:rPr lang="pl-PL" altLang="pl-PL" dirty="0">
                <a:solidFill>
                  <a:srgbClr val="432411"/>
                </a:solidFill>
                <a:latin typeface="Montserrat Regular"/>
              </a:rPr>
              <a:t> (</a:t>
            </a:r>
            <a:r>
              <a:rPr lang="pl-PL" altLang="pl-PL" dirty="0" err="1">
                <a:solidFill>
                  <a:srgbClr val="432411"/>
                </a:solidFill>
                <a:latin typeface="Montserrat Regular"/>
              </a:rPr>
              <a:t>best</a:t>
            </a:r>
            <a:r>
              <a:rPr lang="pl-PL" altLang="pl-PL" dirty="0">
                <a:solidFill>
                  <a:srgbClr val="432411"/>
                </a:solidFill>
                <a:latin typeface="Montserrat Regular"/>
              </a:rPr>
              <a:t> </a:t>
            </a:r>
            <a:r>
              <a:rPr lang="pl-PL" altLang="pl-PL" dirty="0" err="1">
                <a:solidFill>
                  <a:srgbClr val="432411"/>
                </a:solidFill>
                <a:latin typeface="Montserrat Regular"/>
              </a:rPr>
              <a:t>quality</a:t>
            </a:r>
            <a:r>
              <a:rPr lang="pl-PL" altLang="pl-PL" dirty="0">
                <a:solidFill>
                  <a:srgbClr val="432411"/>
                </a:solidFill>
                <a:latin typeface="Montserrat Regular"/>
              </a:rPr>
              <a:t> + </a:t>
            </a:r>
            <a:r>
              <a:rPr lang="pl-PL" altLang="pl-PL" dirty="0" err="1">
                <a:solidFill>
                  <a:srgbClr val="432411"/>
                </a:solidFill>
                <a:latin typeface="Montserrat Regular"/>
              </a:rPr>
              <a:t>reliability</a:t>
            </a:r>
            <a:r>
              <a:rPr lang="pl-PL" altLang="pl-PL" dirty="0">
                <a:solidFill>
                  <a:srgbClr val="432411"/>
                </a:solidFill>
                <a:latin typeface="Montserrat Regular"/>
              </a:rPr>
              <a:t>, not </a:t>
            </a:r>
            <a:r>
              <a:rPr lang="pl-PL" altLang="pl-PL" dirty="0" err="1">
                <a:solidFill>
                  <a:srgbClr val="432411"/>
                </a:solidFill>
                <a:latin typeface="Montserrat Regular"/>
              </a:rPr>
              <a:t>cheapest</a:t>
            </a:r>
            <a:r>
              <a:rPr lang="pl-PL" altLang="pl-PL" dirty="0">
                <a:solidFill>
                  <a:srgbClr val="432411"/>
                </a:solidFill>
                <a:latin typeface="Montserrat Regular"/>
              </a:rPr>
              <a:t>)</a:t>
            </a:r>
          </a:p>
        </p:txBody>
      </p:sp>
    </p:spTree>
    <p:extLst>
      <p:ext uri="{BB962C8B-B14F-4D97-AF65-F5344CB8AC3E}">
        <p14:creationId xmlns:p14="http://schemas.microsoft.com/office/powerpoint/2010/main" val="373080395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D513-B247-E252-705A-8754149064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514A8-0F4E-05A0-368B-C7FBB2D6EE53}"/>
              </a:ext>
            </a:extLst>
          </p:cNvPr>
          <p:cNvSpPr>
            <a:spLocks noGrp="1"/>
          </p:cNvSpPr>
          <p:nvPr>
            <p:ph type="title"/>
          </p:nvPr>
        </p:nvSpPr>
        <p:spPr>
          <a:xfrm>
            <a:off x="603252" y="539751"/>
            <a:ext cx="7975483" cy="717551"/>
          </a:xfrm>
        </p:spPr>
        <p:txBody>
          <a:bodyPr/>
          <a:lstStyle/>
          <a:p>
            <a:r>
              <a:rPr lang="pl-PL" dirty="0"/>
              <a:t>Step 6: Negotiation &amp; Contract</a:t>
            </a: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EE9E659-1E84-5EE6-CC99-1A054BC10B4F}"/>
              </a:ext>
            </a:extLst>
          </p:cNvPr>
          <p:cNvSpPr>
            <a:spLocks noGrp="1"/>
          </p:cNvSpPr>
          <p:nvPr>
            <p:ph type="body" sz="half" idx="1"/>
          </p:nvPr>
        </p:nvSpPr>
        <p:spPr>
          <a:xfrm>
            <a:off x="603251" y="1242989"/>
            <a:ext cx="10037039" cy="5599272"/>
          </a:xfrm>
        </p:spPr>
        <p:txBody>
          <a:bodyPr>
            <a:normAutofit/>
          </a:bodyPr>
          <a:lstStyle/>
          <a:p>
            <a:pPr marL="0" indent="0">
              <a:spcBef>
                <a:spcPts val="1800"/>
              </a:spcBef>
              <a:buNone/>
            </a:pPr>
            <a:r>
              <a:rPr lang="en-US" sz="2400" b="1" dirty="0"/>
              <a:t>Goal: </a:t>
            </a:r>
            <a:r>
              <a:rPr lang="en-US" sz="2400" dirty="0"/>
              <a:t>Reach agreement on price, delivery, quality, payment terms</a:t>
            </a:r>
            <a:endParaRPr lang="pl-PL" sz="2200" dirty="0"/>
          </a:p>
          <a:p>
            <a:pPr marL="631825" indent="-266700">
              <a:spcBef>
                <a:spcPts val="1800"/>
              </a:spcBef>
              <a:buFont typeface="Wingdings" panose="05000000000000000000" pitchFamily="2" charset="2"/>
              <a:buChar char="§"/>
            </a:pPr>
            <a:r>
              <a:rPr lang="en-US" sz="2200" dirty="0"/>
              <a:t>Price negotiation: Start with their quote, ask if they can improve. Offer volume (larger quantity = lower price)</a:t>
            </a:r>
          </a:p>
          <a:p>
            <a:pPr marL="631825" indent="-266700">
              <a:spcBef>
                <a:spcPts val="1800"/>
              </a:spcBef>
              <a:buFont typeface="Wingdings" panose="05000000000000000000" pitchFamily="2" charset="2"/>
              <a:buChar char="§"/>
            </a:pPr>
            <a:r>
              <a:rPr lang="en-US" sz="2200" dirty="0"/>
              <a:t>Delivery terms: When? Where? How? Who pays shipping? Incoterms (CIF, FOB, etc.)</a:t>
            </a:r>
          </a:p>
          <a:p>
            <a:pPr marL="631825" indent="-266700">
              <a:spcBef>
                <a:spcPts val="1800"/>
              </a:spcBef>
              <a:buFont typeface="Wingdings" panose="05000000000000000000" pitchFamily="2" charset="2"/>
              <a:buChar char="§"/>
            </a:pPr>
            <a:r>
              <a:rPr lang="en-US" sz="2200" dirty="0"/>
              <a:t>Quality terms: Inspection rights? What if quality is poor? Return/replacement policy</a:t>
            </a:r>
          </a:p>
          <a:p>
            <a:pPr marL="631825" indent="-266700">
              <a:spcBef>
                <a:spcPts val="1800"/>
              </a:spcBef>
              <a:buFont typeface="Wingdings" panose="05000000000000000000" pitchFamily="2" charset="2"/>
              <a:buChar char="§"/>
            </a:pPr>
            <a:r>
              <a:rPr lang="en-US" sz="2200" dirty="0"/>
              <a:t>Payment terms: Net 30 (pay in 30 days)? Net 60? Cash upfront? Letter of credit?</a:t>
            </a:r>
          </a:p>
          <a:p>
            <a:pPr marL="631825" indent="-266700">
              <a:spcBef>
                <a:spcPts val="1800"/>
              </a:spcBef>
              <a:buFont typeface="Wingdings" panose="05000000000000000000" pitchFamily="2" charset="2"/>
              <a:buChar char="§"/>
            </a:pPr>
            <a:r>
              <a:rPr lang="en-US" sz="2200" dirty="0"/>
              <a:t>Contract: Everything agreed in writing. Prevents misunderstandings.</a:t>
            </a:r>
          </a:p>
          <a:p>
            <a:pPr marL="0" indent="0">
              <a:spcBef>
                <a:spcPts val="1800"/>
              </a:spcBef>
              <a:buNone/>
            </a:pPr>
            <a:r>
              <a:rPr lang="en-US" sz="2400" b="1" dirty="0"/>
              <a:t>Key negotiation principle:</a:t>
            </a:r>
            <a:r>
              <a:rPr lang="en-US" sz="2400" dirty="0"/>
              <a:t> Both sides should win (win-win). </a:t>
            </a:r>
            <a:br>
              <a:rPr lang="pl-PL" sz="2400" dirty="0"/>
            </a:br>
            <a:r>
              <a:rPr lang="en-US" sz="2400" dirty="0"/>
              <a:t>Not about dominating other party.</a:t>
            </a:r>
            <a:endParaRPr lang="en-US" sz="2200" dirty="0"/>
          </a:p>
        </p:txBody>
      </p:sp>
    </p:spTree>
    <p:extLst>
      <p:ext uri="{BB962C8B-B14F-4D97-AF65-F5344CB8AC3E}">
        <p14:creationId xmlns:p14="http://schemas.microsoft.com/office/powerpoint/2010/main" val="27063368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6FC37-BFFE-6B0A-14EA-3C7C63730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9C82D-5667-9833-AD1C-393278F6A8D6}"/>
              </a:ext>
            </a:extLst>
          </p:cNvPr>
          <p:cNvSpPr>
            <a:spLocks noGrp="1"/>
          </p:cNvSpPr>
          <p:nvPr>
            <p:ph type="title"/>
          </p:nvPr>
        </p:nvSpPr>
        <p:spPr>
          <a:xfrm>
            <a:off x="603252" y="539751"/>
            <a:ext cx="7975483" cy="717551"/>
          </a:xfrm>
        </p:spPr>
        <p:txBody>
          <a:bodyPr/>
          <a:lstStyle/>
          <a:p>
            <a:r>
              <a:rPr lang="pl-PL" dirty="0"/>
              <a:t>Negotiation Strategies &amp; Tactics</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693C351-A654-1E5F-FA44-9ECA0EA62820}"/>
              </a:ext>
            </a:extLst>
          </p:cNvPr>
          <p:cNvSpPr>
            <a:spLocks noGrp="1"/>
          </p:cNvSpPr>
          <p:nvPr>
            <p:ph type="body" sz="half" idx="1"/>
          </p:nvPr>
        </p:nvSpPr>
        <p:spPr>
          <a:xfrm>
            <a:off x="287368" y="1284320"/>
            <a:ext cx="10037039" cy="5599272"/>
          </a:xfrm>
        </p:spPr>
        <p:txBody>
          <a:bodyPr>
            <a:normAutofit/>
          </a:bodyPr>
          <a:lstStyle/>
          <a:p>
            <a:pPr marL="631825" indent="-266700">
              <a:spcBef>
                <a:spcPts val="1800"/>
              </a:spcBef>
              <a:buFont typeface="Wingdings" panose="05000000000000000000" pitchFamily="2" charset="2"/>
              <a:buChar char="§"/>
            </a:pPr>
            <a:r>
              <a:rPr lang="en-US" sz="2200" dirty="0"/>
              <a:t>Prepare thoroughly: Know your needs, suppliers' constraints, market prices</a:t>
            </a:r>
          </a:p>
          <a:p>
            <a:pPr marL="631825" indent="-266700">
              <a:spcBef>
                <a:spcPts val="1800"/>
              </a:spcBef>
              <a:buFont typeface="Wingdings" panose="05000000000000000000" pitchFamily="2" charset="2"/>
              <a:buChar char="§"/>
            </a:pPr>
            <a:r>
              <a:rPr lang="en-US" sz="2200" dirty="0"/>
              <a:t>Build relationships: Personal relationships matter in African business. Invest time.</a:t>
            </a:r>
          </a:p>
          <a:p>
            <a:pPr marL="631825" indent="-266700">
              <a:spcBef>
                <a:spcPts val="1800"/>
              </a:spcBef>
              <a:buFont typeface="Wingdings" panose="05000000000000000000" pitchFamily="2" charset="2"/>
              <a:buChar char="§"/>
            </a:pPr>
            <a:r>
              <a:rPr lang="en-US" sz="2200" dirty="0"/>
              <a:t>Offer volume: "If you give us 20% discount, we'll buy 1,000 kg instead of 500 kg"</a:t>
            </a:r>
          </a:p>
          <a:p>
            <a:pPr marL="631825" indent="-266700">
              <a:spcBef>
                <a:spcPts val="1800"/>
              </a:spcBef>
              <a:buFont typeface="Wingdings" panose="05000000000000000000" pitchFamily="2" charset="2"/>
              <a:buChar char="§"/>
            </a:pPr>
            <a:r>
              <a:rPr lang="en-US" sz="2200" dirty="0"/>
              <a:t>Multiple suppliers: Supplier knows you have alternatives = more willing to negotiate</a:t>
            </a:r>
          </a:p>
          <a:p>
            <a:pPr marL="631825" indent="-266700">
              <a:spcBef>
                <a:spcPts val="1800"/>
              </a:spcBef>
              <a:buFont typeface="Wingdings" panose="05000000000000000000" pitchFamily="2" charset="2"/>
              <a:buChar char="§"/>
            </a:pPr>
            <a:r>
              <a:rPr lang="en-US" sz="2200" dirty="0"/>
              <a:t>Payment terms: Paying cash upfront? Ask for discount. Needing 60-day terms? Agree to slightly higher price.</a:t>
            </a:r>
          </a:p>
          <a:p>
            <a:pPr marL="631825" indent="-266700">
              <a:spcBef>
                <a:spcPts val="1800"/>
              </a:spcBef>
              <a:buFont typeface="Wingdings" panose="05000000000000000000" pitchFamily="2" charset="2"/>
              <a:buChar char="§"/>
            </a:pPr>
            <a:r>
              <a:rPr lang="en-US" sz="2200" dirty="0"/>
              <a:t>Long-term commitment: "If you meet quality standards for a year, we'll give you 80% of our business"</a:t>
            </a:r>
          </a:p>
          <a:p>
            <a:pPr marL="631825" indent="-266700">
              <a:spcBef>
                <a:spcPts val="1800"/>
              </a:spcBef>
              <a:buFont typeface="Wingdings" panose="05000000000000000000" pitchFamily="2" charset="2"/>
              <a:buChar char="§"/>
            </a:pPr>
            <a:r>
              <a:rPr lang="en-US" sz="2200" dirty="0"/>
              <a:t>Patience: Don't rush. Rushing puts you at disadvantage.</a:t>
            </a:r>
          </a:p>
        </p:txBody>
      </p:sp>
    </p:spTree>
    <p:extLst>
      <p:ext uri="{BB962C8B-B14F-4D97-AF65-F5344CB8AC3E}">
        <p14:creationId xmlns:p14="http://schemas.microsoft.com/office/powerpoint/2010/main" val="15834913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35E92-6C51-849A-5694-C38E0C5D9D19}"/>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773275E5-AA56-9E2B-06AB-0135502A47FF}"/>
              </a:ext>
            </a:extLst>
          </p:cNvPr>
          <p:cNvSpPr>
            <a:spLocks noGrp="1"/>
          </p:cNvSpPr>
          <p:nvPr>
            <p:ph type="pic" idx="21"/>
          </p:nvPr>
        </p:nvSpPr>
        <p:spPr/>
        <p:txBody>
          <a:bodyPr/>
          <a:lstStyle/>
          <a:p>
            <a:endParaRPr lang="en-GB"/>
          </a:p>
        </p:txBody>
      </p:sp>
      <p:pic>
        <p:nvPicPr>
          <p:cNvPr id="2" name="Picture 2">
            <a:extLst>
              <a:ext uri="{FF2B5EF4-FFF2-40B4-BE49-F238E27FC236}">
                <a16:creationId xmlns:a16="http://schemas.microsoft.com/office/drawing/2014/main" id="{7877047B-AA9D-8E7D-D8D1-5BEB85155AD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1125" y="0"/>
            <a:ext cx="9429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9029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3179-9443-850B-5FA8-22B71660C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37549-30B0-3AA1-6497-46B7668D2D0E}"/>
              </a:ext>
            </a:extLst>
          </p:cNvPr>
          <p:cNvSpPr>
            <a:spLocks noGrp="1"/>
          </p:cNvSpPr>
          <p:nvPr>
            <p:ph type="title"/>
          </p:nvPr>
        </p:nvSpPr>
        <p:spPr>
          <a:xfrm>
            <a:off x="603252" y="539751"/>
            <a:ext cx="7975483" cy="717551"/>
          </a:xfrm>
        </p:spPr>
        <p:txBody>
          <a:bodyPr/>
          <a:lstStyle/>
          <a:p>
            <a:r>
              <a:rPr lang="pl-PL" dirty="0"/>
              <a:t>Step 7: Ordering &amp; Follow-up</a:t>
            </a: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EC327A7-B5A2-2DFA-D963-909D8D936EB5}"/>
              </a:ext>
            </a:extLst>
          </p:cNvPr>
          <p:cNvSpPr>
            <a:spLocks noGrp="1"/>
          </p:cNvSpPr>
          <p:nvPr>
            <p:ph type="body" sz="half" idx="1"/>
          </p:nvPr>
        </p:nvSpPr>
        <p:spPr>
          <a:xfrm>
            <a:off x="287368" y="1284320"/>
            <a:ext cx="10037039" cy="5599272"/>
          </a:xfrm>
        </p:spPr>
        <p:txBody>
          <a:bodyPr>
            <a:normAutofit/>
          </a:bodyPr>
          <a:lstStyle/>
          <a:p>
            <a:pPr marL="631825" indent="-266700">
              <a:spcBef>
                <a:spcPts val="1800"/>
              </a:spcBef>
              <a:buFont typeface="Wingdings" panose="05000000000000000000" pitchFamily="2" charset="2"/>
              <a:buChar char="§"/>
            </a:pPr>
            <a:r>
              <a:rPr lang="en-US" sz="2200" dirty="0"/>
              <a:t>Purchase Order (PO): Formal document confirming order with supplier. Includes quantity, price, delivery date, terms.</a:t>
            </a:r>
          </a:p>
          <a:p>
            <a:pPr marL="631825" indent="-266700">
              <a:spcBef>
                <a:spcPts val="1800"/>
              </a:spcBef>
              <a:buFont typeface="Wingdings" panose="05000000000000000000" pitchFamily="2" charset="2"/>
              <a:buChar char="§"/>
            </a:pPr>
            <a:r>
              <a:rPr lang="en-US" sz="2200" dirty="0"/>
              <a:t>Communication: Confirm supplier received PO. Ask for acknowledgment.</a:t>
            </a:r>
          </a:p>
          <a:p>
            <a:pPr marL="631825" indent="-266700">
              <a:spcBef>
                <a:spcPts val="1800"/>
              </a:spcBef>
              <a:buFont typeface="Wingdings" panose="05000000000000000000" pitchFamily="2" charset="2"/>
              <a:buChar char="§"/>
            </a:pPr>
            <a:r>
              <a:rPr lang="en-US" sz="2200" dirty="0"/>
              <a:t>Tracking: Ask supplier for status. When shipping? Any delays?</a:t>
            </a:r>
          </a:p>
          <a:p>
            <a:pPr marL="631825" indent="-266700">
              <a:spcBef>
                <a:spcPts val="1800"/>
              </a:spcBef>
              <a:buFont typeface="Wingdings" panose="05000000000000000000" pitchFamily="2" charset="2"/>
              <a:buChar char="§"/>
            </a:pPr>
            <a:r>
              <a:rPr lang="en-US" sz="2200" dirty="0"/>
              <a:t>Receiving: When goods arrive, inspect immediately. Check quantity, quality, damage.</a:t>
            </a:r>
          </a:p>
          <a:p>
            <a:pPr marL="631825" indent="-266700">
              <a:spcBef>
                <a:spcPts val="1800"/>
              </a:spcBef>
              <a:buFont typeface="Wingdings" panose="05000000000000000000" pitchFamily="2" charset="2"/>
              <a:buChar char="§"/>
            </a:pPr>
            <a:r>
              <a:rPr lang="en-US" sz="2200" dirty="0"/>
              <a:t>Documentation: Keep delivery notes, inspection reports, photos of any damage.</a:t>
            </a:r>
          </a:p>
          <a:p>
            <a:pPr marL="631825" indent="-266700">
              <a:spcBef>
                <a:spcPts val="1800"/>
              </a:spcBef>
              <a:buFont typeface="Wingdings" panose="05000000000000000000" pitchFamily="2" charset="2"/>
              <a:buChar char="§"/>
            </a:pPr>
            <a:r>
              <a:rPr lang="en-US" sz="2200" dirty="0"/>
              <a:t>Payment: Once received and inspected, process payment per agreed terms.</a:t>
            </a:r>
          </a:p>
          <a:p>
            <a:pPr marL="631825" indent="-266700">
              <a:spcBef>
                <a:spcPts val="1800"/>
              </a:spcBef>
              <a:buFont typeface="Wingdings" panose="05000000000000000000" pitchFamily="2" charset="2"/>
              <a:buChar char="§"/>
            </a:pPr>
            <a:r>
              <a:rPr lang="en-US" sz="2200" dirty="0"/>
              <a:t>Feedback: Let supplier know performance. Good performance = future orders. Poor = next time try different supplier.</a:t>
            </a:r>
          </a:p>
        </p:txBody>
      </p:sp>
    </p:spTree>
    <p:extLst>
      <p:ext uri="{BB962C8B-B14F-4D97-AF65-F5344CB8AC3E}">
        <p14:creationId xmlns:p14="http://schemas.microsoft.com/office/powerpoint/2010/main" val="84782857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2A4C9-F949-46F6-6663-0C52E51DC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A79CB-9CB8-5310-5A31-11F370E0D87F}"/>
              </a:ext>
            </a:extLst>
          </p:cNvPr>
          <p:cNvSpPr>
            <a:spLocks noGrp="1"/>
          </p:cNvSpPr>
          <p:nvPr>
            <p:ph type="title"/>
          </p:nvPr>
        </p:nvSpPr>
        <p:spPr>
          <a:xfrm>
            <a:off x="603252" y="539751"/>
            <a:ext cx="7975483" cy="717551"/>
          </a:xfrm>
        </p:spPr>
        <p:txBody>
          <a:bodyPr/>
          <a:lstStyle/>
          <a:p>
            <a:r>
              <a:rPr lang="pl-PL" dirty="0"/>
              <a:t>Purchasing Models &amp; Strategies</a:t>
            </a:r>
            <a:br>
              <a:rPr lang="pl-PL"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7AB35D8-02B9-BEA8-5AA6-3939FFD9398B}"/>
              </a:ext>
            </a:extLst>
          </p:cNvPr>
          <p:cNvSpPr>
            <a:spLocks noGrp="1"/>
          </p:cNvSpPr>
          <p:nvPr>
            <p:ph type="body" sz="half" idx="1"/>
          </p:nvPr>
        </p:nvSpPr>
        <p:spPr>
          <a:xfrm>
            <a:off x="287368" y="1284320"/>
            <a:ext cx="10037039" cy="5599272"/>
          </a:xfrm>
        </p:spPr>
        <p:txBody>
          <a:bodyPr>
            <a:normAutofit/>
          </a:bodyPr>
          <a:lstStyle/>
          <a:p>
            <a:pPr marL="631825" indent="-266700">
              <a:spcBef>
                <a:spcPts val="1800"/>
              </a:spcBef>
              <a:buFont typeface="Wingdings" panose="05000000000000000000" pitchFamily="2" charset="2"/>
              <a:buChar char="§"/>
            </a:pPr>
            <a:r>
              <a:rPr lang="en-US" sz="2200" dirty="0"/>
              <a:t>One-time purchase: Buy once when need arises. Flexible but time-consuming.</a:t>
            </a:r>
          </a:p>
          <a:p>
            <a:pPr marL="631825" indent="-266700">
              <a:spcBef>
                <a:spcPts val="1800"/>
              </a:spcBef>
              <a:buFont typeface="Wingdings" panose="05000000000000000000" pitchFamily="2" charset="2"/>
              <a:buChar char="§"/>
            </a:pPr>
            <a:r>
              <a:rPr lang="en-US" sz="2200" dirty="0"/>
              <a:t>Spot purchasing: Buy at best available price when opportunity comes. Risky—no guaranteed supply.</a:t>
            </a:r>
          </a:p>
          <a:p>
            <a:pPr marL="631825" indent="-266700">
              <a:spcBef>
                <a:spcPts val="1800"/>
              </a:spcBef>
              <a:buFont typeface="Wingdings" panose="05000000000000000000" pitchFamily="2" charset="2"/>
              <a:buChar char="§"/>
            </a:pPr>
            <a:r>
              <a:rPr lang="en-US" sz="2200" dirty="0"/>
              <a:t>Systems contracting: Long-term agreements with supplier for ongoing supplies. Stable, predictable.</a:t>
            </a:r>
          </a:p>
          <a:p>
            <a:pPr marL="631825" indent="-266700">
              <a:spcBef>
                <a:spcPts val="1800"/>
              </a:spcBef>
              <a:buFont typeface="Wingdings" panose="05000000000000000000" pitchFamily="2" charset="2"/>
              <a:buChar char="§"/>
            </a:pPr>
            <a:r>
              <a:rPr lang="en-US" sz="2200" dirty="0"/>
              <a:t>Blanket order: Agreement on price and terms, but release quantities as needed over time.</a:t>
            </a:r>
          </a:p>
          <a:p>
            <a:pPr marL="631825" indent="-266700">
              <a:spcBef>
                <a:spcPts val="1800"/>
              </a:spcBef>
              <a:buFont typeface="Wingdings" panose="05000000000000000000" pitchFamily="2" charset="2"/>
              <a:buChar char="§"/>
            </a:pPr>
            <a:r>
              <a:rPr lang="en-US" sz="2200" dirty="0"/>
              <a:t>Framework agreements: Establish supplier relationship for category of goods, negotiate individually for each purchase.</a:t>
            </a:r>
          </a:p>
          <a:p>
            <a:pPr marL="631825" indent="-266700">
              <a:spcBef>
                <a:spcPts val="1800"/>
              </a:spcBef>
              <a:buFont typeface="Wingdings" panose="05000000000000000000" pitchFamily="2" charset="2"/>
              <a:buChar char="§"/>
            </a:pPr>
            <a:r>
              <a:rPr lang="en-US" sz="2200" dirty="0"/>
              <a:t>JIT (Just-in-Time): Small, frequent deliveries exactly when needed. Reduces inventory but requires trust and coordination.</a:t>
            </a:r>
          </a:p>
        </p:txBody>
      </p:sp>
    </p:spTree>
    <p:extLst>
      <p:ext uri="{BB962C8B-B14F-4D97-AF65-F5344CB8AC3E}">
        <p14:creationId xmlns:p14="http://schemas.microsoft.com/office/powerpoint/2010/main" val="20094151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1C58F-2228-8FC7-BDD4-5F5F9114F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CDFB2-445C-FB60-A64B-C4DD47F69BF6}"/>
              </a:ext>
            </a:extLst>
          </p:cNvPr>
          <p:cNvSpPr>
            <a:spLocks noGrp="1"/>
          </p:cNvSpPr>
          <p:nvPr>
            <p:ph type="title"/>
          </p:nvPr>
        </p:nvSpPr>
        <p:spPr>
          <a:xfrm>
            <a:off x="603252" y="539751"/>
            <a:ext cx="7975483" cy="717551"/>
          </a:xfrm>
        </p:spPr>
        <p:txBody>
          <a:bodyPr/>
          <a:lstStyle/>
          <a:p>
            <a:r>
              <a:rPr lang="pl-PL" dirty="0"/>
              <a:t>Make or Buy Decision</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32DDFBE-C023-25ED-D28F-0990758AA929}"/>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400" b="1" dirty="0"/>
              <a:t>Question:</a:t>
            </a:r>
            <a:r>
              <a:rPr lang="en-US" sz="2400" dirty="0"/>
              <a:t> Should we buy this, or make it ourselves?</a:t>
            </a:r>
            <a:endParaRPr lang="pl-PL" sz="2200" dirty="0"/>
          </a:p>
          <a:p>
            <a:pPr marL="631825" indent="-266700">
              <a:spcBef>
                <a:spcPts val="1800"/>
              </a:spcBef>
              <a:buFont typeface="Wingdings" panose="05000000000000000000" pitchFamily="2" charset="2"/>
              <a:buChar char="§"/>
            </a:pPr>
            <a:r>
              <a:rPr lang="en-US" sz="2200" dirty="0"/>
              <a:t>Buy when: Supplier is cheaper, more specialized, or can handle volume</a:t>
            </a:r>
          </a:p>
          <a:p>
            <a:pPr marL="631825" indent="-266700">
              <a:spcBef>
                <a:spcPts val="1800"/>
              </a:spcBef>
              <a:buFont typeface="Wingdings" panose="05000000000000000000" pitchFamily="2" charset="2"/>
              <a:buChar char="§"/>
            </a:pPr>
            <a:r>
              <a:rPr lang="en-US" sz="2200" dirty="0"/>
              <a:t>Make when: We have capability, volume justifies investment, proprietary (secret technology)</a:t>
            </a:r>
          </a:p>
          <a:p>
            <a:pPr marL="631825" indent="-266700">
              <a:spcBef>
                <a:spcPts val="1800"/>
              </a:spcBef>
              <a:buFont typeface="Wingdings" panose="05000000000000000000" pitchFamily="2" charset="2"/>
              <a:buChar char="§"/>
            </a:pPr>
            <a:r>
              <a:rPr lang="en-US" sz="2200" dirty="0"/>
              <a:t>Cost analysis: Compare: (Supplier price × volume) vs. (In-house cost including equipment, labor, overhead)</a:t>
            </a:r>
          </a:p>
          <a:p>
            <a:pPr marL="631825" indent="-266700">
              <a:spcBef>
                <a:spcPts val="1800"/>
              </a:spcBef>
              <a:buFont typeface="Wingdings" panose="05000000000000000000" pitchFamily="2" charset="2"/>
              <a:buChar char="§"/>
            </a:pPr>
            <a:r>
              <a:rPr lang="en-US" sz="2200" dirty="0"/>
              <a:t>Strategic consideration: What's core to our business? What should we outsource?</a:t>
            </a:r>
          </a:p>
          <a:p>
            <a:pPr marL="0" indent="0">
              <a:spcBef>
                <a:spcPts val="1800"/>
              </a:spcBef>
              <a:buNone/>
            </a:pPr>
            <a:r>
              <a:rPr lang="en-US" sz="2400" b="1" dirty="0"/>
              <a:t>Example:</a:t>
            </a:r>
            <a:r>
              <a:rPr lang="en-US" sz="2400" dirty="0"/>
              <a:t> Textile factory: Make fabric in-house (core skill), but buy dyes from supplier (not core skill).</a:t>
            </a:r>
            <a:endParaRPr lang="en-US" sz="2200" dirty="0"/>
          </a:p>
        </p:txBody>
      </p:sp>
    </p:spTree>
    <p:extLst>
      <p:ext uri="{BB962C8B-B14F-4D97-AF65-F5344CB8AC3E}">
        <p14:creationId xmlns:p14="http://schemas.microsoft.com/office/powerpoint/2010/main" val="256000538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69EA4-EA7C-F90F-2125-8ED0F3E22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B1EFC-3D6C-588B-254F-72470A36CEE9}"/>
              </a:ext>
            </a:extLst>
          </p:cNvPr>
          <p:cNvSpPr>
            <a:spLocks noGrp="1"/>
          </p:cNvSpPr>
          <p:nvPr>
            <p:ph type="title"/>
          </p:nvPr>
        </p:nvSpPr>
        <p:spPr>
          <a:xfrm>
            <a:off x="603252" y="539751"/>
            <a:ext cx="7975483" cy="717551"/>
          </a:xfrm>
        </p:spPr>
        <p:txBody>
          <a:bodyPr/>
          <a:lstStyle/>
          <a:p>
            <a:r>
              <a:rPr lang="en-US" dirty="0"/>
              <a:t>Total Cost of Ownership (TCO)</a:t>
            </a:r>
            <a:br>
              <a:rPr lang="en-US"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942CA59-87B8-C03E-63F4-E2A42C671800}"/>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400" b="1" dirty="0"/>
              <a:t>Important:</a:t>
            </a:r>
            <a:r>
              <a:rPr lang="en-US" sz="2400" dirty="0"/>
              <a:t> Real cost isn't just purchase price!</a:t>
            </a:r>
            <a:endParaRPr lang="pl-PL" sz="2200" dirty="0"/>
          </a:p>
          <a:p>
            <a:pPr marL="631825" indent="-266700">
              <a:spcBef>
                <a:spcPts val="1800"/>
              </a:spcBef>
              <a:buFont typeface="Wingdings" panose="05000000000000000000" pitchFamily="2" charset="2"/>
              <a:buChar char="§"/>
            </a:pPr>
            <a:r>
              <a:rPr lang="en-US" sz="2200" dirty="0"/>
              <a:t>Purchase price: What supplier charges</a:t>
            </a:r>
          </a:p>
          <a:p>
            <a:pPr marL="631825" indent="-266700">
              <a:spcBef>
                <a:spcPts val="1800"/>
              </a:spcBef>
              <a:buFont typeface="Wingdings" panose="05000000000000000000" pitchFamily="2" charset="2"/>
              <a:buChar char="§"/>
            </a:pPr>
            <a:r>
              <a:rPr lang="en-US" sz="2200" dirty="0"/>
              <a:t>Delivery cost: Shipping, insurance, customs</a:t>
            </a:r>
          </a:p>
          <a:p>
            <a:pPr marL="631825" indent="-266700">
              <a:spcBef>
                <a:spcPts val="1800"/>
              </a:spcBef>
              <a:buFont typeface="Wingdings" panose="05000000000000000000" pitchFamily="2" charset="2"/>
              <a:buChar char="§"/>
            </a:pPr>
            <a:r>
              <a:rPr lang="en-US" sz="2200" dirty="0"/>
              <a:t>Quality cost: Inspection, rework if defective</a:t>
            </a:r>
          </a:p>
          <a:p>
            <a:pPr marL="631825" indent="-266700">
              <a:spcBef>
                <a:spcPts val="1800"/>
              </a:spcBef>
              <a:buFont typeface="Wingdings" panose="05000000000000000000" pitchFamily="2" charset="2"/>
              <a:buChar char="§"/>
            </a:pPr>
            <a:r>
              <a:rPr lang="en-US" sz="2200" dirty="0"/>
              <a:t>Inventory carrying: Storage, insurance, risk of obsolescence</a:t>
            </a:r>
          </a:p>
          <a:p>
            <a:pPr marL="631825" indent="-266700">
              <a:spcBef>
                <a:spcPts val="1800"/>
              </a:spcBef>
              <a:buFont typeface="Wingdings" panose="05000000000000000000" pitchFamily="2" charset="2"/>
              <a:buChar char="§"/>
            </a:pPr>
            <a:r>
              <a:rPr lang="en-US" sz="2200" dirty="0"/>
              <a:t>Administrative: Procurement staff time, systems</a:t>
            </a:r>
          </a:p>
          <a:p>
            <a:pPr marL="631825" indent="-266700">
              <a:spcBef>
                <a:spcPts val="1800"/>
              </a:spcBef>
              <a:buFont typeface="Wingdings" panose="05000000000000000000" pitchFamily="2" charset="2"/>
              <a:buChar char="§"/>
            </a:pPr>
            <a:r>
              <a:rPr lang="en-US" sz="2200" dirty="0"/>
              <a:t>Relationship cost: Multiple suppliers = more management</a:t>
            </a:r>
          </a:p>
          <a:p>
            <a:pPr marL="0" indent="0">
              <a:spcBef>
                <a:spcPts val="1800"/>
              </a:spcBef>
              <a:buNone/>
            </a:pPr>
            <a:r>
              <a:rPr lang="en-US" sz="2400" b="1" dirty="0"/>
              <a:t>Example:</a:t>
            </a:r>
            <a:r>
              <a:rPr lang="en-US" sz="2400" dirty="0"/>
              <a:t> Cheap supplier ($100) + high defect rate (rework cost $20) + shipping ($10) = $130 TCO. Better supplier ($110) with zero defects = $110 TCO. Better supplier wins!</a:t>
            </a:r>
            <a:endParaRPr lang="en-US" sz="2200" dirty="0"/>
          </a:p>
        </p:txBody>
      </p:sp>
    </p:spTree>
    <p:extLst>
      <p:ext uri="{BB962C8B-B14F-4D97-AF65-F5344CB8AC3E}">
        <p14:creationId xmlns:p14="http://schemas.microsoft.com/office/powerpoint/2010/main" val="274275265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6CEAB-74B9-C5DB-587A-553827B6C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2E1A3-AFC1-54D9-DD16-534DDF964069}"/>
              </a:ext>
            </a:extLst>
          </p:cNvPr>
          <p:cNvSpPr>
            <a:spLocks noGrp="1"/>
          </p:cNvSpPr>
          <p:nvPr>
            <p:ph type="title"/>
          </p:nvPr>
        </p:nvSpPr>
        <p:spPr>
          <a:xfrm>
            <a:off x="603252" y="539751"/>
            <a:ext cx="7975483" cy="717551"/>
          </a:xfrm>
        </p:spPr>
        <p:txBody>
          <a:bodyPr/>
          <a:lstStyle/>
          <a:p>
            <a:r>
              <a:rPr lang="pl-PL" dirty="0"/>
              <a:t>Supplier </a:t>
            </a:r>
            <a:r>
              <a:rPr lang="pl-PL" dirty="0" err="1"/>
              <a:t>Relationship</a:t>
            </a:r>
            <a:r>
              <a:rPr lang="pl-PL" dirty="0"/>
              <a:t> Management</a:t>
            </a: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12BF5B73-620B-9961-C385-693CE3B0B5BD}"/>
              </a:ext>
            </a:extLst>
          </p:cNvPr>
          <p:cNvSpPr>
            <a:spLocks noGrp="1"/>
          </p:cNvSpPr>
          <p:nvPr>
            <p:ph type="body" sz="half" idx="1"/>
          </p:nvPr>
        </p:nvSpPr>
        <p:spPr>
          <a:xfrm>
            <a:off x="603252" y="1257302"/>
            <a:ext cx="10037039" cy="5599272"/>
          </a:xfrm>
        </p:spPr>
        <p:txBody>
          <a:bodyPr>
            <a:normAutofit lnSpcReduction="10000"/>
          </a:bodyPr>
          <a:lstStyle/>
          <a:p>
            <a:pPr marL="0" indent="0">
              <a:spcBef>
                <a:spcPts val="1800"/>
              </a:spcBef>
              <a:buNone/>
            </a:pPr>
            <a:r>
              <a:rPr lang="en-US" sz="2400" b="1" dirty="0"/>
              <a:t>Key insight:</a:t>
            </a:r>
            <a:r>
              <a:rPr lang="en-US" sz="2400" dirty="0"/>
              <a:t> Long-term relationships create value</a:t>
            </a:r>
            <a:r>
              <a:rPr lang="pl-PL" sz="2400" dirty="0"/>
              <a:t>.</a:t>
            </a:r>
            <a:endParaRPr lang="pl-PL" sz="2200" dirty="0"/>
          </a:p>
          <a:p>
            <a:pPr marL="631825" indent="-266700">
              <a:spcBef>
                <a:spcPts val="1800"/>
              </a:spcBef>
              <a:buFont typeface="Wingdings" panose="05000000000000000000" pitchFamily="2" charset="2"/>
              <a:buChar char="§"/>
            </a:pPr>
            <a:r>
              <a:rPr lang="en-US" sz="2200" dirty="0"/>
              <a:t>Regular communication: Monthly meetings, performance reviews</a:t>
            </a:r>
          </a:p>
          <a:p>
            <a:pPr marL="631825" indent="-266700">
              <a:spcBef>
                <a:spcPts val="1800"/>
              </a:spcBef>
              <a:buFont typeface="Wingdings" panose="05000000000000000000" pitchFamily="2" charset="2"/>
              <a:buChar char="§"/>
            </a:pPr>
            <a:r>
              <a:rPr lang="en-US" sz="2200" dirty="0"/>
              <a:t>Performance metrics: Track on-time delivery, quality, responsiveness</a:t>
            </a:r>
          </a:p>
          <a:p>
            <a:pPr marL="631825" indent="-266700">
              <a:spcBef>
                <a:spcPts val="1800"/>
              </a:spcBef>
              <a:buFont typeface="Wingdings" panose="05000000000000000000" pitchFamily="2" charset="2"/>
              <a:buChar char="§"/>
            </a:pPr>
            <a:r>
              <a:rPr lang="en-US" sz="2200" dirty="0"/>
              <a:t>Transparency: Share your plans and forecasts. Help suppliers prepare.</a:t>
            </a:r>
          </a:p>
          <a:p>
            <a:pPr marL="631825" indent="-266700">
              <a:spcBef>
                <a:spcPts val="1800"/>
              </a:spcBef>
              <a:buFont typeface="Wingdings" panose="05000000000000000000" pitchFamily="2" charset="2"/>
              <a:buChar char="§"/>
            </a:pPr>
            <a:r>
              <a:rPr lang="en-US" sz="2200" dirty="0"/>
              <a:t>Fair treatment: Pay on time, give feedback, acknowledge good performance</a:t>
            </a:r>
          </a:p>
          <a:p>
            <a:pPr marL="631825" indent="-266700">
              <a:spcBef>
                <a:spcPts val="1800"/>
              </a:spcBef>
              <a:buFont typeface="Wingdings" panose="05000000000000000000" pitchFamily="2" charset="2"/>
              <a:buChar char="§"/>
            </a:pPr>
            <a:r>
              <a:rPr lang="en-US" sz="2200" dirty="0"/>
              <a:t>Continuous improvement: Work together to reduce costs and improve quality</a:t>
            </a:r>
          </a:p>
          <a:p>
            <a:pPr marL="631825" indent="-266700">
              <a:spcBef>
                <a:spcPts val="1800"/>
              </a:spcBef>
              <a:buFont typeface="Wingdings" panose="05000000000000000000" pitchFamily="2" charset="2"/>
              <a:buChar char="§"/>
            </a:pPr>
            <a:r>
              <a:rPr lang="en-US" sz="2200" dirty="0"/>
              <a:t>Recognition: Reward suppliers who perform well. Give them more business.</a:t>
            </a:r>
          </a:p>
          <a:p>
            <a:pPr marL="631825" indent="-266700">
              <a:spcBef>
                <a:spcPts val="1800"/>
              </a:spcBef>
              <a:buFont typeface="Wingdings" panose="05000000000000000000" pitchFamily="2" charset="2"/>
              <a:buChar char="§"/>
            </a:pPr>
            <a:r>
              <a:rPr lang="en-US" sz="2200" dirty="0"/>
              <a:t>Problem-solving together: When issues arise, solve as partners not adversaries</a:t>
            </a:r>
          </a:p>
        </p:txBody>
      </p:sp>
    </p:spTree>
    <p:extLst>
      <p:ext uri="{BB962C8B-B14F-4D97-AF65-F5344CB8AC3E}">
        <p14:creationId xmlns:p14="http://schemas.microsoft.com/office/powerpoint/2010/main" val="113954533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93738-A06F-91D1-D49D-AF8A806A596A}"/>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9C8D24CA-4933-6842-0C87-EF39BED96C76}"/>
              </a:ext>
            </a:extLst>
          </p:cNvPr>
          <p:cNvSpPr>
            <a:spLocks noGrp="1"/>
          </p:cNvSpPr>
          <p:nvPr>
            <p:ph type="pic" idx="21"/>
          </p:nvPr>
        </p:nvSpPr>
        <p:spPr/>
        <p:txBody>
          <a:bodyPr/>
          <a:lstStyle/>
          <a:p>
            <a:endParaRPr lang="en-GB"/>
          </a:p>
        </p:txBody>
      </p:sp>
      <p:pic>
        <p:nvPicPr>
          <p:cNvPr id="2" name="Picture 2">
            <a:extLst>
              <a:ext uri="{FF2B5EF4-FFF2-40B4-BE49-F238E27FC236}">
                <a16:creationId xmlns:a16="http://schemas.microsoft.com/office/drawing/2014/main" id="{E91BF5E1-394E-7A80-3764-18A24E6F49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4088" y="0"/>
            <a:ext cx="7742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19528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2FDA-FEC8-6558-B463-0B6719A21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A251E-4942-0D3C-6181-AE522CF361A0}"/>
              </a:ext>
            </a:extLst>
          </p:cNvPr>
          <p:cNvSpPr>
            <a:spLocks noGrp="1"/>
          </p:cNvSpPr>
          <p:nvPr>
            <p:ph type="title"/>
          </p:nvPr>
        </p:nvSpPr>
        <p:spPr>
          <a:xfrm>
            <a:off x="603252" y="539751"/>
            <a:ext cx="7975483" cy="717551"/>
          </a:xfrm>
        </p:spPr>
        <p:txBody>
          <a:bodyPr/>
          <a:lstStyle/>
          <a:p>
            <a:r>
              <a:rPr lang="pl-PL" dirty="0"/>
              <a:t>Supplier Segmentation Strategy</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2C46E981-387A-5E87-B492-ADA080DD4636}"/>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400" b="1" dirty="0"/>
              <a:t>Not all suppliers are equal. </a:t>
            </a:r>
            <a:r>
              <a:rPr lang="en-US" sz="2400" dirty="0"/>
              <a:t>Manage differently</a:t>
            </a:r>
            <a:r>
              <a:rPr lang="pl-PL" sz="2400" dirty="0"/>
              <a:t>:</a:t>
            </a:r>
            <a:endParaRPr lang="pl-PL" sz="2200" dirty="0"/>
          </a:p>
          <a:p>
            <a:pPr marL="631825" indent="-266700">
              <a:spcBef>
                <a:spcPts val="1800"/>
              </a:spcBef>
              <a:buFont typeface="Wingdings" panose="05000000000000000000" pitchFamily="2" charset="2"/>
              <a:buChar char="§"/>
            </a:pPr>
            <a:r>
              <a:rPr lang="en-US" sz="2200" dirty="0"/>
              <a:t>Strategic suppliers: Critical to business (cotton for textile factory). Heavy engagement, long-term partnership.</a:t>
            </a:r>
          </a:p>
          <a:p>
            <a:pPr marL="631825" indent="-266700">
              <a:spcBef>
                <a:spcPts val="1800"/>
              </a:spcBef>
              <a:buFont typeface="Wingdings" panose="05000000000000000000" pitchFamily="2" charset="2"/>
              <a:buChar char="§"/>
            </a:pPr>
            <a:r>
              <a:rPr lang="en-US" sz="2200" dirty="0"/>
              <a:t>Important suppliers: Significant volume but not critical. Medium engagement.</a:t>
            </a:r>
          </a:p>
          <a:p>
            <a:pPr marL="631825" indent="-266700">
              <a:spcBef>
                <a:spcPts val="1800"/>
              </a:spcBef>
              <a:buFont typeface="Wingdings" panose="05000000000000000000" pitchFamily="2" charset="2"/>
              <a:buChar char="§"/>
            </a:pPr>
            <a:r>
              <a:rPr lang="en-US" sz="2200" dirty="0"/>
              <a:t>Convenience suppliers: Low volume, low risk (office supplies). Minimal engagement, transactional.</a:t>
            </a:r>
          </a:p>
          <a:p>
            <a:pPr marL="631825" indent="-266700">
              <a:spcBef>
                <a:spcPts val="1800"/>
              </a:spcBef>
              <a:buFont typeface="Wingdings" panose="05000000000000000000" pitchFamily="2" charset="2"/>
              <a:buChar char="§"/>
            </a:pPr>
            <a:r>
              <a:rPr lang="en-US" sz="2200" dirty="0"/>
              <a:t>Nuisance suppliers: Small volume, hard to manage. Consider consolidating purchases.</a:t>
            </a:r>
            <a:endParaRPr lang="pl-PL" sz="2200" dirty="0"/>
          </a:p>
          <a:p>
            <a:pPr marL="365125" indent="0">
              <a:spcBef>
                <a:spcPts val="1800"/>
              </a:spcBef>
              <a:buNone/>
            </a:pPr>
            <a:r>
              <a:rPr lang="en-US" sz="2400" b="1" dirty="0"/>
              <a:t>Strategy:</a:t>
            </a:r>
            <a:r>
              <a:rPr lang="en-US" sz="2400" dirty="0"/>
              <a:t> Invest relationship effort in strategic suppliers. </a:t>
            </a:r>
            <a:br>
              <a:rPr lang="pl-PL" sz="2400" dirty="0"/>
            </a:br>
            <a:r>
              <a:rPr lang="en-US" sz="2400" dirty="0"/>
              <a:t>Use efficient processes for convenience suppliers.</a:t>
            </a:r>
            <a:endParaRPr lang="en-US" sz="2200" dirty="0"/>
          </a:p>
        </p:txBody>
      </p:sp>
    </p:spTree>
    <p:extLst>
      <p:ext uri="{BB962C8B-B14F-4D97-AF65-F5344CB8AC3E}">
        <p14:creationId xmlns:p14="http://schemas.microsoft.com/office/powerpoint/2010/main" val="348051954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9AC-DCF5-922B-A241-8DAF7B56C2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FFFDD-B610-EA0F-02DB-C3DA7D220B8E}"/>
              </a:ext>
            </a:extLst>
          </p:cNvPr>
          <p:cNvSpPr>
            <a:spLocks noGrp="1"/>
          </p:cNvSpPr>
          <p:nvPr>
            <p:ph type="title"/>
          </p:nvPr>
        </p:nvSpPr>
        <p:spPr>
          <a:xfrm>
            <a:off x="603252" y="539751"/>
            <a:ext cx="7975483" cy="717551"/>
          </a:xfrm>
        </p:spPr>
        <p:txBody>
          <a:bodyPr/>
          <a:lstStyle/>
          <a:p>
            <a:r>
              <a:rPr lang="pl-PL" dirty="0"/>
              <a:t>Procurement Challenges in Africa</a:t>
            </a: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79912DA1-7256-6160-E5AE-DEF95AB6014F}"/>
              </a:ext>
            </a:extLst>
          </p:cNvPr>
          <p:cNvSpPr>
            <a:spLocks noGrp="1"/>
          </p:cNvSpPr>
          <p:nvPr>
            <p:ph type="body" sz="half" idx="1"/>
          </p:nvPr>
        </p:nvSpPr>
        <p:spPr>
          <a:xfrm>
            <a:off x="603252" y="1290552"/>
            <a:ext cx="10037039" cy="5599272"/>
          </a:xfrm>
        </p:spPr>
        <p:txBody>
          <a:bodyPr>
            <a:normAutofit lnSpcReduction="10000"/>
          </a:bodyPr>
          <a:lstStyle/>
          <a:p>
            <a:pPr marL="631825" indent="-266700">
              <a:spcBef>
                <a:spcPts val="1800"/>
              </a:spcBef>
              <a:buFont typeface="Wingdings" panose="05000000000000000000" pitchFamily="2" charset="2"/>
              <a:buChar char="§"/>
            </a:pPr>
            <a:r>
              <a:rPr lang="en-US" sz="2200" dirty="0"/>
              <a:t>Limited supplier base: Fewer options than developed countries. Less competitive pressure.</a:t>
            </a:r>
          </a:p>
          <a:p>
            <a:pPr marL="631825" indent="-266700">
              <a:spcBef>
                <a:spcPts val="1800"/>
              </a:spcBef>
              <a:buFont typeface="Wingdings" panose="05000000000000000000" pitchFamily="2" charset="2"/>
              <a:buChar char="§"/>
            </a:pPr>
            <a:r>
              <a:rPr lang="en-US" sz="2200" dirty="0"/>
              <a:t>Reliability: Suppliers may not meet deadlines. Quality inconsistency.</a:t>
            </a:r>
          </a:p>
          <a:p>
            <a:pPr marL="631825" indent="-266700">
              <a:spcBef>
                <a:spcPts val="1800"/>
              </a:spcBef>
              <a:buFont typeface="Wingdings" panose="05000000000000000000" pitchFamily="2" charset="2"/>
              <a:buChar char="§"/>
            </a:pPr>
            <a:r>
              <a:rPr lang="en-US" sz="2200" dirty="0"/>
              <a:t>Documentation: Some suppliers informal, no written contracts, no clear terms</a:t>
            </a:r>
          </a:p>
          <a:p>
            <a:pPr marL="631825" indent="-266700">
              <a:spcBef>
                <a:spcPts val="1800"/>
              </a:spcBef>
              <a:buFont typeface="Wingdings" panose="05000000000000000000" pitchFamily="2" charset="2"/>
              <a:buChar char="§"/>
            </a:pPr>
            <a:r>
              <a:rPr lang="en-US" sz="2200" dirty="0"/>
              <a:t>Communication: Slow response times. May need to visit in person.</a:t>
            </a:r>
          </a:p>
          <a:p>
            <a:pPr marL="631825" indent="-266700">
              <a:spcBef>
                <a:spcPts val="1800"/>
              </a:spcBef>
              <a:buFont typeface="Wingdings" panose="05000000000000000000" pitchFamily="2" charset="2"/>
              <a:buChar char="§"/>
            </a:pPr>
            <a:r>
              <a:rPr lang="en-US" sz="2200" dirty="0"/>
              <a:t>Currency risk: Supplier prices in different currencies. Fluctuation affects costs.</a:t>
            </a:r>
          </a:p>
          <a:p>
            <a:pPr marL="631825" indent="-266700">
              <a:spcBef>
                <a:spcPts val="1800"/>
              </a:spcBef>
              <a:buFont typeface="Wingdings" panose="05000000000000000000" pitchFamily="2" charset="2"/>
              <a:buChar char="§"/>
            </a:pPr>
            <a:r>
              <a:rPr lang="en-US" sz="2200" dirty="0"/>
              <a:t>Payment challenges: Banking is slow. Letter of credit costs. Cash-based relationships common.</a:t>
            </a:r>
          </a:p>
          <a:p>
            <a:pPr marL="631825" indent="-266700">
              <a:spcBef>
                <a:spcPts val="1800"/>
              </a:spcBef>
              <a:buFont typeface="Wingdings" panose="05000000000000000000" pitchFamily="2" charset="2"/>
              <a:buChar char="§"/>
            </a:pPr>
            <a:r>
              <a:rPr lang="en-US" sz="2200" dirty="0"/>
              <a:t>Logistics: Port delays, road conditions affect delivery reliability</a:t>
            </a:r>
          </a:p>
          <a:p>
            <a:pPr marL="631825" indent="-266700">
              <a:spcBef>
                <a:spcPts val="1800"/>
              </a:spcBef>
              <a:buFont typeface="Wingdings" panose="05000000000000000000" pitchFamily="2" charset="2"/>
              <a:buChar char="§"/>
            </a:pPr>
            <a:r>
              <a:rPr lang="en-US" sz="2200" dirty="0"/>
              <a:t>Informal sector: Many suppliers informal, harder to verify</a:t>
            </a:r>
          </a:p>
        </p:txBody>
      </p:sp>
    </p:spTree>
    <p:extLst>
      <p:ext uri="{BB962C8B-B14F-4D97-AF65-F5344CB8AC3E}">
        <p14:creationId xmlns:p14="http://schemas.microsoft.com/office/powerpoint/2010/main" val="302832165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CCB19-1285-DEC0-A506-BB80F324B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1F9E0-5A92-9C58-4965-37B60A93E775}"/>
              </a:ext>
            </a:extLst>
          </p:cNvPr>
          <p:cNvSpPr>
            <a:spLocks noGrp="1"/>
          </p:cNvSpPr>
          <p:nvPr>
            <p:ph type="title"/>
          </p:nvPr>
        </p:nvSpPr>
        <p:spPr>
          <a:xfrm>
            <a:off x="603252" y="539751"/>
            <a:ext cx="7975483" cy="717551"/>
          </a:xfrm>
        </p:spPr>
        <p:txBody>
          <a:bodyPr/>
          <a:lstStyle/>
          <a:p>
            <a:r>
              <a:rPr lang="en-US" dirty="0"/>
              <a:t>Best Practices for Procurement </a:t>
            </a:r>
            <a:br>
              <a:rPr lang="pl-PL" dirty="0"/>
            </a:br>
            <a:r>
              <a:rPr lang="en-US" dirty="0"/>
              <a:t>in Africa</a:t>
            </a: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8F5A4E0B-01C6-CB14-DAD9-F4B2FBEA835C}"/>
              </a:ext>
            </a:extLst>
          </p:cNvPr>
          <p:cNvSpPr>
            <a:spLocks noGrp="1"/>
          </p:cNvSpPr>
          <p:nvPr>
            <p:ph type="body" sz="half" idx="1"/>
          </p:nvPr>
        </p:nvSpPr>
        <p:spPr>
          <a:xfrm>
            <a:off x="603252" y="1290552"/>
            <a:ext cx="10037039" cy="5599272"/>
          </a:xfrm>
        </p:spPr>
        <p:txBody>
          <a:bodyPr>
            <a:normAutofit fontScale="92500"/>
          </a:bodyPr>
          <a:lstStyle/>
          <a:p>
            <a:pPr marL="631825" indent="-266700">
              <a:spcBef>
                <a:spcPts val="1800"/>
              </a:spcBef>
              <a:buFont typeface="Wingdings" panose="05000000000000000000" pitchFamily="2" charset="2"/>
              <a:buChar char="§"/>
            </a:pPr>
            <a:r>
              <a:rPr lang="en-US" sz="2200" dirty="0"/>
              <a:t>Build relationships: Personal relationships matter more than in developed countries. Invest time.</a:t>
            </a:r>
          </a:p>
          <a:p>
            <a:pPr marL="631825" indent="-266700">
              <a:spcBef>
                <a:spcPts val="1800"/>
              </a:spcBef>
              <a:buFont typeface="Wingdings" panose="05000000000000000000" pitchFamily="2" charset="2"/>
              <a:buChar char="§"/>
            </a:pPr>
            <a:r>
              <a:rPr lang="en-US" sz="2200" dirty="0"/>
              <a:t>Visit suppliers: Don't just email. Go see their operations, meet people, build trust.</a:t>
            </a:r>
          </a:p>
          <a:p>
            <a:pPr marL="631825" indent="-266700">
              <a:spcBef>
                <a:spcPts val="1800"/>
              </a:spcBef>
              <a:buFont typeface="Wingdings" panose="05000000000000000000" pitchFamily="2" charset="2"/>
              <a:buChar char="§"/>
            </a:pPr>
            <a:r>
              <a:rPr lang="en-US" sz="2200" dirty="0"/>
              <a:t>Multiple suppliers: Reduced dependence on single source. Have backup suppliers.</a:t>
            </a:r>
          </a:p>
          <a:p>
            <a:pPr marL="631825" indent="-266700">
              <a:spcBef>
                <a:spcPts val="1800"/>
              </a:spcBef>
              <a:buFont typeface="Wingdings" panose="05000000000000000000" pitchFamily="2" charset="2"/>
              <a:buChar char="§"/>
            </a:pPr>
            <a:r>
              <a:rPr lang="en-US" sz="2200" dirty="0"/>
              <a:t>Buffer inventory: Plan for delays. Keep safety stock.</a:t>
            </a:r>
          </a:p>
          <a:p>
            <a:pPr marL="631825" indent="-266700">
              <a:spcBef>
                <a:spcPts val="1800"/>
              </a:spcBef>
              <a:buFont typeface="Wingdings" panose="05000000000000000000" pitchFamily="2" charset="2"/>
              <a:buChar char="§"/>
            </a:pPr>
            <a:r>
              <a:rPr lang="en-US" sz="2200" dirty="0"/>
              <a:t>Clear contracts: Even with informal suppliers, get terms in writing. Prevents disputes.</a:t>
            </a:r>
          </a:p>
          <a:p>
            <a:pPr marL="631825" indent="-266700">
              <a:spcBef>
                <a:spcPts val="1800"/>
              </a:spcBef>
              <a:buFont typeface="Wingdings" panose="05000000000000000000" pitchFamily="2" charset="2"/>
              <a:buChar char="§"/>
            </a:pPr>
            <a:r>
              <a:rPr lang="en-US" sz="2200" dirty="0"/>
              <a:t>Regular follow-up: Don't assume supplier knows what you need. Confirm status frequently.</a:t>
            </a:r>
          </a:p>
          <a:p>
            <a:pPr marL="631825" indent="-266700">
              <a:spcBef>
                <a:spcPts val="1800"/>
              </a:spcBef>
              <a:buFont typeface="Wingdings" panose="05000000000000000000" pitchFamily="2" charset="2"/>
              <a:buChar char="§"/>
            </a:pPr>
            <a:r>
              <a:rPr lang="en-US" sz="2200" dirty="0"/>
              <a:t>Fair pricing: Don't squeeze suppliers too hard. They need profit to survive and invest.</a:t>
            </a:r>
          </a:p>
          <a:p>
            <a:pPr marL="631825" indent="-266700">
              <a:spcBef>
                <a:spcPts val="1800"/>
              </a:spcBef>
              <a:buFont typeface="Wingdings" panose="05000000000000000000" pitchFamily="2" charset="2"/>
              <a:buChar char="§"/>
            </a:pPr>
            <a:r>
              <a:rPr lang="en-US" sz="2200" dirty="0"/>
              <a:t>Payment reliability: Pay on time. Build reputation as good customer.</a:t>
            </a:r>
          </a:p>
        </p:txBody>
      </p:sp>
    </p:spTree>
    <p:extLst>
      <p:ext uri="{BB962C8B-B14F-4D97-AF65-F5344CB8AC3E}">
        <p14:creationId xmlns:p14="http://schemas.microsoft.com/office/powerpoint/2010/main" val="248484537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CD4A2-F8CB-024C-2C83-3663A3FB3468}"/>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5BD80D92-BC09-5A92-61CE-0FF459A719B9}"/>
              </a:ext>
            </a:extLst>
          </p:cNvPr>
          <p:cNvSpPr>
            <a:spLocks noGrp="1"/>
          </p:cNvSpPr>
          <p:nvPr>
            <p:ph type="pic" idx="21"/>
          </p:nvPr>
        </p:nvSpPr>
        <p:spPr/>
        <p:txBody>
          <a:bodyPr/>
          <a:lstStyle/>
          <a:p>
            <a:endParaRPr lang="en-GB"/>
          </a:p>
        </p:txBody>
      </p:sp>
      <p:pic>
        <p:nvPicPr>
          <p:cNvPr id="2" name="Picture 2">
            <a:extLst>
              <a:ext uri="{FF2B5EF4-FFF2-40B4-BE49-F238E27FC236}">
                <a16:creationId xmlns:a16="http://schemas.microsoft.com/office/drawing/2014/main" id="{E4B887F1-1808-5018-7995-12A5E05D1A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2250" y="0"/>
            <a:ext cx="6667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27595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1DBF-7F63-67DC-37A2-D670B2EF2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D77F5-3300-E160-09E6-F296A2BCB841}"/>
              </a:ext>
            </a:extLst>
          </p:cNvPr>
          <p:cNvSpPr>
            <a:spLocks noGrp="1"/>
          </p:cNvSpPr>
          <p:nvPr>
            <p:ph type="title"/>
          </p:nvPr>
        </p:nvSpPr>
        <p:spPr>
          <a:xfrm>
            <a:off x="603252" y="539751"/>
            <a:ext cx="7975483" cy="717551"/>
          </a:xfrm>
        </p:spPr>
        <p:txBody>
          <a:bodyPr/>
          <a:lstStyle/>
          <a:p>
            <a:r>
              <a:rPr lang="pl-PL" dirty="0"/>
              <a:t>E-Procurement &amp; Digital Tools</a:t>
            </a: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4D9C7F5-0A06-D139-22B4-C4C809AC0A22}"/>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E-procurement platforms: Online marketplaces connecting buyers and suppliers</a:t>
            </a:r>
          </a:p>
          <a:p>
            <a:pPr marL="631825" indent="-266700">
              <a:spcBef>
                <a:spcPts val="1800"/>
              </a:spcBef>
              <a:buFont typeface="Wingdings" panose="05000000000000000000" pitchFamily="2" charset="2"/>
              <a:buChar char="§"/>
            </a:pPr>
            <a:r>
              <a:rPr lang="en-US" sz="2200" dirty="0"/>
              <a:t>Advantages: Faster access to suppliers, price comparison, reduced paperwork, transparent pricing</a:t>
            </a:r>
          </a:p>
          <a:p>
            <a:pPr marL="631825" indent="-266700">
              <a:spcBef>
                <a:spcPts val="1800"/>
              </a:spcBef>
              <a:buFont typeface="Wingdings" panose="05000000000000000000" pitchFamily="2" charset="2"/>
              <a:buChar char="§"/>
            </a:pPr>
            <a:r>
              <a:rPr lang="en-US" sz="2200" dirty="0"/>
              <a:t>African adoption: Growing but limited. Mobile-based solutions popular (WhatsApp, MTN services)</a:t>
            </a:r>
          </a:p>
          <a:p>
            <a:pPr marL="631825" indent="-266700">
              <a:spcBef>
                <a:spcPts val="1800"/>
              </a:spcBef>
              <a:buFont typeface="Wingdings" panose="05000000000000000000" pitchFamily="2" charset="2"/>
              <a:buChar char="§"/>
            </a:pPr>
            <a:r>
              <a:rPr lang="en-US" sz="2200" dirty="0"/>
              <a:t>Challenges: Internet access limited, digital literacy varies, trust in online systems low</a:t>
            </a:r>
          </a:p>
          <a:p>
            <a:pPr marL="631825" indent="-266700">
              <a:spcBef>
                <a:spcPts val="1800"/>
              </a:spcBef>
              <a:buFont typeface="Wingdings" panose="05000000000000000000" pitchFamily="2" charset="2"/>
              <a:buChar char="§"/>
            </a:pPr>
            <a:r>
              <a:rPr lang="en-US" sz="2200" dirty="0"/>
              <a:t>Blended approach: Online for information gathering, in-person for relationships and negotiations</a:t>
            </a:r>
          </a:p>
          <a:p>
            <a:pPr marL="631825" indent="-266700">
              <a:spcBef>
                <a:spcPts val="1800"/>
              </a:spcBef>
              <a:buFont typeface="Wingdings" panose="05000000000000000000" pitchFamily="2" charset="2"/>
              <a:buChar char="§"/>
            </a:pPr>
            <a:r>
              <a:rPr lang="en-US" sz="2200" dirty="0"/>
              <a:t>Future: As mobile money and internet improve, e-procurement will grow significantly in Africa</a:t>
            </a:r>
          </a:p>
        </p:txBody>
      </p:sp>
    </p:spTree>
    <p:extLst>
      <p:ext uri="{BB962C8B-B14F-4D97-AF65-F5344CB8AC3E}">
        <p14:creationId xmlns:p14="http://schemas.microsoft.com/office/powerpoint/2010/main" val="230254519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1060-4BBE-D85F-7F56-CCD646A98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80202-BC63-45BF-C1B3-8C35EFA05D6A}"/>
              </a:ext>
            </a:extLst>
          </p:cNvPr>
          <p:cNvSpPr>
            <a:spLocks noGrp="1"/>
          </p:cNvSpPr>
          <p:nvPr>
            <p:ph type="title"/>
          </p:nvPr>
        </p:nvSpPr>
        <p:spPr>
          <a:xfrm>
            <a:off x="603252" y="539751"/>
            <a:ext cx="7975483" cy="717551"/>
          </a:xfrm>
        </p:spPr>
        <p:txBody>
          <a:bodyPr/>
          <a:lstStyle/>
          <a:p>
            <a:r>
              <a:rPr lang="pl-PL" dirty="0"/>
              <a:t>Ethical Procurement &amp; Sustainability</a:t>
            </a:r>
            <a:br>
              <a:rPr lang="pl-PL" dirty="0"/>
            </a:b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339764B6-6E3A-59F5-CCDD-B769F89D9F57}"/>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Fair labor practices: Ensure suppliers treat workers fairly. No child labor, safe conditions.</a:t>
            </a:r>
          </a:p>
          <a:p>
            <a:pPr marL="631825" indent="-266700">
              <a:spcBef>
                <a:spcPts val="1800"/>
              </a:spcBef>
              <a:buFont typeface="Wingdings" panose="05000000000000000000" pitchFamily="2" charset="2"/>
              <a:buChar char="§"/>
            </a:pPr>
            <a:r>
              <a:rPr lang="en-US" sz="2200" dirty="0"/>
              <a:t>Environmental sustainability: Suppliers should minimize environmental impact</a:t>
            </a:r>
          </a:p>
          <a:p>
            <a:pPr marL="631825" indent="-266700">
              <a:spcBef>
                <a:spcPts val="1800"/>
              </a:spcBef>
              <a:buFont typeface="Wingdings" panose="05000000000000000000" pitchFamily="2" charset="2"/>
              <a:buChar char="§"/>
            </a:pPr>
            <a:r>
              <a:rPr lang="en-US" sz="2200" dirty="0"/>
              <a:t>Conflict minerals: Know where minerals come from. Avoid funding conflicts.</a:t>
            </a:r>
          </a:p>
          <a:p>
            <a:pPr marL="631825" indent="-266700">
              <a:spcBef>
                <a:spcPts val="1800"/>
              </a:spcBef>
              <a:buFont typeface="Wingdings" panose="05000000000000000000" pitchFamily="2" charset="2"/>
              <a:buChar char="§"/>
            </a:pPr>
            <a:r>
              <a:rPr lang="en-US" sz="2200" dirty="0"/>
              <a:t>Transparency: Know your supply chain. Where is it coming from?</a:t>
            </a:r>
          </a:p>
          <a:p>
            <a:pPr marL="631825" indent="-266700">
              <a:spcBef>
                <a:spcPts val="1800"/>
              </a:spcBef>
              <a:buFont typeface="Wingdings" panose="05000000000000000000" pitchFamily="2" charset="2"/>
              <a:buChar char="§"/>
            </a:pPr>
            <a:r>
              <a:rPr lang="en-US" sz="2200" dirty="0"/>
              <a:t>Business ethics: No bribery, corruption, or unethical practices</a:t>
            </a:r>
          </a:p>
          <a:p>
            <a:pPr marL="631825" indent="-266700">
              <a:spcBef>
                <a:spcPts val="1800"/>
              </a:spcBef>
              <a:buFont typeface="Wingdings" panose="05000000000000000000" pitchFamily="2" charset="2"/>
              <a:buChar char="§"/>
            </a:pPr>
            <a:r>
              <a:rPr lang="en-US" sz="2200" dirty="0"/>
              <a:t>Regulatory compliance: Follow laws on import/export, certification, safety</a:t>
            </a:r>
          </a:p>
          <a:p>
            <a:pPr marL="631825" indent="-266700">
              <a:spcBef>
                <a:spcPts val="1800"/>
              </a:spcBef>
              <a:buFont typeface="Wingdings" panose="05000000000000000000" pitchFamily="2" charset="2"/>
              <a:buChar char="§"/>
            </a:pPr>
            <a:r>
              <a:rPr lang="en-US" sz="2200" dirty="0"/>
              <a:t>Business benefit: Ethical procurement builds reputation, attracts customers, reduces risk</a:t>
            </a:r>
          </a:p>
        </p:txBody>
      </p:sp>
    </p:spTree>
    <p:extLst>
      <p:ext uri="{BB962C8B-B14F-4D97-AF65-F5344CB8AC3E}">
        <p14:creationId xmlns:p14="http://schemas.microsoft.com/office/powerpoint/2010/main" val="379644412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F1F71-0929-C51B-4E84-39F7BC2F7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911C3B-5E75-FC45-310E-FE93A1E68125}"/>
              </a:ext>
            </a:extLst>
          </p:cNvPr>
          <p:cNvSpPr>
            <a:spLocks noGrp="1"/>
          </p:cNvSpPr>
          <p:nvPr>
            <p:ph type="title"/>
          </p:nvPr>
        </p:nvSpPr>
        <p:spPr>
          <a:xfrm>
            <a:off x="603252" y="539751"/>
            <a:ext cx="7975483" cy="717551"/>
          </a:xfrm>
        </p:spPr>
        <p:txBody>
          <a:bodyPr/>
          <a:lstStyle/>
          <a:p>
            <a:r>
              <a:rPr lang="pl-PL" dirty="0"/>
              <a:t>Key Takeaways</a:t>
            </a:r>
            <a:br>
              <a:rPr lang="pl-PL" dirty="0"/>
            </a:br>
            <a:br>
              <a:rPr lang="pl-PL" dirty="0"/>
            </a:b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8572EDF-8DA6-DBE9-DF5E-2EA79C405CD0}"/>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Procurement is strategic, not just about buying cheap</a:t>
            </a:r>
          </a:p>
          <a:p>
            <a:pPr marL="631825" indent="-266700">
              <a:spcBef>
                <a:spcPts val="1800"/>
              </a:spcBef>
              <a:buFont typeface="Wingdings" panose="05000000000000000000" pitchFamily="2" charset="2"/>
              <a:buChar char="§"/>
            </a:pPr>
            <a:r>
              <a:rPr lang="en-US" sz="2200" dirty="0"/>
              <a:t>7-step process: Need → Specification → Identify suppliers → RFQ → Evaluate → Negotiate → Order</a:t>
            </a:r>
          </a:p>
          <a:p>
            <a:pPr marL="631825" indent="-266700">
              <a:spcBef>
                <a:spcPts val="1800"/>
              </a:spcBef>
              <a:buFont typeface="Wingdings" panose="05000000000000000000" pitchFamily="2" charset="2"/>
              <a:buChar char="§"/>
            </a:pPr>
            <a:r>
              <a:rPr lang="en-US" sz="2200" dirty="0"/>
              <a:t>Choose suppliers on value (price + quality + reliability), not price alone</a:t>
            </a:r>
          </a:p>
          <a:p>
            <a:pPr marL="631825" indent="-266700">
              <a:spcBef>
                <a:spcPts val="1800"/>
              </a:spcBef>
              <a:buFont typeface="Wingdings" panose="05000000000000000000" pitchFamily="2" charset="2"/>
              <a:buChar char="§"/>
            </a:pPr>
            <a:r>
              <a:rPr lang="en-US" sz="2200" dirty="0"/>
              <a:t>Long-term supplier relationships create value</a:t>
            </a:r>
          </a:p>
          <a:p>
            <a:pPr marL="631825" indent="-266700">
              <a:spcBef>
                <a:spcPts val="1800"/>
              </a:spcBef>
              <a:buFont typeface="Wingdings" panose="05000000000000000000" pitchFamily="2" charset="2"/>
              <a:buChar char="§"/>
            </a:pPr>
            <a:r>
              <a:rPr lang="en-US" sz="2200" dirty="0"/>
              <a:t>Total cost of ownership is more important than purchase price</a:t>
            </a:r>
          </a:p>
          <a:p>
            <a:pPr marL="631825" indent="-266700">
              <a:spcBef>
                <a:spcPts val="1800"/>
              </a:spcBef>
              <a:buFont typeface="Wingdings" panose="05000000000000000000" pitchFamily="2" charset="2"/>
              <a:buChar char="§"/>
            </a:pPr>
            <a:r>
              <a:rPr lang="en-US" sz="2200" dirty="0"/>
              <a:t>African procurement requires relationship-building and adapted strategies</a:t>
            </a:r>
          </a:p>
          <a:p>
            <a:pPr marL="631825" indent="-266700">
              <a:spcBef>
                <a:spcPts val="1800"/>
              </a:spcBef>
              <a:buFont typeface="Wingdings" panose="05000000000000000000" pitchFamily="2" charset="2"/>
              <a:buChar char="§"/>
            </a:pPr>
            <a:r>
              <a:rPr lang="en-US" sz="2200" dirty="0"/>
              <a:t>Ethics and sustainability are increasingly important in procurement</a:t>
            </a:r>
          </a:p>
        </p:txBody>
      </p:sp>
    </p:spTree>
    <p:extLst>
      <p:ext uri="{BB962C8B-B14F-4D97-AF65-F5344CB8AC3E}">
        <p14:creationId xmlns:p14="http://schemas.microsoft.com/office/powerpoint/2010/main" val="54170222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Understand procurement's role in value chain </a:t>
            </a:r>
            <a:br>
              <a:rPr lang="pl-PL" sz="2400" dirty="0"/>
            </a:br>
            <a:r>
              <a:rPr lang="en-US" sz="2400" dirty="0"/>
              <a:t>and supply chain</a:t>
            </a:r>
          </a:p>
          <a:p>
            <a:pPr>
              <a:buFont typeface="Wingdings" panose="05000000000000000000" pitchFamily="2" charset="2"/>
              <a:buChar char="§"/>
            </a:pPr>
            <a:r>
              <a:rPr lang="en-US" sz="2400" dirty="0"/>
              <a:t>Learn the procurement process from need identification to payment</a:t>
            </a:r>
          </a:p>
          <a:p>
            <a:pPr>
              <a:buFont typeface="Wingdings" panose="05000000000000000000" pitchFamily="2" charset="2"/>
              <a:buChar char="§"/>
            </a:pPr>
            <a:r>
              <a:rPr lang="en-US" sz="2400" dirty="0"/>
              <a:t>Master supplier evaluation and selection criteria</a:t>
            </a:r>
          </a:p>
          <a:p>
            <a:pPr>
              <a:buFont typeface="Wingdings" panose="05000000000000000000" pitchFamily="2" charset="2"/>
              <a:buChar char="§"/>
            </a:pPr>
            <a:r>
              <a:rPr lang="en-US" sz="2400" dirty="0"/>
              <a:t>Develop negotiation strategies for purchasing</a:t>
            </a:r>
          </a:p>
          <a:p>
            <a:pPr>
              <a:buFont typeface="Wingdings" panose="05000000000000000000" pitchFamily="2" charset="2"/>
              <a:buChar char="§"/>
            </a:pPr>
            <a:r>
              <a:rPr lang="en-US" sz="2400" dirty="0"/>
              <a:t>Understand different purchasing models and strategies</a:t>
            </a:r>
          </a:p>
          <a:p>
            <a:pPr>
              <a:buFont typeface="Wingdings" panose="05000000000000000000" pitchFamily="2" charset="2"/>
              <a:buChar char="§"/>
            </a:pPr>
            <a:r>
              <a:rPr lang="en-US" sz="2400" dirty="0"/>
              <a:t>Apply procurement principles to African business context</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p:txBody>
          <a:bodyPr/>
          <a:lstStyle/>
          <a:p>
            <a:r>
              <a:rPr lang="pl-PL" dirty="0"/>
              <a:t>What is Procurement?</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lnSpcReduction="10000"/>
          </a:bodyPr>
          <a:lstStyle/>
          <a:p>
            <a:pPr marL="0" indent="0">
              <a:buNone/>
            </a:pPr>
            <a:r>
              <a:rPr lang="en-US" sz="2400" b="1" dirty="0"/>
              <a:t>Definition:</a:t>
            </a:r>
            <a:r>
              <a:rPr lang="en-US" sz="2400" dirty="0"/>
              <a:t> The process of acquiring goods and services from external suppliers</a:t>
            </a:r>
            <a:r>
              <a:rPr lang="en-US" sz="2600" dirty="0"/>
              <a:t>.</a:t>
            </a:r>
          </a:p>
          <a:p>
            <a:pPr>
              <a:buFont typeface="Wingdings" panose="05000000000000000000" pitchFamily="2" charset="2"/>
              <a:buChar char="§"/>
            </a:pPr>
            <a:r>
              <a:rPr lang="en-US" sz="2200" dirty="0"/>
              <a:t>Strategic function: NOT just buying cheap. It's about value (quality + price + reliability)</a:t>
            </a:r>
          </a:p>
          <a:p>
            <a:pPr>
              <a:buFont typeface="Wingdings" panose="05000000000000000000" pitchFamily="2" charset="2"/>
              <a:buChar char="§"/>
            </a:pPr>
            <a:r>
              <a:rPr lang="en-US" sz="2200" dirty="0"/>
              <a:t>Scope: Raw materials, equipment, services, technology, anything the company needs</a:t>
            </a:r>
          </a:p>
          <a:p>
            <a:pPr>
              <a:buFont typeface="Wingdings" panose="05000000000000000000" pitchFamily="2" charset="2"/>
              <a:buChar char="§"/>
            </a:pPr>
            <a:r>
              <a:rPr lang="en-US" sz="2200" dirty="0"/>
              <a:t>Goal: Get the right materials, from the right supplier, </a:t>
            </a:r>
            <a:br>
              <a:rPr lang="pl-PL" sz="2200" dirty="0"/>
            </a:br>
            <a:r>
              <a:rPr lang="en-US" sz="2200" dirty="0"/>
              <a:t>at the right time, at the right price, with right quality</a:t>
            </a:r>
          </a:p>
          <a:p>
            <a:pPr>
              <a:buFont typeface="Wingdings" panose="05000000000000000000" pitchFamily="2" charset="2"/>
              <a:buChar char="§"/>
            </a:pPr>
            <a:r>
              <a:rPr lang="en-US" sz="2200" dirty="0"/>
              <a:t>Impact: Directly affects company's profitability and competitiveness</a:t>
            </a:r>
          </a:p>
          <a:p>
            <a:pPr>
              <a:buFont typeface="Wingdings" panose="05000000000000000000" pitchFamily="2" charset="2"/>
              <a:buChar char="§"/>
            </a:pPr>
            <a:r>
              <a:rPr lang="en-US" sz="2200" dirty="0"/>
              <a:t>Supply chain role: Links the company to all upstream suppliers</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043B7-CC3C-7690-A4A0-20F1F4CAF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98696-DCFF-3ED0-5DE2-46E3B737D7F4}"/>
              </a:ext>
            </a:extLst>
          </p:cNvPr>
          <p:cNvSpPr>
            <a:spLocks noGrp="1"/>
          </p:cNvSpPr>
          <p:nvPr>
            <p:ph type="title"/>
          </p:nvPr>
        </p:nvSpPr>
        <p:spPr>
          <a:xfrm>
            <a:off x="603253" y="539751"/>
            <a:ext cx="8191612" cy="717551"/>
          </a:xfrm>
        </p:spPr>
        <p:txBody>
          <a:bodyPr/>
          <a:lstStyle/>
          <a:p>
            <a:r>
              <a:rPr lang="en-US" dirty="0"/>
              <a:t>Procurement vs. Purchasing: </a:t>
            </a:r>
            <a:br>
              <a:rPr lang="pl-PL" dirty="0"/>
            </a:br>
            <a:r>
              <a:rPr lang="en-US" dirty="0"/>
              <a:t>What's the Difference?</a:t>
            </a:r>
            <a:br>
              <a:rPr lang="en-US" dirty="0"/>
            </a:br>
            <a:br>
              <a:rPr lang="pl-PL" dirty="0"/>
            </a:br>
            <a:endParaRPr lang="pl-PL" dirty="0"/>
          </a:p>
        </p:txBody>
      </p:sp>
      <p:sp>
        <p:nvSpPr>
          <p:cNvPr id="3" name="Text Placeholder 2">
            <a:extLst>
              <a:ext uri="{FF2B5EF4-FFF2-40B4-BE49-F238E27FC236}">
                <a16:creationId xmlns:a16="http://schemas.microsoft.com/office/drawing/2014/main" id="{FB9CA470-7D4B-1CFB-EBBF-5A03E7940B75}"/>
              </a:ext>
            </a:extLst>
          </p:cNvPr>
          <p:cNvSpPr>
            <a:spLocks noGrp="1"/>
          </p:cNvSpPr>
          <p:nvPr>
            <p:ph type="body" sz="half" idx="1"/>
          </p:nvPr>
        </p:nvSpPr>
        <p:spPr>
          <a:xfrm>
            <a:off x="603253" y="1553093"/>
            <a:ext cx="8807980" cy="5304907"/>
          </a:xfrm>
        </p:spPr>
        <p:txBody>
          <a:bodyPr>
            <a:normAutofit fontScale="92500"/>
          </a:bodyPr>
          <a:lstStyle/>
          <a:p>
            <a:pPr marL="0" indent="0">
              <a:buNone/>
            </a:pPr>
            <a:r>
              <a:rPr lang="en-US" sz="2400" b="1" dirty="0"/>
              <a:t>Purchasing:</a:t>
            </a:r>
            <a:r>
              <a:rPr lang="en-US" sz="2400" dirty="0"/>
              <a:t> The transactional activity of actually buying (order placement, payment)</a:t>
            </a:r>
            <a:r>
              <a:rPr lang="en-US" sz="2600" dirty="0"/>
              <a:t>.</a:t>
            </a:r>
          </a:p>
          <a:p>
            <a:pPr marL="531813" indent="-303213">
              <a:buFont typeface="Wingdings" panose="05000000000000000000" pitchFamily="2" charset="2"/>
              <a:buChar char="§"/>
            </a:pPr>
            <a:r>
              <a:rPr lang="en-US" sz="2200" dirty="0"/>
              <a:t>Tactical, focused on execution</a:t>
            </a:r>
          </a:p>
          <a:p>
            <a:pPr marL="531813" indent="-303213">
              <a:buFont typeface="Wingdings" panose="05000000000000000000" pitchFamily="2" charset="2"/>
              <a:buChar char="§"/>
            </a:pPr>
            <a:r>
              <a:rPr lang="en-US" sz="2200" dirty="0"/>
              <a:t>Example: "Place purchase order with supplier for 500 kg cotton"</a:t>
            </a:r>
          </a:p>
          <a:p>
            <a:pPr marL="0" indent="0">
              <a:buNone/>
            </a:pPr>
            <a:r>
              <a:rPr lang="en-US" sz="2400" b="1" dirty="0"/>
              <a:t>Procurement: </a:t>
            </a:r>
            <a:r>
              <a:rPr lang="en-US" sz="2400" dirty="0"/>
              <a:t>The strategic process of sourcing, supplier selection, negotiation, and purchasing</a:t>
            </a:r>
            <a:r>
              <a:rPr lang="pl-PL" sz="2400" dirty="0"/>
              <a:t>.</a:t>
            </a:r>
          </a:p>
          <a:p>
            <a:pPr marL="531813" indent="-303213">
              <a:buFont typeface="Wingdings" panose="05000000000000000000" pitchFamily="2" charset="2"/>
              <a:buChar char="§"/>
            </a:pPr>
            <a:r>
              <a:rPr lang="en-US" sz="2200" dirty="0"/>
              <a:t>Strategic, focused on value and relationships</a:t>
            </a:r>
          </a:p>
          <a:p>
            <a:pPr marL="531813" indent="-303213">
              <a:buFont typeface="Wingdings" panose="05000000000000000000" pitchFamily="2" charset="2"/>
              <a:buChar char="§"/>
            </a:pPr>
            <a:r>
              <a:rPr lang="en-US" sz="2200" dirty="0"/>
              <a:t>Example: "Identify cotton suppliers, evaluate three options, negotiate price/terms, select best supplier, place orders„</a:t>
            </a:r>
            <a:endParaRPr lang="pl-PL" sz="2200" dirty="0"/>
          </a:p>
          <a:p>
            <a:pPr marL="0" indent="0">
              <a:buNone/>
            </a:pPr>
            <a:r>
              <a:rPr lang="en-US" sz="2400" b="1" dirty="0"/>
              <a:t>In this course:</a:t>
            </a:r>
            <a:r>
              <a:rPr lang="en-US" sz="2400" dirty="0"/>
              <a:t> We use "procurement" broadly to mean the entire process</a:t>
            </a:r>
            <a:endParaRPr lang="pl-PL" dirty="0"/>
          </a:p>
        </p:txBody>
      </p:sp>
    </p:spTree>
    <p:extLst>
      <p:ext uri="{BB962C8B-B14F-4D97-AF65-F5344CB8AC3E}">
        <p14:creationId xmlns:p14="http://schemas.microsoft.com/office/powerpoint/2010/main" val="226064601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2AB4E-F66C-DF9E-A127-62A8BC541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D36B4-EA27-92C4-C466-8CE4C68A0E27}"/>
              </a:ext>
            </a:extLst>
          </p:cNvPr>
          <p:cNvSpPr>
            <a:spLocks noGrp="1"/>
          </p:cNvSpPr>
          <p:nvPr>
            <p:ph type="title"/>
          </p:nvPr>
        </p:nvSpPr>
        <p:spPr>
          <a:xfrm>
            <a:off x="603252" y="539751"/>
            <a:ext cx="7127583" cy="717551"/>
          </a:xfrm>
        </p:spPr>
        <p:txBody>
          <a:bodyPr/>
          <a:lstStyle/>
          <a:p>
            <a:r>
              <a:rPr lang="en-US" dirty="0"/>
              <a:t>The Procurement Process: 7 Steps</a:t>
            </a:r>
            <a:br>
              <a:rPr lang="en-US" dirty="0"/>
            </a:br>
            <a:br>
              <a:rPr lang="pl-PL" dirty="0"/>
            </a:br>
            <a:endParaRPr lang="pl-PL" dirty="0"/>
          </a:p>
        </p:txBody>
      </p:sp>
      <p:sp>
        <p:nvSpPr>
          <p:cNvPr id="3" name="Text Placeholder 2">
            <a:extLst>
              <a:ext uri="{FF2B5EF4-FFF2-40B4-BE49-F238E27FC236}">
                <a16:creationId xmlns:a16="http://schemas.microsoft.com/office/drawing/2014/main" id="{50C753CA-F2C3-CC71-7113-3627DEF6028C}"/>
              </a:ext>
            </a:extLst>
          </p:cNvPr>
          <p:cNvSpPr>
            <a:spLocks noGrp="1"/>
          </p:cNvSpPr>
          <p:nvPr>
            <p:ph type="body" sz="half" idx="1"/>
          </p:nvPr>
        </p:nvSpPr>
        <p:spPr>
          <a:xfrm>
            <a:off x="603252" y="1391732"/>
            <a:ext cx="8807980" cy="5059521"/>
          </a:xfrm>
        </p:spPr>
        <p:txBody>
          <a:bodyPr>
            <a:normAutofit/>
          </a:bodyPr>
          <a:lstStyle/>
          <a:p>
            <a:pPr>
              <a:buFont typeface="Wingdings" panose="05000000000000000000" pitchFamily="2" charset="2"/>
              <a:buChar char="§"/>
            </a:pPr>
            <a:r>
              <a:rPr lang="en-US" sz="2200" dirty="0"/>
              <a:t>Step 1: Identify need (what do we need to buy?)</a:t>
            </a:r>
          </a:p>
          <a:p>
            <a:pPr>
              <a:buFont typeface="Wingdings" panose="05000000000000000000" pitchFamily="2" charset="2"/>
              <a:buChar char="§"/>
            </a:pPr>
            <a:r>
              <a:rPr lang="en-US" sz="2200" dirty="0"/>
              <a:t>Step 2: Describe specification (exactly what quality/characteristics?)</a:t>
            </a:r>
          </a:p>
          <a:p>
            <a:pPr>
              <a:buFont typeface="Wingdings" panose="05000000000000000000" pitchFamily="2" charset="2"/>
              <a:buChar char="§"/>
            </a:pPr>
            <a:r>
              <a:rPr lang="en-US" sz="2200" dirty="0"/>
              <a:t>Step 3: Identify suppliers (who can supply this?)</a:t>
            </a:r>
          </a:p>
          <a:p>
            <a:pPr>
              <a:buFont typeface="Wingdings" panose="05000000000000000000" pitchFamily="2" charset="2"/>
              <a:buChar char="§"/>
            </a:pPr>
            <a:r>
              <a:rPr lang="en-US" sz="2200" dirty="0"/>
              <a:t>Step 4: Request quotations (ask suppliers for price and terms)</a:t>
            </a:r>
          </a:p>
          <a:p>
            <a:pPr>
              <a:buFont typeface="Wingdings" panose="05000000000000000000" pitchFamily="2" charset="2"/>
              <a:buChar char="§"/>
            </a:pPr>
            <a:r>
              <a:rPr lang="en-US" sz="2200" dirty="0"/>
              <a:t>Step 5: Evaluate and select (choose best supplier)</a:t>
            </a:r>
          </a:p>
          <a:p>
            <a:pPr>
              <a:buFont typeface="Wingdings" panose="05000000000000000000" pitchFamily="2" charset="2"/>
              <a:buChar char="§"/>
            </a:pPr>
            <a:r>
              <a:rPr lang="en-US" sz="2200" dirty="0"/>
              <a:t>Step 6: Negotiate contract (agree on price, delivery, terms)</a:t>
            </a:r>
          </a:p>
          <a:p>
            <a:pPr>
              <a:buFont typeface="Wingdings" panose="05000000000000000000" pitchFamily="2" charset="2"/>
              <a:buChar char="§"/>
            </a:pPr>
            <a:r>
              <a:rPr lang="en-US" sz="2200" dirty="0"/>
              <a:t>Step 7: Order and follow-up (place order, receive, inspect, pay)</a:t>
            </a:r>
          </a:p>
          <a:p>
            <a:pPr marL="0" indent="0">
              <a:buNone/>
            </a:pPr>
            <a:endParaRPr lang="pl-PL" dirty="0"/>
          </a:p>
        </p:txBody>
      </p:sp>
    </p:spTree>
    <p:extLst>
      <p:ext uri="{BB962C8B-B14F-4D97-AF65-F5344CB8AC3E}">
        <p14:creationId xmlns:p14="http://schemas.microsoft.com/office/powerpoint/2010/main" val="18610495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86F0-E9BB-CFEF-DBC7-55449846E76F}"/>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1F89FB09-A822-F90B-F88F-19115890D052}"/>
              </a:ext>
            </a:extLst>
          </p:cNvPr>
          <p:cNvSpPr>
            <a:spLocks noGrp="1"/>
          </p:cNvSpPr>
          <p:nvPr>
            <p:ph type="pic" idx="21"/>
          </p:nvPr>
        </p:nvSpPr>
        <p:spPr/>
        <p:txBody>
          <a:bodyPr/>
          <a:lstStyle/>
          <a:p>
            <a:endParaRPr lang="en-GB"/>
          </a:p>
        </p:txBody>
      </p:sp>
      <p:pic>
        <p:nvPicPr>
          <p:cNvPr id="2052" name="Picture 4">
            <a:extLst>
              <a:ext uri="{FF2B5EF4-FFF2-40B4-BE49-F238E27FC236}">
                <a16:creationId xmlns:a16="http://schemas.microsoft.com/office/drawing/2014/main" id="{7F8426D5-830C-CE5F-4935-CFCD85DC9D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6225" y="0"/>
            <a:ext cx="65595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2854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7B252-D341-F40B-F984-FFD7EC3A6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C281C-2EA6-3A0E-7841-55D75556BF01}"/>
              </a:ext>
            </a:extLst>
          </p:cNvPr>
          <p:cNvSpPr>
            <a:spLocks noGrp="1"/>
          </p:cNvSpPr>
          <p:nvPr>
            <p:ph type="title"/>
          </p:nvPr>
        </p:nvSpPr>
        <p:spPr>
          <a:xfrm>
            <a:off x="603253" y="539751"/>
            <a:ext cx="6146682" cy="717551"/>
          </a:xfrm>
        </p:spPr>
        <p:txBody>
          <a:bodyPr/>
          <a:lstStyle/>
          <a:p>
            <a:r>
              <a:rPr lang="pl-PL" dirty="0"/>
              <a:t>Step 1: Identifying Needs</a:t>
            </a:r>
            <a:br>
              <a:rPr lang="pl-PL" dirty="0"/>
            </a:br>
            <a:br>
              <a:rPr lang="pl-PL" dirty="0"/>
            </a:br>
            <a:endParaRPr lang="pl-PL" dirty="0"/>
          </a:p>
        </p:txBody>
      </p:sp>
      <p:sp>
        <p:nvSpPr>
          <p:cNvPr id="3" name="Text Placeholder 2">
            <a:extLst>
              <a:ext uri="{FF2B5EF4-FFF2-40B4-BE49-F238E27FC236}">
                <a16:creationId xmlns:a16="http://schemas.microsoft.com/office/drawing/2014/main" id="{395E4B65-D82A-D72D-EA57-1F064112E83E}"/>
              </a:ext>
            </a:extLst>
          </p:cNvPr>
          <p:cNvSpPr>
            <a:spLocks noGrp="1"/>
          </p:cNvSpPr>
          <p:nvPr>
            <p:ph type="body" sz="half" idx="1"/>
          </p:nvPr>
        </p:nvSpPr>
        <p:spPr>
          <a:xfrm>
            <a:off x="603253" y="1258728"/>
            <a:ext cx="8807980" cy="5599272"/>
          </a:xfrm>
        </p:spPr>
        <p:txBody>
          <a:bodyPr>
            <a:normAutofit lnSpcReduction="10000"/>
          </a:bodyPr>
          <a:lstStyle/>
          <a:p>
            <a:pPr marL="0" indent="0">
              <a:buNone/>
            </a:pPr>
            <a:r>
              <a:rPr lang="en-US" sz="2200" b="1" dirty="0"/>
              <a:t>Question:</a:t>
            </a:r>
            <a:r>
              <a:rPr lang="en-US" sz="2200" dirty="0"/>
              <a:t> What does the company need to buy?</a:t>
            </a:r>
            <a:endParaRPr lang="pl-PL" sz="2200" dirty="0"/>
          </a:p>
          <a:p>
            <a:pPr marL="714375" indent="-303213">
              <a:buFont typeface="Wingdings" panose="05000000000000000000" pitchFamily="2" charset="2"/>
              <a:buChar char="§"/>
            </a:pPr>
            <a:r>
              <a:rPr lang="en-US" sz="2200" dirty="0"/>
              <a:t>Raw materials: Cotton for textile factory (based on production plan)</a:t>
            </a:r>
          </a:p>
          <a:p>
            <a:pPr marL="714375" indent="-303213">
              <a:buFont typeface="Wingdings" panose="05000000000000000000" pitchFamily="2" charset="2"/>
              <a:buChar char="§"/>
            </a:pPr>
            <a:r>
              <a:rPr lang="en-US" sz="2200" dirty="0"/>
              <a:t>Equipment: New looms for production (when old ones break or capacity needed)</a:t>
            </a:r>
          </a:p>
          <a:p>
            <a:pPr marL="714375" indent="-303213">
              <a:buFont typeface="Wingdings" panose="05000000000000000000" pitchFamily="2" charset="2"/>
              <a:buChar char="§"/>
            </a:pPr>
            <a:r>
              <a:rPr lang="en-US" sz="2200" dirty="0"/>
              <a:t>Services: Transportation, maintenance, consulting</a:t>
            </a:r>
          </a:p>
          <a:p>
            <a:pPr marL="714375" indent="-303213">
              <a:buFont typeface="Wingdings" panose="05000000000000000000" pitchFamily="2" charset="2"/>
              <a:buChar char="§"/>
            </a:pPr>
            <a:r>
              <a:rPr lang="en-US" sz="2200" dirty="0"/>
              <a:t>Supplies: Office supplies, cleaning materials, spare parts</a:t>
            </a:r>
          </a:p>
          <a:p>
            <a:pPr marL="714375" indent="-303213">
              <a:buFont typeface="Wingdings" panose="05000000000000000000" pitchFamily="2" charset="2"/>
              <a:buChar char="§"/>
            </a:pPr>
            <a:r>
              <a:rPr lang="en-US" sz="2200" dirty="0"/>
              <a:t>Utilities: Energy, water (in some cases)</a:t>
            </a:r>
          </a:p>
          <a:p>
            <a:pPr marL="0" indent="0">
              <a:buNone/>
            </a:pPr>
            <a:r>
              <a:rPr lang="en-US" sz="2200" b="1" dirty="0"/>
              <a:t>Who identifies needs? </a:t>
            </a:r>
            <a:r>
              <a:rPr lang="en-US" sz="2200" dirty="0"/>
              <a:t>Operations, Maintenance, Finance, each department based on their requirements</a:t>
            </a:r>
          </a:p>
          <a:p>
            <a:pPr marL="0" indent="0">
              <a:buNone/>
            </a:pPr>
            <a:r>
              <a:rPr lang="en-US" sz="2200" b="1" dirty="0"/>
              <a:t>Challenge</a:t>
            </a:r>
            <a:r>
              <a:rPr lang="en-US" sz="2200" dirty="0"/>
              <a:t>: Needs often come as emergencies ("We need this ASAP!"), which makes procurement difficult</a:t>
            </a:r>
            <a:endParaRPr lang="pl-PL" sz="2200" dirty="0"/>
          </a:p>
        </p:txBody>
      </p:sp>
    </p:spTree>
    <p:extLst>
      <p:ext uri="{BB962C8B-B14F-4D97-AF65-F5344CB8AC3E}">
        <p14:creationId xmlns:p14="http://schemas.microsoft.com/office/powerpoint/2010/main" val="176425284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41BA1F-C61B-468E-B093-FD4346C43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196</TotalTime>
  <Words>2483</Words>
  <Application>Microsoft Office PowerPoint</Application>
  <PresentationFormat>Widescreen</PresentationFormat>
  <Paragraphs>215</Paragraphs>
  <Slides>32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Arial Rounded MT Bold</vt:lpstr>
      <vt:lpstr>Calibri</vt:lpstr>
      <vt:lpstr>Helvetica Neue</vt:lpstr>
      <vt:lpstr>Helvetica Neue Medium</vt:lpstr>
      <vt:lpstr>Montserrat Regular</vt:lpstr>
      <vt:lpstr>Wingdings</vt:lpstr>
      <vt:lpstr>21_BasicWhite</vt:lpstr>
      <vt:lpstr>Introduction to Procurement  &amp; Purchasing Management</vt:lpstr>
      <vt:lpstr>Road Transportation Systems Engineering Development in the Sub-Saharan Africa – Modern EU Master Programme &amp; Capacity Building</vt:lpstr>
      <vt:lpstr>PowerPoint Presentation</vt:lpstr>
      <vt:lpstr>Learning Objectives </vt:lpstr>
      <vt:lpstr>What is Procurement?   </vt:lpstr>
      <vt:lpstr>Procurement vs. Purchasing:  What's the Difference?  </vt:lpstr>
      <vt:lpstr>The Procurement Process: 7 Steps  </vt:lpstr>
      <vt:lpstr>PowerPoint Presentation</vt:lpstr>
      <vt:lpstr>Step 1: Identifying Needs  </vt:lpstr>
      <vt:lpstr>Step 2: Specifying Requirements   </vt:lpstr>
      <vt:lpstr>Step 3: Identifying Potential Suppliers    </vt:lpstr>
      <vt:lpstr>Step 4: Request for Quotation (RFQ)     </vt:lpstr>
      <vt:lpstr>Step 5: Evaluating &amp; Selecting Suppliers      </vt:lpstr>
      <vt:lpstr>Supplier Evaluation Matrix Example       </vt:lpstr>
      <vt:lpstr>Step 6: Negotiation &amp; Contract       </vt:lpstr>
      <vt:lpstr>Negotiation Strategies &amp; Tactics        </vt:lpstr>
      <vt:lpstr>PowerPoint Presentation</vt:lpstr>
      <vt:lpstr>Step 7: Ordering &amp; Follow-up         </vt:lpstr>
      <vt:lpstr>Purchasing Models &amp; Strategies          </vt:lpstr>
      <vt:lpstr>Make or Buy Decision        </vt:lpstr>
      <vt:lpstr>Total Cost of Ownership (TCO)         </vt:lpstr>
      <vt:lpstr>Supplier Relationship Management       </vt:lpstr>
      <vt:lpstr>PowerPoint Presentation</vt:lpstr>
      <vt:lpstr>Supplier Segmentation Strategy        </vt:lpstr>
      <vt:lpstr>Procurement Challenges in Africa         </vt:lpstr>
      <vt:lpstr>Best Practices for Procurement  in Africa          </vt:lpstr>
      <vt:lpstr>PowerPoint Presentation</vt:lpstr>
      <vt:lpstr>E-Procurement &amp; Digital Tools           </vt:lpstr>
      <vt:lpstr>Ethical Procurement &amp; Sustainability            </vt:lpstr>
      <vt:lpstr>Key Takeaways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50</cp:revision>
  <dcterms:modified xsi:type="dcterms:W3CDTF">2026-05-04T16:40:07Z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