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3"/>
  </p:notesMasterIdLst>
  <p:handoutMasterIdLst>
    <p:handoutMasterId r:id="rId24"/>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09" r:id="rId21"/>
    <p:sldId id="328" r:id="rId2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CCC06C-7A9B-4DB9-9871-585B908B75B7}" v="1" dt="2026-05-04T16:39:18.51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9:18.510" v="0"/>
      <pc:docMkLst>
        <pc:docMk/>
      </pc:docMkLst>
      <pc:sldMasterChg chg="modSldLayout">
        <pc:chgData name="Wojciech Kustra" userId="afebd3d0-216b-4c4f-8992-1bf1fda6d5e8" providerId="ADAL" clId="{1D307E72-7901-4E61-A01B-3C4232ABCF63}" dt="2026-05-04T16:39:18.510" v="0"/>
        <pc:sldMasterMkLst>
          <pc:docMk/>
          <pc:sldMasterMk cId="0" sldId="2147483648"/>
        </pc:sldMasterMkLst>
        <pc:sldLayoutChg chg="modSp">
          <pc:chgData name="Wojciech Kustra" userId="afebd3d0-216b-4c4f-8992-1bf1fda6d5e8" providerId="ADAL" clId="{1D307E72-7901-4E61-A01B-3C4232ABCF63}" dt="2026-05-04T16:39:18.510" v="0"/>
          <pc:sldLayoutMkLst>
            <pc:docMk/>
            <pc:sldMasterMk cId="0" sldId="2147483648"/>
            <pc:sldLayoutMk cId="0" sldId="2147483650"/>
          </pc:sldLayoutMkLst>
          <pc:spChg chg="mod">
            <ac:chgData name="Wojciech Kustra" userId="afebd3d0-216b-4c4f-8992-1bf1fda6d5e8" providerId="ADAL" clId="{1D307E72-7901-4E61-A01B-3C4232ABCF63}" dt="2026-05-04T16:39:18.510"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Inventory Control</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46549"/>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3005E-0A16-78D0-5B18-0F9DD5C0F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6442D3-4166-FE52-35B8-AE0C549DEB22}"/>
              </a:ext>
            </a:extLst>
          </p:cNvPr>
          <p:cNvSpPr>
            <a:spLocks noGrp="1"/>
          </p:cNvSpPr>
          <p:nvPr>
            <p:ph type="title"/>
          </p:nvPr>
        </p:nvSpPr>
        <p:spPr>
          <a:xfrm>
            <a:off x="603253" y="539751"/>
            <a:ext cx="6312936" cy="717551"/>
          </a:xfrm>
        </p:spPr>
        <p:txBody>
          <a:bodyPr/>
          <a:lstStyle/>
          <a:p>
            <a:r>
              <a:rPr lang="pl-PL" dirty="0" err="1"/>
              <a:t>Reorder</a:t>
            </a:r>
            <a:r>
              <a:rPr lang="pl-PL" dirty="0"/>
              <a:t> Point (ROP) Systems</a:t>
            </a: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22E01893-1ECA-01B8-5D4B-A23763BE1A7F}"/>
              </a:ext>
            </a:extLst>
          </p:cNvPr>
          <p:cNvPicPr>
            <a:picLocks noChangeAspect="1"/>
          </p:cNvPicPr>
          <p:nvPr/>
        </p:nvPicPr>
        <p:blipFill>
          <a:blip r:embed="rId2"/>
          <a:stretch>
            <a:fillRect/>
          </a:stretch>
        </p:blipFill>
        <p:spPr>
          <a:xfrm>
            <a:off x="603252" y="1415125"/>
            <a:ext cx="8374305" cy="4171027"/>
          </a:xfrm>
          <a:prstGeom prst="rect">
            <a:avLst/>
          </a:prstGeom>
        </p:spPr>
      </p:pic>
    </p:spTree>
    <p:extLst>
      <p:ext uri="{BB962C8B-B14F-4D97-AF65-F5344CB8AC3E}">
        <p14:creationId xmlns:p14="http://schemas.microsoft.com/office/powerpoint/2010/main" val="176438798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299D9-AB76-0F7D-418F-7D83D4A368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2DB3F1-3360-0DFA-2582-66FA7A376CBE}"/>
              </a:ext>
            </a:extLst>
          </p:cNvPr>
          <p:cNvSpPr>
            <a:spLocks noGrp="1"/>
          </p:cNvSpPr>
          <p:nvPr>
            <p:ph type="title"/>
          </p:nvPr>
        </p:nvSpPr>
        <p:spPr>
          <a:xfrm>
            <a:off x="603253" y="539751"/>
            <a:ext cx="6312936" cy="717551"/>
          </a:xfrm>
        </p:spPr>
        <p:txBody>
          <a:bodyPr/>
          <a:lstStyle/>
          <a:p>
            <a:r>
              <a:rPr lang="pl-PL" dirty="0" err="1"/>
              <a:t>Example</a:t>
            </a:r>
            <a:r>
              <a:rPr lang="pl-PL" dirty="0"/>
              <a:t> – Simple ROP</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25437534-4CD2-2A7D-FECD-C62D4BA45F59}"/>
              </a:ext>
            </a:extLst>
          </p:cNvPr>
          <p:cNvPicPr>
            <a:picLocks noChangeAspect="1"/>
          </p:cNvPicPr>
          <p:nvPr/>
        </p:nvPicPr>
        <p:blipFill>
          <a:blip r:embed="rId2"/>
          <a:srcRect t="20779"/>
          <a:stretch>
            <a:fillRect/>
          </a:stretch>
        </p:blipFill>
        <p:spPr>
          <a:xfrm>
            <a:off x="603253" y="1510083"/>
            <a:ext cx="8342374" cy="3042462"/>
          </a:xfrm>
          <a:prstGeom prst="rect">
            <a:avLst/>
          </a:prstGeom>
        </p:spPr>
      </p:pic>
    </p:spTree>
    <p:extLst>
      <p:ext uri="{BB962C8B-B14F-4D97-AF65-F5344CB8AC3E}">
        <p14:creationId xmlns:p14="http://schemas.microsoft.com/office/powerpoint/2010/main" val="373770690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F344A-4348-49C1-6C5D-EC574D29AA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E5C49A-615C-0095-BA91-6E43FB482167}"/>
              </a:ext>
            </a:extLst>
          </p:cNvPr>
          <p:cNvSpPr>
            <a:spLocks noGrp="1"/>
          </p:cNvSpPr>
          <p:nvPr>
            <p:ph type="title"/>
          </p:nvPr>
        </p:nvSpPr>
        <p:spPr>
          <a:xfrm>
            <a:off x="603253" y="539751"/>
            <a:ext cx="6312936" cy="717551"/>
          </a:xfrm>
        </p:spPr>
        <p:txBody>
          <a:bodyPr/>
          <a:lstStyle/>
          <a:p>
            <a:r>
              <a:rPr lang="pl-PL" dirty="0" err="1"/>
              <a:t>Fixed</a:t>
            </a:r>
            <a:r>
              <a:rPr lang="pl-PL" dirty="0"/>
              <a:t>-Order-</a:t>
            </a:r>
            <a:r>
              <a:rPr lang="pl-PL" dirty="0" err="1"/>
              <a:t>Quantity</a:t>
            </a:r>
            <a:r>
              <a:rPr lang="pl-PL" dirty="0"/>
              <a:t> </a:t>
            </a:r>
            <a:br>
              <a:rPr lang="pl-PL" dirty="0"/>
            </a:br>
            <a:r>
              <a:rPr lang="pl-PL" dirty="0"/>
              <a:t>vs </a:t>
            </a:r>
            <a:r>
              <a:rPr lang="pl-PL" dirty="0" err="1"/>
              <a:t>Fixed</a:t>
            </a:r>
            <a:r>
              <a:rPr lang="pl-PL" dirty="0"/>
              <a:t>-Period Systems</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06C446FB-7678-6513-1016-6C1D46207E37}"/>
              </a:ext>
            </a:extLst>
          </p:cNvPr>
          <p:cNvPicPr>
            <a:picLocks noChangeAspect="1"/>
          </p:cNvPicPr>
          <p:nvPr/>
        </p:nvPicPr>
        <p:blipFill>
          <a:blip r:embed="rId2"/>
          <a:stretch>
            <a:fillRect/>
          </a:stretch>
        </p:blipFill>
        <p:spPr>
          <a:xfrm>
            <a:off x="603253" y="1702159"/>
            <a:ext cx="9030922" cy="2504081"/>
          </a:xfrm>
          <a:prstGeom prst="rect">
            <a:avLst/>
          </a:prstGeom>
        </p:spPr>
      </p:pic>
    </p:spTree>
    <p:extLst>
      <p:ext uri="{BB962C8B-B14F-4D97-AF65-F5344CB8AC3E}">
        <p14:creationId xmlns:p14="http://schemas.microsoft.com/office/powerpoint/2010/main" val="324466650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75DF4-2F80-4A77-C074-E6BEF9A73A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7EEA4-E82F-77FA-6F71-28FF8636F095}"/>
              </a:ext>
            </a:extLst>
          </p:cNvPr>
          <p:cNvSpPr>
            <a:spLocks noGrp="1"/>
          </p:cNvSpPr>
          <p:nvPr>
            <p:ph type="title"/>
          </p:nvPr>
        </p:nvSpPr>
        <p:spPr>
          <a:xfrm>
            <a:off x="603253" y="539751"/>
            <a:ext cx="6312936" cy="717551"/>
          </a:xfrm>
        </p:spPr>
        <p:txBody>
          <a:bodyPr/>
          <a:lstStyle/>
          <a:p>
            <a:r>
              <a:rPr lang="pl-PL" dirty="0" err="1"/>
              <a:t>Safety</a:t>
            </a:r>
            <a:r>
              <a:rPr lang="pl-PL" dirty="0"/>
              <a:t> Stock </a:t>
            </a:r>
            <a:r>
              <a:rPr lang="pl-PL" dirty="0" err="1"/>
              <a:t>Calculation</a:t>
            </a: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F79F6803-D683-7676-3AB0-F90B36BFD69A}"/>
              </a:ext>
            </a:extLst>
          </p:cNvPr>
          <p:cNvPicPr>
            <a:picLocks noChangeAspect="1"/>
          </p:cNvPicPr>
          <p:nvPr/>
        </p:nvPicPr>
        <p:blipFill>
          <a:blip r:embed="rId2"/>
          <a:stretch>
            <a:fillRect/>
          </a:stretch>
        </p:blipFill>
        <p:spPr>
          <a:xfrm>
            <a:off x="603253" y="1257302"/>
            <a:ext cx="7428571" cy="5419048"/>
          </a:xfrm>
          <a:prstGeom prst="rect">
            <a:avLst/>
          </a:prstGeom>
        </p:spPr>
      </p:pic>
    </p:spTree>
    <p:extLst>
      <p:ext uri="{BB962C8B-B14F-4D97-AF65-F5344CB8AC3E}">
        <p14:creationId xmlns:p14="http://schemas.microsoft.com/office/powerpoint/2010/main" val="68432576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65236-ED3E-C715-4922-9A8DDF2DAB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E55E9-ECF2-544B-36CA-6ECCB9CDFC69}"/>
              </a:ext>
            </a:extLst>
          </p:cNvPr>
          <p:cNvSpPr>
            <a:spLocks noGrp="1"/>
          </p:cNvSpPr>
          <p:nvPr>
            <p:ph type="title"/>
          </p:nvPr>
        </p:nvSpPr>
        <p:spPr>
          <a:xfrm>
            <a:off x="603253" y="539751"/>
            <a:ext cx="6312936" cy="717551"/>
          </a:xfrm>
        </p:spPr>
        <p:txBody>
          <a:bodyPr/>
          <a:lstStyle/>
          <a:p>
            <a:r>
              <a:rPr lang="en-US" dirty="0"/>
              <a:t>Example – Safety Stock with Variable Demand</a:t>
            </a: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A4AF024B-FA8D-E00B-3C63-12E195F61EEE}"/>
              </a:ext>
            </a:extLst>
          </p:cNvPr>
          <p:cNvPicPr>
            <a:picLocks noChangeAspect="1"/>
          </p:cNvPicPr>
          <p:nvPr/>
        </p:nvPicPr>
        <p:blipFill>
          <a:blip r:embed="rId2"/>
          <a:srcRect t="7346"/>
          <a:stretch>
            <a:fillRect/>
          </a:stretch>
        </p:blipFill>
        <p:spPr>
          <a:xfrm>
            <a:off x="603253" y="1429788"/>
            <a:ext cx="7576471" cy="4849571"/>
          </a:xfrm>
          <a:prstGeom prst="rect">
            <a:avLst/>
          </a:prstGeom>
        </p:spPr>
      </p:pic>
      <p:pic>
        <p:nvPicPr>
          <p:cNvPr id="7" name="Obraz 6" descr="Obraz zawierający tekst, Czcionka, zrzut ekranu, linia&#10;&#10;Zawartość wygenerowana przez AI może być niepoprawna.">
            <a:extLst>
              <a:ext uri="{FF2B5EF4-FFF2-40B4-BE49-F238E27FC236}">
                <a16:creationId xmlns:a16="http://schemas.microsoft.com/office/drawing/2014/main" id="{251B83DE-4AC5-0F00-422F-F74CB64705F9}"/>
              </a:ext>
            </a:extLst>
          </p:cNvPr>
          <p:cNvPicPr>
            <a:picLocks noChangeAspect="1"/>
          </p:cNvPicPr>
          <p:nvPr/>
        </p:nvPicPr>
        <p:blipFill>
          <a:blip r:embed="rId3"/>
          <a:stretch>
            <a:fillRect/>
          </a:stretch>
        </p:blipFill>
        <p:spPr>
          <a:xfrm>
            <a:off x="603253" y="6318249"/>
            <a:ext cx="6914286" cy="561905"/>
          </a:xfrm>
          <a:prstGeom prst="rect">
            <a:avLst/>
          </a:prstGeom>
        </p:spPr>
      </p:pic>
    </p:spTree>
    <p:extLst>
      <p:ext uri="{BB962C8B-B14F-4D97-AF65-F5344CB8AC3E}">
        <p14:creationId xmlns:p14="http://schemas.microsoft.com/office/powerpoint/2010/main" val="209513754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BD756-F666-8A10-EBCD-192701F3A3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90F18B-3D8E-C9BD-8886-5C27C461164B}"/>
              </a:ext>
            </a:extLst>
          </p:cNvPr>
          <p:cNvSpPr>
            <a:spLocks noGrp="1"/>
          </p:cNvSpPr>
          <p:nvPr>
            <p:ph type="title"/>
          </p:nvPr>
        </p:nvSpPr>
        <p:spPr>
          <a:xfrm>
            <a:off x="603253" y="539751"/>
            <a:ext cx="6312936" cy="717551"/>
          </a:xfrm>
        </p:spPr>
        <p:txBody>
          <a:bodyPr/>
          <a:lstStyle/>
          <a:p>
            <a:r>
              <a:rPr lang="en-US" dirty="0"/>
              <a:t>Inventory Levels: Visualizing the System</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73203205-2925-C92E-6E77-32774EA59713}"/>
              </a:ext>
            </a:extLst>
          </p:cNvPr>
          <p:cNvPicPr>
            <a:picLocks noChangeAspect="1"/>
          </p:cNvPicPr>
          <p:nvPr/>
        </p:nvPicPr>
        <p:blipFill>
          <a:blip r:embed="rId2"/>
          <a:stretch>
            <a:fillRect/>
          </a:stretch>
        </p:blipFill>
        <p:spPr>
          <a:xfrm>
            <a:off x="603253" y="1614136"/>
            <a:ext cx="8973009" cy="4940325"/>
          </a:xfrm>
          <a:prstGeom prst="rect">
            <a:avLst/>
          </a:prstGeom>
        </p:spPr>
      </p:pic>
    </p:spTree>
    <p:extLst>
      <p:ext uri="{BB962C8B-B14F-4D97-AF65-F5344CB8AC3E}">
        <p14:creationId xmlns:p14="http://schemas.microsoft.com/office/powerpoint/2010/main" val="142040916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BB36C-54BE-A060-DCB2-74C06656BE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8048A2-CF80-BE43-39BB-2B2C34345349}"/>
              </a:ext>
            </a:extLst>
          </p:cNvPr>
          <p:cNvSpPr>
            <a:spLocks noGrp="1"/>
          </p:cNvSpPr>
          <p:nvPr>
            <p:ph type="title"/>
          </p:nvPr>
        </p:nvSpPr>
        <p:spPr>
          <a:xfrm>
            <a:off x="603253" y="539751"/>
            <a:ext cx="6312936" cy="717551"/>
          </a:xfrm>
        </p:spPr>
        <p:txBody>
          <a:bodyPr/>
          <a:lstStyle/>
          <a:p>
            <a:r>
              <a:rPr lang="pl-PL" dirty="0"/>
              <a:t>Service Level vs </a:t>
            </a:r>
            <a:r>
              <a:rPr lang="pl-PL" dirty="0" err="1"/>
              <a:t>Cost</a:t>
            </a:r>
            <a:endParaRPr lang="pl-PL" dirty="0"/>
          </a:p>
        </p:txBody>
      </p:sp>
      <p:pic>
        <p:nvPicPr>
          <p:cNvPr id="4" name="Obraz 3" descr="Obraz zawierający tekst, zrzut ekranu, Czcionka, linia&#10;&#10;Zawartość wygenerowana przez AI może być niepoprawna.">
            <a:extLst>
              <a:ext uri="{FF2B5EF4-FFF2-40B4-BE49-F238E27FC236}">
                <a16:creationId xmlns:a16="http://schemas.microsoft.com/office/drawing/2014/main" id="{D16521FD-0B49-F5AD-75A4-9D100FFC478A}"/>
              </a:ext>
            </a:extLst>
          </p:cNvPr>
          <p:cNvPicPr>
            <a:picLocks noChangeAspect="1"/>
          </p:cNvPicPr>
          <p:nvPr/>
        </p:nvPicPr>
        <p:blipFill>
          <a:blip r:embed="rId2"/>
          <a:stretch>
            <a:fillRect/>
          </a:stretch>
        </p:blipFill>
        <p:spPr>
          <a:xfrm>
            <a:off x="476888" y="1433235"/>
            <a:ext cx="8772906" cy="2939260"/>
          </a:xfrm>
          <a:prstGeom prst="rect">
            <a:avLst/>
          </a:prstGeom>
        </p:spPr>
      </p:pic>
    </p:spTree>
    <p:extLst>
      <p:ext uri="{BB962C8B-B14F-4D97-AF65-F5344CB8AC3E}">
        <p14:creationId xmlns:p14="http://schemas.microsoft.com/office/powerpoint/2010/main" val="256348598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spTree>
    <p:extLst>
      <p:ext uri="{BB962C8B-B14F-4D97-AF65-F5344CB8AC3E}">
        <p14:creationId xmlns:p14="http://schemas.microsoft.com/office/powerpoint/2010/main" val="422652704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Classify items into A, B and C groups using the Pareto principle.</a:t>
            </a:r>
          </a:p>
          <a:p>
            <a:pPr>
              <a:buFont typeface="Wingdings" panose="05000000000000000000" pitchFamily="2" charset="2"/>
              <a:buChar char="§"/>
            </a:pPr>
            <a:r>
              <a:rPr lang="en-US" sz="2400" dirty="0"/>
              <a:t>Calculate a simple Economic Order Quantity (EOQ) and interpret what it means.</a:t>
            </a:r>
          </a:p>
          <a:p>
            <a:pPr>
              <a:buFont typeface="Wingdings" panose="05000000000000000000" pitchFamily="2" charset="2"/>
              <a:buChar char="§"/>
            </a:pPr>
            <a:r>
              <a:rPr lang="en-US" sz="2400" dirty="0"/>
              <a:t>Compute a basic Reorder Point (ROP) under constant and variable demand/lead time.</a:t>
            </a:r>
          </a:p>
          <a:p>
            <a:pPr>
              <a:buFont typeface="Wingdings" panose="05000000000000000000" pitchFamily="2" charset="2"/>
              <a:buChar char="§"/>
            </a:pPr>
            <a:r>
              <a:rPr lang="en-US" sz="2400" dirty="0"/>
              <a:t>Estimate safety stock for a chosen service level using a simple z-value.</a:t>
            </a:r>
          </a:p>
          <a:p>
            <a:pPr>
              <a:buFont typeface="Wingdings" panose="05000000000000000000" pitchFamily="2" charset="2"/>
              <a:buChar char="§"/>
            </a:pPr>
            <a:r>
              <a:rPr lang="en-US" sz="2400" dirty="0"/>
              <a:t>Understand additional concepts such as review systems and service level.</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6312936" cy="717551"/>
          </a:xfrm>
        </p:spPr>
        <p:txBody>
          <a:bodyPr/>
          <a:lstStyle/>
          <a:p>
            <a:r>
              <a:rPr lang="pl-PL" dirty="0"/>
              <a:t>ABC Analysis (</a:t>
            </a:r>
            <a:r>
              <a:rPr lang="pl-PL" dirty="0" err="1"/>
              <a:t>Pareto</a:t>
            </a:r>
            <a:r>
              <a:rPr lang="pl-PL" dirty="0"/>
              <a:t> </a:t>
            </a:r>
            <a:r>
              <a:rPr lang="pl-PL" dirty="0" err="1"/>
              <a:t>Principle</a:t>
            </a:r>
            <a:r>
              <a:rPr lang="pl-PL" dirty="0"/>
              <a:t>)</a:t>
            </a:r>
            <a:br>
              <a:rPr lang="pl-PL" dirty="0"/>
            </a:br>
            <a:br>
              <a:rPr lang="pl-PL" dirty="0"/>
            </a:br>
            <a:br>
              <a:rPr lang="pl-PL" dirty="0"/>
            </a:br>
            <a:endParaRPr lang="pl-PL" dirty="0"/>
          </a:p>
        </p:txBody>
      </p:sp>
      <p:pic>
        <p:nvPicPr>
          <p:cNvPr id="5" name="Obraz 4" descr="Obraz zawierający tekst, Czcionka, linia, zrzut ekranu&#10;&#10;Zawartość wygenerowana przez AI może być niepoprawna.">
            <a:extLst>
              <a:ext uri="{FF2B5EF4-FFF2-40B4-BE49-F238E27FC236}">
                <a16:creationId xmlns:a16="http://schemas.microsoft.com/office/drawing/2014/main" id="{31901C99-E311-45EC-FE9B-99A73F98438D}"/>
              </a:ext>
            </a:extLst>
          </p:cNvPr>
          <p:cNvPicPr>
            <a:picLocks noChangeAspect="1"/>
          </p:cNvPicPr>
          <p:nvPr/>
        </p:nvPicPr>
        <p:blipFill>
          <a:blip r:embed="rId2"/>
          <a:stretch>
            <a:fillRect/>
          </a:stretch>
        </p:blipFill>
        <p:spPr>
          <a:xfrm>
            <a:off x="603252" y="1391532"/>
            <a:ext cx="8307991" cy="1845035"/>
          </a:xfrm>
          <a:prstGeom prst="rect">
            <a:avLst/>
          </a:prstGeom>
        </p:spPr>
      </p:pic>
      <p:pic>
        <p:nvPicPr>
          <p:cNvPr id="9" name="Obraz 8" descr="Obraz zawierający tekst, zrzut ekranu, Czcionka&#10;&#10;Zawartość wygenerowana przez AI może być niepoprawna.">
            <a:extLst>
              <a:ext uri="{FF2B5EF4-FFF2-40B4-BE49-F238E27FC236}">
                <a16:creationId xmlns:a16="http://schemas.microsoft.com/office/drawing/2014/main" id="{078D9F08-0EDB-189F-153D-AF99BF13C0EB}"/>
              </a:ext>
            </a:extLst>
          </p:cNvPr>
          <p:cNvPicPr>
            <a:picLocks noChangeAspect="1"/>
          </p:cNvPicPr>
          <p:nvPr/>
        </p:nvPicPr>
        <p:blipFill>
          <a:blip r:embed="rId3"/>
          <a:stretch>
            <a:fillRect/>
          </a:stretch>
        </p:blipFill>
        <p:spPr>
          <a:xfrm>
            <a:off x="603252" y="3599412"/>
            <a:ext cx="8307991" cy="2486822"/>
          </a:xfrm>
          <a:prstGeom prst="rect">
            <a:avLst/>
          </a:prstGeom>
        </p:spPr>
      </p:pic>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4534C-C174-2935-E9CF-6078720E27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0C56A-16E4-67D8-924A-7042A999B647}"/>
              </a:ext>
            </a:extLst>
          </p:cNvPr>
          <p:cNvSpPr>
            <a:spLocks noGrp="1"/>
          </p:cNvSpPr>
          <p:nvPr>
            <p:ph type="title"/>
          </p:nvPr>
        </p:nvSpPr>
        <p:spPr>
          <a:xfrm>
            <a:off x="603253" y="539751"/>
            <a:ext cx="6312936" cy="717551"/>
          </a:xfrm>
        </p:spPr>
        <p:txBody>
          <a:bodyPr/>
          <a:lstStyle/>
          <a:p>
            <a:r>
              <a:rPr lang="pl-PL" dirty="0" err="1"/>
              <a:t>Example</a:t>
            </a:r>
            <a:r>
              <a:rPr lang="pl-PL" dirty="0"/>
              <a:t> – Simple ABC </a:t>
            </a:r>
            <a:r>
              <a:rPr lang="pl-PL" dirty="0" err="1"/>
              <a:t>Classification</a:t>
            </a:r>
            <a:br>
              <a:rPr lang="pl-PL" dirty="0"/>
            </a:br>
            <a:endParaRPr lang="pl-PL" dirty="0"/>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E5491039-53CE-F551-C7AD-FFEA299DBCCE}"/>
              </a:ext>
            </a:extLst>
          </p:cNvPr>
          <p:cNvPicPr>
            <a:picLocks noChangeAspect="1"/>
          </p:cNvPicPr>
          <p:nvPr/>
        </p:nvPicPr>
        <p:blipFill>
          <a:blip r:embed="rId2"/>
          <a:stretch>
            <a:fillRect/>
          </a:stretch>
        </p:blipFill>
        <p:spPr>
          <a:xfrm>
            <a:off x="603253" y="1616477"/>
            <a:ext cx="8165665" cy="4701772"/>
          </a:xfrm>
          <a:prstGeom prst="rect">
            <a:avLst/>
          </a:prstGeom>
        </p:spPr>
      </p:pic>
    </p:spTree>
    <p:extLst>
      <p:ext uri="{BB962C8B-B14F-4D97-AF65-F5344CB8AC3E}">
        <p14:creationId xmlns:p14="http://schemas.microsoft.com/office/powerpoint/2010/main" val="195226911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356EF-ED09-683D-1D6D-76D5F096C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081AFF-78F3-A766-D676-4354011071B7}"/>
              </a:ext>
            </a:extLst>
          </p:cNvPr>
          <p:cNvSpPr>
            <a:spLocks noGrp="1"/>
          </p:cNvSpPr>
          <p:nvPr>
            <p:ph type="title"/>
          </p:nvPr>
        </p:nvSpPr>
        <p:spPr>
          <a:xfrm>
            <a:off x="603253" y="539751"/>
            <a:ext cx="6312936" cy="717551"/>
          </a:xfrm>
        </p:spPr>
        <p:txBody>
          <a:bodyPr/>
          <a:lstStyle/>
          <a:p>
            <a:r>
              <a:rPr lang="pl-PL" dirty="0" err="1"/>
              <a:t>Example</a:t>
            </a:r>
            <a:r>
              <a:rPr lang="pl-PL" dirty="0"/>
              <a:t> – Simple ABC </a:t>
            </a:r>
            <a:r>
              <a:rPr lang="pl-PL" dirty="0" err="1"/>
              <a:t>Classification</a:t>
            </a:r>
            <a:br>
              <a:rPr lang="pl-PL" dirty="0"/>
            </a:br>
            <a:endParaRPr lang="pl-PL" dirty="0"/>
          </a:p>
        </p:txBody>
      </p:sp>
      <p:pic>
        <p:nvPicPr>
          <p:cNvPr id="5" name="Obraz 4" descr="Obraz zawierający tekst, zrzut ekranu, numer, Czcionka&#10;&#10;Zawartość wygenerowana przez AI może być niepoprawna.">
            <a:extLst>
              <a:ext uri="{FF2B5EF4-FFF2-40B4-BE49-F238E27FC236}">
                <a16:creationId xmlns:a16="http://schemas.microsoft.com/office/drawing/2014/main" id="{1337F642-C337-7A99-4C0F-E1E4021F6192}"/>
              </a:ext>
            </a:extLst>
          </p:cNvPr>
          <p:cNvPicPr>
            <a:picLocks noChangeAspect="1"/>
          </p:cNvPicPr>
          <p:nvPr/>
        </p:nvPicPr>
        <p:blipFill>
          <a:blip r:embed="rId2"/>
          <a:stretch>
            <a:fillRect/>
          </a:stretch>
        </p:blipFill>
        <p:spPr>
          <a:xfrm>
            <a:off x="603253" y="1554324"/>
            <a:ext cx="8324616" cy="5162810"/>
          </a:xfrm>
          <a:prstGeom prst="rect">
            <a:avLst/>
          </a:prstGeom>
        </p:spPr>
      </p:pic>
    </p:spTree>
    <p:extLst>
      <p:ext uri="{BB962C8B-B14F-4D97-AF65-F5344CB8AC3E}">
        <p14:creationId xmlns:p14="http://schemas.microsoft.com/office/powerpoint/2010/main" val="319191077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1873B-8BD8-2AB0-C27A-E85595D09E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CD90BF-737E-478C-1AA9-1E76974E5962}"/>
              </a:ext>
            </a:extLst>
          </p:cNvPr>
          <p:cNvSpPr>
            <a:spLocks noGrp="1"/>
          </p:cNvSpPr>
          <p:nvPr>
            <p:ph type="title"/>
          </p:nvPr>
        </p:nvSpPr>
        <p:spPr>
          <a:xfrm>
            <a:off x="603253" y="539751"/>
            <a:ext cx="7160834" cy="717551"/>
          </a:xfrm>
        </p:spPr>
        <p:txBody>
          <a:bodyPr/>
          <a:lstStyle/>
          <a:p>
            <a:r>
              <a:rPr lang="pl-PL" dirty="0" err="1"/>
              <a:t>Economic</a:t>
            </a:r>
            <a:r>
              <a:rPr lang="pl-PL" dirty="0"/>
              <a:t> Order </a:t>
            </a:r>
            <a:r>
              <a:rPr lang="pl-PL" dirty="0" err="1"/>
              <a:t>Quantity</a:t>
            </a:r>
            <a:r>
              <a:rPr lang="pl-PL" dirty="0"/>
              <a:t> (EOQ)</a:t>
            </a: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61688778-2B61-D7EA-75ED-C9B82E13EA9E}"/>
              </a:ext>
            </a:extLst>
          </p:cNvPr>
          <p:cNvPicPr>
            <a:picLocks noChangeAspect="1"/>
          </p:cNvPicPr>
          <p:nvPr/>
        </p:nvPicPr>
        <p:blipFill>
          <a:blip r:embed="rId2"/>
          <a:stretch>
            <a:fillRect/>
          </a:stretch>
        </p:blipFill>
        <p:spPr>
          <a:xfrm>
            <a:off x="603253" y="1456808"/>
            <a:ext cx="8462007" cy="4495105"/>
          </a:xfrm>
          <a:prstGeom prst="rect">
            <a:avLst/>
          </a:prstGeom>
        </p:spPr>
      </p:pic>
    </p:spTree>
    <p:extLst>
      <p:ext uri="{BB962C8B-B14F-4D97-AF65-F5344CB8AC3E}">
        <p14:creationId xmlns:p14="http://schemas.microsoft.com/office/powerpoint/2010/main" val="138478147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F825B-12CE-B153-D3D5-91F19988A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FCD5DC-6D1B-ACF0-CF0D-41C7A03DFEE2}"/>
              </a:ext>
            </a:extLst>
          </p:cNvPr>
          <p:cNvSpPr>
            <a:spLocks noGrp="1"/>
          </p:cNvSpPr>
          <p:nvPr>
            <p:ph type="title"/>
          </p:nvPr>
        </p:nvSpPr>
        <p:spPr>
          <a:xfrm>
            <a:off x="603253" y="539751"/>
            <a:ext cx="7160834" cy="717551"/>
          </a:xfrm>
        </p:spPr>
        <p:txBody>
          <a:bodyPr/>
          <a:lstStyle/>
          <a:p>
            <a:r>
              <a:rPr lang="pl-PL" dirty="0" err="1"/>
              <a:t>Example</a:t>
            </a:r>
            <a:r>
              <a:rPr lang="pl-PL" dirty="0"/>
              <a:t> – Simple EOQ </a:t>
            </a:r>
            <a:r>
              <a:rPr lang="pl-PL" dirty="0" err="1"/>
              <a:t>Calculation</a:t>
            </a: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F774BC64-4F85-0AED-2FE1-DF31450FF282}"/>
              </a:ext>
            </a:extLst>
          </p:cNvPr>
          <p:cNvPicPr>
            <a:picLocks noChangeAspect="1"/>
          </p:cNvPicPr>
          <p:nvPr/>
        </p:nvPicPr>
        <p:blipFill>
          <a:blip r:embed="rId2"/>
          <a:srcRect l="2241" t="12702" r="3185" b="6384"/>
          <a:stretch>
            <a:fillRect/>
          </a:stretch>
        </p:blipFill>
        <p:spPr>
          <a:xfrm>
            <a:off x="603253" y="1138134"/>
            <a:ext cx="7052553" cy="4931924"/>
          </a:xfrm>
          <a:prstGeom prst="rect">
            <a:avLst/>
          </a:prstGeom>
        </p:spPr>
      </p:pic>
      <p:pic>
        <p:nvPicPr>
          <p:cNvPr id="7" name="Obraz 6" descr="Obraz zawierający tekst, zrzut ekranu, Czcionka, linia&#10;&#10;Zawartość wygenerowana przez AI może być niepoprawna.">
            <a:extLst>
              <a:ext uri="{FF2B5EF4-FFF2-40B4-BE49-F238E27FC236}">
                <a16:creationId xmlns:a16="http://schemas.microsoft.com/office/drawing/2014/main" id="{9B13A2C4-30F8-9F44-68E2-ADEF4DD6D45E}"/>
              </a:ext>
            </a:extLst>
          </p:cNvPr>
          <p:cNvPicPr>
            <a:picLocks noChangeAspect="1"/>
          </p:cNvPicPr>
          <p:nvPr/>
        </p:nvPicPr>
        <p:blipFill>
          <a:blip r:embed="rId3"/>
          <a:srcRect t="25155" b="28348"/>
          <a:stretch>
            <a:fillRect/>
          </a:stretch>
        </p:blipFill>
        <p:spPr>
          <a:xfrm>
            <a:off x="603253" y="6264613"/>
            <a:ext cx="7052553" cy="593387"/>
          </a:xfrm>
          <a:prstGeom prst="rect">
            <a:avLst/>
          </a:prstGeom>
        </p:spPr>
      </p:pic>
    </p:spTree>
    <p:extLst>
      <p:ext uri="{BB962C8B-B14F-4D97-AF65-F5344CB8AC3E}">
        <p14:creationId xmlns:p14="http://schemas.microsoft.com/office/powerpoint/2010/main" val="184277288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C2056A24-7612-4544-B61C-412F8B7E28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167</TotalTime>
  <Words>167</Words>
  <Application>Microsoft Office PowerPoint</Application>
  <PresentationFormat>Widescreen</PresentationFormat>
  <Paragraphs>21</Paragraphs>
  <Slides>18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Aptos</vt:lpstr>
      <vt:lpstr>Arial</vt:lpstr>
      <vt:lpstr>Arial Rounded MT Bold</vt:lpstr>
      <vt:lpstr>Calibri</vt:lpstr>
      <vt:lpstr>Helvetica Neue</vt:lpstr>
      <vt:lpstr>Helvetica Neue Medium</vt:lpstr>
      <vt:lpstr>Montserrat Regular</vt:lpstr>
      <vt:lpstr>Wingdings</vt:lpstr>
      <vt:lpstr>21_BasicWhite</vt:lpstr>
      <vt:lpstr>Inventory Control</vt:lpstr>
      <vt:lpstr>Road Transportation Systems Engineering Development in the Sub-Saharan Africa – Modern EU Master Programme &amp; Capacity Building</vt:lpstr>
      <vt:lpstr>PowerPoint Presentation</vt:lpstr>
      <vt:lpstr>Learning Objectives </vt:lpstr>
      <vt:lpstr>ABC Analysis (Pareto Principle)   </vt:lpstr>
      <vt:lpstr>Example – Simple ABC Classification </vt:lpstr>
      <vt:lpstr>Example – Simple ABC Classification </vt:lpstr>
      <vt:lpstr>Economic Order Quantity (EOQ)  </vt:lpstr>
      <vt:lpstr>Example – Simple EOQ Calculation  </vt:lpstr>
      <vt:lpstr>Reorder Point (ROP) Systems  </vt:lpstr>
      <vt:lpstr>Example – Simple ROP</vt:lpstr>
      <vt:lpstr>Fixed-Order-Quantity  vs Fixed-Period Systems</vt:lpstr>
      <vt:lpstr>Safety Stock Calculation</vt:lpstr>
      <vt:lpstr>Example – Safety Stock with Variable Demand</vt:lpstr>
      <vt:lpstr>Inventory Levels: Visualizing the System</vt:lpstr>
      <vt:lpstr>Service Level vs Cost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31</cp:revision>
  <dcterms:modified xsi:type="dcterms:W3CDTF">2026-05-04T16:39:22Z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