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7"/>
  </p:notesMasterIdLst>
  <p:handoutMasterIdLst>
    <p:handoutMasterId r:id="rId48"/>
  </p:handoutMasterIdLst>
  <p:sldIdLst>
    <p:sldId id="306" r:id="rId5"/>
    <p:sldId id="307" r:id="rId6"/>
    <p:sldId id="1918" r:id="rId7"/>
    <p:sldId id="1831" r:id="rId8"/>
    <p:sldId id="1620" r:id="rId9"/>
    <p:sldId id="1785" r:id="rId10"/>
    <p:sldId id="1834" r:id="rId11"/>
    <p:sldId id="1874" r:id="rId12"/>
    <p:sldId id="1836" r:id="rId13"/>
    <p:sldId id="1786" r:id="rId14"/>
    <p:sldId id="1787" r:id="rId15"/>
    <p:sldId id="1835" r:id="rId16"/>
    <p:sldId id="1904" r:id="rId17"/>
    <p:sldId id="1887" r:id="rId18"/>
    <p:sldId id="1906" r:id="rId19"/>
    <p:sldId id="1839" r:id="rId20"/>
    <p:sldId id="1792" r:id="rId21"/>
    <p:sldId id="1907" r:id="rId22"/>
    <p:sldId id="1889" r:id="rId23"/>
    <p:sldId id="1890" r:id="rId24"/>
    <p:sldId id="1891" r:id="rId25"/>
    <p:sldId id="1892" r:id="rId26"/>
    <p:sldId id="1908" r:id="rId27"/>
    <p:sldId id="1909" r:id="rId28"/>
    <p:sldId id="1910" r:id="rId29"/>
    <p:sldId id="1911" r:id="rId30"/>
    <p:sldId id="1912" r:id="rId31"/>
    <p:sldId id="1913" r:id="rId32"/>
    <p:sldId id="1914" r:id="rId33"/>
    <p:sldId id="1840" r:id="rId34"/>
    <p:sldId id="1893" r:id="rId35"/>
    <p:sldId id="1881" r:id="rId36"/>
    <p:sldId id="1846" r:id="rId37"/>
    <p:sldId id="1915" r:id="rId38"/>
    <p:sldId id="1895" r:id="rId39"/>
    <p:sldId id="1916" r:id="rId40"/>
    <p:sldId id="1917" r:id="rId41"/>
    <p:sldId id="1841" r:id="rId42"/>
    <p:sldId id="1859" r:id="rId43"/>
    <p:sldId id="1860" r:id="rId44"/>
    <p:sldId id="1829" r:id="rId45"/>
    <p:sldId id="309" r:id="rId4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EAA5"/>
    <a:srgbClr val="45D1FF"/>
    <a:srgbClr val="B9E952"/>
    <a:srgbClr val="FFFFFF"/>
    <a:srgbClr val="54E6A0"/>
    <a:srgbClr val="38CDFF"/>
    <a:srgbClr val="FFEE5E"/>
    <a:srgbClr val="C3F164"/>
    <a:srgbClr val="2167BA"/>
    <a:srgbClr val="7248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CB5F23-F9B3-4049-B149-8A00E00F369C}" v="1" dt="2026-05-10T12:16:17.01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477" autoAdjust="0"/>
  </p:normalViewPr>
  <p:slideViewPr>
    <p:cSldViewPr snapToGrid="0">
      <p:cViewPr varScale="1">
        <p:scale>
          <a:sx n="126" d="100"/>
          <a:sy n="126" d="100"/>
        </p:scale>
        <p:origin x="876" y="11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16:17.011" v="0"/>
      <pc:docMkLst>
        <pc:docMk/>
      </pc:docMkLst>
      <pc:sldMasterChg chg="modSldLayout">
        <pc:chgData name="Wojciech Kustra" userId="afebd3d0-216b-4c4f-8992-1bf1fda6d5e8" providerId="ADAL" clId="{1D307E72-7901-4E61-A01B-3C4232ABCF63}" dt="2026-05-10T12:16:17.011" v="0"/>
        <pc:sldMasterMkLst>
          <pc:docMk/>
          <pc:sldMasterMk cId="0" sldId="2147483648"/>
        </pc:sldMasterMkLst>
        <pc:sldLayoutChg chg="addSp modSp">
          <pc:chgData name="Wojciech Kustra" userId="afebd3d0-216b-4c4f-8992-1bf1fda6d5e8" providerId="ADAL" clId="{1D307E72-7901-4E61-A01B-3C4232ABCF63}" dt="2026-05-10T12:16:17.011" v="0"/>
          <pc:sldLayoutMkLst>
            <pc:docMk/>
            <pc:sldMasterMk cId="0" sldId="2147483648"/>
            <pc:sldLayoutMk cId="1504345429" sldId="2147483697"/>
          </pc:sldLayoutMkLst>
          <pc:spChg chg="mod">
            <ac:chgData name="Wojciech Kustra" userId="afebd3d0-216b-4c4f-8992-1bf1fda6d5e8" providerId="ADAL" clId="{1D307E72-7901-4E61-A01B-3C4232ABCF63}" dt="2026-05-10T12:16:17.011" v="0"/>
            <ac:spMkLst>
              <pc:docMk/>
              <pc:sldMasterMk cId="0" sldId="2147483648"/>
              <pc:sldLayoutMk cId="1504345429" sldId="2147483697"/>
              <ac:spMk id="5" creationId="{74FAA606-564C-001E-9513-7AB4743364F5}"/>
            </ac:spMkLst>
          </pc:spChg>
          <pc:grpChg chg="add mod">
            <ac:chgData name="Wojciech Kustra" userId="afebd3d0-216b-4c4f-8992-1bf1fda6d5e8" providerId="ADAL" clId="{1D307E72-7901-4E61-A01B-3C4232ABCF63}" dt="2026-05-10T12:16:17.011" v="0"/>
            <ac:grpSpMkLst>
              <pc:docMk/>
              <pc:sldMasterMk cId="0" sldId="2147483648"/>
              <pc:sldLayoutMk cId="1504345429" sldId="2147483697"/>
              <ac:grpSpMk id="3" creationId="{97F7969E-9313-F5C1-1D06-347B17FA8C8F}"/>
            </ac:grpSpMkLst>
          </pc:grpChg>
          <pc:picChg chg="mod">
            <ac:chgData name="Wojciech Kustra" userId="afebd3d0-216b-4c4f-8992-1bf1fda6d5e8" providerId="ADAL" clId="{1D307E72-7901-4E61-A01B-3C4232ABCF63}" dt="2026-05-10T12:16:17.011" v="0"/>
            <ac:picMkLst>
              <pc:docMk/>
              <pc:sldMasterMk cId="0" sldId="2147483648"/>
              <pc:sldLayoutMk cId="1504345429" sldId="2147483697"/>
              <ac:picMk id="4" creationId="{1CC1335F-3112-970E-E2EE-666A062E871E}"/>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Bonjour et bienvenue à la conférence n° 20. Aujourd'hui, nous allons nous intéresser à l'un des domaines les plus dynamiques et en pleine évolution de notre secteur : </a:t>
            </a:r>
            <a:r>
              <a:rPr lang="en-US" sz="1100" b="1" i="0" dirty="0">
                <a:effectLst/>
                <a:latin typeface="+mn-lt"/>
                <a:ea typeface="+mn-ea"/>
                <a:cs typeface="+mn-cs"/>
                <a:sym typeface="Helvetica Neue"/>
              </a:rPr>
              <a:t>les systèmes de transport intelligents</a:t>
            </a:r>
            <a:r>
              <a:rPr lang="en-US" sz="1100" b="0" i="0" dirty="0">
                <a:effectLst/>
                <a:latin typeface="+mn-lt"/>
                <a:ea typeface="+mn-ea"/>
                <a:cs typeface="+mn-cs"/>
                <a:sym typeface="Helvetica Neue"/>
              </a:rPr>
              <a:t>, ou STI. Pendant plus d'un siècle, nos infrastructures de transport sont restées largement statiques, faites de béton, d'acier et d'asphalte. Cependant, au cours des dernières décennies, une révolution silencieuse s'est opérée. Nous avons intégré l'intelligence dans nos infrastructures et nos véhicules, en utilisant des technologies de l'information et de la communication avancées pour rendre nos systèmes de transport plus sûrs, plus efficaces et plus durables. Dans ce cours, nous explorerons ce que sont les STI, comment ils fonctionnent, ce qu'ils peuvent faire et les défis auxquels nous sommes confrontés pour les mettre en œuvre. Il s'agit d'une technologie qui façonne activement l'avenir de la mobilité. »</a:t>
            </a:r>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B008-C5B5-4450-1DBE-65A5954C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3C7C1-D343-3557-B400-B1BCCF08E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441C8-13C0-FFE7-6568-663A5FAC3AAC}"/>
              </a:ext>
            </a:extLst>
          </p:cNvPr>
          <p:cNvSpPr>
            <a:spLocks noGrp="1"/>
          </p:cNvSpPr>
          <p:nvPr>
            <p:ph type="body" idx="1"/>
          </p:nvPr>
        </p:nvSpPr>
        <p:spPr/>
        <p:txBody>
          <a:bodyPr/>
          <a:lstStyle/>
          <a:p>
            <a:r>
              <a:rPr lang="en-US" sz="1100" b="0" i="0" dirty="0">
                <a:effectLst/>
                <a:latin typeface="+mn-lt"/>
                <a:ea typeface="+mn-ea"/>
                <a:cs typeface="+mn-cs"/>
                <a:sym typeface="Helvetica Neue"/>
              </a:rPr>
              <a:t>Les STI peuvent sembler être un sujet très futuriste, mais leurs origines remontent à loin. Le tout premier feu de signalisation, installé à Londres en 1868, était une forme de système de transport intelligent pour son époque.</a:t>
            </a:r>
            <a:br>
              <a:rPr lang="en-US" dirty="0"/>
            </a:br>
            <a:r>
              <a:rPr lang="en-US" sz="1100" b="0" i="0" dirty="0">
                <a:effectLst/>
                <a:latin typeface="+mn-lt"/>
                <a:ea typeface="+mn-ea"/>
                <a:cs typeface="+mn-cs"/>
                <a:sym typeface="Helvetica Neue"/>
              </a:rPr>
              <a:t>L'ère moderne des STI a toutefois véritablement débuté à la fin du XXe siècle avec le développement des premiers systèmes informatisés et centralisés de contrôle du trafic. L'importance mondiale de ce domaine a été officiellement reconnue en 1994 lors du tout premier Congrès mondial sur les STI, qui se tient chaque année depuis lors.</a:t>
            </a:r>
            <a:br>
              <a:rPr lang="en-US" dirty="0"/>
            </a:br>
            <a:r>
              <a:rPr lang="en-US" sz="1100" b="0" i="0" dirty="0">
                <a:effectLst/>
                <a:latin typeface="+mn-lt"/>
                <a:ea typeface="+mn-ea"/>
                <a:cs typeface="+mn-cs"/>
                <a:sym typeface="Helvetica Neue"/>
              </a:rPr>
              <a:t>Toutefois, comme l'illustre clairement ce graphique, l'évolution la plus importante des STI est la </a:t>
            </a:r>
            <a:r>
              <a:rPr lang="en-US" sz="1100" b="1" i="0" dirty="0">
                <a:effectLst/>
                <a:latin typeface="+mn-lt"/>
                <a:ea typeface="+mn-ea"/>
                <a:cs typeface="+mn-cs"/>
                <a:sym typeface="Helvetica Neue"/>
              </a:rPr>
              <a:t>croissance exponentielle des données et de la connectivité</a:t>
            </a:r>
            <a:r>
              <a:rPr lang="en-US" sz="1100" b="0" i="0" dirty="0">
                <a:effectLst/>
                <a:latin typeface="+mn-lt"/>
                <a:ea typeface="+mn-ea"/>
                <a:cs typeface="+mn-cs"/>
                <a:sym typeface="Helvetica Neue"/>
              </a:rPr>
              <a:t>. Au départ, nous n'avions aucune communication en temps réel. Nous avons ensuite ajouté des capteurs passifs sur les routes. Puis sont arrivés les appareils cellulaires, suivis des communications directes entre les véhicules et les infrastructures et entre les véhicules eux-mêmes. Aujourd'hui, nous entrons dans un monde où les données sont automatisées et provenant de sources multiples, issues d'innombrables appareils connectés. C'est cette explosion des données qui rend possible les puissantes applications en temps réel dont nous allons parler.</a:t>
            </a:r>
          </a:p>
        </p:txBody>
      </p:sp>
    </p:spTree>
    <p:extLst>
      <p:ext uri="{BB962C8B-B14F-4D97-AF65-F5344CB8AC3E}">
        <p14:creationId xmlns:p14="http://schemas.microsoft.com/office/powerpoint/2010/main" val="900204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1371-DB92-EB3E-E0D4-81CC2F45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CF2E1-B9CD-3860-C41B-5CCDD982F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BD1A1-1206-9327-B1B8-69DA71EAD877}"/>
              </a:ext>
            </a:extLst>
          </p:cNvPr>
          <p:cNvSpPr>
            <a:spLocks noGrp="1"/>
          </p:cNvSpPr>
          <p:nvPr>
            <p:ph type="body" idx="1"/>
          </p:nvPr>
        </p:nvSpPr>
        <p:spPr/>
        <p:txBody>
          <a:bodyPr/>
          <a:lstStyle/>
          <a:p>
            <a:r>
              <a:rPr lang="en-US" sz="1100" b="0" i="0" dirty="0">
                <a:effectLst/>
                <a:latin typeface="+mn-lt"/>
                <a:ea typeface="+mn-ea"/>
                <a:cs typeface="+mn-cs"/>
                <a:sym typeface="Helvetica Neue"/>
              </a:rPr>
              <a:t>Quels sont donc les éléments fondamentaux de ces systèmes ? Nous pouvons décomposer l'ensemble des STI en quatre technologies essentielles et interdépendantes.</a:t>
            </a:r>
            <a:br>
              <a:rPr lang="en-US" dirty="0"/>
            </a:br>
            <a:r>
              <a:rPr lang="en-US" sz="1100" b="0" i="0" dirty="0">
                <a:effectLst/>
                <a:latin typeface="+mn-lt"/>
                <a:ea typeface="+mn-ea"/>
                <a:cs typeface="+mn-cs"/>
                <a:sym typeface="Helvetica Neue"/>
              </a:rPr>
              <a:t>Tout d'abord, il y a </a:t>
            </a:r>
            <a:r>
              <a:rPr lang="en-US" sz="1100" b="1" i="0" dirty="0">
                <a:effectLst/>
                <a:latin typeface="+mn-lt"/>
                <a:ea typeface="+mn-ea"/>
                <a:cs typeface="+mn-cs"/>
                <a:sym typeface="Helvetica Neue"/>
              </a:rPr>
              <a:t>la détection</a:t>
            </a:r>
            <a:r>
              <a:rPr lang="en-US" sz="1100" b="0" i="0" dirty="0">
                <a:effectLst/>
                <a:latin typeface="+mn-lt"/>
                <a:ea typeface="+mn-ea"/>
                <a:cs typeface="+mn-cs"/>
                <a:sym typeface="Helvetica Neue"/>
              </a:rPr>
              <a:t>. Il s'agit des yeux et des oreilles du système, le matériel qui collecte les données brutes en temps réel provenant du monde physique. Cela comprend tout, des boucles dans la chaussée au GPS de votre téléphone et au lidar d'un véhicule autonome.</a:t>
            </a:r>
            <a:br>
              <a:rPr lang="en-US" dirty="0"/>
            </a:br>
            <a:r>
              <a:rPr lang="en-US" sz="1100" b="0" i="0" dirty="0">
                <a:effectLst/>
                <a:latin typeface="+mn-lt"/>
                <a:ea typeface="+mn-ea"/>
                <a:cs typeface="+mn-cs"/>
                <a:sym typeface="Helvetica Neue"/>
              </a:rPr>
              <a:t>Ensuite, il y a </a:t>
            </a:r>
            <a:r>
              <a:rPr lang="en-US" sz="1100" b="1" i="0" dirty="0">
                <a:effectLst/>
                <a:latin typeface="+mn-lt"/>
                <a:ea typeface="+mn-ea"/>
                <a:cs typeface="+mn-cs"/>
                <a:sym typeface="Helvetica Neue"/>
              </a:rPr>
              <a:t>la communication</a:t>
            </a:r>
            <a:r>
              <a:rPr lang="en-US" sz="1100" b="0" i="0" dirty="0">
                <a:effectLst/>
                <a:latin typeface="+mn-lt"/>
                <a:ea typeface="+mn-ea"/>
                <a:cs typeface="+mn-cs"/>
                <a:sym typeface="Helvetica Neue"/>
              </a:rPr>
              <a:t>. Il s'agit du système nerveux qui relie tous les éléments. Ce sont les réseaux sans fil et câblés qui permettent la circulation des données entre les véhicules, les infrastructures et le centre de gestion du trafic.</a:t>
            </a:r>
            <a:br>
              <a:rPr lang="en-US" dirty="0"/>
            </a:br>
            <a:r>
              <a:rPr lang="en-US" sz="1100" b="0" i="0" dirty="0">
                <a:effectLst/>
                <a:latin typeface="+mn-lt"/>
                <a:ea typeface="+mn-ea"/>
                <a:cs typeface="+mn-cs"/>
                <a:sym typeface="Helvetica Neue"/>
              </a:rPr>
              <a:t>Ensuite, il y a </a:t>
            </a:r>
            <a:r>
              <a:rPr lang="en-US" sz="1100" b="1" i="0" dirty="0">
                <a:effectLst/>
                <a:latin typeface="+mn-lt"/>
                <a:ea typeface="+mn-ea"/>
                <a:cs typeface="+mn-cs"/>
                <a:sym typeface="Helvetica Neue"/>
              </a:rPr>
              <a:t>le calcul</a:t>
            </a:r>
            <a:r>
              <a:rPr lang="en-US" sz="1100" b="0" i="0" dirty="0">
                <a:effectLst/>
                <a:latin typeface="+mn-lt"/>
                <a:ea typeface="+mn-ea"/>
                <a:cs typeface="+mn-cs"/>
                <a:sym typeface="Helvetica Neue"/>
              </a:rPr>
              <a:t>. C'est le cerveau où toutes ces données sont traitées et stockées. Cela peut se faire « à la périphérie », sur l'appareil lui-même, ou dans d'énormes centres de données de cloud computing.</a:t>
            </a:r>
            <a:br>
              <a:rPr lang="en-US" dirty="0"/>
            </a:br>
            <a:r>
              <a:rPr lang="en-US" sz="1100" b="0" i="0" dirty="0">
                <a:effectLst/>
                <a:latin typeface="+mn-lt"/>
                <a:ea typeface="+mn-ea"/>
                <a:cs typeface="+mn-cs"/>
                <a:sym typeface="Helvetica Neue"/>
              </a:rPr>
              <a:t>Enfin, et surtout, nous avons </a:t>
            </a:r>
            <a:r>
              <a:rPr lang="en-US" sz="1100" b="1" i="0" dirty="0">
                <a:effectLst/>
                <a:latin typeface="+mn-lt"/>
                <a:ea typeface="+mn-ea"/>
                <a:cs typeface="+mn-cs"/>
                <a:sym typeface="Helvetica Neue"/>
              </a:rPr>
              <a:t>les algorithmes</a:t>
            </a:r>
            <a:r>
              <a:rPr lang="en-US" sz="1100" b="0" i="0" dirty="0">
                <a:effectLst/>
                <a:latin typeface="+mn-lt"/>
                <a:ea typeface="+mn-ea"/>
                <a:cs typeface="+mn-cs"/>
                <a:sym typeface="Helvetica Neue"/>
              </a:rPr>
              <a:t>. Il s'agit de l'intelligence qui rend le système « intelligent ». Ce sont les programmes logiciels, allant de la simple logique de contrôle à l'intelligence artificielle complexe, qui analysent les données, trouvent des modèles, prédisent les embouteillages et prennent les décisions optimales, comme le meilleur timing des feux de circulation à un moment donné.</a:t>
            </a:r>
            <a:br>
              <a:rPr lang="en-US" dirty="0"/>
            </a:br>
            <a:r>
              <a:rPr lang="en-US" sz="1100" b="0" i="0" dirty="0">
                <a:effectLst/>
                <a:latin typeface="+mn-lt"/>
                <a:ea typeface="+mn-ea"/>
                <a:cs typeface="+mn-cs"/>
                <a:sym typeface="Helvetica Neue"/>
              </a:rPr>
              <a:t>Toutes les applications ITS auxquelles vous pouvez penser ne sont que de nouvelles combinaisons de ces quatre technologies de base.</a:t>
            </a:r>
            <a:endParaRPr lang="en-US" dirty="0"/>
          </a:p>
        </p:txBody>
      </p:sp>
    </p:spTree>
    <p:extLst>
      <p:ext uri="{BB962C8B-B14F-4D97-AF65-F5344CB8AC3E}">
        <p14:creationId xmlns:p14="http://schemas.microsoft.com/office/powerpoint/2010/main" val="883033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DA996-A4E2-7213-DFAD-16D9F8AC2D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1069FB-83B9-AB28-2B1C-62D68D511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62211A-BD79-A4FB-F822-81EB8C8675CE}"/>
              </a:ext>
            </a:extLst>
          </p:cNvPr>
          <p:cNvSpPr>
            <a:spLocks noGrp="1"/>
          </p:cNvSpPr>
          <p:nvPr>
            <p:ph type="body" idx="1"/>
          </p:nvPr>
        </p:nvSpPr>
        <p:spPr/>
        <p:txBody>
          <a:bodyPr/>
          <a:lstStyle/>
          <a:p>
            <a:r>
              <a:rPr lang="en-US" sz="1100" b="0" i="0" dirty="0">
                <a:effectLst/>
                <a:latin typeface="+mn-lt"/>
                <a:ea typeface="+mn-ea"/>
                <a:cs typeface="+mn-cs"/>
                <a:sym typeface="Helvetica Neue"/>
              </a:rPr>
              <a:t>Quels sont donc les éléments fondamentaux de ces systèmes ? Nous pouvons décomposer l'ensemble des STI en quatre technologies essentielles et interdépendantes.</a:t>
            </a:r>
            <a:br>
              <a:rPr lang="en-US" dirty="0"/>
            </a:br>
            <a:r>
              <a:rPr lang="en-US" sz="1100" b="0" i="0" dirty="0">
                <a:effectLst/>
                <a:latin typeface="+mn-lt"/>
                <a:ea typeface="+mn-ea"/>
                <a:cs typeface="+mn-cs"/>
                <a:sym typeface="Helvetica Neue"/>
              </a:rPr>
              <a:t>Tout d'abord, il y a </a:t>
            </a:r>
            <a:r>
              <a:rPr lang="en-US" sz="1100" b="1" i="0" dirty="0">
                <a:effectLst/>
                <a:latin typeface="+mn-lt"/>
                <a:ea typeface="+mn-ea"/>
                <a:cs typeface="+mn-cs"/>
                <a:sym typeface="Helvetica Neue"/>
              </a:rPr>
              <a:t>la détection</a:t>
            </a:r>
            <a:r>
              <a:rPr lang="en-US" sz="1100" b="0" i="0" dirty="0">
                <a:effectLst/>
                <a:latin typeface="+mn-lt"/>
                <a:ea typeface="+mn-ea"/>
                <a:cs typeface="+mn-cs"/>
                <a:sym typeface="Helvetica Neue"/>
              </a:rPr>
              <a:t>. Il s'agit des yeux et des oreilles du système, le matériel qui collecte les données brutes en temps réel provenant du monde physique. Cela comprend tout, des boucles dans la chaussée au GPS de votre téléphone et au lidar d'un véhicule autonome.</a:t>
            </a:r>
            <a:br>
              <a:rPr lang="en-US" dirty="0"/>
            </a:br>
            <a:r>
              <a:rPr lang="en-US" sz="1100" b="0" i="0" dirty="0">
                <a:effectLst/>
                <a:latin typeface="+mn-lt"/>
                <a:ea typeface="+mn-ea"/>
                <a:cs typeface="+mn-cs"/>
                <a:sym typeface="Helvetica Neue"/>
              </a:rPr>
              <a:t>Ensuite, il y a </a:t>
            </a:r>
            <a:r>
              <a:rPr lang="en-US" sz="1100" b="1" i="0" dirty="0">
                <a:effectLst/>
                <a:latin typeface="+mn-lt"/>
                <a:ea typeface="+mn-ea"/>
                <a:cs typeface="+mn-cs"/>
                <a:sym typeface="Helvetica Neue"/>
              </a:rPr>
              <a:t>la communication</a:t>
            </a:r>
            <a:r>
              <a:rPr lang="en-US" sz="1100" b="0" i="0" dirty="0">
                <a:effectLst/>
                <a:latin typeface="+mn-lt"/>
                <a:ea typeface="+mn-ea"/>
                <a:cs typeface="+mn-cs"/>
                <a:sym typeface="Helvetica Neue"/>
              </a:rPr>
              <a:t>. Il s'agit du système nerveux qui relie tous les éléments. Ce sont les réseaux sans fil et câblés qui permettent la circulation des données entre les véhicules, les infrastructures et le centre de gestion du trafic.</a:t>
            </a:r>
            <a:br>
              <a:rPr lang="en-US" dirty="0"/>
            </a:br>
            <a:r>
              <a:rPr lang="en-US" sz="1100" b="0" i="0" dirty="0">
                <a:effectLst/>
                <a:latin typeface="+mn-lt"/>
                <a:ea typeface="+mn-ea"/>
                <a:cs typeface="+mn-cs"/>
                <a:sym typeface="Helvetica Neue"/>
              </a:rPr>
              <a:t>Ensuite, il y a </a:t>
            </a:r>
            <a:r>
              <a:rPr lang="en-US" sz="1100" b="1" i="0" dirty="0">
                <a:effectLst/>
                <a:latin typeface="+mn-lt"/>
                <a:ea typeface="+mn-ea"/>
                <a:cs typeface="+mn-cs"/>
                <a:sym typeface="Helvetica Neue"/>
              </a:rPr>
              <a:t>le calcul</a:t>
            </a:r>
            <a:r>
              <a:rPr lang="en-US" sz="1100" b="0" i="0" dirty="0">
                <a:effectLst/>
                <a:latin typeface="+mn-lt"/>
                <a:ea typeface="+mn-ea"/>
                <a:cs typeface="+mn-cs"/>
                <a:sym typeface="Helvetica Neue"/>
              </a:rPr>
              <a:t>. C'est le cerveau où toutes ces données sont traitées et stockées. Cela peut se faire « à la périphérie », sur l'appareil lui-même, ou dans d'énormes centres de données de cloud computing.</a:t>
            </a:r>
            <a:br>
              <a:rPr lang="en-US" dirty="0"/>
            </a:br>
            <a:r>
              <a:rPr lang="en-US" sz="1100" b="0" i="0" dirty="0">
                <a:effectLst/>
                <a:latin typeface="+mn-lt"/>
                <a:ea typeface="+mn-ea"/>
                <a:cs typeface="+mn-cs"/>
                <a:sym typeface="Helvetica Neue"/>
              </a:rPr>
              <a:t>Enfin, et surtout, nous avons </a:t>
            </a:r>
            <a:r>
              <a:rPr lang="en-US" sz="1100" b="1" i="0" dirty="0">
                <a:effectLst/>
                <a:latin typeface="+mn-lt"/>
                <a:ea typeface="+mn-ea"/>
                <a:cs typeface="+mn-cs"/>
                <a:sym typeface="Helvetica Neue"/>
              </a:rPr>
              <a:t>les algorithmes</a:t>
            </a:r>
            <a:r>
              <a:rPr lang="en-US" sz="1100" b="0" i="0" dirty="0">
                <a:effectLst/>
                <a:latin typeface="+mn-lt"/>
                <a:ea typeface="+mn-ea"/>
                <a:cs typeface="+mn-cs"/>
                <a:sym typeface="Helvetica Neue"/>
              </a:rPr>
              <a:t>. Il s'agit de l'intelligence qui rend le système « intelligent ». Ce sont les programmes logiciels, allant de la simple logique de contrôle à l'intelligence artificielle complexe, qui analysent les données, trouvent des modèles, prédisent les embouteillages et prennent les décisions optimales, comme le meilleur timing des feux de circulation à un moment donné.</a:t>
            </a:r>
            <a:br>
              <a:rPr lang="en-US" dirty="0"/>
            </a:br>
            <a:r>
              <a:rPr lang="en-US" sz="1100" b="0" i="0" dirty="0">
                <a:effectLst/>
                <a:latin typeface="+mn-lt"/>
                <a:ea typeface="+mn-ea"/>
                <a:cs typeface="+mn-cs"/>
                <a:sym typeface="Helvetica Neue"/>
              </a:rPr>
              <a:t>Toutes les applications ITS auxquelles vous pouvez penser ne sont que de nouvelles combinaisons de ces quatre technologies de base.</a:t>
            </a:r>
            <a:endParaRPr lang="en-US" dirty="0"/>
          </a:p>
        </p:txBody>
      </p:sp>
    </p:spTree>
    <p:extLst>
      <p:ext uri="{BB962C8B-B14F-4D97-AF65-F5344CB8AC3E}">
        <p14:creationId xmlns:p14="http://schemas.microsoft.com/office/powerpoint/2010/main" val="39474638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951E5-01D9-0E90-F8C1-75541B7F7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77BC2D-4A8C-7756-AEE3-D485D66FC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259D57-474C-C9BC-C7B6-F8F81B757C9A}"/>
              </a:ext>
            </a:extLst>
          </p:cNvPr>
          <p:cNvSpPr>
            <a:spLocks noGrp="1"/>
          </p:cNvSpPr>
          <p:nvPr>
            <p:ph type="body" idx="1"/>
          </p:nvPr>
        </p:nvSpPr>
        <p:spPr/>
        <p:txBody>
          <a:bodyPr/>
          <a:lstStyle/>
          <a:p>
            <a:r>
              <a:rPr lang="en-US" sz="1100" b="0" i="0" dirty="0">
                <a:effectLst/>
                <a:latin typeface="+mn-lt"/>
                <a:ea typeface="+mn-ea"/>
                <a:cs typeface="+mn-cs"/>
                <a:sym typeface="Helvetica Neue"/>
              </a:rPr>
              <a:t>Il s'agit de l'une des diapositives les plus importantes pour comprendre comment ces systèmes sont réellement construits. Les technologies de base dont nous venons de discuter ne sont pas simplement assemblées au hasard ; elles sont organisées selon une </a:t>
            </a:r>
            <a:r>
              <a:rPr lang="en-US" sz="1100" b="1" i="0" dirty="0">
                <a:effectLst/>
                <a:latin typeface="+mn-lt"/>
                <a:ea typeface="+mn-ea"/>
                <a:cs typeface="+mn-cs"/>
                <a:sym typeface="Helvetica Neue"/>
              </a:rPr>
              <a:t>architecture</a:t>
            </a:r>
            <a:r>
              <a:rPr lang="en-US" sz="1100" b="0" i="0" dirty="0">
                <a:effectLst/>
                <a:latin typeface="+mn-lt"/>
                <a:ea typeface="+mn-ea"/>
                <a:cs typeface="+mn-cs"/>
                <a:sym typeface="Helvetica Neue"/>
              </a:rPr>
              <a:t> standardisée à plusieurs niveaux. Vous pouvez considérer cela comme le plan universel de presque tous les systèmes ITS.</a:t>
            </a:r>
            <a:br>
              <a:rPr lang="en-US" dirty="0"/>
            </a:br>
            <a:r>
              <a:rPr lang="en-US" sz="1100" b="0" i="0" dirty="0">
                <a:effectLst/>
                <a:latin typeface="+mn-lt"/>
                <a:ea typeface="+mn-ea"/>
                <a:cs typeface="+mn-cs"/>
                <a:sym typeface="Helvetica Neue"/>
              </a:rPr>
              <a:t>Nous commençons par la </a:t>
            </a:r>
            <a:r>
              <a:rPr lang="en-US" sz="1100" b="1" i="0" dirty="0">
                <a:effectLst/>
                <a:latin typeface="+mn-lt"/>
                <a:ea typeface="+mn-ea"/>
                <a:cs typeface="+mn-cs"/>
                <a:sym typeface="Helvetica Neue"/>
              </a:rPr>
              <a:t>couche</a:t>
            </a:r>
            <a:r>
              <a:rPr lang="en-US" sz="1100" b="0" i="0" dirty="0">
                <a:effectLst/>
                <a:latin typeface="+mn-lt"/>
                <a:ea typeface="+mn-ea"/>
                <a:cs typeface="+mn-cs"/>
                <a:sym typeface="Helvetica Neue"/>
              </a:rPr>
              <a:t> inférieure, appelée </a:t>
            </a:r>
            <a:r>
              <a:rPr lang="en-US" sz="1100" b="1" i="0" dirty="0">
                <a:effectLst/>
                <a:latin typeface="+mn-lt"/>
                <a:ea typeface="+mn-ea"/>
                <a:cs typeface="+mn-cs"/>
                <a:sym typeface="Helvetica Neue"/>
              </a:rPr>
              <a:t>couche de détection ou de perception</a:t>
            </a:r>
            <a:r>
              <a:rPr lang="en-US" sz="1100" b="0" i="0" dirty="0">
                <a:effectLst/>
                <a:latin typeface="+mn-lt"/>
                <a:ea typeface="+mn-ea"/>
                <a:cs typeface="+mn-cs"/>
                <a:sym typeface="Helvetica Neue"/>
              </a:rPr>
              <a:t>. Il s'agit des capteurs du système, à savoir les caméras, les détecteurs de vitesse et les appareils GPS sur le terrain qui collectent les données brutes.</a:t>
            </a:r>
            <a:br>
              <a:rPr lang="en-US" dirty="0"/>
            </a:br>
            <a:r>
              <a:rPr lang="en-US" sz="1100" b="0" i="0" dirty="0">
                <a:effectLst/>
                <a:latin typeface="+mn-lt"/>
                <a:ea typeface="+mn-ea"/>
                <a:cs typeface="+mn-cs"/>
                <a:sym typeface="Helvetica Neue"/>
              </a:rPr>
              <a:t>Ces données sont ensuite transmises via la </a:t>
            </a:r>
            <a:r>
              <a:rPr lang="en-US" sz="1100" b="1" i="0" dirty="0">
                <a:effectLst/>
                <a:latin typeface="+mn-lt"/>
                <a:ea typeface="+mn-ea"/>
                <a:cs typeface="+mn-cs"/>
                <a:sym typeface="Helvetica Neue"/>
              </a:rPr>
              <a:t>couche de communication</a:t>
            </a:r>
            <a:r>
              <a:rPr lang="en-US" sz="1100" b="0" i="0" dirty="0">
                <a:effectLst/>
                <a:latin typeface="+mn-lt"/>
                <a:ea typeface="+mn-ea"/>
                <a:cs typeface="+mn-cs"/>
                <a:sym typeface="Helvetica Neue"/>
              </a:rPr>
              <a:t>, c'est-à-dire les réseaux mobiles, les fibres optiques et les connexions Internet qui acheminent les données de la rue vers le système central.</a:t>
            </a:r>
            <a:br>
              <a:rPr lang="en-US" dirty="0"/>
            </a:br>
            <a:r>
              <a:rPr lang="en-US" sz="1100" b="0" i="0" dirty="0">
                <a:effectLst/>
                <a:latin typeface="+mn-lt"/>
                <a:ea typeface="+mn-ea"/>
                <a:cs typeface="+mn-cs"/>
                <a:sym typeface="Helvetica Neue"/>
              </a:rPr>
              <a:t>Les données arrivent à la </a:t>
            </a:r>
            <a:r>
              <a:rPr lang="en-US" sz="1100" b="1" i="0" dirty="0">
                <a:effectLst/>
                <a:latin typeface="+mn-lt"/>
                <a:ea typeface="+mn-ea"/>
                <a:cs typeface="+mn-cs"/>
                <a:sym typeface="Helvetica Neue"/>
              </a:rPr>
              <a:t>couche de gestion des données ou couche de base de données</a:t>
            </a:r>
            <a:r>
              <a:rPr lang="en-US" sz="1100" b="0" i="0" dirty="0">
                <a:effectLst/>
                <a:latin typeface="+mn-lt"/>
                <a:ea typeface="+mn-ea"/>
                <a:cs typeface="+mn-cs"/>
                <a:sym typeface="Helvetica Neue"/>
              </a:rPr>
              <a:t>. Il s'agit du référentiel central, de la mémoire du système, où toutes ces informations sont stockées, traitées et archivées.</a:t>
            </a:r>
            <a:br>
              <a:rPr lang="en-US" dirty="0"/>
            </a:br>
            <a:r>
              <a:rPr lang="en-US" sz="1100" b="0" i="0" dirty="0">
                <a:effectLst/>
                <a:latin typeface="+mn-lt"/>
                <a:ea typeface="+mn-ea"/>
                <a:cs typeface="+mn-cs"/>
                <a:sym typeface="Helvetica Neue"/>
              </a:rPr>
              <a:t>Enfin, au sommet, nous avons la </a:t>
            </a:r>
            <a:r>
              <a:rPr lang="en-US" sz="1100" b="1" i="0" dirty="0">
                <a:effectLst/>
                <a:latin typeface="+mn-lt"/>
                <a:ea typeface="+mn-ea"/>
                <a:cs typeface="+mn-cs"/>
                <a:sym typeface="Helvetica Neue"/>
              </a:rPr>
              <a:t>couche d'application ou de contrôle</a:t>
            </a:r>
            <a:r>
              <a:rPr lang="en-US" sz="1100" b="0" i="0" dirty="0">
                <a:effectLst/>
                <a:latin typeface="+mn-lt"/>
                <a:ea typeface="+mn-ea"/>
                <a:cs typeface="+mn-cs"/>
                <a:sym typeface="Helvetica Neue"/>
              </a:rPr>
              <a:t>. Il s'agit du cerveau qui utilise les données pour fournir un service. Il peut s'agir du logiciel utilisé dans le centre de gestion du trafic d'une ville qui contrôle les feux de signalisation, ou d'une application d'information aux voyageurs sur votre téléphone.</a:t>
            </a:r>
            <a:br>
              <a:rPr lang="en-US" dirty="0"/>
            </a:br>
            <a:r>
              <a:rPr lang="en-US" sz="1100" b="0" i="0" dirty="0">
                <a:effectLst/>
                <a:latin typeface="+mn-lt"/>
                <a:ea typeface="+mn-ea"/>
                <a:cs typeface="+mn-cs"/>
                <a:sym typeface="Helvetica Neue"/>
              </a:rPr>
              <a:t>Cette approche par couches est un principe d'ingénierie standard qui nous permet de construire ces systèmes complexes de manière modulaire et évolutive. Nous reviendrons sur cette architecture lorsque nous aborderons des applications spécifiques.</a:t>
            </a:r>
            <a:endParaRPr lang="en-US" dirty="0"/>
          </a:p>
        </p:txBody>
      </p:sp>
    </p:spTree>
    <p:extLst>
      <p:ext uri="{BB962C8B-B14F-4D97-AF65-F5344CB8AC3E}">
        <p14:creationId xmlns:p14="http://schemas.microsoft.com/office/powerpoint/2010/main" val="3892473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95324-F702-CFAC-23AE-30EF014E7A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6E4AD-158A-750F-BA75-B966A0A99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A3F70C-F776-5227-33B0-E9635444C926}"/>
              </a:ext>
            </a:extLst>
          </p:cNvPr>
          <p:cNvSpPr>
            <a:spLocks noGrp="1"/>
          </p:cNvSpPr>
          <p:nvPr>
            <p:ph type="body" idx="1"/>
          </p:nvPr>
        </p:nvSpPr>
        <p:spPr/>
        <p:txBody>
          <a:bodyPr/>
          <a:lstStyle/>
          <a:p>
            <a:r>
              <a:rPr lang="en-US" sz="1100" b="0" i="0" dirty="0">
                <a:effectLst/>
                <a:latin typeface="+mn-lt"/>
                <a:ea typeface="+mn-ea"/>
                <a:cs typeface="+mn-cs"/>
                <a:sym typeface="Helvetica Neue"/>
              </a:rPr>
              <a:t>Il s'agit de l'une des diapositives les plus importantes pour comprendre comment ces systèmes sont réellement construits. Les technologies de base dont nous venons de discuter ne sont pas simplement assemblées au hasard ; elles sont organisées selon une </a:t>
            </a:r>
            <a:r>
              <a:rPr lang="en-US" sz="1100" b="1" i="0" dirty="0">
                <a:effectLst/>
                <a:latin typeface="+mn-lt"/>
                <a:ea typeface="+mn-ea"/>
                <a:cs typeface="+mn-cs"/>
                <a:sym typeface="Helvetica Neue"/>
              </a:rPr>
              <a:t>architecture</a:t>
            </a:r>
            <a:r>
              <a:rPr lang="en-US" sz="1100" b="0" i="0" dirty="0">
                <a:effectLst/>
                <a:latin typeface="+mn-lt"/>
                <a:ea typeface="+mn-ea"/>
                <a:cs typeface="+mn-cs"/>
                <a:sym typeface="Helvetica Neue"/>
              </a:rPr>
              <a:t> standardisée à plusieurs niveaux. Vous pouvez considérer cela comme le plan universel de presque tous les systèmes ITS.</a:t>
            </a:r>
            <a:br>
              <a:rPr lang="en-US" dirty="0"/>
            </a:br>
            <a:r>
              <a:rPr lang="en-US" sz="1100" b="0" i="0" dirty="0">
                <a:effectLst/>
                <a:latin typeface="+mn-lt"/>
                <a:ea typeface="+mn-ea"/>
                <a:cs typeface="+mn-cs"/>
                <a:sym typeface="Helvetica Neue"/>
              </a:rPr>
              <a:t>Nous commençons par la </a:t>
            </a:r>
            <a:r>
              <a:rPr lang="en-US" sz="1100" b="1" i="0" dirty="0">
                <a:effectLst/>
                <a:latin typeface="+mn-lt"/>
                <a:ea typeface="+mn-ea"/>
                <a:cs typeface="+mn-cs"/>
                <a:sym typeface="Helvetica Neue"/>
              </a:rPr>
              <a:t>couche</a:t>
            </a:r>
            <a:r>
              <a:rPr lang="en-US" sz="1100" b="0" i="0" dirty="0">
                <a:effectLst/>
                <a:latin typeface="+mn-lt"/>
                <a:ea typeface="+mn-ea"/>
                <a:cs typeface="+mn-cs"/>
                <a:sym typeface="Helvetica Neue"/>
              </a:rPr>
              <a:t> inférieure, appelée </a:t>
            </a:r>
            <a:r>
              <a:rPr lang="en-US" sz="1100" b="1" i="0" dirty="0">
                <a:effectLst/>
                <a:latin typeface="+mn-lt"/>
                <a:ea typeface="+mn-ea"/>
                <a:cs typeface="+mn-cs"/>
                <a:sym typeface="Helvetica Neue"/>
              </a:rPr>
              <a:t>couche de détection ou de perception</a:t>
            </a:r>
            <a:r>
              <a:rPr lang="en-US" sz="1100" b="0" i="0" dirty="0">
                <a:effectLst/>
                <a:latin typeface="+mn-lt"/>
                <a:ea typeface="+mn-ea"/>
                <a:cs typeface="+mn-cs"/>
                <a:sym typeface="Helvetica Neue"/>
              </a:rPr>
              <a:t>. Il s'agit des capteurs du système, à savoir les caméras, les détecteurs de vitesse et les appareils GPS sur le terrain qui collectent les données brutes.</a:t>
            </a:r>
            <a:br>
              <a:rPr lang="en-US" dirty="0"/>
            </a:br>
            <a:r>
              <a:rPr lang="en-US" sz="1100" b="0" i="0" dirty="0">
                <a:effectLst/>
                <a:latin typeface="+mn-lt"/>
                <a:ea typeface="+mn-ea"/>
                <a:cs typeface="+mn-cs"/>
                <a:sym typeface="Helvetica Neue"/>
              </a:rPr>
              <a:t>Ces données sont ensuite transmises via la </a:t>
            </a:r>
            <a:r>
              <a:rPr lang="en-US" sz="1100" b="1" i="0" dirty="0">
                <a:effectLst/>
                <a:latin typeface="+mn-lt"/>
                <a:ea typeface="+mn-ea"/>
                <a:cs typeface="+mn-cs"/>
                <a:sym typeface="Helvetica Neue"/>
              </a:rPr>
              <a:t>couche de communication</a:t>
            </a:r>
            <a:r>
              <a:rPr lang="en-US" sz="1100" b="0" i="0" dirty="0">
                <a:effectLst/>
                <a:latin typeface="+mn-lt"/>
                <a:ea typeface="+mn-ea"/>
                <a:cs typeface="+mn-cs"/>
                <a:sym typeface="Helvetica Neue"/>
              </a:rPr>
              <a:t>, c'est-à-dire les réseaux mobiles, les fibres optiques et les connexions Internet qui acheminent les données de la rue vers le système central.</a:t>
            </a:r>
            <a:br>
              <a:rPr lang="en-US" dirty="0"/>
            </a:br>
            <a:r>
              <a:rPr lang="en-US" sz="1100" b="0" i="0" dirty="0">
                <a:effectLst/>
                <a:latin typeface="+mn-lt"/>
                <a:ea typeface="+mn-ea"/>
                <a:cs typeface="+mn-cs"/>
                <a:sym typeface="Helvetica Neue"/>
              </a:rPr>
              <a:t>Les données arrivent à la </a:t>
            </a:r>
            <a:r>
              <a:rPr lang="en-US" sz="1100" b="1" i="0" dirty="0">
                <a:effectLst/>
                <a:latin typeface="+mn-lt"/>
                <a:ea typeface="+mn-ea"/>
                <a:cs typeface="+mn-cs"/>
                <a:sym typeface="Helvetica Neue"/>
              </a:rPr>
              <a:t>couche de gestion des données ou couche de base de données</a:t>
            </a:r>
            <a:r>
              <a:rPr lang="en-US" sz="1100" b="0" i="0" dirty="0">
                <a:effectLst/>
                <a:latin typeface="+mn-lt"/>
                <a:ea typeface="+mn-ea"/>
                <a:cs typeface="+mn-cs"/>
                <a:sym typeface="Helvetica Neue"/>
              </a:rPr>
              <a:t>. Il s'agit du référentiel central, de la mémoire du système, où toutes ces informations sont stockées, traitées et archivées.</a:t>
            </a:r>
            <a:br>
              <a:rPr lang="en-US" dirty="0"/>
            </a:br>
            <a:r>
              <a:rPr lang="en-US" sz="1100" b="0" i="0" dirty="0">
                <a:effectLst/>
                <a:latin typeface="+mn-lt"/>
                <a:ea typeface="+mn-ea"/>
                <a:cs typeface="+mn-cs"/>
                <a:sym typeface="Helvetica Neue"/>
              </a:rPr>
              <a:t>Enfin, au sommet, nous avons la </a:t>
            </a:r>
            <a:r>
              <a:rPr lang="en-US" sz="1100" b="1" i="0" dirty="0">
                <a:effectLst/>
                <a:latin typeface="+mn-lt"/>
                <a:ea typeface="+mn-ea"/>
                <a:cs typeface="+mn-cs"/>
                <a:sym typeface="Helvetica Neue"/>
              </a:rPr>
              <a:t>couche d'application ou de contrôle</a:t>
            </a:r>
            <a:r>
              <a:rPr lang="en-US" sz="1100" b="0" i="0" dirty="0">
                <a:effectLst/>
                <a:latin typeface="+mn-lt"/>
                <a:ea typeface="+mn-ea"/>
                <a:cs typeface="+mn-cs"/>
                <a:sym typeface="Helvetica Neue"/>
              </a:rPr>
              <a:t>. Il s'agit du cerveau qui utilise les données pour fournir un service. Il peut s'agir du logiciel utilisé dans le centre de gestion du trafic d'une ville qui contrôle les feux de signalisation, ou d'une application d'information aux voyageurs sur votre téléphone.</a:t>
            </a:r>
            <a:br>
              <a:rPr lang="en-US" dirty="0"/>
            </a:br>
            <a:r>
              <a:rPr lang="en-US" sz="1100" b="0" i="0" dirty="0">
                <a:effectLst/>
                <a:latin typeface="+mn-lt"/>
                <a:ea typeface="+mn-ea"/>
                <a:cs typeface="+mn-cs"/>
                <a:sym typeface="Helvetica Neue"/>
              </a:rPr>
              <a:t>Cette approche par couches est un principe d'ingénierie standard qui nous permet de construire ces systèmes complexes de manière modulaire et évolutive. Nous reviendrons sur cette architecture lorsque nous aborderons des applications spécifiques.</a:t>
            </a:r>
            <a:endParaRPr lang="en-US" dirty="0"/>
          </a:p>
        </p:txBody>
      </p:sp>
    </p:spTree>
    <p:extLst>
      <p:ext uri="{BB962C8B-B14F-4D97-AF65-F5344CB8AC3E}">
        <p14:creationId xmlns:p14="http://schemas.microsoft.com/office/powerpoint/2010/main" val="4029630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4F39E-7EDA-FE2C-06ED-BD135FDA3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FFF8E-E91E-242B-84EC-D0CF48AB1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96F59-997C-1716-79D6-E293DC80C78D}"/>
              </a:ext>
            </a:extLst>
          </p:cNvPr>
          <p:cNvSpPr>
            <a:spLocks noGrp="1"/>
          </p:cNvSpPr>
          <p:nvPr>
            <p:ph type="body" idx="1"/>
          </p:nvPr>
        </p:nvSpPr>
        <p:spPr/>
        <p:txBody>
          <a:bodyPr/>
          <a:lstStyle/>
          <a:p>
            <a:r>
              <a:rPr lang="en-US" sz="1100" b="0" i="0" dirty="0">
                <a:effectLst/>
                <a:latin typeface="+mn-lt"/>
                <a:ea typeface="+mn-ea"/>
                <a:cs typeface="+mn-cs"/>
                <a:sym typeface="Helvetica Neue"/>
              </a:rPr>
              <a:t>Cela conclut notre section sur les fondements et l'architecture des STI. Nous avons défini ce dont il s'agit et compris le plan directeur de leur construction.</a:t>
            </a:r>
            <a:br>
              <a:rPr lang="en-US" dirty="0"/>
            </a:br>
            <a:r>
              <a:rPr lang="en-US" sz="1100" b="0" i="0" dirty="0">
                <a:effectLst/>
                <a:latin typeface="+mn-lt"/>
                <a:ea typeface="+mn-ea"/>
                <a:cs typeface="+mn-cs"/>
                <a:sym typeface="Helvetica Neue"/>
              </a:rPr>
              <a:t>Nous passons maintenant à la partie la plus passionnante de ce cours : les </a:t>
            </a:r>
            <a:r>
              <a:rPr lang="en-US" sz="1100" b="1" i="0" dirty="0">
                <a:effectLst/>
                <a:latin typeface="+mn-lt"/>
                <a:ea typeface="+mn-ea"/>
                <a:cs typeface="+mn-cs"/>
                <a:sym typeface="Helvetica Neue"/>
              </a:rPr>
              <a:t>applications</a:t>
            </a:r>
            <a:r>
              <a:rPr lang="en-US" sz="1100" b="0" i="0" dirty="0">
                <a:effectLst/>
                <a:latin typeface="+mn-lt"/>
                <a:ea typeface="+mn-ea"/>
                <a:cs typeface="+mn-cs"/>
                <a:sym typeface="Helvetica Neue"/>
              </a:rPr>
              <a:t>. Dans cette section, nous explorerons la gamme vaste et croissante de services qui s'appuient sur cette architecture. Il s'agit de la section « À quoi sert-il ? », dans laquelle nous verrons comment les STI sont utilisés dans la pratique pour gérer le trafic, améliorer les transports publics, fournir des informations aux voyageurs et ouvrir la voie à la mobilité du futur avec des véhicules connectés et autonomes. Nous passerons en revue les principaux domaines d'application un par un. »</a:t>
            </a:r>
            <a:endParaRPr lang="en-AT" dirty="0"/>
          </a:p>
        </p:txBody>
      </p:sp>
    </p:spTree>
    <p:extLst>
      <p:ext uri="{BB962C8B-B14F-4D97-AF65-F5344CB8AC3E}">
        <p14:creationId xmlns:p14="http://schemas.microsoft.com/office/powerpoint/2010/main" val="2717751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AB81-8CEA-0A66-3A16-FA668A5AB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733D5-A452-59F4-2E3F-83BC7475E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A888E-534F-E6DD-6F58-C09AACDAE3E2}"/>
              </a:ext>
            </a:extLst>
          </p:cNvPr>
          <p:cNvSpPr>
            <a:spLocks noGrp="1"/>
          </p:cNvSpPr>
          <p:nvPr>
            <p:ph type="body" idx="1"/>
          </p:nvPr>
        </p:nvSpPr>
        <p:spPr/>
        <p:txBody>
          <a:bodyPr/>
          <a:lstStyle/>
          <a:p>
            <a:r>
              <a:rPr lang="en-US" sz="1100" b="0" i="0" dirty="0">
                <a:effectLst/>
                <a:latin typeface="+mn-lt"/>
                <a:ea typeface="+mn-ea"/>
                <a:cs typeface="+mn-cs"/>
                <a:sym typeface="Helvetica Neue"/>
              </a:rPr>
              <a:t>Le domaine des STI est vaste, il est donc utile de regrouper les applications en quelques domaines fonctionnels clés.</a:t>
            </a:r>
            <a:br>
              <a:rPr lang="en-US" dirty="0"/>
            </a:br>
            <a:r>
              <a:rPr lang="en-US" sz="1100" b="0" i="0" dirty="0">
                <a:effectLst/>
                <a:latin typeface="+mn-lt"/>
                <a:ea typeface="+mn-ea"/>
                <a:cs typeface="+mn-cs"/>
                <a:sym typeface="Helvetica Neue"/>
              </a:rPr>
              <a:t>Tout d'abord, nous avons </a:t>
            </a:r>
            <a:r>
              <a:rPr lang="en-US" sz="1100" b="1" i="0" dirty="0">
                <a:effectLst/>
                <a:latin typeface="+mn-lt"/>
                <a:ea typeface="+mn-ea"/>
                <a:cs typeface="+mn-cs"/>
                <a:sym typeface="Helvetica Neue"/>
              </a:rPr>
              <a:t>les systèmes avancés de gestion du trafic, ou ATMS</a:t>
            </a:r>
            <a:r>
              <a:rPr lang="en-US" sz="1100" b="0" i="0" dirty="0">
                <a:effectLst/>
                <a:latin typeface="+mn-lt"/>
                <a:ea typeface="+mn-ea"/>
                <a:cs typeface="+mn-cs"/>
                <a:sym typeface="Helvetica Neue"/>
              </a:rPr>
              <a:t>. Il s'agit des outils que les « opérateurs de systèmes », tels que le centre de gestion du trafic d'une ville, utilisent pour observer ce qui se passe sur leur réseau et le contrôler activement. Cela inclut des éléments tels que les feux de signalisation intelligents qui ajustent automatiquement leur synchronisation.</a:t>
            </a:r>
            <a:br>
              <a:rPr lang="en-US" dirty="0"/>
            </a:br>
            <a:r>
              <a:rPr lang="en-US" sz="1100" b="0" i="0" dirty="0">
                <a:effectLst/>
                <a:latin typeface="+mn-lt"/>
                <a:ea typeface="+mn-ea"/>
                <a:cs typeface="+mn-cs"/>
                <a:sym typeface="Helvetica Neue"/>
              </a:rPr>
              <a:t>Ensuite, il y a </a:t>
            </a:r>
            <a:r>
              <a:rPr lang="en-US" sz="1100" b="1" i="0" dirty="0">
                <a:effectLst/>
                <a:latin typeface="+mn-lt"/>
                <a:ea typeface="+mn-ea"/>
                <a:cs typeface="+mn-cs"/>
                <a:sym typeface="Helvetica Neue"/>
              </a:rPr>
              <a:t>les systèmes avancés d'information aux voyageurs, ou ATIS</a:t>
            </a:r>
            <a:r>
              <a:rPr lang="en-US" sz="1100" b="0" i="0" dirty="0">
                <a:effectLst/>
                <a:latin typeface="+mn-lt"/>
                <a:ea typeface="+mn-ea"/>
                <a:cs typeface="+mn-cs"/>
                <a:sym typeface="Helvetica Neue"/>
              </a:rPr>
              <a:t>. Il s'agit des services qui nous fournissent, à nous les voyageurs, des informations en temps réel afin que nous puissions prendre des décisions plus éclairées. Cette catégorie est dominée par les applications de navigation GPS sur nos téléphones, mais comprend également les grands panneaux électroniques que l'on voit sur les autoroutes.</a:t>
            </a:r>
            <a:br>
              <a:rPr lang="en-US" dirty="0"/>
            </a:br>
            <a:r>
              <a:rPr lang="en-US" sz="1100" b="0" i="0" dirty="0">
                <a:effectLst/>
                <a:latin typeface="+mn-lt"/>
                <a:ea typeface="+mn-ea"/>
                <a:cs typeface="+mn-cs"/>
                <a:sym typeface="Helvetica Neue"/>
              </a:rPr>
              <a:t>Troisièmement, nous avons </a:t>
            </a:r>
            <a:r>
              <a:rPr lang="en-US" sz="1100" b="1" i="0" dirty="0">
                <a:effectLst/>
                <a:latin typeface="+mn-lt"/>
                <a:ea typeface="+mn-ea"/>
                <a:cs typeface="+mn-cs"/>
                <a:sym typeface="Helvetica Neue"/>
              </a:rPr>
              <a:t>les systèmes avancés de transport public, ou APTS</a:t>
            </a:r>
            <a:r>
              <a:rPr lang="en-US" sz="1100" b="0" i="0" dirty="0">
                <a:effectLst/>
                <a:latin typeface="+mn-lt"/>
                <a:ea typeface="+mn-ea"/>
                <a:cs typeface="+mn-cs"/>
                <a:sym typeface="Helvetica Neue"/>
              </a:rPr>
              <a:t>. Il s'agit d'un ensemble de technologies visant spécifiquement à améliorer les transports publics, notamment le suivi des bus en temps réel, les cartes de transport électroniques et la priorité aux feux de signalisation pour les bus.</a:t>
            </a:r>
            <a:br>
              <a:rPr lang="en-US" dirty="0"/>
            </a:br>
            <a:r>
              <a:rPr lang="en-US" sz="1100" b="0" i="0" dirty="0">
                <a:effectLst/>
                <a:latin typeface="+mn-lt"/>
                <a:ea typeface="+mn-ea"/>
                <a:cs typeface="+mn-cs"/>
                <a:sym typeface="Helvetica Neue"/>
              </a:rPr>
              <a:t>Enfin, nous avons la catégorie la plus avant-gardiste : </a:t>
            </a:r>
            <a:r>
              <a:rPr lang="en-US" sz="1100" b="1" i="0" dirty="0">
                <a:effectLst/>
                <a:latin typeface="+mn-lt"/>
                <a:ea typeface="+mn-ea"/>
                <a:cs typeface="+mn-cs"/>
                <a:sym typeface="Helvetica Neue"/>
              </a:rPr>
              <a:t>les véhicules connectés et autonomes, ou CAV</a:t>
            </a:r>
            <a:r>
              <a:rPr lang="en-US" sz="1100" b="0" i="0" dirty="0">
                <a:effectLst/>
                <a:latin typeface="+mn-lt"/>
                <a:ea typeface="+mn-ea"/>
                <a:cs typeface="+mn-cs"/>
                <a:sym typeface="Helvetica Neue"/>
              </a:rPr>
              <a:t>. Il s'agit de la technologie qui permet aux véhicules de communiquer entre eux et avec les infrastructures afin d'atteindre des niveaux de sécurité et de coopération sans précédent.</a:t>
            </a:r>
            <a:br>
              <a:rPr lang="en-US" dirty="0"/>
            </a:br>
            <a:r>
              <a:rPr lang="en-US" sz="1100" b="0" i="0" dirty="0">
                <a:effectLst/>
                <a:latin typeface="+mn-lt"/>
                <a:ea typeface="+mn-ea"/>
                <a:cs typeface="+mn-cs"/>
                <a:sym typeface="Helvetica Neue"/>
              </a:rPr>
              <a:t>Nous allons maintenant examiner de plus près chacun de ces domaines d'application.</a:t>
            </a:r>
          </a:p>
        </p:txBody>
      </p:sp>
    </p:spTree>
    <p:extLst>
      <p:ext uri="{BB962C8B-B14F-4D97-AF65-F5344CB8AC3E}">
        <p14:creationId xmlns:p14="http://schemas.microsoft.com/office/powerpoint/2010/main" val="4143058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67B01-AC98-B1FB-85A3-8DEF97714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26460F-CDB2-5842-B325-8EDAC8FF7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9BA55-5A0E-8997-EB81-4A9F42EC9B8E}"/>
              </a:ext>
            </a:extLst>
          </p:cNvPr>
          <p:cNvSpPr>
            <a:spLocks noGrp="1"/>
          </p:cNvSpPr>
          <p:nvPr>
            <p:ph type="body" idx="1"/>
          </p:nvPr>
        </p:nvSpPr>
        <p:spPr/>
        <p:txBody>
          <a:bodyPr/>
          <a:lstStyle/>
          <a:p>
            <a:r>
              <a:rPr lang="en-US" sz="1100" b="0" i="0" dirty="0">
                <a:effectLst/>
                <a:latin typeface="+mn-lt"/>
                <a:ea typeface="+mn-ea"/>
                <a:cs typeface="+mn-cs"/>
                <a:sym typeface="Helvetica Neue"/>
              </a:rPr>
              <a:t>Le domaine des STI est vaste, il est donc utile de regrouper les applications en quelques domaines fonctionnels clés.</a:t>
            </a:r>
            <a:br>
              <a:rPr lang="en-US" dirty="0"/>
            </a:br>
            <a:r>
              <a:rPr lang="en-US" sz="1100" b="0" i="0" dirty="0">
                <a:effectLst/>
                <a:latin typeface="+mn-lt"/>
                <a:ea typeface="+mn-ea"/>
                <a:cs typeface="+mn-cs"/>
                <a:sym typeface="Helvetica Neue"/>
              </a:rPr>
              <a:t>Tout d'abord, nous avons </a:t>
            </a:r>
            <a:r>
              <a:rPr lang="en-US" sz="1100" b="1" i="0" dirty="0">
                <a:effectLst/>
                <a:latin typeface="+mn-lt"/>
                <a:ea typeface="+mn-ea"/>
                <a:cs typeface="+mn-cs"/>
                <a:sym typeface="Helvetica Neue"/>
              </a:rPr>
              <a:t>les systèmes avancés de gestion du trafic, ou ATMS</a:t>
            </a:r>
            <a:r>
              <a:rPr lang="en-US" sz="1100" b="0" i="0" dirty="0">
                <a:effectLst/>
                <a:latin typeface="+mn-lt"/>
                <a:ea typeface="+mn-ea"/>
                <a:cs typeface="+mn-cs"/>
                <a:sym typeface="Helvetica Neue"/>
              </a:rPr>
              <a:t>. Il s'agit des outils que les « opérateurs de systèmes », tels que le centre de gestion du trafic d'une ville, utilisent pour observer ce qui se passe sur leur réseau et le contrôler activement. Cela inclut des éléments tels que les feux de signalisation intelligents qui ajustent automatiquement leur synchronisation.</a:t>
            </a:r>
            <a:br>
              <a:rPr lang="en-US" dirty="0"/>
            </a:br>
            <a:r>
              <a:rPr lang="en-US" sz="1100" b="0" i="0" dirty="0">
                <a:effectLst/>
                <a:latin typeface="+mn-lt"/>
                <a:ea typeface="+mn-ea"/>
                <a:cs typeface="+mn-cs"/>
                <a:sym typeface="Helvetica Neue"/>
              </a:rPr>
              <a:t>Ensuite, il y a </a:t>
            </a:r>
            <a:r>
              <a:rPr lang="en-US" sz="1100" b="1" i="0" dirty="0">
                <a:effectLst/>
                <a:latin typeface="+mn-lt"/>
                <a:ea typeface="+mn-ea"/>
                <a:cs typeface="+mn-cs"/>
                <a:sym typeface="Helvetica Neue"/>
              </a:rPr>
              <a:t>les systèmes avancés d'information aux voyageurs, ou ATIS</a:t>
            </a:r>
            <a:r>
              <a:rPr lang="en-US" sz="1100" b="0" i="0" dirty="0">
                <a:effectLst/>
                <a:latin typeface="+mn-lt"/>
                <a:ea typeface="+mn-ea"/>
                <a:cs typeface="+mn-cs"/>
                <a:sym typeface="Helvetica Neue"/>
              </a:rPr>
              <a:t>. Il s'agit des services qui nous fournissent, à nous les voyageurs, des informations en temps réel afin que nous puissions prendre des décisions plus éclairées. Cette catégorie est dominée par les applications de navigation GPS sur nos téléphones, mais comprend également les grands panneaux électroniques que l'on voit sur les autoroutes.</a:t>
            </a:r>
            <a:br>
              <a:rPr lang="en-US" dirty="0"/>
            </a:br>
            <a:r>
              <a:rPr lang="en-US" sz="1100" b="0" i="0" dirty="0">
                <a:effectLst/>
                <a:latin typeface="+mn-lt"/>
                <a:ea typeface="+mn-ea"/>
                <a:cs typeface="+mn-cs"/>
                <a:sym typeface="Helvetica Neue"/>
              </a:rPr>
              <a:t>Troisièmement, nous avons </a:t>
            </a:r>
            <a:r>
              <a:rPr lang="en-US" sz="1100" b="1" i="0" dirty="0">
                <a:effectLst/>
                <a:latin typeface="+mn-lt"/>
                <a:ea typeface="+mn-ea"/>
                <a:cs typeface="+mn-cs"/>
                <a:sym typeface="Helvetica Neue"/>
              </a:rPr>
              <a:t>les systèmes avancés de transport public, ou APTS</a:t>
            </a:r>
            <a:r>
              <a:rPr lang="en-US" sz="1100" b="0" i="0" dirty="0">
                <a:effectLst/>
                <a:latin typeface="+mn-lt"/>
                <a:ea typeface="+mn-ea"/>
                <a:cs typeface="+mn-cs"/>
                <a:sym typeface="Helvetica Neue"/>
              </a:rPr>
              <a:t>. Il s'agit d'un ensemble de technologies visant spécifiquement à améliorer les transports publics, notamment le suivi des bus en temps réel, les cartes de transport électroniques et la priorité aux feux de signalisation pour les bus.</a:t>
            </a:r>
            <a:br>
              <a:rPr lang="en-US" dirty="0"/>
            </a:br>
            <a:r>
              <a:rPr lang="en-US" sz="1100" b="0" i="0" dirty="0">
                <a:effectLst/>
                <a:latin typeface="+mn-lt"/>
                <a:ea typeface="+mn-ea"/>
                <a:cs typeface="+mn-cs"/>
                <a:sym typeface="Helvetica Neue"/>
              </a:rPr>
              <a:t>Enfin, nous avons la catégorie la plus avant-gardiste : </a:t>
            </a:r>
            <a:r>
              <a:rPr lang="en-US" sz="1100" b="1" i="0" dirty="0">
                <a:effectLst/>
                <a:latin typeface="+mn-lt"/>
                <a:ea typeface="+mn-ea"/>
                <a:cs typeface="+mn-cs"/>
                <a:sym typeface="Helvetica Neue"/>
              </a:rPr>
              <a:t>les véhicules connectés et autonomes, ou CAV</a:t>
            </a:r>
            <a:r>
              <a:rPr lang="en-US" sz="1100" b="0" i="0" dirty="0">
                <a:effectLst/>
                <a:latin typeface="+mn-lt"/>
                <a:ea typeface="+mn-ea"/>
                <a:cs typeface="+mn-cs"/>
                <a:sym typeface="Helvetica Neue"/>
              </a:rPr>
              <a:t>. Il s'agit de la technologie qui permet aux véhicules de communiquer entre eux et avec les infrastructures afin d'atteindre des niveaux de sécurité et de coopération sans précédent.</a:t>
            </a:r>
            <a:br>
              <a:rPr lang="en-US" dirty="0"/>
            </a:br>
            <a:r>
              <a:rPr lang="en-US" sz="1100" b="0" i="0" dirty="0">
                <a:effectLst/>
                <a:latin typeface="+mn-lt"/>
                <a:ea typeface="+mn-ea"/>
                <a:cs typeface="+mn-cs"/>
                <a:sym typeface="Helvetica Neue"/>
              </a:rPr>
              <a:t>Nous allons maintenant examiner de plus près chacun de ces domaines d'application.</a:t>
            </a:r>
          </a:p>
        </p:txBody>
      </p:sp>
    </p:spTree>
    <p:extLst>
      <p:ext uri="{BB962C8B-B14F-4D97-AF65-F5344CB8AC3E}">
        <p14:creationId xmlns:p14="http://schemas.microsoft.com/office/powerpoint/2010/main" val="3460445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D1E99-CD97-96EE-68B9-75AE17050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A2AFB-D551-27A1-A4F7-5DB9545D0D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6E78DA-940E-8CF8-0511-957ED38D5607}"/>
              </a:ext>
            </a:extLst>
          </p:cNvPr>
          <p:cNvSpPr>
            <a:spLocks noGrp="1"/>
          </p:cNvSpPr>
          <p:nvPr>
            <p:ph type="body" idx="1"/>
          </p:nvPr>
        </p:nvSpPr>
        <p:spPr/>
        <p:txBody>
          <a:bodyPr/>
          <a:lstStyle/>
          <a:p>
            <a:r>
              <a:rPr lang="en-US" sz="1100" b="0" i="0" dirty="0">
                <a:effectLst/>
                <a:latin typeface="+mn-lt"/>
                <a:ea typeface="+mn-ea"/>
                <a:cs typeface="+mn-cs"/>
                <a:sym typeface="Helvetica Neue"/>
              </a:rPr>
              <a:t>Commençons par l'application ITS qui nous est la plus familière : </a:t>
            </a:r>
            <a:r>
              <a:rPr lang="en-US" sz="1100" b="1" i="0" dirty="0">
                <a:effectLst/>
                <a:latin typeface="+mn-lt"/>
                <a:ea typeface="+mn-ea"/>
                <a:cs typeface="+mn-cs"/>
                <a:sym typeface="Helvetica Neue"/>
              </a:rPr>
              <a:t>les systèmes avancés d'information aux voyageurs, ou ATIS</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La fonction principale de l'ATIS est de nous fournir, à nous les voyageurs, des informations précises et en temps réel sur l'état du réseau de transport afin que nous puissions faire des choix plus éclairés. Comme le montre ce schéma du système, il s'agit d'une architecture ITS classique. Les données sont collectées à partir d'un large éventail de sources : capteurs de trafic, véhicules de transport en commun et, de plus en plus, données GPS anonymisées provenant de tous nos smartphones. Ces données sont transmises à un système central, qui les analyse ensuite pour produire une image en temps réel des conditions de circulation, des temps de trajet et des incidents. Ces informations nous sont ensuite transmises via des applications telles que Google Maps ou affichées sur les grands panneaux à messages variables des autoroutes.</a:t>
            </a:r>
            <a:br>
              <a:rPr lang="en-US" dirty="0"/>
            </a:br>
            <a:r>
              <a:rPr lang="en-US" sz="1100" b="0" i="0" dirty="0">
                <a:effectLst/>
                <a:latin typeface="+mn-lt"/>
                <a:ea typeface="+mn-ea"/>
                <a:cs typeface="+mn-cs"/>
                <a:sym typeface="Helvetica Neue"/>
              </a:rPr>
              <a:t>L'avantage pour nous, en tant qu'utilisateurs, est évident : nous pouvons voir les embouteillages devant nous et choisir un autre itinéraire. Mais le système dans son ensemble présente également un avantage considérable. En fournissant à des milliers de conducteurs les informations nécessaires pour contourner individuellement un accident, l'ATIS aide l'ensemble du réseau à absorber plus efficacement cette perturbation. Il s'agit d'une forme décentralisée de gestion du trafic.</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1960349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EC59C-C4B1-7E3C-53FF-AC8CD8A56C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E81CC-8E1E-E5D0-4C32-37E2FF8BC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1EB2B5-F86E-D3B4-3607-71101D4AD49E}"/>
              </a:ext>
            </a:extLst>
          </p:cNvPr>
          <p:cNvSpPr>
            <a:spLocks noGrp="1"/>
          </p:cNvSpPr>
          <p:nvPr>
            <p:ph type="body" idx="1"/>
          </p:nvPr>
        </p:nvSpPr>
        <p:spPr/>
        <p:txBody>
          <a:bodyPr/>
          <a:lstStyle/>
          <a:p>
            <a:r>
              <a:rPr lang="en-US" sz="1100" b="0" i="0" dirty="0">
                <a:effectLst/>
                <a:latin typeface="+mn-lt"/>
                <a:ea typeface="+mn-ea"/>
                <a:cs typeface="+mn-cs"/>
                <a:sym typeface="Helvetica Neue"/>
              </a:rPr>
              <a:t>Le prochain domaine d'application majeur est celui </a:t>
            </a:r>
            <a:r>
              <a:rPr lang="en-US" sz="1100" b="1" i="0" dirty="0">
                <a:effectLst/>
                <a:latin typeface="+mn-lt"/>
                <a:ea typeface="+mn-ea"/>
                <a:cs typeface="+mn-cs"/>
                <a:sym typeface="Helvetica Neue"/>
              </a:rPr>
              <a:t>des systèmes avancés de transport public, ou APTS</a:t>
            </a:r>
            <a:r>
              <a:rPr lang="en-US" sz="1100" b="0" i="0" dirty="0">
                <a:effectLst/>
                <a:latin typeface="+mn-lt"/>
                <a:ea typeface="+mn-ea"/>
                <a:cs typeface="+mn-cs"/>
                <a:sym typeface="Helvetica Neue"/>
              </a:rPr>
              <a:t>. Il s'agit d'un ensemble de technologies visant à améliorer et à rendre plus efficace le transport en commun.</a:t>
            </a:r>
            <a:br>
              <a:rPr lang="en-US" dirty="0"/>
            </a:br>
            <a:r>
              <a:rPr lang="en-US" sz="1100" b="0" i="0" dirty="0">
                <a:effectLst/>
                <a:latin typeface="+mn-lt"/>
                <a:ea typeface="+mn-ea"/>
                <a:cs typeface="+mn-cs"/>
                <a:sym typeface="Helvetica Neue"/>
              </a:rPr>
              <a:t>L'une des fonctionnalités les plus efficaces est </a:t>
            </a:r>
            <a:r>
              <a:rPr lang="en-US" sz="1100" b="1" i="0" dirty="0">
                <a:effectLst/>
                <a:latin typeface="+mn-lt"/>
                <a:ea typeface="+mn-ea"/>
                <a:cs typeface="+mn-cs"/>
                <a:sym typeface="Helvetica Neue"/>
              </a:rPr>
              <a:t>le suivi des véhicules en temps réel</a:t>
            </a:r>
            <a:r>
              <a:rPr lang="en-US" sz="1100" b="0" i="0" dirty="0">
                <a:effectLst/>
                <a:latin typeface="+mn-lt"/>
                <a:ea typeface="+mn-ea"/>
                <a:cs typeface="+mn-cs"/>
                <a:sym typeface="Helvetica Neue"/>
              </a:rPr>
              <a:t>. En équipant chaque bus d'un simple GPS, l'agence peut suivre sa position, prévoir son heure d'arrivée aux prochains arrêts et fournir ces informations aux passagers via une application mobile. Cette fonctionnalité réduit considérablement l'incertitude et la frustration des passagers.</a:t>
            </a:r>
            <a:br>
              <a:rPr lang="en-US" dirty="0"/>
            </a:br>
            <a:r>
              <a:rPr lang="en-US" sz="1100" b="1" i="0" dirty="0">
                <a:effectLst/>
                <a:latin typeface="+mn-lt"/>
                <a:ea typeface="+mn-ea"/>
                <a:cs typeface="+mn-cs"/>
                <a:sym typeface="Helvetica Neue"/>
              </a:rPr>
              <a:t>Le paiement électronique des titres de transport</a:t>
            </a:r>
            <a:r>
              <a:rPr lang="en-US" sz="1100" b="0" i="0" dirty="0">
                <a:effectLst/>
                <a:latin typeface="+mn-lt"/>
                <a:ea typeface="+mn-ea"/>
                <a:cs typeface="+mn-cs"/>
                <a:sym typeface="Helvetica Neue"/>
              </a:rPr>
              <a:t>, par exemple via des cartes à puce ou des applications mobiles, accélère et fluidifie considérablement l'embarquement, ce qui réduit le temps d'attente du bus à chaque arrêt et améliore la vitesse globale du trajet.</a:t>
            </a:r>
            <a:br>
              <a:rPr lang="en-US" dirty="0"/>
            </a:br>
            <a:r>
              <a:rPr lang="en-US" sz="1100" b="0" i="0" dirty="0">
                <a:effectLst/>
                <a:latin typeface="+mn-lt"/>
                <a:ea typeface="+mn-ea"/>
                <a:cs typeface="+mn-cs"/>
                <a:sym typeface="Helvetica Neue"/>
              </a:rPr>
              <a:t>Une fonctionnalité plus avancée est </a:t>
            </a:r>
            <a:r>
              <a:rPr lang="en-US" sz="1100" b="1" i="0" dirty="0">
                <a:effectLst/>
                <a:latin typeface="+mn-lt"/>
                <a:ea typeface="+mn-ea"/>
                <a:cs typeface="+mn-cs"/>
                <a:sym typeface="Helvetica Neue"/>
              </a:rPr>
              <a:t>la priorité aux feux de circulation </a:t>
            </a:r>
            <a:r>
              <a:rPr lang="en-US" sz="1100" b="0" i="0" dirty="0">
                <a:effectLst/>
                <a:latin typeface="+mn-lt"/>
                <a:ea typeface="+mn-ea"/>
                <a:cs typeface="+mn-cs"/>
                <a:sym typeface="Helvetica Neue"/>
              </a:rPr>
              <a:t>(</a:t>
            </a:r>
            <a:r>
              <a:rPr lang="en-US" sz="1100" b="1" i="0" dirty="0">
                <a:effectLst/>
                <a:latin typeface="+mn-lt"/>
                <a:ea typeface="+mn-ea"/>
                <a:cs typeface="+mn-cs"/>
                <a:sym typeface="Helvetica Neue"/>
              </a:rPr>
              <a:t>Transit Signal Priority</a:t>
            </a:r>
            <a:r>
              <a:rPr lang="en-US" sz="1100" b="0" i="0" dirty="0">
                <a:effectLst/>
                <a:latin typeface="+mn-lt"/>
                <a:ea typeface="+mn-ea"/>
                <a:cs typeface="+mn-cs"/>
                <a:sym typeface="Helvetica Neue"/>
              </a:rPr>
              <a:t>, ou TSP). Cette technologie permet à un bus en retard de communiquer avec un feu de circulation à venir et de demander un feu vert légèrement plus long, ce qui l'aide à rattraper son retard.</a:t>
            </a:r>
            <a:br>
              <a:rPr lang="en-US" dirty="0"/>
            </a:br>
            <a:r>
              <a:rPr lang="en-US" sz="1100" b="0" i="0" dirty="0">
                <a:effectLst/>
                <a:latin typeface="+mn-lt"/>
                <a:ea typeface="+mn-ea"/>
                <a:cs typeface="+mn-cs"/>
                <a:sym typeface="Helvetica Neue"/>
              </a:rPr>
              <a:t>Enfin, toutes ces informations en temps réel peuvent être affichées sur </a:t>
            </a:r>
            <a:r>
              <a:rPr lang="en-US" sz="1100" b="1" i="0" dirty="0">
                <a:effectLst/>
                <a:latin typeface="+mn-lt"/>
                <a:ea typeface="+mn-ea"/>
                <a:cs typeface="+mn-cs"/>
                <a:sym typeface="Helvetica Neue"/>
              </a:rPr>
              <a:t>des écrans numériques </a:t>
            </a:r>
            <a:r>
              <a:rPr lang="en-US" sz="1100" b="0" i="0" dirty="0">
                <a:effectLst/>
                <a:latin typeface="+mn-lt"/>
                <a:ea typeface="+mn-ea"/>
                <a:cs typeface="+mn-cs"/>
                <a:sym typeface="Helvetica Neue"/>
              </a:rPr>
              <a:t>dans les gares et aux arrêts de bus, ce qui améliore encore l'expérience des passagers.</a:t>
            </a:r>
            <a:br>
              <a:rPr lang="en-US" dirty="0"/>
            </a:br>
            <a:r>
              <a:rPr lang="en-US" sz="1100" b="0" i="0" dirty="0">
                <a:effectLst/>
                <a:latin typeface="+mn-lt"/>
                <a:ea typeface="+mn-ea"/>
                <a:cs typeface="+mn-cs"/>
                <a:sym typeface="Helvetica Neue"/>
              </a:rPr>
              <a:t>L'impact global de ces technologies est de rendre les transports publics plus fiables, plus pratiques et donc plus attractifs et compétitifs.</a:t>
            </a:r>
          </a:p>
        </p:txBody>
      </p:sp>
    </p:spTree>
    <p:extLst>
      <p:ext uri="{BB962C8B-B14F-4D97-AF65-F5344CB8AC3E}">
        <p14:creationId xmlns:p14="http://schemas.microsoft.com/office/powerpoint/2010/main" val="888093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152CF-886D-DEF8-E11F-3F871E435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FAB42-E512-4089-B6F0-FB268C32B7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D63361-D77D-6626-5765-C01C417D559D}"/>
              </a:ext>
            </a:extLst>
          </p:cNvPr>
          <p:cNvSpPr>
            <a:spLocks noGrp="1"/>
          </p:cNvSpPr>
          <p:nvPr>
            <p:ph type="body" idx="1"/>
          </p:nvPr>
        </p:nvSpPr>
        <p:spPr/>
        <p:txBody>
          <a:bodyPr/>
          <a:lstStyle/>
          <a:p>
            <a:r>
              <a:rPr lang="en-US" sz="1100" b="0" i="0" dirty="0">
                <a:effectLst/>
                <a:latin typeface="+mn-lt"/>
                <a:ea typeface="+mn-ea"/>
                <a:cs typeface="+mn-cs"/>
                <a:sym typeface="Helvetica Neue"/>
              </a:rPr>
              <a:t>Une sous-catégorie particulièrement performante des STI est la communication </a:t>
            </a:r>
            <a:r>
              <a:rPr lang="en-US" sz="1100" b="1" i="0" dirty="0">
                <a:effectLst/>
                <a:latin typeface="+mn-lt"/>
                <a:ea typeface="+mn-ea"/>
                <a:cs typeface="+mn-cs"/>
                <a:sym typeface="Helvetica Neue"/>
              </a:rPr>
              <a:t>entre les véhicules et les infrastructures</a:t>
            </a:r>
            <a:r>
              <a:rPr lang="en-US" sz="1100" b="0" i="0" dirty="0">
                <a:effectLst/>
                <a:latin typeface="+mn-lt"/>
                <a:ea typeface="+mn-ea"/>
                <a:cs typeface="+mn-cs"/>
                <a:sym typeface="Helvetica Neue"/>
              </a:rPr>
              <a:t>,</a:t>
            </a:r>
            <a:r>
              <a:rPr lang="en-US" sz="1100" b="1" i="0" dirty="0">
                <a:effectLst/>
                <a:latin typeface="+mn-lt"/>
                <a:ea typeface="+mn-ea"/>
                <a:cs typeface="+mn-cs"/>
                <a:sym typeface="Helvetica Neue"/>
              </a:rPr>
              <a:t> ou V2I</a:t>
            </a:r>
            <a:r>
              <a:rPr lang="en-US" sz="1100" b="0" i="0" dirty="0">
                <a:effectLst/>
                <a:latin typeface="+mn-lt"/>
                <a:ea typeface="+mn-ea"/>
                <a:cs typeface="+mn-cs"/>
                <a:sym typeface="Helvetica Neue"/>
              </a:rPr>
              <a:t>. Cette technologie permet aux véhicules de « communiquer » directement et en temps réel avec les infrastructures routières.</a:t>
            </a:r>
            <a:br>
              <a:rPr lang="en-US" dirty="0"/>
            </a:br>
            <a:r>
              <a:rPr lang="en-US" sz="1100" b="0" i="0" dirty="0">
                <a:effectLst/>
                <a:latin typeface="+mn-lt"/>
                <a:ea typeface="+mn-ea"/>
                <a:cs typeface="+mn-cs"/>
                <a:sym typeface="Helvetica Neue"/>
              </a:rPr>
              <a:t>L'exemple le plus courant est </a:t>
            </a:r>
            <a:r>
              <a:rPr lang="en-US" sz="1100" b="1" i="0" dirty="0">
                <a:effectLst/>
                <a:latin typeface="+mn-lt"/>
                <a:ea typeface="+mn-ea"/>
                <a:cs typeface="+mn-cs"/>
                <a:sym typeface="Helvetica Neue"/>
              </a:rPr>
              <a:t>le péage électronique</a:t>
            </a:r>
            <a:r>
              <a:rPr lang="en-US" sz="1100" b="0" i="0" dirty="0">
                <a:effectLst/>
                <a:latin typeface="+mn-lt"/>
                <a:ea typeface="+mn-ea"/>
                <a:cs typeface="+mn-cs"/>
                <a:sym typeface="Helvetica Neue"/>
              </a:rPr>
              <a:t>. Au lieu de s'arrêter pour payer le péage, un dispositif installé dans votre voiture communique avec un lecteur situé sur un portique au-dessus de la route, et la transaction s'effectue automatiquement. Il s'agit d'une application V2I simple mais extrêmement efficace qui améliore considérablement le débit aux postes de péage.</a:t>
            </a:r>
            <a:br>
              <a:rPr lang="en-US" dirty="0"/>
            </a:br>
            <a:r>
              <a:rPr lang="en-US" sz="1100" b="0" i="0" dirty="0">
                <a:effectLst/>
                <a:latin typeface="+mn-lt"/>
                <a:ea typeface="+mn-ea"/>
                <a:cs typeface="+mn-cs"/>
                <a:sym typeface="Helvetica Neue"/>
              </a:rPr>
              <a:t>Une application plus critique en matière de sécurité est </a:t>
            </a:r>
            <a:r>
              <a:rPr lang="en-US" sz="1100" b="1" i="0" dirty="0">
                <a:effectLst/>
                <a:latin typeface="+mn-lt"/>
                <a:ea typeface="+mn-ea"/>
                <a:cs typeface="+mn-cs"/>
                <a:sym typeface="Helvetica Neue"/>
              </a:rPr>
              <a:t>la priorité aux véhicules d'urgence</a:t>
            </a:r>
            <a:r>
              <a:rPr lang="en-US" sz="1100" b="0" i="0" dirty="0">
                <a:effectLst/>
                <a:latin typeface="+mn-lt"/>
                <a:ea typeface="+mn-ea"/>
                <a:cs typeface="+mn-cs"/>
                <a:sym typeface="Helvetica Neue"/>
              </a:rPr>
              <a:t>. Une ambulance équipée d'un émetteur V2I peut « communiquer » avec tous les feux de signalisation sur son itinéraire, demandant le feu vert avant son arrivée. Cela lui permet de se frayer un chemin à travers la circulation, réduisant considérablement les temps de réponse et améliorant la sécurité aux intersections.</a:t>
            </a:r>
            <a:br>
              <a:rPr lang="en-US" dirty="0"/>
            </a:br>
            <a:r>
              <a:rPr lang="en-US" sz="1100" b="0" i="0" dirty="0">
                <a:effectLst/>
                <a:latin typeface="+mn-lt"/>
                <a:ea typeface="+mn-ea"/>
                <a:cs typeface="+mn-cs"/>
                <a:sym typeface="Helvetica Neue"/>
              </a:rPr>
              <a:t>À l'avenir, le V2I permettra notamment de diffuser des données </a:t>
            </a:r>
            <a:r>
              <a:rPr lang="en-US" sz="1100" b="1" i="0" dirty="0">
                <a:effectLst/>
                <a:latin typeface="+mn-lt"/>
                <a:ea typeface="+mn-ea"/>
                <a:cs typeface="+mn-cs"/>
                <a:sym typeface="Helvetica Neue"/>
              </a:rPr>
              <a:t>sur la phase et la synchronisation </a:t>
            </a:r>
            <a:r>
              <a:rPr lang="en-US" sz="1100" b="0" i="0" dirty="0">
                <a:effectLst/>
                <a:latin typeface="+mn-lt"/>
                <a:ea typeface="+mn-ea"/>
                <a:cs typeface="+mn-cs"/>
                <a:sym typeface="Helvetica Neue"/>
              </a:rPr>
              <a:t>des feux de signalisation (</a:t>
            </a:r>
            <a:r>
              <a:rPr lang="en-US" sz="1100" b="0" i="0" dirty="0" err="1">
                <a:effectLst/>
                <a:latin typeface="+mn-lt"/>
                <a:ea typeface="+mn-ea"/>
                <a:cs typeface="+mn-cs"/>
                <a:sym typeface="Helvetica Neue"/>
              </a:rPr>
              <a:t>SPaT</a:t>
            </a:r>
            <a:r>
              <a:rPr lang="en-US" sz="1100" b="0" i="0" dirty="0">
                <a:effectLst/>
                <a:latin typeface="+mn-lt"/>
                <a:ea typeface="+mn-ea"/>
                <a:cs typeface="+mn-cs"/>
                <a:sym typeface="Helvetica Neue"/>
              </a:rPr>
              <a:t>). Le feu de signalisation lui-même indiquera aux voitures qui approchent exactement quand il passera au vert ou au rouge. Cela permettra d'afficher des informations dans les voitures afin d'aider les conducteurs à adapter leur vitesse pour éviter de s'arrêter, ce qui permettra d'économiser du carburant et d'améliorer la fluidité du trafic.</a:t>
            </a:r>
          </a:p>
        </p:txBody>
      </p:sp>
    </p:spTree>
    <p:extLst>
      <p:ext uri="{BB962C8B-B14F-4D97-AF65-F5344CB8AC3E}">
        <p14:creationId xmlns:p14="http://schemas.microsoft.com/office/powerpoint/2010/main" val="3222944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0ECFF-DE8D-5DB0-DE53-DB12F9D996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948187-2DC8-0F3A-45C6-E51EE93E87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27AA11-41AD-0CC4-98CF-D6CAA3903EBC}"/>
              </a:ext>
            </a:extLst>
          </p:cNvPr>
          <p:cNvSpPr>
            <a:spLocks noGrp="1"/>
          </p:cNvSpPr>
          <p:nvPr>
            <p:ph type="body" idx="1"/>
          </p:nvPr>
        </p:nvSpPr>
        <p:spPr/>
        <p:txBody>
          <a:bodyPr/>
          <a:lstStyle/>
          <a:p>
            <a:r>
              <a:rPr lang="en-US" sz="1100" b="0" i="0" dirty="0">
                <a:effectLst/>
                <a:latin typeface="+mn-lt"/>
                <a:ea typeface="+mn-ea"/>
                <a:cs typeface="+mn-cs"/>
                <a:sym typeface="Helvetica Neue"/>
              </a:rPr>
              <a:t>Cela nous amène à l'avenir des STI : </a:t>
            </a:r>
            <a:r>
              <a:rPr lang="en-US" sz="1100" b="1" i="0" dirty="0">
                <a:effectLst/>
                <a:latin typeface="+mn-lt"/>
                <a:ea typeface="+mn-ea"/>
                <a:cs typeface="+mn-cs"/>
                <a:sym typeface="Helvetica Neue"/>
              </a:rPr>
              <a:t>les véhicules connectés et autonomes</a:t>
            </a:r>
            <a:r>
              <a:rPr lang="en-US" sz="1100" b="0" i="0" dirty="0">
                <a:effectLst/>
                <a:latin typeface="+mn-lt"/>
                <a:ea typeface="+mn-ea"/>
                <a:cs typeface="+mn-cs"/>
                <a:sym typeface="Helvetica Neue"/>
              </a:rPr>
              <a:t>. Il est important de comprendre qu'il s'agit de deux technologies distinctes, mais liées.</a:t>
            </a:r>
            <a:br>
              <a:rPr lang="en-US" dirty="0"/>
            </a:br>
            <a:r>
              <a:rPr lang="en-US" sz="1100" b="1" i="0" dirty="0">
                <a:effectLst/>
                <a:latin typeface="+mn-lt"/>
                <a:ea typeface="+mn-ea"/>
                <a:cs typeface="+mn-cs"/>
                <a:sym typeface="Helvetica Neue"/>
              </a:rPr>
              <a:t>Les véhicules connectés </a:t>
            </a:r>
            <a:r>
              <a:rPr lang="en-US" sz="1100" b="0" i="0" dirty="0">
                <a:effectLst/>
                <a:latin typeface="+mn-lt"/>
                <a:ea typeface="+mn-ea"/>
                <a:cs typeface="+mn-cs"/>
                <a:sym typeface="Helvetica Neue"/>
              </a:rPr>
              <a:t>sont axés sur la communication. Nous appelons cela </a:t>
            </a:r>
            <a:r>
              <a:rPr lang="en-US" sz="1100" b="1" i="0" dirty="0">
                <a:effectLst/>
                <a:latin typeface="+mn-lt"/>
                <a:ea typeface="+mn-ea"/>
                <a:cs typeface="+mn-cs"/>
                <a:sym typeface="Helvetica Neue"/>
              </a:rPr>
              <a:t>le V2X</a:t>
            </a:r>
            <a:r>
              <a:rPr lang="en-US" sz="1100" b="0" i="0" dirty="0">
                <a:effectLst/>
                <a:latin typeface="+mn-lt"/>
                <a:ea typeface="+mn-ea"/>
                <a:cs typeface="+mn-cs"/>
                <a:sym typeface="Helvetica Neue"/>
              </a:rPr>
              <a:t>, ou Vehicle-to-Everything (véhicule à tout). Les voitures communiquent en permanence entre elles, avec les feux de signalisation et même avec les smartphones des piétons. Cet échange constant de données crée un « sixième sens » pour le véhicule, lui permettant de détecter un danger dans un virage sans visibilité ou le fait qu'une voiture plusieurs véhicules devant lui vient de freiner brusquement. Cela permet de mettre en place de puissantes fonctions de sécurité coopératives.</a:t>
            </a:r>
            <a:br>
              <a:rPr lang="en-US" dirty="0"/>
            </a:br>
            <a:r>
              <a:rPr lang="en-US" sz="1100" b="1" i="0" dirty="0">
                <a:effectLst/>
                <a:latin typeface="+mn-lt"/>
                <a:ea typeface="+mn-ea"/>
                <a:cs typeface="+mn-cs"/>
                <a:sym typeface="Helvetica Neue"/>
              </a:rPr>
              <a:t>Les véhicules autonomes</a:t>
            </a:r>
            <a:r>
              <a:rPr lang="en-US" sz="1100" b="0" i="0" dirty="0">
                <a:effectLst/>
                <a:latin typeface="+mn-lt"/>
                <a:ea typeface="+mn-ea"/>
                <a:cs typeface="+mn-cs"/>
                <a:sym typeface="Helvetica Neue"/>
              </a:rPr>
              <a:t>, quant à eux, sont axés sur la perception et le contrôle. Il s'agit de voitures « autonomes » qui utilisent un ensemble de capteurs embarqués et une intelligence artificielle puissante pour « voir » le monde et naviguer de manière autonome, sans intervention humaine.</a:t>
            </a:r>
            <a:br>
              <a:rPr lang="en-US" dirty="0"/>
            </a:br>
            <a:r>
              <a:rPr lang="en-US" sz="1100" b="0" i="0" dirty="0">
                <a:effectLst/>
                <a:latin typeface="+mn-lt"/>
                <a:ea typeface="+mn-ea"/>
                <a:cs typeface="+mn-cs"/>
                <a:sym typeface="Helvetica Neue"/>
              </a:rPr>
              <a:t>La véritable révolution, et l'objectif ultime de la recherche ITS dans ce domaine, réside dans la synthèse de ces deux concepts : </a:t>
            </a:r>
            <a:r>
              <a:rPr lang="en-US" sz="1100" b="1" i="0" dirty="0">
                <a:effectLst/>
                <a:latin typeface="+mn-lt"/>
                <a:ea typeface="+mn-ea"/>
                <a:cs typeface="+mn-cs"/>
                <a:sym typeface="Helvetica Neue"/>
              </a:rPr>
              <a:t>les véhicules connectés et automatisés</a:t>
            </a:r>
            <a:r>
              <a:rPr lang="en-US" sz="1100" b="0" i="0" dirty="0">
                <a:effectLst/>
                <a:latin typeface="+mn-lt"/>
                <a:ea typeface="+mn-ea"/>
                <a:cs typeface="+mn-cs"/>
                <a:sym typeface="Helvetica Neue"/>
              </a:rPr>
              <a:t>. Il s'agit de véhicules autonomes qui communiquent également entre eux. Cela leur permettra de se déplacer en parfaite harmonie, en coordonnant des manœuvres telles que les insertions et les dépassements avec un niveau de précision et d'efficacité tout simplement impossible à atteindre pour les conducteurs humains.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3375650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3222-FE20-48FF-1C3B-AE14B534C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E104B-4BE1-E6AF-3A10-7E8BB9F5B2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6C9FF-A91D-6563-9F2D-565DDC26AE5A}"/>
              </a:ext>
            </a:extLst>
          </p:cNvPr>
          <p:cNvSpPr>
            <a:spLocks noGrp="1"/>
          </p:cNvSpPr>
          <p:nvPr>
            <p:ph type="body" idx="1"/>
          </p:nvPr>
        </p:nvSpPr>
        <p:spPr/>
        <p:txBody>
          <a:bodyPr/>
          <a:lstStyle/>
          <a:p>
            <a:r>
              <a:rPr lang="en-US" sz="1100" b="0" i="0" dirty="0">
                <a:effectLst/>
                <a:latin typeface="+mn-lt"/>
                <a:ea typeface="+mn-ea"/>
                <a:cs typeface="+mn-cs"/>
                <a:sym typeface="Helvetica Neue"/>
              </a:rPr>
              <a:t>Cela nous amène à l'avenir des STI : </a:t>
            </a:r>
            <a:r>
              <a:rPr lang="en-US" sz="1100" b="1" i="0" dirty="0">
                <a:effectLst/>
                <a:latin typeface="+mn-lt"/>
                <a:ea typeface="+mn-ea"/>
                <a:cs typeface="+mn-cs"/>
                <a:sym typeface="Helvetica Neue"/>
              </a:rPr>
              <a:t>les véhicules connectés et autonomes</a:t>
            </a:r>
            <a:r>
              <a:rPr lang="en-US" sz="1100" b="0" i="0" dirty="0">
                <a:effectLst/>
                <a:latin typeface="+mn-lt"/>
                <a:ea typeface="+mn-ea"/>
                <a:cs typeface="+mn-cs"/>
                <a:sym typeface="Helvetica Neue"/>
              </a:rPr>
              <a:t>. Il est important de comprendre qu'il s'agit de deux technologies distinctes, mais liées.</a:t>
            </a:r>
            <a:br>
              <a:rPr lang="en-US" dirty="0"/>
            </a:br>
            <a:r>
              <a:rPr lang="en-US" sz="1100" b="1" i="0" dirty="0">
                <a:effectLst/>
                <a:latin typeface="+mn-lt"/>
                <a:ea typeface="+mn-ea"/>
                <a:cs typeface="+mn-cs"/>
                <a:sym typeface="Helvetica Neue"/>
              </a:rPr>
              <a:t>Les véhicules connectés </a:t>
            </a:r>
            <a:r>
              <a:rPr lang="en-US" sz="1100" b="0" i="0" dirty="0">
                <a:effectLst/>
                <a:latin typeface="+mn-lt"/>
                <a:ea typeface="+mn-ea"/>
                <a:cs typeface="+mn-cs"/>
                <a:sym typeface="Helvetica Neue"/>
              </a:rPr>
              <a:t>sont axés sur la communication. Nous appelons cela </a:t>
            </a:r>
            <a:r>
              <a:rPr lang="en-US" sz="1100" b="1" i="0" dirty="0">
                <a:effectLst/>
                <a:latin typeface="+mn-lt"/>
                <a:ea typeface="+mn-ea"/>
                <a:cs typeface="+mn-cs"/>
                <a:sym typeface="Helvetica Neue"/>
              </a:rPr>
              <a:t>le V2X</a:t>
            </a:r>
            <a:r>
              <a:rPr lang="en-US" sz="1100" b="0" i="0" dirty="0">
                <a:effectLst/>
                <a:latin typeface="+mn-lt"/>
                <a:ea typeface="+mn-ea"/>
                <a:cs typeface="+mn-cs"/>
                <a:sym typeface="Helvetica Neue"/>
              </a:rPr>
              <a:t>, ou Vehicle-to-Everything (véhicule à tout). Les voitures communiquent en permanence entre elles, avec les feux de signalisation et même avec les smartphones des piétons. Cet échange constant de données crée un « sixième sens » pour le véhicule, lui permettant de détecter un danger dans un virage sans visibilité ou le fait qu'une voiture plusieurs véhicules devant lui vient de freiner brusquement. Cela permet de mettre en place de puissantes fonctions de sécurité coopératives.</a:t>
            </a:r>
            <a:br>
              <a:rPr lang="en-US" dirty="0"/>
            </a:br>
            <a:r>
              <a:rPr lang="en-US" sz="1100" b="1" i="0" dirty="0">
                <a:effectLst/>
                <a:latin typeface="+mn-lt"/>
                <a:ea typeface="+mn-ea"/>
                <a:cs typeface="+mn-cs"/>
                <a:sym typeface="Helvetica Neue"/>
              </a:rPr>
              <a:t>Les véhicules autonomes</a:t>
            </a:r>
            <a:r>
              <a:rPr lang="en-US" sz="1100" b="0" i="0" dirty="0">
                <a:effectLst/>
                <a:latin typeface="+mn-lt"/>
                <a:ea typeface="+mn-ea"/>
                <a:cs typeface="+mn-cs"/>
                <a:sym typeface="Helvetica Neue"/>
              </a:rPr>
              <a:t>, quant à eux, sont axés sur la perception et le contrôle. Il s'agit de voitures « autonomes » qui utilisent un ensemble de capteurs embarqués et une intelligence artificielle puissante pour « voir » le monde et naviguer de manière autonome, sans intervention humaine.</a:t>
            </a:r>
            <a:br>
              <a:rPr lang="en-US" dirty="0"/>
            </a:br>
            <a:r>
              <a:rPr lang="en-US" sz="1100" b="0" i="0" dirty="0">
                <a:effectLst/>
                <a:latin typeface="+mn-lt"/>
                <a:ea typeface="+mn-ea"/>
                <a:cs typeface="+mn-cs"/>
                <a:sym typeface="Helvetica Neue"/>
              </a:rPr>
              <a:t>La véritable révolution, et l'objectif ultime de la recherche ITS dans ce domaine, réside dans la synthèse de ces deux concepts : </a:t>
            </a:r>
            <a:r>
              <a:rPr lang="en-US" sz="1100" b="1" i="0" dirty="0">
                <a:effectLst/>
                <a:latin typeface="+mn-lt"/>
                <a:ea typeface="+mn-ea"/>
                <a:cs typeface="+mn-cs"/>
                <a:sym typeface="Helvetica Neue"/>
              </a:rPr>
              <a:t>les véhicules connectés et automatisés</a:t>
            </a:r>
            <a:r>
              <a:rPr lang="en-US" sz="1100" b="0" i="0" dirty="0">
                <a:effectLst/>
                <a:latin typeface="+mn-lt"/>
                <a:ea typeface="+mn-ea"/>
                <a:cs typeface="+mn-cs"/>
                <a:sym typeface="Helvetica Neue"/>
              </a:rPr>
              <a:t>. Il s'agit de véhicules autonomes qui communiquent également entre eux. Cela leur permettra de se déplacer en parfaite harmonie, en coordonnant des manœuvres telles que les insertions et les dépassements avec un niveau de précision et d'efficacité tout simplement impossible à atteindre pour les conducteurs humains.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38930196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7B0E0-756B-327E-8607-914EC0D12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102220-A106-01F3-B03A-1B04B5AC6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177103-3789-5B17-37AC-BD8964F2402C}"/>
              </a:ext>
            </a:extLst>
          </p:cNvPr>
          <p:cNvSpPr>
            <a:spLocks noGrp="1"/>
          </p:cNvSpPr>
          <p:nvPr>
            <p:ph type="body" idx="1"/>
          </p:nvPr>
        </p:nvSpPr>
        <p:spPr/>
        <p:txBody>
          <a:bodyPr/>
          <a:lstStyle/>
          <a:p>
            <a:r>
              <a:rPr lang="en-US" sz="1100" b="0" i="0" dirty="0">
                <a:effectLst/>
                <a:latin typeface="+mn-lt"/>
                <a:ea typeface="+mn-ea"/>
                <a:cs typeface="+mn-cs"/>
                <a:sym typeface="Helvetica Neue"/>
              </a:rPr>
              <a:t>Jusqu'à présent, la plupart des applications dont nous avons discuté concernent la gestion du trafic existant. Cependant, l'une des utilisations les plus efficaces des STI consiste à aller plus loin et à tenter de gérer la </a:t>
            </a:r>
            <a:r>
              <a:rPr lang="en-US" sz="1100" b="1" i="0" dirty="0">
                <a:effectLst/>
                <a:latin typeface="+mn-lt"/>
                <a:ea typeface="+mn-ea"/>
                <a:cs typeface="+mn-cs"/>
                <a:sym typeface="Helvetica Neue"/>
              </a:rPr>
              <a:t>demande</a:t>
            </a:r>
            <a:r>
              <a:rPr lang="en-US" sz="1100" b="0" i="0" dirty="0">
                <a:effectLst/>
                <a:latin typeface="+mn-lt"/>
                <a:ea typeface="+mn-ea"/>
                <a:cs typeface="+mn-cs"/>
                <a:sym typeface="Helvetica Neue"/>
              </a:rPr>
              <a:t> sous-jacente elle-même. Ce domaine est appelé </a:t>
            </a:r>
            <a:r>
              <a:rPr lang="en-US" sz="1100" b="1" i="0" dirty="0">
                <a:effectLst/>
                <a:latin typeface="+mn-lt"/>
                <a:ea typeface="+mn-ea"/>
                <a:cs typeface="+mn-cs"/>
                <a:sym typeface="Helvetica Neue"/>
              </a:rPr>
              <a:t>« gestion de la demande en transport » ou GDT</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Les STI permettent d'y parvenir de deux manières principales. Premièrement, nous disposons de </a:t>
            </a:r>
            <a:r>
              <a:rPr lang="en-US" sz="1100" b="1" i="0" dirty="0">
                <a:effectLst/>
                <a:latin typeface="+mn-lt"/>
                <a:ea typeface="+mn-ea"/>
                <a:cs typeface="+mn-cs"/>
                <a:sym typeface="Helvetica Neue"/>
              </a:rPr>
              <a:t>stratégies axées sur le trafic </a:t>
            </a:r>
            <a:r>
              <a:rPr lang="en-US" sz="1100" b="0" i="0" dirty="0">
                <a:effectLst/>
                <a:latin typeface="+mn-lt"/>
                <a:ea typeface="+mn-ea"/>
                <a:cs typeface="+mn-cs"/>
                <a:sym typeface="Helvetica Neue"/>
              </a:rPr>
              <a:t>qui utilisent la tarification pour gérer la demande d'espace routier. La plus connue d'entre elles est </a:t>
            </a:r>
            <a:r>
              <a:rPr lang="en-US" sz="1100" b="1" i="0" dirty="0">
                <a:effectLst/>
                <a:latin typeface="+mn-lt"/>
                <a:ea typeface="+mn-ea"/>
                <a:cs typeface="+mn-cs"/>
                <a:sym typeface="Helvetica Neue"/>
              </a:rPr>
              <a:t>la tarification de la congestion</a:t>
            </a:r>
            <a:r>
              <a:rPr lang="en-US" sz="1100" b="0" i="0" dirty="0">
                <a:effectLst/>
                <a:latin typeface="+mn-lt"/>
                <a:ea typeface="+mn-ea"/>
                <a:cs typeface="+mn-cs"/>
                <a:sym typeface="Helvetica Neue"/>
              </a:rPr>
              <a:t>, où le péage pour entrer dans le centre-ville varie en fonction du niveau actuel de congestion. L'objectif est d'encourager certains conducteurs à déplacer leurs déplacements vers des heures moins encombrées ou à opter pour un mode de transport différent.</a:t>
            </a:r>
            <a:br>
              <a:rPr lang="en-US" dirty="0"/>
            </a:br>
            <a:r>
              <a:rPr lang="en-US" sz="1100" b="0" i="0" dirty="0">
                <a:effectLst/>
                <a:latin typeface="+mn-lt"/>
                <a:ea typeface="+mn-ea"/>
                <a:cs typeface="+mn-cs"/>
                <a:sym typeface="Helvetica Neue"/>
              </a:rPr>
              <a:t>Ensuite, nous disposons de </a:t>
            </a:r>
            <a:r>
              <a:rPr lang="en-US" sz="1100" b="1" i="0" dirty="0">
                <a:effectLst/>
                <a:latin typeface="+mn-lt"/>
                <a:ea typeface="+mn-ea"/>
                <a:cs typeface="+mn-cs"/>
                <a:sym typeface="Helvetica Neue"/>
              </a:rPr>
              <a:t>leviers multimodaux </a:t>
            </a:r>
            <a:r>
              <a:rPr lang="en-US" sz="1100" b="0" i="0" dirty="0">
                <a:effectLst/>
                <a:latin typeface="+mn-lt"/>
                <a:ea typeface="+mn-ea"/>
                <a:cs typeface="+mn-cs"/>
                <a:sym typeface="Helvetica Neue"/>
              </a:rPr>
              <a:t>qui utilisent les STI pour rendre les alternatives à la conduite automobile plus attrayantes. Cela inclut les applications qui alimentent les services </a:t>
            </a:r>
            <a:r>
              <a:rPr lang="en-US" sz="1100" b="1" i="0" dirty="0" err="1">
                <a:effectLst/>
                <a:latin typeface="+mn-lt"/>
                <a:ea typeface="+mn-ea"/>
                <a:cs typeface="+mn-cs"/>
                <a:sym typeface="Helvetica Neue"/>
              </a:rPr>
              <a:t>de microtransit </a:t>
            </a:r>
            <a:r>
              <a:rPr lang="en-US" sz="1100" b="1" i="0" dirty="0">
                <a:effectLst/>
                <a:latin typeface="+mn-lt"/>
                <a:ea typeface="+mn-ea"/>
                <a:cs typeface="+mn-cs"/>
                <a:sym typeface="Helvetica Neue"/>
              </a:rPr>
              <a:t>et de covoiturage à la demande</a:t>
            </a:r>
            <a:r>
              <a:rPr lang="en-US" sz="1100" b="0" i="0" dirty="0">
                <a:effectLst/>
                <a:latin typeface="+mn-lt"/>
                <a:ea typeface="+mn-ea"/>
                <a:cs typeface="+mn-cs"/>
                <a:sym typeface="Helvetica Neue"/>
              </a:rPr>
              <a:t>. Cela inclut également le concept plus large de </a:t>
            </a:r>
            <a:r>
              <a:rPr lang="en-US" sz="1100" b="1" i="0" dirty="0">
                <a:effectLst/>
                <a:latin typeface="+mn-lt"/>
                <a:ea typeface="+mn-ea"/>
                <a:cs typeface="+mn-cs"/>
                <a:sym typeface="Helvetica Neue"/>
              </a:rPr>
              <a:t>mobilité en tant que service, ou </a:t>
            </a:r>
            <a:r>
              <a:rPr lang="en-US" sz="1100" b="1" i="0" dirty="0" err="1">
                <a:effectLst/>
                <a:latin typeface="+mn-lt"/>
                <a:ea typeface="+mn-ea"/>
                <a:cs typeface="+mn-cs"/>
                <a:sym typeface="Helvetica Neue"/>
              </a:rPr>
              <a:t>MaaS</a:t>
            </a:r>
            <a:r>
              <a:rPr lang="en-US" sz="1100" b="0" i="0" dirty="0">
                <a:effectLst/>
                <a:latin typeface="+mn-lt"/>
                <a:ea typeface="+mn-ea"/>
                <a:cs typeface="+mn-cs"/>
                <a:sym typeface="Helvetica Neue"/>
              </a:rPr>
              <a:t>, qui vise à créer une expérience utilisateur fluide en intégrant toutes les options de transport d'une ville (transports publics, vélos en libre-service, trottinettes, VTC) dans une seule application permettant de planifier et de payer ses déplacements. L'objectif du </a:t>
            </a:r>
            <a:r>
              <a:rPr lang="en-US" sz="1100" b="0" i="0" dirty="0" err="1">
                <a:effectLst/>
                <a:latin typeface="+mn-lt"/>
                <a:ea typeface="+mn-ea"/>
                <a:cs typeface="+mn-cs"/>
                <a:sym typeface="Helvetica Neue"/>
              </a:rPr>
              <a:t>MaaS </a:t>
            </a:r>
            <a:r>
              <a:rPr lang="en-US" sz="1100" b="0" i="0" dirty="0">
                <a:effectLst/>
                <a:latin typeface="+mn-lt"/>
                <a:ea typeface="+mn-ea"/>
                <a:cs typeface="+mn-cs"/>
                <a:sym typeface="Helvetica Neue"/>
              </a:rPr>
              <a:t>est de rendre l'ensemble des services de mobilité partagée si pratique qu'il devienne une véritable alternative à la possession d'une voiture particulière.</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1595507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72C44-44E8-9AB6-CB43-609C55224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1E23E9-6C9D-FBDF-9751-A951CC0F1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267C91-FD3B-12D6-F491-C421DC02E2D9}"/>
              </a:ext>
            </a:extLst>
          </p:cNvPr>
          <p:cNvSpPr>
            <a:spLocks noGrp="1"/>
          </p:cNvSpPr>
          <p:nvPr>
            <p:ph type="body" idx="1"/>
          </p:nvPr>
        </p:nvSpPr>
        <p:spPr/>
        <p:txBody>
          <a:bodyPr/>
          <a:lstStyle/>
          <a:p>
            <a:r>
              <a:rPr lang="en-US" sz="1100" b="0" i="0" dirty="0">
                <a:effectLst/>
                <a:latin typeface="+mn-lt"/>
                <a:ea typeface="+mn-ea"/>
                <a:cs typeface="+mn-cs"/>
                <a:sym typeface="Helvetica Neue"/>
              </a:rPr>
              <a:t>Jusqu'à présent, la plupart des applications dont nous avons discuté concernent la gestion du trafic existant. Cependant, l'une des utilisations les plus efficaces des STI consiste à aller plus loin et à tenter de gérer la </a:t>
            </a:r>
            <a:r>
              <a:rPr lang="en-US" sz="1100" b="1" i="0" dirty="0">
                <a:effectLst/>
                <a:latin typeface="+mn-lt"/>
                <a:ea typeface="+mn-ea"/>
                <a:cs typeface="+mn-cs"/>
                <a:sym typeface="Helvetica Neue"/>
              </a:rPr>
              <a:t>demande</a:t>
            </a:r>
            <a:r>
              <a:rPr lang="en-US" sz="1100" b="0" i="0" dirty="0">
                <a:effectLst/>
                <a:latin typeface="+mn-lt"/>
                <a:ea typeface="+mn-ea"/>
                <a:cs typeface="+mn-cs"/>
                <a:sym typeface="Helvetica Neue"/>
              </a:rPr>
              <a:t> sous-jacente elle-même. Ce domaine est appelé </a:t>
            </a:r>
            <a:r>
              <a:rPr lang="en-US" sz="1100" b="1" i="0" dirty="0">
                <a:effectLst/>
                <a:latin typeface="+mn-lt"/>
                <a:ea typeface="+mn-ea"/>
                <a:cs typeface="+mn-cs"/>
                <a:sym typeface="Helvetica Neue"/>
              </a:rPr>
              <a:t>« gestion de la demande en transport » ou GDT</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Les STI permettent d'y parvenir de deux manières principales. Premièrement, nous disposons de </a:t>
            </a:r>
            <a:r>
              <a:rPr lang="en-US" sz="1100" b="1" i="0" dirty="0">
                <a:effectLst/>
                <a:latin typeface="+mn-lt"/>
                <a:ea typeface="+mn-ea"/>
                <a:cs typeface="+mn-cs"/>
                <a:sym typeface="Helvetica Neue"/>
              </a:rPr>
              <a:t>stratégies axées sur le trafic </a:t>
            </a:r>
            <a:r>
              <a:rPr lang="en-US" sz="1100" b="0" i="0" dirty="0">
                <a:effectLst/>
                <a:latin typeface="+mn-lt"/>
                <a:ea typeface="+mn-ea"/>
                <a:cs typeface="+mn-cs"/>
                <a:sym typeface="Helvetica Neue"/>
              </a:rPr>
              <a:t>qui utilisent la tarification pour gérer la demande d'espace routier. La plus connue d'entre elles est </a:t>
            </a:r>
            <a:r>
              <a:rPr lang="en-US" sz="1100" b="1" i="0" dirty="0">
                <a:effectLst/>
                <a:latin typeface="+mn-lt"/>
                <a:ea typeface="+mn-ea"/>
                <a:cs typeface="+mn-cs"/>
                <a:sym typeface="Helvetica Neue"/>
              </a:rPr>
              <a:t>la tarification de la congestion</a:t>
            </a:r>
            <a:r>
              <a:rPr lang="en-US" sz="1100" b="0" i="0" dirty="0">
                <a:effectLst/>
                <a:latin typeface="+mn-lt"/>
                <a:ea typeface="+mn-ea"/>
                <a:cs typeface="+mn-cs"/>
                <a:sym typeface="Helvetica Neue"/>
              </a:rPr>
              <a:t>, où le péage pour entrer dans le centre-ville varie en fonction du niveau actuel de congestion. L'objectif est d'encourager certains conducteurs à déplacer leurs déplacements vers des heures moins encombrées ou à opter pour un mode de transport différent.</a:t>
            </a:r>
            <a:br>
              <a:rPr lang="en-US" dirty="0"/>
            </a:br>
            <a:r>
              <a:rPr lang="en-US" sz="1100" b="0" i="0" dirty="0">
                <a:effectLst/>
                <a:latin typeface="+mn-lt"/>
                <a:ea typeface="+mn-ea"/>
                <a:cs typeface="+mn-cs"/>
                <a:sym typeface="Helvetica Neue"/>
              </a:rPr>
              <a:t>Ensuite, nous disposons de </a:t>
            </a:r>
            <a:r>
              <a:rPr lang="en-US" sz="1100" b="1" i="0" dirty="0">
                <a:effectLst/>
                <a:latin typeface="+mn-lt"/>
                <a:ea typeface="+mn-ea"/>
                <a:cs typeface="+mn-cs"/>
                <a:sym typeface="Helvetica Neue"/>
              </a:rPr>
              <a:t>leviers multimodaux </a:t>
            </a:r>
            <a:r>
              <a:rPr lang="en-US" sz="1100" b="0" i="0" dirty="0">
                <a:effectLst/>
                <a:latin typeface="+mn-lt"/>
                <a:ea typeface="+mn-ea"/>
                <a:cs typeface="+mn-cs"/>
                <a:sym typeface="Helvetica Neue"/>
              </a:rPr>
              <a:t>qui utilisent les STI pour rendre les alternatives à la conduite automobile plus attrayantes. Cela inclut les applications qui alimentent les services </a:t>
            </a:r>
            <a:r>
              <a:rPr lang="en-US" sz="1100" b="1" i="0" dirty="0" err="1">
                <a:effectLst/>
                <a:latin typeface="+mn-lt"/>
                <a:ea typeface="+mn-ea"/>
                <a:cs typeface="+mn-cs"/>
                <a:sym typeface="Helvetica Neue"/>
              </a:rPr>
              <a:t>de microtransit </a:t>
            </a:r>
            <a:r>
              <a:rPr lang="en-US" sz="1100" b="1" i="0" dirty="0">
                <a:effectLst/>
                <a:latin typeface="+mn-lt"/>
                <a:ea typeface="+mn-ea"/>
                <a:cs typeface="+mn-cs"/>
                <a:sym typeface="Helvetica Neue"/>
              </a:rPr>
              <a:t>et de covoiturage à la demande</a:t>
            </a:r>
            <a:r>
              <a:rPr lang="en-US" sz="1100" b="0" i="0" dirty="0">
                <a:effectLst/>
                <a:latin typeface="+mn-lt"/>
                <a:ea typeface="+mn-ea"/>
                <a:cs typeface="+mn-cs"/>
                <a:sym typeface="Helvetica Neue"/>
              </a:rPr>
              <a:t>. Cela inclut également le concept plus large de </a:t>
            </a:r>
            <a:r>
              <a:rPr lang="en-US" sz="1100" b="1" i="0" dirty="0">
                <a:effectLst/>
                <a:latin typeface="+mn-lt"/>
                <a:ea typeface="+mn-ea"/>
                <a:cs typeface="+mn-cs"/>
                <a:sym typeface="Helvetica Neue"/>
              </a:rPr>
              <a:t>mobilité en tant que service, ou </a:t>
            </a:r>
            <a:r>
              <a:rPr lang="en-US" sz="1100" b="1" i="0" dirty="0" err="1">
                <a:effectLst/>
                <a:latin typeface="+mn-lt"/>
                <a:ea typeface="+mn-ea"/>
                <a:cs typeface="+mn-cs"/>
                <a:sym typeface="Helvetica Neue"/>
              </a:rPr>
              <a:t>MaaS</a:t>
            </a:r>
            <a:r>
              <a:rPr lang="en-US" sz="1100" b="0" i="0" dirty="0">
                <a:effectLst/>
                <a:latin typeface="+mn-lt"/>
                <a:ea typeface="+mn-ea"/>
                <a:cs typeface="+mn-cs"/>
                <a:sym typeface="Helvetica Neue"/>
              </a:rPr>
              <a:t>, qui vise à créer une expérience utilisateur fluide en intégrant toutes les options de transport d'une ville (transports publics, vélos en libre-service, trottinettes, VTC) dans une seule application permettant de planifier et de payer ses déplacements. L'objectif du </a:t>
            </a:r>
            <a:r>
              <a:rPr lang="en-US" sz="1100" b="0" i="0" dirty="0" err="1">
                <a:effectLst/>
                <a:latin typeface="+mn-lt"/>
                <a:ea typeface="+mn-ea"/>
                <a:cs typeface="+mn-cs"/>
                <a:sym typeface="Helvetica Neue"/>
              </a:rPr>
              <a:t>MaaS </a:t>
            </a:r>
            <a:r>
              <a:rPr lang="en-US" sz="1100" b="0" i="0" dirty="0">
                <a:effectLst/>
                <a:latin typeface="+mn-lt"/>
                <a:ea typeface="+mn-ea"/>
                <a:cs typeface="+mn-cs"/>
                <a:sym typeface="Helvetica Neue"/>
              </a:rPr>
              <a:t>est de rendre l'ensemble des services de mobilité partagée si pratique qu'il devienne une véritable alternative à la possession d'une voiture particulière.</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2489212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684E9-A77D-0F91-723F-875129EDE3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333ED2-1870-0375-2D6C-5D4E175FF7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8745C-A6CF-B8B6-AAB4-2882EA418A6B}"/>
              </a:ext>
            </a:extLst>
          </p:cNvPr>
          <p:cNvSpPr>
            <a:spLocks noGrp="1"/>
          </p:cNvSpPr>
          <p:nvPr>
            <p:ph type="body" idx="1"/>
          </p:nvPr>
        </p:nvSpPr>
        <p:spPr/>
        <p:txBody>
          <a:bodyPr/>
          <a:lstStyle/>
          <a:p>
            <a:r>
              <a:rPr lang="en-US" sz="1100" b="0" i="0" dirty="0">
                <a:effectLst/>
                <a:latin typeface="+mn-lt"/>
                <a:ea typeface="+mn-ea"/>
                <a:cs typeface="+mn-cs"/>
                <a:sym typeface="Helvetica Neue"/>
              </a:rPr>
              <a:t>Une dernière application très pratique des STI est </a:t>
            </a:r>
            <a:r>
              <a:rPr lang="en-US" sz="1100" b="1" i="0" dirty="0">
                <a:effectLst/>
                <a:latin typeface="+mn-lt"/>
                <a:ea typeface="+mn-ea"/>
                <a:cs typeface="+mn-cs"/>
                <a:sym typeface="Helvetica Neue"/>
              </a:rPr>
              <a:t>la gestion intelligente du stationnement</a:t>
            </a:r>
            <a:r>
              <a:rPr lang="en-US" sz="1100" b="0" i="0" dirty="0">
                <a:effectLst/>
                <a:latin typeface="+mn-lt"/>
                <a:ea typeface="+mn-ea"/>
                <a:cs typeface="+mn-cs"/>
                <a:sym typeface="Helvetica Neue"/>
              </a:rPr>
              <a:t>. Des études ont démontré qu'une part importante du trafic dans les centres-villes congestionnés, pouvant parfois atteindre 30 %, est constituée de conducteurs qui tournent en rond dans le quartier à la recherche d'une place de stationnement.</a:t>
            </a:r>
            <a:br>
              <a:rPr lang="en-US" dirty="0"/>
            </a:br>
            <a:r>
              <a:rPr lang="en-US" sz="1100" b="0" i="0" dirty="0">
                <a:effectLst/>
                <a:latin typeface="+mn-lt"/>
                <a:ea typeface="+mn-ea"/>
                <a:cs typeface="+mn-cs"/>
                <a:sym typeface="Helvetica Neue"/>
              </a:rPr>
              <a:t>Les systèmes de stationnement intelligents s'attaquent directement à ce problème et constituent un exemple parfait de la boucle ITS classique. Le processus commence par </a:t>
            </a:r>
            <a:r>
              <a:rPr lang="en-US" sz="1100" b="1" i="0" dirty="0">
                <a:effectLst/>
                <a:latin typeface="+mn-lt"/>
                <a:ea typeface="+mn-ea"/>
                <a:cs typeface="+mn-cs"/>
                <a:sym typeface="Helvetica Neue"/>
              </a:rPr>
              <a:t>la détection</a:t>
            </a:r>
            <a:r>
              <a:rPr lang="en-US" sz="1100" b="0" i="0" dirty="0">
                <a:effectLst/>
                <a:latin typeface="+mn-lt"/>
                <a:ea typeface="+mn-ea"/>
                <a:cs typeface="+mn-cs"/>
                <a:sym typeface="Helvetica Neue"/>
              </a:rPr>
              <a:t>. Chaque place de stationnement est équipée d'un petit capteur (à ultrasons, magnétique ou à caméra) qui détecte la présence ou l'absence d'une voiture.</a:t>
            </a:r>
            <a:br>
              <a:rPr lang="en-US" dirty="0"/>
            </a:br>
            <a:r>
              <a:rPr lang="en-US" sz="1100" b="0" i="0" dirty="0">
                <a:effectLst/>
                <a:latin typeface="+mn-lt"/>
                <a:ea typeface="+mn-ea"/>
                <a:cs typeface="+mn-cs"/>
                <a:sym typeface="Helvetica Neue"/>
              </a:rPr>
              <a:t>Ces données d'occupation en temps réel sont ensuite </a:t>
            </a:r>
            <a:r>
              <a:rPr lang="en-US" sz="1100" b="1" i="0" dirty="0">
                <a:effectLst/>
                <a:latin typeface="+mn-lt"/>
                <a:ea typeface="+mn-ea"/>
                <a:cs typeface="+mn-cs"/>
                <a:sym typeface="Helvetica Neue"/>
              </a:rPr>
              <a:t>transmises </a:t>
            </a:r>
            <a:r>
              <a:rPr lang="en-US" sz="1100" b="0" i="0" dirty="0">
                <a:effectLst/>
                <a:latin typeface="+mn-lt"/>
                <a:ea typeface="+mn-ea"/>
                <a:cs typeface="+mn-cs"/>
                <a:sym typeface="Helvetica Neue"/>
              </a:rPr>
              <a:t>à un serveur central.</a:t>
            </a:r>
            <a:br>
              <a:rPr lang="en-US" dirty="0"/>
            </a:br>
            <a:r>
              <a:rPr lang="en-US" sz="1100" b="0" i="0" dirty="0">
                <a:effectLst/>
                <a:latin typeface="+mn-lt"/>
                <a:ea typeface="+mn-ea"/>
                <a:cs typeface="+mn-cs"/>
                <a:sym typeface="Helvetica Neue"/>
              </a:rPr>
              <a:t>C'est là qu'intervient la partie </a:t>
            </a:r>
            <a:r>
              <a:rPr lang="en-US" sz="1100" b="1" i="0" dirty="0">
                <a:effectLst/>
                <a:latin typeface="+mn-lt"/>
                <a:ea typeface="+mn-ea"/>
                <a:cs typeface="+mn-cs"/>
                <a:sym typeface="Helvetica Neue"/>
              </a:rPr>
              <a:t>information</a:t>
            </a:r>
            <a:r>
              <a:rPr lang="en-US" sz="1100" b="0" i="0" dirty="0">
                <a:effectLst/>
                <a:latin typeface="+mn-lt"/>
                <a:ea typeface="+mn-ea"/>
                <a:cs typeface="+mn-cs"/>
                <a:sym typeface="Helvetica Neue"/>
              </a:rPr>
              <a:t>. Le système transmet ces données au public via des applications mobiles ou des panneaux numériques dans la rue qui peuvent guider les conducteurs directement vers la place disponible la plus proche. Cela réduit le temps passé à circuler, ce qui diminue à son tour les embouteillages et les émissions.</a:t>
            </a:r>
            <a:br>
              <a:rPr lang="en-US" dirty="0"/>
            </a:br>
            <a:r>
              <a:rPr lang="en-US" sz="1100" b="0" i="0" dirty="0">
                <a:effectLst/>
                <a:latin typeface="+mn-lt"/>
                <a:ea typeface="+mn-ea"/>
                <a:cs typeface="+mn-cs"/>
                <a:sym typeface="Helvetica Neue"/>
              </a:rPr>
              <a:t>Ces systèmes peuvent également être intégrés à d'autres leviers ITS, tels que </a:t>
            </a:r>
            <a:r>
              <a:rPr lang="en-US" sz="1100" b="1" i="0" dirty="0">
                <a:effectLst/>
                <a:latin typeface="+mn-lt"/>
                <a:ea typeface="+mn-ea"/>
                <a:cs typeface="+mn-cs"/>
                <a:sym typeface="Helvetica Neue"/>
              </a:rPr>
              <a:t>la tarification dynamique</a:t>
            </a:r>
            <a:r>
              <a:rPr lang="en-US" sz="1100" b="0" i="0" dirty="0">
                <a:effectLst/>
                <a:latin typeface="+mn-lt"/>
                <a:ea typeface="+mn-ea"/>
                <a:cs typeface="+mn-cs"/>
                <a:sym typeface="Helvetica Neue"/>
              </a:rPr>
              <a:t>, où le prix d'une place de stationnement augmente à mesure que la demande augmente, et des systèmes </a:t>
            </a:r>
            <a:r>
              <a:rPr lang="en-US" sz="1100" b="1" i="0" dirty="0">
                <a:effectLst/>
                <a:latin typeface="+mn-lt"/>
                <a:ea typeface="+mn-ea"/>
                <a:cs typeface="+mn-cs"/>
                <a:sym typeface="Helvetica Neue"/>
              </a:rPr>
              <a:t>de paiement électronique</a:t>
            </a:r>
            <a:r>
              <a:rPr lang="en-US" sz="1100" b="0" i="0" dirty="0">
                <a:effectLst/>
                <a:latin typeface="+mn-lt"/>
                <a:ea typeface="+mn-ea"/>
                <a:cs typeface="+mn-cs"/>
                <a:sym typeface="Helvetica Neue"/>
              </a:rPr>
              <a:t> fluides.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3767760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DCB95-3E7B-586D-0139-16E9D1A18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702BCB-7EF3-2195-51AE-E8C285C088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84E41E-0B0D-163B-4B43-316E9DFFEFE1}"/>
              </a:ext>
            </a:extLst>
          </p:cNvPr>
          <p:cNvSpPr>
            <a:spLocks noGrp="1"/>
          </p:cNvSpPr>
          <p:nvPr>
            <p:ph type="body" idx="1"/>
          </p:nvPr>
        </p:nvSpPr>
        <p:spPr/>
        <p:txBody>
          <a:bodyPr/>
          <a:lstStyle/>
          <a:p>
            <a:r>
              <a:rPr lang="en-US" sz="1100" b="0" i="0" dirty="0">
                <a:effectLst/>
                <a:latin typeface="+mn-lt"/>
                <a:ea typeface="+mn-ea"/>
                <a:cs typeface="+mn-cs"/>
                <a:sym typeface="Helvetica Neue"/>
              </a:rPr>
              <a:t>Une dernière application très pratique des STI est </a:t>
            </a:r>
            <a:r>
              <a:rPr lang="en-US" sz="1100" b="1" i="0" dirty="0">
                <a:effectLst/>
                <a:latin typeface="+mn-lt"/>
                <a:ea typeface="+mn-ea"/>
                <a:cs typeface="+mn-cs"/>
                <a:sym typeface="Helvetica Neue"/>
              </a:rPr>
              <a:t>la gestion intelligente du stationnement</a:t>
            </a:r>
            <a:r>
              <a:rPr lang="en-US" sz="1100" b="0" i="0" dirty="0">
                <a:effectLst/>
                <a:latin typeface="+mn-lt"/>
                <a:ea typeface="+mn-ea"/>
                <a:cs typeface="+mn-cs"/>
                <a:sym typeface="Helvetica Neue"/>
              </a:rPr>
              <a:t>. Des études ont démontré qu'une part importante du trafic dans les centres-villes congestionnés, pouvant parfois atteindre 30 %, est constituée de conducteurs qui tournent en rond dans le quartier à la recherche d'une place de stationnement.</a:t>
            </a:r>
            <a:br>
              <a:rPr lang="en-US" dirty="0"/>
            </a:br>
            <a:r>
              <a:rPr lang="en-US" sz="1100" b="0" i="0" dirty="0">
                <a:effectLst/>
                <a:latin typeface="+mn-lt"/>
                <a:ea typeface="+mn-ea"/>
                <a:cs typeface="+mn-cs"/>
                <a:sym typeface="Helvetica Neue"/>
              </a:rPr>
              <a:t>Les systèmes de stationnement intelligents s'attaquent directement à ce problème et constituent un exemple parfait de la boucle ITS classique. Le processus commence par </a:t>
            </a:r>
            <a:r>
              <a:rPr lang="en-US" sz="1100" b="1" i="0" dirty="0">
                <a:effectLst/>
                <a:latin typeface="+mn-lt"/>
                <a:ea typeface="+mn-ea"/>
                <a:cs typeface="+mn-cs"/>
                <a:sym typeface="Helvetica Neue"/>
              </a:rPr>
              <a:t>la détection</a:t>
            </a:r>
            <a:r>
              <a:rPr lang="en-US" sz="1100" b="0" i="0" dirty="0">
                <a:effectLst/>
                <a:latin typeface="+mn-lt"/>
                <a:ea typeface="+mn-ea"/>
                <a:cs typeface="+mn-cs"/>
                <a:sym typeface="Helvetica Neue"/>
              </a:rPr>
              <a:t>. Chaque place de stationnement est équipée d'un petit capteur (à ultrasons, magnétique ou à caméra) qui détecte la présence ou l'absence d'une voiture.</a:t>
            </a:r>
            <a:br>
              <a:rPr lang="en-US" dirty="0"/>
            </a:br>
            <a:r>
              <a:rPr lang="en-US" sz="1100" b="0" i="0" dirty="0">
                <a:effectLst/>
                <a:latin typeface="+mn-lt"/>
                <a:ea typeface="+mn-ea"/>
                <a:cs typeface="+mn-cs"/>
                <a:sym typeface="Helvetica Neue"/>
              </a:rPr>
              <a:t>Ces données d'occupation en temps réel sont ensuite </a:t>
            </a:r>
            <a:r>
              <a:rPr lang="en-US" sz="1100" b="1" i="0" dirty="0">
                <a:effectLst/>
                <a:latin typeface="+mn-lt"/>
                <a:ea typeface="+mn-ea"/>
                <a:cs typeface="+mn-cs"/>
                <a:sym typeface="Helvetica Neue"/>
              </a:rPr>
              <a:t>transmises </a:t>
            </a:r>
            <a:r>
              <a:rPr lang="en-US" sz="1100" b="0" i="0" dirty="0">
                <a:effectLst/>
                <a:latin typeface="+mn-lt"/>
                <a:ea typeface="+mn-ea"/>
                <a:cs typeface="+mn-cs"/>
                <a:sym typeface="Helvetica Neue"/>
              </a:rPr>
              <a:t>à un serveur central.</a:t>
            </a:r>
            <a:br>
              <a:rPr lang="en-US" dirty="0"/>
            </a:br>
            <a:r>
              <a:rPr lang="en-US" sz="1100" b="0" i="0" dirty="0">
                <a:effectLst/>
                <a:latin typeface="+mn-lt"/>
                <a:ea typeface="+mn-ea"/>
                <a:cs typeface="+mn-cs"/>
                <a:sym typeface="Helvetica Neue"/>
              </a:rPr>
              <a:t>C'est là qu'intervient la partie </a:t>
            </a:r>
            <a:r>
              <a:rPr lang="en-US" sz="1100" b="1" i="0" dirty="0">
                <a:effectLst/>
                <a:latin typeface="+mn-lt"/>
                <a:ea typeface="+mn-ea"/>
                <a:cs typeface="+mn-cs"/>
                <a:sym typeface="Helvetica Neue"/>
              </a:rPr>
              <a:t>information</a:t>
            </a:r>
            <a:r>
              <a:rPr lang="en-US" sz="1100" b="0" i="0" dirty="0">
                <a:effectLst/>
                <a:latin typeface="+mn-lt"/>
                <a:ea typeface="+mn-ea"/>
                <a:cs typeface="+mn-cs"/>
                <a:sym typeface="Helvetica Neue"/>
              </a:rPr>
              <a:t>. Le système transmet ces données au public via des applications mobiles ou des panneaux numériques dans la rue qui peuvent guider les conducteurs directement vers la place disponible la plus proche. Cela réduit le temps passé à circuler, ce qui diminue à son tour les embouteillages et les émissions.</a:t>
            </a:r>
            <a:br>
              <a:rPr lang="en-US" dirty="0"/>
            </a:br>
            <a:r>
              <a:rPr lang="en-US" sz="1100" b="0" i="0" dirty="0">
                <a:effectLst/>
                <a:latin typeface="+mn-lt"/>
                <a:ea typeface="+mn-ea"/>
                <a:cs typeface="+mn-cs"/>
                <a:sym typeface="Helvetica Neue"/>
              </a:rPr>
              <a:t>Ces systèmes peuvent également être intégrés à d'autres leviers ITS, tels que </a:t>
            </a:r>
            <a:r>
              <a:rPr lang="en-US" sz="1100" b="1" i="0" dirty="0">
                <a:effectLst/>
                <a:latin typeface="+mn-lt"/>
                <a:ea typeface="+mn-ea"/>
                <a:cs typeface="+mn-cs"/>
                <a:sym typeface="Helvetica Neue"/>
              </a:rPr>
              <a:t>la tarification dynamique</a:t>
            </a:r>
            <a:r>
              <a:rPr lang="en-US" sz="1100" b="0" i="0" dirty="0">
                <a:effectLst/>
                <a:latin typeface="+mn-lt"/>
                <a:ea typeface="+mn-ea"/>
                <a:cs typeface="+mn-cs"/>
                <a:sym typeface="Helvetica Neue"/>
              </a:rPr>
              <a:t>, où le prix d'une place de stationnement augmente à mesure que la demande augmente, et des systèmes </a:t>
            </a:r>
            <a:r>
              <a:rPr lang="en-US" sz="1100" b="1" i="0" dirty="0">
                <a:effectLst/>
                <a:latin typeface="+mn-lt"/>
                <a:ea typeface="+mn-ea"/>
                <a:cs typeface="+mn-cs"/>
                <a:sym typeface="Helvetica Neue"/>
              </a:rPr>
              <a:t>de paiement électronique</a:t>
            </a:r>
            <a:r>
              <a:rPr lang="en-US" sz="1100" b="0" i="0" dirty="0">
                <a:effectLst/>
                <a:latin typeface="+mn-lt"/>
                <a:ea typeface="+mn-ea"/>
                <a:cs typeface="+mn-cs"/>
                <a:sym typeface="Helvetica Neue"/>
              </a:rPr>
              <a:t> fluides.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3606997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15208-C6B7-C462-9838-99082FC14E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94AD52-AA6B-9906-D9BA-786ADD19C4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B866F8-0E63-0AE2-77A0-ADB6F70432BA}"/>
              </a:ext>
            </a:extLst>
          </p:cNvPr>
          <p:cNvSpPr>
            <a:spLocks noGrp="1"/>
          </p:cNvSpPr>
          <p:nvPr>
            <p:ph type="body" idx="1"/>
          </p:nvPr>
        </p:nvSpPr>
        <p:spPr/>
        <p:txBody>
          <a:bodyPr/>
          <a:lstStyle/>
          <a:p>
            <a:r>
              <a:rPr lang="en-US" sz="1100" b="0" i="0" dirty="0">
                <a:effectLst/>
                <a:latin typeface="+mn-lt"/>
                <a:ea typeface="+mn-ea"/>
                <a:cs typeface="+mn-cs"/>
                <a:sym typeface="Helvetica Neue"/>
              </a:rPr>
              <a:t>Enfin, il est important de rappeler que les STI ne concernent pas uniquement le transport de personnes ; ils jouent également un rôle essentiel dans le transport de marchandises. Les applications dans le domaine </a:t>
            </a:r>
            <a:r>
              <a:rPr lang="en-US" sz="1100" b="1" i="0" dirty="0">
                <a:effectLst/>
                <a:latin typeface="+mn-lt"/>
                <a:ea typeface="+mn-ea"/>
                <a:cs typeface="+mn-cs"/>
                <a:sym typeface="Helvetica Neue"/>
              </a:rPr>
              <a:t>du fret et de la logistique </a:t>
            </a:r>
            <a:r>
              <a:rPr lang="en-US" sz="1100" b="0" i="0" dirty="0">
                <a:effectLst/>
                <a:latin typeface="+mn-lt"/>
                <a:ea typeface="+mn-ea"/>
                <a:cs typeface="+mn-cs"/>
                <a:sym typeface="Helvetica Neue"/>
              </a:rPr>
              <a:t>constituent une part importante et économiquement vitale du monde des STI.</a:t>
            </a:r>
            <a:br>
              <a:rPr lang="en-US" dirty="0"/>
            </a:br>
            <a:r>
              <a:rPr lang="en-US" sz="1100" b="0" i="0" dirty="0">
                <a:effectLst/>
                <a:latin typeface="+mn-lt"/>
                <a:ea typeface="+mn-ea"/>
                <a:cs typeface="+mn-cs"/>
                <a:sym typeface="Helvetica Neue"/>
              </a:rPr>
              <a:t>Les applications principales comprennent </a:t>
            </a:r>
            <a:r>
              <a:rPr lang="en-US" sz="1100" b="1" i="0" dirty="0">
                <a:effectLst/>
                <a:latin typeface="+mn-lt"/>
                <a:ea typeface="+mn-ea"/>
                <a:cs typeface="+mn-cs"/>
                <a:sym typeface="Helvetica Neue"/>
              </a:rPr>
              <a:t>le suivi en temps réel</a:t>
            </a:r>
            <a:r>
              <a:rPr lang="en-US" sz="1100" b="0" i="0" dirty="0">
                <a:effectLst/>
                <a:latin typeface="+mn-lt"/>
                <a:ea typeface="+mn-ea"/>
                <a:cs typeface="+mn-cs"/>
                <a:sym typeface="Helvetica Neue"/>
              </a:rPr>
              <a:t>, où le GPS et la technologie cellulaire offrent aux entreprises de logistique une visibilité complète sur la localisation de leurs camions et de leurs expéditions à tout moment.</a:t>
            </a:r>
            <a:br>
              <a:rPr lang="en-US" dirty="0"/>
            </a:br>
            <a:r>
              <a:rPr lang="en-US" sz="1100" b="0" i="0" dirty="0">
                <a:effectLst/>
                <a:latin typeface="+mn-lt"/>
                <a:ea typeface="+mn-ea"/>
                <a:cs typeface="+mn-cs"/>
                <a:sym typeface="Helvetica Neue"/>
              </a:rPr>
              <a:t>Ces données sont intégrées à des algorithmes sophistiqués </a:t>
            </a:r>
            <a:r>
              <a:rPr lang="en-US" sz="1100" b="1" i="0" dirty="0">
                <a:effectLst/>
                <a:latin typeface="+mn-lt"/>
                <a:ea typeface="+mn-ea"/>
                <a:cs typeface="+mn-cs"/>
                <a:sym typeface="Helvetica Neue"/>
              </a:rPr>
              <a:t>d'optimisation des itinéraires</a:t>
            </a:r>
            <a:r>
              <a:rPr lang="en-US" sz="1100" b="0" i="0" dirty="0">
                <a:effectLst/>
                <a:latin typeface="+mn-lt"/>
                <a:ea typeface="+mn-ea"/>
                <a:cs typeface="+mn-cs"/>
                <a:sym typeface="Helvetica Neue"/>
              </a:rPr>
              <a:t>. Il s'agit de puissantes plateformes logicielles qui résolvent le « problème du voyageur de commerce » à grande échelle, en calculant les itinéraires à arrêts multiples les plus efficaces pour les véhicules de livraison en fonction du trafic en temps réel, des délais de livraison et d'autres contraintes.</a:t>
            </a:r>
            <a:br>
              <a:rPr lang="en-US" dirty="0"/>
            </a:br>
            <a:r>
              <a:rPr lang="en-US" sz="1100" b="0" i="0" dirty="0">
                <a:effectLst/>
                <a:latin typeface="+mn-lt"/>
                <a:ea typeface="+mn-ea"/>
                <a:cs typeface="+mn-cs"/>
                <a:sym typeface="Helvetica Neue"/>
              </a:rPr>
              <a:t>Des équipements spécialisés, tels que les capteurs </a:t>
            </a:r>
            <a:r>
              <a:rPr lang="en-US" sz="1100" b="1" i="0" dirty="0">
                <a:effectLst/>
                <a:latin typeface="+mn-lt"/>
                <a:ea typeface="+mn-ea"/>
                <a:cs typeface="+mn-cs"/>
                <a:sym typeface="Helvetica Neue"/>
              </a:rPr>
              <a:t>de pesage en mouvement, </a:t>
            </a:r>
            <a:r>
              <a:rPr lang="en-US" sz="1100" b="0" i="0" dirty="0">
                <a:effectLst/>
                <a:latin typeface="+mn-lt"/>
                <a:ea typeface="+mn-ea"/>
                <a:cs typeface="+mn-cs"/>
                <a:sym typeface="Helvetica Neue"/>
              </a:rPr>
              <a:t>permettent de peser les camions alors qu'ils roulent à vitesse normale sur l'autoroute, ce qui est beaucoup plus efficace que de les obliger à s'arrêter à des stations de pesage manuelles.</a:t>
            </a:r>
            <a:br>
              <a:rPr lang="en-US" dirty="0"/>
            </a:br>
            <a:r>
              <a:rPr lang="en-US" sz="1100" b="0" i="0" dirty="0">
                <a:effectLst/>
                <a:latin typeface="+mn-lt"/>
                <a:ea typeface="+mn-ea"/>
                <a:cs typeface="+mn-cs"/>
                <a:sym typeface="Helvetica Neue"/>
              </a:rPr>
              <a:t>Toutes ces données sont intégrées dans </a:t>
            </a:r>
            <a:r>
              <a:rPr lang="en-US" sz="1100" b="1" i="0" dirty="0">
                <a:effectLst/>
                <a:latin typeface="+mn-lt"/>
                <a:ea typeface="+mn-ea"/>
                <a:cs typeface="+mn-cs"/>
                <a:sym typeface="Helvetica Neue"/>
              </a:rPr>
              <a:t>des tableaux de bord de gestion de flotte</a:t>
            </a:r>
            <a:r>
              <a:rPr lang="en-US" sz="1100" b="0" i="0" dirty="0">
                <a:effectLst/>
                <a:latin typeface="+mn-lt"/>
                <a:ea typeface="+mn-ea"/>
                <a:cs typeface="+mn-cs"/>
                <a:sym typeface="Helvetica Neue"/>
              </a:rPr>
              <a:t>, qui sont les centres de commande permettant à une entreprise de surveiller l'ensemble de sa flotte de véhicules en temps réel. La combinaison de ces technologies se traduit par des gains d'efficacité considérables : réduction des temps d'inactivité, économies de carburant significatives et horaires de livraison plus fiables.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1442207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8EFE6-7673-1A1A-0782-0D3F6BBD30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54268F-2122-4F5B-271D-26D04464A2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650DD-5E3C-D0BE-2543-F9A73D264605}"/>
              </a:ext>
            </a:extLst>
          </p:cNvPr>
          <p:cNvSpPr>
            <a:spLocks noGrp="1"/>
          </p:cNvSpPr>
          <p:nvPr>
            <p:ph type="body" idx="1"/>
          </p:nvPr>
        </p:nvSpPr>
        <p:spPr/>
        <p:txBody>
          <a:bodyPr/>
          <a:lstStyle/>
          <a:p>
            <a:r>
              <a:rPr lang="en-US" sz="1100" b="0" i="0" dirty="0">
                <a:effectLst/>
                <a:latin typeface="+mn-lt"/>
                <a:ea typeface="+mn-ea"/>
                <a:cs typeface="+mn-cs"/>
                <a:sym typeface="Helvetica Neue"/>
              </a:rPr>
              <a:t>Enfin, il est important de rappeler que les STI ne concernent pas uniquement le transport de personnes ; ils jouent également un rôle essentiel dans le transport de marchandises. Les applications dans le domaine </a:t>
            </a:r>
            <a:r>
              <a:rPr lang="en-US" sz="1100" b="1" i="0" dirty="0">
                <a:effectLst/>
                <a:latin typeface="+mn-lt"/>
                <a:ea typeface="+mn-ea"/>
                <a:cs typeface="+mn-cs"/>
                <a:sym typeface="Helvetica Neue"/>
              </a:rPr>
              <a:t>du fret et de la logistique </a:t>
            </a:r>
            <a:r>
              <a:rPr lang="en-US" sz="1100" b="0" i="0" dirty="0">
                <a:effectLst/>
                <a:latin typeface="+mn-lt"/>
                <a:ea typeface="+mn-ea"/>
                <a:cs typeface="+mn-cs"/>
                <a:sym typeface="Helvetica Neue"/>
              </a:rPr>
              <a:t>constituent une part importante et économiquement vitale du monde des STI.</a:t>
            </a:r>
            <a:br>
              <a:rPr lang="en-US" dirty="0"/>
            </a:br>
            <a:r>
              <a:rPr lang="en-US" sz="1100" b="0" i="0" dirty="0">
                <a:effectLst/>
                <a:latin typeface="+mn-lt"/>
                <a:ea typeface="+mn-ea"/>
                <a:cs typeface="+mn-cs"/>
                <a:sym typeface="Helvetica Neue"/>
              </a:rPr>
              <a:t>Les applications principales comprennent </a:t>
            </a:r>
            <a:r>
              <a:rPr lang="en-US" sz="1100" b="1" i="0" dirty="0">
                <a:effectLst/>
                <a:latin typeface="+mn-lt"/>
                <a:ea typeface="+mn-ea"/>
                <a:cs typeface="+mn-cs"/>
                <a:sym typeface="Helvetica Neue"/>
              </a:rPr>
              <a:t>le suivi en temps réel</a:t>
            </a:r>
            <a:r>
              <a:rPr lang="en-US" sz="1100" b="0" i="0" dirty="0">
                <a:effectLst/>
                <a:latin typeface="+mn-lt"/>
                <a:ea typeface="+mn-ea"/>
                <a:cs typeface="+mn-cs"/>
                <a:sym typeface="Helvetica Neue"/>
              </a:rPr>
              <a:t>, où le GPS et la technologie cellulaire offrent aux entreprises de logistique une visibilité complète sur la localisation de leurs camions et de leurs expéditions à tout moment.</a:t>
            </a:r>
            <a:br>
              <a:rPr lang="en-US" dirty="0"/>
            </a:br>
            <a:r>
              <a:rPr lang="en-US" sz="1100" b="0" i="0" dirty="0">
                <a:effectLst/>
                <a:latin typeface="+mn-lt"/>
                <a:ea typeface="+mn-ea"/>
                <a:cs typeface="+mn-cs"/>
                <a:sym typeface="Helvetica Neue"/>
              </a:rPr>
              <a:t>Ces données sont intégrées à des algorithmes sophistiqués </a:t>
            </a:r>
            <a:r>
              <a:rPr lang="en-US" sz="1100" b="1" i="0" dirty="0">
                <a:effectLst/>
                <a:latin typeface="+mn-lt"/>
                <a:ea typeface="+mn-ea"/>
                <a:cs typeface="+mn-cs"/>
                <a:sym typeface="Helvetica Neue"/>
              </a:rPr>
              <a:t>d'optimisation des itinéraires</a:t>
            </a:r>
            <a:r>
              <a:rPr lang="en-US" sz="1100" b="0" i="0" dirty="0">
                <a:effectLst/>
                <a:latin typeface="+mn-lt"/>
                <a:ea typeface="+mn-ea"/>
                <a:cs typeface="+mn-cs"/>
                <a:sym typeface="Helvetica Neue"/>
              </a:rPr>
              <a:t>. Il s'agit de puissantes plateformes logicielles qui résolvent le « problème du voyageur de commerce » à grande échelle, en calculant les itinéraires à arrêts multiples les plus efficaces pour les véhicules de livraison en fonction du trafic en temps réel, des délais de livraison et d'autres contraintes.</a:t>
            </a:r>
            <a:br>
              <a:rPr lang="en-US" dirty="0"/>
            </a:br>
            <a:r>
              <a:rPr lang="en-US" sz="1100" b="0" i="0" dirty="0">
                <a:effectLst/>
                <a:latin typeface="+mn-lt"/>
                <a:ea typeface="+mn-ea"/>
                <a:cs typeface="+mn-cs"/>
                <a:sym typeface="Helvetica Neue"/>
              </a:rPr>
              <a:t>Des équipements spécialisés, tels que les capteurs </a:t>
            </a:r>
            <a:r>
              <a:rPr lang="en-US" sz="1100" b="1" i="0" dirty="0">
                <a:effectLst/>
                <a:latin typeface="+mn-lt"/>
                <a:ea typeface="+mn-ea"/>
                <a:cs typeface="+mn-cs"/>
                <a:sym typeface="Helvetica Neue"/>
              </a:rPr>
              <a:t>de pesage en mouvement, </a:t>
            </a:r>
            <a:r>
              <a:rPr lang="en-US" sz="1100" b="0" i="0" dirty="0">
                <a:effectLst/>
                <a:latin typeface="+mn-lt"/>
                <a:ea typeface="+mn-ea"/>
                <a:cs typeface="+mn-cs"/>
                <a:sym typeface="Helvetica Neue"/>
              </a:rPr>
              <a:t>permettent de peser les camions alors qu'ils roulent à vitesse normale sur l'autoroute, ce qui est beaucoup plus efficace que de les obliger à s'arrêter à des stations de pesage manuelles.</a:t>
            </a:r>
            <a:br>
              <a:rPr lang="en-US" dirty="0"/>
            </a:br>
            <a:r>
              <a:rPr lang="en-US" sz="1100" b="0" i="0" dirty="0">
                <a:effectLst/>
                <a:latin typeface="+mn-lt"/>
                <a:ea typeface="+mn-ea"/>
                <a:cs typeface="+mn-cs"/>
                <a:sym typeface="Helvetica Neue"/>
              </a:rPr>
              <a:t>Toutes ces données sont intégrées dans </a:t>
            </a:r>
            <a:r>
              <a:rPr lang="en-US" sz="1100" b="1" i="0" dirty="0">
                <a:effectLst/>
                <a:latin typeface="+mn-lt"/>
                <a:ea typeface="+mn-ea"/>
                <a:cs typeface="+mn-cs"/>
                <a:sym typeface="Helvetica Neue"/>
              </a:rPr>
              <a:t>des tableaux de bord de gestion de flotte</a:t>
            </a:r>
            <a:r>
              <a:rPr lang="en-US" sz="1100" b="0" i="0" dirty="0">
                <a:effectLst/>
                <a:latin typeface="+mn-lt"/>
                <a:ea typeface="+mn-ea"/>
                <a:cs typeface="+mn-cs"/>
                <a:sym typeface="Helvetica Neue"/>
              </a:rPr>
              <a:t>, qui sont les centres de commande permettant à une entreprise de surveiller l'ensemble de sa flotte de véhicules en temps réel. La combinaison de ces technologies se traduit par des gains d'efficacité considérables : réduction des temps d'inactivité, économies de carburant significatives et horaires de livraison plus fiables.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13577605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DEA77-814B-25C7-9371-5976D76C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9DDFE-0AFF-1685-583D-60BA6E2F2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54A11-339E-95B0-D417-11951164EB3E}"/>
              </a:ext>
            </a:extLst>
          </p:cNvPr>
          <p:cNvSpPr>
            <a:spLocks noGrp="1"/>
          </p:cNvSpPr>
          <p:nvPr>
            <p:ph type="body" idx="1"/>
          </p:nvPr>
        </p:nvSpPr>
        <p:spPr/>
        <p:txBody>
          <a:bodyPr/>
          <a:lstStyle/>
          <a:p>
            <a:r>
              <a:rPr lang="en-US" sz="1100" b="0" i="0" dirty="0">
                <a:effectLst/>
                <a:latin typeface="+mn-lt"/>
                <a:ea typeface="+mn-ea"/>
                <a:cs typeface="+mn-cs"/>
                <a:sym typeface="Helvetica Neue"/>
              </a:rPr>
              <a:t>Cela conclut notre présentation des principaux domaines d'application des STI. Nous avons observé ce que ces technologies peuvent accomplir dans divers contextes, de la gestion du trafic à la mise en place de véhicules autonomes.</a:t>
            </a:r>
            <a:br>
              <a:rPr lang="en-US" dirty="0"/>
            </a:br>
            <a:r>
              <a:rPr lang="en-US" sz="1100" b="0" i="0" dirty="0">
                <a:effectLst/>
                <a:latin typeface="+mn-lt"/>
                <a:ea typeface="+mn-ea"/>
                <a:cs typeface="+mn-cs"/>
                <a:sym typeface="Helvetica Neue"/>
              </a:rPr>
              <a:t>Cependant, une perspective académique critique nous oblige à aller au-delà de la simple description de la technologie. Dans cette troisième partie, nous examinerons de manière équilibrée et critique les </a:t>
            </a:r>
            <a:r>
              <a:rPr lang="en-US" sz="1100" b="1" i="0" dirty="0">
                <a:effectLst/>
                <a:latin typeface="+mn-lt"/>
                <a:ea typeface="+mn-ea"/>
                <a:cs typeface="+mn-cs"/>
                <a:sym typeface="Helvetica Neue"/>
              </a:rPr>
              <a:t>impacts et les défis liés à la mise en œuvre</a:t>
            </a:r>
            <a:r>
              <a:rPr lang="en-US" sz="1100" b="0" i="0" dirty="0">
                <a:effectLst/>
                <a:latin typeface="+mn-lt"/>
                <a:ea typeface="+mn-ea"/>
                <a:cs typeface="+mn-cs"/>
                <a:sym typeface="Helvetica Neue"/>
              </a:rPr>
              <a:t>. Nous commencerons par résumer les avantages avérés de ces systèmes. Nous nous intéresserons ensuite aux difficultés très réelles et importantes liées au déploiement des STI, notamment les coûts, la sécurité et les obstacles institutionnels. C'est la partie « Et alors ? » et « Qu'est-ce qui rend cela difficile ? » de notre cours. »</a:t>
            </a:r>
            <a:endParaRPr lang="en-AT" dirty="0"/>
          </a:p>
        </p:txBody>
      </p:sp>
    </p:spTree>
    <p:extLst>
      <p:ext uri="{BB962C8B-B14F-4D97-AF65-F5344CB8AC3E}">
        <p14:creationId xmlns:p14="http://schemas.microsoft.com/office/powerpoint/2010/main" val="591420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E78A-CD9D-335B-F6D3-46472115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5401-A244-92CA-6D9E-8C1AD6C60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F7EFA-F831-3427-9825-F59B868A2F73}"/>
              </a:ext>
            </a:extLst>
          </p:cNvPr>
          <p:cNvSpPr>
            <a:spLocks noGrp="1"/>
          </p:cNvSpPr>
          <p:nvPr>
            <p:ph type="body" idx="1"/>
          </p:nvPr>
        </p:nvSpPr>
        <p:spPr/>
        <p:txBody>
          <a:bodyPr/>
          <a:lstStyle/>
          <a:p>
            <a:r>
              <a:rPr lang="en-US" sz="1100" b="0" i="0" dirty="0">
                <a:effectLst/>
                <a:latin typeface="+mn-lt"/>
                <a:ea typeface="+mn-ea"/>
                <a:cs typeface="+mn-cs"/>
                <a:sym typeface="Helvetica Neue"/>
              </a:rPr>
              <a:t>Bonjour à tous. Bienvenue au cours n° 19. Aujourd'hui, nous abordons un sujet qui n'est pas seulement un sous-domaine des transports, mais qui est de plus en plus considéré comme le fondement même d'une planification durable et équitable des transports : </a:t>
            </a:r>
            <a:r>
              <a:rPr lang="en-US" sz="1100" b="1" i="0" dirty="0">
                <a:effectLst/>
                <a:latin typeface="+mn-lt"/>
                <a:ea typeface="+mn-ea"/>
                <a:cs typeface="+mn-cs"/>
                <a:sym typeface="Helvetica Neue"/>
              </a:rPr>
              <a:t>l'équité sociale</a:t>
            </a:r>
            <a:r>
              <a:rPr lang="en-US" sz="1100" b="0" i="0" dirty="0">
                <a:effectLst/>
                <a:latin typeface="+mn-lt"/>
                <a:ea typeface="+mn-ea"/>
                <a:cs typeface="+mn-cs"/>
                <a:sym typeface="Helvetica Neue"/>
              </a:rPr>
              <a:t>. Pendant longtemps, notre domaine s'est principalement intéressé à l'efficacité, c'est-à-dire à faire circuler autant de véhicules que possible, aussi rapidement que possible. Mais aujourd'hui, nous comprenons que le transport n'est pas une fin en soi, mais un moyen d'atteindre une fin. Ils constituent un lien essentiel vers les opportunités : vers l'emploi, l'éducation, les soins de santé, les relations sociales. Et si ce lien est rompu pour certaines couches de la société, alors le système a échoué. Au cours des 90 prochaines minutes, nous explorerons la signification de l'équité dans les transports, nous diagnostiquerons les causes et les conséquences de l'inégalité, et nous examinerons les outils politiques dont nous disposons pour construire un avenir plus équitable et plus juste dans le domaine des transports. »</a:t>
            </a:r>
            <a:endParaRPr lang="en-AT" dirty="0"/>
          </a:p>
        </p:txBody>
      </p:sp>
    </p:spTree>
    <p:extLst>
      <p:ext uri="{BB962C8B-B14F-4D97-AF65-F5344CB8AC3E}">
        <p14:creationId xmlns:p14="http://schemas.microsoft.com/office/powerpoint/2010/main" val="732496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4D2CF-41D3-964D-CF41-BFD861124B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05D48-9B21-4697-8F3B-A9736129B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AF66A9-4AD1-66CF-127A-7E06D0258A72}"/>
              </a:ext>
            </a:extLst>
          </p:cNvPr>
          <p:cNvSpPr>
            <a:spLocks noGrp="1"/>
          </p:cNvSpPr>
          <p:nvPr>
            <p:ph type="body" idx="1"/>
          </p:nvPr>
        </p:nvSpPr>
        <p:spPr/>
        <p:txBody>
          <a:bodyPr/>
          <a:lstStyle/>
          <a:p>
            <a:r>
              <a:rPr lang="en-US" sz="1100" b="0" i="0" dirty="0">
                <a:effectLst/>
                <a:latin typeface="+mn-lt"/>
                <a:ea typeface="+mn-ea"/>
                <a:cs typeface="+mn-cs"/>
                <a:sym typeface="Helvetica Neue"/>
              </a:rPr>
              <a:t>Commençons cette section en récapitulant les avantages avérés des STI. Lorsqu'elles sont mises en œuvre efficacement, ces technologies ont des effets positifs significatifs et mesurables dans plusieurs domaines clés.</a:t>
            </a:r>
          </a:p>
          <a:p>
            <a:r>
              <a:rPr lang="en-US" sz="1100" b="0" i="0" dirty="0">
                <a:effectLst/>
                <a:latin typeface="+mn-lt"/>
                <a:ea typeface="+mn-ea"/>
                <a:cs typeface="+mn-cs"/>
                <a:sym typeface="Helvetica Neue"/>
              </a:rPr>
              <a:t>Le principal avantage est, bien sûr, une plus grande sécurité des transports. Les systèmes de sécurité ITS permettent de réduire le nombre d'accidents, et les technologies post-accidentaires permettent une intervention plus rapide des services d'urgence, ce qui sauve des vies.</a:t>
            </a:r>
          </a:p>
          <a:p>
            <a:r>
              <a:rPr lang="en-US" sz="1100" b="0" i="0" dirty="0">
                <a:effectLst/>
                <a:latin typeface="+mn-lt"/>
                <a:ea typeface="+mn-ea"/>
                <a:cs typeface="+mn-cs"/>
                <a:sym typeface="Helvetica Neue"/>
              </a:rPr>
              <a:t>Ils permettent également d'améliorer l'efficacité et de réduire les embouteillages. La fluidité du trafic grâce à des feux adaptatifs et à des informations en temps réel se traduit par des temps de trajet plus courts et, tout aussi important, plus prévisibles.</a:t>
            </a:r>
          </a:p>
          <a:p>
            <a:r>
              <a:rPr lang="en-US" sz="1100" b="0" i="0" dirty="0">
                <a:effectLst/>
                <a:latin typeface="+mn-lt"/>
                <a:ea typeface="+mn-ea"/>
                <a:cs typeface="+mn-cs"/>
                <a:sym typeface="Helvetica Neue"/>
              </a:rPr>
              <a:t>Cette efficacité accrue apporte des avantages environnementaux directs. La réduction du temps passé à tourner au ralenti dans les embouteillages et la fluidité des accélérations et des décélérations permettent de réduire la consommation de carburant et les émissions.</a:t>
            </a:r>
          </a:p>
          <a:p>
            <a:r>
              <a:rPr lang="en-US" sz="1100" b="0" i="0" dirty="0">
                <a:effectLst/>
                <a:latin typeface="+mn-lt"/>
                <a:ea typeface="+mn-ea"/>
                <a:cs typeface="+mn-cs"/>
                <a:sym typeface="Helvetica Neue"/>
              </a:rPr>
              <a:t>Il existe également des avantages majeurs en termes de productivité économique. La réduction du temps passé par les personnes et les marchandises dans des embouteillages improductifs constitue un avantage économique direct, et le secteur des STI lui-même crée des emplois technologiques à forte valeur ajoutée.</a:t>
            </a:r>
          </a:p>
          <a:p>
            <a:r>
              <a:rPr lang="en-US" sz="1100" b="0" i="0" dirty="0">
                <a:effectLst/>
                <a:latin typeface="+mn-lt"/>
                <a:ea typeface="+mn-ea"/>
                <a:cs typeface="+mn-cs"/>
                <a:sym typeface="Helvetica Neue"/>
              </a:rPr>
              <a:t>Les STI permettent également d'améliorer les options de mobilité, en rendant les transports publics plus fiables et plus attractifs et en permettant la mise en place des services de mobilité intégrés et partagés dont nous avons parlé.</a:t>
            </a:r>
          </a:p>
          <a:p>
            <a:r>
              <a:rPr lang="en-US" sz="1100" b="0" i="0" dirty="0">
                <a:effectLst/>
                <a:latin typeface="+mn-lt"/>
                <a:ea typeface="+mn-ea"/>
                <a:cs typeface="+mn-cs"/>
                <a:sym typeface="Helvetica Neue"/>
              </a:rPr>
              <a:t>Enfin, un avantage méta crucial est le passage à des décisions fondées sur les données. Les STI fournissent aux planificateurs et aux opérateurs un flux continu de données en temps réel, leur permettant de gérer leurs systèmes sur la base de preuves, et non pas uniquement de leur intuition.</a:t>
            </a:r>
          </a:p>
        </p:txBody>
      </p:sp>
    </p:spTree>
    <p:extLst>
      <p:ext uri="{BB962C8B-B14F-4D97-AF65-F5344CB8AC3E}">
        <p14:creationId xmlns:p14="http://schemas.microsoft.com/office/powerpoint/2010/main" val="16937390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5D801-8F3B-722D-6534-1D8C3EBED3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32B75-5B46-C549-E54F-F817D07A7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A30209-8342-5D9A-0076-263E89424870}"/>
              </a:ext>
            </a:extLst>
          </p:cNvPr>
          <p:cNvSpPr>
            <a:spLocks noGrp="1"/>
          </p:cNvSpPr>
          <p:nvPr>
            <p:ph type="body" idx="1"/>
          </p:nvPr>
        </p:nvSpPr>
        <p:spPr/>
        <p:txBody>
          <a:bodyPr/>
          <a:lstStyle/>
          <a:p>
            <a:r>
              <a:rPr lang="en-US" sz="1100" b="0" i="0" dirty="0">
                <a:effectLst/>
                <a:latin typeface="+mn-lt"/>
                <a:ea typeface="+mn-ea"/>
                <a:cs typeface="+mn-cs"/>
                <a:sym typeface="Helvetica Neue"/>
              </a:rPr>
              <a:t>Examinons de plus près quelques exemples spécifiques illustrant comment les STI permettent d'obtenir ces avantages, en commençant par la réduction des embouteillages.</a:t>
            </a:r>
            <a:br>
              <a:rPr lang="en-US" dirty="0"/>
            </a:br>
            <a:r>
              <a:rPr lang="en-US" sz="1100" b="0" i="0" dirty="0">
                <a:effectLst/>
                <a:latin typeface="+mn-lt"/>
                <a:ea typeface="+mn-ea"/>
                <a:cs typeface="+mn-cs"/>
                <a:sym typeface="Helvetica Neue"/>
              </a:rPr>
              <a:t>L'un des outils les plus puissants est </a:t>
            </a:r>
            <a:r>
              <a:rPr lang="en-US" sz="1100" b="1" i="0" dirty="0">
                <a:effectLst/>
                <a:latin typeface="+mn-lt"/>
                <a:ea typeface="+mn-ea"/>
                <a:cs typeface="+mn-cs"/>
                <a:sym typeface="Helvetica Neue"/>
              </a:rPr>
              <a:t>le contrôle adaptatif des feux de signalisation</a:t>
            </a:r>
            <a:r>
              <a:rPr lang="en-US" sz="1100" b="0" i="0" dirty="0">
                <a:effectLst/>
                <a:latin typeface="+mn-lt"/>
                <a:ea typeface="+mn-ea"/>
                <a:cs typeface="+mn-cs"/>
                <a:sym typeface="Helvetica Neue"/>
              </a:rPr>
              <a:t>. Au lieu d'un plan de signalisation fixe et préprogrammé, ces systèmes utilisent les données provenant de capteurs situés aux intersections pour ajuster en temps réel la durée des feux verts en fonction de la demande réelle du trafic. À lui seul, ce système permet de réduire les retards de près de 20 %.</a:t>
            </a:r>
            <a:br>
              <a:rPr lang="en-US" dirty="0"/>
            </a:br>
            <a:r>
              <a:rPr lang="en-US" sz="1100" b="0" i="0" dirty="0">
                <a:effectLst/>
                <a:latin typeface="+mn-lt"/>
                <a:ea typeface="+mn-ea"/>
                <a:cs typeface="+mn-cs"/>
                <a:sym typeface="Helvetica Neue"/>
              </a:rPr>
              <a:t>Sur les autoroutes, </a:t>
            </a:r>
            <a:r>
              <a:rPr lang="en-US" sz="1100" b="1" i="0" dirty="0">
                <a:effectLst/>
                <a:latin typeface="+mn-lt"/>
                <a:ea typeface="+mn-ea"/>
                <a:cs typeface="+mn-cs"/>
                <a:sym typeface="Helvetica Neue"/>
              </a:rPr>
              <a:t>le comptage des rampes d'accès </a:t>
            </a:r>
            <a:r>
              <a:rPr lang="en-US" sz="1100" b="0" i="0" dirty="0">
                <a:effectLst/>
                <a:latin typeface="+mn-lt"/>
                <a:ea typeface="+mn-ea"/>
                <a:cs typeface="+mn-cs"/>
                <a:sym typeface="Helvetica Neue"/>
              </a:rPr>
              <a:t>est une stratégie très efficace. Un feu de signalisation situé sur la bretelle d'accès contrôle la vitesse à laquelle les voitures peuvent s'engager sur la voie principale. En empêchant de grands groupes de voitures de s'engager tous en même temps, il permet de maintenir la fluidité du trafic sur l'autoroute, ce qui peut augmenter considérablement la capacité effective de l'autoroute et réduire les temps de trajet globaux.</a:t>
            </a:r>
            <a:br>
              <a:rPr lang="en-US" dirty="0"/>
            </a:br>
            <a:r>
              <a:rPr lang="en-US" sz="1100" b="0" i="0" dirty="0">
                <a:effectLst/>
                <a:latin typeface="+mn-lt"/>
                <a:ea typeface="+mn-ea"/>
                <a:cs typeface="+mn-cs"/>
                <a:sym typeface="Helvetica Neue"/>
              </a:rPr>
              <a:t>Une autre stratégie autoroutière consiste à mettre en place </a:t>
            </a:r>
            <a:r>
              <a:rPr lang="en-US" sz="1100" b="1" i="0" dirty="0">
                <a:effectLst/>
                <a:latin typeface="+mn-lt"/>
                <a:ea typeface="+mn-ea"/>
                <a:cs typeface="+mn-cs"/>
                <a:sym typeface="Helvetica Neue"/>
              </a:rPr>
              <a:t>des limitations de vitesse variables</a:t>
            </a:r>
            <a:r>
              <a:rPr lang="en-US" sz="1100" b="0" i="0" dirty="0">
                <a:effectLst/>
                <a:latin typeface="+mn-lt"/>
                <a:ea typeface="+mn-ea"/>
                <a:cs typeface="+mn-cs"/>
                <a:sym typeface="Helvetica Neue"/>
              </a:rPr>
              <a:t>. Lorsque le système détecte que la congestion commence à s'accumuler, il peut afficher des limitations de vitesse plus basses sur les panneaux numériques en amont. Cela « harmonise » la vitesse des véhicules qui approchent, empêchant ainsi l'effet « onde de choc » des arrêts et redémarrages, et peut en fait augmenter le nombre total de véhicules qui passent le goulot d'étranglement. Ce ne sont là que quelques exemples des impacts spécifiques et quantifiables de ces technologies.</a:t>
            </a:r>
          </a:p>
        </p:txBody>
      </p:sp>
    </p:spTree>
    <p:extLst>
      <p:ext uri="{BB962C8B-B14F-4D97-AF65-F5344CB8AC3E}">
        <p14:creationId xmlns:p14="http://schemas.microsoft.com/office/powerpoint/2010/main" val="3191323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19A2-96CA-63B6-D5C3-9E4F7C9BA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AD156-FF3B-52BB-DF72-714260BCD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D2650-7915-47D4-18FD-90505B85EC1D}"/>
              </a:ext>
            </a:extLst>
          </p:cNvPr>
          <p:cNvSpPr>
            <a:spLocks noGrp="1"/>
          </p:cNvSpPr>
          <p:nvPr>
            <p:ph type="body" idx="1"/>
          </p:nvPr>
        </p:nvSpPr>
        <p:spPr/>
        <p:txBody>
          <a:bodyPr/>
          <a:lstStyle/>
          <a:p>
            <a:r>
              <a:rPr lang="en-US" sz="1100" b="0" i="0" dirty="0">
                <a:effectLst/>
                <a:latin typeface="+mn-lt"/>
                <a:ea typeface="+mn-ea"/>
                <a:cs typeface="+mn-cs"/>
                <a:sym typeface="Helvetica Neue"/>
              </a:rPr>
              <a:t>L'avantage le plus significatif des STI réside peut-être dans leur impact sur la sécurité des transports. Ces technologies contribuent à sauver des vies de plusieurs manières.</a:t>
            </a:r>
            <a:br>
              <a:rPr lang="en-US" dirty="0"/>
            </a:br>
            <a:r>
              <a:rPr lang="en-US" sz="1100" b="0" i="0" dirty="0">
                <a:effectLst/>
                <a:latin typeface="+mn-lt"/>
                <a:ea typeface="+mn-ea"/>
                <a:cs typeface="+mn-cs"/>
                <a:sym typeface="Helvetica Neue"/>
              </a:rPr>
              <a:t>Tout d'abord, grâce à </a:t>
            </a:r>
            <a:r>
              <a:rPr lang="en-US" sz="1100" b="1" i="0" dirty="0">
                <a:effectLst/>
                <a:latin typeface="+mn-lt"/>
                <a:ea typeface="+mn-ea"/>
                <a:cs typeface="+mn-cs"/>
                <a:sym typeface="Helvetica Neue"/>
              </a:rPr>
              <a:t>des systèmes embarqués </a:t>
            </a:r>
            <a:r>
              <a:rPr lang="en-US" sz="1100" b="0" i="0" dirty="0">
                <a:effectLst/>
                <a:latin typeface="+mn-lt"/>
                <a:ea typeface="+mn-ea"/>
                <a:cs typeface="+mn-cs"/>
                <a:sym typeface="Helvetica Neue"/>
              </a:rPr>
              <a:t>tels que l'aide à la conduite avancée (ADAS). Il s'agit de fonctionnalités présentes dans les voitures modernes, comme le freinage d'urgence automatique, qui utilisent des radars ou des caméras pour détecter une collision potentielle et actionner automatiquement les freins si le conducteur ne réagit pas. Il a été démontré que ces systèmes réduisent considérablement le risque d'accident.</a:t>
            </a:r>
            <a:br>
              <a:rPr lang="en-US" dirty="0"/>
            </a:br>
            <a:r>
              <a:rPr lang="en-US" sz="1100" b="0" i="0" dirty="0">
                <a:effectLst/>
                <a:latin typeface="+mn-lt"/>
                <a:ea typeface="+mn-ea"/>
                <a:cs typeface="+mn-cs"/>
                <a:sym typeface="Helvetica Neue"/>
              </a:rPr>
              <a:t>Deuxièmement, les STI nous aident à réagir aux incidents lorsqu'ils se produisent. </a:t>
            </a:r>
            <a:r>
              <a:rPr lang="en-US" sz="1100" b="1" i="0" dirty="0">
                <a:effectLst/>
                <a:latin typeface="+mn-lt"/>
                <a:ea typeface="+mn-ea"/>
                <a:cs typeface="+mn-cs"/>
                <a:sym typeface="Helvetica Neue"/>
              </a:rPr>
              <a:t>La détection automatisée des incidents </a:t>
            </a:r>
            <a:r>
              <a:rPr lang="en-US" sz="1100" b="0" i="0" dirty="0">
                <a:effectLst/>
                <a:latin typeface="+mn-lt"/>
                <a:ea typeface="+mn-ea"/>
                <a:cs typeface="+mn-cs"/>
                <a:sym typeface="Helvetica Neue"/>
              </a:rPr>
              <a:t>utilise des caméras et l'intelligence artificielle sur les autoroutes pour repérer automatiquement un accident ou un véhicule à l'arrêt et alerter le centre de gestion du trafic en moins d'une minute. Cela permet d'envoyer beaucoup plus rapidement les services d'urgence sur place.</a:t>
            </a:r>
            <a:br>
              <a:rPr lang="en-US" dirty="0"/>
            </a:br>
            <a:r>
              <a:rPr lang="en-US" sz="1100" b="0" i="0" dirty="0">
                <a:effectLst/>
                <a:latin typeface="+mn-lt"/>
                <a:ea typeface="+mn-ea"/>
                <a:cs typeface="+mn-cs"/>
                <a:sym typeface="Helvetica Neue"/>
              </a:rPr>
              <a:t>Enfin, comme nous l'avons vu, </a:t>
            </a:r>
            <a:r>
              <a:rPr lang="en-US" sz="1100" b="1" i="0" dirty="0">
                <a:effectLst/>
                <a:latin typeface="+mn-lt"/>
                <a:ea typeface="+mn-ea"/>
                <a:cs typeface="+mn-cs"/>
                <a:sym typeface="Helvetica Neue"/>
              </a:rPr>
              <a:t>la priorité aux véhicules d'urgence </a:t>
            </a:r>
            <a:r>
              <a:rPr lang="en-US" sz="1100" b="0" i="0" dirty="0">
                <a:effectLst/>
                <a:latin typeface="+mn-lt"/>
                <a:ea typeface="+mn-ea"/>
                <a:cs typeface="+mn-cs"/>
                <a:sym typeface="Helvetica Neue"/>
              </a:rPr>
              <a:t>permet aux ambulances ou aux camions de pompiers d'arriver plus rapidement sur les lieux. En leur accordant une « vague verte » dans la circulation, nous pouvons réduire les temps d'intervention jusqu'à 30 %. L'impact cumulé de ces technologies se traduit par une diminution du nombre d'accidents primaires, un dégagement plus rapide des incidents, ce qui évite les accidents secondaires, et, en fin de compte, des vies sauvées.</a:t>
            </a:r>
          </a:p>
        </p:txBody>
      </p:sp>
    </p:spTree>
    <p:extLst>
      <p:ext uri="{BB962C8B-B14F-4D97-AF65-F5344CB8AC3E}">
        <p14:creationId xmlns:p14="http://schemas.microsoft.com/office/powerpoint/2010/main" val="648820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831B8-689D-E35E-8EA1-D05F20DEA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74B1C-6724-F5A2-2F75-45AB0D124A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17AB5B-A6FE-CDBD-9605-241D3A1108FC}"/>
              </a:ext>
            </a:extLst>
          </p:cNvPr>
          <p:cNvSpPr>
            <a:spLocks noGrp="1"/>
          </p:cNvSpPr>
          <p:nvPr>
            <p:ph type="body" idx="1"/>
          </p:nvPr>
        </p:nvSpPr>
        <p:spPr/>
        <p:txBody>
          <a:bodyPr/>
          <a:lstStyle/>
          <a:p>
            <a:r>
              <a:rPr lang="en-US" sz="1100" b="0" i="0" dirty="0">
                <a:effectLst/>
                <a:latin typeface="+mn-lt"/>
                <a:ea typeface="+mn-ea"/>
                <a:cs typeface="+mn-cs"/>
                <a:sym typeface="Helvetica Neue"/>
              </a:rPr>
              <a:t>L'avantage le plus significatif des STI réside peut-être dans leur impact sur la sécurité des transports. Ces technologies contribuent à sauver des vies de plusieurs manières.</a:t>
            </a:r>
            <a:br>
              <a:rPr lang="en-US" dirty="0"/>
            </a:br>
            <a:r>
              <a:rPr lang="en-US" sz="1100" b="0" i="0" dirty="0">
                <a:effectLst/>
                <a:latin typeface="+mn-lt"/>
                <a:ea typeface="+mn-ea"/>
                <a:cs typeface="+mn-cs"/>
                <a:sym typeface="Helvetica Neue"/>
              </a:rPr>
              <a:t>Tout d'abord, grâce à </a:t>
            </a:r>
            <a:r>
              <a:rPr lang="en-US" sz="1100" b="1" i="0" dirty="0">
                <a:effectLst/>
                <a:latin typeface="+mn-lt"/>
                <a:ea typeface="+mn-ea"/>
                <a:cs typeface="+mn-cs"/>
                <a:sym typeface="Helvetica Neue"/>
              </a:rPr>
              <a:t>des systèmes embarqués </a:t>
            </a:r>
            <a:r>
              <a:rPr lang="en-US" sz="1100" b="0" i="0" dirty="0">
                <a:effectLst/>
                <a:latin typeface="+mn-lt"/>
                <a:ea typeface="+mn-ea"/>
                <a:cs typeface="+mn-cs"/>
                <a:sym typeface="Helvetica Neue"/>
              </a:rPr>
              <a:t>tels que l'aide à la conduite avancée (ADAS). Il s'agit de fonctionnalités présentes dans les voitures modernes, comme le freinage d'urgence automatique, qui utilisent des radars ou des caméras pour détecter une collision potentielle et actionner automatiquement les freins si le conducteur ne réagit pas. Il a été démontré que ces systèmes réduisent considérablement le risque d'accident.</a:t>
            </a:r>
            <a:br>
              <a:rPr lang="en-US" dirty="0"/>
            </a:br>
            <a:r>
              <a:rPr lang="en-US" sz="1100" b="0" i="0" dirty="0">
                <a:effectLst/>
                <a:latin typeface="+mn-lt"/>
                <a:ea typeface="+mn-ea"/>
                <a:cs typeface="+mn-cs"/>
                <a:sym typeface="Helvetica Neue"/>
              </a:rPr>
              <a:t>Deuxièmement, les STI nous aident à réagir aux incidents lorsqu'ils se produisent. </a:t>
            </a:r>
            <a:r>
              <a:rPr lang="en-US" sz="1100" b="1" i="0" dirty="0">
                <a:effectLst/>
                <a:latin typeface="+mn-lt"/>
                <a:ea typeface="+mn-ea"/>
                <a:cs typeface="+mn-cs"/>
                <a:sym typeface="Helvetica Neue"/>
              </a:rPr>
              <a:t>La détection automatisée des incidents </a:t>
            </a:r>
            <a:r>
              <a:rPr lang="en-US" sz="1100" b="0" i="0" dirty="0">
                <a:effectLst/>
                <a:latin typeface="+mn-lt"/>
                <a:ea typeface="+mn-ea"/>
                <a:cs typeface="+mn-cs"/>
                <a:sym typeface="Helvetica Neue"/>
              </a:rPr>
              <a:t>utilise des caméras et l'intelligence artificielle sur les autoroutes pour repérer automatiquement un accident ou un véhicule à l'arrêt et alerter le centre de gestion du trafic en moins d'une minute. Cela permet d'envoyer beaucoup plus rapidement les services d'urgence sur place.</a:t>
            </a:r>
            <a:br>
              <a:rPr lang="en-US" dirty="0"/>
            </a:br>
            <a:r>
              <a:rPr lang="en-US" sz="1100" b="0" i="0" dirty="0">
                <a:effectLst/>
                <a:latin typeface="+mn-lt"/>
                <a:ea typeface="+mn-ea"/>
                <a:cs typeface="+mn-cs"/>
                <a:sym typeface="Helvetica Neue"/>
              </a:rPr>
              <a:t>Enfin, comme nous l'avons vu, </a:t>
            </a:r>
            <a:r>
              <a:rPr lang="en-US" sz="1100" b="1" i="0" dirty="0">
                <a:effectLst/>
                <a:latin typeface="+mn-lt"/>
                <a:ea typeface="+mn-ea"/>
                <a:cs typeface="+mn-cs"/>
                <a:sym typeface="Helvetica Neue"/>
              </a:rPr>
              <a:t>la priorité aux véhicules d'urgence </a:t>
            </a:r>
            <a:r>
              <a:rPr lang="en-US" sz="1100" b="0" i="0" dirty="0">
                <a:effectLst/>
                <a:latin typeface="+mn-lt"/>
                <a:ea typeface="+mn-ea"/>
                <a:cs typeface="+mn-cs"/>
                <a:sym typeface="Helvetica Neue"/>
              </a:rPr>
              <a:t>permet aux ambulances ou aux camions de pompiers d'arriver plus rapidement sur les lieux. En leur accordant une « vague verte » dans la circulation, nous pouvons réduire les temps d'intervention jusqu'à 30 %. L'impact cumulé de ces technologies se traduit par une diminution du nombre d'accidents primaires, un dégagement plus rapide des incidents, ce qui évite les accidents secondaires, et, en fin de compte, des vies sauvées.</a:t>
            </a:r>
          </a:p>
        </p:txBody>
      </p:sp>
    </p:spTree>
    <p:extLst>
      <p:ext uri="{BB962C8B-B14F-4D97-AF65-F5344CB8AC3E}">
        <p14:creationId xmlns:p14="http://schemas.microsoft.com/office/powerpoint/2010/main" val="39080775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AAFD-D0C4-9F89-8068-E25697F95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4C835-F774-3D86-E6A4-09231EDE60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25E86A-82EF-91BC-4653-B71C8E2081F9}"/>
              </a:ext>
            </a:extLst>
          </p:cNvPr>
          <p:cNvSpPr>
            <a:spLocks noGrp="1"/>
          </p:cNvSpPr>
          <p:nvPr>
            <p:ph type="body" idx="1"/>
          </p:nvPr>
        </p:nvSpPr>
        <p:spPr/>
        <p:txBody>
          <a:bodyPr/>
          <a:lstStyle/>
          <a:p>
            <a:r>
              <a:rPr lang="en-US" sz="1100" b="0" i="0" dirty="0">
                <a:effectLst/>
                <a:latin typeface="+mn-lt"/>
                <a:ea typeface="+mn-ea"/>
                <a:cs typeface="+mn-cs"/>
                <a:sym typeface="Helvetica Neue"/>
              </a:rPr>
              <a:t>Il est important d'adopter une perspective équilibrée. Malgré son immense potentiel, la mise en œuvre des STI dans le monde réel est extrêmement complexe. Il ne s'agit pas d'une technologie plug-and-play simple.</a:t>
            </a:r>
            <a:br>
              <a:rPr lang="en-US" dirty="0"/>
            </a:br>
            <a:r>
              <a:rPr lang="en-US" sz="1100" b="0" i="0" dirty="0">
                <a:effectLst/>
                <a:latin typeface="+mn-lt"/>
                <a:ea typeface="+mn-ea"/>
                <a:cs typeface="+mn-cs"/>
                <a:sym typeface="Helvetica Neue"/>
              </a:rPr>
              <a:t>Le premier obstacle, et le plus évident, est le </a:t>
            </a:r>
            <a:r>
              <a:rPr lang="en-US" sz="1100" b="1" i="0" dirty="0">
                <a:effectLst/>
                <a:latin typeface="+mn-lt"/>
                <a:ea typeface="+mn-ea"/>
                <a:cs typeface="+mn-cs"/>
                <a:sym typeface="Helvetica Neue"/>
              </a:rPr>
              <a:t>coût initial élevé</a:t>
            </a:r>
            <a:r>
              <a:rPr lang="en-US" sz="1100" b="0" i="0" dirty="0">
                <a:effectLst/>
                <a:latin typeface="+mn-lt"/>
                <a:ea typeface="+mn-ea"/>
                <a:cs typeface="+mn-cs"/>
                <a:sym typeface="Helvetica Neue"/>
              </a:rPr>
              <a:t>. Les capteurs, les réseaux de fibre optique, les centres de données, les centres de gestion du trafic : toutes ces infrastructures représentent un investissement considérable.</a:t>
            </a:r>
            <a:br>
              <a:rPr lang="en-US" dirty="0"/>
            </a:br>
            <a:r>
              <a:rPr lang="en-US" sz="1100" b="1" i="0" dirty="0">
                <a:effectLst/>
                <a:latin typeface="+mn-lt"/>
                <a:ea typeface="+mn-ea"/>
                <a:cs typeface="+mn-cs"/>
                <a:sym typeface="Helvetica Neue"/>
              </a:rPr>
              <a:t>L'intégration et l'interopérabilité </a:t>
            </a:r>
            <a:r>
              <a:rPr lang="en-US" sz="1100" b="0" i="0" dirty="0">
                <a:effectLst/>
                <a:latin typeface="+mn-lt"/>
                <a:ea typeface="+mn-ea"/>
                <a:cs typeface="+mn-cs"/>
                <a:sym typeface="Helvetica Neue"/>
              </a:rPr>
              <a:t>constituent un obstacle technique majeur. Une ville type peut être équipée d'un système de feux de signalisation Siemens, d'un système de caméras d'un autre fournisseur et d'un système de suivi des bus d'un troisième fournisseur. Faire communiquer entre eux ces différents systèmes, souvent propriétaires, et leur permettre de partager des données représente un défi considérable et permanent.</a:t>
            </a:r>
            <a:br>
              <a:rPr lang="en-US" dirty="0"/>
            </a:br>
            <a:r>
              <a:rPr lang="en-US" sz="1100" b="0" i="0" dirty="0">
                <a:effectLst/>
                <a:latin typeface="+mn-lt"/>
                <a:ea typeface="+mn-ea"/>
                <a:cs typeface="+mn-cs"/>
                <a:sym typeface="Helvetica Neue"/>
              </a:rPr>
              <a:t>Il y a également le défi de </a:t>
            </a:r>
            <a:r>
              <a:rPr lang="en-US" sz="1100" b="1" i="0" dirty="0">
                <a:effectLst/>
                <a:latin typeface="+mn-lt"/>
                <a:ea typeface="+mn-ea"/>
                <a:cs typeface="+mn-cs"/>
                <a:sym typeface="Helvetica Neue"/>
              </a:rPr>
              <a:t>la complexité technique et de l'obsolescence</a:t>
            </a:r>
            <a:r>
              <a:rPr lang="en-US" sz="1100" b="0" i="0" dirty="0">
                <a:effectLst/>
                <a:latin typeface="+mn-lt"/>
                <a:ea typeface="+mn-ea"/>
                <a:cs typeface="+mn-cs"/>
                <a:sym typeface="Helvetica Neue"/>
              </a:rPr>
              <a:t>. La technologie évolue si rapidement qu'un système peut être proche de l'obsolescence au moment où il est pleinement déployé. Cela crée également un défi majeur en matière de main-d'œuvre, car les organismes du secteur public ont du mal à attirer et à retenir le personnel possédant les compétences nécessaires en informatique et en science des données.</a:t>
            </a:r>
            <a:br>
              <a:rPr lang="en-US" dirty="0"/>
            </a:br>
            <a:r>
              <a:rPr lang="en-US" sz="1100" b="0" i="0" dirty="0">
                <a:effectLst/>
                <a:latin typeface="+mn-lt"/>
                <a:ea typeface="+mn-ea"/>
                <a:cs typeface="+mn-cs"/>
                <a:sym typeface="Helvetica Neue"/>
              </a:rPr>
              <a:t>À mesure que nous collectons de plus en plus de données, nous sommes confrontés à des défis majeurs </a:t>
            </a:r>
            <a:r>
              <a:rPr lang="en-US" sz="1100" b="1" i="0" dirty="0">
                <a:effectLst/>
                <a:latin typeface="+mn-lt"/>
                <a:ea typeface="+mn-ea"/>
                <a:cs typeface="+mn-cs"/>
                <a:sym typeface="Helvetica Neue"/>
              </a:rPr>
              <a:t>en matière de confidentialité et de sécurité</a:t>
            </a:r>
            <a:r>
              <a:rPr lang="en-US" sz="1100" b="0" i="0" dirty="0">
                <a:effectLst/>
                <a:latin typeface="+mn-lt"/>
                <a:ea typeface="+mn-ea"/>
                <a:cs typeface="+mn-cs"/>
                <a:sym typeface="Helvetica Neue"/>
              </a:rPr>
              <a:t>. Le public s'inquiète à juste titre de l'utilisation qui est faite de ces données, et ces systèmes connectés créent de nouvelles cibles pour les cyberattaques malveillantes.</a:t>
            </a:r>
            <a:br>
              <a:rPr lang="en-US" dirty="0"/>
            </a:br>
            <a:r>
              <a:rPr lang="en-US" sz="1100" b="0" i="0" dirty="0">
                <a:effectLst/>
                <a:latin typeface="+mn-lt"/>
                <a:ea typeface="+mn-ea"/>
                <a:cs typeface="+mn-cs"/>
                <a:sym typeface="Helvetica Neue"/>
              </a:rPr>
              <a:t>Enfin, il existe souvent </a:t>
            </a:r>
            <a:r>
              <a:rPr lang="en-US" sz="1100" b="1" i="0" dirty="0">
                <a:effectLst/>
                <a:latin typeface="+mn-lt"/>
                <a:ea typeface="+mn-ea"/>
                <a:cs typeface="+mn-cs"/>
                <a:sym typeface="Helvetica Neue"/>
              </a:rPr>
              <a:t>des obstacles institutionnels</a:t>
            </a:r>
            <a:r>
              <a:rPr lang="en-US" sz="1100" b="0" i="0" dirty="0">
                <a:effectLst/>
                <a:latin typeface="+mn-lt"/>
                <a:ea typeface="+mn-ea"/>
                <a:cs typeface="+mn-cs"/>
                <a:sym typeface="Helvetica Neue"/>
              </a:rPr>
              <a:t>. Les différents services municipaux peuvent être très cloisonnés et ne pas vouloir partager leurs données ou leur contrôle. Il peut également y avoir une résistance culturelle au changement que représentent ces nouvelles méthodes de travail basées sur les données.</a:t>
            </a:r>
          </a:p>
        </p:txBody>
      </p:sp>
    </p:spTree>
    <p:extLst>
      <p:ext uri="{BB962C8B-B14F-4D97-AF65-F5344CB8AC3E}">
        <p14:creationId xmlns:p14="http://schemas.microsoft.com/office/powerpoint/2010/main" val="15613272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600D5-B919-B519-E1C9-1CE96AB580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B1A1D9-6009-749A-48A1-9FAFB3762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563658-2EC6-1946-A80C-39C524F43C0A}"/>
              </a:ext>
            </a:extLst>
          </p:cNvPr>
          <p:cNvSpPr>
            <a:spLocks noGrp="1"/>
          </p:cNvSpPr>
          <p:nvPr>
            <p:ph type="body" idx="1"/>
          </p:nvPr>
        </p:nvSpPr>
        <p:spPr/>
        <p:txBody>
          <a:bodyPr/>
          <a:lstStyle/>
          <a:p>
            <a:r>
              <a:rPr lang="en-US" sz="1100" b="0" i="0" dirty="0">
                <a:effectLst/>
                <a:latin typeface="+mn-lt"/>
                <a:ea typeface="+mn-ea"/>
                <a:cs typeface="+mn-cs"/>
                <a:sym typeface="Helvetica Neue"/>
              </a:rPr>
              <a:t>Examinons de plus près le défi que représente la sécurité, car il s'agit de l'un des risques les plus importants auxquels nous sommes confrontés. En connectant nos infrastructures de transport critiques à Internet, nous les exposons également au risque de cyberattaques.</a:t>
            </a:r>
            <a:br>
              <a:rPr lang="en-US" dirty="0"/>
            </a:br>
            <a:r>
              <a:rPr lang="en-US" sz="1100" b="0" i="0" dirty="0">
                <a:effectLst/>
                <a:latin typeface="+mn-lt"/>
                <a:ea typeface="+mn-ea"/>
                <a:cs typeface="+mn-cs"/>
                <a:sym typeface="Helvetica Neue"/>
              </a:rPr>
              <a:t>Les vecteurs d'attaque potentiels sont nombreux. Un pirate pourrait recourir à </a:t>
            </a:r>
            <a:r>
              <a:rPr lang="en-US" sz="1100" b="1" i="0" dirty="0">
                <a:effectLst/>
                <a:latin typeface="+mn-lt"/>
                <a:ea typeface="+mn-ea"/>
                <a:cs typeface="+mn-cs"/>
                <a:sym typeface="Helvetica Neue"/>
              </a:rPr>
              <a:t>l'« usurpation d'identité », </a:t>
            </a:r>
            <a:r>
              <a:rPr lang="en-US" sz="1100" b="0" i="0" dirty="0">
                <a:effectLst/>
                <a:latin typeface="+mn-lt"/>
                <a:ea typeface="+mn-ea"/>
                <a:cs typeface="+mn-cs"/>
                <a:sym typeface="Helvetica Neue"/>
              </a:rPr>
              <a:t>qui consiste à diffuser un faux signal pour manipuler le système. Il pourrait par exemple construire un dispositif imitant le signal d'une ambulance afin de se frayer un chemin à travers la ville.</a:t>
            </a:r>
            <a:br>
              <a:rPr lang="en-US" dirty="0"/>
            </a:br>
            <a:r>
              <a:rPr lang="en-US" sz="1100" b="0" i="0" dirty="0">
                <a:effectLst/>
                <a:latin typeface="+mn-lt"/>
                <a:ea typeface="+mn-ea"/>
                <a:cs typeface="+mn-cs"/>
                <a:sym typeface="Helvetica Neue"/>
              </a:rPr>
              <a:t>Il pourrait utiliser </a:t>
            </a:r>
            <a:r>
              <a:rPr lang="en-US" sz="1100" b="1" i="0" dirty="0">
                <a:effectLst/>
                <a:latin typeface="+mn-lt"/>
                <a:ea typeface="+mn-ea"/>
                <a:cs typeface="+mn-cs"/>
                <a:sym typeface="Helvetica Neue"/>
              </a:rPr>
              <a:t>le « brouillage » </a:t>
            </a:r>
            <a:r>
              <a:rPr lang="en-US" sz="1100" b="0" i="0" dirty="0">
                <a:effectLst/>
                <a:latin typeface="+mn-lt"/>
                <a:ea typeface="+mn-ea"/>
                <a:cs typeface="+mn-cs"/>
                <a:sym typeface="Helvetica Neue"/>
              </a:rPr>
              <a:t>pour bloquer les communications sans fil essentielles, ce qui pourrait désactiver un système de sécurité V2X ou interférer avec les signaux GPS, ce qui pourrait avoir des conséquences catastrophiques pour les véhicules autonomes.</a:t>
            </a:r>
            <a:br>
              <a:rPr lang="en-US" dirty="0"/>
            </a:br>
            <a:r>
              <a:rPr lang="en-US" sz="1100" b="0" i="0" dirty="0">
                <a:effectLst/>
                <a:latin typeface="+mn-lt"/>
                <a:ea typeface="+mn-ea"/>
                <a:cs typeface="+mn-cs"/>
                <a:sym typeface="Helvetica Neue"/>
              </a:rPr>
              <a:t>Dans les scénarios les plus extrêmes, nous devons envisager le risque d'une </a:t>
            </a:r>
            <a:r>
              <a:rPr lang="en-US" sz="1100" b="1" i="0" dirty="0">
                <a:effectLst/>
                <a:latin typeface="+mn-lt"/>
                <a:ea typeface="+mn-ea"/>
                <a:cs typeface="+mn-cs"/>
                <a:sym typeface="Helvetica Neue"/>
              </a:rPr>
              <a:t>prise de contrôle terroriste</a:t>
            </a:r>
            <a:r>
              <a:rPr lang="en-US" sz="1100" b="0" i="0" dirty="0">
                <a:effectLst/>
                <a:latin typeface="+mn-lt"/>
                <a:ea typeface="+mn-ea"/>
                <a:cs typeface="+mn-cs"/>
                <a:sym typeface="Helvetica Neue"/>
              </a:rPr>
              <a:t>, dans laquelle un pirate informatique prendrait le contrôle malveillant du système afin de provoquer le chaos ou un incident majeur.</a:t>
            </a:r>
            <a:br>
              <a:rPr lang="en-US" dirty="0"/>
            </a:br>
            <a:r>
              <a:rPr lang="en-US" sz="1100" b="0" i="0" dirty="0">
                <a:effectLst/>
                <a:latin typeface="+mn-lt"/>
                <a:ea typeface="+mn-ea"/>
                <a:cs typeface="+mn-cs"/>
                <a:sym typeface="Helvetica Neue"/>
              </a:rPr>
              <a:t>Ils pourraient également se livrer à </a:t>
            </a:r>
            <a:r>
              <a:rPr lang="en-US" sz="1100" b="1" i="0" dirty="0">
                <a:effectLst/>
                <a:latin typeface="+mn-lt"/>
                <a:ea typeface="+mn-ea"/>
                <a:cs typeface="+mn-cs"/>
                <a:sym typeface="Helvetica Neue"/>
              </a:rPr>
              <a:t>une manipulation </a:t>
            </a:r>
            <a:r>
              <a:rPr lang="en-US" sz="1100" b="0" i="0" dirty="0">
                <a:effectLst/>
                <a:latin typeface="+mn-lt"/>
                <a:ea typeface="+mn-ea"/>
                <a:cs typeface="+mn-cs"/>
                <a:sym typeface="Helvetica Neue"/>
              </a:rPr>
              <a:t>plus subtile </a:t>
            </a:r>
            <a:r>
              <a:rPr lang="en-US" sz="1100" b="1" i="0" dirty="0">
                <a:effectLst/>
                <a:latin typeface="+mn-lt"/>
                <a:ea typeface="+mn-ea"/>
                <a:cs typeface="+mn-cs"/>
                <a:sym typeface="Helvetica Neue"/>
              </a:rPr>
              <a:t>des données</a:t>
            </a:r>
            <a:r>
              <a:rPr lang="en-US" sz="1100" b="0" i="0" dirty="0">
                <a:effectLst/>
                <a:latin typeface="+mn-lt"/>
                <a:ea typeface="+mn-ea"/>
                <a:cs typeface="+mn-cs"/>
                <a:sym typeface="Helvetica Neue"/>
              </a:rPr>
              <a:t>, en piratant le système pour modifier le nombre de véhicules en circulation ou dissimuler des données relatives à des incidents.</a:t>
            </a:r>
            <a:br>
              <a:rPr lang="en-US" dirty="0"/>
            </a:br>
            <a:r>
              <a:rPr lang="en-US" sz="1100" b="0" i="0" dirty="0">
                <a:effectLst/>
                <a:latin typeface="+mn-lt"/>
                <a:ea typeface="+mn-ea"/>
                <a:cs typeface="+mn-cs"/>
                <a:sym typeface="Helvetica Neue"/>
              </a:rPr>
              <a:t>La conclusion principale à tirer ici est que la cybersécurité ne peut pas être un ajout auquel nous pensons après la construction du système. Elle doit être une exigence fondamentale dès le premier jour pour tout déploiement moderne et connecté de STI.</a:t>
            </a:r>
          </a:p>
        </p:txBody>
      </p:sp>
    </p:spTree>
    <p:extLst>
      <p:ext uri="{BB962C8B-B14F-4D97-AF65-F5344CB8AC3E}">
        <p14:creationId xmlns:p14="http://schemas.microsoft.com/office/powerpoint/2010/main" val="29358030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B158C-E3DA-58B2-DC12-7C6CC2455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1E983F-1CB1-7B18-0ABD-B78F3103B3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B9D575-4D87-DB8C-63A3-AA01C4B5D30E}"/>
              </a:ext>
            </a:extLst>
          </p:cNvPr>
          <p:cNvSpPr>
            <a:spLocks noGrp="1"/>
          </p:cNvSpPr>
          <p:nvPr>
            <p:ph type="body" idx="1"/>
          </p:nvPr>
        </p:nvSpPr>
        <p:spPr/>
        <p:txBody>
          <a:bodyPr/>
          <a:lstStyle/>
          <a:p>
            <a:r>
              <a:rPr lang="en-US" sz="1100" b="0" i="0" dirty="0">
                <a:effectLst/>
                <a:latin typeface="+mn-lt"/>
                <a:ea typeface="+mn-ea"/>
                <a:cs typeface="+mn-cs"/>
                <a:sym typeface="Helvetica Neue"/>
              </a:rPr>
              <a:t>Pour résumer l'ensemble de cette section, comparons les avantages et les inconvénients des STI afin d'obtenir une vision claire et équilibrée.</a:t>
            </a:r>
            <a:br>
              <a:rPr lang="en-US" dirty="0"/>
            </a:br>
            <a:r>
              <a:rPr lang="en-US" sz="1100" b="0" i="0" dirty="0">
                <a:effectLst/>
                <a:latin typeface="+mn-lt"/>
                <a:ea typeface="+mn-ea"/>
                <a:cs typeface="+mn-cs"/>
                <a:sym typeface="Helvetica Neue"/>
              </a:rPr>
              <a:t>Du côté </a:t>
            </a:r>
            <a:r>
              <a:rPr lang="en-US" sz="1100" b="1" i="0" dirty="0">
                <a:effectLst/>
                <a:latin typeface="+mn-lt"/>
                <a:ea typeface="+mn-ea"/>
                <a:cs typeface="+mn-cs"/>
                <a:sym typeface="Helvetica Neue"/>
              </a:rPr>
              <a:t>des avantages</a:t>
            </a:r>
            <a:r>
              <a:rPr lang="en-US" sz="1100" b="0" i="0" dirty="0">
                <a:effectLst/>
                <a:latin typeface="+mn-lt"/>
                <a:ea typeface="+mn-ea"/>
                <a:cs typeface="+mn-cs"/>
                <a:sym typeface="Helvetica Neue"/>
              </a:rPr>
              <a:t>, les bénéfices sont évidents et convaincants : les STI permettent des transports plus sûrs, plus efficaces et plus respectueux de l'environnement. Ils stimulent la productivité économique, améliorent l'expérience utilisateur et permettent de passer à une prise de décision fondée sur les données. Telles sont les promesses prometteuses de cette technologie.</a:t>
            </a:r>
            <a:br>
              <a:rPr lang="en-US" dirty="0"/>
            </a:br>
            <a:r>
              <a:rPr lang="en-US" sz="1100" b="0" i="0" dirty="0">
                <a:effectLst/>
                <a:latin typeface="+mn-lt"/>
                <a:ea typeface="+mn-ea"/>
                <a:cs typeface="+mn-cs"/>
                <a:sym typeface="Helvetica Neue"/>
              </a:rPr>
              <a:t>Cependant, du côté </a:t>
            </a:r>
            <a:r>
              <a:rPr lang="en-US" sz="1100" b="1" i="0" dirty="0">
                <a:effectLst/>
                <a:latin typeface="+mn-lt"/>
                <a:ea typeface="+mn-ea"/>
                <a:cs typeface="+mn-cs"/>
                <a:sym typeface="Helvetica Neue"/>
              </a:rPr>
              <a:t>des inconvénients</a:t>
            </a:r>
            <a:r>
              <a:rPr lang="en-US" sz="1100" b="0" i="0" dirty="0">
                <a:effectLst/>
                <a:latin typeface="+mn-lt"/>
                <a:ea typeface="+mn-ea"/>
                <a:cs typeface="+mn-cs"/>
                <a:sym typeface="Helvetica Neue"/>
              </a:rPr>
              <a:t>, les défis sont tout aussi importants. Ces systèmes ont un coût initial très élevé et nécessitent une maintenance continue et coûteuse. Leur mise en œuvre est extrêmement complexe et le risque d'échec du projet est réel. Nous sommes confrontés à des obstacles majeurs en matière d'interopérabilité, et les risques liés à la confidentialité et à la cybersécurité sont considérables.</a:t>
            </a:r>
            <a:br>
              <a:rPr lang="en-US" dirty="0"/>
            </a:br>
            <a:r>
              <a:rPr lang="en-US" sz="1100" b="0" i="0" dirty="0">
                <a:effectLst/>
                <a:latin typeface="+mn-lt"/>
                <a:ea typeface="+mn-ea"/>
                <a:cs typeface="+mn-cs"/>
                <a:sym typeface="Helvetica Neue"/>
              </a:rPr>
              <a:t>Enfin, un dernier défi crucial concerne le risque pour </a:t>
            </a:r>
            <a:r>
              <a:rPr lang="en-US" sz="1100" b="1" i="0" dirty="0">
                <a:effectLst/>
                <a:latin typeface="+mn-lt"/>
                <a:ea typeface="+mn-ea"/>
                <a:cs typeface="+mn-cs"/>
                <a:sym typeface="Helvetica Neue"/>
              </a:rPr>
              <a:t>l'équité et l'accessibilité</a:t>
            </a:r>
            <a:r>
              <a:rPr lang="en-US" sz="1100" b="0" i="0" dirty="0">
                <a:effectLst/>
                <a:latin typeface="+mn-lt"/>
                <a:ea typeface="+mn-ea"/>
                <a:cs typeface="+mn-cs"/>
                <a:sym typeface="Helvetica Neue"/>
              </a:rPr>
              <a:t>. Si nous ne faisons pas attention, ces systèmes technologiques avancés peuvent créer une nouvelle « fracture numérique », laissant de côté ceux qui ne sont pas familiarisés avec la technologie, qui ne possèdent pas de smartphone ou qui n'ont pas les moyens de s'offrir ces nouveaux services.</a:t>
            </a:r>
            <a:br>
              <a:rPr lang="en-US" dirty="0"/>
            </a:br>
            <a:r>
              <a:rPr lang="en-US" sz="1100" b="0" i="0" dirty="0">
                <a:effectLst/>
                <a:latin typeface="+mn-lt"/>
                <a:ea typeface="+mn-ea"/>
                <a:cs typeface="+mn-cs"/>
                <a:sym typeface="Helvetica Neue"/>
              </a:rPr>
              <a:t>Comme pour toute technologie puissante, le rôle du planificateur et de l'ingénieur est de s'efforcer de maximiser ces avantages tout en atténuant activement ces risques importants.</a:t>
            </a:r>
          </a:p>
        </p:txBody>
      </p:sp>
    </p:spTree>
    <p:extLst>
      <p:ext uri="{BB962C8B-B14F-4D97-AF65-F5344CB8AC3E}">
        <p14:creationId xmlns:p14="http://schemas.microsoft.com/office/powerpoint/2010/main" val="17625954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11A0D-EF99-A2A9-B9D6-A2EDE3692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725FC-1E1D-6AE0-DB64-2FA6E0610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AF182-778D-005D-2C43-BAA8ABFC474A}"/>
              </a:ext>
            </a:extLst>
          </p:cNvPr>
          <p:cNvSpPr>
            <a:spLocks noGrp="1"/>
          </p:cNvSpPr>
          <p:nvPr>
            <p:ph type="body" idx="1"/>
          </p:nvPr>
        </p:nvSpPr>
        <p:spPr/>
        <p:txBody>
          <a:bodyPr/>
          <a:lstStyle/>
          <a:p>
            <a:r>
              <a:rPr lang="en-US" sz="1100" b="0" i="0" dirty="0">
                <a:effectLst/>
                <a:latin typeface="+mn-lt"/>
                <a:ea typeface="+mn-ea"/>
                <a:cs typeface="+mn-cs"/>
                <a:sym typeface="Helvetica Neue"/>
              </a:rPr>
              <a:t>« Cela conclut notre analyse critique des impacts et des défis. Dans notre dernière partie, nous allons illustrer tout ce dont nous avons discuté à l'aide de quelques études de cas concrètes et brèves. Nous synthétiserons ensuite les principaux enseignements de l'ensemble du cours à l'aide d'un quiz final et d'une discussion avant de conclure. C'est là que nous verrons la théorie mise en pratique. »</a:t>
            </a:r>
            <a:endParaRPr lang="en-AT" dirty="0"/>
          </a:p>
        </p:txBody>
      </p:sp>
    </p:spTree>
    <p:extLst>
      <p:ext uri="{BB962C8B-B14F-4D97-AF65-F5344CB8AC3E}">
        <p14:creationId xmlns:p14="http://schemas.microsoft.com/office/powerpoint/2010/main" val="611911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1E20-2E61-5970-5F5B-12059CDAE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52F37-56A7-481C-5BCC-A188EF175D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D0E28B-68F9-E4DC-12B5-2CA6686CEF4E}"/>
              </a:ext>
            </a:extLst>
          </p:cNvPr>
          <p:cNvSpPr>
            <a:spLocks noGrp="1"/>
          </p:cNvSpPr>
          <p:nvPr>
            <p:ph type="body" idx="1"/>
          </p:nvPr>
        </p:nvSpPr>
        <p:spPr/>
        <p:txBody>
          <a:bodyPr/>
          <a:lstStyle/>
          <a:p>
            <a:r>
              <a:rPr lang="en-US" sz="1100" b="0" i="0" dirty="0">
                <a:effectLst/>
                <a:latin typeface="+mn-lt"/>
                <a:ea typeface="+mn-ea"/>
                <a:cs typeface="+mn-cs"/>
                <a:sym typeface="Helvetica Neue"/>
              </a:rPr>
              <a:t>Examinons brièvement trois villes pionnières qui ont mis en œuvre avec succès des projets ITS à grande échelle.</a:t>
            </a:r>
            <a:br>
              <a:rPr lang="en-US" dirty="0"/>
            </a:br>
            <a:r>
              <a:rPr lang="en-US" sz="1100" b="0" i="0" dirty="0">
                <a:effectLst/>
                <a:latin typeface="+mn-lt"/>
                <a:ea typeface="+mn-ea"/>
                <a:cs typeface="+mn-cs"/>
                <a:sym typeface="Helvetica Neue"/>
              </a:rPr>
              <a:t>Tout d'abord, </a:t>
            </a:r>
            <a:r>
              <a:rPr lang="en-US" sz="1100" b="1" i="0" dirty="0">
                <a:effectLst/>
                <a:latin typeface="+mn-lt"/>
                <a:ea typeface="+mn-ea"/>
                <a:cs typeface="+mn-cs"/>
                <a:sym typeface="Helvetica Neue"/>
              </a:rPr>
              <a:t>Singapour</a:t>
            </a:r>
            <a:r>
              <a:rPr lang="en-US" sz="1100" b="0" i="0" dirty="0">
                <a:effectLst/>
                <a:latin typeface="+mn-lt"/>
                <a:ea typeface="+mn-ea"/>
                <a:cs typeface="+mn-cs"/>
                <a:sym typeface="Helvetica Neue"/>
              </a:rPr>
              <a:t>, qui est depuis longtemps un leader mondial. Son système </a:t>
            </a:r>
            <a:r>
              <a:rPr lang="en-US" sz="1100" b="1" i="0" dirty="0">
                <a:effectLst/>
                <a:latin typeface="+mn-lt"/>
                <a:ea typeface="+mn-ea"/>
                <a:cs typeface="+mn-cs"/>
                <a:sym typeface="Helvetica Neue"/>
              </a:rPr>
              <a:t>de péage routier électronique</a:t>
            </a:r>
            <a:r>
              <a:rPr lang="en-US" sz="1100" b="0" i="0" dirty="0">
                <a:effectLst/>
                <a:latin typeface="+mn-lt"/>
                <a:ea typeface="+mn-ea"/>
                <a:cs typeface="+mn-cs"/>
                <a:sym typeface="Helvetica Neue"/>
              </a:rPr>
              <a:t>, ou ERP, est un exemple parfait de l'utilisation de la technologie pour la gestion des embouteillages. Il s'agit d'un système très sophistiqué qui facture les conducteurs de manière dynamique en fonction de l'heure de la journée et du niveau d'encombrement, ce qui permet de gérer efficacement la demande d'espace routier dans le centre-ville.</a:t>
            </a:r>
            <a:br>
              <a:rPr lang="en-US" dirty="0"/>
            </a:br>
            <a:r>
              <a:rPr lang="en-US" sz="1100" b="0" i="0" dirty="0">
                <a:effectLst/>
                <a:latin typeface="+mn-lt"/>
                <a:ea typeface="+mn-ea"/>
                <a:cs typeface="+mn-cs"/>
                <a:sym typeface="Helvetica Neue"/>
              </a:rPr>
              <a:t>Ensuite, </a:t>
            </a:r>
            <a:r>
              <a:rPr lang="en-US" sz="1100" b="1" i="0" dirty="0">
                <a:effectLst/>
                <a:latin typeface="+mn-lt"/>
                <a:ea typeface="+mn-ea"/>
                <a:cs typeface="+mn-cs"/>
                <a:sym typeface="Helvetica Neue"/>
              </a:rPr>
              <a:t>Stockholm</a:t>
            </a:r>
            <a:r>
              <a:rPr lang="en-US" sz="1100" b="0" i="0" dirty="0">
                <a:effectLst/>
                <a:latin typeface="+mn-lt"/>
                <a:ea typeface="+mn-ea"/>
                <a:cs typeface="+mn-cs"/>
                <a:sym typeface="Helvetica Neue"/>
              </a:rPr>
              <a:t>. Son expérience en matière de </a:t>
            </a:r>
            <a:r>
              <a:rPr lang="en-US" sz="1100" b="1" i="0" dirty="0">
                <a:effectLst/>
                <a:latin typeface="+mn-lt"/>
                <a:ea typeface="+mn-ea"/>
                <a:cs typeface="+mn-cs"/>
                <a:sym typeface="Helvetica Neue"/>
              </a:rPr>
              <a:t>péage urbain </a:t>
            </a:r>
            <a:r>
              <a:rPr lang="en-US" sz="1100" b="0" i="0" dirty="0">
                <a:effectLst/>
                <a:latin typeface="+mn-lt"/>
                <a:ea typeface="+mn-ea"/>
                <a:cs typeface="+mn-cs"/>
                <a:sym typeface="Helvetica Neue"/>
              </a:rPr>
              <a:t>est un modèle en matière de politique fondée sur les données. La ville a mis en place le système à titre expérimental, a collecté des données exhaustives sur son impact sur le trafic, l'utilisation des transports publics et l'opinion publique, puis a utilisé ces preuves irréfutables pour obtenir le soutien politique et public nécessaire à la pérennisation du système.</a:t>
            </a:r>
            <a:br>
              <a:rPr lang="en-US" dirty="0"/>
            </a:br>
            <a:r>
              <a:rPr lang="en-US" sz="1100" b="0" i="0" dirty="0">
                <a:effectLst/>
                <a:latin typeface="+mn-lt"/>
                <a:ea typeface="+mn-ea"/>
                <a:cs typeface="+mn-cs"/>
                <a:sym typeface="Helvetica Neue"/>
              </a:rPr>
              <a:t>Enfin, </a:t>
            </a:r>
            <a:r>
              <a:rPr lang="en-US" sz="1100" b="1" i="0" dirty="0">
                <a:effectLst/>
                <a:latin typeface="+mn-lt"/>
                <a:ea typeface="+mn-ea"/>
                <a:cs typeface="+mn-cs"/>
                <a:sym typeface="Helvetica Neue"/>
              </a:rPr>
              <a:t>Los Angeles</a:t>
            </a:r>
            <a:r>
              <a:rPr lang="en-US" sz="1100" b="0" i="0" dirty="0">
                <a:effectLst/>
                <a:latin typeface="+mn-lt"/>
                <a:ea typeface="+mn-ea"/>
                <a:cs typeface="+mn-cs"/>
                <a:sym typeface="Helvetica Neue"/>
              </a:rPr>
              <a:t>. Son </a:t>
            </a:r>
            <a:r>
              <a:rPr lang="en-US" sz="1100" b="1" i="0" dirty="0">
                <a:effectLst/>
                <a:latin typeface="+mn-lt"/>
                <a:ea typeface="+mn-ea"/>
                <a:cs typeface="+mn-cs"/>
                <a:sym typeface="Helvetica Neue"/>
              </a:rPr>
              <a:t>système ATSAC </a:t>
            </a:r>
            <a:r>
              <a:rPr lang="en-US" sz="1100" b="0" i="0" dirty="0">
                <a:effectLst/>
                <a:latin typeface="+mn-lt"/>
                <a:ea typeface="+mn-ea"/>
                <a:cs typeface="+mn-cs"/>
                <a:sym typeface="Helvetica Neue"/>
              </a:rPr>
              <a:t>est l'un des plus grands systèmes de contrôle adaptatif des feux de signalisation au monde. Depuis des décennies, la ville est à la pointe de l'utilisation des données des capteurs en temps réel pour automatiser et optimiser la synchronisation des feux de signalisation à des milliers d'intersections, tirant ainsi le maximum d'efficacité de son réseau routier.</a:t>
            </a:r>
            <a:br>
              <a:rPr lang="en-US" dirty="0"/>
            </a:br>
            <a:r>
              <a:rPr lang="en-US" sz="1100" b="0" i="0" dirty="0">
                <a:effectLst/>
                <a:latin typeface="+mn-lt"/>
                <a:ea typeface="+mn-ea"/>
                <a:cs typeface="+mn-cs"/>
                <a:sym typeface="Helvetica Neue"/>
              </a:rPr>
              <a:t>Ces exemples montrent que, même si les défis sont importants, le déploiement à grande échelle des STI n'est pas seulement une possibilité théorique, mais une réalité éprouvée et efficace dans les villes du monde entier.</a:t>
            </a:r>
          </a:p>
        </p:txBody>
      </p:sp>
    </p:spTree>
    <p:extLst>
      <p:ext uri="{BB962C8B-B14F-4D97-AF65-F5344CB8AC3E}">
        <p14:creationId xmlns:p14="http://schemas.microsoft.com/office/powerpoint/2010/main" val="16096078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6CA5A-8DC6-83C5-BB1A-98C99726A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6EA82-00B1-591E-31F3-4B112EA44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3ECD4-8571-67BE-F8BF-08AE4D43310E}"/>
              </a:ext>
            </a:extLst>
          </p:cNvPr>
          <p:cNvSpPr>
            <a:spLocks noGrp="1"/>
          </p:cNvSpPr>
          <p:nvPr>
            <p:ph type="body" idx="1"/>
          </p:nvPr>
        </p:nvSpPr>
        <p:spPr/>
        <p:txBody>
          <a:bodyPr/>
          <a:lstStyle/>
          <a:p>
            <a:r>
              <a:rPr lang="en-US" sz="1100" b="0" i="0" dirty="0">
                <a:effectLst/>
                <a:latin typeface="+mn-lt"/>
                <a:ea typeface="+mn-ea"/>
                <a:cs typeface="+mn-cs"/>
                <a:sym typeface="Helvetica Neue"/>
              </a:rPr>
              <a:t>Très bien, afin de synthétiser et de réviser les concepts clés abordés dans le cours d'aujourd'hui, nous allons procéder à un rapide quiz final. Je vais lire les questions, veuillez réfléchir aux réponses.</a:t>
            </a:r>
            <a:br>
              <a:rPr lang="en-US" dirty="0"/>
            </a:br>
            <a:r>
              <a:rPr lang="en-US" sz="1100" b="0" i="0" dirty="0">
                <a:effectLst/>
                <a:latin typeface="+mn-lt"/>
                <a:ea typeface="+mn-ea"/>
                <a:cs typeface="+mn-cs"/>
                <a:sym typeface="Helvetica Neue"/>
              </a:rPr>
              <a:t>Tout d'abord, que signifie ITS et quel est son objectif principal ?</a:t>
            </a:r>
            <a:br>
              <a:rPr lang="en-US" dirty="0"/>
            </a:br>
            <a:r>
              <a:rPr lang="en-US" sz="1100" b="0" i="0" dirty="0">
                <a:effectLst/>
                <a:latin typeface="+mn-lt"/>
                <a:ea typeface="+mn-ea"/>
                <a:cs typeface="+mn-cs"/>
                <a:sym typeface="Helvetica Neue"/>
              </a:rPr>
              <a:t>Deuxièmement, pouvez-vous citer deux domaines d'application majeurs et leur fonction ?</a:t>
            </a:r>
            <a:br>
              <a:rPr lang="en-US" dirty="0"/>
            </a:br>
            <a:r>
              <a:rPr lang="en-US" sz="1100" b="0" i="0" dirty="0">
                <a:effectLst/>
                <a:latin typeface="+mn-lt"/>
                <a:ea typeface="+mn-ea"/>
                <a:cs typeface="+mn-cs"/>
                <a:sym typeface="Helvetica Neue"/>
              </a:rPr>
              <a:t>Troisièmement, quel est l'un des principaux avantages de l'ITS ?</a:t>
            </a:r>
            <a:br>
              <a:rPr lang="en-US" dirty="0"/>
            </a:br>
            <a:r>
              <a:rPr lang="en-US" sz="1100" b="0" i="0" dirty="0">
                <a:effectLst/>
                <a:latin typeface="+mn-lt"/>
                <a:ea typeface="+mn-ea"/>
                <a:cs typeface="+mn-cs"/>
                <a:sym typeface="Helvetica Neue"/>
              </a:rPr>
              <a:t>Quatrièmement, quel est l'un des plus grands défis liés à sa mise en œuvre ?</a:t>
            </a:r>
            <a:br>
              <a:rPr lang="en-US" dirty="0"/>
            </a:br>
            <a:r>
              <a:rPr lang="en-US" sz="1100" b="0" i="0" dirty="0">
                <a:effectLst/>
                <a:latin typeface="+mn-lt"/>
                <a:ea typeface="+mn-ea"/>
                <a:cs typeface="+mn-cs"/>
                <a:sym typeface="Helvetica Neue"/>
              </a:rPr>
              <a:t>Enfin, laquelle de nos villes étudiées est réputée pour son système complet de péage routier électronique ? »</a:t>
            </a:r>
            <a:br>
              <a:rPr lang="en-US" dirty="0"/>
            </a:br>
            <a:r>
              <a:rPr lang="en-US" sz="1100" b="0" i="1" dirty="0">
                <a:effectLst/>
                <a:latin typeface="+mn-lt"/>
                <a:ea typeface="+mn-ea"/>
                <a:cs typeface="+mn-cs"/>
                <a:sym typeface="Helvetica Neue"/>
              </a:rPr>
              <a:t>(Faites une brève pause après les questions avant de passer à la diapositive suivante pour les réponses.)</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4025184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CA4-A34E-6237-22D7-FD4DC18AE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E4525-DE0A-27A7-14C7-8DFC509C2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FD0F0-C20A-2406-F5A9-E116C92A1F8B}"/>
              </a:ext>
            </a:extLst>
          </p:cNvPr>
          <p:cNvSpPr>
            <a:spLocks noGrp="1"/>
          </p:cNvSpPr>
          <p:nvPr>
            <p:ph type="body" idx="1"/>
          </p:nvPr>
        </p:nvSpPr>
        <p:spPr/>
        <p:txBody>
          <a:bodyPr/>
          <a:lstStyle/>
          <a:p>
            <a:r>
              <a:rPr lang="en-US" sz="1100" b="0" i="0" dirty="0">
                <a:effectLst/>
                <a:latin typeface="+mn-lt"/>
                <a:ea typeface="+mn-ea"/>
                <a:cs typeface="+mn-cs"/>
                <a:sym typeface="Helvetica Neue"/>
              </a:rPr>
              <a:t>Pour orienter notre discussion de 90 minutes, nous suivrons une structure claire en quatre parties. Nous commencerons par les </a:t>
            </a:r>
            <a:r>
              <a:rPr lang="en-US" sz="1100" b="1" i="0" dirty="0">
                <a:effectLst/>
                <a:latin typeface="+mn-lt"/>
                <a:ea typeface="+mn-ea"/>
                <a:cs typeface="+mn-cs"/>
                <a:sym typeface="Helvetica Neue"/>
              </a:rPr>
              <a:t>fondements et l'architecture</a:t>
            </a:r>
            <a:r>
              <a:rPr lang="en-US" sz="1100" b="0" i="0" dirty="0">
                <a:effectLst/>
                <a:latin typeface="+mn-lt"/>
                <a:ea typeface="+mn-ea"/>
                <a:cs typeface="+mn-cs"/>
                <a:sym typeface="Helvetica Neue"/>
              </a:rPr>
              <a:t>, où nous définirons ce qu'est l'ITS, examinerons ses technologies de base et comprendrons l'architecture technique en couches sur laquelle tous ces systèmes sont construits.</a:t>
            </a:r>
            <a:br>
              <a:rPr lang="en-US" dirty="0"/>
            </a:br>
            <a:r>
              <a:rPr lang="en-US" sz="1100" b="0" i="0" dirty="0">
                <a:effectLst/>
                <a:latin typeface="+mn-lt"/>
                <a:ea typeface="+mn-ea"/>
                <a:cs typeface="+mn-cs"/>
                <a:sym typeface="Helvetica Neue"/>
              </a:rPr>
              <a:t>Nous passerons ensuite au domaine passionnant des </a:t>
            </a:r>
            <a:r>
              <a:rPr lang="en-US" sz="1100" b="1" i="0" dirty="0">
                <a:effectLst/>
                <a:latin typeface="+mn-lt"/>
                <a:ea typeface="+mn-ea"/>
                <a:cs typeface="+mn-cs"/>
                <a:sym typeface="Helvetica Neue"/>
              </a:rPr>
              <a:t>applications</a:t>
            </a:r>
            <a:r>
              <a:rPr lang="en-US" sz="1100" b="0" i="0" dirty="0">
                <a:effectLst/>
                <a:latin typeface="+mn-lt"/>
                <a:ea typeface="+mn-ea"/>
                <a:cs typeface="+mn-cs"/>
                <a:sym typeface="Helvetica Neue"/>
              </a:rPr>
              <a:t>. Il s'agit de la section « Que fait-il ? », où nous explorerons la vaste gamme de services ITS, des feux de signalisation intelligents aux véhicules connectés et autonomes.</a:t>
            </a:r>
            <a:br>
              <a:rPr lang="en-US" dirty="0"/>
            </a:br>
            <a:r>
              <a:rPr lang="en-US" sz="1100" b="0" i="0" dirty="0">
                <a:effectLst/>
                <a:latin typeface="+mn-lt"/>
                <a:ea typeface="+mn-ea"/>
                <a:cs typeface="+mn-cs"/>
                <a:sym typeface="Helvetica Neue"/>
              </a:rPr>
              <a:t>Dans la troisième partie, nous examinerons d'un œil critique les </a:t>
            </a:r>
            <a:r>
              <a:rPr lang="en-US" sz="1100" b="1" i="0" dirty="0">
                <a:effectLst/>
                <a:latin typeface="+mn-lt"/>
                <a:ea typeface="+mn-ea"/>
                <a:cs typeface="+mn-cs"/>
                <a:sym typeface="Helvetica Neue"/>
              </a:rPr>
              <a:t>impacts et les défis</a:t>
            </a:r>
            <a:r>
              <a:rPr lang="en-US" sz="1100" b="0" i="0" dirty="0">
                <a:effectLst/>
                <a:latin typeface="+mn-lt"/>
                <a:ea typeface="+mn-ea"/>
                <a:cs typeface="+mn-cs"/>
                <a:sym typeface="Helvetica Neue"/>
              </a:rPr>
              <a:t>. Nous analyserons les avantages avérés des STI, mais nous présenterons également une vision équilibrée des coûts importants, des risques pour la sécurité et des autres défis liés à leur mise en œuvre.</a:t>
            </a:r>
            <a:br>
              <a:rPr lang="en-US" dirty="0"/>
            </a:br>
            <a:r>
              <a:rPr lang="en-US" sz="1100" b="0" i="0" dirty="0">
                <a:effectLst/>
                <a:latin typeface="+mn-lt"/>
                <a:ea typeface="+mn-ea"/>
                <a:cs typeface="+mn-cs"/>
                <a:sym typeface="Helvetica Neue"/>
              </a:rPr>
              <a:t>Enfin, nous ancrerons notre cours dans la réalité avec </a:t>
            </a:r>
            <a:r>
              <a:rPr lang="en-US" sz="1100" b="1" i="0" dirty="0">
                <a:effectLst/>
                <a:latin typeface="+mn-lt"/>
                <a:ea typeface="+mn-ea"/>
                <a:cs typeface="+mn-cs"/>
                <a:sym typeface="Helvetica Neue"/>
              </a:rPr>
              <a:t>des études de cas mondiaux</a:t>
            </a:r>
            <a:r>
              <a:rPr lang="en-US" sz="1100" b="0" i="0" dirty="0">
                <a:effectLst/>
                <a:latin typeface="+mn-lt"/>
                <a:ea typeface="+mn-ea"/>
                <a:cs typeface="+mn-cs"/>
                <a:sym typeface="Helvetica Neue"/>
              </a:rPr>
              <a:t>, puis nous synthétiserons nos principaux enseignements dans la conclusion. Cette structure nous mènera logiquement de la théorie fondamentale à la pratique dans le monde réel.</a:t>
            </a:r>
            <a:endParaRPr lang="en-US" dirty="0"/>
          </a:p>
        </p:txBody>
      </p:sp>
    </p:spTree>
    <p:extLst>
      <p:ext uri="{BB962C8B-B14F-4D97-AF65-F5344CB8AC3E}">
        <p14:creationId xmlns:p14="http://schemas.microsoft.com/office/powerpoint/2010/main" val="32705118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5837E-BA17-1B18-9072-025B6BE9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0E24A-4E24-E1D2-5E51-8A3394451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F3CE-6E33-7938-9F16-962779A42F0E}"/>
              </a:ext>
            </a:extLst>
          </p:cNvPr>
          <p:cNvSpPr>
            <a:spLocks noGrp="1"/>
          </p:cNvSpPr>
          <p:nvPr>
            <p:ph type="body" idx="1"/>
          </p:nvPr>
        </p:nvSpPr>
        <p:spPr/>
        <p:txBody>
          <a:bodyPr/>
          <a:lstStyle/>
          <a:p>
            <a:r>
              <a:rPr lang="en-US" sz="1100" b="0" i="0" dirty="0">
                <a:effectLst/>
                <a:latin typeface="+mn-lt"/>
                <a:ea typeface="+mn-ea"/>
                <a:cs typeface="+mn-cs"/>
                <a:sym typeface="Helvetica Neue"/>
              </a:rPr>
              <a:t>Enfin, pour ceux qui souhaitent approfondir leurs connaissances dans la littérature universitaire, cette liste sélectionnée fournit d'excellents points de départ. Le manuel de Sussman est un ouvrage fondamental dans ce domaine. Les articles récents d'Avcı et Koca, ainsi que de </a:t>
            </a:r>
            <a:r>
              <a:rPr lang="en-US" sz="1100" b="0" i="0" dirty="0" err="1">
                <a:effectLst/>
                <a:latin typeface="+mn-lt"/>
                <a:ea typeface="+mn-ea"/>
                <a:cs typeface="+mn-cs"/>
                <a:sym typeface="Helvetica Neue"/>
              </a:rPr>
              <a:t>Lv </a:t>
            </a:r>
            <a:r>
              <a:rPr lang="en-US" sz="1100" b="0" i="0" dirty="0">
                <a:effectLst/>
                <a:latin typeface="+mn-lt"/>
                <a:ea typeface="+mn-ea"/>
                <a:cs typeface="+mn-cs"/>
                <a:sym typeface="Helvetica Neue"/>
              </a:rPr>
              <a:t>et Shang, offrent un aperçu complet des technologies, des défis et des impacts environnementaux. Les articles de Munir et Eliasson fournissent quant à eux des informations approfondies sur la tarification routière, l'une des politiques ITS les plus efficaces. Ces ressources vous seront très utiles pour vos recherches futures. Je vous remercie. »</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0230439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dirty="0">
                <a:effectLst/>
                <a:latin typeface="+mn-lt"/>
                <a:ea typeface="+mn-ea"/>
                <a:cs typeface="+mn-cs"/>
                <a:sym typeface="Helvetica Neue"/>
              </a:rPr>
              <a:t>Nous vous remercions sincèrement.</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014442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47FF-2CE5-C774-0D0B-07BE5E70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B7B43-16A9-364F-7974-FD40A4875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EAA40-D694-1F65-B631-0E1E33BC5BF6}"/>
              </a:ext>
            </a:extLst>
          </p:cNvPr>
          <p:cNvSpPr>
            <a:spLocks noGrp="1"/>
          </p:cNvSpPr>
          <p:nvPr>
            <p:ph type="body" idx="1"/>
          </p:nvPr>
        </p:nvSpPr>
        <p:spPr/>
        <p:txBody>
          <a:bodyPr/>
          <a:lstStyle/>
          <a:p>
            <a:r>
              <a:rPr lang="en-US" sz="1100" b="0" i="0" dirty="0">
                <a:effectLst/>
                <a:latin typeface="+mn-lt"/>
                <a:ea typeface="+mn-ea"/>
                <a:cs typeface="+mn-cs"/>
                <a:sym typeface="Helvetica Neue"/>
              </a:rPr>
              <a:t>Relions explicitement le sujet d'aujourd'hui à nos précédents cours sur la fluidité du trafic. Au cours de ces sessions, nous avons appris les relations fondamentales entre la vitesse, la fluidité et la densité. Nous avons constaté que nos infrastructures physiques ont des limites strictes. Il n'est pas possible de mettre plus de voitures sur une route que sa capacité ne le permet sans que le système ne s'effondre sous l'effet de la congestion.</a:t>
            </a:r>
            <a:br>
              <a:rPr lang="en-US" dirty="0"/>
            </a:br>
            <a:r>
              <a:rPr lang="en-US" sz="1100" b="0" i="0" dirty="0">
                <a:effectLst/>
                <a:latin typeface="+mn-lt"/>
                <a:ea typeface="+mn-ea"/>
                <a:cs typeface="+mn-cs"/>
                <a:sym typeface="Helvetica Neue"/>
              </a:rPr>
              <a:t>Aujourd'hui, nous nous concentrons sur la solution. </a:t>
            </a:r>
            <a:r>
              <a:rPr lang="en-US" sz="1100" b="1" i="0" dirty="0">
                <a:effectLst/>
                <a:latin typeface="+mn-lt"/>
                <a:ea typeface="+mn-ea"/>
                <a:cs typeface="+mn-cs"/>
                <a:sym typeface="Helvetica Neue"/>
              </a:rPr>
              <a:t>Les systèmes de transport intelligents </a:t>
            </a:r>
            <a:r>
              <a:rPr lang="en-US" sz="1100" b="0" i="0" dirty="0">
                <a:effectLst/>
                <a:latin typeface="+mn-lt"/>
                <a:ea typeface="+mn-ea"/>
                <a:cs typeface="+mn-cs"/>
                <a:sym typeface="Helvetica Neue"/>
              </a:rPr>
              <a:t>sont les outils que nous utilisons pour gérer activement le flux de circulation </a:t>
            </a:r>
            <a:r>
              <a:rPr lang="en-US" sz="1100" b="0" i="1" dirty="0">
                <a:effectLst/>
                <a:latin typeface="+mn-lt"/>
                <a:ea typeface="+mn-ea"/>
                <a:cs typeface="+mn-cs"/>
                <a:sym typeface="Helvetica Neue"/>
              </a:rPr>
              <a:t>dans </a:t>
            </a:r>
            <a:r>
              <a:rPr lang="en-US" sz="1100" b="0" i="0" dirty="0">
                <a:effectLst/>
                <a:latin typeface="+mn-lt"/>
                <a:ea typeface="+mn-ea"/>
                <a:cs typeface="+mn-cs"/>
                <a:sym typeface="Helvetica Neue"/>
              </a:rPr>
              <a:t>ces limites physiques. Si l'ingénierie traditionnelle des transports consiste à construire le contenant (la route), les STI consistent à gérer le contenu (les véhicules) de la manière la plus intelligente possible.</a:t>
            </a:r>
            <a:br>
              <a:rPr lang="en-US" dirty="0"/>
            </a:br>
            <a:r>
              <a:rPr lang="en-US" sz="1100" b="0" i="0" dirty="0">
                <a:effectLst/>
                <a:latin typeface="+mn-lt"/>
                <a:ea typeface="+mn-ea"/>
                <a:cs typeface="+mn-cs"/>
                <a:sym typeface="Helvetica Neue"/>
              </a:rPr>
              <a:t>Les STI nous permettent de mesurer le système en temps réel, de le contrôler à l'aide de feux adaptatifs et de limitations de vitesse variables, et de fournir des informations aux utilisateurs afin qu'ils puissent faire des choix plus éclairés. Ils sont la clé pour libérer la capacité latente et le potentiel de sécurité cachés dans nos infrastructures existantes.</a:t>
            </a:r>
          </a:p>
        </p:txBody>
      </p:sp>
    </p:spTree>
    <p:extLst>
      <p:ext uri="{BB962C8B-B14F-4D97-AF65-F5344CB8AC3E}">
        <p14:creationId xmlns:p14="http://schemas.microsoft.com/office/powerpoint/2010/main" val="3656880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7B182-EFD6-6B84-2C4A-56144F284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6EFBF-6F7C-24D8-9C23-C0037573F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3A044-56F9-158D-0A18-BFF18AD28DA5}"/>
              </a:ext>
            </a:extLst>
          </p:cNvPr>
          <p:cNvSpPr>
            <a:spLocks noGrp="1"/>
          </p:cNvSpPr>
          <p:nvPr>
            <p:ph type="body" idx="1"/>
          </p:nvPr>
        </p:nvSpPr>
        <p:spPr/>
        <p:txBody>
          <a:bodyPr/>
          <a:lstStyle/>
          <a:p>
            <a:r>
              <a:rPr lang="en-US" sz="1100" b="0" i="0" dirty="0">
                <a:effectLst/>
                <a:latin typeface="+mn-lt"/>
                <a:ea typeface="+mn-ea"/>
                <a:cs typeface="+mn-cs"/>
                <a:sym typeface="Helvetica Neue"/>
              </a:rPr>
              <a:t>Afin de définir un objectif clair pour notre session, voici les compétences clés que vous aurez acquises à la fin de ce cours.</a:t>
            </a:r>
            <a:br>
              <a:rPr lang="en-US" dirty="0"/>
            </a:br>
            <a:r>
              <a:rPr lang="en-US" sz="1100" b="0" i="0" dirty="0">
                <a:effectLst/>
                <a:latin typeface="+mn-lt"/>
                <a:ea typeface="+mn-ea"/>
                <a:cs typeface="+mn-cs"/>
                <a:sym typeface="Helvetica Neue"/>
              </a:rPr>
              <a:t>Tout d'abord, vous serez en mesure de </a:t>
            </a:r>
            <a:r>
              <a:rPr lang="en-US" sz="1100" b="1" i="0" dirty="0">
                <a:effectLst/>
                <a:latin typeface="+mn-lt"/>
                <a:ea typeface="+mn-ea"/>
                <a:cs typeface="+mn-cs"/>
                <a:sym typeface="Helvetica Neue"/>
              </a:rPr>
              <a:t>définir</a:t>
            </a:r>
            <a:r>
              <a:rPr lang="en-US" sz="1100" b="0" i="0" dirty="0">
                <a:effectLst/>
                <a:latin typeface="+mn-lt"/>
                <a:ea typeface="+mn-ea"/>
                <a:cs typeface="+mn-cs"/>
                <a:sym typeface="Helvetica Neue"/>
              </a:rPr>
              <a:t> avec assurance ce qu'est l'ITS et de citer ses quatre technologies habilitantes fondamentales.</a:t>
            </a:r>
            <a:br>
              <a:rPr lang="en-US" dirty="0"/>
            </a:br>
            <a:r>
              <a:rPr lang="en-US" sz="1100" b="0" i="0" dirty="0">
                <a:effectLst/>
                <a:latin typeface="+mn-lt"/>
                <a:ea typeface="+mn-ea"/>
                <a:cs typeface="+mn-cs"/>
                <a:sym typeface="Helvetica Neue"/>
              </a:rPr>
              <a:t>Deuxièmement, vous serez en mesure de </a:t>
            </a:r>
            <a:r>
              <a:rPr lang="en-US" sz="1100" b="1" i="0" dirty="0">
                <a:effectLst/>
                <a:latin typeface="+mn-lt"/>
                <a:ea typeface="+mn-ea"/>
                <a:cs typeface="+mn-cs"/>
                <a:sym typeface="Helvetica Neue"/>
              </a:rPr>
              <a:t>décrire </a:t>
            </a:r>
            <a:r>
              <a:rPr lang="en-US" sz="1100" b="0" i="0" dirty="0">
                <a:effectLst/>
                <a:latin typeface="+mn-lt"/>
                <a:ea typeface="+mn-ea"/>
                <a:cs typeface="+mn-cs"/>
                <a:sym typeface="Helvetica Neue"/>
              </a:rPr>
              <a:t>l'architecture standard à plusieurs niveaux sur laquelle reposent ces systèmes, depuis les capteurs installés dans les rues jusqu'aux applications dans le cloud.</a:t>
            </a:r>
            <a:br>
              <a:rPr lang="en-US" dirty="0"/>
            </a:br>
            <a:r>
              <a:rPr lang="en-US" sz="1100" b="0" i="0" dirty="0">
                <a:effectLst/>
                <a:latin typeface="+mn-lt"/>
                <a:ea typeface="+mn-ea"/>
                <a:cs typeface="+mn-cs"/>
                <a:sym typeface="Helvetica Neue"/>
              </a:rPr>
              <a:t>Troisièmement, vous serez en mesure </a:t>
            </a:r>
            <a:r>
              <a:rPr lang="en-US" sz="1100" b="1" i="0" dirty="0">
                <a:effectLst/>
                <a:latin typeface="+mn-lt"/>
                <a:ea typeface="+mn-ea"/>
                <a:cs typeface="+mn-cs"/>
                <a:sym typeface="Helvetica Neue"/>
              </a:rPr>
              <a:t>d'identifier </a:t>
            </a:r>
            <a:r>
              <a:rPr lang="en-US" sz="1100" b="0" i="0" dirty="0">
                <a:effectLst/>
                <a:latin typeface="+mn-lt"/>
                <a:ea typeface="+mn-ea"/>
                <a:cs typeface="+mn-cs"/>
                <a:sym typeface="Helvetica Neue"/>
              </a:rPr>
              <a:t>les principales applications des STI dans un large éventail de domaines, de la gestion des feux de circulation à la mise en place de véhicules autonomes.</a:t>
            </a:r>
            <a:br>
              <a:rPr lang="en-US" dirty="0"/>
            </a:br>
            <a:r>
              <a:rPr lang="en-US" sz="1100" b="0" i="0" dirty="0">
                <a:effectLst/>
                <a:latin typeface="+mn-lt"/>
                <a:ea typeface="+mn-ea"/>
                <a:cs typeface="+mn-cs"/>
                <a:sym typeface="Helvetica Neue"/>
              </a:rPr>
              <a:t>Quatrièmement, vous serez en mesure de mener une </a:t>
            </a:r>
            <a:r>
              <a:rPr lang="en-US" sz="1100" b="1" i="0" dirty="0">
                <a:effectLst/>
                <a:latin typeface="+mn-lt"/>
                <a:ea typeface="+mn-ea"/>
                <a:cs typeface="+mn-cs"/>
                <a:sym typeface="Helvetica Neue"/>
              </a:rPr>
              <a:t>analyse</a:t>
            </a:r>
            <a:r>
              <a:rPr lang="en-US" sz="1100" b="0" i="0" dirty="0">
                <a:effectLst/>
                <a:latin typeface="+mn-lt"/>
                <a:ea typeface="+mn-ea"/>
                <a:cs typeface="+mn-cs"/>
                <a:sym typeface="Helvetica Neue"/>
              </a:rPr>
              <a:t> équilibrée des avantages et des inconvénients, en comprenant à la fois les avantages significatifs et les défis très réels liés à leur mise en œuvre.</a:t>
            </a:r>
            <a:br>
              <a:rPr lang="en-US" dirty="0"/>
            </a:br>
            <a:r>
              <a:rPr lang="en-US" sz="1100" b="0" i="0" dirty="0">
                <a:effectLst/>
                <a:latin typeface="+mn-lt"/>
                <a:ea typeface="+mn-ea"/>
                <a:cs typeface="+mn-cs"/>
                <a:sym typeface="Helvetica Neue"/>
              </a:rPr>
              <a:t>Enfin, vous serez en mesure de </a:t>
            </a:r>
            <a:r>
              <a:rPr lang="en-US" sz="1100" b="1" i="0" dirty="0">
                <a:effectLst/>
                <a:latin typeface="+mn-lt"/>
                <a:ea typeface="+mn-ea"/>
                <a:cs typeface="+mn-cs"/>
                <a:sym typeface="Helvetica Neue"/>
              </a:rPr>
              <a:t>reconnaître </a:t>
            </a:r>
            <a:r>
              <a:rPr lang="en-US" sz="1100" b="0" i="0" dirty="0">
                <a:effectLst/>
                <a:latin typeface="+mn-lt"/>
                <a:ea typeface="+mn-ea"/>
                <a:cs typeface="+mn-cs"/>
                <a:sym typeface="Helvetica Neue"/>
              </a:rPr>
              <a:t>et de discuter des principales études de cas mondiales, en reliant la théorie à la pratique dans le monde réel. Ces objectifs guideront notre cheminement à travers le matériel présenté aujourd'hui.</a:t>
            </a:r>
            <a:endParaRPr lang="en-US" dirty="0"/>
          </a:p>
        </p:txBody>
      </p:sp>
    </p:spTree>
    <p:extLst>
      <p:ext uri="{BB962C8B-B14F-4D97-AF65-F5344CB8AC3E}">
        <p14:creationId xmlns:p14="http://schemas.microsoft.com/office/powerpoint/2010/main" val="1169993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0FFEC-2C0E-6882-6863-38019245D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9B74BA-756C-8B0C-AD67-DE94385A7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D4208-BB90-6EAD-99CB-E6A9ECFE0B96}"/>
              </a:ext>
            </a:extLst>
          </p:cNvPr>
          <p:cNvSpPr>
            <a:spLocks noGrp="1"/>
          </p:cNvSpPr>
          <p:nvPr>
            <p:ph type="body" idx="1"/>
          </p:nvPr>
        </p:nvSpPr>
        <p:spPr/>
        <p:txBody>
          <a:bodyPr/>
          <a:lstStyle/>
          <a:p>
            <a:r>
              <a:rPr lang="en-US" sz="1100" b="0" i="0" dirty="0">
                <a:effectLst/>
                <a:latin typeface="+mn-lt"/>
                <a:ea typeface="+mn-ea"/>
                <a:cs typeface="+mn-cs"/>
                <a:sym typeface="Helvetica Neue"/>
              </a:rPr>
              <a:t>Commençons. Notre première section est consacrée à l'établissement de bases solides. Avant d'aborder les applications passionnantes, nous devons comprendre ce qu'est l'ITS en principe, d'où il vient, quels sont ses principaux composants technologiques et, surtout, l'architecture technique qui sert de modèle à l'assemblage de tous ces systèmes.</a:t>
            </a:r>
            <a:endParaRPr lang="en-AT" dirty="0"/>
          </a:p>
        </p:txBody>
      </p:sp>
    </p:spTree>
    <p:extLst>
      <p:ext uri="{BB962C8B-B14F-4D97-AF65-F5344CB8AC3E}">
        <p14:creationId xmlns:p14="http://schemas.microsoft.com/office/powerpoint/2010/main" val="3663105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B824-D967-77F2-A431-43BD75D04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4E755-ABC1-F0CE-22A7-AEE089F1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D98FA-C632-A1FE-72EB-556128B3F857}"/>
              </a:ext>
            </a:extLst>
          </p:cNvPr>
          <p:cNvSpPr>
            <a:spLocks noGrp="1"/>
          </p:cNvSpPr>
          <p:nvPr>
            <p:ph type="body" idx="1"/>
          </p:nvPr>
        </p:nvSpPr>
        <p:spPr/>
        <p:txBody>
          <a:bodyPr/>
          <a:lstStyle/>
          <a:p>
            <a:r>
              <a:rPr lang="en-US" sz="1100" b="0" i="0" dirty="0">
                <a:effectLst/>
                <a:latin typeface="+mn-lt"/>
                <a:ea typeface="+mn-ea"/>
                <a:cs typeface="+mn-cs"/>
                <a:sym typeface="Helvetica Neue"/>
              </a:rPr>
              <a:t>Commençons par une définition formelle. Le terme « </a:t>
            </a:r>
            <a:r>
              <a:rPr lang="en-US" sz="1100" b="1" i="0" dirty="0">
                <a:effectLst/>
                <a:latin typeface="+mn-lt"/>
                <a:ea typeface="+mn-ea"/>
                <a:cs typeface="+mn-cs"/>
                <a:sym typeface="Helvetica Neue"/>
              </a:rPr>
              <a:t>systèmes de transport intelligents</a:t>
            </a:r>
            <a:r>
              <a:rPr lang="en-US" sz="1100" b="0" i="0" dirty="0">
                <a:effectLst/>
                <a:latin typeface="+mn-lt"/>
                <a:ea typeface="+mn-ea"/>
                <a:cs typeface="+mn-cs"/>
                <a:sym typeface="Helvetica Neue"/>
              </a:rPr>
              <a:t> » désigne un large éventail d'applications qui utilisent des technologies de l'information et de la communication avancées pour améliorer les performances de nos réseaux de transport. Les principaux objectifs sont toujours d'améliorer la sécurité, l'efficacité et la durabilité.</a:t>
            </a:r>
            <a:br>
              <a:rPr lang="en-US" dirty="0"/>
            </a:br>
            <a:r>
              <a:rPr lang="en-US" sz="1100" b="0" i="0" dirty="0">
                <a:effectLst/>
                <a:latin typeface="+mn-lt"/>
                <a:ea typeface="+mn-ea"/>
                <a:cs typeface="+mn-cs"/>
                <a:sym typeface="Helvetica Neue"/>
              </a:rPr>
              <a:t>L'idée centrale est simple : nous rendons nos infrastructures traditionnellement « muettes » (l'asphalte et le béton) et nos véhicules « plus intelligents » en y intégrant des capteurs, des processeurs et des dispositifs de communication.</a:t>
            </a:r>
            <a:br>
              <a:rPr lang="en-US" dirty="0"/>
            </a:br>
            <a:r>
              <a:rPr lang="en-US" sz="1100" b="0" i="0" dirty="0">
                <a:effectLst/>
                <a:latin typeface="+mn-lt"/>
                <a:ea typeface="+mn-ea"/>
                <a:cs typeface="+mn-cs"/>
                <a:sym typeface="Helvetica Neue"/>
              </a:rPr>
              <a:t>Comme le montre le schéma, le succès d'un STI ne repose pas uniquement sur la technologie elle-même. Il s'agit d'un système intégré. Il implique la </a:t>
            </a:r>
            <a:r>
              <a:rPr lang="en-US" sz="1100" b="1" i="0" dirty="0">
                <a:effectLst/>
                <a:latin typeface="+mn-lt"/>
                <a:ea typeface="+mn-ea"/>
                <a:cs typeface="+mn-cs"/>
                <a:sym typeface="Helvetica Neue"/>
              </a:rPr>
              <a:t>technologie </a:t>
            </a:r>
            <a:r>
              <a:rPr lang="en-US" sz="1100" b="0" i="0" dirty="0">
                <a:effectLst/>
                <a:latin typeface="+mn-lt"/>
                <a:ea typeface="+mn-ea"/>
                <a:cs typeface="+mn-cs"/>
                <a:sym typeface="Helvetica Neue"/>
              </a:rPr>
              <a:t>(le matériel et les logiciels), les </a:t>
            </a:r>
            <a:r>
              <a:rPr lang="en-US" sz="1100" b="1" i="0" dirty="0">
                <a:effectLst/>
                <a:latin typeface="+mn-lt"/>
                <a:ea typeface="+mn-ea"/>
                <a:cs typeface="+mn-cs"/>
                <a:sym typeface="Helvetica Neue"/>
              </a:rPr>
              <a:t>systèmes </a:t>
            </a:r>
            <a:r>
              <a:rPr lang="en-US" sz="1100" b="0" i="0" dirty="0">
                <a:effectLst/>
                <a:latin typeface="+mn-lt"/>
                <a:ea typeface="+mn-ea"/>
                <a:cs typeface="+mn-cs"/>
                <a:sym typeface="Helvetica Neue"/>
              </a:rPr>
              <a:t>(les processus qui utilisent la technologie) et, surtout, les </a:t>
            </a:r>
            <a:r>
              <a:rPr lang="en-US" sz="1100" b="1" i="0" dirty="0">
                <a:effectLst/>
                <a:latin typeface="+mn-lt"/>
                <a:ea typeface="+mn-ea"/>
                <a:cs typeface="+mn-cs"/>
                <a:sym typeface="Helvetica Neue"/>
              </a:rPr>
              <a:t>institutions </a:t>
            </a:r>
            <a:r>
              <a:rPr lang="en-US" sz="1100" b="0" i="0" dirty="0">
                <a:effectLst/>
                <a:latin typeface="+mn-lt"/>
                <a:ea typeface="+mn-ea"/>
                <a:cs typeface="+mn-cs"/>
                <a:sym typeface="Helvetica Neue"/>
              </a:rPr>
              <a:t>– les services municipaux, les agences de transport et les entreprises privées – qui doivent travailler ensemble pour le déployer et le gérer. »</a:t>
            </a:r>
            <a:endParaRPr lang="en-US" dirty="0"/>
          </a:p>
        </p:txBody>
      </p:sp>
    </p:spTree>
    <p:extLst>
      <p:ext uri="{BB962C8B-B14F-4D97-AF65-F5344CB8AC3E}">
        <p14:creationId xmlns:p14="http://schemas.microsoft.com/office/powerpoint/2010/main" val="2131501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BA5F-8654-F75C-8A38-9C45B29CC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3443-59DE-070B-49AD-ED0986E51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4D03-BAAC-AD7D-20CA-C648DA890A3A}"/>
              </a:ext>
            </a:extLst>
          </p:cNvPr>
          <p:cNvSpPr>
            <a:spLocks noGrp="1"/>
          </p:cNvSpPr>
          <p:nvPr>
            <p:ph type="body" idx="1"/>
          </p:nvPr>
        </p:nvSpPr>
        <p:spPr/>
        <p:txBody>
          <a:bodyPr/>
          <a:lstStyle/>
          <a:p>
            <a:r>
              <a:rPr lang="en-US" sz="1100" b="0" i="0" dirty="0">
                <a:effectLst/>
                <a:latin typeface="+mn-lt"/>
                <a:ea typeface="+mn-ea"/>
                <a:cs typeface="+mn-cs"/>
                <a:sym typeface="Helvetica Neue"/>
              </a:rPr>
              <a:t>Le concept fondamental qui sous-tend tous ces systèmes complexes est en réalité très simple. L'idée fondamentale des STI est la création d'une boucle d'informations en temps réel </a:t>
            </a:r>
            <a:r>
              <a:rPr lang="en-US" sz="1100" b="1" i="0" dirty="0">
                <a:effectLst/>
                <a:latin typeface="+mn-lt"/>
                <a:ea typeface="+mn-ea"/>
                <a:cs typeface="+mn-cs"/>
                <a:sym typeface="Helvetica Neue"/>
              </a:rPr>
              <a:t>reliant les véhicules et les infrastructures </a:t>
            </a:r>
            <a:r>
              <a:rPr lang="en-US" sz="1100" b="0" i="0" dirty="0">
                <a:effectLst/>
                <a:latin typeface="+mn-lt"/>
                <a:ea typeface="+mn-ea"/>
                <a:cs typeface="+mn-cs"/>
                <a:sym typeface="Helvetica Neue"/>
              </a:rPr>
              <a:t>sur lesquelles ils circulent.</a:t>
            </a:r>
            <a:br>
              <a:rPr lang="en-US" dirty="0"/>
            </a:br>
            <a:r>
              <a:rPr lang="en-US" sz="1100" b="0" i="0" dirty="0">
                <a:effectLst/>
                <a:latin typeface="+mn-lt"/>
                <a:ea typeface="+mn-ea"/>
                <a:cs typeface="+mn-cs"/>
                <a:sym typeface="Helvetica Neue"/>
              </a:rPr>
              <a:t>Pendant un siècle, ces deux éléments ont été séparés. La voiture n'était qu'une machine et la route n'était qu'une surface. Les STI créent un système nerveux qui les relie.</a:t>
            </a:r>
            <a:br>
              <a:rPr lang="en-US" dirty="0"/>
            </a:br>
            <a:r>
              <a:rPr lang="en-US" sz="1100" b="0" i="0" dirty="0">
                <a:effectLst/>
                <a:latin typeface="+mn-lt"/>
                <a:ea typeface="+mn-ea"/>
                <a:cs typeface="+mn-cs"/>
                <a:sym typeface="Helvetica Neue"/>
              </a:rPr>
              <a:t>Comme l'illustre ce diagramme, les </a:t>
            </a:r>
            <a:r>
              <a:rPr lang="en-US" sz="1100" b="1" i="0" dirty="0">
                <a:effectLst/>
                <a:latin typeface="+mn-lt"/>
                <a:ea typeface="+mn-ea"/>
                <a:cs typeface="+mn-cs"/>
                <a:sym typeface="Helvetica Neue"/>
              </a:rPr>
              <a:t>véhicules </a:t>
            </a:r>
            <a:r>
              <a:rPr lang="en-US" sz="1100" b="0" i="0" dirty="0">
                <a:effectLst/>
                <a:latin typeface="+mn-lt"/>
                <a:ea typeface="+mn-ea"/>
                <a:cs typeface="+mn-cs"/>
                <a:sym typeface="Helvetica Neue"/>
              </a:rPr>
              <a:t>agissent à la fois comme des sondes, générant des données, et comme des récepteurs d'informations. </a:t>
            </a:r>
            <a:r>
              <a:rPr lang="en-US" sz="1100" b="1" i="0" dirty="0">
                <a:effectLst/>
                <a:latin typeface="+mn-lt"/>
                <a:ea typeface="+mn-ea"/>
                <a:cs typeface="+mn-cs"/>
                <a:sym typeface="Helvetica Neue"/>
              </a:rPr>
              <a:t>L'infrastructure ITS </a:t>
            </a:r>
            <a:r>
              <a:rPr lang="en-US" sz="1100" b="0" i="0" dirty="0">
                <a:effectLst/>
                <a:latin typeface="+mn-lt"/>
                <a:ea typeface="+mn-ea"/>
                <a:cs typeface="+mn-cs"/>
                <a:sym typeface="Helvetica Neue"/>
              </a:rPr>
              <a:t>(les capteurs dans la route, les réseaux de communication, les algorithmes d'IA dans le centre de gestion du trafic) est le cerveau. Elle collecte et traite ces données. Elle utilise ensuite ces informations traitées pour gérer </a:t>
            </a:r>
            <a:r>
              <a:rPr lang="en-US" sz="1100" b="1" i="0" dirty="0">
                <a:effectLst/>
                <a:latin typeface="+mn-lt"/>
                <a:ea typeface="+mn-ea"/>
                <a:cs typeface="+mn-cs"/>
                <a:sym typeface="Helvetica Neue"/>
              </a:rPr>
              <a:t>l'infrastructure de transport </a:t>
            </a:r>
            <a:r>
              <a:rPr lang="en-US" sz="1100" b="0" i="0" dirty="0">
                <a:effectLst/>
                <a:latin typeface="+mn-lt"/>
                <a:ea typeface="+mn-ea"/>
                <a:cs typeface="+mn-cs"/>
                <a:sym typeface="Helvetica Neue"/>
              </a:rPr>
              <a:t>elle-même, par exemple en ajustant la synchronisation des feux de signalisation, et pour renvoyer des informations aux véhicules et aux voyageurs, par exemple via une application de navigation ou un panneau à messages variables. Cette boucle de rétroaction continue et en temps réel est la magie des STI.</a:t>
            </a:r>
          </a:p>
        </p:txBody>
      </p:sp>
    </p:spTree>
    <p:extLst>
      <p:ext uri="{BB962C8B-B14F-4D97-AF65-F5344CB8AC3E}">
        <p14:creationId xmlns:p14="http://schemas.microsoft.com/office/powerpoint/2010/main" val="871572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6.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Intelligent Transport Systems</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p>
        </p:txBody>
      </p:sp>
      <p:sp>
        <p:nvSpPr>
          <p:cNvPr id="3" name="object 6">
            <a:extLst>
              <a:ext uri="{FF2B5EF4-FFF2-40B4-BE49-F238E27FC236}">
                <a16:creationId xmlns:a16="http://schemas.microsoft.com/office/drawing/2014/main" id="{AA0675C7-92A5-A6CB-8DEC-DB9743FDBEE3}"/>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Intelligent Transport Systems</a:t>
            </a:r>
          </a:p>
        </p:txBody>
      </p:sp>
    </p:spTree>
    <p:extLst>
      <p:ext uri="{BB962C8B-B14F-4D97-AF65-F5344CB8AC3E}">
        <p14:creationId xmlns:p14="http://schemas.microsoft.com/office/powerpoint/2010/main" val="1243720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97F7969E-9313-F5C1-1D06-347B17FA8C8F}"/>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1CC1335F-3112-970E-E2EE-666A062E871E}"/>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4FAA606-564C-001E-9513-7AB4743364F5}"/>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150434542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95" r:id="rId10"/>
    <p:sldLayoutId id="2147483696" r:id="rId11"/>
    <p:sldLayoutId id="2147483697"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10.xml"/><Relationship Id="rId5" Type="http://schemas.openxmlformats.org/officeDocument/2006/relationships/image" Target="../media/image42.pn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4" name="Google Shape;196;p1">
            <a:extLst>
              <a:ext uri="{FF2B5EF4-FFF2-40B4-BE49-F238E27FC236}">
                <a16:creationId xmlns:a16="http://schemas.microsoft.com/office/drawing/2014/main" id="{D933E597-F845-37FA-515B-A019549B3910}"/>
              </a:ext>
            </a:extLst>
          </p:cNvPr>
          <p:cNvSpPr txBox="1">
            <a:spLocks noGrp="1"/>
          </p:cNvSpPr>
          <p:nvPr>
            <p:ph type="body" idx="1"/>
          </p:nvPr>
        </p:nvSpPr>
        <p:spPr>
          <a:xfrm>
            <a:off x="767347" y="3907639"/>
            <a:ext cx="8898903" cy="573865"/>
          </a:xfrm>
          <a:prstGeom prst="rect">
            <a:avLst/>
          </a:prstGeom>
          <a:noFill/>
          <a:ln>
            <a:noFill/>
          </a:ln>
        </p:spPr>
        <p:txBody>
          <a:bodyPr spcFirstLastPara="1" wrap="square" lIns="50800" tIns="50800" rIns="50800" bIns="50800" anchor="t" anchorCtr="0">
            <a:noAutofit/>
          </a:bodyPr>
          <a:lstStyle/>
          <a:p>
            <a:pPr marL="0" lvl="0" indent="0" algn="l" rtl="0">
              <a:lnSpc>
                <a:spcPct val="100000"/>
              </a:lnSpc>
              <a:spcBef>
                <a:spcPts val="0"/>
              </a:spcBef>
              <a:spcAft>
                <a:spcPts val="0"/>
              </a:spcAft>
              <a:buClr>
                <a:srgbClr val="0070C0"/>
              </a:buClr>
              <a:buSzPts val="2000"/>
              <a:buFont typeface="Calibri"/>
              <a:buNone/>
            </a:pPr>
            <a:r>
              <a:rPr lang="en-US" dirty="0">
                <a:solidFill>
                  <a:srgbClr val="0070C0"/>
                </a:solidFill>
              </a:rPr>
              <a:t>Module 5 : Thèmes avancés et études de cas</a:t>
            </a:r>
          </a:p>
        </p:txBody>
      </p:sp>
      <p:sp>
        <p:nvSpPr>
          <p:cNvPr id="6" name="Google Shape;197;p1">
            <a:extLst>
              <a:ext uri="{FF2B5EF4-FFF2-40B4-BE49-F238E27FC236}">
                <a16:creationId xmlns:a16="http://schemas.microsoft.com/office/drawing/2014/main" id="{35258168-A38D-2819-65AD-729837FD33A2}"/>
              </a:ext>
            </a:extLst>
          </p:cNvPr>
          <p:cNvSpPr txBox="1"/>
          <p:nvPr/>
        </p:nvSpPr>
        <p:spPr>
          <a:xfrm>
            <a:off x="756196" y="4481504"/>
            <a:ext cx="8898903" cy="573865"/>
          </a:xfrm>
          <a:prstGeom prst="rect">
            <a:avLst/>
          </a:prstGeom>
          <a:noFill/>
          <a:ln>
            <a:noFill/>
          </a:ln>
        </p:spPr>
        <p:txBody>
          <a:bodyPr spcFirstLastPara="1" wrap="square" lIns="50800" tIns="50800" rIns="50800" bIns="50800" anchor="t" anchorCtr="0">
            <a:noAutofit/>
          </a:bodyPr>
          <a:lstStyle/>
          <a:p>
            <a:pPr lvl="0">
              <a:lnSpc>
                <a:spcPct val="100000"/>
              </a:lnSpc>
              <a:spcBef>
                <a:spcPts val="0"/>
              </a:spcBef>
              <a:buClr>
                <a:srgbClr val="0070C0"/>
              </a:buClr>
              <a:buSzPts val="2000"/>
            </a:pPr>
            <a:r>
              <a:rPr lang="en-US" sz="2000" b="1" dirty="0">
                <a:solidFill>
                  <a:srgbClr val="0070C0"/>
                </a:solidFill>
                <a:highlight>
                  <a:srgbClr val="FFFF00"/>
                </a:highlight>
                <a:latin typeface="Calibri"/>
                <a:ea typeface="Calibri"/>
                <a:cs typeface="Calibri"/>
                <a:sym typeface="Calibri"/>
              </a:rPr>
              <a:t>Cours n° 20 : Systèmes de transport intelligents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FF792-C44E-6A9B-676E-41FE8AED406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EB232CF-E18B-0E95-2665-149F92A3A7F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Les principes fondamentaux des STI</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0D35A49D-F8CB-3FAD-9D24-267BC06DE7CD}"/>
              </a:ext>
            </a:extLst>
          </p:cNvPr>
          <p:cNvSpPr txBox="1">
            <a:spLocks noGrp="1"/>
          </p:cNvSpPr>
          <p:nvPr>
            <p:ph type="title"/>
          </p:nvPr>
        </p:nvSpPr>
        <p:spPr>
          <a:xfrm>
            <a:off x="726468" y="493611"/>
            <a:ext cx="4678815"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Fondements et architecture des STI</a:t>
            </a:r>
            <a:endParaRPr lang="en-GB" sz="2400" b="1" dirty="0">
              <a:solidFill>
                <a:schemeClr val="bg1"/>
              </a:solidFill>
            </a:endParaRPr>
          </a:p>
        </p:txBody>
      </p:sp>
      <p:sp>
        <p:nvSpPr>
          <p:cNvPr id="7" name="Content Placeholder 2">
            <a:extLst>
              <a:ext uri="{FF2B5EF4-FFF2-40B4-BE49-F238E27FC236}">
                <a16:creationId xmlns:a16="http://schemas.microsoft.com/office/drawing/2014/main" id="{A81299C3-6CE7-2D72-03DF-D9516D177ED6}"/>
              </a:ext>
            </a:extLst>
          </p:cNvPr>
          <p:cNvSpPr txBox="1">
            <a:spLocks/>
          </p:cNvSpPr>
          <p:nvPr/>
        </p:nvSpPr>
        <p:spPr>
          <a:xfrm>
            <a:off x="726468" y="1539562"/>
            <a:ext cx="10725152" cy="647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Le concept fondamental des STI repose sur la connexion entre les véhicules et les infrastructures de transport grâce à la technologie.</a:t>
            </a:r>
          </a:p>
        </p:txBody>
      </p:sp>
      <p:sp>
        <p:nvSpPr>
          <p:cNvPr id="9" name="Content Placeholder 2">
            <a:extLst>
              <a:ext uri="{FF2B5EF4-FFF2-40B4-BE49-F238E27FC236}">
                <a16:creationId xmlns:a16="http://schemas.microsoft.com/office/drawing/2014/main" id="{B1210C16-3328-C3AB-8568-79AE46EFF4C0}"/>
              </a:ext>
            </a:extLst>
          </p:cNvPr>
          <p:cNvSpPr txBox="1">
            <a:spLocks/>
          </p:cNvSpPr>
          <p:nvPr/>
        </p:nvSpPr>
        <p:spPr>
          <a:xfrm>
            <a:off x="726467" y="2328928"/>
            <a:ext cx="3983755" cy="37635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600" b="1" i="0" u="none" strike="noStrike" kern="1200" cap="none" spc="0" normalizeH="0" baseline="0" noProof="0" dirty="0">
                <a:ln>
                  <a:noFill/>
                </a:ln>
                <a:solidFill>
                  <a:sysClr val="windowText" lastClr="000000"/>
                </a:solidFill>
                <a:effectLst/>
                <a:uLnTx/>
                <a:uFillTx/>
                <a:ea typeface="+mn-ea"/>
                <a:cs typeface="+mn-cs"/>
              </a:rPr>
              <a:t>Le flux d'informations </a:t>
            </a:r>
            <a:r>
              <a:rPr kumimoji="0" lang="en-US" sz="1600" i="0" u="none" strike="noStrike" kern="1200" cap="none" spc="0" normalizeH="0" baseline="0" noProof="0" dirty="0">
                <a:ln>
                  <a:noFill/>
                </a:ln>
                <a:solidFill>
                  <a:sysClr val="windowText" lastClr="000000"/>
                </a:solidFill>
                <a:effectLst/>
                <a:uLnTx/>
                <a:uFillTx/>
                <a:ea typeface="+mn-ea"/>
                <a:cs typeface="+mn-cs"/>
              </a:rPr>
              <a:t>:</a:t>
            </a:r>
          </a:p>
          <a:p>
            <a:pPr marL="914400" lvl="1" indent="-457200">
              <a:buFont typeface="+mj-lt"/>
              <a:buAutoNum type="arabicPeriod"/>
              <a:defRPr/>
            </a:pPr>
            <a:r>
              <a:rPr kumimoji="0" lang="en-US" sz="1600" b="1" i="0" u="none" strike="noStrike" kern="1200" cap="none" spc="0" normalizeH="0" baseline="0" noProof="0" dirty="0">
                <a:ln>
                  <a:noFill/>
                </a:ln>
                <a:solidFill>
                  <a:sysClr val="windowText" lastClr="000000"/>
                </a:solidFill>
                <a:effectLst/>
                <a:uLnTx/>
                <a:uFillTx/>
                <a:ea typeface="+mn-ea"/>
                <a:cs typeface="+mn-cs"/>
              </a:rPr>
              <a:t>Les véhicules </a:t>
            </a:r>
            <a:r>
              <a:rPr kumimoji="0" lang="en-US" sz="1600" i="0" u="none" strike="noStrike" kern="1200" cap="none" spc="0" normalizeH="0" baseline="0" noProof="0" dirty="0">
                <a:ln>
                  <a:noFill/>
                </a:ln>
                <a:solidFill>
                  <a:sysClr val="windowText" lastClr="000000"/>
                </a:solidFill>
                <a:effectLst/>
                <a:uLnTx/>
                <a:uFillTx/>
                <a:ea typeface="+mn-ea"/>
                <a:cs typeface="+mn-cs"/>
              </a:rPr>
              <a:t>et </a:t>
            </a:r>
            <a:r>
              <a:rPr kumimoji="0" lang="en-US" sz="1600" b="1" i="0" u="none" strike="noStrike" kern="1200" cap="none" spc="0" normalizeH="0" baseline="0" noProof="0" dirty="0">
                <a:ln>
                  <a:noFill/>
                </a:ln>
                <a:solidFill>
                  <a:sysClr val="windowText" lastClr="000000"/>
                </a:solidFill>
                <a:effectLst/>
                <a:uLnTx/>
                <a:uFillTx/>
                <a:ea typeface="+mn-ea"/>
                <a:cs typeface="+mn-cs"/>
              </a:rPr>
              <a:t>les utilisateurs </a:t>
            </a:r>
            <a:r>
              <a:rPr kumimoji="0" lang="en-US" sz="1600" i="0" u="none" strike="noStrike" kern="1200" cap="none" spc="0" normalizeH="0" baseline="0" noProof="0" dirty="0">
                <a:ln>
                  <a:noFill/>
                </a:ln>
                <a:solidFill>
                  <a:sysClr val="windowText" lastClr="000000"/>
                </a:solidFill>
                <a:effectLst/>
                <a:uLnTx/>
                <a:uFillTx/>
                <a:ea typeface="+mn-ea"/>
                <a:cs typeface="+mn-cs"/>
              </a:rPr>
              <a:t>génèrent des données et réagissent aux informations.</a:t>
            </a:r>
          </a:p>
          <a:p>
            <a:pPr marL="914400" lvl="1" indent="-457200">
              <a:buFont typeface="+mj-lt"/>
              <a:buAutoNum type="arabicPeriod"/>
              <a:defRPr/>
            </a:pPr>
            <a:r>
              <a:rPr kumimoji="0" lang="en-US" sz="1600" b="1" i="0" u="none" strike="noStrike" kern="1200" cap="none" spc="0" normalizeH="0" baseline="0" noProof="0" dirty="0">
                <a:ln>
                  <a:noFill/>
                </a:ln>
                <a:solidFill>
                  <a:sysClr val="windowText" lastClr="000000"/>
                </a:solidFill>
                <a:effectLst/>
                <a:uLnTx/>
                <a:uFillTx/>
                <a:ea typeface="+mn-ea"/>
                <a:cs typeface="+mn-cs"/>
              </a:rPr>
              <a:t>L'infrastructure ITS </a:t>
            </a:r>
            <a:r>
              <a:rPr kumimoji="0" lang="en-US" sz="1600" i="0" u="none" strike="noStrike" kern="1200" cap="none" spc="0" normalizeH="0" baseline="0" noProof="0" dirty="0">
                <a:ln>
                  <a:noFill/>
                </a:ln>
                <a:solidFill>
                  <a:sysClr val="windowText" lastClr="000000"/>
                </a:solidFill>
                <a:effectLst/>
                <a:uLnTx/>
                <a:uFillTx/>
                <a:ea typeface="+mn-ea"/>
                <a:cs typeface="+mn-cs"/>
              </a:rPr>
              <a:t>(capteurs, communications, algorithmes) collecte les données, les traite et prend des décisions.</a:t>
            </a:r>
          </a:p>
          <a:p>
            <a:pPr marL="914400" lvl="1" indent="-457200">
              <a:buFont typeface="+mj-lt"/>
              <a:buAutoNum type="arabicPeriod"/>
              <a:defRPr/>
            </a:pPr>
            <a:r>
              <a:rPr kumimoji="0" lang="en-US" sz="1600" i="0" u="none" strike="noStrike" kern="1200" cap="none" spc="0" normalizeH="0" baseline="0" noProof="0" dirty="0">
                <a:ln>
                  <a:noFill/>
                </a:ln>
                <a:solidFill>
                  <a:sysClr val="windowText" lastClr="000000"/>
                </a:solidFill>
                <a:effectLst/>
                <a:uLnTx/>
                <a:uFillTx/>
                <a:ea typeface="+mn-ea"/>
                <a:cs typeface="+mn-cs"/>
              </a:rPr>
              <a:t>Ces informations sont utilisées pour gérer les </a:t>
            </a:r>
            <a:r>
              <a:rPr kumimoji="0" lang="en-US" sz="1600" b="1" i="0" u="none" strike="noStrike" kern="1200" cap="none" spc="0" normalizeH="0" baseline="0" noProof="0" dirty="0">
                <a:ln>
                  <a:noFill/>
                </a:ln>
                <a:solidFill>
                  <a:sysClr val="windowText" lastClr="000000"/>
                </a:solidFill>
                <a:effectLst/>
                <a:uLnTx/>
                <a:uFillTx/>
                <a:ea typeface="+mn-ea"/>
                <a:cs typeface="+mn-cs"/>
              </a:rPr>
              <a:t>infrastructures de transport </a:t>
            </a:r>
            <a:r>
              <a:rPr kumimoji="0" lang="en-US" sz="1600" i="0" u="none" strike="noStrike" kern="1200" cap="none" spc="0" normalizeH="0" baseline="0" noProof="0" dirty="0">
                <a:ln>
                  <a:noFill/>
                </a:ln>
                <a:solidFill>
                  <a:sysClr val="windowText" lastClr="000000"/>
                </a:solidFill>
                <a:effectLst/>
                <a:uLnTx/>
                <a:uFillTx/>
                <a:ea typeface="+mn-ea"/>
                <a:cs typeface="+mn-cs"/>
              </a:rPr>
              <a:t>(par exemple, en modifiant la synchronisation des feux de signalisation) et informer les véhicules/utilisateurs.</a:t>
            </a:r>
          </a:p>
        </p:txBody>
      </p:sp>
      <p:grpSp>
        <p:nvGrpSpPr>
          <p:cNvPr id="34" name="Group 33">
            <a:extLst>
              <a:ext uri="{FF2B5EF4-FFF2-40B4-BE49-F238E27FC236}">
                <a16:creationId xmlns:a16="http://schemas.microsoft.com/office/drawing/2014/main" id="{389F380E-7E6B-C216-E6A4-C84C384FF1B1}"/>
              </a:ext>
            </a:extLst>
          </p:cNvPr>
          <p:cNvGrpSpPr/>
          <p:nvPr/>
        </p:nvGrpSpPr>
        <p:grpSpPr>
          <a:xfrm>
            <a:off x="5220588" y="2328928"/>
            <a:ext cx="2852080" cy="3763528"/>
            <a:chOff x="8591022" y="2256381"/>
            <a:chExt cx="2973884" cy="3924257"/>
          </a:xfrm>
        </p:grpSpPr>
        <p:sp>
          <p:nvSpPr>
            <p:cNvPr id="15" name="Google Shape;232;g342ba188ed7_0_2">
              <a:extLst>
                <a:ext uri="{FF2B5EF4-FFF2-40B4-BE49-F238E27FC236}">
                  <a16:creationId xmlns:a16="http://schemas.microsoft.com/office/drawing/2014/main" id="{A0B378D4-4594-B9A2-5DE0-FE612DB4E814}"/>
                </a:ext>
              </a:extLst>
            </p:cNvPr>
            <p:cNvSpPr/>
            <p:nvPr/>
          </p:nvSpPr>
          <p:spPr>
            <a:xfrm>
              <a:off x="9218141" y="2256381"/>
              <a:ext cx="1719643" cy="862200"/>
            </a:xfrm>
            <a:prstGeom prst="rect">
              <a:avLst/>
            </a:prstGeom>
            <a:noFill/>
            <a:ln w="2857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VÉHICULE</a:t>
              </a:r>
              <a:endParaRPr kumimoji="0" sz="1400" b="0" i="0" u="none" strike="noStrike" kern="0" cap="none" spc="0" normalizeH="0" baseline="0" noProof="0" dirty="0">
                <a:ln>
                  <a:noFill/>
                </a:ln>
                <a:solidFill>
                  <a:sysClr val="windowText" lastClr="000000"/>
                </a:solidFill>
                <a:effectLst/>
                <a:uLnTx/>
                <a:uFillTx/>
                <a:latin typeface="Helvetica Neue"/>
              </a:endParaRPr>
            </a:p>
          </p:txBody>
        </p:sp>
        <p:sp>
          <p:nvSpPr>
            <p:cNvPr id="16" name="Google Shape;233;g342ba188ed7_0_2">
              <a:extLst>
                <a:ext uri="{FF2B5EF4-FFF2-40B4-BE49-F238E27FC236}">
                  <a16:creationId xmlns:a16="http://schemas.microsoft.com/office/drawing/2014/main" id="{EDBFE9AA-917E-B6A8-A9B2-652A401C1E58}"/>
                </a:ext>
              </a:extLst>
            </p:cNvPr>
            <p:cNvSpPr/>
            <p:nvPr/>
          </p:nvSpPr>
          <p:spPr>
            <a:xfrm>
              <a:off x="8591022" y="3476847"/>
              <a:ext cx="2973884" cy="1264800"/>
            </a:xfrm>
            <a:prstGeom prst="rect">
              <a:avLst/>
            </a:prstGeom>
            <a:noFill/>
            <a:ln w="2857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INFRASTRUCTURE ITS</a:t>
              </a:r>
              <a:endParaRPr kumimoji="0" sz="1400" b="0" i="0" u="none" strike="noStrike" kern="0" cap="none" spc="0" normalizeH="0" baseline="0" noProof="0" dirty="0">
                <a:ln>
                  <a:noFill/>
                </a:ln>
                <a:solidFill>
                  <a:sysClr val="windowText" lastClr="000000"/>
                </a:solidFill>
                <a:effectLst/>
                <a:uLnTx/>
                <a:uFillTx/>
                <a:latin typeface="Helvetica Neue"/>
              </a:endParaRPr>
            </a:p>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CAPTEURS</a:t>
              </a:r>
              <a:r>
                <a:rPr lang="en-GB" sz="1400" dirty="0">
                  <a:solidFill>
                    <a:sysClr val="windowText" lastClr="000000"/>
                  </a:solidFill>
                  <a:latin typeface="Helvetica Neue"/>
                </a:rPr>
                <a:t>, </a:t>
              </a:r>
              <a:r>
                <a:rPr kumimoji="0" lang="en-GB" sz="1400" b="0" i="0" u="none" strike="noStrike" kern="0" cap="none" spc="0" normalizeH="0" baseline="0" noProof="0" dirty="0">
                  <a:ln>
                    <a:noFill/>
                  </a:ln>
                  <a:solidFill>
                    <a:sysClr val="windowText" lastClr="000000"/>
                  </a:solidFill>
                  <a:effectLst/>
                  <a:uLnTx/>
                  <a:uFillTx/>
                  <a:latin typeface="Helvetica Neue"/>
                </a:rPr>
                <a:t>COMMUNICATIONS</a:t>
              </a:r>
              <a:r>
                <a:rPr lang="en-GB" sz="1400" dirty="0">
                  <a:solidFill>
                    <a:sysClr val="windowText" lastClr="000000"/>
                  </a:solidFill>
                  <a:latin typeface="Helvetica Neue"/>
                </a:rPr>
                <a:t>, </a:t>
              </a:r>
            </a:p>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ALGORITHMES INFORMATIQUES</a:t>
              </a:r>
              <a:endParaRPr kumimoji="0" sz="1400" b="0" i="0" u="none" strike="noStrike" kern="0" cap="none" spc="0" normalizeH="0" baseline="0" noProof="0" dirty="0">
                <a:ln>
                  <a:noFill/>
                </a:ln>
                <a:solidFill>
                  <a:sysClr val="windowText" lastClr="000000"/>
                </a:solidFill>
                <a:effectLst/>
                <a:uLnTx/>
                <a:uFillTx/>
                <a:latin typeface="Helvetica Neue"/>
              </a:endParaRPr>
            </a:p>
          </p:txBody>
        </p:sp>
        <p:sp>
          <p:nvSpPr>
            <p:cNvPr id="17" name="Google Shape;234;g342ba188ed7_0_2">
              <a:extLst>
                <a:ext uri="{FF2B5EF4-FFF2-40B4-BE49-F238E27FC236}">
                  <a16:creationId xmlns:a16="http://schemas.microsoft.com/office/drawing/2014/main" id="{6D07016D-6D47-32A5-A253-05CA83FDFF8E}"/>
                </a:ext>
              </a:extLst>
            </p:cNvPr>
            <p:cNvSpPr/>
            <p:nvPr/>
          </p:nvSpPr>
          <p:spPr>
            <a:xfrm>
              <a:off x="8644262" y="5318438"/>
              <a:ext cx="2867400" cy="862200"/>
            </a:xfrm>
            <a:prstGeom prst="rect">
              <a:avLst/>
            </a:prstGeom>
            <a:noFill/>
            <a:ln w="2857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INFRASTRUCTURES DE TRANSPORT</a:t>
              </a:r>
              <a:endParaRPr kumimoji="0" sz="1400" b="0" i="0" u="none" strike="noStrike" kern="0" cap="none" spc="0" normalizeH="0" baseline="0" noProof="0" dirty="0">
                <a:ln>
                  <a:noFill/>
                </a:ln>
                <a:solidFill>
                  <a:sysClr val="windowText" lastClr="000000"/>
                </a:solidFill>
                <a:effectLst/>
                <a:uLnTx/>
                <a:uFillTx/>
                <a:latin typeface="Helvetica Neue"/>
              </a:endParaRPr>
            </a:p>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INFRASTRUCTURES</a:t>
              </a:r>
              <a:endParaRPr kumimoji="0" sz="1400" b="0" i="0" u="none" strike="noStrike" kern="0" cap="none" spc="0" normalizeH="0" baseline="0" noProof="0" dirty="0">
                <a:ln>
                  <a:noFill/>
                </a:ln>
                <a:solidFill>
                  <a:sysClr val="windowText" lastClr="000000"/>
                </a:solidFill>
                <a:effectLst/>
                <a:uLnTx/>
                <a:uFillTx/>
                <a:latin typeface="Helvetica Neue"/>
              </a:endParaRPr>
            </a:p>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(AU SENS LARGE)</a:t>
              </a:r>
              <a:endParaRPr kumimoji="0" sz="1400" b="0" i="0" u="none" strike="noStrike" kern="0" cap="none" spc="0" normalizeH="0" baseline="0" noProof="0" dirty="0">
                <a:ln>
                  <a:noFill/>
                </a:ln>
                <a:solidFill>
                  <a:sysClr val="windowText" lastClr="000000"/>
                </a:solidFill>
                <a:effectLst/>
                <a:uLnTx/>
                <a:uFillTx/>
                <a:latin typeface="Helvetica Neue"/>
              </a:endParaRPr>
            </a:p>
          </p:txBody>
        </p:sp>
        <p:cxnSp>
          <p:nvCxnSpPr>
            <p:cNvPr id="18" name="Google Shape;235;g342ba188ed7_0_2">
              <a:extLst>
                <a:ext uri="{FF2B5EF4-FFF2-40B4-BE49-F238E27FC236}">
                  <a16:creationId xmlns:a16="http://schemas.microsoft.com/office/drawing/2014/main" id="{B7BF11CF-CFD3-6C0A-32B8-CBE670483DA0}"/>
                </a:ext>
              </a:extLst>
            </p:cNvPr>
            <p:cNvCxnSpPr>
              <a:cxnSpLocks/>
              <a:stCxn id="15" idx="2"/>
              <a:endCxn id="16" idx="0"/>
            </p:cNvCxnSpPr>
            <p:nvPr/>
          </p:nvCxnSpPr>
          <p:spPr>
            <a:xfrm>
              <a:off x="10077963" y="3118581"/>
              <a:ext cx="0" cy="358266"/>
            </a:xfrm>
            <a:prstGeom prst="straightConnector1">
              <a:avLst/>
            </a:prstGeom>
            <a:noFill/>
            <a:ln w="28575" cap="flat" cmpd="sng">
              <a:solidFill>
                <a:srgbClr val="1F497D"/>
              </a:solidFill>
              <a:prstDash val="solid"/>
              <a:round/>
              <a:headEnd type="none" w="sm" len="sm"/>
              <a:tailEnd type="triangle" w="med" len="med"/>
            </a:ln>
          </p:spPr>
        </p:cxnSp>
        <p:cxnSp>
          <p:nvCxnSpPr>
            <p:cNvPr id="19" name="Google Shape;236;g342ba188ed7_0_2">
              <a:extLst>
                <a:ext uri="{FF2B5EF4-FFF2-40B4-BE49-F238E27FC236}">
                  <a16:creationId xmlns:a16="http://schemas.microsoft.com/office/drawing/2014/main" id="{485F3D16-6CA1-ACA0-7CC5-79C0B6B63A44}"/>
                </a:ext>
              </a:extLst>
            </p:cNvPr>
            <p:cNvCxnSpPr>
              <a:cxnSpLocks/>
              <a:stCxn id="16" idx="2"/>
              <a:endCxn id="17" idx="0"/>
            </p:cNvCxnSpPr>
            <p:nvPr/>
          </p:nvCxnSpPr>
          <p:spPr>
            <a:xfrm>
              <a:off x="10077962" y="4741647"/>
              <a:ext cx="0" cy="576791"/>
            </a:xfrm>
            <a:prstGeom prst="straightConnector1">
              <a:avLst/>
            </a:prstGeom>
            <a:noFill/>
            <a:ln w="28575" cap="flat" cmpd="sng">
              <a:solidFill>
                <a:srgbClr val="1F497D"/>
              </a:solidFill>
              <a:prstDash val="solid"/>
              <a:round/>
              <a:headEnd type="none" w="sm" len="sm"/>
              <a:tailEnd type="triangle" w="med" len="med"/>
            </a:ln>
          </p:spPr>
        </p:cxnSp>
        <p:cxnSp>
          <p:nvCxnSpPr>
            <p:cNvPr id="32" name="Connector: Elbow 31">
              <a:extLst>
                <a:ext uri="{FF2B5EF4-FFF2-40B4-BE49-F238E27FC236}">
                  <a16:creationId xmlns:a16="http://schemas.microsoft.com/office/drawing/2014/main" id="{F41AACD3-FB54-7392-7B7D-A041FE28A68D}"/>
                </a:ext>
              </a:extLst>
            </p:cNvPr>
            <p:cNvCxnSpPr>
              <a:cxnSpLocks/>
              <a:stCxn id="17" idx="3"/>
              <a:endCxn id="15" idx="3"/>
            </p:cNvCxnSpPr>
            <p:nvPr/>
          </p:nvCxnSpPr>
          <p:spPr>
            <a:xfrm flipH="1" flipV="1">
              <a:off x="10937783" y="2687481"/>
              <a:ext cx="573878" cy="3062057"/>
            </a:xfrm>
            <a:prstGeom prst="bentConnector3">
              <a:avLst>
                <a:gd name="adj1" fmla="val -41535"/>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grpSp>
      <p:pic>
        <p:nvPicPr>
          <p:cNvPr id="35" name="Google Shape;237;g342ba188ed7_0_2">
            <a:extLst>
              <a:ext uri="{FF2B5EF4-FFF2-40B4-BE49-F238E27FC236}">
                <a16:creationId xmlns:a16="http://schemas.microsoft.com/office/drawing/2014/main" id="{F06A73EF-DCD3-48A6-68CA-7EE8823ED9DA}"/>
              </a:ext>
            </a:extLst>
          </p:cNvPr>
          <p:cNvPicPr preferRelativeResize="0"/>
          <p:nvPr/>
        </p:nvPicPr>
        <p:blipFill rotWithShape="1">
          <a:blip r:embed="rId3">
            <a:alphaModFix/>
          </a:blip>
          <a:srcRect/>
          <a:stretch/>
        </p:blipFill>
        <p:spPr>
          <a:xfrm>
            <a:off x="8371928" y="2768108"/>
            <a:ext cx="3690952" cy="2910905"/>
          </a:xfrm>
          <a:prstGeom prst="rect">
            <a:avLst/>
          </a:prstGeom>
          <a:noFill/>
          <a:ln>
            <a:noFill/>
          </a:ln>
        </p:spPr>
      </p:pic>
    </p:spTree>
    <p:extLst>
      <p:ext uri="{BB962C8B-B14F-4D97-AF65-F5344CB8AC3E}">
        <p14:creationId xmlns:p14="http://schemas.microsoft.com/office/powerpoint/2010/main" val="3270822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8A58-1C2B-F57C-E203-836669707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077CFED-9BB5-2CF8-2BD6-22F5EB36E620}"/>
              </a:ext>
            </a:extLst>
          </p:cNvPr>
          <p:cNvSpPr txBox="1">
            <a:spLocks/>
          </p:cNvSpPr>
          <p:nvPr/>
        </p:nvSpPr>
        <p:spPr>
          <a:xfrm>
            <a:off x="726467" y="1539560"/>
            <a:ext cx="11330339" cy="19779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Des signaux mécaniques aux systèmes connectés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Premiers exemples </a:t>
            </a:r>
            <a:r>
              <a:rPr kumimoji="0" lang="en-US" sz="2000" i="0" u="none" strike="noStrike" kern="1200" cap="none" spc="0" normalizeH="0" baseline="0" noProof="0" dirty="0">
                <a:ln>
                  <a:noFill/>
                </a:ln>
                <a:solidFill>
                  <a:sysClr val="windowText" lastClr="000000"/>
                </a:solidFill>
                <a:effectLst/>
                <a:uLnTx/>
                <a:uFillTx/>
                <a:ea typeface="+mn-ea"/>
                <a:cs typeface="+mn-cs"/>
              </a:rPr>
              <a:t>: le premier feu de signalisation à gaz en 1868 ; les feux de signalisation électriques en 1914.</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Apparition des STI modernes (années 1980-1990) </a:t>
            </a:r>
            <a:r>
              <a:rPr kumimoji="0" lang="en-US" sz="2000" i="0" u="none" strike="noStrike" kern="1200" cap="none" spc="0" normalizeH="0" baseline="0" noProof="0" dirty="0">
                <a:ln>
                  <a:noFill/>
                </a:ln>
                <a:solidFill>
                  <a:sysClr val="windowText" lastClr="000000"/>
                </a:solidFill>
                <a:effectLst/>
                <a:uLnTx/>
                <a:uFillTx/>
                <a:ea typeface="+mn-ea"/>
                <a:cs typeface="+mn-cs"/>
              </a:rPr>
              <a:t>: développement de systèmes centralisés de contrôle du trafic et de guidage routier électronique. Le premier congrès mondial sur les STI, en 1994, marque leur reconnaissance mondiale.</a:t>
            </a:r>
          </a:p>
        </p:txBody>
      </p:sp>
      <p:sp>
        <p:nvSpPr>
          <p:cNvPr id="6" name="object 3">
            <a:extLst>
              <a:ext uri="{FF2B5EF4-FFF2-40B4-BE49-F238E27FC236}">
                <a16:creationId xmlns:a16="http://schemas.microsoft.com/office/drawing/2014/main" id="{178DAF4E-A286-EA9A-46FF-80A8EE9B11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1.2. Brève évolution des STI</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7A23553C-3CA5-CCA2-7B07-FAF1437ADAE7}"/>
              </a:ext>
            </a:extLst>
          </p:cNvPr>
          <p:cNvSpPr txBox="1">
            <a:spLocks/>
          </p:cNvSpPr>
          <p:nvPr/>
        </p:nvSpPr>
        <p:spPr>
          <a:xfrm>
            <a:off x="637977" y="3942798"/>
            <a:ext cx="7104926" cy="23285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La croissance exponentielle des données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L'évolution des STI est marquée par l'augmentation des données et de la connectivité.</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Nous sommes passés de capteurs passifs à un monde de véhicules connectés et de données issues du crowdsourcing provenant de milliards d'appareils mobiles.</a:t>
            </a:r>
          </a:p>
        </p:txBody>
      </p:sp>
      <p:sp>
        <p:nvSpPr>
          <p:cNvPr id="7" name="object 2">
            <a:extLst>
              <a:ext uri="{FF2B5EF4-FFF2-40B4-BE49-F238E27FC236}">
                <a16:creationId xmlns:a16="http://schemas.microsoft.com/office/drawing/2014/main" id="{57D90A46-B58A-AB0F-496C-77DF361764EC}"/>
              </a:ext>
            </a:extLst>
          </p:cNvPr>
          <p:cNvSpPr txBox="1">
            <a:spLocks noGrp="1"/>
          </p:cNvSpPr>
          <p:nvPr>
            <p:ph type="title"/>
          </p:nvPr>
        </p:nvSpPr>
        <p:spPr>
          <a:xfrm>
            <a:off x="726469" y="493611"/>
            <a:ext cx="4715686"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Fondements et architecture des STI</a:t>
            </a:r>
            <a:endParaRPr lang="en-GB" sz="2400" b="1" dirty="0">
              <a:solidFill>
                <a:schemeClr val="bg1"/>
              </a:solidFill>
            </a:endParaRPr>
          </a:p>
        </p:txBody>
      </p:sp>
      <p:pic>
        <p:nvPicPr>
          <p:cNvPr id="9" name="Google Shape;256;g35b2283fefa_0_1217">
            <a:extLst>
              <a:ext uri="{FF2B5EF4-FFF2-40B4-BE49-F238E27FC236}">
                <a16:creationId xmlns:a16="http://schemas.microsoft.com/office/drawing/2014/main" id="{3E657E6A-7FE8-3549-7E35-0DEDE0FCE247}"/>
              </a:ext>
            </a:extLst>
          </p:cNvPr>
          <p:cNvPicPr preferRelativeResize="0"/>
          <p:nvPr/>
        </p:nvPicPr>
        <p:blipFill rotWithShape="1">
          <a:blip r:embed="rId3">
            <a:alphaModFix/>
          </a:blip>
          <a:srcRect l="1957" t="1750" r="2210" b="2148"/>
          <a:stretch>
            <a:fillRect/>
          </a:stretch>
        </p:blipFill>
        <p:spPr>
          <a:xfrm>
            <a:off x="8067368" y="3222522"/>
            <a:ext cx="4124632" cy="3119283"/>
          </a:xfrm>
          <a:prstGeom prst="rect">
            <a:avLst/>
          </a:prstGeom>
          <a:noFill/>
          <a:ln>
            <a:noFill/>
          </a:ln>
        </p:spPr>
      </p:pic>
    </p:spTree>
    <p:extLst>
      <p:ext uri="{BB962C8B-B14F-4D97-AF65-F5344CB8AC3E}">
        <p14:creationId xmlns:p14="http://schemas.microsoft.com/office/powerpoint/2010/main" val="1179505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9708-8B6C-1A56-7319-41FBAC898FC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556C5CA-1713-27FC-0CA0-E69241C58FB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1.3. </a:t>
            </a:r>
            <a:r>
              <a:rPr lang="en-US" b="1" dirty="0">
                <a:solidFill>
                  <a:sysClr val="windowText" lastClr="000000"/>
                </a:solidFill>
                <a:latin typeface="Arial"/>
                <a:cs typeface="Arial"/>
              </a:rPr>
              <a:t>Les technologies fondamentales des STI.</a:t>
            </a:r>
            <a:endParaRPr lang="en-GB" b="1" dirty="0">
              <a:solidFill>
                <a:sysClr val="windowText" lastClr="000000"/>
              </a:solidFill>
              <a:latin typeface="Arial"/>
              <a:cs typeface="Arial"/>
            </a:endParaRPr>
          </a:p>
        </p:txBody>
      </p:sp>
      <p:sp>
        <p:nvSpPr>
          <p:cNvPr id="6" name="Content Placeholder 2">
            <a:extLst>
              <a:ext uri="{FF2B5EF4-FFF2-40B4-BE49-F238E27FC236}">
                <a16:creationId xmlns:a16="http://schemas.microsoft.com/office/drawing/2014/main" id="{D4715E62-4856-F944-53EB-DE1C84B62CB6}"/>
              </a:ext>
            </a:extLst>
          </p:cNvPr>
          <p:cNvSpPr txBox="1">
            <a:spLocks/>
          </p:cNvSpPr>
          <p:nvPr/>
        </p:nvSpPr>
        <p:spPr>
          <a:xfrm>
            <a:off x="738518" y="2856835"/>
            <a:ext cx="6627789" cy="33909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Communications (connectivité) </a:t>
            </a:r>
            <a:r>
              <a:rPr kumimoji="0" lang="en-US" sz="1600" i="0" u="none" strike="noStrike" kern="1200" cap="none" spc="0" normalizeH="0" baseline="0" noProof="0" dirty="0">
                <a:ln>
                  <a:noFill/>
                </a:ln>
                <a:solidFill>
                  <a:sysClr val="windowText" lastClr="000000"/>
                </a:solidFill>
                <a:effectLst/>
                <a:uLnTx/>
                <a:uFillTx/>
                <a:ea typeface="+mn-ea"/>
                <a:cs typeface="+mn-cs"/>
              </a:rPr>
              <a:t>: le « système nerveux ». Permet l'échange de données entre les véhicules, les infrastructures et les centres.</a:t>
            </a:r>
          </a:p>
          <a:p>
            <a:pPr lvl="1">
              <a:lnSpc>
                <a:spcPct val="100000"/>
              </a:lnSpc>
              <a:defRPr/>
            </a:pPr>
            <a:r>
              <a:rPr kumimoji="0" lang="en-US" sz="1600" i="0" u="none" strike="noStrike" kern="1200" cap="none" spc="0" normalizeH="0" baseline="0" noProof="0" dirty="0">
                <a:ln>
                  <a:noFill/>
                </a:ln>
                <a:solidFill>
                  <a:sysClr val="windowText" lastClr="000000"/>
                </a:solidFill>
                <a:effectLst/>
                <a:uLnTx/>
                <a:uFillTx/>
                <a:ea typeface="+mn-ea"/>
                <a:cs typeface="+mn-cs"/>
              </a:rPr>
              <a:t>Exemples : cellulaire (4G/5G), Wi-Fi, DSRC, fibre optique.</a:t>
            </a:r>
          </a:p>
          <a:p>
            <a:pPr>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Informatique (traitement et stockage) </a:t>
            </a:r>
            <a:r>
              <a:rPr kumimoji="0" lang="en-US" sz="1600" i="0" u="none" strike="noStrike" kern="1200" cap="none" spc="0" normalizeH="0" baseline="0" noProof="0" dirty="0">
                <a:ln>
                  <a:noFill/>
                </a:ln>
                <a:solidFill>
                  <a:sysClr val="windowText" lastClr="000000"/>
                </a:solidFill>
                <a:effectLst/>
                <a:uLnTx/>
                <a:uFillTx/>
                <a:ea typeface="+mn-ea"/>
                <a:cs typeface="+mn-cs"/>
              </a:rPr>
              <a:t>: le « cerveau ». Traite et stocke de grandes quantités de données relatives aux transports.</a:t>
            </a:r>
          </a:p>
          <a:p>
            <a:pPr lvl="1">
              <a:lnSpc>
                <a:spcPct val="100000"/>
              </a:lnSpc>
              <a:defRPr/>
            </a:pPr>
            <a:r>
              <a:rPr kumimoji="0" lang="en-US" sz="1600" i="0" u="none" strike="noStrike" kern="1200" cap="none" spc="0" normalizeH="0" baseline="0" noProof="0" dirty="0">
                <a:ln>
                  <a:noFill/>
                </a:ln>
                <a:solidFill>
                  <a:sysClr val="windowText" lastClr="000000"/>
                </a:solidFill>
                <a:effectLst/>
                <a:uLnTx/>
                <a:uFillTx/>
                <a:ea typeface="+mn-ea"/>
                <a:cs typeface="+mn-cs"/>
              </a:rPr>
              <a:t>Exemples : informatique en périphérie, informatique en nuage, centres de données.</a:t>
            </a:r>
          </a:p>
          <a:p>
            <a:pPr>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Algorithmes (intelligence et analyse) </a:t>
            </a:r>
            <a:r>
              <a:rPr kumimoji="0" lang="en-US" sz="1600" i="0" u="none" strike="noStrike" kern="1200" cap="none" spc="0" normalizeH="0" baseline="0" noProof="0" dirty="0">
                <a:ln>
                  <a:noFill/>
                </a:ln>
                <a:solidFill>
                  <a:sysClr val="windowText" lastClr="000000"/>
                </a:solidFill>
                <a:effectLst/>
                <a:uLnTx/>
                <a:uFillTx/>
                <a:ea typeface="+mn-ea"/>
                <a:cs typeface="+mn-cs"/>
              </a:rPr>
              <a:t>: l'« intelligence ». Analyse les données, prédit les résultats et guide les décisions intelligentes.</a:t>
            </a:r>
          </a:p>
          <a:p>
            <a:pPr lvl="1">
              <a:lnSpc>
                <a:spcPct val="100000"/>
              </a:lnSpc>
              <a:defRPr/>
            </a:pPr>
            <a:r>
              <a:rPr kumimoji="0" lang="en-US" sz="1600" i="0" u="none" strike="noStrike" kern="1200" cap="none" spc="0" normalizeH="0" baseline="0" noProof="0" dirty="0">
                <a:ln>
                  <a:noFill/>
                </a:ln>
                <a:solidFill>
                  <a:sysClr val="windowText" lastClr="000000"/>
                </a:solidFill>
                <a:effectLst/>
                <a:uLnTx/>
                <a:uFillTx/>
                <a:ea typeface="+mn-ea"/>
                <a:cs typeface="+mn-cs"/>
              </a:rPr>
              <a:t>Exemples : IA/apprentissage automatique, algorithmes d'optimisation, fusion de données.</a:t>
            </a:r>
          </a:p>
        </p:txBody>
      </p:sp>
      <p:sp>
        <p:nvSpPr>
          <p:cNvPr id="11" name="Content Placeholder 2">
            <a:extLst>
              <a:ext uri="{FF2B5EF4-FFF2-40B4-BE49-F238E27FC236}">
                <a16:creationId xmlns:a16="http://schemas.microsoft.com/office/drawing/2014/main" id="{74E2B1B1-0D1A-2BF8-15DC-5AAB98157F0B}"/>
              </a:ext>
            </a:extLst>
          </p:cNvPr>
          <p:cNvSpPr txBox="1">
            <a:spLocks/>
          </p:cNvSpPr>
          <p:nvPr/>
        </p:nvSpPr>
        <p:spPr>
          <a:xfrm>
            <a:off x="726466" y="1539563"/>
            <a:ext cx="10725152" cy="13172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Les STI reposent sur quatre technologies fondamentales interdépendantes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Détection (collecte de données) </a:t>
            </a:r>
            <a:r>
              <a:rPr kumimoji="0" lang="en-US" sz="1800" i="0" u="none" strike="noStrike" kern="1200" cap="none" spc="0" normalizeH="0" baseline="0" noProof="0" dirty="0">
                <a:ln>
                  <a:noFill/>
                </a:ln>
                <a:solidFill>
                  <a:sysClr val="windowText" lastClr="000000"/>
                </a:solidFill>
                <a:effectLst/>
                <a:uLnTx/>
                <a:uFillTx/>
                <a:ea typeface="+mn-ea"/>
                <a:cs typeface="+mn-cs"/>
              </a:rPr>
              <a:t>: les « yeux et les oreilles » du système. Recueille des données en temps réel à partir de l'environnement.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Exemples : boucles inductives, radars, caméras, GPS, lidars.</a:t>
            </a:r>
          </a:p>
        </p:txBody>
      </p:sp>
      <p:sp>
        <p:nvSpPr>
          <p:cNvPr id="7" name="object 2">
            <a:extLst>
              <a:ext uri="{FF2B5EF4-FFF2-40B4-BE49-F238E27FC236}">
                <a16:creationId xmlns:a16="http://schemas.microsoft.com/office/drawing/2014/main" id="{5E5AB2C9-5C00-EE31-2954-8F35DE518883}"/>
              </a:ext>
            </a:extLst>
          </p:cNvPr>
          <p:cNvSpPr txBox="1">
            <a:spLocks noGrp="1"/>
          </p:cNvSpPr>
          <p:nvPr>
            <p:ph type="title"/>
          </p:nvPr>
        </p:nvSpPr>
        <p:spPr>
          <a:xfrm>
            <a:off x="726469" y="493611"/>
            <a:ext cx="4582950"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Fondements et architecture des STI</a:t>
            </a:r>
            <a:endParaRPr lang="en-GB" sz="2400" b="1" dirty="0">
              <a:solidFill>
                <a:schemeClr val="bg1"/>
              </a:solidFill>
            </a:endParaRPr>
          </a:p>
        </p:txBody>
      </p:sp>
      <p:grpSp>
        <p:nvGrpSpPr>
          <p:cNvPr id="28" name="Group 27">
            <a:extLst>
              <a:ext uri="{FF2B5EF4-FFF2-40B4-BE49-F238E27FC236}">
                <a16:creationId xmlns:a16="http://schemas.microsoft.com/office/drawing/2014/main" id="{5807134A-4E40-16D5-CAF0-2E94801F4D2D}"/>
              </a:ext>
            </a:extLst>
          </p:cNvPr>
          <p:cNvGrpSpPr/>
          <p:nvPr/>
        </p:nvGrpSpPr>
        <p:grpSpPr>
          <a:xfrm>
            <a:off x="7417250" y="3066294"/>
            <a:ext cx="4774750" cy="3181445"/>
            <a:chOff x="6246999" y="1527626"/>
            <a:chExt cx="6086501" cy="4055474"/>
          </a:xfrm>
        </p:grpSpPr>
        <p:sp>
          <p:nvSpPr>
            <p:cNvPr id="19" name="Google Shape;280;g35b2283fefa_0_1255">
              <a:extLst>
                <a:ext uri="{FF2B5EF4-FFF2-40B4-BE49-F238E27FC236}">
                  <a16:creationId xmlns:a16="http://schemas.microsoft.com/office/drawing/2014/main" id="{BB4C0366-F7E0-7AD8-8B58-D770C6D34816}"/>
                </a:ext>
              </a:extLst>
            </p:cNvPr>
            <p:cNvSpPr/>
            <p:nvPr/>
          </p:nvSpPr>
          <p:spPr>
            <a:xfrm>
              <a:off x="6762036" y="1552526"/>
              <a:ext cx="2185288" cy="1343099"/>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200" b="0" i="0" u="none" strike="noStrike" kern="0" cap="none" spc="0" normalizeH="0" baseline="0" noProof="0" dirty="0">
                  <a:ln>
                    <a:noFill/>
                  </a:ln>
                  <a:solidFill>
                    <a:sysClr val="windowText" lastClr="000000"/>
                  </a:solidFill>
                  <a:effectLst/>
                  <a:uLnTx/>
                  <a:uFillTx/>
                  <a:latin typeface="Helvetica Neue"/>
                </a:rPr>
                <a:t>DÉTECTION (COLLECTE DE DONNÉES)</a:t>
              </a:r>
              <a:endParaRPr kumimoji="0" sz="1200" b="0" i="0" u="none" strike="noStrike" kern="0" cap="none" spc="0" normalizeH="0" baseline="0" noProof="0" dirty="0">
                <a:ln>
                  <a:noFill/>
                </a:ln>
                <a:solidFill>
                  <a:sysClr val="windowText" lastClr="000000"/>
                </a:solidFill>
                <a:effectLst/>
                <a:uLnTx/>
                <a:uFillTx/>
                <a:latin typeface="Helvetica Neue"/>
              </a:endParaRPr>
            </a:p>
          </p:txBody>
        </p:sp>
        <p:sp>
          <p:nvSpPr>
            <p:cNvPr id="20" name="Google Shape;281;g35b2283fefa_0_1255">
              <a:extLst>
                <a:ext uri="{FF2B5EF4-FFF2-40B4-BE49-F238E27FC236}">
                  <a16:creationId xmlns:a16="http://schemas.microsoft.com/office/drawing/2014/main" id="{9DD274B2-8B06-CCCD-42E5-DAE9EF4354D7}"/>
                </a:ext>
              </a:extLst>
            </p:cNvPr>
            <p:cNvSpPr/>
            <p:nvPr/>
          </p:nvSpPr>
          <p:spPr>
            <a:xfrm>
              <a:off x="9435141" y="1527626"/>
              <a:ext cx="2898359" cy="1054556"/>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200" b="0" i="0" u="none" strike="noStrike" kern="0" cap="none" spc="0" normalizeH="0" baseline="0" noProof="0" dirty="0">
                  <a:ln>
                    <a:noFill/>
                  </a:ln>
                  <a:solidFill>
                    <a:sysClr val="windowText" lastClr="000000"/>
                  </a:solidFill>
                  <a:effectLst/>
                  <a:uLnTx/>
                  <a:uFillTx/>
                  <a:latin typeface="Helvetica Neue"/>
                </a:rPr>
                <a:t>COMMUNICATIONS (CONNECTIVITÉ)</a:t>
              </a:r>
              <a:endParaRPr kumimoji="0" sz="1200" b="0" i="0" u="none" strike="noStrike" kern="0" cap="none" spc="0" normalizeH="0" baseline="0" noProof="0" dirty="0">
                <a:ln>
                  <a:noFill/>
                </a:ln>
                <a:solidFill>
                  <a:sysClr val="windowText" lastClr="000000"/>
                </a:solidFill>
                <a:effectLst/>
                <a:uLnTx/>
                <a:uFillTx/>
                <a:latin typeface="Helvetica Neue"/>
              </a:endParaRPr>
            </a:p>
          </p:txBody>
        </p:sp>
        <p:sp>
          <p:nvSpPr>
            <p:cNvPr id="21" name="Google Shape;282;g35b2283fefa_0_1255">
              <a:extLst>
                <a:ext uri="{FF2B5EF4-FFF2-40B4-BE49-F238E27FC236}">
                  <a16:creationId xmlns:a16="http://schemas.microsoft.com/office/drawing/2014/main" id="{A685F2CC-10D5-F613-056A-7BA69BE2DB90}"/>
                </a:ext>
              </a:extLst>
            </p:cNvPr>
            <p:cNvSpPr/>
            <p:nvPr/>
          </p:nvSpPr>
          <p:spPr>
            <a:xfrm>
              <a:off x="9186373" y="4287400"/>
              <a:ext cx="2563387" cy="1295700"/>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200" b="0" i="0" u="none" strike="noStrike" kern="0" cap="none" spc="0" normalizeH="0" baseline="0" noProof="0" dirty="0">
                  <a:ln>
                    <a:noFill/>
                  </a:ln>
                  <a:solidFill>
                    <a:sysClr val="windowText" lastClr="000000"/>
                  </a:solidFill>
                  <a:effectLst/>
                  <a:uLnTx/>
                  <a:uFillTx/>
                  <a:latin typeface="Helvetica Neue"/>
                </a:rPr>
                <a:t>ALGORITHMES (INTELLIGENCE ET ANALYSE)</a:t>
              </a:r>
              <a:endParaRPr kumimoji="0" sz="1200" b="0" i="0" u="none" strike="noStrike" kern="0" cap="none" spc="0" normalizeH="0" baseline="0" noProof="0" dirty="0">
                <a:ln>
                  <a:noFill/>
                </a:ln>
                <a:solidFill>
                  <a:sysClr val="windowText" lastClr="000000"/>
                </a:solidFill>
                <a:effectLst/>
                <a:uLnTx/>
                <a:uFillTx/>
                <a:latin typeface="Helvetica Neue"/>
              </a:endParaRPr>
            </a:p>
          </p:txBody>
        </p:sp>
        <p:cxnSp>
          <p:nvCxnSpPr>
            <p:cNvPr id="22" name="Google Shape;283;g35b2283fefa_0_1255">
              <a:extLst>
                <a:ext uri="{FF2B5EF4-FFF2-40B4-BE49-F238E27FC236}">
                  <a16:creationId xmlns:a16="http://schemas.microsoft.com/office/drawing/2014/main" id="{66C46BDE-518B-A0E3-9F77-872C1B7FCAFF}"/>
                </a:ext>
              </a:extLst>
            </p:cNvPr>
            <p:cNvCxnSpPr>
              <a:cxnSpLocks/>
              <a:stCxn id="19" idx="6"/>
              <a:endCxn id="20" idx="2"/>
            </p:cNvCxnSpPr>
            <p:nvPr/>
          </p:nvCxnSpPr>
          <p:spPr>
            <a:xfrm flipV="1">
              <a:off x="8947324" y="2054904"/>
              <a:ext cx="487817" cy="169173"/>
            </a:xfrm>
            <a:prstGeom prst="straightConnector1">
              <a:avLst/>
            </a:prstGeom>
            <a:noFill/>
            <a:ln w="38100" cap="flat" cmpd="sng">
              <a:solidFill>
                <a:srgbClr val="1F497D"/>
              </a:solidFill>
              <a:prstDash val="solid"/>
              <a:round/>
              <a:headEnd type="none" w="sm" len="sm"/>
              <a:tailEnd type="none" w="sm" len="sm"/>
            </a:ln>
          </p:spPr>
        </p:cxnSp>
        <p:cxnSp>
          <p:nvCxnSpPr>
            <p:cNvPr id="23" name="Google Shape;284;g35b2283fefa_0_1255">
              <a:extLst>
                <a:ext uri="{FF2B5EF4-FFF2-40B4-BE49-F238E27FC236}">
                  <a16:creationId xmlns:a16="http://schemas.microsoft.com/office/drawing/2014/main" id="{A9470370-8125-F56C-EA1E-2D0F471181F3}"/>
                </a:ext>
              </a:extLst>
            </p:cNvPr>
            <p:cNvCxnSpPr>
              <a:cxnSpLocks/>
              <a:stCxn id="26" idx="6"/>
              <a:endCxn id="21" idx="2"/>
            </p:cNvCxnSpPr>
            <p:nvPr/>
          </p:nvCxnSpPr>
          <p:spPr>
            <a:xfrm>
              <a:off x="8701935" y="4935251"/>
              <a:ext cx="484438" cy="0"/>
            </a:xfrm>
            <a:prstGeom prst="straightConnector1">
              <a:avLst/>
            </a:prstGeom>
            <a:noFill/>
            <a:ln w="38100" cap="flat" cmpd="sng">
              <a:solidFill>
                <a:srgbClr val="1F497D"/>
              </a:solidFill>
              <a:prstDash val="solid"/>
              <a:round/>
              <a:headEnd type="none" w="sm" len="sm"/>
              <a:tailEnd type="none" w="sm" len="sm"/>
            </a:ln>
          </p:spPr>
        </p:cxnSp>
        <p:cxnSp>
          <p:nvCxnSpPr>
            <p:cNvPr id="24" name="Google Shape;286;g35b2283fefa_0_1255">
              <a:extLst>
                <a:ext uri="{FF2B5EF4-FFF2-40B4-BE49-F238E27FC236}">
                  <a16:creationId xmlns:a16="http://schemas.microsoft.com/office/drawing/2014/main" id="{DD7DCD60-0D02-DDB1-44C7-707B9434C586}"/>
                </a:ext>
              </a:extLst>
            </p:cNvPr>
            <p:cNvCxnSpPr>
              <a:cxnSpLocks/>
              <a:stCxn id="20" idx="5"/>
              <a:endCxn id="21" idx="7"/>
            </p:cNvCxnSpPr>
            <p:nvPr/>
          </p:nvCxnSpPr>
          <p:spPr>
            <a:xfrm flipH="1">
              <a:off x="11374361" y="2427746"/>
              <a:ext cx="534684" cy="2049404"/>
            </a:xfrm>
            <a:prstGeom prst="straightConnector1">
              <a:avLst/>
            </a:prstGeom>
            <a:noFill/>
            <a:ln w="38100" cap="flat" cmpd="sng">
              <a:solidFill>
                <a:srgbClr val="1F497D"/>
              </a:solidFill>
              <a:prstDash val="solid"/>
              <a:round/>
              <a:headEnd type="none" w="sm" len="sm"/>
              <a:tailEnd type="none" w="sm" len="sm"/>
            </a:ln>
          </p:spPr>
        </p:cxnSp>
        <p:sp>
          <p:nvSpPr>
            <p:cNvPr id="25" name="Google Shape;287;g35b2283fefa_0_1255">
              <a:extLst>
                <a:ext uri="{FF2B5EF4-FFF2-40B4-BE49-F238E27FC236}">
                  <a16:creationId xmlns:a16="http://schemas.microsoft.com/office/drawing/2014/main" id="{7538429D-7A6A-AEDF-3568-6DF0F88A6ED5}"/>
                </a:ext>
              </a:extLst>
            </p:cNvPr>
            <p:cNvSpPr txBox="1"/>
            <p:nvPr/>
          </p:nvSpPr>
          <p:spPr>
            <a:xfrm>
              <a:off x="8264274" y="3143826"/>
              <a:ext cx="2298878" cy="941554"/>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1400"/>
                <a:buFont typeface="Arial"/>
                <a:buNone/>
              </a:pPr>
              <a:r>
                <a:rPr lang="en-GB" sz="1200" b="1" dirty="0">
                  <a:latin typeface="Helvetica Neue"/>
                </a:rPr>
                <a:t>LES</a:t>
              </a:r>
              <a:endParaRPr sz="1200" b="1" dirty="0">
                <a:latin typeface="Helvetica Neue"/>
              </a:endParaRPr>
            </a:p>
            <a:p>
              <a:pPr algn="ctr" defTabSz="914400" hangingPunct="1">
                <a:lnSpc>
                  <a:spcPct val="100000"/>
                </a:lnSpc>
                <a:spcBef>
                  <a:spcPts val="0"/>
                </a:spcBef>
                <a:buClr>
                  <a:srgbClr val="000000"/>
                </a:buClr>
                <a:buSzPts val="1400"/>
                <a:buFont typeface="Arial"/>
                <a:buNone/>
              </a:pPr>
              <a:r>
                <a:rPr lang="en-GB" sz="1200" b="1" dirty="0">
                  <a:latin typeface="Helvetica Neue"/>
                </a:rPr>
                <a:t>TECHNOLOGIES DE BASE DES STI</a:t>
              </a:r>
              <a:endParaRPr sz="1200" b="1" dirty="0">
                <a:latin typeface="Helvetica Neue"/>
              </a:endParaRPr>
            </a:p>
          </p:txBody>
        </p:sp>
        <p:sp>
          <p:nvSpPr>
            <p:cNvPr id="26" name="Google Shape;285;g35b2283fefa_0_1255">
              <a:extLst>
                <a:ext uri="{FF2B5EF4-FFF2-40B4-BE49-F238E27FC236}">
                  <a16:creationId xmlns:a16="http://schemas.microsoft.com/office/drawing/2014/main" id="{FF4C626F-6F6A-A792-7560-BC290848B527}"/>
                </a:ext>
              </a:extLst>
            </p:cNvPr>
            <p:cNvSpPr/>
            <p:nvPr/>
          </p:nvSpPr>
          <p:spPr>
            <a:xfrm>
              <a:off x="6246999" y="4287400"/>
              <a:ext cx="2454936" cy="1295700"/>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200" b="0" i="0" u="none" strike="noStrike" kern="0" cap="none" spc="0" normalizeH="0" baseline="0" noProof="0" dirty="0">
                  <a:ln>
                    <a:noFill/>
                  </a:ln>
                  <a:solidFill>
                    <a:sysClr val="windowText" lastClr="000000"/>
                  </a:solidFill>
                  <a:effectLst/>
                  <a:uLnTx/>
                  <a:uFillTx/>
                  <a:latin typeface="Helvetica Neue"/>
                </a:rPr>
                <a:t>INFORMATIQUE (TRAITEMENT ET STOCKAGE)</a:t>
              </a:r>
              <a:endParaRPr kumimoji="0" sz="1200" b="0" i="0" u="none" strike="noStrike" kern="0" cap="none" spc="0" normalizeH="0" baseline="0" noProof="0" dirty="0">
                <a:ln>
                  <a:noFill/>
                </a:ln>
                <a:solidFill>
                  <a:sysClr val="windowText" lastClr="000000"/>
                </a:solidFill>
                <a:effectLst/>
                <a:uLnTx/>
                <a:uFillTx/>
                <a:latin typeface="Helvetica Neue"/>
              </a:endParaRPr>
            </a:p>
          </p:txBody>
        </p:sp>
        <p:cxnSp>
          <p:nvCxnSpPr>
            <p:cNvPr id="27" name="Google Shape;288;g35b2283fefa_0_1255">
              <a:extLst>
                <a:ext uri="{FF2B5EF4-FFF2-40B4-BE49-F238E27FC236}">
                  <a16:creationId xmlns:a16="http://schemas.microsoft.com/office/drawing/2014/main" id="{DD50183F-B794-9441-E926-4E424E0F4D05}"/>
                </a:ext>
              </a:extLst>
            </p:cNvPr>
            <p:cNvCxnSpPr>
              <a:cxnSpLocks/>
              <a:stCxn id="19" idx="3"/>
              <a:endCxn id="26" idx="1"/>
            </p:cNvCxnSpPr>
            <p:nvPr/>
          </p:nvCxnSpPr>
          <p:spPr>
            <a:xfrm flipH="1">
              <a:off x="6606516" y="2698932"/>
              <a:ext cx="475547" cy="1778219"/>
            </a:xfrm>
            <a:prstGeom prst="straightConnector1">
              <a:avLst/>
            </a:prstGeom>
            <a:noFill/>
            <a:ln w="38100" cap="flat" cmpd="sng">
              <a:solidFill>
                <a:srgbClr val="1F497D"/>
              </a:solidFill>
              <a:prstDash val="solid"/>
              <a:round/>
              <a:headEnd type="none" w="sm" len="sm"/>
              <a:tailEnd type="none" w="sm" len="sm"/>
            </a:ln>
          </p:spPr>
        </p:cxnSp>
      </p:grpSp>
    </p:spTree>
    <p:extLst>
      <p:ext uri="{BB962C8B-B14F-4D97-AF65-F5344CB8AC3E}">
        <p14:creationId xmlns:p14="http://schemas.microsoft.com/office/powerpoint/2010/main" val="3104973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EDDA5-D4FC-1A1A-B203-793894663FE6}"/>
            </a:ext>
          </a:extLst>
        </p:cNvPr>
        <p:cNvGrpSpPr/>
        <p:nvPr/>
      </p:nvGrpSpPr>
      <p:grpSpPr>
        <a:xfrm>
          <a:off x="0" y="0"/>
          <a:ext cx="0" cy="0"/>
          <a:chOff x="0" y="0"/>
          <a:chExt cx="0" cy="0"/>
        </a:xfrm>
      </p:grpSpPr>
      <p:pic>
        <p:nvPicPr>
          <p:cNvPr id="8" name="Google Shape;268;g35b2283fefa_0_609">
            <a:extLst>
              <a:ext uri="{FF2B5EF4-FFF2-40B4-BE49-F238E27FC236}">
                <a16:creationId xmlns:a16="http://schemas.microsoft.com/office/drawing/2014/main" id="{B2DC8204-0130-D50D-0229-BB2285D1B189}"/>
              </a:ext>
            </a:extLst>
          </p:cNvPr>
          <p:cNvPicPr preferRelativeResize="0"/>
          <p:nvPr/>
        </p:nvPicPr>
        <p:blipFill rotWithShape="1">
          <a:blip r:embed="rId3">
            <a:alphaModFix/>
          </a:blip>
          <a:srcRect/>
          <a:stretch/>
        </p:blipFill>
        <p:spPr>
          <a:xfrm>
            <a:off x="8561925" y="3353916"/>
            <a:ext cx="3630075" cy="2548851"/>
          </a:xfrm>
          <a:prstGeom prst="rect">
            <a:avLst/>
          </a:prstGeom>
          <a:noFill/>
          <a:ln>
            <a:noFill/>
          </a:ln>
        </p:spPr>
      </p:pic>
      <p:sp>
        <p:nvSpPr>
          <p:cNvPr id="3" name="object 3">
            <a:extLst>
              <a:ext uri="{FF2B5EF4-FFF2-40B4-BE49-F238E27FC236}">
                <a16:creationId xmlns:a16="http://schemas.microsoft.com/office/drawing/2014/main" id="{5FF6824D-52ED-1353-0968-A1D44D1C9288}"/>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1.4. </a:t>
            </a:r>
            <a:r>
              <a:rPr lang="en-US" b="1" dirty="0">
                <a:solidFill>
                  <a:sysClr val="windowText" lastClr="000000"/>
                </a:solidFill>
                <a:latin typeface="Arial"/>
                <a:cs typeface="Arial"/>
              </a:rPr>
              <a:t>Portée</a:t>
            </a:r>
            <a:r>
              <a:rPr lang="en-GB" b="1" dirty="0">
                <a:solidFill>
                  <a:sysClr val="windowText" lastClr="000000"/>
                </a:solidFill>
                <a:latin typeface="Arial"/>
                <a:cs typeface="Arial"/>
              </a:rPr>
              <a:t> des STI</a:t>
            </a:r>
            <a:r>
              <a:rPr lang="en-US" b="1" dirty="0">
                <a:solidFill>
                  <a:sysClr val="windowText" lastClr="000000"/>
                </a:solidFill>
                <a:latin typeface="Arial"/>
                <a:cs typeface="Arial"/>
              </a:rPr>
              <a:t>.</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79113858-8941-A114-5387-3D1EBB0B740B}"/>
              </a:ext>
            </a:extLst>
          </p:cNvPr>
          <p:cNvSpPr txBox="1">
            <a:spLocks noGrp="1"/>
          </p:cNvSpPr>
          <p:nvPr>
            <p:ph type="title"/>
          </p:nvPr>
        </p:nvSpPr>
        <p:spPr>
          <a:xfrm>
            <a:off x="726468" y="493611"/>
            <a:ext cx="46714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Fondements et architecture des STI</a:t>
            </a:r>
            <a:endParaRPr lang="en-GB" sz="2400" b="1" dirty="0">
              <a:solidFill>
                <a:schemeClr val="bg1"/>
              </a:solidFill>
            </a:endParaRPr>
          </a:p>
        </p:txBody>
      </p:sp>
      <p:sp>
        <p:nvSpPr>
          <p:cNvPr id="2" name="Google Shape;265;g35b2283fefa_0_609">
            <a:extLst>
              <a:ext uri="{FF2B5EF4-FFF2-40B4-BE49-F238E27FC236}">
                <a16:creationId xmlns:a16="http://schemas.microsoft.com/office/drawing/2014/main" id="{92BD454A-2DF5-BB45-F46E-DABB1DAF428A}"/>
              </a:ext>
            </a:extLst>
          </p:cNvPr>
          <p:cNvSpPr txBox="1"/>
          <p:nvPr/>
        </p:nvSpPr>
        <p:spPr>
          <a:xfrm>
            <a:off x="733313" y="1600875"/>
            <a:ext cx="7828612" cy="1908184"/>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200"/>
              <a:buFont typeface="Arial"/>
              <a:buNone/>
            </a:pPr>
            <a:r>
              <a:rPr lang="en-GB" sz="1600" dirty="0">
                <a:latin typeface="Helvetica Neue"/>
              </a:rPr>
              <a:t>Les STI couvrent toute une gamme de systèmes de gestion du trafic et des transports : </a:t>
            </a:r>
            <a:r>
              <a:rPr lang="en-GB" sz="1600" dirty="0" err="1">
                <a:latin typeface="Helvetica Neue"/>
              </a:rPr>
              <a:t>des centres</a:t>
            </a:r>
            <a:r>
              <a:rPr lang="en-GB" sz="1600" dirty="0">
                <a:latin typeface="Helvetica Neue"/>
              </a:rPr>
              <a:t> de contrôle du trafic urbain et des péages électroniques à la navigation embarquée, en passant par les informations en temps réel sur les transports en commun, etc. Les infrastructures routières (capteurs, caméras, feux de signalisation, etc.) et les systèmes embarqués (GPS, aide à la conduite, etc.) font partie des STI. Elles couvrent les autoroutes, les rues urbaines, les transports en commun, le fret et même la sécurité des piétons et des cyclistes.</a:t>
            </a:r>
            <a:endParaRPr sz="1600" dirty="0">
              <a:latin typeface="Helvetica Neue"/>
            </a:endParaRPr>
          </a:p>
        </p:txBody>
      </p:sp>
      <p:sp>
        <p:nvSpPr>
          <p:cNvPr id="4" name="Google Shape;266;g35b2283fefa_0_609">
            <a:extLst>
              <a:ext uri="{FF2B5EF4-FFF2-40B4-BE49-F238E27FC236}">
                <a16:creationId xmlns:a16="http://schemas.microsoft.com/office/drawing/2014/main" id="{5888C428-9AE0-C673-22E0-CC58CB212B0D}"/>
              </a:ext>
            </a:extLst>
          </p:cNvPr>
          <p:cNvSpPr txBox="1"/>
          <p:nvPr/>
        </p:nvSpPr>
        <p:spPr>
          <a:xfrm>
            <a:off x="726468" y="3594430"/>
            <a:ext cx="8166809" cy="2769959"/>
          </a:xfrm>
          <a:prstGeom prst="rect">
            <a:avLst/>
          </a:prstGeom>
          <a:noFill/>
          <a:ln>
            <a:noFill/>
          </a:ln>
        </p:spPr>
        <p:txBody>
          <a:bodyPr spcFirstLastPara="1" wrap="square" lIns="91425" tIns="91425" rIns="91425" bIns="91425" anchor="t" anchorCtr="0">
            <a:spAutoFit/>
          </a:bodyPr>
          <a:lstStyle/>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Gestion du trafic : </a:t>
            </a:r>
            <a:r>
              <a:rPr lang="en-GB" sz="1600" dirty="0">
                <a:solidFill>
                  <a:srgbClr val="1A1C1E"/>
                </a:solidFill>
                <a:highlight>
                  <a:srgbClr val="FFFFFF"/>
                </a:highlight>
                <a:latin typeface="Helvetica Neue"/>
              </a:rPr>
              <a:t>contrôle urbain, feux de signalisation intelligents.</a:t>
            </a:r>
            <a:endParaRPr sz="1600" dirty="0">
              <a:solidFill>
                <a:srgbClr val="1A1C1E"/>
              </a:solidFill>
              <a:highlight>
                <a:srgbClr val="FFFFFF"/>
              </a:highlight>
              <a:latin typeface="Helvetica Neue"/>
            </a:endParaRPr>
          </a:p>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Systèmes automatisés : </a:t>
            </a:r>
            <a:r>
              <a:rPr lang="en-GB" sz="1600" dirty="0">
                <a:solidFill>
                  <a:srgbClr val="1A1C1E"/>
                </a:solidFill>
                <a:highlight>
                  <a:srgbClr val="FFFFFF"/>
                </a:highlight>
                <a:latin typeface="Helvetica Neue"/>
              </a:rPr>
              <a:t>péages électroniques.</a:t>
            </a:r>
            <a:endParaRPr sz="1600" dirty="0">
              <a:solidFill>
                <a:srgbClr val="1A1C1E"/>
              </a:solidFill>
              <a:highlight>
                <a:srgbClr val="FFFFFF"/>
              </a:highlight>
              <a:latin typeface="Helvetica Neue"/>
            </a:endParaRPr>
          </a:p>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Navigation et informations : </a:t>
            </a:r>
            <a:r>
              <a:rPr lang="en-GB" sz="1600" dirty="0">
                <a:solidFill>
                  <a:srgbClr val="1A1C1E"/>
                </a:solidFill>
                <a:highlight>
                  <a:srgbClr val="FFFFFF"/>
                </a:highlight>
                <a:latin typeface="Helvetica Neue"/>
              </a:rPr>
              <a:t>GPS embarqué, données de transport en temps réel.</a:t>
            </a:r>
            <a:endParaRPr sz="1600" dirty="0">
              <a:solidFill>
                <a:srgbClr val="1A1C1E"/>
              </a:solidFill>
              <a:highlight>
                <a:srgbClr val="FFFFFF"/>
              </a:highlight>
              <a:latin typeface="Helvetica Neue"/>
            </a:endParaRPr>
          </a:p>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Infrastructure : </a:t>
            </a:r>
            <a:r>
              <a:rPr lang="en-GB" sz="1600" dirty="0">
                <a:solidFill>
                  <a:srgbClr val="1A1C1E"/>
                </a:solidFill>
                <a:highlight>
                  <a:srgbClr val="FFFFFF"/>
                </a:highlight>
                <a:latin typeface="Helvetica Neue"/>
              </a:rPr>
              <a:t>capteurs et caméras routiers.</a:t>
            </a:r>
            <a:endParaRPr sz="1600" dirty="0">
              <a:solidFill>
                <a:srgbClr val="1A1C1E"/>
              </a:solidFill>
              <a:highlight>
                <a:srgbClr val="FFFFFF"/>
              </a:highlight>
              <a:latin typeface="Helvetica Neue"/>
            </a:endParaRPr>
          </a:p>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Technologie automobile : </a:t>
            </a:r>
            <a:r>
              <a:rPr lang="en-GB" sz="1600" dirty="0">
                <a:solidFill>
                  <a:srgbClr val="1A1C1E"/>
                </a:solidFill>
                <a:highlight>
                  <a:srgbClr val="FFFFFF"/>
                </a:highlight>
                <a:latin typeface="Helvetica Neue"/>
              </a:rPr>
              <a:t>aide à la conduite, GPS.</a:t>
            </a:r>
            <a:endParaRPr sz="1600" dirty="0">
              <a:solidFill>
                <a:srgbClr val="1A1C1E"/>
              </a:solidFill>
              <a:highlight>
                <a:srgbClr val="FFFFFF"/>
              </a:highlight>
              <a:latin typeface="Helvetica Neue"/>
            </a:endParaRPr>
          </a:p>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Tous modes confondus : </a:t>
            </a:r>
            <a:r>
              <a:rPr lang="en-GB" sz="1600" dirty="0">
                <a:solidFill>
                  <a:srgbClr val="1A1C1E"/>
                </a:solidFill>
                <a:highlight>
                  <a:srgbClr val="FFFFFF"/>
                </a:highlight>
                <a:latin typeface="Helvetica Neue"/>
              </a:rPr>
              <a:t>autoroutes, rues urbaines, transports publics, fret, sécurité des piétons/cyclistes.</a:t>
            </a:r>
            <a:endParaRPr sz="1600" dirty="0">
              <a:solidFill>
                <a:srgbClr val="1A1C1E"/>
              </a:solidFill>
              <a:highlight>
                <a:srgbClr val="FFFFFF"/>
              </a:highlight>
              <a:latin typeface="Helvetica Neue"/>
            </a:endParaRPr>
          </a:p>
        </p:txBody>
      </p:sp>
      <p:sp>
        <p:nvSpPr>
          <p:cNvPr id="5" name="Google Shape;267;g35b2283fefa_0_609">
            <a:extLst>
              <a:ext uri="{FF2B5EF4-FFF2-40B4-BE49-F238E27FC236}">
                <a16:creationId xmlns:a16="http://schemas.microsoft.com/office/drawing/2014/main" id="{3E2A3C7A-E357-7883-A6D9-A880C6417E51}"/>
              </a:ext>
            </a:extLst>
          </p:cNvPr>
          <p:cNvSpPr txBox="1"/>
          <p:nvPr/>
        </p:nvSpPr>
        <p:spPr>
          <a:xfrm>
            <a:off x="726468" y="3353916"/>
            <a:ext cx="3962490" cy="430857"/>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600" b="1" dirty="0">
                <a:solidFill>
                  <a:srgbClr val="1A1C1E"/>
                </a:solidFill>
                <a:highlight>
                  <a:srgbClr val="FFFFFF"/>
                </a:highlight>
                <a:latin typeface="Helvetica Neue"/>
              </a:rPr>
              <a:t>ITS : un réseau étendu</a:t>
            </a:r>
            <a:endParaRPr sz="1600" dirty="0">
              <a:latin typeface="Arial"/>
              <a:ea typeface="Arial"/>
              <a:cs typeface="Arial"/>
              <a:sym typeface="Arial"/>
            </a:endParaRPr>
          </a:p>
        </p:txBody>
      </p:sp>
      <p:pic>
        <p:nvPicPr>
          <p:cNvPr id="9" name="Google Shape;269;g35b2283fefa_0_609">
            <a:extLst>
              <a:ext uri="{FF2B5EF4-FFF2-40B4-BE49-F238E27FC236}">
                <a16:creationId xmlns:a16="http://schemas.microsoft.com/office/drawing/2014/main" id="{636A20DE-039B-9656-9D14-2CEBB32FA380}"/>
              </a:ext>
            </a:extLst>
          </p:cNvPr>
          <p:cNvPicPr preferRelativeResize="0"/>
          <p:nvPr/>
        </p:nvPicPr>
        <p:blipFill rotWithShape="1">
          <a:blip r:embed="rId4">
            <a:alphaModFix/>
          </a:blip>
          <a:srcRect/>
          <a:stretch/>
        </p:blipFill>
        <p:spPr>
          <a:xfrm>
            <a:off x="8577011" y="816067"/>
            <a:ext cx="3599912" cy="2225400"/>
          </a:xfrm>
          <a:prstGeom prst="rect">
            <a:avLst/>
          </a:prstGeom>
          <a:noFill/>
          <a:ln>
            <a:noFill/>
          </a:ln>
        </p:spPr>
      </p:pic>
      <p:sp>
        <p:nvSpPr>
          <p:cNvPr id="10" name="Google Shape;270;g35b2283fefa_0_609">
            <a:extLst>
              <a:ext uri="{FF2B5EF4-FFF2-40B4-BE49-F238E27FC236}">
                <a16:creationId xmlns:a16="http://schemas.microsoft.com/office/drawing/2014/main" id="{C2DC8996-0C3E-6899-E19B-D9ADEF2B7DC1}"/>
              </a:ext>
            </a:extLst>
          </p:cNvPr>
          <p:cNvSpPr txBox="1"/>
          <p:nvPr/>
        </p:nvSpPr>
        <p:spPr>
          <a:xfrm>
            <a:off x="9084287" y="3049618"/>
            <a:ext cx="3000000" cy="369300"/>
          </a:xfrm>
          <a:prstGeom prst="rect">
            <a:avLst/>
          </a:prstGeom>
          <a:noFill/>
          <a:ln>
            <a:noFill/>
          </a:ln>
        </p:spPr>
        <p:txBody>
          <a:bodyPr spcFirstLastPara="1" wrap="square" lIns="91425" tIns="91425" rIns="91425" bIns="91425" anchor="t" anchorCtr="0">
            <a:spAutoFit/>
          </a:bodyPr>
          <a:lstStyle/>
          <a:p>
            <a:pPr defTabSz="914400" hangingPunct="1">
              <a:lnSpc>
                <a:spcPct val="150000"/>
              </a:lnSpc>
              <a:spcBef>
                <a:spcPts val="0"/>
              </a:spcBef>
              <a:buClr>
                <a:srgbClr val="000000"/>
              </a:buClr>
              <a:buSzPts val="1200"/>
              <a:buFont typeface="Arial"/>
              <a:buNone/>
            </a:pPr>
            <a:r>
              <a:rPr lang="en-GB" sz="1200" b="1" dirty="0" err="1">
                <a:solidFill>
                  <a:srgbClr val="1A1C1E"/>
                </a:solidFill>
                <a:highlight>
                  <a:srgbClr val="FFFFFF"/>
                </a:highlight>
                <a:latin typeface="Helvetica Neue"/>
              </a:rPr>
              <a:t>Systèmes</a:t>
            </a:r>
            <a:r>
              <a:rPr lang="en-GB" sz="1200" b="1" dirty="0">
                <a:solidFill>
                  <a:srgbClr val="1A1C1E"/>
                </a:solidFill>
                <a:highlight>
                  <a:srgbClr val="FFFFFF"/>
                </a:highlight>
                <a:latin typeface="Helvetica Neue"/>
              </a:rPr>
              <a:t> </a:t>
            </a:r>
            <a:r>
              <a:rPr lang="en-GB" sz="1200" b="1" dirty="0" err="1">
                <a:solidFill>
                  <a:srgbClr val="1A1C1E"/>
                </a:solidFill>
                <a:highlight>
                  <a:srgbClr val="FFFFFF"/>
                </a:highlight>
                <a:latin typeface="Helvetica Neue"/>
              </a:rPr>
              <a:t>automatisés</a:t>
            </a:r>
            <a:r>
              <a:rPr lang="en-GB" sz="1200" b="1" dirty="0">
                <a:solidFill>
                  <a:srgbClr val="1A1C1E"/>
                </a:solidFill>
                <a:highlight>
                  <a:srgbClr val="FFFFFF"/>
                </a:highlight>
                <a:latin typeface="Helvetica Neue"/>
              </a:rPr>
              <a:t> : </a:t>
            </a:r>
            <a:r>
              <a:rPr lang="en-GB" sz="1200" dirty="0" err="1">
                <a:solidFill>
                  <a:srgbClr val="1A1C1E"/>
                </a:solidFill>
                <a:highlight>
                  <a:srgbClr val="FFFFFF"/>
                </a:highlight>
                <a:latin typeface="Helvetica Neue"/>
              </a:rPr>
              <a:t>péage</a:t>
            </a:r>
            <a:r>
              <a:rPr lang="en-GB" sz="1200" dirty="0">
                <a:solidFill>
                  <a:srgbClr val="1A1C1E"/>
                </a:solidFill>
                <a:highlight>
                  <a:srgbClr val="FFFFFF"/>
                </a:highlight>
                <a:latin typeface="Helvetica Neue"/>
              </a:rPr>
              <a:t> </a:t>
            </a:r>
            <a:r>
              <a:rPr lang="en-GB" sz="1200" dirty="0" err="1">
                <a:solidFill>
                  <a:srgbClr val="1A1C1E"/>
                </a:solidFill>
                <a:highlight>
                  <a:srgbClr val="FFFFFF"/>
                </a:highlight>
                <a:latin typeface="Helvetica Neue"/>
              </a:rPr>
              <a:t>électronique</a:t>
            </a:r>
            <a:r>
              <a:rPr lang="en-GB" sz="1200" dirty="0">
                <a:solidFill>
                  <a:srgbClr val="1A1C1E"/>
                </a:solidFill>
                <a:highlight>
                  <a:srgbClr val="FFFFFF"/>
                </a:highlight>
                <a:latin typeface="Helvetica Neue"/>
              </a:rPr>
              <a:t>.</a:t>
            </a:r>
            <a:endParaRPr sz="1400" dirty="0">
              <a:latin typeface="Arial"/>
              <a:ea typeface="Arial"/>
              <a:cs typeface="Arial"/>
              <a:sym typeface="Arial"/>
            </a:endParaRPr>
          </a:p>
        </p:txBody>
      </p:sp>
      <p:sp>
        <p:nvSpPr>
          <p:cNvPr id="12" name="Google Shape;271;g35b2283fefa_0_609">
            <a:extLst>
              <a:ext uri="{FF2B5EF4-FFF2-40B4-BE49-F238E27FC236}">
                <a16:creationId xmlns:a16="http://schemas.microsoft.com/office/drawing/2014/main" id="{C50C4376-2053-E395-2C86-81BF8EABDC78}"/>
              </a:ext>
            </a:extLst>
          </p:cNvPr>
          <p:cNvSpPr txBox="1"/>
          <p:nvPr/>
        </p:nvSpPr>
        <p:spPr>
          <a:xfrm>
            <a:off x="9267128" y="5869268"/>
            <a:ext cx="2634300" cy="3693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200"/>
              <a:buFont typeface="Arial"/>
              <a:buNone/>
            </a:pPr>
            <a:r>
              <a:rPr lang="en-GB" sz="1200">
                <a:solidFill>
                  <a:srgbClr val="1A1C1E"/>
                </a:solidFill>
                <a:highlight>
                  <a:srgbClr val="FFFFFF"/>
                </a:highlight>
                <a:latin typeface="Helvetica Neue"/>
              </a:rPr>
              <a:t>ITS : un réseau étendu</a:t>
            </a:r>
            <a:endParaRPr sz="1200">
              <a:latin typeface="Arial"/>
              <a:ea typeface="Arial"/>
              <a:cs typeface="Arial"/>
              <a:sym typeface="Arial"/>
            </a:endParaRPr>
          </a:p>
        </p:txBody>
      </p:sp>
    </p:spTree>
    <p:extLst>
      <p:ext uri="{BB962C8B-B14F-4D97-AF65-F5344CB8AC3E}">
        <p14:creationId xmlns:p14="http://schemas.microsoft.com/office/powerpoint/2010/main" val="3428623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8E5C-A868-1DD4-001B-E7C2781680B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02560D6-B7D6-D1F6-296B-0B8E3872FAA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1.5. </a:t>
            </a:r>
            <a:r>
              <a:rPr lang="en-US" b="1" dirty="0">
                <a:solidFill>
                  <a:sysClr val="windowText" lastClr="000000"/>
                </a:solidFill>
                <a:latin typeface="Arial"/>
                <a:cs typeface="Arial"/>
              </a:rPr>
              <a:t>L'architecture ITS.</a:t>
            </a:r>
            <a:endParaRPr lang="en-GB" b="1" dirty="0">
              <a:solidFill>
                <a:sysClr val="windowText" lastClr="000000"/>
              </a:solidFill>
              <a:latin typeface="Arial"/>
              <a:cs typeface="Arial"/>
            </a:endParaRPr>
          </a:p>
        </p:txBody>
      </p:sp>
      <p:sp>
        <p:nvSpPr>
          <p:cNvPr id="6" name="Content Placeholder 2">
            <a:extLst>
              <a:ext uri="{FF2B5EF4-FFF2-40B4-BE49-F238E27FC236}">
                <a16:creationId xmlns:a16="http://schemas.microsoft.com/office/drawing/2014/main" id="{C34B99B4-525E-6638-F9D3-FA4608156AD3}"/>
              </a:ext>
            </a:extLst>
          </p:cNvPr>
          <p:cNvSpPr txBox="1">
            <a:spLocks/>
          </p:cNvSpPr>
          <p:nvPr/>
        </p:nvSpPr>
        <p:spPr>
          <a:xfrm>
            <a:off x="726468" y="1539562"/>
            <a:ext cx="10725152" cy="36447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Ces technologies sont organisées selon une architecture standardisée à plusieurs niveaux.</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Couche application/contrôle (le « cerveau ») </a:t>
            </a:r>
            <a:r>
              <a:rPr kumimoji="0" lang="en-US" sz="2000" i="0" u="none" strike="noStrike" kern="1200" cap="none" spc="0" normalizeH="0" baseline="0" noProof="0" dirty="0">
                <a:ln>
                  <a:noFill/>
                </a:ln>
                <a:solidFill>
                  <a:sysClr val="windowText" lastClr="000000"/>
                </a:solidFill>
                <a:effectLst/>
                <a:uLnTx/>
                <a:uFillTx/>
                <a:ea typeface="+mn-ea"/>
                <a:cs typeface="+mn-cs"/>
              </a:rPr>
              <a:t>: le centre de gestion du trafic et les applications destinées aux utilisateurs qui prennent les décisions et fournissent les services.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Couche de gestion des données (base de données) </a:t>
            </a:r>
            <a:r>
              <a:rPr kumimoji="0" lang="en-US" sz="2000" i="0" u="none" strike="noStrike" kern="1200" cap="none" spc="0" normalizeH="0" baseline="0" noProof="0" dirty="0">
                <a:ln>
                  <a:noFill/>
                </a:ln>
                <a:solidFill>
                  <a:sysClr val="windowText" lastClr="000000"/>
                </a:solidFill>
                <a:effectLst/>
                <a:uLnTx/>
                <a:uFillTx/>
                <a:ea typeface="+mn-ea"/>
                <a:cs typeface="+mn-cs"/>
              </a:rPr>
              <a:t>: le centre de stockage de toutes les données de trafic en temps réel et historiques.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Couche communication/réseau </a:t>
            </a:r>
            <a:r>
              <a:rPr kumimoji="0" lang="en-US" sz="2000" i="0" u="none" strike="noStrike" kern="1200" cap="none" spc="0" normalizeH="0" baseline="0" noProof="0" dirty="0">
                <a:ln>
                  <a:noFill/>
                </a:ln>
                <a:solidFill>
                  <a:sysClr val="windowText" lastClr="000000"/>
                </a:solidFill>
                <a:effectLst/>
                <a:uLnTx/>
                <a:uFillTx/>
                <a:ea typeface="+mn-ea"/>
                <a:cs typeface="+mn-cs"/>
              </a:rPr>
              <a:t>: les réseaux (mobile, Internet, satellite) qui transmettent les données.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Couche de détection/perception (les « sens ») </a:t>
            </a:r>
            <a:r>
              <a:rPr kumimoji="0" lang="en-US" sz="2000" i="0" u="none" strike="noStrike" kern="1200" cap="none" spc="0" normalizeH="0" baseline="0" noProof="0" dirty="0">
                <a:ln>
                  <a:noFill/>
                </a:ln>
                <a:solidFill>
                  <a:sysClr val="windowText" lastClr="000000"/>
                </a:solidFill>
                <a:effectLst/>
                <a:uLnTx/>
                <a:uFillTx/>
                <a:ea typeface="+mn-ea"/>
                <a:cs typeface="+mn-cs"/>
              </a:rPr>
              <a:t>: les capteurs et les caméras installés dans les rues et dans les véhicules qui collectent les données de terrain.</a:t>
            </a:r>
          </a:p>
        </p:txBody>
      </p:sp>
      <p:sp>
        <p:nvSpPr>
          <p:cNvPr id="5" name="object 2">
            <a:extLst>
              <a:ext uri="{FF2B5EF4-FFF2-40B4-BE49-F238E27FC236}">
                <a16:creationId xmlns:a16="http://schemas.microsoft.com/office/drawing/2014/main" id="{B7005805-C9F4-D011-4A47-32BDB46D9B79}"/>
              </a:ext>
            </a:extLst>
          </p:cNvPr>
          <p:cNvSpPr txBox="1">
            <a:spLocks noGrp="1"/>
          </p:cNvSpPr>
          <p:nvPr>
            <p:ph type="title"/>
          </p:nvPr>
        </p:nvSpPr>
        <p:spPr>
          <a:xfrm>
            <a:off x="726469" y="493611"/>
            <a:ext cx="4582950"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Fondements et architecture des STI</a:t>
            </a:r>
            <a:endParaRPr lang="en-GB" sz="2400" b="1" dirty="0">
              <a:solidFill>
                <a:schemeClr val="bg1"/>
              </a:solidFill>
            </a:endParaRPr>
          </a:p>
        </p:txBody>
      </p:sp>
    </p:spTree>
    <p:extLst>
      <p:ext uri="{BB962C8B-B14F-4D97-AF65-F5344CB8AC3E}">
        <p14:creationId xmlns:p14="http://schemas.microsoft.com/office/powerpoint/2010/main" val="2329222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95D2A-9455-21E9-0395-0FA9315E5AC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45720A3-C197-3CD1-1CC8-CBB0FFD4A9F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1.6. </a:t>
            </a:r>
            <a:r>
              <a:rPr lang="en-US" b="1" dirty="0">
                <a:solidFill>
                  <a:sysClr val="windowText" lastClr="000000"/>
                </a:solidFill>
                <a:latin typeface="Arial"/>
                <a:cs typeface="Arial"/>
              </a:rPr>
              <a:t>L'architecture des STI.</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E91B9546-F551-9945-6F2B-8E6BB5D86FD2}"/>
              </a:ext>
            </a:extLst>
          </p:cNvPr>
          <p:cNvSpPr txBox="1">
            <a:spLocks noGrp="1"/>
          </p:cNvSpPr>
          <p:nvPr>
            <p:ph type="title"/>
          </p:nvPr>
        </p:nvSpPr>
        <p:spPr>
          <a:xfrm>
            <a:off x="726469" y="493611"/>
            <a:ext cx="465669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Fondements et architecture des STI</a:t>
            </a:r>
            <a:endParaRPr lang="en-GB" sz="2400" b="1" dirty="0">
              <a:solidFill>
                <a:schemeClr val="bg1"/>
              </a:solidFill>
            </a:endParaRPr>
          </a:p>
        </p:txBody>
      </p:sp>
      <p:pic>
        <p:nvPicPr>
          <p:cNvPr id="2" name="Google Shape;503;g35b2283fefa_0_951">
            <a:extLst>
              <a:ext uri="{FF2B5EF4-FFF2-40B4-BE49-F238E27FC236}">
                <a16:creationId xmlns:a16="http://schemas.microsoft.com/office/drawing/2014/main" id="{3782F2E1-70E8-E584-564A-69DBF55E65DA}"/>
              </a:ext>
            </a:extLst>
          </p:cNvPr>
          <p:cNvPicPr preferRelativeResize="0"/>
          <p:nvPr/>
        </p:nvPicPr>
        <p:blipFill rotWithShape="1">
          <a:blip r:embed="rId3">
            <a:alphaModFix/>
          </a:blip>
          <a:srcRect/>
          <a:stretch/>
        </p:blipFill>
        <p:spPr>
          <a:xfrm>
            <a:off x="3350154" y="1397268"/>
            <a:ext cx="5491692" cy="4786458"/>
          </a:xfrm>
          <a:prstGeom prst="rect">
            <a:avLst/>
          </a:prstGeom>
          <a:noFill/>
          <a:ln>
            <a:noFill/>
          </a:ln>
        </p:spPr>
      </p:pic>
    </p:spTree>
    <p:extLst>
      <p:ext uri="{BB962C8B-B14F-4D97-AF65-F5344CB8AC3E}">
        <p14:creationId xmlns:p14="http://schemas.microsoft.com/office/powerpoint/2010/main" val="2645466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5A27F-C07D-DAB3-855F-3028AA3CB8F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2A85EFD-5A9E-D65D-C7CE-36811FC9AAF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Applications des STI : à quoi servent-ils ?</a:t>
            </a:r>
          </a:p>
        </p:txBody>
      </p:sp>
    </p:spTree>
    <p:extLst>
      <p:ext uri="{BB962C8B-B14F-4D97-AF65-F5344CB8AC3E}">
        <p14:creationId xmlns:p14="http://schemas.microsoft.com/office/powerpoint/2010/main" val="4108486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04DF-CE96-1D93-ADD8-74EE8D06A9E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0C6947C-D854-37FC-EAF0-68CFF951CA7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Aperçu des domaines d'application des STI</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655B0D4E-686E-09B4-2215-7E5A4435F940}"/>
              </a:ext>
            </a:extLst>
          </p:cNvPr>
          <p:cNvSpPr txBox="1">
            <a:spLocks noGrp="1"/>
          </p:cNvSpPr>
          <p:nvPr>
            <p:ph type="title"/>
          </p:nvPr>
        </p:nvSpPr>
        <p:spPr>
          <a:xfrm>
            <a:off x="726466" y="493611"/>
            <a:ext cx="5585843"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servent-elles ?</a:t>
            </a:r>
            <a:endParaRPr lang="en-GB" sz="2400" b="1" dirty="0">
              <a:solidFill>
                <a:schemeClr val="bg1"/>
              </a:solidFill>
            </a:endParaRPr>
          </a:p>
        </p:txBody>
      </p:sp>
      <p:sp>
        <p:nvSpPr>
          <p:cNvPr id="2" name="Content Placeholder 2">
            <a:extLst>
              <a:ext uri="{FF2B5EF4-FFF2-40B4-BE49-F238E27FC236}">
                <a16:creationId xmlns:a16="http://schemas.microsoft.com/office/drawing/2014/main" id="{B50F26A7-46A3-DB09-301B-D573AD63B606}"/>
              </a:ext>
            </a:extLst>
          </p:cNvPr>
          <p:cNvSpPr txBox="1">
            <a:spLocks/>
          </p:cNvSpPr>
          <p:nvPr/>
        </p:nvSpPr>
        <p:spPr>
          <a:xfrm>
            <a:off x="726467" y="1539561"/>
            <a:ext cx="10725151" cy="45847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Les applications ITS peuvent être regroupées en plusieurs domaines fonctionnels clés.</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Groupes d'applications principaux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Systèmes avancés de gestion du trafic (ATMS) </a:t>
            </a:r>
            <a:r>
              <a:rPr kumimoji="0" lang="en-US" sz="1800" i="0" u="none" strike="noStrike" kern="1200" cap="none" spc="0" normalizeH="0" baseline="0" noProof="0" dirty="0">
                <a:ln>
                  <a:noFill/>
                </a:ln>
                <a:solidFill>
                  <a:sysClr val="windowText" lastClr="000000"/>
                </a:solidFill>
                <a:effectLst/>
                <a:uLnTx/>
                <a:uFillTx/>
                <a:ea typeface="+mn-ea"/>
                <a:cs typeface="+mn-cs"/>
              </a:rPr>
              <a:t>: outils utilisés par les agences pour surveiller et contrôler le flux de trafic.</a:t>
            </a:r>
          </a:p>
          <a:p>
            <a:pPr lvl="2">
              <a:lnSpc>
                <a:spcPct val="100000"/>
              </a:lnSpc>
              <a:defRPr/>
            </a:pPr>
            <a:r>
              <a:rPr kumimoji="0" lang="en-US" sz="1800" i="0" u="none" strike="noStrike" kern="1200" cap="none" spc="0" normalizeH="0" baseline="0" noProof="0" dirty="0">
                <a:ln>
                  <a:noFill/>
                </a:ln>
                <a:solidFill>
                  <a:sysClr val="windowText" lastClr="000000"/>
                </a:solidFill>
                <a:effectLst/>
                <a:uLnTx/>
                <a:uFillTx/>
                <a:ea typeface="+mn-ea"/>
                <a:cs typeface="+mn-cs"/>
              </a:rPr>
              <a:t>Exemples : contrôle adaptatif des feux de signalisation, régulation des rampes d'accès.</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Systèmes avancés d'information aux voyageurs (ATIS) </a:t>
            </a:r>
            <a:r>
              <a:rPr kumimoji="0" lang="en-US" sz="1800" i="0" u="none" strike="noStrike" kern="1200" cap="none" spc="0" normalizeH="0" baseline="0" noProof="0" dirty="0">
                <a:ln>
                  <a:noFill/>
                </a:ln>
                <a:solidFill>
                  <a:sysClr val="windowText" lastClr="000000"/>
                </a:solidFill>
                <a:effectLst/>
                <a:uLnTx/>
                <a:uFillTx/>
                <a:ea typeface="+mn-ea"/>
                <a:cs typeface="+mn-cs"/>
              </a:rPr>
              <a:t>: services qui fournissent des informations en temps réel au public.</a:t>
            </a:r>
          </a:p>
          <a:p>
            <a:pPr lvl="2">
              <a:lnSpc>
                <a:spcPct val="100000"/>
              </a:lnSpc>
              <a:defRPr/>
            </a:pPr>
            <a:r>
              <a:rPr kumimoji="0" lang="en-US" sz="1800" i="0" u="none" strike="noStrike" kern="1200" cap="none" spc="0" normalizeH="0" baseline="0" noProof="0" dirty="0">
                <a:ln>
                  <a:noFill/>
                </a:ln>
                <a:solidFill>
                  <a:sysClr val="windowText" lastClr="000000"/>
                </a:solidFill>
                <a:effectLst/>
                <a:uLnTx/>
                <a:uFillTx/>
                <a:ea typeface="+mn-ea"/>
                <a:cs typeface="+mn-cs"/>
              </a:rPr>
              <a:t>Exemples : applications de navigation GPS, panneaux à messages variables.</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Systèmes avancés de transport public (APTS) </a:t>
            </a:r>
            <a:r>
              <a:rPr kumimoji="0" lang="en-US" sz="1800" i="0" u="none" strike="noStrike" kern="1200" cap="none" spc="0" normalizeH="0" baseline="0" noProof="0" dirty="0">
                <a:ln>
                  <a:noFill/>
                </a:ln>
                <a:solidFill>
                  <a:sysClr val="windowText" lastClr="000000"/>
                </a:solidFill>
                <a:effectLst/>
                <a:uLnTx/>
                <a:uFillTx/>
                <a:ea typeface="+mn-ea"/>
                <a:cs typeface="+mn-cs"/>
              </a:rPr>
              <a:t>: technologies utilisées pour améliorer l'efficacité et l'expérience utilisateur des transports publics.</a:t>
            </a:r>
          </a:p>
          <a:p>
            <a:pPr lvl="2">
              <a:lnSpc>
                <a:spcPct val="100000"/>
              </a:lnSpc>
              <a:defRPr/>
            </a:pPr>
            <a:r>
              <a:rPr kumimoji="0" lang="en-US" sz="1800" i="0" u="none" strike="noStrike" kern="1200" cap="none" spc="0" normalizeH="0" baseline="0" noProof="0" dirty="0">
                <a:ln>
                  <a:noFill/>
                </a:ln>
                <a:solidFill>
                  <a:sysClr val="windowText" lastClr="000000"/>
                </a:solidFill>
                <a:effectLst/>
                <a:uLnTx/>
                <a:uFillTx/>
                <a:ea typeface="+mn-ea"/>
                <a:cs typeface="+mn-cs"/>
              </a:rPr>
              <a:t>Exemples : suivi des bus en temps réel, paiement électronique des titres de transport.</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Véhicules connectés et autonomes (CAV) </a:t>
            </a:r>
            <a:r>
              <a:rPr kumimoji="0" lang="en-US" sz="1800" i="0" u="none" strike="noStrike" kern="1200" cap="none" spc="0" normalizeH="0" baseline="0" noProof="0" dirty="0">
                <a:ln>
                  <a:noFill/>
                </a:ln>
                <a:solidFill>
                  <a:sysClr val="windowText" lastClr="000000"/>
                </a:solidFill>
                <a:effectLst/>
                <a:uLnTx/>
                <a:uFillTx/>
                <a:ea typeface="+mn-ea"/>
                <a:cs typeface="+mn-cs"/>
              </a:rPr>
              <a:t>: nouvelle génération de véhicules qui communiquent entre eux et avec les infrastructures.</a:t>
            </a:r>
          </a:p>
        </p:txBody>
      </p:sp>
    </p:spTree>
    <p:extLst>
      <p:ext uri="{BB962C8B-B14F-4D97-AF65-F5344CB8AC3E}">
        <p14:creationId xmlns:p14="http://schemas.microsoft.com/office/powerpoint/2010/main" val="3815944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9A85F-ABC1-B6F6-BD7D-5D5D8F4068E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029652B-816B-1DC6-750E-7532F913373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Aperçu des domaines d'application des STI</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7D8227E0-3585-25BE-8A5C-F28BA77115C6}"/>
              </a:ext>
            </a:extLst>
          </p:cNvPr>
          <p:cNvSpPr txBox="1">
            <a:spLocks noGrp="1"/>
          </p:cNvSpPr>
          <p:nvPr>
            <p:ph type="title"/>
          </p:nvPr>
        </p:nvSpPr>
        <p:spPr>
          <a:xfrm>
            <a:off x="726467" y="493611"/>
            <a:ext cx="563746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pic>
        <p:nvPicPr>
          <p:cNvPr id="4098" name="Picture 2">
            <a:extLst>
              <a:ext uri="{FF2B5EF4-FFF2-40B4-BE49-F238E27FC236}">
                <a16:creationId xmlns:a16="http://schemas.microsoft.com/office/drawing/2014/main" id="{6C3680B3-3784-7F79-A255-1ACE83AD91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321" t="20375" r="17494" b="18295"/>
          <a:stretch>
            <a:fillRect/>
          </a:stretch>
        </p:blipFill>
        <p:spPr bwMode="auto">
          <a:xfrm>
            <a:off x="932075" y="1833203"/>
            <a:ext cx="4401879" cy="4206090"/>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327;g35b2283fefa_0_1272">
            <a:extLst>
              <a:ext uri="{FF2B5EF4-FFF2-40B4-BE49-F238E27FC236}">
                <a16:creationId xmlns:a16="http://schemas.microsoft.com/office/drawing/2014/main" id="{EEB48A38-36BD-F741-61D3-ADD4A0775BC4}"/>
              </a:ext>
            </a:extLst>
          </p:cNvPr>
          <p:cNvPicPr preferRelativeResize="0"/>
          <p:nvPr/>
        </p:nvPicPr>
        <p:blipFill rotWithShape="1">
          <a:blip r:embed="rId4">
            <a:alphaModFix/>
          </a:blip>
          <a:srcRect/>
          <a:stretch/>
        </p:blipFill>
        <p:spPr>
          <a:xfrm>
            <a:off x="5769668" y="2252816"/>
            <a:ext cx="5681952" cy="3308011"/>
          </a:xfrm>
          <a:prstGeom prst="rect">
            <a:avLst/>
          </a:prstGeom>
          <a:noFill/>
          <a:ln>
            <a:noFill/>
          </a:ln>
        </p:spPr>
      </p:pic>
    </p:spTree>
    <p:extLst>
      <p:ext uri="{BB962C8B-B14F-4D97-AF65-F5344CB8AC3E}">
        <p14:creationId xmlns:p14="http://schemas.microsoft.com/office/powerpoint/2010/main" val="1586419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CF4C-7D17-C1D7-C44E-801FC879D9F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5493761-9BBE-6826-43E6-71ED2ECF810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2.1. Application : Systèmes avancés d'information aux voyageurs (ATIS)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4C9126A5-F51C-7313-2AE3-52425E9EF4B8}"/>
              </a:ext>
            </a:extLst>
          </p:cNvPr>
          <p:cNvSpPr txBox="1">
            <a:spLocks/>
          </p:cNvSpPr>
          <p:nvPr/>
        </p:nvSpPr>
        <p:spPr>
          <a:xfrm>
            <a:off x="726468" y="1539562"/>
            <a:ext cx="10725152" cy="16807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600" b="1" i="0" u="none" strike="noStrike" kern="1200" cap="none" spc="0" normalizeH="0" baseline="0" noProof="0" dirty="0">
                <a:ln>
                  <a:noFill/>
                </a:ln>
                <a:solidFill>
                  <a:sysClr val="windowText" lastClr="000000"/>
                </a:solidFill>
                <a:effectLst/>
                <a:uLnTx/>
                <a:uFillTx/>
                <a:ea typeface="+mn-ea"/>
                <a:cs typeface="+mn-cs"/>
              </a:rPr>
              <a:t>Fonction principale </a:t>
            </a:r>
            <a:r>
              <a:rPr kumimoji="0" lang="en-US" sz="1600" i="0" u="none" strike="noStrike" kern="1200" cap="none" spc="0" normalizeH="0" baseline="0" noProof="0" dirty="0">
                <a:ln>
                  <a:noFill/>
                </a:ln>
                <a:solidFill>
                  <a:sysClr val="windowText" lastClr="000000"/>
                </a:solidFill>
                <a:effectLst/>
                <a:uLnTx/>
                <a:uFillTx/>
                <a:ea typeface="+mn-ea"/>
                <a:cs typeface="+mn-cs"/>
              </a:rPr>
              <a:t>: fournir des informations en temps réel sur le trafic et les déplacements aux usagers de la route.</a:t>
            </a:r>
          </a:p>
          <a:p>
            <a:pPr marL="0" indent="0">
              <a:lnSpc>
                <a:spcPct val="100000"/>
              </a:lnSpc>
              <a:buNone/>
              <a:defRPr/>
            </a:pPr>
            <a:r>
              <a:rPr kumimoji="0" lang="en-US" sz="1600" b="1" i="0" u="none" strike="noStrike" kern="1200" cap="none" spc="0" normalizeH="0" baseline="0" noProof="0" dirty="0">
                <a:ln>
                  <a:noFill/>
                </a:ln>
                <a:solidFill>
                  <a:sysClr val="windowText" lastClr="000000"/>
                </a:solidFill>
                <a:effectLst/>
                <a:uLnTx/>
                <a:uFillTx/>
                <a:ea typeface="+mn-ea"/>
                <a:cs typeface="+mn-cs"/>
              </a:rPr>
              <a:t>Fonctionnement </a:t>
            </a:r>
            <a:r>
              <a:rPr kumimoji="0" lang="en-US" sz="16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Les données relatives aux embouteillages, aux temps de trajet, aux incidents et aux conditions météorologiques sont collectées à partir de capteurs et de sources participatives.</a:t>
            </a:r>
          </a:p>
          <a:p>
            <a:pPr lvl="1">
              <a:lnSpc>
                <a:spcPct val="100000"/>
              </a:lnSpc>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Ces informations sont traitées et transmises aux voyageurs via différents canaux.</a:t>
            </a:r>
          </a:p>
        </p:txBody>
      </p:sp>
      <p:sp>
        <p:nvSpPr>
          <p:cNvPr id="10" name="object 2">
            <a:extLst>
              <a:ext uri="{FF2B5EF4-FFF2-40B4-BE49-F238E27FC236}">
                <a16:creationId xmlns:a16="http://schemas.microsoft.com/office/drawing/2014/main" id="{1CA52F93-9B7A-1EF9-8DA0-3DADFCB28F34}"/>
              </a:ext>
            </a:extLst>
          </p:cNvPr>
          <p:cNvSpPr txBox="1">
            <a:spLocks noGrp="1"/>
          </p:cNvSpPr>
          <p:nvPr>
            <p:ph type="title"/>
          </p:nvPr>
        </p:nvSpPr>
        <p:spPr>
          <a:xfrm>
            <a:off x="726467" y="493611"/>
            <a:ext cx="5541598"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pic>
        <p:nvPicPr>
          <p:cNvPr id="11" name="Google Shape;336;g35b2283fefa_0_738">
            <a:extLst>
              <a:ext uri="{FF2B5EF4-FFF2-40B4-BE49-F238E27FC236}">
                <a16:creationId xmlns:a16="http://schemas.microsoft.com/office/drawing/2014/main" id="{02F2DC32-EAAB-D56D-FF51-C1AD4B58577E}"/>
              </a:ext>
            </a:extLst>
          </p:cNvPr>
          <p:cNvPicPr preferRelativeResize="0"/>
          <p:nvPr/>
        </p:nvPicPr>
        <p:blipFill rotWithShape="1">
          <a:blip r:embed="rId3">
            <a:alphaModFix/>
          </a:blip>
          <a:srcRect/>
          <a:stretch/>
        </p:blipFill>
        <p:spPr>
          <a:xfrm>
            <a:off x="7016952" y="3301462"/>
            <a:ext cx="5054100" cy="3021743"/>
          </a:xfrm>
          <a:prstGeom prst="rect">
            <a:avLst/>
          </a:prstGeom>
          <a:noFill/>
          <a:ln>
            <a:noFill/>
          </a:ln>
        </p:spPr>
      </p:pic>
      <p:sp>
        <p:nvSpPr>
          <p:cNvPr id="12" name="Content Placeholder 2">
            <a:extLst>
              <a:ext uri="{FF2B5EF4-FFF2-40B4-BE49-F238E27FC236}">
                <a16:creationId xmlns:a16="http://schemas.microsoft.com/office/drawing/2014/main" id="{39B5E90A-3353-E80C-64AA-6DEAFB0AAC59}"/>
              </a:ext>
            </a:extLst>
          </p:cNvPr>
          <p:cNvSpPr txBox="1">
            <a:spLocks/>
          </p:cNvSpPr>
          <p:nvPr/>
        </p:nvSpPr>
        <p:spPr>
          <a:xfrm>
            <a:off x="660098" y="3542269"/>
            <a:ext cx="6290485" cy="25401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600" b="1" i="0" u="none" strike="noStrike" kern="1200" cap="none" spc="0" normalizeH="0" baseline="0" noProof="0" dirty="0">
                <a:ln>
                  <a:noFill/>
                </a:ln>
                <a:solidFill>
                  <a:sysClr val="windowText" lastClr="000000"/>
                </a:solidFill>
                <a:effectLst/>
                <a:uLnTx/>
                <a:uFillTx/>
                <a:ea typeface="+mn-ea"/>
                <a:cs typeface="+mn-cs"/>
              </a:rPr>
              <a:t>Exemples </a:t>
            </a:r>
            <a:r>
              <a:rPr kumimoji="0" lang="en-US" sz="16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Applications de navigation GPS (par exemple, Google Maps, Waze).</a:t>
            </a:r>
          </a:p>
          <a:p>
            <a:pPr lvl="1">
              <a:lnSpc>
                <a:spcPct val="100000"/>
              </a:lnSpc>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Panneaux à messages variables (PMV) routiers.</a:t>
            </a:r>
          </a:p>
          <a:p>
            <a:pPr marL="0" indent="0">
              <a:lnSpc>
                <a:spcPct val="100000"/>
              </a:lnSpc>
              <a:buNone/>
              <a:defRPr/>
            </a:pPr>
            <a:r>
              <a:rPr kumimoji="0" lang="en-US" sz="1600" b="1" i="0" u="none" strike="noStrike" kern="1200" cap="none" spc="0" normalizeH="0" baseline="0" noProof="0" dirty="0">
                <a:ln>
                  <a:noFill/>
                </a:ln>
                <a:solidFill>
                  <a:sysClr val="windowText" lastClr="000000"/>
                </a:solidFill>
                <a:effectLst/>
                <a:uLnTx/>
                <a:uFillTx/>
                <a:ea typeface="+mn-ea"/>
                <a:cs typeface="+mn-cs"/>
              </a:rPr>
              <a:t>Avantage pour l'utilisateur </a:t>
            </a:r>
            <a:r>
              <a:rPr kumimoji="0" lang="en-US" sz="1600" i="0" u="none" strike="noStrike" kern="1200" cap="none" spc="0" normalizeH="0" baseline="0" noProof="0" dirty="0">
                <a:ln>
                  <a:noFill/>
                </a:ln>
                <a:solidFill>
                  <a:sysClr val="windowText" lastClr="000000"/>
                </a:solidFill>
                <a:effectLst/>
                <a:uLnTx/>
                <a:uFillTx/>
                <a:ea typeface="+mn-ea"/>
                <a:cs typeface="+mn-cs"/>
              </a:rPr>
              <a:t>: permet de faire des choix éclairés sur les itinéraires ou les heures de départ afin d'éviter les embouteillages.</a:t>
            </a:r>
          </a:p>
          <a:p>
            <a:pPr marL="0" indent="0">
              <a:lnSpc>
                <a:spcPct val="100000"/>
              </a:lnSpc>
              <a:buNone/>
              <a:defRPr/>
            </a:pPr>
            <a:r>
              <a:rPr kumimoji="0" lang="en-US" sz="1600" b="1" i="0" u="none" strike="noStrike" kern="1200" cap="none" spc="0" normalizeH="0" baseline="0" noProof="0" dirty="0">
                <a:ln>
                  <a:noFill/>
                </a:ln>
                <a:solidFill>
                  <a:sysClr val="windowText" lastClr="000000"/>
                </a:solidFill>
                <a:effectLst/>
                <a:uLnTx/>
                <a:uFillTx/>
                <a:ea typeface="+mn-ea"/>
                <a:cs typeface="+mn-cs"/>
              </a:rPr>
              <a:t>Avantages pour le système </a:t>
            </a:r>
            <a:r>
              <a:rPr kumimoji="0" lang="en-US" sz="1600" i="0" u="none" strike="noStrike" kern="1200" cap="none" spc="0" normalizeH="0" baseline="0" noProof="0" dirty="0">
                <a:ln>
                  <a:noFill/>
                </a:ln>
                <a:solidFill>
                  <a:sysClr val="windowText" lastClr="000000"/>
                </a:solidFill>
                <a:effectLst/>
                <a:uLnTx/>
                <a:uFillTx/>
                <a:ea typeface="+mn-ea"/>
                <a:cs typeface="+mn-cs"/>
              </a:rPr>
              <a:t>: contribue à répartir naturellement la charge de trafic sur l'ensemble du réseau, améliorant ainsi l'efficacité globale.</a:t>
            </a:r>
          </a:p>
        </p:txBody>
      </p:sp>
    </p:spTree>
    <p:extLst>
      <p:ext uri="{BB962C8B-B14F-4D97-AF65-F5344CB8AC3E}">
        <p14:creationId xmlns:p14="http://schemas.microsoft.com/office/powerpoint/2010/main" val="1978684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401A1-5F1B-8C71-94E0-A0A4D46A7C7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672C8D5-8682-9B6F-C0E1-5E155257795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2.2. Application : Systèmes avancés de transport public (APTS)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DF191B4F-3484-4FCE-A7B6-2131DB1F8357}"/>
              </a:ext>
            </a:extLst>
          </p:cNvPr>
          <p:cNvSpPr txBox="1">
            <a:spLocks/>
          </p:cNvSpPr>
          <p:nvPr/>
        </p:nvSpPr>
        <p:spPr>
          <a:xfrm>
            <a:off x="394118" y="1539562"/>
            <a:ext cx="12060894" cy="4399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Objectif </a:t>
            </a:r>
            <a:r>
              <a:rPr kumimoji="0" lang="en-US" sz="1800" i="0" u="none" strike="noStrike" kern="1200" cap="none" spc="0" normalizeH="0" baseline="0" noProof="0" dirty="0">
                <a:ln>
                  <a:noFill/>
                </a:ln>
                <a:solidFill>
                  <a:sysClr val="windowText" lastClr="000000"/>
                </a:solidFill>
                <a:effectLst/>
                <a:uLnTx/>
                <a:uFillTx/>
                <a:ea typeface="+mn-ea"/>
                <a:cs typeface="+mn-cs"/>
              </a:rPr>
              <a:t>: Utiliser la technologie pour améliorer les opérations de transport, l'efficacité et l'expérience des passagers.</a:t>
            </a:r>
          </a:p>
          <a:p>
            <a:pPr marL="0" indent="0">
              <a:lnSpc>
                <a:spcPct val="100000"/>
              </a:lnSpc>
              <a:buNone/>
              <a:defRPr/>
            </a:pPr>
            <a:endParaRPr kumimoji="0" lang="en-US" sz="2000" b="1" i="0" u="none" strike="noStrike" kern="1200" cap="none" spc="0" normalizeH="0" baseline="0" noProof="0" dirty="0">
              <a:ln>
                <a:noFill/>
              </a:ln>
              <a:solidFill>
                <a:sysClr val="windowText" lastClr="000000"/>
              </a:solidFill>
              <a:effectLst/>
              <a:uLnTx/>
              <a:uFillTx/>
              <a:ea typeface="+mn-ea"/>
              <a:cs typeface="+mn-cs"/>
            </a:endParaRPr>
          </a:p>
        </p:txBody>
      </p:sp>
      <p:sp>
        <p:nvSpPr>
          <p:cNvPr id="11" name="object 2">
            <a:extLst>
              <a:ext uri="{FF2B5EF4-FFF2-40B4-BE49-F238E27FC236}">
                <a16:creationId xmlns:a16="http://schemas.microsoft.com/office/drawing/2014/main" id="{2C824962-E3BD-D3D3-C3DC-0C72A28DE351}"/>
              </a:ext>
            </a:extLst>
          </p:cNvPr>
          <p:cNvSpPr txBox="1">
            <a:spLocks noGrp="1"/>
          </p:cNvSpPr>
          <p:nvPr>
            <p:ph type="title"/>
          </p:nvPr>
        </p:nvSpPr>
        <p:spPr>
          <a:xfrm>
            <a:off x="726466" y="493611"/>
            <a:ext cx="5369533"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sp>
        <p:nvSpPr>
          <p:cNvPr id="12" name="Content Placeholder 2">
            <a:extLst>
              <a:ext uri="{FF2B5EF4-FFF2-40B4-BE49-F238E27FC236}">
                <a16:creationId xmlns:a16="http://schemas.microsoft.com/office/drawing/2014/main" id="{8AB5D8CB-2370-2B4D-AD68-B6C8E27B3AF9}"/>
              </a:ext>
            </a:extLst>
          </p:cNvPr>
          <p:cNvSpPr txBox="1">
            <a:spLocks/>
          </p:cNvSpPr>
          <p:nvPr/>
        </p:nvSpPr>
        <p:spPr>
          <a:xfrm>
            <a:off x="394118" y="2012219"/>
            <a:ext cx="7550642" cy="37301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Fonctionnalités principales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1800" b="1" i="0" u="none" strike="noStrike" kern="1200" cap="none" spc="0" normalizeH="0" baseline="0" noProof="0" dirty="0">
                <a:ln>
                  <a:noFill/>
                </a:ln>
                <a:solidFill>
                  <a:sysClr val="windowText" lastClr="000000"/>
                </a:solidFill>
                <a:effectLst/>
                <a:uLnTx/>
                <a:uFillTx/>
                <a:ea typeface="+mn-ea"/>
                <a:cs typeface="+mn-cs"/>
              </a:rPr>
              <a:t>Suivi en temps réel des bus/trains </a:t>
            </a:r>
            <a:r>
              <a:rPr kumimoji="0" lang="en-US" sz="1800" i="0" u="none" strike="noStrike" kern="1200" cap="none" spc="0" normalizeH="0" baseline="0" noProof="0" dirty="0">
                <a:ln>
                  <a:noFill/>
                </a:ln>
                <a:solidFill>
                  <a:sysClr val="windowText" lastClr="000000"/>
                </a:solidFill>
                <a:effectLst/>
                <a:uLnTx/>
                <a:uFillTx/>
                <a:ea typeface="+mn-ea"/>
                <a:cs typeface="+mn-cs"/>
              </a:rPr>
              <a:t>: le GPS installé sur les véhicules fournit des données permettant de prévoir les arrivées (par exemple, « le bus arrive dans 5 minutes »).</a:t>
            </a:r>
          </a:p>
          <a:p>
            <a:pPr lvl="1">
              <a:lnSpc>
                <a:spcPct val="100000"/>
              </a:lnSpc>
              <a:defRPr/>
            </a:pPr>
            <a:r>
              <a:rPr kumimoji="0" lang="en-US" sz="1800" b="1" i="0" u="none" strike="noStrike" kern="1200" cap="none" spc="0" normalizeH="0" baseline="0" noProof="0" dirty="0">
                <a:ln>
                  <a:noFill/>
                </a:ln>
                <a:solidFill>
                  <a:sysClr val="windowText" lastClr="000000"/>
                </a:solidFill>
                <a:effectLst/>
                <a:uLnTx/>
                <a:uFillTx/>
                <a:ea typeface="+mn-ea"/>
                <a:cs typeface="+mn-cs"/>
              </a:rPr>
              <a:t>Paiement électronique des titres de transport </a:t>
            </a:r>
            <a:r>
              <a:rPr kumimoji="0" lang="en-US" sz="1800" i="0" u="none" strike="noStrike" kern="1200" cap="none" spc="0" normalizeH="0" baseline="0" noProof="0" dirty="0">
                <a:ln>
                  <a:noFill/>
                </a:ln>
                <a:solidFill>
                  <a:sysClr val="windowText" lastClr="000000"/>
                </a:solidFill>
                <a:effectLst/>
                <a:uLnTx/>
                <a:uFillTx/>
                <a:ea typeface="+mn-ea"/>
                <a:cs typeface="+mn-cs"/>
              </a:rPr>
              <a:t>: les cartes à puce ou les systèmes de billetterie mobile accélèrent l'embarquement.</a:t>
            </a:r>
          </a:p>
          <a:p>
            <a:pPr lvl="1">
              <a:lnSpc>
                <a:spcPct val="100000"/>
              </a:lnSpc>
              <a:defRPr/>
            </a:pPr>
            <a:r>
              <a:rPr kumimoji="0" lang="en-US" sz="1800" b="1" i="0" u="none" strike="noStrike" kern="1200" cap="none" spc="0" normalizeH="0" baseline="0" noProof="0" dirty="0">
                <a:ln>
                  <a:noFill/>
                </a:ln>
                <a:solidFill>
                  <a:sysClr val="windowText" lastClr="000000"/>
                </a:solidFill>
                <a:effectLst/>
                <a:uLnTx/>
                <a:uFillTx/>
                <a:ea typeface="+mn-ea"/>
                <a:cs typeface="+mn-cs"/>
              </a:rPr>
              <a:t>Priorité aux feux de signalisation pour les transports en commun (TSP) </a:t>
            </a:r>
            <a:r>
              <a:rPr kumimoji="0" lang="en-US" sz="1800" i="0" u="none" strike="noStrike" kern="1200" cap="none" spc="0" normalizeH="0" baseline="0" noProof="0" dirty="0">
                <a:ln>
                  <a:noFill/>
                </a:ln>
                <a:solidFill>
                  <a:sysClr val="windowText" lastClr="000000"/>
                </a:solidFill>
                <a:effectLst/>
                <a:uLnTx/>
                <a:uFillTx/>
                <a:ea typeface="+mn-ea"/>
                <a:cs typeface="+mn-cs"/>
              </a:rPr>
              <a:t>: permet à un bus de demander une prolongation du feu vert à un carrefour afin de respecter son horaire.</a:t>
            </a:r>
          </a:p>
          <a:p>
            <a:pPr lvl="1">
              <a:lnSpc>
                <a:spcPct val="100000"/>
              </a:lnSpc>
              <a:defRPr/>
            </a:pPr>
            <a:r>
              <a:rPr kumimoji="0" lang="en-US" sz="1800" b="1" i="0" u="none" strike="noStrike" kern="1200" cap="none" spc="0" normalizeH="0" baseline="0" noProof="0" dirty="0">
                <a:ln>
                  <a:noFill/>
                </a:ln>
                <a:solidFill>
                  <a:sysClr val="windowText" lastClr="000000"/>
                </a:solidFill>
                <a:effectLst/>
                <a:uLnTx/>
                <a:uFillTx/>
                <a:ea typeface="+mn-ea"/>
                <a:cs typeface="+mn-cs"/>
              </a:rPr>
              <a:t>Affichage des informations aux passagers </a:t>
            </a:r>
            <a:r>
              <a:rPr kumimoji="0" lang="en-US" sz="1800" i="0" u="none" strike="noStrike" kern="1200" cap="none" spc="0" normalizeH="0" baseline="0" noProof="0" dirty="0">
                <a:ln>
                  <a:noFill/>
                </a:ln>
                <a:solidFill>
                  <a:sysClr val="windowText" lastClr="000000"/>
                </a:solidFill>
                <a:effectLst/>
                <a:uLnTx/>
                <a:uFillTx/>
                <a:ea typeface="+mn-ea"/>
                <a:cs typeface="+mn-cs"/>
              </a:rPr>
              <a:t>: informations en temps réel sur les arrivées affichées dans les stations et aux arrêts.</a:t>
            </a:r>
          </a:p>
        </p:txBody>
      </p:sp>
      <p:sp>
        <p:nvSpPr>
          <p:cNvPr id="13" name="Content Placeholder 2">
            <a:extLst>
              <a:ext uri="{FF2B5EF4-FFF2-40B4-BE49-F238E27FC236}">
                <a16:creationId xmlns:a16="http://schemas.microsoft.com/office/drawing/2014/main" id="{C8DD9489-464F-B6D9-9C4B-E0F1CFA9207C}"/>
              </a:ext>
            </a:extLst>
          </p:cNvPr>
          <p:cNvSpPr txBox="1">
            <a:spLocks/>
          </p:cNvSpPr>
          <p:nvPr/>
        </p:nvSpPr>
        <p:spPr>
          <a:xfrm>
            <a:off x="800206" y="5575414"/>
            <a:ext cx="11071418" cy="6547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Impact global </a:t>
            </a:r>
            <a:r>
              <a:rPr kumimoji="0" lang="en-US" sz="1800" i="0" u="none" strike="noStrike" kern="1200" cap="none" spc="0" normalizeH="0" baseline="0" noProof="0" dirty="0">
                <a:ln>
                  <a:noFill/>
                </a:ln>
                <a:solidFill>
                  <a:sysClr val="windowText" lastClr="000000"/>
                </a:solidFill>
                <a:effectLst/>
                <a:uLnTx/>
                <a:uFillTx/>
                <a:ea typeface="+mn-ea"/>
                <a:cs typeface="+mn-cs"/>
              </a:rPr>
              <a:t>: renforce la fiabilité et l'attractivité des transports en commun, ce qui en fait une option plus compétitive par rapport à la voiture particulière.</a:t>
            </a:r>
            <a:endParaRPr kumimoji="0" lang="en-US" sz="1800" b="1" i="0" u="none" strike="noStrike" kern="1200" cap="none" spc="0" normalizeH="0" baseline="0" noProof="0" dirty="0">
              <a:ln>
                <a:noFill/>
              </a:ln>
              <a:solidFill>
                <a:sysClr val="windowText" lastClr="000000"/>
              </a:solidFill>
              <a:effectLst/>
              <a:uLnTx/>
              <a:uFillTx/>
              <a:ea typeface="+mn-ea"/>
              <a:cs typeface="+mn-cs"/>
            </a:endParaRPr>
          </a:p>
        </p:txBody>
      </p:sp>
      <p:pic>
        <p:nvPicPr>
          <p:cNvPr id="14" name="Google Shape;345;g35b2283fefa_0_746">
            <a:extLst>
              <a:ext uri="{FF2B5EF4-FFF2-40B4-BE49-F238E27FC236}">
                <a16:creationId xmlns:a16="http://schemas.microsoft.com/office/drawing/2014/main" id="{CED27E02-EC36-2A74-5574-9EADEF3C0BDA}"/>
              </a:ext>
            </a:extLst>
          </p:cNvPr>
          <p:cNvPicPr preferRelativeResize="0"/>
          <p:nvPr/>
        </p:nvPicPr>
        <p:blipFill rotWithShape="1">
          <a:blip r:embed="rId3">
            <a:alphaModFix/>
          </a:blip>
          <a:srcRect l="6598" t="16664" r="7372" b="9859"/>
          <a:stretch/>
        </p:blipFill>
        <p:spPr>
          <a:xfrm>
            <a:off x="7958681" y="2491316"/>
            <a:ext cx="4068121" cy="2636133"/>
          </a:xfrm>
          <a:prstGeom prst="rect">
            <a:avLst/>
          </a:prstGeom>
          <a:noFill/>
          <a:ln>
            <a:noFill/>
          </a:ln>
        </p:spPr>
      </p:pic>
    </p:spTree>
    <p:extLst>
      <p:ext uri="{BB962C8B-B14F-4D97-AF65-F5344CB8AC3E}">
        <p14:creationId xmlns:p14="http://schemas.microsoft.com/office/powerpoint/2010/main" val="3404323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E3003-730C-9BBB-FE82-BDA48D93CF59}"/>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C1CF49C-B3E0-5E24-2AE9-A1ADF1A8560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2.3. Application : Systèmes véhicule-infrastructure (V2I)</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203CC224-A83D-45FD-BCAE-E0CD8BABBD18}"/>
              </a:ext>
            </a:extLst>
          </p:cNvPr>
          <p:cNvSpPr txBox="1">
            <a:spLocks/>
          </p:cNvSpPr>
          <p:nvPr/>
        </p:nvSpPr>
        <p:spPr>
          <a:xfrm>
            <a:off x="726465" y="1539562"/>
            <a:ext cx="10725151" cy="5975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La technologie V2I permet aux véhicules de communiquer directement avec les infrastructures routières.</a:t>
            </a:r>
          </a:p>
          <a:p>
            <a:pPr marL="0" indent="0">
              <a:lnSpc>
                <a:spcPct val="100000"/>
              </a:lnSpc>
              <a:spcBef>
                <a:spcPts val="0"/>
              </a:spcBef>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Fonction clé : Permet l'échange d'informations en temps réel et l'automatisation des actions.</a:t>
            </a:r>
          </a:p>
        </p:txBody>
      </p:sp>
      <p:sp>
        <p:nvSpPr>
          <p:cNvPr id="10" name="object 2">
            <a:extLst>
              <a:ext uri="{FF2B5EF4-FFF2-40B4-BE49-F238E27FC236}">
                <a16:creationId xmlns:a16="http://schemas.microsoft.com/office/drawing/2014/main" id="{C355DDC4-96E6-B9E8-BD90-0E71B779AE69}"/>
              </a:ext>
            </a:extLst>
          </p:cNvPr>
          <p:cNvSpPr txBox="1">
            <a:spLocks noGrp="1"/>
          </p:cNvSpPr>
          <p:nvPr>
            <p:ph type="title"/>
          </p:nvPr>
        </p:nvSpPr>
        <p:spPr>
          <a:xfrm>
            <a:off x="726467" y="493611"/>
            <a:ext cx="5261378"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pic>
        <p:nvPicPr>
          <p:cNvPr id="11" name="Google Shape;354;g35b2283fefa_0_754">
            <a:extLst>
              <a:ext uri="{FF2B5EF4-FFF2-40B4-BE49-F238E27FC236}">
                <a16:creationId xmlns:a16="http://schemas.microsoft.com/office/drawing/2014/main" id="{141AC12F-0268-0F18-9175-BFCBE6BA4436}"/>
              </a:ext>
            </a:extLst>
          </p:cNvPr>
          <p:cNvPicPr preferRelativeResize="0"/>
          <p:nvPr/>
        </p:nvPicPr>
        <p:blipFill rotWithShape="1">
          <a:blip r:embed="rId3">
            <a:alphaModFix/>
          </a:blip>
          <a:srcRect/>
          <a:stretch/>
        </p:blipFill>
        <p:spPr>
          <a:xfrm>
            <a:off x="7245792" y="2137144"/>
            <a:ext cx="4946208" cy="4136488"/>
          </a:xfrm>
          <a:prstGeom prst="rect">
            <a:avLst/>
          </a:prstGeom>
          <a:noFill/>
          <a:ln>
            <a:noFill/>
          </a:ln>
        </p:spPr>
      </p:pic>
      <p:sp>
        <p:nvSpPr>
          <p:cNvPr id="12" name="Google Shape;355;g35b2283fefa_0_754">
            <a:extLst>
              <a:ext uri="{FF2B5EF4-FFF2-40B4-BE49-F238E27FC236}">
                <a16:creationId xmlns:a16="http://schemas.microsoft.com/office/drawing/2014/main" id="{0A1A4E3B-97ED-823A-19B8-3FC43F4E15C0}"/>
              </a:ext>
            </a:extLst>
          </p:cNvPr>
          <p:cNvSpPr txBox="1"/>
          <p:nvPr/>
        </p:nvSpPr>
        <p:spPr>
          <a:xfrm>
            <a:off x="8747056" y="6104370"/>
            <a:ext cx="3138808" cy="33852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000" b="0" i="0" u="none" strike="noStrike" cap="none" dirty="0">
                <a:solidFill>
                  <a:srgbClr val="000000"/>
                </a:solidFill>
                <a:latin typeface="Arial"/>
                <a:ea typeface="Arial"/>
                <a:cs typeface="Arial"/>
                <a:sym typeface="Arial"/>
              </a:rPr>
              <a:t>https://www.its.go.kr/Eng/overview/overview01.html</a:t>
            </a:r>
            <a:endParaRPr sz="1000" b="0" i="0" u="none" strike="noStrike" cap="none" dirty="0">
              <a:solidFill>
                <a:srgbClr val="000000"/>
              </a:solidFill>
              <a:latin typeface="Arial"/>
              <a:ea typeface="Arial"/>
              <a:cs typeface="Arial"/>
              <a:sym typeface="Arial"/>
            </a:endParaRPr>
          </a:p>
        </p:txBody>
      </p:sp>
      <p:sp>
        <p:nvSpPr>
          <p:cNvPr id="13" name="Content Placeholder 2">
            <a:extLst>
              <a:ext uri="{FF2B5EF4-FFF2-40B4-BE49-F238E27FC236}">
                <a16:creationId xmlns:a16="http://schemas.microsoft.com/office/drawing/2014/main" id="{EE771939-4329-B84C-388F-717ADE1A1444}"/>
              </a:ext>
            </a:extLst>
          </p:cNvPr>
          <p:cNvSpPr txBox="1">
            <a:spLocks/>
          </p:cNvSpPr>
          <p:nvPr/>
        </p:nvSpPr>
        <p:spPr>
          <a:xfrm>
            <a:off x="726464" y="2340298"/>
            <a:ext cx="5792864" cy="37301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600" b="1" i="0" u="none" strike="noStrike" kern="1200" cap="none" spc="0" normalizeH="0" baseline="0" noProof="0" dirty="0">
                <a:ln>
                  <a:noFill/>
                </a:ln>
                <a:solidFill>
                  <a:sysClr val="windowText" lastClr="000000"/>
                </a:solidFill>
                <a:effectLst/>
                <a:uLnTx/>
                <a:uFillTx/>
                <a:ea typeface="+mn-ea"/>
                <a:cs typeface="+mn-cs"/>
              </a:rPr>
              <a:t>Exemples </a:t>
            </a:r>
            <a:r>
              <a:rPr kumimoji="0" lang="en-US" sz="1600" i="0" u="none" strike="noStrike" kern="1200" cap="none" spc="0" normalizeH="0" baseline="0" noProof="0" dirty="0">
                <a:ln>
                  <a:noFill/>
                </a:ln>
                <a:solidFill>
                  <a:sysClr val="windowText" lastClr="000000"/>
                </a:solidFill>
                <a:effectLst/>
                <a:uLnTx/>
                <a:uFillTx/>
                <a:ea typeface="+mn-ea"/>
                <a:cs typeface="+mn-cs"/>
              </a:rPr>
              <a:t>:</a:t>
            </a:r>
          </a:p>
          <a:p>
            <a:pPr>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Péage électronique (ETC) </a:t>
            </a:r>
            <a:r>
              <a:rPr kumimoji="0" lang="en-US" sz="1600" i="0" u="none" strike="noStrike" kern="1200" cap="none" spc="0" normalizeH="0" baseline="0" noProof="0" dirty="0">
                <a:ln>
                  <a:noFill/>
                </a:ln>
                <a:solidFill>
                  <a:sysClr val="windowText" lastClr="000000"/>
                </a:solidFill>
                <a:effectLst/>
                <a:uLnTx/>
                <a:uFillTx/>
                <a:ea typeface="+mn-ea"/>
                <a:cs typeface="+mn-cs"/>
              </a:rPr>
              <a:t>: des systèmes tels que les étiquettes RFID ou DSRC permettent aux véhicules de payer automatiquement les péages à vitesse élevée sur autoroute.</a:t>
            </a:r>
          </a:p>
          <a:p>
            <a:pPr>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Priorité aux véhicules d'urgence (EVP) </a:t>
            </a:r>
            <a:r>
              <a:rPr kumimoji="0" lang="en-US" sz="1600" i="0" u="none" strike="noStrike" kern="1200" cap="none" spc="0" normalizeH="0" baseline="0" noProof="0" dirty="0">
                <a:ln>
                  <a:noFill/>
                </a:ln>
                <a:solidFill>
                  <a:sysClr val="windowText" lastClr="000000"/>
                </a:solidFill>
                <a:effectLst/>
                <a:uLnTx/>
                <a:uFillTx/>
                <a:ea typeface="+mn-ea"/>
                <a:cs typeface="+mn-cs"/>
              </a:rPr>
              <a:t>: une ambulance ou un camion de pompiers peut automatiquement demander le feu vert à tous les carrefours à venir, ce qui lui permet de se frayer un chemin et d'améliorer ses temps de réponse.</a:t>
            </a:r>
          </a:p>
          <a:p>
            <a:pPr>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Phase et synchronisation des feux de signalisation en temps réel (</a:t>
            </a:r>
            <a:r>
              <a:rPr kumimoji="0" lang="en-US" sz="1600" b="1" i="0" u="none" strike="noStrike" kern="1200" cap="none" spc="0" normalizeH="0" baseline="0" noProof="0" dirty="0" err="1">
                <a:ln>
                  <a:noFill/>
                </a:ln>
                <a:solidFill>
                  <a:sysClr val="windowText" lastClr="000000"/>
                </a:solidFill>
                <a:effectLst/>
                <a:uLnTx/>
                <a:uFillTx/>
                <a:ea typeface="+mn-ea"/>
                <a:cs typeface="+mn-cs"/>
              </a:rPr>
              <a:t>SPaT</a:t>
            </a:r>
            <a:r>
              <a:rPr kumimoji="0" lang="en-US" sz="1600" b="1" i="0" u="none" strike="noStrike" kern="1200" cap="none" spc="0" normalizeH="0" baseline="0" noProof="0" dirty="0">
                <a:ln>
                  <a:noFill/>
                </a:ln>
                <a:solidFill>
                  <a:sysClr val="windowText" lastClr="000000"/>
                </a:solidFill>
                <a:effectLst/>
                <a:uLnTx/>
                <a:uFillTx/>
                <a:ea typeface="+mn-ea"/>
                <a:cs typeface="+mn-cs"/>
              </a:rPr>
              <a:t>) </a:t>
            </a:r>
            <a:r>
              <a:rPr kumimoji="0" lang="en-US" sz="1600" i="0" u="none" strike="noStrike" kern="1200" cap="none" spc="0" normalizeH="0" baseline="0" noProof="0" dirty="0">
                <a:ln>
                  <a:noFill/>
                </a:ln>
                <a:solidFill>
                  <a:sysClr val="windowText" lastClr="000000"/>
                </a:solidFill>
                <a:effectLst/>
                <a:uLnTx/>
                <a:uFillTx/>
                <a:ea typeface="+mn-ea"/>
                <a:cs typeface="+mn-cs"/>
              </a:rPr>
              <a:t>: les feux de signalisation peuvent diffuser leur état et leur synchronisation future aux véhicules connectés, ce qui permet d'afficher des informations telles que le « temps avant le vert ».</a:t>
            </a:r>
          </a:p>
        </p:txBody>
      </p:sp>
    </p:spTree>
    <p:extLst>
      <p:ext uri="{BB962C8B-B14F-4D97-AF65-F5344CB8AC3E}">
        <p14:creationId xmlns:p14="http://schemas.microsoft.com/office/powerpoint/2010/main" val="1645650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F68D4-EF1E-59AD-80FF-8E6F948AFD7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6C70C40-963C-1DF3-5EF1-9764C50623A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L'avenir : véhicules connectés et autonomes (CAV)</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CA60A225-D175-280C-C1A8-998FD08C14C1}"/>
              </a:ext>
            </a:extLst>
          </p:cNvPr>
          <p:cNvSpPr txBox="1">
            <a:spLocks noGrp="1"/>
          </p:cNvSpPr>
          <p:nvPr>
            <p:ph type="title"/>
          </p:nvPr>
        </p:nvSpPr>
        <p:spPr>
          <a:xfrm>
            <a:off x="726466" y="493611"/>
            <a:ext cx="529824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sp>
        <p:nvSpPr>
          <p:cNvPr id="23" name="Content Placeholder 2">
            <a:extLst>
              <a:ext uri="{FF2B5EF4-FFF2-40B4-BE49-F238E27FC236}">
                <a16:creationId xmlns:a16="http://schemas.microsoft.com/office/drawing/2014/main" id="{B3739304-6980-4DC3-89C9-35ECFA9ED4AE}"/>
              </a:ext>
            </a:extLst>
          </p:cNvPr>
          <p:cNvSpPr txBox="1">
            <a:spLocks/>
          </p:cNvSpPr>
          <p:nvPr/>
        </p:nvSpPr>
        <p:spPr>
          <a:xfrm>
            <a:off x="726465" y="1539561"/>
            <a:ext cx="10725152" cy="4733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2000" b="1" dirty="0">
                <a:solidFill>
                  <a:sysClr val="windowText" lastClr="000000"/>
                </a:solidFill>
              </a:rPr>
              <a:t>Véhicules connectés (la révolution « V2X ») </a:t>
            </a:r>
            <a:r>
              <a:rPr lang="en-US" sz="2000" dirty="0">
                <a:solidFill>
                  <a:sysClr val="windowText" lastClr="000000"/>
                </a:solidFill>
              </a:rPr>
              <a:t>:</a:t>
            </a:r>
          </a:p>
          <a:p>
            <a:pPr lvl="1">
              <a:lnSpc>
                <a:spcPct val="100000"/>
              </a:lnSpc>
              <a:spcBef>
                <a:spcPts val="0"/>
              </a:spcBef>
              <a:buFont typeface="Courier New" panose="02070309020205020404" pitchFamily="49" charset="0"/>
              <a:buChar char="o"/>
              <a:defRPr/>
            </a:pPr>
            <a:r>
              <a:rPr lang="en-US" sz="2000" dirty="0">
                <a:solidFill>
                  <a:sysClr val="windowText" lastClr="000000"/>
                </a:solidFill>
              </a:rPr>
              <a:t>Véhicules qui utilisent la communication sans fil pour échanger des données entre eux </a:t>
            </a:r>
            <a:r>
              <a:rPr lang="en-US" sz="2000" b="1" dirty="0">
                <a:solidFill>
                  <a:sysClr val="windowText" lastClr="000000"/>
                </a:solidFill>
              </a:rPr>
              <a:t>(V2V)</a:t>
            </a:r>
            <a:r>
              <a:rPr lang="en-US" sz="2000" dirty="0">
                <a:solidFill>
                  <a:sysClr val="windowText" lastClr="000000"/>
                </a:solidFill>
              </a:rPr>
              <a:t>, avec les infrastructures </a:t>
            </a:r>
            <a:r>
              <a:rPr lang="en-US" sz="2000" b="1" dirty="0">
                <a:solidFill>
                  <a:sysClr val="windowText" lastClr="000000"/>
                </a:solidFill>
              </a:rPr>
              <a:t>(V2I) </a:t>
            </a:r>
            <a:r>
              <a:rPr lang="en-US" sz="2000" dirty="0">
                <a:solidFill>
                  <a:sysClr val="windowText" lastClr="000000"/>
                </a:solidFill>
              </a:rPr>
              <a:t>et avec les piétons </a:t>
            </a:r>
            <a:r>
              <a:rPr lang="en-US" sz="2000" b="1" dirty="0">
                <a:solidFill>
                  <a:sysClr val="windowText" lastClr="000000"/>
                </a:solidFill>
              </a:rPr>
              <a:t>(V2P)</a:t>
            </a:r>
            <a:r>
              <a:rPr lang="en-US" sz="2000" dirty="0">
                <a:solidFill>
                  <a:sysClr val="windowText" lastClr="000000"/>
                </a:solidFill>
              </a:rPr>
              <a:t>.</a:t>
            </a:r>
          </a:p>
          <a:p>
            <a:pPr lvl="1">
              <a:lnSpc>
                <a:spcPct val="100000"/>
              </a:lnSpc>
              <a:spcBef>
                <a:spcPts val="0"/>
              </a:spcBef>
              <a:buFont typeface="Courier New" panose="02070309020205020404" pitchFamily="49" charset="0"/>
              <a:buChar char="o"/>
              <a:defRPr/>
            </a:pPr>
            <a:r>
              <a:rPr lang="en-US" sz="2000" dirty="0">
                <a:solidFill>
                  <a:sysClr val="windowText" lastClr="000000"/>
                </a:solidFill>
              </a:rPr>
              <a:t>Cela permet une perception à 360 degrés, ce qui rend possible les avertissements de sécurité en temps réel (par exemple, les alertes de collision, les notifications de freinage d'urgence) et les manœuvres coopératives (par exemple, le platooning).</a:t>
            </a:r>
          </a:p>
          <a:p>
            <a:pPr marL="457200" lvl="1" indent="0">
              <a:lnSpc>
                <a:spcPct val="100000"/>
              </a:lnSpc>
              <a:spcBef>
                <a:spcPts val="0"/>
              </a:spcBef>
              <a:buNone/>
              <a:defRPr/>
            </a:pPr>
            <a:endParaRPr lang="en-US" sz="2000" dirty="0">
              <a:solidFill>
                <a:sysClr val="windowText" lastClr="000000"/>
              </a:solidFill>
            </a:endParaRPr>
          </a:p>
          <a:p>
            <a:pPr marL="0" indent="0">
              <a:lnSpc>
                <a:spcPct val="100000"/>
              </a:lnSpc>
              <a:spcBef>
                <a:spcPts val="0"/>
              </a:spcBef>
              <a:buNone/>
              <a:defRPr/>
            </a:pPr>
            <a:r>
              <a:rPr lang="en-US" sz="2000" b="1" dirty="0">
                <a:solidFill>
                  <a:sysClr val="windowText" lastClr="000000"/>
                </a:solidFill>
              </a:rPr>
              <a:t>Véhicules autonomes (la révolution « sans conducteur ») :</a:t>
            </a:r>
          </a:p>
          <a:p>
            <a:pPr lvl="1">
              <a:lnSpc>
                <a:spcPct val="100000"/>
              </a:lnSpc>
              <a:spcBef>
                <a:spcPts val="0"/>
              </a:spcBef>
              <a:buFont typeface="Courier New" panose="02070309020205020404" pitchFamily="49" charset="0"/>
              <a:buChar char="o"/>
              <a:defRPr/>
            </a:pPr>
            <a:r>
              <a:rPr lang="en-US" sz="2000" dirty="0">
                <a:solidFill>
                  <a:sysClr val="windowText" lastClr="000000"/>
                </a:solidFill>
              </a:rPr>
              <a:t>Véhicules qui utilisent des capteurs (lidar, radar, caméras) et l'IA pour percevoir leur environnement et naviguer sans intervention humaine.</a:t>
            </a:r>
          </a:p>
          <a:p>
            <a:pPr marL="457200" lvl="1" indent="0">
              <a:lnSpc>
                <a:spcPct val="100000"/>
              </a:lnSpc>
              <a:spcBef>
                <a:spcPts val="0"/>
              </a:spcBef>
              <a:buNone/>
              <a:defRPr/>
            </a:pPr>
            <a:endParaRPr kumimoji="0" lang="en-US" sz="2000" b="1" i="0" u="none" strike="noStrike" kern="1200" cap="none" spc="0" normalizeH="0" baseline="0" noProof="0" dirty="0">
              <a:ln>
                <a:noFill/>
              </a:ln>
              <a:solidFill>
                <a:sysClr val="windowText" lastClr="000000"/>
              </a:solidFill>
              <a:effectLst/>
              <a:uLnTx/>
              <a:uFillTx/>
              <a:ea typeface="+mn-ea"/>
              <a:cs typeface="+mn-cs"/>
            </a:endParaRPr>
          </a:p>
          <a:p>
            <a:pPr marL="0" indent="0">
              <a:lnSpc>
                <a:spcPct val="100000"/>
              </a:lnSpc>
              <a:spcBef>
                <a:spcPts val="0"/>
              </a:spcBef>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Véhicules automatisés connectés (la synthèse) :</a:t>
            </a:r>
          </a:p>
          <a:p>
            <a:pPr lvl="1">
              <a:lnSpc>
                <a:spcPct val="100000"/>
              </a:lnSpc>
              <a:spcBef>
                <a:spcPts val="0"/>
              </a:spcBef>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L'objectif ultime : des véhicules autonomes qui communiquent également entre eux. Cela leur permet de coordonner leurs mouvements, optimisant ainsi le flux global du trafic et la sécurité bien au-delà des capacités humaines.</a:t>
            </a:r>
          </a:p>
        </p:txBody>
      </p:sp>
    </p:spTree>
    <p:extLst>
      <p:ext uri="{BB962C8B-B14F-4D97-AF65-F5344CB8AC3E}">
        <p14:creationId xmlns:p14="http://schemas.microsoft.com/office/powerpoint/2010/main" val="1901265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EAC9-ED99-10DA-31B1-30494F6C3341}"/>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6B53629-2456-BA73-5EF2-ACDD7D9E473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L'avenir : véhicules connectés et autonomes (CAV)</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2684496E-75EE-62DB-C433-F319A6BAC78E}"/>
              </a:ext>
            </a:extLst>
          </p:cNvPr>
          <p:cNvSpPr txBox="1">
            <a:spLocks noGrp="1"/>
          </p:cNvSpPr>
          <p:nvPr>
            <p:ph type="title"/>
          </p:nvPr>
        </p:nvSpPr>
        <p:spPr>
          <a:xfrm>
            <a:off x="726466" y="493611"/>
            <a:ext cx="5213513"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sp>
        <p:nvSpPr>
          <p:cNvPr id="2" name="Google Shape;363;g35b2283fefa_0_762">
            <a:extLst>
              <a:ext uri="{FF2B5EF4-FFF2-40B4-BE49-F238E27FC236}">
                <a16:creationId xmlns:a16="http://schemas.microsoft.com/office/drawing/2014/main" id="{D3E25480-73E7-3D41-2604-48C6BA825A80}"/>
              </a:ext>
            </a:extLst>
          </p:cNvPr>
          <p:cNvSpPr txBox="1"/>
          <p:nvPr/>
        </p:nvSpPr>
        <p:spPr>
          <a:xfrm>
            <a:off x="740380" y="1397268"/>
            <a:ext cx="5199600" cy="18624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b="1" dirty="0">
                <a:latin typeface="Helvetica Neue"/>
              </a:rPr>
              <a:t>Véhicules connectés (V2X) :</a:t>
            </a:r>
            <a:endParaRPr sz="1400" dirty="0">
              <a:latin typeface="Helvetica Neue"/>
            </a:endParaRPr>
          </a:p>
          <a:p>
            <a:pPr marL="457200" indent="-317500" defTabSz="914400" hangingPunct="1">
              <a:lnSpc>
                <a:spcPct val="100000"/>
              </a:lnSpc>
              <a:spcBef>
                <a:spcPts val="1000"/>
              </a:spcBef>
              <a:buClr>
                <a:srgbClr val="000000"/>
              </a:buClr>
              <a:buSzPts val="1400"/>
              <a:buFont typeface="Helvetica Neue"/>
              <a:buChar char="●"/>
            </a:pPr>
            <a:r>
              <a:rPr lang="en-GB" sz="1400" dirty="0">
                <a:latin typeface="Helvetica Neue"/>
              </a:rPr>
              <a:t>Échange de données entre véhicules (V2V) et entre véhicules et infrastructures (V2I)</a:t>
            </a:r>
            <a:endParaRPr sz="1400" dirty="0">
              <a:latin typeface="Helvetica Neue"/>
            </a:endParaRPr>
          </a:p>
          <a:p>
            <a:pPr marL="457200" indent="-317500" defTabSz="914400" hangingPunct="1">
              <a:lnSpc>
                <a:spcPct val="100000"/>
              </a:lnSpc>
              <a:spcBef>
                <a:spcPts val="1000"/>
              </a:spcBef>
              <a:buClr>
                <a:srgbClr val="000000"/>
              </a:buClr>
              <a:buSzPts val="1400"/>
              <a:buFont typeface="Helvetica Neue"/>
              <a:buChar char="●"/>
            </a:pPr>
            <a:r>
              <a:rPr lang="en-GB" sz="1400" dirty="0">
                <a:latin typeface="Helvetica Neue"/>
              </a:rPr>
              <a:t>Avertissements de sécurité en temps réel (par exemple, alertes de collision, notifications de freinage d'urgence)</a:t>
            </a:r>
            <a:endParaRPr sz="1400" dirty="0">
              <a:latin typeface="Helvetica Neue"/>
            </a:endParaRPr>
          </a:p>
          <a:p>
            <a:pPr marL="457200" indent="-317500" defTabSz="914400" hangingPunct="1">
              <a:lnSpc>
                <a:spcPct val="100000"/>
              </a:lnSpc>
              <a:spcBef>
                <a:spcPts val="1000"/>
              </a:spcBef>
              <a:spcAft>
                <a:spcPts val="1000"/>
              </a:spcAft>
              <a:buClr>
                <a:srgbClr val="000000"/>
              </a:buClr>
              <a:buSzPts val="1400"/>
              <a:buFont typeface="Helvetica Neue"/>
              <a:buChar char="●"/>
            </a:pPr>
            <a:r>
              <a:rPr lang="en-GB" sz="1400" dirty="0">
                <a:latin typeface="Helvetica Neue"/>
              </a:rPr>
              <a:t>Permet </a:t>
            </a:r>
            <a:r>
              <a:rPr lang="en-GB" sz="1400" dirty="0" err="1">
                <a:latin typeface="Helvetica Neue"/>
              </a:rPr>
              <a:t>des manœuvres</a:t>
            </a:r>
            <a:r>
              <a:rPr lang="en-GB" sz="1400" dirty="0">
                <a:latin typeface="Helvetica Neue"/>
              </a:rPr>
              <a:t> coopératives (conduite en peloton, réduction de l'écart)</a:t>
            </a:r>
            <a:endParaRPr sz="1400" dirty="0">
              <a:latin typeface="Helvetica Neue"/>
            </a:endParaRPr>
          </a:p>
        </p:txBody>
      </p:sp>
      <p:sp>
        <p:nvSpPr>
          <p:cNvPr id="3" name="Google Shape;364;g35b2283fefa_0_762">
            <a:extLst>
              <a:ext uri="{FF2B5EF4-FFF2-40B4-BE49-F238E27FC236}">
                <a16:creationId xmlns:a16="http://schemas.microsoft.com/office/drawing/2014/main" id="{AD00C121-ADFF-6AE8-2911-0398F0DA6CF3}"/>
              </a:ext>
            </a:extLst>
          </p:cNvPr>
          <p:cNvSpPr txBox="1"/>
          <p:nvPr/>
        </p:nvSpPr>
        <p:spPr>
          <a:xfrm>
            <a:off x="6432830" y="1397268"/>
            <a:ext cx="5040000" cy="16470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b="1" dirty="0" err="1">
                <a:latin typeface="Helvetica Neue"/>
              </a:rPr>
              <a:t>Véhicules</a:t>
            </a:r>
            <a:r>
              <a:rPr lang="en-GB" sz="1400" b="1" dirty="0">
                <a:latin typeface="Helvetica Neue"/>
              </a:rPr>
              <a:t> </a:t>
            </a:r>
            <a:r>
              <a:rPr lang="en-GB" sz="1400" b="1" dirty="0" err="1">
                <a:latin typeface="Helvetica Neue"/>
              </a:rPr>
              <a:t>autonomes</a:t>
            </a:r>
            <a:r>
              <a:rPr lang="en-GB" sz="1400" b="1" dirty="0">
                <a:latin typeface="Helvetica Neue"/>
              </a:rPr>
              <a:t> :</a:t>
            </a:r>
            <a:endParaRPr sz="1400" dirty="0">
              <a:latin typeface="Helvetica Neue"/>
            </a:endParaRPr>
          </a:p>
          <a:p>
            <a:pPr marL="457200" indent="-317500" defTabSz="914400" hangingPunct="1">
              <a:lnSpc>
                <a:spcPct val="100000"/>
              </a:lnSpc>
              <a:spcBef>
                <a:spcPts val="1000"/>
              </a:spcBef>
              <a:buClr>
                <a:srgbClr val="000000"/>
              </a:buClr>
              <a:buSzPts val="1400"/>
              <a:buFont typeface="Helvetica Neue"/>
              <a:buChar char="●"/>
            </a:pPr>
            <a:r>
              <a:rPr lang="en-GB" sz="1400" dirty="0">
                <a:latin typeface="Helvetica Neue"/>
              </a:rPr>
              <a:t>Utilisation de </a:t>
            </a:r>
            <a:r>
              <a:rPr lang="en-GB" sz="1400" dirty="0" err="1">
                <a:latin typeface="Helvetica Neue"/>
              </a:rPr>
              <a:t>cartes</a:t>
            </a:r>
            <a:r>
              <a:rPr lang="en-GB" sz="1400" dirty="0">
                <a:latin typeface="Helvetica Neue"/>
              </a:rPr>
              <a:t> haute </a:t>
            </a:r>
            <a:r>
              <a:rPr lang="en-GB" sz="1400" dirty="0" err="1">
                <a:latin typeface="Helvetica Neue"/>
              </a:rPr>
              <a:t>définition</a:t>
            </a:r>
            <a:r>
              <a:rPr lang="en-GB" sz="1400" dirty="0">
                <a:latin typeface="Helvetica Neue"/>
              </a:rPr>
              <a:t>, de </a:t>
            </a:r>
            <a:r>
              <a:rPr lang="en-GB" sz="1400" dirty="0" err="1">
                <a:latin typeface="Helvetica Neue"/>
              </a:rPr>
              <a:t>capteurs</a:t>
            </a:r>
            <a:r>
              <a:rPr lang="en-GB" sz="1400" dirty="0">
                <a:latin typeface="Helvetica Neue"/>
              </a:rPr>
              <a:t> </a:t>
            </a:r>
            <a:r>
              <a:rPr lang="en-GB" sz="1400" dirty="0" err="1">
                <a:latin typeface="Helvetica Neue"/>
              </a:rPr>
              <a:t>routiers</a:t>
            </a:r>
            <a:r>
              <a:rPr lang="en-GB" sz="1400" dirty="0">
                <a:latin typeface="Helvetica Neue"/>
              </a:rPr>
              <a:t> et de la perception </a:t>
            </a:r>
            <a:r>
              <a:rPr lang="en-GB" sz="1400" dirty="0" err="1">
                <a:latin typeface="Helvetica Neue"/>
              </a:rPr>
              <a:t>embarquée</a:t>
            </a:r>
            <a:endParaRPr sz="1400" dirty="0">
              <a:latin typeface="Helvetica Neue"/>
            </a:endParaRPr>
          </a:p>
          <a:p>
            <a:pPr marL="457200" indent="-317500" defTabSz="914400" hangingPunct="1">
              <a:lnSpc>
                <a:spcPct val="100000"/>
              </a:lnSpc>
              <a:spcBef>
                <a:spcPts val="1000"/>
              </a:spcBef>
              <a:buClr>
                <a:srgbClr val="000000"/>
              </a:buClr>
              <a:buSzPts val="1400"/>
              <a:buFont typeface="Helvetica Neue"/>
              <a:buChar char="●"/>
            </a:pPr>
            <a:r>
              <a:rPr lang="en-GB" sz="1400" dirty="0" err="1">
                <a:latin typeface="Helvetica Neue"/>
              </a:rPr>
              <a:t>Réduit</a:t>
            </a:r>
            <a:r>
              <a:rPr lang="en-GB" sz="1400" dirty="0">
                <a:latin typeface="Helvetica Neue"/>
              </a:rPr>
              <a:t> les </a:t>
            </a:r>
            <a:r>
              <a:rPr lang="en-GB" sz="1400" dirty="0" err="1">
                <a:latin typeface="Helvetica Neue"/>
              </a:rPr>
              <a:t>arrêts</a:t>
            </a:r>
            <a:r>
              <a:rPr lang="en-GB" sz="1400" dirty="0">
                <a:latin typeface="Helvetica Neue"/>
              </a:rPr>
              <a:t> et </a:t>
            </a:r>
            <a:r>
              <a:rPr lang="en-GB" sz="1400" dirty="0" err="1">
                <a:latin typeface="Helvetica Neue"/>
              </a:rPr>
              <a:t>redémarrages</a:t>
            </a:r>
            <a:r>
              <a:rPr lang="en-GB" sz="1400" dirty="0">
                <a:latin typeface="Helvetica Neue"/>
              </a:rPr>
              <a:t> </a:t>
            </a:r>
            <a:r>
              <a:rPr lang="en-GB" sz="1400" dirty="0" err="1">
                <a:latin typeface="Helvetica Neue"/>
              </a:rPr>
              <a:t>fréquents</a:t>
            </a:r>
            <a:r>
              <a:rPr lang="en-GB" sz="1400" dirty="0">
                <a:latin typeface="Helvetica Neue"/>
              </a:rPr>
              <a:t> et les </a:t>
            </a:r>
            <a:r>
              <a:rPr lang="en-GB" sz="1400" dirty="0" err="1">
                <a:latin typeface="Helvetica Neue"/>
              </a:rPr>
              <a:t>délais</a:t>
            </a:r>
            <a:r>
              <a:rPr lang="en-GB" sz="1400" dirty="0">
                <a:latin typeface="Helvetica Neue"/>
              </a:rPr>
              <a:t> de </a:t>
            </a:r>
            <a:r>
              <a:rPr lang="en-GB" sz="1400" dirty="0" err="1">
                <a:latin typeface="Helvetica Neue"/>
              </a:rPr>
              <a:t>réaction</a:t>
            </a:r>
            <a:r>
              <a:rPr lang="en-GB" sz="1400" dirty="0">
                <a:latin typeface="Helvetica Neue"/>
              </a:rPr>
              <a:t> humaine</a:t>
            </a:r>
            <a:endParaRPr sz="1400" dirty="0">
              <a:latin typeface="Helvetica Neue"/>
            </a:endParaRPr>
          </a:p>
          <a:p>
            <a:pPr marL="457200" indent="-317500" defTabSz="914400" hangingPunct="1">
              <a:lnSpc>
                <a:spcPct val="100000"/>
              </a:lnSpc>
              <a:spcBef>
                <a:spcPts val="1000"/>
              </a:spcBef>
              <a:spcAft>
                <a:spcPts val="1000"/>
              </a:spcAft>
              <a:buClr>
                <a:srgbClr val="000000"/>
              </a:buClr>
              <a:buSzPts val="1400"/>
              <a:buFont typeface="Helvetica Neue"/>
              <a:buChar char="●"/>
            </a:pPr>
            <a:r>
              <a:rPr lang="en-GB" sz="1400" dirty="0">
                <a:latin typeface="Helvetica Neue"/>
              </a:rPr>
              <a:t>Optimisation du flux global grâce à </a:t>
            </a:r>
            <a:r>
              <a:rPr lang="en-GB" sz="1400" dirty="0" err="1">
                <a:latin typeface="Helvetica Neue"/>
              </a:rPr>
              <a:t>l'uniformisation</a:t>
            </a:r>
            <a:r>
              <a:rPr lang="en-GB" sz="1400" dirty="0">
                <a:latin typeface="Helvetica Neue"/>
              </a:rPr>
              <a:t> des </a:t>
            </a:r>
            <a:r>
              <a:rPr lang="en-GB" sz="1400" dirty="0" err="1">
                <a:latin typeface="Helvetica Neue"/>
              </a:rPr>
              <a:t>profils</a:t>
            </a:r>
            <a:r>
              <a:rPr lang="en-GB" sz="1400" dirty="0">
                <a:latin typeface="Helvetica Neue"/>
              </a:rPr>
              <a:t> de </a:t>
            </a:r>
            <a:r>
              <a:rPr lang="en-GB" sz="1400" dirty="0" err="1">
                <a:latin typeface="Helvetica Neue"/>
              </a:rPr>
              <a:t>vitesse</a:t>
            </a:r>
            <a:endParaRPr sz="1400" dirty="0">
              <a:latin typeface="Arial"/>
              <a:ea typeface="Arial"/>
              <a:cs typeface="Arial"/>
              <a:sym typeface="Arial"/>
            </a:endParaRPr>
          </a:p>
        </p:txBody>
      </p:sp>
      <p:pic>
        <p:nvPicPr>
          <p:cNvPr id="4" name="Google Shape;365;g35b2283fefa_0_762">
            <a:extLst>
              <a:ext uri="{FF2B5EF4-FFF2-40B4-BE49-F238E27FC236}">
                <a16:creationId xmlns:a16="http://schemas.microsoft.com/office/drawing/2014/main" id="{2770562C-9A1F-E03A-AFBD-B8094175917A}"/>
              </a:ext>
            </a:extLst>
          </p:cNvPr>
          <p:cNvPicPr preferRelativeResize="0"/>
          <p:nvPr/>
        </p:nvPicPr>
        <p:blipFill rotWithShape="1">
          <a:blip r:embed="rId3">
            <a:alphaModFix/>
          </a:blip>
          <a:srcRect/>
          <a:stretch/>
        </p:blipFill>
        <p:spPr>
          <a:xfrm>
            <a:off x="1409366" y="3429000"/>
            <a:ext cx="2830877" cy="2830877"/>
          </a:xfrm>
          <a:prstGeom prst="rect">
            <a:avLst/>
          </a:prstGeom>
          <a:noFill/>
          <a:ln>
            <a:noFill/>
          </a:ln>
        </p:spPr>
      </p:pic>
      <p:sp>
        <p:nvSpPr>
          <p:cNvPr id="5" name="Google Shape;366;g35b2283fefa_0_762">
            <a:extLst>
              <a:ext uri="{FF2B5EF4-FFF2-40B4-BE49-F238E27FC236}">
                <a16:creationId xmlns:a16="http://schemas.microsoft.com/office/drawing/2014/main" id="{CE63265F-8722-386A-A0C8-D264B6C87349}"/>
              </a:ext>
            </a:extLst>
          </p:cNvPr>
          <p:cNvSpPr txBox="1"/>
          <p:nvPr/>
        </p:nvSpPr>
        <p:spPr>
          <a:xfrm>
            <a:off x="1145960" y="6044268"/>
            <a:ext cx="3736500" cy="4002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dirty="0">
                <a:latin typeface="Helvetica Neue"/>
              </a:rPr>
              <a:t>https://www.dot.nv.gov/mobility/avcv</a:t>
            </a:r>
            <a:endParaRPr sz="1400" dirty="0">
              <a:latin typeface="Helvetica Neue"/>
            </a:endParaRPr>
          </a:p>
        </p:txBody>
      </p:sp>
      <p:pic>
        <p:nvPicPr>
          <p:cNvPr id="7" name="Google Shape;367;g35b2283fefa_0_762">
            <a:extLst>
              <a:ext uri="{FF2B5EF4-FFF2-40B4-BE49-F238E27FC236}">
                <a16:creationId xmlns:a16="http://schemas.microsoft.com/office/drawing/2014/main" id="{88B403EE-6087-1CC1-BB0E-EBD47AB1ED0D}"/>
              </a:ext>
            </a:extLst>
          </p:cNvPr>
          <p:cNvPicPr preferRelativeResize="0"/>
          <p:nvPr/>
        </p:nvPicPr>
        <p:blipFill rotWithShape="1">
          <a:blip r:embed="rId4">
            <a:alphaModFix/>
          </a:blip>
          <a:srcRect l="3202" r="4757" b="3920"/>
          <a:stretch/>
        </p:blipFill>
        <p:spPr>
          <a:xfrm>
            <a:off x="6780855" y="3364968"/>
            <a:ext cx="4691975" cy="3079500"/>
          </a:xfrm>
          <a:prstGeom prst="rect">
            <a:avLst/>
          </a:prstGeom>
          <a:noFill/>
          <a:ln>
            <a:noFill/>
          </a:ln>
        </p:spPr>
      </p:pic>
      <p:sp>
        <p:nvSpPr>
          <p:cNvPr id="8" name="Google Shape;368;g35b2283fefa_0_762">
            <a:extLst>
              <a:ext uri="{FF2B5EF4-FFF2-40B4-BE49-F238E27FC236}">
                <a16:creationId xmlns:a16="http://schemas.microsoft.com/office/drawing/2014/main" id="{B4FFB586-9E9B-F661-D9F3-74D79DC1195B}"/>
              </a:ext>
            </a:extLst>
          </p:cNvPr>
          <p:cNvSpPr txBox="1"/>
          <p:nvPr/>
        </p:nvSpPr>
        <p:spPr>
          <a:xfrm>
            <a:off x="7652858" y="6117013"/>
            <a:ext cx="3393182" cy="4002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dirty="0">
                <a:latin typeface="Helvetica Neue"/>
              </a:rPr>
              <a:t>https://www.dot.nv.gov/mobility/avcv</a:t>
            </a:r>
            <a:endParaRPr sz="1400" dirty="0">
              <a:latin typeface="Helvetica Neue"/>
            </a:endParaRPr>
          </a:p>
        </p:txBody>
      </p:sp>
    </p:spTree>
    <p:extLst>
      <p:ext uri="{BB962C8B-B14F-4D97-AF65-F5344CB8AC3E}">
        <p14:creationId xmlns:p14="http://schemas.microsoft.com/office/powerpoint/2010/main" val="21832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A02BB-AF6C-F09A-DE7E-71169524092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22C1E71-3091-986E-6A19-0121B445381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2.5. </a:t>
            </a:r>
            <a:r>
              <a:rPr lang="fr-FR" b="1" dirty="0">
                <a:solidFill>
                  <a:sysClr val="windowText" lastClr="000000"/>
                </a:solidFill>
                <a:latin typeface="Arial"/>
                <a:cs typeface="Arial"/>
              </a:rPr>
              <a:t>Application : gestion </a:t>
            </a:r>
            <a:r>
              <a:rPr lang="fr-FR" b="1" dirty="0" err="1">
                <a:solidFill>
                  <a:sysClr val="windowText" lastClr="000000"/>
                </a:solidFill>
                <a:latin typeface="Arial"/>
                <a:cs typeface="Arial"/>
              </a:rPr>
              <a:t>de la demande</a:t>
            </a:r>
            <a:r>
              <a:rPr lang="fr-FR" b="1" dirty="0">
                <a:solidFill>
                  <a:sysClr val="windowText" lastClr="000000"/>
                </a:solidFill>
                <a:latin typeface="Arial"/>
                <a:cs typeface="Arial"/>
              </a:rPr>
              <a:t> en transport (GDT)</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CE39D1C6-0F8A-C913-71B6-4F138C8B0F60}"/>
              </a:ext>
            </a:extLst>
          </p:cNvPr>
          <p:cNvSpPr txBox="1">
            <a:spLocks noGrp="1"/>
          </p:cNvSpPr>
          <p:nvPr>
            <p:ph type="title"/>
          </p:nvPr>
        </p:nvSpPr>
        <p:spPr>
          <a:xfrm>
            <a:off x="726467" y="493611"/>
            <a:ext cx="5482604"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sp>
        <p:nvSpPr>
          <p:cNvPr id="2" name="Content Placeholder 2">
            <a:extLst>
              <a:ext uri="{FF2B5EF4-FFF2-40B4-BE49-F238E27FC236}">
                <a16:creationId xmlns:a16="http://schemas.microsoft.com/office/drawing/2014/main" id="{17B7E1C0-82D0-AE93-2829-A580A5D7406D}"/>
              </a:ext>
            </a:extLst>
          </p:cNvPr>
          <p:cNvSpPr txBox="1">
            <a:spLocks/>
          </p:cNvSpPr>
          <p:nvPr/>
        </p:nvSpPr>
        <p:spPr>
          <a:xfrm>
            <a:off x="726466" y="1563909"/>
            <a:ext cx="11175481" cy="42027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Utilisation des STI pour influencer les comportements de déplacement et gérer la demande, et pas seulement l'offre.</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Stratégies axées sur le trafic (gestion de la demande routière)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Tarification de la congestion / péages dynamiques </a:t>
            </a:r>
            <a:r>
              <a:rPr kumimoji="0" lang="en-US" sz="1800" i="0" u="none" strike="noStrike" kern="1200" cap="none" spc="0" normalizeH="0" baseline="0" noProof="0" dirty="0">
                <a:ln>
                  <a:noFill/>
                </a:ln>
                <a:solidFill>
                  <a:sysClr val="windowText" lastClr="000000"/>
                </a:solidFill>
                <a:effectLst/>
                <a:uLnTx/>
                <a:uFillTx/>
                <a:ea typeface="+mn-ea"/>
                <a:cs typeface="+mn-cs"/>
              </a:rPr>
              <a:t>: prix des péages qui varient en fonction du niveau de congestion en temps réel.</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Voies à péage pour véhicules à occupation multiple (HOT) </a:t>
            </a:r>
            <a:r>
              <a:rPr kumimoji="0" lang="en-US" sz="1800" i="0" u="none" strike="noStrike" kern="1200" cap="none" spc="0" normalizeH="0" baseline="0" noProof="0" dirty="0">
                <a:ln>
                  <a:noFill/>
                </a:ln>
                <a:solidFill>
                  <a:sysClr val="windowText" lastClr="000000"/>
                </a:solidFill>
                <a:effectLst/>
                <a:uLnTx/>
                <a:uFillTx/>
                <a:ea typeface="+mn-ea"/>
                <a:cs typeface="+mn-cs"/>
              </a:rPr>
              <a:t>: Permet aux véhicules à occupant unique de payer un péage pour utiliser une voie à occupation multiple, le prix variant en fonction de la demande.</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Leviers ITS multimodaux (encourager les alternatives)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Microtransit et covoiturage à la demande </a:t>
            </a:r>
            <a:r>
              <a:rPr kumimoji="0" lang="en-US" sz="1800" i="0" u="none" strike="noStrike" kern="1200" cap="none" spc="0" normalizeH="0" baseline="0" noProof="0" dirty="0">
                <a:ln>
                  <a:noFill/>
                </a:ln>
                <a:solidFill>
                  <a:sysClr val="windowText" lastClr="000000"/>
                </a:solidFill>
                <a:effectLst/>
                <a:uLnTx/>
                <a:uFillTx/>
                <a:ea typeface="+mn-ea"/>
                <a:cs typeface="+mn-cs"/>
              </a:rPr>
              <a:t>: utilisation d'applications pour fournir des services de mobilité partagée flexibles.</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Mobilité en tant que service (</a:t>
            </a:r>
            <a:r>
              <a:rPr kumimoji="0" lang="en-US" sz="1800" b="1" i="0" u="none" strike="noStrike" kern="1200" cap="none" spc="0" normalizeH="0" baseline="0" noProof="0" dirty="0" err="1">
                <a:ln>
                  <a:noFill/>
                </a:ln>
                <a:solidFill>
                  <a:sysClr val="windowText" lastClr="000000"/>
                </a:solidFill>
                <a:effectLst/>
                <a:uLnTx/>
                <a:uFillTx/>
                <a:ea typeface="+mn-ea"/>
                <a:cs typeface="+mn-cs"/>
              </a:rPr>
              <a:t>MaaS</a:t>
            </a:r>
            <a:r>
              <a:rPr kumimoji="0" lang="en-US" sz="1800" b="1" i="0" u="none" strike="noStrike" kern="1200" cap="none" spc="0" normalizeH="0" baseline="0" noProof="0" dirty="0">
                <a:ln>
                  <a:noFill/>
                </a:ln>
                <a:solidFill>
                  <a:sysClr val="windowText" lastClr="000000"/>
                </a:solidFill>
                <a:effectLst/>
                <a:uLnTx/>
                <a:uFillTx/>
                <a:ea typeface="+mn-ea"/>
                <a:cs typeface="+mn-cs"/>
              </a:rPr>
              <a:t>) </a:t>
            </a:r>
            <a:r>
              <a:rPr kumimoji="0" lang="en-US" sz="1800" i="0" u="none" strike="noStrike" kern="1200" cap="none" spc="0" normalizeH="0" baseline="0" noProof="0" dirty="0">
                <a:ln>
                  <a:noFill/>
                </a:ln>
                <a:solidFill>
                  <a:sysClr val="windowText" lastClr="000000"/>
                </a:solidFill>
                <a:effectLst/>
                <a:uLnTx/>
                <a:uFillTx/>
                <a:ea typeface="+mn-ea"/>
                <a:cs typeface="+mn-cs"/>
              </a:rPr>
              <a:t>: Intégration de la planification des trajets, de la réservation et du paiement pour tous les modes de transport (bus, vélos en libre-service, trottinettes, etc.) dans une seule application.</a:t>
            </a:r>
          </a:p>
        </p:txBody>
      </p:sp>
    </p:spTree>
    <p:extLst>
      <p:ext uri="{BB962C8B-B14F-4D97-AF65-F5344CB8AC3E}">
        <p14:creationId xmlns:p14="http://schemas.microsoft.com/office/powerpoint/2010/main" val="2528910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E96BE-71C4-9B5E-BF4E-463866890B5B}"/>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9195A92-D957-9F26-1961-82EC6B3C8BB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2.5. </a:t>
            </a:r>
            <a:r>
              <a:rPr lang="fr-FR" b="1" dirty="0">
                <a:solidFill>
                  <a:sysClr val="windowText" lastClr="000000"/>
                </a:solidFill>
                <a:latin typeface="Arial"/>
                <a:cs typeface="Arial"/>
              </a:rPr>
              <a:t>Application : gestion </a:t>
            </a:r>
            <a:r>
              <a:rPr lang="fr-FR" b="1" dirty="0" err="1">
                <a:solidFill>
                  <a:sysClr val="windowText" lastClr="000000"/>
                </a:solidFill>
                <a:latin typeface="Arial"/>
                <a:cs typeface="Arial"/>
              </a:rPr>
              <a:t>de la demande</a:t>
            </a:r>
            <a:r>
              <a:rPr lang="fr-FR" b="1" dirty="0">
                <a:solidFill>
                  <a:sysClr val="windowText" lastClr="000000"/>
                </a:solidFill>
                <a:latin typeface="Arial"/>
                <a:cs typeface="Arial"/>
              </a:rPr>
              <a:t> en transport (GDT)</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80D56806-7F73-5572-1DE6-8A08ED0940D5}"/>
              </a:ext>
            </a:extLst>
          </p:cNvPr>
          <p:cNvSpPr txBox="1">
            <a:spLocks noGrp="1"/>
          </p:cNvSpPr>
          <p:nvPr>
            <p:ph type="title"/>
          </p:nvPr>
        </p:nvSpPr>
        <p:spPr>
          <a:xfrm>
            <a:off x="726467" y="493611"/>
            <a:ext cx="5482604"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pic>
        <p:nvPicPr>
          <p:cNvPr id="8194" name="Picture 2">
            <a:extLst>
              <a:ext uri="{FF2B5EF4-FFF2-40B4-BE49-F238E27FC236}">
                <a16:creationId xmlns:a16="http://schemas.microsoft.com/office/drawing/2014/main" id="{8B04A4AE-87BB-EDBA-88A5-980F7509EC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72" t="11854" r="7107" b="20775"/>
          <a:stretch>
            <a:fillRect/>
          </a:stretch>
        </p:blipFill>
        <p:spPr bwMode="auto">
          <a:xfrm>
            <a:off x="3111928" y="1539562"/>
            <a:ext cx="5954232" cy="4620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199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5024-A3DA-5382-CE54-399CAE5253A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0E29BC7-952E-7AE5-E683-A2B441D7A86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2.6. </a:t>
            </a:r>
            <a:r>
              <a:rPr lang="fr-FR" b="1" dirty="0">
                <a:solidFill>
                  <a:sysClr val="windowText" lastClr="000000"/>
                </a:solidFill>
                <a:latin typeface="Arial"/>
                <a:cs typeface="Arial"/>
              </a:rPr>
              <a:t>Application : gestion intelligente du stationnement</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5832D7D0-939E-C73E-2303-9996637E0FD2}"/>
              </a:ext>
            </a:extLst>
          </p:cNvPr>
          <p:cNvSpPr txBox="1">
            <a:spLocks noGrp="1"/>
          </p:cNvSpPr>
          <p:nvPr>
            <p:ph type="title"/>
          </p:nvPr>
        </p:nvSpPr>
        <p:spPr>
          <a:xfrm>
            <a:off x="726467" y="493611"/>
            <a:ext cx="546785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sp>
        <p:nvSpPr>
          <p:cNvPr id="2" name="Content Placeholder 2">
            <a:extLst>
              <a:ext uri="{FF2B5EF4-FFF2-40B4-BE49-F238E27FC236}">
                <a16:creationId xmlns:a16="http://schemas.microsoft.com/office/drawing/2014/main" id="{9364359C-A914-1B87-AAFA-B8E9FD28A5AB}"/>
              </a:ext>
            </a:extLst>
          </p:cNvPr>
          <p:cNvSpPr txBox="1">
            <a:spLocks/>
          </p:cNvSpPr>
          <p:nvPr/>
        </p:nvSpPr>
        <p:spPr>
          <a:xfrm>
            <a:off x="726467" y="1563909"/>
            <a:ext cx="10725152" cy="40394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Objectif : réduire les embouteillages causés par les conducteurs à la recherche d'une place de stationnement.</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Fonctionnement (boucle ITS classique)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Détection </a:t>
            </a:r>
            <a:r>
              <a:rPr kumimoji="0" lang="en-US" sz="1800" i="0" u="none" strike="noStrike" kern="1200" cap="none" spc="0" normalizeH="0" baseline="0" noProof="0" dirty="0">
                <a:ln>
                  <a:noFill/>
                </a:ln>
                <a:solidFill>
                  <a:sysClr val="windowText" lastClr="000000"/>
                </a:solidFill>
                <a:effectLst/>
                <a:uLnTx/>
                <a:uFillTx/>
                <a:ea typeface="+mn-ea"/>
                <a:cs typeface="+mn-cs"/>
              </a:rPr>
              <a:t>: des capteurs à ultrasons, magnétiques ou des caméras détectent si une place de stationnement est occupée ou libre.</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Communication </a:t>
            </a:r>
            <a:r>
              <a:rPr kumimoji="0" lang="en-US" sz="1800" i="0" u="none" strike="noStrike" kern="1200" cap="none" spc="0" normalizeH="0" baseline="0" noProof="0" dirty="0">
                <a:ln>
                  <a:noFill/>
                </a:ln>
                <a:solidFill>
                  <a:sysClr val="windowText" lastClr="000000"/>
                </a:solidFill>
                <a:effectLst/>
                <a:uLnTx/>
                <a:uFillTx/>
                <a:ea typeface="+mn-ea"/>
                <a:cs typeface="+mn-cs"/>
              </a:rPr>
              <a:t>: ces données d'occupation en temps réel sont transmises à une plateforme de gestion centrale.</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Information </a:t>
            </a:r>
            <a:r>
              <a:rPr kumimoji="0" lang="en-US" sz="1800" i="0" u="none" strike="noStrike" kern="1200" cap="none" spc="0" normalizeH="0" baseline="0" noProof="0" dirty="0">
                <a:ln>
                  <a:noFill/>
                </a:ln>
                <a:solidFill>
                  <a:sysClr val="windowText" lastClr="000000"/>
                </a:solidFill>
                <a:effectLst/>
                <a:uLnTx/>
                <a:uFillTx/>
                <a:ea typeface="+mn-ea"/>
                <a:cs typeface="+mn-cs"/>
              </a:rPr>
              <a:t>: les données sont ensuite transmises aux conducteurs via des applications mobiles ou des panneaux à messages variables (PMV), les guidant directement vers les places disponibles.</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Leviers supplémentaires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Tarification dynamique </a:t>
            </a:r>
            <a:r>
              <a:rPr kumimoji="0" lang="en-US" sz="1800" i="0" u="none" strike="noStrike" kern="1200" cap="none" spc="0" normalizeH="0" baseline="0" noProof="0" dirty="0">
                <a:ln>
                  <a:noFill/>
                </a:ln>
                <a:solidFill>
                  <a:sysClr val="windowText" lastClr="000000"/>
                </a:solidFill>
                <a:effectLst/>
                <a:uLnTx/>
                <a:uFillTx/>
                <a:ea typeface="+mn-ea"/>
                <a:cs typeface="+mn-cs"/>
              </a:rPr>
              <a:t>: le prix du stationnement peut être ajusté en fonction de la demande en temps réel.</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Paiements électroniques </a:t>
            </a:r>
            <a:r>
              <a:rPr kumimoji="0" lang="en-US" sz="1800" i="0" u="none" strike="noStrike" kern="1200" cap="none" spc="0" normalizeH="0" baseline="0" noProof="0" dirty="0">
                <a:ln>
                  <a:noFill/>
                </a:ln>
                <a:solidFill>
                  <a:sysClr val="windowText" lastClr="000000"/>
                </a:solidFill>
                <a:effectLst/>
                <a:uLnTx/>
                <a:uFillTx/>
                <a:ea typeface="+mn-ea"/>
                <a:cs typeface="+mn-cs"/>
              </a:rPr>
              <a:t>: permet un paiement fluide via des applications mobiles ou des étiquettes RFID.</a:t>
            </a:r>
          </a:p>
        </p:txBody>
      </p:sp>
    </p:spTree>
    <p:extLst>
      <p:ext uri="{BB962C8B-B14F-4D97-AF65-F5344CB8AC3E}">
        <p14:creationId xmlns:p14="http://schemas.microsoft.com/office/powerpoint/2010/main" val="965469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0CA32-94F5-BC67-1E2F-4C3B42094CB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93EE7C9-6C9D-264E-A803-BF47A0B35A8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2.6. </a:t>
            </a:r>
            <a:r>
              <a:rPr lang="fr-FR" b="1" dirty="0">
                <a:solidFill>
                  <a:sysClr val="windowText" lastClr="000000"/>
                </a:solidFill>
                <a:latin typeface="Arial"/>
                <a:cs typeface="Arial"/>
              </a:rPr>
              <a:t>Application : gestion intelligente du stationnement</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9DD1F399-DA29-AC17-E87B-BF37E2DF77C1}"/>
              </a:ext>
            </a:extLst>
          </p:cNvPr>
          <p:cNvSpPr txBox="1">
            <a:spLocks noGrp="1"/>
          </p:cNvSpPr>
          <p:nvPr>
            <p:ph type="title"/>
          </p:nvPr>
        </p:nvSpPr>
        <p:spPr>
          <a:xfrm>
            <a:off x="726466" y="493611"/>
            <a:ext cx="543098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sp>
        <p:nvSpPr>
          <p:cNvPr id="9" name="Google Shape;384;g35b2283fefa_0_778">
            <a:extLst>
              <a:ext uri="{FF2B5EF4-FFF2-40B4-BE49-F238E27FC236}">
                <a16:creationId xmlns:a16="http://schemas.microsoft.com/office/drawing/2014/main" id="{AE99B15F-737E-4A6E-D688-456CE55BE11A}"/>
              </a:ext>
            </a:extLst>
          </p:cNvPr>
          <p:cNvSpPr txBox="1"/>
          <p:nvPr/>
        </p:nvSpPr>
        <p:spPr>
          <a:xfrm>
            <a:off x="630590" y="1442189"/>
            <a:ext cx="11640068" cy="2118498"/>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dirty="0">
                <a:latin typeface="Helvetica Neue"/>
              </a:rPr>
              <a:t>• Des capteurs à ultrasons, magnétiques et des caméras transmettent les informations relatives à l'occupation des places de stationnement au </a:t>
            </a:r>
            <a:r>
              <a:rPr lang="en-GB" sz="1400" dirty="0" err="1">
                <a:latin typeface="Helvetica Neue"/>
              </a:rPr>
              <a:t>centre</a:t>
            </a:r>
            <a:r>
              <a:rPr lang="en-GB" sz="1400" dirty="0">
                <a:latin typeface="Helvetica Neue"/>
              </a:rPr>
              <a:t> de gestion du trafic (TMC).</a:t>
            </a:r>
            <a:endParaRPr sz="1400" dirty="0">
              <a:latin typeface="Helvetica Neue"/>
            </a:endParaRPr>
          </a:p>
          <a:p>
            <a:pPr defTabSz="914400" hangingPunct="1">
              <a:lnSpc>
                <a:spcPct val="100000"/>
              </a:lnSpc>
              <a:spcBef>
                <a:spcPts val="1000"/>
              </a:spcBef>
              <a:buClr>
                <a:srgbClr val="000000"/>
              </a:buClr>
              <a:buSzPts val="1400"/>
              <a:buFont typeface="Arial"/>
              <a:buNone/>
            </a:pPr>
            <a:r>
              <a:rPr lang="en-GB" sz="1400" dirty="0">
                <a:latin typeface="Helvetica Neue"/>
              </a:rPr>
              <a:t>• Des applications mobiles et des panneaux à messages variables (PMV) guident les conducteurs vers les places disponibles</a:t>
            </a:r>
            <a:endParaRPr sz="1400" dirty="0">
              <a:latin typeface="Helvetica Neue"/>
            </a:endParaRPr>
          </a:p>
          <a:p>
            <a:pPr defTabSz="914400" hangingPunct="1">
              <a:lnSpc>
                <a:spcPct val="100000"/>
              </a:lnSpc>
              <a:spcBef>
                <a:spcPts val="1000"/>
              </a:spcBef>
              <a:buClr>
                <a:srgbClr val="000000"/>
              </a:buClr>
              <a:buSzPts val="1400"/>
              <a:buFont typeface="Arial"/>
              <a:buNone/>
            </a:pPr>
            <a:r>
              <a:rPr lang="en-GB" sz="1400" dirty="0">
                <a:latin typeface="Helvetica Neue"/>
              </a:rPr>
              <a:t>• Paiements électroniques via des étiquettes RFID, ANPR ou des portefeuilles mobiles</a:t>
            </a:r>
            <a:endParaRPr sz="1400" dirty="0">
              <a:latin typeface="Helvetica Neue"/>
            </a:endParaRPr>
          </a:p>
          <a:p>
            <a:pPr defTabSz="914400" hangingPunct="1">
              <a:lnSpc>
                <a:spcPct val="100000"/>
              </a:lnSpc>
              <a:spcBef>
                <a:spcPts val="1000"/>
              </a:spcBef>
              <a:buClr>
                <a:srgbClr val="000000"/>
              </a:buClr>
              <a:buSzPts val="1400"/>
              <a:buFont typeface="Arial"/>
              <a:buNone/>
            </a:pPr>
            <a:r>
              <a:rPr lang="en-GB" sz="1400" dirty="0">
                <a:latin typeface="Helvetica Neue"/>
              </a:rPr>
              <a:t>• La tarification dynamique ajuste les tarifs des parkings en bordure de route et des parkings couverts en fonction de la demande</a:t>
            </a:r>
            <a:endParaRPr sz="1400" dirty="0">
              <a:latin typeface="Helvetica Neue"/>
            </a:endParaRPr>
          </a:p>
          <a:p>
            <a:pPr defTabSz="914400" hangingPunct="1">
              <a:lnSpc>
                <a:spcPct val="100000"/>
              </a:lnSpc>
              <a:spcBef>
                <a:spcPts val="1000"/>
              </a:spcBef>
              <a:spcAft>
                <a:spcPts val="1000"/>
              </a:spcAft>
              <a:buClr>
                <a:srgbClr val="000000"/>
              </a:buClr>
              <a:buSzPts val="1400"/>
              <a:buFont typeface="Arial"/>
              <a:buNone/>
            </a:pPr>
            <a:r>
              <a:rPr lang="en-GB" sz="1400" dirty="0">
                <a:latin typeface="Helvetica Neue"/>
              </a:rPr>
              <a:t>• Réduction du nombre de kilomètres </a:t>
            </a:r>
            <a:r>
              <a:rPr lang="en-GB" sz="1400" dirty="0" err="1">
                <a:latin typeface="Helvetica Neue"/>
              </a:rPr>
              <a:t>parcourus </a:t>
            </a:r>
            <a:r>
              <a:rPr lang="en-GB" sz="1400" dirty="0">
                <a:latin typeface="Helvetica Neue"/>
              </a:rPr>
              <a:t>et des émissions de CO₂.</a:t>
            </a:r>
            <a:endParaRPr sz="1400" dirty="0">
              <a:latin typeface="Helvetica Neue"/>
            </a:endParaRPr>
          </a:p>
        </p:txBody>
      </p:sp>
      <p:pic>
        <p:nvPicPr>
          <p:cNvPr id="11" name="Google Shape;385;g35b2283fefa_0_778">
            <a:extLst>
              <a:ext uri="{FF2B5EF4-FFF2-40B4-BE49-F238E27FC236}">
                <a16:creationId xmlns:a16="http://schemas.microsoft.com/office/drawing/2014/main" id="{06AB9963-3B08-A544-13FA-114FEBDA42F8}"/>
              </a:ext>
            </a:extLst>
          </p:cNvPr>
          <p:cNvPicPr preferRelativeResize="0"/>
          <p:nvPr/>
        </p:nvPicPr>
        <p:blipFill rotWithShape="1">
          <a:blip r:embed="rId3">
            <a:alphaModFix/>
          </a:blip>
          <a:srcRect l="6760" t="5802" r="6568" b="3254"/>
          <a:stretch/>
        </p:blipFill>
        <p:spPr>
          <a:xfrm>
            <a:off x="726217" y="3493848"/>
            <a:ext cx="5285975" cy="2548649"/>
          </a:xfrm>
          <a:prstGeom prst="rect">
            <a:avLst/>
          </a:prstGeom>
          <a:noFill/>
          <a:ln>
            <a:noFill/>
          </a:ln>
        </p:spPr>
      </p:pic>
      <p:sp>
        <p:nvSpPr>
          <p:cNvPr id="12" name="Google Shape;386;g35b2283fefa_0_778">
            <a:extLst>
              <a:ext uri="{FF2B5EF4-FFF2-40B4-BE49-F238E27FC236}">
                <a16:creationId xmlns:a16="http://schemas.microsoft.com/office/drawing/2014/main" id="{A10D7914-C733-5CD1-3B0F-357D4F676CCD}"/>
              </a:ext>
            </a:extLst>
          </p:cNvPr>
          <p:cNvSpPr txBox="1"/>
          <p:nvPr/>
        </p:nvSpPr>
        <p:spPr>
          <a:xfrm>
            <a:off x="726317" y="5960390"/>
            <a:ext cx="5286000" cy="338524"/>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000" dirty="0">
                <a:latin typeface="Helvetica Neue"/>
              </a:rPr>
              <a:t>https://parkinglogix.com/parking-in-2025-innovating-and-moving-forward-with-parking-logix/</a:t>
            </a:r>
            <a:endParaRPr sz="1000" dirty="0">
              <a:latin typeface="Helvetica Neue"/>
            </a:endParaRPr>
          </a:p>
        </p:txBody>
      </p:sp>
      <p:pic>
        <p:nvPicPr>
          <p:cNvPr id="13" name="Google Shape;387;g35b2283fefa_0_778">
            <a:extLst>
              <a:ext uri="{FF2B5EF4-FFF2-40B4-BE49-F238E27FC236}">
                <a16:creationId xmlns:a16="http://schemas.microsoft.com/office/drawing/2014/main" id="{969B8DEC-4C89-2BF9-894B-728EED7B2745}"/>
              </a:ext>
            </a:extLst>
          </p:cNvPr>
          <p:cNvPicPr preferRelativeResize="0"/>
          <p:nvPr/>
        </p:nvPicPr>
        <p:blipFill rotWithShape="1">
          <a:blip r:embed="rId4">
            <a:alphaModFix/>
          </a:blip>
          <a:srcRect b="7842"/>
          <a:stretch/>
        </p:blipFill>
        <p:spPr>
          <a:xfrm>
            <a:off x="6329867" y="3383750"/>
            <a:ext cx="5129025" cy="2647101"/>
          </a:xfrm>
          <a:prstGeom prst="rect">
            <a:avLst/>
          </a:prstGeom>
          <a:noFill/>
          <a:ln>
            <a:noFill/>
          </a:ln>
        </p:spPr>
      </p:pic>
      <p:sp>
        <p:nvSpPr>
          <p:cNvPr id="14" name="Google Shape;388;g35b2283fefa_0_778">
            <a:extLst>
              <a:ext uri="{FF2B5EF4-FFF2-40B4-BE49-F238E27FC236}">
                <a16:creationId xmlns:a16="http://schemas.microsoft.com/office/drawing/2014/main" id="{F2E79C14-94A9-8A3A-FD68-9FAE8E358A06}"/>
              </a:ext>
            </a:extLst>
          </p:cNvPr>
          <p:cNvSpPr txBox="1"/>
          <p:nvPr/>
        </p:nvSpPr>
        <p:spPr>
          <a:xfrm>
            <a:off x="6329830" y="5987872"/>
            <a:ext cx="5129100" cy="338524"/>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000" dirty="0">
                <a:latin typeface="Arial"/>
                <a:ea typeface="Arial"/>
                <a:cs typeface="Arial"/>
                <a:sym typeface="Arial"/>
              </a:rPr>
              <a:t>https://www.mokosmart.com/smart-parking-system-using-iot/</a:t>
            </a:r>
            <a:endParaRPr sz="1000" dirty="0">
              <a:latin typeface="Arial"/>
              <a:ea typeface="Arial"/>
              <a:cs typeface="Arial"/>
              <a:sym typeface="Arial"/>
            </a:endParaRPr>
          </a:p>
        </p:txBody>
      </p:sp>
    </p:spTree>
    <p:extLst>
      <p:ext uri="{BB962C8B-B14F-4D97-AF65-F5344CB8AC3E}">
        <p14:creationId xmlns:p14="http://schemas.microsoft.com/office/powerpoint/2010/main" val="35615429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FF333-C0A8-F079-74D1-32A9DBEC969C}"/>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D94683D-7B00-CC04-CB1F-9F35CE0BEB6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2.7. </a:t>
            </a:r>
            <a:r>
              <a:rPr lang="fr-FR" b="1" dirty="0">
                <a:solidFill>
                  <a:sysClr val="windowText" lastClr="000000"/>
                </a:solidFill>
                <a:latin typeface="Arial"/>
                <a:cs typeface="Arial"/>
              </a:rPr>
              <a:t>Application : </a:t>
            </a:r>
            <a:r>
              <a:rPr lang="fr-FR" b="1" dirty="0" err="1">
                <a:solidFill>
                  <a:sysClr val="windowText" lastClr="000000"/>
                </a:solidFill>
                <a:latin typeface="Arial"/>
                <a:cs typeface="Arial"/>
              </a:rPr>
              <a:t>fret </a:t>
            </a:r>
            <a:r>
              <a:rPr lang="fr-FR" b="1" dirty="0">
                <a:solidFill>
                  <a:sysClr val="windowText" lastClr="000000"/>
                </a:solidFill>
                <a:latin typeface="Arial"/>
                <a:cs typeface="Arial"/>
              </a:rPr>
              <a:t>et </a:t>
            </a:r>
            <a:r>
              <a:rPr lang="fr-FR" b="1" dirty="0" err="1">
                <a:solidFill>
                  <a:sysClr val="windowText" lastClr="000000"/>
                </a:solidFill>
                <a:latin typeface="Arial"/>
                <a:cs typeface="Arial"/>
              </a:rPr>
              <a:t>logistique</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98A5F46E-F5CC-DDA5-699C-906D4F4C9430}"/>
              </a:ext>
            </a:extLst>
          </p:cNvPr>
          <p:cNvSpPr txBox="1">
            <a:spLocks noGrp="1"/>
          </p:cNvSpPr>
          <p:nvPr>
            <p:ph type="title"/>
          </p:nvPr>
        </p:nvSpPr>
        <p:spPr>
          <a:xfrm>
            <a:off x="726466" y="493611"/>
            <a:ext cx="523188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sp>
        <p:nvSpPr>
          <p:cNvPr id="2" name="Content Placeholder 2">
            <a:extLst>
              <a:ext uri="{FF2B5EF4-FFF2-40B4-BE49-F238E27FC236}">
                <a16:creationId xmlns:a16="http://schemas.microsoft.com/office/drawing/2014/main" id="{6B31787E-DB35-D644-3009-D77FDD467CB5}"/>
              </a:ext>
            </a:extLst>
          </p:cNvPr>
          <p:cNvSpPr txBox="1">
            <a:spLocks/>
          </p:cNvSpPr>
          <p:nvPr/>
        </p:nvSpPr>
        <p:spPr>
          <a:xfrm>
            <a:off x="726467" y="1563909"/>
            <a:ext cx="10725152" cy="43388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Les STI sont essentiels pour améliorer l'efficacité et la sécurité de la chaîne d'approvisionnement.</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Applications clés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Suivi en temps réel </a:t>
            </a:r>
            <a:r>
              <a:rPr kumimoji="0" lang="en-US" sz="1800" i="0" u="none" strike="noStrike" kern="1200" cap="none" spc="0" normalizeH="0" baseline="0" noProof="0" dirty="0">
                <a:ln>
                  <a:noFill/>
                </a:ln>
                <a:solidFill>
                  <a:sysClr val="windowText" lastClr="000000"/>
                </a:solidFill>
                <a:effectLst/>
                <a:uLnTx/>
                <a:uFillTx/>
                <a:ea typeface="+mn-ea"/>
                <a:cs typeface="+mn-cs"/>
              </a:rPr>
              <a:t>: suivi GPS et cellulaire pour une visibilité totale de l'emplacement et du statut des expéditions.</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Optimisation des itinéraires </a:t>
            </a:r>
            <a:r>
              <a:rPr kumimoji="0" lang="en-US" sz="1800" i="0" u="none" strike="noStrike" kern="1200" cap="none" spc="0" normalizeH="0" baseline="0" noProof="0" dirty="0">
                <a:ln>
                  <a:noFill/>
                </a:ln>
                <a:solidFill>
                  <a:sysClr val="windowText" lastClr="000000"/>
                </a:solidFill>
                <a:effectLst/>
                <a:uLnTx/>
                <a:uFillTx/>
                <a:ea typeface="+mn-ea"/>
                <a:cs typeface="+mn-cs"/>
              </a:rPr>
              <a:t>: utilisation d'algorithmes de système de gestion des transports (TMS) (tels que ceux de Dijkstra) pour calculer les itinéraires les plus efficaces en fonction du trafic en temps réel et des contraintes de livraison.</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Pesage en mouvement (WIM) </a:t>
            </a:r>
            <a:r>
              <a:rPr kumimoji="0" lang="en-US" sz="1800" i="0" u="none" strike="noStrike" kern="1200" cap="none" spc="0" normalizeH="0" baseline="0" noProof="0" dirty="0">
                <a:ln>
                  <a:noFill/>
                </a:ln>
                <a:solidFill>
                  <a:sysClr val="windowText" lastClr="000000"/>
                </a:solidFill>
                <a:effectLst/>
                <a:uLnTx/>
                <a:uFillTx/>
                <a:ea typeface="+mn-ea"/>
                <a:cs typeface="+mn-cs"/>
              </a:rPr>
              <a:t>: capteurs intégrés à l'autoroute qui pèsent les camions lorsqu'ils roulent à grande vitesse, améliorant ainsi l'efficacité et le contrôle.</a:t>
            </a:r>
          </a:p>
          <a:p>
            <a:pPr lvl="1">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Tableaux de bord de gestion de flotte </a:t>
            </a:r>
            <a:r>
              <a:rPr kumimoji="0" lang="en-US" sz="1800" i="0" u="none" strike="noStrike" kern="1200" cap="none" spc="0" normalizeH="0" baseline="0" noProof="0" dirty="0">
                <a:ln>
                  <a:noFill/>
                </a:ln>
                <a:solidFill>
                  <a:sysClr val="windowText" lastClr="000000"/>
                </a:solidFill>
                <a:effectLst/>
                <a:uLnTx/>
                <a:uFillTx/>
                <a:ea typeface="+mn-ea"/>
                <a:cs typeface="+mn-cs"/>
              </a:rPr>
              <a:t>: plateformes centralisées qui intègrent les données télématiques et les données des véhicules pour surveiller les performances, la consommation de carburant et le comportement des conducteurs.</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Résultats </a:t>
            </a:r>
            <a:r>
              <a:rPr kumimoji="0" lang="en-US" sz="1800" i="0" u="none" strike="noStrike" kern="1200" cap="none" spc="0" normalizeH="0" baseline="0" noProof="0" dirty="0">
                <a:ln>
                  <a:noFill/>
                </a:ln>
                <a:solidFill>
                  <a:sysClr val="windowText" lastClr="000000"/>
                </a:solidFill>
                <a:effectLst/>
                <a:uLnTx/>
                <a:uFillTx/>
                <a:ea typeface="+mn-ea"/>
                <a:cs typeface="+mn-cs"/>
              </a:rPr>
              <a:t>: réduction des temps d'inactivité, baisse de la consommation de carburant, diminution des retards de livraison.</a:t>
            </a:r>
          </a:p>
        </p:txBody>
      </p:sp>
    </p:spTree>
    <p:extLst>
      <p:ext uri="{BB962C8B-B14F-4D97-AF65-F5344CB8AC3E}">
        <p14:creationId xmlns:p14="http://schemas.microsoft.com/office/powerpoint/2010/main" val="586021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328CF-7B84-E97E-740F-5A4D1D98635B}"/>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75367D4-4B23-D014-339B-652078968D6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2.8. </a:t>
            </a:r>
            <a:r>
              <a:rPr lang="fr-FR" b="1" dirty="0">
                <a:solidFill>
                  <a:sysClr val="windowText" lastClr="000000"/>
                </a:solidFill>
                <a:latin typeface="Arial"/>
                <a:cs typeface="Arial"/>
              </a:rPr>
              <a:t>Application : </a:t>
            </a:r>
            <a:r>
              <a:rPr lang="fr-FR" b="1" dirty="0" err="1">
                <a:solidFill>
                  <a:sysClr val="windowText" lastClr="000000"/>
                </a:solidFill>
                <a:latin typeface="Arial"/>
                <a:cs typeface="Arial"/>
              </a:rPr>
              <a:t>fret </a:t>
            </a:r>
            <a:r>
              <a:rPr lang="fr-FR" b="1" dirty="0">
                <a:solidFill>
                  <a:sysClr val="windowText" lastClr="000000"/>
                </a:solidFill>
                <a:latin typeface="Arial"/>
                <a:cs typeface="Arial"/>
              </a:rPr>
              <a:t>et </a:t>
            </a:r>
            <a:r>
              <a:rPr lang="fr-FR" b="1" dirty="0" err="1">
                <a:solidFill>
                  <a:sysClr val="windowText" lastClr="000000"/>
                </a:solidFill>
                <a:latin typeface="Arial"/>
                <a:cs typeface="Arial"/>
              </a:rPr>
              <a:t>logistique</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B7F6D496-9F88-4D9F-9569-88A9E750C51D}"/>
              </a:ext>
            </a:extLst>
          </p:cNvPr>
          <p:cNvSpPr txBox="1">
            <a:spLocks noGrp="1"/>
          </p:cNvSpPr>
          <p:nvPr>
            <p:ph type="title"/>
          </p:nvPr>
        </p:nvSpPr>
        <p:spPr>
          <a:xfrm>
            <a:off x="726466" y="493611"/>
            <a:ext cx="5369533"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des STI : à quoi servent-ils ?</a:t>
            </a:r>
            <a:endParaRPr lang="en-GB" sz="2400" b="1" dirty="0">
              <a:solidFill>
                <a:schemeClr val="bg1"/>
              </a:solidFill>
            </a:endParaRPr>
          </a:p>
        </p:txBody>
      </p:sp>
      <p:sp>
        <p:nvSpPr>
          <p:cNvPr id="3" name="Google Shape;396;g35b2283fefa_0_786">
            <a:extLst>
              <a:ext uri="{FF2B5EF4-FFF2-40B4-BE49-F238E27FC236}">
                <a16:creationId xmlns:a16="http://schemas.microsoft.com/office/drawing/2014/main" id="{E110077B-F3D8-C3EA-8C54-CDE8E69F1798}"/>
              </a:ext>
            </a:extLst>
          </p:cNvPr>
          <p:cNvSpPr txBox="1"/>
          <p:nvPr/>
        </p:nvSpPr>
        <p:spPr>
          <a:xfrm>
            <a:off x="2145149" y="5926549"/>
            <a:ext cx="9697805" cy="400200"/>
          </a:xfrm>
          <a:prstGeom prst="rect">
            <a:avLst/>
          </a:prstGeom>
          <a:noFill/>
          <a:ln w="9525" cap="flat" cmpd="sng">
            <a:solidFill>
              <a:srgbClr val="FD001F"/>
            </a:solidFill>
            <a:prstDash val="solid"/>
            <a:round/>
            <a:headEnd type="none" w="sm" len="sm"/>
            <a:tailEnd type="none" w="sm" len="sm"/>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b="1" dirty="0">
                <a:latin typeface="Helvetica Neue"/>
              </a:rPr>
              <a:t>Résultats : </a:t>
            </a:r>
            <a:r>
              <a:rPr lang="en-GB" sz="1400" dirty="0">
                <a:latin typeface="Helvetica Neue"/>
              </a:rPr>
              <a:t>réduction des temps d'inactivité, diminution de la consommation de carburant, moins de retards de livraison</a:t>
            </a:r>
            <a:endParaRPr sz="1400" dirty="0">
              <a:latin typeface="Helvetica Neue"/>
            </a:endParaRPr>
          </a:p>
        </p:txBody>
      </p:sp>
      <p:pic>
        <p:nvPicPr>
          <p:cNvPr id="4" name="Google Shape;397;g35b2283fefa_0_786">
            <a:extLst>
              <a:ext uri="{FF2B5EF4-FFF2-40B4-BE49-F238E27FC236}">
                <a16:creationId xmlns:a16="http://schemas.microsoft.com/office/drawing/2014/main" id="{534605B6-1759-CD5D-3A98-BE3EFD8B12D4}"/>
              </a:ext>
            </a:extLst>
          </p:cNvPr>
          <p:cNvPicPr preferRelativeResize="0"/>
          <p:nvPr/>
        </p:nvPicPr>
        <p:blipFill rotWithShape="1">
          <a:blip r:embed="rId3">
            <a:alphaModFix/>
          </a:blip>
          <a:srcRect/>
          <a:stretch/>
        </p:blipFill>
        <p:spPr>
          <a:xfrm>
            <a:off x="754780" y="1539562"/>
            <a:ext cx="1754540" cy="1924524"/>
          </a:xfrm>
          <a:prstGeom prst="rect">
            <a:avLst/>
          </a:prstGeom>
          <a:noFill/>
          <a:ln>
            <a:noFill/>
          </a:ln>
        </p:spPr>
      </p:pic>
      <p:pic>
        <p:nvPicPr>
          <p:cNvPr id="5" name="Google Shape;398;g35b2283fefa_0_786">
            <a:extLst>
              <a:ext uri="{FF2B5EF4-FFF2-40B4-BE49-F238E27FC236}">
                <a16:creationId xmlns:a16="http://schemas.microsoft.com/office/drawing/2014/main" id="{D6E36522-5258-C76E-DD73-F0A9EDA3D97A}"/>
              </a:ext>
            </a:extLst>
          </p:cNvPr>
          <p:cNvPicPr preferRelativeResize="0"/>
          <p:nvPr/>
        </p:nvPicPr>
        <p:blipFill rotWithShape="1">
          <a:blip r:embed="rId4">
            <a:alphaModFix/>
          </a:blip>
          <a:srcRect/>
          <a:stretch/>
        </p:blipFill>
        <p:spPr>
          <a:xfrm>
            <a:off x="5450200" y="1539571"/>
            <a:ext cx="1754550" cy="2244881"/>
          </a:xfrm>
          <a:prstGeom prst="rect">
            <a:avLst/>
          </a:prstGeom>
          <a:noFill/>
          <a:ln>
            <a:noFill/>
          </a:ln>
        </p:spPr>
      </p:pic>
      <p:pic>
        <p:nvPicPr>
          <p:cNvPr id="7" name="Google Shape;399;g35b2283fefa_0_786">
            <a:extLst>
              <a:ext uri="{FF2B5EF4-FFF2-40B4-BE49-F238E27FC236}">
                <a16:creationId xmlns:a16="http://schemas.microsoft.com/office/drawing/2014/main" id="{965D45BF-86E6-6882-0BF1-24472EA81EC8}"/>
              </a:ext>
            </a:extLst>
          </p:cNvPr>
          <p:cNvPicPr preferRelativeResize="0"/>
          <p:nvPr/>
        </p:nvPicPr>
        <p:blipFill rotWithShape="1">
          <a:blip r:embed="rId5">
            <a:alphaModFix/>
          </a:blip>
          <a:srcRect/>
          <a:stretch/>
        </p:blipFill>
        <p:spPr>
          <a:xfrm>
            <a:off x="754775" y="4129925"/>
            <a:ext cx="3000000" cy="1659998"/>
          </a:xfrm>
          <a:prstGeom prst="rect">
            <a:avLst/>
          </a:prstGeom>
          <a:noFill/>
          <a:ln>
            <a:noFill/>
          </a:ln>
        </p:spPr>
      </p:pic>
      <p:pic>
        <p:nvPicPr>
          <p:cNvPr id="8" name="Google Shape;400;g35b2283fefa_0_786">
            <a:extLst>
              <a:ext uri="{FF2B5EF4-FFF2-40B4-BE49-F238E27FC236}">
                <a16:creationId xmlns:a16="http://schemas.microsoft.com/office/drawing/2014/main" id="{F72C2605-DE08-EAE6-DEDD-C7DA81368AF5}"/>
              </a:ext>
            </a:extLst>
          </p:cNvPr>
          <p:cNvPicPr preferRelativeResize="0"/>
          <p:nvPr/>
        </p:nvPicPr>
        <p:blipFill rotWithShape="1">
          <a:blip r:embed="rId6">
            <a:alphaModFix/>
          </a:blip>
          <a:srcRect l="571" t="9338" r="945"/>
          <a:stretch/>
        </p:blipFill>
        <p:spPr>
          <a:xfrm>
            <a:off x="5939275" y="4167211"/>
            <a:ext cx="3353124" cy="1585449"/>
          </a:xfrm>
          <a:prstGeom prst="rect">
            <a:avLst/>
          </a:prstGeom>
          <a:noFill/>
          <a:ln>
            <a:noFill/>
          </a:ln>
        </p:spPr>
      </p:pic>
      <p:sp>
        <p:nvSpPr>
          <p:cNvPr id="9" name="Google Shape;401;g35b2283fefa_0_786">
            <a:extLst>
              <a:ext uri="{FF2B5EF4-FFF2-40B4-BE49-F238E27FC236}">
                <a16:creationId xmlns:a16="http://schemas.microsoft.com/office/drawing/2014/main" id="{D9A9D7B3-EE2F-46E4-1AA7-1683BBF7920F}"/>
              </a:ext>
            </a:extLst>
          </p:cNvPr>
          <p:cNvSpPr txBox="1"/>
          <p:nvPr/>
        </p:nvSpPr>
        <p:spPr>
          <a:xfrm>
            <a:off x="2615250" y="1539574"/>
            <a:ext cx="2118300" cy="8313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a:latin typeface="Helvetica Neue"/>
              </a:rPr>
              <a:t>• Suivi GPS et cellulaire pour une visibilité en temps réel des expéditions</a:t>
            </a:r>
            <a:endParaRPr sz="1400">
              <a:latin typeface="Arial"/>
              <a:ea typeface="Arial"/>
              <a:cs typeface="Arial"/>
              <a:sym typeface="Arial"/>
            </a:endParaRPr>
          </a:p>
        </p:txBody>
      </p:sp>
      <p:sp>
        <p:nvSpPr>
          <p:cNvPr id="11" name="Google Shape;402;g35b2283fefa_0_786">
            <a:extLst>
              <a:ext uri="{FF2B5EF4-FFF2-40B4-BE49-F238E27FC236}">
                <a16:creationId xmlns:a16="http://schemas.microsoft.com/office/drawing/2014/main" id="{6F6724B2-1BE9-276D-3432-B46D289DC0C5}"/>
              </a:ext>
            </a:extLst>
          </p:cNvPr>
          <p:cNvSpPr txBox="1"/>
          <p:nvPr/>
        </p:nvSpPr>
        <p:spPr>
          <a:xfrm>
            <a:off x="7204750" y="1539574"/>
            <a:ext cx="3000000" cy="12621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a:latin typeface="Helvetica Neue"/>
              </a:rPr>
              <a:t>• Optimisation des itinéraires via des algorithmes TMS (Transport Management System). Par exemple, Dijkstra et A* : itinéraire le plus court pour chaque trajet</a:t>
            </a:r>
            <a:endParaRPr sz="1400">
              <a:latin typeface="Helvetica Neue"/>
            </a:endParaRPr>
          </a:p>
        </p:txBody>
      </p:sp>
      <p:sp>
        <p:nvSpPr>
          <p:cNvPr id="12" name="Google Shape;403;g35b2283fefa_0_786">
            <a:extLst>
              <a:ext uri="{FF2B5EF4-FFF2-40B4-BE49-F238E27FC236}">
                <a16:creationId xmlns:a16="http://schemas.microsoft.com/office/drawing/2014/main" id="{24410FE1-C3F8-D7A9-FCFE-19735BC0A4DC}"/>
              </a:ext>
            </a:extLst>
          </p:cNvPr>
          <p:cNvSpPr txBox="1"/>
          <p:nvPr/>
        </p:nvSpPr>
        <p:spPr>
          <a:xfrm>
            <a:off x="3816475" y="4129924"/>
            <a:ext cx="1957500" cy="8313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a:latin typeface="Helvetica Neue"/>
              </a:rPr>
              <a:t>• Capteurs de pesage en mouvement (WIM) pour la surveillance de la charge par essieu</a:t>
            </a:r>
            <a:endParaRPr sz="1400">
              <a:latin typeface="Helvetica Neue"/>
            </a:endParaRPr>
          </a:p>
        </p:txBody>
      </p:sp>
      <p:sp>
        <p:nvSpPr>
          <p:cNvPr id="13" name="Google Shape;404;g35b2283fefa_0_786">
            <a:extLst>
              <a:ext uri="{FF2B5EF4-FFF2-40B4-BE49-F238E27FC236}">
                <a16:creationId xmlns:a16="http://schemas.microsoft.com/office/drawing/2014/main" id="{76377476-7B9F-577C-D9D2-D49509F597CD}"/>
              </a:ext>
            </a:extLst>
          </p:cNvPr>
          <p:cNvSpPr txBox="1"/>
          <p:nvPr/>
        </p:nvSpPr>
        <p:spPr>
          <a:xfrm>
            <a:off x="9420875" y="4167199"/>
            <a:ext cx="1856700" cy="14775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a:latin typeface="Helvetica Neue"/>
              </a:rPr>
              <a:t>• Tableaux de bord de gestion de flotte intégrant la télématique et les ELD (dispositifs d'enregistrement électroniques)</a:t>
            </a:r>
            <a:endParaRPr sz="1400">
              <a:latin typeface="Helvetica Neue"/>
            </a:endParaRPr>
          </a:p>
        </p:txBody>
      </p:sp>
    </p:spTree>
    <p:extLst>
      <p:ext uri="{BB962C8B-B14F-4D97-AF65-F5344CB8AC3E}">
        <p14:creationId xmlns:p14="http://schemas.microsoft.com/office/powerpoint/2010/main" val="4016095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5449106" y="428560"/>
            <a:ext cx="609108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Cours n° 20 : Systèmes de transport intelligents</a:t>
            </a:r>
          </a:p>
        </p:txBody>
      </p:sp>
      <p:sp>
        <p:nvSpPr>
          <p:cNvPr id="8" name="Google Shape;170;g352ec21a4af_0_51">
            <a:extLst>
              <a:ext uri="{FF2B5EF4-FFF2-40B4-BE49-F238E27FC236}">
                <a16:creationId xmlns:a16="http://schemas.microsoft.com/office/drawing/2014/main" id="{2E4E007D-BFFD-AC12-A948-6CCAA1661A19}"/>
              </a:ext>
            </a:extLst>
          </p:cNvPr>
          <p:cNvSpPr txBox="1"/>
          <p:nvPr/>
        </p:nvSpPr>
        <p:spPr>
          <a:xfrm>
            <a:off x="726275" y="921225"/>
            <a:ext cx="5362674" cy="5156866"/>
          </a:xfrm>
          <a:prstGeom prst="rect">
            <a:avLst/>
          </a:prstGeom>
          <a:noFill/>
          <a:ln>
            <a:noFill/>
          </a:ln>
        </p:spPr>
        <p:txBody>
          <a:bodyPr spcFirstLastPara="1" wrap="square" lIns="0" tIns="16325" rIns="0" bIns="0" anchor="t" anchorCtr="0">
            <a:spAutoFit/>
          </a:bodyPr>
          <a:lstStyle/>
          <a:p>
            <a:pPr marL="16328" lvl="0" indent="0" algn="l" rtl="0">
              <a:spcBef>
                <a:spcPts val="0"/>
              </a:spcBef>
              <a:spcAft>
                <a:spcPts val="0"/>
              </a:spcAft>
              <a:buClr>
                <a:schemeClr val="dk1"/>
              </a:buClr>
              <a:buSzPts val="1100"/>
              <a:buFont typeface="Arial"/>
              <a:buNone/>
            </a:pPr>
            <a:r>
              <a:rPr lang="en-GB" sz="1400" b="1" dirty="0">
                <a:solidFill>
                  <a:schemeClr val="dk1"/>
                </a:solidFill>
                <a:latin typeface="Helvetica" panose="020B0604020202020204" pitchFamily="34" charset="0"/>
                <a:cs typeface="Helvetica" panose="020B0604020202020204" pitchFamily="34" charset="0"/>
              </a:rPr>
              <a:t>0</a:t>
            </a:r>
            <a:r>
              <a:rPr lang="en-GB" sz="1400" b="1" i="0" u="none" strike="noStrike" cap="none" dirty="0">
                <a:solidFill>
                  <a:schemeClr val="dk1"/>
                </a:solidFill>
                <a:latin typeface="Helvetica" panose="020B0604020202020204" pitchFamily="34" charset="0"/>
                <a:ea typeface="Arial"/>
                <a:cs typeface="Helvetica" panose="020B0604020202020204" pitchFamily="34" charset="0"/>
                <a:sym typeface="Arial"/>
              </a:rPr>
              <a:t>0</a:t>
            </a:r>
            <a:r>
              <a:rPr lang="en-GB" sz="1400" b="1" dirty="0">
                <a:solidFill>
                  <a:schemeClr val="dk1"/>
                </a:solidFill>
                <a:latin typeface="Helvetica" panose="020B0604020202020204" pitchFamily="34" charset="0"/>
                <a:cs typeface="Helvetica" panose="020B0604020202020204" pitchFamily="34" charset="0"/>
              </a:rPr>
              <a:t> : Introduction et objectifs...</a:t>
            </a:r>
            <a:endParaRPr sz="14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400" dirty="0">
                <a:latin typeface="Helvetica" panose="020B0604020202020204" pitchFamily="34" charset="0"/>
                <a:cs typeface="Helvetica" panose="020B0604020202020204" pitchFamily="34" charset="0"/>
              </a:rPr>
              <a:t>0.0. Aperçu du cours</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......................................................4</a:t>
            </a:r>
            <a:endParaRPr sz="14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400" dirty="0">
                <a:latin typeface="Helvetica" panose="020B0604020202020204" pitchFamily="34" charset="0"/>
                <a:cs typeface="Helvetica" panose="020B0604020202020204" pitchFamily="34" charset="0"/>
              </a:rPr>
              <a:t>0.1. </a:t>
            </a:r>
            <a:r>
              <a:rPr lang="en-US" sz="1400" dirty="0">
                <a:latin typeface="Helvetica" panose="020B0604020202020204" pitchFamily="34" charset="0"/>
                <a:cs typeface="Helvetica" panose="020B0604020202020204" pitchFamily="34" charset="0"/>
              </a:rPr>
              <a:t>Lien avec les </a:t>
            </a:r>
            <a:r>
              <a:rPr lang="en-US" sz="1400" dirty="0" err="1">
                <a:latin typeface="Helvetica" panose="020B0604020202020204" pitchFamily="34" charset="0"/>
                <a:cs typeface="Helvetica" panose="020B0604020202020204" pitchFamily="34" charset="0"/>
              </a:rPr>
              <a:t>cours</a:t>
            </a:r>
            <a:r>
              <a:rPr lang="en-AT" sz="1400" dirty="0">
                <a:latin typeface="Helvetica" panose="020B0604020202020204" pitchFamily="34" charset="0"/>
                <a:cs typeface="Helvetica" panose="020B0604020202020204" pitchFamily="34" charset="0"/>
              </a:rPr>
              <a:t> </a:t>
            </a:r>
            <a:r>
              <a:rPr lang="en-US" sz="1400" dirty="0" err="1">
                <a:latin typeface="Helvetica" panose="020B0604020202020204" pitchFamily="34" charset="0"/>
                <a:cs typeface="Helvetica" panose="020B0604020202020204" pitchFamily="34" charset="0"/>
              </a:rPr>
              <a:t>précédents</a:t>
            </a:r>
            <a:r>
              <a:rPr lang="en-US" sz="1400" dirty="0">
                <a:latin typeface="Helvetica" panose="020B0604020202020204" pitchFamily="34" charset="0"/>
                <a:cs typeface="Helvetica" panose="020B0604020202020204" pitchFamily="34" charset="0"/>
              </a:rPr>
              <a:t>………</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....................5</a:t>
            </a:r>
            <a:endParaRPr sz="14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400" dirty="0">
                <a:latin typeface="Helvetica" panose="020B0604020202020204" pitchFamily="34" charset="0"/>
                <a:cs typeface="Helvetica" panose="020B0604020202020204" pitchFamily="34" charset="0"/>
              </a:rPr>
              <a:t>0.2. Objectifs </a:t>
            </a:r>
            <a:r>
              <a:rPr lang="en-US" sz="1400" dirty="0" err="1">
                <a:latin typeface="Helvetica" panose="020B0604020202020204" pitchFamily="34" charset="0"/>
                <a:cs typeface="Helvetica" panose="020B0604020202020204" pitchFamily="34" charset="0"/>
              </a:rPr>
              <a:t>pédagogiques</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…………………………....6</a:t>
            </a:r>
            <a:endParaRPr sz="1400" dirty="0">
              <a:latin typeface="Helvetica" panose="020B0604020202020204" pitchFamily="34" charset="0"/>
              <a:cs typeface="Helvetica" panose="020B0604020202020204" pitchFamily="34" charset="0"/>
            </a:endParaRPr>
          </a:p>
          <a:p>
            <a:pPr marL="16328" marR="0" lvl="0" indent="0" algn="l" rtl="0">
              <a:lnSpc>
                <a:spcPct val="100000"/>
              </a:lnSpc>
              <a:spcBef>
                <a:spcPts val="129"/>
              </a:spcBef>
              <a:spcAft>
                <a:spcPts val="0"/>
              </a:spcAft>
              <a:buClr>
                <a:schemeClr val="dk1"/>
              </a:buClr>
              <a:buSzPts val="1200"/>
              <a:buFont typeface="Arial"/>
              <a:buNone/>
            </a:pPr>
            <a:r>
              <a:rPr lang="en-GB" sz="1400" b="1" i="0" u="none" strike="noStrike" cap="none" dirty="0">
                <a:solidFill>
                  <a:schemeClr val="dk1"/>
                </a:solidFill>
                <a:latin typeface="Helvetica" panose="020B0604020202020204" pitchFamily="34" charset="0"/>
                <a:ea typeface="Arial"/>
                <a:cs typeface="Helvetica" panose="020B0604020202020204" pitchFamily="34" charset="0"/>
                <a:sym typeface="Arial"/>
              </a:rPr>
              <a:t>01 </a:t>
            </a:r>
            <a:r>
              <a:rPr lang="en-US" sz="1400" b="1" dirty="0">
                <a:solidFill>
                  <a:schemeClr val="dk1"/>
                </a:solidFill>
                <a:latin typeface="Helvetica" panose="020B0604020202020204" pitchFamily="34" charset="0"/>
                <a:cs typeface="Helvetica" panose="020B0604020202020204" pitchFamily="34" charset="0"/>
              </a:rPr>
              <a:t>Fondements et architecture des STI…….…</a:t>
            </a:r>
            <a:r>
              <a:rPr lang="en-GB" sz="1400" b="1" dirty="0">
                <a:solidFill>
                  <a:schemeClr val="dk1"/>
                </a:solidFill>
                <a:latin typeface="Helvetica" panose="020B0604020202020204" pitchFamily="34" charset="0"/>
                <a:cs typeface="Helvetica" panose="020B0604020202020204" pitchFamily="34" charset="0"/>
              </a:rPr>
              <a:t>..........7</a:t>
            </a:r>
          </a:p>
          <a:p>
            <a:pPr marL="141287" marR="7348" lvl="0">
              <a:lnSpc>
                <a:spcPct val="100000"/>
              </a:lnSpc>
              <a:spcBef>
                <a:spcPts val="600"/>
              </a:spcBef>
              <a:buClr>
                <a:schemeClr val="dk1"/>
              </a:buClr>
              <a:buSzPts val="1200"/>
            </a:pPr>
            <a:r>
              <a:rPr lang="en-US" sz="1400" dirty="0">
                <a:solidFill>
                  <a:schemeClr val="dk1"/>
                </a:solidFill>
                <a:latin typeface="Helvetica" panose="020B0604020202020204" pitchFamily="34" charset="0"/>
                <a:cs typeface="Helvetica" panose="020B0604020202020204" pitchFamily="34" charset="0"/>
              </a:rPr>
              <a:t>1.0. Qu'est-ce que les systèmes de transport </a:t>
            </a:r>
            <a:r>
              <a:rPr lang="en-US" sz="1400" dirty="0" err="1">
                <a:solidFill>
                  <a:schemeClr val="dk1"/>
                </a:solidFill>
                <a:latin typeface="Helvetica" panose="020B0604020202020204" pitchFamily="34" charset="0"/>
                <a:cs typeface="Helvetica" panose="020B0604020202020204" pitchFamily="34" charset="0"/>
              </a:rPr>
              <a:t>intelligents</a:t>
            </a:r>
            <a:r>
              <a:rPr lang="en-US" sz="1400" dirty="0">
                <a:solidFill>
                  <a:schemeClr val="dk1"/>
                </a:solidFill>
                <a:latin typeface="Helvetica" panose="020B0604020202020204" pitchFamily="34" charset="0"/>
                <a:cs typeface="Helvetica" panose="020B0604020202020204" pitchFamily="34" charset="0"/>
              </a:rPr>
              <a:t> </a:t>
            </a:r>
            <a:r>
              <a:rPr lang="en-US" sz="1400" dirty="0">
                <a:solidFill>
                  <a:schemeClr val="dk1"/>
                </a:solidFill>
                <a:latin typeface="Helvetica" panose="020B0604020202020204" pitchFamily="34" charset="0"/>
                <a:ea typeface="Arial"/>
                <a:cs typeface="Helvetica" panose="020B0604020202020204" pitchFamily="34" charset="0"/>
                <a:sym typeface="Arial"/>
              </a:rPr>
              <a:t>?......................................................................</a:t>
            </a:r>
            <a:endParaRPr lang="en-US" sz="14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400" dirty="0">
                <a:solidFill>
                  <a:schemeClr val="dk1"/>
                </a:solidFill>
                <a:latin typeface="Helvetica" panose="020B0604020202020204" pitchFamily="34" charset="0"/>
                <a:cs typeface="Helvetica" panose="020B0604020202020204" pitchFamily="34" charset="0"/>
              </a:rPr>
              <a:t>1.1. Principes fondamentaux des </a:t>
            </a:r>
            <a:r>
              <a:rPr lang="en-US" sz="1400" dirty="0">
                <a:solidFill>
                  <a:schemeClr val="dk1"/>
                </a:solidFill>
                <a:latin typeface="Helvetica" panose="020B0604020202020204" pitchFamily="34" charset="0"/>
                <a:ea typeface="Arial"/>
                <a:cs typeface="Helvetica" panose="020B0604020202020204" pitchFamily="34" charset="0"/>
                <a:sym typeface="Arial"/>
              </a:rPr>
              <a:t>STI…………….......9</a:t>
            </a:r>
            <a:endParaRPr lang="en-US" sz="14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400" dirty="0">
                <a:solidFill>
                  <a:schemeClr val="dk1"/>
                </a:solidFill>
                <a:latin typeface="Helvetica" panose="020B0604020202020204" pitchFamily="34" charset="0"/>
                <a:cs typeface="Helvetica" panose="020B0604020202020204" pitchFamily="34" charset="0"/>
              </a:rPr>
              <a:t>1.2. Brève évolution des STI…………………</a:t>
            </a:r>
            <a:r>
              <a:rPr lang="en-US" sz="1400" dirty="0">
                <a:solidFill>
                  <a:schemeClr val="dk1"/>
                </a:solidFill>
                <a:latin typeface="Helvetica" panose="020B0604020202020204" pitchFamily="34" charset="0"/>
                <a:ea typeface="Arial"/>
                <a:cs typeface="Helvetica" panose="020B0604020202020204" pitchFamily="34" charset="0"/>
                <a:sym typeface="Arial"/>
              </a:rPr>
              <a:t>...........10</a:t>
            </a:r>
            <a:endParaRPr lang="en-US" sz="14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400" dirty="0">
                <a:solidFill>
                  <a:schemeClr val="dk1"/>
                </a:solidFill>
                <a:latin typeface="Helvetica" panose="020B0604020202020204" pitchFamily="34" charset="0"/>
                <a:cs typeface="Helvetica" panose="020B0604020202020204" pitchFamily="34" charset="0"/>
              </a:rPr>
              <a:t>1.3. Technologies de base des STI………………</a:t>
            </a:r>
            <a:r>
              <a:rPr lang="en-US" sz="1400" dirty="0">
                <a:solidFill>
                  <a:schemeClr val="dk1"/>
                </a:solidFill>
                <a:latin typeface="Helvetica" panose="020B0604020202020204" pitchFamily="34" charset="0"/>
                <a:ea typeface="Arial"/>
                <a:cs typeface="Helvetica" panose="020B0604020202020204" pitchFamily="34" charset="0"/>
                <a:sym typeface="Arial"/>
              </a:rPr>
              <a:t>..........11</a:t>
            </a:r>
          </a:p>
          <a:p>
            <a:pPr marL="141287" marR="7348" lvl="0">
              <a:lnSpc>
                <a:spcPct val="100000"/>
              </a:lnSpc>
              <a:spcBef>
                <a:spcPts val="600"/>
              </a:spcBef>
              <a:buClr>
                <a:schemeClr val="dk1"/>
              </a:buClr>
              <a:buSzPts val="1200"/>
            </a:pPr>
            <a:r>
              <a:rPr lang="en-US" sz="1400" dirty="0">
                <a:solidFill>
                  <a:schemeClr val="dk1"/>
                </a:solidFill>
                <a:latin typeface="Helvetica" panose="020B0604020202020204" pitchFamily="34" charset="0"/>
                <a:cs typeface="Helvetica" panose="020B0604020202020204" pitchFamily="34" charset="0"/>
              </a:rPr>
              <a:t>1.4. Portée des STI………………………..……</a:t>
            </a:r>
            <a:r>
              <a:rPr lang="en-US" sz="1400" dirty="0">
                <a:solidFill>
                  <a:schemeClr val="dk1"/>
                </a:solidFill>
                <a:latin typeface="Helvetica" panose="020B0604020202020204" pitchFamily="34" charset="0"/>
                <a:ea typeface="Arial"/>
                <a:cs typeface="Helvetica" panose="020B0604020202020204" pitchFamily="34" charset="0"/>
                <a:sym typeface="Arial"/>
              </a:rPr>
              <a:t>...........12</a:t>
            </a:r>
            <a:endParaRPr lang="en-US" sz="14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400" dirty="0">
                <a:solidFill>
                  <a:schemeClr val="dk1"/>
                </a:solidFill>
                <a:latin typeface="Helvetica" panose="020B0604020202020204" pitchFamily="34" charset="0"/>
                <a:cs typeface="Helvetica" panose="020B0604020202020204" pitchFamily="34" charset="0"/>
              </a:rPr>
              <a:t>1.5. L'architecture des STI………………………</a:t>
            </a:r>
            <a:r>
              <a:rPr lang="en-US" sz="1400" dirty="0">
                <a:solidFill>
                  <a:schemeClr val="dk1"/>
                </a:solidFill>
                <a:latin typeface="Helvetica" panose="020B0604020202020204" pitchFamily="34" charset="0"/>
                <a:ea typeface="Arial"/>
                <a:cs typeface="Helvetica" panose="020B0604020202020204" pitchFamily="34" charset="0"/>
                <a:sym typeface="Arial"/>
              </a:rPr>
              <a:t>........13</a:t>
            </a:r>
            <a:endParaRPr lang="en-US" sz="1400" dirty="0">
              <a:solidFill>
                <a:schemeClr val="dk1"/>
              </a:solidFill>
              <a:latin typeface="Helvetica" panose="020B0604020202020204" pitchFamily="34" charset="0"/>
              <a:cs typeface="Helvetica" panose="020B0604020202020204" pitchFamily="34" charset="0"/>
            </a:endParaRPr>
          </a:p>
          <a:p>
            <a:pPr marL="16328" lvl="0">
              <a:lnSpc>
                <a:spcPct val="100000"/>
              </a:lnSpc>
              <a:spcBef>
                <a:spcPts val="0"/>
              </a:spcBef>
              <a:buClr>
                <a:srgbClr val="000000"/>
              </a:buClr>
              <a:buSzPts val="1200"/>
            </a:pPr>
            <a:r>
              <a:rPr lang="en-US" sz="1400" b="1" dirty="0">
                <a:latin typeface="Helvetica" panose="020B0604020202020204" pitchFamily="34" charset="0"/>
                <a:ea typeface="Arial"/>
                <a:cs typeface="Helvetica" panose="020B0604020202020204" pitchFamily="34" charset="0"/>
                <a:sym typeface="Arial"/>
              </a:rPr>
              <a:t>02 </a:t>
            </a:r>
            <a:r>
              <a:rPr lang="en-US" sz="1400" b="1" dirty="0">
                <a:latin typeface="Helvetica" panose="020B0604020202020204" pitchFamily="34" charset="0"/>
                <a:cs typeface="Helvetica" panose="020B0604020202020204" pitchFamily="34" charset="0"/>
              </a:rPr>
              <a:t>Applications des STI…………………………</a:t>
            </a:r>
            <a:r>
              <a:rPr lang="en-US" sz="1400" b="1" dirty="0">
                <a:latin typeface="Helvetica" panose="020B0604020202020204" pitchFamily="34" charset="0"/>
                <a:ea typeface="Arial"/>
                <a:cs typeface="Helvetica" panose="020B0604020202020204" pitchFamily="34" charset="0"/>
                <a:sym typeface="Arial"/>
              </a:rPr>
              <a:t>.....15</a:t>
            </a:r>
          </a:p>
          <a:p>
            <a:pPr marL="141287" marR="7348" lvl="0">
              <a:lnSpc>
                <a:spcPct val="100000"/>
              </a:lnSpc>
              <a:spcBef>
                <a:spcPts val="600"/>
              </a:spcBef>
              <a:buClr>
                <a:srgbClr val="000000"/>
              </a:buClr>
              <a:buSzPts val="1200"/>
            </a:pPr>
            <a:r>
              <a:rPr lang="en-US" sz="1400" dirty="0">
                <a:latin typeface="Helvetica" panose="020B0604020202020204" pitchFamily="34" charset="0"/>
                <a:cs typeface="Helvetica" panose="020B0604020202020204" pitchFamily="34" charset="0"/>
              </a:rPr>
              <a:t>2.0. Aperçu des domaines d'application des STI…..…..16</a:t>
            </a:r>
          </a:p>
          <a:p>
            <a:pPr marL="141287" marR="7348" lvl="0">
              <a:lnSpc>
                <a:spcPct val="100000"/>
              </a:lnSpc>
              <a:spcBef>
                <a:spcPts val="600"/>
              </a:spcBef>
              <a:buClr>
                <a:srgbClr val="000000"/>
              </a:buClr>
              <a:buSzPts val="1200"/>
            </a:pPr>
            <a:r>
              <a:rPr lang="en-US" sz="1400" dirty="0">
                <a:latin typeface="Helvetica" panose="020B0604020202020204" pitchFamily="34" charset="0"/>
                <a:cs typeface="Helvetica" panose="020B0604020202020204" pitchFamily="34" charset="0"/>
              </a:rPr>
              <a:t>2.1. Systèmes avancés d'information aux voyageurs (ATIS).....18</a:t>
            </a:r>
          </a:p>
          <a:p>
            <a:pPr marL="141287" marR="7348">
              <a:spcBef>
                <a:spcPts val="600"/>
              </a:spcBef>
              <a:buSzPts val="1200"/>
            </a:pPr>
            <a:r>
              <a:rPr lang="en-US" sz="1400" dirty="0">
                <a:latin typeface="Helvetica" panose="020B0604020202020204" pitchFamily="34" charset="0"/>
                <a:cs typeface="Helvetica" panose="020B0604020202020204" pitchFamily="34" charset="0"/>
              </a:rPr>
              <a:t>2.2. Systèmes avancés de transport public…..19</a:t>
            </a:r>
          </a:p>
          <a:p>
            <a:pPr marL="141287" marR="7348" lvl="0">
              <a:lnSpc>
                <a:spcPct val="100000"/>
              </a:lnSpc>
              <a:spcBef>
                <a:spcPts val="600"/>
              </a:spcBef>
              <a:buClr>
                <a:srgbClr val="000000"/>
              </a:buClr>
              <a:buSzPts val="1200"/>
            </a:pPr>
            <a:r>
              <a:rPr lang="en-US" sz="1400" dirty="0">
                <a:latin typeface="Helvetica" panose="020B0604020202020204" pitchFamily="34" charset="0"/>
                <a:cs typeface="Helvetica" panose="020B0604020202020204" pitchFamily="34" charset="0"/>
              </a:rPr>
              <a:t>2.3. Systèmes de communication entre véhicules et infrastructures (V2I)……….....20</a:t>
            </a:r>
          </a:p>
          <a:p>
            <a:pPr marL="141287" marR="7348" lvl="0">
              <a:lnSpc>
                <a:spcPct val="100000"/>
              </a:lnSpc>
              <a:spcBef>
                <a:spcPts val="600"/>
              </a:spcBef>
              <a:buClr>
                <a:srgbClr val="000000"/>
              </a:buClr>
              <a:buSzPts val="1200"/>
            </a:pPr>
            <a:r>
              <a:rPr lang="en-US" sz="1400" dirty="0">
                <a:latin typeface="Helvetica" panose="020B0604020202020204" pitchFamily="34" charset="0"/>
                <a:cs typeface="Helvetica" panose="020B0604020202020204" pitchFamily="34" charset="0"/>
              </a:rPr>
              <a:t>2.4. Véhicules connectés et </a:t>
            </a:r>
            <a:r>
              <a:rPr lang="en-US" sz="1400" dirty="0" err="1">
                <a:latin typeface="Helvetica" panose="020B0604020202020204" pitchFamily="34" charset="0"/>
                <a:cs typeface="Helvetica" panose="020B0604020202020204" pitchFamily="34" charset="0"/>
              </a:rPr>
              <a:t>autonomes</a:t>
            </a:r>
            <a:r>
              <a:rPr lang="en-US" sz="1400" dirty="0">
                <a:latin typeface="Helvetica" panose="020B0604020202020204" pitchFamily="34" charset="0"/>
                <a:cs typeface="Helvetica" panose="020B0604020202020204" pitchFamily="34" charset="0"/>
              </a:rPr>
              <a:t> …….…….21</a:t>
            </a:r>
            <a:endParaRPr sz="14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p:txBody>
      </p:sp>
      <p:sp>
        <p:nvSpPr>
          <p:cNvPr id="9" name="Google Shape;171;g352ec21a4af_0_51">
            <a:extLst>
              <a:ext uri="{FF2B5EF4-FFF2-40B4-BE49-F238E27FC236}">
                <a16:creationId xmlns:a16="http://schemas.microsoft.com/office/drawing/2014/main" id="{F74E807A-3238-49A5-6F45-34031E40D874}"/>
              </a:ext>
            </a:extLst>
          </p:cNvPr>
          <p:cNvSpPr txBox="1"/>
          <p:nvPr/>
        </p:nvSpPr>
        <p:spPr>
          <a:xfrm>
            <a:off x="6177516" y="880312"/>
            <a:ext cx="5362674" cy="4291501"/>
          </a:xfrm>
          <a:prstGeom prst="rect">
            <a:avLst/>
          </a:prstGeom>
          <a:noFill/>
          <a:ln>
            <a:noFill/>
          </a:ln>
        </p:spPr>
        <p:txBody>
          <a:bodyPr spcFirstLastPara="1" wrap="square" lIns="0" tIns="16325" rIns="0" bIns="0" anchor="t" anchorCtr="0">
            <a:spAutoFit/>
          </a:bodyPr>
          <a:lstStyle/>
          <a:p>
            <a:pPr marL="141287" marR="7348">
              <a:spcBef>
                <a:spcPts val="600"/>
              </a:spcBef>
              <a:buSzPts val="1200"/>
            </a:pPr>
            <a:r>
              <a:rPr lang="en-US" sz="1400" dirty="0">
                <a:latin typeface="Helvetica" panose="020B0604020202020204" pitchFamily="34" charset="0"/>
                <a:cs typeface="Helvetica" panose="020B0604020202020204" pitchFamily="34" charset="0"/>
              </a:rPr>
              <a:t>2.5. Gestion de la demande de transport……..……………23</a:t>
            </a:r>
            <a:endParaRPr lang="en-GB" sz="1400" b="1" dirty="0">
              <a:latin typeface="Helvetica" panose="020B0604020202020204" pitchFamily="34" charset="0"/>
              <a:cs typeface="Helvetica" panose="020B0604020202020204" pitchFamily="34" charset="0"/>
            </a:endParaRPr>
          </a:p>
          <a:p>
            <a:pPr marL="141287" marR="7348">
              <a:spcBef>
                <a:spcPts val="600"/>
              </a:spcBef>
              <a:buSzPts val="1200"/>
            </a:pPr>
            <a:r>
              <a:rPr lang="en-US" sz="1400" dirty="0">
                <a:latin typeface="Helvetica" panose="020B0604020202020204" pitchFamily="34" charset="0"/>
                <a:cs typeface="Helvetica" panose="020B0604020202020204" pitchFamily="34" charset="0"/>
              </a:rPr>
              <a:t>2.6. Application : gestion intelligente du stationnement…………25</a:t>
            </a:r>
          </a:p>
          <a:p>
            <a:pPr marL="141287" marR="7348">
              <a:lnSpc>
                <a:spcPct val="100000"/>
              </a:lnSpc>
              <a:spcBef>
                <a:spcPts val="600"/>
              </a:spcBef>
              <a:buClr>
                <a:srgbClr val="000000"/>
              </a:buClr>
              <a:buSzPts val="1200"/>
            </a:pPr>
            <a:r>
              <a:rPr lang="en-US" sz="1400" dirty="0">
                <a:latin typeface="Helvetica" panose="020B0604020202020204" pitchFamily="34" charset="0"/>
                <a:cs typeface="Helvetica" panose="020B0604020202020204" pitchFamily="34" charset="0"/>
              </a:rPr>
              <a:t>2.7. Application : fret et logistique…..……………...27</a:t>
            </a:r>
            <a:endParaRPr lang="en-GB" sz="14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6328" marR="0" lvl="0" indent="0" algn="l" rtl="0">
              <a:lnSpc>
                <a:spcPct val="100000"/>
              </a:lnSpc>
              <a:spcBef>
                <a:spcPts val="0"/>
              </a:spcBef>
              <a:spcAft>
                <a:spcPts val="0"/>
              </a:spcAft>
              <a:buClr>
                <a:srgbClr val="000000"/>
              </a:buClr>
              <a:buSzPts val="1200"/>
              <a:buFont typeface="Arial"/>
              <a:buNone/>
            </a:pPr>
            <a:r>
              <a:rPr lang="en-GB" sz="1400" b="1" i="0" u="none" strike="noStrike" cap="none" dirty="0">
                <a:solidFill>
                  <a:srgbClr val="000000"/>
                </a:solidFill>
                <a:latin typeface="Helvetica" panose="020B0604020202020204" pitchFamily="34" charset="0"/>
                <a:ea typeface="Arial"/>
                <a:cs typeface="Helvetica" panose="020B0604020202020204" pitchFamily="34" charset="0"/>
                <a:sym typeface="Arial"/>
              </a:rPr>
              <a:t>03 </a:t>
            </a:r>
            <a:r>
              <a:rPr lang="en-US" sz="1400" b="1" dirty="0">
                <a:latin typeface="Helvetica" panose="020B0604020202020204" pitchFamily="34" charset="0"/>
                <a:cs typeface="Helvetica" panose="020B0604020202020204" pitchFamily="34" charset="0"/>
              </a:rPr>
              <a:t>Impacts et défis liés à la mise en œuvre</a:t>
            </a:r>
            <a:r>
              <a:rPr lang="en-GB" sz="1400" b="1"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400" b="1" dirty="0">
                <a:latin typeface="Helvetica" panose="020B0604020202020204" pitchFamily="34" charset="0"/>
                <a:ea typeface="Arial"/>
                <a:cs typeface="Helvetica" panose="020B0604020202020204" pitchFamily="34" charset="0"/>
                <a:sym typeface="Arial"/>
              </a:rPr>
              <a:t>29</a:t>
            </a:r>
            <a:endParaRPr sz="14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US" sz="1400" dirty="0">
                <a:latin typeface="Helvetica" panose="020B0604020202020204" pitchFamily="34" charset="0"/>
                <a:cs typeface="Helvetica" panose="020B0604020202020204" pitchFamily="34" charset="0"/>
              </a:rPr>
              <a:t>3.0. Les avantages des STI………………..</a:t>
            </a:r>
            <a:r>
              <a:rPr lang="en-GB" sz="1400" dirty="0">
                <a:latin typeface="Helvetica" panose="020B0604020202020204" pitchFamily="34" charset="0"/>
                <a:cs typeface="Helvetica" panose="020B0604020202020204" pitchFamily="34" charset="0"/>
              </a:rPr>
              <a:t>…….................30</a:t>
            </a:r>
          </a:p>
          <a:p>
            <a:pPr marL="141287" marR="7348">
              <a:spcBef>
                <a:spcPts val="600"/>
              </a:spcBef>
              <a:buSzPts val="1200"/>
            </a:pPr>
            <a:r>
              <a:rPr lang="en-US" sz="1400" dirty="0">
                <a:latin typeface="Helvetica" panose="020B0604020202020204" pitchFamily="34" charset="0"/>
                <a:cs typeface="Helvetica" panose="020B0604020202020204" pitchFamily="34" charset="0"/>
              </a:rPr>
              <a:t>3.1. Avantages détaillés……………………..……………….31</a:t>
            </a:r>
          </a:p>
          <a:p>
            <a:pPr marL="141287" marR="7348">
              <a:spcBef>
                <a:spcPts val="600"/>
              </a:spcBef>
              <a:buSzPts val="1200"/>
            </a:pPr>
            <a:r>
              <a:rPr lang="en-US" sz="1400" dirty="0">
                <a:latin typeface="Helvetica" panose="020B0604020202020204" pitchFamily="34" charset="0"/>
                <a:cs typeface="Helvetica" panose="020B0604020202020204" pitchFamily="34" charset="0"/>
              </a:rPr>
              <a:t>3.2. Avantages détaillés : amélioration de la </a:t>
            </a:r>
            <a:r>
              <a:rPr lang="en-US" sz="1400" dirty="0" err="1">
                <a:latin typeface="Helvetica" panose="020B0604020202020204" pitchFamily="34" charset="0"/>
                <a:cs typeface="Helvetica" panose="020B0604020202020204" pitchFamily="34" charset="0"/>
              </a:rPr>
              <a:t>sécurité</a:t>
            </a:r>
            <a:r>
              <a:rPr lang="en-US" sz="1400" dirty="0">
                <a:latin typeface="Helvetica" panose="020B0604020202020204" pitchFamily="34" charset="0"/>
                <a:cs typeface="Helvetica" panose="020B0604020202020204" pitchFamily="34" charset="0"/>
              </a:rPr>
              <a:t>…………32</a:t>
            </a:r>
          </a:p>
          <a:p>
            <a:pPr marL="141287" marR="7348">
              <a:spcBef>
                <a:spcPts val="600"/>
              </a:spcBef>
              <a:buSzPts val="1200"/>
            </a:pPr>
            <a:r>
              <a:rPr lang="en-US" sz="1400" dirty="0">
                <a:latin typeface="Helvetica" panose="020B0604020202020204" pitchFamily="34" charset="0"/>
                <a:cs typeface="Helvetica" panose="020B0604020202020204" pitchFamily="34" charset="0"/>
              </a:rPr>
              <a:t>3.3. Les défis liés à la mise en œuvre des STI.....................34</a:t>
            </a:r>
          </a:p>
          <a:p>
            <a:pPr marL="141287" marR="7348" lvl="0">
              <a:spcBef>
                <a:spcPts val="600"/>
              </a:spcBef>
              <a:buSzPts val="1200"/>
            </a:pPr>
            <a:r>
              <a:rPr lang="en-US" sz="1400" dirty="0">
                <a:latin typeface="Helvetica" panose="020B0604020202020204" pitchFamily="34" charset="0"/>
                <a:cs typeface="Helvetica" panose="020B0604020202020204" pitchFamily="34" charset="0"/>
              </a:rPr>
              <a:t>3.4. Défis liés à la sécurité et à la cybersécurité des STI...35</a:t>
            </a:r>
          </a:p>
          <a:p>
            <a:pPr marL="141287" marR="7348" lvl="0">
              <a:spcBef>
                <a:spcPts val="600"/>
              </a:spcBef>
              <a:buSzPts val="1200"/>
            </a:pPr>
            <a:r>
              <a:rPr lang="en-US" sz="1400" dirty="0">
                <a:latin typeface="Helvetica" panose="020B0604020202020204" pitchFamily="34" charset="0"/>
                <a:cs typeface="Helvetica" panose="020B0604020202020204" pitchFamily="34" charset="0"/>
              </a:rPr>
              <a:t>3.5. Une vision équilibrée : avantages et inconvénients des STI…….…..36</a:t>
            </a:r>
          </a:p>
          <a:p>
            <a:pPr marL="16328" marR="0" lvl="0" indent="0" algn="l" rtl="0">
              <a:lnSpc>
                <a:spcPct val="100000"/>
              </a:lnSpc>
              <a:spcBef>
                <a:spcPts val="600"/>
              </a:spcBef>
              <a:spcAft>
                <a:spcPts val="0"/>
              </a:spcAft>
              <a:buClr>
                <a:srgbClr val="000000"/>
              </a:buClr>
              <a:buSzPts val="1200"/>
              <a:buFont typeface="Arial"/>
              <a:buNone/>
            </a:pPr>
            <a:r>
              <a:rPr lang="en-GB" sz="1400" b="1" dirty="0">
                <a:latin typeface="Helvetica" panose="020B0604020202020204" pitchFamily="34" charset="0"/>
                <a:cs typeface="Helvetica" panose="020B0604020202020204" pitchFamily="34" charset="0"/>
              </a:rPr>
              <a:t>04 </a:t>
            </a:r>
            <a:r>
              <a:rPr lang="en-US" sz="1400" b="1" dirty="0">
                <a:latin typeface="Helvetica" panose="020B0604020202020204" pitchFamily="34" charset="0"/>
                <a:cs typeface="Helvetica" panose="020B0604020202020204" pitchFamily="34" charset="0"/>
              </a:rPr>
              <a:t>Études de cas mondiales et conclusion……………</a:t>
            </a:r>
            <a:r>
              <a:rPr lang="en-GB" sz="1400" b="1" i="0" u="none" strike="noStrike" cap="none" dirty="0">
                <a:solidFill>
                  <a:srgbClr val="000000"/>
                </a:solidFill>
                <a:latin typeface="Helvetica" panose="020B0604020202020204" pitchFamily="34" charset="0"/>
                <a:ea typeface="Arial"/>
                <a:cs typeface="Helvetica" panose="020B0604020202020204" pitchFamily="34" charset="0"/>
                <a:sym typeface="Arial"/>
              </a:rPr>
              <a:t>......38</a:t>
            </a:r>
            <a:endParaRPr sz="14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400" dirty="0">
                <a:latin typeface="Helvetica" panose="020B0604020202020204" pitchFamily="34" charset="0"/>
                <a:cs typeface="Helvetica" panose="020B0604020202020204" pitchFamily="34" charset="0"/>
              </a:rPr>
              <a:t>4.0. </a:t>
            </a:r>
            <a:r>
              <a:rPr lang="en-US" sz="1400" dirty="0">
                <a:latin typeface="Helvetica" panose="020B0604020202020204" pitchFamily="34" charset="0"/>
                <a:cs typeface="Helvetica" panose="020B0604020202020204" pitchFamily="34" charset="0"/>
              </a:rPr>
              <a:t>Études de cas mondiales</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..............................................38</a:t>
            </a:r>
            <a:endParaRPr sz="14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400" dirty="0">
                <a:latin typeface="Helvetica" panose="020B0604020202020204" pitchFamily="34" charset="0"/>
                <a:cs typeface="Helvetica" panose="020B0604020202020204" pitchFamily="34" charset="0"/>
              </a:rPr>
              <a:t>4.1. </a:t>
            </a:r>
            <a:r>
              <a:rPr lang="en-US" sz="1400" dirty="0">
                <a:latin typeface="Helvetica" panose="020B0604020202020204" pitchFamily="34" charset="0"/>
                <a:cs typeface="Helvetica" panose="020B0604020202020204" pitchFamily="34" charset="0"/>
              </a:rPr>
              <a:t>Quiz final…………………………………</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................39</a:t>
            </a:r>
            <a:endParaRPr sz="14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400" dirty="0">
                <a:latin typeface="Helvetica" panose="020B0604020202020204" pitchFamily="34" charset="0"/>
                <a:cs typeface="Helvetica" panose="020B0604020202020204" pitchFamily="34" charset="0"/>
              </a:rPr>
              <a:t>4.2. </a:t>
            </a:r>
            <a:r>
              <a:rPr lang="en-US" sz="1400" dirty="0">
                <a:latin typeface="Helvetica" panose="020B0604020202020204" pitchFamily="34" charset="0"/>
                <a:cs typeface="Helvetica" panose="020B0604020202020204" pitchFamily="34" charset="0"/>
              </a:rPr>
              <a:t>Références et lectures complémentaires</a:t>
            </a:r>
            <a:r>
              <a:rPr lang="en-GB" sz="1400" dirty="0">
                <a:latin typeface="Helvetica" panose="020B0604020202020204" pitchFamily="34" charset="0"/>
                <a:cs typeface="Helvetica" panose="020B0604020202020204" pitchFamily="34" charset="0"/>
              </a:rPr>
              <a:t>……………………..40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C52CA-A2EF-B71F-7825-5E0B061837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C0DCC7-96AE-09A3-06A0-15BBF71E7DC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Impacts et défis liés à la mise en œuvre</a:t>
            </a:r>
          </a:p>
        </p:txBody>
      </p:sp>
    </p:spTree>
    <p:extLst>
      <p:ext uri="{BB962C8B-B14F-4D97-AF65-F5344CB8AC3E}">
        <p14:creationId xmlns:p14="http://schemas.microsoft.com/office/powerpoint/2010/main" val="2640344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0AF55-70A2-8F40-4B8E-63008885E9F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DC7084A-C062-6DCE-ABFE-CDC09D06783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Les avantages des STI : une vue d'ensemble</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0645AC02-92DF-7F05-C2B2-5B86E6171BF6}"/>
              </a:ext>
            </a:extLst>
          </p:cNvPr>
          <p:cNvSpPr txBox="1">
            <a:spLocks noGrp="1"/>
          </p:cNvSpPr>
          <p:nvPr>
            <p:ph type="title"/>
          </p:nvPr>
        </p:nvSpPr>
        <p:spPr>
          <a:xfrm>
            <a:off x="726466" y="493611"/>
            <a:ext cx="5497353"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et défis liés à la mise en œuvre</a:t>
            </a:r>
            <a:endParaRPr lang="en-GB" sz="2400" b="1" dirty="0">
              <a:solidFill>
                <a:schemeClr val="bg1"/>
              </a:solidFill>
            </a:endParaRPr>
          </a:p>
        </p:txBody>
      </p:sp>
      <p:graphicFrame>
        <p:nvGraphicFramePr>
          <p:cNvPr id="7" name="Google Shape;582;g34c03a1f332_0_115">
            <a:extLst>
              <a:ext uri="{FF2B5EF4-FFF2-40B4-BE49-F238E27FC236}">
                <a16:creationId xmlns:a16="http://schemas.microsoft.com/office/drawing/2014/main" id="{57CEA4E8-4AEE-BCC6-2A0A-AB1FBFBC406B}"/>
              </a:ext>
            </a:extLst>
          </p:cNvPr>
          <p:cNvGraphicFramePr/>
          <p:nvPr>
            <p:extLst>
              <p:ext uri="{D42A27DB-BD31-4B8C-83A1-F6EECF244321}">
                <p14:modId xmlns:p14="http://schemas.microsoft.com/office/powerpoint/2010/main" val="1707180918"/>
              </p:ext>
            </p:extLst>
          </p:nvPr>
        </p:nvGraphicFramePr>
        <p:xfrm>
          <a:off x="736902" y="2015511"/>
          <a:ext cx="10718195" cy="3840270"/>
        </p:xfrm>
        <a:graphic>
          <a:graphicData uri="http://schemas.openxmlformats.org/drawingml/2006/table">
            <a:tbl>
              <a:tblPr>
                <a:noFill/>
              </a:tblPr>
              <a:tblGrid>
                <a:gridCol w="3346000">
                  <a:extLst>
                    <a:ext uri="{9D8B030D-6E8A-4147-A177-3AD203B41FA5}">
                      <a16:colId xmlns:a16="http://schemas.microsoft.com/office/drawing/2014/main" val="20001"/>
                    </a:ext>
                  </a:extLst>
                </a:gridCol>
                <a:gridCol w="7372195">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dirty="0"/>
                        <a:t>Catégorie d'avantages</a:t>
                      </a:r>
                      <a:endParaRPr sz="1400" b="1" u="none" strike="noStrike" cap="none" dirty="0"/>
                    </a:p>
                  </a:txBody>
                  <a:tcPr marL="91425" marR="91425" marT="91425" marB="91425" anchor="ctr">
                    <a:solidFill>
                      <a:srgbClr val="45D1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dirty="0"/>
                        <a:t>Implications pour la politique des transports</a:t>
                      </a:r>
                      <a:endParaRPr sz="1400" b="1" u="none" strike="noStrike" cap="none" dirty="0"/>
                    </a:p>
                  </a:txBody>
                  <a:tcPr marL="91425" marR="91425" marT="91425" marB="91425" anchor="ctr">
                    <a:solidFill>
                      <a:srgbClr val="45D1FF"/>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Transports plus sûrs</a:t>
                      </a:r>
                      <a:endParaRPr sz="14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Réduction du nombre d'accidents, accélération des délais d'intervention des services d'urgence, vies sauvées.</a:t>
                      </a:r>
                      <a:endParaRPr sz="1400" u="none" strike="noStrike" cap="none" dirty="0"/>
                    </a:p>
                  </a:txBody>
                  <a:tcPr marL="91425" marR="91425" marT="91425" marB="91425" anchor="ct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Efficacité et réduction des embouteillages</a:t>
                      </a:r>
                      <a:endParaRPr sz="14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Circulation plus fluide, temps de trajet plus courts et plus fiables.</a:t>
                      </a:r>
                      <a:endParaRPr sz="1400" u="none" strike="noStrike" cap="none" dirty="0"/>
                    </a:p>
                  </a:txBody>
                  <a:tcPr marL="91425" marR="91425" marT="91425" marB="91425" anchor="ctr"/>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Avantages environnementaux</a:t>
                      </a:r>
                      <a:endParaRPr sz="14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Réduction de la consommation de carburant, diminution des émissions de CO2 et des polluants locaux.</a:t>
                      </a:r>
                      <a:endParaRPr sz="1400" u="none" strike="noStrike" cap="none" dirty="0"/>
                    </a:p>
                  </a:txBody>
                  <a:tcPr marL="91425" marR="91425" marT="91425" marB="91425" anchor="ctr"/>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Productivité économique</a:t>
                      </a:r>
                      <a:endParaRPr sz="14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Réduction des coûts liés aux pertes de temps dans les embouteillages, création de nouveaux emplois dans le secteur des hautes technologies.</a:t>
                      </a:r>
                      <a:endParaRPr sz="1400" u="none" strike="noStrike" cap="none" dirty="0"/>
                    </a:p>
                  </a:txBody>
                  <a:tcPr marL="91425" marR="91425" marT="91425" marB="91425" anchor="ctr"/>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Amélioration des options de mobilité</a:t>
                      </a:r>
                      <a:endParaRPr sz="14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Transports publics plus fiables, mobilité partagée intégrée et accessible.</a:t>
                      </a:r>
                      <a:endParaRPr sz="1400" u="none" strike="noStrike" cap="none" dirty="0"/>
                    </a:p>
                  </a:txBody>
                  <a:tcPr marL="91425" marR="91425" marT="91425" marB="91425" anchor="ctr"/>
                </a:tc>
                <a:extLst>
                  <a:ext uri="{0D108BD9-81ED-4DB2-BD59-A6C34878D82A}">
                    <a16:rowId xmlns:a16="http://schemas.microsoft.com/office/drawing/2014/main" val="178409357"/>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Décisions fondées sur les données</a:t>
                      </a:r>
                      <a:endParaRPr sz="14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Des flux de données continus et en temps réel permettent une planification et des opérations fondées sur des preuves.</a:t>
                      </a:r>
                      <a:endParaRPr sz="1400" u="none" strike="noStrike" cap="none" dirty="0"/>
                    </a:p>
                  </a:txBody>
                  <a:tcPr marL="91425" marR="91425" marT="91425" marB="91425" anchor="ctr"/>
                </a:tc>
                <a:extLst>
                  <a:ext uri="{0D108BD9-81ED-4DB2-BD59-A6C34878D82A}">
                    <a16:rowId xmlns:a16="http://schemas.microsoft.com/office/drawing/2014/main" val="3416825386"/>
                  </a:ext>
                </a:extLst>
              </a:tr>
            </a:tbl>
          </a:graphicData>
        </a:graphic>
      </p:graphicFrame>
      <p:sp>
        <p:nvSpPr>
          <p:cNvPr id="10" name="Content Placeholder 2">
            <a:extLst>
              <a:ext uri="{FF2B5EF4-FFF2-40B4-BE49-F238E27FC236}">
                <a16:creationId xmlns:a16="http://schemas.microsoft.com/office/drawing/2014/main" id="{D36AC63D-1117-0B74-A758-C30D958EE951}"/>
              </a:ext>
            </a:extLst>
          </p:cNvPr>
          <p:cNvSpPr txBox="1">
            <a:spLocks/>
          </p:cNvSpPr>
          <p:nvPr/>
        </p:nvSpPr>
        <p:spPr>
          <a:xfrm>
            <a:off x="726466" y="1508835"/>
            <a:ext cx="11020623" cy="3951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Les stratégies ITS offrent un large éventail de résultats positifs pour le système de transport et la société.</a:t>
            </a:r>
            <a:endParaRPr kumimoji="0" lang="en-US" sz="1800" i="0" u="none" strike="noStrike" kern="1200" cap="none" spc="0" normalizeH="0" baseline="0" noProof="0" dirty="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892149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F83D8-2A91-83D1-C927-8796B706A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BBB9759-9CD1-D1E2-A312-2F97F4617ACD}"/>
              </a:ext>
            </a:extLst>
          </p:cNvPr>
          <p:cNvSpPr txBox="1">
            <a:spLocks/>
          </p:cNvSpPr>
          <p:nvPr/>
        </p:nvSpPr>
        <p:spPr>
          <a:xfrm>
            <a:off x="726466" y="1539559"/>
            <a:ext cx="6887983" cy="44556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600" i="0" u="none" strike="noStrike" kern="1200" cap="none" spc="0" normalizeH="0" baseline="0" noProof="0" dirty="0">
                <a:ln>
                  <a:noFill/>
                </a:ln>
                <a:solidFill>
                  <a:sysClr val="windowText" lastClr="000000"/>
                </a:solidFill>
                <a:effectLst/>
                <a:uLnTx/>
                <a:uFillTx/>
                <a:cs typeface="Helvetica" panose="020B0604020202020204" pitchFamily="34" charset="0"/>
              </a:rPr>
              <a:t>Les STI réduisent les embouteillages en fluidifiant la circulation et en optimisant la capacité.</a:t>
            </a:r>
          </a:p>
          <a:p>
            <a:pPr marL="0" indent="0">
              <a:buNone/>
              <a:defRPr/>
            </a:pPr>
            <a:r>
              <a:rPr kumimoji="0" lang="en-US" sz="1600" b="1" i="0" u="none" strike="noStrike" kern="1200" cap="none" spc="0" normalizeH="0" baseline="0" noProof="0" dirty="0">
                <a:ln>
                  <a:noFill/>
                </a:ln>
                <a:solidFill>
                  <a:sysClr val="windowText" lastClr="000000"/>
                </a:solidFill>
                <a:effectLst/>
                <a:uLnTx/>
                <a:uFillTx/>
                <a:cs typeface="Helvetica" panose="020B0604020202020204" pitchFamily="34" charset="0"/>
              </a:rPr>
              <a:t>Stratégies clés et impacts quantifiés </a:t>
            </a:r>
            <a:r>
              <a:rPr kumimoji="0" lang="en-US" sz="16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lvl="1">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cs typeface="Helvetica" panose="020B0604020202020204" pitchFamily="34" charset="0"/>
              </a:rPr>
              <a:t>Contrôle adaptatif des feux de signalisation (SCATS/SCOOT) </a:t>
            </a:r>
            <a:r>
              <a:rPr kumimoji="0" lang="en-US" sz="1600" i="0" u="none" strike="noStrike" kern="1200" cap="none" spc="0" normalizeH="0" baseline="0" noProof="0" dirty="0">
                <a:ln>
                  <a:noFill/>
                </a:ln>
                <a:solidFill>
                  <a:sysClr val="windowText" lastClr="000000"/>
                </a:solidFill>
                <a:effectLst/>
                <a:uLnTx/>
                <a:uFillTx/>
                <a:cs typeface="Helvetica" panose="020B0604020202020204" pitchFamily="34" charset="0"/>
              </a:rPr>
              <a:t>: réglage en temps réel des phases à l'aide des données provenant des boucles et des caméras.</a:t>
            </a:r>
          </a:p>
          <a:p>
            <a:pPr lvl="2">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cs typeface="Helvetica" panose="020B0604020202020204" pitchFamily="34" charset="0"/>
              </a:rPr>
              <a:t>Impact : réduction pouvant atteindre environ 18 % des retards et environ 5 % des accidents.</a:t>
            </a:r>
          </a:p>
          <a:p>
            <a:pPr lvl="1">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cs typeface="Helvetica" panose="020B0604020202020204" pitchFamily="34" charset="0"/>
              </a:rPr>
              <a:t>Régulation des rampes d'accès </a:t>
            </a:r>
            <a:r>
              <a:rPr kumimoji="0" lang="en-US" sz="1600" i="0" u="none" strike="noStrike" kern="1200" cap="none" spc="0" normalizeH="0" baseline="0" noProof="0" dirty="0">
                <a:ln>
                  <a:noFill/>
                </a:ln>
                <a:solidFill>
                  <a:sysClr val="windowText" lastClr="000000"/>
                </a:solidFill>
                <a:effectLst/>
                <a:uLnTx/>
                <a:uFillTx/>
                <a:cs typeface="Helvetica" panose="020B0604020202020204" pitchFamily="34" charset="0"/>
              </a:rPr>
              <a:t>: utilisation des informations provenant du trafic sur la voie principale pour contrôler la vitesse à laquelle les véhicules peuvent entrer sur l'autoroute.</a:t>
            </a:r>
          </a:p>
          <a:p>
            <a:pPr lvl="2">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cs typeface="Helvetica" panose="020B0604020202020204" pitchFamily="34" charset="0"/>
              </a:rPr>
              <a:t>Impact : réduction pouvant atteindre environ 22 % du temps de trajet, augmentation d'environ 9 % de la capacité.</a:t>
            </a:r>
          </a:p>
          <a:p>
            <a:pPr lvl="1">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cs typeface="Helvetica" panose="020B0604020202020204" pitchFamily="34" charset="0"/>
              </a:rPr>
              <a:t>Limitations de vitesse variables (VSL) </a:t>
            </a:r>
            <a:r>
              <a:rPr kumimoji="0" lang="en-US" sz="1600" i="0" u="none" strike="noStrike" kern="1200" cap="none" spc="0" normalizeH="0" baseline="0" noProof="0" dirty="0">
                <a:ln>
                  <a:noFill/>
                </a:ln>
                <a:solidFill>
                  <a:sysClr val="windowText" lastClr="000000"/>
                </a:solidFill>
                <a:effectLst/>
                <a:uLnTx/>
                <a:uFillTx/>
                <a:cs typeface="Helvetica" panose="020B0604020202020204" pitchFamily="34" charset="0"/>
              </a:rPr>
              <a:t>: harmonisation des vitesses pour éviter les « ondes de choc » (embouteillages fantômes).</a:t>
            </a:r>
          </a:p>
          <a:p>
            <a:pPr lvl="2">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cs typeface="Helvetica" panose="020B0604020202020204" pitchFamily="34" charset="0"/>
              </a:rPr>
              <a:t>Impact : augmentation pouvant atteindre environ 10 % du débit.</a:t>
            </a:r>
            <a:endParaRPr lang="en-US" sz="1600" dirty="0">
              <a:solidFill>
                <a:sysClr val="windowText" lastClr="000000"/>
              </a:solidFill>
            </a:endParaRPr>
          </a:p>
        </p:txBody>
      </p:sp>
      <p:sp>
        <p:nvSpPr>
          <p:cNvPr id="6" name="object 3">
            <a:extLst>
              <a:ext uri="{FF2B5EF4-FFF2-40B4-BE49-F238E27FC236}">
                <a16:creationId xmlns:a16="http://schemas.microsoft.com/office/drawing/2014/main" id="{AA0DA799-401E-8565-78A5-3CFBE9E6C0D3}"/>
              </a:ext>
            </a:extLst>
          </p:cNvPr>
          <p:cNvSpPr txBox="1"/>
          <p:nvPr/>
        </p:nvSpPr>
        <p:spPr>
          <a:xfrm>
            <a:off x="726467" y="955233"/>
            <a:ext cx="11263971"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Avantages détaillés : réduction des embouteillages et du temps de trajet</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95109E46-BF1B-903D-14D8-5087B5E38169}"/>
              </a:ext>
            </a:extLst>
          </p:cNvPr>
          <p:cNvSpPr txBox="1">
            <a:spLocks noGrp="1"/>
          </p:cNvSpPr>
          <p:nvPr>
            <p:ph type="title"/>
          </p:nvPr>
        </p:nvSpPr>
        <p:spPr>
          <a:xfrm>
            <a:off x="726466" y="493611"/>
            <a:ext cx="5276128"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et défis liés à la mise en œuvre</a:t>
            </a:r>
            <a:endParaRPr lang="en-GB" sz="2400" b="1" dirty="0">
              <a:solidFill>
                <a:schemeClr val="bg1"/>
              </a:solidFill>
            </a:endParaRPr>
          </a:p>
        </p:txBody>
      </p:sp>
      <p:pic>
        <p:nvPicPr>
          <p:cNvPr id="14338" name="Picture 2">
            <a:extLst>
              <a:ext uri="{FF2B5EF4-FFF2-40B4-BE49-F238E27FC236}">
                <a16:creationId xmlns:a16="http://schemas.microsoft.com/office/drawing/2014/main" id="{A063E2FB-92AF-6E06-82F9-30ED5D1CAC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66" t="25581" r="4315" b="20465"/>
          <a:stretch>
            <a:fillRect/>
          </a:stretch>
        </p:blipFill>
        <p:spPr bwMode="auto">
          <a:xfrm>
            <a:off x="7614450" y="2636828"/>
            <a:ext cx="4375988" cy="2585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9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EEF76-1053-1E2B-3FCF-6A10DE3AAB9C}"/>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ED3DFBCD-6CC1-0D45-394C-758AF8866979}"/>
              </a:ext>
            </a:extLst>
          </p:cNvPr>
          <p:cNvSpPr txBox="1">
            <a:spLocks/>
          </p:cNvSpPr>
          <p:nvPr/>
        </p:nvSpPr>
        <p:spPr>
          <a:xfrm>
            <a:off x="726467" y="1539562"/>
            <a:ext cx="10725151" cy="34683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Les STI améliorent la sécurité grâce à la prévention des collisions, la détection des incidents et les services prioritaires.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Stratégies clés et impacts quantifiés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Assistance avancée à la conduite (ADAS) et prévention des collisions </a:t>
            </a:r>
            <a:r>
              <a:rPr kumimoji="0" lang="en-US" sz="2000" i="0" u="none" strike="noStrike" kern="1200" cap="none" spc="0" normalizeH="0" baseline="0" noProof="0" dirty="0">
                <a:ln>
                  <a:noFill/>
                </a:ln>
                <a:solidFill>
                  <a:sysClr val="windowText" lastClr="000000"/>
                </a:solidFill>
                <a:effectLst/>
                <a:uLnTx/>
                <a:uFillTx/>
                <a:ea typeface="+mn-ea"/>
                <a:cs typeface="+mn-cs"/>
              </a:rPr>
              <a:t>: systèmes basés sur des radars/lidars pour des fonctionnalités telles que le freinage d'urgence automatique (AEB).</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Impact : réduction de 20 à 30 % du risque d'accident.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Détection automatique des incidents (AID) </a:t>
            </a:r>
            <a:r>
              <a:rPr kumimoji="0" lang="en-US" sz="2000" i="0" u="none" strike="noStrike" kern="1200" cap="none" spc="0" normalizeH="0" baseline="0" noProof="0" dirty="0">
                <a:ln>
                  <a:noFill/>
                </a:ln>
                <a:solidFill>
                  <a:sysClr val="windowText" lastClr="000000"/>
                </a:solidFill>
                <a:effectLst/>
                <a:uLnTx/>
                <a:uFillTx/>
                <a:ea typeface="+mn-ea"/>
                <a:cs typeface="+mn-cs"/>
              </a:rPr>
              <a:t>: caméras et algorithmes qui signalent automatiquement les véhicules à l'arrêt ou d'autres dangers.</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Impact : envoi plus rapide des unités d'urgence (détection en moins de 60 secondes).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Priorité aux véhicules d'urgence (EVP) </a:t>
            </a:r>
            <a:r>
              <a:rPr kumimoji="0" lang="en-US" sz="2000" i="0" u="none" strike="noStrike" kern="1200" cap="none" spc="0" normalizeH="0" baseline="0" noProof="0" dirty="0">
                <a:ln>
                  <a:noFill/>
                </a:ln>
                <a:solidFill>
                  <a:sysClr val="windowText" lastClr="000000"/>
                </a:solidFill>
                <a:effectLst/>
                <a:uLnTx/>
                <a:uFillTx/>
                <a:ea typeface="+mn-ea"/>
                <a:cs typeface="+mn-cs"/>
              </a:rPr>
              <a:t>: donne la priorité aux premiers intervenants.</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Impact : réduction pouvant atteindre 30 % du temps de réponse des services d'urgence.</a:t>
            </a:r>
          </a:p>
        </p:txBody>
      </p:sp>
      <p:sp>
        <p:nvSpPr>
          <p:cNvPr id="6" name="object 3">
            <a:extLst>
              <a:ext uri="{FF2B5EF4-FFF2-40B4-BE49-F238E27FC236}">
                <a16:creationId xmlns:a16="http://schemas.microsoft.com/office/drawing/2014/main" id="{E9BD5E69-CC78-5E8A-D416-17218A8AC1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Avantages détaillés : amélioration de la sécurité</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F1A811E7-457F-0370-1C97-0506C862A409}"/>
              </a:ext>
            </a:extLst>
          </p:cNvPr>
          <p:cNvSpPr txBox="1">
            <a:spLocks noGrp="1"/>
          </p:cNvSpPr>
          <p:nvPr>
            <p:ph type="title"/>
          </p:nvPr>
        </p:nvSpPr>
        <p:spPr>
          <a:xfrm>
            <a:off x="726466" y="493611"/>
            <a:ext cx="5369534"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et défis liés à la mise en œuvre</a:t>
            </a:r>
            <a:endParaRPr lang="en-GB" sz="2400" b="1" dirty="0">
              <a:solidFill>
                <a:schemeClr val="bg1"/>
              </a:solidFill>
            </a:endParaRPr>
          </a:p>
        </p:txBody>
      </p:sp>
    </p:spTree>
    <p:extLst>
      <p:ext uri="{BB962C8B-B14F-4D97-AF65-F5344CB8AC3E}">
        <p14:creationId xmlns:p14="http://schemas.microsoft.com/office/powerpoint/2010/main" val="473459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A7F49-4483-FC7F-4D93-51EE71261EE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6CE1D73-8C31-44AA-66C0-0BE5DD5E8C0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Avantages détaillés : amélioration de la sécurité</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B89182BB-F91A-B2FA-60BD-342E77CCBCD7}"/>
              </a:ext>
            </a:extLst>
          </p:cNvPr>
          <p:cNvSpPr txBox="1">
            <a:spLocks noGrp="1"/>
          </p:cNvSpPr>
          <p:nvPr>
            <p:ph type="title"/>
          </p:nvPr>
        </p:nvSpPr>
        <p:spPr>
          <a:xfrm>
            <a:off x="726467" y="493611"/>
            <a:ext cx="5369534"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et défis liés à la mise en œuvre</a:t>
            </a:r>
            <a:endParaRPr lang="en-GB" sz="2400" b="1" dirty="0">
              <a:solidFill>
                <a:schemeClr val="bg1"/>
              </a:solidFill>
            </a:endParaRPr>
          </a:p>
        </p:txBody>
      </p:sp>
      <p:sp>
        <p:nvSpPr>
          <p:cNvPr id="2" name="Google Shape;441;g35b2283fefa_0_807">
            <a:extLst>
              <a:ext uri="{FF2B5EF4-FFF2-40B4-BE49-F238E27FC236}">
                <a16:creationId xmlns:a16="http://schemas.microsoft.com/office/drawing/2014/main" id="{F83E0E26-9AF0-ACA6-587E-33493F220CF2}"/>
              </a:ext>
            </a:extLst>
          </p:cNvPr>
          <p:cNvSpPr txBox="1"/>
          <p:nvPr/>
        </p:nvSpPr>
        <p:spPr>
          <a:xfrm>
            <a:off x="1689054" y="4964867"/>
            <a:ext cx="4490519" cy="1477297"/>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dirty="0">
                <a:latin typeface="Helvetica Neue"/>
              </a:rPr>
              <a:t>• Protocoles de dégagement rapide – Alertes déclenchées par le TMC et équipes de dégagement coordonnées → accidents secondaires ↓ 25 %</a:t>
            </a:r>
            <a:endParaRPr sz="1400" dirty="0">
              <a:latin typeface="Helvetica Neue"/>
            </a:endParaRPr>
          </a:p>
          <a:p>
            <a:pPr defTabSz="914400" hangingPunct="1">
              <a:lnSpc>
                <a:spcPct val="100000"/>
              </a:lnSpc>
              <a:spcBef>
                <a:spcPts val="0"/>
              </a:spcBef>
              <a:buClr>
                <a:srgbClr val="000000"/>
              </a:buClr>
              <a:buSzPts val="1400"/>
              <a:buFont typeface="Arial"/>
              <a:buNone/>
            </a:pPr>
            <a:r>
              <a:rPr lang="en-GB" sz="1400" dirty="0">
                <a:latin typeface="Helvetica Neue"/>
              </a:rPr>
              <a:t>• Impact global – moins d'accidents primaires/secondaires, gravité des blessures réduite, vies sauvées</a:t>
            </a:r>
            <a:endParaRPr sz="1400" dirty="0">
              <a:latin typeface="Helvetica Neue"/>
            </a:endParaRPr>
          </a:p>
        </p:txBody>
      </p:sp>
      <p:pic>
        <p:nvPicPr>
          <p:cNvPr id="3" name="Google Shape;442;g35b2283fefa_0_807">
            <a:extLst>
              <a:ext uri="{FF2B5EF4-FFF2-40B4-BE49-F238E27FC236}">
                <a16:creationId xmlns:a16="http://schemas.microsoft.com/office/drawing/2014/main" id="{D48A54ED-8AAD-870D-2DE6-25BAC05E64D2}"/>
              </a:ext>
            </a:extLst>
          </p:cNvPr>
          <p:cNvPicPr preferRelativeResize="0"/>
          <p:nvPr/>
        </p:nvPicPr>
        <p:blipFill rotWithShape="1">
          <a:blip r:embed="rId3">
            <a:alphaModFix/>
          </a:blip>
          <a:srcRect/>
          <a:stretch/>
        </p:blipFill>
        <p:spPr>
          <a:xfrm>
            <a:off x="1205740" y="1397267"/>
            <a:ext cx="4170416" cy="2561711"/>
          </a:xfrm>
          <a:prstGeom prst="rect">
            <a:avLst/>
          </a:prstGeom>
          <a:noFill/>
          <a:ln>
            <a:noFill/>
          </a:ln>
        </p:spPr>
      </p:pic>
      <p:sp>
        <p:nvSpPr>
          <p:cNvPr id="5" name="Google Shape;443;g35b2283fefa_0_807">
            <a:extLst>
              <a:ext uri="{FF2B5EF4-FFF2-40B4-BE49-F238E27FC236}">
                <a16:creationId xmlns:a16="http://schemas.microsoft.com/office/drawing/2014/main" id="{C927705F-6F5C-FAD7-A7D4-BD987C5DB738}"/>
              </a:ext>
            </a:extLst>
          </p:cNvPr>
          <p:cNvSpPr txBox="1"/>
          <p:nvPr/>
        </p:nvSpPr>
        <p:spPr>
          <a:xfrm>
            <a:off x="1102564" y="3798087"/>
            <a:ext cx="4686177" cy="830966"/>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pPr>
            <a:r>
              <a:rPr lang="en-GB" sz="1400" dirty="0">
                <a:latin typeface="Helvetica Neue"/>
              </a:rPr>
              <a:t>[7] • Assistance avancée à la conduite (ADAS) – prévention des collisions par radar/LiDAR, freinage d'urgence automatique → risque d'accident ↓ 20 à 30 %</a:t>
            </a:r>
            <a:endParaRPr sz="1400" dirty="0">
              <a:latin typeface="Helvetica Neue"/>
            </a:endParaRPr>
          </a:p>
        </p:txBody>
      </p:sp>
      <p:pic>
        <p:nvPicPr>
          <p:cNvPr id="7" name="Google Shape;444;g35b2283fefa_0_807">
            <a:extLst>
              <a:ext uri="{FF2B5EF4-FFF2-40B4-BE49-F238E27FC236}">
                <a16:creationId xmlns:a16="http://schemas.microsoft.com/office/drawing/2014/main" id="{E329DDA0-751A-6E7B-2670-0FE023D784DB}"/>
              </a:ext>
            </a:extLst>
          </p:cNvPr>
          <p:cNvPicPr preferRelativeResize="0"/>
          <p:nvPr/>
        </p:nvPicPr>
        <p:blipFill rotWithShape="1">
          <a:blip r:embed="rId4">
            <a:alphaModFix/>
          </a:blip>
          <a:srcRect/>
          <a:stretch/>
        </p:blipFill>
        <p:spPr>
          <a:xfrm>
            <a:off x="5723273" y="1534454"/>
            <a:ext cx="2742891" cy="2086595"/>
          </a:xfrm>
          <a:prstGeom prst="rect">
            <a:avLst/>
          </a:prstGeom>
          <a:noFill/>
          <a:ln>
            <a:noFill/>
          </a:ln>
        </p:spPr>
      </p:pic>
      <p:sp>
        <p:nvSpPr>
          <p:cNvPr id="8" name="Google Shape;445;g35b2283fefa_0_807">
            <a:extLst>
              <a:ext uri="{FF2B5EF4-FFF2-40B4-BE49-F238E27FC236}">
                <a16:creationId xmlns:a16="http://schemas.microsoft.com/office/drawing/2014/main" id="{E768B2B4-E10D-F5A2-79A9-38725BF667F5}"/>
              </a:ext>
            </a:extLst>
          </p:cNvPr>
          <p:cNvSpPr txBox="1"/>
          <p:nvPr/>
        </p:nvSpPr>
        <p:spPr>
          <a:xfrm>
            <a:off x="8708728" y="1534455"/>
            <a:ext cx="2742892" cy="1261854"/>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pPr>
            <a:r>
              <a:rPr lang="en-GB" sz="1400" dirty="0">
                <a:latin typeface="Helvetica Neue"/>
              </a:rPr>
              <a:t>[8] • Détection automatique des incidents (AID) – caméras + algorithmes signalant les arrêts (&lt; 60 s de détection) → envoi plus rapide des dépanneuses/unités d'urgence</a:t>
            </a:r>
            <a:endParaRPr sz="1400" dirty="0">
              <a:latin typeface="Helvetica Neue"/>
            </a:endParaRPr>
          </a:p>
        </p:txBody>
      </p:sp>
      <p:pic>
        <p:nvPicPr>
          <p:cNvPr id="9" name="Google Shape;446;g35b2283fefa_0_807">
            <a:extLst>
              <a:ext uri="{FF2B5EF4-FFF2-40B4-BE49-F238E27FC236}">
                <a16:creationId xmlns:a16="http://schemas.microsoft.com/office/drawing/2014/main" id="{B1FB96D3-F27B-4EAA-E820-3902A21F6933}"/>
              </a:ext>
            </a:extLst>
          </p:cNvPr>
          <p:cNvPicPr preferRelativeResize="0"/>
          <p:nvPr/>
        </p:nvPicPr>
        <p:blipFill rotWithShape="1">
          <a:blip r:embed="rId5">
            <a:alphaModFix/>
          </a:blip>
          <a:srcRect/>
          <a:stretch/>
        </p:blipFill>
        <p:spPr>
          <a:xfrm>
            <a:off x="7506793" y="3934047"/>
            <a:ext cx="3933785" cy="1661870"/>
          </a:xfrm>
          <a:prstGeom prst="rect">
            <a:avLst/>
          </a:prstGeom>
          <a:noFill/>
          <a:ln>
            <a:noFill/>
          </a:ln>
        </p:spPr>
      </p:pic>
      <p:sp>
        <p:nvSpPr>
          <p:cNvPr id="10" name="Google Shape;447;g35b2283fefa_0_807">
            <a:extLst>
              <a:ext uri="{FF2B5EF4-FFF2-40B4-BE49-F238E27FC236}">
                <a16:creationId xmlns:a16="http://schemas.microsoft.com/office/drawing/2014/main" id="{7329941D-C780-D0D7-3ABF-85A8FD611BBE}"/>
              </a:ext>
            </a:extLst>
          </p:cNvPr>
          <p:cNvSpPr txBox="1"/>
          <p:nvPr/>
        </p:nvSpPr>
        <p:spPr>
          <a:xfrm>
            <a:off x="6556747" y="5595917"/>
            <a:ext cx="4894873" cy="615523"/>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pPr>
            <a:r>
              <a:rPr lang="en-GB" sz="1400" dirty="0">
                <a:latin typeface="Helvetica Neue"/>
              </a:rPr>
              <a:t>[9] • </a:t>
            </a:r>
            <a:r>
              <a:rPr lang="en-GB" sz="1400" dirty="0" err="1">
                <a:latin typeface="Helvetica Neue"/>
              </a:rPr>
              <a:t>Priorité aux</a:t>
            </a:r>
            <a:r>
              <a:rPr lang="en-GB" sz="1400" dirty="0">
                <a:latin typeface="Helvetica Neue"/>
              </a:rPr>
              <a:t> véhicules d'urgence (EVP) – priorité de signalisation pour les premiers intervenants via V2I → temps de réponse ↓ 30 %</a:t>
            </a:r>
            <a:endParaRPr sz="1400" dirty="0">
              <a:latin typeface="Helvetica Neue"/>
            </a:endParaRPr>
          </a:p>
        </p:txBody>
      </p:sp>
      <p:sp>
        <p:nvSpPr>
          <p:cNvPr id="11" name="Google Shape;448;g35b2283fefa_0_807">
            <a:extLst>
              <a:ext uri="{FF2B5EF4-FFF2-40B4-BE49-F238E27FC236}">
                <a16:creationId xmlns:a16="http://schemas.microsoft.com/office/drawing/2014/main" id="{DE8CE9AF-D0C4-D31F-A1DB-143D3060DEEB}"/>
              </a:ext>
            </a:extLst>
          </p:cNvPr>
          <p:cNvSpPr txBox="1"/>
          <p:nvPr/>
        </p:nvSpPr>
        <p:spPr>
          <a:xfrm>
            <a:off x="616240" y="1577505"/>
            <a:ext cx="589500" cy="969600"/>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5100"/>
              <a:buFont typeface="Arial"/>
              <a:buNone/>
            </a:pPr>
            <a:r>
              <a:rPr lang="en-GB" sz="5100" b="1">
                <a:latin typeface="Arial"/>
                <a:ea typeface="Arial"/>
                <a:cs typeface="Arial"/>
                <a:sym typeface="Arial"/>
              </a:rPr>
              <a:t>1</a:t>
            </a:r>
            <a:endParaRPr sz="1400">
              <a:latin typeface="Arial"/>
              <a:ea typeface="Arial"/>
              <a:cs typeface="Arial"/>
              <a:sym typeface="Arial"/>
            </a:endParaRPr>
          </a:p>
        </p:txBody>
      </p:sp>
      <p:sp>
        <p:nvSpPr>
          <p:cNvPr id="12" name="Google Shape;449;g35b2283fefa_0_807">
            <a:extLst>
              <a:ext uri="{FF2B5EF4-FFF2-40B4-BE49-F238E27FC236}">
                <a16:creationId xmlns:a16="http://schemas.microsoft.com/office/drawing/2014/main" id="{BE4905FC-EBF5-CC42-B0BF-FCDDA5C47C12}"/>
              </a:ext>
            </a:extLst>
          </p:cNvPr>
          <p:cNvSpPr txBox="1"/>
          <p:nvPr/>
        </p:nvSpPr>
        <p:spPr>
          <a:xfrm>
            <a:off x="6837762" y="1369085"/>
            <a:ext cx="409360" cy="677078"/>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5100"/>
              <a:buFont typeface="Arial"/>
              <a:buNone/>
            </a:pPr>
            <a:r>
              <a:rPr lang="en-GB" sz="3200" b="1" dirty="0">
                <a:latin typeface="Arial"/>
                <a:ea typeface="Arial"/>
                <a:cs typeface="Arial"/>
                <a:sym typeface="Arial"/>
              </a:rPr>
              <a:t>2</a:t>
            </a:r>
            <a:endParaRPr sz="3200" dirty="0">
              <a:latin typeface="Arial"/>
              <a:ea typeface="Arial"/>
              <a:cs typeface="Arial"/>
              <a:sym typeface="Arial"/>
            </a:endParaRPr>
          </a:p>
        </p:txBody>
      </p:sp>
      <p:sp>
        <p:nvSpPr>
          <p:cNvPr id="13" name="Google Shape;450;g35b2283fefa_0_807">
            <a:extLst>
              <a:ext uri="{FF2B5EF4-FFF2-40B4-BE49-F238E27FC236}">
                <a16:creationId xmlns:a16="http://schemas.microsoft.com/office/drawing/2014/main" id="{5FDE21C1-4675-1C9C-C4A7-992590D1688F}"/>
              </a:ext>
            </a:extLst>
          </p:cNvPr>
          <p:cNvSpPr txBox="1"/>
          <p:nvPr/>
        </p:nvSpPr>
        <p:spPr>
          <a:xfrm>
            <a:off x="6747692" y="4126292"/>
            <a:ext cx="589500" cy="969600"/>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5100"/>
              <a:buFont typeface="Arial"/>
              <a:buNone/>
            </a:pPr>
            <a:r>
              <a:rPr lang="en-GB" sz="5100" b="1">
                <a:latin typeface="Arial"/>
                <a:ea typeface="Arial"/>
                <a:cs typeface="Arial"/>
                <a:sym typeface="Arial"/>
              </a:rPr>
              <a:t>3</a:t>
            </a:r>
            <a:endParaRPr sz="1400">
              <a:latin typeface="Arial"/>
              <a:ea typeface="Arial"/>
              <a:cs typeface="Arial"/>
              <a:sym typeface="Arial"/>
            </a:endParaRPr>
          </a:p>
        </p:txBody>
      </p:sp>
      <p:sp>
        <p:nvSpPr>
          <p:cNvPr id="14" name="Google Shape;451;g35b2283fefa_0_807">
            <a:extLst>
              <a:ext uri="{FF2B5EF4-FFF2-40B4-BE49-F238E27FC236}">
                <a16:creationId xmlns:a16="http://schemas.microsoft.com/office/drawing/2014/main" id="{D2A50714-1240-49EF-AAFD-07C847F65401}"/>
              </a:ext>
            </a:extLst>
          </p:cNvPr>
          <p:cNvSpPr txBox="1"/>
          <p:nvPr/>
        </p:nvSpPr>
        <p:spPr>
          <a:xfrm>
            <a:off x="1099555" y="5039142"/>
            <a:ext cx="589500" cy="969600"/>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5100"/>
              <a:buFont typeface="Arial"/>
              <a:buNone/>
            </a:pPr>
            <a:r>
              <a:rPr lang="en-GB" sz="5100" b="1" dirty="0">
                <a:latin typeface="Arial"/>
                <a:ea typeface="Arial"/>
                <a:cs typeface="Arial"/>
                <a:sym typeface="Arial"/>
              </a:rPr>
              <a:t>4</a:t>
            </a:r>
            <a:endParaRPr sz="1400" dirty="0">
              <a:latin typeface="Arial"/>
              <a:ea typeface="Arial"/>
              <a:cs typeface="Arial"/>
              <a:sym typeface="Arial"/>
            </a:endParaRPr>
          </a:p>
        </p:txBody>
      </p:sp>
    </p:spTree>
    <p:extLst>
      <p:ext uri="{BB962C8B-B14F-4D97-AF65-F5344CB8AC3E}">
        <p14:creationId xmlns:p14="http://schemas.microsoft.com/office/powerpoint/2010/main" val="3252017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AE5E5-019E-F43C-6F78-76A809502844}"/>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51FA754-886A-68CF-38A7-189BE309A19E}"/>
              </a:ext>
            </a:extLst>
          </p:cNvPr>
          <p:cNvSpPr txBox="1">
            <a:spLocks/>
          </p:cNvSpPr>
          <p:nvPr/>
        </p:nvSpPr>
        <p:spPr>
          <a:xfrm>
            <a:off x="726467" y="1539561"/>
            <a:ext cx="10725151" cy="42020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Malgré ses avantages, le déploiement des STI est complexe et se heurte à des défis importants.</a:t>
            </a:r>
          </a:p>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Principaux défis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Coûts initiaux élevés </a:t>
            </a:r>
            <a:r>
              <a:rPr kumimoji="0" lang="en-US" sz="1800" i="0" u="none" strike="noStrike" kern="1200" cap="none" spc="0" normalizeH="0" baseline="0" noProof="0" dirty="0">
                <a:ln>
                  <a:noFill/>
                </a:ln>
                <a:solidFill>
                  <a:sysClr val="windowText" lastClr="000000"/>
                </a:solidFill>
                <a:effectLst/>
                <a:uLnTx/>
                <a:uFillTx/>
                <a:ea typeface="+mn-ea"/>
                <a:cs typeface="+mn-cs"/>
              </a:rPr>
              <a:t>: les capteurs, les réseaux de communication et les salles de contrôle, qui nécessitent des investissements importants, exigent des investissements initiaux considérables.</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Intégration et interopérabilité </a:t>
            </a:r>
            <a:r>
              <a:rPr kumimoji="0" lang="en-US" sz="1800" i="0" u="none" strike="noStrike" kern="1200" cap="none" spc="0" normalizeH="0" baseline="0" noProof="0" dirty="0">
                <a:ln>
                  <a:noFill/>
                </a:ln>
                <a:solidFill>
                  <a:sysClr val="windowText" lastClr="000000"/>
                </a:solidFill>
                <a:effectLst/>
                <a:uLnTx/>
                <a:uFillTx/>
                <a:ea typeface="+mn-ea"/>
                <a:cs typeface="+mn-cs"/>
              </a:rPr>
              <a:t>: faire fonctionner ensemble des systèmes existants provenant de différents fournisseurs à l'aide de protocoles de données non standard constitue un obstacle technique majeur.</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Complexité technique et obsolescence </a:t>
            </a:r>
            <a:r>
              <a:rPr kumimoji="0" lang="en-US" sz="1800" i="0" u="none" strike="noStrike" kern="1200" cap="none" spc="0" normalizeH="0" baseline="0" noProof="0" dirty="0">
                <a:ln>
                  <a:noFill/>
                </a:ln>
                <a:solidFill>
                  <a:sysClr val="windowText" lastClr="000000"/>
                </a:solidFill>
                <a:effectLst/>
                <a:uLnTx/>
                <a:uFillTx/>
                <a:ea typeface="+mn-ea"/>
                <a:cs typeface="+mn-cs"/>
              </a:rPr>
              <a:t>: la technologie évolue rapidement, ce qui nécessite des mises à jour continues et une main-d'œuvre hautement qualifiée, difficile à trouver dans le secteur public.</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Confidentialité et sécurité </a:t>
            </a:r>
            <a:r>
              <a:rPr kumimoji="0" lang="en-US" sz="1800" i="0" u="none" strike="noStrike" kern="1200" cap="none" spc="0" normalizeH="0" baseline="0" noProof="0" dirty="0">
                <a:ln>
                  <a:noFill/>
                </a:ln>
                <a:solidFill>
                  <a:sysClr val="windowText" lastClr="000000"/>
                </a:solidFill>
                <a:effectLst/>
                <a:uLnTx/>
                <a:uFillTx/>
                <a:ea typeface="+mn-ea"/>
                <a:cs typeface="+mn-cs"/>
              </a:rPr>
              <a:t>: la collecte de grandes quantités de données soulève des préoccupations majeures au sein du public en matière de surveillance et crée de nouvelles vulnérabilités aux cyberattaques.</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Problèmes institutionnels et liés à la main-d'œuvre </a:t>
            </a:r>
            <a:r>
              <a:rPr kumimoji="0" lang="en-US" sz="1800" i="0" u="none" strike="noStrike" kern="1200" cap="none" spc="0" normalizeH="0" baseline="0" noProof="0" dirty="0">
                <a:ln>
                  <a:noFill/>
                </a:ln>
                <a:solidFill>
                  <a:sysClr val="windowText" lastClr="000000"/>
                </a:solidFill>
                <a:effectLst/>
                <a:uLnTx/>
                <a:uFillTx/>
                <a:ea typeface="+mn-ea"/>
                <a:cs typeface="+mn-cs"/>
              </a:rPr>
              <a:t>: le cloisonnement des services gouvernementaux, la résistance au changement et la nécessité de nouvelles compétences pour le personnel peuvent constituer des obstacles majeurs.</a:t>
            </a:r>
          </a:p>
        </p:txBody>
      </p:sp>
      <p:sp>
        <p:nvSpPr>
          <p:cNvPr id="6" name="object 3">
            <a:extLst>
              <a:ext uri="{FF2B5EF4-FFF2-40B4-BE49-F238E27FC236}">
                <a16:creationId xmlns:a16="http://schemas.microsoft.com/office/drawing/2014/main" id="{DADD790F-9A56-A828-A286-781B5F26DCA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Les défis liés à la mise en œuvre des STI</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58A3F02A-733E-6239-43D0-070E286E7B74}"/>
              </a:ext>
            </a:extLst>
          </p:cNvPr>
          <p:cNvSpPr txBox="1">
            <a:spLocks noGrp="1"/>
          </p:cNvSpPr>
          <p:nvPr>
            <p:ph type="title"/>
          </p:nvPr>
        </p:nvSpPr>
        <p:spPr>
          <a:xfrm>
            <a:off x="726466" y="493611"/>
            <a:ext cx="51065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et défis liés à la mise en œuvre</a:t>
            </a:r>
            <a:endParaRPr lang="en-GB" sz="2400" b="1" dirty="0">
              <a:solidFill>
                <a:schemeClr val="bg1"/>
              </a:solidFill>
            </a:endParaRPr>
          </a:p>
        </p:txBody>
      </p:sp>
    </p:spTree>
    <p:extLst>
      <p:ext uri="{BB962C8B-B14F-4D97-AF65-F5344CB8AC3E}">
        <p14:creationId xmlns:p14="http://schemas.microsoft.com/office/powerpoint/2010/main" val="2716263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28477-F6A5-7C48-93D2-2BB1BB18175F}"/>
            </a:ext>
          </a:extLst>
        </p:cNvPr>
        <p:cNvGrpSpPr/>
        <p:nvPr/>
      </p:nvGrpSpPr>
      <p:grpSpPr>
        <a:xfrm>
          <a:off x="0" y="0"/>
          <a:ext cx="0" cy="0"/>
          <a:chOff x="0" y="0"/>
          <a:chExt cx="0" cy="0"/>
        </a:xfrm>
      </p:grpSpPr>
      <p:pic>
        <p:nvPicPr>
          <p:cNvPr id="2" name="Google Shape;581;g35b2283fefa_0_992">
            <a:extLst>
              <a:ext uri="{FF2B5EF4-FFF2-40B4-BE49-F238E27FC236}">
                <a16:creationId xmlns:a16="http://schemas.microsoft.com/office/drawing/2014/main" id="{00E49278-A485-1FC9-E148-E1CBF5D36FC5}"/>
              </a:ext>
            </a:extLst>
          </p:cNvPr>
          <p:cNvPicPr preferRelativeResize="0"/>
          <p:nvPr/>
        </p:nvPicPr>
        <p:blipFill rotWithShape="1">
          <a:blip r:embed="rId3">
            <a:alphaModFix/>
          </a:blip>
          <a:srcRect/>
          <a:stretch/>
        </p:blipFill>
        <p:spPr>
          <a:xfrm>
            <a:off x="6868446" y="2528837"/>
            <a:ext cx="5026028" cy="2513024"/>
          </a:xfrm>
          <a:prstGeom prst="rect">
            <a:avLst/>
          </a:prstGeom>
          <a:noFill/>
          <a:ln>
            <a:noFill/>
          </a:ln>
        </p:spPr>
      </p:pic>
      <p:sp>
        <p:nvSpPr>
          <p:cNvPr id="20" name="Content Placeholder 2">
            <a:extLst>
              <a:ext uri="{FF2B5EF4-FFF2-40B4-BE49-F238E27FC236}">
                <a16:creationId xmlns:a16="http://schemas.microsoft.com/office/drawing/2014/main" id="{2C26D5D3-A913-5925-2240-D442AD6BEB17}"/>
              </a:ext>
            </a:extLst>
          </p:cNvPr>
          <p:cNvSpPr txBox="1">
            <a:spLocks/>
          </p:cNvSpPr>
          <p:nvPr/>
        </p:nvSpPr>
        <p:spPr>
          <a:xfrm>
            <a:off x="726467" y="2258173"/>
            <a:ext cx="6035668" cy="36445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Exemples d'attaques potentielles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Usurpation d'identité </a:t>
            </a:r>
            <a:r>
              <a:rPr kumimoji="0" lang="en-US" sz="1800" i="0" u="none" strike="noStrike" kern="1200" cap="none" spc="0" normalizeH="0" baseline="0" noProof="0" dirty="0">
                <a:ln>
                  <a:noFill/>
                </a:ln>
                <a:solidFill>
                  <a:sysClr val="windowText" lastClr="000000"/>
                </a:solidFill>
                <a:effectLst/>
                <a:uLnTx/>
                <a:uFillTx/>
                <a:ea typeface="+mn-ea"/>
                <a:cs typeface="+mn-cs"/>
              </a:rPr>
              <a:t>: un acteur malveillant simule un signal pour déclencher un système (par exemple, déclencher à tort un signal de priorité pour les véhicules d'urgence afin d'obtenir un feu vert).</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Brouillage </a:t>
            </a:r>
            <a:r>
              <a:rPr kumimoji="0" lang="en-US" sz="1800" i="0" u="none" strike="noStrike" kern="1200" cap="none" spc="0" normalizeH="0" baseline="0" noProof="0" dirty="0">
                <a:ln>
                  <a:noFill/>
                </a:ln>
                <a:solidFill>
                  <a:sysClr val="windowText" lastClr="000000"/>
                </a:solidFill>
                <a:effectLst/>
                <a:uLnTx/>
                <a:uFillTx/>
                <a:ea typeface="+mn-ea"/>
                <a:cs typeface="+mn-cs"/>
              </a:rPr>
              <a:t>: perturbation des liaisons sans fil (par exemple, communications GPS ou V2X) afin de désactiver les systèmes.</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Prise de contrôle terroriste </a:t>
            </a:r>
            <a:r>
              <a:rPr kumimoji="0" lang="en-US" sz="1800" i="0" u="none" strike="noStrike" kern="1200" cap="none" spc="0" normalizeH="0" baseline="0" noProof="0" dirty="0">
                <a:ln>
                  <a:noFill/>
                </a:ln>
                <a:solidFill>
                  <a:sysClr val="windowText" lastClr="000000"/>
                </a:solidFill>
                <a:effectLst/>
                <a:uLnTx/>
                <a:uFillTx/>
                <a:ea typeface="+mn-ea"/>
                <a:cs typeface="+mn-cs"/>
              </a:rPr>
              <a:t>: contrôle malveillant des unités routières ou même des véhicules.</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Manipulation de données </a:t>
            </a:r>
            <a:r>
              <a:rPr kumimoji="0" lang="en-US" sz="1800" i="0" u="none" strike="noStrike" kern="1200" cap="none" spc="0" normalizeH="0" baseline="0" noProof="0" dirty="0">
                <a:ln>
                  <a:noFill/>
                </a:ln>
                <a:solidFill>
                  <a:sysClr val="windowText" lastClr="000000"/>
                </a:solidFill>
                <a:effectLst/>
                <a:uLnTx/>
                <a:uFillTx/>
                <a:ea typeface="+mn-ea"/>
                <a:cs typeface="+mn-cs"/>
              </a:rPr>
              <a:t>: piratage du système pour dissimuler ou falsifier des données.</a:t>
            </a:r>
          </a:p>
        </p:txBody>
      </p:sp>
      <p:sp>
        <p:nvSpPr>
          <p:cNvPr id="6" name="object 3">
            <a:extLst>
              <a:ext uri="{FF2B5EF4-FFF2-40B4-BE49-F238E27FC236}">
                <a16:creationId xmlns:a16="http://schemas.microsoft.com/office/drawing/2014/main" id="{9F47DEDA-3ED3-0141-27E2-6F86EEB4C2B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Défis en matière de sécurité des STI et de cybersécurité</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DAB4F6D6-5DAA-654A-D4BF-F39B5EB57CFD}"/>
              </a:ext>
            </a:extLst>
          </p:cNvPr>
          <p:cNvSpPr txBox="1">
            <a:spLocks noGrp="1"/>
          </p:cNvSpPr>
          <p:nvPr>
            <p:ph type="title"/>
          </p:nvPr>
        </p:nvSpPr>
        <p:spPr>
          <a:xfrm>
            <a:off x="726466" y="493611"/>
            <a:ext cx="542361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et défis liés à la mise en œuvre</a:t>
            </a:r>
            <a:endParaRPr lang="en-GB" sz="2400" b="1" dirty="0">
              <a:solidFill>
                <a:schemeClr val="bg1"/>
              </a:solidFill>
            </a:endParaRPr>
          </a:p>
        </p:txBody>
      </p:sp>
      <p:sp>
        <p:nvSpPr>
          <p:cNvPr id="3" name="Content Placeholder 2">
            <a:extLst>
              <a:ext uri="{FF2B5EF4-FFF2-40B4-BE49-F238E27FC236}">
                <a16:creationId xmlns:a16="http://schemas.microsoft.com/office/drawing/2014/main" id="{F91B2765-F60A-8C23-644D-206491EEC816}"/>
              </a:ext>
            </a:extLst>
          </p:cNvPr>
          <p:cNvSpPr txBox="1">
            <a:spLocks/>
          </p:cNvSpPr>
          <p:nvPr/>
        </p:nvSpPr>
        <p:spPr>
          <a:xfrm>
            <a:off x="726466" y="1539562"/>
            <a:ext cx="10725152" cy="5763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À mesure que les systèmes de transport deviennent plus connectés, ils deviennent également plus vulnérables aux cyberattaques.</a:t>
            </a:r>
          </a:p>
        </p:txBody>
      </p:sp>
      <p:sp>
        <p:nvSpPr>
          <p:cNvPr id="5" name="Content Placeholder 2">
            <a:extLst>
              <a:ext uri="{FF2B5EF4-FFF2-40B4-BE49-F238E27FC236}">
                <a16:creationId xmlns:a16="http://schemas.microsoft.com/office/drawing/2014/main" id="{633BE2D9-C9CD-DD47-0BB1-7736D0F3ED57}"/>
              </a:ext>
            </a:extLst>
          </p:cNvPr>
          <p:cNvSpPr txBox="1">
            <a:spLocks/>
          </p:cNvSpPr>
          <p:nvPr/>
        </p:nvSpPr>
        <p:spPr>
          <a:xfrm>
            <a:off x="588814" y="5902766"/>
            <a:ext cx="11603186" cy="3208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La solution </a:t>
            </a:r>
            <a:r>
              <a:rPr kumimoji="0" lang="en-US" sz="1800" i="0" u="none" strike="noStrike" kern="1200" cap="none" spc="0" normalizeH="0" baseline="0" noProof="0" dirty="0">
                <a:ln>
                  <a:noFill/>
                </a:ln>
                <a:solidFill>
                  <a:sysClr val="windowText" lastClr="000000"/>
                </a:solidFill>
                <a:effectLst/>
                <a:uLnTx/>
                <a:uFillTx/>
                <a:ea typeface="+mn-ea"/>
                <a:cs typeface="+mn-cs"/>
              </a:rPr>
              <a:t>: la cybersécurité doit être un élément central de la conception des STI, et non une réflexion après coup.</a:t>
            </a:r>
          </a:p>
        </p:txBody>
      </p:sp>
    </p:spTree>
    <p:extLst>
      <p:ext uri="{BB962C8B-B14F-4D97-AF65-F5344CB8AC3E}">
        <p14:creationId xmlns:p14="http://schemas.microsoft.com/office/powerpoint/2010/main" val="1593788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85146-4AED-CCC7-C203-1BC855C8F77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614A46C-0FF8-3897-FB2E-180756E9D77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3.5. Une vision équilibrée : avantages et inconvénients des STI</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318F2D63-2A48-18A9-A808-613C4F2EB2CF}"/>
              </a:ext>
            </a:extLst>
          </p:cNvPr>
          <p:cNvSpPr txBox="1">
            <a:spLocks noGrp="1"/>
          </p:cNvSpPr>
          <p:nvPr>
            <p:ph type="title"/>
          </p:nvPr>
        </p:nvSpPr>
        <p:spPr>
          <a:xfrm>
            <a:off x="726466" y="493611"/>
            <a:ext cx="524663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et défis liés à la mise en œuvre</a:t>
            </a:r>
            <a:endParaRPr lang="en-GB" sz="2400" b="1" dirty="0">
              <a:solidFill>
                <a:schemeClr val="bg1"/>
              </a:solidFill>
            </a:endParaRPr>
          </a:p>
        </p:txBody>
      </p:sp>
      <p:graphicFrame>
        <p:nvGraphicFramePr>
          <p:cNvPr id="7" name="Google Shape;582;g34c03a1f332_0_115">
            <a:extLst>
              <a:ext uri="{FF2B5EF4-FFF2-40B4-BE49-F238E27FC236}">
                <a16:creationId xmlns:a16="http://schemas.microsoft.com/office/drawing/2014/main" id="{B276F385-0B1D-AC49-6192-FCC460E6A380}"/>
              </a:ext>
            </a:extLst>
          </p:cNvPr>
          <p:cNvGraphicFramePr/>
          <p:nvPr>
            <p:extLst>
              <p:ext uri="{D42A27DB-BD31-4B8C-83A1-F6EECF244321}">
                <p14:modId xmlns:p14="http://schemas.microsoft.com/office/powerpoint/2010/main" val="2145129211"/>
              </p:ext>
            </p:extLst>
          </p:nvPr>
        </p:nvGraphicFramePr>
        <p:xfrm>
          <a:off x="736902" y="1539562"/>
          <a:ext cx="10718195" cy="4571790"/>
        </p:xfrm>
        <a:graphic>
          <a:graphicData uri="http://schemas.openxmlformats.org/drawingml/2006/table">
            <a:tbl>
              <a:tblPr>
                <a:noFill/>
              </a:tblPr>
              <a:tblGrid>
                <a:gridCol w="4593381">
                  <a:extLst>
                    <a:ext uri="{9D8B030D-6E8A-4147-A177-3AD203B41FA5}">
                      <a16:colId xmlns:a16="http://schemas.microsoft.com/office/drawing/2014/main" val="20001"/>
                    </a:ext>
                  </a:extLst>
                </a:gridCol>
                <a:gridCol w="6124814">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Avantages</a:t>
                      </a:r>
                      <a:endParaRPr sz="1800" b="1" u="none" strike="noStrike" cap="none" dirty="0"/>
                    </a:p>
                  </a:txBody>
                  <a:tcPr marL="91425" marR="91425" marT="91425" marB="91425" anchor="ctr">
                    <a:solidFill>
                      <a:srgbClr val="45D1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Inconvénients (désavantages)</a:t>
                      </a:r>
                      <a:endParaRPr sz="1800" b="1" u="none" strike="noStrike" cap="none" dirty="0"/>
                    </a:p>
                  </a:txBody>
                  <a:tcPr marL="91425" marR="91425" marT="91425" marB="91425" anchor="ctr">
                    <a:solidFill>
                      <a:srgbClr val="45D1FF"/>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Transports plus sûrs et vies sauvées</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Coût initial élevé et maintenance continue</a:t>
                      </a:r>
                      <a:endParaRPr sz="1800" u="none" strike="noStrike" cap="none" dirty="0"/>
                    </a:p>
                  </a:txBody>
                  <a:tcPr marL="91425" marR="91425" marT="91425" marB="91425" anchor="ct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Amélioration de l'efficacité et réduction des embouteillages</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Mise en œuvre complexe et risque d'échec</a:t>
                      </a:r>
                      <a:endParaRPr sz="1800" u="none" strike="noStrike" cap="none" dirty="0"/>
                    </a:p>
                  </a:txBody>
                  <a:tcPr marL="91425" marR="91425" marT="91425" marB="91425" anchor="ctr"/>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Avantages environnementaux (réduction des émissions)</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Interopérabilité et problèmes liés aux systèmes existants</a:t>
                      </a:r>
                    </a:p>
                  </a:txBody>
                  <a:tcPr marL="91425" marR="91425" marT="91425" marB="91425" anchor="ctr"/>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Amélioration de la productivité économique</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Risques liés à la confidentialité et à la cybersécurité</a:t>
                      </a:r>
                    </a:p>
                  </a:txBody>
                  <a:tcPr marL="91425" marR="91425" marT="91425" marB="91425" anchor="ctr"/>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Amélioration des options de mobilité et de l'expérience utilisateur</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Éventuelles inégalités et lacunes en matière d'accessibilité (la « fracture numérique »)</a:t>
                      </a:r>
                    </a:p>
                  </a:txBody>
                  <a:tcPr marL="91425" marR="91425" marT="91425" marB="91425" anchor="ctr"/>
                </a:tc>
                <a:extLst>
                  <a:ext uri="{0D108BD9-81ED-4DB2-BD59-A6C34878D82A}">
                    <a16:rowId xmlns:a16="http://schemas.microsoft.com/office/drawing/2014/main" val="178409357"/>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Planification fondée sur les données et les preuves</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Gestion du changement et déficit de compétences de la main-d'œuvre</a:t>
                      </a:r>
                    </a:p>
                  </a:txBody>
                  <a:tcPr marL="91425" marR="91425" marT="91425" marB="91425" anchor="ctr"/>
                </a:tc>
                <a:extLst>
                  <a:ext uri="{0D108BD9-81ED-4DB2-BD59-A6C34878D82A}">
                    <a16:rowId xmlns:a16="http://schemas.microsoft.com/office/drawing/2014/main" val="3416825386"/>
                  </a:ext>
                </a:extLst>
              </a:tr>
            </a:tbl>
          </a:graphicData>
        </a:graphic>
      </p:graphicFrame>
    </p:spTree>
    <p:extLst>
      <p:ext uri="{BB962C8B-B14F-4D97-AF65-F5344CB8AC3E}">
        <p14:creationId xmlns:p14="http://schemas.microsoft.com/office/powerpoint/2010/main" val="3690017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649DF-C41C-EBFB-32DE-0FA97B2817D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804A25-A2E7-E63E-6F74-7DFEE8F053A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Études de cas mondiales et conclusion</a:t>
            </a:r>
          </a:p>
        </p:txBody>
      </p:sp>
    </p:spTree>
    <p:extLst>
      <p:ext uri="{BB962C8B-B14F-4D97-AF65-F5344CB8AC3E}">
        <p14:creationId xmlns:p14="http://schemas.microsoft.com/office/powerpoint/2010/main" val="2360715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3781C-E040-CBE0-87AF-EF6EF4FBEAD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E32876D-6652-3D68-161E-242688B667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Études de cas mondiales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758A40D-0170-A34E-4D16-FF1CB953E4BD}"/>
              </a:ext>
            </a:extLst>
          </p:cNvPr>
          <p:cNvSpPr txBox="1">
            <a:spLocks/>
          </p:cNvSpPr>
          <p:nvPr/>
        </p:nvSpPr>
        <p:spPr>
          <a:xfrm>
            <a:off x="726467" y="1539562"/>
            <a:ext cx="8364370" cy="47017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6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Singapour : péage routier électronique (ERP)</a:t>
            </a:r>
          </a:p>
          <a:p>
            <a:pPr lvl="1">
              <a:lnSpc>
                <a:spcPct val="100000"/>
              </a:lnSpc>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L'un des premiers systèmes de péage urbain au monde et l'un des plus complets. Il utilise la technologie V2I pour percevoir automatiquement un péage auprès des véhicules entrant dans le centre-ville, dont le prix varie en fonction du niveau de congestion en temps réel. Il s'agit d'un excellent exemple d'utilisation des STI pour la gestion de la demande de transport.</a:t>
            </a:r>
          </a:p>
          <a:p>
            <a:pPr marL="0" indent="0">
              <a:lnSpc>
                <a:spcPct val="100000"/>
              </a:lnSpc>
              <a:buNone/>
              <a:defRPr/>
            </a:pPr>
            <a:r>
              <a:rPr kumimoji="0" lang="en-US" sz="16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Stockholm : essai de péage urbain</a:t>
            </a:r>
          </a:p>
          <a:p>
            <a:pPr lvl="1">
              <a:lnSpc>
                <a:spcPct val="100000"/>
              </a:lnSpc>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Essai majeur de tarification de la congestion qui a fait l'objet d'études approfondies. Les données et la réaction du public à l'issue de l'essai ont fourni les preuves nécessaires pour rendre le système permanent. Un exemple clé d'élaboration de politiques fondées sur des données.</a:t>
            </a:r>
          </a:p>
          <a:p>
            <a:pPr marL="0" indent="0">
              <a:lnSpc>
                <a:spcPct val="100000"/>
              </a:lnSpc>
              <a:buNone/>
              <a:defRPr/>
            </a:pPr>
            <a:r>
              <a:rPr kumimoji="0" lang="en-US" sz="16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Los Angeles : système ATSAC</a:t>
            </a:r>
          </a:p>
          <a:p>
            <a:pPr lvl="1">
              <a:lnSpc>
                <a:spcPct val="100000"/>
              </a:lnSpc>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L'un des systèmes de contrôle adaptatif des feux de circulation les plus importants et les plus avancés au monde. Il utilise des milliers de capteurs pour surveiller le trafic en temps réel et ajuster automatiquement la synchronisation des feux dans toute la ville afin d'améliorer la fluidité et de réduire la congestion.</a:t>
            </a:r>
          </a:p>
        </p:txBody>
      </p:sp>
      <p:sp>
        <p:nvSpPr>
          <p:cNvPr id="7" name="object 2">
            <a:extLst>
              <a:ext uri="{FF2B5EF4-FFF2-40B4-BE49-F238E27FC236}">
                <a16:creationId xmlns:a16="http://schemas.microsoft.com/office/drawing/2014/main" id="{8536A086-2161-6A24-135C-BBF8C4FF4AC6}"/>
              </a:ext>
            </a:extLst>
          </p:cNvPr>
          <p:cNvSpPr txBox="1">
            <a:spLocks noGrp="1"/>
          </p:cNvSpPr>
          <p:nvPr>
            <p:ph type="title"/>
          </p:nvPr>
        </p:nvSpPr>
        <p:spPr>
          <a:xfrm>
            <a:off x="726468" y="493612"/>
            <a:ext cx="52097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Études de cas mondiales et conclusion</a:t>
            </a:r>
            <a:endParaRPr lang="en-GB" sz="2400" b="1" dirty="0">
              <a:solidFill>
                <a:schemeClr val="bg1"/>
              </a:solidFill>
            </a:endParaRPr>
          </a:p>
        </p:txBody>
      </p:sp>
      <p:pic>
        <p:nvPicPr>
          <p:cNvPr id="2" name="Google Shape;620;g35b2283fefa_0_1050">
            <a:extLst>
              <a:ext uri="{FF2B5EF4-FFF2-40B4-BE49-F238E27FC236}">
                <a16:creationId xmlns:a16="http://schemas.microsoft.com/office/drawing/2014/main" id="{D1915282-A3DC-FA37-162F-4B224B916750}"/>
              </a:ext>
            </a:extLst>
          </p:cNvPr>
          <p:cNvPicPr preferRelativeResize="0"/>
          <p:nvPr/>
        </p:nvPicPr>
        <p:blipFill rotWithShape="1">
          <a:blip r:embed="rId3">
            <a:alphaModFix/>
          </a:blip>
          <a:srcRect/>
          <a:stretch/>
        </p:blipFill>
        <p:spPr>
          <a:xfrm>
            <a:off x="9147901" y="1507915"/>
            <a:ext cx="2303719" cy="1537012"/>
          </a:xfrm>
          <a:prstGeom prst="rect">
            <a:avLst/>
          </a:prstGeom>
          <a:noFill/>
          <a:ln>
            <a:noFill/>
          </a:ln>
        </p:spPr>
      </p:pic>
      <p:sp>
        <p:nvSpPr>
          <p:cNvPr id="3" name="Google Shape;621;g35b2283fefa_0_1050">
            <a:extLst>
              <a:ext uri="{FF2B5EF4-FFF2-40B4-BE49-F238E27FC236}">
                <a16:creationId xmlns:a16="http://schemas.microsoft.com/office/drawing/2014/main" id="{C9E13AD9-CD84-FD6F-3608-3704EE6F2BDD}"/>
              </a:ext>
            </a:extLst>
          </p:cNvPr>
          <p:cNvSpPr txBox="1"/>
          <p:nvPr/>
        </p:nvSpPr>
        <p:spPr>
          <a:xfrm>
            <a:off x="9147901" y="2941015"/>
            <a:ext cx="2317632" cy="49241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000" b="0" i="0" u="none" strike="noStrike" cap="none" dirty="0">
                <a:solidFill>
                  <a:srgbClr val="000000"/>
                </a:solidFill>
                <a:latin typeface="Helvetica Neue"/>
                <a:ea typeface="Helvetica Neue"/>
                <a:cs typeface="Helvetica Neue"/>
                <a:sym typeface="Helvetica Neue"/>
              </a:rPr>
              <a:t>Singapour : mettre l'accent sur la tarification routière assistée par la technologie (ERP) [14]</a:t>
            </a:r>
            <a:endParaRPr sz="1000" b="0" i="0" u="none" strike="noStrike" cap="none" dirty="0">
              <a:solidFill>
                <a:srgbClr val="000000"/>
              </a:solidFill>
              <a:latin typeface="Helvetica Neue"/>
              <a:ea typeface="Helvetica Neue"/>
              <a:cs typeface="Helvetica Neue"/>
              <a:sym typeface="Helvetica Neue"/>
            </a:endParaRPr>
          </a:p>
        </p:txBody>
      </p:sp>
      <p:sp>
        <p:nvSpPr>
          <p:cNvPr id="8" name="Google Shape;623;g35b2283fefa_0_1050">
            <a:extLst>
              <a:ext uri="{FF2B5EF4-FFF2-40B4-BE49-F238E27FC236}">
                <a16:creationId xmlns:a16="http://schemas.microsoft.com/office/drawing/2014/main" id="{24B5E312-5EFD-BF02-9E0E-493805F10DA5}"/>
              </a:ext>
            </a:extLst>
          </p:cNvPr>
          <p:cNvSpPr txBox="1"/>
          <p:nvPr/>
        </p:nvSpPr>
        <p:spPr>
          <a:xfrm>
            <a:off x="9090837" y="3582675"/>
            <a:ext cx="2360783" cy="615523"/>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dirty="0">
                <a:latin typeface="Helvetica Neue"/>
              </a:rPr>
              <a:t>Essai de péage urbain à Stockholm en 2006 [15], [16]</a:t>
            </a:r>
            <a:endParaRPr sz="1400" dirty="0">
              <a:latin typeface="Helvetica Neue"/>
            </a:endParaRPr>
          </a:p>
        </p:txBody>
      </p:sp>
      <p:pic>
        <p:nvPicPr>
          <p:cNvPr id="9" name="Google Shape;624;g35b2283fefa_0_1050">
            <a:extLst>
              <a:ext uri="{FF2B5EF4-FFF2-40B4-BE49-F238E27FC236}">
                <a16:creationId xmlns:a16="http://schemas.microsoft.com/office/drawing/2014/main" id="{5B752F13-5776-3DB4-8F6A-AC174247A4C6}"/>
              </a:ext>
            </a:extLst>
          </p:cNvPr>
          <p:cNvPicPr preferRelativeResize="0"/>
          <p:nvPr/>
        </p:nvPicPr>
        <p:blipFill rotWithShape="1">
          <a:blip r:embed="rId4">
            <a:alphaModFix/>
          </a:blip>
          <a:srcRect/>
          <a:stretch/>
        </p:blipFill>
        <p:spPr>
          <a:xfrm>
            <a:off x="9835116" y="4203300"/>
            <a:ext cx="1630417" cy="2038012"/>
          </a:xfrm>
          <a:prstGeom prst="rect">
            <a:avLst/>
          </a:prstGeom>
          <a:noFill/>
          <a:ln>
            <a:noFill/>
          </a:ln>
        </p:spPr>
      </p:pic>
      <p:sp>
        <p:nvSpPr>
          <p:cNvPr id="10" name="Google Shape;625;g35b2283fefa_0_1050">
            <a:extLst>
              <a:ext uri="{FF2B5EF4-FFF2-40B4-BE49-F238E27FC236}">
                <a16:creationId xmlns:a16="http://schemas.microsoft.com/office/drawing/2014/main" id="{6CE52917-AAC1-447A-95E7-F8F6B3DD1506}"/>
              </a:ext>
            </a:extLst>
          </p:cNvPr>
          <p:cNvSpPr txBox="1"/>
          <p:nvPr/>
        </p:nvSpPr>
        <p:spPr>
          <a:xfrm>
            <a:off x="7633866" y="5902767"/>
            <a:ext cx="2672851" cy="492412"/>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000" dirty="0">
                <a:latin typeface="Helvetica Neue"/>
              </a:rPr>
              <a:t>Los Angeles – ATSAC (surveillance et contrôle automatisés du trafic) [17]</a:t>
            </a:r>
            <a:endParaRPr sz="1000" dirty="0">
              <a:latin typeface="Helvetica Neue"/>
            </a:endParaRPr>
          </a:p>
        </p:txBody>
      </p:sp>
    </p:spTree>
    <p:extLst>
      <p:ext uri="{BB962C8B-B14F-4D97-AF65-F5344CB8AC3E}">
        <p14:creationId xmlns:p14="http://schemas.microsoft.com/office/powerpoint/2010/main" val="260141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C1364-6C16-54B5-626E-FD6C80E80E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5CD501-E667-CED6-8426-51651F1727D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 :</a:t>
            </a:r>
          </a:p>
          <a:p>
            <a:pPr algn="ctr"/>
            <a:r>
              <a:rPr lang="en-US" sz="3200" b="1" dirty="0">
                <a:solidFill>
                  <a:schemeClr val="bg1"/>
                </a:solidFill>
              </a:rPr>
              <a:t>Introduction et objectifs</a:t>
            </a:r>
          </a:p>
        </p:txBody>
      </p:sp>
    </p:spTree>
    <p:extLst>
      <p:ext uri="{BB962C8B-B14F-4D97-AF65-F5344CB8AC3E}">
        <p14:creationId xmlns:p14="http://schemas.microsoft.com/office/powerpoint/2010/main" val="35459709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FCD53-6E52-D6DF-1C22-BE3130B0CB1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3CC4A92-F07E-FD6A-CCA8-4F6DCF8DC0E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Quiz final</a:t>
            </a:r>
            <a:endParaRPr lang="en-GB" b="1" dirty="0">
              <a:solidFill>
                <a:sysClr val="windowText" lastClr="000000"/>
              </a:solidFill>
              <a:latin typeface="Arial"/>
              <a:cs typeface="Arial"/>
            </a:endParaRPr>
          </a:p>
        </p:txBody>
      </p:sp>
      <p:sp>
        <p:nvSpPr>
          <p:cNvPr id="16" name="Content Placeholder 2">
            <a:extLst>
              <a:ext uri="{FF2B5EF4-FFF2-40B4-BE49-F238E27FC236}">
                <a16:creationId xmlns:a16="http://schemas.microsoft.com/office/drawing/2014/main" id="{4D41232C-836C-028A-35E9-0D7AEB5BEF0B}"/>
              </a:ext>
            </a:extLst>
          </p:cNvPr>
          <p:cNvSpPr txBox="1">
            <a:spLocks/>
          </p:cNvSpPr>
          <p:nvPr/>
        </p:nvSpPr>
        <p:spPr>
          <a:xfrm>
            <a:off x="726467" y="1539562"/>
            <a:ext cx="8034075" cy="36384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Testez vos connaissances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marL="800100" lvl="1" indent="-342900">
              <a:lnSpc>
                <a:spcPct val="100000"/>
              </a:lnSpc>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Que signifie l'acronyme ITS et quel est son objectif principal ?</a:t>
            </a:r>
          </a:p>
          <a:p>
            <a:pPr marL="800100" lvl="1" indent="-342900">
              <a:lnSpc>
                <a:spcPct val="100000"/>
              </a:lnSpc>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Veuillez citer deux applications clés des STI et décrire brièvement leur objectif (par exemple, une dans la gestion du trafic, une dans l'information aux voyageurs).</a:t>
            </a:r>
          </a:p>
          <a:p>
            <a:pPr marL="800100" lvl="1" indent="-342900">
              <a:lnSpc>
                <a:spcPct val="100000"/>
              </a:lnSpc>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Citez un avantage majeur de la mise en œuvre des ITS.</a:t>
            </a:r>
          </a:p>
          <a:p>
            <a:pPr marL="800100" lvl="1" indent="-342900">
              <a:lnSpc>
                <a:spcPct val="100000"/>
              </a:lnSpc>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Quel est l'un des défis majeurs ou « inconvénients » rencontrés lors du déploiement des ITS ?</a:t>
            </a:r>
          </a:p>
          <a:p>
            <a:pPr marL="800100" lvl="1" indent="-342900">
              <a:lnSpc>
                <a:spcPct val="100000"/>
              </a:lnSpc>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Quelle ville parmi celles dont nous avons discuté a mis en œuvre un système pionnier de péage routier électronique (ERP) ?</a:t>
            </a:r>
          </a:p>
        </p:txBody>
      </p:sp>
      <p:sp>
        <p:nvSpPr>
          <p:cNvPr id="5" name="object 2">
            <a:extLst>
              <a:ext uri="{FF2B5EF4-FFF2-40B4-BE49-F238E27FC236}">
                <a16:creationId xmlns:a16="http://schemas.microsoft.com/office/drawing/2014/main" id="{ED1950AA-AFCF-BE77-F764-BDC7F4CBA513}"/>
              </a:ext>
            </a:extLst>
          </p:cNvPr>
          <p:cNvSpPr txBox="1">
            <a:spLocks noGrp="1"/>
          </p:cNvSpPr>
          <p:nvPr>
            <p:ph type="title"/>
          </p:nvPr>
        </p:nvSpPr>
        <p:spPr>
          <a:xfrm>
            <a:off x="726468" y="493612"/>
            <a:ext cx="622739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Études de cas mondiales et conclusion</a:t>
            </a:r>
            <a:endParaRPr lang="en-GB" sz="2400" b="1" dirty="0">
              <a:solidFill>
                <a:schemeClr val="bg1"/>
              </a:solidFill>
            </a:endParaRPr>
          </a:p>
        </p:txBody>
      </p:sp>
      <p:pic>
        <p:nvPicPr>
          <p:cNvPr id="7" name="Google Shape;640;g35b2283fefa_0_1058">
            <a:extLst>
              <a:ext uri="{FF2B5EF4-FFF2-40B4-BE49-F238E27FC236}">
                <a16:creationId xmlns:a16="http://schemas.microsoft.com/office/drawing/2014/main" id="{B01D6A43-38E6-43EA-8683-2DD3AE18A51A}"/>
              </a:ext>
            </a:extLst>
          </p:cNvPr>
          <p:cNvPicPr preferRelativeResize="0"/>
          <p:nvPr/>
        </p:nvPicPr>
        <p:blipFill rotWithShape="1">
          <a:blip r:embed="rId3">
            <a:alphaModFix/>
          </a:blip>
          <a:srcRect/>
          <a:stretch/>
        </p:blipFill>
        <p:spPr>
          <a:xfrm>
            <a:off x="8633638" y="2694796"/>
            <a:ext cx="2637992" cy="2637992"/>
          </a:xfrm>
          <a:prstGeom prst="rect">
            <a:avLst/>
          </a:prstGeom>
          <a:noFill/>
          <a:ln>
            <a:noFill/>
          </a:ln>
        </p:spPr>
      </p:pic>
    </p:spTree>
    <p:extLst>
      <p:ext uri="{BB962C8B-B14F-4D97-AF65-F5344CB8AC3E}">
        <p14:creationId xmlns:p14="http://schemas.microsoft.com/office/powerpoint/2010/main" val="2678387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ABE0-844B-6C41-A98F-FEAC46FA7C9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BEE4AA5-665B-99DA-F494-7B0CC9647F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Références et lectures complémentaires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69E8BF6-E8D4-1BBF-98EE-3A9B9F7F03D2}"/>
              </a:ext>
            </a:extLst>
          </p:cNvPr>
          <p:cNvSpPr txBox="1">
            <a:spLocks/>
          </p:cNvSpPr>
          <p:nvPr/>
        </p:nvSpPr>
        <p:spPr>
          <a:xfrm>
            <a:off x="726468" y="1539563"/>
            <a:ext cx="10725152" cy="45316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highlight>
                  <a:srgbClr val="5BEAA5"/>
                </a:highlight>
                <a:uLnTx/>
                <a:uFillTx/>
                <a:ea typeface="+mn-ea"/>
                <a:cs typeface="+mn-cs"/>
              </a:rPr>
              <a:t>Sussman, J. M. (2000). Introduction aux systèmes de transport intelligents. Artech House.</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Avcı, İ., &amp; Koca, M. (2024). « Technologies, défis et sécurité des systèmes de transport intelligents », Applied Sciences, 14(11), 4646.</a:t>
            </a:r>
          </a:p>
          <a:p>
            <a:pPr marL="0" indent="0">
              <a:buNone/>
              <a:defRPr/>
            </a:pPr>
            <a:r>
              <a:rPr kumimoji="0" lang="en-US" sz="2000" i="0" u="none" strike="noStrike" kern="1200" cap="none" spc="0" normalizeH="0" baseline="0" noProof="0" dirty="0" err="1">
                <a:ln>
                  <a:noFill/>
                </a:ln>
                <a:solidFill>
                  <a:sysClr val="windowText" lastClr="000000"/>
                </a:solidFill>
                <a:effectLst/>
                <a:uLnTx/>
                <a:uFillTx/>
                <a:ea typeface="+mn-ea"/>
                <a:cs typeface="+mn-cs"/>
              </a:rPr>
              <a:t>Lv</a:t>
            </a:r>
            <a:r>
              <a:rPr kumimoji="0" lang="en-US" sz="2000" i="0" u="none" strike="noStrike" kern="1200" cap="none" spc="0" normalizeH="0" baseline="0" noProof="0" dirty="0">
                <a:ln>
                  <a:noFill/>
                </a:ln>
                <a:solidFill>
                  <a:sysClr val="windowText" lastClr="000000"/>
                </a:solidFill>
                <a:effectLst/>
                <a:uLnTx/>
                <a:uFillTx/>
                <a:ea typeface="+mn-ea"/>
                <a:cs typeface="+mn-cs"/>
              </a:rPr>
              <a:t>, Z. et Shang, W. (2022). « Impacts des systèmes de transport intelligents sur la conservation de l'énergie et la réduction des émissions des systèmes de transport : une revue exhaustive », Green Technologies and Sustainability, 1(1).</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Munir, T., Dia, H., &amp; Ghaderi, H. (2021). « Examen systématique du rôle de la tarification du réseau routier dans la conception de villes durables », Sustainability, 13(21).</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Eliasson, J. (2008). « Leçons tirées de l'essai de péage urbain à Stockholm », Transport Policy, 15(6), 395-404.</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Lucic, M. C., Wan, X., </a:t>
            </a:r>
            <a:r>
              <a:rPr kumimoji="0" lang="en-US" sz="2000" i="0" u="none" strike="noStrike" kern="1200" cap="none" spc="0" normalizeH="0" baseline="0" noProof="0" dirty="0" err="1">
                <a:ln>
                  <a:noFill/>
                </a:ln>
                <a:solidFill>
                  <a:sysClr val="windowText" lastClr="000000"/>
                </a:solidFill>
                <a:effectLst/>
                <a:uLnTx/>
                <a:uFillTx/>
                <a:ea typeface="+mn-ea"/>
                <a:cs typeface="+mn-cs"/>
              </a:rPr>
              <a:t>Ghazzai</a:t>
            </a:r>
            <a:r>
              <a:rPr kumimoji="0" lang="en-US" sz="2000" i="0" u="none" strike="noStrike" kern="1200" cap="none" spc="0" normalizeH="0" baseline="0" noProof="0" dirty="0">
                <a:ln>
                  <a:noFill/>
                </a:ln>
                <a:solidFill>
                  <a:sysClr val="windowText" lastClr="000000"/>
                </a:solidFill>
                <a:effectLst/>
                <a:uLnTx/>
                <a:uFillTx/>
                <a:ea typeface="+mn-ea"/>
                <a:cs typeface="+mn-cs"/>
              </a:rPr>
              <a:t>, H., &amp; Massoud, Y. (2020). « Tirer parti des systèmes de transport intelligents et des véhicules intelligents grâce au crowdsourcing : aperçu », Smart Cities, 3(2).</a:t>
            </a:r>
          </a:p>
        </p:txBody>
      </p:sp>
      <p:sp>
        <p:nvSpPr>
          <p:cNvPr id="5" name="object 2">
            <a:extLst>
              <a:ext uri="{FF2B5EF4-FFF2-40B4-BE49-F238E27FC236}">
                <a16:creationId xmlns:a16="http://schemas.microsoft.com/office/drawing/2014/main" id="{C89B9EBD-B563-2A1F-1FE2-885E0485B336}"/>
              </a:ext>
            </a:extLst>
          </p:cNvPr>
          <p:cNvSpPr txBox="1">
            <a:spLocks noGrp="1"/>
          </p:cNvSpPr>
          <p:nvPr>
            <p:ph type="title"/>
          </p:nvPr>
        </p:nvSpPr>
        <p:spPr>
          <a:xfrm>
            <a:off x="726468" y="493612"/>
            <a:ext cx="5829190"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Études de cas mondiales et conclusion</a:t>
            </a:r>
            <a:endParaRPr lang="en-GB" sz="2400" b="1" dirty="0">
              <a:solidFill>
                <a:schemeClr val="bg1"/>
              </a:solidFill>
            </a:endParaRPr>
          </a:p>
        </p:txBody>
      </p:sp>
    </p:spTree>
    <p:extLst>
      <p:ext uri="{BB962C8B-B14F-4D97-AF65-F5344CB8AC3E}">
        <p14:creationId xmlns:p14="http://schemas.microsoft.com/office/powerpoint/2010/main" val="804161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C08C-9FF2-8552-D433-09688F104864}"/>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3569A362-8F77-D81A-3F40-1675CDD743AD}"/>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835656" y="4443205"/>
            <a:ext cx="2629876" cy="1917600"/>
          </a:xfrm>
          <a:prstGeom prst="rect">
            <a:avLst/>
          </a:prstGeom>
        </p:spPr>
      </p:pic>
      <p:sp>
        <p:nvSpPr>
          <p:cNvPr id="3" name="object 3">
            <a:extLst>
              <a:ext uri="{FF2B5EF4-FFF2-40B4-BE49-F238E27FC236}">
                <a16:creationId xmlns:a16="http://schemas.microsoft.com/office/drawing/2014/main" id="{1FAC420F-A888-AF6D-3D07-5EC507593D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0.0. Aperçu du cours.</a:t>
            </a:r>
          </a:p>
        </p:txBody>
      </p:sp>
      <p:sp>
        <p:nvSpPr>
          <p:cNvPr id="5" name="object 3">
            <a:extLst>
              <a:ext uri="{FF2B5EF4-FFF2-40B4-BE49-F238E27FC236}">
                <a16:creationId xmlns:a16="http://schemas.microsoft.com/office/drawing/2014/main" id="{67162867-474F-30F5-9499-0DA2E841D886}"/>
              </a:ext>
            </a:extLst>
          </p:cNvPr>
          <p:cNvSpPr txBox="1"/>
          <p:nvPr/>
        </p:nvSpPr>
        <p:spPr>
          <a:xfrm>
            <a:off x="726468" y="1539562"/>
            <a:ext cx="718467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Plan du cours</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11B92798-210A-55E3-1275-BB1E6E3156D6}"/>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
        <p:nvSpPr>
          <p:cNvPr id="6" name="object 3">
            <a:extLst>
              <a:ext uri="{FF2B5EF4-FFF2-40B4-BE49-F238E27FC236}">
                <a16:creationId xmlns:a16="http://schemas.microsoft.com/office/drawing/2014/main" id="{AC3B5CF3-D101-4639-713B-2CE8A7A31813}"/>
              </a:ext>
            </a:extLst>
          </p:cNvPr>
          <p:cNvSpPr txBox="1"/>
          <p:nvPr/>
        </p:nvSpPr>
        <p:spPr>
          <a:xfrm>
            <a:off x="726468" y="2133664"/>
            <a:ext cx="10097476" cy="2724922"/>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Fondements et architecture </a:t>
            </a:r>
            <a:r>
              <a:rPr lang="en-US" sz="2000" dirty="0">
                <a:solidFill>
                  <a:sysClr val="windowText" lastClr="000000"/>
                </a:solidFill>
                <a:latin typeface="Arial"/>
                <a:cs typeface="Arial"/>
              </a:rPr>
              <a:t>: définition des STI et de leur structure technique.</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Applications </a:t>
            </a:r>
            <a:r>
              <a:rPr lang="en-US" sz="2000" dirty="0">
                <a:solidFill>
                  <a:sysClr val="windowText" lastClr="000000"/>
                </a:solidFill>
                <a:latin typeface="Arial"/>
                <a:cs typeface="Arial"/>
              </a:rPr>
              <a:t>: exploration des applications des STI dans le monde réel, de la gestion du trafic aux véhicules autonomes.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Impacts et défis </a:t>
            </a:r>
            <a:r>
              <a:rPr lang="en-US" sz="2000" dirty="0">
                <a:solidFill>
                  <a:sysClr val="windowText" lastClr="000000"/>
                </a:solidFill>
                <a:latin typeface="Arial"/>
                <a:cs typeface="Arial"/>
              </a:rPr>
              <a:t>: analyse des avantages, des inconvénients et des difficultés de mise en œuvre.</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Études de cas mondiales et conclusion </a:t>
            </a:r>
            <a:r>
              <a:rPr lang="en-US" sz="2000" dirty="0">
                <a:solidFill>
                  <a:sysClr val="windowText" lastClr="000000"/>
                </a:solidFill>
                <a:latin typeface="Arial"/>
                <a:cs typeface="Arial"/>
              </a:rPr>
              <a:t>: examen d'exemples concrets et résumé de nos principales conclusions.</a:t>
            </a:r>
          </a:p>
        </p:txBody>
      </p:sp>
    </p:spTree>
    <p:extLst>
      <p:ext uri="{BB962C8B-B14F-4D97-AF65-F5344CB8AC3E}">
        <p14:creationId xmlns:p14="http://schemas.microsoft.com/office/powerpoint/2010/main" val="3837595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A3A1-FCE7-47B1-29D6-DDE7617647A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FCE04B0-1416-5E83-7DB3-3FA6DD9DFE27}"/>
              </a:ext>
            </a:extLst>
          </p:cNvPr>
          <p:cNvSpPr txBox="1">
            <a:spLocks/>
          </p:cNvSpPr>
          <p:nvPr/>
        </p:nvSpPr>
        <p:spPr>
          <a:xfrm>
            <a:off x="726468" y="1539563"/>
            <a:ext cx="10725152" cy="32025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effectLst/>
                <a:uLnTx/>
                <a:uFillTx/>
                <a:ea typeface="+mn-ea"/>
                <a:cs typeface="+mn-cs"/>
              </a:rPr>
              <a:t>Récapitulatif : Les limites des infrastructures traditionnelles</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Les cours précédents sur la théorie des flux de circulation nous ont démontré que les infrastructures physiques (routes, feux de signalisation) ont des limites de capacité inhérentes.</a:t>
            </a:r>
          </a:p>
          <a:p>
            <a:pPr marL="0" indent="0">
              <a:buNone/>
              <a:defRPr/>
            </a:pPr>
            <a:r>
              <a:rPr kumimoji="0" lang="en-US" sz="2000" b="1" i="0" u="none" strike="noStrike" kern="1200" cap="none" spc="0" normalizeH="0" baseline="0" noProof="0" dirty="0">
                <a:ln>
                  <a:noFill/>
                </a:ln>
                <a:effectLst/>
                <a:uLnTx/>
                <a:uFillTx/>
                <a:ea typeface="+mn-ea"/>
                <a:cs typeface="+mn-cs"/>
              </a:rPr>
              <a:t>Thème du jour : utiliser l'intelligence pour optimiser le système</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Les STI consistent à appliquer la technologie pour mieux </a:t>
            </a:r>
            <a:r>
              <a:rPr kumimoji="0" lang="en-US" sz="2000" b="1" i="0" u="none" strike="noStrike" kern="1200" cap="none" spc="0" normalizeH="0" baseline="0" noProof="0" dirty="0">
                <a:ln>
                  <a:noFill/>
                </a:ln>
                <a:effectLst/>
                <a:uLnTx/>
                <a:uFillTx/>
                <a:ea typeface="+mn-ea"/>
                <a:cs typeface="+mn-cs"/>
              </a:rPr>
              <a:t>gérer, mesurer et contrôler </a:t>
            </a:r>
            <a:r>
              <a:rPr kumimoji="0" lang="en-US" sz="2000" i="0" u="none" strike="noStrike" kern="1200" cap="none" spc="0" normalizeH="0" baseline="0" noProof="0" dirty="0">
                <a:ln>
                  <a:noFill/>
                </a:ln>
                <a:effectLst/>
                <a:uLnTx/>
                <a:uFillTx/>
                <a:ea typeface="+mn-ea"/>
                <a:cs typeface="+mn-cs"/>
              </a:rPr>
              <a:t>le flux de circulation sur nos infrastructures existantes.</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Il s'agit du principal outil que nous utilisons pour améliorer la sécurité et l'efficacité du système dont nous disposons déjà, avant de construire quoi que ce soit de nouveau.</a:t>
            </a:r>
          </a:p>
        </p:txBody>
      </p:sp>
      <p:sp>
        <p:nvSpPr>
          <p:cNvPr id="6" name="object 3">
            <a:extLst>
              <a:ext uri="{FF2B5EF4-FFF2-40B4-BE49-F238E27FC236}">
                <a16:creationId xmlns:a16="http://schemas.microsoft.com/office/drawing/2014/main" id="{D185ADD0-282A-B982-0CD6-9B7F0269658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Lien vers les cours précédents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1F867867-C377-5837-8D4A-6A20FB26C94E}"/>
              </a:ext>
            </a:extLst>
          </p:cNvPr>
          <p:cNvSpPr txBox="1">
            <a:spLocks noGrp="1"/>
          </p:cNvSpPr>
          <p:nvPr>
            <p:ph type="title"/>
          </p:nvPr>
        </p:nvSpPr>
        <p:spPr>
          <a:xfrm>
            <a:off x="726469" y="427119"/>
            <a:ext cx="385290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pic>
        <p:nvPicPr>
          <p:cNvPr id="1026" name="Picture 2">
            <a:extLst>
              <a:ext uri="{FF2B5EF4-FFF2-40B4-BE49-F238E27FC236}">
                <a16:creationId xmlns:a16="http://schemas.microsoft.com/office/drawing/2014/main" id="{F6A1B39B-5FF5-CED3-5A3B-F1B3A8AD0C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13" t="34108" r="4159" b="30853"/>
          <a:stretch>
            <a:fillRect/>
          </a:stretch>
        </p:blipFill>
        <p:spPr bwMode="auto">
          <a:xfrm>
            <a:off x="3554760" y="4493359"/>
            <a:ext cx="4837072" cy="1849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4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A1988-DE18-E671-8AD0-8217AD3D47F6}"/>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E6EEEF1C-5989-AC16-2D58-FE5BD2E5349E}"/>
              </a:ext>
            </a:extLst>
          </p:cNvPr>
          <p:cNvPicPr>
            <a:picLocks noChangeAspect="1"/>
          </p:cNvPicPr>
          <p:nvPr/>
        </p:nvPicPr>
        <p:blipFill>
          <a:blip r:embed="rId3" cstate="print">
            <a:extLst>
              <a:ext uri="{28A0092B-C50C-407E-A947-70E740481C1C}">
                <a14:useLocalDpi xmlns:a14="http://schemas.microsoft.com/office/drawing/2010/main" val="0"/>
              </a:ext>
            </a:extLst>
          </a:blip>
          <a:srcRect l="4230" r="4340"/>
          <a:stretch>
            <a:fillRect/>
          </a:stretch>
        </p:blipFill>
        <p:spPr>
          <a:xfrm>
            <a:off x="9588676" y="4921156"/>
            <a:ext cx="1862944" cy="1358384"/>
          </a:xfrm>
          <a:prstGeom prst="rect">
            <a:avLst/>
          </a:prstGeom>
        </p:spPr>
      </p:pic>
      <p:sp>
        <p:nvSpPr>
          <p:cNvPr id="3" name="object 3">
            <a:extLst>
              <a:ext uri="{FF2B5EF4-FFF2-40B4-BE49-F238E27FC236}">
                <a16:creationId xmlns:a16="http://schemas.microsoft.com/office/drawing/2014/main" id="{DE0A971A-8233-AC92-29C7-9CC55C5A051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Objectifs pédagogiques.</a:t>
            </a:r>
          </a:p>
        </p:txBody>
      </p:sp>
      <p:sp>
        <p:nvSpPr>
          <p:cNvPr id="5" name="object 3">
            <a:extLst>
              <a:ext uri="{FF2B5EF4-FFF2-40B4-BE49-F238E27FC236}">
                <a16:creationId xmlns:a16="http://schemas.microsoft.com/office/drawing/2014/main" id="{8A14ECFB-CCB5-5531-32BD-F012A5F6AD64}"/>
              </a:ext>
            </a:extLst>
          </p:cNvPr>
          <p:cNvSpPr txBox="1"/>
          <p:nvPr/>
        </p:nvSpPr>
        <p:spPr>
          <a:xfrm>
            <a:off x="726468" y="1539562"/>
            <a:ext cx="8270048" cy="385820"/>
          </a:xfrm>
          <a:prstGeom prst="rect">
            <a:avLst/>
          </a:prstGeom>
        </p:spPr>
        <p:txBody>
          <a:bodyPr vert="horz" wrap="square" lIns="0" tIns="16329" rIns="0" bIns="0" rtlCol="0">
            <a:spAutoFit/>
          </a:bodyPr>
          <a:lstStyle/>
          <a:p>
            <a:pPr lvl="0">
              <a:lnSpc>
                <a:spcPct val="100000"/>
              </a:lnSpc>
              <a:spcBef>
                <a:spcPts val="100"/>
              </a:spcBef>
              <a:spcAft>
                <a:spcPts val="100"/>
              </a:spcAft>
              <a:defRPr/>
            </a:pPr>
            <a:r>
              <a:rPr lang="en-US" b="1" dirty="0">
                <a:solidFill>
                  <a:sysClr val="windowText" lastClr="000000"/>
                </a:solidFill>
                <a:latin typeface="Arial"/>
                <a:cs typeface="Arial"/>
              </a:rPr>
              <a:t>À la fin de cette leçon, vous devriez être en mesure de :</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36F5DB24-FE83-B86F-EE92-C7D6217E44FF}"/>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
        <p:nvSpPr>
          <p:cNvPr id="4" name="object 3">
            <a:extLst>
              <a:ext uri="{FF2B5EF4-FFF2-40B4-BE49-F238E27FC236}">
                <a16:creationId xmlns:a16="http://schemas.microsoft.com/office/drawing/2014/main" id="{A68A9600-6713-152D-61DD-42FCE4BD4194}"/>
              </a:ext>
            </a:extLst>
          </p:cNvPr>
          <p:cNvSpPr txBox="1"/>
          <p:nvPr/>
        </p:nvSpPr>
        <p:spPr>
          <a:xfrm>
            <a:off x="726467" y="2133664"/>
            <a:ext cx="10725151" cy="2704404"/>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Définir </a:t>
            </a:r>
            <a:r>
              <a:rPr lang="en-US" sz="2000" dirty="0">
                <a:solidFill>
                  <a:sysClr val="windowText" lastClr="000000"/>
                </a:solidFill>
                <a:latin typeface="Arial"/>
                <a:cs typeface="Arial"/>
              </a:rPr>
              <a:t>les systèmes de transport intelligents (STI) et identifier leurs technologies de base.</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Décrire </a:t>
            </a:r>
            <a:r>
              <a:rPr lang="en-US" sz="2000" dirty="0">
                <a:solidFill>
                  <a:sysClr val="windowText" lastClr="000000"/>
                </a:solidFill>
                <a:latin typeface="Arial"/>
                <a:cs typeface="Arial"/>
              </a:rPr>
              <a:t>l'architecture multicouche d'un déploiement ITS type.</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Identifier </a:t>
            </a:r>
            <a:r>
              <a:rPr lang="en-US" sz="2000" dirty="0">
                <a:solidFill>
                  <a:sysClr val="windowText" lastClr="000000"/>
                </a:solidFill>
                <a:latin typeface="Arial"/>
                <a:cs typeface="Arial"/>
              </a:rPr>
              <a:t>et expliquer les principales applications des STI dans la gestion du trafic, les transports publics et la mobilité future.</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Analyser </a:t>
            </a:r>
            <a:r>
              <a:rPr lang="en-US" sz="2000" dirty="0">
                <a:solidFill>
                  <a:sysClr val="windowText" lastClr="000000"/>
                </a:solidFill>
                <a:latin typeface="Arial"/>
                <a:cs typeface="Arial"/>
              </a:rPr>
              <a:t>les principaux avantages et défis associés à la mise en œuvre de projets STI.</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Reconnaître </a:t>
            </a:r>
            <a:r>
              <a:rPr lang="en-US" sz="2000" dirty="0">
                <a:solidFill>
                  <a:sysClr val="windowText" lastClr="000000"/>
                </a:solidFill>
                <a:latin typeface="Arial"/>
                <a:cs typeface="Arial"/>
              </a:rPr>
              <a:t>des études de cas ITS réels et leur impact sur les systèmes de transport.</a:t>
            </a:r>
          </a:p>
        </p:txBody>
      </p:sp>
    </p:spTree>
    <p:extLst>
      <p:ext uri="{BB962C8B-B14F-4D97-AF65-F5344CB8AC3E}">
        <p14:creationId xmlns:p14="http://schemas.microsoft.com/office/powerpoint/2010/main" val="3756461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512F6-E034-2DD6-C460-DB2B489895D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D29E76D-F085-8973-B92D-5553FB087075}"/>
              </a:ext>
            </a:extLst>
          </p:cNvPr>
          <p:cNvSpPr/>
          <p:nvPr/>
        </p:nvSpPr>
        <p:spPr>
          <a:xfrm>
            <a:off x="2939374" y="2456234"/>
            <a:ext cx="693467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Fondements et architecture des STI</a:t>
            </a:r>
          </a:p>
        </p:txBody>
      </p:sp>
    </p:spTree>
    <p:extLst>
      <p:ext uri="{BB962C8B-B14F-4D97-AF65-F5344CB8AC3E}">
        <p14:creationId xmlns:p14="http://schemas.microsoft.com/office/powerpoint/2010/main" val="2751816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4C38C-3E0C-1C55-F667-E67C1769FC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946D200-8916-384B-39C4-087DCF925F6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1.0. </a:t>
            </a:r>
            <a:r>
              <a:rPr lang="en-US" b="1" dirty="0">
                <a:solidFill>
                  <a:sysClr val="windowText" lastClr="000000"/>
                </a:solidFill>
                <a:latin typeface="Arial"/>
                <a:cs typeface="Arial"/>
              </a:rPr>
              <a:t>Qu'est-ce que les systèmes de transport intelligents (STI) </a:t>
            </a:r>
            <a:r>
              <a:rPr lang="en-GB" b="1" dirty="0">
                <a:solidFill>
                  <a:sysClr val="windowText" lastClr="000000"/>
                </a:solidFill>
                <a:latin typeface="Arial"/>
                <a:cs typeface="Arial"/>
              </a:rPr>
              <a:t>?</a:t>
            </a:r>
          </a:p>
        </p:txBody>
      </p:sp>
      <p:sp>
        <p:nvSpPr>
          <p:cNvPr id="11" name="object 2">
            <a:extLst>
              <a:ext uri="{FF2B5EF4-FFF2-40B4-BE49-F238E27FC236}">
                <a16:creationId xmlns:a16="http://schemas.microsoft.com/office/drawing/2014/main" id="{55D9F233-CB29-47D3-DA47-094D911887D2}"/>
              </a:ext>
            </a:extLst>
          </p:cNvPr>
          <p:cNvSpPr txBox="1">
            <a:spLocks noGrp="1"/>
          </p:cNvSpPr>
          <p:nvPr>
            <p:ph type="title"/>
          </p:nvPr>
        </p:nvSpPr>
        <p:spPr>
          <a:xfrm>
            <a:off x="726469" y="493611"/>
            <a:ext cx="4730434"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Fondements et architecture des STI</a:t>
            </a:r>
            <a:endParaRPr lang="en-GB" sz="2400" b="1" dirty="0">
              <a:solidFill>
                <a:schemeClr val="bg1"/>
              </a:solidFill>
            </a:endParaRPr>
          </a:p>
        </p:txBody>
      </p:sp>
      <p:sp>
        <p:nvSpPr>
          <p:cNvPr id="8" name="Content Placeholder 2">
            <a:extLst>
              <a:ext uri="{FF2B5EF4-FFF2-40B4-BE49-F238E27FC236}">
                <a16:creationId xmlns:a16="http://schemas.microsoft.com/office/drawing/2014/main" id="{CE98B044-58D5-7F1A-A50E-FD90EA1B1CA7}"/>
              </a:ext>
            </a:extLst>
          </p:cNvPr>
          <p:cNvSpPr txBox="1">
            <a:spLocks/>
          </p:cNvSpPr>
          <p:nvPr/>
        </p:nvSpPr>
        <p:spPr>
          <a:xfrm>
            <a:off x="726468" y="1539562"/>
            <a:ext cx="10725152" cy="647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Les STI désignent l'application des </a:t>
            </a:r>
            <a:r>
              <a:rPr kumimoji="0" lang="en-US" sz="2000" b="1" i="0" u="none" strike="noStrike" kern="1200" cap="none" spc="0" normalizeH="0" baseline="0" noProof="0" dirty="0">
                <a:ln>
                  <a:noFill/>
                </a:ln>
                <a:solidFill>
                  <a:sysClr val="windowText" lastClr="000000"/>
                </a:solidFill>
                <a:effectLst/>
                <a:uLnTx/>
                <a:uFillTx/>
                <a:ea typeface="+mn-ea"/>
                <a:cs typeface="+mn-cs"/>
              </a:rPr>
              <a:t>technologies de l'information et de la communication </a:t>
            </a:r>
            <a:r>
              <a:rPr kumimoji="0" lang="en-US" sz="2000" i="0" u="none" strike="noStrike" kern="1200" cap="none" spc="0" normalizeH="0" baseline="0" noProof="0" dirty="0">
                <a:ln>
                  <a:noFill/>
                </a:ln>
                <a:solidFill>
                  <a:sysClr val="windowText" lastClr="000000"/>
                </a:solidFill>
                <a:effectLst/>
                <a:uLnTx/>
                <a:uFillTx/>
                <a:ea typeface="+mn-ea"/>
                <a:cs typeface="+mn-cs"/>
              </a:rPr>
              <a:t>avancées au domaine des transports afin d'améliorer </a:t>
            </a:r>
            <a:r>
              <a:rPr kumimoji="0" lang="en-US" sz="2000" b="1" i="0" u="none" strike="noStrike" kern="1200" cap="none" spc="0" normalizeH="0" baseline="0" noProof="0" dirty="0">
                <a:ln>
                  <a:noFill/>
                </a:ln>
                <a:solidFill>
                  <a:sysClr val="windowText" lastClr="000000"/>
                </a:solidFill>
                <a:effectLst/>
                <a:uLnTx/>
                <a:uFillTx/>
                <a:ea typeface="+mn-ea"/>
                <a:cs typeface="+mn-cs"/>
              </a:rPr>
              <a:t>la sécurité, l'efficacité et la durabilité</a:t>
            </a:r>
            <a:r>
              <a:rPr kumimoji="0" lang="en-US" sz="2000" i="0" u="none" strike="noStrike" kern="1200" cap="none" spc="0" normalizeH="0" baseline="0" noProof="0" dirty="0">
                <a:ln>
                  <a:noFill/>
                </a:ln>
                <a:solidFill>
                  <a:sysClr val="windowText" lastClr="000000"/>
                </a:solidFill>
                <a:effectLst/>
                <a:uLnTx/>
                <a:uFillTx/>
                <a:ea typeface="+mn-ea"/>
                <a:cs typeface="+mn-cs"/>
              </a:rPr>
              <a:t>.</a:t>
            </a:r>
          </a:p>
        </p:txBody>
      </p:sp>
      <p:grpSp>
        <p:nvGrpSpPr>
          <p:cNvPr id="20" name="Group 19">
            <a:extLst>
              <a:ext uri="{FF2B5EF4-FFF2-40B4-BE49-F238E27FC236}">
                <a16:creationId xmlns:a16="http://schemas.microsoft.com/office/drawing/2014/main" id="{ADC36A60-26D7-C30C-338B-45E95CEA811F}"/>
              </a:ext>
            </a:extLst>
          </p:cNvPr>
          <p:cNvGrpSpPr/>
          <p:nvPr/>
        </p:nvGrpSpPr>
        <p:grpSpPr>
          <a:xfrm>
            <a:off x="6471795" y="2537508"/>
            <a:ext cx="4979825" cy="3633050"/>
            <a:chOff x="6478850" y="1612475"/>
            <a:chExt cx="4979825" cy="3633050"/>
          </a:xfrm>
        </p:grpSpPr>
        <p:sp>
          <p:nvSpPr>
            <p:cNvPr id="13" name="Google Shape;216;g35b2283fefa_0_340">
              <a:extLst>
                <a:ext uri="{FF2B5EF4-FFF2-40B4-BE49-F238E27FC236}">
                  <a16:creationId xmlns:a16="http://schemas.microsoft.com/office/drawing/2014/main" id="{3C3F3EB1-2C36-0EC8-D776-B9F2D546BD53}"/>
                </a:ext>
              </a:extLst>
            </p:cNvPr>
            <p:cNvSpPr/>
            <p:nvPr/>
          </p:nvSpPr>
          <p:spPr>
            <a:xfrm>
              <a:off x="6478850" y="1612475"/>
              <a:ext cx="2046600" cy="1295700"/>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Pts val="11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TECHNOLOGIE</a:t>
              </a:r>
              <a:endParaRPr kumimoji="0" sz="1400" b="0" i="0" u="none" strike="noStrike" kern="0" cap="none" spc="0" normalizeH="0" baseline="0" noProof="0" dirty="0">
                <a:ln>
                  <a:noFill/>
                </a:ln>
                <a:solidFill>
                  <a:sysClr val="windowText" lastClr="000000"/>
                </a:solidFill>
                <a:effectLst/>
                <a:uLnTx/>
                <a:uFillTx/>
                <a:latin typeface="Helvetica Neue"/>
              </a:endParaRPr>
            </a:p>
          </p:txBody>
        </p:sp>
        <p:sp>
          <p:nvSpPr>
            <p:cNvPr id="14" name="Google Shape;217;g35b2283fefa_0_340">
              <a:extLst>
                <a:ext uri="{FF2B5EF4-FFF2-40B4-BE49-F238E27FC236}">
                  <a16:creationId xmlns:a16="http://schemas.microsoft.com/office/drawing/2014/main" id="{7AFB66B0-895B-FA6C-B3FF-8A06D28293C3}"/>
                </a:ext>
              </a:extLst>
            </p:cNvPr>
            <p:cNvSpPr/>
            <p:nvPr/>
          </p:nvSpPr>
          <p:spPr>
            <a:xfrm>
              <a:off x="9412075" y="1612475"/>
              <a:ext cx="2046600" cy="1295700"/>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a:ln>
                    <a:noFill/>
                  </a:ln>
                  <a:solidFill>
                    <a:sysClr val="windowText" lastClr="000000"/>
                  </a:solidFill>
                  <a:effectLst/>
                  <a:uLnTx/>
                  <a:uFillTx/>
                  <a:latin typeface="Helvetica Neue"/>
                </a:rPr>
                <a:t>SYSTÈMES</a:t>
              </a:r>
              <a:endParaRPr kumimoji="0" sz="1400" b="0" i="0" u="none" strike="noStrike" kern="0" cap="none" spc="0" normalizeH="0" baseline="0" noProof="0">
                <a:ln>
                  <a:noFill/>
                </a:ln>
                <a:solidFill>
                  <a:sysClr val="windowText" lastClr="000000"/>
                </a:solidFill>
                <a:effectLst/>
                <a:uLnTx/>
                <a:uFillTx/>
                <a:latin typeface="Helvetica Neue"/>
              </a:endParaRPr>
            </a:p>
          </p:txBody>
        </p:sp>
        <p:sp>
          <p:nvSpPr>
            <p:cNvPr id="15" name="Google Shape;218;g35b2283fefa_0_340">
              <a:extLst>
                <a:ext uri="{FF2B5EF4-FFF2-40B4-BE49-F238E27FC236}">
                  <a16:creationId xmlns:a16="http://schemas.microsoft.com/office/drawing/2014/main" id="{EEDD4077-9DB7-6076-3C0F-EAAE83ABC082}"/>
                </a:ext>
              </a:extLst>
            </p:cNvPr>
            <p:cNvSpPr/>
            <p:nvPr/>
          </p:nvSpPr>
          <p:spPr>
            <a:xfrm>
              <a:off x="8010150" y="3949825"/>
              <a:ext cx="2046600" cy="1295700"/>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a:ln>
                    <a:noFill/>
                  </a:ln>
                  <a:solidFill>
                    <a:sysClr val="windowText" lastClr="000000"/>
                  </a:solidFill>
                  <a:effectLst/>
                  <a:uLnTx/>
                  <a:uFillTx/>
                  <a:latin typeface="Helvetica Neue"/>
                </a:rPr>
                <a:t>INSTITUTIONS</a:t>
              </a:r>
              <a:endParaRPr kumimoji="0" sz="1400" b="0" i="0" u="none" strike="noStrike" kern="0" cap="none" spc="0" normalizeH="0" baseline="0" noProof="0">
                <a:ln>
                  <a:noFill/>
                </a:ln>
                <a:solidFill>
                  <a:sysClr val="windowText" lastClr="000000"/>
                </a:solidFill>
                <a:effectLst/>
                <a:uLnTx/>
                <a:uFillTx/>
                <a:latin typeface="Helvetica Neue"/>
              </a:endParaRPr>
            </a:p>
          </p:txBody>
        </p:sp>
        <p:cxnSp>
          <p:nvCxnSpPr>
            <p:cNvPr id="16" name="Google Shape;219;g35b2283fefa_0_340">
              <a:extLst>
                <a:ext uri="{FF2B5EF4-FFF2-40B4-BE49-F238E27FC236}">
                  <a16:creationId xmlns:a16="http://schemas.microsoft.com/office/drawing/2014/main" id="{43F085DB-8E77-CBBE-E5D9-145122D2C1EC}"/>
                </a:ext>
              </a:extLst>
            </p:cNvPr>
            <p:cNvCxnSpPr>
              <a:stCxn id="13" idx="6"/>
              <a:endCxn id="14" idx="2"/>
            </p:cNvCxnSpPr>
            <p:nvPr/>
          </p:nvCxnSpPr>
          <p:spPr>
            <a:xfrm>
              <a:off x="8525450" y="2260325"/>
              <a:ext cx="886500" cy="0"/>
            </a:xfrm>
            <a:prstGeom prst="straightConnector1">
              <a:avLst/>
            </a:prstGeom>
            <a:noFill/>
            <a:ln w="38100" cap="flat" cmpd="sng">
              <a:solidFill>
                <a:srgbClr val="1F497D"/>
              </a:solidFill>
              <a:prstDash val="solid"/>
              <a:round/>
              <a:headEnd type="none" w="sm" len="sm"/>
              <a:tailEnd type="none" w="sm" len="sm"/>
            </a:ln>
          </p:spPr>
        </p:cxnSp>
        <p:cxnSp>
          <p:nvCxnSpPr>
            <p:cNvPr id="17" name="Google Shape;220;g35b2283fefa_0_340">
              <a:extLst>
                <a:ext uri="{FF2B5EF4-FFF2-40B4-BE49-F238E27FC236}">
                  <a16:creationId xmlns:a16="http://schemas.microsoft.com/office/drawing/2014/main" id="{1B415B23-A76E-E33A-63D7-3C778564ECDC}"/>
                </a:ext>
              </a:extLst>
            </p:cNvPr>
            <p:cNvCxnSpPr>
              <a:endCxn id="15" idx="1"/>
            </p:cNvCxnSpPr>
            <p:nvPr/>
          </p:nvCxnSpPr>
          <p:spPr>
            <a:xfrm>
              <a:off x="7510668" y="2915576"/>
              <a:ext cx="799200" cy="1224000"/>
            </a:xfrm>
            <a:prstGeom prst="straightConnector1">
              <a:avLst/>
            </a:prstGeom>
            <a:noFill/>
            <a:ln w="38100" cap="flat" cmpd="sng">
              <a:solidFill>
                <a:srgbClr val="1F497D"/>
              </a:solidFill>
              <a:prstDash val="solid"/>
              <a:round/>
              <a:headEnd type="none" w="sm" len="sm"/>
              <a:tailEnd type="none" w="sm" len="sm"/>
            </a:ln>
          </p:spPr>
        </p:cxnSp>
        <p:cxnSp>
          <p:nvCxnSpPr>
            <p:cNvPr id="18" name="Google Shape;221;g35b2283fefa_0_340">
              <a:extLst>
                <a:ext uri="{FF2B5EF4-FFF2-40B4-BE49-F238E27FC236}">
                  <a16:creationId xmlns:a16="http://schemas.microsoft.com/office/drawing/2014/main" id="{824A9BB0-759B-6F0E-0526-1C317651CD02}"/>
                </a:ext>
              </a:extLst>
            </p:cNvPr>
            <p:cNvCxnSpPr>
              <a:endCxn id="15" idx="7"/>
            </p:cNvCxnSpPr>
            <p:nvPr/>
          </p:nvCxnSpPr>
          <p:spPr>
            <a:xfrm flipH="1">
              <a:off x="9757032" y="2900876"/>
              <a:ext cx="669300" cy="1238700"/>
            </a:xfrm>
            <a:prstGeom prst="straightConnector1">
              <a:avLst/>
            </a:prstGeom>
            <a:noFill/>
            <a:ln w="38100" cap="flat" cmpd="sng">
              <a:solidFill>
                <a:srgbClr val="1F497D"/>
              </a:solidFill>
              <a:prstDash val="solid"/>
              <a:round/>
              <a:headEnd type="none" w="sm" len="sm"/>
              <a:tailEnd type="none" w="sm" len="sm"/>
            </a:ln>
          </p:spPr>
        </p:cxnSp>
        <p:sp>
          <p:nvSpPr>
            <p:cNvPr id="19" name="Google Shape;223;g35b2283fefa_0_340">
              <a:extLst>
                <a:ext uri="{FF2B5EF4-FFF2-40B4-BE49-F238E27FC236}">
                  <a16:creationId xmlns:a16="http://schemas.microsoft.com/office/drawing/2014/main" id="{8D67F95E-618A-C3A3-9B38-1FFFFFCBB588}"/>
                </a:ext>
              </a:extLst>
            </p:cNvPr>
            <p:cNvSpPr txBox="1"/>
            <p:nvPr/>
          </p:nvSpPr>
          <p:spPr>
            <a:xfrm>
              <a:off x="8546400" y="3114325"/>
              <a:ext cx="974100" cy="400200"/>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1400"/>
                <a:buFont typeface="Arial"/>
                <a:buNone/>
              </a:pPr>
              <a:r>
                <a:rPr lang="en-GB" sz="1400" b="1">
                  <a:latin typeface="Helvetica Neue"/>
                </a:rPr>
                <a:t>ITS</a:t>
              </a:r>
              <a:endParaRPr sz="1400" b="1">
                <a:latin typeface="Helvetica Neue"/>
              </a:endParaRPr>
            </a:p>
          </p:txBody>
        </p:sp>
      </p:grpSp>
      <p:sp>
        <p:nvSpPr>
          <p:cNvPr id="21" name="Content Placeholder 2">
            <a:extLst>
              <a:ext uri="{FF2B5EF4-FFF2-40B4-BE49-F238E27FC236}">
                <a16:creationId xmlns:a16="http://schemas.microsoft.com/office/drawing/2014/main" id="{60441289-4A3D-0ED9-04A6-3F91F21795A1}"/>
              </a:ext>
            </a:extLst>
          </p:cNvPr>
          <p:cNvSpPr txBox="1">
            <a:spLocks/>
          </p:cNvSpPr>
          <p:nvPr/>
        </p:nvSpPr>
        <p:spPr>
          <a:xfrm>
            <a:off x="726468" y="2895346"/>
            <a:ext cx="5684965" cy="26882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L'idée centrale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L'ITS rend les infrastructures de transport et les véhicules plus « intelligents » grâce à l'intégration de l'électronique, des données et des communications.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Composantes clés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Il s'agit d'un système intégré regroupant </a:t>
            </a:r>
            <a:r>
              <a:rPr kumimoji="0" lang="en-US" sz="2000" b="1" i="0" u="none" strike="noStrike" kern="1200" cap="none" spc="0" normalizeH="0" baseline="0" noProof="0" dirty="0">
                <a:ln>
                  <a:noFill/>
                </a:ln>
                <a:solidFill>
                  <a:sysClr val="windowText" lastClr="000000"/>
                </a:solidFill>
                <a:effectLst/>
                <a:uLnTx/>
                <a:uFillTx/>
                <a:ea typeface="+mn-ea"/>
                <a:cs typeface="+mn-cs"/>
              </a:rPr>
              <a:t>les technologies, les systèmes </a:t>
            </a:r>
            <a:r>
              <a:rPr kumimoji="0" lang="en-US" sz="2000" i="0" u="none" strike="noStrike" kern="1200" cap="none" spc="0" normalizeH="0" baseline="0" noProof="0" dirty="0">
                <a:ln>
                  <a:noFill/>
                </a:ln>
                <a:solidFill>
                  <a:sysClr val="windowText" lastClr="000000"/>
                </a:solidFill>
                <a:effectLst/>
                <a:uLnTx/>
                <a:uFillTx/>
                <a:ea typeface="+mn-ea"/>
                <a:cs typeface="+mn-cs"/>
              </a:rPr>
              <a:t>et les </a:t>
            </a:r>
            <a:r>
              <a:rPr kumimoji="0" lang="en-US" sz="2000" b="1" i="0" u="none" strike="noStrike" kern="1200" cap="none" spc="0" normalizeH="0" baseline="0" noProof="0" dirty="0">
                <a:ln>
                  <a:noFill/>
                </a:ln>
                <a:solidFill>
                  <a:sysClr val="windowText" lastClr="000000"/>
                </a:solidFill>
                <a:effectLst/>
                <a:uLnTx/>
                <a:uFillTx/>
                <a:ea typeface="+mn-ea"/>
                <a:cs typeface="+mn-cs"/>
              </a:rPr>
              <a:t>institutions </a:t>
            </a:r>
            <a:r>
              <a:rPr kumimoji="0" lang="en-US" sz="2000" i="0" u="none" strike="noStrike" kern="1200" cap="none" spc="0" normalizeH="0" baseline="0" noProof="0" dirty="0">
                <a:ln>
                  <a:noFill/>
                </a:ln>
                <a:solidFill>
                  <a:sysClr val="windowText" lastClr="000000"/>
                </a:solidFill>
                <a:effectLst/>
                <a:uLnTx/>
                <a:uFillTx/>
                <a:ea typeface="+mn-ea"/>
                <a:cs typeface="+mn-cs"/>
              </a:rPr>
              <a:t>qui les gèrent.</a:t>
            </a:r>
          </a:p>
        </p:txBody>
      </p:sp>
    </p:spTree>
    <p:extLst>
      <p:ext uri="{BB962C8B-B14F-4D97-AF65-F5344CB8AC3E}">
        <p14:creationId xmlns:p14="http://schemas.microsoft.com/office/powerpoint/2010/main" val="2688465532"/>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schemas.openxmlformats.org/package/2006/metadata/core-properties"/>
    <ds:schemaRef ds:uri="http://purl.org/dc/terms/"/>
    <ds:schemaRef ds:uri="http://www.w3.org/XML/1998/namespace"/>
    <ds:schemaRef ds:uri="http://schemas.microsoft.com/office/2006/documentManagement/types"/>
    <ds:schemaRef ds:uri="http://purl.org/dc/dcmitype/"/>
    <ds:schemaRef ds:uri="http://schemas.microsoft.com/office/infopath/2007/PartnerControls"/>
    <ds:schemaRef ds:uri="d7c2d7e5-d637-40e7-a03d-32f79b35a394"/>
    <ds:schemaRef ds:uri="597320a7-26c9-4ada-a5d3-9ce4cfbbe2be"/>
    <ds:schemaRef ds:uri="http://purl.org/dc/elements/1.1/"/>
  </ds:schemaRefs>
</ds:datastoreItem>
</file>

<file path=customXml/itemProps3.xml><?xml version="1.0" encoding="utf-8"?>
<ds:datastoreItem xmlns:ds="http://schemas.openxmlformats.org/officeDocument/2006/customXml" ds:itemID="{DCF5858D-31C1-4CC6-9A3D-D8E3530FDC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TotalTime>
  <Words>13923</Words>
  <Application>Microsoft Office PowerPoint</Application>
  <PresentationFormat>Widescreen</PresentationFormat>
  <Paragraphs>406</Paragraphs>
  <Slides>42</Slides>
  <Notes>41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42</vt:i4>
      </vt:variant>
    </vt:vector>
  </HeadingPairs>
  <TitlesOfParts>
    <vt:vector size="53" baseType="lpstr">
      <vt:lpstr>Aptos</vt:lpstr>
      <vt:lpstr>Arial</vt:lpstr>
      <vt:lpstr>Arial Rounded MT Bold</vt:lpstr>
      <vt:lpstr>Calibri</vt:lpstr>
      <vt:lpstr>Courier New</vt:lpstr>
      <vt:lpstr>Helvetica</vt:lpstr>
      <vt:lpstr>Helvetica Neue</vt:lpstr>
      <vt:lpstr>Helvetica Neue Medium</vt:lpstr>
      <vt:lpstr>Montserrat Regular</vt:lpstr>
      <vt:lpstr>Wingdings</vt:lpstr>
      <vt:lpstr>21_BasicWhite</vt:lpstr>
      <vt:lpstr>PowerPoint Presentation</vt:lpstr>
      <vt:lpstr>PowerPoint Presentation</vt:lpstr>
      <vt:lpstr>Table des matières</vt:lpstr>
      <vt:lpstr>PowerPoint Presentation</vt:lpstr>
      <vt:lpstr>00. Introduction et objectifs</vt:lpstr>
      <vt:lpstr>00. Introduction et objectifs</vt:lpstr>
      <vt:lpstr>00. Introduction et objectifs</vt:lpstr>
      <vt:lpstr>PowerPoint Presentation</vt:lpstr>
      <vt:lpstr>01. Fondements et architecture des STI</vt:lpstr>
      <vt:lpstr>01. Fondements et architecture des STI</vt:lpstr>
      <vt:lpstr>01. Fondements et architecture des STI</vt:lpstr>
      <vt:lpstr>01. Fondements et architecture des STI</vt:lpstr>
      <vt:lpstr>01. Fondements et architecture des STI</vt:lpstr>
      <vt:lpstr>01. Fondements et architecture des STI</vt:lpstr>
      <vt:lpstr>01. Fondements et architecture des STI</vt:lpstr>
      <vt:lpstr>PowerPoint Presentation</vt:lpstr>
      <vt:lpstr>02. Applications des STI : à quoi servent-elles ?</vt:lpstr>
      <vt:lpstr>02. Applications des STI : à quoi servent-ils ?</vt:lpstr>
      <vt:lpstr>02. Applications des STI : à quoi servent-ils ?</vt:lpstr>
      <vt:lpstr>02. Applications des STI : à quoi servent-ils ?</vt:lpstr>
      <vt:lpstr>02. Applications des STI : à quoi servent-ils ?</vt:lpstr>
      <vt:lpstr>02. Applications des STI : à quoi servent-ils ?</vt:lpstr>
      <vt:lpstr>02. Applications des STI : à quoi servent-ils ?</vt:lpstr>
      <vt:lpstr>02. Applications des STI : à quoi servent-ils ?</vt:lpstr>
      <vt:lpstr>02. Applications des STI : à quoi servent-ils ?</vt:lpstr>
      <vt:lpstr>02. Applications des STI : à quoi servent-ils ?</vt:lpstr>
      <vt:lpstr>02. Applications des STI : à quoi servent-ils ?</vt:lpstr>
      <vt:lpstr>02. Applications des STI : à quoi servent-ils ?</vt:lpstr>
      <vt:lpstr>02. Applications des STI : à quoi servent-ils ?</vt:lpstr>
      <vt:lpstr>PowerPoint Presentation</vt:lpstr>
      <vt:lpstr>03. Impacts et défis liés à la mise en œuvre</vt:lpstr>
      <vt:lpstr>03. Impacts et défis liés à la mise en œuvre</vt:lpstr>
      <vt:lpstr>03. Impacts et défis liés à la mise en œuvre</vt:lpstr>
      <vt:lpstr>03. Impacts et défis liés à la mise en œuvre</vt:lpstr>
      <vt:lpstr>03. Impacts et défis liés à la mise en œuvre</vt:lpstr>
      <vt:lpstr>03. Impacts et défis liés à la mise en œuvre</vt:lpstr>
      <vt:lpstr>03. Impacts et défis liés à la mise en œuvre</vt:lpstr>
      <vt:lpstr>PowerPoint Presentation</vt:lpstr>
      <vt:lpstr>04. Études de cas mondiales et conclusion</vt:lpstr>
      <vt:lpstr>04. Études de cas mondiales et conclusion</vt:lpstr>
      <vt:lpstr>04. Études de cas mondiales et conclusion</vt:lpstr>
      <vt:lpstr>Nous vous remercions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keywords>, docId:B2DEB8A3C36C97603B24B68743166FBE</cp:keywords>
  <cp:lastModifiedBy>Wojciech Kustra</cp:lastModifiedBy>
  <cp:revision>1744</cp:revision>
  <dcterms:modified xsi:type="dcterms:W3CDTF">2026-05-10T12:16:18Z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