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306" r:id="rId5"/>
    <p:sldId id="308" r:id="rId6"/>
    <p:sldId id="313" r:id="rId7"/>
    <p:sldId id="343" r:id="rId8"/>
    <p:sldId id="312" r:id="rId9"/>
    <p:sldId id="362" r:id="rId10"/>
    <p:sldId id="363" r:id="rId11"/>
    <p:sldId id="365" r:id="rId12"/>
    <p:sldId id="364" r:id="rId13"/>
    <p:sldId id="367" r:id="rId14"/>
    <p:sldId id="368" r:id="rId15"/>
    <p:sldId id="370" r:id="rId16"/>
    <p:sldId id="369" r:id="rId17"/>
    <p:sldId id="374" r:id="rId18"/>
    <p:sldId id="372" r:id="rId19"/>
    <p:sldId id="375" r:id="rId20"/>
    <p:sldId id="376" r:id="rId21"/>
    <p:sldId id="377" r:id="rId22"/>
    <p:sldId id="378" r:id="rId23"/>
    <p:sldId id="379" r:id="rId24"/>
    <p:sldId id="341" r:id="rId25"/>
    <p:sldId id="342" r:id="rId26"/>
    <p:sldId id="309" r:id="rId27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F26211"/>
    <a:srgbClr val="EE230C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rbalek.cz/for_students/mds/clanky/Greenshields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3141/2315-10" TargetMode="Externa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/>
          <a:lstStyle/>
          <a:p>
            <a:r>
              <a:rPr lang="en-US" dirty="0"/>
              <a:t>Lecture 2.2: Traffic Flow Models: Macroscopic, Mesoscopic, </a:t>
            </a:r>
          </a:p>
          <a:p>
            <a:r>
              <a:rPr lang="en-US" dirty="0"/>
              <a:t>and Microscopic Approaches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66A72D8-ED09-4D38-9CB0-B626E94F817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807980" cy="5059521"/>
          </a:xfrm>
        </p:spPr>
        <p:txBody>
          <a:bodyPr>
            <a:normAutofit/>
          </a:bodyPr>
          <a:lstStyle/>
          <a:p>
            <a:pPr>
              <a:buFont typeface="Montserrat Regular" panose="00000500000000000000" pitchFamily="2" charset="0"/>
              <a:buChar char="‒"/>
            </a:pPr>
            <a:r>
              <a:rPr lang="en-US" sz="2400" dirty="0"/>
              <a:t>Describes the relationship between </a:t>
            </a:r>
            <a:r>
              <a:rPr lang="en-US" sz="2400" b="1" dirty="0">
                <a:solidFill>
                  <a:srgbClr val="00518E"/>
                </a:solidFill>
              </a:rPr>
              <a:t>speed and density</a:t>
            </a:r>
            <a:r>
              <a:rPr lang="en-US" sz="2400" dirty="0">
                <a:solidFill>
                  <a:srgbClr val="00518E"/>
                </a:solidFill>
              </a:rPr>
              <a:t> </a:t>
            </a:r>
            <a:r>
              <a:rPr lang="en-US" sz="2400" dirty="0"/>
              <a:t>using a </a:t>
            </a:r>
            <a:r>
              <a:rPr lang="en-US" sz="2400" b="1" dirty="0">
                <a:solidFill>
                  <a:srgbClr val="00518E"/>
                </a:solidFill>
              </a:rPr>
              <a:t>logarithmic function</a:t>
            </a:r>
            <a:r>
              <a:rPr lang="en-US" sz="2400" dirty="0">
                <a:solidFill>
                  <a:srgbClr val="00518E"/>
                </a:solidFill>
              </a:rPr>
              <a:t>. </a:t>
            </a:r>
          </a:p>
          <a:p>
            <a:pPr>
              <a:buFont typeface="Montserrat Regular" panose="00000500000000000000" pitchFamily="2" charset="0"/>
              <a:buChar char="‒"/>
            </a:pPr>
            <a:endParaRPr lang="en-US" sz="2000" dirty="0">
              <a:solidFill>
                <a:srgbClr val="00518E"/>
              </a:solidFill>
            </a:endParaRPr>
          </a:p>
          <a:p>
            <a:pPr marL="0" indent="0">
              <a:buNone/>
            </a:pPr>
            <a:r>
              <a:rPr lang="en-US" sz="2000" b="1" dirty="0"/>
              <a:t>Key Assumptions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Traffic behaves like a </a:t>
            </a:r>
            <a:r>
              <a:rPr lang="en-US" sz="2000" b="1" dirty="0"/>
              <a:t>compressible fluid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Drivers react primarily to </a:t>
            </a:r>
            <a:r>
              <a:rPr lang="en-US" sz="2000" b="1" dirty="0"/>
              <a:t>local density</a:t>
            </a:r>
            <a:r>
              <a:rPr lang="en-US" sz="2000" dirty="0"/>
              <a:t> rather than individual vehicles.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Valid mainly under </a:t>
            </a:r>
            <a:r>
              <a:rPr lang="en-US" sz="2000" b="1" dirty="0"/>
              <a:t>congested conditions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Speed approaches zero as density approaches jam density.</a:t>
            </a:r>
          </a:p>
          <a:p>
            <a:pPr>
              <a:buFont typeface="Montserrat Regular" panose="00000500000000000000" pitchFamily="2" charset="0"/>
              <a:buChar char="‒"/>
            </a:pPr>
            <a:endParaRPr lang="en-US" sz="2000" dirty="0">
              <a:solidFill>
                <a:srgbClr val="00518E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AA1D1A-4650-F3CA-356D-355945F98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/>
          <a:lstStyle/>
          <a:p>
            <a:r>
              <a:rPr lang="en-US" dirty="0"/>
              <a:t>Macroscopic Traffic Flow Models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rgbClr val="00518E"/>
                </a:solidFill>
              </a:rPr>
              <a:t>Greenberg Model</a:t>
            </a:r>
          </a:p>
        </p:txBody>
      </p:sp>
    </p:spTree>
    <p:extLst>
      <p:ext uri="{BB962C8B-B14F-4D97-AF65-F5344CB8AC3E}">
        <p14:creationId xmlns:p14="http://schemas.microsoft.com/office/powerpoint/2010/main" val="32639733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AA1008-83B8-562B-E1D5-DF71AE8BBB89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Model Characteristics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Speed–density relationship</a:t>
            </a:r>
            <a:r>
              <a:rPr lang="en-US" sz="2000" dirty="0"/>
              <a:t> is </a:t>
            </a:r>
            <a:r>
              <a:rPr lang="en-US" sz="2000" b="1" dirty="0"/>
              <a:t>logarithmic</a:t>
            </a:r>
            <a:r>
              <a:rPr lang="en-US" sz="2000" dirty="0"/>
              <a:t>, unlike the linear form in Greenshields’ model.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Predicts </a:t>
            </a:r>
            <a:r>
              <a:rPr lang="en-US" sz="2000" b="1" dirty="0"/>
              <a:t>very high speeds at low densities</a:t>
            </a:r>
            <a:r>
              <a:rPr lang="en-US" sz="2000" dirty="0"/>
              <a:t>, which is not realistic.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Provides a good fit for </a:t>
            </a:r>
            <a:r>
              <a:rPr lang="en-US" sz="2000" b="1" dirty="0"/>
              <a:t>dense urban traffic streams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The fundamental speed–density relationship in the Greenberg model is: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BA3307-1A9F-16D5-B485-FA8739034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199" y="3584523"/>
            <a:ext cx="2041602" cy="911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6B25F6-C1A3-7974-1026-342B0F927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3" y="4629841"/>
            <a:ext cx="5937162" cy="181652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708B81B-E0AE-C6C9-6491-12F51A6D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/>
          <a:lstStyle/>
          <a:p>
            <a:r>
              <a:rPr lang="en-US" dirty="0"/>
              <a:t>1. Macroscopic Traffic Flow Models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rgbClr val="00518E"/>
                </a:solidFill>
              </a:rPr>
              <a:t>Greenberg Model</a:t>
            </a:r>
          </a:p>
        </p:txBody>
      </p:sp>
    </p:spTree>
    <p:extLst>
      <p:ext uri="{BB962C8B-B14F-4D97-AF65-F5344CB8AC3E}">
        <p14:creationId xmlns:p14="http://schemas.microsoft.com/office/powerpoint/2010/main" val="48352005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4E5A1-0EC3-B722-84C1-CB804848FD8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/>
              <a:t>Using the fundamental relationship [q = u*k], the flow–density relationship becomes: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The maximum flow (capacity) occurs when: </a:t>
            </a:r>
          </a:p>
          <a:p>
            <a:endParaRPr lang="en-US" sz="2000" dirty="0"/>
          </a:p>
          <a:p>
            <a:r>
              <a:rPr lang="en-US" sz="2000" dirty="0"/>
              <a:t>Maximum flow: </a:t>
            </a:r>
          </a:p>
          <a:p>
            <a:endParaRPr lang="en-US" sz="2000" dirty="0"/>
          </a:p>
          <a:p>
            <a:r>
              <a:rPr lang="en-US" sz="2000" dirty="0"/>
              <a:t>Speed at capacity: </a:t>
            </a:r>
          </a:p>
          <a:p>
            <a:pPr marL="0" indent="0">
              <a:buNone/>
            </a:pPr>
            <a:r>
              <a:rPr lang="en-US" sz="20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0571D-F2F1-E5D3-186F-59ADA2A93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246" y="1901168"/>
            <a:ext cx="2674730" cy="882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39CC4-C5A1-ADF3-1515-313753958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0239" y="3034078"/>
            <a:ext cx="1230184" cy="8825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899132-517C-3495-AA55-D0B8E3E54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976" y="4244139"/>
            <a:ext cx="1571321" cy="8825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73518C-C6F5-2CD2-3357-D11DE95EA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239" y="5226444"/>
            <a:ext cx="1230184" cy="48942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EA10225-4D05-4B62-604C-D6DF02619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/>
          <a:lstStyle/>
          <a:p>
            <a:r>
              <a:rPr lang="en-US" dirty="0"/>
              <a:t>1. Macroscopic Traffic Flow Models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rgbClr val="00518E"/>
                </a:solidFill>
              </a:rPr>
              <a:t>Greenberg Model</a:t>
            </a:r>
          </a:p>
        </p:txBody>
      </p:sp>
    </p:spTree>
    <p:extLst>
      <p:ext uri="{BB962C8B-B14F-4D97-AF65-F5344CB8AC3E}">
        <p14:creationId xmlns:p14="http://schemas.microsoft.com/office/powerpoint/2010/main" val="60715221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735DC-F4E7-DAC8-E070-C1963174712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21560" y="947927"/>
            <a:ext cx="8125032" cy="5498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Other macroscopic traffic models include:</a:t>
            </a:r>
          </a:p>
          <a:p>
            <a:r>
              <a:rPr lang="en-US" sz="2400" b="1" dirty="0">
                <a:solidFill>
                  <a:srgbClr val="00518E"/>
                </a:solidFill>
              </a:rPr>
              <a:t>Underwood Model</a:t>
            </a:r>
            <a:br>
              <a:rPr lang="en-US" sz="2000" dirty="0"/>
            </a:br>
            <a:r>
              <a:rPr lang="en-US" sz="2000" dirty="0"/>
              <a:t>Exponential speed–density relationship. </a:t>
            </a:r>
          </a:p>
          <a:p>
            <a:r>
              <a:rPr lang="en-US" sz="2400" b="1" dirty="0">
                <a:solidFill>
                  <a:srgbClr val="00518E"/>
                </a:solidFill>
              </a:rPr>
              <a:t>Drake Model</a:t>
            </a:r>
            <a:br>
              <a:rPr lang="en-US" sz="2000" dirty="0"/>
            </a:br>
            <a:r>
              <a:rPr lang="en-US" sz="2000" dirty="0"/>
              <a:t>Generalized exponential form. </a:t>
            </a:r>
          </a:p>
          <a:p>
            <a:r>
              <a:rPr lang="en-US" sz="2400" b="1" dirty="0">
                <a:solidFill>
                  <a:srgbClr val="00518E"/>
                </a:solidFill>
              </a:rPr>
              <a:t>Lighthill–Whitham–Richards (LWR) Model</a:t>
            </a:r>
            <a:br>
              <a:rPr lang="en-US" sz="2000" dirty="0"/>
            </a:br>
            <a:r>
              <a:rPr lang="en-US" sz="2000" dirty="0"/>
              <a:t>Continuum model based on vehicle conservation.</a:t>
            </a:r>
          </a:p>
          <a:p>
            <a:pPr marL="0" indent="0">
              <a:buNone/>
            </a:pPr>
            <a:r>
              <a:rPr lang="en-US" sz="2000" b="1" dirty="0"/>
              <a:t>Applications of the macroscopic traffic flow models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000" dirty="0"/>
              <a:t>Capacity analysis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Fundamental diagrams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Corridor-level planning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However, they fail to represent heterogeneous traffic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and real driving behavior. </a:t>
            </a:r>
          </a:p>
          <a:p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FCB15B3-1264-9A15-A298-E812B3B87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/>
          <a:lstStyle/>
          <a:p>
            <a:r>
              <a:rPr lang="en-US" dirty="0"/>
              <a:t>1. Macroscopic Traffic Flow Models</a:t>
            </a:r>
            <a:br>
              <a:rPr lang="en-US" dirty="0"/>
            </a:br>
            <a:r>
              <a:rPr lang="en-US" dirty="0"/>
              <a:t>    </a:t>
            </a:r>
            <a:endParaRPr lang="en-US" dirty="0">
              <a:solidFill>
                <a:srgbClr val="0051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75701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21F27-D2BA-CBE8-DFDB-666285DC7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Exercise 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F221BFD-E500-D9D5-1DB3-27B51BBD4C81}"/>
              </a:ext>
            </a:extLst>
          </p:cNvPr>
          <p:cNvSpPr txBox="1">
            <a:spLocks/>
          </p:cNvSpPr>
          <p:nvPr/>
        </p:nvSpPr>
        <p:spPr>
          <a:xfrm>
            <a:off x="762936" y="1972056"/>
            <a:ext cx="10407877" cy="4055315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457200" indent="-457200" hangingPunct="1">
              <a:buFont typeface="+mj-lt"/>
              <a:buAutoNum type="arabicPeriod"/>
            </a:pPr>
            <a:r>
              <a:rPr lang="en-US" dirty="0"/>
              <a:t>Critically review and present the following paper on Greenshields’ foundational work on Traffic Flow theory. </a:t>
            </a:r>
          </a:p>
          <a:p>
            <a:pPr marL="0" indent="0" hangingPunct="1">
              <a:buNone/>
            </a:pPr>
            <a:r>
              <a:rPr lang="de-DE" dirty="0">
                <a:hlinkClick r:id="rId2"/>
              </a:rPr>
              <a:t>https://www.krbalek.cz/for_students/mds/clanky/Greenshields.pdf</a:t>
            </a:r>
            <a:endParaRPr lang="de-DE" dirty="0"/>
          </a:p>
          <a:p>
            <a:pPr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6235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F159-C357-8194-34E7-9853C56CB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163051" cy="717551"/>
          </a:xfrm>
        </p:spPr>
        <p:txBody>
          <a:bodyPr/>
          <a:lstStyle/>
          <a:p>
            <a:r>
              <a:rPr lang="en-US" dirty="0"/>
              <a:t>2. Microscopic Traffic Flow Models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F5316-74FC-7512-75F6-A9A190A0E4D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These models simulate </a:t>
            </a:r>
            <a:r>
              <a:rPr lang="en-US" b="1" dirty="0"/>
              <a:t>individual vehicle behavior</a:t>
            </a:r>
            <a:r>
              <a:rPr lang="en-US" dirty="0"/>
              <a:t> and interactions.</a:t>
            </a:r>
          </a:p>
          <a:p>
            <a:pPr marL="0" indent="0">
              <a:buNone/>
            </a:pPr>
            <a:r>
              <a:rPr lang="en-US" b="1" dirty="0"/>
              <a:t>Core concepts</a:t>
            </a:r>
            <a:endParaRPr lang="en-US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/>
              <a:t>Car-following behavior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/>
              <a:t>Lane-changing decisions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/>
              <a:t>Gap acceptance</a:t>
            </a:r>
          </a:p>
          <a:p>
            <a:pPr marL="0" indent="0">
              <a:buNone/>
            </a:pPr>
            <a:r>
              <a:rPr lang="en-US" b="1" dirty="0"/>
              <a:t>Applications</a:t>
            </a:r>
            <a:endParaRPr lang="en-US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dirty="0"/>
              <a:t>Intersection and corridor simulation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dirty="0"/>
              <a:t>ITS evaluation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dirty="0"/>
              <a:t>Safety and operational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3924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A1E42-0A20-5852-D7EA-C14E46C897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560576"/>
            <a:ext cx="9758759" cy="505952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used to describe how a driver controls a vehicle in response to the motion of the </a:t>
            </a:r>
            <a:r>
              <a:rPr lang="en-US" sz="2000" b="1" dirty="0"/>
              <a:t>immediately preceding vehicle</a:t>
            </a:r>
            <a:r>
              <a:rPr lang="en-US" sz="2000" dirty="0"/>
              <a:t>. 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The GM models are based on the </a:t>
            </a:r>
            <a:r>
              <a:rPr lang="en-US" sz="2000" b="1" dirty="0"/>
              <a:t>Stimulus-Response</a:t>
            </a:r>
            <a:r>
              <a:rPr lang="en-US" sz="2000" dirty="0"/>
              <a:t> principle. 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The model assumes that a driver reacts to a stimulus from the vehicle ahead after a brief time lag (perception-reaction time).</a:t>
            </a:r>
          </a:p>
          <a:p>
            <a:pPr>
              <a:spcBef>
                <a:spcPts val="600"/>
              </a:spcBef>
            </a:pP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710F82B-3D05-CC08-7027-C1968342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9577070" cy="947674"/>
          </a:xfrm>
        </p:spPr>
        <p:txBody>
          <a:bodyPr/>
          <a:lstStyle/>
          <a:p>
            <a:r>
              <a:rPr lang="en-US" dirty="0"/>
              <a:t>2. Microscopic Traffic Flow Models</a:t>
            </a:r>
            <a:br>
              <a:rPr lang="en-US" dirty="0"/>
            </a:br>
            <a:r>
              <a:rPr lang="en-US" dirty="0"/>
              <a:t>   </a:t>
            </a:r>
            <a:r>
              <a:rPr lang="en-US" sz="2800" dirty="0">
                <a:solidFill>
                  <a:srgbClr val="00518E"/>
                </a:solidFill>
              </a:rPr>
              <a:t>General Motors (GM) Car following model</a:t>
            </a:r>
            <a:endParaRPr lang="en-US" dirty="0">
              <a:solidFill>
                <a:srgbClr val="00518E"/>
              </a:solidFill>
            </a:endParaRPr>
          </a:p>
        </p:txBody>
      </p:sp>
      <p:pic>
        <p:nvPicPr>
          <p:cNvPr id="6" name="Picture 5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767EC2A9-53B5-5070-7370-8A3F1451D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00" y="3704844"/>
            <a:ext cx="7823881" cy="207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022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F2E5F-8A41-21C4-824A-30874B37E0C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87795" y="1606298"/>
            <a:ext cx="8807980" cy="5059521"/>
          </a:xfrm>
        </p:spPr>
        <p:txBody>
          <a:bodyPr>
            <a:normAutofit/>
          </a:bodyPr>
          <a:lstStyle/>
          <a:p>
            <a:r>
              <a:rPr lang="en-US" sz="2400" dirty="0"/>
              <a:t>The general expression of the GM model can be written as: </a:t>
            </a:r>
          </a:p>
        </p:txBody>
      </p:sp>
      <p:pic>
        <p:nvPicPr>
          <p:cNvPr id="6" name="Picture 5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C0C683A5-8457-6928-16A9-E233330E7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72" y="3541872"/>
            <a:ext cx="6204163" cy="260289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571E408-9FDA-F138-430C-41DC93197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9577070" cy="947674"/>
          </a:xfrm>
        </p:spPr>
        <p:txBody>
          <a:bodyPr/>
          <a:lstStyle/>
          <a:p>
            <a:r>
              <a:rPr lang="en-US" dirty="0"/>
              <a:t>2. Microscopic Traffic Flow Models</a:t>
            </a:r>
            <a:br>
              <a:rPr lang="en-US" dirty="0"/>
            </a:br>
            <a:r>
              <a:rPr lang="en-US" dirty="0"/>
              <a:t>   </a:t>
            </a:r>
            <a:r>
              <a:rPr lang="en-US" sz="2800" dirty="0">
                <a:solidFill>
                  <a:srgbClr val="00518E"/>
                </a:solidFill>
              </a:rPr>
              <a:t>General Motors (GM) Car following model</a:t>
            </a:r>
            <a:endParaRPr lang="en-US" dirty="0">
              <a:solidFill>
                <a:srgbClr val="00518E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DEFE9C-6857-8C6E-E9CA-AB0150901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154" y="2638823"/>
            <a:ext cx="3764498" cy="20185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A7A20F-D4CA-1B67-B691-22E830878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072" y="2233906"/>
            <a:ext cx="5846354" cy="108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0059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C5DC-2EEB-A1D2-2C5C-8469E5D428A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33624" y="1703834"/>
            <a:ext cx="9368615" cy="5059521"/>
          </a:xfrm>
        </p:spPr>
        <p:txBody>
          <a:bodyPr>
            <a:normAutofit/>
          </a:bodyPr>
          <a:lstStyle/>
          <a:p>
            <a:r>
              <a:rPr lang="en-US" sz="2000" dirty="0"/>
              <a:t>The </a:t>
            </a:r>
            <a:r>
              <a:rPr lang="en-US" sz="2000" b="1" dirty="0"/>
              <a:t>Gipps Model</a:t>
            </a:r>
            <a:r>
              <a:rPr lang="en-US" sz="2000" dirty="0"/>
              <a:t> is a </a:t>
            </a:r>
            <a:r>
              <a:rPr lang="en-US" sz="2000" b="1" dirty="0"/>
              <a:t>collision-avoidance car-following model</a:t>
            </a:r>
            <a:r>
              <a:rPr lang="en-US" sz="2000" dirty="0"/>
              <a:t>. </a:t>
            </a:r>
          </a:p>
          <a:p>
            <a:r>
              <a:rPr lang="en-US" sz="2000" dirty="0"/>
              <a:t>Unlike the GM models, this model assumes that a driver will choose a </a:t>
            </a:r>
            <a:r>
              <a:rPr lang="en-US" sz="2000" b="1" dirty="0">
                <a:solidFill>
                  <a:srgbClr val="005EA4"/>
                </a:solidFill>
              </a:rPr>
              <a:t>speed that allows them to stop safely</a:t>
            </a:r>
            <a:r>
              <a:rPr lang="en-US" sz="2000" dirty="0"/>
              <a:t>, even if the vehicle in front suddenly brakes to a complete stop.</a:t>
            </a:r>
          </a:p>
          <a:p>
            <a:pPr marL="0" indent="0">
              <a:buNone/>
            </a:pPr>
            <a:r>
              <a:rPr lang="en-US" sz="2000" b="1" dirty="0"/>
              <a:t>Core Idea: </a:t>
            </a:r>
            <a:r>
              <a:rPr lang="en-US" sz="2000" dirty="0"/>
              <a:t>At each time step, a driver selects the </a:t>
            </a:r>
            <a:r>
              <a:rPr lang="en-US" sz="2000" b="1" dirty="0"/>
              <a:t>minimum of two speeds</a:t>
            </a:r>
            <a:r>
              <a:rPr lang="en-US" sz="2000" dirty="0"/>
              <a:t>:</a:t>
            </a:r>
          </a:p>
          <a:p>
            <a:pPr marL="952493" lvl="2" indent="-342900">
              <a:buFont typeface="+mj-lt"/>
              <a:buAutoNum type="arabicPeriod"/>
            </a:pPr>
            <a:r>
              <a:rPr lang="en-US" sz="2000" dirty="0"/>
              <a:t>A </a:t>
            </a:r>
            <a:r>
              <a:rPr lang="en-US" sz="2000" b="1" dirty="0"/>
              <a:t>desired (free-flow) speed</a:t>
            </a:r>
            <a:r>
              <a:rPr lang="en-US" sz="2000" dirty="0"/>
              <a:t>, limited by acceleration capability,</a:t>
            </a:r>
          </a:p>
          <a:p>
            <a:pPr marL="952493" lvl="2" indent="-342900">
              <a:buFont typeface="+mj-lt"/>
              <a:buAutoNum type="arabicPeriod"/>
            </a:pPr>
            <a:r>
              <a:rPr lang="en-US" sz="2000" dirty="0"/>
              <a:t>A </a:t>
            </a:r>
            <a:r>
              <a:rPr lang="en-US" sz="2000" b="1" dirty="0"/>
              <a:t>safe speed</a:t>
            </a:r>
            <a:r>
              <a:rPr lang="en-US" sz="2000" dirty="0"/>
              <a:t>, ensuring the vehicle can stop safely if the leader brakes suddenly</a:t>
            </a:r>
          </a:p>
          <a:p>
            <a:endParaRPr 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B637F4-1F6A-E28F-9D2E-9AB1A4CED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9577070" cy="947674"/>
          </a:xfrm>
        </p:spPr>
        <p:txBody>
          <a:bodyPr/>
          <a:lstStyle/>
          <a:p>
            <a:r>
              <a:rPr lang="en-US" dirty="0"/>
              <a:t>2. Microscopic Traffic Flow Models</a:t>
            </a:r>
            <a:br>
              <a:rPr lang="en-US" dirty="0"/>
            </a:br>
            <a:r>
              <a:rPr lang="en-US" dirty="0"/>
              <a:t>   </a:t>
            </a:r>
            <a:r>
              <a:rPr lang="en-US" sz="2800" dirty="0">
                <a:solidFill>
                  <a:srgbClr val="00518E"/>
                </a:solidFill>
              </a:rPr>
              <a:t>Gipps model</a:t>
            </a:r>
            <a:endParaRPr lang="en-US" dirty="0">
              <a:solidFill>
                <a:srgbClr val="00518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3FED1D-41FE-0AB5-AF3C-5427A5CD6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197" y="5154167"/>
            <a:ext cx="4220955" cy="79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2746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7613-B88C-84FF-FD0E-34D373C1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67979" cy="717551"/>
          </a:xfrm>
        </p:spPr>
        <p:txBody>
          <a:bodyPr/>
          <a:lstStyle/>
          <a:p>
            <a:r>
              <a:rPr lang="en-US" dirty="0"/>
              <a:t>3. Mesoscopic Traffic Flow Models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5BF9E-838C-A3D6-4F4C-810F395F48A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These models combine </a:t>
            </a:r>
            <a:r>
              <a:rPr lang="en-US" b="1" dirty="0"/>
              <a:t>macroscopic flow representation</a:t>
            </a:r>
            <a:r>
              <a:rPr lang="en-US" dirty="0"/>
              <a:t> with </a:t>
            </a:r>
            <a:r>
              <a:rPr lang="en-US" b="1" dirty="0"/>
              <a:t>microscopic vehicle movements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Characteristics</a:t>
            </a:r>
            <a:endParaRPr lang="en-US" dirty="0"/>
          </a:p>
          <a:p>
            <a:pPr lvl="1"/>
            <a:r>
              <a:rPr lang="en-US" sz="2000" dirty="0"/>
              <a:t>Vehicles are grouped, but individual movement logic is retained</a:t>
            </a:r>
          </a:p>
          <a:p>
            <a:pPr lvl="1"/>
            <a:r>
              <a:rPr lang="en-US" sz="2000" dirty="0"/>
              <a:t>Less detailed than microscopic, more detailed than macroscopic</a:t>
            </a:r>
          </a:p>
          <a:p>
            <a:pPr lvl="1"/>
            <a:r>
              <a:rPr lang="en-US" sz="2000" dirty="0"/>
              <a:t>Applicable for large urban networks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60768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Discuss the different levels of traffic flow models </a:t>
            </a:r>
          </a:p>
          <a:p>
            <a:r>
              <a:rPr lang="en-US" sz="1800" dirty="0"/>
              <a:t>Discuss key traffic flow models’ principles and assumptions</a:t>
            </a:r>
          </a:p>
          <a:p>
            <a:r>
              <a:rPr lang="en-US" sz="1800" dirty="0"/>
              <a:t>Understand the criteria for selecting appropriate models for traffic flow analysis 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DC9DEF-2229-BCFA-9E8C-16656CE66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470878"/>
              </p:ext>
            </p:extLst>
          </p:nvPr>
        </p:nvGraphicFramePr>
        <p:xfrm>
          <a:off x="1178560" y="1417320"/>
          <a:ext cx="8477504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1820437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18286222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3741501702"/>
                    </a:ext>
                  </a:extLst>
                </a:gridCol>
                <a:gridCol w="2157984">
                  <a:extLst>
                    <a:ext uri="{9D8B030D-6E8A-4147-A177-3AD203B41FA5}">
                      <a16:colId xmlns:a16="http://schemas.microsoft.com/office/drawing/2014/main" val="1404899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Features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Microscopic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Mesoscopic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Macroscopic Models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64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Unit of detail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Individual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Small groups/Platoons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Traffic stream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737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Primary focus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Car following and lane changing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Distribution of speed/flow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Flow, Speed, Density, capacity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996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Relative Computational demand/Cost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934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Best use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Individual intersections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Regional networks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Long freeways/ City wide 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821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85169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CD05-E6F2-097F-F0D5-C4506747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55228-FA7B-7947-43C7-C85E901A02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Do classical speed–density models (e.g., Greenberg or Greenshields) realistically represent traffic flow under mixed and weak lane-discipline conditions commonly observed in African cities? Why or why not? What do you propose? </a:t>
            </a:r>
          </a:p>
          <a:p>
            <a:r>
              <a:rPr lang="en-US" sz="2400" dirty="0"/>
              <a:t>For an urban arterial in the DRC or a big city in Cameroon with cars, minibuses, motorcycles, and pedestrians, which traffic stream modeling approach would you select, and what local factors would most influence this choice? Why?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919822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materials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/>
              <a:t>Ciuffo, B., Punzo, V., &amp; Montanino, M. (2012). Thirty Years of Gipps’ Car-Following Model: Applications, Developments, and New Features: Applications, Developments, and New Features. </a:t>
            </a:r>
            <a:r>
              <a:rPr lang="en-US" sz="2000" i="1" dirty="0"/>
              <a:t>Transportation Research Record: Journal of the Transportation Research Board</a:t>
            </a:r>
            <a:r>
              <a:rPr lang="en-US" sz="2000" dirty="0"/>
              <a:t>, </a:t>
            </a:r>
            <a:r>
              <a:rPr lang="en-US" sz="2000" i="1" dirty="0"/>
              <a:t>2315</a:t>
            </a:r>
            <a:r>
              <a:rPr lang="en-US" sz="2000" dirty="0"/>
              <a:t>(1), 89-99. </a:t>
            </a:r>
            <a:r>
              <a:rPr lang="en-US" sz="2000" u="sng" dirty="0">
                <a:hlinkClick r:id="rId2"/>
              </a:rPr>
              <a:t>https://doi.org/10.3141/2315-10</a:t>
            </a:r>
            <a:r>
              <a:rPr lang="en-US" sz="2000" dirty="0"/>
              <a:t> (Original work published 2012)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Garber, N. J., &amp; Hoel, L. A. (2009). </a:t>
            </a:r>
            <a:r>
              <a:rPr lang="en-US" sz="2000" b="1" dirty="0"/>
              <a:t>Chapter 6: Fundamental Principles of Traffic Flow</a:t>
            </a:r>
            <a:r>
              <a:rPr lang="en-US" sz="2000" dirty="0"/>
              <a:t>. In </a:t>
            </a:r>
            <a:r>
              <a:rPr lang="en-US" sz="2000" i="1" dirty="0"/>
              <a:t>Traffic and Highway Engineering</a:t>
            </a:r>
            <a:r>
              <a:rPr lang="en-US" sz="2000" dirty="0"/>
              <a:t> (4th ed., pp. 253–305).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Traffic stream characteristics </a:t>
            </a:r>
          </a:p>
          <a:p>
            <a:pPr>
              <a:defRPr sz="1800"/>
            </a:pPr>
            <a:r>
              <a:rPr lang="en-US" dirty="0">
                <a:solidFill>
                  <a:srgbClr val="002060"/>
                </a:solidFill>
              </a:rPr>
              <a:t>Macroscopic Traffic Flow Models</a:t>
            </a:r>
            <a:endParaRPr lang="en-US" dirty="0"/>
          </a:p>
          <a:p>
            <a:pPr>
              <a:defRPr sz="1800"/>
            </a:pPr>
            <a:r>
              <a:rPr lang="en-US" dirty="0"/>
              <a:t>Microscopic Traffic Flow Models</a:t>
            </a:r>
          </a:p>
          <a:p>
            <a:pPr>
              <a:defRPr sz="1800"/>
            </a:pPr>
            <a:r>
              <a:rPr lang="en-US" dirty="0"/>
              <a:t>Mesoscopic Traffic Flow Models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D3B0B-E23A-F121-59BF-F8712E762D2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McShane, Traffic Engineering, 5th edition, Pearson, 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437A86-36B9-9CDA-9BFC-43238C3725C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5982" y="1178560"/>
            <a:ext cx="7476743" cy="472161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5EA4"/>
                </a:solidFill>
              </a:rPr>
              <a:t>Uninterrupted Flow Facilities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No fixed external interruptions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Freeways and controlled-access highways (suburban multilane highways and rural highways with long spacing)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Flow governed by vehicle interactions</a:t>
            </a:r>
            <a:endParaRPr lang="en-US" sz="2000" dirty="0"/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n-US" sz="2400" b="1" dirty="0">
                <a:solidFill>
                  <a:srgbClr val="005EA4"/>
                </a:solidFill>
              </a:rPr>
              <a:t> Interrupted Flow Facilities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Presence of fixed interruptions such as intersections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Traffic signals and stop control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Results in platoons of vehicles  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Common in urban environments</a:t>
            </a:r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439EE4-4A17-8D57-C71F-21AC01E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/>
          <a:lstStyle/>
          <a:p>
            <a:r>
              <a:rPr lang="en-US" dirty="0"/>
              <a:t>Traffic Stream Characteristics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53388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B875-C2F7-8176-2AB5-D0FF8AA29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/>
          <a:lstStyle/>
          <a:p>
            <a:r>
              <a:rPr lang="en-US" dirty="0"/>
              <a:t>Traffic Flow Models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D9359-CE52-5B2A-B3F7-4A73C60B6CC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6601" y="1036320"/>
            <a:ext cx="9179191" cy="5368971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2687638" algn="l"/>
              </a:tabLst>
            </a:pPr>
            <a:r>
              <a:rPr lang="en-US" sz="2000" dirty="0"/>
              <a:t>Traffic flow models are commonly classified according to the </a:t>
            </a:r>
            <a:r>
              <a:rPr lang="en-US" sz="2000" b="1" dirty="0"/>
              <a:t>level of detail</a:t>
            </a:r>
            <a:r>
              <a:rPr lang="en-US" sz="2000" dirty="0"/>
              <a:t>, </a:t>
            </a:r>
            <a:r>
              <a:rPr lang="en-US" sz="2000" b="1" dirty="0"/>
              <a:t>behavioral assumptions</a:t>
            </a:r>
            <a:r>
              <a:rPr lang="en-US" sz="2000" dirty="0"/>
              <a:t>, and </a:t>
            </a:r>
            <a:r>
              <a:rPr lang="en-US" sz="2000" b="1" dirty="0"/>
              <a:t>mathematical formulation</a:t>
            </a:r>
            <a:r>
              <a:rPr lang="en-US" sz="2000" dirty="0"/>
              <a:t> used to represent traffic dynamics.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2687638" algn="l"/>
              </a:tabLst>
            </a:pPr>
            <a:r>
              <a:rPr lang="en-US" sz="2000" b="1" dirty="0">
                <a:solidFill>
                  <a:srgbClr val="005EA4"/>
                </a:solidFill>
              </a:rPr>
              <a:t>Based on the Level of detail, 3 classes </a:t>
            </a:r>
          </a:p>
          <a:p>
            <a:pPr marL="1066793" lvl="2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tabLst>
                <a:tab pos="2687638" algn="l"/>
              </a:tabLst>
            </a:pPr>
            <a:r>
              <a:rPr lang="en-US" sz="2000" b="1" dirty="0">
                <a:solidFill>
                  <a:srgbClr val="005EA4"/>
                </a:solidFill>
              </a:rPr>
              <a:t>Macroscopic </a:t>
            </a:r>
          </a:p>
          <a:p>
            <a:pPr marL="1066793" lvl="2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tabLst>
                <a:tab pos="2687638" algn="l"/>
              </a:tabLst>
            </a:pPr>
            <a:r>
              <a:rPr lang="en-US" sz="2000" b="1" dirty="0">
                <a:solidFill>
                  <a:srgbClr val="005EA4"/>
                </a:solidFill>
              </a:rPr>
              <a:t>Microscopic </a:t>
            </a:r>
          </a:p>
          <a:p>
            <a:pPr marL="1066793" lvl="2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tabLst>
                <a:tab pos="2687638" algn="l"/>
              </a:tabLst>
            </a:pPr>
            <a:r>
              <a:rPr lang="en-US" sz="2000" b="1" dirty="0">
                <a:solidFill>
                  <a:srgbClr val="005EA4"/>
                </a:solidFill>
              </a:rPr>
              <a:t>Mesoscopic 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2052" name="Picture 4" descr="traffic moves along a highway during morning rush hour in india - car pollution stock pictures, royalty-free photos &amp; images">
            <a:extLst>
              <a:ext uri="{FF2B5EF4-FFF2-40B4-BE49-F238E27FC236}">
                <a16:creationId xmlns:a16="http://schemas.microsoft.com/office/drawing/2014/main" id="{5C9662B8-D752-4F46-AF65-FE2BDD684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340" y="2525077"/>
            <a:ext cx="4398967" cy="338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08470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4DC84-5DA9-1379-28DE-73BB7319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65516" cy="717551"/>
          </a:xfrm>
        </p:spPr>
        <p:txBody>
          <a:bodyPr/>
          <a:lstStyle/>
          <a:p>
            <a:r>
              <a:rPr lang="en-US" dirty="0"/>
              <a:t>Macroscopic Traffic Flow Models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A05276-A4CD-A05B-89AB-A117D3A01E5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90016" y="1386842"/>
            <a:ext cx="913180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These models describe traffic flow in an </a:t>
            </a:r>
            <a:r>
              <a:rPr lang="en-US" b="1" dirty="0">
                <a:solidFill>
                  <a:srgbClr val="00518E"/>
                </a:solidFill>
              </a:rPr>
              <a:t>aggregate</a:t>
            </a:r>
            <a:r>
              <a:rPr lang="en-US" b="1" dirty="0"/>
              <a:t> </a:t>
            </a:r>
            <a:r>
              <a:rPr lang="en-US" b="1" dirty="0">
                <a:solidFill>
                  <a:srgbClr val="00518E"/>
                </a:solidFill>
              </a:rPr>
              <a:t>sense</a:t>
            </a:r>
            <a:r>
              <a:rPr lang="en-US" dirty="0"/>
              <a:t>, analogous to fluid flow, without tracking individual vehicles.</a:t>
            </a:r>
          </a:p>
          <a:p>
            <a:pPr marL="0" indent="0">
              <a:buNone/>
            </a:pPr>
            <a:r>
              <a:rPr lang="en-US" b="1" dirty="0"/>
              <a:t>Key variables</a:t>
            </a:r>
            <a:endParaRPr lang="en-US" dirty="0"/>
          </a:p>
          <a:p>
            <a:r>
              <a:rPr lang="en-US" dirty="0"/>
              <a:t>Flow (q)</a:t>
            </a:r>
          </a:p>
          <a:p>
            <a:r>
              <a:rPr lang="en-US" dirty="0"/>
              <a:t>Speed (v)</a:t>
            </a:r>
          </a:p>
          <a:p>
            <a:r>
              <a:rPr lang="en-US" dirty="0"/>
              <a:t>Density (k)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8916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B18F7-7219-0D8A-B40C-C07C1F42C639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dirty="0"/>
              <a:t>A fundamental mathematical framework to describe the relationship between traffic speed and traffic density.</a:t>
            </a:r>
          </a:p>
          <a:p>
            <a:pPr lvl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dirty="0"/>
              <a:t>It assumes a </a:t>
            </a:r>
            <a:r>
              <a:rPr lang="en-US" b="1" dirty="0"/>
              <a:t>Linear</a:t>
            </a:r>
            <a:r>
              <a:rPr lang="en-US" dirty="0"/>
              <a:t> relationship </a:t>
            </a:r>
          </a:p>
          <a:p>
            <a:pPr lvl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dirty="0"/>
              <a:t>Mathematically given by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7752A88-ADCE-C259-2368-BC590B7B9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/>
          <a:lstStyle/>
          <a:p>
            <a:r>
              <a:rPr lang="en-US" dirty="0"/>
              <a:t>Macroscopic Traffic Flow Models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rgbClr val="00518E"/>
                </a:solidFill>
              </a:rPr>
              <a:t>Greenshield’s Model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7A7867-6160-8D2A-3168-7D56E43CC0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93" t="20530" r="13699" b="19589"/>
          <a:stretch/>
        </p:blipFill>
        <p:spPr>
          <a:xfrm>
            <a:off x="5731764" y="3150970"/>
            <a:ext cx="2461260" cy="926592"/>
          </a:xfrm>
          <a:prstGeom prst="rect">
            <a:avLst/>
          </a:prstGeom>
        </p:spPr>
      </p:pic>
      <p:pic>
        <p:nvPicPr>
          <p:cNvPr id="8" name="Picture 7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5CF7B038-7E3E-2464-5226-5FD09CAC2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65" y="3916602"/>
            <a:ext cx="7606052" cy="222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4007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D6D47-C40E-5AD2-38B9-DB443646FB5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Because of the fundamental traffic property [q = u*k], the Greenshields model leads to a parabolic relationship for traffic flow.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It is used to estimate the </a:t>
            </a:r>
            <a:r>
              <a:rPr lang="en-US" sz="2000" b="1" dirty="0"/>
              <a:t>Level of Service (LOS)</a:t>
            </a:r>
            <a:r>
              <a:rPr lang="en-US" sz="2000" dirty="0"/>
              <a:t> and capacity of a roadway based on observed data. </a:t>
            </a:r>
          </a:p>
          <a:p>
            <a:r>
              <a:rPr lang="en-US" sz="2000" dirty="0"/>
              <a:t> It is easy to compute, however, in real-world traffic data often deviates from a perfectly linear speed-density line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9F0FB2-2EE3-6173-D00F-4C4E0DDFB4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48" t="22302" r="6119" b="16064"/>
          <a:stretch/>
        </p:blipFill>
        <p:spPr>
          <a:xfrm>
            <a:off x="2779776" y="2377440"/>
            <a:ext cx="3056042" cy="93878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AFBE20D-4B1A-1AD9-2D3C-A75BB29717A7}"/>
              </a:ext>
            </a:extLst>
          </p:cNvPr>
          <p:cNvSpPr txBox="1">
            <a:spLocks/>
          </p:cNvSpPr>
          <p:nvPr/>
        </p:nvSpPr>
        <p:spPr>
          <a:xfrm>
            <a:off x="567865" y="468711"/>
            <a:ext cx="7065516" cy="845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Macroscopic Traffic Flow Models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rgbClr val="00518E"/>
                </a:solidFill>
              </a:rPr>
              <a:t>Greenshield’s Model</a:t>
            </a:r>
          </a:p>
        </p:txBody>
      </p:sp>
    </p:spTree>
    <p:extLst>
      <p:ext uri="{BB962C8B-B14F-4D97-AF65-F5344CB8AC3E}">
        <p14:creationId xmlns:p14="http://schemas.microsoft.com/office/powerpoint/2010/main" val="22370685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BC03B6-6A7C-3111-A9D7-49B618A20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00" y="1659638"/>
            <a:ext cx="5683084" cy="3924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652B3D-846C-6FB7-7B25-28930D35A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653" y="1671603"/>
            <a:ext cx="5775347" cy="39123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7A90C15-119A-DEF7-47FA-03C4F020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/>
          <a:lstStyle/>
          <a:p>
            <a:r>
              <a:rPr lang="en-US" dirty="0"/>
              <a:t>Macroscopic Traffic Flow Models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rgbClr val="00518E"/>
                </a:solidFill>
              </a:rPr>
              <a:t>Greenshield’s Model</a:t>
            </a:r>
          </a:p>
        </p:txBody>
      </p:sp>
    </p:spTree>
    <p:extLst>
      <p:ext uri="{BB962C8B-B14F-4D97-AF65-F5344CB8AC3E}">
        <p14:creationId xmlns:p14="http://schemas.microsoft.com/office/powerpoint/2010/main" val="362798114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AD4D7A7-248C-4C67-A3B8-044935BB646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1136</Words>
  <Application>Microsoft Office PowerPoint</Application>
  <PresentationFormat>Widescreen</PresentationFormat>
  <Paragraphs>144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Traffic Stream Characteristics</vt:lpstr>
      <vt:lpstr>Traffic Flow Models</vt:lpstr>
      <vt:lpstr>Macroscopic Traffic Flow Models</vt:lpstr>
      <vt:lpstr>Macroscopic Traffic Flow Models     Greenshield’s Model</vt:lpstr>
      <vt:lpstr>PowerPoint Presentation</vt:lpstr>
      <vt:lpstr>Macroscopic Traffic Flow Models     Greenshield’s Model</vt:lpstr>
      <vt:lpstr>Macroscopic Traffic Flow Models     Greenberg Model</vt:lpstr>
      <vt:lpstr>1. Macroscopic Traffic Flow Models     Greenberg Model</vt:lpstr>
      <vt:lpstr>1. Macroscopic Traffic Flow Models     Greenberg Model</vt:lpstr>
      <vt:lpstr>1. Macroscopic Traffic Flow Models     </vt:lpstr>
      <vt:lpstr>Group Exercise </vt:lpstr>
      <vt:lpstr>2. Microscopic Traffic Flow Models</vt:lpstr>
      <vt:lpstr>2. Microscopic Traffic Flow Models    General Motors (GM) Car following model</vt:lpstr>
      <vt:lpstr>2. Microscopic Traffic Flow Models    General Motors (GM) Car following model</vt:lpstr>
      <vt:lpstr>2. Microscopic Traffic Flow Models    Gipps model</vt:lpstr>
      <vt:lpstr>3. Mesoscopic Traffic Flow Models</vt:lpstr>
      <vt:lpstr>PowerPoint Presentation</vt:lpstr>
      <vt:lpstr>Discussion Questions</vt:lpstr>
      <vt:lpstr>Additional materials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150</cp:revision>
  <dcterms:modified xsi:type="dcterms:W3CDTF">2026-02-16T07:19:44Z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