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57" dt="2026-07-22T20:41:01.62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2T20:42:54.569" v="472"/>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mod">
        <pc:chgData name="office365" userId="5fcdbc0c-b1d0-4b52-bc28-28c25c9fccde" providerId="ADAL" clId="{839C158B-1674-498C-8D10-D29DEC7F3344}" dt="2026-07-22T20:42:54.566" v="458"/>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mod">
        <pc:chgData name="office365" userId="5fcdbc0c-b1d0-4b52-bc28-28c25c9fccde" providerId="ADAL" clId="{839C158B-1674-498C-8D10-D29DEC7F3344}" dt="2026-07-22T20:42:54.567" v="460"/>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mod">
        <pc:chgData name="office365" userId="5fcdbc0c-b1d0-4b52-bc28-28c25c9fccde" providerId="ADAL" clId="{839C158B-1674-498C-8D10-D29DEC7F3344}" dt="2026-07-22T20:42:54.567" v="462"/>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mod">
        <pc:chgData name="office365" userId="5fcdbc0c-b1d0-4b52-bc28-28c25c9fccde" providerId="ADAL" clId="{839C158B-1674-498C-8D10-D29DEC7F3344}" dt="2026-07-22T20:42:54.567" v="464"/>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mod">
        <pc:chgData name="office365" userId="5fcdbc0c-b1d0-4b52-bc28-28c25c9fccde" providerId="ADAL" clId="{839C158B-1674-498C-8D10-D29DEC7F3344}" dt="2026-07-22T20:42:54.568" v="466"/>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mod">
        <pc:chgData name="office365" userId="5fcdbc0c-b1d0-4b52-bc28-28c25c9fccde" providerId="ADAL" clId="{839C158B-1674-498C-8D10-D29DEC7F3344}" dt="2026-07-22T20:42:54.568" v="468"/>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mod">
        <pc:chgData name="office365" userId="5fcdbc0c-b1d0-4b52-bc28-28c25c9fccde" providerId="ADAL" clId="{839C158B-1674-498C-8D10-D29DEC7F3344}" dt="2026-07-22T20:42:54.568" v="470"/>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mod">
        <pc:chgData name="office365" userId="5fcdbc0c-b1d0-4b52-bc28-28c25c9fccde" providerId="ADAL" clId="{839C158B-1674-498C-8D10-D29DEC7F3344}" dt="2026-07-22T20:42:54.569" v="472"/>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2T20:40:20.193" v="423" actId="47"/>
        <pc:sldMkLst>
          <pc:docMk/>
          <pc:sldMk cId="1595943737" sldId="322"/>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338418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1780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94224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9165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547953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771786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52014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70754763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Road A: dirt road — seasonal use, seasonal maintenance, drainage and passability risk.</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B: elaborate unpaved road — daily ordinary vehicle access, routine and periodic maintenance.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C: natural trail — no formal surface, very low control of travel time and viability.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Laterite/natural gravel can serve as wearing or base material; compacted local soil/improved fill supports the foundation/platform.</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Improvements should focus first on drainage, shaping, crowning and local material stabilisation.</a:t>
            </a:r>
            <a:endParaRPr lang="en-US" sz="1800" dirty="0"/>
          </a:p>
        </p:txBody>
      </p:sp>
      <p:sp>
        <p:nvSpPr>
          <p:cNvPr id="4" name="Title 3">
            <a:extLst>
              <a:ext uri="{FF2B5EF4-FFF2-40B4-BE49-F238E27FC236}">
                <a16:creationId xmlns:a16="http://schemas.microsoft.com/office/drawing/2014/main" id="{E3E476F8-2CE8-1E16-7E05-CFEEF4573C0D}"/>
              </a:ext>
            </a:extLst>
          </p:cNvPr>
          <p:cNvSpPr>
            <a:spLocks noGrp="1"/>
          </p:cNvSpPr>
          <p:nvPr>
            <p:ph type="title"/>
          </p:nvPr>
        </p:nvSpPr>
        <p:spPr/>
        <p:txBody>
          <a:bodyPr/>
          <a:lstStyle/>
          <a:p>
            <a:r>
              <a:rPr lang="en-US"/>
              <a:t>Expected answer / solution</a:t>
            </a:r>
            <a:endParaRPr lang="pl-PL"/>
          </a:p>
        </p:txBody>
      </p:sp>
      <p:sp>
        <p:nvSpPr>
          <p:cNvPr id="5" name="Text Placeholder 4">
            <a:extLst>
              <a:ext uri="{FF2B5EF4-FFF2-40B4-BE49-F238E27FC236}">
                <a16:creationId xmlns:a16="http://schemas.microsoft.com/office/drawing/2014/main" id="{A82B84A4-4577-AF09-5C9F-738CCC9B7B9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6336484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understand “unpaved” is not one uniform category.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proposing asphalt without considering budget or maintenance capacity.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viability of the road is a management concept, not only a construction detail.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ask how classification changes if traffic volume doubles.</a:t>
            </a:r>
            <a:endParaRPr lang="en-US" sz="1800" dirty="0"/>
          </a:p>
        </p:txBody>
      </p:sp>
      <p:sp>
        <p:nvSpPr>
          <p:cNvPr id="4" name="Title 3">
            <a:extLst>
              <a:ext uri="{FF2B5EF4-FFF2-40B4-BE49-F238E27FC236}">
                <a16:creationId xmlns:a16="http://schemas.microsoft.com/office/drawing/2014/main" id="{FB0E54FF-FCAC-CF4C-7749-79F46892AEE5}"/>
              </a:ext>
            </a:extLst>
          </p:cNvPr>
          <p:cNvSpPr>
            <a:spLocks noGrp="1"/>
          </p:cNvSpPr>
          <p:nvPr>
            <p:ph type="title"/>
          </p:nvPr>
        </p:nvSpPr>
        <p:spPr/>
        <p:txBody>
          <a:bodyPr/>
          <a:lstStyle/>
          <a:p>
            <a:r>
              <a:rPr lang="en-US"/>
              <a:t>Teacher notes</a:t>
            </a:r>
            <a:endParaRPr lang="pl-PL"/>
          </a:p>
        </p:txBody>
      </p:sp>
      <p:sp>
        <p:nvSpPr>
          <p:cNvPr id="5" name="Text Placeholder 4">
            <a:extLst>
              <a:ext uri="{FF2B5EF4-FFF2-40B4-BE49-F238E27FC236}">
                <a16:creationId xmlns:a16="http://schemas.microsoft.com/office/drawing/2014/main" id="{A5D61FC7-2202-C778-725F-9A12D8BACAD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55743359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Group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dirty="0">
                <a:solidFill>
                  <a:srgbClr val="000000"/>
                </a:solidFill>
                <a:latin typeface="Arial" pitchFamily="34" charset="0"/>
                <a:ea typeface="Arial" pitchFamily="34" charset="-122"/>
                <a:cs typeface="Arial" pitchFamily="34" charset="-120"/>
              </a:rPr>
              <a:t>90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unpaved local roads</a:t>
            </a:r>
            <a:endParaRPr lang="en-US" sz="1800" dirty="0"/>
          </a:p>
        </p:txBody>
      </p:sp>
      <p:sp>
        <p:nvSpPr>
          <p:cNvPr id="4" name="Title 3">
            <a:extLst>
              <a:ext uri="{FF2B5EF4-FFF2-40B4-BE49-F238E27FC236}">
                <a16:creationId xmlns:a16="http://schemas.microsoft.com/office/drawing/2014/main" id="{38CD58D7-10C8-FADF-7019-118488E4555A}"/>
              </a:ext>
            </a:extLst>
          </p:cNvPr>
          <p:cNvSpPr>
            <a:spLocks noGrp="1"/>
          </p:cNvSpPr>
          <p:nvPr>
            <p:ph type="title"/>
          </p:nvPr>
        </p:nvSpPr>
        <p:spPr/>
        <p:txBody>
          <a:bodyPr/>
          <a:lstStyle/>
          <a:p>
            <a:r>
              <a:rPr lang="en-US"/>
              <a:t>Laboratory 02. Unpaved road classification</a:t>
            </a:r>
            <a:endParaRPr lang="pl-PL"/>
          </a:p>
        </p:txBody>
      </p:sp>
      <p:sp>
        <p:nvSpPr>
          <p:cNvPr id="5" name="Text Placeholder 4">
            <a:extLst>
              <a:ext uri="{FF2B5EF4-FFF2-40B4-BE49-F238E27FC236}">
                <a16:creationId xmlns:a16="http://schemas.microsoft.com/office/drawing/2014/main" id="{A7C70D48-47DB-91BE-778E-60B79D37647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94338233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Classify unpaved roads by viability and level of service.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Identify the role of platform, foundation and wearing course.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Match local materials with their road function.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Explain why road type affects maintenance requirements.</a:t>
            </a:r>
            <a:endParaRPr lang="en-US" sz="1800" dirty="0"/>
          </a:p>
        </p:txBody>
      </p:sp>
      <p:sp>
        <p:nvSpPr>
          <p:cNvPr id="4" name="Title 3">
            <a:extLst>
              <a:ext uri="{FF2B5EF4-FFF2-40B4-BE49-F238E27FC236}">
                <a16:creationId xmlns:a16="http://schemas.microsoft.com/office/drawing/2014/main" id="{DCF2FA21-5972-A85D-1755-6F8AB6F782FD}"/>
              </a:ext>
            </a:extLst>
          </p:cNvPr>
          <p:cNvSpPr>
            <a:spLocks noGrp="1"/>
          </p:cNvSpPr>
          <p:nvPr>
            <p:ph type="title"/>
          </p:nvPr>
        </p:nvSpPr>
        <p:spPr/>
        <p:txBody>
          <a:bodyPr/>
          <a:lstStyle/>
          <a:p>
            <a:r>
              <a:rPr lang="en-US"/>
              <a:t>Learning objectives</a:t>
            </a:r>
            <a:endParaRPr lang="pl-PL"/>
          </a:p>
        </p:txBody>
      </p:sp>
      <p:sp>
        <p:nvSpPr>
          <p:cNvPr id="5" name="Text Placeholder 4">
            <a:extLst>
              <a:ext uri="{FF2B5EF4-FFF2-40B4-BE49-F238E27FC236}">
                <a16:creationId xmlns:a16="http://schemas.microsoft.com/office/drawing/2014/main" id="{CEDAE8C4-855F-3138-90B0-26344A25F78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69386062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district authority manages three rural links: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A: seasonal agricultural track used mainly by tractors.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B: village access road used daily by motorcycles and small cars.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Road C: untreated natural track through hilly terrain.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authority asks which roads require formal maintenance planning.</a:t>
            </a:r>
            <a:endParaRPr lang="en-US" sz="1800" dirty="0"/>
          </a:p>
        </p:txBody>
      </p:sp>
      <p:sp>
        <p:nvSpPr>
          <p:cNvPr id="4" name="Title 3">
            <a:extLst>
              <a:ext uri="{FF2B5EF4-FFF2-40B4-BE49-F238E27FC236}">
                <a16:creationId xmlns:a16="http://schemas.microsoft.com/office/drawing/2014/main" id="{848B499D-476D-07F2-B3F2-250078BC648A}"/>
              </a:ext>
            </a:extLst>
          </p:cNvPr>
          <p:cNvSpPr>
            <a:spLocks noGrp="1"/>
          </p:cNvSpPr>
          <p:nvPr>
            <p:ph type="title"/>
          </p:nvPr>
        </p:nvSpPr>
        <p:spPr/>
        <p:txBody>
          <a:bodyPr/>
          <a:lstStyle/>
          <a:p>
            <a:r>
              <a:rPr lang="en-US"/>
              <a:t>Background / case study</a:t>
            </a:r>
            <a:endParaRPr lang="pl-PL"/>
          </a:p>
        </p:txBody>
      </p:sp>
      <p:sp>
        <p:nvSpPr>
          <p:cNvPr id="5" name="Text Placeholder 4">
            <a:extLst>
              <a:ext uri="{FF2B5EF4-FFF2-40B4-BE49-F238E27FC236}">
                <a16:creationId xmlns:a16="http://schemas.microsoft.com/office/drawing/2014/main" id="{3D57307C-D833-4A1D-F52A-4AC4BA4C4E6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8470596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Classify Road A, Road B and Road C.</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Fill in the table: road type, expected vehicle access, maintenance level, main risk.</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Assign materials to layers: compacted soil, laterite gravel, natural gravel, improved local fill.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Recommend one low-cost improvement for each road.</a:t>
            </a:r>
            <a:endParaRPr lang="en-US" sz="1800" dirty="0"/>
          </a:p>
        </p:txBody>
      </p:sp>
      <p:sp>
        <p:nvSpPr>
          <p:cNvPr id="4" name="Title 3">
            <a:extLst>
              <a:ext uri="{FF2B5EF4-FFF2-40B4-BE49-F238E27FC236}">
                <a16:creationId xmlns:a16="http://schemas.microsoft.com/office/drawing/2014/main" id="{5173A646-4E48-B4B9-93A6-22AE36B453EC}"/>
              </a:ext>
            </a:extLst>
          </p:cNvPr>
          <p:cNvSpPr>
            <a:spLocks noGrp="1"/>
          </p:cNvSpPr>
          <p:nvPr>
            <p:ph type="title"/>
          </p:nvPr>
        </p:nvSpPr>
        <p:spPr/>
        <p:txBody>
          <a:bodyPr/>
          <a:lstStyle/>
          <a:p>
            <a:r>
              <a:rPr lang="en-US"/>
              <a:t>Student task</a:t>
            </a:r>
            <a:endParaRPr lang="pl-PL"/>
          </a:p>
        </p:txBody>
      </p:sp>
      <p:sp>
        <p:nvSpPr>
          <p:cNvPr id="5" name="Text Placeholder 4">
            <a:extLst>
              <a:ext uri="{FF2B5EF4-FFF2-40B4-BE49-F238E27FC236}">
                <a16:creationId xmlns:a16="http://schemas.microsoft.com/office/drawing/2014/main" id="{8C0F5CE8-1A25-D5EA-B50C-AC043E074B3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09203864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Classification options: natural trail; dirt road; elaborate unpaved road.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Material options: treated/untreated local soil; laterite gravel; natural gravel; stabilised sand.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Assumed constraints: no asphalt, limited budget, one grader available twice per year.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Climate: long wet season with intense rainfall and erosion risk.</a:t>
            </a:r>
            <a:endParaRPr lang="en-US" sz="1800" dirty="0"/>
          </a:p>
        </p:txBody>
      </p:sp>
      <p:sp>
        <p:nvSpPr>
          <p:cNvPr id="4" name="Title 3">
            <a:extLst>
              <a:ext uri="{FF2B5EF4-FFF2-40B4-BE49-F238E27FC236}">
                <a16:creationId xmlns:a16="http://schemas.microsoft.com/office/drawing/2014/main" id="{B48D4A9E-FD7E-9952-F96A-24CDBC19076F}"/>
              </a:ext>
            </a:extLst>
          </p:cNvPr>
          <p:cNvSpPr>
            <a:spLocks noGrp="1"/>
          </p:cNvSpPr>
          <p:nvPr>
            <p:ph type="title"/>
          </p:nvPr>
        </p:nvSpPr>
        <p:spPr/>
        <p:txBody>
          <a:bodyPr/>
          <a:lstStyle/>
          <a:p>
            <a:r>
              <a:rPr lang="en-US"/>
              <a:t>Data / materials</a:t>
            </a:r>
            <a:endParaRPr lang="pl-PL"/>
          </a:p>
        </p:txBody>
      </p:sp>
      <p:sp>
        <p:nvSpPr>
          <p:cNvPr id="5" name="Text Placeholder 4">
            <a:extLst>
              <a:ext uri="{FF2B5EF4-FFF2-40B4-BE49-F238E27FC236}">
                <a16:creationId xmlns:a16="http://schemas.microsoft.com/office/drawing/2014/main" id="{FA0F8718-3D3B-AC17-E682-EEC7E86D794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84892913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35 </a:t>
            </a:r>
            <a:r>
              <a:rPr lang="en-US" sz="1800" dirty="0">
                <a:solidFill>
                  <a:srgbClr val="000000"/>
                </a:solidFill>
                <a:latin typeface="Arial" pitchFamily="34" charset="0"/>
                <a:ea typeface="Arial" pitchFamily="34" charset="-122"/>
                <a:cs typeface="Arial" pitchFamily="34" charset="-120"/>
              </a:rPr>
              <a:t>min — classification and table.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Internal peer check: </a:t>
            </a:r>
            <a:r>
              <a:rPr lang="pl-PL" sz="1800" dirty="0">
                <a:solidFill>
                  <a:srgbClr val="000000"/>
                </a:solidFill>
                <a:latin typeface="Arial" pitchFamily="34" charset="0"/>
                <a:ea typeface="Arial" pitchFamily="34" charset="-122"/>
                <a:cs typeface="Arial" pitchFamily="34" charset="-120"/>
              </a:rPr>
              <a:t>20</a:t>
            </a:r>
            <a:r>
              <a:rPr lang="en-US" sz="1800" dirty="0">
                <a:solidFill>
                  <a:srgbClr val="000000"/>
                </a:solidFill>
                <a:latin typeface="Arial" pitchFamily="34" charset="0"/>
                <a:ea typeface="Arial" pitchFamily="34" charset="-122"/>
                <a:cs typeface="Arial" pitchFamily="34" charset="-120"/>
              </a:rPr>
              <a:t> min — another group reviews the table.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Discussion: </a:t>
            </a:r>
            <a:r>
              <a:rPr lang="pl-PL" sz="1800" dirty="0">
                <a:solidFill>
                  <a:srgbClr val="000000"/>
                </a:solidFill>
                <a:latin typeface="Arial" pitchFamily="34" charset="0"/>
                <a:ea typeface="Arial" pitchFamily="34" charset="-122"/>
                <a:cs typeface="Arial" pitchFamily="34" charset="-120"/>
              </a:rPr>
              <a:t>25</a:t>
            </a:r>
            <a:r>
              <a:rPr lang="en-US" sz="1800" dirty="0">
                <a:solidFill>
                  <a:srgbClr val="000000"/>
                </a:solidFill>
                <a:latin typeface="Arial" pitchFamily="34" charset="0"/>
                <a:ea typeface="Arial" pitchFamily="34" charset="-122"/>
                <a:cs typeface="Arial" pitchFamily="34" charset="-120"/>
              </a:rPr>
              <a:t> min — compare maintenance implications.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Reporting: </a:t>
            </a:r>
            <a:r>
              <a:rPr lang="pl-PL" sz="1800" dirty="0">
                <a:solidFill>
                  <a:srgbClr val="000000"/>
                </a:solidFill>
                <a:latin typeface="Arial" pitchFamily="34" charset="0"/>
                <a:ea typeface="Arial" pitchFamily="34" charset="-122"/>
                <a:cs typeface="Arial" pitchFamily="34" charset="-120"/>
              </a:rPr>
              <a:t>10 </a:t>
            </a:r>
            <a:r>
              <a:rPr lang="en-US" sz="1800" dirty="0">
                <a:solidFill>
                  <a:srgbClr val="000000"/>
                </a:solidFill>
                <a:latin typeface="Arial" pitchFamily="34" charset="0"/>
                <a:ea typeface="Arial" pitchFamily="34" charset="-122"/>
                <a:cs typeface="Arial" pitchFamily="34" charset="-120"/>
              </a:rPr>
              <a:t>min — one recommendation per group.</a:t>
            </a:r>
            <a:endParaRPr lang="en-US" sz="1800" dirty="0"/>
          </a:p>
        </p:txBody>
      </p:sp>
      <p:sp>
        <p:nvSpPr>
          <p:cNvPr id="4" name="Title 3">
            <a:extLst>
              <a:ext uri="{FF2B5EF4-FFF2-40B4-BE49-F238E27FC236}">
                <a16:creationId xmlns:a16="http://schemas.microsoft.com/office/drawing/2014/main" id="{71060AE7-2105-DE7E-42AC-1F494C9B393C}"/>
              </a:ext>
            </a:extLst>
          </p:cNvPr>
          <p:cNvSpPr>
            <a:spLocks noGrp="1"/>
          </p:cNvSpPr>
          <p:nvPr>
            <p:ph type="title"/>
          </p:nvPr>
        </p:nvSpPr>
        <p:spPr/>
        <p:txBody>
          <a:bodyPr/>
          <a:lstStyle/>
          <a:p>
            <a:r>
              <a:rPr lang="en-US"/>
              <a:t>Work organisation</a:t>
            </a:r>
            <a:endParaRPr lang="pl-PL"/>
          </a:p>
        </p:txBody>
      </p:sp>
      <p:sp>
        <p:nvSpPr>
          <p:cNvPr id="5" name="Text Placeholder 4">
            <a:extLst>
              <a:ext uri="{FF2B5EF4-FFF2-40B4-BE49-F238E27FC236}">
                <a16:creationId xmlns:a16="http://schemas.microsoft.com/office/drawing/2014/main" id="{E413D076-C918-F32E-3075-B7F4A28F20B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58888706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9ACB56ED-6C41-40CF-9903-0DE51C3E1FE9}"/>
</file>

<file path=docProps/app.xml><?xml version="1.0" encoding="utf-8"?>
<Properties xmlns="http://schemas.openxmlformats.org/officeDocument/2006/extended-properties" xmlns:vt="http://schemas.openxmlformats.org/officeDocument/2006/docPropsVTypes">
  <TotalTime>67</TotalTime>
  <Words>499</Words>
  <Application>Microsoft Office PowerPoint</Application>
  <PresentationFormat>Widescreen</PresentationFormat>
  <Paragraphs>50</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Laboratory 02. Unpaved road classification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