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9"/>
  </p:notesMasterIdLst>
  <p:handoutMasterIdLst>
    <p:handoutMasterId r:id="rId40"/>
  </p:handoutMasterIdLst>
  <p:sldIdLst>
    <p:sldId id="306" r:id="rId5"/>
    <p:sldId id="313" r:id="rId6"/>
    <p:sldId id="307" r:id="rId7"/>
    <p:sldId id="341" r:id="rId8"/>
    <p:sldId id="342" r:id="rId9"/>
    <p:sldId id="344" r:id="rId10"/>
    <p:sldId id="297" r:id="rId11"/>
    <p:sldId id="298" r:id="rId12"/>
    <p:sldId id="299" r:id="rId13"/>
    <p:sldId id="345" r:id="rId14"/>
    <p:sldId id="300" r:id="rId15"/>
    <p:sldId id="330" r:id="rId16"/>
    <p:sldId id="301" r:id="rId17"/>
    <p:sldId id="302" r:id="rId18"/>
    <p:sldId id="303" r:id="rId19"/>
    <p:sldId id="304" r:id="rId20"/>
    <p:sldId id="305" r:id="rId21"/>
    <p:sldId id="331" r:id="rId22"/>
    <p:sldId id="268" r:id="rId23"/>
    <p:sldId id="332" r:id="rId24"/>
    <p:sldId id="343" r:id="rId25"/>
    <p:sldId id="308" r:id="rId26"/>
    <p:sldId id="333" r:id="rId27"/>
    <p:sldId id="310" r:id="rId28"/>
    <p:sldId id="311" r:id="rId29"/>
    <p:sldId id="312" r:id="rId30"/>
    <p:sldId id="334" r:id="rId31"/>
    <p:sldId id="335" r:id="rId32"/>
    <p:sldId id="336" r:id="rId33"/>
    <p:sldId id="337" r:id="rId34"/>
    <p:sldId id="338" r:id="rId35"/>
    <p:sldId id="339" r:id="rId36"/>
    <p:sldId id="340" r:id="rId37"/>
    <p:sldId id="309" r:id="rId3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722"/>
    <a:srgbClr val="F26211"/>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154"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6T08:41:42.884" v="32" actId="1076"/>
      <pc:docMkLst>
        <pc:docMk/>
      </pc:docMkLst>
      <pc:sldChg chg="modSp mod">
        <pc:chgData name="office365" userId="5fcdbc0c-b1d0-4b52-bc28-28c25c9fccde" providerId="ADAL" clId="{839C158B-1674-498C-8D10-D29DEC7F3344}" dt="2026-07-16T08:40:39.330" v="25" actId="1035"/>
        <pc:sldMkLst>
          <pc:docMk/>
          <pc:sldMk cId="0" sldId="297"/>
        </pc:sldMkLst>
        <pc:spChg chg="mod">
          <ac:chgData name="office365" userId="5fcdbc0c-b1d0-4b52-bc28-28c25c9fccde" providerId="ADAL" clId="{839C158B-1674-498C-8D10-D29DEC7F3344}" dt="2026-07-16T08:40:39.330" v="25" actId="1035"/>
          <ac:spMkLst>
            <pc:docMk/>
            <pc:sldMk cId="0" sldId="297"/>
            <ac:spMk id="161798" creationId="{00000000-0000-0000-0000-000000000000}"/>
          </ac:spMkLst>
        </pc:spChg>
      </pc:sldChg>
      <pc:sldChg chg="modSp mod">
        <pc:chgData name="office365" userId="5fcdbc0c-b1d0-4b52-bc28-28c25c9fccde" providerId="ADAL" clId="{839C158B-1674-498C-8D10-D29DEC7F3344}" dt="2026-07-16T08:41:01.770" v="28" actId="1076"/>
        <pc:sldMkLst>
          <pc:docMk/>
          <pc:sldMk cId="0" sldId="308"/>
        </pc:sldMkLst>
        <pc:graphicFrameChg chg="mod">
          <ac:chgData name="office365" userId="5fcdbc0c-b1d0-4b52-bc28-28c25c9fccde" providerId="ADAL" clId="{839C158B-1674-498C-8D10-D29DEC7F3344}" dt="2026-07-16T08:41:01.770" v="28" actId="1076"/>
          <ac:graphicFrameMkLst>
            <pc:docMk/>
            <pc:sldMk cId="0" sldId="308"/>
            <ac:graphicFrameMk id="2050" creationId="{00000000-0000-0000-0000-000000000000}"/>
          </ac:graphicFrameMkLst>
        </pc:graphicFrameChg>
      </pc:sldChg>
      <pc:sldChg chg="modSp mod">
        <pc:chgData name="office365" userId="5fcdbc0c-b1d0-4b52-bc28-28c25c9fccde" providerId="ADAL" clId="{839C158B-1674-498C-8D10-D29DEC7F3344}" dt="2026-07-16T08:41:11.962" v="29" actId="1076"/>
        <pc:sldMkLst>
          <pc:docMk/>
          <pc:sldMk cId="0" sldId="312"/>
        </pc:sldMkLst>
        <pc:graphicFrameChg chg="mod">
          <ac:chgData name="office365" userId="5fcdbc0c-b1d0-4b52-bc28-28c25c9fccde" providerId="ADAL" clId="{839C158B-1674-498C-8D10-D29DEC7F3344}" dt="2026-07-16T08:41:11.962" v="29" actId="1076"/>
          <ac:graphicFrameMkLst>
            <pc:docMk/>
            <pc:sldMk cId="0" sldId="312"/>
            <ac:graphicFrameMk id="6146" creationId="{00000000-0000-0000-0000-000000000000}"/>
          </ac:graphicFrameMkLst>
        </pc:graphicFrameChg>
      </pc:sldChg>
      <pc:sldChg chg="modSp mod">
        <pc:chgData name="office365" userId="5fcdbc0c-b1d0-4b52-bc28-28c25c9fccde" providerId="ADAL" clId="{839C158B-1674-498C-8D10-D29DEC7F3344}" dt="2026-07-16T08:41:42.884" v="32" actId="1076"/>
        <pc:sldMkLst>
          <pc:docMk/>
          <pc:sldMk cId="0" sldId="340"/>
        </pc:sldMkLst>
        <pc:spChg chg="mod">
          <ac:chgData name="office365" userId="5fcdbc0c-b1d0-4b52-bc28-28c25c9fccde" providerId="ADAL" clId="{839C158B-1674-498C-8D10-D29DEC7F3344}" dt="2026-07-16T08:41:39.195" v="30" actId="1076"/>
          <ac:spMkLst>
            <pc:docMk/>
            <pc:sldMk cId="0" sldId="340"/>
            <ac:spMk id="10246" creationId="{00000000-0000-0000-0000-000000000000}"/>
          </ac:spMkLst>
        </pc:spChg>
        <pc:graphicFrameChg chg="mod">
          <ac:chgData name="office365" userId="5fcdbc0c-b1d0-4b52-bc28-28c25c9fccde" providerId="ADAL" clId="{839C158B-1674-498C-8D10-D29DEC7F3344}" dt="2026-07-16T08:41:42.884" v="32" actId="1076"/>
          <ac:graphicFrameMkLst>
            <pc:docMk/>
            <pc:sldMk cId="0" sldId="340"/>
            <ac:graphicFrameMk id="10242" creationId="{00000000-0000-0000-0000-000000000000}"/>
          </ac:graphicFrameMkLst>
        </pc:graphicFrameChg>
        <pc:graphicFrameChg chg="mod">
          <ac:chgData name="office365" userId="5fcdbc0c-b1d0-4b52-bc28-28c25c9fccde" providerId="ADAL" clId="{839C158B-1674-498C-8D10-D29DEC7F3344}" dt="2026-07-16T08:41:42.884" v="32" actId="1076"/>
          <ac:graphicFrameMkLst>
            <pc:docMk/>
            <pc:sldMk cId="0" sldId="340"/>
            <ac:graphicFrameMk id="10243" creationId="{00000000-0000-0000-0000-000000000000}"/>
          </ac:graphicFrameMkLst>
        </pc:graphicFrameChg>
      </pc:sldChg>
      <pc:sldChg chg="modSp mod">
        <pc:chgData name="office365" userId="5fcdbc0c-b1d0-4b52-bc28-28c25c9fccde" providerId="ADAL" clId="{839C158B-1674-498C-8D10-D29DEC7F3344}" dt="2026-07-16T08:40:46.803" v="27" actId="27636"/>
        <pc:sldMkLst>
          <pc:docMk/>
          <pc:sldMk cId="3491097675" sldId="345"/>
        </pc:sldMkLst>
        <pc:spChg chg="mod">
          <ac:chgData name="office365" userId="5fcdbc0c-b1d0-4b52-bc28-28c25c9fccde" providerId="ADAL" clId="{839C158B-1674-498C-8D10-D29DEC7F3344}" dt="2026-07-16T08:40:46.803" v="27" actId="27636"/>
          <ac:spMkLst>
            <pc:docMk/>
            <pc:sldMk cId="3491097675" sldId="345"/>
            <ac:spMk id="3" creationId="{6CA2DF5D-158B-30EE-FD93-5143957DC24D}"/>
          </ac:spMkLst>
        </pc:spChg>
      </pc:sldChg>
    </pc:docChg>
  </pc:docChgLst>
  <pc:docChgLst>
    <pc:chgData name="Wojciech Kustra" userId="afebd3d0-216b-4c4f-8992-1bf1fda6d5e8" providerId="ADAL" clId="{1D307E72-7901-4E61-A01B-3C4232ABCF63}"/>
    <pc:docChg chg="undo custSel modSld">
      <pc:chgData name="Wojciech Kustra" userId="afebd3d0-216b-4c4f-8992-1bf1fda6d5e8" providerId="ADAL" clId="{1D307E72-7901-4E61-A01B-3C4232ABCF63}" dt="2026-07-08T11:57:29.917" v="273" actId="1076"/>
      <pc:docMkLst>
        <pc:docMk/>
      </pc:docMkLst>
      <pc:sldChg chg="delSp modSp mod modClrScheme chgLayout">
        <pc:chgData name="Wojciech Kustra" userId="afebd3d0-216b-4c4f-8992-1bf1fda6d5e8" providerId="ADAL" clId="{1D307E72-7901-4E61-A01B-3C4232ABCF63}" dt="2026-07-08T11:57:29.917" v="273" actId="1076"/>
        <pc:sldMkLst>
          <pc:docMk/>
          <pc:sldMk cId="0" sldId="338"/>
        </pc:sldMkLst>
        <pc:graphicFrameChg chg="mod modGraphic">
          <ac:chgData name="Wojciech Kustra" userId="afebd3d0-216b-4c4f-8992-1bf1fda6d5e8" providerId="ADAL" clId="{1D307E72-7901-4E61-A01B-3C4232ABCF63}" dt="2026-07-08T11:57:29.917" v="273" actId="1076"/>
          <ac:graphicFrameMkLst>
            <pc:docMk/>
            <pc:sldMk cId="0" sldId="338"/>
            <ac:graphicFrameMk id="204851" creationId="{00000000-0000-0000-0000-00000000000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E8518D6-B715-44C3-9930-FDEDCF0FFF30}" type="slidenum">
              <a:rPr lang="pl-PL"/>
              <a:pPr/>
              <a:t>5</a:t>
            </a:fld>
            <a:endParaRPr lang="pl-PL"/>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84A8111C-8EFC-4029-AD00-6D8CF75228F8}" type="slidenum">
              <a:rPr lang="pl-PL"/>
              <a:pPr/>
              <a:t>16</a:t>
            </a:fld>
            <a:endParaRPr lang="pl-PL"/>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BAD7BF12-30AB-43F5-A0C2-ECBC085ACB41}" type="slidenum">
              <a:rPr lang="pl-PL"/>
              <a:pPr/>
              <a:t>17</a:t>
            </a:fld>
            <a:endParaRPr lang="pl-PL"/>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10A62A53-73B5-4F4C-B26E-38FED5ACE930}" type="slidenum">
              <a:rPr lang="pl-PL"/>
              <a:pPr/>
              <a:t>18</a:t>
            </a:fld>
            <a:endParaRPr lang="pl-PL"/>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3BCBB674-224B-40BB-9F36-F833528D4FA8}" type="slidenum">
              <a:rPr lang="pl-PL"/>
              <a:pPr/>
              <a:t>19</a:t>
            </a:fld>
            <a:endParaRPr lang="pl-PL"/>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361AF8DE-C5C2-49E3-81DC-11D6AB2F94D9}" type="slidenum">
              <a:rPr lang="pl-PL"/>
              <a:pPr/>
              <a:t>29</a:t>
            </a:fld>
            <a:endParaRPr lang="pl-PL"/>
          </a:p>
        </p:txBody>
      </p:sp>
      <p:sp>
        <p:nvSpPr>
          <p:cNvPr id="61443" name="Symbol zastępczy obrazu slajdu 1"/>
          <p:cNvSpPr>
            <a:spLocks noGrp="1" noRot="1" noChangeAspect="1" noTextEdit="1"/>
          </p:cNvSpPr>
          <p:nvPr>
            <p:ph type="sldImg"/>
          </p:nvPr>
        </p:nvSpPr>
        <p:spPr>
          <a:xfrm>
            <a:off x="457200" y="719138"/>
            <a:ext cx="6402388" cy="3602037"/>
          </a:xfrm>
          <a:ln/>
        </p:spPr>
      </p:sp>
      <p:sp>
        <p:nvSpPr>
          <p:cNvPr id="61444" name="Symbol zastępczy notatek 2"/>
          <p:cNvSpPr>
            <a:spLocks noGrp="1"/>
          </p:cNvSpPr>
          <p:nvPr>
            <p:ph type="body" idx="1"/>
          </p:nvPr>
        </p:nvSpPr>
        <p:spPr>
          <a:xfrm>
            <a:off x="731838" y="4560888"/>
            <a:ext cx="5851525" cy="4321175"/>
          </a:xfrm>
          <a:noFill/>
          <a:ln/>
        </p:spPr>
        <p:txBody>
          <a:bodyPr lIns="91440" tIns="45720" rIns="91440" bIns="45720"/>
          <a:lstStyle/>
          <a:p>
            <a:pPr eaLnBrk="1" hangingPunct="1"/>
            <a:endParaRPr lang="pl-PL"/>
          </a:p>
        </p:txBody>
      </p:sp>
      <p:sp>
        <p:nvSpPr>
          <p:cNvPr id="4" name="Symbol zastępczy numeru slajdu 3"/>
          <p:cNvSpPr txBox="1">
            <a:spLocks noGrp="1"/>
          </p:cNvSpPr>
          <p:nvPr/>
        </p:nvSpPr>
        <p:spPr bwMode="auto">
          <a:xfrm>
            <a:off x="4143375" y="9120188"/>
            <a:ext cx="3170238" cy="479425"/>
          </a:xfrm>
          <a:prstGeom prst="rect">
            <a:avLst/>
          </a:prstGeom>
          <a:noFill/>
          <a:ln>
            <a:miter lim="800000"/>
            <a:headEnd/>
            <a:tailEnd/>
          </a:ln>
        </p:spPr>
        <p:txBody>
          <a:bodyPr anchor="b"/>
          <a:lstStyle/>
          <a:p>
            <a:pPr algn="r">
              <a:spcBef>
                <a:spcPct val="0"/>
              </a:spcBef>
              <a:buFontTx/>
              <a:buNone/>
              <a:defRPr/>
            </a:pPr>
            <a:fld id="{39014AAD-9C05-4EE7-80E9-F3D8FD5A38EA}" type="slidenum">
              <a:rPr lang="pl-PL" sz="1200">
                <a:latin typeface="Arial" charset="0"/>
                <a:cs typeface="+mn-cs"/>
              </a:rPr>
              <a:pPr algn="r">
                <a:spcBef>
                  <a:spcPct val="0"/>
                </a:spcBef>
                <a:buFontTx/>
                <a:buNone/>
                <a:defRPr/>
              </a:pPr>
              <a:t>29</a:t>
            </a:fld>
            <a:endParaRPr lang="pl-PL" sz="1200">
              <a:latin typeface="Arial" charset="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78688B0A-9536-448B-97D1-D8CEEC1D9CEC}" type="slidenum">
              <a:rPr lang="pl-PL"/>
              <a:pPr/>
              <a:t>30</a:t>
            </a:fld>
            <a:endParaRPr lang="pl-PL"/>
          </a:p>
        </p:txBody>
      </p:sp>
      <p:sp>
        <p:nvSpPr>
          <p:cNvPr id="62467" name="Symbol zastępczy obrazu slajdu 1"/>
          <p:cNvSpPr>
            <a:spLocks noGrp="1" noRot="1" noChangeAspect="1" noTextEdit="1"/>
          </p:cNvSpPr>
          <p:nvPr>
            <p:ph type="sldImg"/>
          </p:nvPr>
        </p:nvSpPr>
        <p:spPr>
          <a:xfrm>
            <a:off x="457200" y="719138"/>
            <a:ext cx="6402388" cy="3602037"/>
          </a:xfrm>
          <a:ln/>
        </p:spPr>
      </p:sp>
      <p:sp>
        <p:nvSpPr>
          <p:cNvPr id="62468" name="Symbol zastępczy notatek 2"/>
          <p:cNvSpPr>
            <a:spLocks noGrp="1"/>
          </p:cNvSpPr>
          <p:nvPr>
            <p:ph type="body" idx="1"/>
          </p:nvPr>
        </p:nvSpPr>
        <p:spPr>
          <a:xfrm>
            <a:off x="731838" y="4560888"/>
            <a:ext cx="5851525" cy="4321175"/>
          </a:xfrm>
          <a:noFill/>
          <a:ln/>
        </p:spPr>
        <p:txBody>
          <a:bodyPr lIns="91440" tIns="45720" rIns="91440" bIns="45720"/>
          <a:lstStyle/>
          <a:p>
            <a:pPr eaLnBrk="1" hangingPunct="1"/>
            <a:endParaRPr lang="pl-PL"/>
          </a:p>
        </p:txBody>
      </p:sp>
      <p:sp>
        <p:nvSpPr>
          <p:cNvPr id="4" name="Symbol zastępczy numeru slajdu 3"/>
          <p:cNvSpPr txBox="1">
            <a:spLocks noGrp="1"/>
          </p:cNvSpPr>
          <p:nvPr/>
        </p:nvSpPr>
        <p:spPr bwMode="auto">
          <a:xfrm>
            <a:off x="4143375" y="9120188"/>
            <a:ext cx="3170238" cy="479425"/>
          </a:xfrm>
          <a:prstGeom prst="rect">
            <a:avLst/>
          </a:prstGeom>
          <a:noFill/>
          <a:ln>
            <a:miter lim="800000"/>
            <a:headEnd/>
            <a:tailEnd/>
          </a:ln>
        </p:spPr>
        <p:txBody>
          <a:bodyPr anchor="b"/>
          <a:lstStyle/>
          <a:p>
            <a:pPr algn="r">
              <a:spcBef>
                <a:spcPct val="0"/>
              </a:spcBef>
              <a:buFontTx/>
              <a:buNone/>
              <a:defRPr/>
            </a:pPr>
            <a:fld id="{25F92025-70C3-4928-BCC5-D058AF0137C1}" type="slidenum">
              <a:rPr lang="pl-PL" sz="1200">
                <a:latin typeface="Arial" charset="0"/>
                <a:cs typeface="+mn-cs"/>
              </a:rPr>
              <a:pPr algn="r">
                <a:spcBef>
                  <a:spcPct val="0"/>
                </a:spcBef>
                <a:buFontTx/>
                <a:buNone/>
                <a:defRPr/>
              </a:pPr>
              <a:t>30</a:t>
            </a:fld>
            <a:endParaRPr lang="pl-PL" sz="1200">
              <a:latin typeface="Arial"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3595128-98FC-4D1F-895A-C0EE98397B8B}" type="slidenum">
              <a:rPr lang="pl-PL"/>
              <a:pPr/>
              <a:t>6</a:t>
            </a:fld>
            <a:endParaRPr lang="pl-PL"/>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36A80A33-79B4-4460-AA26-77A0A02E6962}" type="slidenum">
              <a:rPr lang="pl-PL"/>
              <a:pPr/>
              <a:t>7</a:t>
            </a:fld>
            <a:endParaRPr lang="pl-PL"/>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A893892-8111-4A92-A413-CF37F1CB66A6}" type="slidenum">
              <a:rPr lang="pl-PL"/>
              <a:pPr/>
              <a:t>8</a:t>
            </a:fld>
            <a:endParaRPr lang="pl-PL"/>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C34ED58-F3C9-4B78-A562-A3C03E752191}" type="slidenum">
              <a:rPr lang="pl-PL"/>
              <a:pPr/>
              <a:t>9</a:t>
            </a:fld>
            <a:endParaRPr lang="pl-PL"/>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5047B46A-3B7C-46BE-AACA-8F1BBA0BEA07}" type="slidenum">
              <a:rPr lang="pl-PL"/>
              <a:pPr/>
              <a:t>11</a:t>
            </a:fld>
            <a:endParaRPr lang="pl-PL"/>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B3623508-09D0-467B-9114-1A7D8A289430}" type="slidenum">
              <a:rPr lang="pl-PL"/>
              <a:pPr/>
              <a:t>13</a:t>
            </a:fld>
            <a:endParaRPr lang="pl-PL"/>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5725162-68AA-405E-A26F-6543DA1C5712}" type="slidenum">
              <a:rPr lang="pl-PL"/>
              <a:pPr/>
              <a:t>14</a:t>
            </a:fld>
            <a:endParaRPr lang="pl-PL"/>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49BBF459-04D8-4561-BD8E-FF6B21FBBC96}" type="slidenum">
              <a:rPr lang="pl-PL"/>
              <a:pPr/>
              <a:t>15</a:t>
            </a:fld>
            <a:endParaRPr lang="pl-PL"/>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10"/>
          </p:nvPr>
        </p:nvSpPr>
        <p:spPr/>
        <p:txBody>
          <a:bodyPr/>
          <a:lstStyle>
            <a:lvl1pPr>
              <a:defRPr smtClean="0"/>
            </a:lvl1pPr>
          </a:lstStyle>
          <a:p>
            <a:pPr>
              <a:defRPr/>
            </a:pPr>
            <a:endParaRPr lang="pl-PL"/>
          </a:p>
        </p:txBody>
      </p:sp>
      <p:sp>
        <p:nvSpPr>
          <p:cNvPr id="5" name="Symbol zastępczy stopki 4"/>
          <p:cNvSpPr>
            <a:spLocks noGrp="1"/>
          </p:cNvSpPr>
          <p:nvPr>
            <p:ph type="ftr" sz="quarter" idx="11"/>
          </p:nvPr>
        </p:nvSpPr>
        <p:spPr/>
        <p:txBody>
          <a:bodyPr/>
          <a:lstStyle>
            <a:lvl1pPr>
              <a:defRPr dirty="0" smtClean="0"/>
            </a:lvl1pPr>
          </a:lstStyle>
          <a:p>
            <a:pPr>
              <a:defRPr/>
            </a:pPr>
            <a:r>
              <a:rPr lang="pl-PL"/>
              <a:t>Road and Motorways Design</a:t>
            </a:r>
          </a:p>
        </p:txBody>
      </p:sp>
      <p:sp>
        <p:nvSpPr>
          <p:cNvPr id="6" name="Symbol zastępczy numeru slajdu 5"/>
          <p:cNvSpPr>
            <a:spLocks noGrp="1"/>
          </p:cNvSpPr>
          <p:nvPr>
            <p:ph type="sldNum" sz="quarter" idx="12"/>
          </p:nvPr>
        </p:nvSpPr>
        <p:spPr/>
        <p:txBody>
          <a:bodyPr/>
          <a:lstStyle>
            <a:lvl1pPr>
              <a:defRPr smtClean="0"/>
            </a:lvl1pPr>
          </a:lstStyle>
          <a:p>
            <a:pPr>
              <a:defRPr/>
            </a:pPr>
            <a:fld id="{AA68AF4F-227E-425D-8741-AA06B3944E47}" type="slidenum">
              <a:rPr lang="pl-PL"/>
              <a:pPr>
                <a:defRPr/>
              </a:pPr>
              <a:t>‹#›</a:t>
            </a:fld>
            <a:endParaRPr lang="pl-PL"/>
          </a:p>
        </p:txBody>
      </p:sp>
    </p:spTree>
    <p:extLst>
      <p:ext uri="{BB962C8B-B14F-4D97-AF65-F5344CB8AC3E}">
        <p14:creationId xmlns:p14="http://schemas.microsoft.com/office/powerpoint/2010/main" val="1463527347"/>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09600" y="274638"/>
            <a:ext cx="10972800" cy="1143000"/>
          </a:xfrm>
        </p:spPr>
        <p:txBody>
          <a:bodyPr/>
          <a:lstStyle/>
          <a:p>
            <a:r>
              <a:rPr lang="pl-PL"/>
              <a:t>Kliknij, aby edytować styl</a:t>
            </a:r>
          </a:p>
        </p:txBody>
      </p:sp>
      <p:sp>
        <p:nvSpPr>
          <p:cNvPr id="3" name="Symbol zastępczy tekstu 2"/>
          <p:cNvSpPr>
            <a:spLocks noGrp="1"/>
          </p:cNvSpPr>
          <p:nvPr>
            <p:ph type="body" sz="half" idx="1"/>
          </p:nvPr>
        </p:nvSpPr>
        <p:spPr>
          <a:xfrm>
            <a:off x="609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97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lvl1pPr>
              <a:defRPr smtClean="0"/>
            </a:lvl1pPr>
          </a:lstStyle>
          <a:p>
            <a:pPr>
              <a:defRPr/>
            </a:pPr>
            <a:endParaRPr lang="pl-PL"/>
          </a:p>
        </p:txBody>
      </p:sp>
      <p:sp>
        <p:nvSpPr>
          <p:cNvPr id="6" name="Symbol zastępczy stopki 5"/>
          <p:cNvSpPr>
            <a:spLocks noGrp="1"/>
          </p:cNvSpPr>
          <p:nvPr>
            <p:ph type="ftr" sz="quarter" idx="11"/>
          </p:nvPr>
        </p:nvSpPr>
        <p:spPr/>
        <p:txBody>
          <a:bodyPr/>
          <a:lstStyle>
            <a:lvl1pPr>
              <a:defRPr dirty="0" smtClean="0"/>
            </a:lvl1pPr>
          </a:lstStyle>
          <a:p>
            <a:pPr>
              <a:defRPr/>
            </a:pPr>
            <a:r>
              <a:rPr lang="pl-PL"/>
              <a:t>Road and Motorways Design</a:t>
            </a:r>
          </a:p>
        </p:txBody>
      </p:sp>
      <p:sp>
        <p:nvSpPr>
          <p:cNvPr id="7" name="Symbol zastępczy numeru slajdu 6"/>
          <p:cNvSpPr>
            <a:spLocks noGrp="1"/>
          </p:cNvSpPr>
          <p:nvPr>
            <p:ph type="sldNum" sz="quarter" idx="12"/>
          </p:nvPr>
        </p:nvSpPr>
        <p:spPr/>
        <p:txBody>
          <a:bodyPr/>
          <a:lstStyle>
            <a:lvl1pPr>
              <a:defRPr smtClean="0"/>
            </a:lvl1pPr>
          </a:lstStyle>
          <a:p>
            <a:pPr>
              <a:defRPr/>
            </a:pPr>
            <a:fld id="{CB50408A-6E2E-4143-A4BF-BCE58A3B694A}" type="slidenum">
              <a:rPr lang="pl-PL"/>
              <a:pPr>
                <a:defRPr/>
              </a:pPr>
              <a:t>‹#›</a:t>
            </a:fld>
            <a:endParaRPr lang="pl-PL"/>
          </a:p>
        </p:txBody>
      </p:sp>
    </p:spTree>
    <p:extLst>
      <p:ext uri="{BB962C8B-B14F-4D97-AF65-F5344CB8AC3E}">
        <p14:creationId xmlns:p14="http://schemas.microsoft.com/office/powerpoint/2010/main" val="738298393"/>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lvl1pPr>
              <a:defRPr smtClean="0"/>
            </a:lvl1pPr>
          </a:lstStyle>
          <a:p>
            <a:pPr>
              <a:defRPr/>
            </a:pPr>
            <a:endParaRPr lang="pl-PL"/>
          </a:p>
        </p:txBody>
      </p:sp>
      <p:sp>
        <p:nvSpPr>
          <p:cNvPr id="3" name="Symbol zastępczy stopki 2"/>
          <p:cNvSpPr>
            <a:spLocks noGrp="1"/>
          </p:cNvSpPr>
          <p:nvPr>
            <p:ph type="ftr" sz="quarter" idx="11"/>
          </p:nvPr>
        </p:nvSpPr>
        <p:spPr/>
        <p:txBody>
          <a:bodyPr/>
          <a:lstStyle>
            <a:lvl1pPr>
              <a:defRPr dirty="0" smtClean="0"/>
            </a:lvl1pPr>
          </a:lstStyle>
          <a:p>
            <a:pPr>
              <a:defRPr/>
            </a:pPr>
            <a:r>
              <a:rPr lang="pl-PL"/>
              <a:t>Road and Motorways Design</a:t>
            </a:r>
          </a:p>
        </p:txBody>
      </p:sp>
      <p:sp>
        <p:nvSpPr>
          <p:cNvPr id="4" name="Symbol zastępczy numeru slajdu 3"/>
          <p:cNvSpPr>
            <a:spLocks noGrp="1"/>
          </p:cNvSpPr>
          <p:nvPr>
            <p:ph type="sldNum" sz="quarter" idx="12"/>
          </p:nvPr>
        </p:nvSpPr>
        <p:spPr/>
        <p:txBody>
          <a:bodyPr/>
          <a:lstStyle>
            <a:lvl1pPr>
              <a:defRPr smtClean="0"/>
            </a:lvl1pPr>
          </a:lstStyle>
          <a:p>
            <a:pPr>
              <a:defRPr/>
            </a:pPr>
            <a:fld id="{A6745440-33D0-4D75-8161-AE8B58CABFD0}" type="slidenum">
              <a:rPr lang="pl-PL"/>
              <a:pPr>
                <a:defRPr/>
              </a:pPr>
              <a:t>‹#›</a:t>
            </a:fld>
            <a:endParaRPr lang="pl-PL"/>
          </a:p>
        </p:txBody>
      </p:sp>
    </p:spTree>
    <p:extLst>
      <p:ext uri="{BB962C8B-B14F-4D97-AF65-F5344CB8AC3E}">
        <p14:creationId xmlns:p14="http://schemas.microsoft.com/office/powerpoint/2010/main" val="237352401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a:t>
            </a:r>
            <a:r>
              <a:rPr kumimoji="0" lang="pl-PL" sz="1400" b="0" i="0" u="none" strike="noStrike" cap="none" spc="0" normalizeH="0" baseline="0" dirty="0">
                <a:ln>
                  <a:noFill/>
                </a:ln>
                <a:solidFill>
                  <a:srgbClr val="00518E"/>
                </a:solidFill>
                <a:effectLst/>
                <a:uFillTx/>
                <a:latin typeface="+mn-lt"/>
                <a:ea typeface="+mn-ea"/>
                <a:cs typeface="+mn-cs"/>
                <a:sym typeface="Helvetica Neue"/>
              </a:rPr>
              <a:t>,</a:t>
            </a:r>
            <a:r>
              <a:rPr kumimoji="0" lang="en-US" sz="1400" b="0" i="0" u="none" strike="noStrike" cap="none" spc="0" normalizeH="0" baseline="0" dirty="0">
                <a:ln>
                  <a:noFill/>
                </a:ln>
                <a:solidFill>
                  <a:srgbClr val="00518E"/>
                </a:solidFill>
                <a:effectLst/>
                <a:uFillTx/>
                <a:latin typeface="+mn-lt"/>
                <a:ea typeface="+mn-ea"/>
                <a:cs typeface="+mn-cs"/>
                <a:sym typeface="Helvetica Neue"/>
              </a:rPr>
              <a:t>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 id="2147483689" r:id="rId12"/>
    <p:sldLayoutId id="2147483690"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7.wmf"/></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oleObject" Target="../embeddings/oleObject4.bin"/><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oleObject" Target="../embeddings/oleObject5.bin"/><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oleObject" Target="../embeddings/oleObject6.bin"/><Relationship Id="rId1" Type="http://schemas.openxmlformats.org/officeDocument/2006/relationships/slideLayout" Target="../slideLayouts/slideLayout3.xml"/><Relationship Id="rId5" Type="http://schemas.openxmlformats.org/officeDocument/2006/relationships/image" Target="../media/image44.wmf"/><Relationship Id="rId4" Type="http://schemas.openxmlformats.org/officeDocument/2006/relationships/oleObject" Target="../embeddings/oleObject7.bin"/></Relationships>
</file>

<file path=ppt/slides/_rels/slide27.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8.bin"/><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6.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10.bin"/><Relationship Id="rId1" Type="http://schemas.openxmlformats.org/officeDocument/2006/relationships/slideLayout" Target="../slideLayouts/slideLayout3.xml"/><Relationship Id="rId5" Type="http://schemas.openxmlformats.org/officeDocument/2006/relationships/image" Target="../media/image48.wmf"/><Relationship Id="rId4" Type="http://schemas.openxmlformats.org/officeDocument/2006/relationships/oleObject" Target="../embeddings/oleObject11.bin"/></Relationships>
</file>

<file path=ppt/slides/_rels/slide33.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oleObject" Target="../embeddings/oleObject12.bin"/><Relationship Id="rId1" Type="http://schemas.openxmlformats.org/officeDocument/2006/relationships/slideLayout" Target="../slideLayouts/slideLayout3.xml"/><Relationship Id="rId5" Type="http://schemas.openxmlformats.org/officeDocument/2006/relationships/image" Target="../media/image50.wmf"/><Relationship Id="rId4" Type="http://schemas.openxmlformats.org/officeDocument/2006/relationships/oleObject" Target="../embeddings/oleObject13.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solidFill>
                  <a:srgbClr val="F26211"/>
                </a:solidFill>
              </a:rPr>
              <a:t>Cours C.03.06.01
Évaluation du trafic</a:t>
            </a:r>
            <a:br>
              <a:rPr lang="pl-PL" dirty="0">
                <a:solidFill>
                  <a:srgbClr val="F26211"/>
                </a:solidFill>
              </a:rPr>
            </a:br>
            <a:endParaRPr lang="pl-PL" dirty="0">
              <a:solidFill>
                <a:srgbClr val="F2621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B52E8-6924-D77D-0980-0FC62393C0BD}"/>
              </a:ext>
            </a:extLst>
          </p:cNvPr>
          <p:cNvSpPr>
            <a:spLocks noGrp="1"/>
          </p:cNvSpPr>
          <p:nvPr>
            <p:ph type="title"/>
          </p:nvPr>
        </p:nvSpPr>
        <p:spPr/>
        <p:txBody>
          <a:bodyPr/>
          <a:lstStyle/>
          <a:p>
            <a:r>
              <a:rPr lang="en-GB" dirty="0"/>
              <a:t>Configuration et charge de l’essieu</a:t>
            </a:r>
          </a:p>
        </p:txBody>
      </p:sp>
      <p:sp>
        <p:nvSpPr>
          <p:cNvPr id="3" name="Text Placeholder 2">
            <a:extLst>
              <a:ext uri="{FF2B5EF4-FFF2-40B4-BE49-F238E27FC236}">
                <a16:creationId xmlns:a16="http://schemas.microsoft.com/office/drawing/2014/main" id="{6CA2DF5D-158B-30EE-FD93-5143957DC24D}"/>
              </a:ext>
            </a:extLst>
          </p:cNvPr>
          <p:cNvSpPr>
            <a:spLocks noGrp="1"/>
          </p:cNvSpPr>
          <p:nvPr>
            <p:ph type="body" sz="quarter" idx="11"/>
          </p:nvPr>
        </p:nvSpPr>
        <p:spPr>
          <a:xfrm>
            <a:off x="1542912" y="1502150"/>
            <a:ext cx="7392511" cy="4622032"/>
          </a:xfrm>
        </p:spPr>
        <p:txBody>
          <a:bodyPr>
            <a:normAutofit fontScale="85000" lnSpcReduction="20000"/>
          </a:bodyPr>
          <a:lstStyle/>
          <a:p>
            <a:r>
              <a:rPr lang="pl-PL" dirty="0"/>
              <a:t>Selon la configuration des essieux, on distingue :</a:t>
            </a:r>
          </a:p>
          <a:p>
            <a:pPr marL="495299" lvl="1" indent="-342900">
              <a:spcBef>
                <a:spcPts val="1000"/>
              </a:spcBef>
            </a:pPr>
            <a:r>
              <a:rPr lang="pl-PL" dirty="0"/>
              <a:t>essieu simple,</a:t>
            </a:r>
          </a:p>
          <a:p>
            <a:pPr marL="495299" lvl="1" indent="-342900">
              <a:spcBef>
                <a:spcPts val="1000"/>
              </a:spcBef>
            </a:pPr>
            <a:r>
              <a:rPr lang="pl-PL" dirty="0"/>
              <a:t> essieu double (tandem)</a:t>
            </a:r>
          </a:p>
          <a:p>
            <a:pPr marL="495299" lvl="1" indent="-342900">
              <a:spcBef>
                <a:spcPts val="1000"/>
              </a:spcBef>
            </a:pPr>
            <a:r>
              <a:rPr lang="pl-PL" dirty="0"/>
              <a:t> essieu triple (tridem).</a:t>
            </a:r>
          </a:p>
          <a:p>
            <a:r>
              <a:rPr lang="pl-PL" dirty="0"/>
              <a:t>In Poland, there is a limiteation sur charge par essieu: </a:t>
            </a:r>
          </a:p>
          <a:p>
            <a:pPr lvl="1">
              <a:spcBef>
                <a:spcPts val="1000"/>
              </a:spcBef>
            </a:pPr>
            <a:r>
              <a:rPr lang="pl-PL" dirty="0"/>
              <a:t>Essieu simple : 100 kN (115 kN), </a:t>
            </a:r>
          </a:p>
          <a:p>
            <a:pPr lvl="1">
              <a:spcBef>
                <a:spcPts val="1000"/>
              </a:spcBef>
            </a:pPr>
            <a:r>
              <a:rPr lang="pl-PL" dirty="0"/>
              <a:t>Essieu double : 145 kN – 160 kN (selon la configuration).</a:t>
            </a:r>
          </a:p>
          <a:p>
            <a:pPr marL="304797" lvl="1" indent="0">
              <a:spcBef>
                <a:spcPts val="1000"/>
              </a:spcBef>
              <a:buNone/>
            </a:pPr>
            <a:endParaRPr lang="pl-PL" dirty="0"/>
          </a:p>
          <a:p>
            <a:pPr marL="304797" lvl="1" indent="0">
              <a:spcBef>
                <a:spcPts val="1000"/>
              </a:spcBef>
              <a:buNone/>
            </a:pPr>
            <a:r>
              <a:rPr lang="pl-PL" dirty="0"/>
              <a:t>Dans l’Union européenne, la limite générale de charge sur essieu simple est de 115 kN, mais il existe de nombreuses exceptions fondées sur les réglementations nationales : par exemple, en Espagne, en France et aux Pays-Bas, la limite est de 130 kN par essieu</a:t>
            </a:r>
          </a:p>
          <a:p>
            <a:pPr marL="304797" lvl="1" indent="0">
              <a:spcBef>
                <a:spcPts val="1000"/>
              </a:spcBef>
              <a:buNone/>
            </a:pPr>
            <a:endParaRPr lang="pl-PL" dirty="0"/>
          </a:p>
          <a:p>
            <a:pPr marL="0" indent="0">
              <a:spcBef>
                <a:spcPts val="1000"/>
              </a:spcBef>
              <a:buNone/>
            </a:pPr>
            <a:endParaRPr lang="pl-PL" dirty="0"/>
          </a:p>
          <a:p>
            <a:endParaRPr lang="pl-PL" dirty="0"/>
          </a:p>
          <a:p>
            <a:endParaRPr lang="pl-PL" dirty="0"/>
          </a:p>
          <a:p>
            <a:endParaRPr lang="en-GB" dirty="0"/>
          </a:p>
        </p:txBody>
      </p:sp>
    </p:spTree>
    <p:extLst>
      <p:ext uri="{BB962C8B-B14F-4D97-AF65-F5344CB8AC3E}">
        <p14:creationId xmlns:p14="http://schemas.microsoft.com/office/powerpoint/2010/main" val="34910976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3"/>
          <p:cNvSpPr>
            <a:spLocks noGrp="1" noChangeArrowheads="1"/>
          </p:cNvSpPr>
          <p:nvPr>
            <p:ph type="title"/>
          </p:nvPr>
        </p:nvSpPr>
        <p:spPr/>
        <p:txBody>
          <a:bodyPr/>
          <a:lstStyle/>
          <a:p>
            <a:pPr algn="l" eaLnBrk="1" hangingPunct="1"/>
            <a:r>
              <a:rPr lang="pl-PL" sz="3200" dirty="0" err="1"/>
              <a:t>Configuration des roues</a:t>
            </a:r>
            <a:endParaRPr lang="pl-PL" sz="3200" dirty="0"/>
          </a:p>
        </p:txBody>
      </p:sp>
      <p:pic>
        <p:nvPicPr>
          <p:cNvPr id="33799" name="Picture 5"/>
          <p:cNvPicPr>
            <a:picLocks noChangeAspect="1" noChangeArrowheads="1"/>
          </p:cNvPicPr>
          <p:nvPr/>
        </p:nvPicPr>
        <p:blipFill>
          <a:blip r:embed="rId3" cstate="print"/>
          <a:srcRect/>
          <a:stretch>
            <a:fillRect/>
          </a:stretch>
        </p:blipFill>
        <p:spPr bwMode="auto">
          <a:xfrm>
            <a:off x="654300" y="1238275"/>
            <a:ext cx="4572000" cy="3009900"/>
          </a:xfrm>
          <a:prstGeom prst="rect">
            <a:avLst/>
          </a:prstGeom>
          <a:noFill/>
          <a:ln w="9525">
            <a:noFill/>
            <a:miter lim="800000"/>
            <a:headEnd type="none" w="lg" len="lg"/>
            <a:tailEnd type="none" w="lg" len="lg"/>
          </a:ln>
        </p:spPr>
      </p:pic>
      <p:sp>
        <p:nvSpPr>
          <p:cNvPr id="33800" name="Rectangle 6"/>
          <p:cNvSpPr>
            <a:spLocks noChangeArrowheads="1"/>
          </p:cNvSpPr>
          <p:nvPr/>
        </p:nvSpPr>
        <p:spPr bwMode="auto">
          <a:xfrm>
            <a:off x="6861175" y="1663701"/>
            <a:ext cx="3035300" cy="493713"/>
          </a:xfrm>
          <a:prstGeom prst="rect">
            <a:avLst/>
          </a:prstGeom>
          <a:noFill/>
          <a:ln w="9525">
            <a:noFill/>
            <a:miter lim="800000"/>
            <a:headEnd/>
            <a:tailEnd/>
          </a:ln>
        </p:spPr>
        <p:txBody>
          <a:bodyPr/>
          <a:lstStyle/>
          <a:p>
            <a:pPr>
              <a:buFontTx/>
              <a:buNone/>
            </a:pPr>
            <a:r>
              <a:rPr lang="pl-PL" dirty="0"/>
              <a:t>Roues jumelées</a:t>
            </a:r>
          </a:p>
        </p:txBody>
      </p:sp>
      <p:pic>
        <p:nvPicPr>
          <p:cNvPr id="33801" name="Picture 7"/>
          <p:cNvPicPr>
            <a:picLocks noChangeAspect="1" noChangeArrowheads="1"/>
          </p:cNvPicPr>
          <p:nvPr/>
        </p:nvPicPr>
        <p:blipFill>
          <a:blip r:embed="rId4" cstate="print"/>
          <a:srcRect/>
          <a:stretch>
            <a:fillRect/>
          </a:stretch>
        </p:blipFill>
        <p:spPr bwMode="auto">
          <a:xfrm>
            <a:off x="6092825" y="3338991"/>
            <a:ext cx="4572000" cy="3040063"/>
          </a:xfrm>
          <a:prstGeom prst="rect">
            <a:avLst/>
          </a:prstGeom>
          <a:noFill/>
          <a:ln w="9525">
            <a:noFill/>
            <a:miter lim="800000"/>
            <a:headEnd type="none" w="lg" len="lg"/>
            <a:tailEnd type="none" w="lg" len="lg"/>
          </a:ln>
        </p:spPr>
      </p:pic>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3655" y="4644135"/>
            <a:ext cx="2224821" cy="975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1143" y="2453166"/>
            <a:ext cx="180975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6">
            <a:extLst>
              <a:ext uri="{FF2B5EF4-FFF2-40B4-BE49-F238E27FC236}">
                <a16:creationId xmlns:a16="http://schemas.microsoft.com/office/drawing/2014/main" id="{E4514AE2-7730-539C-41F2-BFF9889C2250}"/>
              </a:ext>
            </a:extLst>
          </p:cNvPr>
          <p:cNvSpPr>
            <a:spLocks noChangeArrowheads="1"/>
          </p:cNvSpPr>
          <p:nvPr/>
        </p:nvSpPr>
        <p:spPr bwMode="auto">
          <a:xfrm>
            <a:off x="1763658" y="4259289"/>
            <a:ext cx="3035300" cy="493713"/>
          </a:xfrm>
          <a:prstGeom prst="rect">
            <a:avLst/>
          </a:prstGeom>
          <a:noFill/>
          <a:ln w="9525">
            <a:noFill/>
            <a:miter lim="800000"/>
            <a:headEnd/>
            <a:tailEnd/>
          </a:ln>
        </p:spPr>
        <p:txBody>
          <a:bodyPr/>
          <a:lstStyle/>
          <a:p>
            <a:r>
              <a:rPr lang="pl-PL" dirty="0"/>
              <a:t>Roues simples</a:t>
            </a:r>
          </a:p>
        </p:txBody>
      </p:sp>
      <p:sp>
        <p:nvSpPr>
          <p:cNvPr id="4" name="Text Placeholder 3">
            <a:extLst>
              <a:ext uri="{FF2B5EF4-FFF2-40B4-BE49-F238E27FC236}">
                <a16:creationId xmlns:a16="http://schemas.microsoft.com/office/drawing/2014/main" id="{B967E1D7-BE4D-18F8-34DD-0B4B17044EC1}"/>
              </a:ext>
            </a:extLst>
          </p:cNvPr>
          <p:cNvSpPr>
            <a:spLocks noGrp="1"/>
          </p:cNvSpPr>
          <p:nvPr>
            <p:ph type="body" sz="quarter" idx="11"/>
          </p:nvPr>
        </p:nvSpPr>
        <p:spPr/>
        <p:txBody>
          <a:bodyPr/>
          <a:lstStyle/>
          <a:p>
            <a:endParaRPr lang="en-GB"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HGV avec semi-remorque</a:t>
            </a:r>
          </a:p>
        </p:txBody>
      </p:sp>
      <p:sp>
        <p:nvSpPr>
          <p:cNvPr id="3" name="Text Placeholder 2">
            <a:extLst>
              <a:ext uri="{FF2B5EF4-FFF2-40B4-BE49-F238E27FC236}">
                <a16:creationId xmlns:a16="http://schemas.microsoft.com/office/drawing/2014/main" id="{BC40E10D-F89F-7B68-D84D-0CE4C5A3740D}"/>
              </a:ext>
            </a:extLst>
          </p:cNvPr>
          <p:cNvSpPr>
            <a:spLocks noGrp="1"/>
          </p:cNvSpPr>
          <p:nvPr>
            <p:ph type="body" sz="quarter" idx="11"/>
          </p:nvPr>
        </p:nvSpPr>
        <p:spPr/>
        <p:txBody>
          <a:bodyPr/>
          <a:lstStyle/>
          <a:p>
            <a:pPr marL="0" indent="0">
              <a:buNone/>
            </a:pPr>
            <a:endParaRPr lang="en-GB"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1834" y="2598905"/>
            <a:ext cx="6569786" cy="222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731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3"/>
          <p:cNvSpPr>
            <a:spLocks noGrp="1" noChangeArrowheads="1"/>
          </p:cNvSpPr>
          <p:nvPr>
            <p:ph type="title"/>
          </p:nvPr>
        </p:nvSpPr>
        <p:spPr/>
        <p:txBody>
          <a:bodyPr/>
          <a:lstStyle/>
          <a:p>
            <a:pPr algn="l" eaLnBrk="1" hangingPunct="1"/>
            <a:r>
              <a:rPr lang="pl-PL" sz="3200" dirty="0"/>
              <a:t>Véhicules spéciaux</a:t>
            </a:r>
          </a:p>
        </p:txBody>
      </p:sp>
      <p:sp>
        <p:nvSpPr>
          <p:cNvPr id="2" name="Text Placeholder 1">
            <a:extLst>
              <a:ext uri="{FF2B5EF4-FFF2-40B4-BE49-F238E27FC236}">
                <a16:creationId xmlns:a16="http://schemas.microsoft.com/office/drawing/2014/main" id="{4FE8C57D-7105-1A81-39C6-28042733AC9E}"/>
              </a:ext>
            </a:extLst>
          </p:cNvPr>
          <p:cNvSpPr>
            <a:spLocks noGrp="1"/>
          </p:cNvSpPr>
          <p:nvPr>
            <p:ph type="body" sz="quarter" idx="11"/>
          </p:nvPr>
        </p:nvSpPr>
        <p:spPr/>
        <p:txBody>
          <a:bodyPr/>
          <a:lstStyle/>
          <a:p>
            <a:endParaRPr lang="en-GB"/>
          </a:p>
        </p:txBody>
      </p:sp>
      <p:pic>
        <p:nvPicPr>
          <p:cNvPr id="34822" name="Picture 9"/>
          <p:cNvPicPr>
            <a:picLocks noChangeAspect="1" noChangeArrowheads="1"/>
          </p:cNvPicPr>
          <p:nvPr/>
        </p:nvPicPr>
        <p:blipFill>
          <a:blip r:embed="rId3" cstate="print"/>
          <a:srcRect/>
          <a:stretch>
            <a:fillRect/>
          </a:stretch>
        </p:blipFill>
        <p:spPr bwMode="auto">
          <a:xfrm>
            <a:off x="1781971" y="1174750"/>
            <a:ext cx="4572000" cy="3429000"/>
          </a:xfrm>
          <a:prstGeom prst="rect">
            <a:avLst/>
          </a:prstGeom>
          <a:noFill/>
          <a:ln w="9525">
            <a:noFill/>
            <a:miter lim="800000"/>
            <a:headEnd type="none" w="lg" len="lg"/>
            <a:tailEnd type="none" w="lg" len="lg"/>
          </a:ln>
        </p:spPr>
      </p:pic>
      <p:pic>
        <p:nvPicPr>
          <p:cNvPr id="34823" name="Picture 10"/>
          <p:cNvPicPr>
            <a:picLocks noChangeAspect="1" noChangeArrowheads="1"/>
          </p:cNvPicPr>
          <p:nvPr/>
        </p:nvPicPr>
        <p:blipFill>
          <a:blip r:embed="rId4" cstate="print"/>
          <a:srcRect/>
          <a:stretch>
            <a:fillRect/>
          </a:stretch>
        </p:blipFill>
        <p:spPr bwMode="auto">
          <a:xfrm>
            <a:off x="5864225" y="2889250"/>
            <a:ext cx="4572000" cy="3429000"/>
          </a:xfrm>
          <a:prstGeom prst="rect">
            <a:avLst/>
          </a:prstGeom>
          <a:noFill/>
          <a:ln w="9525">
            <a:noFill/>
            <a:miter lim="800000"/>
            <a:headEnd type="none" w="lg" len="lg"/>
            <a:tailEnd type="none" w="lg" len="lg"/>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3"/>
          <p:cNvSpPr>
            <a:spLocks noGrp="1" noChangeArrowheads="1"/>
          </p:cNvSpPr>
          <p:nvPr>
            <p:ph type="title"/>
          </p:nvPr>
        </p:nvSpPr>
        <p:spPr/>
        <p:txBody>
          <a:bodyPr/>
          <a:lstStyle/>
          <a:p>
            <a:pPr algn="l" eaLnBrk="1" hangingPunct="1"/>
            <a:r>
              <a:rPr lang="pl-PL" sz="3200" dirty="0"/>
              <a:t>Le véhicule le plus lourd dans l’UE</a:t>
            </a:r>
          </a:p>
        </p:txBody>
      </p:sp>
      <p:grpSp>
        <p:nvGrpSpPr>
          <p:cNvPr id="2" name="Group 6"/>
          <p:cNvGrpSpPr>
            <a:grpSpLocks/>
          </p:cNvGrpSpPr>
          <p:nvPr/>
        </p:nvGrpSpPr>
        <p:grpSpPr bwMode="auto">
          <a:xfrm>
            <a:off x="2495550" y="1636713"/>
            <a:ext cx="7200900" cy="2519363"/>
            <a:chOff x="839" y="1389"/>
            <a:chExt cx="4536" cy="1587"/>
          </a:xfrm>
          <a:solidFill>
            <a:schemeClr val="accent1"/>
          </a:solidFill>
        </p:grpSpPr>
        <p:grpSp>
          <p:nvGrpSpPr>
            <p:cNvPr id="3" name="Group 7"/>
            <p:cNvGrpSpPr>
              <a:grpSpLocks/>
            </p:cNvGrpSpPr>
            <p:nvPr/>
          </p:nvGrpSpPr>
          <p:grpSpPr bwMode="auto">
            <a:xfrm>
              <a:off x="839" y="1389"/>
              <a:ext cx="4536" cy="1587"/>
              <a:chOff x="1111" y="1253"/>
              <a:chExt cx="3816" cy="1482"/>
            </a:xfrm>
            <a:grpFill/>
          </p:grpSpPr>
          <p:pic>
            <p:nvPicPr>
              <p:cNvPr id="51208" name="Picture 8" descr="samochod 5 osi po modyfikacji"/>
              <p:cNvPicPr>
                <a:picLocks noChangeAspect="1" noChangeArrowheads="1"/>
              </p:cNvPicPr>
              <p:nvPr/>
            </p:nvPicPr>
            <p:blipFill>
              <a:blip r:embed="rId3" cstate="print">
                <a:lum bright="-18000" contrast="36000"/>
              </a:blip>
              <a:srcRect/>
              <a:stretch>
                <a:fillRect/>
              </a:stretch>
            </p:blipFill>
            <p:spPr bwMode="auto">
              <a:xfrm>
                <a:off x="1111" y="1253"/>
                <a:ext cx="3816" cy="1482"/>
              </a:xfrm>
              <a:prstGeom prst="rect">
                <a:avLst/>
              </a:prstGeom>
              <a:grpFill/>
              <a:ln w="9525">
                <a:noFill/>
                <a:miter lim="800000"/>
                <a:headEnd/>
                <a:tailEnd/>
              </a:ln>
            </p:spPr>
          </p:pic>
          <p:grpSp>
            <p:nvGrpSpPr>
              <p:cNvPr id="4" name="Group 9"/>
              <p:cNvGrpSpPr>
                <a:grpSpLocks/>
              </p:cNvGrpSpPr>
              <p:nvPr/>
            </p:nvGrpSpPr>
            <p:grpSpPr bwMode="auto">
              <a:xfrm>
                <a:off x="1471" y="2189"/>
                <a:ext cx="2952" cy="288"/>
                <a:chOff x="2317" y="3757"/>
                <a:chExt cx="7380" cy="720"/>
              </a:xfrm>
              <a:grpFill/>
            </p:grpSpPr>
            <p:sp>
              <p:nvSpPr>
                <p:cNvPr id="51210" name="AutoShape 10"/>
                <p:cNvSpPr>
                  <a:spLocks noChangeArrowheads="1"/>
                </p:cNvSpPr>
                <p:nvPr/>
              </p:nvSpPr>
              <p:spPr bwMode="auto">
                <a:xfrm>
                  <a:off x="2317" y="3757"/>
                  <a:ext cx="540" cy="720"/>
                </a:xfrm>
                <a:prstGeom prst="downArrow">
                  <a:avLst>
                    <a:gd name="adj1" fmla="val 50000"/>
                    <a:gd name="adj2" fmla="val 33333"/>
                  </a:avLst>
                </a:prstGeom>
                <a:grpFill/>
                <a:ln w="9525">
                  <a:noFill/>
                  <a:miter lim="800000"/>
                  <a:headEnd/>
                  <a:tailEnd/>
                </a:ln>
              </p:spPr>
              <p:txBody>
                <a:bodyPr/>
                <a:lstStyle/>
                <a:p>
                  <a:pPr algn="l">
                    <a:spcBef>
                      <a:spcPct val="0"/>
                    </a:spcBef>
                    <a:buFontTx/>
                    <a:buNone/>
                    <a:defRPr/>
                  </a:pPr>
                  <a:endParaRPr lang="pl-PL" sz="1800"/>
                </a:p>
              </p:txBody>
            </p:sp>
            <p:sp>
              <p:nvSpPr>
                <p:cNvPr id="51211" name="AutoShape 11"/>
                <p:cNvSpPr>
                  <a:spLocks noChangeArrowheads="1"/>
                </p:cNvSpPr>
                <p:nvPr/>
              </p:nvSpPr>
              <p:spPr bwMode="auto">
                <a:xfrm>
                  <a:off x="4297" y="3757"/>
                  <a:ext cx="540" cy="720"/>
                </a:xfrm>
                <a:prstGeom prst="downArrow">
                  <a:avLst>
                    <a:gd name="adj1" fmla="val 50000"/>
                    <a:gd name="adj2" fmla="val 33333"/>
                  </a:avLst>
                </a:prstGeom>
                <a:grpFill/>
                <a:ln w="9525">
                  <a:noFill/>
                  <a:miter lim="800000"/>
                  <a:headEnd/>
                  <a:tailEnd/>
                </a:ln>
              </p:spPr>
              <p:txBody>
                <a:bodyPr/>
                <a:lstStyle/>
                <a:p>
                  <a:pPr algn="l">
                    <a:spcBef>
                      <a:spcPct val="0"/>
                    </a:spcBef>
                    <a:buFontTx/>
                    <a:buNone/>
                    <a:defRPr/>
                  </a:pPr>
                  <a:endParaRPr lang="pl-PL" sz="1800"/>
                </a:p>
              </p:txBody>
            </p:sp>
            <p:sp>
              <p:nvSpPr>
                <p:cNvPr id="51212" name="AutoShape 12"/>
                <p:cNvSpPr>
                  <a:spLocks noChangeArrowheads="1"/>
                </p:cNvSpPr>
                <p:nvPr/>
              </p:nvSpPr>
              <p:spPr bwMode="auto">
                <a:xfrm>
                  <a:off x="7537" y="3757"/>
                  <a:ext cx="2160" cy="720"/>
                </a:xfrm>
                <a:prstGeom prst="downArrowCallout">
                  <a:avLst>
                    <a:gd name="adj1" fmla="val 75000"/>
                    <a:gd name="adj2" fmla="val 75000"/>
                    <a:gd name="adj3" fmla="val 16667"/>
                    <a:gd name="adj4" fmla="val 25000"/>
                  </a:avLst>
                </a:prstGeom>
                <a:grpFill/>
                <a:ln w="9525">
                  <a:noFill/>
                  <a:miter lim="800000"/>
                  <a:headEnd/>
                  <a:tailEnd/>
                </a:ln>
              </p:spPr>
              <p:txBody>
                <a:bodyPr/>
                <a:lstStyle/>
                <a:p>
                  <a:pPr algn="l">
                    <a:spcBef>
                      <a:spcPct val="0"/>
                    </a:spcBef>
                    <a:buFontTx/>
                    <a:buNone/>
                    <a:defRPr/>
                  </a:pPr>
                  <a:endParaRPr lang="pl-PL" sz="1800"/>
                </a:p>
              </p:txBody>
            </p:sp>
          </p:grpSp>
        </p:grpSp>
        <p:sp>
          <p:nvSpPr>
            <p:cNvPr id="51207" name="Text Box 13"/>
            <p:cNvSpPr txBox="1">
              <a:spLocks noChangeArrowheads="1"/>
            </p:cNvSpPr>
            <p:nvPr/>
          </p:nvSpPr>
          <p:spPr bwMode="auto">
            <a:xfrm>
              <a:off x="1968" y="1584"/>
              <a:ext cx="816" cy="268"/>
            </a:xfrm>
            <a:prstGeom prst="rect">
              <a:avLst/>
            </a:prstGeom>
            <a:grpFill/>
            <a:ln w="9525">
              <a:solidFill>
                <a:schemeClr val="tx1"/>
              </a:solidFill>
              <a:miter lim="800000"/>
              <a:headEnd/>
              <a:tailEnd/>
            </a:ln>
          </p:spPr>
          <p:txBody>
            <a:bodyPr>
              <a:spAutoFit/>
            </a:bodyPr>
            <a:lstStyle/>
            <a:p>
              <a:pPr algn="l">
                <a:spcBef>
                  <a:spcPct val="50000"/>
                </a:spcBef>
                <a:buFontTx/>
                <a:buNone/>
                <a:defRPr/>
              </a:pPr>
              <a:r>
                <a:rPr lang="pl-PL" b="1" dirty="0">
                  <a:solidFill>
                    <a:srgbClr val="C00000"/>
                  </a:solidFill>
                </a:rPr>
                <a:t>44 t</a:t>
              </a:r>
              <a:endParaRPr lang="en-GB" b="1" dirty="0">
                <a:solidFill>
                  <a:srgbClr val="C00000"/>
                </a:solidFill>
              </a:endParaRPr>
            </a:p>
          </p:txBody>
        </p:sp>
      </p:grpSp>
      <p:sp>
        <p:nvSpPr>
          <p:cNvPr id="35847" name="Rectangle 15"/>
          <p:cNvSpPr>
            <a:spLocks noChangeArrowheads="1"/>
          </p:cNvSpPr>
          <p:nvPr/>
        </p:nvSpPr>
        <p:spPr bwMode="auto">
          <a:xfrm>
            <a:off x="2886076" y="4419600"/>
            <a:ext cx="6418263" cy="1709738"/>
          </a:xfrm>
          <a:prstGeom prst="rect">
            <a:avLst/>
          </a:prstGeom>
          <a:noFill/>
          <a:ln w="9525">
            <a:noFill/>
            <a:miter lim="800000"/>
            <a:headEnd/>
            <a:tailEnd/>
          </a:ln>
        </p:spPr>
        <p:txBody>
          <a:bodyPr anchor="ctr"/>
          <a:lstStyle/>
          <a:p>
            <a:pPr marL="342900" indent="-342900">
              <a:buFont typeface="Wingdings" pitchFamily="2" charset="2"/>
              <a:buChar char="Ø"/>
            </a:pPr>
            <a:r>
              <a:rPr lang="pl-PL"/>
              <a:t>F</a:t>
            </a:r>
            <a:r>
              <a:rPr lang="pl-PL" baseline="-25000"/>
              <a:t>j</a:t>
            </a:r>
            <a:r>
              <a:rPr lang="pl-PL"/>
              <a:t> = 1,82 osi 115 kN</a:t>
            </a:r>
          </a:p>
          <a:p>
            <a:pPr marL="342900" indent="-342900">
              <a:buFont typeface="Wingdings" pitchFamily="2" charset="2"/>
              <a:buChar char="Ø"/>
            </a:pPr>
            <a:r>
              <a:rPr lang="pl-PL"/>
              <a:t>F</a:t>
            </a:r>
            <a:r>
              <a:rPr lang="pl-PL" baseline="-25000"/>
              <a:t>j</a:t>
            </a:r>
            <a:r>
              <a:rPr lang="pl-PL"/>
              <a:t> = 3,18 osi 100 kN</a:t>
            </a:r>
          </a:p>
          <a:p>
            <a:pPr marL="342900" indent="-342900">
              <a:buFont typeface="Wingdings" pitchFamily="2" charset="2"/>
              <a:buChar char="Ø"/>
            </a:pPr>
            <a:r>
              <a:rPr lang="pl-PL"/>
              <a:t>F</a:t>
            </a:r>
            <a:r>
              <a:rPr lang="pl-PL" baseline="-25000"/>
              <a:t>j</a:t>
            </a:r>
            <a:r>
              <a:rPr lang="pl-PL"/>
              <a:t> = 7,76 osi 80 kN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3"/>
          <p:cNvSpPr>
            <a:spLocks noGrp="1" noChangeArrowheads="1"/>
          </p:cNvSpPr>
          <p:nvPr>
            <p:ph type="title"/>
          </p:nvPr>
        </p:nvSpPr>
        <p:spPr/>
        <p:txBody>
          <a:bodyPr/>
          <a:lstStyle/>
          <a:p>
            <a:pPr algn="l" eaLnBrk="1" hangingPunct="1"/>
            <a:r>
              <a:rPr lang="pl-PL" sz="3200" dirty="0"/>
              <a:t>À titre de comparaison, les véhicules aux États-Unis</a:t>
            </a:r>
          </a:p>
        </p:txBody>
      </p:sp>
      <p:sp>
        <p:nvSpPr>
          <p:cNvPr id="2" name="Text Placeholder 1">
            <a:extLst>
              <a:ext uri="{FF2B5EF4-FFF2-40B4-BE49-F238E27FC236}">
                <a16:creationId xmlns:a16="http://schemas.microsoft.com/office/drawing/2014/main" id="{02F3960D-25F6-B730-8B09-DD230BBC84C5}"/>
              </a:ext>
            </a:extLst>
          </p:cNvPr>
          <p:cNvSpPr>
            <a:spLocks noGrp="1"/>
          </p:cNvSpPr>
          <p:nvPr>
            <p:ph type="body" sz="quarter" idx="11"/>
          </p:nvPr>
        </p:nvSpPr>
        <p:spPr/>
        <p:txBody>
          <a:bodyPr/>
          <a:lstStyle/>
          <a:p>
            <a:endParaRPr lang="en-GB"/>
          </a:p>
        </p:txBody>
      </p:sp>
      <p:pic>
        <p:nvPicPr>
          <p:cNvPr id="36870" name="Picture 6"/>
          <p:cNvPicPr>
            <a:picLocks noChangeAspect="1" noChangeArrowheads="1"/>
          </p:cNvPicPr>
          <p:nvPr/>
        </p:nvPicPr>
        <p:blipFill>
          <a:blip r:embed="rId3" cstate="print"/>
          <a:srcRect/>
          <a:stretch>
            <a:fillRect/>
          </a:stretch>
        </p:blipFill>
        <p:spPr bwMode="auto">
          <a:xfrm>
            <a:off x="492956" y="2025903"/>
            <a:ext cx="4572000" cy="2955925"/>
          </a:xfrm>
          <a:prstGeom prst="rect">
            <a:avLst/>
          </a:prstGeom>
          <a:noFill/>
          <a:ln w="9525">
            <a:noFill/>
            <a:miter lim="800000"/>
            <a:headEnd type="none" w="lg" len="lg"/>
            <a:tailEnd type="none" w="lg" len="lg"/>
          </a:ln>
        </p:spPr>
      </p:pic>
      <p:pic>
        <p:nvPicPr>
          <p:cNvPr id="36871" name="Picture 7"/>
          <p:cNvPicPr>
            <a:picLocks noChangeAspect="1" noChangeArrowheads="1"/>
          </p:cNvPicPr>
          <p:nvPr/>
        </p:nvPicPr>
        <p:blipFill>
          <a:blip r:embed="rId4" cstate="print"/>
          <a:srcRect/>
          <a:stretch>
            <a:fillRect/>
          </a:stretch>
        </p:blipFill>
        <p:spPr bwMode="auto">
          <a:xfrm>
            <a:off x="5864225" y="2798763"/>
            <a:ext cx="4572000" cy="3429000"/>
          </a:xfrm>
          <a:prstGeom prst="rect">
            <a:avLst/>
          </a:prstGeom>
          <a:noFill/>
          <a:ln w="9525">
            <a:noFill/>
            <a:miter lim="800000"/>
            <a:headEnd type="none" w="lg" len="lg"/>
            <a:tailEnd type="none" w="lg" len="lg"/>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3"/>
          <p:cNvSpPr>
            <a:spLocks noGrp="1" noChangeArrowheads="1"/>
          </p:cNvSpPr>
          <p:nvPr>
            <p:ph type="title"/>
          </p:nvPr>
        </p:nvSpPr>
        <p:spPr/>
        <p:txBody>
          <a:bodyPr/>
          <a:lstStyle/>
          <a:p>
            <a:pPr algn="l" eaLnBrk="1" hangingPunct="1"/>
            <a:r>
              <a:rPr lang="pl-PL" sz="3200" dirty="0" err="1"/>
              <a:t>Véhicules aux États-Unis</a:t>
            </a:r>
          </a:p>
        </p:txBody>
      </p:sp>
      <p:sp>
        <p:nvSpPr>
          <p:cNvPr id="2" name="Text Placeholder 1">
            <a:extLst>
              <a:ext uri="{FF2B5EF4-FFF2-40B4-BE49-F238E27FC236}">
                <a16:creationId xmlns:a16="http://schemas.microsoft.com/office/drawing/2014/main" id="{50DC2455-F742-3E78-7FE7-28A19772C11B}"/>
              </a:ext>
            </a:extLst>
          </p:cNvPr>
          <p:cNvSpPr>
            <a:spLocks noGrp="1"/>
          </p:cNvSpPr>
          <p:nvPr>
            <p:ph type="body" sz="quarter" idx="11"/>
          </p:nvPr>
        </p:nvSpPr>
        <p:spPr/>
        <p:txBody>
          <a:bodyPr/>
          <a:lstStyle/>
          <a:p>
            <a:endParaRPr lang="en-GB"/>
          </a:p>
        </p:txBody>
      </p:sp>
      <p:pic>
        <p:nvPicPr>
          <p:cNvPr id="37894" name="Picture 6"/>
          <p:cNvPicPr>
            <a:picLocks noChangeAspect="1" noChangeArrowheads="1"/>
          </p:cNvPicPr>
          <p:nvPr/>
        </p:nvPicPr>
        <p:blipFill>
          <a:blip r:embed="rId3" cstate="print"/>
          <a:srcRect/>
          <a:stretch>
            <a:fillRect/>
          </a:stretch>
        </p:blipFill>
        <p:spPr bwMode="auto">
          <a:xfrm>
            <a:off x="654300" y="1100611"/>
            <a:ext cx="4572000" cy="2574925"/>
          </a:xfrm>
          <a:prstGeom prst="rect">
            <a:avLst/>
          </a:prstGeom>
          <a:noFill/>
          <a:ln w="9525">
            <a:noFill/>
            <a:miter lim="800000"/>
            <a:headEnd type="none" w="lg" len="lg"/>
            <a:tailEnd type="none" w="lg" len="lg"/>
          </a:ln>
        </p:spPr>
      </p:pic>
      <p:pic>
        <p:nvPicPr>
          <p:cNvPr id="37895" name="Picture 7"/>
          <p:cNvPicPr>
            <a:picLocks noChangeAspect="1" noChangeArrowheads="1"/>
          </p:cNvPicPr>
          <p:nvPr/>
        </p:nvPicPr>
        <p:blipFill>
          <a:blip r:embed="rId4" cstate="print"/>
          <a:srcRect/>
          <a:stretch>
            <a:fillRect/>
          </a:stretch>
        </p:blipFill>
        <p:spPr bwMode="auto">
          <a:xfrm>
            <a:off x="6096000" y="1100610"/>
            <a:ext cx="4572000" cy="2574925"/>
          </a:xfrm>
          <a:prstGeom prst="rect">
            <a:avLst/>
          </a:prstGeom>
          <a:noFill/>
          <a:ln w="9525">
            <a:noFill/>
            <a:miter lim="800000"/>
            <a:headEnd type="none" w="lg" len="lg"/>
            <a:tailEnd type="none" w="lg" len="lg"/>
          </a:ln>
        </p:spPr>
      </p:pic>
      <p:pic>
        <p:nvPicPr>
          <p:cNvPr id="37896" name="Picture 8"/>
          <p:cNvPicPr>
            <a:picLocks noChangeAspect="1" noChangeArrowheads="1"/>
          </p:cNvPicPr>
          <p:nvPr/>
        </p:nvPicPr>
        <p:blipFill>
          <a:blip r:embed="rId5" cstate="print"/>
          <a:srcRect/>
          <a:stretch>
            <a:fillRect/>
          </a:stretch>
        </p:blipFill>
        <p:spPr bwMode="auto">
          <a:xfrm>
            <a:off x="2005804" y="3713165"/>
            <a:ext cx="4572000" cy="3063875"/>
          </a:xfrm>
          <a:prstGeom prst="rect">
            <a:avLst/>
          </a:prstGeom>
          <a:noFill/>
          <a:ln w="9525">
            <a:noFill/>
            <a:miter lim="800000"/>
            <a:headEnd type="none" w="lg" len="lg"/>
            <a:tailEnd type="none" w="lg" len="lg"/>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2AD96-9E9D-CD39-A3C3-24DC8C21C56C}"/>
              </a:ext>
            </a:extLst>
          </p:cNvPr>
          <p:cNvSpPr>
            <a:spLocks noGrp="1"/>
          </p:cNvSpPr>
          <p:nvPr>
            <p:ph type="title"/>
          </p:nvPr>
        </p:nvSpPr>
        <p:spPr/>
        <p:txBody>
          <a:bodyPr/>
          <a:lstStyle/>
          <a:p>
            <a:r>
              <a:rPr lang="pl-PL" dirty="0" err="1"/>
              <a:t>Poids du véhicule</a:t>
            </a:r>
            <a:endParaRPr lang="en-GB" dirty="0"/>
          </a:p>
        </p:txBody>
      </p:sp>
      <p:sp>
        <p:nvSpPr>
          <p:cNvPr id="38917" name="Rectangle 8"/>
          <p:cNvSpPr>
            <a:spLocks noGrp="1" noChangeArrowheads="1"/>
          </p:cNvSpPr>
          <p:nvPr>
            <p:ph type="body" sz="quarter" idx="11"/>
          </p:nvPr>
        </p:nvSpPr>
        <p:spPr>
          <a:xfrm>
            <a:off x="1781971" y="2117727"/>
            <a:ext cx="4973553" cy="3816351"/>
          </a:xfrm>
          <a:noFill/>
        </p:spPr>
        <p:txBody>
          <a:bodyPr>
            <a:normAutofit lnSpcReduction="10000"/>
          </a:bodyPr>
          <a:lstStyle/>
          <a:p>
            <a:pPr>
              <a:lnSpc>
                <a:spcPct val="80000"/>
              </a:lnSpc>
            </a:pPr>
            <a:r>
              <a:rPr lang="pl-PL" dirty="0">
                <a:solidFill>
                  <a:srgbClr val="F78722"/>
                </a:solidFill>
              </a:rPr>
              <a:t>Aux États-Unis, le poids d’un véhicule peut être compensé par une augmentation du nombre d’essieux et de roues. En conséquence, les chaussées peuvent être construites </a:t>
            </a:r>
          </a:p>
          <a:p>
            <a:pPr>
              <a:lnSpc>
                <a:spcPct val="80000"/>
              </a:lnSpc>
            </a:pPr>
            <a:r>
              <a:rPr lang="pl-PL" dirty="0"/>
              <a:t>avec une épaisseur moindre qu’en Europe</a:t>
            </a:r>
          </a:p>
          <a:p>
            <a:pPr>
              <a:lnSpc>
                <a:spcPct val="80000"/>
              </a:lnSpc>
            </a:pPr>
            <a:r>
              <a:rPr lang="pl-PL" dirty="0">
                <a:solidFill>
                  <a:srgbClr val="F78722"/>
                </a:solidFill>
              </a:rPr>
              <a:t>En Europe, des charges par essieu plus élevées et des roues simples sont autorisées ; les chaussées doivent donc être plus épaisses (plus durables)</a:t>
            </a:r>
          </a:p>
        </p:txBody>
      </p:sp>
      <p:pic>
        <p:nvPicPr>
          <p:cNvPr id="38918" name="Picture 10"/>
          <p:cNvPicPr>
            <a:picLocks noChangeAspect="1" noChangeArrowheads="1"/>
          </p:cNvPicPr>
          <p:nvPr/>
        </p:nvPicPr>
        <p:blipFill>
          <a:blip r:embed="rId3" cstate="print"/>
          <a:srcRect/>
          <a:stretch>
            <a:fillRect/>
          </a:stretch>
        </p:blipFill>
        <p:spPr bwMode="auto">
          <a:xfrm>
            <a:off x="6605751" y="3225055"/>
            <a:ext cx="4827240" cy="3213850"/>
          </a:xfrm>
          <a:prstGeom prst="rect">
            <a:avLst/>
          </a:prstGeom>
          <a:noFill/>
          <a:ln w="9525">
            <a:noFill/>
            <a:miter lim="800000"/>
            <a:headEnd type="none" w="lg" len="lg"/>
            <a:tailEnd type="none" w="lg" len="lg"/>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4"/>
          <p:cNvSpPr>
            <a:spLocks noGrp="1" noChangeArrowheads="1"/>
          </p:cNvSpPr>
          <p:nvPr>
            <p:ph type="title"/>
          </p:nvPr>
        </p:nvSpPr>
        <p:spPr/>
        <p:txBody>
          <a:bodyPr/>
          <a:lstStyle/>
          <a:p>
            <a:pPr algn="l" eaLnBrk="1" hangingPunct="1"/>
            <a:r>
              <a:rPr lang="pl-PL" dirty="0" err="1"/>
              <a:t>Facteur d’équivalence de charge</a:t>
            </a:r>
            <a:endParaRPr lang="pl-PL" dirty="0"/>
          </a:p>
        </p:txBody>
      </p:sp>
      <p:sp>
        <p:nvSpPr>
          <p:cNvPr id="1030" name="Rectangle 2"/>
          <p:cNvSpPr>
            <a:spLocks noGrp="1" noChangeArrowheads="1"/>
          </p:cNvSpPr>
          <p:nvPr>
            <p:ph type="body" sz="quarter" idx="11"/>
          </p:nvPr>
        </p:nvSpPr>
        <p:spPr/>
        <p:txBody>
          <a:bodyPr/>
          <a:lstStyle/>
          <a:p>
            <a:pPr marL="0" indent="0">
              <a:buNone/>
            </a:pPr>
            <a:r>
              <a:rPr lang="pl-PL" dirty="0" err="1"/>
              <a:t>Il s’agit du rapport entre le nombre total de charges par essieu mesuré lors de l’évaluation du trafic (nombre réel de véhicules) et le nombre de charges d’essieux standard (par exemple 100 kN)</a:t>
            </a:r>
          </a:p>
        </p:txBody>
      </p:sp>
      <p:graphicFrame>
        <p:nvGraphicFramePr>
          <p:cNvPr id="1026" name="Object 10"/>
          <p:cNvGraphicFramePr>
            <a:graphicFrameLocks noGrp="1" noChangeAspect="1"/>
          </p:cNvGraphicFramePr>
          <p:nvPr>
            <p:ph sz="half" idx="4294967295"/>
            <p:extLst>
              <p:ext uri="{D42A27DB-BD31-4B8C-83A1-F6EECF244321}">
                <p14:modId xmlns:p14="http://schemas.microsoft.com/office/powerpoint/2010/main" val="3637282997"/>
              </p:ext>
            </p:extLst>
          </p:nvPr>
        </p:nvGraphicFramePr>
        <p:xfrm>
          <a:off x="4620418" y="3612549"/>
          <a:ext cx="2951163" cy="1497012"/>
        </p:xfrm>
        <a:graphic>
          <a:graphicData uri="http://schemas.openxmlformats.org/presentationml/2006/ole">
            <mc:AlternateContent xmlns:mc="http://schemas.openxmlformats.org/markup-compatibility/2006">
              <mc:Choice xmlns:v="urn:schemas-microsoft-com:vml" Requires="v">
                <p:oleObj name="Equation" r:id="rId3" imgW="901440" imgH="457200" progId="Equation.3">
                  <p:embed/>
                </p:oleObj>
              </mc:Choice>
              <mc:Fallback>
                <p:oleObj name="Equation" r:id="rId3" imgW="901440" imgH="457200" progId="Equation.3">
                  <p:embed/>
                  <p:pic>
                    <p:nvPicPr>
                      <p:cNvPr id="1026"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0418" y="3612549"/>
                        <a:ext cx="2951163" cy="1497012"/>
                      </a:xfrm>
                      <a:prstGeom prst="rect">
                        <a:avLst/>
                      </a:prstGeom>
                      <a:noFill/>
                      <a:extLst>
                        <a:ext uri="{909E8E84-426E-40DD-AFC4-6F175D3DCCD1}">
                          <a14:hiddenFill xmlns:a14="http://schemas.microsoft.com/office/drawing/2010/main">
                            <a:solidFill>
                              <a:schemeClr val="tx2"/>
                            </a:solidFill>
                          </a14:hiddenFill>
                        </a:ext>
                      </a:extLst>
                    </p:spPr>
                  </p:pic>
                </p:oleObj>
              </mc:Fallback>
            </mc:AlternateContent>
          </a:graphicData>
        </a:graphic>
      </p:graphicFrame>
      <p:sp>
        <p:nvSpPr>
          <p:cNvPr id="1032" name="Rectangle 12"/>
          <p:cNvSpPr>
            <a:spLocks noChangeArrowheads="1"/>
          </p:cNvSpPr>
          <p:nvPr/>
        </p:nvSpPr>
        <p:spPr bwMode="auto">
          <a:xfrm>
            <a:off x="1774825" y="4959351"/>
            <a:ext cx="8661400" cy="1089529"/>
          </a:xfrm>
          <a:prstGeom prst="rect">
            <a:avLst/>
          </a:prstGeom>
          <a:noFill/>
          <a:ln w="9525" algn="ctr">
            <a:noFill/>
            <a:miter lim="800000"/>
            <a:headEnd/>
            <a:tailEnd/>
          </a:ln>
        </p:spPr>
        <p:txBody>
          <a:bodyPr>
            <a:spAutoFit/>
          </a:bodyPr>
          <a:lstStyle/>
          <a:p>
            <a:r>
              <a:rPr lang="pl-PL" dirty="0"/>
              <a:t>L’exposant dans cette équation peut être égal à 4 (comme indiqué ci-dessus pour les chaussées souples) et peut être égal à 10 ou 12 pour les chaussées rigides</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Rectangle 4"/>
          <p:cNvSpPr>
            <a:spLocks noGrp="1" noChangeArrowheads="1"/>
          </p:cNvSpPr>
          <p:nvPr>
            <p:ph type="title"/>
          </p:nvPr>
        </p:nvSpPr>
        <p:spPr/>
        <p:txBody>
          <a:bodyPr/>
          <a:lstStyle/>
          <a:p>
            <a:pPr algn="l" eaLnBrk="1" hangingPunct="1"/>
            <a:r>
              <a:rPr lang="pl-PL" sz="3200" dirty="0" err="1"/>
              <a:t>Trafic journalier moyen</a:t>
            </a:r>
            <a:endParaRPr lang="pl-PL" sz="3200" dirty="0"/>
          </a:p>
        </p:txBody>
      </p:sp>
      <p:sp>
        <p:nvSpPr>
          <p:cNvPr id="39940" name="Rectangle 2"/>
          <p:cNvSpPr>
            <a:spLocks noGrp="1" noChangeArrowheads="1"/>
          </p:cNvSpPr>
          <p:nvPr>
            <p:ph type="body" sz="quarter" idx="11"/>
          </p:nvPr>
        </p:nvSpPr>
        <p:spPr>
          <a:xfrm>
            <a:off x="1781971" y="1491216"/>
            <a:ext cx="7392511" cy="3816351"/>
          </a:xfrm>
        </p:spPr>
        <p:txBody>
          <a:bodyPr/>
          <a:lstStyle/>
          <a:p>
            <a:r>
              <a:rPr lang="pl-PL" dirty="0"/>
              <a:t>Facteurs d’équivalence pour différents types de véhicules :</a:t>
            </a:r>
          </a:p>
        </p:txBody>
      </p:sp>
      <p:pic>
        <p:nvPicPr>
          <p:cNvPr id="39943"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 contrast="-12000"/>
                    </a14:imgEffect>
                  </a14:imgLayer>
                </a14:imgProps>
              </a:ext>
            </a:extLst>
          </a:blip>
          <a:srcRect/>
          <a:stretch>
            <a:fillRect/>
          </a:stretch>
        </p:blipFill>
        <p:spPr bwMode="auto">
          <a:xfrm>
            <a:off x="2315581" y="2289140"/>
            <a:ext cx="4310063" cy="3933825"/>
          </a:xfrm>
          <a:prstGeom prst="rect">
            <a:avLst/>
          </a:prstGeom>
          <a:noFill/>
          <a:ln w="9525">
            <a:noFill/>
            <a:miter lim="800000"/>
            <a:headEnd/>
            <a:tailEnd/>
          </a:ln>
        </p:spPr>
      </p:pic>
      <p:sp>
        <p:nvSpPr>
          <p:cNvPr id="2" name="pole tekstowe 1"/>
          <p:cNvSpPr txBox="1"/>
          <p:nvPr/>
        </p:nvSpPr>
        <p:spPr>
          <a:xfrm>
            <a:off x="6440707" y="3399392"/>
            <a:ext cx="3609757" cy="646331"/>
          </a:xfrm>
          <a:prstGeom prst="rect">
            <a:avLst/>
          </a:prstGeom>
          <a:noFill/>
          <a:ln>
            <a:solidFill>
              <a:schemeClr val="accent1"/>
            </a:solidFill>
          </a:ln>
        </p:spPr>
        <p:txBody>
          <a:bodyPr wrap="square" rtlCol="0">
            <a:spAutoFit/>
          </a:bodyPr>
          <a:lstStyle/>
          <a:p>
            <a:r>
              <a:rPr lang="pl-PL" sz="2000" dirty="0"/>
              <a:t>Poids lourds (HGV)</a:t>
            </a:r>
          </a:p>
        </p:txBody>
      </p:sp>
      <p:sp>
        <p:nvSpPr>
          <p:cNvPr id="9" name="pole tekstowe 8"/>
          <p:cNvSpPr txBox="1"/>
          <p:nvPr/>
        </p:nvSpPr>
        <p:spPr>
          <a:xfrm>
            <a:off x="6440707" y="4256052"/>
            <a:ext cx="3609757" cy="646331"/>
          </a:xfrm>
          <a:prstGeom prst="rect">
            <a:avLst/>
          </a:prstGeom>
          <a:noFill/>
          <a:ln>
            <a:solidFill>
              <a:schemeClr val="accent1"/>
            </a:solidFill>
          </a:ln>
        </p:spPr>
        <p:txBody>
          <a:bodyPr wrap="square" rtlCol="0">
            <a:spAutoFit/>
          </a:bodyPr>
          <a:lstStyle/>
          <a:p>
            <a:pPr algn="l"/>
            <a:r>
              <a:rPr lang="pl-PL" sz="2000" dirty="0"/>
              <a:t>Lourd Bonnes Vehicles avec trailer et semitrailer</a:t>
            </a:r>
          </a:p>
        </p:txBody>
      </p:sp>
      <p:sp>
        <p:nvSpPr>
          <p:cNvPr id="10" name="pole tekstowe 9"/>
          <p:cNvSpPr txBox="1"/>
          <p:nvPr/>
        </p:nvSpPr>
        <p:spPr>
          <a:xfrm>
            <a:off x="6440707" y="5139190"/>
            <a:ext cx="3609757" cy="369332"/>
          </a:xfrm>
          <a:prstGeom prst="rect">
            <a:avLst/>
          </a:prstGeom>
          <a:noFill/>
          <a:ln>
            <a:solidFill>
              <a:schemeClr val="accent1"/>
            </a:solidFill>
          </a:ln>
        </p:spPr>
        <p:txBody>
          <a:bodyPr wrap="square" rtlCol="0">
            <a:spAutoFit/>
          </a:bodyPr>
          <a:lstStyle/>
          <a:p>
            <a:pPr algn="l"/>
            <a:r>
              <a:rPr lang="pl-PL" sz="2000" dirty="0" err="1"/>
              <a:t>Autobus</a:t>
            </a:r>
            <a:endParaRPr lang="pl-PL" sz="20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solidFill>
                  <a:srgbClr val="F26211"/>
                </a:solidFill>
              </a:rPr>
              <a:t>Road Transportation Systems Engineering </a:t>
            </a:r>
            <a:r>
              <a:rPr lang="pl-PL">
                <a:solidFill>
                  <a:srgbClr val="F26211"/>
                </a:solidFill>
              </a:rPr>
              <a:t>Development</a:t>
            </a:r>
            <a:r>
              <a:rPr lang="en-GB">
                <a:solidFill>
                  <a:srgbClr val="F26211"/>
                </a:solidFill>
              </a:rPr>
              <a:t> </a:t>
            </a:r>
            <a:r>
              <a:rPr lang="en-GB" dirty="0">
                <a:solidFill>
                  <a:srgbClr val="F26211"/>
                </a:solidFill>
              </a:rPr>
              <a:t>in the Sub-Saharan Africa – Modern EU Master Programme &amp; Capacity Building</a:t>
            </a:r>
            <a:endParaRPr lang="pl-PL" dirty="0">
              <a:solidFill>
                <a:srgbClr val="F26211"/>
              </a:solidFill>
            </a:endParaRP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1797-A26D-4CE9-FCD9-4E9DF3ABD8AF}"/>
              </a:ext>
            </a:extLst>
          </p:cNvPr>
          <p:cNvSpPr>
            <a:spLocks noGrp="1"/>
          </p:cNvSpPr>
          <p:nvPr>
            <p:ph type="title"/>
          </p:nvPr>
        </p:nvSpPr>
        <p:spPr/>
        <p:txBody>
          <a:bodyPr/>
          <a:lstStyle/>
          <a:p>
            <a:r>
              <a:rPr lang="en-GB" dirty="0"/>
              <a:t>Méthodes de prévision du trafic</a:t>
            </a:r>
            <a:br>
              <a:rPr lang="en-GB" dirty="0"/>
            </a:br>
            <a:endParaRPr lang="en-GB" dirty="0"/>
          </a:p>
        </p:txBody>
      </p:sp>
      <p:sp>
        <p:nvSpPr>
          <p:cNvPr id="40964" name="Symbol zastępczy zawartości 1"/>
          <p:cNvSpPr>
            <a:spLocks noGrp="1"/>
          </p:cNvSpPr>
          <p:nvPr>
            <p:ph type="body" sz="quarter" idx="11"/>
          </p:nvPr>
        </p:nvSpPr>
        <p:spPr/>
        <p:txBody>
          <a:bodyPr>
            <a:normAutofit/>
          </a:bodyPr>
          <a:lstStyle/>
          <a:p>
            <a:pPr eaLnBrk="1" hangingPunct="1">
              <a:buFont typeface="Wingdings" pitchFamily="2" charset="2"/>
              <a:buChar char="Ø"/>
            </a:pPr>
            <a:r>
              <a:rPr lang="pl-PL" dirty="0" err="1"/>
              <a:t>Méthode de rétrocalcul – fondée sur les résultats des mesures de trafic pendant toute la période d’exploitation de la route</a:t>
            </a:r>
          </a:p>
          <a:p>
            <a:pPr eaLnBrk="1" hangingPunct="1">
              <a:buFont typeface="Wingdings" pitchFamily="2" charset="2"/>
              <a:buChar char="Ø"/>
            </a:pPr>
            <a:endParaRPr lang="pl-PL" dirty="0"/>
          </a:p>
          <a:p>
            <a:pPr eaLnBrk="1" hangingPunct="1">
              <a:buFont typeface="Wingdings" pitchFamily="2" charset="2"/>
              <a:buChar char="Ø"/>
            </a:pPr>
            <a:r>
              <a:rPr lang="pl-PL" dirty="0"/>
              <a:t>Mesures générales du trafic – en Pologne tous les 5 ans – la dernière a été réalisée en 2010 (www.gddkia.gov.pl)</a:t>
            </a:r>
          </a:p>
          <a:p>
            <a:pPr eaLnBrk="1" hangingPunct="1">
              <a:buFontTx/>
              <a:buNone/>
            </a:pPr>
            <a:endParaRPr lang="pl-PL"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97F5B-85A7-C174-4704-70618660C1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3F2D9-4C0E-DEC6-F1E2-76EEA3202B32}"/>
              </a:ext>
            </a:extLst>
          </p:cNvPr>
          <p:cNvSpPr>
            <a:spLocks noGrp="1"/>
          </p:cNvSpPr>
          <p:nvPr>
            <p:ph type="title"/>
          </p:nvPr>
        </p:nvSpPr>
        <p:spPr/>
        <p:txBody>
          <a:bodyPr/>
          <a:lstStyle/>
          <a:p>
            <a:r>
              <a:rPr lang="en-GB" dirty="0"/>
              <a:t>Calcul du trafic total</a:t>
            </a:r>
          </a:p>
        </p:txBody>
      </p:sp>
      <p:sp>
        <p:nvSpPr>
          <p:cNvPr id="40964" name="Symbol zastępczy zawartości 1">
            <a:extLst>
              <a:ext uri="{FF2B5EF4-FFF2-40B4-BE49-F238E27FC236}">
                <a16:creationId xmlns:a16="http://schemas.microsoft.com/office/drawing/2014/main" id="{66653548-6533-FC4E-F59B-8F4FF3C778A4}"/>
              </a:ext>
            </a:extLst>
          </p:cNvPr>
          <p:cNvSpPr>
            <a:spLocks noGrp="1"/>
          </p:cNvSpPr>
          <p:nvPr>
            <p:ph type="body" sz="quarter" idx="11"/>
          </p:nvPr>
        </p:nvSpPr>
        <p:spPr/>
        <p:txBody>
          <a:bodyPr>
            <a:normAutofit/>
          </a:bodyPr>
          <a:lstStyle/>
          <a:p>
            <a:pPr eaLnBrk="1" hangingPunct="1">
              <a:buFont typeface="Wingdings" pitchFamily="2" charset="2"/>
              <a:buChar char="Ø"/>
            </a:pPr>
            <a:r>
              <a:rPr lang="pl-PL" dirty="0" err="1"/>
              <a:t>Méthode de rétrocalcul – fondée sur les résultats des mesures de trafic pendant toute la période d’exploitation de la route</a:t>
            </a:r>
          </a:p>
          <a:p>
            <a:pPr eaLnBrk="1" hangingPunct="1">
              <a:buFont typeface="Wingdings" pitchFamily="2" charset="2"/>
              <a:buChar char="Ø"/>
            </a:pPr>
            <a:endParaRPr lang="pl-PL" dirty="0"/>
          </a:p>
          <a:p>
            <a:pPr eaLnBrk="1" hangingPunct="1">
              <a:buFont typeface="Wingdings" pitchFamily="2" charset="2"/>
              <a:buChar char="Ø"/>
            </a:pPr>
            <a:r>
              <a:rPr lang="pl-PL" dirty="0"/>
              <a:t>Mesures générales du trafic – en Pologne tous les 5 ans – la dernière a été réalisée en 2010 (www.gddkia.gov.pl)</a:t>
            </a:r>
          </a:p>
          <a:p>
            <a:pPr eaLnBrk="1" hangingPunct="1">
              <a:buFontTx/>
              <a:buNone/>
            </a:pPr>
            <a:endParaRPr lang="pl-PL" dirty="0"/>
          </a:p>
        </p:txBody>
      </p:sp>
    </p:spTree>
    <p:extLst>
      <p:ext uri="{BB962C8B-B14F-4D97-AF65-F5344CB8AC3E}">
        <p14:creationId xmlns:p14="http://schemas.microsoft.com/office/powerpoint/2010/main" val="273298761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ytuł 1"/>
          <p:cNvSpPr>
            <a:spLocks noGrp="1"/>
          </p:cNvSpPr>
          <p:nvPr>
            <p:ph type="title"/>
          </p:nvPr>
        </p:nvSpPr>
        <p:spPr>
          <a:ln w="12700">
            <a:miter lim="400000"/>
          </a:ln>
        </p:spPr>
        <p:txBody>
          <a:bodyPr lIns="45719" tIns="45720" rIns="45719" bIns="45720" anchor="t">
            <a:noAutofit/>
          </a:bodyPr>
          <a:lstStyle/>
          <a:p>
            <a:r>
              <a:rPr lang="pl-PL"/>
              <a:t>Calcul du trafic total</a:t>
            </a:r>
            <a:endParaRPr lang="pl-PL" dirty="0"/>
          </a:p>
        </p:txBody>
      </p:sp>
      <p:sp>
        <p:nvSpPr>
          <p:cNvPr id="3" name="Symbol zastępczy zawartości 2"/>
          <p:cNvSpPr>
            <a:spLocks noGrp="1"/>
          </p:cNvSpPr>
          <p:nvPr>
            <p:ph type="body" sz="quarter" idx="11"/>
          </p:nvPr>
        </p:nvSpPr>
        <p:spPr/>
        <p:txBody>
          <a:bodyPr>
            <a:noAutofit/>
          </a:bodyPr>
          <a:lstStyle/>
          <a:p>
            <a:pPr eaLnBrk="1" hangingPunct="1">
              <a:buFont typeface="Wingdings" pitchFamily="2" charset="2"/>
              <a:buChar char="Ø"/>
              <a:defRPr/>
            </a:pPr>
            <a:r>
              <a:rPr lang="pl-PL" dirty="0"/>
              <a:t>Méthode 1 – addition du trafic pendant la période de dimensionnement :</a:t>
            </a:r>
          </a:p>
          <a:p>
            <a:pPr eaLnBrk="1" hangingPunct="1">
              <a:buFontTx/>
              <a:buNone/>
              <a:defRPr/>
            </a:pPr>
            <a:endParaRPr lang="pl-PL" sz="2800" dirty="0">
              <a:solidFill>
                <a:srgbClr val="FFFF00"/>
              </a:solidFill>
              <a:effectLst>
                <a:outerShdw blurRad="38100" dist="38100" dir="2700000" algn="tl">
                  <a:srgbClr val="000000"/>
                </a:outerShdw>
              </a:effectLst>
            </a:endParaRPr>
          </a:p>
          <a:p>
            <a:pPr eaLnBrk="1" hangingPunct="1">
              <a:spcBef>
                <a:spcPts val="1000"/>
              </a:spcBef>
              <a:buFontTx/>
              <a:buNone/>
              <a:defRPr/>
            </a:pPr>
            <a:r>
              <a:rPr lang="pl-PL" sz="2000" dirty="0" err="1"/>
              <a:t>Où:</a:t>
            </a:r>
          </a:p>
          <a:p>
            <a:pPr marL="0" indent="0" eaLnBrk="1" hangingPunct="1">
              <a:spcBef>
                <a:spcPts val="1000"/>
              </a:spcBef>
              <a:buFontTx/>
              <a:buNone/>
              <a:defRPr/>
            </a:pPr>
            <a:r>
              <a:rPr lang="pl-PL" sz="2000" dirty="0" err="1"/>
              <a:t>Ntotal – trafic total en charges d’essieux standard de 100 kN pendant la période de dimensionnement (20 ans)</a:t>
            </a:r>
          </a:p>
          <a:p>
            <a:pPr eaLnBrk="1" hangingPunct="1">
              <a:spcBef>
                <a:spcPts val="1000"/>
              </a:spcBef>
              <a:buFontTx/>
              <a:buNone/>
              <a:defRPr/>
            </a:pPr>
            <a:r>
              <a:rPr lang="pl-PL" sz="2000" dirty="0"/>
              <a:t>f1 – facteur de répartition par voie</a:t>
            </a:r>
          </a:p>
          <a:p>
            <a:pPr marL="0" indent="0" eaLnBrk="1" hangingPunct="1">
              <a:spcBef>
                <a:spcPts val="1000"/>
              </a:spcBef>
              <a:buFontTx/>
              <a:buNone/>
              <a:defRPr/>
            </a:pPr>
            <a:r>
              <a:rPr lang="pl-PL" sz="2000" dirty="0"/>
              <a:t>ADT100i – trafic journalier moyen pour chaque année de la période de dimensionnement, exprimé en essieux standard de 100 kN (toutes voies)</a:t>
            </a:r>
          </a:p>
          <a:p>
            <a:pPr eaLnBrk="1" hangingPunct="1">
              <a:spcBef>
                <a:spcPts val="1000"/>
              </a:spcBef>
              <a:buFontTx/>
              <a:buNone/>
              <a:defRPr/>
            </a:pPr>
            <a:r>
              <a:rPr lang="pl-PL" sz="2000" dirty="0"/>
              <a:t>Ti – nombre d’années dans la période de dimensionnement.</a:t>
            </a:r>
          </a:p>
        </p:txBody>
      </p:sp>
      <p:graphicFrame>
        <p:nvGraphicFramePr>
          <p:cNvPr id="2050" name="Object 5"/>
          <p:cNvGraphicFramePr>
            <a:graphicFrameLocks noChangeAspect="1"/>
          </p:cNvGraphicFramePr>
          <p:nvPr>
            <p:extLst>
              <p:ext uri="{D42A27DB-BD31-4B8C-83A1-F6EECF244321}">
                <p14:modId xmlns:p14="http://schemas.microsoft.com/office/powerpoint/2010/main" val="307504597"/>
              </p:ext>
            </p:extLst>
          </p:nvPr>
        </p:nvGraphicFramePr>
        <p:xfrm>
          <a:off x="2901156" y="2725740"/>
          <a:ext cx="5780088" cy="1300162"/>
        </p:xfrm>
        <a:graphic>
          <a:graphicData uri="http://schemas.openxmlformats.org/presentationml/2006/ole">
            <mc:AlternateContent xmlns:mc="http://schemas.openxmlformats.org/markup-compatibility/2006">
              <mc:Choice xmlns:v="urn:schemas-microsoft-com:vml" Requires="v">
                <p:oleObj name="Równanie" r:id="rId2" imgW="1917360" imgH="431640" progId="Equation.3">
                  <p:embed/>
                </p:oleObj>
              </mc:Choice>
              <mc:Fallback>
                <p:oleObj name="Równanie" r:id="rId2" imgW="1917360" imgH="431640" progId="Equation.3">
                  <p:embed/>
                  <p:pic>
                    <p:nvPicPr>
                      <p:cNvPr id="2050" name="Object 5"/>
                      <p:cNvPicPr>
                        <a:picLocks noChangeAspect="1" noChangeArrowheads="1"/>
                      </p:cNvPicPr>
                      <p:nvPr/>
                    </p:nvPicPr>
                    <p:blipFill>
                      <a:blip r:embed="rId3"/>
                      <a:srcRect/>
                      <a:stretch>
                        <a:fillRect/>
                      </a:stretch>
                    </p:blipFill>
                    <p:spPr bwMode="auto">
                      <a:xfrm>
                        <a:off x="2901156" y="2725740"/>
                        <a:ext cx="5780088" cy="1300162"/>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E2386-8683-0D57-3C8E-0C75CC123B99}"/>
              </a:ext>
            </a:extLst>
          </p:cNvPr>
          <p:cNvSpPr>
            <a:spLocks noGrp="1"/>
          </p:cNvSpPr>
          <p:nvPr>
            <p:ph type="title"/>
          </p:nvPr>
        </p:nvSpPr>
        <p:spPr/>
        <p:txBody>
          <a:bodyPr/>
          <a:lstStyle/>
          <a:p>
            <a:r>
              <a:rPr lang="en-GB" dirty="0"/>
              <a:t>Facteur de répartition par voie</a:t>
            </a:r>
            <a:br>
              <a:rPr lang="en-GB" dirty="0"/>
            </a:br>
            <a:endParaRPr lang="en-GB" dirty="0"/>
          </a:p>
        </p:txBody>
      </p:sp>
      <p:graphicFrame>
        <p:nvGraphicFramePr>
          <p:cNvPr id="3074" name="Object 2"/>
          <p:cNvGraphicFramePr>
            <a:graphicFrameLocks noGrp="1" noChangeAspect="1"/>
          </p:cNvGraphicFramePr>
          <p:nvPr>
            <p:ph idx="4294967295"/>
            <p:extLst>
              <p:ext uri="{D42A27DB-BD31-4B8C-83A1-F6EECF244321}">
                <p14:modId xmlns:p14="http://schemas.microsoft.com/office/powerpoint/2010/main" val="462375368"/>
              </p:ext>
            </p:extLst>
          </p:nvPr>
        </p:nvGraphicFramePr>
        <p:xfrm>
          <a:off x="972468" y="1295127"/>
          <a:ext cx="8170863" cy="4892675"/>
        </p:xfrm>
        <a:graphic>
          <a:graphicData uri="http://schemas.openxmlformats.org/presentationml/2006/ole">
            <mc:AlternateContent xmlns:mc="http://schemas.openxmlformats.org/markup-compatibility/2006">
              <mc:Choice xmlns:v="urn:schemas-microsoft-com:vml" Requires="v">
                <p:oleObj name="AutoCAD Drawing" r:id="rId2" imgW="8934450" imgH="4667250" progId="AutoCAD.Drawing.25">
                  <p:embed/>
                </p:oleObj>
              </mc:Choice>
              <mc:Fallback>
                <p:oleObj name="AutoCAD Drawing" r:id="rId2" imgW="8934450" imgH="4667250" progId="AutoCAD.Drawing.25">
                  <p:embed/>
                  <p:pic>
                    <p:nvPicPr>
                      <p:cNvPr id="3074" name="Object 2"/>
                      <p:cNvPicPr>
                        <a:picLocks noGrp="1" noChangeAspect="1" noChangeArrowheads="1"/>
                      </p:cNvPicPr>
                      <p:nvPr/>
                    </p:nvPicPr>
                    <p:blipFill>
                      <a:blip r:embed="rId3">
                        <a:extLst>
                          <a:ext uri="{28A0092B-C50C-407E-A947-70E740481C1C}">
                            <a14:useLocalDpi xmlns:a14="http://schemas.microsoft.com/office/drawing/2010/main" val="0"/>
                          </a:ext>
                        </a:extLst>
                      </a:blip>
                      <a:srcRect l="17648" t="18434" r="42993" b="29619"/>
                      <a:stretch>
                        <a:fillRect/>
                      </a:stretch>
                    </p:blipFill>
                    <p:spPr bwMode="auto">
                      <a:xfrm>
                        <a:off x="972468" y="1295127"/>
                        <a:ext cx="8170863" cy="4892675"/>
                      </a:xfrm>
                      <a:prstGeom prst="rect">
                        <a:avLst/>
                      </a:prstGeom>
                      <a:noFill/>
                      <a:extLst>
                        <a:ext uri="{909E8E84-426E-40DD-AFC4-6F175D3DCCD1}">
                          <a14:hiddenFill xmlns:a14="http://schemas.microsoft.com/office/drawing/2010/main">
                            <a:solidFill>
                              <a:srgbClr val="CCFFCC"/>
                            </a:solidFill>
                          </a14:hiddenFill>
                        </a:ext>
                      </a:extLst>
                    </p:spPr>
                  </p:pic>
                </p:oleObj>
              </mc:Fallback>
            </mc:AlternateContent>
          </a:graphicData>
        </a:graphic>
      </p:graphicFrame>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ytuł 1"/>
          <p:cNvSpPr>
            <a:spLocks noGrp="1"/>
          </p:cNvSpPr>
          <p:nvPr>
            <p:ph type="title"/>
          </p:nvPr>
        </p:nvSpPr>
        <p:spPr>
          <a:ln w="12700">
            <a:miter lim="400000"/>
          </a:ln>
        </p:spPr>
        <p:txBody>
          <a:bodyPr lIns="45719" tIns="45720" rIns="45719" bIns="45720" anchor="t">
            <a:noAutofit/>
          </a:bodyPr>
          <a:lstStyle/>
          <a:p>
            <a:r>
              <a:rPr lang="pl-PL" dirty="0"/>
              <a:t>Calcul du trafic total</a:t>
            </a:r>
          </a:p>
        </p:txBody>
      </p:sp>
      <p:sp>
        <p:nvSpPr>
          <p:cNvPr id="3" name="Symbol zastępczy zawartości 2"/>
          <p:cNvSpPr>
            <a:spLocks noGrp="1"/>
          </p:cNvSpPr>
          <p:nvPr>
            <p:ph type="body" sz="quarter" idx="11"/>
          </p:nvPr>
        </p:nvSpPr>
        <p:spPr/>
        <p:txBody>
          <a:bodyPr/>
          <a:lstStyle/>
          <a:p>
            <a:pPr marL="0" indent="0" eaLnBrk="1" hangingPunct="1">
              <a:buNone/>
              <a:defRPr/>
            </a:pPr>
            <a:r>
              <a:rPr lang="pl-PL" u="sng" dirty="0"/>
              <a:t>Méthode 2 – lorsque le trafic journalier moyen (ADT) est connu au milieu de la période de dimensionnement :</a:t>
            </a:r>
          </a:p>
          <a:p>
            <a:pPr algn="ctr" eaLnBrk="1" hangingPunct="1">
              <a:buFontTx/>
              <a:buNone/>
              <a:defRPr/>
            </a:pPr>
            <a:endParaRPr lang="pl-PL" dirty="0">
              <a:solidFill>
                <a:srgbClr val="FFFF00"/>
              </a:solidFill>
              <a:effectLst>
                <a:outerShdw blurRad="38100" dist="38100" dir="2700000" algn="tl">
                  <a:srgbClr val="000000"/>
                </a:outerShdw>
              </a:effectLst>
            </a:endParaRPr>
          </a:p>
          <a:p>
            <a:pPr eaLnBrk="1" hangingPunct="1">
              <a:defRPr/>
            </a:pPr>
            <a:endParaRPr lang="pl-PL" dirty="0">
              <a:effectLst>
                <a:outerShdw blurRad="38100" dist="38100" dir="2700000" algn="tl">
                  <a:srgbClr val="FFFFFF"/>
                </a:outerShdw>
              </a:effectLst>
            </a:endParaRPr>
          </a:p>
        </p:txBody>
      </p:sp>
      <p:graphicFrame>
        <p:nvGraphicFramePr>
          <p:cNvPr id="4098" name="Object 5"/>
          <p:cNvGraphicFramePr>
            <a:graphicFrameLocks noChangeAspect="1"/>
          </p:cNvGraphicFramePr>
          <p:nvPr>
            <p:extLst>
              <p:ext uri="{D42A27DB-BD31-4B8C-83A1-F6EECF244321}">
                <p14:modId xmlns:p14="http://schemas.microsoft.com/office/powerpoint/2010/main" val="442742686"/>
              </p:ext>
            </p:extLst>
          </p:nvPr>
        </p:nvGraphicFramePr>
        <p:xfrm>
          <a:off x="2861469" y="3346448"/>
          <a:ext cx="6469062" cy="727075"/>
        </p:xfrm>
        <a:graphic>
          <a:graphicData uri="http://schemas.openxmlformats.org/presentationml/2006/ole">
            <mc:AlternateContent xmlns:mc="http://schemas.openxmlformats.org/markup-compatibility/2006">
              <mc:Choice xmlns:v="urn:schemas-microsoft-com:vml" Requires="v">
                <p:oleObj name="Równanie" r:id="rId2" imgW="2145960" imgH="241200" progId="Equation.3">
                  <p:embed/>
                </p:oleObj>
              </mc:Choice>
              <mc:Fallback>
                <p:oleObj name="Równanie" r:id="rId2" imgW="2145960" imgH="241200" progId="Equation.3">
                  <p:embed/>
                  <p:pic>
                    <p:nvPicPr>
                      <p:cNvPr id="4098" name="Object 5"/>
                      <p:cNvPicPr>
                        <a:picLocks noChangeAspect="1" noChangeArrowheads="1"/>
                      </p:cNvPicPr>
                      <p:nvPr/>
                    </p:nvPicPr>
                    <p:blipFill>
                      <a:blip r:embed="rId3"/>
                      <a:srcRect/>
                      <a:stretch>
                        <a:fillRect/>
                      </a:stretch>
                    </p:blipFill>
                    <p:spPr bwMode="auto">
                      <a:xfrm>
                        <a:off x="2861469" y="3346448"/>
                        <a:ext cx="6469062" cy="727075"/>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4104" name="Prostokąt 6"/>
          <p:cNvSpPr>
            <a:spLocks noChangeArrowheads="1"/>
          </p:cNvSpPr>
          <p:nvPr/>
        </p:nvSpPr>
        <p:spPr bwMode="auto">
          <a:xfrm>
            <a:off x="1809751" y="4214813"/>
            <a:ext cx="8501063" cy="1200329"/>
          </a:xfrm>
          <a:prstGeom prst="rect">
            <a:avLst/>
          </a:prstGeom>
          <a:noFill/>
          <a:ln w="9525">
            <a:noFill/>
            <a:miter lim="800000"/>
            <a:headEnd/>
            <a:tailEnd/>
          </a:ln>
        </p:spPr>
        <p:txBody>
          <a:bodyPr>
            <a:spAutoFit/>
          </a:bodyPr>
          <a:lstStyle/>
          <a:p>
            <a:pPr algn="l">
              <a:spcBef>
                <a:spcPct val="0"/>
              </a:spcBef>
              <a:buFontTx/>
              <a:buNone/>
            </a:pPr>
            <a:r>
              <a:rPr lang="pl-PL" sz="2000" dirty="0" err="1"/>
              <a:t>Où:</a:t>
            </a:r>
          </a:p>
          <a:p>
            <a:pPr algn="l">
              <a:spcBef>
                <a:spcPct val="0"/>
              </a:spcBef>
              <a:buFontTx/>
              <a:buNone/>
            </a:pPr>
            <a:endParaRPr lang="pl-PL" sz="2000" dirty="0"/>
          </a:p>
          <a:p>
            <a:pPr algn="l">
              <a:spcBef>
                <a:spcPct val="0"/>
              </a:spcBef>
            </a:pPr>
            <a:r>
              <a:rPr lang="pl-PL" sz="2000" dirty="0"/>
              <a:t>ADT100middle – trafic journalier moyen au milieu de la période de dimensionnement, exprimé en essieux standard de 100 kN (toutes voies)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0DE0AA-CE75-2C38-F9FD-368F74D89538}"/>
              </a:ext>
            </a:extLst>
          </p:cNvPr>
          <p:cNvSpPr>
            <a:spLocks noGrp="1"/>
          </p:cNvSpPr>
          <p:nvPr>
            <p:ph type="title"/>
          </p:nvPr>
        </p:nvSpPr>
        <p:spPr/>
        <p:txBody>
          <a:bodyPr/>
          <a:lstStyle/>
          <a:p>
            <a:r>
              <a:rPr lang="en-GB" dirty="0"/>
              <a:t>Trafic de dimensionnement</a:t>
            </a:r>
          </a:p>
        </p:txBody>
      </p:sp>
      <p:graphicFrame>
        <p:nvGraphicFramePr>
          <p:cNvPr id="5122" name="Object 2"/>
          <p:cNvGraphicFramePr>
            <a:graphicFrameLocks noGrp="1" noChangeAspect="1"/>
          </p:cNvGraphicFramePr>
          <p:nvPr>
            <p:ph idx="4294967295"/>
            <p:extLst>
              <p:ext uri="{D42A27DB-BD31-4B8C-83A1-F6EECF244321}">
                <p14:modId xmlns:p14="http://schemas.microsoft.com/office/powerpoint/2010/main" val="2692530018"/>
              </p:ext>
            </p:extLst>
          </p:nvPr>
        </p:nvGraphicFramePr>
        <p:xfrm>
          <a:off x="1395249" y="1256354"/>
          <a:ext cx="7956550" cy="4348288"/>
        </p:xfrm>
        <a:graphic>
          <a:graphicData uri="http://schemas.openxmlformats.org/presentationml/2006/ole">
            <mc:AlternateContent xmlns:mc="http://schemas.openxmlformats.org/markup-compatibility/2006">
              <mc:Choice xmlns:v="urn:schemas-microsoft-com:vml" Requires="v">
                <p:oleObj name="AutoCAD Drawing" r:id="rId2" imgW="8934450" imgH="4667250" progId="AutoCAD.Drawing.25">
                  <p:embed/>
                </p:oleObj>
              </mc:Choice>
              <mc:Fallback>
                <p:oleObj name="AutoCAD Drawing" r:id="rId2" imgW="8934450" imgH="4667250" progId="AutoCAD.Drawing.25">
                  <p:embed/>
                  <p:pic>
                    <p:nvPicPr>
                      <p:cNvPr id="5122" name="Object 2"/>
                      <p:cNvPicPr>
                        <a:picLocks noGrp="1" noChangeAspect="1" noChangeArrowheads="1"/>
                      </p:cNvPicPr>
                      <p:nvPr/>
                    </p:nvPicPr>
                    <p:blipFill>
                      <a:blip r:embed="rId3">
                        <a:extLst>
                          <a:ext uri="{28A0092B-C50C-407E-A947-70E740481C1C}">
                            <a14:useLocalDpi xmlns:a14="http://schemas.microsoft.com/office/drawing/2010/main" val="0"/>
                          </a:ext>
                        </a:extLst>
                      </a:blip>
                      <a:srcRect l="16681" t="19823" r="23572" b="7635"/>
                      <a:stretch>
                        <a:fillRect/>
                      </a:stretch>
                    </p:blipFill>
                    <p:spPr bwMode="auto">
                      <a:xfrm>
                        <a:off x="1395249" y="1256354"/>
                        <a:ext cx="7956550" cy="4348288"/>
                      </a:xfrm>
                      <a:prstGeom prst="rect">
                        <a:avLst/>
                      </a:prstGeom>
                      <a:noFill/>
                    </p:spPr>
                  </p:pic>
                </p:oleObj>
              </mc:Fallback>
            </mc:AlternateContent>
          </a:graphicData>
        </a:graphic>
      </p:graphicFrame>
      <p:sp>
        <p:nvSpPr>
          <p:cNvPr id="5125" name="Text Box 6"/>
          <p:cNvSpPr txBox="1">
            <a:spLocks noChangeArrowheads="1"/>
          </p:cNvSpPr>
          <p:nvPr/>
        </p:nvSpPr>
        <p:spPr bwMode="auto">
          <a:xfrm>
            <a:off x="1630364" y="5751513"/>
            <a:ext cx="8929687" cy="369332"/>
          </a:xfrm>
          <a:prstGeom prst="rect">
            <a:avLst/>
          </a:prstGeom>
          <a:noFill/>
          <a:ln w="9525">
            <a:noFill/>
            <a:miter lim="800000"/>
            <a:headEnd/>
            <a:tailEnd/>
          </a:ln>
        </p:spPr>
        <p:txBody>
          <a:bodyPr>
            <a:spAutoFit/>
          </a:bodyPr>
          <a:lstStyle/>
          <a:p>
            <a:pPr>
              <a:spcBef>
                <a:spcPct val="50000"/>
              </a:spcBef>
              <a:buFontTx/>
              <a:buNone/>
            </a:pPr>
            <a:r>
              <a:rPr lang="pl-PL" sz="2000" b="1" dirty="0"/>
              <a:t>Trafic de dimensionnement = trafic initial × facteur de croissance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2466A-FDBF-7E3D-ACAE-9865C114431D}"/>
              </a:ext>
            </a:extLst>
          </p:cNvPr>
          <p:cNvSpPr>
            <a:spLocks noGrp="1"/>
          </p:cNvSpPr>
          <p:nvPr>
            <p:ph type="title"/>
          </p:nvPr>
        </p:nvSpPr>
        <p:spPr/>
        <p:txBody>
          <a:bodyPr/>
          <a:lstStyle/>
          <a:p>
            <a:r>
              <a:rPr lang="en-GB" dirty="0"/>
              <a:t>Calcul du trafic total</a:t>
            </a:r>
            <a:br>
              <a:rPr lang="en-GB" dirty="0"/>
            </a:br>
            <a:endParaRPr lang="en-GB" dirty="0"/>
          </a:p>
        </p:txBody>
      </p:sp>
      <p:sp>
        <p:nvSpPr>
          <p:cNvPr id="3" name="Symbol zastępczy zawartości 2"/>
          <p:cNvSpPr>
            <a:spLocks noGrp="1"/>
          </p:cNvSpPr>
          <p:nvPr>
            <p:ph type="body" sz="quarter" idx="11"/>
          </p:nvPr>
        </p:nvSpPr>
        <p:spPr/>
        <p:txBody>
          <a:bodyPr/>
          <a:lstStyle/>
          <a:p>
            <a:pPr>
              <a:defRPr/>
            </a:pPr>
            <a:r>
              <a:rPr lang="pl-PL" u="sng" dirty="0"/>
              <a:t>Méthode 3 – augmentation géométrique du trafic lorsque le trafic journalier moyen (ADT) est connu au début de la période de dimensionnement :</a:t>
            </a:r>
          </a:p>
          <a:p>
            <a:pPr eaLnBrk="1" hangingPunct="1">
              <a:defRPr/>
            </a:pPr>
            <a:endParaRPr lang="pl-PL" dirty="0"/>
          </a:p>
          <a:p>
            <a:pPr algn="ctr" eaLnBrk="1" hangingPunct="1">
              <a:buFontTx/>
              <a:buNone/>
              <a:defRPr/>
            </a:pPr>
            <a:endParaRPr lang="pl-PL" dirty="0">
              <a:solidFill>
                <a:srgbClr val="FFFF00"/>
              </a:solidFill>
              <a:effectLst>
                <a:outerShdw blurRad="38100" dist="38100" dir="2700000" algn="tl">
                  <a:srgbClr val="000000"/>
                </a:outerShdw>
              </a:effectLst>
            </a:endParaRPr>
          </a:p>
          <a:p>
            <a:pPr eaLnBrk="1" hangingPunct="1">
              <a:defRPr/>
            </a:pPr>
            <a:endParaRPr lang="pl-PL" dirty="0">
              <a:effectLst>
                <a:outerShdw blurRad="38100" dist="38100" dir="2700000" algn="tl">
                  <a:srgbClr val="FFFFFF"/>
                </a:outerShdw>
              </a:effectLst>
            </a:endParaRPr>
          </a:p>
        </p:txBody>
      </p:sp>
      <p:graphicFrame>
        <p:nvGraphicFramePr>
          <p:cNvPr id="6146" name="Object 5"/>
          <p:cNvGraphicFramePr>
            <a:graphicFrameLocks noChangeAspect="1"/>
          </p:cNvGraphicFramePr>
          <p:nvPr>
            <p:extLst>
              <p:ext uri="{D42A27DB-BD31-4B8C-83A1-F6EECF244321}">
                <p14:modId xmlns:p14="http://schemas.microsoft.com/office/powerpoint/2010/main" val="1944639406"/>
              </p:ext>
            </p:extLst>
          </p:nvPr>
        </p:nvGraphicFramePr>
        <p:xfrm>
          <a:off x="3241675" y="3670300"/>
          <a:ext cx="5245100" cy="688975"/>
        </p:xfrm>
        <a:graphic>
          <a:graphicData uri="http://schemas.openxmlformats.org/presentationml/2006/ole">
            <mc:AlternateContent xmlns:mc="http://schemas.openxmlformats.org/markup-compatibility/2006">
              <mc:Choice xmlns:v="urn:schemas-microsoft-com:vml" Requires="v">
                <p:oleObj name="Równanie" r:id="rId2" imgW="1739880" imgH="228600" progId="Equation.3">
                  <p:embed/>
                </p:oleObj>
              </mc:Choice>
              <mc:Fallback>
                <p:oleObj name="Równanie" r:id="rId2" imgW="1739880" imgH="228600" progId="Equation.3">
                  <p:embed/>
                  <p:pic>
                    <p:nvPicPr>
                      <p:cNvPr id="6146" name="Object 5"/>
                      <p:cNvPicPr>
                        <a:picLocks noChangeAspect="1" noChangeArrowheads="1"/>
                      </p:cNvPicPr>
                      <p:nvPr/>
                    </p:nvPicPr>
                    <p:blipFill>
                      <a:blip r:embed="rId3"/>
                      <a:srcRect/>
                      <a:stretch>
                        <a:fillRect/>
                      </a:stretch>
                    </p:blipFill>
                    <p:spPr bwMode="auto">
                      <a:xfrm>
                        <a:off x="3241675" y="3670300"/>
                        <a:ext cx="5245100" cy="688975"/>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6152" name="Prostokąt 6"/>
          <p:cNvSpPr>
            <a:spLocks noChangeArrowheads="1"/>
          </p:cNvSpPr>
          <p:nvPr/>
        </p:nvSpPr>
        <p:spPr bwMode="auto">
          <a:xfrm>
            <a:off x="1844676" y="4014788"/>
            <a:ext cx="8501063" cy="1200329"/>
          </a:xfrm>
          <a:prstGeom prst="rect">
            <a:avLst/>
          </a:prstGeom>
          <a:noFill/>
          <a:ln w="9525">
            <a:noFill/>
            <a:miter lim="800000"/>
            <a:headEnd/>
            <a:tailEnd/>
          </a:ln>
        </p:spPr>
        <p:txBody>
          <a:bodyPr>
            <a:spAutoFit/>
          </a:bodyPr>
          <a:lstStyle/>
          <a:p>
            <a:pPr algn="l">
              <a:spcBef>
                <a:spcPct val="0"/>
              </a:spcBef>
              <a:buFontTx/>
              <a:buNone/>
            </a:pPr>
            <a:r>
              <a:rPr lang="pl-PL" sz="2000" dirty="0" err="1"/>
              <a:t>Où:</a:t>
            </a:r>
          </a:p>
          <a:p>
            <a:pPr algn="l">
              <a:spcBef>
                <a:spcPct val="0"/>
              </a:spcBef>
              <a:buFontTx/>
              <a:buNone/>
            </a:pPr>
            <a:endParaRPr lang="pl-PL" sz="2000" dirty="0"/>
          </a:p>
          <a:p>
            <a:pPr algn="l">
              <a:spcBef>
                <a:spcPct val="0"/>
              </a:spcBef>
            </a:pPr>
            <a:r>
              <a:rPr lang="pl-PL" sz="2000" dirty="0"/>
              <a:t>ADT1000 – trafic journalier moyen au début de la période de dimensionnement, exprimé en essieux standard de 100 kN (toutes voies)</a:t>
            </a:r>
          </a:p>
        </p:txBody>
      </p:sp>
      <p:graphicFrame>
        <p:nvGraphicFramePr>
          <p:cNvPr id="6147" name="Object 7"/>
          <p:cNvGraphicFramePr>
            <a:graphicFrameLocks noChangeAspect="1"/>
          </p:cNvGraphicFramePr>
          <p:nvPr/>
        </p:nvGraphicFramePr>
        <p:xfrm>
          <a:off x="1968500" y="5721351"/>
          <a:ext cx="3048000" cy="557213"/>
        </p:xfrm>
        <a:graphic>
          <a:graphicData uri="http://schemas.openxmlformats.org/presentationml/2006/ole">
            <mc:AlternateContent xmlns:mc="http://schemas.openxmlformats.org/markup-compatibility/2006">
              <mc:Choice xmlns:v="urn:schemas-microsoft-com:vml" Requires="v">
                <p:oleObj name="Równanie" r:id="rId4" imgW="1320480" imgH="241200" progId="Equation.3">
                  <p:embed/>
                </p:oleObj>
              </mc:Choice>
              <mc:Fallback>
                <p:oleObj name="Równanie" r:id="rId4" imgW="1320480" imgH="241200" progId="Equation.3">
                  <p:embed/>
                  <p:pic>
                    <p:nvPicPr>
                      <p:cNvPr id="6147" name="Object 7"/>
                      <p:cNvPicPr>
                        <a:picLocks noChangeAspect="1" noChangeArrowheads="1"/>
                      </p:cNvPicPr>
                      <p:nvPr/>
                    </p:nvPicPr>
                    <p:blipFill>
                      <a:blip r:embed="rId5"/>
                      <a:srcRect/>
                      <a:stretch>
                        <a:fillRect/>
                      </a:stretch>
                    </p:blipFill>
                    <p:spPr bwMode="auto">
                      <a:xfrm>
                        <a:off x="1968500" y="5721351"/>
                        <a:ext cx="3048000" cy="557213"/>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6153" name="Prostokąt 7"/>
          <p:cNvSpPr>
            <a:spLocks noChangeArrowheads="1"/>
          </p:cNvSpPr>
          <p:nvPr/>
        </p:nvSpPr>
        <p:spPr bwMode="auto">
          <a:xfrm>
            <a:off x="5864225" y="5499100"/>
            <a:ext cx="4572000" cy="729430"/>
          </a:xfrm>
          <a:prstGeom prst="rect">
            <a:avLst/>
          </a:prstGeom>
          <a:noFill/>
          <a:ln w="9525">
            <a:noFill/>
            <a:miter lim="800000"/>
            <a:headEnd/>
            <a:tailEnd/>
          </a:ln>
        </p:spPr>
        <p:txBody>
          <a:bodyPr>
            <a:spAutoFit/>
          </a:bodyPr>
          <a:lstStyle/>
          <a:p>
            <a:pPr algn="l">
              <a:spcBef>
                <a:spcPct val="50000"/>
              </a:spcBef>
              <a:buFontTx/>
              <a:buNone/>
            </a:pPr>
            <a:r>
              <a:rPr lang="pl-PL" sz="1800" i="1" dirty="0"/>
              <a:t>p [%] – croissance annuelle du trafic</a:t>
            </a:r>
            <a:endParaRPr lang="pl-PL" sz="1800" dirty="0"/>
          </a:p>
          <a:p>
            <a:pPr algn="l">
              <a:spcBef>
                <a:spcPct val="50000"/>
              </a:spcBef>
              <a:buFontTx/>
              <a:buNone/>
            </a:pPr>
            <a:r>
              <a:rPr lang="pl-PL" sz="1800" i="1" dirty="0"/>
              <a:t>t dimensionnement – période de dimensionnement</a:t>
            </a:r>
          </a:p>
        </p:txBody>
      </p:sp>
      <p:sp>
        <p:nvSpPr>
          <p:cNvPr id="6155" name="Tytuł 1"/>
          <p:cNvSpPr>
            <a:spLocks/>
          </p:cNvSpPr>
          <p:nvPr/>
        </p:nvSpPr>
        <p:spPr bwMode="auto">
          <a:xfrm>
            <a:off x="1981200" y="274638"/>
            <a:ext cx="7354888" cy="1143000"/>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8C22-A4B5-2E8F-9CBD-0BEDFBC69821}"/>
              </a:ext>
            </a:extLst>
          </p:cNvPr>
          <p:cNvSpPr>
            <a:spLocks noGrp="1"/>
          </p:cNvSpPr>
          <p:nvPr>
            <p:ph type="title"/>
          </p:nvPr>
        </p:nvSpPr>
        <p:spPr/>
        <p:txBody>
          <a:bodyPr/>
          <a:lstStyle/>
          <a:p>
            <a:r>
              <a:rPr lang="en-GB" dirty="0"/>
              <a:t>Calcul du trafic total</a:t>
            </a:r>
            <a:br>
              <a:rPr lang="en-GB" dirty="0"/>
            </a:br>
            <a:endParaRPr lang="en-GB" dirty="0"/>
          </a:p>
        </p:txBody>
      </p:sp>
      <p:graphicFrame>
        <p:nvGraphicFramePr>
          <p:cNvPr id="7170" name="Object 3"/>
          <p:cNvGraphicFramePr>
            <a:graphicFrameLocks noGrp="1" noChangeAspect="1"/>
          </p:cNvGraphicFramePr>
          <p:nvPr>
            <p:ph idx="4294967295"/>
            <p:extLst>
              <p:ext uri="{D42A27DB-BD31-4B8C-83A1-F6EECF244321}">
                <p14:modId xmlns:p14="http://schemas.microsoft.com/office/powerpoint/2010/main" val="1657928040"/>
              </p:ext>
            </p:extLst>
          </p:nvPr>
        </p:nvGraphicFramePr>
        <p:xfrm>
          <a:off x="796159" y="1419115"/>
          <a:ext cx="8032750" cy="4537075"/>
        </p:xfrm>
        <a:graphic>
          <a:graphicData uri="http://schemas.openxmlformats.org/presentationml/2006/ole">
            <mc:AlternateContent xmlns:mc="http://schemas.openxmlformats.org/markup-compatibility/2006">
              <mc:Choice xmlns:v="urn:schemas-microsoft-com:vml" Requires="v">
                <p:oleObj name="DWG TrueView Drawing" r:id="rId2" imgW="8934450" imgH="4667250" progId="DWGTrueView.Drawing.18">
                  <p:embed/>
                </p:oleObj>
              </mc:Choice>
              <mc:Fallback>
                <p:oleObj name="DWG TrueView Drawing" r:id="rId2" imgW="8934450" imgH="4667250" progId="DWGTrueView.Drawing.18">
                  <p:embed/>
                  <p:pic>
                    <p:nvPicPr>
                      <p:cNvPr id="7170" name="Object 3"/>
                      <p:cNvPicPr>
                        <a:picLocks noGrp="1" noChangeAspect="1" noChangeArrowheads="1"/>
                      </p:cNvPicPr>
                      <p:nvPr/>
                    </p:nvPicPr>
                    <p:blipFill>
                      <a:blip r:embed="rId3">
                        <a:extLst>
                          <a:ext uri="{28A0092B-C50C-407E-A947-70E740481C1C}">
                            <a14:useLocalDpi xmlns:a14="http://schemas.microsoft.com/office/drawing/2010/main" val="0"/>
                          </a:ext>
                        </a:extLst>
                      </a:blip>
                      <a:srcRect l="24620" t="38258" r="17648" b="4782"/>
                      <a:stretch>
                        <a:fillRect/>
                      </a:stretch>
                    </p:blipFill>
                    <p:spPr bwMode="auto">
                      <a:xfrm>
                        <a:off x="796159" y="1419115"/>
                        <a:ext cx="8032750" cy="4537075"/>
                      </a:xfrm>
                      <a:prstGeom prst="rect">
                        <a:avLst/>
                      </a:prstGeom>
                      <a:noFill/>
                      <a:extLst>
                        <a:ext uri="{909E8E84-426E-40DD-AFC4-6F175D3DCCD1}">
                          <a14:hiddenFill xmlns:a14="http://schemas.microsoft.com/office/drawing/2010/main">
                            <a:solidFill>
                              <a:srgbClr val="CCFFCC"/>
                            </a:solidFill>
                          </a14:hiddenFill>
                        </a:ext>
                      </a:extLst>
                    </p:spPr>
                  </p:pic>
                </p:oleObj>
              </mc:Fallback>
            </mc:AlternateContent>
          </a:graphicData>
        </a:graphic>
      </p:graphicFrame>
      <p:sp>
        <p:nvSpPr>
          <p:cNvPr id="7174" name="AutoShape 7"/>
          <p:cNvSpPr>
            <a:spLocks/>
          </p:cNvSpPr>
          <p:nvPr/>
        </p:nvSpPr>
        <p:spPr bwMode="auto">
          <a:xfrm>
            <a:off x="4251325" y="4103689"/>
            <a:ext cx="71438" cy="1081087"/>
          </a:xfrm>
          <a:prstGeom prst="rightBrace">
            <a:avLst>
              <a:gd name="adj1" fmla="val 126110"/>
              <a:gd name="adj2" fmla="val 50000"/>
            </a:avLst>
          </a:prstGeom>
          <a:noFill/>
          <a:ln w="9525">
            <a:solidFill>
              <a:schemeClr val="tx1"/>
            </a:solidFill>
            <a:round/>
            <a:headEnd/>
            <a:tailEnd/>
          </a:ln>
        </p:spPr>
        <p:txBody>
          <a:bodyPr wrap="none" anchor="ctr"/>
          <a:lstStyle/>
          <a:p>
            <a:pPr algn="l">
              <a:spcBef>
                <a:spcPct val="0"/>
              </a:spcBef>
              <a:buFontTx/>
              <a:buNone/>
            </a:pPr>
            <a:endParaRPr lang="pl-PL" sz="1800"/>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ln w="12700">
            <a:miter lim="400000"/>
          </a:ln>
        </p:spPr>
        <p:txBody>
          <a:bodyPr lIns="45719" tIns="45720" rIns="45719" bIns="45720" anchor="t">
            <a:noAutofit/>
          </a:bodyPr>
          <a:lstStyle/>
          <a:p>
            <a:r>
              <a:rPr lang="pl-PL"/>
              <a:t>Répartition du trafic total </a:t>
            </a:r>
          </a:p>
        </p:txBody>
      </p:sp>
      <p:graphicFrame>
        <p:nvGraphicFramePr>
          <p:cNvPr id="194640" name="Group 80"/>
          <p:cNvGraphicFramePr>
            <a:graphicFrameLocks noGrp="1"/>
          </p:cNvGraphicFramePr>
          <p:nvPr>
            <p:extLst>
              <p:ext uri="{D42A27DB-BD31-4B8C-83A1-F6EECF244321}">
                <p14:modId xmlns:p14="http://schemas.microsoft.com/office/powerpoint/2010/main" val="22112486"/>
              </p:ext>
            </p:extLst>
          </p:nvPr>
        </p:nvGraphicFramePr>
        <p:xfrm>
          <a:off x="914525" y="2254962"/>
          <a:ext cx="8286750" cy="3417570"/>
        </p:xfrm>
        <a:graphic>
          <a:graphicData uri="http://schemas.openxmlformats.org/drawingml/2006/table">
            <a:tbl>
              <a:tblPr/>
              <a:tblGrid>
                <a:gridCol w="948020">
                  <a:extLst>
                    <a:ext uri="{9D8B030D-6E8A-4147-A177-3AD203B41FA5}">
                      <a16:colId xmlns:a16="http://schemas.microsoft.com/office/drawing/2014/main" val="20000"/>
                    </a:ext>
                  </a:extLst>
                </a:gridCol>
                <a:gridCol w="1552293">
                  <a:extLst>
                    <a:ext uri="{9D8B030D-6E8A-4147-A177-3AD203B41FA5}">
                      <a16:colId xmlns:a16="http://schemas.microsoft.com/office/drawing/2014/main" val="20001"/>
                    </a:ext>
                  </a:extLst>
                </a:gridCol>
                <a:gridCol w="2809875">
                  <a:extLst>
                    <a:ext uri="{9D8B030D-6E8A-4147-A177-3AD203B41FA5}">
                      <a16:colId xmlns:a16="http://schemas.microsoft.com/office/drawing/2014/main" val="20002"/>
                    </a:ext>
                  </a:extLst>
                </a:gridCol>
                <a:gridCol w="2976562">
                  <a:extLst>
                    <a:ext uri="{9D8B030D-6E8A-4147-A177-3AD203B41FA5}">
                      <a16:colId xmlns:a16="http://schemas.microsoft.com/office/drawing/2014/main" val="20003"/>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err="1">
                          <a:ln>
                            <a:noFill/>
                          </a:ln>
                          <a:solidFill>
                            <a:schemeClr val="tx1"/>
                          </a:solidFill>
                          <a:effectLst/>
                          <a:latin typeface="Arial" pitchFamily="34" charset="0"/>
                          <a:cs typeface="Arial" pitchFamily="34" charset="0"/>
                        </a:rPr>
                        <a:t>Trafic</a:t>
                      </a:r>
                      <a:endParaRPr kumimoji="0" lang="pl-PL" sz="18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[charge par essieu 100 kN]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err="1">
                          <a:ln>
                            <a:noFill/>
                          </a:ln>
                          <a:solidFill>
                            <a:schemeClr val="tx1"/>
                          </a:solidFill>
                          <a:effectLst/>
                          <a:latin typeface="Arial" pitchFamily="34" charset="0"/>
                          <a:cs typeface="Arial" pitchFamily="34" charset="0"/>
                        </a:rPr>
                        <a:t>N</a:t>
                      </a:r>
                      <a:r>
                        <a:rPr kumimoji="0" lang="pl-PL" sz="1800" b="0" i="0" u="none" strike="noStrike" cap="none" normalizeH="0" baseline="-25000" dirty="0" err="1">
                          <a:ln>
                            <a:noFill/>
                          </a:ln>
                          <a:solidFill>
                            <a:schemeClr val="tx1"/>
                          </a:solidFill>
                          <a:effectLst/>
                          <a:latin typeface="Arial" pitchFamily="34" charset="0"/>
                          <a:cs typeface="Arial" pitchFamily="34" charset="0"/>
                        </a:rPr>
                        <a:t>total</a:t>
                      </a:r>
                      <a:endParaRPr kumimoji="0" lang="pl-PL" sz="1800" b="0" i="0" u="none" strike="noStrike" cap="none" normalizeH="0" baseline="-25000" dirty="0">
                        <a:ln>
                          <a:noFill/>
                        </a:ln>
                        <a:solidFill>
                          <a:schemeClr val="tx1"/>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[charge par essieu 100 kN]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err="1">
                          <a:ln>
                            <a:noFill/>
                          </a:ln>
                          <a:solidFill>
                            <a:schemeClr val="tx1"/>
                          </a:solidFill>
                          <a:effectLst/>
                          <a:latin typeface="Arial" pitchFamily="34" charset="0"/>
                          <a:cs typeface="Arial" pitchFamily="34" charset="0"/>
                        </a:rPr>
                        <a:t>N</a:t>
                      </a:r>
                      <a:r>
                        <a:rPr kumimoji="0" lang="pl-PL" sz="1800" b="0" i="0" u="none" strike="noStrike" cap="none" normalizeH="0" baseline="-25000" dirty="0" err="1">
                          <a:ln>
                            <a:noFill/>
                          </a:ln>
                          <a:solidFill>
                            <a:schemeClr val="tx1"/>
                          </a:solidFill>
                          <a:effectLst/>
                          <a:latin typeface="Arial" pitchFamily="34" charset="0"/>
                          <a:cs typeface="Arial" pitchFamily="34" charset="0"/>
                        </a:rPr>
                        <a:t>total</a:t>
                      </a:r>
                      <a:endParaRPr kumimoji="0" lang="pl-PL" sz="1800" b="0" i="0" u="none" strike="noStrike" cap="none" normalizeH="0" baseline="-25000" dirty="0">
                        <a:ln>
                          <a:noFill/>
                        </a:ln>
                        <a:solidFill>
                          <a:schemeClr val="tx1"/>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[charge par essieu 115 kN]</a:t>
                      </a:r>
                    </a:p>
                  </a:txBody>
                  <a:tcPr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KR1 </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12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90 000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51 500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KR2</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13 ÷ 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90 001 ÷ 510 000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51 501 ÷ 291 600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KR3</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71 ÷ 335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510 001 ÷ 2 500 000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291 601 ÷ 1 429 400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KR4</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336 ÷ 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2 500 001 ÷ 7 300 000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1 429 401 ÷ 4 173 800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KR5</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1001 ÷ 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7 300 001 ÷ 14 600 000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4 173 801 ÷ 8 347 600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KR6</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2001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14 600 001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 8 347 601</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a:ln w="12700">
            <a:miter lim="400000"/>
          </a:ln>
        </p:spPr>
        <p:txBody>
          <a:bodyPr lIns="45719" tIns="45720" rIns="45719" bIns="45720" anchor="t">
            <a:noAutofit/>
          </a:bodyPr>
          <a:lstStyle/>
          <a:p>
            <a:r>
              <a:rPr lang="pl-PL" dirty="0" err="1"/>
              <a:t>Exemple – trafic rétrocalculé</a:t>
            </a:r>
            <a:endParaRPr lang="pl-PL" dirty="0"/>
          </a:p>
        </p:txBody>
      </p:sp>
      <p:sp>
        <p:nvSpPr>
          <p:cNvPr id="2" name="Text Placeholder 1">
            <a:extLst>
              <a:ext uri="{FF2B5EF4-FFF2-40B4-BE49-F238E27FC236}">
                <a16:creationId xmlns:a16="http://schemas.microsoft.com/office/drawing/2014/main" id="{89062C27-47B3-733E-EEB3-520658B86B63}"/>
              </a:ext>
            </a:extLst>
          </p:cNvPr>
          <p:cNvSpPr>
            <a:spLocks noGrp="1"/>
          </p:cNvSpPr>
          <p:nvPr>
            <p:ph type="body" sz="quarter" idx="11"/>
          </p:nvPr>
        </p:nvSpPr>
        <p:spPr/>
        <p:txBody>
          <a:bodyPr/>
          <a:lstStyle/>
          <a:p>
            <a:endParaRPr lang="en-GB"/>
          </a:p>
        </p:txBody>
      </p:sp>
      <p:graphicFrame>
        <p:nvGraphicFramePr>
          <p:cNvPr id="195662" name="Group 78"/>
          <p:cNvGraphicFramePr>
            <a:graphicFrameLocks noGrp="1"/>
          </p:cNvGraphicFramePr>
          <p:nvPr>
            <p:ph idx="4294967295"/>
            <p:extLst>
              <p:ext uri="{D42A27DB-BD31-4B8C-83A1-F6EECF244321}">
                <p14:modId xmlns:p14="http://schemas.microsoft.com/office/powerpoint/2010/main" val="3518521549"/>
              </p:ext>
            </p:extLst>
          </p:nvPr>
        </p:nvGraphicFramePr>
        <p:xfrm>
          <a:off x="1156257" y="1612900"/>
          <a:ext cx="8643937" cy="4731068"/>
        </p:xfrm>
        <a:graphic>
          <a:graphicData uri="http://schemas.openxmlformats.org/drawingml/2006/table">
            <a:tbl>
              <a:tblPr/>
              <a:tblGrid>
                <a:gridCol w="2371725">
                  <a:extLst>
                    <a:ext uri="{9D8B030D-6E8A-4147-A177-3AD203B41FA5}">
                      <a16:colId xmlns:a16="http://schemas.microsoft.com/office/drawing/2014/main" val="20000"/>
                    </a:ext>
                  </a:extLst>
                </a:gridCol>
                <a:gridCol w="1274762">
                  <a:extLst>
                    <a:ext uri="{9D8B030D-6E8A-4147-A177-3AD203B41FA5}">
                      <a16:colId xmlns:a16="http://schemas.microsoft.com/office/drawing/2014/main" val="20001"/>
                    </a:ext>
                  </a:extLst>
                </a:gridCol>
                <a:gridCol w="1276350">
                  <a:extLst>
                    <a:ext uri="{9D8B030D-6E8A-4147-A177-3AD203B41FA5}">
                      <a16:colId xmlns:a16="http://schemas.microsoft.com/office/drawing/2014/main" val="20002"/>
                    </a:ext>
                  </a:extLst>
                </a:gridCol>
                <a:gridCol w="1274763">
                  <a:extLst>
                    <a:ext uri="{9D8B030D-6E8A-4147-A177-3AD203B41FA5}">
                      <a16:colId xmlns:a16="http://schemas.microsoft.com/office/drawing/2014/main" val="20003"/>
                    </a:ext>
                  </a:extLst>
                </a:gridCol>
                <a:gridCol w="1200150">
                  <a:extLst>
                    <a:ext uri="{9D8B030D-6E8A-4147-A177-3AD203B41FA5}">
                      <a16:colId xmlns:a16="http://schemas.microsoft.com/office/drawing/2014/main" val="20004"/>
                    </a:ext>
                  </a:extLst>
                </a:gridCol>
                <a:gridCol w="1246187">
                  <a:extLst>
                    <a:ext uri="{9D8B030D-6E8A-4147-A177-3AD203B41FA5}">
                      <a16:colId xmlns:a16="http://schemas.microsoft.com/office/drawing/2014/main" val="20005"/>
                    </a:ext>
                  </a:extLst>
                </a:gridCol>
              </a:tblGrid>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Year</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trafic journalier moyen [number de vehicles/lane/day]</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1500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1830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2220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2700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3290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1"/>
                  </a:ext>
                </a:extLst>
              </a:tr>
              <a:tr h="56515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Contribution de Lourd Bonnes Vehicles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9,5%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9,2%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2"/>
                  </a:ext>
                </a:extLst>
              </a:tr>
              <a:tr h="81121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Contribution de Lourd Bonnes Vehicles avec trailers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7,9%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7,8%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7,7%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3"/>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Contribusion de buses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4"/>
                  </a:ext>
                </a:extLst>
              </a:tr>
              <a:tr h="56515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Number de Lourd Bonnes Vehicles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142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168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238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283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5"/>
                  </a:ext>
                </a:extLst>
              </a:tr>
              <a:tr h="78581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Number de Lourd Bonnes Vehicles avec trailers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127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148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175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253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6"/>
                  </a:ext>
                </a:extLst>
              </a:tr>
              <a:tr h="565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Number de buses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49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55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59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66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7"/>
                  </a:ext>
                </a:extLst>
              </a:tr>
            </a:tbl>
          </a:graphicData>
        </a:graphic>
      </p:graphicFrame>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84407-9A3C-D97B-00A2-80BBA02486BB}"/>
              </a:ext>
            </a:extLst>
          </p:cNvPr>
          <p:cNvSpPr>
            <a:spLocks noGrp="1"/>
          </p:cNvSpPr>
          <p:nvPr>
            <p:ph type="title"/>
          </p:nvPr>
        </p:nvSpPr>
        <p:spPr/>
        <p:txBody>
          <a:bodyPr/>
          <a:lstStyle/>
          <a:p>
            <a:r>
              <a:rPr lang="en-GB" dirty="0"/>
              <a:t>An example – vers calculated trafic - cd</a:t>
            </a:r>
            <a:br>
              <a:rPr lang="en-GB" dirty="0"/>
            </a:br>
            <a:endParaRPr lang="en-GB" dirty="0"/>
          </a:p>
        </p:txBody>
      </p:sp>
      <p:graphicFrame>
        <p:nvGraphicFramePr>
          <p:cNvPr id="8194" name="Object 54"/>
          <p:cNvGraphicFramePr>
            <a:graphicFrameLocks noGrp="1" noChangeAspect="1"/>
          </p:cNvGraphicFramePr>
          <p:nvPr>
            <p:ph idx="4294967295"/>
            <p:extLst>
              <p:ext uri="{D42A27DB-BD31-4B8C-83A1-F6EECF244321}">
                <p14:modId xmlns:p14="http://schemas.microsoft.com/office/powerpoint/2010/main" val="2133949808"/>
              </p:ext>
            </p:extLst>
          </p:nvPr>
        </p:nvGraphicFramePr>
        <p:xfrm>
          <a:off x="1106488" y="5555303"/>
          <a:ext cx="7689850" cy="714375"/>
        </p:xfrm>
        <a:graphic>
          <a:graphicData uri="http://schemas.openxmlformats.org/presentationml/2006/ole">
            <mc:AlternateContent xmlns:mc="http://schemas.openxmlformats.org/markup-compatibility/2006">
              <mc:Choice xmlns:v="urn:schemas-microsoft-com:vml" Requires="v">
                <p:oleObj name="Równanie" r:id="rId3" imgW="4647960" imgH="431640" progId="Equation.3">
                  <p:embed/>
                </p:oleObj>
              </mc:Choice>
              <mc:Fallback>
                <p:oleObj name="Równanie" r:id="rId3" imgW="4647960" imgH="431640" progId="Equation.3">
                  <p:embed/>
                  <p:pic>
                    <p:nvPicPr>
                      <p:cNvPr id="8194" name="Object 54"/>
                      <p:cNvPicPr>
                        <a:picLocks noGrp="1" noChangeAspect="1" noChangeArrowheads="1"/>
                      </p:cNvPicPr>
                      <p:nvPr/>
                    </p:nvPicPr>
                    <p:blipFill>
                      <a:blip r:embed="rId4"/>
                      <a:srcRect/>
                      <a:stretch>
                        <a:fillRect/>
                      </a:stretch>
                    </p:blipFill>
                    <p:spPr bwMode="auto">
                      <a:xfrm>
                        <a:off x="1106488" y="5555303"/>
                        <a:ext cx="7689850" cy="714375"/>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graphicFrame>
        <p:nvGraphicFramePr>
          <p:cNvPr id="197695" name="Group 63"/>
          <p:cNvGraphicFramePr>
            <a:graphicFrameLocks noGrp="1"/>
          </p:cNvGraphicFramePr>
          <p:nvPr>
            <p:extLst>
              <p:ext uri="{D42A27DB-BD31-4B8C-83A1-F6EECF244321}">
                <p14:modId xmlns:p14="http://schemas.microsoft.com/office/powerpoint/2010/main" val="2471544575"/>
              </p:ext>
            </p:extLst>
          </p:nvPr>
        </p:nvGraphicFramePr>
        <p:xfrm>
          <a:off x="1106488" y="1395412"/>
          <a:ext cx="8229600" cy="3790952"/>
        </p:xfrm>
        <a:graphic>
          <a:graphicData uri="http://schemas.openxmlformats.org/drawingml/2006/table">
            <a:tbl>
              <a:tblPr/>
              <a:tblGrid>
                <a:gridCol w="2257425">
                  <a:extLst>
                    <a:ext uri="{9D8B030D-6E8A-4147-A177-3AD203B41FA5}">
                      <a16:colId xmlns:a16="http://schemas.microsoft.com/office/drawing/2014/main" val="20000"/>
                    </a:ext>
                  </a:extLst>
                </a:gridCol>
                <a:gridCol w="1214437">
                  <a:extLst>
                    <a:ext uri="{9D8B030D-6E8A-4147-A177-3AD203B41FA5}">
                      <a16:colId xmlns:a16="http://schemas.microsoft.com/office/drawing/2014/main" val="20001"/>
                    </a:ext>
                  </a:extLst>
                </a:gridCol>
                <a:gridCol w="1214438">
                  <a:extLst>
                    <a:ext uri="{9D8B030D-6E8A-4147-A177-3AD203B41FA5}">
                      <a16:colId xmlns:a16="http://schemas.microsoft.com/office/drawing/2014/main" val="20002"/>
                    </a:ext>
                  </a:extLst>
                </a:gridCol>
                <a:gridCol w="1214437">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1185863">
                  <a:extLst>
                    <a:ext uri="{9D8B030D-6E8A-4147-A177-3AD203B41FA5}">
                      <a16:colId xmlns:a16="http://schemas.microsoft.com/office/drawing/2014/main" val="20005"/>
                    </a:ext>
                  </a:extLst>
                </a:gridCol>
              </a:tblGrid>
              <a:tr h="150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Year</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3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ADT 100</a:t>
                      </a:r>
                      <a:r>
                        <a:rPr kumimoji="0" lang="pl-PL" sz="1600" b="0" i="0" u="none" strike="noStrike" cap="none" normalizeH="0" baseline="-25000" dirty="0">
                          <a:ln>
                            <a:noFill/>
                          </a:ln>
                          <a:solidFill>
                            <a:schemeClr val="tx1"/>
                          </a:solidFill>
                          <a:effectLst/>
                          <a:latin typeface="Arial" pitchFamily="34" charset="0"/>
                          <a:cs typeface="Arial" pitchFamily="34" charset="0"/>
                        </a:rPr>
                        <a:t>HGT</a:t>
                      </a:r>
                      <a:r>
                        <a:rPr kumimoji="0" lang="pl-PL" sz="1600" b="0" i="0" u="none" strike="noStrike" cap="none" normalizeH="0" baseline="0" dirty="0">
                          <a:ln>
                            <a:noFill/>
                          </a:ln>
                          <a:solidFill>
                            <a:schemeClr val="tx1"/>
                          </a:solidFill>
                          <a:effectLst/>
                          <a:latin typeface="Arial" pitchFamily="34" charset="0"/>
                          <a:cs typeface="Arial" pitchFamily="34" charset="0"/>
                        </a:rPr>
                        <a:t> – HGT (r</a:t>
                      </a:r>
                      <a:r>
                        <a:rPr kumimoji="0" lang="pl-PL" sz="1600" b="0" i="0" u="none" strike="noStrike" cap="none" normalizeH="0" baseline="-25000" dirty="0">
                          <a:ln>
                            <a:noFill/>
                          </a:ln>
                          <a:solidFill>
                            <a:schemeClr val="tx1"/>
                          </a:solidFill>
                          <a:effectLst/>
                          <a:latin typeface="Arial" pitchFamily="34" charset="0"/>
                          <a:cs typeface="Arial" pitchFamily="34" charset="0"/>
                        </a:rPr>
                        <a:t>1</a:t>
                      </a:r>
                      <a:r>
                        <a:rPr kumimoji="0" lang="pl-PL" sz="1600" b="0" i="0" u="none" strike="noStrike" cap="none" normalizeH="0" baseline="0" dirty="0">
                          <a:ln>
                            <a:noFill/>
                          </a:ln>
                          <a:solidFill>
                            <a:schemeClr val="tx1"/>
                          </a:solidFill>
                          <a:effectLst/>
                          <a:latin typeface="Arial" pitchFamily="34" charset="0"/>
                          <a:cs typeface="Arial" pitchFamily="34" charset="0"/>
                        </a:rPr>
                        <a:t>=0,109)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15,5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18,4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21,5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25,9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1"/>
                  </a:ext>
                </a:extLst>
              </a:tr>
              <a:tr h="592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 100HGT+T – HGT avec trailers (r2=1,95)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248,6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289,0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342,0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410,7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494,0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2"/>
                  </a:ext>
                </a:extLst>
              </a:tr>
              <a:tr h="534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 100</a:t>
                      </a:r>
                      <a:r>
                        <a:rPr kumimoji="0" lang="pl-PL" sz="1600" b="0" i="0" u="none" strike="noStrike" cap="none" normalizeH="0" baseline="-25000" dirty="0">
                          <a:ln>
                            <a:noFill/>
                          </a:ln>
                          <a:solidFill>
                            <a:schemeClr val="tx1"/>
                          </a:solidFill>
                          <a:effectLst/>
                          <a:latin typeface="Arial" pitchFamily="34" charset="0"/>
                          <a:cs typeface="Arial" pitchFamily="34" charset="0"/>
                        </a:rPr>
                        <a:t>bus</a:t>
                      </a:r>
                      <a:r>
                        <a:rPr kumimoji="0" lang="pl-PL" sz="1600" b="0" i="0" u="none" strike="noStrike" cap="none" normalizeH="0" baseline="0" dirty="0">
                          <a:ln>
                            <a:noFill/>
                          </a:ln>
                          <a:solidFill>
                            <a:schemeClr val="tx1"/>
                          </a:solidFill>
                          <a:effectLst/>
                          <a:latin typeface="Arial" pitchFamily="34" charset="0"/>
                          <a:cs typeface="Arial" pitchFamily="34" charset="0"/>
                        </a:rPr>
                        <a:t> – BUSES (r</a:t>
                      </a:r>
                      <a:r>
                        <a:rPr kumimoji="0" lang="pl-PL" sz="1600" b="0" i="0" u="none" strike="noStrike" cap="none" normalizeH="0" baseline="-25000" dirty="0">
                          <a:ln>
                            <a:noFill/>
                          </a:ln>
                          <a:solidFill>
                            <a:schemeClr val="tx1"/>
                          </a:solidFill>
                          <a:effectLst/>
                          <a:latin typeface="Arial" pitchFamily="34" charset="0"/>
                          <a:cs typeface="Arial" pitchFamily="34" charset="0"/>
                        </a:rPr>
                        <a:t>2</a:t>
                      </a:r>
                      <a:r>
                        <a:rPr kumimoji="0" lang="pl-PL" sz="1600" b="0" i="0" u="none" strike="noStrike" cap="none" normalizeH="0" baseline="0" dirty="0">
                          <a:ln>
                            <a:noFill/>
                          </a:ln>
                          <a:solidFill>
                            <a:schemeClr val="tx1"/>
                          </a:solidFill>
                          <a:effectLst/>
                          <a:latin typeface="Arial" pitchFamily="34" charset="0"/>
                          <a:cs typeface="Arial" pitchFamily="34" charset="0"/>
                        </a:rPr>
                        <a:t>=0,594)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29,4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32,6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35,6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35,3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39,1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3"/>
                  </a:ext>
                </a:extLst>
              </a:tr>
              <a:tr h="334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a:t>
                      </a:r>
                      <a:r>
                        <a:rPr kumimoji="0" lang="pl-PL" sz="1600" b="0" i="0" u="none" strike="noStrike" cap="none" normalizeH="0" baseline="-25000" dirty="0">
                          <a:ln>
                            <a:noFill/>
                          </a:ln>
                          <a:solidFill>
                            <a:schemeClr val="tx1"/>
                          </a:solidFill>
                          <a:effectLst/>
                          <a:latin typeface="Arial" pitchFamily="34" charset="0"/>
                          <a:cs typeface="Arial" pitchFamily="34" charset="0"/>
                        </a:rPr>
                        <a:t>YEAR</a:t>
                      </a:r>
                      <a:r>
                        <a:rPr kumimoji="0" lang="pl-PL" sz="1600" b="0" i="0" u="none" strike="noStrike" cap="none" normalizeH="0" baseline="0" dirty="0">
                          <a:ln>
                            <a:noFill/>
                          </a:ln>
                          <a:solidFill>
                            <a:schemeClr val="tx1"/>
                          </a:solidFill>
                          <a:effectLst/>
                          <a:latin typeface="Arial" pitchFamily="34" charset="0"/>
                          <a:cs typeface="Arial" pitchFamily="34" charset="0"/>
                        </a:rPr>
                        <a:t>=Ʃ(AVT</a:t>
                      </a:r>
                      <a:r>
                        <a:rPr kumimoji="0" lang="pl-PL" sz="1600" b="0" i="0" u="none" strike="noStrike" cap="none" normalizeH="0" baseline="-25000" dirty="0">
                          <a:ln>
                            <a:noFill/>
                          </a:ln>
                          <a:solidFill>
                            <a:schemeClr val="tx1"/>
                          </a:solidFill>
                          <a:effectLst/>
                          <a:latin typeface="Arial" pitchFamily="34" charset="0"/>
                          <a:cs typeface="Arial" pitchFamily="34" charset="0"/>
                        </a:rPr>
                        <a:t>HGV, HGV+T,</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25000" dirty="0">
                          <a:ln>
                            <a:noFill/>
                          </a:ln>
                          <a:solidFill>
                            <a:schemeClr val="tx1"/>
                          </a:solidFill>
                          <a:effectLst/>
                          <a:latin typeface="Arial" pitchFamily="34" charset="0"/>
                          <a:cs typeface="Arial" pitchFamily="34" charset="0"/>
                        </a:rPr>
                        <a:t>BUS</a:t>
                      </a:r>
                      <a:r>
                        <a:rPr kumimoji="0" lang="pl-PL" sz="1600" b="0" i="0" u="none" strike="noStrike" cap="none" normalizeH="0" baseline="0" dirty="0">
                          <a:ln>
                            <a:noFill/>
                          </a:ln>
                          <a:solidFill>
                            <a:schemeClr val="tx1"/>
                          </a:solidFill>
                          <a:effectLst/>
                          <a:latin typeface="Arial" pitchFamily="34" charset="0"/>
                          <a:cs typeface="Arial" pitchFamily="34" charset="0"/>
                        </a:rPr>
                        <a:t>) axle100 </a:t>
                      </a:r>
                      <a:r>
                        <a:rPr kumimoji="0" lang="pl-PL" sz="1600" b="0" i="0" u="none" strike="noStrike" cap="none" normalizeH="0" baseline="0" dirty="0" err="1">
                          <a:ln>
                            <a:noFill/>
                          </a:ln>
                          <a:solidFill>
                            <a:schemeClr val="tx1"/>
                          </a:solidFill>
                          <a:effectLst/>
                          <a:latin typeface="Arial" pitchFamily="34" charset="0"/>
                          <a:cs typeface="Arial" pitchFamily="34" charset="0"/>
                        </a:rPr>
                        <a:t>kN</a:t>
                      </a:r>
                      <a:r>
                        <a:rPr kumimoji="0" lang="pl-PL" sz="1600" b="0" i="0" u="none" strike="noStrike" cap="none" normalizeH="0" baseline="0" dirty="0">
                          <a:ln>
                            <a:noFill/>
                          </a:ln>
                          <a:solidFill>
                            <a:schemeClr val="tx1"/>
                          </a:solidFill>
                          <a:effectLst/>
                          <a:latin typeface="Arial" pitchFamily="34" charset="0"/>
                          <a:cs typeface="Arial" pitchFamily="34" charset="0"/>
                        </a:rPr>
                        <a:t>/</a:t>
                      </a:r>
                      <a:r>
                        <a:rPr kumimoji="0" lang="pl-PL" sz="1600" b="0" i="0" u="none" strike="noStrike" cap="none" normalizeH="0" baseline="0" dirty="0" err="1">
                          <a:ln>
                            <a:noFill/>
                          </a:ln>
                          <a:solidFill>
                            <a:schemeClr val="tx1"/>
                          </a:solidFill>
                          <a:effectLst/>
                          <a:latin typeface="Arial" pitchFamily="34" charset="0"/>
                          <a:cs typeface="Arial" pitchFamily="34" charset="0"/>
                        </a:rPr>
                        <a:t>day</a:t>
                      </a:r>
                      <a:r>
                        <a:rPr kumimoji="0" lang="pl-PL" sz="1600" b="0" i="0" u="none" strike="noStrike" cap="none" normalizeH="0" baseline="0" dirty="0">
                          <a:ln>
                            <a:noFill/>
                          </a:ln>
                          <a:solidFill>
                            <a:schemeClr val="tx1"/>
                          </a:solidFill>
                          <a:effectLst/>
                          <a:latin typeface="Arial" pitchFamily="34" charset="0"/>
                          <a:cs typeface="Arial" pitchFamily="34" charset="0"/>
                        </a:rPr>
                        <a:t>/lane</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294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340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472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564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4"/>
                  </a:ext>
                </a:extLst>
              </a:tr>
              <a:tr h="334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 (20 </a:t>
                      </a:r>
                      <a:r>
                        <a:rPr kumimoji="0" lang="pl-PL" sz="1600" b="0" i="0" u="none" strike="noStrike" cap="none" normalizeH="0" baseline="0" dirty="0" err="1">
                          <a:ln>
                            <a:noFill/>
                          </a:ln>
                          <a:solidFill>
                            <a:schemeClr val="tx1"/>
                          </a:solidFill>
                          <a:effectLst/>
                          <a:latin typeface="Arial" pitchFamily="34" charset="0"/>
                          <a:cs typeface="Arial" pitchFamily="34" charset="0"/>
                        </a:rPr>
                        <a:t>years</a:t>
                      </a:r>
                      <a:r>
                        <a:rPr kumimoji="0" lang="pl-PL" sz="1600" b="0" i="0" u="none" strike="noStrike" cap="none" normalizeH="0" baseline="0" dirty="0">
                          <a:ln>
                            <a:noFill/>
                          </a:ln>
                          <a:solidFill>
                            <a:schemeClr val="tx1"/>
                          </a:solidFill>
                          <a:effectLst/>
                          <a:latin typeface="Arial" pitchFamily="34" charset="0"/>
                          <a:cs typeface="Arial"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410 charge par essieu 100 kN/day/lane</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5"/>
                  </a:ext>
                </a:extLst>
              </a:tr>
              <a:tr h="668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Total trafic</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(20 </a:t>
                      </a:r>
                      <a:r>
                        <a:rPr kumimoji="0" lang="pl-PL" sz="1600" b="0" i="0" u="none" strike="noStrike" cap="none" normalizeH="0" baseline="0" dirty="0" err="1">
                          <a:ln>
                            <a:noFill/>
                          </a:ln>
                          <a:solidFill>
                            <a:schemeClr val="tx1"/>
                          </a:solidFill>
                          <a:effectLst/>
                          <a:latin typeface="Arial" pitchFamily="34" charset="0"/>
                          <a:cs typeface="Arial" pitchFamily="34" charset="0"/>
                        </a:rPr>
                        <a:t>years</a:t>
                      </a:r>
                      <a:r>
                        <a:rPr kumimoji="0" lang="pl-PL" sz="1600" b="0" i="0" u="none" strike="noStrike" cap="none" normalizeH="0" baseline="0" dirty="0">
                          <a:ln>
                            <a:noFill/>
                          </a:ln>
                          <a:solidFill>
                            <a:schemeClr val="tx1"/>
                          </a:solidFill>
                          <a:effectLst/>
                          <a:latin typeface="Arial" pitchFamily="34" charset="0"/>
                          <a:cs typeface="Arial"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2,99 milionów charge par essieus 100 kN/lane (KR4)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6"/>
                  </a:ext>
                </a:extLst>
              </a:tr>
            </a:tbl>
          </a:graphicData>
        </a:graphic>
      </p:graphicFrame>
      <p:sp>
        <p:nvSpPr>
          <p:cNvPr id="8249" name="Rectangle 2"/>
          <p:cNvSpPr>
            <a:spLocks noChangeArrowheads="1"/>
          </p:cNvSpPr>
          <p:nvPr/>
        </p:nvSpPr>
        <p:spPr bwMode="auto">
          <a:xfrm>
            <a:off x="1524000" y="274639"/>
            <a:ext cx="7812088" cy="993775"/>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Tytuł 1"/>
          <p:cNvSpPr>
            <a:spLocks noGrp="1"/>
          </p:cNvSpPr>
          <p:nvPr>
            <p:ph type="title"/>
          </p:nvPr>
        </p:nvSpPr>
        <p:spPr>
          <a:ln w="12700">
            <a:miter lim="400000"/>
          </a:ln>
        </p:spPr>
        <p:txBody>
          <a:bodyPr lIns="45719" tIns="45720" rIns="45719" bIns="45720" anchor="t">
            <a:noAutofit/>
          </a:bodyPr>
          <a:lstStyle/>
          <a:p>
            <a:r>
              <a:rPr lang="pl-PL" dirty="0" err="1"/>
              <a:t>Exemple – méthode 3</a:t>
            </a:r>
          </a:p>
        </p:txBody>
      </p:sp>
      <p:sp>
        <p:nvSpPr>
          <p:cNvPr id="44037" name="Symbol zastępczy zawartości 2"/>
          <p:cNvSpPr>
            <a:spLocks noGrp="1"/>
          </p:cNvSpPr>
          <p:nvPr>
            <p:ph type="body" sz="quarter" idx="11"/>
          </p:nvPr>
        </p:nvSpPr>
        <p:spPr>
          <a:xfrm>
            <a:off x="1781971" y="1353099"/>
            <a:ext cx="7392511" cy="3816351"/>
          </a:xfrm>
        </p:spPr>
        <p:txBody>
          <a:bodyPr/>
          <a:lstStyle/>
          <a:p>
            <a:pPr eaLnBrk="1" hangingPunct="1">
              <a:buFont typeface="Wingdings" pitchFamily="2" charset="2"/>
              <a:buChar char="Ø"/>
            </a:pPr>
            <a:r>
              <a:rPr lang="pl-PL" dirty="0" err="1"/>
              <a:t>Données importantes :</a:t>
            </a:r>
          </a:p>
          <a:p>
            <a:pPr lvl="1" eaLnBrk="1" hangingPunct="1"/>
            <a:r>
              <a:rPr lang="pl-PL" dirty="0" err="1"/>
              <a:t>Route nationale (2 voies par sens) – facteur de répartition par voie f1 = 0,45,</a:t>
            </a:r>
          </a:p>
          <a:p>
            <a:pPr lvl="1" eaLnBrk="1" hangingPunct="1"/>
            <a:r>
              <a:rPr lang="pl-PL" dirty="0"/>
              <a:t>Données issues de mesures sur site en 2005</a:t>
            </a:r>
          </a:p>
        </p:txBody>
      </p:sp>
      <p:graphicFrame>
        <p:nvGraphicFramePr>
          <p:cNvPr id="204851" name="Group 51"/>
          <p:cNvGraphicFramePr>
            <a:graphicFrameLocks noGrp="1"/>
          </p:cNvGraphicFramePr>
          <p:nvPr>
            <p:extLst>
              <p:ext uri="{D42A27DB-BD31-4B8C-83A1-F6EECF244321}">
                <p14:modId xmlns:p14="http://schemas.microsoft.com/office/powerpoint/2010/main" val="2869660339"/>
              </p:ext>
            </p:extLst>
          </p:nvPr>
        </p:nvGraphicFramePr>
        <p:xfrm>
          <a:off x="2774156" y="3664847"/>
          <a:ext cx="6643687" cy="2557463"/>
        </p:xfrm>
        <a:graphic>
          <a:graphicData uri="http://schemas.openxmlformats.org/drawingml/2006/table">
            <a:tbl>
              <a:tblPr/>
              <a:tblGrid>
                <a:gridCol w="1660525">
                  <a:extLst>
                    <a:ext uri="{9D8B030D-6E8A-4147-A177-3AD203B41FA5}">
                      <a16:colId xmlns:a16="http://schemas.microsoft.com/office/drawing/2014/main" val="20000"/>
                    </a:ext>
                  </a:extLst>
                </a:gridCol>
                <a:gridCol w="1662112">
                  <a:extLst>
                    <a:ext uri="{9D8B030D-6E8A-4147-A177-3AD203B41FA5}">
                      <a16:colId xmlns:a16="http://schemas.microsoft.com/office/drawing/2014/main" val="20001"/>
                    </a:ext>
                  </a:extLst>
                </a:gridCol>
                <a:gridCol w="1660525">
                  <a:extLst>
                    <a:ext uri="{9D8B030D-6E8A-4147-A177-3AD203B41FA5}">
                      <a16:colId xmlns:a16="http://schemas.microsoft.com/office/drawing/2014/main" val="20002"/>
                    </a:ext>
                  </a:extLst>
                </a:gridCol>
                <a:gridCol w="1660525">
                  <a:extLst>
                    <a:ext uri="{9D8B030D-6E8A-4147-A177-3AD203B41FA5}">
                      <a16:colId xmlns:a16="http://schemas.microsoft.com/office/drawing/2014/main" val="20003"/>
                    </a:ext>
                  </a:extLst>
                </a:gridCol>
              </a:tblGrid>
              <a:tr h="1152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Type de vehicles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Number de vehicles (2 lanes each direction dans 2005</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[number de vehicles per day]</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Equivalent</a:t>
                      </a:r>
                      <a:r>
                        <a:rPr kumimoji="0" lang="pl-PL" sz="1400" b="0" i="0" u="none" strike="noStrike" cap="none" normalizeH="0" baseline="0" dirty="0">
                          <a:ln>
                            <a:noFill/>
                          </a:ln>
                          <a:solidFill>
                            <a:schemeClr val="tx1"/>
                          </a:solidFill>
                          <a:effectLst/>
                          <a:latin typeface="Arial" pitchFamily="34" charset="0"/>
                          <a:cs typeface="Times New Roman" pitchFamily="18" charset="0"/>
                        </a:rPr>
                        <a:t> </a:t>
                      </a:r>
                      <a:r>
                        <a:rPr kumimoji="0" lang="pl-PL" sz="1400" b="0" i="0" u="none" strike="noStrike" cap="none" normalizeH="0" baseline="0" dirty="0" err="1">
                          <a:ln>
                            <a:noFill/>
                          </a:ln>
                          <a:solidFill>
                            <a:schemeClr val="tx1"/>
                          </a:solidFill>
                          <a:effectLst/>
                          <a:latin typeface="Arial" pitchFamily="34" charset="0"/>
                          <a:cs typeface="Times New Roman" pitchFamily="18" charset="0"/>
                        </a:rPr>
                        <a:t>factors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Number de design axles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 100 </a:t>
                      </a:r>
                      <a:r>
                        <a:rPr kumimoji="0" lang="pl-PL" sz="1400" b="0" i="0" u="none" strike="noStrike" cap="none" normalizeH="0" baseline="0" dirty="0" err="1">
                          <a:ln>
                            <a:noFill/>
                          </a:ln>
                          <a:solidFill>
                            <a:schemeClr val="tx1"/>
                          </a:solidFill>
                          <a:effectLst/>
                          <a:latin typeface="Arial" pitchFamily="34" charset="0"/>
                          <a:cs typeface="Times New Roman" pitchFamily="18" charset="0"/>
                        </a:rPr>
                        <a:t>kN</a:t>
                      </a:r>
                      <a:r>
                        <a:rPr kumimoji="0" lang="pl-PL" sz="1400" b="0" i="0" u="none" strike="noStrike" cap="none" normalizeH="0" baseline="0" dirty="0">
                          <a:ln>
                            <a:noFill/>
                          </a:ln>
                          <a:solidFill>
                            <a:schemeClr val="tx1"/>
                          </a:solidFill>
                          <a:effectLst/>
                          <a:latin typeface="Arial" pitchFamily="34" charset="0"/>
                          <a:cs typeface="Times New Roman" pitchFamily="18" charset="0"/>
                        </a:rPr>
                        <a:t>/</a:t>
                      </a:r>
                      <a:r>
                        <a:rPr kumimoji="0" lang="pl-PL" sz="1400" b="0" i="0" u="none" strike="noStrike" cap="none" normalizeH="0" baseline="0" dirty="0" err="1">
                          <a:ln>
                            <a:noFill/>
                          </a:ln>
                          <a:solidFill>
                            <a:schemeClr val="tx1"/>
                          </a:solidFill>
                          <a:effectLst/>
                          <a:latin typeface="Arial" pitchFamily="34" charset="0"/>
                          <a:cs typeface="Times New Roman" pitchFamily="18" charset="0"/>
                        </a:rPr>
                        <a:t>day</a:t>
                      </a:r>
                      <a:r>
                        <a:rPr kumimoji="0" lang="pl-PL" sz="1400" b="0" i="0" u="none" strike="noStrike" cap="none" normalizeH="0" baseline="0" dirty="0">
                          <a:ln>
                            <a:noFill/>
                          </a:ln>
                          <a:solidFill>
                            <a:schemeClr val="tx1"/>
                          </a:solidFill>
                          <a:effectLst/>
                          <a:latin typeface="Arial"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In 2005</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(ADT100</a:t>
                      </a:r>
                      <a:r>
                        <a:rPr kumimoji="0" lang="pl-PL" sz="1400" b="0" i="0" u="none" strike="noStrike" cap="none" normalizeH="0" baseline="-25000" dirty="0">
                          <a:ln>
                            <a:noFill/>
                          </a:ln>
                          <a:solidFill>
                            <a:schemeClr val="tx1"/>
                          </a:solidFill>
                          <a:effectLst/>
                          <a:latin typeface="Arial" pitchFamily="34" charset="0"/>
                          <a:cs typeface="Times New Roman" pitchFamily="18" charset="0"/>
                        </a:rPr>
                        <a:t>0</a:t>
                      </a:r>
                      <a:r>
                        <a:rPr kumimoji="0" lang="pl-PL" sz="1400" b="0" i="0" u="none" strike="noStrike" cap="none" normalizeH="0" baseline="0" dirty="0">
                          <a:ln>
                            <a:noFill/>
                          </a:ln>
                          <a:solidFill>
                            <a:schemeClr val="tx1"/>
                          </a:solidFill>
                          <a:effectLst/>
                          <a:latin typeface="Arial" pitchFamily="34" charset="0"/>
                          <a:cs typeface="Times New Roman" pitchFamily="18" charset="0"/>
                        </a:rPr>
                        <a:t>)</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0"/>
                  </a:ext>
                </a:extLst>
              </a:tr>
              <a:tr h="384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HGV</a:t>
                      </a: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896</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r</a:t>
                      </a:r>
                      <a:r>
                        <a:rPr kumimoji="0" lang="pl-PL" sz="1400" b="0" i="0" u="none" strike="noStrike" cap="none" normalizeH="0" baseline="-25000">
                          <a:ln>
                            <a:noFill/>
                          </a:ln>
                          <a:solidFill>
                            <a:schemeClr val="tx1"/>
                          </a:solidFill>
                          <a:effectLst/>
                          <a:latin typeface="Arial" pitchFamily="34" charset="0"/>
                          <a:cs typeface="Times New Roman" pitchFamily="18" charset="0"/>
                        </a:rPr>
                        <a:t>1</a:t>
                      </a:r>
                      <a:r>
                        <a:rPr kumimoji="0" lang="pl-PL" sz="1400" b="0" i="0" u="none" strike="noStrike" cap="none" normalizeH="0" baseline="0">
                          <a:ln>
                            <a:noFill/>
                          </a:ln>
                          <a:solidFill>
                            <a:schemeClr val="tx1"/>
                          </a:solidFill>
                          <a:effectLst/>
                          <a:latin typeface="Arial" pitchFamily="34" charset="0"/>
                          <a:cs typeface="Times New Roman" pitchFamily="18" charset="0"/>
                        </a:rPr>
                        <a:t> = 0,109</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98</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1"/>
                  </a:ext>
                </a:extLst>
              </a:tr>
              <a:tr h="384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HGV avec trailers</a:t>
                      </a: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1584</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r</a:t>
                      </a:r>
                      <a:r>
                        <a:rPr kumimoji="0" lang="pl-PL" sz="1400" b="0" i="0" u="none" strike="noStrike" cap="none" normalizeH="0" baseline="-25000">
                          <a:ln>
                            <a:noFill/>
                          </a:ln>
                          <a:solidFill>
                            <a:schemeClr val="tx1"/>
                          </a:solidFill>
                          <a:effectLst/>
                          <a:latin typeface="Arial" pitchFamily="34" charset="0"/>
                          <a:cs typeface="Times New Roman" pitchFamily="18" charset="0"/>
                        </a:rPr>
                        <a:t>2</a:t>
                      </a:r>
                      <a:r>
                        <a:rPr kumimoji="0" lang="pl-PL" sz="1400" b="0" i="0" u="none" strike="noStrike" cap="none" normalizeH="0" baseline="0">
                          <a:ln>
                            <a:noFill/>
                          </a:ln>
                          <a:solidFill>
                            <a:schemeClr val="tx1"/>
                          </a:solidFill>
                          <a:effectLst/>
                          <a:latin typeface="Arial" pitchFamily="34" charset="0"/>
                          <a:cs typeface="Times New Roman" pitchFamily="18" charset="0"/>
                        </a:rPr>
                        <a:t> = 1,950</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3089</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2"/>
                  </a:ext>
                </a:extLst>
              </a:tr>
              <a:tr h="384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Autobus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1152</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r</a:t>
                      </a:r>
                      <a:r>
                        <a:rPr kumimoji="0" lang="pl-PL" sz="1400" b="0" i="0" u="none" strike="noStrike" cap="none" normalizeH="0" baseline="-25000">
                          <a:ln>
                            <a:noFill/>
                          </a:ln>
                          <a:solidFill>
                            <a:schemeClr val="tx1"/>
                          </a:solidFill>
                          <a:effectLst/>
                          <a:latin typeface="Arial" pitchFamily="34" charset="0"/>
                          <a:cs typeface="Times New Roman" pitchFamily="18" charset="0"/>
                        </a:rPr>
                        <a:t>3</a:t>
                      </a:r>
                      <a:r>
                        <a:rPr kumimoji="0" lang="pl-PL" sz="1400" b="0" i="0" u="none" strike="noStrike" cap="none" normalizeH="0" baseline="0">
                          <a:ln>
                            <a:noFill/>
                          </a:ln>
                          <a:solidFill>
                            <a:schemeClr val="tx1"/>
                          </a:solidFill>
                          <a:effectLst/>
                          <a:latin typeface="Arial" pitchFamily="34" charset="0"/>
                          <a:cs typeface="Times New Roman" pitchFamily="18" charset="0"/>
                        </a:rPr>
                        <a:t> = 0,594</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684</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3"/>
                  </a:ext>
                </a:extLst>
              </a:tr>
              <a:tr h="252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Sum: </a:t>
                      </a: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l-PL" sz="1400" b="0" i="0" u="none" strike="noStrike" cap="none" normalizeH="0" baseline="0">
                        <a:ln>
                          <a:noFill/>
                        </a:ln>
                        <a:solidFill>
                          <a:schemeClr val="tx1"/>
                        </a:solidFill>
                        <a:effectLst/>
                        <a:latin typeface="Arial" pitchFamily="34"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ADT100</a:t>
                      </a:r>
                      <a:r>
                        <a:rPr kumimoji="0" lang="pl-PL" sz="1400" b="0" i="0" u="none" strike="noStrike" cap="none" normalizeH="0" baseline="-25000" dirty="0">
                          <a:ln>
                            <a:noFill/>
                          </a:ln>
                          <a:solidFill>
                            <a:schemeClr val="tx1"/>
                          </a:solidFill>
                          <a:effectLst/>
                          <a:latin typeface="Arial" pitchFamily="34" charset="0"/>
                          <a:cs typeface="Times New Roman" pitchFamily="18" charset="0"/>
                        </a:rPr>
                        <a:t>0</a:t>
                      </a:r>
                      <a:r>
                        <a:rPr kumimoji="0" lang="pl-PL" sz="1400" b="0" i="0" u="none" strike="noStrike" cap="none" normalizeH="0" baseline="0" dirty="0">
                          <a:ln>
                            <a:noFill/>
                          </a:ln>
                          <a:solidFill>
                            <a:schemeClr val="tx1"/>
                          </a:solidFill>
                          <a:effectLst/>
                          <a:latin typeface="Arial" pitchFamily="34" charset="0"/>
                          <a:cs typeface="Times New Roman" pitchFamily="18" charset="0"/>
                        </a:rPr>
                        <a:t>:</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3871</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4"/>
                  </a:ext>
                </a:extLst>
              </a:tr>
            </a:tbl>
          </a:graphicData>
        </a:graphic>
      </p:graphicFrame>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324A8-6DC3-3F1E-033F-056656C0A40B}"/>
              </a:ext>
            </a:extLst>
          </p:cNvPr>
          <p:cNvSpPr>
            <a:spLocks noGrp="1"/>
          </p:cNvSpPr>
          <p:nvPr>
            <p:ph type="title"/>
          </p:nvPr>
        </p:nvSpPr>
        <p:spPr/>
        <p:txBody>
          <a:bodyPr/>
          <a:lstStyle/>
          <a:p>
            <a:r>
              <a:rPr lang="en-GB" dirty="0"/>
              <a:t>Exemple – méthode 3</a:t>
            </a:r>
            <a:br>
              <a:rPr lang="en-GB" dirty="0"/>
            </a:br>
            <a:endParaRPr lang="en-GB" dirty="0"/>
          </a:p>
        </p:txBody>
      </p:sp>
      <p:sp>
        <p:nvSpPr>
          <p:cNvPr id="5" name="Symbol zastępczy zawartości 2"/>
          <p:cNvSpPr>
            <a:spLocks noGrp="1"/>
          </p:cNvSpPr>
          <p:nvPr>
            <p:ph type="body" sz="quarter" idx="11"/>
          </p:nvPr>
        </p:nvSpPr>
        <p:spPr/>
        <p:txBody>
          <a:bodyPr>
            <a:normAutofit/>
          </a:bodyPr>
          <a:lstStyle/>
          <a:p>
            <a:pPr>
              <a:spcBef>
                <a:spcPts val="1000"/>
              </a:spcBef>
            </a:pPr>
            <a:r>
              <a:rPr lang="pl-PL" dirty="0" err="1"/>
              <a:t>Données importantes :</a:t>
            </a:r>
          </a:p>
          <a:p>
            <a:pPr lvl="1" eaLnBrk="1" hangingPunct="1">
              <a:spcBef>
                <a:spcPts val="1000"/>
              </a:spcBef>
              <a:buFont typeface="Wingdings" pitchFamily="2" charset="2"/>
              <a:buChar char="Ø"/>
              <a:defRPr/>
            </a:pPr>
            <a:r>
              <a:rPr lang="pl-PL" dirty="0"/>
              <a:t>Année de départ – 2005,</a:t>
            </a:r>
          </a:p>
          <a:p>
            <a:pPr lvl="1" eaLnBrk="1" hangingPunct="1">
              <a:spcBef>
                <a:spcPts val="1000"/>
              </a:spcBef>
              <a:buFont typeface="Wingdings" pitchFamily="2" charset="2"/>
              <a:buChar char="Ø"/>
              <a:defRPr/>
            </a:pPr>
            <a:r>
              <a:rPr lang="pl-PL" dirty="0"/>
              <a:t>Période de dimensionnement : 20 ans</a:t>
            </a:r>
          </a:p>
          <a:p>
            <a:pPr lvl="1" eaLnBrk="1" hangingPunct="1">
              <a:spcBef>
                <a:spcPts val="1000"/>
              </a:spcBef>
              <a:buFont typeface="Wingdings" pitchFamily="2" charset="2"/>
              <a:buChar char="Ø"/>
              <a:defRPr/>
            </a:pPr>
            <a:r>
              <a:rPr lang="pl-PL" dirty="0" err="1"/>
              <a:t>Facteur de croissance annuel : 2 %</a:t>
            </a:r>
          </a:p>
          <a:p>
            <a:pPr lvl="1" eaLnBrk="1" hangingPunct="1">
              <a:spcBef>
                <a:spcPts val="1000"/>
              </a:spcBef>
              <a:buFont typeface="Wingdings" pitchFamily="2" charset="2"/>
              <a:buChar char="Ø"/>
              <a:defRPr/>
            </a:pPr>
            <a:endParaRPr lang="pl-PL" dirty="0"/>
          </a:p>
          <a:p>
            <a:pPr>
              <a:defRPr/>
            </a:pPr>
            <a:r>
              <a:rPr lang="pl-PL" dirty="0"/>
              <a:t>L’équation : </a:t>
            </a:r>
          </a:p>
          <a:p>
            <a:pPr eaLnBrk="1" hangingPunct="1">
              <a:buFontTx/>
              <a:buNone/>
              <a:defRPr/>
            </a:pPr>
            <a:endParaRPr lang="pl-PL" sz="2800" dirty="0">
              <a:solidFill>
                <a:srgbClr val="FFFF00"/>
              </a:solidFill>
              <a:effectLst>
                <a:outerShdw blurRad="38100" dist="38100" dir="2700000" algn="tl">
                  <a:srgbClr val="000000"/>
                </a:outerShdw>
              </a:effectLst>
            </a:endParaRPr>
          </a:p>
        </p:txBody>
      </p:sp>
      <p:sp>
        <p:nvSpPr>
          <p:cNvPr id="9227" name="Tytuł 1"/>
          <p:cNvSpPr>
            <a:spLocks/>
          </p:cNvSpPr>
          <p:nvPr/>
        </p:nvSpPr>
        <p:spPr bwMode="auto">
          <a:xfrm>
            <a:off x="1774826" y="274639"/>
            <a:ext cx="7561263" cy="993775"/>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graphicFrame>
        <p:nvGraphicFramePr>
          <p:cNvPr id="9220" name="Object 9"/>
          <p:cNvGraphicFramePr>
            <a:graphicFrameLocks noChangeAspect="1"/>
          </p:cNvGraphicFramePr>
          <p:nvPr>
            <p:extLst>
              <p:ext uri="{D42A27DB-BD31-4B8C-83A1-F6EECF244321}">
                <p14:modId xmlns:p14="http://schemas.microsoft.com/office/powerpoint/2010/main" val="212368197"/>
              </p:ext>
            </p:extLst>
          </p:nvPr>
        </p:nvGraphicFramePr>
        <p:xfrm>
          <a:off x="3570287" y="3999140"/>
          <a:ext cx="5051425" cy="647700"/>
        </p:xfrm>
        <a:graphic>
          <a:graphicData uri="http://schemas.openxmlformats.org/presentationml/2006/ole">
            <mc:AlternateContent xmlns:mc="http://schemas.openxmlformats.org/markup-compatibility/2006">
              <mc:Choice xmlns:v="urn:schemas-microsoft-com:vml" Requires="v">
                <p:oleObj name="Równanie" r:id="rId2" imgW="1777680" imgH="228600" progId="Equation.3">
                  <p:embed/>
                </p:oleObj>
              </mc:Choice>
              <mc:Fallback>
                <p:oleObj name="Równanie" r:id="rId2" imgW="1777680" imgH="228600" progId="Equation.3">
                  <p:embed/>
                  <p:pic>
                    <p:nvPicPr>
                      <p:cNvPr id="9220" name="Object 9"/>
                      <p:cNvPicPr>
                        <a:picLocks noChangeAspect="1" noChangeArrowheads="1"/>
                      </p:cNvPicPr>
                      <p:nvPr/>
                    </p:nvPicPr>
                    <p:blipFill>
                      <a:blip r:embed="rId3"/>
                      <a:srcRect/>
                      <a:stretch>
                        <a:fillRect/>
                      </a:stretch>
                    </p:blipFill>
                    <p:spPr bwMode="auto">
                      <a:xfrm>
                        <a:off x="3570287" y="3999140"/>
                        <a:ext cx="5051425" cy="647700"/>
                      </a:xfrm>
                      <a:prstGeom prst="rect">
                        <a:avLst/>
                      </a:prstGeom>
                      <a:noFill/>
                      <a:ln>
                        <a:noFill/>
                      </a:ln>
                      <a:extLs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graphicFrame>
        <p:nvGraphicFramePr>
          <p:cNvPr id="9221" name="Object 10"/>
          <p:cNvGraphicFramePr>
            <a:graphicFrameLocks noChangeAspect="1"/>
          </p:cNvGraphicFramePr>
          <p:nvPr>
            <p:extLst>
              <p:ext uri="{D42A27DB-BD31-4B8C-83A1-F6EECF244321}">
                <p14:modId xmlns:p14="http://schemas.microsoft.com/office/powerpoint/2010/main" val="3306291322"/>
              </p:ext>
            </p:extLst>
          </p:nvPr>
        </p:nvGraphicFramePr>
        <p:xfrm>
          <a:off x="3533900" y="5151667"/>
          <a:ext cx="3048000" cy="557212"/>
        </p:xfrm>
        <a:graphic>
          <a:graphicData uri="http://schemas.openxmlformats.org/presentationml/2006/ole">
            <mc:AlternateContent xmlns:mc="http://schemas.openxmlformats.org/markup-compatibility/2006">
              <mc:Choice xmlns:v="urn:schemas-microsoft-com:vml" Requires="v">
                <p:oleObj name="Równanie" r:id="rId4" imgW="1320480" imgH="241200" progId="Equation.3">
                  <p:embed/>
                </p:oleObj>
              </mc:Choice>
              <mc:Fallback>
                <p:oleObj name="Równanie" r:id="rId4" imgW="1320480" imgH="241200" progId="Equation.3">
                  <p:embed/>
                  <p:pic>
                    <p:nvPicPr>
                      <p:cNvPr id="9221" name="Object 10"/>
                      <p:cNvPicPr>
                        <a:picLocks noChangeAspect="1" noChangeArrowheads="1"/>
                      </p:cNvPicPr>
                      <p:nvPr/>
                    </p:nvPicPr>
                    <p:blipFill>
                      <a:blip r:embed="rId5"/>
                      <a:srcRect/>
                      <a:stretch>
                        <a:fillRect/>
                      </a:stretch>
                    </p:blipFill>
                    <p:spPr bwMode="auto">
                      <a:xfrm>
                        <a:off x="3533900" y="5151667"/>
                        <a:ext cx="3048000" cy="557212"/>
                      </a:xfrm>
                      <a:prstGeom prst="rect">
                        <a:avLst/>
                      </a:prstGeom>
                      <a:noFill/>
                      <a:ln>
                        <a:noFill/>
                      </a:ln>
                      <a:extLs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E7759-D21B-9397-DEDD-9859E7130475}"/>
              </a:ext>
            </a:extLst>
          </p:cNvPr>
          <p:cNvSpPr>
            <a:spLocks noGrp="1"/>
          </p:cNvSpPr>
          <p:nvPr>
            <p:ph type="title"/>
          </p:nvPr>
        </p:nvSpPr>
        <p:spPr/>
        <p:txBody>
          <a:bodyPr/>
          <a:lstStyle/>
          <a:p>
            <a:r>
              <a:rPr lang="en-GB" dirty="0"/>
              <a:t>Exemple – méthode 3</a:t>
            </a:r>
          </a:p>
        </p:txBody>
      </p:sp>
      <p:sp>
        <p:nvSpPr>
          <p:cNvPr id="10246" name="Symbol zastępczy zawartości 2"/>
          <p:cNvSpPr>
            <a:spLocks noGrp="1"/>
          </p:cNvSpPr>
          <p:nvPr>
            <p:ph type="body" sz="quarter" idx="11"/>
          </p:nvPr>
        </p:nvSpPr>
        <p:spPr>
          <a:xfrm>
            <a:off x="1638536" y="1612900"/>
            <a:ext cx="7392511" cy="3816351"/>
          </a:xfrm>
        </p:spPr>
        <p:txBody>
          <a:bodyPr>
            <a:noAutofit/>
          </a:bodyPr>
          <a:lstStyle/>
          <a:p>
            <a:pPr eaLnBrk="1" hangingPunct="1">
              <a:buFontTx/>
              <a:buNone/>
            </a:pPr>
            <a:r>
              <a:rPr lang="pl-PL" dirty="0" err="1"/>
              <a:t>Donc :</a:t>
            </a:r>
          </a:p>
          <a:p>
            <a:pPr eaLnBrk="1" hangingPunct="1">
              <a:buFontTx/>
              <a:buNone/>
            </a:pPr>
            <a:endParaRPr lang="pl-PL" dirty="0"/>
          </a:p>
          <a:p>
            <a:pPr eaLnBrk="1" hangingPunct="1">
              <a:buFontTx/>
              <a:buNone/>
            </a:pPr>
            <a:endParaRPr lang="pl-PL" dirty="0"/>
          </a:p>
          <a:p>
            <a:pPr algn="just" eaLnBrk="1" hangingPunct="1">
              <a:buFontTx/>
              <a:buNone/>
            </a:pPr>
            <a:r>
              <a:rPr lang="pl-PL" dirty="0" err="1"/>
              <a:t>Finalement :</a:t>
            </a:r>
          </a:p>
          <a:p>
            <a:pPr algn="ctr" eaLnBrk="1" hangingPunct="1">
              <a:buFontTx/>
              <a:buNone/>
            </a:pPr>
            <a:r>
              <a:rPr lang="pl-PL" i="1" dirty="0" err="1"/>
              <a:t>Ntotal=15,45 mln charge par essieu 100 kN/voie de dimensionnement</a:t>
            </a:r>
          </a:p>
          <a:p>
            <a:pPr algn="just" eaLnBrk="1" hangingPunct="1">
              <a:buFontTx/>
              <a:buNone/>
            </a:pPr>
            <a:r>
              <a:rPr lang="pl-PL" dirty="0"/>
              <a:t>And:</a:t>
            </a:r>
          </a:p>
          <a:p>
            <a:pPr algn="ctr" eaLnBrk="1" hangingPunct="1">
              <a:buFontTx/>
              <a:buNone/>
            </a:pPr>
            <a:r>
              <a:rPr lang="pl-PL" i="1" dirty="0" err="1"/>
              <a:t>Ntotal=8,83 mln charge par essieu 115 kN/voie de dimensionnement</a:t>
            </a:r>
          </a:p>
        </p:txBody>
      </p:sp>
      <p:graphicFrame>
        <p:nvGraphicFramePr>
          <p:cNvPr id="10242" name="Object 5"/>
          <p:cNvGraphicFramePr>
            <a:graphicFrameLocks noChangeAspect="1"/>
          </p:cNvGraphicFramePr>
          <p:nvPr>
            <p:extLst>
              <p:ext uri="{D42A27DB-BD31-4B8C-83A1-F6EECF244321}">
                <p14:modId xmlns:p14="http://schemas.microsoft.com/office/powerpoint/2010/main" val="1567650107"/>
              </p:ext>
            </p:extLst>
          </p:nvPr>
        </p:nvGraphicFramePr>
        <p:xfrm>
          <a:off x="3415740" y="2643374"/>
          <a:ext cx="4818063" cy="573088"/>
        </p:xfrm>
        <a:graphic>
          <a:graphicData uri="http://schemas.openxmlformats.org/presentationml/2006/ole">
            <mc:AlternateContent xmlns:mc="http://schemas.openxmlformats.org/markup-compatibility/2006">
              <mc:Choice xmlns:v="urn:schemas-microsoft-com:vml" Requires="v">
                <p:oleObj name="Równanie" r:id="rId2" imgW="1917360" imgH="228600" progId="Equation.3">
                  <p:embed/>
                </p:oleObj>
              </mc:Choice>
              <mc:Fallback>
                <p:oleObj name="Równanie" r:id="rId2" imgW="1917360" imgH="228600" progId="Equation.3">
                  <p:embed/>
                  <p:pic>
                    <p:nvPicPr>
                      <p:cNvPr id="10242" name="Object 5"/>
                      <p:cNvPicPr>
                        <a:picLocks noChangeAspect="1" noChangeArrowheads="1"/>
                      </p:cNvPicPr>
                      <p:nvPr/>
                    </p:nvPicPr>
                    <p:blipFill>
                      <a:blip r:embed="rId3"/>
                      <a:srcRect/>
                      <a:stretch>
                        <a:fillRect/>
                      </a:stretch>
                    </p:blipFill>
                    <p:spPr bwMode="auto">
                      <a:xfrm>
                        <a:off x="3415740" y="2643374"/>
                        <a:ext cx="4818063" cy="573088"/>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graphicFrame>
        <p:nvGraphicFramePr>
          <p:cNvPr id="10243" name="Object 6"/>
          <p:cNvGraphicFramePr>
            <a:graphicFrameLocks noChangeAspect="1"/>
          </p:cNvGraphicFramePr>
          <p:nvPr>
            <p:extLst>
              <p:ext uri="{D42A27DB-BD31-4B8C-83A1-F6EECF244321}">
                <p14:modId xmlns:p14="http://schemas.microsoft.com/office/powerpoint/2010/main" val="899558647"/>
              </p:ext>
            </p:extLst>
          </p:nvPr>
        </p:nvGraphicFramePr>
        <p:xfrm>
          <a:off x="3415740" y="1635312"/>
          <a:ext cx="4837113" cy="557213"/>
        </p:xfrm>
        <a:graphic>
          <a:graphicData uri="http://schemas.openxmlformats.org/presentationml/2006/ole">
            <mc:AlternateContent xmlns:mc="http://schemas.openxmlformats.org/markup-compatibility/2006">
              <mc:Choice xmlns:v="urn:schemas-microsoft-com:vml" Requires="v">
                <p:oleObj name="Równanie" r:id="rId4" imgW="2095500" imgH="241300" progId="Equation.3">
                  <p:embed/>
                </p:oleObj>
              </mc:Choice>
              <mc:Fallback>
                <p:oleObj name="Równanie" r:id="rId4" imgW="2095500" imgH="241300" progId="Equation.3">
                  <p:embed/>
                  <p:pic>
                    <p:nvPicPr>
                      <p:cNvPr id="10243"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5740" y="1635312"/>
                        <a:ext cx="4837113" cy="557213"/>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10249" name="Tytuł 1"/>
          <p:cNvSpPr>
            <a:spLocks/>
          </p:cNvSpPr>
          <p:nvPr/>
        </p:nvSpPr>
        <p:spPr bwMode="auto">
          <a:xfrm>
            <a:off x="1774826" y="274639"/>
            <a:ext cx="7561263" cy="993775"/>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659CB-58D8-69F3-0749-E3D1D7563B33}"/>
              </a:ext>
            </a:extLst>
          </p:cNvPr>
          <p:cNvSpPr>
            <a:spLocks noGrp="1"/>
          </p:cNvSpPr>
          <p:nvPr>
            <p:ph type="title"/>
          </p:nvPr>
        </p:nvSpPr>
        <p:spPr/>
        <p:txBody>
          <a:bodyPr/>
          <a:lstStyle/>
          <a:p>
            <a:r>
              <a:rPr lang="pl-PL" dirty="0" err="1"/>
              <a:t>Facteurs influençant le processus de conception</a:t>
            </a:r>
            <a:endParaRPr lang="en-GB" dirty="0"/>
          </a:p>
        </p:txBody>
      </p:sp>
      <p:sp>
        <p:nvSpPr>
          <p:cNvPr id="3" name="Text Placeholder 2">
            <a:extLst>
              <a:ext uri="{FF2B5EF4-FFF2-40B4-BE49-F238E27FC236}">
                <a16:creationId xmlns:a16="http://schemas.microsoft.com/office/drawing/2014/main" id="{391D936A-C3B2-FBCD-8410-E477C5BA4809}"/>
              </a:ext>
            </a:extLst>
          </p:cNvPr>
          <p:cNvSpPr>
            <a:spLocks noGrp="1"/>
          </p:cNvSpPr>
          <p:nvPr>
            <p:ph type="body" sz="quarter" idx="11"/>
          </p:nvPr>
        </p:nvSpPr>
        <p:spPr/>
        <p:txBody>
          <a:bodyPr/>
          <a:lstStyle/>
          <a:p>
            <a:pPr eaLnBrk="1" hangingPunct="1">
              <a:buFont typeface="Wingdings" pitchFamily="2" charset="2"/>
              <a:buChar char="Ø"/>
            </a:pPr>
            <a:r>
              <a:rPr lang="pl-PL" dirty="0" err="1"/>
              <a:t>Trafic</a:t>
            </a:r>
            <a:endParaRPr lang="pl-PL" dirty="0"/>
          </a:p>
          <a:p>
            <a:pPr eaLnBrk="1" hangingPunct="1">
              <a:buFont typeface="Wingdings" pitchFamily="2" charset="2"/>
              <a:buChar char="Ø"/>
            </a:pPr>
            <a:r>
              <a:rPr lang="pl-PL" dirty="0" err="1"/>
              <a:t>Conditions climatiques</a:t>
            </a:r>
            <a:endParaRPr lang="pl-PL" dirty="0"/>
          </a:p>
          <a:p>
            <a:pPr eaLnBrk="1" hangingPunct="1">
              <a:buFont typeface="Wingdings" pitchFamily="2" charset="2"/>
              <a:buChar char="Ø"/>
            </a:pPr>
            <a:r>
              <a:rPr lang="pl-PL" dirty="0" err="1"/>
              <a:t>Conditions de la couche de forme/fondation inférieure (type de sol, niveau d’eau)</a:t>
            </a:r>
          </a:p>
          <a:p>
            <a:pPr eaLnBrk="1" hangingPunct="1">
              <a:buFont typeface="Wingdings" pitchFamily="2" charset="2"/>
              <a:buChar char="Ø"/>
            </a:pPr>
            <a:r>
              <a:rPr lang="pl-PL" dirty="0" err="1"/>
              <a:t>Type de matériaux pouvant être utilisés</a:t>
            </a:r>
            <a:endParaRPr lang="pl-PL" dirty="0"/>
          </a:p>
          <a:p>
            <a:pPr eaLnBrk="1" hangingPunct="1">
              <a:buFont typeface="Wingdings" pitchFamily="2" charset="2"/>
              <a:buChar char="Ø"/>
            </a:pPr>
            <a:r>
              <a:rPr lang="pl-PL" dirty="0" err="1"/>
              <a:t>Nombre de couches et leur épaisseur</a:t>
            </a:r>
            <a:endParaRPr lang="pl-PL" dirty="0"/>
          </a:p>
        </p:txBody>
      </p:sp>
      <p:pic>
        <p:nvPicPr>
          <p:cNvPr id="4" name="Picture 3">
            <a:extLst>
              <a:ext uri="{FF2B5EF4-FFF2-40B4-BE49-F238E27FC236}">
                <a16:creationId xmlns:a16="http://schemas.microsoft.com/office/drawing/2014/main" id="{38AF26D2-B4FF-0A40-0EC7-C7B2803C226C}"/>
              </a:ext>
            </a:extLst>
          </p:cNvPr>
          <p:cNvPicPr>
            <a:picLocks noChangeAspect="1" noChangeArrowheads="1"/>
          </p:cNvPicPr>
          <p:nvPr/>
        </p:nvPicPr>
        <p:blipFill>
          <a:blip r:embed="rId2" cstate="print"/>
          <a:srcRect/>
          <a:stretch>
            <a:fillRect/>
          </a:stretch>
        </p:blipFill>
        <p:spPr bwMode="auto">
          <a:xfrm>
            <a:off x="7183754" y="1297771"/>
            <a:ext cx="2634990" cy="1752857"/>
          </a:xfrm>
          <a:prstGeom prst="rect">
            <a:avLst/>
          </a:prstGeom>
          <a:noFill/>
          <a:ln w="9525">
            <a:noFill/>
            <a:miter lim="800000"/>
            <a:headEnd/>
            <a:tailEnd/>
          </a:ln>
        </p:spPr>
      </p:pic>
    </p:spTree>
    <p:extLst>
      <p:ext uri="{BB962C8B-B14F-4D97-AF65-F5344CB8AC3E}">
        <p14:creationId xmlns:p14="http://schemas.microsoft.com/office/powerpoint/2010/main" val="77706467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4"/>
          <p:cNvSpPr>
            <a:spLocks noGrp="1" noChangeArrowheads="1"/>
          </p:cNvSpPr>
          <p:nvPr>
            <p:ph type="title"/>
          </p:nvPr>
        </p:nvSpPr>
        <p:spPr/>
        <p:txBody>
          <a:bodyPr>
            <a:normAutofit/>
          </a:bodyPr>
          <a:lstStyle/>
          <a:p>
            <a:pPr eaLnBrk="1" hangingPunct="1"/>
            <a:r>
              <a:rPr lang="pl-PL" dirty="0" err="1"/>
              <a:t>Conditions de trafic et leur influence sur les chaussées routières et autoroutières</a:t>
            </a:r>
            <a:endParaRPr lang="pl-PL" dirty="0"/>
          </a:p>
        </p:txBody>
      </p:sp>
      <p:sp>
        <p:nvSpPr>
          <p:cNvPr id="2" name="Text Placeholder 1">
            <a:extLst>
              <a:ext uri="{FF2B5EF4-FFF2-40B4-BE49-F238E27FC236}">
                <a16:creationId xmlns:a16="http://schemas.microsoft.com/office/drawing/2014/main" id="{2C26684A-F166-1ECF-9902-4923A685B7A5}"/>
              </a:ext>
            </a:extLst>
          </p:cNvPr>
          <p:cNvSpPr>
            <a:spLocks noGrp="1"/>
          </p:cNvSpPr>
          <p:nvPr>
            <p:ph type="body" sz="quarter" idx="11"/>
          </p:nvPr>
        </p:nvSpPr>
        <p:spPr/>
        <p:txBody>
          <a:bodyPr/>
          <a:lstStyle/>
          <a:p>
            <a:endParaRPr lang="en-GB"/>
          </a:p>
        </p:txBody>
      </p:sp>
      <p:sp>
        <p:nvSpPr>
          <p:cNvPr id="28674" name="Symbol zastępczy stopki 4"/>
          <p:cNvSpPr>
            <a:spLocks noGrp="1"/>
          </p:cNvSpPr>
          <p:nvPr>
            <p:ph type="ftr" sz="quarter" idx="4294967295"/>
          </p:nvPr>
        </p:nvSpPr>
        <p:spPr>
          <a:xfrm>
            <a:off x="0" y="0"/>
            <a:ext cx="0" cy="0"/>
          </a:xfrm>
          <a:noFill/>
        </p:spPr>
        <p:txBody>
          <a:bodyPr/>
          <a:lstStyle/>
          <a:p>
            <a:endParaRPr lang="pl-PL" dirty="0"/>
          </a:p>
        </p:txBody>
      </p:sp>
      <p:pic>
        <p:nvPicPr>
          <p:cNvPr id="28678" name="Picture 7"/>
          <p:cNvPicPr>
            <a:picLocks noChangeAspect="1" noChangeArrowheads="1"/>
          </p:cNvPicPr>
          <p:nvPr/>
        </p:nvPicPr>
        <p:blipFill>
          <a:blip r:embed="rId3" cstate="print"/>
          <a:srcRect/>
          <a:stretch>
            <a:fillRect/>
          </a:stretch>
        </p:blipFill>
        <p:spPr bwMode="auto">
          <a:xfrm>
            <a:off x="1576551" y="1657349"/>
            <a:ext cx="7118132" cy="4728473"/>
          </a:xfrm>
          <a:prstGeom prst="rect">
            <a:avLst/>
          </a:prstGeom>
          <a:noFill/>
          <a:ln w="9525">
            <a:noFill/>
            <a:miter lim="800000"/>
            <a:headEnd type="none" w="lg" len="lg"/>
            <a:tailEnd type="none" w="lg" len="lg"/>
          </a:ln>
        </p:spPr>
      </p:pic>
    </p:spTree>
    <p:extLst>
      <p:ext uri="{BB962C8B-B14F-4D97-AF65-F5344CB8AC3E}">
        <p14:creationId xmlns:p14="http://schemas.microsoft.com/office/powerpoint/2010/main" val="427555334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4"/>
          <p:cNvSpPr>
            <a:spLocks noGrp="1" noChangeArrowheads="1"/>
          </p:cNvSpPr>
          <p:nvPr>
            <p:ph type="title"/>
          </p:nvPr>
        </p:nvSpPr>
        <p:spPr/>
        <p:txBody>
          <a:bodyPr/>
          <a:lstStyle/>
          <a:p>
            <a:pPr algn="l" eaLnBrk="1" hangingPunct="1"/>
            <a:r>
              <a:rPr lang="pl-PL" sz="3200" dirty="0"/>
              <a:t>Influence des véhicules sur les chaussées</a:t>
            </a:r>
          </a:p>
        </p:txBody>
      </p:sp>
      <p:sp>
        <p:nvSpPr>
          <p:cNvPr id="29702" name="Rectangle 6"/>
          <p:cNvSpPr>
            <a:spLocks noGrp="1" noChangeArrowheads="1"/>
          </p:cNvSpPr>
          <p:nvPr>
            <p:ph type="body" sz="quarter" idx="11"/>
          </p:nvPr>
        </p:nvSpPr>
        <p:spPr>
          <a:noFill/>
        </p:spPr>
        <p:txBody>
          <a:bodyPr>
            <a:noAutofit/>
          </a:bodyPr>
          <a:lstStyle/>
          <a:p>
            <a:pPr eaLnBrk="1" hangingPunct="1">
              <a:lnSpc>
                <a:spcPct val="150000"/>
              </a:lnSpc>
              <a:spcBef>
                <a:spcPts val="1000"/>
              </a:spcBef>
              <a:buFont typeface="Wingdings" pitchFamily="2" charset="2"/>
              <a:buChar char="Ø"/>
            </a:pPr>
            <a:r>
              <a:rPr lang="pl-PL" sz="1600" dirty="0" err="1"/>
              <a:t>Type de véhicule,</a:t>
            </a:r>
          </a:p>
          <a:p>
            <a:pPr eaLnBrk="1" hangingPunct="1">
              <a:lnSpc>
                <a:spcPct val="150000"/>
              </a:lnSpc>
              <a:spcBef>
                <a:spcPts val="1000"/>
              </a:spcBef>
              <a:buFont typeface="Wingdings" pitchFamily="2" charset="2"/>
              <a:buChar char="Ø"/>
            </a:pPr>
            <a:r>
              <a:rPr lang="pl-PL" sz="1600" dirty="0" err="1"/>
              <a:t>Poids total,</a:t>
            </a:r>
          </a:p>
          <a:p>
            <a:pPr eaLnBrk="1" hangingPunct="1">
              <a:lnSpc>
                <a:spcPct val="150000"/>
              </a:lnSpc>
              <a:spcBef>
                <a:spcPts val="1000"/>
              </a:spcBef>
              <a:buFont typeface="Wingdings" pitchFamily="2" charset="2"/>
              <a:buChar char="Ø"/>
            </a:pPr>
            <a:r>
              <a:rPr lang="pl-PL" sz="1600" dirty="0"/>
              <a:t>Configuration et nombre d’essieux,</a:t>
            </a:r>
          </a:p>
          <a:p>
            <a:pPr eaLnBrk="1" hangingPunct="1">
              <a:lnSpc>
                <a:spcPct val="150000"/>
              </a:lnSpc>
              <a:spcBef>
                <a:spcPts val="1000"/>
              </a:spcBef>
              <a:buFont typeface="Wingdings" pitchFamily="2" charset="2"/>
              <a:buChar char="Ø"/>
            </a:pPr>
            <a:r>
              <a:rPr lang="pl-PL" sz="1600" dirty="0" err="1"/>
              <a:t>Charge par roue et nombre de roues,</a:t>
            </a:r>
          </a:p>
          <a:p>
            <a:pPr eaLnBrk="1" hangingPunct="1">
              <a:lnSpc>
                <a:spcPct val="150000"/>
              </a:lnSpc>
              <a:spcBef>
                <a:spcPts val="1000"/>
              </a:spcBef>
              <a:buFont typeface="Wingdings" pitchFamily="2" charset="2"/>
              <a:buChar char="Ø"/>
            </a:pPr>
            <a:r>
              <a:rPr lang="pl-PL" sz="1600" dirty="0" err="1"/>
              <a:t>Pression des pneus,</a:t>
            </a:r>
          </a:p>
          <a:p>
            <a:pPr eaLnBrk="1" hangingPunct="1">
              <a:lnSpc>
                <a:spcPct val="150000"/>
              </a:lnSpc>
              <a:spcBef>
                <a:spcPts val="1000"/>
              </a:spcBef>
              <a:buFont typeface="Wingdings" pitchFamily="2" charset="2"/>
              <a:buChar char="Ø"/>
            </a:pPr>
            <a:r>
              <a:rPr lang="pl-PL" sz="1600" dirty="0" err="1"/>
              <a:t>Type de pneu,</a:t>
            </a:r>
          </a:p>
          <a:p>
            <a:pPr eaLnBrk="1" hangingPunct="1">
              <a:lnSpc>
                <a:spcPct val="150000"/>
              </a:lnSpc>
              <a:spcBef>
                <a:spcPts val="1000"/>
              </a:spcBef>
              <a:buFont typeface="Wingdings" pitchFamily="2" charset="2"/>
              <a:buChar char="Ø"/>
            </a:pPr>
            <a:r>
              <a:rPr lang="pl-PL" sz="1600" dirty="0" err="1"/>
              <a:t>Type de suspension, </a:t>
            </a:r>
          </a:p>
          <a:p>
            <a:pPr eaLnBrk="1" hangingPunct="1">
              <a:lnSpc>
                <a:spcPct val="150000"/>
              </a:lnSpc>
              <a:spcBef>
                <a:spcPts val="1000"/>
              </a:spcBef>
              <a:buFont typeface="Wingdings" pitchFamily="2" charset="2"/>
              <a:buChar char="Ø"/>
            </a:pPr>
            <a:r>
              <a:rPr lang="pl-PL" sz="1600" dirty="0" err="1"/>
              <a:t>Vitesse du véhicule.</a:t>
            </a:r>
          </a:p>
        </p:txBody>
      </p:sp>
    </p:spTree>
    <p:extLst>
      <p:ext uri="{BB962C8B-B14F-4D97-AF65-F5344CB8AC3E}">
        <p14:creationId xmlns:p14="http://schemas.microsoft.com/office/powerpoint/2010/main" val="338643696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3"/>
          <p:cNvSpPr>
            <a:spLocks noGrp="1" noChangeArrowheads="1"/>
          </p:cNvSpPr>
          <p:nvPr>
            <p:ph type="title"/>
          </p:nvPr>
        </p:nvSpPr>
        <p:spPr/>
        <p:txBody>
          <a:bodyPr/>
          <a:lstStyle/>
          <a:p>
            <a:pPr algn="l" eaLnBrk="1" hangingPunct="1"/>
            <a:r>
              <a:rPr lang="pl-PL" sz="3200" dirty="0" err="1"/>
              <a:t>Type de véhicule</a:t>
            </a:r>
            <a:endParaRPr lang="pl-PL" sz="3200" dirty="0"/>
          </a:p>
        </p:txBody>
      </p:sp>
      <p:sp>
        <p:nvSpPr>
          <p:cNvPr id="161798" name="Rectangle 6"/>
          <p:cNvSpPr>
            <a:spLocks noGrp="1" noChangeArrowheads="1"/>
          </p:cNvSpPr>
          <p:nvPr>
            <p:ph type="body" sz="quarter" idx="11"/>
          </p:nvPr>
        </p:nvSpPr>
        <p:spPr>
          <a:xfrm>
            <a:off x="1781971" y="1412507"/>
            <a:ext cx="8038906" cy="3816351"/>
          </a:xfrm>
        </p:spPr>
        <p:txBody>
          <a:bodyPr/>
          <a:lstStyle/>
          <a:p>
            <a:pPr>
              <a:defRPr/>
            </a:pPr>
            <a:r>
              <a:rPr lang="pl-PL" dirty="0" err="1"/>
              <a:t>Les voitures particulières (jusqu’à 3,5 t) doivent être exclues du processus de dimensionnement. Leur influence sur les contraintes et déformations de la chaussée, et donc sur sa durée de vie en fatigue, est faible</a:t>
            </a:r>
            <a:endParaRPr lang="pl-PL" dirty="0"/>
          </a:p>
        </p:txBody>
      </p:sp>
      <p:pic>
        <p:nvPicPr>
          <p:cNvPr id="30727" name="Picture 7"/>
          <p:cNvPicPr>
            <a:picLocks noChangeAspect="1" noChangeArrowheads="1"/>
          </p:cNvPicPr>
          <p:nvPr/>
        </p:nvPicPr>
        <p:blipFill>
          <a:blip r:embed="rId3" cstate="print"/>
          <a:srcRect/>
          <a:stretch>
            <a:fillRect/>
          </a:stretch>
        </p:blipFill>
        <p:spPr bwMode="auto">
          <a:xfrm>
            <a:off x="5787040" y="3703641"/>
            <a:ext cx="4068763" cy="2706688"/>
          </a:xfrm>
          <a:prstGeom prst="rect">
            <a:avLst/>
          </a:prstGeom>
          <a:noFill/>
          <a:ln w="9525">
            <a:noFill/>
            <a:miter lim="800000"/>
            <a:headEnd/>
            <a:tailEnd/>
          </a:ln>
        </p:spPr>
      </p:pic>
      <p:sp>
        <p:nvSpPr>
          <p:cNvPr id="30728" name="Line 8"/>
          <p:cNvSpPr>
            <a:spLocks noChangeShapeType="1"/>
          </p:cNvSpPr>
          <p:nvPr/>
        </p:nvSpPr>
        <p:spPr bwMode="auto">
          <a:xfrm>
            <a:off x="5787040" y="3703642"/>
            <a:ext cx="4105275" cy="2735263"/>
          </a:xfrm>
          <a:prstGeom prst="line">
            <a:avLst/>
          </a:prstGeom>
          <a:noFill/>
          <a:ln w="76200">
            <a:solidFill>
              <a:srgbClr val="FF0000"/>
            </a:solidFill>
            <a:round/>
            <a:headEnd/>
            <a:tailEnd/>
          </a:ln>
        </p:spPr>
        <p:txBody>
          <a:bodyPr/>
          <a:lstStyle/>
          <a:p>
            <a:endParaRPr lang="pl-PL"/>
          </a:p>
        </p:txBody>
      </p:sp>
      <p:sp>
        <p:nvSpPr>
          <p:cNvPr id="30729" name="Line 9"/>
          <p:cNvSpPr>
            <a:spLocks noChangeShapeType="1"/>
          </p:cNvSpPr>
          <p:nvPr/>
        </p:nvSpPr>
        <p:spPr bwMode="auto">
          <a:xfrm flipH="1">
            <a:off x="5787039" y="3703642"/>
            <a:ext cx="4033838" cy="2735263"/>
          </a:xfrm>
          <a:prstGeom prst="line">
            <a:avLst/>
          </a:prstGeom>
          <a:noFill/>
          <a:ln w="76200">
            <a:solidFill>
              <a:srgbClr val="FF0000"/>
            </a:solidFill>
            <a:round/>
            <a:headEnd/>
            <a:tailEnd/>
          </a:ln>
        </p:spPr>
        <p:txBody>
          <a:bodyPr/>
          <a:lstStyle/>
          <a:p>
            <a:endParaRPr lang="pl-PL"/>
          </a:p>
        </p:txBody>
      </p:sp>
      <p:pic>
        <p:nvPicPr>
          <p:cNvPr id="30730" name="Picture 10"/>
          <p:cNvPicPr>
            <a:picLocks noChangeAspect="1" noChangeArrowheads="1"/>
          </p:cNvPicPr>
          <p:nvPr/>
        </p:nvPicPr>
        <p:blipFill>
          <a:blip r:embed="rId4" cstate="print"/>
          <a:srcRect/>
          <a:stretch>
            <a:fillRect/>
          </a:stretch>
        </p:blipFill>
        <p:spPr bwMode="auto">
          <a:xfrm>
            <a:off x="1847193" y="3636962"/>
            <a:ext cx="3810000" cy="2849563"/>
          </a:xfrm>
          <a:prstGeom prst="rect">
            <a:avLst/>
          </a:prstGeom>
          <a:noFill/>
          <a:ln w="9525">
            <a:noFill/>
            <a:miter lim="800000"/>
            <a:headEnd type="none" w="lg" len="lg"/>
            <a:tailEnd type="none" w="lg" len="lg"/>
          </a:ln>
        </p:spPr>
      </p:pic>
      <p:sp>
        <p:nvSpPr>
          <p:cNvPr id="30731" name="Line 11"/>
          <p:cNvSpPr>
            <a:spLocks noChangeShapeType="1"/>
          </p:cNvSpPr>
          <p:nvPr/>
        </p:nvSpPr>
        <p:spPr bwMode="auto">
          <a:xfrm>
            <a:off x="1856719" y="3636962"/>
            <a:ext cx="3800475" cy="2849563"/>
          </a:xfrm>
          <a:prstGeom prst="line">
            <a:avLst/>
          </a:prstGeom>
          <a:noFill/>
          <a:ln w="76200">
            <a:solidFill>
              <a:srgbClr val="FF0000"/>
            </a:solidFill>
            <a:round/>
            <a:headEnd/>
            <a:tailEnd/>
          </a:ln>
        </p:spPr>
        <p:txBody>
          <a:bodyPr/>
          <a:lstStyle/>
          <a:p>
            <a:endParaRPr lang="pl-PL"/>
          </a:p>
        </p:txBody>
      </p:sp>
      <p:sp>
        <p:nvSpPr>
          <p:cNvPr id="30732" name="Line 12"/>
          <p:cNvSpPr>
            <a:spLocks noChangeShapeType="1"/>
          </p:cNvSpPr>
          <p:nvPr/>
        </p:nvSpPr>
        <p:spPr bwMode="auto">
          <a:xfrm flipH="1">
            <a:off x="1847193" y="3636962"/>
            <a:ext cx="3810000" cy="2849563"/>
          </a:xfrm>
          <a:prstGeom prst="line">
            <a:avLst/>
          </a:prstGeom>
          <a:noFill/>
          <a:ln w="76200">
            <a:solidFill>
              <a:srgbClr val="FF0000"/>
            </a:solidFill>
            <a:round/>
            <a:headEnd/>
            <a:tailEnd/>
          </a:ln>
        </p:spPr>
        <p:txBody>
          <a:bodyPr/>
          <a:lstStyle/>
          <a:p>
            <a:endParaRPr lang="pl-PL"/>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3"/>
          <p:cNvSpPr>
            <a:spLocks noGrp="1" noChangeArrowheads="1"/>
          </p:cNvSpPr>
          <p:nvPr>
            <p:ph type="title"/>
          </p:nvPr>
        </p:nvSpPr>
        <p:spPr/>
        <p:txBody>
          <a:bodyPr/>
          <a:lstStyle/>
          <a:p>
            <a:pPr algn="l" eaLnBrk="1" hangingPunct="1"/>
            <a:r>
              <a:rPr lang="pl-PL" sz="3200" dirty="0" err="1"/>
              <a:t>Type de véhicule</a:t>
            </a:r>
            <a:endParaRPr lang="pl-PL" sz="3200" dirty="0"/>
          </a:p>
        </p:txBody>
      </p:sp>
      <p:sp>
        <p:nvSpPr>
          <p:cNvPr id="31750" name="Rectangle 4"/>
          <p:cNvSpPr>
            <a:spLocks noGrp="1" noChangeArrowheads="1"/>
          </p:cNvSpPr>
          <p:nvPr>
            <p:ph type="body" sz="quarter" idx="11"/>
          </p:nvPr>
        </p:nvSpPr>
        <p:spPr>
          <a:xfrm>
            <a:off x="1781972" y="2117727"/>
            <a:ext cx="5186388" cy="3816351"/>
          </a:xfrm>
          <a:noFill/>
        </p:spPr>
        <p:txBody>
          <a:bodyPr>
            <a:normAutofit lnSpcReduction="10000"/>
          </a:bodyPr>
          <a:lstStyle/>
          <a:p>
            <a:r>
              <a:rPr lang="pl-PL" dirty="0"/>
              <a:t>Dans le processus de dimensionnement, seuls les véhicules dont le poids total dépasse 3,5 t sont pris en compte :</a:t>
            </a:r>
          </a:p>
          <a:p>
            <a:r>
              <a:rPr lang="pl-PL" dirty="0"/>
              <a:t>Poids lourds (HGV),</a:t>
            </a:r>
          </a:p>
          <a:p>
            <a:r>
              <a:rPr lang="pl-PL" dirty="0"/>
              <a:t>HGV avec remorque,</a:t>
            </a:r>
          </a:p>
          <a:p>
            <a:r>
              <a:rPr lang="pl-PL" dirty="0"/>
              <a:t>HGV avec semi-remorque</a:t>
            </a:r>
          </a:p>
          <a:p>
            <a:r>
              <a:rPr lang="pl-PL" dirty="0" err="1"/>
              <a:t>Autobus</a:t>
            </a:r>
            <a:endParaRPr lang="pl-PL" dirty="0"/>
          </a:p>
        </p:txBody>
      </p:sp>
      <p:pic>
        <p:nvPicPr>
          <p:cNvPr id="31751" name="Picture 11"/>
          <p:cNvPicPr>
            <a:picLocks noChangeAspect="1" noChangeArrowheads="1"/>
          </p:cNvPicPr>
          <p:nvPr/>
        </p:nvPicPr>
        <p:blipFill>
          <a:blip r:embed="rId3" cstate="print"/>
          <a:srcRect/>
          <a:stretch>
            <a:fillRect/>
          </a:stretch>
        </p:blipFill>
        <p:spPr bwMode="auto">
          <a:xfrm>
            <a:off x="7364413" y="595312"/>
            <a:ext cx="3059113" cy="2035175"/>
          </a:xfrm>
          <a:prstGeom prst="rect">
            <a:avLst/>
          </a:prstGeom>
          <a:noFill/>
          <a:ln w="9525">
            <a:noFill/>
            <a:miter lim="800000"/>
            <a:headEnd type="none" w="lg" len="lg"/>
            <a:tailEnd type="none" w="lg" len="lg"/>
          </a:ln>
        </p:spPr>
      </p:pic>
      <p:pic>
        <p:nvPicPr>
          <p:cNvPr id="31752" name="Picture 13" descr="autobus.jpg"/>
          <p:cNvPicPr>
            <a:picLocks noChangeAspect="1" noChangeArrowheads="1"/>
          </p:cNvPicPr>
          <p:nvPr/>
        </p:nvPicPr>
        <p:blipFill>
          <a:blip r:embed="rId4" cstate="print"/>
          <a:srcRect/>
          <a:stretch>
            <a:fillRect/>
          </a:stretch>
        </p:blipFill>
        <p:spPr bwMode="auto">
          <a:xfrm>
            <a:off x="7364413" y="4802187"/>
            <a:ext cx="3059112" cy="2055813"/>
          </a:xfrm>
          <a:prstGeom prst="rect">
            <a:avLst/>
          </a:prstGeom>
          <a:noFill/>
          <a:ln w="9525">
            <a:noFill/>
            <a:miter lim="800000"/>
            <a:headEnd/>
            <a:tailEnd/>
          </a:ln>
        </p:spPr>
      </p:pic>
      <p:pic>
        <p:nvPicPr>
          <p:cNvPr id="31753" name="Picture 12"/>
          <p:cNvPicPr>
            <a:picLocks noChangeAspect="1" noChangeArrowheads="1"/>
          </p:cNvPicPr>
          <p:nvPr/>
        </p:nvPicPr>
        <p:blipFill>
          <a:blip r:embed="rId5" cstate="print"/>
          <a:srcRect/>
          <a:stretch>
            <a:fillRect/>
          </a:stretch>
        </p:blipFill>
        <p:spPr bwMode="auto">
          <a:xfrm>
            <a:off x="7364413" y="2718239"/>
            <a:ext cx="3059112" cy="2011363"/>
          </a:xfrm>
          <a:prstGeom prst="rect">
            <a:avLst/>
          </a:prstGeom>
          <a:noFill/>
          <a:ln w="9525">
            <a:noFill/>
            <a:miter lim="800000"/>
            <a:headEnd/>
            <a:tailEnd/>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3"/>
          <p:cNvSpPr>
            <a:spLocks noGrp="1" noChangeArrowheads="1"/>
          </p:cNvSpPr>
          <p:nvPr>
            <p:ph type="title"/>
          </p:nvPr>
        </p:nvSpPr>
        <p:spPr>
          <a:xfrm>
            <a:off x="677948" y="580439"/>
            <a:ext cx="8807200" cy="1024578"/>
          </a:xfrm>
        </p:spPr>
        <p:txBody>
          <a:bodyPr/>
          <a:lstStyle/>
          <a:p>
            <a:pPr algn="l" eaLnBrk="1" hangingPunct="1"/>
            <a:r>
              <a:rPr lang="pl-PL" sz="3200" dirty="0" err="1"/>
              <a:t>Configuration et charge de l’essieu</a:t>
            </a:r>
          </a:p>
        </p:txBody>
      </p:sp>
      <p:sp>
        <p:nvSpPr>
          <p:cNvPr id="32774" name="Rectangle 4"/>
          <p:cNvSpPr>
            <a:spLocks noGrp="1" noChangeArrowheads="1"/>
          </p:cNvSpPr>
          <p:nvPr>
            <p:ph type="body" sz="quarter" idx="11"/>
          </p:nvPr>
        </p:nvSpPr>
        <p:spPr>
          <a:noFill/>
        </p:spPr>
        <p:txBody>
          <a:bodyPr>
            <a:noAutofit/>
          </a:bodyPr>
          <a:lstStyle/>
          <a:p>
            <a:pPr>
              <a:spcBef>
                <a:spcPts val="1000"/>
              </a:spcBef>
            </a:pPr>
            <a:r>
              <a:rPr lang="pl-PL" sz="1800" dirty="0" err="1"/>
              <a:t>Selon la configuration des essieux, on distingue :</a:t>
            </a:r>
          </a:p>
          <a:p>
            <a:pPr marL="152399" lvl="1" indent="0">
              <a:spcBef>
                <a:spcPts val="1000"/>
              </a:spcBef>
              <a:buNone/>
            </a:pPr>
            <a:r>
              <a:rPr lang="pl-PL" sz="1800" dirty="0"/>
              <a:t> essieu simple,</a:t>
            </a:r>
          </a:p>
          <a:p>
            <a:pPr marL="152399" lvl="1" indent="0">
              <a:spcBef>
                <a:spcPts val="1000"/>
              </a:spcBef>
              <a:buNone/>
            </a:pPr>
            <a:r>
              <a:rPr lang="pl-PL" sz="1800" dirty="0"/>
              <a:t> essieu double (tandem)</a:t>
            </a:r>
          </a:p>
          <a:p>
            <a:pPr marL="152399" lvl="1" indent="0">
              <a:spcBef>
                <a:spcPts val="1000"/>
              </a:spcBef>
              <a:buNone/>
            </a:pPr>
            <a:r>
              <a:rPr lang="pl-PL" sz="1800" dirty="0"/>
              <a:t> essieu triple (tridem).</a:t>
            </a:r>
          </a:p>
          <a:p>
            <a:pPr marL="0" indent="0">
              <a:spcBef>
                <a:spcPts val="1000"/>
              </a:spcBef>
              <a:buNone/>
            </a:pPr>
            <a:r>
              <a:rPr lang="pl-PL" sz="1800" dirty="0"/>
              <a:t>En Pologne, la charge par essieu est limitée : </a:t>
            </a:r>
          </a:p>
          <a:p>
            <a:pPr eaLnBrk="1" hangingPunct="1">
              <a:spcBef>
                <a:spcPts val="1000"/>
              </a:spcBef>
              <a:buFontTx/>
              <a:buChar char="-"/>
            </a:pPr>
            <a:r>
              <a:rPr lang="pl-PL" sz="1800" dirty="0"/>
              <a:t>Essieu simple : 100 kN (115 kN), </a:t>
            </a:r>
          </a:p>
          <a:p>
            <a:pPr eaLnBrk="1" hangingPunct="1">
              <a:spcBef>
                <a:spcPts val="1000"/>
              </a:spcBef>
              <a:buFontTx/>
              <a:buChar char="-"/>
            </a:pPr>
            <a:r>
              <a:rPr lang="pl-PL" sz="1800" dirty="0"/>
              <a:t>Essieu double : 145 kN – 160 kN (selon la configuration).</a:t>
            </a:r>
          </a:p>
          <a:p>
            <a:pPr marL="0" indent="0">
              <a:spcBef>
                <a:spcPts val="1000"/>
              </a:spcBef>
              <a:buNone/>
            </a:pPr>
            <a:endParaRPr lang="pl-PL" sz="1800" dirty="0"/>
          </a:p>
          <a:p>
            <a:pPr marL="0" indent="0">
              <a:spcBef>
                <a:spcPts val="1000"/>
              </a:spcBef>
              <a:buNone/>
            </a:pPr>
            <a:r>
              <a:rPr lang="pl-PL" sz="1800" dirty="0"/>
              <a:t>Dans l’Union européenne, la limite générale de charge sur essieu simple est de 115 kN, mais il existe de nombreuses exceptions fondées sur les réglementations nationales : par exemple, en Espagne, en France et aux Pays-Bas, la limite est de 130 kN par essieu</a:t>
            </a:r>
          </a:p>
        </p:txBody>
      </p:sp>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514B952-0C51-4ED2-A7EA-44FAFD7DE06E}">
  <we:reference id="WA200010001" version="1.0.0.1" store="Omex" storeType="OMEX"/>
  <we:alternateReferences>
    <we:reference id="WA200010001" version="1.0.0.1" store="WA200010001" storeType="OMEX"/>
  </we:alternateReferences>
  <we:properties>
    <we:property name="claude.fileId" value="&quot;2f11ddfe-486c-4d03-8468-a37b58d92904&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A03ADE-B30B-4F14-9C0D-A460330DB466}"/>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192</TotalTime>
  <Words>1466</Words>
  <Application>Microsoft Office PowerPoint</Application>
  <PresentationFormat>Widescreen</PresentationFormat>
  <Paragraphs>283</Paragraphs>
  <Slides>34</Slides>
  <Notes>15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4</vt:i4>
      </vt:variant>
      <vt:variant>
        <vt:lpstr>Slide Titles</vt:lpstr>
      </vt:variant>
      <vt:variant>
        <vt:i4>34</vt:i4>
      </vt:variant>
    </vt:vector>
  </HeadingPairs>
  <TitlesOfParts>
    <vt:vector size="48" baseType="lpstr">
      <vt:lpstr>Aptos</vt:lpstr>
      <vt:lpstr>Arial</vt:lpstr>
      <vt:lpstr>Arial Rounded MT Bold</vt:lpstr>
      <vt:lpstr>Calibri</vt:lpstr>
      <vt:lpstr>Czcionka tekstu podstawowego</vt:lpstr>
      <vt:lpstr>Helvetica Neue</vt:lpstr>
      <vt:lpstr>Helvetica Neue Medium</vt:lpstr>
      <vt:lpstr>Montserrat Regular</vt:lpstr>
      <vt:lpstr>Wingdings</vt:lpstr>
      <vt:lpstr>21_BasicWhite</vt:lpstr>
      <vt:lpstr>Equation</vt:lpstr>
      <vt:lpstr>Równanie</vt:lpstr>
      <vt:lpstr>AutoCAD Drawing</vt:lpstr>
      <vt:lpstr>DWG TrueView Drawing</vt:lpstr>
      <vt:lpstr>Cours C.03.06.01
Évaluation du trafic </vt:lpstr>
      <vt:lpstr>Road Transportation Systems Engineering Development in the Sub-Saharan Africa – Modern EU Master Programme &amp; Capacity Building</vt:lpstr>
      <vt:lpstr>PowerPoint Presentation</vt:lpstr>
      <vt:lpstr>Facteurs influençant le processus de conception</vt:lpstr>
      <vt:lpstr>Conditions de trafic et leur influence sur les chaussées routières et autoroutières</vt:lpstr>
      <vt:lpstr>Influence des véhicules sur les chaussées</vt:lpstr>
      <vt:lpstr>Type de véhicule</vt:lpstr>
      <vt:lpstr>Type de véhicule</vt:lpstr>
      <vt:lpstr>Configuration et charge de l’essieu</vt:lpstr>
      <vt:lpstr>Configuration et charge de l’essieu</vt:lpstr>
      <vt:lpstr>Configuration des roues</vt:lpstr>
      <vt:lpstr>HGV avec semi-remorque</vt:lpstr>
      <vt:lpstr>Véhicules spéciaux</vt:lpstr>
      <vt:lpstr>Le véhicule le plus lourd dans l’UE</vt:lpstr>
      <vt:lpstr>À titre de comparaison, les véhicules aux États-Unis</vt:lpstr>
      <vt:lpstr>Véhicules aux États-Unis</vt:lpstr>
      <vt:lpstr>Poids du véhicule</vt:lpstr>
      <vt:lpstr>Facteur d’équivalence de charge</vt:lpstr>
      <vt:lpstr>Trafic journalier moyen</vt:lpstr>
      <vt:lpstr>Méthodes de prévision du trafic </vt:lpstr>
      <vt:lpstr>Calcul du trafic total</vt:lpstr>
      <vt:lpstr>Calcul du trafic total</vt:lpstr>
      <vt:lpstr>Facteur de répartition par voie </vt:lpstr>
      <vt:lpstr>Calcul du trafic total</vt:lpstr>
      <vt:lpstr>Trafic de dimensionnement</vt:lpstr>
      <vt:lpstr>Calcul du trafic total </vt:lpstr>
      <vt:lpstr>Calcul du trafic total </vt:lpstr>
      <vt:lpstr>Répartition du trafic total </vt:lpstr>
      <vt:lpstr>Exemple – trafic rétrocalculé</vt:lpstr>
      <vt:lpstr>An example – vers calculated trafic - cd </vt:lpstr>
      <vt:lpstr>Exemple – méthode 3</vt:lpstr>
      <vt:lpstr>Exemple – méthode 3 </vt:lpstr>
      <vt:lpstr>Exemple – méthode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19</cp:revision>
  <dcterms:modified xsi:type="dcterms:W3CDTF">2026-07-16T08:41:46Z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