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6"/>
  </p:notesMasterIdLst>
  <p:handoutMasterIdLst>
    <p:handoutMasterId r:id="rId47"/>
  </p:handoutMasterIdLst>
  <p:sldIdLst>
    <p:sldId id="306" r:id="rId5"/>
    <p:sldId id="313" r:id="rId6"/>
    <p:sldId id="307" r:id="rId7"/>
    <p:sldId id="312" r:id="rId8"/>
    <p:sldId id="374" r:id="rId9"/>
    <p:sldId id="375" r:id="rId10"/>
    <p:sldId id="376" r:id="rId11"/>
    <p:sldId id="377" r:id="rId12"/>
    <p:sldId id="378" r:id="rId13"/>
    <p:sldId id="379" r:id="rId14"/>
    <p:sldId id="382" r:id="rId15"/>
    <p:sldId id="380" r:id="rId16"/>
    <p:sldId id="383" r:id="rId17"/>
    <p:sldId id="384" r:id="rId18"/>
    <p:sldId id="385" r:id="rId19"/>
    <p:sldId id="387" r:id="rId20"/>
    <p:sldId id="386" r:id="rId21"/>
    <p:sldId id="388" r:id="rId22"/>
    <p:sldId id="389" r:id="rId23"/>
    <p:sldId id="390" r:id="rId24"/>
    <p:sldId id="392" r:id="rId25"/>
    <p:sldId id="391" r:id="rId26"/>
    <p:sldId id="393" r:id="rId27"/>
    <p:sldId id="394" r:id="rId28"/>
    <p:sldId id="395" r:id="rId29"/>
    <p:sldId id="396" r:id="rId30"/>
    <p:sldId id="398" r:id="rId31"/>
    <p:sldId id="397" r:id="rId32"/>
    <p:sldId id="399" r:id="rId33"/>
    <p:sldId id="400" r:id="rId34"/>
    <p:sldId id="402" r:id="rId35"/>
    <p:sldId id="401" r:id="rId36"/>
    <p:sldId id="403" r:id="rId37"/>
    <p:sldId id="404" r:id="rId38"/>
    <p:sldId id="405" r:id="rId39"/>
    <p:sldId id="407" r:id="rId40"/>
    <p:sldId id="406" r:id="rId41"/>
    <p:sldId id="408" r:id="rId42"/>
    <p:sldId id="309" r:id="rId43"/>
    <p:sldId id="317" r:id="rId44"/>
    <p:sldId id="373" r:id="rId4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CF3D8C-3546-4D89-9C46-199F7D972EDA}" v="5" dt="2026-07-15T15:22:44.35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67"/>
    <p:restoredTop sz="94658"/>
  </p:normalViewPr>
  <p:slideViewPr>
    <p:cSldViewPr snapToGrid="0">
      <p:cViewPr>
        <p:scale>
          <a:sx n="75" d="100"/>
          <a:sy n="75" d="100"/>
        </p:scale>
        <p:origin x="2070" y="64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modSld">
      <pc:chgData name="office365" userId="5fcdbc0c-b1d0-4b52-bc28-28c25c9fccde" providerId="ADAL" clId="{839C158B-1674-498C-8D10-D29DEC7F3344}" dt="2026-07-15T15:22:44.352" v="4" actId="14100"/>
      <pc:docMkLst>
        <pc:docMk/>
      </pc:docMkLst>
      <pc:sldChg chg="modSp">
        <pc:chgData name="office365" userId="5fcdbc0c-b1d0-4b52-bc28-28c25c9fccde" providerId="ADAL" clId="{839C158B-1674-498C-8D10-D29DEC7F3344}" dt="2026-07-15T15:22:44.352" v="4" actId="14100"/>
        <pc:sldMkLst>
          <pc:docMk/>
          <pc:sldMk cId="1734312936" sldId="386"/>
        </pc:sldMkLst>
        <pc:picChg chg="mod">
          <ac:chgData name="office365" userId="5fcdbc0c-b1d0-4b52-bc28-28c25c9fccde" providerId="ADAL" clId="{839C158B-1674-498C-8D10-D29DEC7F3344}" dt="2026-07-15T15:22:44.352" v="4" actId="14100"/>
          <ac:picMkLst>
            <pc:docMk/>
            <pc:sldMk cId="1734312936" sldId="386"/>
            <ac:picMk id="4098" creationId="{EDCC322A-9099-526B-38C4-18558833BD81}"/>
          </ac:picMkLst>
        </pc:picChg>
      </pc:sld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51:22.550" v="0" actId="20577"/>
      <pc:docMkLst>
        <pc:docMk/>
      </pc:docMkLst>
      <pc:sldChg chg="modSp mod">
        <pc:chgData name="Wojciech Kustra" userId="afebd3d0-216b-4c4f-8992-1bf1fda6d5e8" providerId="ADAL" clId="{1D307E72-7901-4E61-A01B-3C4232ABCF63}" dt="2026-07-13T09:51:22.550" v="0" actId="20577"/>
        <pc:sldMkLst>
          <pc:docMk/>
          <pc:sldMk cId="1478447607" sldId="306"/>
        </pc:sldMkLst>
        <pc:spChg chg="mod">
          <ac:chgData name="Wojciech Kustra" userId="afebd3d0-216b-4c4f-8992-1bf1fda6d5e8" providerId="ADAL" clId="{1D307E72-7901-4E61-A01B-3C4232ABCF63}" dt="2026-07-13T09:51:22.550"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GB" noProof="1"/>
              <a:t>Politique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GB" noProof="1"/>
              <a:t>Fondamentaux du transport</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942FCF-8F79-925D-2731-B954822232E8}"/>
              </a:ext>
            </a:extLst>
          </p:cNvPr>
          <p:cNvSpPr>
            <a:spLocks noGrp="1"/>
          </p:cNvSpPr>
          <p:nvPr>
            <p:ph type="title"/>
          </p:nvPr>
        </p:nvSpPr>
        <p:spPr>
          <a:xfrm>
            <a:off x="603253" y="539751"/>
            <a:ext cx="6531194" cy="717551"/>
          </a:xfrm>
        </p:spPr>
        <p:txBody>
          <a:bodyPr/>
          <a:lstStyle/>
          <a:p>
            <a:r>
              <a:rPr lang="de-DE" dirty="0"/>
              <a:t>Intérêts publics et privés</a:t>
            </a:r>
          </a:p>
        </p:txBody>
      </p:sp>
      <p:sp>
        <p:nvSpPr>
          <p:cNvPr id="3" name="Textplatzhalter 2">
            <a:extLst>
              <a:ext uri="{FF2B5EF4-FFF2-40B4-BE49-F238E27FC236}">
                <a16:creationId xmlns:a16="http://schemas.microsoft.com/office/drawing/2014/main" id="{C53B6E00-159D-AE7A-F33A-53AD725F2702}"/>
              </a:ext>
            </a:extLst>
          </p:cNvPr>
          <p:cNvSpPr>
            <a:spLocks noGrp="1"/>
          </p:cNvSpPr>
          <p:nvPr>
            <p:ph type="body" sz="half" idx="1"/>
          </p:nvPr>
        </p:nvSpPr>
        <p:spPr/>
        <p:txBody>
          <a:bodyPr>
            <a:normAutofit/>
          </a:bodyPr>
          <a:lstStyle/>
          <a:p>
            <a:r>
              <a:rPr lang="de-DE" dirty="0"/>
              <a:t>Transport politique balances:</a:t>
            </a:r>
          </a:p>
          <a:p>
            <a:pPr lvl="1"/>
            <a:r>
              <a:rPr lang="de-DE" dirty="0"/>
              <a:t>individual </a:t>
            </a:r>
            <a:r>
              <a:rPr lang="de-DE" dirty="0" err="1"/>
              <a:t>mobility</a:t>
            </a:r>
            <a:r>
              <a:rPr lang="de-DE" dirty="0"/>
              <a:t> </a:t>
            </a:r>
            <a:r>
              <a:rPr lang="de-DE" dirty="0" err="1"/>
              <a:t>preferences</a:t>
            </a:r>
            <a:endParaRPr lang="de-DE" dirty="0"/>
          </a:p>
          <a:p>
            <a:pPr lvl="1"/>
            <a:r>
              <a:rPr lang="de-DE" dirty="0" err="1"/>
              <a:t>collective societal objectifs</a:t>
            </a:r>
            <a:endParaRPr lang="de-DE" dirty="0"/>
          </a:p>
          <a:p>
            <a:r>
              <a:rPr lang="de-DE" dirty="0" err="1"/>
              <a:t>Exemples:</a:t>
            </a:r>
          </a:p>
          <a:p>
            <a:pPr lvl="1"/>
            <a:r>
              <a:rPr lang="de-DE" dirty="0" err="1"/>
              <a:t>voiture use vs espace public</a:t>
            </a:r>
            <a:endParaRPr lang="de-DE" dirty="0"/>
          </a:p>
          <a:p>
            <a:pPr lvl="1"/>
            <a:r>
              <a:rPr lang="de-DE" dirty="0" err="1"/>
              <a:t>faible travel coûts vs environnemental protection</a:t>
            </a:r>
            <a:endParaRPr lang="de-DE" dirty="0"/>
          </a:p>
        </p:txBody>
      </p:sp>
    </p:spTree>
    <p:extLst>
      <p:ext uri="{BB962C8B-B14F-4D97-AF65-F5344CB8AC3E}">
        <p14:creationId xmlns:p14="http://schemas.microsoft.com/office/powerpoint/2010/main" val="264573130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49E03-0F14-E4FC-7FE7-6BCE782E136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9631BAB-F7BE-BED4-6FA0-5C66E0231D5D}"/>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A03CDA98-A54A-3D31-AB5B-83CD5A72FA87}"/>
              </a:ext>
            </a:extLst>
          </p:cNvPr>
          <p:cNvSpPr>
            <a:spLocks noGrp="1"/>
          </p:cNvSpPr>
          <p:nvPr>
            <p:ph type="body" sz="half" idx="1"/>
          </p:nvPr>
        </p:nvSpPr>
        <p:spPr/>
        <p:txBody>
          <a:bodyPr>
            <a:normAutofit/>
          </a:bodyPr>
          <a:lstStyle/>
          <a:p>
            <a:pPr marL="0" indent="0">
              <a:buNone/>
            </a:pPr>
            <a:r>
              <a:rPr lang="de-DE" dirty="0" err="1"/>
              <a:t>Introduction: What is Politique des transports?</a:t>
            </a:r>
          </a:p>
          <a:p>
            <a:pPr marL="0" indent="0">
              <a:buNone/>
            </a:pPr>
            <a:r>
              <a:rPr lang="de-DE" b="1" dirty="0"/>
              <a:t>Objectifs de la politique des transports</a:t>
            </a:r>
          </a:p>
          <a:p>
            <a:pPr marL="0" indent="0">
              <a:buNone/>
            </a:pPr>
            <a:r>
              <a:rPr lang="de-DE" dirty="0" err="1"/>
              <a:t>Facteurs influençant les politiques de transport</a:t>
            </a:r>
            <a:endParaRPr lang="de-DE" dirty="0"/>
          </a:p>
          <a:p>
            <a:pPr marL="0" indent="0">
              <a:buNone/>
            </a:pPr>
            <a:r>
              <a:rPr lang="de-DE" dirty="0"/>
              <a:t>Domaines de politique des transports</a:t>
            </a:r>
          </a:p>
          <a:p>
            <a:pPr marL="0" indent="0">
              <a:buNone/>
            </a:pPr>
            <a:r>
              <a:rPr lang="de-DE" dirty="0"/>
              <a:t>Cadre de la politique des transports</a:t>
            </a:r>
          </a:p>
          <a:p>
            <a:pPr marL="0" indent="0">
              <a:buNone/>
            </a:pPr>
            <a:r>
              <a:rPr lang="de-DE" dirty="0"/>
              <a:t>Politique intégrée des transports</a:t>
            </a:r>
          </a:p>
          <a:p>
            <a:pPr marL="0" indent="0">
              <a:buNone/>
            </a:pPr>
            <a:r>
              <a:rPr lang="de-DE" dirty="0"/>
              <a:t>Tendances actuelles</a:t>
            </a:r>
          </a:p>
        </p:txBody>
      </p:sp>
    </p:spTree>
    <p:extLst>
      <p:ext uri="{BB962C8B-B14F-4D97-AF65-F5344CB8AC3E}">
        <p14:creationId xmlns:p14="http://schemas.microsoft.com/office/powerpoint/2010/main" val="423466067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A37626-155A-402A-4614-8201E9E3FD99}"/>
              </a:ext>
            </a:extLst>
          </p:cNvPr>
          <p:cNvSpPr>
            <a:spLocks noGrp="1"/>
          </p:cNvSpPr>
          <p:nvPr>
            <p:ph type="title"/>
          </p:nvPr>
        </p:nvSpPr>
        <p:spPr/>
        <p:txBody>
          <a:bodyPr/>
          <a:lstStyle/>
          <a:p>
            <a:r>
              <a:rPr lang="de-DE" dirty="0" err="1"/>
              <a:t>Objectifs économiques</a:t>
            </a:r>
            <a:endParaRPr lang="de-DE" dirty="0"/>
          </a:p>
        </p:txBody>
      </p:sp>
      <p:sp>
        <p:nvSpPr>
          <p:cNvPr id="3" name="Textplatzhalter 2">
            <a:extLst>
              <a:ext uri="{FF2B5EF4-FFF2-40B4-BE49-F238E27FC236}">
                <a16:creationId xmlns:a16="http://schemas.microsoft.com/office/drawing/2014/main" id="{EBA9BB3C-1C55-C109-8542-4B1FDC3DFD00}"/>
              </a:ext>
            </a:extLst>
          </p:cNvPr>
          <p:cNvSpPr>
            <a:spLocks noGrp="1"/>
          </p:cNvSpPr>
          <p:nvPr>
            <p:ph type="body" sz="half" idx="1"/>
          </p:nvPr>
        </p:nvSpPr>
        <p:spPr/>
        <p:txBody>
          <a:bodyPr>
            <a:normAutofit/>
          </a:bodyPr>
          <a:lstStyle/>
          <a:p>
            <a:r>
              <a:rPr lang="de-DE" dirty="0"/>
              <a:t>support économique growth</a:t>
            </a:r>
          </a:p>
          <a:p>
            <a:r>
              <a:rPr lang="de-DE" dirty="0" err="1"/>
              <a:t>improve connectivité</a:t>
            </a:r>
            <a:endParaRPr lang="de-DE" dirty="0"/>
          </a:p>
          <a:p>
            <a:r>
              <a:rPr lang="de-DE" dirty="0" err="1"/>
              <a:t>increase efficacité de logistics et mobility</a:t>
            </a:r>
            <a:endParaRPr lang="de-DE" dirty="0"/>
          </a:p>
          <a:p>
            <a:r>
              <a:rPr lang="de-DE" dirty="0" err="1"/>
              <a:t>reduce transport coûts</a:t>
            </a:r>
            <a:endParaRPr lang="de-DE" dirty="0"/>
          </a:p>
        </p:txBody>
      </p:sp>
    </p:spTree>
    <p:extLst>
      <p:ext uri="{BB962C8B-B14F-4D97-AF65-F5344CB8AC3E}">
        <p14:creationId xmlns:p14="http://schemas.microsoft.com/office/powerpoint/2010/main" val="197999790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1E4CB8-20D6-F227-50B1-16D98FFDD32E}"/>
              </a:ext>
            </a:extLst>
          </p:cNvPr>
          <p:cNvSpPr>
            <a:spLocks noGrp="1"/>
          </p:cNvSpPr>
          <p:nvPr>
            <p:ph type="title"/>
          </p:nvPr>
        </p:nvSpPr>
        <p:spPr/>
        <p:txBody>
          <a:bodyPr/>
          <a:lstStyle/>
          <a:p>
            <a:r>
              <a:rPr lang="de-DE" dirty="0" err="1"/>
              <a:t>Objectifs sociaux</a:t>
            </a:r>
            <a:endParaRPr lang="de-DE" dirty="0"/>
          </a:p>
        </p:txBody>
      </p:sp>
      <p:sp>
        <p:nvSpPr>
          <p:cNvPr id="3" name="Textplatzhalter 2">
            <a:extLst>
              <a:ext uri="{FF2B5EF4-FFF2-40B4-BE49-F238E27FC236}">
                <a16:creationId xmlns:a16="http://schemas.microsoft.com/office/drawing/2014/main" id="{D70AEE7F-261D-3F6E-6FBA-BF99EB5A5786}"/>
              </a:ext>
            </a:extLst>
          </p:cNvPr>
          <p:cNvSpPr>
            <a:spLocks noGrp="1"/>
          </p:cNvSpPr>
          <p:nvPr>
            <p:ph type="body" sz="half" idx="1"/>
          </p:nvPr>
        </p:nvSpPr>
        <p:spPr/>
        <p:txBody>
          <a:bodyPr>
            <a:normAutofit/>
          </a:bodyPr>
          <a:lstStyle/>
          <a:p>
            <a:r>
              <a:rPr lang="de-DE" dirty="0" err="1"/>
              <a:t>improve accessibilité</a:t>
            </a:r>
            <a:endParaRPr lang="de-DE" dirty="0"/>
          </a:p>
          <a:p>
            <a:r>
              <a:rPr lang="de-DE" dirty="0" err="1"/>
              <a:t>ensure</a:t>
            </a:r>
            <a:r>
              <a:rPr lang="de-DE" dirty="0"/>
              <a:t> </a:t>
            </a:r>
            <a:r>
              <a:rPr lang="de-DE" dirty="0" err="1"/>
              <a:t>affordable</a:t>
            </a:r>
            <a:r>
              <a:rPr lang="de-DE" dirty="0"/>
              <a:t> </a:t>
            </a:r>
            <a:r>
              <a:rPr lang="de-DE" dirty="0" err="1"/>
              <a:t>mobility</a:t>
            </a:r>
            <a:endParaRPr lang="de-DE" dirty="0"/>
          </a:p>
          <a:p>
            <a:r>
              <a:rPr lang="de-DE" dirty="0" err="1"/>
              <a:t>enhance</a:t>
            </a:r>
            <a:r>
              <a:rPr lang="de-DE" dirty="0"/>
              <a:t> social </a:t>
            </a:r>
            <a:r>
              <a:rPr lang="de-DE" dirty="0" err="1"/>
              <a:t>inclusion</a:t>
            </a:r>
            <a:endParaRPr lang="de-DE" dirty="0"/>
          </a:p>
          <a:p>
            <a:r>
              <a:rPr lang="de-DE" dirty="0" err="1"/>
              <a:t>improve trafic sécurité</a:t>
            </a:r>
            <a:endParaRPr lang="de-DE" dirty="0"/>
          </a:p>
        </p:txBody>
      </p:sp>
      <p:pic>
        <p:nvPicPr>
          <p:cNvPr id="2050" name="Picture 2" descr="Pedestrian zone sign on metal barrier">
            <a:extLst>
              <a:ext uri="{FF2B5EF4-FFF2-40B4-BE49-F238E27FC236}">
                <a16:creationId xmlns:a16="http://schemas.microsoft.com/office/drawing/2014/main" id="{2EC31007-49B8-5900-A03D-160CDCD30C1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0590" y="0"/>
            <a:ext cx="4573587"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0EDE9010-E02D-BC32-B1BD-D65C94D8DAA4}"/>
              </a:ext>
            </a:extLst>
          </p:cNvPr>
          <p:cNvSpPr txBox="1"/>
          <p:nvPr/>
        </p:nvSpPr>
        <p:spPr>
          <a:xfrm>
            <a:off x="5846849" y="5954184"/>
            <a:ext cx="1552353"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0874504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E15998-F211-4B25-0F2F-E41DB7C97820}"/>
              </a:ext>
            </a:extLst>
          </p:cNvPr>
          <p:cNvSpPr>
            <a:spLocks noGrp="1"/>
          </p:cNvSpPr>
          <p:nvPr>
            <p:ph type="title"/>
          </p:nvPr>
        </p:nvSpPr>
        <p:spPr>
          <a:xfrm>
            <a:off x="603252" y="539751"/>
            <a:ext cx="6711947" cy="717551"/>
          </a:xfrm>
        </p:spPr>
        <p:txBody>
          <a:bodyPr/>
          <a:lstStyle/>
          <a:p>
            <a:r>
              <a:rPr lang="de-DE" dirty="0"/>
              <a:t>Objectifs environnementaux</a:t>
            </a:r>
          </a:p>
        </p:txBody>
      </p:sp>
      <p:sp>
        <p:nvSpPr>
          <p:cNvPr id="3" name="Textplatzhalter 2">
            <a:extLst>
              <a:ext uri="{FF2B5EF4-FFF2-40B4-BE49-F238E27FC236}">
                <a16:creationId xmlns:a16="http://schemas.microsoft.com/office/drawing/2014/main" id="{7F1768DA-C325-B3D8-1712-90FAB6B6637E}"/>
              </a:ext>
            </a:extLst>
          </p:cNvPr>
          <p:cNvSpPr>
            <a:spLocks noGrp="1"/>
          </p:cNvSpPr>
          <p:nvPr>
            <p:ph type="body" sz="half" idx="1"/>
          </p:nvPr>
        </p:nvSpPr>
        <p:spPr>
          <a:xfrm>
            <a:off x="970201" y="1386842"/>
            <a:ext cx="4930869" cy="5059521"/>
          </a:xfrm>
        </p:spPr>
        <p:txBody>
          <a:bodyPr>
            <a:normAutofit/>
          </a:bodyPr>
          <a:lstStyle/>
          <a:p>
            <a:r>
              <a:rPr lang="de-DE" dirty="0" err="1"/>
              <a:t>reduce gaz à effet de serre émissions</a:t>
            </a:r>
            <a:endParaRPr lang="de-DE" dirty="0"/>
          </a:p>
          <a:p>
            <a:r>
              <a:rPr lang="de-DE" dirty="0" err="1"/>
              <a:t>improve</a:t>
            </a:r>
            <a:r>
              <a:rPr lang="de-DE" dirty="0"/>
              <a:t> </a:t>
            </a:r>
            <a:r>
              <a:rPr lang="de-DE" dirty="0" err="1"/>
              <a:t>air</a:t>
            </a:r>
            <a:r>
              <a:rPr lang="de-DE" dirty="0"/>
              <a:t> </a:t>
            </a:r>
            <a:r>
              <a:rPr lang="de-DE" dirty="0" err="1"/>
              <a:t>quality</a:t>
            </a:r>
            <a:endParaRPr lang="de-DE" dirty="0"/>
          </a:p>
          <a:p>
            <a:r>
              <a:rPr lang="de-DE" dirty="0" err="1"/>
              <a:t>reduce bruit pollution</a:t>
            </a:r>
            <a:endParaRPr lang="de-DE" dirty="0"/>
          </a:p>
          <a:p>
            <a:r>
              <a:rPr lang="de-DE" dirty="0"/>
              <a:t>promote durable mobility</a:t>
            </a:r>
          </a:p>
        </p:txBody>
      </p:sp>
      <p:pic>
        <p:nvPicPr>
          <p:cNvPr id="3074" name="Picture 2" descr="Row of blue rental bicycles at a station.">
            <a:extLst>
              <a:ext uri="{FF2B5EF4-FFF2-40B4-BE49-F238E27FC236}">
                <a16:creationId xmlns:a16="http://schemas.microsoft.com/office/drawing/2014/main" id="{C6DF7314-FB81-C1F2-904B-7BEEC252E4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1537111"/>
            <a:ext cx="5912909" cy="3934047"/>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63D6ED1C-DD87-5B8F-2237-B28CFB9FAF0E}"/>
              </a:ext>
            </a:extLst>
          </p:cNvPr>
          <p:cNvSpPr txBox="1"/>
          <p:nvPr/>
        </p:nvSpPr>
        <p:spPr>
          <a:xfrm>
            <a:off x="6096000" y="4946644"/>
            <a:ext cx="1552353"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3: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22963445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5D6837-778F-8B61-E8A0-5C4FDE1FFC5F}"/>
              </a:ext>
            </a:extLst>
          </p:cNvPr>
          <p:cNvSpPr>
            <a:spLocks noGrp="1"/>
          </p:cNvSpPr>
          <p:nvPr>
            <p:ph type="title"/>
          </p:nvPr>
        </p:nvSpPr>
        <p:spPr>
          <a:xfrm>
            <a:off x="603252" y="539751"/>
            <a:ext cx="8807979" cy="717551"/>
          </a:xfrm>
        </p:spPr>
        <p:txBody>
          <a:bodyPr/>
          <a:lstStyle/>
          <a:p>
            <a:r>
              <a:rPr lang="de-DE" dirty="0" err="1"/>
              <a:t>La durabilité comme objectif central</a:t>
            </a:r>
            <a:endParaRPr lang="de-DE" dirty="0"/>
          </a:p>
        </p:txBody>
      </p:sp>
      <p:sp>
        <p:nvSpPr>
          <p:cNvPr id="3" name="Textplatzhalter 2">
            <a:extLst>
              <a:ext uri="{FF2B5EF4-FFF2-40B4-BE49-F238E27FC236}">
                <a16:creationId xmlns:a16="http://schemas.microsoft.com/office/drawing/2014/main" id="{A55A2F1A-B54B-C4AD-BD73-C6FBB1AA55F4}"/>
              </a:ext>
            </a:extLst>
          </p:cNvPr>
          <p:cNvSpPr>
            <a:spLocks noGrp="1"/>
          </p:cNvSpPr>
          <p:nvPr>
            <p:ph type="body" sz="half" idx="1"/>
          </p:nvPr>
        </p:nvSpPr>
        <p:spPr/>
        <p:txBody>
          <a:bodyPr>
            <a:normAutofit/>
          </a:bodyPr>
          <a:lstStyle/>
          <a:p>
            <a:pPr marL="0" indent="0">
              <a:buNone/>
            </a:pPr>
            <a:r>
              <a:rPr lang="de-DE" dirty="0"/>
              <a:t>Moderne transport politique increasingly focuses on:</a:t>
            </a:r>
          </a:p>
          <a:p>
            <a:r>
              <a:rPr lang="de-DE" dirty="0" err="1"/>
              <a:t>climate-neutral système de transports</a:t>
            </a:r>
            <a:endParaRPr lang="de-DE" dirty="0"/>
          </a:p>
          <a:p>
            <a:r>
              <a:rPr lang="de-DE" dirty="0"/>
              <a:t>report modal strategies</a:t>
            </a:r>
          </a:p>
          <a:p>
            <a:r>
              <a:rPr lang="de-DE" dirty="0" err="1"/>
              <a:t>active</a:t>
            </a:r>
            <a:r>
              <a:rPr lang="de-DE" dirty="0"/>
              <a:t> </a:t>
            </a:r>
            <a:r>
              <a:rPr lang="de-DE" dirty="0" err="1"/>
              <a:t>mobility</a:t>
            </a:r>
            <a:r>
              <a:rPr lang="de-DE" dirty="0"/>
              <a:t> </a:t>
            </a:r>
            <a:r>
              <a:rPr lang="de-DE" dirty="0" err="1"/>
              <a:t>promotion</a:t>
            </a:r>
            <a:endParaRPr lang="de-DE" dirty="0"/>
          </a:p>
          <a:p>
            <a:r>
              <a:rPr lang="de-DE" dirty="0" err="1"/>
              <a:t>integrated urbain planification</a:t>
            </a:r>
            <a:endParaRPr lang="de-DE" dirty="0"/>
          </a:p>
        </p:txBody>
      </p:sp>
    </p:spTree>
    <p:extLst>
      <p:ext uri="{BB962C8B-B14F-4D97-AF65-F5344CB8AC3E}">
        <p14:creationId xmlns:p14="http://schemas.microsoft.com/office/powerpoint/2010/main" val="66845242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8F46B-3B8F-7BC1-2C1A-B5DA7636AA5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0D8381D-1AB3-1D22-491B-DC740BF701B7}"/>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312D49A3-4B47-74C8-687E-53DF442E235E}"/>
              </a:ext>
            </a:extLst>
          </p:cNvPr>
          <p:cNvSpPr>
            <a:spLocks noGrp="1"/>
          </p:cNvSpPr>
          <p:nvPr>
            <p:ph type="body" sz="half" idx="1"/>
          </p:nvPr>
        </p:nvSpPr>
        <p:spPr/>
        <p:txBody>
          <a:bodyPr>
            <a:normAutofit/>
          </a:bodyPr>
          <a:lstStyle/>
          <a:p>
            <a:pPr marL="0" indent="0">
              <a:buNone/>
            </a:pPr>
            <a:r>
              <a:rPr lang="de-DE" dirty="0" err="1"/>
              <a:t>Introduction: What is Politique des transports?</a:t>
            </a:r>
          </a:p>
          <a:p>
            <a:pPr marL="0" indent="0">
              <a:buNone/>
            </a:pPr>
            <a:r>
              <a:rPr lang="de-DE" dirty="0"/>
              <a:t>Objectifs de la politique des transports</a:t>
            </a:r>
          </a:p>
          <a:p>
            <a:pPr marL="0" indent="0">
              <a:buNone/>
            </a:pPr>
            <a:r>
              <a:rPr lang="de-DE" b="1" dirty="0" err="1"/>
              <a:t>Facteurs influençant les politiques de transport</a:t>
            </a:r>
            <a:endParaRPr lang="de-DE" b="1" dirty="0"/>
          </a:p>
          <a:p>
            <a:pPr marL="0" indent="0">
              <a:buNone/>
            </a:pPr>
            <a:r>
              <a:rPr lang="de-DE" dirty="0"/>
              <a:t>Domaines de politique des transports</a:t>
            </a:r>
          </a:p>
          <a:p>
            <a:pPr marL="0" indent="0">
              <a:buNone/>
            </a:pPr>
            <a:r>
              <a:rPr lang="de-DE" dirty="0"/>
              <a:t>Cadre de la politique des transports</a:t>
            </a:r>
          </a:p>
          <a:p>
            <a:pPr marL="0" indent="0">
              <a:buNone/>
            </a:pPr>
            <a:r>
              <a:rPr lang="de-DE" dirty="0"/>
              <a:t>Politique intégrée des transports</a:t>
            </a:r>
          </a:p>
          <a:p>
            <a:pPr marL="0" indent="0">
              <a:buNone/>
            </a:pPr>
            <a:r>
              <a:rPr lang="de-DE" dirty="0"/>
              <a:t>Tendances actuelles</a:t>
            </a:r>
          </a:p>
        </p:txBody>
      </p:sp>
    </p:spTree>
    <p:extLst>
      <p:ext uri="{BB962C8B-B14F-4D97-AF65-F5344CB8AC3E}">
        <p14:creationId xmlns:p14="http://schemas.microsoft.com/office/powerpoint/2010/main" val="242860979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0B6657-A160-C232-DF02-6C2DA490FE2E}"/>
              </a:ext>
            </a:extLst>
          </p:cNvPr>
          <p:cNvSpPr>
            <a:spLocks noGrp="1"/>
          </p:cNvSpPr>
          <p:nvPr>
            <p:ph type="title"/>
          </p:nvPr>
        </p:nvSpPr>
        <p:spPr/>
        <p:txBody>
          <a:bodyPr/>
          <a:lstStyle/>
          <a:p>
            <a:r>
              <a:rPr lang="de-DE" dirty="0" err="1"/>
              <a:t>Facteurs économiques</a:t>
            </a:r>
            <a:endParaRPr lang="de-DE" dirty="0"/>
          </a:p>
        </p:txBody>
      </p:sp>
      <p:sp>
        <p:nvSpPr>
          <p:cNvPr id="3" name="Textplatzhalter 2">
            <a:extLst>
              <a:ext uri="{FF2B5EF4-FFF2-40B4-BE49-F238E27FC236}">
                <a16:creationId xmlns:a16="http://schemas.microsoft.com/office/drawing/2014/main" id="{CB114FF1-190D-A962-2A24-380745780FBE}"/>
              </a:ext>
            </a:extLst>
          </p:cNvPr>
          <p:cNvSpPr>
            <a:spLocks noGrp="1"/>
          </p:cNvSpPr>
          <p:nvPr>
            <p:ph type="body" sz="half" idx="1"/>
          </p:nvPr>
        </p:nvSpPr>
        <p:spPr>
          <a:xfrm>
            <a:off x="970201" y="1386842"/>
            <a:ext cx="5125799" cy="5059521"/>
          </a:xfrm>
        </p:spPr>
        <p:txBody>
          <a:bodyPr>
            <a:normAutofit/>
          </a:bodyPr>
          <a:lstStyle/>
          <a:p>
            <a:r>
              <a:rPr lang="de-DE" dirty="0"/>
              <a:t>national </a:t>
            </a:r>
            <a:r>
              <a:rPr lang="de-DE" dirty="0" err="1"/>
              <a:t>income</a:t>
            </a:r>
            <a:r>
              <a:rPr lang="de-DE" dirty="0"/>
              <a:t> </a:t>
            </a:r>
            <a:r>
              <a:rPr lang="de-DE" dirty="0" err="1"/>
              <a:t>levels</a:t>
            </a:r>
            <a:endParaRPr lang="de-DE" dirty="0"/>
          </a:p>
          <a:p>
            <a:r>
              <a:rPr lang="de-DE" dirty="0" err="1"/>
              <a:t>fuel</a:t>
            </a:r>
            <a:r>
              <a:rPr lang="de-DE" dirty="0"/>
              <a:t> </a:t>
            </a:r>
            <a:r>
              <a:rPr lang="de-DE" dirty="0" err="1"/>
              <a:t>prices</a:t>
            </a:r>
            <a:endParaRPr lang="de-DE" dirty="0"/>
          </a:p>
          <a:p>
            <a:r>
              <a:rPr lang="de-DE" dirty="0" err="1"/>
              <a:t>infrastructure investissement capacité</a:t>
            </a:r>
            <a:endParaRPr lang="de-DE" dirty="0"/>
          </a:p>
          <a:p>
            <a:r>
              <a:rPr lang="de-DE" dirty="0" err="1"/>
              <a:t>logistics</a:t>
            </a:r>
            <a:r>
              <a:rPr lang="de-DE" dirty="0"/>
              <a:t> </a:t>
            </a:r>
            <a:r>
              <a:rPr lang="de-DE" dirty="0" err="1"/>
              <a:t>demand</a:t>
            </a:r>
            <a:endParaRPr lang="de-DE" dirty="0"/>
          </a:p>
        </p:txBody>
      </p:sp>
      <p:pic>
        <p:nvPicPr>
          <p:cNvPr id="4098" name="Picture 2" descr="a gas station sign in the snow at night">
            <a:extLst>
              <a:ext uri="{FF2B5EF4-FFF2-40B4-BE49-F238E27FC236}">
                <a16:creationId xmlns:a16="http://schemas.microsoft.com/office/drawing/2014/main" id="{EDCC322A-9099-526B-38C4-18558833BD8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0" y="0"/>
            <a:ext cx="457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A558DB29-BD5B-E891-E884-9601829B9471}"/>
              </a:ext>
            </a:extLst>
          </p:cNvPr>
          <p:cNvSpPr txBox="1"/>
          <p:nvPr/>
        </p:nvSpPr>
        <p:spPr>
          <a:xfrm>
            <a:off x="5883349" y="6044201"/>
            <a:ext cx="1552353"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3431293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04B0F7-0429-7C71-288D-53C4798B8ABB}"/>
              </a:ext>
            </a:extLst>
          </p:cNvPr>
          <p:cNvSpPr>
            <a:spLocks noGrp="1"/>
          </p:cNvSpPr>
          <p:nvPr>
            <p:ph type="title"/>
          </p:nvPr>
        </p:nvSpPr>
        <p:spPr>
          <a:xfrm>
            <a:off x="603252" y="539751"/>
            <a:ext cx="7743305" cy="717551"/>
          </a:xfrm>
        </p:spPr>
        <p:txBody>
          <a:bodyPr/>
          <a:lstStyle/>
          <a:p>
            <a:r>
              <a:rPr lang="de-DE" dirty="0"/>
              <a:t>Facteurs politiques et institutionnels</a:t>
            </a:r>
          </a:p>
        </p:txBody>
      </p:sp>
      <p:sp>
        <p:nvSpPr>
          <p:cNvPr id="3" name="Textplatzhalter 2">
            <a:extLst>
              <a:ext uri="{FF2B5EF4-FFF2-40B4-BE49-F238E27FC236}">
                <a16:creationId xmlns:a16="http://schemas.microsoft.com/office/drawing/2014/main" id="{0143627A-972E-8FDA-AD2F-1CB71A1B2574}"/>
              </a:ext>
            </a:extLst>
          </p:cNvPr>
          <p:cNvSpPr>
            <a:spLocks noGrp="1"/>
          </p:cNvSpPr>
          <p:nvPr>
            <p:ph type="body" sz="half" idx="1"/>
          </p:nvPr>
        </p:nvSpPr>
        <p:spPr/>
        <p:txBody>
          <a:bodyPr>
            <a:normAutofit/>
          </a:bodyPr>
          <a:lstStyle/>
          <a:p>
            <a:r>
              <a:rPr lang="de-DE" dirty="0" err="1"/>
              <a:t>government</a:t>
            </a:r>
            <a:r>
              <a:rPr lang="de-DE" dirty="0"/>
              <a:t> </a:t>
            </a:r>
            <a:r>
              <a:rPr lang="de-DE" dirty="0" err="1"/>
              <a:t>priorities</a:t>
            </a:r>
            <a:endParaRPr lang="de-DE" dirty="0"/>
          </a:p>
          <a:p>
            <a:r>
              <a:rPr lang="de-DE" dirty="0"/>
              <a:t>juridique frameworks</a:t>
            </a:r>
          </a:p>
          <a:p>
            <a:r>
              <a:rPr lang="de-DE" dirty="0" err="1"/>
              <a:t>institutional</a:t>
            </a:r>
            <a:r>
              <a:rPr lang="de-DE" dirty="0"/>
              <a:t> </a:t>
            </a:r>
            <a:r>
              <a:rPr lang="de-DE" dirty="0" err="1"/>
              <a:t>structures</a:t>
            </a:r>
            <a:endParaRPr lang="de-DE" dirty="0"/>
          </a:p>
          <a:p>
            <a:r>
              <a:rPr lang="de-DE" dirty="0"/>
              <a:t>international </a:t>
            </a:r>
            <a:r>
              <a:rPr lang="de-DE" dirty="0" err="1"/>
              <a:t>agreements</a:t>
            </a:r>
            <a:endParaRPr lang="de-DE" dirty="0"/>
          </a:p>
        </p:txBody>
      </p:sp>
    </p:spTree>
    <p:extLst>
      <p:ext uri="{BB962C8B-B14F-4D97-AF65-F5344CB8AC3E}">
        <p14:creationId xmlns:p14="http://schemas.microsoft.com/office/powerpoint/2010/main" val="142642230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8F0E27-CB87-9DB4-FDE0-516427171948}"/>
              </a:ext>
            </a:extLst>
          </p:cNvPr>
          <p:cNvSpPr>
            <a:spLocks noGrp="1"/>
          </p:cNvSpPr>
          <p:nvPr>
            <p:ph type="title"/>
          </p:nvPr>
        </p:nvSpPr>
        <p:spPr>
          <a:xfrm>
            <a:off x="603252" y="539751"/>
            <a:ext cx="6786375" cy="717551"/>
          </a:xfrm>
        </p:spPr>
        <p:txBody>
          <a:bodyPr/>
          <a:lstStyle/>
          <a:p>
            <a:r>
              <a:rPr lang="de-DE" dirty="0" err="1"/>
              <a:t>Facteurs sociaux et démographiques</a:t>
            </a:r>
            <a:endParaRPr lang="de-DE" dirty="0"/>
          </a:p>
        </p:txBody>
      </p:sp>
      <p:sp>
        <p:nvSpPr>
          <p:cNvPr id="3" name="Textplatzhalter 2">
            <a:extLst>
              <a:ext uri="{FF2B5EF4-FFF2-40B4-BE49-F238E27FC236}">
                <a16:creationId xmlns:a16="http://schemas.microsoft.com/office/drawing/2014/main" id="{F70BA153-2157-19F8-212D-2A5CDF167AD0}"/>
              </a:ext>
            </a:extLst>
          </p:cNvPr>
          <p:cNvSpPr>
            <a:spLocks noGrp="1"/>
          </p:cNvSpPr>
          <p:nvPr>
            <p:ph type="body" sz="half" idx="1"/>
          </p:nvPr>
        </p:nvSpPr>
        <p:spPr>
          <a:xfrm>
            <a:off x="970201" y="1386842"/>
            <a:ext cx="4505566" cy="5059521"/>
          </a:xfrm>
        </p:spPr>
        <p:txBody>
          <a:bodyPr>
            <a:normAutofit/>
          </a:bodyPr>
          <a:lstStyle/>
          <a:p>
            <a:r>
              <a:rPr lang="de-DE" dirty="0" err="1"/>
              <a:t>population</a:t>
            </a:r>
            <a:r>
              <a:rPr lang="de-DE" dirty="0"/>
              <a:t> </a:t>
            </a:r>
            <a:r>
              <a:rPr lang="de-DE" dirty="0" err="1"/>
              <a:t>growth</a:t>
            </a:r>
            <a:endParaRPr lang="de-DE" dirty="0"/>
          </a:p>
          <a:p>
            <a:r>
              <a:rPr lang="de-DE" dirty="0" err="1"/>
              <a:t>urbanisation</a:t>
            </a:r>
            <a:endParaRPr lang="de-DE" dirty="0"/>
          </a:p>
          <a:p>
            <a:r>
              <a:rPr lang="de-DE" dirty="0" err="1"/>
              <a:t>ageing</a:t>
            </a:r>
            <a:r>
              <a:rPr lang="de-DE" dirty="0"/>
              <a:t> </a:t>
            </a:r>
            <a:r>
              <a:rPr lang="de-DE" dirty="0" err="1"/>
              <a:t>societies</a:t>
            </a:r>
            <a:endParaRPr lang="de-DE" dirty="0"/>
          </a:p>
          <a:p>
            <a:r>
              <a:rPr lang="de-DE" dirty="0" err="1"/>
              <a:t>changing mobility comportement</a:t>
            </a:r>
            <a:endParaRPr lang="de-DE" dirty="0"/>
          </a:p>
        </p:txBody>
      </p:sp>
      <p:pic>
        <p:nvPicPr>
          <p:cNvPr id="5122" name="Picture 2" descr="aerial view photography of city skyline">
            <a:extLst>
              <a:ext uri="{FF2B5EF4-FFF2-40B4-BE49-F238E27FC236}">
                <a16:creationId xmlns:a16="http://schemas.microsoft.com/office/drawing/2014/main" id="{4318D423-79DF-6CF6-6084-6B5D5D72EED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12465" y="1127050"/>
            <a:ext cx="6379535" cy="478465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36782C30-B1AF-6383-75C6-0F089BF9B990}"/>
              </a:ext>
            </a:extLst>
          </p:cNvPr>
          <p:cNvSpPr txBox="1"/>
          <p:nvPr/>
        </p:nvSpPr>
        <p:spPr>
          <a:xfrm>
            <a:off x="5812465" y="5328788"/>
            <a:ext cx="1552353"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5: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99447947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fontScale="90000"/>
          </a:bodyPr>
          <a:lstStyle/>
          <a:p>
            <a:r>
              <a:rPr lang="en-GB" noProof="1"/>
              <a:t>Développement de l’ingénierie des systèmes de transport routier en Afrique subsaharienne – Programme moderne de master européen et renforcement des capacités</a:t>
            </a:r>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28BF01-D16B-FA68-232A-11832DFB0590}"/>
              </a:ext>
            </a:extLst>
          </p:cNvPr>
          <p:cNvSpPr>
            <a:spLocks noGrp="1"/>
          </p:cNvSpPr>
          <p:nvPr>
            <p:ph type="title"/>
          </p:nvPr>
        </p:nvSpPr>
        <p:spPr/>
        <p:txBody>
          <a:bodyPr/>
          <a:lstStyle/>
          <a:p>
            <a:r>
              <a:rPr lang="de-DE" dirty="0"/>
              <a:t>Facteurs technologiques</a:t>
            </a:r>
          </a:p>
        </p:txBody>
      </p:sp>
      <p:sp>
        <p:nvSpPr>
          <p:cNvPr id="3" name="Textplatzhalter 2">
            <a:extLst>
              <a:ext uri="{FF2B5EF4-FFF2-40B4-BE49-F238E27FC236}">
                <a16:creationId xmlns:a16="http://schemas.microsoft.com/office/drawing/2014/main" id="{A2C80AEB-7DF5-35A6-696C-E49B7405EC32}"/>
              </a:ext>
            </a:extLst>
          </p:cNvPr>
          <p:cNvSpPr>
            <a:spLocks noGrp="1"/>
          </p:cNvSpPr>
          <p:nvPr>
            <p:ph type="body" sz="half" idx="1"/>
          </p:nvPr>
        </p:nvSpPr>
        <p:spPr>
          <a:xfrm>
            <a:off x="970201" y="1386842"/>
            <a:ext cx="4522552" cy="5059521"/>
          </a:xfrm>
        </p:spPr>
        <p:txBody>
          <a:bodyPr>
            <a:normAutofit/>
          </a:bodyPr>
          <a:lstStyle/>
          <a:p>
            <a:r>
              <a:rPr lang="de-DE" dirty="0" err="1"/>
              <a:t>electrification</a:t>
            </a:r>
            <a:endParaRPr lang="de-DE" dirty="0"/>
          </a:p>
          <a:p>
            <a:r>
              <a:rPr lang="de-DE" dirty="0" err="1"/>
              <a:t>numérisation</a:t>
            </a:r>
            <a:endParaRPr lang="de-DE" dirty="0"/>
          </a:p>
          <a:p>
            <a:r>
              <a:rPr lang="de-DE" dirty="0" err="1"/>
              <a:t>autonomous véhicules</a:t>
            </a:r>
            <a:endParaRPr lang="de-DE" dirty="0"/>
          </a:p>
          <a:p>
            <a:r>
              <a:rPr lang="de-DE" dirty="0"/>
              <a:t>smart </a:t>
            </a:r>
            <a:r>
              <a:rPr lang="de-DE" dirty="0" err="1"/>
              <a:t>mobility</a:t>
            </a:r>
            <a:r>
              <a:rPr lang="de-DE" dirty="0"/>
              <a:t> </a:t>
            </a:r>
            <a:r>
              <a:rPr lang="de-DE" dirty="0" err="1"/>
              <a:t>systems</a:t>
            </a:r>
            <a:endParaRPr lang="de-DE" dirty="0"/>
          </a:p>
        </p:txBody>
      </p:sp>
      <p:pic>
        <p:nvPicPr>
          <p:cNvPr id="6146" name="Picture 2" descr="black and white usb cable plugged in black device">
            <a:extLst>
              <a:ext uri="{FF2B5EF4-FFF2-40B4-BE49-F238E27FC236}">
                <a16:creationId xmlns:a16="http://schemas.microsoft.com/office/drawing/2014/main" id="{92DD8875-AA35-CA3E-9C10-C88C996EBA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70113" y="1386842"/>
            <a:ext cx="6376353" cy="424239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9D4B991-3265-6392-55D7-F5E70F991747}"/>
              </a:ext>
            </a:extLst>
          </p:cNvPr>
          <p:cNvSpPr txBox="1"/>
          <p:nvPr/>
        </p:nvSpPr>
        <p:spPr>
          <a:xfrm>
            <a:off x="5670113" y="5068996"/>
            <a:ext cx="1552353"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6: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59295968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B9C7A-501C-09C7-D97B-76292CF2202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5185A1D-DB23-1ADD-E331-FD86CF48E9D7}"/>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7A577E28-E1DE-3836-FCA8-49C391BE35EC}"/>
              </a:ext>
            </a:extLst>
          </p:cNvPr>
          <p:cNvSpPr>
            <a:spLocks noGrp="1"/>
          </p:cNvSpPr>
          <p:nvPr>
            <p:ph type="body" sz="half" idx="1"/>
          </p:nvPr>
        </p:nvSpPr>
        <p:spPr/>
        <p:txBody>
          <a:bodyPr>
            <a:normAutofit/>
          </a:bodyPr>
          <a:lstStyle/>
          <a:p>
            <a:pPr marL="0" indent="0">
              <a:buNone/>
            </a:pPr>
            <a:r>
              <a:rPr lang="de-DE" dirty="0" err="1"/>
              <a:t>Introduction: What is Politique des transports?</a:t>
            </a:r>
          </a:p>
          <a:p>
            <a:pPr marL="0" indent="0">
              <a:buNone/>
            </a:pPr>
            <a:r>
              <a:rPr lang="de-DE" dirty="0"/>
              <a:t>Objectifs de la politique des transports</a:t>
            </a:r>
          </a:p>
          <a:p>
            <a:pPr marL="0" indent="0">
              <a:buNone/>
            </a:pPr>
            <a:r>
              <a:rPr lang="de-DE" dirty="0" err="1"/>
              <a:t>Facteurs influençant les politiques de transport</a:t>
            </a:r>
            <a:endParaRPr lang="de-DE" dirty="0"/>
          </a:p>
          <a:p>
            <a:pPr marL="0" indent="0">
              <a:buNone/>
            </a:pPr>
            <a:r>
              <a:rPr lang="de-DE" b="1" dirty="0"/>
              <a:t>Domaines de politique des transports</a:t>
            </a:r>
          </a:p>
          <a:p>
            <a:pPr marL="0" indent="0">
              <a:buNone/>
            </a:pPr>
            <a:r>
              <a:rPr lang="de-DE" dirty="0"/>
              <a:t>Cadre de la politique des transports</a:t>
            </a:r>
          </a:p>
          <a:p>
            <a:pPr marL="0" indent="0">
              <a:buNone/>
            </a:pPr>
            <a:r>
              <a:rPr lang="de-DE" dirty="0"/>
              <a:t>Politique intégrée des transports</a:t>
            </a:r>
          </a:p>
          <a:p>
            <a:pPr marL="0" indent="0">
              <a:buNone/>
            </a:pPr>
            <a:r>
              <a:rPr lang="de-DE" dirty="0"/>
              <a:t>Tendances actuelles</a:t>
            </a:r>
          </a:p>
        </p:txBody>
      </p:sp>
    </p:spTree>
    <p:extLst>
      <p:ext uri="{BB962C8B-B14F-4D97-AF65-F5344CB8AC3E}">
        <p14:creationId xmlns:p14="http://schemas.microsoft.com/office/powerpoint/2010/main" val="265143560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20C096-7868-645B-B0BB-D831A6A666D9}"/>
              </a:ext>
            </a:extLst>
          </p:cNvPr>
          <p:cNvSpPr>
            <a:spLocks noGrp="1"/>
          </p:cNvSpPr>
          <p:nvPr>
            <p:ph type="title"/>
          </p:nvPr>
        </p:nvSpPr>
        <p:spPr/>
        <p:txBody>
          <a:bodyPr/>
          <a:lstStyle/>
          <a:p>
            <a:r>
              <a:rPr lang="de-DE" dirty="0"/>
              <a:t>Politique d’infrastructure</a:t>
            </a:r>
          </a:p>
        </p:txBody>
      </p:sp>
      <p:sp>
        <p:nvSpPr>
          <p:cNvPr id="3" name="Textplatzhalter 2">
            <a:extLst>
              <a:ext uri="{FF2B5EF4-FFF2-40B4-BE49-F238E27FC236}">
                <a16:creationId xmlns:a16="http://schemas.microsoft.com/office/drawing/2014/main" id="{A36FF9D3-42E0-68FE-579A-0A85CAC18791}"/>
              </a:ext>
            </a:extLst>
          </p:cNvPr>
          <p:cNvSpPr>
            <a:spLocks noGrp="1"/>
          </p:cNvSpPr>
          <p:nvPr>
            <p:ph type="body" sz="half" idx="1"/>
          </p:nvPr>
        </p:nvSpPr>
        <p:spPr/>
        <p:txBody>
          <a:bodyPr>
            <a:normAutofit/>
          </a:bodyPr>
          <a:lstStyle/>
          <a:p>
            <a:pPr marL="0" indent="0">
              <a:buNone/>
            </a:pPr>
            <a:r>
              <a:rPr lang="de-DE" dirty="0"/>
              <a:t>Mesures comprennent:</a:t>
            </a:r>
          </a:p>
          <a:p>
            <a:r>
              <a:rPr lang="de-DE" dirty="0" err="1"/>
              <a:t>investissement dans routes, railways, ports et airports</a:t>
            </a:r>
            <a:endParaRPr lang="de-DE" dirty="0"/>
          </a:p>
          <a:p>
            <a:r>
              <a:rPr lang="de-DE" dirty="0" err="1"/>
              <a:t>maintenance et modernization</a:t>
            </a:r>
            <a:endParaRPr lang="de-DE" dirty="0"/>
          </a:p>
          <a:p>
            <a:r>
              <a:rPr lang="de-DE" dirty="0"/>
              <a:t>réseau expansion</a:t>
            </a:r>
          </a:p>
        </p:txBody>
      </p:sp>
    </p:spTree>
    <p:extLst>
      <p:ext uri="{BB962C8B-B14F-4D97-AF65-F5344CB8AC3E}">
        <p14:creationId xmlns:p14="http://schemas.microsoft.com/office/powerpoint/2010/main" val="977866131"/>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8BBD01-2052-E395-12BF-9AB6FD85BB99}"/>
              </a:ext>
            </a:extLst>
          </p:cNvPr>
          <p:cNvSpPr>
            <a:spLocks noGrp="1"/>
          </p:cNvSpPr>
          <p:nvPr>
            <p:ph type="title"/>
          </p:nvPr>
        </p:nvSpPr>
        <p:spPr/>
        <p:txBody>
          <a:bodyPr/>
          <a:lstStyle/>
          <a:p>
            <a:r>
              <a:rPr lang="de-DE" dirty="0"/>
              <a:t>Politique environnementale</a:t>
            </a:r>
          </a:p>
        </p:txBody>
      </p:sp>
      <p:sp>
        <p:nvSpPr>
          <p:cNvPr id="3" name="Textplatzhalter 2">
            <a:extLst>
              <a:ext uri="{FF2B5EF4-FFF2-40B4-BE49-F238E27FC236}">
                <a16:creationId xmlns:a16="http://schemas.microsoft.com/office/drawing/2014/main" id="{6E28328B-2CE3-5906-4A18-CC0940682C31}"/>
              </a:ext>
            </a:extLst>
          </p:cNvPr>
          <p:cNvSpPr>
            <a:spLocks noGrp="1"/>
          </p:cNvSpPr>
          <p:nvPr>
            <p:ph type="body" sz="half" idx="1"/>
          </p:nvPr>
        </p:nvSpPr>
        <p:spPr/>
        <p:txBody>
          <a:bodyPr>
            <a:normAutofit/>
          </a:bodyPr>
          <a:lstStyle/>
          <a:p>
            <a:pPr marL="0" indent="0">
              <a:buNone/>
            </a:pPr>
            <a:r>
              <a:rPr lang="de-DE" dirty="0"/>
              <a:t>Mesures comprennent:</a:t>
            </a:r>
          </a:p>
          <a:p>
            <a:r>
              <a:rPr lang="de-DE" dirty="0" err="1"/>
              <a:t>emission</a:t>
            </a:r>
            <a:r>
              <a:rPr lang="de-DE" dirty="0"/>
              <a:t> </a:t>
            </a:r>
            <a:r>
              <a:rPr lang="de-DE" dirty="0" err="1"/>
              <a:t>standards</a:t>
            </a:r>
            <a:endParaRPr lang="de-DE" dirty="0"/>
          </a:p>
          <a:p>
            <a:r>
              <a:rPr lang="de-DE" dirty="0" err="1"/>
              <a:t>low</a:t>
            </a:r>
            <a:r>
              <a:rPr lang="de-DE" dirty="0"/>
              <a:t>-emission </a:t>
            </a:r>
            <a:r>
              <a:rPr lang="de-DE" dirty="0" err="1"/>
              <a:t>zones</a:t>
            </a:r>
            <a:endParaRPr lang="de-DE" dirty="0"/>
          </a:p>
          <a:p>
            <a:r>
              <a:rPr lang="de-DE" dirty="0" err="1"/>
              <a:t>promotion de transports publics et vélo</a:t>
            </a:r>
            <a:endParaRPr lang="de-DE" dirty="0"/>
          </a:p>
          <a:p>
            <a:r>
              <a:rPr lang="de-DE" dirty="0" err="1"/>
              <a:t>fuel</a:t>
            </a:r>
            <a:r>
              <a:rPr lang="de-DE" dirty="0"/>
              <a:t> </a:t>
            </a:r>
            <a:r>
              <a:rPr lang="de-DE" dirty="0" err="1"/>
              <a:t>taxation</a:t>
            </a:r>
            <a:endParaRPr lang="de-DE" dirty="0"/>
          </a:p>
        </p:txBody>
      </p:sp>
    </p:spTree>
    <p:extLst>
      <p:ext uri="{BB962C8B-B14F-4D97-AF65-F5344CB8AC3E}">
        <p14:creationId xmlns:p14="http://schemas.microsoft.com/office/powerpoint/2010/main" val="224517185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D3ED97-E92B-F967-E4E5-C4C6F51D2DE7}"/>
              </a:ext>
            </a:extLst>
          </p:cNvPr>
          <p:cNvSpPr>
            <a:spLocks noGrp="1"/>
          </p:cNvSpPr>
          <p:nvPr>
            <p:ph type="title"/>
          </p:nvPr>
        </p:nvSpPr>
        <p:spPr/>
        <p:txBody>
          <a:bodyPr/>
          <a:lstStyle/>
          <a:p>
            <a:r>
              <a:rPr lang="de-DE" dirty="0" err="1"/>
              <a:t>Politique de sécurité</a:t>
            </a:r>
          </a:p>
        </p:txBody>
      </p:sp>
      <p:sp>
        <p:nvSpPr>
          <p:cNvPr id="3" name="Textplatzhalter 2">
            <a:extLst>
              <a:ext uri="{FF2B5EF4-FFF2-40B4-BE49-F238E27FC236}">
                <a16:creationId xmlns:a16="http://schemas.microsoft.com/office/drawing/2014/main" id="{E053EB5A-F5CF-16D6-3171-06A3563EAFED}"/>
              </a:ext>
            </a:extLst>
          </p:cNvPr>
          <p:cNvSpPr>
            <a:spLocks noGrp="1"/>
          </p:cNvSpPr>
          <p:nvPr>
            <p:ph type="body" sz="half" idx="1"/>
          </p:nvPr>
        </p:nvSpPr>
        <p:spPr/>
        <p:txBody>
          <a:bodyPr>
            <a:normAutofit/>
          </a:bodyPr>
          <a:lstStyle/>
          <a:p>
            <a:pPr marL="0" indent="0">
              <a:buNone/>
            </a:pPr>
            <a:r>
              <a:rPr lang="de-DE" dirty="0"/>
              <a:t>Mesures comprennent:</a:t>
            </a:r>
          </a:p>
          <a:p>
            <a:r>
              <a:rPr lang="de-DE" dirty="0" err="1"/>
              <a:t>vitesse limits</a:t>
            </a:r>
            <a:endParaRPr lang="de-DE" dirty="0"/>
          </a:p>
          <a:p>
            <a:r>
              <a:rPr lang="de-DE" dirty="0" err="1"/>
              <a:t>véhicule sécurité standards</a:t>
            </a:r>
            <a:endParaRPr lang="de-DE" dirty="0"/>
          </a:p>
          <a:p>
            <a:r>
              <a:rPr lang="de-DE" dirty="0" err="1"/>
              <a:t>trafic enforcement</a:t>
            </a:r>
            <a:endParaRPr lang="de-DE" dirty="0"/>
          </a:p>
          <a:p>
            <a:r>
              <a:rPr lang="de-DE" dirty="0" err="1"/>
              <a:t>route sécurité campaigns</a:t>
            </a:r>
            <a:endParaRPr lang="de-DE" dirty="0"/>
          </a:p>
        </p:txBody>
      </p:sp>
      <p:pic>
        <p:nvPicPr>
          <p:cNvPr id="7170" name="Picture 2" descr="red and white no smoking sign">
            <a:extLst>
              <a:ext uri="{FF2B5EF4-FFF2-40B4-BE49-F238E27FC236}">
                <a16:creationId xmlns:a16="http://schemas.microsoft.com/office/drawing/2014/main" id="{CBAA640B-81B9-8B4D-1800-173D9CE2D67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99249" y="0"/>
            <a:ext cx="457517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986E1499-C847-E4C4-CA15-28C8C2732634}"/>
              </a:ext>
            </a:extLst>
          </p:cNvPr>
          <p:cNvSpPr txBox="1"/>
          <p:nvPr/>
        </p:nvSpPr>
        <p:spPr>
          <a:xfrm>
            <a:off x="5680745" y="6044201"/>
            <a:ext cx="1552353"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7: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58609803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096974-04BB-D389-DAAC-825CC3A63B37}"/>
              </a:ext>
            </a:extLst>
          </p:cNvPr>
          <p:cNvSpPr>
            <a:spLocks noGrp="1"/>
          </p:cNvSpPr>
          <p:nvPr>
            <p:ph type="title"/>
          </p:nvPr>
        </p:nvSpPr>
        <p:spPr>
          <a:xfrm>
            <a:off x="603252" y="539751"/>
            <a:ext cx="6903333" cy="717551"/>
          </a:xfrm>
        </p:spPr>
        <p:txBody>
          <a:bodyPr/>
          <a:lstStyle/>
          <a:p>
            <a:r>
              <a:rPr lang="de-DE" dirty="0"/>
              <a:t>Politique tarifaire et économique</a:t>
            </a:r>
          </a:p>
        </p:txBody>
      </p:sp>
      <p:sp>
        <p:nvSpPr>
          <p:cNvPr id="3" name="Textplatzhalter 2">
            <a:extLst>
              <a:ext uri="{FF2B5EF4-FFF2-40B4-BE49-F238E27FC236}">
                <a16:creationId xmlns:a16="http://schemas.microsoft.com/office/drawing/2014/main" id="{E938E358-40BC-343F-1C68-456D926773F4}"/>
              </a:ext>
            </a:extLst>
          </p:cNvPr>
          <p:cNvSpPr>
            <a:spLocks noGrp="1"/>
          </p:cNvSpPr>
          <p:nvPr>
            <p:ph type="body" sz="half" idx="1"/>
          </p:nvPr>
        </p:nvSpPr>
        <p:spPr/>
        <p:txBody>
          <a:bodyPr>
            <a:normAutofit/>
          </a:bodyPr>
          <a:lstStyle/>
          <a:p>
            <a:pPr marL="0" indent="0">
              <a:buNone/>
            </a:pPr>
            <a:r>
              <a:rPr lang="de-DE" dirty="0"/>
              <a:t>Mesures comprennent:</a:t>
            </a:r>
          </a:p>
          <a:p>
            <a:r>
              <a:rPr lang="de-DE" dirty="0" err="1"/>
              <a:t>route pricing</a:t>
            </a:r>
          </a:p>
          <a:p>
            <a:r>
              <a:rPr lang="de-DE" dirty="0" err="1"/>
              <a:t>congestion</a:t>
            </a:r>
            <a:r>
              <a:rPr lang="de-DE" dirty="0"/>
              <a:t> </a:t>
            </a:r>
            <a:r>
              <a:rPr lang="de-DE" dirty="0" err="1"/>
              <a:t>charging</a:t>
            </a:r>
            <a:endParaRPr lang="de-DE" dirty="0"/>
          </a:p>
          <a:p>
            <a:r>
              <a:rPr lang="de-DE" dirty="0" err="1"/>
              <a:t>fuel</a:t>
            </a:r>
            <a:r>
              <a:rPr lang="de-DE" dirty="0"/>
              <a:t> </a:t>
            </a:r>
            <a:r>
              <a:rPr lang="de-DE" dirty="0" err="1"/>
              <a:t>taxes</a:t>
            </a:r>
            <a:endParaRPr lang="de-DE" dirty="0"/>
          </a:p>
          <a:p>
            <a:r>
              <a:rPr lang="de-DE" dirty="0" err="1"/>
              <a:t>subsidies pour transports publics</a:t>
            </a:r>
            <a:endParaRPr lang="de-DE" dirty="0"/>
          </a:p>
        </p:txBody>
      </p:sp>
    </p:spTree>
    <p:extLst>
      <p:ext uri="{BB962C8B-B14F-4D97-AF65-F5344CB8AC3E}">
        <p14:creationId xmlns:p14="http://schemas.microsoft.com/office/powerpoint/2010/main" val="1968459597"/>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5CA074-789E-DB24-CA24-D54E9B87DA6E}"/>
              </a:ext>
            </a:extLst>
          </p:cNvPr>
          <p:cNvSpPr>
            <a:spLocks noGrp="1"/>
          </p:cNvSpPr>
          <p:nvPr>
            <p:ph type="title"/>
          </p:nvPr>
        </p:nvSpPr>
        <p:spPr/>
        <p:txBody>
          <a:bodyPr/>
          <a:lstStyle/>
          <a:p>
            <a:r>
              <a:rPr lang="de-DE" dirty="0"/>
              <a:t>Politique de mobilité urbaine</a:t>
            </a:r>
          </a:p>
        </p:txBody>
      </p:sp>
      <p:sp>
        <p:nvSpPr>
          <p:cNvPr id="3" name="Textplatzhalter 2">
            <a:extLst>
              <a:ext uri="{FF2B5EF4-FFF2-40B4-BE49-F238E27FC236}">
                <a16:creationId xmlns:a16="http://schemas.microsoft.com/office/drawing/2014/main" id="{43C14353-561C-547A-8D6F-9B313052989F}"/>
              </a:ext>
            </a:extLst>
          </p:cNvPr>
          <p:cNvSpPr>
            <a:spLocks noGrp="1"/>
          </p:cNvSpPr>
          <p:nvPr>
            <p:ph type="body" sz="half" idx="1"/>
          </p:nvPr>
        </p:nvSpPr>
        <p:spPr/>
        <p:txBody>
          <a:bodyPr>
            <a:normAutofit/>
          </a:bodyPr>
          <a:lstStyle/>
          <a:p>
            <a:r>
              <a:rPr lang="de-DE" dirty="0" err="1"/>
              <a:t>pedestrianisation</a:t>
            </a:r>
            <a:endParaRPr lang="de-DE" dirty="0"/>
          </a:p>
          <a:p>
            <a:r>
              <a:rPr lang="de-DE" dirty="0" err="1"/>
              <a:t>vélo infrastructure</a:t>
            </a:r>
            <a:endParaRPr lang="de-DE" dirty="0"/>
          </a:p>
          <a:p>
            <a:r>
              <a:rPr lang="de-DE" dirty="0" err="1"/>
              <a:t>parking</a:t>
            </a:r>
            <a:r>
              <a:rPr lang="de-DE" dirty="0"/>
              <a:t> </a:t>
            </a:r>
            <a:r>
              <a:rPr lang="de-DE" dirty="0" err="1"/>
              <a:t>management</a:t>
            </a:r>
            <a:endParaRPr lang="de-DE" dirty="0"/>
          </a:p>
          <a:p>
            <a:r>
              <a:rPr lang="de-DE" dirty="0"/>
              <a:t>transit-</a:t>
            </a:r>
            <a:r>
              <a:rPr lang="de-DE" dirty="0" err="1"/>
              <a:t>oriented</a:t>
            </a:r>
            <a:r>
              <a:rPr lang="de-DE" dirty="0"/>
              <a:t> </a:t>
            </a:r>
            <a:r>
              <a:rPr lang="de-DE" dirty="0" err="1"/>
              <a:t>development</a:t>
            </a:r>
            <a:r>
              <a:rPr lang="de-DE" dirty="0"/>
              <a:t> (TOD)</a:t>
            </a:r>
          </a:p>
        </p:txBody>
      </p:sp>
    </p:spTree>
    <p:extLst>
      <p:ext uri="{BB962C8B-B14F-4D97-AF65-F5344CB8AC3E}">
        <p14:creationId xmlns:p14="http://schemas.microsoft.com/office/powerpoint/2010/main" val="335980131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3F639-9BE1-A94C-76E5-886CE1639A8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A3DE50E-511F-DAC6-4807-DD355DEB98B5}"/>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3FD3A1FF-D065-8558-E64F-953B7B573E86}"/>
              </a:ext>
            </a:extLst>
          </p:cNvPr>
          <p:cNvSpPr>
            <a:spLocks noGrp="1"/>
          </p:cNvSpPr>
          <p:nvPr>
            <p:ph type="body" sz="half" idx="1"/>
          </p:nvPr>
        </p:nvSpPr>
        <p:spPr/>
        <p:txBody>
          <a:bodyPr>
            <a:normAutofit/>
          </a:bodyPr>
          <a:lstStyle/>
          <a:p>
            <a:pPr marL="0" indent="0">
              <a:buNone/>
            </a:pPr>
            <a:r>
              <a:rPr lang="de-DE" dirty="0" err="1"/>
              <a:t>Introduction: What is Politique des transports?</a:t>
            </a:r>
          </a:p>
          <a:p>
            <a:pPr marL="0" indent="0">
              <a:buNone/>
            </a:pPr>
            <a:r>
              <a:rPr lang="de-DE" dirty="0"/>
              <a:t>Objectifs de la politique des transports</a:t>
            </a:r>
          </a:p>
          <a:p>
            <a:pPr marL="0" indent="0">
              <a:buNone/>
            </a:pPr>
            <a:r>
              <a:rPr lang="de-DE" dirty="0" err="1"/>
              <a:t>Facteurs influençant les politiques de transport</a:t>
            </a:r>
            <a:endParaRPr lang="de-DE" dirty="0"/>
          </a:p>
          <a:p>
            <a:pPr marL="0" indent="0">
              <a:buNone/>
            </a:pPr>
            <a:r>
              <a:rPr lang="de-DE" dirty="0"/>
              <a:t>Domaines de politique des transports</a:t>
            </a:r>
          </a:p>
          <a:p>
            <a:pPr marL="0" indent="0">
              <a:buNone/>
            </a:pPr>
            <a:r>
              <a:rPr lang="de-DE" b="1" dirty="0"/>
              <a:t>Cadre de la politique des transports</a:t>
            </a:r>
          </a:p>
          <a:p>
            <a:pPr marL="0" indent="0">
              <a:buNone/>
            </a:pPr>
            <a:r>
              <a:rPr lang="de-DE" dirty="0"/>
              <a:t>Politique intégrée des transports</a:t>
            </a:r>
          </a:p>
          <a:p>
            <a:pPr marL="0" indent="0">
              <a:buNone/>
            </a:pPr>
            <a:r>
              <a:rPr lang="de-DE" dirty="0"/>
              <a:t>Tendances actuelles</a:t>
            </a:r>
          </a:p>
        </p:txBody>
      </p:sp>
    </p:spTree>
    <p:extLst>
      <p:ext uri="{BB962C8B-B14F-4D97-AF65-F5344CB8AC3E}">
        <p14:creationId xmlns:p14="http://schemas.microsoft.com/office/powerpoint/2010/main" val="423495537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F212B2-3F5F-7403-2B07-B68DF388AC85}"/>
              </a:ext>
            </a:extLst>
          </p:cNvPr>
          <p:cNvSpPr>
            <a:spLocks noGrp="1"/>
          </p:cNvSpPr>
          <p:nvPr>
            <p:ph type="title"/>
          </p:nvPr>
        </p:nvSpPr>
        <p:spPr>
          <a:xfrm>
            <a:off x="603253" y="539751"/>
            <a:ext cx="7424328" cy="717551"/>
          </a:xfrm>
        </p:spPr>
        <p:txBody>
          <a:bodyPr/>
          <a:lstStyle/>
          <a:p>
            <a:r>
              <a:rPr lang="de-DE" dirty="0"/>
              <a:t>Composantes du cadre politique</a:t>
            </a:r>
          </a:p>
        </p:txBody>
      </p:sp>
      <p:sp>
        <p:nvSpPr>
          <p:cNvPr id="3" name="Textplatzhalter 2">
            <a:extLst>
              <a:ext uri="{FF2B5EF4-FFF2-40B4-BE49-F238E27FC236}">
                <a16:creationId xmlns:a16="http://schemas.microsoft.com/office/drawing/2014/main" id="{6B794315-F47F-C49F-CD17-4DDFDCB0A0F1}"/>
              </a:ext>
            </a:extLst>
          </p:cNvPr>
          <p:cNvSpPr>
            <a:spLocks noGrp="1"/>
          </p:cNvSpPr>
          <p:nvPr>
            <p:ph type="body" sz="half" idx="1"/>
          </p:nvPr>
        </p:nvSpPr>
        <p:spPr/>
        <p:txBody>
          <a:bodyPr>
            <a:normAutofit/>
          </a:bodyPr>
          <a:lstStyle/>
          <a:p>
            <a:pPr marL="0" indent="0">
              <a:buNone/>
            </a:pPr>
            <a:r>
              <a:rPr lang="de-DE" dirty="0"/>
              <a:t>Transport politique nécessite:</a:t>
            </a:r>
          </a:p>
          <a:p>
            <a:r>
              <a:rPr lang="de-DE" dirty="0"/>
              <a:t>juridique frameworks</a:t>
            </a:r>
          </a:p>
          <a:p>
            <a:r>
              <a:rPr lang="de-DE" dirty="0" err="1"/>
              <a:t>institutions</a:t>
            </a:r>
            <a:endParaRPr lang="de-DE" dirty="0"/>
          </a:p>
          <a:p>
            <a:r>
              <a:rPr lang="de-DE" dirty="0" err="1"/>
              <a:t>financement mechanisms</a:t>
            </a:r>
            <a:endParaRPr lang="de-DE" dirty="0"/>
          </a:p>
          <a:p>
            <a:r>
              <a:rPr lang="de-DE" dirty="0" err="1"/>
              <a:t>planification systems</a:t>
            </a:r>
            <a:endParaRPr lang="de-DE" dirty="0"/>
          </a:p>
          <a:p>
            <a:r>
              <a:rPr lang="de-DE" dirty="0" err="1"/>
              <a:t>evaluation</a:t>
            </a:r>
            <a:r>
              <a:rPr lang="de-DE" dirty="0"/>
              <a:t> </a:t>
            </a:r>
            <a:r>
              <a:rPr lang="de-DE" dirty="0" err="1"/>
              <a:t>methods</a:t>
            </a:r>
            <a:endParaRPr lang="de-DE" dirty="0"/>
          </a:p>
        </p:txBody>
      </p:sp>
    </p:spTree>
    <p:extLst>
      <p:ext uri="{BB962C8B-B14F-4D97-AF65-F5344CB8AC3E}">
        <p14:creationId xmlns:p14="http://schemas.microsoft.com/office/powerpoint/2010/main" val="4232692059"/>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DFE42A-F63A-8723-DF2B-7DD67F67162E}"/>
              </a:ext>
            </a:extLst>
          </p:cNvPr>
          <p:cNvSpPr>
            <a:spLocks noGrp="1"/>
          </p:cNvSpPr>
          <p:nvPr>
            <p:ph type="title"/>
          </p:nvPr>
        </p:nvSpPr>
        <p:spPr>
          <a:xfrm>
            <a:off x="603252" y="539751"/>
            <a:ext cx="6478031" cy="717551"/>
          </a:xfrm>
        </p:spPr>
        <p:txBody>
          <a:bodyPr/>
          <a:lstStyle/>
          <a:p>
            <a:r>
              <a:rPr lang="de-DE" dirty="0"/>
              <a:t>Niveaux de politique des transports</a:t>
            </a:r>
          </a:p>
        </p:txBody>
      </p:sp>
      <p:sp>
        <p:nvSpPr>
          <p:cNvPr id="3" name="Textplatzhalter 2">
            <a:extLst>
              <a:ext uri="{FF2B5EF4-FFF2-40B4-BE49-F238E27FC236}">
                <a16:creationId xmlns:a16="http://schemas.microsoft.com/office/drawing/2014/main" id="{C2CE86F5-39DE-86AD-43FD-7CB4A63077EF}"/>
              </a:ext>
            </a:extLst>
          </p:cNvPr>
          <p:cNvSpPr>
            <a:spLocks noGrp="1"/>
          </p:cNvSpPr>
          <p:nvPr>
            <p:ph type="body" sz="half" idx="1"/>
          </p:nvPr>
        </p:nvSpPr>
        <p:spPr>
          <a:xfrm>
            <a:off x="970201" y="1386842"/>
            <a:ext cx="3729390" cy="5059521"/>
          </a:xfrm>
        </p:spPr>
        <p:txBody>
          <a:bodyPr>
            <a:normAutofit/>
          </a:bodyPr>
          <a:lstStyle/>
          <a:p>
            <a:r>
              <a:rPr lang="de-DE" dirty="0" err="1"/>
              <a:t>Local</a:t>
            </a:r>
            <a:r>
              <a:rPr lang="de-DE" dirty="0"/>
              <a:t> Level</a:t>
            </a:r>
          </a:p>
          <a:p>
            <a:pPr lvl="1"/>
            <a:r>
              <a:rPr lang="de-DE" dirty="0"/>
              <a:t>urbain mobility management</a:t>
            </a:r>
          </a:p>
          <a:p>
            <a:pPr lvl="1"/>
            <a:r>
              <a:rPr lang="de-DE" dirty="0" err="1"/>
              <a:t>local transports publics</a:t>
            </a:r>
            <a:endParaRPr lang="de-DE" dirty="0"/>
          </a:p>
          <a:p>
            <a:r>
              <a:rPr lang="de-DE" dirty="0"/>
              <a:t>Régional Level</a:t>
            </a:r>
          </a:p>
          <a:p>
            <a:pPr lvl="1"/>
            <a:r>
              <a:rPr lang="de-DE" dirty="0"/>
              <a:t>régional connectivité</a:t>
            </a:r>
          </a:p>
          <a:p>
            <a:pPr lvl="1"/>
            <a:r>
              <a:rPr lang="de-DE" dirty="0" err="1"/>
              <a:t>commuter</a:t>
            </a:r>
            <a:r>
              <a:rPr lang="de-DE" dirty="0"/>
              <a:t> </a:t>
            </a:r>
            <a:r>
              <a:rPr lang="de-DE" dirty="0" err="1"/>
              <a:t>systems</a:t>
            </a:r>
            <a:endParaRPr lang="de-DE" dirty="0"/>
          </a:p>
        </p:txBody>
      </p:sp>
      <p:sp>
        <p:nvSpPr>
          <p:cNvPr id="4" name="Textplatzhalter 2">
            <a:extLst>
              <a:ext uri="{FF2B5EF4-FFF2-40B4-BE49-F238E27FC236}">
                <a16:creationId xmlns:a16="http://schemas.microsoft.com/office/drawing/2014/main" id="{46633467-7F04-62B3-E82F-7119CDC9AFB3}"/>
              </a:ext>
            </a:extLst>
          </p:cNvPr>
          <p:cNvSpPr txBox="1">
            <a:spLocks/>
          </p:cNvSpPr>
          <p:nvPr/>
        </p:nvSpPr>
        <p:spPr>
          <a:xfrm>
            <a:off x="5627716" y="1357604"/>
            <a:ext cx="3941586" cy="50595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r>
              <a:rPr lang="de-DE" dirty="0"/>
              <a:t>National Level</a:t>
            </a:r>
          </a:p>
          <a:p>
            <a:pPr lvl="1" hangingPunct="1"/>
            <a:r>
              <a:rPr lang="de-DE" dirty="0"/>
              <a:t>national </a:t>
            </a:r>
            <a:r>
              <a:rPr lang="de-DE" dirty="0" err="1"/>
              <a:t>infrastructure</a:t>
            </a:r>
            <a:r>
              <a:rPr lang="de-DE" dirty="0"/>
              <a:t> </a:t>
            </a:r>
            <a:r>
              <a:rPr lang="de-DE" dirty="0" err="1"/>
              <a:t>strategy</a:t>
            </a:r>
            <a:endParaRPr lang="de-DE" dirty="0"/>
          </a:p>
          <a:p>
            <a:pPr lvl="1" hangingPunct="1"/>
            <a:r>
              <a:rPr lang="de-DE" dirty="0" err="1"/>
              <a:t>legislation</a:t>
            </a:r>
            <a:endParaRPr lang="de-DE" dirty="0"/>
          </a:p>
          <a:p>
            <a:pPr hangingPunct="1"/>
            <a:r>
              <a:rPr lang="de-DE" dirty="0"/>
              <a:t>International Level</a:t>
            </a:r>
          </a:p>
          <a:p>
            <a:pPr lvl="1" hangingPunct="1"/>
            <a:r>
              <a:rPr lang="de-DE" dirty="0" err="1"/>
              <a:t>climat agreements</a:t>
            </a:r>
            <a:endParaRPr lang="de-DE" dirty="0"/>
          </a:p>
          <a:p>
            <a:pPr lvl="1" hangingPunct="1"/>
            <a:r>
              <a:rPr lang="de-DE" dirty="0" err="1"/>
              <a:t>aviation et maritime regulation</a:t>
            </a:r>
            <a:endParaRPr lang="de-DE" dirty="0"/>
          </a:p>
        </p:txBody>
      </p:sp>
    </p:spTree>
    <p:extLst>
      <p:ext uri="{BB962C8B-B14F-4D97-AF65-F5344CB8AC3E}">
        <p14:creationId xmlns:p14="http://schemas.microsoft.com/office/powerpoint/2010/main" val="74338640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8D688A-1919-2F45-30E2-9BCD47981262}"/>
              </a:ext>
            </a:extLst>
          </p:cNvPr>
          <p:cNvSpPr>
            <a:spLocks noGrp="1"/>
          </p:cNvSpPr>
          <p:nvPr>
            <p:ph type="title"/>
          </p:nvPr>
        </p:nvSpPr>
        <p:spPr>
          <a:xfrm>
            <a:off x="603252" y="539751"/>
            <a:ext cx="6552459" cy="717551"/>
          </a:xfrm>
        </p:spPr>
        <p:txBody>
          <a:bodyPr/>
          <a:lstStyle/>
          <a:p>
            <a:r>
              <a:rPr lang="de-DE" dirty="0"/>
              <a:t>Principaux acteurs internationaux</a:t>
            </a:r>
          </a:p>
        </p:txBody>
      </p:sp>
      <p:sp>
        <p:nvSpPr>
          <p:cNvPr id="3" name="Textplatzhalter 2">
            <a:extLst>
              <a:ext uri="{FF2B5EF4-FFF2-40B4-BE49-F238E27FC236}">
                <a16:creationId xmlns:a16="http://schemas.microsoft.com/office/drawing/2014/main" id="{B15D2F70-817F-087B-F6A4-331553ECEDE6}"/>
              </a:ext>
            </a:extLst>
          </p:cNvPr>
          <p:cNvSpPr>
            <a:spLocks noGrp="1"/>
          </p:cNvSpPr>
          <p:nvPr>
            <p:ph type="body" sz="half" idx="1"/>
          </p:nvPr>
        </p:nvSpPr>
        <p:spPr>
          <a:xfrm>
            <a:off x="970201" y="1386842"/>
            <a:ext cx="4718218" cy="5059521"/>
          </a:xfrm>
        </p:spPr>
        <p:txBody>
          <a:bodyPr>
            <a:normAutofit/>
          </a:bodyPr>
          <a:lstStyle/>
          <a:p>
            <a:r>
              <a:rPr lang="de-DE" dirty="0"/>
              <a:t>World Bank</a:t>
            </a:r>
          </a:p>
          <a:p>
            <a:r>
              <a:rPr lang="de-DE" dirty="0"/>
              <a:t>OECD</a:t>
            </a:r>
          </a:p>
          <a:p>
            <a:r>
              <a:rPr lang="de-DE" dirty="0"/>
              <a:t>International Transport Forum</a:t>
            </a:r>
          </a:p>
          <a:p>
            <a:r>
              <a:rPr lang="de-DE" dirty="0"/>
              <a:t>European </a:t>
            </a:r>
            <a:r>
              <a:rPr lang="de-DE" dirty="0" err="1"/>
              <a:t>Commission</a:t>
            </a:r>
            <a:endParaRPr lang="de-DE" dirty="0"/>
          </a:p>
          <a:p>
            <a:r>
              <a:rPr lang="de-DE" dirty="0"/>
              <a:t>...</a:t>
            </a:r>
          </a:p>
        </p:txBody>
      </p:sp>
      <p:pic>
        <p:nvPicPr>
          <p:cNvPr id="8194" name="Picture 2" descr="a large building with a lot of flags in front of it">
            <a:extLst>
              <a:ext uri="{FF2B5EF4-FFF2-40B4-BE49-F238E27FC236}">
                <a16:creationId xmlns:a16="http://schemas.microsoft.com/office/drawing/2014/main" id="{5B650349-8098-9077-9A26-ACD39497FB7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134" y="1386842"/>
            <a:ext cx="5684875" cy="4263656"/>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BEB5BBC9-187E-A0AD-88FA-6D3960DA596F}"/>
              </a:ext>
            </a:extLst>
          </p:cNvPr>
          <p:cNvSpPr txBox="1"/>
          <p:nvPr/>
        </p:nvSpPr>
        <p:spPr>
          <a:xfrm>
            <a:off x="6227134" y="5068996"/>
            <a:ext cx="1552353"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8: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622650825"/>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A50D-BED5-8F7E-6458-B8F0E4889DE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25E5406-C442-129D-2A93-712AA328F9D6}"/>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FDBC561C-6AAB-BB69-6C44-8DFAA8D4B054}"/>
              </a:ext>
            </a:extLst>
          </p:cNvPr>
          <p:cNvSpPr>
            <a:spLocks noGrp="1"/>
          </p:cNvSpPr>
          <p:nvPr>
            <p:ph type="body" sz="half" idx="1"/>
          </p:nvPr>
        </p:nvSpPr>
        <p:spPr/>
        <p:txBody>
          <a:bodyPr>
            <a:normAutofit/>
          </a:bodyPr>
          <a:lstStyle/>
          <a:p>
            <a:pPr marL="0" indent="0">
              <a:buNone/>
            </a:pPr>
            <a:r>
              <a:rPr lang="de-DE" dirty="0" err="1"/>
              <a:t>Introduction: What is Politique des transports?</a:t>
            </a:r>
          </a:p>
          <a:p>
            <a:pPr marL="0" indent="0">
              <a:buNone/>
            </a:pPr>
            <a:r>
              <a:rPr lang="de-DE" dirty="0"/>
              <a:t>Objectifs de la politique des transports</a:t>
            </a:r>
          </a:p>
          <a:p>
            <a:pPr marL="0" indent="0">
              <a:buNone/>
            </a:pPr>
            <a:r>
              <a:rPr lang="de-DE" dirty="0" err="1"/>
              <a:t>Facteurs influençant les politiques de transport</a:t>
            </a:r>
            <a:endParaRPr lang="de-DE" dirty="0"/>
          </a:p>
          <a:p>
            <a:pPr marL="0" indent="0">
              <a:buNone/>
            </a:pPr>
            <a:r>
              <a:rPr lang="de-DE" dirty="0"/>
              <a:t>Domaines de politique des transports</a:t>
            </a:r>
          </a:p>
          <a:p>
            <a:pPr marL="0" indent="0">
              <a:buNone/>
            </a:pPr>
            <a:r>
              <a:rPr lang="de-DE" dirty="0"/>
              <a:t>Cadre de la politique des transports</a:t>
            </a:r>
          </a:p>
          <a:p>
            <a:pPr marL="0" indent="0">
              <a:buNone/>
            </a:pPr>
            <a:r>
              <a:rPr lang="de-DE" b="1" dirty="0"/>
              <a:t>Politique intégrée des transports</a:t>
            </a:r>
          </a:p>
          <a:p>
            <a:pPr marL="0" indent="0">
              <a:buNone/>
            </a:pPr>
            <a:r>
              <a:rPr lang="de-DE" dirty="0"/>
              <a:t>Tendances actuelles</a:t>
            </a:r>
          </a:p>
        </p:txBody>
      </p:sp>
    </p:spTree>
    <p:extLst>
      <p:ext uri="{BB962C8B-B14F-4D97-AF65-F5344CB8AC3E}">
        <p14:creationId xmlns:p14="http://schemas.microsoft.com/office/powerpoint/2010/main" val="79797311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011D99-16FF-6CE7-9A1D-6168F3B10E88}"/>
              </a:ext>
            </a:extLst>
          </p:cNvPr>
          <p:cNvSpPr>
            <a:spLocks noGrp="1"/>
          </p:cNvSpPr>
          <p:nvPr>
            <p:ph type="title"/>
          </p:nvPr>
        </p:nvSpPr>
        <p:spPr>
          <a:xfrm>
            <a:off x="603252" y="539751"/>
            <a:ext cx="8434421" cy="717551"/>
          </a:xfrm>
        </p:spPr>
        <p:txBody>
          <a:bodyPr/>
          <a:lstStyle/>
          <a:p>
            <a:r>
              <a:rPr lang="de-DE" dirty="0" err="1"/>
              <a:t>Qu’est-ce qu’une politique intégrée des transports?</a:t>
            </a:r>
          </a:p>
        </p:txBody>
      </p:sp>
      <p:sp>
        <p:nvSpPr>
          <p:cNvPr id="3" name="Textplatzhalter 2">
            <a:extLst>
              <a:ext uri="{FF2B5EF4-FFF2-40B4-BE49-F238E27FC236}">
                <a16:creationId xmlns:a16="http://schemas.microsoft.com/office/drawing/2014/main" id="{E97FBAF3-0E3C-3C84-F0DC-96F8673FDAAF}"/>
              </a:ext>
            </a:extLst>
          </p:cNvPr>
          <p:cNvSpPr>
            <a:spLocks noGrp="1"/>
          </p:cNvSpPr>
          <p:nvPr>
            <p:ph type="body" sz="half" idx="1"/>
          </p:nvPr>
        </p:nvSpPr>
        <p:spPr/>
        <p:txBody>
          <a:bodyPr>
            <a:normAutofit/>
          </a:bodyPr>
          <a:lstStyle/>
          <a:p>
            <a:pPr marL="0" indent="0">
              <a:buNone/>
            </a:pPr>
            <a:r>
              <a:rPr lang="de-DE" dirty="0" err="1"/>
              <a:t>Coordination</a:t>
            </a:r>
            <a:r>
              <a:rPr lang="de-DE" dirty="0"/>
              <a:t> </a:t>
            </a:r>
            <a:r>
              <a:rPr lang="de-DE" dirty="0" err="1"/>
              <a:t>of</a:t>
            </a:r>
            <a:r>
              <a:rPr lang="de-DE" dirty="0"/>
              <a:t>:</a:t>
            </a:r>
          </a:p>
          <a:p>
            <a:r>
              <a:rPr lang="de-DE" dirty="0" err="1"/>
              <a:t>transport</a:t>
            </a:r>
            <a:r>
              <a:rPr lang="de-DE" dirty="0"/>
              <a:t> </a:t>
            </a:r>
            <a:r>
              <a:rPr lang="de-DE" dirty="0" err="1"/>
              <a:t>modes</a:t>
            </a:r>
            <a:endParaRPr lang="de-DE" dirty="0"/>
          </a:p>
          <a:p>
            <a:r>
              <a:rPr lang="de-DE" dirty="0" err="1"/>
              <a:t>land use planification</a:t>
            </a:r>
            <a:endParaRPr lang="de-DE" dirty="0"/>
          </a:p>
          <a:p>
            <a:r>
              <a:rPr lang="de-DE" dirty="0"/>
              <a:t>environnemental politique</a:t>
            </a:r>
          </a:p>
          <a:p>
            <a:r>
              <a:rPr lang="de-DE" dirty="0" err="1"/>
              <a:t>économique politique</a:t>
            </a:r>
            <a:endParaRPr lang="de-DE" dirty="0"/>
          </a:p>
          <a:p>
            <a:endParaRPr lang="de-DE" dirty="0"/>
          </a:p>
          <a:p>
            <a:pPr marL="0" indent="0">
              <a:buNone/>
            </a:pPr>
            <a:r>
              <a:rPr lang="de-DE" b="1" dirty="0"/>
              <a:t>-&gt; Objectif: coherent et durable système de transports</a:t>
            </a:r>
          </a:p>
        </p:txBody>
      </p:sp>
    </p:spTree>
    <p:extLst>
      <p:ext uri="{BB962C8B-B14F-4D97-AF65-F5344CB8AC3E}">
        <p14:creationId xmlns:p14="http://schemas.microsoft.com/office/powerpoint/2010/main" val="279999771"/>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1A47CE-5958-1F87-2F86-811E0DC30E5E}"/>
              </a:ext>
            </a:extLst>
          </p:cNvPr>
          <p:cNvSpPr>
            <a:spLocks noGrp="1"/>
          </p:cNvSpPr>
          <p:nvPr>
            <p:ph type="title"/>
          </p:nvPr>
        </p:nvSpPr>
        <p:spPr>
          <a:xfrm>
            <a:off x="603252" y="539751"/>
            <a:ext cx="7924059" cy="717551"/>
          </a:xfrm>
        </p:spPr>
        <p:txBody>
          <a:bodyPr/>
          <a:lstStyle/>
          <a:p>
            <a:r>
              <a:rPr lang="de-DE" dirty="0" err="1"/>
              <a:t>Principes d’une politique intégrée</a:t>
            </a:r>
          </a:p>
        </p:txBody>
      </p:sp>
      <p:sp>
        <p:nvSpPr>
          <p:cNvPr id="3" name="Textplatzhalter 2">
            <a:extLst>
              <a:ext uri="{FF2B5EF4-FFF2-40B4-BE49-F238E27FC236}">
                <a16:creationId xmlns:a16="http://schemas.microsoft.com/office/drawing/2014/main" id="{195C4893-3F37-EBEB-C59B-279DD25A9CD3}"/>
              </a:ext>
            </a:extLst>
          </p:cNvPr>
          <p:cNvSpPr>
            <a:spLocks noGrp="1"/>
          </p:cNvSpPr>
          <p:nvPr>
            <p:ph type="body" sz="half" idx="1"/>
          </p:nvPr>
        </p:nvSpPr>
        <p:spPr/>
        <p:txBody>
          <a:bodyPr>
            <a:normAutofit/>
          </a:bodyPr>
          <a:lstStyle/>
          <a:p>
            <a:r>
              <a:rPr lang="de-DE" dirty="0"/>
              <a:t>multimodal planification</a:t>
            </a:r>
          </a:p>
          <a:p>
            <a:r>
              <a:rPr lang="de-DE" dirty="0" err="1"/>
              <a:t>durabilité orientation</a:t>
            </a:r>
            <a:endParaRPr lang="de-DE" dirty="0"/>
          </a:p>
          <a:p>
            <a:r>
              <a:rPr lang="de-DE" dirty="0" err="1"/>
              <a:t>accessibilité Accent</a:t>
            </a:r>
            <a:endParaRPr lang="de-DE" dirty="0"/>
          </a:p>
          <a:p>
            <a:r>
              <a:rPr lang="de-DE" dirty="0" err="1"/>
              <a:t>stakeholder</a:t>
            </a:r>
            <a:r>
              <a:rPr lang="de-DE" dirty="0"/>
              <a:t> </a:t>
            </a:r>
            <a:r>
              <a:rPr lang="de-DE" dirty="0" err="1"/>
              <a:t>participation</a:t>
            </a:r>
            <a:endParaRPr lang="de-DE" dirty="0"/>
          </a:p>
          <a:p>
            <a:r>
              <a:rPr lang="de-DE" dirty="0" err="1"/>
              <a:t>long-term parspective</a:t>
            </a:r>
            <a:endParaRPr lang="de-DE" dirty="0"/>
          </a:p>
        </p:txBody>
      </p:sp>
    </p:spTree>
    <p:extLst>
      <p:ext uri="{BB962C8B-B14F-4D97-AF65-F5344CB8AC3E}">
        <p14:creationId xmlns:p14="http://schemas.microsoft.com/office/powerpoint/2010/main" val="1878946923"/>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6C9EB9-36CD-F21A-EFAC-864DA4575CF3}"/>
              </a:ext>
            </a:extLst>
          </p:cNvPr>
          <p:cNvSpPr>
            <a:spLocks noGrp="1"/>
          </p:cNvSpPr>
          <p:nvPr>
            <p:ph type="title"/>
          </p:nvPr>
        </p:nvSpPr>
        <p:spPr>
          <a:xfrm>
            <a:off x="603252" y="539751"/>
            <a:ext cx="7328635" cy="717551"/>
          </a:xfrm>
        </p:spPr>
        <p:txBody>
          <a:bodyPr/>
          <a:lstStyle/>
          <a:p>
            <a:r>
              <a:rPr lang="de-DE" dirty="0" err="1"/>
              <a:t>Exemples de politiques intégrées</a:t>
            </a:r>
            <a:endParaRPr lang="de-DE" dirty="0"/>
          </a:p>
        </p:txBody>
      </p:sp>
      <p:sp>
        <p:nvSpPr>
          <p:cNvPr id="3" name="Textplatzhalter 2">
            <a:extLst>
              <a:ext uri="{FF2B5EF4-FFF2-40B4-BE49-F238E27FC236}">
                <a16:creationId xmlns:a16="http://schemas.microsoft.com/office/drawing/2014/main" id="{BF0F4F73-12D6-538D-F1B1-8D506813C094}"/>
              </a:ext>
            </a:extLst>
          </p:cNvPr>
          <p:cNvSpPr>
            <a:spLocks noGrp="1"/>
          </p:cNvSpPr>
          <p:nvPr>
            <p:ph type="body" sz="half" idx="1"/>
          </p:nvPr>
        </p:nvSpPr>
        <p:spPr/>
        <p:txBody>
          <a:bodyPr>
            <a:normAutofit/>
          </a:bodyPr>
          <a:lstStyle/>
          <a:p>
            <a:r>
              <a:rPr lang="de-DE" dirty="0"/>
              <a:t>Mobility-</a:t>
            </a:r>
            <a:r>
              <a:rPr lang="de-DE" dirty="0" err="1"/>
              <a:t>as</a:t>
            </a:r>
            <a:r>
              <a:rPr lang="de-DE" dirty="0"/>
              <a:t>-a-Service (</a:t>
            </a:r>
            <a:r>
              <a:rPr lang="de-DE" dirty="0" err="1"/>
              <a:t>MaaS</a:t>
            </a:r>
            <a:r>
              <a:rPr lang="de-DE" dirty="0"/>
              <a:t>)</a:t>
            </a:r>
          </a:p>
          <a:p>
            <a:r>
              <a:rPr lang="de-DE" dirty="0" err="1"/>
              <a:t>congestion charging + transports publics investissement</a:t>
            </a:r>
            <a:endParaRPr lang="de-DE" dirty="0"/>
          </a:p>
          <a:p>
            <a:r>
              <a:rPr lang="de-DE" dirty="0" err="1"/>
              <a:t>integrated</a:t>
            </a:r>
            <a:r>
              <a:rPr lang="de-DE" dirty="0"/>
              <a:t> </a:t>
            </a:r>
            <a:r>
              <a:rPr lang="de-DE" dirty="0" err="1"/>
              <a:t>ticketing</a:t>
            </a:r>
            <a:r>
              <a:rPr lang="de-DE" dirty="0"/>
              <a:t> </a:t>
            </a:r>
            <a:r>
              <a:rPr lang="de-DE" dirty="0" err="1"/>
              <a:t>systems</a:t>
            </a:r>
            <a:endParaRPr lang="de-DE" dirty="0"/>
          </a:p>
          <a:p>
            <a:r>
              <a:rPr lang="de-DE" dirty="0" err="1"/>
              <a:t>climate-oriented</a:t>
            </a:r>
            <a:r>
              <a:rPr lang="de-DE" dirty="0"/>
              <a:t> </a:t>
            </a:r>
            <a:r>
              <a:rPr lang="de-DE" dirty="0" err="1"/>
              <a:t>mobility</a:t>
            </a:r>
            <a:r>
              <a:rPr lang="de-DE" dirty="0"/>
              <a:t> </a:t>
            </a:r>
            <a:r>
              <a:rPr lang="de-DE" dirty="0" err="1"/>
              <a:t>plans</a:t>
            </a:r>
            <a:endParaRPr lang="de-DE" dirty="0"/>
          </a:p>
        </p:txBody>
      </p:sp>
    </p:spTree>
    <p:extLst>
      <p:ext uri="{BB962C8B-B14F-4D97-AF65-F5344CB8AC3E}">
        <p14:creationId xmlns:p14="http://schemas.microsoft.com/office/powerpoint/2010/main" val="1153237131"/>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DAAFA7-44FC-8AAB-C8BB-1B5ED36B22B1}"/>
              </a:ext>
            </a:extLst>
          </p:cNvPr>
          <p:cNvSpPr>
            <a:spLocks noGrp="1"/>
          </p:cNvSpPr>
          <p:nvPr>
            <p:ph type="title"/>
          </p:nvPr>
        </p:nvSpPr>
        <p:spPr>
          <a:xfrm>
            <a:off x="603252" y="539751"/>
            <a:ext cx="6403603" cy="717551"/>
          </a:xfrm>
        </p:spPr>
        <p:txBody>
          <a:bodyPr/>
          <a:lstStyle/>
          <a:p>
            <a:r>
              <a:rPr lang="de-DE" dirty="0"/>
              <a:t>Défis de l’intégration</a:t>
            </a:r>
          </a:p>
        </p:txBody>
      </p:sp>
      <p:sp>
        <p:nvSpPr>
          <p:cNvPr id="3" name="Textplatzhalter 2">
            <a:extLst>
              <a:ext uri="{FF2B5EF4-FFF2-40B4-BE49-F238E27FC236}">
                <a16:creationId xmlns:a16="http://schemas.microsoft.com/office/drawing/2014/main" id="{628FF08F-324B-6153-B68E-E723B60A7D45}"/>
              </a:ext>
            </a:extLst>
          </p:cNvPr>
          <p:cNvSpPr>
            <a:spLocks noGrp="1"/>
          </p:cNvSpPr>
          <p:nvPr>
            <p:ph type="body" sz="half" idx="1"/>
          </p:nvPr>
        </p:nvSpPr>
        <p:spPr/>
        <p:txBody>
          <a:bodyPr>
            <a:normAutofit/>
          </a:bodyPr>
          <a:lstStyle/>
          <a:p>
            <a:r>
              <a:rPr lang="de-DE" dirty="0" err="1"/>
              <a:t>conflicting politique objectifs</a:t>
            </a:r>
            <a:endParaRPr lang="de-DE" dirty="0"/>
          </a:p>
          <a:p>
            <a:r>
              <a:rPr lang="de-DE" dirty="0" err="1"/>
              <a:t>institutional</a:t>
            </a:r>
            <a:r>
              <a:rPr lang="de-DE" dirty="0"/>
              <a:t> </a:t>
            </a:r>
            <a:r>
              <a:rPr lang="de-DE" dirty="0" err="1"/>
              <a:t>fragmentation</a:t>
            </a:r>
            <a:endParaRPr lang="de-DE" dirty="0"/>
          </a:p>
          <a:p>
            <a:r>
              <a:rPr lang="de-DE" dirty="0" err="1"/>
              <a:t>financing</a:t>
            </a:r>
            <a:r>
              <a:rPr lang="de-DE" dirty="0"/>
              <a:t> </a:t>
            </a:r>
            <a:r>
              <a:rPr lang="de-DE" dirty="0" err="1"/>
              <a:t>difficulties</a:t>
            </a:r>
            <a:endParaRPr lang="de-DE" dirty="0"/>
          </a:p>
          <a:p>
            <a:r>
              <a:rPr lang="de-DE" dirty="0" err="1"/>
              <a:t>coordination across gouvernance levels</a:t>
            </a:r>
            <a:endParaRPr lang="de-DE" dirty="0"/>
          </a:p>
        </p:txBody>
      </p:sp>
    </p:spTree>
    <p:extLst>
      <p:ext uri="{BB962C8B-B14F-4D97-AF65-F5344CB8AC3E}">
        <p14:creationId xmlns:p14="http://schemas.microsoft.com/office/powerpoint/2010/main" val="2728516168"/>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6FDFC-196B-0DB1-3BF5-4D164940E35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C8540B0-60B6-3BE0-4AB3-9E091EAE8CCA}"/>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99D4E957-4ADA-94B1-BB2B-9369CC9D3924}"/>
              </a:ext>
            </a:extLst>
          </p:cNvPr>
          <p:cNvSpPr>
            <a:spLocks noGrp="1"/>
          </p:cNvSpPr>
          <p:nvPr>
            <p:ph type="body" sz="half" idx="1"/>
          </p:nvPr>
        </p:nvSpPr>
        <p:spPr/>
        <p:txBody>
          <a:bodyPr>
            <a:normAutofit/>
          </a:bodyPr>
          <a:lstStyle/>
          <a:p>
            <a:pPr marL="0" indent="0">
              <a:buNone/>
            </a:pPr>
            <a:r>
              <a:rPr lang="de-DE" dirty="0" err="1"/>
              <a:t>Introduction: What is Politique des transports?</a:t>
            </a:r>
          </a:p>
          <a:p>
            <a:pPr marL="0" indent="0">
              <a:buNone/>
            </a:pPr>
            <a:r>
              <a:rPr lang="de-DE" dirty="0"/>
              <a:t>Objectifs de la politique des transports</a:t>
            </a:r>
          </a:p>
          <a:p>
            <a:pPr marL="0" indent="0">
              <a:buNone/>
            </a:pPr>
            <a:r>
              <a:rPr lang="de-DE" dirty="0" err="1"/>
              <a:t>Facteurs influençant les politiques de transport</a:t>
            </a:r>
            <a:endParaRPr lang="de-DE" dirty="0"/>
          </a:p>
          <a:p>
            <a:pPr marL="0" indent="0">
              <a:buNone/>
            </a:pPr>
            <a:r>
              <a:rPr lang="de-DE" dirty="0"/>
              <a:t>Domaines de politique des transports</a:t>
            </a:r>
          </a:p>
          <a:p>
            <a:pPr marL="0" indent="0">
              <a:buNone/>
            </a:pPr>
            <a:r>
              <a:rPr lang="de-DE" dirty="0"/>
              <a:t>Cadre de la politique des transports</a:t>
            </a:r>
          </a:p>
          <a:p>
            <a:pPr marL="0" indent="0">
              <a:buNone/>
            </a:pPr>
            <a:r>
              <a:rPr lang="de-DE" dirty="0"/>
              <a:t>Politique intégrée des transports</a:t>
            </a:r>
          </a:p>
          <a:p>
            <a:pPr marL="0" indent="0">
              <a:buNone/>
            </a:pPr>
            <a:r>
              <a:rPr lang="de-DE" b="1" dirty="0"/>
              <a:t>Tendances actuelles</a:t>
            </a:r>
          </a:p>
        </p:txBody>
      </p:sp>
    </p:spTree>
    <p:extLst>
      <p:ext uri="{BB962C8B-B14F-4D97-AF65-F5344CB8AC3E}">
        <p14:creationId xmlns:p14="http://schemas.microsoft.com/office/powerpoint/2010/main" val="3366993880"/>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523BCA-0FA3-7870-6164-222515604EF3}"/>
              </a:ext>
            </a:extLst>
          </p:cNvPr>
          <p:cNvSpPr>
            <a:spLocks noGrp="1"/>
          </p:cNvSpPr>
          <p:nvPr>
            <p:ph type="title"/>
          </p:nvPr>
        </p:nvSpPr>
        <p:spPr/>
        <p:txBody>
          <a:bodyPr/>
          <a:lstStyle/>
          <a:p>
            <a:r>
              <a:rPr lang="de-DE" dirty="0"/>
              <a:t>Tendances émergentes</a:t>
            </a:r>
          </a:p>
        </p:txBody>
      </p:sp>
      <p:sp>
        <p:nvSpPr>
          <p:cNvPr id="3" name="Textplatzhalter 2">
            <a:extLst>
              <a:ext uri="{FF2B5EF4-FFF2-40B4-BE49-F238E27FC236}">
                <a16:creationId xmlns:a16="http://schemas.microsoft.com/office/drawing/2014/main" id="{FE681887-5170-0ACB-52DF-1B99B49A5C46}"/>
              </a:ext>
            </a:extLst>
          </p:cNvPr>
          <p:cNvSpPr>
            <a:spLocks noGrp="1"/>
          </p:cNvSpPr>
          <p:nvPr>
            <p:ph type="body" sz="half" idx="1"/>
          </p:nvPr>
        </p:nvSpPr>
        <p:spPr>
          <a:xfrm>
            <a:off x="970201" y="1386842"/>
            <a:ext cx="5377436" cy="5059521"/>
          </a:xfrm>
        </p:spPr>
        <p:txBody>
          <a:bodyPr>
            <a:normAutofit/>
          </a:bodyPr>
          <a:lstStyle/>
          <a:p>
            <a:r>
              <a:rPr lang="de-DE" dirty="0" err="1"/>
              <a:t>décarbonation de transport</a:t>
            </a:r>
            <a:endParaRPr lang="de-DE" dirty="0"/>
          </a:p>
          <a:p>
            <a:r>
              <a:rPr lang="de-DE" dirty="0"/>
              <a:t>digital </a:t>
            </a:r>
            <a:r>
              <a:rPr lang="de-DE" dirty="0" err="1"/>
              <a:t>mobility</a:t>
            </a:r>
            <a:r>
              <a:rPr lang="de-DE" dirty="0"/>
              <a:t> </a:t>
            </a:r>
            <a:r>
              <a:rPr lang="de-DE" dirty="0" err="1"/>
              <a:t>platforms</a:t>
            </a:r>
            <a:endParaRPr lang="de-DE" dirty="0"/>
          </a:p>
          <a:p>
            <a:r>
              <a:rPr lang="de-DE" dirty="0"/>
              <a:t>smart ville politiques</a:t>
            </a:r>
          </a:p>
          <a:p>
            <a:r>
              <a:rPr lang="de-DE" dirty="0" err="1"/>
              <a:t>résilience et climat adaptation</a:t>
            </a:r>
            <a:endParaRPr lang="de-DE" dirty="0"/>
          </a:p>
        </p:txBody>
      </p:sp>
      <p:pic>
        <p:nvPicPr>
          <p:cNvPr id="9218" name="Picture 2" descr="a bus driving down the street">
            <a:extLst>
              <a:ext uri="{FF2B5EF4-FFF2-40B4-BE49-F238E27FC236}">
                <a16:creationId xmlns:a16="http://schemas.microsoft.com/office/drawing/2014/main" id="{B284D631-7C07-BAD9-BA1F-803C0BD6F2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910" r="20393"/>
          <a:stretch>
            <a:fillRect/>
          </a:stretch>
        </p:blipFill>
        <p:spPr bwMode="auto">
          <a:xfrm>
            <a:off x="6699249" y="1265274"/>
            <a:ext cx="4976038" cy="432745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4575563-001E-9440-3C7F-893EB1EDB1D2}"/>
              </a:ext>
            </a:extLst>
          </p:cNvPr>
          <p:cNvSpPr txBox="1"/>
          <p:nvPr/>
        </p:nvSpPr>
        <p:spPr>
          <a:xfrm>
            <a:off x="6699249" y="5037098"/>
            <a:ext cx="1552353"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9: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43213779"/>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D4AD0E-4675-DD7A-1814-57A506903D99}"/>
              </a:ext>
            </a:extLst>
          </p:cNvPr>
          <p:cNvSpPr>
            <a:spLocks noGrp="1"/>
          </p:cNvSpPr>
          <p:nvPr>
            <p:ph type="title"/>
          </p:nvPr>
        </p:nvSpPr>
        <p:spPr/>
        <p:txBody>
          <a:bodyPr/>
          <a:lstStyle/>
          <a:p>
            <a:r>
              <a:rPr lang="de-DE" dirty="0"/>
              <a:t>Points clés à retenir</a:t>
            </a:r>
          </a:p>
        </p:txBody>
      </p:sp>
      <p:sp>
        <p:nvSpPr>
          <p:cNvPr id="3" name="Textplatzhalter 2">
            <a:extLst>
              <a:ext uri="{FF2B5EF4-FFF2-40B4-BE49-F238E27FC236}">
                <a16:creationId xmlns:a16="http://schemas.microsoft.com/office/drawing/2014/main" id="{BE2699F6-46D8-C9D6-D1E5-7B73D51F9E98}"/>
              </a:ext>
            </a:extLst>
          </p:cNvPr>
          <p:cNvSpPr>
            <a:spLocks noGrp="1"/>
          </p:cNvSpPr>
          <p:nvPr>
            <p:ph type="body" sz="half" idx="1"/>
          </p:nvPr>
        </p:nvSpPr>
        <p:spPr/>
        <p:txBody>
          <a:bodyPr/>
          <a:lstStyle/>
          <a:p>
            <a:r>
              <a:rPr lang="de-DE" dirty="0"/>
              <a:t>Transport politique shapes mobility systems et societal outcomes</a:t>
            </a:r>
          </a:p>
          <a:p>
            <a:r>
              <a:rPr lang="de-DE" dirty="0"/>
              <a:t>Governments intervene à address externalities et public needs</a:t>
            </a:r>
          </a:p>
          <a:p>
            <a:r>
              <a:rPr lang="de-DE" dirty="0"/>
              <a:t>Moderne transport politique focuses increasingly on durabilité et accessibilité</a:t>
            </a:r>
          </a:p>
          <a:p>
            <a:r>
              <a:rPr lang="de-DE" dirty="0"/>
              <a:t>Integrated transport politique coordinates multiple sectors et actors</a:t>
            </a:r>
          </a:p>
          <a:p>
            <a:r>
              <a:rPr lang="de-DE" dirty="0" err="1"/>
              <a:t>Effective politique nécessite long-term et multi-level planification</a:t>
            </a:r>
            <a:endParaRPr lang="de-DE" dirty="0"/>
          </a:p>
        </p:txBody>
      </p:sp>
    </p:spTree>
    <p:extLst>
      <p:ext uri="{BB962C8B-B14F-4D97-AF65-F5344CB8AC3E}">
        <p14:creationId xmlns:p14="http://schemas.microsoft.com/office/powerpoint/2010/main" val="3002563260"/>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en-GB" noProof="1"/>
              <a:t>Merci de votre attention!</a:t>
            </a:r>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en-GB" noProof="1"/>
              <a:t>Objectifs d’apprentissage</a:t>
            </a:r>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fontScale="92500" lnSpcReduction="20000"/>
          </a:bodyPr>
          <a:lstStyle/>
          <a:p>
            <a:pPr marL="0" indent="0">
              <a:buNone/>
            </a:pPr>
            <a:r>
              <a:rPr lang="en-GB" noProof="1"/>
              <a:t>Les étudiants peuvent:</a:t>
            </a:r>
          </a:p>
          <a:p>
            <a:r>
              <a:rPr lang="en-GB" noProof="1"/>
              <a:t>définir transport politique et expliquer its purpose</a:t>
            </a:r>
          </a:p>
          <a:p>
            <a:r>
              <a:rPr lang="en-GB" noProof="1"/>
              <a:t>identifier the need pour transport politique interventions</a:t>
            </a:r>
          </a:p>
          <a:p>
            <a:r>
              <a:rPr lang="en-GB" noProof="1"/>
              <a:t>comprendre majeur transport politique objectifs</a:t>
            </a:r>
          </a:p>
          <a:p>
            <a:r>
              <a:rPr lang="en-GB" noProof="1"/>
              <a:t>analyser factors influencing transport politique decisions</a:t>
            </a:r>
          </a:p>
          <a:p>
            <a:r>
              <a:rPr lang="en-GB" noProof="1"/>
              <a:t>distinguer different transport politique areas et instruments</a:t>
            </a:r>
          </a:p>
          <a:p>
            <a:r>
              <a:rPr lang="en-GB" noProof="1"/>
              <a:t>expliquer the concept de integrated transport politique</a:t>
            </a:r>
          </a:p>
        </p:txBody>
      </p:sp>
    </p:spTree>
    <p:extLst>
      <p:ext uri="{BB962C8B-B14F-4D97-AF65-F5344CB8AC3E}">
        <p14:creationId xmlns:p14="http://schemas.microsoft.com/office/powerpoint/2010/main" val="4021084705"/>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en-GB" noProof="1"/>
              <a:t>Sources - images</a:t>
            </a:r>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en-GB" sz="1000" noProof="1"/>
              <a:t>Fig. 1: https://unsplash.com/photos/a-street-filled-with-lots-of-traffic-next-to-tall-buildings-VgB0PyBBxtA</a:t>
            </a:r>
          </a:p>
          <a:p>
            <a:pPr marL="0" indent="0">
              <a:lnSpc>
                <a:spcPct val="120000"/>
              </a:lnSpc>
              <a:spcBef>
                <a:spcPts val="1051"/>
              </a:spcBef>
              <a:buNone/>
            </a:pPr>
            <a:r>
              <a:rPr lang="en-GB" sz="1000" noProof="1"/>
              <a:t>Fig. 2: https://unsplash.com/photos/pedestrian-zone-sign-on-metal-barrier-HfKQiO9R6ng</a:t>
            </a:r>
          </a:p>
          <a:p>
            <a:pPr marL="0" indent="0">
              <a:lnSpc>
                <a:spcPct val="120000"/>
              </a:lnSpc>
              <a:spcBef>
                <a:spcPts val="1051"/>
              </a:spcBef>
              <a:buNone/>
            </a:pPr>
            <a:r>
              <a:rPr lang="en-GB" sz="1000" noProof="1"/>
              <a:t>Fig. 3: https://unsplash.com/photos/row-of-blue-rental-bicycles-at-a-station-IwC6GYd70fg</a:t>
            </a:r>
          </a:p>
          <a:p>
            <a:pPr marL="0" indent="0">
              <a:lnSpc>
                <a:spcPct val="120000"/>
              </a:lnSpc>
              <a:spcBef>
                <a:spcPts val="1051"/>
              </a:spcBef>
              <a:buNone/>
            </a:pPr>
            <a:r>
              <a:rPr lang="en-GB" sz="1000" noProof="1"/>
              <a:t>Fig. 4: https://unsplash.com/photos/a-gas-station-sign-in-the-snow-at-night-l9-XIYW8fvg</a:t>
            </a:r>
          </a:p>
          <a:p>
            <a:pPr marL="0" indent="0">
              <a:lnSpc>
                <a:spcPct val="120000"/>
              </a:lnSpc>
              <a:spcBef>
                <a:spcPts val="1051"/>
              </a:spcBef>
              <a:buNone/>
            </a:pPr>
            <a:r>
              <a:rPr lang="en-GB" sz="1000" noProof="1"/>
              <a:t>Fig. 5: https://unsplash.com/photos/aerial-view-photography-of-city-skyline-FctT17Wbhnk</a:t>
            </a:r>
          </a:p>
          <a:p>
            <a:pPr marL="0" indent="0">
              <a:lnSpc>
                <a:spcPct val="120000"/>
              </a:lnSpc>
              <a:spcBef>
                <a:spcPts val="1051"/>
              </a:spcBef>
              <a:buNone/>
            </a:pPr>
            <a:r>
              <a:rPr lang="en-GB" sz="1000" noProof="1"/>
              <a:t>Fig. 6: https://unsplash.com/photos/black-and-white-usb-cable-plugged-in-black-device-xJLsHl0hIik</a:t>
            </a:r>
          </a:p>
          <a:p>
            <a:pPr marL="0" indent="0">
              <a:lnSpc>
                <a:spcPct val="120000"/>
              </a:lnSpc>
              <a:spcBef>
                <a:spcPts val="1051"/>
              </a:spcBef>
              <a:buNone/>
            </a:pPr>
            <a:r>
              <a:rPr lang="en-GB" sz="1000" noProof="1"/>
              <a:t>Fig. 7: https://unsplash.com/photos/red-and-white-no-smoking-sign-Ot6qzn4Q6pk</a:t>
            </a:r>
          </a:p>
          <a:p>
            <a:pPr marL="0" indent="0">
              <a:lnSpc>
                <a:spcPct val="120000"/>
              </a:lnSpc>
              <a:spcBef>
                <a:spcPts val="1051"/>
              </a:spcBef>
              <a:buNone/>
            </a:pPr>
            <a:r>
              <a:rPr lang="en-GB" sz="1000" noProof="1"/>
              <a:t>Fig. 8: https://unsplash.com/photos/a-large-building-with-a-lot-of-flags-in-front-of-it-dyBoCDncvX4</a:t>
            </a:r>
          </a:p>
          <a:p>
            <a:pPr marL="0" indent="0">
              <a:lnSpc>
                <a:spcPct val="120000"/>
              </a:lnSpc>
              <a:spcBef>
                <a:spcPts val="1051"/>
              </a:spcBef>
              <a:buNone/>
            </a:pPr>
            <a:r>
              <a:rPr lang="en-GB" sz="1000" noProof="1"/>
              <a:t>Fig. 9: https://unsplash.com/photos/a-bus-driving-down-the-street-BhmPy9paa6Y</a:t>
            </a:r>
          </a:p>
        </p:txBody>
      </p:sp>
    </p:spTree>
    <p:extLst>
      <p:ext uri="{BB962C8B-B14F-4D97-AF65-F5344CB8AC3E}">
        <p14:creationId xmlns:p14="http://schemas.microsoft.com/office/powerpoint/2010/main" val="2384043917"/>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4EDAD5-7495-610E-DB61-0BC2FEE479BA}"/>
              </a:ext>
            </a:extLst>
          </p:cNvPr>
          <p:cNvSpPr>
            <a:spLocks noGrp="1"/>
          </p:cNvSpPr>
          <p:nvPr>
            <p:ph type="title"/>
          </p:nvPr>
        </p:nvSpPr>
        <p:spPr>
          <a:xfrm>
            <a:off x="603252" y="539751"/>
            <a:ext cx="8455687" cy="717551"/>
          </a:xfrm>
        </p:spPr>
        <p:txBody>
          <a:bodyPr/>
          <a:lstStyle/>
          <a:p>
            <a:r>
              <a:rPr lang="de-DE" dirty="0"/>
              <a:t>Sources – </a:t>
            </a:r>
            <a:r>
              <a:rPr lang="de-DE" dirty="0" err="1"/>
              <a:t>Literature</a:t>
            </a:r>
            <a:r>
              <a:rPr lang="de-DE" dirty="0"/>
              <a:t> (Further Reading)</a:t>
            </a:r>
          </a:p>
        </p:txBody>
      </p:sp>
      <p:sp>
        <p:nvSpPr>
          <p:cNvPr id="3" name="Textplatzhalter 2">
            <a:extLst>
              <a:ext uri="{FF2B5EF4-FFF2-40B4-BE49-F238E27FC236}">
                <a16:creationId xmlns:a16="http://schemas.microsoft.com/office/drawing/2014/main" id="{5BD1A157-9FF9-0195-4A1B-74F7666E8898}"/>
              </a:ext>
            </a:extLst>
          </p:cNvPr>
          <p:cNvSpPr>
            <a:spLocks noGrp="1"/>
          </p:cNvSpPr>
          <p:nvPr>
            <p:ph type="body" sz="half" idx="1"/>
          </p:nvPr>
        </p:nvSpPr>
        <p:spPr/>
        <p:txBody>
          <a:bodyPr>
            <a:normAutofit fontScale="47500" lnSpcReduction="20000"/>
          </a:bodyPr>
          <a:lstStyle/>
          <a:p>
            <a:pPr marL="0" indent="0">
              <a:lnSpc>
                <a:spcPct val="120000"/>
              </a:lnSpc>
              <a:buNone/>
            </a:pPr>
            <a:r>
              <a:rPr lang="de-DE" dirty="0"/>
              <a:t>European Commission n.y.: Mobility et Transport. https://transport.ec.europa.eu/index_en (10.05.26).</a:t>
            </a:r>
          </a:p>
          <a:p>
            <a:pPr marL="0" indent="0">
              <a:lnSpc>
                <a:spcPct val="120000"/>
              </a:lnSpc>
              <a:buNone/>
            </a:pPr>
            <a:r>
              <a:rPr lang="de-DE" dirty="0"/>
              <a:t>European Environment Agency 2026: Transport et Mobility. https://www.eea.europa.eu/en/topics/in-depth/transport-and-mobility (10.05.26).</a:t>
            </a:r>
          </a:p>
          <a:p>
            <a:pPr marL="0" indent="0">
              <a:lnSpc>
                <a:spcPct val="120000"/>
              </a:lnSpc>
              <a:buNone/>
            </a:pPr>
            <a:r>
              <a:rPr lang="de-DE" dirty="0"/>
              <a:t>Mondial Designing Villes Initiative n.y.: Change Streets, change the world. https://globaldesigningcities.org/ (10.05.26).</a:t>
            </a:r>
          </a:p>
          <a:p>
            <a:pPr marL="0" indent="0">
              <a:lnSpc>
                <a:spcPct val="120000"/>
              </a:lnSpc>
              <a:buNone/>
            </a:pPr>
            <a:r>
              <a:rPr lang="de-DE" dirty="0"/>
              <a:t>International Association de Transports publics n.y.: https://www.uitp.org/ (10.05.26).</a:t>
            </a:r>
          </a:p>
          <a:p>
            <a:pPr marL="0" indent="0">
              <a:lnSpc>
                <a:spcPct val="120000"/>
              </a:lnSpc>
              <a:buNone/>
            </a:pPr>
            <a:r>
              <a:rPr lang="de-DE" dirty="0"/>
              <a:t>International Transport Forum 2026: https://</a:t>
            </a:r>
            <a:r>
              <a:rPr lang="de-DE" dirty="0" err="1"/>
              <a:t>www.itf-oecd.org</a:t>
            </a:r>
            <a:r>
              <a:rPr lang="de-DE" dirty="0"/>
              <a:t>/ (10.05.26).</a:t>
            </a:r>
          </a:p>
          <a:p>
            <a:pPr marL="0" indent="0">
              <a:lnSpc>
                <a:spcPct val="120000"/>
              </a:lnSpc>
              <a:buNone/>
            </a:pPr>
            <a:r>
              <a:rPr lang="de-DE" dirty="0"/>
              <a:t>OECD </a:t>
            </a:r>
            <a:r>
              <a:rPr lang="de-DE" dirty="0" err="1"/>
              <a:t>n.y</a:t>
            </a:r>
            <a:r>
              <a:rPr lang="de-DE" dirty="0"/>
              <a:t>.: Transport.  https://</a:t>
            </a:r>
            <a:r>
              <a:rPr lang="de-DE" dirty="0" err="1"/>
              <a:t>www.oecd.org</a:t>
            </a:r>
            <a:r>
              <a:rPr lang="de-DE" dirty="0"/>
              <a:t>/en/</a:t>
            </a:r>
            <a:r>
              <a:rPr lang="de-DE" dirty="0" err="1"/>
              <a:t>topics</a:t>
            </a:r>
            <a:r>
              <a:rPr lang="de-DE" dirty="0"/>
              <a:t>/</a:t>
            </a:r>
            <a:r>
              <a:rPr lang="de-DE" dirty="0" err="1"/>
              <a:t>transport.html</a:t>
            </a:r>
            <a:r>
              <a:rPr lang="de-DE" dirty="0"/>
              <a:t> (10.05.26).</a:t>
            </a:r>
          </a:p>
          <a:p>
            <a:pPr marL="0" indent="0">
              <a:lnSpc>
                <a:spcPct val="120000"/>
              </a:lnSpc>
              <a:buNone/>
            </a:pPr>
            <a:r>
              <a:rPr lang="de-DE" dirty="0"/>
              <a:t>UN Habitat n.y.: Mobility et Transport. https://unhabitat.org/topic/mobility-and-transport (10.05.26).</a:t>
            </a:r>
          </a:p>
          <a:p>
            <a:pPr marL="0" indent="0">
              <a:lnSpc>
                <a:spcPct val="120000"/>
              </a:lnSpc>
              <a:buNone/>
            </a:pPr>
            <a:r>
              <a:rPr lang="de-DE" dirty="0"/>
              <a:t>United Nations n.y.: Durable Development. https://sdgs.un.org/objectifs (10.05.26).</a:t>
            </a:r>
          </a:p>
          <a:p>
            <a:pPr marL="0" indent="0">
              <a:lnSpc>
                <a:spcPct val="120000"/>
              </a:lnSpc>
              <a:buNone/>
            </a:pPr>
            <a:r>
              <a:rPr lang="de-DE" dirty="0"/>
              <a:t>World Bank </a:t>
            </a:r>
            <a:r>
              <a:rPr lang="de-DE" dirty="0" err="1"/>
              <a:t>n.y</a:t>
            </a:r>
            <a:r>
              <a:rPr lang="de-DE" dirty="0"/>
              <a:t>.: Transport. https://</a:t>
            </a:r>
            <a:r>
              <a:rPr lang="de-DE" dirty="0" err="1"/>
              <a:t>www.worldbank.org</a:t>
            </a:r>
            <a:r>
              <a:rPr lang="de-DE" dirty="0"/>
              <a:t>/ext/en/</a:t>
            </a:r>
            <a:r>
              <a:rPr lang="de-DE" dirty="0" err="1"/>
              <a:t>topic</a:t>
            </a:r>
            <a:r>
              <a:rPr lang="de-DE" dirty="0"/>
              <a:t>/</a:t>
            </a:r>
            <a:r>
              <a:rPr lang="de-DE" dirty="0" err="1"/>
              <a:t>transport</a:t>
            </a:r>
            <a:r>
              <a:rPr lang="de-DE" dirty="0"/>
              <a:t> (10.05.26).</a:t>
            </a:r>
          </a:p>
          <a:p>
            <a:pPr marL="0" indent="0">
              <a:buNone/>
            </a:pPr>
            <a:endParaRPr lang="de-DE" dirty="0"/>
          </a:p>
        </p:txBody>
      </p:sp>
    </p:spTree>
    <p:extLst>
      <p:ext uri="{BB962C8B-B14F-4D97-AF65-F5344CB8AC3E}">
        <p14:creationId xmlns:p14="http://schemas.microsoft.com/office/powerpoint/2010/main" val="229183149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02E4B9-8B02-36D3-FB8A-3F3356AF9F85}"/>
              </a:ext>
            </a:extLst>
          </p:cNvPr>
          <p:cNvSpPr>
            <a:spLocks noGrp="1"/>
          </p:cNvSpPr>
          <p:nvPr>
            <p:ph type="title"/>
          </p:nvPr>
        </p:nvSpPr>
        <p:spPr/>
        <p:txBody>
          <a:bodyPr/>
          <a:lstStyle/>
          <a:p>
            <a:r>
              <a:rPr lang="de-DE" dirty="0"/>
              <a:t>Contenu</a:t>
            </a:r>
          </a:p>
        </p:txBody>
      </p:sp>
      <p:sp>
        <p:nvSpPr>
          <p:cNvPr id="3" name="Textplatzhalter 2">
            <a:extLst>
              <a:ext uri="{FF2B5EF4-FFF2-40B4-BE49-F238E27FC236}">
                <a16:creationId xmlns:a16="http://schemas.microsoft.com/office/drawing/2014/main" id="{5D84488B-471A-2597-1477-B0F6A1147416}"/>
              </a:ext>
            </a:extLst>
          </p:cNvPr>
          <p:cNvSpPr>
            <a:spLocks noGrp="1"/>
          </p:cNvSpPr>
          <p:nvPr>
            <p:ph type="body" sz="half" idx="1"/>
          </p:nvPr>
        </p:nvSpPr>
        <p:spPr/>
        <p:txBody>
          <a:bodyPr>
            <a:normAutofit/>
          </a:bodyPr>
          <a:lstStyle/>
          <a:p>
            <a:pPr marL="0" indent="0">
              <a:buNone/>
            </a:pPr>
            <a:r>
              <a:rPr lang="de-DE" b="1" dirty="0" err="1"/>
              <a:t>Introduction: What is Politique des transports?</a:t>
            </a:r>
          </a:p>
          <a:p>
            <a:pPr marL="0" indent="0">
              <a:buNone/>
            </a:pPr>
            <a:r>
              <a:rPr lang="de-DE" dirty="0"/>
              <a:t>Objectifs de la politique des transports</a:t>
            </a:r>
          </a:p>
          <a:p>
            <a:pPr marL="0" indent="0">
              <a:buNone/>
            </a:pPr>
            <a:r>
              <a:rPr lang="de-DE" dirty="0" err="1"/>
              <a:t>Facteurs influençant les politiques de transport</a:t>
            </a:r>
            <a:endParaRPr lang="de-DE" dirty="0"/>
          </a:p>
          <a:p>
            <a:pPr marL="0" indent="0">
              <a:buNone/>
            </a:pPr>
            <a:r>
              <a:rPr lang="de-DE" dirty="0"/>
              <a:t>Domaines de politique des transports</a:t>
            </a:r>
          </a:p>
          <a:p>
            <a:pPr marL="0" indent="0">
              <a:buNone/>
            </a:pPr>
            <a:r>
              <a:rPr lang="de-DE" dirty="0"/>
              <a:t>Cadre de la politique des transports</a:t>
            </a:r>
          </a:p>
          <a:p>
            <a:pPr marL="0" indent="0">
              <a:buNone/>
            </a:pPr>
            <a:r>
              <a:rPr lang="de-DE" dirty="0"/>
              <a:t>Politique intégrée des transports</a:t>
            </a:r>
          </a:p>
          <a:p>
            <a:pPr marL="0" indent="0">
              <a:buNone/>
            </a:pPr>
            <a:r>
              <a:rPr lang="de-DE" dirty="0"/>
              <a:t>Tendances actuelles</a:t>
            </a:r>
          </a:p>
        </p:txBody>
      </p:sp>
    </p:spTree>
    <p:extLst>
      <p:ext uri="{BB962C8B-B14F-4D97-AF65-F5344CB8AC3E}">
        <p14:creationId xmlns:p14="http://schemas.microsoft.com/office/powerpoint/2010/main" val="272296863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79F54E-8560-5F29-D0A9-B21C62029AA2}"/>
              </a:ext>
            </a:extLst>
          </p:cNvPr>
          <p:cNvSpPr>
            <a:spLocks noGrp="1"/>
          </p:cNvSpPr>
          <p:nvPr>
            <p:ph type="title"/>
          </p:nvPr>
        </p:nvSpPr>
        <p:spPr>
          <a:xfrm>
            <a:off x="603252" y="539751"/>
            <a:ext cx="6977761" cy="717551"/>
          </a:xfrm>
        </p:spPr>
        <p:txBody>
          <a:bodyPr/>
          <a:lstStyle/>
          <a:p>
            <a:r>
              <a:rPr lang="de-DE" dirty="0"/>
              <a:t>Définition de la politique des transports</a:t>
            </a:r>
          </a:p>
        </p:txBody>
      </p:sp>
      <p:sp>
        <p:nvSpPr>
          <p:cNvPr id="3" name="Textplatzhalter 2">
            <a:extLst>
              <a:ext uri="{FF2B5EF4-FFF2-40B4-BE49-F238E27FC236}">
                <a16:creationId xmlns:a16="http://schemas.microsoft.com/office/drawing/2014/main" id="{8A53CB28-F3A2-5C9C-4FF7-B16E5550E826}"/>
              </a:ext>
            </a:extLst>
          </p:cNvPr>
          <p:cNvSpPr>
            <a:spLocks noGrp="1"/>
          </p:cNvSpPr>
          <p:nvPr>
            <p:ph type="body" sz="half" idx="1"/>
          </p:nvPr>
        </p:nvSpPr>
        <p:spPr/>
        <p:txBody>
          <a:bodyPr>
            <a:normAutofit fontScale="92500" lnSpcReduction="10000"/>
          </a:bodyPr>
          <a:lstStyle/>
          <a:p>
            <a:r>
              <a:rPr lang="de-DE" dirty="0"/>
              <a:t>Transport politique = set de governmental strategies, regulations et mesures that shape système de transports</a:t>
            </a:r>
          </a:p>
          <a:p>
            <a:r>
              <a:rPr lang="de-DE" dirty="0" err="1"/>
              <a:t>Influences</a:t>
            </a:r>
            <a:r>
              <a:rPr lang="de-DE" dirty="0"/>
              <a:t>:</a:t>
            </a:r>
          </a:p>
          <a:p>
            <a:pPr lvl="1"/>
            <a:r>
              <a:rPr lang="de-DE" dirty="0" err="1"/>
              <a:t>infrastructure</a:t>
            </a:r>
            <a:r>
              <a:rPr lang="de-DE" dirty="0"/>
              <a:t> </a:t>
            </a:r>
            <a:r>
              <a:rPr lang="de-DE" dirty="0" err="1"/>
              <a:t>development</a:t>
            </a:r>
            <a:endParaRPr lang="de-DE" dirty="0"/>
          </a:p>
          <a:p>
            <a:pPr lvl="1"/>
            <a:r>
              <a:rPr lang="de-DE" dirty="0" err="1"/>
              <a:t>mobility comportement</a:t>
            </a:r>
            <a:endParaRPr lang="de-DE" dirty="0"/>
          </a:p>
          <a:p>
            <a:pPr lvl="1"/>
            <a:r>
              <a:rPr lang="de-DE" dirty="0" err="1"/>
              <a:t>transport</a:t>
            </a:r>
            <a:r>
              <a:rPr lang="de-DE" dirty="0"/>
              <a:t> </a:t>
            </a:r>
            <a:r>
              <a:rPr lang="de-DE" dirty="0" err="1"/>
              <a:t>services</a:t>
            </a:r>
            <a:endParaRPr lang="de-DE" dirty="0"/>
          </a:p>
          <a:p>
            <a:pPr lvl="1"/>
            <a:r>
              <a:rPr lang="de-DE" dirty="0"/>
              <a:t>environnemental impacts</a:t>
            </a:r>
          </a:p>
          <a:p>
            <a:pPr marL="0" indent="0">
              <a:buNone/>
            </a:pPr>
            <a:r>
              <a:rPr lang="de-DE" b="1" dirty="0"/>
              <a:t>-&gt; Transport politique guides how système de transports develop over time</a:t>
            </a:r>
          </a:p>
        </p:txBody>
      </p:sp>
    </p:spTree>
    <p:extLst>
      <p:ext uri="{BB962C8B-B14F-4D97-AF65-F5344CB8AC3E}">
        <p14:creationId xmlns:p14="http://schemas.microsoft.com/office/powerpoint/2010/main" val="203518262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3D7DEB-E704-E7FB-BF25-82C22F29A9D1}"/>
              </a:ext>
            </a:extLst>
          </p:cNvPr>
          <p:cNvSpPr>
            <a:spLocks noGrp="1"/>
          </p:cNvSpPr>
          <p:nvPr>
            <p:ph type="title"/>
          </p:nvPr>
        </p:nvSpPr>
        <p:spPr>
          <a:xfrm>
            <a:off x="603252" y="539751"/>
            <a:ext cx="6680050" cy="717551"/>
          </a:xfrm>
        </p:spPr>
        <p:txBody>
          <a:bodyPr/>
          <a:lstStyle/>
          <a:p>
            <a:r>
              <a:rPr lang="de-DE" dirty="0"/>
              <a:t>Pourquoi la politique des transports est importante</a:t>
            </a:r>
          </a:p>
        </p:txBody>
      </p:sp>
      <p:sp>
        <p:nvSpPr>
          <p:cNvPr id="3" name="Textplatzhalter 2">
            <a:extLst>
              <a:ext uri="{FF2B5EF4-FFF2-40B4-BE49-F238E27FC236}">
                <a16:creationId xmlns:a16="http://schemas.microsoft.com/office/drawing/2014/main" id="{608719D9-137E-8B8E-BB70-F7661A201871}"/>
              </a:ext>
            </a:extLst>
          </p:cNvPr>
          <p:cNvSpPr>
            <a:spLocks noGrp="1"/>
          </p:cNvSpPr>
          <p:nvPr>
            <p:ph type="body" sz="half" idx="1"/>
          </p:nvPr>
        </p:nvSpPr>
        <p:spPr/>
        <p:txBody>
          <a:bodyPr>
            <a:normAutofit fontScale="92500" lnSpcReduction="10000"/>
          </a:bodyPr>
          <a:lstStyle/>
          <a:p>
            <a:pPr marL="0" indent="0">
              <a:buNone/>
            </a:pPr>
            <a:r>
              <a:rPr lang="de-DE" dirty="0"/>
              <a:t>Transport </a:t>
            </a:r>
            <a:r>
              <a:rPr lang="de-DE" dirty="0" err="1"/>
              <a:t>systems</a:t>
            </a:r>
            <a:r>
              <a:rPr lang="de-DE" dirty="0"/>
              <a:t> </a:t>
            </a:r>
            <a:r>
              <a:rPr lang="de-DE" dirty="0" err="1"/>
              <a:t>affect</a:t>
            </a:r>
            <a:r>
              <a:rPr lang="de-DE" dirty="0"/>
              <a:t>:</a:t>
            </a:r>
          </a:p>
          <a:p>
            <a:r>
              <a:rPr lang="de-DE" dirty="0" err="1"/>
              <a:t>économique development</a:t>
            </a:r>
            <a:endParaRPr lang="de-DE" dirty="0"/>
          </a:p>
          <a:p>
            <a:r>
              <a:rPr lang="de-DE" dirty="0" err="1"/>
              <a:t>accessibilité</a:t>
            </a:r>
            <a:endParaRPr lang="de-DE" dirty="0"/>
          </a:p>
          <a:p>
            <a:r>
              <a:rPr lang="de-DE" dirty="0"/>
              <a:t>urbain quality de life</a:t>
            </a:r>
          </a:p>
          <a:p>
            <a:r>
              <a:rPr lang="de-DE" dirty="0" err="1"/>
              <a:t>climat et environment</a:t>
            </a:r>
            <a:endParaRPr lang="de-DE" dirty="0"/>
          </a:p>
          <a:p>
            <a:r>
              <a:rPr lang="de-DE" dirty="0" err="1"/>
              <a:t>public health et sécurité</a:t>
            </a:r>
            <a:endParaRPr lang="de-DE" dirty="0"/>
          </a:p>
          <a:p>
            <a:endParaRPr lang="de-DE" dirty="0"/>
          </a:p>
          <a:p>
            <a:pPr marL="0" indent="0">
              <a:buNone/>
            </a:pPr>
            <a:r>
              <a:rPr lang="de-DE" dirty="0"/>
              <a:t>-&gt; Transport nécessite political coordination et regulation</a:t>
            </a:r>
          </a:p>
        </p:txBody>
      </p:sp>
    </p:spTree>
    <p:extLst>
      <p:ext uri="{BB962C8B-B14F-4D97-AF65-F5344CB8AC3E}">
        <p14:creationId xmlns:p14="http://schemas.microsoft.com/office/powerpoint/2010/main" val="275121401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957BCA-D1B6-25DB-EBEC-C1BD21657A3E}"/>
              </a:ext>
            </a:extLst>
          </p:cNvPr>
          <p:cNvSpPr>
            <a:spLocks noGrp="1"/>
          </p:cNvSpPr>
          <p:nvPr>
            <p:ph type="title"/>
          </p:nvPr>
        </p:nvSpPr>
        <p:spPr>
          <a:xfrm>
            <a:off x="603253" y="539751"/>
            <a:ext cx="6892700" cy="717551"/>
          </a:xfrm>
        </p:spPr>
        <p:txBody>
          <a:bodyPr/>
          <a:lstStyle/>
          <a:p>
            <a:r>
              <a:rPr lang="de-DE" dirty="0"/>
              <a:t>Pourquoi les gouvernements interviennent dans les transports</a:t>
            </a:r>
          </a:p>
        </p:txBody>
      </p:sp>
      <p:sp>
        <p:nvSpPr>
          <p:cNvPr id="3" name="Textplatzhalter 2">
            <a:extLst>
              <a:ext uri="{FF2B5EF4-FFF2-40B4-BE49-F238E27FC236}">
                <a16:creationId xmlns:a16="http://schemas.microsoft.com/office/drawing/2014/main" id="{7D0B5572-275F-5A74-D217-E7F75F968ADF}"/>
              </a:ext>
            </a:extLst>
          </p:cNvPr>
          <p:cNvSpPr>
            <a:spLocks noGrp="1"/>
          </p:cNvSpPr>
          <p:nvPr>
            <p:ph type="body" sz="half" idx="1"/>
          </p:nvPr>
        </p:nvSpPr>
        <p:spPr/>
        <p:txBody>
          <a:bodyPr>
            <a:normAutofit lnSpcReduction="10000"/>
          </a:bodyPr>
          <a:lstStyle/>
          <a:p>
            <a:pPr marL="0" indent="0">
              <a:buNone/>
            </a:pPr>
            <a:r>
              <a:rPr lang="de-DE" dirty="0"/>
              <a:t>Transport markets alone souvent cannot solve:</a:t>
            </a:r>
          </a:p>
          <a:p>
            <a:r>
              <a:rPr lang="de-DE" dirty="0" err="1"/>
              <a:t>congestion</a:t>
            </a:r>
            <a:endParaRPr lang="de-DE" dirty="0"/>
          </a:p>
          <a:p>
            <a:r>
              <a:rPr lang="de-DE" dirty="0" err="1"/>
              <a:t>pollution</a:t>
            </a:r>
            <a:endParaRPr lang="de-DE" dirty="0"/>
          </a:p>
          <a:p>
            <a:r>
              <a:rPr lang="de-DE" dirty="0" err="1"/>
              <a:t>trafic sécurité problèmes</a:t>
            </a:r>
            <a:endParaRPr lang="de-DE" dirty="0"/>
          </a:p>
          <a:p>
            <a:r>
              <a:rPr lang="de-DE" dirty="0" err="1"/>
              <a:t>unequal accessibilité</a:t>
            </a:r>
            <a:endParaRPr lang="de-DE" dirty="0"/>
          </a:p>
          <a:p>
            <a:r>
              <a:rPr lang="de-DE" dirty="0" err="1"/>
              <a:t>infrastructure</a:t>
            </a:r>
            <a:r>
              <a:rPr lang="de-DE" dirty="0"/>
              <a:t> </a:t>
            </a:r>
            <a:r>
              <a:rPr lang="de-DE" dirty="0" err="1"/>
              <a:t>financing</a:t>
            </a:r>
            <a:endParaRPr lang="de-DE" dirty="0"/>
          </a:p>
          <a:p>
            <a:endParaRPr lang="de-DE" dirty="0"/>
          </a:p>
          <a:p>
            <a:pPr marL="0" indent="0">
              <a:buNone/>
            </a:pPr>
            <a:r>
              <a:rPr lang="de-DE" b="1" dirty="0"/>
              <a:t>-&gt; Many </a:t>
            </a:r>
            <a:r>
              <a:rPr lang="de-DE" b="1" dirty="0" err="1"/>
              <a:t>transport</a:t>
            </a:r>
            <a:r>
              <a:rPr lang="de-DE" b="1" dirty="0"/>
              <a:t> </a:t>
            </a:r>
            <a:r>
              <a:rPr lang="de-DE" b="1" dirty="0" err="1"/>
              <a:t>effects</a:t>
            </a:r>
            <a:r>
              <a:rPr lang="de-DE" b="1" dirty="0"/>
              <a:t> </a:t>
            </a:r>
            <a:r>
              <a:rPr lang="de-DE" b="1" dirty="0" err="1"/>
              <a:t>are</a:t>
            </a:r>
            <a:r>
              <a:rPr lang="de-DE" b="1" dirty="0"/>
              <a:t> “</a:t>
            </a:r>
            <a:r>
              <a:rPr lang="de-DE" b="1" dirty="0" err="1"/>
              <a:t>externalities</a:t>
            </a:r>
            <a:r>
              <a:rPr lang="de-DE" b="1" dirty="0"/>
              <a:t>”</a:t>
            </a:r>
          </a:p>
        </p:txBody>
      </p:sp>
    </p:spTree>
    <p:extLst>
      <p:ext uri="{BB962C8B-B14F-4D97-AF65-F5344CB8AC3E}">
        <p14:creationId xmlns:p14="http://schemas.microsoft.com/office/powerpoint/2010/main" val="276034598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E33A72-8410-5630-8B9F-1CADB385C4EA}"/>
              </a:ext>
            </a:extLst>
          </p:cNvPr>
          <p:cNvSpPr>
            <a:spLocks noGrp="1"/>
          </p:cNvSpPr>
          <p:nvPr>
            <p:ph type="title"/>
          </p:nvPr>
        </p:nvSpPr>
        <p:spPr>
          <a:xfrm>
            <a:off x="603253" y="539751"/>
            <a:ext cx="6350440" cy="717551"/>
          </a:xfrm>
        </p:spPr>
        <p:txBody>
          <a:bodyPr/>
          <a:lstStyle/>
          <a:p>
            <a:r>
              <a:rPr lang="de-DE" dirty="0"/>
              <a:t>Principaux problèmes de transport</a:t>
            </a:r>
          </a:p>
        </p:txBody>
      </p:sp>
      <p:sp>
        <p:nvSpPr>
          <p:cNvPr id="3" name="Textplatzhalter 2">
            <a:extLst>
              <a:ext uri="{FF2B5EF4-FFF2-40B4-BE49-F238E27FC236}">
                <a16:creationId xmlns:a16="http://schemas.microsoft.com/office/drawing/2014/main" id="{D0CDE884-7EC2-8441-E7F3-0207A78B4E71}"/>
              </a:ext>
            </a:extLst>
          </p:cNvPr>
          <p:cNvSpPr>
            <a:spLocks noGrp="1"/>
          </p:cNvSpPr>
          <p:nvPr>
            <p:ph type="body" sz="half" idx="1"/>
          </p:nvPr>
        </p:nvSpPr>
        <p:spPr/>
        <p:txBody>
          <a:bodyPr>
            <a:normAutofit/>
          </a:bodyPr>
          <a:lstStyle/>
          <a:p>
            <a:r>
              <a:rPr lang="de-DE" dirty="0" err="1"/>
              <a:t>trafic congestion</a:t>
            </a:r>
            <a:endParaRPr lang="de-DE" dirty="0"/>
          </a:p>
          <a:p>
            <a:r>
              <a:rPr lang="de-DE" dirty="0" err="1"/>
              <a:t>gaz à effet de serre émissions</a:t>
            </a:r>
            <a:endParaRPr lang="de-DE" dirty="0"/>
          </a:p>
          <a:p>
            <a:r>
              <a:rPr lang="de-DE" dirty="0" err="1"/>
              <a:t>accidents et tués</a:t>
            </a:r>
            <a:endParaRPr lang="de-DE" dirty="0"/>
          </a:p>
          <a:p>
            <a:r>
              <a:rPr lang="de-DE" dirty="0" err="1"/>
              <a:t>bruit pollution</a:t>
            </a:r>
            <a:endParaRPr lang="de-DE" dirty="0"/>
          </a:p>
          <a:p>
            <a:r>
              <a:rPr lang="de-DE" dirty="0" err="1"/>
              <a:t>consommation d’espace</a:t>
            </a:r>
            <a:endParaRPr lang="de-DE" dirty="0"/>
          </a:p>
          <a:p>
            <a:r>
              <a:rPr lang="de-DE" dirty="0"/>
              <a:t>social </a:t>
            </a:r>
            <a:r>
              <a:rPr lang="de-DE" dirty="0" err="1"/>
              <a:t>exclusion</a:t>
            </a:r>
            <a:endParaRPr lang="de-DE" dirty="0"/>
          </a:p>
        </p:txBody>
      </p:sp>
      <p:pic>
        <p:nvPicPr>
          <p:cNvPr id="1026" name="Picture 2" descr="a street filled with lots of traffic next to tall buildings">
            <a:extLst>
              <a:ext uri="{FF2B5EF4-FFF2-40B4-BE49-F238E27FC236}">
                <a16:creationId xmlns:a16="http://schemas.microsoft.com/office/drawing/2014/main" id="{162256EE-F5CE-B1DC-4D2D-1338BE1C4A8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0673" y="205818"/>
            <a:ext cx="4296084" cy="6446363"/>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3235C55E-9C07-2AED-800E-5AE0585D2C50}"/>
              </a:ext>
            </a:extLst>
          </p:cNvPr>
          <p:cNvSpPr txBox="1"/>
          <p:nvPr/>
        </p:nvSpPr>
        <p:spPr>
          <a:xfrm>
            <a:off x="6421007" y="5847858"/>
            <a:ext cx="1552353"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005515292"/>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6815A3F9-B7BD-472F-8D8C-841506CA9A63}"/>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1275</Words>
  <Application>Microsoft Office PowerPoint</Application>
  <PresentationFormat>Widescreen</PresentationFormat>
  <Paragraphs>267</Paragraphs>
  <Slides>41</Slides>
  <Notes>41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Aptos</vt:lpstr>
      <vt:lpstr>Arial</vt:lpstr>
      <vt:lpstr>Arial Rounded MT Bold</vt:lpstr>
      <vt:lpstr>Calibri</vt:lpstr>
      <vt:lpstr>Helvetica Neue</vt:lpstr>
      <vt:lpstr>Helvetica Neue Medium</vt:lpstr>
      <vt:lpstr>Montserrat Regular</vt:lpstr>
      <vt:lpstr>21_BasicWhite</vt:lpstr>
      <vt:lpstr>Politique des transports</vt:lpstr>
      <vt:lpstr>Développement de l’ingénierie des systèmes de transport routier en Afrique subsaharienne – Programme moderne de master européen et renforcement des capacités</vt:lpstr>
      <vt:lpstr>PowerPoint Presentation</vt:lpstr>
      <vt:lpstr>Objectifs d’apprentissage</vt:lpstr>
      <vt:lpstr>Contenu</vt:lpstr>
      <vt:lpstr>Définition de la politique des transports</vt:lpstr>
      <vt:lpstr>Pourquoi la politique des transports est importante</vt:lpstr>
      <vt:lpstr>Pourquoi les gouvernements interviennent dans les transports</vt:lpstr>
      <vt:lpstr>Principaux problèmes de transport</vt:lpstr>
      <vt:lpstr>Intérêts publics et privés</vt:lpstr>
      <vt:lpstr>Contenu</vt:lpstr>
      <vt:lpstr>Objectifs économiques</vt:lpstr>
      <vt:lpstr>Objectifs sociaux</vt:lpstr>
      <vt:lpstr>Objectifs environnementaux</vt:lpstr>
      <vt:lpstr>La durabilité comme objectif central</vt:lpstr>
      <vt:lpstr>Contenu</vt:lpstr>
      <vt:lpstr>Facteurs économiques</vt:lpstr>
      <vt:lpstr>Facteurs politiques et institutionnels</vt:lpstr>
      <vt:lpstr>Facteurs sociaux et démographiques</vt:lpstr>
      <vt:lpstr>Facteurs technologiques</vt:lpstr>
      <vt:lpstr>Contenu</vt:lpstr>
      <vt:lpstr>Politique d’infrastructure</vt:lpstr>
      <vt:lpstr>Politique environnementale</vt:lpstr>
      <vt:lpstr>Politique de sécurité</vt:lpstr>
      <vt:lpstr>Politique tarifaire et économique</vt:lpstr>
      <vt:lpstr>Politique de mobilité urbaine</vt:lpstr>
      <vt:lpstr>Contenu</vt:lpstr>
      <vt:lpstr>Composantes du cadre politique</vt:lpstr>
      <vt:lpstr>Niveaux de politique des transports</vt:lpstr>
      <vt:lpstr>Principaux acteurs internationaux</vt:lpstr>
      <vt:lpstr>Contenu</vt:lpstr>
      <vt:lpstr>Qu’est-ce qu’une politique intégrée des transports?</vt:lpstr>
      <vt:lpstr>Principes d’une politique intégrée</vt:lpstr>
      <vt:lpstr>Exemples de politiques intégrées</vt:lpstr>
      <vt:lpstr>Défis de l’intégration</vt:lpstr>
      <vt:lpstr>Contenu</vt:lpstr>
      <vt:lpstr>Tendances émergentes</vt:lpstr>
      <vt:lpstr>Points clés à retenir</vt:lpstr>
      <vt:lpstr>Merci de votre attention!</vt:lpstr>
      <vt:lpstr>Sources - images</vt:lpstr>
      <vt:lpstr>Sources – Literature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134</cp:revision>
  <dcterms:modified xsi:type="dcterms:W3CDTF">2026-07-15T15:22:47Z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