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3"/>
  </p:notesMasterIdLst>
  <p:handoutMasterIdLst>
    <p:handoutMasterId r:id="rId14"/>
  </p:handoutMasterIdLst>
  <p:sldIdLst>
    <p:sldId id="306" r:id="rId5"/>
    <p:sldId id="313" r:id="rId6"/>
    <p:sldId id="307" r:id="rId7"/>
    <p:sldId id="314" r:id="rId8"/>
    <p:sldId id="315" r:id="rId9"/>
    <p:sldId id="317" r:id="rId10"/>
    <p:sldId id="316" r:id="rId11"/>
    <p:sldId id="309" r:id="rId12"/>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6211"/>
    <a:srgbClr val="F78722"/>
    <a:srgbClr val="EE230C"/>
    <a:srgbClr val="00518E"/>
    <a:srgbClr val="005EA4"/>
    <a:srgbClr val="B51600"/>
    <a:srgbClr val="890F00"/>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9D21453-61BF-CEB4-1A37-D850FAD4AB46}" v="2" dt="2026-05-26T17:12:09.587"/>
    <p1510:client id="{E5AD4D0A-07CB-41DE-AE39-81A248677965}" v="3" dt="2026-05-26T12:48:15.139"/>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0" d="100"/>
          <a:sy n="80" d="100"/>
        </p:scale>
        <p:origin x="682" y="53"/>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dam.inglot@pg.edu.pl" userId="S::adam.inglot_pg.edu.pl#ext#@fril.onmicrosoft.com::f3fe147e-12d2-407c-a2f2-fa7169a36f34" providerId="AD" clId="Web-{89D21453-61BF-CEB4-1A37-D850FAD4AB46}"/>
    <pc:docChg chg="modSld">
      <pc:chgData name="adam.inglot@pg.edu.pl" userId="S::adam.inglot_pg.edu.pl#ext#@fril.onmicrosoft.com::f3fe147e-12d2-407c-a2f2-fa7169a36f34" providerId="AD" clId="Web-{89D21453-61BF-CEB4-1A37-D850FAD4AB46}" dt="2026-05-26T17:12:09.587" v="1" actId="20577"/>
      <pc:docMkLst>
        <pc:docMk/>
      </pc:docMkLst>
      <pc:sldChg chg="modSp">
        <pc:chgData name="adam.inglot@pg.edu.pl" userId="S::adam.inglot_pg.edu.pl#ext#@fril.onmicrosoft.com::f3fe147e-12d2-407c-a2f2-fa7169a36f34" providerId="AD" clId="Web-{89D21453-61BF-CEB4-1A37-D850FAD4AB46}" dt="2026-05-26T17:12:09.587" v="1" actId="20577"/>
        <pc:sldMkLst>
          <pc:docMk/>
          <pc:sldMk cId="1478447607" sldId="306"/>
        </pc:sldMkLst>
        <pc:spChg chg="mod">
          <ac:chgData name="adam.inglot@pg.edu.pl" userId="S::adam.inglot_pg.edu.pl#ext#@fril.onmicrosoft.com::f3fe147e-12d2-407c-a2f2-fa7169a36f34" providerId="AD" clId="Web-{89D21453-61BF-CEB4-1A37-D850FAD4AB46}" dt="2026-05-26T17:12:09.587" v="1" actId="20577"/>
          <ac:spMkLst>
            <pc:docMk/>
            <pc:sldMk cId="1478447607" sldId="306"/>
            <ac:spMk id="3" creationId="{FFD85AD9-F452-2FFB-4F41-12718A52AA28}"/>
          </ac:spMkLst>
        </pc:spChg>
      </pc:sldChg>
    </pc:docChg>
  </pc:docChgLst>
  <pc:docChgLst>
    <pc:chgData name="Wojciech Kustra" userId="afebd3d0-216b-4c4f-8992-1bf1fda6d5e8" providerId="ADAL" clId="{1D307E72-7901-4E61-A01B-3C4232ABCF63}"/>
    <pc:docChg chg="undo custSel modSld">
      <pc:chgData name="Wojciech Kustra" userId="afebd3d0-216b-4c4f-8992-1bf1fda6d5e8" providerId="ADAL" clId="{1D307E72-7901-4E61-A01B-3C4232ABCF63}" dt="2026-05-26T16:41:34.836" v="16" actId="478"/>
      <pc:docMkLst>
        <pc:docMk/>
      </pc:docMkLst>
      <pc:sldChg chg="modSp mod">
        <pc:chgData name="Wojciech Kustra" userId="afebd3d0-216b-4c4f-8992-1bf1fda6d5e8" providerId="ADAL" clId="{1D307E72-7901-4E61-A01B-3C4232ABCF63}" dt="2026-05-26T12:47:14.203" v="7"/>
        <pc:sldMkLst>
          <pc:docMk/>
          <pc:sldMk cId="1478447607" sldId="306"/>
        </pc:sldMkLst>
        <pc:spChg chg="mod">
          <ac:chgData name="Wojciech Kustra" userId="afebd3d0-216b-4c4f-8992-1bf1fda6d5e8" providerId="ADAL" clId="{1D307E72-7901-4E61-A01B-3C4232ABCF63}" dt="2026-05-26T12:47:06.925" v="6"/>
          <ac:spMkLst>
            <pc:docMk/>
            <pc:sldMk cId="1478447607" sldId="306"/>
            <ac:spMk id="2" creationId="{72111A30-B86A-18DC-CFD2-586F00D22619}"/>
          </ac:spMkLst>
        </pc:spChg>
        <pc:spChg chg="mod">
          <ac:chgData name="Wojciech Kustra" userId="afebd3d0-216b-4c4f-8992-1bf1fda6d5e8" providerId="ADAL" clId="{1D307E72-7901-4E61-A01B-3C4232ABCF63}" dt="2026-05-26T12:47:14.203" v="7"/>
          <ac:spMkLst>
            <pc:docMk/>
            <pc:sldMk cId="1478447607" sldId="306"/>
            <ac:spMk id="3" creationId="{FFD85AD9-F452-2FFB-4F41-12718A52AA28}"/>
          </ac:spMkLst>
        </pc:spChg>
      </pc:sldChg>
      <pc:sldChg chg="addSp delSp modSp mod addAnim delAnim modAnim">
        <pc:chgData name="Wojciech Kustra" userId="afebd3d0-216b-4c4f-8992-1bf1fda6d5e8" providerId="ADAL" clId="{1D307E72-7901-4E61-A01B-3C4232ABCF63}" dt="2026-05-26T16:41:34.836" v="16" actId="478"/>
        <pc:sldMkLst>
          <pc:docMk/>
          <pc:sldMk cId="1830511694" sldId="316"/>
        </pc:sldMkLst>
        <pc:spChg chg="del">
          <ac:chgData name="Wojciech Kustra" userId="afebd3d0-216b-4c4f-8992-1bf1fda6d5e8" providerId="ADAL" clId="{1D307E72-7901-4E61-A01B-3C4232ABCF63}" dt="2026-05-26T16:41:34.836" v="16" actId="478"/>
          <ac:spMkLst>
            <pc:docMk/>
            <pc:sldMk cId="1830511694" sldId="316"/>
            <ac:spMk id="3" creationId="{76B493BE-7360-A829-93E2-552F93FEAB67}"/>
          </ac:spMkLst>
        </pc:spChg>
        <pc:picChg chg="add del">
          <ac:chgData name="Wojciech Kustra" userId="afebd3d0-216b-4c4f-8992-1bf1fda6d5e8" providerId="ADAL" clId="{1D307E72-7901-4E61-A01B-3C4232ABCF63}" dt="2026-05-26T12:48:24.504" v="15" actId="478"/>
          <ac:picMkLst>
            <pc:docMk/>
            <pc:sldMk cId="1830511694" sldId="316"/>
            <ac:picMk id="4" creationId="{D1081FB5-B859-11DE-E84E-7C617B52281E}"/>
          </ac:picMkLst>
        </pc:picChg>
        <pc:picChg chg="add mod ord">
          <ac:chgData name="Wojciech Kustra" userId="afebd3d0-216b-4c4f-8992-1bf1fda6d5e8" providerId="ADAL" clId="{1D307E72-7901-4E61-A01B-3C4232ABCF63}" dt="2026-05-26T12:48:23.774" v="14" actId="167"/>
          <ac:picMkLst>
            <pc:docMk/>
            <pc:sldMk cId="1830511694" sldId="316"/>
            <ac:picMk id="5" creationId="{9625DB9C-0A11-8BAC-EE61-2E3C0A04FE7A}"/>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29.05.2026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15363529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553996"/>
            <a:ext cx="5562601" cy="1459887"/>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smtClean="0">
                <a:ln>
                  <a:noFill/>
                </a:ln>
                <a:solidFill>
                  <a:srgbClr val="00518E"/>
                </a:solidFill>
                <a:effectLst/>
                <a:uFillTx/>
                <a:latin typeface="+mn-lt"/>
                <a:ea typeface="+mn-ea"/>
                <a:cs typeface="+mn-cs"/>
                <a:sym typeface="Helvetica Neue"/>
              </a:rPr>
              <a:t>Co-</a:t>
            </a:r>
            <a:r>
              <a:rPr kumimoji="0" lang="en-US" sz="1400" b="0" i="0" u="none" strike="noStrike" cap="none" spc="0" normalizeH="0" baseline="0" dirty="0" smtClean="0">
                <a:ln>
                  <a:noFill/>
                </a:ln>
                <a:solidFill>
                  <a:srgbClr val="00518E"/>
                </a:solidFill>
                <a:effectLst/>
                <a:uFillTx/>
                <a:latin typeface="+mn-lt"/>
                <a:ea typeface="+mn-ea"/>
                <a:cs typeface="+mn-cs"/>
                <a:sym typeface="Helvetica Neue"/>
              </a:rPr>
              <a:t>Funded </a:t>
            </a:r>
            <a:r>
              <a:rPr kumimoji="0" lang="en-US" sz="1400" b="0" i="0" u="none" strike="noStrike" cap="none" spc="0" normalizeH="0" baseline="0" dirty="0">
                <a:ln>
                  <a:noFill/>
                </a:ln>
                <a:solidFill>
                  <a:srgbClr val="00518E"/>
                </a:solidFill>
                <a:effectLst/>
                <a:uFillTx/>
                <a:latin typeface="+mn-lt"/>
                <a:ea typeface="+mn-ea"/>
                <a:cs typeface="+mn-cs"/>
                <a:sym typeface="Helvetica Neue"/>
              </a:rPr>
              <a:t>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slideLayout" Target="../slideLayouts/slideLayout3.xml"/><Relationship Id="rId1" Type="http://schemas.openxmlformats.org/officeDocument/2006/relationships/video" Target="https://player.vimeo.com/video/815015901?app_id=122963"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normAutofit fontScale="90000"/>
          </a:bodyPr>
          <a:lstStyle/>
          <a:p>
            <a:r>
              <a:rPr lang="pl-PL" dirty="0" err="1"/>
              <a:t>Additional</a:t>
            </a:r>
            <a:r>
              <a:rPr lang="pl-PL" dirty="0"/>
              <a:t> </a:t>
            </a:r>
            <a:r>
              <a:rPr lang="pl-PL" dirty="0" err="1"/>
              <a:t>material</a:t>
            </a:r>
            <a:r>
              <a:rPr lang="pl-PL" dirty="0"/>
              <a:t/>
            </a:r>
            <a:br>
              <a:rPr lang="pl-PL" dirty="0"/>
            </a:br>
            <a:r>
              <a:rPr lang="pl-PL" dirty="0" err="1"/>
              <a:t>Implementation</a:t>
            </a:r>
            <a:r>
              <a:rPr lang="pl-PL" dirty="0"/>
              <a:t> of </a:t>
            </a:r>
            <a:r>
              <a:rPr lang="pl-PL" dirty="0" err="1"/>
              <a:t>Inverted</a:t>
            </a:r>
            <a:r>
              <a:rPr lang="pl-PL" dirty="0"/>
              <a:t> </a:t>
            </a:r>
            <a:r>
              <a:rPr lang="pl-PL" dirty="0" err="1"/>
              <a:t>Pavements</a:t>
            </a:r>
            <a:r>
              <a:rPr lang="pl-PL" dirty="0"/>
              <a:t> </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lIns="50800" tIns="50800" rIns="50800" bIns="50800" anchor="t">
            <a:noAutofit/>
          </a:bodyPr>
          <a:lstStyle/>
          <a:p>
            <a:r>
              <a:rPr lang="pl-PL" dirty="0">
                <a:latin typeface="Calibri"/>
                <a:ea typeface="Calibri"/>
                <a:cs typeface="Calibri"/>
              </a:rPr>
              <a:t>TRB </a:t>
            </a:r>
            <a:r>
              <a:rPr lang="pl-PL">
                <a:latin typeface="Calibri"/>
                <a:ea typeface="Calibri"/>
                <a:cs typeface="Calibri"/>
              </a:rPr>
              <a:t>Webinar</a:t>
            </a:r>
          </a:p>
          <a:p>
            <a:r>
              <a:rPr lang="en-GB">
                <a:latin typeface="Calibri"/>
                <a:ea typeface="Calibri"/>
                <a:cs typeface="Calibri"/>
              </a:rPr>
              <a:t>Linda Pierce, NCE; Dan King, Iowa State; Tom Burnham, MnDOT; moderator John </a:t>
            </a:r>
            <a:r>
              <a:rPr lang="en-GB" dirty="0">
                <a:latin typeface="Calibri"/>
                <a:ea typeface="Calibri"/>
                <a:cs typeface="Calibri"/>
              </a:rPr>
              <a:t>Donahue, MoDOT; TRB, 04.04.2023</a:t>
            </a:r>
            <a:endParaRPr lang="pl-PL" dirty="0">
              <a:latin typeface="Calibri"/>
              <a:ea typeface="Calibri"/>
              <a:cs typeface="Calibri"/>
            </a:endParaRPr>
          </a:p>
        </p:txBody>
      </p:sp>
    </p:spTree>
    <p:extLst>
      <p:ext uri="{BB962C8B-B14F-4D97-AF65-F5344CB8AC3E}">
        <p14:creationId xmlns:p14="http://schemas.microsoft.com/office/powerpoint/2010/main" val="1478447607"/>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0FDFF-3A39-53A3-4D44-C9AE46F5A595}"/>
              </a:ext>
            </a:extLst>
          </p:cNvPr>
          <p:cNvSpPr>
            <a:spLocks noGrp="1"/>
          </p:cNvSpPr>
          <p:nvPr>
            <p:ph type="title"/>
          </p:nvPr>
        </p:nvSpPr>
        <p:spPr/>
        <p:txBody>
          <a:bodyPr/>
          <a:lstStyle/>
          <a:p>
            <a:r>
              <a:rPr lang="en-GB" dirty="0"/>
              <a:t>TRB Webinar: Implementation of Inverted Pavements </a:t>
            </a:r>
          </a:p>
        </p:txBody>
      </p:sp>
      <p:sp>
        <p:nvSpPr>
          <p:cNvPr id="3" name="Text Placeholder 2">
            <a:extLst>
              <a:ext uri="{FF2B5EF4-FFF2-40B4-BE49-F238E27FC236}">
                <a16:creationId xmlns:a16="http://schemas.microsoft.com/office/drawing/2014/main" id="{A738A484-7421-5F20-1B0A-2D59AEF03B84}"/>
              </a:ext>
            </a:extLst>
          </p:cNvPr>
          <p:cNvSpPr>
            <a:spLocks noGrp="1"/>
          </p:cNvSpPr>
          <p:nvPr>
            <p:ph type="body" sz="quarter" idx="11"/>
          </p:nvPr>
        </p:nvSpPr>
        <p:spPr/>
        <p:txBody>
          <a:bodyPr>
            <a:normAutofit fontScale="85000" lnSpcReduction="20000"/>
          </a:bodyPr>
          <a:lstStyle/>
          <a:p>
            <a:r>
              <a:rPr lang="pl-PL" dirty="0"/>
              <a:t>I</a:t>
            </a:r>
            <a:r>
              <a:rPr lang="en-GB" dirty="0" err="1"/>
              <a:t>nverted</a:t>
            </a:r>
            <a:r>
              <a:rPr lang="en-GB" dirty="0"/>
              <a:t> pavement is an effective design option that can enhance the sustainability and resilience of pavements. TRB hosted a webinar on Monday, September 18, 2023 from 2:00 PM to 3:30 PM </a:t>
            </a:r>
            <a:endParaRPr lang="pl-PL" dirty="0"/>
          </a:p>
          <a:p>
            <a:r>
              <a:rPr lang="en-GB" dirty="0"/>
              <a:t>Eastern that presented the structural mechanics and effective uses of inverted pavements. Presenters provided a summary of the state-of-technology. </a:t>
            </a:r>
            <a:endParaRPr lang="pl-PL" dirty="0"/>
          </a:p>
          <a:p>
            <a:r>
              <a:rPr lang="en-GB" dirty="0"/>
              <a:t>Presenters also shared case studies that discuss agency experiences during the design and construction of inverted pavements and the performance of inverted pavements compared with control sections.</a:t>
            </a:r>
          </a:p>
        </p:txBody>
      </p:sp>
      <p:sp>
        <p:nvSpPr>
          <p:cNvPr id="4" name="TextBox 3">
            <a:extLst>
              <a:ext uri="{FF2B5EF4-FFF2-40B4-BE49-F238E27FC236}">
                <a16:creationId xmlns:a16="http://schemas.microsoft.com/office/drawing/2014/main" id="{3085C634-AD0C-40C0-35A9-6F6B63694986}"/>
              </a:ext>
            </a:extLst>
          </p:cNvPr>
          <p:cNvSpPr txBox="1"/>
          <p:nvPr/>
        </p:nvSpPr>
        <p:spPr>
          <a:xfrm>
            <a:off x="278296" y="5758929"/>
            <a:ext cx="9607826" cy="10120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a:spcBef>
                <a:spcPts val="4500"/>
              </a:spcBef>
            </a:pPr>
            <a:r>
              <a:rPr lang="en-GB" sz="1200" dirty="0"/>
              <a:t>This webinar was sponsored by TRB’s Standing Technical Committees on Mechanics and Drainage of Saturated and Unsaturated Geomaterials, Transportation Earthworks, and Geotechnical Instrumentation and </a:t>
            </a:r>
            <a:r>
              <a:rPr lang="pl-PL" sz="1200" dirty="0" err="1"/>
              <a:t>Modelling</a:t>
            </a:r>
            <a:r>
              <a:rPr lang="en-GB" sz="1200" dirty="0"/>
              <a:t>.</a:t>
            </a:r>
            <a:endParaRPr kumimoji="0" lang="en-GB" sz="12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372547298"/>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0F9146-614B-D29C-DDCE-B4B539AB15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17D497-D68E-2640-9E98-4F5C047FC4F0}"/>
              </a:ext>
            </a:extLst>
          </p:cNvPr>
          <p:cNvSpPr>
            <a:spLocks noGrp="1"/>
          </p:cNvSpPr>
          <p:nvPr>
            <p:ph type="title"/>
          </p:nvPr>
        </p:nvSpPr>
        <p:spPr/>
        <p:txBody>
          <a:bodyPr/>
          <a:lstStyle/>
          <a:p>
            <a:r>
              <a:rPr lang="en-GB" dirty="0"/>
              <a:t>TRB Webinar: Implementation of Inverted Pavements </a:t>
            </a:r>
          </a:p>
        </p:txBody>
      </p:sp>
      <p:sp>
        <p:nvSpPr>
          <p:cNvPr id="3" name="Text Placeholder 2">
            <a:extLst>
              <a:ext uri="{FF2B5EF4-FFF2-40B4-BE49-F238E27FC236}">
                <a16:creationId xmlns:a16="http://schemas.microsoft.com/office/drawing/2014/main" id="{12E55B8C-3983-9563-7968-AC11ECBD5749}"/>
              </a:ext>
            </a:extLst>
          </p:cNvPr>
          <p:cNvSpPr>
            <a:spLocks noGrp="1"/>
          </p:cNvSpPr>
          <p:nvPr>
            <p:ph type="body" sz="quarter" idx="11"/>
          </p:nvPr>
        </p:nvSpPr>
        <p:spPr/>
        <p:txBody>
          <a:bodyPr>
            <a:normAutofit/>
          </a:bodyPr>
          <a:lstStyle/>
          <a:p>
            <a:r>
              <a:rPr lang="en-GB" b="1" dirty="0"/>
              <a:t>Webinar agenda and presenters</a:t>
            </a:r>
            <a:r>
              <a:rPr lang="pl-PL" b="1" dirty="0"/>
              <a:t>:</a:t>
            </a:r>
          </a:p>
          <a:p>
            <a:pPr lvl="1"/>
            <a:r>
              <a:rPr lang="en-GB" dirty="0"/>
              <a:t>Inverted pavement basics – Imad L Al-Qadi, </a:t>
            </a:r>
            <a:r>
              <a:rPr lang="en-GB" i="1" dirty="0"/>
              <a:t>University of Illinois</a:t>
            </a:r>
            <a:endParaRPr lang="en-GB" dirty="0"/>
          </a:p>
          <a:p>
            <a:pPr lvl="1"/>
            <a:r>
              <a:rPr lang="en-GB" dirty="0"/>
              <a:t>Implementation of inverted pavements – Erol </a:t>
            </a:r>
            <a:r>
              <a:rPr lang="en-GB" dirty="0" err="1"/>
              <a:t>Tutumluer</a:t>
            </a:r>
            <a:r>
              <a:rPr lang="en-GB" dirty="0"/>
              <a:t>, </a:t>
            </a:r>
            <a:r>
              <a:rPr lang="en-GB" i="1" dirty="0"/>
              <a:t>University of Illinois</a:t>
            </a:r>
            <a:endParaRPr lang="en-GB" dirty="0"/>
          </a:p>
          <a:p>
            <a:pPr lvl="1"/>
            <a:r>
              <a:rPr lang="en-GB" dirty="0"/>
              <a:t>Question and answer session moderated by Jeff Uhlmeyer, </a:t>
            </a:r>
            <a:r>
              <a:rPr lang="en-GB" i="1" dirty="0"/>
              <a:t>QES</a:t>
            </a:r>
            <a:endParaRPr lang="en-GB" dirty="0"/>
          </a:p>
          <a:p>
            <a:pPr lvl="1"/>
            <a:endParaRPr lang="en-GB" dirty="0"/>
          </a:p>
        </p:txBody>
      </p:sp>
    </p:spTree>
    <p:extLst>
      <p:ext uri="{BB962C8B-B14F-4D97-AF65-F5344CB8AC3E}">
        <p14:creationId xmlns:p14="http://schemas.microsoft.com/office/powerpoint/2010/main" val="3142787611"/>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6B740D-D204-D86D-8F4D-3BAC552480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54FFA2-F1A3-35C1-4661-D424706BA4D0}"/>
              </a:ext>
            </a:extLst>
          </p:cNvPr>
          <p:cNvSpPr>
            <a:spLocks noGrp="1"/>
          </p:cNvSpPr>
          <p:nvPr>
            <p:ph type="title"/>
          </p:nvPr>
        </p:nvSpPr>
        <p:spPr/>
        <p:txBody>
          <a:bodyPr/>
          <a:lstStyle/>
          <a:p>
            <a:r>
              <a:rPr lang="en-GB" dirty="0"/>
              <a:t>TRB Webinar: Implementation of Inverted Pavements </a:t>
            </a:r>
          </a:p>
        </p:txBody>
      </p:sp>
      <p:sp>
        <p:nvSpPr>
          <p:cNvPr id="3" name="Text Placeholder 2">
            <a:extLst>
              <a:ext uri="{FF2B5EF4-FFF2-40B4-BE49-F238E27FC236}">
                <a16:creationId xmlns:a16="http://schemas.microsoft.com/office/drawing/2014/main" id="{192C80AF-E072-1629-D3E6-8853DF0F6891}"/>
              </a:ext>
            </a:extLst>
          </p:cNvPr>
          <p:cNvSpPr>
            <a:spLocks noGrp="1"/>
          </p:cNvSpPr>
          <p:nvPr>
            <p:ph type="body" sz="quarter" idx="11"/>
          </p:nvPr>
        </p:nvSpPr>
        <p:spPr/>
        <p:txBody>
          <a:bodyPr>
            <a:normAutofit/>
          </a:bodyPr>
          <a:lstStyle/>
          <a:p>
            <a:r>
              <a:rPr lang="en-GB" b="1" dirty="0"/>
              <a:t>Learning Objectives</a:t>
            </a:r>
            <a:r>
              <a:rPr lang="pl-PL" b="1" dirty="0"/>
              <a:t>:</a:t>
            </a:r>
          </a:p>
          <a:p>
            <a:pPr lvl="1"/>
            <a:r>
              <a:rPr lang="en-GB" dirty="0"/>
              <a:t>Explain inverted pavements and the structural mechanics of the system</a:t>
            </a:r>
          </a:p>
          <a:p>
            <a:pPr lvl="1"/>
            <a:r>
              <a:rPr lang="en-GB" dirty="0"/>
              <a:t>Determine appropriate and effective uses of inverted pavements</a:t>
            </a:r>
          </a:p>
        </p:txBody>
      </p:sp>
    </p:spTree>
    <p:extLst>
      <p:ext uri="{BB962C8B-B14F-4D97-AF65-F5344CB8AC3E}">
        <p14:creationId xmlns:p14="http://schemas.microsoft.com/office/powerpoint/2010/main" val="399468004"/>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nline Media 4" title="TRB Webinar: Performance of Concrete Overlays on Asphalt Pavement">
            <a:hlinkClick r:id="" action="ppaction://media"/>
            <a:extLst>
              <a:ext uri="{FF2B5EF4-FFF2-40B4-BE49-F238E27FC236}">
                <a16:creationId xmlns:a16="http://schemas.microsoft.com/office/drawing/2014/main" id="{9625DB9C-0A11-8BAC-EE61-2E3C0A04FE7A}"/>
              </a:ext>
            </a:extLst>
          </p:cNvPr>
          <p:cNvPicPr>
            <a:picLocks noRot="1" noChangeAspect="1"/>
          </p:cNvPicPr>
          <p:nvPr>
            <a:videoFile r:link="rId1"/>
          </p:nvPr>
        </p:nvPicPr>
        <p:blipFill>
          <a:blip r:embed="rId3"/>
          <a:stretch>
            <a:fillRect/>
          </a:stretch>
        </p:blipFill>
        <p:spPr>
          <a:xfrm>
            <a:off x="563549" y="1721056"/>
            <a:ext cx="8988701" cy="5064057"/>
          </a:xfrm>
          <a:prstGeom prst="rect">
            <a:avLst/>
          </a:prstGeom>
        </p:spPr>
      </p:pic>
      <p:sp>
        <p:nvSpPr>
          <p:cNvPr id="2" name="Title 1">
            <a:extLst>
              <a:ext uri="{FF2B5EF4-FFF2-40B4-BE49-F238E27FC236}">
                <a16:creationId xmlns:a16="http://schemas.microsoft.com/office/drawing/2014/main" id="{3BAB013F-BC12-A769-0578-9839BEE18D96}"/>
              </a:ext>
            </a:extLst>
          </p:cNvPr>
          <p:cNvSpPr>
            <a:spLocks noGrp="1"/>
          </p:cNvSpPr>
          <p:nvPr>
            <p:ph type="title"/>
          </p:nvPr>
        </p:nvSpPr>
        <p:spPr/>
        <p:txBody>
          <a:bodyPr/>
          <a:lstStyle/>
          <a:p>
            <a:r>
              <a:rPr lang="en-GB"/>
              <a:t>TRB Webinar: Implementation of Inverted Pavements </a:t>
            </a:r>
            <a:endParaRPr lang="en-GB" dirty="0"/>
          </a:p>
        </p:txBody>
      </p:sp>
    </p:spTree>
    <p:extLst>
      <p:ext uri="{BB962C8B-B14F-4D97-AF65-F5344CB8AC3E}">
        <p14:creationId xmlns:p14="http://schemas.microsoft.com/office/powerpoint/2010/main" val="1830511694"/>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dirty="0"/>
          </a:p>
        </p:txBody>
      </p:sp>
    </p:spTree>
    <p:extLst>
      <p:ext uri="{BB962C8B-B14F-4D97-AF65-F5344CB8AC3E}">
        <p14:creationId xmlns:p14="http://schemas.microsoft.com/office/powerpoint/2010/main" val="2250183073"/>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2.xml><?xml version="1.0" encoding="utf-8"?>
<ds:datastoreItem xmlns:ds="http://schemas.openxmlformats.org/officeDocument/2006/customXml" ds:itemID="{CB855106-9604-4A95-BD29-B692D641F7DD}"/>
</file>

<file path=customXml/itemProps3.xml><?xml version="1.0" encoding="utf-8"?>
<ds:datastoreItem xmlns:ds="http://schemas.openxmlformats.org/officeDocument/2006/customXml" ds:itemID="{5167823F-587A-477D-BE82-6BCC301C67C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189</TotalTime>
  <Words>220</Words>
  <Application>Microsoft Office PowerPoint</Application>
  <PresentationFormat>Panoramiczny</PresentationFormat>
  <Paragraphs>19</Paragraphs>
  <Slides>8</Slides>
  <Notes>1</Notes>
  <HiddenSlides>0</HiddenSlides>
  <MMClips>1</MMClips>
  <ScaleCrop>false</ScaleCrop>
  <HeadingPairs>
    <vt:vector size="6" baseType="variant">
      <vt:variant>
        <vt:lpstr>Używane czcionki</vt:lpstr>
      </vt:variant>
      <vt:variant>
        <vt:i4>8</vt:i4>
      </vt:variant>
      <vt:variant>
        <vt:lpstr>Motyw</vt:lpstr>
      </vt:variant>
      <vt:variant>
        <vt:i4>1</vt:i4>
      </vt:variant>
      <vt:variant>
        <vt:lpstr>Tytuły slajdów</vt:lpstr>
      </vt:variant>
      <vt:variant>
        <vt:i4>8</vt:i4>
      </vt:variant>
    </vt:vector>
  </HeadingPairs>
  <TitlesOfParts>
    <vt:vector size="17" baseType="lpstr">
      <vt:lpstr>Aptos</vt:lpstr>
      <vt:lpstr>Arial</vt:lpstr>
      <vt:lpstr>Arial Rounded MT Bold</vt:lpstr>
      <vt:lpstr>Calibri</vt:lpstr>
      <vt:lpstr>Helvetica Neue</vt:lpstr>
      <vt:lpstr>Helvetica Neue Medium</vt:lpstr>
      <vt:lpstr>Jura Light Bold</vt:lpstr>
      <vt:lpstr>Montserrat Regular</vt:lpstr>
      <vt:lpstr>21_BasicWhite</vt:lpstr>
      <vt:lpstr>Additional material Implementation of Inverted Pavements </vt:lpstr>
      <vt:lpstr>Road Transportation Systems Engineering Development in the Sub-Saharan Africa – Modern EU Master Programme &amp; Capacity Building</vt:lpstr>
      <vt:lpstr>Prezentacja programu PowerPoint</vt:lpstr>
      <vt:lpstr>TRB Webinar: Implementation of Inverted Pavements </vt:lpstr>
      <vt:lpstr>TRB Webinar: Implementation of Inverted Pavements </vt:lpstr>
      <vt:lpstr>TRB Webinar: Implementation of Inverted Pavements </vt:lpstr>
      <vt:lpstr>TRB Webinar: Implementation of Inverted Pavements </vt:lpstr>
      <vt:lpstr>Prezentacja programu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Adam</cp:lastModifiedBy>
  <cp:revision>24</cp:revision>
  <dcterms:modified xsi:type="dcterms:W3CDTF">2026-05-29T10:46:40Z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