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9"/>
  </p:notesMasterIdLst>
  <p:handoutMasterIdLst>
    <p:handoutMasterId r:id="rId40"/>
  </p:handoutMasterIdLst>
  <p:sldIdLst>
    <p:sldId id="306" r:id="rId6"/>
    <p:sldId id="307" r:id="rId7"/>
    <p:sldId id="318" r:id="rId8"/>
    <p:sldId id="378" r:id="rId9"/>
    <p:sldId id="392" r:id="rId10"/>
    <p:sldId id="376" r:id="rId11"/>
    <p:sldId id="393" r:id="rId12"/>
    <p:sldId id="326" r:id="rId13"/>
    <p:sldId id="354" r:id="rId14"/>
    <p:sldId id="355" r:id="rId15"/>
    <p:sldId id="325" r:id="rId16"/>
    <p:sldId id="394" r:id="rId17"/>
    <p:sldId id="357" r:id="rId18"/>
    <p:sldId id="358" r:id="rId19"/>
    <p:sldId id="359" r:id="rId20"/>
    <p:sldId id="360" r:id="rId21"/>
    <p:sldId id="361" r:id="rId22"/>
    <p:sldId id="395" r:id="rId23"/>
    <p:sldId id="363" r:id="rId24"/>
    <p:sldId id="364" r:id="rId25"/>
    <p:sldId id="365" r:id="rId26"/>
    <p:sldId id="396" r:id="rId27"/>
    <p:sldId id="367" r:id="rId28"/>
    <p:sldId id="368" r:id="rId29"/>
    <p:sldId id="397" r:id="rId30"/>
    <p:sldId id="370" r:id="rId31"/>
    <p:sldId id="371" r:id="rId32"/>
    <p:sldId id="372" r:id="rId33"/>
    <p:sldId id="373" r:id="rId34"/>
    <p:sldId id="374" r:id="rId35"/>
    <p:sldId id="398" r:id="rId36"/>
    <p:sldId id="380" r:id="rId37"/>
    <p:sldId id="309" r:id="rId3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C88F85-CC88-4F25-BA3B-D1A7E947BF0D}" v="1" dt="2026-05-10T11:34:10.22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883" autoAdjust="0"/>
  </p:normalViewPr>
  <p:slideViewPr>
    <p:cSldViewPr snapToGrid="0">
      <p:cViewPr varScale="1">
        <p:scale>
          <a:sx n="70" d="100"/>
          <a:sy n="70" d="100"/>
        </p:scale>
        <p:origin x="90" y="15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34:10.220" v="0"/>
      <pc:docMkLst>
        <pc:docMk/>
      </pc:docMkLst>
      <pc:sldMasterChg chg="modSldLayout">
        <pc:chgData name="Wojciech Kustra" userId="afebd3d0-216b-4c4f-8992-1bf1fda6d5e8" providerId="ADAL" clId="{1D307E72-7901-4E61-A01B-3C4232ABCF63}" dt="2026-05-10T11:34:10.220" v="0"/>
        <pc:sldMasterMkLst>
          <pc:docMk/>
          <pc:sldMasterMk cId="0" sldId="2147483648"/>
        </pc:sldMasterMkLst>
        <pc:sldLayoutChg chg="addSp modSp">
          <pc:chgData name="Wojciech Kustra" userId="afebd3d0-216b-4c4f-8992-1bf1fda6d5e8" providerId="ADAL" clId="{1D307E72-7901-4E61-A01B-3C4232ABCF63}" dt="2026-05-10T11:34:10.220" v="0"/>
          <pc:sldLayoutMkLst>
            <pc:docMk/>
            <pc:sldMasterMk cId="0" sldId="2147483648"/>
            <pc:sldLayoutMk cId="0" sldId="2147483650"/>
          </pc:sldLayoutMkLst>
          <pc:spChg chg="mod">
            <ac:chgData name="Wojciech Kustra" userId="afebd3d0-216b-4c4f-8992-1bf1fda6d5e8" providerId="ADAL" clId="{1D307E72-7901-4E61-A01B-3C4232ABCF63}" dt="2026-05-10T11:34:10.220" v="0"/>
            <ac:spMkLst>
              <pc:docMk/>
              <pc:sldMasterMk cId="0" sldId="2147483648"/>
              <pc:sldLayoutMk cId="0" sldId="2147483650"/>
              <ac:spMk id="5" creationId="{9BA3B7E8-B2D5-691F-9B46-CFDDEB1E4F5F}"/>
            </ac:spMkLst>
          </pc:spChg>
          <pc:grpChg chg="add mod">
            <ac:chgData name="Wojciech Kustra" userId="afebd3d0-216b-4c4f-8992-1bf1fda6d5e8" providerId="ADAL" clId="{1D307E72-7901-4E61-A01B-3C4232ABCF63}" dt="2026-05-10T11:34:10.220" v="0"/>
            <ac:grpSpMkLst>
              <pc:docMk/>
              <pc:sldMasterMk cId="0" sldId="2147483648"/>
              <pc:sldLayoutMk cId="0" sldId="2147483650"/>
              <ac:grpSpMk id="3" creationId="{C17C46BC-BFDC-E487-E2FA-84D57A9F70A9}"/>
            </ac:grpSpMkLst>
          </pc:grpChg>
          <pc:picChg chg="mod">
            <ac:chgData name="Wojciech Kustra" userId="afebd3d0-216b-4c4f-8992-1bf1fda6d5e8" providerId="ADAL" clId="{1D307E72-7901-4E61-A01B-3C4232ABCF63}" dt="2026-05-10T11:34:10.220" v="0"/>
            <ac:picMkLst>
              <pc:docMk/>
              <pc:sldMasterMk cId="0" sldId="2147483648"/>
              <pc:sldLayoutMk cId="0" sldId="2147483650"/>
              <ac:picMk id="4" creationId="{EB6C7BF5-A804-29A8-8EA0-D07884AB08C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0783714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914124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C17C46BC-BFDC-E487-E2FA-84D57A9F70A9}"/>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EB6C7BF5-A804-29A8-8EA0-D07884AB08CB}"/>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BA3B7E8-B2D5-691F-9B46-CFDDEB1E4F5F}"/>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à la recherche et à l'analyse dans le domaine des transports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forms/u/0/" TargetMode="External"/><Relationship Id="rId2" Type="http://schemas.openxmlformats.org/officeDocument/2006/relationships/slideLayout" Target="../slideLayouts/slideLayout13.xml"/><Relationship Id="rId1" Type="http://schemas.openxmlformats.org/officeDocument/2006/relationships/video" Target="https://www.youtube.com/embed/BtoOHhA3aPQ?feature=oembed" TargetMode="External"/><Relationship Id="rId5" Type="http://schemas.openxmlformats.org/officeDocument/2006/relationships/hyperlink" Target="https://youtu.be/BtoOHhA3aPQ" TargetMode="Externa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support.google.com/docs/answer/6281888" TargetMode="External"/><Relationship Id="rId2" Type="http://schemas.openxmlformats.org/officeDocument/2006/relationships/hyperlink" Target="https://youtu.be/BtoOHhA3aPQ" TargetMode="Externa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1 : Introduction à la recherche et à l'analyse dans le domaine des transports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793819"/>
            <a:ext cx="8898903"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800" dirty="0">
                <a:solidFill>
                  <a:srgbClr val="0070C0"/>
                </a:solidFill>
                <a:highlight>
                  <a:srgbClr val="FFFF00"/>
                </a:highlight>
              </a:rPr>
              <a:t>Laboratoire 2 </a:t>
            </a:r>
            <a:r>
              <a:rPr lang="pl-PL" sz="2800" dirty="0">
                <a:solidFill>
                  <a:srgbClr val="0070C0"/>
                </a:solidFill>
                <a:highlight>
                  <a:srgbClr val="FFFF00"/>
                </a:highlight>
              </a:rPr>
              <a:t>: Conception d'enquêtes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81E17-CAD1-85A3-6138-3870513D3E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BD86CDB-C2E5-8999-10D4-4F614052AF7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4B922C91-5D42-645D-570A-DB420EB79F7C}"/>
              </a:ext>
            </a:extLst>
          </p:cNvPr>
          <p:cNvSpPr txBox="1"/>
          <p:nvPr/>
        </p:nvSpPr>
        <p:spPr>
          <a:xfrm>
            <a:off x="726281" y="1944181"/>
            <a:ext cx="6254382" cy="3476923"/>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Discussion de groupe :</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Répartissez les étudiants en petits groupes afin de réfléchir à la manière dont les enquêtes peuvent être appliquées dans le domaine de l'ingénierie. Voici quelques applications possibles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Commentaires des utilisateurs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Évaluation des besoins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Évaluation des performances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Étude de marché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5B764570-28F5-F1BA-33B8-C6E89060E0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6691" y="2391936"/>
            <a:ext cx="4520964" cy="277107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0BDA820-6B89-E4FF-49DC-A154A3BC09F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3B57E8E9-FF02-F7DB-18E9-B6256B6A9DBA}"/>
              </a:ext>
            </a:extLst>
          </p:cNvPr>
          <p:cNvSpPr txBox="1">
            <a:spLocks noGrp="1"/>
          </p:cNvSpPr>
          <p:nvPr>
            <p:ph type="ftr" sz="quarter" idx="5"/>
          </p:nvPr>
        </p:nvSpPr>
        <p:spPr>
          <a:xfrm>
            <a:off x="449988" y="6327770"/>
            <a:ext cx="504714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DE0E078A-5BE8-1D30-DEB5-3FC26B86CBC6}"/>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1.3 Applications en ingénierie</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6F9AF954-54F4-523D-8F40-A5446E609CA2}"/>
              </a:ext>
            </a:extLst>
          </p:cNvPr>
          <p:cNvSpPr txBox="1">
            <a:spLocks/>
          </p:cNvSpPr>
          <p:nvPr/>
        </p:nvSpPr>
        <p:spPr>
          <a:xfrm>
            <a:off x="726280" y="403415"/>
            <a:ext cx="5562687"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1. Introduction à la conception d'enquêtes </a:t>
            </a:r>
            <a:endParaRPr lang="en-GB" sz="2400" b="1" spc="-13" dirty="0">
              <a:solidFill>
                <a:schemeClr val="bg1"/>
              </a:solidFill>
            </a:endParaRPr>
          </a:p>
        </p:txBody>
      </p:sp>
    </p:spTree>
    <p:extLst>
      <p:ext uri="{BB962C8B-B14F-4D97-AF65-F5344CB8AC3E}">
        <p14:creationId xmlns:p14="http://schemas.microsoft.com/office/powerpoint/2010/main" val="891605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DFFF9A1A-4308-5F92-474A-2DFE909B7BD4}"/>
              </a:ext>
            </a:extLst>
          </p:cNvPr>
          <p:cNvSpPr txBox="1"/>
          <p:nvPr/>
        </p:nvSpPr>
        <p:spPr>
          <a:xfrm>
            <a:off x="731807" y="789234"/>
            <a:ext cx="10733911" cy="4361076"/>
          </a:xfrm>
          <a:prstGeom prst="rect">
            <a:avLst/>
          </a:prstGeom>
        </p:spPr>
        <p:txBody>
          <a:bodyPr vert="horz" wrap="square" lIns="0" tIns="16329" rIns="0" bIns="0" rtlCol="0">
            <a:spAutoFit/>
          </a:bodyPr>
          <a:lstStyle/>
          <a:p>
            <a:pPr marL="361950" indent="-171450" defTabSz="1175644" hangingPunct="1">
              <a:lnSpc>
                <a:spcPct val="2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2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Objectifs </a:t>
            </a:r>
            <a:r>
              <a:rPr lang="en-US" sz="1400" dirty="0">
                <a:solidFill>
                  <a:sysClr val="windowText" lastClr="000000"/>
                </a:solidFill>
                <a:latin typeface="Arial"/>
                <a:cs typeface="Arial"/>
              </a:rPr>
              <a:t>: Définir clairement les objectifs de l'enquête afin de garantir une collecte de données ciblée.</a:t>
            </a:r>
          </a:p>
          <a:p>
            <a:pPr marL="361950" indent="-171450" defTabSz="1175644" hangingPunct="1">
              <a:lnSpc>
                <a:spcPct val="2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Conception de l'enquête :</a:t>
            </a:r>
          </a:p>
          <a:p>
            <a:pPr marL="361950" lvl="1" indent="-171450" defTabSz="1175644" hangingPunct="1">
              <a:lnSpc>
                <a:spcPct val="100000"/>
              </a:lnSpc>
              <a:spcBef>
                <a:spcPts val="129"/>
              </a:spcBef>
              <a:buFont typeface="Arial" panose="020B0604020202020204" pitchFamily="34" charset="0"/>
              <a:buChar char="•"/>
            </a:pPr>
            <a:r>
              <a:rPr lang="en-US" sz="1400" dirty="0">
                <a:solidFill>
                  <a:sysClr val="windowText" lastClr="000000"/>
                </a:solidFill>
                <a:latin typeface="Arial"/>
                <a:cs typeface="Arial"/>
              </a:rPr>
              <a:t>Élaboration des questions : formuler des questions claires et impartiales qui correspondent aux objectifs de l'enquête.</a:t>
            </a:r>
          </a:p>
          <a:p>
            <a:pPr marL="361950" lvl="1" indent="-171450" defTabSz="1175644" hangingPunct="1">
              <a:lnSpc>
                <a:spcPct val="100000"/>
              </a:lnSpc>
              <a:spcBef>
                <a:spcPts val="129"/>
              </a:spcBef>
              <a:buFont typeface="Arial" panose="020B0604020202020204" pitchFamily="34" charset="0"/>
              <a:buChar char="•"/>
            </a:pPr>
            <a:r>
              <a:rPr lang="en-US" sz="1400" dirty="0">
                <a:solidFill>
                  <a:sysClr val="windowText" lastClr="000000"/>
                </a:solidFill>
                <a:latin typeface="Arial"/>
                <a:cs typeface="Arial"/>
              </a:rPr>
              <a:t>Options de réponse : Déterminer les formats de réponse appropriés (par exemple, choix multiples, échelles de Likert).</a:t>
            </a:r>
          </a:p>
          <a:p>
            <a:pPr marL="361950" indent="-171450" defTabSz="1175644" hangingPunct="1">
              <a:lnSpc>
                <a:spcPct val="2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Sélection de l'échantillon : </a:t>
            </a:r>
            <a:r>
              <a:rPr lang="en-US" sz="1400" dirty="0">
                <a:solidFill>
                  <a:sysClr val="windowText" lastClr="000000"/>
                </a:solidFill>
                <a:latin typeface="Arial"/>
                <a:cs typeface="Arial"/>
              </a:rPr>
              <a:t>identifier et recruter un sous-ensemble représentatif de la population cible pour participer à l'enquête.</a:t>
            </a:r>
          </a:p>
          <a:p>
            <a:pPr marL="361950" indent="-171450" defTabSz="1175644" hangingPunct="1">
              <a:lnSpc>
                <a:spcPct val="2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Diffuser l'enquête : </a:t>
            </a:r>
            <a:r>
              <a:rPr lang="en-US" sz="1400" dirty="0">
                <a:solidFill>
                  <a:sysClr val="windowText" lastClr="000000"/>
                </a:solidFill>
                <a:latin typeface="Arial"/>
                <a:cs typeface="Arial"/>
              </a:rPr>
              <a:t>choisir la méthode la plus efficace pour atteindre les répondants (par exemple, plateformes en ligne, courrier, en personne).</a:t>
            </a:r>
          </a:p>
          <a:p>
            <a:pPr marL="361950" indent="-171450" defTabSz="1175644" hangingPunct="1">
              <a:lnSpc>
                <a:spcPct val="2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Collecte et analyse des données : </a:t>
            </a:r>
            <a:r>
              <a:rPr lang="en-US" sz="1400" dirty="0">
                <a:solidFill>
                  <a:sysClr val="windowText" lastClr="000000"/>
                </a:solidFill>
                <a:latin typeface="Arial"/>
                <a:cs typeface="Arial"/>
              </a:rPr>
              <a:t>rassemblez les réponses de manière systématique et utilisez des outils statistiques pour interpréter les données et tirer des conclusions pertinentes.</a:t>
            </a:r>
          </a:p>
          <a:p>
            <a:pPr marL="361950" indent="-171450" defTabSz="1175644" hangingPunct="1">
              <a:lnSpc>
                <a:spcPct val="2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Communiquer les résultats : </a:t>
            </a:r>
            <a:r>
              <a:rPr lang="en-US" sz="1400" dirty="0">
                <a:solidFill>
                  <a:sysClr val="windowText" lastClr="000000"/>
                </a:solidFill>
                <a:latin typeface="Arial"/>
                <a:cs typeface="Arial"/>
              </a:rPr>
              <a:t>présenter les résultats de manière claire et exploitable afin d'éclairer la prise de décision.</a:t>
            </a:r>
            <a:endParaRPr lang="en-GB" sz="1400" dirty="0">
              <a:solidFill>
                <a:sysClr val="windowText" lastClr="000000"/>
              </a:solidFill>
              <a:latin typeface="Arial"/>
              <a:cs typeface="Arial"/>
            </a:endParaRPr>
          </a:p>
        </p:txBody>
      </p:sp>
      <p:sp>
        <p:nvSpPr>
          <p:cNvPr id="4" name="object 6">
            <a:extLst>
              <a:ext uri="{FF2B5EF4-FFF2-40B4-BE49-F238E27FC236}">
                <a16:creationId xmlns:a16="http://schemas.microsoft.com/office/drawing/2014/main" id="{3DE527B3-3AFE-C8E2-8AD7-E072667DC81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61E48287-D09E-9FAB-D23E-A0C836A52A6C}"/>
              </a:ext>
            </a:extLst>
          </p:cNvPr>
          <p:cNvSpPr txBox="1">
            <a:spLocks noGrp="1"/>
          </p:cNvSpPr>
          <p:nvPr>
            <p:ph type="ftr" sz="quarter" idx="5"/>
          </p:nvPr>
        </p:nvSpPr>
        <p:spPr>
          <a:xfrm>
            <a:off x="455029" y="6327770"/>
            <a:ext cx="659045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9" name="object 3">
            <a:extLst>
              <a:ext uri="{FF2B5EF4-FFF2-40B4-BE49-F238E27FC236}">
                <a16:creationId xmlns:a16="http://schemas.microsoft.com/office/drawing/2014/main" id="{B7A51A85-26C4-23DA-C6D8-D8E68446AFE1}"/>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1.4 Aperçu du processus de conception d'une enquête</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3E4264DB-2BD1-B480-4262-B9C89DE3D238}"/>
              </a:ext>
            </a:extLst>
          </p:cNvPr>
          <p:cNvSpPr txBox="1">
            <a:spLocks/>
          </p:cNvSpPr>
          <p:nvPr/>
        </p:nvSpPr>
        <p:spPr>
          <a:xfrm>
            <a:off x="726280" y="403415"/>
            <a:ext cx="5575844"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1. Introduction à la conception </a:t>
            </a:r>
            <a:r>
              <a:rPr lang="en-GB" sz="2400" b="1" dirty="0" err="1">
                <a:solidFill>
                  <a:schemeClr val="bg1"/>
                </a:solidFill>
              </a:rPr>
              <a:t>d'enquêtes</a:t>
            </a:r>
            <a:r>
              <a:rPr lang="en-GB" sz="2400" b="1" dirty="0">
                <a:solidFill>
                  <a:schemeClr val="bg1"/>
                </a:solidFill>
              </a:rPr>
              <a:t> </a:t>
            </a:r>
            <a:endParaRPr lang="en-GB" sz="24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C793C-B785-06D9-09E6-BCF98075147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BF29771-8064-B85D-EB98-B449EA6E811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Principes de création d'enquêtes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3A4FFE3B-DD63-1C25-6563-6C4DEA26F6FA}"/>
              </a:ext>
            </a:extLst>
          </p:cNvPr>
          <p:cNvSpPr txBox="1">
            <a:spLocks noGrp="1"/>
          </p:cNvSpPr>
          <p:nvPr>
            <p:ph type="ftr" sz="quarter" idx="5"/>
          </p:nvPr>
        </p:nvSpPr>
        <p:spPr>
          <a:xfrm>
            <a:off x="429910" y="6310245"/>
            <a:ext cx="501892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2" name="object 6">
            <a:extLst>
              <a:ext uri="{FF2B5EF4-FFF2-40B4-BE49-F238E27FC236}">
                <a16:creationId xmlns:a16="http://schemas.microsoft.com/office/drawing/2014/main" id="{6098A14F-5CEE-B9F5-6AE8-F0E1AF9A4F3E}"/>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des enquêtes</a:t>
            </a:r>
            <a:endParaRPr lang="en-GB" b="1" spc="-13" dirty="0">
              <a:solidFill>
                <a:prstClr val="black"/>
              </a:solidFill>
            </a:endParaRPr>
          </a:p>
        </p:txBody>
      </p:sp>
    </p:spTree>
    <p:extLst>
      <p:ext uri="{BB962C8B-B14F-4D97-AF65-F5344CB8AC3E}">
        <p14:creationId xmlns:p14="http://schemas.microsoft.com/office/powerpoint/2010/main" val="4250082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6DF97-8EE6-F689-E23E-C57A042F89B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6E9BE33-4BEE-64E3-1364-5232DDBE963A}"/>
              </a:ext>
            </a:extLst>
          </p:cNvPr>
          <p:cNvSpPr txBox="1">
            <a:spLocks noGrp="1"/>
          </p:cNvSpPr>
          <p:nvPr>
            <p:ph type="title"/>
          </p:nvPr>
        </p:nvSpPr>
        <p:spPr>
          <a:xfrm>
            <a:off x="726281" y="403415"/>
            <a:ext cx="441804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 Principes de création d'enquêtes </a:t>
            </a:r>
            <a:endParaRPr sz="2400" b="1" spc="-13" dirty="0">
              <a:solidFill>
                <a:schemeClr val="bg1"/>
              </a:solidFill>
            </a:endParaRPr>
          </a:p>
        </p:txBody>
      </p:sp>
      <p:sp>
        <p:nvSpPr>
          <p:cNvPr id="8" name="TextBox 7">
            <a:extLst>
              <a:ext uri="{FF2B5EF4-FFF2-40B4-BE49-F238E27FC236}">
                <a16:creationId xmlns:a16="http://schemas.microsoft.com/office/drawing/2014/main" id="{DC6C25BB-87C9-0BD1-DFB4-79F2450B5BD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0A63AAD7-3035-FA09-C593-A93490A626DC}"/>
              </a:ext>
            </a:extLst>
          </p:cNvPr>
          <p:cNvSpPr txBox="1"/>
          <p:nvPr/>
        </p:nvSpPr>
        <p:spPr>
          <a:xfrm>
            <a:off x="726281" y="1359414"/>
            <a:ext cx="6799428" cy="4954250"/>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Quels sont les objectifs d'un sondage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objectifs définissent la finalité du sondage et garantissent l'utilité des données collectées.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Des objectifs clairs permettent d'éviter les questions non pertinentes et d'améliorer la qualité des réponses.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 d'objectifs pertinents et non pertinents :</a:t>
            </a:r>
          </a:p>
          <a:p>
            <a:pPr marL="190500" lvl="4" indent="0" defTabSz="1175644" hangingPunct="1">
              <a:lnSpc>
                <a:spcPct val="150000"/>
              </a:lnSpc>
              <a:spcBef>
                <a:spcPts val="129"/>
              </a:spcBef>
            </a:pPr>
            <a:r>
              <a:rPr lang="en-US" sz="1600" i="1" dirty="0">
                <a:solidFill>
                  <a:sysClr val="windowText" lastClr="000000"/>
                </a:solidFill>
                <a:latin typeface="Arial"/>
                <a:cs typeface="Arial"/>
              </a:rPr>
              <a:t>« Comprendre les habitudes de transport. » </a:t>
            </a:r>
            <a:r>
              <a:rPr lang="en-US" sz="1600" dirty="0">
                <a:solidFill>
                  <a:sysClr val="windowText" lastClr="000000"/>
                </a:solidFill>
                <a:latin typeface="Arial"/>
                <a:cs typeface="Arial"/>
              </a:rPr>
              <a:t>(Trop vague)</a:t>
            </a:r>
          </a:p>
          <a:p>
            <a:pPr marL="190500" lvl="4" indent="0" defTabSz="1175644" hangingPunct="1">
              <a:lnSpc>
                <a:spcPct val="150000"/>
              </a:lnSpc>
              <a:spcBef>
                <a:spcPts val="129"/>
              </a:spcBef>
            </a:pPr>
            <a:r>
              <a:rPr lang="en-US" sz="1600" i="1" dirty="0">
                <a:solidFill>
                  <a:sysClr val="windowText" lastClr="000000"/>
                </a:solidFill>
                <a:latin typeface="Arial"/>
                <a:cs typeface="Arial"/>
              </a:rPr>
              <a:t>« Identifier le pourcentage d'étudiants qui utilisent les transports en commun, le vélo ou la voiture pour se rendre sur le campus. » </a:t>
            </a:r>
            <a:r>
              <a:rPr lang="en-US" sz="1600" dirty="0">
                <a:solidFill>
                  <a:sysClr val="windowText" lastClr="000000"/>
                </a:solidFill>
                <a:latin typeface="Arial"/>
                <a:cs typeface="Arial"/>
              </a:rPr>
              <a:t>(Précis et mesurable)</a:t>
            </a:r>
          </a:p>
          <a:p>
            <a:pPr marL="190500" lvl="4" indent="0" defTabSz="1175644" hangingPunct="1">
              <a:lnSpc>
                <a:spcPct val="150000"/>
              </a:lnSpc>
              <a:spcBef>
                <a:spcPts val="129"/>
              </a:spcBef>
            </a:pPr>
            <a:endParaRPr lang="en-US" sz="1600" dirty="0">
              <a:solidFill>
                <a:sysClr val="windowText" lastClr="000000"/>
              </a:solidFill>
              <a:latin typeface="Arial"/>
              <a:cs typeface="Arial"/>
            </a:endParaRPr>
          </a:p>
          <a:p>
            <a:pPr marL="190500" lvl="4" indent="0" defTabSz="1175644" hangingPunct="1">
              <a:lnSpc>
                <a:spcPct val="150000"/>
              </a:lnSpc>
              <a:spcBef>
                <a:spcPts val="129"/>
              </a:spcBef>
            </a:pPr>
            <a:r>
              <a:rPr lang="en-US" sz="1600" b="1" dirty="0">
                <a:solidFill>
                  <a:sysClr val="windowText" lastClr="000000"/>
                </a:solidFill>
                <a:latin typeface="Arial"/>
                <a:cs typeface="Arial"/>
              </a:rPr>
              <a:t>Conseil : </a:t>
            </a:r>
            <a:r>
              <a:rPr lang="en-US" sz="1600" dirty="0">
                <a:solidFill>
                  <a:sysClr val="windowText" lastClr="000000"/>
                </a:solidFill>
                <a:latin typeface="Arial"/>
                <a:cs typeface="Arial"/>
              </a:rPr>
              <a:t>utilisez des objectifs </a:t>
            </a:r>
            <a:r>
              <a:rPr lang="en-US" sz="1600" b="1" dirty="0">
                <a:solidFill>
                  <a:sysClr val="windowText" lastClr="000000"/>
                </a:solidFill>
                <a:latin typeface="Arial"/>
                <a:cs typeface="Arial"/>
              </a:rPr>
              <a:t>SMART </a:t>
            </a:r>
            <a:r>
              <a:rPr lang="en-US" sz="1600" dirty="0">
                <a:solidFill>
                  <a:sysClr val="windowText" lastClr="000000"/>
                </a:solidFill>
                <a:latin typeface="Arial"/>
                <a:cs typeface="Arial"/>
              </a:rPr>
              <a:t>(spécifiques, mesurables, atteignables, pertinents et limités dans le temps).</a:t>
            </a:r>
          </a:p>
        </p:txBody>
      </p:sp>
      <p:pic>
        <p:nvPicPr>
          <p:cNvPr id="4098" name="Picture 2">
            <a:extLst>
              <a:ext uri="{FF2B5EF4-FFF2-40B4-BE49-F238E27FC236}">
                <a16:creationId xmlns:a16="http://schemas.microsoft.com/office/drawing/2014/main" id="{0DE5F99A-D843-F6A6-CFA5-666E20DF86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44174" y="1944114"/>
            <a:ext cx="4747826" cy="383017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91DDB689-A6E2-7658-32AD-2DFB7B79675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5D3A8C6F-E1D2-00D0-B138-D5BB09DDCC74}"/>
              </a:ext>
            </a:extLst>
          </p:cNvPr>
          <p:cNvSpPr txBox="1">
            <a:spLocks noGrp="1"/>
          </p:cNvSpPr>
          <p:nvPr>
            <p:ph type="ftr" sz="quarter" idx="5"/>
          </p:nvPr>
        </p:nvSpPr>
        <p:spPr>
          <a:xfrm>
            <a:off x="461932" y="6326983"/>
            <a:ext cx="557584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9BB12EB6-D6C1-C202-716A-CC80184FFA1B}"/>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2.1 Définir des objectifs clairs</a:t>
            </a:r>
            <a:endParaRPr lang="en-GB" b="1" dirty="0">
              <a:solidFill>
                <a:schemeClr val="tx1"/>
              </a:solidFill>
              <a:latin typeface="Arial"/>
              <a:cs typeface="Arial"/>
            </a:endParaRPr>
          </a:p>
        </p:txBody>
      </p:sp>
    </p:spTree>
    <p:extLst>
      <p:ext uri="{BB962C8B-B14F-4D97-AF65-F5344CB8AC3E}">
        <p14:creationId xmlns:p14="http://schemas.microsoft.com/office/powerpoint/2010/main" val="2849114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02085-4ACC-0441-F564-5C516007189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8DE83F8-9A7C-28ED-5830-50CAF452E4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DC87B522-9519-5304-E815-42200170FDA6}"/>
              </a:ext>
            </a:extLst>
          </p:cNvPr>
          <p:cNvSpPr txBox="1"/>
          <p:nvPr/>
        </p:nvSpPr>
        <p:spPr>
          <a:xfrm>
            <a:off x="664473" y="1258286"/>
            <a:ext cx="6174479" cy="5085055"/>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Conseils pour rédiger des questions efficaces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Clarté – Utilisez un langage simple et sans ambiguïté.</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Neutralité – Évitez les questions suggestives ou biaisées.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Pertinence – Assurez-vous que chaque question correspond aux objectifs de l'enquête.</a:t>
            </a:r>
          </a:p>
          <a:p>
            <a:pPr marL="190500" defTabSz="1175644" hangingPunct="1">
              <a:lnSpc>
                <a:spcPct val="150000"/>
              </a:lnSpc>
              <a:spcBef>
                <a:spcPts val="129"/>
              </a:spcBef>
            </a:pPr>
            <a:r>
              <a:rPr lang="en-US" sz="2000" b="1" dirty="0">
                <a:solidFill>
                  <a:sysClr val="windowText" lastClr="000000"/>
                </a:solidFill>
                <a:latin typeface="Arial"/>
                <a:cs typeface="Arial"/>
              </a:rPr>
              <a:t>Types de questions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Questions fermées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Questions à choix multiples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Échelle de Likert (Tout à fait d'accord → Pas du tout d'accord)</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Oui/Non</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Questions ouvertes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 Quels défis rencontrez-vous lorsque vous utilisez les transports publics ? »</a:t>
            </a:r>
          </a:p>
        </p:txBody>
      </p:sp>
      <p:pic>
        <p:nvPicPr>
          <p:cNvPr id="5122" name="Picture 2">
            <a:extLst>
              <a:ext uri="{FF2B5EF4-FFF2-40B4-BE49-F238E27FC236}">
                <a16:creationId xmlns:a16="http://schemas.microsoft.com/office/drawing/2014/main" id="{9A8DA745-D61C-E89B-2F44-6B32C6FC2D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8952" y="1258286"/>
            <a:ext cx="5258295" cy="242237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C5F1C05-579E-4090-5EB8-CDCCD49D89EB}"/>
              </a:ext>
            </a:extLst>
          </p:cNvPr>
          <p:cNvSpPr txBox="1"/>
          <p:nvPr/>
        </p:nvSpPr>
        <p:spPr>
          <a:xfrm>
            <a:off x="6500787" y="3620554"/>
            <a:ext cx="5596460" cy="184314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Exemple de questions biaisées vs questions neutres :</a:t>
            </a:r>
          </a:p>
          <a:p>
            <a:pPr marL="476250" indent="-285750" defTabSz="1175644" hangingPunct="1">
              <a:lnSpc>
                <a:spcPct val="150000"/>
              </a:lnSpc>
              <a:spcBef>
                <a:spcPts val="129"/>
              </a:spcBef>
              <a:buFont typeface="Arial" panose="020B0604020202020204" pitchFamily="34" charset="0"/>
              <a:buChar char="•"/>
            </a:pPr>
            <a:r>
              <a:rPr lang="en-GB" sz="1600" i="1" dirty="0">
                <a:solidFill>
                  <a:sysClr val="windowText" lastClr="000000"/>
                </a:solidFill>
                <a:latin typeface="Arial"/>
                <a:cs typeface="Arial"/>
              </a:rPr>
              <a:t>« Êtes-vous d'accord pour dire que les véhicules électriques constituent la meilleure solution pour lutter contre la pollution ? » (Conduit à une réponse positive)</a:t>
            </a:r>
          </a:p>
          <a:p>
            <a:pPr marL="476250" indent="-285750" defTabSz="1175644" hangingPunct="1">
              <a:lnSpc>
                <a:spcPct val="150000"/>
              </a:lnSpc>
              <a:spcBef>
                <a:spcPts val="129"/>
              </a:spcBef>
              <a:buFont typeface="Arial" panose="020B0604020202020204" pitchFamily="34" charset="0"/>
              <a:buChar char="•"/>
            </a:pPr>
            <a:r>
              <a:rPr lang="en-GB" sz="1600" i="1" dirty="0">
                <a:solidFill>
                  <a:sysClr val="windowText" lastClr="000000"/>
                </a:solidFill>
                <a:latin typeface="Arial"/>
                <a:cs typeface="Arial"/>
              </a:rPr>
              <a:t>« Selon vous, dans quelle mesure les véhicules électriques sont-ils efficaces pour réduire la pollution ? » (Plus neutre)</a:t>
            </a:r>
            <a:endParaRPr lang="en-US" sz="1600" i="1" dirty="0">
              <a:solidFill>
                <a:sysClr val="windowText" lastClr="000000"/>
              </a:solidFill>
              <a:latin typeface="Arial"/>
              <a:cs typeface="Arial"/>
            </a:endParaRPr>
          </a:p>
        </p:txBody>
      </p:sp>
      <p:sp>
        <p:nvSpPr>
          <p:cNvPr id="4" name="object 6">
            <a:extLst>
              <a:ext uri="{FF2B5EF4-FFF2-40B4-BE49-F238E27FC236}">
                <a16:creationId xmlns:a16="http://schemas.microsoft.com/office/drawing/2014/main" id="{0360C2DC-B879-F2A4-BD33-03DFABFA7650}"/>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9" name="object 6">
            <a:extLst>
              <a:ext uri="{FF2B5EF4-FFF2-40B4-BE49-F238E27FC236}">
                <a16:creationId xmlns:a16="http://schemas.microsoft.com/office/drawing/2014/main" id="{6E6E9820-6D9A-DC8C-05BA-7336A7A02C56}"/>
              </a:ext>
            </a:extLst>
          </p:cNvPr>
          <p:cNvSpPr txBox="1">
            <a:spLocks noGrp="1"/>
          </p:cNvSpPr>
          <p:nvPr>
            <p:ph type="ftr" sz="quarter" idx="5"/>
          </p:nvPr>
        </p:nvSpPr>
        <p:spPr>
          <a:xfrm>
            <a:off x="384205" y="6327770"/>
            <a:ext cx="510219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10" name="object 3">
            <a:extLst>
              <a:ext uri="{FF2B5EF4-FFF2-40B4-BE49-F238E27FC236}">
                <a16:creationId xmlns:a16="http://schemas.microsoft.com/office/drawing/2014/main" id="{6885002D-7925-BE78-02B4-41A19AC58107}"/>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2.2 Formulation des questions</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5C7D92F4-3D04-1A4A-59D4-ABD599FEF163}"/>
              </a:ext>
            </a:extLst>
          </p:cNvPr>
          <p:cNvSpPr txBox="1">
            <a:spLocks/>
          </p:cNvSpPr>
          <p:nvPr/>
        </p:nvSpPr>
        <p:spPr>
          <a:xfrm>
            <a:off x="726281" y="403415"/>
            <a:ext cx="483906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Principes de création d'enquêtes </a:t>
            </a:r>
            <a:endParaRPr lang="en-US" sz="2400" b="1" spc="-13" dirty="0">
              <a:solidFill>
                <a:schemeClr val="bg1"/>
              </a:solidFill>
            </a:endParaRPr>
          </a:p>
        </p:txBody>
      </p:sp>
    </p:spTree>
    <p:extLst>
      <p:ext uri="{BB962C8B-B14F-4D97-AF65-F5344CB8AC3E}">
        <p14:creationId xmlns:p14="http://schemas.microsoft.com/office/powerpoint/2010/main" val="1904346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04239-AC11-4D4A-8996-CA345868CC3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B901E37-CCAE-1780-1F6C-F28665842F5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5A222190-1D9F-30F7-F073-4C920BA0030D}"/>
              </a:ext>
            </a:extLst>
          </p:cNvPr>
          <p:cNvSpPr txBox="1"/>
          <p:nvPr/>
        </p:nvSpPr>
        <p:spPr>
          <a:xfrm>
            <a:off x="726280" y="1501341"/>
            <a:ext cx="9364966" cy="449059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Principes d'une enquête bien structurée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Déroulement logique : regroupez les questions connexes.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Engagement : commencez par des questions faciles afin de susciter l'intérêt des répondants.</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Logique de saut : utilisez des branches pour rendre l'enquête efficace (par exemple, si « Non » → passez à la question 5).</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Exemple de déroulement logique des questions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Q1 : Utilisez-vous les transports en commun ? (Oui/Non)</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Q2 : Si oui → À quelle fréquence les utilisez-vous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Q3 : Si non → Qu'est-ce qui vous empêche de les utiliser ?</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400" b="1" dirty="0">
                <a:solidFill>
                  <a:sysClr val="windowText" lastClr="000000"/>
                </a:solidFill>
                <a:latin typeface="Arial"/>
                <a:cs typeface="Arial"/>
              </a:rPr>
              <a:t>Conseil : </a:t>
            </a:r>
            <a:r>
              <a:rPr lang="en-US" sz="1400" dirty="0">
                <a:solidFill>
                  <a:sysClr val="windowText" lastClr="000000"/>
                </a:solidFill>
                <a:latin typeface="Arial"/>
                <a:cs typeface="Arial"/>
              </a:rPr>
              <a:t>évitez de créer des enquêtes trop longues, car cela peut entraîner une baisse du taux de réponse si celles-ci prennent plus de 5 à 10 minutes.</a:t>
            </a:r>
          </a:p>
        </p:txBody>
      </p:sp>
      <p:pic>
        <p:nvPicPr>
          <p:cNvPr id="6146" name="Picture 2">
            <a:extLst>
              <a:ext uri="{FF2B5EF4-FFF2-40B4-BE49-F238E27FC236}">
                <a16:creationId xmlns:a16="http://schemas.microsoft.com/office/drawing/2014/main" id="{8476B205-BF27-B5D3-596C-1DBB3F546D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91246" y="1544339"/>
            <a:ext cx="1920480" cy="462972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E866C705-04CE-AEB5-98DF-7E05D0BD892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des enquêtes</a:t>
            </a:r>
            <a:endParaRPr lang="en-GB" b="1" spc="-13" dirty="0">
              <a:solidFill>
                <a:prstClr val="black"/>
              </a:solidFill>
            </a:endParaRPr>
          </a:p>
        </p:txBody>
      </p:sp>
      <p:sp>
        <p:nvSpPr>
          <p:cNvPr id="5" name="object 6">
            <a:extLst>
              <a:ext uri="{FF2B5EF4-FFF2-40B4-BE49-F238E27FC236}">
                <a16:creationId xmlns:a16="http://schemas.microsoft.com/office/drawing/2014/main" id="{4AC734D5-4495-3728-7B2C-3C727FC57D0D}"/>
              </a:ext>
            </a:extLst>
          </p:cNvPr>
          <p:cNvSpPr txBox="1">
            <a:spLocks noGrp="1"/>
          </p:cNvSpPr>
          <p:nvPr>
            <p:ph type="ftr" sz="quarter" idx="5"/>
          </p:nvPr>
        </p:nvSpPr>
        <p:spPr>
          <a:xfrm>
            <a:off x="449988" y="6341877"/>
            <a:ext cx="527323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11" name="object 3">
            <a:extLst>
              <a:ext uri="{FF2B5EF4-FFF2-40B4-BE49-F238E27FC236}">
                <a16:creationId xmlns:a16="http://schemas.microsoft.com/office/drawing/2014/main" id="{305C8EA7-F641-B455-574B-7C20368E342E}"/>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2.3 Structurer le sondage</a:t>
            </a:r>
            <a:endParaRPr lang="en-GB" b="1" dirty="0">
              <a:solidFill>
                <a:schemeClr val="tx1"/>
              </a:solidFill>
              <a:latin typeface="Arial"/>
              <a:cs typeface="Arial"/>
            </a:endParaRPr>
          </a:p>
        </p:txBody>
      </p:sp>
      <p:sp>
        <p:nvSpPr>
          <p:cNvPr id="14" name="object 2">
            <a:extLst>
              <a:ext uri="{FF2B5EF4-FFF2-40B4-BE49-F238E27FC236}">
                <a16:creationId xmlns:a16="http://schemas.microsoft.com/office/drawing/2014/main" id="{FA708AC4-08F7-8B27-33A3-2B73AEFA4B7F}"/>
              </a:ext>
            </a:extLst>
          </p:cNvPr>
          <p:cNvSpPr txBox="1">
            <a:spLocks/>
          </p:cNvSpPr>
          <p:nvPr/>
        </p:nvSpPr>
        <p:spPr>
          <a:xfrm>
            <a:off x="726281" y="403415"/>
            <a:ext cx="499694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Principes de création d'un sondage </a:t>
            </a:r>
            <a:endParaRPr lang="en-US" sz="2400" b="1" spc="-13" dirty="0">
              <a:solidFill>
                <a:schemeClr val="bg1"/>
              </a:solidFill>
            </a:endParaRPr>
          </a:p>
        </p:txBody>
      </p:sp>
    </p:spTree>
    <p:extLst>
      <p:ext uri="{BB962C8B-B14F-4D97-AF65-F5344CB8AC3E}">
        <p14:creationId xmlns:p14="http://schemas.microsoft.com/office/powerpoint/2010/main" val="2626161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6A4F8-9682-4E5B-6ECD-185C771569B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32CD63-E451-F7D1-73B6-5B708B09E02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CDA4AC49-CD8B-DE88-8986-58DD933B681C}"/>
              </a:ext>
            </a:extLst>
          </p:cNvPr>
          <p:cNvSpPr txBox="1"/>
          <p:nvPr/>
        </p:nvSpPr>
        <p:spPr>
          <a:xfrm>
            <a:off x="726280" y="1586826"/>
            <a:ext cx="7496741" cy="49927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Fiabilité : </a:t>
            </a:r>
            <a:r>
              <a:rPr lang="en-US" sz="1600" dirty="0">
                <a:solidFill>
                  <a:sysClr val="windowText" lastClr="000000"/>
                </a:solidFill>
                <a:latin typeface="Arial"/>
                <a:cs typeface="Arial"/>
              </a:rPr>
              <a:t>cohérence des réponses dans le temps.</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Validité </a:t>
            </a:r>
            <a:r>
              <a:rPr lang="en-US" sz="1600" dirty="0">
                <a:solidFill>
                  <a:sysClr val="windowText" lastClr="000000"/>
                </a:solidFill>
                <a:latin typeface="Arial"/>
                <a:cs typeface="Arial"/>
              </a:rPr>
              <a:t>: mesure de ce qui est prévu.</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2000" b="1" dirty="0">
                <a:solidFill>
                  <a:sysClr val="windowText" lastClr="000000"/>
                </a:solidFill>
                <a:latin typeface="Arial"/>
                <a:cs typeface="Arial"/>
              </a:rPr>
              <a:t>Stratégies visant à améliorer la précision des enquêtes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Exemple de questions biaisées par opposition à des questions neutres :</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Test pilote : </a:t>
            </a:r>
            <a:r>
              <a:rPr lang="en-US" sz="1600" dirty="0">
                <a:solidFill>
                  <a:sysClr val="windowText" lastClr="000000"/>
                </a:solidFill>
                <a:latin typeface="Arial"/>
                <a:cs typeface="Arial"/>
              </a:rPr>
              <a:t>Tester d'abord l'enquête auprès d'un petit groupe.</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Utilisation de questions standardisées : </a:t>
            </a:r>
            <a:r>
              <a:rPr lang="en-US" sz="1600" dirty="0">
                <a:solidFill>
                  <a:sysClr val="windowText" lastClr="000000"/>
                </a:solidFill>
                <a:latin typeface="Arial"/>
                <a:cs typeface="Arial"/>
              </a:rPr>
              <a:t>le cas échéant, utiliser des questions d'enquête validées.</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Randomisation de l'ordre des questions : </a:t>
            </a:r>
            <a:r>
              <a:rPr lang="en-US" sz="1600" dirty="0">
                <a:solidFill>
                  <a:sysClr val="windowText" lastClr="000000"/>
                </a:solidFill>
                <a:latin typeface="Arial"/>
                <a:cs typeface="Arial"/>
              </a:rPr>
              <a:t>évite les biais dans les réponses.</a:t>
            </a:r>
          </a:p>
          <a:p>
            <a:pPr marL="361950" lvl="1"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1600" b="1" dirty="0">
                <a:solidFill>
                  <a:sysClr val="windowText" lastClr="000000"/>
                </a:solidFill>
                <a:latin typeface="Arial"/>
                <a:cs typeface="Arial"/>
              </a:rPr>
              <a:t>Exemple : </a:t>
            </a:r>
            <a:r>
              <a:rPr lang="en-US" sz="1600" dirty="0">
                <a:solidFill>
                  <a:sysClr val="windowText" lastClr="000000"/>
                </a:solidFill>
                <a:latin typeface="Arial"/>
                <a:cs typeface="Arial"/>
              </a:rPr>
              <a:t>si vous interrogez deux fois le même groupe, obtenez-vous des réponses cohérentes ? C'est ce qu'on appelle la fiabilité.</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EDB4B19C-FACB-DEDD-6F4F-EA3A9C96B5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27601" y="1603670"/>
            <a:ext cx="4253141" cy="451106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8720BE2B-7C85-8531-72D2-EA44199E06C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16D9A259-9F3C-436D-6CBF-4CA51DB3301D}"/>
              </a:ext>
            </a:extLst>
          </p:cNvPr>
          <p:cNvSpPr txBox="1">
            <a:spLocks noGrp="1"/>
          </p:cNvSpPr>
          <p:nvPr>
            <p:ph type="ftr" sz="quarter" idx="5"/>
          </p:nvPr>
        </p:nvSpPr>
        <p:spPr>
          <a:xfrm>
            <a:off x="384204" y="6313664"/>
            <a:ext cx="489826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9" name="object 3">
            <a:extLst>
              <a:ext uri="{FF2B5EF4-FFF2-40B4-BE49-F238E27FC236}">
                <a16:creationId xmlns:a16="http://schemas.microsoft.com/office/drawing/2014/main" id="{0E3989C8-FC3F-F27F-AA72-103043A89F79}"/>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2.4 Garantir la fiabilité et la validité</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06F4CA02-92F4-FAA0-8557-8C21F83F7630}"/>
              </a:ext>
            </a:extLst>
          </p:cNvPr>
          <p:cNvSpPr txBox="1">
            <a:spLocks/>
          </p:cNvSpPr>
          <p:nvPr/>
        </p:nvSpPr>
        <p:spPr>
          <a:xfrm>
            <a:off x="726281" y="403415"/>
            <a:ext cx="460881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Principes de création d'enquêtes </a:t>
            </a:r>
            <a:endParaRPr lang="en-US" sz="2400" b="1" spc="-13" dirty="0">
              <a:solidFill>
                <a:schemeClr val="bg1"/>
              </a:solidFill>
            </a:endParaRPr>
          </a:p>
        </p:txBody>
      </p:sp>
    </p:spTree>
    <p:extLst>
      <p:ext uri="{BB962C8B-B14F-4D97-AF65-F5344CB8AC3E}">
        <p14:creationId xmlns:p14="http://schemas.microsoft.com/office/powerpoint/2010/main" val="1950979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19BEF-2D6D-827B-C8E6-CB0A3E00EBF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F58D85E-2887-F56B-BC52-FA9701C66FB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23E7F0B3-A458-80E9-C4DA-B39BB9F2DBED}"/>
              </a:ext>
            </a:extLst>
          </p:cNvPr>
          <p:cNvSpPr txBox="1"/>
          <p:nvPr/>
        </p:nvSpPr>
        <p:spPr>
          <a:xfrm>
            <a:off x="606391" y="1405518"/>
            <a:ext cx="7761356" cy="4702900"/>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Principales directives éthiques :</a:t>
            </a: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Consentement éclairé : </a:t>
            </a:r>
            <a:r>
              <a:rPr lang="en-US" sz="1600" dirty="0">
                <a:solidFill>
                  <a:sysClr val="windowText" lastClr="000000"/>
                </a:solidFill>
                <a:latin typeface="Arial"/>
                <a:cs typeface="Arial"/>
              </a:rPr>
              <a:t>Veuillez expliquer l'objectif de l'enquête et la manière dont les données seront utilisées.</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Confidentialité : </a:t>
            </a:r>
            <a:r>
              <a:rPr lang="en-US" sz="1600" dirty="0">
                <a:solidFill>
                  <a:sysClr val="windowText" lastClr="000000"/>
                </a:solidFill>
                <a:latin typeface="Arial"/>
                <a:cs typeface="Arial"/>
              </a:rPr>
              <a:t>veiller à ce que l'identité des répondants reste protégée.</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Participation volontaire : </a:t>
            </a:r>
            <a:r>
              <a:rPr lang="en-US" sz="1600" dirty="0">
                <a:solidFill>
                  <a:sysClr val="windowText" lastClr="000000"/>
                </a:solidFill>
                <a:latin typeface="Arial"/>
                <a:cs typeface="Arial"/>
              </a:rPr>
              <a:t>les répondants doivent pouvoir se désinscrire.</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2000" b="1" dirty="0">
                <a:solidFill>
                  <a:sysClr val="windowText" lastClr="000000"/>
                </a:solidFill>
                <a:latin typeface="Arial"/>
                <a:cs typeface="Arial"/>
              </a:rPr>
              <a:t>Exemple de questions éthiques dans les enquêtes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Collecte de données personnelles (nom, adresse e-mail) sans divulgation.</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Utilisation des données de l'enquête à des fins marketing sans consentement.</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1600" b="1" dirty="0">
                <a:solidFill>
                  <a:sysClr val="windowText" lastClr="000000"/>
                </a:solidFill>
                <a:latin typeface="Arial"/>
                <a:cs typeface="Arial"/>
              </a:rPr>
              <a:t>Conseil : </a:t>
            </a:r>
            <a:r>
              <a:rPr lang="en-US" sz="1600" dirty="0">
                <a:solidFill>
                  <a:sysClr val="windowText" lastClr="000000"/>
                </a:solidFill>
                <a:latin typeface="Arial"/>
                <a:cs typeface="Arial"/>
              </a:rPr>
              <a:t>veuillez toujours proposer une option de refus et une déclaration de confidentialité.</a:t>
            </a:r>
          </a:p>
        </p:txBody>
      </p:sp>
      <p:pic>
        <p:nvPicPr>
          <p:cNvPr id="8194" name="Picture 2">
            <a:extLst>
              <a:ext uri="{FF2B5EF4-FFF2-40B4-BE49-F238E27FC236}">
                <a16:creationId xmlns:a16="http://schemas.microsoft.com/office/drawing/2014/main" id="{3C6A264C-B0EE-027F-A339-0A11737A9D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1093" y="2399358"/>
            <a:ext cx="3940907" cy="2919691"/>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CA421D96-5A5F-EE51-D464-2765B69A1A84}"/>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des enquêtes</a:t>
            </a:r>
            <a:endParaRPr lang="en-GB" b="1" spc="-13" dirty="0">
              <a:solidFill>
                <a:prstClr val="black"/>
              </a:solidFill>
            </a:endParaRPr>
          </a:p>
        </p:txBody>
      </p:sp>
      <p:sp>
        <p:nvSpPr>
          <p:cNvPr id="5" name="object 6">
            <a:extLst>
              <a:ext uri="{FF2B5EF4-FFF2-40B4-BE49-F238E27FC236}">
                <a16:creationId xmlns:a16="http://schemas.microsoft.com/office/drawing/2014/main" id="{59C70A96-6700-FBE8-029C-20BBA45C0CA3}"/>
              </a:ext>
            </a:extLst>
          </p:cNvPr>
          <p:cNvSpPr txBox="1">
            <a:spLocks noGrp="1"/>
          </p:cNvSpPr>
          <p:nvPr>
            <p:ph type="ftr" sz="quarter" idx="5"/>
          </p:nvPr>
        </p:nvSpPr>
        <p:spPr>
          <a:xfrm>
            <a:off x="423674" y="6327770"/>
            <a:ext cx="495089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1F651FEF-F3FB-A559-1C85-3AE58531ED2A}"/>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2.5 Considérations éthiques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CDBFDEBB-8D09-93C9-2819-A9F0E1F12FE9}"/>
              </a:ext>
            </a:extLst>
          </p:cNvPr>
          <p:cNvSpPr txBox="1">
            <a:spLocks/>
          </p:cNvSpPr>
          <p:nvPr/>
        </p:nvSpPr>
        <p:spPr>
          <a:xfrm>
            <a:off x="726281" y="403415"/>
            <a:ext cx="453645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Principes de création d'enquêtes </a:t>
            </a:r>
            <a:endParaRPr lang="en-US" sz="2400" b="1" spc="-13" dirty="0">
              <a:solidFill>
                <a:schemeClr val="bg1"/>
              </a:solidFill>
            </a:endParaRPr>
          </a:p>
        </p:txBody>
      </p:sp>
    </p:spTree>
    <p:extLst>
      <p:ext uri="{BB962C8B-B14F-4D97-AF65-F5344CB8AC3E}">
        <p14:creationId xmlns:p14="http://schemas.microsoft.com/office/powerpoint/2010/main" val="3836932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E0A4A-A02B-3FF4-8D0B-EC4E43C479A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DAF077-1FC7-C480-ADDA-1641701DA041}"/>
              </a:ext>
            </a:extLst>
          </p:cNvPr>
          <p:cNvSpPr/>
          <p:nvPr/>
        </p:nvSpPr>
        <p:spPr>
          <a:xfrm>
            <a:off x="2332556" y="2604651"/>
            <a:ext cx="7526888" cy="164869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rPr>
              <a:t>Formulaires Google : création d'un sondage auprès des passagers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F16B85AC-F3BF-331F-AECA-1EA1C9CD7EB7}"/>
              </a:ext>
            </a:extLst>
          </p:cNvPr>
          <p:cNvSpPr txBox="1">
            <a:spLocks noGrp="1"/>
          </p:cNvSpPr>
          <p:nvPr>
            <p:ph type="ftr" sz="quarter" idx="5"/>
          </p:nvPr>
        </p:nvSpPr>
        <p:spPr>
          <a:xfrm>
            <a:off x="447737" y="6310245"/>
            <a:ext cx="495972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2" name="object 6">
            <a:extLst>
              <a:ext uri="{FF2B5EF4-FFF2-40B4-BE49-F238E27FC236}">
                <a16:creationId xmlns:a16="http://schemas.microsoft.com/office/drawing/2014/main" id="{67EAF4FE-3CC0-ADC8-958D-0BE845CB1F7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Tree>
    <p:extLst>
      <p:ext uri="{BB962C8B-B14F-4D97-AF65-F5344CB8AC3E}">
        <p14:creationId xmlns:p14="http://schemas.microsoft.com/office/powerpoint/2010/main" val="286300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A7019-52E4-FE84-181B-2D2E48E10AA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5D9C365-475B-7F82-C512-C334FFFBAB47}"/>
              </a:ext>
            </a:extLst>
          </p:cNvPr>
          <p:cNvSpPr txBox="1">
            <a:spLocks noGrp="1"/>
          </p:cNvSpPr>
          <p:nvPr>
            <p:ph type="title"/>
          </p:nvPr>
        </p:nvSpPr>
        <p:spPr>
          <a:xfrm>
            <a:off x="726280" y="403416"/>
            <a:ext cx="594214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 Google Forms : Création d'un sondage auprès des passagers</a:t>
            </a:r>
            <a:endParaRPr sz="2400" b="1" spc="-13" dirty="0">
              <a:solidFill>
                <a:schemeClr val="bg1"/>
              </a:solidFill>
            </a:endParaRPr>
          </a:p>
        </p:txBody>
      </p:sp>
      <p:sp>
        <p:nvSpPr>
          <p:cNvPr id="8" name="TextBox 7">
            <a:extLst>
              <a:ext uri="{FF2B5EF4-FFF2-40B4-BE49-F238E27FC236}">
                <a16:creationId xmlns:a16="http://schemas.microsoft.com/office/drawing/2014/main" id="{21734566-1153-1EFE-9C2A-B6D8E234E4A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16714EFD-CA68-B20B-8A3D-37AD054B8E80}"/>
              </a:ext>
            </a:extLst>
          </p:cNvPr>
          <p:cNvSpPr txBox="1"/>
          <p:nvPr/>
        </p:nvSpPr>
        <p:spPr>
          <a:xfrm>
            <a:off x="726280" y="1507318"/>
            <a:ext cx="7851976" cy="4702900"/>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Qu'est-ce que Google Forms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Un outil gratuit permettant de créer des enquêtes, de recueillir des réponses et d'analyser des données.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Largement utilisé dans la recherche, l'éducation et les affaires pour une collecte de données efficace et sans papier.</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2000" b="1" dirty="0">
                <a:solidFill>
                  <a:sysClr val="windowText" lastClr="000000"/>
                </a:solidFill>
                <a:latin typeface="Arial"/>
                <a:cs typeface="Arial"/>
              </a:rPr>
              <a:t>Principales fonctionnalités de Google Forms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Différents types de questions (choix multiples, menus déroulants, texte court).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Thèmes et personnalisation de la marque.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Logique de saut et validation des réponses.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Intégration avec Google Sheets pour l'analyse.</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0FE18664-D2EB-46DC-A25B-E171C01CEB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25756" y="3203168"/>
            <a:ext cx="3507746" cy="28907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8F8D1C5-90D7-5B2F-2E5E-34236B692B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70031" y="1813155"/>
            <a:ext cx="797314" cy="1097104"/>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3AE18D84-439C-6835-3057-D94BC7145C0F}"/>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412AA991-7C51-3C61-8765-E4D10A5C6996}"/>
              </a:ext>
            </a:extLst>
          </p:cNvPr>
          <p:cNvSpPr txBox="1">
            <a:spLocks noGrp="1"/>
          </p:cNvSpPr>
          <p:nvPr>
            <p:ph type="ftr" sz="quarter" idx="5"/>
          </p:nvPr>
        </p:nvSpPr>
        <p:spPr>
          <a:xfrm>
            <a:off x="482881" y="6341877"/>
            <a:ext cx="491142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48D985FD-D0BE-E0FB-0736-3F4586C986F0}"/>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Introduction à Google Forms</a:t>
            </a:r>
            <a:endParaRPr lang="en-GB" b="1" dirty="0">
              <a:solidFill>
                <a:schemeClr val="tx1"/>
              </a:solidFill>
              <a:latin typeface="Arial"/>
              <a:cs typeface="Arial"/>
            </a:endParaRPr>
          </a:p>
        </p:txBody>
      </p:sp>
    </p:spTree>
    <p:extLst>
      <p:ext uri="{BB962C8B-B14F-4D97-AF65-F5344CB8AC3E}">
        <p14:creationId xmlns:p14="http://schemas.microsoft.com/office/powerpoint/2010/main" val="1406539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8C1B-31E2-5326-C70E-6D962651BED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5B3B863-1430-812F-CA3A-E84E806F510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C23BAAA6-A9CE-ADE4-8CD4-5D2331FE0F4E}"/>
              </a:ext>
            </a:extLst>
          </p:cNvPr>
          <p:cNvSpPr txBox="1"/>
          <p:nvPr/>
        </p:nvSpPr>
        <p:spPr>
          <a:xfrm>
            <a:off x="722563" y="1375937"/>
            <a:ext cx="7464894" cy="5282545"/>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Créer un nouveau formulaire : rendez-vous sur </a:t>
            </a:r>
            <a:r>
              <a:rPr lang="en-US" sz="1600" dirty="0">
                <a:solidFill>
                  <a:sysClr val="windowText" lastClr="000000"/>
                </a:solidFill>
                <a:latin typeface="Arial"/>
                <a:cs typeface="Arial"/>
                <a:hlinkClick r:id="rId3"/>
              </a:rPr>
              <a:t>Google Forms.</a:t>
            </a: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Titre et description : définissez clairement l'objectif du sondage.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Ajoutez 10 questions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Type de transport utilisé</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Fréquence des déplacements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Satisfaction globale (échelle de 1 à 5)</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Problèmes rencontrés (choix multiples)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Suggestions d'amélioration</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Personnaliser le design : modifier les thèmes, les polices, les couleurs.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Configurer les paramètres : autoriser plusieurs réponses ou limiter à une seule par participant.</a:t>
            </a:r>
          </a:p>
          <a:p>
            <a:pPr marL="190500" defTabSz="1175644" hangingPunct="1">
              <a:lnSpc>
                <a:spcPct val="150000"/>
              </a:lnSpc>
              <a:spcBef>
                <a:spcPts val="129"/>
              </a:spcBef>
            </a:pPr>
            <a:r>
              <a:rPr lang="en-US" sz="1600" b="1" dirty="0">
                <a:solidFill>
                  <a:sysClr val="windowText" lastClr="000000"/>
                </a:solidFill>
                <a:latin typeface="Arial"/>
                <a:cs typeface="Arial"/>
              </a:rPr>
              <a:t>Démonstration en direct : </a:t>
            </a:r>
            <a:r>
              <a:rPr lang="en-US" sz="1600" dirty="0">
                <a:solidFill>
                  <a:sysClr val="windowText" lastClr="000000"/>
                </a:solidFill>
                <a:latin typeface="Arial"/>
                <a:cs typeface="Arial"/>
              </a:rPr>
              <a:t>les étudiants créent leur propre sondage Google Form en classe.</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p:txBody>
      </p:sp>
      <p:pic>
        <p:nvPicPr>
          <p:cNvPr id="3" name="Online Media 2" title="How to use Google Forms - Tutorial for Beginners">
            <a:hlinkClick r:id="" action="ppaction://media"/>
            <a:extLst>
              <a:ext uri="{FF2B5EF4-FFF2-40B4-BE49-F238E27FC236}">
                <a16:creationId xmlns:a16="http://schemas.microsoft.com/office/drawing/2014/main" id="{6DE9D39F-9559-AD20-9BAF-1AA4743DC7E7}"/>
              </a:ext>
            </a:extLst>
          </p:cNvPr>
          <p:cNvPicPr>
            <a:picLocks noRot="1" noChangeAspect="1"/>
          </p:cNvPicPr>
          <p:nvPr>
            <a:videoFile r:link="rId1"/>
          </p:nvPr>
        </p:nvPicPr>
        <p:blipFill>
          <a:blip r:embed="rId4"/>
          <a:stretch>
            <a:fillRect/>
          </a:stretch>
        </p:blipFill>
        <p:spPr>
          <a:xfrm>
            <a:off x="8187457" y="2604758"/>
            <a:ext cx="4004543" cy="2262567"/>
          </a:xfrm>
          <a:prstGeom prst="rect">
            <a:avLst/>
          </a:prstGeom>
        </p:spPr>
      </p:pic>
      <p:sp>
        <p:nvSpPr>
          <p:cNvPr id="10" name="TextBox 9">
            <a:extLst>
              <a:ext uri="{FF2B5EF4-FFF2-40B4-BE49-F238E27FC236}">
                <a16:creationId xmlns:a16="http://schemas.microsoft.com/office/drawing/2014/main" id="{0F74C4E2-39DA-01E0-9E51-F5BCEBF5BCCF}"/>
              </a:ext>
            </a:extLst>
          </p:cNvPr>
          <p:cNvSpPr txBox="1"/>
          <p:nvPr/>
        </p:nvSpPr>
        <p:spPr>
          <a:xfrm>
            <a:off x="7456424" y="4867325"/>
            <a:ext cx="6094140" cy="313932"/>
          </a:xfrm>
          <a:prstGeom prst="rect">
            <a:avLst/>
          </a:prstGeom>
          <a:noFill/>
        </p:spPr>
        <p:txBody>
          <a:bodyPr wrap="square">
            <a:spAutoFit/>
          </a:bodyPr>
          <a:lstStyle/>
          <a:p>
            <a:pPr algn="ctr"/>
            <a:r>
              <a:rPr lang="en-AT" sz="1600" dirty="0">
                <a:latin typeface="Arial" panose="020B0604020202020204" pitchFamily="34" charset="0"/>
                <a:cs typeface="Arial" panose="020B0604020202020204" pitchFamily="34" charset="0"/>
                <a:hlinkClick r:id="rId5"/>
              </a:rPr>
              <a:t>https://youtu.be/BtoOHhA3aPQ</a:t>
            </a:r>
            <a:endParaRPr lang="en-AT" sz="1600" dirty="0">
              <a:latin typeface="Arial" panose="020B0604020202020204" pitchFamily="34" charset="0"/>
              <a:cs typeface="Arial" panose="020B0604020202020204" pitchFamily="34" charset="0"/>
            </a:endParaRPr>
          </a:p>
        </p:txBody>
      </p:sp>
      <p:sp>
        <p:nvSpPr>
          <p:cNvPr id="5" name="object 6">
            <a:extLst>
              <a:ext uri="{FF2B5EF4-FFF2-40B4-BE49-F238E27FC236}">
                <a16:creationId xmlns:a16="http://schemas.microsoft.com/office/drawing/2014/main" id="{7F8033AF-2703-EF2A-04DE-B47D2C680C9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 sondages</a:t>
            </a:r>
            <a:endParaRPr lang="en-GB" b="1" spc="-13" dirty="0">
              <a:solidFill>
                <a:prstClr val="black"/>
              </a:solidFill>
            </a:endParaRPr>
          </a:p>
        </p:txBody>
      </p:sp>
      <p:sp>
        <p:nvSpPr>
          <p:cNvPr id="9" name="object 6">
            <a:extLst>
              <a:ext uri="{FF2B5EF4-FFF2-40B4-BE49-F238E27FC236}">
                <a16:creationId xmlns:a16="http://schemas.microsoft.com/office/drawing/2014/main" id="{60D26B7E-995A-ADAD-940F-B81FA9F5A770}"/>
              </a:ext>
            </a:extLst>
          </p:cNvPr>
          <p:cNvSpPr txBox="1">
            <a:spLocks noGrp="1"/>
          </p:cNvSpPr>
          <p:nvPr>
            <p:ph type="ftr" sz="quarter" idx="5"/>
          </p:nvPr>
        </p:nvSpPr>
        <p:spPr>
          <a:xfrm>
            <a:off x="469724" y="6327770"/>
            <a:ext cx="511535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4" name="object 3">
            <a:extLst>
              <a:ext uri="{FF2B5EF4-FFF2-40B4-BE49-F238E27FC236}">
                <a16:creationId xmlns:a16="http://schemas.microsoft.com/office/drawing/2014/main" id="{D90F7916-4238-5144-4F8B-7275C70583DF}"/>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Création d'un sondage étape par étape</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CEB801F9-E943-5750-9452-40BAB4DCAB52}"/>
              </a:ext>
            </a:extLst>
          </p:cNvPr>
          <p:cNvSpPr txBox="1">
            <a:spLocks/>
          </p:cNvSpPr>
          <p:nvPr/>
        </p:nvSpPr>
        <p:spPr>
          <a:xfrm>
            <a:off x="726280" y="403416"/>
            <a:ext cx="8226946"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Google Forms : création d'un sondage auprès des passagers</a:t>
            </a:r>
            <a:endParaRPr lang="en-GB" sz="2400" b="1" spc="-13" dirty="0">
              <a:solidFill>
                <a:schemeClr val="bg1"/>
              </a:solidFill>
            </a:endParaRPr>
          </a:p>
        </p:txBody>
      </p:sp>
    </p:spTree>
    <p:extLst>
      <p:ext uri="{BB962C8B-B14F-4D97-AF65-F5344CB8AC3E}">
        <p14:creationId xmlns:p14="http://schemas.microsoft.com/office/powerpoint/2010/main" val="1190844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D82C5-72E2-9FCF-89F1-60BD69E0250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C46E00-1B0B-7FA7-4B92-5DD534EECCD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CE2A8EC3-6F66-6D3F-C3E0-9BAF1A0238BA}"/>
              </a:ext>
            </a:extLst>
          </p:cNvPr>
          <p:cNvSpPr txBox="1"/>
          <p:nvPr/>
        </p:nvSpPr>
        <p:spPr>
          <a:xfrm>
            <a:off x="726280" y="1670193"/>
            <a:ext cx="4893935" cy="29767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étudiants réfléchissent et affinent les questions du sondage.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La classe vote pour sélectionner les 10 questions qui figureront dans le questionnaire final destiné aux passagers.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Discussion : Pourquoi certaines questions ont-elles été choisies plutôt que d'autres ?</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Conseil : </a:t>
            </a:r>
            <a:r>
              <a:rPr lang="en-US" sz="1600" dirty="0">
                <a:solidFill>
                  <a:sysClr val="windowText" lastClr="000000"/>
                </a:solidFill>
                <a:latin typeface="Arial"/>
                <a:cs typeface="Arial"/>
              </a:rPr>
              <a:t>encouragez les élèves à évaluer de manière critique pourquoi une formulation spécifique est préférable.</a:t>
            </a:r>
          </a:p>
        </p:txBody>
      </p:sp>
      <p:pic>
        <p:nvPicPr>
          <p:cNvPr id="11266" name="Picture 2">
            <a:extLst>
              <a:ext uri="{FF2B5EF4-FFF2-40B4-BE49-F238E27FC236}">
                <a16:creationId xmlns:a16="http://schemas.microsoft.com/office/drawing/2014/main" id="{88DC9DBA-3074-FF54-1932-5435CA66AA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609518"/>
            <a:ext cx="5949175" cy="4326673"/>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546D658-D77B-B0F1-D436-C93C4079E02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AB4F9CFD-F4E1-C4BE-4B64-3370F14586C2}"/>
              </a:ext>
            </a:extLst>
          </p:cNvPr>
          <p:cNvSpPr txBox="1">
            <a:spLocks noGrp="1"/>
          </p:cNvSpPr>
          <p:nvPr>
            <p:ph type="ftr" sz="quarter" idx="5"/>
          </p:nvPr>
        </p:nvSpPr>
        <p:spPr>
          <a:xfrm>
            <a:off x="417096" y="6313664"/>
            <a:ext cx="495747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1EA65225-AA34-9590-7082-AFA4DA0478F5}"/>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Élaboration collaborative d'enquêtes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DE57373B-A6E7-B14B-D74B-468F5B190955}"/>
              </a:ext>
            </a:extLst>
          </p:cNvPr>
          <p:cNvSpPr txBox="1">
            <a:spLocks/>
          </p:cNvSpPr>
          <p:nvPr/>
        </p:nvSpPr>
        <p:spPr>
          <a:xfrm>
            <a:off x="726280" y="403416"/>
            <a:ext cx="8207211"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Google Forms : création d'un sondage auprès des passagers</a:t>
            </a:r>
            <a:endParaRPr lang="en-GB" sz="2400" b="1" spc="-13" dirty="0">
              <a:solidFill>
                <a:schemeClr val="bg1"/>
              </a:solidFill>
            </a:endParaRPr>
          </a:p>
        </p:txBody>
      </p:sp>
    </p:spTree>
    <p:extLst>
      <p:ext uri="{BB962C8B-B14F-4D97-AF65-F5344CB8AC3E}">
        <p14:creationId xmlns:p14="http://schemas.microsoft.com/office/powerpoint/2010/main" val="2592527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E57D2-1C78-269C-3816-E943A892FF8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4EA03AF-20FE-E40E-4DA8-70D1599A6DEF}"/>
              </a:ext>
            </a:extLst>
          </p:cNvPr>
          <p:cNvSpPr/>
          <p:nvPr/>
        </p:nvSpPr>
        <p:spPr>
          <a:xfrm>
            <a:off x="2638493" y="2195688"/>
            <a:ext cx="6915011" cy="246662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br>
              <a:rPr lang="en-US" sz="3200" b="1" dirty="0">
                <a:solidFill>
                  <a:schemeClr val="bg1"/>
                </a:solidFill>
              </a:rPr>
            </a:br>
            <a:br>
              <a:rPr lang="en-US" sz="3200" b="1" dirty="0">
                <a:solidFill>
                  <a:schemeClr val="bg1"/>
                </a:solidFill>
              </a:rPr>
            </a:br>
            <a:r>
              <a:rPr lang="en-US" sz="3200" b="1" dirty="0">
                <a:solidFill>
                  <a:schemeClr val="bg1"/>
                </a:solidFill>
              </a:rPr>
              <a:t> Activité en classe : Distribution et</a:t>
            </a:r>
            <a:endParaRPr lang="en-AT" sz="3200" b="1" dirty="0">
              <a:solidFill>
                <a:schemeClr val="bg1"/>
              </a:solidFill>
            </a:endParaRPr>
          </a:p>
          <a:p>
            <a:pPr algn="ctr"/>
            <a:r>
              <a:rPr lang="en-US" sz="3200" b="1" dirty="0">
                <a:solidFill>
                  <a:schemeClr val="bg1"/>
                </a:solidFill>
              </a:rPr>
              <a:t> réponse au questionnaire</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A0C720BB-12F2-C310-30A3-EDC09BBFA534}"/>
              </a:ext>
            </a:extLst>
          </p:cNvPr>
          <p:cNvSpPr txBox="1">
            <a:spLocks noGrp="1"/>
          </p:cNvSpPr>
          <p:nvPr>
            <p:ph type="ftr" sz="quarter" idx="5"/>
          </p:nvPr>
        </p:nvSpPr>
        <p:spPr>
          <a:xfrm>
            <a:off x="447738" y="6310245"/>
            <a:ext cx="482815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2" name="object 6">
            <a:extLst>
              <a:ext uri="{FF2B5EF4-FFF2-40B4-BE49-F238E27FC236}">
                <a16:creationId xmlns:a16="http://schemas.microsoft.com/office/drawing/2014/main" id="{53704BE2-7156-96BE-23AA-5E64D3EE85F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des enquêtes</a:t>
            </a:r>
            <a:endParaRPr lang="en-GB" b="1" spc="-13" dirty="0">
              <a:solidFill>
                <a:prstClr val="black"/>
              </a:solidFill>
            </a:endParaRPr>
          </a:p>
        </p:txBody>
      </p:sp>
    </p:spTree>
    <p:extLst>
      <p:ext uri="{BB962C8B-B14F-4D97-AF65-F5344CB8AC3E}">
        <p14:creationId xmlns:p14="http://schemas.microsoft.com/office/powerpoint/2010/main" val="1622357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B468A-D8F4-FD04-ED41-210AC9AEFD7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D0F427-5F29-3CFC-5EB0-48956376A008}"/>
              </a:ext>
            </a:extLst>
          </p:cNvPr>
          <p:cNvSpPr txBox="1">
            <a:spLocks noGrp="1"/>
          </p:cNvSpPr>
          <p:nvPr>
            <p:ph type="title"/>
          </p:nvPr>
        </p:nvSpPr>
        <p:spPr>
          <a:xfrm>
            <a:off x="726279" y="403417"/>
            <a:ext cx="781555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 Activité en classe : distribution et réponse au questionnaire</a:t>
            </a:r>
            <a:endParaRPr sz="2400" b="1" spc="-13" dirty="0">
              <a:solidFill>
                <a:schemeClr val="bg1"/>
              </a:solidFill>
            </a:endParaRPr>
          </a:p>
        </p:txBody>
      </p:sp>
      <p:sp>
        <p:nvSpPr>
          <p:cNvPr id="8" name="TextBox 7">
            <a:extLst>
              <a:ext uri="{FF2B5EF4-FFF2-40B4-BE49-F238E27FC236}">
                <a16:creationId xmlns:a16="http://schemas.microsoft.com/office/drawing/2014/main" id="{66E534C2-12F0-3D0E-63FD-C83B3929552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12F47CFD-0CA4-629B-61D2-51A269EAA629}"/>
              </a:ext>
            </a:extLst>
          </p:cNvPr>
          <p:cNvSpPr txBox="1"/>
          <p:nvPr/>
        </p:nvSpPr>
        <p:spPr>
          <a:xfrm>
            <a:off x="726279" y="1425502"/>
            <a:ext cx="4893935" cy="26202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Méthodes de distribution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Invitations par e-mail</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Partage de liens directs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Codes QR (pour les enquêtes mobiles)</a:t>
            </a:r>
          </a:p>
          <a:p>
            <a:pPr marL="361950" lvl="1"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Tâche en direct : </a:t>
            </a:r>
            <a:r>
              <a:rPr lang="en-US" sz="1600" dirty="0">
                <a:solidFill>
                  <a:sysClr val="windowText" lastClr="000000"/>
                </a:solidFill>
                <a:latin typeface="Arial"/>
                <a:cs typeface="Arial"/>
              </a:rPr>
              <a:t>les élèves partagent leur enquête Google Form avec leurs camarades de classe.</a:t>
            </a:r>
          </a:p>
        </p:txBody>
      </p:sp>
      <p:pic>
        <p:nvPicPr>
          <p:cNvPr id="12290" name="Picture 2">
            <a:extLst>
              <a:ext uri="{FF2B5EF4-FFF2-40B4-BE49-F238E27FC236}">
                <a16:creationId xmlns:a16="http://schemas.microsoft.com/office/drawing/2014/main" id="{6BEFD5B1-5617-A5F3-D481-CA7C36C47C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1356" y="4070572"/>
            <a:ext cx="3366378" cy="20796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web page&#10;&#10;AI-generated content may be incorrect.">
            <a:extLst>
              <a:ext uri="{FF2B5EF4-FFF2-40B4-BE49-F238E27FC236}">
                <a16:creationId xmlns:a16="http://schemas.microsoft.com/office/drawing/2014/main" id="{37D56C39-C68D-1071-9E3F-E269451D9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1876" y="1650380"/>
            <a:ext cx="4297647" cy="1887159"/>
          </a:xfrm>
          <a:prstGeom prst="rect">
            <a:avLst/>
          </a:prstGeom>
        </p:spPr>
      </p:pic>
      <p:pic>
        <p:nvPicPr>
          <p:cNvPr id="9" name="Picture 8">
            <a:extLst>
              <a:ext uri="{FF2B5EF4-FFF2-40B4-BE49-F238E27FC236}">
                <a16:creationId xmlns:a16="http://schemas.microsoft.com/office/drawing/2014/main" id="{E3545FAE-A59E-FE9C-65C6-6D12B168EB14}"/>
              </a:ext>
            </a:extLst>
          </p:cNvPr>
          <p:cNvPicPr>
            <a:picLocks noChangeAspect="1"/>
          </p:cNvPicPr>
          <p:nvPr/>
        </p:nvPicPr>
        <p:blipFill>
          <a:blip r:embed="rId4"/>
          <a:stretch>
            <a:fillRect/>
          </a:stretch>
        </p:blipFill>
        <p:spPr>
          <a:xfrm>
            <a:off x="6298470" y="4045780"/>
            <a:ext cx="4451306" cy="2087647"/>
          </a:xfrm>
          <a:prstGeom prst="rect">
            <a:avLst/>
          </a:prstGeom>
        </p:spPr>
      </p:pic>
      <p:sp>
        <p:nvSpPr>
          <p:cNvPr id="3" name="object 6">
            <a:extLst>
              <a:ext uri="{FF2B5EF4-FFF2-40B4-BE49-F238E27FC236}">
                <a16:creationId xmlns:a16="http://schemas.microsoft.com/office/drawing/2014/main" id="{1486AF40-D93C-E36C-9C9C-924EF128BC63}"/>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7680153F-44F6-A50A-E276-20CB00F39574}"/>
              </a:ext>
            </a:extLst>
          </p:cNvPr>
          <p:cNvSpPr txBox="1">
            <a:spLocks noGrp="1"/>
          </p:cNvSpPr>
          <p:nvPr>
            <p:ph type="ftr" sz="quarter" idx="5"/>
          </p:nvPr>
        </p:nvSpPr>
        <p:spPr>
          <a:xfrm>
            <a:off x="465391" y="6327770"/>
            <a:ext cx="515482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6" name="object 3">
            <a:extLst>
              <a:ext uri="{FF2B5EF4-FFF2-40B4-BE49-F238E27FC236}">
                <a16:creationId xmlns:a16="http://schemas.microsoft.com/office/drawing/2014/main" id="{E8027C0D-E38B-9C84-BD26-0ED93B39A867}"/>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4.1 Partage du sondage</a:t>
            </a:r>
            <a:endParaRPr lang="en-GB" b="1" dirty="0">
              <a:solidFill>
                <a:schemeClr val="tx1"/>
              </a:solidFill>
              <a:latin typeface="Arial"/>
              <a:cs typeface="Arial"/>
            </a:endParaRPr>
          </a:p>
        </p:txBody>
      </p:sp>
    </p:spTree>
    <p:extLst>
      <p:ext uri="{BB962C8B-B14F-4D97-AF65-F5344CB8AC3E}">
        <p14:creationId xmlns:p14="http://schemas.microsoft.com/office/powerpoint/2010/main" val="1984964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DA580-4141-7141-41AE-1E274AB070F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42FCA35-9FF1-6343-E38F-987140434F0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35B54A59-4894-461F-71A4-14E02A789BB6}"/>
              </a:ext>
            </a:extLst>
          </p:cNvPr>
          <p:cNvSpPr txBox="1"/>
          <p:nvPr/>
        </p:nvSpPr>
        <p:spPr>
          <a:xfrm>
            <a:off x="726279" y="2041201"/>
            <a:ext cx="3723058" cy="29639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élèves remplissent les questionnaires les uns des autres.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réponses sont recueillies en temps réel et consultables dans Google Forms.</a:t>
            </a:r>
          </a:p>
          <a:p>
            <a:pPr marL="361950" lvl="1"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Conseil : </a:t>
            </a:r>
            <a:r>
              <a:rPr lang="en-US" sz="1600" dirty="0">
                <a:solidFill>
                  <a:sysClr val="windowText" lastClr="000000"/>
                </a:solidFill>
                <a:latin typeface="Arial"/>
                <a:cs typeface="Arial"/>
              </a:rPr>
              <a:t>encouragez les élèves à fournir des commentaires constructifs sur la clarté et la facilité de réponse.</a:t>
            </a:r>
          </a:p>
        </p:txBody>
      </p:sp>
      <p:pic>
        <p:nvPicPr>
          <p:cNvPr id="13314" name="Picture 2">
            <a:extLst>
              <a:ext uri="{FF2B5EF4-FFF2-40B4-BE49-F238E27FC236}">
                <a16:creationId xmlns:a16="http://schemas.microsoft.com/office/drawing/2014/main" id="{EDCAA16C-FC01-EF45-780D-D8D1B4520E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9155" y="1831612"/>
            <a:ext cx="6565976" cy="3734205"/>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FDF42C79-AAF2-50CE-E497-D9FC1D0BC4E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des questionnaires</a:t>
            </a:r>
            <a:endParaRPr lang="en-GB" b="1" spc="-13" dirty="0">
              <a:solidFill>
                <a:prstClr val="black"/>
              </a:solidFill>
            </a:endParaRPr>
          </a:p>
        </p:txBody>
      </p:sp>
      <p:sp>
        <p:nvSpPr>
          <p:cNvPr id="5" name="object 6">
            <a:extLst>
              <a:ext uri="{FF2B5EF4-FFF2-40B4-BE49-F238E27FC236}">
                <a16:creationId xmlns:a16="http://schemas.microsoft.com/office/drawing/2014/main" id="{5901BCE3-FF01-F620-53B1-E2DEACDFFA54}"/>
              </a:ext>
            </a:extLst>
          </p:cNvPr>
          <p:cNvSpPr txBox="1">
            <a:spLocks noGrp="1"/>
          </p:cNvSpPr>
          <p:nvPr>
            <p:ph type="ftr" sz="quarter" idx="5"/>
          </p:nvPr>
        </p:nvSpPr>
        <p:spPr>
          <a:xfrm>
            <a:off x="403939" y="6313664"/>
            <a:ext cx="492457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7E6CF2F8-27B6-99FD-A26A-F85851C7193B}"/>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4.2 Participation des élèves</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E574480C-E9D2-131B-E21A-1F8C06F8C586}"/>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859D4FE2-07CE-9219-96E2-DF9C852C6F53}"/>
              </a:ext>
            </a:extLst>
          </p:cNvPr>
          <p:cNvSpPr txBox="1">
            <a:spLocks/>
          </p:cNvSpPr>
          <p:nvPr/>
        </p:nvSpPr>
        <p:spPr>
          <a:xfrm>
            <a:off x="726279" y="403417"/>
            <a:ext cx="781555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Activité en classe : distribution et réponse au questionnaire</a:t>
            </a:r>
            <a:endParaRPr lang="en-GB" sz="2400" b="1" spc="-13" dirty="0">
              <a:solidFill>
                <a:schemeClr val="bg1"/>
              </a:solidFill>
            </a:endParaRPr>
          </a:p>
        </p:txBody>
      </p:sp>
    </p:spTree>
    <p:extLst>
      <p:ext uri="{BB962C8B-B14F-4D97-AF65-F5344CB8AC3E}">
        <p14:creationId xmlns:p14="http://schemas.microsoft.com/office/powerpoint/2010/main" val="4006158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88484-191C-BCF6-8ABB-4E565BF6FCE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C4B75C-E490-9BE9-A56F-F506ABA6BB26}"/>
              </a:ext>
            </a:extLst>
          </p:cNvPr>
          <p:cNvSpPr/>
          <p:nvPr/>
        </p:nvSpPr>
        <p:spPr>
          <a:xfrm>
            <a:off x="1721606" y="2635341"/>
            <a:ext cx="8748788" cy="1587317"/>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br>
              <a:rPr lang="en-US" sz="3200" b="1" dirty="0">
                <a:solidFill>
                  <a:schemeClr val="bg1"/>
                </a:solidFill>
              </a:rPr>
            </a:br>
            <a:br>
              <a:rPr lang="en-US" sz="3200" b="1" dirty="0">
                <a:solidFill>
                  <a:schemeClr val="bg1"/>
                </a:solidFill>
              </a:rPr>
            </a:br>
            <a:r>
              <a:rPr lang="en-US" sz="3200" b="1" dirty="0">
                <a:solidFill>
                  <a:schemeClr val="bg1"/>
                </a:solidFill>
              </a:rPr>
              <a:t> Google Sheets : Analyse des réponses à l'enquête</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3631ECD2-465E-9827-D939-0D672341D150}"/>
              </a:ext>
            </a:extLst>
          </p:cNvPr>
          <p:cNvSpPr txBox="1">
            <a:spLocks noGrp="1"/>
          </p:cNvSpPr>
          <p:nvPr>
            <p:ph type="ftr" sz="quarter" idx="5"/>
          </p:nvPr>
        </p:nvSpPr>
        <p:spPr>
          <a:xfrm>
            <a:off x="447737" y="6310245"/>
            <a:ext cx="596622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2" name="object 6">
            <a:extLst>
              <a:ext uri="{FF2B5EF4-FFF2-40B4-BE49-F238E27FC236}">
                <a16:creationId xmlns:a16="http://schemas.microsoft.com/office/drawing/2014/main" id="{6D9A0E7F-C035-F6BF-4EA6-440A5E4FE7D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Tree>
    <p:extLst>
      <p:ext uri="{BB962C8B-B14F-4D97-AF65-F5344CB8AC3E}">
        <p14:creationId xmlns:p14="http://schemas.microsoft.com/office/powerpoint/2010/main" val="1440028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36B80-D759-9B37-AD9D-810F12FCD3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20D733-1444-EE5C-D102-FFC14D18CD5B}"/>
              </a:ext>
            </a:extLst>
          </p:cNvPr>
          <p:cNvSpPr txBox="1">
            <a:spLocks noGrp="1"/>
          </p:cNvSpPr>
          <p:nvPr>
            <p:ph type="title"/>
          </p:nvPr>
        </p:nvSpPr>
        <p:spPr>
          <a:xfrm>
            <a:off x="726279" y="403417"/>
            <a:ext cx="679285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 Google Sheets : analyse des réponses au sondage</a:t>
            </a:r>
            <a:endParaRPr lang="en-US" sz="2400" b="1" spc="-13" dirty="0">
              <a:solidFill>
                <a:schemeClr val="bg1"/>
              </a:solidFill>
            </a:endParaRPr>
          </a:p>
        </p:txBody>
      </p:sp>
      <p:sp>
        <p:nvSpPr>
          <p:cNvPr id="8" name="TextBox 7">
            <a:extLst>
              <a:ext uri="{FF2B5EF4-FFF2-40B4-BE49-F238E27FC236}">
                <a16:creationId xmlns:a16="http://schemas.microsoft.com/office/drawing/2014/main" id="{5AF6DE94-7849-09F9-69CD-25BA0319AD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5C6B0F4B-C03F-49EE-591F-01A35AC9589E}"/>
              </a:ext>
            </a:extLst>
          </p:cNvPr>
          <p:cNvSpPr txBox="1"/>
          <p:nvPr/>
        </p:nvSpPr>
        <p:spPr>
          <a:xfrm>
            <a:off x="949302" y="1369327"/>
            <a:ext cx="7209009" cy="22252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Google Forms enregistre automatiquement les réponses dans Google Sheets.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Veuillez ouvrir Google Sheets et consulter les données brutes du sondage.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Démonstration en direct : </a:t>
            </a:r>
            <a:r>
              <a:rPr lang="en-US" sz="1600" dirty="0">
                <a:solidFill>
                  <a:sysClr val="windowText" lastClr="000000"/>
                </a:solidFill>
                <a:latin typeface="Arial"/>
                <a:cs typeface="Arial"/>
              </a:rPr>
              <a:t>le formateur montre comment ouvrir la feuille de calcul contenant les réponses.</a:t>
            </a:r>
          </a:p>
        </p:txBody>
      </p:sp>
      <p:pic>
        <p:nvPicPr>
          <p:cNvPr id="14338" name="Picture 2">
            <a:extLst>
              <a:ext uri="{FF2B5EF4-FFF2-40B4-BE49-F238E27FC236}">
                <a16:creationId xmlns:a16="http://schemas.microsoft.com/office/drawing/2014/main" id="{67A21CAF-F9A2-ECF6-2D60-9895B38313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8311" y="1486062"/>
            <a:ext cx="3084387" cy="24812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computer&#10;&#10;AI-generated content may be incorrect.">
            <a:extLst>
              <a:ext uri="{FF2B5EF4-FFF2-40B4-BE49-F238E27FC236}">
                <a16:creationId xmlns:a16="http://schemas.microsoft.com/office/drawing/2014/main" id="{26BD28F6-F858-BE01-863D-A8EE2CA3A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5295" y="4082098"/>
            <a:ext cx="4750420" cy="2150246"/>
          </a:xfrm>
          <a:prstGeom prst="rect">
            <a:avLst/>
          </a:prstGeom>
        </p:spPr>
      </p:pic>
      <p:pic>
        <p:nvPicPr>
          <p:cNvPr id="10" name="Picture 9">
            <a:extLst>
              <a:ext uri="{FF2B5EF4-FFF2-40B4-BE49-F238E27FC236}">
                <a16:creationId xmlns:a16="http://schemas.microsoft.com/office/drawing/2014/main" id="{3D89BCCD-D84B-AB58-2297-26990C43F47E}"/>
              </a:ext>
            </a:extLst>
          </p:cNvPr>
          <p:cNvPicPr>
            <a:picLocks noChangeAspect="1"/>
          </p:cNvPicPr>
          <p:nvPr/>
        </p:nvPicPr>
        <p:blipFill>
          <a:blip r:embed="rId4"/>
          <a:stretch>
            <a:fillRect/>
          </a:stretch>
        </p:blipFill>
        <p:spPr>
          <a:xfrm>
            <a:off x="1960407" y="3766294"/>
            <a:ext cx="3514862" cy="2358185"/>
          </a:xfrm>
          <a:prstGeom prst="rect">
            <a:avLst/>
          </a:prstGeom>
        </p:spPr>
      </p:pic>
      <p:sp>
        <p:nvSpPr>
          <p:cNvPr id="3" name="object 6">
            <a:extLst>
              <a:ext uri="{FF2B5EF4-FFF2-40B4-BE49-F238E27FC236}">
                <a16:creationId xmlns:a16="http://schemas.microsoft.com/office/drawing/2014/main" id="{301F76FD-D597-3610-C04A-3D6F39FFE98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9" name="object 6">
            <a:extLst>
              <a:ext uri="{FF2B5EF4-FFF2-40B4-BE49-F238E27FC236}">
                <a16:creationId xmlns:a16="http://schemas.microsoft.com/office/drawing/2014/main" id="{2E735F56-128E-8FD9-7DD5-50852B644204}"/>
              </a:ext>
            </a:extLst>
          </p:cNvPr>
          <p:cNvSpPr txBox="1">
            <a:spLocks noGrp="1"/>
          </p:cNvSpPr>
          <p:nvPr>
            <p:ph type="ftr" sz="quarter" idx="5"/>
          </p:nvPr>
        </p:nvSpPr>
        <p:spPr>
          <a:xfrm>
            <a:off x="423674" y="6341090"/>
            <a:ext cx="487195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5" name="object 3">
            <a:extLst>
              <a:ext uri="{FF2B5EF4-FFF2-40B4-BE49-F238E27FC236}">
                <a16:creationId xmlns:a16="http://schemas.microsoft.com/office/drawing/2014/main" id="{D10D0868-022B-1F46-6FE2-B1E3EEC72175}"/>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5.1 Accès aux réponses</a:t>
            </a:r>
            <a:endParaRPr lang="en-GB" b="1" dirty="0">
              <a:solidFill>
                <a:schemeClr val="tx1"/>
              </a:solidFill>
              <a:latin typeface="Arial"/>
              <a:cs typeface="Arial"/>
            </a:endParaRPr>
          </a:p>
        </p:txBody>
      </p:sp>
    </p:spTree>
    <p:extLst>
      <p:ext uri="{BB962C8B-B14F-4D97-AF65-F5344CB8AC3E}">
        <p14:creationId xmlns:p14="http://schemas.microsoft.com/office/powerpoint/2010/main" val="799001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E851-08C9-3A8B-7DEC-A7D5324F29C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CFC5F98-300B-665C-0D20-D1A540DDC80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B1F85981-1FA0-C500-978D-D9ED72165D58}"/>
              </a:ext>
            </a:extLst>
          </p:cNvPr>
          <p:cNvSpPr txBox="1"/>
          <p:nvPr/>
        </p:nvSpPr>
        <p:spPr>
          <a:xfrm>
            <a:off x="726279" y="1683835"/>
            <a:ext cx="3723058" cy="259463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Supprimez les réponses en double ou incomplètes.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Organisez les données en catégories pour les analyser.</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Exemple : </a:t>
            </a:r>
            <a:r>
              <a:rPr lang="en-US" sz="1600" dirty="0">
                <a:solidFill>
                  <a:sysClr val="windowText" lastClr="000000"/>
                </a:solidFill>
                <a:latin typeface="Arial"/>
                <a:cs typeface="Arial"/>
              </a:rPr>
              <a:t>Convertissez les notes de satisfaction (1-5) en graphiques basés sur des pourcentages.</a:t>
            </a:r>
          </a:p>
        </p:txBody>
      </p:sp>
      <p:pic>
        <p:nvPicPr>
          <p:cNvPr id="15362" name="Picture 2">
            <a:extLst>
              <a:ext uri="{FF2B5EF4-FFF2-40B4-BE49-F238E27FC236}">
                <a16:creationId xmlns:a16="http://schemas.microsoft.com/office/drawing/2014/main" id="{E2A698AF-4E10-02AD-299C-D667B37329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0975" y="1683835"/>
            <a:ext cx="4390673" cy="422725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6B434A3-CD20-D1C1-00FD-6900F9708100}"/>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A2493250-9FBB-C139-E2F5-37574965985C}"/>
              </a:ext>
            </a:extLst>
          </p:cNvPr>
          <p:cNvSpPr txBox="1">
            <a:spLocks noGrp="1"/>
          </p:cNvSpPr>
          <p:nvPr>
            <p:ph type="ftr" sz="quarter" idx="5"/>
          </p:nvPr>
        </p:nvSpPr>
        <p:spPr>
          <a:xfrm>
            <a:off x="496037" y="6313664"/>
            <a:ext cx="504714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AC2049BC-8622-E829-6E5E-A241B7B63821}"/>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5.2 Nettoyage des données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784516CD-4DB2-B5EB-621C-71314B00635B}"/>
              </a:ext>
            </a:extLst>
          </p:cNvPr>
          <p:cNvSpPr txBox="1">
            <a:spLocks/>
          </p:cNvSpPr>
          <p:nvPr/>
        </p:nvSpPr>
        <p:spPr>
          <a:xfrm>
            <a:off x="726279" y="403417"/>
            <a:ext cx="704283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Google Sheets : </a:t>
            </a:r>
            <a:r>
              <a:rPr lang="en-US" sz="2400" b="1" dirty="0" err="1">
                <a:solidFill>
                  <a:schemeClr val="bg1"/>
                </a:solidFill>
              </a:rPr>
              <a:t>analyse</a:t>
            </a:r>
            <a:r>
              <a:rPr lang="en-US" sz="2400" b="1" dirty="0">
                <a:solidFill>
                  <a:schemeClr val="bg1"/>
                </a:solidFill>
              </a:rPr>
              <a:t> des </a:t>
            </a:r>
            <a:r>
              <a:rPr lang="en-US" sz="2400" b="1" dirty="0" err="1">
                <a:solidFill>
                  <a:schemeClr val="bg1"/>
                </a:solidFill>
              </a:rPr>
              <a:t>réponses</a:t>
            </a:r>
            <a:r>
              <a:rPr lang="en-US" sz="2400" b="1" dirty="0">
                <a:solidFill>
                  <a:schemeClr val="bg1"/>
                </a:solidFill>
              </a:rPr>
              <a:t> aux </a:t>
            </a:r>
            <a:r>
              <a:rPr lang="en-US" sz="2400" b="1" dirty="0" err="1">
                <a:solidFill>
                  <a:schemeClr val="bg1"/>
                </a:solidFill>
              </a:rPr>
              <a:t>enquêtes</a:t>
            </a:r>
            <a:endParaRPr lang="en-US" sz="2400" b="1" spc="-13" dirty="0">
              <a:solidFill>
                <a:schemeClr val="bg1"/>
              </a:solidFill>
            </a:endParaRPr>
          </a:p>
        </p:txBody>
      </p:sp>
    </p:spTree>
    <p:extLst>
      <p:ext uri="{BB962C8B-B14F-4D97-AF65-F5344CB8AC3E}">
        <p14:creationId xmlns:p14="http://schemas.microsoft.com/office/powerpoint/2010/main" val="2617320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358CE-B2D3-85D2-CA47-6BD232881F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E025A75-AE92-29B2-AD4F-C5E08B40E6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70F6D578-FBEB-E896-FE64-E56FED9F3E81}"/>
              </a:ext>
            </a:extLst>
          </p:cNvPr>
          <p:cNvSpPr txBox="1"/>
          <p:nvPr/>
        </p:nvSpPr>
        <p:spPr>
          <a:xfrm>
            <a:off x="726279" y="1463407"/>
            <a:ext cx="7570606"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Supprimer les réponses en double ou incomplètes.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Fonctions statistiques de base :</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MOYENNE </a:t>
            </a:r>
            <a:r>
              <a:rPr lang="en-US" sz="1600" dirty="0">
                <a:solidFill>
                  <a:sysClr val="windowText" lastClr="000000"/>
                </a:solidFill>
                <a:latin typeface="Arial"/>
                <a:cs typeface="Arial"/>
              </a:rPr>
              <a:t>– Déterminez la note moyenne de satisfaction.</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COUNTIF </a:t>
            </a:r>
            <a:r>
              <a:rPr lang="en-US" sz="1600" dirty="0">
                <a:solidFill>
                  <a:sysClr val="windowText" lastClr="000000"/>
                </a:solidFill>
                <a:latin typeface="Arial"/>
                <a:cs typeface="Arial"/>
              </a:rPr>
              <a:t>– Compter le nombre d'utilisateurs ayant sélectionné chaque mode de transport.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Création de graphiques et de tableaux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Graphiques à barres : préférences en matière de mode de transport.</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Diagrammes circulaires : notes de satisfaction.</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Graphiques linéaires : tendances en matière de fréquence des déplacements.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Activité en direct : </a:t>
            </a:r>
            <a:r>
              <a:rPr lang="en-US" sz="1600" dirty="0">
                <a:solidFill>
                  <a:sysClr val="windowText" lastClr="000000"/>
                </a:solidFill>
                <a:latin typeface="Arial"/>
                <a:cs typeface="Arial"/>
              </a:rPr>
              <a:t>les étudiants génèrent au moins un tableau à partir des données de l'enquête.</a:t>
            </a:r>
          </a:p>
        </p:txBody>
      </p:sp>
      <p:pic>
        <p:nvPicPr>
          <p:cNvPr id="16386" name="Picture 2">
            <a:extLst>
              <a:ext uri="{FF2B5EF4-FFF2-40B4-BE49-F238E27FC236}">
                <a16:creationId xmlns:a16="http://schemas.microsoft.com/office/drawing/2014/main" id="{23769D1D-C80E-7996-E164-8DD81F4C7CF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65221" y="1265664"/>
            <a:ext cx="3151481" cy="2406646"/>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a:extLst>
              <a:ext uri="{FF2B5EF4-FFF2-40B4-BE49-F238E27FC236}">
                <a16:creationId xmlns:a16="http://schemas.microsoft.com/office/drawing/2014/main" id="{E802C59A-8EEC-7642-0947-3C9F488CB5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2012" y="3520227"/>
            <a:ext cx="3877388" cy="264283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EB89B973-4DAB-5980-3EBB-6F5905FD31E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D3413105-FF6D-D46B-33F8-565A37A7B64B}"/>
              </a:ext>
            </a:extLst>
          </p:cNvPr>
          <p:cNvSpPr txBox="1">
            <a:spLocks noGrp="1"/>
          </p:cNvSpPr>
          <p:nvPr>
            <p:ph type="ftr" sz="quarter" idx="5"/>
          </p:nvPr>
        </p:nvSpPr>
        <p:spPr>
          <a:xfrm>
            <a:off x="423675" y="6327770"/>
            <a:ext cx="491800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3" name="object 3">
            <a:extLst>
              <a:ext uri="{FF2B5EF4-FFF2-40B4-BE49-F238E27FC236}">
                <a16:creationId xmlns:a16="http://schemas.microsoft.com/office/drawing/2014/main" id="{D34D1A16-CF1E-C1DE-02BE-B7D6A6EFC731}"/>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5.3 Techniques d'analyse des données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093710FA-006A-2503-8C2E-5746377F8EDF}"/>
              </a:ext>
            </a:extLst>
          </p:cNvPr>
          <p:cNvSpPr txBox="1">
            <a:spLocks/>
          </p:cNvSpPr>
          <p:nvPr/>
        </p:nvSpPr>
        <p:spPr>
          <a:xfrm>
            <a:off x="726279" y="403417"/>
            <a:ext cx="66810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Google Sheets : </a:t>
            </a:r>
            <a:r>
              <a:rPr lang="en-US" sz="2400" b="1" dirty="0" err="1">
                <a:solidFill>
                  <a:schemeClr val="bg1"/>
                </a:solidFill>
              </a:rPr>
              <a:t>analyse</a:t>
            </a:r>
            <a:r>
              <a:rPr lang="en-US" sz="2400" b="1" dirty="0">
                <a:solidFill>
                  <a:schemeClr val="bg1"/>
                </a:solidFill>
              </a:rPr>
              <a:t> des </a:t>
            </a:r>
            <a:r>
              <a:rPr lang="en-US" sz="2400" b="1" dirty="0" err="1">
                <a:solidFill>
                  <a:schemeClr val="bg1"/>
                </a:solidFill>
              </a:rPr>
              <a:t>réponses</a:t>
            </a:r>
            <a:r>
              <a:rPr lang="en-US" sz="2400" b="1" dirty="0">
                <a:solidFill>
                  <a:schemeClr val="bg1"/>
                </a:solidFill>
              </a:rPr>
              <a:t> à </a:t>
            </a:r>
            <a:r>
              <a:rPr lang="en-US" sz="2400" b="1" dirty="0" err="1">
                <a:solidFill>
                  <a:schemeClr val="bg1"/>
                </a:solidFill>
              </a:rPr>
              <a:t>l'enquête</a:t>
            </a:r>
            <a:endParaRPr lang="en-US" sz="2400" b="1" spc="-13" dirty="0">
              <a:solidFill>
                <a:schemeClr val="bg1"/>
              </a:solidFill>
            </a:endParaRPr>
          </a:p>
        </p:txBody>
      </p:sp>
    </p:spTree>
    <p:extLst>
      <p:ext uri="{BB962C8B-B14F-4D97-AF65-F5344CB8AC3E}">
        <p14:creationId xmlns:p14="http://schemas.microsoft.com/office/powerpoint/2010/main" val="2186461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C8B07-0510-39BA-5BD9-9598B0E1324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0A3FF00-655A-336E-02EA-D249F11B2F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FDADC21B-7D33-BBCA-55AD-0E4877D9E3A3}"/>
              </a:ext>
            </a:extLst>
          </p:cNvPr>
          <p:cNvSpPr txBox="1"/>
          <p:nvPr/>
        </p:nvSpPr>
        <p:spPr>
          <a:xfrm>
            <a:off x="643534" y="1570974"/>
            <a:ext cx="6882175" cy="3384590"/>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Identifiez les principales tendances à partir des données.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Discutez des résultats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Quel mode de transport est le plus apprécié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Quelles sont les principales plaintes concernant les transports publics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étudiants sont-ils satisfaits de leurs trajets quotidiens ?</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1600" b="1" dirty="0">
                <a:solidFill>
                  <a:sysClr val="windowText" lastClr="000000"/>
                </a:solidFill>
                <a:latin typeface="Arial"/>
                <a:cs typeface="Arial"/>
              </a:rPr>
              <a:t>Discussion finale : </a:t>
            </a:r>
            <a:r>
              <a:rPr lang="en-US" sz="1600" dirty="0">
                <a:solidFill>
                  <a:sysClr val="windowText" lastClr="000000"/>
                </a:solidFill>
                <a:latin typeface="Arial"/>
                <a:cs typeface="Arial"/>
              </a:rPr>
              <a:t>Comment ces informations peuvent-elles être utilisées pour l'élaboration de politiques ou l'amélioration du système ?</a:t>
            </a:r>
          </a:p>
        </p:txBody>
      </p:sp>
      <p:pic>
        <p:nvPicPr>
          <p:cNvPr id="17410" name="Picture 2">
            <a:extLst>
              <a:ext uri="{FF2B5EF4-FFF2-40B4-BE49-F238E27FC236}">
                <a16:creationId xmlns:a16="http://schemas.microsoft.com/office/drawing/2014/main" id="{72C0F47D-7751-1D19-C7F8-E66F21AF22A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62" t="5273" r="5069" b="7683"/>
          <a:stretch>
            <a:fillRect/>
          </a:stretch>
        </p:blipFill>
        <p:spPr bwMode="auto">
          <a:xfrm>
            <a:off x="8187380" y="1942493"/>
            <a:ext cx="3940473" cy="403914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C592F05B-3314-5C19-8D0C-EE5B4C9F99A4}"/>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4488EB1B-5886-8645-7C2E-7213B49A7223}"/>
              </a:ext>
            </a:extLst>
          </p:cNvPr>
          <p:cNvSpPr txBox="1">
            <a:spLocks noGrp="1"/>
          </p:cNvSpPr>
          <p:nvPr>
            <p:ph type="ftr" sz="quarter" idx="5"/>
          </p:nvPr>
        </p:nvSpPr>
        <p:spPr>
          <a:xfrm>
            <a:off x="469724" y="6313664"/>
            <a:ext cx="497720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398563E0-6FDE-360C-CE9A-F77DACA9F23B}"/>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5.4 Interprétation des résultats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3BDF0BC8-E8AC-383F-A506-D4363E186706}"/>
              </a:ext>
            </a:extLst>
          </p:cNvPr>
          <p:cNvSpPr txBox="1">
            <a:spLocks/>
          </p:cNvSpPr>
          <p:nvPr/>
        </p:nvSpPr>
        <p:spPr>
          <a:xfrm>
            <a:off x="726279" y="403417"/>
            <a:ext cx="704941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Google Sheets : analyse des réponses aux enquêtes</a:t>
            </a:r>
            <a:endParaRPr lang="en-US" sz="2400" b="1" spc="-13" dirty="0">
              <a:solidFill>
                <a:schemeClr val="bg1"/>
              </a:solidFill>
            </a:endParaRPr>
          </a:p>
        </p:txBody>
      </p:sp>
    </p:spTree>
    <p:extLst>
      <p:ext uri="{BB962C8B-B14F-4D97-AF65-F5344CB8AC3E}">
        <p14:creationId xmlns:p14="http://schemas.microsoft.com/office/powerpoint/2010/main" val="299794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6668064" y="458128"/>
            <a:ext cx="4797654" cy="573865"/>
          </a:xfrm>
          <a:prstGeom prst="rect">
            <a:avLst/>
          </a:prstGeom>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dirty="0">
                <a:solidFill>
                  <a:srgbClr val="FF0000"/>
                </a:solidFill>
              </a:rPr>
              <a:t>Exercice pratique 2 : Conception d'enquêtes</a:t>
            </a:r>
            <a:endParaRPr lang="pl-PL" dirty="0">
              <a:solidFill>
                <a:srgbClr val="FF0000"/>
              </a:solidFill>
            </a:endParaRPr>
          </a:p>
        </p:txBody>
      </p:sp>
      <p:sp>
        <p:nvSpPr>
          <p:cNvPr id="7" name="object 6"/>
          <p:cNvSpPr txBox="1">
            <a:spLocks noGrp="1"/>
          </p:cNvSpPr>
          <p:nvPr>
            <p:ph type="ftr" sz="quarter" idx="5"/>
          </p:nvPr>
        </p:nvSpPr>
        <p:spPr>
          <a:xfrm>
            <a:off x="449989" y="6319455"/>
            <a:ext cx="504714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6" name="object 6">
            <a:extLst>
              <a:ext uri="{FF2B5EF4-FFF2-40B4-BE49-F238E27FC236}">
                <a16:creationId xmlns:a16="http://schemas.microsoft.com/office/drawing/2014/main" id="{0187ED3B-A5EF-3709-C4E7-2707071469F2}"/>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2054964616"/>
              </p:ext>
            </p:extLst>
          </p:nvPr>
        </p:nvGraphicFramePr>
        <p:xfrm>
          <a:off x="726282" y="987389"/>
          <a:ext cx="4902005" cy="5122186"/>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400" b="1" dirty="0">
                          <a:solidFill>
                            <a:sysClr val="windowText" lastClr="000000"/>
                          </a:solidFill>
                          <a:latin typeface="Arial"/>
                          <a:cs typeface="Arial"/>
                        </a:rPr>
                        <a:t>0. Objectif</a:t>
                      </a:r>
                      <a:endParaRPr lang="en-AT"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200" spc="64" dirty="0">
                          <a:solidFill>
                            <a:sysClr val="windowText" lastClr="000000"/>
                          </a:solidFill>
                          <a:latin typeface="Arial"/>
                          <a:cs typeface="Arial"/>
                        </a:rPr>
                        <a:t> 0.1 Objectifs pédagogiques</a:t>
                      </a:r>
                      <a:endParaRPr lang="en-AT"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endParaRPr lang="en-AT"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1. Introduction à la conception d'enquêtes</a:t>
                      </a:r>
                      <a:endParaRPr lang="en-AT"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a:t>
                      </a:r>
                      <a:endParaRPr lang="en-AT" sz="16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200" dirty="0">
                          <a:latin typeface="Arial" panose="020B0604020202020204" pitchFamily="34" charset="0"/>
                          <a:cs typeface="Arial" panose="020B0604020202020204" pitchFamily="34" charset="0"/>
                        </a:rPr>
                        <a:t> 1.1 Définition et objectif des enquêtes</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4</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200" dirty="0">
                          <a:latin typeface="Arial" panose="020B0604020202020204" pitchFamily="34" charset="0"/>
                          <a:cs typeface="Arial" panose="020B0604020202020204" pitchFamily="34" charset="0"/>
                        </a:rPr>
                        <a:t> 1.2  Types d'enquêtes</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5</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200" dirty="0">
                          <a:latin typeface="Arial" panose="020B0604020202020204" pitchFamily="34" charset="0"/>
                          <a:cs typeface="Arial" panose="020B0604020202020204" pitchFamily="34" charset="0"/>
                        </a:rPr>
                        <a:t> 1.3 Applications en ingénierie</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200" dirty="0">
                          <a:latin typeface="Arial" panose="020B0604020202020204" pitchFamily="34" charset="0"/>
                          <a:cs typeface="Arial" panose="020B0604020202020204" pitchFamily="34" charset="0"/>
                        </a:rPr>
                        <a:t> 1.4 Aperçu du processus de conception d'une étude</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endParaRPr lang="en-AT" sz="16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400" b="1" dirty="0">
                          <a:latin typeface="Arial" panose="020B0604020202020204" pitchFamily="34" charset="0"/>
                          <a:cs typeface="Arial" panose="020B0604020202020204" pitchFamily="34" charset="0"/>
                        </a:rPr>
                        <a:t>2. Principes de création d'une enquête</a:t>
                      </a:r>
                      <a:endParaRPr lang="en-AT" sz="14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8</a:t>
                      </a:r>
                      <a:endParaRPr lang="en-AT" sz="16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r>
                        <a:rPr lang="en-GB" sz="1200" dirty="0">
                          <a:latin typeface="Arial" panose="020B0604020202020204" pitchFamily="34" charset="0"/>
                          <a:cs typeface="Arial" panose="020B0604020202020204" pitchFamily="34" charset="0"/>
                        </a:rPr>
                        <a:t> 2.1 Définir des objectifs clairs</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r>
                        <a:rPr lang="en-GB" sz="1200" dirty="0">
                          <a:latin typeface="Arial" panose="020B0604020202020204" pitchFamily="34" charset="0"/>
                          <a:cs typeface="Arial" panose="020B0604020202020204" pitchFamily="34" charset="0"/>
                        </a:rPr>
                        <a:t> 2.2 Formulation des questions</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344099">
                <a:tc>
                  <a:txBody>
                    <a:bodyPr/>
                    <a:lstStyle/>
                    <a:p>
                      <a:r>
                        <a:rPr lang="en-GB" sz="1200" dirty="0">
                          <a:latin typeface="Arial" panose="020B0604020202020204" pitchFamily="34" charset="0"/>
                          <a:cs typeface="Arial" panose="020B0604020202020204" pitchFamily="34" charset="0"/>
                        </a:rPr>
                        <a:t> 2.3 Structurer l'enquête</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0">
                <a:tc>
                  <a:txBody>
                    <a:bodyPr/>
                    <a:lstStyle/>
                    <a:p>
                      <a:r>
                        <a:rPr lang="en-GB" sz="1200" dirty="0">
                          <a:latin typeface="Arial" panose="020B0604020202020204" pitchFamily="34" charset="0"/>
                          <a:cs typeface="Arial" panose="020B0604020202020204" pitchFamily="34" charset="0"/>
                        </a:rPr>
                        <a:t> 2.4 Garantir la fiabilité et la validité</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r>
                        <a:rPr lang="en-GB" sz="1200" dirty="0">
                          <a:latin typeface="Arial" panose="020B0604020202020204" pitchFamily="34" charset="0"/>
                          <a:cs typeface="Arial" panose="020B0604020202020204" pitchFamily="34" charset="0"/>
                        </a:rPr>
                        <a:t> 2.5 Considérations éthiques</a:t>
                      </a:r>
                      <a:endParaRPr lang="en-AT" sz="12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3866495718"/>
              </p:ext>
            </p:extLst>
          </p:nvPr>
        </p:nvGraphicFramePr>
        <p:xfrm>
          <a:off x="6096000" y="847814"/>
          <a:ext cx="4902005" cy="5132396"/>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542962">
                <a:tc>
                  <a:txBody>
                    <a:bodyPr/>
                    <a:lstStyle/>
                    <a:p>
                      <a:r>
                        <a:rPr lang="en-GB" sz="1400" b="1" dirty="0">
                          <a:solidFill>
                            <a:sysClr val="windowText" lastClr="000000"/>
                          </a:solidFill>
                          <a:latin typeface="Arial" panose="020B0604020202020204" pitchFamily="34" charset="0"/>
                          <a:cs typeface="Arial" panose="020B0604020202020204" pitchFamily="34" charset="0"/>
                        </a:rPr>
                        <a:t>3. Google Forms : création d'un sondage auprès des passagers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14</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200" spc="64" dirty="0">
                          <a:solidFill>
                            <a:sysClr val="windowText" lastClr="000000"/>
                          </a:solidFill>
                          <a:latin typeface="Arial" panose="020B0604020202020204" pitchFamily="34" charset="0"/>
                          <a:cs typeface="Arial" panose="020B0604020202020204" pitchFamily="34" charset="0"/>
                        </a:rPr>
                        <a:t> 3.1 Introduction à Google Forms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15</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200" dirty="0">
                          <a:latin typeface="Arial" panose="020B0604020202020204" pitchFamily="34" charset="0"/>
                          <a:cs typeface="Arial" panose="020B0604020202020204" pitchFamily="34" charset="0"/>
                        </a:rPr>
                        <a:t> 3.2 Création étape par étape d'un sondage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200" dirty="0">
                          <a:latin typeface="Arial" panose="020B0604020202020204" pitchFamily="34" charset="0"/>
                          <a:cs typeface="Arial" panose="020B0604020202020204" pitchFamily="34" charset="0"/>
                        </a:rPr>
                        <a:t> 3.3 Élaboration collaborative d'enquêtes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b="0" dirty="0">
                          <a:latin typeface="Arial" panose="020B0604020202020204" pitchFamily="34" charset="0"/>
                          <a:cs typeface="Arial" panose="020B0604020202020204" pitchFamily="34" charset="0"/>
                        </a:rPr>
                        <a:t>17</a:t>
                      </a:r>
                      <a:endParaRPr lang="en-AT" sz="12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85769">
                <a:tc>
                  <a:txBody>
                    <a:bodyPr/>
                    <a:lstStyle/>
                    <a:p>
                      <a:r>
                        <a:rPr lang="en-GB" sz="1200" dirty="0">
                          <a:latin typeface="Arial" panose="020B0604020202020204" pitchFamily="34" charset="0"/>
                          <a:cs typeface="Arial" panose="020B0604020202020204" pitchFamily="34" charset="0"/>
                        </a:rPr>
                        <a:t> </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542962">
                <a:tc>
                  <a:txBody>
                    <a:bodyPr/>
                    <a:lstStyle/>
                    <a:p>
                      <a:r>
                        <a:rPr lang="en-GB" sz="1400" b="1" dirty="0">
                          <a:latin typeface="Arial" panose="020B0604020202020204" pitchFamily="34" charset="0"/>
                          <a:cs typeface="Arial" panose="020B0604020202020204" pitchFamily="34" charset="0"/>
                        </a:rPr>
                        <a:t>4. Activité en classe : distribution et réponse au questionnaire</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18</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85769">
                <a:tc>
                  <a:txBody>
                    <a:bodyPr/>
                    <a:lstStyle/>
                    <a:p>
                      <a:r>
                        <a:rPr lang="en-GB" sz="1200" dirty="0">
                          <a:latin typeface="Arial" panose="020B0604020202020204" pitchFamily="34" charset="0"/>
                          <a:cs typeface="Arial" panose="020B0604020202020204" pitchFamily="34" charset="0"/>
                        </a:rPr>
                        <a:t> 4.1 Partage du questionnaire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19</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85769">
                <a:tc>
                  <a:txBody>
                    <a:bodyPr/>
                    <a:lstStyle/>
                    <a:p>
                      <a:r>
                        <a:rPr lang="en-GB" sz="1200" dirty="0">
                          <a:latin typeface="Arial" panose="020B0604020202020204" pitchFamily="34" charset="0"/>
                          <a:cs typeface="Arial" panose="020B0604020202020204" pitchFamily="34" charset="0"/>
                        </a:rPr>
                        <a:t> 4.2 Participation des étudiants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20</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2923">
                <a:tc>
                  <a:txBody>
                    <a:bodyPr/>
                    <a:lstStyle/>
                    <a:p>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542962">
                <a:tc>
                  <a:txBody>
                    <a:bodyPr/>
                    <a:lstStyle/>
                    <a:p>
                      <a:r>
                        <a:rPr lang="en-GB" sz="1400" b="1" dirty="0">
                          <a:latin typeface="Arial" panose="020B0604020202020204" pitchFamily="34" charset="0"/>
                          <a:cs typeface="Arial" panose="020B0604020202020204" pitchFamily="34" charset="0"/>
                        </a:rPr>
                        <a:t>5. Google Sheets : </a:t>
                      </a:r>
                      <a:r>
                        <a:rPr lang="en-GB" sz="1400" b="1" dirty="0" err="1">
                          <a:latin typeface="Arial" panose="020B0604020202020204" pitchFamily="34" charset="0"/>
                          <a:cs typeface="Arial" panose="020B0604020202020204" pitchFamily="34" charset="0"/>
                        </a:rPr>
                        <a:t>analyse </a:t>
                      </a:r>
                      <a:r>
                        <a:rPr lang="en-GB" sz="1400" b="1" dirty="0">
                          <a:latin typeface="Arial" panose="020B0604020202020204" pitchFamily="34" charset="0"/>
                          <a:cs typeface="Arial" panose="020B0604020202020204" pitchFamily="34" charset="0"/>
                        </a:rPr>
                        <a:t>des réponses au sondage</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21</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85769">
                <a:tc>
                  <a:txBody>
                    <a:bodyPr/>
                    <a:lstStyle/>
                    <a:p>
                      <a:r>
                        <a:rPr lang="en-GB" sz="1200" dirty="0">
                          <a:latin typeface="Arial" panose="020B0604020202020204" pitchFamily="34" charset="0"/>
                          <a:cs typeface="Arial" panose="020B0604020202020204" pitchFamily="34" charset="0"/>
                        </a:rPr>
                        <a:t> 5.1 Accès aux réponses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22</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85769">
                <a:tc>
                  <a:txBody>
                    <a:bodyPr/>
                    <a:lstStyle/>
                    <a:p>
                      <a:r>
                        <a:rPr lang="en-GB" sz="1200" dirty="0">
                          <a:latin typeface="Arial" panose="020B0604020202020204" pitchFamily="34" charset="0"/>
                          <a:cs typeface="Arial" panose="020B0604020202020204" pitchFamily="34" charset="0"/>
                        </a:rPr>
                        <a:t> 5.2 Nettoyage des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23</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200" dirty="0">
                          <a:latin typeface="Arial" panose="020B0604020202020204" pitchFamily="34" charset="0"/>
                          <a:cs typeface="Arial" panose="020B0604020202020204" pitchFamily="34" charset="0"/>
                        </a:rPr>
                        <a:t> 5.3 Techniques d'analyse des données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24</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200" dirty="0">
                          <a:latin typeface="Arial" panose="020B0604020202020204" pitchFamily="34" charset="0"/>
                          <a:cs typeface="Arial" panose="020B0604020202020204" pitchFamily="34" charset="0"/>
                        </a:rPr>
                        <a:t> 5.4 Interprétation des résultats</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25</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200" dirty="0">
                          <a:latin typeface="Arial" panose="020B0604020202020204" pitchFamily="34" charset="0"/>
                          <a:cs typeface="Arial" panose="020B0604020202020204" pitchFamily="34" charset="0"/>
                        </a:rPr>
                        <a:t> 5.5 Devoir à domicile</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26</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D5815-7988-8A1A-C097-5C8B767A117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EDDC59B-25CB-6927-52C4-C8C35B2CF90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18F84767-4A19-0CF3-7BA8-451000231F39}"/>
              </a:ext>
            </a:extLst>
          </p:cNvPr>
          <p:cNvSpPr txBox="1"/>
          <p:nvPr/>
        </p:nvSpPr>
        <p:spPr>
          <a:xfrm>
            <a:off x="726279" y="948888"/>
            <a:ext cx="11207986" cy="5282545"/>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Créez un sondage de 10 questions sur les transports à l'aide de Google Forms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Distribuez-le à au moins 10 répondants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Nettoyez et analysez les réponses à l'aide de Google Sheets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Générez au moins deux graphiques et interprétez les résultats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a:t>
            </a:r>
            <a:r>
              <a:rPr lang="en-GB" sz="1600" dirty="0" err="1">
                <a:solidFill>
                  <a:sysClr val="windowText" lastClr="000000"/>
                </a:solidFill>
                <a:latin typeface="Arial"/>
                <a:cs typeface="Arial"/>
              </a:rPr>
              <a:t>Réfléchir</a:t>
            </a:r>
            <a:r>
              <a:rPr lang="en-GB" sz="1600" dirty="0">
                <a:solidFill>
                  <a:sysClr val="windowText" lastClr="000000"/>
                </a:solidFill>
                <a:latin typeface="Arial"/>
                <a:cs typeface="Arial"/>
              </a:rPr>
              <a:t> aux </a:t>
            </a:r>
            <a:r>
              <a:rPr lang="en-GB" sz="1600" dirty="0" err="1">
                <a:solidFill>
                  <a:sysClr val="windowText" lastClr="000000"/>
                </a:solidFill>
                <a:latin typeface="Arial"/>
                <a:cs typeface="Arial"/>
              </a:rPr>
              <a:t>enseignements</a:t>
            </a:r>
            <a:r>
              <a:rPr lang="en-GB" sz="1600" dirty="0">
                <a:solidFill>
                  <a:sysClr val="windowText" lastClr="000000"/>
                </a:solidFill>
                <a:latin typeface="Arial"/>
                <a:cs typeface="Arial"/>
              </a:rPr>
              <a:t> à </a:t>
            </a:r>
            <a:r>
              <a:rPr lang="en-GB" sz="1600" dirty="0" err="1">
                <a:solidFill>
                  <a:sysClr val="windowText" lastClr="000000"/>
                </a:solidFill>
                <a:latin typeface="Arial"/>
                <a:cs typeface="Arial"/>
              </a:rPr>
              <a:t>tirer</a:t>
            </a:r>
            <a:r>
              <a:rPr lang="en-GB" sz="1600" dirty="0">
                <a:solidFill>
                  <a:sysClr val="windowText" lastClr="000000"/>
                </a:solidFill>
                <a:latin typeface="Arial"/>
                <a:cs typeface="Arial"/>
              </a:rPr>
              <a:t> pour la prise de </a:t>
            </a:r>
            <a:r>
              <a:rPr lang="en-GB" sz="1600" dirty="0" err="1">
                <a:solidFill>
                  <a:sysClr val="windowText" lastClr="000000"/>
                </a:solidFill>
                <a:latin typeface="Arial"/>
                <a:cs typeface="Arial"/>
              </a:rPr>
              <a:t>décision</a:t>
            </a:r>
            <a:r>
              <a:rPr lang="en-GB" sz="1600" dirty="0">
                <a:solidFill>
                  <a:sysClr val="windowText" lastClr="000000"/>
                </a:solidFill>
                <a:latin typeface="Arial"/>
                <a:cs typeface="Arial"/>
              </a:rPr>
              <a:t> </a:t>
            </a:r>
            <a:r>
              <a:rPr lang="en-GB" sz="1600" dirty="0" err="1">
                <a:solidFill>
                  <a:sysClr val="windowText" lastClr="000000"/>
                </a:solidFill>
                <a:latin typeface="Arial"/>
                <a:cs typeface="Arial"/>
              </a:rPr>
              <a:t>en</a:t>
            </a:r>
            <a:r>
              <a:rPr lang="en-GB" sz="1600" dirty="0">
                <a:solidFill>
                  <a:sysClr val="windowText" lastClr="000000"/>
                </a:solidFill>
                <a:latin typeface="Arial"/>
                <a:cs typeface="Arial"/>
              </a:rPr>
              <a:t> matière </a:t>
            </a:r>
            <a:r>
              <a:rPr lang="en-GB" sz="1600" dirty="0" err="1">
                <a:solidFill>
                  <a:sysClr val="windowText" lastClr="000000"/>
                </a:solidFill>
                <a:latin typeface="Arial"/>
                <a:cs typeface="Arial"/>
              </a:rPr>
              <a:t>d'ingénierie</a:t>
            </a:r>
            <a:endParaRPr lang="en-GB" sz="1600" dirty="0">
              <a:solidFill>
                <a:sysClr val="windowText" lastClr="000000"/>
              </a:solidFill>
              <a:latin typeface="Arial"/>
              <a:cs typeface="Arial"/>
            </a:endParaRPr>
          </a:p>
          <a:p>
            <a:pPr marL="190500" defTabSz="1175644" hangingPunct="1">
              <a:lnSpc>
                <a:spcPct val="150000"/>
              </a:lnSpc>
              <a:spcBef>
                <a:spcPts val="129"/>
              </a:spcBef>
            </a:pPr>
            <a:r>
              <a:rPr lang="en-GB" sz="1600" b="1" dirty="0" err="1">
                <a:latin typeface="Arial" panose="020B0604020202020204" pitchFamily="34" charset="0"/>
                <a:cs typeface="Arial" panose="020B0604020202020204" pitchFamily="34" charset="0"/>
              </a:rPr>
              <a:t>Veuillez</a:t>
            </a:r>
            <a:r>
              <a:rPr lang="en-GB" sz="1600" b="1" dirty="0">
                <a:latin typeface="Arial" panose="020B0604020202020204" pitchFamily="34" charset="0"/>
                <a:cs typeface="Arial" panose="020B0604020202020204" pitchFamily="34" charset="0"/>
              </a:rPr>
              <a:t> vous référer au document détaillé de l'exercice (Practical_2___Home_Assignment.pdf) </a:t>
            </a:r>
            <a:r>
              <a:rPr lang="en-GB" sz="1600" dirty="0">
                <a:latin typeface="Arial" panose="020B0604020202020204" pitchFamily="34" charset="0"/>
                <a:cs typeface="Arial" panose="020B0604020202020204" pitchFamily="34" charset="0"/>
              </a:rPr>
              <a:t>pour obtenir les instructions complètes, la structure et les critères d'évaluation.</a:t>
            </a:r>
          </a:p>
          <a:p>
            <a:pPr marL="190500" defTabSz="1175644" hangingPunct="1">
              <a:lnSpc>
                <a:spcPct val="150000"/>
              </a:lnSpc>
              <a:spcBef>
                <a:spcPts val="129"/>
              </a:spcBef>
            </a:pPr>
            <a:r>
              <a:rPr lang="en-GB" sz="1600" b="1" dirty="0">
                <a:solidFill>
                  <a:sysClr val="windowText" lastClr="000000"/>
                </a:solidFill>
                <a:latin typeface="Arial" panose="020B0604020202020204" pitchFamily="34" charset="0"/>
                <a:cs typeface="Arial" panose="020B0604020202020204" pitchFamily="34" charset="0"/>
              </a:rPr>
              <a:t>Veuillez vous référer au document (Practical 2 - Submission Report.zip) </a:t>
            </a:r>
            <a:r>
              <a:rPr lang="en-GB" sz="1600" dirty="0">
                <a:solidFill>
                  <a:sysClr val="windowText" lastClr="000000"/>
                </a:solidFill>
                <a:latin typeface="Arial" panose="020B0604020202020204" pitchFamily="34" charset="0"/>
                <a:cs typeface="Arial" panose="020B0604020202020204" pitchFamily="34" charset="0"/>
              </a:rPr>
              <a:t>pour obtenir le modèle de rapport final à soumettre en LaTeX.</a:t>
            </a:r>
            <a:endParaRPr lang="en-US" sz="1600" dirty="0">
              <a:solidFill>
                <a:sysClr val="windowText" lastClr="000000"/>
              </a:solidFill>
              <a:latin typeface="Arial" panose="020B0604020202020204" pitchFamily="34" charset="0"/>
              <a:cs typeface="Arial" panose="020B0604020202020204" pitchFamily="34" charset="0"/>
            </a:endParaRPr>
          </a:p>
        </p:txBody>
      </p:sp>
      <p:sp>
        <p:nvSpPr>
          <p:cNvPr id="4" name="object 6">
            <a:extLst>
              <a:ext uri="{FF2B5EF4-FFF2-40B4-BE49-F238E27FC236}">
                <a16:creationId xmlns:a16="http://schemas.microsoft.com/office/drawing/2014/main" id="{7F31C9BB-F200-44CD-83DB-BACD65C7A74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7A071122-C5F2-3A6D-73D6-1F92BE5B6888}"/>
              </a:ext>
            </a:extLst>
          </p:cNvPr>
          <p:cNvSpPr txBox="1">
            <a:spLocks noGrp="1"/>
          </p:cNvSpPr>
          <p:nvPr>
            <p:ph type="ftr" sz="quarter" idx="5"/>
          </p:nvPr>
        </p:nvSpPr>
        <p:spPr>
          <a:xfrm>
            <a:off x="437170" y="6327770"/>
            <a:ext cx="525093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BEAED56B-076A-D0AE-8C93-AF60E73B9F72}"/>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5.5 Devoir à domicile</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812362BD-E95B-CD65-F957-79DB47A2DCAF}"/>
              </a:ext>
            </a:extLst>
          </p:cNvPr>
          <p:cNvSpPr txBox="1">
            <a:spLocks/>
          </p:cNvSpPr>
          <p:nvPr/>
        </p:nvSpPr>
        <p:spPr>
          <a:xfrm>
            <a:off x="726279" y="403417"/>
            <a:ext cx="728816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Google Sheets : analyse des réponses au questionnaire</a:t>
            </a:r>
            <a:endParaRPr lang="en-US" sz="2400" b="1" spc="-13" dirty="0">
              <a:solidFill>
                <a:schemeClr val="bg1"/>
              </a:solidFill>
            </a:endParaRPr>
          </a:p>
        </p:txBody>
      </p:sp>
    </p:spTree>
    <p:extLst>
      <p:ext uri="{BB962C8B-B14F-4D97-AF65-F5344CB8AC3E}">
        <p14:creationId xmlns:p14="http://schemas.microsoft.com/office/powerpoint/2010/main" val="3270892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D7E76-D29A-7B06-D6FB-9E4A053B9FD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F09C92B-5CD1-A521-FC15-19A11191CD1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br>
              <a:rPr lang="en-US" sz="3200" b="1" dirty="0">
                <a:solidFill>
                  <a:schemeClr val="bg1"/>
                </a:solidFill>
              </a:rPr>
            </a:br>
            <a:br>
              <a:rPr lang="en-US" sz="3200" b="1" dirty="0">
                <a:solidFill>
                  <a:schemeClr val="bg1"/>
                </a:solidFill>
              </a:rPr>
            </a:br>
            <a:r>
              <a:rPr lang="en-US" sz="3200" b="1" dirty="0">
                <a:solidFill>
                  <a:schemeClr val="bg1"/>
                </a:solidFill>
              </a:rPr>
              <a:t> Références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68A69646-9E75-DDA9-FFB3-065238B79E68}"/>
              </a:ext>
            </a:extLst>
          </p:cNvPr>
          <p:cNvSpPr txBox="1">
            <a:spLocks noGrp="1"/>
          </p:cNvSpPr>
          <p:nvPr>
            <p:ph type="ftr" sz="quarter" idx="5"/>
          </p:nvPr>
        </p:nvSpPr>
        <p:spPr>
          <a:xfrm>
            <a:off x="339239" y="6310245"/>
            <a:ext cx="520027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2" name="object 6">
            <a:extLst>
              <a:ext uri="{FF2B5EF4-FFF2-40B4-BE49-F238E27FC236}">
                <a16:creationId xmlns:a16="http://schemas.microsoft.com/office/drawing/2014/main" id="{3C072093-ED60-9C0A-3E6B-CF0D58E4FACE}"/>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Tree>
    <p:extLst>
      <p:ext uri="{BB962C8B-B14F-4D97-AF65-F5344CB8AC3E}">
        <p14:creationId xmlns:p14="http://schemas.microsoft.com/office/powerpoint/2010/main" val="3759161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27D45-8A6B-C7F6-31B0-7CA70C15C42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4A274F6-E72D-85DD-18FA-1A8E500A5A0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5C3B88CB-3EC1-2C3D-5D04-110BF084FA34}"/>
              </a:ext>
            </a:extLst>
          </p:cNvPr>
          <p:cNvSpPr txBox="1"/>
          <p:nvPr/>
        </p:nvSpPr>
        <p:spPr>
          <a:xfrm>
            <a:off x="726279" y="1246899"/>
            <a:ext cx="11082861" cy="252230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800" dirty="0">
              <a:solidFill>
                <a:sysClr val="windowText" lastClr="000000"/>
              </a:solidFill>
              <a:latin typeface="Arial"/>
              <a:cs typeface="Arial"/>
            </a:endParaRPr>
          </a:p>
          <a:p>
            <a:pPr marL="476250" indent="-285750" defTabSz="1175644" hangingPunct="1">
              <a:lnSpc>
                <a:spcPct val="150000"/>
              </a:lnSpc>
              <a:spcBef>
                <a:spcPts val="129"/>
              </a:spcBef>
              <a:buFont typeface="Wingdings" panose="05000000000000000000" pitchFamily="2" charset="2"/>
              <a:buChar char="§"/>
            </a:pPr>
            <a:r>
              <a:rPr lang="en-GB" sz="1800" dirty="0">
                <a:solidFill>
                  <a:sysClr val="windowText" lastClr="000000"/>
                </a:solidFill>
                <a:latin typeface="Arial"/>
                <a:cs typeface="Arial"/>
              </a:rPr>
              <a:t>Source YouTube :</a:t>
            </a:r>
            <a:r>
              <a:rPr lang="en-AT" sz="1800" dirty="0">
                <a:latin typeface="Arial" panose="020B0604020202020204" pitchFamily="34" charset="0"/>
                <a:cs typeface="Arial" panose="020B0604020202020204" pitchFamily="34" charset="0"/>
                <a:hlinkClick r:id="rId2"/>
              </a:rPr>
              <a:t> https://youtu.be/BtoOHhA3aPQ</a:t>
            </a:r>
            <a:endParaRPr lang="en-GB" sz="1800" dirty="0">
              <a:latin typeface="Arial" panose="020B0604020202020204" pitchFamily="34" charset="0"/>
              <a:cs typeface="Arial" panose="020B0604020202020204" pitchFamily="34" charset="0"/>
            </a:endParaRPr>
          </a:p>
          <a:p>
            <a:pPr marL="476250" indent="-285750" defTabSz="1175644" hangingPunct="1">
              <a:lnSpc>
                <a:spcPct val="150000"/>
              </a:lnSpc>
              <a:spcBef>
                <a:spcPts val="129"/>
              </a:spcBef>
              <a:buFont typeface="Wingdings" panose="05000000000000000000" pitchFamily="2" charset="2"/>
              <a:buChar char="§"/>
            </a:pPr>
            <a:r>
              <a:rPr lang="en-GB" sz="1800" dirty="0">
                <a:latin typeface="Arial" panose="020B0604020202020204" pitchFamily="34" charset="0"/>
                <a:cs typeface="Arial" panose="020B0604020202020204" pitchFamily="34" charset="0"/>
                <a:hlinkClick r:id="rId3"/>
              </a:rPr>
              <a:t>https://support.google.com/docs/answer/6281888</a:t>
            </a:r>
            <a:endParaRPr lang="en-GB" sz="1800" dirty="0">
              <a:latin typeface="Arial" panose="020B0604020202020204" pitchFamily="34" charset="0"/>
              <a:cs typeface="Arial" panose="020B0604020202020204" pitchFamily="34" charset="0"/>
            </a:endParaRPr>
          </a:p>
          <a:p>
            <a:pPr marL="476250" indent="-285750" defTabSz="1175644" hangingPunct="1">
              <a:lnSpc>
                <a:spcPct val="150000"/>
              </a:lnSpc>
              <a:spcBef>
                <a:spcPts val="129"/>
              </a:spcBef>
              <a:buFont typeface="Wingdings" panose="05000000000000000000" pitchFamily="2" charset="2"/>
              <a:buChar char="§"/>
            </a:pPr>
            <a:r>
              <a:rPr lang="en-GB" sz="1800" dirty="0">
                <a:latin typeface="Arial" panose="020B0604020202020204" pitchFamily="34" charset="0"/>
                <a:cs typeface="Arial" panose="020B0604020202020204" pitchFamily="34" charset="0"/>
              </a:rPr>
              <a:t>Fowler, F. J. (2014) </a:t>
            </a:r>
            <a:r>
              <a:rPr lang="en-GB" sz="1800" i="1" dirty="0">
                <a:latin typeface="Arial" panose="020B0604020202020204" pitchFamily="34" charset="0"/>
                <a:cs typeface="Arial" panose="020B0604020202020204" pitchFamily="34" charset="0"/>
              </a:rPr>
              <a:t>Survey research methods</a:t>
            </a:r>
            <a:r>
              <a:rPr lang="en-GB" sz="1800" dirty="0">
                <a:latin typeface="Arial" panose="020B0604020202020204" pitchFamily="34" charset="0"/>
                <a:cs typeface="Arial" panose="020B0604020202020204" pitchFamily="34" charset="0"/>
              </a:rPr>
              <a:t>. 5e édition. Thousand Oaks : SAGE Publications, Inc.</a:t>
            </a:r>
          </a:p>
          <a:p>
            <a:pPr marL="476250" indent="-285750" defTabSz="1175644" hangingPunct="1">
              <a:lnSpc>
                <a:spcPct val="150000"/>
              </a:lnSpc>
              <a:spcBef>
                <a:spcPts val="129"/>
              </a:spcBef>
              <a:buFont typeface="Wingdings" panose="05000000000000000000" pitchFamily="2" charset="2"/>
              <a:buChar char="§"/>
            </a:pPr>
            <a:endParaRPr lang="en-AT" sz="1800" dirty="0">
              <a:latin typeface="Arial" panose="020B0604020202020204" pitchFamily="34" charset="0"/>
              <a:cs typeface="Arial" panose="020B0604020202020204" pitchFamily="34" charset="0"/>
            </a:endParaRPr>
          </a:p>
          <a:p>
            <a:pPr marL="476250" indent="-285750" defTabSz="1175644" hangingPunct="1">
              <a:lnSpc>
                <a:spcPct val="150000"/>
              </a:lnSpc>
              <a:spcBef>
                <a:spcPts val="129"/>
              </a:spcBef>
              <a:buFont typeface="Wingdings" panose="05000000000000000000" pitchFamily="2" charset="2"/>
              <a:buChar char="§"/>
            </a:pPr>
            <a:endParaRPr lang="en-US" sz="1800" dirty="0">
              <a:solidFill>
                <a:sysClr val="windowText" lastClr="000000"/>
              </a:solidFill>
              <a:latin typeface="Arial" panose="020B0604020202020204" pitchFamily="34" charset="0"/>
              <a:cs typeface="Arial" panose="020B0604020202020204" pitchFamily="34" charset="0"/>
            </a:endParaRPr>
          </a:p>
        </p:txBody>
      </p:sp>
      <p:sp>
        <p:nvSpPr>
          <p:cNvPr id="4" name="object 6">
            <a:extLst>
              <a:ext uri="{FF2B5EF4-FFF2-40B4-BE49-F238E27FC236}">
                <a16:creationId xmlns:a16="http://schemas.microsoft.com/office/drawing/2014/main" id="{DAB1651A-5F59-F67A-124A-AA7FFE6D9D70}"/>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9208E76B-DACE-5487-E1A5-35C0361C32BF}"/>
              </a:ext>
            </a:extLst>
          </p:cNvPr>
          <p:cNvSpPr txBox="1">
            <a:spLocks noGrp="1"/>
          </p:cNvSpPr>
          <p:nvPr>
            <p:ph type="ftr" sz="quarter" idx="5"/>
          </p:nvPr>
        </p:nvSpPr>
        <p:spPr>
          <a:xfrm>
            <a:off x="443894" y="6341877"/>
            <a:ext cx="4914759"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9F556089-C303-5B32-4A2C-537E6CC4E620}"/>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6.1 Manuels de référence et tutoriels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B591BF0D-A16B-34AF-43DF-5181F335A9EC}"/>
              </a:ext>
            </a:extLst>
          </p:cNvPr>
          <p:cNvSpPr txBox="1">
            <a:spLocks/>
          </p:cNvSpPr>
          <p:nvPr/>
        </p:nvSpPr>
        <p:spPr>
          <a:xfrm>
            <a:off x="726279" y="403417"/>
            <a:ext cx="598901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Références</a:t>
            </a:r>
            <a:endParaRPr lang="en-US" sz="2400" b="1" spc="-13" dirty="0">
              <a:solidFill>
                <a:schemeClr val="bg1"/>
              </a:solidFill>
            </a:endParaRPr>
          </a:p>
        </p:txBody>
      </p:sp>
    </p:spTree>
    <p:extLst>
      <p:ext uri="{BB962C8B-B14F-4D97-AF65-F5344CB8AC3E}">
        <p14:creationId xmlns:p14="http://schemas.microsoft.com/office/powerpoint/2010/main" val="1964140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b">
            <a:normAutofit fontScale="92500" lnSpcReduction="20000"/>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D8FE-AC6E-5BF8-96B4-2178CA7696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7506FE-75D8-ABB2-13CB-9161D05B36ED}"/>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03A8131E-BDBE-2774-C93C-4B7B1775387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4BCF3953-CAC2-2369-2E99-E7A27C776641}"/>
              </a:ext>
            </a:extLst>
          </p:cNvPr>
          <p:cNvSpPr txBox="1">
            <a:spLocks/>
          </p:cNvSpPr>
          <p:nvPr/>
        </p:nvSpPr>
        <p:spPr>
          <a:xfrm>
            <a:off x="4357497" y="407761"/>
            <a:ext cx="4797654" cy="573865"/>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Exercice pratique 2 : Conception d'enquêtes</a:t>
            </a:r>
            <a:endParaRPr lang="pl-PL" dirty="0">
              <a:solidFill>
                <a:srgbClr val="0070C0"/>
              </a:solidFill>
            </a:endParaRPr>
          </a:p>
        </p:txBody>
      </p:sp>
      <p:sp>
        <p:nvSpPr>
          <p:cNvPr id="7" name="object 6">
            <a:extLst>
              <a:ext uri="{FF2B5EF4-FFF2-40B4-BE49-F238E27FC236}">
                <a16:creationId xmlns:a16="http://schemas.microsoft.com/office/drawing/2014/main" id="{C1D25FC1-DF40-CD39-9FE3-3C85891B640E}"/>
              </a:ext>
            </a:extLst>
          </p:cNvPr>
          <p:cNvSpPr txBox="1">
            <a:spLocks noGrp="1"/>
          </p:cNvSpPr>
          <p:nvPr>
            <p:ph type="ftr" sz="quarter" idx="5"/>
          </p:nvPr>
        </p:nvSpPr>
        <p:spPr>
          <a:xfrm>
            <a:off x="436831" y="6327770"/>
            <a:ext cx="490200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6" name="object 6">
            <a:extLst>
              <a:ext uri="{FF2B5EF4-FFF2-40B4-BE49-F238E27FC236}">
                <a16:creationId xmlns:a16="http://schemas.microsoft.com/office/drawing/2014/main" id="{0BB047EF-B029-B95F-952C-8446E47458F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graphicFrame>
        <p:nvGraphicFramePr>
          <p:cNvPr id="4" name="Table 3">
            <a:extLst>
              <a:ext uri="{FF2B5EF4-FFF2-40B4-BE49-F238E27FC236}">
                <a16:creationId xmlns:a16="http://schemas.microsoft.com/office/drawing/2014/main" id="{D4F42A9A-CF62-D2CE-73DA-A2155F2953AB}"/>
              </a:ext>
            </a:extLst>
          </p:cNvPr>
          <p:cNvGraphicFramePr>
            <a:graphicFrameLocks noGrp="1"/>
          </p:cNvGraphicFramePr>
          <p:nvPr>
            <p:extLst>
              <p:ext uri="{D42A27DB-BD31-4B8C-83A1-F6EECF244321}">
                <p14:modId xmlns:p14="http://schemas.microsoft.com/office/powerpoint/2010/main" val="563090204"/>
              </p:ext>
            </p:extLst>
          </p:nvPr>
        </p:nvGraphicFramePr>
        <p:xfrm>
          <a:off x="726282" y="987389"/>
          <a:ext cx="4902005" cy="688198"/>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400" b="1" dirty="0">
                          <a:solidFill>
                            <a:sysClr val="windowText" lastClr="000000"/>
                          </a:solidFill>
                          <a:latin typeface="Arial"/>
                          <a:cs typeface="Arial"/>
                        </a:rPr>
                        <a:t>6. Références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1" dirty="0">
                          <a:latin typeface="Arial" panose="020B0604020202020204" pitchFamily="34" charset="0"/>
                          <a:cs typeface="Arial" panose="020B0604020202020204" pitchFamily="34" charset="0"/>
                        </a:rPr>
                        <a:t>27</a:t>
                      </a:r>
                      <a:endParaRPr lang="en-AT" sz="14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200" spc="64" dirty="0">
                          <a:solidFill>
                            <a:sysClr val="windowText" lastClr="000000"/>
                          </a:solidFill>
                          <a:latin typeface="Arial"/>
                          <a:cs typeface="Arial"/>
                        </a:rPr>
                        <a:t> </a:t>
                      </a:r>
                      <a:r>
                        <a:rPr lang="en-US" sz="1200" spc="64" dirty="0">
                          <a:solidFill>
                            <a:sysClr val="windowText" lastClr="000000"/>
                          </a:solidFill>
                          <a:latin typeface="Arial"/>
                          <a:cs typeface="Arial"/>
                        </a:rPr>
                        <a:t>6.1 Manuels et tutoriels de référence</a:t>
                      </a:r>
                      <a:r>
                        <a:rPr lang="en-GB" sz="1200" spc="64" dirty="0">
                          <a:solidFill>
                            <a:sysClr val="windowText" lastClr="000000"/>
                          </a:solidFill>
                          <a:latin typeface="Arial"/>
                          <a:cs typeface="Arial"/>
                        </a:rPr>
                        <a:t> </a:t>
                      </a:r>
                      <a:endParaRPr lang="en-AT"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latin typeface="Arial" panose="020B0604020202020204" pitchFamily="34" charset="0"/>
                          <a:cs typeface="Arial" panose="020B0604020202020204" pitchFamily="34" charset="0"/>
                        </a:rPr>
                        <a:t>28</a:t>
                      </a:r>
                      <a:endParaRPr lang="en-AT" sz="12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bl>
          </a:graphicData>
        </a:graphic>
      </p:graphicFrame>
    </p:spTree>
    <p:extLst>
      <p:ext uri="{BB962C8B-B14F-4D97-AF65-F5344CB8AC3E}">
        <p14:creationId xmlns:p14="http://schemas.microsoft.com/office/powerpoint/2010/main" val="2968481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 :</a:t>
            </a:r>
          </a:p>
          <a:p>
            <a:pPr algn="ctr"/>
            <a:r>
              <a:rPr lang="en-US" sz="3200" b="1" dirty="0">
                <a:solidFill>
                  <a:schemeClr val="bg1"/>
                </a:solidFill>
              </a:rPr>
              <a:t>Objectif</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EB48DED4-5DD8-FE4F-0E89-36842B0B66AC}"/>
              </a:ext>
            </a:extLst>
          </p:cNvPr>
          <p:cNvSpPr txBox="1">
            <a:spLocks noGrp="1"/>
          </p:cNvSpPr>
          <p:nvPr>
            <p:ph type="ftr" sz="quarter" idx="5"/>
          </p:nvPr>
        </p:nvSpPr>
        <p:spPr>
          <a:xfrm>
            <a:off x="480629" y="6322615"/>
            <a:ext cx="7143757"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sp>
        <p:nvSpPr>
          <p:cNvPr id="2" name="object 6">
            <a:extLst>
              <a:ext uri="{FF2B5EF4-FFF2-40B4-BE49-F238E27FC236}">
                <a16:creationId xmlns:a16="http://schemas.microsoft.com/office/drawing/2014/main" id="{B5E9485B-AB6C-2D1B-A0EB-349738B0890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F31F-D0D4-4E7E-77D0-C55CDD37BF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8AB1A4-AB0C-CDF4-0A4C-E8B9A34B2F54}"/>
              </a:ext>
            </a:extLst>
          </p:cNvPr>
          <p:cNvSpPr txBox="1">
            <a:spLocks noGrp="1"/>
          </p:cNvSpPr>
          <p:nvPr>
            <p:ph type="title"/>
          </p:nvPr>
        </p:nvSpPr>
        <p:spPr>
          <a:xfrm>
            <a:off x="726280" y="403415"/>
            <a:ext cx="715763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 Objectifs pédagogiques – Laboratoire 2 : Conception d'enquêtes</a:t>
            </a:r>
            <a:endParaRPr sz="2400" b="1" spc="-13" dirty="0">
              <a:solidFill>
                <a:schemeClr val="bg1"/>
              </a:solidFill>
            </a:endParaRPr>
          </a:p>
        </p:txBody>
      </p:sp>
      <p:sp>
        <p:nvSpPr>
          <p:cNvPr id="8" name="TextBox 7">
            <a:extLst>
              <a:ext uri="{FF2B5EF4-FFF2-40B4-BE49-F238E27FC236}">
                <a16:creationId xmlns:a16="http://schemas.microsoft.com/office/drawing/2014/main" id="{EC605294-A2FF-1FE7-E33C-C002E8AE19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4" name="object 6">
            <a:extLst>
              <a:ext uri="{FF2B5EF4-FFF2-40B4-BE49-F238E27FC236}">
                <a16:creationId xmlns:a16="http://schemas.microsoft.com/office/drawing/2014/main" id="{AF1D9E0D-B151-3EF3-3F9E-E59BE2B56992}"/>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4D1FE3FB-9C72-61B0-2907-F4EDE93B472A}"/>
              </a:ext>
            </a:extLst>
          </p:cNvPr>
          <p:cNvSpPr txBox="1">
            <a:spLocks noGrp="1"/>
          </p:cNvSpPr>
          <p:nvPr>
            <p:ph type="ftr" sz="quarter" idx="5"/>
          </p:nvPr>
        </p:nvSpPr>
        <p:spPr>
          <a:xfrm>
            <a:off x="430253" y="6332902"/>
            <a:ext cx="603633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à la recherche et à l'analyse dans le domaine des transports</a:t>
            </a:r>
            <a:endParaRPr spc="-13" dirty="0">
              <a:solidFill>
                <a:prstClr val="black"/>
              </a:solidFill>
            </a:endParaRPr>
          </a:p>
        </p:txBody>
      </p:sp>
      <p:graphicFrame>
        <p:nvGraphicFramePr>
          <p:cNvPr id="3" name="Table 2">
            <a:extLst>
              <a:ext uri="{FF2B5EF4-FFF2-40B4-BE49-F238E27FC236}">
                <a16:creationId xmlns:a16="http://schemas.microsoft.com/office/drawing/2014/main" id="{4DDB1A39-CA4F-78E6-3671-43117EF600BC}"/>
              </a:ext>
            </a:extLst>
          </p:cNvPr>
          <p:cNvGraphicFramePr>
            <a:graphicFrameLocks noGrp="1"/>
          </p:cNvGraphicFramePr>
          <p:nvPr>
            <p:extLst>
              <p:ext uri="{D42A27DB-BD31-4B8C-83A1-F6EECF244321}">
                <p14:modId xmlns:p14="http://schemas.microsoft.com/office/powerpoint/2010/main" val="1317657606"/>
              </p:ext>
            </p:extLst>
          </p:nvPr>
        </p:nvGraphicFramePr>
        <p:xfrm>
          <a:off x="726282" y="905128"/>
          <a:ext cx="10647803" cy="5311881"/>
        </p:xfrm>
        <a:graphic>
          <a:graphicData uri="http://schemas.openxmlformats.org/drawingml/2006/table">
            <a:tbl>
              <a:tblPr firstRow="1" bandRow="1">
                <a:tableStyleId>{3C2FFA5D-87B4-456A-9821-1D502468CF0F}</a:tableStyleId>
              </a:tblPr>
              <a:tblGrid>
                <a:gridCol w="1137336">
                  <a:extLst>
                    <a:ext uri="{9D8B030D-6E8A-4147-A177-3AD203B41FA5}">
                      <a16:colId xmlns:a16="http://schemas.microsoft.com/office/drawing/2014/main" val="2694392637"/>
                    </a:ext>
                  </a:extLst>
                </a:gridCol>
                <a:gridCol w="5395363">
                  <a:extLst>
                    <a:ext uri="{9D8B030D-6E8A-4147-A177-3AD203B41FA5}">
                      <a16:colId xmlns:a16="http://schemas.microsoft.com/office/drawing/2014/main" val="3585380364"/>
                    </a:ext>
                  </a:extLst>
                </a:gridCol>
                <a:gridCol w="1370953">
                  <a:extLst>
                    <a:ext uri="{9D8B030D-6E8A-4147-A177-3AD203B41FA5}">
                      <a16:colId xmlns:a16="http://schemas.microsoft.com/office/drawing/2014/main" val="355885015"/>
                    </a:ext>
                  </a:extLst>
                </a:gridCol>
                <a:gridCol w="1249336">
                  <a:extLst>
                    <a:ext uri="{9D8B030D-6E8A-4147-A177-3AD203B41FA5}">
                      <a16:colId xmlns:a16="http://schemas.microsoft.com/office/drawing/2014/main" val="805715880"/>
                    </a:ext>
                  </a:extLst>
                </a:gridCol>
                <a:gridCol w="1494815">
                  <a:extLst>
                    <a:ext uri="{9D8B030D-6E8A-4147-A177-3AD203B41FA5}">
                      <a16:colId xmlns:a16="http://schemas.microsoft.com/office/drawing/2014/main" val="2990742582"/>
                    </a:ext>
                  </a:extLst>
                </a:gridCol>
              </a:tblGrid>
              <a:tr h="626452">
                <a:tc>
                  <a:txBody>
                    <a:bodyPr/>
                    <a:lstStyle/>
                    <a:p>
                      <a:pPr algn="ctr"/>
                      <a:r>
                        <a:rPr lang="en-GB" sz="1400" dirty="0"/>
                        <a:t>Section n</a:t>
                      </a:r>
                      <a:endParaRPr lang="en-AT" sz="1400" dirty="0"/>
                    </a:p>
                  </a:txBody>
                  <a:tcPr/>
                </a:tc>
                <a:tc>
                  <a:txBody>
                    <a:bodyPr/>
                    <a:lstStyle/>
                    <a:p>
                      <a:pPr algn="ctr"/>
                      <a:r>
                        <a:rPr lang="en-GB" sz="1400" dirty="0"/>
                        <a:t>Objectif pédagogique</a:t>
                      </a:r>
                      <a:endParaRPr lang="en-AT" sz="1400" dirty="0"/>
                    </a:p>
                  </a:txBody>
                  <a:tcPr/>
                </a:tc>
                <a:tc>
                  <a:txBody>
                    <a:bodyPr/>
                    <a:lstStyle/>
                    <a:p>
                      <a:pPr algn="ctr"/>
                      <a:r>
                        <a:rPr lang="en-GB" sz="1400" dirty="0"/>
                        <a:t>Type d'activité</a:t>
                      </a:r>
                      <a:endParaRPr lang="en-AT" sz="1400" dirty="0"/>
                    </a:p>
                  </a:txBody>
                  <a:tcPr/>
                </a:tc>
                <a:tc>
                  <a:txBody>
                    <a:bodyPr/>
                    <a:lstStyle/>
                    <a:p>
                      <a:pPr algn="ctr"/>
                      <a:r>
                        <a:rPr lang="en-GB" sz="1400" dirty="0"/>
                        <a:t>Activité réalisée par</a:t>
                      </a:r>
                      <a:endParaRPr lang="en-AT" sz="1400" dirty="0"/>
                    </a:p>
                  </a:txBody>
                  <a:tcPr/>
                </a:tc>
                <a:tc>
                  <a:txBody>
                    <a:bodyPr/>
                    <a:lstStyle/>
                    <a:p>
                      <a:pPr algn="ctr"/>
                      <a:r>
                        <a:rPr lang="en-GB" sz="1400" dirty="0"/>
                        <a:t>Temps alloué</a:t>
                      </a:r>
                      <a:endParaRPr lang="en-AT" sz="1400" dirty="0"/>
                    </a:p>
                  </a:txBody>
                  <a:tcPr/>
                </a:tc>
                <a:extLst>
                  <a:ext uri="{0D108BD9-81ED-4DB2-BD59-A6C34878D82A}">
                    <a16:rowId xmlns:a16="http://schemas.microsoft.com/office/drawing/2014/main" val="2714679606"/>
                  </a:ext>
                </a:extLst>
              </a:tr>
              <a:tr h="626452">
                <a:tc>
                  <a:txBody>
                    <a:bodyPr/>
                    <a:lstStyle/>
                    <a:p>
                      <a:r>
                        <a:rPr lang="en-GB" sz="1400" dirty="0"/>
                        <a:t>1</a:t>
                      </a:r>
                      <a:endParaRPr lang="en-AT" sz="1400" dirty="0"/>
                    </a:p>
                  </a:txBody>
                  <a:tcPr/>
                </a:tc>
                <a:tc>
                  <a:txBody>
                    <a:bodyPr/>
                    <a:lstStyle/>
                    <a:p>
                      <a:r>
                        <a:rPr lang="en-GB" sz="1400" dirty="0"/>
                        <a:t>Comprendre l'objectif des enquêtes dans la recherche en ingénierie</a:t>
                      </a:r>
                      <a:endParaRPr lang="en-AT" sz="1400" dirty="0"/>
                    </a:p>
                  </a:txBody>
                  <a:tcPr/>
                </a:tc>
                <a:tc>
                  <a:txBody>
                    <a:bodyPr/>
                    <a:lstStyle/>
                    <a:p>
                      <a:r>
                        <a:rPr lang="en-GB" sz="1400" dirty="0"/>
                        <a:t>Présentation</a:t>
                      </a:r>
                      <a:endParaRPr lang="en-AT" sz="1400" dirty="0"/>
                    </a:p>
                  </a:txBody>
                  <a:tcPr/>
                </a:tc>
                <a:tc>
                  <a:txBody>
                    <a:bodyPr/>
                    <a:lstStyle/>
                    <a:p>
                      <a:r>
                        <a:rPr lang="en-GB" sz="1400" dirty="0"/>
                        <a:t>Enseignant</a:t>
                      </a:r>
                      <a:endParaRPr lang="en-AT" sz="1400" dirty="0"/>
                    </a:p>
                  </a:txBody>
                  <a:tcPr/>
                </a:tc>
                <a:tc>
                  <a:txBody>
                    <a:bodyPr/>
                    <a:lstStyle/>
                    <a:p>
                      <a:r>
                        <a:rPr lang="en-GB" sz="1400" dirty="0"/>
                        <a:t>15 minutes</a:t>
                      </a:r>
                      <a:endParaRPr lang="en-AT" sz="1400" dirty="0"/>
                    </a:p>
                  </a:txBody>
                  <a:tcPr/>
                </a:tc>
                <a:extLst>
                  <a:ext uri="{0D108BD9-81ED-4DB2-BD59-A6C34878D82A}">
                    <a16:rowId xmlns:a16="http://schemas.microsoft.com/office/drawing/2014/main" val="4253387704"/>
                  </a:ext>
                </a:extLst>
              </a:tr>
              <a:tr h="626452">
                <a:tc>
                  <a:txBody>
                    <a:bodyPr/>
                    <a:lstStyle/>
                    <a:p>
                      <a:r>
                        <a:rPr lang="en-GB" sz="1400" dirty="0"/>
                        <a:t>1</a:t>
                      </a:r>
                      <a:endParaRPr lang="en-AT" sz="1400" dirty="0"/>
                    </a:p>
                  </a:txBody>
                  <a:tcPr/>
                </a:tc>
                <a:tc>
                  <a:txBody>
                    <a:bodyPr/>
                    <a:lstStyle/>
                    <a:p>
                      <a:r>
                        <a:rPr lang="en-GB" sz="1400" dirty="0"/>
                        <a:t>Identifier les types d'enquêtes et leurs applications concrètes</a:t>
                      </a:r>
                      <a:endParaRPr lang="en-AT" sz="1400" dirty="0"/>
                    </a:p>
                  </a:txBody>
                  <a:tcPr/>
                </a:tc>
                <a:tc>
                  <a:txBody>
                    <a:bodyPr/>
                    <a:lstStyle/>
                    <a:p>
                      <a:r>
                        <a:rPr lang="en-GB" sz="1400" dirty="0"/>
                        <a:t>Présentation</a:t>
                      </a:r>
                      <a:endParaRPr lang="en-AT" sz="1400" dirty="0"/>
                    </a:p>
                  </a:txBody>
                  <a:tcPr/>
                </a:tc>
                <a:tc>
                  <a:txBody>
                    <a:bodyPr/>
                    <a:lstStyle/>
                    <a:p>
                      <a:r>
                        <a:rPr lang="en-GB" sz="1400" dirty="0"/>
                        <a:t>Enseignant</a:t>
                      </a:r>
                      <a:endParaRPr lang="en-AT" sz="1400" dirty="0"/>
                    </a:p>
                  </a:txBody>
                  <a:tcPr/>
                </a:tc>
                <a:tc>
                  <a:txBody>
                    <a:bodyPr/>
                    <a:lstStyle/>
                    <a:p>
                      <a:r>
                        <a:rPr lang="en-GB" sz="1400" dirty="0"/>
                        <a:t>10 minutes</a:t>
                      </a:r>
                      <a:endParaRPr lang="en-AT" sz="1400" dirty="0"/>
                    </a:p>
                  </a:txBody>
                  <a:tcPr/>
                </a:tc>
                <a:extLst>
                  <a:ext uri="{0D108BD9-81ED-4DB2-BD59-A6C34878D82A}">
                    <a16:rowId xmlns:a16="http://schemas.microsoft.com/office/drawing/2014/main" val="2220559623"/>
                  </a:ext>
                </a:extLst>
              </a:tr>
              <a:tr h="354082">
                <a:tc>
                  <a:txBody>
                    <a:bodyPr/>
                    <a:lstStyle/>
                    <a:p>
                      <a:r>
                        <a:rPr lang="en-GB" sz="1400" dirty="0"/>
                        <a:t>2</a:t>
                      </a:r>
                      <a:endParaRPr lang="en-AT" sz="1400" dirty="0"/>
                    </a:p>
                  </a:txBody>
                  <a:tcPr/>
                </a:tc>
                <a:tc>
                  <a:txBody>
                    <a:bodyPr/>
                    <a:lstStyle/>
                    <a:p>
                      <a:r>
                        <a:rPr lang="en-GB" sz="1400" dirty="0"/>
                        <a:t>Formuler des questions d'enquête claires et impartiales</a:t>
                      </a:r>
                      <a:endParaRPr lang="en-AT" sz="1400" dirty="0"/>
                    </a:p>
                  </a:txBody>
                  <a:tcPr/>
                </a:tc>
                <a:tc>
                  <a:txBody>
                    <a:bodyPr/>
                    <a:lstStyle/>
                    <a:p>
                      <a:r>
                        <a:rPr lang="en-GB" sz="1400" dirty="0"/>
                        <a:t>Présentation</a:t>
                      </a:r>
                      <a:endParaRPr lang="en-AT" sz="1400" dirty="0"/>
                    </a:p>
                  </a:txBody>
                  <a:tcPr/>
                </a:tc>
                <a:tc>
                  <a:txBody>
                    <a:bodyPr/>
                    <a:lstStyle/>
                    <a:p>
                      <a:r>
                        <a:rPr lang="en-GB" sz="1400" dirty="0"/>
                        <a:t>Enseignant</a:t>
                      </a:r>
                      <a:endParaRPr lang="en-AT" sz="1400" dirty="0"/>
                    </a:p>
                  </a:txBody>
                  <a:tcPr/>
                </a:tc>
                <a:tc>
                  <a:txBody>
                    <a:bodyPr/>
                    <a:lstStyle/>
                    <a:p>
                      <a:r>
                        <a:rPr lang="en-GB" sz="1400" dirty="0"/>
                        <a:t>15 minutes</a:t>
                      </a:r>
                      <a:endParaRPr lang="en-AT" sz="1400" dirty="0"/>
                    </a:p>
                  </a:txBody>
                  <a:tcPr/>
                </a:tc>
                <a:extLst>
                  <a:ext uri="{0D108BD9-81ED-4DB2-BD59-A6C34878D82A}">
                    <a16:rowId xmlns:a16="http://schemas.microsoft.com/office/drawing/2014/main" val="958506616"/>
                  </a:ext>
                </a:extLst>
              </a:tr>
              <a:tr h="354082">
                <a:tc>
                  <a:txBody>
                    <a:bodyPr/>
                    <a:lstStyle/>
                    <a:p>
                      <a:r>
                        <a:rPr lang="en-GB" sz="1400" dirty="0"/>
                        <a:t>2</a:t>
                      </a:r>
                      <a:endParaRPr lang="en-AT"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t>Appliquer les principes de fiabilité, de validité et d'éthique</a:t>
                      </a:r>
                      <a:endParaRPr lang="en-AT" sz="1400" dirty="0"/>
                    </a:p>
                  </a:txBody>
                  <a:tcPr/>
                </a:tc>
                <a:tc>
                  <a:txBody>
                    <a:bodyPr/>
                    <a:lstStyle/>
                    <a:p>
                      <a:r>
                        <a:rPr lang="en-GB" sz="1400" dirty="0"/>
                        <a:t>Présentation</a:t>
                      </a:r>
                      <a:endParaRPr lang="en-AT" sz="1400" dirty="0"/>
                    </a:p>
                  </a:txBody>
                  <a:tcPr/>
                </a:tc>
                <a:tc>
                  <a:txBody>
                    <a:bodyPr/>
                    <a:lstStyle/>
                    <a:p>
                      <a:r>
                        <a:rPr lang="en-GB" sz="1400" dirty="0"/>
                        <a:t>Enseignant</a:t>
                      </a:r>
                      <a:endParaRPr lang="en-AT" sz="1400" dirty="0"/>
                    </a:p>
                  </a:txBody>
                  <a:tcPr/>
                </a:tc>
                <a:tc>
                  <a:txBody>
                    <a:bodyPr/>
                    <a:lstStyle/>
                    <a:p>
                      <a:r>
                        <a:rPr lang="en-GB" sz="1400" dirty="0"/>
                        <a:t>10 minutes</a:t>
                      </a:r>
                      <a:endParaRPr lang="en-AT" sz="1400" dirty="0"/>
                    </a:p>
                  </a:txBody>
                  <a:tcPr/>
                </a:tc>
                <a:extLst>
                  <a:ext uri="{0D108BD9-81ED-4DB2-BD59-A6C34878D82A}">
                    <a16:rowId xmlns:a16="http://schemas.microsoft.com/office/drawing/2014/main" val="1570552019"/>
                  </a:ext>
                </a:extLst>
              </a:tr>
              <a:tr h="504598">
                <a:tc>
                  <a:txBody>
                    <a:bodyPr/>
                    <a:lstStyle/>
                    <a:p>
                      <a:r>
                        <a:rPr lang="en-GB" sz="1400" dirty="0"/>
                        <a:t>2</a:t>
                      </a:r>
                      <a:endParaRPr lang="en-AT" sz="1400" dirty="0"/>
                    </a:p>
                  </a:txBody>
                  <a:tcPr/>
                </a:tc>
                <a:tc>
                  <a:txBody>
                    <a:bodyPr/>
                    <a:lstStyle/>
                    <a:p>
                      <a:r>
                        <a:rPr lang="en-GB" sz="1400" dirty="0"/>
                        <a:t>Structurer les enquêtes pour garantir leur cohérence logique et leur efficacité </a:t>
                      </a:r>
                      <a:endParaRPr lang="en-AT" sz="1400" dirty="0"/>
                    </a:p>
                  </a:txBody>
                  <a:tcPr/>
                </a:tc>
                <a:tc>
                  <a:txBody>
                    <a:bodyPr/>
                    <a:lstStyle/>
                    <a:p>
                      <a:r>
                        <a:rPr lang="en-GB" sz="1400" dirty="0"/>
                        <a:t>Présentation</a:t>
                      </a:r>
                      <a:endParaRPr lang="en-AT" sz="1400" dirty="0"/>
                    </a:p>
                  </a:txBody>
                  <a:tcPr/>
                </a:tc>
                <a:tc>
                  <a:txBody>
                    <a:bodyPr/>
                    <a:lstStyle/>
                    <a:p>
                      <a:r>
                        <a:rPr lang="en-GB" sz="1400" dirty="0"/>
                        <a:t>Enseignant</a:t>
                      </a:r>
                      <a:endParaRPr lang="en-AT" sz="1400" dirty="0"/>
                    </a:p>
                  </a:txBody>
                  <a:tcPr/>
                </a:tc>
                <a:tc>
                  <a:txBody>
                    <a:bodyPr/>
                    <a:lstStyle/>
                    <a:p>
                      <a:r>
                        <a:rPr lang="en-GB" sz="1400" dirty="0"/>
                        <a:t>10 minutes</a:t>
                      </a:r>
                      <a:endParaRPr lang="en-AT" sz="1400" dirty="0"/>
                    </a:p>
                  </a:txBody>
                  <a:tcPr/>
                </a:tc>
                <a:extLst>
                  <a:ext uri="{0D108BD9-81ED-4DB2-BD59-A6C34878D82A}">
                    <a16:rowId xmlns:a16="http://schemas.microsoft.com/office/drawing/2014/main" val="2444766040"/>
                  </a:ext>
                </a:extLst>
              </a:tr>
              <a:tr h="626452">
                <a:tc>
                  <a:txBody>
                    <a:bodyPr/>
                    <a:lstStyle/>
                    <a:p>
                      <a:r>
                        <a:rPr lang="en-GB" sz="1400" dirty="0"/>
                        <a:t>3, 4</a:t>
                      </a:r>
                      <a:endParaRPr lang="en-AT" sz="1400" dirty="0"/>
                    </a:p>
                  </a:txBody>
                  <a:tcPr/>
                </a:tc>
                <a:tc>
                  <a:txBody>
                    <a:bodyPr/>
                    <a:lstStyle/>
                    <a:p>
                      <a:r>
                        <a:rPr lang="en-GB" sz="1400" dirty="0"/>
                        <a:t>Créer et distribuer des enquêtes à l'aide de Google Forms</a:t>
                      </a:r>
                      <a:endParaRPr lang="en-AT" sz="1400" dirty="0"/>
                    </a:p>
                  </a:txBody>
                  <a:tcPr/>
                </a:tc>
                <a:tc>
                  <a:txBody>
                    <a:bodyPr/>
                    <a:lstStyle/>
                    <a:p>
                      <a:r>
                        <a:rPr lang="en-GB" sz="1400" dirty="0"/>
                        <a:t>Pratique</a:t>
                      </a:r>
                      <a:endParaRPr lang="en-AT"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t>Enseignant</a:t>
                      </a:r>
                      <a:endParaRPr lang="en-AT" sz="1400" dirty="0"/>
                    </a:p>
                    <a:p>
                      <a:pPr marL="0" marR="0" lvl="0" indent="0" defTabSz="914400" eaLnBrk="1" fontAlgn="auto" latinLnBrk="0" hangingPunct="1">
                        <a:lnSpc>
                          <a:spcPct val="100000"/>
                        </a:lnSpc>
                        <a:spcBef>
                          <a:spcPts val="0"/>
                        </a:spcBef>
                        <a:spcAft>
                          <a:spcPts val="0"/>
                        </a:spcAft>
                        <a:buClrTx/>
                        <a:buSzTx/>
                        <a:buFontTx/>
                        <a:buNone/>
                        <a:tabLst/>
                        <a:defRPr/>
                      </a:pPr>
                      <a:r>
                        <a:rPr lang="en-GB" sz="1400" dirty="0"/>
                        <a:t>+ Élèves</a:t>
                      </a:r>
                      <a:endParaRPr lang="en-AT" sz="1400" dirty="0"/>
                    </a:p>
                  </a:txBody>
                  <a:tcPr/>
                </a:tc>
                <a:tc>
                  <a:txBody>
                    <a:bodyPr/>
                    <a:lstStyle/>
                    <a:p>
                      <a:r>
                        <a:rPr lang="en-GB" sz="1400" dirty="0"/>
                        <a:t>35 minutes</a:t>
                      </a:r>
                      <a:endParaRPr lang="en-AT" sz="1400" dirty="0"/>
                    </a:p>
                  </a:txBody>
                  <a:tcPr/>
                </a:tc>
                <a:extLst>
                  <a:ext uri="{0D108BD9-81ED-4DB2-BD59-A6C34878D82A}">
                    <a16:rowId xmlns:a16="http://schemas.microsoft.com/office/drawing/2014/main" val="4230232666"/>
                  </a:ext>
                </a:extLst>
              </a:tr>
              <a:tr h="626452">
                <a:tc>
                  <a:txBody>
                    <a:bodyPr/>
                    <a:lstStyle/>
                    <a:p>
                      <a:r>
                        <a:rPr lang="en-GB" sz="1400" dirty="0"/>
                        <a:t>5</a:t>
                      </a:r>
                      <a:endParaRPr lang="en-AT" sz="1400" dirty="0"/>
                    </a:p>
                  </a:txBody>
                  <a:tcPr/>
                </a:tc>
                <a:tc>
                  <a:txBody>
                    <a:bodyPr/>
                    <a:lstStyle/>
                    <a:p>
                      <a:r>
                        <a:rPr lang="en-GB" sz="1400" dirty="0"/>
                        <a:t>Analysez les réponses à l'aide de Google Sheets pour en tirer des conclusions</a:t>
                      </a:r>
                      <a:endParaRPr lang="en-AT"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t>Présentation</a:t>
                      </a:r>
                      <a:endParaRPr lang="en-AT" sz="1400" dirty="0"/>
                    </a:p>
                    <a:p>
                      <a:pPr marL="0" marR="0" lvl="0" indent="0" defTabSz="914400" eaLnBrk="1" fontAlgn="auto" latinLnBrk="0" hangingPunct="1">
                        <a:lnSpc>
                          <a:spcPct val="100000"/>
                        </a:lnSpc>
                        <a:spcBef>
                          <a:spcPts val="0"/>
                        </a:spcBef>
                        <a:spcAft>
                          <a:spcPts val="0"/>
                        </a:spcAft>
                        <a:buClrTx/>
                        <a:buSzTx/>
                        <a:buFontTx/>
                        <a:buNone/>
                        <a:tabLst/>
                        <a:defRPr/>
                      </a:pPr>
                      <a:r>
                        <a:rPr lang="en-GB" sz="1400" dirty="0"/>
                        <a:t> + </a:t>
                      </a:r>
                      <a:r>
                        <a:rPr lang="en-GB" sz="1400" dirty="0">
                          <a:solidFill>
                            <a:schemeClr val="dk1"/>
                          </a:solidFill>
                          <a:effectLst/>
                        </a:rPr>
                        <a:t>Pratique</a:t>
                      </a:r>
                      <a:endParaRPr lang="en-AT" sz="1400" dirty="0"/>
                    </a:p>
                  </a:txBody>
                  <a:tcPr/>
                </a:tc>
                <a:tc>
                  <a:txBody>
                    <a:bodyPr/>
                    <a:lstStyle/>
                    <a:p>
                      <a:r>
                        <a:rPr lang="en-GB" sz="1400" dirty="0"/>
                        <a:t>Enseignant</a:t>
                      </a:r>
                      <a:endParaRPr lang="en-AT" sz="1400" dirty="0"/>
                    </a:p>
                  </a:txBody>
                  <a:tcPr/>
                </a:tc>
                <a:tc>
                  <a:txBody>
                    <a:bodyPr/>
                    <a:lstStyle/>
                    <a:p>
                      <a:r>
                        <a:rPr lang="en-GB" sz="1400" dirty="0"/>
                        <a:t>30 minutes</a:t>
                      </a:r>
                      <a:endParaRPr lang="en-AT" sz="1400" dirty="0"/>
                    </a:p>
                  </a:txBody>
                  <a:tcPr/>
                </a:tc>
                <a:extLst>
                  <a:ext uri="{0D108BD9-81ED-4DB2-BD59-A6C34878D82A}">
                    <a16:rowId xmlns:a16="http://schemas.microsoft.com/office/drawing/2014/main" val="2953684979"/>
                  </a:ext>
                </a:extLst>
              </a:tr>
              <a:tr h="626452">
                <a:tc>
                  <a:txBody>
                    <a:bodyPr/>
                    <a:lstStyle/>
                    <a:p>
                      <a:r>
                        <a:rPr lang="en-GB" sz="1400" dirty="0"/>
                        <a:t>5</a:t>
                      </a:r>
                      <a:endParaRPr lang="en-AT" sz="1400" dirty="0"/>
                    </a:p>
                  </a:txBody>
                  <a:tcPr/>
                </a:tc>
                <a:tc>
                  <a:txBody>
                    <a:bodyPr/>
                    <a:lstStyle/>
                    <a:p>
                      <a:r>
                        <a:rPr lang="en-GB" sz="1400" dirty="0"/>
                        <a:t>Explication du devoir à faire à la maison et remise</a:t>
                      </a:r>
                      <a:endParaRPr lang="en-AT"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solidFill>
                            <a:schemeClr val="dk1"/>
                          </a:solidFill>
                          <a:effectLst/>
                        </a:rPr>
                        <a:t>Pratique</a:t>
                      </a:r>
                      <a:endParaRPr lang="en-AT"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t>Enseignant</a:t>
                      </a:r>
                      <a:endParaRPr lang="en-AT" sz="1400" dirty="0"/>
                    </a:p>
                    <a:p>
                      <a:endParaRPr lang="en-AT" sz="14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400" dirty="0"/>
                        <a:t>10 minutes</a:t>
                      </a:r>
                      <a:endParaRPr lang="en-AT" sz="1400" dirty="0"/>
                    </a:p>
                    <a:p>
                      <a:endParaRPr lang="en-AT" sz="1400" dirty="0"/>
                    </a:p>
                  </a:txBody>
                  <a:tcPr/>
                </a:tc>
                <a:extLst>
                  <a:ext uri="{0D108BD9-81ED-4DB2-BD59-A6C34878D82A}">
                    <a16:rowId xmlns:a16="http://schemas.microsoft.com/office/drawing/2014/main" val="1883380887"/>
                  </a:ext>
                </a:extLst>
              </a:tr>
              <a:tr h="326845">
                <a:tc>
                  <a:txBody>
                    <a:bodyPr/>
                    <a:lstStyle/>
                    <a:p>
                      <a:endParaRPr lang="en-AT" sz="1200" b="1" dirty="0"/>
                    </a:p>
                  </a:txBody>
                  <a:tcPr/>
                </a:tc>
                <a:tc>
                  <a:txBody>
                    <a:bodyPr/>
                    <a:lstStyle/>
                    <a:p>
                      <a:r>
                        <a:rPr lang="en-GB" sz="1400" b="1" dirty="0"/>
                        <a:t>TOTAL</a:t>
                      </a:r>
                      <a:endParaRPr lang="en-AT" sz="1400" b="1" dirty="0"/>
                    </a:p>
                  </a:txBody>
                  <a:tcPr/>
                </a:tc>
                <a:tc>
                  <a:txBody>
                    <a:bodyPr/>
                    <a:lstStyle/>
                    <a:p>
                      <a:endParaRPr lang="en-AT" sz="1400" b="1" dirty="0"/>
                    </a:p>
                  </a:txBody>
                  <a:tcPr/>
                </a:tc>
                <a:tc>
                  <a:txBody>
                    <a:bodyPr/>
                    <a:lstStyle/>
                    <a:p>
                      <a:endParaRPr lang="en-AT" sz="1400" b="1" dirty="0"/>
                    </a:p>
                  </a:txBody>
                  <a:tcPr/>
                </a:tc>
                <a:tc>
                  <a:txBody>
                    <a:bodyPr/>
                    <a:lstStyle/>
                    <a:p>
                      <a:r>
                        <a:rPr lang="en-GB" sz="1400" b="1" dirty="0"/>
                        <a:t>135 minutes</a:t>
                      </a:r>
                      <a:endParaRPr lang="en-AT" sz="1400" b="1" dirty="0"/>
                    </a:p>
                  </a:txBody>
                  <a:tcPr/>
                </a:tc>
                <a:extLst>
                  <a:ext uri="{0D108BD9-81ED-4DB2-BD59-A6C34878D82A}">
                    <a16:rowId xmlns:a16="http://schemas.microsoft.com/office/drawing/2014/main" val="410515700"/>
                  </a:ext>
                </a:extLst>
              </a:tr>
            </a:tbl>
          </a:graphicData>
        </a:graphic>
      </p:graphicFrame>
    </p:spTree>
    <p:extLst>
      <p:ext uri="{BB962C8B-B14F-4D97-AF65-F5344CB8AC3E}">
        <p14:creationId xmlns:p14="http://schemas.microsoft.com/office/powerpoint/2010/main" val="20334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7F870-7EE6-F1CF-ECED-D31A642999E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A82B8B9-8B95-0DDA-D82C-363C5B5EF62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Introduction à la conception d'enquêtes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C4C3080C-FC18-04E2-0618-82F93893DE39}"/>
              </a:ext>
            </a:extLst>
          </p:cNvPr>
          <p:cNvSpPr txBox="1">
            <a:spLocks noGrp="1"/>
          </p:cNvSpPr>
          <p:nvPr>
            <p:ph type="ftr" sz="quarter" idx="5"/>
          </p:nvPr>
        </p:nvSpPr>
        <p:spPr>
          <a:xfrm>
            <a:off x="469380" y="6310245"/>
            <a:ext cx="4939987"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2" name="object 6">
            <a:extLst>
              <a:ext uri="{FF2B5EF4-FFF2-40B4-BE49-F238E27FC236}">
                <a16:creationId xmlns:a16="http://schemas.microsoft.com/office/drawing/2014/main" id="{6BEABBA2-2604-3159-4860-4474AFE0C6F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Tree>
    <p:extLst>
      <p:ext uri="{BB962C8B-B14F-4D97-AF65-F5344CB8AC3E}">
        <p14:creationId xmlns:p14="http://schemas.microsoft.com/office/powerpoint/2010/main" val="67717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0" y="403415"/>
            <a:ext cx="562847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 Introduction à la conception d'enquêtes </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378374" y="1344602"/>
            <a:ext cx="7978409" cy="551339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Qu'est-ce qu'une enquête ?</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Une enquête est une méthode systématique permettant de recueillir des informations auprès d'individus afin de décrire, comparer ou expliquer leurs connaissances, leurs attitudes et leurs comportements.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Les enquêtes aident les chercheurs à recueillir des données structurées à partir d'un échantillon afin de tirer des conclusions éclairées sur une population plus large.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Objectif en ingénierie :</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Recueillir les exigences des utilisateurs </a:t>
            </a:r>
            <a:r>
              <a:rPr lang="en-US" sz="1600" dirty="0">
                <a:solidFill>
                  <a:sysClr val="windowText" lastClr="000000"/>
                </a:solidFill>
                <a:latin typeface="Arial"/>
                <a:cs typeface="Arial"/>
              </a:rPr>
              <a:t>– Comprendre les besoins des parties prenantes pour une meilleure conception du système.</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Évaluer les performances du système </a:t>
            </a:r>
            <a:r>
              <a:rPr lang="en-US" sz="1600" dirty="0">
                <a:solidFill>
                  <a:sysClr val="windowText" lastClr="000000"/>
                </a:solidFill>
                <a:latin typeface="Arial"/>
                <a:cs typeface="Arial"/>
              </a:rPr>
              <a:t>– Évaluer l'efficacité des solutions d'ingénierie.</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Évaluer la satisfaction des utilisateurs </a:t>
            </a:r>
            <a:r>
              <a:rPr lang="en-US" sz="1600" dirty="0">
                <a:solidFill>
                  <a:sysClr val="windowText" lastClr="000000"/>
                </a:solidFill>
                <a:latin typeface="Arial"/>
                <a:cs typeface="Arial"/>
              </a:rPr>
              <a:t>– Mesurer l'expérience client avec les produits et services.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pic>
        <p:nvPicPr>
          <p:cNvPr id="1030" name="Picture 6">
            <a:extLst>
              <a:ext uri="{FF2B5EF4-FFF2-40B4-BE49-F238E27FC236}">
                <a16:creationId xmlns:a16="http://schemas.microsoft.com/office/drawing/2014/main" id="{D742D35C-EF76-16E2-D377-5DF21A159A9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154" t="8563" r="5944" b="12593"/>
          <a:stretch>
            <a:fillRect/>
          </a:stretch>
        </p:blipFill>
        <p:spPr bwMode="auto">
          <a:xfrm>
            <a:off x="8356783" y="2131406"/>
            <a:ext cx="3835217" cy="3348415"/>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3615D6A6-E30A-EA5A-A169-8CC7C0B97ACE}"/>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62EF2CE7-6F32-38EE-59B1-72D169F2A8DF}"/>
              </a:ext>
            </a:extLst>
          </p:cNvPr>
          <p:cNvSpPr txBox="1">
            <a:spLocks noGrp="1"/>
          </p:cNvSpPr>
          <p:nvPr>
            <p:ph type="ftr" sz="quarter" idx="5"/>
          </p:nvPr>
        </p:nvSpPr>
        <p:spPr>
          <a:xfrm>
            <a:off x="436832" y="6341090"/>
            <a:ext cx="4985742"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3" name="object 3">
            <a:extLst>
              <a:ext uri="{FF2B5EF4-FFF2-40B4-BE49-F238E27FC236}">
                <a16:creationId xmlns:a16="http://schemas.microsoft.com/office/drawing/2014/main" id="{7CB4CFEC-5C5E-4414-E7D5-B389107B157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1.1 Définition et objectif des enquêtes</a:t>
            </a:r>
            <a:endParaRPr lang="en-GB" b="1" dirty="0">
              <a:solidFill>
                <a:schemeClr val="tx1"/>
              </a:solidFill>
              <a:latin typeface="Arial"/>
              <a:cs typeface="Arial"/>
            </a:endParaRPr>
          </a:p>
        </p:txBody>
      </p:sp>
    </p:spTree>
    <p:extLst>
      <p:ext uri="{BB962C8B-B14F-4D97-AF65-F5344CB8AC3E}">
        <p14:creationId xmlns:p14="http://schemas.microsoft.com/office/powerpoint/2010/main" val="469052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6D06-C6D3-673F-6DD2-4281399D76A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359C709-CC18-828E-446D-3A95BEE2934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D8F33D41-99A9-42B9-D4F3-0A016CE9207E}"/>
              </a:ext>
            </a:extLst>
          </p:cNvPr>
          <p:cNvSpPr txBox="1"/>
          <p:nvPr/>
        </p:nvSpPr>
        <p:spPr>
          <a:xfrm>
            <a:off x="726281" y="1254384"/>
            <a:ext cx="7687514" cy="4788116"/>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800" b="1" dirty="0">
                <a:solidFill>
                  <a:sysClr val="windowText" lastClr="000000"/>
                </a:solidFill>
                <a:latin typeface="Arial"/>
                <a:cs typeface="Arial"/>
              </a:rPr>
              <a:t>Par méthode d'administration :</a:t>
            </a:r>
          </a:p>
          <a:p>
            <a:pPr marL="361950" indent="-171450" defTabSz="1175644" hangingPunct="1">
              <a:lnSpc>
                <a:spcPct val="150000"/>
              </a:lnSpc>
              <a:spcBef>
                <a:spcPts val="129"/>
              </a:spcBef>
              <a:buFont typeface="Wingdings 2" panose="05020102010507070707" pitchFamily="18" charset="2"/>
              <a:buChar char="R"/>
            </a:pPr>
            <a:r>
              <a:rPr lang="en-US" sz="1400" dirty="0">
                <a:solidFill>
                  <a:sysClr val="windowText" lastClr="000000"/>
                </a:solidFill>
                <a:latin typeface="Arial"/>
                <a:cs typeface="Arial"/>
              </a:rPr>
              <a:t> Les enquêtes permettent aux chercheurs de recueillir des données structurées à partir d'un échantillon afin de tirer des conclusions éclairées sur une population plus large.</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Questionnaires : </a:t>
            </a:r>
            <a:r>
              <a:rPr lang="en-US" sz="1400" dirty="0">
                <a:solidFill>
                  <a:sysClr val="windowText" lastClr="000000"/>
                </a:solidFill>
                <a:latin typeface="Arial"/>
                <a:cs typeface="Arial"/>
              </a:rPr>
              <a:t>instruments auto-administrés dans lesquels les répondants fournissent des réponses sans l'aide d'un enquêteur.</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Entretiens : </a:t>
            </a:r>
            <a:r>
              <a:rPr lang="en-US" sz="1400" dirty="0">
                <a:solidFill>
                  <a:sysClr val="windowText" lastClr="000000"/>
                </a:solidFill>
                <a:latin typeface="Arial"/>
                <a:cs typeface="Arial"/>
              </a:rPr>
              <a:t>enquêtes menées par des chercheurs en personne ou par téléphone, permettant une collecte de données approfondie.</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50000"/>
              </a:lnSpc>
              <a:spcBef>
                <a:spcPts val="129"/>
              </a:spcBef>
            </a:pPr>
            <a:r>
              <a:rPr lang="en-US" sz="1800" b="1" dirty="0">
                <a:solidFill>
                  <a:sysClr val="windowText" lastClr="000000"/>
                </a:solidFill>
                <a:latin typeface="Arial"/>
                <a:cs typeface="Arial"/>
              </a:rPr>
              <a:t>Par période : </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Enquêtes transversales : </a:t>
            </a:r>
            <a:r>
              <a:rPr lang="en-US" sz="1400" dirty="0">
                <a:solidFill>
                  <a:sysClr val="windowText" lastClr="000000"/>
                </a:solidFill>
                <a:latin typeface="Arial"/>
                <a:cs typeface="Arial"/>
              </a:rPr>
              <a:t>collecte de données à un moment donné afin de fournir un aperçu des caractéristiques ou des opinions d'une population.</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Enquêtes longitudinales : elles permettent de </a:t>
            </a:r>
            <a:r>
              <a:rPr lang="en-US" sz="1400" dirty="0">
                <a:solidFill>
                  <a:sysClr val="windowText" lastClr="000000"/>
                </a:solidFill>
                <a:latin typeface="Arial"/>
                <a:cs typeface="Arial"/>
              </a:rPr>
              <a:t>collecter des données sur une longue période afin d'observer les changements et les évolutions au sein d'une population.</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p:txBody>
      </p:sp>
      <p:pic>
        <p:nvPicPr>
          <p:cNvPr id="1028" name="Picture 4">
            <a:extLst>
              <a:ext uri="{FF2B5EF4-FFF2-40B4-BE49-F238E27FC236}">
                <a16:creationId xmlns:a16="http://schemas.microsoft.com/office/drawing/2014/main" id="{D95BE9F3-538D-0E07-B04B-1C4020423E6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341" t="7715" r="5785" b="7248"/>
          <a:stretch>
            <a:fillRect/>
          </a:stretch>
        </p:blipFill>
        <p:spPr bwMode="auto">
          <a:xfrm>
            <a:off x="8413795" y="2170314"/>
            <a:ext cx="3690492" cy="3572081"/>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594D6571-E657-9B97-C1B1-B135DA2426D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Conception d'enquêtes</a:t>
            </a:r>
            <a:endParaRPr lang="en-GB" b="1" spc="-13" dirty="0">
              <a:solidFill>
                <a:prstClr val="black"/>
              </a:solidFill>
            </a:endParaRPr>
          </a:p>
        </p:txBody>
      </p:sp>
      <p:sp>
        <p:nvSpPr>
          <p:cNvPr id="5" name="object 6">
            <a:extLst>
              <a:ext uri="{FF2B5EF4-FFF2-40B4-BE49-F238E27FC236}">
                <a16:creationId xmlns:a16="http://schemas.microsoft.com/office/drawing/2014/main" id="{9D536B01-B2D2-4D5F-D509-0250A7A01F0B}"/>
              </a:ext>
            </a:extLst>
          </p:cNvPr>
          <p:cNvSpPr txBox="1">
            <a:spLocks noGrp="1"/>
          </p:cNvSpPr>
          <p:nvPr>
            <p:ph type="ftr" sz="quarter" idx="5"/>
          </p:nvPr>
        </p:nvSpPr>
        <p:spPr>
          <a:xfrm>
            <a:off x="456567" y="6327770"/>
            <a:ext cx="4931157"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à la recherche et à </a:t>
            </a:r>
            <a:r>
              <a:rPr lang="en-US" dirty="0" err="1">
                <a:solidFill>
                  <a:prstClr val="black"/>
                </a:solidFill>
              </a:rPr>
              <a:t>l'analyse</a:t>
            </a:r>
            <a:r>
              <a:rPr lang="en-US" dirty="0">
                <a:solidFill>
                  <a:prstClr val="black"/>
                </a:solidFill>
              </a:rPr>
              <a:t> dans le </a:t>
            </a:r>
            <a:r>
              <a:rPr lang="en-US" dirty="0" err="1">
                <a:solidFill>
                  <a:prstClr val="black"/>
                </a:solidFill>
              </a:rPr>
              <a:t>domaine</a:t>
            </a:r>
            <a:r>
              <a:rPr lang="en-US" dirty="0">
                <a:solidFill>
                  <a:prstClr val="black"/>
                </a:solidFill>
              </a:rPr>
              <a:t> des transports</a:t>
            </a:r>
            <a:endParaRPr spc="-13" dirty="0">
              <a:solidFill>
                <a:prstClr val="black"/>
              </a:solidFill>
            </a:endParaRPr>
          </a:p>
        </p:txBody>
      </p:sp>
      <p:sp>
        <p:nvSpPr>
          <p:cNvPr id="9" name="object 3">
            <a:extLst>
              <a:ext uri="{FF2B5EF4-FFF2-40B4-BE49-F238E27FC236}">
                <a16:creationId xmlns:a16="http://schemas.microsoft.com/office/drawing/2014/main" id="{A00D6E58-8197-6957-EE53-B3C809B6E852}"/>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1.2 Types d'enquêtes</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443C1E1F-2BA1-020F-245E-67DAA9EFFCF6}"/>
              </a:ext>
            </a:extLst>
          </p:cNvPr>
          <p:cNvSpPr txBox="1">
            <a:spLocks/>
          </p:cNvSpPr>
          <p:nvPr/>
        </p:nvSpPr>
        <p:spPr>
          <a:xfrm>
            <a:off x="726280" y="403415"/>
            <a:ext cx="556926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1. Introduction à la conception </a:t>
            </a:r>
            <a:r>
              <a:rPr lang="en-GB" sz="2400" b="1" dirty="0" err="1">
                <a:solidFill>
                  <a:schemeClr val="bg1"/>
                </a:solidFill>
              </a:rPr>
              <a:t>d'enquêtes</a:t>
            </a:r>
            <a:r>
              <a:rPr lang="en-GB" sz="2400" b="1" dirty="0">
                <a:solidFill>
                  <a:schemeClr val="bg1"/>
                </a:solidFill>
              </a:rPr>
              <a:t> </a:t>
            </a:r>
            <a:endParaRPr lang="en-GB" sz="2400" b="1" spc="-13" dirty="0">
              <a:solidFill>
                <a:schemeClr val="bg1"/>
              </a:solidFill>
            </a:endParaRPr>
          </a:p>
        </p:txBody>
      </p:sp>
    </p:spTree>
    <p:extLst>
      <p:ext uri="{BB962C8B-B14F-4D97-AF65-F5344CB8AC3E}">
        <p14:creationId xmlns:p14="http://schemas.microsoft.com/office/powerpoint/2010/main" val="3502389706"/>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customXml/itemProps2.xml><?xml version="1.0" encoding="utf-8"?>
<ds:datastoreItem xmlns:ds="http://schemas.openxmlformats.org/officeDocument/2006/customXml" ds:itemID="{C117D9A8-EE76-497F-A5EE-CD724D491124}"/>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41260</TotalTime>
  <Words>2934</Words>
  <Application>Microsoft Office PowerPoint</Application>
  <PresentationFormat>Widescreen</PresentationFormat>
  <Paragraphs>411</Paragraphs>
  <Slides>33</Slides>
  <Notes>1</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Aptos</vt:lpstr>
      <vt:lpstr>Arial</vt:lpstr>
      <vt:lpstr>Arial Rounded MT Bold</vt:lpstr>
      <vt:lpstr>Calibri</vt:lpstr>
      <vt:lpstr>Helvetica Neue</vt:lpstr>
      <vt:lpstr>Helvetica Neue Medium</vt:lpstr>
      <vt:lpstr>Montserrat Regular</vt:lpstr>
      <vt:lpstr>Wingdings</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0. Objectifs pédagogiques – Laboratoire 2 : Conception d'enquêtes</vt:lpstr>
      <vt:lpstr>PowerPoint Presentation</vt:lpstr>
      <vt:lpstr>1. Introduction à la conception d'enquêtes </vt:lpstr>
      <vt:lpstr>PowerPoint Presentation</vt:lpstr>
      <vt:lpstr>PowerPoint Presentation</vt:lpstr>
      <vt:lpstr>PowerPoint Presentation</vt:lpstr>
      <vt:lpstr>PowerPoint Presentation</vt:lpstr>
      <vt:lpstr>2. Principes de création d'enquêtes </vt:lpstr>
      <vt:lpstr>PowerPoint Presentation</vt:lpstr>
      <vt:lpstr>PowerPoint Presentation</vt:lpstr>
      <vt:lpstr>PowerPoint Presentation</vt:lpstr>
      <vt:lpstr>PowerPoint Presentation</vt:lpstr>
      <vt:lpstr>PowerPoint Presentation</vt:lpstr>
      <vt:lpstr>3. Google Forms : Création d'un sondage auprès des passagers</vt:lpstr>
      <vt:lpstr>PowerPoint Presentation</vt:lpstr>
      <vt:lpstr>PowerPoint Presentation</vt:lpstr>
      <vt:lpstr>PowerPoint Presentation</vt:lpstr>
      <vt:lpstr>4. Activité en classe : distribution et réponse au questionnaire</vt:lpstr>
      <vt:lpstr>PowerPoint Presentation</vt:lpstr>
      <vt:lpstr>PowerPoint Presentation</vt:lpstr>
      <vt:lpstr>5. Google Sheets : analyse des réponses au sondage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docId:F2696E65EE66253E75EF3C7A683076B2</cp:keywords>
  <cp:lastModifiedBy>Wojciech Kustra</cp:lastModifiedBy>
  <cp:revision>226</cp:revision>
  <dcterms:modified xsi:type="dcterms:W3CDTF">2026-05-10T11:34:12Z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