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9"/>
  </p:notesMasterIdLst>
  <p:handoutMasterIdLst>
    <p:handoutMasterId r:id="rId10"/>
  </p:handoutMasterIdLst>
  <p:sldIdLst>
    <p:sldId id="306" r:id="rId5"/>
    <p:sldId id="526" r:id="rId6"/>
    <p:sldId id="525" r:id="rId7"/>
    <p:sldId id="309" r:id="rId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0C"/>
    <a:srgbClr val="00518E"/>
    <a:srgbClr val="005EA4"/>
    <a:srgbClr val="F26211"/>
    <a:srgbClr val="B51600"/>
    <a:srgbClr val="F78722"/>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notesMaster" Target="notesMasters/notesMaster1.xml"/><Relationship Id="rId10" Type="http://schemas.openxmlformats.org/officeDocument/2006/relationships/handoutMaster" Target="handoutMasters/handout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16.02.2026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1937759"/>
            <a:ext cx="8910054" cy="1370632"/>
          </a:xfrm>
        </p:spPr>
        <p:txBody>
          <a:bodyPr>
            <a:normAutofit/>
          </a:bodyPr>
          <a:lstStyle/>
          <a:p>
            <a:r>
              <a:rPr lang="en-US" dirty="0"/>
              <a:t>Ingénierie du trafic</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38772" y="3936214"/>
            <a:ext cx="9675241" cy="867561"/>
          </a:xfrm>
        </p:spPr>
        <p:txBody>
          <a:bodyPr>
            <a:normAutofit/>
          </a:bodyPr>
          <a:lstStyle/>
          <a:p>
            <a:r>
              <a:rPr lang="en-US" dirty="0"/>
              <a:t>Exercice 1 : Introduction à l’ingénierie du trafic</a:t>
            </a:r>
            <a:endParaRPr lang="pl-PL" dirty="0">
              <a:solidFill>
                <a:srgbClr val="FF000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07DF5-AD8E-775C-94F6-50A9896BFD42}"/>
              </a:ext>
            </a:extLst>
          </p:cNvPr>
          <p:cNvSpPr>
            <a:spLocks noGrp="1"/>
          </p:cNvSpPr>
          <p:nvPr>
            <p:ph type="title"/>
          </p:nvPr>
        </p:nvSpPr>
        <p:spPr/>
        <p:txBody>
          <a:bodyPr>
            <a:normAutofit/>
          </a:bodyPr>
          <a:lstStyle/>
          <a:p>
            <a:r>
              <a:rPr lang="en-US" dirty="0" err="1"/>
              <a:t>Exercice</a:t>
            </a:r>
            <a:endParaRPr lang="en-US" dirty="0"/>
          </a:p>
        </p:txBody>
      </p:sp>
      <p:sp>
        <p:nvSpPr>
          <p:cNvPr id="3" name="Text Placeholder 2">
            <a:extLst>
              <a:ext uri="{FF2B5EF4-FFF2-40B4-BE49-F238E27FC236}">
                <a16:creationId xmlns:a16="http://schemas.microsoft.com/office/drawing/2014/main" id="{ACF3A99D-0CF1-672D-457A-481C11AEF5D4}"/>
              </a:ext>
            </a:extLst>
          </p:cNvPr>
          <p:cNvSpPr>
            <a:spLocks noGrp="1"/>
          </p:cNvSpPr>
          <p:nvPr>
            <p:ph type="body" sz="half" idx="1"/>
          </p:nvPr>
        </p:nvSpPr>
        <p:spPr/>
        <p:txBody>
          <a:bodyPr>
            <a:normAutofit/>
          </a:bodyPr>
          <a:lstStyle/>
          <a:p>
            <a:pPr marL="514350" indent="-514350">
              <a:buFont typeface="+mj-lt"/>
              <a:buAutoNum type="arabicPeriod"/>
            </a:pPr>
            <a:r>
              <a:rPr lang="en-US" sz="2400" dirty="0"/>
              <a:t>In your own words, expliquer what ingénierie du trafic is. Then, discuter how the principles and applications of ingénierie du trafic contribute to Africain villes, considering issues such as urbanisation rapide, informal transport, and limité route infrastructure.</a:t>
            </a:r>
            <a:r>
              <a:rPr lang="en-US" sz="2400" b="1" dirty="0"/>
              <a:t/>
            </a:r>
            <a:r>
              <a:rPr lang="en-US" sz="2400" dirty="0"/>
              <a:t/>
            </a:r>
            <a:r>
              <a:rPr lang="en-US" sz="2400" b="1" dirty="0"/>
              <a:t/>
            </a:r>
            <a:r>
              <a:rPr lang="en-US" sz="2400" dirty="0"/>
              <a:t/>
            </a:r>
          </a:p>
          <a:p>
            <a:pPr marL="514350" indent="-514350">
              <a:buFont typeface="+mj-lt"/>
              <a:buAutoNum type="arabicPeriod"/>
            </a:pPr>
            <a:r>
              <a:rPr lang="en-US" sz="2400" dirty="0"/>
              <a:t>What are typical traffic-related problems in your area/ville? List out the problems and discuter how the principles in ingénierie du trafic can contribute to solving them. </a:t>
            </a:r>
          </a:p>
        </p:txBody>
      </p:sp>
    </p:spTree>
    <p:extLst>
      <p:ext uri="{BB962C8B-B14F-4D97-AF65-F5344CB8AC3E}">
        <p14:creationId xmlns:p14="http://schemas.microsoft.com/office/powerpoint/2010/main" val="20240880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43CEC-3B1A-DACA-418E-7C348AF5B6EF}"/>
              </a:ext>
            </a:extLst>
          </p:cNvPr>
          <p:cNvSpPr>
            <a:spLocks noGrp="1"/>
          </p:cNvSpPr>
          <p:nvPr>
            <p:ph type="title"/>
          </p:nvPr>
        </p:nvSpPr>
        <p:spPr/>
        <p:txBody>
          <a:bodyPr>
            <a:normAutofit/>
          </a:bodyPr>
          <a:lstStyle/>
          <a:p>
            <a:r>
              <a:rPr lang="en-US" dirty="0"/>
              <a:t>Exercise:</a:t>
            </a:r>
          </a:p>
        </p:txBody>
      </p:sp>
      <p:sp>
        <p:nvSpPr>
          <p:cNvPr id="5" name="Text Placeholder 4">
            <a:extLst>
              <a:ext uri="{FF2B5EF4-FFF2-40B4-BE49-F238E27FC236}">
                <a16:creationId xmlns:a16="http://schemas.microsoft.com/office/drawing/2014/main" id="{01604644-FA2D-D24E-9232-D9DF47224A00}"/>
              </a:ext>
            </a:extLst>
          </p:cNvPr>
          <p:cNvSpPr>
            <a:spLocks noGrp="1"/>
          </p:cNvSpPr>
          <p:nvPr>
            <p:ph type="body" sz="half" idx="1"/>
          </p:nvPr>
        </p:nvSpPr>
        <p:spPr>
          <a:xfrm>
            <a:off x="746681" y="1104902"/>
            <a:ext cx="8529399" cy="2042158"/>
          </a:xfrm>
        </p:spPr>
        <p:txBody>
          <a:bodyPr>
            <a:normAutofit/>
          </a:bodyPr>
          <a:lstStyle/>
          <a:p>
            <a:pPr marL="514350" indent="-514350">
              <a:buFont typeface="+mj-lt"/>
              <a:buAutoNum type="arabicPeriod" startAt="3"/>
            </a:pPr>
            <a:r>
              <a:rPr lang="en-US" sz="2400" dirty="0"/>
              <a:t>The following image shows the typical flux de trafic conditions in majeur Africain villes. Identifier and list the problems. What do you propose to solve the problem? </a:t>
            </a:r>
          </a:p>
        </p:txBody>
      </p:sp>
      <p:pic>
        <p:nvPicPr>
          <p:cNvPr id="1026" name="Picture 2" descr="Top 5 African countries with the worst traffic in 2025">
            <a:extLst>
              <a:ext uri="{FF2B5EF4-FFF2-40B4-BE49-F238E27FC236}">
                <a16:creationId xmlns:a16="http://schemas.microsoft.com/office/drawing/2014/main" id="{C7E72E20-D218-A68E-5097-2058E7A23A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553390"/>
            <a:ext cx="7122160" cy="3876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7185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normAutofit/>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78937A49-00BC-4468-831A-9198D1693833}"/>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112</Words>
  <Application>Microsoft Office PowerPoint</Application>
  <PresentationFormat>Widescreen</PresentationFormat>
  <Paragraphs>7</Paragraphs>
  <Slides>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Aptos</vt:lpstr>
      <vt:lpstr>Arial</vt:lpstr>
      <vt:lpstr>Arial Rounded MT Bold</vt:lpstr>
      <vt:lpstr>Calibri</vt:lpstr>
      <vt:lpstr>Helvetica Neue</vt:lpstr>
      <vt:lpstr>Helvetica Neue Medium</vt:lpstr>
      <vt:lpstr>Montserrat Regular</vt:lpstr>
      <vt:lpstr>21_BasicWhite</vt:lpstr>
      <vt:lpstr>Traffic Engineering</vt:lpstr>
      <vt:lpstr>Excercise</vt:lpstr>
      <vt:lpstr>Exercise: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Wondwossen Taddesse Gedamu</cp:lastModifiedBy>
  <cp:revision>550</cp:revision>
  <dcterms:modified xsi:type="dcterms:W3CDTF">2026-02-16T07:15:30Z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