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handoutMasterIdLst>
    <p:handoutMasterId r:id="rId25"/>
  </p:handoutMasterIdLst>
  <p:sldIdLst>
    <p:sldId id="306" r:id="rId5"/>
    <p:sldId id="313" r:id="rId6"/>
    <p:sldId id="307" r:id="rId7"/>
    <p:sldId id="312" r:id="rId8"/>
    <p:sldId id="337" r:id="rId9"/>
    <p:sldId id="355" r:id="rId10"/>
    <p:sldId id="356" r:id="rId11"/>
    <p:sldId id="357" r:id="rId12"/>
    <p:sldId id="359" r:id="rId13"/>
    <p:sldId id="360" r:id="rId14"/>
    <p:sldId id="361" r:id="rId15"/>
    <p:sldId id="362" r:id="rId16"/>
    <p:sldId id="363" r:id="rId17"/>
    <p:sldId id="358" r:id="rId18"/>
    <p:sldId id="364" r:id="rId19"/>
    <p:sldId id="365" r:id="rId20"/>
    <p:sldId id="309" r:id="rId21"/>
    <p:sldId id="317" r:id="rId22"/>
    <p:sldId id="336" r:id="rId2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85"/>
    <p:restoredTop sz="94658"/>
  </p:normalViewPr>
  <p:slideViewPr>
    <p:cSldViewPr snapToGrid="0">
      <p:cViewPr varScale="1">
        <p:scale>
          <a:sx n="128" d="100"/>
          <a:sy n="128" d="100"/>
        </p:scale>
        <p:origin x="398"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52.022" v="0" actId="20577"/>
      <pc:docMkLst>
        <pc:docMk/>
      </pc:docMkLst>
      <pc:sldChg chg="modSp mod">
        <pc:chgData name="Wojciech Kustra" userId="afebd3d0-216b-4c4f-8992-1bf1fda6d5e8" providerId="ADAL" clId="{1D307E72-7901-4E61-A01B-3C4232ABCF63}" dt="2026-07-13T09:50:52.022" v="0" actId="20577"/>
        <pc:sldMkLst>
          <pc:docMk/>
          <pc:sldMk cId="1478447607" sldId="306"/>
        </pc:sldMkLst>
        <pc:spChg chg="mod">
          <ac:chgData name="Wojciech Kustra" userId="afebd3d0-216b-4c4f-8992-1bf1fda6d5e8" providerId="ADAL" clId="{1D307E72-7901-4E61-A01B-3C4232ABCF63}" dt="2026-07-13T09:50:52.022"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Logistics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19E056-E03E-EF7A-ECD4-746AFFA5E621}"/>
              </a:ext>
            </a:extLst>
          </p:cNvPr>
          <p:cNvSpPr>
            <a:spLocks noGrp="1"/>
          </p:cNvSpPr>
          <p:nvPr>
            <p:ph type="title"/>
          </p:nvPr>
        </p:nvSpPr>
        <p:spPr/>
        <p:txBody>
          <a:bodyPr/>
          <a:lstStyle/>
          <a:p>
            <a:r>
              <a:rPr lang="de-DE" dirty="0"/>
              <a:t>Supply Chains</a:t>
            </a:r>
          </a:p>
        </p:txBody>
      </p:sp>
      <p:sp>
        <p:nvSpPr>
          <p:cNvPr id="3" name="Textplatzhalter 2">
            <a:extLst>
              <a:ext uri="{FF2B5EF4-FFF2-40B4-BE49-F238E27FC236}">
                <a16:creationId xmlns:a16="http://schemas.microsoft.com/office/drawing/2014/main" id="{A4CEBA1B-FFEA-37FE-85FE-F196F8C033B3}"/>
              </a:ext>
            </a:extLst>
          </p:cNvPr>
          <p:cNvSpPr>
            <a:spLocks noGrp="1"/>
          </p:cNvSpPr>
          <p:nvPr>
            <p:ph type="body" sz="half" idx="1"/>
          </p:nvPr>
        </p:nvSpPr>
        <p:spPr/>
        <p:txBody>
          <a:bodyPr>
            <a:normAutofit/>
          </a:bodyPr>
          <a:lstStyle/>
          <a:p>
            <a:r>
              <a:rPr lang="de-DE" dirty="0" err="1"/>
              <a:t>logistics</a:t>
            </a:r>
            <a:r>
              <a:rPr lang="de-DE" dirty="0"/>
              <a:t> </a:t>
            </a:r>
            <a:r>
              <a:rPr lang="de-DE" dirty="0" err="1"/>
              <a:t>operates</a:t>
            </a:r>
            <a:r>
              <a:rPr lang="de-DE" dirty="0"/>
              <a:t> </a:t>
            </a:r>
            <a:r>
              <a:rPr lang="de-DE" dirty="0" err="1"/>
              <a:t>within</a:t>
            </a:r>
            <a:r>
              <a:rPr lang="de-DE" dirty="0"/>
              <a:t> </a:t>
            </a:r>
            <a:r>
              <a:rPr lang="de-DE" dirty="0" err="1"/>
              <a:t>supply</a:t>
            </a:r>
            <a:r>
              <a:rPr lang="de-DE" dirty="0"/>
              <a:t> </a:t>
            </a:r>
            <a:r>
              <a:rPr lang="de-DE" dirty="0" err="1"/>
              <a:t>chains</a:t>
            </a:r>
            <a:endParaRPr lang="de-DE" dirty="0"/>
          </a:p>
          <a:p>
            <a:r>
              <a:rPr lang="de-DE" dirty="0" err="1"/>
              <a:t>connects</a:t>
            </a:r>
            <a:r>
              <a:rPr lang="de-DE" dirty="0"/>
              <a:t>:</a:t>
            </a:r>
          </a:p>
          <a:p>
            <a:pPr lvl="1"/>
            <a:r>
              <a:rPr lang="de-DE" dirty="0" err="1"/>
              <a:t>suppliers</a:t>
            </a:r>
            <a:endParaRPr lang="de-DE" dirty="0"/>
          </a:p>
          <a:p>
            <a:pPr lvl="1"/>
            <a:r>
              <a:rPr lang="de-DE" dirty="0" err="1"/>
              <a:t>manufacturers</a:t>
            </a:r>
            <a:endParaRPr lang="de-DE" dirty="0"/>
          </a:p>
          <a:p>
            <a:pPr lvl="1"/>
            <a:r>
              <a:rPr lang="de-DE" dirty="0" err="1"/>
              <a:t>distributors</a:t>
            </a:r>
            <a:endParaRPr lang="de-DE" dirty="0"/>
          </a:p>
          <a:p>
            <a:pPr lvl="1"/>
            <a:r>
              <a:rPr lang="de-DE" dirty="0" err="1"/>
              <a:t>customers</a:t>
            </a:r>
            <a:endParaRPr lang="de-DE" dirty="0"/>
          </a:p>
        </p:txBody>
      </p:sp>
      <p:pic>
        <p:nvPicPr>
          <p:cNvPr id="5" name="Grafik 4">
            <a:extLst>
              <a:ext uri="{FF2B5EF4-FFF2-40B4-BE49-F238E27FC236}">
                <a16:creationId xmlns:a16="http://schemas.microsoft.com/office/drawing/2014/main" id="{CBAB49A7-3104-A9E9-01D9-812F5A701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9712" y="2119231"/>
            <a:ext cx="7205330" cy="4617208"/>
          </a:xfrm>
          <a:prstGeom prst="rect">
            <a:avLst/>
          </a:prstGeom>
        </p:spPr>
      </p:pic>
      <p:sp>
        <p:nvSpPr>
          <p:cNvPr id="6" name="Textfeld 5">
            <a:extLst>
              <a:ext uri="{FF2B5EF4-FFF2-40B4-BE49-F238E27FC236}">
                <a16:creationId xmlns:a16="http://schemas.microsoft.com/office/drawing/2014/main" id="{BF588C79-18E4-2212-AF65-D6702CA04C62}"/>
              </a:ext>
            </a:extLst>
          </p:cNvPr>
          <p:cNvSpPr txBox="1"/>
          <p:nvPr/>
        </p:nvSpPr>
        <p:spPr>
          <a:xfrm>
            <a:off x="3929765" y="5932116"/>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3017310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D67E9D-33DB-F846-AC59-B08A70CE8ADC}"/>
              </a:ext>
            </a:extLst>
          </p:cNvPr>
          <p:cNvSpPr>
            <a:spLocks noGrp="1"/>
          </p:cNvSpPr>
          <p:nvPr>
            <p:ph type="title"/>
          </p:nvPr>
        </p:nvSpPr>
        <p:spPr/>
        <p:txBody>
          <a:bodyPr/>
          <a:lstStyle/>
          <a:p>
            <a:r>
              <a:rPr lang="de-DE" dirty="0"/>
              <a:t>Urban </a:t>
            </a:r>
            <a:r>
              <a:rPr lang="de-DE" dirty="0" err="1"/>
              <a:t>Logistics</a:t>
            </a:r>
            <a:endParaRPr lang="de-DE" dirty="0"/>
          </a:p>
        </p:txBody>
      </p:sp>
      <p:sp>
        <p:nvSpPr>
          <p:cNvPr id="3" name="Textplatzhalter 2">
            <a:extLst>
              <a:ext uri="{FF2B5EF4-FFF2-40B4-BE49-F238E27FC236}">
                <a16:creationId xmlns:a16="http://schemas.microsoft.com/office/drawing/2014/main" id="{58B13DD9-308F-8455-960A-746F1C70E287}"/>
              </a:ext>
            </a:extLst>
          </p:cNvPr>
          <p:cNvSpPr>
            <a:spLocks noGrp="1"/>
          </p:cNvSpPr>
          <p:nvPr>
            <p:ph type="body" sz="half" idx="1"/>
          </p:nvPr>
        </p:nvSpPr>
        <p:spPr>
          <a:xfrm>
            <a:off x="970201" y="1386842"/>
            <a:ext cx="5125799" cy="5059521"/>
          </a:xfrm>
        </p:spPr>
        <p:txBody>
          <a:bodyPr>
            <a:normAutofit/>
          </a:bodyPr>
          <a:lstStyle/>
          <a:p>
            <a:r>
              <a:rPr lang="de-DE" dirty="0"/>
              <a:t>last-</a:t>
            </a:r>
            <a:r>
              <a:rPr lang="de-DE" dirty="0" err="1"/>
              <a:t>mile</a:t>
            </a:r>
            <a:r>
              <a:rPr lang="de-DE" dirty="0"/>
              <a:t> </a:t>
            </a:r>
            <a:r>
              <a:rPr lang="de-DE" dirty="0" err="1"/>
              <a:t>delivery</a:t>
            </a:r>
            <a:endParaRPr lang="de-DE" dirty="0"/>
          </a:p>
          <a:p>
            <a:r>
              <a:rPr lang="de-DE" dirty="0" err="1"/>
              <a:t>e-commerce</a:t>
            </a:r>
            <a:r>
              <a:rPr lang="de-DE" dirty="0"/>
              <a:t> </a:t>
            </a:r>
            <a:r>
              <a:rPr lang="de-DE" dirty="0" err="1"/>
              <a:t>logistics</a:t>
            </a:r>
            <a:endParaRPr lang="de-DE" dirty="0"/>
          </a:p>
          <a:p>
            <a:r>
              <a:rPr lang="de-DE" dirty="0" err="1"/>
              <a:t>increasing</a:t>
            </a:r>
            <a:r>
              <a:rPr lang="de-DE" dirty="0"/>
              <a:t> </a:t>
            </a:r>
            <a:r>
              <a:rPr lang="de-DE" dirty="0" err="1"/>
              <a:t>importance</a:t>
            </a:r>
            <a:r>
              <a:rPr lang="de-DE" dirty="0"/>
              <a:t> in </a:t>
            </a:r>
            <a:r>
              <a:rPr lang="de-DE" dirty="0" err="1"/>
              <a:t>cities</a:t>
            </a:r>
            <a:endParaRPr lang="de-DE" dirty="0"/>
          </a:p>
        </p:txBody>
      </p:sp>
      <p:pic>
        <p:nvPicPr>
          <p:cNvPr id="5" name="Grafik 4">
            <a:extLst>
              <a:ext uri="{FF2B5EF4-FFF2-40B4-BE49-F238E27FC236}">
                <a16:creationId xmlns:a16="http://schemas.microsoft.com/office/drawing/2014/main" id="{4914651B-AE1B-ADF5-94E5-8ACA45E2E0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2947" y="1899734"/>
            <a:ext cx="5379333" cy="3571279"/>
          </a:xfrm>
          <a:prstGeom prst="rect">
            <a:avLst/>
          </a:prstGeom>
        </p:spPr>
      </p:pic>
      <p:sp>
        <p:nvSpPr>
          <p:cNvPr id="6" name="Textfeld 5">
            <a:extLst>
              <a:ext uri="{FF2B5EF4-FFF2-40B4-BE49-F238E27FC236}">
                <a16:creationId xmlns:a16="http://schemas.microsoft.com/office/drawing/2014/main" id="{6EDC1F15-5C59-5EA9-104D-E617BA1AD46C}"/>
              </a:ext>
            </a:extLst>
          </p:cNvPr>
          <p:cNvSpPr txBox="1"/>
          <p:nvPr/>
        </p:nvSpPr>
        <p:spPr>
          <a:xfrm>
            <a:off x="6462947" y="4943288"/>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59353912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35D274-9AE0-501E-447E-64F8BD43A9FB}"/>
              </a:ext>
            </a:extLst>
          </p:cNvPr>
          <p:cNvSpPr>
            <a:spLocks noGrp="1"/>
          </p:cNvSpPr>
          <p:nvPr>
            <p:ph type="title"/>
          </p:nvPr>
        </p:nvSpPr>
        <p:spPr>
          <a:xfrm>
            <a:off x="603252" y="539751"/>
            <a:ext cx="6169687" cy="717551"/>
          </a:xfrm>
        </p:spPr>
        <p:txBody>
          <a:bodyPr/>
          <a:lstStyle/>
          <a:p>
            <a:r>
              <a:rPr lang="de-DE" dirty="0" err="1"/>
              <a:t>Humanitarian</a:t>
            </a:r>
            <a:r>
              <a:rPr lang="de-DE" dirty="0"/>
              <a:t> </a:t>
            </a:r>
            <a:r>
              <a:rPr lang="de-DE" dirty="0" err="1"/>
              <a:t>Logistics</a:t>
            </a:r>
            <a:endParaRPr lang="de-DE" dirty="0"/>
          </a:p>
        </p:txBody>
      </p:sp>
      <p:sp>
        <p:nvSpPr>
          <p:cNvPr id="3" name="Textplatzhalter 2">
            <a:extLst>
              <a:ext uri="{FF2B5EF4-FFF2-40B4-BE49-F238E27FC236}">
                <a16:creationId xmlns:a16="http://schemas.microsoft.com/office/drawing/2014/main" id="{C7864463-AF07-7F32-C36E-43452742B390}"/>
              </a:ext>
            </a:extLst>
          </p:cNvPr>
          <p:cNvSpPr>
            <a:spLocks noGrp="1"/>
          </p:cNvSpPr>
          <p:nvPr>
            <p:ph type="body" sz="half" idx="1"/>
          </p:nvPr>
        </p:nvSpPr>
        <p:spPr/>
        <p:txBody>
          <a:bodyPr>
            <a:normAutofit/>
          </a:bodyPr>
          <a:lstStyle/>
          <a:p>
            <a:r>
              <a:rPr lang="de-DE" dirty="0" err="1"/>
              <a:t>disaster</a:t>
            </a:r>
            <a:r>
              <a:rPr lang="de-DE" dirty="0"/>
              <a:t> </a:t>
            </a:r>
            <a:r>
              <a:rPr lang="de-DE" dirty="0" err="1"/>
              <a:t>relief</a:t>
            </a:r>
            <a:r>
              <a:rPr lang="de-DE" dirty="0"/>
              <a:t> </a:t>
            </a:r>
            <a:r>
              <a:rPr lang="de-DE" dirty="0" err="1"/>
              <a:t>operations</a:t>
            </a:r>
            <a:endParaRPr lang="de-DE" dirty="0"/>
          </a:p>
          <a:p>
            <a:r>
              <a:rPr lang="de-DE" dirty="0" err="1"/>
              <a:t>emergency</a:t>
            </a:r>
            <a:r>
              <a:rPr lang="de-DE" dirty="0"/>
              <a:t> </a:t>
            </a:r>
            <a:r>
              <a:rPr lang="de-DE" dirty="0" err="1"/>
              <a:t>supply</a:t>
            </a:r>
            <a:r>
              <a:rPr lang="de-DE" dirty="0"/>
              <a:t> </a:t>
            </a:r>
            <a:r>
              <a:rPr lang="de-DE" dirty="0" err="1"/>
              <a:t>chains</a:t>
            </a:r>
            <a:endParaRPr lang="de-DE" dirty="0"/>
          </a:p>
          <a:p>
            <a:r>
              <a:rPr lang="de-DE" dirty="0"/>
              <a:t>time-</a:t>
            </a:r>
            <a:r>
              <a:rPr lang="de-DE" dirty="0" err="1"/>
              <a:t>critical</a:t>
            </a:r>
            <a:r>
              <a:rPr lang="de-DE" dirty="0"/>
              <a:t> </a:t>
            </a:r>
            <a:r>
              <a:rPr lang="de-DE" dirty="0" err="1"/>
              <a:t>logistics</a:t>
            </a:r>
            <a:endParaRPr lang="de-DE" dirty="0"/>
          </a:p>
        </p:txBody>
      </p:sp>
      <p:pic>
        <p:nvPicPr>
          <p:cNvPr id="1026" name="Picture 2" descr="Working Group: AI in Humanitarian Logistics">
            <a:extLst>
              <a:ext uri="{FF2B5EF4-FFF2-40B4-BE49-F238E27FC236}">
                <a16:creationId xmlns:a16="http://schemas.microsoft.com/office/drawing/2014/main" id="{E8B22606-6499-0A49-5DC4-8107F4F967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7907" y="2724229"/>
            <a:ext cx="5955414" cy="372213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D73C502-7FAC-E177-5DB0-F42C6AB8C9CA}"/>
              </a:ext>
            </a:extLst>
          </p:cNvPr>
          <p:cNvSpPr txBox="1"/>
          <p:nvPr/>
        </p:nvSpPr>
        <p:spPr>
          <a:xfrm>
            <a:off x="4146128" y="5642040"/>
            <a:ext cx="182936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Logistics</a:t>
            </a:r>
            <a:r>
              <a:rPr kumimoji="0" lang="de-DE" sz="900" b="0" i="0" u="none" strike="noStrike" cap="none" spc="0" normalizeH="0" baseline="0" dirty="0">
                <a:ln>
                  <a:noFill/>
                </a:ln>
                <a:solidFill>
                  <a:srgbClr val="000000"/>
                </a:solidFill>
                <a:effectLst/>
                <a:uFillTx/>
                <a:latin typeface="+mn-lt"/>
                <a:ea typeface="+mn-ea"/>
                <a:cs typeface="+mn-cs"/>
                <a:sym typeface="Helvetica Neue"/>
              </a:rPr>
              <a:t> Hall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of</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Fame</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85566975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CD9532-FD93-57D9-9B8B-549529F82C68}"/>
              </a:ext>
            </a:extLst>
          </p:cNvPr>
          <p:cNvSpPr>
            <a:spLocks noGrp="1"/>
          </p:cNvSpPr>
          <p:nvPr>
            <p:ph type="title"/>
          </p:nvPr>
        </p:nvSpPr>
        <p:spPr>
          <a:xfrm>
            <a:off x="603252" y="539751"/>
            <a:ext cx="7700775" cy="717551"/>
          </a:xfrm>
        </p:spPr>
        <p:txBody>
          <a:bodyPr/>
          <a:lstStyle/>
          <a:p>
            <a:r>
              <a:rPr lang="de-DE" dirty="0" err="1"/>
              <a:t>Logistics</a:t>
            </a:r>
            <a:r>
              <a:rPr lang="de-DE" dirty="0"/>
              <a:t> and different </a:t>
            </a:r>
            <a:r>
              <a:rPr lang="de-DE" dirty="0" err="1"/>
              <a:t>transport</a:t>
            </a:r>
            <a:r>
              <a:rPr lang="de-DE" dirty="0"/>
              <a:t> </a:t>
            </a:r>
            <a:r>
              <a:rPr lang="de-DE" dirty="0" err="1"/>
              <a:t>modes</a:t>
            </a:r>
            <a:endParaRPr lang="de-DE" dirty="0"/>
          </a:p>
        </p:txBody>
      </p:sp>
      <p:sp>
        <p:nvSpPr>
          <p:cNvPr id="3" name="Textplatzhalter 2">
            <a:extLst>
              <a:ext uri="{FF2B5EF4-FFF2-40B4-BE49-F238E27FC236}">
                <a16:creationId xmlns:a16="http://schemas.microsoft.com/office/drawing/2014/main" id="{BF272B59-EBDA-A1BD-FD74-D55983AB9952}"/>
              </a:ext>
            </a:extLst>
          </p:cNvPr>
          <p:cNvSpPr>
            <a:spLocks noGrp="1"/>
          </p:cNvSpPr>
          <p:nvPr>
            <p:ph type="body" sz="half" idx="1"/>
          </p:nvPr>
        </p:nvSpPr>
        <p:spPr/>
        <p:txBody>
          <a:bodyPr>
            <a:normAutofit/>
          </a:bodyPr>
          <a:lstStyle/>
          <a:p>
            <a:r>
              <a:rPr lang="de-DE" dirty="0" err="1"/>
              <a:t>road</a:t>
            </a:r>
            <a:r>
              <a:rPr lang="de-DE" dirty="0"/>
              <a:t> → last </a:t>
            </a:r>
            <a:r>
              <a:rPr lang="de-DE" dirty="0" err="1"/>
              <a:t>mile</a:t>
            </a:r>
            <a:endParaRPr lang="de-DE" dirty="0"/>
          </a:p>
          <a:p>
            <a:r>
              <a:rPr lang="de-DE" dirty="0" err="1"/>
              <a:t>rail</a:t>
            </a:r>
            <a:r>
              <a:rPr lang="de-DE" dirty="0"/>
              <a:t> → </a:t>
            </a:r>
            <a:r>
              <a:rPr lang="de-DE" dirty="0" err="1"/>
              <a:t>bulk</a:t>
            </a:r>
            <a:r>
              <a:rPr lang="de-DE" dirty="0"/>
              <a:t> </a:t>
            </a:r>
            <a:r>
              <a:rPr lang="de-DE" dirty="0" err="1"/>
              <a:t>inland</a:t>
            </a:r>
            <a:endParaRPr lang="de-DE" dirty="0"/>
          </a:p>
          <a:p>
            <a:r>
              <a:rPr lang="de-DE" dirty="0" err="1"/>
              <a:t>water</a:t>
            </a:r>
            <a:r>
              <a:rPr lang="de-DE" dirty="0"/>
              <a:t> → global freight</a:t>
            </a:r>
          </a:p>
          <a:p>
            <a:r>
              <a:rPr lang="de-DE" dirty="0" err="1"/>
              <a:t>air</a:t>
            </a:r>
            <a:r>
              <a:rPr lang="de-DE" dirty="0"/>
              <a:t> → high-</a:t>
            </a:r>
            <a:r>
              <a:rPr lang="de-DE" dirty="0" err="1"/>
              <a:t>value</a:t>
            </a:r>
            <a:r>
              <a:rPr lang="de-DE" dirty="0"/>
              <a:t>/time-</a:t>
            </a:r>
            <a:r>
              <a:rPr lang="de-DE" dirty="0" err="1"/>
              <a:t>critical</a:t>
            </a:r>
            <a:r>
              <a:rPr lang="de-DE" dirty="0"/>
              <a:t> </a:t>
            </a:r>
            <a:r>
              <a:rPr lang="de-DE" dirty="0" err="1"/>
              <a:t>goods</a:t>
            </a:r>
            <a:endParaRPr lang="de-DE" dirty="0"/>
          </a:p>
        </p:txBody>
      </p:sp>
    </p:spTree>
    <p:extLst>
      <p:ext uri="{BB962C8B-B14F-4D97-AF65-F5344CB8AC3E}">
        <p14:creationId xmlns:p14="http://schemas.microsoft.com/office/powerpoint/2010/main" val="134093669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6B821C-2CE4-9FCA-1C05-998CD9B72617}"/>
              </a:ext>
            </a:extLst>
          </p:cNvPr>
          <p:cNvSpPr>
            <a:spLocks noGrp="1"/>
          </p:cNvSpPr>
          <p:nvPr>
            <p:ph type="title"/>
          </p:nvPr>
        </p:nvSpPr>
        <p:spPr>
          <a:xfrm>
            <a:off x="603252" y="539751"/>
            <a:ext cx="5712487" cy="717551"/>
          </a:xfrm>
        </p:spPr>
        <p:txBody>
          <a:bodyPr/>
          <a:lstStyle/>
          <a:p>
            <a:r>
              <a:rPr lang="de-DE" dirty="0"/>
              <a:t>Challenges in </a:t>
            </a:r>
            <a:r>
              <a:rPr lang="de-DE" dirty="0" err="1"/>
              <a:t>Logistics</a:t>
            </a:r>
            <a:endParaRPr lang="de-DE" dirty="0"/>
          </a:p>
        </p:txBody>
      </p:sp>
      <p:sp>
        <p:nvSpPr>
          <p:cNvPr id="3" name="Textplatzhalter 2">
            <a:extLst>
              <a:ext uri="{FF2B5EF4-FFF2-40B4-BE49-F238E27FC236}">
                <a16:creationId xmlns:a16="http://schemas.microsoft.com/office/drawing/2014/main" id="{BD661641-C618-C457-E35B-FB50134ED90B}"/>
              </a:ext>
            </a:extLst>
          </p:cNvPr>
          <p:cNvSpPr>
            <a:spLocks noGrp="1"/>
          </p:cNvSpPr>
          <p:nvPr>
            <p:ph type="body" sz="half" idx="1"/>
          </p:nvPr>
        </p:nvSpPr>
        <p:spPr>
          <a:xfrm>
            <a:off x="970201" y="1386842"/>
            <a:ext cx="9683622" cy="5059521"/>
          </a:xfrm>
        </p:spPr>
        <p:txBody>
          <a:bodyPr>
            <a:normAutofit fontScale="77500" lnSpcReduction="20000"/>
          </a:bodyPr>
          <a:lstStyle/>
          <a:p>
            <a:r>
              <a:rPr lang="de-DE" b="1" dirty="0"/>
              <a:t>Infrastructure Gaps: </a:t>
            </a:r>
            <a:r>
              <a:rPr lang="de-DE" dirty="0"/>
              <a:t>"</a:t>
            </a:r>
            <a:r>
              <a:rPr lang="de-DE" dirty="0" err="1"/>
              <a:t>Missing</a:t>
            </a:r>
            <a:r>
              <a:rPr lang="de-DE" dirty="0"/>
              <a:t> links" in </a:t>
            </a:r>
            <a:r>
              <a:rPr lang="de-DE" dirty="0" err="1"/>
              <a:t>road</a:t>
            </a:r>
            <a:r>
              <a:rPr lang="de-DE" dirty="0"/>
              <a:t> and </a:t>
            </a:r>
            <a:r>
              <a:rPr lang="de-DE" dirty="0" err="1"/>
              <a:t>rail</a:t>
            </a:r>
            <a:r>
              <a:rPr lang="de-DE" dirty="0"/>
              <a:t> </a:t>
            </a:r>
            <a:r>
              <a:rPr lang="de-DE" dirty="0" err="1"/>
              <a:t>networks</a:t>
            </a:r>
            <a:r>
              <a:rPr lang="de-DE" dirty="0"/>
              <a:t> </a:t>
            </a:r>
            <a:r>
              <a:rPr lang="de-DE" dirty="0" err="1"/>
              <a:t>that</a:t>
            </a:r>
            <a:r>
              <a:rPr lang="de-DE" dirty="0"/>
              <a:t> </a:t>
            </a:r>
            <a:r>
              <a:rPr lang="de-DE" dirty="0" err="1"/>
              <a:t>increase</a:t>
            </a:r>
            <a:r>
              <a:rPr lang="de-DE" dirty="0"/>
              <a:t> </a:t>
            </a:r>
            <a:r>
              <a:rPr lang="de-DE" dirty="0" err="1"/>
              <a:t>transport</a:t>
            </a:r>
            <a:r>
              <a:rPr lang="de-DE" dirty="0"/>
              <a:t> </a:t>
            </a:r>
            <a:r>
              <a:rPr lang="de-DE" dirty="0" err="1"/>
              <a:t>costs</a:t>
            </a:r>
            <a:endParaRPr lang="de-DE" dirty="0"/>
          </a:p>
          <a:p>
            <a:r>
              <a:rPr lang="de-DE" b="1" dirty="0"/>
              <a:t>The "Last Mile" Problem: </a:t>
            </a:r>
            <a:r>
              <a:rPr lang="de-DE" dirty="0"/>
              <a:t>In </a:t>
            </a:r>
            <a:r>
              <a:rPr lang="de-DE" dirty="0" err="1"/>
              <a:t>many</a:t>
            </a:r>
            <a:r>
              <a:rPr lang="de-DE" dirty="0"/>
              <a:t> rural </a:t>
            </a:r>
            <a:r>
              <a:rPr lang="de-DE" dirty="0" err="1"/>
              <a:t>cities</a:t>
            </a:r>
            <a:r>
              <a:rPr lang="de-DE" dirty="0"/>
              <a:t>, </a:t>
            </a:r>
            <a:r>
              <a:rPr lang="de-DE" dirty="0" err="1"/>
              <a:t>disorganized</a:t>
            </a:r>
            <a:r>
              <a:rPr lang="de-DE" dirty="0"/>
              <a:t> </a:t>
            </a:r>
            <a:r>
              <a:rPr lang="de-DE" dirty="0" err="1"/>
              <a:t>layouts</a:t>
            </a:r>
            <a:r>
              <a:rPr lang="de-DE" dirty="0"/>
              <a:t> </a:t>
            </a:r>
            <a:r>
              <a:rPr lang="de-DE" dirty="0" err="1"/>
              <a:t>make</a:t>
            </a:r>
            <a:r>
              <a:rPr lang="de-DE" dirty="0"/>
              <a:t> </a:t>
            </a:r>
            <a:r>
              <a:rPr lang="de-DE" dirty="0" err="1"/>
              <a:t>the</a:t>
            </a:r>
            <a:r>
              <a:rPr lang="de-DE" dirty="0"/>
              <a:t> final </a:t>
            </a:r>
            <a:r>
              <a:rPr lang="de-DE" dirty="0" err="1"/>
              <a:t>delivery</a:t>
            </a:r>
            <a:r>
              <a:rPr lang="de-DE" dirty="0"/>
              <a:t> </a:t>
            </a:r>
            <a:r>
              <a:rPr lang="de-DE" dirty="0" err="1"/>
              <a:t>to</a:t>
            </a:r>
            <a:r>
              <a:rPr lang="de-DE" dirty="0"/>
              <a:t> </a:t>
            </a:r>
            <a:r>
              <a:rPr lang="de-DE" dirty="0" err="1"/>
              <a:t>the</a:t>
            </a:r>
            <a:r>
              <a:rPr lang="de-DE" dirty="0"/>
              <a:t> </a:t>
            </a:r>
            <a:r>
              <a:rPr lang="de-DE" dirty="0" err="1"/>
              <a:t>customer</a:t>
            </a:r>
            <a:r>
              <a:rPr lang="de-DE" dirty="0"/>
              <a:t> </a:t>
            </a:r>
            <a:r>
              <a:rPr lang="de-DE" dirty="0" err="1"/>
              <a:t>the</a:t>
            </a:r>
            <a:r>
              <a:rPr lang="de-DE" dirty="0"/>
              <a:t> </a:t>
            </a:r>
            <a:r>
              <a:rPr lang="de-DE" dirty="0" err="1"/>
              <a:t>most</a:t>
            </a:r>
            <a:r>
              <a:rPr lang="de-DE" dirty="0"/>
              <a:t> expensive and </a:t>
            </a:r>
            <a:r>
              <a:rPr lang="de-DE" dirty="0" err="1"/>
              <a:t>inefficient</a:t>
            </a:r>
            <a:r>
              <a:rPr lang="de-DE" dirty="0"/>
              <a:t> </a:t>
            </a:r>
            <a:r>
              <a:rPr lang="de-DE" dirty="0" err="1"/>
              <a:t>part</a:t>
            </a:r>
            <a:r>
              <a:rPr lang="de-DE" dirty="0"/>
              <a:t> </a:t>
            </a:r>
            <a:r>
              <a:rPr lang="de-DE" dirty="0" err="1"/>
              <a:t>of</a:t>
            </a:r>
            <a:r>
              <a:rPr lang="de-DE" dirty="0"/>
              <a:t> </a:t>
            </a:r>
            <a:r>
              <a:rPr lang="de-DE" dirty="0" err="1"/>
              <a:t>the</a:t>
            </a:r>
            <a:r>
              <a:rPr lang="de-DE" dirty="0"/>
              <a:t> </a:t>
            </a:r>
            <a:r>
              <a:rPr lang="de-DE" dirty="0" err="1"/>
              <a:t>chain</a:t>
            </a:r>
            <a:endParaRPr lang="de-DE" dirty="0"/>
          </a:p>
          <a:p>
            <a:r>
              <a:rPr lang="de-DE" b="1" dirty="0" err="1"/>
              <a:t>Customs</a:t>
            </a:r>
            <a:r>
              <a:rPr lang="de-DE" b="1" dirty="0"/>
              <a:t> and Border Delays: </a:t>
            </a:r>
            <a:r>
              <a:rPr lang="de-DE" dirty="0"/>
              <a:t>Administrative </a:t>
            </a:r>
            <a:r>
              <a:rPr lang="de-DE" dirty="0" err="1"/>
              <a:t>bottlenecks</a:t>
            </a:r>
            <a:r>
              <a:rPr lang="de-DE" dirty="0"/>
              <a:t> </a:t>
            </a:r>
            <a:r>
              <a:rPr lang="de-DE" dirty="0" err="1"/>
              <a:t>that</a:t>
            </a:r>
            <a:r>
              <a:rPr lang="de-DE" dirty="0"/>
              <a:t> </a:t>
            </a:r>
            <a:r>
              <a:rPr lang="de-DE" dirty="0" err="1"/>
              <a:t>can</a:t>
            </a:r>
            <a:r>
              <a:rPr lang="de-DE" dirty="0"/>
              <a:t> </a:t>
            </a:r>
            <a:r>
              <a:rPr lang="de-DE" dirty="0" err="1"/>
              <a:t>leave</a:t>
            </a:r>
            <a:r>
              <a:rPr lang="de-DE" dirty="0"/>
              <a:t> </a:t>
            </a:r>
            <a:r>
              <a:rPr lang="de-DE" dirty="0" err="1"/>
              <a:t>trucks</a:t>
            </a:r>
            <a:r>
              <a:rPr lang="de-DE" dirty="0"/>
              <a:t> </a:t>
            </a:r>
            <a:r>
              <a:rPr lang="de-DE" dirty="0" err="1"/>
              <a:t>stranded</a:t>
            </a:r>
            <a:r>
              <a:rPr lang="de-DE" dirty="0"/>
              <a:t> </a:t>
            </a:r>
            <a:r>
              <a:rPr lang="de-DE" dirty="0" err="1"/>
              <a:t>for</a:t>
            </a:r>
            <a:r>
              <a:rPr lang="de-DE" dirty="0"/>
              <a:t> </a:t>
            </a:r>
            <a:r>
              <a:rPr lang="de-DE" dirty="0" err="1"/>
              <a:t>days</a:t>
            </a:r>
            <a:r>
              <a:rPr lang="de-DE" dirty="0"/>
              <a:t>, </a:t>
            </a:r>
            <a:r>
              <a:rPr lang="de-DE" dirty="0" err="1"/>
              <a:t>spoiling</a:t>
            </a:r>
            <a:r>
              <a:rPr lang="de-DE" dirty="0"/>
              <a:t> </a:t>
            </a:r>
            <a:r>
              <a:rPr lang="de-DE" dirty="0" err="1"/>
              <a:t>perishable</a:t>
            </a:r>
            <a:r>
              <a:rPr lang="de-DE" dirty="0"/>
              <a:t> </a:t>
            </a:r>
            <a:r>
              <a:rPr lang="de-DE" dirty="0" err="1"/>
              <a:t>goods</a:t>
            </a:r>
            <a:endParaRPr lang="de-DE" dirty="0"/>
          </a:p>
          <a:p>
            <a:r>
              <a:rPr lang="de-DE" b="1" dirty="0"/>
              <a:t>Fragmentation: </a:t>
            </a:r>
            <a:r>
              <a:rPr lang="de-DE" dirty="0"/>
              <a:t>A </a:t>
            </a:r>
            <a:r>
              <a:rPr lang="de-DE" dirty="0" err="1"/>
              <a:t>market</a:t>
            </a:r>
            <a:r>
              <a:rPr lang="de-DE" dirty="0"/>
              <a:t> </a:t>
            </a:r>
            <a:r>
              <a:rPr lang="de-DE" dirty="0" err="1"/>
              <a:t>made</a:t>
            </a:r>
            <a:r>
              <a:rPr lang="de-DE" dirty="0"/>
              <a:t> </a:t>
            </a:r>
            <a:r>
              <a:rPr lang="de-DE" dirty="0" err="1"/>
              <a:t>up</a:t>
            </a:r>
            <a:r>
              <a:rPr lang="de-DE" dirty="0"/>
              <a:t> </a:t>
            </a:r>
            <a:r>
              <a:rPr lang="de-DE" dirty="0" err="1"/>
              <a:t>of</a:t>
            </a:r>
            <a:r>
              <a:rPr lang="de-DE" dirty="0"/>
              <a:t> </a:t>
            </a:r>
            <a:r>
              <a:rPr lang="de-DE" dirty="0" err="1"/>
              <a:t>many</a:t>
            </a:r>
            <a:r>
              <a:rPr lang="de-DE" dirty="0"/>
              <a:t> </a:t>
            </a:r>
            <a:r>
              <a:rPr lang="de-DE" dirty="0" err="1"/>
              <a:t>small</a:t>
            </a:r>
            <a:r>
              <a:rPr lang="de-DE" dirty="0"/>
              <a:t>, informal </a:t>
            </a:r>
            <a:r>
              <a:rPr lang="de-DE" dirty="0" err="1"/>
              <a:t>operators</a:t>
            </a:r>
            <a:r>
              <a:rPr lang="de-DE" dirty="0"/>
              <a:t> </a:t>
            </a:r>
            <a:r>
              <a:rPr lang="de-DE" dirty="0" err="1"/>
              <a:t>rather</a:t>
            </a:r>
            <a:r>
              <a:rPr lang="de-DE" dirty="0"/>
              <a:t> </a:t>
            </a:r>
            <a:r>
              <a:rPr lang="de-DE" dirty="0" err="1"/>
              <a:t>than</a:t>
            </a:r>
            <a:r>
              <a:rPr lang="de-DE" dirty="0"/>
              <a:t> large, </a:t>
            </a:r>
            <a:r>
              <a:rPr lang="de-DE" dirty="0" err="1"/>
              <a:t>integrated</a:t>
            </a:r>
            <a:r>
              <a:rPr lang="de-DE" dirty="0"/>
              <a:t> </a:t>
            </a:r>
            <a:r>
              <a:rPr lang="de-DE" dirty="0" err="1"/>
              <a:t>logistics</a:t>
            </a:r>
            <a:r>
              <a:rPr lang="de-DE" dirty="0"/>
              <a:t> </a:t>
            </a:r>
            <a:r>
              <a:rPr lang="de-DE" dirty="0" err="1"/>
              <a:t>providers</a:t>
            </a:r>
            <a:endParaRPr lang="de-DE" dirty="0"/>
          </a:p>
          <a:p>
            <a:r>
              <a:rPr lang="de-DE" b="1" dirty="0"/>
              <a:t>Security and Risk: </a:t>
            </a:r>
            <a:r>
              <a:rPr lang="de-DE" dirty="0"/>
              <a:t>Cargo </a:t>
            </a:r>
            <a:r>
              <a:rPr lang="de-DE" dirty="0" err="1"/>
              <a:t>theft</a:t>
            </a:r>
            <a:r>
              <a:rPr lang="de-DE" dirty="0"/>
              <a:t>, regional </a:t>
            </a:r>
            <a:r>
              <a:rPr lang="de-DE" dirty="0" err="1"/>
              <a:t>instability</a:t>
            </a:r>
            <a:r>
              <a:rPr lang="de-DE" dirty="0"/>
              <a:t>, </a:t>
            </a:r>
            <a:r>
              <a:rPr lang="de-DE" dirty="0" err="1"/>
              <a:t>the</a:t>
            </a:r>
            <a:r>
              <a:rPr lang="de-DE" dirty="0"/>
              <a:t> </a:t>
            </a:r>
            <a:r>
              <a:rPr lang="de-DE" dirty="0" err="1"/>
              <a:t>need</a:t>
            </a:r>
            <a:r>
              <a:rPr lang="de-DE" dirty="0"/>
              <a:t> </a:t>
            </a:r>
            <a:r>
              <a:rPr lang="de-DE" dirty="0" err="1"/>
              <a:t>for</a:t>
            </a:r>
            <a:r>
              <a:rPr lang="de-DE" dirty="0"/>
              <a:t> expensive </a:t>
            </a:r>
            <a:r>
              <a:rPr lang="de-DE" dirty="0" err="1"/>
              <a:t>insurance</a:t>
            </a:r>
            <a:r>
              <a:rPr lang="de-DE" dirty="0"/>
              <a:t>, </a:t>
            </a:r>
            <a:r>
              <a:rPr lang="de-DE" dirty="0" err="1"/>
              <a:t>geopolitical</a:t>
            </a:r>
            <a:r>
              <a:rPr lang="de-DE" dirty="0"/>
              <a:t> </a:t>
            </a:r>
            <a:r>
              <a:rPr lang="de-DE" dirty="0" err="1"/>
              <a:t>conflicts</a:t>
            </a:r>
            <a:r>
              <a:rPr lang="de-DE" dirty="0"/>
              <a:t>, </a:t>
            </a:r>
            <a:r>
              <a:rPr lang="de-DE" dirty="0" err="1"/>
              <a:t>pandemics</a:t>
            </a:r>
            <a:r>
              <a:rPr lang="de-DE" dirty="0"/>
              <a:t>,...</a:t>
            </a:r>
          </a:p>
          <a:p>
            <a:r>
              <a:rPr lang="de-DE" b="1" dirty="0" err="1"/>
              <a:t>Sustainability</a:t>
            </a:r>
            <a:r>
              <a:rPr lang="de-DE" b="1" dirty="0"/>
              <a:t>: </a:t>
            </a:r>
            <a:r>
              <a:rPr lang="de-DE" dirty="0" err="1"/>
              <a:t>Reducing</a:t>
            </a:r>
            <a:r>
              <a:rPr lang="de-DE" dirty="0"/>
              <a:t> </a:t>
            </a:r>
            <a:r>
              <a:rPr lang="de-DE" dirty="0" err="1"/>
              <a:t>the</a:t>
            </a:r>
            <a:r>
              <a:rPr lang="de-DE" dirty="0"/>
              <a:t> </a:t>
            </a:r>
            <a:r>
              <a:rPr lang="de-DE" dirty="0" err="1"/>
              <a:t>carbon</a:t>
            </a:r>
            <a:r>
              <a:rPr lang="de-DE" dirty="0"/>
              <a:t> </a:t>
            </a:r>
            <a:r>
              <a:rPr lang="de-DE" dirty="0" err="1"/>
              <a:t>footprint</a:t>
            </a:r>
            <a:r>
              <a:rPr lang="de-DE" dirty="0"/>
              <a:t> </a:t>
            </a:r>
            <a:r>
              <a:rPr lang="de-DE" dirty="0" err="1"/>
              <a:t>of</a:t>
            </a:r>
            <a:r>
              <a:rPr lang="de-DE" dirty="0"/>
              <a:t> global </a:t>
            </a:r>
            <a:r>
              <a:rPr lang="de-DE" dirty="0" err="1"/>
              <a:t>supply</a:t>
            </a:r>
            <a:r>
              <a:rPr lang="de-DE" dirty="0"/>
              <a:t> </a:t>
            </a:r>
            <a:r>
              <a:rPr lang="de-DE" dirty="0" err="1"/>
              <a:t>chains</a:t>
            </a:r>
            <a:r>
              <a:rPr lang="de-DE" dirty="0"/>
              <a:t> </a:t>
            </a:r>
            <a:r>
              <a:rPr lang="de-DE" dirty="0" err="1"/>
              <a:t>while</a:t>
            </a:r>
            <a:r>
              <a:rPr lang="de-DE" dirty="0"/>
              <a:t> </a:t>
            </a:r>
            <a:r>
              <a:rPr lang="de-DE" dirty="0" err="1"/>
              <a:t>maintaining</a:t>
            </a:r>
            <a:r>
              <a:rPr lang="de-DE" dirty="0"/>
              <a:t> </a:t>
            </a:r>
            <a:r>
              <a:rPr lang="de-DE" dirty="0" err="1"/>
              <a:t>speed</a:t>
            </a:r>
            <a:r>
              <a:rPr lang="de-DE" dirty="0"/>
              <a:t> and </a:t>
            </a:r>
            <a:r>
              <a:rPr lang="de-DE" dirty="0" err="1"/>
              <a:t>low</a:t>
            </a:r>
            <a:r>
              <a:rPr lang="de-DE" dirty="0"/>
              <a:t> </a:t>
            </a:r>
            <a:r>
              <a:rPr lang="de-DE" dirty="0" err="1"/>
              <a:t>costs</a:t>
            </a:r>
            <a:endParaRPr lang="de-DE" dirty="0"/>
          </a:p>
        </p:txBody>
      </p:sp>
    </p:spTree>
    <p:extLst>
      <p:ext uri="{BB962C8B-B14F-4D97-AF65-F5344CB8AC3E}">
        <p14:creationId xmlns:p14="http://schemas.microsoft.com/office/powerpoint/2010/main" val="355268873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424E8-AB6F-5055-2A8D-6F538D86AEFA}"/>
              </a:ext>
            </a:extLst>
          </p:cNvPr>
          <p:cNvSpPr>
            <a:spLocks noGrp="1"/>
          </p:cNvSpPr>
          <p:nvPr>
            <p:ph type="title"/>
          </p:nvPr>
        </p:nvSpPr>
        <p:spPr/>
        <p:txBody>
          <a:bodyPr/>
          <a:lstStyle/>
          <a:p>
            <a:r>
              <a:rPr lang="de-DE" dirty="0"/>
              <a:t>Future Trends</a:t>
            </a:r>
          </a:p>
        </p:txBody>
      </p:sp>
      <p:sp>
        <p:nvSpPr>
          <p:cNvPr id="3" name="Textplatzhalter 2">
            <a:extLst>
              <a:ext uri="{FF2B5EF4-FFF2-40B4-BE49-F238E27FC236}">
                <a16:creationId xmlns:a16="http://schemas.microsoft.com/office/drawing/2014/main" id="{1C153EF3-F3FF-DB1D-AAD2-EFDE1EC445F0}"/>
              </a:ext>
            </a:extLst>
          </p:cNvPr>
          <p:cNvSpPr>
            <a:spLocks noGrp="1"/>
          </p:cNvSpPr>
          <p:nvPr>
            <p:ph type="body" sz="half" idx="1"/>
          </p:nvPr>
        </p:nvSpPr>
        <p:spPr/>
        <p:txBody>
          <a:bodyPr>
            <a:normAutofit/>
          </a:bodyPr>
          <a:lstStyle/>
          <a:p>
            <a:r>
              <a:rPr lang="de-DE" dirty="0" err="1"/>
              <a:t>automation</a:t>
            </a:r>
            <a:r>
              <a:rPr lang="de-DE" dirty="0"/>
              <a:t> (</a:t>
            </a:r>
            <a:r>
              <a:rPr lang="de-DE" dirty="0" err="1"/>
              <a:t>warehouses</a:t>
            </a:r>
            <a:r>
              <a:rPr lang="de-DE" dirty="0"/>
              <a:t>, </a:t>
            </a:r>
            <a:r>
              <a:rPr lang="de-DE" dirty="0" err="1"/>
              <a:t>ports</a:t>
            </a:r>
            <a:r>
              <a:rPr lang="de-DE" dirty="0"/>
              <a:t>)</a:t>
            </a:r>
          </a:p>
          <a:p>
            <a:r>
              <a:rPr lang="de-DE" dirty="0"/>
              <a:t>AI &amp; </a:t>
            </a:r>
            <a:r>
              <a:rPr lang="de-DE" dirty="0" err="1"/>
              <a:t>data-driven</a:t>
            </a:r>
            <a:r>
              <a:rPr lang="de-DE" dirty="0"/>
              <a:t> </a:t>
            </a:r>
            <a:r>
              <a:rPr lang="de-DE" dirty="0" err="1"/>
              <a:t>logistics</a:t>
            </a:r>
            <a:endParaRPr lang="de-DE" dirty="0"/>
          </a:p>
          <a:p>
            <a:r>
              <a:rPr lang="de-DE" dirty="0" err="1"/>
              <a:t>e-commerce</a:t>
            </a:r>
            <a:r>
              <a:rPr lang="de-DE" dirty="0"/>
              <a:t> </a:t>
            </a:r>
            <a:r>
              <a:rPr lang="de-DE" dirty="0" err="1"/>
              <a:t>growth</a:t>
            </a:r>
            <a:endParaRPr lang="de-DE" dirty="0"/>
          </a:p>
          <a:p>
            <a:r>
              <a:rPr lang="de-DE" dirty="0" err="1"/>
              <a:t>sustainable</a:t>
            </a:r>
            <a:r>
              <a:rPr lang="de-DE" dirty="0"/>
              <a:t> </a:t>
            </a:r>
            <a:r>
              <a:rPr lang="de-DE" dirty="0" err="1"/>
              <a:t>logistics</a:t>
            </a:r>
            <a:endParaRPr lang="de-DE" dirty="0"/>
          </a:p>
        </p:txBody>
      </p:sp>
      <p:pic>
        <p:nvPicPr>
          <p:cNvPr id="5" name="Grafik 4">
            <a:extLst>
              <a:ext uri="{FF2B5EF4-FFF2-40B4-BE49-F238E27FC236}">
                <a16:creationId xmlns:a16="http://schemas.microsoft.com/office/drawing/2014/main" id="{48A9BC46-E437-18D3-9EE2-5C9B1F578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1069" y="2672296"/>
            <a:ext cx="5957777" cy="3955302"/>
          </a:xfrm>
          <a:prstGeom prst="rect">
            <a:avLst/>
          </a:prstGeom>
        </p:spPr>
      </p:pic>
      <p:sp>
        <p:nvSpPr>
          <p:cNvPr id="6" name="Textfeld 5">
            <a:extLst>
              <a:ext uri="{FF2B5EF4-FFF2-40B4-BE49-F238E27FC236}">
                <a16:creationId xmlns:a16="http://schemas.microsoft.com/office/drawing/2014/main" id="{E2F10011-9B94-0F80-20B9-6A114086CC92}"/>
              </a:ext>
            </a:extLst>
          </p:cNvPr>
          <p:cNvSpPr txBox="1"/>
          <p:nvPr/>
        </p:nvSpPr>
        <p:spPr>
          <a:xfrm>
            <a:off x="4942491" y="5823275"/>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8055454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09DBB-B491-1390-7EAF-F15C4D9D6EFE}"/>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5194786D-AC95-F4AA-CEF1-312C827B1859}"/>
              </a:ext>
            </a:extLst>
          </p:cNvPr>
          <p:cNvSpPr>
            <a:spLocks noGrp="1"/>
          </p:cNvSpPr>
          <p:nvPr>
            <p:ph type="body" sz="half" idx="1"/>
          </p:nvPr>
        </p:nvSpPr>
        <p:spPr/>
        <p:txBody>
          <a:bodyPr>
            <a:normAutofit/>
          </a:bodyPr>
          <a:lstStyle/>
          <a:p>
            <a:r>
              <a:rPr lang="de-DE" dirty="0" err="1"/>
              <a:t>Logistics</a:t>
            </a:r>
            <a:r>
              <a:rPr lang="de-DE" dirty="0"/>
              <a:t> </a:t>
            </a:r>
            <a:r>
              <a:rPr lang="de-DE" dirty="0" err="1"/>
              <a:t>coordinates</a:t>
            </a:r>
            <a:r>
              <a:rPr lang="de-DE" dirty="0"/>
              <a:t> </a:t>
            </a:r>
            <a:r>
              <a:rPr lang="de-DE" dirty="0" err="1"/>
              <a:t>the</a:t>
            </a:r>
            <a:r>
              <a:rPr lang="de-DE" dirty="0"/>
              <a:t> </a:t>
            </a:r>
            <a:r>
              <a:rPr lang="de-DE" dirty="0" err="1"/>
              <a:t>flow</a:t>
            </a:r>
            <a:r>
              <a:rPr lang="de-DE" dirty="0"/>
              <a:t> </a:t>
            </a:r>
            <a:r>
              <a:rPr lang="de-DE" dirty="0" err="1"/>
              <a:t>of</a:t>
            </a:r>
            <a:r>
              <a:rPr lang="de-DE" dirty="0"/>
              <a:t> </a:t>
            </a:r>
            <a:r>
              <a:rPr lang="de-DE" dirty="0" err="1"/>
              <a:t>goods</a:t>
            </a:r>
            <a:r>
              <a:rPr lang="de-DE" dirty="0"/>
              <a:t>, </a:t>
            </a:r>
            <a:r>
              <a:rPr lang="de-DE" dirty="0" err="1"/>
              <a:t>information</a:t>
            </a:r>
            <a:r>
              <a:rPr lang="de-DE" dirty="0"/>
              <a:t> and </a:t>
            </a:r>
            <a:r>
              <a:rPr lang="de-DE" dirty="0" err="1"/>
              <a:t>money</a:t>
            </a:r>
            <a:endParaRPr lang="de-DE" dirty="0"/>
          </a:p>
          <a:p>
            <a:r>
              <a:rPr lang="de-DE" dirty="0"/>
              <a:t>Essential </a:t>
            </a:r>
            <a:r>
              <a:rPr lang="de-DE" dirty="0" err="1"/>
              <a:t>for</a:t>
            </a:r>
            <a:r>
              <a:rPr lang="de-DE" dirty="0"/>
              <a:t> global trade and </a:t>
            </a:r>
            <a:r>
              <a:rPr lang="de-DE" dirty="0" err="1"/>
              <a:t>economic</a:t>
            </a:r>
            <a:r>
              <a:rPr lang="de-DE" dirty="0"/>
              <a:t> </a:t>
            </a:r>
            <a:r>
              <a:rPr lang="de-DE" dirty="0" err="1"/>
              <a:t>systems</a:t>
            </a:r>
            <a:endParaRPr lang="de-DE" dirty="0"/>
          </a:p>
          <a:p>
            <a:r>
              <a:rPr lang="de-DE" dirty="0" err="1"/>
              <a:t>Highly</a:t>
            </a:r>
            <a:r>
              <a:rPr lang="de-DE" dirty="0"/>
              <a:t> </a:t>
            </a:r>
            <a:r>
              <a:rPr lang="de-DE" dirty="0" err="1"/>
              <a:t>complex</a:t>
            </a:r>
            <a:r>
              <a:rPr lang="de-DE" dirty="0"/>
              <a:t> and </a:t>
            </a:r>
            <a:r>
              <a:rPr lang="de-DE" dirty="0" err="1"/>
              <a:t>interconnected</a:t>
            </a:r>
            <a:endParaRPr lang="de-DE" dirty="0"/>
          </a:p>
          <a:p>
            <a:r>
              <a:rPr lang="de-DE" dirty="0" err="1"/>
              <a:t>Facing</a:t>
            </a:r>
            <a:r>
              <a:rPr lang="de-DE" dirty="0"/>
              <a:t> </a:t>
            </a:r>
            <a:r>
              <a:rPr lang="de-DE" dirty="0" err="1"/>
              <a:t>major</a:t>
            </a:r>
            <a:r>
              <a:rPr lang="de-DE" dirty="0"/>
              <a:t> </a:t>
            </a:r>
            <a:r>
              <a:rPr lang="de-DE" dirty="0" err="1"/>
              <a:t>challenges</a:t>
            </a:r>
            <a:r>
              <a:rPr lang="de-DE" dirty="0"/>
              <a:t>: </a:t>
            </a:r>
            <a:r>
              <a:rPr lang="de-DE" dirty="0" err="1"/>
              <a:t>cost</a:t>
            </a:r>
            <a:r>
              <a:rPr lang="de-DE" dirty="0"/>
              <a:t>, </a:t>
            </a:r>
            <a:r>
              <a:rPr lang="de-DE" dirty="0" err="1"/>
              <a:t>sustainability</a:t>
            </a:r>
            <a:r>
              <a:rPr lang="de-DE" dirty="0"/>
              <a:t>, </a:t>
            </a:r>
            <a:r>
              <a:rPr lang="de-DE" dirty="0" err="1"/>
              <a:t>disruptions</a:t>
            </a:r>
            <a:endParaRPr lang="de-DE" dirty="0"/>
          </a:p>
        </p:txBody>
      </p:sp>
    </p:spTree>
    <p:extLst>
      <p:ext uri="{BB962C8B-B14F-4D97-AF65-F5344CB8AC3E}">
        <p14:creationId xmlns:p14="http://schemas.microsoft.com/office/powerpoint/2010/main" val="284049889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https://pixabay.com/de/photos/antwerpen-hafen-logistik-verkehr-3388127/</a:t>
            </a:r>
          </a:p>
          <a:p>
            <a:pPr marL="0" indent="0">
              <a:lnSpc>
                <a:spcPct val="120000"/>
              </a:lnSpc>
              <a:spcBef>
                <a:spcPts val="1051"/>
              </a:spcBef>
              <a:buNone/>
            </a:pPr>
            <a:r>
              <a:rPr lang="en-GB" sz="1000" noProof="1"/>
              <a:t>Fig. 2: https://www.freepik.com/free-photo/red-delivery-car-deliver-express-shipping-fast-delivery-background-3d-rendering-illustration_30133175.htm#fromView=search&amp;page=1&amp;position=2&amp;uuid=41fd4ea3-08e0-4ea8-835a-c4ce3f112c41&amp;query=delivery</a:t>
            </a:r>
          </a:p>
          <a:p>
            <a:pPr marL="0" indent="0">
              <a:lnSpc>
                <a:spcPct val="120000"/>
              </a:lnSpc>
              <a:spcBef>
                <a:spcPts val="1051"/>
              </a:spcBef>
              <a:buNone/>
            </a:pPr>
            <a:r>
              <a:rPr lang="en-GB" sz="1000" noProof="1"/>
              <a:t>Fig. 3: https://www.freepik.com/free-vector/diagram-supply-chain-management_25537237.htm#fromView=search&amp;page=1&amp;position=2&amp;uuid=da9a1a76-d934-4350-946c-671af98d6cfc&amp;query=supply+chain</a:t>
            </a:r>
          </a:p>
          <a:p>
            <a:pPr marL="0" indent="0">
              <a:lnSpc>
                <a:spcPct val="120000"/>
              </a:lnSpc>
              <a:spcBef>
                <a:spcPts val="1051"/>
              </a:spcBef>
              <a:buNone/>
            </a:pPr>
            <a:r>
              <a:rPr lang="en-GB" sz="1000" noProof="1"/>
              <a:t>Fig. 4: https://www.freepik.com/free-photo/close-up-delivery-person-giving-parcel-client_18262757.htm#fromView=search&amp;page=1&amp;position=13&amp;uuid=ae98bd91-f28c-4f4d-a7b9-e074c243dab9&amp;query=last+mile+delivery</a:t>
            </a:r>
          </a:p>
          <a:p>
            <a:pPr marL="0" indent="0">
              <a:lnSpc>
                <a:spcPct val="120000"/>
              </a:lnSpc>
              <a:spcBef>
                <a:spcPts val="1051"/>
              </a:spcBef>
              <a:buNone/>
            </a:pPr>
            <a:r>
              <a:rPr lang="en-GB" sz="1000" noProof="1"/>
              <a:t>Fig. 5: https://www.logisticshalloffame.net/en/blog/working-group-ai-in-humanitarian-logistics</a:t>
            </a:r>
          </a:p>
          <a:p>
            <a:pPr marL="0" indent="0">
              <a:lnSpc>
                <a:spcPct val="120000"/>
              </a:lnSpc>
              <a:spcBef>
                <a:spcPts val="1051"/>
              </a:spcBef>
              <a:buNone/>
            </a:pPr>
            <a:r>
              <a:rPr lang="en-GB" sz="1000" noProof="1"/>
              <a:t>Fig. 6: https://www.freepik.com/free-photo/hand-holding-smartphone-futuristic-abstract-illuminate-line-dot-wireless-connection-wave-with-triangle-bright-blue-background-mobile-banking-shopping-online-concept-technology-future_35892936.htm#fromView=search&amp;page=1&amp;position=0&amp;uuid=8442a1ed-0871-448a-a256-71e44c791692&amp;query=future+trends+logistics</a:t>
            </a:r>
          </a:p>
        </p:txBody>
      </p:sp>
    </p:spTree>
    <p:extLst>
      <p:ext uri="{BB962C8B-B14F-4D97-AF65-F5344CB8AC3E}">
        <p14:creationId xmlns:p14="http://schemas.microsoft.com/office/powerpoint/2010/main" val="238404391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Council of Supply Chain Management Professionals n.y.: CSCMP Supply Chain Management Definitions and Glossary.  https://cscmp.org/CSCMP/Educate/SCM_Definitions_and_Glossary_of_Terms.aspx (10.04.26). </a:t>
            </a:r>
          </a:p>
          <a:p>
            <a:pPr marL="0" indent="0">
              <a:lnSpc>
                <a:spcPct val="120000"/>
              </a:lnSpc>
              <a:spcBef>
                <a:spcPts val="1051"/>
              </a:spcBef>
              <a:buNone/>
            </a:pPr>
            <a:r>
              <a:rPr lang="en-GB" sz="1000" noProof="1"/>
              <a:t>DHL n.y.: Innovation in logistics. https://www.dhl.com/de-de/home/innovation-in-logistics.html?locale=true (10.04.26).</a:t>
            </a:r>
          </a:p>
          <a:p>
            <a:pPr marL="0" indent="0">
              <a:lnSpc>
                <a:spcPct val="120000"/>
              </a:lnSpc>
              <a:spcBef>
                <a:spcPts val="1051"/>
              </a:spcBef>
              <a:buNone/>
            </a:pPr>
            <a:r>
              <a:rPr lang="en-GB" sz="1000" noProof="1"/>
              <a:t>IEA n.y.: Transport. https://www.iea.org/energy-system/transport (10.04.26).</a:t>
            </a:r>
          </a:p>
          <a:p>
            <a:pPr marL="0" indent="0">
              <a:lnSpc>
                <a:spcPct val="120000"/>
              </a:lnSpc>
              <a:spcBef>
                <a:spcPts val="1051"/>
              </a:spcBef>
              <a:buNone/>
            </a:pPr>
            <a:r>
              <a:rPr lang="en-GB" sz="1000" noProof="1"/>
              <a:t>Investopedia 2025: Optimizing Supply Chains: From Raw Materials to Consumers. https://www.investopedia.com/terms/s/supplychain.asp (10.04.26).</a:t>
            </a:r>
          </a:p>
          <a:p>
            <a:pPr marL="0" indent="0">
              <a:lnSpc>
                <a:spcPct val="120000"/>
              </a:lnSpc>
              <a:spcBef>
                <a:spcPts val="1051"/>
              </a:spcBef>
              <a:buNone/>
            </a:pPr>
            <a:r>
              <a:rPr lang="en-GB" sz="1000" noProof="1"/>
              <a:t>UN Trade &amp; Development n.y.: Economic Development in Africa Report. https://unctad.org/publication/economic-development-africa-report-2023 (10.04.26).</a:t>
            </a:r>
          </a:p>
          <a:p>
            <a:pPr marL="0" indent="0">
              <a:lnSpc>
                <a:spcPct val="120000"/>
              </a:lnSpc>
              <a:spcBef>
                <a:spcPts val="1051"/>
              </a:spcBef>
              <a:buNone/>
            </a:pPr>
            <a:r>
              <a:rPr lang="en-GB" sz="1000" noProof="1"/>
              <a:t>World Bank Group n.y.: Logistics Performance Index. https://lpi.worldbank.org/ (10.04.26).</a:t>
            </a:r>
          </a:p>
          <a:p>
            <a:pPr marL="0" indent="0">
              <a:lnSpc>
                <a:spcPct val="120000"/>
              </a:lnSpc>
              <a:spcBef>
                <a:spcPts val="1051"/>
              </a:spcBef>
              <a:buNone/>
            </a:pPr>
            <a:r>
              <a:rPr lang="en-GB" sz="1000" noProof="1"/>
              <a:t>World Food Programme n.y.: Supply Chain. https://www.wfp.org/supply-chain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en-GB" noProof="1"/>
              <a:t>Students can:</a:t>
            </a:r>
          </a:p>
          <a:p>
            <a:r>
              <a:rPr lang="de-DE" dirty="0" err="1"/>
              <a:t>explain</a:t>
            </a:r>
            <a:r>
              <a:rPr lang="de-DE" dirty="0"/>
              <a:t> </a:t>
            </a:r>
            <a:r>
              <a:rPr lang="de-DE" dirty="0" err="1"/>
              <a:t>the</a:t>
            </a:r>
            <a:r>
              <a:rPr lang="de-DE" dirty="0"/>
              <a:t> </a:t>
            </a:r>
            <a:r>
              <a:rPr lang="de-DE" dirty="0" err="1"/>
              <a:t>concept</a:t>
            </a:r>
            <a:r>
              <a:rPr lang="de-DE" dirty="0"/>
              <a:t> and </a:t>
            </a:r>
            <a:r>
              <a:rPr lang="de-DE" dirty="0" err="1"/>
              <a:t>scope</a:t>
            </a:r>
            <a:r>
              <a:rPr lang="de-DE" dirty="0"/>
              <a:t> </a:t>
            </a:r>
            <a:r>
              <a:rPr lang="de-DE" dirty="0" err="1"/>
              <a:t>of</a:t>
            </a:r>
            <a:r>
              <a:rPr lang="de-DE" dirty="0"/>
              <a:t> </a:t>
            </a:r>
            <a:r>
              <a:rPr lang="de-DE" dirty="0" err="1"/>
              <a:t>logistics</a:t>
            </a:r>
            <a:endParaRPr lang="de-DE" dirty="0"/>
          </a:p>
          <a:p>
            <a:r>
              <a:rPr lang="de-DE" dirty="0" err="1"/>
              <a:t>identify</a:t>
            </a:r>
            <a:r>
              <a:rPr lang="de-DE" dirty="0"/>
              <a:t> </a:t>
            </a:r>
            <a:r>
              <a:rPr lang="de-DE" dirty="0" err="1"/>
              <a:t>key</a:t>
            </a:r>
            <a:r>
              <a:rPr lang="de-DE" dirty="0"/>
              <a:t> </a:t>
            </a:r>
            <a:r>
              <a:rPr lang="de-DE" dirty="0" err="1"/>
              <a:t>characteristics</a:t>
            </a:r>
            <a:r>
              <a:rPr lang="de-DE" dirty="0"/>
              <a:t> </a:t>
            </a:r>
            <a:r>
              <a:rPr lang="de-DE" dirty="0" err="1"/>
              <a:t>of</a:t>
            </a:r>
            <a:r>
              <a:rPr lang="de-DE" dirty="0"/>
              <a:t> </a:t>
            </a:r>
            <a:r>
              <a:rPr lang="de-DE" dirty="0" err="1"/>
              <a:t>logistics</a:t>
            </a:r>
            <a:r>
              <a:rPr lang="de-DE" dirty="0"/>
              <a:t> </a:t>
            </a:r>
            <a:r>
              <a:rPr lang="de-DE" dirty="0" err="1"/>
              <a:t>systems</a:t>
            </a:r>
            <a:endParaRPr lang="de-DE" dirty="0"/>
          </a:p>
          <a:p>
            <a:r>
              <a:rPr lang="de-DE" dirty="0" err="1"/>
              <a:t>understand</a:t>
            </a:r>
            <a:r>
              <a:rPr lang="de-DE" dirty="0"/>
              <a:t> </a:t>
            </a:r>
            <a:r>
              <a:rPr lang="de-DE" dirty="0" err="1"/>
              <a:t>how</a:t>
            </a:r>
            <a:r>
              <a:rPr lang="de-DE" dirty="0"/>
              <a:t> </a:t>
            </a:r>
            <a:r>
              <a:rPr lang="de-DE" dirty="0" err="1"/>
              <a:t>logistics</a:t>
            </a:r>
            <a:r>
              <a:rPr lang="de-DE" dirty="0"/>
              <a:t> </a:t>
            </a:r>
            <a:r>
              <a:rPr lang="de-DE" dirty="0" err="1"/>
              <a:t>is</a:t>
            </a:r>
            <a:r>
              <a:rPr lang="de-DE" dirty="0"/>
              <a:t> </a:t>
            </a:r>
            <a:r>
              <a:rPr lang="de-DE" dirty="0" err="1"/>
              <a:t>used</a:t>
            </a:r>
            <a:r>
              <a:rPr lang="de-DE" dirty="0"/>
              <a:t> in global </a:t>
            </a:r>
            <a:r>
              <a:rPr lang="de-DE" dirty="0" err="1"/>
              <a:t>supply</a:t>
            </a:r>
            <a:r>
              <a:rPr lang="de-DE" dirty="0"/>
              <a:t> </a:t>
            </a:r>
            <a:r>
              <a:rPr lang="de-DE" dirty="0" err="1"/>
              <a:t>chains</a:t>
            </a:r>
            <a:endParaRPr lang="de-DE" dirty="0"/>
          </a:p>
          <a:p>
            <a:r>
              <a:rPr lang="de-DE" dirty="0" err="1"/>
              <a:t>analyse</a:t>
            </a:r>
            <a:r>
              <a:rPr lang="de-DE" dirty="0"/>
              <a:t> </a:t>
            </a:r>
            <a:r>
              <a:rPr lang="de-DE" dirty="0" err="1"/>
              <a:t>major</a:t>
            </a:r>
            <a:r>
              <a:rPr lang="de-DE" dirty="0"/>
              <a:t> </a:t>
            </a:r>
            <a:r>
              <a:rPr lang="de-DE" dirty="0" err="1"/>
              <a:t>challenges</a:t>
            </a:r>
            <a:r>
              <a:rPr lang="de-DE" dirty="0"/>
              <a:t> in </a:t>
            </a:r>
            <a:r>
              <a:rPr lang="de-DE" dirty="0" err="1"/>
              <a:t>logistics</a:t>
            </a:r>
            <a:r>
              <a:rPr lang="de-DE" dirty="0"/>
              <a:t> </a:t>
            </a:r>
            <a:r>
              <a:rPr lang="de-DE" dirty="0" err="1"/>
              <a:t>systems</a:t>
            </a:r>
            <a:endParaRPr lang="de-DE"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a:xfrm>
            <a:off x="603253" y="539751"/>
            <a:ext cx="6010198" cy="717551"/>
          </a:xfrm>
        </p:spPr>
        <p:txBody>
          <a:bodyPr/>
          <a:lstStyle/>
          <a:p>
            <a:r>
              <a:rPr lang="en-GB" noProof="1"/>
              <a:t>What is Logistics?</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4558728" cy="5059521"/>
          </a:xfrm>
        </p:spPr>
        <p:txBody>
          <a:bodyPr>
            <a:normAutofit/>
          </a:bodyPr>
          <a:lstStyle/>
          <a:p>
            <a:r>
              <a:rPr lang="en-GB" b="1" noProof="1"/>
              <a:t>Definition: planning, implementation and control of efficient flow of goods, services and information</a:t>
            </a:r>
          </a:p>
          <a:p>
            <a:r>
              <a:rPr lang="en-GB" noProof="1"/>
              <a:t>Covers transport, storage, handling and distribution</a:t>
            </a:r>
          </a:p>
        </p:txBody>
      </p:sp>
      <p:pic>
        <p:nvPicPr>
          <p:cNvPr id="4" name="Grafik 3">
            <a:extLst>
              <a:ext uri="{FF2B5EF4-FFF2-40B4-BE49-F238E27FC236}">
                <a16:creationId xmlns:a16="http://schemas.microsoft.com/office/drawing/2014/main" id="{6C4F61DD-0047-FD67-9342-C4F1685B8A1E}"/>
              </a:ext>
            </a:extLst>
          </p:cNvPr>
          <p:cNvPicPr>
            <a:picLocks noChangeAspect="1"/>
          </p:cNvPicPr>
          <p:nvPr/>
        </p:nvPicPr>
        <p:blipFill>
          <a:blip r:embed="rId2"/>
          <a:stretch>
            <a:fillRect/>
          </a:stretch>
        </p:blipFill>
        <p:spPr>
          <a:xfrm>
            <a:off x="5667152" y="1386842"/>
            <a:ext cx="6154479" cy="4615859"/>
          </a:xfrm>
          <a:prstGeom prst="rect">
            <a:avLst/>
          </a:prstGeom>
        </p:spPr>
      </p:pic>
      <p:sp>
        <p:nvSpPr>
          <p:cNvPr id="5" name="Textfeld 4">
            <a:extLst>
              <a:ext uri="{FF2B5EF4-FFF2-40B4-BE49-F238E27FC236}">
                <a16:creationId xmlns:a16="http://schemas.microsoft.com/office/drawing/2014/main" id="{41BA93DD-4BE5-0BD1-B532-3FE80783C9E0}"/>
              </a:ext>
            </a:extLst>
          </p:cNvPr>
          <p:cNvSpPr txBox="1"/>
          <p:nvPr/>
        </p:nvSpPr>
        <p:spPr>
          <a:xfrm>
            <a:off x="5667152" y="5513926"/>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66431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2D6DB2-32C5-7E1D-A084-8A95F10BBD94}"/>
              </a:ext>
            </a:extLst>
          </p:cNvPr>
          <p:cNvSpPr>
            <a:spLocks noGrp="1"/>
          </p:cNvSpPr>
          <p:nvPr>
            <p:ph type="title"/>
          </p:nvPr>
        </p:nvSpPr>
        <p:spPr>
          <a:xfrm>
            <a:off x="603253" y="539751"/>
            <a:ext cx="6541826" cy="717551"/>
          </a:xfrm>
        </p:spPr>
        <p:txBody>
          <a:bodyPr/>
          <a:lstStyle/>
          <a:p>
            <a:r>
              <a:rPr lang="de-DE" dirty="0" err="1"/>
              <a:t>Characteristics</a:t>
            </a:r>
            <a:r>
              <a:rPr lang="de-DE" dirty="0"/>
              <a:t> </a:t>
            </a:r>
            <a:r>
              <a:rPr lang="de-DE" dirty="0" err="1"/>
              <a:t>of</a:t>
            </a:r>
            <a:r>
              <a:rPr lang="de-DE" dirty="0"/>
              <a:t> </a:t>
            </a:r>
            <a:r>
              <a:rPr lang="de-DE" dirty="0" err="1"/>
              <a:t>Logistics</a:t>
            </a:r>
            <a:endParaRPr lang="de-DE" dirty="0"/>
          </a:p>
        </p:txBody>
      </p:sp>
      <p:sp>
        <p:nvSpPr>
          <p:cNvPr id="3" name="Textplatzhalter 2">
            <a:extLst>
              <a:ext uri="{FF2B5EF4-FFF2-40B4-BE49-F238E27FC236}">
                <a16:creationId xmlns:a16="http://schemas.microsoft.com/office/drawing/2014/main" id="{4EAC4BA2-5104-0D07-0247-2D7C7584668B}"/>
              </a:ext>
            </a:extLst>
          </p:cNvPr>
          <p:cNvSpPr>
            <a:spLocks noGrp="1"/>
          </p:cNvSpPr>
          <p:nvPr>
            <p:ph type="body" sz="half" idx="1"/>
          </p:nvPr>
        </p:nvSpPr>
        <p:spPr/>
        <p:txBody>
          <a:bodyPr>
            <a:normAutofit fontScale="77500" lnSpcReduction="20000"/>
          </a:bodyPr>
          <a:lstStyle/>
          <a:p>
            <a:r>
              <a:rPr lang="de-DE" dirty="0"/>
              <a:t>The "7 </a:t>
            </a:r>
            <a:r>
              <a:rPr lang="de-DE" dirty="0" err="1"/>
              <a:t>Rs</a:t>
            </a:r>
            <a:r>
              <a:rPr lang="de-DE" dirty="0"/>
              <a:t>" Rule: </a:t>
            </a:r>
            <a:r>
              <a:rPr lang="de-DE" dirty="0" err="1"/>
              <a:t>Ensuring</a:t>
            </a:r>
            <a:r>
              <a:rPr lang="de-DE" dirty="0"/>
              <a:t> </a:t>
            </a:r>
            <a:r>
              <a:rPr lang="de-DE" dirty="0" err="1"/>
              <a:t>the</a:t>
            </a:r>
            <a:r>
              <a:rPr lang="de-DE" dirty="0"/>
              <a:t> </a:t>
            </a:r>
            <a:r>
              <a:rPr lang="de-DE" b="1" dirty="0"/>
              <a:t>R</a:t>
            </a:r>
            <a:r>
              <a:rPr lang="de-DE" dirty="0"/>
              <a:t>ight </a:t>
            </a:r>
            <a:r>
              <a:rPr lang="de-DE" dirty="0" err="1"/>
              <a:t>product</a:t>
            </a:r>
            <a:r>
              <a:rPr lang="de-DE" dirty="0"/>
              <a:t>, in </a:t>
            </a:r>
            <a:r>
              <a:rPr lang="de-DE" dirty="0" err="1"/>
              <a:t>the</a:t>
            </a:r>
            <a:r>
              <a:rPr lang="de-DE" dirty="0"/>
              <a:t> </a:t>
            </a:r>
            <a:r>
              <a:rPr lang="de-DE" b="1" dirty="0"/>
              <a:t>R</a:t>
            </a:r>
            <a:r>
              <a:rPr lang="de-DE" dirty="0"/>
              <a:t>ight </a:t>
            </a:r>
            <a:r>
              <a:rPr lang="de-DE" dirty="0" err="1"/>
              <a:t>quantity</a:t>
            </a:r>
            <a:r>
              <a:rPr lang="de-DE" dirty="0"/>
              <a:t>, in </a:t>
            </a:r>
            <a:r>
              <a:rPr lang="de-DE" dirty="0" err="1"/>
              <a:t>the</a:t>
            </a:r>
            <a:r>
              <a:rPr lang="de-DE" dirty="0"/>
              <a:t> </a:t>
            </a:r>
            <a:r>
              <a:rPr lang="de-DE" b="1" dirty="0"/>
              <a:t>R</a:t>
            </a:r>
            <a:r>
              <a:rPr lang="de-DE" dirty="0"/>
              <a:t>ight </a:t>
            </a:r>
            <a:r>
              <a:rPr lang="de-DE" dirty="0" err="1"/>
              <a:t>condition</a:t>
            </a:r>
            <a:r>
              <a:rPr lang="de-DE" dirty="0"/>
              <a:t>, at </a:t>
            </a:r>
            <a:r>
              <a:rPr lang="de-DE" dirty="0" err="1"/>
              <a:t>the</a:t>
            </a:r>
            <a:r>
              <a:rPr lang="de-DE" dirty="0"/>
              <a:t> </a:t>
            </a:r>
            <a:r>
              <a:rPr lang="de-DE" b="1" dirty="0"/>
              <a:t>R</a:t>
            </a:r>
            <a:r>
              <a:rPr lang="de-DE" dirty="0"/>
              <a:t>ight </a:t>
            </a:r>
            <a:r>
              <a:rPr lang="de-DE" dirty="0" err="1"/>
              <a:t>place</a:t>
            </a:r>
            <a:r>
              <a:rPr lang="de-DE" dirty="0"/>
              <a:t>, at </a:t>
            </a:r>
            <a:r>
              <a:rPr lang="de-DE" dirty="0" err="1"/>
              <a:t>the</a:t>
            </a:r>
            <a:r>
              <a:rPr lang="de-DE" dirty="0"/>
              <a:t> </a:t>
            </a:r>
            <a:r>
              <a:rPr lang="de-DE" b="1" dirty="0"/>
              <a:t>R</a:t>
            </a:r>
            <a:r>
              <a:rPr lang="de-DE" dirty="0"/>
              <a:t>ight time, </a:t>
            </a:r>
            <a:r>
              <a:rPr lang="de-DE" dirty="0" err="1"/>
              <a:t>for</a:t>
            </a:r>
            <a:r>
              <a:rPr lang="de-DE" dirty="0"/>
              <a:t> </a:t>
            </a:r>
            <a:r>
              <a:rPr lang="de-DE" dirty="0" err="1"/>
              <a:t>the</a:t>
            </a:r>
            <a:r>
              <a:rPr lang="de-DE" dirty="0"/>
              <a:t> </a:t>
            </a:r>
            <a:r>
              <a:rPr lang="de-DE" b="1" dirty="0"/>
              <a:t>R</a:t>
            </a:r>
            <a:r>
              <a:rPr lang="de-DE" dirty="0"/>
              <a:t>ight </a:t>
            </a:r>
            <a:r>
              <a:rPr lang="de-DE" dirty="0" err="1"/>
              <a:t>customer</a:t>
            </a:r>
            <a:r>
              <a:rPr lang="de-DE" dirty="0"/>
              <a:t>, at </a:t>
            </a:r>
            <a:r>
              <a:rPr lang="de-DE" dirty="0" err="1"/>
              <a:t>the</a:t>
            </a:r>
            <a:r>
              <a:rPr lang="de-DE" dirty="0"/>
              <a:t> </a:t>
            </a:r>
            <a:r>
              <a:rPr lang="de-DE" b="1" dirty="0"/>
              <a:t>R</a:t>
            </a:r>
            <a:r>
              <a:rPr lang="de-DE" dirty="0"/>
              <a:t>ight </a:t>
            </a:r>
            <a:r>
              <a:rPr lang="de-DE" dirty="0" err="1"/>
              <a:t>price</a:t>
            </a:r>
            <a:r>
              <a:rPr lang="de-DE" dirty="0"/>
              <a:t>.</a:t>
            </a:r>
          </a:p>
          <a:p>
            <a:r>
              <a:rPr lang="de-DE" dirty="0"/>
              <a:t>Flow Orientation: </a:t>
            </a:r>
            <a:r>
              <a:rPr lang="de-DE" dirty="0" err="1"/>
              <a:t>Logistics</a:t>
            </a:r>
            <a:r>
              <a:rPr lang="de-DE" dirty="0"/>
              <a:t> </a:t>
            </a:r>
            <a:r>
              <a:rPr lang="de-DE" dirty="0" err="1"/>
              <a:t>isn't</a:t>
            </a:r>
            <a:r>
              <a:rPr lang="de-DE" dirty="0"/>
              <a:t> just </a:t>
            </a:r>
            <a:r>
              <a:rPr lang="de-DE" dirty="0" err="1"/>
              <a:t>transport</a:t>
            </a:r>
            <a:r>
              <a:rPr lang="de-DE" dirty="0"/>
              <a:t>; </a:t>
            </a:r>
            <a:r>
              <a:rPr lang="de-DE" dirty="0" err="1"/>
              <a:t>it’s</a:t>
            </a:r>
            <a:r>
              <a:rPr lang="de-DE" dirty="0"/>
              <a:t> </a:t>
            </a:r>
            <a:r>
              <a:rPr lang="de-DE" dirty="0" err="1"/>
              <a:t>the</a:t>
            </a:r>
            <a:r>
              <a:rPr lang="de-DE" dirty="0"/>
              <a:t> </a:t>
            </a:r>
            <a:r>
              <a:rPr lang="de-DE" dirty="0" err="1"/>
              <a:t>synchronisation</a:t>
            </a:r>
            <a:r>
              <a:rPr lang="de-DE" dirty="0"/>
              <a:t> </a:t>
            </a:r>
            <a:r>
              <a:rPr lang="de-DE" dirty="0" err="1"/>
              <a:t>of</a:t>
            </a:r>
            <a:r>
              <a:rPr lang="de-DE" dirty="0"/>
              <a:t>:</a:t>
            </a:r>
          </a:p>
          <a:p>
            <a:pPr lvl="1"/>
            <a:r>
              <a:rPr lang="de-DE" b="1" dirty="0"/>
              <a:t>Material Flow: </a:t>
            </a:r>
            <a:r>
              <a:rPr lang="de-DE" dirty="0" err="1"/>
              <a:t>Physical</a:t>
            </a:r>
            <a:r>
              <a:rPr lang="de-DE" dirty="0"/>
              <a:t> </a:t>
            </a:r>
            <a:r>
              <a:rPr lang="de-DE" dirty="0" err="1"/>
              <a:t>movement</a:t>
            </a:r>
            <a:r>
              <a:rPr lang="de-DE" dirty="0"/>
              <a:t> </a:t>
            </a:r>
            <a:r>
              <a:rPr lang="de-DE" dirty="0" err="1"/>
              <a:t>of</a:t>
            </a:r>
            <a:r>
              <a:rPr lang="de-DE" dirty="0"/>
              <a:t> </a:t>
            </a:r>
            <a:r>
              <a:rPr lang="de-DE" dirty="0" err="1"/>
              <a:t>goods</a:t>
            </a:r>
            <a:endParaRPr lang="de-DE" dirty="0"/>
          </a:p>
          <a:p>
            <a:pPr lvl="1"/>
            <a:r>
              <a:rPr lang="de-DE" b="1" dirty="0"/>
              <a:t>Information Flow: </a:t>
            </a:r>
            <a:r>
              <a:rPr lang="de-DE" dirty="0"/>
              <a:t>Data, </a:t>
            </a:r>
            <a:r>
              <a:rPr lang="de-DE" dirty="0" err="1"/>
              <a:t>tracking</a:t>
            </a:r>
            <a:r>
              <a:rPr lang="de-DE" dirty="0"/>
              <a:t>, and </a:t>
            </a:r>
            <a:r>
              <a:rPr lang="de-DE" dirty="0" err="1"/>
              <a:t>documentation</a:t>
            </a:r>
            <a:r>
              <a:rPr lang="de-DE" dirty="0"/>
              <a:t> (</a:t>
            </a:r>
            <a:r>
              <a:rPr lang="de-DE" dirty="0" err="1"/>
              <a:t>digitalization</a:t>
            </a:r>
            <a:r>
              <a:rPr lang="de-DE" dirty="0"/>
              <a:t>)</a:t>
            </a:r>
          </a:p>
          <a:p>
            <a:pPr lvl="1"/>
            <a:r>
              <a:rPr lang="de-DE" b="1" dirty="0"/>
              <a:t>Financial Flow: </a:t>
            </a:r>
            <a:r>
              <a:rPr lang="de-DE" dirty="0"/>
              <a:t>Payments and </a:t>
            </a:r>
            <a:r>
              <a:rPr lang="de-DE" dirty="0" err="1"/>
              <a:t>credit</a:t>
            </a:r>
            <a:r>
              <a:rPr lang="de-DE" dirty="0"/>
              <a:t> </a:t>
            </a:r>
            <a:r>
              <a:rPr lang="de-DE" dirty="0" err="1"/>
              <a:t>terms</a:t>
            </a:r>
            <a:endParaRPr lang="de-DE" dirty="0"/>
          </a:p>
          <a:p>
            <a:r>
              <a:rPr lang="de-DE" dirty="0" err="1"/>
              <a:t>Intermodality</a:t>
            </a:r>
            <a:r>
              <a:rPr lang="de-DE" dirty="0"/>
              <a:t>: The </a:t>
            </a:r>
            <a:r>
              <a:rPr lang="de-DE" dirty="0" err="1"/>
              <a:t>seamless</a:t>
            </a:r>
            <a:r>
              <a:rPr lang="de-DE" dirty="0"/>
              <a:t> </a:t>
            </a:r>
            <a:r>
              <a:rPr lang="de-DE" dirty="0" err="1"/>
              <a:t>use</a:t>
            </a:r>
            <a:r>
              <a:rPr lang="de-DE" dirty="0"/>
              <a:t> </a:t>
            </a:r>
            <a:r>
              <a:rPr lang="de-DE" dirty="0" err="1"/>
              <a:t>of</a:t>
            </a:r>
            <a:r>
              <a:rPr lang="de-DE" dirty="0"/>
              <a:t> multiple </a:t>
            </a:r>
            <a:r>
              <a:rPr lang="de-DE" dirty="0" err="1"/>
              <a:t>transport</a:t>
            </a:r>
            <a:r>
              <a:rPr lang="de-DE" dirty="0"/>
              <a:t> </a:t>
            </a:r>
            <a:r>
              <a:rPr lang="de-DE" dirty="0" err="1"/>
              <a:t>modes</a:t>
            </a:r>
            <a:r>
              <a:rPr lang="de-DE" dirty="0"/>
              <a:t> (</a:t>
            </a:r>
            <a:r>
              <a:rPr lang="de-DE" dirty="0" err="1"/>
              <a:t>Sea</a:t>
            </a:r>
            <a:r>
              <a:rPr lang="de-DE" dirty="0"/>
              <a:t> → Rail → Truck) </a:t>
            </a:r>
            <a:r>
              <a:rPr lang="de-DE" dirty="0" err="1"/>
              <a:t>under</a:t>
            </a:r>
            <a:r>
              <a:rPr lang="de-DE" dirty="0"/>
              <a:t> a </a:t>
            </a:r>
            <a:r>
              <a:rPr lang="de-DE" dirty="0" err="1"/>
              <a:t>single</a:t>
            </a:r>
            <a:r>
              <a:rPr lang="de-DE" dirty="0"/>
              <a:t> </a:t>
            </a:r>
            <a:r>
              <a:rPr lang="de-DE" dirty="0" err="1"/>
              <a:t>contract</a:t>
            </a:r>
            <a:endParaRPr lang="de-DE" dirty="0"/>
          </a:p>
          <a:p>
            <a:r>
              <a:rPr lang="de-DE" dirty="0"/>
              <a:t>Lead Time: The total time </a:t>
            </a:r>
            <a:r>
              <a:rPr lang="de-DE" dirty="0" err="1"/>
              <a:t>from</a:t>
            </a:r>
            <a:r>
              <a:rPr lang="de-DE" dirty="0"/>
              <a:t> an </a:t>
            </a:r>
            <a:r>
              <a:rPr lang="de-DE" dirty="0" err="1"/>
              <a:t>order</a:t>
            </a:r>
            <a:r>
              <a:rPr lang="de-DE" dirty="0"/>
              <a:t> </a:t>
            </a:r>
            <a:r>
              <a:rPr lang="de-DE" dirty="0" err="1"/>
              <a:t>being</a:t>
            </a:r>
            <a:r>
              <a:rPr lang="de-DE" dirty="0"/>
              <a:t> </a:t>
            </a:r>
            <a:r>
              <a:rPr lang="de-DE" dirty="0" err="1"/>
              <a:t>placed</a:t>
            </a:r>
            <a:r>
              <a:rPr lang="de-DE" dirty="0"/>
              <a:t> </a:t>
            </a:r>
            <a:r>
              <a:rPr lang="de-DE" dirty="0" err="1"/>
              <a:t>to</a:t>
            </a:r>
            <a:r>
              <a:rPr lang="de-DE" dirty="0"/>
              <a:t> </a:t>
            </a:r>
            <a:r>
              <a:rPr lang="de-DE" dirty="0" err="1"/>
              <a:t>delivery</a:t>
            </a:r>
            <a:r>
              <a:rPr lang="de-DE" dirty="0"/>
              <a:t>—a </a:t>
            </a:r>
            <a:r>
              <a:rPr lang="de-DE" dirty="0" err="1"/>
              <a:t>key</a:t>
            </a:r>
            <a:r>
              <a:rPr lang="de-DE" dirty="0"/>
              <a:t> </a:t>
            </a:r>
            <a:r>
              <a:rPr lang="de-DE" dirty="0" err="1"/>
              <a:t>metric</a:t>
            </a:r>
            <a:r>
              <a:rPr lang="de-DE" dirty="0"/>
              <a:t> </a:t>
            </a:r>
            <a:r>
              <a:rPr lang="de-DE" dirty="0" err="1"/>
              <a:t>of</a:t>
            </a:r>
            <a:r>
              <a:rPr lang="de-DE" dirty="0"/>
              <a:t> </a:t>
            </a:r>
            <a:r>
              <a:rPr lang="de-DE" dirty="0" err="1"/>
              <a:t>logistics</a:t>
            </a:r>
            <a:r>
              <a:rPr lang="de-DE" dirty="0"/>
              <a:t> </a:t>
            </a:r>
            <a:r>
              <a:rPr lang="de-DE" dirty="0" err="1"/>
              <a:t>performance</a:t>
            </a:r>
            <a:endParaRPr lang="de-DE" dirty="0"/>
          </a:p>
        </p:txBody>
      </p:sp>
    </p:spTree>
    <p:extLst>
      <p:ext uri="{BB962C8B-B14F-4D97-AF65-F5344CB8AC3E}">
        <p14:creationId xmlns:p14="http://schemas.microsoft.com/office/powerpoint/2010/main" val="13367042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C3C8A-BD52-935A-1897-4EB662657AC4}"/>
              </a:ext>
            </a:extLst>
          </p:cNvPr>
          <p:cNvSpPr>
            <a:spLocks noGrp="1"/>
          </p:cNvSpPr>
          <p:nvPr>
            <p:ph type="title"/>
          </p:nvPr>
        </p:nvSpPr>
        <p:spPr/>
        <p:txBody>
          <a:bodyPr/>
          <a:lstStyle/>
          <a:p>
            <a:r>
              <a:rPr lang="de-DE" dirty="0" err="1"/>
              <a:t>Logistics</a:t>
            </a:r>
            <a:r>
              <a:rPr lang="de-DE" dirty="0"/>
              <a:t> vs. Transport</a:t>
            </a:r>
          </a:p>
        </p:txBody>
      </p:sp>
      <p:graphicFrame>
        <p:nvGraphicFramePr>
          <p:cNvPr id="4" name="Tabelle 3">
            <a:extLst>
              <a:ext uri="{FF2B5EF4-FFF2-40B4-BE49-F238E27FC236}">
                <a16:creationId xmlns:a16="http://schemas.microsoft.com/office/drawing/2014/main" id="{AE548B44-4A3C-E909-0281-3DA5F9CA3C2C}"/>
              </a:ext>
            </a:extLst>
          </p:cNvPr>
          <p:cNvGraphicFramePr>
            <a:graphicFrameLocks noGrp="1"/>
          </p:cNvGraphicFramePr>
          <p:nvPr>
            <p:extLst>
              <p:ext uri="{D42A27DB-BD31-4B8C-83A1-F6EECF244321}">
                <p14:modId xmlns:p14="http://schemas.microsoft.com/office/powerpoint/2010/main" val="4027952798"/>
              </p:ext>
            </p:extLst>
          </p:nvPr>
        </p:nvGraphicFramePr>
        <p:xfrm>
          <a:off x="199213" y="1752600"/>
          <a:ext cx="10985501" cy="3352800"/>
        </p:xfrm>
        <a:graphic>
          <a:graphicData uri="http://schemas.openxmlformats.org/drawingml/2006/table">
            <a:tbl>
              <a:tblPr/>
              <a:tblGrid>
                <a:gridCol w="3786669">
                  <a:extLst>
                    <a:ext uri="{9D8B030D-6E8A-4147-A177-3AD203B41FA5}">
                      <a16:colId xmlns:a16="http://schemas.microsoft.com/office/drawing/2014/main" val="1336250057"/>
                    </a:ext>
                  </a:extLst>
                </a:gridCol>
                <a:gridCol w="3786669">
                  <a:extLst>
                    <a:ext uri="{9D8B030D-6E8A-4147-A177-3AD203B41FA5}">
                      <a16:colId xmlns:a16="http://schemas.microsoft.com/office/drawing/2014/main" val="70036758"/>
                    </a:ext>
                  </a:extLst>
                </a:gridCol>
                <a:gridCol w="3412163">
                  <a:extLst>
                    <a:ext uri="{9D8B030D-6E8A-4147-A177-3AD203B41FA5}">
                      <a16:colId xmlns:a16="http://schemas.microsoft.com/office/drawing/2014/main" val="2400419442"/>
                    </a:ext>
                  </a:extLst>
                </a:gridCol>
              </a:tblGrid>
              <a:tr h="441960">
                <a:tc>
                  <a:txBody>
                    <a:bodyPr/>
                    <a:lstStyle/>
                    <a:p>
                      <a:pPr rtl="0">
                        <a:buNone/>
                      </a:pPr>
                      <a:r>
                        <a:rPr lang="de-DE" sz="2000" b="1" dirty="0">
                          <a:solidFill>
                            <a:srgbClr val="1F1F1F"/>
                          </a:solidFill>
                          <a:effectLst/>
                          <a:latin typeface="+mj-lt"/>
                        </a:rPr>
                        <a:t>Feature</a:t>
                      </a:r>
                      <a:endParaRPr lang="de-DE" sz="2000" dirty="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b="1">
                          <a:solidFill>
                            <a:srgbClr val="1F1F1F"/>
                          </a:solidFill>
                          <a:effectLst/>
                          <a:latin typeface="+mj-lt"/>
                        </a:rPr>
                        <a:t>Transport</a:t>
                      </a:r>
                      <a:endParaRPr lang="de-DE" sz="200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b="1">
                          <a:solidFill>
                            <a:srgbClr val="1F1F1F"/>
                          </a:solidFill>
                          <a:effectLst/>
                          <a:latin typeface="+mj-lt"/>
                        </a:rPr>
                        <a:t>Logistics</a:t>
                      </a:r>
                      <a:endParaRPr lang="de-DE" sz="2000">
                        <a:solidFill>
                          <a:srgbClr val="1F1F1F"/>
                        </a:solidFill>
                        <a:effectLst/>
                        <a:latin typeface="+mj-lt"/>
                      </a:endParaRP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78649200"/>
                  </a:ext>
                </a:extLst>
              </a:tr>
              <a:tr h="441960">
                <a:tc>
                  <a:txBody>
                    <a:bodyPr/>
                    <a:lstStyle/>
                    <a:p>
                      <a:pPr rtl="0">
                        <a:buNone/>
                      </a:pPr>
                      <a:r>
                        <a:rPr lang="de-DE" sz="2000" b="1" dirty="0">
                          <a:solidFill>
                            <a:srgbClr val="1F1F1F"/>
                          </a:solidFill>
                          <a:effectLst/>
                          <a:latin typeface="+mj-lt"/>
                        </a:rPr>
                        <a:t>Focus</a:t>
                      </a:r>
                      <a:endParaRPr lang="de-DE" sz="2000" dirty="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err="1">
                          <a:solidFill>
                            <a:srgbClr val="1F1F1F"/>
                          </a:solidFill>
                          <a:effectLst/>
                          <a:latin typeface="+mj-lt"/>
                        </a:rPr>
                        <a:t>Physical</a:t>
                      </a:r>
                      <a:r>
                        <a:rPr lang="de-DE" sz="2000" dirty="0">
                          <a:solidFill>
                            <a:srgbClr val="1F1F1F"/>
                          </a:solidFill>
                          <a:effectLst/>
                          <a:latin typeface="+mj-lt"/>
                        </a:rPr>
                        <a:t> </a:t>
                      </a:r>
                      <a:r>
                        <a:rPr lang="de-DE" sz="2000" dirty="0" err="1">
                          <a:solidFill>
                            <a:srgbClr val="1F1F1F"/>
                          </a:solidFill>
                          <a:effectLst/>
                          <a:latin typeface="+mj-lt"/>
                        </a:rPr>
                        <a:t>movement</a:t>
                      </a:r>
                      <a:r>
                        <a:rPr lang="de-DE" sz="2000" dirty="0">
                          <a:solidFill>
                            <a:srgbClr val="1F1F1F"/>
                          </a:solidFill>
                          <a:effectLst/>
                          <a:latin typeface="+mj-lt"/>
                        </a:rPr>
                        <a:t> </a:t>
                      </a:r>
                      <a:r>
                        <a:rPr lang="de-DE" sz="2000" dirty="0" err="1">
                          <a:solidFill>
                            <a:srgbClr val="1F1F1F"/>
                          </a:solidFill>
                          <a:effectLst/>
                          <a:latin typeface="+mj-lt"/>
                        </a:rPr>
                        <a:t>of</a:t>
                      </a:r>
                      <a:r>
                        <a:rPr lang="de-DE" sz="2000" dirty="0">
                          <a:solidFill>
                            <a:srgbClr val="1F1F1F"/>
                          </a:solidFill>
                          <a:effectLst/>
                          <a:latin typeface="+mj-lt"/>
                        </a:rPr>
                        <a:t> </a:t>
                      </a:r>
                      <a:r>
                        <a:rPr lang="de-DE" sz="2000" dirty="0" err="1">
                          <a:solidFill>
                            <a:srgbClr val="1F1F1F"/>
                          </a:solidFill>
                          <a:effectLst/>
                          <a:latin typeface="+mj-lt"/>
                        </a:rPr>
                        <a:t>goods</a:t>
                      </a:r>
                      <a:r>
                        <a:rPr lang="de-DE" sz="2000" dirty="0">
                          <a:solidFill>
                            <a:srgbClr val="1F1F1F"/>
                          </a:solidFill>
                          <a:effectLst/>
                          <a:latin typeface="+mj-lt"/>
                        </a:rPr>
                        <a:t> </a:t>
                      </a:r>
                      <a:r>
                        <a:rPr lang="de-DE" sz="2000" dirty="0" err="1">
                          <a:solidFill>
                            <a:srgbClr val="1F1F1F"/>
                          </a:solidFill>
                          <a:effectLst/>
                          <a:latin typeface="+mj-lt"/>
                        </a:rPr>
                        <a:t>from</a:t>
                      </a:r>
                      <a:r>
                        <a:rPr lang="de-DE" sz="2000" dirty="0">
                          <a:solidFill>
                            <a:srgbClr val="1F1F1F"/>
                          </a:solidFill>
                          <a:effectLst/>
                          <a:latin typeface="+mj-lt"/>
                        </a:rPr>
                        <a:t> A </a:t>
                      </a:r>
                      <a:r>
                        <a:rPr lang="de-DE" sz="2000" dirty="0" err="1">
                          <a:solidFill>
                            <a:srgbClr val="1F1F1F"/>
                          </a:solidFill>
                          <a:effectLst/>
                          <a:latin typeface="+mj-lt"/>
                        </a:rPr>
                        <a:t>to</a:t>
                      </a:r>
                      <a:r>
                        <a:rPr lang="de-DE" sz="2000" dirty="0">
                          <a:solidFill>
                            <a:srgbClr val="1F1F1F"/>
                          </a:solidFill>
                          <a:effectLst/>
                          <a:latin typeface="+mj-lt"/>
                        </a:rPr>
                        <a:t> B</a:t>
                      </a: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err="1">
                          <a:solidFill>
                            <a:srgbClr val="1F1F1F"/>
                          </a:solidFill>
                          <a:effectLst/>
                          <a:latin typeface="+mj-lt"/>
                        </a:rPr>
                        <a:t>Entire</a:t>
                      </a:r>
                      <a:r>
                        <a:rPr lang="de-DE" sz="2000" dirty="0">
                          <a:solidFill>
                            <a:srgbClr val="1F1F1F"/>
                          </a:solidFill>
                          <a:effectLst/>
                          <a:latin typeface="+mj-lt"/>
                        </a:rPr>
                        <a:t> </a:t>
                      </a:r>
                      <a:r>
                        <a:rPr lang="de-DE" sz="2000" dirty="0" err="1">
                          <a:solidFill>
                            <a:srgbClr val="1F1F1F"/>
                          </a:solidFill>
                          <a:effectLst/>
                          <a:latin typeface="+mj-lt"/>
                        </a:rPr>
                        <a:t>flow</a:t>
                      </a:r>
                      <a:r>
                        <a:rPr lang="de-DE" sz="2000" dirty="0">
                          <a:solidFill>
                            <a:srgbClr val="1F1F1F"/>
                          </a:solidFill>
                          <a:effectLst/>
                          <a:latin typeface="+mj-lt"/>
                        </a:rPr>
                        <a:t> </a:t>
                      </a:r>
                      <a:r>
                        <a:rPr lang="de-DE" sz="2000" dirty="0" err="1">
                          <a:solidFill>
                            <a:srgbClr val="1F1F1F"/>
                          </a:solidFill>
                          <a:effectLst/>
                          <a:latin typeface="+mj-lt"/>
                        </a:rPr>
                        <a:t>management</a:t>
                      </a:r>
                      <a:r>
                        <a:rPr lang="de-DE" sz="2000" dirty="0">
                          <a:solidFill>
                            <a:srgbClr val="1F1F1F"/>
                          </a:solidFill>
                          <a:effectLst/>
                          <a:latin typeface="+mj-lt"/>
                        </a:rPr>
                        <a:t> and </a:t>
                      </a:r>
                      <a:r>
                        <a:rPr lang="de-DE" sz="2000" dirty="0" err="1">
                          <a:solidFill>
                            <a:srgbClr val="1F1F1F"/>
                          </a:solidFill>
                          <a:effectLst/>
                          <a:latin typeface="+mj-lt"/>
                        </a:rPr>
                        <a:t>storage</a:t>
                      </a:r>
                      <a:endParaRPr lang="de-DE" sz="2000" dirty="0">
                        <a:solidFill>
                          <a:srgbClr val="1F1F1F"/>
                        </a:solidFill>
                        <a:effectLst/>
                        <a:latin typeface="+mj-lt"/>
                      </a:endParaRP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101747368"/>
                  </a:ext>
                </a:extLst>
              </a:tr>
              <a:tr h="441960">
                <a:tc>
                  <a:txBody>
                    <a:bodyPr/>
                    <a:lstStyle/>
                    <a:p>
                      <a:pPr rtl="0">
                        <a:buNone/>
                      </a:pPr>
                      <a:r>
                        <a:rPr lang="de-DE" sz="2000" b="1">
                          <a:solidFill>
                            <a:srgbClr val="1F1F1F"/>
                          </a:solidFill>
                          <a:effectLst/>
                          <a:latin typeface="+mj-lt"/>
                        </a:rPr>
                        <a:t>Goal</a:t>
                      </a:r>
                      <a:endParaRPr lang="de-DE" sz="200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Speed and </a:t>
                      </a:r>
                      <a:r>
                        <a:rPr lang="de-DE" sz="2000" dirty="0" err="1">
                          <a:solidFill>
                            <a:srgbClr val="1F1F1F"/>
                          </a:solidFill>
                          <a:effectLst/>
                          <a:latin typeface="+mj-lt"/>
                        </a:rPr>
                        <a:t>cost</a:t>
                      </a:r>
                      <a:r>
                        <a:rPr lang="de-DE" sz="2000" dirty="0">
                          <a:solidFill>
                            <a:srgbClr val="1F1F1F"/>
                          </a:solidFill>
                          <a:effectLst/>
                          <a:latin typeface="+mj-lt"/>
                        </a:rPr>
                        <a:t> </a:t>
                      </a:r>
                      <a:r>
                        <a:rPr lang="de-DE" sz="2000" dirty="0" err="1">
                          <a:solidFill>
                            <a:srgbClr val="1F1F1F"/>
                          </a:solidFill>
                          <a:effectLst/>
                          <a:latin typeface="+mj-lt"/>
                        </a:rPr>
                        <a:t>of</a:t>
                      </a:r>
                      <a:r>
                        <a:rPr lang="de-DE" sz="2000" dirty="0">
                          <a:solidFill>
                            <a:srgbClr val="1F1F1F"/>
                          </a:solidFill>
                          <a:effectLst/>
                          <a:latin typeface="+mj-lt"/>
                        </a:rPr>
                        <a:t> </a:t>
                      </a:r>
                      <a:r>
                        <a:rPr lang="de-DE" sz="2000" dirty="0" err="1">
                          <a:solidFill>
                            <a:srgbClr val="1F1F1F"/>
                          </a:solidFill>
                          <a:effectLst/>
                          <a:latin typeface="+mj-lt"/>
                        </a:rPr>
                        <a:t>the</a:t>
                      </a:r>
                      <a:r>
                        <a:rPr lang="de-DE" sz="2000" dirty="0">
                          <a:solidFill>
                            <a:srgbClr val="1F1F1F"/>
                          </a:solidFill>
                          <a:effectLst/>
                          <a:latin typeface="+mj-lt"/>
                        </a:rPr>
                        <a:t> </a:t>
                      </a:r>
                      <a:r>
                        <a:rPr lang="de-DE" sz="2000" dirty="0" err="1">
                          <a:solidFill>
                            <a:srgbClr val="1F1F1F"/>
                          </a:solidFill>
                          <a:effectLst/>
                          <a:latin typeface="+mj-lt"/>
                        </a:rPr>
                        <a:t>trip</a:t>
                      </a:r>
                      <a:endParaRPr lang="de-DE" sz="2000" dirty="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Customer </a:t>
                      </a:r>
                      <a:r>
                        <a:rPr lang="de-DE" sz="2000" dirty="0" err="1">
                          <a:solidFill>
                            <a:srgbClr val="1F1F1F"/>
                          </a:solidFill>
                          <a:effectLst/>
                          <a:latin typeface="+mj-lt"/>
                        </a:rPr>
                        <a:t>satisfaction</a:t>
                      </a:r>
                      <a:r>
                        <a:rPr lang="de-DE" sz="2000" dirty="0">
                          <a:solidFill>
                            <a:srgbClr val="1F1F1F"/>
                          </a:solidFill>
                          <a:effectLst/>
                          <a:latin typeface="+mj-lt"/>
                        </a:rPr>
                        <a:t> and </a:t>
                      </a:r>
                      <a:r>
                        <a:rPr lang="de-DE" sz="2000" dirty="0" err="1">
                          <a:solidFill>
                            <a:srgbClr val="1F1F1F"/>
                          </a:solidFill>
                          <a:effectLst/>
                          <a:latin typeface="+mj-lt"/>
                        </a:rPr>
                        <a:t>system</a:t>
                      </a:r>
                      <a:r>
                        <a:rPr lang="de-DE" sz="2000" dirty="0">
                          <a:solidFill>
                            <a:srgbClr val="1F1F1F"/>
                          </a:solidFill>
                          <a:effectLst/>
                          <a:latin typeface="+mj-lt"/>
                        </a:rPr>
                        <a:t> </a:t>
                      </a:r>
                      <a:r>
                        <a:rPr lang="de-DE" sz="2000" dirty="0" err="1">
                          <a:solidFill>
                            <a:srgbClr val="1F1F1F"/>
                          </a:solidFill>
                          <a:effectLst/>
                          <a:latin typeface="+mj-lt"/>
                        </a:rPr>
                        <a:t>efficiency</a:t>
                      </a:r>
                      <a:endParaRPr lang="de-DE" sz="2000" dirty="0">
                        <a:solidFill>
                          <a:srgbClr val="1F1F1F"/>
                        </a:solidFill>
                        <a:effectLst/>
                        <a:latin typeface="+mj-lt"/>
                      </a:endParaRP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19701221"/>
                  </a:ext>
                </a:extLst>
              </a:tr>
              <a:tr h="441960">
                <a:tc>
                  <a:txBody>
                    <a:bodyPr/>
                    <a:lstStyle/>
                    <a:p>
                      <a:pPr rtl="0">
                        <a:buNone/>
                      </a:pPr>
                      <a:r>
                        <a:rPr lang="de-DE" sz="2000" b="1">
                          <a:solidFill>
                            <a:srgbClr val="1F1F1F"/>
                          </a:solidFill>
                          <a:effectLst/>
                          <a:latin typeface="+mj-lt"/>
                        </a:rPr>
                        <a:t>Primary Actor</a:t>
                      </a:r>
                      <a:endParaRPr lang="de-DE" sz="200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Carriers (Airlines, </a:t>
                      </a:r>
                      <a:r>
                        <a:rPr lang="de-DE" sz="2000" dirty="0" err="1">
                          <a:solidFill>
                            <a:srgbClr val="1F1F1F"/>
                          </a:solidFill>
                          <a:effectLst/>
                          <a:latin typeface="+mj-lt"/>
                        </a:rPr>
                        <a:t>Trucking</a:t>
                      </a:r>
                      <a:r>
                        <a:rPr lang="de-DE" sz="2000" dirty="0">
                          <a:solidFill>
                            <a:srgbClr val="1F1F1F"/>
                          </a:solidFill>
                          <a:effectLst/>
                          <a:latin typeface="+mj-lt"/>
                        </a:rPr>
                        <a:t> </a:t>
                      </a:r>
                      <a:r>
                        <a:rPr lang="de-DE" sz="2000" dirty="0" err="1">
                          <a:solidFill>
                            <a:srgbClr val="1F1F1F"/>
                          </a:solidFill>
                          <a:effectLst/>
                          <a:latin typeface="+mj-lt"/>
                        </a:rPr>
                        <a:t>firms</a:t>
                      </a:r>
                      <a:r>
                        <a:rPr lang="de-DE" sz="2000" dirty="0">
                          <a:solidFill>
                            <a:srgbClr val="1F1F1F"/>
                          </a:solidFill>
                          <a:effectLst/>
                          <a:latin typeface="+mj-lt"/>
                        </a:rPr>
                        <a:t>)</a:t>
                      </a: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LSPs (</a:t>
                      </a:r>
                      <a:r>
                        <a:rPr lang="de-DE" sz="2000" dirty="0" err="1">
                          <a:solidFill>
                            <a:srgbClr val="1F1F1F"/>
                          </a:solidFill>
                          <a:effectLst/>
                          <a:latin typeface="+mj-lt"/>
                        </a:rPr>
                        <a:t>Logistics</a:t>
                      </a:r>
                      <a:r>
                        <a:rPr lang="de-DE" sz="2000" dirty="0">
                          <a:solidFill>
                            <a:srgbClr val="1F1F1F"/>
                          </a:solidFill>
                          <a:effectLst/>
                          <a:latin typeface="+mj-lt"/>
                        </a:rPr>
                        <a:t> Service Providers/3PLs)</a:t>
                      </a: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4940010"/>
                  </a:ext>
                </a:extLst>
              </a:tr>
            </a:tbl>
          </a:graphicData>
        </a:graphic>
      </p:graphicFrame>
      <p:sp>
        <p:nvSpPr>
          <p:cNvPr id="7" name="Textfeld 6">
            <a:extLst>
              <a:ext uri="{FF2B5EF4-FFF2-40B4-BE49-F238E27FC236}">
                <a16:creationId xmlns:a16="http://schemas.microsoft.com/office/drawing/2014/main" id="{FC67380F-77FE-991D-ADD1-6F7721365311}"/>
              </a:ext>
            </a:extLst>
          </p:cNvPr>
          <p:cNvSpPr txBox="1"/>
          <p:nvPr/>
        </p:nvSpPr>
        <p:spPr>
          <a:xfrm>
            <a:off x="603253" y="5241704"/>
            <a:ext cx="10337649" cy="12336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000" dirty="0"/>
              <a:t>„</a:t>
            </a:r>
            <a:r>
              <a:rPr lang="de-DE" sz="2000" dirty="0" err="1"/>
              <a:t>If</a:t>
            </a:r>
            <a:r>
              <a:rPr lang="de-DE" sz="2000" dirty="0"/>
              <a:t> Transport </a:t>
            </a:r>
            <a:r>
              <a:rPr lang="de-DE" sz="2000" dirty="0" err="1"/>
              <a:t>is</a:t>
            </a:r>
            <a:r>
              <a:rPr lang="de-DE" sz="2000" dirty="0"/>
              <a:t> </a:t>
            </a:r>
            <a:r>
              <a:rPr lang="de-DE" sz="2000" dirty="0" err="1"/>
              <a:t>the</a:t>
            </a:r>
            <a:r>
              <a:rPr lang="de-DE" sz="2000" dirty="0"/>
              <a:t> "</a:t>
            </a:r>
            <a:r>
              <a:rPr lang="de-DE" sz="2000" dirty="0" err="1"/>
              <a:t>vehicle</a:t>
            </a:r>
            <a:r>
              <a:rPr lang="de-DE" sz="2000" dirty="0"/>
              <a:t>," </a:t>
            </a:r>
            <a:r>
              <a:rPr lang="de-DE" sz="2000" dirty="0" err="1"/>
              <a:t>then</a:t>
            </a:r>
            <a:r>
              <a:rPr lang="de-DE" sz="2000" dirty="0"/>
              <a:t> </a:t>
            </a:r>
            <a:r>
              <a:rPr lang="de-DE" sz="2000" dirty="0" err="1"/>
              <a:t>Logistics</a:t>
            </a:r>
            <a:r>
              <a:rPr lang="de-DE" sz="2000" dirty="0"/>
              <a:t> </a:t>
            </a:r>
            <a:r>
              <a:rPr lang="de-DE" sz="2000" dirty="0" err="1"/>
              <a:t>is</a:t>
            </a:r>
            <a:r>
              <a:rPr lang="de-DE" sz="2000" dirty="0"/>
              <a:t> </a:t>
            </a:r>
            <a:r>
              <a:rPr lang="de-DE" sz="2000" dirty="0" err="1"/>
              <a:t>the</a:t>
            </a:r>
            <a:r>
              <a:rPr lang="de-DE" sz="2000" dirty="0"/>
              <a:t> "</a:t>
            </a:r>
            <a:r>
              <a:rPr lang="de-DE" sz="2000" dirty="0" err="1"/>
              <a:t>brain</a:t>
            </a:r>
            <a:r>
              <a:rPr lang="de-DE" sz="2000" dirty="0"/>
              <a:t>" </a:t>
            </a:r>
            <a:r>
              <a:rPr lang="de-DE" sz="2000" dirty="0" err="1"/>
              <a:t>that</a:t>
            </a:r>
            <a:r>
              <a:rPr lang="de-DE" sz="2000" dirty="0"/>
              <a:t> </a:t>
            </a:r>
            <a:r>
              <a:rPr lang="de-DE" sz="2000" dirty="0" err="1"/>
              <a:t>decides</a:t>
            </a:r>
            <a:r>
              <a:rPr lang="de-DE" sz="2000" dirty="0"/>
              <a:t> </a:t>
            </a:r>
            <a:r>
              <a:rPr lang="de-DE" sz="2000" dirty="0" err="1"/>
              <a:t>where</a:t>
            </a:r>
            <a:r>
              <a:rPr lang="de-DE" sz="2000" dirty="0"/>
              <a:t> </a:t>
            </a:r>
            <a:r>
              <a:rPr lang="de-DE" sz="2000" dirty="0" err="1"/>
              <a:t>the</a:t>
            </a:r>
            <a:r>
              <a:rPr lang="de-DE" sz="2000" dirty="0"/>
              <a:t> </a:t>
            </a:r>
            <a:r>
              <a:rPr lang="de-DE" sz="2000" dirty="0" err="1"/>
              <a:t>vehicle</a:t>
            </a:r>
            <a:r>
              <a:rPr lang="de-DE" sz="2000" dirty="0"/>
              <a:t> </a:t>
            </a:r>
            <a:r>
              <a:rPr lang="de-DE" sz="2000" dirty="0" err="1"/>
              <a:t>goes</a:t>
            </a:r>
            <a:r>
              <a:rPr lang="de-DE" sz="2000" dirty="0"/>
              <a:t>, </a:t>
            </a:r>
            <a:r>
              <a:rPr lang="de-DE" sz="2000" dirty="0" err="1"/>
              <a:t>what</a:t>
            </a:r>
            <a:r>
              <a:rPr lang="de-DE" sz="2000" dirty="0"/>
              <a:t> </a:t>
            </a:r>
            <a:r>
              <a:rPr lang="de-DE" sz="2000" dirty="0" err="1"/>
              <a:t>it</a:t>
            </a:r>
            <a:r>
              <a:rPr lang="de-DE" sz="2000" dirty="0"/>
              <a:t> </a:t>
            </a:r>
            <a:r>
              <a:rPr lang="de-DE" sz="2000" dirty="0" err="1"/>
              <a:t>carries</a:t>
            </a:r>
            <a:r>
              <a:rPr lang="de-DE" sz="2000" dirty="0"/>
              <a:t>, and </a:t>
            </a:r>
            <a:r>
              <a:rPr lang="de-DE" sz="2000" dirty="0" err="1"/>
              <a:t>how</a:t>
            </a:r>
            <a:r>
              <a:rPr lang="de-DE" sz="2000" dirty="0"/>
              <a:t> </a:t>
            </a:r>
            <a:r>
              <a:rPr lang="de-DE" sz="2000" dirty="0" err="1"/>
              <a:t>it</a:t>
            </a:r>
            <a:r>
              <a:rPr lang="de-DE" sz="2000" dirty="0"/>
              <a:t> </a:t>
            </a:r>
            <a:r>
              <a:rPr lang="de-DE" sz="2000" dirty="0" err="1"/>
              <a:t>connects</a:t>
            </a:r>
            <a:r>
              <a:rPr lang="de-DE" sz="2000" dirty="0"/>
              <a:t> </a:t>
            </a:r>
            <a:r>
              <a:rPr lang="de-DE" sz="2000" dirty="0" err="1"/>
              <a:t>with</a:t>
            </a:r>
            <a:r>
              <a:rPr lang="de-DE" sz="2000" dirty="0"/>
              <a:t> </a:t>
            </a:r>
            <a:r>
              <a:rPr lang="de-DE" sz="2000" dirty="0" err="1"/>
              <a:t>the</a:t>
            </a:r>
            <a:r>
              <a:rPr lang="de-DE" sz="2000" dirty="0"/>
              <a:t> </a:t>
            </a:r>
            <a:r>
              <a:rPr lang="de-DE" sz="2000" dirty="0" err="1"/>
              <a:t>rest</a:t>
            </a:r>
            <a:r>
              <a:rPr lang="de-DE" sz="2000" dirty="0"/>
              <a:t> </a:t>
            </a:r>
            <a:r>
              <a:rPr lang="de-DE" sz="2000" dirty="0" err="1"/>
              <a:t>of</a:t>
            </a:r>
            <a:r>
              <a:rPr lang="de-DE" sz="2000" dirty="0"/>
              <a:t> </a:t>
            </a:r>
            <a:r>
              <a:rPr lang="de-DE" sz="2000" dirty="0" err="1"/>
              <a:t>the</a:t>
            </a:r>
            <a:r>
              <a:rPr lang="de-DE" sz="2000" dirty="0"/>
              <a:t> </a:t>
            </a:r>
            <a:r>
              <a:rPr lang="de-DE" sz="2000" dirty="0" err="1"/>
              <a:t>world</a:t>
            </a:r>
            <a:r>
              <a:rPr lang="de-DE" sz="2000" dirty="0"/>
              <a:t>.“</a:t>
            </a:r>
            <a:endParaRPr kumimoji="0" lang="de-DE" sz="2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4659633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4AA276-FF8F-3792-8329-3EC1674FC6AC}"/>
              </a:ext>
            </a:extLst>
          </p:cNvPr>
          <p:cNvSpPr>
            <a:spLocks noGrp="1"/>
          </p:cNvSpPr>
          <p:nvPr>
            <p:ph type="title"/>
          </p:nvPr>
        </p:nvSpPr>
        <p:spPr>
          <a:xfrm>
            <a:off x="603252" y="539751"/>
            <a:ext cx="6180319" cy="717551"/>
          </a:xfrm>
        </p:spPr>
        <p:txBody>
          <a:bodyPr/>
          <a:lstStyle/>
          <a:p>
            <a:r>
              <a:rPr lang="de-DE" dirty="0" err="1"/>
              <a:t>Usage</a:t>
            </a:r>
            <a:r>
              <a:rPr lang="de-DE" dirty="0"/>
              <a:t> and </a:t>
            </a:r>
            <a:r>
              <a:rPr lang="de-DE" dirty="0" err="1"/>
              <a:t>Applications</a:t>
            </a:r>
            <a:endParaRPr lang="de-DE" dirty="0"/>
          </a:p>
        </p:txBody>
      </p:sp>
      <p:sp>
        <p:nvSpPr>
          <p:cNvPr id="3" name="Textplatzhalter 2">
            <a:extLst>
              <a:ext uri="{FF2B5EF4-FFF2-40B4-BE49-F238E27FC236}">
                <a16:creationId xmlns:a16="http://schemas.microsoft.com/office/drawing/2014/main" id="{073BB214-BF20-2872-A649-918152632BB0}"/>
              </a:ext>
            </a:extLst>
          </p:cNvPr>
          <p:cNvSpPr>
            <a:spLocks noGrp="1"/>
          </p:cNvSpPr>
          <p:nvPr>
            <p:ph type="body" sz="half" idx="1"/>
          </p:nvPr>
        </p:nvSpPr>
        <p:spPr/>
        <p:txBody>
          <a:bodyPr>
            <a:normAutofit fontScale="85000" lnSpcReduction="20000"/>
          </a:bodyPr>
          <a:lstStyle/>
          <a:p>
            <a:r>
              <a:rPr lang="de-DE" dirty="0"/>
              <a:t>Inbound </a:t>
            </a:r>
            <a:r>
              <a:rPr lang="de-DE" dirty="0" err="1"/>
              <a:t>Logistics</a:t>
            </a:r>
            <a:r>
              <a:rPr lang="de-DE" dirty="0"/>
              <a:t>: </a:t>
            </a:r>
            <a:r>
              <a:rPr lang="de-DE" dirty="0" err="1"/>
              <a:t>Procurement</a:t>
            </a:r>
            <a:r>
              <a:rPr lang="de-DE" dirty="0"/>
              <a:t> and </a:t>
            </a:r>
            <a:r>
              <a:rPr lang="de-DE" dirty="0" err="1"/>
              <a:t>movement</a:t>
            </a:r>
            <a:r>
              <a:rPr lang="de-DE" dirty="0"/>
              <a:t> </a:t>
            </a:r>
            <a:r>
              <a:rPr lang="de-DE" dirty="0" err="1"/>
              <a:t>of</a:t>
            </a:r>
            <a:r>
              <a:rPr lang="de-DE" dirty="0"/>
              <a:t> </a:t>
            </a:r>
            <a:r>
              <a:rPr lang="de-DE" dirty="0" err="1"/>
              <a:t>raw</a:t>
            </a:r>
            <a:r>
              <a:rPr lang="de-DE" dirty="0"/>
              <a:t> </a:t>
            </a:r>
            <a:r>
              <a:rPr lang="de-DE" dirty="0" err="1"/>
              <a:t>materials</a:t>
            </a:r>
            <a:r>
              <a:rPr lang="de-DE" dirty="0"/>
              <a:t> </a:t>
            </a:r>
            <a:r>
              <a:rPr lang="de-DE" dirty="0" err="1"/>
              <a:t>from</a:t>
            </a:r>
            <a:r>
              <a:rPr lang="de-DE" dirty="0"/>
              <a:t> </a:t>
            </a:r>
            <a:r>
              <a:rPr lang="de-DE" dirty="0" err="1"/>
              <a:t>suppliers</a:t>
            </a:r>
            <a:r>
              <a:rPr lang="de-DE" dirty="0"/>
              <a:t> </a:t>
            </a:r>
            <a:r>
              <a:rPr lang="de-DE" dirty="0" err="1"/>
              <a:t>to</a:t>
            </a:r>
            <a:r>
              <a:rPr lang="de-DE" dirty="0"/>
              <a:t> a </a:t>
            </a:r>
            <a:r>
              <a:rPr lang="de-DE" dirty="0" err="1"/>
              <a:t>manufacturing</a:t>
            </a:r>
            <a:r>
              <a:rPr lang="de-DE" dirty="0"/>
              <a:t> plant</a:t>
            </a:r>
          </a:p>
          <a:p>
            <a:r>
              <a:rPr lang="de-DE" dirty="0"/>
              <a:t>Outbound </a:t>
            </a:r>
            <a:r>
              <a:rPr lang="de-DE" dirty="0" err="1"/>
              <a:t>Logistics</a:t>
            </a:r>
            <a:r>
              <a:rPr lang="de-DE" dirty="0"/>
              <a:t>: Distribution </a:t>
            </a:r>
            <a:r>
              <a:rPr lang="de-DE" dirty="0" err="1"/>
              <a:t>of</a:t>
            </a:r>
            <a:r>
              <a:rPr lang="de-DE" dirty="0"/>
              <a:t> </a:t>
            </a:r>
            <a:r>
              <a:rPr lang="de-DE" dirty="0" err="1"/>
              <a:t>finished</a:t>
            </a:r>
            <a:r>
              <a:rPr lang="de-DE" dirty="0"/>
              <a:t> </a:t>
            </a:r>
            <a:r>
              <a:rPr lang="de-DE" dirty="0" err="1"/>
              <a:t>products</a:t>
            </a:r>
            <a:r>
              <a:rPr lang="de-DE" dirty="0"/>
              <a:t> </a:t>
            </a:r>
            <a:r>
              <a:rPr lang="de-DE" dirty="0" err="1"/>
              <a:t>to</a:t>
            </a:r>
            <a:r>
              <a:rPr lang="de-DE" dirty="0"/>
              <a:t> </a:t>
            </a:r>
            <a:r>
              <a:rPr lang="de-DE" dirty="0" err="1"/>
              <a:t>the</a:t>
            </a:r>
            <a:r>
              <a:rPr lang="de-DE" dirty="0"/>
              <a:t> end </a:t>
            </a:r>
            <a:r>
              <a:rPr lang="de-DE" dirty="0" err="1"/>
              <a:t>consumer</a:t>
            </a:r>
            <a:r>
              <a:rPr lang="de-DE" dirty="0"/>
              <a:t> (Last-Mile </a:t>
            </a:r>
            <a:r>
              <a:rPr lang="de-DE" dirty="0" err="1"/>
              <a:t>Delivery</a:t>
            </a:r>
            <a:r>
              <a:rPr lang="de-DE" dirty="0"/>
              <a:t>)</a:t>
            </a:r>
          </a:p>
          <a:p>
            <a:r>
              <a:rPr lang="de-DE" dirty="0"/>
              <a:t>Reverse </a:t>
            </a:r>
            <a:r>
              <a:rPr lang="de-DE" dirty="0" err="1"/>
              <a:t>Logistics</a:t>
            </a:r>
            <a:r>
              <a:rPr lang="de-DE" dirty="0"/>
              <a:t>: The </a:t>
            </a:r>
            <a:r>
              <a:rPr lang="de-DE" dirty="0" err="1"/>
              <a:t>process</a:t>
            </a:r>
            <a:r>
              <a:rPr lang="de-DE" dirty="0"/>
              <a:t> </a:t>
            </a:r>
            <a:r>
              <a:rPr lang="de-DE" dirty="0" err="1"/>
              <a:t>of</a:t>
            </a:r>
            <a:r>
              <a:rPr lang="de-DE" dirty="0"/>
              <a:t> </a:t>
            </a:r>
            <a:r>
              <a:rPr lang="de-DE" dirty="0" err="1"/>
              <a:t>moving</a:t>
            </a:r>
            <a:r>
              <a:rPr lang="de-DE" dirty="0"/>
              <a:t> </a:t>
            </a:r>
            <a:r>
              <a:rPr lang="de-DE" dirty="0" err="1"/>
              <a:t>goods</a:t>
            </a:r>
            <a:r>
              <a:rPr lang="de-DE" dirty="0"/>
              <a:t> </a:t>
            </a:r>
            <a:r>
              <a:rPr lang="de-DE" dirty="0" err="1"/>
              <a:t>from</a:t>
            </a:r>
            <a:r>
              <a:rPr lang="de-DE" dirty="0"/>
              <a:t> </a:t>
            </a:r>
            <a:r>
              <a:rPr lang="de-DE" dirty="0" err="1"/>
              <a:t>their</a:t>
            </a:r>
            <a:r>
              <a:rPr lang="de-DE" dirty="0"/>
              <a:t> </a:t>
            </a:r>
            <a:r>
              <a:rPr lang="de-DE" dirty="0" err="1"/>
              <a:t>typical</a:t>
            </a:r>
            <a:r>
              <a:rPr lang="de-DE" dirty="0"/>
              <a:t> final </a:t>
            </a:r>
            <a:r>
              <a:rPr lang="de-DE" dirty="0" err="1"/>
              <a:t>destination</a:t>
            </a:r>
            <a:r>
              <a:rPr lang="de-DE" dirty="0"/>
              <a:t> </a:t>
            </a:r>
            <a:r>
              <a:rPr lang="de-DE" dirty="0" err="1"/>
              <a:t>for</a:t>
            </a:r>
            <a:r>
              <a:rPr lang="de-DE" dirty="0"/>
              <a:t> </a:t>
            </a:r>
            <a:r>
              <a:rPr lang="de-DE" dirty="0" err="1"/>
              <a:t>the</a:t>
            </a:r>
            <a:r>
              <a:rPr lang="de-DE" dirty="0"/>
              <a:t> </a:t>
            </a:r>
            <a:r>
              <a:rPr lang="de-DE" dirty="0" err="1"/>
              <a:t>purpose</a:t>
            </a:r>
            <a:r>
              <a:rPr lang="de-DE" dirty="0"/>
              <a:t> </a:t>
            </a:r>
            <a:r>
              <a:rPr lang="de-DE" dirty="0" err="1"/>
              <a:t>of</a:t>
            </a:r>
            <a:r>
              <a:rPr lang="de-DE" dirty="0"/>
              <a:t> </a:t>
            </a:r>
            <a:r>
              <a:rPr lang="de-DE" dirty="0" err="1"/>
              <a:t>capturing</a:t>
            </a:r>
            <a:r>
              <a:rPr lang="de-DE" dirty="0"/>
              <a:t> </a:t>
            </a:r>
            <a:r>
              <a:rPr lang="de-DE" dirty="0" err="1"/>
              <a:t>value</a:t>
            </a:r>
            <a:r>
              <a:rPr lang="de-DE" dirty="0"/>
              <a:t>, </a:t>
            </a:r>
            <a:r>
              <a:rPr lang="de-DE" dirty="0" err="1"/>
              <a:t>or</a:t>
            </a:r>
            <a:r>
              <a:rPr lang="de-DE" dirty="0"/>
              <a:t> proper </a:t>
            </a:r>
            <a:r>
              <a:rPr lang="de-DE" dirty="0" err="1"/>
              <a:t>disposal</a:t>
            </a:r>
            <a:r>
              <a:rPr lang="de-DE" dirty="0"/>
              <a:t> (</a:t>
            </a:r>
            <a:r>
              <a:rPr lang="de-DE" dirty="0" err="1"/>
              <a:t>recycling</a:t>
            </a:r>
            <a:r>
              <a:rPr lang="de-DE" dirty="0"/>
              <a:t>/</a:t>
            </a:r>
            <a:r>
              <a:rPr lang="de-DE" dirty="0" err="1"/>
              <a:t>returns</a:t>
            </a:r>
            <a:r>
              <a:rPr lang="de-DE" dirty="0"/>
              <a:t>)</a:t>
            </a:r>
          </a:p>
          <a:p>
            <a:r>
              <a:rPr lang="de-DE" dirty="0"/>
              <a:t>Warehouse Management: Not just </a:t>
            </a:r>
            <a:r>
              <a:rPr lang="de-DE" dirty="0" err="1"/>
              <a:t>storage</a:t>
            </a:r>
            <a:r>
              <a:rPr lang="de-DE" dirty="0"/>
              <a:t>, but </a:t>
            </a:r>
            <a:r>
              <a:rPr lang="de-DE" dirty="0" err="1"/>
              <a:t>value-added</a:t>
            </a:r>
            <a:r>
              <a:rPr lang="de-DE" dirty="0"/>
              <a:t> </a:t>
            </a:r>
            <a:r>
              <a:rPr lang="de-DE" dirty="0" err="1"/>
              <a:t>services</a:t>
            </a:r>
            <a:r>
              <a:rPr lang="de-DE" dirty="0"/>
              <a:t> like "</a:t>
            </a:r>
            <a:r>
              <a:rPr lang="de-DE" dirty="0" err="1"/>
              <a:t>kitting</a:t>
            </a:r>
            <a:r>
              <a:rPr lang="de-DE" dirty="0"/>
              <a:t>" (</a:t>
            </a:r>
            <a:r>
              <a:rPr lang="de-DE" dirty="0" err="1"/>
              <a:t>assembling</a:t>
            </a:r>
            <a:r>
              <a:rPr lang="de-DE" dirty="0"/>
              <a:t> </a:t>
            </a:r>
            <a:r>
              <a:rPr lang="de-DE" dirty="0" err="1"/>
              <a:t>parts</a:t>
            </a:r>
            <a:r>
              <a:rPr lang="de-DE" dirty="0"/>
              <a:t>) and </a:t>
            </a:r>
            <a:r>
              <a:rPr lang="de-DE" dirty="0" err="1"/>
              <a:t>labeling</a:t>
            </a:r>
            <a:endParaRPr lang="de-DE" dirty="0"/>
          </a:p>
          <a:p>
            <a:r>
              <a:rPr lang="de-DE" dirty="0"/>
              <a:t>Cold Chain </a:t>
            </a:r>
            <a:r>
              <a:rPr lang="de-DE" dirty="0" err="1"/>
              <a:t>Logistics</a:t>
            </a:r>
            <a:r>
              <a:rPr lang="de-DE" dirty="0"/>
              <a:t>: </a:t>
            </a:r>
            <a:r>
              <a:rPr lang="de-DE" dirty="0" err="1"/>
              <a:t>Temperature-controlled</a:t>
            </a:r>
            <a:r>
              <a:rPr lang="de-DE" dirty="0"/>
              <a:t> </a:t>
            </a:r>
            <a:r>
              <a:rPr lang="de-DE" dirty="0" err="1"/>
              <a:t>supply</a:t>
            </a:r>
            <a:r>
              <a:rPr lang="de-DE" dirty="0"/>
              <a:t> </a:t>
            </a:r>
            <a:r>
              <a:rPr lang="de-DE" dirty="0" err="1"/>
              <a:t>chains</a:t>
            </a:r>
            <a:r>
              <a:rPr lang="de-DE" dirty="0"/>
              <a:t> (vital </a:t>
            </a:r>
            <a:r>
              <a:rPr lang="de-DE" dirty="0" err="1"/>
              <a:t>for</a:t>
            </a:r>
            <a:r>
              <a:rPr lang="de-DE" dirty="0"/>
              <a:t> African </a:t>
            </a:r>
            <a:r>
              <a:rPr lang="de-DE" dirty="0" err="1"/>
              <a:t>agriculture</a:t>
            </a:r>
            <a:r>
              <a:rPr lang="de-DE" dirty="0"/>
              <a:t> and </a:t>
            </a:r>
            <a:r>
              <a:rPr lang="de-DE" dirty="0" err="1"/>
              <a:t>pharmaceutical</a:t>
            </a:r>
            <a:r>
              <a:rPr lang="de-DE" dirty="0"/>
              <a:t>/</a:t>
            </a:r>
            <a:r>
              <a:rPr lang="de-DE" dirty="0" err="1"/>
              <a:t>vaccine</a:t>
            </a:r>
            <a:r>
              <a:rPr lang="de-DE" dirty="0"/>
              <a:t> </a:t>
            </a:r>
            <a:r>
              <a:rPr lang="de-DE" dirty="0" err="1"/>
              <a:t>distribution</a:t>
            </a:r>
            <a:r>
              <a:rPr lang="de-DE" dirty="0"/>
              <a:t>)</a:t>
            </a:r>
          </a:p>
        </p:txBody>
      </p:sp>
    </p:spTree>
    <p:extLst>
      <p:ext uri="{BB962C8B-B14F-4D97-AF65-F5344CB8AC3E}">
        <p14:creationId xmlns:p14="http://schemas.microsoft.com/office/powerpoint/2010/main" val="10216163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1559B4-F92F-F6BB-FD75-EDB20F63A5B2}"/>
              </a:ext>
            </a:extLst>
          </p:cNvPr>
          <p:cNvSpPr>
            <a:spLocks noGrp="1"/>
          </p:cNvSpPr>
          <p:nvPr>
            <p:ph type="title"/>
          </p:nvPr>
        </p:nvSpPr>
        <p:spPr>
          <a:xfrm>
            <a:off x="603252" y="539751"/>
            <a:ext cx="5988933" cy="717551"/>
          </a:xfrm>
        </p:spPr>
        <p:txBody>
          <a:bodyPr/>
          <a:lstStyle/>
          <a:p>
            <a:r>
              <a:rPr lang="de-DE" dirty="0" err="1"/>
              <a:t>Logistics</a:t>
            </a:r>
            <a:r>
              <a:rPr lang="de-DE" dirty="0"/>
              <a:t> in </a:t>
            </a:r>
            <a:r>
              <a:rPr lang="de-DE" dirty="0" err="1"/>
              <a:t>Everyday</a:t>
            </a:r>
            <a:r>
              <a:rPr lang="de-DE" dirty="0"/>
              <a:t> Life</a:t>
            </a:r>
          </a:p>
        </p:txBody>
      </p:sp>
      <p:sp>
        <p:nvSpPr>
          <p:cNvPr id="3" name="Textplatzhalter 2">
            <a:extLst>
              <a:ext uri="{FF2B5EF4-FFF2-40B4-BE49-F238E27FC236}">
                <a16:creationId xmlns:a16="http://schemas.microsoft.com/office/drawing/2014/main" id="{5611EFD4-DA8A-B40E-FF09-E8D5079E9F0E}"/>
              </a:ext>
            </a:extLst>
          </p:cNvPr>
          <p:cNvSpPr>
            <a:spLocks noGrp="1"/>
          </p:cNvSpPr>
          <p:nvPr>
            <p:ph type="body" sz="half" idx="1"/>
          </p:nvPr>
        </p:nvSpPr>
        <p:spPr/>
        <p:txBody>
          <a:bodyPr>
            <a:normAutofit/>
          </a:bodyPr>
          <a:lstStyle/>
          <a:p>
            <a:r>
              <a:rPr lang="de-DE" dirty="0"/>
              <a:t>online </a:t>
            </a:r>
            <a:r>
              <a:rPr lang="de-DE" dirty="0" err="1"/>
              <a:t>shopping</a:t>
            </a:r>
            <a:r>
              <a:rPr lang="de-DE" dirty="0"/>
              <a:t> </a:t>
            </a:r>
            <a:r>
              <a:rPr lang="de-DE" dirty="0" err="1"/>
              <a:t>delivery</a:t>
            </a:r>
            <a:endParaRPr lang="de-DE" dirty="0"/>
          </a:p>
          <a:p>
            <a:r>
              <a:rPr lang="de-DE" dirty="0" err="1"/>
              <a:t>supermarket</a:t>
            </a:r>
            <a:r>
              <a:rPr lang="de-DE" dirty="0"/>
              <a:t> </a:t>
            </a:r>
            <a:r>
              <a:rPr lang="de-DE" dirty="0" err="1"/>
              <a:t>supply</a:t>
            </a:r>
            <a:r>
              <a:rPr lang="de-DE" dirty="0"/>
              <a:t> </a:t>
            </a:r>
            <a:r>
              <a:rPr lang="de-DE" dirty="0" err="1"/>
              <a:t>chains</a:t>
            </a:r>
            <a:endParaRPr lang="de-DE" dirty="0"/>
          </a:p>
          <a:p>
            <a:r>
              <a:rPr lang="de-DE" dirty="0"/>
              <a:t>global </a:t>
            </a:r>
            <a:r>
              <a:rPr lang="de-DE" dirty="0" err="1"/>
              <a:t>production</a:t>
            </a:r>
            <a:r>
              <a:rPr lang="de-DE" dirty="0"/>
              <a:t> </a:t>
            </a:r>
            <a:r>
              <a:rPr lang="de-DE" dirty="0" err="1"/>
              <a:t>networks</a:t>
            </a:r>
            <a:endParaRPr lang="de-DE" dirty="0"/>
          </a:p>
        </p:txBody>
      </p:sp>
      <p:pic>
        <p:nvPicPr>
          <p:cNvPr id="5" name="Grafik 4">
            <a:extLst>
              <a:ext uri="{FF2B5EF4-FFF2-40B4-BE49-F238E27FC236}">
                <a16:creationId xmlns:a16="http://schemas.microsoft.com/office/drawing/2014/main" id="{85EF1599-4CA5-0017-9594-4F7EBF91E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184" y="3030278"/>
            <a:ext cx="5401341" cy="3505441"/>
          </a:xfrm>
          <a:prstGeom prst="rect">
            <a:avLst/>
          </a:prstGeom>
        </p:spPr>
      </p:pic>
      <p:sp>
        <p:nvSpPr>
          <p:cNvPr id="6" name="Textfeld 5">
            <a:extLst>
              <a:ext uri="{FF2B5EF4-FFF2-40B4-BE49-F238E27FC236}">
                <a16:creationId xmlns:a16="http://schemas.microsoft.com/office/drawing/2014/main" id="{E363FC8E-FAF5-9DA8-FE08-0C4D6C8B1B3C}"/>
              </a:ext>
            </a:extLst>
          </p:cNvPr>
          <p:cNvSpPr txBox="1"/>
          <p:nvPr/>
        </p:nvSpPr>
        <p:spPr>
          <a:xfrm>
            <a:off x="5688417" y="5731396"/>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19833692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A83973-3F54-4BBF-A333-934C7E024F65}"/>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1077</Words>
  <Application>Microsoft Office PowerPoint</Application>
  <PresentationFormat>Widescreen</PresentationFormat>
  <Paragraphs>104</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Arial</vt:lpstr>
      <vt:lpstr>Arial Rounded MT Bold</vt:lpstr>
      <vt:lpstr>Calibri</vt:lpstr>
      <vt:lpstr>Helvetica Neue</vt:lpstr>
      <vt:lpstr>Helvetica Neue Medium</vt:lpstr>
      <vt:lpstr>Montserrat Regular</vt:lpstr>
      <vt:lpstr>21_BasicWhite</vt:lpstr>
      <vt:lpstr>Logistics</vt:lpstr>
      <vt:lpstr>Road Transportation Systems Engineering Development in the Sub-Saharan Africa – Modern EU Master Programme &amp; Capacity Building</vt:lpstr>
      <vt:lpstr>PowerPoint Presentation</vt:lpstr>
      <vt:lpstr>Learning Objectives</vt:lpstr>
      <vt:lpstr>What is Logistics?</vt:lpstr>
      <vt:lpstr>Characteristics of Logistics</vt:lpstr>
      <vt:lpstr>Logistics vs. Transport</vt:lpstr>
      <vt:lpstr>Usage and Applications</vt:lpstr>
      <vt:lpstr>Logistics in Everyday Life</vt:lpstr>
      <vt:lpstr>Supply Chains</vt:lpstr>
      <vt:lpstr>Urban Logistics</vt:lpstr>
      <vt:lpstr>Humanitarian Logistics</vt:lpstr>
      <vt:lpstr>Logistics and different transport modes</vt:lpstr>
      <vt:lpstr>Challenges in Logistics</vt:lpstr>
      <vt:lpstr>Future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77</cp:revision>
  <dcterms:modified xsi:type="dcterms:W3CDTF">2026-07-14T09:23:34Z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