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4" r:id="rId4"/>
  </p:sldMasterIdLst>
  <p:notesMasterIdLst>
    <p:notesMasterId r:id="rId18"/>
  </p:notesMasterIdLst>
  <p:sldIdLst>
    <p:sldId id="312" r:id="rId5"/>
    <p:sldId id="313" r:id="rId6"/>
    <p:sldId id="314" r:id="rId7"/>
    <p:sldId id="337" r:id="rId8"/>
    <p:sldId id="338" r:id="rId9"/>
    <p:sldId id="339" r:id="rId10"/>
    <p:sldId id="340" r:id="rId11"/>
    <p:sldId id="341" r:id="rId12"/>
    <p:sldId id="342" r:id="rId13"/>
    <p:sldId id="343" r:id="rId14"/>
    <p:sldId id="344" r:id="rId15"/>
    <p:sldId id="345" r:id="rId16"/>
    <p:sldId id="31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delSld">
      <pc:chgData name="Wojciech Kustra" userId="afebd3d0-216b-4c4f-8992-1bf1fda6d5e8" providerId="ADAL" clId="{1D307E72-7901-4E61-A01B-3C4232ABCF63}" dt="2026-05-26T17:00:59.995" v="1" actId="47"/>
      <pc:docMkLst>
        <pc:docMk/>
      </pc:docMkLst>
      <pc:sldChg chg="del">
        <pc:chgData name="Wojciech Kustra" userId="afebd3d0-216b-4c4f-8992-1bf1fda6d5e8" providerId="ADAL" clId="{1D307E72-7901-4E61-A01B-3C4232ABCF63}" dt="2026-05-26T17:00:55.074" v="0" actId="47"/>
        <pc:sldMkLst>
          <pc:docMk/>
          <pc:sldMk cId="3345587757" sldId="317"/>
        </pc:sldMkLst>
      </pc:sldChg>
      <pc:sldChg chg="del">
        <pc:chgData name="Wojciech Kustra" userId="afebd3d0-216b-4c4f-8992-1bf1fda6d5e8" providerId="ADAL" clId="{1D307E72-7901-4E61-A01B-3C4232ABCF63}" dt="2026-05-26T17:00:55.074" v="0" actId="47"/>
        <pc:sldMkLst>
          <pc:docMk/>
          <pc:sldMk cId="2841727921" sldId="318"/>
        </pc:sldMkLst>
      </pc:sldChg>
      <pc:sldChg chg="del">
        <pc:chgData name="Wojciech Kustra" userId="afebd3d0-216b-4c4f-8992-1bf1fda6d5e8" providerId="ADAL" clId="{1D307E72-7901-4E61-A01B-3C4232ABCF63}" dt="2026-05-26T17:00:55.074" v="0" actId="47"/>
        <pc:sldMkLst>
          <pc:docMk/>
          <pc:sldMk cId="4193173922" sldId="319"/>
        </pc:sldMkLst>
      </pc:sldChg>
      <pc:sldChg chg="del">
        <pc:chgData name="Wojciech Kustra" userId="afebd3d0-216b-4c4f-8992-1bf1fda6d5e8" providerId="ADAL" clId="{1D307E72-7901-4E61-A01B-3C4232ABCF63}" dt="2026-05-26T17:00:55.074" v="0" actId="47"/>
        <pc:sldMkLst>
          <pc:docMk/>
          <pc:sldMk cId="4222360668" sldId="320"/>
        </pc:sldMkLst>
      </pc:sldChg>
      <pc:sldChg chg="del">
        <pc:chgData name="Wojciech Kustra" userId="afebd3d0-216b-4c4f-8992-1bf1fda6d5e8" providerId="ADAL" clId="{1D307E72-7901-4E61-A01B-3C4232ABCF63}" dt="2026-05-26T17:00:55.074" v="0" actId="47"/>
        <pc:sldMkLst>
          <pc:docMk/>
          <pc:sldMk cId="1022698191" sldId="321"/>
        </pc:sldMkLst>
      </pc:sldChg>
      <pc:sldChg chg="del">
        <pc:chgData name="Wojciech Kustra" userId="afebd3d0-216b-4c4f-8992-1bf1fda6d5e8" providerId="ADAL" clId="{1D307E72-7901-4E61-A01B-3C4232ABCF63}" dt="2026-05-26T17:00:55.074" v="0" actId="47"/>
        <pc:sldMkLst>
          <pc:docMk/>
          <pc:sldMk cId="254769966" sldId="322"/>
        </pc:sldMkLst>
      </pc:sldChg>
      <pc:sldChg chg="del">
        <pc:chgData name="Wojciech Kustra" userId="afebd3d0-216b-4c4f-8992-1bf1fda6d5e8" providerId="ADAL" clId="{1D307E72-7901-4E61-A01B-3C4232ABCF63}" dt="2026-05-26T17:00:55.074" v="0" actId="47"/>
        <pc:sldMkLst>
          <pc:docMk/>
          <pc:sldMk cId="1829955139" sldId="323"/>
        </pc:sldMkLst>
      </pc:sldChg>
      <pc:sldChg chg="del">
        <pc:chgData name="Wojciech Kustra" userId="afebd3d0-216b-4c4f-8992-1bf1fda6d5e8" providerId="ADAL" clId="{1D307E72-7901-4E61-A01B-3C4232ABCF63}" dt="2026-05-26T17:00:55.074" v="0" actId="47"/>
        <pc:sldMkLst>
          <pc:docMk/>
          <pc:sldMk cId="1981866890" sldId="324"/>
        </pc:sldMkLst>
      </pc:sldChg>
      <pc:sldChg chg="del">
        <pc:chgData name="Wojciech Kustra" userId="afebd3d0-216b-4c4f-8992-1bf1fda6d5e8" providerId="ADAL" clId="{1D307E72-7901-4E61-A01B-3C4232ABCF63}" dt="2026-05-26T17:00:55.074" v="0" actId="47"/>
        <pc:sldMkLst>
          <pc:docMk/>
          <pc:sldMk cId="3647044915" sldId="325"/>
        </pc:sldMkLst>
      </pc:sldChg>
      <pc:sldChg chg="del">
        <pc:chgData name="Wojciech Kustra" userId="afebd3d0-216b-4c4f-8992-1bf1fda6d5e8" providerId="ADAL" clId="{1D307E72-7901-4E61-A01B-3C4232ABCF63}" dt="2026-05-26T17:00:55.074" v="0" actId="47"/>
        <pc:sldMkLst>
          <pc:docMk/>
          <pc:sldMk cId="3950241296" sldId="326"/>
        </pc:sldMkLst>
      </pc:sldChg>
      <pc:sldChg chg="del">
        <pc:chgData name="Wojciech Kustra" userId="afebd3d0-216b-4c4f-8992-1bf1fda6d5e8" providerId="ADAL" clId="{1D307E72-7901-4E61-A01B-3C4232ABCF63}" dt="2026-05-26T17:00:55.074" v="0" actId="47"/>
        <pc:sldMkLst>
          <pc:docMk/>
          <pc:sldMk cId="3094085813" sldId="327"/>
        </pc:sldMkLst>
      </pc:sldChg>
      <pc:sldChg chg="del">
        <pc:chgData name="Wojciech Kustra" userId="afebd3d0-216b-4c4f-8992-1bf1fda6d5e8" providerId="ADAL" clId="{1D307E72-7901-4E61-A01B-3C4232ABCF63}" dt="2026-05-26T17:00:55.074" v="0" actId="47"/>
        <pc:sldMkLst>
          <pc:docMk/>
          <pc:sldMk cId="4124480303" sldId="328"/>
        </pc:sldMkLst>
      </pc:sldChg>
      <pc:sldChg chg="del">
        <pc:chgData name="Wojciech Kustra" userId="afebd3d0-216b-4c4f-8992-1bf1fda6d5e8" providerId="ADAL" clId="{1D307E72-7901-4E61-A01B-3C4232ABCF63}" dt="2026-05-26T17:00:55.074" v="0" actId="47"/>
        <pc:sldMkLst>
          <pc:docMk/>
          <pc:sldMk cId="1932420314" sldId="329"/>
        </pc:sldMkLst>
      </pc:sldChg>
      <pc:sldChg chg="del">
        <pc:chgData name="Wojciech Kustra" userId="afebd3d0-216b-4c4f-8992-1bf1fda6d5e8" providerId="ADAL" clId="{1D307E72-7901-4E61-A01B-3C4232ABCF63}" dt="2026-05-26T17:00:55.074" v="0" actId="47"/>
        <pc:sldMkLst>
          <pc:docMk/>
          <pc:sldMk cId="3794018102" sldId="330"/>
        </pc:sldMkLst>
      </pc:sldChg>
      <pc:sldChg chg="del">
        <pc:chgData name="Wojciech Kustra" userId="afebd3d0-216b-4c4f-8992-1bf1fda6d5e8" providerId="ADAL" clId="{1D307E72-7901-4E61-A01B-3C4232ABCF63}" dt="2026-05-26T17:00:55.074" v="0" actId="47"/>
        <pc:sldMkLst>
          <pc:docMk/>
          <pc:sldMk cId="2663137268" sldId="331"/>
        </pc:sldMkLst>
      </pc:sldChg>
      <pc:sldChg chg="del">
        <pc:chgData name="Wojciech Kustra" userId="afebd3d0-216b-4c4f-8992-1bf1fda6d5e8" providerId="ADAL" clId="{1D307E72-7901-4E61-A01B-3C4232ABCF63}" dt="2026-05-26T17:00:55.074" v="0" actId="47"/>
        <pc:sldMkLst>
          <pc:docMk/>
          <pc:sldMk cId="2392897511" sldId="332"/>
        </pc:sldMkLst>
      </pc:sldChg>
      <pc:sldChg chg="del">
        <pc:chgData name="Wojciech Kustra" userId="afebd3d0-216b-4c4f-8992-1bf1fda6d5e8" providerId="ADAL" clId="{1D307E72-7901-4E61-A01B-3C4232ABCF63}" dt="2026-05-26T17:00:55.074" v="0" actId="47"/>
        <pc:sldMkLst>
          <pc:docMk/>
          <pc:sldMk cId="44309767" sldId="333"/>
        </pc:sldMkLst>
      </pc:sldChg>
      <pc:sldChg chg="del">
        <pc:chgData name="Wojciech Kustra" userId="afebd3d0-216b-4c4f-8992-1bf1fda6d5e8" providerId="ADAL" clId="{1D307E72-7901-4E61-A01B-3C4232ABCF63}" dt="2026-05-26T17:00:55.074" v="0" actId="47"/>
        <pc:sldMkLst>
          <pc:docMk/>
          <pc:sldMk cId="1142625500" sldId="334"/>
        </pc:sldMkLst>
      </pc:sldChg>
      <pc:sldChg chg="del">
        <pc:chgData name="Wojciech Kustra" userId="afebd3d0-216b-4c4f-8992-1bf1fda6d5e8" providerId="ADAL" clId="{1D307E72-7901-4E61-A01B-3C4232ABCF63}" dt="2026-05-26T17:00:55.074" v="0" actId="47"/>
        <pc:sldMkLst>
          <pc:docMk/>
          <pc:sldMk cId="2867477735" sldId="335"/>
        </pc:sldMkLst>
      </pc:sldChg>
      <pc:sldChg chg="del">
        <pc:chgData name="Wojciech Kustra" userId="afebd3d0-216b-4c4f-8992-1bf1fda6d5e8" providerId="ADAL" clId="{1D307E72-7901-4E61-A01B-3C4232ABCF63}" dt="2026-05-26T17:00:55.074" v="0" actId="47"/>
        <pc:sldMkLst>
          <pc:docMk/>
          <pc:sldMk cId="1089082888" sldId="336"/>
        </pc:sldMkLst>
      </pc:sldChg>
      <pc:sldChg chg="del">
        <pc:chgData name="Wojciech Kustra" userId="afebd3d0-216b-4c4f-8992-1bf1fda6d5e8" providerId="ADAL" clId="{1D307E72-7901-4E61-A01B-3C4232ABCF63}" dt="2026-05-26T17:00:59.995" v="1" actId="47"/>
        <pc:sldMkLst>
          <pc:docMk/>
          <pc:sldMk cId="4099784619" sldId="346"/>
        </pc:sldMkLst>
      </pc:sldChg>
      <pc:sldChg chg="del">
        <pc:chgData name="Wojciech Kustra" userId="afebd3d0-216b-4c4f-8992-1bf1fda6d5e8" providerId="ADAL" clId="{1D307E72-7901-4E61-A01B-3C4232ABCF63}" dt="2026-05-26T17:00:59.995" v="1" actId="47"/>
        <pc:sldMkLst>
          <pc:docMk/>
          <pc:sldMk cId="3854007349" sldId="347"/>
        </pc:sldMkLst>
      </pc:sldChg>
      <pc:sldChg chg="del">
        <pc:chgData name="Wojciech Kustra" userId="afebd3d0-216b-4c4f-8992-1bf1fda6d5e8" providerId="ADAL" clId="{1D307E72-7901-4E61-A01B-3C4232ABCF63}" dt="2026-05-26T17:00:59.995" v="1" actId="47"/>
        <pc:sldMkLst>
          <pc:docMk/>
          <pc:sldMk cId="780743333" sldId="349"/>
        </pc:sldMkLst>
      </pc:sldChg>
      <pc:sldChg chg="del">
        <pc:chgData name="Wojciech Kustra" userId="afebd3d0-216b-4c4f-8992-1bf1fda6d5e8" providerId="ADAL" clId="{1D307E72-7901-4E61-A01B-3C4232ABCF63}" dt="2026-05-26T17:00:59.995" v="1" actId="47"/>
        <pc:sldMkLst>
          <pc:docMk/>
          <pc:sldMk cId="3380061673" sldId="350"/>
        </pc:sldMkLst>
      </pc:sldChg>
      <pc:sldChg chg="del">
        <pc:chgData name="Wojciech Kustra" userId="afebd3d0-216b-4c4f-8992-1bf1fda6d5e8" providerId="ADAL" clId="{1D307E72-7901-4E61-A01B-3C4232ABCF63}" dt="2026-05-26T17:00:59.995" v="1" actId="47"/>
        <pc:sldMkLst>
          <pc:docMk/>
          <pc:sldMk cId="2502092944" sldId="351"/>
        </pc:sldMkLst>
      </pc:sldChg>
      <pc:sldChg chg="del">
        <pc:chgData name="Wojciech Kustra" userId="afebd3d0-216b-4c4f-8992-1bf1fda6d5e8" providerId="ADAL" clId="{1D307E72-7901-4E61-A01B-3C4232ABCF63}" dt="2026-05-26T17:00:59.995" v="1" actId="47"/>
        <pc:sldMkLst>
          <pc:docMk/>
          <pc:sldMk cId="3037515935" sldId="352"/>
        </pc:sldMkLst>
      </pc:sldChg>
      <pc:sldChg chg="del">
        <pc:chgData name="Wojciech Kustra" userId="afebd3d0-216b-4c4f-8992-1bf1fda6d5e8" providerId="ADAL" clId="{1D307E72-7901-4E61-A01B-3C4232ABCF63}" dt="2026-05-26T17:00:59.995" v="1" actId="47"/>
        <pc:sldMkLst>
          <pc:docMk/>
          <pc:sldMk cId="885275115" sldId="353"/>
        </pc:sldMkLst>
      </pc:sldChg>
      <pc:sldChg chg="del">
        <pc:chgData name="Wojciech Kustra" userId="afebd3d0-216b-4c4f-8992-1bf1fda6d5e8" providerId="ADAL" clId="{1D307E72-7901-4E61-A01B-3C4232ABCF63}" dt="2026-05-26T17:00:59.995" v="1" actId="47"/>
        <pc:sldMkLst>
          <pc:docMk/>
          <pc:sldMk cId="239889650" sldId="354"/>
        </pc:sldMkLst>
      </pc:sldChg>
      <pc:sldChg chg="del">
        <pc:chgData name="Wojciech Kustra" userId="afebd3d0-216b-4c4f-8992-1bf1fda6d5e8" providerId="ADAL" clId="{1D307E72-7901-4E61-A01B-3C4232ABCF63}" dt="2026-05-26T17:00:59.995" v="1" actId="47"/>
        <pc:sldMkLst>
          <pc:docMk/>
          <pc:sldMk cId="1791369826" sldId="355"/>
        </pc:sldMkLst>
      </pc:sldChg>
      <pc:sldChg chg="del">
        <pc:chgData name="Wojciech Kustra" userId="afebd3d0-216b-4c4f-8992-1bf1fda6d5e8" providerId="ADAL" clId="{1D307E72-7901-4E61-A01B-3C4232ABCF63}" dt="2026-05-26T17:00:59.995" v="1" actId="47"/>
        <pc:sldMkLst>
          <pc:docMk/>
          <pc:sldMk cId="2218581232" sldId="356"/>
        </pc:sldMkLst>
      </pc:sldChg>
      <pc:sldChg chg="del">
        <pc:chgData name="Wojciech Kustra" userId="afebd3d0-216b-4c4f-8992-1bf1fda6d5e8" providerId="ADAL" clId="{1D307E72-7901-4E61-A01B-3C4232ABCF63}" dt="2026-05-26T17:00:59.995" v="1" actId="47"/>
        <pc:sldMkLst>
          <pc:docMk/>
          <pc:sldMk cId="3708937292" sldId="3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26.05.2026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13</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313185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667772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3991431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873980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787539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53942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2890437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53495602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www.youtube.com/watch?v=-HhtF4kgMG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211696" y="2368401"/>
            <a:ext cx="10230892" cy="1370632"/>
          </a:xfrm>
        </p:spPr>
        <p:txBody>
          <a:bodyPr>
            <a:normAutofit/>
          </a:bodyPr>
          <a:lstStyle/>
          <a:p>
            <a:r>
              <a:rPr lang="en-US" sz="4000" dirty="0">
                <a:solidFill>
                  <a:srgbClr val="002060"/>
                </a:solidFill>
                <a:latin typeface="Calibri" panose="020F0502020204030204" pitchFamily="34" charset="0"/>
                <a:cs typeface="Calibri" panose="020F0502020204030204" pitchFamily="34" charset="0"/>
              </a:rPr>
              <a:t>African Logistics and Supply Chain Case Studies</a:t>
            </a:r>
            <a:endParaRPr lang="pl-PL" sz="4000" dirty="0">
              <a:solidFill>
                <a:srgbClr val="002060"/>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489521" y="3964789"/>
            <a:ext cx="9675241" cy="573865"/>
          </a:xfrm>
        </p:spPr>
        <p:txBody>
          <a:bodyPr/>
          <a:lstStyle/>
          <a:p>
            <a:pPr algn="r"/>
            <a:r>
              <a:rPr lang="pl-PL" b="0" dirty="0">
                <a:solidFill>
                  <a:schemeClr val="tx1"/>
                </a:solidFill>
              </a:rPr>
              <a:t>Justyna Staszak-Winkler</a:t>
            </a:r>
          </a:p>
          <a:p>
            <a:pPr algn="r"/>
            <a:r>
              <a:rPr lang="pl-PL" b="0" dirty="0">
                <a:solidFill>
                  <a:schemeClr val="tx1"/>
                </a:solidFill>
              </a:rPr>
              <a:t>Daniel Kaszubowski</a:t>
            </a:r>
          </a:p>
          <a:p>
            <a:pPr algn="r"/>
            <a:endParaRPr lang="pl-PL" b="0" dirty="0">
              <a:solidFill>
                <a:schemeClr val="tx1"/>
              </a:solidFill>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Expected Result</a:t>
            </a:r>
            <a:br>
              <a:rPr lang="pl-PL" dirty="0"/>
            </a:br>
            <a:endParaRPr lang="pl-PL" dirty="0"/>
          </a:p>
        </p:txBody>
      </p:sp>
      <p:sp>
        <p:nvSpPr>
          <p:cNvPr id="3" name="Symbol zastępczy tekstu 2"/>
          <p:cNvSpPr>
            <a:spLocks noGrp="1"/>
          </p:cNvSpPr>
          <p:nvPr>
            <p:ph type="body" sz="half" idx="1"/>
          </p:nvPr>
        </p:nvSpPr>
        <p:spPr>
          <a:xfrm>
            <a:off x="427276" y="1472567"/>
            <a:ext cx="9231074" cy="5059521"/>
          </a:xfrm>
        </p:spPr>
        <p:txBody>
          <a:bodyPr>
            <a:normAutofit/>
          </a:bodyPr>
          <a:lstStyle/>
          <a:p>
            <a:pPr marL="457200" lvl="0" indent="-457200">
              <a:buFont typeface="Wingdings" panose="05000000000000000000" pitchFamily="2" charset="2"/>
              <a:buChar char="§"/>
            </a:pPr>
            <a:r>
              <a:rPr lang="pl-PL" dirty="0">
                <a:latin typeface="Calibri" panose="020F0502020204030204" pitchFamily="34" charset="0"/>
                <a:cs typeface="Calibri" panose="020F0502020204030204" pitchFamily="34" charset="0"/>
              </a:rPr>
              <a:t>A </a:t>
            </a:r>
            <a:r>
              <a:rPr lang="pl-PL" b="1" dirty="0">
                <a:latin typeface="Calibri" panose="020F0502020204030204" pitchFamily="34" charset="0"/>
                <a:cs typeface="Calibri" panose="020F0502020204030204" pitchFamily="34" charset="0"/>
              </a:rPr>
              <a:t>report (3–5 </a:t>
            </a:r>
            <a:r>
              <a:rPr lang="pl-PL" b="1" dirty="0" err="1">
                <a:latin typeface="Calibri" panose="020F0502020204030204" pitchFamily="34" charset="0"/>
                <a:cs typeface="Calibri" panose="020F0502020204030204" pitchFamily="34" charset="0"/>
              </a:rPr>
              <a:t>pages</a:t>
            </a:r>
            <a:r>
              <a:rPr lang="pl-PL" b="1" dirty="0">
                <a:latin typeface="Calibri" panose="020F0502020204030204" pitchFamily="34" charset="0"/>
                <a:cs typeface="Calibri" panose="020F0502020204030204" pitchFamily="34" charset="0"/>
              </a:rPr>
              <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or</a:t>
            </a:r>
            <a:r>
              <a:rPr lang="pl-PL" dirty="0">
                <a:latin typeface="Calibri" panose="020F0502020204030204" pitchFamily="34" charset="0"/>
                <a:cs typeface="Calibri" panose="020F0502020204030204" pitchFamily="34" charset="0"/>
              </a:rPr>
              <a:t> </a:t>
            </a:r>
            <a:r>
              <a:rPr lang="pl-PL" b="1" dirty="0" err="1">
                <a:latin typeface="Calibri" panose="020F0502020204030204" pitchFamily="34" charset="0"/>
                <a:cs typeface="Calibri" panose="020F0502020204030204" pitchFamily="34" charset="0"/>
              </a:rPr>
              <a:t>presentation</a:t>
            </a:r>
            <a:r>
              <a:rPr lang="pl-PL" b="1" dirty="0">
                <a:latin typeface="Calibri" panose="020F0502020204030204" pitchFamily="34" charset="0"/>
                <a:cs typeface="Calibri" panose="020F0502020204030204" pitchFamily="34" charset="0"/>
              </a:rPr>
              <a:t> (5–7 </a:t>
            </a:r>
            <a:r>
              <a:rPr lang="pl-PL" b="1" dirty="0" err="1">
                <a:latin typeface="Calibri" panose="020F0502020204030204" pitchFamily="34" charset="0"/>
                <a:cs typeface="Calibri" panose="020F0502020204030204" pitchFamily="34" charset="0"/>
              </a:rPr>
              <a:t>slides</a:t>
            </a:r>
            <a:r>
              <a:rPr lang="pl-PL" b="1" dirty="0">
                <a:latin typeface="Calibri" panose="020F0502020204030204" pitchFamily="34" charset="0"/>
                <a:cs typeface="Calibri" panose="020F0502020204030204" pitchFamily="34" charset="0"/>
              </a:rPr>
              <a:t>)</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summarizing</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key</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findings</a:t>
            </a:r>
            <a:r>
              <a:rPr lang="pl-PL" dirty="0">
                <a:latin typeface="Calibri" panose="020F0502020204030204" pitchFamily="34" charset="0"/>
                <a:cs typeface="Calibri" panose="020F0502020204030204" pitchFamily="34" charset="0"/>
              </a:rPr>
              <a:t>.</a:t>
            </a:r>
          </a:p>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A list of 3 - 5 recommendations </a:t>
            </a:r>
            <a:r>
              <a:rPr lang="pl-PL" dirty="0">
                <a:latin typeface="Calibri" panose="020F0502020204030204" pitchFamily="34" charset="0"/>
                <a:cs typeface="Calibri" panose="020F0502020204030204" pitchFamily="34" charset="0"/>
              </a:rPr>
              <a:t>to improve agricultural logistics.</a:t>
            </a:r>
          </a:p>
          <a:p>
            <a:endParaRPr lang="pl-PL" dirty="0"/>
          </a:p>
        </p:txBody>
      </p:sp>
    </p:spTree>
    <p:extLst>
      <p:ext uri="{BB962C8B-B14F-4D97-AF65-F5344CB8AC3E}">
        <p14:creationId xmlns:p14="http://schemas.microsoft.com/office/powerpoint/2010/main" val="13913613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17513" y="225426"/>
            <a:ext cx="4889500" cy="717551"/>
          </a:xfrm>
        </p:spPr>
        <p:txBody>
          <a:bodyPr/>
          <a:lstStyle/>
          <a:p>
            <a:r>
              <a:rPr lang="pl-PL" dirty="0">
                <a:solidFill>
                  <a:srgbClr val="002060"/>
                </a:solidFill>
              </a:rPr>
              <a:t>Evaluation Criteria </a:t>
            </a:r>
          </a:p>
        </p:txBody>
      </p:sp>
      <p:graphicFrame>
        <p:nvGraphicFramePr>
          <p:cNvPr id="6" name="Tabela 5"/>
          <p:cNvGraphicFramePr>
            <a:graphicFrameLocks noGrp="1"/>
          </p:cNvGraphicFramePr>
          <p:nvPr>
            <p:extLst>
              <p:ext uri="{D42A27DB-BD31-4B8C-83A1-F6EECF244321}">
                <p14:modId xmlns:p14="http://schemas.microsoft.com/office/powerpoint/2010/main" val="2596747358"/>
              </p:ext>
            </p:extLst>
          </p:nvPr>
        </p:nvGraphicFramePr>
        <p:xfrm>
          <a:off x="260349" y="714378"/>
          <a:ext cx="11512550" cy="5982780"/>
        </p:xfrm>
        <a:graphic>
          <a:graphicData uri="http://schemas.openxmlformats.org/drawingml/2006/table">
            <a:tbl>
              <a:tblPr/>
              <a:tblGrid>
                <a:gridCol w="2302510">
                  <a:extLst>
                    <a:ext uri="{9D8B030D-6E8A-4147-A177-3AD203B41FA5}">
                      <a16:colId xmlns:a16="http://schemas.microsoft.com/office/drawing/2014/main" val="20000"/>
                    </a:ext>
                  </a:extLst>
                </a:gridCol>
                <a:gridCol w="2302510">
                  <a:extLst>
                    <a:ext uri="{9D8B030D-6E8A-4147-A177-3AD203B41FA5}">
                      <a16:colId xmlns:a16="http://schemas.microsoft.com/office/drawing/2014/main" val="20001"/>
                    </a:ext>
                  </a:extLst>
                </a:gridCol>
                <a:gridCol w="2302510">
                  <a:extLst>
                    <a:ext uri="{9D8B030D-6E8A-4147-A177-3AD203B41FA5}">
                      <a16:colId xmlns:a16="http://schemas.microsoft.com/office/drawing/2014/main" val="20002"/>
                    </a:ext>
                  </a:extLst>
                </a:gridCol>
                <a:gridCol w="2302510">
                  <a:extLst>
                    <a:ext uri="{9D8B030D-6E8A-4147-A177-3AD203B41FA5}">
                      <a16:colId xmlns:a16="http://schemas.microsoft.com/office/drawing/2014/main" val="20003"/>
                    </a:ext>
                  </a:extLst>
                </a:gridCol>
                <a:gridCol w="2302510">
                  <a:extLst>
                    <a:ext uri="{9D8B030D-6E8A-4147-A177-3AD203B41FA5}">
                      <a16:colId xmlns:a16="http://schemas.microsoft.com/office/drawing/2014/main" val="20004"/>
                    </a:ext>
                  </a:extLst>
                </a:gridCol>
              </a:tblGrid>
              <a:tr h="0">
                <a:tc>
                  <a:txBody>
                    <a:bodyPr/>
                    <a:lstStyle/>
                    <a:p>
                      <a:r>
                        <a:rPr lang="pl-PL" sz="1800" b="1" dirty="0" err="1">
                          <a:solidFill>
                            <a:schemeClr val="bg1"/>
                          </a:solidFill>
                          <a:latin typeface="Calibri" panose="020F0502020204030204" pitchFamily="34" charset="0"/>
                          <a:cs typeface="Calibri" panose="020F0502020204030204" pitchFamily="34" charset="0"/>
                        </a:rPr>
                        <a:t>Criterion</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Description</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Excellent</a:t>
                      </a:r>
                      <a:r>
                        <a:rPr lang="pl-PL" sz="1800" b="1" dirty="0">
                          <a:solidFill>
                            <a:schemeClr val="bg1"/>
                          </a:solidFill>
                          <a:latin typeface="Calibri" panose="020F0502020204030204" pitchFamily="34" charset="0"/>
                          <a:cs typeface="Calibri" panose="020F0502020204030204" pitchFamily="34" charset="0"/>
                        </a:rPr>
                        <a:t> Performance</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Poor</a:t>
                      </a:r>
                      <a:r>
                        <a:rPr lang="pl-PL" sz="1800" b="1" dirty="0">
                          <a:solidFill>
                            <a:schemeClr val="bg1"/>
                          </a:solidFill>
                          <a:latin typeface="Calibri" panose="020F0502020204030204" pitchFamily="34" charset="0"/>
                          <a:cs typeface="Calibri" panose="020F0502020204030204" pitchFamily="34" charset="0"/>
                        </a:rPr>
                        <a:t> Performance</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pl-PL" sz="1800" b="1" dirty="0" err="1">
                          <a:solidFill>
                            <a:schemeClr val="bg1"/>
                          </a:solidFill>
                          <a:latin typeface="Calibri" panose="020F0502020204030204" pitchFamily="34" charset="0"/>
                          <a:cs typeface="Calibri" panose="020F0502020204030204" pitchFamily="34" charset="0"/>
                        </a:rPr>
                        <a:t>Points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000"/>
                  </a:ext>
                </a:extLst>
              </a:tr>
              <a:tr h="900329">
                <a:tc>
                  <a:txBody>
                    <a:bodyPr/>
                    <a:lstStyle/>
                    <a:p>
                      <a:r>
                        <a:rPr lang="pl-PL" sz="1800" b="1" dirty="0" err="1">
                          <a:solidFill>
                            <a:schemeClr val="bg1"/>
                          </a:solidFill>
                          <a:latin typeface="Calibri" panose="020F0502020204030204" pitchFamily="34" charset="0"/>
                          <a:cs typeface="Calibri" panose="020F0502020204030204" pitchFamily="34" charset="0"/>
                        </a:rPr>
                        <a:t>Understanding</a:t>
                      </a:r>
                      <a:r>
                        <a:rPr lang="pl-PL" sz="1800" b="1" dirty="0">
                          <a:solidFill>
                            <a:schemeClr val="bg1"/>
                          </a:solidFill>
                          <a:latin typeface="Calibri" panose="020F0502020204030204" pitchFamily="34" charset="0"/>
                          <a:cs typeface="Calibri" panose="020F0502020204030204" pitchFamily="34" charset="0"/>
                        </a:rPr>
                        <a:t> of the Film</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dirty="0">
                          <a:latin typeface="Calibri" panose="020F0502020204030204" pitchFamily="34" charset="0"/>
                          <a:cs typeface="Calibri" panose="020F0502020204030204" pitchFamily="34" charset="0"/>
                        </a:rPr>
                        <a:t>Correct identification and interpretation of key information presented in the film, including the 37% food loss data and supply chain lengths.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Accurately explains all major concepts and statistics from the film.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Misinterprets or omits key information and logistics concepts.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07402">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Problem Analysis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dirty="0">
                          <a:latin typeface="Calibri" panose="020F0502020204030204" pitchFamily="34" charset="0"/>
                          <a:cs typeface="Calibri" panose="020F0502020204030204" pitchFamily="34" charset="0"/>
                        </a:rPr>
                        <a:t>Ability to connect transport infrastructure and road engineering issues with food logistics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Demonstrates deep analytical understanding of logistics and transport relationships.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Provides only basic or superficial observations.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00329">
                <a:tc>
                  <a:txBody>
                    <a:bodyPr/>
                    <a:lstStyle/>
                    <a:p>
                      <a:r>
                        <a:rPr lang="pl-PL" sz="1800" b="1" dirty="0">
                          <a:solidFill>
                            <a:schemeClr val="bg1"/>
                          </a:solidFill>
                          <a:latin typeface="Calibri" panose="020F0502020204030204" pitchFamily="34" charset="0"/>
                          <a:cs typeface="Calibri" panose="020F0502020204030204" pitchFamily="34" charset="0"/>
                        </a:rPr>
                        <a:t>Reference to SSA </a:t>
                      </a:r>
                      <a:r>
                        <a:rPr lang="pl-PL" sz="1800" b="1" dirty="0" err="1">
                          <a:solidFill>
                            <a:schemeClr val="bg1"/>
                          </a:solidFill>
                          <a:latin typeface="Calibri" panose="020F0502020204030204" pitchFamily="34" charset="0"/>
                          <a:cs typeface="Calibri" panose="020F0502020204030204" pitchFamily="34" charset="0"/>
                        </a:rPr>
                        <a:t>Realities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dirty="0">
                          <a:latin typeface="Calibri" panose="020F0502020204030204" pitchFamily="34" charset="0"/>
                          <a:cs typeface="Calibri" panose="020F0502020204030204" pitchFamily="34" charset="0"/>
                        </a:rPr>
                        <a:t>Use of realistic examples from Sub-Saharan Africa, especially the DRC, Cameroon, or the student’s home country.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Provides relevant and context-specific regional examples and logistics realities.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Lacks meaningful African context or local references.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14474">
                <a:tc>
                  <a:txBody>
                    <a:bodyPr/>
                    <a:lstStyle/>
                    <a:p>
                      <a:r>
                        <a:rPr lang="pl-PL" sz="1800" b="1" dirty="0" err="1">
                          <a:solidFill>
                            <a:schemeClr val="bg1"/>
                          </a:solidFill>
                          <a:latin typeface="Calibri" panose="020F0502020204030204" pitchFamily="34" charset="0"/>
                          <a:cs typeface="Calibri" panose="020F0502020204030204" pitchFamily="34" charset="0"/>
                        </a:rPr>
                        <a:t>Quality</a:t>
                      </a:r>
                      <a:r>
                        <a:rPr lang="pl-PL" sz="1800" b="1" dirty="0">
                          <a:solidFill>
                            <a:schemeClr val="bg1"/>
                          </a:solidFill>
                          <a:latin typeface="Calibri" panose="020F0502020204030204" pitchFamily="34" charset="0"/>
                          <a:cs typeface="Calibri" panose="020F0502020204030204" pitchFamily="34" charset="0"/>
                        </a:rPr>
                        <a:t> of </a:t>
                      </a:r>
                      <a:r>
                        <a:rPr lang="pl-PL" sz="1800" b="1" dirty="0" err="1">
                          <a:solidFill>
                            <a:schemeClr val="bg1"/>
                          </a:solidFill>
                          <a:latin typeface="Calibri" panose="020F0502020204030204" pitchFamily="34" charset="0"/>
                          <a:cs typeface="Calibri" panose="020F0502020204030204" pitchFamily="34" charset="0"/>
                        </a:rPr>
                        <a:t>Recommendations</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a:latin typeface="Calibri" panose="020F0502020204030204" pitchFamily="34" charset="0"/>
                          <a:cs typeface="Calibri" panose="020F0502020204030204" pitchFamily="34" charset="0"/>
                        </a:rPr>
                        <a:t>Feasibility, practicality, and technical quality of proposed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a:latin typeface="Calibri" panose="020F0502020204030204" pitchFamily="34" charset="0"/>
                          <a:cs typeface="Calibri" panose="020F0502020204030204" pitchFamily="34" charset="0"/>
                        </a:rPr>
                        <a:t>Proposes realistic and implementable technical and logistics improvements.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Recommendations are unrealistic or poorly justified.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07402">
                <a:tc>
                  <a:txBody>
                    <a:bodyPr/>
                    <a:lstStyle/>
                    <a:p>
                      <a:r>
                        <a:rPr lang="pl-PL" sz="1800" b="1" dirty="0" err="1">
                          <a:solidFill>
                            <a:schemeClr val="bg1"/>
                          </a:solidFill>
                          <a:latin typeface="Calibri" panose="020F0502020204030204" pitchFamily="34" charset="0"/>
                          <a:cs typeface="Calibri" panose="020F0502020204030204" pitchFamily="34" charset="0"/>
                        </a:rPr>
                        <a:t>Structure</a:t>
                      </a:r>
                      <a:r>
                        <a:rPr lang="pl-PL" sz="1800" b="1" dirty="0">
                          <a:solidFill>
                            <a:schemeClr val="bg1"/>
                          </a:solidFill>
                          <a:latin typeface="Calibri" panose="020F0502020204030204" pitchFamily="34" charset="0"/>
                          <a:cs typeface="Calibri" panose="020F0502020204030204" pitchFamily="34" charset="0"/>
                        </a:rPr>
                        <a:t> and Style</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a:latin typeface="Calibri" panose="020F0502020204030204" pitchFamily="34" charset="0"/>
                          <a:cs typeface="Calibri" panose="020F0502020204030204" pitchFamily="34" charset="0"/>
                        </a:rPr>
                        <a:t>Academic writing quality, clarity, organization, and language correctness.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a:latin typeface="Calibri" panose="020F0502020204030204" pitchFamily="34" charset="0"/>
                          <a:cs typeface="Calibri" panose="020F0502020204030204" pitchFamily="34" charset="0"/>
                        </a:rPr>
                        <a:t>Well-structured, professional, and linguistically accurate 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latin typeface="Calibri" panose="020F0502020204030204" pitchFamily="34" charset="0"/>
                          <a:cs typeface="Calibri" panose="020F0502020204030204" pitchFamily="34" charset="0"/>
                        </a:rPr>
                        <a:t>Disorganized structure and significant language issues.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00329">
                <a:tc>
                  <a:txBody>
                    <a:bodyPr/>
                    <a:lstStyle/>
                    <a:p>
                      <a:r>
                        <a:rPr lang="pl-PL" sz="1800" b="1" dirty="0">
                          <a:solidFill>
                            <a:schemeClr val="bg1"/>
                          </a:solidFill>
                          <a:latin typeface="Calibri" panose="020F0502020204030204" pitchFamily="34" charset="0"/>
                          <a:cs typeface="Calibri" panose="020F0502020204030204" pitchFamily="34" charset="0"/>
                        </a:rPr>
                        <a:t>Critical </a:t>
                      </a:r>
                      <a:r>
                        <a:rPr lang="pl-PL" sz="1800" b="1" dirty="0" err="1">
                          <a:solidFill>
                            <a:schemeClr val="bg1"/>
                          </a:solidFill>
                          <a:latin typeface="Calibri" panose="020F0502020204030204" pitchFamily="34" charset="0"/>
                          <a:cs typeface="Calibri" panose="020F0502020204030204" pitchFamily="34" charset="0"/>
                        </a:rPr>
                        <a:t>Thinking</a:t>
                      </a:r>
                      <a:endParaRPr lang="pl-PL" sz="1800"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sz="1200">
                          <a:latin typeface="Calibri" panose="020F0502020204030204" pitchFamily="34" charset="0"/>
                          <a:cs typeface="Calibri" panose="020F0502020204030204" pitchFamily="34" charset="0"/>
                        </a:rPr>
                        <a:t>Ability to critically assess whether international aid and investments address the most important logistics priorities.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a:latin typeface="Calibri" panose="020F0502020204030204" pitchFamily="34" charset="0"/>
                          <a:cs typeface="Calibri" panose="020F0502020204030204" pitchFamily="34" charset="0"/>
                        </a:rPr>
                        <a:t>Demonstrates independent and critical reflection supported by arguments.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a:latin typeface="Calibri" panose="020F0502020204030204" pitchFamily="34" charset="0"/>
                          <a:cs typeface="Calibri" panose="020F0502020204030204" pitchFamily="34" charset="0"/>
                        </a:rPr>
                        <a:t>Accepts information uncritically or provides unsupported opinions.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dirty="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21546">
                <a:tc>
                  <a:txBody>
                    <a:bodyPr/>
                    <a:lstStyle/>
                    <a:p>
                      <a:endParaRPr lang="pl-PL" sz="18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pl-PL" sz="12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b="1">
                          <a:latin typeface="Calibri" panose="020F0502020204030204" pitchFamily="34" charset="0"/>
                          <a:cs typeface="Calibri" panose="020F0502020204030204" pitchFamily="34" charset="0"/>
                        </a:rPr>
                        <a:t>TOTAL</a:t>
                      </a:r>
                      <a:endParaRPr lang="pl-PL" sz="12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pl-PL" sz="120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1200" b="1" dirty="0">
                          <a:latin typeface="Calibri" panose="020F0502020204030204" pitchFamily="34" charset="0"/>
                          <a:cs typeface="Calibri" panose="020F0502020204030204" pitchFamily="34" charset="0"/>
                        </a:rPr>
                        <a:t>100</a:t>
                      </a:r>
                      <a:endParaRPr lang="pl-PL" sz="1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3580085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74640" y="1458279"/>
            <a:ext cx="10398123" cy="5059521"/>
          </a:xfrm>
        </p:spPr>
        <p:txBody>
          <a:bodyPr>
            <a:normAutofit/>
          </a:bodyPr>
          <a:lstStyle/>
          <a:p>
            <a:pPr marL="0" indent="0">
              <a:buNone/>
            </a:pPr>
            <a:r>
              <a:rPr lang="pl-PL" dirty="0">
                <a:latin typeface="Calibri" panose="020F0502020204030204" pitchFamily="34" charset="0"/>
                <a:cs typeface="Calibri" panose="020F0502020204030204" pitchFamily="34" charset="0"/>
              </a:rPr>
              <a:t>Watch the World Bank video on the impact of transport on food security in Africa. Based on the material, prepare a report analyzing the causes of the 37% food loss in the region. Focus on the engineering aspects of road infrastructure in the DRC or Cameroon. Propose realistic technical solutions to shorten delivery times and improve connectivity between agricultural producers and markets. Deadline: [date].</a:t>
            </a:r>
          </a:p>
          <a:p>
            <a:endParaRPr lang="pl-PL" dirty="0"/>
          </a:p>
        </p:txBody>
      </p:sp>
      <p:sp>
        <p:nvSpPr>
          <p:cNvPr id="4" name="Tytuł 1"/>
          <p:cNvSpPr>
            <a:spLocks noGrp="1"/>
          </p:cNvSpPr>
          <p:nvPr>
            <p:ph type="title"/>
          </p:nvPr>
        </p:nvSpPr>
        <p:spPr>
          <a:xfrm>
            <a:off x="274640" y="525464"/>
            <a:ext cx="6426198" cy="717551"/>
          </a:xfrm>
        </p:spPr>
        <p:txBody>
          <a:bodyPr/>
          <a:lstStyle/>
          <a:p>
            <a:r>
              <a:rPr lang="pl-PL" dirty="0" err="1">
                <a:solidFill>
                  <a:srgbClr val="002060"/>
                </a:solidFill>
                <a:latin typeface="Calibri" panose="020F0502020204030204" pitchFamily="34" charset="0"/>
                <a:cs typeface="Calibri" panose="020F0502020204030204" pitchFamily="34" charset="0"/>
              </a:rPr>
              <a:t>Short</a:t>
            </a:r>
            <a:r>
              <a:rPr lang="pl-PL" dirty="0">
                <a:solidFill>
                  <a:srgbClr val="002060"/>
                </a:solidFill>
                <a:latin typeface="Calibri" panose="020F0502020204030204" pitchFamily="34" charset="0"/>
                <a:cs typeface="Calibri" panose="020F0502020204030204" pitchFamily="34" charset="0"/>
              </a:rPr>
              <a:t> </a:t>
            </a:r>
            <a:r>
              <a:rPr lang="pl-PL" dirty="0" err="1">
                <a:solidFill>
                  <a:srgbClr val="002060"/>
                </a:solidFill>
                <a:latin typeface="Calibri" panose="020F0502020204030204" pitchFamily="34" charset="0"/>
                <a:cs typeface="Calibri" panose="020F0502020204030204" pitchFamily="34" charset="0"/>
              </a:rPr>
              <a:t>Description</a:t>
            </a:r>
            <a:r>
              <a:rPr lang="pl-PL" dirty="0">
                <a:solidFill>
                  <a:srgbClr val="002060"/>
                </a:solidFill>
                <a:latin typeface="Calibri" panose="020F0502020204030204" pitchFamily="34" charset="0"/>
                <a:cs typeface="Calibri" panose="020F0502020204030204" pitchFamily="34" charset="0"/>
              </a:rPr>
              <a:t> for </a:t>
            </a:r>
            <a:r>
              <a:rPr lang="pl-PL" dirty="0" err="1">
                <a:solidFill>
                  <a:srgbClr val="002060"/>
                </a:solidFill>
                <a:latin typeface="Calibri" panose="020F0502020204030204" pitchFamily="34" charset="0"/>
                <a:cs typeface="Calibri" panose="020F0502020204030204" pitchFamily="34" charset="0"/>
              </a:rPr>
              <a:t>Students</a:t>
            </a: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264650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999084" y="2152071"/>
            <a:ext cx="8910054" cy="1370632"/>
          </a:xfrm>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542925" y="2823012"/>
            <a:ext cx="9715500" cy="2800767"/>
          </a:xfrm>
          <a:prstGeom prst="rect">
            <a:avLst/>
          </a:prstGeom>
        </p:spPr>
        <p:txBody>
          <a:bodyPr wrap="square">
            <a:spAutoFit/>
          </a:bodyPr>
          <a:lstStyle/>
          <a:p>
            <a:r>
              <a:rPr lang="pl-PL" sz="4400" b="1" dirty="0" err="1">
                <a:solidFill>
                  <a:srgbClr val="002060"/>
                </a:solidFill>
                <a:latin typeface="Calibri" panose="020F0502020204030204" pitchFamily="34" charset="0"/>
                <a:cs typeface="Calibri" panose="020F0502020204030204" pitchFamily="34" charset="0"/>
              </a:rPr>
              <a:t>Analyzing</a:t>
            </a:r>
            <a:r>
              <a:rPr lang="pl-PL" sz="4400" b="1" dirty="0">
                <a:solidFill>
                  <a:srgbClr val="002060"/>
                </a:solidFill>
                <a:latin typeface="Calibri" panose="020F0502020204030204" pitchFamily="34" charset="0"/>
                <a:cs typeface="Calibri" panose="020F0502020204030204" pitchFamily="34" charset="0"/>
              </a:rPr>
              <a:t> Food Supply Chain </a:t>
            </a:r>
            <a:r>
              <a:rPr lang="pl-PL" sz="4400" b="1" dirty="0" err="1">
                <a:solidFill>
                  <a:srgbClr val="002060"/>
                </a:solidFill>
                <a:latin typeface="Calibri" panose="020F0502020204030204" pitchFamily="34" charset="0"/>
                <a:cs typeface="Calibri" panose="020F0502020204030204" pitchFamily="34" charset="0"/>
              </a:rPr>
              <a:t>Bottlenecks</a:t>
            </a:r>
            <a:r>
              <a:rPr lang="pl-PL" sz="4400" b="1" dirty="0">
                <a:solidFill>
                  <a:srgbClr val="002060"/>
                </a:solidFill>
                <a:latin typeface="Calibri" panose="020F0502020204030204" pitchFamily="34" charset="0"/>
                <a:cs typeface="Calibri" panose="020F0502020204030204" pitchFamily="34" charset="0"/>
              </a:rPr>
              <a:t> and Transport Systems Engineering in </a:t>
            </a:r>
            <a:r>
              <a:rPr lang="pl-PL" sz="4400" b="1" dirty="0" err="1">
                <a:solidFill>
                  <a:srgbClr val="002060"/>
                </a:solidFill>
                <a:latin typeface="Calibri" panose="020F0502020204030204" pitchFamily="34" charset="0"/>
                <a:cs typeface="Calibri" panose="020F0502020204030204" pitchFamily="34" charset="0"/>
              </a:rPr>
              <a:t>Sub-Saharan</a:t>
            </a:r>
            <a:r>
              <a:rPr lang="pl-PL" sz="4400" b="1" dirty="0">
                <a:solidFill>
                  <a:srgbClr val="002060"/>
                </a:solidFill>
                <a:latin typeface="Calibri" panose="020F0502020204030204" pitchFamily="34" charset="0"/>
                <a:cs typeface="Calibri" panose="020F0502020204030204" pitchFamily="34" charset="0"/>
              </a:rPr>
              <a:t> </a:t>
            </a:r>
            <a:r>
              <a:rPr lang="pl-PL" sz="4400" b="1" dirty="0" err="1">
                <a:solidFill>
                  <a:srgbClr val="002060"/>
                </a:solidFill>
                <a:latin typeface="Calibri" panose="020F0502020204030204" pitchFamily="34" charset="0"/>
                <a:cs typeface="Calibri" panose="020F0502020204030204" pitchFamily="34" charset="0"/>
              </a:rPr>
              <a:t>Africa</a:t>
            </a:r>
            <a:endParaRPr lang="pl-PL" sz="4400" dirty="0">
              <a:solidFill>
                <a:srgbClr val="002060"/>
              </a:solidFill>
              <a:latin typeface="Calibri" panose="020F0502020204030204" pitchFamily="34" charset="0"/>
              <a:cs typeface="Calibri" panose="020F0502020204030204" pitchFamily="34" charset="0"/>
            </a:endParaRPr>
          </a:p>
          <a:p>
            <a:r>
              <a:rPr lang="pl-PL" sz="4400" dirty="0"/>
              <a:t> </a:t>
            </a:r>
          </a:p>
        </p:txBody>
      </p:sp>
      <p:sp>
        <p:nvSpPr>
          <p:cNvPr id="5" name="Prostokąt 4"/>
          <p:cNvSpPr/>
          <p:nvPr/>
        </p:nvSpPr>
        <p:spPr>
          <a:xfrm>
            <a:off x="312217" y="2003153"/>
            <a:ext cx="10587037" cy="3643313"/>
          </a:xfrm>
          <a:prstGeom prst="rect">
            <a:avLst/>
          </a:prstGeom>
          <a:solidFill>
            <a:schemeClr val="accent4">
              <a:lumMod val="40000"/>
              <a:lumOff val="60000"/>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TextBox 1">
            <a:extLst>
              <a:ext uri="{FF2B5EF4-FFF2-40B4-BE49-F238E27FC236}">
                <a16:creationId xmlns:a16="http://schemas.microsoft.com/office/drawing/2014/main" id="{26A92672-0F45-0A1E-727B-AC704B3763EC}"/>
              </a:ext>
            </a:extLst>
          </p:cNvPr>
          <p:cNvSpPr txBox="1"/>
          <p:nvPr/>
        </p:nvSpPr>
        <p:spPr>
          <a:xfrm>
            <a:off x="314520" y="5636237"/>
            <a:ext cx="3839299" cy="1213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sz="3600" b="1">
                <a:solidFill>
                  <a:srgbClr val="000000"/>
                </a:solidFill>
              </a:rPr>
              <a:t>MODULE 4</a:t>
            </a:r>
            <a:endParaRPr kumimoji="0" lang="en-US" sz="3600" b="1"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010588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3"/>
          <a:srcRect l="3423" t="16137" r="26786" b="13228"/>
          <a:stretch/>
        </p:blipFill>
        <p:spPr>
          <a:xfrm>
            <a:off x="114299" y="1385888"/>
            <a:ext cx="8357223" cy="4757738"/>
          </a:xfrm>
          <a:prstGeom prst="rect">
            <a:avLst/>
          </a:prstGeom>
        </p:spPr>
      </p:pic>
      <p:sp>
        <p:nvSpPr>
          <p:cNvPr id="5" name="Przycisk akcji: Do przodu lub Następny 4">
            <a:hlinkClick r:id="rId4" highlightClick="1"/>
          </p:cNvPr>
          <p:cNvSpPr/>
          <p:nvPr/>
        </p:nvSpPr>
        <p:spPr>
          <a:xfrm>
            <a:off x="3699978" y="2928939"/>
            <a:ext cx="1185863" cy="1057275"/>
          </a:xfrm>
          <a:prstGeom prst="actionButtonForwardNext">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pl-P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Prostokąt 5"/>
          <p:cNvSpPr/>
          <p:nvPr/>
        </p:nvSpPr>
        <p:spPr>
          <a:xfrm>
            <a:off x="215278" y="114300"/>
            <a:ext cx="8357223" cy="1077218"/>
          </a:xfrm>
          <a:prstGeom prst="rect">
            <a:avLst/>
          </a:prstGeom>
        </p:spPr>
        <p:txBody>
          <a:bodyPr wrap="square">
            <a:spAutoFit/>
          </a:bodyPr>
          <a:lstStyle/>
          <a:p>
            <a:r>
              <a:rPr lang="en-US" sz="3200" b="1" dirty="0">
                <a:solidFill>
                  <a:srgbClr val="0F0F0F"/>
                </a:solidFill>
                <a:latin typeface="Calibri" panose="020F0502020204030204" pitchFamily="34" charset="0"/>
                <a:cs typeface="Calibri" panose="020F0502020204030204" pitchFamily="34" charset="0"/>
              </a:rPr>
              <a:t>How Poor Transport Drives Food Insecurity in Africa: Fixing Supply Chain Bottlenecks</a:t>
            </a:r>
            <a:endParaRPr lang="en-US" sz="3200" b="1" i="0" dirty="0">
              <a:solidFill>
                <a:srgbClr val="0F0F0F"/>
              </a:solidFill>
              <a:effectLst/>
              <a:latin typeface="Calibri" panose="020F0502020204030204" pitchFamily="34" charset="0"/>
              <a:cs typeface="Calibri" panose="020F0502020204030204" pitchFamily="34" charset="0"/>
            </a:endParaRPr>
          </a:p>
        </p:txBody>
      </p:sp>
      <p:sp>
        <p:nvSpPr>
          <p:cNvPr id="2" name="Prostokąt 1"/>
          <p:cNvSpPr/>
          <p:nvPr/>
        </p:nvSpPr>
        <p:spPr>
          <a:xfrm>
            <a:off x="215278" y="6252835"/>
            <a:ext cx="8585822" cy="246221"/>
          </a:xfrm>
          <a:prstGeom prst="rect">
            <a:avLst/>
          </a:prstGeom>
        </p:spPr>
        <p:txBody>
          <a:bodyPr wrap="square">
            <a:spAutoFit/>
          </a:bodyPr>
          <a:lstStyle/>
          <a:p>
            <a:r>
              <a:rPr lang="pl-PL" sz="1000" dirty="0">
                <a:latin typeface="Calibri" panose="020F0502020204030204" pitchFamily="34" charset="0"/>
                <a:cs typeface="Calibri" panose="020F0502020204030204" pitchFamily="34" charset="0"/>
              </a:rPr>
              <a:t>https://www.youtube.com/watch?app=desktop&amp;v=-HhtF4kgMGU</a:t>
            </a:r>
          </a:p>
        </p:txBody>
      </p:sp>
    </p:spTree>
    <p:extLst>
      <p:ext uri="{BB962C8B-B14F-4D97-AF65-F5344CB8AC3E}">
        <p14:creationId xmlns:p14="http://schemas.microsoft.com/office/powerpoint/2010/main" val="19307628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sz="half" idx="1"/>
          </p:nvPr>
        </p:nvSpPr>
        <p:spPr>
          <a:xfrm>
            <a:off x="242888" y="1386842"/>
            <a:ext cx="10458450" cy="5059521"/>
          </a:xfrm>
        </p:spPr>
        <p:txBody>
          <a:bodyPr>
            <a:normAutofit lnSpcReduction="10000"/>
          </a:bodyPr>
          <a:lstStyle/>
          <a:p>
            <a:pPr>
              <a:buFont typeface="Wingdings" panose="05000000000000000000" pitchFamily="2" charset="2"/>
              <a:buChar char="§"/>
            </a:pPr>
            <a:r>
              <a:rPr lang="pl-PL" dirty="0">
                <a:latin typeface="Calibri" panose="020F0502020204030204" pitchFamily="34" charset="0"/>
                <a:cs typeface="Calibri" panose="020F0502020204030204" pitchFamily="34" charset="0"/>
              </a:rPr>
              <a:t>This video analyzes the critical impact of inefficient transport infrastructure on food security in Sub-Saharan Africa. The core problem is that African food supply chains are, on average, </a:t>
            </a:r>
            <a:r>
              <a:rPr lang="pl-PL" b="1" dirty="0">
                <a:latin typeface="Calibri" panose="020F0502020204030204" pitchFamily="34" charset="0"/>
                <a:cs typeface="Calibri" panose="020F0502020204030204" pitchFamily="34" charset="0"/>
              </a:rPr>
              <a:t>four times longer</a:t>
            </a:r>
            <a:r>
              <a:rPr lang="pl-PL" dirty="0">
                <a:latin typeface="Calibri" panose="020F0502020204030204" pitchFamily="34" charset="0"/>
                <a:cs typeface="Calibri" panose="020F0502020204030204" pitchFamily="34" charset="0"/>
              </a:rPr>
              <a:t> than those in Europe, leading to massive product losses. According to World Bank data, approximately </a:t>
            </a:r>
            <a:r>
              <a:rPr lang="pl-PL" b="1" dirty="0">
                <a:latin typeface="Calibri" panose="020F0502020204030204" pitchFamily="34" charset="0"/>
                <a:cs typeface="Calibri" panose="020F0502020204030204" pitchFamily="34" charset="0"/>
              </a:rPr>
              <a:t>37% of locally produced food is wasted</a:t>
            </a:r>
            <a:r>
              <a:rPr lang="pl-PL" dirty="0">
                <a:latin typeface="Calibri" panose="020F0502020204030204" pitchFamily="34" charset="0"/>
                <a:cs typeface="Calibri" panose="020F0502020204030204" pitchFamily="34" charset="0"/>
              </a:rPr>
              <a:t> due to transport and storage gaps, including a lack of cold chain infrastructure. </a:t>
            </a:r>
          </a:p>
          <a:p>
            <a:pPr>
              <a:buFont typeface="Wingdings" panose="05000000000000000000" pitchFamily="2" charset="2"/>
              <a:buChar char="§"/>
            </a:pPr>
            <a:r>
              <a:rPr lang="pl-PL" dirty="0">
                <a:latin typeface="Calibri" panose="020F0502020204030204" pitchFamily="34" charset="0"/>
                <a:cs typeface="Calibri" panose="020F0502020204030204" pitchFamily="34" charset="0"/>
              </a:rPr>
              <a:t>The material emphasizes that without improved transport connectivity and the elimination of border delays, the region cannot effectively feed its growing population. Key conclusions point to the necessity of investing in rural "feeder roads" and logistics infrastructure to reduce the distance between producers and consumers.</a:t>
            </a:r>
          </a:p>
          <a:p>
            <a:pPr>
              <a:buFont typeface="Wingdings" panose="05000000000000000000" pitchFamily="2" charset="2"/>
              <a:buChar char="§"/>
            </a:pPr>
            <a:endParaRPr lang="pl-PL"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a:solidFill>
                  <a:srgbClr val="002060"/>
                </a:solidFill>
                <a:latin typeface="Calibri" panose="020F0502020204030204" pitchFamily="34" charset="0"/>
                <a:cs typeface="Calibri" panose="020F0502020204030204" pitchFamily="34" charset="0"/>
              </a:rPr>
              <a:t>Summary of the Film</a:t>
            </a:r>
          </a:p>
        </p:txBody>
      </p:sp>
    </p:spTree>
    <p:extLst>
      <p:ext uri="{BB962C8B-B14F-4D97-AF65-F5344CB8AC3E}">
        <p14:creationId xmlns:p14="http://schemas.microsoft.com/office/powerpoint/2010/main" val="201072954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Learning Outcomes</a:t>
            </a:r>
          </a:p>
        </p:txBody>
      </p:sp>
      <p:sp>
        <p:nvSpPr>
          <p:cNvPr id="3" name="Symbol zastępczy tekstu 2"/>
          <p:cNvSpPr>
            <a:spLocks noGrp="1"/>
          </p:cNvSpPr>
          <p:nvPr>
            <p:ph type="body" sz="half" idx="1"/>
          </p:nvPr>
        </p:nvSpPr>
        <p:spPr>
          <a:xfrm>
            <a:off x="603252" y="1386842"/>
            <a:ext cx="9626597" cy="5059521"/>
          </a:xfrm>
        </p:spPr>
        <p:txBody>
          <a:bodyPr>
            <a:normAutofit/>
          </a:bodyPr>
          <a:lstStyle/>
          <a:p>
            <a:pPr marL="0" indent="0">
              <a:buNone/>
            </a:pPr>
            <a:r>
              <a:rPr lang="pl-PL" dirty="0" err="1">
                <a:latin typeface="Calibri" panose="020F0502020204030204" pitchFamily="34" charset="0"/>
                <a:cs typeface="Calibri" panose="020F0502020204030204" pitchFamily="34" charset="0"/>
              </a:rPr>
              <a:t>After</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completing</a:t>
            </a:r>
            <a:r>
              <a:rPr lang="pl-PL" dirty="0">
                <a:latin typeface="Calibri" panose="020F0502020204030204" pitchFamily="34" charset="0"/>
                <a:cs typeface="Calibri" panose="020F0502020204030204" pitchFamily="34" charset="0"/>
              </a:rPr>
              <a:t> the </a:t>
            </a:r>
            <a:r>
              <a:rPr lang="pl-PL" dirty="0" err="1">
                <a:latin typeface="Calibri" panose="020F0502020204030204" pitchFamily="34" charset="0"/>
                <a:cs typeface="Calibri" panose="020F0502020204030204" pitchFamily="34" charset="0"/>
              </a:rPr>
              <a:t>assignment</a:t>
            </a:r>
            <a:r>
              <a:rPr lang="pl-PL" dirty="0">
                <a:latin typeface="Calibri" panose="020F0502020204030204" pitchFamily="34" charset="0"/>
                <a:cs typeface="Calibri" panose="020F0502020204030204" pitchFamily="34" charset="0"/>
              </a:rPr>
              <a:t>, the student:</a:t>
            </a:r>
          </a:p>
          <a:p>
            <a:pPr lvl="0">
              <a:buFont typeface="Arial" panose="020B0604020202020204" pitchFamily="34" charset="0"/>
              <a:buChar char="•"/>
            </a:pPr>
            <a:r>
              <a:rPr lang="pl-PL" dirty="0" err="1">
                <a:latin typeface="Calibri" panose="020F0502020204030204" pitchFamily="34" charset="0"/>
                <a:cs typeface="Calibri" panose="020F0502020204030204" pitchFamily="34" charset="0"/>
              </a:rPr>
              <a:t>identifies</a:t>
            </a:r>
            <a:r>
              <a:rPr lang="pl-PL" dirty="0">
                <a:latin typeface="Calibri" panose="020F0502020204030204" pitchFamily="34" charset="0"/>
                <a:cs typeface="Calibri" panose="020F0502020204030204" pitchFamily="34" charset="0"/>
              </a:rPr>
              <a:t> the main technical and organizational barriers in transporting agricultural products in Africa.</a:t>
            </a:r>
          </a:p>
          <a:p>
            <a:pPr lvl="0">
              <a:buFont typeface="Arial" panose="020B0604020202020204" pitchFamily="34" charset="0"/>
              <a:buChar char="•"/>
            </a:pPr>
            <a:r>
              <a:rPr lang="pl-PL" dirty="0" err="1">
                <a:latin typeface="Calibri" panose="020F0502020204030204" pitchFamily="34" charset="0"/>
                <a:cs typeface="Calibri" panose="020F0502020204030204" pitchFamily="34" charset="0"/>
              </a:rPr>
              <a:t>analyzes</a:t>
            </a:r>
            <a:r>
              <a:rPr lang="pl-PL" dirty="0">
                <a:latin typeface="Calibri" panose="020F0502020204030204" pitchFamily="34" charset="0"/>
                <a:cs typeface="Calibri" panose="020F0502020204030204" pitchFamily="34" charset="0"/>
              </a:rPr>
              <a:t> how road conditions affect losses in the food supply chain.</a:t>
            </a:r>
          </a:p>
          <a:p>
            <a:pPr lvl="0">
              <a:buFont typeface="Arial" panose="020B0604020202020204" pitchFamily="34" charset="0"/>
              <a:buChar char="•"/>
            </a:pPr>
            <a:r>
              <a:rPr lang="pl-PL" dirty="0" err="1">
                <a:latin typeface="Calibri" panose="020F0502020204030204" pitchFamily="34" charset="0"/>
                <a:cs typeface="Calibri" panose="020F0502020204030204" pitchFamily="34" charset="0"/>
              </a:rPr>
              <a:t>evaluates</a:t>
            </a:r>
            <a:r>
              <a:rPr lang="pl-PL" dirty="0">
                <a:latin typeface="Calibri" panose="020F0502020204030204" pitchFamily="34" charset="0"/>
                <a:cs typeface="Calibri" panose="020F0502020204030204" pitchFamily="34" charset="0"/>
              </a:rPr>
              <a:t> the importance of "last-mile" infrastructure for food security.</a:t>
            </a:r>
          </a:p>
          <a:p>
            <a:pPr lvl="0">
              <a:buFont typeface="Arial" panose="020B0604020202020204" pitchFamily="34" charset="0"/>
              <a:buChar char="•"/>
            </a:pPr>
            <a:r>
              <a:rPr lang="pl-PL" dirty="0" err="1">
                <a:latin typeface="Calibri" panose="020F0502020204030204" pitchFamily="34" charset="0"/>
                <a:cs typeface="Calibri" panose="020F0502020204030204" pitchFamily="34" charset="0"/>
              </a:rPr>
              <a:t>proposes</a:t>
            </a:r>
            <a:r>
              <a:rPr lang="pl-PL" dirty="0">
                <a:latin typeface="Calibri" panose="020F0502020204030204" pitchFamily="34" charset="0"/>
                <a:cs typeface="Calibri" panose="020F0502020204030204" pitchFamily="34" charset="0"/>
              </a:rPr>
              <a:t> engineering solutions for designing local road networks connecting markets with production areas.</a:t>
            </a:r>
          </a:p>
          <a:p>
            <a:endParaRPr lang="pl-PL" dirty="0"/>
          </a:p>
        </p:txBody>
      </p:sp>
    </p:spTree>
    <p:extLst>
      <p:ext uri="{BB962C8B-B14F-4D97-AF65-F5344CB8AC3E}">
        <p14:creationId xmlns:p14="http://schemas.microsoft.com/office/powerpoint/2010/main" val="417432820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solidFill>
                  <a:srgbClr val="002060"/>
                </a:solidFill>
              </a:rPr>
              <a:t>Instruction for Students</a:t>
            </a:r>
            <a:br>
              <a:rPr lang="pl-PL" dirty="0"/>
            </a:br>
            <a:endParaRPr lang="pl-PL" dirty="0"/>
          </a:p>
        </p:txBody>
      </p:sp>
      <p:sp>
        <p:nvSpPr>
          <p:cNvPr id="3" name="Symbol zastępczy tekstu 2"/>
          <p:cNvSpPr>
            <a:spLocks noGrp="1"/>
          </p:cNvSpPr>
          <p:nvPr>
            <p:ph type="body" sz="half" idx="1"/>
          </p:nvPr>
        </p:nvSpPr>
        <p:spPr>
          <a:xfrm>
            <a:off x="214312" y="1386842"/>
            <a:ext cx="10415587" cy="5059521"/>
          </a:xfrm>
        </p:spPr>
        <p:txBody>
          <a:bodyPr>
            <a:normAutofit fontScale="92500" lnSpcReduction="10000"/>
          </a:bodyPr>
          <a:lstStyle/>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Watch the video and identify </a:t>
            </a:r>
            <a:r>
              <a:rPr lang="pl-PL" dirty="0">
                <a:latin typeface="Calibri" panose="020F0502020204030204" pitchFamily="34" charset="0"/>
                <a:cs typeface="Calibri" panose="020F0502020204030204" pitchFamily="34" charset="0"/>
              </a:rPr>
              <a:t>why transport is considered the main factor generating food waste in Africa.</a:t>
            </a:r>
          </a:p>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Describe 3 technical/operational causes and 3 social/economic effects </a:t>
            </a:r>
            <a:r>
              <a:rPr lang="pl-PL" dirty="0">
                <a:latin typeface="Calibri" panose="020F0502020204030204" pitchFamily="34" charset="0"/>
                <a:cs typeface="Calibri" panose="020F0502020204030204" pitchFamily="34" charset="0"/>
              </a:rPr>
              <a:t>of low efficiency in agricultural transport.</a:t>
            </a:r>
          </a:p>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Relate these problems to the transport realities in your country </a:t>
            </a:r>
            <a:r>
              <a:rPr lang="pl-PL" dirty="0">
                <a:latin typeface="Calibri" panose="020F0502020204030204" pitchFamily="34" charset="0"/>
                <a:cs typeface="Calibri" panose="020F0502020204030204" pitchFamily="34" charset="0"/>
              </a:rPr>
              <a:t>(e.g., DRC or Cameroon)—focus on a specific province.</a:t>
            </a:r>
          </a:p>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Indicate what data (e.g., traffic volume, travel time, pavement condition) would be needed </a:t>
            </a:r>
            <a:r>
              <a:rPr lang="pl-PL" dirty="0">
                <a:latin typeface="Calibri" panose="020F0502020204030204" pitchFamily="34" charset="0"/>
                <a:cs typeface="Calibri" panose="020F0502020204030204" pitchFamily="34" charset="0"/>
              </a:rPr>
              <a:t>to design better transport connectivity for the chosen region.</a:t>
            </a:r>
          </a:p>
          <a:p>
            <a:pPr lvl="0">
              <a:buFont typeface="Arial" panose="020B0604020202020204" pitchFamily="34" charset="0"/>
              <a:buChar char="•"/>
            </a:pPr>
            <a:r>
              <a:rPr lang="pl-PL" b="1" dirty="0">
                <a:latin typeface="Calibri" panose="020F0502020204030204" pitchFamily="34" charset="0"/>
                <a:cs typeface="Calibri" panose="020F0502020204030204" pitchFamily="34" charset="0"/>
              </a:rPr>
              <a:t>Propose 3 realistic corrective actions </a:t>
            </a:r>
            <a:r>
              <a:rPr lang="pl-PL" dirty="0">
                <a:latin typeface="Calibri" panose="020F0502020204030204" pitchFamily="34" charset="0"/>
                <a:cs typeface="Calibri" panose="020F0502020204030204" pitchFamily="34" charset="0"/>
              </a:rPr>
              <a:t>(e.g., modernization of feeder roads, construction of logistics centers).</a:t>
            </a:r>
          </a:p>
          <a:p>
            <a:pPr>
              <a:buFont typeface="Arial" panose="020B0604020202020204" pitchFamily="34" charset="0"/>
              <a:buChar char="•"/>
            </a:pP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007413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solidFill>
                  <a:srgbClr val="002060"/>
                </a:solidFill>
              </a:rPr>
              <a:t>Supporting</a:t>
            </a:r>
            <a:r>
              <a:rPr lang="pl-PL" dirty="0">
                <a:solidFill>
                  <a:srgbClr val="002060"/>
                </a:solidFill>
              </a:rPr>
              <a:t> </a:t>
            </a:r>
            <a:r>
              <a:rPr lang="pl-PL" dirty="0" err="1">
                <a:solidFill>
                  <a:srgbClr val="002060"/>
                </a:solidFill>
              </a:rPr>
              <a:t>Questions</a:t>
            </a:r>
            <a:br>
              <a:rPr lang="pl-PL" dirty="0"/>
            </a:br>
            <a:endParaRPr lang="pl-PL" dirty="0"/>
          </a:p>
        </p:txBody>
      </p:sp>
      <p:sp>
        <p:nvSpPr>
          <p:cNvPr id="3" name="Symbol zastępczy tekstu 2"/>
          <p:cNvSpPr>
            <a:spLocks noGrp="1"/>
          </p:cNvSpPr>
          <p:nvPr>
            <p:ph type="body" sz="half" idx="1"/>
          </p:nvPr>
        </p:nvSpPr>
        <p:spPr>
          <a:xfrm>
            <a:off x="356396" y="1414463"/>
            <a:ext cx="10272713" cy="4774725"/>
          </a:xfrm>
        </p:spPr>
        <p:txBody>
          <a:bodyPr>
            <a:normAutofit lnSpcReduction="10000"/>
          </a:bodyPr>
          <a:lstStyle/>
          <a:p>
            <a:pPr lvl="0">
              <a:buFont typeface="Arial" panose="020B0604020202020204" pitchFamily="34" charset="0"/>
              <a:buChar char="•"/>
            </a:pPr>
            <a:r>
              <a:rPr lang="pl-PL" dirty="0" err="1">
                <a:latin typeface="Calibri" panose="020F0502020204030204" pitchFamily="34" charset="0"/>
                <a:cs typeface="Calibri" panose="020F0502020204030204" pitchFamily="34" charset="0"/>
              </a:rPr>
              <a:t>What</a:t>
            </a:r>
            <a:r>
              <a:rPr lang="pl-PL" dirty="0">
                <a:latin typeface="Calibri" panose="020F0502020204030204" pitchFamily="34" charset="0"/>
                <a:cs typeface="Calibri" panose="020F0502020204030204" pitchFamily="34" charset="0"/>
              </a:rPr>
              <a:t> is the main difference between supply chain lengths in Africa and Europe according to the video?</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Why is the lack of cold chains so detrimental to transport systems engineering?</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What are the main infrastructural limitations presented in the </a:t>
            </a:r>
            <a:r>
              <a:rPr lang="pl-PL" dirty="0" err="1">
                <a:latin typeface="Calibri" panose="020F0502020204030204" pitchFamily="34" charset="0"/>
                <a:cs typeface="Calibri" panose="020F0502020204030204" pitchFamily="34" charset="0"/>
              </a:rPr>
              <a:t>material</a:t>
            </a:r>
            <a:r>
              <a:rPr lang="pl-PL" dirty="0">
                <a:latin typeface="Calibri" panose="020F0502020204030204" pitchFamily="34" charset="0"/>
                <a:cs typeface="Calibri" panose="020F0502020204030204" pitchFamily="34" charset="0"/>
              </a:rPr>
              <a:t>?</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How do delays at checkpoints affect the condition of transported goods?</a:t>
            </a:r>
          </a:p>
          <a:p>
            <a:pPr lvl="0">
              <a:buFont typeface="Arial" panose="020B0604020202020204" pitchFamily="34" charset="0"/>
              <a:buChar char="•"/>
            </a:pPr>
            <a:r>
              <a:rPr lang="pl-PL" dirty="0">
                <a:latin typeface="Calibri" panose="020F0502020204030204" pitchFamily="34" charset="0"/>
                <a:cs typeface="Calibri" panose="020F0502020204030204" pitchFamily="34" charset="0"/>
              </a:rPr>
              <a:t>Are the World Bank's presented solutions easy to implement in low-budget conditions?</a:t>
            </a:r>
            <a:r>
              <a:rPr lang="pl-PL" b="1" dirty="0">
                <a:latin typeface="Calibri" panose="020F0502020204030204" pitchFamily="34" charset="0"/>
                <a:cs typeface="Calibri" panose="020F0502020204030204" pitchFamily="34" charset="0"/>
              </a:rPr>
              <a:t> </a:t>
            </a:r>
            <a:endParaRPr lang="pl-PL" dirty="0">
              <a:latin typeface="Calibri" panose="020F0502020204030204" pitchFamily="34" charset="0"/>
              <a:cs typeface="Calibri" panose="020F0502020204030204" pitchFamily="34" charset="0"/>
            </a:endParaRPr>
          </a:p>
          <a:p>
            <a:pPr lvl="0">
              <a:buFont typeface="Arial" panose="020B0604020202020204" pitchFamily="34" charset="0"/>
              <a:buChar char="•"/>
            </a:pPr>
            <a:endParaRPr lang="pl-PL"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3784262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390C33-C32E-4212-8A97-17D59ED18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0D354D-ECD0-43B2-94F9-B7028980A324}">
  <ds:schemaRefs>
    <ds:schemaRef ds:uri="http://schemas.microsoft.com/office/2006/metadata/properties"/>
    <ds:schemaRef ds:uri="597320a7-26c9-4ada-a5d3-9ce4cfbbe2b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d7c2d7e5-d637-40e7-a03d-32f79b35a394"/>
    <ds:schemaRef ds:uri="http://www.w3.org/XML/1998/namespace"/>
  </ds:schemaRefs>
</ds:datastoreItem>
</file>

<file path=customXml/itemProps3.xml><?xml version="1.0" encoding="utf-8"?>
<ds:datastoreItem xmlns:ds="http://schemas.openxmlformats.org/officeDocument/2006/customXml" ds:itemID="{447AD314-B10E-4340-A248-24F331000C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6879</TotalTime>
  <Words>808</Words>
  <Application>Microsoft Office PowerPoint</Application>
  <PresentationFormat>Widescreen</PresentationFormat>
  <Paragraphs>83</Paragraphs>
  <Slides>13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Rounded MT Bold</vt:lpstr>
      <vt:lpstr>Calibri</vt:lpstr>
      <vt:lpstr>Helvetica Neue</vt:lpstr>
      <vt:lpstr>Helvetica Neue Medium</vt:lpstr>
      <vt:lpstr>Montserrat Regular</vt:lpstr>
      <vt:lpstr>Wingdings</vt:lpstr>
      <vt:lpstr>21_BasicWhite</vt:lpstr>
      <vt:lpstr>African Logistics and Supply Chain Case Studies</vt:lpstr>
      <vt:lpstr>Road Transportation Systems Engineering Development in the Sub-Saharan Africa – Modern EU Master Programme &amp; Capacity Building</vt:lpstr>
      <vt:lpstr>PowerPoint Presentation</vt:lpstr>
      <vt:lpstr>PowerPoint Presentation</vt:lpstr>
      <vt:lpstr>PowerPoint Presentation</vt:lpstr>
      <vt:lpstr>Summary of the Film</vt:lpstr>
      <vt:lpstr>Learning Outcomes</vt:lpstr>
      <vt:lpstr>Instruction for Students </vt:lpstr>
      <vt:lpstr>Supporting Questions </vt:lpstr>
      <vt:lpstr>Expected Result </vt:lpstr>
      <vt:lpstr>Evaluation Criteria </vt:lpstr>
      <vt:lpstr>Short Description for Students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193</cp:revision>
  <dcterms:created xsi:type="dcterms:W3CDTF">2026-01-05T11:08:08Z</dcterms:created>
  <dcterms:modified xsi:type="dcterms:W3CDTF">2026-05-26T17:01:01Z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