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8"/>
  </p:notesMasterIdLst>
  <p:handoutMasterIdLst>
    <p:handoutMasterId r:id="rId29"/>
  </p:handoutMasterIdLst>
  <p:sldIdLst>
    <p:sldId id="306" r:id="rId5"/>
    <p:sldId id="313" r:id="rId6"/>
    <p:sldId id="307" r:id="rId7"/>
    <p:sldId id="311" r:id="rId8"/>
    <p:sldId id="314" r:id="rId9"/>
    <p:sldId id="315" r:id="rId10"/>
    <p:sldId id="316" r:id="rId11"/>
    <p:sldId id="317" r:id="rId12"/>
    <p:sldId id="318" r:id="rId13"/>
    <p:sldId id="319" r:id="rId14"/>
    <p:sldId id="320" r:id="rId15"/>
    <p:sldId id="321" r:id="rId16"/>
    <p:sldId id="322" r:id="rId17"/>
    <p:sldId id="323" r:id="rId18"/>
    <p:sldId id="324" r:id="rId19"/>
    <p:sldId id="327" r:id="rId20"/>
    <p:sldId id="326" r:id="rId21"/>
    <p:sldId id="328" r:id="rId22"/>
    <p:sldId id="329" r:id="rId23"/>
    <p:sldId id="330" r:id="rId24"/>
    <p:sldId id="325" r:id="rId25"/>
    <p:sldId id="331" r:id="rId26"/>
    <p:sldId id="309" r:id="rId2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7671"/>
    <p:restoredTop sz="94668"/>
  </p:normalViewPr>
  <p:slideViewPr>
    <p:cSldViewPr snapToGrid="0">
      <p:cViewPr varScale="1">
        <p:scale>
          <a:sx n="136" d="100"/>
          <a:sy n="136" d="100"/>
        </p:scale>
        <p:origin x="322"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45.060" v="0" actId="20577"/>
      <pc:docMkLst>
        <pc:docMk/>
      </pc:docMkLst>
      <pc:sldChg chg="modSp mod">
        <pc:chgData name="Wojciech Kustra" userId="afebd3d0-216b-4c4f-8992-1bf1fda6d5e8" providerId="ADAL" clId="{1D307E72-7901-4E61-A01B-3C4232ABCF63}" dt="2026-07-13T09:49:45.060" v="0" actId="20577"/>
        <pc:sldMkLst>
          <pc:docMk/>
          <pc:sldMk cId="1478447607" sldId="306"/>
        </pc:sldMkLst>
        <pc:spChg chg="mod">
          <ac:chgData name="Wojciech Kustra" userId="afebd3d0-216b-4c4f-8992-1bf1fda6d5e8" providerId="ADAL" clId="{1D307E72-7901-4E61-A01B-3C4232ABCF63}" dt="2026-07-13T09:49:45.060"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14.07.2026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Motorized</a:t>
            </a:r>
            <a:r>
              <a:rPr lang="pl-PL" dirty="0"/>
              <a:t>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de-DE" dirty="0" err="1"/>
              <a:t>Fundamentals</a:t>
            </a:r>
            <a:r>
              <a:rPr lang="de-DE" dirty="0"/>
              <a:t> </a:t>
            </a:r>
            <a:r>
              <a:rPr lang="de-DE" err="1"/>
              <a:t>of</a:t>
            </a:r>
            <a:r>
              <a:rPr lang="de-DE"/>
              <a:t>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6A1441-52C8-CF66-4544-A500AA1DAA8F}"/>
              </a:ext>
            </a:extLst>
          </p:cNvPr>
          <p:cNvSpPr>
            <a:spLocks noGrp="1"/>
          </p:cNvSpPr>
          <p:nvPr>
            <p:ph type="title"/>
          </p:nvPr>
        </p:nvSpPr>
        <p:spPr>
          <a:xfrm>
            <a:off x="603253" y="539751"/>
            <a:ext cx="6911452" cy="717551"/>
          </a:xfrm>
        </p:spPr>
        <p:txBody>
          <a:bodyPr/>
          <a:lstStyle/>
          <a:p>
            <a:r>
              <a:rPr lang="de-DE" dirty="0" err="1"/>
              <a:t>Accidents</a:t>
            </a:r>
            <a:r>
              <a:rPr lang="de-DE" dirty="0"/>
              <a:t>, </a:t>
            </a:r>
            <a:r>
              <a:rPr lang="de-DE" dirty="0" err="1"/>
              <a:t>Safety</a:t>
            </a:r>
            <a:r>
              <a:rPr lang="de-DE" dirty="0"/>
              <a:t> &amp; </a:t>
            </a:r>
            <a:r>
              <a:rPr lang="de-DE" dirty="0" err="1"/>
              <a:t>Fatalities</a:t>
            </a:r>
            <a:endParaRPr lang="de-DE" dirty="0"/>
          </a:p>
        </p:txBody>
      </p:sp>
      <p:sp>
        <p:nvSpPr>
          <p:cNvPr id="3" name="Textplatzhalter 2">
            <a:extLst>
              <a:ext uri="{FF2B5EF4-FFF2-40B4-BE49-F238E27FC236}">
                <a16:creationId xmlns:a16="http://schemas.microsoft.com/office/drawing/2014/main" id="{CEC262F1-C1D7-AA56-4DCF-5EE3F963198A}"/>
              </a:ext>
            </a:extLst>
          </p:cNvPr>
          <p:cNvSpPr>
            <a:spLocks noGrp="1"/>
          </p:cNvSpPr>
          <p:nvPr>
            <p:ph type="body" sz="half" idx="1"/>
          </p:nvPr>
        </p:nvSpPr>
        <p:spPr/>
        <p:txBody>
          <a:bodyPr>
            <a:normAutofit/>
          </a:bodyPr>
          <a:lstStyle/>
          <a:p>
            <a:r>
              <a:rPr lang="de-DE" dirty="0"/>
              <a:t>~1.3 </a:t>
            </a:r>
            <a:r>
              <a:rPr lang="de-DE" dirty="0" err="1"/>
              <a:t>million</a:t>
            </a:r>
            <a:r>
              <a:rPr lang="de-DE" dirty="0"/>
              <a:t> </a:t>
            </a:r>
            <a:r>
              <a:rPr lang="de-DE" dirty="0" err="1"/>
              <a:t>people</a:t>
            </a:r>
            <a:r>
              <a:rPr lang="de-DE" dirty="0"/>
              <a:t> die in </a:t>
            </a:r>
            <a:r>
              <a:rPr lang="de-DE" dirty="0" err="1"/>
              <a:t>road</a:t>
            </a:r>
            <a:r>
              <a:rPr lang="de-DE" dirty="0"/>
              <a:t> </a:t>
            </a:r>
            <a:r>
              <a:rPr lang="de-DE" dirty="0" err="1"/>
              <a:t>crashes</a:t>
            </a:r>
            <a:r>
              <a:rPr lang="de-DE" dirty="0"/>
              <a:t> </a:t>
            </a:r>
            <a:r>
              <a:rPr lang="de-DE" dirty="0" err="1"/>
              <a:t>worldwide</a:t>
            </a:r>
            <a:r>
              <a:rPr lang="de-DE" dirty="0"/>
              <a:t> </a:t>
            </a:r>
            <a:r>
              <a:rPr lang="de-DE" dirty="0" err="1"/>
              <a:t>annually</a:t>
            </a:r>
            <a:endParaRPr lang="de-DE" dirty="0"/>
          </a:p>
          <a:p>
            <a:r>
              <a:rPr lang="de-DE" dirty="0"/>
              <a:t>Vulnerable </a:t>
            </a:r>
            <a:r>
              <a:rPr lang="de-DE" dirty="0" err="1"/>
              <a:t>road</a:t>
            </a:r>
            <a:r>
              <a:rPr lang="de-DE" dirty="0"/>
              <a:t> </a:t>
            </a:r>
            <a:r>
              <a:rPr lang="de-DE" dirty="0" err="1"/>
              <a:t>users</a:t>
            </a:r>
            <a:r>
              <a:rPr lang="de-DE" dirty="0"/>
              <a:t> (</a:t>
            </a:r>
            <a:r>
              <a:rPr lang="de-DE" dirty="0" err="1"/>
              <a:t>pedestrians</a:t>
            </a:r>
            <a:r>
              <a:rPr lang="de-DE" dirty="0"/>
              <a:t>, </a:t>
            </a:r>
            <a:r>
              <a:rPr lang="de-DE" dirty="0" err="1"/>
              <a:t>cyclists</a:t>
            </a:r>
            <a:r>
              <a:rPr lang="de-DE" dirty="0"/>
              <a:t>, </a:t>
            </a:r>
            <a:r>
              <a:rPr lang="de-DE" dirty="0" err="1"/>
              <a:t>motorized</a:t>
            </a:r>
            <a:r>
              <a:rPr lang="de-DE" dirty="0"/>
              <a:t> </a:t>
            </a:r>
            <a:r>
              <a:rPr lang="de-DE" dirty="0" err="1"/>
              <a:t>two-wheelers</a:t>
            </a:r>
            <a:r>
              <a:rPr lang="de-DE" dirty="0"/>
              <a:t>) </a:t>
            </a:r>
            <a:r>
              <a:rPr lang="de-DE" dirty="0" err="1"/>
              <a:t>account</a:t>
            </a:r>
            <a:r>
              <a:rPr lang="de-DE" dirty="0"/>
              <a:t> </a:t>
            </a:r>
            <a:r>
              <a:rPr lang="de-DE" dirty="0" err="1"/>
              <a:t>for</a:t>
            </a:r>
            <a:r>
              <a:rPr lang="de-DE" dirty="0"/>
              <a:t> &gt;50% </a:t>
            </a:r>
            <a:r>
              <a:rPr lang="de-DE" dirty="0" err="1"/>
              <a:t>of</a:t>
            </a:r>
            <a:r>
              <a:rPr lang="de-DE" dirty="0"/>
              <a:t> all </a:t>
            </a:r>
            <a:r>
              <a:rPr lang="de-DE" dirty="0" err="1"/>
              <a:t>fatalities</a:t>
            </a:r>
            <a:endParaRPr lang="de-DE" dirty="0"/>
          </a:p>
          <a:p>
            <a:r>
              <a:rPr lang="de-DE" dirty="0"/>
              <a:t>Car </a:t>
            </a:r>
            <a:r>
              <a:rPr lang="de-DE" dirty="0" err="1"/>
              <a:t>occupant</a:t>
            </a:r>
            <a:r>
              <a:rPr lang="de-DE" dirty="0"/>
              <a:t> </a:t>
            </a:r>
            <a:r>
              <a:rPr lang="de-DE" dirty="0" err="1"/>
              <a:t>deaths</a:t>
            </a:r>
            <a:r>
              <a:rPr lang="de-DE" dirty="0"/>
              <a:t>: ~29% </a:t>
            </a:r>
            <a:r>
              <a:rPr lang="de-DE" dirty="0" err="1"/>
              <a:t>of</a:t>
            </a:r>
            <a:r>
              <a:rPr lang="de-DE" dirty="0"/>
              <a:t> total global </a:t>
            </a:r>
            <a:r>
              <a:rPr lang="de-DE" dirty="0" err="1"/>
              <a:t>road</a:t>
            </a:r>
            <a:r>
              <a:rPr lang="de-DE" dirty="0"/>
              <a:t> </a:t>
            </a:r>
            <a:r>
              <a:rPr lang="de-DE" dirty="0" err="1"/>
              <a:t>deaths</a:t>
            </a:r>
            <a:endParaRPr lang="de-DE" dirty="0"/>
          </a:p>
          <a:p>
            <a:endParaRPr lang="de-DE" dirty="0"/>
          </a:p>
        </p:txBody>
      </p:sp>
    </p:spTree>
    <p:extLst>
      <p:ext uri="{BB962C8B-B14F-4D97-AF65-F5344CB8AC3E}">
        <p14:creationId xmlns:p14="http://schemas.microsoft.com/office/powerpoint/2010/main" val="366827150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C8D8-7743-D648-3853-D65915F51A3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9D077D-3F65-68AF-ED9E-B9E3029A8FFB}"/>
              </a:ext>
            </a:extLst>
          </p:cNvPr>
          <p:cNvSpPr>
            <a:spLocks noGrp="1"/>
          </p:cNvSpPr>
          <p:nvPr>
            <p:ph type="title"/>
          </p:nvPr>
        </p:nvSpPr>
        <p:spPr>
          <a:xfrm>
            <a:off x="603253" y="539751"/>
            <a:ext cx="6911452" cy="717551"/>
          </a:xfrm>
        </p:spPr>
        <p:txBody>
          <a:bodyPr/>
          <a:lstStyle/>
          <a:p>
            <a:r>
              <a:rPr lang="de-DE" dirty="0" err="1"/>
              <a:t>Accidents</a:t>
            </a:r>
            <a:r>
              <a:rPr lang="de-DE" dirty="0"/>
              <a:t>, </a:t>
            </a:r>
            <a:r>
              <a:rPr lang="de-DE" dirty="0" err="1"/>
              <a:t>Safety</a:t>
            </a:r>
            <a:r>
              <a:rPr lang="de-DE" dirty="0"/>
              <a:t> &amp; </a:t>
            </a:r>
            <a:r>
              <a:rPr lang="de-DE" dirty="0" err="1"/>
              <a:t>Fatalities</a:t>
            </a:r>
            <a:endParaRPr lang="de-DE" dirty="0"/>
          </a:p>
        </p:txBody>
      </p:sp>
      <p:sp>
        <p:nvSpPr>
          <p:cNvPr id="3" name="Textplatzhalter 2">
            <a:extLst>
              <a:ext uri="{FF2B5EF4-FFF2-40B4-BE49-F238E27FC236}">
                <a16:creationId xmlns:a16="http://schemas.microsoft.com/office/drawing/2014/main" id="{F783EF28-8106-8458-645E-DFB9D1BFE88E}"/>
              </a:ext>
            </a:extLst>
          </p:cNvPr>
          <p:cNvSpPr>
            <a:spLocks noGrp="1"/>
          </p:cNvSpPr>
          <p:nvPr>
            <p:ph type="body" sz="half" idx="1"/>
          </p:nvPr>
        </p:nvSpPr>
        <p:spPr/>
        <p:txBody>
          <a:bodyPr>
            <a:normAutofit/>
          </a:bodyPr>
          <a:lstStyle/>
          <a:p>
            <a:r>
              <a:rPr lang="de-DE" dirty="0" err="1"/>
              <a:t>Fatalities</a:t>
            </a:r>
            <a:r>
              <a:rPr lang="de-DE" dirty="0"/>
              <a:t> </a:t>
            </a:r>
            <a:r>
              <a:rPr lang="de-DE" dirty="0" err="1"/>
              <a:t>have</a:t>
            </a:r>
            <a:r>
              <a:rPr lang="de-DE" dirty="0"/>
              <a:t> fallen in high-</a:t>
            </a:r>
            <a:r>
              <a:rPr lang="de-DE" dirty="0" err="1"/>
              <a:t>income</a:t>
            </a:r>
            <a:r>
              <a:rPr lang="de-DE" dirty="0"/>
              <a:t> countries due </a:t>
            </a:r>
            <a:r>
              <a:rPr lang="de-DE" dirty="0" err="1"/>
              <a:t>to</a:t>
            </a:r>
            <a:r>
              <a:rPr lang="de-DE" dirty="0"/>
              <a:t> </a:t>
            </a:r>
            <a:r>
              <a:rPr lang="de-DE" dirty="0" err="1"/>
              <a:t>stronger</a:t>
            </a:r>
            <a:r>
              <a:rPr lang="de-DE" dirty="0"/>
              <a:t> </a:t>
            </a:r>
            <a:r>
              <a:rPr lang="de-DE" dirty="0" err="1"/>
              <a:t>safety</a:t>
            </a:r>
            <a:r>
              <a:rPr lang="de-DE" dirty="0"/>
              <a:t> </a:t>
            </a:r>
            <a:r>
              <a:rPr lang="de-DE" dirty="0" err="1"/>
              <a:t>systems</a:t>
            </a:r>
            <a:r>
              <a:rPr lang="de-DE" dirty="0"/>
              <a:t> -&gt; Vision Zero</a:t>
            </a:r>
          </a:p>
          <a:p>
            <a:r>
              <a:rPr lang="de-DE" dirty="0"/>
              <a:t>Road </a:t>
            </a:r>
            <a:r>
              <a:rPr lang="de-DE" dirty="0" err="1"/>
              <a:t>deaths</a:t>
            </a:r>
            <a:r>
              <a:rPr lang="de-DE" dirty="0"/>
              <a:t> </a:t>
            </a:r>
            <a:r>
              <a:rPr lang="de-DE" dirty="0" err="1"/>
              <a:t>estimated</a:t>
            </a:r>
            <a:r>
              <a:rPr lang="de-DE" dirty="0"/>
              <a:t> </a:t>
            </a:r>
            <a:r>
              <a:rPr lang="de-DE" dirty="0" err="1"/>
              <a:t>to</a:t>
            </a:r>
            <a:r>
              <a:rPr lang="de-DE" dirty="0"/>
              <a:t> </a:t>
            </a:r>
            <a:r>
              <a:rPr lang="de-DE" dirty="0" err="1"/>
              <a:t>increase</a:t>
            </a:r>
            <a:r>
              <a:rPr lang="de-DE" dirty="0"/>
              <a:t> in </a:t>
            </a:r>
            <a:r>
              <a:rPr lang="de-DE" dirty="0" err="1"/>
              <a:t>low</a:t>
            </a:r>
            <a:r>
              <a:rPr lang="de-DE" dirty="0"/>
              <a:t>- and </a:t>
            </a:r>
            <a:r>
              <a:rPr lang="de-DE" dirty="0" err="1"/>
              <a:t>middle-income</a:t>
            </a:r>
            <a:r>
              <a:rPr lang="de-DE" dirty="0"/>
              <a:t> countries (rapid </a:t>
            </a:r>
            <a:r>
              <a:rPr lang="de-DE" dirty="0" err="1"/>
              <a:t>motorization</a:t>
            </a:r>
            <a:r>
              <a:rPr lang="de-DE" dirty="0"/>
              <a:t> </a:t>
            </a:r>
            <a:r>
              <a:rPr lang="de-DE" dirty="0" err="1"/>
              <a:t>regions</a:t>
            </a:r>
            <a:r>
              <a:rPr lang="de-DE" dirty="0"/>
              <a:t>) </a:t>
            </a:r>
            <a:r>
              <a:rPr lang="de-DE" dirty="0" err="1"/>
              <a:t>unless</a:t>
            </a:r>
            <a:r>
              <a:rPr lang="de-DE" dirty="0"/>
              <a:t> </a:t>
            </a:r>
            <a:r>
              <a:rPr lang="de-DE" dirty="0" err="1"/>
              <a:t>infrastructure</a:t>
            </a:r>
            <a:r>
              <a:rPr lang="de-DE" dirty="0"/>
              <a:t> and </a:t>
            </a:r>
            <a:r>
              <a:rPr lang="de-DE" dirty="0" err="1"/>
              <a:t>policy</a:t>
            </a:r>
            <a:r>
              <a:rPr lang="de-DE" dirty="0"/>
              <a:t> </a:t>
            </a:r>
            <a:r>
              <a:rPr lang="de-DE" dirty="0" err="1"/>
              <a:t>change</a:t>
            </a:r>
            <a:endParaRPr lang="de-DE" dirty="0"/>
          </a:p>
        </p:txBody>
      </p:sp>
    </p:spTree>
    <p:extLst>
      <p:ext uri="{BB962C8B-B14F-4D97-AF65-F5344CB8AC3E}">
        <p14:creationId xmlns:p14="http://schemas.microsoft.com/office/powerpoint/2010/main" val="36444646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509F8-0730-A75F-3F74-FCA13B7E5B1A}"/>
              </a:ext>
            </a:extLst>
          </p:cNvPr>
          <p:cNvSpPr>
            <a:spLocks noGrp="1"/>
          </p:cNvSpPr>
          <p:nvPr>
            <p:ph type="title"/>
          </p:nvPr>
        </p:nvSpPr>
        <p:spPr>
          <a:xfrm>
            <a:off x="603252" y="539751"/>
            <a:ext cx="6595569" cy="717551"/>
          </a:xfrm>
        </p:spPr>
        <p:txBody>
          <a:bodyPr/>
          <a:lstStyle/>
          <a:p>
            <a:r>
              <a:rPr lang="de-DE" dirty="0"/>
              <a:t>Traffic </a:t>
            </a:r>
            <a:r>
              <a:rPr lang="de-DE" dirty="0" err="1"/>
              <a:t>Accidents</a:t>
            </a:r>
            <a:r>
              <a:rPr lang="de-DE" dirty="0"/>
              <a:t>: Vision Zero</a:t>
            </a:r>
          </a:p>
        </p:txBody>
      </p:sp>
      <p:sp>
        <p:nvSpPr>
          <p:cNvPr id="3" name="Textplatzhalter 2">
            <a:extLst>
              <a:ext uri="{FF2B5EF4-FFF2-40B4-BE49-F238E27FC236}">
                <a16:creationId xmlns:a16="http://schemas.microsoft.com/office/drawing/2014/main" id="{CD5EB48C-49CA-64E7-B4B2-2C93A57022CF}"/>
              </a:ext>
            </a:extLst>
          </p:cNvPr>
          <p:cNvSpPr>
            <a:spLocks noGrp="1"/>
          </p:cNvSpPr>
          <p:nvPr>
            <p:ph type="body" sz="half" idx="1"/>
          </p:nvPr>
        </p:nvSpPr>
        <p:spPr>
          <a:xfrm>
            <a:off x="970200" y="1386842"/>
            <a:ext cx="9453959" cy="5471158"/>
          </a:xfrm>
        </p:spPr>
        <p:txBody>
          <a:bodyPr>
            <a:normAutofit fontScale="92500" lnSpcReduction="10000"/>
          </a:bodyPr>
          <a:lstStyle/>
          <a:p>
            <a:r>
              <a:rPr lang="de-DE" sz="2400" dirty="0"/>
              <a:t>"Vision Zero" </a:t>
            </a:r>
            <a:r>
              <a:rPr lang="de-DE" sz="2400" dirty="0" err="1"/>
              <a:t>originally</a:t>
            </a:r>
            <a:r>
              <a:rPr lang="de-DE" sz="2400" dirty="0"/>
              <a:t> </a:t>
            </a:r>
            <a:r>
              <a:rPr lang="de-DE" sz="2400" dirty="0" err="1"/>
              <a:t>comes</a:t>
            </a:r>
            <a:r>
              <a:rPr lang="de-DE" sz="2400" dirty="0"/>
              <a:t> </a:t>
            </a:r>
            <a:r>
              <a:rPr lang="de-DE" sz="2400" dirty="0" err="1"/>
              <a:t>from</a:t>
            </a:r>
            <a:r>
              <a:rPr lang="de-DE" sz="2400" dirty="0"/>
              <a:t> </a:t>
            </a:r>
            <a:r>
              <a:rPr lang="de-DE" sz="2400" dirty="0" err="1"/>
              <a:t>occupational</a:t>
            </a:r>
            <a:r>
              <a:rPr lang="de-DE" sz="2400" dirty="0"/>
              <a:t> </a:t>
            </a:r>
            <a:r>
              <a:rPr lang="de-DE" sz="2400" dirty="0" err="1"/>
              <a:t>safety</a:t>
            </a:r>
            <a:r>
              <a:rPr lang="de-DE" sz="2400" dirty="0"/>
              <a:t> and was </a:t>
            </a:r>
            <a:r>
              <a:rPr lang="de-DE" sz="2400" dirty="0" err="1"/>
              <a:t>further</a:t>
            </a:r>
            <a:r>
              <a:rPr lang="de-DE" sz="2400" dirty="0"/>
              <a:t> </a:t>
            </a:r>
            <a:r>
              <a:rPr lang="de-DE" sz="2400" dirty="0" err="1"/>
              <a:t>developed</a:t>
            </a:r>
            <a:r>
              <a:rPr lang="de-DE" sz="2400" dirty="0"/>
              <a:t> </a:t>
            </a:r>
            <a:r>
              <a:rPr lang="de-DE" sz="2400" dirty="0" err="1"/>
              <a:t>for</a:t>
            </a:r>
            <a:r>
              <a:rPr lang="de-DE" sz="2400" dirty="0"/>
              <a:t> </a:t>
            </a:r>
            <a:r>
              <a:rPr lang="de-DE" sz="2400" dirty="0" err="1"/>
              <a:t>traffic</a:t>
            </a:r>
            <a:r>
              <a:rPr lang="de-DE" sz="2400" dirty="0"/>
              <a:t> in </a:t>
            </a:r>
            <a:r>
              <a:rPr lang="de-DE" sz="2400" dirty="0" err="1"/>
              <a:t>the</a:t>
            </a:r>
            <a:r>
              <a:rPr lang="de-DE" sz="2400" dirty="0"/>
              <a:t> mid-1990s </a:t>
            </a:r>
            <a:r>
              <a:rPr lang="de-DE" sz="2400" dirty="0" err="1"/>
              <a:t>by</a:t>
            </a:r>
            <a:r>
              <a:rPr lang="de-DE" sz="2400" dirty="0"/>
              <a:t> </a:t>
            </a:r>
            <a:r>
              <a:rPr lang="de-DE" sz="2400" dirty="0" err="1"/>
              <a:t>the</a:t>
            </a:r>
            <a:r>
              <a:rPr lang="de-DE" sz="2400" dirty="0"/>
              <a:t> Swedish Public </a:t>
            </a:r>
            <a:r>
              <a:rPr lang="de-DE" sz="2400" dirty="0" err="1"/>
              <a:t>Roads</a:t>
            </a:r>
            <a:r>
              <a:rPr lang="de-DE" sz="2400" dirty="0"/>
              <a:t> Administration </a:t>
            </a:r>
          </a:p>
          <a:p>
            <a:r>
              <a:rPr lang="de-DE" sz="2400" dirty="0"/>
              <a:t>Stands </a:t>
            </a:r>
            <a:r>
              <a:rPr lang="de-DE" sz="2400" dirty="0" err="1"/>
              <a:t>for</a:t>
            </a:r>
            <a:r>
              <a:rPr lang="de-DE" sz="2400" dirty="0"/>
              <a:t> a </a:t>
            </a:r>
            <a:r>
              <a:rPr lang="de-DE" sz="2400" dirty="0" err="1"/>
              <a:t>comprehensive</a:t>
            </a:r>
            <a:r>
              <a:rPr lang="de-DE" sz="2400" dirty="0"/>
              <a:t> </a:t>
            </a:r>
            <a:r>
              <a:rPr lang="de-DE" sz="2400" dirty="0" err="1"/>
              <a:t>paradigm</a:t>
            </a:r>
            <a:r>
              <a:rPr lang="de-DE" sz="2400" dirty="0"/>
              <a:t> shift in </a:t>
            </a:r>
            <a:r>
              <a:rPr lang="de-DE" sz="2400" dirty="0" err="1"/>
              <a:t>road</a:t>
            </a:r>
            <a:r>
              <a:rPr lang="de-DE" sz="2400" dirty="0"/>
              <a:t> </a:t>
            </a:r>
            <a:r>
              <a:rPr lang="de-DE" sz="2400" dirty="0" err="1"/>
              <a:t>safety</a:t>
            </a:r>
            <a:r>
              <a:rPr lang="de-DE" sz="2400" dirty="0"/>
              <a:t>, </a:t>
            </a:r>
            <a:r>
              <a:rPr lang="de-DE" sz="2400" dirty="0" err="1"/>
              <a:t>with</a:t>
            </a:r>
            <a:r>
              <a:rPr lang="de-DE" sz="2400" dirty="0"/>
              <a:t> </a:t>
            </a:r>
            <a:r>
              <a:rPr lang="de-DE" sz="2400" dirty="0" err="1"/>
              <a:t>the</a:t>
            </a:r>
            <a:r>
              <a:rPr lang="de-DE" sz="2400" dirty="0"/>
              <a:t> </a:t>
            </a:r>
            <a:r>
              <a:rPr lang="de-DE" sz="2400" dirty="0" err="1"/>
              <a:t>goal</a:t>
            </a:r>
            <a:r>
              <a:rPr lang="de-DE" sz="2400" dirty="0"/>
              <a:t> </a:t>
            </a:r>
            <a:r>
              <a:rPr lang="de-DE" sz="2400" dirty="0" err="1"/>
              <a:t>of</a:t>
            </a:r>
            <a:r>
              <a:rPr lang="de-DE" sz="2400" dirty="0"/>
              <a:t> </a:t>
            </a:r>
            <a:r>
              <a:rPr lang="de-DE" sz="2400" dirty="0" err="1"/>
              <a:t>no</a:t>
            </a:r>
            <a:r>
              <a:rPr lang="de-DE" sz="2400" dirty="0"/>
              <a:t> </a:t>
            </a:r>
            <a:r>
              <a:rPr lang="de-DE" sz="2400" dirty="0" err="1"/>
              <a:t>more</a:t>
            </a:r>
            <a:r>
              <a:rPr lang="de-DE" sz="2400" dirty="0"/>
              <a:t> </a:t>
            </a:r>
            <a:r>
              <a:rPr lang="de-DE" sz="2400" dirty="0" err="1"/>
              <a:t>deaths</a:t>
            </a:r>
            <a:r>
              <a:rPr lang="de-DE" sz="2400" dirty="0"/>
              <a:t> and </a:t>
            </a:r>
            <a:r>
              <a:rPr lang="de-DE" sz="2400" dirty="0" err="1"/>
              <a:t>serious</a:t>
            </a:r>
            <a:r>
              <a:rPr lang="de-DE" sz="2400" dirty="0"/>
              <a:t> </a:t>
            </a:r>
            <a:r>
              <a:rPr lang="de-DE" sz="2400" dirty="0" err="1"/>
              <a:t>injuries</a:t>
            </a:r>
            <a:r>
              <a:rPr lang="de-DE" sz="2400" dirty="0"/>
              <a:t> on </a:t>
            </a:r>
            <a:r>
              <a:rPr lang="de-DE" sz="2400" dirty="0" err="1"/>
              <a:t>the</a:t>
            </a:r>
            <a:r>
              <a:rPr lang="de-DE" sz="2400" dirty="0"/>
              <a:t> </a:t>
            </a:r>
            <a:r>
              <a:rPr lang="de-DE" sz="2400" dirty="0" err="1"/>
              <a:t>roads</a:t>
            </a:r>
            <a:endParaRPr lang="de-DE" sz="2400" dirty="0"/>
          </a:p>
          <a:p>
            <a:r>
              <a:rPr lang="de-DE" sz="2400" dirty="0" err="1"/>
              <a:t>Comprises</a:t>
            </a:r>
            <a:r>
              <a:rPr lang="de-DE" sz="2400" dirty="0"/>
              <a:t> a </a:t>
            </a:r>
            <a:r>
              <a:rPr lang="de-DE" sz="2400" dirty="0" err="1"/>
              <a:t>concept</a:t>
            </a:r>
            <a:r>
              <a:rPr lang="de-DE" sz="2400" dirty="0"/>
              <a:t> </a:t>
            </a:r>
            <a:r>
              <a:rPr lang="de-DE" sz="2400" dirty="0" err="1"/>
              <a:t>for</a:t>
            </a:r>
            <a:r>
              <a:rPr lang="de-DE" sz="2400" dirty="0"/>
              <a:t> </a:t>
            </a:r>
            <a:r>
              <a:rPr lang="de-DE" sz="2400" dirty="0" err="1"/>
              <a:t>action</a:t>
            </a:r>
            <a:r>
              <a:rPr lang="de-DE" sz="2400" dirty="0"/>
              <a:t> </a:t>
            </a:r>
            <a:r>
              <a:rPr lang="de-DE" sz="2400" dirty="0" err="1"/>
              <a:t>based</a:t>
            </a:r>
            <a:r>
              <a:rPr lang="de-DE" sz="2400" dirty="0"/>
              <a:t> on </a:t>
            </a:r>
            <a:r>
              <a:rPr lang="de-DE" sz="2400" dirty="0" err="1"/>
              <a:t>two</a:t>
            </a:r>
            <a:r>
              <a:rPr lang="de-DE" sz="2400" dirty="0"/>
              <a:t> </a:t>
            </a:r>
            <a:r>
              <a:rPr lang="de-DE" sz="2400" dirty="0" err="1"/>
              <a:t>basic</a:t>
            </a:r>
            <a:r>
              <a:rPr lang="de-DE" sz="2400" dirty="0"/>
              <a:t> </a:t>
            </a:r>
            <a:r>
              <a:rPr lang="de-DE" sz="2400" dirty="0" err="1"/>
              <a:t>principles</a:t>
            </a:r>
            <a:r>
              <a:rPr lang="de-DE" sz="2400" dirty="0"/>
              <a:t>:</a:t>
            </a:r>
          </a:p>
          <a:p>
            <a:pPr lvl="1"/>
            <a:r>
              <a:rPr lang="de-DE" sz="1800" dirty="0"/>
              <a:t> </a:t>
            </a:r>
            <a:r>
              <a:rPr lang="de-DE" sz="1800" dirty="0" err="1"/>
              <a:t>Accident</a:t>
            </a:r>
            <a:r>
              <a:rPr lang="de-DE" sz="1800" dirty="0"/>
              <a:t> </a:t>
            </a:r>
            <a:r>
              <a:rPr lang="de-DE" sz="1800" dirty="0" err="1"/>
              <a:t>prevention</a:t>
            </a:r>
            <a:r>
              <a:rPr lang="de-DE" sz="1800" dirty="0"/>
              <a:t> </a:t>
            </a:r>
            <a:r>
              <a:rPr lang="de-DE" sz="1800" dirty="0" err="1"/>
              <a:t>as</a:t>
            </a:r>
            <a:r>
              <a:rPr lang="de-DE" sz="1800" dirty="0"/>
              <a:t> a social </a:t>
            </a:r>
            <a:r>
              <a:rPr lang="de-DE" sz="1800" dirty="0" err="1"/>
              <a:t>task</a:t>
            </a:r>
            <a:r>
              <a:rPr lang="de-DE" sz="1800" dirty="0"/>
              <a:t>: </a:t>
            </a:r>
            <a:r>
              <a:rPr lang="de-DE" sz="1800" dirty="0" err="1"/>
              <a:t>it</a:t>
            </a:r>
            <a:r>
              <a:rPr lang="de-DE" sz="1800" dirty="0"/>
              <a:t> </a:t>
            </a:r>
            <a:r>
              <a:rPr lang="de-DE" sz="1800" dirty="0" err="1"/>
              <a:t>is</a:t>
            </a:r>
            <a:r>
              <a:rPr lang="de-DE" sz="1800" dirty="0"/>
              <a:t> not </a:t>
            </a:r>
            <a:r>
              <a:rPr lang="de-DE" sz="1800" dirty="0" err="1"/>
              <a:t>only</a:t>
            </a:r>
            <a:r>
              <a:rPr lang="de-DE" sz="1800" dirty="0"/>
              <a:t> </a:t>
            </a:r>
            <a:r>
              <a:rPr lang="de-DE" sz="1800" dirty="0" err="1"/>
              <a:t>those</a:t>
            </a:r>
            <a:r>
              <a:rPr lang="de-DE" sz="1800" dirty="0"/>
              <a:t> </a:t>
            </a:r>
            <a:r>
              <a:rPr lang="de-DE" sz="1800" dirty="0" err="1"/>
              <a:t>involved</a:t>
            </a:r>
            <a:r>
              <a:rPr lang="de-DE" sz="1800" dirty="0"/>
              <a:t> in </a:t>
            </a:r>
            <a:r>
              <a:rPr lang="de-DE" sz="1800" dirty="0" err="1"/>
              <a:t>accidents</a:t>
            </a:r>
            <a:r>
              <a:rPr lang="de-DE" sz="1800" dirty="0"/>
              <a:t> </a:t>
            </a:r>
            <a:r>
              <a:rPr lang="de-DE" sz="1800" dirty="0" err="1"/>
              <a:t>who</a:t>
            </a:r>
            <a:r>
              <a:rPr lang="de-DE" sz="1800" dirty="0"/>
              <a:t> </a:t>
            </a:r>
            <a:r>
              <a:rPr lang="de-DE" sz="1800" dirty="0" err="1"/>
              <a:t>must</a:t>
            </a:r>
            <a:r>
              <a:rPr lang="de-DE" sz="1800" dirty="0"/>
              <a:t> </a:t>
            </a:r>
            <a:r>
              <a:rPr lang="de-DE" sz="1800" dirty="0" err="1"/>
              <a:t>take</a:t>
            </a:r>
            <a:r>
              <a:rPr lang="de-DE" sz="1800" dirty="0"/>
              <a:t> </a:t>
            </a:r>
            <a:r>
              <a:rPr lang="de-DE" sz="1800" dirty="0" err="1"/>
              <a:t>responsibility</a:t>
            </a:r>
            <a:r>
              <a:rPr lang="de-DE" sz="1800" dirty="0"/>
              <a:t> </a:t>
            </a:r>
            <a:r>
              <a:rPr lang="de-DE" sz="1800" dirty="0" err="1"/>
              <a:t>for</a:t>
            </a:r>
            <a:r>
              <a:rPr lang="de-DE" sz="1800" dirty="0"/>
              <a:t> </a:t>
            </a:r>
            <a:r>
              <a:rPr lang="de-DE" sz="1800" dirty="0" err="1"/>
              <a:t>accidents</a:t>
            </a:r>
            <a:r>
              <a:rPr lang="de-DE" sz="1800" dirty="0"/>
              <a:t>, </a:t>
            </a:r>
            <a:r>
              <a:rPr lang="de-DE" sz="1800" dirty="0" err="1"/>
              <a:t>because</a:t>
            </a:r>
            <a:r>
              <a:rPr lang="de-DE" sz="1800" dirty="0"/>
              <a:t> human </a:t>
            </a:r>
            <a:r>
              <a:rPr lang="de-DE" sz="1800" dirty="0" err="1"/>
              <a:t>error</a:t>
            </a:r>
            <a:r>
              <a:rPr lang="de-DE" sz="1800" dirty="0"/>
              <a:t> </a:t>
            </a:r>
            <a:r>
              <a:rPr lang="de-DE" sz="1800" dirty="0" err="1"/>
              <a:t>can</a:t>
            </a:r>
            <a:r>
              <a:rPr lang="de-DE" sz="1800" dirty="0"/>
              <a:t> </a:t>
            </a:r>
            <a:r>
              <a:rPr lang="de-DE" sz="1800" dirty="0" err="1"/>
              <a:t>never</a:t>
            </a:r>
            <a:r>
              <a:rPr lang="de-DE" sz="1800" dirty="0"/>
              <a:t> </a:t>
            </a:r>
            <a:r>
              <a:rPr lang="de-DE" sz="1800" dirty="0" err="1"/>
              <a:t>be</a:t>
            </a:r>
            <a:r>
              <a:rPr lang="de-DE" sz="1800" dirty="0"/>
              <a:t> </a:t>
            </a:r>
            <a:r>
              <a:rPr lang="de-DE" sz="1800" dirty="0" err="1"/>
              <a:t>completely</a:t>
            </a:r>
            <a:r>
              <a:rPr lang="de-DE" sz="1800" dirty="0"/>
              <a:t> </a:t>
            </a:r>
            <a:r>
              <a:rPr lang="de-DE" sz="1800" dirty="0" err="1"/>
              <a:t>avoided</a:t>
            </a:r>
            <a:endParaRPr lang="de-DE" sz="1800" dirty="0"/>
          </a:p>
          <a:p>
            <a:pPr lvl="1"/>
            <a:r>
              <a:rPr lang="de-DE" sz="1800" dirty="0"/>
              <a:t>Stress </a:t>
            </a:r>
            <a:r>
              <a:rPr lang="de-DE" sz="1800" dirty="0" err="1"/>
              <a:t>limits</a:t>
            </a:r>
            <a:r>
              <a:rPr lang="de-DE" sz="1800" dirty="0"/>
              <a:t> </a:t>
            </a:r>
            <a:r>
              <a:rPr lang="de-DE" sz="1800" dirty="0" err="1"/>
              <a:t>of</a:t>
            </a:r>
            <a:r>
              <a:rPr lang="de-DE" sz="1800" dirty="0"/>
              <a:t> </a:t>
            </a:r>
            <a:r>
              <a:rPr lang="de-DE" sz="1800" dirty="0" err="1"/>
              <a:t>the</a:t>
            </a:r>
            <a:r>
              <a:rPr lang="de-DE" sz="1800" dirty="0"/>
              <a:t> human </a:t>
            </a:r>
            <a:r>
              <a:rPr lang="de-DE" sz="1800" dirty="0" err="1"/>
              <a:t>body</a:t>
            </a:r>
            <a:r>
              <a:rPr lang="de-DE" sz="1800" dirty="0"/>
              <a:t> </a:t>
            </a:r>
            <a:r>
              <a:rPr lang="de-DE" sz="1800" dirty="0" err="1"/>
              <a:t>as</a:t>
            </a:r>
            <a:r>
              <a:rPr lang="de-DE" sz="1800" dirty="0"/>
              <a:t> a benchmark: </a:t>
            </a:r>
            <a:r>
              <a:rPr lang="de-DE" sz="1800" dirty="0" err="1"/>
              <a:t>even</a:t>
            </a:r>
            <a:r>
              <a:rPr lang="de-DE" sz="1800" dirty="0"/>
              <a:t> in </a:t>
            </a:r>
            <a:r>
              <a:rPr lang="de-DE" sz="1800" dirty="0" err="1"/>
              <a:t>the</a:t>
            </a:r>
            <a:r>
              <a:rPr lang="de-DE" sz="1800" dirty="0"/>
              <a:t> </a:t>
            </a:r>
            <a:r>
              <a:rPr lang="de-DE" sz="1800" dirty="0" err="1"/>
              <a:t>worst-case</a:t>
            </a:r>
            <a:r>
              <a:rPr lang="de-DE" sz="1800" dirty="0"/>
              <a:t> </a:t>
            </a:r>
            <a:r>
              <a:rPr lang="de-DE" sz="1800" dirty="0" err="1"/>
              <a:t>scenario</a:t>
            </a:r>
            <a:r>
              <a:rPr lang="de-DE" sz="1800" dirty="0"/>
              <a:t>, </a:t>
            </a:r>
            <a:r>
              <a:rPr lang="de-DE" sz="1800" dirty="0" err="1"/>
              <a:t>the</a:t>
            </a:r>
            <a:r>
              <a:rPr lang="de-DE" sz="1800" dirty="0"/>
              <a:t> </a:t>
            </a:r>
            <a:r>
              <a:rPr lang="de-DE" sz="1800" dirty="0" err="1"/>
              <a:t>consequences</a:t>
            </a:r>
            <a:r>
              <a:rPr lang="de-DE" sz="1800" dirty="0"/>
              <a:t> </a:t>
            </a:r>
            <a:r>
              <a:rPr lang="de-DE" sz="1800" dirty="0" err="1"/>
              <a:t>of</a:t>
            </a:r>
            <a:r>
              <a:rPr lang="de-DE" sz="1800" dirty="0"/>
              <a:t> an </a:t>
            </a:r>
            <a:r>
              <a:rPr lang="de-DE" sz="1800" dirty="0" err="1"/>
              <a:t>accident</a:t>
            </a:r>
            <a:r>
              <a:rPr lang="de-DE" sz="1800" dirty="0"/>
              <a:t> </a:t>
            </a:r>
            <a:r>
              <a:rPr lang="de-DE" sz="1800" dirty="0" err="1"/>
              <a:t>must</a:t>
            </a:r>
            <a:r>
              <a:rPr lang="de-DE" sz="1800" dirty="0"/>
              <a:t> not </a:t>
            </a:r>
            <a:r>
              <a:rPr lang="de-DE" sz="1800" dirty="0" err="1"/>
              <a:t>be</a:t>
            </a:r>
            <a:r>
              <a:rPr lang="de-DE" sz="1800" dirty="0"/>
              <a:t> fatal</a:t>
            </a:r>
          </a:p>
          <a:p>
            <a:pPr>
              <a:buFont typeface="Wingdings" pitchFamily="2" charset="2"/>
              <a:buChar char="è"/>
            </a:pPr>
            <a:r>
              <a:rPr lang="de-DE" sz="2400" dirty="0" err="1"/>
              <a:t>Means</a:t>
            </a:r>
            <a:r>
              <a:rPr lang="de-DE" sz="2400" dirty="0"/>
              <a:t> </a:t>
            </a:r>
            <a:r>
              <a:rPr lang="de-DE" sz="2400" dirty="0" err="1"/>
              <a:t>of</a:t>
            </a:r>
            <a:r>
              <a:rPr lang="de-DE" sz="2400" dirty="0"/>
              <a:t> </a:t>
            </a:r>
            <a:r>
              <a:rPr lang="de-DE" sz="2400" dirty="0" err="1"/>
              <a:t>transportation</a:t>
            </a:r>
            <a:r>
              <a:rPr lang="de-DE" sz="2400" dirty="0"/>
              <a:t> and </a:t>
            </a:r>
            <a:r>
              <a:rPr lang="de-DE" sz="2400" dirty="0" err="1"/>
              <a:t>infrastructure</a:t>
            </a:r>
            <a:r>
              <a:rPr lang="de-DE" sz="2400" dirty="0"/>
              <a:t> </a:t>
            </a:r>
            <a:r>
              <a:rPr lang="de-DE" sz="2400" dirty="0" err="1"/>
              <a:t>must</a:t>
            </a:r>
            <a:r>
              <a:rPr lang="de-DE" sz="2400" dirty="0"/>
              <a:t> </a:t>
            </a:r>
            <a:r>
              <a:rPr lang="de-DE" sz="2400" dirty="0" err="1"/>
              <a:t>be</a:t>
            </a:r>
            <a:r>
              <a:rPr lang="de-DE" sz="2400" dirty="0"/>
              <a:t> </a:t>
            </a:r>
            <a:r>
              <a:rPr lang="de-DE" sz="2400" dirty="0" err="1"/>
              <a:t>designed</a:t>
            </a:r>
            <a:r>
              <a:rPr lang="de-DE" sz="2400" dirty="0"/>
              <a:t> in such a </a:t>
            </a:r>
            <a:r>
              <a:rPr lang="de-DE" sz="2400" dirty="0" err="1"/>
              <a:t>way</a:t>
            </a:r>
            <a:r>
              <a:rPr lang="de-DE" sz="2400" dirty="0"/>
              <a:t> </a:t>
            </a:r>
            <a:r>
              <a:rPr lang="de-DE" sz="2400" dirty="0" err="1"/>
              <a:t>that</a:t>
            </a:r>
            <a:r>
              <a:rPr lang="de-DE" sz="2400" dirty="0"/>
              <a:t> </a:t>
            </a:r>
            <a:r>
              <a:rPr lang="de-DE" sz="2400" dirty="0" err="1"/>
              <a:t>accidents</a:t>
            </a:r>
            <a:r>
              <a:rPr lang="de-DE" sz="2400" dirty="0"/>
              <a:t> </a:t>
            </a:r>
            <a:r>
              <a:rPr lang="de-DE" sz="2400" dirty="0" err="1"/>
              <a:t>with</a:t>
            </a:r>
            <a:r>
              <a:rPr lang="de-DE" sz="2400" dirty="0"/>
              <a:t> </a:t>
            </a:r>
            <a:r>
              <a:rPr lang="de-DE" sz="2400" dirty="0" err="1"/>
              <a:t>injuries</a:t>
            </a:r>
            <a:r>
              <a:rPr lang="de-DE" sz="2400" dirty="0"/>
              <a:t> and </a:t>
            </a:r>
            <a:r>
              <a:rPr lang="de-DE" sz="2400" dirty="0" err="1"/>
              <a:t>fatalities</a:t>
            </a:r>
            <a:r>
              <a:rPr lang="de-DE" sz="2400" dirty="0"/>
              <a:t> </a:t>
            </a:r>
            <a:r>
              <a:rPr lang="de-DE" sz="2400" dirty="0" err="1"/>
              <a:t>must</a:t>
            </a:r>
            <a:r>
              <a:rPr lang="de-DE" sz="2400" dirty="0"/>
              <a:t> </a:t>
            </a:r>
            <a:r>
              <a:rPr lang="de-DE" sz="2400" dirty="0" err="1"/>
              <a:t>be</a:t>
            </a:r>
            <a:r>
              <a:rPr lang="de-DE" sz="2400" dirty="0"/>
              <a:t> </a:t>
            </a:r>
            <a:r>
              <a:rPr lang="de-DE" sz="2400" dirty="0" err="1"/>
              <a:t>avoided</a:t>
            </a:r>
            <a:r>
              <a:rPr lang="de-DE" sz="2400" dirty="0"/>
              <a:t> and </a:t>
            </a:r>
            <a:r>
              <a:rPr lang="de-DE" sz="2400" dirty="0" err="1"/>
              <a:t>legislation</a:t>
            </a:r>
            <a:r>
              <a:rPr lang="de-DE" sz="2400" dirty="0"/>
              <a:t> </a:t>
            </a:r>
            <a:r>
              <a:rPr lang="de-DE" sz="2400" dirty="0" err="1"/>
              <a:t>must</a:t>
            </a:r>
            <a:r>
              <a:rPr lang="de-DE" sz="2400" dirty="0"/>
              <a:t> also </a:t>
            </a:r>
            <a:r>
              <a:rPr lang="de-DE" sz="2400" dirty="0" err="1"/>
              <a:t>be</a:t>
            </a:r>
            <a:r>
              <a:rPr lang="de-DE" sz="2400" dirty="0"/>
              <a:t> </a:t>
            </a:r>
            <a:r>
              <a:rPr lang="de-DE" sz="2400" dirty="0" err="1"/>
              <a:t>enacted</a:t>
            </a:r>
            <a:r>
              <a:rPr lang="de-DE" sz="2400" dirty="0"/>
              <a:t> in </a:t>
            </a:r>
            <a:r>
              <a:rPr lang="de-DE" sz="2400" dirty="0" err="1"/>
              <a:t>line</a:t>
            </a:r>
            <a:r>
              <a:rPr lang="de-DE" sz="2400" dirty="0"/>
              <a:t> </a:t>
            </a:r>
            <a:r>
              <a:rPr lang="de-DE" sz="2400" dirty="0" err="1"/>
              <a:t>with</a:t>
            </a:r>
            <a:r>
              <a:rPr lang="de-DE" sz="2400" dirty="0"/>
              <a:t> Vision Zero</a:t>
            </a:r>
          </a:p>
        </p:txBody>
      </p:sp>
    </p:spTree>
    <p:extLst>
      <p:ext uri="{BB962C8B-B14F-4D97-AF65-F5344CB8AC3E}">
        <p14:creationId xmlns:p14="http://schemas.microsoft.com/office/powerpoint/2010/main" val="355511285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630-6431-E58E-C04B-ED338C88953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7DAB0F6-AF38-2B05-9083-BB415D89AFAE}"/>
              </a:ext>
            </a:extLst>
          </p:cNvPr>
          <p:cNvSpPr>
            <a:spLocks noGrp="1"/>
          </p:cNvSpPr>
          <p:nvPr>
            <p:ph type="title"/>
          </p:nvPr>
        </p:nvSpPr>
        <p:spPr>
          <a:xfrm>
            <a:off x="603252" y="539751"/>
            <a:ext cx="6595569" cy="717551"/>
          </a:xfrm>
        </p:spPr>
        <p:txBody>
          <a:bodyPr/>
          <a:lstStyle/>
          <a:p>
            <a:r>
              <a:rPr lang="de-DE" dirty="0"/>
              <a:t>Traffic </a:t>
            </a:r>
            <a:r>
              <a:rPr lang="de-DE" dirty="0" err="1"/>
              <a:t>Accidents</a:t>
            </a:r>
            <a:r>
              <a:rPr lang="de-DE" dirty="0"/>
              <a:t>: Vision Zero</a:t>
            </a:r>
          </a:p>
        </p:txBody>
      </p:sp>
      <p:sp>
        <p:nvSpPr>
          <p:cNvPr id="7" name="Textfeld 6">
            <a:extLst>
              <a:ext uri="{FF2B5EF4-FFF2-40B4-BE49-F238E27FC236}">
                <a16:creationId xmlns:a16="http://schemas.microsoft.com/office/drawing/2014/main" id="{1249A0E0-DA82-4BA2-0780-A770F29FB75A}"/>
              </a:ext>
            </a:extLst>
          </p:cNvPr>
          <p:cNvSpPr txBox="1"/>
          <p:nvPr/>
        </p:nvSpPr>
        <p:spPr>
          <a:xfrm>
            <a:off x="2228040" y="5687741"/>
            <a:ext cx="7469051" cy="1089529"/>
          </a:xfrm>
          <a:prstGeom prst="rect">
            <a:avLst/>
          </a:prstGeom>
          <a:noFill/>
        </p:spPr>
        <p:txBody>
          <a:bodyPr wrap="square" rtlCol="0">
            <a:spAutoFit/>
          </a:bodyPr>
          <a:lstStyle/>
          <a:p>
            <a:pPr marL="285750" indent="-285750">
              <a:buFont typeface="Wingdings" pitchFamily="2" charset="2"/>
              <a:buChar char="è"/>
            </a:pPr>
            <a:r>
              <a:rPr lang="de-DE" dirty="0"/>
              <a:t>As a </a:t>
            </a:r>
            <a:r>
              <a:rPr lang="de-DE" dirty="0" err="1"/>
              <a:t>pioneer</a:t>
            </a:r>
            <a:r>
              <a:rPr lang="de-DE" dirty="0"/>
              <a:t> in </a:t>
            </a:r>
            <a:r>
              <a:rPr lang="de-DE" dirty="0" err="1"/>
              <a:t>the</a:t>
            </a:r>
            <a:r>
              <a:rPr lang="de-DE" dirty="0"/>
              <a:t> </a:t>
            </a:r>
            <a:r>
              <a:rPr lang="de-DE" dirty="0" err="1"/>
              <a:t>implementation</a:t>
            </a:r>
            <a:r>
              <a:rPr lang="de-DE" dirty="0"/>
              <a:t> </a:t>
            </a:r>
            <a:r>
              <a:rPr lang="de-DE" dirty="0" err="1"/>
              <a:t>of</a:t>
            </a:r>
            <a:r>
              <a:rPr lang="de-DE" dirty="0"/>
              <a:t> Vision Zero, </a:t>
            </a:r>
            <a:r>
              <a:rPr lang="de-DE" dirty="0" err="1"/>
              <a:t>Sweden</a:t>
            </a:r>
            <a:r>
              <a:rPr lang="de-DE" dirty="0"/>
              <a:t> </a:t>
            </a:r>
            <a:r>
              <a:rPr lang="de-DE" dirty="0" err="1"/>
              <a:t>has</a:t>
            </a:r>
            <a:r>
              <a:rPr lang="de-DE" dirty="0"/>
              <a:t> </a:t>
            </a:r>
            <a:r>
              <a:rPr lang="de-DE" dirty="0" err="1"/>
              <a:t>the</a:t>
            </a:r>
            <a:r>
              <a:rPr lang="de-DE" dirty="0"/>
              <a:t> </a:t>
            </a:r>
            <a:r>
              <a:rPr lang="de-DE" dirty="0" err="1"/>
              <a:t>lowest</a:t>
            </a:r>
            <a:r>
              <a:rPr lang="de-DE" dirty="0"/>
              <a:t> </a:t>
            </a:r>
            <a:r>
              <a:rPr lang="de-DE" dirty="0" err="1"/>
              <a:t>number</a:t>
            </a:r>
            <a:r>
              <a:rPr lang="de-DE" dirty="0"/>
              <a:t> </a:t>
            </a:r>
            <a:r>
              <a:rPr lang="de-DE" dirty="0" err="1"/>
              <a:t>of</a:t>
            </a:r>
            <a:r>
              <a:rPr lang="de-DE" dirty="0"/>
              <a:t> </a:t>
            </a:r>
            <a:r>
              <a:rPr lang="de-DE" dirty="0" err="1"/>
              <a:t>road</a:t>
            </a:r>
            <a:r>
              <a:rPr lang="de-DE" dirty="0"/>
              <a:t> </a:t>
            </a:r>
            <a:r>
              <a:rPr lang="de-DE" dirty="0" err="1"/>
              <a:t>deaths</a:t>
            </a:r>
            <a:r>
              <a:rPr lang="de-DE" dirty="0"/>
              <a:t> in Europe</a:t>
            </a:r>
          </a:p>
        </p:txBody>
      </p:sp>
      <p:pic>
        <p:nvPicPr>
          <p:cNvPr id="10" name="Grafik 9" descr="Ein Bild, das Text, Screenshot, Design, Rechteck enthält.&#10;&#10;KI-generierte Inhalte können fehlerhaft sein.">
            <a:extLst>
              <a:ext uri="{FF2B5EF4-FFF2-40B4-BE49-F238E27FC236}">
                <a16:creationId xmlns:a16="http://schemas.microsoft.com/office/drawing/2014/main" id="{CF7D7143-3035-0C06-873C-F71A15052321}"/>
              </a:ext>
            </a:extLst>
          </p:cNvPr>
          <p:cNvPicPr>
            <a:picLocks noChangeAspect="1"/>
          </p:cNvPicPr>
          <p:nvPr/>
        </p:nvPicPr>
        <p:blipFill>
          <a:blip r:embed="rId2" cstate="print">
            <a:extLst>
              <a:ext uri="{28A0092B-C50C-407E-A947-70E740481C1C}">
                <a14:useLocalDpi xmlns:a14="http://schemas.microsoft.com/office/drawing/2010/main" val="0"/>
              </a:ext>
            </a:extLst>
          </a:blip>
          <a:srcRect t="17268" b="26663"/>
          <a:stretch>
            <a:fillRect/>
          </a:stretch>
        </p:blipFill>
        <p:spPr>
          <a:xfrm>
            <a:off x="401910" y="1170258"/>
            <a:ext cx="11388180" cy="4517483"/>
          </a:xfrm>
          <a:prstGeom prst="rect">
            <a:avLst/>
          </a:prstGeom>
        </p:spPr>
      </p:pic>
    </p:spTree>
    <p:extLst>
      <p:ext uri="{BB962C8B-B14F-4D97-AF65-F5344CB8AC3E}">
        <p14:creationId xmlns:p14="http://schemas.microsoft.com/office/powerpoint/2010/main" val="8877235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F6B93-34BD-352C-CEE8-D96A1EBFF318}"/>
              </a:ext>
            </a:extLst>
          </p:cNvPr>
          <p:cNvSpPr>
            <a:spLocks noGrp="1"/>
          </p:cNvSpPr>
          <p:nvPr>
            <p:ph type="title"/>
          </p:nvPr>
        </p:nvSpPr>
        <p:spPr/>
        <p:txBody>
          <a:bodyPr/>
          <a:lstStyle/>
          <a:p>
            <a:r>
              <a:rPr lang="de-DE" dirty="0"/>
              <a:t>Land </a:t>
            </a:r>
            <a:r>
              <a:rPr lang="de-DE" dirty="0" err="1"/>
              <a:t>Consumption</a:t>
            </a:r>
            <a:endParaRPr lang="de-DE" dirty="0"/>
          </a:p>
        </p:txBody>
      </p:sp>
      <p:pic>
        <p:nvPicPr>
          <p:cNvPr id="4" name="Inhaltsplatzhalter 4" descr="Ein Bild, das Screenshot, Karte, Text enthält.&#10;&#10;KI-generierte Inhalte können fehlerhaft sein.">
            <a:extLst>
              <a:ext uri="{FF2B5EF4-FFF2-40B4-BE49-F238E27FC236}">
                <a16:creationId xmlns:a16="http://schemas.microsoft.com/office/drawing/2014/main" id="{6857B441-C376-7D7A-20D0-2D418C381371}"/>
              </a:ext>
            </a:extLst>
          </p:cNvPr>
          <p:cNvPicPr>
            <a:picLocks noChangeAspect="1"/>
          </p:cNvPicPr>
          <p:nvPr/>
        </p:nvPicPr>
        <p:blipFill>
          <a:blip r:embed="rId2"/>
          <a:stretch>
            <a:fillRect/>
          </a:stretch>
        </p:blipFill>
        <p:spPr>
          <a:xfrm>
            <a:off x="404446" y="1506463"/>
            <a:ext cx="10515600" cy="42628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pic>
      <p:sp>
        <p:nvSpPr>
          <p:cNvPr id="5" name="Textfeld 4">
            <a:extLst>
              <a:ext uri="{FF2B5EF4-FFF2-40B4-BE49-F238E27FC236}">
                <a16:creationId xmlns:a16="http://schemas.microsoft.com/office/drawing/2014/main" id="{A7AEE966-3F62-9F3F-55E9-46E5EFE4A052}"/>
              </a:ext>
            </a:extLst>
          </p:cNvPr>
          <p:cNvSpPr txBox="1"/>
          <p:nvPr/>
        </p:nvSpPr>
        <p:spPr>
          <a:xfrm>
            <a:off x="451338" y="1305699"/>
            <a:ext cx="5210908" cy="928972"/>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800" b="0" i="0" u="none" strike="noStrike" cap="none" spc="0" normalizeH="0" baseline="0" dirty="0">
                <a:ln>
                  <a:noFill/>
                </a:ln>
                <a:solidFill>
                  <a:srgbClr val="000000"/>
                </a:solidFill>
                <a:effectLst/>
                <a:uFillTx/>
                <a:latin typeface="+mn-lt"/>
                <a:ea typeface="+mn-ea"/>
                <a:cs typeface="+mn-cs"/>
                <a:sym typeface="Helvetica Neue"/>
              </a:rPr>
              <a:t>Land </a:t>
            </a:r>
            <a:r>
              <a:rPr kumimoji="0" lang="de-DE" sz="1800" b="0" i="0" u="none" strike="noStrike" cap="none" spc="0" normalizeH="0" baseline="0" dirty="0" err="1">
                <a:ln>
                  <a:noFill/>
                </a:ln>
                <a:solidFill>
                  <a:srgbClr val="000000"/>
                </a:solidFill>
                <a:effectLst/>
                <a:uFillTx/>
                <a:latin typeface="+mn-lt"/>
                <a:ea typeface="+mn-ea"/>
                <a:cs typeface="+mn-cs"/>
                <a:sym typeface="Helvetica Neue"/>
              </a:rPr>
              <a:t>consumption</a:t>
            </a:r>
            <a:r>
              <a:rPr kumimoji="0" lang="de-DE" sz="1800" b="0" i="0" u="none" strike="noStrike" cap="none" spc="0" normalizeH="0" baseline="0" dirty="0">
                <a:ln>
                  <a:noFill/>
                </a:ln>
                <a:solidFill>
                  <a:srgbClr val="000000"/>
                </a:solidFill>
                <a:effectLst/>
                <a:uFillTx/>
                <a:latin typeface="+mn-lt"/>
                <a:ea typeface="+mn-ea"/>
                <a:cs typeface="+mn-cs"/>
                <a:sym typeface="Helvetica Neue"/>
              </a:rPr>
              <a:t>: </a:t>
            </a:r>
            <a:r>
              <a:rPr kumimoji="0" lang="de-DE" sz="1800" b="0" i="0" u="none" strike="noStrike" cap="none" spc="0" normalizeH="0" baseline="0" dirty="0" err="1">
                <a:ln>
                  <a:noFill/>
                </a:ln>
                <a:solidFill>
                  <a:srgbClr val="000000"/>
                </a:solidFill>
                <a:effectLst/>
                <a:uFillTx/>
                <a:latin typeface="+mn-lt"/>
                <a:ea typeface="+mn-ea"/>
                <a:cs typeface="+mn-cs"/>
                <a:sym typeface="Helvetica Neue"/>
              </a:rPr>
              <a:t>roads</a:t>
            </a:r>
            <a:r>
              <a:rPr kumimoji="0" lang="de-DE" sz="1800" b="0" i="0" u="none" strike="noStrike" cap="none" spc="0" normalizeH="0" baseline="0" dirty="0">
                <a:ln>
                  <a:noFill/>
                </a:ln>
                <a:solidFill>
                  <a:srgbClr val="000000"/>
                </a:solidFill>
                <a:effectLst/>
                <a:uFillTx/>
                <a:latin typeface="+mn-lt"/>
                <a:ea typeface="+mn-ea"/>
                <a:cs typeface="+mn-cs"/>
                <a:sym typeface="Helvetica Neue"/>
              </a:rPr>
              <a:t> &amp; </a:t>
            </a:r>
            <a:r>
              <a:rPr kumimoji="0" lang="de-DE" sz="1800" b="0" i="0" u="none" strike="noStrike" cap="none" spc="0" normalizeH="0" baseline="0" dirty="0" err="1">
                <a:ln>
                  <a:noFill/>
                </a:ln>
                <a:solidFill>
                  <a:srgbClr val="000000"/>
                </a:solidFill>
                <a:effectLst/>
                <a:uFillTx/>
                <a:latin typeface="+mn-lt"/>
                <a:ea typeface="+mn-ea"/>
                <a:cs typeface="+mn-cs"/>
                <a:sym typeface="Helvetica Neue"/>
              </a:rPr>
              <a:t>parking</a:t>
            </a:r>
            <a:r>
              <a:rPr kumimoji="0" lang="de-DE" sz="1800" b="0" i="0" u="none" strike="noStrike" cap="none" spc="0" normalizeH="0" baseline="0" dirty="0">
                <a:ln>
                  <a:noFill/>
                </a:ln>
                <a:solidFill>
                  <a:srgbClr val="000000"/>
                </a:solidFill>
                <a:effectLst/>
                <a:uFillTx/>
                <a:latin typeface="+mn-lt"/>
                <a:ea typeface="+mn-ea"/>
                <a:cs typeface="+mn-cs"/>
                <a:sym typeface="Helvetica Neue"/>
              </a:rPr>
              <a:t> </a:t>
            </a:r>
            <a:r>
              <a:rPr kumimoji="0" lang="de-DE" sz="1800" b="0" i="0" u="none" strike="noStrike" cap="none" spc="0" normalizeH="0" baseline="0" dirty="0" err="1">
                <a:ln>
                  <a:noFill/>
                </a:ln>
                <a:solidFill>
                  <a:srgbClr val="000000"/>
                </a:solidFill>
                <a:effectLst/>
                <a:uFillTx/>
                <a:latin typeface="+mn-lt"/>
                <a:ea typeface="+mn-ea"/>
                <a:cs typeface="+mn-cs"/>
                <a:sym typeface="Helvetica Neue"/>
              </a:rPr>
              <a:t>facilities</a:t>
            </a:r>
            <a:endParaRPr kumimoji="0" lang="de-DE" sz="1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9709137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934D49-5EA1-FEA7-94BF-8840A3417F85}"/>
              </a:ext>
            </a:extLst>
          </p:cNvPr>
          <p:cNvSpPr>
            <a:spLocks noGrp="1"/>
          </p:cNvSpPr>
          <p:nvPr>
            <p:ph type="title"/>
          </p:nvPr>
        </p:nvSpPr>
        <p:spPr/>
        <p:txBody>
          <a:bodyPr/>
          <a:lstStyle/>
          <a:p>
            <a:r>
              <a:rPr lang="de-DE" dirty="0"/>
              <a:t>Land </a:t>
            </a:r>
            <a:r>
              <a:rPr lang="de-DE" dirty="0" err="1"/>
              <a:t>Consumption</a:t>
            </a:r>
            <a:endParaRPr lang="de-DE" dirty="0"/>
          </a:p>
        </p:txBody>
      </p:sp>
      <p:sp>
        <p:nvSpPr>
          <p:cNvPr id="3" name="Textplatzhalter 2">
            <a:extLst>
              <a:ext uri="{FF2B5EF4-FFF2-40B4-BE49-F238E27FC236}">
                <a16:creationId xmlns:a16="http://schemas.microsoft.com/office/drawing/2014/main" id="{60CC17C3-80DA-7E4F-CD46-FDB6E5C920F7}"/>
              </a:ext>
            </a:extLst>
          </p:cNvPr>
          <p:cNvSpPr>
            <a:spLocks noGrp="1"/>
          </p:cNvSpPr>
          <p:nvPr>
            <p:ph type="body" sz="half" idx="1"/>
          </p:nvPr>
        </p:nvSpPr>
        <p:spPr>
          <a:xfrm>
            <a:off x="970201" y="1386842"/>
            <a:ext cx="4522552" cy="5059521"/>
          </a:xfrm>
        </p:spPr>
        <p:txBody>
          <a:bodyPr>
            <a:normAutofit fontScale="70000" lnSpcReduction="20000"/>
          </a:bodyPr>
          <a:lstStyle/>
          <a:p>
            <a:r>
              <a:rPr lang="de-DE" dirty="0"/>
              <a:t>Private </a:t>
            </a:r>
            <a:r>
              <a:rPr lang="de-DE" dirty="0" err="1"/>
              <a:t>cars</a:t>
            </a:r>
            <a:r>
              <a:rPr lang="de-DE" dirty="0"/>
              <a:t> </a:t>
            </a:r>
            <a:r>
              <a:rPr lang="de-DE" dirty="0" err="1"/>
              <a:t>require</a:t>
            </a:r>
            <a:r>
              <a:rPr lang="de-DE" dirty="0"/>
              <a:t> large </a:t>
            </a:r>
            <a:r>
              <a:rPr lang="de-DE" dirty="0" err="1"/>
              <a:t>amounts</a:t>
            </a:r>
            <a:r>
              <a:rPr lang="de-DE" dirty="0"/>
              <a:t> </a:t>
            </a:r>
            <a:r>
              <a:rPr lang="de-DE" dirty="0" err="1"/>
              <a:t>of</a:t>
            </a:r>
            <a:r>
              <a:rPr lang="de-DE" dirty="0"/>
              <a:t> urban </a:t>
            </a:r>
            <a:r>
              <a:rPr lang="de-DE" dirty="0" err="1"/>
              <a:t>space</a:t>
            </a:r>
            <a:r>
              <a:rPr lang="de-DE" dirty="0"/>
              <a:t> </a:t>
            </a:r>
            <a:r>
              <a:rPr lang="de-DE" dirty="0" err="1"/>
              <a:t>for</a:t>
            </a:r>
            <a:r>
              <a:rPr lang="de-DE" dirty="0"/>
              <a:t> </a:t>
            </a:r>
            <a:r>
              <a:rPr lang="de-DE" dirty="0" err="1"/>
              <a:t>roads</a:t>
            </a:r>
            <a:r>
              <a:rPr lang="de-DE" dirty="0"/>
              <a:t>, </a:t>
            </a:r>
            <a:r>
              <a:rPr lang="de-DE" dirty="0" err="1"/>
              <a:t>parking</a:t>
            </a:r>
            <a:r>
              <a:rPr lang="de-DE" dirty="0"/>
              <a:t> and </a:t>
            </a:r>
            <a:r>
              <a:rPr lang="de-DE" dirty="0" err="1"/>
              <a:t>infrastructure</a:t>
            </a:r>
            <a:endParaRPr lang="de-DE" dirty="0"/>
          </a:p>
          <a:p>
            <a:r>
              <a:rPr lang="de-DE" dirty="0"/>
              <a:t>A </a:t>
            </a:r>
            <a:r>
              <a:rPr lang="de-DE" dirty="0" err="1"/>
              <a:t>parked</a:t>
            </a:r>
            <a:r>
              <a:rPr lang="de-DE" dirty="0"/>
              <a:t> </a:t>
            </a:r>
            <a:r>
              <a:rPr lang="de-DE" dirty="0" err="1"/>
              <a:t>car</a:t>
            </a:r>
            <a:r>
              <a:rPr lang="de-DE" dirty="0"/>
              <a:t> </a:t>
            </a:r>
            <a:r>
              <a:rPr lang="de-DE" dirty="0" err="1"/>
              <a:t>typically</a:t>
            </a:r>
            <a:r>
              <a:rPr lang="de-DE" dirty="0"/>
              <a:t> </a:t>
            </a:r>
            <a:r>
              <a:rPr lang="de-DE" dirty="0" err="1"/>
              <a:t>occupies</a:t>
            </a:r>
            <a:r>
              <a:rPr lang="de-DE" dirty="0"/>
              <a:t> ≈10–15 m², but total </a:t>
            </a:r>
            <a:r>
              <a:rPr lang="de-DE" dirty="0" err="1"/>
              <a:t>space</a:t>
            </a:r>
            <a:r>
              <a:rPr lang="de-DE" dirty="0"/>
              <a:t> </a:t>
            </a:r>
            <a:r>
              <a:rPr lang="de-DE" dirty="0" err="1"/>
              <a:t>demand</a:t>
            </a:r>
            <a:r>
              <a:rPr lang="de-DE" dirty="0"/>
              <a:t> per </a:t>
            </a:r>
            <a:r>
              <a:rPr lang="de-DE" dirty="0" err="1"/>
              <a:t>vehicle</a:t>
            </a:r>
            <a:r>
              <a:rPr lang="de-DE" dirty="0"/>
              <a:t> (</a:t>
            </a:r>
            <a:r>
              <a:rPr lang="de-DE" dirty="0" err="1"/>
              <a:t>including</a:t>
            </a:r>
            <a:r>
              <a:rPr lang="de-DE" dirty="0"/>
              <a:t> </a:t>
            </a:r>
            <a:r>
              <a:rPr lang="de-DE" dirty="0" err="1"/>
              <a:t>roads</a:t>
            </a:r>
            <a:r>
              <a:rPr lang="de-DE" dirty="0"/>
              <a:t>) </a:t>
            </a:r>
            <a:r>
              <a:rPr lang="de-DE" dirty="0" err="1"/>
              <a:t>is</a:t>
            </a:r>
            <a:r>
              <a:rPr lang="de-DE" dirty="0"/>
              <a:t> </a:t>
            </a:r>
            <a:r>
              <a:rPr lang="de-DE" dirty="0" err="1"/>
              <a:t>far</a:t>
            </a:r>
            <a:r>
              <a:rPr lang="de-DE" dirty="0"/>
              <a:t> </a:t>
            </a:r>
            <a:r>
              <a:rPr lang="de-DE" dirty="0" err="1"/>
              <a:t>higher</a:t>
            </a:r>
            <a:endParaRPr lang="de-DE" dirty="0"/>
          </a:p>
          <a:p>
            <a:r>
              <a:rPr lang="de-DE" dirty="0"/>
              <a:t>In </a:t>
            </a:r>
            <a:r>
              <a:rPr lang="de-DE" dirty="0" err="1"/>
              <a:t>many</a:t>
            </a:r>
            <a:r>
              <a:rPr lang="de-DE" dirty="0"/>
              <a:t> </a:t>
            </a:r>
            <a:r>
              <a:rPr lang="de-DE" dirty="0" err="1"/>
              <a:t>cities</a:t>
            </a:r>
            <a:r>
              <a:rPr lang="de-DE" dirty="0"/>
              <a:t>, </a:t>
            </a:r>
            <a:r>
              <a:rPr lang="de-DE" dirty="0" err="1"/>
              <a:t>up</a:t>
            </a:r>
            <a:r>
              <a:rPr lang="de-DE" dirty="0"/>
              <a:t> </a:t>
            </a:r>
            <a:r>
              <a:rPr lang="de-DE" dirty="0" err="1"/>
              <a:t>to</a:t>
            </a:r>
            <a:r>
              <a:rPr lang="de-DE" dirty="0"/>
              <a:t> 50–60 % </a:t>
            </a:r>
            <a:r>
              <a:rPr lang="de-DE" dirty="0" err="1"/>
              <a:t>of</a:t>
            </a:r>
            <a:r>
              <a:rPr lang="de-DE" dirty="0"/>
              <a:t> </a:t>
            </a:r>
            <a:r>
              <a:rPr lang="de-DE" dirty="0" err="1"/>
              <a:t>public</a:t>
            </a:r>
            <a:r>
              <a:rPr lang="de-DE" dirty="0"/>
              <a:t> </a:t>
            </a:r>
            <a:r>
              <a:rPr lang="de-DE" dirty="0" err="1"/>
              <a:t>space</a:t>
            </a:r>
            <a:r>
              <a:rPr lang="de-DE" dirty="0"/>
              <a:t> in </a:t>
            </a:r>
            <a:r>
              <a:rPr lang="de-DE" dirty="0" err="1"/>
              <a:t>central</a:t>
            </a:r>
            <a:r>
              <a:rPr lang="de-DE" dirty="0"/>
              <a:t> </a:t>
            </a:r>
            <a:r>
              <a:rPr lang="de-DE" dirty="0" err="1"/>
              <a:t>areas</a:t>
            </a:r>
            <a:r>
              <a:rPr lang="de-DE" dirty="0"/>
              <a:t> </a:t>
            </a:r>
            <a:r>
              <a:rPr lang="de-DE" dirty="0" err="1"/>
              <a:t>is</a:t>
            </a:r>
            <a:r>
              <a:rPr lang="de-DE" dirty="0"/>
              <a:t> </a:t>
            </a:r>
            <a:r>
              <a:rPr lang="de-DE" dirty="0" err="1"/>
              <a:t>allocated</a:t>
            </a:r>
            <a:r>
              <a:rPr lang="de-DE" dirty="0"/>
              <a:t> </a:t>
            </a:r>
            <a:r>
              <a:rPr lang="de-DE" dirty="0" err="1"/>
              <a:t>to</a:t>
            </a:r>
            <a:r>
              <a:rPr lang="de-DE" dirty="0"/>
              <a:t> </a:t>
            </a:r>
            <a:r>
              <a:rPr lang="de-DE" dirty="0" err="1"/>
              <a:t>motorized</a:t>
            </a:r>
            <a:r>
              <a:rPr lang="de-DE" dirty="0"/>
              <a:t> </a:t>
            </a:r>
            <a:r>
              <a:rPr lang="de-DE" dirty="0" err="1"/>
              <a:t>traffic</a:t>
            </a:r>
            <a:endParaRPr lang="de-DE" dirty="0"/>
          </a:p>
          <a:p>
            <a:r>
              <a:rPr lang="de-DE" dirty="0"/>
              <a:t>On </a:t>
            </a:r>
            <a:r>
              <a:rPr lang="de-DE" dirty="0" err="1"/>
              <a:t>average</a:t>
            </a:r>
            <a:r>
              <a:rPr lang="de-DE" dirty="0"/>
              <a:t>, </a:t>
            </a:r>
            <a:r>
              <a:rPr lang="de-DE" dirty="0" err="1"/>
              <a:t>cars</a:t>
            </a:r>
            <a:r>
              <a:rPr lang="de-DE" dirty="0"/>
              <a:t> </a:t>
            </a:r>
            <a:r>
              <a:rPr lang="de-DE" dirty="0" err="1"/>
              <a:t>are</a:t>
            </a:r>
            <a:r>
              <a:rPr lang="de-DE" dirty="0"/>
              <a:t> </a:t>
            </a:r>
            <a:r>
              <a:rPr lang="de-DE" dirty="0" err="1"/>
              <a:t>parked</a:t>
            </a:r>
            <a:r>
              <a:rPr lang="de-DE" dirty="0"/>
              <a:t> </a:t>
            </a:r>
            <a:r>
              <a:rPr lang="de-DE" dirty="0" err="1"/>
              <a:t>for</a:t>
            </a:r>
            <a:r>
              <a:rPr lang="de-DE" dirty="0"/>
              <a:t> </a:t>
            </a:r>
            <a:r>
              <a:rPr lang="de-DE" dirty="0" err="1"/>
              <a:t>more</a:t>
            </a:r>
            <a:r>
              <a:rPr lang="de-DE" dirty="0"/>
              <a:t> </a:t>
            </a:r>
            <a:r>
              <a:rPr lang="de-DE" dirty="0" err="1"/>
              <a:t>than</a:t>
            </a:r>
            <a:r>
              <a:rPr lang="de-DE" dirty="0"/>
              <a:t> 23 </a:t>
            </a:r>
            <a:r>
              <a:rPr lang="de-DE" dirty="0" err="1"/>
              <a:t>hours</a:t>
            </a:r>
            <a:r>
              <a:rPr lang="de-DE" dirty="0"/>
              <a:t> per </a:t>
            </a:r>
            <a:r>
              <a:rPr lang="de-DE" dirty="0" err="1"/>
              <a:t>day</a:t>
            </a:r>
            <a:endParaRPr lang="de-DE" dirty="0"/>
          </a:p>
          <a:p>
            <a:r>
              <a:rPr lang="de-DE" dirty="0" err="1"/>
              <a:t>Especially</a:t>
            </a:r>
            <a:r>
              <a:rPr lang="de-DE" dirty="0"/>
              <a:t> in </a:t>
            </a:r>
            <a:r>
              <a:rPr lang="de-DE" dirty="0" err="1"/>
              <a:t>cities</a:t>
            </a:r>
            <a:r>
              <a:rPr lang="de-DE" dirty="0"/>
              <a:t>, </a:t>
            </a:r>
            <a:r>
              <a:rPr lang="de-DE" dirty="0" err="1"/>
              <a:t>almost</a:t>
            </a:r>
            <a:r>
              <a:rPr lang="de-DE" dirty="0"/>
              <a:t> half </a:t>
            </a:r>
            <a:r>
              <a:rPr lang="de-DE" dirty="0" err="1"/>
              <a:t>of</a:t>
            </a:r>
            <a:r>
              <a:rPr lang="de-DE" dirty="0"/>
              <a:t> </a:t>
            </a:r>
            <a:r>
              <a:rPr lang="de-DE" dirty="0" err="1"/>
              <a:t>them</a:t>
            </a:r>
            <a:r>
              <a:rPr lang="de-DE" dirty="0"/>
              <a:t> park in </a:t>
            </a:r>
            <a:r>
              <a:rPr lang="de-DE" dirty="0" err="1"/>
              <a:t>public</a:t>
            </a:r>
            <a:r>
              <a:rPr lang="de-DE" dirty="0"/>
              <a:t> </a:t>
            </a:r>
            <a:r>
              <a:rPr lang="de-DE" dirty="0" err="1"/>
              <a:t>spaces</a:t>
            </a:r>
            <a:endParaRPr lang="de-DE" dirty="0"/>
          </a:p>
          <a:p>
            <a:endParaRPr lang="de-DE" dirty="0"/>
          </a:p>
        </p:txBody>
      </p:sp>
      <p:pic>
        <p:nvPicPr>
          <p:cNvPr id="5" name="Grafik 4" descr="Ein Bild, das Text, Screenshot, Design enthält.&#10;&#10;KI-generierte Inhalte können fehlerhaft sein.">
            <a:extLst>
              <a:ext uri="{FF2B5EF4-FFF2-40B4-BE49-F238E27FC236}">
                <a16:creationId xmlns:a16="http://schemas.microsoft.com/office/drawing/2014/main" id="{CD0F5B42-E4C8-995F-A13D-300B5CEFE59C}"/>
              </a:ext>
            </a:extLst>
          </p:cNvPr>
          <p:cNvPicPr>
            <a:picLocks noChangeAspect="1"/>
          </p:cNvPicPr>
          <p:nvPr/>
        </p:nvPicPr>
        <p:blipFill>
          <a:blip r:embed="rId2">
            <a:extLst>
              <a:ext uri="{28A0092B-C50C-407E-A947-70E740481C1C}">
                <a14:useLocalDpi xmlns:a14="http://schemas.microsoft.com/office/drawing/2010/main" val="0"/>
              </a:ext>
            </a:extLst>
          </a:blip>
          <a:srcRect l="5828" t="43675" r="65466" b="9437"/>
          <a:stretch>
            <a:fillRect/>
          </a:stretch>
        </p:blipFill>
        <p:spPr>
          <a:xfrm>
            <a:off x="5492753" y="1153551"/>
            <a:ext cx="4889500" cy="5650432"/>
          </a:xfrm>
          <a:prstGeom prst="rect">
            <a:avLst/>
          </a:prstGeom>
        </p:spPr>
      </p:pic>
    </p:spTree>
    <p:extLst>
      <p:ext uri="{BB962C8B-B14F-4D97-AF65-F5344CB8AC3E}">
        <p14:creationId xmlns:p14="http://schemas.microsoft.com/office/powerpoint/2010/main" val="24774602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60663-8A9F-C1A5-CB3C-ED1CA96AC2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E707EC2-FCED-5F7C-D1E8-C515061AC33D}"/>
              </a:ext>
            </a:extLst>
          </p:cNvPr>
          <p:cNvSpPr>
            <a:spLocks noGrp="1"/>
          </p:cNvSpPr>
          <p:nvPr>
            <p:ph type="title"/>
          </p:nvPr>
        </p:nvSpPr>
        <p:spPr/>
        <p:txBody>
          <a:bodyPr/>
          <a:lstStyle/>
          <a:p>
            <a:r>
              <a:rPr lang="de-DE" dirty="0"/>
              <a:t>Land </a:t>
            </a:r>
            <a:r>
              <a:rPr lang="de-DE" dirty="0" err="1"/>
              <a:t>Consumption</a:t>
            </a:r>
            <a:endParaRPr lang="de-DE" dirty="0"/>
          </a:p>
        </p:txBody>
      </p:sp>
      <p:sp>
        <p:nvSpPr>
          <p:cNvPr id="3" name="Textplatzhalter 2">
            <a:extLst>
              <a:ext uri="{FF2B5EF4-FFF2-40B4-BE49-F238E27FC236}">
                <a16:creationId xmlns:a16="http://schemas.microsoft.com/office/drawing/2014/main" id="{121F943D-A710-12C7-BF09-9F4D1E81E363}"/>
              </a:ext>
            </a:extLst>
          </p:cNvPr>
          <p:cNvSpPr>
            <a:spLocks noGrp="1"/>
          </p:cNvSpPr>
          <p:nvPr>
            <p:ph type="body" sz="half" idx="1"/>
          </p:nvPr>
        </p:nvSpPr>
        <p:spPr>
          <a:xfrm>
            <a:off x="970201" y="1386842"/>
            <a:ext cx="8849048" cy="5059521"/>
          </a:xfrm>
        </p:spPr>
        <p:txBody>
          <a:bodyPr>
            <a:normAutofit lnSpcReduction="10000"/>
          </a:bodyPr>
          <a:lstStyle/>
          <a:p>
            <a:r>
              <a:rPr lang="de-DE" dirty="0"/>
              <a:t>Moving </a:t>
            </a:r>
            <a:r>
              <a:rPr lang="de-DE" dirty="0" err="1"/>
              <a:t>one</a:t>
            </a:r>
            <a:r>
              <a:rPr lang="de-DE" dirty="0"/>
              <a:t> </a:t>
            </a:r>
            <a:r>
              <a:rPr lang="de-DE" dirty="0" err="1"/>
              <a:t>person</a:t>
            </a:r>
            <a:r>
              <a:rPr lang="de-DE" dirty="0"/>
              <a:t> </a:t>
            </a:r>
            <a:r>
              <a:rPr lang="de-DE" dirty="0" err="1"/>
              <a:t>by</a:t>
            </a:r>
            <a:r>
              <a:rPr lang="de-DE" dirty="0"/>
              <a:t> </a:t>
            </a:r>
            <a:r>
              <a:rPr lang="de-DE" dirty="0" err="1"/>
              <a:t>car</a:t>
            </a:r>
            <a:r>
              <a:rPr lang="de-DE" dirty="0"/>
              <a:t> </a:t>
            </a:r>
            <a:r>
              <a:rPr lang="de-DE" dirty="0" err="1"/>
              <a:t>requires</a:t>
            </a:r>
            <a:r>
              <a:rPr lang="de-DE" dirty="0"/>
              <a:t> </a:t>
            </a:r>
            <a:r>
              <a:rPr lang="de-DE" dirty="0" err="1"/>
              <a:t>far</a:t>
            </a:r>
            <a:r>
              <a:rPr lang="de-DE" dirty="0"/>
              <a:t> </a:t>
            </a:r>
            <a:r>
              <a:rPr lang="de-DE" dirty="0" err="1"/>
              <a:t>more</a:t>
            </a:r>
            <a:r>
              <a:rPr lang="de-DE" dirty="0"/>
              <a:t> </a:t>
            </a:r>
            <a:r>
              <a:rPr lang="de-DE" dirty="0" err="1"/>
              <a:t>space</a:t>
            </a:r>
            <a:r>
              <a:rPr lang="de-DE" dirty="0"/>
              <a:t> per passenger-km </a:t>
            </a:r>
            <a:r>
              <a:rPr lang="de-DE" dirty="0" err="1"/>
              <a:t>than</a:t>
            </a:r>
            <a:r>
              <a:rPr lang="de-DE" dirty="0"/>
              <a:t> </a:t>
            </a:r>
            <a:r>
              <a:rPr lang="de-DE" dirty="0" err="1"/>
              <a:t>public</a:t>
            </a:r>
            <a:r>
              <a:rPr lang="de-DE" dirty="0"/>
              <a:t> </a:t>
            </a:r>
            <a:r>
              <a:rPr lang="de-DE" dirty="0" err="1"/>
              <a:t>transport</a:t>
            </a:r>
            <a:r>
              <a:rPr lang="de-DE" dirty="0"/>
              <a:t>, </a:t>
            </a:r>
            <a:r>
              <a:rPr lang="de-DE" dirty="0" err="1"/>
              <a:t>cycling</a:t>
            </a:r>
            <a:r>
              <a:rPr lang="de-DE" dirty="0"/>
              <a:t> </a:t>
            </a:r>
            <a:r>
              <a:rPr lang="de-DE" dirty="0" err="1"/>
              <a:t>or</a:t>
            </a:r>
            <a:r>
              <a:rPr lang="de-DE" dirty="0"/>
              <a:t> </a:t>
            </a:r>
            <a:r>
              <a:rPr lang="de-DE" dirty="0" err="1"/>
              <a:t>walking</a:t>
            </a:r>
            <a:endParaRPr lang="de-DE" dirty="0"/>
          </a:p>
          <a:p>
            <a:r>
              <a:rPr lang="de-DE" dirty="0"/>
              <a:t>Urban </a:t>
            </a:r>
            <a:r>
              <a:rPr lang="de-DE" dirty="0" err="1"/>
              <a:t>sprawl</a:t>
            </a:r>
            <a:r>
              <a:rPr lang="de-DE" dirty="0"/>
              <a:t> </a:t>
            </a:r>
            <a:r>
              <a:rPr lang="de-DE" dirty="0" err="1"/>
              <a:t>is</a:t>
            </a:r>
            <a:r>
              <a:rPr lang="de-DE" dirty="0"/>
              <a:t> </a:t>
            </a:r>
            <a:r>
              <a:rPr lang="de-DE" dirty="0" err="1"/>
              <a:t>strongly</a:t>
            </a:r>
            <a:r>
              <a:rPr lang="de-DE" dirty="0"/>
              <a:t> </a:t>
            </a:r>
            <a:r>
              <a:rPr lang="de-DE" dirty="0" err="1"/>
              <a:t>linked</a:t>
            </a:r>
            <a:r>
              <a:rPr lang="de-DE" dirty="0"/>
              <a:t> </a:t>
            </a:r>
            <a:r>
              <a:rPr lang="de-DE" dirty="0" err="1"/>
              <a:t>to</a:t>
            </a:r>
            <a:r>
              <a:rPr lang="de-DE" dirty="0"/>
              <a:t> car-</a:t>
            </a:r>
            <a:r>
              <a:rPr lang="de-DE" dirty="0" err="1"/>
              <a:t>dependent</a:t>
            </a:r>
            <a:r>
              <a:rPr lang="de-DE" dirty="0"/>
              <a:t> </a:t>
            </a:r>
            <a:r>
              <a:rPr lang="de-DE" dirty="0" err="1"/>
              <a:t>transport</a:t>
            </a:r>
            <a:r>
              <a:rPr lang="de-DE" dirty="0"/>
              <a:t> </a:t>
            </a:r>
            <a:r>
              <a:rPr lang="de-DE" dirty="0" err="1"/>
              <a:t>systems</a:t>
            </a:r>
            <a:endParaRPr lang="de-DE" dirty="0"/>
          </a:p>
          <a:p>
            <a:r>
              <a:rPr lang="de-DE" dirty="0"/>
              <a:t>Road </a:t>
            </a:r>
            <a:r>
              <a:rPr lang="de-DE" dirty="0" err="1"/>
              <a:t>expansion</a:t>
            </a:r>
            <a:r>
              <a:rPr lang="de-DE" dirty="0"/>
              <a:t> </a:t>
            </a:r>
            <a:r>
              <a:rPr lang="de-DE" dirty="0" err="1"/>
              <a:t>often</a:t>
            </a:r>
            <a:r>
              <a:rPr lang="de-DE" dirty="0"/>
              <a:t> </a:t>
            </a:r>
            <a:r>
              <a:rPr lang="de-DE" dirty="0" err="1"/>
              <a:t>induces</a:t>
            </a:r>
            <a:r>
              <a:rPr lang="de-DE" dirty="0"/>
              <a:t> additional </a:t>
            </a:r>
            <a:r>
              <a:rPr lang="de-DE" dirty="0" err="1"/>
              <a:t>traffic</a:t>
            </a:r>
            <a:r>
              <a:rPr lang="de-DE" dirty="0"/>
              <a:t> (“</a:t>
            </a:r>
            <a:r>
              <a:rPr lang="de-DE" dirty="0" err="1"/>
              <a:t>induced</a:t>
            </a:r>
            <a:r>
              <a:rPr lang="de-DE" dirty="0"/>
              <a:t> </a:t>
            </a:r>
            <a:r>
              <a:rPr lang="de-DE" dirty="0" err="1"/>
              <a:t>demand</a:t>
            </a:r>
            <a:r>
              <a:rPr lang="de-DE" dirty="0"/>
              <a:t>”)</a:t>
            </a:r>
          </a:p>
          <a:p>
            <a:r>
              <a:rPr lang="de-DE" dirty="0" err="1"/>
              <a:t>Increased</a:t>
            </a:r>
            <a:r>
              <a:rPr lang="de-DE" dirty="0"/>
              <a:t> </a:t>
            </a:r>
            <a:r>
              <a:rPr lang="de-DE" dirty="0" err="1"/>
              <a:t>land</a:t>
            </a:r>
            <a:r>
              <a:rPr lang="de-DE" dirty="0"/>
              <a:t> </a:t>
            </a:r>
            <a:r>
              <a:rPr lang="de-DE" dirty="0" err="1"/>
              <a:t>sealing</a:t>
            </a:r>
            <a:r>
              <a:rPr lang="de-DE" dirty="0"/>
              <a:t> → </a:t>
            </a:r>
            <a:r>
              <a:rPr lang="de-DE" dirty="0" err="1"/>
              <a:t>reduced</a:t>
            </a:r>
            <a:r>
              <a:rPr lang="de-DE" dirty="0"/>
              <a:t> </a:t>
            </a:r>
            <a:r>
              <a:rPr lang="de-DE" dirty="0" err="1"/>
              <a:t>biodiversity</a:t>
            </a:r>
            <a:r>
              <a:rPr lang="de-DE" dirty="0"/>
              <a:t>, </a:t>
            </a:r>
            <a:r>
              <a:rPr lang="de-DE" dirty="0" err="1"/>
              <a:t>higher</a:t>
            </a:r>
            <a:r>
              <a:rPr lang="de-DE" dirty="0"/>
              <a:t> </a:t>
            </a:r>
            <a:r>
              <a:rPr lang="de-DE" dirty="0" err="1"/>
              <a:t>flood</a:t>
            </a:r>
            <a:r>
              <a:rPr lang="de-DE" dirty="0"/>
              <a:t> </a:t>
            </a:r>
            <a:r>
              <a:rPr lang="de-DE" dirty="0" err="1"/>
              <a:t>risk</a:t>
            </a:r>
            <a:endParaRPr lang="de-DE" dirty="0"/>
          </a:p>
          <a:p>
            <a:r>
              <a:rPr lang="de-DE" dirty="0"/>
              <a:t>Car-</a:t>
            </a:r>
            <a:r>
              <a:rPr lang="de-DE" dirty="0" err="1"/>
              <a:t>oriented</a:t>
            </a:r>
            <a:r>
              <a:rPr lang="de-DE" dirty="0"/>
              <a:t> </a:t>
            </a:r>
            <a:r>
              <a:rPr lang="de-DE" dirty="0" err="1"/>
              <a:t>development</a:t>
            </a:r>
            <a:r>
              <a:rPr lang="de-DE" dirty="0"/>
              <a:t> </a:t>
            </a:r>
            <a:r>
              <a:rPr lang="de-DE" dirty="0" err="1"/>
              <a:t>reduces</a:t>
            </a:r>
            <a:r>
              <a:rPr lang="de-DE" dirty="0"/>
              <a:t> urban </a:t>
            </a:r>
            <a:r>
              <a:rPr lang="de-DE" dirty="0" err="1"/>
              <a:t>density</a:t>
            </a:r>
            <a:r>
              <a:rPr lang="de-DE" dirty="0"/>
              <a:t> and </a:t>
            </a:r>
            <a:r>
              <a:rPr lang="de-DE" dirty="0" err="1"/>
              <a:t>walkability</a:t>
            </a:r>
            <a:endParaRPr lang="de-DE" dirty="0"/>
          </a:p>
        </p:txBody>
      </p:sp>
    </p:spTree>
    <p:extLst>
      <p:ext uri="{BB962C8B-B14F-4D97-AF65-F5344CB8AC3E}">
        <p14:creationId xmlns:p14="http://schemas.microsoft.com/office/powerpoint/2010/main" val="902526796"/>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E9BEF-0BBA-89B7-F46B-E6982DA47B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4AE2143-31CD-DADD-2931-1BF9A5CA5C17}"/>
              </a:ext>
            </a:extLst>
          </p:cNvPr>
          <p:cNvSpPr>
            <a:spLocks noGrp="1"/>
          </p:cNvSpPr>
          <p:nvPr>
            <p:ph type="title"/>
          </p:nvPr>
        </p:nvSpPr>
        <p:spPr>
          <a:xfrm>
            <a:off x="603252" y="539751"/>
            <a:ext cx="6726015" cy="717551"/>
          </a:xfrm>
        </p:spPr>
        <p:txBody>
          <a:bodyPr/>
          <a:lstStyle/>
          <a:p>
            <a:r>
              <a:rPr lang="de-DE" dirty="0"/>
              <a:t>Land </a:t>
            </a:r>
            <a:r>
              <a:rPr lang="de-DE" dirty="0" err="1"/>
              <a:t>Consumption</a:t>
            </a:r>
            <a:r>
              <a:rPr lang="de-DE" dirty="0"/>
              <a:t>: </a:t>
            </a:r>
            <a:r>
              <a:rPr lang="de-DE" dirty="0" err="1"/>
              <a:t>Reducing</a:t>
            </a:r>
            <a:r>
              <a:rPr lang="de-DE" dirty="0"/>
              <a:t> Car Space Demand</a:t>
            </a:r>
          </a:p>
        </p:txBody>
      </p:sp>
      <p:sp>
        <p:nvSpPr>
          <p:cNvPr id="6" name="Textplatzhalter 5">
            <a:extLst>
              <a:ext uri="{FF2B5EF4-FFF2-40B4-BE49-F238E27FC236}">
                <a16:creationId xmlns:a16="http://schemas.microsoft.com/office/drawing/2014/main" id="{34CFF73B-3CE4-6A6A-F8E3-D2B8F64296A8}"/>
              </a:ext>
            </a:extLst>
          </p:cNvPr>
          <p:cNvSpPr>
            <a:spLocks noGrp="1"/>
          </p:cNvSpPr>
          <p:nvPr>
            <p:ph type="body" sz="half" idx="1"/>
          </p:nvPr>
        </p:nvSpPr>
        <p:spPr/>
        <p:txBody>
          <a:bodyPr>
            <a:normAutofit fontScale="92500" lnSpcReduction="20000"/>
          </a:bodyPr>
          <a:lstStyle/>
          <a:p>
            <a:r>
              <a:rPr lang="de-DE" dirty="0" err="1"/>
              <a:t>One</a:t>
            </a:r>
            <a:r>
              <a:rPr lang="de-DE" dirty="0"/>
              <a:t> Solution: Car Sharing</a:t>
            </a:r>
          </a:p>
          <a:p>
            <a:pPr lvl="1"/>
            <a:r>
              <a:rPr lang="de-DE" dirty="0"/>
              <a:t>Users </a:t>
            </a:r>
            <a:r>
              <a:rPr lang="de-DE" dirty="0" err="1"/>
              <a:t>access</a:t>
            </a:r>
            <a:r>
              <a:rPr lang="de-DE" dirty="0"/>
              <a:t> </a:t>
            </a:r>
            <a:r>
              <a:rPr lang="de-DE" dirty="0" err="1"/>
              <a:t>vehicles</a:t>
            </a:r>
            <a:r>
              <a:rPr lang="de-DE" dirty="0"/>
              <a:t> on </a:t>
            </a:r>
            <a:r>
              <a:rPr lang="de-DE" dirty="0" err="1"/>
              <a:t>demand</a:t>
            </a:r>
            <a:r>
              <a:rPr lang="de-DE" dirty="0"/>
              <a:t> </a:t>
            </a:r>
            <a:r>
              <a:rPr lang="de-DE" dirty="0" err="1"/>
              <a:t>instead</a:t>
            </a:r>
            <a:r>
              <a:rPr lang="de-DE" dirty="0"/>
              <a:t> </a:t>
            </a:r>
            <a:r>
              <a:rPr lang="de-DE" dirty="0" err="1"/>
              <a:t>of</a:t>
            </a:r>
            <a:r>
              <a:rPr lang="de-DE" dirty="0"/>
              <a:t> </a:t>
            </a:r>
            <a:r>
              <a:rPr lang="de-DE" dirty="0" err="1"/>
              <a:t>owning</a:t>
            </a:r>
            <a:r>
              <a:rPr lang="de-DE" dirty="0"/>
              <a:t> </a:t>
            </a:r>
            <a:r>
              <a:rPr lang="de-DE" dirty="0" err="1"/>
              <a:t>them</a:t>
            </a:r>
            <a:endParaRPr lang="de-DE" dirty="0"/>
          </a:p>
          <a:p>
            <a:pPr lvl="1"/>
            <a:r>
              <a:rPr lang="de-DE" dirty="0" err="1"/>
              <a:t>Shared</a:t>
            </a:r>
            <a:r>
              <a:rPr lang="de-DE" dirty="0"/>
              <a:t> </a:t>
            </a:r>
            <a:r>
              <a:rPr lang="de-DE" dirty="0" err="1"/>
              <a:t>vehicles</a:t>
            </a:r>
            <a:r>
              <a:rPr lang="de-DE" dirty="0"/>
              <a:t> </a:t>
            </a:r>
            <a:r>
              <a:rPr lang="de-DE" dirty="0" err="1"/>
              <a:t>replace</a:t>
            </a:r>
            <a:r>
              <a:rPr lang="de-DE" dirty="0"/>
              <a:t> multiple </a:t>
            </a:r>
            <a:r>
              <a:rPr lang="de-DE" dirty="0" err="1"/>
              <a:t>privately</a:t>
            </a:r>
            <a:r>
              <a:rPr lang="de-DE" dirty="0"/>
              <a:t> </a:t>
            </a:r>
            <a:r>
              <a:rPr lang="de-DE" dirty="0" err="1"/>
              <a:t>owned</a:t>
            </a:r>
            <a:r>
              <a:rPr lang="de-DE" dirty="0"/>
              <a:t> </a:t>
            </a:r>
            <a:r>
              <a:rPr lang="de-DE" dirty="0" err="1"/>
              <a:t>cars</a:t>
            </a:r>
            <a:r>
              <a:rPr lang="de-DE" dirty="0"/>
              <a:t> - </a:t>
            </a:r>
            <a:r>
              <a:rPr lang="de-DE" dirty="0" err="1"/>
              <a:t>one</a:t>
            </a:r>
            <a:r>
              <a:rPr lang="de-DE" dirty="0"/>
              <a:t> </a:t>
            </a:r>
            <a:r>
              <a:rPr lang="de-DE" dirty="0" err="1"/>
              <a:t>shared</a:t>
            </a:r>
            <a:r>
              <a:rPr lang="de-DE" dirty="0"/>
              <a:t> </a:t>
            </a:r>
            <a:r>
              <a:rPr lang="de-DE" dirty="0" err="1"/>
              <a:t>car</a:t>
            </a:r>
            <a:r>
              <a:rPr lang="de-DE" dirty="0"/>
              <a:t> </a:t>
            </a:r>
            <a:r>
              <a:rPr lang="de-DE" dirty="0" err="1"/>
              <a:t>can</a:t>
            </a:r>
            <a:r>
              <a:rPr lang="de-DE" dirty="0"/>
              <a:t> </a:t>
            </a:r>
            <a:r>
              <a:rPr lang="de-DE" dirty="0" err="1"/>
              <a:t>replace</a:t>
            </a:r>
            <a:r>
              <a:rPr lang="de-DE" dirty="0"/>
              <a:t> 5–15 private </a:t>
            </a:r>
            <a:r>
              <a:rPr lang="de-DE" dirty="0" err="1"/>
              <a:t>cars</a:t>
            </a:r>
            <a:r>
              <a:rPr lang="de-DE" dirty="0"/>
              <a:t> </a:t>
            </a:r>
            <a:r>
              <a:rPr lang="de-DE" dirty="0" err="1"/>
              <a:t>depending</a:t>
            </a:r>
            <a:r>
              <a:rPr lang="de-DE" dirty="0"/>
              <a:t> on </a:t>
            </a:r>
            <a:r>
              <a:rPr lang="de-DE" dirty="0" err="1"/>
              <a:t>the</a:t>
            </a:r>
            <a:r>
              <a:rPr lang="de-DE" dirty="0"/>
              <a:t> </a:t>
            </a:r>
            <a:r>
              <a:rPr lang="de-DE" dirty="0" err="1"/>
              <a:t>area</a:t>
            </a:r>
            <a:endParaRPr lang="de-DE" dirty="0"/>
          </a:p>
          <a:p>
            <a:pPr lvl="1"/>
            <a:r>
              <a:rPr lang="de-DE" dirty="0"/>
              <a:t>Car </a:t>
            </a:r>
            <a:r>
              <a:rPr lang="de-DE" dirty="0" err="1"/>
              <a:t>sharing</a:t>
            </a:r>
            <a:r>
              <a:rPr lang="de-DE" dirty="0"/>
              <a:t> </a:t>
            </a:r>
            <a:r>
              <a:rPr lang="de-DE" dirty="0" err="1"/>
              <a:t>reduces</a:t>
            </a:r>
            <a:r>
              <a:rPr lang="de-DE" dirty="0"/>
              <a:t> </a:t>
            </a:r>
            <a:r>
              <a:rPr lang="de-DE" dirty="0" err="1"/>
              <a:t>demand</a:t>
            </a:r>
            <a:r>
              <a:rPr lang="de-DE" dirty="0"/>
              <a:t> </a:t>
            </a:r>
            <a:r>
              <a:rPr lang="de-DE" dirty="0" err="1"/>
              <a:t>for</a:t>
            </a:r>
            <a:r>
              <a:rPr lang="de-DE" dirty="0"/>
              <a:t> </a:t>
            </a:r>
            <a:r>
              <a:rPr lang="de-DE" dirty="0" err="1"/>
              <a:t>parking</a:t>
            </a:r>
            <a:r>
              <a:rPr lang="de-DE" dirty="0"/>
              <a:t> </a:t>
            </a:r>
            <a:r>
              <a:rPr lang="de-DE" dirty="0" err="1"/>
              <a:t>infrastructure</a:t>
            </a:r>
            <a:r>
              <a:rPr lang="de-DE" dirty="0"/>
              <a:t> and </a:t>
            </a:r>
            <a:r>
              <a:rPr lang="de-DE" dirty="0" err="1"/>
              <a:t>road</a:t>
            </a:r>
            <a:r>
              <a:rPr lang="de-DE" dirty="0"/>
              <a:t> </a:t>
            </a:r>
            <a:r>
              <a:rPr lang="de-DE" dirty="0" err="1"/>
              <a:t>space</a:t>
            </a:r>
            <a:endParaRPr lang="de-DE" dirty="0"/>
          </a:p>
          <a:p>
            <a:pPr lvl="1"/>
            <a:r>
              <a:rPr lang="de-DE" dirty="0"/>
              <a:t>Users </a:t>
            </a:r>
            <a:r>
              <a:rPr lang="de-DE" dirty="0" err="1"/>
              <a:t>tend</a:t>
            </a:r>
            <a:r>
              <a:rPr lang="de-DE" dirty="0"/>
              <a:t> </a:t>
            </a:r>
            <a:r>
              <a:rPr lang="de-DE" dirty="0" err="1"/>
              <a:t>to</a:t>
            </a:r>
            <a:r>
              <a:rPr lang="de-DE" dirty="0"/>
              <a:t> </a:t>
            </a:r>
            <a:r>
              <a:rPr lang="de-DE" dirty="0" err="1"/>
              <a:t>drive</a:t>
            </a:r>
            <a:r>
              <a:rPr lang="de-DE" dirty="0"/>
              <a:t> </a:t>
            </a:r>
            <a:r>
              <a:rPr lang="de-DE" dirty="0" err="1"/>
              <a:t>less</a:t>
            </a:r>
            <a:r>
              <a:rPr lang="de-DE" dirty="0"/>
              <a:t> and </a:t>
            </a:r>
            <a:r>
              <a:rPr lang="de-DE" dirty="0" err="1"/>
              <a:t>combine</a:t>
            </a:r>
            <a:r>
              <a:rPr lang="de-DE" dirty="0"/>
              <a:t> </a:t>
            </a:r>
            <a:r>
              <a:rPr lang="de-DE" dirty="0" err="1"/>
              <a:t>modes</a:t>
            </a:r>
            <a:r>
              <a:rPr lang="de-DE" dirty="0"/>
              <a:t> </a:t>
            </a:r>
            <a:r>
              <a:rPr lang="de-DE" dirty="0" err="1"/>
              <a:t>more</a:t>
            </a:r>
            <a:r>
              <a:rPr lang="de-DE" dirty="0"/>
              <a:t> </a:t>
            </a:r>
            <a:r>
              <a:rPr lang="de-DE" dirty="0" err="1"/>
              <a:t>often</a:t>
            </a:r>
            <a:endParaRPr lang="de-DE" dirty="0"/>
          </a:p>
          <a:p>
            <a:pPr lvl="1"/>
            <a:r>
              <a:rPr lang="de-DE" dirty="0" err="1"/>
              <a:t>Often</a:t>
            </a:r>
            <a:r>
              <a:rPr lang="de-DE" dirty="0"/>
              <a:t> </a:t>
            </a:r>
            <a:r>
              <a:rPr lang="de-DE" dirty="0" err="1"/>
              <a:t>integrated</a:t>
            </a:r>
            <a:r>
              <a:rPr lang="de-DE" dirty="0"/>
              <a:t> </a:t>
            </a:r>
            <a:r>
              <a:rPr lang="de-DE" dirty="0" err="1"/>
              <a:t>into</a:t>
            </a:r>
            <a:r>
              <a:rPr lang="de-DE" dirty="0"/>
              <a:t> Mobility-</a:t>
            </a:r>
            <a:r>
              <a:rPr lang="de-DE" dirty="0" err="1"/>
              <a:t>as</a:t>
            </a:r>
            <a:r>
              <a:rPr lang="de-DE" dirty="0"/>
              <a:t>-a-Service (</a:t>
            </a:r>
            <a:r>
              <a:rPr lang="de-DE" dirty="0" err="1"/>
              <a:t>MaaS</a:t>
            </a:r>
            <a:r>
              <a:rPr lang="de-DE" dirty="0"/>
              <a:t>) </a:t>
            </a:r>
            <a:r>
              <a:rPr lang="de-DE" dirty="0" err="1"/>
              <a:t>platforms</a:t>
            </a:r>
            <a:endParaRPr lang="de-DE" dirty="0"/>
          </a:p>
          <a:p>
            <a:pPr lvl="1"/>
            <a:r>
              <a:rPr lang="de-DE" dirty="0"/>
              <a:t>Supports </a:t>
            </a:r>
            <a:r>
              <a:rPr lang="de-DE" dirty="0" err="1"/>
              <a:t>transition</a:t>
            </a:r>
            <a:r>
              <a:rPr lang="de-DE" dirty="0"/>
              <a:t> </a:t>
            </a:r>
            <a:r>
              <a:rPr lang="de-DE" dirty="0" err="1"/>
              <a:t>from</a:t>
            </a:r>
            <a:r>
              <a:rPr lang="de-DE" dirty="0"/>
              <a:t> </a:t>
            </a:r>
            <a:r>
              <a:rPr lang="de-DE" dirty="0" err="1"/>
              <a:t>ownership</a:t>
            </a:r>
            <a:r>
              <a:rPr lang="de-DE" dirty="0"/>
              <a:t> </a:t>
            </a:r>
            <a:r>
              <a:rPr lang="de-DE" dirty="0" err="1"/>
              <a:t>to</a:t>
            </a:r>
            <a:r>
              <a:rPr lang="de-DE" dirty="0"/>
              <a:t> access-</a:t>
            </a:r>
            <a:r>
              <a:rPr lang="de-DE" dirty="0" err="1"/>
              <a:t>based</a:t>
            </a:r>
            <a:r>
              <a:rPr lang="de-DE" dirty="0"/>
              <a:t> </a:t>
            </a:r>
            <a:r>
              <a:rPr lang="de-DE" dirty="0" err="1"/>
              <a:t>mobility</a:t>
            </a:r>
            <a:endParaRPr lang="de-DE" dirty="0"/>
          </a:p>
        </p:txBody>
      </p:sp>
    </p:spTree>
    <p:extLst>
      <p:ext uri="{BB962C8B-B14F-4D97-AF65-F5344CB8AC3E}">
        <p14:creationId xmlns:p14="http://schemas.microsoft.com/office/powerpoint/2010/main" val="415614112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E4AB2-899E-E020-1497-D8EDDF311C4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EF379D7-27E3-2026-BB86-07A94ABCADE3}"/>
              </a:ext>
            </a:extLst>
          </p:cNvPr>
          <p:cNvSpPr>
            <a:spLocks noGrp="1"/>
          </p:cNvSpPr>
          <p:nvPr>
            <p:ph type="title"/>
          </p:nvPr>
        </p:nvSpPr>
        <p:spPr>
          <a:xfrm>
            <a:off x="603252" y="539751"/>
            <a:ext cx="6726015" cy="717551"/>
          </a:xfrm>
        </p:spPr>
        <p:txBody>
          <a:bodyPr/>
          <a:lstStyle/>
          <a:p>
            <a:r>
              <a:rPr lang="de-DE" dirty="0"/>
              <a:t>Land </a:t>
            </a:r>
            <a:r>
              <a:rPr lang="de-DE" dirty="0" err="1"/>
              <a:t>Consumption</a:t>
            </a:r>
            <a:r>
              <a:rPr lang="de-DE" dirty="0"/>
              <a:t>: </a:t>
            </a:r>
            <a:r>
              <a:rPr lang="de-DE" dirty="0" err="1"/>
              <a:t>Reducing</a:t>
            </a:r>
            <a:r>
              <a:rPr lang="de-DE" dirty="0"/>
              <a:t> Car Space Demand</a:t>
            </a:r>
          </a:p>
        </p:txBody>
      </p:sp>
      <p:sp>
        <p:nvSpPr>
          <p:cNvPr id="6" name="Textplatzhalter 5">
            <a:extLst>
              <a:ext uri="{FF2B5EF4-FFF2-40B4-BE49-F238E27FC236}">
                <a16:creationId xmlns:a16="http://schemas.microsoft.com/office/drawing/2014/main" id="{6EDF24B1-B3C2-00CB-142D-B185DFF38E6D}"/>
              </a:ext>
            </a:extLst>
          </p:cNvPr>
          <p:cNvSpPr>
            <a:spLocks noGrp="1"/>
          </p:cNvSpPr>
          <p:nvPr>
            <p:ph type="body" sz="half" idx="1"/>
          </p:nvPr>
        </p:nvSpPr>
        <p:spPr/>
        <p:txBody>
          <a:bodyPr>
            <a:normAutofit fontScale="92500" lnSpcReduction="20000"/>
          </a:bodyPr>
          <a:lstStyle/>
          <a:p>
            <a:r>
              <a:rPr lang="de-DE" dirty="0" err="1"/>
              <a:t>Parking</a:t>
            </a:r>
            <a:r>
              <a:rPr lang="de-DE" dirty="0"/>
              <a:t> Policy </a:t>
            </a:r>
            <a:r>
              <a:rPr lang="de-DE" dirty="0" err="1"/>
              <a:t>Reforms</a:t>
            </a:r>
            <a:endParaRPr lang="de-DE" dirty="0"/>
          </a:p>
          <a:p>
            <a:pPr lvl="1"/>
            <a:r>
              <a:rPr lang="de-DE" dirty="0"/>
              <a:t>Dynamic Pricing in </a:t>
            </a:r>
            <a:r>
              <a:rPr lang="de-DE" dirty="0" err="1"/>
              <a:t>parking</a:t>
            </a:r>
            <a:r>
              <a:rPr lang="de-DE" dirty="0"/>
              <a:t> </a:t>
            </a:r>
            <a:r>
              <a:rPr lang="de-DE" dirty="0" err="1"/>
              <a:t>reduces</a:t>
            </a:r>
            <a:r>
              <a:rPr lang="de-DE" dirty="0"/>
              <a:t> </a:t>
            </a:r>
            <a:r>
              <a:rPr lang="de-DE" dirty="0" err="1"/>
              <a:t>car</a:t>
            </a:r>
            <a:r>
              <a:rPr lang="de-DE" dirty="0"/>
              <a:t> </a:t>
            </a:r>
            <a:r>
              <a:rPr lang="de-DE" dirty="0" err="1"/>
              <a:t>use</a:t>
            </a:r>
            <a:r>
              <a:rPr lang="de-DE" dirty="0"/>
              <a:t> and </a:t>
            </a:r>
            <a:r>
              <a:rPr lang="de-DE" dirty="0" err="1"/>
              <a:t>space</a:t>
            </a:r>
            <a:r>
              <a:rPr lang="de-DE" dirty="0"/>
              <a:t> </a:t>
            </a:r>
            <a:r>
              <a:rPr lang="de-DE" dirty="0" err="1"/>
              <a:t>demand</a:t>
            </a:r>
            <a:endParaRPr lang="de-DE" dirty="0"/>
          </a:p>
          <a:p>
            <a:pPr lvl="1"/>
            <a:r>
              <a:rPr lang="de-DE" dirty="0" err="1"/>
              <a:t>Less</a:t>
            </a:r>
            <a:r>
              <a:rPr lang="de-DE" dirty="0"/>
              <a:t> </a:t>
            </a:r>
            <a:r>
              <a:rPr lang="de-DE" dirty="0" err="1"/>
              <a:t>public</a:t>
            </a:r>
            <a:r>
              <a:rPr lang="de-DE" dirty="0"/>
              <a:t> </a:t>
            </a:r>
            <a:r>
              <a:rPr lang="de-DE" dirty="0" err="1"/>
              <a:t>parking</a:t>
            </a:r>
            <a:r>
              <a:rPr lang="de-DE" dirty="0"/>
              <a:t>, </a:t>
            </a:r>
            <a:r>
              <a:rPr lang="de-DE" dirty="0" err="1"/>
              <a:t>increasing</a:t>
            </a:r>
            <a:r>
              <a:rPr lang="de-DE" dirty="0"/>
              <a:t> pricing,...</a:t>
            </a:r>
          </a:p>
          <a:p>
            <a:r>
              <a:rPr lang="de-DE" dirty="0"/>
              <a:t>Public Transport &amp; </a:t>
            </a:r>
            <a:r>
              <a:rPr lang="de-DE" dirty="0" err="1"/>
              <a:t>Active</a:t>
            </a:r>
            <a:r>
              <a:rPr lang="de-DE" dirty="0"/>
              <a:t> Mobility</a:t>
            </a:r>
          </a:p>
          <a:p>
            <a:pPr lvl="1"/>
            <a:r>
              <a:rPr lang="de-DE" dirty="0"/>
              <a:t>Shifting </a:t>
            </a:r>
            <a:r>
              <a:rPr lang="de-DE" dirty="0" err="1"/>
              <a:t>trips</a:t>
            </a:r>
            <a:r>
              <a:rPr lang="de-DE" dirty="0"/>
              <a:t> </a:t>
            </a:r>
            <a:r>
              <a:rPr lang="de-DE" dirty="0" err="1"/>
              <a:t>to</a:t>
            </a:r>
            <a:r>
              <a:rPr lang="de-DE" dirty="0"/>
              <a:t> </a:t>
            </a:r>
            <a:r>
              <a:rPr lang="de-DE" dirty="0" err="1"/>
              <a:t>transit</a:t>
            </a:r>
            <a:r>
              <a:rPr lang="de-DE" dirty="0"/>
              <a:t>, </a:t>
            </a:r>
            <a:r>
              <a:rPr lang="de-DE" dirty="0" err="1"/>
              <a:t>walking</a:t>
            </a:r>
            <a:r>
              <a:rPr lang="de-DE" dirty="0"/>
              <a:t> and </a:t>
            </a:r>
            <a:r>
              <a:rPr lang="de-DE" dirty="0" err="1"/>
              <a:t>cycling</a:t>
            </a:r>
            <a:r>
              <a:rPr lang="de-DE" dirty="0"/>
              <a:t> </a:t>
            </a:r>
            <a:r>
              <a:rPr lang="de-DE" dirty="0" err="1"/>
              <a:t>dramatically</a:t>
            </a:r>
            <a:r>
              <a:rPr lang="de-DE" dirty="0"/>
              <a:t> </a:t>
            </a:r>
            <a:r>
              <a:rPr lang="de-DE" dirty="0" err="1"/>
              <a:t>reduces</a:t>
            </a:r>
            <a:r>
              <a:rPr lang="de-DE" dirty="0"/>
              <a:t> </a:t>
            </a:r>
            <a:r>
              <a:rPr lang="de-DE" dirty="0" err="1"/>
              <a:t>space</a:t>
            </a:r>
            <a:r>
              <a:rPr lang="de-DE" dirty="0"/>
              <a:t> </a:t>
            </a:r>
            <a:r>
              <a:rPr lang="de-DE" dirty="0" err="1"/>
              <a:t>consumption</a:t>
            </a:r>
            <a:r>
              <a:rPr lang="de-DE" dirty="0"/>
              <a:t> per </a:t>
            </a:r>
            <a:r>
              <a:rPr lang="de-DE" dirty="0" err="1"/>
              <a:t>traveler</a:t>
            </a:r>
            <a:endParaRPr lang="de-DE" dirty="0"/>
          </a:p>
          <a:p>
            <a:r>
              <a:rPr lang="de-DE" dirty="0"/>
              <a:t>Urban </a:t>
            </a:r>
            <a:r>
              <a:rPr lang="de-DE" dirty="0" err="1"/>
              <a:t>Planning</a:t>
            </a:r>
            <a:r>
              <a:rPr lang="de-DE" dirty="0"/>
              <a:t> </a:t>
            </a:r>
            <a:r>
              <a:rPr lang="de-DE" dirty="0" err="1"/>
              <a:t>Measures</a:t>
            </a:r>
            <a:endParaRPr lang="de-DE" dirty="0"/>
          </a:p>
          <a:p>
            <a:pPr lvl="1"/>
            <a:r>
              <a:rPr lang="de-DE" dirty="0"/>
              <a:t>Mixed-</a:t>
            </a:r>
            <a:r>
              <a:rPr lang="de-DE" dirty="0" err="1"/>
              <a:t>use</a:t>
            </a:r>
            <a:r>
              <a:rPr lang="de-DE" dirty="0"/>
              <a:t> </a:t>
            </a:r>
            <a:r>
              <a:rPr lang="de-DE" dirty="0" err="1"/>
              <a:t>development</a:t>
            </a:r>
            <a:r>
              <a:rPr lang="de-DE" dirty="0"/>
              <a:t> </a:t>
            </a:r>
            <a:r>
              <a:rPr lang="de-DE" dirty="0" err="1"/>
              <a:t>reduces</a:t>
            </a:r>
            <a:r>
              <a:rPr lang="de-DE" dirty="0"/>
              <a:t> </a:t>
            </a:r>
            <a:r>
              <a:rPr lang="de-DE" dirty="0" err="1"/>
              <a:t>travel</a:t>
            </a:r>
            <a:r>
              <a:rPr lang="de-DE" dirty="0"/>
              <a:t> </a:t>
            </a:r>
            <a:r>
              <a:rPr lang="de-DE" dirty="0" err="1"/>
              <a:t>distances</a:t>
            </a:r>
            <a:r>
              <a:rPr lang="de-DE" dirty="0"/>
              <a:t> and </a:t>
            </a:r>
            <a:r>
              <a:rPr lang="de-DE" dirty="0" err="1"/>
              <a:t>car</a:t>
            </a:r>
            <a:r>
              <a:rPr lang="de-DE" dirty="0"/>
              <a:t> </a:t>
            </a:r>
            <a:r>
              <a:rPr lang="de-DE" dirty="0" err="1"/>
              <a:t>dependency</a:t>
            </a:r>
            <a:endParaRPr lang="de-DE" dirty="0"/>
          </a:p>
          <a:p>
            <a:pPr lvl="1"/>
            <a:r>
              <a:rPr lang="de-DE" dirty="0"/>
              <a:t>Compact </a:t>
            </a:r>
            <a:r>
              <a:rPr lang="de-DE" dirty="0" err="1"/>
              <a:t>city</a:t>
            </a:r>
            <a:r>
              <a:rPr lang="de-DE" dirty="0"/>
              <a:t> design </a:t>
            </a:r>
            <a:r>
              <a:rPr lang="de-DE" dirty="0" err="1"/>
              <a:t>reduces</a:t>
            </a:r>
            <a:r>
              <a:rPr lang="de-DE" dirty="0"/>
              <a:t> </a:t>
            </a:r>
            <a:r>
              <a:rPr lang="de-DE" dirty="0" err="1"/>
              <a:t>infrastructure</a:t>
            </a:r>
            <a:r>
              <a:rPr lang="de-DE" dirty="0"/>
              <a:t> </a:t>
            </a:r>
            <a:r>
              <a:rPr lang="de-DE" dirty="0" err="1"/>
              <a:t>footprint</a:t>
            </a:r>
            <a:endParaRPr lang="de-DE" dirty="0"/>
          </a:p>
        </p:txBody>
      </p:sp>
    </p:spTree>
    <p:extLst>
      <p:ext uri="{BB962C8B-B14F-4D97-AF65-F5344CB8AC3E}">
        <p14:creationId xmlns:p14="http://schemas.microsoft.com/office/powerpoint/2010/main" val="112781521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4DF5E2-682D-F4AF-D16B-54DC7C95D26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A14C53A-377E-B9E4-ADF8-A9A93A151579}"/>
              </a:ext>
            </a:extLst>
          </p:cNvPr>
          <p:cNvSpPr>
            <a:spLocks noGrp="1"/>
          </p:cNvSpPr>
          <p:nvPr>
            <p:ph type="title"/>
          </p:nvPr>
        </p:nvSpPr>
        <p:spPr>
          <a:xfrm>
            <a:off x="603252" y="539751"/>
            <a:ext cx="6726015" cy="717551"/>
          </a:xfrm>
        </p:spPr>
        <p:txBody>
          <a:bodyPr/>
          <a:lstStyle/>
          <a:p>
            <a:r>
              <a:rPr lang="de-DE" dirty="0"/>
              <a:t>Traffic Jams</a:t>
            </a:r>
          </a:p>
        </p:txBody>
      </p:sp>
      <p:sp>
        <p:nvSpPr>
          <p:cNvPr id="6" name="Textplatzhalter 5">
            <a:extLst>
              <a:ext uri="{FF2B5EF4-FFF2-40B4-BE49-F238E27FC236}">
                <a16:creationId xmlns:a16="http://schemas.microsoft.com/office/drawing/2014/main" id="{AB212565-9CB0-019C-B9D5-203FA8405EBE}"/>
              </a:ext>
            </a:extLst>
          </p:cNvPr>
          <p:cNvSpPr>
            <a:spLocks noGrp="1"/>
          </p:cNvSpPr>
          <p:nvPr>
            <p:ph type="body" sz="half" idx="1"/>
          </p:nvPr>
        </p:nvSpPr>
        <p:spPr>
          <a:xfrm>
            <a:off x="970201" y="1386842"/>
            <a:ext cx="5993307" cy="5059521"/>
          </a:xfrm>
        </p:spPr>
        <p:txBody>
          <a:bodyPr>
            <a:normAutofit fontScale="70000" lnSpcReduction="20000"/>
          </a:bodyPr>
          <a:lstStyle/>
          <a:p>
            <a:r>
              <a:rPr lang="de-DE" dirty="0"/>
              <a:t>Time lost in </a:t>
            </a:r>
            <a:r>
              <a:rPr lang="de-DE" dirty="0" err="1"/>
              <a:t>traffic</a:t>
            </a:r>
            <a:endParaRPr lang="de-DE" dirty="0"/>
          </a:p>
          <a:p>
            <a:pPr lvl="1"/>
            <a:r>
              <a:rPr lang="de-DE" dirty="0"/>
              <a:t>In large global </a:t>
            </a:r>
            <a:r>
              <a:rPr lang="de-DE" dirty="0" err="1"/>
              <a:t>cities</a:t>
            </a:r>
            <a:r>
              <a:rPr lang="de-DE" dirty="0"/>
              <a:t>, </a:t>
            </a:r>
            <a:r>
              <a:rPr lang="de-DE" dirty="0" err="1"/>
              <a:t>the</a:t>
            </a:r>
            <a:r>
              <a:rPr lang="de-DE" dirty="0"/>
              <a:t> </a:t>
            </a:r>
            <a:r>
              <a:rPr lang="de-DE" dirty="0" err="1"/>
              <a:t>average</a:t>
            </a:r>
            <a:r>
              <a:rPr lang="de-DE" dirty="0"/>
              <a:t> </a:t>
            </a:r>
            <a:r>
              <a:rPr lang="de-DE" dirty="0" err="1"/>
              <a:t>commuter</a:t>
            </a:r>
            <a:r>
              <a:rPr lang="de-DE" dirty="0"/>
              <a:t> loses ~100–200 </a:t>
            </a:r>
            <a:r>
              <a:rPr lang="de-DE" dirty="0" err="1"/>
              <a:t>hours</a:t>
            </a:r>
            <a:r>
              <a:rPr lang="de-DE" dirty="0"/>
              <a:t>/</a:t>
            </a:r>
            <a:r>
              <a:rPr lang="de-DE" dirty="0" err="1"/>
              <a:t>year</a:t>
            </a:r>
            <a:r>
              <a:rPr lang="de-DE" dirty="0"/>
              <a:t> </a:t>
            </a:r>
            <a:r>
              <a:rPr lang="de-DE" dirty="0" err="1"/>
              <a:t>to</a:t>
            </a:r>
            <a:r>
              <a:rPr lang="de-DE" dirty="0"/>
              <a:t> </a:t>
            </a:r>
            <a:r>
              <a:rPr lang="de-DE" dirty="0" err="1"/>
              <a:t>congestion</a:t>
            </a:r>
            <a:endParaRPr lang="de-DE" dirty="0"/>
          </a:p>
          <a:p>
            <a:r>
              <a:rPr lang="de-DE" dirty="0" err="1"/>
              <a:t>Economic</a:t>
            </a:r>
            <a:r>
              <a:rPr lang="de-DE" dirty="0"/>
              <a:t> </a:t>
            </a:r>
            <a:r>
              <a:rPr lang="de-DE" dirty="0" err="1"/>
              <a:t>costs</a:t>
            </a:r>
            <a:endParaRPr lang="de-DE" dirty="0"/>
          </a:p>
          <a:p>
            <a:pPr lvl="1"/>
            <a:r>
              <a:rPr lang="de-DE" dirty="0" err="1"/>
              <a:t>Direct</a:t>
            </a:r>
            <a:r>
              <a:rPr lang="de-DE" dirty="0"/>
              <a:t> </a:t>
            </a:r>
            <a:r>
              <a:rPr lang="de-DE" dirty="0" err="1"/>
              <a:t>costs</a:t>
            </a:r>
            <a:r>
              <a:rPr lang="de-DE" dirty="0"/>
              <a:t>: </a:t>
            </a:r>
            <a:r>
              <a:rPr lang="de-DE" dirty="0" err="1"/>
              <a:t>are</a:t>
            </a:r>
            <a:r>
              <a:rPr lang="de-DE" dirty="0"/>
              <a:t> </a:t>
            </a:r>
            <a:r>
              <a:rPr lang="de-DE" dirty="0" err="1"/>
              <a:t>borne</a:t>
            </a:r>
            <a:r>
              <a:rPr lang="de-DE" dirty="0"/>
              <a:t> </a:t>
            </a:r>
            <a:r>
              <a:rPr lang="de-DE" dirty="0" err="1"/>
              <a:t>by</a:t>
            </a:r>
            <a:r>
              <a:rPr lang="de-DE" dirty="0"/>
              <a:t> </a:t>
            </a:r>
            <a:r>
              <a:rPr lang="de-DE" dirty="0" err="1"/>
              <a:t>motorists</a:t>
            </a:r>
            <a:endParaRPr lang="de-DE" dirty="0"/>
          </a:p>
          <a:p>
            <a:pPr lvl="2"/>
            <a:r>
              <a:rPr lang="de-DE" dirty="0" err="1"/>
              <a:t>Opportunity</a:t>
            </a:r>
            <a:r>
              <a:rPr lang="de-DE" dirty="0"/>
              <a:t> </a:t>
            </a:r>
            <a:r>
              <a:rPr lang="de-DE" dirty="0" err="1"/>
              <a:t>costs</a:t>
            </a:r>
            <a:r>
              <a:rPr lang="de-DE" dirty="0"/>
              <a:t> </a:t>
            </a:r>
            <a:r>
              <a:rPr lang="de-DE" dirty="0" err="1"/>
              <a:t>of</a:t>
            </a:r>
            <a:r>
              <a:rPr lang="de-DE" dirty="0"/>
              <a:t> time </a:t>
            </a:r>
            <a:r>
              <a:rPr lang="de-DE" dirty="0" err="1"/>
              <a:t>wasted</a:t>
            </a:r>
            <a:r>
              <a:rPr lang="de-DE" dirty="0"/>
              <a:t> in </a:t>
            </a:r>
            <a:r>
              <a:rPr lang="de-DE" dirty="0" err="1"/>
              <a:t>traffic</a:t>
            </a:r>
            <a:r>
              <a:rPr lang="de-DE" dirty="0"/>
              <a:t> </a:t>
            </a:r>
            <a:r>
              <a:rPr lang="de-DE" dirty="0" err="1"/>
              <a:t>jams</a:t>
            </a:r>
            <a:endParaRPr lang="de-DE" dirty="0"/>
          </a:p>
          <a:p>
            <a:pPr lvl="2"/>
            <a:r>
              <a:rPr lang="de-DE" dirty="0"/>
              <a:t>Costs </a:t>
            </a:r>
            <a:r>
              <a:rPr lang="de-DE" dirty="0" err="1"/>
              <a:t>of</a:t>
            </a:r>
            <a:r>
              <a:rPr lang="de-DE" dirty="0"/>
              <a:t> additional </a:t>
            </a:r>
            <a:r>
              <a:rPr lang="de-DE" dirty="0" err="1"/>
              <a:t>fuel</a:t>
            </a:r>
            <a:r>
              <a:rPr lang="de-DE" dirty="0"/>
              <a:t> </a:t>
            </a:r>
            <a:r>
              <a:rPr lang="de-DE" dirty="0" err="1"/>
              <a:t>consumption</a:t>
            </a:r>
            <a:endParaRPr lang="de-DE" dirty="0"/>
          </a:p>
          <a:p>
            <a:pPr lvl="1"/>
            <a:r>
              <a:rPr lang="de-DE" dirty="0" err="1"/>
              <a:t>Indirect</a:t>
            </a:r>
            <a:r>
              <a:rPr lang="de-DE" dirty="0"/>
              <a:t> </a:t>
            </a:r>
            <a:r>
              <a:rPr lang="de-DE" dirty="0" err="1"/>
              <a:t>costs</a:t>
            </a:r>
            <a:r>
              <a:rPr lang="de-DE" dirty="0"/>
              <a:t>: </a:t>
            </a:r>
            <a:r>
              <a:rPr lang="de-DE" dirty="0" err="1"/>
              <a:t>are</a:t>
            </a:r>
            <a:r>
              <a:rPr lang="de-DE" dirty="0"/>
              <a:t> </a:t>
            </a:r>
            <a:r>
              <a:rPr lang="de-DE" dirty="0" err="1"/>
              <a:t>borne</a:t>
            </a:r>
            <a:r>
              <a:rPr lang="de-DE" dirty="0"/>
              <a:t> </a:t>
            </a:r>
            <a:r>
              <a:rPr lang="de-DE" dirty="0" err="1"/>
              <a:t>by</a:t>
            </a:r>
            <a:r>
              <a:rPr lang="de-DE" dirty="0"/>
              <a:t> </a:t>
            </a:r>
            <a:r>
              <a:rPr lang="de-DE" dirty="0" err="1"/>
              <a:t>society</a:t>
            </a:r>
            <a:r>
              <a:rPr lang="de-DE" dirty="0"/>
              <a:t> </a:t>
            </a:r>
            <a:r>
              <a:rPr lang="de-DE" dirty="0" err="1"/>
              <a:t>as</a:t>
            </a:r>
            <a:r>
              <a:rPr lang="de-DE" dirty="0"/>
              <a:t> a </a:t>
            </a:r>
            <a:r>
              <a:rPr lang="de-DE" dirty="0" err="1"/>
              <a:t>whole</a:t>
            </a:r>
            <a:r>
              <a:rPr lang="de-DE" dirty="0"/>
              <a:t> </a:t>
            </a:r>
          </a:p>
          <a:p>
            <a:pPr lvl="2"/>
            <a:r>
              <a:rPr lang="de-DE" dirty="0" err="1"/>
              <a:t>emissions</a:t>
            </a:r>
            <a:endParaRPr lang="de-DE" dirty="0"/>
          </a:p>
          <a:p>
            <a:pPr lvl="2"/>
            <a:r>
              <a:rPr lang="de-DE" dirty="0"/>
              <a:t>Higher </a:t>
            </a:r>
            <a:r>
              <a:rPr lang="de-DE" dirty="0" err="1"/>
              <a:t>prices</a:t>
            </a:r>
            <a:r>
              <a:rPr lang="de-DE" dirty="0"/>
              <a:t> </a:t>
            </a:r>
            <a:r>
              <a:rPr lang="de-DE" dirty="0" err="1"/>
              <a:t>for</a:t>
            </a:r>
            <a:r>
              <a:rPr lang="de-DE" dirty="0"/>
              <a:t> </a:t>
            </a:r>
            <a:r>
              <a:rPr lang="de-DE" dirty="0" err="1"/>
              <a:t>goods</a:t>
            </a:r>
            <a:r>
              <a:rPr lang="de-DE" dirty="0"/>
              <a:t> and </a:t>
            </a:r>
            <a:r>
              <a:rPr lang="de-DE" dirty="0" err="1"/>
              <a:t>services</a:t>
            </a:r>
            <a:r>
              <a:rPr lang="de-DE" dirty="0"/>
              <a:t> </a:t>
            </a:r>
          </a:p>
          <a:p>
            <a:pPr lvl="1"/>
            <a:endParaRPr lang="de-DE" dirty="0"/>
          </a:p>
        </p:txBody>
      </p:sp>
      <p:pic>
        <p:nvPicPr>
          <p:cNvPr id="4" name="Grafik 3">
            <a:extLst>
              <a:ext uri="{FF2B5EF4-FFF2-40B4-BE49-F238E27FC236}">
                <a16:creationId xmlns:a16="http://schemas.microsoft.com/office/drawing/2014/main" id="{51329014-1050-FC21-8201-D06138837E17}"/>
              </a:ext>
            </a:extLst>
          </p:cNvPr>
          <p:cNvPicPr>
            <a:picLocks noChangeAspect="1"/>
          </p:cNvPicPr>
          <p:nvPr/>
        </p:nvPicPr>
        <p:blipFill>
          <a:blip r:embed="rId2"/>
          <a:stretch>
            <a:fillRect/>
          </a:stretch>
        </p:blipFill>
        <p:spPr>
          <a:xfrm>
            <a:off x="7061982" y="1775496"/>
            <a:ext cx="4979963" cy="3307007"/>
          </a:xfrm>
          <a:prstGeom prst="rect">
            <a:avLst/>
          </a:prstGeom>
        </p:spPr>
      </p:pic>
      <p:sp>
        <p:nvSpPr>
          <p:cNvPr id="5" name="Textfeld 4">
            <a:extLst>
              <a:ext uri="{FF2B5EF4-FFF2-40B4-BE49-F238E27FC236}">
                <a16:creationId xmlns:a16="http://schemas.microsoft.com/office/drawing/2014/main" id="{707EC6E9-27D1-6B8C-5CE2-D09CC4DFC4D6}"/>
              </a:ext>
            </a:extLst>
          </p:cNvPr>
          <p:cNvSpPr txBox="1"/>
          <p:nvPr/>
        </p:nvSpPr>
        <p:spPr>
          <a:xfrm>
            <a:off x="7093732" y="4519767"/>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335719"/>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87E590-7550-0652-9C75-7E1AE94C3929}"/>
              </a:ext>
            </a:extLst>
          </p:cNvPr>
          <p:cNvSpPr>
            <a:spLocks noGrp="1"/>
          </p:cNvSpPr>
          <p:nvPr>
            <p:ph type="title"/>
          </p:nvPr>
        </p:nvSpPr>
        <p:spPr>
          <a:xfrm>
            <a:off x="603252" y="539751"/>
            <a:ext cx="7091775" cy="717551"/>
          </a:xfrm>
        </p:spPr>
        <p:txBody>
          <a:bodyPr/>
          <a:lstStyle/>
          <a:p>
            <a:r>
              <a:rPr lang="de-DE" dirty="0"/>
              <a:t>Development: Electric </a:t>
            </a:r>
            <a:r>
              <a:rPr lang="de-DE" dirty="0" err="1"/>
              <a:t>Vehicles</a:t>
            </a:r>
            <a:endParaRPr lang="de-DE" dirty="0"/>
          </a:p>
        </p:txBody>
      </p:sp>
      <p:sp>
        <p:nvSpPr>
          <p:cNvPr id="3" name="Textplatzhalter 2">
            <a:extLst>
              <a:ext uri="{FF2B5EF4-FFF2-40B4-BE49-F238E27FC236}">
                <a16:creationId xmlns:a16="http://schemas.microsoft.com/office/drawing/2014/main" id="{1D5CEB81-1743-69D8-6438-F764B7967F75}"/>
              </a:ext>
            </a:extLst>
          </p:cNvPr>
          <p:cNvSpPr>
            <a:spLocks noGrp="1"/>
          </p:cNvSpPr>
          <p:nvPr>
            <p:ph type="body" sz="half" idx="1"/>
          </p:nvPr>
        </p:nvSpPr>
        <p:spPr>
          <a:xfrm>
            <a:off x="970201" y="1386842"/>
            <a:ext cx="5444667" cy="5059521"/>
          </a:xfrm>
        </p:spPr>
        <p:txBody>
          <a:bodyPr>
            <a:normAutofit/>
          </a:bodyPr>
          <a:lstStyle/>
          <a:p>
            <a:r>
              <a:rPr lang="de-DE" dirty="0"/>
              <a:t>Global </a:t>
            </a:r>
            <a:r>
              <a:rPr lang="de-DE" dirty="0" err="1"/>
              <a:t>electric</a:t>
            </a:r>
            <a:r>
              <a:rPr lang="de-DE" dirty="0"/>
              <a:t> </a:t>
            </a:r>
            <a:r>
              <a:rPr lang="de-DE" dirty="0" err="1"/>
              <a:t>car</a:t>
            </a:r>
            <a:r>
              <a:rPr lang="de-DE" dirty="0"/>
              <a:t> stock </a:t>
            </a:r>
            <a:r>
              <a:rPr lang="de-DE" dirty="0" err="1"/>
              <a:t>surpassed</a:t>
            </a:r>
            <a:r>
              <a:rPr lang="de-DE" dirty="0"/>
              <a:t> ~16 </a:t>
            </a:r>
            <a:r>
              <a:rPr lang="de-DE" dirty="0" err="1"/>
              <a:t>million</a:t>
            </a:r>
            <a:r>
              <a:rPr lang="de-DE" dirty="0"/>
              <a:t> in 2024, </a:t>
            </a:r>
            <a:r>
              <a:rPr lang="de-DE" dirty="0" err="1"/>
              <a:t>doubling</a:t>
            </a:r>
            <a:r>
              <a:rPr lang="de-DE" dirty="0"/>
              <a:t> in </a:t>
            </a:r>
            <a:r>
              <a:rPr lang="de-DE" dirty="0" err="1"/>
              <a:t>two</a:t>
            </a:r>
            <a:r>
              <a:rPr lang="de-DE" dirty="0"/>
              <a:t> </a:t>
            </a:r>
            <a:r>
              <a:rPr lang="de-DE" dirty="0" err="1"/>
              <a:t>years</a:t>
            </a:r>
            <a:endParaRPr lang="de-DE" dirty="0"/>
          </a:p>
          <a:p>
            <a:r>
              <a:rPr lang="de-DE" dirty="0"/>
              <a:t>EV </a:t>
            </a:r>
            <a:r>
              <a:rPr lang="de-DE" dirty="0" err="1"/>
              <a:t>sales</a:t>
            </a:r>
            <a:r>
              <a:rPr lang="de-DE" dirty="0"/>
              <a:t> </a:t>
            </a:r>
            <a:r>
              <a:rPr lang="de-DE" dirty="0" err="1"/>
              <a:t>share</a:t>
            </a:r>
            <a:r>
              <a:rPr lang="de-DE" dirty="0"/>
              <a:t> in total </a:t>
            </a:r>
            <a:r>
              <a:rPr lang="de-DE" dirty="0" err="1"/>
              <a:t>new</a:t>
            </a:r>
            <a:r>
              <a:rPr lang="de-DE" dirty="0"/>
              <a:t> </a:t>
            </a:r>
            <a:r>
              <a:rPr lang="de-DE" dirty="0" err="1"/>
              <a:t>car</a:t>
            </a:r>
            <a:r>
              <a:rPr lang="de-DE" dirty="0"/>
              <a:t> </a:t>
            </a:r>
            <a:r>
              <a:rPr lang="de-DE" dirty="0" err="1"/>
              <a:t>sales</a:t>
            </a:r>
            <a:r>
              <a:rPr lang="de-DE" dirty="0"/>
              <a:t>: ~15% </a:t>
            </a:r>
            <a:r>
              <a:rPr lang="de-DE" dirty="0" err="1"/>
              <a:t>globally</a:t>
            </a:r>
            <a:r>
              <a:rPr lang="de-DE" dirty="0"/>
              <a:t>, ~30–40% in </a:t>
            </a:r>
            <a:r>
              <a:rPr lang="de-DE" dirty="0" err="1"/>
              <a:t>leading</a:t>
            </a:r>
            <a:r>
              <a:rPr lang="de-DE" dirty="0"/>
              <a:t> </a:t>
            </a:r>
            <a:r>
              <a:rPr lang="de-DE" dirty="0" err="1"/>
              <a:t>markets</a:t>
            </a:r>
            <a:r>
              <a:rPr lang="de-DE" dirty="0"/>
              <a:t> (Europe, China)</a:t>
            </a:r>
          </a:p>
          <a:p>
            <a:r>
              <a:rPr lang="de-DE" dirty="0"/>
              <a:t>Global </a:t>
            </a:r>
            <a:r>
              <a:rPr lang="de-DE" dirty="0" err="1"/>
              <a:t>charger</a:t>
            </a:r>
            <a:r>
              <a:rPr lang="de-DE" dirty="0"/>
              <a:t> </a:t>
            </a:r>
            <a:r>
              <a:rPr lang="de-DE" dirty="0" err="1"/>
              <a:t>count</a:t>
            </a:r>
            <a:r>
              <a:rPr lang="de-DE" dirty="0"/>
              <a:t> </a:t>
            </a:r>
            <a:r>
              <a:rPr lang="de-DE" dirty="0" err="1"/>
              <a:t>rising</a:t>
            </a:r>
            <a:r>
              <a:rPr lang="de-DE" dirty="0"/>
              <a:t> </a:t>
            </a:r>
            <a:r>
              <a:rPr lang="de-DE" dirty="0" err="1"/>
              <a:t>rapidly</a:t>
            </a:r>
            <a:r>
              <a:rPr lang="de-DE" dirty="0"/>
              <a:t>: ~2 </a:t>
            </a:r>
            <a:r>
              <a:rPr lang="de-DE" dirty="0" err="1"/>
              <a:t>million</a:t>
            </a:r>
            <a:r>
              <a:rPr lang="de-DE" dirty="0"/>
              <a:t> </a:t>
            </a:r>
            <a:r>
              <a:rPr lang="de-DE" dirty="0" err="1"/>
              <a:t>public</a:t>
            </a:r>
            <a:r>
              <a:rPr lang="de-DE" dirty="0"/>
              <a:t> </a:t>
            </a:r>
            <a:r>
              <a:rPr lang="de-DE" dirty="0" err="1"/>
              <a:t>chargers</a:t>
            </a:r>
            <a:r>
              <a:rPr lang="de-DE" dirty="0"/>
              <a:t> </a:t>
            </a:r>
            <a:r>
              <a:rPr lang="de-DE" dirty="0" err="1"/>
              <a:t>worldwide</a:t>
            </a:r>
            <a:r>
              <a:rPr lang="de-DE" dirty="0"/>
              <a:t> (2025 </a:t>
            </a:r>
            <a:r>
              <a:rPr lang="de-DE" dirty="0" err="1"/>
              <a:t>estimate</a:t>
            </a:r>
            <a:r>
              <a:rPr lang="de-DE" dirty="0"/>
              <a:t>)</a:t>
            </a:r>
          </a:p>
          <a:p>
            <a:pPr marL="0" indent="0">
              <a:buNone/>
            </a:pPr>
            <a:endParaRPr lang="de-DE" dirty="0"/>
          </a:p>
        </p:txBody>
      </p:sp>
      <p:pic>
        <p:nvPicPr>
          <p:cNvPr id="4" name="Grafik 3">
            <a:extLst>
              <a:ext uri="{FF2B5EF4-FFF2-40B4-BE49-F238E27FC236}">
                <a16:creationId xmlns:a16="http://schemas.microsoft.com/office/drawing/2014/main" id="{3111080A-33D1-588D-163F-FEDDD999F927}"/>
              </a:ext>
            </a:extLst>
          </p:cNvPr>
          <p:cNvPicPr>
            <a:picLocks noChangeAspect="1"/>
          </p:cNvPicPr>
          <p:nvPr/>
        </p:nvPicPr>
        <p:blipFill>
          <a:blip r:embed="rId2"/>
          <a:stretch>
            <a:fillRect/>
          </a:stretch>
        </p:blipFill>
        <p:spPr>
          <a:xfrm>
            <a:off x="6680945" y="1905266"/>
            <a:ext cx="5254662" cy="3497634"/>
          </a:xfrm>
          <a:prstGeom prst="rect">
            <a:avLst/>
          </a:prstGeom>
        </p:spPr>
      </p:pic>
      <p:sp>
        <p:nvSpPr>
          <p:cNvPr id="5" name="Textfeld 4">
            <a:extLst>
              <a:ext uri="{FF2B5EF4-FFF2-40B4-BE49-F238E27FC236}">
                <a16:creationId xmlns:a16="http://schemas.microsoft.com/office/drawing/2014/main" id="{F4E99DCC-5B6B-A811-2E12-FBF4D10791F7}"/>
              </a:ext>
            </a:extLst>
          </p:cNvPr>
          <p:cNvSpPr txBox="1"/>
          <p:nvPr/>
        </p:nvSpPr>
        <p:spPr>
          <a:xfrm>
            <a:off x="6987394" y="4815189"/>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40559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27AE0D-1D67-22C8-FF41-4A7FC380BD5F}"/>
              </a:ext>
            </a:extLst>
          </p:cNvPr>
          <p:cNvSpPr>
            <a:spLocks noGrp="1"/>
          </p:cNvSpPr>
          <p:nvPr>
            <p:ph type="title"/>
          </p:nvPr>
        </p:nvSpPr>
        <p:spPr/>
        <p:txBody>
          <a:bodyPr/>
          <a:lstStyle/>
          <a:p>
            <a:r>
              <a:rPr lang="de-DE" dirty="0"/>
              <a:t>Sources</a:t>
            </a:r>
          </a:p>
        </p:txBody>
      </p:sp>
      <p:sp>
        <p:nvSpPr>
          <p:cNvPr id="3" name="Textplatzhalter 2">
            <a:extLst>
              <a:ext uri="{FF2B5EF4-FFF2-40B4-BE49-F238E27FC236}">
                <a16:creationId xmlns:a16="http://schemas.microsoft.com/office/drawing/2014/main" id="{CA9259F9-C757-DDEE-96C5-55284B7E7BB2}"/>
              </a:ext>
            </a:extLst>
          </p:cNvPr>
          <p:cNvSpPr>
            <a:spLocks noGrp="1"/>
          </p:cNvSpPr>
          <p:nvPr>
            <p:ph type="body" sz="half" idx="1"/>
          </p:nvPr>
        </p:nvSpPr>
        <p:spPr/>
        <p:txBody>
          <a:bodyPr>
            <a:normAutofit/>
          </a:bodyPr>
          <a:lstStyle/>
          <a:p>
            <a:pPr marL="0" indent="0">
              <a:buNone/>
            </a:pPr>
            <a:r>
              <a:rPr lang="de-DE" sz="1400" dirty="0"/>
              <a:t>IEA 2024: Outlook </a:t>
            </a:r>
            <a:r>
              <a:rPr lang="de-DE" sz="1400" dirty="0" err="1"/>
              <a:t>for</a:t>
            </a:r>
            <a:r>
              <a:rPr lang="de-DE" sz="1400" dirty="0"/>
              <a:t> Electric </a:t>
            </a:r>
            <a:r>
              <a:rPr lang="de-DE" sz="1400" dirty="0" err="1"/>
              <a:t>mobility</a:t>
            </a:r>
            <a:r>
              <a:rPr lang="de-DE" sz="1400" dirty="0"/>
              <a:t>. https://</a:t>
            </a:r>
            <a:r>
              <a:rPr lang="de-DE" sz="1400" dirty="0" err="1"/>
              <a:t>www.iea.org</a:t>
            </a:r>
            <a:r>
              <a:rPr lang="de-DE" sz="1400" dirty="0"/>
              <a:t>/</a:t>
            </a:r>
            <a:r>
              <a:rPr lang="de-DE" sz="1400" dirty="0" err="1"/>
              <a:t>reports</a:t>
            </a:r>
            <a:r>
              <a:rPr lang="de-DE" sz="1400" dirty="0"/>
              <a:t>/global-ev-outlook-2024/outlook-</a:t>
            </a:r>
            <a:r>
              <a:rPr lang="de-DE" sz="1400" dirty="0" err="1"/>
              <a:t>for</a:t>
            </a:r>
            <a:r>
              <a:rPr lang="de-DE" sz="1400" dirty="0"/>
              <a:t>-</a:t>
            </a:r>
            <a:r>
              <a:rPr lang="de-DE" sz="1400" dirty="0" err="1"/>
              <a:t>electric-mobility</a:t>
            </a:r>
            <a:r>
              <a:rPr lang="de-DE" sz="1400" dirty="0"/>
              <a:t> (15.02.26).</a:t>
            </a:r>
          </a:p>
          <a:p>
            <a:pPr marL="0" indent="0">
              <a:buNone/>
            </a:pPr>
            <a:r>
              <a:rPr lang="de-DE" sz="1400" dirty="0" err="1"/>
              <a:t>MiD</a:t>
            </a:r>
            <a:r>
              <a:rPr lang="de-DE" sz="1400" dirty="0"/>
              <a:t> 2017: Ergebnisbericht. https://</a:t>
            </a:r>
            <a:r>
              <a:rPr lang="de-DE" sz="1400" dirty="0" err="1"/>
              <a:t>www.mobilitaet</a:t>
            </a:r>
            <a:r>
              <a:rPr lang="de-DE" sz="1400" dirty="0"/>
              <a:t>-in-</a:t>
            </a:r>
            <a:r>
              <a:rPr lang="de-DE" sz="1400" dirty="0" err="1"/>
              <a:t>deutschland.de</a:t>
            </a:r>
            <a:r>
              <a:rPr lang="de-DE" sz="1400" dirty="0"/>
              <a:t>/</a:t>
            </a:r>
            <a:r>
              <a:rPr lang="de-DE" sz="1400" dirty="0" err="1"/>
              <a:t>archive</a:t>
            </a:r>
            <a:r>
              <a:rPr lang="de-DE" sz="1400" dirty="0"/>
              <a:t>/</a:t>
            </a:r>
            <a:r>
              <a:rPr lang="de-DE" sz="1400" dirty="0" err="1"/>
              <a:t>pdf</a:t>
            </a:r>
            <a:r>
              <a:rPr lang="de-DE" sz="1400" dirty="0"/>
              <a:t>/MiD2017_Ergebnisbericht.pdf (03.02.26).</a:t>
            </a:r>
          </a:p>
          <a:p>
            <a:pPr marL="0" indent="0">
              <a:buNone/>
            </a:pPr>
            <a:r>
              <a:rPr lang="de-DE" sz="1400" dirty="0"/>
              <a:t>RAC </a:t>
            </a:r>
            <a:r>
              <a:rPr lang="de-DE" sz="1400" dirty="0" err="1"/>
              <a:t>Foundation</a:t>
            </a:r>
            <a:r>
              <a:rPr lang="de-DE" sz="1400" dirty="0"/>
              <a:t> 2021: Cars </a:t>
            </a:r>
            <a:r>
              <a:rPr lang="de-DE" sz="1400" dirty="0" err="1"/>
              <a:t>parked</a:t>
            </a:r>
            <a:r>
              <a:rPr lang="de-DE" sz="1400" dirty="0"/>
              <a:t> 23 </a:t>
            </a:r>
            <a:r>
              <a:rPr lang="de-DE" sz="1400" dirty="0" err="1"/>
              <a:t>hours</a:t>
            </a:r>
            <a:r>
              <a:rPr lang="de-DE" sz="1400" dirty="0"/>
              <a:t> a </a:t>
            </a:r>
            <a:r>
              <a:rPr lang="de-DE" sz="1400" dirty="0" err="1"/>
              <a:t>day</a:t>
            </a:r>
            <a:r>
              <a:rPr lang="de-DE" sz="1400" dirty="0"/>
              <a:t>. https://</a:t>
            </a:r>
            <a:r>
              <a:rPr lang="de-DE" sz="1400" dirty="0" err="1"/>
              <a:t>www.racfoundation.org</a:t>
            </a:r>
            <a:r>
              <a:rPr lang="de-DE" sz="1400" dirty="0"/>
              <a:t>/media-</a:t>
            </a:r>
            <a:r>
              <a:rPr lang="de-DE" sz="1400" dirty="0" err="1"/>
              <a:t>centre</a:t>
            </a:r>
            <a:r>
              <a:rPr lang="de-DE" sz="1400" dirty="0"/>
              <a:t>/cars-parked-23-hours-a-day (15.02.26).</a:t>
            </a:r>
          </a:p>
          <a:p>
            <a:pPr marL="0" indent="0">
              <a:buNone/>
            </a:pPr>
            <a:r>
              <a:rPr lang="de-DE" sz="1400" dirty="0"/>
              <a:t>WHO 2023: Global Status Report on Road </a:t>
            </a:r>
            <a:r>
              <a:rPr lang="de-DE" sz="1400" dirty="0" err="1"/>
              <a:t>Safety</a:t>
            </a:r>
            <a:r>
              <a:rPr lang="de-DE" sz="1400" dirty="0"/>
              <a:t>. https://</a:t>
            </a:r>
            <a:r>
              <a:rPr lang="de-DE" sz="1400" dirty="0" err="1"/>
              <a:t>iris.who.int</a:t>
            </a:r>
            <a:r>
              <a:rPr lang="de-DE" sz="1400" dirty="0"/>
              <a:t>/</a:t>
            </a:r>
            <a:r>
              <a:rPr lang="de-DE" sz="1400" dirty="0" err="1"/>
              <a:t>server</a:t>
            </a:r>
            <a:r>
              <a:rPr lang="de-DE" sz="1400" dirty="0"/>
              <a:t>/</a:t>
            </a:r>
            <a:r>
              <a:rPr lang="de-DE" sz="1400" dirty="0" err="1"/>
              <a:t>api</a:t>
            </a:r>
            <a:r>
              <a:rPr lang="de-DE" sz="1400" dirty="0"/>
              <a:t>/</a:t>
            </a:r>
            <a:r>
              <a:rPr lang="de-DE" sz="1400" dirty="0" err="1"/>
              <a:t>core</a:t>
            </a:r>
            <a:r>
              <a:rPr lang="de-DE" sz="1400" dirty="0"/>
              <a:t>/</a:t>
            </a:r>
            <a:r>
              <a:rPr lang="de-DE" sz="1400" dirty="0" err="1"/>
              <a:t>bitstreams</a:t>
            </a:r>
            <a:r>
              <a:rPr lang="de-DE" sz="1400" dirty="0"/>
              <a:t>/46275f9f-ef66-4892-8ddd-a496ef8c1b74/</a:t>
            </a:r>
            <a:r>
              <a:rPr lang="de-DE" sz="1400" dirty="0" err="1"/>
              <a:t>content</a:t>
            </a:r>
            <a:r>
              <a:rPr lang="de-DE" sz="1400" dirty="0"/>
              <a:t> (15.02.26).</a:t>
            </a:r>
          </a:p>
        </p:txBody>
      </p:sp>
    </p:spTree>
    <p:extLst>
      <p:ext uri="{BB962C8B-B14F-4D97-AF65-F5344CB8AC3E}">
        <p14:creationId xmlns:p14="http://schemas.microsoft.com/office/powerpoint/2010/main" val="240343855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98994-12DF-69E8-D508-6FA0237C0D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F77479F-E8B2-F79E-66B2-4C3BC14DB6F3}"/>
              </a:ext>
            </a:extLst>
          </p:cNvPr>
          <p:cNvSpPr>
            <a:spLocks noGrp="1"/>
          </p:cNvSpPr>
          <p:nvPr>
            <p:ph type="title"/>
          </p:nvPr>
        </p:nvSpPr>
        <p:spPr/>
        <p:txBody>
          <a:bodyPr/>
          <a:lstStyle/>
          <a:p>
            <a:r>
              <a:rPr lang="de-DE" dirty="0"/>
              <a:t>Sources: Pictures</a:t>
            </a:r>
          </a:p>
        </p:txBody>
      </p:sp>
      <p:sp>
        <p:nvSpPr>
          <p:cNvPr id="3" name="Textplatzhalter 2">
            <a:extLst>
              <a:ext uri="{FF2B5EF4-FFF2-40B4-BE49-F238E27FC236}">
                <a16:creationId xmlns:a16="http://schemas.microsoft.com/office/drawing/2014/main" id="{C95C1A6D-19C3-6F96-4547-641A645E3B5D}"/>
              </a:ext>
            </a:extLst>
          </p:cNvPr>
          <p:cNvSpPr>
            <a:spLocks noGrp="1"/>
          </p:cNvSpPr>
          <p:nvPr>
            <p:ph type="body" sz="half" idx="1"/>
          </p:nvPr>
        </p:nvSpPr>
        <p:spPr/>
        <p:txBody>
          <a:bodyPr>
            <a:normAutofit/>
          </a:bodyPr>
          <a:lstStyle/>
          <a:p>
            <a:pPr marL="0" indent="0">
              <a:buNone/>
            </a:pPr>
            <a:r>
              <a:rPr lang="de-DE" sz="1400" dirty="0"/>
              <a:t>https://</a:t>
            </a:r>
            <a:r>
              <a:rPr lang="de-DE" sz="1400" dirty="0" err="1"/>
              <a:t>pixabay.com</a:t>
            </a:r>
            <a:r>
              <a:rPr lang="de-DE" sz="1400" dirty="0"/>
              <a:t>/de/</a:t>
            </a:r>
            <a:r>
              <a:rPr lang="de-DE" sz="1400" dirty="0" err="1"/>
              <a:t>photos</a:t>
            </a:r>
            <a:r>
              <a:rPr lang="de-DE" sz="1400" dirty="0"/>
              <a:t>/autobahn-stadt-autos-der-verkehr-7213206/</a:t>
            </a:r>
          </a:p>
          <a:p>
            <a:pPr marL="0" indent="0">
              <a:buNone/>
            </a:pPr>
            <a:r>
              <a:rPr lang="de-DE" sz="1400" dirty="0"/>
              <a:t>https://</a:t>
            </a:r>
            <a:r>
              <a:rPr lang="de-DE" sz="1400" dirty="0" err="1"/>
              <a:t>pixabay.com</a:t>
            </a:r>
            <a:r>
              <a:rPr lang="de-DE" sz="1400" dirty="0"/>
              <a:t>/de/</a:t>
            </a:r>
            <a:r>
              <a:rPr lang="de-DE" sz="1400" dirty="0" err="1"/>
              <a:t>photos</a:t>
            </a:r>
            <a:r>
              <a:rPr lang="de-DE" sz="1400" dirty="0"/>
              <a:t>/autos-geb%c3%a4ude-stadt-stra%c3%9fe-wagen-3819225/</a:t>
            </a:r>
          </a:p>
          <a:p>
            <a:pPr marL="0" indent="0">
              <a:buNone/>
            </a:pPr>
            <a:r>
              <a:rPr lang="de-DE" sz="1400" dirty="0"/>
              <a:t>https://</a:t>
            </a:r>
            <a:r>
              <a:rPr lang="de-DE" sz="1400" dirty="0" err="1"/>
              <a:t>pixabay.com</a:t>
            </a:r>
            <a:r>
              <a:rPr lang="de-DE" sz="1400" dirty="0"/>
              <a:t>/de/</a:t>
            </a:r>
            <a:r>
              <a:rPr lang="de-DE" sz="1400" dirty="0" err="1"/>
              <a:t>photos</a:t>
            </a:r>
            <a:r>
              <a:rPr lang="de-DE" sz="1400" dirty="0"/>
              <a:t>/der-verkehr-stra%c3%9fe-autos-stau-7060425/</a:t>
            </a:r>
          </a:p>
          <a:p>
            <a:pPr marL="0" indent="0">
              <a:buNone/>
            </a:pPr>
            <a:r>
              <a:rPr lang="de-DE" sz="1400" dirty="0"/>
              <a:t>https://</a:t>
            </a:r>
            <a:r>
              <a:rPr lang="de-DE" sz="1400" dirty="0" err="1"/>
              <a:t>pixabay.com</a:t>
            </a:r>
            <a:r>
              <a:rPr lang="de-DE" sz="1400" dirty="0"/>
              <a:t>/de/</a:t>
            </a:r>
            <a:r>
              <a:rPr lang="de-DE" sz="1400" dirty="0" err="1"/>
              <a:t>photos</a:t>
            </a:r>
            <a:r>
              <a:rPr lang="de-DE" sz="1400" dirty="0"/>
              <a:t>/ladestation-nissan-leaf-ladestation-3325418/</a:t>
            </a:r>
          </a:p>
          <a:p>
            <a:pPr marL="0" indent="0">
              <a:buNone/>
            </a:pPr>
            <a:endParaRPr lang="de-DE" sz="1400" dirty="0"/>
          </a:p>
        </p:txBody>
      </p:sp>
    </p:spTree>
    <p:extLst>
      <p:ext uri="{BB962C8B-B14F-4D97-AF65-F5344CB8AC3E}">
        <p14:creationId xmlns:p14="http://schemas.microsoft.com/office/powerpoint/2010/main" val="1474581975"/>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2" y="539751"/>
            <a:ext cx="6894827" cy="717551"/>
          </a:xfrm>
        </p:spPr>
        <p:txBody>
          <a:bodyPr/>
          <a:lstStyle/>
          <a:p>
            <a:r>
              <a:rPr lang="pl-PL" dirty="0"/>
              <a:t>Definition </a:t>
            </a:r>
            <a:r>
              <a:rPr lang="pl-PL" dirty="0" err="1"/>
              <a:t>Motorized</a:t>
            </a:r>
            <a:r>
              <a:rPr lang="pl-PL" dirty="0"/>
              <a:t> </a:t>
            </a:r>
            <a:r>
              <a:rPr lang="pl-PL" dirty="0" err="1"/>
              <a:t>Individual</a:t>
            </a:r>
            <a:r>
              <a:rPr lang="pl-PL" dirty="0"/>
              <a:t> Transport (MIT)</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a:bodyPr>
          <a:lstStyle/>
          <a:p>
            <a:r>
              <a:rPr lang="pl-PL" dirty="0" err="1"/>
              <a:t>Refers</a:t>
            </a:r>
            <a:r>
              <a:rPr lang="pl-PL" dirty="0"/>
              <a:t> to the </a:t>
            </a:r>
            <a:r>
              <a:rPr lang="pl-PL" dirty="0" err="1"/>
              <a:t>use</a:t>
            </a:r>
            <a:r>
              <a:rPr lang="pl-PL" dirty="0"/>
              <a:t> of </a:t>
            </a:r>
            <a:r>
              <a:rPr lang="pl-PL" dirty="0" err="1"/>
              <a:t>privately</a:t>
            </a:r>
            <a:r>
              <a:rPr lang="pl-PL" dirty="0"/>
              <a:t> </a:t>
            </a:r>
            <a:r>
              <a:rPr lang="pl-PL" dirty="0" err="1"/>
              <a:t>operated</a:t>
            </a:r>
            <a:r>
              <a:rPr lang="pl-PL" dirty="0"/>
              <a:t> motor </a:t>
            </a:r>
            <a:r>
              <a:rPr lang="pl-PL" dirty="0" err="1"/>
              <a:t>vehicles</a:t>
            </a:r>
            <a:r>
              <a:rPr lang="pl-PL" dirty="0"/>
              <a:t> for </a:t>
            </a:r>
            <a:r>
              <a:rPr lang="pl-PL" dirty="0" err="1"/>
              <a:t>personal</a:t>
            </a:r>
            <a:r>
              <a:rPr lang="pl-PL" dirty="0"/>
              <a:t> </a:t>
            </a:r>
            <a:r>
              <a:rPr lang="pl-PL" dirty="0" err="1"/>
              <a:t>travel</a:t>
            </a:r>
            <a:endParaRPr lang="pl-PL" dirty="0"/>
          </a:p>
          <a:p>
            <a:pPr lvl="1"/>
            <a:r>
              <a:rPr lang="pl-PL" dirty="0" err="1"/>
              <a:t>cars</a:t>
            </a:r>
            <a:r>
              <a:rPr lang="pl-PL" dirty="0"/>
              <a:t>, </a:t>
            </a:r>
            <a:r>
              <a:rPr lang="pl-PL" dirty="0" err="1"/>
              <a:t>motorcycles</a:t>
            </a:r>
            <a:r>
              <a:rPr lang="pl-PL" dirty="0"/>
              <a:t>, </a:t>
            </a:r>
            <a:r>
              <a:rPr lang="pl-PL" dirty="0" err="1"/>
              <a:t>light</a:t>
            </a:r>
            <a:r>
              <a:rPr lang="pl-PL" dirty="0"/>
              <a:t> trucks</a:t>
            </a:r>
          </a:p>
          <a:p>
            <a:r>
              <a:rPr lang="pl-PL" dirty="0" err="1"/>
              <a:t>Typically</a:t>
            </a:r>
            <a:r>
              <a:rPr lang="pl-PL" dirty="0"/>
              <a:t> driver-</a:t>
            </a:r>
            <a:r>
              <a:rPr lang="pl-PL" dirty="0" err="1"/>
              <a:t>controlled</a:t>
            </a:r>
            <a:r>
              <a:rPr lang="pl-PL" dirty="0"/>
              <a:t> and not part of public transit </a:t>
            </a:r>
            <a:r>
              <a:rPr lang="pl-PL" dirty="0" err="1"/>
              <a:t>systems</a:t>
            </a:r>
            <a:endParaRPr lang="pl-PL" dirty="0"/>
          </a:p>
          <a:p>
            <a:r>
              <a:rPr lang="pl-PL" dirty="0" err="1"/>
              <a:t>Includes</a:t>
            </a:r>
            <a:r>
              <a:rPr lang="pl-PL" dirty="0"/>
              <a:t> </a:t>
            </a:r>
            <a:r>
              <a:rPr lang="pl-PL" dirty="0" err="1"/>
              <a:t>both</a:t>
            </a:r>
            <a:r>
              <a:rPr lang="pl-PL" dirty="0"/>
              <a:t> </a:t>
            </a:r>
            <a:r>
              <a:rPr lang="pl-PL" dirty="0" err="1"/>
              <a:t>combustion</a:t>
            </a:r>
            <a:r>
              <a:rPr lang="pl-PL" dirty="0"/>
              <a:t> </a:t>
            </a:r>
            <a:r>
              <a:rPr lang="pl-PL" dirty="0" err="1"/>
              <a:t>engine</a:t>
            </a:r>
            <a:r>
              <a:rPr lang="pl-PL" dirty="0"/>
              <a:t> </a:t>
            </a:r>
            <a:r>
              <a:rPr lang="pl-PL" dirty="0" err="1"/>
              <a:t>vehicles</a:t>
            </a:r>
            <a:r>
              <a:rPr lang="pl-PL" dirty="0"/>
              <a:t> and </a:t>
            </a:r>
            <a:r>
              <a:rPr lang="pl-PL" dirty="0" err="1"/>
              <a:t>electric</a:t>
            </a:r>
            <a:r>
              <a:rPr lang="pl-PL" dirty="0"/>
              <a:t> </a:t>
            </a:r>
            <a:r>
              <a:rPr lang="pl-PL" dirty="0" err="1"/>
              <a:t>vehicles</a:t>
            </a:r>
            <a:endParaRPr lang="pl-PL" dirty="0"/>
          </a:p>
          <a:p>
            <a:r>
              <a:rPr lang="pl-PL" dirty="0" err="1"/>
              <a:t>Often</a:t>
            </a:r>
            <a:r>
              <a:rPr lang="pl-PL" dirty="0"/>
              <a:t> </a:t>
            </a:r>
            <a:r>
              <a:rPr lang="pl-PL" dirty="0" err="1"/>
              <a:t>measured</a:t>
            </a:r>
            <a:r>
              <a:rPr lang="pl-PL" dirty="0"/>
              <a:t> in </a:t>
            </a:r>
            <a:r>
              <a:rPr lang="pl-PL" dirty="0" err="1"/>
              <a:t>indicators</a:t>
            </a:r>
            <a:r>
              <a:rPr lang="pl-PL" dirty="0"/>
              <a:t> </a:t>
            </a:r>
            <a:r>
              <a:rPr lang="pl-PL" dirty="0" err="1"/>
              <a:t>like</a:t>
            </a:r>
            <a:r>
              <a:rPr lang="pl-PL" dirty="0"/>
              <a:t> </a:t>
            </a:r>
            <a:r>
              <a:rPr lang="pl-PL" dirty="0" err="1"/>
              <a:t>vehicle</a:t>
            </a:r>
            <a:r>
              <a:rPr lang="pl-PL" dirty="0"/>
              <a:t> </a:t>
            </a:r>
            <a:r>
              <a:rPr lang="pl-PL" dirty="0" err="1"/>
              <a:t>ownership</a:t>
            </a:r>
            <a:r>
              <a:rPr lang="pl-PL" dirty="0"/>
              <a:t> per capita </a:t>
            </a:r>
            <a:r>
              <a:rPr lang="pl-PL" dirty="0" err="1"/>
              <a:t>or</a:t>
            </a:r>
            <a:r>
              <a:rPr lang="pl-PL" dirty="0"/>
              <a:t> </a:t>
            </a:r>
            <a:r>
              <a:rPr lang="pl-PL" dirty="0" err="1"/>
              <a:t>vehicle</a:t>
            </a:r>
            <a:r>
              <a:rPr lang="pl-PL" dirty="0"/>
              <a:t> </a:t>
            </a:r>
            <a:r>
              <a:rPr lang="pl-PL" dirty="0" err="1"/>
              <a:t>kilometers</a:t>
            </a:r>
            <a:r>
              <a:rPr lang="pl-PL" dirty="0"/>
              <a:t> </a:t>
            </a:r>
            <a:r>
              <a:rPr lang="pl-PL" dirty="0" err="1"/>
              <a:t>travelled</a:t>
            </a:r>
            <a:endParaRPr lang="pl-PL" dirty="0"/>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B708ED-CE89-1399-EED3-AAD752428FE9}"/>
              </a:ext>
            </a:extLst>
          </p:cNvPr>
          <p:cNvSpPr>
            <a:spLocks noGrp="1"/>
          </p:cNvSpPr>
          <p:nvPr>
            <p:ph type="title"/>
          </p:nvPr>
        </p:nvSpPr>
        <p:spPr/>
        <p:txBody>
          <a:bodyPr/>
          <a:lstStyle/>
          <a:p>
            <a:r>
              <a:rPr lang="de-DE" dirty="0"/>
              <a:t>Car </a:t>
            </a:r>
            <a:r>
              <a:rPr lang="de-DE" dirty="0" err="1"/>
              <a:t>ownership</a:t>
            </a:r>
            <a:r>
              <a:rPr lang="de-DE" dirty="0"/>
              <a:t>: Trends</a:t>
            </a:r>
          </a:p>
        </p:txBody>
      </p:sp>
      <p:sp>
        <p:nvSpPr>
          <p:cNvPr id="3" name="Textplatzhalter 2">
            <a:extLst>
              <a:ext uri="{FF2B5EF4-FFF2-40B4-BE49-F238E27FC236}">
                <a16:creationId xmlns:a16="http://schemas.microsoft.com/office/drawing/2014/main" id="{8256B63A-3C18-2F61-889E-95835E3EB54E}"/>
              </a:ext>
            </a:extLst>
          </p:cNvPr>
          <p:cNvSpPr>
            <a:spLocks noGrp="1"/>
          </p:cNvSpPr>
          <p:nvPr>
            <p:ph type="body" sz="half" idx="1"/>
          </p:nvPr>
        </p:nvSpPr>
        <p:spPr/>
        <p:txBody>
          <a:bodyPr>
            <a:normAutofit lnSpcReduction="10000"/>
          </a:bodyPr>
          <a:lstStyle/>
          <a:p>
            <a:r>
              <a:rPr lang="de-DE" dirty="0"/>
              <a:t>Global passenger </a:t>
            </a:r>
            <a:r>
              <a:rPr lang="de-DE" dirty="0" err="1"/>
              <a:t>car</a:t>
            </a:r>
            <a:r>
              <a:rPr lang="de-DE" dirty="0"/>
              <a:t> </a:t>
            </a:r>
            <a:r>
              <a:rPr lang="de-DE" dirty="0" err="1"/>
              <a:t>fleet</a:t>
            </a:r>
            <a:r>
              <a:rPr lang="de-DE" dirty="0"/>
              <a:t> </a:t>
            </a:r>
            <a:r>
              <a:rPr lang="de-DE" dirty="0" err="1"/>
              <a:t>has</a:t>
            </a:r>
            <a:r>
              <a:rPr lang="de-DE" dirty="0"/>
              <a:t> </a:t>
            </a:r>
            <a:r>
              <a:rPr lang="de-DE" dirty="0" err="1"/>
              <a:t>grown</a:t>
            </a:r>
            <a:r>
              <a:rPr lang="de-DE" dirty="0"/>
              <a:t> </a:t>
            </a:r>
            <a:r>
              <a:rPr lang="de-DE" dirty="0" err="1"/>
              <a:t>from</a:t>
            </a:r>
            <a:r>
              <a:rPr lang="de-DE" dirty="0"/>
              <a:t> ~500 </a:t>
            </a:r>
            <a:r>
              <a:rPr lang="de-DE" dirty="0" err="1"/>
              <a:t>million</a:t>
            </a:r>
            <a:r>
              <a:rPr lang="de-DE" dirty="0"/>
              <a:t> (2000) </a:t>
            </a:r>
            <a:r>
              <a:rPr lang="de-DE" dirty="0" err="1"/>
              <a:t>to</a:t>
            </a:r>
            <a:r>
              <a:rPr lang="de-DE" dirty="0"/>
              <a:t> ~1.4 </a:t>
            </a:r>
            <a:r>
              <a:rPr lang="de-DE" dirty="0" err="1"/>
              <a:t>billion</a:t>
            </a:r>
            <a:r>
              <a:rPr lang="de-DE" dirty="0"/>
              <a:t> </a:t>
            </a:r>
            <a:r>
              <a:rPr lang="de-DE" dirty="0" err="1"/>
              <a:t>vehicles</a:t>
            </a:r>
            <a:r>
              <a:rPr lang="de-DE" dirty="0"/>
              <a:t> (2025)</a:t>
            </a:r>
          </a:p>
          <a:p>
            <a:r>
              <a:rPr lang="de-DE" dirty="0"/>
              <a:t>Worldwide </a:t>
            </a:r>
            <a:r>
              <a:rPr lang="de-DE" dirty="0" err="1"/>
              <a:t>car</a:t>
            </a:r>
            <a:r>
              <a:rPr lang="de-DE" dirty="0"/>
              <a:t> </a:t>
            </a:r>
            <a:r>
              <a:rPr lang="de-DE" dirty="0" err="1"/>
              <a:t>ownership</a:t>
            </a:r>
            <a:r>
              <a:rPr lang="de-DE" dirty="0"/>
              <a:t> </a:t>
            </a:r>
            <a:r>
              <a:rPr lang="de-DE" dirty="0" err="1"/>
              <a:t>is</a:t>
            </a:r>
            <a:r>
              <a:rPr lang="de-DE" dirty="0"/>
              <a:t> </a:t>
            </a:r>
            <a:r>
              <a:rPr lang="de-DE" dirty="0" err="1"/>
              <a:t>expected</a:t>
            </a:r>
            <a:r>
              <a:rPr lang="de-DE" dirty="0"/>
              <a:t> </a:t>
            </a:r>
            <a:r>
              <a:rPr lang="de-DE" dirty="0" err="1"/>
              <a:t>to</a:t>
            </a:r>
            <a:r>
              <a:rPr lang="de-DE" dirty="0"/>
              <a:t> </a:t>
            </a:r>
            <a:r>
              <a:rPr lang="de-DE" dirty="0" err="1"/>
              <a:t>reach</a:t>
            </a:r>
            <a:r>
              <a:rPr lang="de-DE" dirty="0"/>
              <a:t> ~2 </a:t>
            </a:r>
            <a:r>
              <a:rPr lang="de-DE" dirty="0" err="1"/>
              <a:t>billion</a:t>
            </a:r>
            <a:r>
              <a:rPr lang="de-DE" dirty="0"/>
              <a:t> </a:t>
            </a:r>
            <a:r>
              <a:rPr lang="de-DE" dirty="0" err="1"/>
              <a:t>by</a:t>
            </a:r>
            <a:r>
              <a:rPr lang="de-DE" dirty="0"/>
              <a:t> 2040 </a:t>
            </a:r>
            <a:r>
              <a:rPr lang="de-DE" dirty="0" err="1"/>
              <a:t>without</a:t>
            </a:r>
            <a:r>
              <a:rPr lang="de-DE" dirty="0"/>
              <a:t> </a:t>
            </a:r>
            <a:r>
              <a:rPr lang="de-DE" dirty="0" err="1"/>
              <a:t>major</a:t>
            </a:r>
            <a:r>
              <a:rPr lang="de-DE" dirty="0"/>
              <a:t> </a:t>
            </a:r>
            <a:r>
              <a:rPr lang="de-DE" dirty="0" err="1"/>
              <a:t>policy</a:t>
            </a:r>
            <a:r>
              <a:rPr lang="de-DE" dirty="0"/>
              <a:t> </a:t>
            </a:r>
            <a:r>
              <a:rPr lang="de-DE" dirty="0" err="1"/>
              <a:t>shifts</a:t>
            </a:r>
            <a:endParaRPr lang="de-DE" dirty="0"/>
          </a:p>
          <a:p>
            <a:r>
              <a:rPr lang="de-DE" dirty="0"/>
              <a:t>As </a:t>
            </a:r>
            <a:r>
              <a:rPr lang="de-DE" dirty="0" err="1"/>
              <a:t>urbanization</a:t>
            </a:r>
            <a:r>
              <a:rPr lang="de-DE" dirty="0"/>
              <a:t> </a:t>
            </a:r>
            <a:r>
              <a:rPr lang="de-DE" dirty="0" err="1"/>
              <a:t>increases</a:t>
            </a:r>
            <a:r>
              <a:rPr lang="de-DE" dirty="0"/>
              <a:t>, </a:t>
            </a:r>
            <a:r>
              <a:rPr lang="de-DE" dirty="0" err="1"/>
              <a:t>car</a:t>
            </a:r>
            <a:r>
              <a:rPr lang="de-DE" dirty="0"/>
              <a:t> </a:t>
            </a:r>
            <a:r>
              <a:rPr lang="de-DE" dirty="0" err="1"/>
              <a:t>ownership</a:t>
            </a:r>
            <a:r>
              <a:rPr lang="de-DE" dirty="0"/>
              <a:t> </a:t>
            </a:r>
            <a:r>
              <a:rPr lang="de-DE" dirty="0" err="1"/>
              <a:t>increases</a:t>
            </a:r>
            <a:r>
              <a:rPr lang="de-DE" dirty="0"/>
              <a:t> </a:t>
            </a:r>
            <a:r>
              <a:rPr lang="de-DE" dirty="0" err="1"/>
              <a:t>faster</a:t>
            </a:r>
            <a:r>
              <a:rPr lang="de-DE" dirty="0"/>
              <a:t> </a:t>
            </a:r>
            <a:r>
              <a:rPr lang="de-DE" dirty="0" err="1"/>
              <a:t>than</a:t>
            </a:r>
            <a:r>
              <a:rPr lang="de-DE" dirty="0"/>
              <a:t> </a:t>
            </a:r>
            <a:r>
              <a:rPr lang="de-DE" dirty="0" err="1"/>
              <a:t>population</a:t>
            </a:r>
            <a:r>
              <a:rPr lang="de-DE" dirty="0"/>
              <a:t> </a:t>
            </a:r>
            <a:r>
              <a:rPr lang="de-DE" dirty="0" err="1"/>
              <a:t>growth</a:t>
            </a:r>
            <a:r>
              <a:rPr lang="de-DE" dirty="0"/>
              <a:t> in </a:t>
            </a:r>
            <a:r>
              <a:rPr lang="de-DE" dirty="0" err="1"/>
              <a:t>many</a:t>
            </a:r>
            <a:r>
              <a:rPr lang="de-DE" dirty="0"/>
              <a:t> </a:t>
            </a:r>
            <a:r>
              <a:rPr lang="de-DE" dirty="0" err="1"/>
              <a:t>regions</a:t>
            </a:r>
            <a:endParaRPr lang="de-DE" dirty="0"/>
          </a:p>
          <a:p>
            <a:r>
              <a:rPr lang="de-DE" dirty="0"/>
              <a:t>Rapid </a:t>
            </a:r>
            <a:r>
              <a:rPr lang="de-DE" dirty="0" err="1"/>
              <a:t>motorization</a:t>
            </a:r>
            <a:r>
              <a:rPr lang="de-DE" dirty="0"/>
              <a:t> </a:t>
            </a:r>
            <a:r>
              <a:rPr lang="de-DE" dirty="0" err="1"/>
              <a:t>seen</a:t>
            </a:r>
            <a:r>
              <a:rPr lang="de-DE" dirty="0"/>
              <a:t> in China, India, </a:t>
            </a:r>
            <a:r>
              <a:rPr lang="de-DE" dirty="0" err="1"/>
              <a:t>Southeast</a:t>
            </a:r>
            <a:r>
              <a:rPr lang="de-DE" dirty="0"/>
              <a:t> Asia and </a:t>
            </a:r>
            <a:r>
              <a:rPr lang="de-DE" dirty="0" err="1"/>
              <a:t>Latin</a:t>
            </a:r>
            <a:r>
              <a:rPr lang="de-DE" dirty="0"/>
              <a:t> </a:t>
            </a:r>
            <a:r>
              <a:rPr lang="de-DE" dirty="0" err="1"/>
              <a:t>America</a:t>
            </a:r>
            <a:r>
              <a:rPr lang="de-DE" dirty="0"/>
              <a:t> </a:t>
            </a:r>
            <a:r>
              <a:rPr lang="de-DE" dirty="0" err="1"/>
              <a:t>over</a:t>
            </a:r>
            <a:r>
              <a:rPr lang="de-DE" dirty="0"/>
              <a:t> </a:t>
            </a:r>
            <a:r>
              <a:rPr lang="de-DE" dirty="0" err="1"/>
              <a:t>the</a:t>
            </a:r>
            <a:r>
              <a:rPr lang="de-DE" dirty="0"/>
              <a:t> </a:t>
            </a:r>
            <a:r>
              <a:rPr lang="de-DE" dirty="0" err="1"/>
              <a:t>past</a:t>
            </a:r>
            <a:r>
              <a:rPr lang="de-DE" dirty="0"/>
              <a:t> 20 </a:t>
            </a:r>
            <a:r>
              <a:rPr lang="de-DE" dirty="0" err="1"/>
              <a:t>years</a:t>
            </a:r>
            <a:endParaRPr lang="de-DE" dirty="0"/>
          </a:p>
        </p:txBody>
      </p:sp>
    </p:spTree>
    <p:extLst>
      <p:ext uri="{BB962C8B-B14F-4D97-AF65-F5344CB8AC3E}">
        <p14:creationId xmlns:p14="http://schemas.microsoft.com/office/powerpoint/2010/main" val="256247271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904C5-2B74-331D-2D17-89BC31421D1F}"/>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B59A54EE-85A6-865F-FEBA-2BFB9CCFA8F3}"/>
              </a:ext>
            </a:extLst>
          </p:cNvPr>
          <p:cNvSpPr>
            <a:spLocks noGrp="1"/>
          </p:cNvSpPr>
          <p:nvPr>
            <p:ph type="title"/>
          </p:nvPr>
        </p:nvSpPr>
        <p:spPr>
          <a:xfrm>
            <a:off x="603253" y="539751"/>
            <a:ext cx="5714420" cy="717551"/>
          </a:xfrm>
        </p:spPr>
        <p:txBody>
          <a:bodyPr/>
          <a:lstStyle/>
          <a:p>
            <a:r>
              <a:rPr lang="de-DE" dirty="0"/>
              <a:t>Car </a:t>
            </a:r>
            <a:r>
              <a:rPr lang="de-DE" dirty="0" err="1"/>
              <a:t>ownership</a:t>
            </a:r>
            <a:r>
              <a:rPr lang="de-DE" dirty="0"/>
              <a:t> per </a:t>
            </a:r>
            <a:r>
              <a:rPr lang="de-DE" dirty="0" err="1"/>
              <a:t>region</a:t>
            </a:r>
            <a:endParaRPr lang="de-DE" dirty="0"/>
          </a:p>
        </p:txBody>
      </p:sp>
      <p:sp>
        <p:nvSpPr>
          <p:cNvPr id="3" name="Textplatzhalter 2">
            <a:extLst>
              <a:ext uri="{FF2B5EF4-FFF2-40B4-BE49-F238E27FC236}">
                <a16:creationId xmlns:a16="http://schemas.microsoft.com/office/drawing/2014/main" id="{E232353B-CD5D-697A-34CF-9D096AD266A1}"/>
              </a:ext>
            </a:extLst>
          </p:cNvPr>
          <p:cNvSpPr>
            <a:spLocks noGrp="1"/>
          </p:cNvSpPr>
          <p:nvPr>
            <p:ph type="body" sz="half" idx="1"/>
          </p:nvPr>
        </p:nvSpPr>
        <p:spPr>
          <a:xfrm>
            <a:off x="970201" y="1386842"/>
            <a:ext cx="4783485" cy="5059521"/>
          </a:xfrm>
        </p:spPr>
        <p:txBody>
          <a:bodyPr>
            <a:normAutofit/>
          </a:bodyPr>
          <a:lstStyle/>
          <a:p>
            <a:r>
              <a:rPr lang="de-DE" dirty="0"/>
              <a:t>High-</a:t>
            </a:r>
            <a:r>
              <a:rPr lang="de-DE" dirty="0" err="1"/>
              <a:t>income</a:t>
            </a:r>
            <a:r>
              <a:rPr lang="de-DE" dirty="0"/>
              <a:t> countries: ~500–800 </a:t>
            </a:r>
            <a:r>
              <a:rPr lang="de-DE" dirty="0" err="1"/>
              <a:t>cars</a:t>
            </a:r>
            <a:r>
              <a:rPr lang="de-DE" dirty="0"/>
              <a:t> per 1000 </a:t>
            </a:r>
            <a:r>
              <a:rPr lang="de-DE" dirty="0" err="1"/>
              <a:t>people</a:t>
            </a:r>
            <a:r>
              <a:rPr lang="de-DE" dirty="0"/>
              <a:t> (</a:t>
            </a:r>
            <a:r>
              <a:rPr lang="de-DE" dirty="0" err="1"/>
              <a:t>very</a:t>
            </a:r>
            <a:r>
              <a:rPr lang="de-DE" dirty="0"/>
              <a:t> high </a:t>
            </a:r>
            <a:r>
              <a:rPr lang="de-DE" dirty="0" err="1"/>
              <a:t>car</a:t>
            </a:r>
            <a:r>
              <a:rPr lang="de-DE" dirty="0"/>
              <a:t> </a:t>
            </a:r>
            <a:r>
              <a:rPr lang="de-DE" dirty="0" err="1"/>
              <a:t>density</a:t>
            </a:r>
            <a:r>
              <a:rPr lang="de-DE" dirty="0"/>
              <a:t>)</a:t>
            </a:r>
          </a:p>
          <a:p>
            <a:r>
              <a:rPr lang="de-DE" dirty="0"/>
              <a:t>Upper-</a:t>
            </a:r>
            <a:r>
              <a:rPr lang="de-DE" dirty="0" err="1"/>
              <a:t>middle</a:t>
            </a:r>
            <a:r>
              <a:rPr lang="de-DE" dirty="0"/>
              <a:t>-</a:t>
            </a:r>
            <a:r>
              <a:rPr lang="de-DE" dirty="0" err="1"/>
              <a:t>income</a:t>
            </a:r>
            <a:r>
              <a:rPr lang="de-DE" dirty="0"/>
              <a:t> countries: ~200–400 </a:t>
            </a:r>
            <a:r>
              <a:rPr lang="de-DE" dirty="0" err="1"/>
              <a:t>cars</a:t>
            </a:r>
            <a:r>
              <a:rPr lang="de-DE" dirty="0"/>
              <a:t> per 1000 </a:t>
            </a:r>
            <a:r>
              <a:rPr lang="de-DE" dirty="0" err="1"/>
              <a:t>people</a:t>
            </a:r>
            <a:endParaRPr lang="de-DE" dirty="0"/>
          </a:p>
          <a:p>
            <a:r>
              <a:rPr lang="de-DE" dirty="0"/>
              <a:t>Low-</a:t>
            </a:r>
            <a:r>
              <a:rPr lang="de-DE" dirty="0" err="1"/>
              <a:t>income</a:t>
            </a:r>
            <a:r>
              <a:rPr lang="de-DE" dirty="0"/>
              <a:t> countries: &lt;50 </a:t>
            </a:r>
            <a:r>
              <a:rPr lang="de-DE" dirty="0" err="1"/>
              <a:t>cars</a:t>
            </a:r>
            <a:r>
              <a:rPr lang="de-DE" dirty="0"/>
              <a:t> per 1000 </a:t>
            </a:r>
            <a:r>
              <a:rPr lang="de-DE" dirty="0" err="1"/>
              <a:t>people</a:t>
            </a:r>
            <a:endParaRPr lang="de-DE" dirty="0"/>
          </a:p>
        </p:txBody>
      </p:sp>
      <p:pic>
        <p:nvPicPr>
          <p:cNvPr id="4" name="Grafik 3">
            <a:extLst>
              <a:ext uri="{FF2B5EF4-FFF2-40B4-BE49-F238E27FC236}">
                <a16:creationId xmlns:a16="http://schemas.microsoft.com/office/drawing/2014/main" id="{29C99657-DEBA-49A8-F503-A8A2ADD7BC98}"/>
              </a:ext>
            </a:extLst>
          </p:cNvPr>
          <p:cNvPicPr>
            <a:picLocks noChangeAspect="1"/>
          </p:cNvPicPr>
          <p:nvPr/>
        </p:nvPicPr>
        <p:blipFill>
          <a:blip r:embed="rId2"/>
          <a:stretch>
            <a:fillRect/>
          </a:stretch>
        </p:blipFill>
        <p:spPr>
          <a:xfrm>
            <a:off x="5915408" y="1487658"/>
            <a:ext cx="5833141" cy="3882684"/>
          </a:xfrm>
          <a:prstGeom prst="rect">
            <a:avLst/>
          </a:prstGeom>
        </p:spPr>
      </p:pic>
      <p:sp>
        <p:nvSpPr>
          <p:cNvPr id="5" name="Textfeld 4">
            <a:extLst>
              <a:ext uri="{FF2B5EF4-FFF2-40B4-BE49-F238E27FC236}">
                <a16:creationId xmlns:a16="http://schemas.microsoft.com/office/drawing/2014/main" id="{C0788C03-8B06-288C-0C8D-4F2D43F2A3D7}"/>
              </a:ext>
            </a:extLst>
          </p:cNvPr>
          <p:cNvSpPr txBox="1"/>
          <p:nvPr/>
        </p:nvSpPr>
        <p:spPr>
          <a:xfrm>
            <a:off x="6800336" y="4782525"/>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1174810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8E5371-C202-F72D-AF93-EB81AE7C74E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AB1579D-2017-DF17-4B01-715DFF21BB11}"/>
              </a:ext>
            </a:extLst>
          </p:cNvPr>
          <p:cNvSpPr>
            <a:spLocks noGrp="1"/>
          </p:cNvSpPr>
          <p:nvPr>
            <p:ph type="title"/>
          </p:nvPr>
        </p:nvSpPr>
        <p:spPr>
          <a:xfrm>
            <a:off x="603253" y="539751"/>
            <a:ext cx="5714420" cy="717551"/>
          </a:xfrm>
        </p:spPr>
        <p:txBody>
          <a:bodyPr/>
          <a:lstStyle/>
          <a:p>
            <a:r>
              <a:rPr lang="de-DE" dirty="0"/>
              <a:t>Car </a:t>
            </a:r>
            <a:r>
              <a:rPr lang="de-DE" dirty="0" err="1"/>
              <a:t>availability</a:t>
            </a:r>
            <a:r>
              <a:rPr lang="de-DE" dirty="0"/>
              <a:t> and </a:t>
            </a:r>
            <a:r>
              <a:rPr lang="de-DE" dirty="0" err="1"/>
              <a:t>usage</a:t>
            </a:r>
            <a:endParaRPr lang="de-DE" dirty="0"/>
          </a:p>
        </p:txBody>
      </p:sp>
      <p:sp>
        <p:nvSpPr>
          <p:cNvPr id="3" name="Textplatzhalter 2">
            <a:extLst>
              <a:ext uri="{FF2B5EF4-FFF2-40B4-BE49-F238E27FC236}">
                <a16:creationId xmlns:a16="http://schemas.microsoft.com/office/drawing/2014/main" id="{1964988E-D8F9-440E-A9AA-28CAB30615EA}"/>
              </a:ext>
            </a:extLst>
          </p:cNvPr>
          <p:cNvSpPr>
            <a:spLocks noGrp="1"/>
          </p:cNvSpPr>
          <p:nvPr>
            <p:ph type="body" sz="half" idx="1"/>
          </p:nvPr>
        </p:nvSpPr>
        <p:spPr/>
        <p:txBody>
          <a:bodyPr>
            <a:normAutofit fontScale="55000" lnSpcReduction="20000"/>
          </a:bodyPr>
          <a:lstStyle/>
          <a:p>
            <a:pPr marL="0" indent="0">
              <a:buNone/>
            </a:pPr>
            <a:r>
              <a:rPr lang="de-DE" dirty="0"/>
              <a:t>Car </a:t>
            </a:r>
            <a:r>
              <a:rPr lang="de-DE" dirty="0" err="1"/>
              <a:t>availability</a:t>
            </a:r>
            <a:r>
              <a:rPr lang="de-DE" dirty="0"/>
              <a:t> and </a:t>
            </a:r>
            <a:r>
              <a:rPr lang="de-DE" dirty="0" err="1"/>
              <a:t>usage</a:t>
            </a:r>
            <a:r>
              <a:rPr lang="de-DE" dirty="0"/>
              <a:t> </a:t>
            </a:r>
            <a:r>
              <a:rPr lang="de-DE" dirty="0" err="1"/>
              <a:t>depends</a:t>
            </a:r>
            <a:r>
              <a:rPr lang="de-DE" dirty="0"/>
              <a:t> on: </a:t>
            </a:r>
          </a:p>
          <a:p>
            <a:r>
              <a:rPr lang="de-DE" dirty="0"/>
              <a:t>Gender</a:t>
            </a:r>
          </a:p>
          <a:p>
            <a:r>
              <a:rPr lang="de-DE" dirty="0"/>
              <a:t>Age</a:t>
            </a:r>
          </a:p>
          <a:p>
            <a:r>
              <a:rPr lang="de-DE" dirty="0" err="1"/>
              <a:t>Driving</a:t>
            </a:r>
            <a:r>
              <a:rPr lang="de-DE" dirty="0"/>
              <a:t> </a:t>
            </a:r>
            <a:r>
              <a:rPr lang="de-DE" dirty="0" err="1"/>
              <a:t>license</a:t>
            </a:r>
            <a:r>
              <a:rPr lang="de-DE" dirty="0"/>
              <a:t> </a:t>
            </a:r>
            <a:r>
              <a:rPr lang="de-DE" dirty="0" err="1"/>
              <a:t>possession</a:t>
            </a:r>
            <a:endParaRPr lang="de-DE" dirty="0"/>
          </a:p>
          <a:p>
            <a:r>
              <a:rPr lang="de-DE" dirty="0"/>
              <a:t>Personal </a:t>
            </a:r>
            <a:r>
              <a:rPr lang="de-DE" dirty="0" err="1"/>
              <a:t>financial</a:t>
            </a:r>
            <a:r>
              <a:rPr lang="de-DE" dirty="0"/>
              <a:t> </a:t>
            </a:r>
            <a:r>
              <a:rPr lang="de-DE" dirty="0" err="1"/>
              <a:t>situation</a:t>
            </a:r>
            <a:endParaRPr lang="de-DE" dirty="0"/>
          </a:p>
          <a:p>
            <a:r>
              <a:rPr lang="de-DE" dirty="0" err="1"/>
              <a:t>Social</a:t>
            </a:r>
            <a:r>
              <a:rPr lang="de-DE" dirty="0"/>
              <a:t> </a:t>
            </a:r>
            <a:r>
              <a:rPr lang="de-DE" dirty="0" err="1"/>
              <a:t>environment</a:t>
            </a:r>
            <a:endParaRPr lang="de-DE" dirty="0"/>
          </a:p>
          <a:p>
            <a:r>
              <a:rPr lang="de-DE" dirty="0" err="1"/>
              <a:t>Worldview</a:t>
            </a:r>
            <a:endParaRPr lang="de-DE" dirty="0"/>
          </a:p>
          <a:p>
            <a:r>
              <a:rPr lang="de-DE" dirty="0"/>
              <a:t>Mobility </a:t>
            </a:r>
            <a:r>
              <a:rPr lang="de-DE" dirty="0" err="1"/>
              <a:t>requirements</a:t>
            </a:r>
            <a:endParaRPr lang="de-DE" dirty="0"/>
          </a:p>
          <a:p>
            <a:r>
              <a:rPr lang="de-DE" dirty="0" err="1"/>
              <a:t>Geographical</a:t>
            </a:r>
            <a:r>
              <a:rPr lang="de-DE" dirty="0"/>
              <a:t> </a:t>
            </a:r>
            <a:r>
              <a:rPr lang="de-DE" dirty="0" err="1"/>
              <a:t>conditions</a:t>
            </a:r>
            <a:r>
              <a:rPr lang="de-DE" dirty="0"/>
              <a:t>: </a:t>
            </a:r>
            <a:r>
              <a:rPr lang="de-DE" dirty="0" err="1"/>
              <a:t>Topography</a:t>
            </a:r>
            <a:r>
              <a:rPr lang="de-DE" dirty="0"/>
              <a:t>, </a:t>
            </a:r>
            <a:r>
              <a:rPr lang="de-DE" dirty="0" err="1"/>
              <a:t>city</a:t>
            </a:r>
            <a:r>
              <a:rPr lang="de-DE" dirty="0"/>
              <a:t>/</a:t>
            </a:r>
            <a:r>
              <a:rPr lang="de-DE" dirty="0" err="1"/>
              <a:t>countryside</a:t>
            </a:r>
            <a:endParaRPr lang="de-DE" dirty="0"/>
          </a:p>
          <a:p>
            <a:r>
              <a:rPr lang="de-DE" dirty="0" err="1"/>
              <a:t>Attractiveness</a:t>
            </a:r>
            <a:r>
              <a:rPr lang="de-DE" dirty="0"/>
              <a:t> </a:t>
            </a:r>
            <a:r>
              <a:rPr lang="de-DE" dirty="0" err="1"/>
              <a:t>of</a:t>
            </a:r>
            <a:r>
              <a:rPr lang="de-DE" dirty="0"/>
              <a:t> "</a:t>
            </a:r>
            <a:r>
              <a:rPr lang="de-DE" dirty="0" err="1"/>
              <a:t>competing</a:t>
            </a:r>
            <a:r>
              <a:rPr lang="de-DE" dirty="0"/>
              <a:t>" </a:t>
            </a:r>
            <a:r>
              <a:rPr lang="de-DE" dirty="0" err="1"/>
              <a:t>means</a:t>
            </a:r>
            <a:r>
              <a:rPr lang="de-DE" dirty="0"/>
              <a:t> </a:t>
            </a:r>
            <a:r>
              <a:rPr lang="de-DE" dirty="0" err="1"/>
              <a:t>of</a:t>
            </a:r>
            <a:r>
              <a:rPr lang="de-DE" dirty="0"/>
              <a:t> </a:t>
            </a:r>
            <a:r>
              <a:rPr lang="de-DE" dirty="0" err="1"/>
              <a:t>transport</a:t>
            </a:r>
            <a:endParaRPr lang="de-DE" dirty="0"/>
          </a:p>
          <a:p>
            <a:r>
              <a:rPr lang="de-DE" dirty="0"/>
              <a:t>Infrastructure </a:t>
            </a:r>
            <a:r>
              <a:rPr lang="de-DE" dirty="0" err="1"/>
              <a:t>condition</a:t>
            </a:r>
            <a:r>
              <a:rPr lang="de-DE" dirty="0"/>
              <a:t>, limited </a:t>
            </a:r>
            <a:r>
              <a:rPr lang="de-DE" dirty="0" err="1"/>
              <a:t>parking</a:t>
            </a:r>
            <a:r>
              <a:rPr lang="de-DE" dirty="0"/>
              <a:t>, </a:t>
            </a:r>
            <a:r>
              <a:rPr lang="de-DE" dirty="0" err="1"/>
              <a:t>traffic</a:t>
            </a:r>
            <a:r>
              <a:rPr lang="de-DE" dirty="0"/>
              <a:t> </a:t>
            </a:r>
            <a:r>
              <a:rPr lang="de-DE" dirty="0" err="1"/>
              <a:t>congestion</a:t>
            </a:r>
            <a:endParaRPr lang="de-DE" dirty="0"/>
          </a:p>
        </p:txBody>
      </p:sp>
      <p:pic>
        <p:nvPicPr>
          <p:cNvPr id="4" name="Grafik 3">
            <a:extLst>
              <a:ext uri="{FF2B5EF4-FFF2-40B4-BE49-F238E27FC236}">
                <a16:creationId xmlns:a16="http://schemas.microsoft.com/office/drawing/2014/main" id="{7E927188-D10C-2B9E-9ACD-99E2675B700C}"/>
              </a:ext>
            </a:extLst>
          </p:cNvPr>
          <p:cNvPicPr>
            <a:picLocks noChangeAspect="1"/>
          </p:cNvPicPr>
          <p:nvPr/>
        </p:nvPicPr>
        <p:blipFill>
          <a:blip r:embed="rId2"/>
          <a:stretch>
            <a:fillRect/>
          </a:stretch>
        </p:blipFill>
        <p:spPr>
          <a:xfrm>
            <a:off x="6906269" y="1782173"/>
            <a:ext cx="4948213" cy="3293654"/>
          </a:xfrm>
          <a:prstGeom prst="rect">
            <a:avLst/>
          </a:prstGeom>
        </p:spPr>
      </p:pic>
      <p:sp>
        <p:nvSpPr>
          <p:cNvPr id="5" name="Textfeld 4">
            <a:extLst>
              <a:ext uri="{FF2B5EF4-FFF2-40B4-BE49-F238E27FC236}">
                <a16:creationId xmlns:a16="http://schemas.microsoft.com/office/drawing/2014/main" id="{4EBBFF9A-42AB-B601-129D-CF5BA9D5162A}"/>
              </a:ext>
            </a:extLst>
          </p:cNvPr>
          <p:cNvSpPr txBox="1"/>
          <p:nvPr/>
        </p:nvSpPr>
        <p:spPr>
          <a:xfrm>
            <a:off x="6906269" y="4533835"/>
            <a:ext cx="4948213"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7512639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6243B9-5CBA-CB3B-21B0-16221040C4E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389D09A-CAC1-1C97-29F2-523CBD868245}"/>
              </a:ext>
            </a:extLst>
          </p:cNvPr>
          <p:cNvSpPr>
            <a:spLocks noGrp="1"/>
          </p:cNvSpPr>
          <p:nvPr>
            <p:ph type="title"/>
          </p:nvPr>
        </p:nvSpPr>
        <p:spPr>
          <a:xfrm>
            <a:off x="603253" y="539751"/>
            <a:ext cx="7177460" cy="717551"/>
          </a:xfrm>
        </p:spPr>
        <p:txBody>
          <a:bodyPr/>
          <a:lstStyle/>
          <a:p>
            <a:r>
              <a:rPr lang="de-DE" dirty="0"/>
              <a:t>Advantages </a:t>
            </a:r>
            <a:r>
              <a:rPr lang="de-DE" dirty="0" err="1"/>
              <a:t>of</a:t>
            </a:r>
            <a:r>
              <a:rPr lang="de-DE" dirty="0"/>
              <a:t> </a:t>
            </a:r>
            <a:r>
              <a:rPr lang="de-DE" dirty="0" err="1"/>
              <a:t>motorized</a:t>
            </a:r>
            <a:r>
              <a:rPr lang="de-DE" dirty="0"/>
              <a:t> </a:t>
            </a:r>
            <a:r>
              <a:rPr lang="de-DE" dirty="0" err="1"/>
              <a:t>traffic</a:t>
            </a:r>
            <a:endParaRPr lang="de-DE" dirty="0"/>
          </a:p>
        </p:txBody>
      </p:sp>
      <p:sp>
        <p:nvSpPr>
          <p:cNvPr id="3" name="Textplatzhalter 2">
            <a:extLst>
              <a:ext uri="{FF2B5EF4-FFF2-40B4-BE49-F238E27FC236}">
                <a16:creationId xmlns:a16="http://schemas.microsoft.com/office/drawing/2014/main" id="{3AF21D84-741A-70EF-AE6A-EC427EF408D6}"/>
              </a:ext>
            </a:extLst>
          </p:cNvPr>
          <p:cNvSpPr>
            <a:spLocks noGrp="1"/>
          </p:cNvSpPr>
          <p:nvPr>
            <p:ph type="body" sz="half" idx="1"/>
          </p:nvPr>
        </p:nvSpPr>
        <p:spPr/>
        <p:txBody>
          <a:bodyPr>
            <a:normAutofit/>
          </a:bodyPr>
          <a:lstStyle/>
          <a:p>
            <a:r>
              <a:rPr lang="de-DE" dirty="0" err="1"/>
              <a:t>Unbound</a:t>
            </a:r>
            <a:r>
              <a:rPr lang="de-DE" dirty="0"/>
              <a:t>: </a:t>
            </a:r>
            <a:r>
              <a:rPr lang="de-DE" dirty="0" err="1"/>
              <a:t>freely</a:t>
            </a:r>
            <a:r>
              <a:rPr lang="de-DE" dirty="0"/>
              <a:t> </a:t>
            </a:r>
            <a:r>
              <a:rPr lang="de-DE" dirty="0" err="1"/>
              <a:t>movable</a:t>
            </a:r>
            <a:r>
              <a:rPr lang="de-DE" dirty="0"/>
              <a:t> (in </a:t>
            </a:r>
            <a:r>
              <a:rPr lang="de-DE" dirty="0" err="1"/>
              <a:t>compliance</a:t>
            </a:r>
            <a:r>
              <a:rPr lang="de-DE" dirty="0"/>
              <a:t> </a:t>
            </a:r>
            <a:r>
              <a:rPr lang="de-DE" dirty="0" err="1"/>
              <a:t>to</a:t>
            </a:r>
            <a:r>
              <a:rPr lang="de-DE" dirty="0"/>
              <a:t> </a:t>
            </a:r>
            <a:r>
              <a:rPr lang="de-DE" dirty="0" err="1"/>
              <a:t>the</a:t>
            </a:r>
            <a:r>
              <a:rPr lang="de-DE" dirty="0"/>
              <a:t> </a:t>
            </a:r>
            <a:r>
              <a:rPr lang="de-DE" dirty="0" err="1"/>
              <a:t>rules</a:t>
            </a:r>
            <a:r>
              <a:rPr lang="de-DE" dirty="0"/>
              <a:t>)</a:t>
            </a:r>
          </a:p>
          <a:p>
            <a:r>
              <a:rPr lang="de-DE" dirty="0"/>
              <a:t>High </a:t>
            </a:r>
            <a:r>
              <a:rPr lang="de-DE" dirty="0" err="1"/>
              <a:t>availability</a:t>
            </a:r>
            <a:endParaRPr lang="de-DE" dirty="0"/>
          </a:p>
          <a:p>
            <a:r>
              <a:rPr lang="de-DE" dirty="0" err="1"/>
              <a:t>Largest</a:t>
            </a:r>
            <a:r>
              <a:rPr lang="de-DE" dirty="0"/>
              <a:t> </a:t>
            </a:r>
            <a:r>
              <a:rPr lang="de-DE" dirty="0" err="1"/>
              <a:t>transportation</a:t>
            </a:r>
            <a:r>
              <a:rPr lang="de-DE" dirty="0"/>
              <a:t> network</a:t>
            </a:r>
          </a:p>
          <a:p>
            <a:r>
              <a:rPr lang="de-DE" dirty="0" err="1"/>
              <a:t>Depending</a:t>
            </a:r>
            <a:r>
              <a:rPr lang="de-DE" dirty="0"/>
              <a:t> on </a:t>
            </a:r>
            <a:r>
              <a:rPr lang="de-DE" dirty="0" err="1"/>
              <a:t>the</a:t>
            </a:r>
            <a:r>
              <a:rPr lang="de-DE" dirty="0"/>
              <a:t> </a:t>
            </a:r>
            <a:r>
              <a:rPr lang="de-DE" dirty="0" err="1"/>
              <a:t>destination</a:t>
            </a:r>
            <a:r>
              <a:rPr lang="de-DE" dirty="0"/>
              <a:t>: </a:t>
            </a:r>
            <a:r>
              <a:rPr lang="de-DE" dirty="0" err="1"/>
              <a:t>shortest</a:t>
            </a:r>
            <a:r>
              <a:rPr lang="de-DE" dirty="0"/>
              <a:t> </a:t>
            </a:r>
            <a:r>
              <a:rPr lang="de-DE" dirty="0" err="1"/>
              <a:t>travel</a:t>
            </a:r>
            <a:r>
              <a:rPr lang="de-DE" dirty="0"/>
              <a:t> time "</a:t>
            </a:r>
            <a:r>
              <a:rPr lang="de-DE" dirty="0" err="1"/>
              <a:t>door-to-door</a:t>
            </a:r>
            <a:r>
              <a:rPr lang="de-DE" dirty="0"/>
              <a:t>“</a:t>
            </a:r>
          </a:p>
          <a:p>
            <a:r>
              <a:rPr lang="de-DE" dirty="0"/>
              <a:t>High </a:t>
            </a:r>
            <a:r>
              <a:rPr lang="de-DE" dirty="0" err="1"/>
              <a:t>level</a:t>
            </a:r>
            <a:r>
              <a:rPr lang="de-DE" dirty="0"/>
              <a:t> </a:t>
            </a:r>
            <a:r>
              <a:rPr lang="de-DE" dirty="0" err="1"/>
              <a:t>of</a:t>
            </a:r>
            <a:r>
              <a:rPr lang="de-DE" dirty="0"/>
              <a:t> </a:t>
            </a:r>
            <a:r>
              <a:rPr lang="de-DE" dirty="0" err="1"/>
              <a:t>comfort</a:t>
            </a:r>
            <a:r>
              <a:rPr lang="de-DE" dirty="0"/>
              <a:t>: </a:t>
            </a:r>
            <a:r>
              <a:rPr lang="de-DE" dirty="0" err="1"/>
              <a:t>space</a:t>
            </a:r>
            <a:r>
              <a:rPr lang="de-DE" dirty="0"/>
              <a:t>, </a:t>
            </a:r>
            <a:r>
              <a:rPr lang="de-DE" dirty="0" err="1"/>
              <a:t>air</a:t>
            </a:r>
            <a:r>
              <a:rPr lang="de-DE" dirty="0"/>
              <a:t> </a:t>
            </a:r>
            <a:r>
              <a:rPr lang="de-DE" dirty="0" err="1"/>
              <a:t>conditioning</a:t>
            </a:r>
            <a:r>
              <a:rPr lang="de-DE" dirty="0"/>
              <a:t>, </a:t>
            </a:r>
            <a:r>
              <a:rPr lang="de-DE" dirty="0" err="1"/>
              <a:t>music</a:t>
            </a:r>
            <a:r>
              <a:rPr lang="de-DE" dirty="0"/>
              <a:t> etc.</a:t>
            </a:r>
          </a:p>
          <a:p>
            <a:r>
              <a:rPr lang="de-DE" dirty="0"/>
              <a:t>Car </a:t>
            </a:r>
            <a:r>
              <a:rPr lang="de-DE" dirty="0" err="1"/>
              <a:t>as</a:t>
            </a:r>
            <a:r>
              <a:rPr lang="de-DE" dirty="0"/>
              <a:t> a private </a:t>
            </a:r>
            <a:r>
              <a:rPr lang="de-DE" dirty="0" err="1"/>
              <a:t>area</a:t>
            </a:r>
            <a:endParaRPr lang="de-DE" dirty="0"/>
          </a:p>
        </p:txBody>
      </p:sp>
    </p:spTree>
    <p:extLst>
      <p:ext uri="{BB962C8B-B14F-4D97-AF65-F5344CB8AC3E}">
        <p14:creationId xmlns:p14="http://schemas.microsoft.com/office/powerpoint/2010/main" val="449572778"/>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16E24-66F7-23A1-DC20-6BE8AE634E1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3499DE3-83E5-86D3-352F-01BF2A1A9B93}"/>
              </a:ext>
            </a:extLst>
          </p:cNvPr>
          <p:cNvSpPr>
            <a:spLocks noGrp="1"/>
          </p:cNvSpPr>
          <p:nvPr>
            <p:ph type="title"/>
          </p:nvPr>
        </p:nvSpPr>
        <p:spPr>
          <a:xfrm>
            <a:off x="603253" y="539751"/>
            <a:ext cx="7177460" cy="717551"/>
          </a:xfrm>
        </p:spPr>
        <p:txBody>
          <a:bodyPr/>
          <a:lstStyle/>
          <a:p>
            <a:r>
              <a:rPr lang="de-DE" dirty="0" err="1"/>
              <a:t>Disadvantages</a:t>
            </a:r>
            <a:r>
              <a:rPr lang="de-DE" dirty="0"/>
              <a:t> </a:t>
            </a:r>
            <a:r>
              <a:rPr lang="de-DE" dirty="0" err="1"/>
              <a:t>of</a:t>
            </a:r>
            <a:r>
              <a:rPr lang="de-DE" dirty="0"/>
              <a:t> </a:t>
            </a:r>
            <a:r>
              <a:rPr lang="de-DE" dirty="0" err="1"/>
              <a:t>motorized</a:t>
            </a:r>
            <a:r>
              <a:rPr lang="de-DE" dirty="0"/>
              <a:t> </a:t>
            </a:r>
            <a:r>
              <a:rPr lang="de-DE" dirty="0" err="1"/>
              <a:t>traffic</a:t>
            </a:r>
            <a:endParaRPr lang="de-DE" dirty="0"/>
          </a:p>
        </p:txBody>
      </p:sp>
      <p:sp>
        <p:nvSpPr>
          <p:cNvPr id="3" name="Textplatzhalter 2">
            <a:extLst>
              <a:ext uri="{FF2B5EF4-FFF2-40B4-BE49-F238E27FC236}">
                <a16:creationId xmlns:a16="http://schemas.microsoft.com/office/drawing/2014/main" id="{C90D4D95-3AC1-3022-4D4F-06E192F61014}"/>
              </a:ext>
            </a:extLst>
          </p:cNvPr>
          <p:cNvSpPr>
            <a:spLocks noGrp="1"/>
          </p:cNvSpPr>
          <p:nvPr>
            <p:ph type="body" sz="half" idx="1"/>
          </p:nvPr>
        </p:nvSpPr>
        <p:spPr/>
        <p:txBody>
          <a:bodyPr>
            <a:normAutofit fontScale="92500" lnSpcReduction="20000"/>
          </a:bodyPr>
          <a:lstStyle/>
          <a:p>
            <a:r>
              <a:rPr lang="de-DE" dirty="0"/>
              <a:t>Traffic </a:t>
            </a:r>
            <a:r>
              <a:rPr lang="de-DE" dirty="0" err="1"/>
              <a:t>accidents</a:t>
            </a:r>
            <a:endParaRPr lang="de-DE" dirty="0"/>
          </a:p>
          <a:p>
            <a:r>
              <a:rPr lang="de-DE" dirty="0"/>
              <a:t>Land </a:t>
            </a:r>
            <a:r>
              <a:rPr lang="de-DE" dirty="0" err="1"/>
              <a:t>consumption</a:t>
            </a:r>
            <a:endParaRPr lang="de-DE" dirty="0"/>
          </a:p>
          <a:p>
            <a:r>
              <a:rPr lang="de-DE" dirty="0" err="1"/>
              <a:t>Economic</a:t>
            </a:r>
            <a:r>
              <a:rPr lang="de-DE" dirty="0"/>
              <a:t> </a:t>
            </a:r>
            <a:r>
              <a:rPr lang="de-DE" dirty="0" err="1"/>
              <a:t>damage</a:t>
            </a:r>
            <a:r>
              <a:rPr lang="de-DE" dirty="0"/>
              <a:t> </a:t>
            </a:r>
            <a:r>
              <a:rPr lang="de-DE" dirty="0" err="1"/>
              <a:t>caused</a:t>
            </a:r>
            <a:r>
              <a:rPr lang="de-DE" dirty="0"/>
              <a:t> </a:t>
            </a:r>
            <a:r>
              <a:rPr lang="de-DE" dirty="0" err="1"/>
              <a:t>by</a:t>
            </a:r>
            <a:r>
              <a:rPr lang="de-DE" dirty="0"/>
              <a:t> </a:t>
            </a:r>
            <a:r>
              <a:rPr lang="de-DE" dirty="0" err="1"/>
              <a:t>traffic</a:t>
            </a:r>
            <a:r>
              <a:rPr lang="de-DE" dirty="0"/>
              <a:t> </a:t>
            </a:r>
            <a:r>
              <a:rPr lang="de-DE" dirty="0" err="1"/>
              <a:t>jams</a:t>
            </a:r>
            <a:endParaRPr lang="de-DE" dirty="0"/>
          </a:p>
          <a:p>
            <a:r>
              <a:rPr lang="de-DE" dirty="0"/>
              <a:t>High </a:t>
            </a:r>
            <a:r>
              <a:rPr lang="de-DE" dirty="0" err="1"/>
              <a:t>energy</a:t>
            </a:r>
            <a:r>
              <a:rPr lang="de-DE" dirty="0"/>
              <a:t> </a:t>
            </a:r>
            <a:r>
              <a:rPr lang="de-DE" dirty="0" err="1"/>
              <a:t>requirement</a:t>
            </a:r>
            <a:r>
              <a:rPr lang="de-DE" dirty="0"/>
              <a:t> </a:t>
            </a:r>
          </a:p>
          <a:p>
            <a:r>
              <a:rPr lang="de-DE" dirty="0" err="1"/>
              <a:t>emissions</a:t>
            </a:r>
            <a:endParaRPr lang="de-DE" dirty="0"/>
          </a:p>
          <a:p>
            <a:pPr lvl="1"/>
            <a:r>
              <a:rPr lang="de-DE" dirty="0"/>
              <a:t>Noise</a:t>
            </a:r>
          </a:p>
          <a:p>
            <a:pPr lvl="1"/>
            <a:r>
              <a:rPr lang="de-DE" dirty="0"/>
              <a:t>Air </a:t>
            </a:r>
            <a:r>
              <a:rPr lang="de-DE" dirty="0" err="1"/>
              <a:t>pollutants</a:t>
            </a:r>
            <a:endParaRPr lang="de-DE" dirty="0"/>
          </a:p>
          <a:p>
            <a:pPr lvl="1"/>
            <a:r>
              <a:rPr lang="de-DE" dirty="0"/>
              <a:t>Greenhouse </a:t>
            </a:r>
            <a:r>
              <a:rPr lang="de-DE" dirty="0" err="1"/>
              <a:t>gases</a:t>
            </a:r>
            <a:r>
              <a:rPr lang="de-DE" dirty="0"/>
              <a:t> </a:t>
            </a:r>
          </a:p>
          <a:p>
            <a:pPr lvl="1">
              <a:buFont typeface="Wingdings" pitchFamily="2" charset="2"/>
              <a:buChar char="è"/>
            </a:pPr>
            <a:r>
              <a:rPr lang="de-DE" dirty="0"/>
              <a:t>Negative </a:t>
            </a:r>
            <a:r>
              <a:rPr lang="de-DE" dirty="0" err="1"/>
              <a:t>effects</a:t>
            </a:r>
            <a:r>
              <a:rPr lang="de-DE" dirty="0"/>
              <a:t> on </a:t>
            </a:r>
            <a:r>
              <a:rPr lang="de-DE" dirty="0" err="1"/>
              <a:t>humans</a:t>
            </a:r>
            <a:r>
              <a:rPr lang="de-DE" dirty="0"/>
              <a:t>, </a:t>
            </a:r>
            <a:r>
              <a:rPr lang="de-DE" dirty="0" err="1"/>
              <a:t>the</a:t>
            </a:r>
            <a:r>
              <a:rPr lang="de-DE" dirty="0"/>
              <a:t> </a:t>
            </a:r>
            <a:r>
              <a:rPr lang="de-DE" dirty="0" err="1"/>
              <a:t>environment</a:t>
            </a:r>
            <a:r>
              <a:rPr lang="de-DE" dirty="0"/>
              <a:t> and </a:t>
            </a:r>
            <a:r>
              <a:rPr lang="de-DE" dirty="0" err="1"/>
              <a:t>the</a:t>
            </a:r>
            <a:r>
              <a:rPr lang="de-DE" dirty="0"/>
              <a:t> </a:t>
            </a:r>
            <a:r>
              <a:rPr lang="de-DE" dirty="0" err="1"/>
              <a:t>climate</a:t>
            </a:r>
            <a:endParaRPr lang="de-DE" dirty="0"/>
          </a:p>
        </p:txBody>
      </p:sp>
    </p:spTree>
    <p:extLst>
      <p:ext uri="{BB962C8B-B14F-4D97-AF65-F5344CB8AC3E}">
        <p14:creationId xmlns:p14="http://schemas.microsoft.com/office/powerpoint/2010/main" val="178291323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83BF5015-288C-429B-80E3-97DEF779514D}"/>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1161</Words>
  <Application>Microsoft Office PowerPoint</Application>
  <PresentationFormat>Widescreen</PresentationFormat>
  <Paragraphs>123</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Aptos</vt:lpstr>
      <vt:lpstr>Arial</vt:lpstr>
      <vt:lpstr>Arial Rounded MT Bold</vt:lpstr>
      <vt:lpstr>Calibri</vt:lpstr>
      <vt:lpstr>Helvetica Neue</vt:lpstr>
      <vt:lpstr>Helvetica Neue Medium</vt:lpstr>
      <vt:lpstr>Montserrat Regular</vt:lpstr>
      <vt:lpstr>Wingdings</vt:lpstr>
      <vt:lpstr>21_BasicWhite</vt:lpstr>
      <vt:lpstr>Motorized Transport</vt:lpstr>
      <vt:lpstr>Road Transportation Systems Engineering Development in the Sub-Saharan Africa – Modern EU Master Programme &amp; Capacity Building</vt:lpstr>
      <vt:lpstr>PowerPoint Presentation</vt:lpstr>
      <vt:lpstr>Definition Motorized Individual Transport (MIT)</vt:lpstr>
      <vt:lpstr>Car ownership: Trends</vt:lpstr>
      <vt:lpstr>Car ownership per region</vt:lpstr>
      <vt:lpstr>Car availability and usage</vt:lpstr>
      <vt:lpstr>Advantages of motorized traffic</vt:lpstr>
      <vt:lpstr>Disadvantages of motorized traffic</vt:lpstr>
      <vt:lpstr>Accidents, Safety &amp; Fatalities</vt:lpstr>
      <vt:lpstr>Accidents, Safety &amp; Fatalities</vt:lpstr>
      <vt:lpstr>Traffic Accidents: Vision Zero</vt:lpstr>
      <vt:lpstr>Traffic Accidents: Vision Zero</vt:lpstr>
      <vt:lpstr>Land Consumption</vt:lpstr>
      <vt:lpstr>Land Consumption</vt:lpstr>
      <vt:lpstr>Land Consumption</vt:lpstr>
      <vt:lpstr>Land Consumption: Reducing Car Space Demand</vt:lpstr>
      <vt:lpstr>Land Consumption: Reducing Car Space Demand</vt:lpstr>
      <vt:lpstr>Traffic Jams</vt:lpstr>
      <vt:lpstr>Development: Electric Vehicles</vt:lpstr>
      <vt:lpstr>Sources</vt:lpstr>
      <vt:lpstr>Sources: Pictures</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15</cp:revision>
  <dcterms:modified xsi:type="dcterms:W3CDTF">2026-07-14T08:53:15Z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