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9"/>
  </p:notesMasterIdLst>
  <p:handoutMasterIdLst>
    <p:handoutMasterId r:id="rId30"/>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28" r:id="rId27"/>
    <p:sldId id="309" r:id="rId2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DA3529-F282-47D4-AFDB-29DCE3988DC1}" v="1" dt="2026-05-04T16:37:37.72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7:37.720" v="0"/>
      <pc:docMkLst>
        <pc:docMk/>
      </pc:docMkLst>
      <pc:sldMasterChg chg="modSldLayout">
        <pc:chgData name="Wojciech Kustra" userId="afebd3d0-216b-4c4f-8992-1bf1fda6d5e8" providerId="ADAL" clId="{1D307E72-7901-4E61-A01B-3C4232ABCF63}" dt="2026-05-04T16:37:37.720" v="0"/>
        <pc:sldMasterMkLst>
          <pc:docMk/>
          <pc:sldMasterMk cId="0" sldId="2147483648"/>
        </pc:sldMasterMkLst>
        <pc:sldLayoutChg chg="modSp">
          <pc:chgData name="Wojciech Kustra" userId="afebd3d0-216b-4c4f-8992-1bf1fda6d5e8" providerId="ADAL" clId="{1D307E72-7901-4E61-A01B-3C4232ABCF63}" dt="2026-05-04T16:37:37.720" v="0"/>
          <pc:sldLayoutMkLst>
            <pc:docMk/>
            <pc:sldMasterMk cId="0" sldId="2147483648"/>
            <pc:sldLayoutMk cId="0" sldId="2147483650"/>
          </pc:sldLayoutMkLst>
          <pc:spChg chg="mod">
            <ac:chgData name="Wojciech Kustra" userId="afebd3d0-216b-4c4f-8992-1bf1fda6d5e8" providerId="ADAL" clId="{1D307E72-7901-4E61-A01B-3C4232ABCF63}" dt="2026-05-04T16:37:37.720"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781658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933B8-5728-D618-C6BC-3482074AAE0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F436E55-CEDA-3CD3-7710-839D4268C72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0EC437-1D47-D626-AA93-B45CB77B7F54}"/>
              </a:ext>
            </a:extLst>
          </p:cNvPr>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947449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BABD4-9D48-7307-FAC2-48E44BB9E9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75B707F-8BCA-80BD-77EE-D3F00ACEC8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ABD4C58-6C69-4236-2225-0FB0FE2F3D29}"/>
              </a:ext>
            </a:extLst>
          </p:cNvPr>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252156942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Supply Chain Coordination and Integration</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31739-F49A-C551-4314-0E19D5BA5E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19407-3DEF-CDD1-7334-85EE4747BCA7}"/>
              </a:ext>
            </a:extLst>
          </p:cNvPr>
          <p:cNvSpPr>
            <a:spLocks noGrp="1"/>
          </p:cNvSpPr>
          <p:nvPr>
            <p:ph type="title"/>
          </p:nvPr>
        </p:nvSpPr>
        <p:spPr>
          <a:xfrm>
            <a:off x="603252" y="539751"/>
            <a:ext cx="8241489" cy="717551"/>
          </a:xfrm>
        </p:spPr>
        <p:txBody>
          <a:bodyPr/>
          <a:lstStyle/>
          <a:p>
            <a:r>
              <a:rPr lang="en-US" dirty="0"/>
              <a:t>The S&amp;OP Process (A Monthly Cycle)</a:t>
            </a:r>
            <a:br>
              <a:rPr lang="en-US"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DAFF2DED-3747-5EC4-62CF-B5361BFBCC78}"/>
              </a:ext>
            </a:extLst>
          </p:cNvPr>
          <p:cNvPicPr>
            <a:picLocks noChangeAspect="1"/>
          </p:cNvPicPr>
          <p:nvPr/>
        </p:nvPicPr>
        <p:blipFill>
          <a:blip r:embed="rId2"/>
          <a:stretch>
            <a:fillRect/>
          </a:stretch>
        </p:blipFill>
        <p:spPr>
          <a:xfrm>
            <a:off x="603252" y="1639686"/>
            <a:ext cx="9635138" cy="4129345"/>
          </a:xfrm>
          <a:prstGeom prst="rect">
            <a:avLst/>
          </a:prstGeom>
        </p:spPr>
      </p:pic>
    </p:spTree>
    <p:extLst>
      <p:ext uri="{BB962C8B-B14F-4D97-AF65-F5344CB8AC3E}">
        <p14:creationId xmlns:p14="http://schemas.microsoft.com/office/powerpoint/2010/main" val="226900829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6C6DB-6008-4486-B6FB-B7F5A798FC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894276-8076-FCA9-33E6-3A18E6F8929D}"/>
              </a:ext>
            </a:extLst>
          </p:cNvPr>
          <p:cNvSpPr>
            <a:spLocks noGrp="1"/>
          </p:cNvSpPr>
          <p:nvPr>
            <p:ph type="title"/>
          </p:nvPr>
        </p:nvSpPr>
        <p:spPr>
          <a:xfrm>
            <a:off x="603252" y="539751"/>
            <a:ext cx="8241489" cy="717551"/>
          </a:xfrm>
        </p:spPr>
        <p:txBody>
          <a:bodyPr/>
          <a:lstStyle/>
          <a:p>
            <a:r>
              <a:rPr lang="en-US" dirty="0"/>
              <a:t>The S&amp;OP Process (A Monthly Cycle)</a:t>
            </a:r>
            <a:br>
              <a:rPr lang="en-US"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EFB5688E-74B6-8EFE-88BD-6D70494ACF8C}"/>
              </a:ext>
            </a:extLst>
          </p:cNvPr>
          <p:cNvPicPr>
            <a:picLocks noChangeAspect="1"/>
          </p:cNvPicPr>
          <p:nvPr/>
        </p:nvPicPr>
        <p:blipFill>
          <a:blip r:embed="rId2"/>
          <a:stretch>
            <a:fillRect/>
          </a:stretch>
        </p:blipFill>
        <p:spPr>
          <a:xfrm>
            <a:off x="603252" y="1638853"/>
            <a:ext cx="9736322" cy="3930673"/>
          </a:xfrm>
          <a:prstGeom prst="rect">
            <a:avLst/>
          </a:prstGeom>
        </p:spPr>
      </p:pic>
    </p:spTree>
    <p:extLst>
      <p:ext uri="{BB962C8B-B14F-4D97-AF65-F5344CB8AC3E}">
        <p14:creationId xmlns:p14="http://schemas.microsoft.com/office/powerpoint/2010/main" val="87141695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0448-F2BB-6AC3-7DB9-D4867A1937AD}"/>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10CA9BBF-9B44-BB78-1F79-B74C68E4C2AD}"/>
              </a:ext>
            </a:extLst>
          </p:cNvPr>
          <p:cNvSpPr>
            <a:spLocks noGrp="1"/>
          </p:cNvSpPr>
          <p:nvPr>
            <p:ph type="pic" idx="21"/>
          </p:nvPr>
        </p:nvSpPr>
        <p:spPr/>
        <p:txBody>
          <a:bodyPr/>
          <a:lstStyle/>
          <a:p>
            <a:endParaRPr lang="en-GB"/>
          </a:p>
        </p:txBody>
      </p:sp>
      <p:pic>
        <p:nvPicPr>
          <p:cNvPr id="3074" name="Picture 2">
            <a:extLst>
              <a:ext uri="{FF2B5EF4-FFF2-40B4-BE49-F238E27FC236}">
                <a16:creationId xmlns:a16="http://schemas.microsoft.com/office/drawing/2014/main" id="{BC2727DA-FE08-062C-98EC-7AF7971ABD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97194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F33EF-2C36-0CD1-B57F-BD9A873216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83B2F4-F702-EA12-1279-F6C1E0041F7D}"/>
              </a:ext>
            </a:extLst>
          </p:cNvPr>
          <p:cNvSpPr>
            <a:spLocks noGrp="1"/>
          </p:cNvSpPr>
          <p:nvPr>
            <p:ph type="title"/>
          </p:nvPr>
        </p:nvSpPr>
        <p:spPr>
          <a:xfrm>
            <a:off x="603252" y="539751"/>
            <a:ext cx="8241489" cy="717551"/>
          </a:xfrm>
        </p:spPr>
        <p:txBody>
          <a:bodyPr/>
          <a:lstStyle/>
          <a:p>
            <a:r>
              <a:rPr lang="pl-PL" dirty="0" err="1"/>
              <a:t>Overcoming</a:t>
            </a:r>
            <a:r>
              <a:rPr lang="pl-PL" dirty="0"/>
              <a:t> </a:t>
            </a:r>
            <a:r>
              <a:rPr lang="pl-PL" dirty="0" err="1"/>
              <a:t>Barriers</a:t>
            </a:r>
            <a:r>
              <a:rPr lang="pl-PL" dirty="0"/>
              <a:t> to Integration</a:t>
            </a: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111E041D-C56A-314F-040D-D766FFCE1905}"/>
              </a:ext>
            </a:extLst>
          </p:cNvPr>
          <p:cNvPicPr>
            <a:picLocks noChangeAspect="1"/>
          </p:cNvPicPr>
          <p:nvPr/>
        </p:nvPicPr>
        <p:blipFill>
          <a:blip r:embed="rId2"/>
          <a:stretch>
            <a:fillRect/>
          </a:stretch>
        </p:blipFill>
        <p:spPr>
          <a:xfrm>
            <a:off x="603252" y="1569430"/>
            <a:ext cx="9603153" cy="3719140"/>
          </a:xfrm>
          <a:prstGeom prst="rect">
            <a:avLst/>
          </a:prstGeom>
        </p:spPr>
      </p:pic>
    </p:spTree>
    <p:extLst>
      <p:ext uri="{BB962C8B-B14F-4D97-AF65-F5344CB8AC3E}">
        <p14:creationId xmlns:p14="http://schemas.microsoft.com/office/powerpoint/2010/main" val="204550992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1CC37-AF33-3018-3CB9-C5C3576DF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AE22E-26F1-AFA8-DFFF-46031733A089}"/>
              </a:ext>
            </a:extLst>
          </p:cNvPr>
          <p:cNvSpPr>
            <a:spLocks noGrp="1"/>
          </p:cNvSpPr>
          <p:nvPr>
            <p:ph type="title"/>
          </p:nvPr>
        </p:nvSpPr>
        <p:spPr>
          <a:xfrm>
            <a:off x="603252" y="539751"/>
            <a:ext cx="8241489" cy="717551"/>
          </a:xfrm>
        </p:spPr>
        <p:txBody>
          <a:bodyPr/>
          <a:lstStyle/>
          <a:p>
            <a:r>
              <a:rPr lang="pl-PL" dirty="0" err="1"/>
              <a:t>Overcoming</a:t>
            </a:r>
            <a:r>
              <a:rPr lang="pl-PL" dirty="0"/>
              <a:t> </a:t>
            </a:r>
            <a:r>
              <a:rPr lang="pl-PL" dirty="0" err="1"/>
              <a:t>Barriers</a:t>
            </a:r>
            <a:r>
              <a:rPr lang="pl-PL" dirty="0"/>
              <a:t> to Integration</a:t>
            </a: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4FEBBAB2-6272-59A8-63EC-C4578A17212B}"/>
              </a:ext>
            </a:extLst>
          </p:cNvPr>
          <p:cNvPicPr>
            <a:picLocks noChangeAspect="1"/>
          </p:cNvPicPr>
          <p:nvPr/>
        </p:nvPicPr>
        <p:blipFill>
          <a:blip r:embed="rId2"/>
          <a:stretch>
            <a:fillRect/>
          </a:stretch>
        </p:blipFill>
        <p:spPr>
          <a:xfrm>
            <a:off x="587598" y="1574855"/>
            <a:ext cx="9678279" cy="3761915"/>
          </a:xfrm>
          <a:prstGeom prst="rect">
            <a:avLst/>
          </a:prstGeom>
        </p:spPr>
      </p:pic>
    </p:spTree>
    <p:extLst>
      <p:ext uri="{BB962C8B-B14F-4D97-AF65-F5344CB8AC3E}">
        <p14:creationId xmlns:p14="http://schemas.microsoft.com/office/powerpoint/2010/main" val="5452288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F2038-66FE-4F3D-EB1F-CEEEC122D8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E56ECD-D526-1864-D27C-4D82D949D54A}"/>
              </a:ext>
            </a:extLst>
          </p:cNvPr>
          <p:cNvSpPr>
            <a:spLocks noGrp="1"/>
          </p:cNvSpPr>
          <p:nvPr>
            <p:ph type="title"/>
          </p:nvPr>
        </p:nvSpPr>
        <p:spPr>
          <a:xfrm>
            <a:off x="603252" y="539751"/>
            <a:ext cx="8241489" cy="717551"/>
          </a:xfrm>
        </p:spPr>
        <p:txBody>
          <a:bodyPr/>
          <a:lstStyle/>
          <a:p>
            <a:r>
              <a:rPr lang="pl-PL" dirty="0" err="1"/>
              <a:t>Overcoming</a:t>
            </a:r>
            <a:r>
              <a:rPr lang="pl-PL" dirty="0"/>
              <a:t> </a:t>
            </a:r>
            <a:r>
              <a:rPr lang="pl-PL" dirty="0" err="1"/>
              <a:t>Barriers</a:t>
            </a:r>
            <a:r>
              <a:rPr lang="pl-PL" dirty="0"/>
              <a:t> to Integration</a:t>
            </a:r>
            <a:br>
              <a:rPr lang="pl-PL" dirty="0"/>
            </a:br>
            <a:br>
              <a:rPr lang="pl-PL" dirty="0"/>
            </a:br>
            <a:endParaRPr lang="pl-PL" dirty="0"/>
          </a:p>
        </p:txBody>
      </p:sp>
      <p:pic>
        <p:nvPicPr>
          <p:cNvPr id="7170" name="Picture 2">
            <a:extLst>
              <a:ext uri="{FF2B5EF4-FFF2-40B4-BE49-F238E27FC236}">
                <a16:creationId xmlns:a16="http://schemas.microsoft.com/office/drawing/2014/main" id="{C7E9FAD5-12C6-23F2-2EE1-7C69799FA5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3252" y="898526"/>
            <a:ext cx="8026181" cy="6076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39071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0214D-2C2B-67C3-F20E-65918B070C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3DF43C-E8F0-4DD1-87A4-2AB10C59233C}"/>
              </a:ext>
            </a:extLst>
          </p:cNvPr>
          <p:cNvSpPr>
            <a:spLocks noGrp="1"/>
          </p:cNvSpPr>
          <p:nvPr>
            <p:ph type="title"/>
          </p:nvPr>
        </p:nvSpPr>
        <p:spPr>
          <a:xfrm>
            <a:off x="603252" y="539751"/>
            <a:ext cx="8241489" cy="717551"/>
          </a:xfrm>
        </p:spPr>
        <p:txBody>
          <a:bodyPr/>
          <a:lstStyle/>
          <a:p>
            <a:r>
              <a:rPr lang="pl-PL" dirty="0" err="1"/>
              <a:t>External</a:t>
            </a:r>
            <a:r>
              <a:rPr lang="pl-PL" dirty="0"/>
              <a:t> Integration: </a:t>
            </a:r>
            <a:r>
              <a:rPr lang="pl-PL" dirty="0" err="1"/>
              <a:t>Collaborative</a:t>
            </a:r>
            <a:r>
              <a:rPr lang="pl-PL" dirty="0"/>
              <a:t> </a:t>
            </a:r>
            <a:r>
              <a:rPr lang="pl-PL" dirty="0" err="1"/>
              <a:t>Frameworks</a:t>
            </a:r>
            <a:br>
              <a:rPr lang="pl-PL" dirty="0"/>
            </a:br>
            <a:br>
              <a:rPr lang="pl-PL"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3323F3CC-9177-4A6B-EBC3-755BE3850F6E}"/>
              </a:ext>
            </a:extLst>
          </p:cNvPr>
          <p:cNvPicPr>
            <a:picLocks noChangeAspect="1"/>
          </p:cNvPicPr>
          <p:nvPr/>
        </p:nvPicPr>
        <p:blipFill>
          <a:blip r:embed="rId2"/>
          <a:stretch>
            <a:fillRect/>
          </a:stretch>
        </p:blipFill>
        <p:spPr>
          <a:xfrm>
            <a:off x="603251" y="1755974"/>
            <a:ext cx="9634671" cy="3181786"/>
          </a:xfrm>
          <a:prstGeom prst="rect">
            <a:avLst/>
          </a:prstGeom>
        </p:spPr>
      </p:pic>
    </p:spTree>
    <p:extLst>
      <p:ext uri="{BB962C8B-B14F-4D97-AF65-F5344CB8AC3E}">
        <p14:creationId xmlns:p14="http://schemas.microsoft.com/office/powerpoint/2010/main" val="371597905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EE8EE-8F18-37A3-A406-D888BB9634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C0552-1585-5EEE-1F76-ACBD9F35D805}"/>
              </a:ext>
            </a:extLst>
          </p:cNvPr>
          <p:cNvSpPr>
            <a:spLocks noGrp="1"/>
          </p:cNvSpPr>
          <p:nvPr>
            <p:ph type="title"/>
          </p:nvPr>
        </p:nvSpPr>
        <p:spPr>
          <a:xfrm>
            <a:off x="603252" y="539751"/>
            <a:ext cx="8241489" cy="717551"/>
          </a:xfrm>
        </p:spPr>
        <p:txBody>
          <a:bodyPr/>
          <a:lstStyle/>
          <a:p>
            <a:r>
              <a:rPr lang="pl-PL" dirty="0" err="1"/>
              <a:t>External</a:t>
            </a:r>
            <a:r>
              <a:rPr lang="pl-PL" dirty="0"/>
              <a:t> Integration: </a:t>
            </a:r>
            <a:r>
              <a:rPr lang="pl-PL" dirty="0" err="1"/>
              <a:t>Collaborative</a:t>
            </a:r>
            <a:r>
              <a:rPr lang="pl-PL" dirty="0"/>
              <a:t> </a:t>
            </a:r>
            <a:r>
              <a:rPr lang="pl-PL" dirty="0" err="1"/>
              <a:t>Frameworks</a:t>
            </a:r>
            <a:br>
              <a:rPr lang="pl-PL" dirty="0"/>
            </a:b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2CB3A843-95ED-DE22-E474-5DAC8FC68E4C}"/>
              </a:ext>
            </a:extLst>
          </p:cNvPr>
          <p:cNvPicPr>
            <a:picLocks noChangeAspect="1"/>
          </p:cNvPicPr>
          <p:nvPr/>
        </p:nvPicPr>
        <p:blipFill>
          <a:blip r:embed="rId2"/>
          <a:stretch>
            <a:fillRect/>
          </a:stretch>
        </p:blipFill>
        <p:spPr>
          <a:xfrm>
            <a:off x="603252" y="1739677"/>
            <a:ext cx="10360284" cy="3081705"/>
          </a:xfrm>
          <a:prstGeom prst="rect">
            <a:avLst/>
          </a:prstGeom>
        </p:spPr>
      </p:pic>
    </p:spTree>
    <p:extLst>
      <p:ext uri="{BB962C8B-B14F-4D97-AF65-F5344CB8AC3E}">
        <p14:creationId xmlns:p14="http://schemas.microsoft.com/office/powerpoint/2010/main" val="152251835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1E-3509-DDF9-D089-A4AC728668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3D055-91CB-C445-4EBF-CB237E0BBF88}"/>
              </a:ext>
            </a:extLst>
          </p:cNvPr>
          <p:cNvSpPr>
            <a:spLocks noGrp="1"/>
          </p:cNvSpPr>
          <p:nvPr>
            <p:ph type="title"/>
          </p:nvPr>
        </p:nvSpPr>
        <p:spPr>
          <a:xfrm>
            <a:off x="603252" y="539751"/>
            <a:ext cx="8241489" cy="717551"/>
          </a:xfrm>
        </p:spPr>
        <p:txBody>
          <a:bodyPr/>
          <a:lstStyle/>
          <a:p>
            <a:r>
              <a:rPr lang="pl-PL" dirty="0" err="1"/>
              <a:t>External</a:t>
            </a:r>
            <a:r>
              <a:rPr lang="pl-PL" dirty="0"/>
              <a:t> Integration: </a:t>
            </a:r>
            <a:r>
              <a:rPr lang="pl-PL" dirty="0" err="1"/>
              <a:t>Collaborative</a:t>
            </a:r>
            <a:r>
              <a:rPr lang="pl-PL" dirty="0"/>
              <a:t> </a:t>
            </a:r>
            <a:r>
              <a:rPr lang="pl-PL" dirty="0" err="1"/>
              <a:t>Frameworks</a:t>
            </a:r>
            <a:br>
              <a:rPr lang="pl-PL" dirty="0"/>
            </a:br>
            <a:br>
              <a:rPr lang="pl-PL"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B0611F70-6B25-F1A1-8A33-4F0CEFA57975}"/>
              </a:ext>
            </a:extLst>
          </p:cNvPr>
          <p:cNvPicPr>
            <a:picLocks noChangeAspect="1"/>
          </p:cNvPicPr>
          <p:nvPr/>
        </p:nvPicPr>
        <p:blipFill>
          <a:blip r:embed="rId2"/>
          <a:stretch>
            <a:fillRect/>
          </a:stretch>
        </p:blipFill>
        <p:spPr>
          <a:xfrm>
            <a:off x="603252" y="1965496"/>
            <a:ext cx="10296732" cy="2839259"/>
          </a:xfrm>
          <a:prstGeom prst="rect">
            <a:avLst/>
          </a:prstGeom>
        </p:spPr>
      </p:pic>
    </p:spTree>
    <p:extLst>
      <p:ext uri="{BB962C8B-B14F-4D97-AF65-F5344CB8AC3E}">
        <p14:creationId xmlns:p14="http://schemas.microsoft.com/office/powerpoint/2010/main" val="395971784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9D33E-3F84-05A0-3D32-FF0A9A269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B84595-3011-1A3A-32F4-4ED2E569802B}"/>
              </a:ext>
            </a:extLst>
          </p:cNvPr>
          <p:cNvSpPr>
            <a:spLocks noGrp="1"/>
          </p:cNvSpPr>
          <p:nvPr>
            <p:ph type="title"/>
          </p:nvPr>
        </p:nvSpPr>
        <p:spPr>
          <a:xfrm>
            <a:off x="603252" y="539751"/>
            <a:ext cx="8241489" cy="717551"/>
          </a:xfrm>
        </p:spPr>
        <p:txBody>
          <a:bodyPr/>
          <a:lstStyle/>
          <a:p>
            <a:r>
              <a:rPr lang="en-US" dirty="0"/>
              <a:t>The Role of Information Sharing </a:t>
            </a:r>
            <a:br>
              <a:rPr lang="pl-PL" dirty="0"/>
            </a:br>
            <a:r>
              <a:rPr lang="en-US" dirty="0"/>
              <a:t>and Visibility</a:t>
            </a:r>
            <a:br>
              <a:rPr lang="en-US" dirty="0"/>
            </a:br>
            <a:br>
              <a:rPr lang="pl-PL" dirty="0"/>
            </a:br>
            <a:br>
              <a:rPr lang="pl-PL" dirty="0"/>
            </a:br>
            <a:br>
              <a:rPr lang="pl-PL" dirty="0"/>
            </a:br>
            <a:endParaRPr lang="pl-PL" dirty="0"/>
          </a:p>
        </p:txBody>
      </p:sp>
      <p:pic>
        <p:nvPicPr>
          <p:cNvPr id="11266" name="Picture 2">
            <a:extLst>
              <a:ext uri="{FF2B5EF4-FFF2-40B4-BE49-F238E27FC236}">
                <a16:creationId xmlns:a16="http://schemas.microsoft.com/office/drawing/2014/main" id="{5F4C31A9-FBBA-6D31-B07D-F1213E55644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785"/>
          <a:stretch>
            <a:fillRect/>
          </a:stretch>
        </p:blipFill>
        <p:spPr bwMode="auto">
          <a:xfrm>
            <a:off x="6956159" y="1746115"/>
            <a:ext cx="4576323" cy="4742234"/>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4A6AF5E5-DFC9-FEC3-A226-E9368FBF9D1F}"/>
              </a:ext>
            </a:extLst>
          </p:cNvPr>
          <p:cNvSpPr>
            <a:spLocks noGrp="1"/>
          </p:cNvSpPr>
          <p:nvPr>
            <p:ph type="body" sz="half" idx="1"/>
          </p:nvPr>
        </p:nvSpPr>
        <p:spPr>
          <a:xfrm>
            <a:off x="603252" y="1523029"/>
            <a:ext cx="6147744" cy="5059521"/>
          </a:xfrm>
        </p:spPr>
        <p:txBody>
          <a:bodyPr>
            <a:normAutofit/>
          </a:bodyPr>
          <a:lstStyle/>
          <a:p>
            <a:pPr marL="0" indent="0">
              <a:buNone/>
            </a:pPr>
            <a:r>
              <a:rPr lang="en-US" sz="2300" b="1" dirty="0"/>
              <a:t>The Foundation of Integration:</a:t>
            </a:r>
            <a:r>
              <a:rPr lang="en-US" sz="2300" dirty="0"/>
              <a:t> None of these collaborative models work without the seamless and transparent flow of information</a:t>
            </a:r>
            <a:endParaRPr lang="pl-PL" sz="2300" dirty="0"/>
          </a:p>
          <a:p>
            <a:pPr marL="0" indent="0">
              <a:buNone/>
            </a:pPr>
            <a:r>
              <a:rPr lang="en-US" sz="2300" b="1" dirty="0"/>
              <a:t>From Inventory-Based to Information-Based Supply Chains:</a:t>
            </a:r>
            <a:endParaRPr lang="pl-PL" sz="2300" b="1" dirty="0"/>
          </a:p>
          <a:p>
            <a:pPr>
              <a:buFont typeface="Wingdings" panose="05000000000000000000" pitchFamily="2" charset="2"/>
              <a:buChar char="§"/>
            </a:pPr>
            <a:r>
              <a:rPr lang="en-US" sz="2300" b="1" dirty="0"/>
              <a:t>Old Way:</a:t>
            </a:r>
            <a:r>
              <a:rPr lang="en-US" sz="2300" dirty="0"/>
              <a:t> Use inventory as a buffer to protect against uncertainty.</a:t>
            </a:r>
            <a:endParaRPr lang="pl-PL" sz="2300" dirty="0"/>
          </a:p>
          <a:p>
            <a:pPr>
              <a:buFont typeface="Wingdings" panose="05000000000000000000" pitchFamily="2" charset="2"/>
              <a:buChar char="§"/>
            </a:pPr>
            <a:r>
              <a:rPr lang="en-US" sz="2300" b="1" dirty="0"/>
              <a:t>New Way:</a:t>
            </a:r>
            <a:r>
              <a:rPr lang="en-US" sz="2300" dirty="0"/>
              <a:t> Use information to reduce uncertainty, thereby reducing the need for inventory.</a:t>
            </a:r>
            <a:endParaRPr lang="pl-PL" sz="2300" dirty="0"/>
          </a:p>
        </p:txBody>
      </p:sp>
    </p:spTree>
    <p:extLst>
      <p:ext uri="{BB962C8B-B14F-4D97-AF65-F5344CB8AC3E}">
        <p14:creationId xmlns:p14="http://schemas.microsoft.com/office/powerpoint/2010/main" val="244435341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A7CC4-AC41-0B1E-76D9-232344C36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C9ABA-99FF-9514-AB84-9CA0546E8F6E}"/>
              </a:ext>
            </a:extLst>
          </p:cNvPr>
          <p:cNvSpPr>
            <a:spLocks noGrp="1"/>
          </p:cNvSpPr>
          <p:nvPr>
            <p:ph type="title"/>
          </p:nvPr>
        </p:nvSpPr>
        <p:spPr>
          <a:xfrm>
            <a:off x="603252" y="539751"/>
            <a:ext cx="8241489" cy="717551"/>
          </a:xfrm>
        </p:spPr>
        <p:txBody>
          <a:bodyPr/>
          <a:lstStyle/>
          <a:p>
            <a:r>
              <a:rPr lang="en-US" dirty="0"/>
              <a:t>The Role of Information Sharing </a:t>
            </a:r>
            <a:br>
              <a:rPr lang="pl-PL" dirty="0"/>
            </a:br>
            <a:r>
              <a:rPr lang="en-US" dirty="0"/>
              <a:t>and Visibility</a:t>
            </a:r>
            <a:br>
              <a:rPr lang="en-US" dirty="0"/>
            </a:br>
            <a:br>
              <a:rPr lang="pl-PL" dirty="0"/>
            </a:br>
            <a:br>
              <a:rPr lang="pl-PL"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E14CB152-1D8E-58F4-34EC-4848E7B6B477}"/>
              </a:ext>
            </a:extLst>
          </p:cNvPr>
          <p:cNvPicPr>
            <a:picLocks noChangeAspect="1"/>
          </p:cNvPicPr>
          <p:nvPr/>
        </p:nvPicPr>
        <p:blipFill>
          <a:blip r:embed="rId3"/>
          <a:stretch>
            <a:fillRect/>
          </a:stretch>
        </p:blipFill>
        <p:spPr>
          <a:xfrm>
            <a:off x="670028" y="1626330"/>
            <a:ext cx="10047460" cy="4691919"/>
          </a:xfrm>
          <a:prstGeom prst="rect">
            <a:avLst/>
          </a:prstGeom>
        </p:spPr>
      </p:pic>
    </p:spTree>
    <p:extLst>
      <p:ext uri="{BB962C8B-B14F-4D97-AF65-F5344CB8AC3E}">
        <p14:creationId xmlns:p14="http://schemas.microsoft.com/office/powerpoint/2010/main" val="20496904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AF5C1-D501-2E0C-29B6-825AF960F7D3}"/>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714629E9-A3D8-CB6C-7895-23CF0EC6EE94}"/>
              </a:ext>
            </a:extLst>
          </p:cNvPr>
          <p:cNvSpPr>
            <a:spLocks noGrp="1"/>
          </p:cNvSpPr>
          <p:nvPr>
            <p:ph type="pic" idx="21"/>
          </p:nvPr>
        </p:nvSpPr>
        <p:spPr/>
        <p:txBody>
          <a:bodyPr/>
          <a:lstStyle/>
          <a:p>
            <a:endParaRPr lang="en-GB"/>
          </a:p>
        </p:txBody>
      </p:sp>
      <p:pic>
        <p:nvPicPr>
          <p:cNvPr id="3076" name="Picture 4">
            <a:extLst>
              <a:ext uri="{FF2B5EF4-FFF2-40B4-BE49-F238E27FC236}">
                <a16:creationId xmlns:a16="http://schemas.microsoft.com/office/drawing/2014/main" id="{B7F3705F-46BF-06A5-426A-A36F85464F8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1125" y="0"/>
            <a:ext cx="9429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42597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15E74-8EBA-274A-71C8-BE87094BF8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14F76D-C118-14D4-313A-610FB7F77D86}"/>
              </a:ext>
            </a:extLst>
          </p:cNvPr>
          <p:cNvSpPr>
            <a:spLocks noGrp="1"/>
          </p:cNvSpPr>
          <p:nvPr>
            <p:ph type="title"/>
          </p:nvPr>
        </p:nvSpPr>
        <p:spPr>
          <a:xfrm>
            <a:off x="603252" y="539751"/>
            <a:ext cx="8241489" cy="717551"/>
          </a:xfrm>
        </p:spPr>
        <p:txBody>
          <a:bodyPr/>
          <a:lstStyle/>
          <a:p>
            <a:r>
              <a:rPr lang="pl-PL" dirty="0" err="1"/>
              <a:t>Key</a:t>
            </a:r>
            <a:r>
              <a:rPr lang="pl-PL" dirty="0"/>
              <a:t> </a:t>
            </a:r>
            <a:r>
              <a:rPr lang="pl-PL" dirty="0" err="1"/>
              <a:t>Definitions</a:t>
            </a:r>
            <a:r>
              <a:rPr lang="pl-PL" dirty="0"/>
              <a:t> (Reference </a:t>
            </a:r>
            <a:r>
              <a:rPr lang="pl-PL" dirty="0" err="1"/>
              <a:t>Sheet</a:t>
            </a:r>
            <a:r>
              <a:rPr lang="pl-PL" dirty="0"/>
              <a:t>)</a:t>
            </a:r>
            <a:br>
              <a:rPr lang="pl-PL" dirty="0"/>
            </a:br>
            <a:br>
              <a:rPr lang="en-US" dirty="0"/>
            </a:br>
            <a:br>
              <a:rPr lang="pl-PL" dirty="0"/>
            </a:br>
            <a:br>
              <a:rPr lang="pl-PL" dirty="0"/>
            </a:br>
            <a:br>
              <a:rPr lang="pl-PL" dirty="0"/>
            </a:br>
            <a:endParaRPr lang="pl-PL" dirty="0"/>
          </a:p>
        </p:txBody>
      </p:sp>
      <p:pic>
        <p:nvPicPr>
          <p:cNvPr id="4" name="Obraz 3" descr="Obraz zawierający tekst, zrzut ekranu, Czcionka, dokument&#10;&#10;Zawartość wygenerowana przez AI może być niepoprawna.">
            <a:extLst>
              <a:ext uri="{FF2B5EF4-FFF2-40B4-BE49-F238E27FC236}">
                <a16:creationId xmlns:a16="http://schemas.microsoft.com/office/drawing/2014/main" id="{61D6E4DD-62E5-5E00-E1AE-FECBF00FA101}"/>
              </a:ext>
            </a:extLst>
          </p:cNvPr>
          <p:cNvPicPr>
            <a:picLocks noChangeAspect="1"/>
          </p:cNvPicPr>
          <p:nvPr/>
        </p:nvPicPr>
        <p:blipFill>
          <a:blip r:embed="rId3"/>
          <a:stretch>
            <a:fillRect/>
          </a:stretch>
        </p:blipFill>
        <p:spPr>
          <a:xfrm>
            <a:off x="463953" y="1458608"/>
            <a:ext cx="9561196" cy="5399392"/>
          </a:xfrm>
          <a:prstGeom prst="rect">
            <a:avLst/>
          </a:prstGeom>
        </p:spPr>
      </p:pic>
    </p:spTree>
    <p:extLst>
      <p:ext uri="{BB962C8B-B14F-4D97-AF65-F5344CB8AC3E}">
        <p14:creationId xmlns:p14="http://schemas.microsoft.com/office/powerpoint/2010/main" val="49453072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pic>
        <p:nvPicPr>
          <p:cNvPr id="3078" name="Picture 6">
            <a:extLst>
              <a:ext uri="{FF2B5EF4-FFF2-40B4-BE49-F238E27FC236}">
                <a16:creationId xmlns:a16="http://schemas.microsoft.com/office/drawing/2014/main" id="{E69188AD-32DB-BB4A-CB90-F847846D01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4425" y="0"/>
            <a:ext cx="99631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52704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Define supply chain integration and the synchronous supply chain concept</a:t>
            </a:r>
          </a:p>
          <a:p>
            <a:pPr>
              <a:buFont typeface="Wingdings" panose="05000000000000000000" pitchFamily="2" charset="2"/>
              <a:buChar char="§"/>
            </a:pPr>
            <a:r>
              <a:rPr lang="en-US" sz="2400" dirty="0"/>
              <a:t>Understand and apply the Sales and Operations Planning (S&amp;OP) process</a:t>
            </a:r>
          </a:p>
          <a:p>
            <a:pPr>
              <a:buFont typeface="Wingdings" panose="05000000000000000000" pitchFamily="2" charset="2"/>
              <a:buChar char="§"/>
            </a:pPr>
            <a:r>
              <a:rPr lang="en-US" sz="2400" dirty="0"/>
              <a:t>Identify barriers to integration and strategies to overcome them</a:t>
            </a:r>
          </a:p>
          <a:p>
            <a:pPr>
              <a:buFont typeface="Wingdings" panose="05000000000000000000" pitchFamily="2" charset="2"/>
              <a:buChar char="§"/>
            </a:pPr>
            <a:r>
              <a:rPr lang="en-US" sz="2400" dirty="0"/>
              <a:t>Describe collaborative frameworks like CPFR, VMI, and QR</a:t>
            </a:r>
          </a:p>
          <a:p>
            <a:pPr>
              <a:buFont typeface="Wingdings" panose="05000000000000000000" pitchFamily="2" charset="2"/>
              <a:buChar char="§"/>
            </a:pPr>
            <a:r>
              <a:rPr lang="en-US" sz="2400" dirty="0"/>
              <a:t>Recognize the critical role of information sharing and visibility</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2" y="539751"/>
            <a:ext cx="8241489" cy="717551"/>
          </a:xfrm>
        </p:spPr>
        <p:txBody>
          <a:bodyPr/>
          <a:lstStyle/>
          <a:p>
            <a:r>
              <a:rPr lang="en-US" dirty="0"/>
              <a:t>The Bullwhip Effect – Why Small Changes Cause Big Problems</a:t>
            </a:r>
            <a:br>
              <a:rPr lang="en-US"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18E8F19E-7148-5D01-1722-62CDF310FEA4}"/>
              </a:ext>
            </a:extLst>
          </p:cNvPr>
          <p:cNvPicPr>
            <a:picLocks noChangeAspect="1"/>
          </p:cNvPicPr>
          <p:nvPr/>
        </p:nvPicPr>
        <p:blipFill>
          <a:blip r:embed="rId2"/>
          <a:stretch>
            <a:fillRect/>
          </a:stretch>
        </p:blipFill>
        <p:spPr>
          <a:xfrm>
            <a:off x="603252" y="1647470"/>
            <a:ext cx="9957770" cy="4903535"/>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160DC-2315-A33C-A3D5-DBEB8CB55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9450D-5027-E77A-375A-E87C651A1ED4}"/>
              </a:ext>
            </a:extLst>
          </p:cNvPr>
          <p:cNvSpPr>
            <a:spLocks noGrp="1"/>
          </p:cNvSpPr>
          <p:nvPr>
            <p:ph type="title"/>
          </p:nvPr>
        </p:nvSpPr>
        <p:spPr>
          <a:xfrm>
            <a:off x="603253" y="539751"/>
            <a:ext cx="8341242" cy="717551"/>
          </a:xfrm>
        </p:spPr>
        <p:txBody>
          <a:bodyPr/>
          <a:lstStyle/>
          <a:p>
            <a:r>
              <a:rPr lang="en-US" dirty="0"/>
              <a:t>The Goal: The Synchronous Supply Chain</a:t>
            </a:r>
            <a:br>
              <a:rPr lang="en-US" dirty="0"/>
            </a:br>
            <a:br>
              <a:rPr lang="pl-PL" dirty="0"/>
            </a:br>
            <a:endParaRPr lang="pl-PL" dirty="0"/>
          </a:p>
        </p:txBody>
      </p:sp>
      <p:pic>
        <p:nvPicPr>
          <p:cNvPr id="1026" name="Picture 2">
            <a:extLst>
              <a:ext uri="{FF2B5EF4-FFF2-40B4-BE49-F238E27FC236}">
                <a16:creationId xmlns:a16="http://schemas.microsoft.com/office/drawing/2014/main" id="{396359A2-F4DB-B1B6-BC26-EA000F8DD2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941" y="847898"/>
            <a:ext cx="8063554" cy="6010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19203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433CE-C8DA-1369-FBF5-FCCBA4676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DE3F79-FA14-DA58-A658-11213D0D4E2B}"/>
              </a:ext>
            </a:extLst>
          </p:cNvPr>
          <p:cNvSpPr>
            <a:spLocks noGrp="1"/>
          </p:cNvSpPr>
          <p:nvPr>
            <p:ph type="title"/>
          </p:nvPr>
        </p:nvSpPr>
        <p:spPr>
          <a:xfrm>
            <a:off x="603252" y="539751"/>
            <a:ext cx="8241489" cy="717551"/>
          </a:xfrm>
        </p:spPr>
        <p:txBody>
          <a:bodyPr/>
          <a:lstStyle/>
          <a:p>
            <a:r>
              <a:rPr lang="en-US" dirty="0"/>
              <a:t>The Bullwhip Effect – Why Small Changes Cause Big Problems</a:t>
            </a:r>
            <a:br>
              <a:rPr lang="en-US"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BE4A1081-779A-8F99-7009-38DC8808DE0E}"/>
              </a:ext>
            </a:extLst>
          </p:cNvPr>
          <p:cNvPicPr>
            <a:picLocks noChangeAspect="1"/>
          </p:cNvPicPr>
          <p:nvPr/>
        </p:nvPicPr>
        <p:blipFill>
          <a:blip r:embed="rId2"/>
          <a:stretch>
            <a:fillRect/>
          </a:stretch>
        </p:blipFill>
        <p:spPr>
          <a:xfrm>
            <a:off x="603252" y="2069270"/>
            <a:ext cx="10527632" cy="3616635"/>
          </a:xfrm>
          <a:prstGeom prst="rect">
            <a:avLst/>
          </a:prstGeom>
        </p:spPr>
      </p:pic>
    </p:spTree>
    <p:extLst>
      <p:ext uri="{BB962C8B-B14F-4D97-AF65-F5344CB8AC3E}">
        <p14:creationId xmlns:p14="http://schemas.microsoft.com/office/powerpoint/2010/main" val="364626876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FA518-FFD1-7BD7-25DE-B4E26B281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92EF32-B4FF-002B-C816-3F210BB14074}"/>
              </a:ext>
            </a:extLst>
          </p:cNvPr>
          <p:cNvSpPr>
            <a:spLocks noGrp="1"/>
          </p:cNvSpPr>
          <p:nvPr>
            <p:ph type="title"/>
          </p:nvPr>
        </p:nvSpPr>
        <p:spPr>
          <a:xfrm>
            <a:off x="603252" y="539751"/>
            <a:ext cx="8241489" cy="717551"/>
          </a:xfrm>
        </p:spPr>
        <p:txBody>
          <a:bodyPr/>
          <a:lstStyle/>
          <a:p>
            <a:r>
              <a:rPr lang="en-US" dirty="0"/>
              <a:t>Sales and Operations Planning (S&amp;OP) – The Internal Integration Engine</a:t>
            </a:r>
            <a:br>
              <a:rPr lang="en-US" dirty="0"/>
            </a:br>
            <a:br>
              <a:rPr lang="pl-PL" dirty="0"/>
            </a:br>
            <a:endParaRPr lang="pl-PL" dirty="0"/>
          </a:p>
        </p:txBody>
      </p:sp>
      <p:pic>
        <p:nvPicPr>
          <p:cNvPr id="5" name="Obraz 4" descr="Obraz zawierający tekst, Czcionka, zrzut ekranu, linia&#10;&#10;Zawartość wygenerowana przez AI może być niepoprawna.">
            <a:extLst>
              <a:ext uri="{FF2B5EF4-FFF2-40B4-BE49-F238E27FC236}">
                <a16:creationId xmlns:a16="http://schemas.microsoft.com/office/drawing/2014/main" id="{CD3AB626-92C5-67E3-D3BD-89C614E0DBCA}"/>
              </a:ext>
            </a:extLst>
          </p:cNvPr>
          <p:cNvPicPr>
            <a:picLocks noChangeAspect="1"/>
          </p:cNvPicPr>
          <p:nvPr/>
        </p:nvPicPr>
        <p:blipFill>
          <a:blip r:embed="rId2"/>
          <a:stretch>
            <a:fillRect/>
          </a:stretch>
        </p:blipFill>
        <p:spPr>
          <a:xfrm>
            <a:off x="603252" y="2001847"/>
            <a:ext cx="10250937" cy="1694664"/>
          </a:xfrm>
          <a:prstGeom prst="rect">
            <a:avLst/>
          </a:prstGeom>
        </p:spPr>
      </p:pic>
    </p:spTree>
    <p:extLst>
      <p:ext uri="{BB962C8B-B14F-4D97-AF65-F5344CB8AC3E}">
        <p14:creationId xmlns:p14="http://schemas.microsoft.com/office/powerpoint/2010/main" val="145279967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B7C3D-6E38-B05E-FFB6-941E73446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0757F-A8C6-A9E9-4870-4BFF8934BD54}"/>
              </a:ext>
            </a:extLst>
          </p:cNvPr>
          <p:cNvSpPr>
            <a:spLocks noGrp="1"/>
          </p:cNvSpPr>
          <p:nvPr>
            <p:ph type="title"/>
          </p:nvPr>
        </p:nvSpPr>
        <p:spPr>
          <a:xfrm>
            <a:off x="603252" y="539751"/>
            <a:ext cx="8241489" cy="717551"/>
          </a:xfrm>
        </p:spPr>
        <p:txBody>
          <a:bodyPr/>
          <a:lstStyle/>
          <a:p>
            <a:r>
              <a:rPr lang="en-US" dirty="0"/>
              <a:t>Sales and Operations Planning (S&amp;OP) – The Internal Integration Engine</a:t>
            </a:r>
            <a:br>
              <a:rPr lang="en-US" dirty="0"/>
            </a:br>
            <a:br>
              <a:rPr lang="pl-PL" dirty="0"/>
            </a:br>
            <a:endParaRPr lang="pl-PL" dirty="0"/>
          </a:p>
        </p:txBody>
      </p:sp>
      <p:pic>
        <p:nvPicPr>
          <p:cNvPr id="2050" name="Picture 2">
            <a:extLst>
              <a:ext uri="{FF2B5EF4-FFF2-40B4-BE49-F238E27FC236}">
                <a16:creationId xmlns:a16="http://schemas.microsoft.com/office/drawing/2014/main" id="{FBCDD051-5B09-8789-4AEC-64470516D2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157" y="1257302"/>
            <a:ext cx="7736732" cy="5416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01823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07B7C8-53DC-4CB1-879B-025E4C7E84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199</TotalTime>
  <Words>300</Words>
  <Application>Microsoft Office PowerPoint</Application>
  <PresentationFormat>Widescreen</PresentationFormat>
  <Paragraphs>29</Paragraphs>
  <Slides>24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Aptos</vt:lpstr>
      <vt:lpstr>Arial</vt:lpstr>
      <vt:lpstr>Arial Rounded MT Bold</vt:lpstr>
      <vt:lpstr>Calibri</vt:lpstr>
      <vt:lpstr>Helvetica Neue</vt:lpstr>
      <vt:lpstr>Helvetica Neue Medium</vt:lpstr>
      <vt:lpstr>Montserrat Regular</vt:lpstr>
      <vt:lpstr>Wingdings</vt:lpstr>
      <vt:lpstr>21_BasicWhite</vt:lpstr>
      <vt:lpstr>Supply Chain Coordination and Integration</vt:lpstr>
      <vt:lpstr>Road Transportation Systems Engineering Development in the Sub-Saharan Africa – Modern EU Master Programme &amp; Capacity Building</vt:lpstr>
      <vt:lpstr>PowerPoint Presentation</vt:lpstr>
      <vt:lpstr>Learning Objectives </vt:lpstr>
      <vt:lpstr>The Bullwhip Effect – Why Small Changes Cause Big Problems  </vt:lpstr>
      <vt:lpstr>The Goal: The Synchronous Supply Chain  </vt:lpstr>
      <vt:lpstr>The Bullwhip Effect – Why Small Changes Cause Big Problems  </vt:lpstr>
      <vt:lpstr>Sales and Operations Planning (S&amp;OP) – The Internal Integration Engine  </vt:lpstr>
      <vt:lpstr>Sales and Operations Planning (S&amp;OP) – The Internal Integration Engine  </vt:lpstr>
      <vt:lpstr>The S&amp;OP Process (A Monthly Cycle)  </vt:lpstr>
      <vt:lpstr>The S&amp;OP Process (A Monthly Cycle)  </vt:lpstr>
      <vt:lpstr>PowerPoint Presentation</vt:lpstr>
      <vt:lpstr>Overcoming Barriers to Integration  </vt:lpstr>
      <vt:lpstr>Overcoming Barriers to Integration  </vt:lpstr>
      <vt:lpstr>Overcoming Barriers to Integration  </vt:lpstr>
      <vt:lpstr>External Integration: Collaborative Frameworks   </vt:lpstr>
      <vt:lpstr>External Integration: Collaborative Frameworks   </vt:lpstr>
      <vt:lpstr>External Integration: Collaborative Frameworks   </vt:lpstr>
      <vt:lpstr>The Role of Information Sharing  and Visibility    </vt:lpstr>
      <vt:lpstr>The Role of Information Sharing  and Visibility    </vt:lpstr>
      <vt:lpstr>PowerPoint Presentation</vt:lpstr>
      <vt:lpstr>Key Definitions (Reference Sheet)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31</cp:revision>
  <dcterms:modified xsi:type="dcterms:W3CDTF">2026-05-04T16:37:40Z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