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6" r:id="rId5"/>
    <p:sldId id="535" r:id="rId6"/>
    <p:sldId id="536" r:id="rId7"/>
    <p:sldId id="533" r:id="rId8"/>
    <p:sldId id="309" r:id="rId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EE230C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hwa.dot.gov/publications/research/operations/its/06108/06108.pdf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Practical 3.1: Traffic Data Collection Methods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D46A4-B7DF-518D-C5C0-329BAD38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76864-E47E-2B63-923E-F50B3427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/>
          <a:lstStyle/>
          <a:p>
            <a:r>
              <a:rPr lang="en-US" dirty="0"/>
              <a:t>Exercise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5E4AE3-AD05-2F06-5ED1-7D399B67F5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411" y="1520824"/>
            <a:ext cx="8469469" cy="4067176"/>
          </a:xfrm>
        </p:spPr>
        <p:txBody>
          <a:bodyPr/>
          <a:lstStyle/>
          <a:p>
            <a:r>
              <a:rPr lang="en-US" dirty="0"/>
              <a:t>Visit a road or transport agency in your vicinity (e.g., city road authority, highway agency, or Consultant). Ask about the types of traffic data they routinely collect. Discuss the </a:t>
            </a:r>
            <a:r>
              <a:rPr lang="en-US" b="1" dirty="0"/>
              <a:t>purpose of each data type</a:t>
            </a:r>
            <a:r>
              <a:rPr lang="en-US" dirty="0"/>
              <a:t>, the </a:t>
            </a:r>
            <a:r>
              <a:rPr lang="en-US" b="1" dirty="0"/>
              <a:t>data collection methods used</a:t>
            </a:r>
            <a:r>
              <a:rPr lang="en-US" dirty="0"/>
              <a:t>, and the practical </a:t>
            </a:r>
            <a:r>
              <a:rPr lang="en-US" b="1" dirty="0"/>
              <a:t>advantages and limitations</a:t>
            </a:r>
            <a:r>
              <a:rPr lang="en-US" dirty="0"/>
              <a:t> of these methods in their opinion.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6786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7C661-735E-8E45-B471-12A94A1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B9C0-DD98-80FF-7C0E-0FF86ED6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/>
          <a:lstStyle/>
          <a:p>
            <a:r>
              <a:rPr lang="en-US" dirty="0"/>
              <a:t>Exercise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8ED6DC-7461-8506-BAA2-A987D2410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411" y="1520824"/>
            <a:ext cx="8469469" cy="4067176"/>
          </a:xfrm>
        </p:spPr>
        <p:txBody>
          <a:bodyPr/>
          <a:lstStyle/>
          <a:p>
            <a:pPr>
              <a:buFont typeface="+mj-lt"/>
              <a:buAutoNum type="arabicPeriod" startAt="2"/>
            </a:pPr>
            <a:r>
              <a:rPr lang="en-US" dirty="0"/>
              <a:t>Based on information gathered from a nearby road agency, evaluate the </a:t>
            </a:r>
            <a:r>
              <a:rPr lang="en-US" b="1" dirty="0"/>
              <a:t>effectiveness of their traffic data collection system</a:t>
            </a:r>
            <a:r>
              <a:rPr lang="en-US" dirty="0"/>
              <a:t>. Describe the </a:t>
            </a:r>
            <a:r>
              <a:rPr lang="en-US" b="1" dirty="0"/>
              <a:t>manual, semi-automated, or automated methods</a:t>
            </a:r>
            <a:r>
              <a:rPr lang="en-US" dirty="0"/>
              <a:t> employed, the </a:t>
            </a:r>
            <a:r>
              <a:rPr lang="en-US" b="1" dirty="0"/>
              <a:t>reasons for selecting these methods</a:t>
            </a:r>
            <a:r>
              <a:rPr lang="en-US" dirty="0"/>
              <a:t>, and assess how limitations such as cost, accuracy, coverage, or maintenance affect the </a:t>
            </a:r>
            <a:r>
              <a:rPr lang="en-US" b="1" dirty="0"/>
              <a:t>quality and usefulness of the data</a:t>
            </a:r>
            <a:r>
              <a:rPr lang="en-US" dirty="0"/>
              <a:t> for decision-making.</a:t>
            </a:r>
          </a:p>
          <a:p>
            <a:pPr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3065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04359-5304-9037-359D-E65CBDAA65A6}"/>
              </a:ext>
            </a:extLst>
          </p:cNvPr>
          <p:cNvSpPr txBox="1"/>
          <p:nvPr/>
        </p:nvSpPr>
        <p:spPr>
          <a:xfrm>
            <a:off x="603253" y="1718230"/>
            <a:ext cx="8718300" cy="8407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hlinkClick r:id="rId2"/>
              </a:rPr>
              <a:t>https://www.fhwa.dot.gov/publications/research/operations/its/06108/06108.pdf</a:t>
            </a:r>
            <a:endParaRPr lang="en-US" sz="1600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48B6C5B-16BC-49D6-96D8-7AF713F6674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 </vt:lpstr>
      <vt:lpstr>Exercise </vt:lpstr>
      <vt:lpstr>References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563</cp:revision>
  <dcterms:modified xsi:type="dcterms:W3CDTF">2026-02-16T07:33:40Z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