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8"/>
  </p:notesMasterIdLst>
  <p:handoutMasterIdLst>
    <p:handoutMasterId r:id="rId59"/>
  </p:handoutMasterIdLst>
  <p:sldIdLst>
    <p:sldId id="306" r:id="rId6"/>
    <p:sldId id="1834" r:id="rId7"/>
    <p:sldId id="1661" r:id="rId8"/>
    <p:sldId id="1790" r:id="rId9"/>
    <p:sldId id="1831" r:id="rId10"/>
    <p:sldId id="1620" r:id="rId11"/>
    <p:sldId id="1785" r:id="rId12"/>
    <p:sldId id="1791" r:id="rId13"/>
    <p:sldId id="1786" r:id="rId14"/>
    <p:sldId id="1787" r:id="rId15"/>
    <p:sldId id="1832" r:id="rId16"/>
    <p:sldId id="1788" r:id="rId17"/>
    <p:sldId id="1789" r:id="rId18"/>
    <p:sldId id="1792" r:id="rId19"/>
    <p:sldId id="1793" r:id="rId20"/>
    <p:sldId id="1794" r:id="rId21"/>
    <p:sldId id="1795" r:id="rId22"/>
    <p:sldId id="1796" r:id="rId23"/>
    <p:sldId id="1797" r:id="rId24"/>
    <p:sldId id="1798" r:id="rId25"/>
    <p:sldId id="1799" r:id="rId26"/>
    <p:sldId id="1800" r:id="rId27"/>
    <p:sldId id="1801" r:id="rId28"/>
    <p:sldId id="1803" r:id="rId29"/>
    <p:sldId id="1804" r:id="rId30"/>
    <p:sldId id="389" r:id="rId31"/>
    <p:sldId id="1805" r:id="rId32"/>
    <p:sldId id="1806" r:id="rId33"/>
    <p:sldId id="1807" r:id="rId34"/>
    <p:sldId id="1808" r:id="rId35"/>
    <p:sldId id="1809" r:id="rId36"/>
    <p:sldId id="1810" r:id="rId37"/>
    <p:sldId id="1811" r:id="rId38"/>
    <p:sldId id="1813" r:id="rId39"/>
    <p:sldId id="1781" r:id="rId40"/>
    <p:sldId id="1815" r:id="rId41"/>
    <p:sldId id="1812" r:id="rId42"/>
    <p:sldId id="1816" r:id="rId43"/>
    <p:sldId id="1817" r:id="rId44"/>
    <p:sldId id="1818" r:id="rId45"/>
    <p:sldId id="1819" r:id="rId46"/>
    <p:sldId id="1821" r:id="rId47"/>
    <p:sldId id="1822" r:id="rId48"/>
    <p:sldId id="1824" r:id="rId49"/>
    <p:sldId id="419" r:id="rId50"/>
    <p:sldId id="1833" r:id="rId51"/>
    <p:sldId id="1826" r:id="rId52"/>
    <p:sldId id="1828" r:id="rId53"/>
    <p:sldId id="1827" r:id="rId54"/>
    <p:sldId id="1830" r:id="rId55"/>
    <p:sldId id="1829" r:id="rId56"/>
    <p:sldId id="309" r:id="rId5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67BA"/>
    <a:srgbClr val="7248BD"/>
    <a:srgbClr val="D1C4E4"/>
    <a:srgbClr val="FFFFFF"/>
    <a:srgbClr val="020502"/>
    <a:srgbClr val="020603"/>
    <a:srgbClr val="010502"/>
    <a:srgbClr val="010401"/>
    <a:srgbClr val="D1FAE5"/>
    <a:srgbClr val="8D43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98E22D-B12D-4E96-9AAC-900B1B78BB35}" v="1" dt="2026-05-04T16:22:25.56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477" autoAdjust="0"/>
  </p:normalViewPr>
  <p:slideViewPr>
    <p:cSldViewPr snapToGrid="0">
      <p:cViewPr varScale="1">
        <p:scale>
          <a:sx n="122" d="100"/>
          <a:sy n="122" d="100"/>
        </p:scale>
        <p:origin x="996" y="10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04T16:22:34.142" v="1" actId="700"/>
      <pc:docMkLst>
        <pc:docMk/>
      </pc:docMkLst>
      <pc:sldChg chg="delSp mod modClrScheme chgLayout">
        <pc:chgData name="Wojciech Kustra" userId="afebd3d0-216b-4c4f-8992-1bf1fda6d5e8" providerId="ADAL" clId="{1D307E72-7901-4E61-A01B-3C4232ABCF63}" dt="2026-05-04T16:22:34.142" v="1" actId="700"/>
        <pc:sldMkLst>
          <pc:docMk/>
          <pc:sldMk cId="1424789598" sldId="1834"/>
        </pc:sldMkLst>
        <pc:spChg chg="del">
          <ac:chgData name="Wojciech Kustra" userId="afebd3d0-216b-4c4f-8992-1bf1fda6d5e8" providerId="ADAL" clId="{1D307E72-7901-4E61-A01B-3C4232ABCF63}" dt="2026-05-04T16:22:34.142" v="1" actId="700"/>
          <ac:spMkLst>
            <pc:docMk/>
            <pc:sldMk cId="1424789598" sldId="1834"/>
            <ac:spMk id="2" creationId="{55B397D8-E325-DBD0-474B-3FDC7A193002}"/>
          </ac:spMkLst>
        </pc:spChg>
        <pc:spChg chg="del">
          <ac:chgData name="Wojciech Kustra" userId="afebd3d0-216b-4c4f-8992-1bf1fda6d5e8" providerId="ADAL" clId="{1D307E72-7901-4E61-A01B-3C4232ABCF63}" dt="2026-05-04T16:22:34.142" v="1" actId="700"/>
          <ac:spMkLst>
            <pc:docMk/>
            <pc:sldMk cId="1424789598" sldId="1834"/>
            <ac:spMk id="3" creationId="{51BEA4C7-B7AF-B0C7-7F7D-809C53711425}"/>
          </ac:spMkLst>
        </pc:spChg>
        <pc:picChg chg="del">
          <ac:chgData name="Wojciech Kustra" userId="afebd3d0-216b-4c4f-8992-1bf1fda6d5e8" providerId="ADAL" clId="{1D307E72-7901-4E61-A01B-3C4232ABCF63}" dt="2026-05-04T16:22:30.647" v="0" actId="478"/>
          <ac:picMkLst>
            <pc:docMk/>
            <pc:sldMk cId="1424789598" sldId="1834"/>
            <ac:picMk id="5" creationId="{909987DD-D0D4-3F71-7411-1CD2702908B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"Good morning, everyone. Welcome to Lecture 6 in our module on Transport Data Collection and Management. My name is [Professor's Name], and today we will be diving into the foundational topic of Data Collection Techniques. This lecture is a cornerstone of our course, as the quality and relevance of any transport research or analysis hinge directly on the methods we use to gather our data. We will explore the core methodologies that professionals in the field use every day to understand how people and goods move through our transportation systems. We'll start with the fundamentals, move through the primary methods—surveys, sensors, and observation—and conclude with a look at how to choose the right tool for your research question. Let's begin."</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0E2C5-0C66-5E79-2EC0-C0A8DEB63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ED8FC-D48C-1499-2DCF-1464BEFD5C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5D4692-55BF-84DE-1482-3B8C2B7E9814}"/>
              </a:ext>
            </a:extLst>
          </p:cNvPr>
          <p:cNvSpPr>
            <a:spLocks noGrp="1"/>
          </p:cNvSpPr>
          <p:nvPr>
            <p:ph type="body" idx="1"/>
          </p:nvPr>
        </p:nvSpPr>
        <p:spPr/>
        <p:txBody>
          <a:bodyPr/>
          <a:lstStyle/>
          <a:p>
            <a:r>
              <a:rPr lang="fr-FR" dirty="0"/>
              <a:t>Section 01, </a:t>
            </a:r>
            <a:r>
              <a:rPr lang="fr-FR" dirty="0" err="1"/>
              <a:t>Surveys</a:t>
            </a:r>
            <a:br>
              <a:rPr lang="fr-FR" dirty="0"/>
            </a:br>
            <a:endParaRPr lang="en-AT" dirty="0"/>
          </a:p>
        </p:txBody>
      </p:sp>
    </p:spTree>
    <p:extLst>
      <p:ext uri="{BB962C8B-B14F-4D97-AF65-F5344CB8AC3E}">
        <p14:creationId xmlns:p14="http://schemas.microsoft.com/office/powerpoint/2010/main" val="693344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5EE9-9A5B-CD78-F4E3-0E087DC3C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8B5BB-9BD2-B66F-4639-4E413CCEE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2C5D5-DE90-5FD0-7E64-7BAF4981EB08}"/>
              </a:ext>
            </a:extLst>
          </p:cNvPr>
          <p:cNvSpPr>
            <a:spLocks noGrp="1"/>
          </p:cNvSpPr>
          <p:nvPr>
            <p:ph type="body" idx="1"/>
          </p:nvPr>
        </p:nvSpPr>
        <p:spPr/>
        <p:txBody>
          <a:bodyPr/>
          <a:lstStyle/>
          <a:p>
            <a:r>
              <a:rPr lang="en-US" sz="1100" b="0" i="0" dirty="0">
                <a:effectLst/>
                <a:latin typeface="+mn-lt"/>
                <a:ea typeface="+mn-ea"/>
                <a:cs typeface="+mn-cs"/>
                <a:sym typeface="Helvetica Neue"/>
              </a:rPr>
              <a:t>"Let's begin with our first pillar: surveys. At their core, surveys are a systematic way of asking questions to a sample of a population to gather information. In transportation, they are indispensable because so much of what we need to know resides inside people's heads—their perceptions, their decision-making processes, and their future intentions.</a:t>
            </a:r>
            <a:br>
              <a:rPr lang="en-US" dirty="0"/>
            </a:br>
            <a:r>
              <a:rPr lang="en-US" sz="1100" b="0" i="0" dirty="0">
                <a:effectLst/>
                <a:latin typeface="+mn-lt"/>
                <a:ea typeface="+mn-ea"/>
                <a:cs typeface="+mn-cs"/>
                <a:sym typeface="Helvetica Neue"/>
              </a:rPr>
              <a:t>As you can see from this example graphic, which summarizes findings from a community travel survey, we can learn a great deal. We can quantify travel behavior, such as the fact that North Shore residents in this study made an average of 3.1 trips per day. We can identify mode share—what percentage of people are driving, walking, or taking transit. And we can understand trip purpose—what percentage of trips are for work versus shopping. Surveys provide both quantitative data and the valuable qualitative context needed to interpret that data. They are our window into the human element of transportation."</a:t>
            </a:r>
          </a:p>
        </p:txBody>
      </p:sp>
    </p:spTree>
    <p:extLst>
      <p:ext uri="{BB962C8B-B14F-4D97-AF65-F5344CB8AC3E}">
        <p14:creationId xmlns:p14="http://schemas.microsoft.com/office/powerpoint/2010/main" val="3422976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3A376-31E5-9991-BF9A-CEAB29D6E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958CF-FACF-41FA-4198-1DCF9FCCB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9671A-CDE8-AB5B-2896-FCBA8A1339F3}"/>
              </a:ext>
            </a:extLst>
          </p:cNvPr>
          <p:cNvSpPr>
            <a:spLocks noGrp="1"/>
          </p:cNvSpPr>
          <p:nvPr>
            <p:ph type="body" idx="1"/>
          </p:nvPr>
        </p:nvSpPr>
        <p:spPr/>
        <p:txBody>
          <a:bodyPr/>
          <a:lstStyle/>
          <a:p>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924281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"There are several different ways, or 'modes,' to administer a survey, and the method you choose will have significant implications for your budget, timeline, and data quality. Let’s compare the most common ones.</a:t>
            </a:r>
            <a:br>
              <a:rPr lang="en-US" dirty="0"/>
            </a:br>
            <a:r>
              <a:rPr lang="en-US" sz="1100" b="1" i="0" dirty="0">
                <a:effectLst/>
                <a:latin typeface="+mn-lt"/>
                <a:ea typeface="+mn-ea"/>
                <a:cs typeface="+mn-cs"/>
                <a:sym typeface="Helvetica Neue"/>
              </a:rPr>
              <a:t>Face-to-face</a:t>
            </a:r>
            <a:r>
              <a:rPr lang="en-US" sz="1100" b="0" i="0" dirty="0">
                <a:effectLst/>
                <a:latin typeface="+mn-lt"/>
                <a:ea typeface="+mn-ea"/>
                <a:cs typeface="+mn-cs"/>
                <a:sym typeface="Helvetica Neue"/>
              </a:rPr>
              <a:t> surveys, like intercept surveys at a transit station, often yield the highest quality data. You get high response rates because it's harder to refuse someone in person, and the interviewer can explain complex or confusing questions. However, this is by far the most expensive and time-consuming method, and the interviewer's own characteristics can inadvertently bias responses.</a:t>
            </a:r>
            <a:br>
              <a:rPr lang="en-US" dirty="0"/>
            </a:br>
            <a:r>
              <a:rPr lang="en-US" sz="1100" b="1" i="0" dirty="0">
                <a:effectLst/>
                <a:latin typeface="+mn-lt"/>
                <a:ea typeface="+mn-ea"/>
                <a:cs typeface="+mn-cs"/>
                <a:sym typeface="Helvetica Neue"/>
              </a:rPr>
              <a:t>Online</a:t>
            </a:r>
            <a:r>
              <a:rPr lang="en-US" sz="1100" b="0" i="0" dirty="0">
                <a:effectLst/>
                <a:latin typeface="+mn-lt"/>
                <a:ea typeface="+mn-ea"/>
                <a:cs typeface="+mn-cs"/>
                <a:sym typeface="Helvetica Neue"/>
              </a:rPr>
              <a:t> surveys have become incredibly popular because they are cost-effective and can reach a vast, geographically dispersed audience very quickly. Data entry is automatic, which reduces errors. The major drawbacks are typically lower response rates and a significant sampling bias, as they systematically exclude older populations, lower-income groups, and rural residents who may lack reliable internet access.</a:t>
            </a:r>
            <a:br>
              <a:rPr lang="en-US" dirty="0"/>
            </a:br>
            <a:r>
              <a:rPr lang="en-US" sz="1100" b="1" i="0" dirty="0">
                <a:effectLst/>
                <a:latin typeface="+mn-lt"/>
                <a:ea typeface="+mn-ea"/>
                <a:cs typeface="+mn-cs"/>
                <a:sym typeface="Helvetica Neue"/>
              </a:rPr>
              <a:t>Telephone</a:t>
            </a:r>
            <a:r>
              <a:rPr lang="en-US" sz="1100" b="0" i="0" dirty="0">
                <a:effectLst/>
                <a:latin typeface="+mn-lt"/>
                <a:ea typeface="+mn-ea"/>
                <a:cs typeface="+mn-cs"/>
                <a:sym typeface="Helvetica Neue"/>
              </a:rPr>
              <a:t> surveys were once a gold standard but are now facing challenges. While they can still reach households without internet, response rates have plummeted due to caller ID and general public reluctance to answer calls from unknown numbers.</a:t>
            </a:r>
            <a:br>
              <a:rPr lang="en-US" dirty="0"/>
            </a:br>
            <a:r>
              <a:rPr lang="en-US" sz="1100" b="0" i="0" dirty="0">
                <a:effectLst/>
                <a:latin typeface="+mn-lt"/>
                <a:ea typeface="+mn-ea"/>
                <a:cs typeface="+mn-cs"/>
                <a:sym typeface="Helvetica Neue"/>
              </a:rPr>
              <a:t>Finally, traditional </a:t>
            </a:r>
            <a:r>
              <a:rPr lang="en-US" sz="1100" b="1" i="0" dirty="0">
                <a:effectLst/>
                <a:latin typeface="+mn-lt"/>
                <a:ea typeface="+mn-ea"/>
                <a:cs typeface="+mn-cs"/>
                <a:sym typeface="Helvetica Neue"/>
              </a:rPr>
              <a:t>Mail</a:t>
            </a:r>
            <a:r>
              <a:rPr lang="en-US" sz="1100" b="0" i="0" dirty="0">
                <a:effectLst/>
                <a:latin typeface="+mn-lt"/>
                <a:ea typeface="+mn-ea"/>
                <a:cs typeface="+mn-cs"/>
                <a:sym typeface="Helvetica Neue"/>
              </a:rPr>
              <a:t> surveys have the advantage of being able to reach almost any household with a physical address. However, they are known for having very low response rates and a slow turnaround time.</a:t>
            </a:r>
            <a:br>
              <a:rPr lang="en-US" dirty="0"/>
            </a:br>
            <a:r>
              <a:rPr lang="en-US" sz="1100" b="0" i="0" dirty="0">
                <a:effectLst/>
                <a:latin typeface="+mn-lt"/>
                <a:ea typeface="+mn-ea"/>
                <a:cs typeface="+mn-cs"/>
                <a:sym typeface="Helvetica Neue"/>
              </a:rPr>
              <a:t>The choice of method is a trade-off between cost, reach, and the potential for bias. As we'll see next, sometimes the best approach is to combine them."</a:t>
            </a:r>
          </a:p>
        </p:txBody>
      </p:sp>
    </p:spTree>
    <p:extLst>
      <p:ext uri="{BB962C8B-B14F-4D97-AF65-F5344CB8AC3E}">
        <p14:creationId xmlns:p14="http://schemas.microsoft.com/office/powerpoint/2010/main" val="4143058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E387-F8C0-6D9B-0FC2-18AEED3EA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BA369-1100-F6C4-2FCE-C32EF4289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02F32-E90D-2030-61BC-51A1DDC59131}"/>
              </a:ext>
            </a:extLst>
          </p:cNvPr>
          <p:cNvSpPr>
            <a:spLocks noGrp="1"/>
          </p:cNvSpPr>
          <p:nvPr>
            <p:ph type="body" idx="1"/>
          </p:nvPr>
        </p:nvSpPr>
        <p:spPr/>
        <p:txBody>
          <a:bodyPr/>
          <a:lstStyle/>
          <a:p>
            <a:r>
              <a:rPr lang="en-US" sz="1100" b="0" i="0" dirty="0">
                <a:effectLst/>
                <a:latin typeface="+mn-lt"/>
                <a:ea typeface="+mn-ea"/>
                <a:cs typeface="+mn-cs"/>
                <a:sym typeface="Helvetica Neue"/>
              </a:rPr>
              <a:t>"Recognizing that every single survey mode has inherent weaknesses, researchers often turn to </a:t>
            </a:r>
            <a:r>
              <a:rPr lang="en-US" sz="1100" b="1" i="0" dirty="0">
                <a:effectLst/>
                <a:latin typeface="+mn-lt"/>
                <a:ea typeface="+mn-ea"/>
                <a:cs typeface="+mn-cs"/>
                <a:sym typeface="Helvetica Neue"/>
              </a:rPr>
              <a:t>hybrid methods</a:t>
            </a:r>
            <a:r>
              <a:rPr lang="en-US" sz="1100" b="0" i="0" dirty="0">
                <a:effectLst/>
                <a:latin typeface="+mn-lt"/>
                <a:ea typeface="+mn-ea"/>
                <a:cs typeface="+mn-cs"/>
                <a:sym typeface="Helvetica Neue"/>
              </a:rPr>
              <a:t>, also known as mixed-mode surveys. The strategy is simple but powerful: combine different survey approaches within a single study to leverage their individual strengths and compensate for their weaknesses.</a:t>
            </a:r>
            <a:br>
              <a:rPr lang="en-US" dirty="0"/>
            </a:br>
            <a:r>
              <a:rPr lang="en-US" sz="1100" b="0" i="0" dirty="0">
                <a:effectLst/>
                <a:latin typeface="+mn-lt"/>
                <a:ea typeface="+mn-ea"/>
                <a:cs typeface="+mn-cs"/>
                <a:sym typeface="Helvetica Neue"/>
              </a:rPr>
              <a:t>The primary advantage is </a:t>
            </a:r>
            <a:r>
              <a:rPr lang="en-US" sz="1100" b="1" i="0" dirty="0">
                <a:effectLst/>
                <a:latin typeface="+mn-lt"/>
                <a:ea typeface="+mn-ea"/>
                <a:cs typeface="+mn-cs"/>
                <a:sym typeface="Helvetica Neue"/>
              </a:rPr>
              <a:t>improved coverage</a:t>
            </a:r>
            <a:r>
              <a:rPr lang="en-US" sz="1100" b="0" i="0" dirty="0">
                <a:effectLst/>
                <a:latin typeface="+mn-lt"/>
                <a:ea typeface="+mn-ea"/>
                <a:cs typeface="+mn-cs"/>
                <a:sym typeface="Helvetica Neue"/>
              </a:rPr>
              <a:t>. An online survey might be great for reaching younger, tech-savvy urban residents, but a follow-up mail or telephone survey can ensure you also capture the perspectives of older or more rural populations.</a:t>
            </a:r>
            <a:br>
              <a:rPr lang="en-US" dirty="0"/>
            </a:br>
            <a:r>
              <a:rPr lang="en-US" sz="1100" b="0" i="0" dirty="0">
                <a:effectLst/>
                <a:latin typeface="+mn-lt"/>
                <a:ea typeface="+mn-ea"/>
                <a:cs typeface="+mn-cs"/>
                <a:sym typeface="Helvetica Neue"/>
              </a:rPr>
              <a:t>This approach can also significantly </a:t>
            </a:r>
            <a:r>
              <a:rPr lang="en-US" sz="1100" b="1" i="0" dirty="0">
                <a:effectLst/>
                <a:latin typeface="+mn-lt"/>
                <a:ea typeface="+mn-ea"/>
                <a:cs typeface="+mn-cs"/>
                <a:sym typeface="Helvetica Neue"/>
              </a:rPr>
              <a:t>enhance response rates</a:t>
            </a:r>
            <a:r>
              <a:rPr lang="en-US" sz="1100" b="0" i="0" dirty="0">
                <a:effectLst/>
                <a:latin typeface="+mn-lt"/>
                <a:ea typeface="+mn-ea"/>
                <a:cs typeface="+mn-cs"/>
                <a:sym typeface="Helvetica Neue"/>
              </a:rPr>
              <a:t>. For instance, you might send an initial invitation by mail, which includes a link to an online survey, but also provides a phone number for those who prefer that mode. You can then use telephone calls to follow up specifically with those who haven't responded.</a:t>
            </a:r>
            <a:br>
              <a:rPr lang="en-US" dirty="0"/>
            </a:br>
            <a:r>
              <a:rPr lang="en-US" sz="1100" b="0" i="0" dirty="0">
                <a:effectLst/>
                <a:latin typeface="+mn-lt"/>
                <a:ea typeface="+mn-ea"/>
                <a:cs typeface="+mn-cs"/>
                <a:sym typeface="Helvetica Neue"/>
              </a:rPr>
              <a:t>Ultimately, this leads to </a:t>
            </a:r>
            <a:r>
              <a:rPr lang="en-US" sz="1100" b="1" i="0" dirty="0">
                <a:effectLst/>
                <a:latin typeface="+mn-lt"/>
                <a:ea typeface="+mn-ea"/>
                <a:cs typeface="+mn-cs"/>
                <a:sym typeface="Helvetica Neue"/>
              </a:rPr>
              <a:t>increased data quality</a:t>
            </a:r>
            <a:r>
              <a:rPr lang="en-US" sz="1100" b="0" i="0" dirty="0">
                <a:effectLst/>
                <a:latin typeface="+mn-lt"/>
                <a:ea typeface="+mn-ea"/>
                <a:cs typeface="+mn-cs"/>
                <a:sym typeface="Helvetica Neue"/>
              </a:rPr>
              <a:t>. The example here is a common and highly effective strategy: you cast a wide, inexpensive net with an online survey to gather a large base of data. You then analyze the demographics of your respondents and identify which groups are underrepresented. Finally, you conduct targeted, in-person interviews—which are expensive but yield rich data—specifically within those underrepresented groups to balance your sample and enrich your findings. This thoughtful, multi-pronged approach is often the gold standard in modern survey research."</a:t>
            </a:r>
          </a:p>
        </p:txBody>
      </p:sp>
    </p:spTree>
    <p:extLst>
      <p:ext uri="{BB962C8B-B14F-4D97-AF65-F5344CB8AC3E}">
        <p14:creationId xmlns:p14="http://schemas.microsoft.com/office/powerpoint/2010/main" val="1610974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824-82EC-1CFF-7F46-BB4C459BD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D2D21-F503-1D75-A993-218D97549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62E3B-5155-EB69-25BF-881003AAF3B4}"/>
              </a:ext>
            </a:extLst>
          </p:cNvPr>
          <p:cNvSpPr>
            <a:spLocks noGrp="1"/>
          </p:cNvSpPr>
          <p:nvPr>
            <p:ph type="body" idx="1"/>
          </p:nvPr>
        </p:nvSpPr>
        <p:spPr/>
        <p:txBody>
          <a:bodyPr/>
          <a:lstStyle/>
          <a:p>
            <a:r>
              <a:rPr lang="en-US" sz="1100" b="0" i="0" dirty="0">
                <a:effectLst/>
                <a:latin typeface="+mn-lt"/>
                <a:ea typeface="+mn-ea"/>
                <a:cs typeface="+mn-cs"/>
                <a:sym typeface="Helvetica Neue"/>
              </a:rPr>
              <a:t>"Recognizing that every single survey mode has inherent weaknesses, researchers often turn to </a:t>
            </a:r>
            <a:r>
              <a:rPr lang="en-US" sz="1100" b="1" i="0" dirty="0">
                <a:effectLst/>
                <a:latin typeface="+mn-lt"/>
                <a:ea typeface="+mn-ea"/>
                <a:cs typeface="+mn-cs"/>
                <a:sym typeface="Helvetica Neue"/>
              </a:rPr>
              <a:t>hybrid methods</a:t>
            </a:r>
            <a:r>
              <a:rPr lang="en-US" sz="1100" b="0" i="0" dirty="0">
                <a:effectLst/>
                <a:latin typeface="+mn-lt"/>
                <a:ea typeface="+mn-ea"/>
                <a:cs typeface="+mn-cs"/>
                <a:sym typeface="Helvetica Neue"/>
              </a:rPr>
              <a:t>, also known as mixed-mode surveys. The strategy is simple but powerful: combine different survey approaches within a single study to leverage their individual strengths and compensate for their weaknesses.</a:t>
            </a:r>
            <a:br>
              <a:rPr lang="en-US" dirty="0"/>
            </a:br>
            <a:r>
              <a:rPr lang="en-US" sz="1100" b="0" i="0" dirty="0">
                <a:effectLst/>
                <a:latin typeface="+mn-lt"/>
                <a:ea typeface="+mn-ea"/>
                <a:cs typeface="+mn-cs"/>
                <a:sym typeface="Helvetica Neue"/>
              </a:rPr>
              <a:t>The primary advantage is </a:t>
            </a:r>
            <a:r>
              <a:rPr lang="en-US" sz="1100" b="1" i="0" dirty="0">
                <a:effectLst/>
                <a:latin typeface="+mn-lt"/>
                <a:ea typeface="+mn-ea"/>
                <a:cs typeface="+mn-cs"/>
                <a:sym typeface="Helvetica Neue"/>
              </a:rPr>
              <a:t>improved coverage</a:t>
            </a:r>
            <a:r>
              <a:rPr lang="en-US" sz="1100" b="0" i="0" dirty="0">
                <a:effectLst/>
                <a:latin typeface="+mn-lt"/>
                <a:ea typeface="+mn-ea"/>
                <a:cs typeface="+mn-cs"/>
                <a:sym typeface="Helvetica Neue"/>
              </a:rPr>
              <a:t>. An online survey might be great for reaching younger, tech-savvy urban residents, but a follow-up mail or telephone survey can ensure you also capture the perspectives of older or more rural populations.</a:t>
            </a:r>
            <a:br>
              <a:rPr lang="en-US" dirty="0"/>
            </a:br>
            <a:r>
              <a:rPr lang="en-US" sz="1100" b="0" i="0" dirty="0">
                <a:effectLst/>
                <a:latin typeface="+mn-lt"/>
                <a:ea typeface="+mn-ea"/>
                <a:cs typeface="+mn-cs"/>
                <a:sym typeface="Helvetica Neue"/>
              </a:rPr>
              <a:t>This approach can also significantly </a:t>
            </a:r>
            <a:r>
              <a:rPr lang="en-US" sz="1100" b="1" i="0" dirty="0">
                <a:effectLst/>
                <a:latin typeface="+mn-lt"/>
                <a:ea typeface="+mn-ea"/>
                <a:cs typeface="+mn-cs"/>
                <a:sym typeface="Helvetica Neue"/>
              </a:rPr>
              <a:t>enhance response rates</a:t>
            </a:r>
            <a:r>
              <a:rPr lang="en-US" sz="1100" b="0" i="0" dirty="0">
                <a:effectLst/>
                <a:latin typeface="+mn-lt"/>
                <a:ea typeface="+mn-ea"/>
                <a:cs typeface="+mn-cs"/>
                <a:sym typeface="Helvetica Neue"/>
              </a:rPr>
              <a:t>. For instance, you might send an initial invitation by mail, which includes a link to an online survey, but also provides a phone number for those who prefer that mode. You can then use telephone calls to follow up specifically with those who haven't responded.</a:t>
            </a:r>
            <a:br>
              <a:rPr lang="en-US" dirty="0"/>
            </a:br>
            <a:r>
              <a:rPr lang="en-US" sz="1100" b="0" i="0" dirty="0">
                <a:effectLst/>
                <a:latin typeface="+mn-lt"/>
                <a:ea typeface="+mn-ea"/>
                <a:cs typeface="+mn-cs"/>
                <a:sym typeface="Helvetica Neue"/>
              </a:rPr>
              <a:t>Ultimately, this leads to </a:t>
            </a:r>
            <a:r>
              <a:rPr lang="en-US" sz="1100" b="1" i="0" dirty="0">
                <a:effectLst/>
                <a:latin typeface="+mn-lt"/>
                <a:ea typeface="+mn-ea"/>
                <a:cs typeface="+mn-cs"/>
                <a:sym typeface="Helvetica Neue"/>
              </a:rPr>
              <a:t>increased data quality</a:t>
            </a:r>
            <a:r>
              <a:rPr lang="en-US" sz="1100" b="0" i="0" dirty="0">
                <a:effectLst/>
                <a:latin typeface="+mn-lt"/>
                <a:ea typeface="+mn-ea"/>
                <a:cs typeface="+mn-cs"/>
                <a:sym typeface="Helvetica Neue"/>
              </a:rPr>
              <a:t>. The example here is a common and highly effective strategy: you cast a wide, inexpensive net with an online survey to gather a large base of data. You then analyze the demographics of your respondents and identify which groups are underrepresented. Finally, you conduct targeted, in-person interviews—which are expensive but yield rich data—specifically within those underrepresented groups to balance your sample and enrich your findings. This thoughtful, multi-pronged approach is often the gold standard in modern survey research."</a:t>
            </a:r>
          </a:p>
        </p:txBody>
      </p:sp>
    </p:spTree>
    <p:extLst>
      <p:ext uri="{BB962C8B-B14F-4D97-AF65-F5344CB8AC3E}">
        <p14:creationId xmlns:p14="http://schemas.microsoft.com/office/powerpoint/2010/main" val="2222824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D87A4-6D33-245C-FC5C-7C26DF86D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54E19-7B64-A228-B65C-B868C8E74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330CE4-47F7-44CB-C79D-8CC907F8A780}"/>
              </a:ext>
            </a:extLst>
          </p:cNvPr>
          <p:cNvSpPr>
            <a:spLocks noGrp="1"/>
          </p:cNvSpPr>
          <p:nvPr>
            <p:ph type="body" idx="1"/>
          </p:nvPr>
        </p:nvSpPr>
        <p:spPr/>
        <p:txBody>
          <a:bodyPr/>
          <a:lstStyle/>
          <a:p>
            <a:r>
              <a:rPr lang="en-US" sz="1100" b="0" i="0" dirty="0">
                <a:effectLst/>
                <a:latin typeface="+mn-lt"/>
                <a:ea typeface="+mn-ea"/>
                <a:cs typeface="+mn-cs"/>
                <a:sym typeface="Helvetica Neue"/>
              </a:rPr>
              <a:t>"The quality of your survey data is determined long before you ever send it out; it's determined in the design phase. A well-designed survey is crucial for collecting accurate and reliable data. We can think of this as a six-step process, as illustrated by this pipeline graphic.</a:t>
            </a:r>
            <a:br>
              <a:rPr lang="en-US" dirty="0"/>
            </a:br>
            <a:r>
              <a:rPr lang="en-US" sz="1100" b="1" i="0" dirty="0">
                <a:effectLst/>
                <a:latin typeface="+mn-lt"/>
                <a:ea typeface="+mn-ea"/>
                <a:cs typeface="+mn-cs"/>
                <a:sym typeface="Helvetica Neue"/>
              </a:rPr>
              <a:t>Step 1: Define Clear Objectives.</a:t>
            </a:r>
            <a:r>
              <a:rPr lang="en-US" sz="1100" b="0" i="0" dirty="0">
                <a:effectLst/>
                <a:latin typeface="+mn-lt"/>
                <a:ea typeface="+mn-ea"/>
                <a:cs typeface="+mn-cs"/>
                <a:sym typeface="Helvetica Neue"/>
              </a:rPr>
              <a:t> Before you write a single question, you must know exactly what you are trying to learn. What specific information is needed?</a:t>
            </a:r>
            <a:br>
              <a:rPr lang="en-US" dirty="0"/>
            </a:br>
            <a:r>
              <a:rPr lang="en-US" sz="1100" b="1" i="0" dirty="0">
                <a:effectLst/>
                <a:latin typeface="+mn-lt"/>
                <a:ea typeface="+mn-ea"/>
                <a:cs typeface="+mn-cs"/>
                <a:sym typeface="Helvetica Neue"/>
              </a:rPr>
              <a:t>Step 2: Write Clear Questions.</a:t>
            </a:r>
            <a:r>
              <a:rPr lang="en-US" sz="1100" b="0" i="0" dirty="0">
                <a:effectLst/>
                <a:latin typeface="+mn-lt"/>
                <a:ea typeface="+mn-ea"/>
                <a:cs typeface="+mn-cs"/>
                <a:sym typeface="Helvetica Neue"/>
              </a:rPr>
              <a:t> Use simple, unambiguous language. Avoid jargon and acronyms. If a question can be misinterpreted, it will be.</a:t>
            </a:r>
            <a:br>
              <a:rPr lang="en-US" dirty="0"/>
            </a:br>
            <a:r>
              <a:rPr lang="en-US" sz="1100" b="1" i="0" dirty="0">
                <a:effectLst/>
                <a:latin typeface="+mn-lt"/>
                <a:ea typeface="+mn-ea"/>
                <a:cs typeface="+mn-cs"/>
                <a:sym typeface="Helvetica Neue"/>
              </a:rPr>
              <a:t>Step 3: Avoid Bias.</a:t>
            </a:r>
            <a:r>
              <a:rPr lang="en-US" sz="1100" b="0" i="0" dirty="0">
                <a:effectLst/>
                <a:latin typeface="+mn-lt"/>
                <a:ea typeface="+mn-ea"/>
                <a:cs typeface="+mn-cs"/>
                <a:sym typeface="Helvetica Neue"/>
              </a:rPr>
              <a:t> Ensure your questions are neutral and do not lead the respondent to a particular answer. For example, instead of asking 'Don't you agree that we need more funding for bike lanes?', ask 'How would you prioritize funding for different transportation modes in the city?'</a:t>
            </a:r>
            <a:br>
              <a:rPr lang="en-US" dirty="0"/>
            </a:br>
            <a:r>
              <a:rPr lang="en-US" sz="1100" b="1" i="0" dirty="0">
                <a:effectLst/>
                <a:latin typeface="+mn-lt"/>
                <a:ea typeface="+mn-ea"/>
                <a:cs typeface="+mn-cs"/>
                <a:sym typeface="Helvetica Neue"/>
              </a:rPr>
              <a:t>Step 4: Choose Appropriate Question Types.</a:t>
            </a:r>
            <a:r>
              <a:rPr lang="en-US" sz="1100" b="0" i="0" dirty="0">
                <a:effectLst/>
                <a:latin typeface="+mn-lt"/>
                <a:ea typeface="+mn-ea"/>
                <a:cs typeface="+mn-cs"/>
                <a:sym typeface="Helvetica Neue"/>
              </a:rPr>
              <a:t> As we'll see on the next slide, you need to decide when to use open-ended questions for detailed insights versus closed-ended questions for quantitative data.</a:t>
            </a:r>
            <a:br>
              <a:rPr lang="en-US" dirty="0"/>
            </a:br>
            <a:r>
              <a:rPr lang="en-US" sz="1100" b="1" i="0" dirty="0">
                <a:effectLst/>
                <a:latin typeface="+mn-lt"/>
                <a:ea typeface="+mn-ea"/>
                <a:cs typeface="+mn-cs"/>
                <a:sym typeface="Helvetica Neue"/>
              </a:rPr>
              <a:t>Step 5: Ensure Logical Flow.</a:t>
            </a:r>
            <a:r>
              <a:rPr lang="en-US" sz="1100" b="0" i="0" dirty="0">
                <a:effectLst/>
                <a:latin typeface="+mn-lt"/>
                <a:ea typeface="+mn-ea"/>
                <a:cs typeface="+mn-cs"/>
                <a:sym typeface="Helvetica Neue"/>
              </a:rPr>
              <a:t> Organize your questions logically. Start with easy, general questions and move to more specific or sensitive ones later.</a:t>
            </a:r>
            <a:br>
              <a:rPr lang="en-US" dirty="0"/>
            </a:br>
            <a:r>
              <a:rPr lang="en-US" sz="1100" b="1" i="0" dirty="0">
                <a:effectLst/>
                <a:latin typeface="+mn-lt"/>
                <a:ea typeface="+mn-ea"/>
                <a:cs typeface="+mn-cs"/>
                <a:sym typeface="Helvetica Neue"/>
              </a:rPr>
              <a:t>Step 6: Pilot Test!</a:t>
            </a:r>
            <a:r>
              <a:rPr lang="en-US" sz="1100" b="0" i="0" dirty="0">
                <a:effectLst/>
                <a:latin typeface="+mn-lt"/>
                <a:ea typeface="+mn-ea"/>
                <a:cs typeface="+mn-cs"/>
                <a:sym typeface="Helvetica Neue"/>
              </a:rPr>
              <a:t> This is the single most critical step that is often skipped. Before a full launch, test your survey on a small group. This will help you identify confusing questions, estimate the completion time, and fix any technical glitches. Never skip the pilot test."</a:t>
            </a:r>
          </a:p>
        </p:txBody>
      </p:sp>
    </p:spTree>
    <p:extLst>
      <p:ext uri="{BB962C8B-B14F-4D97-AF65-F5344CB8AC3E}">
        <p14:creationId xmlns:p14="http://schemas.microsoft.com/office/powerpoint/2010/main" val="1829328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22809-C4F8-4AB3-81B8-EBF30F2E2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F5277A-2880-B1CE-6AAF-DDCB4720F2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7887F-56D9-8D21-80E6-6D837D88259E}"/>
              </a:ext>
            </a:extLst>
          </p:cNvPr>
          <p:cNvSpPr>
            <a:spLocks noGrp="1"/>
          </p:cNvSpPr>
          <p:nvPr>
            <p:ph type="body" idx="1"/>
          </p:nvPr>
        </p:nvSpPr>
        <p:spPr/>
        <p:txBody>
          <a:bodyPr/>
          <a:lstStyle/>
          <a:p>
            <a:r>
              <a:rPr lang="en-US" sz="1100" b="0" i="0" dirty="0">
                <a:effectLst/>
                <a:latin typeface="+mn-lt"/>
                <a:ea typeface="+mn-ea"/>
                <a:cs typeface="+mn-cs"/>
                <a:sym typeface="Helvetica Neue"/>
              </a:rPr>
              <a:t>"When designing your survey, a key decision is choosing between open-ended and closed-ended questions.</a:t>
            </a:r>
            <a:br>
              <a:rPr lang="en-US" dirty="0"/>
            </a:br>
            <a:r>
              <a:rPr lang="en-US" sz="1100" b="1" i="0" dirty="0">
                <a:effectLst/>
                <a:latin typeface="+mn-lt"/>
                <a:ea typeface="+mn-ea"/>
                <a:cs typeface="+mn-cs"/>
                <a:sym typeface="Helvetica Neue"/>
              </a:rPr>
              <a:t>Open-ended questions</a:t>
            </a:r>
            <a:r>
              <a:rPr lang="en-US" sz="1100" b="0" i="0" dirty="0">
                <a:effectLst/>
                <a:latin typeface="+mn-lt"/>
                <a:ea typeface="+mn-ea"/>
                <a:cs typeface="+mn-cs"/>
                <a:sym typeface="Helvetica Neue"/>
              </a:rPr>
              <a:t>, like the example 'What are the biggest challenges you face during your daily commute?', invite respondents to answer in their own words. They are excellent for exploratory research and for capturing rich, detailed qualitative insights you might not have anticipated. You can uncover the 'why' behind behaviors. The downside is that the analysis is time-consuming, as it requires you to read, categorize, and code the responses thematically.</a:t>
            </a:r>
            <a:br>
              <a:rPr lang="en-US" dirty="0"/>
            </a:br>
            <a:r>
              <a:rPr lang="en-US" sz="1100" b="1" i="0" dirty="0">
                <a:effectLst/>
                <a:latin typeface="+mn-lt"/>
                <a:ea typeface="+mn-ea"/>
                <a:cs typeface="+mn-cs"/>
                <a:sym typeface="Helvetica Neue"/>
              </a:rPr>
              <a:t>Closed-ended questions</a:t>
            </a:r>
            <a:r>
              <a:rPr lang="en-US" sz="1100" b="0" i="0" dirty="0">
                <a:effectLst/>
                <a:latin typeface="+mn-lt"/>
                <a:ea typeface="+mn-ea"/>
                <a:cs typeface="+mn-cs"/>
                <a:sym typeface="Helvetica Neue"/>
              </a:rPr>
              <a:t>, on the other hand, provide respondents with a pre-defined set of answers to choose from. This includes multiple-choice questions, rating scales, or simple yes/no options. As you can see in the example, the response options are already structured. This makes the data quantitative and very easy to analyze. You can quickly calculate frequencies and averages. The drawback is that you limit the responses and may miss important nuances.</a:t>
            </a:r>
            <a:br>
              <a:rPr lang="en-US" dirty="0"/>
            </a:br>
            <a:r>
              <a:rPr lang="en-US" sz="1100" b="0" i="0" dirty="0">
                <a:effectLst/>
                <a:latin typeface="+mn-lt"/>
                <a:ea typeface="+mn-ea"/>
                <a:cs typeface="+mn-cs"/>
                <a:sym typeface="Helvetica Neue"/>
              </a:rPr>
              <a:t>A good survey often uses a combination of both. You might use closed-ended questions to gather core quantitative data and then include an optional open-ended question at the end, such as 'Is there anything else you would like to tell us?', to capture any additional insights."</a:t>
            </a:r>
          </a:p>
        </p:txBody>
      </p:sp>
    </p:spTree>
    <p:extLst>
      <p:ext uri="{BB962C8B-B14F-4D97-AF65-F5344CB8AC3E}">
        <p14:creationId xmlns:p14="http://schemas.microsoft.com/office/powerpoint/2010/main" val="1501812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9485-F0D6-1C30-B8C6-3906863A4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12506-84DB-FB77-833A-F8C426224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7C6ED-3357-EE73-36FF-0ED8ED4799FC}"/>
              </a:ext>
            </a:extLst>
          </p:cNvPr>
          <p:cNvSpPr>
            <a:spLocks noGrp="1"/>
          </p:cNvSpPr>
          <p:nvPr>
            <p:ph type="body" idx="1"/>
          </p:nvPr>
        </p:nvSpPr>
        <p:spPr/>
        <p:txBody>
          <a:bodyPr/>
          <a:lstStyle/>
          <a:p>
            <a:r>
              <a:rPr lang="en-US" sz="1100" b="0" i="0" dirty="0">
                <a:effectLst/>
                <a:latin typeface="+mn-lt"/>
                <a:ea typeface="+mn-ea"/>
                <a:cs typeface="+mn-cs"/>
                <a:sym typeface="Helvetica Neue"/>
              </a:rPr>
              <a:t>"We've discussed designing good questions, but who we ask is just as important. Since we can't survey an entire city or country, we rely on </a:t>
            </a:r>
            <a:r>
              <a:rPr lang="en-US" sz="1100" b="1" i="0" dirty="0">
                <a:effectLst/>
                <a:latin typeface="+mn-lt"/>
                <a:ea typeface="+mn-ea"/>
                <a:cs typeface="+mn-cs"/>
                <a:sym typeface="Helvetica Neue"/>
              </a:rPr>
              <a:t>sampling</a:t>
            </a:r>
            <a:r>
              <a:rPr lang="en-US" sz="1100" b="0" i="0" dirty="0">
                <a:effectLst/>
                <a:latin typeface="+mn-lt"/>
                <a:ea typeface="+mn-ea"/>
                <a:cs typeface="+mn-cs"/>
                <a:sym typeface="Helvetica Neue"/>
              </a:rPr>
              <a:t>. The goal is to select a smaller group that accurately mirrors the characteristics of the larger population. If our sample is not representative, our findings will be skewed, a problem we call bias.</a:t>
            </a:r>
            <a:br>
              <a:rPr lang="en-US" dirty="0"/>
            </a:br>
            <a:r>
              <a:rPr lang="en-US" sz="1100" b="0" i="0" dirty="0">
                <a:effectLst/>
                <a:latin typeface="+mn-lt"/>
                <a:ea typeface="+mn-ea"/>
                <a:cs typeface="+mn-cs"/>
                <a:sym typeface="Helvetica Neue"/>
              </a:rPr>
              <a:t>Let's look at two critical types of bias. First, </a:t>
            </a:r>
            <a:r>
              <a:rPr lang="en-US" sz="1100" b="1" i="0" dirty="0">
                <a:effectLst/>
                <a:latin typeface="+mn-lt"/>
                <a:ea typeface="+mn-ea"/>
                <a:cs typeface="+mn-cs"/>
                <a:sym typeface="Helvetica Neue"/>
              </a:rPr>
              <a:t>Selection Bias</a:t>
            </a:r>
            <a:r>
              <a:rPr lang="en-US" sz="1100" b="0" i="0" dirty="0">
                <a:effectLst/>
                <a:latin typeface="+mn-lt"/>
                <a:ea typeface="+mn-ea"/>
                <a:cs typeface="+mn-cs"/>
                <a:sym typeface="Helvetica Neue"/>
              </a:rPr>
              <a:t>. This happens during the design phase, when our method of choosing participants systematically leaves out parts of our population. The classic modern example is an online survey. By its very nature, it excludes older adults, low-income individuals, or rural residents who are less likely to have reliable internet access. Our sample is biased from the very beginning.</a:t>
            </a:r>
            <a:br>
              <a:rPr lang="en-US" dirty="0"/>
            </a:br>
            <a:r>
              <a:rPr lang="en-US" sz="1100" b="0" i="0" dirty="0">
                <a:effectLst/>
                <a:latin typeface="+mn-lt"/>
                <a:ea typeface="+mn-ea"/>
                <a:cs typeface="+mn-cs"/>
                <a:sym typeface="Helvetica Neue"/>
              </a:rPr>
              <a:t>Second is </a:t>
            </a:r>
            <a:r>
              <a:rPr lang="en-US" sz="1100" b="1" i="0" dirty="0">
                <a:effectLst/>
                <a:latin typeface="+mn-lt"/>
                <a:ea typeface="+mn-ea"/>
                <a:cs typeface="+mn-cs"/>
                <a:sym typeface="Helvetica Neue"/>
              </a:rPr>
              <a:t>Non-Response Bias</a:t>
            </a:r>
            <a:r>
              <a:rPr lang="en-US" sz="1100" b="0" i="0" dirty="0">
                <a:effectLst/>
                <a:latin typeface="+mn-lt"/>
                <a:ea typeface="+mn-ea"/>
                <a:cs typeface="+mn-cs"/>
                <a:sym typeface="Helvetica Neue"/>
              </a:rPr>
              <a:t>. This occurs </a:t>
            </a:r>
            <a:r>
              <a:rPr lang="en-US" sz="1100" b="0" i="1" dirty="0">
                <a:effectLst/>
                <a:latin typeface="+mn-lt"/>
                <a:ea typeface="+mn-ea"/>
                <a:cs typeface="+mn-cs"/>
                <a:sym typeface="Helvetica Neue"/>
              </a:rPr>
              <a:t>after</a:t>
            </a:r>
            <a:r>
              <a:rPr lang="en-US" sz="1100" b="0" i="0" dirty="0">
                <a:effectLst/>
                <a:latin typeface="+mn-lt"/>
                <a:ea typeface="+mn-ea"/>
                <a:cs typeface="+mn-cs"/>
                <a:sym typeface="Helvetica Neue"/>
              </a:rPr>
              <a:t> we've sent the survey out. It's the systematic difference between those who choose to respond and those who don't. A common example in our field is that people with very strong opinions—either extremely positive or, more often, extremely negative—are more likely to respond. For instance, in a transit satisfaction survey, moderately content passengers might ignore it, while only the happiest or most frustrated respond, leading to a polarized and inaccurate picture of overall satisfaction. Addressing both of these biases is essential for the validity of any survey research."</a:t>
            </a:r>
          </a:p>
        </p:txBody>
      </p:sp>
    </p:spTree>
    <p:extLst>
      <p:ext uri="{BB962C8B-B14F-4D97-AF65-F5344CB8AC3E}">
        <p14:creationId xmlns:p14="http://schemas.microsoft.com/office/powerpoint/2010/main" val="214404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A9642-F24E-C27C-F8BC-D485C283D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D87C4-48ED-881B-71A1-F11C27BC53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E57DB2-9CD6-BC79-95CA-0D16F63D06A3}"/>
              </a:ext>
            </a:extLst>
          </p:cNvPr>
          <p:cNvSpPr>
            <a:spLocks noGrp="1"/>
          </p:cNvSpPr>
          <p:nvPr>
            <p:ph type="body" idx="1"/>
          </p:nvPr>
        </p:nvSpPr>
        <p:spPr/>
        <p:txBody>
          <a:bodyPr/>
          <a:lstStyle/>
          <a:p>
            <a:r>
              <a:rPr lang="en-US" sz="1100" b="0" i="0" dirty="0">
                <a:effectLst/>
                <a:latin typeface="+mn-lt"/>
                <a:ea typeface="+mn-ea"/>
                <a:cs typeface="+mn-cs"/>
                <a:sym typeface="Helvetica Neue"/>
              </a:rPr>
              <a:t>"We've discussed designing good questions, but who we ask is just as important. Since we can't survey an entire city or country, we rely on </a:t>
            </a:r>
            <a:r>
              <a:rPr lang="en-US" sz="1100" b="1" i="0" dirty="0">
                <a:effectLst/>
                <a:latin typeface="+mn-lt"/>
                <a:ea typeface="+mn-ea"/>
                <a:cs typeface="+mn-cs"/>
                <a:sym typeface="Helvetica Neue"/>
              </a:rPr>
              <a:t>sampling</a:t>
            </a:r>
            <a:r>
              <a:rPr lang="en-US" sz="1100" b="0" i="0" dirty="0">
                <a:effectLst/>
                <a:latin typeface="+mn-lt"/>
                <a:ea typeface="+mn-ea"/>
                <a:cs typeface="+mn-cs"/>
                <a:sym typeface="Helvetica Neue"/>
              </a:rPr>
              <a:t>. The goal is to select a smaller group that accurately mirrors the characteristics of the larger population. If our sample is not representative, our findings will be skewed, a problem we call bias.</a:t>
            </a:r>
            <a:br>
              <a:rPr lang="en-US" dirty="0"/>
            </a:br>
            <a:r>
              <a:rPr lang="en-US" sz="1100" b="0" i="0" dirty="0">
                <a:effectLst/>
                <a:latin typeface="+mn-lt"/>
                <a:ea typeface="+mn-ea"/>
                <a:cs typeface="+mn-cs"/>
                <a:sym typeface="Helvetica Neue"/>
              </a:rPr>
              <a:t>Let's look at two critical types of bias. First, </a:t>
            </a:r>
            <a:r>
              <a:rPr lang="en-US" sz="1100" b="1" i="0" dirty="0">
                <a:effectLst/>
                <a:latin typeface="+mn-lt"/>
                <a:ea typeface="+mn-ea"/>
                <a:cs typeface="+mn-cs"/>
                <a:sym typeface="Helvetica Neue"/>
              </a:rPr>
              <a:t>Selection Bias</a:t>
            </a:r>
            <a:r>
              <a:rPr lang="en-US" sz="1100" b="0" i="0" dirty="0">
                <a:effectLst/>
                <a:latin typeface="+mn-lt"/>
                <a:ea typeface="+mn-ea"/>
                <a:cs typeface="+mn-cs"/>
                <a:sym typeface="Helvetica Neue"/>
              </a:rPr>
              <a:t>. This happens during the design phase, when our method of choosing participants systematically leaves out parts of our population. The classic modern example is an online survey. By its very nature, it excludes older adults, low-income individuals, or rural residents who are less likely to have reliable internet access. Our sample is biased from the very beginning.</a:t>
            </a:r>
            <a:br>
              <a:rPr lang="en-US" dirty="0"/>
            </a:br>
            <a:r>
              <a:rPr lang="en-US" sz="1100" b="0" i="0" dirty="0">
                <a:effectLst/>
                <a:latin typeface="+mn-lt"/>
                <a:ea typeface="+mn-ea"/>
                <a:cs typeface="+mn-cs"/>
                <a:sym typeface="Helvetica Neue"/>
              </a:rPr>
              <a:t>Second is </a:t>
            </a:r>
            <a:r>
              <a:rPr lang="en-US" sz="1100" b="1" i="0" dirty="0">
                <a:effectLst/>
                <a:latin typeface="+mn-lt"/>
                <a:ea typeface="+mn-ea"/>
                <a:cs typeface="+mn-cs"/>
                <a:sym typeface="Helvetica Neue"/>
              </a:rPr>
              <a:t>Non-Response Bias</a:t>
            </a:r>
            <a:r>
              <a:rPr lang="en-US" sz="1100" b="0" i="0" dirty="0">
                <a:effectLst/>
                <a:latin typeface="+mn-lt"/>
                <a:ea typeface="+mn-ea"/>
                <a:cs typeface="+mn-cs"/>
                <a:sym typeface="Helvetica Neue"/>
              </a:rPr>
              <a:t>. This occurs </a:t>
            </a:r>
            <a:r>
              <a:rPr lang="en-US" sz="1100" b="0" i="1" dirty="0">
                <a:effectLst/>
                <a:latin typeface="+mn-lt"/>
                <a:ea typeface="+mn-ea"/>
                <a:cs typeface="+mn-cs"/>
                <a:sym typeface="Helvetica Neue"/>
              </a:rPr>
              <a:t>after</a:t>
            </a:r>
            <a:r>
              <a:rPr lang="en-US" sz="1100" b="0" i="0" dirty="0">
                <a:effectLst/>
                <a:latin typeface="+mn-lt"/>
                <a:ea typeface="+mn-ea"/>
                <a:cs typeface="+mn-cs"/>
                <a:sym typeface="Helvetica Neue"/>
              </a:rPr>
              <a:t> we've sent the survey out. It's the systematic difference between those who choose to respond and those who don't. A common example in our field is that people with very strong opinions—either extremely positive or, more often, extremely negative—are more likely to respond. For instance, in a transit satisfaction survey, moderately content passengers might ignore it, while only the happiest or most frustrated respond, leading to a polarized and inaccurate picture of overall satisfaction. Addressing both of these biases is essential for the validity of any survey research."</a:t>
            </a:r>
          </a:p>
        </p:txBody>
      </p:sp>
    </p:spTree>
    <p:extLst>
      <p:ext uri="{BB962C8B-B14F-4D97-AF65-F5344CB8AC3E}">
        <p14:creationId xmlns:p14="http://schemas.microsoft.com/office/powerpoint/2010/main" val="2647558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B7C4E-83AE-2B38-5B24-E8F93E2A9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A5BEA-DE1D-C4DB-426F-EF35AC461E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79680-2CBF-A936-58AA-862540C78634}"/>
              </a:ext>
            </a:extLst>
          </p:cNvPr>
          <p:cNvSpPr>
            <a:spLocks noGrp="1"/>
          </p:cNvSpPr>
          <p:nvPr>
            <p:ph type="body" idx="1"/>
          </p:nvPr>
        </p:nvSpPr>
        <p:spPr/>
        <p:txBody>
          <a:bodyPr/>
          <a:lstStyle/>
          <a:p>
            <a:r>
              <a:rPr lang="en-US" sz="1100" b="0" i="0" dirty="0">
                <a:effectLst/>
                <a:latin typeface="+mn-lt"/>
                <a:ea typeface="+mn-ea"/>
                <a:cs typeface="+mn-cs"/>
                <a:sym typeface="Helvetica Neue"/>
              </a:rPr>
              <a:t>"Understanding bias is only half the battle. We must actively employ strategies to minimize it. Here are four of the most effective techniques.</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Implement Random Sampling</a:t>
            </a:r>
            <a:r>
              <a:rPr lang="en-US" sz="1100" b="0" i="0" dirty="0">
                <a:effectLst/>
                <a:latin typeface="+mn-lt"/>
                <a:ea typeface="+mn-ea"/>
                <a:cs typeface="+mn-cs"/>
                <a:sym typeface="Helvetica Neue"/>
              </a:rPr>
              <a:t>. This is the cornerstone of unbiased research. A true random sample ensures that every single person in your target population has an equal chance of being selected. This is our best defense against selection bias.</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Maximize Response Rates</a:t>
            </a:r>
            <a:r>
              <a:rPr lang="en-US" sz="1100" b="0" i="0" dirty="0">
                <a:effectLst/>
                <a:latin typeface="+mn-lt"/>
                <a:ea typeface="+mn-ea"/>
                <a:cs typeface="+mn-cs"/>
                <a:sym typeface="Helvetica Neue"/>
              </a:rPr>
              <a:t>. To combat non-response bias, we need to encourage as many people as possible from our initial sample to participate. Proven methods include sending follow-up reminders, offering small incentives like a gift card or entry into a prize drawing, and using a hybrid approach with multiple contact methods.</a:t>
            </a:r>
            <a:br>
              <a:rPr lang="en-US" dirty="0"/>
            </a:br>
            <a:r>
              <a:rPr lang="en-US" sz="1100" b="0" i="0" dirty="0">
                <a:effectLst/>
                <a:latin typeface="+mn-lt"/>
                <a:ea typeface="+mn-ea"/>
                <a:cs typeface="+mn-cs"/>
                <a:sym typeface="Helvetica Neue"/>
              </a:rPr>
              <a:t>Third, as we've discussed, </a:t>
            </a:r>
            <a:r>
              <a:rPr lang="en-US" sz="1100" b="1" i="0" dirty="0">
                <a:effectLst/>
                <a:latin typeface="+mn-lt"/>
                <a:ea typeface="+mn-ea"/>
                <a:cs typeface="+mn-cs"/>
                <a:sym typeface="Helvetica Neue"/>
              </a:rPr>
              <a:t>Craft Neutral Questions</a:t>
            </a:r>
            <a:r>
              <a:rPr lang="en-US" sz="1100" b="0" i="0" dirty="0">
                <a:effectLst/>
                <a:latin typeface="+mn-lt"/>
                <a:ea typeface="+mn-ea"/>
                <a:cs typeface="+mn-cs"/>
                <a:sym typeface="Helvetica Neue"/>
              </a:rPr>
              <a:t>. This mitigates response bias, where the wording of a question itself pushes respondents toward a certain answer.</a:t>
            </a:r>
            <a:br>
              <a:rPr lang="en-US" dirty="0"/>
            </a:br>
            <a:r>
              <a:rPr lang="en-US" sz="1100" b="0" i="0" dirty="0">
                <a:effectLst/>
                <a:latin typeface="+mn-lt"/>
                <a:ea typeface="+mn-ea"/>
                <a:cs typeface="+mn-cs"/>
                <a:sym typeface="Helvetica Neue"/>
              </a:rPr>
              <a:t>Finally, even with the best methods, a sample may not perfectly match the population. We can use a powerful statistical technique called </a:t>
            </a:r>
            <a:r>
              <a:rPr lang="en-US" sz="1100" b="1" i="0" dirty="0">
                <a:effectLst/>
                <a:latin typeface="+mn-lt"/>
                <a:ea typeface="+mn-ea"/>
                <a:cs typeface="+mn-cs"/>
                <a:sym typeface="Helvetica Neue"/>
              </a:rPr>
              <a:t>Weighting</a:t>
            </a:r>
            <a:r>
              <a:rPr lang="en-US" sz="1100" b="0" i="0" dirty="0">
                <a:effectLst/>
                <a:latin typeface="+mn-lt"/>
                <a:ea typeface="+mn-ea"/>
                <a:cs typeface="+mn-cs"/>
                <a:sym typeface="Helvetica Neue"/>
              </a:rPr>
              <a:t>. After we collect the data, we compare our sample's demographics—say, age and gender distribution—to known population data from a census. If our sample has, for example, too few young people, we can assign a slightly higher 'weight' to the responses from the young people we did survey. This adjustment helps our final results better reflect the true population, correcting for minor sampling or non-response issues."</a:t>
            </a:r>
          </a:p>
        </p:txBody>
      </p:sp>
    </p:spTree>
    <p:extLst>
      <p:ext uri="{BB962C8B-B14F-4D97-AF65-F5344CB8AC3E}">
        <p14:creationId xmlns:p14="http://schemas.microsoft.com/office/powerpoint/2010/main" val="4188072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692E7-840E-7A43-AC21-B2A1387CA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F9ABD-6936-8605-085E-6B8747AADC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BAEBE-23F8-5884-F087-A69E5F61CEEF}"/>
              </a:ext>
            </a:extLst>
          </p:cNvPr>
          <p:cNvSpPr>
            <a:spLocks noGrp="1"/>
          </p:cNvSpPr>
          <p:nvPr>
            <p:ph type="body" idx="1"/>
          </p:nvPr>
        </p:nvSpPr>
        <p:spPr/>
        <p:txBody>
          <a:bodyPr/>
          <a:lstStyle/>
          <a:p>
            <a:r>
              <a:rPr lang="en-US" sz="1100" b="0" i="0" dirty="0">
                <a:effectLst/>
                <a:latin typeface="+mn-lt"/>
                <a:ea typeface="+mn-ea"/>
                <a:cs typeface="+mn-cs"/>
                <a:sym typeface="Helvetica Neue"/>
              </a:rPr>
              <a:t>"Fortunately, we have a wide array of powerful digital tools to help us execute these survey methods. It's useful to think of them in three categories based on their function.</a:t>
            </a:r>
          </a:p>
          <a:p>
            <a:r>
              <a:rPr lang="en-US" sz="1100" b="0" i="0" dirty="0">
                <a:effectLst/>
                <a:latin typeface="+mn-lt"/>
                <a:ea typeface="+mn-ea"/>
                <a:cs typeface="+mn-cs"/>
                <a:sym typeface="Helvetica Neue"/>
              </a:rPr>
              <a:t>For Survey Design and Distribution, platforms like Google Forms and SurveyMonkey are excellent for creating and distributing simple to moderately complex surveys quickly. For more advanced academic or commercial research that requires complex logic, branching, and randomization, a platform like Qualtrics is the industry standard.</a:t>
            </a:r>
          </a:p>
          <a:p>
            <a:r>
              <a:rPr lang="en-US" sz="1100" b="0" i="0" dirty="0">
                <a:effectLst/>
                <a:latin typeface="+mn-lt"/>
                <a:ea typeface="+mn-ea"/>
                <a:cs typeface="+mn-cs"/>
                <a:sym typeface="Helvetica Neue"/>
              </a:rPr>
              <a:t>For Data Collection in the Field, especially for face-to-face interviews, we need tools that can work offline and sync data later. Open Data Kit, or ODK, is an open-source tool that is fantastic for this, particularly in resource-constrained environments. </a:t>
            </a:r>
            <a:r>
              <a:rPr lang="en-US" sz="1100" b="0" i="0" dirty="0" err="1">
                <a:effectLst/>
                <a:latin typeface="+mn-lt"/>
                <a:ea typeface="+mn-ea"/>
                <a:cs typeface="+mn-cs"/>
                <a:sym typeface="Helvetica Neue"/>
              </a:rPr>
              <a:t>REDCap</a:t>
            </a:r>
            <a:r>
              <a:rPr lang="en-US" sz="1100" b="0" i="0" dirty="0">
                <a:effectLst/>
                <a:latin typeface="+mn-lt"/>
                <a:ea typeface="+mn-ea"/>
                <a:cs typeface="+mn-cs"/>
                <a:sym typeface="Helvetica Neue"/>
              </a:rPr>
              <a:t> is another secure platform commonly used in academic and clinical research for managing online surveys and databases.</a:t>
            </a:r>
          </a:p>
          <a:p>
            <a:r>
              <a:rPr lang="en-US" sz="1100" b="0" i="0" dirty="0">
                <a:effectLst/>
                <a:latin typeface="+mn-lt"/>
                <a:ea typeface="+mn-ea"/>
                <a:cs typeface="+mn-cs"/>
                <a:sym typeface="Helvetica Neue"/>
              </a:rPr>
              <a:t>Finally, once the data is collected, it needs to be analyzed. Data Analysis and Visualization tools are crucial. SPSS is a powerful, user-friendly statistical software package. R is a free, open-source programming language that has become the standard for statistical computing and graphics among researchers. And a tool like Tableau allows you to create interactive dashboards and compelling visualizations to communicate your findings effectively. As you progress in your careers, you will almost certainly work with some or all of these platforms."</a:t>
            </a:r>
          </a:p>
        </p:txBody>
      </p:sp>
    </p:spTree>
    <p:extLst>
      <p:ext uri="{BB962C8B-B14F-4D97-AF65-F5344CB8AC3E}">
        <p14:creationId xmlns:p14="http://schemas.microsoft.com/office/powerpoint/2010/main" val="3144378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76ED-F680-CEB3-C212-28B51041C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605C7-5EAD-9F70-2B66-C956D32F16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94C901-3AB8-388F-81A1-CF41CDFB28FE}"/>
              </a:ext>
            </a:extLst>
          </p:cNvPr>
          <p:cNvSpPr>
            <a:spLocks noGrp="1"/>
          </p:cNvSpPr>
          <p:nvPr>
            <p:ph type="body" idx="1"/>
          </p:nvPr>
        </p:nvSpPr>
        <p:spPr/>
        <p:txBody>
          <a:bodyPr/>
          <a:lstStyle/>
          <a:p>
            <a:r>
              <a:rPr lang="en-US" sz="1100" b="0" i="0" dirty="0">
                <a:effectLst/>
                <a:latin typeface="+mn-lt"/>
                <a:ea typeface="+mn-ea"/>
                <a:cs typeface="+mn-cs"/>
                <a:sym typeface="Helvetica Neue"/>
              </a:rPr>
              <a:t>"Fortunately, we have a wide array of powerful digital tools to help us execute these survey methods. It's useful to think of them in three categories based on their function.</a:t>
            </a:r>
          </a:p>
          <a:p>
            <a:r>
              <a:rPr lang="en-US" sz="1100" b="0" i="0" dirty="0">
                <a:effectLst/>
                <a:latin typeface="+mn-lt"/>
                <a:ea typeface="+mn-ea"/>
                <a:cs typeface="+mn-cs"/>
                <a:sym typeface="Helvetica Neue"/>
              </a:rPr>
              <a:t>For Survey Design and Distribution, platforms like Google Forms and SurveyMonkey are excellent for creating and distributing simple to moderately complex surveys quickly. For more advanced academic or commercial research that requires complex logic, branching, and randomization, a platform like Qualtrics is the industry standard.</a:t>
            </a:r>
          </a:p>
          <a:p>
            <a:r>
              <a:rPr lang="en-US" sz="1100" b="0" i="0" dirty="0">
                <a:effectLst/>
                <a:latin typeface="+mn-lt"/>
                <a:ea typeface="+mn-ea"/>
                <a:cs typeface="+mn-cs"/>
                <a:sym typeface="Helvetica Neue"/>
              </a:rPr>
              <a:t>For Data Collection in the Field, especially for face-to-face interviews, we need tools that can work offline and sync data later. Open Data Kit, or ODK, is an open-source tool that is fantastic for this, particularly in resource-constrained environments. </a:t>
            </a:r>
            <a:r>
              <a:rPr lang="en-US" sz="1100" b="0" i="0" dirty="0" err="1">
                <a:effectLst/>
                <a:latin typeface="+mn-lt"/>
                <a:ea typeface="+mn-ea"/>
                <a:cs typeface="+mn-cs"/>
                <a:sym typeface="Helvetica Neue"/>
              </a:rPr>
              <a:t>REDCap</a:t>
            </a:r>
            <a:r>
              <a:rPr lang="en-US" sz="1100" b="0" i="0" dirty="0">
                <a:effectLst/>
                <a:latin typeface="+mn-lt"/>
                <a:ea typeface="+mn-ea"/>
                <a:cs typeface="+mn-cs"/>
                <a:sym typeface="Helvetica Neue"/>
              </a:rPr>
              <a:t> is another secure platform commonly used in academic and clinical research for managing online surveys and databases.</a:t>
            </a:r>
          </a:p>
          <a:p>
            <a:r>
              <a:rPr lang="en-US" sz="1100" b="0" i="0" dirty="0">
                <a:effectLst/>
                <a:latin typeface="+mn-lt"/>
                <a:ea typeface="+mn-ea"/>
                <a:cs typeface="+mn-cs"/>
                <a:sym typeface="Helvetica Neue"/>
              </a:rPr>
              <a:t>Finally, once the data is collected, it needs to be analyzed. Data Analysis and Visualization tools are crucial. SPSS is a powerful, user-friendly statistical software package. R is a free, open-source programming language that has become the standard for statistical computing and graphics among researchers. And a tool like Tableau allows you to create interactive dashboards and compelling visualizations to communicate your findings effectively. As you progress in your careers, you will almost certainly work with some or all of these platforms."</a:t>
            </a:r>
          </a:p>
        </p:txBody>
      </p:sp>
    </p:spTree>
    <p:extLst>
      <p:ext uri="{BB962C8B-B14F-4D97-AF65-F5344CB8AC3E}">
        <p14:creationId xmlns:p14="http://schemas.microsoft.com/office/powerpoint/2010/main" val="4131357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64AC4-0B05-F9EF-62E5-1E341C2B4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C4C83-6533-A899-D50A-755AA0137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8B341F-4531-584D-BFF4-085E3CA1ABE6}"/>
              </a:ext>
            </a:extLst>
          </p:cNvPr>
          <p:cNvSpPr>
            <a:spLocks noGrp="1"/>
          </p:cNvSpPr>
          <p:nvPr>
            <p:ph type="body" idx="1"/>
          </p:nvPr>
        </p:nvSpPr>
        <p:spPr/>
        <p:txBody>
          <a:bodyPr/>
          <a:lstStyle/>
          <a:p>
            <a:r>
              <a:rPr lang="en-US" sz="1100" b="0" i="0" dirty="0">
                <a:effectLst/>
                <a:latin typeface="+mn-lt"/>
                <a:ea typeface="+mn-ea"/>
                <a:cs typeface="+mn-cs"/>
                <a:sym typeface="Helvetica Neue"/>
              </a:rPr>
              <a:t>"Let's ground this theory in a real-world example: the Household Travel Survey, or HTS. This is one of the most important tools in transportation planning.</a:t>
            </a:r>
            <a:br>
              <a:rPr lang="en-US" dirty="0"/>
            </a:br>
            <a:r>
              <a:rPr lang="en-US" sz="1100" b="1" i="0" dirty="0">
                <a:effectLst/>
                <a:latin typeface="+mn-lt"/>
                <a:ea typeface="+mn-ea"/>
                <a:cs typeface="+mn-cs"/>
                <a:sym typeface="Helvetica Neue"/>
              </a:rPr>
              <a:t>The Challenge</a:t>
            </a:r>
            <a:r>
              <a:rPr lang="en-US" sz="1100" b="0" i="0" dirty="0">
                <a:effectLst/>
                <a:latin typeface="+mn-lt"/>
                <a:ea typeface="+mn-ea"/>
                <a:cs typeface="+mn-cs"/>
                <a:sym typeface="Helvetica Neue"/>
              </a:rPr>
              <a:t> for any major metropolitan area is knowing how, when, where, and why its residents travel. Without this detailed data, it's impossible to make informed decisions about where to invest billions of dollars in infrastructure.</a:t>
            </a:r>
            <a:br>
              <a:rPr lang="en-US" dirty="0"/>
            </a:br>
            <a:r>
              <a:rPr lang="en-US" sz="1100" b="1" i="0" dirty="0">
                <a:effectLst/>
                <a:latin typeface="+mn-lt"/>
                <a:ea typeface="+mn-ea"/>
                <a:cs typeface="+mn-cs"/>
                <a:sym typeface="Helvetica Neue"/>
              </a:rPr>
              <a:t>The Method</a:t>
            </a:r>
            <a:r>
              <a:rPr lang="en-US" sz="1100" b="0" i="0" dirty="0">
                <a:effectLst/>
                <a:latin typeface="+mn-lt"/>
                <a:ea typeface="+mn-ea"/>
                <a:cs typeface="+mn-cs"/>
                <a:sym typeface="Helvetica Neue"/>
              </a:rPr>
              <a:t> to address this is a massive undertaking. The HTS is a perfect example of a hybrid approach. A random sample of households is recruited. They are asked to keep a travel diary for a specific period, often a week, where they record all the trips they make, their purpose—work, school, shopping—and the mode they used. To validate and enrich this self-reported data, participants also use a smartphone app or a dedicated device that passively tracks their GPS location. This combines the 'why' from the diary with the objective 'what and where' from the GPS.</a:t>
            </a:r>
            <a:br>
              <a:rPr lang="en-US" dirty="0"/>
            </a:br>
            <a:r>
              <a:rPr lang="en-US" sz="1100" b="1" i="0" dirty="0">
                <a:effectLst/>
                <a:latin typeface="+mn-lt"/>
                <a:ea typeface="+mn-ea"/>
                <a:cs typeface="+mn-cs"/>
                <a:sym typeface="Helvetica Neue"/>
              </a:rPr>
              <a:t>The Outcome</a:t>
            </a:r>
            <a:r>
              <a:rPr lang="en-US" sz="1100" b="0" i="0" dirty="0">
                <a:effectLst/>
                <a:latin typeface="+mn-lt"/>
                <a:ea typeface="+mn-ea"/>
                <a:cs typeface="+mn-cs"/>
                <a:sym typeface="Helvetica Neue"/>
              </a:rPr>
              <a:t> of this intensive process is the gold-standard dataset for regional transport planning. This data feeds the complex models that forecast future traffic demand, evaluate the potential impact of new transit lines, and guide policy on everything from congestion pricing to land use."</a:t>
            </a:r>
          </a:p>
        </p:txBody>
      </p:sp>
    </p:spTree>
    <p:extLst>
      <p:ext uri="{BB962C8B-B14F-4D97-AF65-F5344CB8AC3E}">
        <p14:creationId xmlns:p14="http://schemas.microsoft.com/office/powerpoint/2010/main" val="274063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5C33A-F065-9111-053A-3CA46A358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7F67A-78C1-4A35-4CDA-C1CB3630E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8DC630-207B-5665-F71B-61891E09BBA4}"/>
              </a:ext>
            </a:extLst>
          </p:cNvPr>
          <p:cNvSpPr>
            <a:spLocks noGrp="1"/>
          </p:cNvSpPr>
          <p:nvPr>
            <p:ph type="body" idx="1"/>
          </p:nvPr>
        </p:nvSpPr>
        <p:spPr/>
        <p:txBody>
          <a:bodyPr/>
          <a:lstStyle/>
          <a:p>
            <a:r>
              <a:rPr lang="en-US" sz="1100" b="0" i="0" dirty="0">
                <a:effectLst/>
                <a:latin typeface="+mn-lt"/>
                <a:ea typeface="+mn-ea"/>
                <a:cs typeface="+mn-cs"/>
                <a:sym typeface="Helvetica Neue"/>
              </a:rPr>
              <a:t>"Let's ground this theory in a real-world example: the Household Travel Survey, or HTS. This is one of the most important tools in transportation planning.</a:t>
            </a:r>
            <a:br>
              <a:rPr lang="en-US" dirty="0"/>
            </a:br>
            <a:r>
              <a:rPr lang="en-US" sz="1100" b="1" i="0" dirty="0">
                <a:effectLst/>
                <a:latin typeface="+mn-lt"/>
                <a:ea typeface="+mn-ea"/>
                <a:cs typeface="+mn-cs"/>
                <a:sym typeface="Helvetica Neue"/>
              </a:rPr>
              <a:t>The Challenge</a:t>
            </a:r>
            <a:r>
              <a:rPr lang="en-US" sz="1100" b="0" i="0" dirty="0">
                <a:effectLst/>
                <a:latin typeface="+mn-lt"/>
                <a:ea typeface="+mn-ea"/>
                <a:cs typeface="+mn-cs"/>
                <a:sym typeface="Helvetica Neue"/>
              </a:rPr>
              <a:t> for any major metropolitan area is knowing how, when, where, and why its residents travel. Without this detailed data, it's impossible to make informed decisions about where to invest billions of dollars in infrastructure.</a:t>
            </a:r>
            <a:br>
              <a:rPr lang="en-US" dirty="0"/>
            </a:br>
            <a:r>
              <a:rPr lang="en-US" sz="1100" b="1" i="0" dirty="0">
                <a:effectLst/>
                <a:latin typeface="+mn-lt"/>
                <a:ea typeface="+mn-ea"/>
                <a:cs typeface="+mn-cs"/>
                <a:sym typeface="Helvetica Neue"/>
              </a:rPr>
              <a:t>The Method</a:t>
            </a:r>
            <a:r>
              <a:rPr lang="en-US" sz="1100" b="0" i="0" dirty="0">
                <a:effectLst/>
                <a:latin typeface="+mn-lt"/>
                <a:ea typeface="+mn-ea"/>
                <a:cs typeface="+mn-cs"/>
                <a:sym typeface="Helvetica Neue"/>
              </a:rPr>
              <a:t> to address this is a massive undertaking. The HTS is a perfect example of a hybrid approach. A random sample of households is recruited. They are asked to keep a travel diary for a specific period, often a week, where they record all the trips they make, their purpose—work, school, shopping—and the mode they used. To validate and enrich this self-reported data, participants also use a smartphone app or a dedicated device that passively tracks their GPS location. This combines the 'why' from the diary with the objective 'what and where' from the GPS.</a:t>
            </a:r>
            <a:br>
              <a:rPr lang="en-US" dirty="0"/>
            </a:br>
            <a:r>
              <a:rPr lang="en-US" sz="1100" b="1" i="0" dirty="0">
                <a:effectLst/>
                <a:latin typeface="+mn-lt"/>
                <a:ea typeface="+mn-ea"/>
                <a:cs typeface="+mn-cs"/>
                <a:sym typeface="Helvetica Neue"/>
              </a:rPr>
              <a:t>The Outcome</a:t>
            </a:r>
            <a:r>
              <a:rPr lang="en-US" sz="1100" b="0" i="0" dirty="0">
                <a:effectLst/>
                <a:latin typeface="+mn-lt"/>
                <a:ea typeface="+mn-ea"/>
                <a:cs typeface="+mn-cs"/>
                <a:sym typeface="Helvetica Neue"/>
              </a:rPr>
              <a:t> of this intensive process is the gold-standard dataset for regional transport planning. This data feeds the complex models that forecast future traffic demand, evaluate the potential impact of new transit lines, and guide policy on everything from congestion pricing to land use."</a:t>
            </a:r>
          </a:p>
        </p:txBody>
      </p:sp>
    </p:spTree>
    <p:extLst>
      <p:ext uri="{BB962C8B-B14F-4D97-AF65-F5344CB8AC3E}">
        <p14:creationId xmlns:p14="http://schemas.microsoft.com/office/powerpoint/2010/main" val="3677322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Section 2, Sensors and GPS data Collection</a:t>
            </a:r>
            <a:endParaRPr lang="en-AT" dirty="0"/>
          </a:p>
        </p:txBody>
      </p:sp>
    </p:spTree>
    <p:extLst>
      <p:ext uri="{BB962C8B-B14F-4D97-AF65-F5344CB8AC3E}">
        <p14:creationId xmlns:p14="http://schemas.microsoft.com/office/powerpoint/2010/main" val="4218110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DFC99-D7C2-F398-6446-D1851836D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8F94D-F12F-4521-DFEC-F007459A46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4FC48-2647-8DA2-2291-C1C5C47A096B}"/>
              </a:ext>
            </a:extLst>
          </p:cNvPr>
          <p:cNvSpPr>
            <a:spLocks noGrp="1"/>
          </p:cNvSpPr>
          <p:nvPr>
            <p:ph type="body" idx="1"/>
          </p:nvPr>
        </p:nvSpPr>
        <p:spPr/>
        <p:txBody>
          <a:bodyPr/>
          <a:lstStyle/>
          <a:p>
            <a:r>
              <a:rPr lang="en-US" sz="1100" b="0" i="0" dirty="0">
                <a:effectLst/>
                <a:latin typeface="+mn-lt"/>
                <a:ea typeface="+mn-ea"/>
                <a:cs typeface="+mn-cs"/>
                <a:sym typeface="Helvetica Neue"/>
              </a:rPr>
              <a:t>"We now move to our second pillar of data collection, which represents a fundamental shift in perspective. While surveys rely on what people </a:t>
            </a:r>
            <a:r>
              <a:rPr lang="en-US" sz="1100" b="0" i="1" dirty="0">
                <a:effectLst/>
                <a:latin typeface="+mn-lt"/>
                <a:ea typeface="+mn-ea"/>
                <a:cs typeface="+mn-cs"/>
                <a:sym typeface="Helvetica Neue"/>
              </a:rPr>
              <a:t>report</a:t>
            </a:r>
            <a:r>
              <a:rPr lang="en-US" sz="1100" b="0" i="0" dirty="0">
                <a:effectLst/>
                <a:latin typeface="+mn-lt"/>
                <a:ea typeface="+mn-ea"/>
                <a:cs typeface="+mn-cs"/>
                <a:sym typeface="Helvetica Neue"/>
              </a:rPr>
              <a:t> they did, sensor and GPS data capture what they </a:t>
            </a:r>
            <a:r>
              <a:rPr lang="en-US" sz="1100" b="0" i="1" dirty="0">
                <a:effectLst/>
                <a:latin typeface="+mn-lt"/>
                <a:ea typeface="+mn-ea"/>
                <a:cs typeface="+mn-cs"/>
                <a:sym typeface="Helvetica Neue"/>
              </a:rPr>
              <a:t>actually</a:t>
            </a:r>
            <a:r>
              <a:rPr lang="en-US" sz="1100" b="0" i="0" dirty="0">
                <a:effectLst/>
                <a:latin typeface="+mn-lt"/>
                <a:ea typeface="+mn-ea"/>
                <a:cs typeface="+mn-cs"/>
                <a:sym typeface="Helvetica Neue"/>
              </a:rPr>
              <a:t> did. This is the world of measured, objective behavior.</a:t>
            </a:r>
            <a:br>
              <a:rPr lang="en-US" dirty="0"/>
            </a:br>
            <a:r>
              <a:rPr lang="en-US" sz="1100" b="0" i="0" dirty="0">
                <a:effectLst/>
                <a:latin typeface="+mn-lt"/>
                <a:ea typeface="+mn-ea"/>
                <a:cs typeface="+mn-cs"/>
                <a:sym typeface="Helvetica Neue"/>
              </a:rPr>
              <a:t>We define this category as the set of technologies that passively and automatically collect vast amounts of high-resolution data. This data can be about the transportation system itself—like traffic volumes and speeds—or about the users moving through it.</a:t>
            </a:r>
            <a:br>
              <a:rPr lang="en-US" dirty="0"/>
            </a:br>
            <a:r>
              <a:rPr lang="en-US" sz="1100" b="0" i="0" dirty="0">
                <a:effectLst/>
                <a:latin typeface="+mn-lt"/>
                <a:ea typeface="+mn-ea"/>
                <a:cs typeface="+mn-cs"/>
                <a:sym typeface="Helvetica Neue"/>
              </a:rPr>
              <a:t>The sources are diverse. We have fixed, </a:t>
            </a:r>
            <a:r>
              <a:rPr lang="en-US" sz="1100" b="1" i="0" dirty="0">
                <a:effectLst/>
                <a:latin typeface="+mn-lt"/>
                <a:ea typeface="+mn-ea"/>
                <a:cs typeface="+mn-cs"/>
                <a:sym typeface="Helvetica Neue"/>
              </a:rPr>
              <a:t>roadside sensors</a:t>
            </a:r>
            <a:r>
              <a:rPr lang="en-US" sz="1100" b="0" i="0" dirty="0">
                <a:effectLst/>
                <a:latin typeface="+mn-lt"/>
                <a:ea typeface="+mn-ea"/>
                <a:cs typeface="+mn-cs"/>
                <a:sym typeface="Helvetica Neue"/>
              </a:rPr>
              <a:t> like the loop detectors embedded in pavement, advanced traffic cameras, and radar units that monitor flow. And increasingly, the source is </a:t>
            </a:r>
            <a:r>
              <a:rPr lang="en-US" sz="1100" b="1" i="0" dirty="0">
                <a:effectLst/>
                <a:latin typeface="+mn-lt"/>
                <a:ea typeface="+mn-ea"/>
                <a:cs typeface="+mn-cs"/>
                <a:sym typeface="Helvetica Neue"/>
              </a:rPr>
              <a:t>in-vehicle or personal devices</a:t>
            </a:r>
            <a:r>
              <a:rPr lang="en-US" sz="1100" b="0" i="0" dirty="0">
                <a:effectLst/>
                <a:latin typeface="+mn-lt"/>
                <a:ea typeface="+mn-ea"/>
                <a:cs typeface="+mn-cs"/>
                <a:sym typeface="Helvetica Neue"/>
              </a:rPr>
              <a:t>—the dedicated GPS units in fleet vehicles and, most importantly, the powerful, sensor-packed smartphones that billions of people carry with them every day. This flood of data has given us an unprecedented, real-time view into the dynamics of our transportation networks."</a:t>
            </a:r>
          </a:p>
        </p:txBody>
      </p:sp>
    </p:spTree>
    <p:extLst>
      <p:ext uri="{BB962C8B-B14F-4D97-AF65-F5344CB8AC3E}">
        <p14:creationId xmlns:p14="http://schemas.microsoft.com/office/powerpoint/2010/main" val="1900913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1D6CA-9515-8D5E-2455-115BCEAD3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803BB8-7BAC-E6FA-C394-30AAA1F43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D067E1-503D-9303-5850-FBEAD60D6147}"/>
              </a:ext>
            </a:extLst>
          </p:cNvPr>
          <p:cNvSpPr>
            <a:spLocks noGrp="1"/>
          </p:cNvSpPr>
          <p:nvPr>
            <p:ph type="body" idx="1"/>
          </p:nvPr>
        </p:nvSpPr>
        <p:spPr/>
        <p:txBody>
          <a:bodyPr/>
          <a:lstStyle/>
          <a:p>
            <a:r>
              <a:rPr lang="en-US" sz="1100" b="0" i="0" dirty="0">
                <a:effectLst/>
                <a:latin typeface="+mn-lt"/>
                <a:ea typeface="+mn-ea"/>
                <a:cs typeface="+mn-cs"/>
                <a:sym typeface="Helvetica Neue"/>
              </a:rPr>
              <a:t>"Let's take a closer look at the key types of sensors that form the backbone of our intelligent transportation systems.</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Inductive Loop Detectors</a:t>
            </a:r>
            <a:r>
              <a:rPr lang="en-US" sz="1100" b="0" i="0" dirty="0">
                <a:effectLst/>
                <a:latin typeface="+mn-lt"/>
                <a:ea typeface="+mn-ea"/>
                <a:cs typeface="+mn-cs"/>
                <a:sym typeface="Helvetica Neue"/>
              </a:rPr>
              <a:t>. These are the workhorses of traffic detection. They are essentially coils of wire embedded in the pavement that create a magnetic field. When a car passes over, it disrupts the field, registering a detection. They are very reliable for counting vehicles and measuring occupancy at intersections.</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Video Analytics Cameras</a:t>
            </a:r>
            <a:r>
              <a:rPr lang="en-US" sz="1100" b="0" i="0" dirty="0">
                <a:effectLst/>
                <a:latin typeface="+mn-lt"/>
                <a:ea typeface="+mn-ea"/>
                <a:cs typeface="+mn-cs"/>
                <a:sym typeface="Helvetica Neue"/>
              </a:rPr>
              <a:t>. These are far more than simple security cameras. They use powerful AI algorithms to process video feeds in real-time. They can count vehicles, but also classify them, track turning movements, and detect pedestrians and cyclists, providing a much richer picture of intersection activity.</a:t>
            </a:r>
            <a:br>
              <a:rPr lang="en-US" dirty="0"/>
            </a:br>
            <a:r>
              <a:rPr lang="en-US" sz="1100" b="0" i="0" dirty="0">
                <a:effectLst/>
                <a:latin typeface="+mn-lt"/>
                <a:ea typeface="+mn-ea"/>
                <a:cs typeface="+mn-cs"/>
                <a:sym typeface="Helvetica Neue"/>
              </a:rPr>
              <a:t>Third, </a:t>
            </a:r>
            <a:r>
              <a:rPr lang="en-US" sz="1100" b="1" i="0" dirty="0">
                <a:effectLst/>
                <a:latin typeface="+mn-lt"/>
                <a:ea typeface="+mn-ea"/>
                <a:cs typeface="+mn-cs"/>
                <a:sym typeface="Helvetica Neue"/>
              </a:rPr>
              <a:t>Radar Sensors</a:t>
            </a:r>
            <a:r>
              <a:rPr lang="en-US" sz="1100" b="0" i="0" dirty="0">
                <a:effectLst/>
                <a:latin typeface="+mn-lt"/>
                <a:ea typeface="+mn-ea"/>
                <a:cs typeface="+mn-cs"/>
                <a:sym typeface="Helvetica Neue"/>
              </a:rPr>
              <a:t>. These devices emit radio waves and measure the reflections to detect the presence, speed, and distance of vehicles. Their major advantage is that they are highly accurate and are unaffected by weather conditions like rain, fog, or darkness, which can be a challenge for video cameras.</a:t>
            </a:r>
            <a:br>
              <a:rPr lang="en-US" dirty="0"/>
            </a:br>
            <a:r>
              <a:rPr lang="en-US" sz="1100" b="0" i="0" dirty="0">
                <a:effectLst/>
                <a:latin typeface="+mn-lt"/>
                <a:ea typeface="+mn-ea"/>
                <a:cs typeface="+mn-cs"/>
                <a:sym typeface="Helvetica Neue"/>
              </a:rPr>
              <a:t>Finally, a clever technology: </a:t>
            </a:r>
            <a:r>
              <a:rPr lang="en-US" sz="1100" b="1" i="0" dirty="0">
                <a:effectLst/>
                <a:latin typeface="+mn-lt"/>
                <a:ea typeface="+mn-ea"/>
                <a:cs typeface="+mn-cs"/>
                <a:sym typeface="Helvetica Neue"/>
              </a:rPr>
              <a:t>Bluetooth and Wi-Fi Scanners</a:t>
            </a:r>
            <a:r>
              <a:rPr lang="en-US" sz="1100" b="0" i="0" dirty="0">
                <a:effectLst/>
                <a:latin typeface="+mn-lt"/>
                <a:ea typeface="+mn-ea"/>
                <a:cs typeface="+mn-cs"/>
                <a:sym typeface="Helvetica Neue"/>
              </a:rPr>
              <a:t>. These are small devices that anonymously detect the unique MAC addresses of Bluetooth or Wi-Fi signals from phones and vehicles. By placing these scanners at different points along a corridor, a system can match the anonymous IDs and calculate the exact travel time between those points, giving a highly accurate measure of congestion."</a:t>
            </a:r>
          </a:p>
        </p:txBody>
      </p:sp>
    </p:spTree>
    <p:extLst>
      <p:ext uri="{BB962C8B-B14F-4D97-AF65-F5344CB8AC3E}">
        <p14:creationId xmlns:p14="http://schemas.microsoft.com/office/powerpoint/2010/main" val="6470968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9B012-2131-184D-2B63-687DD8CED7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175E4-1A94-C9D4-67A9-0A393C3C9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B3D5C0-C01E-F22D-C26A-51A8CFB32C04}"/>
              </a:ext>
            </a:extLst>
          </p:cNvPr>
          <p:cNvSpPr>
            <a:spLocks noGrp="1"/>
          </p:cNvSpPr>
          <p:nvPr>
            <p:ph type="body" idx="1"/>
          </p:nvPr>
        </p:nvSpPr>
        <p:spPr/>
        <p:txBody>
          <a:bodyPr/>
          <a:lstStyle/>
          <a:p>
            <a:r>
              <a:rPr lang="en-US" sz="1100" b="0" i="0" dirty="0">
                <a:effectLst/>
                <a:latin typeface="+mn-lt"/>
                <a:ea typeface="+mn-ea"/>
                <a:cs typeface="+mn-cs"/>
                <a:sym typeface="Helvetica Neue"/>
              </a:rPr>
              <a:t>"GPS, or the Global Positioning System, is the foundation of most modern navigation and tracking. The principle behind it is remarkably elegant.</a:t>
            </a:r>
          </a:p>
          <a:p>
            <a:r>
              <a:rPr lang="en-US" sz="1100" b="0" i="0" dirty="0">
                <a:effectLst/>
                <a:latin typeface="+mn-lt"/>
                <a:ea typeface="+mn-ea"/>
                <a:cs typeface="+mn-cs"/>
                <a:sym typeface="Helvetica Neue"/>
              </a:rPr>
              <a:t>It starts with Transmission. A constellation of about 30 GPS satellites is constantly orbiting the Earth, and each one is continuously broadcasting a signal that contains its exact location and the precise time the signal was sent.</a:t>
            </a:r>
          </a:p>
          <a:p>
            <a:r>
              <a:rPr lang="en-US" sz="1100" b="0" i="0" dirty="0">
                <a:effectLst/>
                <a:latin typeface="+mn-lt"/>
                <a:ea typeface="+mn-ea"/>
                <a:cs typeface="+mn-cs"/>
                <a:sym typeface="Helvetica Neue"/>
              </a:rPr>
              <a:t>Next is Reception. A GPS receiver on the ground—in your smartphone, your car, or a dedicated tracking device—is constantly listening for these signals. It needs to 'hear' from at least four satellites simultaneously.</a:t>
            </a:r>
          </a:p>
          <a:p>
            <a:r>
              <a:rPr lang="en-US" sz="1100" b="0" i="0" dirty="0">
                <a:effectLst/>
                <a:latin typeface="+mn-lt"/>
                <a:ea typeface="+mn-ea"/>
                <a:cs typeface="+mn-cs"/>
                <a:sym typeface="Helvetica Neue"/>
              </a:rPr>
              <a:t>The magic is in Trilateration. The receiver measures the time it took for the signal from each satellite to arrive. Since the signal travels at the speed of light, this time delay can be converted into a very precise distance. So, the receiver knows it is 'X' kilometers from Satellite A, 'Y' from Satellite B, and 'Z' from Satellite C.</a:t>
            </a:r>
          </a:p>
          <a:p>
            <a:r>
              <a:rPr lang="en-US" sz="1100" b="0" i="0" dirty="0">
                <a:effectLst/>
                <a:latin typeface="+mn-lt"/>
                <a:ea typeface="+mn-ea"/>
                <a:cs typeface="+mn-cs"/>
                <a:sym typeface="Helvetica Neue"/>
              </a:rPr>
              <a:t>Finally, by knowing its distance from at least four different satellites, the receiver can calculate its precise Location in three dimensions—latitude, longitude, and altitude. When a device records these location points every few seconds, it creates a trajectory or 'breadcrumb trail' that provides a detailed record of a journey."</a:t>
            </a:r>
          </a:p>
        </p:txBody>
      </p:sp>
    </p:spTree>
    <p:extLst>
      <p:ext uri="{BB962C8B-B14F-4D97-AF65-F5344CB8AC3E}">
        <p14:creationId xmlns:p14="http://schemas.microsoft.com/office/powerpoint/2010/main" val="42790020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1C1DB-6CCC-7686-30B5-3D09B751F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E23CF6-49C8-833E-8B9D-D120DB4E1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BDD29-D764-9020-66B6-B910C5690278}"/>
              </a:ext>
            </a:extLst>
          </p:cNvPr>
          <p:cNvSpPr>
            <a:spLocks noGrp="1"/>
          </p:cNvSpPr>
          <p:nvPr>
            <p:ph type="body" idx="1"/>
          </p:nvPr>
        </p:nvSpPr>
        <p:spPr/>
        <p:txBody>
          <a:bodyPr/>
          <a:lstStyle/>
          <a:p>
            <a:r>
              <a:rPr lang="en-US" sz="1100" b="0" i="0" dirty="0">
                <a:effectLst/>
                <a:latin typeface="+mn-lt"/>
                <a:ea typeface="+mn-ea"/>
                <a:cs typeface="+mn-cs"/>
                <a:sym typeface="Helvetica Neue"/>
              </a:rPr>
              <a:t>"The true value of sensor and GPS data is unlocked through its diverse applications, which form the core of what we call Intelligent Transportation Systems, or ITS.</a:t>
            </a:r>
            <a:br>
              <a:rPr lang="en-US" dirty="0"/>
            </a:br>
            <a:r>
              <a:rPr lang="en-US" sz="1100" b="0" i="0" dirty="0">
                <a:effectLst/>
                <a:latin typeface="+mn-lt"/>
                <a:ea typeface="+mn-ea"/>
                <a:cs typeface="+mn-cs"/>
                <a:sym typeface="Helvetica Neue"/>
              </a:rPr>
              <a:t>It enables </a:t>
            </a:r>
            <a:r>
              <a:rPr lang="en-US" sz="1100" b="1" i="0" dirty="0">
                <a:effectLst/>
                <a:latin typeface="+mn-lt"/>
                <a:ea typeface="+mn-ea"/>
                <a:cs typeface="+mn-cs"/>
                <a:sym typeface="Helvetica Neue"/>
              </a:rPr>
              <a:t>Real-Time Traffic Monitoring</a:t>
            </a:r>
            <a:r>
              <a:rPr lang="en-US" sz="1100" b="0" i="0" dirty="0">
                <a:effectLst/>
                <a:latin typeface="+mn-lt"/>
                <a:ea typeface="+mn-ea"/>
                <a:cs typeface="+mn-cs"/>
                <a:sym typeface="Helvetica Neue"/>
              </a:rPr>
              <a:t>, allowing traffic management centers to see congestion forming, detect incidents, and dynamically adjust traffic signal timing to improve flow.</a:t>
            </a:r>
            <a:br>
              <a:rPr lang="en-US" dirty="0"/>
            </a:br>
            <a:r>
              <a:rPr lang="en-US" sz="1100" b="0" i="0" dirty="0">
                <a:effectLst/>
                <a:latin typeface="+mn-lt"/>
                <a:ea typeface="+mn-ea"/>
                <a:cs typeface="+mn-cs"/>
                <a:sym typeface="Helvetica Neue"/>
              </a:rPr>
              <a:t>It powers the </a:t>
            </a:r>
            <a:r>
              <a:rPr lang="en-US" sz="1100" b="1" i="0" dirty="0">
                <a:effectLst/>
                <a:latin typeface="+mn-lt"/>
                <a:ea typeface="+mn-ea"/>
                <a:cs typeface="+mn-cs"/>
                <a:sym typeface="Helvetica Neue"/>
              </a:rPr>
              <a:t>Navigation and Route Optimization</a:t>
            </a:r>
            <a:r>
              <a:rPr lang="en-US" sz="1100" b="0" i="0" dirty="0">
                <a:effectLst/>
                <a:latin typeface="+mn-lt"/>
                <a:ea typeface="+mn-ea"/>
                <a:cs typeface="+mn-cs"/>
                <a:sym typeface="Helvetica Neue"/>
              </a:rPr>
              <a:t> apps we all use. By crowdsourcing anonymized speed data from thousands of users, these services can find the fastest route based on actual, current conditions.</a:t>
            </a:r>
            <a:br>
              <a:rPr lang="en-US" dirty="0"/>
            </a:br>
            <a:r>
              <a:rPr lang="en-US" sz="1100" b="0" i="0" dirty="0">
                <a:effectLst/>
                <a:latin typeface="+mn-lt"/>
                <a:ea typeface="+mn-ea"/>
                <a:cs typeface="+mn-cs"/>
                <a:sym typeface="Helvetica Neue"/>
              </a:rPr>
              <a:t>For </a:t>
            </a:r>
            <a:r>
              <a:rPr lang="en-US" sz="1100" b="1" i="0" dirty="0">
                <a:effectLst/>
                <a:latin typeface="+mn-lt"/>
                <a:ea typeface="+mn-ea"/>
                <a:cs typeface="+mn-cs"/>
                <a:sym typeface="Helvetica Neue"/>
              </a:rPr>
              <a:t>Public Transport</a:t>
            </a:r>
            <a:r>
              <a:rPr lang="en-US" sz="1100" b="0" i="0" dirty="0">
                <a:effectLst/>
                <a:latin typeface="+mn-lt"/>
                <a:ea typeface="+mn-ea"/>
                <a:cs typeface="+mn-cs"/>
                <a:sym typeface="Helvetica Neue"/>
              </a:rPr>
              <a:t>, GPS is essential. Operators use it for fleet management to track the real-time location of every bus and train, which feeds the arrival time information passengers rely on and helps monitor on-time performance.</a:t>
            </a:r>
            <a:br>
              <a:rPr lang="en-US" dirty="0"/>
            </a:br>
            <a:r>
              <a:rPr lang="en-US" sz="1100" b="0" i="0" dirty="0">
                <a:effectLst/>
                <a:latin typeface="+mn-lt"/>
                <a:ea typeface="+mn-ea"/>
                <a:cs typeface="+mn-cs"/>
                <a:sym typeface="Helvetica Neue"/>
              </a:rPr>
              <a:t>At a strategic level, by aggregating massive amounts of anonymized location data, planners can conduct large-scale </a:t>
            </a:r>
            <a:r>
              <a:rPr lang="en-US" sz="1100" b="1" i="0" dirty="0">
                <a:effectLst/>
                <a:latin typeface="+mn-lt"/>
                <a:ea typeface="+mn-ea"/>
                <a:cs typeface="+mn-cs"/>
                <a:sym typeface="Helvetica Neue"/>
              </a:rPr>
              <a:t>Origin-Destination analysis</a:t>
            </a:r>
            <a:r>
              <a:rPr lang="en-US" sz="1100" b="0" i="0" dirty="0">
                <a:effectLst/>
                <a:latin typeface="+mn-lt"/>
                <a:ea typeface="+mn-ea"/>
                <a:cs typeface="+mn-cs"/>
                <a:sym typeface="Helvetica Neue"/>
              </a:rPr>
              <a:t> to see where people are traveling from and to, informing long-range infrastructure planning.</a:t>
            </a:r>
            <a:br>
              <a:rPr lang="en-US" dirty="0"/>
            </a:br>
            <a:r>
              <a:rPr lang="en-US" sz="1100" b="0" i="0" dirty="0">
                <a:effectLst/>
                <a:latin typeface="+mn-lt"/>
                <a:ea typeface="+mn-ea"/>
                <a:cs typeface="+mn-cs"/>
                <a:sym typeface="Helvetica Neue"/>
              </a:rPr>
              <a:t>Finally, with advanced machine learning algorithms, we can now perform </a:t>
            </a:r>
            <a:r>
              <a:rPr lang="en-US" sz="1100" b="1" i="0" dirty="0">
                <a:effectLst/>
                <a:latin typeface="+mn-lt"/>
                <a:ea typeface="+mn-ea"/>
                <a:cs typeface="+mn-cs"/>
                <a:sym typeface="Helvetica Neue"/>
              </a:rPr>
              <a:t>Transportation Mode Detection</a:t>
            </a:r>
            <a:r>
              <a:rPr lang="en-US" sz="1100" b="0" i="0" dirty="0">
                <a:effectLst/>
                <a:latin typeface="+mn-lt"/>
                <a:ea typeface="+mn-ea"/>
                <a:cs typeface="+mn-cs"/>
                <a:sym typeface="Helvetica Neue"/>
              </a:rPr>
              <a:t>, analyzing the speed and movement patterns in a GPS track to automatically determine if a person was walking, cycling, driving, or taking a train, providing rich behavioral insights."</a:t>
            </a:r>
          </a:p>
        </p:txBody>
      </p:sp>
    </p:spTree>
    <p:extLst>
      <p:ext uri="{BB962C8B-B14F-4D97-AF65-F5344CB8AC3E}">
        <p14:creationId xmlns:p14="http://schemas.microsoft.com/office/powerpoint/2010/main" val="282726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634F-7C2B-F614-B731-880F6840C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B3365-D81A-51AE-9042-AE4C7D99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DD19E-F85B-9CDF-442C-31F0899D8492}"/>
              </a:ext>
            </a:extLst>
          </p:cNvPr>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193201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2B1F6-7FC7-27BA-92F4-06C32AE7A6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29AB2-DA4D-22E8-A2DA-1022327F2D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3629E-35F3-953A-5312-D33BBFC68EC1}"/>
              </a:ext>
            </a:extLst>
          </p:cNvPr>
          <p:cNvSpPr>
            <a:spLocks noGrp="1"/>
          </p:cNvSpPr>
          <p:nvPr>
            <p:ph type="body" idx="1"/>
          </p:nvPr>
        </p:nvSpPr>
        <p:spPr/>
        <p:txBody>
          <a:bodyPr/>
          <a:lstStyle/>
          <a:p>
            <a:r>
              <a:rPr lang="en-US" sz="1100" b="0" i="0" dirty="0">
                <a:effectLst/>
                <a:latin typeface="+mn-lt"/>
                <a:ea typeface="+mn-ea"/>
                <a:cs typeface="+mn-cs"/>
                <a:sym typeface="Helvetica Neue"/>
              </a:rPr>
              <a:t>"However, having all this data creates a monumental challenge: </a:t>
            </a:r>
            <a:r>
              <a:rPr lang="en-US" sz="1100" b="1" i="0" dirty="0">
                <a:effectLst/>
                <a:latin typeface="+mn-lt"/>
                <a:ea typeface="+mn-ea"/>
                <a:cs typeface="+mn-cs"/>
                <a:sym typeface="Helvetica Neue"/>
              </a:rPr>
              <a:t>integration</a:t>
            </a:r>
            <a:r>
              <a:rPr lang="en-US" sz="1100" b="0" i="0" dirty="0">
                <a:effectLst/>
                <a:latin typeface="+mn-lt"/>
                <a:ea typeface="+mn-ea"/>
                <a:cs typeface="+mn-cs"/>
                <a:sym typeface="Helvetica Neue"/>
              </a:rPr>
              <a:t>. We have traffic counts from sensors, route trajectories from GPS, and user demographics from surveys. Each dataset lives in its own silo and speaks its own language. The real, deep insights emerge only when we can successfully merge them.</a:t>
            </a:r>
            <a:br>
              <a:rPr lang="en-US" dirty="0"/>
            </a:br>
            <a:r>
              <a:rPr lang="en-US" sz="1100" b="0" i="0" dirty="0">
                <a:effectLst/>
                <a:latin typeface="+mn-lt"/>
                <a:ea typeface="+mn-ea"/>
                <a:cs typeface="+mn-cs"/>
                <a:sym typeface="Helvetica Neue"/>
              </a:rPr>
              <a:t>The goal is to move from fragmented data points to a </a:t>
            </a:r>
            <a:r>
              <a:rPr lang="en-US" sz="1100" b="1" i="0" dirty="0">
                <a:effectLst/>
                <a:latin typeface="+mn-lt"/>
                <a:ea typeface="+mn-ea"/>
                <a:cs typeface="+mn-cs"/>
                <a:sym typeface="Helvetica Neue"/>
              </a:rPr>
              <a:t>single, holistic view</a:t>
            </a:r>
            <a:r>
              <a:rPr lang="en-US" sz="1100" b="0" i="0" dirty="0">
                <a:effectLst/>
                <a:latin typeface="+mn-lt"/>
                <a:ea typeface="+mn-ea"/>
                <a:cs typeface="+mn-cs"/>
                <a:sym typeface="Helvetica Neue"/>
              </a:rPr>
              <a:t> of our transportation system. Imagine being able to layer real-time traffic speeds from GPS data over a map of road conditions from your asset management system, and then correlating that with accident hotspots and public satisfaction survey results. That is the power of integration.</a:t>
            </a:r>
            <a:br>
              <a:rPr lang="en-US" dirty="0"/>
            </a:br>
            <a:r>
              <a:rPr lang="en-US" sz="1100" b="0" i="0" dirty="0">
                <a:effectLst/>
                <a:latin typeface="+mn-lt"/>
                <a:ea typeface="+mn-ea"/>
                <a:cs typeface="+mn-cs"/>
                <a:sym typeface="Helvetica Neue"/>
              </a:rPr>
              <a:t>The solution isn't simple, but it requires a strategic approach. First, we must </a:t>
            </a:r>
            <a:r>
              <a:rPr lang="en-US" sz="1100" b="1" i="0" dirty="0">
                <a:effectLst/>
                <a:latin typeface="+mn-lt"/>
                <a:ea typeface="+mn-ea"/>
                <a:cs typeface="+mn-cs"/>
                <a:sym typeface="Helvetica Neue"/>
              </a:rPr>
              <a:t>centralize</a:t>
            </a:r>
            <a:r>
              <a:rPr lang="en-US" sz="1100" b="0" i="0" dirty="0">
                <a:effectLst/>
                <a:latin typeface="+mn-lt"/>
                <a:ea typeface="+mn-ea"/>
                <a:cs typeface="+mn-cs"/>
                <a:sym typeface="Helvetica Neue"/>
              </a:rPr>
              <a:t> the data, bringing it out of its silos and into a common data warehouse or data lake. Second, we must </a:t>
            </a:r>
            <a:r>
              <a:rPr lang="en-US" sz="1100" b="1" i="0" dirty="0">
                <a:effectLst/>
                <a:latin typeface="+mn-lt"/>
                <a:ea typeface="+mn-ea"/>
                <a:cs typeface="+mn-cs"/>
                <a:sym typeface="Helvetica Neue"/>
              </a:rPr>
              <a:t>standardize</a:t>
            </a:r>
            <a:r>
              <a:rPr lang="en-US" sz="1100" b="0" i="0" dirty="0">
                <a:effectLst/>
                <a:latin typeface="+mn-lt"/>
                <a:ea typeface="+mn-ea"/>
                <a:cs typeface="+mn-cs"/>
                <a:sym typeface="Helvetica Neue"/>
              </a:rPr>
              <a:t> it, converting it into common formats so that the different datasets can actually 'talk' to each other. Finally, and most critically, we must </a:t>
            </a:r>
            <a:r>
              <a:rPr lang="en-US" sz="1100" b="1" i="0" dirty="0">
                <a:effectLst/>
                <a:latin typeface="+mn-lt"/>
                <a:ea typeface="+mn-ea"/>
                <a:cs typeface="+mn-cs"/>
                <a:sym typeface="Helvetica Neue"/>
              </a:rPr>
              <a:t>validate</a:t>
            </a:r>
            <a:r>
              <a:rPr lang="en-US" sz="1100" b="0" i="0" dirty="0">
                <a:effectLst/>
                <a:latin typeface="+mn-lt"/>
                <a:ea typeface="+mn-ea"/>
                <a:cs typeface="+mn-cs"/>
                <a:sym typeface="Helvetica Neue"/>
              </a:rPr>
              <a:t> it. This means implementing automated and manual checks to clean the data, remove errors, and ensure it is accurate and reliable. Because making important decisions based on poor-quality, un-integrated data is often worse than having no data at all."</a:t>
            </a:r>
          </a:p>
        </p:txBody>
      </p:sp>
    </p:spTree>
    <p:extLst>
      <p:ext uri="{BB962C8B-B14F-4D97-AF65-F5344CB8AC3E}">
        <p14:creationId xmlns:p14="http://schemas.microsoft.com/office/powerpoint/2010/main" val="4036548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A0E19-102D-7272-9A99-7BC16E318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FC0A3-AA90-F6CC-6B2A-3E608E6F0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0D74A0-9051-AD50-DA7E-E856C916528D}"/>
              </a:ext>
            </a:extLst>
          </p:cNvPr>
          <p:cNvSpPr>
            <a:spLocks noGrp="1"/>
          </p:cNvSpPr>
          <p:nvPr>
            <p:ph type="body" idx="1"/>
          </p:nvPr>
        </p:nvSpPr>
        <p:spPr/>
        <p:txBody>
          <a:bodyPr/>
          <a:lstStyle/>
          <a:p>
            <a:r>
              <a:rPr lang="en-US" sz="1100" b="0" i="0" dirty="0">
                <a:effectLst/>
                <a:latin typeface="+mn-lt"/>
                <a:ea typeface="+mn-ea"/>
                <a:cs typeface="+mn-cs"/>
                <a:sym typeface="Helvetica Neue"/>
              </a:rPr>
              <a:t>"Let's look at one more case study for sensor and GPS data, this time focusing on how it can be used for asset management. We'll look at the city of Amsterdam.</a:t>
            </a:r>
            <a:br>
              <a:rPr lang="en-US" dirty="0"/>
            </a:br>
            <a:r>
              <a:rPr lang="en-US" sz="1100" b="1" i="0" dirty="0">
                <a:effectLst/>
                <a:latin typeface="+mn-lt"/>
                <a:ea typeface="+mn-ea"/>
                <a:cs typeface="+mn-cs"/>
                <a:sym typeface="Helvetica Neue"/>
              </a:rPr>
              <a:t>The Challenge</a:t>
            </a:r>
            <a:r>
              <a:rPr lang="en-US" sz="1100" b="0" i="0" dirty="0">
                <a:effectLst/>
                <a:latin typeface="+mn-lt"/>
                <a:ea typeface="+mn-ea"/>
                <a:cs typeface="+mn-cs"/>
                <a:sym typeface="Helvetica Neue"/>
              </a:rPr>
              <a:t> for Amsterdam is not a lack of cycling, but the opposite: its vast and vital network of bike lanes requires constant maintenance to ensure safety and usability. Traditional paper-based reporting was slow and inefficient.</a:t>
            </a:r>
            <a:br>
              <a:rPr lang="en-US" dirty="0"/>
            </a:br>
            <a:r>
              <a:rPr lang="en-US" sz="1100" b="1" i="0" dirty="0">
                <a:effectLst/>
                <a:latin typeface="+mn-lt"/>
                <a:ea typeface="+mn-ea"/>
                <a:cs typeface="+mn-cs"/>
                <a:sym typeface="Helvetica Neue"/>
              </a:rPr>
              <a:t>The Method</a:t>
            </a:r>
            <a:r>
              <a:rPr lang="en-US" sz="1100" b="0" i="0" dirty="0">
                <a:effectLst/>
                <a:latin typeface="+mn-lt"/>
                <a:ea typeface="+mn-ea"/>
                <a:cs typeface="+mn-cs"/>
                <a:sym typeface="Helvetica Neue"/>
              </a:rPr>
              <a:t> they implemented was a modern, GIS-based solution. First, the city created a comprehensive digital map of its entire cycling network in a GIS. Then, they equipped field staff with mobile devices. When a staff member identifies an issue—a pothole, a broken sign, a faded lane marking—they can open an app, use the phone's GPS to tag the precise location, take a photo of the problem, and submit a report directly to a central database.</a:t>
            </a:r>
            <a:br>
              <a:rPr lang="en-US" dirty="0"/>
            </a:br>
            <a:r>
              <a:rPr lang="en-US" sz="1100" b="1" i="0" dirty="0">
                <a:effectLst/>
                <a:latin typeface="+mn-lt"/>
                <a:ea typeface="+mn-ea"/>
                <a:cs typeface="+mn-cs"/>
                <a:sym typeface="Helvetica Neue"/>
              </a:rPr>
              <a:t>The Outcome</a:t>
            </a:r>
            <a:r>
              <a:rPr lang="en-US" sz="1100" b="0" i="0" dirty="0">
                <a:effectLst/>
                <a:latin typeface="+mn-lt"/>
                <a:ea typeface="+mn-ea"/>
                <a:cs typeface="+mn-cs"/>
                <a:sym typeface="Helvetica Neue"/>
              </a:rPr>
              <a:t> of this integration of GIS, GPS, and mobile technology was a dramatic improvement in operational efficiency. Maintenance requests became instant and precise. This led to faster repair times, a data-driven approach to prioritizing work, and ultimately, a safer and more reliable cycling network for everyone. This is a perfect example of how sensor data isn't just for monitoring traffic, but for actively managing infrastructure."</a:t>
            </a:r>
          </a:p>
        </p:txBody>
      </p:sp>
    </p:spTree>
    <p:extLst>
      <p:ext uri="{BB962C8B-B14F-4D97-AF65-F5344CB8AC3E}">
        <p14:creationId xmlns:p14="http://schemas.microsoft.com/office/powerpoint/2010/main" val="963089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B86BC-8BC5-78B6-0626-C2A45B811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548ABC-3ED7-50B2-8F5D-781E22AAA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BE458F-BD9C-D335-4BCA-A78AD4DB2CE3}"/>
              </a:ext>
            </a:extLst>
          </p:cNvPr>
          <p:cNvSpPr>
            <a:spLocks noGrp="1"/>
          </p:cNvSpPr>
          <p:nvPr>
            <p:ph type="body" idx="1"/>
          </p:nvPr>
        </p:nvSpPr>
        <p:spPr/>
        <p:txBody>
          <a:bodyPr/>
          <a:lstStyle/>
          <a:p>
            <a:r>
              <a:rPr lang="en-US" sz="1100" b="0" i="0" dirty="0">
                <a:effectLst/>
                <a:latin typeface="+mn-lt"/>
                <a:ea typeface="+mn-ea"/>
                <a:cs typeface="+mn-cs"/>
                <a:sym typeface="Helvetica Neue"/>
              </a:rPr>
              <a:t>"As we've seen, this technology is incredibly powerful, but it's not a silver bullet. We must maintain a balanced perspective on its advantages and challenges.</a:t>
            </a:r>
            <a:br>
              <a:rPr lang="en-US" dirty="0"/>
            </a:br>
            <a:r>
              <a:rPr lang="en-US" sz="1100" b="0" i="0" dirty="0">
                <a:effectLst/>
                <a:latin typeface="+mn-lt"/>
                <a:ea typeface="+mn-ea"/>
                <a:cs typeface="+mn-cs"/>
                <a:sym typeface="Helvetica Neue"/>
              </a:rPr>
              <a:t>On the </a:t>
            </a:r>
            <a:r>
              <a:rPr lang="en-US" sz="1100" b="1" i="0" dirty="0">
                <a:effectLst/>
                <a:latin typeface="+mn-lt"/>
                <a:ea typeface="+mn-ea"/>
                <a:cs typeface="+mn-cs"/>
                <a:sym typeface="Helvetica Neue"/>
              </a:rPr>
              <a:t>advantages</a:t>
            </a:r>
            <a:r>
              <a:rPr lang="en-US" sz="1100" b="0" i="0" dirty="0">
                <a:effectLst/>
                <a:latin typeface="+mn-lt"/>
                <a:ea typeface="+mn-ea"/>
                <a:cs typeface="+mn-cs"/>
                <a:sym typeface="Helvetica Neue"/>
              </a:rPr>
              <a:t> side, sensor and GPS data is objective and highly accurate. It captures real-world behavior, free from the recall errors or social desirability bias that can affect surveys. It is fundamentally a real-time data source, which is transformative for operational management. And the scale is immense; we can collect data 24/7 across an entire network. Once the initial infrastructure is in place, the cost per data point can be very low.</a:t>
            </a:r>
            <a:br>
              <a:rPr lang="en-US" dirty="0"/>
            </a:br>
            <a:r>
              <a:rPr lang="en-US" sz="1100" b="0" i="0" dirty="0">
                <a:effectLst/>
                <a:latin typeface="+mn-lt"/>
                <a:ea typeface="+mn-ea"/>
                <a:cs typeface="+mn-cs"/>
                <a:sym typeface="Helvetica Neue"/>
              </a:rPr>
              <a:t>However, there are significant </a:t>
            </a:r>
            <a:r>
              <a:rPr lang="en-US" sz="1100" b="1" i="0" dirty="0">
                <a:effectLst/>
                <a:latin typeface="+mn-lt"/>
                <a:ea typeface="+mn-ea"/>
                <a:cs typeface="+mn-cs"/>
                <a:sym typeface="Helvetica Neue"/>
              </a:rPr>
              <a:t>challenges</a:t>
            </a:r>
            <a:r>
              <a:rPr lang="en-US" sz="1100" b="0" i="0" dirty="0">
                <a:effectLst/>
                <a:latin typeface="+mn-lt"/>
                <a:ea typeface="+mn-ea"/>
                <a:cs typeface="+mn-cs"/>
                <a:sym typeface="Helvetica Neue"/>
              </a:rPr>
              <a:t>. The sheer volume of data can be overwhelming, creating a 'data overload' problem that requires powerful computing infrastructure and specialized skills to analyze. As we discussed earlier, the collection of detailed location data raises major </a:t>
            </a:r>
            <a:r>
              <a:rPr lang="en-US" sz="1100" b="1" i="0" dirty="0">
                <a:effectLst/>
                <a:latin typeface="+mn-lt"/>
                <a:ea typeface="+mn-ea"/>
                <a:cs typeface="+mn-cs"/>
                <a:sym typeface="Helvetica Neue"/>
              </a:rPr>
              <a:t>privacy concerns</a:t>
            </a:r>
            <a:r>
              <a:rPr lang="en-US" sz="1100" b="0" i="0" dirty="0">
                <a:effectLst/>
                <a:latin typeface="+mn-lt"/>
                <a:ea typeface="+mn-ea"/>
                <a:cs typeface="+mn-cs"/>
                <a:sym typeface="Helvetica Neue"/>
              </a:rPr>
              <a:t> that require careful ethical management, consent, and anonymization. The </a:t>
            </a:r>
            <a:r>
              <a:rPr lang="en-US" sz="1100" b="1" i="0" dirty="0">
                <a:effectLst/>
                <a:latin typeface="+mn-lt"/>
                <a:ea typeface="+mn-ea"/>
                <a:cs typeface="+mn-cs"/>
                <a:sym typeface="Helvetica Neue"/>
              </a:rPr>
              <a:t>initial cost</a:t>
            </a:r>
            <a:r>
              <a:rPr lang="en-US" sz="1100" b="0" i="0" dirty="0">
                <a:effectLst/>
                <a:latin typeface="+mn-lt"/>
                <a:ea typeface="+mn-ea"/>
                <a:cs typeface="+mn-cs"/>
                <a:sym typeface="Helvetica Neue"/>
              </a:rPr>
              <a:t> of purchasing, installing, and maintaining a network of physical sensors can be very high. And perhaps most importantly, sensor data tells us the 'what,' 'where,' and 'when' with incredible precision, but it tells us nothing about the 'why.' We see a driver took a longer route, but we don't know if it was to avoid traffic, run an errand, or simply enjoy a scenic drive. For that, we still need other methods."</a:t>
            </a:r>
          </a:p>
        </p:txBody>
      </p:sp>
    </p:spTree>
    <p:extLst>
      <p:ext uri="{BB962C8B-B14F-4D97-AF65-F5344CB8AC3E}">
        <p14:creationId xmlns:p14="http://schemas.microsoft.com/office/powerpoint/2010/main" val="23608189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1D767-9014-3023-1678-94F67D62F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AD6D1-0B33-04DA-1628-F11AA1D93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F0010-9B27-793D-A205-99459CCBA47F}"/>
              </a:ext>
            </a:extLst>
          </p:cNvPr>
          <p:cNvSpPr>
            <a:spLocks noGrp="1"/>
          </p:cNvSpPr>
          <p:nvPr>
            <p:ph type="body" idx="1"/>
          </p:nvPr>
        </p:nvSpPr>
        <p:spPr/>
        <p:txBody>
          <a:bodyPr/>
          <a:lstStyle/>
          <a:p>
            <a:r>
              <a:rPr lang="en-US" sz="1100" b="0" i="0" dirty="0">
                <a:effectLst/>
                <a:latin typeface="+mn-lt"/>
                <a:ea typeface="+mn-ea"/>
                <a:cs typeface="+mn-cs"/>
                <a:sym typeface="Helvetica Neue"/>
              </a:rPr>
              <a:t>"This field is evolving at an incredible pace, so let's briefly look at the key trends that will shape the future of transport data collection.</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AI-Powered Analytics</a:t>
            </a:r>
            <a:r>
              <a:rPr lang="en-US" sz="1100" b="0" i="0" dirty="0">
                <a:effectLst/>
                <a:latin typeface="+mn-lt"/>
                <a:ea typeface="+mn-ea"/>
                <a:cs typeface="+mn-cs"/>
                <a:sym typeface="Helvetica Neue"/>
              </a:rPr>
              <a:t>. We are moving beyond simple data collection to having artificial intelligence algorithms that can analyze these vast datasets for us. AI is already transforming video analytics, and it will increasingly be used to identify complex travel patterns and predict future congestion with remarkable accuracy.</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Enhanced Connectivity</a:t>
            </a:r>
            <a:r>
              <a:rPr lang="en-US" sz="1100" b="0" i="0" dirty="0">
                <a:effectLst/>
                <a:latin typeface="+mn-lt"/>
                <a:ea typeface="+mn-ea"/>
                <a:cs typeface="+mn-cs"/>
                <a:sym typeface="Helvetica Neue"/>
              </a:rPr>
              <a:t>. The rollout of 5G and the development of Vehicle-to-Everything, or V2X, communication technologies will be a game-changer. This will allow vehicles to communicate directly and instantly with other vehicles, with traffic signals, and with the broader infrastructure, enabling a new level of real-time, cooperative traffic management.</a:t>
            </a:r>
            <a:br>
              <a:rPr lang="en-US" dirty="0"/>
            </a:br>
            <a:r>
              <a:rPr lang="en-US" sz="1100" b="0" i="0" dirty="0">
                <a:effectLst/>
                <a:latin typeface="+mn-lt"/>
                <a:ea typeface="+mn-ea"/>
                <a:cs typeface="+mn-cs"/>
                <a:sym typeface="Helvetica Neue"/>
              </a:rPr>
              <a:t>Third, </a:t>
            </a:r>
            <a:r>
              <a:rPr lang="en-US" sz="1100" b="1" i="0" dirty="0">
                <a:effectLst/>
                <a:latin typeface="+mn-lt"/>
                <a:ea typeface="+mn-ea"/>
                <a:cs typeface="+mn-cs"/>
                <a:sym typeface="Helvetica Neue"/>
              </a:rPr>
              <a:t>The Internet of Things (IoT)</a:t>
            </a:r>
            <a:r>
              <a:rPr lang="en-US" sz="1100" b="0" i="0" dirty="0">
                <a:effectLst/>
                <a:latin typeface="+mn-lt"/>
                <a:ea typeface="+mn-ea"/>
                <a:cs typeface="+mn-cs"/>
                <a:sym typeface="Helvetica Neue"/>
              </a:rPr>
              <a:t>. Sensors are becoming smaller, cheaper, and more energy-efficient. This means we can embed them in almost anything, creating a dense network of interconnected devices that share data seamlessly.</a:t>
            </a:r>
            <a:br>
              <a:rPr lang="en-US" dirty="0"/>
            </a:br>
            <a:r>
              <a:rPr lang="en-US" sz="1100" b="0" i="0" dirty="0">
                <a:effectLst/>
                <a:latin typeface="+mn-lt"/>
                <a:ea typeface="+mn-ea"/>
                <a:cs typeface="+mn-cs"/>
                <a:sym typeface="Helvetica Neue"/>
              </a:rPr>
              <a:t>Finally, </a:t>
            </a:r>
            <a:r>
              <a:rPr lang="en-US" sz="1100" b="1" i="0" dirty="0">
                <a:effectLst/>
                <a:latin typeface="+mn-lt"/>
                <a:ea typeface="+mn-ea"/>
                <a:cs typeface="+mn-cs"/>
                <a:sym typeface="Helvetica Neue"/>
              </a:rPr>
              <a:t>Edge Computing</a:t>
            </a:r>
            <a:r>
              <a:rPr lang="en-US" sz="1100" b="0" i="0" dirty="0">
                <a:effectLst/>
                <a:latin typeface="+mn-lt"/>
                <a:ea typeface="+mn-ea"/>
                <a:cs typeface="+mn-cs"/>
                <a:sym typeface="Helvetica Neue"/>
              </a:rPr>
              <a:t>. Instead of sending a raw video feed from a traffic camera to a central server for analysis, edge computing allows the analysis to happen on the camera itself. The device only sends the final, processed result—for example, '5 cars, 2 trucks, 1 cyclist'—which drastically reduces the amount of data that needs to be transmitted and stored. These trends point to a future of more intelligent, more connected, and more responsive transportation systems."</a:t>
            </a:r>
          </a:p>
        </p:txBody>
      </p:sp>
    </p:spTree>
    <p:extLst>
      <p:ext uri="{BB962C8B-B14F-4D97-AF65-F5344CB8AC3E}">
        <p14:creationId xmlns:p14="http://schemas.microsoft.com/office/powerpoint/2010/main" val="3984612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A0F58-3035-7F7B-E244-D7645D456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91F0B2-0369-805F-4134-7AAAEA2EA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AEE4D2-D3E0-AD8C-F3C7-185FC52DBE24}"/>
              </a:ext>
            </a:extLst>
          </p:cNvPr>
          <p:cNvSpPr>
            <a:spLocks noGrp="1"/>
          </p:cNvSpPr>
          <p:nvPr>
            <p:ph type="body" idx="1"/>
          </p:nvPr>
        </p:nvSpPr>
        <p:spPr/>
        <p:txBody>
          <a:bodyPr/>
          <a:lstStyle/>
          <a:p>
            <a:r>
              <a:rPr lang="fr-FR" sz="1100" b="0" i="0" dirty="0">
                <a:effectLst/>
                <a:latin typeface="+mn-lt"/>
                <a:ea typeface="+mn-ea"/>
                <a:cs typeface="+mn-cs"/>
                <a:sym typeface="Helvetica Neue"/>
              </a:rPr>
              <a:t>Section 03, </a:t>
            </a:r>
            <a:r>
              <a:rPr lang="fr-FR" sz="1100" b="0" i="0" dirty="0" err="1">
                <a:effectLst/>
                <a:latin typeface="+mn-lt"/>
                <a:ea typeface="+mn-ea"/>
                <a:cs typeface="+mn-cs"/>
                <a:sym typeface="Helvetica Neue"/>
              </a:rPr>
              <a:t>Observational</a:t>
            </a:r>
            <a:r>
              <a:rPr lang="fr-FR" sz="1100" b="0" i="0" dirty="0">
                <a:effectLst/>
                <a:latin typeface="+mn-lt"/>
                <a:ea typeface="+mn-ea"/>
                <a:cs typeface="+mn-cs"/>
                <a:sym typeface="Helvetica Neue"/>
              </a:rPr>
              <a:t> Techniques</a:t>
            </a:r>
          </a:p>
          <a:p>
            <a:br>
              <a:rPr lang="fr-FR" dirty="0"/>
            </a:br>
            <a:endParaRPr lang="en-AT" dirty="0"/>
          </a:p>
        </p:txBody>
      </p:sp>
    </p:spTree>
    <p:extLst>
      <p:ext uri="{BB962C8B-B14F-4D97-AF65-F5344CB8AC3E}">
        <p14:creationId xmlns:p14="http://schemas.microsoft.com/office/powerpoint/2010/main" val="15179630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AA6E0-8D82-5B4C-972B-2967AF6C2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0436D-CF8A-9699-95EE-0A491EAF1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27FDA-7A55-FAB2-D154-06E92880DC96}"/>
              </a:ext>
            </a:extLst>
          </p:cNvPr>
          <p:cNvSpPr>
            <a:spLocks noGrp="1"/>
          </p:cNvSpPr>
          <p:nvPr>
            <p:ph type="body" idx="1"/>
          </p:nvPr>
        </p:nvSpPr>
        <p:spPr/>
        <p:txBody>
          <a:bodyPr/>
          <a:lstStyle/>
          <a:p>
            <a:r>
              <a:rPr lang="en-US" sz="1100" b="0" i="0" dirty="0">
                <a:effectLst/>
                <a:latin typeface="+mn-lt"/>
                <a:ea typeface="+mn-ea"/>
                <a:cs typeface="+mn-cs"/>
                <a:sym typeface="Helvetica Neue"/>
              </a:rPr>
              <a:t>"We now arrive at our third and final pillar of data collection: </a:t>
            </a:r>
            <a:r>
              <a:rPr lang="en-US" sz="1100" b="1" i="0" dirty="0">
                <a:effectLst/>
                <a:latin typeface="+mn-lt"/>
                <a:ea typeface="+mn-ea"/>
                <a:cs typeface="+mn-cs"/>
                <a:sym typeface="Helvetica Neue"/>
              </a:rPr>
              <a:t>Observational Methods</a:t>
            </a:r>
            <a:r>
              <a:rPr lang="en-US" sz="1100" b="0" i="0" dirty="0">
                <a:effectLst/>
                <a:latin typeface="+mn-lt"/>
                <a:ea typeface="+mn-ea"/>
                <a:cs typeface="+mn-cs"/>
                <a:sym typeface="Helvetica Neue"/>
              </a:rPr>
              <a:t>. If surveys are about </a:t>
            </a:r>
            <a:r>
              <a:rPr lang="en-US" sz="1100" b="0" i="1" dirty="0">
                <a:effectLst/>
                <a:latin typeface="+mn-lt"/>
                <a:ea typeface="+mn-ea"/>
                <a:cs typeface="+mn-cs"/>
                <a:sym typeface="Helvetica Neue"/>
              </a:rPr>
              <a:t>asking</a:t>
            </a:r>
            <a:r>
              <a:rPr lang="en-US" sz="1100" b="0" i="0" dirty="0">
                <a:effectLst/>
                <a:latin typeface="+mn-lt"/>
                <a:ea typeface="+mn-ea"/>
                <a:cs typeface="+mn-cs"/>
                <a:sym typeface="Helvetica Neue"/>
              </a:rPr>
              <a:t> and sensors are about </a:t>
            </a:r>
            <a:r>
              <a:rPr lang="en-US" sz="1100" b="0" i="1" dirty="0">
                <a:effectLst/>
                <a:latin typeface="+mn-lt"/>
                <a:ea typeface="+mn-ea"/>
                <a:cs typeface="+mn-cs"/>
                <a:sym typeface="Helvetica Neue"/>
              </a:rPr>
              <a:t>measuring</a:t>
            </a:r>
            <a:r>
              <a:rPr lang="en-US" sz="1100" b="0" i="0" dirty="0">
                <a:effectLst/>
                <a:latin typeface="+mn-lt"/>
                <a:ea typeface="+mn-ea"/>
                <a:cs typeface="+mn-cs"/>
                <a:sym typeface="Helvetica Neue"/>
              </a:rPr>
              <a:t>, observation is about </a:t>
            </a:r>
            <a:r>
              <a:rPr lang="en-US" sz="1100" b="0" i="1" dirty="0">
                <a:effectLst/>
                <a:latin typeface="+mn-lt"/>
                <a:ea typeface="+mn-ea"/>
                <a:cs typeface="+mn-cs"/>
                <a:sym typeface="Helvetica Neue"/>
              </a:rPr>
              <a:t>watching</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We define it as the systematic recording of behaviors and interactions in their natural context. This is about going out into the field and seeing how people actually use the transportation system.</a:t>
            </a:r>
            <a:br>
              <a:rPr lang="en-US" dirty="0"/>
            </a:br>
            <a:r>
              <a:rPr lang="en-US" sz="1100" b="0" i="0" dirty="0">
                <a:effectLst/>
                <a:latin typeface="+mn-lt"/>
                <a:ea typeface="+mn-ea"/>
                <a:cs typeface="+mn-cs"/>
                <a:sym typeface="Helvetica Neue"/>
              </a:rPr>
              <a:t>So, why do this when we have advanced technology? Because observation offers unique advantages. It captures </a:t>
            </a:r>
            <a:r>
              <a:rPr lang="en-US" sz="1100" b="1" i="0" dirty="0">
                <a:effectLst/>
                <a:latin typeface="+mn-lt"/>
                <a:ea typeface="+mn-ea"/>
                <a:cs typeface="+mn-cs"/>
                <a:sym typeface="Helvetica Neue"/>
              </a:rPr>
              <a:t>authentic, spontaneous behavior</a:t>
            </a:r>
            <a:r>
              <a:rPr lang="en-US" sz="1100" b="0" i="0" dirty="0">
                <a:effectLst/>
                <a:latin typeface="+mn-lt"/>
                <a:ea typeface="+mn-ea"/>
                <a:cs typeface="+mn-cs"/>
                <a:sym typeface="Helvetica Neue"/>
              </a:rPr>
              <a:t> that isn't influenced by the structure of a survey question. It provides incredibly </a:t>
            </a:r>
            <a:r>
              <a:rPr lang="en-US" sz="1100" b="1" i="0" dirty="0">
                <a:effectLst/>
                <a:latin typeface="+mn-lt"/>
                <a:ea typeface="+mn-ea"/>
                <a:cs typeface="+mn-cs"/>
                <a:sym typeface="Helvetica Neue"/>
              </a:rPr>
              <a:t>rich contextual data</a:t>
            </a:r>
            <a:r>
              <a:rPr lang="en-US" sz="1100" b="0" i="0" dirty="0">
                <a:effectLst/>
                <a:latin typeface="+mn-lt"/>
                <a:ea typeface="+mn-ea"/>
                <a:cs typeface="+mn-cs"/>
                <a:sym typeface="Helvetica Neue"/>
              </a:rPr>
              <a:t>. You don't just see that a pedestrian is crossing the street; you see that they are struggling with a stroller, that the curb is too high, and that they had a near-miss with a turning vehicle. Most importantly, it can reveal the critical gap between what people </a:t>
            </a:r>
            <a:r>
              <a:rPr lang="en-US" sz="1100" b="0" i="1" dirty="0">
                <a:effectLst/>
                <a:latin typeface="+mn-lt"/>
                <a:ea typeface="+mn-ea"/>
                <a:cs typeface="+mn-cs"/>
                <a:sym typeface="Helvetica Neue"/>
              </a:rPr>
              <a:t>say</a:t>
            </a:r>
            <a:r>
              <a:rPr lang="en-US" sz="1100" b="0" i="0" dirty="0">
                <a:effectLst/>
                <a:latin typeface="+mn-lt"/>
                <a:ea typeface="+mn-ea"/>
                <a:cs typeface="+mn-cs"/>
                <a:sym typeface="Helvetica Neue"/>
              </a:rPr>
              <a:t> they do and what they </a:t>
            </a:r>
            <a:r>
              <a:rPr lang="en-US" sz="1100" b="0" i="1" dirty="0">
                <a:effectLst/>
                <a:latin typeface="+mn-lt"/>
                <a:ea typeface="+mn-ea"/>
                <a:cs typeface="+mn-cs"/>
                <a:sym typeface="Helvetica Neue"/>
              </a:rPr>
              <a:t>actually</a:t>
            </a:r>
            <a:r>
              <a:rPr lang="en-US" sz="1100" b="0" i="0" dirty="0">
                <a:effectLst/>
                <a:latin typeface="+mn-lt"/>
                <a:ea typeface="+mn-ea"/>
                <a:cs typeface="+mn-cs"/>
                <a:sym typeface="Helvetica Neue"/>
              </a:rPr>
              <a:t> do. A survey respondent might say they always wait for the walk signal, but an observational study might find that jaywalking is the norm at a particular intersection, providing a more accurate picture for safety analysis."</a:t>
            </a:r>
          </a:p>
        </p:txBody>
      </p:sp>
    </p:spTree>
    <p:extLst>
      <p:ext uri="{BB962C8B-B14F-4D97-AF65-F5344CB8AC3E}">
        <p14:creationId xmlns:p14="http://schemas.microsoft.com/office/powerpoint/2010/main" val="3248664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36D6D-E5A3-90CD-0CFD-06A6345D2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569F7-E212-1EDB-E73E-C048A37DE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E8610-7E6E-5175-1BA1-8866BE5841BA}"/>
              </a:ext>
            </a:extLst>
          </p:cNvPr>
          <p:cNvSpPr>
            <a:spLocks noGrp="1"/>
          </p:cNvSpPr>
          <p:nvPr>
            <p:ph type="body" idx="1"/>
          </p:nvPr>
        </p:nvSpPr>
        <p:spPr/>
        <p:txBody>
          <a:bodyPr/>
          <a:lstStyle/>
          <a:p>
            <a:r>
              <a:rPr lang="en-US" sz="1100" b="0" i="0" dirty="0">
                <a:effectLst/>
                <a:latin typeface="+mn-lt"/>
                <a:ea typeface="+mn-ea"/>
                <a:cs typeface="+mn-cs"/>
                <a:sym typeface="Helvetica Neue"/>
              </a:rPr>
              <a:t>"Observational studies can be approached in two main ways, depending on your research question.</a:t>
            </a:r>
            <a:br>
              <a:rPr lang="en-US" dirty="0"/>
            </a:br>
            <a:r>
              <a:rPr lang="en-US" sz="1100" b="0" i="0" dirty="0">
                <a:effectLst/>
                <a:latin typeface="+mn-lt"/>
                <a:ea typeface="+mn-ea"/>
                <a:cs typeface="+mn-cs"/>
                <a:sym typeface="Helvetica Neue"/>
              </a:rPr>
              <a:t>The first is </a:t>
            </a:r>
            <a:r>
              <a:rPr lang="en-US" sz="1100" b="1" i="0" dirty="0">
                <a:effectLst/>
                <a:latin typeface="+mn-lt"/>
                <a:ea typeface="+mn-ea"/>
                <a:cs typeface="+mn-cs"/>
                <a:sym typeface="Helvetica Neue"/>
              </a:rPr>
              <a:t>Structured Observation</a:t>
            </a:r>
            <a:r>
              <a:rPr lang="en-US" sz="1100" b="0" i="0" dirty="0">
                <a:effectLst/>
                <a:latin typeface="+mn-lt"/>
                <a:ea typeface="+mn-ea"/>
                <a:cs typeface="+mn-cs"/>
                <a:sym typeface="Helvetica Neue"/>
              </a:rPr>
              <a:t>. This is a quantitative approach. Before you go into the field, you create a very specific checklist, a coding sheet, or a 'protocol' that defines exactly what you are looking for. Your job as the observer is simply to tally or record instances of these pre-defined behaviors. The example here is a classic traffic safety study: you have two columns, 'stopped' and 'did not stop,' and you make a tally mark for each cyclist. This method is reliable, easy to replicate, and provides quantitative data that can be analyzed statistically. It's best for testing a specific hypothesis.</a:t>
            </a:r>
            <a:br>
              <a:rPr lang="en-US" dirty="0"/>
            </a:br>
            <a:r>
              <a:rPr lang="en-US" sz="1100" b="0" i="0" dirty="0">
                <a:effectLst/>
                <a:latin typeface="+mn-lt"/>
                <a:ea typeface="+mn-ea"/>
                <a:cs typeface="+mn-cs"/>
                <a:sym typeface="Helvetica Neue"/>
              </a:rPr>
              <a:t>The alternative is </a:t>
            </a:r>
            <a:r>
              <a:rPr lang="en-US" sz="1100" b="1" i="0" dirty="0">
                <a:effectLst/>
                <a:latin typeface="+mn-lt"/>
                <a:ea typeface="+mn-ea"/>
                <a:cs typeface="+mn-cs"/>
                <a:sym typeface="Helvetica Neue"/>
              </a:rPr>
              <a:t>Unstructured Observation</a:t>
            </a:r>
            <a:r>
              <a:rPr lang="en-US" sz="1100" b="0" i="0" dirty="0">
                <a:effectLst/>
                <a:latin typeface="+mn-lt"/>
                <a:ea typeface="+mn-ea"/>
                <a:cs typeface="+mn-cs"/>
                <a:sym typeface="Helvetica Neue"/>
              </a:rPr>
              <a:t>. This is a qualitative, more exploratory approach. Instead of a checklist, you go into the field with a blank notebook. You record detailed, descriptive notes on everything that seems relevant. You're not just counting behaviors; you're describing them in rich detail. The bus stop example is perfect: you would take notes on the social dynamics, the environmental conditions, and any unexpected events. This method is fantastic for capturing rich context and discovering patterns you didn't know existed. The trade-off is that the data is more subjective and much more time-consuming to analyze."</a:t>
            </a:r>
          </a:p>
        </p:txBody>
      </p:sp>
    </p:spTree>
    <p:extLst>
      <p:ext uri="{BB962C8B-B14F-4D97-AF65-F5344CB8AC3E}">
        <p14:creationId xmlns:p14="http://schemas.microsoft.com/office/powerpoint/2010/main" val="3838215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2CA14-3055-081E-9B8E-3696EAECB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430DE-4604-6D1D-154C-3BF2D6013A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5B0B9-7C3C-8F44-4B4C-F4BB71196B67}"/>
              </a:ext>
            </a:extLst>
          </p:cNvPr>
          <p:cNvSpPr>
            <a:spLocks noGrp="1"/>
          </p:cNvSpPr>
          <p:nvPr>
            <p:ph type="body" idx="1"/>
          </p:nvPr>
        </p:nvSpPr>
        <p:spPr/>
        <p:txBody>
          <a:bodyPr/>
          <a:lstStyle/>
          <a:p>
            <a:r>
              <a:rPr lang="en-US" sz="1100" b="0" i="0" dirty="0">
                <a:effectLst/>
                <a:latin typeface="+mn-lt"/>
                <a:ea typeface="+mn-ea"/>
                <a:cs typeface="+mn-cs"/>
                <a:sym typeface="Helvetica Neue"/>
              </a:rPr>
              <a:t>"Another key distinction is the role of the researcher themselves.</a:t>
            </a:r>
            <a:br>
              <a:rPr lang="en-US" dirty="0"/>
            </a:br>
            <a:r>
              <a:rPr lang="en-US" sz="1100" b="0" i="0" dirty="0">
                <a:effectLst/>
                <a:latin typeface="+mn-lt"/>
                <a:ea typeface="+mn-ea"/>
                <a:cs typeface="+mn-cs"/>
                <a:sym typeface="Helvetica Neue"/>
              </a:rPr>
              <a:t>In </a:t>
            </a:r>
            <a:r>
              <a:rPr lang="en-US" sz="1100" b="1" i="0" dirty="0">
                <a:effectLst/>
                <a:latin typeface="+mn-lt"/>
                <a:ea typeface="+mn-ea"/>
                <a:cs typeface="+mn-cs"/>
                <a:sym typeface="Helvetica Neue"/>
              </a:rPr>
              <a:t>Participant Observation</a:t>
            </a:r>
            <a:r>
              <a:rPr lang="en-US" sz="1100" b="0" i="0" dirty="0">
                <a:effectLst/>
                <a:latin typeface="+mn-lt"/>
                <a:ea typeface="+mn-ea"/>
                <a:cs typeface="+mn-cs"/>
                <a:sym typeface="Helvetica Neue"/>
              </a:rPr>
              <a:t>, the researcher is not a detached observer; they are an active participant. They immerse themselves in the environment they are studying to gain an insider's perspective. The classic example is a transport ethnographer who rides a bus route every day for a month. They are not just watching; they are experiencing the service, talking to other passengers, and asking the driver questions. This method provides incredibly deep, empathetic insights.</a:t>
            </a:r>
            <a:br>
              <a:rPr lang="en-US" dirty="0"/>
            </a:br>
            <a:r>
              <a:rPr lang="en-US" sz="1100" b="0" i="0" dirty="0">
                <a:effectLst/>
                <a:latin typeface="+mn-lt"/>
                <a:ea typeface="+mn-ea"/>
                <a:cs typeface="+mn-cs"/>
                <a:sym typeface="Helvetica Neue"/>
              </a:rPr>
              <a:t>The opposite is </a:t>
            </a:r>
            <a:r>
              <a:rPr lang="en-US" sz="1100" b="1" i="0" dirty="0">
                <a:effectLst/>
                <a:latin typeface="+mn-lt"/>
                <a:ea typeface="+mn-ea"/>
                <a:cs typeface="+mn-cs"/>
                <a:sym typeface="Helvetica Neue"/>
              </a:rPr>
              <a:t>Naturalistic Observation</a:t>
            </a:r>
            <a:r>
              <a:rPr lang="en-US" sz="1100" b="0" i="0" dirty="0">
                <a:effectLst/>
                <a:latin typeface="+mn-lt"/>
                <a:ea typeface="+mn-ea"/>
                <a:cs typeface="+mn-cs"/>
                <a:sym typeface="Helvetica Neue"/>
              </a:rPr>
              <a:t>, where the goal is to observe behavior without the subjects knowing they are being watched. The researcher is a fly on the wall, a detached and invisible bystander. This is crucial when the mere presence of an observer might change people's behavior—an effect known as the Hawthorne effect. For example, if drivers know they are being watched at an intersection, they might behave more cautiously than they normally would. To achieve this, researchers might use remote cameras or observe from a location where they won't be noticed. This method captures more authentic, unfiltered behavior."</a:t>
            </a:r>
          </a:p>
        </p:txBody>
      </p:sp>
    </p:spTree>
    <p:extLst>
      <p:ext uri="{BB962C8B-B14F-4D97-AF65-F5344CB8AC3E}">
        <p14:creationId xmlns:p14="http://schemas.microsoft.com/office/powerpoint/2010/main" val="31005352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C16A-52E0-1663-AACB-431BD4E1A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D7AC03-2507-D860-DA99-0066C80B2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67264-982D-17E7-66D9-53442B131768}"/>
              </a:ext>
            </a:extLst>
          </p:cNvPr>
          <p:cNvSpPr>
            <a:spLocks noGrp="1"/>
          </p:cNvSpPr>
          <p:nvPr>
            <p:ph type="body" idx="1"/>
          </p:nvPr>
        </p:nvSpPr>
        <p:spPr/>
        <p:txBody>
          <a:bodyPr/>
          <a:lstStyle/>
          <a:p>
            <a:r>
              <a:rPr lang="en-US" sz="1100" b="0" i="0" dirty="0">
                <a:effectLst/>
                <a:latin typeface="+mn-lt"/>
                <a:ea typeface="+mn-ea"/>
                <a:cs typeface="+mn-cs"/>
                <a:sym typeface="Helvetica Neue"/>
              </a:rPr>
              <a:t>"Finally, we need to consider who—or what—is doing the observing.</a:t>
            </a:r>
            <a:br>
              <a:rPr lang="en-US" dirty="0"/>
            </a:br>
            <a:r>
              <a:rPr lang="en-US" sz="1100" b="1" i="0" dirty="0">
                <a:effectLst/>
                <a:latin typeface="+mn-lt"/>
                <a:ea typeface="+mn-ea"/>
                <a:cs typeface="+mn-cs"/>
                <a:sym typeface="Helvetica Neue"/>
              </a:rPr>
              <a:t>Manual Observation</a:t>
            </a:r>
            <a:r>
              <a:rPr lang="en-US" sz="1100" b="0" i="0" dirty="0">
                <a:effectLst/>
                <a:latin typeface="+mn-lt"/>
                <a:ea typeface="+mn-ea"/>
                <a:cs typeface="+mn-cs"/>
                <a:sym typeface="Helvetica Neue"/>
              </a:rPr>
              <a:t> is the traditional method, where human observers are in the field with clipboards, tally counters, or notebooks. This is still incredibly valuable. A human observer can understand nuance and context in a way a machine cannot. They can adapt to unexpected situations and capture rich qualitative details. However, it is very resource-intensive—it's expensive to have trained staff in the field for long periods—and it can be susceptible to human error, fatigue, and subjective bias.</a:t>
            </a:r>
            <a:br>
              <a:rPr lang="en-US" dirty="0"/>
            </a:br>
            <a:r>
              <a:rPr lang="en-US" sz="1100" b="0" i="0" dirty="0">
                <a:effectLst/>
                <a:latin typeface="+mn-lt"/>
                <a:ea typeface="+mn-ea"/>
                <a:cs typeface="+mn-cs"/>
                <a:sym typeface="Helvetica Neue"/>
              </a:rPr>
              <a:t>The alternative is </a:t>
            </a:r>
            <a:r>
              <a:rPr lang="en-US" sz="1100" b="1" i="0" dirty="0">
                <a:effectLst/>
                <a:latin typeface="+mn-lt"/>
                <a:ea typeface="+mn-ea"/>
                <a:cs typeface="+mn-cs"/>
                <a:sym typeface="Helvetica Neue"/>
              </a:rPr>
              <a:t>Automated Observation</a:t>
            </a:r>
            <a:r>
              <a:rPr lang="en-US" sz="1100" b="0" i="0" dirty="0">
                <a:effectLst/>
                <a:latin typeface="+mn-lt"/>
                <a:ea typeface="+mn-ea"/>
                <a:cs typeface="+mn-cs"/>
                <a:sym typeface="Helvetica Neue"/>
              </a:rPr>
              <a:t>. Here, we use technology to do the watching for us. The most common example is using video cameras paired with computer vision algorithms to automatically count and classify vehicles, pedestrians, and cyclists. This is tremendously efficient and scalable. A single system can collect data 24/7 without getting tired or bored, and it applies its counting rules with perfect consistency. The downsides are the high initial cost for the technology and software, the potential for algorithmic bias if the system isn't trained properly, and the fact that it can miss the subtle context that a human observer would notice."</a:t>
            </a:r>
          </a:p>
        </p:txBody>
      </p:sp>
    </p:spTree>
    <p:extLst>
      <p:ext uri="{BB962C8B-B14F-4D97-AF65-F5344CB8AC3E}">
        <p14:creationId xmlns:p14="http://schemas.microsoft.com/office/powerpoint/2010/main" val="3192487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0C31A-CD95-10F0-2D2F-D83E2FA53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DA766-3BFF-A22D-03FB-70692FB72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A5829-75AA-9577-9963-ABA010B096D1}"/>
              </a:ext>
            </a:extLst>
          </p:cNvPr>
          <p:cNvSpPr>
            <a:spLocks noGrp="1"/>
          </p:cNvSpPr>
          <p:nvPr>
            <p:ph type="body" idx="1"/>
          </p:nvPr>
        </p:nvSpPr>
        <p:spPr/>
        <p:txBody>
          <a:bodyPr/>
          <a:lstStyle/>
          <a:p>
            <a:r>
              <a:rPr lang="en-US" sz="1100" b="0" i="0" dirty="0">
                <a:effectLst/>
                <a:latin typeface="+mn-lt"/>
                <a:ea typeface="+mn-ea"/>
                <a:cs typeface="+mn-cs"/>
                <a:sym typeface="Helvetica Neue"/>
              </a:rPr>
              <a:t>"A major threat to the validity of observational research is Observer Bias. This is the unintentional tendency for a researcher's own expectations, beliefs, or personal biases to influence what they see and how they record it. For example, a researcher who believes that cars rarely yield to pedestrians might be more likely to notice and record instances of that behavior, while overlooking instances where drivers do yield.</a:t>
            </a:r>
          </a:p>
          <a:p>
            <a:r>
              <a:rPr lang="en-US" sz="1100" b="0" i="0" dirty="0">
                <a:effectLst/>
                <a:latin typeface="+mn-lt"/>
                <a:ea typeface="+mn-ea"/>
                <a:cs typeface="+mn-cs"/>
                <a:sym typeface="Helvetica Neue"/>
              </a:rPr>
              <a:t>Combatting this requires strict strategies. First, Standardize your protocols. Every observer must use the exact same detailed checklist and follow the same set of rules for what constitutes a specific behavior. This removes subjective interpretation.</a:t>
            </a:r>
          </a:p>
          <a:p>
            <a:r>
              <a:rPr lang="en-US" sz="1100" b="0" i="0" dirty="0">
                <a:effectLst/>
                <a:latin typeface="+mn-lt"/>
                <a:ea typeface="+mn-ea"/>
                <a:cs typeface="+mn-cs"/>
                <a:sym typeface="Helvetica Neue"/>
              </a:rPr>
              <a:t>Second, a powerful technique is to Use Multiple Observers. Have two or more researchers observe the same event independently and then compare their data. If their records are highly consistent, you have high 'inter-rater reliability,' which gives you confidence in the data's objectivity. If their records differ wildly, it indicates the protocol is too ambiguous.</a:t>
            </a:r>
          </a:p>
          <a:p>
            <a:r>
              <a:rPr lang="en-US" sz="1100" b="0" i="0" dirty="0">
                <a:effectLst/>
                <a:latin typeface="+mn-lt"/>
                <a:ea typeface="+mn-ea"/>
                <a:cs typeface="+mn-cs"/>
                <a:sym typeface="Helvetica Neue"/>
              </a:rPr>
              <a:t>Finally, whenever possible, you should "Blind" the observers. This means the people collecting the data are not told the specific research question or the expected outcome. This prevents their expectations from influencing their observations. By implementing these strategies, we can significantly increase the objectivity and reliability of our observational findings."</a:t>
            </a:r>
          </a:p>
        </p:txBody>
      </p:sp>
    </p:spTree>
    <p:extLst>
      <p:ext uri="{BB962C8B-B14F-4D97-AF65-F5344CB8AC3E}">
        <p14:creationId xmlns:p14="http://schemas.microsoft.com/office/powerpoint/2010/main" val="3689340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br>
              <a:rPr lang="fr-FR" dirty="0"/>
            </a:br>
            <a:endParaRPr lang="en-AT" dirty="0"/>
          </a:p>
        </p:txBody>
      </p:sp>
    </p:spTree>
    <p:extLst>
      <p:ext uri="{BB962C8B-B14F-4D97-AF65-F5344CB8AC3E}">
        <p14:creationId xmlns:p14="http://schemas.microsoft.com/office/powerpoint/2010/main" val="732496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A2233-4B7D-7652-5D84-FE84BD355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364C9-85FB-464C-172C-38759F9A1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015B9C-BE6F-A77C-160D-9CF56B798BA6}"/>
              </a:ext>
            </a:extLst>
          </p:cNvPr>
          <p:cNvSpPr>
            <a:spLocks noGrp="1"/>
          </p:cNvSpPr>
          <p:nvPr>
            <p:ph type="body" idx="1"/>
          </p:nvPr>
        </p:nvSpPr>
        <p:spPr/>
        <p:txBody>
          <a:bodyPr/>
          <a:lstStyle/>
          <a:p>
            <a:r>
              <a:rPr lang="en-US" sz="1100" b="0" i="0" dirty="0">
                <a:effectLst/>
                <a:latin typeface="+mn-lt"/>
                <a:ea typeface="+mn-ea"/>
                <a:cs typeface="+mn-cs"/>
                <a:sym typeface="Helvetica Neue"/>
              </a:rPr>
              <a:t>"Let's see how these observational techniques can be applied to a large-scale infrastructure project. We'll look at the redevelopment of Perry Barr Station in Birmingham, UK.</a:t>
            </a:r>
            <a:br>
              <a:rPr lang="en-US" dirty="0"/>
            </a:br>
            <a:r>
              <a:rPr lang="en-US" sz="1100" b="1" i="0" dirty="0">
                <a:effectLst/>
                <a:latin typeface="+mn-lt"/>
                <a:ea typeface="+mn-ea"/>
                <a:cs typeface="+mn-cs"/>
                <a:sym typeface="Helvetica Neue"/>
              </a:rPr>
              <a:t>The Challenge</a:t>
            </a:r>
            <a:r>
              <a:rPr lang="en-US" sz="1100" b="0" i="0" dirty="0">
                <a:effectLst/>
                <a:latin typeface="+mn-lt"/>
                <a:ea typeface="+mn-ea"/>
                <a:cs typeface="+mn-cs"/>
                <a:sym typeface="Helvetica Neue"/>
              </a:rPr>
              <a:t> was significant. The station was expecting a massive 58% surge in passenger numbers due to a major sporting event and local redevelopment. The designers needed to be certain that the new station layout could handle this increased flow without creating dangerous crowding or congestion.</a:t>
            </a:r>
            <a:br>
              <a:rPr lang="en-US" dirty="0"/>
            </a:br>
            <a:r>
              <a:rPr lang="en-US" sz="1100" b="1" i="0" dirty="0">
                <a:effectLst/>
                <a:latin typeface="+mn-lt"/>
                <a:ea typeface="+mn-ea"/>
                <a:cs typeface="+mn-cs"/>
                <a:sym typeface="Helvetica Neue"/>
              </a:rPr>
              <a:t>The Method</a:t>
            </a:r>
            <a:r>
              <a:rPr lang="en-US" sz="1100" b="0" i="0" dirty="0">
                <a:effectLst/>
                <a:latin typeface="+mn-lt"/>
                <a:ea typeface="+mn-ea"/>
                <a:cs typeface="+mn-cs"/>
                <a:sym typeface="Helvetica Neue"/>
              </a:rPr>
              <a:t> was a sophisticated blend of observation and simulation. The consulting firm started with </a:t>
            </a:r>
            <a:r>
              <a:rPr lang="en-US" sz="1100" b="1" i="0" dirty="0">
                <a:effectLst/>
                <a:latin typeface="+mn-lt"/>
                <a:ea typeface="+mn-ea"/>
                <a:cs typeface="+mn-cs"/>
                <a:sym typeface="Helvetica Neue"/>
              </a:rPr>
              <a:t>observational data</a:t>
            </a:r>
            <a:r>
              <a:rPr lang="en-US" sz="1100" b="0" i="0" dirty="0">
                <a:effectLst/>
                <a:latin typeface="+mn-lt"/>
                <a:ea typeface="+mn-ea"/>
                <a:cs typeface="+mn-cs"/>
                <a:sym typeface="Helvetica Neue"/>
              </a:rPr>
              <a:t> to understand how pedestrians currently moved through similar spaces. This real-world data on walking speeds, queuing behavior, and movement patterns was then used to calibrate a highly detailed </a:t>
            </a:r>
            <a:r>
              <a:rPr lang="en-US" sz="1100" b="1" i="0" dirty="0">
                <a:effectLst/>
                <a:latin typeface="+mn-lt"/>
                <a:ea typeface="+mn-ea"/>
                <a:cs typeface="+mn-cs"/>
                <a:sym typeface="Helvetica Neue"/>
              </a:rPr>
              <a:t>3D model</a:t>
            </a:r>
            <a:r>
              <a:rPr lang="en-US" sz="1100" b="0" i="0" dirty="0">
                <a:effectLst/>
                <a:latin typeface="+mn-lt"/>
                <a:ea typeface="+mn-ea"/>
                <a:cs typeface="+mn-cs"/>
                <a:sym typeface="Helvetica Neue"/>
              </a:rPr>
              <a:t> of the proposed station design. They then ran </a:t>
            </a:r>
            <a:r>
              <a:rPr lang="en-US" sz="1100" b="1" i="0" dirty="0">
                <a:effectLst/>
                <a:latin typeface="+mn-lt"/>
                <a:ea typeface="+mn-ea"/>
                <a:cs typeface="+mn-cs"/>
                <a:sym typeface="Helvetica Neue"/>
              </a:rPr>
              <a:t>scenario analyses</a:t>
            </a:r>
            <a:r>
              <a:rPr lang="en-US" sz="1100" b="0" i="0" dirty="0">
                <a:effectLst/>
                <a:latin typeface="+mn-lt"/>
                <a:ea typeface="+mn-ea"/>
                <a:cs typeface="+mn-cs"/>
                <a:sym typeface="Helvetica Neue"/>
              </a:rPr>
              <a:t>, simulating different levels of passenger demand to see how the design would perform under pressure. This allowed them to identify potential bottlenecks and problem areas </a:t>
            </a:r>
            <a:r>
              <a:rPr lang="en-US" sz="1100" b="0" i="1" dirty="0">
                <a:effectLst/>
                <a:latin typeface="+mn-lt"/>
                <a:ea typeface="+mn-ea"/>
                <a:cs typeface="+mn-cs"/>
                <a:sym typeface="Helvetica Neue"/>
              </a:rPr>
              <a:t>before</a:t>
            </a:r>
            <a:r>
              <a:rPr lang="en-US" sz="1100" b="0" i="0" dirty="0">
                <a:effectLst/>
                <a:latin typeface="+mn-lt"/>
                <a:ea typeface="+mn-ea"/>
                <a:cs typeface="+mn-cs"/>
                <a:sym typeface="Helvetica Neue"/>
              </a:rPr>
              <a:t> a single brick was laid.</a:t>
            </a:r>
            <a:br>
              <a:rPr lang="en-US" dirty="0"/>
            </a:br>
            <a:r>
              <a:rPr lang="en-US" sz="1100" b="1" i="0" dirty="0">
                <a:effectLst/>
                <a:latin typeface="+mn-lt"/>
                <a:ea typeface="+mn-ea"/>
                <a:cs typeface="+mn-cs"/>
                <a:sym typeface="Helvetica Neue"/>
              </a:rPr>
              <a:t>The Outcome</a:t>
            </a:r>
            <a:r>
              <a:rPr lang="en-US" sz="1100" b="0" i="0" dirty="0">
                <a:effectLst/>
                <a:latin typeface="+mn-lt"/>
                <a:ea typeface="+mn-ea"/>
                <a:cs typeface="+mn-cs"/>
                <a:sym typeface="Helvetica Neue"/>
              </a:rPr>
              <a:t> was a design informed by robust, data-driven insights. The simulation study helped optimize the station layout to improve pedestrian flow and safety, directly influencing the final architectural plans. This proactive approach demonstrates how observational data is crucial for designing better, more efficient public spaces."</a:t>
            </a:r>
          </a:p>
        </p:txBody>
      </p:sp>
    </p:spTree>
    <p:extLst>
      <p:ext uri="{BB962C8B-B14F-4D97-AF65-F5344CB8AC3E}">
        <p14:creationId xmlns:p14="http://schemas.microsoft.com/office/powerpoint/2010/main" val="16972159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E78F1-EBA3-CBA1-2DFA-0B9DEB5B9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E4092-10D0-20E1-367B-74792DE50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B461F-A217-C384-4732-A006C720E67D}"/>
              </a:ext>
            </a:extLst>
          </p:cNvPr>
          <p:cNvSpPr>
            <a:spLocks noGrp="1"/>
          </p:cNvSpPr>
          <p:nvPr>
            <p:ph type="body" idx="1"/>
          </p:nvPr>
        </p:nvSpPr>
        <p:spPr/>
        <p:txBody>
          <a:bodyPr/>
          <a:lstStyle/>
          <a:p>
            <a:r>
              <a:rPr lang="en-US" sz="1100" b="0" i="0" dirty="0">
                <a:effectLst/>
                <a:latin typeface="+mn-lt"/>
                <a:ea typeface="+mn-ea"/>
                <a:cs typeface="+mn-cs"/>
                <a:sym typeface="Helvetica Neue"/>
              </a:rPr>
              <a:t>"To conclude our section on observational methods, let's summarize the key strengths and limitations in a balanced way.</a:t>
            </a:r>
            <a:br>
              <a:rPr lang="en-US" dirty="0"/>
            </a:br>
            <a:r>
              <a:rPr lang="en-US" sz="1100" b="0" i="0" dirty="0">
                <a:effectLst/>
                <a:latin typeface="+mn-lt"/>
                <a:ea typeface="+mn-ea"/>
                <a:cs typeface="+mn-cs"/>
                <a:sym typeface="Helvetica Neue"/>
              </a:rPr>
              <a:t>The primary </a:t>
            </a:r>
            <a:r>
              <a:rPr lang="en-US" sz="1100" b="1" i="0" dirty="0">
                <a:effectLst/>
                <a:latin typeface="+mn-lt"/>
                <a:ea typeface="+mn-ea"/>
                <a:cs typeface="+mn-cs"/>
                <a:sym typeface="Helvetica Neue"/>
              </a:rPr>
              <a:t>strength</a:t>
            </a:r>
            <a:r>
              <a:rPr lang="en-US" sz="1100" b="0" i="0" dirty="0">
                <a:effectLst/>
                <a:latin typeface="+mn-lt"/>
                <a:ea typeface="+mn-ea"/>
                <a:cs typeface="+mn-cs"/>
                <a:sym typeface="Helvetica Neue"/>
              </a:rPr>
              <a:t> of observation is its ability to provide </a:t>
            </a:r>
            <a:r>
              <a:rPr lang="en-US" sz="1100" b="1" i="0" dirty="0">
                <a:effectLst/>
                <a:latin typeface="+mn-lt"/>
                <a:ea typeface="+mn-ea"/>
                <a:cs typeface="+mn-cs"/>
                <a:sym typeface="Helvetica Neue"/>
              </a:rPr>
              <a:t>rich contextual data</a:t>
            </a:r>
            <a:r>
              <a:rPr lang="en-US" sz="1100" b="0" i="0" dirty="0">
                <a:effectLst/>
                <a:latin typeface="+mn-lt"/>
                <a:ea typeface="+mn-ea"/>
                <a:cs typeface="+mn-cs"/>
                <a:sym typeface="Helvetica Neue"/>
              </a:rPr>
              <a:t>. You see the whole picture, not just an isolated data point. This leads to </a:t>
            </a:r>
            <a:r>
              <a:rPr lang="en-US" sz="1100" b="1" i="0" dirty="0">
                <a:effectLst/>
                <a:latin typeface="+mn-lt"/>
                <a:ea typeface="+mn-ea"/>
                <a:cs typeface="+mn-cs"/>
                <a:sym typeface="Helvetica Neue"/>
              </a:rPr>
              <a:t>authentic data</a:t>
            </a:r>
            <a:r>
              <a:rPr lang="en-US" sz="1100" b="0" i="0" dirty="0">
                <a:effectLst/>
                <a:latin typeface="+mn-lt"/>
                <a:ea typeface="+mn-ea"/>
                <a:cs typeface="+mn-cs"/>
                <a:sym typeface="Helvetica Neue"/>
              </a:rPr>
              <a:t>, capturing what people really do, not just what they say they do. The method is also highly </a:t>
            </a:r>
            <a:r>
              <a:rPr lang="en-US" sz="1100" b="1" i="0" dirty="0">
                <a:effectLst/>
                <a:latin typeface="+mn-lt"/>
                <a:ea typeface="+mn-ea"/>
                <a:cs typeface="+mn-cs"/>
                <a:sym typeface="Helvetica Neue"/>
              </a:rPr>
              <a:t>flexible</a:t>
            </a:r>
            <a:r>
              <a:rPr lang="en-US" sz="1100" b="0" i="0" dirty="0">
                <a:effectLst/>
                <a:latin typeface="+mn-lt"/>
                <a:ea typeface="+mn-ea"/>
                <a:cs typeface="+mn-cs"/>
                <a:sym typeface="Helvetica Neue"/>
              </a:rPr>
              <a:t> and can be adapted to study a wide range of phenomena. And because it's often exploratory, it is fantastic for </a:t>
            </a:r>
            <a:r>
              <a:rPr lang="en-US" sz="1100" b="1" i="0" dirty="0">
                <a:effectLst/>
                <a:latin typeface="+mn-lt"/>
                <a:ea typeface="+mn-ea"/>
                <a:cs typeface="+mn-cs"/>
                <a:sym typeface="Helvetica Neue"/>
              </a:rPr>
              <a:t>revealing unexpected</a:t>
            </a:r>
            <a:r>
              <a:rPr lang="en-US" sz="1100" b="0" i="0" dirty="0">
                <a:effectLst/>
                <a:latin typeface="+mn-lt"/>
                <a:ea typeface="+mn-ea"/>
                <a:cs typeface="+mn-cs"/>
                <a:sym typeface="Helvetica Neue"/>
              </a:rPr>
              <a:t> patterns that you would never think to ask about in a survey.</a:t>
            </a:r>
            <a:br>
              <a:rPr lang="en-US" dirty="0"/>
            </a:br>
            <a:r>
              <a:rPr lang="en-US" sz="1100" b="0" i="0" dirty="0">
                <a:effectLst/>
                <a:latin typeface="+mn-lt"/>
                <a:ea typeface="+mn-ea"/>
                <a:cs typeface="+mn-cs"/>
                <a:sym typeface="Helvetica Neue"/>
              </a:rPr>
              <a:t>However, there are significant </a:t>
            </a:r>
            <a:r>
              <a:rPr lang="en-US" sz="1100" b="1" i="0" dirty="0">
                <a:effectLst/>
                <a:latin typeface="+mn-lt"/>
                <a:ea typeface="+mn-ea"/>
                <a:cs typeface="+mn-cs"/>
                <a:sym typeface="Helvetica Neue"/>
              </a:rPr>
              <a:t>limitations</a:t>
            </a:r>
            <a:r>
              <a:rPr lang="en-US" sz="1100" b="0" i="0" dirty="0">
                <a:effectLst/>
                <a:latin typeface="+mn-lt"/>
                <a:ea typeface="+mn-ea"/>
                <a:cs typeface="+mn-cs"/>
                <a:sym typeface="Helvetica Neue"/>
              </a:rPr>
              <a:t>. High-quality observation is </a:t>
            </a:r>
            <a:r>
              <a:rPr lang="en-US" sz="1100" b="1" i="0" dirty="0">
                <a:effectLst/>
                <a:latin typeface="+mn-lt"/>
                <a:ea typeface="+mn-ea"/>
                <a:cs typeface="+mn-cs"/>
                <a:sym typeface="Helvetica Neue"/>
              </a:rPr>
              <a:t>resource-intensive</a:t>
            </a:r>
            <a:r>
              <a:rPr lang="en-US" sz="1100" b="0" i="0" dirty="0">
                <a:effectLst/>
                <a:latin typeface="+mn-lt"/>
                <a:ea typeface="+mn-ea"/>
                <a:cs typeface="+mn-cs"/>
                <a:sym typeface="Helvetica Neue"/>
              </a:rPr>
              <a:t>; it takes a lot of time and trained personnel. As we've discussed, </a:t>
            </a:r>
            <a:r>
              <a:rPr lang="en-US" sz="1100" b="1" i="0" dirty="0">
                <a:effectLst/>
                <a:latin typeface="+mn-lt"/>
                <a:ea typeface="+mn-ea"/>
                <a:cs typeface="+mn-cs"/>
                <a:sym typeface="Helvetica Neue"/>
              </a:rPr>
              <a:t>observer bias</a:t>
            </a:r>
            <a:r>
              <a:rPr lang="en-US" sz="1100" b="0" i="0" dirty="0">
                <a:effectLst/>
                <a:latin typeface="+mn-lt"/>
                <a:ea typeface="+mn-ea"/>
                <a:cs typeface="+mn-cs"/>
                <a:sym typeface="Helvetica Neue"/>
              </a:rPr>
              <a:t> is a constant threat to the validity of the findings. The results often suffer from a </a:t>
            </a:r>
            <a:r>
              <a:rPr lang="en-US" sz="1100" b="1" i="0" dirty="0">
                <a:effectLst/>
                <a:latin typeface="+mn-lt"/>
                <a:ea typeface="+mn-ea"/>
                <a:cs typeface="+mn-cs"/>
                <a:sym typeface="Helvetica Neue"/>
              </a:rPr>
              <a:t>lack of generalizability</a:t>
            </a:r>
            <a:r>
              <a:rPr lang="en-US" sz="1100" b="0" i="0" dirty="0">
                <a:effectLst/>
                <a:latin typeface="+mn-lt"/>
                <a:ea typeface="+mn-ea"/>
                <a:cs typeface="+mn-cs"/>
                <a:sym typeface="Helvetica Neue"/>
              </a:rPr>
              <a:t>; just because you observe a certain behavior at one intersection doesn't mean it happens everywhere. And finally, there are serious </a:t>
            </a:r>
            <a:r>
              <a:rPr lang="en-US" sz="1100" b="1" i="0" dirty="0">
                <a:effectLst/>
                <a:latin typeface="+mn-lt"/>
                <a:ea typeface="+mn-ea"/>
                <a:cs typeface="+mn-cs"/>
                <a:sym typeface="Helvetica Neue"/>
              </a:rPr>
              <a:t>ethical concerns</a:t>
            </a:r>
            <a:r>
              <a:rPr lang="en-US" sz="1100" b="0" i="0" dirty="0">
                <a:effectLst/>
                <a:latin typeface="+mn-lt"/>
                <a:ea typeface="+mn-ea"/>
                <a:cs typeface="+mn-cs"/>
                <a:sym typeface="Helvetica Neue"/>
              </a:rPr>
              <a:t>. Observing and recording people, especially without their consent, must be handled with extreme care to protect their privacy and dignity."</a:t>
            </a:r>
          </a:p>
        </p:txBody>
      </p:sp>
    </p:spTree>
    <p:extLst>
      <p:ext uri="{BB962C8B-B14F-4D97-AF65-F5344CB8AC3E}">
        <p14:creationId xmlns:p14="http://schemas.microsoft.com/office/powerpoint/2010/main" val="3102428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8CE76-0D5C-46DC-DC5E-7C2A3BD32C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157FB-E30C-05B9-E3EF-3F095D1348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198434-6BA9-89F3-3722-8A102B357055}"/>
              </a:ext>
            </a:extLst>
          </p:cNvPr>
          <p:cNvSpPr>
            <a:spLocks noGrp="1"/>
          </p:cNvSpPr>
          <p:nvPr>
            <p:ph type="body" idx="1"/>
          </p:nvPr>
        </p:nvSpPr>
        <p:spPr/>
        <p:txBody>
          <a:bodyPr/>
          <a:lstStyle/>
          <a:p>
            <a:r>
              <a:rPr lang="en-US" sz="1100" b="0" i="0" dirty="0">
                <a:effectLst/>
                <a:latin typeface="+mn-lt"/>
                <a:ea typeface="+mn-ea"/>
                <a:cs typeface="+mn-cs"/>
                <a:sym typeface="Helvetica Neue"/>
              </a:rPr>
              <a:t>"Now that we understand the principles of observation, let's put them into practice. I'm going to show a short video clip of a busy transportation environment. I want you to get into small groups of three or four.</a:t>
            </a:r>
            <a:br>
              <a:rPr lang="en-US" dirty="0"/>
            </a:br>
            <a:r>
              <a:rPr lang="en-US" sz="1100" b="0" i="0" dirty="0">
                <a:effectLst/>
                <a:latin typeface="+mn-lt"/>
                <a:ea typeface="+mn-ea"/>
                <a:cs typeface="+mn-cs"/>
                <a:sym typeface="Helvetica Neue"/>
              </a:rPr>
              <a:t>Your task is to act as a research team conducting an unstructured observation. As you watch the clip, pay close attention to the details. Afterwards, you'll have about five minutes to discuss within your groups what you saw. I want you to focus on three things: first, simply identify all the different modes of transport you see. Second, describe any interactions or conflicts between different users—pedestrians and cyclists, cars and buses. Third, and most importantly, identify specific elements of the infrastructure and consider how they might be influencing the behaviors you are seeing.</a:t>
            </a:r>
            <a:br>
              <a:rPr lang="en-US" dirty="0"/>
            </a:br>
            <a:r>
              <a:rPr lang="en-US" sz="1100" b="0" i="0" dirty="0">
                <a:effectLst/>
                <a:latin typeface="+mn-lt"/>
                <a:ea typeface="+mn-ea"/>
                <a:cs typeface="+mn-cs"/>
                <a:sym typeface="Helvetica Neue"/>
              </a:rPr>
              <a:t>(Play the video clip)</a:t>
            </a:r>
            <a:br>
              <a:rPr lang="en-US" dirty="0"/>
            </a:br>
            <a:r>
              <a:rPr lang="en-US" sz="1100" b="0" i="0" dirty="0">
                <a:effectLst/>
                <a:latin typeface="+mn-lt"/>
                <a:ea typeface="+mn-ea"/>
                <a:cs typeface="+mn-cs"/>
                <a:sym typeface="Helvetica Neue"/>
              </a:rPr>
              <a:t>Okay, please take the next five minutes to discuss in your groups. I'll be walking around to listen in, and then we'll come back together to share what you found."</a:t>
            </a:r>
            <a:br>
              <a:rPr lang="en-US" dirty="0"/>
            </a:br>
            <a:r>
              <a:rPr lang="en-US" sz="1100" b="0" i="1" dirty="0">
                <a:effectLst/>
                <a:latin typeface="+mn-lt"/>
                <a:ea typeface="+mn-ea"/>
                <a:cs typeface="+mn-cs"/>
                <a:sym typeface="Helvetica Neue"/>
              </a:rPr>
              <a:t>(After 5 minutes, facilitate a class discussion, highlighting different observations from various groups and connecting them to concepts like structured vs. unstructured observation.)</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702902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4DE08-FD85-86C6-B070-742F7BD1F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F1CF2-3C2F-BE3D-096D-5146646B3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38A812-0A37-4804-C855-7C1D53B62434}"/>
              </a:ext>
            </a:extLst>
          </p:cNvPr>
          <p:cNvSpPr>
            <a:spLocks noGrp="1"/>
          </p:cNvSpPr>
          <p:nvPr>
            <p:ph type="body" idx="1"/>
          </p:nvPr>
        </p:nvSpPr>
        <p:spPr/>
        <p:txBody>
          <a:bodyPr/>
          <a:lstStyle/>
          <a:p>
            <a:r>
              <a:rPr lang="en-US" sz="1100" b="0" i="0" dirty="0">
                <a:effectLst/>
                <a:latin typeface="+mn-lt"/>
                <a:ea typeface="+mn-ea"/>
                <a:cs typeface="+mn-cs"/>
                <a:sym typeface="Helvetica Neue"/>
              </a:rPr>
              <a:t>"Now that we understand the principles of observation, let's put them into practice. I'm going to show a short video clip of a busy transportation environment. I want you to get into small groups of three or four.</a:t>
            </a:r>
            <a:br>
              <a:rPr lang="en-US" dirty="0"/>
            </a:br>
            <a:r>
              <a:rPr lang="en-US" sz="1100" b="0" i="0" dirty="0">
                <a:effectLst/>
                <a:latin typeface="+mn-lt"/>
                <a:ea typeface="+mn-ea"/>
                <a:cs typeface="+mn-cs"/>
                <a:sym typeface="Helvetica Neue"/>
              </a:rPr>
              <a:t>Your task is to act as a research team conducting an unstructured observation. As you watch the clip, pay close attention to the details. Afterwards, you'll have about five minutes to discuss within your groups what you saw. I want you to focus on three things: first, simply identify all the different modes of transport you see. Second, describe any interactions or conflicts between different users—pedestrians and cyclists, cars and buses. Third, and most importantly, identify specific elements of the infrastructure and consider how they might be influencing the behaviors you are seeing.</a:t>
            </a:r>
            <a:br>
              <a:rPr lang="en-US" dirty="0"/>
            </a:br>
            <a:r>
              <a:rPr lang="en-US" sz="1100" b="0" i="0" dirty="0">
                <a:effectLst/>
                <a:latin typeface="+mn-lt"/>
                <a:ea typeface="+mn-ea"/>
                <a:cs typeface="+mn-cs"/>
                <a:sym typeface="Helvetica Neue"/>
              </a:rPr>
              <a:t>(Play the video clip)</a:t>
            </a:r>
            <a:br>
              <a:rPr lang="en-US" dirty="0"/>
            </a:br>
            <a:r>
              <a:rPr lang="en-US" sz="1100" b="0" i="0" dirty="0">
                <a:effectLst/>
                <a:latin typeface="+mn-lt"/>
                <a:ea typeface="+mn-ea"/>
                <a:cs typeface="+mn-cs"/>
                <a:sym typeface="Helvetica Neue"/>
              </a:rPr>
              <a:t>Okay, please take the next five minutes to discuss in your groups. I'll be walking around to listen in, and then we'll come back together to share what you found."</a:t>
            </a:r>
            <a:br>
              <a:rPr lang="en-US" dirty="0"/>
            </a:br>
            <a:r>
              <a:rPr lang="en-US" sz="1100" b="0" i="1" dirty="0">
                <a:effectLst/>
                <a:latin typeface="+mn-lt"/>
                <a:ea typeface="+mn-ea"/>
                <a:cs typeface="+mn-cs"/>
                <a:sym typeface="Helvetica Neue"/>
              </a:rPr>
              <a:t>(After 5 minutes, facilitate a class discussion, highlighting different observations from various groups and connecting them to concepts like structured vs. unstructured observation.)</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26342588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"We have now explored our three pillars of data collection in detail. The most important skill for a researcher is not just knowing how to use each method, but knowing when to use each method. There is no single 'best' approach; the choice always depends on your research question. This table provides a summary to guide your thinking.</a:t>
            </a:r>
            <a:br>
              <a:rPr lang="en-US" dirty="0"/>
            </a:br>
            <a:r>
              <a:rPr lang="en-US" sz="1100" b="0" i="0" dirty="0">
                <a:effectLst/>
                <a:latin typeface="+mn-lt"/>
                <a:ea typeface="+mn-ea"/>
                <a:cs typeface="+mn-cs"/>
                <a:sym typeface="Helvetica Neue"/>
              </a:rPr>
              <a:t>If your primary question is </a:t>
            </a:r>
            <a:r>
              <a:rPr lang="en-US" sz="1100" b="1" i="0" dirty="0">
                <a:effectLst/>
                <a:latin typeface="+mn-lt"/>
                <a:ea typeface="+mn-ea"/>
                <a:cs typeface="+mn-cs"/>
                <a:sym typeface="Helvetica Neue"/>
              </a:rPr>
              <a:t>'Why?'</a:t>
            </a:r>
            <a:r>
              <a:rPr lang="en-US" sz="1100" b="0" i="0" dirty="0">
                <a:effectLst/>
                <a:latin typeface="+mn-lt"/>
                <a:ea typeface="+mn-ea"/>
                <a:cs typeface="+mn-cs"/>
                <a:sym typeface="Helvetica Neue"/>
              </a:rPr>
              <a:t>—if you need to understand people's motivations, opinions, and perceptions—then </a:t>
            </a:r>
            <a:r>
              <a:rPr lang="en-US" sz="1100" b="1" i="0" dirty="0">
                <a:effectLst/>
                <a:latin typeface="+mn-lt"/>
                <a:ea typeface="+mn-ea"/>
                <a:cs typeface="+mn-cs"/>
                <a:sym typeface="Helvetica Neue"/>
              </a:rPr>
              <a:t>surveys</a:t>
            </a:r>
            <a:r>
              <a:rPr lang="en-US" sz="1100" b="0" i="0" dirty="0">
                <a:effectLst/>
                <a:latin typeface="+mn-lt"/>
                <a:ea typeface="+mn-ea"/>
                <a:cs typeface="+mn-cs"/>
                <a:sym typeface="Helvetica Neue"/>
              </a:rPr>
              <a:t> are your best tool.</a:t>
            </a:r>
            <a:br>
              <a:rPr lang="en-US" dirty="0"/>
            </a:br>
            <a:r>
              <a:rPr lang="en-US" sz="1100" b="0" i="0" dirty="0">
                <a:effectLst/>
                <a:latin typeface="+mn-lt"/>
                <a:ea typeface="+mn-ea"/>
                <a:cs typeface="+mn-cs"/>
                <a:sym typeface="Helvetica Neue"/>
              </a:rPr>
              <a:t>If your question is </a:t>
            </a:r>
            <a:r>
              <a:rPr lang="en-US" sz="1100" b="1" i="0" dirty="0">
                <a:effectLst/>
                <a:latin typeface="+mn-lt"/>
                <a:ea typeface="+mn-ea"/>
                <a:cs typeface="+mn-cs"/>
                <a:sym typeface="Helvetica Neue"/>
              </a:rPr>
              <a:t>'What, Where, and When?'</a:t>
            </a:r>
            <a:r>
              <a:rPr lang="en-US" sz="1100" b="0" i="0" dirty="0">
                <a:effectLst/>
                <a:latin typeface="+mn-lt"/>
                <a:ea typeface="+mn-ea"/>
                <a:cs typeface="+mn-cs"/>
                <a:sym typeface="Helvetica Neue"/>
              </a:rPr>
              <a:t>—if you need objective, precise, large-scale data on movements and volumes—then </a:t>
            </a:r>
            <a:r>
              <a:rPr lang="en-US" sz="1100" b="1" i="0" dirty="0">
                <a:effectLst/>
                <a:latin typeface="+mn-lt"/>
                <a:ea typeface="+mn-ea"/>
                <a:cs typeface="+mn-cs"/>
                <a:sym typeface="Helvetica Neue"/>
              </a:rPr>
              <a:t>Sensor and GPS</a:t>
            </a:r>
            <a:r>
              <a:rPr lang="en-US" sz="1100" b="0" i="0" dirty="0">
                <a:effectLst/>
                <a:latin typeface="+mn-lt"/>
                <a:ea typeface="+mn-ea"/>
                <a:cs typeface="+mn-cs"/>
                <a:sym typeface="Helvetica Neue"/>
              </a:rPr>
              <a:t> data is unmatched in its power and scalability.</a:t>
            </a:r>
            <a:br>
              <a:rPr lang="en-US" dirty="0"/>
            </a:br>
            <a:r>
              <a:rPr lang="en-US" sz="1100" b="0" i="0" dirty="0">
                <a:effectLst/>
                <a:latin typeface="+mn-lt"/>
                <a:ea typeface="+mn-ea"/>
                <a:cs typeface="+mn-cs"/>
                <a:sym typeface="Helvetica Neue"/>
              </a:rPr>
              <a:t>And if your question is </a:t>
            </a:r>
            <a:r>
              <a:rPr lang="en-US" sz="1100" b="1" i="0" dirty="0">
                <a:effectLst/>
                <a:latin typeface="+mn-lt"/>
                <a:ea typeface="+mn-ea"/>
                <a:cs typeface="+mn-cs"/>
                <a:sym typeface="Helvetica Neue"/>
              </a:rPr>
              <a:t>'How?'</a:t>
            </a:r>
            <a:r>
              <a:rPr lang="en-US" sz="1100" b="0" i="0" dirty="0">
                <a:effectLst/>
                <a:latin typeface="+mn-lt"/>
                <a:ea typeface="+mn-ea"/>
                <a:cs typeface="+mn-cs"/>
                <a:sym typeface="Helvetica Neue"/>
              </a:rPr>
              <a:t>—if you need to understand the nuances of behavior, interactions, and how people operate within a specific context—then </a:t>
            </a:r>
            <a:r>
              <a:rPr lang="en-US" sz="1100" b="1" i="0" dirty="0">
                <a:effectLst/>
                <a:latin typeface="+mn-lt"/>
                <a:ea typeface="+mn-ea"/>
                <a:cs typeface="+mn-cs"/>
                <a:sym typeface="Helvetica Neue"/>
              </a:rPr>
              <a:t>observation</a:t>
            </a:r>
            <a:r>
              <a:rPr lang="en-US" sz="1100" b="0" i="0" dirty="0">
                <a:effectLst/>
                <a:latin typeface="+mn-lt"/>
                <a:ea typeface="+mn-ea"/>
                <a:cs typeface="+mn-cs"/>
                <a:sym typeface="Helvetica Neue"/>
              </a:rPr>
              <a:t> will provide the richest insights.</a:t>
            </a:r>
            <a:br>
              <a:rPr lang="en-US" dirty="0"/>
            </a:br>
            <a:r>
              <a:rPr lang="en-US" sz="1100" b="0" i="0" dirty="0">
                <a:effectLst/>
                <a:latin typeface="+mn-lt"/>
                <a:ea typeface="+mn-ea"/>
                <a:cs typeface="+mn-cs"/>
                <a:sym typeface="Helvetica Neue"/>
              </a:rPr>
              <a:t>Notice the trade-offs. Surveys can give you the 'why,' but they are less objective. Sensors give you objectivity and scale, but they provide no context. Observation gives you context, but it is difficult to scale and can be subjective. This is why the most robust research often combines these methods, using a multi-pronged approach to get a complete picture."</a:t>
            </a:r>
            <a:endParaRPr lang="en-AT" dirty="0"/>
          </a:p>
        </p:txBody>
      </p:sp>
    </p:spTree>
    <p:extLst>
      <p:ext uri="{BB962C8B-B14F-4D97-AF65-F5344CB8AC3E}">
        <p14:creationId xmlns:p14="http://schemas.microsoft.com/office/powerpoint/2010/main" val="32513550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9D93D-C2B4-B94A-1CB0-E97E0E7C64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D223D-BB85-52CE-3E70-786EE10B7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8079F-18D7-5169-81E3-AC8FA8C22CD2}"/>
              </a:ext>
            </a:extLst>
          </p:cNvPr>
          <p:cNvSpPr>
            <a:spLocks noGrp="1"/>
          </p:cNvSpPr>
          <p:nvPr>
            <p:ph type="body" idx="1"/>
          </p:nvPr>
        </p:nvSpPr>
        <p:spPr/>
        <p:txBody>
          <a:bodyPr/>
          <a:lstStyle/>
          <a:p>
            <a:r>
              <a:rPr lang="en-US" dirty="0"/>
              <a:t>Section 04: Conclusions and Key Takeaways</a:t>
            </a:r>
          </a:p>
          <a:p>
            <a:endParaRPr lang="en-AT" dirty="0"/>
          </a:p>
        </p:txBody>
      </p:sp>
    </p:spTree>
    <p:extLst>
      <p:ext uri="{BB962C8B-B14F-4D97-AF65-F5344CB8AC3E}">
        <p14:creationId xmlns:p14="http://schemas.microsoft.com/office/powerpoint/2010/main" val="37825129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82E98-DCE1-DA16-1702-FD032B284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C4F08-398D-C1D9-8E33-46CEC0DA6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91C52-81C7-6836-7FD5-16E06DC62AC1}"/>
              </a:ext>
            </a:extLst>
          </p:cNvPr>
          <p:cNvSpPr>
            <a:spLocks noGrp="1"/>
          </p:cNvSpPr>
          <p:nvPr>
            <p:ph type="body" idx="1"/>
          </p:nvPr>
        </p:nvSpPr>
        <p:spPr/>
        <p:txBody>
          <a:bodyPr/>
          <a:lstStyle/>
          <a:p>
            <a:r>
              <a:rPr lang="en-US" sz="1100" b="0" i="0" dirty="0">
                <a:effectLst/>
                <a:latin typeface="+mn-lt"/>
                <a:ea typeface="+mn-ea"/>
                <a:cs typeface="+mn-cs"/>
                <a:sym typeface="Helvetica Neue"/>
              </a:rPr>
              <a:t>"It's important to remember that data collection is not an isolated event. It is a key step in a larger, continuous process that we can call the Data Cycle.</a:t>
            </a:r>
          </a:p>
          <a:p>
            <a:r>
              <a:rPr lang="en-US" sz="1100" b="0" i="0" dirty="0">
                <a:effectLst/>
                <a:latin typeface="+mn-lt"/>
                <a:ea typeface="+mn-ea"/>
                <a:cs typeface="+mn-cs"/>
                <a:sym typeface="Helvetica Neue"/>
              </a:rPr>
              <a:t>It always begins with formulating a question. A well-defined question is the most important prerequisite for good research. What do we need to know?</a:t>
            </a:r>
          </a:p>
          <a:p>
            <a:r>
              <a:rPr lang="en-US" sz="1100" b="0" i="0" dirty="0">
                <a:effectLst/>
                <a:latin typeface="+mn-lt"/>
                <a:ea typeface="+mn-ea"/>
                <a:cs typeface="+mn-cs"/>
                <a:sym typeface="Helvetica Neue"/>
              </a:rPr>
              <a:t>Only then do we move to collecting the data, using the methods we've spent today discussing. This is the heart of the process, but it is guided entirely by the initial question.</a:t>
            </a:r>
          </a:p>
          <a:p>
            <a:r>
              <a:rPr lang="en-US" sz="1100" b="0" i="0" dirty="0">
                <a:effectLst/>
                <a:latin typeface="+mn-lt"/>
                <a:ea typeface="+mn-ea"/>
                <a:cs typeface="+mn-cs"/>
                <a:sym typeface="Helvetica Neue"/>
              </a:rPr>
              <a:t>Once collected, the raw data is often messy. It must be organized, cleaned, and represented in a way that makes it usable—through databases, charts, and maps.</a:t>
            </a:r>
          </a:p>
          <a:p>
            <a:r>
              <a:rPr lang="en-US" sz="1100" b="0" i="0" dirty="0">
                <a:effectLst/>
                <a:latin typeface="+mn-lt"/>
                <a:ea typeface="+mn-ea"/>
                <a:cs typeface="+mn-cs"/>
                <a:sym typeface="Helvetica Neue"/>
              </a:rPr>
              <a:t>Finally, we analyze the data and communicate the results. This is where we find the answers to our initial questions. But importantly, good analysis often generates new questions, which starts the entire cycle over again. This iterative process of questioning, collecting, and analyzing is the engine of scientific discovery and effective transport planning. It is a journey, not a destination."</a:t>
            </a:r>
          </a:p>
        </p:txBody>
      </p:sp>
    </p:spTree>
    <p:extLst>
      <p:ext uri="{BB962C8B-B14F-4D97-AF65-F5344CB8AC3E}">
        <p14:creationId xmlns:p14="http://schemas.microsoft.com/office/powerpoint/2010/main" val="12870820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36B63-B342-133E-4FF9-B820EA881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F00C4-9FE2-D70F-F918-8D8B511176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85DB06-AE31-1B31-9CE5-B08DDE056FE3}"/>
              </a:ext>
            </a:extLst>
          </p:cNvPr>
          <p:cNvSpPr>
            <a:spLocks noGrp="1"/>
          </p:cNvSpPr>
          <p:nvPr>
            <p:ph type="body" idx="1"/>
          </p:nvPr>
        </p:nvSpPr>
        <p:spPr/>
        <p:txBody>
          <a:bodyPr/>
          <a:lstStyle/>
          <a:p>
            <a:r>
              <a:rPr lang="en-US" sz="1100" b="0" i="0" dirty="0">
                <a:effectLst/>
                <a:latin typeface="+mn-lt"/>
                <a:ea typeface="+mn-ea"/>
                <a:cs typeface="+mn-cs"/>
                <a:sym typeface="Helvetica Neue"/>
              </a:rPr>
              <a:t>"This field is evolving at an incredible pace, so let's briefly look at the key trends that will shape the future of transport data collection.</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AI-Powered Analytics</a:t>
            </a:r>
            <a:r>
              <a:rPr lang="en-US" sz="1100" b="0" i="0" dirty="0">
                <a:effectLst/>
                <a:latin typeface="+mn-lt"/>
                <a:ea typeface="+mn-ea"/>
                <a:cs typeface="+mn-cs"/>
                <a:sym typeface="Helvetica Neue"/>
              </a:rPr>
              <a:t>. We are moving beyond simple data collection to having artificial intelligence algorithms that can analyze these vast datasets for us. AI is already transforming video analytics, and it will increasingly be used to identify complex travel patterns and predict future congestion with remarkable accuracy.</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Enhanced Connectivity</a:t>
            </a:r>
            <a:r>
              <a:rPr lang="en-US" sz="1100" b="0" i="0" dirty="0">
                <a:effectLst/>
                <a:latin typeface="+mn-lt"/>
                <a:ea typeface="+mn-ea"/>
                <a:cs typeface="+mn-cs"/>
                <a:sym typeface="Helvetica Neue"/>
              </a:rPr>
              <a:t>. The rollout of 5G and the development of Vehicle-to-Everything, or V2X, communication technologies will be a game-changer. This will allow vehicles to communicate directly and instantly with other vehicles, with traffic signals, and with the broader infrastructure, enabling a new level of real-time, cooperative traffic management.</a:t>
            </a:r>
            <a:br>
              <a:rPr lang="en-US" dirty="0"/>
            </a:br>
            <a:r>
              <a:rPr lang="en-US" sz="1100" b="0" i="0" dirty="0">
                <a:effectLst/>
                <a:latin typeface="+mn-lt"/>
                <a:ea typeface="+mn-ea"/>
                <a:cs typeface="+mn-cs"/>
                <a:sym typeface="Helvetica Neue"/>
              </a:rPr>
              <a:t>Third, </a:t>
            </a:r>
            <a:r>
              <a:rPr lang="en-US" sz="1100" b="1" i="0" dirty="0">
                <a:effectLst/>
                <a:latin typeface="+mn-lt"/>
                <a:ea typeface="+mn-ea"/>
                <a:cs typeface="+mn-cs"/>
                <a:sym typeface="Helvetica Neue"/>
              </a:rPr>
              <a:t>The Internet of Things (IoT)</a:t>
            </a:r>
            <a:r>
              <a:rPr lang="en-US" sz="1100" b="0" i="0" dirty="0">
                <a:effectLst/>
                <a:latin typeface="+mn-lt"/>
                <a:ea typeface="+mn-ea"/>
                <a:cs typeface="+mn-cs"/>
                <a:sym typeface="Helvetica Neue"/>
              </a:rPr>
              <a:t>. Sensors are becoming smaller, cheaper, and more energy-efficient. This means we can embed them in almost anything, creating a dense network of interconnected devices that share data seamlessly.</a:t>
            </a:r>
            <a:br>
              <a:rPr lang="en-US" dirty="0"/>
            </a:br>
            <a:r>
              <a:rPr lang="en-US" sz="1100" b="0" i="0" dirty="0">
                <a:effectLst/>
                <a:latin typeface="+mn-lt"/>
                <a:ea typeface="+mn-ea"/>
                <a:cs typeface="+mn-cs"/>
                <a:sym typeface="Helvetica Neue"/>
              </a:rPr>
              <a:t>Finally, </a:t>
            </a:r>
            <a:r>
              <a:rPr lang="en-US" sz="1100" b="1" i="0" dirty="0">
                <a:effectLst/>
                <a:latin typeface="+mn-lt"/>
                <a:ea typeface="+mn-ea"/>
                <a:cs typeface="+mn-cs"/>
                <a:sym typeface="Helvetica Neue"/>
              </a:rPr>
              <a:t>Edge Computing</a:t>
            </a:r>
            <a:r>
              <a:rPr lang="en-US" sz="1100" b="0" i="0" dirty="0">
                <a:effectLst/>
                <a:latin typeface="+mn-lt"/>
                <a:ea typeface="+mn-ea"/>
                <a:cs typeface="+mn-cs"/>
                <a:sym typeface="Helvetica Neue"/>
              </a:rPr>
              <a:t>. Instead of sending a raw video feed from a traffic camera to a central server for analysis, edge computing allows the analysis to happen on the camera itself. The device only sends the final, processed result—for example, '5 cars, 2 trucks, 1 cyclist'—which drastically reduces the amount of data that needs to be transmitted and stored. These trends point to a future of more intelligent, more connected, and more responsive transportation systems."</a:t>
            </a:r>
          </a:p>
        </p:txBody>
      </p:sp>
    </p:spTree>
    <p:extLst>
      <p:ext uri="{BB962C8B-B14F-4D97-AF65-F5344CB8AC3E}">
        <p14:creationId xmlns:p14="http://schemas.microsoft.com/office/powerpoint/2010/main" val="17041612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C4903-2EED-668B-430E-0A6FC352E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EDA98-487B-23C8-FB98-D2A8D774B7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78608-2AAB-F10B-FA2C-E2834B49437F}"/>
              </a:ext>
            </a:extLst>
          </p:cNvPr>
          <p:cNvSpPr>
            <a:spLocks noGrp="1"/>
          </p:cNvSpPr>
          <p:nvPr>
            <p:ph type="body" idx="1"/>
          </p:nvPr>
        </p:nvSpPr>
        <p:spPr/>
        <p:txBody>
          <a:bodyPr/>
          <a:lstStyle/>
          <a:p>
            <a:r>
              <a:rPr lang="en-US" sz="1100" b="0" i="0" dirty="0">
                <a:effectLst/>
                <a:latin typeface="+mn-lt"/>
                <a:ea typeface="+mn-ea"/>
                <a:cs typeface="+mn-cs"/>
                <a:sym typeface="Helvetica Neue"/>
              </a:rPr>
              <a:t>"So, to summarize our entire lecture in one slide. We have covered the three pillars of transport data collection.</a:t>
            </a:r>
            <a:br>
              <a:rPr lang="en-US" dirty="0"/>
            </a:br>
            <a:r>
              <a:rPr lang="en-US" sz="1100" b="1" i="0" dirty="0">
                <a:effectLst/>
                <a:latin typeface="+mn-lt"/>
                <a:ea typeface="+mn-ea"/>
                <a:cs typeface="+mn-cs"/>
                <a:sym typeface="Helvetica Neue"/>
              </a:rPr>
              <a:t>Surveys and Questionnaires</a:t>
            </a:r>
            <a:r>
              <a:rPr lang="en-US" sz="1100" b="0" i="0" dirty="0">
                <a:effectLst/>
                <a:latin typeface="+mn-lt"/>
                <a:ea typeface="+mn-ea"/>
                <a:cs typeface="+mn-cs"/>
                <a:sym typeface="Helvetica Neue"/>
              </a:rPr>
              <a:t> are our tools for gathering direct insights into the human element—the 'why' behind the data.</a:t>
            </a:r>
            <a:br>
              <a:rPr lang="en-US" dirty="0"/>
            </a:br>
            <a:r>
              <a:rPr lang="en-US" sz="1100" b="1" i="0" dirty="0">
                <a:effectLst/>
                <a:latin typeface="+mn-lt"/>
                <a:ea typeface="+mn-ea"/>
                <a:cs typeface="+mn-cs"/>
                <a:sym typeface="Helvetica Neue"/>
              </a:rPr>
              <a:t>Sensors and GPS</a:t>
            </a:r>
            <a:r>
              <a:rPr lang="en-US" sz="1100" b="0" i="0" dirty="0">
                <a:effectLst/>
                <a:latin typeface="+mn-lt"/>
                <a:ea typeface="+mn-ea"/>
                <a:cs typeface="+mn-cs"/>
                <a:sym typeface="Helvetica Neue"/>
              </a:rPr>
              <a:t> provide the objective, large-scale, real-time data that gives us a 'God's-eye view' of the what, where, and when of system performance.</a:t>
            </a:r>
            <a:br>
              <a:rPr lang="en-US" dirty="0"/>
            </a:br>
            <a:r>
              <a:rPr lang="en-US" sz="1100" b="0" i="0" dirty="0">
                <a:effectLst/>
                <a:latin typeface="+mn-lt"/>
                <a:ea typeface="+mn-ea"/>
                <a:cs typeface="+mn-cs"/>
                <a:sym typeface="Helvetica Neue"/>
              </a:rPr>
              <a:t>And </a:t>
            </a:r>
            <a:r>
              <a:rPr lang="en-US" sz="1100" b="1" i="0" dirty="0">
                <a:effectLst/>
                <a:latin typeface="+mn-lt"/>
                <a:ea typeface="+mn-ea"/>
                <a:cs typeface="+mn-cs"/>
                <a:sym typeface="Helvetica Neue"/>
              </a:rPr>
              <a:t>Observational Techniques</a:t>
            </a:r>
            <a:r>
              <a:rPr lang="en-US" sz="1100" b="0" i="0" dirty="0">
                <a:effectLst/>
                <a:latin typeface="+mn-lt"/>
                <a:ea typeface="+mn-ea"/>
                <a:cs typeface="+mn-cs"/>
                <a:sym typeface="Helvetica Neue"/>
              </a:rPr>
              <a:t> allow us to capture the rich, contextual data on real-world behaviors and interactions that are often missed by the other two methods.</a:t>
            </a:r>
            <a:br>
              <a:rPr lang="en-US" dirty="0"/>
            </a:br>
            <a:r>
              <a:rPr lang="en-US" sz="1100" b="0" i="0" dirty="0">
                <a:effectLst/>
                <a:latin typeface="+mn-lt"/>
                <a:ea typeface="+mn-ea"/>
                <a:cs typeface="+mn-cs"/>
                <a:sym typeface="Helvetica Neue"/>
              </a:rPr>
              <a:t>Remember that each has unique strengths. The true mastery of this topic lies in understanding these strengths and knowing how to combine these approaches to build a comprehensive, nuanced, and reliable understanding of the complex world of transportation."</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0292201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898A5-E188-BC58-7671-C9167192B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9F47D-D2C6-4663-CC91-D9548BB14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0E1DA-5B0A-5E1B-0B75-2A8A71CF2A2F}"/>
              </a:ext>
            </a:extLst>
          </p:cNvPr>
          <p:cNvSpPr>
            <a:spLocks noGrp="1"/>
          </p:cNvSpPr>
          <p:nvPr>
            <p:ph type="body" idx="1"/>
          </p:nvPr>
        </p:nvSpPr>
        <p:spPr/>
        <p:txBody>
          <a:bodyPr/>
          <a:lstStyle/>
          <a:p>
            <a:r>
              <a:rPr lang="en-US" sz="1100" b="0" i="0" dirty="0">
                <a:effectLst/>
                <a:latin typeface="+mn-lt"/>
                <a:ea typeface="+mn-ea"/>
                <a:cs typeface="+mn-cs"/>
                <a:sym typeface="Helvetica Neue"/>
              </a:rPr>
              <a:t>"That brings us to the end of the formal content for today. I want to thank you for your attention and engagement. We have covered a great deal of ground, from foundational principles to the practical application of the core data collection methods in our field.</a:t>
            </a:r>
            <a:br>
              <a:rPr lang="en-US" dirty="0"/>
            </a:br>
            <a:r>
              <a:rPr lang="en-US" sz="1100" b="0" i="0" dirty="0">
                <a:effectLst/>
                <a:latin typeface="+mn-lt"/>
                <a:ea typeface="+mn-ea"/>
                <a:cs typeface="+mn-cs"/>
                <a:sym typeface="Helvetica Neue"/>
              </a:rPr>
              <a:t>I would now like to open the floor for any questions you may have about anything we've discussed.</a:t>
            </a:r>
            <a:br>
              <a:rPr lang="en-US" dirty="0"/>
            </a:br>
            <a:r>
              <a:rPr lang="en-US" sz="1100" b="0" i="0" dirty="0">
                <a:effectLst/>
                <a:latin typeface="+mn-lt"/>
                <a:ea typeface="+mn-ea"/>
                <a:cs typeface="+mn-cs"/>
                <a:sym typeface="Helvetica Neue"/>
              </a:rPr>
              <a:t>And to get us started on a broader discussion, I'd like you to consider these two questions: First, what do you see as the most pressing ethical challenges we will face as these data collection technologies become even more powerful and pervasive? And second, looking forward, how do you predict that trends like AI will fundamentally change the job of a transport researcher in the coming decade?</a:t>
            </a:r>
            <a:br>
              <a:rPr lang="en-US" dirty="0"/>
            </a:br>
            <a:r>
              <a:rPr lang="en-US" sz="1100" b="0" i="0" dirty="0">
                <a:effectLst/>
                <a:latin typeface="+mn-lt"/>
                <a:ea typeface="+mn-ea"/>
                <a:cs typeface="+mn-cs"/>
                <a:sym typeface="Helvetica Neue"/>
              </a:rPr>
              <a:t>Please, what are your questions and thoughts?"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2530134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"To give you a clear roadmap for our 135-minute session, here is our agenda. We will begin with the foundational principles that underpin all data collection—key concepts like reliability and validity, and the critical importance of ethical conduct. From there, we will systematically explore the three primary families of data collection techniques. First, we'll look at surveys and questionnaires, which allow us to directly ask people about their travel behaviors and preferences. Next, we’ll go into the world of sensor and GPS data, understanding how technology provides a passive but incredibly rich stream of information. After that, we'll cover observational techniques—the art and science of watching and recording behavior in its natural context. Finally, we will bring everything together in our synthesis, where we'll compare these methods and discuss how to select the most appropriate technique for your specific research goals. This structure will guide us from the 'why' to the 'how' of transport data collection."</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"Finally, for those of you who wish to go deeper into these topics, here are a few foundational texts. The </a:t>
            </a:r>
            <a:r>
              <a:rPr lang="en-US" sz="1100" b="0" i="0" dirty="0" err="1">
                <a:effectLst/>
                <a:latin typeface="+mn-lt"/>
                <a:ea typeface="+mn-ea"/>
                <a:cs typeface="+mn-cs"/>
                <a:sym typeface="Helvetica Neue"/>
              </a:rPr>
              <a:t>Ortúzar</a:t>
            </a:r>
            <a:r>
              <a:rPr lang="en-US" sz="1100" b="0" i="0" dirty="0">
                <a:effectLst/>
                <a:latin typeface="+mn-lt"/>
                <a:ea typeface="+mn-ea"/>
                <a:cs typeface="+mn-cs"/>
                <a:sym typeface="Helvetica Neue"/>
              </a:rPr>
              <a:t> and Willumsen book is a classic in our field and provides an excellent overview of transport data. Dillman's book is considered the bible of modern survey design. The new Handbook on Transport Data Science provides insights into cutting-edge computational methods. And </a:t>
            </a:r>
            <a:r>
              <a:rPr lang="en-US" sz="1100" b="0" i="0" dirty="0" err="1">
                <a:effectLst/>
                <a:latin typeface="+mn-lt"/>
                <a:ea typeface="+mn-ea"/>
                <a:cs typeface="+mn-cs"/>
                <a:sym typeface="Helvetica Neue"/>
              </a:rPr>
              <a:t>Angrosino's</a:t>
            </a:r>
            <a:r>
              <a:rPr lang="en-US" sz="1100" b="0" i="0" dirty="0">
                <a:effectLst/>
                <a:latin typeface="+mn-lt"/>
                <a:ea typeface="+mn-ea"/>
                <a:cs typeface="+mn-cs"/>
                <a:sym typeface="Helvetica Neue"/>
              </a:rPr>
              <a:t> book is a great practical guide to observational research. These will all be valuable resources throughout your academic and professional careers. Thank you once again for your time and participation."</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Thank You</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Some core concepts in Data collection which are Reliability, Validity, Bias, and sampling.</a:t>
            </a:r>
          </a:p>
        </p:txBody>
      </p:sp>
    </p:spTree>
    <p:extLst>
      <p:ext uri="{BB962C8B-B14F-4D97-AF65-F5344CB8AC3E}">
        <p14:creationId xmlns:p14="http://schemas.microsoft.com/office/powerpoint/2010/main" val="36568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5C214-3BDB-12BF-9AC4-E523CAE40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DDE7A-75D0-8AC2-7371-9A4191CF87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5785D-FB65-6311-A2D3-9F2707C8EFA5}"/>
              </a:ext>
            </a:extLst>
          </p:cNvPr>
          <p:cNvSpPr>
            <a:spLocks noGrp="1"/>
          </p:cNvSpPr>
          <p:nvPr>
            <p:ph type="body" idx="1"/>
          </p:nvPr>
        </p:nvSpPr>
        <p:spPr/>
        <p:txBody>
          <a:bodyPr/>
          <a:lstStyle/>
          <a:p>
            <a:r>
              <a:rPr lang="en-US" sz="1100" b="0" i="0" dirty="0">
                <a:effectLst/>
                <a:latin typeface="+mn-lt"/>
                <a:ea typeface="+mn-ea"/>
                <a:cs typeface="+mn-cs"/>
                <a:sym typeface="Helvetica Neue"/>
              </a:rPr>
              <a:t>This slide covers the role of </a:t>
            </a:r>
            <a:r>
              <a:rPr lang="en-GB" b="1" dirty="0">
                <a:solidFill>
                  <a:sysClr val="windowText" lastClr="000000"/>
                </a:solidFill>
                <a:latin typeface="Arial"/>
                <a:cs typeface="Arial"/>
              </a:rPr>
              <a:t>Transport Data in Transportation Systems. Data is crucial in transport systems as it provides detailed insights on all sections within the system.</a:t>
            </a:r>
            <a:endParaRPr lang="en-US" dirty="0"/>
          </a:p>
        </p:txBody>
      </p:sp>
    </p:spTree>
    <p:extLst>
      <p:ext uri="{BB962C8B-B14F-4D97-AF65-F5344CB8AC3E}">
        <p14:creationId xmlns:p14="http://schemas.microsoft.com/office/powerpoint/2010/main" val="20495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"Equally important to the technical quality of our data are the ethical principles that guide our work. Responsible data collection is non-negotiable in our field, especially as we gain access to more detailed and personal information. Let's focus on four key principles.</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Informed Consent</a:t>
            </a:r>
            <a:r>
              <a:rPr lang="en-US" sz="1100" b="0" i="0" dirty="0">
                <a:effectLst/>
                <a:latin typeface="+mn-lt"/>
                <a:ea typeface="+mn-ea"/>
                <a:cs typeface="+mn-cs"/>
                <a:sym typeface="Helvetica Neue"/>
              </a:rPr>
              <a:t>. This means individuals must explicitly agree to participate </a:t>
            </a:r>
            <a:r>
              <a:rPr lang="en-US" sz="1100" b="0" i="1" dirty="0">
                <a:effectLst/>
                <a:latin typeface="+mn-lt"/>
                <a:ea typeface="+mn-ea"/>
                <a:cs typeface="+mn-cs"/>
                <a:sym typeface="Helvetica Neue"/>
              </a:rPr>
              <a:t>before</a:t>
            </a:r>
            <a:r>
              <a:rPr lang="en-US" sz="1100" b="0" i="0" dirty="0">
                <a:effectLst/>
                <a:latin typeface="+mn-lt"/>
                <a:ea typeface="+mn-ea"/>
                <a:cs typeface="+mn-cs"/>
                <a:sym typeface="Helvetica Neue"/>
              </a:rPr>
              <a:t> you collect any data from them. You must clearly explain what data you're collecting, how it will be used, and who will have access to it. It also means they have the right to withdraw their consent at any time.</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Data Minimization</a:t>
            </a:r>
            <a:r>
              <a:rPr lang="en-US" sz="1100" b="0" i="0" dirty="0">
                <a:effectLst/>
                <a:latin typeface="+mn-lt"/>
                <a:ea typeface="+mn-ea"/>
                <a:cs typeface="+mn-cs"/>
                <a:sym typeface="Helvetica Neue"/>
              </a:rPr>
              <a:t>. This is the principle of 'less is more.' Only collect the data that is absolutely essential to answer your research question. Avoid the temptation to gather extra information 'just in case,' as every additional data point can increase privacy risks.</a:t>
            </a:r>
            <a:br>
              <a:rPr lang="en-US" dirty="0"/>
            </a:br>
            <a:r>
              <a:rPr lang="en-US" sz="1100" b="0" i="0" dirty="0">
                <a:effectLst/>
                <a:latin typeface="+mn-lt"/>
                <a:ea typeface="+mn-ea"/>
                <a:cs typeface="+mn-cs"/>
                <a:sym typeface="Helvetica Neue"/>
              </a:rPr>
              <a:t>Third, </a:t>
            </a:r>
            <a:r>
              <a:rPr lang="en-US" sz="1100" b="1" i="0" dirty="0">
                <a:effectLst/>
                <a:latin typeface="+mn-lt"/>
                <a:ea typeface="+mn-ea"/>
                <a:cs typeface="+mn-cs"/>
                <a:sym typeface="Helvetica Neue"/>
              </a:rPr>
              <a:t>Anonymization and Security</a:t>
            </a:r>
            <a:r>
              <a:rPr lang="en-US" sz="1100" b="0" i="0" dirty="0">
                <a:effectLst/>
                <a:latin typeface="+mn-lt"/>
                <a:ea typeface="+mn-ea"/>
                <a:cs typeface="+mn-cs"/>
                <a:sym typeface="Helvetica Neue"/>
              </a:rPr>
              <a:t>. We have a duty to protect our participants. This involves removing or masking Personally Identifiable Information—like names, addresses, or exact GPS trails of homes—to prevent individual identification. Furthermore, the data must be stored securely using measures like encryption to prevent unauthorized access or breaches.</a:t>
            </a:r>
            <a:br>
              <a:rPr lang="en-US" dirty="0"/>
            </a:br>
            <a:r>
              <a:rPr lang="en-US" sz="1100" b="0" i="0" dirty="0">
                <a:effectLst/>
                <a:latin typeface="+mn-lt"/>
                <a:ea typeface="+mn-ea"/>
                <a:cs typeface="+mn-cs"/>
                <a:sym typeface="Helvetica Neue"/>
              </a:rPr>
              <a:t>Finally, </a:t>
            </a:r>
            <a:r>
              <a:rPr lang="en-US" sz="1100" b="1" i="0" dirty="0">
                <a:effectLst/>
                <a:latin typeface="+mn-lt"/>
                <a:ea typeface="+mn-ea"/>
                <a:cs typeface="+mn-cs"/>
                <a:sym typeface="Helvetica Neue"/>
              </a:rPr>
              <a:t>Transparency</a:t>
            </a:r>
            <a:r>
              <a:rPr lang="en-US" sz="1100" b="0" i="0" dirty="0">
                <a:effectLst/>
                <a:latin typeface="+mn-lt"/>
                <a:ea typeface="+mn-ea"/>
                <a:cs typeface="+mn-cs"/>
                <a:sym typeface="Helvetica Neue"/>
              </a:rPr>
              <a:t>. Be clear and open with the public and your participants about your data practices. This builds trust and ensures accountability. As transport researchers, we are stewards of this data, and we must handle it with the utmost care and respect for individual privacy."</a:t>
            </a:r>
          </a:p>
        </p:txBody>
      </p:sp>
    </p:spTree>
    <p:extLst>
      <p:ext uri="{BB962C8B-B14F-4D97-AF65-F5344CB8AC3E}">
        <p14:creationId xmlns:p14="http://schemas.microsoft.com/office/powerpoint/2010/main" val="871572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"Now that we have our foundational principles in place, let's introduce the three main pillars of data collection in transport research. Almost every technique we use can be categorized into one of these three broad approaches.</a:t>
            </a:r>
            <a:br>
              <a:rPr lang="en-US" dirty="0"/>
            </a:br>
            <a:r>
              <a:rPr lang="en-US" sz="1100" b="0" i="0" dirty="0">
                <a:effectLst/>
                <a:latin typeface="+mn-lt"/>
                <a:ea typeface="+mn-ea"/>
                <a:cs typeface="+mn-cs"/>
                <a:sym typeface="Helvetica Neue"/>
              </a:rPr>
              <a:t>The first is </a:t>
            </a:r>
            <a:r>
              <a:rPr lang="en-US" sz="1100" b="1" i="0" dirty="0">
                <a:effectLst/>
                <a:latin typeface="+mn-lt"/>
                <a:ea typeface="+mn-ea"/>
                <a:cs typeface="+mn-cs"/>
                <a:sym typeface="Helvetica Neue"/>
              </a:rPr>
              <a:t>Surveys</a:t>
            </a:r>
            <a:r>
              <a:rPr lang="en-US" sz="1100" b="0" i="0" dirty="0">
                <a:effectLst/>
                <a:latin typeface="+mn-lt"/>
                <a:ea typeface="+mn-ea"/>
                <a:cs typeface="+mn-cs"/>
                <a:sym typeface="Helvetica Neue"/>
              </a:rPr>
              <a:t>. This is the method of </a:t>
            </a:r>
            <a:r>
              <a:rPr lang="en-US" sz="1100" b="0" i="1" dirty="0">
                <a:effectLst/>
                <a:latin typeface="+mn-lt"/>
                <a:ea typeface="+mn-ea"/>
                <a:cs typeface="+mn-cs"/>
                <a:sym typeface="Helvetica Neue"/>
              </a:rPr>
              <a:t>asking</a:t>
            </a:r>
            <a:r>
              <a:rPr lang="en-US" sz="1100" b="0" i="0" dirty="0">
                <a:effectLst/>
                <a:latin typeface="+mn-lt"/>
                <a:ea typeface="+mn-ea"/>
                <a:cs typeface="+mn-cs"/>
                <a:sym typeface="Helvetica Neue"/>
              </a:rPr>
              <a:t>. We design questionnaires and interact directly with individuals to gather data on their travel patterns, choices, attitudes, and demographic characteristics. This is our primary way of understanding the 'why' behind people's travel decisions.</a:t>
            </a:r>
            <a:br>
              <a:rPr lang="en-US" dirty="0"/>
            </a:br>
            <a:r>
              <a:rPr lang="en-US" sz="1100" b="0" i="0" dirty="0">
                <a:effectLst/>
                <a:latin typeface="+mn-lt"/>
                <a:ea typeface="+mn-ea"/>
                <a:cs typeface="+mn-cs"/>
                <a:sym typeface="Helvetica Neue"/>
              </a:rPr>
              <a:t>The second pillar is </a:t>
            </a:r>
            <a:r>
              <a:rPr lang="en-US" sz="1100" b="1" i="0" dirty="0">
                <a:effectLst/>
                <a:latin typeface="+mn-lt"/>
                <a:ea typeface="+mn-ea"/>
                <a:cs typeface="+mn-cs"/>
                <a:sym typeface="Helvetica Neue"/>
              </a:rPr>
              <a:t>Sensor and GPS data</a:t>
            </a:r>
            <a:r>
              <a:rPr lang="en-US" sz="1100" b="0" i="0" dirty="0">
                <a:effectLst/>
                <a:latin typeface="+mn-lt"/>
                <a:ea typeface="+mn-ea"/>
                <a:cs typeface="+mn-cs"/>
                <a:sym typeface="Helvetica Neue"/>
              </a:rPr>
              <a:t>. This is the method of </a:t>
            </a:r>
            <a:r>
              <a:rPr lang="en-US" sz="1100" b="0" i="1" dirty="0">
                <a:effectLst/>
                <a:latin typeface="+mn-lt"/>
                <a:ea typeface="+mn-ea"/>
                <a:cs typeface="+mn-cs"/>
                <a:sym typeface="Helvetica Neue"/>
              </a:rPr>
              <a:t>measuring</a:t>
            </a:r>
            <a:r>
              <a:rPr lang="en-US" sz="1100" b="0" i="0" dirty="0">
                <a:effectLst/>
                <a:latin typeface="+mn-lt"/>
                <a:ea typeface="+mn-ea"/>
                <a:cs typeface="+mn-cs"/>
                <a:sym typeface="Helvetica Neue"/>
              </a:rPr>
              <a:t> passively. Instead of asking, we use technology—like traffic loops, cameras, and GPS devices—to automatically collect vast amounts of data on vehicle speeds, traffic volumes, and individual travel paths. This gives us a highly detailed, objective picture of system performance and movement.</a:t>
            </a:r>
            <a:br>
              <a:rPr lang="en-US" dirty="0"/>
            </a:br>
            <a:r>
              <a:rPr lang="en-US" sz="1100" b="0" i="0" dirty="0">
                <a:effectLst/>
                <a:latin typeface="+mn-lt"/>
                <a:ea typeface="+mn-ea"/>
                <a:cs typeface="+mn-cs"/>
                <a:sym typeface="Helvetica Neue"/>
              </a:rPr>
              <a:t>The third pillar is </a:t>
            </a:r>
            <a:r>
              <a:rPr lang="en-US" sz="1100" b="1" i="0" dirty="0">
                <a:effectLst/>
                <a:latin typeface="+mn-lt"/>
                <a:ea typeface="+mn-ea"/>
                <a:cs typeface="+mn-cs"/>
                <a:sym typeface="Helvetica Neue"/>
              </a:rPr>
              <a:t>Observational Methods</a:t>
            </a:r>
            <a:r>
              <a:rPr lang="en-US" sz="1100" b="0" i="0" dirty="0">
                <a:effectLst/>
                <a:latin typeface="+mn-lt"/>
                <a:ea typeface="+mn-ea"/>
                <a:cs typeface="+mn-cs"/>
                <a:sym typeface="Helvetica Neue"/>
              </a:rPr>
              <a:t>. This is the method of </a:t>
            </a:r>
            <a:r>
              <a:rPr lang="en-US" sz="1100" b="0" i="1" dirty="0">
                <a:effectLst/>
                <a:latin typeface="+mn-lt"/>
                <a:ea typeface="+mn-ea"/>
                <a:cs typeface="+mn-cs"/>
                <a:sym typeface="Helvetica Neue"/>
              </a:rPr>
              <a:t>watching</a:t>
            </a:r>
            <a:r>
              <a:rPr lang="en-US" sz="1100" b="0" i="0" dirty="0">
                <a:effectLst/>
                <a:latin typeface="+mn-lt"/>
                <a:ea typeface="+mn-ea"/>
                <a:cs typeface="+mn-cs"/>
                <a:sym typeface="Helvetica Neue"/>
              </a:rPr>
              <a:t>. Researchers directly observe and record behaviors as they happen in the real world—counting pedestrians at an intersection, noting interactions on a public bus, or analyzing traffic conflicts. This provides rich, contextual data that might be missed by surveys or sensors.</a:t>
            </a:r>
            <a:br>
              <a:rPr lang="en-US" dirty="0"/>
            </a:br>
            <a:r>
              <a:rPr lang="en-US" sz="1100" b="0" i="0" dirty="0">
                <a:effectLst/>
                <a:latin typeface="+mn-lt"/>
                <a:ea typeface="+mn-ea"/>
                <a:cs typeface="+mn-cs"/>
                <a:sym typeface="Helvetica Neue"/>
              </a:rPr>
              <a:t>Each of these pillars has unique strengths and weaknesses, and often the most powerful research combines them. We will now spend the next part of our lecture exploring each one in detail, starting with surveys."</a:t>
            </a:r>
          </a:p>
        </p:txBody>
      </p:sp>
    </p:spTree>
    <p:extLst>
      <p:ext uri="{BB962C8B-B14F-4D97-AF65-F5344CB8AC3E}">
        <p14:creationId xmlns:p14="http://schemas.microsoft.com/office/powerpoint/2010/main" val="90020489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Data Collection and Management </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Data Collection Techniques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Data Collection and Management </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Data Collection Techniques</a:t>
            </a:r>
          </a:p>
        </p:txBody>
      </p:sp>
    </p:spTree>
    <p:extLst>
      <p:ext uri="{BB962C8B-B14F-4D97-AF65-F5344CB8AC3E}">
        <p14:creationId xmlns:p14="http://schemas.microsoft.com/office/powerpoint/2010/main" val="1243720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12" name="bg object 17">
            <a:extLst>
              <a:ext uri="{FF2B5EF4-FFF2-40B4-BE49-F238E27FC236}">
                <a16:creationId xmlns:a16="http://schemas.microsoft.com/office/drawing/2014/main" id="{70C76DF0-C2EC-1C00-DCD2-B6D936AB7F0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3" name="bg object 18">
            <a:extLst>
              <a:ext uri="{FF2B5EF4-FFF2-40B4-BE49-F238E27FC236}">
                <a16:creationId xmlns:a16="http://schemas.microsoft.com/office/drawing/2014/main" id="{E7C96158-3CD3-2A9E-39A7-4F57AE3FE8E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50F28BFD-0175-7CD7-F7A6-3B3C9ACE088C}"/>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Data Collection and Management </a:t>
            </a:r>
          </a:p>
        </p:txBody>
      </p:sp>
      <p:sp>
        <p:nvSpPr>
          <p:cNvPr id="15" name="object 6">
            <a:extLst>
              <a:ext uri="{FF2B5EF4-FFF2-40B4-BE49-F238E27FC236}">
                <a16:creationId xmlns:a16="http://schemas.microsoft.com/office/drawing/2014/main" id="{9D0DAE9E-C336-8508-0DF3-6E0059E98749}"/>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Data Collection Techniques</a:t>
            </a:r>
          </a:p>
        </p:txBody>
      </p:sp>
      <p:sp>
        <p:nvSpPr>
          <p:cNvPr id="19" name="object 6">
            <a:extLst>
              <a:ext uri="{FF2B5EF4-FFF2-40B4-BE49-F238E27FC236}">
                <a16:creationId xmlns:a16="http://schemas.microsoft.com/office/drawing/2014/main" id="{9DE235A9-BD93-D4A3-7089-64CA3D17949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F798B18C-C42C-51D9-608B-85F8F550930A}"/>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Data Collection and Management </a:t>
            </a:r>
          </a:p>
        </p:txBody>
      </p:sp>
      <p:sp>
        <p:nvSpPr>
          <p:cNvPr id="6" name="object 6">
            <a:extLst>
              <a:ext uri="{FF2B5EF4-FFF2-40B4-BE49-F238E27FC236}">
                <a16:creationId xmlns:a16="http://schemas.microsoft.com/office/drawing/2014/main" id="{9C82BAC6-6AAC-5756-6FC7-7C8F05B59050}"/>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Data Collection Techniques</a:t>
            </a:r>
          </a:p>
        </p:txBody>
      </p:sp>
    </p:spTree>
    <p:extLst>
      <p:ext uri="{BB962C8B-B14F-4D97-AF65-F5344CB8AC3E}">
        <p14:creationId xmlns:p14="http://schemas.microsoft.com/office/powerpoint/2010/main" val="7713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Data Collection and Management </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fr-FR" b="1" dirty="0">
                <a:solidFill>
                  <a:prstClr val="black"/>
                </a:solidFill>
              </a:rPr>
              <a:t>Data Collection Techniques</a:t>
            </a: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75684980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7"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video" Target="https://www.youtube.com/embed/8RLIA0z2QdA?feature=oembed" TargetMode="External"/><Relationship Id="rId4" Type="http://schemas.openxmlformats.org/officeDocument/2006/relationships/image" Target="../media/image59.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E05BE27-D7E7-E5E7-73C5-2C65F7ADE839}"/>
              </a:ext>
            </a:extLst>
          </p:cNvPr>
          <p:cNvSpPr txBox="1"/>
          <p:nvPr/>
        </p:nvSpPr>
        <p:spPr>
          <a:xfrm>
            <a:off x="713377" y="3832755"/>
            <a:ext cx="10138843" cy="480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Module 2: Transport Data Collection and Management </a:t>
            </a:r>
          </a:p>
        </p:txBody>
      </p:sp>
      <p:sp>
        <p:nvSpPr>
          <p:cNvPr id="5" name="Text Placeholder 4">
            <a:extLst>
              <a:ext uri="{FF2B5EF4-FFF2-40B4-BE49-F238E27FC236}">
                <a16:creationId xmlns:a16="http://schemas.microsoft.com/office/drawing/2014/main" id="{2D654DE6-6D54-990F-9392-B8ED7FD7F2BF}"/>
              </a:ext>
            </a:extLst>
          </p:cNvPr>
          <p:cNvSpPr>
            <a:spLocks noGrp="1"/>
          </p:cNvSpPr>
          <p:nvPr>
            <p:ph type="body" sz="quarter" idx="1"/>
          </p:nvPr>
        </p:nvSpPr>
        <p:spPr>
          <a:xfrm>
            <a:off x="756196" y="4312886"/>
            <a:ext cx="9675241" cy="573865"/>
          </a:xfrm>
        </p:spPr>
        <p:txBody>
          <a:bodyPr/>
          <a:lstStyle/>
          <a:p>
            <a:pPr algn="l"/>
            <a:r>
              <a:rPr lang="fr-FR" sz="2800" dirty="0">
                <a:solidFill>
                  <a:srgbClr val="2167BA"/>
                </a:solidFill>
                <a:highlight>
                  <a:srgbClr val="FFFF00"/>
                </a:highlight>
              </a:rPr>
              <a:t>Lecture 6: Data Collection Techniques</a:t>
            </a:r>
          </a:p>
        </p:txBody>
      </p:sp>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7" y="1539561"/>
            <a:ext cx="7471235"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Surveys</a:t>
            </a:r>
            <a:r>
              <a:rPr kumimoji="0" lang="en-US" sz="2000" i="0" u="none" strike="noStrike" kern="1200" cap="none" spc="0" normalizeH="0" baseline="0" noProof="0" dirty="0">
                <a:ln>
                  <a:noFill/>
                </a:ln>
                <a:solidFill>
                  <a:sysClr val="windowText" lastClr="000000"/>
                </a:solidFill>
                <a:effectLst/>
                <a:uLnTx/>
                <a:uFillTx/>
                <a:ea typeface="+mn-ea"/>
                <a:cs typeface="+mn-cs"/>
              </a:rPr>
              <a:t>: The Method of Asking</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Directly questioning people about behaviors, opinions, and preferences.</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Primary goal: To understand the "why" behind travel choices.</a:t>
            </a:r>
          </a:p>
          <a:p>
            <a:pPr marL="457200"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Sensor &amp; GPS</a:t>
            </a:r>
            <a:r>
              <a:rPr kumimoji="0" lang="en-US" sz="2000" i="0" u="none" strike="noStrike" kern="1200" cap="none" spc="0" normalizeH="0" baseline="0" noProof="0" dirty="0">
                <a:ln>
                  <a:noFill/>
                </a:ln>
                <a:solidFill>
                  <a:sysClr val="windowText" lastClr="000000"/>
                </a:solidFill>
                <a:effectLst/>
                <a:uLnTx/>
                <a:uFillTx/>
                <a:ea typeface="+mn-ea"/>
                <a:cs typeface="+mn-cs"/>
              </a:rPr>
              <a:t>: The Method of Measuring</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Passively collecting objective data on movement and system performance using technology.</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Primary goal: To understand the "what, where, and when" of travel.</a:t>
            </a:r>
          </a:p>
          <a:p>
            <a:pPr marL="457200"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Observational Methods</a:t>
            </a:r>
            <a:r>
              <a:rPr kumimoji="0" lang="en-US" sz="2000" i="0" u="none" strike="noStrike" kern="1200" cap="none" spc="0" normalizeH="0" baseline="0" noProof="0" dirty="0">
                <a:ln>
                  <a:noFill/>
                </a:ln>
                <a:solidFill>
                  <a:sysClr val="windowText" lastClr="000000"/>
                </a:solidFill>
                <a:effectLst/>
                <a:uLnTx/>
                <a:uFillTx/>
                <a:ea typeface="+mn-ea"/>
                <a:cs typeface="+mn-cs"/>
              </a:rPr>
              <a:t>: The Method of Watching</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Systematically observing and recording behaviors in their natural setting.</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Primary goal: To understand the "how" of interactions within the transport environment.</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0.4. The Three Pillars of Data Collection</a:t>
            </a:r>
            <a:endParaRPr lang="en-GB" b="1" dirty="0">
              <a:solidFill>
                <a:sysClr val="windowText" lastClr="000000"/>
              </a:solidFill>
              <a:latin typeface="Arial"/>
              <a:cs typeface="Arial"/>
            </a:endParaRPr>
          </a:p>
        </p:txBody>
      </p:sp>
      <p:grpSp>
        <p:nvGrpSpPr>
          <p:cNvPr id="4" name="Group 3">
            <a:extLst>
              <a:ext uri="{FF2B5EF4-FFF2-40B4-BE49-F238E27FC236}">
                <a16:creationId xmlns:a16="http://schemas.microsoft.com/office/drawing/2014/main" id="{4D70ECCA-506B-A9A2-53F6-D1CAE77F3364}"/>
              </a:ext>
            </a:extLst>
          </p:cNvPr>
          <p:cNvGrpSpPr/>
          <p:nvPr/>
        </p:nvGrpSpPr>
        <p:grpSpPr>
          <a:xfrm>
            <a:off x="8502616" y="1534245"/>
            <a:ext cx="2633308" cy="1294319"/>
            <a:chOff x="8463651" y="1485747"/>
            <a:chExt cx="2633308" cy="1294319"/>
          </a:xfrm>
        </p:grpSpPr>
        <p:pic>
          <p:nvPicPr>
            <p:cNvPr id="2050" name="Picture 2">
              <a:extLst>
                <a:ext uri="{FF2B5EF4-FFF2-40B4-BE49-F238E27FC236}">
                  <a16:creationId xmlns:a16="http://schemas.microsoft.com/office/drawing/2014/main" id="{2AB8F493-789B-6C6F-BD82-F8211CC2C8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37" t="31207" r="68904" b="48108"/>
            <a:stretch>
              <a:fillRect/>
            </a:stretch>
          </p:blipFill>
          <p:spPr bwMode="auto">
            <a:xfrm>
              <a:off x="8463651" y="1637412"/>
              <a:ext cx="1176581" cy="9909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8577627-8719-3257-1561-F794FD6171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37" t="53138" r="68904" b="19845"/>
            <a:stretch>
              <a:fillRect/>
            </a:stretch>
          </p:blipFill>
          <p:spPr bwMode="auto">
            <a:xfrm>
              <a:off x="9920378" y="1485747"/>
              <a:ext cx="1176581" cy="12943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CE67198C-4F0F-16D2-80A1-7B65700EC2D9}"/>
              </a:ext>
            </a:extLst>
          </p:cNvPr>
          <p:cNvGrpSpPr/>
          <p:nvPr/>
        </p:nvGrpSpPr>
        <p:grpSpPr>
          <a:xfrm>
            <a:off x="8383840" y="3135445"/>
            <a:ext cx="2870859" cy="1294319"/>
            <a:chOff x="8713449" y="3086947"/>
            <a:chExt cx="2870859" cy="1294319"/>
          </a:xfrm>
        </p:grpSpPr>
        <p:pic>
          <p:nvPicPr>
            <p:cNvPr id="7" name="Picture 2">
              <a:extLst>
                <a:ext uri="{FF2B5EF4-FFF2-40B4-BE49-F238E27FC236}">
                  <a16:creationId xmlns:a16="http://schemas.microsoft.com/office/drawing/2014/main" id="{C2F4FC1B-D7B4-8489-D131-659F8A81EE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91" t="29248" r="35392" b="50067"/>
            <a:stretch>
              <a:fillRect/>
            </a:stretch>
          </p:blipFill>
          <p:spPr bwMode="auto">
            <a:xfrm>
              <a:off x="8713449" y="3238613"/>
              <a:ext cx="1414132" cy="9909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A24C9001-2123-FBBE-09EE-0CDF987907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91" t="53138" r="35392" b="19846"/>
            <a:stretch>
              <a:fillRect/>
            </a:stretch>
          </p:blipFill>
          <p:spPr bwMode="auto">
            <a:xfrm>
              <a:off x="10170176" y="3086947"/>
              <a:ext cx="1414132" cy="12943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018429F2-930B-4556-EA86-F46643A464DB}"/>
              </a:ext>
            </a:extLst>
          </p:cNvPr>
          <p:cNvGrpSpPr/>
          <p:nvPr/>
        </p:nvGrpSpPr>
        <p:grpSpPr>
          <a:xfrm>
            <a:off x="8475059" y="4736645"/>
            <a:ext cx="2674643" cy="1294319"/>
            <a:chOff x="8804668" y="4688147"/>
            <a:chExt cx="2674643" cy="1294319"/>
          </a:xfrm>
        </p:grpSpPr>
        <p:pic>
          <p:nvPicPr>
            <p:cNvPr id="10" name="Picture 2">
              <a:extLst>
                <a:ext uri="{FF2B5EF4-FFF2-40B4-BE49-F238E27FC236}">
                  <a16:creationId xmlns:a16="http://schemas.microsoft.com/office/drawing/2014/main" id="{52A1BF29-ED11-C97A-5647-4C865E65EE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845" t="30442" r="6021" b="48873"/>
            <a:stretch>
              <a:fillRect/>
            </a:stretch>
          </p:blipFill>
          <p:spPr bwMode="auto">
            <a:xfrm>
              <a:off x="8804668" y="4839814"/>
              <a:ext cx="1204138" cy="9909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1ED4ECFC-268A-8A52-BB65-39E6FCAF3B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845" t="53139" r="6021" b="19845"/>
            <a:stretch>
              <a:fillRect/>
            </a:stretch>
          </p:blipFill>
          <p:spPr bwMode="auto">
            <a:xfrm>
              <a:off x="10275173" y="4688147"/>
              <a:ext cx="1204138" cy="1294319"/>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object 2">
            <a:extLst>
              <a:ext uri="{FF2B5EF4-FFF2-40B4-BE49-F238E27FC236}">
                <a16:creationId xmlns:a16="http://schemas.microsoft.com/office/drawing/2014/main" id="{6C1CB3D8-CE39-E4F7-C1A5-0A7CC3328343}"/>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Tree>
    <p:extLst>
      <p:ext uri="{BB962C8B-B14F-4D97-AF65-F5344CB8AC3E}">
        <p14:creationId xmlns:p14="http://schemas.microsoft.com/office/powerpoint/2010/main" val="1179505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25410BE-83ED-3EB4-E97D-6496A0ED34C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AAF20A8-45A7-411F-4EA1-A1BFE22AE57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Surveys</a:t>
            </a:r>
          </a:p>
        </p:txBody>
      </p:sp>
    </p:spTree>
    <p:extLst>
      <p:ext uri="{BB962C8B-B14F-4D97-AF65-F5344CB8AC3E}">
        <p14:creationId xmlns:p14="http://schemas.microsoft.com/office/powerpoint/2010/main" val="3233252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985D-9ABE-DDC4-B11B-DAF22400639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F45171D-E4A0-629F-EAD4-49A7F0D26BD7}"/>
              </a:ext>
            </a:extLst>
          </p:cNvPr>
          <p:cNvSpPr txBox="1">
            <a:spLocks/>
          </p:cNvSpPr>
          <p:nvPr/>
        </p:nvSpPr>
        <p:spPr>
          <a:xfrm>
            <a:off x="726467" y="1539562"/>
            <a:ext cx="5110807"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 is a Survey? </a:t>
            </a:r>
            <a:r>
              <a:rPr kumimoji="0" lang="en-US" sz="2000" i="0" u="none" strike="noStrike" kern="1200" cap="none" spc="0" normalizeH="0" baseline="0" noProof="0" dirty="0">
                <a:ln>
                  <a:noFill/>
                </a:ln>
                <a:solidFill>
                  <a:sysClr val="windowText" lastClr="000000"/>
                </a:solidFill>
                <a:effectLst/>
                <a:uLnTx/>
                <a:uFillTx/>
                <a:ea typeface="+mn-ea"/>
                <a:cs typeface="+mn-cs"/>
              </a:rPr>
              <a:t>A structured method for asking people questions.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Primary Goal</a:t>
            </a:r>
            <a:r>
              <a:rPr kumimoji="0" lang="en-US" sz="2000" i="0" u="none" strike="noStrike" kern="1200" cap="none" spc="0" normalizeH="0" baseline="0" noProof="0" dirty="0">
                <a:ln>
                  <a:noFill/>
                </a:ln>
                <a:solidFill>
                  <a:sysClr val="windowText" lastClr="000000"/>
                </a:solidFill>
                <a:effectLst/>
                <a:uLnTx/>
                <a:uFillTx/>
                <a:ea typeface="+mn-ea"/>
                <a:cs typeface="+mn-cs"/>
              </a:rPr>
              <a:t>: To directly collect data on behavior, attitudes, and personal characteristics.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In Transport, it Answers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Who is traveling?</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Where and when do they travel?</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How do they travel?</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Most importantly: </a:t>
            </a:r>
            <a:r>
              <a:rPr kumimoji="0" lang="en-US" sz="2000" b="1" i="0" u="none" strike="noStrike" kern="1200" cap="none" spc="0" normalizeH="0" baseline="0" noProof="0" dirty="0">
                <a:ln>
                  <a:noFill/>
                </a:ln>
                <a:solidFill>
                  <a:sysClr val="windowText" lastClr="000000"/>
                </a:solidFill>
                <a:effectLst/>
                <a:uLnTx/>
                <a:uFillTx/>
                <a:ea typeface="+mn-ea"/>
                <a:cs typeface="+mn-cs"/>
              </a:rPr>
              <a:t>Why?</a:t>
            </a:r>
          </a:p>
        </p:txBody>
      </p:sp>
      <p:sp>
        <p:nvSpPr>
          <p:cNvPr id="6" name="object 3">
            <a:extLst>
              <a:ext uri="{FF2B5EF4-FFF2-40B4-BE49-F238E27FC236}">
                <a16:creationId xmlns:a16="http://schemas.microsoft.com/office/drawing/2014/main" id="{104E1E86-9876-50AE-AF1F-8415BDFB7F5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1.0. Introduction to Surveys: Capturing Human Behavior</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B73AF7FB-45B8-1D13-5B5A-9841DDA43415}"/>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pic>
        <p:nvPicPr>
          <p:cNvPr id="22" name="Google Shape;244;g33721ddb7b9_0_44">
            <a:extLst>
              <a:ext uri="{FF2B5EF4-FFF2-40B4-BE49-F238E27FC236}">
                <a16:creationId xmlns:a16="http://schemas.microsoft.com/office/drawing/2014/main" id="{FC8A6A36-8A74-4415-AB8B-D300EB02E8BE}"/>
              </a:ext>
            </a:extLst>
          </p:cNvPr>
          <p:cNvPicPr preferRelativeResize="0"/>
          <p:nvPr/>
        </p:nvPicPr>
        <p:blipFill>
          <a:blip r:embed="rId3">
            <a:alphaModFix/>
          </a:blip>
          <a:stretch>
            <a:fillRect/>
          </a:stretch>
        </p:blipFill>
        <p:spPr>
          <a:xfrm>
            <a:off x="5996544" y="1639403"/>
            <a:ext cx="5455076" cy="3579194"/>
          </a:xfrm>
          <a:prstGeom prst="rect">
            <a:avLst/>
          </a:prstGeom>
          <a:noFill/>
          <a:ln w="9525" cap="flat" cmpd="sng">
            <a:solidFill>
              <a:srgbClr val="FD001F"/>
            </a:solidFill>
            <a:prstDash val="solid"/>
            <a:round/>
            <a:headEnd type="none" w="sm" len="sm"/>
            <a:tailEnd type="none" w="sm" len="sm"/>
          </a:ln>
        </p:spPr>
      </p:pic>
      <p:sp>
        <p:nvSpPr>
          <p:cNvPr id="25" name="TextBox 24">
            <a:extLst>
              <a:ext uri="{FF2B5EF4-FFF2-40B4-BE49-F238E27FC236}">
                <a16:creationId xmlns:a16="http://schemas.microsoft.com/office/drawing/2014/main" id="{094D1DD9-AA81-276B-F683-72DDC2B04636}"/>
              </a:ext>
            </a:extLst>
          </p:cNvPr>
          <p:cNvSpPr txBox="1"/>
          <p:nvPr/>
        </p:nvSpPr>
        <p:spPr>
          <a:xfrm>
            <a:off x="6788586" y="5361115"/>
            <a:ext cx="3578158" cy="369332"/>
          </a:xfrm>
          <a:prstGeom prst="rect">
            <a:avLst/>
          </a:prstGeom>
          <a:noFill/>
        </p:spPr>
        <p:txBody>
          <a:bodyPr wrap="square" rtlCol="0">
            <a:spAutoFit/>
          </a:bodyPr>
          <a:lstStyle/>
          <a:p>
            <a:pPr>
              <a:defRPr/>
            </a:pPr>
            <a:r>
              <a:rPr lang="en-US" sz="2000" kern="1200" dirty="0">
                <a:solidFill>
                  <a:sysClr val="windowText" lastClr="000000"/>
                </a:solidFill>
              </a:rPr>
              <a:t>Surveys</a:t>
            </a:r>
            <a:endParaRPr lang="en-GB" sz="2000" kern="1200" dirty="0">
              <a:solidFill>
                <a:sysClr val="windowText" lastClr="000000"/>
              </a:solidFill>
            </a:endParaRPr>
          </a:p>
        </p:txBody>
      </p:sp>
    </p:spTree>
    <p:extLst>
      <p:ext uri="{BB962C8B-B14F-4D97-AF65-F5344CB8AC3E}">
        <p14:creationId xmlns:p14="http://schemas.microsoft.com/office/powerpoint/2010/main" val="2572994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6814D-44DF-CE17-148E-314D59456D5C}"/>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E2D92DA-4B88-61BB-114A-1A7F6B69D15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Key Elements of Effective Survey Design</a:t>
            </a:r>
            <a:endParaRPr lang="en-GB" b="1" dirty="0">
              <a:solidFill>
                <a:sysClr val="windowText" lastClr="000000"/>
              </a:solidFill>
              <a:latin typeface="Arial"/>
              <a:cs typeface="Arial"/>
            </a:endParaRPr>
          </a:p>
        </p:txBody>
      </p:sp>
      <p:pic>
        <p:nvPicPr>
          <p:cNvPr id="2" name="Google Shape;252;g33721ddb7b9_0_75">
            <a:extLst>
              <a:ext uri="{FF2B5EF4-FFF2-40B4-BE49-F238E27FC236}">
                <a16:creationId xmlns:a16="http://schemas.microsoft.com/office/drawing/2014/main" id="{41A5B623-E663-9DEA-3A64-A44E73D9728F}"/>
              </a:ext>
            </a:extLst>
          </p:cNvPr>
          <p:cNvPicPr preferRelativeResize="0"/>
          <p:nvPr/>
        </p:nvPicPr>
        <p:blipFill>
          <a:blip r:embed="rId3">
            <a:alphaModFix/>
          </a:blip>
          <a:srcRect l="4829" t="27822" r="4947" b="15483"/>
          <a:stretch>
            <a:fillRect/>
          </a:stretch>
        </p:blipFill>
        <p:spPr>
          <a:xfrm>
            <a:off x="733424" y="1956391"/>
            <a:ext cx="10725153" cy="2945219"/>
          </a:xfrm>
          <a:prstGeom prst="rect">
            <a:avLst/>
          </a:prstGeom>
          <a:noFill/>
          <a:ln>
            <a:noFill/>
          </a:ln>
        </p:spPr>
      </p:pic>
      <p:sp>
        <p:nvSpPr>
          <p:cNvPr id="7" name="object 2">
            <a:extLst>
              <a:ext uri="{FF2B5EF4-FFF2-40B4-BE49-F238E27FC236}">
                <a16:creationId xmlns:a16="http://schemas.microsoft.com/office/drawing/2014/main" id="{336EE159-5808-F42E-CBF8-A036C4039B68}"/>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710051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Survey Collection Methods</a:t>
            </a:r>
            <a:endParaRPr lang="en-GB" b="1" dirty="0">
              <a:solidFill>
                <a:sysClr val="windowText" lastClr="000000"/>
              </a:solidFill>
              <a:latin typeface="Arial"/>
              <a:cs typeface="Arial"/>
            </a:endParaRPr>
          </a:p>
        </p:txBody>
      </p:sp>
      <p:pic>
        <p:nvPicPr>
          <p:cNvPr id="3" name="Google Shape;260;g33721ddb7b9_0_61">
            <a:extLst>
              <a:ext uri="{FF2B5EF4-FFF2-40B4-BE49-F238E27FC236}">
                <a16:creationId xmlns:a16="http://schemas.microsoft.com/office/drawing/2014/main" id="{7F2CB393-F4F5-FD18-0FF9-7502DDBB0F4D}"/>
              </a:ext>
            </a:extLst>
          </p:cNvPr>
          <p:cNvPicPr preferRelativeResize="0"/>
          <p:nvPr/>
        </p:nvPicPr>
        <p:blipFill rotWithShape="1">
          <a:blip r:embed="rId3">
            <a:alphaModFix/>
          </a:blip>
          <a:srcRect l="4804" t="30026" r="4760" b="13376"/>
          <a:stretch>
            <a:fillRect/>
          </a:stretch>
        </p:blipFill>
        <p:spPr>
          <a:xfrm>
            <a:off x="880729" y="1956390"/>
            <a:ext cx="10430541" cy="2945219"/>
          </a:xfrm>
          <a:prstGeom prst="rect">
            <a:avLst/>
          </a:prstGeom>
          <a:noFill/>
          <a:ln>
            <a:noFill/>
          </a:ln>
        </p:spPr>
      </p:pic>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3815944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F15E9-E450-1D89-8B7E-361F0B56B7C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F7567B0-3ED4-CA62-8830-6194FE55D1B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1.3. Hybrid Methods: The Best of Both Worlds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EA1693F0-FA28-0EB1-7DEC-9D23F8DBDA00}"/>
              </a:ext>
            </a:extLst>
          </p:cNvPr>
          <p:cNvSpPr txBox="1">
            <a:spLocks/>
          </p:cNvSpPr>
          <p:nvPr/>
        </p:nvSpPr>
        <p:spPr>
          <a:xfrm>
            <a:off x="726466" y="1539562"/>
            <a:ext cx="6588734"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Definition</a:t>
            </a:r>
            <a:r>
              <a:rPr kumimoji="0" lang="en-US" sz="2000" i="0" u="none" strike="noStrike" kern="1200" cap="none" spc="0" normalizeH="0" baseline="0" noProof="0" dirty="0">
                <a:ln>
                  <a:noFill/>
                </a:ln>
                <a:solidFill>
                  <a:sysClr val="windowText" lastClr="000000"/>
                </a:solidFill>
                <a:effectLst/>
                <a:uLnTx/>
                <a:uFillTx/>
                <a:ea typeface="+mn-ea"/>
                <a:cs typeface="+mn-cs"/>
              </a:rPr>
              <a:t>: Strategically combining multiple survey modes in a single study to maximize data quality and reach diverse populations.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Advantages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Improved Coverage</a:t>
            </a:r>
            <a:r>
              <a:rPr kumimoji="0" lang="en-US" sz="2000" i="0" u="none" strike="noStrike" kern="1200" cap="none" spc="0" normalizeH="0" baseline="0" noProof="0" dirty="0">
                <a:ln>
                  <a:noFill/>
                </a:ln>
                <a:solidFill>
                  <a:sysClr val="windowText" lastClr="000000"/>
                </a:solidFill>
                <a:effectLst/>
                <a:uLnTx/>
                <a:uFillTx/>
                <a:ea typeface="+mn-ea"/>
                <a:cs typeface="+mn-cs"/>
              </a:rPr>
              <a:t>: Reach a broader demographic by offering different participation options.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Enhanced Response Rates</a:t>
            </a:r>
            <a:r>
              <a:rPr kumimoji="0" lang="en-US" sz="2000" i="0" u="none" strike="noStrike" kern="1200" cap="none" spc="0" normalizeH="0" baseline="0" noProof="0" dirty="0">
                <a:ln>
                  <a:noFill/>
                </a:ln>
                <a:solidFill>
                  <a:sysClr val="windowText" lastClr="000000"/>
                </a:solidFill>
                <a:effectLst/>
                <a:uLnTx/>
                <a:uFillTx/>
                <a:ea typeface="+mn-ea"/>
                <a:cs typeface="+mn-cs"/>
              </a:rPr>
              <a:t>: Follow up with non-responders using an alternative method.</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Increased Data Quality</a:t>
            </a:r>
            <a:r>
              <a:rPr kumimoji="0" lang="en-US" sz="2000" i="0" u="none" strike="noStrike" kern="1200" cap="none" spc="0" normalizeH="0" baseline="0" noProof="0" dirty="0">
                <a:ln>
                  <a:noFill/>
                </a:ln>
                <a:solidFill>
                  <a:sysClr val="windowText" lastClr="000000"/>
                </a:solidFill>
                <a:effectLst/>
                <a:uLnTx/>
                <a:uFillTx/>
                <a:ea typeface="+mn-ea"/>
                <a:cs typeface="+mn-cs"/>
              </a:rPr>
              <a:t>: Cross-validate data by leveraging the strengths of different modes.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Example</a:t>
            </a:r>
            <a:r>
              <a:rPr kumimoji="0" lang="en-US" sz="2000" i="0" u="none" strike="noStrike" kern="1200" cap="none" spc="0" normalizeH="0" baseline="0" noProof="0" dirty="0">
                <a:ln>
                  <a:noFill/>
                </a:ln>
                <a:solidFill>
                  <a:sysClr val="windowText" lastClr="000000"/>
                </a:solidFill>
                <a:effectLst/>
                <a:uLnTx/>
                <a:uFillTx/>
                <a:ea typeface="+mn-ea"/>
                <a:cs typeface="+mn-cs"/>
              </a:rPr>
              <a:t>: Start with a cost-effective online survey, then conduct in-person interviews with key demographic groups that were underrepresented in the online responses.</a:t>
            </a:r>
          </a:p>
        </p:txBody>
      </p:sp>
      <p:pic>
        <p:nvPicPr>
          <p:cNvPr id="3078" name="Picture 6">
            <a:extLst>
              <a:ext uri="{FF2B5EF4-FFF2-40B4-BE49-F238E27FC236}">
                <a16:creationId xmlns:a16="http://schemas.microsoft.com/office/drawing/2014/main" id="{3AA39945-56E3-8377-A145-8BFE5DD815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05" t="18914" r="17338" b="17054"/>
          <a:stretch>
            <a:fillRect/>
          </a:stretch>
        </p:blipFill>
        <p:spPr bwMode="auto">
          <a:xfrm>
            <a:off x="7412220" y="1962787"/>
            <a:ext cx="4039400" cy="389783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92300DA8-1180-9537-64D7-5AE5A3178E66}"/>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1741391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1A6-B163-E230-2B08-D20BE75842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5E608E1-2792-8D7B-9AD1-4F01231FACA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The Hybrid Strategy</a:t>
            </a:r>
            <a:endParaRPr lang="en-GB" b="1"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B1B5A7A3-1985-C377-07F7-D8802F6912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659" b="35194"/>
          <a:stretch>
            <a:fillRect/>
          </a:stretch>
        </p:blipFill>
        <p:spPr bwMode="auto">
          <a:xfrm>
            <a:off x="708427" y="1860697"/>
            <a:ext cx="10761234" cy="313660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9B00255F-3491-A275-9046-B258F27AB979}"/>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320048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9120-B3FC-27DB-AEC4-D1E7045E7FC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8A76517-D227-3864-E3B9-B9122FEC44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1.5. Designing Effective Surveys: A 6-Step Process</a:t>
            </a:r>
            <a:endParaRPr lang="en-GB" b="1" dirty="0">
              <a:solidFill>
                <a:sysClr val="windowText" lastClr="000000"/>
              </a:solidFill>
              <a:latin typeface="Arial"/>
              <a:cs typeface="Arial"/>
            </a:endParaRPr>
          </a:p>
        </p:txBody>
      </p:sp>
      <p:pic>
        <p:nvPicPr>
          <p:cNvPr id="2" name="Google Shape;382;g3355db0d202_0_97">
            <a:extLst>
              <a:ext uri="{FF2B5EF4-FFF2-40B4-BE49-F238E27FC236}">
                <a16:creationId xmlns:a16="http://schemas.microsoft.com/office/drawing/2014/main" id="{AE041FB2-30E1-D7F7-3631-465306588F0A}"/>
              </a:ext>
            </a:extLst>
          </p:cNvPr>
          <p:cNvPicPr preferRelativeResize="0"/>
          <p:nvPr/>
        </p:nvPicPr>
        <p:blipFill rotWithShape="1">
          <a:blip r:embed="rId3">
            <a:alphaModFix/>
          </a:blip>
          <a:srcRect l="6751" t="18603" r="6269" b="7984"/>
          <a:stretch>
            <a:fillRect/>
          </a:stretch>
        </p:blipFill>
        <p:spPr>
          <a:xfrm>
            <a:off x="1363260" y="1539562"/>
            <a:ext cx="9465480" cy="4595098"/>
          </a:xfrm>
          <a:prstGeom prst="rect">
            <a:avLst/>
          </a:prstGeom>
          <a:noFill/>
          <a:ln>
            <a:noFill/>
          </a:ln>
        </p:spPr>
      </p:pic>
      <p:sp>
        <p:nvSpPr>
          <p:cNvPr id="7" name="object 2">
            <a:extLst>
              <a:ext uri="{FF2B5EF4-FFF2-40B4-BE49-F238E27FC236}">
                <a16:creationId xmlns:a16="http://schemas.microsoft.com/office/drawing/2014/main" id="{3D7F7761-DE63-4CFD-B2A7-271E4A181E89}"/>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2993545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680F8-AF17-9C25-7B25-E0FE3D2F009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AAA67DD-049C-95E8-41A5-9C1DAE5C662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1.6. Question Types: Open-Ended vs. Closed-Ended</a:t>
            </a:r>
            <a:endParaRPr lang="en-GB" b="1" dirty="0">
              <a:solidFill>
                <a:sysClr val="windowText" lastClr="000000"/>
              </a:solidFill>
              <a:latin typeface="Arial"/>
              <a:cs typeface="Arial"/>
            </a:endParaRPr>
          </a:p>
        </p:txBody>
      </p:sp>
      <p:pic>
        <p:nvPicPr>
          <p:cNvPr id="13" name="Google Shape;390;g3355db0d202_0_118">
            <a:extLst>
              <a:ext uri="{FF2B5EF4-FFF2-40B4-BE49-F238E27FC236}">
                <a16:creationId xmlns:a16="http://schemas.microsoft.com/office/drawing/2014/main" id="{DDC945A1-3E17-5A34-2067-A46452781896}"/>
              </a:ext>
            </a:extLst>
          </p:cNvPr>
          <p:cNvPicPr preferRelativeResize="0"/>
          <p:nvPr/>
        </p:nvPicPr>
        <p:blipFill rotWithShape="1">
          <a:blip r:embed="rId3">
            <a:alphaModFix/>
          </a:blip>
          <a:srcRect l="2071" t="29444" r="2898" b="13773"/>
          <a:stretch>
            <a:fillRect/>
          </a:stretch>
        </p:blipFill>
        <p:spPr>
          <a:xfrm>
            <a:off x="2931175" y="4612941"/>
            <a:ext cx="6315738" cy="1669352"/>
          </a:xfrm>
          <a:prstGeom prst="rect">
            <a:avLst/>
          </a:prstGeom>
          <a:noFill/>
          <a:ln>
            <a:noFill/>
          </a:ln>
        </p:spPr>
      </p:pic>
      <p:sp>
        <p:nvSpPr>
          <p:cNvPr id="16" name="Content Placeholder 2">
            <a:extLst>
              <a:ext uri="{FF2B5EF4-FFF2-40B4-BE49-F238E27FC236}">
                <a16:creationId xmlns:a16="http://schemas.microsoft.com/office/drawing/2014/main" id="{5198FFB1-2F79-4995-D02B-A228BA17E10C}"/>
              </a:ext>
            </a:extLst>
          </p:cNvPr>
          <p:cNvSpPr txBox="1">
            <a:spLocks/>
          </p:cNvSpPr>
          <p:nvPr/>
        </p:nvSpPr>
        <p:spPr>
          <a:xfrm>
            <a:off x="726466" y="1539563"/>
            <a:ext cx="5369534" cy="2931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Open-Ended</a:t>
            </a:r>
            <a:r>
              <a:rPr kumimoji="0" lang="en-US" sz="2000" i="0" u="none" strike="noStrike" kern="1200" cap="none" spc="0" normalizeH="0" baseline="0" noProof="0" dirty="0">
                <a:ln>
                  <a:noFill/>
                </a:ln>
                <a:solidFill>
                  <a:sysClr val="windowText" lastClr="000000"/>
                </a:solidFill>
                <a:effectLst/>
                <a:uLnTx/>
                <a:uFillTx/>
              </a:rPr>
              <a:t>: The "Why"</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Purpose</a:t>
            </a:r>
            <a:r>
              <a:rPr kumimoji="0" lang="en-US" sz="2000" i="0" u="none" strike="noStrike" kern="1200" cap="none" spc="0" normalizeH="0" baseline="0" noProof="0" dirty="0">
                <a:ln>
                  <a:noFill/>
                </a:ln>
                <a:solidFill>
                  <a:sysClr val="windowText" lastClr="000000"/>
                </a:solidFill>
                <a:effectLst/>
                <a:uLnTx/>
                <a:uFillTx/>
              </a:rPr>
              <a:t>: To explore and discover.</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Format</a:t>
            </a:r>
            <a:r>
              <a:rPr kumimoji="0" lang="en-US" sz="2000" i="0" u="none" strike="noStrike" kern="1200" cap="none" spc="0" normalizeH="0" baseline="0" noProof="0" dirty="0">
                <a:ln>
                  <a:noFill/>
                </a:ln>
                <a:solidFill>
                  <a:sysClr val="windowText" lastClr="000000"/>
                </a:solidFill>
                <a:effectLst/>
                <a:uLnTx/>
                <a:uFillTx/>
              </a:rPr>
              <a:t>: Asks for a response in the respondent's own words.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Example</a:t>
            </a:r>
            <a:r>
              <a:rPr kumimoji="0" lang="en-US" sz="2000" i="0" u="none" strike="noStrike" kern="1200" cap="none" spc="0" normalizeH="0" baseline="0" noProof="0" dirty="0">
                <a:ln>
                  <a:noFill/>
                </a:ln>
                <a:solidFill>
                  <a:sysClr val="windowText" lastClr="000000"/>
                </a:solidFill>
                <a:effectLst/>
                <a:uLnTx/>
                <a:uFillTx/>
              </a:rPr>
              <a:t>: "What could we do to improve your experience at this train station?"</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Data</a:t>
            </a:r>
            <a:r>
              <a:rPr kumimoji="0" lang="en-US" sz="2000" i="0" u="none" strike="noStrike" kern="1200" cap="none" spc="0" normalizeH="0" baseline="0" noProof="0" dirty="0">
                <a:ln>
                  <a:noFill/>
                </a:ln>
                <a:solidFill>
                  <a:sysClr val="windowText" lastClr="000000"/>
                </a:solidFill>
                <a:effectLst/>
                <a:uLnTx/>
                <a:uFillTx/>
              </a:rPr>
              <a:t>: Rich, qualitative, and unexpected insights.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Challenge</a:t>
            </a:r>
            <a:r>
              <a:rPr kumimoji="0" lang="en-US" sz="2000" i="0" u="none" strike="noStrike" kern="1200" cap="none" spc="0" normalizeH="0" baseline="0" noProof="0" dirty="0">
                <a:ln>
                  <a:noFill/>
                </a:ln>
                <a:solidFill>
                  <a:sysClr val="windowText" lastClr="000000"/>
                </a:solidFill>
                <a:effectLst/>
                <a:uLnTx/>
                <a:uFillTx/>
              </a:rPr>
              <a:t>: Time-consuming to analyze.</a:t>
            </a:r>
          </a:p>
        </p:txBody>
      </p:sp>
      <p:sp>
        <p:nvSpPr>
          <p:cNvPr id="17" name="Content Placeholder 2">
            <a:extLst>
              <a:ext uri="{FF2B5EF4-FFF2-40B4-BE49-F238E27FC236}">
                <a16:creationId xmlns:a16="http://schemas.microsoft.com/office/drawing/2014/main" id="{CCC760C0-BB58-6D8F-94EB-56FC2A66A964}"/>
              </a:ext>
            </a:extLst>
          </p:cNvPr>
          <p:cNvSpPr txBox="1">
            <a:spLocks/>
          </p:cNvSpPr>
          <p:nvPr/>
        </p:nvSpPr>
        <p:spPr>
          <a:xfrm>
            <a:off x="5869172" y="1539563"/>
            <a:ext cx="5589406" cy="31281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Closed-Ended</a:t>
            </a:r>
            <a:r>
              <a:rPr kumimoji="0" lang="en-US" sz="2000" i="0" u="none" strike="noStrike" kern="1200" cap="none" spc="0" normalizeH="0" baseline="0" noProof="0" dirty="0">
                <a:ln>
                  <a:noFill/>
                </a:ln>
                <a:solidFill>
                  <a:sysClr val="windowText" lastClr="000000"/>
                </a:solidFill>
                <a:effectLst/>
                <a:uLnTx/>
                <a:uFillTx/>
              </a:rPr>
              <a:t>: The "How Many"</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Purpose</a:t>
            </a:r>
            <a:r>
              <a:rPr kumimoji="0" lang="en-US" sz="2000" i="0" u="none" strike="noStrike" kern="1200" cap="none" spc="0" normalizeH="0" baseline="0" noProof="0" dirty="0">
                <a:ln>
                  <a:noFill/>
                </a:ln>
                <a:solidFill>
                  <a:sysClr val="windowText" lastClr="000000"/>
                </a:solidFill>
                <a:effectLst/>
                <a:uLnTx/>
                <a:uFillTx/>
              </a:rPr>
              <a:t>: To measure and quantify.</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Format</a:t>
            </a:r>
            <a:r>
              <a:rPr kumimoji="0" lang="en-US" sz="2000" i="0" u="none" strike="noStrike" kern="1200" cap="none" spc="0" normalizeH="0" baseline="0" noProof="0" dirty="0">
                <a:ln>
                  <a:noFill/>
                </a:ln>
                <a:solidFill>
                  <a:sysClr val="windowText" lastClr="000000"/>
                </a:solidFill>
                <a:effectLst/>
                <a:uLnTx/>
                <a:uFillTx/>
              </a:rPr>
              <a:t>: Provides a fixed set of answers to choose from.</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Example</a:t>
            </a:r>
            <a:r>
              <a:rPr kumimoji="0" lang="en-US" sz="2000" i="0" u="none" strike="noStrike" kern="1200" cap="none" spc="0" normalizeH="0" baseline="0" noProof="0" dirty="0">
                <a:ln>
                  <a:noFill/>
                </a:ln>
                <a:solidFill>
                  <a:sysClr val="windowText" lastClr="000000"/>
                </a:solidFill>
                <a:effectLst/>
                <a:uLnTx/>
                <a:uFillTx/>
              </a:rPr>
              <a:t>: "Rate the cleanliness of this train station: (Excellent / Good / Fair / Poor)"</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Data</a:t>
            </a:r>
            <a:r>
              <a:rPr kumimoji="0" lang="en-US" sz="2000" i="0" u="none" strike="noStrike" kern="1200" cap="none" spc="0" normalizeH="0" baseline="0" noProof="0" dirty="0">
                <a:ln>
                  <a:noFill/>
                </a:ln>
                <a:solidFill>
                  <a:sysClr val="windowText" lastClr="000000"/>
                </a:solidFill>
                <a:effectLst/>
                <a:uLnTx/>
                <a:uFillTx/>
              </a:rPr>
              <a:t>: Clean, quantitative, and easy to chart.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Challenge</a:t>
            </a:r>
            <a:r>
              <a:rPr kumimoji="0" lang="en-US" sz="2000" i="0" u="none" strike="noStrike" kern="1200" cap="none" spc="0" normalizeH="0" baseline="0" noProof="0" dirty="0">
                <a:ln>
                  <a:noFill/>
                </a:ln>
                <a:solidFill>
                  <a:sysClr val="windowText" lastClr="000000"/>
                </a:solidFill>
                <a:effectLst/>
                <a:uLnTx/>
                <a:uFillTx/>
              </a:rPr>
              <a:t>: May miss important context or nuance.</a:t>
            </a:r>
          </a:p>
        </p:txBody>
      </p:sp>
      <p:sp>
        <p:nvSpPr>
          <p:cNvPr id="4" name="object 2">
            <a:extLst>
              <a:ext uri="{FF2B5EF4-FFF2-40B4-BE49-F238E27FC236}">
                <a16:creationId xmlns:a16="http://schemas.microsoft.com/office/drawing/2014/main" id="{D3B7C985-538E-F491-42D4-7D4DB8FDF182}"/>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1515880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7A709-0A2F-6750-6455-9367C109CD9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F05CDAA-8930-980B-E5A7-C5FF79F4225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1.7. The Challenge of Sampling &amp; Bias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B27E3991-1824-3A06-363F-C9DD95D163AF}"/>
              </a:ext>
            </a:extLst>
          </p:cNvPr>
          <p:cNvSpPr txBox="1">
            <a:spLocks/>
          </p:cNvSpPr>
          <p:nvPr/>
        </p:nvSpPr>
        <p:spPr>
          <a:xfrm>
            <a:off x="726465" y="1539562"/>
            <a:ext cx="10725152"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Goal: A Perfect Miniature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Your small group (the </a:t>
            </a:r>
            <a:r>
              <a:rPr kumimoji="0" lang="en-US" sz="2000" b="1" i="0" u="none" strike="noStrike" kern="1200" cap="none" spc="0" normalizeH="0" baseline="0" noProof="0" dirty="0">
                <a:ln>
                  <a:noFill/>
                </a:ln>
                <a:solidFill>
                  <a:sysClr val="windowText" lastClr="000000"/>
                </a:solidFill>
                <a:effectLst/>
                <a:uLnTx/>
                <a:uFillTx/>
                <a:ea typeface="+mn-ea"/>
                <a:cs typeface="+mn-cs"/>
              </a:rPr>
              <a:t>sample</a:t>
            </a:r>
            <a:r>
              <a:rPr kumimoji="0" lang="en-US" sz="2000" i="0" u="none" strike="noStrike" kern="1200" cap="none" spc="0" normalizeH="0" baseline="0" noProof="0" dirty="0">
                <a:ln>
                  <a:noFill/>
                </a:ln>
                <a:solidFill>
                  <a:sysClr val="windowText" lastClr="000000"/>
                </a:solidFill>
                <a:effectLst/>
                <a:uLnTx/>
                <a:uFillTx/>
                <a:ea typeface="+mn-ea"/>
                <a:cs typeface="+mn-cs"/>
              </a:rPr>
              <a:t>) must be a mirror image of the large group (the </a:t>
            </a:r>
            <a:r>
              <a:rPr kumimoji="0" lang="en-US" sz="2000" b="1" i="0" u="none" strike="noStrike" kern="1200" cap="none" spc="0" normalizeH="0" baseline="0" noProof="0" dirty="0">
                <a:ln>
                  <a:noFill/>
                </a:ln>
                <a:solidFill>
                  <a:sysClr val="windowText" lastClr="000000"/>
                </a:solidFill>
                <a:effectLst/>
                <a:uLnTx/>
                <a:uFillTx/>
                <a:ea typeface="+mn-ea"/>
                <a:cs typeface="+mn-cs"/>
              </a:rPr>
              <a:t>population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Two Ways the Mirror Cracks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Selection Bias (The Who You Ask Problem)</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Your method for choosing people systematically misses entire groups.</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Example: A survey about delivery truck access conducted only between 10 AM and 2 PM misses all the pre-dawn and evening delivery drivers.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Non-Response Bias (The Who Answers Problem)</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The people who complete your survey are fundamentally different from those who don't.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Example: In a survey about a new train line, only those who strongly support it or vehemently oppose it bother to respond, while the neutral majority stays silent.</a:t>
            </a:r>
          </a:p>
        </p:txBody>
      </p:sp>
      <p:sp>
        <p:nvSpPr>
          <p:cNvPr id="4" name="object 2">
            <a:extLst>
              <a:ext uri="{FF2B5EF4-FFF2-40B4-BE49-F238E27FC236}">
                <a16:creationId xmlns:a16="http://schemas.microsoft.com/office/drawing/2014/main" id="{C8BE3227-ABCD-5067-D76C-0AB52F4CC727}"/>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3530248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478959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1A877-C1E9-5929-B07E-69F7D17186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2B37760-BAF6-5255-27E7-A8F37BDEDF2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1.8. The Challenge of Sampling &amp; Bias</a:t>
            </a:r>
            <a:endParaRPr lang="en-GB" b="1"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BF920107-7A7A-237B-8D21-A31E187B5C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19" b="3960"/>
          <a:stretch>
            <a:fillRect/>
          </a:stretch>
        </p:blipFill>
        <p:spPr bwMode="auto">
          <a:xfrm>
            <a:off x="3568995" y="1539562"/>
            <a:ext cx="5054010" cy="4691117"/>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B1B8EF16-5F1B-62A3-35B9-0AC29CD15357}"/>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1686226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12FE-0271-9103-CBD4-533E51FA652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66A3AAB-3DE3-4681-DE59-8CFEB496714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1.9. Mitigating Survey Bias: Key Strategies</a:t>
            </a:r>
            <a:endParaRPr lang="en-GB" b="1" dirty="0">
              <a:solidFill>
                <a:sysClr val="windowText" lastClr="000000"/>
              </a:solidFill>
              <a:latin typeface="Arial"/>
              <a:cs typeface="Arial"/>
            </a:endParaRPr>
          </a:p>
        </p:txBody>
      </p:sp>
      <p:pic>
        <p:nvPicPr>
          <p:cNvPr id="2" name="Google Shape;455;g337aa1b7533_1_25">
            <a:extLst>
              <a:ext uri="{FF2B5EF4-FFF2-40B4-BE49-F238E27FC236}">
                <a16:creationId xmlns:a16="http://schemas.microsoft.com/office/drawing/2014/main" id="{8E5ECF6A-0CA0-A0DC-0C69-120DB25C480C}"/>
              </a:ext>
            </a:extLst>
          </p:cNvPr>
          <p:cNvPicPr preferRelativeResize="0"/>
          <p:nvPr/>
        </p:nvPicPr>
        <p:blipFill rotWithShape="1">
          <a:blip r:embed="rId3">
            <a:alphaModFix/>
          </a:blip>
          <a:srcRect l="4745" t="13162" r="4913" b="3257"/>
          <a:stretch>
            <a:fillRect/>
          </a:stretch>
        </p:blipFill>
        <p:spPr>
          <a:xfrm>
            <a:off x="1575523" y="1539562"/>
            <a:ext cx="9027041" cy="4599495"/>
          </a:xfrm>
          <a:prstGeom prst="rect">
            <a:avLst/>
          </a:prstGeom>
          <a:noFill/>
          <a:ln>
            <a:noFill/>
          </a:ln>
        </p:spPr>
      </p:pic>
      <p:sp>
        <p:nvSpPr>
          <p:cNvPr id="7" name="object 2">
            <a:extLst>
              <a:ext uri="{FF2B5EF4-FFF2-40B4-BE49-F238E27FC236}">
                <a16:creationId xmlns:a16="http://schemas.microsoft.com/office/drawing/2014/main" id="{6DAF146F-EDCC-3C38-71BB-44B3904BBAB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3059984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97CD8-C2E1-C075-DE8A-7D1C7070CEA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7136FD2-AFF1-9BB5-F0F3-006817C39CA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1.10. Digital Tools for Modern Surveys</a:t>
            </a:r>
            <a:endParaRPr lang="en-GB" b="1" dirty="0">
              <a:solidFill>
                <a:sysClr val="windowText" lastClr="000000"/>
              </a:solidFill>
              <a:latin typeface="Arial"/>
              <a:cs typeface="Arial"/>
            </a:endParaRPr>
          </a:p>
        </p:txBody>
      </p:sp>
      <p:pic>
        <p:nvPicPr>
          <p:cNvPr id="3" name="Google Shape;482;g337aa1b7533_1_45">
            <a:extLst>
              <a:ext uri="{FF2B5EF4-FFF2-40B4-BE49-F238E27FC236}">
                <a16:creationId xmlns:a16="http://schemas.microsoft.com/office/drawing/2014/main" id="{A67B1FE2-6352-528B-D347-7FF50073B1B6}"/>
              </a:ext>
            </a:extLst>
          </p:cNvPr>
          <p:cNvPicPr preferRelativeResize="0"/>
          <p:nvPr/>
        </p:nvPicPr>
        <p:blipFill>
          <a:blip r:embed="rId3">
            <a:alphaModFix/>
          </a:blip>
          <a:stretch>
            <a:fillRect/>
          </a:stretch>
        </p:blipFill>
        <p:spPr>
          <a:xfrm>
            <a:off x="909225" y="1539562"/>
            <a:ext cx="1686100" cy="1686100"/>
          </a:xfrm>
          <a:prstGeom prst="rect">
            <a:avLst/>
          </a:prstGeom>
          <a:noFill/>
          <a:ln>
            <a:noFill/>
          </a:ln>
        </p:spPr>
      </p:pic>
      <p:pic>
        <p:nvPicPr>
          <p:cNvPr id="4" name="Google Shape;483;g337aa1b7533_1_45">
            <a:extLst>
              <a:ext uri="{FF2B5EF4-FFF2-40B4-BE49-F238E27FC236}">
                <a16:creationId xmlns:a16="http://schemas.microsoft.com/office/drawing/2014/main" id="{69248DE8-362C-CD29-B42E-EA0FD7CBE5B0}"/>
              </a:ext>
            </a:extLst>
          </p:cNvPr>
          <p:cNvPicPr preferRelativeResize="0"/>
          <p:nvPr/>
        </p:nvPicPr>
        <p:blipFill>
          <a:blip r:embed="rId4">
            <a:alphaModFix/>
          </a:blip>
          <a:stretch>
            <a:fillRect/>
          </a:stretch>
        </p:blipFill>
        <p:spPr>
          <a:xfrm>
            <a:off x="5486131" y="1326332"/>
            <a:ext cx="1686100" cy="1686100"/>
          </a:xfrm>
          <a:prstGeom prst="rect">
            <a:avLst/>
          </a:prstGeom>
          <a:noFill/>
          <a:ln>
            <a:noFill/>
          </a:ln>
        </p:spPr>
      </p:pic>
      <p:pic>
        <p:nvPicPr>
          <p:cNvPr id="7" name="Google Shape;484;g337aa1b7533_1_45">
            <a:extLst>
              <a:ext uri="{FF2B5EF4-FFF2-40B4-BE49-F238E27FC236}">
                <a16:creationId xmlns:a16="http://schemas.microsoft.com/office/drawing/2014/main" id="{D359D50F-9CBF-DF9D-1773-5C73ACD277A1}"/>
              </a:ext>
            </a:extLst>
          </p:cNvPr>
          <p:cNvPicPr preferRelativeResize="0"/>
          <p:nvPr/>
        </p:nvPicPr>
        <p:blipFill>
          <a:blip r:embed="rId5">
            <a:alphaModFix/>
          </a:blip>
          <a:stretch>
            <a:fillRect/>
          </a:stretch>
        </p:blipFill>
        <p:spPr>
          <a:xfrm>
            <a:off x="9314431" y="1539561"/>
            <a:ext cx="1789169" cy="1686101"/>
          </a:xfrm>
          <a:prstGeom prst="rect">
            <a:avLst/>
          </a:prstGeom>
          <a:noFill/>
          <a:ln>
            <a:noFill/>
          </a:ln>
        </p:spPr>
      </p:pic>
      <p:pic>
        <p:nvPicPr>
          <p:cNvPr id="9" name="Google Shape;485;g337aa1b7533_1_45">
            <a:extLst>
              <a:ext uri="{FF2B5EF4-FFF2-40B4-BE49-F238E27FC236}">
                <a16:creationId xmlns:a16="http://schemas.microsoft.com/office/drawing/2014/main" id="{92501B11-BDC9-DB4D-3AFF-073692D134F5}"/>
              </a:ext>
            </a:extLst>
          </p:cNvPr>
          <p:cNvPicPr preferRelativeResize="0"/>
          <p:nvPr/>
        </p:nvPicPr>
        <p:blipFill>
          <a:blip r:embed="rId6">
            <a:alphaModFix/>
          </a:blip>
          <a:stretch>
            <a:fillRect/>
          </a:stretch>
        </p:blipFill>
        <p:spPr>
          <a:xfrm>
            <a:off x="2796090" y="3495803"/>
            <a:ext cx="2835927" cy="988700"/>
          </a:xfrm>
          <a:prstGeom prst="rect">
            <a:avLst/>
          </a:prstGeom>
          <a:noFill/>
          <a:ln>
            <a:noFill/>
          </a:ln>
        </p:spPr>
      </p:pic>
      <p:pic>
        <p:nvPicPr>
          <p:cNvPr id="10" name="Google Shape;486;g337aa1b7533_1_45">
            <a:extLst>
              <a:ext uri="{FF2B5EF4-FFF2-40B4-BE49-F238E27FC236}">
                <a16:creationId xmlns:a16="http://schemas.microsoft.com/office/drawing/2014/main" id="{876020E3-B2E2-CE2A-8FA8-62761E5AF047}"/>
              </a:ext>
            </a:extLst>
          </p:cNvPr>
          <p:cNvPicPr preferRelativeResize="0"/>
          <p:nvPr/>
        </p:nvPicPr>
        <p:blipFill>
          <a:blip r:embed="rId7">
            <a:alphaModFix/>
          </a:blip>
          <a:stretch>
            <a:fillRect/>
          </a:stretch>
        </p:blipFill>
        <p:spPr>
          <a:xfrm>
            <a:off x="7037681" y="3023243"/>
            <a:ext cx="1933838" cy="1933837"/>
          </a:xfrm>
          <a:prstGeom prst="rect">
            <a:avLst/>
          </a:prstGeom>
          <a:noFill/>
          <a:ln>
            <a:noFill/>
          </a:ln>
        </p:spPr>
      </p:pic>
      <p:pic>
        <p:nvPicPr>
          <p:cNvPr id="11" name="Google Shape;487;g337aa1b7533_1_45">
            <a:extLst>
              <a:ext uri="{FF2B5EF4-FFF2-40B4-BE49-F238E27FC236}">
                <a16:creationId xmlns:a16="http://schemas.microsoft.com/office/drawing/2014/main" id="{931C7333-85EC-F3C5-DCE4-042718F9FF04}"/>
              </a:ext>
            </a:extLst>
          </p:cNvPr>
          <p:cNvPicPr preferRelativeResize="0"/>
          <p:nvPr/>
        </p:nvPicPr>
        <p:blipFill>
          <a:blip r:embed="rId8">
            <a:alphaModFix/>
          </a:blip>
          <a:stretch>
            <a:fillRect/>
          </a:stretch>
        </p:blipFill>
        <p:spPr>
          <a:xfrm>
            <a:off x="1037900" y="4798024"/>
            <a:ext cx="1428750" cy="1428750"/>
          </a:xfrm>
          <a:prstGeom prst="rect">
            <a:avLst/>
          </a:prstGeom>
          <a:noFill/>
          <a:ln>
            <a:noFill/>
          </a:ln>
        </p:spPr>
      </p:pic>
      <p:pic>
        <p:nvPicPr>
          <p:cNvPr id="12" name="Google Shape;488;g337aa1b7533_1_45">
            <a:extLst>
              <a:ext uri="{FF2B5EF4-FFF2-40B4-BE49-F238E27FC236}">
                <a16:creationId xmlns:a16="http://schemas.microsoft.com/office/drawing/2014/main" id="{F0171F85-21E5-DE0E-A367-529B92C9A674}"/>
              </a:ext>
            </a:extLst>
          </p:cNvPr>
          <p:cNvPicPr preferRelativeResize="0"/>
          <p:nvPr/>
        </p:nvPicPr>
        <p:blipFill rotWithShape="1">
          <a:blip r:embed="rId9">
            <a:alphaModFix/>
          </a:blip>
          <a:srcRect l="20070" r="18923"/>
          <a:stretch/>
        </p:blipFill>
        <p:spPr>
          <a:xfrm>
            <a:off x="5259969" y="4735060"/>
            <a:ext cx="1686101" cy="1554667"/>
          </a:xfrm>
          <a:prstGeom prst="rect">
            <a:avLst/>
          </a:prstGeom>
          <a:noFill/>
          <a:ln>
            <a:noFill/>
          </a:ln>
        </p:spPr>
      </p:pic>
      <p:pic>
        <p:nvPicPr>
          <p:cNvPr id="13" name="Google Shape;489;g337aa1b7533_1_45">
            <a:extLst>
              <a:ext uri="{FF2B5EF4-FFF2-40B4-BE49-F238E27FC236}">
                <a16:creationId xmlns:a16="http://schemas.microsoft.com/office/drawing/2014/main" id="{F3167A92-0B07-C7C3-76D9-3C44EF27AC21}"/>
              </a:ext>
            </a:extLst>
          </p:cNvPr>
          <p:cNvPicPr preferRelativeResize="0"/>
          <p:nvPr/>
        </p:nvPicPr>
        <p:blipFill>
          <a:blip r:embed="rId10">
            <a:alphaModFix/>
          </a:blip>
          <a:stretch>
            <a:fillRect/>
          </a:stretch>
        </p:blipFill>
        <p:spPr>
          <a:xfrm>
            <a:off x="9314431" y="4744781"/>
            <a:ext cx="1686100" cy="1686100"/>
          </a:xfrm>
          <a:prstGeom prst="rect">
            <a:avLst/>
          </a:prstGeom>
          <a:noFill/>
          <a:ln>
            <a:noFill/>
          </a:ln>
        </p:spPr>
      </p:pic>
      <p:sp>
        <p:nvSpPr>
          <p:cNvPr id="14" name="object 2">
            <a:extLst>
              <a:ext uri="{FF2B5EF4-FFF2-40B4-BE49-F238E27FC236}">
                <a16:creationId xmlns:a16="http://schemas.microsoft.com/office/drawing/2014/main" id="{81FD52B5-DC93-048A-9CEE-887951C149A1}"/>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1397999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2D48D-AC54-7841-ED79-FE7EB2331BC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4AEBAC1-B622-C1B4-C8FC-7A3E6576166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1.11. The Modern Survey Workflow: From Question to Insight</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CDDF2786-2235-F979-5B3B-C52D9AF055EE}"/>
              </a:ext>
            </a:extLst>
          </p:cNvPr>
          <p:cNvSpPr txBox="1">
            <a:spLocks/>
          </p:cNvSpPr>
          <p:nvPr/>
        </p:nvSpPr>
        <p:spPr>
          <a:xfrm>
            <a:off x="720492" y="4880997"/>
            <a:ext cx="5646111" cy="10876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Step 3: Analyze &amp; Visualize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(Tools for finding and communicating the story in your data)</a:t>
            </a:r>
            <a:endParaRPr lang="en-US" sz="2000" dirty="0">
              <a:solidFill>
                <a:sysClr val="windowText" lastClr="000000"/>
              </a:solidFill>
            </a:endParaRPr>
          </a:p>
        </p:txBody>
      </p:sp>
      <p:sp>
        <p:nvSpPr>
          <p:cNvPr id="2" name="Content Placeholder 2">
            <a:extLst>
              <a:ext uri="{FF2B5EF4-FFF2-40B4-BE49-F238E27FC236}">
                <a16:creationId xmlns:a16="http://schemas.microsoft.com/office/drawing/2014/main" id="{E193A71C-DE1C-061C-1916-A18981669240}"/>
              </a:ext>
            </a:extLst>
          </p:cNvPr>
          <p:cNvSpPr txBox="1">
            <a:spLocks/>
          </p:cNvSpPr>
          <p:nvPr/>
        </p:nvSpPr>
        <p:spPr>
          <a:xfrm>
            <a:off x="726468" y="1796031"/>
            <a:ext cx="5369532" cy="8217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Step 1: Build &amp; Deploy</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(Tools for creating and distributing your survey)</a:t>
            </a:r>
          </a:p>
        </p:txBody>
      </p:sp>
      <p:sp>
        <p:nvSpPr>
          <p:cNvPr id="3" name="Content Placeholder 2">
            <a:extLst>
              <a:ext uri="{FF2B5EF4-FFF2-40B4-BE49-F238E27FC236}">
                <a16:creationId xmlns:a16="http://schemas.microsoft.com/office/drawing/2014/main" id="{EBEFB5D8-B569-4255-D0EA-45E6E508CE03}"/>
              </a:ext>
            </a:extLst>
          </p:cNvPr>
          <p:cNvSpPr txBox="1">
            <a:spLocks/>
          </p:cNvSpPr>
          <p:nvPr/>
        </p:nvSpPr>
        <p:spPr>
          <a:xfrm>
            <a:off x="726468" y="3400270"/>
            <a:ext cx="5369532" cy="7426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Step 2: Collect in the Field</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(Tools for face-to-face interviews, often offline)</a:t>
            </a:r>
          </a:p>
        </p:txBody>
      </p:sp>
      <p:grpSp>
        <p:nvGrpSpPr>
          <p:cNvPr id="13" name="Group 12">
            <a:extLst>
              <a:ext uri="{FF2B5EF4-FFF2-40B4-BE49-F238E27FC236}">
                <a16:creationId xmlns:a16="http://schemas.microsoft.com/office/drawing/2014/main" id="{72D26D87-1D83-0E91-0866-F2547AA034EE}"/>
              </a:ext>
            </a:extLst>
          </p:cNvPr>
          <p:cNvGrpSpPr/>
          <p:nvPr/>
        </p:nvGrpSpPr>
        <p:grpSpPr>
          <a:xfrm>
            <a:off x="6273209" y="1478997"/>
            <a:ext cx="4997302" cy="1455848"/>
            <a:chOff x="6273209" y="1478997"/>
            <a:chExt cx="4997302" cy="1455848"/>
          </a:xfrm>
        </p:grpSpPr>
        <p:pic>
          <p:nvPicPr>
            <p:cNvPr id="4" name="Google Shape;482;g337aa1b7533_1_45">
              <a:extLst>
                <a:ext uri="{FF2B5EF4-FFF2-40B4-BE49-F238E27FC236}">
                  <a16:creationId xmlns:a16="http://schemas.microsoft.com/office/drawing/2014/main" id="{BE02D659-23AE-1828-5838-D763CE81DFCE}"/>
                </a:ext>
              </a:extLst>
            </p:cNvPr>
            <p:cNvPicPr preferRelativeResize="0"/>
            <p:nvPr/>
          </p:nvPicPr>
          <p:blipFill>
            <a:blip r:embed="rId3">
              <a:alphaModFix/>
            </a:blip>
            <a:stretch>
              <a:fillRect/>
            </a:stretch>
          </p:blipFill>
          <p:spPr>
            <a:xfrm>
              <a:off x="10091293" y="1617312"/>
              <a:ext cx="1179218" cy="1179218"/>
            </a:xfrm>
            <a:prstGeom prst="rect">
              <a:avLst/>
            </a:prstGeom>
            <a:noFill/>
            <a:ln>
              <a:solidFill>
                <a:srgbClr val="7248BD"/>
              </a:solidFill>
            </a:ln>
          </p:spPr>
        </p:pic>
        <p:pic>
          <p:nvPicPr>
            <p:cNvPr id="7" name="Google Shape;483;g337aa1b7533_1_45">
              <a:extLst>
                <a:ext uri="{FF2B5EF4-FFF2-40B4-BE49-F238E27FC236}">
                  <a16:creationId xmlns:a16="http://schemas.microsoft.com/office/drawing/2014/main" id="{1E644E03-3B8C-7309-948B-E2B9B22C1C84}"/>
                </a:ext>
              </a:extLst>
            </p:cNvPr>
            <p:cNvPicPr preferRelativeResize="0"/>
            <p:nvPr/>
          </p:nvPicPr>
          <p:blipFill>
            <a:blip r:embed="rId4">
              <a:alphaModFix/>
            </a:blip>
            <a:srcRect t="25982" b="24569"/>
            <a:stretch>
              <a:fillRect/>
            </a:stretch>
          </p:blipFill>
          <p:spPr>
            <a:xfrm>
              <a:off x="7995259" y="1790050"/>
              <a:ext cx="1686100" cy="833742"/>
            </a:xfrm>
            <a:prstGeom prst="rect">
              <a:avLst/>
            </a:prstGeom>
            <a:noFill/>
            <a:ln>
              <a:solidFill>
                <a:srgbClr val="7248BD"/>
              </a:solidFill>
            </a:ln>
          </p:spPr>
        </p:pic>
        <p:pic>
          <p:nvPicPr>
            <p:cNvPr id="9" name="Google Shape;484;g337aa1b7533_1_45">
              <a:extLst>
                <a:ext uri="{FF2B5EF4-FFF2-40B4-BE49-F238E27FC236}">
                  <a16:creationId xmlns:a16="http://schemas.microsoft.com/office/drawing/2014/main" id="{D64A6EE4-13A2-27AC-D05D-F34C1BA79C37}"/>
                </a:ext>
              </a:extLst>
            </p:cNvPr>
            <p:cNvPicPr preferRelativeResize="0"/>
            <p:nvPr/>
          </p:nvPicPr>
          <p:blipFill>
            <a:blip r:embed="rId5">
              <a:alphaModFix/>
            </a:blip>
            <a:srcRect l="6828" t="6828" r="6828" b="6828"/>
            <a:stretch>
              <a:fillRect/>
            </a:stretch>
          </p:blipFill>
          <p:spPr>
            <a:xfrm>
              <a:off x="6273209" y="1478997"/>
              <a:ext cx="1544842" cy="1455848"/>
            </a:xfrm>
            <a:prstGeom prst="rect">
              <a:avLst/>
            </a:prstGeom>
            <a:noFill/>
            <a:ln>
              <a:solidFill>
                <a:srgbClr val="7248BD"/>
              </a:solidFill>
            </a:ln>
          </p:spPr>
        </p:pic>
      </p:grpSp>
      <p:grpSp>
        <p:nvGrpSpPr>
          <p:cNvPr id="12" name="Group 11">
            <a:extLst>
              <a:ext uri="{FF2B5EF4-FFF2-40B4-BE49-F238E27FC236}">
                <a16:creationId xmlns:a16="http://schemas.microsoft.com/office/drawing/2014/main" id="{8C1D6699-E1FB-3B81-FAD8-37461640C5C3}"/>
              </a:ext>
            </a:extLst>
          </p:cNvPr>
          <p:cNvGrpSpPr/>
          <p:nvPr/>
        </p:nvGrpSpPr>
        <p:grpSpPr>
          <a:xfrm>
            <a:off x="6401688" y="3189312"/>
            <a:ext cx="5049932" cy="1203729"/>
            <a:chOff x="6585852" y="3211033"/>
            <a:chExt cx="5049932" cy="1203729"/>
          </a:xfrm>
        </p:grpSpPr>
        <p:pic>
          <p:nvPicPr>
            <p:cNvPr id="10" name="Google Shape;485;g337aa1b7533_1_45">
              <a:extLst>
                <a:ext uri="{FF2B5EF4-FFF2-40B4-BE49-F238E27FC236}">
                  <a16:creationId xmlns:a16="http://schemas.microsoft.com/office/drawing/2014/main" id="{F80658D8-7923-DC7A-9698-0966AFC98798}"/>
                </a:ext>
              </a:extLst>
            </p:cNvPr>
            <p:cNvPicPr preferRelativeResize="0"/>
            <p:nvPr/>
          </p:nvPicPr>
          <p:blipFill>
            <a:blip r:embed="rId6">
              <a:alphaModFix/>
            </a:blip>
            <a:srcRect l="2635" t="7001" r="4759" b="8672"/>
            <a:stretch>
              <a:fillRect/>
            </a:stretch>
          </p:blipFill>
          <p:spPr>
            <a:xfrm>
              <a:off x="9009542" y="3400467"/>
              <a:ext cx="2626242" cy="833742"/>
            </a:xfrm>
            <a:prstGeom prst="rect">
              <a:avLst/>
            </a:prstGeom>
            <a:noFill/>
            <a:ln>
              <a:solidFill>
                <a:srgbClr val="FF0000"/>
              </a:solidFill>
            </a:ln>
          </p:spPr>
        </p:pic>
        <p:pic>
          <p:nvPicPr>
            <p:cNvPr id="11" name="Google Shape;486;g337aa1b7533_1_45">
              <a:extLst>
                <a:ext uri="{FF2B5EF4-FFF2-40B4-BE49-F238E27FC236}">
                  <a16:creationId xmlns:a16="http://schemas.microsoft.com/office/drawing/2014/main" id="{422B0895-48C9-90FB-CF4E-390597E425A9}"/>
                </a:ext>
              </a:extLst>
            </p:cNvPr>
            <p:cNvPicPr preferRelativeResize="0"/>
            <p:nvPr/>
          </p:nvPicPr>
          <p:blipFill>
            <a:blip r:embed="rId7">
              <a:alphaModFix/>
            </a:blip>
            <a:srcRect t="17264" b="20491"/>
            <a:stretch>
              <a:fillRect/>
            </a:stretch>
          </p:blipFill>
          <p:spPr>
            <a:xfrm>
              <a:off x="6585852" y="3211033"/>
              <a:ext cx="1933838" cy="1203729"/>
            </a:xfrm>
            <a:prstGeom prst="rect">
              <a:avLst/>
            </a:prstGeom>
            <a:noFill/>
            <a:ln>
              <a:solidFill>
                <a:srgbClr val="FF0000"/>
              </a:solidFill>
            </a:ln>
          </p:spPr>
        </p:pic>
      </p:grpSp>
      <p:grpSp>
        <p:nvGrpSpPr>
          <p:cNvPr id="17" name="Group 16">
            <a:extLst>
              <a:ext uri="{FF2B5EF4-FFF2-40B4-BE49-F238E27FC236}">
                <a16:creationId xmlns:a16="http://schemas.microsoft.com/office/drawing/2014/main" id="{EB64FAB8-6CE3-3CE7-0019-55664524806E}"/>
              </a:ext>
            </a:extLst>
          </p:cNvPr>
          <p:cNvGrpSpPr/>
          <p:nvPr/>
        </p:nvGrpSpPr>
        <p:grpSpPr>
          <a:xfrm>
            <a:off x="6466556" y="4647508"/>
            <a:ext cx="4985064" cy="1554667"/>
            <a:chOff x="6466556" y="4647508"/>
            <a:chExt cx="4985064" cy="1554667"/>
          </a:xfrm>
        </p:grpSpPr>
        <p:pic>
          <p:nvPicPr>
            <p:cNvPr id="14" name="Google Shape;487;g337aa1b7533_1_45">
              <a:extLst>
                <a:ext uri="{FF2B5EF4-FFF2-40B4-BE49-F238E27FC236}">
                  <a16:creationId xmlns:a16="http://schemas.microsoft.com/office/drawing/2014/main" id="{A48F2665-2F23-D483-3F36-4DF61487B683}"/>
                </a:ext>
              </a:extLst>
            </p:cNvPr>
            <p:cNvPicPr preferRelativeResize="0"/>
            <p:nvPr/>
          </p:nvPicPr>
          <p:blipFill>
            <a:blip r:embed="rId8">
              <a:alphaModFix/>
            </a:blip>
            <a:stretch>
              <a:fillRect/>
            </a:stretch>
          </p:blipFill>
          <p:spPr>
            <a:xfrm>
              <a:off x="6466556" y="4756335"/>
              <a:ext cx="1428750" cy="1428750"/>
            </a:xfrm>
            <a:prstGeom prst="rect">
              <a:avLst/>
            </a:prstGeom>
            <a:noFill/>
            <a:ln>
              <a:solidFill>
                <a:srgbClr val="2167BA"/>
              </a:solidFill>
            </a:ln>
          </p:spPr>
        </p:pic>
        <p:pic>
          <p:nvPicPr>
            <p:cNvPr id="15" name="Google Shape;488;g337aa1b7533_1_45">
              <a:extLst>
                <a:ext uri="{FF2B5EF4-FFF2-40B4-BE49-F238E27FC236}">
                  <a16:creationId xmlns:a16="http://schemas.microsoft.com/office/drawing/2014/main" id="{CA7B67AB-4FF4-5891-942A-E5F3BA337A5D}"/>
                </a:ext>
              </a:extLst>
            </p:cNvPr>
            <p:cNvPicPr preferRelativeResize="0"/>
            <p:nvPr/>
          </p:nvPicPr>
          <p:blipFill rotWithShape="1">
            <a:blip r:embed="rId9">
              <a:alphaModFix/>
            </a:blip>
            <a:srcRect l="20070" r="18923"/>
            <a:stretch/>
          </p:blipFill>
          <p:spPr>
            <a:xfrm>
              <a:off x="7995259" y="4647508"/>
              <a:ext cx="1686101" cy="1554667"/>
            </a:xfrm>
            <a:prstGeom prst="rect">
              <a:avLst/>
            </a:prstGeom>
            <a:noFill/>
            <a:ln>
              <a:solidFill>
                <a:srgbClr val="2167BA"/>
              </a:solidFill>
            </a:ln>
          </p:spPr>
        </p:pic>
        <p:pic>
          <p:nvPicPr>
            <p:cNvPr id="16" name="Google Shape;489;g337aa1b7533_1_45">
              <a:extLst>
                <a:ext uri="{FF2B5EF4-FFF2-40B4-BE49-F238E27FC236}">
                  <a16:creationId xmlns:a16="http://schemas.microsoft.com/office/drawing/2014/main" id="{69D242BC-59C6-5558-449E-E3127224E09C}"/>
                </a:ext>
              </a:extLst>
            </p:cNvPr>
            <p:cNvPicPr preferRelativeResize="0"/>
            <p:nvPr/>
          </p:nvPicPr>
          <p:blipFill>
            <a:blip r:embed="rId10">
              <a:alphaModFix/>
            </a:blip>
            <a:srcRect t="17679" b="21274"/>
            <a:stretch>
              <a:fillRect/>
            </a:stretch>
          </p:blipFill>
          <p:spPr>
            <a:xfrm>
              <a:off x="9765520" y="4967442"/>
              <a:ext cx="1686100" cy="1029321"/>
            </a:xfrm>
            <a:prstGeom prst="rect">
              <a:avLst/>
            </a:prstGeom>
            <a:noFill/>
            <a:ln>
              <a:solidFill>
                <a:srgbClr val="2167BA"/>
              </a:solidFill>
            </a:ln>
          </p:spPr>
        </p:pic>
      </p:grpSp>
      <p:sp>
        <p:nvSpPr>
          <p:cNvPr id="20" name="object 2">
            <a:extLst>
              <a:ext uri="{FF2B5EF4-FFF2-40B4-BE49-F238E27FC236}">
                <a16:creationId xmlns:a16="http://schemas.microsoft.com/office/drawing/2014/main" id="{2FDBCB4D-ADAA-25A8-1913-0B29262581A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645124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07AB3-F5A8-34AA-BE75-D57ADA035E6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2F576B9-0B9B-CFA2-922A-B969CDE88C7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1.12. Case Study 1: The Household Travel Survey (HTS)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C31DDC62-4E21-033B-EB8B-8E7899DD2ABC}"/>
              </a:ext>
            </a:extLst>
          </p:cNvPr>
          <p:cNvSpPr txBox="1">
            <a:spLocks/>
          </p:cNvSpPr>
          <p:nvPr/>
        </p:nvSpPr>
        <p:spPr>
          <a:xfrm>
            <a:off x="726465" y="3055615"/>
            <a:ext cx="6769487" cy="3000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Method</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Diary (The "Why")</a:t>
            </a:r>
            <a:r>
              <a:rPr kumimoji="0" lang="en-US" sz="2000" i="0" u="none" strike="noStrike" kern="1200" cap="none" spc="0" normalizeH="0" baseline="0" noProof="0" dirty="0">
                <a:ln>
                  <a:noFill/>
                </a:ln>
                <a:solidFill>
                  <a:sysClr val="windowText" lastClr="000000"/>
                </a:solidFill>
                <a:effectLst/>
                <a:uLnTx/>
                <a:uFillTx/>
                <a:ea typeface="+mn-ea"/>
                <a:cs typeface="+mn-cs"/>
              </a:rPr>
              <a:t>: Participants self-report their trips, purpose, and mode choice.</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GPS (The "Where")</a:t>
            </a:r>
            <a:r>
              <a:rPr kumimoji="0" lang="en-US" sz="2000" i="0" u="none" strike="noStrike" kern="1200" cap="none" spc="0" normalizeH="0" baseline="0" noProof="0" dirty="0">
                <a:ln>
                  <a:noFill/>
                </a:ln>
                <a:solidFill>
                  <a:sysClr val="windowText" lastClr="000000"/>
                </a:solidFill>
                <a:effectLst/>
                <a:uLnTx/>
                <a:uFillTx/>
                <a:ea typeface="+mn-ea"/>
                <a:cs typeface="+mn-cs"/>
              </a:rPr>
              <a:t>: Passive smartphone tracking provides objective, precise route and time data.</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Outcome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The "Digital Twin" of Regional Travel. This foundational dataset powers the computer models used to test every major infrastructure project and policy decision.</a:t>
            </a:r>
          </a:p>
        </p:txBody>
      </p:sp>
      <p:pic>
        <p:nvPicPr>
          <p:cNvPr id="8194" name="Picture 2">
            <a:extLst>
              <a:ext uri="{FF2B5EF4-FFF2-40B4-BE49-F238E27FC236}">
                <a16:creationId xmlns:a16="http://schemas.microsoft.com/office/drawing/2014/main" id="{63240497-C71F-62E8-66F8-E60187C1CC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66" t="26201" r="4005" b="24651"/>
          <a:stretch>
            <a:fillRect/>
          </a:stretch>
        </p:blipFill>
        <p:spPr bwMode="auto">
          <a:xfrm>
            <a:off x="7385114" y="3352865"/>
            <a:ext cx="4066506" cy="210979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4EC9DAA7-89B3-B7B7-C20C-882A1CC9F0A2}"/>
              </a:ext>
            </a:extLst>
          </p:cNvPr>
          <p:cNvSpPr txBox="1">
            <a:spLocks/>
          </p:cNvSpPr>
          <p:nvPr/>
        </p:nvSpPr>
        <p:spPr>
          <a:xfrm>
            <a:off x="740380" y="1539562"/>
            <a:ext cx="10711240" cy="1373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Putting It All Together: The Household Travel Survey (HTS)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Challenge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How does an entire region really travel? Every trip, every mode, every purpose. This data drives multi-billion dollar planning decisions.</a:t>
            </a:r>
          </a:p>
        </p:txBody>
      </p:sp>
      <p:sp>
        <p:nvSpPr>
          <p:cNvPr id="7" name="object 2">
            <a:extLst>
              <a:ext uri="{FF2B5EF4-FFF2-40B4-BE49-F238E27FC236}">
                <a16:creationId xmlns:a16="http://schemas.microsoft.com/office/drawing/2014/main" id="{1A30437C-0F3D-4367-6924-3A1011E0EF97}"/>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3022353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AA0A0-76E4-D60A-EF57-21FFCCF9518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B0FA4D8-D5FE-C41E-2D87-F1623FD86C2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1.13. Interactive Poll: Survey Application</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D61D894B-6845-4915-7470-7BFC5F360F41}"/>
              </a:ext>
            </a:extLst>
          </p:cNvPr>
          <p:cNvSpPr txBox="1">
            <a:spLocks/>
          </p:cNvSpPr>
          <p:nvPr/>
        </p:nvSpPr>
        <p:spPr>
          <a:xfrm>
            <a:off x="726466" y="1539562"/>
            <a:ext cx="7364912" cy="40212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Let's Apply This!</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Scenario: You need to evaluate the success of a new protected bike lane.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Question: Which survey method would you prioritize to get the most valuable feedback?</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Online survey sent to all city residents.</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Face-to-face intercept surveys on the bike lane.</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Mail survey to households in adjacent neighborhoods.</a:t>
            </a:r>
          </a:p>
          <a:p>
            <a:pPr marL="800100" lvl="1" indent="-342900">
              <a:buFont typeface="+mj-lt"/>
              <a:buAutoNum type="alphaU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A hybrid approach combining B and C.</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Go to [mentimeter.com] and use code [XXXX XXXX]</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 QR code linking directly to the poll should be displayed.)</a:t>
            </a:r>
          </a:p>
        </p:txBody>
      </p:sp>
      <p:sp>
        <p:nvSpPr>
          <p:cNvPr id="2" name="Google Shape;525;g352ec21a4af_0_16">
            <a:extLst>
              <a:ext uri="{FF2B5EF4-FFF2-40B4-BE49-F238E27FC236}">
                <a16:creationId xmlns:a16="http://schemas.microsoft.com/office/drawing/2014/main" id="{06ACDB9E-64F3-4E50-948B-FE78EE13A89C}"/>
              </a:ext>
            </a:extLst>
          </p:cNvPr>
          <p:cNvSpPr/>
          <p:nvPr/>
        </p:nvSpPr>
        <p:spPr>
          <a:xfrm>
            <a:off x="8091378" y="3550195"/>
            <a:ext cx="2934022" cy="914548"/>
          </a:xfrm>
          <a:prstGeom prst="rect">
            <a:avLst/>
          </a:prstGeom>
          <a:noFill/>
          <a:ln w="9525" cap="flat" cmpd="sng">
            <a:solidFill>
              <a:srgbClr val="FD00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dirty="0"/>
              <a:t>QR Code Here</a:t>
            </a:r>
            <a:endParaRPr sz="2000" b="1" dirty="0"/>
          </a:p>
        </p:txBody>
      </p:sp>
      <p:sp>
        <p:nvSpPr>
          <p:cNvPr id="7" name="object 2">
            <a:extLst>
              <a:ext uri="{FF2B5EF4-FFF2-40B4-BE49-F238E27FC236}">
                <a16:creationId xmlns:a16="http://schemas.microsoft.com/office/drawing/2014/main" id="{E3B9F166-69CA-6B15-0AFC-C28008DB6750}"/>
              </a:ext>
            </a:extLst>
          </p:cNvPr>
          <p:cNvSpPr txBox="1">
            <a:spLocks noGrp="1"/>
          </p:cNvSpPr>
          <p:nvPr>
            <p:ph type="title"/>
          </p:nvPr>
        </p:nvSpPr>
        <p:spPr>
          <a:xfrm>
            <a:off x="726467" y="493611"/>
            <a:ext cx="1527635"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Surveys</a:t>
            </a:r>
          </a:p>
        </p:txBody>
      </p:sp>
    </p:spTree>
    <p:extLst>
      <p:ext uri="{BB962C8B-B14F-4D97-AF65-F5344CB8AC3E}">
        <p14:creationId xmlns:p14="http://schemas.microsoft.com/office/powerpoint/2010/main" val="2760911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Sensors and GPS Data Collection</a:t>
            </a:r>
          </a:p>
        </p:txBody>
      </p:sp>
    </p:spTree>
    <p:extLst>
      <p:ext uri="{BB962C8B-B14F-4D97-AF65-F5344CB8AC3E}">
        <p14:creationId xmlns:p14="http://schemas.microsoft.com/office/powerpoint/2010/main" val="2157255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F8458-B5B4-2A4A-110B-F35DBA5EE763}"/>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2E57F7F-AAB8-5936-1A12-5E1B7553BEE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Introduction to Sensor &amp; GPS Data</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27712A4A-0E8A-6658-B809-5C390D1252C6}"/>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
        <p:nvSpPr>
          <p:cNvPr id="8" name="Content Placeholder 2">
            <a:extLst>
              <a:ext uri="{FF2B5EF4-FFF2-40B4-BE49-F238E27FC236}">
                <a16:creationId xmlns:a16="http://schemas.microsoft.com/office/drawing/2014/main" id="{ADB574D6-2C3A-AE56-1196-DFC67970CBE2}"/>
              </a:ext>
            </a:extLst>
          </p:cNvPr>
          <p:cNvSpPr txBox="1">
            <a:spLocks/>
          </p:cNvSpPr>
          <p:nvPr/>
        </p:nvSpPr>
        <p:spPr>
          <a:xfrm>
            <a:off x="726465" y="1539562"/>
            <a:ext cx="8236781" cy="32025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 Shift from Reported to Measured Behavior</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Shift</a:t>
            </a:r>
            <a:r>
              <a:rPr kumimoji="0" lang="en-US" sz="2000" i="0" u="none" strike="noStrike" kern="1200" cap="none" spc="0" normalizeH="0" baseline="0" noProof="0" dirty="0">
                <a:ln>
                  <a:noFill/>
                </a:ln>
                <a:solidFill>
                  <a:sysClr val="windowText" lastClr="000000"/>
                </a:solidFill>
                <a:effectLst/>
                <a:uLnTx/>
                <a:uFillTx/>
                <a:ea typeface="+mn-ea"/>
                <a:cs typeface="+mn-cs"/>
              </a:rPr>
              <a:t>: We stop asking people what they did. We measure it directly.</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 is it?</a:t>
            </a:r>
            <a:r>
              <a:rPr kumimoji="0" lang="en-US" sz="2000" i="0" u="none" strike="noStrike" kern="1200" cap="none" spc="0" normalizeH="0" baseline="0" noProof="0" dirty="0">
                <a:ln>
                  <a:noFill/>
                </a:ln>
                <a:solidFill>
                  <a:sysClr val="windowText" lastClr="000000"/>
                </a:solidFill>
                <a:effectLst/>
                <a:uLnTx/>
                <a:uFillTx/>
                <a:ea typeface="+mn-ea"/>
                <a:cs typeface="+mn-cs"/>
              </a:rPr>
              <a:t> Passive, automated technology that captures high-resolution data on movement and performance in real-time.</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Two Core Sources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Infrastructure</a:t>
            </a:r>
            <a:r>
              <a:rPr kumimoji="0" lang="en-US" sz="2000" i="0" u="none" strike="noStrike" kern="1200" cap="none" spc="0" normalizeH="0" baseline="0" noProof="0" dirty="0">
                <a:ln>
                  <a:noFill/>
                </a:ln>
                <a:solidFill>
                  <a:sysClr val="windowText" lastClr="000000"/>
                </a:solidFill>
                <a:effectLst/>
                <a:uLnTx/>
                <a:uFillTx/>
                <a:ea typeface="+mn-ea"/>
                <a:cs typeface="+mn-cs"/>
              </a:rPr>
              <a:t>: Sensors embedded in the system.</a:t>
            </a:r>
          </a:p>
          <a:p>
            <a:pPr marL="457200" lvl="1"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	(Loop Detectors, Traffic Cameras, Radar)</a:t>
            </a:r>
          </a:p>
          <a:p>
            <a:pPr marL="800100" lvl="1" indent="-342900">
              <a:buFont typeface="+mj-lt"/>
              <a:buAutoNum type="arabicPeriod" startAt="2"/>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User</a:t>
            </a:r>
            <a:r>
              <a:rPr kumimoji="0" lang="en-US" sz="2000" i="0" u="none" strike="noStrike" kern="1200" cap="none" spc="0" normalizeH="0" baseline="0" noProof="0" dirty="0">
                <a:ln>
                  <a:noFill/>
                </a:ln>
                <a:solidFill>
                  <a:sysClr val="windowText" lastClr="000000"/>
                </a:solidFill>
                <a:effectLst/>
                <a:uLnTx/>
                <a:uFillTx/>
                <a:ea typeface="+mn-ea"/>
                <a:cs typeface="+mn-cs"/>
              </a:rPr>
              <a:t>: Sensors carried by the traveler.</a:t>
            </a:r>
          </a:p>
          <a:p>
            <a:pPr marL="457200" lvl="1"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	(Vehicle GPS, Smartphones)</a:t>
            </a:r>
          </a:p>
        </p:txBody>
      </p:sp>
      <p:pic>
        <p:nvPicPr>
          <p:cNvPr id="3" name="Google Shape;534;g3355db0d202_0_174">
            <a:extLst>
              <a:ext uri="{FF2B5EF4-FFF2-40B4-BE49-F238E27FC236}">
                <a16:creationId xmlns:a16="http://schemas.microsoft.com/office/drawing/2014/main" id="{C9C80DD9-8255-A619-AD7B-7B68AD813297}"/>
              </a:ext>
            </a:extLst>
          </p:cNvPr>
          <p:cNvPicPr preferRelativeResize="0"/>
          <p:nvPr/>
        </p:nvPicPr>
        <p:blipFill>
          <a:blip r:embed="rId3">
            <a:alphaModFix/>
          </a:blip>
          <a:stretch>
            <a:fillRect/>
          </a:stretch>
        </p:blipFill>
        <p:spPr>
          <a:xfrm>
            <a:off x="5181600" y="4435103"/>
            <a:ext cx="2352820" cy="1605790"/>
          </a:xfrm>
          <a:prstGeom prst="rect">
            <a:avLst/>
          </a:prstGeom>
          <a:noFill/>
          <a:ln>
            <a:noFill/>
          </a:ln>
        </p:spPr>
      </p:pic>
      <p:pic>
        <p:nvPicPr>
          <p:cNvPr id="4" name="Google Shape;535;g3355db0d202_0_174">
            <a:extLst>
              <a:ext uri="{FF2B5EF4-FFF2-40B4-BE49-F238E27FC236}">
                <a16:creationId xmlns:a16="http://schemas.microsoft.com/office/drawing/2014/main" id="{82384D11-8249-43C5-B599-547C7BBFDEAF}"/>
              </a:ext>
            </a:extLst>
          </p:cNvPr>
          <p:cNvPicPr preferRelativeResize="0"/>
          <p:nvPr/>
        </p:nvPicPr>
        <p:blipFill>
          <a:blip r:embed="rId4">
            <a:alphaModFix/>
          </a:blip>
          <a:stretch>
            <a:fillRect/>
          </a:stretch>
        </p:blipFill>
        <p:spPr>
          <a:xfrm>
            <a:off x="7667894" y="3866990"/>
            <a:ext cx="3854479" cy="2170050"/>
          </a:xfrm>
          <a:prstGeom prst="rect">
            <a:avLst/>
          </a:prstGeom>
          <a:noFill/>
          <a:ln>
            <a:noFill/>
          </a:ln>
        </p:spPr>
      </p:pic>
      <p:sp>
        <p:nvSpPr>
          <p:cNvPr id="7" name="Google Shape;536;g3355db0d202_0_174">
            <a:extLst>
              <a:ext uri="{FF2B5EF4-FFF2-40B4-BE49-F238E27FC236}">
                <a16:creationId xmlns:a16="http://schemas.microsoft.com/office/drawing/2014/main" id="{CE5476E7-E9E8-72F1-EC4F-F6AA08FE1DAA}"/>
              </a:ext>
            </a:extLst>
          </p:cNvPr>
          <p:cNvSpPr txBox="1"/>
          <p:nvPr/>
        </p:nvSpPr>
        <p:spPr>
          <a:xfrm>
            <a:off x="5059867" y="5902767"/>
            <a:ext cx="1226288" cy="415725"/>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050" dirty="0">
                <a:solidFill>
                  <a:srgbClr val="1A1C1E"/>
                </a:solidFill>
                <a:highlight>
                  <a:schemeClr val="lt1"/>
                </a:highlight>
                <a:latin typeface="Helvetica Neue"/>
                <a:ea typeface="Helvetica Neue"/>
                <a:cs typeface="Helvetica Neue"/>
                <a:sym typeface="Helvetica Neue"/>
              </a:rPr>
              <a:t>loop detectors</a:t>
            </a:r>
            <a:endParaRPr dirty="0"/>
          </a:p>
        </p:txBody>
      </p:sp>
      <p:sp>
        <p:nvSpPr>
          <p:cNvPr id="9" name="Google Shape;537;g3355db0d202_0_174">
            <a:extLst>
              <a:ext uri="{FF2B5EF4-FFF2-40B4-BE49-F238E27FC236}">
                <a16:creationId xmlns:a16="http://schemas.microsoft.com/office/drawing/2014/main" id="{EEEE4563-DF7E-4424-E530-2DEB20CB9114}"/>
              </a:ext>
            </a:extLst>
          </p:cNvPr>
          <p:cNvSpPr txBox="1"/>
          <p:nvPr/>
        </p:nvSpPr>
        <p:spPr>
          <a:xfrm>
            <a:off x="10297899" y="5998881"/>
            <a:ext cx="1224474" cy="415725"/>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050" dirty="0">
                <a:solidFill>
                  <a:srgbClr val="1A1C1E"/>
                </a:solidFill>
                <a:highlight>
                  <a:schemeClr val="lt1"/>
                </a:highlight>
                <a:latin typeface="Helvetica Neue"/>
                <a:ea typeface="Helvetica Neue"/>
                <a:cs typeface="Helvetica Neue"/>
                <a:sym typeface="Helvetica Neue"/>
              </a:rPr>
              <a:t>GPS receivers</a:t>
            </a:r>
            <a:endParaRPr dirty="0"/>
          </a:p>
        </p:txBody>
      </p:sp>
      <p:pic>
        <p:nvPicPr>
          <p:cNvPr id="10" name="Google Shape;539;g3355db0d202_0_174">
            <a:extLst>
              <a:ext uri="{FF2B5EF4-FFF2-40B4-BE49-F238E27FC236}">
                <a16:creationId xmlns:a16="http://schemas.microsoft.com/office/drawing/2014/main" id="{6897747B-F43F-C2CD-4904-48C5563E28AA}"/>
              </a:ext>
            </a:extLst>
          </p:cNvPr>
          <p:cNvPicPr preferRelativeResize="0"/>
          <p:nvPr/>
        </p:nvPicPr>
        <p:blipFill>
          <a:blip r:embed="rId5">
            <a:alphaModFix/>
          </a:blip>
          <a:stretch>
            <a:fillRect/>
          </a:stretch>
        </p:blipFill>
        <p:spPr>
          <a:xfrm>
            <a:off x="9595134" y="1539562"/>
            <a:ext cx="1856486" cy="1856486"/>
          </a:xfrm>
          <a:prstGeom prst="rect">
            <a:avLst/>
          </a:prstGeom>
          <a:noFill/>
          <a:ln>
            <a:noFill/>
          </a:ln>
        </p:spPr>
      </p:pic>
      <p:sp>
        <p:nvSpPr>
          <p:cNvPr id="11" name="Google Shape;540;g3355db0d202_0_174">
            <a:extLst>
              <a:ext uri="{FF2B5EF4-FFF2-40B4-BE49-F238E27FC236}">
                <a16:creationId xmlns:a16="http://schemas.microsoft.com/office/drawing/2014/main" id="{E07FA08F-3C34-994C-30D8-F331530A42E7}"/>
              </a:ext>
            </a:extLst>
          </p:cNvPr>
          <p:cNvSpPr txBox="1"/>
          <p:nvPr/>
        </p:nvSpPr>
        <p:spPr>
          <a:xfrm>
            <a:off x="10172350" y="3300646"/>
            <a:ext cx="1279270" cy="415725"/>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050" dirty="0">
                <a:solidFill>
                  <a:srgbClr val="1A1C1E"/>
                </a:solidFill>
                <a:highlight>
                  <a:schemeClr val="lt1"/>
                </a:highlight>
                <a:latin typeface="Helvetica Neue"/>
                <a:ea typeface="Helvetica Neue"/>
                <a:cs typeface="Helvetica Neue"/>
                <a:sym typeface="Helvetica Neue"/>
              </a:rPr>
              <a:t>Traffic Cameras</a:t>
            </a:r>
            <a:endParaRPr dirty="0"/>
          </a:p>
        </p:txBody>
      </p:sp>
    </p:spTree>
    <p:extLst>
      <p:ext uri="{BB962C8B-B14F-4D97-AF65-F5344CB8AC3E}">
        <p14:creationId xmlns:p14="http://schemas.microsoft.com/office/powerpoint/2010/main" val="2803692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E646-F625-FCE6-2C42-DCDD6F3CCB8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C8EA524-10E4-62AB-6C14-5E18DE02AB6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Sensors as a Data Sources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603ADB56-174F-2209-DF70-3E56E4957DCA}"/>
              </a:ext>
            </a:extLst>
          </p:cNvPr>
          <p:cNvSpPr txBox="1">
            <a:spLocks/>
          </p:cNvSpPr>
          <p:nvPr/>
        </p:nvSpPr>
        <p:spPr>
          <a:xfrm>
            <a:off x="726464" y="1816201"/>
            <a:ext cx="3215707" cy="12729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Inductive Loop Detectors The Workhorse</a:t>
            </a:r>
            <a:r>
              <a:rPr kumimoji="0" lang="en-US" sz="2000" i="0" u="none" strike="noStrike" kern="1200" cap="none" spc="0" normalizeH="0" baseline="0" noProof="0" dirty="0">
                <a:ln>
                  <a:noFill/>
                </a:ln>
                <a:solidFill>
                  <a:sysClr val="windowText" lastClr="000000"/>
                </a:solidFill>
                <a:effectLst/>
                <a:uLnTx/>
                <a:uFillTx/>
                <a:ea typeface="+mn-ea"/>
                <a:cs typeface="+mn-cs"/>
              </a:rPr>
              <a:t>: Reliable vehicle detection and counting..</a:t>
            </a:r>
          </a:p>
        </p:txBody>
      </p:sp>
      <p:sp>
        <p:nvSpPr>
          <p:cNvPr id="2" name="Content Placeholder 2">
            <a:extLst>
              <a:ext uri="{FF2B5EF4-FFF2-40B4-BE49-F238E27FC236}">
                <a16:creationId xmlns:a16="http://schemas.microsoft.com/office/drawing/2014/main" id="{8C24A361-CADA-1960-77DF-8C741258E43B}"/>
              </a:ext>
            </a:extLst>
          </p:cNvPr>
          <p:cNvSpPr txBox="1">
            <a:spLocks/>
          </p:cNvSpPr>
          <p:nvPr/>
        </p:nvSpPr>
        <p:spPr>
          <a:xfrm>
            <a:off x="6096000" y="1718406"/>
            <a:ext cx="2926345" cy="12534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Video Analytics Cameras The Brain</a:t>
            </a:r>
            <a:r>
              <a:rPr kumimoji="0" lang="en-US" sz="2000" i="0" u="none" strike="noStrike" kern="1200" cap="none" spc="0" normalizeH="0" baseline="0" noProof="0" dirty="0">
                <a:ln>
                  <a:noFill/>
                </a:ln>
                <a:solidFill>
                  <a:sysClr val="windowText" lastClr="000000"/>
                </a:solidFill>
                <a:effectLst/>
                <a:uLnTx/>
                <a:uFillTx/>
                <a:ea typeface="+mn-ea"/>
                <a:cs typeface="+mn-cs"/>
              </a:rPr>
              <a:t>: Classifies all road users (cars, bikes, people).</a:t>
            </a:r>
          </a:p>
        </p:txBody>
      </p:sp>
      <p:sp>
        <p:nvSpPr>
          <p:cNvPr id="12" name="Content Placeholder 2">
            <a:extLst>
              <a:ext uri="{FF2B5EF4-FFF2-40B4-BE49-F238E27FC236}">
                <a16:creationId xmlns:a16="http://schemas.microsoft.com/office/drawing/2014/main" id="{B0303A97-8734-3162-2E90-5DB0A9576F77}"/>
              </a:ext>
            </a:extLst>
          </p:cNvPr>
          <p:cNvSpPr txBox="1">
            <a:spLocks/>
          </p:cNvSpPr>
          <p:nvPr/>
        </p:nvSpPr>
        <p:spPr>
          <a:xfrm>
            <a:off x="732296" y="4646462"/>
            <a:ext cx="2803545" cy="920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Radar Sensors The All-Seeing Eye</a:t>
            </a:r>
            <a:r>
              <a:rPr kumimoji="0" lang="en-US" sz="2000" i="0" u="none" strike="noStrike" kern="1200" cap="none" spc="0" normalizeH="0" baseline="0" noProof="0" dirty="0">
                <a:ln>
                  <a:noFill/>
                </a:ln>
                <a:solidFill>
                  <a:sysClr val="windowText" lastClr="000000"/>
                </a:solidFill>
                <a:effectLst/>
                <a:uLnTx/>
                <a:uFillTx/>
                <a:ea typeface="+mn-ea"/>
                <a:cs typeface="+mn-cs"/>
              </a:rPr>
              <a:t>: Measures speed in any weather.</a:t>
            </a:r>
          </a:p>
        </p:txBody>
      </p:sp>
      <p:sp>
        <p:nvSpPr>
          <p:cNvPr id="13" name="Content Placeholder 2">
            <a:extLst>
              <a:ext uri="{FF2B5EF4-FFF2-40B4-BE49-F238E27FC236}">
                <a16:creationId xmlns:a16="http://schemas.microsoft.com/office/drawing/2014/main" id="{9D38422E-E61B-B08A-DF5C-BAB63DCB5946}"/>
              </a:ext>
            </a:extLst>
          </p:cNvPr>
          <p:cNvSpPr txBox="1">
            <a:spLocks/>
          </p:cNvSpPr>
          <p:nvPr/>
        </p:nvSpPr>
        <p:spPr>
          <a:xfrm>
            <a:off x="6208159" y="4497381"/>
            <a:ext cx="3260651" cy="12184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Bluetooth/Wi-Fi Scanners The Timekeeper</a:t>
            </a:r>
            <a:r>
              <a:rPr kumimoji="0" lang="en-US" sz="2000" i="0" u="none" strike="noStrike" kern="1200" cap="none" spc="0" normalizeH="0" baseline="0" noProof="0" dirty="0">
                <a:ln>
                  <a:noFill/>
                </a:ln>
                <a:solidFill>
                  <a:sysClr val="windowText" lastClr="000000"/>
                </a:solidFill>
                <a:effectLst/>
                <a:uLnTx/>
                <a:uFillTx/>
                <a:ea typeface="+mn-ea"/>
                <a:cs typeface="+mn-cs"/>
              </a:rPr>
              <a:t>: Calculates corridor travel time.</a:t>
            </a:r>
          </a:p>
        </p:txBody>
      </p:sp>
      <p:pic>
        <p:nvPicPr>
          <p:cNvPr id="14" name="Google Shape;560;g3355db0d202_0_182">
            <a:extLst>
              <a:ext uri="{FF2B5EF4-FFF2-40B4-BE49-F238E27FC236}">
                <a16:creationId xmlns:a16="http://schemas.microsoft.com/office/drawing/2014/main" id="{0B1B7B2C-5F61-1A56-F766-EA57246E05D4}"/>
              </a:ext>
            </a:extLst>
          </p:cNvPr>
          <p:cNvPicPr preferRelativeResize="0"/>
          <p:nvPr/>
        </p:nvPicPr>
        <p:blipFill>
          <a:blip r:embed="rId3">
            <a:alphaModFix/>
          </a:blip>
          <a:stretch>
            <a:fillRect/>
          </a:stretch>
        </p:blipFill>
        <p:spPr>
          <a:xfrm>
            <a:off x="3942172" y="1534944"/>
            <a:ext cx="1959330" cy="1835422"/>
          </a:xfrm>
          <a:prstGeom prst="rect">
            <a:avLst/>
          </a:prstGeom>
          <a:noFill/>
          <a:ln>
            <a:noFill/>
          </a:ln>
        </p:spPr>
      </p:pic>
      <p:pic>
        <p:nvPicPr>
          <p:cNvPr id="15" name="Google Shape;572;g337e9ed6ad8_0_28">
            <a:extLst>
              <a:ext uri="{FF2B5EF4-FFF2-40B4-BE49-F238E27FC236}">
                <a16:creationId xmlns:a16="http://schemas.microsoft.com/office/drawing/2014/main" id="{DBDD5DBC-DA4C-86B3-CC05-E9F2739F396C}"/>
              </a:ext>
            </a:extLst>
          </p:cNvPr>
          <p:cNvPicPr preferRelativeResize="0"/>
          <p:nvPr/>
        </p:nvPicPr>
        <p:blipFill>
          <a:blip r:embed="rId4">
            <a:alphaModFix/>
          </a:blip>
          <a:stretch>
            <a:fillRect/>
          </a:stretch>
        </p:blipFill>
        <p:spPr>
          <a:xfrm>
            <a:off x="9022345" y="1534944"/>
            <a:ext cx="2429275" cy="1620350"/>
          </a:xfrm>
          <a:prstGeom prst="rect">
            <a:avLst/>
          </a:prstGeom>
          <a:noFill/>
          <a:ln>
            <a:noFill/>
          </a:ln>
        </p:spPr>
      </p:pic>
      <p:pic>
        <p:nvPicPr>
          <p:cNvPr id="16" name="Google Shape;561;g3355db0d202_0_182">
            <a:extLst>
              <a:ext uri="{FF2B5EF4-FFF2-40B4-BE49-F238E27FC236}">
                <a16:creationId xmlns:a16="http://schemas.microsoft.com/office/drawing/2014/main" id="{DE37D554-EB65-8231-C763-D2DBEAB89023}"/>
              </a:ext>
            </a:extLst>
          </p:cNvPr>
          <p:cNvPicPr preferRelativeResize="0"/>
          <p:nvPr/>
        </p:nvPicPr>
        <p:blipFill>
          <a:blip r:embed="rId5">
            <a:alphaModFix/>
          </a:blip>
          <a:stretch>
            <a:fillRect/>
          </a:stretch>
        </p:blipFill>
        <p:spPr>
          <a:xfrm>
            <a:off x="3404614" y="4158556"/>
            <a:ext cx="2514226" cy="1896149"/>
          </a:xfrm>
          <a:prstGeom prst="rect">
            <a:avLst/>
          </a:prstGeom>
          <a:noFill/>
          <a:ln>
            <a:noFill/>
          </a:ln>
        </p:spPr>
      </p:pic>
      <p:pic>
        <p:nvPicPr>
          <p:cNvPr id="17" name="Google Shape;574;g337e9ed6ad8_0_28">
            <a:extLst>
              <a:ext uri="{FF2B5EF4-FFF2-40B4-BE49-F238E27FC236}">
                <a16:creationId xmlns:a16="http://schemas.microsoft.com/office/drawing/2014/main" id="{82BD4917-C9C8-FFC5-F1A5-33519518BBED}"/>
              </a:ext>
            </a:extLst>
          </p:cNvPr>
          <p:cNvPicPr preferRelativeResize="0"/>
          <p:nvPr/>
        </p:nvPicPr>
        <p:blipFill rotWithShape="1">
          <a:blip r:embed="rId6">
            <a:alphaModFix/>
          </a:blip>
          <a:srcRect t="6065" b="6659"/>
          <a:stretch/>
        </p:blipFill>
        <p:spPr>
          <a:xfrm>
            <a:off x="9404582" y="3615070"/>
            <a:ext cx="2047038" cy="2382148"/>
          </a:xfrm>
          <a:prstGeom prst="rect">
            <a:avLst/>
          </a:prstGeom>
          <a:noFill/>
          <a:ln>
            <a:noFill/>
          </a:ln>
        </p:spPr>
      </p:pic>
      <p:sp>
        <p:nvSpPr>
          <p:cNvPr id="18" name="Google Shape;575;g337e9ed6ad8_0_28">
            <a:extLst>
              <a:ext uri="{FF2B5EF4-FFF2-40B4-BE49-F238E27FC236}">
                <a16:creationId xmlns:a16="http://schemas.microsoft.com/office/drawing/2014/main" id="{793CFD57-8D28-1E0B-AB8B-8DDF61E008E8}"/>
              </a:ext>
            </a:extLst>
          </p:cNvPr>
          <p:cNvSpPr txBox="1"/>
          <p:nvPr/>
        </p:nvSpPr>
        <p:spPr>
          <a:xfrm>
            <a:off x="9315101" y="5895897"/>
            <a:ext cx="2226000" cy="369300"/>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dirty="0">
                <a:solidFill>
                  <a:srgbClr val="1A1C1E"/>
                </a:solidFill>
                <a:highlight>
                  <a:schemeClr val="lt1"/>
                </a:highlight>
              </a:rPr>
              <a:t>Bluetooth and Wi-Fi Detectors</a:t>
            </a:r>
            <a:endParaRPr sz="1200" dirty="0">
              <a:solidFill>
                <a:srgbClr val="1A1C1E"/>
              </a:solidFill>
              <a:highlight>
                <a:schemeClr val="lt1"/>
              </a:highlight>
            </a:endParaRPr>
          </a:p>
        </p:txBody>
      </p:sp>
      <p:sp>
        <p:nvSpPr>
          <p:cNvPr id="19" name="Google Shape;577;g337e9ed6ad8_0_28">
            <a:extLst>
              <a:ext uri="{FF2B5EF4-FFF2-40B4-BE49-F238E27FC236}">
                <a16:creationId xmlns:a16="http://schemas.microsoft.com/office/drawing/2014/main" id="{598F6D09-CD3A-9563-0D69-21DC3E30FBDD}"/>
              </a:ext>
            </a:extLst>
          </p:cNvPr>
          <p:cNvSpPr txBox="1"/>
          <p:nvPr/>
        </p:nvSpPr>
        <p:spPr>
          <a:xfrm>
            <a:off x="9404582" y="3015882"/>
            <a:ext cx="1879200" cy="369300"/>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b="1">
                <a:solidFill>
                  <a:srgbClr val="1A1C1E"/>
                </a:solidFill>
                <a:highlight>
                  <a:schemeClr val="lt1"/>
                </a:highlight>
              </a:rPr>
              <a:t>Cameras</a:t>
            </a:r>
            <a:endParaRPr/>
          </a:p>
        </p:txBody>
      </p:sp>
      <p:sp>
        <p:nvSpPr>
          <p:cNvPr id="20" name="Google Shape;576;g337e9ed6ad8_0_28">
            <a:extLst>
              <a:ext uri="{FF2B5EF4-FFF2-40B4-BE49-F238E27FC236}">
                <a16:creationId xmlns:a16="http://schemas.microsoft.com/office/drawing/2014/main" id="{AB8D2DB7-E43E-ADCC-307E-6DFCCED208F6}"/>
              </a:ext>
            </a:extLst>
          </p:cNvPr>
          <p:cNvSpPr txBox="1"/>
          <p:nvPr/>
        </p:nvSpPr>
        <p:spPr>
          <a:xfrm>
            <a:off x="3808837" y="3302985"/>
            <a:ext cx="2226000" cy="448682"/>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dirty="0">
                <a:solidFill>
                  <a:srgbClr val="1A1C1E"/>
                </a:solidFill>
                <a:highlight>
                  <a:schemeClr val="lt1"/>
                </a:highlight>
              </a:rPr>
              <a:t>Inductive Loop Detectors</a:t>
            </a:r>
            <a:endParaRPr sz="1200" dirty="0">
              <a:solidFill>
                <a:srgbClr val="1A1C1E"/>
              </a:solidFill>
              <a:highlight>
                <a:schemeClr val="lt1"/>
              </a:highlight>
            </a:endParaRPr>
          </a:p>
        </p:txBody>
      </p:sp>
      <p:sp>
        <p:nvSpPr>
          <p:cNvPr id="21" name="Google Shape;576;g337e9ed6ad8_0_28">
            <a:extLst>
              <a:ext uri="{FF2B5EF4-FFF2-40B4-BE49-F238E27FC236}">
                <a16:creationId xmlns:a16="http://schemas.microsoft.com/office/drawing/2014/main" id="{BF456F77-BD37-094C-E7CB-00E9100B01C1}"/>
              </a:ext>
            </a:extLst>
          </p:cNvPr>
          <p:cNvSpPr txBox="1"/>
          <p:nvPr/>
        </p:nvSpPr>
        <p:spPr>
          <a:xfrm>
            <a:off x="3548727" y="5902767"/>
            <a:ext cx="2226000" cy="448682"/>
          </a:xfrm>
          <a:prstGeom prst="rect">
            <a:avLst/>
          </a:prstGeom>
          <a:noFill/>
          <a:ln>
            <a:noFill/>
          </a:ln>
        </p:spPr>
        <p:txBody>
          <a:bodyPr spcFirstLastPara="1" wrap="square" lIns="91425" tIns="91425" rIns="91425" bIns="91425" anchor="t" anchorCtr="0">
            <a:spAutoFit/>
          </a:bodyPr>
          <a:lstStyle/>
          <a:p>
            <a:pPr marL="0" lvl="0" indent="0" algn="ctr" rtl="0">
              <a:lnSpc>
                <a:spcPct val="142857"/>
              </a:lnSpc>
              <a:spcBef>
                <a:spcPts val="0"/>
              </a:spcBef>
              <a:spcAft>
                <a:spcPts val="0"/>
              </a:spcAft>
              <a:buNone/>
            </a:pPr>
            <a:r>
              <a:rPr lang="en-GB" sz="1200" dirty="0">
                <a:solidFill>
                  <a:srgbClr val="1A1C1E"/>
                </a:solidFill>
                <a:highlight>
                  <a:schemeClr val="lt1"/>
                </a:highlight>
              </a:rPr>
              <a:t>Radar Sensors</a:t>
            </a:r>
            <a:endParaRPr sz="1200" dirty="0">
              <a:solidFill>
                <a:srgbClr val="1A1C1E"/>
              </a:solidFill>
              <a:highlight>
                <a:schemeClr val="lt1"/>
              </a:highlight>
            </a:endParaRPr>
          </a:p>
        </p:txBody>
      </p:sp>
      <p:sp>
        <p:nvSpPr>
          <p:cNvPr id="7" name="object 2">
            <a:extLst>
              <a:ext uri="{FF2B5EF4-FFF2-40B4-BE49-F238E27FC236}">
                <a16:creationId xmlns:a16="http://schemas.microsoft.com/office/drawing/2014/main" id="{1B63989A-E4F6-165A-13AC-90FD8283626D}"/>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Tree>
    <p:extLst>
      <p:ext uri="{BB962C8B-B14F-4D97-AF65-F5344CB8AC3E}">
        <p14:creationId xmlns:p14="http://schemas.microsoft.com/office/powerpoint/2010/main" val="3849888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F7861-4687-7301-9B16-FE74C0FCA21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276AAC3-54DC-7A7D-DC65-0C2FD2B4BD5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How GPS Works for Transport Analysis</a:t>
            </a:r>
            <a:endParaRPr lang="en-GB" b="1" dirty="0">
              <a:solidFill>
                <a:sysClr val="windowText" lastClr="000000"/>
              </a:solidFill>
              <a:latin typeface="Arial"/>
              <a:cs typeface="Arial"/>
            </a:endParaRPr>
          </a:p>
        </p:txBody>
      </p:sp>
      <p:pic>
        <p:nvPicPr>
          <p:cNvPr id="3" name="Google Shape;586;g3355db0d202_0_190">
            <a:extLst>
              <a:ext uri="{FF2B5EF4-FFF2-40B4-BE49-F238E27FC236}">
                <a16:creationId xmlns:a16="http://schemas.microsoft.com/office/drawing/2014/main" id="{F16D2197-BBD8-2932-AD02-22A5C7FCBE60}"/>
              </a:ext>
            </a:extLst>
          </p:cNvPr>
          <p:cNvPicPr preferRelativeResize="0"/>
          <p:nvPr/>
        </p:nvPicPr>
        <p:blipFill rotWithShape="1">
          <a:blip r:embed="rId3">
            <a:alphaModFix/>
          </a:blip>
          <a:srcRect l="2252" t="17889" r="2475" b="3540"/>
          <a:stretch>
            <a:fillRect/>
          </a:stretch>
        </p:blipFill>
        <p:spPr>
          <a:xfrm>
            <a:off x="2211704" y="1539562"/>
            <a:ext cx="7768592" cy="4623702"/>
          </a:xfrm>
          <a:prstGeom prst="rect">
            <a:avLst/>
          </a:prstGeom>
          <a:noFill/>
          <a:ln>
            <a:noFill/>
          </a:ln>
        </p:spPr>
      </p:pic>
      <p:sp>
        <p:nvSpPr>
          <p:cNvPr id="7" name="object 2">
            <a:extLst>
              <a:ext uri="{FF2B5EF4-FFF2-40B4-BE49-F238E27FC236}">
                <a16:creationId xmlns:a16="http://schemas.microsoft.com/office/drawing/2014/main" id="{5BF888C3-E6D6-0254-889B-922D5569F23C}"/>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Tree>
    <p:extLst>
      <p:ext uri="{BB962C8B-B14F-4D97-AF65-F5344CB8AC3E}">
        <p14:creationId xmlns:p14="http://schemas.microsoft.com/office/powerpoint/2010/main" val="235485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6570921" y="428560"/>
            <a:ext cx="49052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fr-FR" sz="2400" b="1" dirty="0">
                <a:solidFill>
                  <a:schemeClr val="bg1"/>
                </a:solidFill>
              </a:rPr>
              <a:t>Lecture 6: Data Collection Techniques</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5295365"/>
          </a:xfrm>
          <a:prstGeom prst="rect">
            <a:avLst/>
          </a:prstGeom>
          <a:noFill/>
          <a:ln>
            <a:noFill/>
          </a:ln>
        </p:spPr>
        <p:txBody>
          <a:bodyPr spcFirstLastPara="1" wrap="square" lIns="0" tIns="16325" rIns="0" bIns="0" anchor="t" anchorCtr="0">
            <a:spAutoFit/>
          </a:bodyPr>
          <a:lstStyle/>
          <a:p>
            <a:pPr marL="16328" lvl="0" indent="0" algn="l" rtl="0">
              <a:spcBef>
                <a:spcPts val="0"/>
              </a:spcBef>
              <a:spcAft>
                <a:spcPts val="0"/>
              </a:spcAft>
              <a:buClr>
                <a:schemeClr val="dk1"/>
              </a:buClr>
              <a:buSzPts val="1100"/>
              <a:buFont typeface="Arial"/>
              <a:buNone/>
            </a:pPr>
            <a:r>
              <a:rPr lang="en-GB" sz="1600" b="1" dirty="0">
                <a:solidFill>
                  <a:schemeClr val="dk1"/>
                </a:solidFill>
                <a:latin typeface="Helvetica" panose="020B0604020202020204" pitchFamily="34" charset="0"/>
                <a:cs typeface="Helvetica" panose="020B0604020202020204" pitchFamily="34" charset="0"/>
              </a:rPr>
              <a:t>Section 00: Introduction &amp; Objectives……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ea typeface="Arial"/>
                <a:cs typeface="Helvetica" panose="020B0604020202020204" pitchFamily="34" charset="0"/>
                <a:sym typeface="Arial"/>
              </a:rPr>
              <a:t>4</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0.0. Agenda / Roadmap….</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cs typeface="Helvetica" panose="020B0604020202020204" pitchFamily="34" charset="0"/>
              </a:rPr>
              <a:t>.</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0.1. Core Concepts in Data Collection………</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0.2. Role of Transport Data in Transportation Systems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7</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0.3. Foundational Ethical &amp; Privacy Principles………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8</a:t>
            </a:r>
            <a:endParaRPr lang="en-GB" sz="1600" dirty="0">
              <a:latin typeface="Helvetica" panose="020B0604020202020204" pitchFamily="34" charset="0"/>
              <a:cs typeface="Helvetica" panose="020B0604020202020204" pitchFamily="34" charset="0"/>
            </a:endParaRPr>
          </a:p>
          <a:p>
            <a:pPr marL="141287" marR="7348">
              <a:spcBef>
                <a:spcPts val="600"/>
              </a:spcBef>
              <a:buSzPts val="1200"/>
            </a:pPr>
            <a:r>
              <a:rPr lang="en-US" sz="1600" dirty="0">
                <a:solidFill>
                  <a:schemeClr val="dk1"/>
                </a:solidFill>
                <a:latin typeface="Helvetica" panose="020B0604020202020204" pitchFamily="34" charset="0"/>
                <a:cs typeface="Helvetica" panose="020B0604020202020204" pitchFamily="34" charset="0"/>
              </a:rPr>
              <a:t>0.4. Foundational Ethical &amp; Privacy Principles……….......9</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129"/>
              </a:spcBef>
              <a:spcAft>
                <a:spcPts val="0"/>
              </a:spcAft>
              <a:buClr>
                <a:schemeClr val="dk1"/>
              </a:buClr>
              <a:buSzPts val="1200"/>
              <a:buFont typeface="Arial"/>
              <a:buNone/>
            </a:pP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Section 01 </a:t>
            </a:r>
            <a:r>
              <a:rPr lang="en-GB" sz="1600" b="1" dirty="0">
                <a:solidFill>
                  <a:schemeClr val="dk1"/>
                </a:solidFill>
                <a:latin typeface="Helvetica" panose="020B0604020202020204" pitchFamily="34" charset="0"/>
                <a:cs typeface="Helvetica" panose="020B0604020202020204" pitchFamily="34" charset="0"/>
              </a:rPr>
              <a:t>Surveys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600" b="1" dirty="0">
                <a:solidFill>
                  <a:schemeClr val="dk1"/>
                </a:solidFill>
                <a:latin typeface="Helvetica" panose="020B0604020202020204" pitchFamily="34" charset="0"/>
                <a:cs typeface="Helvetica" panose="020B0604020202020204" pitchFamily="34" charset="0"/>
              </a:rPr>
              <a:t>.</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cs typeface="Helvetica" panose="020B0604020202020204" pitchFamily="34" charset="0"/>
              </a:rPr>
              <a:t>.10</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chemeClr val="dk1"/>
              </a:buClr>
              <a:buSzPts val="1200"/>
            </a:pPr>
            <a:r>
              <a:rPr lang="en-GB" sz="1600" dirty="0">
                <a:solidFill>
                  <a:schemeClr val="dk1"/>
                </a:solidFill>
                <a:latin typeface="Helvetica" panose="020B0604020202020204" pitchFamily="34" charset="0"/>
                <a:cs typeface="Helvetica" panose="020B0604020202020204" pitchFamily="34" charset="0"/>
              </a:rPr>
              <a:t>1.0. Introduction To Surveys</a:t>
            </a:r>
            <a:r>
              <a:rPr lang="en-GB" sz="1600" b="0"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600" dirty="0">
                <a:solidFill>
                  <a:schemeClr val="dk1"/>
                </a:solidFill>
                <a:latin typeface="Helvetica" panose="020B0604020202020204" pitchFamily="34" charset="0"/>
                <a:ea typeface="Arial"/>
                <a:cs typeface="Helvetica" panose="020B0604020202020204" pitchFamily="34" charset="0"/>
                <a:sym typeface="Arial"/>
              </a:rPr>
              <a:t>.........</a:t>
            </a:r>
            <a:r>
              <a:rPr lang="en-GB" sz="1600" b="0" i="0" u="none" strike="noStrike" cap="none" dirty="0">
                <a:solidFill>
                  <a:schemeClr val="dk1"/>
                </a:solidFill>
                <a:latin typeface="Helvetica" panose="020B0604020202020204" pitchFamily="34" charset="0"/>
                <a:ea typeface="Arial"/>
                <a:cs typeface="Helvetica" panose="020B0604020202020204" pitchFamily="34" charset="0"/>
                <a:sym typeface="Arial"/>
              </a:rPr>
              <a:t>1</a:t>
            </a:r>
            <a:r>
              <a:rPr lang="en-GB" sz="1600" dirty="0">
                <a:solidFill>
                  <a:schemeClr val="dk1"/>
                </a:solidFill>
                <a:latin typeface="Helvetica" panose="020B0604020202020204" pitchFamily="34" charset="0"/>
                <a:ea typeface="Arial"/>
                <a:cs typeface="Helvetica" panose="020B0604020202020204" pitchFamily="34" charset="0"/>
                <a:sym typeface="Arial"/>
              </a:rPr>
              <a:t>1</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 Key Elements of Effective Survey Design…</a:t>
            </a:r>
            <a:r>
              <a:rPr lang="en-GB" sz="1600" b="0" i="0" u="none" strike="noStrike" cap="none" dirty="0">
                <a:solidFill>
                  <a:schemeClr val="dk1"/>
                </a:solidFill>
                <a:latin typeface="Helvetica" panose="020B0604020202020204" pitchFamily="34" charset="0"/>
                <a:ea typeface="Arial"/>
                <a:cs typeface="Helvetica" panose="020B0604020202020204" pitchFamily="34" charset="0"/>
                <a:sym typeface="Arial"/>
              </a:rPr>
              <a:t>............1</a:t>
            </a:r>
            <a:r>
              <a:rPr lang="en-GB" sz="1600" dirty="0">
                <a:solidFill>
                  <a:schemeClr val="dk1"/>
                </a:solidFill>
                <a:latin typeface="Helvetica" panose="020B0604020202020204" pitchFamily="34" charset="0"/>
                <a:ea typeface="Arial"/>
                <a:cs typeface="Helvetica" panose="020B0604020202020204" pitchFamily="34" charset="0"/>
                <a:sym typeface="Arial"/>
              </a:rPr>
              <a:t>2</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GB" sz="1600" dirty="0">
                <a:solidFill>
                  <a:schemeClr val="dk1"/>
                </a:solidFill>
                <a:latin typeface="Helvetica" panose="020B0604020202020204" pitchFamily="34" charset="0"/>
                <a:cs typeface="Helvetica" panose="020B0604020202020204" pitchFamily="34" charset="0"/>
              </a:rPr>
              <a:t>1.2. Survey Collection Methods</a:t>
            </a:r>
            <a:r>
              <a:rPr lang="en-GB" sz="1600" b="0"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dirty="0">
                <a:solidFill>
                  <a:schemeClr val="dk1"/>
                </a:solidFill>
                <a:latin typeface="Helvetica" panose="020B0604020202020204" pitchFamily="34" charset="0"/>
                <a:cs typeface="Helvetica" panose="020B0604020202020204" pitchFamily="34" charset="0"/>
              </a:rPr>
              <a:t>.</a:t>
            </a:r>
            <a:r>
              <a:rPr lang="en-GB" sz="1600" b="0" i="0" u="none" strike="noStrike" cap="none" dirty="0">
                <a:solidFill>
                  <a:schemeClr val="dk1"/>
                </a:solidFill>
                <a:latin typeface="Helvetica" panose="020B0604020202020204" pitchFamily="34" charset="0"/>
                <a:ea typeface="Arial"/>
                <a:cs typeface="Helvetica" panose="020B0604020202020204" pitchFamily="34" charset="0"/>
                <a:sym typeface="Arial"/>
              </a:rPr>
              <a:t>.......................1</a:t>
            </a:r>
            <a:r>
              <a:rPr lang="en-GB" sz="1600" dirty="0">
                <a:solidFill>
                  <a:schemeClr val="dk1"/>
                </a:solidFill>
                <a:latin typeface="Helvetica" panose="020B0604020202020204" pitchFamily="34" charset="0"/>
                <a:ea typeface="Arial"/>
                <a:cs typeface="Helvetica" panose="020B0604020202020204" pitchFamily="34" charset="0"/>
                <a:sym typeface="Arial"/>
              </a:rPr>
              <a:t>3</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GB" sz="1600" dirty="0">
                <a:solidFill>
                  <a:schemeClr val="dk1"/>
                </a:solidFill>
                <a:latin typeface="Helvetica" panose="020B0604020202020204" pitchFamily="34" charset="0"/>
                <a:cs typeface="Helvetica" panose="020B0604020202020204" pitchFamily="34" charset="0"/>
              </a:rPr>
              <a:t>1.3. Hybrid Methods..</a:t>
            </a:r>
            <a:r>
              <a:rPr lang="en-GB" sz="1600" b="0" i="0" u="none" strike="noStrike" cap="none" dirty="0">
                <a:solidFill>
                  <a:schemeClr val="dk1"/>
                </a:solidFill>
                <a:latin typeface="Helvetica" panose="020B0604020202020204" pitchFamily="34" charset="0"/>
                <a:ea typeface="Arial"/>
                <a:cs typeface="Helvetica" panose="020B0604020202020204" pitchFamily="34" charset="0"/>
                <a:sym typeface="Arial"/>
              </a:rPr>
              <a:t>.....................................................1</a:t>
            </a:r>
            <a:r>
              <a:rPr lang="en-GB" sz="1600" dirty="0">
                <a:solidFill>
                  <a:schemeClr val="dk1"/>
                </a:solidFill>
                <a:latin typeface="Helvetica" panose="020B0604020202020204" pitchFamily="34" charset="0"/>
                <a:ea typeface="Arial"/>
                <a:cs typeface="Helvetica" panose="020B0604020202020204" pitchFamily="34" charset="0"/>
                <a:sym typeface="Arial"/>
              </a:rPr>
              <a:t>4</a:t>
            </a:r>
            <a:endParaRPr sz="1600"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GB" sz="1600" dirty="0">
                <a:solidFill>
                  <a:schemeClr val="dk1"/>
                </a:solidFill>
                <a:latin typeface="Helvetica" panose="020B0604020202020204" pitchFamily="34" charset="0"/>
                <a:cs typeface="Helvetica" panose="020B0604020202020204" pitchFamily="34" charset="0"/>
              </a:rPr>
              <a:t>1.4. The Hybrid Strategy................................................15</a:t>
            </a:r>
            <a:endParaRPr sz="1600"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GB" sz="1600" dirty="0">
                <a:solidFill>
                  <a:schemeClr val="dk1"/>
                </a:solidFill>
                <a:latin typeface="Helvetica" panose="020B0604020202020204" pitchFamily="34" charset="0"/>
                <a:cs typeface="Helvetica" panose="020B0604020202020204" pitchFamily="34" charset="0"/>
              </a:rPr>
              <a:t>1.5. Designing Effective Surveys ...................................16</a:t>
            </a:r>
            <a:endParaRPr sz="1600"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GB" sz="1600" dirty="0">
                <a:solidFill>
                  <a:schemeClr val="dk1"/>
                </a:solidFill>
                <a:latin typeface="Helvetica" panose="020B0604020202020204" pitchFamily="34" charset="0"/>
                <a:cs typeface="Helvetica" panose="020B0604020202020204" pitchFamily="34" charset="0"/>
              </a:rPr>
              <a:t>1.6. Question Types.......................................................17</a:t>
            </a:r>
            <a:endParaRPr sz="1600"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1.7. The Challenge of Sampling &amp; Bias</a:t>
            </a:r>
            <a:r>
              <a:rPr lang="en-GB" sz="1600" dirty="0">
                <a:solidFill>
                  <a:schemeClr val="dk1"/>
                </a:solidFill>
                <a:latin typeface="Helvetica" panose="020B0604020202020204" pitchFamily="34" charset="0"/>
                <a:cs typeface="Helvetica" panose="020B0604020202020204" pitchFamily="34" charset="0"/>
              </a:rPr>
              <a:t> ……..................18</a:t>
            </a:r>
            <a:endParaRPr sz="1600"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chemeClr val="dk1"/>
              </a:buClr>
              <a:buSzPts val="1200"/>
            </a:pPr>
            <a:r>
              <a:rPr lang="en-GB" sz="1600" dirty="0">
                <a:solidFill>
                  <a:schemeClr val="dk1"/>
                </a:solidFill>
                <a:latin typeface="Helvetica" panose="020B0604020202020204" pitchFamily="34" charset="0"/>
                <a:cs typeface="Helvetica" panose="020B0604020202020204" pitchFamily="34" charset="0"/>
              </a:rPr>
              <a:t>1.8. Mitigating Survey Bias ……….................................20</a:t>
            </a:r>
          </a:p>
          <a:p>
            <a:pPr marL="141287" marR="7348" lvl="0">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1.9. Digital Tools for Modern Surveys............................21</a:t>
            </a: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5359486"/>
          </a:xfrm>
          <a:prstGeom prst="rect">
            <a:avLst/>
          </a:prstGeom>
          <a:noFill/>
          <a:ln>
            <a:noFill/>
          </a:ln>
        </p:spPr>
        <p:txBody>
          <a:bodyPr spcFirstLastPara="1" wrap="square" lIns="0" tIns="16325" rIns="0" bIns="0" anchor="t" anchorCtr="0">
            <a:spAutoFit/>
          </a:bodyPr>
          <a:lstStyle/>
          <a:p>
            <a:pPr marL="141287" marR="7348" lvl="0">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1.10. The Modern Survey Workflow.............................22</a:t>
            </a:r>
          </a:p>
          <a:p>
            <a:pPr marL="141287" marR="7348" lvl="0">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1.11. Case Study 1.......................................................23</a:t>
            </a:r>
          </a:p>
          <a:p>
            <a:pPr marL="141287" marR="7348" lvl="0">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1.12. Interactive Poll.....................................................24</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1.13. Applications of Sensor &amp; GPS Data……………...29</a:t>
            </a:r>
            <a:endPar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6328" marR="0" lvl="0" indent="0" algn="l" rtl="0">
              <a:lnSpc>
                <a:spcPct val="100000"/>
              </a:lnSpc>
              <a:spcBef>
                <a:spcPts val="0"/>
              </a:spcBef>
              <a:spcAft>
                <a:spcPts val="0"/>
              </a:spcAft>
              <a:buClr>
                <a:srgbClr val="000000"/>
              </a:buClr>
              <a:buSzPts val="1200"/>
              <a:buFont typeface="Arial"/>
              <a:buNone/>
            </a:pP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Section 02 </a:t>
            </a:r>
            <a:r>
              <a:rPr lang="en-US" sz="1600" b="1" dirty="0">
                <a:latin typeface="Helvetica" panose="020B0604020202020204" pitchFamily="34" charset="0"/>
                <a:cs typeface="Helvetica" panose="020B0604020202020204" pitchFamily="34" charset="0"/>
              </a:rPr>
              <a:t>Sensors and GPS Data Collection</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 2</a:t>
            </a:r>
            <a:r>
              <a:rPr lang="en-GB" sz="1600" b="1" dirty="0">
                <a:latin typeface="Helvetica" panose="020B0604020202020204" pitchFamily="34" charset="0"/>
                <a:ea typeface="Arial"/>
                <a:cs typeface="Helvetica" panose="020B0604020202020204" pitchFamily="34" charset="0"/>
                <a:sym typeface="Arial"/>
              </a:rPr>
              <a:t>5</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2.0. Introduction to Sensor &amp; GPS Data</a:t>
            </a:r>
            <a:r>
              <a:rPr lang="en-GB" sz="1600" dirty="0">
                <a:latin typeface="Helvetica" panose="020B0604020202020204" pitchFamily="34" charset="0"/>
                <a:cs typeface="Helvetica" panose="020B0604020202020204" pitchFamily="34" charset="0"/>
              </a:rPr>
              <a:t>...................... 26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2.1. Sensors as a Data Sources…………………..…….</a:t>
            </a:r>
            <a:r>
              <a:rPr lang="en-GB" sz="1600" dirty="0">
                <a:latin typeface="Helvetica" panose="020B0604020202020204" pitchFamily="34" charset="0"/>
                <a:cs typeface="Helvetica" panose="020B0604020202020204" pitchFamily="34" charset="0"/>
              </a:rPr>
              <a:t>27</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2.2. How GPS Works for Transport Analysis</a:t>
            </a:r>
            <a:r>
              <a:rPr lang="en-GB" sz="1600" dirty="0">
                <a:latin typeface="Helvetica" panose="020B0604020202020204" pitchFamily="34" charset="0"/>
                <a:cs typeface="Helvetica" panose="020B0604020202020204" pitchFamily="34" charset="0"/>
              </a:rPr>
              <a:t>............…28</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2.3. Applications of Sensor &amp; GPS Data</a:t>
            </a:r>
            <a:r>
              <a:rPr lang="en-GB" sz="1600" dirty="0">
                <a:latin typeface="Helvetica" panose="020B0604020202020204" pitchFamily="34" charset="0"/>
                <a:cs typeface="Helvetica" panose="020B0604020202020204" pitchFamily="34" charset="0"/>
              </a:rPr>
              <a:t>…………….....29</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2.4. The Core Challenge............. ……………………….30</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2.5. Case Study 2: GIS-Based Bike Lane Monitoring</a:t>
            </a:r>
            <a:r>
              <a:rPr lang="en-GB" sz="1600" dirty="0">
                <a:latin typeface="Helvetica" panose="020B0604020202020204" pitchFamily="34" charset="0"/>
                <a:cs typeface="Helvetica" panose="020B0604020202020204" pitchFamily="34" charset="0"/>
              </a:rPr>
              <a:t>...31</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2.6. Advantages vs. Challenges...................................32</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2.7. Future Trends in Sensor Technology</a:t>
            </a:r>
            <a:r>
              <a:rPr lang="en-GB" sz="1600" dirty="0">
                <a:latin typeface="Helvetica" panose="020B0604020202020204" pitchFamily="34" charset="0"/>
                <a:cs typeface="Helvetica" panose="020B0604020202020204" pitchFamily="34" charset="0"/>
              </a:rPr>
              <a:t>.....................33</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600"/>
              </a:spcBef>
              <a:spcAft>
                <a:spcPts val="0"/>
              </a:spcAft>
              <a:buClr>
                <a:srgbClr val="000000"/>
              </a:buClr>
              <a:buSzPts val="1200"/>
              <a:buFont typeface="Arial"/>
              <a:buNone/>
            </a:pP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Section </a:t>
            </a:r>
            <a:r>
              <a:rPr lang="en-GB" sz="1600" b="1" dirty="0">
                <a:latin typeface="Helvetica" panose="020B0604020202020204" pitchFamily="34" charset="0"/>
                <a:cs typeface="Helvetica" panose="020B0604020202020204" pitchFamily="34" charset="0"/>
              </a:rPr>
              <a:t>03</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600" b="1" dirty="0">
                <a:latin typeface="Helvetica" panose="020B0604020202020204" pitchFamily="34" charset="0"/>
                <a:cs typeface="Helvetica" panose="020B0604020202020204" pitchFamily="34" charset="0"/>
              </a:rPr>
              <a:t>Observational Techniques</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........................34</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3.0. Introduction to Observational Methods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3.1. Structured vs. Unstructured Observation</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3.2. Participant vs. Naturalistic Observation………..….37</a:t>
            </a:r>
            <a:endParaRPr sz="1600" b="0"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1001-787F-E4EE-1416-F60C030763C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7508D5C-2A98-C0D2-57A8-F3CF2D6EDF9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Applications of Sensor &amp; GPS Data</a:t>
            </a:r>
            <a:endParaRPr lang="en-GB" b="1"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72F4E7E2-C9EF-DE7E-1967-165B8B15C1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61" t="20375" r="17959" b="9303"/>
          <a:stretch>
            <a:fillRect/>
          </a:stretch>
        </p:blipFill>
        <p:spPr bwMode="auto">
          <a:xfrm>
            <a:off x="7180611" y="1397268"/>
            <a:ext cx="4284921" cy="4822779"/>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E1DBD969-6037-6899-A6CF-0C6CED120EF2}"/>
              </a:ext>
            </a:extLst>
          </p:cNvPr>
          <p:cNvSpPr txBox="1">
            <a:spLocks/>
          </p:cNvSpPr>
          <p:nvPr/>
        </p:nvSpPr>
        <p:spPr>
          <a:xfrm>
            <a:off x="726468" y="2122857"/>
            <a:ext cx="6454143" cy="33716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Real-Time Traffic Monitoring &amp; Control</a:t>
            </a:r>
            <a:r>
              <a:rPr kumimoji="0" lang="en-US" sz="2000" i="0" u="none" strike="noStrike" kern="1200" cap="none" spc="0" normalizeH="0" baseline="0" noProof="0" dirty="0">
                <a:ln>
                  <a:noFill/>
                </a:ln>
                <a:solidFill>
                  <a:sysClr val="windowText" lastClr="000000"/>
                </a:solidFill>
                <a:effectLst/>
                <a:uLnTx/>
                <a:uFillTx/>
                <a:ea typeface="+mn-ea"/>
                <a:cs typeface="+mn-cs"/>
              </a:rPr>
              <a:t>: Traffic Signal Control, Incident Detection</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Navigation &amp; Route Optimization</a:t>
            </a:r>
            <a:r>
              <a:rPr kumimoji="0" lang="en-US" sz="2000" i="0" u="none" strike="noStrike" kern="1200" cap="none" spc="0" normalizeH="0" baseline="0" noProof="0" dirty="0">
                <a:ln>
                  <a:noFill/>
                </a:ln>
                <a:solidFill>
                  <a:sysClr val="windowText" lastClr="000000"/>
                </a:solidFill>
                <a:effectLst/>
                <a:uLnTx/>
                <a:uFillTx/>
                <a:ea typeface="+mn-ea"/>
                <a:cs typeface="+mn-cs"/>
              </a:rPr>
              <a:t>: Live Traffic, Route Optimization</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Public Transport Fleet Management</a:t>
            </a:r>
            <a:r>
              <a:rPr kumimoji="0" lang="en-US" sz="2000" i="0" u="none" strike="noStrike" kern="1200" cap="none" spc="0" normalizeH="0" baseline="0" noProof="0" dirty="0">
                <a:ln>
                  <a:noFill/>
                </a:ln>
                <a:solidFill>
                  <a:sysClr val="windowText" lastClr="000000"/>
                </a:solidFill>
                <a:effectLst/>
                <a:uLnTx/>
                <a:uFillTx/>
                <a:ea typeface="+mn-ea"/>
                <a:cs typeface="+mn-cs"/>
              </a:rPr>
              <a:t>: Bus/Train Tracking, On-Time Performance</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Origin-Destination Pattern Analysis</a:t>
            </a:r>
            <a:r>
              <a:rPr kumimoji="0" lang="en-US" sz="2000" i="0" u="none" strike="noStrike" kern="1200" cap="none" spc="0" normalizeH="0" baseline="0" noProof="0" dirty="0">
                <a:ln>
                  <a:noFill/>
                </a:ln>
                <a:solidFill>
                  <a:sysClr val="windowText" lastClr="000000"/>
                </a:solidFill>
                <a:effectLst/>
                <a:uLnTx/>
                <a:uFillTx/>
                <a:ea typeface="+mn-ea"/>
                <a:cs typeface="+mn-cs"/>
              </a:rPr>
              <a:t>: Origin-Destination Analysis</a:t>
            </a:r>
          </a:p>
          <a:p>
            <a:pPr>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Transportation Mode Detection</a:t>
            </a:r>
            <a:r>
              <a:rPr kumimoji="0" lang="en-US" sz="2000" i="0" u="none" strike="noStrike" kern="1200" cap="none" spc="0" normalizeH="0" baseline="0" noProof="0" dirty="0">
                <a:ln>
                  <a:noFill/>
                </a:ln>
                <a:solidFill>
                  <a:sysClr val="windowText" lastClr="000000"/>
                </a:solidFill>
                <a:effectLst/>
                <a:uLnTx/>
                <a:uFillTx/>
                <a:ea typeface="+mn-ea"/>
                <a:cs typeface="+mn-cs"/>
              </a:rPr>
              <a:t>: Automated Mode Detection</a:t>
            </a:r>
          </a:p>
        </p:txBody>
      </p:sp>
      <p:sp>
        <p:nvSpPr>
          <p:cNvPr id="7" name="object 2">
            <a:extLst>
              <a:ext uri="{FF2B5EF4-FFF2-40B4-BE49-F238E27FC236}">
                <a16:creationId xmlns:a16="http://schemas.microsoft.com/office/drawing/2014/main" id="{B6DB3A52-7F60-6B4C-9116-CCAB0FDB3286}"/>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Tree>
    <p:extLst>
      <p:ext uri="{BB962C8B-B14F-4D97-AF65-F5344CB8AC3E}">
        <p14:creationId xmlns:p14="http://schemas.microsoft.com/office/powerpoint/2010/main" val="1910801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A30DC-2E53-8F17-691D-EBFE4F8B6C1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C124F29-5B24-00B9-E671-343D08D6CFC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The Core Challenge: Data Integration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E0A1CE3A-AC61-BE38-2C87-A3201B4B300F}"/>
              </a:ext>
            </a:extLst>
          </p:cNvPr>
          <p:cNvSpPr txBox="1">
            <a:spLocks/>
          </p:cNvSpPr>
          <p:nvPr/>
        </p:nvSpPr>
        <p:spPr>
          <a:xfrm>
            <a:off x="726468" y="1661836"/>
            <a:ext cx="6588732" cy="46095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Problem</a:t>
            </a:r>
            <a:r>
              <a:rPr kumimoji="0" lang="en-US" sz="2000" i="0" u="none" strike="noStrike" kern="1200" cap="none" spc="0" normalizeH="0" baseline="0" noProof="0" dirty="0">
                <a:ln>
                  <a:noFill/>
                </a:ln>
                <a:solidFill>
                  <a:sysClr val="windowText" lastClr="000000"/>
                </a:solidFill>
                <a:effectLst/>
                <a:uLnTx/>
                <a:uFillTx/>
                <a:ea typeface="+mn-ea"/>
                <a:cs typeface="+mn-cs"/>
              </a:rPr>
              <a:t>: Data Silos</a:t>
            </a:r>
          </a:p>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Each source provides a valuable, but incomplete, piece of the puzzle.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Solution</a:t>
            </a:r>
            <a:r>
              <a:rPr kumimoji="0" lang="en-US" sz="2000" i="0" u="none" strike="noStrike" kern="1200" cap="none" spc="0" normalizeH="0" baseline="0" noProof="0" dirty="0">
                <a:ln>
                  <a:noFill/>
                </a:ln>
                <a:solidFill>
                  <a:sysClr val="windowText" lastClr="000000"/>
                </a:solidFill>
                <a:effectLst/>
                <a:uLnTx/>
                <a:uFillTx/>
                <a:ea typeface="+mn-ea"/>
                <a:cs typeface="+mn-cs"/>
              </a:rPr>
              <a:t>: A 3-Step Integration Strategy</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Centralize</a:t>
            </a:r>
            <a:r>
              <a:rPr kumimoji="0" lang="en-US" sz="2000" i="0" u="none" strike="noStrike" kern="1200" cap="none" spc="0" normalizeH="0" baseline="0" noProof="0" dirty="0">
                <a:ln>
                  <a:noFill/>
                </a:ln>
                <a:solidFill>
                  <a:sysClr val="windowText" lastClr="000000"/>
                </a:solidFill>
                <a:effectLst/>
                <a:uLnTx/>
                <a:uFillTx/>
                <a:ea typeface="+mn-ea"/>
                <a:cs typeface="+mn-cs"/>
              </a:rPr>
              <a:t>: Bring all data into a single "data lake."</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Standardize</a:t>
            </a:r>
            <a:r>
              <a:rPr kumimoji="0" lang="en-US" sz="2000" i="0" u="none" strike="noStrike" kern="1200" cap="none" spc="0" normalizeH="0" baseline="0" noProof="0" dirty="0">
                <a:ln>
                  <a:noFill/>
                </a:ln>
                <a:solidFill>
                  <a:sysClr val="windowText" lastClr="000000"/>
                </a:solidFill>
                <a:effectLst/>
                <a:uLnTx/>
                <a:uFillTx/>
                <a:ea typeface="+mn-ea"/>
                <a:cs typeface="+mn-cs"/>
              </a:rPr>
              <a:t>: Convert data to a common "language" and format.</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Validate</a:t>
            </a:r>
            <a:r>
              <a:rPr kumimoji="0" lang="en-US" sz="2000" i="0" u="none" strike="noStrike" kern="1200" cap="none" spc="0" normalizeH="0" baseline="0" noProof="0" dirty="0">
                <a:ln>
                  <a:noFill/>
                </a:ln>
                <a:solidFill>
                  <a:sysClr val="windowText" lastClr="000000"/>
                </a:solidFill>
                <a:effectLst/>
                <a:uLnTx/>
                <a:uFillTx/>
                <a:ea typeface="+mn-ea"/>
                <a:cs typeface="+mn-cs"/>
              </a:rPr>
              <a:t>: Clean the data, remove errors, ensure quality.</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Goal</a:t>
            </a:r>
            <a:r>
              <a:rPr kumimoji="0" lang="en-US" sz="2000" i="0" u="none" strike="noStrike" kern="1200" cap="none" spc="0" normalizeH="0" baseline="0" noProof="0" dirty="0">
                <a:ln>
                  <a:noFill/>
                </a:ln>
                <a:solidFill>
                  <a:sysClr val="windowText" lastClr="000000"/>
                </a:solidFill>
                <a:effectLst/>
                <a:uLnTx/>
                <a:uFillTx/>
                <a:ea typeface="+mn-ea"/>
                <a:cs typeface="+mn-cs"/>
              </a:rPr>
              <a:t>: Holistic Insight</a:t>
            </a:r>
          </a:p>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A single source of truth for better decision-making.</a:t>
            </a:r>
          </a:p>
        </p:txBody>
      </p:sp>
      <p:pic>
        <p:nvPicPr>
          <p:cNvPr id="10242" name="Picture 2">
            <a:extLst>
              <a:ext uri="{FF2B5EF4-FFF2-40B4-BE49-F238E27FC236}">
                <a16:creationId xmlns:a16="http://schemas.microsoft.com/office/drawing/2014/main" id="{49303C0E-74CC-D74E-0A9C-3D7D38E629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18" t="4651" r="12998" b="6228"/>
          <a:stretch>
            <a:fillRect/>
          </a:stretch>
        </p:blipFill>
        <p:spPr bwMode="auto">
          <a:xfrm>
            <a:off x="7450414" y="1397268"/>
            <a:ext cx="4001206" cy="4761926"/>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35A6E0A0-6137-F56F-9F6C-2BA4ECB10B08}"/>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Tree>
    <p:extLst>
      <p:ext uri="{BB962C8B-B14F-4D97-AF65-F5344CB8AC3E}">
        <p14:creationId xmlns:p14="http://schemas.microsoft.com/office/powerpoint/2010/main" val="1149790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2C1F1-D606-B8E1-1E2D-CBDE87732DF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D769036-10C1-615F-3BAB-0FEE5035157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Case Study 2: GIS-Based Bike Lane Monitoring</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A9D1DBF1-AD2D-BC3F-7017-5CCD24330409}"/>
              </a:ext>
            </a:extLst>
          </p:cNvPr>
          <p:cNvSpPr txBox="1">
            <a:spLocks/>
          </p:cNvSpPr>
          <p:nvPr/>
        </p:nvSpPr>
        <p:spPr>
          <a:xfrm>
            <a:off x="726468" y="1539562"/>
            <a:ext cx="6588732" cy="46095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Challenge (Amsterdam)</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To efficiently manage and maintain an extensive and heavily used network of bicycle infrastructure.</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Method (A GIS-Based Solution)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Mapping</a:t>
            </a:r>
            <a:r>
              <a:rPr kumimoji="0" lang="en-US" sz="2000" i="0" u="none" strike="noStrike" kern="1200" cap="none" spc="0" normalizeH="0" baseline="0" noProof="0" dirty="0">
                <a:ln>
                  <a:noFill/>
                </a:ln>
                <a:solidFill>
                  <a:sysClr val="windowText" lastClr="000000"/>
                </a:solidFill>
                <a:effectLst/>
                <a:uLnTx/>
                <a:uFillTx/>
                <a:ea typeface="+mn-ea"/>
                <a:cs typeface="+mn-cs"/>
              </a:rPr>
              <a:t>: All bike lanes, racks, and signage were mapped in a Geographic Information System (GIS).</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Mobile Data Collection</a:t>
            </a:r>
            <a:r>
              <a:rPr kumimoji="0" lang="en-US" sz="2000" i="0" u="none" strike="noStrike" kern="1200" cap="none" spc="0" normalizeH="0" baseline="0" noProof="0" dirty="0">
                <a:ln>
                  <a:noFill/>
                </a:ln>
                <a:solidFill>
                  <a:sysClr val="windowText" lastClr="000000"/>
                </a:solidFill>
                <a:effectLst/>
                <a:uLnTx/>
                <a:uFillTx/>
                <a:ea typeface="+mn-ea"/>
                <a:cs typeface="+mn-cs"/>
              </a:rPr>
              <a:t>: Field staff used mobile devices with GPS to report issues (e.g., potholes, faded markings) in real-time, tagging the exact location and attaching photos.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Outcome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Streamlined maintenance workflows, faster response times, and a safer, better user experience for cyclists.</a:t>
            </a:r>
          </a:p>
        </p:txBody>
      </p:sp>
      <p:pic>
        <p:nvPicPr>
          <p:cNvPr id="11266" name="Picture 2">
            <a:extLst>
              <a:ext uri="{FF2B5EF4-FFF2-40B4-BE49-F238E27FC236}">
                <a16:creationId xmlns:a16="http://schemas.microsoft.com/office/drawing/2014/main" id="{9C3F136B-9F5D-795F-A38A-113BA41B8E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26" t="15712" r="1369" b="15349"/>
          <a:stretch>
            <a:fillRect/>
          </a:stretch>
        </p:blipFill>
        <p:spPr bwMode="auto">
          <a:xfrm>
            <a:off x="7418454" y="3354572"/>
            <a:ext cx="4033166" cy="2935926"/>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662;g3355db0d202_0_251">
            <a:extLst>
              <a:ext uri="{FF2B5EF4-FFF2-40B4-BE49-F238E27FC236}">
                <a16:creationId xmlns:a16="http://schemas.microsoft.com/office/drawing/2014/main" id="{39718AA1-26A9-2A9E-E040-D4CB156F3944}"/>
              </a:ext>
            </a:extLst>
          </p:cNvPr>
          <p:cNvPicPr preferRelativeResize="0"/>
          <p:nvPr/>
        </p:nvPicPr>
        <p:blipFill rotWithShape="1">
          <a:blip r:embed="rId4">
            <a:alphaModFix/>
          </a:blip>
          <a:srcRect t="4879"/>
          <a:stretch/>
        </p:blipFill>
        <p:spPr>
          <a:xfrm>
            <a:off x="8120134" y="1397268"/>
            <a:ext cx="3331486" cy="1658668"/>
          </a:xfrm>
          <a:prstGeom prst="rect">
            <a:avLst/>
          </a:prstGeom>
          <a:noFill/>
          <a:ln>
            <a:noFill/>
          </a:ln>
        </p:spPr>
      </p:pic>
      <p:sp>
        <p:nvSpPr>
          <p:cNvPr id="10" name="Google Shape;663;g3355db0d202_0_251">
            <a:extLst>
              <a:ext uri="{FF2B5EF4-FFF2-40B4-BE49-F238E27FC236}">
                <a16:creationId xmlns:a16="http://schemas.microsoft.com/office/drawing/2014/main" id="{04B0F830-66CC-3344-DE62-C0F367315AB4}"/>
              </a:ext>
            </a:extLst>
          </p:cNvPr>
          <p:cNvSpPr txBox="1"/>
          <p:nvPr/>
        </p:nvSpPr>
        <p:spPr>
          <a:xfrm>
            <a:off x="8968494" y="3005154"/>
            <a:ext cx="2433598" cy="4002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Font typeface="Arial"/>
              <a:buNone/>
            </a:pPr>
            <a:r>
              <a:rPr lang="en-GB" sz="1400" dirty="0">
                <a:latin typeface="Arial"/>
                <a:cs typeface="Arial"/>
                <a:sym typeface="Arial"/>
              </a:rPr>
              <a:t>https://www.giscloud.com/</a:t>
            </a:r>
            <a:endParaRPr sz="1400" dirty="0">
              <a:latin typeface="Arial"/>
              <a:cs typeface="Arial"/>
              <a:sym typeface="Arial"/>
            </a:endParaRPr>
          </a:p>
        </p:txBody>
      </p:sp>
      <p:sp>
        <p:nvSpPr>
          <p:cNvPr id="8" name="object 2">
            <a:extLst>
              <a:ext uri="{FF2B5EF4-FFF2-40B4-BE49-F238E27FC236}">
                <a16:creationId xmlns:a16="http://schemas.microsoft.com/office/drawing/2014/main" id="{7342C502-D9D9-4D09-961C-938D90F111B1}"/>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Tree>
    <p:extLst>
      <p:ext uri="{BB962C8B-B14F-4D97-AF65-F5344CB8AC3E}">
        <p14:creationId xmlns:p14="http://schemas.microsoft.com/office/powerpoint/2010/main" val="1956771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9895C-3551-2589-644F-4498B04D04A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92EA232-398A-2409-487D-70D8EF00C09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2.6. Advantages vs. Challenges of Sensor/GPS Data</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ABA08CE5-98D2-1D47-6187-B3AE59CE3894}"/>
              </a:ext>
            </a:extLst>
          </p:cNvPr>
          <p:cNvSpPr txBox="1">
            <a:spLocks/>
          </p:cNvSpPr>
          <p:nvPr/>
        </p:nvSpPr>
        <p:spPr>
          <a:xfrm>
            <a:off x="726468" y="1539562"/>
            <a:ext cx="5185234" cy="41382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Promise (Advantages)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Objective Truth</a:t>
            </a:r>
            <a:r>
              <a:rPr kumimoji="0" lang="en-US" sz="2000" i="0" u="none" strike="noStrike" kern="1200" cap="none" spc="0" normalizeH="0" baseline="0" noProof="0" dirty="0">
                <a:ln>
                  <a:noFill/>
                </a:ln>
                <a:solidFill>
                  <a:sysClr val="windowText" lastClr="000000"/>
                </a:solidFill>
                <a:effectLst/>
                <a:uLnTx/>
                <a:uFillTx/>
                <a:ea typeface="+mn-ea"/>
                <a:cs typeface="+mn-cs"/>
              </a:rPr>
              <a:t>: Measures what happened, free from human bias or recall error.</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Real-Time Insight</a:t>
            </a:r>
            <a:r>
              <a:rPr kumimoji="0" lang="en-US" sz="2000" i="0" u="none" strike="noStrike" kern="1200" cap="none" spc="0" normalizeH="0" baseline="0" noProof="0" dirty="0">
                <a:ln>
                  <a:noFill/>
                </a:ln>
                <a:solidFill>
                  <a:sysClr val="windowText" lastClr="000000"/>
                </a:solidFill>
                <a:effectLst/>
                <a:uLnTx/>
                <a:uFillTx/>
                <a:ea typeface="+mn-ea"/>
                <a:cs typeface="+mn-cs"/>
              </a:rPr>
              <a:t>: Provides a live, continuous pulse of the network's performance.</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Unprecedented Scale</a:t>
            </a:r>
            <a:r>
              <a:rPr kumimoji="0" lang="en-US" sz="2000" i="0" u="none" strike="noStrike" kern="1200" cap="none" spc="0" normalizeH="0" baseline="0" noProof="0" dirty="0">
                <a:ln>
                  <a:noFill/>
                </a:ln>
                <a:solidFill>
                  <a:sysClr val="windowText" lastClr="000000"/>
                </a:solidFill>
                <a:effectLst/>
                <a:uLnTx/>
                <a:uFillTx/>
                <a:ea typeface="+mn-ea"/>
                <a:cs typeface="+mn-cs"/>
              </a:rPr>
              <a:t>: Captures data from entire systems (cities, regions) 24 hours a day.</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Low Long-Term Cost</a:t>
            </a:r>
            <a:r>
              <a:rPr kumimoji="0" lang="en-US" sz="2000" i="0" u="none" strike="noStrike" kern="1200" cap="none" spc="0" normalizeH="0" baseline="0" noProof="0" dirty="0">
                <a:ln>
                  <a:noFill/>
                </a:ln>
                <a:solidFill>
                  <a:sysClr val="windowText" lastClr="000000"/>
                </a:solidFill>
                <a:effectLst/>
                <a:uLnTx/>
                <a:uFillTx/>
                <a:ea typeface="+mn-ea"/>
                <a:cs typeface="+mn-cs"/>
              </a:rPr>
              <a:t>: Once installed, the marginal cost of collecting each new data point is near zero.</a:t>
            </a:r>
          </a:p>
        </p:txBody>
      </p:sp>
      <p:sp>
        <p:nvSpPr>
          <p:cNvPr id="4" name="Content Placeholder 2">
            <a:extLst>
              <a:ext uri="{FF2B5EF4-FFF2-40B4-BE49-F238E27FC236}">
                <a16:creationId xmlns:a16="http://schemas.microsoft.com/office/drawing/2014/main" id="{9FB993FD-55CB-30CA-5BBC-C4FC628AD67C}"/>
              </a:ext>
            </a:extLst>
          </p:cNvPr>
          <p:cNvSpPr txBox="1">
            <a:spLocks/>
          </p:cNvSpPr>
          <p:nvPr/>
        </p:nvSpPr>
        <p:spPr>
          <a:xfrm>
            <a:off x="6266386" y="1539562"/>
            <a:ext cx="5185234" cy="41382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Peril (Challenges)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Overload</a:t>
            </a:r>
            <a:r>
              <a:rPr kumimoji="0" lang="en-US" sz="2000" i="0" u="none" strike="noStrike" kern="1200" cap="none" spc="0" normalizeH="0" baseline="0" noProof="0" dirty="0">
                <a:ln>
                  <a:noFill/>
                </a:ln>
                <a:solidFill>
                  <a:sysClr val="windowText" lastClr="000000"/>
                </a:solidFill>
                <a:effectLst/>
                <a:uLnTx/>
                <a:uFillTx/>
                <a:ea typeface="+mn-ea"/>
                <a:cs typeface="+mn-cs"/>
              </a:rPr>
              <a:t>: Requires massive storage and sophisticated data science skills to manage and interpret.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Privacy Minefield</a:t>
            </a:r>
            <a:r>
              <a:rPr kumimoji="0" lang="en-US" sz="2000" i="0" u="none" strike="noStrike" kern="1200" cap="none" spc="0" normalizeH="0" baseline="0" noProof="0" dirty="0">
                <a:ln>
                  <a:noFill/>
                </a:ln>
                <a:solidFill>
                  <a:sysClr val="windowText" lastClr="000000"/>
                </a:solidFill>
                <a:effectLst/>
                <a:uLnTx/>
                <a:uFillTx/>
                <a:ea typeface="+mn-ea"/>
                <a:cs typeface="+mn-cs"/>
              </a:rPr>
              <a:t>: Raises profound ethical questions about surveillance and the use of personal location data.</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High Upfront Investment</a:t>
            </a:r>
            <a:r>
              <a:rPr kumimoji="0" lang="en-US" sz="2000" i="0" u="none" strike="noStrike" kern="1200" cap="none" spc="0" normalizeH="0" baseline="0" noProof="0" dirty="0">
                <a:ln>
                  <a:noFill/>
                </a:ln>
                <a:solidFill>
                  <a:sysClr val="windowText" lastClr="000000"/>
                </a:solidFill>
                <a:effectLst/>
                <a:uLnTx/>
                <a:uFillTx/>
                <a:ea typeface="+mn-ea"/>
                <a:cs typeface="+mn-cs"/>
              </a:rPr>
              <a:t>: Sensor networks are expensive to install, calibrate, and maintain over their lifecycle.</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It Never Knows "Why“</a:t>
            </a:r>
            <a:r>
              <a:rPr kumimoji="0" lang="en-US" sz="2000" i="0" u="none" strike="noStrike" kern="1200" cap="none" spc="0" normalizeH="0" baseline="0" noProof="0" dirty="0">
                <a:ln>
                  <a:noFill/>
                </a:ln>
                <a:solidFill>
                  <a:sysClr val="windowText" lastClr="000000"/>
                </a:solidFill>
                <a:effectLst/>
                <a:uLnTx/>
                <a:uFillTx/>
                <a:ea typeface="+mn-ea"/>
                <a:cs typeface="+mn-cs"/>
              </a:rPr>
              <a:t>: Shows what is happening with perfect clarity but offers zero insight into human motivation.</a:t>
            </a:r>
          </a:p>
        </p:txBody>
      </p:sp>
      <p:sp>
        <p:nvSpPr>
          <p:cNvPr id="8" name="object 2">
            <a:extLst>
              <a:ext uri="{FF2B5EF4-FFF2-40B4-BE49-F238E27FC236}">
                <a16:creationId xmlns:a16="http://schemas.microsoft.com/office/drawing/2014/main" id="{2362E6CB-969D-8A1E-418B-401906F5C987}"/>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Tree>
    <p:extLst>
      <p:ext uri="{BB962C8B-B14F-4D97-AF65-F5344CB8AC3E}">
        <p14:creationId xmlns:p14="http://schemas.microsoft.com/office/powerpoint/2010/main" val="972173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A231C-9434-B99D-0A08-659BA9FCD18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86FC226-E806-3B02-1E03-7E3A6EBB699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2.7. Future Trends in Sensor Technology</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92C34C27-44B0-BA4C-0C9D-22722B2D36CA}"/>
              </a:ext>
            </a:extLst>
          </p:cNvPr>
          <p:cNvSpPr txBox="1">
            <a:spLocks/>
          </p:cNvSpPr>
          <p:nvPr/>
        </p:nvSpPr>
        <p:spPr>
          <a:xfrm>
            <a:off x="659797" y="1538800"/>
            <a:ext cx="3215707" cy="19610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1. AI-Powered Analytics</a:t>
            </a:r>
            <a:r>
              <a:rPr kumimoji="0" lang="en-US" sz="2000" i="0" u="none" strike="noStrike" kern="1200" cap="none" spc="0" normalizeH="0" baseline="0" noProof="0" dirty="0">
                <a:ln>
                  <a:noFill/>
                </a:ln>
                <a:solidFill>
                  <a:sysClr val="windowText" lastClr="000000"/>
                </a:solidFill>
                <a:effectLst/>
                <a:uLnTx/>
                <a:uFillTx/>
                <a:ea typeface="+mn-ea"/>
                <a:cs typeface="+mn-cs"/>
              </a:rPr>
              <a:t>: From Data to Decisions, Automatically: AI will not just collect data, but will predict congestion, detect anomalies, and interpret video in real-time.</a:t>
            </a:r>
          </a:p>
        </p:txBody>
      </p:sp>
      <p:sp>
        <p:nvSpPr>
          <p:cNvPr id="2" name="Content Placeholder 2">
            <a:extLst>
              <a:ext uri="{FF2B5EF4-FFF2-40B4-BE49-F238E27FC236}">
                <a16:creationId xmlns:a16="http://schemas.microsoft.com/office/drawing/2014/main" id="{0F5C1573-177B-A7FB-21A0-580CC11DB94E}"/>
              </a:ext>
            </a:extLst>
          </p:cNvPr>
          <p:cNvSpPr txBox="1">
            <a:spLocks/>
          </p:cNvSpPr>
          <p:nvPr/>
        </p:nvSpPr>
        <p:spPr>
          <a:xfrm>
            <a:off x="5774726" y="1534944"/>
            <a:ext cx="4023330" cy="17833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2. Connectivity (5G &amp; V2X)</a:t>
            </a:r>
            <a:r>
              <a:rPr kumimoji="0" lang="en-US" sz="2000" i="0" u="none" strike="noStrike" kern="1200" cap="none" spc="0" normalizeH="0" baseline="0" noProof="0" dirty="0">
                <a:ln>
                  <a:noFill/>
                </a:ln>
                <a:solidFill>
                  <a:sysClr val="windowText" lastClr="000000"/>
                </a:solidFill>
                <a:effectLst/>
                <a:uLnTx/>
                <a:uFillTx/>
                <a:ea typeface="+mn-ea"/>
                <a:cs typeface="+mn-cs"/>
              </a:rPr>
              <a:t>: The Real-Time Conversation: Vehicles, infrastructure, and pedestrians will communicate instantly with each other to prevent collisions and optimize flow.</a:t>
            </a:r>
          </a:p>
        </p:txBody>
      </p:sp>
      <p:sp>
        <p:nvSpPr>
          <p:cNvPr id="12" name="Content Placeholder 2">
            <a:extLst>
              <a:ext uri="{FF2B5EF4-FFF2-40B4-BE49-F238E27FC236}">
                <a16:creationId xmlns:a16="http://schemas.microsoft.com/office/drawing/2014/main" id="{62B0AC59-6441-EF98-6591-04AA2059817A}"/>
              </a:ext>
            </a:extLst>
          </p:cNvPr>
          <p:cNvSpPr txBox="1">
            <a:spLocks/>
          </p:cNvSpPr>
          <p:nvPr/>
        </p:nvSpPr>
        <p:spPr>
          <a:xfrm>
            <a:off x="726468" y="4158556"/>
            <a:ext cx="3537188" cy="17373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3. Internet of Things (IoT)</a:t>
            </a:r>
            <a:r>
              <a:rPr kumimoji="0" lang="en-US" sz="2000" i="0" u="none" strike="noStrike" kern="1200" cap="none" spc="0" normalizeH="0" baseline="0" noProof="0" dirty="0">
                <a:ln>
                  <a:noFill/>
                </a:ln>
                <a:solidFill>
                  <a:sysClr val="windowText" lastClr="000000"/>
                </a:solidFill>
                <a:effectLst/>
                <a:uLnTx/>
                <a:uFillTx/>
                <a:ea typeface="+mn-ea"/>
                <a:cs typeface="+mn-cs"/>
              </a:rPr>
              <a:t>: The World is the Sensor: Billions of tiny, cheap, connected sensors will be embedded in roads, signs, and vehicles, creating a unified data mesh.</a:t>
            </a:r>
          </a:p>
        </p:txBody>
      </p:sp>
      <p:sp>
        <p:nvSpPr>
          <p:cNvPr id="13" name="Content Placeholder 2">
            <a:extLst>
              <a:ext uri="{FF2B5EF4-FFF2-40B4-BE49-F238E27FC236}">
                <a16:creationId xmlns:a16="http://schemas.microsoft.com/office/drawing/2014/main" id="{E3D73681-EA71-899E-D7EA-73203C458D28}"/>
              </a:ext>
            </a:extLst>
          </p:cNvPr>
          <p:cNvSpPr txBox="1">
            <a:spLocks/>
          </p:cNvSpPr>
          <p:nvPr/>
        </p:nvSpPr>
        <p:spPr>
          <a:xfrm>
            <a:off x="5846457" y="4302048"/>
            <a:ext cx="3879867" cy="14503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4. Edge Computing</a:t>
            </a:r>
            <a:r>
              <a:rPr kumimoji="0" lang="en-US" sz="2000" i="0" u="none" strike="noStrike" kern="1200" cap="none" spc="0" normalizeH="0" baseline="0" noProof="0" dirty="0">
                <a:ln>
                  <a:noFill/>
                </a:ln>
                <a:solidFill>
                  <a:sysClr val="windowText" lastClr="000000"/>
                </a:solidFill>
                <a:effectLst/>
                <a:uLnTx/>
                <a:uFillTx/>
                <a:ea typeface="+mn-ea"/>
                <a:cs typeface="+mn-cs"/>
              </a:rPr>
              <a:t>: Processing at the Source: Instead of sending raw video, the sensor itself will analyze the data and send only the answer (e.g., "3 cars, 1 bike").</a:t>
            </a:r>
          </a:p>
        </p:txBody>
      </p:sp>
      <p:pic>
        <p:nvPicPr>
          <p:cNvPr id="12290" name="Picture 2">
            <a:extLst>
              <a:ext uri="{FF2B5EF4-FFF2-40B4-BE49-F238E27FC236}">
                <a16:creationId xmlns:a16="http://schemas.microsoft.com/office/drawing/2014/main" id="{0E4D876D-D2DB-52B2-D312-74D0359F124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622" t="13927" r="17622" b="22439"/>
          <a:stretch>
            <a:fillRect/>
          </a:stretch>
        </p:blipFill>
        <p:spPr bwMode="auto">
          <a:xfrm>
            <a:off x="3720973" y="1658681"/>
            <a:ext cx="1751674" cy="1721292"/>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DB94E0E5-33C6-6046-8CA5-F93B2AA22FF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785" t="15349" r="19044" b="22438"/>
          <a:stretch>
            <a:fillRect/>
          </a:stretch>
        </p:blipFill>
        <p:spPr bwMode="auto">
          <a:xfrm>
            <a:off x="9798056" y="1658681"/>
            <a:ext cx="1653564" cy="1654698"/>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2EFC830-3472-E016-5033-CC2FB0DA61C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027" t="17674" r="21835" b="25892"/>
          <a:stretch>
            <a:fillRect/>
          </a:stretch>
        </p:blipFill>
        <p:spPr bwMode="auto">
          <a:xfrm>
            <a:off x="4157331" y="4445541"/>
            <a:ext cx="1442766" cy="1450356"/>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a:extLst>
              <a:ext uri="{FF2B5EF4-FFF2-40B4-BE49-F238E27FC236}">
                <a16:creationId xmlns:a16="http://schemas.microsoft.com/office/drawing/2014/main" id="{8A85C63F-F3F1-6563-9928-B5B63D4B664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28" t="20375" r="25090" b="30698"/>
          <a:stretch>
            <a:fillRect/>
          </a:stretch>
        </p:blipFill>
        <p:spPr bwMode="auto">
          <a:xfrm>
            <a:off x="9654592" y="4111359"/>
            <a:ext cx="1797028" cy="1791408"/>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1B53A456-193E-B4F8-0CDF-E3A4EFC86C60}"/>
              </a:ext>
            </a:extLst>
          </p:cNvPr>
          <p:cNvSpPr txBox="1">
            <a:spLocks noGrp="1"/>
          </p:cNvSpPr>
          <p:nvPr>
            <p:ph type="title"/>
          </p:nvPr>
        </p:nvSpPr>
        <p:spPr>
          <a:xfrm>
            <a:off x="726465" y="493611"/>
            <a:ext cx="445513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Sensors and GPS Data Collection</a:t>
            </a:r>
            <a:endParaRPr lang="en-GB" sz="2400" b="1" dirty="0">
              <a:solidFill>
                <a:schemeClr val="bg1"/>
              </a:solidFill>
            </a:endParaRPr>
          </a:p>
        </p:txBody>
      </p:sp>
    </p:spTree>
    <p:extLst>
      <p:ext uri="{BB962C8B-B14F-4D97-AF65-F5344CB8AC3E}">
        <p14:creationId xmlns:p14="http://schemas.microsoft.com/office/powerpoint/2010/main" val="3739563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67383-A273-9CAA-68E2-D839F21FD10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0F9B98-66B3-88F3-B60E-F76716D4293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Observational Techniques</a:t>
            </a:r>
          </a:p>
        </p:txBody>
      </p:sp>
    </p:spTree>
    <p:extLst>
      <p:ext uri="{BB962C8B-B14F-4D97-AF65-F5344CB8AC3E}">
        <p14:creationId xmlns:p14="http://schemas.microsoft.com/office/powerpoint/2010/main" val="1839908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0BE86-7993-7289-59E4-E4C2E5569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C3158A2-0277-7656-B168-6270F9463B2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Introduction to Observational Methods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5A1AEDAF-A6EA-560B-283F-56E666BD92BD}"/>
              </a:ext>
            </a:extLst>
          </p:cNvPr>
          <p:cNvSpPr txBox="1">
            <a:spLocks/>
          </p:cNvSpPr>
          <p:nvPr/>
        </p:nvSpPr>
        <p:spPr>
          <a:xfrm>
            <a:off x="726468" y="1468692"/>
            <a:ext cx="10725152" cy="22035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Direct Observation</a:t>
            </a:r>
            <a:r>
              <a:rPr kumimoji="0" lang="en-US" sz="2000" i="0" u="none" strike="noStrike" kern="1200" cap="none" spc="0" normalizeH="0" baseline="0" noProof="0" dirty="0">
                <a:ln>
                  <a:noFill/>
                </a:ln>
                <a:solidFill>
                  <a:sysClr val="windowText" lastClr="000000"/>
                </a:solidFill>
                <a:effectLst/>
                <a:uLnTx/>
                <a:uFillTx/>
                <a:ea typeface="+mn-ea"/>
                <a:cs typeface="+mn-cs"/>
              </a:rPr>
              <a:t>: Watching and recording behaviors or events as they occur in real time. </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Example: Counting the number of pedestrians crossing at a crosswalk in each period.</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Indirect Observation</a:t>
            </a:r>
            <a:r>
              <a:rPr kumimoji="0" lang="en-US" sz="2000" i="0" u="none" strike="noStrike" kern="1200" cap="none" spc="0" normalizeH="0" baseline="0" noProof="0" dirty="0">
                <a:ln>
                  <a:noFill/>
                </a:ln>
                <a:solidFill>
                  <a:sysClr val="windowText" lastClr="000000"/>
                </a:solidFill>
                <a:effectLst/>
                <a:uLnTx/>
                <a:uFillTx/>
                <a:ea typeface="+mn-ea"/>
                <a:cs typeface="+mn-cs"/>
              </a:rPr>
              <a:t>: Studying the traces or outcomes of behaviors rather than witnessing the behaviors themselves. </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Example: Analyzing traffic congestion by examining road wear patterns, pavement markings, or the accumulation of litter at bus stops to infer traffic volume and commuter behavior.</a:t>
            </a:r>
          </a:p>
        </p:txBody>
      </p:sp>
      <p:pic>
        <p:nvPicPr>
          <p:cNvPr id="3" name="Google Shape;719;g337e9ed6ad8_0_120">
            <a:extLst>
              <a:ext uri="{FF2B5EF4-FFF2-40B4-BE49-F238E27FC236}">
                <a16:creationId xmlns:a16="http://schemas.microsoft.com/office/drawing/2014/main" id="{758363DA-5EB3-1578-47D2-A86F0DA5BEE2}"/>
              </a:ext>
            </a:extLst>
          </p:cNvPr>
          <p:cNvPicPr preferRelativeResize="0"/>
          <p:nvPr/>
        </p:nvPicPr>
        <p:blipFill>
          <a:blip r:embed="rId3">
            <a:alphaModFix/>
          </a:blip>
          <a:stretch>
            <a:fillRect/>
          </a:stretch>
        </p:blipFill>
        <p:spPr>
          <a:xfrm>
            <a:off x="8298879" y="4261991"/>
            <a:ext cx="3152740" cy="1765536"/>
          </a:xfrm>
          <a:prstGeom prst="rect">
            <a:avLst/>
          </a:prstGeom>
          <a:noFill/>
          <a:ln w="9525" cap="flat" cmpd="sng">
            <a:solidFill>
              <a:srgbClr val="FD001F"/>
            </a:solidFill>
            <a:prstDash val="solid"/>
            <a:round/>
            <a:headEnd type="none" w="sm" len="sm"/>
            <a:tailEnd type="none" w="sm" len="sm"/>
          </a:ln>
        </p:spPr>
      </p:pic>
      <p:sp>
        <p:nvSpPr>
          <p:cNvPr id="7" name="Content Placeholder 2">
            <a:extLst>
              <a:ext uri="{FF2B5EF4-FFF2-40B4-BE49-F238E27FC236}">
                <a16:creationId xmlns:a16="http://schemas.microsoft.com/office/drawing/2014/main" id="{14D526CD-35CA-CB37-D5E5-CC97E4549E5E}"/>
              </a:ext>
            </a:extLst>
          </p:cNvPr>
          <p:cNvSpPr txBox="1">
            <a:spLocks/>
          </p:cNvSpPr>
          <p:nvPr/>
        </p:nvSpPr>
        <p:spPr>
          <a:xfrm>
            <a:off x="726468" y="3672253"/>
            <a:ext cx="7572411" cy="26174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Why Use It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See What People Actually Do: Captures authentic, spontaneous behavior.</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Understand the Context: Provides rich contextual data that other methods miss. Reveals the "why" behind the "what" (e.g., environmental barriers, social interactions).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Bridge the "Say-Do" Gap: Uncovers the difference between a person's self-reported behavior and their actual behavior.</a:t>
            </a:r>
          </a:p>
        </p:txBody>
      </p:sp>
      <p:sp>
        <p:nvSpPr>
          <p:cNvPr id="10" name="object 2">
            <a:extLst>
              <a:ext uri="{FF2B5EF4-FFF2-40B4-BE49-F238E27FC236}">
                <a16:creationId xmlns:a16="http://schemas.microsoft.com/office/drawing/2014/main" id="{7C682E49-4F1C-BB88-FFFA-C1B19F011407}"/>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3555517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A8223-2A48-87F0-A132-962DFCA5617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B30BAF6-244E-A4D4-9604-81110E6EDDD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Structured vs. Unstructured Observation</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4C9F8C47-A108-C5F1-9EA9-A04BA66BAAE6}"/>
              </a:ext>
            </a:extLst>
          </p:cNvPr>
          <p:cNvSpPr txBox="1">
            <a:spLocks/>
          </p:cNvSpPr>
          <p:nvPr/>
        </p:nvSpPr>
        <p:spPr>
          <a:xfrm>
            <a:off x="726468" y="1539561"/>
            <a:ext cx="7535030" cy="47164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Structured Observation (Quantitative)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Using a pre-defined checklist or coding scheme to record specific behaviors.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Example: Using a tally sheet to count the number of cyclists who stop at a stop sign versus those who do not.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Best for</a:t>
            </a:r>
            <a:r>
              <a:rPr kumimoji="0" lang="en-US" sz="2000" i="0" u="none" strike="noStrike" kern="1200" cap="none" spc="0" normalizeH="0" baseline="0" noProof="0" dirty="0">
                <a:ln>
                  <a:noFill/>
                </a:ln>
                <a:solidFill>
                  <a:sysClr val="windowText" lastClr="000000"/>
                </a:solidFill>
                <a:effectLst/>
                <a:uLnTx/>
                <a:uFillTx/>
                <a:ea typeface="+mn-ea"/>
                <a:cs typeface="+mn-cs"/>
              </a:rPr>
              <a:t>: Quantifying specific behaviors and testing hypotheses.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Unstructured Observation (Qualitative)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Taking detailed, free-form notes on behaviors and context without pre-defined categories.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Example: Observing interactions at a bus stop and taking notes on how people queue, interact with the driver, and handle payment.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Best for</a:t>
            </a:r>
            <a:r>
              <a:rPr kumimoji="0" lang="en-US" sz="2000" i="0" u="none" strike="noStrike" kern="1200" cap="none" spc="0" normalizeH="0" baseline="0" noProof="0" dirty="0">
                <a:ln>
                  <a:noFill/>
                </a:ln>
                <a:solidFill>
                  <a:sysClr val="windowText" lastClr="000000"/>
                </a:solidFill>
                <a:effectLst/>
                <a:uLnTx/>
                <a:uFillTx/>
                <a:ea typeface="+mn-ea"/>
                <a:cs typeface="+mn-cs"/>
              </a:rPr>
              <a:t>: Exploratory research and discovering unexpected patterns.</a:t>
            </a:r>
          </a:p>
        </p:txBody>
      </p:sp>
      <p:pic>
        <p:nvPicPr>
          <p:cNvPr id="8" name="Google Shape;738;g3355db0d202_0_314">
            <a:extLst>
              <a:ext uri="{FF2B5EF4-FFF2-40B4-BE49-F238E27FC236}">
                <a16:creationId xmlns:a16="http://schemas.microsoft.com/office/drawing/2014/main" id="{C42291C7-A971-C340-B266-F4EDE46BC979}"/>
              </a:ext>
            </a:extLst>
          </p:cNvPr>
          <p:cNvPicPr preferRelativeResize="0"/>
          <p:nvPr/>
        </p:nvPicPr>
        <p:blipFill rotWithShape="1">
          <a:blip r:embed="rId3">
            <a:alphaModFix/>
          </a:blip>
          <a:srcRect l="4983" t="15763" r="4739" b="6275"/>
          <a:stretch/>
        </p:blipFill>
        <p:spPr>
          <a:xfrm>
            <a:off x="7977306" y="2408135"/>
            <a:ext cx="3474314" cy="3847878"/>
          </a:xfrm>
          <a:prstGeom prst="rect">
            <a:avLst/>
          </a:prstGeom>
          <a:noFill/>
          <a:ln>
            <a:noFill/>
          </a:ln>
        </p:spPr>
      </p:pic>
      <p:sp>
        <p:nvSpPr>
          <p:cNvPr id="4" name="object 2">
            <a:extLst>
              <a:ext uri="{FF2B5EF4-FFF2-40B4-BE49-F238E27FC236}">
                <a16:creationId xmlns:a16="http://schemas.microsoft.com/office/drawing/2014/main" id="{BF918EC2-E870-F7BD-8037-1BF849FA59B6}"/>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3060008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C08B0-EBE8-584F-BA4F-55C3FA352EA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8536AF6-1B75-A09C-41A0-027FBB8C627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Participant vs. Naturalistic Observation</a:t>
            </a:r>
            <a:endParaRPr lang="en-GB" b="1" dirty="0">
              <a:solidFill>
                <a:sysClr val="windowText" lastClr="000000"/>
              </a:solidFill>
              <a:latin typeface="Arial"/>
              <a:cs typeface="Arial"/>
            </a:endParaRPr>
          </a:p>
        </p:txBody>
      </p:sp>
      <p:pic>
        <p:nvPicPr>
          <p:cNvPr id="2" name="Google Shape;746;g3355db0d202_0_299">
            <a:extLst>
              <a:ext uri="{FF2B5EF4-FFF2-40B4-BE49-F238E27FC236}">
                <a16:creationId xmlns:a16="http://schemas.microsoft.com/office/drawing/2014/main" id="{4B1C2229-983F-F92B-F736-82F8360358AF}"/>
              </a:ext>
            </a:extLst>
          </p:cNvPr>
          <p:cNvPicPr preferRelativeResize="0"/>
          <p:nvPr/>
        </p:nvPicPr>
        <p:blipFill rotWithShape="1">
          <a:blip r:embed="rId3">
            <a:alphaModFix/>
          </a:blip>
          <a:srcRect t="18448" b="64060"/>
          <a:stretch>
            <a:fillRect/>
          </a:stretch>
        </p:blipFill>
        <p:spPr>
          <a:xfrm>
            <a:off x="726468" y="1539562"/>
            <a:ext cx="10725152" cy="905926"/>
          </a:xfrm>
          <a:prstGeom prst="rect">
            <a:avLst/>
          </a:prstGeom>
          <a:noFill/>
          <a:ln>
            <a:noFill/>
          </a:ln>
        </p:spPr>
      </p:pic>
      <p:pic>
        <p:nvPicPr>
          <p:cNvPr id="3" name="Google Shape;746;g3355db0d202_0_299">
            <a:extLst>
              <a:ext uri="{FF2B5EF4-FFF2-40B4-BE49-F238E27FC236}">
                <a16:creationId xmlns:a16="http://schemas.microsoft.com/office/drawing/2014/main" id="{235A43ED-B630-4334-A76A-84DCE3857C36}"/>
              </a:ext>
            </a:extLst>
          </p:cNvPr>
          <p:cNvPicPr preferRelativeResize="0"/>
          <p:nvPr/>
        </p:nvPicPr>
        <p:blipFill rotWithShape="1">
          <a:blip r:embed="rId3">
            <a:alphaModFix/>
          </a:blip>
          <a:srcRect t="36929" r="70554" b="4681"/>
          <a:stretch>
            <a:fillRect/>
          </a:stretch>
        </p:blipFill>
        <p:spPr>
          <a:xfrm>
            <a:off x="1828577" y="2587782"/>
            <a:ext cx="3158092" cy="3024162"/>
          </a:xfrm>
          <a:prstGeom prst="rect">
            <a:avLst/>
          </a:prstGeom>
          <a:noFill/>
          <a:ln>
            <a:noFill/>
          </a:ln>
        </p:spPr>
      </p:pic>
      <p:pic>
        <p:nvPicPr>
          <p:cNvPr id="4" name="Google Shape;746;g3355db0d202_0_299">
            <a:extLst>
              <a:ext uri="{FF2B5EF4-FFF2-40B4-BE49-F238E27FC236}">
                <a16:creationId xmlns:a16="http://schemas.microsoft.com/office/drawing/2014/main" id="{2241967A-54F4-B462-64C0-2F62F2711EC1}"/>
              </a:ext>
            </a:extLst>
          </p:cNvPr>
          <p:cNvPicPr preferRelativeResize="0"/>
          <p:nvPr/>
        </p:nvPicPr>
        <p:blipFill rotWithShape="1">
          <a:blip r:embed="rId3">
            <a:alphaModFix/>
          </a:blip>
          <a:srcRect l="65695" t="36929" b="4681"/>
          <a:stretch>
            <a:fillRect/>
          </a:stretch>
        </p:blipFill>
        <p:spPr>
          <a:xfrm>
            <a:off x="6460876" y="2587782"/>
            <a:ext cx="3679220" cy="3024162"/>
          </a:xfrm>
          <a:prstGeom prst="rect">
            <a:avLst/>
          </a:prstGeom>
          <a:noFill/>
          <a:ln>
            <a:noFill/>
          </a:ln>
        </p:spPr>
      </p:pic>
      <p:sp>
        <p:nvSpPr>
          <p:cNvPr id="9" name="object 2">
            <a:extLst>
              <a:ext uri="{FF2B5EF4-FFF2-40B4-BE49-F238E27FC236}">
                <a16:creationId xmlns:a16="http://schemas.microsoft.com/office/drawing/2014/main" id="{7C4818A4-62DB-6647-28F3-DA01B70099A3}"/>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2244291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0CC6E-0D05-5D05-3C19-81C27AD8DE7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FA9B85B-0FEF-591D-6BA7-4897C45CAC8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Manual vs. Automated Observation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8B578866-3ED0-CD77-3B1E-0BB2059433C9}"/>
              </a:ext>
            </a:extLst>
          </p:cNvPr>
          <p:cNvSpPr txBox="1">
            <a:spLocks/>
          </p:cNvSpPr>
          <p:nvPr/>
        </p:nvSpPr>
        <p:spPr>
          <a:xfrm>
            <a:off x="726468" y="2007394"/>
            <a:ext cx="5163969" cy="26921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Manual Observation (The Human Eye)</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a:t>
            </a:r>
            <a:r>
              <a:rPr kumimoji="0" lang="en-US" sz="2000" i="0" u="none" strike="noStrike" kern="1200" cap="none" spc="0" normalizeH="0" baseline="0" noProof="0" dirty="0">
                <a:ln>
                  <a:noFill/>
                </a:ln>
                <a:solidFill>
                  <a:sysClr val="windowText" lastClr="000000"/>
                </a:solidFill>
                <a:effectLst/>
                <a:uLnTx/>
                <a:uFillTx/>
                <a:ea typeface="+mn-ea"/>
                <a:cs typeface="+mn-cs"/>
              </a:rPr>
              <a:t>: Human observers directly counting, classifying, or documenting behaviors in real-time.</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Pros</a:t>
            </a:r>
            <a:r>
              <a:rPr kumimoji="0" lang="en-US" sz="2000" i="0" u="none" strike="noStrike" kern="1200" cap="none" spc="0" normalizeH="0" baseline="0" noProof="0" dirty="0">
                <a:ln>
                  <a:noFill/>
                </a:ln>
                <a:solidFill>
                  <a:sysClr val="windowText" lastClr="000000"/>
                </a:solidFill>
                <a:effectLst/>
                <a:uLnTx/>
                <a:uFillTx/>
                <a:ea typeface="+mn-ea"/>
                <a:cs typeface="+mn-cs"/>
              </a:rPr>
              <a:t>: Nuanced understanding, flexible, captures rich context.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Cons</a:t>
            </a:r>
            <a:r>
              <a:rPr kumimoji="0" lang="en-US" sz="2000" i="0" u="none" strike="noStrike" kern="1200" cap="none" spc="0" normalizeH="0" baseline="0" noProof="0" dirty="0">
                <a:ln>
                  <a:noFill/>
                </a:ln>
                <a:solidFill>
                  <a:sysClr val="windowText" lastClr="000000"/>
                </a:solidFill>
                <a:effectLst/>
                <a:uLnTx/>
                <a:uFillTx/>
                <a:ea typeface="+mn-ea"/>
                <a:cs typeface="+mn-cs"/>
              </a:rPr>
              <a:t>: Resource-intensive, prone to observer bias and fatigue.</a:t>
            </a:r>
          </a:p>
        </p:txBody>
      </p:sp>
      <p:sp>
        <p:nvSpPr>
          <p:cNvPr id="3" name="Content Placeholder 2">
            <a:extLst>
              <a:ext uri="{FF2B5EF4-FFF2-40B4-BE49-F238E27FC236}">
                <a16:creationId xmlns:a16="http://schemas.microsoft.com/office/drawing/2014/main" id="{10B43BC3-9F00-8DD6-6319-23129C6B92AA}"/>
              </a:ext>
            </a:extLst>
          </p:cNvPr>
          <p:cNvSpPr txBox="1">
            <a:spLocks/>
          </p:cNvSpPr>
          <p:nvPr/>
        </p:nvSpPr>
        <p:spPr>
          <a:xfrm>
            <a:off x="6287650" y="2007394"/>
            <a:ext cx="5163970" cy="26921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Automated Observation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a:t>
            </a:r>
            <a:r>
              <a:rPr kumimoji="0" lang="en-US" sz="2000" i="0" u="none" strike="noStrike" kern="1200" cap="none" spc="0" normalizeH="0" baseline="0" noProof="0" dirty="0">
                <a:ln>
                  <a:noFill/>
                </a:ln>
                <a:solidFill>
                  <a:sysClr val="windowText" lastClr="000000"/>
                </a:solidFill>
                <a:effectLst/>
                <a:uLnTx/>
                <a:uFillTx/>
                <a:ea typeface="+mn-ea"/>
                <a:cs typeface="+mn-cs"/>
              </a:rPr>
              <a:t>: Using technology (sensors, computer vision) to collect observational data.</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Pros</a:t>
            </a:r>
            <a:r>
              <a:rPr kumimoji="0" lang="en-US" sz="2000" i="0" u="none" strike="noStrike" kern="1200" cap="none" spc="0" normalizeH="0" baseline="0" noProof="0" dirty="0">
                <a:ln>
                  <a:noFill/>
                </a:ln>
                <a:solidFill>
                  <a:sysClr val="windowText" lastClr="000000"/>
                </a:solidFill>
                <a:effectLst/>
                <a:uLnTx/>
                <a:uFillTx/>
                <a:ea typeface="+mn-ea"/>
                <a:cs typeface="+mn-cs"/>
              </a:rPr>
              <a:t>: Highly efficient and scalable, consistent, continuous data collection.</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Cons</a:t>
            </a:r>
            <a:r>
              <a:rPr kumimoji="0" lang="en-US" sz="2000" i="0" u="none" strike="noStrike" kern="1200" cap="none" spc="0" normalizeH="0" baseline="0" noProof="0" dirty="0">
                <a:ln>
                  <a:noFill/>
                </a:ln>
                <a:solidFill>
                  <a:sysClr val="windowText" lastClr="000000"/>
                </a:solidFill>
                <a:effectLst/>
                <a:uLnTx/>
                <a:uFillTx/>
                <a:ea typeface="+mn-ea"/>
                <a:cs typeface="+mn-cs"/>
              </a:rPr>
              <a:t>: High initial cost, can lack contextual understanding, potential for algorithmic bias.</a:t>
            </a:r>
          </a:p>
        </p:txBody>
      </p:sp>
      <p:sp>
        <p:nvSpPr>
          <p:cNvPr id="8" name="object 2">
            <a:extLst>
              <a:ext uri="{FF2B5EF4-FFF2-40B4-BE49-F238E27FC236}">
                <a16:creationId xmlns:a16="http://schemas.microsoft.com/office/drawing/2014/main" id="{9C560223-D9CF-05F1-F5D0-D3757DC046CC}"/>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861237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5E06FC4-C830-940D-6BC4-92B5715C16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A7FE0C-CAFE-6CF6-DFD2-1F53A537B280}"/>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3" name="Google Shape;170;g352ec21a4af_0_51">
            <a:extLst>
              <a:ext uri="{FF2B5EF4-FFF2-40B4-BE49-F238E27FC236}">
                <a16:creationId xmlns:a16="http://schemas.microsoft.com/office/drawing/2014/main" id="{A7A7E071-2292-9171-3F7D-110B5578A711}"/>
              </a:ext>
            </a:extLst>
          </p:cNvPr>
          <p:cNvSpPr txBox="1"/>
          <p:nvPr/>
        </p:nvSpPr>
        <p:spPr>
          <a:xfrm>
            <a:off x="726275" y="921225"/>
            <a:ext cx="5362674" cy="3842147"/>
          </a:xfrm>
          <a:prstGeom prst="rect">
            <a:avLst/>
          </a:prstGeom>
          <a:noFill/>
          <a:ln>
            <a:noFill/>
          </a:ln>
        </p:spPr>
        <p:txBody>
          <a:bodyPr spcFirstLastPara="1" wrap="square" lIns="0" tIns="16325" rIns="0" bIns="0" anchor="t" anchorCtr="0">
            <a:spAutoFit/>
          </a:bodyPr>
          <a:lstStyle/>
          <a:p>
            <a:pPr marL="141287" marR="7348" lvl="0">
              <a:lnSpc>
                <a:spcPct val="100000"/>
              </a:lnSpc>
              <a:spcBef>
                <a:spcPts val="600"/>
              </a:spcBef>
              <a:buSzPts val="1200"/>
            </a:pPr>
            <a:r>
              <a:rPr lang="en-US" sz="1600" dirty="0">
                <a:latin typeface="Helvetica" panose="020B0604020202020204" pitchFamily="34" charset="0"/>
                <a:cs typeface="Helvetica" panose="020B0604020202020204" pitchFamily="34" charset="0"/>
              </a:rPr>
              <a:t>3.3. Manual vs. Automated Observation........................38</a:t>
            </a:r>
          </a:p>
          <a:p>
            <a:pPr marL="141287" marR="7348" lvl="0">
              <a:lnSpc>
                <a:spcPct val="100000"/>
              </a:lnSpc>
              <a:spcBef>
                <a:spcPts val="600"/>
              </a:spcBef>
              <a:buSzPts val="1200"/>
            </a:pPr>
            <a:r>
              <a:rPr lang="en-US" sz="1600" dirty="0">
                <a:latin typeface="Helvetica" panose="020B0604020202020204" pitchFamily="34" charset="0"/>
                <a:cs typeface="Helvetica" panose="020B0604020202020204" pitchFamily="34" charset="0"/>
              </a:rPr>
              <a:t>3.4. The Observer Effect: Minimizing Bias.....................39</a:t>
            </a:r>
          </a:p>
          <a:p>
            <a:pPr marL="141287" marR="7348" lvl="0">
              <a:lnSpc>
                <a:spcPct val="100000"/>
              </a:lnSpc>
              <a:spcBef>
                <a:spcPts val="600"/>
              </a:spcBef>
              <a:buSzPts val="1200"/>
            </a:pPr>
            <a:r>
              <a:rPr lang="en-US" sz="1600" dirty="0">
                <a:latin typeface="Helvetica" panose="020B0604020202020204" pitchFamily="34" charset="0"/>
                <a:cs typeface="Helvetica" panose="020B0604020202020204" pitchFamily="34" charset="0"/>
              </a:rPr>
              <a:t>3.5. Case Study 3..........................................................40</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3.6. Strengths vs. Limitations of Observation.................41</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3.7. Interactive Observation Exercise............................42</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3.8. Synthesis: Choosing the Right Tool........................44</a:t>
            </a:r>
            <a:endParaRPr lang="en-GB" sz="1600" b="1" dirty="0">
              <a:solidFill>
                <a:schemeClr val="dk1"/>
              </a:solidFill>
              <a:latin typeface="Helvetica" panose="020B0604020202020204" pitchFamily="34" charset="0"/>
              <a:cs typeface="Helvetica" panose="020B0604020202020204" pitchFamily="34" charset="0"/>
            </a:endParaRPr>
          </a:p>
          <a:p>
            <a:pPr marL="16328" lvl="0" indent="0" algn="l" rtl="0">
              <a:lnSpc>
                <a:spcPct val="150000"/>
              </a:lnSpc>
              <a:spcBef>
                <a:spcPts val="0"/>
              </a:spcBef>
              <a:spcAft>
                <a:spcPts val="0"/>
              </a:spcAft>
              <a:buClr>
                <a:schemeClr val="dk1"/>
              </a:buClr>
              <a:buSzPts val="1100"/>
              <a:buFont typeface="Arial"/>
              <a:buNone/>
            </a:pPr>
            <a:r>
              <a:rPr lang="en-GB" sz="1600" b="1" dirty="0">
                <a:solidFill>
                  <a:schemeClr val="dk1"/>
                </a:solidFill>
                <a:latin typeface="Helvetica" panose="020B0604020202020204" pitchFamily="34" charset="0"/>
                <a:cs typeface="Helvetica" panose="020B0604020202020204" pitchFamily="34" charset="0"/>
              </a:rPr>
              <a:t>Section 04: Conclusions and Key Takeaways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cs typeface="Helvetica" panose="020B0604020202020204" pitchFamily="34" charset="0"/>
              </a:rPr>
              <a:t>45</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4.0. The Data Cycle….</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cs typeface="Helvetica" panose="020B0604020202020204" pitchFamily="34" charset="0"/>
              </a:rPr>
              <a:t>.</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cs typeface="Helvetica" panose="020B0604020202020204" pitchFamily="34" charset="0"/>
              </a:rPr>
              <a:t>46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4.1. Key Takeaways &amp; Best Practices….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cs typeface="Helvetica" panose="020B0604020202020204" pitchFamily="34" charset="0"/>
              </a:rPr>
              <a:t>47</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4.2. Summary: Review of Core Methods……..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..............48</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4.3. Q&amp;A and Discussion……….</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49</a:t>
            </a:r>
            <a:endParaRPr lang="en-GB" sz="1600" dirty="0">
              <a:latin typeface="Helvetica" panose="020B0604020202020204" pitchFamily="34" charset="0"/>
              <a:cs typeface="Helvetica" panose="020B0604020202020204" pitchFamily="34" charset="0"/>
            </a:endParaRPr>
          </a:p>
          <a:p>
            <a:pPr marL="141287" marR="7348">
              <a:spcBef>
                <a:spcPts val="600"/>
              </a:spcBef>
              <a:buSzPts val="1200"/>
            </a:pPr>
            <a:r>
              <a:rPr lang="en-US" sz="1600" dirty="0">
                <a:solidFill>
                  <a:schemeClr val="dk1"/>
                </a:solidFill>
                <a:latin typeface="Helvetica" panose="020B0604020202020204" pitchFamily="34" charset="0"/>
                <a:cs typeface="Helvetica" panose="020B0604020202020204" pitchFamily="34" charset="0"/>
              </a:rPr>
              <a:t>4.4. References &amp; Further Reading………..………........50</a:t>
            </a:r>
            <a:endParaRPr sz="1600" dirty="0">
              <a:latin typeface="Helvetica" panose="020B0604020202020204" pitchFamily="34" charset="0"/>
              <a:cs typeface="Helvetica" panose="020B0604020202020204" pitchFamily="34" charset="0"/>
            </a:endParaRPr>
          </a:p>
        </p:txBody>
      </p:sp>
      <p:sp>
        <p:nvSpPr>
          <p:cNvPr id="4" name="object 2">
            <a:extLst>
              <a:ext uri="{FF2B5EF4-FFF2-40B4-BE49-F238E27FC236}">
                <a16:creationId xmlns:a16="http://schemas.microsoft.com/office/drawing/2014/main" id="{A4760FF3-B6B7-E49B-B394-2EDEE9C0F38F}"/>
              </a:ext>
            </a:extLst>
          </p:cNvPr>
          <p:cNvSpPr txBox="1">
            <a:spLocks/>
          </p:cNvSpPr>
          <p:nvPr/>
        </p:nvSpPr>
        <p:spPr>
          <a:xfrm>
            <a:off x="6570921" y="428560"/>
            <a:ext cx="49052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fr-FR" sz="2400" b="1" dirty="0">
                <a:solidFill>
                  <a:schemeClr val="bg1"/>
                </a:solidFill>
              </a:rPr>
              <a:t>Lecture 6: Data Collection Techniques</a:t>
            </a:r>
          </a:p>
        </p:txBody>
      </p:sp>
    </p:spTree>
    <p:extLst>
      <p:ext uri="{BB962C8B-B14F-4D97-AF65-F5344CB8AC3E}">
        <p14:creationId xmlns:p14="http://schemas.microsoft.com/office/powerpoint/2010/main" val="1623927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E7C8E-FCE1-6B67-033C-EBC211AA89D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4DC1C7F-CFDE-F0BA-256C-809ACF916A0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The Observer Effect: Minimizing Bias</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BA25A540-5350-39C1-EB83-E7C6E1F6888C}"/>
              </a:ext>
            </a:extLst>
          </p:cNvPr>
          <p:cNvSpPr txBox="1">
            <a:spLocks/>
          </p:cNvSpPr>
          <p:nvPr/>
        </p:nvSpPr>
        <p:spPr>
          <a:xfrm>
            <a:off x="726468" y="1539561"/>
            <a:ext cx="7205420" cy="40531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Observer Bias</a:t>
            </a:r>
            <a:r>
              <a:rPr kumimoji="0" lang="en-US" sz="2000" i="0" u="none" strike="noStrike" kern="1200" cap="none" spc="0" normalizeH="0" baseline="0" noProof="0" dirty="0">
                <a:ln>
                  <a:noFill/>
                </a:ln>
                <a:solidFill>
                  <a:sysClr val="windowText" lastClr="000000"/>
                </a:solidFill>
                <a:effectLst/>
                <a:uLnTx/>
                <a:uFillTx/>
                <a:ea typeface="+mn-ea"/>
                <a:cs typeface="+mn-cs"/>
              </a:rPr>
              <a:t>: When a researcher's expectations or preferences unintentionally influence data collection and interpretation.</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Strategies to Stay Objective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Standardize Protocols</a:t>
            </a:r>
            <a:r>
              <a:rPr kumimoji="0" lang="en-US" sz="2000" i="0" u="none" strike="noStrike" kern="1200" cap="none" spc="0" normalizeH="0" baseline="0" noProof="0" dirty="0">
                <a:ln>
                  <a:noFill/>
                </a:ln>
                <a:solidFill>
                  <a:sysClr val="windowText" lastClr="000000"/>
                </a:solidFill>
                <a:effectLst/>
                <a:uLnTx/>
                <a:uFillTx/>
                <a:ea typeface="+mn-ea"/>
                <a:cs typeface="+mn-cs"/>
              </a:rPr>
              <a:t>: Use clear, detailed checklists and data collection rules that all observers must follow precisely.</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Use Multiple Observers</a:t>
            </a:r>
            <a:r>
              <a:rPr kumimoji="0" lang="en-US" sz="2000" i="0" u="none" strike="noStrike" kern="1200" cap="none" spc="0" normalizeH="0" baseline="0" noProof="0" dirty="0">
                <a:ln>
                  <a:noFill/>
                </a:ln>
                <a:solidFill>
                  <a:sysClr val="windowText" lastClr="000000"/>
                </a:solidFill>
                <a:effectLst/>
                <a:uLnTx/>
                <a:uFillTx/>
                <a:ea typeface="+mn-ea"/>
                <a:cs typeface="+mn-cs"/>
              </a:rPr>
              <a:t>: Have two or more observers collect data independently, then check for consistency (Inter-Rater Reliability).</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"Blind" the Observers</a:t>
            </a:r>
            <a:r>
              <a:rPr kumimoji="0" lang="en-US" sz="2000" i="0" u="none" strike="noStrike" kern="1200" cap="none" spc="0" normalizeH="0" baseline="0" noProof="0" dirty="0">
                <a:ln>
                  <a:noFill/>
                </a:ln>
                <a:solidFill>
                  <a:sysClr val="windowText" lastClr="000000"/>
                </a:solidFill>
                <a:effectLst/>
                <a:uLnTx/>
                <a:uFillTx/>
                <a:ea typeface="+mn-ea"/>
                <a:cs typeface="+mn-cs"/>
              </a:rPr>
              <a:t>: If possible, keep observers unaware of the specific research hypotheses or expected outcomes.</a:t>
            </a:r>
          </a:p>
        </p:txBody>
      </p:sp>
      <p:pic>
        <p:nvPicPr>
          <p:cNvPr id="2" name="Google Shape;773;g3355db0d202_0_330">
            <a:extLst>
              <a:ext uri="{FF2B5EF4-FFF2-40B4-BE49-F238E27FC236}">
                <a16:creationId xmlns:a16="http://schemas.microsoft.com/office/drawing/2014/main" id="{4D6CD36E-1468-258E-BD0D-89BAA46594DF}"/>
              </a:ext>
            </a:extLst>
          </p:cNvPr>
          <p:cNvPicPr preferRelativeResize="0"/>
          <p:nvPr/>
        </p:nvPicPr>
        <p:blipFill>
          <a:blip r:embed="rId3">
            <a:alphaModFix/>
          </a:blip>
          <a:stretch>
            <a:fillRect/>
          </a:stretch>
        </p:blipFill>
        <p:spPr>
          <a:xfrm>
            <a:off x="7969545" y="2569593"/>
            <a:ext cx="3482075" cy="1993100"/>
          </a:xfrm>
          <a:prstGeom prst="rect">
            <a:avLst/>
          </a:prstGeom>
          <a:noFill/>
          <a:ln>
            <a:noFill/>
          </a:ln>
        </p:spPr>
      </p:pic>
      <p:sp>
        <p:nvSpPr>
          <p:cNvPr id="8" name="object 2">
            <a:extLst>
              <a:ext uri="{FF2B5EF4-FFF2-40B4-BE49-F238E27FC236}">
                <a16:creationId xmlns:a16="http://schemas.microsoft.com/office/drawing/2014/main" id="{99F3E267-5508-C292-3507-1A9433E495C6}"/>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2437845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84CEA-9E0E-535D-22C1-4CFF531BF2F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8C09624-3CF5-B255-E724-9B6BDE5C644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Case Study 3: Pedestrian Flow at Perry Barr Station</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BAD93BBB-D957-CE10-F531-7779018C3A73}"/>
              </a:ext>
            </a:extLst>
          </p:cNvPr>
          <p:cNvSpPr txBox="1">
            <a:spLocks/>
          </p:cNvSpPr>
          <p:nvPr/>
        </p:nvSpPr>
        <p:spPr>
          <a:xfrm>
            <a:off x="726468" y="1539562"/>
            <a:ext cx="7184155" cy="4776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Challenge (Birmingham, UK)</a:t>
            </a:r>
            <a:r>
              <a:rPr kumimoji="0" lang="en-US" sz="2000" i="0" u="none" strike="noStrike" kern="1200" cap="none" spc="0" normalizeH="0" baseline="0" noProof="0" dirty="0">
                <a:ln>
                  <a:noFill/>
                </a:ln>
                <a:solidFill>
                  <a:sysClr val="windowText" lastClr="000000"/>
                </a:solidFill>
                <a:effectLst/>
                <a:uLnTx/>
                <a:uFillTx/>
                <a:ea typeface="+mn-ea"/>
                <a:cs typeface="+mn-cs"/>
              </a:rPr>
              <a:t>: Perry Barr Station anticipated a 58% increase in passengers and needed to ensure its new design could handle the flow safely and efficiently.</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Method (Observational &amp; Modeling)</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Sources</a:t>
            </a:r>
            <a:r>
              <a:rPr kumimoji="0" lang="en-US" sz="2000" i="0" u="none" strike="noStrike" kern="1200" cap="none" spc="0" normalizeH="0" baseline="0" noProof="0" dirty="0">
                <a:ln>
                  <a:noFill/>
                </a:ln>
                <a:solidFill>
                  <a:sysClr val="windowText" lastClr="000000"/>
                </a:solidFill>
                <a:effectLst/>
                <a:uLnTx/>
                <a:uFillTx/>
                <a:ea typeface="+mn-ea"/>
                <a:cs typeface="+mn-cs"/>
              </a:rPr>
              <a:t>: Utilized existing data from direct observations of pedestrian movements.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3D Modeling</a:t>
            </a:r>
            <a:r>
              <a:rPr kumimoji="0" lang="en-US" sz="2000" i="0" u="none" strike="noStrike" kern="1200" cap="none" spc="0" normalizeH="0" baseline="0" noProof="0" dirty="0">
                <a:ln>
                  <a:noFill/>
                </a:ln>
                <a:solidFill>
                  <a:sysClr val="windowText" lastClr="000000"/>
                </a:solidFill>
                <a:effectLst/>
                <a:uLnTx/>
                <a:uFillTx/>
                <a:ea typeface="+mn-ea"/>
                <a:cs typeface="+mn-cs"/>
              </a:rPr>
              <a:t>: Used software (</a:t>
            </a:r>
            <a:r>
              <a:rPr kumimoji="0" lang="en-US" sz="2000" i="0" u="none" strike="noStrike" kern="1200" cap="none" spc="0" normalizeH="0" baseline="0" noProof="0" dirty="0" err="1">
                <a:ln>
                  <a:noFill/>
                </a:ln>
                <a:solidFill>
                  <a:sysClr val="windowText" lastClr="000000"/>
                </a:solidFill>
                <a:effectLst/>
                <a:uLnTx/>
                <a:uFillTx/>
                <a:ea typeface="+mn-ea"/>
                <a:cs typeface="+mn-cs"/>
              </a:rPr>
              <a:t>MassMotion</a:t>
            </a:r>
            <a:r>
              <a:rPr kumimoji="0" lang="en-US" sz="2000" i="0" u="none" strike="noStrike" kern="1200" cap="none" spc="0" normalizeH="0" baseline="0" noProof="0" dirty="0">
                <a:ln>
                  <a:noFill/>
                </a:ln>
                <a:solidFill>
                  <a:sysClr val="windowText" lastClr="000000"/>
                </a:solidFill>
                <a:effectLst/>
                <a:uLnTx/>
                <a:uFillTx/>
                <a:ea typeface="+mn-ea"/>
                <a:cs typeface="+mn-cs"/>
              </a:rPr>
              <a:t>) to create a detailed digital simulation of the station.</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Scenario Analysis</a:t>
            </a:r>
            <a:r>
              <a:rPr kumimoji="0" lang="en-US" sz="2000" i="0" u="none" strike="noStrike" kern="1200" cap="none" spc="0" normalizeH="0" baseline="0" noProof="0" dirty="0">
                <a:ln>
                  <a:noFill/>
                </a:ln>
                <a:solidFill>
                  <a:sysClr val="windowText" lastClr="000000"/>
                </a:solidFill>
                <a:effectLst/>
                <a:uLnTx/>
                <a:uFillTx/>
                <a:ea typeface="+mn-ea"/>
                <a:cs typeface="+mn-cs"/>
              </a:rPr>
              <a:t>: Tested various station layouts against different passenger flow conditions to identify potential bottlenecks.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Outcome</a:t>
            </a:r>
            <a:r>
              <a:rPr kumimoji="0" lang="en-US" sz="2000" i="0" u="none" strike="noStrike" kern="1200" cap="none" spc="0" normalizeH="0" baseline="0" noProof="0" dirty="0">
                <a:ln>
                  <a:noFill/>
                </a:ln>
                <a:solidFill>
                  <a:sysClr val="windowText" lastClr="000000"/>
                </a:solidFill>
                <a:effectLst/>
                <a:uLnTx/>
                <a:uFillTx/>
                <a:ea typeface="+mn-ea"/>
                <a:cs typeface="+mn-cs"/>
              </a:rPr>
              <a:t>: The study provided data-driven insights that directly informed the station's final redesign, ensuring it could meet future demand and enhance the commuter experience.</a:t>
            </a:r>
          </a:p>
        </p:txBody>
      </p:sp>
      <p:pic>
        <p:nvPicPr>
          <p:cNvPr id="3" name="Google Shape;784;g3355db0d202_0_338">
            <a:extLst>
              <a:ext uri="{FF2B5EF4-FFF2-40B4-BE49-F238E27FC236}">
                <a16:creationId xmlns:a16="http://schemas.microsoft.com/office/drawing/2014/main" id="{9D5D7848-0D40-975C-1659-D8A7279B7A13}"/>
              </a:ext>
            </a:extLst>
          </p:cNvPr>
          <p:cNvPicPr preferRelativeResize="0"/>
          <p:nvPr/>
        </p:nvPicPr>
        <p:blipFill>
          <a:blip r:embed="rId3">
            <a:alphaModFix/>
          </a:blip>
          <a:stretch>
            <a:fillRect/>
          </a:stretch>
        </p:blipFill>
        <p:spPr>
          <a:xfrm>
            <a:off x="7910623" y="2395686"/>
            <a:ext cx="3434590" cy="3434590"/>
          </a:xfrm>
          <a:prstGeom prst="rect">
            <a:avLst/>
          </a:prstGeom>
          <a:noFill/>
          <a:ln>
            <a:noFill/>
          </a:ln>
        </p:spPr>
      </p:pic>
      <p:sp>
        <p:nvSpPr>
          <p:cNvPr id="8" name="object 2">
            <a:extLst>
              <a:ext uri="{FF2B5EF4-FFF2-40B4-BE49-F238E27FC236}">
                <a16:creationId xmlns:a16="http://schemas.microsoft.com/office/drawing/2014/main" id="{F6C25573-D036-17CC-1A28-AF9300620BE9}"/>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429959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E432E-A742-E5C4-5674-82A8DADD053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D56F921-D03F-AF52-AC8B-0875AD53766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Strengths vs. Limitations of Observation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C75B4BA3-29D8-6D51-C7D8-97E42A8AF6D6}"/>
              </a:ext>
            </a:extLst>
          </p:cNvPr>
          <p:cNvSpPr txBox="1">
            <a:spLocks/>
          </p:cNvSpPr>
          <p:nvPr/>
        </p:nvSpPr>
        <p:spPr>
          <a:xfrm>
            <a:off x="726468" y="1858538"/>
            <a:ext cx="5369532" cy="37448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Strengths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Rich Context</a:t>
            </a:r>
            <a:r>
              <a:rPr kumimoji="0" lang="en-US" sz="2000" i="0" u="none" strike="noStrike" kern="1200" cap="none" spc="0" normalizeH="0" baseline="0" noProof="0" dirty="0">
                <a:ln>
                  <a:noFill/>
                </a:ln>
                <a:solidFill>
                  <a:sysClr val="windowText" lastClr="000000"/>
                </a:solidFill>
                <a:effectLst/>
                <a:uLnTx/>
                <a:uFillTx/>
                <a:ea typeface="+mn-ea"/>
                <a:cs typeface="+mn-cs"/>
              </a:rPr>
              <a:t>: Provides a deep understanding of how and why behaviors occur.</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Authentic Data</a:t>
            </a:r>
            <a:r>
              <a:rPr kumimoji="0" lang="en-US" sz="2000" i="0" u="none" strike="noStrike" kern="1200" cap="none" spc="0" normalizeH="0" baseline="0" noProof="0" dirty="0">
                <a:ln>
                  <a:noFill/>
                </a:ln>
                <a:solidFill>
                  <a:sysClr val="windowText" lastClr="000000"/>
                </a:solidFill>
                <a:effectLst/>
                <a:uLnTx/>
                <a:uFillTx/>
                <a:ea typeface="+mn-ea"/>
                <a:cs typeface="+mn-cs"/>
              </a:rPr>
              <a:t>: Captures genuine behavior in a natural setting.</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Flexibility</a:t>
            </a:r>
            <a:r>
              <a:rPr kumimoji="0" lang="en-US" sz="2000" i="0" u="none" strike="noStrike" kern="1200" cap="none" spc="0" normalizeH="0" baseline="0" noProof="0" dirty="0">
                <a:ln>
                  <a:noFill/>
                </a:ln>
                <a:solidFill>
                  <a:sysClr val="windowText" lastClr="000000"/>
                </a:solidFill>
                <a:effectLst/>
                <a:uLnTx/>
                <a:uFillTx/>
                <a:ea typeface="+mn-ea"/>
                <a:cs typeface="+mn-cs"/>
              </a:rPr>
              <a:t>: Can be adapted to various research questions and environments.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Reveals the Unexpected</a:t>
            </a:r>
            <a:r>
              <a:rPr kumimoji="0" lang="en-US" sz="2000" i="0" u="none" strike="noStrike" kern="1200" cap="none" spc="0" normalizeH="0" baseline="0" noProof="0" dirty="0">
                <a:ln>
                  <a:noFill/>
                </a:ln>
                <a:solidFill>
                  <a:sysClr val="windowText" lastClr="000000"/>
                </a:solidFill>
                <a:effectLst/>
                <a:uLnTx/>
                <a:uFillTx/>
                <a:ea typeface="+mn-ea"/>
                <a:cs typeface="+mn-cs"/>
              </a:rPr>
              <a:t>: Excellent for discovering unforeseen patterns and problems.</a:t>
            </a:r>
          </a:p>
        </p:txBody>
      </p:sp>
      <p:sp>
        <p:nvSpPr>
          <p:cNvPr id="3" name="Content Placeholder 2">
            <a:extLst>
              <a:ext uri="{FF2B5EF4-FFF2-40B4-BE49-F238E27FC236}">
                <a16:creationId xmlns:a16="http://schemas.microsoft.com/office/drawing/2014/main" id="{E4E84631-4929-2029-9A07-64E91742CBA2}"/>
              </a:ext>
            </a:extLst>
          </p:cNvPr>
          <p:cNvSpPr txBox="1">
            <a:spLocks/>
          </p:cNvSpPr>
          <p:nvPr/>
        </p:nvSpPr>
        <p:spPr>
          <a:xfrm>
            <a:off x="6096000" y="1858538"/>
            <a:ext cx="5355620" cy="37448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Limitations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Resource Intensive</a:t>
            </a:r>
            <a:r>
              <a:rPr kumimoji="0" lang="en-US" sz="2000" i="0" u="none" strike="noStrike" kern="1200" cap="none" spc="0" normalizeH="0" baseline="0" noProof="0" dirty="0">
                <a:ln>
                  <a:noFill/>
                </a:ln>
                <a:solidFill>
                  <a:sysClr val="windowText" lastClr="000000"/>
                </a:solidFill>
                <a:effectLst/>
                <a:uLnTx/>
                <a:uFillTx/>
                <a:ea typeface="+mn-ea"/>
                <a:cs typeface="+mn-cs"/>
              </a:rPr>
              <a:t>: Can be very time-consuming and costly.</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Observer Bias</a:t>
            </a:r>
            <a:r>
              <a:rPr kumimoji="0" lang="en-US" sz="2000" i="0" u="none" strike="noStrike" kern="1200" cap="none" spc="0" normalizeH="0" baseline="0" noProof="0" dirty="0">
                <a:ln>
                  <a:noFill/>
                </a:ln>
                <a:solidFill>
                  <a:sysClr val="windowText" lastClr="000000"/>
                </a:solidFill>
                <a:effectLst/>
                <a:uLnTx/>
                <a:uFillTx/>
                <a:ea typeface="+mn-ea"/>
                <a:cs typeface="+mn-cs"/>
              </a:rPr>
              <a:t>: Findings can be influenced by the researcher's subjectivity.</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Lack of Generalizability</a:t>
            </a:r>
            <a:r>
              <a:rPr kumimoji="0" lang="en-US" sz="2000" i="0" u="none" strike="noStrike" kern="1200" cap="none" spc="0" normalizeH="0" baseline="0" noProof="0" dirty="0">
                <a:ln>
                  <a:noFill/>
                </a:ln>
                <a:solidFill>
                  <a:sysClr val="windowText" lastClr="000000"/>
                </a:solidFill>
                <a:effectLst/>
                <a:uLnTx/>
                <a:uFillTx/>
                <a:ea typeface="+mn-ea"/>
                <a:cs typeface="+mn-cs"/>
              </a:rPr>
              <a:t>: Findings from one specific location may not apply elsewhere.</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Ethical Concerns</a:t>
            </a:r>
            <a:r>
              <a:rPr kumimoji="0" lang="en-US" sz="2000" i="0" u="none" strike="noStrike" kern="1200" cap="none" spc="0" normalizeH="0" baseline="0" noProof="0" dirty="0">
                <a:ln>
                  <a:noFill/>
                </a:ln>
                <a:solidFill>
                  <a:sysClr val="windowText" lastClr="000000"/>
                </a:solidFill>
                <a:effectLst/>
                <a:uLnTx/>
                <a:uFillTx/>
                <a:ea typeface="+mn-ea"/>
                <a:cs typeface="+mn-cs"/>
              </a:rPr>
              <a:t>: Raises privacy issues if individuals are observed without their knowledge or consent.</a:t>
            </a:r>
          </a:p>
        </p:txBody>
      </p:sp>
      <p:sp>
        <p:nvSpPr>
          <p:cNvPr id="8" name="object 2">
            <a:extLst>
              <a:ext uri="{FF2B5EF4-FFF2-40B4-BE49-F238E27FC236}">
                <a16:creationId xmlns:a16="http://schemas.microsoft.com/office/drawing/2014/main" id="{E5A41F26-1F39-0E8F-9784-CFCC5608655C}"/>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3208897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6549E-23DB-1BFB-B595-FF1B0B72A64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E37BABD-54A7-B955-2B2F-5D37CAF5F7C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3.7. Interactive Observation Exercise</a:t>
            </a:r>
            <a:endParaRPr lang="en-GB" b="1" dirty="0">
              <a:solidFill>
                <a:sysClr val="windowText" lastClr="000000"/>
              </a:solidFill>
              <a:latin typeface="Arial"/>
              <a:cs typeface="Arial"/>
            </a:endParaRPr>
          </a:p>
        </p:txBody>
      </p:sp>
      <p:sp>
        <p:nvSpPr>
          <p:cNvPr id="7" name="Content Placeholder 2">
            <a:extLst>
              <a:ext uri="{FF2B5EF4-FFF2-40B4-BE49-F238E27FC236}">
                <a16:creationId xmlns:a16="http://schemas.microsoft.com/office/drawing/2014/main" id="{C8830804-AADB-6B1A-DA97-6E6678F3C8DB}"/>
              </a:ext>
            </a:extLst>
          </p:cNvPr>
          <p:cNvSpPr txBox="1">
            <a:spLocks/>
          </p:cNvSpPr>
          <p:nvPr/>
        </p:nvSpPr>
        <p:spPr>
          <a:xfrm>
            <a:off x="726468" y="1539563"/>
            <a:ext cx="10725152" cy="38298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Let's Practice Our Observation Skills</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Your Task (in small groups):</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Watch the clip carefully.</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As a group, discuss and take notes on the following:</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What different modes of transport are present?</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What formal or informal interactions or conflicts do you observe between users?</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What aspects of the infrastructure (e.g., markings, signage, design) are influencing behavior?</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We will discuss your findings as a class in 5 minutes.</a:t>
            </a:r>
          </a:p>
        </p:txBody>
      </p:sp>
      <p:sp>
        <p:nvSpPr>
          <p:cNvPr id="9" name="object 2">
            <a:extLst>
              <a:ext uri="{FF2B5EF4-FFF2-40B4-BE49-F238E27FC236}">
                <a16:creationId xmlns:a16="http://schemas.microsoft.com/office/drawing/2014/main" id="{EA9DBA41-E8C4-5EEC-693A-0E23F9E1389E}"/>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1467429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E4430-1F3F-7FF2-0E5E-E592743EAE9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99D2AF8-96ED-2113-1DA3-517333D150E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3.8. Interactive Observation Exercise</a:t>
            </a:r>
            <a:endParaRPr lang="en-GB" b="1" dirty="0">
              <a:solidFill>
                <a:sysClr val="windowText" lastClr="000000"/>
              </a:solidFill>
              <a:latin typeface="Arial"/>
              <a:cs typeface="Arial"/>
            </a:endParaRPr>
          </a:p>
        </p:txBody>
      </p:sp>
      <p:pic>
        <p:nvPicPr>
          <p:cNvPr id="2" name="Online Media 1" title="Trams at Swanston &amp; Collins St Intersection - January 2020">
            <a:hlinkClick r:id="" action="ppaction://media"/>
            <a:extLst>
              <a:ext uri="{FF2B5EF4-FFF2-40B4-BE49-F238E27FC236}">
                <a16:creationId xmlns:a16="http://schemas.microsoft.com/office/drawing/2014/main" id="{382C8F78-AC9D-4999-B4F4-F31B69BDFD4B}"/>
              </a:ext>
            </a:extLst>
          </p:cNvPr>
          <p:cNvPicPr>
            <a:picLocks noRot="1" noChangeAspect="1"/>
          </p:cNvPicPr>
          <p:nvPr>
            <a:videoFile r:link="rId1"/>
          </p:nvPr>
        </p:nvPicPr>
        <p:blipFill>
          <a:blip r:embed="rId4"/>
          <a:stretch>
            <a:fillRect/>
          </a:stretch>
        </p:blipFill>
        <p:spPr>
          <a:xfrm>
            <a:off x="2122967" y="1539562"/>
            <a:ext cx="7946066" cy="4489536"/>
          </a:xfrm>
          <a:prstGeom prst="rect">
            <a:avLst/>
          </a:prstGeom>
        </p:spPr>
      </p:pic>
      <p:sp>
        <p:nvSpPr>
          <p:cNvPr id="8" name="object 2">
            <a:extLst>
              <a:ext uri="{FF2B5EF4-FFF2-40B4-BE49-F238E27FC236}">
                <a16:creationId xmlns:a16="http://schemas.microsoft.com/office/drawing/2014/main" id="{5AADEDAD-7617-69F8-3D87-572E5FF8C179}"/>
              </a:ext>
            </a:extLst>
          </p:cNvPr>
          <p:cNvSpPr txBox="1">
            <a:spLocks noGrp="1"/>
          </p:cNvSpPr>
          <p:nvPr>
            <p:ph type="title"/>
          </p:nvPr>
        </p:nvSpPr>
        <p:spPr>
          <a:xfrm>
            <a:off x="726465" y="493611"/>
            <a:ext cx="357972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10115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2712737127"/>
              </p:ext>
            </p:extLst>
          </p:nvPr>
        </p:nvGraphicFramePr>
        <p:xfrm>
          <a:off x="726279" y="1360279"/>
          <a:ext cx="10733190" cy="4801138"/>
        </p:xfrm>
        <a:graphic>
          <a:graphicData uri="http://schemas.openxmlformats.org/drawingml/2006/table">
            <a:tbl>
              <a:tblPr firstRow="1" bandRow="1">
                <a:tableStyleId>{C7B018BB-80A7-4F77-B60F-C8B233D01FF8}</a:tableStyleId>
              </a:tblPr>
              <a:tblGrid>
                <a:gridCol w="1920353">
                  <a:extLst>
                    <a:ext uri="{9D8B030D-6E8A-4147-A177-3AD203B41FA5}">
                      <a16:colId xmlns:a16="http://schemas.microsoft.com/office/drawing/2014/main" val="3455634156"/>
                    </a:ext>
                  </a:extLst>
                </a:gridCol>
                <a:gridCol w="3101082">
                  <a:extLst>
                    <a:ext uri="{9D8B030D-6E8A-4147-A177-3AD203B41FA5}">
                      <a16:colId xmlns:a16="http://schemas.microsoft.com/office/drawing/2014/main" val="2953285964"/>
                    </a:ext>
                  </a:extLst>
                </a:gridCol>
                <a:gridCol w="3155296">
                  <a:extLst>
                    <a:ext uri="{9D8B030D-6E8A-4147-A177-3AD203B41FA5}">
                      <a16:colId xmlns:a16="http://schemas.microsoft.com/office/drawing/2014/main" val="827554269"/>
                    </a:ext>
                  </a:extLst>
                </a:gridCol>
                <a:gridCol w="2556459">
                  <a:extLst>
                    <a:ext uri="{9D8B030D-6E8A-4147-A177-3AD203B41FA5}">
                      <a16:colId xmlns:a16="http://schemas.microsoft.com/office/drawing/2014/main" val="1965303475"/>
                    </a:ext>
                  </a:extLst>
                </a:gridCol>
              </a:tblGrid>
              <a:tr h="647969">
                <a:tc>
                  <a:txBody>
                    <a:bodyPr/>
                    <a:lstStyle/>
                    <a:p>
                      <a:pPr algn="l"/>
                      <a:r>
                        <a:rPr lang="en-US" sz="2000" dirty="0"/>
                        <a:t>Feature</a:t>
                      </a:r>
                      <a:endParaRPr lang="en-US" sz="2000" dirty="0">
                        <a:latin typeface="Aptos" panose="020B0004020202020204" pitchFamily="34" charset="0"/>
                      </a:endParaRPr>
                    </a:p>
                  </a:txBody>
                  <a:tcPr anchor="ctr"/>
                </a:tc>
                <a:tc>
                  <a:txBody>
                    <a:bodyPr/>
                    <a:lstStyle/>
                    <a:p>
                      <a:pPr algn="l"/>
                      <a:r>
                        <a:rPr lang="en-US" sz="2000" dirty="0"/>
                        <a:t>Surveys</a:t>
                      </a:r>
                      <a:endParaRPr lang="en-US" sz="2000" dirty="0">
                        <a:latin typeface="Aptos" panose="020B0004020202020204" pitchFamily="34" charset="0"/>
                      </a:endParaRPr>
                    </a:p>
                  </a:txBody>
                  <a:tcPr anchor="ctr"/>
                </a:tc>
                <a:tc>
                  <a:txBody>
                    <a:bodyPr/>
                    <a:lstStyle/>
                    <a:p>
                      <a:pPr algn="l"/>
                      <a:r>
                        <a:rPr lang="en-US" sz="2000" dirty="0"/>
                        <a:t>Sensor &amp; GPS</a:t>
                      </a:r>
                      <a:endParaRPr lang="en-US" sz="2000" dirty="0">
                        <a:latin typeface="Aptos" panose="020B0004020202020204" pitchFamily="34" charset="0"/>
                      </a:endParaRPr>
                    </a:p>
                  </a:txBody>
                  <a:tcPr anchor="ctr"/>
                </a:tc>
                <a:tc>
                  <a:txBody>
                    <a:bodyPr/>
                    <a:lstStyle/>
                    <a:p>
                      <a:pPr algn="l"/>
                      <a:r>
                        <a:rPr lang="en-US" sz="2000" dirty="0"/>
                        <a:t>Observation</a:t>
                      </a:r>
                      <a:endParaRPr lang="en-US" sz="2000" dirty="0">
                        <a:latin typeface="Aptos" panose="020B0004020202020204" pitchFamily="34" charset="0"/>
                      </a:endParaRPr>
                    </a:p>
                  </a:txBody>
                  <a:tcPr anchor="ctr"/>
                </a:tc>
                <a:extLst>
                  <a:ext uri="{0D108BD9-81ED-4DB2-BD59-A6C34878D82A}">
                    <a16:rowId xmlns:a16="http://schemas.microsoft.com/office/drawing/2014/main" val="3468008137"/>
                  </a:ext>
                </a:extLst>
              </a:tr>
              <a:tr h="414927">
                <a:tc>
                  <a:txBody>
                    <a:bodyPr/>
                    <a:lstStyle/>
                    <a:p>
                      <a:pPr algn="l"/>
                      <a:r>
                        <a:rPr lang="en-US" sz="2000" b="0" dirty="0"/>
                        <a:t>Data Type</a:t>
                      </a:r>
                      <a:endParaRPr lang="en-US" sz="2000" b="0" dirty="0">
                        <a:latin typeface="Aptos" panose="020B0004020202020204" pitchFamily="34" charset="0"/>
                      </a:endParaRPr>
                    </a:p>
                  </a:txBody>
                  <a:tcPr anchor="ctr"/>
                </a:tc>
                <a:tc>
                  <a:txBody>
                    <a:bodyPr/>
                    <a:lstStyle/>
                    <a:p>
                      <a:pPr algn="l"/>
                      <a:r>
                        <a:rPr lang="en-US" sz="2000" dirty="0"/>
                        <a:t>Qualitative &amp; Quantitative</a:t>
                      </a:r>
                      <a:endParaRPr lang="en-US" sz="2000" dirty="0">
                        <a:latin typeface="Aptos" panose="020B0004020202020204" pitchFamily="34" charset="0"/>
                      </a:endParaRPr>
                    </a:p>
                  </a:txBody>
                  <a:tcPr anchor="ctr"/>
                </a:tc>
                <a:tc>
                  <a:txBody>
                    <a:bodyPr/>
                    <a:lstStyle/>
                    <a:p>
                      <a:pPr algn="l"/>
                      <a:r>
                        <a:rPr lang="en-US" sz="2000" dirty="0"/>
                        <a:t>Quantitative</a:t>
                      </a:r>
                      <a:endParaRPr lang="en-US" sz="2000" dirty="0">
                        <a:latin typeface="Aptos" panose="020B0004020202020204" pitchFamily="34" charset="0"/>
                      </a:endParaRPr>
                    </a:p>
                  </a:txBody>
                  <a:tcPr anchor="ctr"/>
                </a:tc>
                <a:tc>
                  <a:txBody>
                    <a:bodyPr/>
                    <a:lstStyle/>
                    <a:p>
                      <a:pPr algn="l"/>
                      <a:r>
                        <a:rPr lang="en-US" sz="2000" dirty="0"/>
                        <a:t>Qualitative &amp; Quantitative</a:t>
                      </a:r>
                      <a:endParaRPr lang="en-US" sz="2000" dirty="0">
                        <a:latin typeface="Aptos" panose="020B0004020202020204" pitchFamily="34" charset="0"/>
                      </a:endParaRPr>
                    </a:p>
                  </a:txBody>
                  <a:tcPr anchor="ctr"/>
                </a:tc>
                <a:extLst>
                  <a:ext uri="{0D108BD9-81ED-4DB2-BD59-A6C34878D82A}">
                    <a16:rowId xmlns:a16="http://schemas.microsoft.com/office/drawing/2014/main" val="308558350"/>
                  </a:ext>
                </a:extLst>
              </a:tr>
              <a:tr h="647969">
                <a:tc>
                  <a:txBody>
                    <a:bodyPr/>
                    <a:lstStyle/>
                    <a:p>
                      <a:pPr algn="l"/>
                      <a:r>
                        <a:rPr lang="en-US" sz="2000" b="0" dirty="0"/>
                        <a:t>Primary Question</a:t>
                      </a:r>
                      <a:endParaRPr lang="en-US" sz="2000" b="0" dirty="0">
                        <a:latin typeface="Aptos" panose="020B0004020202020204" pitchFamily="34" charset="0"/>
                      </a:endParaRPr>
                    </a:p>
                  </a:txBody>
                  <a:tcPr anchor="ctr"/>
                </a:tc>
                <a:tc>
                  <a:txBody>
                    <a:bodyPr/>
                    <a:lstStyle/>
                    <a:p>
                      <a:pPr algn="l"/>
                      <a:r>
                        <a:rPr lang="en-US" sz="2000" dirty="0"/>
                        <a:t>Why? (Motivations, Perceptions)</a:t>
                      </a:r>
                      <a:endParaRPr lang="en-US" sz="20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000" dirty="0"/>
                        <a:t>What? Where? When? (Objective Facts)</a:t>
                      </a:r>
                      <a:endParaRPr lang="en-US" sz="2000" dirty="0">
                        <a:latin typeface="Aptos" panose="020B0004020202020204" pitchFamily="34" charset="0"/>
                      </a:endParaRPr>
                    </a:p>
                  </a:txBody>
                  <a:tcPr anchor="ctr"/>
                </a:tc>
                <a:tc>
                  <a:txBody>
                    <a:bodyPr/>
                    <a:lstStyle/>
                    <a:p>
                      <a:pPr algn="l"/>
                      <a:r>
                        <a:rPr lang="en-US" sz="2000" dirty="0"/>
                        <a:t>How? (Behaviors, Interactions)</a:t>
                      </a:r>
                      <a:endParaRPr lang="en-US" sz="2000" dirty="0">
                        <a:latin typeface="Aptos" panose="020B0004020202020204" pitchFamily="34" charset="0"/>
                      </a:endParaRPr>
                    </a:p>
                  </a:txBody>
                  <a:tcPr anchor="ctr"/>
                </a:tc>
                <a:extLst>
                  <a:ext uri="{0D108BD9-81ED-4DB2-BD59-A6C34878D82A}">
                    <a16:rowId xmlns:a16="http://schemas.microsoft.com/office/drawing/2014/main" val="2201246615"/>
                  </a:ext>
                </a:extLst>
              </a:tr>
              <a:tr h="647969">
                <a:tc>
                  <a:txBody>
                    <a:bodyPr/>
                    <a:lstStyle/>
                    <a:p>
                      <a:pPr algn="l"/>
                      <a:r>
                        <a:rPr lang="en-US" sz="2000" b="0" dirty="0"/>
                        <a:t>Cost</a:t>
                      </a:r>
                      <a:endParaRPr lang="en-US" sz="2000" b="0" dirty="0">
                        <a:latin typeface="Aptos" panose="020B0004020202020204" pitchFamily="34" charset="0"/>
                      </a:endParaRPr>
                    </a:p>
                  </a:txBody>
                  <a:tcPr anchor="ctr"/>
                </a:tc>
                <a:tc>
                  <a:txBody>
                    <a:bodyPr/>
                    <a:lstStyle/>
                    <a:p>
                      <a:pPr algn="l"/>
                      <a:r>
                        <a:rPr lang="en-US" sz="2000" dirty="0"/>
                        <a:t>Medium to High</a:t>
                      </a:r>
                      <a:endParaRPr lang="en-US" sz="2000" dirty="0">
                        <a:latin typeface="Aptos" panose="020B0004020202020204" pitchFamily="34" charset="0"/>
                      </a:endParaRPr>
                    </a:p>
                  </a:txBody>
                  <a:tcPr anchor="ctr"/>
                </a:tc>
                <a:tc>
                  <a:txBody>
                    <a:bodyPr/>
                    <a:lstStyle/>
                    <a:p>
                      <a:pPr algn="l"/>
                      <a:r>
                        <a:rPr lang="en-US" sz="2000" dirty="0"/>
                        <a:t>High (Initial), Low (Operational)</a:t>
                      </a:r>
                      <a:endParaRPr lang="en-US" sz="2000" dirty="0">
                        <a:latin typeface="Aptos" panose="020B0004020202020204" pitchFamily="34" charset="0"/>
                      </a:endParaRPr>
                    </a:p>
                  </a:txBody>
                  <a:tcPr anchor="ctr"/>
                </a:tc>
                <a:tc>
                  <a:txBody>
                    <a:bodyPr/>
                    <a:lstStyle/>
                    <a:p>
                      <a:pPr algn="l"/>
                      <a:r>
                        <a:rPr lang="en-US" sz="2000" dirty="0"/>
                        <a:t>Medium to High</a:t>
                      </a:r>
                      <a:endParaRPr lang="en-US" sz="2000" dirty="0">
                        <a:latin typeface="Aptos" panose="020B0004020202020204" pitchFamily="34" charset="0"/>
                      </a:endParaRPr>
                    </a:p>
                  </a:txBody>
                  <a:tcPr anchor="ctr"/>
                </a:tc>
                <a:extLst>
                  <a:ext uri="{0D108BD9-81ED-4DB2-BD59-A6C34878D82A}">
                    <a16:rowId xmlns:a16="http://schemas.microsoft.com/office/drawing/2014/main" val="129778243"/>
                  </a:ext>
                </a:extLst>
              </a:tr>
              <a:tr h="647969">
                <a:tc>
                  <a:txBody>
                    <a:bodyPr/>
                    <a:lstStyle/>
                    <a:p>
                      <a:pPr algn="l"/>
                      <a:r>
                        <a:rPr lang="en-US" sz="2000" b="0" dirty="0"/>
                        <a:t>Scalability</a:t>
                      </a:r>
                      <a:endParaRPr lang="en-US" sz="2000" b="0" dirty="0">
                        <a:latin typeface="Aptos" panose="020B0004020202020204" pitchFamily="34" charset="0"/>
                      </a:endParaRPr>
                    </a:p>
                  </a:txBody>
                  <a:tcPr anchor="ctr"/>
                </a:tc>
                <a:tc>
                  <a:txBody>
                    <a:bodyPr/>
                    <a:lstStyle/>
                    <a:p>
                      <a:pPr algn="l"/>
                      <a:r>
                        <a:rPr lang="en-US" sz="2000" dirty="0"/>
                        <a:t>Medium</a:t>
                      </a:r>
                      <a:endParaRPr lang="en-US" sz="2000" dirty="0">
                        <a:latin typeface="Aptos" panose="020B0004020202020204" pitchFamily="34" charset="0"/>
                      </a:endParaRPr>
                    </a:p>
                  </a:txBody>
                  <a:tcPr anchor="ctr"/>
                </a:tc>
                <a:tc>
                  <a:txBody>
                    <a:bodyPr/>
                    <a:lstStyle/>
                    <a:p>
                      <a:pPr algn="l"/>
                      <a:r>
                        <a:rPr lang="en-US" sz="2000" dirty="0"/>
                        <a:t>High</a:t>
                      </a:r>
                      <a:endParaRPr lang="en-US" sz="2000" dirty="0">
                        <a:latin typeface="Aptos" panose="020B0004020202020204" pitchFamily="34" charset="0"/>
                      </a:endParaRPr>
                    </a:p>
                  </a:txBody>
                  <a:tcPr anchor="ctr"/>
                </a:tc>
                <a:tc>
                  <a:txBody>
                    <a:bodyPr/>
                    <a:lstStyle/>
                    <a:p>
                      <a:pPr algn="l"/>
                      <a:r>
                        <a:rPr lang="en-US" sz="2000" dirty="0"/>
                        <a:t>Low</a:t>
                      </a:r>
                      <a:endParaRPr lang="en-US" sz="2000" dirty="0">
                        <a:latin typeface="Aptos" panose="020B0004020202020204" pitchFamily="34" charset="0"/>
                      </a:endParaRPr>
                    </a:p>
                  </a:txBody>
                  <a:tcPr anchor="ctr"/>
                </a:tc>
                <a:extLst>
                  <a:ext uri="{0D108BD9-81ED-4DB2-BD59-A6C34878D82A}">
                    <a16:rowId xmlns:a16="http://schemas.microsoft.com/office/drawing/2014/main" val="2174629930"/>
                  </a:ext>
                </a:extLst>
              </a:tr>
              <a:tr h="375140">
                <a:tc>
                  <a:txBody>
                    <a:bodyPr/>
                    <a:lstStyle/>
                    <a:p>
                      <a:pPr algn="l"/>
                      <a:r>
                        <a:rPr lang="en-US" sz="2000" b="0" dirty="0"/>
                        <a:t>Objectivity</a:t>
                      </a:r>
                      <a:endParaRPr lang="en-US" sz="2000" b="0" dirty="0">
                        <a:latin typeface="Aptos" panose="020B0004020202020204" pitchFamily="34" charset="0"/>
                      </a:endParaRPr>
                    </a:p>
                  </a:txBody>
                  <a:tcPr anchor="ctr"/>
                </a:tc>
                <a:tc>
                  <a:txBody>
                    <a:bodyPr/>
                    <a:lstStyle/>
                    <a:p>
                      <a:pPr algn="l"/>
                      <a:r>
                        <a:rPr lang="en-US" sz="2000" dirty="0"/>
                        <a:t>Low to Medium (Subjective)</a:t>
                      </a:r>
                      <a:endParaRPr lang="en-US" sz="2000" dirty="0">
                        <a:latin typeface="Aptos" panose="020B0004020202020204" pitchFamily="34" charset="0"/>
                      </a:endParaRPr>
                    </a:p>
                  </a:txBody>
                  <a:tcPr anchor="ctr"/>
                </a:tc>
                <a:tc>
                  <a:txBody>
                    <a:bodyPr/>
                    <a:lstStyle/>
                    <a:p>
                      <a:pPr algn="l"/>
                      <a:r>
                        <a:rPr lang="en-US" sz="2000" dirty="0"/>
                        <a:t>High (Objective)</a:t>
                      </a:r>
                      <a:endParaRPr lang="en-US" sz="2000" dirty="0">
                        <a:latin typeface="Aptos" panose="020B0004020202020204" pitchFamily="34" charset="0"/>
                      </a:endParaRPr>
                    </a:p>
                  </a:txBody>
                  <a:tcPr anchor="ctr"/>
                </a:tc>
                <a:tc>
                  <a:txBody>
                    <a:bodyPr/>
                    <a:lstStyle/>
                    <a:p>
                      <a:pPr algn="l"/>
                      <a:r>
                        <a:rPr lang="en-US" sz="2000" dirty="0"/>
                        <a:t>Medium (Prone to Bias)</a:t>
                      </a:r>
                      <a:endParaRPr lang="en-US" sz="2000" dirty="0">
                        <a:latin typeface="Aptos" panose="020B0004020202020204" pitchFamily="34" charset="0"/>
                      </a:endParaRPr>
                    </a:p>
                  </a:txBody>
                  <a:tcPr anchor="ctr"/>
                </a:tc>
                <a:extLst>
                  <a:ext uri="{0D108BD9-81ED-4DB2-BD59-A6C34878D82A}">
                    <a16:rowId xmlns:a16="http://schemas.microsoft.com/office/drawing/2014/main" val="4099790155"/>
                  </a:ext>
                </a:extLst>
              </a:tr>
              <a:tr h="414927">
                <a:tc>
                  <a:txBody>
                    <a:bodyPr/>
                    <a:lstStyle/>
                    <a:p>
                      <a:pPr algn="l"/>
                      <a:r>
                        <a:rPr lang="en-US" sz="2000" b="0" dirty="0"/>
                        <a:t>Contextual Richness</a:t>
                      </a:r>
                      <a:endParaRPr lang="en-US" sz="2000" b="0" dirty="0">
                        <a:latin typeface="Aptos" panose="020B0004020202020204" pitchFamily="34" charset="0"/>
                      </a:endParaRPr>
                    </a:p>
                  </a:txBody>
                  <a:tcPr anchor="ctr"/>
                </a:tc>
                <a:tc>
                  <a:txBody>
                    <a:bodyPr/>
                    <a:lstStyle/>
                    <a:p>
                      <a:pPr algn="l"/>
                      <a:r>
                        <a:rPr lang="en-US" sz="2000" dirty="0"/>
                        <a:t>Medium</a:t>
                      </a:r>
                      <a:endParaRPr lang="en-US" sz="20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000" dirty="0"/>
                        <a:t>Low</a:t>
                      </a:r>
                      <a:endParaRPr lang="en-US" sz="2000" dirty="0">
                        <a:latin typeface="Aptos" panose="020B0004020202020204" pitchFamily="34" charset="0"/>
                      </a:endParaRPr>
                    </a:p>
                  </a:txBody>
                  <a:tcPr anchor="ctr"/>
                </a:tc>
                <a:tc>
                  <a:txBody>
                    <a:bodyPr/>
                    <a:lstStyle/>
                    <a:p>
                      <a:pPr algn="l"/>
                      <a:r>
                        <a:rPr lang="en-US" sz="2000" dirty="0"/>
                        <a:t>High</a:t>
                      </a:r>
                      <a:endParaRPr lang="en-US" sz="2000" dirty="0">
                        <a:latin typeface="Aptos" panose="020B0004020202020204" pitchFamily="34" charset="0"/>
                      </a:endParaRPr>
                    </a:p>
                  </a:txBody>
                  <a:tcPr anchor="ctr"/>
                </a:tc>
                <a:extLst>
                  <a:ext uri="{0D108BD9-81ED-4DB2-BD59-A6C34878D82A}">
                    <a16:rowId xmlns:a16="http://schemas.microsoft.com/office/drawing/2014/main" val="3163788475"/>
                  </a:ext>
                </a:extLst>
              </a:tr>
            </a:tbl>
          </a:graphicData>
        </a:graphic>
      </p:graphicFrame>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3.9. Synthesis: Choosing the Right Tool</a:t>
            </a:r>
            <a:endParaRPr lang="en-GB" sz="3200" b="1" dirty="0">
              <a:solidFill>
                <a:schemeClr val="tx1"/>
              </a:solidFill>
              <a:latin typeface="Aptos" panose="020B0004020202020204" pitchFamily="34" charset="0"/>
              <a:cs typeface="Arial"/>
            </a:endParaRPr>
          </a:p>
        </p:txBody>
      </p:sp>
      <p:sp>
        <p:nvSpPr>
          <p:cNvPr id="11" name="object 2">
            <a:extLst>
              <a:ext uri="{FF2B5EF4-FFF2-40B4-BE49-F238E27FC236}">
                <a16:creationId xmlns:a16="http://schemas.microsoft.com/office/drawing/2014/main" id="{291AE516-5C89-850B-547A-16F9848B1773}"/>
              </a:ext>
            </a:extLst>
          </p:cNvPr>
          <p:cNvSpPr txBox="1">
            <a:spLocks noGrp="1"/>
          </p:cNvSpPr>
          <p:nvPr>
            <p:ph type="title"/>
          </p:nvPr>
        </p:nvSpPr>
        <p:spPr>
          <a:xfrm>
            <a:off x="726279" y="427119"/>
            <a:ext cx="383490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Observational Techniques</a:t>
            </a:r>
            <a:endParaRPr lang="en-GB" sz="2400" b="1" dirty="0">
              <a:solidFill>
                <a:schemeClr val="bg1"/>
              </a:solidFill>
            </a:endParaRPr>
          </a:p>
        </p:txBody>
      </p:sp>
    </p:spTree>
    <p:extLst>
      <p:ext uri="{BB962C8B-B14F-4D97-AF65-F5344CB8AC3E}">
        <p14:creationId xmlns:p14="http://schemas.microsoft.com/office/powerpoint/2010/main" val="2717534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DBA42-601D-5D8A-D5DD-5A8D8FC64B7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B2429B8-193E-8B7C-A4AD-0DD4CF3EC17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Conclusions and Key Takeaways</a:t>
            </a:r>
          </a:p>
        </p:txBody>
      </p:sp>
    </p:spTree>
    <p:extLst>
      <p:ext uri="{BB962C8B-B14F-4D97-AF65-F5344CB8AC3E}">
        <p14:creationId xmlns:p14="http://schemas.microsoft.com/office/powerpoint/2010/main" val="3586305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E6224-D09E-BA4C-3B7B-80348752A00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EE9DCEA-901A-2DC2-DA8D-F16B4337C0F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The Data Cycle: A Continuous Process</a:t>
            </a:r>
            <a:endParaRPr lang="en-GB" b="1"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70B7B340-C280-AA27-C225-34666B6FD4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33" t="4960" r="10498" b="4651"/>
          <a:stretch>
            <a:fillRect/>
          </a:stretch>
        </p:blipFill>
        <p:spPr bwMode="auto">
          <a:xfrm>
            <a:off x="2814084" y="1539562"/>
            <a:ext cx="6563832" cy="4689598"/>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E65ED59A-01C7-317D-EA78-F0646247CE9A}"/>
              </a:ext>
            </a:extLst>
          </p:cNvPr>
          <p:cNvSpPr txBox="1">
            <a:spLocks noGrp="1"/>
          </p:cNvSpPr>
          <p:nvPr>
            <p:ph type="title"/>
          </p:nvPr>
        </p:nvSpPr>
        <p:spPr>
          <a:xfrm>
            <a:off x="726468" y="493611"/>
            <a:ext cx="4387792"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and Key Takeaways</a:t>
            </a:r>
            <a:endParaRPr lang="en-GB" sz="2400" b="1" dirty="0">
              <a:solidFill>
                <a:schemeClr val="bg1"/>
              </a:solidFill>
            </a:endParaRPr>
          </a:p>
        </p:txBody>
      </p:sp>
    </p:spTree>
    <p:extLst>
      <p:ext uri="{BB962C8B-B14F-4D97-AF65-F5344CB8AC3E}">
        <p14:creationId xmlns:p14="http://schemas.microsoft.com/office/powerpoint/2010/main" val="3525616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ECEDF-E68E-7C8A-0081-B24C49F0F4DF}"/>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38C116C6-B203-E614-920E-7DF2E61F6A6D}"/>
              </a:ext>
            </a:extLst>
          </p:cNvPr>
          <p:cNvSpPr txBox="1">
            <a:spLocks/>
          </p:cNvSpPr>
          <p:nvPr/>
        </p:nvSpPr>
        <p:spPr>
          <a:xfrm>
            <a:off x="726469" y="1615340"/>
            <a:ext cx="3537188" cy="11606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1. </a:t>
            </a:r>
            <a:r>
              <a:rPr kumimoji="0" lang="en-US" sz="2000" b="1" i="0" u="none" strike="noStrike" kern="1200" cap="none" spc="0" normalizeH="0" baseline="0" noProof="0" dirty="0">
                <a:ln>
                  <a:noFill/>
                </a:ln>
                <a:solidFill>
                  <a:sysClr val="windowText" lastClr="000000"/>
                </a:solidFill>
                <a:effectLst/>
                <a:uLnTx/>
                <a:uFillTx/>
                <a:ea typeface="+mn-ea"/>
                <a:cs typeface="+mn-cs"/>
              </a:rPr>
              <a:t>Start with Clear Objectives</a:t>
            </a:r>
            <a:r>
              <a:rPr kumimoji="0" lang="en-US" sz="2000" i="0" u="none" strike="noStrike" kern="1200" cap="none" spc="0" normalizeH="0" baseline="0" noProof="0" dirty="0">
                <a:ln>
                  <a:noFill/>
                </a:ln>
                <a:solidFill>
                  <a:sysClr val="windowText" lastClr="000000"/>
                </a:solidFill>
                <a:effectLst/>
                <a:uLnTx/>
                <a:uFillTx/>
                <a:ea typeface="+mn-ea"/>
                <a:cs typeface="+mn-cs"/>
              </a:rPr>
              <a:t>: Your research question dictates your method.</a:t>
            </a:r>
          </a:p>
        </p:txBody>
      </p:sp>
      <p:sp>
        <p:nvSpPr>
          <p:cNvPr id="2" name="Content Placeholder 2">
            <a:extLst>
              <a:ext uri="{FF2B5EF4-FFF2-40B4-BE49-F238E27FC236}">
                <a16:creationId xmlns:a16="http://schemas.microsoft.com/office/drawing/2014/main" id="{10FEA5A9-59B2-A52C-3474-893E504848D8}"/>
              </a:ext>
            </a:extLst>
          </p:cNvPr>
          <p:cNvSpPr txBox="1">
            <a:spLocks/>
          </p:cNvSpPr>
          <p:nvPr/>
        </p:nvSpPr>
        <p:spPr>
          <a:xfrm>
            <a:off x="5774726" y="1514599"/>
            <a:ext cx="4023330" cy="14503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2. </a:t>
            </a:r>
            <a:r>
              <a:rPr kumimoji="0" lang="en-US" sz="2000" b="1" i="0" u="none" strike="noStrike" kern="1200" cap="none" spc="0" normalizeH="0" baseline="0" noProof="0" dirty="0">
                <a:ln>
                  <a:noFill/>
                </a:ln>
                <a:solidFill>
                  <a:sysClr val="windowText" lastClr="000000"/>
                </a:solidFill>
                <a:effectLst/>
                <a:uLnTx/>
                <a:uFillTx/>
                <a:ea typeface="+mn-ea"/>
                <a:cs typeface="+mn-cs"/>
              </a:rPr>
              <a:t>No "Perfect" Method Exists</a:t>
            </a:r>
            <a:r>
              <a:rPr kumimoji="0" lang="en-US" sz="2000" i="0" u="none" strike="noStrike" kern="1200" cap="none" spc="0" normalizeH="0" baseline="0" noProof="0" dirty="0">
                <a:ln>
                  <a:noFill/>
                </a:ln>
                <a:solidFill>
                  <a:sysClr val="windowText" lastClr="000000"/>
                </a:solidFill>
                <a:effectLst/>
                <a:uLnTx/>
                <a:uFillTx/>
                <a:ea typeface="+mn-ea"/>
                <a:cs typeface="+mn-cs"/>
              </a:rPr>
              <a:t>: All methods involve trade-offs between cost, scale, and richness. The best approach is often a hybrid one.</a:t>
            </a:r>
          </a:p>
        </p:txBody>
      </p:sp>
      <p:sp>
        <p:nvSpPr>
          <p:cNvPr id="12" name="Content Placeholder 2">
            <a:extLst>
              <a:ext uri="{FF2B5EF4-FFF2-40B4-BE49-F238E27FC236}">
                <a16:creationId xmlns:a16="http://schemas.microsoft.com/office/drawing/2014/main" id="{28393D58-5BCC-465D-4D1C-C9EB064CB617}"/>
              </a:ext>
            </a:extLst>
          </p:cNvPr>
          <p:cNvSpPr txBox="1">
            <a:spLocks/>
          </p:cNvSpPr>
          <p:nvPr/>
        </p:nvSpPr>
        <p:spPr>
          <a:xfrm>
            <a:off x="726468" y="4158557"/>
            <a:ext cx="3575320" cy="12549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3. </a:t>
            </a:r>
            <a:r>
              <a:rPr kumimoji="0" lang="en-US" sz="2000" b="1" i="0" u="none" strike="noStrike" kern="1200" cap="none" spc="0" normalizeH="0" baseline="0" noProof="0" dirty="0">
                <a:ln>
                  <a:noFill/>
                </a:ln>
                <a:solidFill>
                  <a:sysClr val="windowText" lastClr="000000"/>
                </a:solidFill>
                <a:effectLst/>
                <a:uLnTx/>
                <a:uFillTx/>
                <a:ea typeface="+mn-ea"/>
                <a:cs typeface="+mn-cs"/>
              </a:rPr>
              <a:t>Ethics and Privacy are Paramount</a:t>
            </a:r>
            <a:r>
              <a:rPr kumimoji="0" lang="en-US" sz="2000" i="0" u="none" strike="noStrike" kern="1200" cap="none" spc="0" normalizeH="0" baseline="0" noProof="0" dirty="0">
                <a:ln>
                  <a:noFill/>
                </a:ln>
                <a:solidFill>
                  <a:sysClr val="windowText" lastClr="000000"/>
                </a:solidFill>
                <a:effectLst/>
                <a:uLnTx/>
                <a:uFillTx/>
                <a:ea typeface="+mn-ea"/>
                <a:cs typeface="+mn-cs"/>
              </a:rPr>
              <a:t>: Responsible data handling is a non-negotiable foundation of all research.</a:t>
            </a:r>
          </a:p>
        </p:txBody>
      </p:sp>
      <p:sp>
        <p:nvSpPr>
          <p:cNvPr id="3" name="object 3">
            <a:extLst>
              <a:ext uri="{FF2B5EF4-FFF2-40B4-BE49-F238E27FC236}">
                <a16:creationId xmlns:a16="http://schemas.microsoft.com/office/drawing/2014/main" id="{A660D797-FE0D-0653-D5DC-4CA63F7D991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Key Takeaways &amp; Best Practices</a:t>
            </a:r>
            <a:endParaRPr lang="en-GB" b="1" dirty="0">
              <a:solidFill>
                <a:sysClr val="windowText" lastClr="000000"/>
              </a:solidFill>
              <a:latin typeface="Arial"/>
              <a:cs typeface="Arial"/>
            </a:endParaRPr>
          </a:p>
        </p:txBody>
      </p:sp>
      <p:pic>
        <p:nvPicPr>
          <p:cNvPr id="7" name="Picture 6" descr="A diagram of data analysis&#10;&#10;AI-generated content may be incorrect.">
            <a:extLst>
              <a:ext uri="{FF2B5EF4-FFF2-40B4-BE49-F238E27FC236}">
                <a16:creationId xmlns:a16="http://schemas.microsoft.com/office/drawing/2014/main" id="{8ABB4D98-AE97-6108-0A3D-7037D34C68FA}"/>
              </a:ext>
            </a:extLst>
          </p:cNvPr>
          <p:cNvPicPr>
            <a:picLocks noChangeAspect="1"/>
          </p:cNvPicPr>
          <p:nvPr/>
        </p:nvPicPr>
        <p:blipFill>
          <a:blip r:embed="rId3">
            <a:extLst>
              <a:ext uri="{28A0092B-C50C-407E-A947-70E740481C1C}">
                <a14:useLocalDpi xmlns:a14="http://schemas.microsoft.com/office/drawing/2010/main" val="0"/>
              </a:ext>
            </a:extLst>
          </a:blip>
          <a:srcRect l="6042" t="68481" r="81925" b="17344"/>
          <a:stretch>
            <a:fillRect/>
          </a:stretch>
        </p:blipFill>
        <p:spPr>
          <a:xfrm>
            <a:off x="4263657" y="4220296"/>
            <a:ext cx="960474" cy="1131502"/>
          </a:xfrm>
          <a:prstGeom prst="rect">
            <a:avLst/>
          </a:prstGeom>
        </p:spPr>
      </p:pic>
      <p:pic>
        <p:nvPicPr>
          <p:cNvPr id="9" name="Picture 8" descr="A diagram of data analysis&#10;&#10;AI-generated content may be incorrect.">
            <a:extLst>
              <a:ext uri="{FF2B5EF4-FFF2-40B4-BE49-F238E27FC236}">
                <a16:creationId xmlns:a16="http://schemas.microsoft.com/office/drawing/2014/main" id="{436A6110-E170-6224-1C54-EE0D2D0C428F}"/>
              </a:ext>
            </a:extLst>
          </p:cNvPr>
          <p:cNvPicPr>
            <a:picLocks noChangeAspect="1"/>
          </p:cNvPicPr>
          <p:nvPr/>
        </p:nvPicPr>
        <p:blipFill>
          <a:blip r:embed="rId3">
            <a:extLst>
              <a:ext uri="{28A0092B-C50C-407E-A947-70E740481C1C}">
                <a14:useLocalDpi xmlns:a14="http://schemas.microsoft.com/office/drawing/2010/main" val="0"/>
              </a:ext>
            </a:extLst>
          </a:blip>
          <a:srcRect l="5006" t="29879" r="82153" b="54400"/>
          <a:stretch>
            <a:fillRect/>
          </a:stretch>
        </p:blipFill>
        <p:spPr>
          <a:xfrm>
            <a:off x="4197297" y="1568173"/>
            <a:ext cx="1024950" cy="1254979"/>
          </a:xfrm>
          <a:prstGeom prst="rect">
            <a:avLst/>
          </a:prstGeom>
        </p:spPr>
      </p:pic>
      <p:pic>
        <p:nvPicPr>
          <p:cNvPr id="10" name="Picture 9" descr="A diagram of data analysis&#10;&#10;AI-generated content may be incorrect.">
            <a:extLst>
              <a:ext uri="{FF2B5EF4-FFF2-40B4-BE49-F238E27FC236}">
                <a16:creationId xmlns:a16="http://schemas.microsoft.com/office/drawing/2014/main" id="{F75ED5E6-26BD-6ECD-88F3-AAE33268C6A8}"/>
              </a:ext>
            </a:extLst>
          </p:cNvPr>
          <p:cNvPicPr>
            <a:picLocks noChangeAspect="1"/>
          </p:cNvPicPr>
          <p:nvPr/>
        </p:nvPicPr>
        <p:blipFill>
          <a:blip r:embed="rId3">
            <a:extLst>
              <a:ext uri="{28A0092B-C50C-407E-A947-70E740481C1C}">
                <a14:useLocalDpi xmlns:a14="http://schemas.microsoft.com/office/drawing/2010/main" val="0"/>
              </a:ext>
            </a:extLst>
          </a:blip>
          <a:srcRect l="52925" t="30960" r="29381" b="52958"/>
          <a:stretch>
            <a:fillRect/>
          </a:stretch>
        </p:blipFill>
        <p:spPr>
          <a:xfrm>
            <a:off x="10039266" y="1597948"/>
            <a:ext cx="1412354" cy="1283658"/>
          </a:xfrm>
          <a:prstGeom prst="rect">
            <a:avLst/>
          </a:prstGeom>
        </p:spPr>
      </p:pic>
      <p:pic>
        <p:nvPicPr>
          <p:cNvPr id="11" name="Picture 10" descr="A diagram of data analysis&#10;&#10;AI-generated content may be incorrect.">
            <a:extLst>
              <a:ext uri="{FF2B5EF4-FFF2-40B4-BE49-F238E27FC236}">
                <a16:creationId xmlns:a16="http://schemas.microsoft.com/office/drawing/2014/main" id="{8C8B4719-9ABE-2993-8E1C-FD3787C94FC4}"/>
              </a:ext>
            </a:extLst>
          </p:cNvPr>
          <p:cNvPicPr>
            <a:picLocks noChangeAspect="1"/>
          </p:cNvPicPr>
          <p:nvPr/>
        </p:nvPicPr>
        <p:blipFill>
          <a:blip r:embed="rId3">
            <a:extLst>
              <a:ext uri="{28A0092B-C50C-407E-A947-70E740481C1C}">
                <a14:useLocalDpi xmlns:a14="http://schemas.microsoft.com/office/drawing/2010/main" val="0"/>
              </a:ext>
            </a:extLst>
          </a:blip>
          <a:srcRect l="54408" t="68481" r="32272" b="17344"/>
          <a:stretch>
            <a:fillRect/>
          </a:stretch>
        </p:blipFill>
        <p:spPr>
          <a:xfrm>
            <a:off x="10294397" y="4260844"/>
            <a:ext cx="1063257" cy="1131502"/>
          </a:xfrm>
          <a:prstGeom prst="rect">
            <a:avLst/>
          </a:prstGeom>
        </p:spPr>
      </p:pic>
      <p:sp>
        <p:nvSpPr>
          <p:cNvPr id="14" name="Content Placeholder 2">
            <a:extLst>
              <a:ext uri="{FF2B5EF4-FFF2-40B4-BE49-F238E27FC236}">
                <a16:creationId xmlns:a16="http://schemas.microsoft.com/office/drawing/2014/main" id="{671A6F6B-3F78-1688-5D02-9B1903269BB9}"/>
              </a:ext>
            </a:extLst>
          </p:cNvPr>
          <p:cNvSpPr txBox="1">
            <a:spLocks/>
          </p:cNvSpPr>
          <p:nvPr/>
        </p:nvSpPr>
        <p:spPr>
          <a:xfrm>
            <a:off x="5774726" y="4199105"/>
            <a:ext cx="4264540" cy="12549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3. </a:t>
            </a:r>
            <a:r>
              <a:rPr kumimoji="0" lang="en-US" sz="2000" b="1" i="0" u="none" strike="noStrike" kern="1200" cap="none" spc="0" normalizeH="0" baseline="0" noProof="0" dirty="0">
                <a:ln>
                  <a:noFill/>
                </a:ln>
                <a:solidFill>
                  <a:sysClr val="windowText" lastClr="000000"/>
                </a:solidFill>
                <a:effectLst/>
                <a:uLnTx/>
                <a:uFillTx/>
                <a:ea typeface="+mn-ea"/>
                <a:cs typeface="+mn-cs"/>
              </a:rPr>
              <a:t>Quality In, Quality Out</a:t>
            </a:r>
            <a:r>
              <a:rPr kumimoji="0" lang="en-US" sz="2000" i="0" u="none" strike="noStrike" kern="1200" cap="none" spc="0" normalizeH="0" baseline="0" noProof="0" dirty="0">
                <a:ln>
                  <a:noFill/>
                </a:ln>
                <a:solidFill>
                  <a:sysClr val="windowText" lastClr="000000"/>
                </a:solidFill>
                <a:effectLst/>
                <a:uLnTx/>
                <a:uFillTx/>
                <a:ea typeface="+mn-ea"/>
                <a:cs typeface="+mn-cs"/>
              </a:rPr>
              <a:t>: Rigorous planning, pilot testing, and bias mitigation are essential for trustworthy results.</a:t>
            </a:r>
          </a:p>
        </p:txBody>
      </p:sp>
      <p:sp>
        <p:nvSpPr>
          <p:cNvPr id="17" name="object 2">
            <a:extLst>
              <a:ext uri="{FF2B5EF4-FFF2-40B4-BE49-F238E27FC236}">
                <a16:creationId xmlns:a16="http://schemas.microsoft.com/office/drawing/2014/main" id="{81538689-7E00-BF73-AA1F-0750DAEA7AC4}"/>
              </a:ext>
            </a:extLst>
          </p:cNvPr>
          <p:cNvSpPr txBox="1">
            <a:spLocks noGrp="1"/>
          </p:cNvSpPr>
          <p:nvPr>
            <p:ph type="title"/>
          </p:nvPr>
        </p:nvSpPr>
        <p:spPr>
          <a:xfrm>
            <a:off x="726468" y="493611"/>
            <a:ext cx="4387792"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and Key Takeaways</a:t>
            </a:r>
            <a:endParaRPr lang="en-GB" sz="2400" b="1" dirty="0">
              <a:solidFill>
                <a:schemeClr val="bg1"/>
              </a:solidFill>
            </a:endParaRPr>
          </a:p>
        </p:txBody>
      </p:sp>
    </p:spTree>
    <p:extLst>
      <p:ext uri="{BB962C8B-B14F-4D97-AF65-F5344CB8AC3E}">
        <p14:creationId xmlns:p14="http://schemas.microsoft.com/office/powerpoint/2010/main" val="30223255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01AAD-215B-968C-4D0A-2CDBFAAD53A1}"/>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EB8CB47-6941-4C93-C17B-F73C3C1A580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Summary: Review of Core Methods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06932F18-A8FD-E8BF-1594-B38BB7AAD0BE}"/>
              </a:ext>
            </a:extLst>
          </p:cNvPr>
          <p:cNvSpPr txBox="1">
            <a:spLocks/>
          </p:cNvSpPr>
          <p:nvPr/>
        </p:nvSpPr>
        <p:spPr>
          <a:xfrm>
            <a:off x="726468" y="1539563"/>
            <a:ext cx="10725152" cy="30962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Surveys &amp; Questionnaires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Gather insights directly from individuals about their behaviors, preferences, and attitudes.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Sensors &amp; GPS Data</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Provide objective, real-time data on traffic flow, vehicle movements, and system performance.</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Observational Techniques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Capture detailed, contextual data on behaviors and interactions in natural settings.</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Combining these three approaches is crucial for a great understanding of transportation.</a:t>
            </a:r>
          </a:p>
        </p:txBody>
      </p:sp>
      <p:sp>
        <p:nvSpPr>
          <p:cNvPr id="10" name="object 2">
            <a:extLst>
              <a:ext uri="{FF2B5EF4-FFF2-40B4-BE49-F238E27FC236}">
                <a16:creationId xmlns:a16="http://schemas.microsoft.com/office/drawing/2014/main" id="{DFE78CE2-3548-54CC-8667-7D272E0AA956}"/>
              </a:ext>
            </a:extLst>
          </p:cNvPr>
          <p:cNvSpPr txBox="1">
            <a:spLocks noGrp="1"/>
          </p:cNvSpPr>
          <p:nvPr>
            <p:ph type="title"/>
          </p:nvPr>
        </p:nvSpPr>
        <p:spPr>
          <a:xfrm>
            <a:off x="726468" y="493611"/>
            <a:ext cx="4387792"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and Key Takeaways</a:t>
            </a:r>
            <a:endParaRPr lang="en-GB" sz="2400" b="1" dirty="0">
              <a:solidFill>
                <a:schemeClr val="bg1"/>
              </a:solidFill>
            </a:endParaRPr>
          </a:p>
        </p:txBody>
      </p:sp>
    </p:spTree>
    <p:extLst>
      <p:ext uri="{BB962C8B-B14F-4D97-AF65-F5344CB8AC3E}">
        <p14:creationId xmlns:p14="http://schemas.microsoft.com/office/powerpoint/2010/main" val="4128411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a:t>
            </a:r>
          </a:p>
          <a:p>
            <a:pPr algn="ctr"/>
            <a:r>
              <a:rPr lang="en-US" sz="3200" b="1" dirty="0">
                <a:solidFill>
                  <a:schemeClr val="bg1"/>
                </a:solidFill>
              </a:rPr>
              <a:t>Introduction &amp; Objectives</a:t>
            </a:r>
          </a:p>
        </p:txBody>
      </p:sp>
    </p:spTree>
    <p:extLst>
      <p:ext uri="{BB962C8B-B14F-4D97-AF65-F5344CB8AC3E}">
        <p14:creationId xmlns:p14="http://schemas.microsoft.com/office/powerpoint/2010/main" val="3545970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30D54-5DC0-CD82-8623-37C824B0A7C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E1CC3C5-5617-64AA-1687-CA2BF8BC604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Q&amp;A and Discussion</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F8A72394-3B9E-07F8-6292-04EA0E171974}"/>
              </a:ext>
            </a:extLst>
          </p:cNvPr>
          <p:cNvSpPr txBox="1">
            <a:spLocks/>
          </p:cNvSpPr>
          <p:nvPr/>
        </p:nvSpPr>
        <p:spPr>
          <a:xfrm>
            <a:off x="726468" y="1684347"/>
            <a:ext cx="6407979" cy="30962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Discussion &amp; Questions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Let's Discuss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What are the most significant ethical implications of new data collection technologies?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How do you think the rise of AI and automation will transform transportation data collection in the next 10 years?</a:t>
            </a:r>
          </a:p>
        </p:txBody>
      </p:sp>
      <p:pic>
        <p:nvPicPr>
          <p:cNvPr id="4098" name="Picture 2">
            <a:extLst>
              <a:ext uri="{FF2B5EF4-FFF2-40B4-BE49-F238E27FC236}">
                <a16:creationId xmlns:a16="http://schemas.microsoft.com/office/drawing/2014/main" id="{E1640A15-DA11-1076-B8E9-1E80944FB7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011" t="20375" r="37648" b="41395"/>
          <a:stretch>
            <a:fillRect/>
          </a:stretch>
        </p:blipFill>
        <p:spPr bwMode="auto">
          <a:xfrm>
            <a:off x="8708066" y="1921543"/>
            <a:ext cx="1669312" cy="2621839"/>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EED54A1F-1B0C-578A-AA7C-040D7CBE9D43}"/>
              </a:ext>
            </a:extLst>
          </p:cNvPr>
          <p:cNvSpPr txBox="1">
            <a:spLocks noGrp="1"/>
          </p:cNvSpPr>
          <p:nvPr>
            <p:ph type="title"/>
          </p:nvPr>
        </p:nvSpPr>
        <p:spPr>
          <a:xfrm>
            <a:off x="726468" y="493611"/>
            <a:ext cx="4387792"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and Key Takeaways</a:t>
            </a:r>
            <a:endParaRPr lang="en-GB" sz="2400" b="1" dirty="0">
              <a:solidFill>
                <a:schemeClr val="bg1"/>
              </a:solidFill>
            </a:endParaRPr>
          </a:p>
        </p:txBody>
      </p:sp>
    </p:spTree>
    <p:extLst>
      <p:ext uri="{BB962C8B-B14F-4D97-AF65-F5344CB8AC3E}">
        <p14:creationId xmlns:p14="http://schemas.microsoft.com/office/powerpoint/2010/main" val="275184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4.4. References &amp; Further Reading</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680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For further exploration of these topics, please consult the following resources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Core Text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(4th ed.). John Wiley &amp; Sons. (Especially Chapters 3 &amp; 4 on data collection).</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Survey Design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Dillman, D. A., Smyth, J. D., &amp; Christian, L. M. (2014). Internet, Phone, Mail, and Mixed-Mode Surveys: The Tailored Design Method (4th ed.).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Transport Data Science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Gonzalez, H., &amp; van der Schaar, M. (Eds.). (2022). Handbook on Transport Data Science. Edward Elgar Publishing.</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Observational Methods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Angrosino</a:t>
            </a:r>
            <a:r>
              <a:rPr kumimoji="0" lang="en-US" sz="2000" i="0" u="none" strike="noStrike" kern="1200" cap="none" spc="0" normalizeH="0" baseline="0" noProof="0" dirty="0">
                <a:ln>
                  <a:noFill/>
                </a:ln>
                <a:solidFill>
                  <a:sysClr val="windowText" lastClr="000000"/>
                </a:solidFill>
                <a:effectLst/>
                <a:uLnTx/>
                <a:uFillTx/>
                <a:ea typeface="+mn-ea"/>
                <a:cs typeface="+mn-cs"/>
              </a:rPr>
              <a:t>, M. V. (2007). Doing Ethnographic and Observational Research. SAGE Publications.</a:t>
            </a:r>
          </a:p>
        </p:txBody>
      </p:sp>
      <p:sp>
        <p:nvSpPr>
          <p:cNvPr id="7" name="object 2">
            <a:extLst>
              <a:ext uri="{FF2B5EF4-FFF2-40B4-BE49-F238E27FC236}">
                <a16:creationId xmlns:a16="http://schemas.microsoft.com/office/drawing/2014/main" id="{1FAD9874-3202-3729-43AF-2CEC7D29F462}"/>
              </a:ext>
            </a:extLst>
          </p:cNvPr>
          <p:cNvSpPr txBox="1">
            <a:spLocks noGrp="1"/>
          </p:cNvSpPr>
          <p:nvPr>
            <p:ph type="title"/>
          </p:nvPr>
        </p:nvSpPr>
        <p:spPr>
          <a:xfrm>
            <a:off x="726468" y="493611"/>
            <a:ext cx="4387792" cy="319328"/>
          </a:xfrm>
          <a:prstGeom prst="rect">
            <a:avLst/>
          </a:prstGeom>
          <a:solidFill>
            <a:srgbClr val="FD001F"/>
          </a:solidFill>
        </p:spPr>
        <p:txBody>
          <a:bodyPr vert="horz" wrap="square" lIns="0" tIns="16329" rIns="0" bIns="0" rtlCol="0" anchor="b">
            <a:spAutoFit/>
          </a:bodyPr>
          <a:lstStyle/>
          <a:p>
            <a:pPr marL="22043">
              <a:spcBef>
                <a:spcPts val="129"/>
              </a:spcBef>
            </a:pPr>
            <a:r>
              <a:rPr lang="en-GB" sz="2400" b="1" dirty="0">
                <a:solidFill>
                  <a:schemeClr val="bg1"/>
                </a:solidFill>
              </a:rPr>
              <a:t>04. </a:t>
            </a:r>
            <a:r>
              <a:rPr lang="en-US" sz="2400" b="1" dirty="0">
                <a:solidFill>
                  <a:schemeClr val="bg1"/>
                </a:solidFill>
              </a:rPr>
              <a:t>Conclusions and Key Takeaways</a:t>
            </a:r>
            <a:endParaRPr lang="en-GB" sz="2400" b="1" dirty="0">
              <a:solidFill>
                <a:schemeClr val="bg1"/>
              </a:solidFill>
            </a:endParaRPr>
          </a:p>
        </p:txBody>
      </p:sp>
    </p:spTree>
    <p:extLst>
      <p:ext uri="{BB962C8B-B14F-4D97-AF65-F5344CB8AC3E}">
        <p14:creationId xmlns:p14="http://schemas.microsoft.com/office/powerpoint/2010/main" val="8041610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Agenda / Roadmap.</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Lecture Roadmap</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9442464" cy="2427405"/>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Foundations of Data Collection</a:t>
            </a:r>
            <a:r>
              <a:rPr lang="en-US" sz="2000" dirty="0">
                <a:solidFill>
                  <a:sysClr val="windowText" lastClr="000000"/>
                </a:solidFill>
                <a:latin typeface="Arial"/>
                <a:cs typeface="Arial"/>
              </a:rPr>
              <a:t>: Core Concepts &amp; Ethical Principles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Method 1</a:t>
            </a:r>
            <a:r>
              <a:rPr lang="en-US" sz="2000" dirty="0">
                <a:solidFill>
                  <a:sysClr val="windowText" lastClr="000000"/>
                </a:solidFill>
                <a:latin typeface="Arial"/>
                <a:cs typeface="Arial"/>
              </a:rPr>
              <a:t>: Surveys &amp; Questionnaires: The Voice of the Traveler</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Method 2</a:t>
            </a:r>
            <a:r>
              <a:rPr lang="en-US" sz="2000" dirty="0">
                <a:solidFill>
                  <a:sysClr val="windowText" lastClr="000000"/>
                </a:solidFill>
                <a:latin typeface="Arial"/>
                <a:cs typeface="Arial"/>
              </a:rPr>
              <a:t>: Sensor &amp; GPS Data: The Digital Footprint</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Method 3</a:t>
            </a:r>
            <a:r>
              <a:rPr lang="en-US" sz="2000" dirty="0">
                <a:solidFill>
                  <a:sysClr val="windowText" lastClr="000000"/>
                </a:solidFill>
                <a:latin typeface="Arial"/>
                <a:cs typeface="Arial"/>
              </a:rPr>
              <a:t>: Observational Techniques: Seeing Behavior in Action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Synthesis &amp; Conclusion</a:t>
            </a:r>
            <a:r>
              <a:rPr lang="en-US" sz="2000" dirty="0">
                <a:solidFill>
                  <a:sysClr val="windowText" lastClr="000000"/>
                </a:solidFill>
                <a:latin typeface="Arial"/>
                <a:cs typeface="Arial"/>
              </a:rPr>
              <a:t>: Choosing the Right Approach</a:t>
            </a:r>
          </a:p>
        </p:txBody>
      </p:sp>
    </p:spTree>
    <p:extLst>
      <p:ext uri="{BB962C8B-B14F-4D97-AF65-F5344CB8AC3E}">
        <p14:creationId xmlns:p14="http://schemas.microsoft.com/office/powerpoint/2010/main" val="383759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2"/>
            <a:ext cx="10725152" cy="47549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Reliability:</a:t>
            </a:r>
            <a:r>
              <a:rPr kumimoji="0" lang="en-US" sz="2000" i="0" u="none" strike="noStrike" kern="1200" cap="none" spc="0" normalizeH="0" baseline="0" noProof="0" dirty="0">
                <a:ln>
                  <a:noFill/>
                </a:ln>
                <a:solidFill>
                  <a:sysClr val="windowText" lastClr="000000"/>
                </a:solidFill>
                <a:effectLst/>
                <a:uLnTx/>
                <a:uFillTx/>
                <a:ea typeface="+mn-ea"/>
                <a:cs typeface="+mn-cs"/>
              </a:rPr>
              <a:t> The consistency of a measure.</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(Can you get the same result again?)</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Example</a:t>
            </a:r>
            <a:r>
              <a:rPr kumimoji="0" lang="en-US" sz="1600" i="0" u="none" strike="noStrike" kern="1200" cap="none" spc="0" normalizeH="0" baseline="0" noProof="0" dirty="0">
                <a:ln>
                  <a:noFill/>
                </a:ln>
                <a:solidFill>
                  <a:sysClr val="windowText" lastClr="000000"/>
                </a:solidFill>
                <a:effectLst/>
                <a:uLnTx/>
                <a:uFillTx/>
                <a:ea typeface="+mn-ea"/>
                <a:cs typeface="+mn-cs"/>
              </a:rPr>
              <a:t>: An automated traffic counter that consistently records the same traffic volume on a given day of the week is considered reliable.</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Validity:</a:t>
            </a:r>
            <a:r>
              <a:rPr kumimoji="0" lang="en-US" sz="2000" i="0" u="none" strike="noStrike" kern="1200" cap="none" spc="0" normalizeH="0" baseline="0" noProof="0" dirty="0">
                <a:ln>
                  <a:noFill/>
                </a:ln>
                <a:solidFill>
                  <a:sysClr val="windowText" lastClr="000000"/>
                </a:solidFill>
                <a:effectLst/>
                <a:uLnTx/>
                <a:uFillTx/>
                <a:ea typeface="+mn-ea"/>
                <a:cs typeface="+mn-cs"/>
              </a:rPr>
              <a:t> The accuracy of a measure.</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(Are you measuring the right thing?)</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Example: </a:t>
            </a:r>
            <a:r>
              <a:rPr kumimoji="0" lang="en-US" sz="1600" i="0" u="none" strike="noStrike" kern="1200" cap="none" spc="0" normalizeH="0" baseline="0" noProof="0" dirty="0">
                <a:ln>
                  <a:noFill/>
                </a:ln>
                <a:solidFill>
                  <a:sysClr val="windowText" lastClr="000000"/>
                </a:solidFill>
                <a:effectLst/>
                <a:uLnTx/>
                <a:uFillTx/>
                <a:ea typeface="+mn-ea"/>
                <a:cs typeface="+mn-cs"/>
              </a:rPr>
              <a:t>A travel time survey is valid if it accurately captures the actual travel times experienced by commuters.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Bias</a:t>
            </a:r>
            <a:r>
              <a:rPr kumimoji="0" lang="en-US" sz="2000" i="0" u="none" strike="noStrike" kern="1200" cap="none" spc="0" normalizeH="0" baseline="0" noProof="0" dirty="0">
                <a:ln>
                  <a:noFill/>
                </a:ln>
                <a:solidFill>
                  <a:sysClr val="windowText" lastClr="000000"/>
                </a:solidFill>
                <a:effectLst/>
                <a:uLnTx/>
                <a:uFillTx/>
                <a:ea typeface="+mn-ea"/>
                <a:cs typeface="+mn-cs"/>
              </a:rPr>
              <a:t>: A systematic error that skews results.</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(Is your method flawed in one direction?)</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Example</a:t>
            </a:r>
            <a:r>
              <a:rPr kumimoji="0" lang="en-US" sz="1600" i="0" u="none" strike="noStrike" kern="1200" cap="none" spc="0" normalizeH="0" baseline="0" noProof="0" dirty="0">
                <a:ln>
                  <a:noFill/>
                </a:ln>
                <a:solidFill>
                  <a:sysClr val="windowText" lastClr="000000"/>
                </a:solidFill>
                <a:effectLst/>
                <a:uLnTx/>
                <a:uFillTx/>
                <a:ea typeface="+mn-ea"/>
                <a:cs typeface="+mn-cs"/>
              </a:rPr>
              <a:t>: A survey that only asks commuters who drive alone about their transportation preferences will likely be biased towards car-centric solutions.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Sampling:</a:t>
            </a:r>
            <a:r>
              <a:rPr kumimoji="0" lang="en-US" sz="2000" i="0" u="none" strike="noStrike" kern="1200" cap="none" spc="0" normalizeH="0" baseline="0" noProof="0" dirty="0">
                <a:ln>
                  <a:noFill/>
                </a:ln>
                <a:solidFill>
                  <a:sysClr val="windowText" lastClr="000000"/>
                </a:solidFill>
                <a:effectLst/>
                <a:uLnTx/>
                <a:uFillTx/>
                <a:ea typeface="+mn-ea"/>
                <a:cs typeface="+mn-cs"/>
              </a:rPr>
              <a:t> Selecting a representative part of the whole.</a:t>
            </a:r>
          </a:p>
          <a:p>
            <a:pPr lvl="1">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ea typeface="+mn-ea"/>
                <a:cs typeface="+mn-cs"/>
              </a:rPr>
              <a:t>(Does your small group reflect the large group?)</a:t>
            </a:r>
          </a:p>
          <a:p>
            <a:pPr lvl="1">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Example</a:t>
            </a:r>
            <a:r>
              <a:rPr kumimoji="0" lang="en-US" sz="1600" i="0" u="none" strike="noStrike" kern="1200" cap="none" spc="0" normalizeH="0" baseline="0" noProof="0" dirty="0">
                <a:ln>
                  <a:noFill/>
                </a:ln>
                <a:solidFill>
                  <a:sysClr val="windowText" lastClr="000000"/>
                </a:solidFill>
                <a:effectLst/>
                <a:uLnTx/>
                <a:uFillTx/>
                <a:ea typeface="+mn-ea"/>
                <a:cs typeface="+mn-cs"/>
              </a:rPr>
              <a:t>: Randomly selecting households from a city's resident list to participate in a travel survey is a common sampling technique.</a:t>
            </a:r>
          </a:p>
          <a:p>
            <a:pPr>
              <a:buFont typeface="Courier New" panose="02070309020205020404" pitchFamily="49" charset="0"/>
              <a:buChar char="o"/>
              <a:defRPr/>
            </a:pP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Core Concepts in Data Collection</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Tree>
    <p:extLst>
      <p:ext uri="{BB962C8B-B14F-4D97-AF65-F5344CB8AC3E}">
        <p14:creationId xmlns:p14="http://schemas.microsoft.com/office/powerpoint/2010/main" val="3019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ABDED-8189-4A10-E2A1-5DB219249F3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402EF5E-84AE-AC3B-A5CA-B1ABBCCE675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Role of Transport Data in Transportation Systems</a:t>
            </a:r>
          </a:p>
        </p:txBody>
      </p:sp>
      <p:sp>
        <p:nvSpPr>
          <p:cNvPr id="11" name="object 2">
            <a:extLst>
              <a:ext uri="{FF2B5EF4-FFF2-40B4-BE49-F238E27FC236}">
                <a16:creationId xmlns:a16="http://schemas.microsoft.com/office/drawing/2014/main" id="{D065A5C9-80C1-491C-D52F-E87778574CD7}"/>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pic>
        <p:nvPicPr>
          <p:cNvPr id="4" name="Google Shape;198;p3">
            <a:extLst>
              <a:ext uri="{FF2B5EF4-FFF2-40B4-BE49-F238E27FC236}">
                <a16:creationId xmlns:a16="http://schemas.microsoft.com/office/drawing/2014/main" id="{600B23D7-88FE-7BC5-F7DE-3EA07C262815}"/>
              </a:ext>
            </a:extLst>
          </p:cNvPr>
          <p:cNvPicPr preferRelativeResize="0"/>
          <p:nvPr/>
        </p:nvPicPr>
        <p:blipFill>
          <a:blip r:embed="rId3">
            <a:alphaModFix/>
          </a:blip>
          <a:srcRect t="17216" b="7256"/>
          <a:stretch>
            <a:fillRect/>
          </a:stretch>
        </p:blipFill>
        <p:spPr>
          <a:xfrm>
            <a:off x="2131751" y="1539563"/>
            <a:ext cx="7928498" cy="4495876"/>
          </a:xfrm>
          <a:prstGeom prst="rect">
            <a:avLst/>
          </a:prstGeom>
          <a:noFill/>
          <a:ln>
            <a:noFill/>
          </a:ln>
        </p:spPr>
      </p:pic>
    </p:spTree>
    <p:extLst>
      <p:ext uri="{BB962C8B-B14F-4D97-AF65-F5344CB8AC3E}">
        <p14:creationId xmlns:p14="http://schemas.microsoft.com/office/powerpoint/2010/main" val="945862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0C37CD6-66EC-80A0-54F2-450E766E6A96}"/>
              </a:ext>
            </a:extLst>
          </p:cNvPr>
          <p:cNvSpPr txBox="1">
            <a:spLocks/>
          </p:cNvSpPr>
          <p:nvPr/>
        </p:nvSpPr>
        <p:spPr>
          <a:xfrm>
            <a:off x="726467" y="1539562"/>
            <a:ext cx="10725151" cy="27240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Informed Consent: </a:t>
            </a:r>
            <a:r>
              <a:rPr kumimoji="0" lang="en-US" sz="2000" i="0" u="none" strike="noStrike" kern="1200" cap="none" spc="0" normalizeH="0" baseline="0" noProof="0" dirty="0">
                <a:ln>
                  <a:noFill/>
                </a:ln>
                <a:solidFill>
                  <a:sysClr val="windowText" lastClr="000000"/>
                </a:solidFill>
                <a:effectLst/>
                <a:uLnTx/>
                <a:uFillTx/>
                <a:ea typeface="+mn-ea"/>
                <a:cs typeface="+mn-cs"/>
              </a:rPr>
              <a:t>Participants must fully understand the study and explicitly agree to join. Permission must be clear, voluntary, and documented.</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Minimization: </a:t>
            </a:r>
            <a:r>
              <a:rPr kumimoji="0" lang="en-US" sz="2000" i="0" u="none" strike="noStrike" kern="1200" cap="none" spc="0" normalizeH="0" baseline="0" noProof="0" dirty="0">
                <a:ln>
                  <a:noFill/>
                </a:ln>
                <a:solidFill>
                  <a:sysClr val="windowText" lastClr="000000"/>
                </a:solidFill>
                <a:effectLst/>
                <a:uLnTx/>
                <a:uFillTx/>
                <a:ea typeface="+mn-ea"/>
                <a:cs typeface="+mn-cs"/>
              </a:rPr>
              <a:t>Collect only the data that is essential to your research question. If you don't need it, don't ask for it.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Anonymization &amp; Security: </a:t>
            </a:r>
            <a:r>
              <a:rPr kumimoji="0" lang="en-US" sz="2000" i="0" u="none" strike="noStrike" kern="1200" cap="none" spc="0" normalizeH="0" baseline="0" noProof="0" dirty="0">
                <a:ln>
                  <a:noFill/>
                </a:ln>
                <a:solidFill>
                  <a:sysClr val="windowText" lastClr="000000"/>
                </a:solidFill>
                <a:effectLst/>
                <a:uLnTx/>
                <a:uFillTx/>
                <a:ea typeface="+mn-ea"/>
                <a:cs typeface="+mn-cs"/>
              </a:rPr>
              <a:t>Actively remove or obscure all Personally Identifiable Information (PII). Data must be encrypted and securely stored to prevent breaches.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Transparency:</a:t>
            </a:r>
            <a:r>
              <a:rPr lang="en-US" sz="2000" b="1" dirty="0">
                <a:solidFill>
                  <a:sysClr val="windowText" lastClr="000000"/>
                </a:solidFill>
              </a:rPr>
              <a:t> </a:t>
            </a:r>
            <a:r>
              <a:rPr kumimoji="0" lang="en-US" sz="2000" i="0" u="none" strike="noStrike" kern="1200" cap="none" spc="0" normalizeH="0" baseline="0" noProof="0" dirty="0">
                <a:ln>
                  <a:noFill/>
                </a:ln>
                <a:solidFill>
                  <a:sysClr val="windowText" lastClr="000000"/>
                </a:solidFill>
                <a:effectLst/>
                <a:uLnTx/>
                <a:uFillTx/>
                <a:ea typeface="+mn-ea"/>
                <a:cs typeface="+mn-cs"/>
              </a:rPr>
              <a:t>Be completely open about how you collect, use, and protect data. This builds the public trust that is essential for research.</a:t>
            </a:r>
          </a:p>
        </p:txBody>
      </p:sp>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0.3. Foundational Ethical &amp; Privacy Principles</a:t>
            </a:r>
            <a:endParaRPr lang="en-GB" b="1"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7B8E51F7-D3E0-1B7B-0AAE-C8BBBD8421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737" b="31783"/>
          <a:stretch>
            <a:fillRect/>
          </a:stretch>
        </p:blipFill>
        <p:spPr bwMode="auto">
          <a:xfrm>
            <a:off x="3654056" y="4151336"/>
            <a:ext cx="4883888" cy="207470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E2E8E648-D739-B6C4-BF3C-7D8D24710007}"/>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Tree>
    <p:extLst>
      <p:ext uri="{BB962C8B-B14F-4D97-AF65-F5344CB8AC3E}">
        <p14:creationId xmlns:p14="http://schemas.microsoft.com/office/powerpoint/2010/main" val="327082204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d7c2d7e5-d637-40e7-a03d-32f79b35a394"/>
    <ds:schemaRef ds:uri="597320a7-26c9-4ada-a5d3-9ce4cfbbe2be"/>
    <ds:schemaRef ds:uri="http://purl.org/dc/elements/1.1/"/>
  </ds:schemaRefs>
</ds:datastoreItem>
</file>

<file path=customXml/itemProps2.xml><?xml version="1.0" encoding="utf-8"?>
<ds:datastoreItem xmlns:ds="http://schemas.openxmlformats.org/officeDocument/2006/customXml" ds:itemID="{6EF61120-C8A7-4D99-84F8-CA3F4922F0DC}"/>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TotalTime>
  <Words>13155</Words>
  <Application>Microsoft Office PowerPoint</Application>
  <PresentationFormat>Widescreen</PresentationFormat>
  <Paragraphs>465</Paragraphs>
  <Slides>52</Slides>
  <Notes>51</Notes>
  <HiddenSlides>4</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52</vt:i4>
      </vt:variant>
    </vt:vector>
  </HeadingPairs>
  <TitlesOfParts>
    <vt:vector size="64"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Office Theme</vt:lpstr>
      <vt:lpstr>PowerPoint Presentation</vt:lpstr>
      <vt:lpstr>PowerPoint Presentation</vt:lpstr>
      <vt:lpstr>Table of contents</vt:lpstr>
      <vt:lpstr>Table of contents</vt:lpstr>
      <vt:lpstr>PowerPoint Presentation</vt:lpstr>
      <vt:lpstr>00. Introduction &amp; Objectives</vt:lpstr>
      <vt:lpstr>00. Introduction &amp; Objectives</vt:lpstr>
      <vt:lpstr>00. Introduction &amp; Objectives</vt:lpstr>
      <vt:lpstr>00. Introduction &amp; Objectives</vt:lpstr>
      <vt:lpstr>00. Introduction &amp; Objectives</vt:lpstr>
      <vt:lpstr>PowerPoint Presentation</vt:lpstr>
      <vt:lpstr>01. Surveys</vt:lpstr>
      <vt:lpstr>01. Surveys</vt:lpstr>
      <vt:lpstr>01. Surveys</vt:lpstr>
      <vt:lpstr>01. Surveys</vt:lpstr>
      <vt:lpstr>01. Surveys</vt:lpstr>
      <vt:lpstr>01. Surveys</vt:lpstr>
      <vt:lpstr>01. Surveys</vt:lpstr>
      <vt:lpstr>01. Surveys</vt:lpstr>
      <vt:lpstr>01. Surveys</vt:lpstr>
      <vt:lpstr>01. Surveys</vt:lpstr>
      <vt:lpstr>01. Surveys</vt:lpstr>
      <vt:lpstr>01. Surveys</vt:lpstr>
      <vt:lpstr>01. Surveys</vt:lpstr>
      <vt:lpstr>01. Surveys</vt:lpstr>
      <vt:lpstr>PowerPoint Presentation</vt:lpstr>
      <vt:lpstr>02. Sensors and GPS Data Collection</vt:lpstr>
      <vt:lpstr>02. Sensors and GPS Data Collection</vt:lpstr>
      <vt:lpstr>02. Sensors and GPS Data Collection</vt:lpstr>
      <vt:lpstr>02. Sensors and GPS Data Collection</vt:lpstr>
      <vt:lpstr>02. Sensors and GPS Data Collection</vt:lpstr>
      <vt:lpstr>02. Sensors and GPS Data Collection</vt:lpstr>
      <vt:lpstr>02. Sensors and GPS Data Collection</vt:lpstr>
      <vt:lpstr>02. Sensors and GPS Data Collection</vt:lpstr>
      <vt:lpstr>PowerPoint Presentation</vt:lpstr>
      <vt:lpstr>03. Observational Techniques</vt:lpstr>
      <vt:lpstr>03. Observational Techniques</vt:lpstr>
      <vt:lpstr>03. Observational Techniques</vt:lpstr>
      <vt:lpstr>03. Observational Techniques</vt:lpstr>
      <vt:lpstr>03. Observational Techniques</vt:lpstr>
      <vt:lpstr>03. Observational Techniques</vt:lpstr>
      <vt:lpstr>03. Observational Techniques</vt:lpstr>
      <vt:lpstr>03. Observational Techniques</vt:lpstr>
      <vt:lpstr>03. Observational Techniques</vt:lpstr>
      <vt:lpstr>03. Observational Techniques</vt:lpstr>
      <vt:lpstr>PowerPoint Presentation</vt:lpstr>
      <vt:lpstr>04. Conclusions and Key Takeaways</vt:lpstr>
      <vt:lpstr>04. Conclusions and Key Takeaways</vt:lpstr>
      <vt:lpstr>04. Conclusions and Key Takeaways</vt:lpstr>
      <vt:lpstr>04. Conclusions and Key Takeaways</vt:lpstr>
      <vt:lpstr>04. Conclusions and Key Takeaways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lastModifiedBy>Wojciech Kustra</cp:lastModifiedBy>
  <cp:revision>1641</cp:revision>
  <dcterms:modified xsi:type="dcterms:W3CDTF">2026-05-04T16:22:34Z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