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25" dt="2026-07-22T20:23:32.6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20:25:46.736" v="188"/>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mod">
        <pc:chgData name="office365" userId="5fcdbc0c-b1d0-4b52-bc28-28c25c9fccde" providerId="ADAL" clId="{839C158B-1674-498C-8D10-D29DEC7F3344}" dt="2026-07-22T20:25:46.733" v="16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mod">
        <pc:chgData name="office365" userId="5fcdbc0c-b1d0-4b52-bc28-28c25c9fccde" providerId="ADAL" clId="{839C158B-1674-498C-8D10-D29DEC7F3344}" dt="2026-07-22T20:25:46.734" v="170"/>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mod">
        <pc:chgData name="office365" userId="5fcdbc0c-b1d0-4b52-bc28-28c25c9fccde" providerId="ADAL" clId="{839C158B-1674-498C-8D10-D29DEC7F3344}" dt="2026-07-22T20:25:46.734" v="173"/>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mod">
        <pc:chgData name="office365" userId="5fcdbc0c-b1d0-4b52-bc28-28c25c9fccde" providerId="ADAL" clId="{839C158B-1674-498C-8D10-D29DEC7F3344}" dt="2026-07-22T20:25:46.734" v="176"/>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mod">
        <pc:chgData name="office365" userId="5fcdbc0c-b1d0-4b52-bc28-28c25c9fccde" providerId="ADAL" clId="{839C158B-1674-498C-8D10-D29DEC7F3344}" dt="2026-07-22T20:25:46.735" v="179"/>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mod">
        <pc:chgData name="office365" userId="5fcdbc0c-b1d0-4b52-bc28-28c25c9fccde" providerId="ADAL" clId="{839C158B-1674-498C-8D10-D29DEC7F3344}" dt="2026-07-22T20:25:46.735" v="182"/>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mod">
        <pc:chgData name="office365" userId="5fcdbc0c-b1d0-4b52-bc28-28c25c9fccde" providerId="ADAL" clId="{839C158B-1674-498C-8D10-D29DEC7F3344}" dt="2026-07-22T20:25:46.735" v="185"/>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mod">
        <pc:chgData name="office365" userId="5fcdbc0c-b1d0-4b52-bc28-28c25c9fccde" providerId="ADAL" clId="{839C158B-1674-498C-8D10-D29DEC7F3344}" dt="2026-07-22T20:25:46.736" v="188"/>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79788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75929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98355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526645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178858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25319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66121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2018868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fog seal or light seal treatment; objective: slow ageing and seal minor cracking.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 chip seal or suitable surface treatment; objective: improve friction and texture.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 local pothole repair plus rut fill/micro-surfacing; if structural failure is present, detailed diagnostics before overlay.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 crack sealing/pre-overlay treatment, stress-relieving interlayer or HMA overlay with reflection-crack control.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rule: do not place thin surface treatment over unresolved structural or drainage failure.</a:t>
            </a:r>
            <a:endParaRPr lang="en-US" sz="1800" dirty="0"/>
          </a:p>
        </p:txBody>
      </p:sp>
      <p:sp>
        <p:nvSpPr>
          <p:cNvPr id="4" name="Title 3">
            <a:extLst>
              <a:ext uri="{FF2B5EF4-FFF2-40B4-BE49-F238E27FC236}">
                <a16:creationId xmlns:a16="http://schemas.microsoft.com/office/drawing/2014/main" id="{32B4AF37-BC50-753C-9763-D95BCFE28D44}"/>
              </a:ext>
            </a:extLst>
          </p:cNvPr>
          <p:cNvSpPr>
            <a:spLocks noGrp="1"/>
          </p:cNvSpPr>
          <p:nvPr>
            <p:ph type="title"/>
          </p:nvPr>
        </p:nvSpPr>
        <p:spPr/>
        <p:txBody>
          <a:bodyPr/>
          <a:lstStyle/>
          <a:p>
            <a:r>
              <a:rPr lang="en-US"/>
              <a:t>Expected answer / solution</a:t>
            </a:r>
          </a:p>
        </p:txBody>
      </p:sp>
      <p:sp>
        <p:nvSpPr>
          <p:cNvPr id="5" name="Text Placeholder 4">
            <a:extLst>
              <a:ext uri="{FF2B5EF4-FFF2-40B4-BE49-F238E27FC236}">
                <a16:creationId xmlns:a16="http://schemas.microsoft.com/office/drawing/2014/main" id="{C135D58C-716A-140F-F018-78BEE0EE468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21434266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separate symptom treatment from cause treatment.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selecting overlay for every problem.</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the cheapest treatment is not always cost-effective if applied too late or on wrong distress.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add unit costs and ask for a budget-optimised package.</a:t>
            </a:r>
            <a:endParaRPr lang="en-US" sz="1800" dirty="0"/>
          </a:p>
        </p:txBody>
      </p:sp>
      <p:sp>
        <p:nvSpPr>
          <p:cNvPr id="4" name="Title 3">
            <a:extLst>
              <a:ext uri="{FF2B5EF4-FFF2-40B4-BE49-F238E27FC236}">
                <a16:creationId xmlns:a16="http://schemas.microsoft.com/office/drawing/2014/main" id="{FB12E0D3-1F4B-2152-94CA-96031541D6DD}"/>
              </a:ext>
            </a:extLst>
          </p:cNvPr>
          <p:cNvSpPr>
            <a:spLocks noGrp="1"/>
          </p:cNvSpPr>
          <p:nvPr>
            <p:ph type="title"/>
          </p:nvPr>
        </p:nvSpPr>
        <p:spPr/>
        <p:txBody>
          <a:bodyPr/>
          <a:lstStyle/>
          <a:p>
            <a:r>
              <a:rPr lang="en-US"/>
              <a:t>Teacher notes</a:t>
            </a:r>
          </a:p>
        </p:txBody>
      </p:sp>
      <p:sp>
        <p:nvSpPr>
          <p:cNvPr id="5" name="Text Placeholder 4">
            <a:extLst>
              <a:ext uri="{FF2B5EF4-FFF2-40B4-BE49-F238E27FC236}">
                <a16:creationId xmlns:a16="http://schemas.microsoft.com/office/drawing/2014/main" id="{0AFEF75B-8B71-4F5B-89D4-522AF51AA0E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6862571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Mixed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sz="1800" dirty="0">
                <a:solidFill>
                  <a:srgbClr val="000000"/>
                </a:solidFill>
                <a:latin typeface="Arial" pitchFamily="34" charset="0"/>
                <a:ea typeface="Arial" pitchFamily="34" charset="-122"/>
                <a:cs typeface="Arial" pitchFamily="34" charset="-120"/>
              </a:rPr>
              <a:t>90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asphalt pavement maintenance and rehabilitation treatments</a:t>
            </a:r>
            <a:endParaRPr lang="en-US" sz="1800" dirty="0"/>
          </a:p>
        </p:txBody>
      </p:sp>
      <p:sp>
        <p:nvSpPr>
          <p:cNvPr id="4" name="Title 3">
            <a:extLst>
              <a:ext uri="{FF2B5EF4-FFF2-40B4-BE49-F238E27FC236}">
                <a16:creationId xmlns:a16="http://schemas.microsoft.com/office/drawing/2014/main" id="{96DC0727-095B-A595-CC30-282A2E6DF8EC}"/>
              </a:ext>
            </a:extLst>
          </p:cNvPr>
          <p:cNvSpPr>
            <a:spLocks noGrp="1"/>
          </p:cNvSpPr>
          <p:nvPr>
            <p:ph type="title"/>
          </p:nvPr>
        </p:nvSpPr>
        <p:spPr/>
        <p:txBody>
          <a:bodyPr wrap="square">
            <a:normAutofit fontScale="90000"/>
          </a:bodyPr>
          <a:lstStyle/>
          <a:p>
            <a:r>
              <a:rPr lang="en-US"/>
              <a:t>Project 03. Treatment selection</a:t>
            </a:r>
          </a:p>
        </p:txBody>
      </p:sp>
      <p:sp>
        <p:nvSpPr>
          <p:cNvPr id="5" name="Text Placeholder 4">
            <a:extLst>
              <a:ext uri="{FF2B5EF4-FFF2-40B4-BE49-F238E27FC236}">
                <a16:creationId xmlns:a16="http://schemas.microsoft.com/office/drawing/2014/main" id="{49552291-359C-C410-6B9A-BE4C9F00F2C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41385804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Match surface treatments with pavement needs.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Distinguish preventive treatment from structural rehabilitation.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Recognise when pre-overlay repair is necessary.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Explain treatment choice using technical and budget arguments.</a:t>
            </a:r>
            <a:endParaRPr lang="en-US" sz="1800" dirty="0"/>
          </a:p>
        </p:txBody>
      </p:sp>
      <p:sp>
        <p:nvSpPr>
          <p:cNvPr id="4" name="Title 3">
            <a:extLst>
              <a:ext uri="{FF2B5EF4-FFF2-40B4-BE49-F238E27FC236}">
                <a16:creationId xmlns:a16="http://schemas.microsoft.com/office/drawing/2014/main" id="{900666EF-1FAA-6B03-EBD7-884C19AA7E43}"/>
              </a:ext>
            </a:extLst>
          </p:cNvPr>
          <p:cNvSpPr>
            <a:spLocks noGrp="1"/>
          </p:cNvSpPr>
          <p:nvPr>
            <p:ph type="title"/>
          </p:nvPr>
        </p:nvSpPr>
        <p:spPr/>
        <p:txBody>
          <a:bodyPr/>
          <a:lstStyle/>
          <a:p>
            <a:r>
              <a:rPr lang="en-US"/>
              <a:t>Learning objectives</a:t>
            </a:r>
          </a:p>
        </p:txBody>
      </p:sp>
      <p:sp>
        <p:nvSpPr>
          <p:cNvPr id="5" name="Text Placeholder 4">
            <a:extLst>
              <a:ext uri="{FF2B5EF4-FFF2-40B4-BE49-F238E27FC236}">
                <a16:creationId xmlns:a16="http://schemas.microsoft.com/office/drawing/2014/main" id="{7B571ABF-5056-204B-E730-DB5FC37C416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16068835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paved interurban road near Douala carries trucks and buses.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surface is ageing but some sections have more severe structural distress.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agency considers fog seal, chip seal, micro-surfacing, HMA overlay or local repair.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Students choose treatment packages for four short sections.</a:t>
            </a:r>
            <a:endParaRPr lang="en-US" sz="1800" dirty="0"/>
          </a:p>
        </p:txBody>
      </p:sp>
      <p:sp>
        <p:nvSpPr>
          <p:cNvPr id="4" name="Title 3">
            <a:extLst>
              <a:ext uri="{FF2B5EF4-FFF2-40B4-BE49-F238E27FC236}">
                <a16:creationId xmlns:a16="http://schemas.microsoft.com/office/drawing/2014/main" id="{349D4066-CBC6-ABB4-DA74-A2F6B7EC03E2}"/>
              </a:ext>
            </a:extLst>
          </p:cNvPr>
          <p:cNvSpPr>
            <a:spLocks noGrp="1"/>
          </p:cNvSpPr>
          <p:nvPr>
            <p:ph type="title"/>
          </p:nvPr>
        </p:nvSpPr>
        <p:spPr/>
        <p:txBody>
          <a:bodyPr/>
          <a:lstStyle/>
          <a:p>
            <a:r>
              <a:rPr lang="en-US"/>
              <a:t>Background / case study</a:t>
            </a:r>
          </a:p>
        </p:txBody>
      </p:sp>
      <p:sp>
        <p:nvSpPr>
          <p:cNvPr id="5" name="Text Placeholder 4">
            <a:extLst>
              <a:ext uri="{FF2B5EF4-FFF2-40B4-BE49-F238E27FC236}">
                <a16:creationId xmlns:a16="http://schemas.microsoft.com/office/drawing/2014/main" id="{144BB2C9-E7BC-5A5D-2E64-0572C140352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7205579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Diagnose the main treatment objective for each section.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Select one treatment option.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Identify whether pre-treatment is required.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Justify why cheaper surface treatment may or may not be sufficient.</a:t>
            </a:r>
            <a:endParaRPr lang="en-US" sz="1800" dirty="0"/>
          </a:p>
        </p:txBody>
      </p:sp>
      <p:sp>
        <p:nvSpPr>
          <p:cNvPr id="4" name="Title 3">
            <a:extLst>
              <a:ext uri="{FF2B5EF4-FFF2-40B4-BE49-F238E27FC236}">
                <a16:creationId xmlns:a16="http://schemas.microsoft.com/office/drawing/2014/main" id="{53BCF976-FD5C-07EE-A253-D9FB4E3633B7}"/>
              </a:ext>
            </a:extLst>
          </p:cNvPr>
          <p:cNvSpPr>
            <a:spLocks noGrp="1"/>
          </p:cNvSpPr>
          <p:nvPr>
            <p:ph type="title"/>
          </p:nvPr>
        </p:nvSpPr>
        <p:spPr/>
        <p:txBody>
          <a:bodyPr/>
          <a:lstStyle/>
          <a:p>
            <a:r>
              <a:rPr lang="en-US"/>
              <a:t>Student task</a:t>
            </a:r>
          </a:p>
        </p:txBody>
      </p:sp>
      <p:sp>
        <p:nvSpPr>
          <p:cNvPr id="5" name="Text Placeholder 4">
            <a:extLst>
              <a:ext uri="{FF2B5EF4-FFF2-40B4-BE49-F238E27FC236}">
                <a16:creationId xmlns:a16="http://schemas.microsoft.com/office/drawing/2014/main" id="{6C44D4C2-F45D-41DD-B820-98BFB728B45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5379808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section descriptions: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 oxidised surface, no structural distress, minor hairline cracks.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 low friction and polished aggregate, no rutting.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 medium rutting and isolated potholes at bus stops.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 reflection cracks over old concrete slabs.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Available treatments: fog seal, chip seal, slurry seal, micro-surfacing/rut fill, crack sealing, HMA overlay, slab repair.</a:t>
            </a:r>
            <a:endParaRPr lang="en-US" sz="1800" dirty="0"/>
          </a:p>
        </p:txBody>
      </p:sp>
      <p:sp>
        <p:nvSpPr>
          <p:cNvPr id="4" name="Title 3">
            <a:extLst>
              <a:ext uri="{FF2B5EF4-FFF2-40B4-BE49-F238E27FC236}">
                <a16:creationId xmlns:a16="http://schemas.microsoft.com/office/drawing/2014/main" id="{A040E0F0-5692-F772-EB00-AEE7AFCA75E3}"/>
              </a:ext>
            </a:extLst>
          </p:cNvPr>
          <p:cNvSpPr>
            <a:spLocks noGrp="1"/>
          </p:cNvSpPr>
          <p:nvPr>
            <p:ph type="title"/>
          </p:nvPr>
        </p:nvSpPr>
        <p:spPr/>
        <p:txBody>
          <a:bodyPr/>
          <a:lstStyle/>
          <a:p>
            <a:r>
              <a:rPr lang="en-US"/>
              <a:t>Data / materials</a:t>
            </a:r>
          </a:p>
        </p:txBody>
      </p:sp>
      <p:sp>
        <p:nvSpPr>
          <p:cNvPr id="5" name="Text Placeholder 4">
            <a:extLst>
              <a:ext uri="{FF2B5EF4-FFF2-40B4-BE49-F238E27FC236}">
                <a16:creationId xmlns:a16="http://schemas.microsoft.com/office/drawing/2014/main" id="{222EA2FC-CF10-CA8B-419E-20EA2408E25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3075802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work: </a:t>
            </a:r>
            <a:r>
              <a:rPr lang="pl-PL" sz="1800" dirty="0">
                <a:solidFill>
                  <a:srgbClr val="000000"/>
                </a:solidFill>
                <a:latin typeface="Arial" pitchFamily="34" charset="0"/>
                <a:ea typeface="Arial" pitchFamily="34" charset="-122"/>
                <a:cs typeface="Arial" pitchFamily="34" charset="-120"/>
              </a:rPr>
              <a:t>25</a:t>
            </a:r>
            <a:r>
              <a:rPr lang="en-US" sz="1800" dirty="0">
                <a:solidFill>
                  <a:srgbClr val="000000"/>
                </a:solidFill>
                <a:latin typeface="Arial" pitchFamily="34" charset="0"/>
                <a:ea typeface="Arial" pitchFamily="34" charset="-122"/>
                <a:cs typeface="Arial" pitchFamily="34" charset="-120"/>
              </a:rPr>
              <a:t> min — first treatment choice.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40</a:t>
            </a:r>
            <a:r>
              <a:rPr lang="en-US" sz="1800" dirty="0">
                <a:solidFill>
                  <a:srgbClr val="000000"/>
                </a:solidFill>
                <a:latin typeface="Arial" pitchFamily="34" charset="0"/>
                <a:ea typeface="Arial" pitchFamily="34" charset="-122"/>
                <a:cs typeface="Arial" pitchFamily="34" charset="-120"/>
              </a:rPr>
              <a:t> min — agree on treatment table.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Short presentation: </a:t>
            </a:r>
            <a:r>
              <a:rPr lang="pl-PL" sz="1800" dirty="0">
                <a:solidFill>
                  <a:srgbClr val="000000"/>
                </a:solidFill>
                <a:latin typeface="Arial" pitchFamily="34" charset="0"/>
                <a:ea typeface="Arial" pitchFamily="34" charset="-122"/>
                <a:cs typeface="Arial" pitchFamily="34" charset="-120"/>
              </a:rPr>
              <a:t>15</a:t>
            </a:r>
            <a:r>
              <a:rPr lang="en-US" sz="1800" dirty="0">
                <a:solidFill>
                  <a:srgbClr val="000000"/>
                </a:solidFill>
                <a:latin typeface="Arial" pitchFamily="34" charset="0"/>
                <a:ea typeface="Arial" pitchFamily="34" charset="-122"/>
                <a:cs typeface="Arial" pitchFamily="34" charset="-120"/>
              </a:rPr>
              <a:t> min — one section per group.</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Teacher synthesis: </a:t>
            </a:r>
            <a:r>
              <a:rPr lang="pl-PL" sz="1800" dirty="0">
                <a:solidFill>
                  <a:srgbClr val="000000"/>
                </a:solidFill>
                <a:latin typeface="Arial" pitchFamily="34" charset="0"/>
                <a:ea typeface="Arial" pitchFamily="34" charset="-122"/>
                <a:cs typeface="Arial" pitchFamily="34" charset="-120"/>
              </a:rPr>
              <a:t>10</a:t>
            </a:r>
            <a:r>
              <a:rPr lang="en-US" sz="1800" dirty="0">
                <a:solidFill>
                  <a:srgbClr val="000000"/>
                </a:solidFill>
                <a:latin typeface="Arial" pitchFamily="34" charset="0"/>
                <a:ea typeface="Arial" pitchFamily="34" charset="-122"/>
                <a:cs typeface="Arial" pitchFamily="34" charset="-120"/>
              </a:rPr>
              <a:t> min — preventive versus rehabilitative logic.</a:t>
            </a:r>
            <a:endParaRPr lang="en-US" sz="1800" dirty="0"/>
          </a:p>
        </p:txBody>
      </p:sp>
      <p:sp>
        <p:nvSpPr>
          <p:cNvPr id="4" name="Title 3">
            <a:extLst>
              <a:ext uri="{FF2B5EF4-FFF2-40B4-BE49-F238E27FC236}">
                <a16:creationId xmlns:a16="http://schemas.microsoft.com/office/drawing/2014/main" id="{664171FF-9B1A-96DB-AFB5-E6F504AE6B7C}"/>
              </a:ext>
            </a:extLst>
          </p:cNvPr>
          <p:cNvSpPr>
            <a:spLocks noGrp="1"/>
          </p:cNvSpPr>
          <p:nvPr>
            <p:ph type="title"/>
          </p:nvPr>
        </p:nvSpPr>
        <p:spPr/>
        <p:txBody>
          <a:bodyPr/>
          <a:lstStyle/>
          <a:p>
            <a:r>
              <a:rPr lang="en-US"/>
              <a:t>Work organisation</a:t>
            </a:r>
          </a:p>
        </p:txBody>
      </p:sp>
      <p:sp>
        <p:nvSpPr>
          <p:cNvPr id="5" name="Text Placeholder 4">
            <a:extLst>
              <a:ext uri="{FF2B5EF4-FFF2-40B4-BE49-F238E27FC236}">
                <a16:creationId xmlns:a16="http://schemas.microsoft.com/office/drawing/2014/main" id="{C7DC1228-17FD-2584-08ED-43B8B778CB5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1433387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480276EA-AD40-4FD2-91B8-3F6CA7532CEA}"/>
</file>

<file path=docProps/app.xml><?xml version="1.0" encoding="utf-8"?>
<Properties xmlns="http://schemas.openxmlformats.org/officeDocument/2006/extended-properties" xmlns:vt="http://schemas.openxmlformats.org/officeDocument/2006/docPropsVTypes">
  <TotalTime>56</TotalTime>
  <Words>479</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Project 03. Treatment selection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