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3"/>
  </p:notesMasterIdLst>
  <p:handoutMasterIdLst>
    <p:handoutMasterId r:id="rId34"/>
  </p:handoutMasterIdLst>
  <p:sldIdLst>
    <p:sldId id="306" r:id="rId5"/>
    <p:sldId id="313" r:id="rId6"/>
    <p:sldId id="307" r:id="rId7"/>
    <p:sldId id="314" r:id="rId8"/>
    <p:sldId id="317" r:id="rId9"/>
    <p:sldId id="329" r:id="rId10"/>
    <p:sldId id="332" r:id="rId11"/>
    <p:sldId id="330" r:id="rId12"/>
    <p:sldId id="331" r:id="rId13"/>
    <p:sldId id="333" r:id="rId14"/>
    <p:sldId id="334" r:id="rId15"/>
    <p:sldId id="335" r:id="rId16"/>
    <p:sldId id="336" r:id="rId17"/>
    <p:sldId id="338" r:id="rId18"/>
    <p:sldId id="337" r:id="rId19"/>
    <p:sldId id="339" r:id="rId20"/>
    <p:sldId id="340" r:id="rId21"/>
    <p:sldId id="341" r:id="rId22"/>
    <p:sldId id="342" r:id="rId23"/>
    <p:sldId id="343" r:id="rId24"/>
    <p:sldId id="344" r:id="rId25"/>
    <p:sldId id="345" r:id="rId26"/>
    <p:sldId id="346" r:id="rId27"/>
    <p:sldId id="347" r:id="rId28"/>
    <p:sldId id="348" r:id="rId29"/>
    <p:sldId id="349" r:id="rId30"/>
    <p:sldId id="350" r:id="rId31"/>
    <p:sldId id="309" r:id="rId3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0D7836-82C7-4093-AE48-4302C6EAF7A5}" v="1" dt="2026-05-04T16:37:25.38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37:25.388" v="0"/>
      <pc:docMkLst>
        <pc:docMk/>
      </pc:docMkLst>
      <pc:sldMasterChg chg="modSldLayout">
        <pc:chgData name="Wojciech Kustra" userId="afebd3d0-216b-4c4f-8992-1bf1fda6d5e8" providerId="ADAL" clId="{1D307E72-7901-4E61-A01B-3C4232ABCF63}" dt="2026-05-04T16:37:25.388" v="0"/>
        <pc:sldMasterMkLst>
          <pc:docMk/>
          <pc:sldMasterMk cId="0" sldId="2147483648"/>
        </pc:sldMasterMkLst>
        <pc:sldLayoutChg chg="modSp">
          <pc:chgData name="Wojciech Kustra" userId="afebd3d0-216b-4c4f-8992-1bf1fda6d5e8" providerId="ADAL" clId="{1D307E72-7901-4E61-A01B-3C4232ABCF63}" dt="2026-05-04T16:37:25.388" v="0"/>
          <pc:sldLayoutMkLst>
            <pc:docMk/>
            <pc:sldMasterMk cId="0" sldId="2147483648"/>
            <pc:sldLayoutMk cId="0" sldId="2147483650"/>
          </pc:sldLayoutMkLst>
          <pc:spChg chg="mod">
            <ac:chgData name="Wojciech Kustra" userId="afebd3d0-216b-4c4f-8992-1bf1fda6d5e8" providerId="ADAL" clId="{1D307E72-7901-4E61-A01B-3C4232ABCF63}" dt="2026-05-04T16:37:25.388" v="0"/>
            <ac:spMkLst>
              <pc:docMk/>
              <pc:sldMasterMk cId="0" sldId="2147483648"/>
              <pc:sldLayoutMk cId="0" sldId="2147483650"/>
              <ac:spMk id="5" creationId="{7E99E910-D45E-25AF-7503-AE875ECCEB8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Supply Chain Performance </a:t>
            </a:r>
            <a:r>
              <a:rPr lang="pl-PL" dirty="0" err="1"/>
              <a:t>Measurement</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373602" y="3966005"/>
            <a:ext cx="9675241" cy="573865"/>
          </a:xfrm>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BE5A9-29DE-D0D1-3B7C-3F23883797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F1A73B-FEC1-FEE9-90D8-130FAA60E023}"/>
              </a:ext>
            </a:extLst>
          </p:cNvPr>
          <p:cNvSpPr>
            <a:spLocks noGrp="1"/>
          </p:cNvSpPr>
          <p:nvPr>
            <p:ph type="title"/>
          </p:nvPr>
        </p:nvSpPr>
        <p:spPr>
          <a:xfrm>
            <a:off x="603252" y="539751"/>
            <a:ext cx="7942231" cy="717551"/>
          </a:xfrm>
        </p:spPr>
        <p:txBody>
          <a:bodyPr/>
          <a:lstStyle/>
          <a:p>
            <a:r>
              <a:rPr lang="pl-PL" dirty="0"/>
              <a:t>2. </a:t>
            </a:r>
            <a:r>
              <a:rPr lang="en-US" dirty="0"/>
              <a:t>Perfect Order Achievement – The Gold Standard</a:t>
            </a:r>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FC71949F-12A6-4EA4-5B41-A3DEF20D2D37}"/>
              </a:ext>
            </a:extLst>
          </p:cNvPr>
          <p:cNvPicPr>
            <a:picLocks noChangeAspect="1"/>
          </p:cNvPicPr>
          <p:nvPr/>
        </p:nvPicPr>
        <p:blipFill>
          <a:blip r:embed="rId2"/>
          <a:stretch>
            <a:fillRect/>
          </a:stretch>
        </p:blipFill>
        <p:spPr>
          <a:xfrm>
            <a:off x="603252" y="1927402"/>
            <a:ext cx="10254622" cy="3110111"/>
          </a:xfrm>
          <a:prstGeom prst="rect">
            <a:avLst/>
          </a:prstGeom>
        </p:spPr>
      </p:pic>
    </p:spTree>
    <p:extLst>
      <p:ext uri="{BB962C8B-B14F-4D97-AF65-F5344CB8AC3E}">
        <p14:creationId xmlns:p14="http://schemas.microsoft.com/office/powerpoint/2010/main" val="385614057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0185F-16C2-61F4-1FB6-825AE3AE30F2}"/>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02D46C21-C928-A465-B12F-9CA045539940}"/>
              </a:ext>
            </a:extLst>
          </p:cNvPr>
          <p:cNvSpPr>
            <a:spLocks noGrp="1"/>
          </p:cNvSpPr>
          <p:nvPr>
            <p:ph type="pic" idx="21"/>
          </p:nvPr>
        </p:nvSpPr>
        <p:spPr/>
        <p:txBody>
          <a:bodyPr/>
          <a:lstStyle/>
          <a:p>
            <a:endParaRPr lang="en-GB"/>
          </a:p>
        </p:txBody>
      </p:sp>
      <p:pic>
        <p:nvPicPr>
          <p:cNvPr id="1026" name="Picture 2">
            <a:extLst>
              <a:ext uri="{FF2B5EF4-FFF2-40B4-BE49-F238E27FC236}">
                <a16:creationId xmlns:a16="http://schemas.microsoft.com/office/drawing/2014/main" id="{30BCB58E-4CC3-EC42-5FA1-12893EA7F25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7038" y="0"/>
            <a:ext cx="62579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481109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47EBF-ED6C-95FD-FC46-357DD1ACE0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C91E9D-9B87-97A1-5369-4B7CD4B0DE98}"/>
              </a:ext>
            </a:extLst>
          </p:cNvPr>
          <p:cNvSpPr>
            <a:spLocks noGrp="1"/>
          </p:cNvSpPr>
          <p:nvPr>
            <p:ph type="title"/>
          </p:nvPr>
        </p:nvSpPr>
        <p:spPr>
          <a:xfrm>
            <a:off x="603252" y="539751"/>
            <a:ext cx="7942231" cy="717551"/>
          </a:xfrm>
        </p:spPr>
        <p:txBody>
          <a:bodyPr/>
          <a:lstStyle/>
          <a:p>
            <a:r>
              <a:rPr lang="pl-PL" dirty="0" err="1"/>
              <a:t>Calculating</a:t>
            </a:r>
            <a:r>
              <a:rPr lang="pl-PL" dirty="0"/>
              <a:t> Perfect Order </a:t>
            </a:r>
            <a:r>
              <a:rPr lang="pl-PL" dirty="0" err="1"/>
              <a:t>Achievement</a:t>
            </a: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53955842-2166-B088-54CF-2EFFDD880450}"/>
              </a:ext>
            </a:extLst>
          </p:cNvPr>
          <p:cNvPicPr>
            <a:picLocks noChangeAspect="1"/>
          </p:cNvPicPr>
          <p:nvPr/>
        </p:nvPicPr>
        <p:blipFill>
          <a:blip r:embed="rId2"/>
          <a:stretch>
            <a:fillRect/>
          </a:stretch>
        </p:blipFill>
        <p:spPr>
          <a:xfrm>
            <a:off x="560081" y="1548047"/>
            <a:ext cx="10180455" cy="4770202"/>
          </a:xfrm>
          <a:prstGeom prst="rect">
            <a:avLst/>
          </a:prstGeom>
        </p:spPr>
      </p:pic>
    </p:spTree>
    <p:extLst>
      <p:ext uri="{BB962C8B-B14F-4D97-AF65-F5344CB8AC3E}">
        <p14:creationId xmlns:p14="http://schemas.microsoft.com/office/powerpoint/2010/main" val="56689909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6954B-6471-C0F1-4A37-E74F9B12C1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863CA4-B376-691C-A345-29FAB7F7D44D}"/>
              </a:ext>
            </a:extLst>
          </p:cNvPr>
          <p:cNvSpPr>
            <a:spLocks noGrp="1"/>
          </p:cNvSpPr>
          <p:nvPr>
            <p:ph type="title"/>
          </p:nvPr>
        </p:nvSpPr>
        <p:spPr>
          <a:xfrm>
            <a:off x="603252" y="539751"/>
            <a:ext cx="7942231" cy="717551"/>
          </a:xfrm>
        </p:spPr>
        <p:txBody>
          <a:bodyPr/>
          <a:lstStyle/>
          <a:p>
            <a:r>
              <a:rPr lang="pl-PL" dirty="0"/>
              <a:t>3. The </a:t>
            </a:r>
            <a:r>
              <a:rPr lang="pl-PL" dirty="0" err="1"/>
              <a:t>Balanced</a:t>
            </a:r>
            <a:r>
              <a:rPr lang="pl-PL" dirty="0"/>
              <a:t> </a:t>
            </a:r>
            <a:r>
              <a:rPr lang="pl-PL" dirty="0" err="1"/>
              <a:t>Scorecard</a:t>
            </a:r>
            <a:r>
              <a:rPr lang="pl-PL" dirty="0"/>
              <a:t> </a:t>
            </a:r>
            <a:r>
              <a:rPr lang="pl-PL" dirty="0" err="1"/>
              <a:t>Approach</a:t>
            </a:r>
            <a:endParaRPr lang="pl-PL" dirty="0"/>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08287729-ACAF-3637-9A1D-8E1FEFD1F156}"/>
              </a:ext>
            </a:extLst>
          </p:cNvPr>
          <p:cNvPicPr>
            <a:picLocks noChangeAspect="1"/>
          </p:cNvPicPr>
          <p:nvPr/>
        </p:nvPicPr>
        <p:blipFill>
          <a:blip r:embed="rId2"/>
          <a:stretch>
            <a:fillRect/>
          </a:stretch>
        </p:blipFill>
        <p:spPr>
          <a:xfrm>
            <a:off x="603252" y="1731879"/>
            <a:ext cx="10291962" cy="4586370"/>
          </a:xfrm>
          <a:prstGeom prst="rect">
            <a:avLst/>
          </a:prstGeom>
        </p:spPr>
      </p:pic>
    </p:spTree>
    <p:extLst>
      <p:ext uri="{BB962C8B-B14F-4D97-AF65-F5344CB8AC3E}">
        <p14:creationId xmlns:p14="http://schemas.microsoft.com/office/powerpoint/2010/main" val="321832133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D017B-DB20-C1EB-D53A-7D0B1FCB1D2F}"/>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C2B04565-1B20-798E-155D-E1186972860D}"/>
              </a:ext>
            </a:extLst>
          </p:cNvPr>
          <p:cNvSpPr>
            <a:spLocks noGrp="1"/>
          </p:cNvSpPr>
          <p:nvPr>
            <p:ph type="pic" idx="21"/>
          </p:nvPr>
        </p:nvSpPr>
        <p:spPr/>
        <p:txBody>
          <a:bodyPr/>
          <a:lstStyle/>
          <a:p>
            <a:endParaRPr lang="en-GB"/>
          </a:p>
        </p:txBody>
      </p:sp>
      <p:pic>
        <p:nvPicPr>
          <p:cNvPr id="2050" name="Picture 2">
            <a:extLst>
              <a:ext uri="{FF2B5EF4-FFF2-40B4-BE49-F238E27FC236}">
                <a16:creationId xmlns:a16="http://schemas.microsoft.com/office/drawing/2014/main" id="{516A539C-71B3-07C7-B305-8B09CFBB0D2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84388" y="0"/>
            <a:ext cx="80232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394445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CC174-C3C4-7FA9-6359-5AEF64B44D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0B4813-3106-F1B0-5C10-BA35F5D10D78}"/>
              </a:ext>
            </a:extLst>
          </p:cNvPr>
          <p:cNvSpPr>
            <a:spLocks noGrp="1"/>
          </p:cNvSpPr>
          <p:nvPr>
            <p:ph type="title"/>
          </p:nvPr>
        </p:nvSpPr>
        <p:spPr>
          <a:xfrm>
            <a:off x="603252" y="539751"/>
            <a:ext cx="7942231" cy="717551"/>
          </a:xfrm>
        </p:spPr>
        <p:txBody>
          <a:bodyPr/>
          <a:lstStyle/>
          <a:p>
            <a:r>
              <a:rPr lang="en-US" dirty="0"/>
              <a:t>Why the Balanced Scorecard Works</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FBAC3624-9A6C-2D8D-C37D-669D2855DF28}"/>
              </a:ext>
            </a:extLst>
          </p:cNvPr>
          <p:cNvPicPr>
            <a:picLocks noChangeAspect="1"/>
          </p:cNvPicPr>
          <p:nvPr/>
        </p:nvPicPr>
        <p:blipFill>
          <a:blip r:embed="rId2"/>
          <a:stretch>
            <a:fillRect/>
          </a:stretch>
        </p:blipFill>
        <p:spPr>
          <a:xfrm>
            <a:off x="603252" y="1506683"/>
            <a:ext cx="9438523" cy="4604438"/>
          </a:xfrm>
          <a:prstGeom prst="rect">
            <a:avLst/>
          </a:prstGeom>
        </p:spPr>
      </p:pic>
    </p:spTree>
    <p:extLst>
      <p:ext uri="{BB962C8B-B14F-4D97-AF65-F5344CB8AC3E}">
        <p14:creationId xmlns:p14="http://schemas.microsoft.com/office/powerpoint/2010/main" val="260189030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EE9C6-4E2C-B3DD-6A57-E8999BE678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4B7F9-4F18-F652-E3E8-9B774B98E076}"/>
              </a:ext>
            </a:extLst>
          </p:cNvPr>
          <p:cNvSpPr>
            <a:spLocks noGrp="1"/>
          </p:cNvSpPr>
          <p:nvPr>
            <p:ph type="title"/>
          </p:nvPr>
        </p:nvSpPr>
        <p:spPr>
          <a:xfrm>
            <a:off x="603252" y="539751"/>
            <a:ext cx="7942231" cy="717551"/>
          </a:xfrm>
        </p:spPr>
        <p:txBody>
          <a:bodyPr/>
          <a:lstStyle/>
          <a:p>
            <a:r>
              <a:rPr lang="pl-PL" dirty="0"/>
              <a:t>4. </a:t>
            </a:r>
            <a:r>
              <a:rPr lang="pl-PL" dirty="0" err="1"/>
              <a:t>Benchmarking</a:t>
            </a:r>
            <a:r>
              <a:rPr lang="pl-PL" dirty="0"/>
              <a:t> </a:t>
            </a:r>
            <a:r>
              <a:rPr lang="pl-PL" dirty="0" err="1"/>
              <a:t>Practices</a:t>
            </a:r>
            <a:endParaRPr lang="pl-PL" dirty="0"/>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4F9A476C-171B-F1DA-6451-67A069B1CA21}"/>
              </a:ext>
            </a:extLst>
          </p:cNvPr>
          <p:cNvPicPr>
            <a:picLocks noChangeAspect="1"/>
          </p:cNvPicPr>
          <p:nvPr/>
        </p:nvPicPr>
        <p:blipFill>
          <a:blip r:embed="rId2"/>
          <a:stretch>
            <a:fillRect/>
          </a:stretch>
        </p:blipFill>
        <p:spPr>
          <a:xfrm>
            <a:off x="586626" y="1597511"/>
            <a:ext cx="9771032" cy="4942993"/>
          </a:xfrm>
          <a:prstGeom prst="rect">
            <a:avLst/>
          </a:prstGeom>
        </p:spPr>
      </p:pic>
    </p:spTree>
    <p:extLst>
      <p:ext uri="{BB962C8B-B14F-4D97-AF65-F5344CB8AC3E}">
        <p14:creationId xmlns:p14="http://schemas.microsoft.com/office/powerpoint/2010/main" val="245230857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F34AE-CA22-126A-A4DB-E9D18E6584ED}"/>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428DC265-5504-7A79-7E4B-637100511194}"/>
              </a:ext>
            </a:extLst>
          </p:cNvPr>
          <p:cNvSpPr>
            <a:spLocks noGrp="1"/>
          </p:cNvSpPr>
          <p:nvPr>
            <p:ph type="pic" idx="21"/>
          </p:nvPr>
        </p:nvSpPr>
        <p:spPr/>
        <p:txBody>
          <a:bodyPr/>
          <a:lstStyle/>
          <a:p>
            <a:endParaRPr lang="en-GB"/>
          </a:p>
        </p:txBody>
      </p:sp>
      <p:pic>
        <p:nvPicPr>
          <p:cNvPr id="1028" name="Picture 4">
            <a:extLst>
              <a:ext uri="{FF2B5EF4-FFF2-40B4-BE49-F238E27FC236}">
                <a16:creationId xmlns:a16="http://schemas.microsoft.com/office/drawing/2014/main" id="{376461AA-C769-D65E-ACA1-0F70CB59BE9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050" y="0"/>
            <a:ext cx="118983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9044760"/>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28F11-E1FB-44E0-7DFF-FC9735C94A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E12A57-E418-DA9C-568A-29937A259A40}"/>
              </a:ext>
            </a:extLst>
          </p:cNvPr>
          <p:cNvSpPr>
            <a:spLocks noGrp="1"/>
          </p:cNvSpPr>
          <p:nvPr>
            <p:ph type="title"/>
          </p:nvPr>
        </p:nvSpPr>
        <p:spPr>
          <a:xfrm>
            <a:off x="603252" y="539751"/>
            <a:ext cx="7942231" cy="717551"/>
          </a:xfrm>
        </p:spPr>
        <p:txBody>
          <a:bodyPr/>
          <a:lstStyle/>
          <a:p>
            <a:r>
              <a:rPr lang="en-US" dirty="0"/>
              <a:t>Benchmarking in Action: The Xerox-L.L.Bean Story</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79706ED2-9FD2-AC0F-1534-0491147C0793}"/>
              </a:ext>
            </a:extLst>
          </p:cNvPr>
          <p:cNvPicPr>
            <a:picLocks noChangeAspect="1"/>
          </p:cNvPicPr>
          <p:nvPr/>
        </p:nvPicPr>
        <p:blipFill>
          <a:blip r:embed="rId2"/>
          <a:stretch>
            <a:fillRect/>
          </a:stretch>
        </p:blipFill>
        <p:spPr>
          <a:xfrm>
            <a:off x="603252" y="1812044"/>
            <a:ext cx="10279680" cy="4356000"/>
          </a:xfrm>
          <a:prstGeom prst="rect">
            <a:avLst/>
          </a:prstGeom>
        </p:spPr>
      </p:pic>
    </p:spTree>
    <p:extLst>
      <p:ext uri="{BB962C8B-B14F-4D97-AF65-F5344CB8AC3E}">
        <p14:creationId xmlns:p14="http://schemas.microsoft.com/office/powerpoint/2010/main" val="357198574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CB5FE-F72E-1D9B-2364-159C3750B1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B1DD70-EEB4-8D74-A3D2-81871D8F29F9}"/>
              </a:ext>
            </a:extLst>
          </p:cNvPr>
          <p:cNvSpPr>
            <a:spLocks noGrp="1"/>
          </p:cNvSpPr>
          <p:nvPr>
            <p:ph type="title"/>
          </p:nvPr>
        </p:nvSpPr>
        <p:spPr>
          <a:xfrm>
            <a:off x="603252" y="539751"/>
            <a:ext cx="7942231" cy="717551"/>
          </a:xfrm>
        </p:spPr>
        <p:txBody>
          <a:bodyPr/>
          <a:lstStyle/>
          <a:p>
            <a:r>
              <a:rPr lang="pl-PL" dirty="0"/>
              <a:t>5. </a:t>
            </a:r>
            <a:r>
              <a:rPr lang="pl-PL" dirty="0" err="1"/>
              <a:t>Kaizen</a:t>
            </a:r>
            <a:r>
              <a:rPr lang="pl-PL" dirty="0"/>
              <a:t> – </a:t>
            </a:r>
            <a:r>
              <a:rPr lang="pl-PL" dirty="0" err="1"/>
              <a:t>Continuous</a:t>
            </a:r>
            <a:r>
              <a:rPr lang="pl-PL" dirty="0"/>
              <a:t> </a:t>
            </a:r>
            <a:r>
              <a:rPr lang="pl-PL" dirty="0" err="1"/>
              <a:t>Improvement</a:t>
            </a:r>
            <a:r>
              <a:rPr lang="pl-PL" dirty="0"/>
              <a:t> </a:t>
            </a:r>
            <a:r>
              <a:rPr lang="pl-PL" dirty="0" err="1"/>
              <a:t>Philosophy</a:t>
            </a: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1B802106-5BC8-657A-94DF-72BFAB07FB8F}"/>
              </a:ext>
            </a:extLst>
          </p:cNvPr>
          <p:cNvPicPr>
            <a:picLocks noChangeAspect="1"/>
          </p:cNvPicPr>
          <p:nvPr/>
        </p:nvPicPr>
        <p:blipFill>
          <a:blip r:embed="rId2"/>
          <a:stretch>
            <a:fillRect/>
          </a:stretch>
        </p:blipFill>
        <p:spPr>
          <a:xfrm>
            <a:off x="603251" y="1848047"/>
            <a:ext cx="10352923" cy="4043730"/>
          </a:xfrm>
          <a:prstGeom prst="rect">
            <a:avLst/>
          </a:prstGeom>
        </p:spPr>
      </p:pic>
    </p:spTree>
    <p:extLst>
      <p:ext uri="{BB962C8B-B14F-4D97-AF65-F5344CB8AC3E}">
        <p14:creationId xmlns:p14="http://schemas.microsoft.com/office/powerpoint/2010/main" val="208474449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46AEC-56D1-DA2B-345E-D4D678D2B9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B8F02E-84ED-3D1C-81B7-E11E37C70A08}"/>
              </a:ext>
            </a:extLst>
          </p:cNvPr>
          <p:cNvSpPr>
            <a:spLocks noGrp="1"/>
          </p:cNvSpPr>
          <p:nvPr>
            <p:ph type="title"/>
          </p:nvPr>
        </p:nvSpPr>
        <p:spPr>
          <a:xfrm>
            <a:off x="603252" y="539751"/>
            <a:ext cx="7942231" cy="717551"/>
          </a:xfrm>
        </p:spPr>
        <p:txBody>
          <a:bodyPr/>
          <a:lstStyle/>
          <a:p>
            <a:r>
              <a:rPr lang="pl-PL" dirty="0"/>
              <a:t>The </a:t>
            </a:r>
            <a:r>
              <a:rPr lang="pl-PL" dirty="0" err="1"/>
              <a:t>Kaizen</a:t>
            </a:r>
            <a:r>
              <a:rPr lang="pl-PL" dirty="0"/>
              <a:t> </a:t>
            </a:r>
            <a:r>
              <a:rPr lang="pl-PL" dirty="0" err="1"/>
              <a:t>Cycle</a:t>
            </a:r>
            <a:r>
              <a:rPr lang="pl-PL" dirty="0"/>
              <a:t> (PDCA)</a:t>
            </a:r>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2D027F45-02CC-0411-362C-3402A4BD247D}"/>
              </a:ext>
            </a:extLst>
          </p:cNvPr>
          <p:cNvPicPr>
            <a:picLocks noChangeAspect="1"/>
          </p:cNvPicPr>
          <p:nvPr/>
        </p:nvPicPr>
        <p:blipFill>
          <a:blip r:embed="rId2"/>
          <a:stretch>
            <a:fillRect/>
          </a:stretch>
        </p:blipFill>
        <p:spPr>
          <a:xfrm>
            <a:off x="602626" y="1524237"/>
            <a:ext cx="9995512" cy="4794011"/>
          </a:xfrm>
          <a:prstGeom prst="rect">
            <a:avLst/>
          </a:prstGeom>
        </p:spPr>
      </p:pic>
    </p:spTree>
    <p:extLst>
      <p:ext uri="{BB962C8B-B14F-4D97-AF65-F5344CB8AC3E}">
        <p14:creationId xmlns:p14="http://schemas.microsoft.com/office/powerpoint/2010/main" val="4236246819"/>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4D61E-5905-72A1-C8A6-0256AB5C0409}"/>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8891576A-4CC1-2E88-E271-40C6064F1666}"/>
              </a:ext>
            </a:extLst>
          </p:cNvPr>
          <p:cNvSpPr>
            <a:spLocks noGrp="1"/>
          </p:cNvSpPr>
          <p:nvPr>
            <p:ph type="pic" idx="21"/>
          </p:nvPr>
        </p:nvSpPr>
        <p:spPr/>
        <p:txBody>
          <a:bodyPr/>
          <a:lstStyle/>
          <a:p>
            <a:endParaRPr lang="en-GB"/>
          </a:p>
        </p:txBody>
      </p:sp>
      <p:pic>
        <p:nvPicPr>
          <p:cNvPr id="1030" name="Picture 6">
            <a:extLst>
              <a:ext uri="{FF2B5EF4-FFF2-40B4-BE49-F238E27FC236}">
                <a16:creationId xmlns:a16="http://schemas.microsoft.com/office/drawing/2014/main" id="{531D8D21-3E6E-26BF-8690-5CDF518C310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0700" y="0"/>
            <a:ext cx="86090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970398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216AC-9A2D-DC4D-6C6A-06C8E777C9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0F4574-CE5D-0D59-1541-E5DFC483AD6A}"/>
              </a:ext>
            </a:extLst>
          </p:cNvPr>
          <p:cNvSpPr>
            <a:spLocks noGrp="1"/>
          </p:cNvSpPr>
          <p:nvPr>
            <p:ph type="title"/>
          </p:nvPr>
        </p:nvSpPr>
        <p:spPr>
          <a:xfrm>
            <a:off x="603252" y="539751"/>
            <a:ext cx="7942231" cy="717551"/>
          </a:xfrm>
        </p:spPr>
        <p:txBody>
          <a:bodyPr/>
          <a:lstStyle/>
          <a:p>
            <a:r>
              <a:rPr lang="en-US" dirty="0"/>
              <a:t>Kaizen in Practice: Warehouse Picking Errors</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6E9541A0-E387-572F-CFF5-75A7A39B49B2}"/>
              </a:ext>
            </a:extLst>
          </p:cNvPr>
          <p:cNvPicPr>
            <a:picLocks noChangeAspect="1"/>
          </p:cNvPicPr>
          <p:nvPr/>
        </p:nvPicPr>
        <p:blipFill>
          <a:blip r:embed="rId2"/>
          <a:stretch>
            <a:fillRect/>
          </a:stretch>
        </p:blipFill>
        <p:spPr>
          <a:xfrm>
            <a:off x="603251" y="1750882"/>
            <a:ext cx="9600519" cy="3735518"/>
          </a:xfrm>
          <a:prstGeom prst="rect">
            <a:avLst/>
          </a:prstGeom>
        </p:spPr>
      </p:pic>
    </p:spTree>
    <p:extLst>
      <p:ext uri="{BB962C8B-B14F-4D97-AF65-F5344CB8AC3E}">
        <p14:creationId xmlns:p14="http://schemas.microsoft.com/office/powerpoint/2010/main" val="4056215193"/>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0A385-E9C1-2A07-E677-7F8D3FFF8C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0B08C7-8623-9E1B-1F76-9F62EC70DD57}"/>
              </a:ext>
            </a:extLst>
          </p:cNvPr>
          <p:cNvSpPr>
            <a:spLocks noGrp="1"/>
          </p:cNvSpPr>
          <p:nvPr>
            <p:ph type="title"/>
          </p:nvPr>
        </p:nvSpPr>
        <p:spPr>
          <a:xfrm>
            <a:off x="603252" y="539751"/>
            <a:ext cx="7942231" cy="717551"/>
          </a:xfrm>
        </p:spPr>
        <p:txBody>
          <a:bodyPr/>
          <a:lstStyle/>
          <a:p>
            <a:r>
              <a:rPr lang="en-US" dirty="0"/>
              <a:t>6. Setting Performance Targets – Framework (Part 1)</a:t>
            </a:r>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0D240A1C-39B8-CEA7-6414-33933595DD8F}"/>
              </a:ext>
            </a:extLst>
          </p:cNvPr>
          <p:cNvPicPr>
            <a:picLocks noChangeAspect="1"/>
          </p:cNvPicPr>
          <p:nvPr/>
        </p:nvPicPr>
        <p:blipFill>
          <a:blip r:embed="rId2"/>
          <a:stretch>
            <a:fillRect/>
          </a:stretch>
        </p:blipFill>
        <p:spPr>
          <a:xfrm>
            <a:off x="603252" y="1623496"/>
            <a:ext cx="9588152" cy="4882446"/>
          </a:xfrm>
          <a:prstGeom prst="rect">
            <a:avLst/>
          </a:prstGeom>
        </p:spPr>
      </p:pic>
    </p:spTree>
    <p:extLst>
      <p:ext uri="{BB962C8B-B14F-4D97-AF65-F5344CB8AC3E}">
        <p14:creationId xmlns:p14="http://schemas.microsoft.com/office/powerpoint/2010/main" val="409030990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AE06B-5330-2D24-5658-0EB04FABC8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79D7BB-5FA8-1C2F-1484-D689894B0567}"/>
              </a:ext>
            </a:extLst>
          </p:cNvPr>
          <p:cNvSpPr>
            <a:spLocks noGrp="1"/>
          </p:cNvSpPr>
          <p:nvPr>
            <p:ph type="title"/>
          </p:nvPr>
        </p:nvSpPr>
        <p:spPr>
          <a:xfrm>
            <a:off x="603252" y="539751"/>
            <a:ext cx="7942231" cy="717551"/>
          </a:xfrm>
        </p:spPr>
        <p:txBody>
          <a:bodyPr/>
          <a:lstStyle/>
          <a:p>
            <a:r>
              <a:rPr lang="en-US" dirty="0"/>
              <a:t>Setting Performance Targets – SMART Targets (Part 2)</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A9EC9037-618F-1DCC-9126-84F878372EF6}"/>
              </a:ext>
            </a:extLst>
          </p:cNvPr>
          <p:cNvPicPr>
            <a:picLocks noChangeAspect="1"/>
          </p:cNvPicPr>
          <p:nvPr/>
        </p:nvPicPr>
        <p:blipFill>
          <a:blip r:embed="rId2"/>
          <a:stretch>
            <a:fillRect/>
          </a:stretch>
        </p:blipFill>
        <p:spPr>
          <a:xfrm>
            <a:off x="619876" y="1764343"/>
            <a:ext cx="10518209" cy="4553906"/>
          </a:xfrm>
          <a:prstGeom prst="rect">
            <a:avLst/>
          </a:prstGeom>
        </p:spPr>
      </p:pic>
    </p:spTree>
    <p:extLst>
      <p:ext uri="{BB962C8B-B14F-4D97-AF65-F5344CB8AC3E}">
        <p14:creationId xmlns:p14="http://schemas.microsoft.com/office/powerpoint/2010/main" val="1414294889"/>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5F162-AC80-1DF4-A9D4-75098C4AFA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00D7A4-5CA9-A33F-64BA-6DCBAA0B86C8}"/>
              </a:ext>
            </a:extLst>
          </p:cNvPr>
          <p:cNvSpPr>
            <a:spLocks noGrp="1"/>
          </p:cNvSpPr>
          <p:nvPr>
            <p:ph type="title"/>
          </p:nvPr>
        </p:nvSpPr>
        <p:spPr>
          <a:xfrm>
            <a:off x="603252" y="539751"/>
            <a:ext cx="7942231" cy="717551"/>
          </a:xfrm>
        </p:spPr>
        <p:txBody>
          <a:bodyPr/>
          <a:lstStyle/>
          <a:p>
            <a:r>
              <a:rPr lang="en-US" dirty="0"/>
              <a:t>Target Setting: Avoid Vanity Metrics</a:t>
            </a:r>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B3132DA7-AA2E-EBEF-FECD-4BBB8EEE1707}"/>
              </a:ext>
            </a:extLst>
          </p:cNvPr>
          <p:cNvPicPr>
            <a:picLocks noChangeAspect="1"/>
          </p:cNvPicPr>
          <p:nvPr/>
        </p:nvPicPr>
        <p:blipFill>
          <a:blip r:embed="rId2"/>
          <a:stretch>
            <a:fillRect/>
          </a:stretch>
        </p:blipFill>
        <p:spPr>
          <a:xfrm>
            <a:off x="603251" y="1771249"/>
            <a:ext cx="9673515" cy="2468242"/>
          </a:xfrm>
          <a:prstGeom prst="rect">
            <a:avLst/>
          </a:prstGeom>
        </p:spPr>
      </p:pic>
    </p:spTree>
    <p:extLst>
      <p:ext uri="{BB962C8B-B14F-4D97-AF65-F5344CB8AC3E}">
        <p14:creationId xmlns:p14="http://schemas.microsoft.com/office/powerpoint/2010/main" val="1787875010"/>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064EF-A65F-FB61-4579-96B7C9385E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98FAA2-43E3-C289-B367-CC304E5EC9B7}"/>
              </a:ext>
            </a:extLst>
          </p:cNvPr>
          <p:cNvSpPr>
            <a:spLocks noGrp="1"/>
          </p:cNvSpPr>
          <p:nvPr>
            <p:ph type="title"/>
          </p:nvPr>
        </p:nvSpPr>
        <p:spPr>
          <a:xfrm>
            <a:off x="603252" y="539751"/>
            <a:ext cx="7942231" cy="717551"/>
          </a:xfrm>
        </p:spPr>
        <p:txBody>
          <a:bodyPr/>
          <a:lstStyle/>
          <a:p>
            <a:r>
              <a:rPr lang="en-US" dirty="0"/>
              <a:t>Target Setting: Regional Context</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C006BA78-F249-35A2-0A16-9CC40A6E4DB3}"/>
              </a:ext>
            </a:extLst>
          </p:cNvPr>
          <p:cNvPicPr>
            <a:picLocks noChangeAspect="1"/>
          </p:cNvPicPr>
          <p:nvPr/>
        </p:nvPicPr>
        <p:blipFill>
          <a:blip r:embed="rId2"/>
          <a:stretch>
            <a:fillRect/>
          </a:stretch>
        </p:blipFill>
        <p:spPr>
          <a:xfrm>
            <a:off x="603252" y="1658560"/>
            <a:ext cx="9649249" cy="3212698"/>
          </a:xfrm>
          <a:prstGeom prst="rect">
            <a:avLst/>
          </a:prstGeom>
        </p:spPr>
      </p:pic>
    </p:spTree>
    <p:extLst>
      <p:ext uri="{BB962C8B-B14F-4D97-AF65-F5344CB8AC3E}">
        <p14:creationId xmlns:p14="http://schemas.microsoft.com/office/powerpoint/2010/main" val="2381488150"/>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1815-B413-45BD-33F9-97667FB789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64036A-C294-0DEF-E679-F1A326110F68}"/>
              </a:ext>
            </a:extLst>
          </p:cNvPr>
          <p:cNvSpPr>
            <a:spLocks noGrp="1"/>
          </p:cNvSpPr>
          <p:nvPr>
            <p:ph type="title"/>
          </p:nvPr>
        </p:nvSpPr>
        <p:spPr>
          <a:xfrm>
            <a:off x="603252" y="539751"/>
            <a:ext cx="7942231" cy="717551"/>
          </a:xfrm>
        </p:spPr>
        <p:txBody>
          <a:bodyPr/>
          <a:lstStyle/>
          <a:p>
            <a:r>
              <a:rPr lang="pl-PL" dirty="0" err="1"/>
              <a:t>Key</a:t>
            </a:r>
            <a:r>
              <a:rPr lang="pl-PL" dirty="0"/>
              <a:t> </a:t>
            </a:r>
            <a:r>
              <a:rPr lang="pl-PL" dirty="0" err="1"/>
              <a:t>Definitions</a:t>
            </a:r>
            <a:r>
              <a:rPr lang="pl-PL" dirty="0"/>
              <a:t> (Reference </a:t>
            </a:r>
            <a:r>
              <a:rPr lang="pl-PL" dirty="0" err="1"/>
              <a:t>Sheet</a:t>
            </a:r>
            <a:r>
              <a:rPr lang="pl-PL" dirty="0"/>
              <a:t>)</a:t>
            </a:r>
          </a:p>
        </p:txBody>
      </p:sp>
      <p:pic>
        <p:nvPicPr>
          <p:cNvPr id="5" name="Obraz 4" descr="Obraz zawierający tekst, zrzut ekranu, Czcionka, dokument&#10;&#10;Zawartość wygenerowana przez AI może być niepoprawna.">
            <a:extLst>
              <a:ext uri="{FF2B5EF4-FFF2-40B4-BE49-F238E27FC236}">
                <a16:creationId xmlns:a16="http://schemas.microsoft.com/office/drawing/2014/main" id="{972D1EB9-8779-8FD3-2EA2-A066B1F328F6}"/>
              </a:ext>
            </a:extLst>
          </p:cNvPr>
          <p:cNvPicPr>
            <a:picLocks noChangeAspect="1"/>
          </p:cNvPicPr>
          <p:nvPr/>
        </p:nvPicPr>
        <p:blipFill>
          <a:blip r:embed="rId2"/>
          <a:stretch>
            <a:fillRect/>
          </a:stretch>
        </p:blipFill>
        <p:spPr>
          <a:xfrm>
            <a:off x="603252" y="1124667"/>
            <a:ext cx="8352381" cy="5733333"/>
          </a:xfrm>
          <a:prstGeom prst="rect">
            <a:avLst/>
          </a:prstGeom>
        </p:spPr>
      </p:pic>
    </p:spTree>
    <p:extLst>
      <p:ext uri="{BB962C8B-B14F-4D97-AF65-F5344CB8AC3E}">
        <p14:creationId xmlns:p14="http://schemas.microsoft.com/office/powerpoint/2010/main" val="2941662881"/>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Learning </a:t>
            </a:r>
            <a:r>
              <a:rPr lang="pl-PL" dirty="0" err="1"/>
              <a:t>Objectives</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fontScale="92500" lnSpcReduction="10000"/>
          </a:bodyPr>
          <a:lstStyle/>
          <a:p>
            <a:pPr>
              <a:buFont typeface="Wingdings" panose="05000000000000000000" pitchFamily="2" charset="2"/>
              <a:buChar char="§"/>
            </a:pPr>
            <a:r>
              <a:rPr lang="en-US" sz="2400" dirty="0"/>
              <a:t>Identify and classify KPIs across customer, internal, and financial dimensions</a:t>
            </a:r>
          </a:p>
          <a:p>
            <a:pPr>
              <a:buFont typeface="Wingdings" panose="05000000000000000000" pitchFamily="2" charset="2"/>
              <a:buChar char="§"/>
            </a:pPr>
            <a:r>
              <a:rPr lang="en-US" sz="2400" dirty="0"/>
              <a:t>Calculate Perfect Order Achievement and understand its four components</a:t>
            </a:r>
          </a:p>
          <a:p>
            <a:pPr>
              <a:buFont typeface="Wingdings" panose="05000000000000000000" pitchFamily="2" charset="2"/>
              <a:buChar char="§"/>
            </a:pPr>
            <a:r>
              <a:rPr lang="en-US" sz="2400" dirty="0"/>
              <a:t>Explain the Balanced Scorecard approach and why it prevents silos</a:t>
            </a:r>
          </a:p>
          <a:p>
            <a:pPr>
              <a:buFont typeface="Wingdings" panose="05000000000000000000" pitchFamily="2" charset="2"/>
              <a:buChar char="§"/>
            </a:pPr>
            <a:r>
              <a:rPr lang="en-US" sz="2400" dirty="0"/>
              <a:t>Apply benchmarking practices to assess supply chain performance</a:t>
            </a:r>
          </a:p>
          <a:p>
            <a:pPr>
              <a:buFont typeface="Wingdings" panose="05000000000000000000" pitchFamily="2" charset="2"/>
              <a:buChar char="§"/>
            </a:pPr>
            <a:r>
              <a:rPr lang="en-US" sz="2400" dirty="0"/>
              <a:t>Describe Kaizen continuous improvement and the PDCA cycle</a:t>
            </a:r>
          </a:p>
          <a:p>
            <a:pPr>
              <a:buFont typeface="Wingdings" panose="05000000000000000000" pitchFamily="2" charset="2"/>
              <a:buChar char="§"/>
            </a:pPr>
            <a:r>
              <a:rPr lang="en-US" sz="2400" dirty="0"/>
              <a:t>Develop realistic performance targets aligned with strategy and context</a:t>
            </a:r>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2" y="539751"/>
            <a:ext cx="7942231" cy="717551"/>
          </a:xfrm>
        </p:spPr>
        <p:txBody>
          <a:bodyPr/>
          <a:lstStyle/>
          <a:p>
            <a:r>
              <a:rPr lang="en-US" dirty="0"/>
              <a:t>How do you know if your supply chain is winning or losing?</a:t>
            </a:r>
          </a:p>
        </p:txBody>
      </p:sp>
      <p:pic>
        <p:nvPicPr>
          <p:cNvPr id="9" name="Obraz 8" descr="Obraz zawierający tekst, Czcionka, zrzut ekranu, logo&#10;&#10;Zawartość wygenerowana przez AI może być niepoprawna.">
            <a:extLst>
              <a:ext uri="{FF2B5EF4-FFF2-40B4-BE49-F238E27FC236}">
                <a16:creationId xmlns:a16="http://schemas.microsoft.com/office/drawing/2014/main" id="{6D60B187-6BA1-8A54-138D-74B499BF970A}"/>
              </a:ext>
            </a:extLst>
          </p:cNvPr>
          <p:cNvPicPr>
            <a:picLocks noChangeAspect="1"/>
          </p:cNvPicPr>
          <p:nvPr/>
        </p:nvPicPr>
        <p:blipFill>
          <a:blip r:embed="rId2"/>
          <a:stretch>
            <a:fillRect/>
          </a:stretch>
        </p:blipFill>
        <p:spPr>
          <a:xfrm>
            <a:off x="553377" y="1628999"/>
            <a:ext cx="9172515" cy="4167321"/>
          </a:xfrm>
          <a:prstGeom prst="rect">
            <a:avLst/>
          </a:prstGeom>
        </p:spPr>
      </p:pic>
    </p:spTree>
    <p:extLst>
      <p:ext uri="{BB962C8B-B14F-4D97-AF65-F5344CB8AC3E}">
        <p14:creationId xmlns:p14="http://schemas.microsoft.com/office/powerpoint/2010/main" val="973957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6B528-A377-583E-0C55-6B9C525ADA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3A4E45-AA0A-2ADA-753E-6DF5C3BC413A}"/>
              </a:ext>
            </a:extLst>
          </p:cNvPr>
          <p:cNvSpPr>
            <a:spLocks noGrp="1"/>
          </p:cNvSpPr>
          <p:nvPr>
            <p:ph type="title"/>
          </p:nvPr>
        </p:nvSpPr>
        <p:spPr>
          <a:xfrm>
            <a:off x="603253" y="539751"/>
            <a:ext cx="7526594" cy="717551"/>
          </a:xfrm>
        </p:spPr>
        <p:txBody>
          <a:bodyPr/>
          <a:lstStyle/>
          <a:p>
            <a:r>
              <a:rPr lang="pl-PL" dirty="0"/>
              <a:t>1. </a:t>
            </a:r>
            <a:r>
              <a:rPr lang="en-US" dirty="0"/>
              <a:t>Key Performance Indicators (KPIs) – The Measurement Foundation</a:t>
            </a:r>
            <a:br>
              <a:rPr lang="en-US" dirty="0"/>
            </a:br>
            <a:br>
              <a:rPr lang="pl-PL" dirty="0"/>
            </a:br>
            <a:endParaRPr lang="pl-PL" dirty="0"/>
          </a:p>
        </p:txBody>
      </p:sp>
      <p:pic>
        <p:nvPicPr>
          <p:cNvPr id="7" name="Obraz 6" descr="Obraz zawierający tekst, Czcionka, zrzut ekranu, algebra&#10;&#10;Zawartość wygenerowana przez AI może być niepoprawna.">
            <a:extLst>
              <a:ext uri="{FF2B5EF4-FFF2-40B4-BE49-F238E27FC236}">
                <a16:creationId xmlns:a16="http://schemas.microsoft.com/office/drawing/2014/main" id="{CC092FBD-892F-50FD-A8A2-E343C812A6F2}"/>
              </a:ext>
            </a:extLst>
          </p:cNvPr>
          <p:cNvPicPr>
            <a:picLocks noChangeAspect="1"/>
          </p:cNvPicPr>
          <p:nvPr/>
        </p:nvPicPr>
        <p:blipFill>
          <a:blip r:embed="rId2"/>
          <a:stretch>
            <a:fillRect/>
          </a:stretch>
        </p:blipFill>
        <p:spPr>
          <a:xfrm>
            <a:off x="603253" y="1844521"/>
            <a:ext cx="10073748" cy="2744104"/>
          </a:xfrm>
          <a:prstGeom prst="rect">
            <a:avLst/>
          </a:prstGeom>
        </p:spPr>
      </p:pic>
    </p:spTree>
    <p:extLst>
      <p:ext uri="{BB962C8B-B14F-4D97-AF65-F5344CB8AC3E}">
        <p14:creationId xmlns:p14="http://schemas.microsoft.com/office/powerpoint/2010/main" val="363566999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E1BA8-9D65-42EA-E9F1-DC7040C19D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B63486-2D57-C0CC-0B2F-65BDCC04295E}"/>
              </a:ext>
            </a:extLst>
          </p:cNvPr>
          <p:cNvSpPr>
            <a:spLocks noGrp="1"/>
          </p:cNvSpPr>
          <p:nvPr>
            <p:ph type="title"/>
          </p:nvPr>
        </p:nvSpPr>
        <p:spPr>
          <a:xfrm>
            <a:off x="603252" y="539751"/>
            <a:ext cx="7942231" cy="717551"/>
          </a:xfrm>
        </p:spPr>
        <p:txBody>
          <a:bodyPr/>
          <a:lstStyle/>
          <a:p>
            <a:r>
              <a:rPr lang="en-US" dirty="0"/>
              <a:t>Key Performance Indicators (KPIs)</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45885945-855C-A212-7313-36619FE2D0B1}"/>
              </a:ext>
            </a:extLst>
          </p:cNvPr>
          <p:cNvPicPr>
            <a:picLocks noChangeAspect="1"/>
          </p:cNvPicPr>
          <p:nvPr/>
        </p:nvPicPr>
        <p:blipFill>
          <a:blip r:embed="rId2"/>
          <a:stretch>
            <a:fillRect/>
          </a:stretch>
        </p:blipFill>
        <p:spPr>
          <a:xfrm>
            <a:off x="603251" y="1753221"/>
            <a:ext cx="9757535" cy="3699927"/>
          </a:xfrm>
          <a:prstGeom prst="rect">
            <a:avLst/>
          </a:prstGeom>
        </p:spPr>
      </p:pic>
    </p:spTree>
    <p:extLst>
      <p:ext uri="{BB962C8B-B14F-4D97-AF65-F5344CB8AC3E}">
        <p14:creationId xmlns:p14="http://schemas.microsoft.com/office/powerpoint/2010/main" val="377511669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84E83-3A84-0992-F5C5-DDCC1007EC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B8F2E3-C1AA-1236-FEC2-6B8ADFFC3C45}"/>
              </a:ext>
            </a:extLst>
          </p:cNvPr>
          <p:cNvSpPr>
            <a:spLocks noGrp="1"/>
          </p:cNvSpPr>
          <p:nvPr>
            <p:ph type="title"/>
          </p:nvPr>
        </p:nvSpPr>
        <p:spPr>
          <a:xfrm>
            <a:off x="603252" y="539751"/>
            <a:ext cx="7942231" cy="717551"/>
          </a:xfrm>
        </p:spPr>
        <p:txBody>
          <a:bodyPr/>
          <a:lstStyle/>
          <a:p>
            <a:r>
              <a:rPr lang="en-US" dirty="0"/>
              <a:t>Key Performance Indicators (KPIs)</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0DEB1EB8-2671-0860-05D6-0F5AB37AB014}"/>
              </a:ext>
            </a:extLst>
          </p:cNvPr>
          <p:cNvPicPr>
            <a:picLocks noChangeAspect="1"/>
          </p:cNvPicPr>
          <p:nvPr/>
        </p:nvPicPr>
        <p:blipFill>
          <a:blip r:embed="rId2"/>
          <a:stretch>
            <a:fillRect/>
          </a:stretch>
        </p:blipFill>
        <p:spPr>
          <a:xfrm>
            <a:off x="603252" y="1713940"/>
            <a:ext cx="9929803" cy="2957813"/>
          </a:xfrm>
          <a:prstGeom prst="rect">
            <a:avLst/>
          </a:prstGeom>
        </p:spPr>
      </p:pic>
    </p:spTree>
    <p:extLst>
      <p:ext uri="{BB962C8B-B14F-4D97-AF65-F5344CB8AC3E}">
        <p14:creationId xmlns:p14="http://schemas.microsoft.com/office/powerpoint/2010/main" val="161864084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871CA-EAC7-F08E-CFAD-2E0B0F4742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59760A-FC85-D834-179F-4AD83BE61463}"/>
              </a:ext>
            </a:extLst>
          </p:cNvPr>
          <p:cNvSpPr>
            <a:spLocks noGrp="1"/>
          </p:cNvSpPr>
          <p:nvPr>
            <p:ph type="title"/>
          </p:nvPr>
        </p:nvSpPr>
        <p:spPr>
          <a:xfrm>
            <a:off x="603252" y="539751"/>
            <a:ext cx="7942231" cy="717551"/>
          </a:xfrm>
        </p:spPr>
        <p:txBody>
          <a:bodyPr/>
          <a:lstStyle/>
          <a:p>
            <a:r>
              <a:rPr lang="en-US" dirty="0"/>
              <a:t>Key Performance Indicators (KPIs)</a:t>
            </a:r>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20D35557-2D2A-E7BA-7A12-3ACEB9A914CE}"/>
              </a:ext>
            </a:extLst>
          </p:cNvPr>
          <p:cNvPicPr>
            <a:picLocks noChangeAspect="1"/>
          </p:cNvPicPr>
          <p:nvPr/>
        </p:nvPicPr>
        <p:blipFill>
          <a:blip r:embed="rId2"/>
          <a:stretch>
            <a:fillRect/>
          </a:stretch>
        </p:blipFill>
        <p:spPr>
          <a:xfrm>
            <a:off x="603252" y="1456807"/>
            <a:ext cx="9787657" cy="5264142"/>
          </a:xfrm>
          <a:prstGeom prst="rect">
            <a:avLst/>
          </a:prstGeom>
        </p:spPr>
      </p:pic>
    </p:spTree>
    <p:extLst>
      <p:ext uri="{BB962C8B-B14F-4D97-AF65-F5344CB8AC3E}">
        <p14:creationId xmlns:p14="http://schemas.microsoft.com/office/powerpoint/2010/main" val="3239275287"/>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F29582A5-06BA-4E51-938E-6501AA4049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175</TotalTime>
  <Words>224</Words>
  <Application>Microsoft Office PowerPoint</Application>
  <PresentationFormat>Widescreen</PresentationFormat>
  <Paragraphs>29</Paragraphs>
  <Slides>28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Aptos</vt:lpstr>
      <vt:lpstr>Arial</vt:lpstr>
      <vt:lpstr>Arial Rounded MT Bold</vt:lpstr>
      <vt:lpstr>Calibri</vt:lpstr>
      <vt:lpstr>Helvetica Neue</vt:lpstr>
      <vt:lpstr>Helvetica Neue Medium</vt:lpstr>
      <vt:lpstr>Montserrat Regular</vt:lpstr>
      <vt:lpstr>Wingdings</vt:lpstr>
      <vt:lpstr>21_BasicWhite</vt:lpstr>
      <vt:lpstr>Supply Chain Performance Measurement</vt:lpstr>
      <vt:lpstr>Road Transportation Systems Engineering Development in the Sub-Saharan Africa – Modern EU Master Programme &amp; Capacity Building</vt:lpstr>
      <vt:lpstr>PowerPoint Presentation</vt:lpstr>
      <vt:lpstr>Learning Objectives </vt:lpstr>
      <vt:lpstr>How do you know if your supply chain is winning or losing?</vt:lpstr>
      <vt:lpstr>1. Key Performance Indicators (KPIs) – The Measurement Foundation  </vt:lpstr>
      <vt:lpstr>Key Performance Indicators (KPIs)</vt:lpstr>
      <vt:lpstr>Key Performance Indicators (KPIs)</vt:lpstr>
      <vt:lpstr>Key Performance Indicators (KPIs)</vt:lpstr>
      <vt:lpstr>2. Perfect Order Achievement – The Gold Standard</vt:lpstr>
      <vt:lpstr>PowerPoint Presentation</vt:lpstr>
      <vt:lpstr>Calculating Perfect Order Achievement</vt:lpstr>
      <vt:lpstr>3. The Balanced Scorecard Approach</vt:lpstr>
      <vt:lpstr>PowerPoint Presentation</vt:lpstr>
      <vt:lpstr>Why the Balanced Scorecard Works</vt:lpstr>
      <vt:lpstr>4. Benchmarking Practices</vt:lpstr>
      <vt:lpstr>PowerPoint Presentation</vt:lpstr>
      <vt:lpstr>Benchmarking in Action: The Xerox-L.L.Bean Story</vt:lpstr>
      <vt:lpstr>5. Kaizen – Continuous Improvement Philosophy</vt:lpstr>
      <vt:lpstr>The Kaizen Cycle (PDCA)</vt:lpstr>
      <vt:lpstr>PowerPoint Presentation</vt:lpstr>
      <vt:lpstr>Kaizen in Practice: Warehouse Picking Errors</vt:lpstr>
      <vt:lpstr>6. Setting Performance Targets – Framework (Part 1)</vt:lpstr>
      <vt:lpstr>Setting Performance Targets – SMART Targets (Part 2)</vt:lpstr>
      <vt:lpstr>Target Setting: Avoid Vanity Metrics</vt:lpstr>
      <vt:lpstr>Target Setting: Regional Context</vt:lpstr>
      <vt:lpstr>Key Definitions (Reference Sheet)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42</cp:revision>
  <dcterms:modified xsi:type="dcterms:W3CDTF">2026-05-04T16:37:29Z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