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14" r:id="rId8"/>
    <p:sldId id="315" r:id="rId9"/>
    <p:sldId id="316" r:id="rId10"/>
    <p:sldId id="317" r:id="rId11"/>
    <p:sldId id="318" r:id="rId12"/>
    <p:sldId id="319" r:id="rId13"/>
    <p:sldId id="320" r:id="rId14"/>
    <p:sldId id="321"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17" dt="2026-07-22T20:19:14.28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20:21:11.502" v="126"/>
      <pc:docMkLst>
        <pc:docMk/>
      </pc:docMkLst>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mod">
        <pc:chgData name="office365" userId="5fcdbc0c-b1d0-4b52-bc28-28c25c9fccde" providerId="ADAL" clId="{839C158B-1674-498C-8D10-D29DEC7F3344}" dt="2026-07-22T20:21:11.499" v="105"/>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delSp modSp add mod">
        <pc:chgData name="office365" userId="5fcdbc0c-b1d0-4b52-bc28-28c25c9fccde" providerId="ADAL" clId="{839C158B-1674-498C-8D10-D29DEC7F3344}" dt="2026-07-22T20:21:11.500" v="108"/>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mod">
        <pc:chgData name="office365" userId="5fcdbc0c-b1d0-4b52-bc28-28c25c9fccde" providerId="ADAL" clId="{839C158B-1674-498C-8D10-D29DEC7F3344}" dt="2026-07-22T20:21:11.500" v="111"/>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mod">
        <pc:chgData name="office365" userId="5fcdbc0c-b1d0-4b52-bc28-28c25c9fccde" providerId="ADAL" clId="{839C158B-1674-498C-8D10-D29DEC7F3344}" dt="2026-07-22T20:21:11.500" v="114"/>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mod">
        <pc:chgData name="office365" userId="5fcdbc0c-b1d0-4b52-bc28-28c25c9fccde" providerId="ADAL" clId="{839C158B-1674-498C-8D10-D29DEC7F3344}" dt="2026-07-22T20:21:11.501" v="11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mod">
        <pc:chgData name="office365" userId="5fcdbc0c-b1d0-4b52-bc28-28c25c9fccde" providerId="ADAL" clId="{839C158B-1674-498C-8D10-D29DEC7F3344}" dt="2026-07-22T20:21:11.501" v="120"/>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mod">
        <pc:chgData name="office365" userId="5fcdbc0c-b1d0-4b52-bc28-28c25c9fccde" providerId="ADAL" clId="{839C158B-1674-498C-8D10-D29DEC7F3344}" dt="2026-07-22T20:21:11.502" v="123"/>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mod">
        <pc:chgData name="office365" userId="5fcdbc0c-b1d0-4b52-bc28-28c25c9fccde" providerId="ADAL" clId="{839C158B-1674-498C-8D10-D29DEC7F3344}" dt="2026-07-22T20:21:11.502" v="126"/>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785402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213242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73388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023652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225408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523158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191243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8932365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Scores: S1 = 9; S2 = 8; S3 = 7; S4 = 5.</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Possible best package: S1 + S4 = 45,000 USD; protects hospital and one lower-cost residential section.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Alternative package: S2 + S4 = 40,000 USD; stronger market access but postpones hospital access, difficult to justify.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Model recommendation: fund S1 first; use remaining funds for S4 or urgent temporary works on S2.</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Postponed sections require monitoring and temporary safety measures.</a:t>
            </a:r>
            <a:endParaRPr lang="en-US" sz="1800" dirty="0"/>
          </a:p>
        </p:txBody>
      </p:sp>
      <p:sp>
        <p:nvSpPr>
          <p:cNvPr id="4" name="Title 3">
            <a:extLst>
              <a:ext uri="{FF2B5EF4-FFF2-40B4-BE49-F238E27FC236}">
                <a16:creationId xmlns:a16="http://schemas.microsoft.com/office/drawing/2014/main" id="{D7428A64-1BCB-775C-E8E2-16527461E706}"/>
              </a:ext>
            </a:extLst>
          </p:cNvPr>
          <p:cNvSpPr>
            <a:spLocks noGrp="1"/>
          </p:cNvSpPr>
          <p:nvPr>
            <p:ph type="title"/>
          </p:nvPr>
        </p:nvSpPr>
        <p:spPr>
          <a:xfrm>
            <a:off x="603253" y="539751"/>
            <a:ext cx="7620000" cy="717551"/>
          </a:xfrm>
        </p:spPr>
        <p:txBody>
          <a:bodyPr/>
          <a:lstStyle/>
          <a:p>
            <a:r>
              <a:t>Expected answer / solution</a:t>
            </a:r>
            <a:endParaRPr lang="en-US"/>
          </a:p>
        </p:txBody>
      </p:sp>
    </p:spTree>
    <p:extLst>
      <p:ext uri="{BB962C8B-B14F-4D97-AF65-F5344CB8AC3E}">
        <p14:creationId xmlns:p14="http://schemas.microsoft.com/office/powerpoint/2010/main" val="2603242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Observe whether students apply the formula consistently.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Typical mistake: choosing only technical urgency and ignoring social importance.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Key discussion point: prioritisation is not only engineering but public-service management.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Extension: introduce political pressure and ask how to preserve transparency.</a:t>
            </a:r>
            <a:endParaRPr lang="en-US" sz="1800" dirty="0"/>
          </a:p>
        </p:txBody>
      </p:sp>
      <p:sp>
        <p:nvSpPr>
          <p:cNvPr id="4" name="Title 3">
            <a:extLst>
              <a:ext uri="{FF2B5EF4-FFF2-40B4-BE49-F238E27FC236}">
                <a16:creationId xmlns:a16="http://schemas.microsoft.com/office/drawing/2014/main" id="{394ECE00-59E1-0C1C-5D8C-165915B6C8C2}"/>
              </a:ext>
            </a:extLst>
          </p:cNvPr>
          <p:cNvSpPr>
            <a:spLocks noGrp="1"/>
          </p:cNvSpPr>
          <p:nvPr>
            <p:ph type="title"/>
          </p:nvPr>
        </p:nvSpPr>
        <p:spPr>
          <a:xfrm>
            <a:off x="603253" y="539751"/>
            <a:ext cx="7620000" cy="717551"/>
          </a:xfrm>
        </p:spPr>
        <p:txBody>
          <a:bodyPr/>
          <a:lstStyle/>
          <a:p>
            <a:r>
              <a:t>Teacher notes</a:t>
            </a:r>
            <a:endParaRPr lang="en-US"/>
          </a:p>
        </p:txBody>
      </p:sp>
    </p:spTree>
    <p:extLst>
      <p:ext uri="{BB962C8B-B14F-4D97-AF65-F5344CB8AC3E}">
        <p14:creationId xmlns:p14="http://schemas.microsoft.com/office/powerpoint/2010/main" val="265619963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Exercise type: Group decision-making exercise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Estimated duration: </a:t>
            </a:r>
            <a:r>
              <a:rPr lang="pl-PL" sz="1800" dirty="0">
                <a:solidFill>
                  <a:srgbClr val="000000"/>
                </a:solidFill>
                <a:latin typeface="Arial" pitchFamily="34" charset="0"/>
                <a:ea typeface="Arial" pitchFamily="34" charset="-122"/>
                <a:cs typeface="Arial" pitchFamily="34" charset="-120"/>
              </a:rPr>
              <a:t>90</a:t>
            </a:r>
            <a:r>
              <a:rPr lang="en-US" sz="1800" dirty="0">
                <a:solidFill>
                  <a:srgbClr val="000000"/>
                </a:solidFill>
                <a:latin typeface="Arial" pitchFamily="34" charset="0"/>
                <a:ea typeface="Arial" pitchFamily="34" charset="-122"/>
                <a:cs typeface="Arial" pitchFamily="34" charset="-120"/>
              </a:rPr>
              <a:t> minutes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Course topic: prioritisation under budget constraints</a:t>
            </a:r>
            <a:endParaRPr lang="en-US" sz="1800" dirty="0"/>
          </a:p>
        </p:txBody>
      </p:sp>
      <p:sp>
        <p:nvSpPr>
          <p:cNvPr id="4" name="Title 3">
            <a:extLst>
              <a:ext uri="{FF2B5EF4-FFF2-40B4-BE49-F238E27FC236}">
                <a16:creationId xmlns:a16="http://schemas.microsoft.com/office/drawing/2014/main" id="{9A2517F3-7E35-DDD5-160B-46945D823856}"/>
              </a:ext>
            </a:extLst>
          </p:cNvPr>
          <p:cNvSpPr>
            <a:spLocks noGrp="1"/>
          </p:cNvSpPr>
          <p:nvPr>
            <p:ph type="title"/>
          </p:nvPr>
        </p:nvSpPr>
        <p:spPr>
          <a:xfrm>
            <a:off x="603253" y="539751"/>
            <a:ext cx="7620000" cy="717551"/>
          </a:xfrm>
        </p:spPr>
        <p:txBody>
          <a:bodyPr/>
          <a:lstStyle/>
          <a:p>
            <a:r>
              <a:t>Project 02. Maintenance prioritisation</a:t>
            </a:r>
            <a:endParaRPr lang="en-US"/>
          </a:p>
        </p:txBody>
      </p:sp>
    </p:spTree>
    <p:extLst>
      <p:ext uri="{BB962C8B-B14F-4D97-AF65-F5344CB8AC3E}">
        <p14:creationId xmlns:p14="http://schemas.microsoft.com/office/powerpoint/2010/main" val="215554174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Rank road sections by maintenance urgency.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Balance technical condition, road function and available budget.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Justify maintenance choices transparently.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Recognise trade-offs between safety, accessibility and cost.</a:t>
            </a:r>
            <a:endParaRPr lang="en-US" sz="1800" dirty="0"/>
          </a:p>
        </p:txBody>
      </p:sp>
      <p:sp>
        <p:nvSpPr>
          <p:cNvPr id="4" name="Title 3">
            <a:extLst>
              <a:ext uri="{FF2B5EF4-FFF2-40B4-BE49-F238E27FC236}">
                <a16:creationId xmlns:a16="http://schemas.microsoft.com/office/drawing/2014/main" id="{F98028FA-50FC-88AD-FDA9-E9B27CEEACFB}"/>
              </a:ext>
            </a:extLst>
          </p:cNvPr>
          <p:cNvSpPr>
            <a:spLocks noGrp="1"/>
          </p:cNvSpPr>
          <p:nvPr>
            <p:ph type="title"/>
          </p:nvPr>
        </p:nvSpPr>
        <p:spPr>
          <a:xfrm>
            <a:off x="603253" y="539751"/>
            <a:ext cx="7620000" cy="717551"/>
          </a:xfrm>
        </p:spPr>
        <p:txBody>
          <a:bodyPr/>
          <a:lstStyle/>
          <a:p>
            <a:r>
              <a:t>Learning objectives</a:t>
            </a:r>
            <a:endParaRPr lang="en-US"/>
          </a:p>
        </p:txBody>
      </p:sp>
    </p:spTree>
    <p:extLst>
      <p:ext uri="{BB962C8B-B14F-4D97-AF65-F5344CB8AC3E}">
        <p14:creationId xmlns:p14="http://schemas.microsoft.com/office/powerpoint/2010/main" val="233501638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 local road agency in Beni has four sections requiring maintenance.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Budget is insufficient for all works.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The agency must protect access to a hospital and market during the rainy season.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Students act as the maintenance planning committee.</a:t>
            </a:r>
            <a:endParaRPr lang="en-US" sz="1800" dirty="0"/>
          </a:p>
        </p:txBody>
      </p:sp>
      <p:sp>
        <p:nvSpPr>
          <p:cNvPr id="4" name="Title 3">
            <a:extLst>
              <a:ext uri="{FF2B5EF4-FFF2-40B4-BE49-F238E27FC236}">
                <a16:creationId xmlns:a16="http://schemas.microsoft.com/office/drawing/2014/main" id="{CFA8F3A0-A079-905B-E539-AA0204AA930D}"/>
              </a:ext>
            </a:extLst>
          </p:cNvPr>
          <p:cNvSpPr>
            <a:spLocks noGrp="1"/>
          </p:cNvSpPr>
          <p:nvPr>
            <p:ph type="title"/>
          </p:nvPr>
        </p:nvSpPr>
        <p:spPr>
          <a:xfrm>
            <a:off x="603253" y="539751"/>
            <a:ext cx="7620000" cy="717551"/>
          </a:xfrm>
        </p:spPr>
        <p:txBody>
          <a:bodyPr/>
          <a:lstStyle/>
          <a:p>
            <a:r>
              <a:t>Background / case study</a:t>
            </a:r>
            <a:endParaRPr lang="en-US"/>
          </a:p>
        </p:txBody>
      </p:sp>
    </p:spTree>
    <p:extLst>
      <p:ext uri="{BB962C8B-B14F-4D97-AF65-F5344CB8AC3E}">
        <p14:creationId xmlns:p14="http://schemas.microsoft.com/office/powerpoint/2010/main" val="11493850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1. Calculate a simple priority score.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2. Select interventions within the available budget.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3. Explain which section is postponed and why.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4. Prepare a short justification for public communication.</a:t>
            </a:r>
            <a:endParaRPr lang="en-US" sz="1800" dirty="0"/>
          </a:p>
        </p:txBody>
      </p:sp>
      <p:sp>
        <p:nvSpPr>
          <p:cNvPr id="4" name="Title 3">
            <a:extLst>
              <a:ext uri="{FF2B5EF4-FFF2-40B4-BE49-F238E27FC236}">
                <a16:creationId xmlns:a16="http://schemas.microsoft.com/office/drawing/2014/main" id="{0F015E21-E749-609B-6614-5A8EFFC1518A}"/>
              </a:ext>
            </a:extLst>
          </p:cNvPr>
          <p:cNvSpPr>
            <a:spLocks noGrp="1"/>
          </p:cNvSpPr>
          <p:nvPr>
            <p:ph type="title"/>
          </p:nvPr>
        </p:nvSpPr>
        <p:spPr>
          <a:xfrm>
            <a:off x="603253" y="539751"/>
            <a:ext cx="7620000" cy="717551"/>
          </a:xfrm>
        </p:spPr>
        <p:txBody>
          <a:bodyPr/>
          <a:lstStyle/>
          <a:p>
            <a:r>
              <a:t>Student task</a:t>
            </a:r>
            <a:endParaRPr lang="en-US"/>
          </a:p>
        </p:txBody>
      </p:sp>
    </p:spTree>
    <p:extLst>
      <p:ext uri="{BB962C8B-B14F-4D97-AF65-F5344CB8AC3E}">
        <p14:creationId xmlns:p14="http://schemas.microsoft.com/office/powerpoint/2010/main" val="121713451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Assumed scoring formula: Priority = technical urgency + social importance + rainfall vulnerability.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Scores: 1 = low, 2 = medium, 3 = high.</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Budget: 50,000 USD.</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S1 hospital access: urgency 3, importance 3, rainfall 3, cost 30,000.</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S2 market gravel road: urgency 2, importance 3, rainfall 3, cost 25,000.</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S3 industrial access: urgency 3, importance 2, rainfall 2, cost 35,000.</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S4 residential street: urgency 2, importance 1, rainfall 2, cost 15,000.</a:t>
            </a:r>
            <a:endParaRPr lang="en-US" sz="1800" dirty="0"/>
          </a:p>
        </p:txBody>
      </p:sp>
      <p:sp>
        <p:nvSpPr>
          <p:cNvPr id="4" name="Title 3">
            <a:extLst>
              <a:ext uri="{FF2B5EF4-FFF2-40B4-BE49-F238E27FC236}">
                <a16:creationId xmlns:a16="http://schemas.microsoft.com/office/drawing/2014/main" id="{43167F0B-328B-10D8-3D8D-5EA52444DFF8}"/>
              </a:ext>
            </a:extLst>
          </p:cNvPr>
          <p:cNvSpPr>
            <a:spLocks noGrp="1"/>
          </p:cNvSpPr>
          <p:nvPr>
            <p:ph type="title"/>
          </p:nvPr>
        </p:nvSpPr>
        <p:spPr>
          <a:xfrm>
            <a:off x="603253" y="539751"/>
            <a:ext cx="7620000" cy="717551"/>
          </a:xfrm>
        </p:spPr>
        <p:txBody>
          <a:bodyPr/>
          <a:lstStyle/>
          <a:p>
            <a:r>
              <a:t>Data / materials</a:t>
            </a:r>
            <a:endParaRPr lang="en-US"/>
          </a:p>
        </p:txBody>
      </p:sp>
    </p:spTree>
    <p:extLst>
      <p:ext uri="{BB962C8B-B14F-4D97-AF65-F5344CB8AC3E}">
        <p14:creationId xmlns:p14="http://schemas.microsoft.com/office/powerpoint/2010/main" val="80932357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47320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Group work: 2</a:t>
            </a:r>
            <a:r>
              <a:rPr lang="pl-PL" sz="1800" dirty="0">
                <a:solidFill>
                  <a:srgbClr val="000000"/>
                </a:solidFill>
                <a:latin typeface="Arial" pitchFamily="34" charset="0"/>
                <a:ea typeface="Arial" pitchFamily="34" charset="-122"/>
                <a:cs typeface="Arial" pitchFamily="34" charset="-120"/>
              </a:rPr>
              <a:t>5</a:t>
            </a:r>
            <a:r>
              <a:rPr lang="en-US" sz="1800" dirty="0">
                <a:solidFill>
                  <a:srgbClr val="000000"/>
                </a:solidFill>
                <a:latin typeface="Arial" pitchFamily="34" charset="0"/>
                <a:ea typeface="Arial" pitchFamily="34" charset="-122"/>
                <a:cs typeface="Arial" pitchFamily="34" charset="-120"/>
              </a:rPr>
              <a:t> min — scoring and budget decision.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Role-play: </a:t>
            </a:r>
            <a:r>
              <a:rPr lang="pl-PL" sz="1800" dirty="0">
                <a:solidFill>
                  <a:srgbClr val="000000"/>
                </a:solidFill>
                <a:latin typeface="Arial" pitchFamily="34" charset="0"/>
                <a:ea typeface="Arial" pitchFamily="34" charset="-122"/>
                <a:cs typeface="Arial" pitchFamily="34" charset="-120"/>
              </a:rPr>
              <a:t>25</a:t>
            </a:r>
            <a:r>
              <a:rPr lang="en-US" sz="1800" dirty="0">
                <a:solidFill>
                  <a:srgbClr val="000000"/>
                </a:solidFill>
                <a:latin typeface="Arial" pitchFamily="34" charset="0"/>
                <a:ea typeface="Arial" pitchFamily="34" charset="-122"/>
                <a:cs typeface="Arial" pitchFamily="34" charset="-120"/>
              </a:rPr>
              <a:t> min — engineer, mayor, community representative.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Presentation: </a:t>
            </a:r>
            <a:r>
              <a:rPr lang="pl-PL" dirty="0">
                <a:solidFill>
                  <a:srgbClr val="000000"/>
                </a:solidFill>
                <a:latin typeface="Arial" pitchFamily="34" charset="0"/>
                <a:ea typeface="Arial" pitchFamily="34" charset="-122"/>
                <a:cs typeface="Arial" pitchFamily="34" charset="-120"/>
              </a:rPr>
              <a:t>25</a:t>
            </a:r>
            <a:r>
              <a:rPr lang="en-US" sz="1800" dirty="0">
                <a:solidFill>
                  <a:srgbClr val="000000"/>
                </a:solidFill>
                <a:latin typeface="Arial" pitchFamily="34" charset="0"/>
                <a:ea typeface="Arial" pitchFamily="34" charset="-122"/>
                <a:cs typeface="Arial" pitchFamily="34" charset="-120"/>
              </a:rPr>
              <a:t> min — selected package and justification.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Teacher synthesis: </a:t>
            </a:r>
            <a:r>
              <a:rPr lang="pl-PL" sz="1800" dirty="0">
                <a:solidFill>
                  <a:srgbClr val="000000"/>
                </a:solidFill>
                <a:latin typeface="Arial" pitchFamily="34" charset="0"/>
                <a:ea typeface="Arial" pitchFamily="34" charset="-122"/>
                <a:cs typeface="Arial" pitchFamily="34" charset="-120"/>
              </a:rPr>
              <a:t>15</a:t>
            </a:r>
            <a:r>
              <a:rPr lang="en-US" sz="1800" dirty="0">
                <a:solidFill>
                  <a:srgbClr val="000000"/>
                </a:solidFill>
                <a:latin typeface="Arial" pitchFamily="34" charset="0"/>
                <a:ea typeface="Arial" pitchFamily="34" charset="-122"/>
                <a:cs typeface="Arial" pitchFamily="34" charset="-120"/>
              </a:rPr>
              <a:t> min — link to PMS prioritisation.</a:t>
            </a:r>
            <a:endParaRPr lang="en-US" sz="1800" dirty="0"/>
          </a:p>
        </p:txBody>
      </p:sp>
      <p:sp>
        <p:nvSpPr>
          <p:cNvPr id="4" name="Title 3">
            <a:extLst>
              <a:ext uri="{FF2B5EF4-FFF2-40B4-BE49-F238E27FC236}">
                <a16:creationId xmlns:a16="http://schemas.microsoft.com/office/drawing/2014/main" id="{E43CCE28-7318-51E7-E575-80983D0EFE33}"/>
              </a:ext>
            </a:extLst>
          </p:cNvPr>
          <p:cNvSpPr>
            <a:spLocks noGrp="1"/>
          </p:cNvSpPr>
          <p:nvPr>
            <p:ph type="title"/>
          </p:nvPr>
        </p:nvSpPr>
        <p:spPr>
          <a:xfrm>
            <a:off x="603253" y="539751"/>
            <a:ext cx="7620000" cy="717551"/>
          </a:xfrm>
        </p:spPr>
        <p:txBody>
          <a:bodyPr/>
          <a:lstStyle/>
          <a:p>
            <a:r>
              <a:t>Work organisation</a:t>
            </a:r>
            <a:endParaRPr lang="en-US"/>
          </a:p>
        </p:txBody>
      </p:sp>
    </p:spTree>
    <p:extLst>
      <p:ext uri="{BB962C8B-B14F-4D97-AF65-F5344CB8AC3E}">
        <p14:creationId xmlns:p14="http://schemas.microsoft.com/office/powerpoint/2010/main" val="239031824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120E4CFE-1112-41BE-B593-2AAB1F478E51}"/>
</file>

<file path=docProps/app.xml><?xml version="1.0" encoding="utf-8"?>
<Properties xmlns="http://schemas.openxmlformats.org/officeDocument/2006/extended-properties" xmlns:vt="http://schemas.openxmlformats.org/officeDocument/2006/docPropsVTypes">
  <TotalTime>55</TotalTime>
  <Words>488</Words>
  <Application>Microsoft Office PowerPoint</Application>
  <PresentationFormat>Widescreen</PresentationFormat>
  <Paragraphs>52</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Project 02. Maintenance prioritisation</vt:lpstr>
      <vt:lpstr>Learning objectives</vt:lpstr>
      <vt:lpstr>Background / case study</vt:lpstr>
      <vt:lpstr>Student task</vt:lpstr>
      <vt:lpstr>Data / materials</vt:lpstr>
      <vt:lpstr>Work organisation</vt:lpstr>
      <vt:lpstr>Expected answer / solution</vt:lpstr>
      <vt:lpstr>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2026-07-22T20:22:42Z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