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61"/>
  </p:notesMasterIdLst>
  <p:handoutMasterIdLst>
    <p:handoutMasterId r:id="rId62"/>
  </p:handoutMasterIdLst>
  <p:sldIdLst>
    <p:sldId id="306" r:id="rId6"/>
    <p:sldId id="307" r:id="rId7"/>
    <p:sldId id="494" r:id="rId8"/>
    <p:sldId id="495" r:id="rId9"/>
    <p:sldId id="622" r:id="rId10"/>
    <p:sldId id="623" r:id="rId11"/>
    <p:sldId id="575" r:id="rId12"/>
    <p:sldId id="624" r:id="rId13"/>
    <p:sldId id="576" r:id="rId14"/>
    <p:sldId id="419" r:id="rId15"/>
    <p:sldId id="458" r:id="rId16"/>
    <p:sldId id="459" r:id="rId17"/>
    <p:sldId id="577" r:id="rId18"/>
    <p:sldId id="461" r:id="rId19"/>
    <p:sldId id="463" r:id="rId20"/>
    <p:sldId id="578" r:id="rId21"/>
    <p:sldId id="465" r:id="rId22"/>
    <p:sldId id="467" r:id="rId23"/>
    <p:sldId id="493" r:id="rId24"/>
    <p:sldId id="579" r:id="rId25"/>
    <p:sldId id="580" r:id="rId26"/>
    <p:sldId id="470" r:id="rId27"/>
    <p:sldId id="581" r:id="rId28"/>
    <p:sldId id="473" r:id="rId29"/>
    <p:sldId id="474" r:id="rId30"/>
    <p:sldId id="475" r:id="rId31"/>
    <p:sldId id="476" r:id="rId32"/>
    <p:sldId id="582" r:id="rId33"/>
    <p:sldId id="583" r:id="rId34"/>
    <p:sldId id="588" r:id="rId35"/>
    <p:sldId id="616" r:id="rId36"/>
    <p:sldId id="364" r:id="rId37"/>
    <p:sldId id="632" r:id="rId38"/>
    <p:sldId id="479" r:id="rId39"/>
    <p:sldId id="477" r:id="rId40"/>
    <p:sldId id="478" r:id="rId41"/>
    <p:sldId id="617" r:id="rId42"/>
    <p:sldId id="631" r:id="rId43"/>
    <p:sldId id="482" r:id="rId44"/>
    <p:sldId id="618" r:id="rId45"/>
    <p:sldId id="491" r:id="rId46"/>
    <p:sldId id="619" r:id="rId47"/>
    <p:sldId id="489" r:id="rId48"/>
    <p:sldId id="490" r:id="rId49"/>
    <p:sldId id="492" r:id="rId50"/>
    <p:sldId id="620" r:id="rId51"/>
    <p:sldId id="487" r:id="rId52"/>
    <p:sldId id="626" r:id="rId53"/>
    <p:sldId id="627" r:id="rId54"/>
    <p:sldId id="628" r:id="rId55"/>
    <p:sldId id="629" r:id="rId56"/>
    <p:sldId id="630" r:id="rId57"/>
    <p:sldId id="621" r:id="rId58"/>
    <p:sldId id="480" r:id="rId59"/>
    <p:sldId id="633" r:id="rId6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100"/>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466AA9-EE38-465F-B1B9-236CC9C0C7EA}" v="1" dt="2026-05-10T12:15:53.81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6247" autoAdjust="0"/>
  </p:normalViewPr>
  <p:slideViewPr>
    <p:cSldViewPr snapToGrid="0">
      <p:cViewPr varScale="1">
        <p:scale>
          <a:sx n="144" d="100"/>
          <a:sy n="144" d="100"/>
        </p:scale>
        <p:origin x="114" y="3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5:53.810" v="0"/>
      <pc:docMkLst>
        <pc:docMk/>
      </pc:docMkLst>
      <pc:sldMasterChg chg="modSldLayout">
        <pc:chgData name="Wojciech Kustra" userId="afebd3d0-216b-4c4f-8992-1bf1fda6d5e8" providerId="ADAL" clId="{1D307E72-7901-4E61-A01B-3C4232ABCF63}" dt="2026-05-10T12:15:53.810" v="0"/>
        <pc:sldMasterMkLst>
          <pc:docMk/>
          <pc:sldMasterMk cId="0" sldId="2147483648"/>
        </pc:sldMasterMkLst>
        <pc:sldLayoutChg chg="addSp modSp">
          <pc:chgData name="Wojciech Kustra" userId="afebd3d0-216b-4c4f-8992-1bf1fda6d5e8" providerId="ADAL" clId="{1D307E72-7901-4E61-A01B-3C4232ABCF63}" dt="2026-05-10T12:15:53.810" v="0"/>
          <pc:sldLayoutMkLst>
            <pc:docMk/>
            <pc:sldMasterMk cId="0" sldId="2147483648"/>
            <pc:sldLayoutMk cId="252601980" sldId="2147483695"/>
          </pc:sldLayoutMkLst>
          <pc:spChg chg="mod">
            <ac:chgData name="Wojciech Kustra" userId="afebd3d0-216b-4c4f-8992-1bf1fda6d5e8" providerId="ADAL" clId="{1D307E72-7901-4E61-A01B-3C4232ABCF63}" dt="2026-05-10T12:15:53.810" v="0"/>
            <ac:spMkLst>
              <pc:docMk/>
              <pc:sldMasterMk cId="0" sldId="2147483648"/>
              <pc:sldLayoutMk cId="252601980" sldId="2147483695"/>
              <ac:spMk id="5" creationId="{AFC52A8E-5973-2D32-37C3-D2FD20781750}"/>
            </ac:spMkLst>
          </pc:spChg>
          <pc:grpChg chg="add mod">
            <ac:chgData name="Wojciech Kustra" userId="afebd3d0-216b-4c4f-8992-1bf1fda6d5e8" providerId="ADAL" clId="{1D307E72-7901-4E61-A01B-3C4232ABCF63}" dt="2026-05-10T12:15:53.810" v="0"/>
            <ac:grpSpMkLst>
              <pc:docMk/>
              <pc:sldMasterMk cId="0" sldId="2147483648"/>
              <pc:sldLayoutMk cId="252601980" sldId="2147483695"/>
              <ac:grpSpMk id="3" creationId="{4037AD0A-FA35-D7CD-2881-E31158A2904B}"/>
            </ac:grpSpMkLst>
          </pc:grpChg>
          <pc:picChg chg="mod">
            <ac:chgData name="Wojciech Kustra" userId="afebd3d0-216b-4c4f-8992-1bf1fda6d5e8" providerId="ADAL" clId="{1D307E72-7901-4E61-A01B-3C4232ABCF63}" dt="2026-05-10T12:15:53.810" v="0"/>
            <ac:picMkLst>
              <pc:docMk/>
              <pc:sldMasterMk cId="0" sldId="2147483648"/>
              <pc:sldLayoutMk cId="252601980" sldId="2147483695"/>
              <ac:picMk id="4" creationId="{5BBD3E6E-F76A-ACCB-83C3-E9250113D3B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examinons le contenu de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commencerons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Afin de mieux comprendre le prétraitement des données, nous allons réaliser une autre activité concrète à l'aide de Python. Nous exécuterons le code étape par étape dans Google </a:t>
            </a:r>
            <a:r>
              <a:rPr lang="en-GB" dirty="0" err="1"/>
              <a:t>Colab </a:t>
            </a:r>
            <a:r>
              <a:rPr lang="en-GB" dirty="0"/>
              <a:t>et observerons comment les problèmes tels que les valeurs manquantes, les doublons et les erreurs de formatage sont résolus. </a:t>
            </a:r>
            <a:r>
              <a:rPr lang="en-GB"/>
              <a:t>Nous comparerons ensuite les données brutes avec la version nettoyée à l'aide de graphiques.</a:t>
            </a:r>
            <a:endParaRPr lang="LID4096" dirty="0"/>
          </a:p>
        </p:txBody>
      </p:sp>
    </p:spTree>
    <p:extLst>
      <p:ext uri="{BB962C8B-B14F-4D97-AF65-F5344CB8AC3E}">
        <p14:creationId xmlns:p14="http://schemas.microsoft.com/office/powerpoint/2010/main" val="2937008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Dans cette activité, nous utiliserons Google </a:t>
            </a:r>
            <a:r>
              <a:rPr lang="en-GB" dirty="0" err="1"/>
              <a:t>Colab </a:t>
            </a:r>
            <a:r>
              <a:rPr lang="en-GB" dirty="0"/>
              <a:t>pour exécuter notre code Python. </a:t>
            </a:r>
            <a:endParaRPr lang="LID4096" dirty="0"/>
          </a:p>
        </p:txBody>
      </p:sp>
    </p:spTree>
    <p:extLst>
      <p:ext uri="{BB962C8B-B14F-4D97-AF65-F5344CB8AC3E}">
        <p14:creationId xmlns:p14="http://schemas.microsoft.com/office/powerpoint/2010/main" val="323733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A49D5-4DF7-CA46-B7AC-F7BF48B19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AFD37-B65D-9FF1-0277-D94B2371DF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B6535-CCCB-8602-89F8-DD7FA56BABCD}"/>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du laboratoire et outils requis.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du laboratoire et outils requis.</a:t>
            </a:r>
          </a:p>
          <a:p>
            <a:r>
              <a:rPr lang="fr-FR" dirty="0"/>
              <a:t>Examinons brièvement en quoi consiste ce laboratoire et quels outils nous utiliserons.</a:t>
            </a:r>
          </a:p>
        </p:txBody>
      </p:sp>
    </p:spTree>
    <p:extLst>
      <p:ext uri="{BB962C8B-B14F-4D97-AF65-F5344CB8AC3E}">
        <p14:creationId xmlns:p14="http://schemas.microsoft.com/office/powerpoint/2010/main" val="4139204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B42D0-7473-870E-BAD9-6B019CC26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CAEFE-34E2-8C1D-C498-D40A7E54C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2F654-81E4-1B18-D801-9F590DB20149}"/>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Afin de mieux comprendre le prétraitement des données, nous allons réaliser une autre activité concrète à l'aide de Python. Nous exécuterons le code étape par étape dans Google </a:t>
            </a:r>
            <a:r>
              <a:rPr lang="en-GB" dirty="0" err="1"/>
              <a:t>Colab </a:t>
            </a:r>
            <a:r>
              <a:rPr lang="en-GB" dirty="0"/>
              <a:t>et observerons comment les problèmes tels que les valeurs manquantes, les doublons et les erreurs de formatage sont résolus. </a:t>
            </a:r>
            <a:r>
              <a:rPr lang="en-GB"/>
              <a:t>Nous comparerons ensuite les données brutes avec la version nettoyée à l'aide de graphiques.</a:t>
            </a:r>
            <a:endParaRPr lang="LID4096" dirty="0"/>
          </a:p>
        </p:txBody>
      </p:sp>
    </p:spTree>
    <p:extLst>
      <p:ext uri="{BB962C8B-B14F-4D97-AF65-F5344CB8AC3E}">
        <p14:creationId xmlns:p14="http://schemas.microsoft.com/office/powerpoint/2010/main" val="10947189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Passons maintenant à votre devoir pour le laboratoire 4.</a:t>
            </a:r>
          </a:p>
          <a:p>
            <a:endParaRPr lang="en-GB" dirty="0"/>
          </a:p>
          <a:p>
            <a:endParaRPr lang="en-GB" dirty="0"/>
          </a:p>
          <a:p>
            <a:r>
              <a:rPr lang="en-GB" dirty="0"/>
              <a:t># Français</a:t>
            </a:r>
          </a:p>
          <a:p>
            <a:r>
              <a:rPr lang="fr-FR" dirty="0"/>
              <a:t>Ensuite, examinons vos devoirs pour le laboratoire 4.</a:t>
            </a:r>
            <a:endParaRPr lang="LID4096" dirty="0"/>
          </a:p>
          <a:p>
            <a:endParaRPr lang="LID4096" dirty="0"/>
          </a:p>
        </p:txBody>
      </p:sp>
    </p:spTree>
    <p:extLst>
      <p:ext uri="{BB962C8B-B14F-4D97-AF65-F5344CB8AC3E}">
        <p14:creationId xmlns:p14="http://schemas.microsoft.com/office/powerpoint/2010/main" val="4200251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848309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46842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6ED-6839-CA68-5782-516804AE6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21B2-3CF9-9A16-1DF0-B296CDCB9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B-C07A-789F-9C8A-A2D5B36F20E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993301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6476-E556-06F6-4963-BCB02160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5DB7-BEEA-702D-7C30-9D1461EF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AB149-1A81-E512-0EEC-A68DAF93266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502078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35D4-44F0-96C4-8E0C-A6FA3DFDC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8E8CE-26CD-BCAA-30CB-70EE3718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BA047-2BC7-8080-7043-FE143602D6C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a:p>
            <a:endParaRPr lang="fr-FR" dirty="0"/>
          </a:p>
        </p:txBody>
      </p:sp>
    </p:spTree>
    <p:extLst>
      <p:ext uri="{BB962C8B-B14F-4D97-AF65-F5344CB8AC3E}">
        <p14:creationId xmlns:p14="http://schemas.microsoft.com/office/powerpoint/2010/main" val="351050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BE4F-DE5F-582F-62CA-B2A2E1E8B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E85AF-3FC0-823C-9A4C-286CACE3B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24BF16-4C59-16ED-9C37-9387CC9CBC3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examinons le contenu de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commencerons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180813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texte original est en anglais et que la traduction est en français.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 laboratoire, nous explorerons les techniques de prétraitement des données qui sont essentielles pour préparer les ensembles de données brutes de transport ou tabulaires en vue de leur analyse. Vous apprendrez à nettoyer, normaliser et visualiser des ensembles de données réels à l'aide de Python et de Google </a:t>
            </a:r>
            <a:r>
              <a:rPr lang="en-GB" dirty="0" err="1"/>
              <a:t>Colab</a:t>
            </a:r>
            <a:r>
              <a:rPr lang="en-GB" dirty="0"/>
              <a:t>.</a:t>
            </a:r>
          </a:p>
          <a:p>
            <a:r>
              <a:rPr lang="en-GB" dirty="0"/>
              <a:t>Ce laboratoire comprend 8 sections principales et il vous faudra environ</a:t>
            </a:r>
            <a:r>
              <a:rPr lang="en-GB" b="1" strike="sngStrike" dirty="0"/>
              <a:t> 135 minutes </a:t>
            </a:r>
            <a:r>
              <a:rPr lang="en-GB" dirty="0"/>
              <a:t>pour réaliser toutes les activités.</a:t>
            </a:r>
          </a:p>
          <a:p>
            <a:br>
              <a:rPr lang="en-GB" dirty="0"/>
            </a:br>
            <a:br>
              <a:rPr lang="en-GB" dirty="0"/>
            </a:br>
            <a:r>
              <a:rPr lang="en-GB" dirty="0"/>
              <a:t># Français</a:t>
            </a:r>
          </a:p>
          <a:p>
            <a:endParaRPr lang="fr-FR" dirty="0"/>
          </a:p>
        </p:txBody>
      </p:sp>
    </p:spTree>
    <p:extLst>
      <p:ext uri="{BB962C8B-B14F-4D97-AF65-F5344CB8AC3E}">
        <p14:creationId xmlns:p14="http://schemas.microsoft.com/office/powerpoint/2010/main" val="1793756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Pour ce laboratoire, nous utiliserons trois outils principaux :</a:t>
            </a:r>
            <a:br>
              <a:rPr lang="en-GB" dirty="0"/>
            </a:br>
            <a:r>
              <a:rPr lang="en-GB" b="1" dirty="0"/>
              <a:t>Python </a:t>
            </a:r>
            <a:r>
              <a:rPr lang="en-GB" dirty="0"/>
              <a:t>pour le nettoyage et </a:t>
            </a:r>
            <a:r>
              <a:rPr lang="en-GB" dirty="0" err="1"/>
              <a:t>l'analyse </a:t>
            </a:r>
            <a:r>
              <a:rPr lang="en-GB" dirty="0"/>
              <a:t>des données,</a:t>
            </a:r>
            <a:br>
              <a:rPr lang="en-GB" dirty="0"/>
            </a:br>
            <a:r>
              <a:rPr lang="en-GB" b="1" dirty="0"/>
              <a:t>Google </a:t>
            </a:r>
            <a:r>
              <a:rPr lang="en-GB" b="1" dirty="0" err="1"/>
              <a:t>Colab </a:t>
            </a:r>
            <a:r>
              <a:rPr lang="en-GB" dirty="0"/>
              <a:t>pour exécuter Python dans votre navigateur,</a:t>
            </a:r>
            <a:br>
              <a:rPr lang="en-GB" dirty="0"/>
            </a:br>
            <a:r>
              <a:rPr lang="en-GB" dirty="0"/>
              <a:t>et Excel pour prévisualiser et inspecter rapidement les ensembles de données CSV fournis et les fichiers de sortie nettoyés.</a:t>
            </a:r>
          </a:p>
          <a:p>
            <a:br>
              <a:rPr lang="en-GB" dirty="0"/>
            </a:br>
            <a:r>
              <a:rPr lang="en-GB" dirty="0"/>
              <a:t># Français</a:t>
            </a:r>
          </a:p>
          <a:p>
            <a:r>
              <a:rPr lang="fr-FR" dirty="0"/>
              <a:t>Pour ce laboratoire, nous utiliserons trois outils principaux : Python pour nettoyer et analyser les données, Google </a:t>
            </a:r>
            <a:r>
              <a:rPr lang="fr-FR" dirty="0" err="1"/>
              <a:t>Colab </a:t>
            </a:r>
            <a:r>
              <a:rPr lang="fr-FR" dirty="0"/>
              <a:t>pour exécuter Python dans votre navigateur et Excel pour prévisualiser et inspecter rapidement les fichiers CSV bruts.</a:t>
            </a:r>
          </a:p>
        </p:txBody>
      </p:sp>
    </p:spTree>
    <p:extLst>
      <p:ext uri="{BB962C8B-B14F-4D97-AF65-F5344CB8AC3E}">
        <p14:creationId xmlns:p14="http://schemas.microsoft.com/office/powerpoint/2010/main" val="1484209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du laboratoire et outils requis.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du laboratoire et outils requis.</a:t>
            </a:r>
          </a:p>
          <a:p>
            <a:r>
              <a:rPr lang="fr-FR" dirty="0"/>
              <a:t>Examinons brièvement en quoi consiste ce laboratoire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3EE9B-F5B7-8305-F3A4-3F923E839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ECE8F-79A2-6983-FC11-F3F362258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4E88B0-7B18-1516-9A7E-50229C73C5D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du laboratoire et outils requis.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du laboratoire et outils requis.</a:t>
            </a:r>
          </a:p>
          <a:p>
            <a:r>
              <a:rPr lang="fr-FR" dirty="0"/>
              <a:t>Examinons brièvement en quoi consiste ce laboratoire et quels outils nous utiliserons.</a:t>
            </a:r>
          </a:p>
        </p:txBody>
      </p:sp>
    </p:spTree>
    <p:extLst>
      <p:ext uri="{BB962C8B-B14F-4D97-AF65-F5344CB8AC3E}">
        <p14:creationId xmlns:p14="http://schemas.microsoft.com/office/powerpoint/2010/main" val="2067443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1ED2E-EAF6-D51D-9E25-6687D03121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8A3E42-8389-469B-9767-62F577796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C0656-1C99-324A-6B8A-741A9ED496E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du laboratoire et outils requis.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du laboratoire et outils requis.</a:t>
            </a:r>
          </a:p>
          <a:p>
            <a:r>
              <a:rPr lang="fr-FR" dirty="0"/>
              <a:t>Examinons brièvement en quoi consiste ce laboratoire et quels outils nous utiliserons.</a:t>
            </a:r>
          </a:p>
        </p:txBody>
      </p:sp>
    </p:spTree>
    <p:extLst>
      <p:ext uri="{BB962C8B-B14F-4D97-AF65-F5344CB8AC3E}">
        <p14:creationId xmlns:p14="http://schemas.microsoft.com/office/powerpoint/2010/main" val="2134450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9FF4C-C716-31D5-0020-98A4EE127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6B3D99-CCFD-27CF-662C-E940F2C1A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2CD4C-ED65-4AB2-A7B5-040ADD4D01A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du laboratoire et outils requis.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du laboratoire et outils requis.</a:t>
            </a:r>
          </a:p>
          <a:p>
            <a:r>
              <a:rPr lang="fr-FR" dirty="0"/>
              <a:t>Examinons brièvement en quoi consiste ce laboratoire et quels outils nous utiliserons.</a:t>
            </a:r>
          </a:p>
        </p:txBody>
      </p:sp>
    </p:spTree>
    <p:extLst>
      <p:ext uri="{BB962C8B-B14F-4D97-AF65-F5344CB8AC3E}">
        <p14:creationId xmlns:p14="http://schemas.microsoft.com/office/powerpoint/2010/main" val="35547271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4037AD0A-FA35-D7CD-2881-E31158A2904B}"/>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5BBD3E6E-F76A-ACCB-83C3-E9250113D3B5}"/>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FC52A8E-5973-2D32-37C3-D2FD20781750}"/>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52601980"/>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A6A306A2-8C66-E552-A4A8-00B6630FA7C3}"/>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9E81F35C-402E-A576-A273-99EB36AC026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26851525-5068-B1DD-4E6E-4E956AA1DDF3}"/>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endParaRPr lang="en-GB" spc="-13" dirty="0">
              <a:solidFill>
                <a:prstClr val="black"/>
              </a:solidFill>
            </a:endParaRPr>
          </a:p>
        </p:txBody>
      </p:sp>
      <p:sp>
        <p:nvSpPr>
          <p:cNvPr id="11" name="object 6">
            <a:extLst>
              <a:ext uri="{FF2B5EF4-FFF2-40B4-BE49-F238E27FC236}">
                <a16:creationId xmlns:a16="http://schemas.microsoft.com/office/drawing/2014/main" id="{45F55819-E65C-2A70-5A20-1B5AF87C668E}"/>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Vehicles</a:t>
            </a:r>
          </a:p>
        </p:txBody>
      </p:sp>
      <p:sp>
        <p:nvSpPr>
          <p:cNvPr id="12" name="object 6">
            <a:extLst>
              <a:ext uri="{FF2B5EF4-FFF2-40B4-BE49-F238E27FC236}">
                <a16:creationId xmlns:a16="http://schemas.microsoft.com/office/drawing/2014/main" id="{E18016F3-8471-9A15-4A09-609B7AA262B6}"/>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D37FE103-51DD-B2B9-64D2-D5C7C1511F70}"/>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8FBB1C4B-BFF5-5594-182B-6C7FA9CAE41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7" name="object 6">
            <a:extLst>
              <a:ext uri="{FF2B5EF4-FFF2-40B4-BE49-F238E27FC236}">
                <a16:creationId xmlns:a16="http://schemas.microsoft.com/office/drawing/2014/main" id="{0F349809-8B11-DBF8-4B49-32A3F62A5D2E}"/>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endParaRPr lang="en-GB" spc="-13" dirty="0">
              <a:solidFill>
                <a:prstClr val="black"/>
              </a:solidFill>
            </a:endParaRPr>
          </a:p>
        </p:txBody>
      </p:sp>
      <p:sp>
        <p:nvSpPr>
          <p:cNvPr id="8" name="object 6">
            <a:extLst>
              <a:ext uri="{FF2B5EF4-FFF2-40B4-BE49-F238E27FC236}">
                <a16:creationId xmlns:a16="http://schemas.microsoft.com/office/drawing/2014/main" id="{78E35DB1-B3D3-64E6-0B9B-4FC4A063B0B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Vehicles</a:t>
            </a:r>
          </a:p>
        </p:txBody>
      </p:sp>
      <p:sp>
        <p:nvSpPr>
          <p:cNvPr id="9" name="object 6">
            <a:extLst>
              <a:ext uri="{FF2B5EF4-FFF2-40B4-BE49-F238E27FC236}">
                <a16:creationId xmlns:a16="http://schemas.microsoft.com/office/drawing/2014/main" id="{EF2778A0-8816-5534-A93B-9E14F5039D9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colab.research.google.com/drive/1ZkryYxoTJ8Ckl0K6LYP_lAw2KG3EUaa-"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hyperlink" Target="https://colab.research.google.com/"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hyperlink" Target="https://maps.app.goo.gl/UYrqEas8xDv3HAz57" TargetMode="Externa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5.png"/><Relationship Id="rId4" Type="http://schemas.openxmlformats.org/officeDocument/2006/relationships/notesSlide" Target="../notesSlides/notesSlide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hyperlink" Target="https://us-resources.ptvgroup.com/en-us/ptv-academy/getting-to-know-ptv-vissim" TargetMode="External"/><Relationship Id="rId2" Type="http://schemas.openxmlformats.org/officeDocument/2006/relationships/hyperlink" Target="https://us-resources.ptvgroup.com/en-us/ptv-user-group/2024" TargetMode="Externa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GB" sz="2600" dirty="0">
                <a:solidFill>
                  <a:srgbClr val="0070C0"/>
                </a:solidFill>
              </a:rPr>
              <a:t>Module 5 : Thèmes avancés et études de cas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6260424"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Laboratoire 13 : Véhicules autonomes</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 Que sont les véhicules autonomes ?</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560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(VA), également appelés </a:t>
            </a:r>
            <a:r>
              <a:rPr lang="en-GB" sz="1800" b="1" dirty="0">
                <a:solidFill>
                  <a:sysClr val="windowText" lastClr="000000"/>
                </a:solidFill>
                <a:latin typeface="Arial"/>
                <a:cs typeface="Arial"/>
              </a:rPr>
              <a:t>voitures autonomes</a:t>
            </a:r>
            <a:r>
              <a:rPr lang="en-GB" sz="1800" dirty="0">
                <a:solidFill>
                  <a:sysClr val="windowText" lastClr="000000"/>
                </a:solidFill>
                <a:latin typeface="Arial"/>
                <a:cs typeface="Arial"/>
              </a:rPr>
              <a:t>, sont des véhicules capables de </a:t>
            </a:r>
            <a:r>
              <a:rPr lang="en-GB" sz="1800" b="1" dirty="0">
                <a:solidFill>
                  <a:sysClr val="windowText" lastClr="000000"/>
                </a:solidFill>
                <a:latin typeface="Arial"/>
                <a:cs typeface="Arial"/>
              </a:rPr>
              <a:t>se déplacer et de rouler sans intervention humaine </a:t>
            </a:r>
            <a:r>
              <a:rPr lang="en-GB" sz="1800" dirty="0">
                <a:solidFill>
                  <a:sysClr val="windowText" lastClr="000000"/>
                </a:solidFill>
                <a:latin typeface="Arial"/>
                <a:cs typeface="Arial"/>
              </a:rPr>
              <a:t>grâce à une combinaison de capteurs, de logiciels et de systèmes informatiques embarqués. L'objectif des VA est de réduire l'intervention humaine, les erreurs et les inefficacités dans la conduite.</a:t>
            </a:r>
          </a:p>
        </p:txBody>
      </p:sp>
      <p:sp>
        <p:nvSpPr>
          <p:cNvPr id="73" name="object 3">
            <a:extLst>
              <a:ext uri="{FF2B5EF4-FFF2-40B4-BE49-F238E27FC236}">
                <a16:creationId xmlns:a16="http://schemas.microsoft.com/office/drawing/2014/main" id="{71BB9A7D-9040-D704-478E-60C041AE37F6}"/>
              </a:ext>
            </a:extLst>
          </p:cNvPr>
          <p:cNvSpPr txBox="1"/>
          <p:nvPr/>
        </p:nvSpPr>
        <p:spPr>
          <a:xfrm>
            <a:off x="726282" y="3220184"/>
            <a:ext cx="10725152" cy="1742602"/>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dirty="0">
                <a:solidFill>
                  <a:sysClr val="windowText" lastClr="000000"/>
                </a:solidFill>
                <a:latin typeface="Arial"/>
                <a:cs typeface="Arial"/>
              </a:rPr>
              <a:t>Ces véhicules s'appuient sur des technologies telles que :</a:t>
            </a:r>
            <a:endParaRPr lang="en-US" sz="1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Des caméras</a:t>
            </a:r>
            <a:r>
              <a:rPr lang="en-GB" sz="1800" dirty="0">
                <a:solidFill>
                  <a:sysClr val="windowText" lastClr="000000"/>
                </a:solidFill>
                <a:latin typeface="Arial"/>
                <a:cs typeface="Arial"/>
              </a:rPr>
              <a:t>, pour la reconnaissance des voies et la détection d'objets.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Le LiDAR (Light Detection and Ranging), </a:t>
            </a:r>
            <a:r>
              <a:rPr lang="en-GB" sz="1800" dirty="0">
                <a:solidFill>
                  <a:sysClr val="windowText" lastClr="000000"/>
                </a:solidFill>
                <a:latin typeface="Arial"/>
                <a:cs typeface="Arial"/>
              </a:rPr>
              <a:t>qui crée des cartes 3D de l'environnement.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Le radar</a:t>
            </a:r>
            <a:r>
              <a:rPr lang="en-GB" sz="1800" dirty="0">
                <a:solidFill>
                  <a:sysClr val="windowText" lastClr="000000"/>
                </a:solidFill>
                <a:latin typeface="Arial"/>
                <a:cs typeface="Arial"/>
              </a:rPr>
              <a:t>, qui détecte la vitesse et la distance des objets à proximité.</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Le GPS</a:t>
            </a:r>
            <a:r>
              <a:rPr lang="en-GB" sz="1800" dirty="0">
                <a:solidFill>
                  <a:sysClr val="windowText" lastClr="000000"/>
                </a:solidFill>
                <a:latin typeface="Arial"/>
                <a:cs typeface="Arial"/>
              </a:rPr>
              <a:t>, pour le positionnement.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L'intelligence artificielle (IA), </a:t>
            </a:r>
            <a:r>
              <a:rPr lang="en-GB" sz="1800" dirty="0">
                <a:solidFill>
                  <a:sysClr val="windowText" lastClr="000000"/>
                </a:solidFill>
                <a:latin typeface="Arial"/>
                <a:cs typeface="Arial"/>
              </a:rPr>
              <a:t>pour interpréter les données des capteurs et prendre des décisions.</a:t>
            </a:r>
          </a:p>
        </p:txBody>
      </p:sp>
      <p:sp>
        <p:nvSpPr>
          <p:cNvPr id="76" name="object 2">
            <a:extLst>
              <a:ext uri="{FF2B5EF4-FFF2-40B4-BE49-F238E27FC236}">
                <a16:creationId xmlns:a16="http://schemas.microsoft.com/office/drawing/2014/main" id="{01A293C2-D88D-DDCA-C084-8BB990B4C90C}"/>
              </a:ext>
            </a:extLst>
          </p:cNvPr>
          <p:cNvSpPr txBox="1">
            <a:spLocks/>
          </p:cNvSpPr>
          <p:nvPr/>
        </p:nvSpPr>
        <p:spPr>
          <a:xfrm>
            <a:off x="726282" y="428400"/>
            <a:ext cx="701922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Présentation générale des véhicules autonomes </a:t>
            </a:r>
          </a:p>
        </p:txBody>
      </p:sp>
    </p:spTree>
    <p:extLst>
      <p:ext uri="{BB962C8B-B14F-4D97-AF65-F5344CB8AC3E}">
        <p14:creationId xmlns:p14="http://schemas.microsoft.com/office/powerpoint/2010/main" val="48912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7421A-D092-1A0B-DCF3-3860DD815C2F}"/>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20A17839-BD6F-BC22-28F0-CBBD4D330485}"/>
              </a:ext>
            </a:extLst>
          </p:cNvPr>
          <p:cNvSpPr txBox="1"/>
          <p:nvPr/>
        </p:nvSpPr>
        <p:spPr>
          <a:xfrm>
            <a:off x="733424" y="1514807"/>
            <a:ext cx="10725152" cy="295175"/>
          </a:xfrm>
          <a:prstGeom prst="rect">
            <a:avLst/>
          </a:prstGeom>
        </p:spPr>
        <p:txBody>
          <a:bodyPr vert="horz" wrap="square" lIns="0" tIns="18000"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Société des ingénieurs automobiles (SAE) définit six niveaux d'automatisation des véhicules :</a:t>
            </a:r>
          </a:p>
        </p:txBody>
      </p:sp>
      <p:graphicFrame>
        <p:nvGraphicFramePr>
          <p:cNvPr id="4" name="Table 3">
            <a:extLst>
              <a:ext uri="{FF2B5EF4-FFF2-40B4-BE49-F238E27FC236}">
                <a16:creationId xmlns:a16="http://schemas.microsoft.com/office/drawing/2014/main" id="{2E75A2E0-00EE-06F4-F82E-81B5239AD18A}"/>
              </a:ext>
            </a:extLst>
          </p:cNvPr>
          <p:cNvGraphicFramePr>
            <a:graphicFrameLocks noGrp="1"/>
          </p:cNvGraphicFramePr>
          <p:nvPr>
            <p:extLst>
              <p:ext uri="{D42A27DB-BD31-4B8C-83A1-F6EECF244321}">
                <p14:modId xmlns:p14="http://schemas.microsoft.com/office/powerpoint/2010/main" val="3019275535"/>
              </p:ext>
            </p:extLst>
          </p:nvPr>
        </p:nvGraphicFramePr>
        <p:xfrm>
          <a:off x="726279" y="1919229"/>
          <a:ext cx="10725152" cy="3637280"/>
        </p:xfrm>
        <a:graphic>
          <a:graphicData uri="http://schemas.openxmlformats.org/drawingml/2006/table">
            <a:tbl>
              <a:tblPr firstRow="1" bandRow="1">
                <a:tableStyleId>{5C22544A-7EE6-4342-B048-85BDC9FD1C3A}</a:tableStyleId>
              </a:tblPr>
              <a:tblGrid>
                <a:gridCol w="736820">
                  <a:extLst>
                    <a:ext uri="{9D8B030D-6E8A-4147-A177-3AD203B41FA5}">
                      <a16:colId xmlns:a16="http://schemas.microsoft.com/office/drawing/2014/main" val="1755482268"/>
                    </a:ext>
                  </a:extLst>
                </a:gridCol>
                <a:gridCol w="2531151">
                  <a:extLst>
                    <a:ext uri="{9D8B030D-6E8A-4147-A177-3AD203B41FA5}">
                      <a16:colId xmlns:a16="http://schemas.microsoft.com/office/drawing/2014/main" val="938120323"/>
                    </a:ext>
                  </a:extLst>
                </a:gridCol>
                <a:gridCol w="3355424">
                  <a:extLst>
                    <a:ext uri="{9D8B030D-6E8A-4147-A177-3AD203B41FA5}">
                      <a16:colId xmlns:a16="http://schemas.microsoft.com/office/drawing/2014/main" val="3705453515"/>
                    </a:ext>
                  </a:extLst>
                </a:gridCol>
                <a:gridCol w="4101757">
                  <a:extLst>
                    <a:ext uri="{9D8B030D-6E8A-4147-A177-3AD203B41FA5}">
                      <a16:colId xmlns:a16="http://schemas.microsoft.com/office/drawing/2014/main" val="1847239125"/>
                    </a:ext>
                  </a:extLst>
                </a:gridCol>
              </a:tblGrid>
              <a:tr h="370840">
                <a:tc>
                  <a:txBody>
                    <a:bodyPr/>
                    <a:lstStyle/>
                    <a:p>
                      <a:pPr algn="ctr"/>
                      <a:r>
                        <a:rPr lang="en-GB" sz="1600" dirty="0"/>
                        <a:t>Niveau</a:t>
                      </a:r>
                      <a:endParaRPr lang="LID4096" sz="1600" dirty="0"/>
                    </a:p>
                  </a:txBody>
                  <a:tcPr/>
                </a:tc>
                <a:tc>
                  <a:txBody>
                    <a:bodyPr/>
                    <a:lstStyle/>
                    <a:p>
                      <a:r>
                        <a:rPr lang="en-GB" sz="1600" dirty="0"/>
                        <a:t>Nom</a:t>
                      </a:r>
                    </a:p>
                  </a:txBody>
                  <a:tcPr/>
                </a:tc>
                <a:tc>
                  <a:txBody>
                    <a:bodyPr/>
                    <a:lstStyle/>
                    <a:p>
                      <a:r>
                        <a:rPr lang="en-GB" sz="1600" dirty="0"/>
                        <a:t>Contrôle</a:t>
                      </a:r>
                    </a:p>
                  </a:txBody>
                  <a:tcPr/>
                </a:tc>
                <a:tc>
                  <a:txBody>
                    <a:bodyPr/>
                    <a:lstStyle/>
                    <a:p>
                      <a:r>
                        <a:rPr lang="en-GB" sz="1600" dirty="0"/>
                        <a:t>Rôle humain</a:t>
                      </a:r>
                    </a:p>
                  </a:txBody>
                  <a:tcPr/>
                </a:tc>
                <a:extLst>
                  <a:ext uri="{0D108BD9-81ED-4DB2-BD59-A6C34878D82A}">
                    <a16:rowId xmlns:a16="http://schemas.microsoft.com/office/drawing/2014/main" val="2509159265"/>
                  </a:ext>
                </a:extLst>
              </a:tr>
              <a:tr h="370840">
                <a:tc>
                  <a:txBody>
                    <a:bodyPr/>
                    <a:lstStyle/>
                    <a:p>
                      <a:pPr algn="ctr"/>
                      <a:r>
                        <a:rPr lang="en-GB" sz="1600" b="0" dirty="0"/>
                        <a:t>0</a:t>
                      </a:r>
                      <a:endParaRPr lang="LID4096" sz="1600" b="0" dirty="0"/>
                    </a:p>
                  </a:txBody>
                  <a:tcPr/>
                </a:tc>
                <a:tc>
                  <a:txBody>
                    <a:bodyPr/>
                    <a:lstStyle/>
                    <a:p>
                      <a:r>
                        <a:rPr lang="en-GB" sz="1600" b="0" dirty="0"/>
                        <a:t>Aucune automatisation</a:t>
                      </a:r>
                      <a:endParaRPr lang="LID4096" sz="1600" b="0" dirty="0"/>
                    </a:p>
                  </a:txBody>
                  <a:tcPr/>
                </a:tc>
                <a:tc>
                  <a:txBody>
                    <a:bodyPr/>
                    <a:lstStyle/>
                    <a:p>
                      <a:r>
                        <a:rPr lang="en-GB" sz="1600" dirty="0"/>
                        <a:t>Entièrement humain</a:t>
                      </a:r>
                      <a:endParaRPr lang="LID4096" sz="1600" dirty="0"/>
                    </a:p>
                  </a:txBody>
                  <a:tcPr/>
                </a:tc>
                <a:tc>
                  <a:txBody>
                    <a:bodyPr/>
                    <a:lstStyle/>
                    <a:p>
                      <a:r>
                        <a:rPr lang="en-GB" sz="1600" dirty="0"/>
                        <a:t>Le conducteur effectue toutes les tâches</a:t>
                      </a:r>
                      <a:endParaRPr lang="LID4096" sz="1600" dirty="0"/>
                    </a:p>
                  </a:txBody>
                  <a:tcPr/>
                </a:tc>
                <a:extLst>
                  <a:ext uri="{0D108BD9-81ED-4DB2-BD59-A6C34878D82A}">
                    <a16:rowId xmlns:a16="http://schemas.microsoft.com/office/drawing/2014/main" val="2175920149"/>
                  </a:ext>
                </a:extLst>
              </a:tr>
              <a:tr h="370840">
                <a:tc>
                  <a:txBody>
                    <a:bodyPr/>
                    <a:lstStyle/>
                    <a:p>
                      <a:pPr algn="ctr"/>
                      <a:r>
                        <a:rPr lang="en-GB" sz="1600" b="0" dirty="0"/>
                        <a:t>1</a:t>
                      </a:r>
                      <a:endParaRPr lang="LID4096" sz="1600" b="0" dirty="0"/>
                    </a:p>
                  </a:txBody>
                  <a:tcPr/>
                </a:tc>
                <a:tc>
                  <a:txBody>
                    <a:bodyPr/>
                    <a:lstStyle/>
                    <a:p>
                      <a:r>
                        <a:rPr lang="en-GB" sz="1600" b="0" dirty="0"/>
                        <a:t>Assistance au conducteur</a:t>
                      </a:r>
                    </a:p>
                  </a:txBody>
                  <a:tcPr/>
                </a:tc>
                <a:tc>
                  <a:txBody>
                    <a:bodyPr/>
                    <a:lstStyle/>
                    <a:p>
                      <a:r>
                        <a:rPr lang="en-GB" sz="1600" dirty="0"/>
                        <a:t>Assistance de base (par exemple : régulateur de vitesse)</a:t>
                      </a:r>
                      <a:endParaRPr lang="LID4096" sz="1600" dirty="0"/>
                    </a:p>
                  </a:txBody>
                  <a:tcPr/>
                </a:tc>
                <a:tc>
                  <a:txBody>
                    <a:bodyPr/>
                    <a:lstStyle/>
                    <a:p>
                      <a:r>
                        <a:rPr lang="en-GB" sz="1600" dirty="0"/>
                        <a:t>Le conducteur supervise</a:t>
                      </a:r>
                      <a:endParaRPr lang="LID4096" sz="1600" dirty="0"/>
                    </a:p>
                  </a:txBody>
                  <a:tcPr/>
                </a:tc>
                <a:extLst>
                  <a:ext uri="{0D108BD9-81ED-4DB2-BD59-A6C34878D82A}">
                    <a16:rowId xmlns:a16="http://schemas.microsoft.com/office/drawing/2014/main" val="667188357"/>
                  </a:ext>
                </a:extLst>
              </a:tr>
              <a:tr h="370840">
                <a:tc>
                  <a:txBody>
                    <a:bodyPr/>
                    <a:lstStyle/>
                    <a:p>
                      <a:pPr algn="ctr"/>
                      <a:r>
                        <a:rPr lang="en-GB" sz="1600" b="0" dirty="0"/>
                        <a:t>2</a:t>
                      </a:r>
                      <a:endParaRPr lang="LID4096" sz="1600" b="0" dirty="0"/>
                    </a:p>
                  </a:txBody>
                  <a:tcPr/>
                </a:tc>
                <a:tc>
                  <a:txBody>
                    <a:bodyPr/>
                    <a:lstStyle/>
                    <a:p>
                      <a:r>
                        <a:rPr lang="en-GB" sz="1600" b="0" dirty="0"/>
                        <a:t>Automatisation partielle</a:t>
                      </a:r>
                    </a:p>
                  </a:txBody>
                  <a:tcPr/>
                </a:tc>
                <a:tc>
                  <a:txBody>
                    <a:bodyPr/>
                    <a:lstStyle/>
                    <a:p>
                      <a:r>
                        <a:rPr lang="en-GB" sz="1600" dirty="0"/>
                        <a:t>Contrôle partiel (par exemple : voie + vitesse)</a:t>
                      </a:r>
                    </a:p>
                  </a:txBody>
                  <a:tcPr/>
                </a:tc>
                <a:tc>
                  <a:txBody>
                    <a:bodyPr/>
                    <a:lstStyle/>
                    <a:p>
                      <a:r>
                        <a:rPr lang="en-GB" sz="1600" dirty="0"/>
                        <a:t>Le conducteur doit rester vigilant</a:t>
                      </a:r>
                    </a:p>
                  </a:txBody>
                  <a:tcPr/>
                </a:tc>
                <a:extLst>
                  <a:ext uri="{0D108BD9-81ED-4DB2-BD59-A6C34878D82A}">
                    <a16:rowId xmlns:a16="http://schemas.microsoft.com/office/drawing/2014/main" val="1341259936"/>
                  </a:ext>
                </a:extLst>
              </a:tr>
              <a:tr h="370840">
                <a:tc>
                  <a:txBody>
                    <a:bodyPr/>
                    <a:lstStyle/>
                    <a:p>
                      <a:pPr algn="ctr"/>
                      <a:r>
                        <a:rPr lang="en-GB" sz="1600" b="0" dirty="0"/>
                        <a:t>3</a:t>
                      </a:r>
                      <a:endParaRPr lang="LID4096" sz="1600" b="0" dirty="0"/>
                    </a:p>
                  </a:txBody>
                  <a:tcPr/>
                </a:tc>
                <a:tc>
                  <a:txBody>
                    <a:bodyPr/>
                    <a:lstStyle/>
                    <a:p>
                      <a:r>
                        <a:rPr lang="en-GB" sz="1600" b="0" dirty="0"/>
                        <a:t>Automatisation conditionnelle</a:t>
                      </a:r>
                    </a:p>
                  </a:txBody>
                  <a:tcPr/>
                </a:tc>
                <a:tc>
                  <a:txBody>
                    <a:bodyPr/>
                    <a:lstStyle/>
                    <a:p>
                      <a:r>
                        <a:rPr lang="en-GB" sz="1600" dirty="0"/>
                        <a:t>La voiture gère la plupart des tâches</a:t>
                      </a:r>
                    </a:p>
                  </a:txBody>
                  <a:tcPr/>
                </a:tc>
                <a:tc>
                  <a:txBody>
                    <a:bodyPr/>
                    <a:lstStyle/>
                    <a:p>
                      <a:r>
                        <a:rPr lang="en-GB" sz="1600" dirty="0"/>
                        <a:t>L'humain prend le relais si nécessaire</a:t>
                      </a:r>
                    </a:p>
                  </a:txBody>
                  <a:tcPr/>
                </a:tc>
                <a:extLst>
                  <a:ext uri="{0D108BD9-81ED-4DB2-BD59-A6C34878D82A}">
                    <a16:rowId xmlns:a16="http://schemas.microsoft.com/office/drawing/2014/main" val="1430705026"/>
                  </a:ext>
                </a:extLst>
              </a:tr>
              <a:tr h="370840">
                <a:tc>
                  <a:txBody>
                    <a:bodyPr/>
                    <a:lstStyle/>
                    <a:p>
                      <a:pPr algn="ctr"/>
                      <a:r>
                        <a:rPr lang="en-GB" sz="1600" b="0" dirty="0"/>
                        <a:t>4</a:t>
                      </a:r>
                      <a:endParaRPr lang="LID4096" sz="1600" b="0" dirty="0"/>
                    </a:p>
                  </a:txBody>
                  <a:tcPr/>
                </a:tc>
                <a:tc>
                  <a:txBody>
                    <a:bodyPr/>
                    <a:lstStyle/>
                    <a:p>
                      <a:r>
                        <a:rPr lang="en-GB" sz="1600" b="0" dirty="0"/>
                        <a:t>Automatisation élevée</a:t>
                      </a:r>
                    </a:p>
                  </a:txBody>
                  <a:tcPr/>
                </a:tc>
                <a:tc>
                  <a:txBody>
                    <a:bodyPr/>
                    <a:lstStyle/>
                    <a:p>
                      <a:r>
                        <a:rPr lang="en-GB" sz="1600" dirty="0"/>
                        <a:t>Entièrement autonome dans certaines conditions</a:t>
                      </a:r>
                    </a:p>
                  </a:txBody>
                  <a:tcPr/>
                </a:tc>
                <a:tc>
                  <a:txBody>
                    <a:bodyPr/>
                    <a:lstStyle/>
                    <a:p>
                      <a:r>
                        <a:rPr lang="en-GB" sz="1600" dirty="0"/>
                        <a:t>Aucune intervention humaine requise dans certaines zones spécifiques</a:t>
                      </a:r>
                    </a:p>
                  </a:txBody>
                  <a:tcPr/>
                </a:tc>
                <a:extLst>
                  <a:ext uri="{0D108BD9-81ED-4DB2-BD59-A6C34878D82A}">
                    <a16:rowId xmlns:a16="http://schemas.microsoft.com/office/drawing/2014/main" val="1667060229"/>
                  </a:ext>
                </a:extLst>
              </a:tr>
              <a:tr h="370840">
                <a:tc>
                  <a:txBody>
                    <a:bodyPr/>
                    <a:lstStyle/>
                    <a:p>
                      <a:pPr algn="ctr"/>
                      <a:r>
                        <a:rPr lang="en-GB" sz="1600" b="0" dirty="0"/>
                        <a:t>5</a:t>
                      </a:r>
                      <a:endParaRPr lang="LID4096" sz="1600" b="0" dirty="0"/>
                    </a:p>
                  </a:txBody>
                  <a:tcPr/>
                </a:tc>
                <a:tc>
                  <a:txBody>
                    <a:bodyPr/>
                    <a:lstStyle/>
                    <a:p>
                      <a:r>
                        <a:rPr lang="en-GB" sz="1600" b="0" dirty="0"/>
                        <a:t>Automatisation complète</a:t>
                      </a:r>
                    </a:p>
                  </a:txBody>
                  <a:tcPr/>
                </a:tc>
                <a:tc>
                  <a:txBody>
                    <a:bodyPr/>
                    <a:lstStyle/>
                    <a:p>
                      <a:r>
                        <a:rPr lang="en-GB" sz="1600" dirty="0"/>
                        <a:t>Entièrement autonome partout</a:t>
                      </a:r>
                    </a:p>
                  </a:txBody>
                  <a:tcPr/>
                </a:tc>
                <a:tc>
                  <a:txBody>
                    <a:bodyPr/>
                    <a:lstStyle/>
                    <a:p>
                      <a:r>
                        <a:rPr lang="en-GB" sz="1600" dirty="0"/>
                        <a:t>Aucune intervention humaine requise</a:t>
                      </a:r>
                    </a:p>
                  </a:txBody>
                  <a:tcPr/>
                </a:tc>
                <a:extLst>
                  <a:ext uri="{0D108BD9-81ED-4DB2-BD59-A6C34878D82A}">
                    <a16:rowId xmlns:a16="http://schemas.microsoft.com/office/drawing/2014/main" val="830302030"/>
                  </a:ext>
                </a:extLst>
              </a:tr>
            </a:tbl>
          </a:graphicData>
        </a:graphic>
      </p:graphicFrame>
      <p:sp>
        <p:nvSpPr>
          <p:cNvPr id="7" name="object 3">
            <a:extLst>
              <a:ext uri="{FF2B5EF4-FFF2-40B4-BE49-F238E27FC236}">
                <a16:creationId xmlns:a16="http://schemas.microsoft.com/office/drawing/2014/main" id="{D1784885-03CB-66E1-07C9-E8D6D87C2E02}"/>
              </a:ext>
            </a:extLst>
          </p:cNvPr>
          <p:cNvSpPr txBox="1"/>
          <p:nvPr/>
        </p:nvSpPr>
        <p:spPr>
          <a:xfrm>
            <a:off x="673660" y="566575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plupart des systèmes actuellement utilisés dans le domaine public (par exemple, le pilote automatique Tesla) sont de niveau 2.</a:t>
            </a:r>
          </a:p>
        </p:txBody>
      </p:sp>
      <p:sp>
        <p:nvSpPr>
          <p:cNvPr id="11" name="object 2">
            <a:extLst>
              <a:ext uri="{FF2B5EF4-FFF2-40B4-BE49-F238E27FC236}">
                <a16:creationId xmlns:a16="http://schemas.microsoft.com/office/drawing/2014/main" id="{2A85B7B1-6420-BFD6-B1B7-6C1EC390DED6}"/>
              </a:ext>
            </a:extLst>
          </p:cNvPr>
          <p:cNvSpPr txBox="1">
            <a:spLocks/>
          </p:cNvSpPr>
          <p:nvPr/>
        </p:nvSpPr>
        <p:spPr>
          <a:xfrm>
            <a:off x="726283" y="428400"/>
            <a:ext cx="478297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Aperçu des véhicules autonomes </a:t>
            </a:r>
          </a:p>
        </p:txBody>
      </p:sp>
      <p:sp>
        <p:nvSpPr>
          <p:cNvPr id="12" name="object 3">
            <a:extLst>
              <a:ext uri="{FF2B5EF4-FFF2-40B4-BE49-F238E27FC236}">
                <a16:creationId xmlns:a16="http://schemas.microsoft.com/office/drawing/2014/main" id="{423EA106-A1CD-E07C-4483-1A3AB5BB6CE8}"/>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 Niveaux d'automatisation de la conduite (classification SAE)</a:t>
            </a:r>
          </a:p>
        </p:txBody>
      </p:sp>
    </p:spTree>
    <p:extLst>
      <p:ext uri="{BB962C8B-B14F-4D97-AF65-F5344CB8AC3E}">
        <p14:creationId xmlns:p14="http://schemas.microsoft.com/office/powerpoint/2010/main" val="385204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3B3CA-E7B2-2E39-B4B6-738325ACBB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7EA1B28-0430-19A5-CB1A-56A7857FCD2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2.3 État actuel du déploiement des véhicules autonomes :</a:t>
            </a:r>
          </a:p>
        </p:txBody>
      </p:sp>
      <p:sp>
        <p:nvSpPr>
          <p:cNvPr id="5" name="object 3">
            <a:extLst>
              <a:ext uri="{FF2B5EF4-FFF2-40B4-BE49-F238E27FC236}">
                <a16:creationId xmlns:a16="http://schemas.microsoft.com/office/drawing/2014/main" id="{C88A769E-DA1E-DB83-9E4F-648A72ED8056}"/>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technologie des véhicules autonomes est déjà testée et déployée dans diverses villes et pour divers cas d'utilisation, notamment :</a:t>
            </a:r>
          </a:p>
        </p:txBody>
      </p:sp>
      <p:sp>
        <p:nvSpPr>
          <p:cNvPr id="9" name="object 3">
            <a:extLst>
              <a:ext uri="{FF2B5EF4-FFF2-40B4-BE49-F238E27FC236}">
                <a16:creationId xmlns:a16="http://schemas.microsoft.com/office/drawing/2014/main" id="{DEFE6A71-A3CD-CB20-0515-EE0B9D123085}"/>
              </a:ext>
            </a:extLst>
          </p:cNvPr>
          <p:cNvSpPr txBox="1"/>
          <p:nvPr/>
        </p:nvSpPr>
        <p:spPr>
          <a:xfrm>
            <a:off x="726282" y="2090384"/>
            <a:ext cx="10725152" cy="1439955"/>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dirty="0">
                <a:solidFill>
                  <a:sysClr val="windowText" lastClr="000000"/>
                </a:solidFill>
                <a:latin typeface="Arial"/>
                <a:cs typeface="Arial"/>
              </a:rPr>
              <a:t>Ces véhicules s'appuient sur des technologies telles que :</a:t>
            </a:r>
            <a:endParaRPr lang="en-US" sz="1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Pilotes de VTC : Waymo, Cruise et Baidu exploitent des services de robotaxis dans certaines villes.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Navettes autonomes : véhicules à petite échelle et à faible vitesse utilisés dans les campus universitaires, les aéroports et les parcs d'affaires.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Transport routier longue distance : des entreprises telles qu'Aurora et </a:t>
            </a:r>
            <a:r>
              <a:rPr lang="en-GB" sz="1800" dirty="0" err="1">
                <a:solidFill>
                  <a:sysClr val="windowText" lastClr="000000"/>
                </a:solidFill>
                <a:latin typeface="Arial"/>
                <a:cs typeface="Arial"/>
              </a:rPr>
              <a:t>TuSimple </a:t>
            </a:r>
            <a:r>
              <a:rPr lang="en-GB" sz="1800" dirty="0">
                <a:solidFill>
                  <a:sysClr val="windowText" lastClr="000000"/>
                </a:solidFill>
                <a:latin typeface="Arial"/>
                <a:cs typeface="Arial"/>
              </a:rPr>
              <a:t>testent le transport autonome de marchandises.</a:t>
            </a:r>
          </a:p>
        </p:txBody>
      </p:sp>
      <p:sp>
        <p:nvSpPr>
          <p:cNvPr id="10" name="object 3">
            <a:extLst>
              <a:ext uri="{FF2B5EF4-FFF2-40B4-BE49-F238E27FC236}">
                <a16:creationId xmlns:a16="http://schemas.microsoft.com/office/drawing/2014/main" id="{7EEFA122-3D57-CE0F-9BD1-7819C56717FF}"/>
              </a:ext>
            </a:extLst>
          </p:cNvPr>
          <p:cNvSpPr txBox="1"/>
          <p:nvPr/>
        </p:nvSpPr>
        <p:spPr>
          <a:xfrm>
            <a:off x="726282" y="3903238"/>
            <a:ext cx="10725152" cy="1439955"/>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b="1" dirty="0">
                <a:solidFill>
                  <a:sysClr val="windowText" lastClr="000000"/>
                </a:solidFill>
                <a:latin typeface="Arial"/>
                <a:cs typeface="Arial"/>
              </a:rPr>
              <a:t>Exemples :</a:t>
            </a:r>
          </a:p>
          <a:p>
            <a:pPr marL="179388" lvl="4"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Waymo (société de véhicules autonomes de Google) : </a:t>
            </a:r>
            <a:r>
              <a:rPr lang="en-GB" sz="1800" dirty="0">
                <a:solidFill>
                  <a:sysClr val="windowText" lastClr="000000"/>
                </a:solidFill>
                <a:latin typeface="Arial"/>
                <a:cs typeface="Arial"/>
              </a:rPr>
              <a:t>taxis entièrement autonomes opérant à Phoenix, en Arizona.</a:t>
            </a:r>
          </a:p>
          <a:p>
            <a:pPr marL="179388" lvl="4"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Tesla « Full Self-Driving » Beta : </a:t>
            </a:r>
            <a:r>
              <a:rPr lang="en-GB" sz="1800" dirty="0">
                <a:solidFill>
                  <a:sysClr val="windowText" lastClr="000000"/>
                </a:solidFill>
                <a:latin typeface="Arial"/>
                <a:cs typeface="Arial"/>
              </a:rPr>
              <a:t>autonomie partielle avec surveillance humaine requise.</a:t>
            </a:r>
          </a:p>
          <a:p>
            <a:pPr marL="179388" lvl="4" indent="0"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Europe et Asie : </a:t>
            </a:r>
            <a:r>
              <a:rPr lang="en-GB" sz="1800" dirty="0">
                <a:solidFill>
                  <a:sysClr val="windowText" lastClr="000000"/>
                </a:solidFill>
                <a:latin typeface="Arial"/>
                <a:cs typeface="Arial"/>
              </a:rPr>
              <a:t>plusieurs projets pilotes de villes intelligentes en Allemagne, à Singapour et en Chine intègrent les véhicules autonomes dans les transports publics.</a:t>
            </a:r>
          </a:p>
        </p:txBody>
      </p:sp>
      <p:sp>
        <p:nvSpPr>
          <p:cNvPr id="11" name="object 2">
            <a:extLst>
              <a:ext uri="{FF2B5EF4-FFF2-40B4-BE49-F238E27FC236}">
                <a16:creationId xmlns:a16="http://schemas.microsoft.com/office/drawing/2014/main" id="{0DACAF96-9DBC-E84E-7A64-23732628F7BF}"/>
              </a:ext>
            </a:extLst>
          </p:cNvPr>
          <p:cNvSpPr txBox="1">
            <a:spLocks/>
          </p:cNvSpPr>
          <p:nvPr/>
        </p:nvSpPr>
        <p:spPr>
          <a:xfrm>
            <a:off x="726282" y="428400"/>
            <a:ext cx="492148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Aperçu des véhicules autonomes </a:t>
            </a:r>
          </a:p>
        </p:txBody>
      </p:sp>
    </p:spTree>
    <p:extLst>
      <p:ext uri="{BB962C8B-B14F-4D97-AF65-F5344CB8AC3E}">
        <p14:creationId xmlns:p14="http://schemas.microsoft.com/office/powerpoint/2010/main" val="3143164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F8FB4-571B-F68F-807C-4C673EB01AE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132C0EB-0E78-F8E9-F393-578F8A1EBA1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3 :</a:t>
            </a:r>
          </a:p>
          <a:p>
            <a:pPr algn="ctr"/>
            <a:r>
              <a:rPr lang="en-GB" sz="3200" b="1" dirty="0">
                <a:solidFill>
                  <a:schemeClr val="bg1"/>
                </a:solidFill>
              </a:rPr>
              <a:t>Avantages et défis des véhicules autonomes</a:t>
            </a:r>
          </a:p>
        </p:txBody>
      </p:sp>
    </p:spTree>
    <p:extLst>
      <p:ext uri="{BB962C8B-B14F-4D97-AF65-F5344CB8AC3E}">
        <p14:creationId xmlns:p14="http://schemas.microsoft.com/office/powerpoint/2010/main" val="675326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34D41-93D7-B012-DA15-9087E44BEF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618552D-7EB3-2476-EEA9-89AD70C85031}"/>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grpSp>
        <p:nvGrpSpPr>
          <p:cNvPr id="4" name="Group 3">
            <a:extLst>
              <a:ext uri="{FF2B5EF4-FFF2-40B4-BE49-F238E27FC236}">
                <a16:creationId xmlns:a16="http://schemas.microsoft.com/office/drawing/2014/main" id="{1E720528-D0B0-2DD0-B138-1912BEA9F9A5}"/>
              </a:ext>
            </a:extLst>
          </p:cNvPr>
          <p:cNvGrpSpPr/>
          <p:nvPr/>
        </p:nvGrpSpPr>
        <p:grpSpPr>
          <a:xfrm>
            <a:off x="4871389" y="1068584"/>
            <a:ext cx="7125162" cy="859625"/>
            <a:chOff x="3244168" y="673168"/>
            <a:chExt cx="6572670" cy="948867"/>
          </a:xfrm>
        </p:grpSpPr>
        <p:sp>
          <p:nvSpPr>
            <p:cNvPr id="7" name="Rectangle: Rounded Corners 6">
              <a:extLst>
                <a:ext uri="{FF2B5EF4-FFF2-40B4-BE49-F238E27FC236}">
                  <a16:creationId xmlns:a16="http://schemas.microsoft.com/office/drawing/2014/main" id="{AEA38D7F-6E5C-014E-B567-7F53663E1B25}"/>
                </a:ext>
              </a:extLst>
            </p:cNvPr>
            <p:cNvSpPr/>
            <p:nvPr/>
          </p:nvSpPr>
          <p:spPr>
            <a:xfrm>
              <a:off x="3244168" y="673168"/>
              <a:ext cx="6572670" cy="94886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 name="Oval 10">
              <a:extLst>
                <a:ext uri="{FF2B5EF4-FFF2-40B4-BE49-F238E27FC236}">
                  <a16:creationId xmlns:a16="http://schemas.microsoft.com/office/drawing/2014/main" id="{1FC70AC5-7D61-6DB5-BB5B-E8394233759C}"/>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2" name="TextBox 6">
              <a:extLst>
                <a:ext uri="{FF2B5EF4-FFF2-40B4-BE49-F238E27FC236}">
                  <a16:creationId xmlns:a16="http://schemas.microsoft.com/office/drawing/2014/main" id="{AEA57E37-CFF8-F2FA-C17A-8CA3702EA4E2}"/>
                </a:ext>
              </a:extLst>
            </p:cNvPr>
            <p:cNvSpPr txBox="1"/>
            <p:nvPr/>
          </p:nvSpPr>
          <p:spPr>
            <a:xfrm>
              <a:off x="3381486" y="760311"/>
              <a:ext cx="736511" cy="774583"/>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1"/>
                  </a:solidFill>
                </a:rPr>
                <a:t>1</a:t>
              </a:r>
            </a:p>
          </p:txBody>
        </p:sp>
        <p:grpSp>
          <p:nvGrpSpPr>
            <p:cNvPr id="13" name="Group 12">
              <a:extLst>
                <a:ext uri="{FF2B5EF4-FFF2-40B4-BE49-F238E27FC236}">
                  <a16:creationId xmlns:a16="http://schemas.microsoft.com/office/drawing/2014/main" id="{9798947A-928D-7150-81DF-E8047EAB432D}"/>
                </a:ext>
              </a:extLst>
            </p:cNvPr>
            <p:cNvGrpSpPr/>
            <p:nvPr/>
          </p:nvGrpSpPr>
          <p:grpSpPr>
            <a:xfrm>
              <a:off x="4198344" y="729932"/>
              <a:ext cx="5598541" cy="750497"/>
              <a:chOff x="4198344" y="736003"/>
              <a:chExt cx="5598541" cy="750497"/>
            </a:xfrm>
          </p:grpSpPr>
          <p:sp>
            <p:nvSpPr>
              <p:cNvPr id="14" name="TextBox 8">
                <a:extLst>
                  <a:ext uri="{FF2B5EF4-FFF2-40B4-BE49-F238E27FC236}">
                    <a16:creationId xmlns:a16="http://schemas.microsoft.com/office/drawing/2014/main" id="{3BAF1A6E-72F4-3FE0-32D2-71204DE91FEB}"/>
                  </a:ext>
                </a:extLst>
              </p:cNvPr>
              <p:cNvSpPr txBox="1"/>
              <p:nvPr/>
            </p:nvSpPr>
            <p:spPr>
              <a:xfrm>
                <a:off x="4198344" y="736003"/>
                <a:ext cx="5240005"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Amélioration de la sécurité routière</a:t>
                </a:r>
              </a:p>
            </p:txBody>
          </p:sp>
          <p:sp>
            <p:nvSpPr>
              <p:cNvPr id="15" name="TextBox 9">
                <a:extLst>
                  <a:ext uri="{FF2B5EF4-FFF2-40B4-BE49-F238E27FC236}">
                    <a16:creationId xmlns:a16="http://schemas.microsoft.com/office/drawing/2014/main" id="{400655F3-D580-C3D1-A69B-B0F8052FDA49}"/>
                  </a:ext>
                </a:extLst>
              </p:cNvPr>
              <p:cNvSpPr txBox="1"/>
              <p:nvPr/>
            </p:nvSpPr>
            <p:spPr>
              <a:xfrm>
                <a:off x="4211562" y="1010881"/>
                <a:ext cx="5585323" cy="4756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100" dirty="0">
                    <a:solidFill>
                      <a:schemeClr val="bg1"/>
                    </a:solidFill>
                    <a:latin typeface="Arial" panose="020B0604020202020204" pitchFamily="34" charset="0"/>
                    <a:cs typeface="Arial" panose="020B0604020202020204" pitchFamily="34" charset="0"/>
                  </a:rPr>
                  <a:t>✅ Les véhicules autonomes devraient réduire considérablement le nombre d'accidents</a:t>
                </a:r>
                <a:br>
                  <a:rPr lang="en-GB" sz="1100" dirty="0">
                    <a:solidFill>
                      <a:schemeClr val="bg1"/>
                    </a:solidFill>
                    <a:latin typeface="Arial" panose="020B0604020202020204" pitchFamily="34" charset="0"/>
                    <a:cs typeface="Arial" panose="020B0604020202020204" pitchFamily="34" charset="0"/>
                  </a:rPr>
                </a:br>
                <a:r>
                  <a:rPr lang="en-GB" sz="1100" dirty="0">
                    <a:solidFill>
                      <a:schemeClr val="bg1"/>
                    </a:solidFill>
                    <a:latin typeface="Arial" panose="020B0604020202020204" pitchFamily="34" charset="0"/>
                    <a:cs typeface="Arial" panose="020B0604020202020204" pitchFamily="34" charset="0"/>
                  </a:rPr>
                  <a:t>✅ Ils maintiennent une vitesse sûre et respectent les règles de circulation de manière fiable.</a:t>
                </a:r>
              </a:p>
            </p:txBody>
          </p:sp>
        </p:grpSp>
      </p:grpSp>
      <p:grpSp>
        <p:nvGrpSpPr>
          <p:cNvPr id="16" name="Group 15">
            <a:extLst>
              <a:ext uri="{FF2B5EF4-FFF2-40B4-BE49-F238E27FC236}">
                <a16:creationId xmlns:a16="http://schemas.microsoft.com/office/drawing/2014/main" id="{596ED8B5-649C-E5EE-4937-C2580683861B}"/>
              </a:ext>
            </a:extLst>
          </p:cNvPr>
          <p:cNvGrpSpPr/>
          <p:nvPr/>
        </p:nvGrpSpPr>
        <p:grpSpPr>
          <a:xfrm>
            <a:off x="4876429" y="2117975"/>
            <a:ext cx="7385421" cy="859624"/>
            <a:chOff x="3244168" y="673168"/>
            <a:chExt cx="6812748" cy="948867"/>
          </a:xfrm>
        </p:grpSpPr>
        <p:sp>
          <p:nvSpPr>
            <p:cNvPr id="17" name="Rectangle: Rounded Corners 16">
              <a:extLst>
                <a:ext uri="{FF2B5EF4-FFF2-40B4-BE49-F238E27FC236}">
                  <a16:creationId xmlns:a16="http://schemas.microsoft.com/office/drawing/2014/main" id="{C21F0309-6CE2-57C1-F03C-4A6F91A99415}"/>
                </a:ext>
              </a:extLst>
            </p:cNvPr>
            <p:cNvSpPr/>
            <p:nvPr/>
          </p:nvSpPr>
          <p:spPr>
            <a:xfrm>
              <a:off x="3244168" y="673168"/>
              <a:ext cx="6567102" cy="94886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8" name="Oval 17">
              <a:extLst>
                <a:ext uri="{FF2B5EF4-FFF2-40B4-BE49-F238E27FC236}">
                  <a16:creationId xmlns:a16="http://schemas.microsoft.com/office/drawing/2014/main" id="{2F434236-613A-38C7-E83F-1B3D8E90327A}"/>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9" name="TextBox 25">
              <a:extLst>
                <a:ext uri="{FF2B5EF4-FFF2-40B4-BE49-F238E27FC236}">
                  <a16:creationId xmlns:a16="http://schemas.microsoft.com/office/drawing/2014/main" id="{E62DA9BC-1ACF-0D20-7892-F49E6C2F27AF}"/>
                </a:ext>
              </a:extLst>
            </p:cNvPr>
            <p:cNvSpPr txBox="1"/>
            <p:nvPr/>
          </p:nvSpPr>
          <p:spPr>
            <a:xfrm>
              <a:off x="3381486" y="760310"/>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2"/>
                  </a:solidFill>
                </a:rPr>
                <a:t>2</a:t>
              </a:r>
            </a:p>
          </p:txBody>
        </p:sp>
        <p:grpSp>
          <p:nvGrpSpPr>
            <p:cNvPr id="20" name="Group 19">
              <a:extLst>
                <a:ext uri="{FF2B5EF4-FFF2-40B4-BE49-F238E27FC236}">
                  <a16:creationId xmlns:a16="http://schemas.microsoft.com/office/drawing/2014/main" id="{04277C99-77CF-9726-F39A-67BFEE7897D5}"/>
                </a:ext>
              </a:extLst>
            </p:cNvPr>
            <p:cNvGrpSpPr/>
            <p:nvPr/>
          </p:nvGrpSpPr>
          <p:grpSpPr>
            <a:xfrm>
              <a:off x="4198343" y="729932"/>
              <a:ext cx="5858573" cy="750498"/>
              <a:chOff x="4198343" y="736003"/>
              <a:chExt cx="5858573" cy="750498"/>
            </a:xfrm>
          </p:grpSpPr>
          <p:sp>
            <p:nvSpPr>
              <p:cNvPr id="21" name="TextBox 27">
                <a:extLst>
                  <a:ext uri="{FF2B5EF4-FFF2-40B4-BE49-F238E27FC236}">
                    <a16:creationId xmlns:a16="http://schemas.microsoft.com/office/drawing/2014/main" id="{F48EFC19-BBE8-F909-2F23-C2C6137F8603}"/>
                  </a:ext>
                </a:extLst>
              </p:cNvPr>
              <p:cNvSpPr txBox="1"/>
              <p:nvPr/>
            </p:nvSpPr>
            <p:spPr>
              <a:xfrm>
                <a:off x="4198343" y="736003"/>
                <a:ext cx="5234443"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Réduction des embouteillages</a:t>
                </a:r>
              </a:p>
            </p:txBody>
          </p:sp>
          <p:sp>
            <p:nvSpPr>
              <p:cNvPr id="22" name="TextBox 28">
                <a:extLst>
                  <a:ext uri="{FF2B5EF4-FFF2-40B4-BE49-F238E27FC236}">
                    <a16:creationId xmlns:a16="http://schemas.microsoft.com/office/drawing/2014/main" id="{3E89A617-5459-E895-56FC-B0FD2F7DEFD4}"/>
                  </a:ext>
                </a:extLst>
              </p:cNvPr>
              <p:cNvSpPr txBox="1"/>
              <p:nvPr/>
            </p:nvSpPr>
            <p:spPr>
              <a:xfrm>
                <a:off x="4211562" y="1010881"/>
                <a:ext cx="5845354" cy="4756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100" dirty="0">
                    <a:solidFill>
                      <a:schemeClr val="bg1"/>
                    </a:solidFill>
                    <a:latin typeface="Arial" panose="020B0604020202020204" pitchFamily="34" charset="0"/>
                    <a:cs typeface="Arial" panose="020B0604020202020204" pitchFamily="34" charset="0"/>
                  </a:rPr>
                  <a:t>✅ Les véhicules autonomes peuvent communiquer entre eux et optimiser leurs déplacements</a:t>
                </a:r>
                <a:br>
                  <a:rPr lang="en-GB" sz="1100" dirty="0">
                    <a:solidFill>
                      <a:schemeClr val="bg1"/>
                    </a:solidFill>
                    <a:latin typeface="Arial" panose="020B0604020202020204" pitchFamily="34" charset="0"/>
                    <a:cs typeface="Arial" panose="020B0604020202020204" pitchFamily="34" charset="0"/>
                  </a:rPr>
                </a:br>
                <a:r>
                  <a:rPr lang="en-GB" sz="1100" dirty="0">
                    <a:solidFill>
                      <a:schemeClr val="bg1"/>
                    </a:solidFill>
                    <a:latin typeface="Arial" panose="020B0604020202020204" pitchFamily="34" charset="0"/>
                    <a:cs typeface="Arial" panose="020B0604020202020204" pitchFamily="34" charset="0"/>
                  </a:rPr>
                  <a:t>✅ Réduction des vagues de circulation et fluidité accrue.</a:t>
                </a:r>
              </a:p>
            </p:txBody>
          </p:sp>
        </p:grpSp>
      </p:grpSp>
      <p:grpSp>
        <p:nvGrpSpPr>
          <p:cNvPr id="23" name="Group 22">
            <a:extLst>
              <a:ext uri="{FF2B5EF4-FFF2-40B4-BE49-F238E27FC236}">
                <a16:creationId xmlns:a16="http://schemas.microsoft.com/office/drawing/2014/main" id="{A6A1882C-33D4-54FA-368B-B2D754063926}"/>
              </a:ext>
            </a:extLst>
          </p:cNvPr>
          <p:cNvGrpSpPr/>
          <p:nvPr/>
        </p:nvGrpSpPr>
        <p:grpSpPr>
          <a:xfrm>
            <a:off x="4871388" y="3168263"/>
            <a:ext cx="7331099" cy="1069890"/>
            <a:chOff x="3244168" y="673168"/>
            <a:chExt cx="6762638" cy="1180962"/>
          </a:xfrm>
        </p:grpSpPr>
        <p:sp>
          <p:nvSpPr>
            <p:cNvPr id="24" name="Rectangle: Rounded Corners 23">
              <a:extLst>
                <a:ext uri="{FF2B5EF4-FFF2-40B4-BE49-F238E27FC236}">
                  <a16:creationId xmlns:a16="http://schemas.microsoft.com/office/drawing/2014/main" id="{7C7F94C8-1723-15BF-CB4E-1341FBD1CEC5}"/>
                </a:ext>
              </a:extLst>
            </p:cNvPr>
            <p:cNvSpPr/>
            <p:nvPr/>
          </p:nvSpPr>
          <p:spPr>
            <a:xfrm>
              <a:off x="3244168" y="673168"/>
              <a:ext cx="6567098" cy="94886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5" name="Oval 24">
              <a:extLst>
                <a:ext uri="{FF2B5EF4-FFF2-40B4-BE49-F238E27FC236}">
                  <a16:creationId xmlns:a16="http://schemas.microsoft.com/office/drawing/2014/main" id="{DCC64431-15EE-7EE4-92BA-46B43FA3A208}"/>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6" name="TextBox 32">
              <a:extLst>
                <a:ext uri="{FF2B5EF4-FFF2-40B4-BE49-F238E27FC236}">
                  <a16:creationId xmlns:a16="http://schemas.microsoft.com/office/drawing/2014/main" id="{3C390339-ADB8-0F76-B812-3EBE996E9D51}"/>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3"/>
                  </a:solidFill>
                </a:rPr>
                <a:t>3</a:t>
              </a:r>
            </a:p>
          </p:txBody>
        </p:sp>
        <p:grpSp>
          <p:nvGrpSpPr>
            <p:cNvPr id="27" name="Group 26">
              <a:extLst>
                <a:ext uri="{FF2B5EF4-FFF2-40B4-BE49-F238E27FC236}">
                  <a16:creationId xmlns:a16="http://schemas.microsoft.com/office/drawing/2014/main" id="{FA295DA9-FFAD-1C85-2776-3773E20E6049}"/>
                </a:ext>
              </a:extLst>
            </p:cNvPr>
            <p:cNvGrpSpPr/>
            <p:nvPr/>
          </p:nvGrpSpPr>
          <p:grpSpPr>
            <a:xfrm>
              <a:off x="4198343" y="729932"/>
              <a:ext cx="5808463" cy="1124198"/>
              <a:chOff x="4198343" y="736003"/>
              <a:chExt cx="5808463" cy="1124198"/>
            </a:xfrm>
          </p:grpSpPr>
          <p:sp>
            <p:nvSpPr>
              <p:cNvPr id="28" name="TextBox 34">
                <a:extLst>
                  <a:ext uri="{FF2B5EF4-FFF2-40B4-BE49-F238E27FC236}">
                    <a16:creationId xmlns:a16="http://schemas.microsoft.com/office/drawing/2014/main" id="{35947520-9C62-BA3E-EAB2-43F37927B4A7}"/>
                  </a:ext>
                </a:extLst>
              </p:cNvPr>
              <p:cNvSpPr txBox="1"/>
              <p:nvPr/>
            </p:nvSpPr>
            <p:spPr>
              <a:xfrm>
                <a:off x="4198343" y="736003"/>
                <a:ext cx="5240006"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solidFill>
                      <a:schemeClr val="bg1"/>
                    </a:solidFill>
                    <a:latin typeface="Arial" panose="020B0604020202020204" pitchFamily="34" charset="0"/>
                    <a:cs typeface="Arial" panose="020B0604020202020204" pitchFamily="34" charset="0"/>
                  </a:rPr>
                  <a:t>Amélioration de l'accessibilité</a:t>
                </a:r>
              </a:p>
            </p:txBody>
          </p:sp>
          <p:sp>
            <p:nvSpPr>
              <p:cNvPr id="29" name="TextBox 35">
                <a:extLst>
                  <a:ext uri="{FF2B5EF4-FFF2-40B4-BE49-F238E27FC236}">
                    <a16:creationId xmlns:a16="http://schemas.microsoft.com/office/drawing/2014/main" id="{403E5255-AF67-CE42-ACAC-9AAAE05920B2}"/>
                  </a:ext>
                </a:extLst>
              </p:cNvPr>
              <p:cNvSpPr txBox="1"/>
              <p:nvPr/>
            </p:nvSpPr>
            <p:spPr>
              <a:xfrm>
                <a:off x="4211561" y="1010880"/>
                <a:ext cx="5795245" cy="8493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100" dirty="0">
                    <a:solidFill>
                      <a:schemeClr val="bg1"/>
                    </a:solidFill>
                    <a:latin typeface="Arial" panose="020B0604020202020204" pitchFamily="34" charset="0"/>
                    <a:cs typeface="Arial" panose="020B0604020202020204" pitchFamily="34" charset="0"/>
                  </a:rPr>
                  <a:t>✅ Les véhicules autonomes offrent une mobilité aux personnes âgées, aux personnes handicapées et à celles qui ne conduisent pas.</a:t>
                </a:r>
                <a:br>
                  <a:rPr lang="en-GB" sz="1100" dirty="0">
                    <a:solidFill>
                      <a:schemeClr val="bg1"/>
                    </a:solidFill>
                    <a:latin typeface="Arial" panose="020B0604020202020204" pitchFamily="34" charset="0"/>
                    <a:cs typeface="Arial" panose="020B0604020202020204" pitchFamily="34" charset="0"/>
                  </a:rPr>
                </a:br>
                <a:r>
                  <a:rPr lang="en-GB" sz="1100" dirty="0">
                    <a:solidFill>
                      <a:schemeClr val="bg1"/>
                    </a:solidFill>
                    <a:latin typeface="Arial" panose="020B0604020202020204" pitchFamily="34" charset="0"/>
                    <a:cs typeface="Arial" panose="020B0604020202020204" pitchFamily="34" charset="0"/>
                  </a:rPr>
                  <a:t>✅ Ils peuvent améliorer la couverture des transports dans les zones à faible densité ou mal desservies.</a:t>
                </a:r>
              </a:p>
            </p:txBody>
          </p:sp>
        </p:grpSp>
      </p:grpSp>
      <p:grpSp>
        <p:nvGrpSpPr>
          <p:cNvPr id="30" name="Group 29">
            <a:extLst>
              <a:ext uri="{FF2B5EF4-FFF2-40B4-BE49-F238E27FC236}">
                <a16:creationId xmlns:a16="http://schemas.microsoft.com/office/drawing/2014/main" id="{2184C45B-4222-F891-2734-07B1576C94EA}"/>
              </a:ext>
            </a:extLst>
          </p:cNvPr>
          <p:cNvGrpSpPr/>
          <p:nvPr/>
        </p:nvGrpSpPr>
        <p:grpSpPr>
          <a:xfrm>
            <a:off x="4950616" y="4216757"/>
            <a:ext cx="7024310" cy="859624"/>
            <a:chOff x="3244168" y="673168"/>
            <a:chExt cx="6479638" cy="948867"/>
          </a:xfrm>
        </p:grpSpPr>
        <p:sp>
          <p:nvSpPr>
            <p:cNvPr id="31" name="Rectangle: Rounded Corners 30">
              <a:extLst>
                <a:ext uri="{FF2B5EF4-FFF2-40B4-BE49-F238E27FC236}">
                  <a16:creationId xmlns:a16="http://schemas.microsoft.com/office/drawing/2014/main" id="{2008934C-5AF4-DF5E-2036-CC50EA219BFA}"/>
                </a:ext>
              </a:extLst>
            </p:cNvPr>
            <p:cNvSpPr/>
            <p:nvPr/>
          </p:nvSpPr>
          <p:spPr>
            <a:xfrm>
              <a:off x="3244168" y="673168"/>
              <a:ext cx="6479638" cy="948867"/>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2" name="Oval 31">
              <a:extLst>
                <a:ext uri="{FF2B5EF4-FFF2-40B4-BE49-F238E27FC236}">
                  <a16:creationId xmlns:a16="http://schemas.microsoft.com/office/drawing/2014/main" id="{7D64316C-72F2-5C5A-7557-C9373C393028}"/>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3" name="TextBox 39">
              <a:extLst>
                <a:ext uri="{FF2B5EF4-FFF2-40B4-BE49-F238E27FC236}">
                  <a16:creationId xmlns:a16="http://schemas.microsoft.com/office/drawing/2014/main" id="{4DDAB981-AC38-CCBD-5C46-74071B077092}"/>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4"/>
                  </a:solidFill>
                </a:rPr>
                <a:t>4</a:t>
              </a:r>
            </a:p>
          </p:txBody>
        </p:sp>
        <p:grpSp>
          <p:nvGrpSpPr>
            <p:cNvPr id="34" name="Group 33">
              <a:extLst>
                <a:ext uri="{FF2B5EF4-FFF2-40B4-BE49-F238E27FC236}">
                  <a16:creationId xmlns:a16="http://schemas.microsoft.com/office/drawing/2014/main" id="{D4345E12-55A4-68AC-DD8B-42757A33C443}"/>
                </a:ext>
              </a:extLst>
            </p:cNvPr>
            <p:cNvGrpSpPr/>
            <p:nvPr/>
          </p:nvGrpSpPr>
          <p:grpSpPr>
            <a:xfrm>
              <a:off x="4198344" y="729932"/>
              <a:ext cx="5165771" cy="750498"/>
              <a:chOff x="4198344" y="736003"/>
              <a:chExt cx="5165771" cy="750498"/>
            </a:xfrm>
          </p:grpSpPr>
          <p:sp>
            <p:nvSpPr>
              <p:cNvPr id="35" name="TextBox 41">
                <a:extLst>
                  <a:ext uri="{FF2B5EF4-FFF2-40B4-BE49-F238E27FC236}">
                    <a16:creationId xmlns:a16="http://schemas.microsoft.com/office/drawing/2014/main" id="{697A85E1-2BFC-C504-F9FB-F74626B8D1DC}"/>
                  </a:ext>
                </a:extLst>
              </p:cNvPr>
              <p:cNvSpPr txBox="1"/>
              <p:nvPr/>
            </p:nvSpPr>
            <p:spPr>
              <a:xfrm>
                <a:off x="4198344" y="736003"/>
                <a:ext cx="5165771"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Efficacité environnementale</a:t>
                </a:r>
              </a:p>
            </p:txBody>
          </p:sp>
          <p:sp>
            <p:nvSpPr>
              <p:cNvPr id="36" name="TextBox 42">
                <a:extLst>
                  <a:ext uri="{FF2B5EF4-FFF2-40B4-BE49-F238E27FC236}">
                    <a16:creationId xmlns:a16="http://schemas.microsoft.com/office/drawing/2014/main" id="{575F0BAC-AB43-C995-DDAA-93464720EEEC}"/>
                  </a:ext>
                </a:extLst>
              </p:cNvPr>
              <p:cNvSpPr txBox="1"/>
              <p:nvPr/>
            </p:nvSpPr>
            <p:spPr>
              <a:xfrm>
                <a:off x="4211562" y="1010881"/>
                <a:ext cx="5139333" cy="4756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100" dirty="0">
                    <a:solidFill>
                      <a:schemeClr val="bg1"/>
                    </a:solidFill>
                    <a:latin typeface="Arial" panose="020B0604020202020204" pitchFamily="34" charset="0"/>
                    <a:cs typeface="Arial" panose="020B0604020202020204" pitchFamily="34" charset="0"/>
                  </a:rPr>
                  <a:t>✅ L'optimisation contribue à réduire la consommation de carburant et les émissions.</a:t>
                </a:r>
                <a:br>
                  <a:rPr lang="en-GB" sz="1100" dirty="0">
                    <a:solidFill>
                      <a:schemeClr val="bg1"/>
                    </a:solidFill>
                    <a:latin typeface="Arial" panose="020B0604020202020204" pitchFamily="34" charset="0"/>
                    <a:cs typeface="Arial" panose="020B0604020202020204" pitchFamily="34" charset="0"/>
                  </a:rPr>
                </a:br>
                <a:r>
                  <a:rPr lang="en-GB" sz="1100" dirty="0">
                    <a:solidFill>
                      <a:schemeClr val="bg1"/>
                    </a:solidFill>
                    <a:latin typeface="Arial" panose="020B0604020202020204" pitchFamily="34" charset="0"/>
                    <a:cs typeface="Arial" panose="020B0604020202020204" pitchFamily="34" charset="0"/>
                  </a:rPr>
                  <a:t>✅ Peut compléter l'adoption des véhicules électriques.</a:t>
                </a:r>
              </a:p>
            </p:txBody>
          </p:sp>
        </p:grpSp>
      </p:grpSp>
      <p:grpSp>
        <p:nvGrpSpPr>
          <p:cNvPr id="37" name="Group 36">
            <a:extLst>
              <a:ext uri="{FF2B5EF4-FFF2-40B4-BE49-F238E27FC236}">
                <a16:creationId xmlns:a16="http://schemas.microsoft.com/office/drawing/2014/main" id="{BE1FEDB2-B181-251C-CE10-9C09AE4D4D67}"/>
              </a:ext>
            </a:extLst>
          </p:cNvPr>
          <p:cNvGrpSpPr/>
          <p:nvPr/>
        </p:nvGrpSpPr>
        <p:grpSpPr>
          <a:xfrm>
            <a:off x="4950616" y="5267916"/>
            <a:ext cx="7024305" cy="910041"/>
            <a:chOff x="3244168" y="673168"/>
            <a:chExt cx="6479633" cy="1004518"/>
          </a:xfrm>
        </p:grpSpPr>
        <p:sp>
          <p:nvSpPr>
            <p:cNvPr id="38" name="Rectangle: Rounded Corners 37">
              <a:extLst>
                <a:ext uri="{FF2B5EF4-FFF2-40B4-BE49-F238E27FC236}">
                  <a16:creationId xmlns:a16="http://schemas.microsoft.com/office/drawing/2014/main" id="{6DC25603-DF54-FDD0-6B8D-508875AEA277}"/>
                </a:ext>
              </a:extLst>
            </p:cNvPr>
            <p:cNvSpPr/>
            <p:nvPr/>
          </p:nvSpPr>
          <p:spPr>
            <a:xfrm>
              <a:off x="3244168" y="673168"/>
              <a:ext cx="6479633" cy="948867"/>
            </a:xfrm>
            <a:prstGeom prst="roundRect">
              <a:avLst>
                <a:gd name="adj"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39" name="Oval 38">
              <a:extLst>
                <a:ext uri="{FF2B5EF4-FFF2-40B4-BE49-F238E27FC236}">
                  <a16:creationId xmlns:a16="http://schemas.microsoft.com/office/drawing/2014/main" id="{F6898A91-B273-8291-18B5-EEEAC3230A5D}"/>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0" name="TextBox 46">
              <a:extLst>
                <a:ext uri="{FF2B5EF4-FFF2-40B4-BE49-F238E27FC236}">
                  <a16:creationId xmlns:a16="http://schemas.microsoft.com/office/drawing/2014/main" id="{1871A8B0-1034-C5E4-3C57-23089C63D4BA}"/>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5"/>
                  </a:solidFill>
                </a:rPr>
                <a:t>5</a:t>
              </a:r>
            </a:p>
          </p:txBody>
        </p:sp>
        <p:grpSp>
          <p:nvGrpSpPr>
            <p:cNvPr id="41" name="Group 40">
              <a:extLst>
                <a:ext uri="{FF2B5EF4-FFF2-40B4-BE49-F238E27FC236}">
                  <a16:creationId xmlns:a16="http://schemas.microsoft.com/office/drawing/2014/main" id="{2F45682D-993B-4218-B7C5-0501A34B2E5E}"/>
                </a:ext>
              </a:extLst>
            </p:cNvPr>
            <p:cNvGrpSpPr/>
            <p:nvPr/>
          </p:nvGrpSpPr>
          <p:grpSpPr>
            <a:xfrm>
              <a:off x="4198344" y="729932"/>
              <a:ext cx="5456980" cy="947754"/>
              <a:chOff x="4198344" y="736003"/>
              <a:chExt cx="5456980" cy="947754"/>
            </a:xfrm>
          </p:grpSpPr>
          <p:sp>
            <p:nvSpPr>
              <p:cNvPr id="42" name="TextBox 48">
                <a:extLst>
                  <a:ext uri="{FF2B5EF4-FFF2-40B4-BE49-F238E27FC236}">
                    <a16:creationId xmlns:a16="http://schemas.microsoft.com/office/drawing/2014/main" id="{C4C66919-2550-ECCF-1EDF-66BAA93FF3D2}"/>
                  </a:ext>
                </a:extLst>
              </p:cNvPr>
              <p:cNvSpPr txBox="1"/>
              <p:nvPr/>
            </p:nvSpPr>
            <p:spPr>
              <a:xfrm>
                <a:off x="4198344" y="736003"/>
                <a:ext cx="5165771" cy="3465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dirty="0">
                    <a:solidFill>
                      <a:schemeClr val="bg1"/>
                    </a:solidFill>
                    <a:latin typeface="Arial" panose="020B0604020202020204" pitchFamily="34" charset="0"/>
                    <a:cs typeface="Arial" panose="020B0604020202020204" pitchFamily="34" charset="0"/>
                  </a:rPr>
                  <a:t>Gains économiques et de productivité</a:t>
                </a:r>
                <a:endParaRPr lang="en-US" sz="1600" b="1" dirty="0">
                  <a:solidFill>
                    <a:schemeClr val="bg1"/>
                  </a:solidFill>
                  <a:latin typeface="Arial" panose="020B0604020202020204" pitchFamily="34" charset="0"/>
                  <a:cs typeface="Arial" panose="020B0604020202020204" pitchFamily="34" charset="0"/>
                </a:endParaRPr>
              </a:p>
            </p:txBody>
          </p:sp>
          <p:sp>
            <p:nvSpPr>
              <p:cNvPr id="43" name="TextBox 49">
                <a:extLst>
                  <a:ext uri="{FF2B5EF4-FFF2-40B4-BE49-F238E27FC236}">
                    <a16:creationId xmlns:a16="http://schemas.microsoft.com/office/drawing/2014/main" id="{C0BA28CA-CAE2-AD78-5CE9-FC268BBF66AC}"/>
                  </a:ext>
                </a:extLst>
              </p:cNvPr>
              <p:cNvSpPr txBox="1"/>
              <p:nvPr/>
            </p:nvSpPr>
            <p:spPr>
              <a:xfrm>
                <a:off x="4211562" y="1021286"/>
                <a:ext cx="5443762" cy="66247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100" dirty="0">
                    <a:solidFill>
                      <a:schemeClr val="bg1"/>
                    </a:solidFill>
                    <a:latin typeface="Arial" panose="020B0604020202020204" pitchFamily="34" charset="0"/>
                    <a:cs typeface="Arial" panose="020B0604020202020204" pitchFamily="34" charset="0"/>
                  </a:rPr>
                  <a:t>✅ Les véhicules autonomes réduisent le temps passé au volant, ce qui permet une utilisation plus productive du temps de trajet.</a:t>
                </a:r>
                <a:br>
                  <a:rPr lang="en-GB" sz="1100" dirty="0">
                    <a:solidFill>
                      <a:schemeClr val="bg1"/>
                    </a:solidFill>
                    <a:latin typeface="Arial" panose="020B0604020202020204" pitchFamily="34" charset="0"/>
                    <a:cs typeface="Arial" panose="020B0604020202020204" pitchFamily="34" charset="0"/>
                  </a:rPr>
                </a:br>
                <a:r>
                  <a:rPr lang="en-GB" sz="1100" dirty="0">
                    <a:solidFill>
                      <a:schemeClr val="bg1"/>
                    </a:solidFill>
                    <a:latin typeface="Arial" panose="020B0604020202020204" pitchFamily="34" charset="0"/>
                    <a:cs typeface="Arial" panose="020B0604020202020204" pitchFamily="34" charset="0"/>
                  </a:rPr>
                  <a:t>✅ Peut compléter l'adoption des véhicules électriques.</a:t>
                </a:r>
              </a:p>
            </p:txBody>
          </p:sp>
        </p:grpSp>
      </p:grpSp>
      <p:cxnSp>
        <p:nvCxnSpPr>
          <p:cNvPr id="44" name="Straight Connector 43">
            <a:extLst>
              <a:ext uri="{FF2B5EF4-FFF2-40B4-BE49-F238E27FC236}">
                <a16:creationId xmlns:a16="http://schemas.microsoft.com/office/drawing/2014/main" id="{B902D855-CF02-FC3D-ABB0-D6287B72563E}"/>
              </a:ext>
            </a:extLst>
          </p:cNvPr>
          <p:cNvCxnSpPr>
            <a:cxnSpLocks/>
          </p:cNvCxnSpPr>
          <p:nvPr/>
        </p:nvCxnSpPr>
        <p:spPr>
          <a:xfrm>
            <a:off x="3934907" y="1671824"/>
            <a:ext cx="0" cy="4239543"/>
          </a:xfrm>
          <a:prstGeom prst="line">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2D21DB3-CF6F-D709-4B36-460F6A06935B}"/>
              </a:ext>
            </a:extLst>
          </p:cNvPr>
          <p:cNvCxnSpPr>
            <a:cxnSpLocks/>
          </p:cNvCxnSpPr>
          <p:nvPr/>
        </p:nvCxnSpPr>
        <p:spPr>
          <a:xfrm>
            <a:off x="3934907" y="167182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66719CE1-2887-890F-6937-0B7AC5D9A663}"/>
              </a:ext>
            </a:extLst>
          </p:cNvPr>
          <p:cNvCxnSpPr>
            <a:cxnSpLocks/>
          </p:cNvCxnSpPr>
          <p:nvPr/>
        </p:nvCxnSpPr>
        <p:spPr>
          <a:xfrm>
            <a:off x="3942350" y="2750429"/>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A2DCEB1A-073F-699B-C848-8D6324BC344F}"/>
              </a:ext>
            </a:extLst>
          </p:cNvPr>
          <p:cNvCxnSpPr>
            <a:cxnSpLocks/>
          </p:cNvCxnSpPr>
          <p:nvPr/>
        </p:nvCxnSpPr>
        <p:spPr>
          <a:xfrm>
            <a:off x="3942350" y="3773271"/>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CF0312B-D90D-912E-D279-E10478F749BA}"/>
              </a:ext>
            </a:extLst>
          </p:cNvPr>
          <p:cNvCxnSpPr>
            <a:cxnSpLocks/>
          </p:cNvCxnSpPr>
          <p:nvPr/>
        </p:nvCxnSpPr>
        <p:spPr>
          <a:xfrm>
            <a:off x="3946883" y="4821765"/>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5FFA80F-453E-2B7F-AD94-D40F6E884A25}"/>
              </a:ext>
            </a:extLst>
          </p:cNvPr>
          <p:cNvCxnSpPr>
            <a:cxnSpLocks/>
          </p:cNvCxnSpPr>
          <p:nvPr/>
        </p:nvCxnSpPr>
        <p:spPr>
          <a:xfrm>
            <a:off x="3934907" y="5900370"/>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B74971F6-80E8-4A4F-485D-C184DF48FA6F}"/>
              </a:ext>
            </a:extLst>
          </p:cNvPr>
          <p:cNvGrpSpPr/>
          <p:nvPr/>
        </p:nvGrpSpPr>
        <p:grpSpPr>
          <a:xfrm>
            <a:off x="458469" y="1068584"/>
            <a:ext cx="3629272" cy="3803826"/>
            <a:chOff x="676552" y="2461564"/>
            <a:chExt cx="3629272" cy="3803826"/>
          </a:xfrm>
        </p:grpSpPr>
        <p:grpSp>
          <p:nvGrpSpPr>
            <p:cNvPr id="51" name="Group 50">
              <a:extLst>
                <a:ext uri="{FF2B5EF4-FFF2-40B4-BE49-F238E27FC236}">
                  <a16:creationId xmlns:a16="http://schemas.microsoft.com/office/drawing/2014/main" id="{921C1094-60BD-1EBE-1B28-8167500BA4E2}"/>
                </a:ext>
              </a:extLst>
            </p:cNvPr>
            <p:cNvGrpSpPr/>
            <p:nvPr/>
          </p:nvGrpSpPr>
          <p:grpSpPr>
            <a:xfrm>
              <a:off x="676552" y="2461564"/>
              <a:ext cx="3629272" cy="3803826"/>
              <a:chOff x="676552" y="1854516"/>
              <a:chExt cx="3629272" cy="3803826"/>
            </a:xfrm>
          </p:grpSpPr>
          <p:sp>
            <p:nvSpPr>
              <p:cNvPr id="53" name="Rectangle: Rounded Corners 52">
                <a:extLst>
                  <a:ext uri="{FF2B5EF4-FFF2-40B4-BE49-F238E27FC236}">
                    <a16:creationId xmlns:a16="http://schemas.microsoft.com/office/drawing/2014/main" id="{C8911ABD-7963-E2FD-329F-D3B4B1C9628A}"/>
                  </a:ext>
                </a:extLst>
              </p:cNvPr>
              <p:cNvSpPr/>
              <p:nvPr/>
            </p:nvSpPr>
            <p:spPr>
              <a:xfrm>
                <a:off x="762504" y="1854516"/>
                <a:ext cx="3478034" cy="423871"/>
              </a:xfrm>
              <a:prstGeom prst="roundRect">
                <a:avLst/>
              </a:prstGeom>
              <a:solidFill>
                <a:schemeClr val="accent2"/>
              </a:solidFill>
              <a:ln w="1328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a:solidFill>
                    <a:schemeClr val="tx1"/>
                  </a:solidFill>
                </a:endParaRPr>
              </a:p>
            </p:txBody>
          </p:sp>
          <p:sp>
            <p:nvSpPr>
              <p:cNvPr id="54" name="TextBox 12">
                <a:extLst>
                  <a:ext uri="{FF2B5EF4-FFF2-40B4-BE49-F238E27FC236}">
                    <a16:creationId xmlns:a16="http://schemas.microsoft.com/office/drawing/2014/main" id="{FEC39CCF-5C31-58F1-CAA8-BE3F4400C4A9}"/>
                  </a:ext>
                </a:extLst>
              </p:cNvPr>
              <p:cNvSpPr txBox="1"/>
              <p:nvPr/>
            </p:nvSpPr>
            <p:spPr>
              <a:xfrm>
                <a:off x="710493" y="2382227"/>
                <a:ext cx="3561390"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500" b="1" dirty="0">
                    <a:latin typeface="+mj-lt"/>
                  </a:rPr>
                  <a:t>Avantages potentiels des véhicules autonomes</a:t>
                </a:r>
              </a:p>
            </p:txBody>
          </p:sp>
          <p:sp>
            <p:nvSpPr>
              <p:cNvPr id="55" name="TextBox 13">
                <a:extLst>
                  <a:ext uri="{FF2B5EF4-FFF2-40B4-BE49-F238E27FC236}">
                    <a16:creationId xmlns:a16="http://schemas.microsoft.com/office/drawing/2014/main" id="{1EBF6B57-0539-2F30-18EB-63ED8F270961}"/>
                  </a:ext>
                </a:extLst>
              </p:cNvPr>
              <p:cNvSpPr txBox="1"/>
              <p:nvPr/>
            </p:nvSpPr>
            <p:spPr>
              <a:xfrm>
                <a:off x="676552" y="3126623"/>
                <a:ext cx="2938463" cy="2531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5000"/>
                  </a:lnSpc>
                </a:pPr>
                <a:r>
                  <a:rPr lang="en-GB" sz="1600" i="1" dirty="0"/>
                  <a:t>« Les véhicules autonomes peuvent améliorer considérablement la sécurité routière en réduisant les erreurs humaines telles que la distraction ou la fatigue. Ils contribuent également à optimiser la fluidité du trafic et à réduire les embouteillages grâce à un </a:t>
                </a:r>
                <a:r>
                  <a:rPr lang="en-GB" sz="1600" i="1" dirty="0" err="1"/>
                  <a:t>comportement</a:t>
                </a:r>
                <a:r>
                  <a:rPr lang="en-GB" sz="1600" i="1" dirty="0"/>
                  <a:t> de conduite constant et à un calcul d'itinéraire intelligent. »</a:t>
                </a:r>
                <a:endParaRPr lang="en-ID" sz="1600" i="1" dirty="0"/>
              </a:p>
            </p:txBody>
          </p:sp>
          <p:sp>
            <p:nvSpPr>
              <p:cNvPr id="56" name="TextBox 14">
                <a:extLst>
                  <a:ext uri="{FF2B5EF4-FFF2-40B4-BE49-F238E27FC236}">
                    <a16:creationId xmlns:a16="http://schemas.microsoft.com/office/drawing/2014/main" id="{006597DC-743A-C44A-EF42-77551AAF403D}"/>
                  </a:ext>
                </a:extLst>
              </p:cNvPr>
              <p:cNvSpPr txBox="1"/>
              <p:nvPr/>
            </p:nvSpPr>
            <p:spPr>
              <a:xfrm>
                <a:off x="762504" y="1888926"/>
                <a:ext cx="3543320" cy="3139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i="1" dirty="0">
                    <a:solidFill>
                      <a:schemeClr val="bg1"/>
                    </a:solidFill>
                  </a:rPr>
                  <a:t>3.1 Avantages </a:t>
                </a:r>
                <a:r>
                  <a:rPr lang="en-US" sz="1600" b="1" dirty="0">
                    <a:solidFill>
                      <a:schemeClr val="bg1"/>
                    </a:solidFill>
                    <a:latin typeface="+mj-lt"/>
                  </a:rPr>
                  <a:t>→ </a:t>
                </a:r>
                <a:r>
                  <a:rPr lang="en-US" sz="1600" b="1" i="1" dirty="0">
                    <a:solidFill>
                      <a:schemeClr val="bg1"/>
                    </a:solidFill>
                  </a:rPr>
                  <a:t>Véhicules autonomes</a:t>
                </a:r>
                <a:endParaRPr lang="en-ID" sz="1600" b="1" i="1" dirty="0">
                  <a:solidFill>
                    <a:schemeClr val="bg1"/>
                  </a:solidFill>
                </a:endParaRPr>
              </a:p>
            </p:txBody>
          </p:sp>
        </p:grpSp>
        <p:sp>
          <p:nvSpPr>
            <p:cNvPr id="52" name="TextBox 67">
              <a:extLst>
                <a:ext uri="{FF2B5EF4-FFF2-40B4-BE49-F238E27FC236}">
                  <a16:creationId xmlns:a16="http://schemas.microsoft.com/office/drawing/2014/main" id="{B86A7348-A475-B0AA-4763-2D3F796E77DD}"/>
                </a:ext>
              </a:extLst>
            </p:cNvPr>
            <p:cNvSpPr txBox="1"/>
            <p:nvPr/>
          </p:nvSpPr>
          <p:spPr>
            <a:xfrm>
              <a:off x="711784" y="4427697"/>
              <a:ext cx="3405974" cy="34073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endParaRPr lang="en-ID" sz="1200" dirty="0">
                <a:solidFill>
                  <a:schemeClr val="tx1">
                    <a:lumMod val="75000"/>
                    <a:lumOff val="25000"/>
                  </a:schemeClr>
                </a:solidFill>
              </a:endParaRPr>
            </a:p>
          </p:txBody>
        </p:sp>
      </p:grpSp>
      <p:sp>
        <p:nvSpPr>
          <p:cNvPr id="10" name="object 2">
            <a:extLst>
              <a:ext uri="{FF2B5EF4-FFF2-40B4-BE49-F238E27FC236}">
                <a16:creationId xmlns:a16="http://schemas.microsoft.com/office/drawing/2014/main" id="{1B40AB04-C7D2-6561-2D0C-10C971249C6E}"/>
              </a:ext>
            </a:extLst>
          </p:cNvPr>
          <p:cNvSpPr txBox="1">
            <a:spLocks/>
          </p:cNvSpPr>
          <p:nvPr/>
        </p:nvSpPr>
        <p:spPr>
          <a:xfrm>
            <a:off x="726280" y="428400"/>
            <a:ext cx="701436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Avantages et défis des véhicules autonomes</a:t>
            </a:r>
          </a:p>
        </p:txBody>
      </p:sp>
    </p:spTree>
    <p:extLst>
      <p:ext uri="{BB962C8B-B14F-4D97-AF65-F5344CB8AC3E}">
        <p14:creationId xmlns:p14="http://schemas.microsoft.com/office/powerpoint/2010/main" val="959393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203F0-4311-A7CD-89C9-589BB9CD701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E2AA05D-E667-1AAB-DDC6-128C4CC2FEC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Principaux défis et obstacles</a:t>
            </a:r>
          </a:p>
        </p:txBody>
      </p:sp>
      <p:sp>
        <p:nvSpPr>
          <p:cNvPr id="4" name="Freeform: Shape 3">
            <a:extLst>
              <a:ext uri="{FF2B5EF4-FFF2-40B4-BE49-F238E27FC236}">
                <a16:creationId xmlns:a16="http://schemas.microsoft.com/office/drawing/2014/main" id="{A24F5E3D-178B-A8F8-DC70-2FA2D591C455}"/>
              </a:ext>
            </a:extLst>
          </p:cNvPr>
          <p:cNvSpPr/>
          <p:nvPr/>
        </p:nvSpPr>
        <p:spPr>
          <a:xfrm>
            <a:off x="3741576" y="1953179"/>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7" name="Freeform: Shape 6">
            <a:extLst>
              <a:ext uri="{FF2B5EF4-FFF2-40B4-BE49-F238E27FC236}">
                <a16:creationId xmlns:a16="http://schemas.microsoft.com/office/drawing/2014/main" id="{4C072E40-D4A6-66AF-325E-39B5EBF2B578}"/>
              </a:ext>
            </a:extLst>
          </p:cNvPr>
          <p:cNvSpPr/>
          <p:nvPr/>
        </p:nvSpPr>
        <p:spPr>
          <a:xfrm>
            <a:off x="3741577" y="1762838"/>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grpSp>
        <p:nvGrpSpPr>
          <p:cNvPr id="29" name="Group 28">
            <a:extLst>
              <a:ext uri="{FF2B5EF4-FFF2-40B4-BE49-F238E27FC236}">
                <a16:creationId xmlns:a16="http://schemas.microsoft.com/office/drawing/2014/main" id="{37F4433B-737A-E25D-7D83-E742FB2FF021}"/>
              </a:ext>
            </a:extLst>
          </p:cNvPr>
          <p:cNvGrpSpPr/>
          <p:nvPr/>
        </p:nvGrpSpPr>
        <p:grpSpPr>
          <a:xfrm>
            <a:off x="748695" y="1699707"/>
            <a:ext cx="2992881" cy="627570"/>
            <a:chOff x="748695" y="1539450"/>
            <a:chExt cx="2992881" cy="627570"/>
          </a:xfrm>
        </p:grpSpPr>
        <p:sp>
          <p:nvSpPr>
            <p:cNvPr id="9" name="Rectangle: Rounded Corners 8">
              <a:extLst>
                <a:ext uri="{FF2B5EF4-FFF2-40B4-BE49-F238E27FC236}">
                  <a16:creationId xmlns:a16="http://schemas.microsoft.com/office/drawing/2014/main" id="{333F2307-9F02-FC09-6E47-2A3C400F22A3}"/>
                </a:ext>
              </a:extLst>
            </p:cNvPr>
            <p:cNvSpPr/>
            <p:nvPr/>
          </p:nvSpPr>
          <p:spPr>
            <a:xfrm>
              <a:off x="748695" y="1539450"/>
              <a:ext cx="2992881"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14" name="TextBox 13">
              <a:extLst>
                <a:ext uri="{FF2B5EF4-FFF2-40B4-BE49-F238E27FC236}">
                  <a16:creationId xmlns:a16="http://schemas.microsoft.com/office/drawing/2014/main" id="{4616301A-E62D-669D-E4B8-9DB4CF0D5087}"/>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1. Limites technologiques</a:t>
              </a:r>
            </a:p>
          </p:txBody>
        </p:sp>
      </p:grpSp>
      <p:sp>
        <p:nvSpPr>
          <p:cNvPr id="28" name="object 3">
            <a:extLst>
              <a:ext uri="{FF2B5EF4-FFF2-40B4-BE49-F238E27FC236}">
                <a16:creationId xmlns:a16="http://schemas.microsoft.com/office/drawing/2014/main" id="{D03BAA17-0121-D7B9-78B9-24C80B14A25F}"/>
              </a:ext>
            </a:extLst>
          </p:cNvPr>
          <p:cNvSpPr txBox="1"/>
          <p:nvPr/>
        </p:nvSpPr>
        <p:spPr>
          <a:xfrm>
            <a:off x="4393134" y="1588353"/>
            <a:ext cx="7798866" cy="826069"/>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Les véhicules autonomes rencontrent des difficultés dans des conditions météorologiques défavorables, dans les zones de construction ou dans des environnements complexes.</a:t>
            </a:r>
          </a:p>
          <a:p>
            <a:pPr marL="16328"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Les angles morts des capteurs et la prise de décision dans les cas limites restent problématiques.</a:t>
            </a:r>
          </a:p>
        </p:txBody>
      </p:sp>
      <p:grpSp>
        <p:nvGrpSpPr>
          <p:cNvPr id="30" name="Group 29">
            <a:extLst>
              <a:ext uri="{FF2B5EF4-FFF2-40B4-BE49-F238E27FC236}">
                <a16:creationId xmlns:a16="http://schemas.microsoft.com/office/drawing/2014/main" id="{8BE6D15F-BC2E-5035-C69A-B560EE02184F}"/>
              </a:ext>
            </a:extLst>
          </p:cNvPr>
          <p:cNvGrpSpPr/>
          <p:nvPr/>
        </p:nvGrpSpPr>
        <p:grpSpPr>
          <a:xfrm>
            <a:off x="748695" y="2603669"/>
            <a:ext cx="2992881" cy="627570"/>
            <a:chOff x="748695" y="1539450"/>
            <a:chExt cx="2600931" cy="627570"/>
          </a:xfrm>
        </p:grpSpPr>
        <p:sp>
          <p:nvSpPr>
            <p:cNvPr id="31" name="Rectangle: Rounded Corners 30">
              <a:extLst>
                <a:ext uri="{FF2B5EF4-FFF2-40B4-BE49-F238E27FC236}">
                  <a16:creationId xmlns:a16="http://schemas.microsoft.com/office/drawing/2014/main" id="{127B40AC-FC6C-51AF-0431-BD2283E62FEB}"/>
                </a:ext>
              </a:extLst>
            </p:cNvPr>
            <p:cNvSpPr/>
            <p:nvPr/>
          </p:nvSpPr>
          <p:spPr>
            <a:xfrm>
              <a:off x="748695" y="1539450"/>
              <a:ext cx="2600931"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32" name="TextBox 31">
              <a:extLst>
                <a:ext uri="{FF2B5EF4-FFF2-40B4-BE49-F238E27FC236}">
                  <a16:creationId xmlns:a16="http://schemas.microsoft.com/office/drawing/2014/main" id="{EBC20AC1-C429-9138-491D-DEBF0005C5C8}"/>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2. </a:t>
              </a:r>
              <a:r>
                <a:rPr lang="en-GB" sz="1600" b="1" dirty="0">
                  <a:latin typeface="+mj-lt"/>
                </a:rPr>
                <a:t>Questions juridiques et éthiques</a:t>
              </a:r>
              <a:endParaRPr lang="en-US" sz="1600" b="1" dirty="0">
                <a:latin typeface="+mj-lt"/>
              </a:endParaRPr>
            </a:p>
          </p:txBody>
        </p:sp>
      </p:grpSp>
      <p:sp>
        <p:nvSpPr>
          <p:cNvPr id="33" name="object 3">
            <a:extLst>
              <a:ext uri="{FF2B5EF4-FFF2-40B4-BE49-F238E27FC236}">
                <a16:creationId xmlns:a16="http://schemas.microsoft.com/office/drawing/2014/main" id="{9E5EC1C7-19B5-62CD-E272-EE2BEF6E1850}"/>
              </a:ext>
            </a:extLst>
          </p:cNvPr>
          <p:cNvSpPr txBox="1"/>
          <p:nvPr/>
        </p:nvSpPr>
        <p:spPr>
          <a:xfrm>
            <a:off x="4393134" y="2509789"/>
            <a:ext cx="7589316" cy="783365"/>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400" b="1" dirty="0">
                <a:solidFill>
                  <a:sysClr val="windowText" lastClr="000000"/>
                </a:solidFill>
                <a:latin typeface="Arial"/>
                <a:cs typeface="Arial"/>
              </a:rPr>
              <a:t>✅ </a:t>
            </a:r>
            <a:r>
              <a:rPr lang="en-GB" sz="1400" dirty="0">
                <a:solidFill>
                  <a:sysClr val="windowText" lastClr="000000"/>
                </a:solidFill>
                <a:latin typeface="Arial"/>
                <a:cs typeface="Arial"/>
              </a:rPr>
              <a:t>La confidentialité des données et la cybersécurité sont des préoccupations majeures.</a:t>
            </a:r>
          </a:p>
          <a:p>
            <a:pPr marL="358775" indent="-342900" defTabSz="1175644" hangingPunct="1">
              <a:lnSpc>
                <a:spcPct val="100000"/>
              </a:lnSpc>
              <a:spcBef>
                <a:spcPts val="129"/>
              </a:spcBef>
            </a:pPr>
            <a:r>
              <a:rPr lang="en-US" sz="1400" b="1" dirty="0">
                <a:solidFill>
                  <a:sysClr val="windowText" lastClr="000000"/>
                </a:solidFill>
                <a:latin typeface="Arial"/>
                <a:cs typeface="Arial"/>
              </a:rPr>
              <a:t>✅ </a:t>
            </a:r>
            <a:r>
              <a:rPr lang="en-GB" sz="1400" dirty="0">
                <a:solidFill>
                  <a:sysClr val="windowText" lastClr="000000"/>
                </a:solidFill>
                <a:latin typeface="Arial"/>
                <a:cs typeface="Arial"/>
              </a:rPr>
              <a:t>Qui est responsable en cas d'accident ? Les véhicules autonomes doivent-ils donner la priorité à la sécurité des passagers ou à celle des piétons ?</a:t>
            </a:r>
          </a:p>
        </p:txBody>
      </p:sp>
      <p:grpSp>
        <p:nvGrpSpPr>
          <p:cNvPr id="34" name="Group 33">
            <a:extLst>
              <a:ext uri="{FF2B5EF4-FFF2-40B4-BE49-F238E27FC236}">
                <a16:creationId xmlns:a16="http://schemas.microsoft.com/office/drawing/2014/main" id="{E7E1688A-C028-3F46-A7D3-E701CB3D8FE9}"/>
              </a:ext>
            </a:extLst>
          </p:cNvPr>
          <p:cNvGrpSpPr/>
          <p:nvPr/>
        </p:nvGrpSpPr>
        <p:grpSpPr>
          <a:xfrm>
            <a:off x="748695" y="3507631"/>
            <a:ext cx="2992881" cy="627570"/>
            <a:chOff x="748695" y="1539450"/>
            <a:chExt cx="2992881" cy="627570"/>
          </a:xfrm>
        </p:grpSpPr>
        <p:sp>
          <p:nvSpPr>
            <p:cNvPr id="35" name="Rectangle: Rounded Corners 34">
              <a:extLst>
                <a:ext uri="{FF2B5EF4-FFF2-40B4-BE49-F238E27FC236}">
                  <a16:creationId xmlns:a16="http://schemas.microsoft.com/office/drawing/2014/main" id="{70FA639C-133E-D69A-C7F5-F8223DD78A0A}"/>
                </a:ext>
              </a:extLst>
            </p:cNvPr>
            <p:cNvSpPr/>
            <p:nvPr/>
          </p:nvSpPr>
          <p:spPr>
            <a:xfrm>
              <a:off x="748695" y="1539450"/>
              <a:ext cx="2992881"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36" name="TextBox 35">
              <a:extLst>
                <a:ext uri="{FF2B5EF4-FFF2-40B4-BE49-F238E27FC236}">
                  <a16:creationId xmlns:a16="http://schemas.microsoft.com/office/drawing/2014/main" id="{F1F785DD-9FC2-15F3-C28E-ECCA182B7A4D}"/>
                </a:ext>
              </a:extLst>
            </p:cNvPr>
            <p:cNvSpPr txBox="1"/>
            <p:nvPr/>
          </p:nvSpPr>
          <p:spPr>
            <a:xfrm>
              <a:off x="880800" y="1674497"/>
              <a:ext cx="2860776" cy="313932"/>
            </a:xfrm>
            <a:prstGeom prst="rect">
              <a:avLst/>
            </a:prstGeom>
            <a:noFill/>
          </p:spPr>
          <p:txBody>
            <a:bodyPr wrap="square" rtlCol="0">
              <a:spAutoFit/>
            </a:bodyPr>
            <a:lstStyle/>
            <a:p>
              <a:r>
                <a:rPr lang="en-US" sz="1600" b="1" dirty="0">
                  <a:latin typeface="+mj-lt"/>
                </a:rPr>
                <a:t>3. Exigences en matière d'infrastructures</a:t>
              </a:r>
            </a:p>
          </p:txBody>
        </p:sp>
      </p:grpSp>
      <p:sp>
        <p:nvSpPr>
          <p:cNvPr id="37" name="object 3">
            <a:extLst>
              <a:ext uri="{FF2B5EF4-FFF2-40B4-BE49-F238E27FC236}">
                <a16:creationId xmlns:a16="http://schemas.microsoft.com/office/drawing/2014/main" id="{7BCB2DF9-9F70-F9B4-C654-545F69F19A84}"/>
              </a:ext>
            </a:extLst>
          </p:cNvPr>
          <p:cNvSpPr txBox="1"/>
          <p:nvPr/>
        </p:nvSpPr>
        <p:spPr>
          <a:xfrm>
            <a:off x="4383673" y="3428836"/>
            <a:ext cx="7655927" cy="783365"/>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400" dirty="0">
                <a:solidFill>
                  <a:sysClr val="windowText" lastClr="000000"/>
                </a:solidFill>
                <a:latin typeface="Arial"/>
                <a:cs typeface="Arial"/>
              </a:rPr>
              <a:t>✅ De nombreuses villes ne sont pas prêtes.</a:t>
            </a:r>
          </a:p>
          <a:p>
            <a:pPr marL="358775" indent="-342900" defTabSz="1175644" hangingPunct="1">
              <a:lnSpc>
                <a:spcPct val="100000"/>
              </a:lnSpc>
              <a:spcBef>
                <a:spcPts val="129"/>
              </a:spcBef>
            </a:pPr>
            <a:r>
              <a:rPr lang="en-GB" sz="1400" dirty="0">
                <a:solidFill>
                  <a:sysClr val="windowText" lastClr="000000"/>
                </a:solidFill>
                <a:latin typeface="Arial"/>
                <a:cs typeface="Arial"/>
              </a:rPr>
              <a:t>✅ Les véhicules autonomes nécessitent des routes bien entretenues, une signalisation mise à jour et éventuellement une infrastructure de communication V2X.</a:t>
            </a:r>
          </a:p>
        </p:txBody>
      </p:sp>
      <p:grpSp>
        <p:nvGrpSpPr>
          <p:cNvPr id="38" name="Group 37">
            <a:extLst>
              <a:ext uri="{FF2B5EF4-FFF2-40B4-BE49-F238E27FC236}">
                <a16:creationId xmlns:a16="http://schemas.microsoft.com/office/drawing/2014/main" id="{CE3F2397-7A95-FEC2-077B-E0D6848113D3}"/>
              </a:ext>
            </a:extLst>
          </p:cNvPr>
          <p:cNvGrpSpPr/>
          <p:nvPr/>
        </p:nvGrpSpPr>
        <p:grpSpPr>
          <a:xfrm>
            <a:off x="726280" y="4431913"/>
            <a:ext cx="3015296" cy="627570"/>
            <a:chOff x="748695" y="1539450"/>
            <a:chExt cx="3015296" cy="627570"/>
          </a:xfrm>
        </p:grpSpPr>
        <p:sp>
          <p:nvSpPr>
            <p:cNvPr id="39" name="Rectangle: Rounded Corners 38">
              <a:extLst>
                <a:ext uri="{FF2B5EF4-FFF2-40B4-BE49-F238E27FC236}">
                  <a16:creationId xmlns:a16="http://schemas.microsoft.com/office/drawing/2014/main" id="{A5953CFF-C211-F2CA-B6DC-A9387D0CE8C2}"/>
                </a:ext>
              </a:extLst>
            </p:cNvPr>
            <p:cNvSpPr/>
            <p:nvPr/>
          </p:nvSpPr>
          <p:spPr>
            <a:xfrm>
              <a:off x="748695" y="1539450"/>
              <a:ext cx="3015296"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40" name="TextBox 39">
              <a:extLst>
                <a:ext uri="{FF2B5EF4-FFF2-40B4-BE49-F238E27FC236}">
                  <a16:creationId xmlns:a16="http://schemas.microsoft.com/office/drawing/2014/main" id="{9124CBBD-23F4-203E-10F6-AE4E79A24C29}"/>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4. Acceptation par le public</a:t>
              </a:r>
            </a:p>
          </p:txBody>
        </p:sp>
      </p:grpSp>
      <p:sp>
        <p:nvSpPr>
          <p:cNvPr id="41" name="object 3">
            <a:extLst>
              <a:ext uri="{FF2B5EF4-FFF2-40B4-BE49-F238E27FC236}">
                <a16:creationId xmlns:a16="http://schemas.microsoft.com/office/drawing/2014/main" id="{F3A2236F-2DD3-579A-8043-68DFD454AF5F}"/>
              </a:ext>
            </a:extLst>
          </p:cNvPr>
          <p:cNvSpPr txBox="1"/>
          <p:nvPr/>
        </p:nvSpPr>
        <p:spPr>
          <a:xfrm>
            <a:off x="4393133" y="4337224"/>
            <a:ext cx="7655927" cy="63563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400" b="1" dirty="0">
                <a:solidFill>
                  <a:sysClr val="windowText" lastClr="000000"/>
                </a:solidFill>
                <a:latin typeface="Arial"/>
                <a:cs typeface="Arial"/>
              </a:rPr>
              <a:t>✅ </a:t>
            </a:r>
            <a:r>
              <a:rPr lang="en-GB" sz="1400" dirty="0">
                <a:solidFill>
                  <a:sysClr val="windowText" lastClr="000000"/>
                </a:solidFill>
                <a:latin typeface="Arial"/>
                <a:cs typeface="Arial"/>
              </a:rPr>
              <a:t>De nombreuses personnes hésitent à faire pleinement confiance aux systèmes autonomes.</a:t>
            </a:r>
          </a:p>
          <a:p>
            <a:pPr marL="16328" defTabSz="1175644" hangingPunct="1">
              <a:lnSpc>
                <a:spcPct val="150000"/>
              </a:lnSpc>
              <a:spcBef>
                <a:spcPts val="129"/>
              </a:spcBef>
            </a:pPr>
            <a:r>
              <a:rPr lang="en-US" sz="1400" b="1" dirty="0">
                <a:solidFill>
                  <a:sysClr val="windowText" lastClr="000000"/>
                </a:solidFill>
                <a:latin typeface="Arial"/>
                <a:cs typeface="Arial"/>
              </a:rPr>
              <a:t>✅ </a:t>
            </a:r>
            <a:r>
              <a:rPr lang="en-GB" sz="1400" dirty="0">
                <a:solidFill>
                  <a:sysClr val="windowText" lastClr="000000"/>
                </a:solidFill>
                <a:latin typeface="Arial"/>
                <a:cs typeface="Arial"/>
              </a:rPr>
              <a:t>Des accidents très médiatisés impliquant des véhicules autonomes ont affecté la confiance.</a:t>
            </a:r>
          </a:p>
        </p:txBody>
      </p:sp>
      <p:grpSp>
        <p:nvGrpSpPr>
          <p:cNvPr id="42" name="Group 41">
            <a:extLst>
              <a:ext uri="{FF2B5EF4-FFF2-40B4-BE49-F238E27FC236}">
                <a16:creationId xmlns:a16="http://schemas.microsoft.com/office/drawing/2014/main" id="{CF386A7D-BE07-2EBF-731D-F8799BF119A2}"/>
              </a:ext>
            </a:extLst>
          </p:cNvPr>
          <p:cNvGrpSpPr/>
          <p:nvPr/>
        </p:nvGrpSpPr>
        <p:grpSpPr>
          <a:xfrm>
            <a:off x="726280" y="5356195"/>
            <a:ext cx="3015296" cy="627570"/>
            <a:chOff x="748695" y="1539450"/>
            <a:chExt cx="3015296" cy="627570"/>
          </a:xfrm>
        </p:grpSpPr>
        <p:sp>
          <p:nvSpPr>
            <p:cNvPr id="43" name="Rectangle: Rounded Corners 42">
              <a:extLst>
                <a:ext uri="{FF2B5EF4-FFF2-40B4-BE49-F238E27FC236}">
                  <a16:creationId xmlns:a16="http://schemas.microsoft.com/office/drawing/2014/main" id="{D6E28610-F430-B8B7-4FDE-3112FA7FE15B}"/>
                </a:ext>
              </a:extLst>
            </p:cNvPr>
            <p:cNvSpPr/>
            <p:nvPr/>
          </p:nvSpPr>
          <p:spPr>
            <a:xfrm>
              <a:off x="748695" y="1539450"/>
              <a:ext cx="3015296" cy="627570"/>
            </a:xfrm>
            <a:prstGeom prst="roundRect">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44" name="TextBox 43">
              <a:extLst>
                <a:ext uri="{FF2B5EF4-FFF2-40B4-BE49-F238E27FC236}">
                  <a16:creationId xmlns:a16="http://schemas.microsoft.com/office/drawing/2014/main" id="{5403DC39-1A44-4107-F50A-997019548D30}"/>
                </a:ext>
              </a:extLst>
            </p:cNvPr>
            <p:cNvSpPr txBox="1"/>
            <p:nvPr/>
          </p:nvSpPr>
          <p:spPr>
            <a:xfrm>
              <a:off x="880800" y="1674497"/>
              <a:ext cx="2468826" cy="313932"/>
            </a:xfrm>
            <a:prstGeom prst="rect">
              <a:avLst/>
            </a:prstGeom>
            <a:noFill/>
          </p:spPr>
          <p:txBody>
            <a:bodyPr wrap="square" rtlCol="0">
              <a:spAutoFit/>
            </a:bodyPr>
            <a:lstStyle/>
            <a:p>
              <a:r>
                <a:rPr lang="en-US" sz="1600" b="1" dirty="0">
                  <a:latin typeface="+mj-lt"/>
                </a:rPr>
                <a:t>5. Coût et équité</a:t>
              </a:r>
            </a:p>
          </p:txBody>
        </p:sp>
      </p:grpSp>
      <p:sp>
        <p:nvSpPr>
          <p:cNvPr id="45" name="object 3">
            <a:extLst>
              <a:ext uri="{FF2B5EF4-FFF2-40B4-BE49-F238E27FC236}">
                <a16:creationId xmlns:a16="http://schemas.microsoft.com/office/drawing/2014/main" id="{91722DBC-612A-09A4-196E-87BCEDC60F9E}"/>
              </a:ext>
            </a:extLst>
          </p:cNvPr>
          <p:cNvSpPr txBox="1"/>
          <p:nvPr/>
        </p:nvSpPr>
        <p:spPr>
          <a:xfrm>
            <a:off x="4393134" y="5288522"/>
            <a:ext cx="7117088" cy="783365"/>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400" b="1" dirty="0">
                <a:solidFill>
                  <a:sysClr val="windowText" lastClr="000000"/>
                </a:solidFill>
                <a:latin typeface="Arial"/>
                <a:cs typeface="Arial"/>
              </a:rPr>
              <a:t>✅ </a:t>
            </a:r>
            <a:r>
              <a:rPr lang="en-GB" sz="1400" dirty="0">
                <a:solidFill>
                  <a:sysClr val="windowText" lastClr="000000"/>
                </a:solidFill>
                <a:latin typeface="Arial"/>
                <a:cs typeface="Arial"/>
              </a:rPr>
              <a:t>Le déploiement des véhicules autonomes peut s'avérer coûteux, du moins au début.</a:t>
            </a:r>
          </a:p>
          <a:p>
            <a:pPr marL="358775" indent="-342900" defTabSz="1175644" hangingPunct="1">
              <a:lnSpc>
                <a:spcPct val="100000"/>
              </a:lnSpc>
              <a:spcBef>
                <a:spcPts val="129"/>
              </a:spcBef>
            </a:pPr>
            <a:r>
              <a:rPr lang="en-US" sz="1400" b="1" dirty="0">
                <a:solidFill>
                  <a:sysClr val="windowText" lastClr="000000"/>
                </a:solidFill>
                <a:latin typeface="Arial"/>
                <a:cs typeface="Arial"/>
              </a:rPr>
              <a:t>✅ </a:t>
            </a:r>
            <a:r>
              <a:rPr lang="en-GB" sz="1400" dirty="0">
                <a:solidFill>
                  <a:sysClr val="windowText" lastClr="000000"/>
                </a:solidFill>
                <a:latin typeface="Arial"/>
                <a:cs typeface="Arial"/>
              </a:rPr>
              <a:t>Risque d'accroissement des inégalités en matière de mobilité entre les communautés aisées et les communautés défavorisées.</a:t>
            </a:r>
          </a:p>
        </p:txBody>
      </p:sp>
      <p:sp>
        <p:nvSpPr>
          <p:cNvPr id="46" name="Freeform: Shape 45">
            <a:extLst>
              <a:ext uri="{FF2B5EF4-FFF2-40B4-BE49-F238E27FC236}">
                <a16:creationId xmlns:a16="http://schemas.microsoft.com/office/drawing/2014/main" id="{E0BBEE4F-086E-4191-280D-1BFCFA163EDC}"/>
              </a:ext>
            </a:extLst>
          </p:cNvPr>
          <p:cNvSpPr/>
          <p:nvPr/>
        </p:nvSpPr>
        <p:spPr>
          <a:xfrm>
            <a:off x="3741575" y="2871163"/>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9AD34601-7B2C-35F5-4370-77D8E305BEEB}"/>
              </a:ext>
            </a:extLst>
          </p:cNvPr>
          <p:cNvSpPr/>
          <p:nvPr/>
        </p:nvSpPr>
        <p:spPr>
          <a:xfrm>
            <a:off x="3741576" y="2680822"/>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9AAEEA18-E31A-A5BC-987D-597A9DCF4924}"/>
              </a:ext>
            </a:extLst>
          </p:cNvPr>
          <p:cNvSpPr/>
          <p:nvPr/>
        </p:nvSpPr>
        <p:spPr>
          <a:xfrm>
            <a:off x="3757498" y="3773053"/>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E1D079D3-AFE3-1D0B-D8D7-D02CBDA9D1CE}"/>
              </a:ext>
            </a:extLst>
          </p:cNvPr>
          <p:cNvSpPr/>
          <p:nvPr/>
        </p:nvSpPr>
        <p:spPr>
          <a:xfrm>
            <a:off x="3757499" y="3582712"/>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50" name="Freeform: Shape 49">
            <a:extLst>
              <a:ext uri="{FF2B5EF4-FFF2-40B4-BE49-F238E27FC236}">
                <a16:creationId xmlns:a16="http://schemas.microsoft.com/office/drawing/2014/main" id="{44C63C25-6650-A959-AC14-3E002A6964F5}"/>
              </a:ext>
            </a:extLst>
          </p:cNvPr>
          <p:cNvSpPr/>
          <p:nvPr/>
        </p:nvSpPr>
        <p:spPr>
          <a:xfrm>
            <a:off x="3757498" y="4705870"/>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51" name="Freeform: Shape 50">
            <a:extLst>
              <a:ext uri="{FF2B5EF4-FFF2-40B4-BE49-F238E27FC236}">
                <a16:creationId xmlns:a16="http://schemas.microsoft.com/office/drawing/2014/main" id="{03A3349C-0FC0-F89B-05B6-31AF335FF0F7}"/>
              </a:ext>
            </a:extLst>
          </p:cNvPr>
          <p:cNvSpPr/>
          <p:nvPr/>
        </p:nvSpPr>
        <p:spPr>
          <a:xfrm>
            <a:off x="3757499" y="4515529"/>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52" name="Freeform: Shape 51">
            <a:extLst>
              <a:ext uri="{FF2B5EF4-FFF2-40B4-BE49-F238E27FC236}">
                <a16:creationId xmlns:a16="http://schemas.microsoft.com/office/drawing/2014/main" id="{D3FFB78D-E8F7-88F7-9692-EE5854F77A9A}"/>
              </a:ext>
            </a:extLst>
          </p:cNvPr>
          <p:cNvSpPr/>
          <p:nvPr/>
        </p:nvSpPr>
        <p:spPr>
          <a:xfrm>
            <a:off x="3768279" y="5630877"/>
            <a:ext cx="602440" cy="262603"/>
          </a:xfrm>
          <a:custGeom>
            <a:avLst/>
            <a:gdLst>
              <a:gd name="connsiteX0" fmla="*/ 871554 w 871553"/>
              <a:gd name="connsiteY0" fmla="*/ 501073 h 501072"/>
              <a:gd name="connsiteX1" fmla="*/ 432476 w 871553"/>
              <a:gd name="connsiteY1" fmla="*/ 372503 h 501072"/>
              <a:gd name="connsiteX2" fmla="*/ 321425 w 871553"/>
              <a:gd name="connsiteY2" fmla="*/ 292989 h 501072"/>
              <a:gd name="connsiteX3" fmla="*/ 0 w 871553"/>
              <a:gd name="connsiteY3" fmla="*/ 202154 h 501072"/>
              <a:gd name="connsiteX4" fmla="*/ 0 w 871553"/>
              <a:gd name="connsiteY4" fmla="*/ 0 h 501072"/>
              <a:gd name="connsiteX5" fmla="*/ 439079 w 871553"/>
              <a:gd name="connsiteY5" fmla="*/ 128570 h 501072"/>
              <a:gd name="connsiteX6" fmla="*/ 550129 w 871553"/>
              <a:gd name="connsiteY6" fmla="*/ 208084 h 501072"/>
              <a:gd name="connsiteX7" fmla="*/ 871554 w 871553"/>
              <a:gd name="connsiteY7" fmla="*/ 298919 h 501072"/>
              <a:gd name="connsiteX8" fmla="*/ 871554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871554" y="501073"/>
                </a:moveTo>
                <a:cubicBezTo>
                  <a:pt x="706596" y="501073"/>
                  <a:pt x="546625" y="454173"/>
                  <a:pt x="432476" y="372503"/>
                </a:cubicBezTo>
                <a:lnTo>
                  <a:pt x="321425" y="292989"/>
                </a:lnTo>
                <a:cubicBezTo>
                  <a:pt x="240833" y="235307"/>
                  <a:pt x="123718" y="202154"/>
                  <a:pt x="0" y="202154"/>
                </a:cubicBezTo>
                <a:lnTo>
                  <a:pt x="0" y="0"/>
                </a:lnTo>
                <a:cubicBezTo>
                  <a:pt x="164823" y="0"/>
                  <a:pt x="324929" y="46900"/>
                  <a:pt x="439079" y="128570"/>
                </a:cubicBezTo>
                <a:lnTo>
                  <a:pt x="550129" y="208084"/>
                </a:lnTo>
                <a:cubicBezTo>
                  <a:pt x="630721" y="265765"/>
                  <a:pt x="747836" y="298919"/>
                  <a:pt x="871554" y="298919"/>
                </a:cubicBezTo>
                <a:lnTo>
                  <a:pt x="871554" y="501073"/>
                </a:lnTo>
                <a:close/>
              </a:path>
            </a:pathLst>
          </a:custGeom>
          <a:solidFill>
            <a:schemeClr val="accent2"/>
          </a:solidFill>
          <a:ln w="13464" cap="flat">
            <a:noFill/>
            <a:prstDash val="solid"/>
            <a:miter/>
          </a:ln>
        </p:spPr>
        <p:txBody>
          <a:bodyPr rtlCol="0" anchor="ctr"/>
          <a:lstStyle/>
          <a:p>
            <a:endParaRPr lang="en-ID"/>
          </a:p>
        </p:txBody>
      </p:sp>
      <p:sp>
        <p:nvSpPr>
          <p:cNvPr id="53" name="Freeform: Shape 52">
            <a:extLst>
              <a:ext uri="{FF2B5EF4-FFF2-40B4-BE49-F238E27FC236}">
                <a16:creationId xmlns:a16="http://schemas.microsoft.com/office/drawing/2014/main" id="{C9B10368-51E5-2EFE-B1DF-0D4F20129EE0}"/>
              </a:ext>
            </a:extLst>
          </p:cNvPr>
          <p:cNvSpPr/>
          <p:nvPr/>
        </p:nvSpPr>
        <p:spPr>
          <a:xfrm>
            <a:off x="3768280" y="5440536"/>
            <a:ext cx="602439" cy="293530"/>
          </a:xfrm>
          <a:custGeom>
            <a:avLst/>
            <a:gdLst>
              <a:gd name="connsiteX0" fmla="*/ 0 w 871553"/>
              <a:gd name="connsiteY0" fmla="*/ 501073 h 501072"/>
              <a:gd name="connsiteX1" fmla="*/ 0 w 871553"/>
              <a:gd name="connsiteY1" fmla="*/ 298919 h 501072"/>
              <a:gd name="connsiteX2" fmla="*/ 321425 w 871553"/>
              <a:gd name="connsiteY2" fmla="*/ 208084 h 501072"/>
              <a:gd name="connsiteX3" fmla="*/ 432475 w 871553"/>
              <a:gd name="connsiteY3" fmla="*/ 128570 h 501072"/>
              <a:gd name="connsiteX4" fmla="*/ 871554 w 871553"/>
              <a:gd name="connsiteY4" fmla="*/ 0 h 501072"/>
              <a:gd name="connsiteX5" fmla="*/ 871554 w 871553"/>
              <a:gd name="connsiteY5" fmla="*/ 202154 h 501072"/>
              <a:gd name="connsiteX6" fmla="*/ 550129 w 871553"/>
              <a:gd name="connsiteY6" fmla="*/ 292989 h 501072"/>
              <a:gd name="connsiteX7" fmla="*/ 439079 w 871553"/>
              <a:gd name="connsiteY7" fmla="*/ 372503 h 501072"/>
              <a:gd name="connsiteX8" fmla="*/ 0 w 871553"/>
              <a:gd name="connsiteY8" fmla="*/ 501073 h 50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553" h="501072">
                <a:moveTo>
                  <a:pt x="0" y="501073"/>
                </a:moveTo>
                <a:lnTo>
                  <a:pt x="0" y="298919"/>
                </a:lnTo>
                <a:cubicBezTo>
                  <a:pt x="123583" y="298919"/>
                  <a:pt x="240833" y="265765"/>
                  <a:pt x="321425" y="208084"/>
                </a:cubicBezTo>
                <a:lnTo>
                  <a:pt x="432475" y="128570"/>
                </a:lnTo>
                <a:cubicBezTo>
                  <a:pt x="546625" y="46900"/>
                  <a:pt x="706596" y="0"/>
                  <a:pt x="871554" y="0"/>
                </a:cubicBezTo>
                <a:lnTo>
                  <a:pt x="871554" y="202154"/>
                </a:lnTo>
                <a:cubicBezTo>
                  <a:pt x="747970" y="202154"/>
                  <a:pt x="630721" y="235173"/>
                  <a:pt x="550129" y="292989"/>
                </a:cubicBezTo>
                <a:lnTo>
                  <a:pt x="439079" y="372503"/>
                </a:lnTo>
                <a:cubicBezTo>
                  <a:pt x="324929" y="454173"/>
                  <a:pt x="164823" y="501073"/>
                  <a:pt x="0" y="501073"/>
                </a:cubicBezTo>
                <a:close/>
              </a:path>
            </a:pathLst>
          </a:custGeom>
          <a:solidFill>
            <a:schemeClr val="accent1"/>
          </a:solidFill>
          <a:ln w="13464" cap="flat">
            <a:noFill/>
            <a:prstDash val="solid"/>
            <a:miter/>
          </a:ln>
        </p:spPr>
        <p:txBody>
          <a:bodyPr rtlCol="0" anchor="ctr"/>
          <a:lstStyle/>
          <a:p>
            <a:endParaRPr lang="en-ID"/>
          </a:p>
        </p:txBody>
      </p:sp>
      <p:sp>
        <p:nvSpPr>
          <p:cNvPr id="11" name="object 2">
            <a:extLst>
              <a:ext uri="{FF2B5EF4-FFF2-40B4-BE49-F238E27FC236}">
                <a16:creationId xmlns:a16="http://schemas.microsoft.com/office/drawing/2014/main" id="{9C470476-0405-3006-78EC-F71C2198227E}"/>
              </a:ext>
            </a:extLst>
          </p:cNvPr>
          <p:cNvSpPr txBox="1">
            <a:spLocks/>
          </p:cNvSpPr>
          <p:nvPr/>
        </p:nvSpPr>
        <p:spPr>
          <a:xfrm>
            <a:off x="726282" y="428400"/>
            <a:ext cx="594756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Avantages et défis des véhicules autonomes</a:t>
            </a:r>
          </a:p>
        </p:txBody>
      </p:sp>
    </p:spTree>
    <p:extLst>
      <p:ext uri="{BB962C8B-B14F-4D97-AF65-F5344CB8AC3E}">
        <p14:creationId xmlns:p14="http://schemas.microsoft.com/office/powerpoint/2010/main" val="1491387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BCF3B-50CC-119D-3A3C-C6F720D9A6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3A649D-EA3B-671C-1E38-E2403CD8BAB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4 :</a:t>
            </a:r>
          </a:p>
          <a:p>
            <a:pPr algn="ctr"/>
            <a:r>
              <a:rPr lang="en-GB" sz="3200" b="1" dirty="0">
                <a:solidFill>
                  <a:schemeClr val="bg1"/>
                </a:solidFill>
              </a:rPr>
              <a:t>Considérations éthiques et juridiques</a:t>
            </a:r>
          </a:p>
        </p:txBody>
      </p:sp>
    </p:spTree>
    <p:extLst>
      <p:ext uri="{BB962C8B-B14F-4D97-AF65-F5344CB8AC3E}">
        <p14:creationId xmlns:p14="http://schemas.microsoft.com/office/powerpoint/2010/main" val="1176816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B8FDF-BB02-0AF7-316E-F98AD803B2F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7E8FCF9-87D8-B4DE-FFF2-17F023372D0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 Défis éthiques liés aux véhicules autonomes</a:t>
            </a:r>
          </a:p>
        </p:txBody>
      </p:sp>
      <p:sp>
        <p:nvSpPr>
          <p:cNvPr id="5" name="object 3">
            <a:extLst>
              <a:ext uri="{FF2B5EF4-FFF2-40B4-BE49-F238E27FC236}">
                <a16:creationId xmlns:a16="http://schemas.microsoft.com/office/drawing/2014/main" id="{92B232D4-AC5C-45EB-49CB-885929E4F97F}"/>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(VA) fonctionnent dans des environnements réels complexes et peuvent être confrontés à des situations qui impliquent des décisions morales, comme choisir entre deux issues néfastes dans un scénario d'accident. Contrairement aux conducteurs humains qui prennent des décisions instinctives ou émotionnelles, les VA doivent suivre des règles préprogrammées. </a:t>
            </a:r>
          </a:p>
        </p:txBody>
      </p:sp>
      <p:sp>
        <p:nvSpPr>
          <p:cNvPr id="7" name="object 3">
            <a:extLst>
              <a:ext uri="{FF2B5EF4-FFF2-40B4-BE49-F238E27FC236}">
                <a16:creationId xmlns:a16="http://schemas.microsoft.com/office/drawing/2014/main" id="{9A215930-CAB8-8904-8439-92F2051DC4F2}"/>
              </a:ext>
            </a:extLst>
          </p:cNvPr>
          <p:cNvSpPr txBox="1"/>
          <p:nvPr/>
        </p:nvSpPr>
        <p:spPr>
          <a:xfrm>
            <a:off x="727200" y="2821079"/>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Ces règles soulèvent de profondes questions éthiques :</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Qui est protégé dans une situation sans issue ?</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Peut-on faire confiance aux machines pour prendre des décisions morales ?</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Les gens accepteront-ils ces choix ?</a:t>
            </a:r>
          </a:p>
        </p:txBody>
      </p:sp>
      <p:sp>
        <p:nvSpPr>
          <p:cNvPr id="10" name="object 3">
            <a:extLst>
              <a:ext uri="{FF2B5EF4-FFF2-40B4-BE49-F238E27FC236}">
                <a16:creationId xmlns:a16="http://schemas.microsoft.com/office/drawing/2014/main" id="{ED33AD54-5D09-1620-AFBF-BFAEA66CC82F}"/>
              </a:ext>
            </a:extLst>
          </p:cNvPr>
          <p:cNvSpPr txBox="1"/>
          <p:nvPr/>
        </p:nvSpPr>
        <p:spPr>
          <a:xfrm>
            <a:off x="727200" y="4165823"/>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Pour que les VA puissent coexister en toute sécurité avec les piétons, les cyclistes et les conducteurs humains, leurs décisions doivent être transparentes, responsables et équitables. Sans directives éthiques claires, même les systèmes AV sûrs peuvent se heurter à la résistance du public en raison d'une perception d'injustice ou d'un manque de contrôle.</a:t>
            </a:r>
          </a:p>
        </p:txBody>
      </p:sp>
      <p:sp>
        <p:nvSpPr>
          <p:cNvPr id="13" name="Title 12">
            <a:extLst>
              <a:ext uri="{FF2B5EF4-FFF2-40B4-BE49-F238E27FC236}">
                <a16:creationId xmlns:a16="http://schemas.microsoft.com/office/drawing/2014/main" id="{EB143832-16EE-56EE-FD1F-FCBEF8F36E2B}"/>
              </a:ext>
            </a:extLst>
          </p:cNvPr>
          <p:cNvSpPr>
            <a:spLocks noGrp="1"/>
          </p:cNvSpPr>
          <p:nvPr>
            <p:ph type="title"/>
          </p:nvPr>
        </p:nvSpPr>
        <p:spPr>
          <a:xfrm>
            <a:off x="727200" y="432000"/>
            <a:ext cx="557835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1135017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242D8-E13C-66D9-6EA9-6E022DC0ECE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77FEA0-F4FC-0D70-17DE-E7AA7DF03B8B}"/>
              </a:ext>
            </a:extLst>
          </p:cNvPr>
          <p:cNvSpPr txBox="1"/>
          <p:nvPr/>
        </p:nvSpPr>
        <p:spPr>
          <a:xfrm>
            <a:off x="733424" y="897783"/>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4.1.1 Liste des principaux défis éthiques </a:t>
            </a:r>
            <a:r>
              <a:rPr lang="en-GB" sz="1800" b="1" dirty="0" err="1">
                <a:solidFill>
                  <a:sysClr val="windowText" lastClr="000000"/>
                </a:solidFill>
                <a:latin typeface="Arial"/>
                <a:cs typeface="Arial"/>
              </a:rPr>
              <a:t>liés</a:t>
            </a:r>
            <a:r>
              <a:rPr lang="en-GB" sz="1800" b="1" dirty="0">
                <a:solidFill>
                  <a:sysClr val="windowText" lastClr="000000"/>
                </a:solidFill>
                <a:latin typeface="Arial"/>
                <a:cs typeface="Arial"/>
              </a:rPr>
              <a:t> aux </a:t>
            </a:r>
            <a:r>
              <a:rPr lang="en-GB" sz="1800" b="1" dirty="0" err="1">
                <a:solidFill>
                  <a:sysClr val="windowText" lastClr="000000"/>
                </a:solidFill>
                <a:latin typeface="Arial"/>
                <a:cs typeface="Arial"/>
              </a:rPr>
              <a:t>véhicules</a:t>
            </a:r>
            <a:r>
              <a:rPr lang="en-GB" sz="1800" b="1" dirty="0">
                <a:solidFill>
                  <a:sysClr val="windowText" lastClr="000000"/>
                </a:solidFill>
                <a:latin typeface="Arial"/>
                <a:cs typeface="Arial"/>
              </a:rPr>
              <a:t> </a:t>
            </a:r>
            <a:r>
              <a:rPr lang="en-GB" sz="1800" b="1" dirty="0" err="1">
                <a:solidFill>
                  <a:sysClr val="windowText" lastClr="000000"/>
                </a:solidFill>
                <a:latin typeface="Arial"/>
                <a:cs typeface="Arial"/>
              </a:rPr>
              <a:t>autonomes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ED91BF45-8E8B-99F7-BF38-A42F2F4BB22D}"/>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dirty="0">
                <a:solidFill>
                  <a:sysClr val="windowText" lastClr="000000"/>
                </a:solidFill>
                <a:latin typeface="Arial"/>
                <a:cs typeface="Arial"/>
              </a:rPr>
              <a:t> </a:t>
            </a:r>
          </a:p>
        </p:txBody>
      </p:sp>
      <p:graphicFrame>
        <p:nvGraphicFramePr>
          <p:cNvPr id="4" name="Table 3">
            <a:extLst>
              <a:ext uri="{FF2B5EF4-FFF2-40B4-BE49-F238E27FC236}">
                <a16:creationId xmlns:a16="http://schemas.microsoft.com/office/drawing/2014/main" id="{2F451AED-03AE-223D-B0B5-CC46BB6A1F76}"/>
              </a:ext>
            </a:extLst>
          </p:cNvPr>
          <p:cNvGraphicFramePr>
            <a:graphicFrameLocks noGrp="1"/>
          </p:cNvGraphicFramePr>
          <p:nvPr>
            <p:extLst>
              <p:ext uri="{D42A27DB-BD31-4B8C-83A1-F6EECF244321}">
                <p14:modId xmlns:p14="http://schemas.microsoft.com/office/powerpoint/2010/main" val="1937218528"/>
              </p:ext>
            </p:extLst>
          </p:nvPr>
        </p:nvGraphicFramePr>
        <p:xfrm>
          <a:off x="726280" y="1329864"/>
          <a:ext cx="10732296" cy="4942840"/>
        </p:xfrm>
        <a:graphic>
          <a:graphicData uri="http://schemas.openxmlformats.org/drawingml/2006/table">
            <a:tbl>
              <a:tblPr firstRow="1" bandRow="1">
                <a:tableStyleId>{5C22544A-7EE6-4342-B048-85BDC9FD1C3A}</a:tableStyleId>
              </a:tblPr>
              <a:tblGrid>
                <a:gridCol w="378559">
                  <a:extLst>
                    <a:ext uri="{9D8B030D-6E8A-4147-A177-3AD203B41FA5}">
                      <a16:colId xmlns:a16="http://schemas.microsoft.com/office/drawing/2014/main" val="1755482268"/>
                    </a:ext>
                  </a:extLst>
                </a:gridCol>
                <a:gridCol w="2523966">
                  <a:extLst>
                    <a:ext uri="{9D8B030D-6E8A-4147-A177-3AD203B41FA5}">
                      <a16:colId xmlns:a16="http://schemas.microsoft.com/office/drawing/2014/main" val="938120323"/>
                    </a:ext>
                  </a:extLst>
                </a:gridCol>
                <a:gridCol w="7829771">
                  <a:extLst>
                    <a:ext uri="{9D8B030D-6E8A-4147-A177-3AD203B41FA5}">
                      <a16:colId xmlns:a16="http://schemas.microsoft.com/office/drawing/2014/main" val="3705453515"/>
                    </a:ext>
                  </a:extLst>
                </a:gridCol>
              </a:tblGrid>
              <a:tr h="370840">
                <a:tc>
                  <a:txBody>
                    <a:bodyPr/>
                    <a:lstStyle/>
                    <a:p>
                      <a:pPr algn="ctr"/>
                      <a:r>
                        <a:rPr lang="en-GB" sz="1200" dirty="0"/>
                        <a:t>#</a:t>
                      </a:r>
                      <a:endParaRPr lang="LID4096" sz="1200" dirty="0"/>
                    </a:p>
                  </a:txBody>
                  <a:tcPr/>
                </a:tc>
                <a:tc>
                  <a:txBody>
                    <a:bodyPr/>
                    <a:lstStyle/>
                    <a:p>
                      <a:r>
                        <a:rPr lang="en-GB" sz="1200" dirty="0"/>
                        <a:t>Défis</a:t>
                      </a:r>
                    </a:p>
                  </a:txBody>
                  <a:tcPr/>
                </a:tc>
                <a:tc>
                  <a:txBody>
                    <a:bodyPr/>
                    <a:lstStyle/>
                    <a:p>
                      <a:r>
                        <a:rPr lang="en-GB" sz="1200" dirty="0"/>
                        <a:t>Description</a:t>
                      </a:r>
                    </a:p>
                  </a:txBody>
                  <a:tcPr/>
                </a:tc>
                <a:extLst>
                  <a:ext uri="{0D108BD9-81ED-4DB2-BD59-A6C34878D82A}">
                    <a16:rowId xmlns:a16="http://schemas.microsoft.com/office/drawing/2014/main" val="2509159265"/>
                  </a:ext>
                </a:extLst>
              </a:tr>
              <a:tr h="370840">
                <a:tc>
                  <a:txBody>
                    <a:bodyPr/>
                    <a:lstStyle/>
                    <a:p>
                      <a:pPr algn="ctr"/>
                      <a:r>
                        <a:rPr lang="en-GB" sz="1200" b="0" dirty="0"/>
                        <a:t>1</a:t>
                      </a:r>
                      <a:endParaRPr lang="LID4096" sz="1200" b="0" dirty="0"/>
                    </a:p>
                  </a:txBody>
                  <a:tcPr/>
                </a:tc>
                <a:tc>
                  <a:txBody>
                    <a:bodyPr/>
                    <a:lstStyle/>
                    <a:p>
                      <a:r>
                        <a:rPr lang="en-GB" sz="1200" b="0" dirty="0"/>
                        <a:t>Dilemmes en cas d'accident (problème du tramway)</a:t>
                      </a:r>
                      <a:endParaRPr lang="LID4096" sz="1200" b="0" dirty="0"/>
                    </a:p>
                  </a:txBody>
                  <a:tcPr/>
                </a:tc>
                <a:tc>
                  <a:txBody>
                    <a:bodyPr/>
                    <a:lstStyle/>
                    <a:p>
                      <a:r>
                        <a:rPr lang="en-GB" sz="1200" dirty="0"/>
                        <a:t>Déterminer qui privilégier dans des scénarios d'accidents inévitables (par exemple, passager ou piéton).</a:t>
                      </a:r>
                      <a:endParaRPr lang="LID4096" sz="1200" dirty="0"/>
                    </a:p>
                  </a:txBody>
                  <a:tcPr/>
                </a:tc>
                <a:extLst>
                  <a:ext uri="{0D108BD9-81ED-4DB2-BD59-A6C34878D82A}">
                    <a16:rowId xmlns:a16="http://schemas.microsoft.com/office/drawing/2014/main" val="2175920149"/>
                  </a:ext>
                </a:extLst>
              </a:tr>
              <a:tr h="370840">
                <a:tc>
                  <a:txBody>
                    <a:bodyPr/>
                    <a:lstStyle/>
                    <a:p>
                      <a:pPr algn="ctr"/>
                      <a:r>
                        <a:rPr lang="en-GB" sz="1200" b="0" dirty="0"/>
                        <a:t>2</a:t>
                      </a:r>
                      <a:endParaRPr lang="LID4096" sz="1200" b="0" dirty="0"/>
                    </a:p>
                  </a:txBody>
                  <a:tcPr/>
                </a:tc>
                <a:tc>
                  <a:txBody>
                    <a:bodyPr/>
                    <a:lstStyle/>
                    <a:p>
                      <a:r>
                        <a:rPr lang="en-GB" sz="1200" b="0" dirty="0"/>
                        <a:t>Variations culturelles dans les jugements moraux</a:t>
                      </a:r>
                    </a:p>
                  </a:txBody>
                  <a:tcPr/>
                </a:tc>
                <a:tc>
                  <a:txBody>
                    <a:bodyPr/>
                    <a:lstStyle/>
                    <a:p>
                      <a:r>
                        <a:rPr lang="en-GB" sz="1200" dirty="0"/>
                        <a:t>Les préférences morales varient d'une région à l'autre : les véhicules autonomes doivent-ils suivre une éthique mondiale ou locale ?</a:t>
                      </a:r>
                      <a:endParaRPr lang="LID4096" sz="1200" dirty="0"/>
                    </a:p>
                  </a:txBody>
                  <a:tcPr/>
                </a:tc>
                <a:extLst>
                  <a:ext uri="{0D108BD9-81ED-4DB2-BD59-A6C34878D82A}">
                    <a16:rowId xmlns:a16="http://schemas.microsoft.com/office/drawing/2014/main" val="667188357"/>
                  </a:ext>
                </a:extLst>
              </a:tr>
              <a:tr h="370840">
                <a:tc>
                  <a:txBody>
                    <a:bodyPr/>
                    <a:lstStyle/>
                    <a:p>
                      <a:pPr algn="ctr"/>
                      <a:r>
                        <a:rPr lang="en-GB" sz="1200" b="0" dirty="0"/>
                        <a:t>3</a:t>
                      </a:r>
                      <a:endParaRPr lang="LID4096" sz="1200" b="0" dirty="0"/>
                    </a:p>
                  </a:txBody>
                  <a:tcPr/>
                </a:tc>
                <a:tc>
                  <a:txBody>
                    <a:bodyPr/>
                    <a:lstStyle/>
                    <a:p>
                      <a:r>
                        <a:rPr lang="en-GB" sz="1200" b="0" dirty="0"/>
                        <a:t>Alignement des valeurs et programmation des décisions</a:t>
                      </a:r>
                    </a:p>
                  </a:txBody>
                  <a:tcPr/>
                </a:tc>
                <a:tc>
                  <a:txBody>
                    <a:bodyPr/>
                    <a:lstStyle/>
                    <a:p>
                      <a:r>
                        <a:rPr lang="en-GB" sz="1200" dirty="0"/>
                        <a:t>Traduire des principes abstraits tels que « minimiser les dommages » en une logique exécutable par une machine.</a:t>
                      </a:r>
                    </a:p>
                  </a:txBody>
                  <a:tcPr/>
                </a:tc>
                <a:extLst>
                  <a:ext uri="{0D108BD9-81ED-4DB2-BD59-A6C34878D82A}">
                    <a16:rowId xmlns:a16="http://schemas.microsoft.com/office/drawing/2014/main" val="1341259936"/>
                  </a:ext>
                </a:extLst>
              </a:tr>
              <a:tr h="370840">
                <a:tc>
                  <a:txBody>
                    <a:bodyPr/>
                    <a:lstStyle/>
                    <a:p>
                      <a:pPr algn="ctr"/>
                      <a:r>
                        <a:rPr lang="en-GB" sz="1200" b="0" dirty="0"/>
                        <a:t>4</a:t>
                      </a:r>
                      <a:endParaRPr lang="LID4096" sz="1200" b="0" dirty="0"/>
                    </a:p>
                  </a:txBody>
                  <a:tcPr/>
                </a:tc>
                <a:tc>
                  <a:txBody>
                    <a:bodyPr/>
                    <a:lstStyle/>
                    <a:p>
                      <a:r>
                        <a:rPr lang="en-GB" sz="1200" b="0" dirty="0"/>
                        <a:t>Biais dans les données d'entraînement</a:t>
                      </a:r>
                    </a:p>
                  </a:txBody>
                  <a:tcPr/>
                </a:tc>
                <a:tc>
                  <a:txBody>
                    <a:bodyPr/>
                    <a:lstStyle/>
                    <a:p>
                      <a:r>
                        <a:rPr lang="en-GB" sz="1200" dirty="0"/>
                        <a:t>La sous-représentation de certains groupes (par exemple, les enfants, les utilisateurs de fauteuils roulants) peut entraîner des résultats dangereux.</a:t>
                      </a:r>
                    </a:p>
                  </a:txBody>
                  <a:tcPr/>
                </a:tc>
                <a:extLst>
                  <a:ext uri="{0D108BD9-81ED-4DB2-BD59-A6C34878D82A}">
                    <a16:rowId xmlns:a16="http://schemas.microsoft.com/office/drawing/2014/main" val="1430705026"/>
                  </a:ext>
                </a:extLst>
              </a:tr>
              <a:tr h="370840">
                <a:tc>
                  <a:txBody>
                    <a:bodyPr/>
                    <a:lstStyle/>
                    <a:p>
                      <a:pPr algn="ctr"/>
                      <a:r>
                        <a:rPr lang="en-GB" sz="1200" b="0" dirty="0"/>
                        <a:t>5</a:t>
                      </a:r>
                      <a:endParaRPr lang="LID4096" sz="1200" b="0" dirty="0"/>
                    </a:p>
                  </a:txBody>
                  <a:tcPr/>
                </a:tc>
                <a:tc>
                  <a:txBody>
                    <a:bodyPr/>
                    <a:lstStyle/>
                    <a:p>
                      <a:r>
                        <a:rPr lang="en-GB" sz="1200" b="0" dirty="0"/>
                        <a:t>Confidentialité et surveillance</a:t>
                      </a:r>
                    </a:p>
                  </a:txBody>
                  <a:tcPr/>
                </a:tc>
                <a:tc>
                  <a:txBody>
                    <a:bodyPr/>
                    <a:lstStyle/>
                    <a:p>
                      <a:r>
                        <a:rPr lang="en-GB" sz="1200" dirty="0"/>
                        <a:t>Les véhicules autonomes collectent des données détaillées sur la localisation, des vidéos et des informations </a:t>
                      </a:r>
                      <a:r>
                        <a:rPr lang="en-GB" sz="1200" dirty="0" err="1"/>
                        <a:t>sur le comportement</a:t>
                      </a:r>
                      <a:r>
                        <a:rPr lang="en-GB" sz="1200" dirty="0"/>
                        <a:t>, ce qui soulève des questions concernant la confidentialité et le consentement des utilisateurs.</a:t>
                      </a:r>
                    </a:p>
                  </a:txBody>
                  <a:tcPr/>
                </a:tc>
                <a:extLst>
                  <a:ext uri="{0D108BD9-81ED-4DB2-BD59-A6C34878D82A}">
                    <a16:rowId xmlns:a16="http://schemas.microsoft.com/office/drawing/2014/main" val="1667060229"/>
                  </a:ext>
                </a:extLst>
              </a:tr>
              <a:tr h="370840">
                <a:tc>
                  <a:txBody>
                    <a:bodyPr/>
                    <a:lstStyle/>
                    <a:p>
                      <a:pPr algn="ctr"/>
                      <a:r>
                        <a:rPr lang="en-GB" sz="1200" b="0" dirty="0"/>
                        <a:t>6</a:t>
                      </a:r>
                      <a:endParaRPr lang="LID4096" sz="1200" b="0" dirty="0"/>
                    </a:p>
                  </a:txBody>
                  <a:tcPr/>
                </a:tc>
                <a:tc>
                  <a:txBody>
                    <a:bodyPr/>
                    <a:lstStyle/>
                    <a:p>
                      <a:r>
                        <a:rPr lang="en-GB" sz="1200" b="0" dirty="0"/>
                        <a:t>Transparence algorithmique</a:t>
                      </a:r>
                    </a:p>
                  </a:txBody>
                  <a:tcPr/>
                </a:tc>
                <a:tc>
                  <a:txBody>
                    <a:bodyPr/>
                    <a:lstStyle/>
                    <a:p>
                      <a:r>
                        <a:rPr lang="en-GB" sz="1200" dirty="0"/>
                        <a:t>La difficulté à expliquer comment les véhicules autonomes prennent leurs décisions peut entraîner une méfiance du public et une ambiguïté juridique.</a:t>
                      </a:r>
                    </a:p>
                  </a:txBody>
                  <a:tcPr/>
                </a:tc>
                <a:extLst>
                  <a:ext uri="{0D108BD9-81ED-4DB2-BD59-A6C34878D82A}">
                    <a16:rowId xmlns:a16="http://schemas.microsoft.com/office/drawing/2014/main" val="830302030"/>
                  </a:ext>
                </a:extLst>
              </a:tr>
              <a:tr h="370840">
                <a:tc>
                  <a:txBody>
                    <a:bodyPr/>
                    <a:lstStyle/>
                    <a:p>
                      <a:pPr algn="ctr"/>
                      <a:r>
                        <a:rPr lang="en-GB" sz="1200" b="0" dirty="0"/>
                        <a:t>7</a:t>
                      </a:r>
                      <a:endParaRPr lang="LID4096" sz="1200" b="0" dirty="0"/>
                    </a:p>
                  </a:txBody>
                  <a:tcPr/>
                </a:tc>
                <a:tc>
                  <a:txBody>
                    <a:bodyPr/>
                    <a:lstStyle/>
                    <a:p>
                      <a:r>
                        <a:rPr lang="en-GB" sz="1200" b="0" dirty="0"/>
                        <a:t>Risques liés à la cybersécurité</a:t>
                      </a:r>
                    </a:p>
                  </a:txBody>
                  <a:tcPr/>
                </a:tc>
                <a:tc>
                  <a:txBody>
                    <a:bodyPr/>
                    <a:lstStyle/>
                    <a:p>
                      <a:r>
                        <a:rPr lang="en-GB" sz="1200" dirty="0"/>
                        <a:t>Risques de piratage, de prise de contrôle à distance et de ransomware, ce qui soulève des questions en matière de sécurité et de responsabilité éthique.</a:t>
                      </a:r>
                    </a:p>
                  </a:txBody>
                  <a:tcPr/>
                </a:tc>
                <a:extLst>
                  <a:ext uri="{0D108BD9-81ED-4DB2-BD59-A6C34878D82A}">
                    <a16:rowId xmlns:a16="http://schemas.microsoft.com/office/drawing/2014/main" val="2717425976"/>
                  </a:ext>
                </a:extLst>
              </a:tr>
              <a:tr h="370840">
                <a:tc>
                  <a:txBody>
                    <a:bodyPr/>
                    <a:lstStyle/>
                    <a:p>
                      <a:pPr algn="ctr"/>
                      <a:r>
                        <a:rPr lang="en-GB" sz="1200" b="0" dirty="0"/>
                        <a:t>8</a:t>
                      </a:r>
                      <a:endParaRPr lang="LID4096" sz="1200" b="0" dirty="0"/>
                    </a:p>
                  </a:txBody>
                  <a:tcPr/>
                </a:tc>
                <a:tc>
                  <a:txBody>
                    <a:bodyPr/>
                    <a:lstStyle/>
                    <a:p>
                      <a:r>
                        <a:rPr lang="en-GB" sz="1200" b="0" dirty="0"/>
                        <a:t>Responsabilité et obligation de rendre des comptes</a:t>
                      </a:r>
                    </a:p>
                  </a:txBody>
                  <a:tcPr/>
                </a:tc>
                <a:tc>
                  <a:txBody>
                    <a:bodyPr/>
                    <a:lstStyle/>
                    <a:p>
                      <a:r>
                        <a:rPr lang="en-GB" sz="1200" dirty="0"/>
                        <a:t>Qui est responsable si un véhicule autonome prend une décision préjudiciable ? Le programmeur, le constructeur ou l'utilisateur ?</a:t>
                      </a:r>
                    </a:p>
                  </a:txBody>
                  <a:tcPr/>
                </a:tc>
                <a:extLst>
                  <a:ext uri="{0D108BD9-81ED-4DB2-BD59-A6C34878D82A}">
                    <a16:rowId xmlns:a16="http://schemas.microsoft.com/office/drawing/2014/main" val="4145460947"/>
                  </a:ext>
                </a:extLst>
              </a:tr>
              <a:tr h="370840">
                <a:tc>
                  <a:txBody>
                    <a:bodyPr/>
                    <a:lstStyle/>
                    <a:p>
                      <a:pPr algn="ctr"/>
                      <a:r>
                        <a:rPr lang="en-GB" sz="1200" b="0" dirty="0"/>
                        <a:t>9</a:t>
                      </a:r>
                      <a:endParaRPr lang="LID4096" sz="1200" b="0" dirty="0"/>
                    </a:p>
                  </a:txBody>
                  <a:tcPr/>
                </a:tc>
                <a:tc>
                  <a:txBody>
                    <a:bodyPr/>
                    <a:lstStyle/>
                    <a:p>
                      <a:r>
                        <a:rPr lang="en-GB" sz="1200" b="0" dirty="0"/>
                        <a:t>Accessibilité et équité</a:t>
                      </a:r>
                    </a:p>
                  </a:txBody>
                  <a:tcPr/>
                </a:tc>
                <a:tc>
                  <a:txBody>
                    <a:bodyPr/>
                    <a:lstStyle/>
                    <a:p>
                      <a:r>
                        <a:rPr lang="en-GB" sz="1200" dirty="0"/>
                        <a:t>Risque que les véhicules autonomes ne profitent qu'à certains groupes sociaux, aggravant ainsi les inégalités en matière d'accès à la mobilité.</a:t>
                      </a:r>
                    </a:p>
                  </a:txBody>
                  <a:tcPr/>
                </a:tc>
                <a:extLst>
                  <a:ext uri="{0D108BD9-81ED-4DB2-BD59-A6C34878D82A}">
                    <a16:rowId xmlns:a16="http://schemas.microsoft.com/office/drawing/2014/main" val="3917325313"/>
                  </a:ext>
                </a:extLst>
              </a:tr>
              <a:tr h="370840">
                <a:tc>
                  <a:txBody>
                    <a:bodyPr/>
                    <a:lstStyle/>
                    <a:p>
                      <a:pPr algn="ctr"/>
                      <a:r>
                        <a:rPr lang="en-GB" sz="1200" b="0" dirty="0"/>
                        <a:t>10</a:t>
                      </a:r>
                      <a:endParaRPr lang="LID4096" sz="1200" b="0" dirty="0"/>
                    </a:p>
                  </a:txBody>
                  <a:tcPr/>
                </a:tc>
                <a:tc>
                  <a:txBody>
                    <a:bodyPr/>
                    <a:lstStyle/>
                    <a:p>
                      <a:r>
                        <a:rPr lang="en-GB" sz="1200" b="0" dirty="0"/>
                        <a:t>Confiance et acceptation par le public</a:t>
                      </a:r>
                    </a:p>
                  </a:txBody>
                  <a:tcPr/>
                </a:tc>
                <a:tc>
                  <a:txBody>
                    <a:bodyPr/>
                    <a:lstStyle/>
                    <a:p>
                      <a:r>
                        <a:rPr lang="en-GB" sz="1200" dirty="0"/>
                        <a:t>Les personnes doivent avoir confiance dans le comportement éthique des véhicules autonomes, en particulier dans des situations imprévisibles.</a:t>
                      </a:r>
                    </a:p>
                  </a:txBody>
                  <a:tcPr/>
                </a:tc>
                <a:extLst>
                  <a:ext uri="{0D108BD9-81ED-4DB2-BD59-A6C34878D82A}">
                    <a16:rowId xmlns:a16="http://schemas.microsoft.com/office/drawing/2014/main" val="2619163525"/>
                  </a:ext>
                </a:extLst>
              </a:tr>
            </a:tbl>
          </a:graphicData>
        </a:graphic>
      </p:graphicFrame>
      <p:sp>
        <p:nvSpPr>
          <p:cNvPr id="9" name="Title 8">
            <a:extLst>
              <a:ext uri="{FF2B5EF4-FFF2-40B4-BE49-F238E27FC236}">
                <a16:creationId xmlns:a16="http://schemas.microsoft.com/office/drawing/2014/main" id="{2C72BA8A-6437-F861-5443-7AB0F4E95112}"/>
              </a:ext>
            </a:extLst>
          </p:cNvPr>
          <p:cNvSpPr>
            <a:spLocks noGrp="1"/>
          </p:cNvSpPr>
          <p:nvPr>
            <p:ph type="title"/>
          </p:nvPr>
        </p:nvSpPr>
        <p:spPr>
          <a:xfrm>
            <a:off x="727200" y="432000"/>
            <a:ext cx="5419599"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3891620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5D085-D93E-1074-38AC-ED0C9012D5A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99C1FE4-FBC9-23AC-F69C-1ED49F15A2C5}"/>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Le dilemme du tramway et l'expérience de la machine morale</a:t>
            </a:r>
          </a:p>
        </p:txBody>
      </p:sp>
      <p:sp>
        <p:nvSpPr>
          <p:cNvPr id="5" name="object 3">
            <a:extLst>
              <a:ext uri="{FF2B5EF4-FFF2-40B4-BE49-F238E27FC236}">
                <a16:creationId xmlns:a16="http://schemas.microsoft.com/office/drawing/2014/main" id="{E583C8B4-449B-133B-CCC0-622BB9935A93}"/>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 dilemme du tramway illustre des situations où tous les choix possibles entraînent des dommages. Les véhicules autonomes peuvent être confrontés à des scénarios similaires, les obligeant à prendre des décisions en une fraction de seconde pour trouver un équilibre entre la sécurité des passagers, des piétons et des autres usagers de la route.</a:t>
            </a:r>
          </a:p>
        </p:txBody>
      </p:sp>
      <p:sp>
        <p:nvSpPr>
          <p:cNvPr id="73" name="object 3">
            <a:extLst>
              <a:ext uri="{FF2B5EF4-FFF2-40B4-BE49-F238E27FC236}">
                <a16:creationId xmlns:a16="http://schemas.microsoft.com/office/drawing/2014/main" id="{DB0E8623-FE09-2525-335E-1582C9073C93}"/>
              </a:ext>
            </a:extLst>
          </p:cNvPr>
          <p:cNvSpPr txBox="1"/>
          <p:nvPr/>
        </p:nvSpPr>
        <p:spPr>
          <a:xfrm>
            <a:off x="733424" y="2756770"/>
            <a:ext cx="10725152" cy="2586423"/>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b="1" dirty="0">
                <a:solidFill>
                  <a:sysClr val="windowText" lastClr="000000"/>
                </a:solidFill>
                <a:latin typeface="Arial"/>
                <a:cs typeface="Arial"/>
              </a:rPr>
              <a:t>L'expérience « Moral Machine » du MIT </a:t>
            </a:r>
            <a:r>
              <a:rPr lang="en-GB" sz="1800" dirty="0">
                <a:solidFill>
                  <a:sysClr val="windowText" lastClr="000000"/>
                </a:solidFill>
                <a:latin typeface="Arial"/>
                <a:cs typeface="Arial"/>
              </a:rPr>
              <a:t>était une étude en ligne qui a recueilli plus de 40 millions de réponses provenant de personnes dans plus de 200 pays. Les résultats ont montré d'énormes variations dans les domaines suivants :</a:t>
            </a:r>
          </a:p>
          <a:p>
            <a:pPr lvl="1" indent="0" defTabSz="1175644" hangingPunct="1">
              <a:lnSpc>
                <a:spcPct val="100000"/>
              </a:lnSpc>
              <a:spcBef>
                <a:spcPts val="129"/>
              </a:spcBef>
            </a:pPr>
            <a:endParaRPr lang="en-US" sz="1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err="1">
                <a:solidFill>
                  <a:sysClr val="windowText" lastClr="000000"/>
                </a:solidFill>
                <a:latin typeface="Arial"/>
                <a:cs typeface="Arial"/>
              </a:rPr>
              <a:t>Préférence pour </a:t>
            </a:r>
            <a:r>
              <a:rPr lang="en-GB" sz="1800" dirty="0">
                <a:solidFill>
                  <a:sysClr val="windowText" lastClr="000000"/>
                </a:solidFill>
                <a:latin typeface="Arial"/>
                <a:cs typeface="Arial"/>
              </a:rPr>
              <a:t>les jeunes par rapport aux personnes âgées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Préférence pour les humains par rapport aux animaux</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Préférence pour les piétons par rapport aux passagers (ou vice versa)</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9525" defTabSz="1175644" hangingPunct="1">
              <a:lnSpc>
                <a:spcPct val="100000"/>
              </a:lnSpc>
              <a:spcBef>
                <a:spcPts val="129"/>
              </a:spcBef>
            </a:pPr>
            <a:r>
              <a:rPr lang="en-GB" sz="1800" dirty="0">
                <a:solidFill>
                  <a:sysClr val="windowText" lastClr="000000"/>
                </a:solidFill>
                <a:latin typeface="Arial"/>
                <a:cs typeface="Arial"/>
              </a:rPr>
              <a:t>Ces variations soulignent </a:t>
            </a:r>
            <a:r>
              <a:rPr lang="en-GB" sz="1800" b="1" dirty="0">
                <a:solidFill>
                  <a:sysClr val="windowText" lastClr="000000"/>
                </a:solidFill>
                <a:latin typeface="Arial"/>
                <a:cs typeface="Arial"/>
              </a:rPr>
              <a:t>l'absence de consensus moral mondial</a:t>
            </a:r>
            <a:r>
              <a:rPr lang="en-GB" sz="1800" dirty="0">
                <a:solidFill>
                  <a:sysClr val="windowText" lastClr="000000"/>
                </a:solidFill>
                <a:latin typeface="Arial"/>
                <a:cs typeface="Arial"/>
              </a:rPr>
              <a:t>, ce qui rend la conception des véhicules autonomes encore plus difficile.</a:t>
            </a:r>
          </a:p>
        </p:txBody>
      </p:sp>
      <p:sp>
        <p:nvSpPr>
          <p:cNvPr id="12" name="Title 11">
            <a:extLst>
              <a:ext uri="{FF2B5EF4-FFF2-40B4-BE49-F238E27FC236}">
                <a16:creationId xmlns:a16="http://schemas.microsoft.com/office/drawing/2014/main" id="{EB8CDFF4-9F8A-5026-DD0C-F19606237DA3}"/>
              </a:ext>
            </a:extLst>
          </p:cNvPr>
          <p:cNvSpPr>
            <a:spLocks noGrp="1"/>
          </p:cNvSpPr>
          <p:nvPr>
            <p:ph type="title"/>
          </p:nvPr>
        </p:nvSpPr>
        <p:spPr>
          <a:xfrm>
            <a:off x="727200" y="432000"/>
            <a:ext cx="565455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1890406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68830-2A05-D0BF-53F0-8C068255C637}"/>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DDF358B9-8647-7A17-EE4F-3CD67CA31799}"/>
              </a:ext>
            </a:extLst>
          </p:cNvPr>
          <p:cNvSpPr txBox="1"/>
          <p:nvPr/>
        </p:nvSpPr>
        <p:spPr>
          <a:xfrm>
            <a:off x="726280" y="1030985"/>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Alignement des valeurs et traduction de l'éthique en code</a:t>
            </a:r>
          </a:p>
        </p:txBody>
      </p:sp>
      <p:sp>
        <p:nvSpPr>
          <p:cNvPr id="7" name="object 3">
            <a:extLst>
              <a:ext uri="{FF2B5EF4-FFF2-40B4-BE49-F238E27FC236}">
                <a16:creationId xmlns:a16="http://schemas.microsoft.com/office/drawing/2014/main" id="{BAE8DC3C-3023-8CD9-77FB-2AE86B63CFA8}"/>
              </a:ext>
            </a:extLst>
          </p:cNvPr>
          <p:cNvSpPr txBox="1"/>
          <p:nvPr/>
        </p:nvSpPr>
        <p:spPr>
          <a:xfrm>
            <a:off x="726280" y="1520712"/>
            <a:ext cx="10732296"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Il est facile de dire qu'un véhicule autonome doit « minimiser les dommages », mais qu'est-ce que cela signifie concrètement ?</a:t>
            </a:r>
          </a:p>
          <a:p>
            <a:pPr marL="16328" defTabSz="1175644" hangingPunct="1">
              <a:lnSpc>
                <a:spcPct val="100000"/>
              </a:lnSpc>
              <a:spcBef>
                <a:spcPts val="129"/>
              </a:spcBef>
            </a:pPr>
            <a:endParaRPr lang="en-GB"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A688EEE5-9D40-B3DD-DA91-A59B4252DD07}"/>
              </a:ext>
            </a:extLst>
          </p:cNvPr>
          <p:cNvSpPr txBox="1"/>
          <p:nvPr/>
        </p:nvSpPr>
        <p:spPr>
          <a:xfrm>
            <a:off x="726280" y="2235804"/>
            <a:ext cx="10732296" cy="2445359"/>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800" b="1" dirty="0">
                <a:solidFill>
                  <a:sysClr val="windowText" lastClr="000000"/>
                </a:solidFill>
                <a:latin typeface="Arial"/>
                <a:cs typeface="Arial"/>
              </a:rPr>
              <a:t>Les logiciels des véhicules autonomes doivent :</a:t>
            </a:r>
          </a:p>
          <a:p>
            <a:pPr lvl="1" indent="0" defTabSz="1175644" hangingPunct="1">
              <a:lnSpc>
                <a:spcPct val="100000"/>
              </a:lnSpc>
              <a:spcBef>
                <a:spcPts val="129"/>
              </a:spcBef>
            </a:pPr>
            <a:endParaRPr lang="en-US" sz="800" dirty="0">
              <a:solidFill>
                <a:sysClr val="windowText" lastClr="000000"/>
              </a:solidFill>
              <a:latin typeface="Arial"/>
              <a:cs typeface="Arial"/>
            </a:endParaRP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Détecter et identifier les personnes à proximité (piétons, cyclistes, enfants, etc.)</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Prévoir les conséquences et les risques possibles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Attribuer des « coûts » ou des priorités aux conséquences (par exemple : 1 vie contre 3)</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Prendre une décision en quelques millisecondes</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dirty="0">
                <a:solidFill>
                  <a:sysClr val="windowText" lastClr="000000"/>
                </a:solidFill>
                <a:latin typeface="Arial"/>
                <a:cs typeface="Arial"/>
              </a:rPr>
              <a:t>Ce processus implique un alignement des valeurs, dans le cadre duquel les concepteurs doivent traduire des principes éthiques vagues en actions mesurables et programmables. Il s'agit d'un processus extrêmement complexe qui reste un sujet de recherche ouvert.</a:t>
            </a:r>
          </a:p>
        </p:txBody>
      </p:sp>
      <p:sp>
        <p:nvSpPr>
          <p:cNvPr id="8" name="Title 7">
            <a:extLst>
              <a:ext uri="{FF2B5EF4-FFF2-40B4-BE49-F238E27FC236}">
                <a16:creationId xmlns:a16="http://schemas.microsoft.com/office/drawing/2014/main" id="{69F8257C-3455-485A-DD68-9928FC7AA541}"/>
              </a:ext>
            </a:extLst>
          </p:cNvPr>
          <p:cNvSpPr>
            <a:spLocks noGrp="1"/>
          </p:cNvSpPr>
          <p:nvPr>
            <p:ph type="title"/>
          </p:nvPr>
        </p:nvSpPr>
        <p:spPr>
          <a:xfrm>
            <a:off x="727200" y="432000"/>
            <a:ext cx="516560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3541328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D29B9-BB25-2773-2351-057359329092}"/>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AC3EB44D-6D61-4FF8-DD37-8F67395B8746}"/>
              </a:ext>
            </a:extLst>
          </p:cNvPr>
          <p:cNvSpPr txBox="1"/>
          <p:nvPr/>
        </p:nvSpPr>
        <p:spPr>
          <a:xfrm>
            <a:off x="726280" y="1025080"/>
            <a:ext cx="1073944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Biais dans la perception et les données d'entraînement</a:t>
            </a:r>
          </a:p>
        </p:txBody>
      </p:sp>
      <p:sp>
        <p:nvSpPr>
          <p:cNvPr id="7" name="object 3">
            <a:extLst>
              <a:ext uri="{FF2B5EF4-FFF2-40B4-BE49-F238E27FC236}">
                <a16:creationId xmlns:a16="http://schemas.microsoft.com/office/drawing/2014/main" id="{D0A78980-8C64-D67E-17CD-9B169437C635}"/>
              </a:ext>
            </a:extLst>
          </p:cNvPr>
          <p:cNvSpPr txBox="1"/>
          <p:nvPr/>
        </p:nvSpPr>
        <p:spPr>
          <a:xfrm>
            <a:off x="726280" y="1514807"/>
            <a:ext cx="1073944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s'appuient sur l'apprentissage automatique à partir d'une grande quantité de données vidéo et de capteurs. Cependant, ces ensembles de données présentent souvent les caractéristiques suivantes :</a:t>
            </a:r>
          </a:p>
        </p:txBody>
      </p:sp>
      <p:sp>
        <p:nvSpPr>
          <p:cNvPr id="9" name="object 3">
            <a:extLst>
              <a:ext uri="{FF2B5EF4-FFF2-40B4-BE49-F238E27FC236}">
                <a16:creationId xmlns:a16="http://schemas.microsoft.com/office/drawing/2014/main" id="{9B811DCD-A460-BBD1-EEBE-CD7C37175103}"/>
              </a:ext>
            </a:extLst>
          </p:cNvPr>
          <p:cNvSpPr txBox="1"/>
          <p:nvPr/>
        </p:nvSpPr>
        <p:spPr>
          <a:xfrm>
            <a:off x="726280" y="2459620"/>
            <a:ext cx="11227594" cy="1742602"/>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contiennent peu d'exemples d'enfants, de personnes âgées ou de personnes vêtues de couleurs sombres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Manquent de représentations de fauteuils roulants, de piétons la nuit, etc.</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b="1" dirty="0">
                <a:solidFill>
                  <a:sysClr val="windowText" lastClr="000000"/>
                </a:solidFill>
                <a:latin typeface="Arial"/>
                <a:cs typeface="Arial"/>
              </a:rPr>
              <a:t>Il en résulte un biais algorithmique qui peut se traduire par :</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Taux d'erreur plus élevés pour les groupes sous-représentés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Inégalité en matière de sécurité dans la détection et la réponse</a:t>
            </a:r>
          </a:p>
        </p:txBody>
      </p:sp>
      <p:sp>
        <p:nvSpPr>
          <p:cNvPr id="10" name="object 3">
            <a:extLst>
              <a:ext uri="{FF2B5EF4-FFF2-40B4-BE49-F238E27FC236}">
                <a16:creationId xmlns:a16="http://schemas.microsoft.com/office/drawing/2014/main" id="{FBC6C3E4-28D9-B0E6-D250-A57D537B3C62}"/>
              </a:ext>
            </a:extLst>
          </p:cNvPr>
          <p:cNvSpPr txBox="1"/>
          <p:nvPr/>
        </p:nvSpPr>
        <p:spPr>
          <a:xfrm>
            <a:off x="726280" y="4772707"/>
            <a:ext cx="10739440"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Exemple : </a:t>
            </a:r>
            <a:r>
              <a:rPr lang="en-GB" sz="1800" dirty="0">
                <a:solidFill>
                  <a:sysClr val="windowText" lastClr="000000"/>
                </a:solidFill>
                <a:latin typeface="Arial"/>
                <a:cs typeface="Arial"/>
              </a:rPr>
              <a:t>les premiers systèmes de conduite autonome ont obtenu de mauvais résultats dans la détection des piétons la nuit ; certains accidents mortels ont impliqué des personnes vêtues de couleurs sombres.</a:t>
            </a:r>
          </a:p>
        </p:txBody>
      </p:sp>
      <p:sp>
        <p:nvSpPr>
          <p:cNvPr id="13" name="Title 12">
            <a:extLst>
              <a:ext uri="{FF2B5EF4-FFF2-40B4-BE49-F238E27FC236}">
                <a16:creationId xmlns:a16="http://schemas.microsoft.com/office/drawing/2014/main" id="{7E6DA936-CF90-ABA2-1B1F-6B7078D42F4E}"/>
              </a:ext>
            </a:extLst>
          </p:cNvPr>
          <p:cNvSpPr>
            <a:spLocks noGrp="1"/>
          </p:cNvSpPr>
          <p:nvPr>
            <p:ph type="title"/>
          </p:nvPr>
        </p:nvSpPr>
        <p:spPr>
          <a:xfrm>
            <a:off x="727200" y="432000"/>
            <a:ext cx="513385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908024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1054-4425-B895-90A3-68A48765635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FC8196A-ECB7-ABA8-B71C-9D99F9839EE2}"/>
              </a:ext>
            </a:extLst>
          </p:cNvPr>
          <p:cNvSpPr txBox="1"/>
          <p:nvPr/>
        </p:nvSpPr>
        <p:spPr>
          <a:xfrm>
            <a:off x="733424" y="1025080"/>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Risques liés à la confidentialité et à la surveillance</a:t>
            </a:r>
          </a:p>
        </p:txBody>
      </p:sp>
      <p:sp>
        <p:nvSpPr>
          <p:cNvPr id="5" name="object 3">
            <a:extLst>
              <a:ext uri="{FF2B5EF4-FFF2-40B4-BE49-F238E27FC236}">
                <a16:creationId xmlns:a16="http://schemas.microsoft.com/office/drawing/2014/main" id="{37ACBBB2-4C27-2B1A-2CD4-B2BE3E702D9B}"/>
              </a:ext>
            </a:extLst>
          </p:cNvPr>
          <p:cNvSpPr txBox="1"/>
          <p:nvPr/>
        </p:nvSpPr>
        <p:spPr>
          <a:xfrm>
            <a:off x="733424" y="1514807"/>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collectent des données haute résolution en temps réel :</a:t>
            </a:r>
          </a:p>
        </p:txBody>
      </p:sp>
      <p:sp>
        <p:nvSpPr>
          <p:cNvPr id="73" name="object 3">
            <a:extLst>
              <a:ext uri="{FF2B5EF4-FFF2-40B4-BE49-F238E27FC236}">
                <a16:creationId xmlns:a16="http://schemas.microsoft.com/office/drawing/2014/main" id="{AFE6DC2B-4FA0-8FB4-54DA-9DD6306E7D4B}"/>
              </a:ext>
            </a:extLst>
          </p:cNvPr>
          <p:cNvSpPr txBox="1"/>
          <p:nvPr/>
        </p:nvSpPr>
        <p:spPr>
          <a:xfrm>
            <a:off x="733424" y="2001136"/>
            <a:ext cx="10732296" cy="2032425"/>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Vidéos à 360°, cartes LiDAR, traces GPS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Audio conducteur/passager, suivi </a:t>
            </a:r>
            <a:r>
              <a:rPr lang="en-GB" sz="1800" dirty="0" err="1">
                <a:solidFill>
                  <a:sysClr val="windowText" lastClr="000000"/>
                </a:solidFill>
                <a:latin typeface="Arial"/>
                <a:cs typeface="Arial"/>
              </a:rPr>
              <a:t>du comportement</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b="1" dirty="0">
                <a:solidFill>
                  <a:sysClr val="windowText" lastClr="000000"/>
                </a:solidFill>
                <a:latin typeface="Arial"/>
                <a:cs typeface="Arial"/>
              </a:rPr>
              <a:t>Cela peut entraîner les risques suivants :</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Utilisation abusive par les forces de l'ordre </a:t>
            </a:r>
            <a:r>
              <a:rPr lang="en-GB" sz="1800" dirty="0">
                <a:solidFill>
                  <a:sysClr val="windowText" lastClr="000000"/>
                </a:solidFill>
                <a:latin typeface="Arial"/>
                <a:cs typeface="Arial"/>
              </a:rPr>
              <a:t>(surveillance sans consentement)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Suivi par les entreprises </a:t>
            </a:r>
            <a:r>
              <a:rPr lang="en-GB" sz="1800" dirty="0">
                <a:solidFill>
                  <a:sysClr val="windowText" lastClr="000000"/>
                </a:solidFill>
                <a:latin typeface="Arial"/>
                <a:cs typeface="Arial"/>
              </a:rPr>
              <a:t>(publicité </a:t>
            </a:r>
            <a:r>
              <a:rPr lang="en-GB" sz="1800" dirty="0" err="1">
                <a:solidFill>
                  <a:sysClr val="windowText" lastClr="000000"/>
                </a:solidFill>
                <a:latin typeface="Arial"/>
                <a:cs typeface="Arial"/>
              </a:rPr>
              <a:t>comportementale</a:t>
            </a:r>
            <a:r>
              <a:rPr lang="en-GB" sz="1800" dirty="0">
                <a:solidFill>
                  <a:sysClr val="windowText" lastClr="000000"/>
                </a:solidFill>
                <a:latin typeface="Arial"/>
                <a:cs typeface="Arial"/>
              </a:rPr>
              <a:t>, profilage)</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Violations de données </a:t>
            </a:r>
            <a:r>
              <a:rPr lang="en-GB" sz="1800" dirty="0">
                <a:solidFill>
                  <a:sysClr val="windowText" lastClr="000000"/>
                </a:solidFill>
                <a:latin typeface="Arial"/>
                <a:cs typeface="Arial"/>
              </a:rPr>
              <a:t>(fuites d'identité, de localisation)</a:t>
            </a:r>
          </a:p>
        </p:txBody>
      </p:sp>
      <p:sp>
        <p:nvSpPr>
          <p:cNvPr id="4" name="object 3">
            <a:extLst>
              <a:ext uri="{FF2B5EF4-FFF2-40B4-BE49-F238E27FC236}">
                <a16:creationId xmlns:a16="http://schemas.microsoft.com/office/drawing/2014/main" id="{3ACCE16D-7892-8A36-9740-D69E440CED9B}"/>
              </a:ext>
            </a:extLst>
          </p:cNvPr>
          <p:cNvSpPr txBox="1"/>
          <p:nvPr/>
        </p:nvSpPr>
        <p:spPr>
          <a:xfrm>
            <a:off x="726280" y="4226402"/>
            <a:ext cx="1073944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fonctionnent essentiellement comme des caméras de vidéosurveillance mobiles, avec une couverture et un niveau de détail supérieurs.</a:t>
            </a:r>
          </a:p>
        </p:txBody>
      </p:sp>
      <p:sp>
        <p:nvSpPr>
          <p:cNvPr id="14" name="Title 13">
            <a:extLst>
              <a:ext uri="{FF2B5EF4-FFF2-40B4-BE49-F238E27FC236}">
                <a16:creationId xmlns:a16="http://schemas.microsoft.com/office/drawing/2014/main" id="{E202B4C4-D54E-82FE-B236-9A4A3A50287B}"/>
              </a:ext>
            </a:extLst>
          </p:cNvPr>
          <p:cNvSpPr>
            <a:spLocks noGrp="1"/>
          </p:cNvSpPr>
          <p:nvPr>
            <p:ph type="title"/>
          </p:nvPr>
        </p:nvSpPr>
        <p:spPr>
          <a:xfrm>
            <a:off x="733424" y="432000"/>
            <a:ext cx="5026026"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3745368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24333-6A12-0897-389F-C1B34933198F}"/>
            </a:ext>
          </a:extLst>
        </p:cNvPr>
        <p:cNvGrpSpPr/>
        <p:nvPr/>
      </p:nvGrpSpPr>
      <p:grpSpPr>
        <a:xfrm>
          <a:off x="0" y="0"/>
          <a:ext cx="0" cy="0"/>
          <a:chOff x="0" y="0"/>
          <a:chExt cx="0" cy="0"/>
        </a:xfrm>
      </p:grpSpPr>
      <p:sp>
        <p:nvSpPr>
          <p:cNvPr id="7" name="object 3">
            <a:extLst>
              <a:ext uri="{FF2B5EF4-FFF2-40B4-BE49-F238E27FC236}">
                <a16:creationId xmlns:a16="http://schemas.microsoft.com/office/drawing/2014/main" id="{DFADEA5B-BD2B-C935-B72A-CE252DF03181}"/>
              </a:ext>
            </a:extLst>
          </p:cNvPr>
          <p:cNvSpPr txBox="1"/>
          <p:nvPr/>
        </p:nvSpPr>
        <p:spPr>
          <a:xfrm>
            <a:off x="726280" y="1021460"/>
            <a:ext cx="1073944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La cybersécurité en tant qu'obligation éthique</a:t>
            </a:r>
          </a:p>
        </p:txBody>
      </p:sp>
      <p:sp>
        <p:nvSpPr>
          <p:cNvPr id="9" name="object 3">
            <a:extLst>
              <a:ext uri="{FF2B5EF4-FFF2-40B4-BE49-F238E27FC236}">
                <a16:creationId xmlns:a16="http://schemas.microsoft.com/office/drawing/2014/main" id="{EC49B371-2E8A-817F-D112-BC3FC544F5FA}"/>
              </a:ext>
            </a:extLst>
          </p:cNvPr>
          <p:cNvSpPr txBox="1"/>
          <p:nvPr/>
        </p:nvSpPr>
        <p:spPr>
          <a:xfrm>
            <a:off x="726278" y="1511187"/>
            <a:ext cx="10739444"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Contrairement aux voitures classiques, les véhicules autonomes sont connectés à Internet et dépendent de logiciels. Cela engendre </a:t>
            </a:r>
            <a:r>
              <a:rPr lang="en-GB" sz="1800" b="1" dirty="0">
                <a:solidFill>
                  <a:sysClr val="windowText" lastClr="000000"/>
                </a:solidFill>
                <a:latin typeface="Arial"/>
                <a:cs typeface="Arial"/>
              </a:rPr>
              <a:t>de </a:t>
            </a:r>
            <a:r>
              <a:rPr lang="en-GB" sz="1800" dirty="0">
                <a:solidFill>
                  <a:sysClr val="windowText" lastClr="000000"/>
                </a:solidFill>
                <a:latin typeface="Arial"/>
                <a:cs typeface="Arial"/>
              </a:rPr>
              <a:t>graves </a:t>
            </a:r>
            <a:r>
              <a:rPr lang="en-GB" sz="1800" b="1" dirty="0">
                <a:solidFill>
                  <a:sysClr val="windowText" lastClr="000000"/>
                </a:solidFill>
                <a:latin typeface="Arial"/>
                <a:cs typeface="Arial"/>
              </a:rPr>
              <a:t>menaces pour la cybersécurité </a:t>
            </a:r>
            <a:r>
              <a:rPr lang="en-GB" sz="1800" dirty="0">
                <a:solidFill>
                  <a:sysClr val="windowText" lastClr="000000"/>
                </a:solidFill>
                <a:latin typeface="Arial"/>
                <a:cs typeface="Arial"/>
              </a:rPr>
              <a:t>:</a:t>
            </a:r>
          </a:p>
        </p:txBody>
      </p:sp>
      <p:sp>
        <p:nvSpPr>
          <p:cNvPr id="10" name="object 3">
            <a:extLst>
              <a:ext uri="{FF2B5EF4-FFF2-40B4-BE49-F238E27FC236}">
                <a16:creationId xmlns:a16="http://schemas.microsoft.com/office/drawing/2014/main" id="{99B08819-9E41-B533-F729-F42BE33FD54B}"/>
              </a:ext>
            </a:extLst>
          </p:cNvPr>
          <p:cNvSpPr txBox="1"/>
          <p:nvPr/>
        </p:nvSpPr>
        <p:spPr>
          <a:xfrm>
            <a:off x="726278" y="2200137"/>
            <a:ext cx="10739444" cy="2322248"/>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Piratage à distance de véhicules autonomes ou de flottes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Attaques par ransomware sur les véhicules logistiques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Pannes du système pouvant entraîner des pertes humaines</a:t>
            </a:r>
          </a:p>
          <a:p>
            <a:pPr marL="188913" lvl="3" indent="0" defTabSz="1175644" hangingPunct="1">
              <a:lnSpc>
                <a:spcPct val="100000"/>
              </a:lnSpc>
              <a:spcBef>
                <a:spcPts val="129"/>
              </a:spcBef>
            </a:pPr>
            <a:endParaRPr lang="en-GB" sz="1800" dirty="0">
              <a:solidFill>
                <a:sysClr val="windowText" lastClr="000000"/>
              </a:solidFill>
              <a:latin typeface="Arial"/>
              <a:cs typeface="Arial"/>
            </a:endParaRPr>
          </a:p>
          <a:p>
            <a:pPr lvl="3" indent="0" defTabSz="1175644" hangingPunct="1">
              <a:lnSpc>
                <a:spcPct val="100000"/>
              </a:lnSpc>
              <a:spcBef>
                <a:spcPts val="129"/>
              </a:spcBef>
            </a:pPr>
            <a:r>
              <a:rPr lang="en-GB" sz="1800" b="1" dirty="0">
                <a:solidFill>
                  <a:sysClr val="windowText" lastClr="000000"/>
                </a:solidFill>
                <a:latin typeface="Arial"/>
                <a:cs typeface="Arial"/>
              </a:rPr>
              <a:t>Les concepteurs et les entreprises ont le devoir éthique de :</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Renforcer la sécurité des systèmes contre les attaques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Signaler rapidement les failles de sécurité</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Offrir </a:t>
            </a:r>
            <a:r>
              <a:rPr lang="en-GB" sz="1800" b="1" dirty="0">
                <a:solidFill>
                  <a:sysClr val="windowText" lastClr="000000"/>
                </a:solidFill>
                <a:latin typeface="Arial"/>
                <a:cs typeface="Arial"/>
              </a:rPr>
              <a:t>des primes </a:t>
            </a:r>
            <a:r>
              <a:rPr lang="en-GB" sz="1800" dirty="0">
                <a:solidFill>
                  <a:sysClr val="windowText" lastClr="000000"/>
                </a:solidFill>
                <a:latin typeface="Arial"/>
                <a:cs typeface="Arial"/>
              </a:rPr>
              <a:t>aux personnes qui signalent des vulnérabilités</a:t>
            </a:r>
          </a:p>
        </p:txBody>
      </p:sp>
      <p:sp>
        <p:nvSpPr>
          <p:cNvPr id="11" name="object 3">
            <a:extLst>
              <a:ext uri="{FF2B5EF4-FFF2-40B4-BE49-F238E27FC236}">
                <a16:creationId xmlns:a16="http://schemas.microsoft.com/office/drawing/2014/main" id="{7CA6295A-B402-D529-243E-7555CF9EB7CE}"/>
              </a:ext>
            </a:extLst>
          </p:cNvPr>
          <p:cNvSpPr txBox="1"/>
          <p:nvPr/>
        </p:nvSpPr>
        <p:spPr>
          <a:xfrm>
            <a:off x="726278" y="4715162"/>
            <a:ext cx="10739444"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fonctionnent essentiellement comme des caméras de vidéosurveillance mobiles, avec une couverture et un niveau de détail supérieurs.</a:t>
            </a:r>
          </a:p>
        </p:txBody>
      </p:sp>
      <p:sp>
        <p:nvSpPr>
          <p:cNvPr id="14" name="Title 13">
            <a:extLst>
              <a:ext uri="{FF2B5EF4-FFF2-40B4-BE49-F238E27FC236}">
                <a16:creationId xmlns:a16="http://schemas.microsoft.com/office/drawing/2014/main" id="{3787B719-DB20-35BC-DA20-654BA8E91BFE}"/>
              </a:ext>
            </a:extLst>
          </p:cNvPr>
          <p:cNvSpPr>
            <a:spLocks noGrp="1"/>
          </p:cNvSpPr>
          <p:nvPr>
            <p:ph type="title"/>
          </p:nvPr>
        </p:nvSpPr>
        <p:spPr>
          <a:xfrm>
            <a:off x="727200" y="432000"/>
            <a:ext cx="555295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4205903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50049-10D4-16FF-8ECF-6A117CAFEC3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14CDD48-4EDC-56AE-DC2B-3E0D458ED02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4.2 Cadres juridiques et réglementaires</a:t>
            </a:r>
          </a:p>
        </p:txBody>
      </p:sp>
      <p:sp>
        <p:nvSpPr>
          <p:cNvPr id="5" name="object 3">
            <a:extLst>
              <a:ext uri="{FF2B5EF4-FFF2-40B4-BE49-F238E27FC236}">
                <a16:creationId xmlns:a16="http://schemas.microsoft.com/office/drawing/2014/main" id="{4EBE0C41-419F-F991-58A5-2330F177365D}"/>
              </a:ext>
            </a:extLst>
          </p:cNvPr>
          <p:cNvSpPr txBox="1"/>
          <p:nvPr/>
        </p:nvSpPr>
        <p:spPr>
          <a:xfrm>
            <a:off x="733424" y="1514807"/>
            <a:ext cx="10725152" cy="5089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Objectif : </a:t>
            </a:r>
            <a:r>
              <a:rPr lang="en-GB" sz="1600" dirty="0">
                <a:solidFill>
                  <a:sysClr val="windowText" lastClr="000000"/>
                </a:solidFill>
                <a:latin typeface="Arial"/>
                <a:cs typeface="Arial"/>
              </a:rPr>
              <a:t>cartographier l'ensemble disparate des lois et responsabilités actuelles afin que les étudiants puissent comprendre où la conception technique rencontre la jurisprudence.</a:t>
            </a:r>
          </a:p>
        </p:txBody>
      </p:sp>
      <p:sp>
        <p:nvSpPr>
          <p:cNvPr id="73" name="object 3">
            <a:extLst>
              <a:ext uri="{FF2B5EF4-FFF2-40B4-BE49-F238E27FC236}">
                <a16:creationId xmlns:a16="http://schemas.microsoft.com/office/drawing/2014/main" id="{6E73DE15-22FA-E508-B896-46FD9356B1FC}"/>
              </a:ext>
            </a:extLst>
          </p:cNvPr>
          <p:cNvSpPr txBox="1"/>
          <p:nvPr/>
        </p:nvSpPr>
        <p:spPr>
          <a:xfrm>
            <a:off x="726280" y="2163763"/>
            <a:ext cx="10725152" cy="2222220"/>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GB" sz="1400" b="1" dirty="0">
                <a:solidFill>
                  <a:sysClr val="windowText" lastClr="000000"/>
                </a:solidFill>
                <a:latin typeface="Arial"/>
                <a:cs typeface="Arial"/>
              </a:rPr>
              <a:t>1. Aperçu mondial (à partir de 2025)</a:t>
            </a:r>
            <a:endParaRPr lang="en-US" sz="1400" b="1" dirty="0">
              <a:solidFill>
                <a:sysClr val="windowText" lastClr="000000"/>
              </a:solidFill>
              <a:latin typeface="Arial"/>
              <a:cs typeface="Arial"/>
            </a:endParaRPr>
          </a:p>
          <a:p>
            <a:pPr marL="538163" lvl="3" indent="-349250" defTabSz="1175644" hangingPunct="1">
              <a:lnSpc>
                <a:spcPct val="100000"/>
              </a:lnSpc>
              <a:spcBef>
                <a:spcPts val="129"/>
              </a:spcBef>
            </a:pPr>
            <a:r>
              <a:rPr lang="en-US" sz="1400" b="1" dirty="0">
                <a:solidFill>
                  <a:sysClr val="windowText" lastClr="000000"/>
                </a:solidFill>
                <a:latin typeface="Arial"/>
                <a:cs typeface="Arial"/>
              </a:rPr>
              <a:t>✅ </a:t>
            </a:r>
            <a:r>
              <a:rPr lang="en-GB" sz="1400" b="1" dirty="0">
                <a:solidFill>
                  <a:sysClr val="windowText" lastClr="000000"/>
                </a:solidFill>
                <a:latin typeface="Arial"/>
                <a:cs typeface="Arial"/>
              </a:rPr>
              <a:t>UE : </a:t>
            </a:r>
            <a:r>
              <a:rPr lang="en-GB" sz="1400" dirty="0">
                <a:solidFill>
                  <a:sysClr val="windowText" lastClr="000000"/>
                </a:solidFill>
                <a:latin typeface="Arial"/>
                <a:cs typeface="Arial"/>
              </a:rPr>
              <a:t>Règlement 2024/2369 sur les systèmes de conduite automatisés (ADS) – harmonisation des exigences en matière d'homologation et de cybersécurité ; les modifications apportées à la Convention de Vienne autorisent les systèmes L3+ sous surveillance.</a:t>
            </a:r>
          </a:p>
          <a:p>
            <a:pPr marL="538163" lvl="3" indent="-349250" defTabSz="1175644" hangingPunct="1">
              <a:lnSpc>
                <a:spcPct val="100000"/>
              </a:lnSpc>
              <a:spcBef>
                <a:spcPts val="129"/>
              </a:spcBef>
            </a:pPr>
            <a:r>
              <a:rPr lang="en-US" sz="1400" b="1" dirty="0">
                <a:solidFill>
                  <a:sysClr val="windowText" lastClr="000000"/>
                </a:solidFill>
                <a:latin typeface="Arial"/>
                <a:cs typeface="Arial"/>
              </a:rPr>
              <a:t>✅ </a:t>
            </a:r>
            <a:r>
              <a:rPr lang="en-GB" sz="1400" b="1" dirty="0">
                <a:solidFill>
                  <a:sysClr val="windowText" lastClr="000000"/>
                </a:solidFill>
                <a:latin typeface="Arial"/>
                <a:cs typeface="Arial"/>
              </a:rPr>
              <a:t>États-Unis : </a:t>
            </a:r>
            <a:r>
              <a:rPr lang="en-GB" sz="1400" dirty="0">
                <a:solidFill>
                  <a:sysClr val="windowText" lastClr="000000"/>
                </a:solidFill>
                <a:latin typeface="Arial"/>
                <a:cs typeface="Arial"/>
              </a:rPr>
              <a:t>état par état ; le DMV de Californie autorise les robotaxis L4 (Waymo, Cruise) avec obligation de signaler les incidents. Pas encore de loi fédérale sur les véhicules autonomes ; la NHTSA émet des rappels pour les défauts survenant à distance.</a:t>
            </a:r>
          </a:p>
          <a:p>
            <a:pPr marL="538163" lvl="3" indent="-349250" defTabSz="1175644" hangingPunct="1">
              <a:lnSpc>
                <a:spcPct val="100000"/>
              </a:lnSpc>
              <a:spcBef>
                <a:spcPts val="129"/>
              </a:spcBef>
            </a:pPr>
            <a:r>
              <a:rPr lang="en-US" sz="1400" b="1" dirty="0">
                <a:solidFill>
                  <a:sysClr val="windowText" lastClr="000000"/>
                </a:solidFill>
                <a:latin typeface="Arial"/>
                <a:cs typeface="Arial"/>
              </a:rPr>
              <a:t>✅ </a:t>
            </a:r>
            <a:r>
              <a:rPr lang="en-GB" sz="1400" b="1" dirty="0">
                <a:solidFill>
                  <a:sysClr val="windowText" lastClr="000000"/>
                </a:solidFill>
                <a:latin typeface="Arial"/>
                <a:cs typeface="Arial"/>
              </a:rPr>
              <a:t>Chine : </a:t>
            </a:r>
            <a:r>
              <a:rPr lang="en-GB" sz="1400" dirty="0">
                <a:solidFill>
                  <a:sysClr val="windowText" lastClr="000000"/>
                </a:solidFill>
                <a:latin typeface="Arial"/>
                <a:cs typeface="Arial"/>
              </a:rPr>
              <a:t>zones pilotes du ministère des Transports ; le projet de règlement attribue la « responsabilité de la conduite » à l'ADS en mode automatisé.</a:t>
            </a:r>
          </a:p>
          <a:p>
            <a:pPr marL="188913" lvl="3" indent="0" defTabSz="1175644" hangingPunct="1">
              <a:lnSpc>
                <a:spcPct val="100000"/>
              </a:lnSpc>
              <a:spcBef>
                <a:spcPts val="129"/>
              </a:spcBef>
            </a:pPr>
            <a:r>
              <a:rPr lang="en-US" sz="1400" b="1" dirty="0">
                <a:solidFill>
                  <a:sysClr val="windowText" lastClr="000000"/>
                </a:solidFill>
                <a:latin typeface="Arial"/>
                <a:cs typeface="Arial"/>
              </a:rPr>
              <a:t>✅ </a:t>
            </a:r>
            <a:r>
              <a:rPr lang="en-GB" sz="1400" b="1" dirty="0">
                <a:solidFill>
                  <a:sysClr val="windowText" lastClr="000000"/>
                </a:solidFill>
                <a:latin typeface="Arial"/>
                <a:cs typeface="Arial"/>
              </a:rPr>
              <a:t>Australie et Singapour : </a:t>
            </a:r>
            <a:r>
              <a:rPr lang="en-GB" sz="1400" dirty="0">
                <a:solidFill>
                  <a:sysClr val="windowText" lastClr="000000"/>
                </a:solidFill>
                <a:latin typeface="Arial"/>
                <a:cs typeface="Arial"/>
              </a:rPr>
              <a:t>systèmes de permis progressifs, l'assureur paie d'abord, puis demande le remboursement.</a:t>
            </a:r>
          </a:p>
        </p:txBody>
      </p:sp>
      <p:sp>
        <p:nvSpPr>
          <p:cNvPr id="13" name="object 3">
            <a:extLst>
              <a:ext uri="{FF2B5EF4-FFF2-40B4-BE49-F238E27FC236}">
                <a16:creationId xmlns:a16="http://schemas.microsoft.com/office/drawing/2014/main" id="{1B1FA22F-AC37-5514-0291-901E6BBFFCDA}"/>
              </a:ext>
            </a:extLst>
          </p:cNvPr>
          <p:cNvSpPr txBox="1"/>
          <p:nvPr/>
        </p:nvSpPr>
        <p:spPr>
          <a:xfrm>
            <a:off x="733424" y="4706571"/>
            <a:ext cx="10725152" cy="1273243"/>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GB" sz="1600" b="1" dirty="0">
                <a:solidFill>
                  <a:sysClr val="windowText" lastClr="000000"/>
                </a:solidFill>
                <a:latin typeface="Arial"/>
                <a:cs typeface="Arial"/>
              </a:rPr>
              <a:t>2. </a:t>
            </a:r>
            <a:r>
              <a:rPr lang="en-GB" sz="1600" b="1" dirty="0" err="1">
                <a:solidFill>
                  <a:sysClr val="windowText" lastClr="000000"/>
                </a:solidFill>
                <a:latin typeface="Arial"/>
                <a:cs typeface="Arial"/>
              </a:rPr>
              <a:t>Gouvernance</a:t>
            </a:r>
            <a:r>
              <a:rPr lang="en-GB" sz="1600" b="1" dirty="0">
                <a:solidFill>
                  <a:sysClr val="windowText" lastClr="000000"/>
                </a:solidFill>
                <a:latin typeface="Arial"/>
                <a:cs typeface="Arial"/>
              </a:rPr>
              <a:t> des données</a:t>
            </a:r>
          </a:p>
          <a:p>
            <a:pPr marL="188913" lvl="3"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RGPD et </a:t>
            </a:r>
            <a:r>
              <a:rPr lang="en-GB" sz="1600" dirty="0" err="1">
                <a:solidFill>
                  <a:sysClr val="windowText" lastClr="000000"/>
                </a:solidFill>
                <a:latin typeface="Arial"/>
                <a:cs typeface="Arial"/>
              </a:rPr>
              <a:t>ePrivacy </a:t>
            </a:r>
            <a:r>
              <a:rPr lang="en-GB" sz="1600" dirty="0">
                <a:solidFill>
                  <a:sysClr val="windowText" lastClr="000000"/>
                </a:solidFill>
                <a:latin typeface="Arial"/>
                <a:cs typeface="Arial"/>
              </a:rPr>
              <a:t>→ base légale pour les données des capteurs ; droit à la suppression vs obligation de reconstitution des accidents.</a:t>
            </a:r>
          </a:p>
          <a:p>
            <a:pPr marL="538163" lvl="3" indent="-34925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ISO 21434 et réglementations sur la cybersécurité de la CEE-ONU WP.29 – analyse obligatoire des menaces et politiques de mise à jour des logiciels.</a:t>
            </a:r>
          </a:p>
        </p:txBody>
      </p:sp>
      <p:sp>
        <p:nvSpPr>
          <p:cNvPr id="9" name="Title 8">
            <a:extLst>
              <a:ext uri="{FF2B5EF4-FFF2-40B4-BE49-F238E27FC236}">
                <a16:creationId xmlns:a16="http://schemas.microsoft.com/office/drawing/2014/main" id="{3ED1F648-3855-1CC1-993D-4DAC5C7331DA}"/>
              </a:ext>
            </a:extLst>
          </p:cNvPr>
          <p:cNvSpPr>
            <a:spLocks noGrp="1"/>
          </p:cNvSpPr>
          <p:nvPr>
            <p:ph type="title"/>
          </p:nvPr>
        </p:nvSpPr>
        <p:spPr>
          <a:xfrm>
            <a:off x="727200" y="432000"/>
            <a:ext cx="536880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18120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5DBAC-9B52-4DE2-0EF2-82FDCB09F2F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07713A8-013B-C233-B4AC-F1402437D0A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Organismes de normalisation</a:t>
            </a:r>
          </a:p>
        </p:txBody>
      </p:sp>
      <p:sp>
        <p:nvSpPr>
          <p:cNvPr id="5" name="object 3">
            <a:extLst>
              <a:ext uri="{FF2B5EF4-FFF2-40B4-BE49-F238E27FC236}">
                <a16:creationId xmlns:a16="http://schemas.microsoft.com/office/drawing/2014/main" id="{68DEBA66-DD97-E3C6-E448-C9C22AF79F12}"/>
              </a:ext>
            </a:extLst>
          </p:cNvPr>
          <p:cNvSpPr txBox="1"/>
          <p:nvPr/>
        </p:nvSpPr>
        <p:spPr>
          <a:xfrm>
            <a:off x="733424" y="1318567"/>
            <a:ext cx="10725152" cy="380627"/>
          </a:xfrm>
          <a:prstGeom prst="rect">
            <a:avLst/>
          </a:prstGeom>
        </p:spPr>
        <p:txBody>
          <a:bodyPr vert="horz" wrap="square" lIns="0" tIns="16329" rIns="0" bIns="0" rtlCol="0">
            <a:spAutoFit/>
          </a:bodyPr>
          <a:lstStyle/>
          <a:p>
            <a:pPr marL="188913" lvl="3" indent="0"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SAE, ISO / TC 204, série IEEE P7000 (conception éthique), CEN-CENELEC.</a:t>
            </a:r>
          </a:p>
        </p:txBody>
      </p:sp>
      <p:sp>
        <p:nvSpPr>
          <p:cNvPr id="9" name="object 3">
            <a:extLst>
              <a:ext uri="{FF2B5EF4-FFF2-40B4-BE49-F238E27FC236}">
                <a16:creationId xmlns:a16="http://schemas.microsoft.com/office/drawing/2014/main" id="{CEC10B9E-2DEB-8577-4A3C-6373D530CC52}"/>
              </a:ext>
            </a:extLst>
          </p:cNvPr>
          <p:cNvSpPr txBox="1"/>
          <p:nvPr/>
        </p:nvSpPr>
        <p:spPr>
          <a:xfrm>
            <a:off x="726280" y="217652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Modèles de responsabilité</a:t>
            </a:r>
          </a:p>
        </p:txBody>
      </p:sp>
      <p:graphicFrame>
        <p:nvGraphicFramePr>
          <p:cNvPr id="10" name="Table 9">
            <a:extLst>
              <a:ext uri="{FF2B5EF4-FFF2-40B4-BE49-F238E27FC236}">
                <a16:creationId xmlns:a16="http://schemas.microsoft.com/office/drawing/2014/main" id="{66094080-8462-B959-B5F0-28D8D4BB5633}"/>
              </a:ext>
            </a:extLst>
          </p:cNvPr>
          <p:cNvGraphicFramePr>
            <a:graphicFrameLocks noGrp="1"/>
          </p:cNvGraphicFramePr>
          <p:nvPr>
            <p:extLst>
              <p:ext uri="{D42A27DB-BD31-4B8C-83A1-F6EECF244321}">
                <p14:modId xmlns:p14="http://schemas.microsoft.com/office/powerpoint/2010/main" val="883109972"/>
              </p:ext>
            </p:extLst>
          </p:nvPr>
        </p:nvGraphicFramePr>
        <p:xfrm>
          <a:off x="726280" y="2581674"/>
          <a:ext cx="10725152" cy="2565400"/>
        </p:xfrm>
        <a:graphic>
          <a:graphicData uri="http://schemas.openxmlformats.org/drawingml/2006/table">
            <a:tbl>
              <a:tblPr firstRow="1" bandRow="1">
                <a:tableStyleId>{5C22544A-7EE6-4342-B048-85BDC9FD1C3A}</a:tableStyleId>
              </a:tblPr>
              <a:tblGrid>
                <a:gridCol w="389111">
                  <a:extLst>
                    <a:ext uri="{9D8B030D-6E8A-4147-A177-3AD203B41FA5}">
                      <a16:colId xmlns:a16="http://schemas.microsoft.com/office/drawing/2014/main" val="1755482268"/>
                    </a:ext>
                  </a:extLst>
                </a:gridCol>
                <a:gridCol w="2915839">
                  <a:extLst>
                    <a:ext uri="{9D8B030D-6E8A-4147-A177-3AD203B41FA5}">
                      <a16:colId xmlns:a16="http://schemas.microsoft.com/office/drawing/2014/main" val="938120323"/>
                    </a:ext>
                  </a:extLst>
                </a:gridCol>
                <a:gridCol w="3256903">
                  <a:extLst>
                    <a:ext uri="{9D8B030D-6E8A-4147-A177-3AD203B41FA5}">
                      <a16:colId xmlns:a16="http://schemas.microsoft.com/office/drawing/2014/main" val="3705453515"/>
                    </a:ext>
                  </a:extLst>
                </a:gridCol>
                <a:gridCol w="4163299">
                  <a:extLst>
                    <a:ext uri="{9D8B030D-6E8A-4147-A177-3AD203B41FA5}">
                      <a16:colId xmlns:a16="http://schemas.microsoft.com/office/drawing/2014/main" val="2432273764"/>
                    </a:ext>
                  </a:extLst>
                </a:gridCol>
              </a:tblGrid>
              <a:tr h="370840">
                <a:tc>
                  <a:txBody>
                    <a:bodyPr/>
                    <a:lstStyle/>
                    <a:p>
                      <a:pPr algn="ctr"/>
                      <a:r>
                        <a:rPr lang="en-GB" sz="1800" dirty="0"/>
                        <a:t>#</a:t>
                      </a:r>
                      <a:endParaRPr lang="LID4096" sz="1800" dirty="0"/>
                    </a:p>
                  </a:txBody>
                  <a:tcPr/>
                </a:tc>
                <a:tc>
                  <a:txBody>
                    <a:bodyPr/>
                    <a:lstStyle/>
                    <a:p>
                      <a:r>
                        <a:rPr lang="en-GB" sz="1800" dirty="0"/>
                        <a:t>Modèle</a:t>
                      </a:r>
                    </a:p>
                  </a:txBody>
                  <a:tcPr/>
                </a:tc>
                <a:tc>
                  <a:txBody>
                    <a:bodyPr/>
                    <a:lstStyle/>
                    <a:p>
                      <a:r>
                        <a:rPr lang="en-GB" sz="1800" dirty="0"/>
                        <a:t>Qui paie en premier ?</a:t>
                      </a:r>
                    </a:p>
                  </a:txBody>
                  <a:tcPr/>
                </a:tc>
                <a:tc>
                  <a:txBody>
                    <a:bodyPr/>
                    <a:lstStyle/>
                    <a:p>
                      <a:r>
                        <a:rPr lang="en-GB" sz="1800" dirty="0"/>
                        <a:t>Remarques</a:t>
                      </a:r>
                    </a:p>
                  </a:txBody>
                  <a:tcPr/>
                </a:tc>
                <a:extLst>
                  <a:ext uri="{0D108BD9-81ED-4DB2-BD59-A6C34878D82A}">
                    <a16:rowId xmlns:a16="http://schemas.microsoft.com/office/drawing/2014/main" val="2509159265"/>
                  </a:ext>
                </a:extLst>
              </a:tr>
              <a:tr h="370840">
                <a:tc>
                  <a:txBody>
                    <a:bodyPr/>
                    <a:lstStyle/>
                    <a:p>
                      <a:pPr algn="ctr"/>
                      <a:r>
                        <a:rPr lang="en-GB" sz="1800" b="0" dirty="0"/>
                        <a:t>1</a:t>
                      </a:r>
                      <a:endParaRPr lang="LID4096" sz="1800" b="0" dirty="0"/>
                    </a:p>
                  </a:txBody>
                  <a:tcPr/>
                </a:tc>
                <a:tc>
                  <a:txBody>
                    <a:bodyPr/>
                    <a:lstStyle/>
                    <a:p>
                      <a:r>
                        <a:rPr lang="en-GB" sz="1800" b="0" dirty="0"/>
                        <a:t>Conducteur responsable (L0-L2)</a:t>
                      </a:r>
                      <a:endParaRPr lang="LID4096" sz="1800" b="0" dirty="0"/>
                    </a:p>
                  </a:txBody>
                  <a:tcPr/>
                </a:tc>
                <a:tc>
                  <a:txBody>
                    <a:bodyPr/>
                    <a:lstStyle/>
                    <a:p>
                      <a:r>
                        <a:rPr lang="en-GB" sz="1800" dirty="0"/>
                        <a:t>Humain</a:t>
                      </a:r>
                      <a:endParaRPr lang="LID4096" sz="1800" dirty="0"/>
                    </a:p>
                  </a:txBody>
                  <a:tcPr/>
                </a:tc>
                <a:tc>
                  <a:txBody>
                    <a:bodyPr/>
                    <a:lstStyle/>
                    <a:p>
                      <a:r>
                        <a:rPr lang="en-GB" sz="1800" dirty="0"/>
                        <a:t>Code de la route en vigueur</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0" dirty="0"/>
                        <a:t>2</a:t>
                      </a:r>
                      <a:endParaRPr lang="LID4096" sz="1800" b="0" dirty="0"/>
                    </a:p>
                  </a:txBody>
                  <a:tcPr/>
                </a:tc>
                <a:tc>
                  <a:txBody>
                    <a:bodyPr/>
                    <a:lstStyle/>
                    <a:p>
                      <a:r>
                        <a:rPr lang="en-GB" sz="1800" b="0" dirty="0"/>
                        <a:t>Domaine de conception opérationnelle (L3)</a:t>
                      </a:r>
                    </a:p>
                  </a:txBody>
                  <a:tcPr/>
                </a:tc>
                <a:tc>
                  <a:txBody>
                    <a:bodyPr/>
                    <a:lstStyle/>
                    <a:p>
                      <a:r>
                        <a:rPr lang="en-GB" sz="1800" dirty="0"/>
                        <a:t>Constructeur en mode automatisé</a:t>
                      </a:r>
                      <a:endParaRPr lang="LID4096" sz="1800" dirty="0"/>
                    </a:p>
                  </a:txBody>
                  <a:tcPr/>
                </a:tc>
                <a:tc>
                  <a:txBody>
                    <a:bodyPr/>
                    <a:lstStyle/>
                    <a:p>
                      <a:r>
                        <a:rPr lang="sv-SE" sz="1800" dirty="0"/>
                        <a:t>La norme UN R157 définit une manœuvre de repli présentant un risque minimal</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0" dirty="0"/>
                        <a:t>3</a:t>
                      </a:r>
                      <a:endParaRPr lang="LID4096" sz="1800" b="0" dirty="0"/>
                    </a:p>
                  </a:txBody>
                  <a:tcPr/>
                </a:tc>
                <a:tc>
                  <a:txBody>
                    <a:bodyPr/>
                    <a:lstStyle/>
                    <a:p>
                      <a:r>
                        <a:rPr lang="en-GB" sz="1800" b="0" dirty="0"/>
                        <a:t>Responsabilité du fait des produits (L4-L5)</a:t>
                      </a:r>
                    </a:p>
                  </a:txBody>
                  <a:tcPr/>
                </a:tc>
                <a:tc>
                  <a:txBody>
                    <a:bodyPr/>
                    <a:lstStyle/>
                    <a:p>
                      <a:r>
                        <a:rPr lang="en-GB" sz="1800" dirty="0"/>
                        <a:t>Fabricant / exploitant de flotte</a:t>
                      </a:r>
                    </a:p>
                  </a:txBody>
                  <a:tcPr/>
                </a:tc>
                <a:tc>
                  <a:txBody>
                    <a:bodyPr/>
                    <a:lstStyle/>
                    <a:p>
                      <a:r>
                        <a:rPr lang="en-GB" sz="1800" dirty="0"/>
                        <a:t>Passage d'un régime de responsabilité civile à un régime de sécurité stricte des produits</a:t>
                      </a:r>
                    </a:p>
                  </a:txBody>
                  <a:tcPr/>
                </a:tc>
                <a:extLst>
                  <a:ext uri="{0D108BD9-81ED-4DB2-BD59-A6C34878D82A}">
                    <a16:rowId xmlns:a16="http://schemas.microsoft.com/office/drawing/2014/main" val="1341259936"/>
                  </a:ext>
                </a:extLst>
              </a:tr>
            </a:tbl>
          </a:graphicData>
        </a:graphic>
      </p:graphicFrame>
      <p:sp>
        <p:nvSpPr>
          <p:cNvPr id="7" name="Title 6">
            <a:extLst>
              <a:ext uri="{FF2B5EF4-FFF2-40B4-BE49-F238E27FC236}">
                <a16:creationId xmlns:a16="http://schemas.microsoft.com/office/drawing/2014/main" id="{33A70B26-E6B7-056B-2433-6CAA84F436D5}"/>
              </a:ext>
            </a:extLst>
          </p:cNvPr>
          <p:cNvSpPr>
            <a:spLocks noGrp="1"/>
          </p:cNvSpPr>
          <p:nvPr>
            <p:ph type="title"/>
          </p:nvPr>
        </p:nvSpPr>
        <p:spPr>
          <a:xfrm>
            <a:off x="727200" y="432000"/>
            <a:ext cx="536880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2853902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D7699-4E2E-42D2-3B8B-26686AB3BB4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D4FD9E-DA84-E298-EA22-7DAB62C0373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4.3 Discussion en classe - Stratégies pour un déploiement plus sûr et plus éthique</a:t>
            </a:r>
          </a:p>
        </p:txBody>
      </p:sp>
      <p:sp>
        <p:nvSpPr>
          <p:cNvPr id="5" name="object 3">
            <a:extLst>
              <a:ext uri="{FF2B5EF4-FFF2-40B4-BE49-F238E27FC236}">
                <a16:creationId xmlns:a16="http://schemas.microsoft.com/office/drawing/2014/main" id="{9C9480DC-0308-3D8B-7C2E-049A907C4DC8}"/>
              </a:ext>
            </a:extLst>
          </p:cNvPr>
          <p:cNvSpPr txBox="1"/>
          <p:nvPr/>
        </p:nvSpPr>
        <p:spPr>
          <a:xfrm>
            <a:off x="733424" y="1514807"/>
            <a:ext cx="10725152" cy="755152"/>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GB" sz="1600" dirty="0">
                <a:solidFill>
                  <a:sysClr val="windowText" lastClr="000000"/>
                </a:solidFill>
                <a:latin typeface="Arial"/>
                <a:cs typeface="Arial"/>
              </a:rPr>
              <a:t>Discutez des sujets suivants afin </a:t>
            </a:r>
            <a:r>
              <a:rPr lang="en-GB" sz="1600" b="1" dirty="0">
                <a:solidFill>
                  <a:sysClr val="windowText" lastClr="000000"/>
                </a:solidFill>
                <a:latin typeface="Arial"/>
                <a:cs typeface="Arial"/>
              </a:rPr>
              <a:t>d'explorer de manière critique les mesures pratiques </a:t>
            </a:r>
            <a:r>
              <a:rPr lang="en-GB" sz="1600" dirty="0">
                <a:solidFill>
                  <a:sysClr val="windowText" lastClr="000000"/>
                </a:solidFill>
                <a:latin typeface="Arial"/>
                <a:cs typeface="Arial"/>
              </a:rPr>
              <a:t>que </a:t>
            </a:r>
            <a:r>
              <a:rPr lang="en-GB" sz="1600" b="1" dirty="0">
                <a:solidFill>
                  <a:sysClr val="windowText" lastClr="000000"/>
                </a:solidFill>
                <a:latin typeface="Arial"/>
                <a:cs typeface="Arial"/>
              </a:rPr>
              <a:t>l'industrie, les décideurs politiques et les ingénieurs </a:t>
            </a:r>
            <a:r>
              <a:rPr lang="en-GB" sz="1600" dirty="0">
                <a:solidFill>
                  <a:sysClr val="windowText" lastClr="000000"/>
                </a:solidFill>
                <a:latin typeface="Arial"/>
                <a:cs typeface="Arial"/>
              </a:rPr>
              <a:t>peuvent prendre pour garantir que les véhicules autonomes (VA) soient déployés </a:t>
            </a:r>
            <a:r>
              <a:rPr lang="en-GB" sz="1600" b="1" dirty="0">
                <a:solidFill>
                  <a:sysClr val="windowText" lastClr="000000"/>
                </a:solidFill>
                <a:latin typeface="Arial"/>
                <a:cs typeface="Arial"/>
              </a:rPr>
              <a:t>de manière sûre, éthique et inclusive.</a:t>
            </a:r>
          </a:p>
        </p:txBody>
      </p:sp>
      <p:sp>
        <p:nvSpPr>
          <p:cNvPr id="4" name="object 3">
            <a:extLst>
              <a:ext uri="{FF2B5EF4-FFF2-40B4-BE49-F238E27FC236}">
                <a16:creationId xmlns:a16="http://schemas.microsoft.com/office/drawing/2014/main" id="{56EF9938-2A03-1B83-71D0-5F7B93AC1822}"/>
              </a:ext>
            </a:extLst>
          </p:cNvPr>
          <p:cNvSpPr txBox="1"/>
          <p:nvPr/>
        </p:nvSpPr>
        <p:spPr>
          <a:xfrm>
            <a:off x="726280" y="2432023"/>
            <a:ext cx="10725152" cy="1778509"/>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600" b="1" dirty="0">
                <a:solidFill>
                  <a:sysClr val="windowText" lastClr="000000"/>
                </a:solidFill>
                <a:latin typeface="Arial"/>
                <a:cs typeface="Arial"/>
              </a:rPr>
              <a:t>1. Directives éthiques transparentes 🔐</a:t>
            </a:r>
            <a:endParaRPr lang="en-US" sz="1600" b="1" dirty="0">
              <a:solidFill>
                <a:sysClr val="windowText" lastClr="000000"/>
              </a:solidFill>
              <a:latin typeface="Arial"/>
              <a:cs typeface="Arial"/>
            </a:endParaRPr>
          </a:p>
          <a:p>
            <a:pPr marL="628650" lvl="4" indent="-36195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Les développeurs de VA devraient adopter des cadres éthiques clairs et </a:t>
            </a:r>
            <a:r>
              <a:rPr lang="en-GB" sz="1600" b="1" dirty="0">
                <a:solidFill>
                  <a:sysClr val="windowText" lastClr="000000"/>
                </a:solidFill>
                <a:latin typeface="Arial"/>
                <a:cs typeface="Arial"/>
              </a:rPr>
              <a:t>divulguer publiquement </a:t>
            </a:r>
            <a:r>
              <a:rPr lang="en-GB" sz="1600" dirty="0">
                <a:solidFill>
                  <a:sysClr val="windowText" lastClr="000000"/>
                </a:solidFill>
                <a:latin typeface="Arial"/>
                <a:cs typeface="Arial"/>
              </a:rPr>
              <a:t>la manière dont les VA sont programmés pour prendre des décisions dans des cas limites.</a:t>
            </a:r>
          </a:p>
          <a:p>
            <a:pPr marL="628650" lvl="4" indent="-36195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Les gouvernements et les organismes internationaux peuvent établir </a:t>
            </a:r>
            <a:r>
              <a:rPr lang="en-GB" sz="1600" b="1" dirty="0">
                <a:solidFill>
                  <a:sysClr val="windowText" lastClr="000000"/>
                </a:solidFill>
                <a:latin typeface="Arial"/>
                <a:cs typeface="Arial"/>
              </a:rPr>
              <a:t>des principes éthiques de base </a:t>
            </a:r>
            <a:r>
              <a:rPr lang="en-GB" sz="1600" dirty="0">
                <a:solidFill>
                  <a:sysClr val="windowText" lastClr="000000"/>
                </a:solidFill>
                <a:latin typeface="Arial"/>
                <a:cs typeface="Arial"/>
              </a:rPr>
              <a:t>pour </a:t>
            </a:r>
            <a:r>
              <a:rPr lang="en-GB" sz="1600" dirty="0" err="1">
                <a:solidFill>
                  <a:sysClr val="windowText" lastClr="000000"/>
                </a:solidFill>
                <a:latin typeface="Arial"/>
                <a:cs typeface="Arial"/>
              </a:rPr>
              <a:t>le comportement</a:t>
            </a:r>
            <a:r>
              <a:rPr lang="en-GB" sz="1600" dirty="0">
                <a:solidFill>
                  <a:sysClr val="windowText" lastClr="000000"/>
                </a:solidFill>
                <a:latin typeface="Arial"/>
                <a:cs typeface="Arial"/>
              </a:rPr>
              <a:t> des VA, similaires à l'éthique médicale ou aux normes de sécurité aérienne.</a:t>
            </a:r>
          </a:p>
          <a:p>
            <a:pPr marL="628650" lvl="4" indent="0" defTabSz="1175644" hangingPunct="1">
              <a:lnSpc>
                <a:spcPct val="100000"/>
              </a:lnSpc>
              <a:spcBef>
                <a:spcPts val="129"/>
              </a:spcBef>
            </a:pPr>
            <a:r>
              <a:rPr lang="en-GB" sz="1600" b="1" dirty="0">
                <a:solidFill>
                  <a:sysClr val="windowText" lastClr="000000"/>
                </a:solidFill>
                <a:latin typeface="Arial"/>
                <a:cs typeface="Arial"/>
              </a:rPr>
              <a:t>Exemple : </a:t>
            </a:r>
            <a:r>
              <a:rPr lang="en-GB" sz="1600" dirty="0">
                <a:solidFill>
                  <a:sysClr val="windowText" lastClr="000000"/>
                </a:solidFill>
                <a:latin typeface="Arial"/>
                <a:cs typeface="Arial"/>
              </a:rPr>
              <a:t>la commission allemande d'éthique des VA recommande que les VA ne doivent jamais faire de discrimination fondée sur l'âge, le sexe ou la condition physique.</a:t>
            </a:r>
          </a:p>
        </p:txBody>
      </p:sp>
      <p:sp>
        <p:nvSpPr>
          <p:cNvPr id="13" name="object 3">
            <a:extLst>
              <a:ext uri="{FF2B5EF4-FFF2-40B4-BE49-F238E27FC236}">
                <a16:creationId xmlns:a16="http://schemas.microsoft.com/office/drawing/2014/main" id="{302FCB36-AA0E-90A0-78E3-03CBDD2C56B4}"/>
              </a:ext>
            </a:extLst>
          </p:cNvPr>
          <p:cNvSpPr txBox="1"/>
          <p:nvPr/>
        </p:nvSpPr>
        <p:spPr>
          <a:xfrm>
            <a:off x="733423" y="4511343"/>
            <a:ext cx="11324105" cy="1778509"/>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600" b="1" dirty="0">
                <a:solidFill>
                  <a:sysClr val="windowText" lastClr="000000"/>
                </a:solidFill>
                <a:latin typeface="Arial"/>
                <a:cs typeface="Arial"/>
              </a:rPr>
              <a:t>2. IA sans biais et données d'entraînement inclusives 🤖 </a:t>
            </a:r>
          </a:p>
          <a:p>
            <a:pPr marL="266700" lvl="5"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Veiller à ce que les ensembles de données utilisés pour former les véhicules autonomes incluent des environnements et des groupes démographiques diversifiés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(Ex : enfants, personnes handicapées, diverses ethnies, conditions diurnes/nocturnes/météorologiques).</a:t>
            </a:r>
          </a:p>
          <a:p>
            <a:pPr marL="266700" lvl="5"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Réaliser régulièrement des audits de partialité afin d'identifier et d'atténuer les disparités en matière de reconnaissance d'objets, de sécurité des piétons, etc.</a:t>
            </a:r>
          </a:p>
          <a:p>
            <a:pPr marL="266700" lvl="5"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La collaboration avec des groupes de défense des droits peut améliorer l'inclusivité des données et de la conception.</a:t>
            </a:r>
          </a:p>
        </p:txBody>
      </p:sp>
      <p:sp>
        <p:nvSpPr>
          <p:cNvPr id="9" name="Title 8">
            <a:extLst>
              <a:ext uri="{FF2B5EF4-FFF2-40B4-BE49-F238E27FC236}">
                <a16:creationId xmlns:a16="http://schemas.microsoft.com/office/drawing/2014/main" id="{81F0901C-3F26-03CE-59E1-D0458F34FAAF}"/>
              </a:ext>
            </a:extLst>
          </p:cNvPr>
          <p:cNvSpPr>
            <a:spLocks noGrp="1"/>
          </p:cNvSpPr>
          <p:nvPr>
            <p:ph type="title"/>
          </p:nvPr>
        </p:nvSpPr>
        <p:spPr>
          <a:xfrm>
            <a:off x="727200" y="432000"/>
            <a:ext cx="528625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2557424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A28C3-FBD7-BB47-1E4C-45763A579CB2}"/>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71BA82FE-13E4-48CF-DEBF-209D9D2C6BF5}"/>
              </a:ext>
            </a:extLst>
          </p:cNvPr>
          <p:cNvSpPr txBox="1"/>
          <p:nvPr/>
        </p:nvSpPr>
        <p:spPr>
          <a:xfrm>
            <a:off x="726280" y="2431335"/>
            <a:ext cx="10725152" cy="916735"/>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400" b="1" dirty="0">
                <a:solidFill>
                  <a:sysClr val="windowText" lastClr="000000"/>
                </a:solidFill>
                <a:latin typeface="Arial"/>
                <a:cs typeface="Arial"/>
              </a:rPr>
              <a:t>4. Normes de cybersécurité et de sécurité 🧠 </a:t>
            </a:r>
            <a:endParaRPr lang="en-US" sz="1400" b="1" dirty="0">
              <a:solidFill>
                <a:sysClr val="windowText" lastClr="000000"/>
              </a:solidFill>
              <a:latin typeface="Arial"/>
              <a:cs typeface="Arial"/>
            </a:endParaRPr>
          </a:p>
          <a:p>
            <a:pPr marL="266700" lvl="4"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Considérer la cybersécurité comme une obligation éthique fondamentale, et non comme une fonctionnalité facultative.</a:t>
            </a:r>
          </a:p>
          <a:p>
            <a:pPr marL="266700" lvl="4"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Établissez des normes minimales de cybersécurité pour tous les composants AV.</a:t>
            </a:r>
          </a:p>
          <a:p>
            <a:pPr marL="266700" lvl="4"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Encourager les programmes de prime aux bogues, le piratage éthique et la divulgation obligatoire des vulnérabilités.</a:t>
            </a:r>
          </a:p>
        </p:txBody>
      </p:sp>
      <p:sp>
        <p:nvSpPr>
          <p:cNvPr id="13" name="object 3">
            <a:extLst>
              <a:ext uri="{FF2B5EF4-FFF2-40B4-BE49-F238E27FC236}">
                <a16:creationId xmlns:a16="http://schemas.microsoft.com/office/drawing/2014/main" id="{7DB7A350-93EB-9423-A202-BF6BAFA6354A}"/>
              </a:ext>
            </a:extLst>
          </p:cNvPr>
          <p:cNvSpPr txBox="1"/>
          <p:nvPr/>
        </p:nvSpPr>
        <p:spPr>
          <a:xfrm>
            <a:off x="726280" y="3509930"/>
            <a:ext cx="11160920" cy="1132179"/>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400" b="1" dirty="0">
                <a:solidFill>
                  <a:sysClr val="windowText" lastClr="000000"/>
                </a:solidFill>
                <a:latin typeface="Arial"/>
                <a:cs typeface="Arial"/>
              </a:rPr>
              <a:t>5. Cadres juridiques et de responsabilité clairs ⚖️ </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Définir qui est responsable en cas d'accident : le fabricant, le développeur de logiciels ou le propriétaire du véhicule ?</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Élaborer des normes juridiques cohérentes qui favorisent à la fois l'innovation et la protection du public.</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Promouvoir des modèles d'assurance pour les véhicules autonomes qui incluent à la fois la responsabilité humaine et la responsabilité des machines.</a:t>
            </a:r>
          </a:p>
        </p:txBody>
      </p:sp>
      <p:sp>
        <p:nvSpPr>
          <p:cNvPr id="3" name="object 3">
            <a:extLst>
              <a:ext uri="{FF2B5EF4-FFF2-40B4-BE49-F238E27FC236}">
                <a16:creationId xmlns:a16="http://schemas.microsoft.com/office/drawing/2014/main" id="{3856B448-5FE2-DE51-B60E-095972F6E6DB}"/>
              </a:ext>
            </a:extLst>
          </p:cNvPr>
          <p:cNvSpPr txBox="1"/>
          <p:nvPr/>
        </p:nvSpPr>
        <p:spPr>
          <a:xfrm>
            <a:off x="733424" y="950416"/>
            <a:ext cx="10725152" cy="1347622"/>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400" b="1" dirty="0">
                <a:solidFill>
                  <a:sysClr val="windowText" lastClr="000000"/>
                </a:solidFill>
                <a:latin typeface="Arial"/>
                <a:cs typeface="Arial"/>
              </a:rPr>
              <a:t>3. Protection de la vie privée dès la conception 🔒 </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Limiter le stockage et le partage des données personnelles sensibles (par exemple : localisation, visages, habitudes de conduite).</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Adopter dès le départ les principes de « protection de la vie privée dès la conception » et de minimisation des données.</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Offrir aux utilisateurs le contrôle de leurs données et mettre en œuvre des politiques strictes en matière d'accès par les forces de l'ordre.</a:t>
            </a:r>
          </a:p>
        </p:txBody>
      </p:sp>
      <p:sp>
        <p:nvSpPr>
          <p:cNvPr id="9" name="Title 8">
            <a:extLst>
              <a:ext uri="{FF2B5EF4-FFF2-40B4-BE49-F238E27FC236}">
                <a16:creationId xmlns:a16="http://schemas.microsoft.com/office/drawing/2014/main" id="{416CC431-9FE4-89E7-A981-7FA944B30662}"/>
              </a:ext>
            </a:extLst>
          </p:cNvPr>
          <p:cNvSpPr>
            <a:spLocks noGrp="1"/>
          </p:cNvSpPr>
          <p:nvPr>
            <p:ph type="title"/>
          </p:nvPr>
        </p:nvSpPr>
        <p:spPr>
          <a:xfrm>
            <a:off x="727200" y="432000"/>
            <a:ext cx="5305300" cy="369332"/>
          </a:xfrm>
        </p:spPr>
        <p:txBody>
          <a:bodyPr/>
          <a:lstStyle/>
          <a:p>
            <a:r>
              <a:rPr lang="en-GB" dirty="0"/>
              <a:t>4. Considérations éthiques et juridiques</a:t>
            </a:r>
            <a:endParaRPr lang="LID4096" dirty="0"/>
          </a:p>
        </p:txBody>
      </p:sp>
      <p:sp>
        <p:nvSpPr>
          <p:cNvPr id="2" name="object 3">
            <a:extLst>
              <a:ext uri="{FF2B5EF4-FFF2-40B4-BE49-F238E27FC236}">
                <a16:creationId xmlns:a16="http://schemas.microsoft.com/office/drawing/2014/main" id="{5270087F-BC9A-1617-B2DF-2E5694597A44}"/>
              </a:ext>
            </a:extLst>
          </p:cNvPr>
          <p:cNvSpPr txBox="1"/>
          <p:nvPr/>
        </p:nvSpPr>
        <p:spPr>
          <a:xfrm>
            <a:off x="726280" y="4795028"/>
            <a:ext cx="11160920" cy="1347622"/>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400" b="1" dirty="0">
                <a:solidFill>
                  <a:sysClr val="windowText" lastClr="000000"/>
                </a:solidFill>
                <a:latin typeface="Arial"/>
                <a:cs typeface="Arial"/>
              </a:rPr>
              <a:t>6. Engagement du public et renforcement de la confiance 📢 </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Impliquer les citoyens dans les discussions sur les politiques relatives aux véhicules autonomes et dans les panels d'éthique.</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Mener des campagnes de sensibilisation du public afin de démystifier le fonctionnement des véhicules autonomes et leur processus décisionnel.</a:t>
            </a:r>
          </a:p>
          <a:p>
            <a:pPr marL="266700" lvl="5" indent="0" defTabSz="1175644" hangingPunct="1">
              <a:lnSpc>
                <a:spcPct val="100000"/>
              </a:lnSpc>
              <a:spcBef>
                <a:spcPts val="129"/>
              </a:spcBef>
            </a:pPr>
            <a:r>
              <a:rPr lang="en-US" sz="1400" dirty="0">
                <a:solidFill>
                  <a:sysClr val="windowText" lastClr="000000"/>
                </a:solidFill>
                <a:latin typeface="Arial"/>
                <a:cs typeface="Arial"/>
              </a:rPr>
              <a:t>✅ </a:t>
            </a:r>
            <a:r>
              <a:rPr lang="en-GB" sz="1400" dirty="0">
                <a:solidFill>
                  <a:sysClr val="windowText" lastClr="000000"/>
                </a:solidFill>
                <a:latin typeface="Arial"/>
                <a:cs typeface="Arial"/>
              </a:rPr>
              <a:t>Encourager les programmes pilotes dans les zones urbaines de petite taille où il est possible de recueillir des commentaires et d'agir en conséquence.</a:t>
            </a:r>
          </a:p>
        </p:txBody>
      </p:sp>
    </p:spTree>
    <p:extLst>
      <p:ext uri="{BB962C8B-B14F-4D97-AF65-F5344CB8AC3E}">
        <p14:creationId xmlns:p14="http://schemas.microsoft.com/office/powerpoint/2010/main" val="2411301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06B06-F662-A4B9-AD30-451F2461B95C}"/>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D77472DC-CD8D-5118-C6DD-FD07F8181D19}"/>
              </a:ext>
            </a:extLst>
          </p:cNvPr>
          <p:cNvSpPr txBox="1"/>
          <p:nvPr/>
        </p:nvSpPr>
        <p:spPr>
          <a:xfrm>
            <a:off x="733424" y="950416"/>
            <a:ext cx="10725152" cy="2006777"/>
          </a:xfrm>
          <a:prstGeom prst="rect">
            <a:avLst/>
          </a:prstGeom>
        </p:spPr>
        <p:txBody>
          <a:bodyPr vert="horz" wrap="square" lIns="0" tIns="16329" rIns="0" bIns="0" rtlCol="0">
            <a:spAutoFit/>
          </a:bodyPr>
          <a:lstStyle/>
          <a:p>
            <a:pPr lvl="4" indent="0" defTabSz="1175644" hangingPunct="1">
              <a:lnSpc>
                <a:spcPct val="100000"/>
              </a:lnSpc>
              <a:spcBef>
                <a:spcPts val="129"/>
              </a:spcBef>
            </a:pPr>
            <a:r>
              <a:rPr lang="en-GB" sz="1800" b="1" dirty="0">
                <a:solidFill>
                  <a:sysClr val="windowText" lastClr="000000"/>
                </a:solidFill>
                <a:latin typeface="Arial"/>
                <a:cs typeface="Arial"/>
              </a:rPr>
              <a:t>7. Équité et accessibilité 🌍 </a:t>
            </a:r>
          </a:p>
          <a:p>
            <a:pPr lvl="4" indent="0" defTabSz="1175644" hangingPunct="1">
              <a:lnSpc>
                <a:spcPct val="100000"/>
              </a:lnSpc>
              <a:spcBef>
                <a:spcPts val="129"/>
              </a:spcBef>
            </a:pPr>
            <a:endParaRPr lang="en-GB" sz="1800" b="1" dirty="0">
              <a:solidFill>
                <a:sysClr val="windowText" lastClr="000000"/>
              </a:solidFill>
              <a:latin typeface="Arial"/>
              <a:cs typeface="Arial"/>
            </a:endParaRPr>
          </a:p>
          <a:p>
            <a:pPr marL="628650" lvl="5" indent="-36195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Veiller à ce que les véhicules autonomes soient déployés non seulement dans </a:t>
            </a:r>
            <a:r>
              <a:rPr lang="en-GB" sz="1800" dirty="0" err="1">
                <a:solidFill>
                  <a:sysClr val="windowText" lastClr="000000"/>
                </a:solidFill>
                <a:latin typeface="Arial"/>
                <a:cs typeface="Arial"/>
              </a:rPr>
              <a:t>les centres</a:t>
            </a:r>
            <a:r>
              <a:rPr lang="en-GB" sz="1800" dirty="0">
                <a:solidFill>
                  <a:sysClr val="windowText" lastClr="000000"/>
                </a:solidFill>
                <a:latin typeface="Arial"/>
                <a:cs typeface="Arial"/>
              </a:rPr>
              <a:t> urbains riches, mais également dans les communautés rurales et mal desservies.</a:t>
            </a:r>
          </a:p>
          <a:p>
            <a:pPr marL="628650" lvl="5" indent="-360363"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Concevoir des véhicules accessibles à tous, y compris aux utilisateurs à faibles revenus, aux personnes âgées et aux personnes à mobilité réduite.</a:t>
            </a:r>
          </a:p>
          <a:p>
            <a:pPr marL="266700" lvl="5"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Proposer des services de véhicules autonomes subventionnés ou partagés afin de réduire les inégalités en matière de mobilité.</a:t>
            </a:r>
          </a:p>
        </p:txBody>
      </p:sp>
      <p:sp>
        <p:nvSpPr>
          <p:cNvPr id="5" name="Title 4">
            <a:extLst>
              <a:ext uri="{FF2B5EF4-FFF2-40B4-BE49-F238E27FC236}">
                <a16:creationId xmlns:a16="http://schemas.microsoft.com/office/drawing/2014/main" id="{5F252289-191E-38D5-31EC-5F005A1C447B}"/>
              </a:ext>
            </a:extLst>
          </p:cNvPr>
          <p:cNvSpPr>
            <a:spLocks noGrp="1"/>
          </p:cNvSpPr>
          <p:nvPr>
            <p:ph type="title"/>
          </p:nvPr>
        </p:nvSpPr>
        <p:spPr>
          <a:xfrm>
            <a:off x="727200" y="432000"/>
            <a:ext cx="5298950" cy="369332"/>
          </a:xfrm>
        </p:spPr>
        <p:txBody>
          <a:bodyPr/>
          <a:lstStyle/>
          <a:p>
            <a:r>
              <a:rPr lang="en-GB" dirty="0"/>
              <a:t>4. Considérations éthiques et juridiques</a:t>
            </a:r>
            <a:endParaRPr lang="LID4096" dirty="0"/>
          </a:p>
        </p:txBody>
      </p:sp>
    </p:spTree>
    <p:extLst>
      <p:ext uri="{BB962C8B-B14F-4D97-AF65-F5344CB8AC3E}">
        <p14:creationId xmlns:p14="http://schemas.microsoft.com/office/powerpoint/2010/main" val="3431025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66161-DDCA-3FCF-6F8C-3A5256DE6DC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FBCF0C7-6D20-BCB3-6712-9C7F628378F8}"/>
              </a:ext>
            </a:extLst>
          </p:cNvPr>
          <p:cNvSpPr/>
          <p:nvPr/>
        </p:nvSpPr>
        <p:spPr>
          <a:xfrm>
            <a:off x="2939374" y="2456234"/>
            <a:ext cx="6699926"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5 :</a:t>
            </a:r>
          </a:p>
          <a:p>
            <a:pPr algn="ctr"/>
            <a:r>
              <a:rPr lang="en-GB" sz="3200" b="1" dirty="0">
                <a:solidFill>
                  <a:schemeClr val="bg1"/>
                </a:solidFill>
              </a:rPr>
              <a:t>Activité en classe 1 : </a:t>
            </a:r>
            <a:r>
              <a:rPr lang="en-GB" sz="3200" b="1" dirty="0" err="1">
                <a:solidFill>
                  <a:schemeClr val="bg1"/>
                </a:solidFill>
              </a:rPr>
              <a:t>Analyse </a:t>
            </a:r>
            <a:r>
              <a:rPr lang="en-GB" sz="3200" b="1" dirty="0">
                <a:solidFill>
                  <a:schemeClr val="bg1"/>
                </a:solidFill>
              </a:rPr>
              <a:t>des performances des véhicules autonomes </a:t>
            </a:r>
          </a:p>
        </p:txBody>
      </p:sp>
    </p:spTree>
    <p:extLst>
      <p:ext uri="{BB962C8B-B14F-4D97-AF65-F5344CB8AC3E}">
        <p14:creationId xmlns:p14="http://schemas.microsoft.com/office/powerpoint/2010/main" val="2079553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3571308"/>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400" b="1" dirty="0">
                <a:solidFill>
                  <a:sysClr val="windowText" lastClr="000000"/>
                </a:solidFill>
                <a:latin typeface="Arial"/>
                <a:cs typeface="Arial"/>
              </a:rPr>
              <a:t>Section 1 : Présentation du laboratoire et outils requis ………….………………………………………………. 4</a:t>
            </a:r>
          </a:p>
          <a:p>
            <a:pPr marL="141288"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1.1 Objectifs : véhicules autonomes    ………….……………………………………………………    5</a:t>
            </a:r>
            <a:endParaRPr lang="en-GB" sz="1400" b="1" dirty="0">
              <a:solidFill>
                <a:sysClr val="windowText" lastClr="000000"/>
              </a:solidFill>
              <a:latin typeface="Arial"/>
              <a:cs typeface="Arial"/>
            </a:endParaRPr>
          </a:p>
          <a:p>
            <a:pPr marL="141288"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1.2 Activités du laboratoire et répartition du temps     ...……….……………………………………………………    6</a:t>
            </a:r>
          </a:p>
          <a:p>
            <a:pPr marL="141288"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1.3 Outils utilisés dans ce laboratoire     ……………………….……………………………………………………    7</a:t>
            </a:r>
            <a:endParaRPr lang="en-GB" sz="800" b="1" dirty="0">
              <a:solidFill>
                <a:sysClr val="windowText" lastClr="000000"/>
              </a:solidFill>
              <a:latin typeface="Arial"/>
              <a:cs typeface="Arial"/>
            </a:endParaRPr>
          </a:p>
          <a:p>
            <a:pPr marL="16328" defTabSz="1175644" hangingPunct="1">
              <a:lnSpc>
                <a:spcPct val="150000"/>
              </a:lnSpc>
              <a:spcBef>
                <a:spcPts val="0"/>
              </a:spcBef>
              <a:tabLst>
                <a:tab pos="10080000" algn="r"/>
                <a:tab pos="10440000" algn="r"/>
              </a:tabLst>
            </a:pPr>
            <a:r>
              <a:rPr lang="en-GB" sz="1400" b="1" dirty="0">
                <a:solidFill>
                  <a:sysClr val="windowText" lastClr="000000"/>
                </a:solidFill>
                <a:latin typeface="Arial"/>
                <a:cs typeface="Arial"/>
              </a:rPr>
              <a:t>Section 2 : Présentation générale des véhicules autonomes    ……………..…………………………………………...    8</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2.1 Que sont les véhicules autonomes ?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    9</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2.2 Niveaux d'automatisation de la conduite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    10</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2.3 État actuel du déploiement des véhicules autonomes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   11</a:t>
            </a:r>
          </a:p>
          <a:p>
            <a:pPr marL="16328" defTabSz="1175644" hangingPunct="1">
              <a:lnSpc>
                <a:spcPct val="150000"/>
              </a:lnSpc>
              <a:spcBef>
                <a:spcPts val="0"/>
              </a:spcBef>
              <a:tabLst>
                <a:tab pos="10080000" algn="r"/>
                <a:tab pos="10440000" algn="r"/>
              </a:tabLst>
            </a:pPr>
            <a:r>
              <a:rPr lang="en-GB" sz="1400" b="1" dirty="0">
                <a:solidFill>
                  <a:sysClr val="windowText" lastClr="000000"/>
                </a:solidFill>
                <a:latin typeface="Arial"/>
                <a:cs typeface="Arial"/>
              </a:rPr>
              <a:t>Section 3 : Avantages et défis des véhicules autonomes    …………………………………..…………………………    12</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3.1 Avantages potentiels des véhicules autonomes </a:t>
            </a:r>
            <a:r>
              <a:rPr lang="en-GB" sz="1400" dirty="0">
                <a:solidFill>
                  <a:sysClr val="windowText" lastClr="000000"/>
                </a:solidFill>
                <a:latin typeface="Arial"/>
                <a:cs typeface="Arial"/>
              </a:rPr>
              <a:t>    ……………..…………….…………………….</a:t>
            </a:r>
            <a:r>
              <a:rPr lang="en-GB" sz="1400" spc="64" dirty="0">
                <a:solidFill>
                  <a:sysClr val="windowText" lastClr="000000"/>
                </a:solidFill>
                <a:latin typeface="Arial"/>
                <a:cs typeface="Arial"/>
              </a:rPr>
              <a:t>………………………….     13</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3.2 Principaux défis et obstacles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    14</a:t>
            </a:r>
          </a:p>
          <a:p>
            <a:pPr marL="16328" defTabSz="1175644" hangingPunct="1">
              <a:lnSpc>
                <a:spcPct val="150000"/>
              </a:lnSpc>
              <a:spcBef>
                <a:spcPts val="0"/>
              </a:spcBef>
              <a:tabLst>
                <a:tab pos="10080000" algn="r"/>
                <a:tab pos="10440000" algn="r"/>
              </a:tabLst>
            </a:pPr>
            <a:r>
              <a:rPr lang="en-GB" sz="1400" b="1" dirty="0">
                <a:solidFill>
                  <a:sysClr val="windowText" lastClr="000000"/>
                </a:solidFill>
                <a:latin typeface="Arial"/>
                <a:cs typeface="Arial"/>
              </a:rPr>
              <a:t>Section 4 : Considérations éthiques et juridiques    ……………………………….</a:t>
            </a:r>
            <a:r>
              <a:rPr lang="en-GB" sz="1400" b="1" spc="373" dirty="0">
                <a:solidFill>
                  <a:sysClr val="windowText" lastClr="000000"/>
                </a:solidFill>
                <a:latin typeface="Arial"/>
                <a:cs typeface="Arial"/>
              </a:rPr>
              <a:t>………………………….. </a:t>
            </a:r>
            <a:r>
              <a:rPr lang="en-GB" sz="1400" b="1" spc="-13" dirty="0">
                <a:solidFill>
                  <a:sysClr val="windowText" lastClr="000000"/>
                </a:solidFill>
                <a:latin typeface="Arial"/>
                <a:cs typeface="Arial"/>
              </a:rPr>
              <a:t>   15</a:t>
            </a:r>
            <a:endParaRPr lang="en-GB" sz="14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4.1 Défis éthiques liés aux véhicules autonomes </a:t>
            </a:r>
            <a:r>
              <a:rPr lang="en-GB" sz="1400" dirty="0">
                <a:solidFill>
                  <a:sysClr val="windowText" lastClr="000000"/>
                </a:solidFill>
                <a:latin typeface="Arial"/>
                <a:cs typeface="Arial"/>
              </a:rPr>
              <a:t>     ……………………………………………….…………………………. </a:t>
            </a:r>
            <a:r>
              <a:rPr lang="en-GB" sz="1400" spc="64" dirty="0">
                <a:solidFill>
                  <a:sysClr val="windowText" lastClr="000000"/>
                </a:solidFill>
                <a:latin typeface="Arial"/>
                <a:cs typeface="Arial"/>
              </a:rPr>
              <a:t>    16</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4.2 Cadres juridiques et réglementaires    ………………….…………</a:t>
            </a:r>
            <a:r>
              <a:rPr lang="en-GB" sz="1400" dirty="0">
                <a:solidFill>
                  <a:sysClr val="windowText" lastClr="000000"/>
                </a:solidFill>
                <a:latin typeface="Arial"/>
                <a:cs typeface="Arial"/>
              </a:rPr>
              <a:t>……….…………………………... </a:t>
            </a:r>
            <a:r>
              <a:rPr lang="en-GB" sz="1400" spc="64" dirty="0">
                <a:solidFill>
                  <a:sysClr val="windowText" lastClr="000000"/>
                </a:solidFill>
                <a:latin typeface="Arial"/>
                <a:cs typeface="Arial"/>
              </a:rPr>
              <a:t>    23</a:t>
            </a:r>
          </a:p>
          <a:p>
            <a:pPr marL="180975" marR="7348" defTabSz="1175644" hangingPunct="1">
              <a:lnSpc>
                <a:spcPct val="100000"/>
              </a:lnSpc>
              <a:spcBef>
                <a:spcPts val="0"/>
              </a:spcBef>
              <a:tabLst>
                <a:tab pos="10080000" algn="r"/>
                <a:tab pos="10440000" algn="r"/>
              </a:tabLst>
            </a:pPr>
            <a:r>
              <a:rPr lang="en-GB" sz="1400" spc="64" dirty="0">
                <a:solidFill>
                  <a:sysClr val="windowText" lastClr="000000"/>
                </a:solidFill>
                <a:latin typeface="Arial"/>
                <a:cs typeface="Arial"/>
              </a:rPr>
              <a:t>4.3 Discussion en classe : stratégies pour un déploiement plus sûr et plus éthique    ………………………    25</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Véhicules autonomes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2000" b="1" dirty="0">
                <a:solidFill>
                  <a:sysClr val="windowText" lastClr="000000"/>
                </a:solidFill>
                <a:latin typeface="Arial"/>
                <a:cs typeface="Arial"/>
              </a:rPr>
              <a:t>5.1 Activité en classe 1 : </a:t>
            </a:r>
            <a:r>
              <a:rPr lang="en-GB" sz="2000" b="1" dirty="0" err="1">
                <a:solidFill>
                  <a:sysClr val="windowText" lastClr="000000"/>
                </a:solidFill>
                <a:latin typeface="Arial"/>
                <a:cs typeface="Arial"/>
              </a:rPr>
              <a:t>Analyse </a:t>
            </a:r>
            <a:r>
              <a:rPr lang="en-GB" sz="2000" b="1" dirty="0">
                <a:solidFill>
                  <a:sysClr val="windowText" lastClr="000000"/>
                </a:solidFill>
                <a:latin typeface="Arial"/>
                <a:cs typeface="Arial"/>
              </a:rPr>
              <a:t>des performances des véhicules autonomes</a:t>
            </a:r>
          </a:p>
        </p:txBody>
      </p:sp>
      <p:sp>
        <p:nvSpPr>
          <p:cNvPr id="71" name="object 3">
            <a:extLst>
              <a:ext uri="{FF2B5EF4-FFF2-40B4-BE49-F238E27FC236}">
                <a16:creationId xmlns:a16="http://schemas.microsoft.com/office/drawing/2014/main" id="{98C8FBB5-0778-901F-03DE-B74B313C3177}"/>
              </a:ext>
            </a:extLst>
          </p:cNvPr>
          <p:cNvSpPr txBox="1"/>
          <p:nvPr/>
        </p:nvSpPr>
        <p:spPr>
          <a:xfrm>
            <a:off x="747708" y="1510545"/>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Vous devez mettre en œuvre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l'analyse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des performances des véhicules autonomes à l'aide de Python sur Google Colab. Veuillez utiliser le code exemple fourni uniquement à titre indicatif. Vous êtes invité à rédiger et à exécuter votre propre version du modèle avec l'instructeur de la classe.</a:t>
            </a:r>
          </a:p>
        </p:txBody>
      </p:sp>
      <p:sp>
        <p:nvSpPr>
          <p:cNvPr id="2" name="object 3">
            <a:extLst>
              <a:ext uri="{FF2B5EF4-FFF2-40B4-BE49-F238E27FC236}">
                <a16:creationId xmlns:a16="http://schemas.microsoft.com/office/drawing/2014/main" id="{8B18CAF2-DB0C-73B7-00E6-9C94094D6ACE}"/>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procéder ?</a:t>
            </a:r>
          </a:p>
        </p:txBody>
      </p:sp>
      <p:sp>
        <p:nvSpPr>
          <p:cNvPr id="7" name="object 3">
            <a:extLst>
              <a:ext uri="{FF2B5EF4-FFF2-40B4-BE49-F238E27FC236}">
                <a16:creationId xmlns:a16="http://schemas.microsoft.com/office/drawing/2014/main" id="{BBF96479-EAED-C18C-7CC4-0CD82C9044A5}"/>
              </a:ext>
            </a:extLst>
          </p:cNvPr>
          <p:cNvSpPr txBox="1"/>
          <p:nvPr/>
        </p:nvSpPr>
        <p:spPr>
          <a:xfrm>
            <a:off x="747708" y="3043680"/>
            <a:ext cx="10725152" cy="1124484"/>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Nous vous fournirons un code Python dans le notebook Google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Exécutez chaque cellule du notebook Colab fourni étape par étape.</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Modifiez les noms des variables, les graphiques et les calculs pour comprendre comment les résultats changent.</a:t>
            </a:r>
          </a:p>
          <a:p>
            <a:pPr marL="722313" marR="0" lvl="0" indent="-342900" algn="l" defTabSz="914400" rtl="0" eaLnBrk="1" fontAlgn="auto" latinLnBrk="0" hangingPunct="1">
              <a:lnSpc>
                <a:spcPct val="100000"/>
              </a:lnSpc>
              <a:spcBef>
                <a:spcPts val="0"/>
              </a:spcBef>
              <a:spcAft>
                <a:spcPts val="0"/>
              </a:spcAft>
              <a:buClrTx/>
              <a:buSzTx/>
              <a:buFont typeface="+mj-lt"/>
              <a:buAutoNum type="arabicPeriod"/>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Comparez vos résultats avec le tableau de référence (véhicule autonome vs humain) et discutez des différences.</a:t>
            </a:r>
          </a:p>
        </p:txBody>
      </p:sp>
      <p:sp>
        <p:nvSpPr>
          <p:cNvPr id="6" name="object 3">
            <a:extLst>
              <a:ext uri="{FF2B5EF4-FFF2-40B4-BE49-F238E27FC236}">
                <a16:creationId xmlns:a16="http://schemas.microsoft.com/office/drawing/2014/main" id="{7F84652A-63E7-CE1E-2698-BAE5852EEE70}"/>
              </a:ext>
            </a:extLst>
          </p:cNvPr>
          <p:cNvSpPr txBox="1"/>
          <p:nvPr/>
        </p:nvSpPr>
        <p:spPr>
          <a:xfrm>
            <a:off x="726281" y="4768142"/>
            <a:ext cx="10732294"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Lien vers le code de référence :</a:t>
            </a:r>
            <a:r>
              <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hlinkClick r:id="rId3"/>
              </a:rPr>
              <a:t> https://colab.research.google.com/drive/1ZkryYxoTJ8Ckl0K6LYP_lAw2KG3EUaa-</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4" name="object 3">
            <a:extLst>
              <a:ext uri="{FF2B5EF4-FFF2-40B4-BE49-F238E27FC236}">
                <a16:creationId xmlns:a16="http://schemas.microsoft.com/office/drawing/2014/main" id="{08D01612-7C9B-E9A0-BB3B-4FFBC8FDDE62}"/>
              </a:ext>
            </a:extLst>
          </p:cNvPr>
          <p:cNvSpPr txBox="1"/>
          <p:nvPr/>
        </p:nvSpPr>
        <p:spPr>
          <a:xfrm>
            <a:off x="726281" y="5452441"/>
            <a:ext cx="10732294"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60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Enregistrez votre fichier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b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br>
            <a:r>
              <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ex : </a:t>
            </a:r>
            <a:r>
              <a:rPr kumimoji="0" lang="en-US"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Lab_13_Analyze_Autonomous_Vehicle_Performance.ipynb</a:t>
            </a:r>
            <a:endParaRPr kumimoji="0" lang="en-GB" sz="1800" b="0" i="1"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endParaRPr>
          </a:p>
        </p:txBody>
      </p:sp>
      <p:sp>
        <p:nvSpPr>
          <p:cNvPr id="9" name="Title 4">
            <a:extLst>
              <a:ext uri="{FF2B5EF4-FFF2-40B4-BE49-F238E27FC236}">
                <a16:creationId xmlns:a16="http://schemas.microsoft.com/office/drawing/2014/main" id="{BA67BA62-2294-4D09-5342-9B4D5E89B178}"/>
              </a:ext>
            </a:extLst>
          </p:cNvPr>
          <p:cNvSpPr>
            <a:spLocks noGrp="1"/>
          </p:cNvSpPr>
          <p:nvPr>
            <p:ph type="title"/>
          </p:nvPr>
        </p:nvSpPr>
        <p:spPr>
          <a:xfrm>
            <a:off x="727199" y="432000"/>
            <a:ext cx="7235701" cy="369332"/>
          </a:xfrm>
        </p:spPr>
        <p:txBody>
          <a:bodyPr/>
          <a:lstStyle/>
          <a:p>
            <a:r>
              <a:rPr lang="fr-FR" dirty="0"/>
              <a:t>5. </a:t>
            </a:r>
            <a:r>
              <a:rPr lang="fr-FR" dirty="0" err="1"/>
              <a:t>Analysez </a:t>
            </a:r>
            <a:r>
              <a:rPr lang="fr-FR" dirty="0"/>
              <a:t>les performances </a:t>
            </a:r>
            <a:r>
              <a:rPr lang="fr-FR" dirty="0" err="1"/>
              <a:t>des véhicules autonomes</a:t>
            </a:r>
          </a:p>
        </p:txBody>
      </p:sp>
    </p:spTree>
    <p:extLst>
      <p:ext uri="{BB962C8B-B14F-4D97-AF65-F5344CB8AC3E}">
        <p14:creationId xmlns:p14="http://schemas.microsoft.com/office/powerpoint/2010/main" val="3924216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1EE02-BEAC-5EE9-EF6D-FF64B6B9AF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D55F45-7C1D-54EF-CFA4-2EF8C2F50368}"/>
              </a:ext>
            </a:extLst>
          </p:cNvPr>
          <p:cNvSpPr txBox="1"/>
          <p:nvPr/>
        </p:nvSpPr>
        <p:spPr>
          <a:xfrm>
            <a:off x="733424" y="1025080"/>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5" name="object 3">
            <a:extLst>
              <a:ext uri="{FF2B5EF4-FFF2-40B4-BE49-F238E27FC236}">
                <a16:creationId xmlns:a16="http://schemas.microsoft.com/office/drawing/2014/main" id="{C45136A8-DABA-8A78-F282-47B0541C0FD8}"/>
              </a:ext>
            </a:extLst>
          </p:cNvPr>
          <p:cNvSpPr txBox="1"/>
          <p:nvPr/>
        </p:nvSpPr>
        <p:spPr>
          <a:xfrm>
            <a:off x="740566" y="1424136"/>
            <a:ext cx="10725152" cy="293487"/>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a:t>
            </a:r>
          </a:p>
        </p:txBody>
      </p:sp>
      <p:sp>
        <p:nvSpPr>
          <p:cNvPr id="70" name="object 3">
            <a:extLst>
              <a:ext uri="{FF2B5EF4-FFF2-40B4-BE49-F238E27FC236}">
                <a16:creationId xmlns:a16="http://schemas.microsoft.com/office/drawing/2014/main" id="{4D8775CD-C94B-0EA0-9A49-0B93889F797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US"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Instructions d'utilisation de Google </a:t>
            </a:r>
            <a:r>
              <a:rPr kumimoji="0" lang="en-US" sz="2000" b="1" i="0" u="none" strike="noStrike" kern="0" cap="none" spc="0" normalizeH="0" baseline="0" noProof="0" dirty="0" err="1">
                <a:ln>
                  <a:noFill/>
                </a:ln>
                <a:solidFill>
                  <a:sysClr val="windowText" lastClr="000000"/>
                </a:solidFill>
                <a:effectLst/>
                <a:uLnTx/>
                <a:uFillTx/>
                <a:latin typeface="Arial"/>
                <a:ea typeface="+mn-ea"/>
                <a:cs typeface="Arial"/>
                <a:sym typeface="Helvetica Neue"/>
              </a:rPr>
              <a:t>Colab</a:t>
            </a:r>
            <a:endPar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71" name="object 3">
            <a:extLst>
              <a:ext uri="{FF2B5EF4-FFF2-40B4-BE49-F238E27FC236}">
                <a16:creationId xmlns:a16="http://schemas.microsoft.com/office/drawing/2014/main" id="{81EFC2D8-C151-CC8C-CCE8-E23C28FF36A5}"/>
              </a:ext>
            </a:extLst>
          </p:cNvPr>
          <p:cNvSpPr txBox="1"/>
          <p:nvPr/>
        </p:nvSpPr>
        <p:spPr>
          <a:xfrm>
            <a:off x="740566" y="1464361"/>
            <a:ext cx="10718010" cy="847485"/>
          </a:xfrm>
          <a:prstGeom prst="rect">
            <a:avLst/>
          </a:prstGeom>
        </p:spPr>
        <p:txBody>
          <a:bodyPr vert="horz" wrap="square" lIns="0" tIns="16329"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Vous devez implémenter le code pour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le prétraitement des données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à l'aide de Python sur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Google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Veuillez utiliser le code fourni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à titre indicatif uniquement</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Vous êtes invité à rédiger et à exécuter votre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propre version pour le prétraitement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avec le formateur.</a:t>
            </a:r>
          </a:p>
        </p:txBody>
      </p:sp>
      <p:sp>
        <p:nvSpPr>
          <p:cNvPr id="11" name="object 3">
            <a:extLst>
              <a:ext uri="{FF2B5EF4-FFF2-40B4-BE49-F238E27FC236}">
                <a16:creationId xmlns:a16="http://schemas.microsoft.com/office/drawing/2014/main" id="{838A5249-B9A3-9F91-8DD9-35BD94FE866D}"/>
              </a:ext>
            </a:extLst>
          </p:cNvPr>
          <p:cNvSpPr txBox="1"/>
          <p:nvPr/>
        </p:nvSpPr>
        <p:spPr>
          <a:xfrm>
            <a:off x="733424" y="2692657"/>
            <a:ext cx="4675648" cy="64486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Instructions :</a:t>
            </a:r>
          </a:p>
          <a:p>
            <a:pPr marL="16328" marR="0" lvl="0" indent="0" algn="l" defTabSz="1175644" rtl="0" eaLnBrk="1" fontAlgn="auto" latinLnBrk="0" hangingPunct="1">
              <a:lnSpc>
                <a:spcPct val="100000"/>
              </a:lnSpc>
              <a:spcBef>
                <a:spcPts val="129"/>
              </a:spcBef>
              <a:spcAft>
                <a:spcPts val="600"/>
              </a:spcAft>
              <a:buClrTx/>
              <a:buSzTx/>
              <a:buFontTx/>
              <a:buNone/>
              <a:tabLst/>
              <a:defRPr/>
            </a:pP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Comment créer avec Google </a:t>
            </a:r>
            <a:r>
              <a:rPr kumimoji="0" lang="en-GB" sz="1700" b="0" i="0" u="none" strike="noStrike" kern="0" cap="none" spc="0" normalizeH="0" baseline="0" noProof="0" dirty="0" err="1">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Colab </a:t>
            </a:r>
            <a:r>
              <a:rPr kumimoji="0" lang="en-GB" sz="170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sym typeface="Helvetica Neue"/>
              </a:rPr>
              <a:t>? </a:t>
            </a:r>
          </a:p>
        </p:txBody>
      </p:sp>
      <p:sp>
        <p:nvSpPr>
          <p:cNvPr id="12" name="object 3">
            <a:extLst>
              <a:ext uri="{FF2B5EF4-FFF2-40B4-BE49-F238E27FC236}">
                <a16:creationId xmlns:a16="http://schemas.microsoft.com/office/drawing/2014/main" id="{5042D863-6ADA-BE47-5811-7EAC3A2BC7F0}"/>
              </a:ext>
            </a:extLst>
          </p:cNvPr>
          <p:cNvSpPr txBox="1"/>
          <p:nvPr/>
        </p:nvSpPr>
        <p:spPr>
          <a:xfrm>
            <a:off x="733424" y="3542190"/>
            <a:ext cx="4583902" cy="1478427"/>
          </a:xfrm>
          <a:prstGeom prst="rect">
            <a:avLst/>
          </a:prstGeom>
        </p:spPr>
        <p:txBody>
          <a:bodyPr vert="horz" wrap="square" lIns="0" tIns="16329" rIns="0" bIns="0" rtlCol="0">
            <a:spAutoFit/>
          </a:bodyPr>
          <a:lstStyle/>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Rendez-vous sur :</a:t>
            </a:r>
            <a:r>
              <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hlinkClick r:id="rId3"/>
              </a:rPr>
              <a:t> https://colab.research.google.com/</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Cliquez sur « Nouveau notebook » :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cela créera un fichier Python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ipynb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vierge dans </a:t>
            </a:r>
            <a:r>
              <a:rPr kumimoji="0" lang="en-GB" sz="17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Colab</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361950" marR="0" lvl="0" indent="-228600" algn="l" defTabSz="914400" rtl="0" eaLnBrk="1" fontAlgn="auto" latinLnBrk="0" hangingPunct="1">
              <a:lnSpc>
                <a:spcPct val="100000"/>
              </a:lnSpc>
              <a:spcBef>
                <a:spcPts val="0"/>
              </a:spcBef>
              <a:spcAft>
                <a:spcPts val="600"/>
              </a:spcAft>
              <a:buClrTx/>
              <a:buSzTx/>
              <a:buFont typeface="+mj-lt"/>
              <a:buAutoNum type="arabicPeriod"/>
              <a:tabLst>
                <a:tab pos="361950" algn="l"/>
              </a:tabLst>
              <a:defRPr/>
            </a:pPr>
            <a:r>
              <a:rPr kumimoji="0" lang="en-GB" sz="17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Construisez le modèle : </a:t>
            </a:r>
            <a:r>
              <a:rPr kumimoji="0" lang="en-GB"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utilisez l'exemple de code fourni et construisez le modèle.</a:t>
            </a:r>
            <a:endParaRPr kumimoji="0" lang="en-US" sz="17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pic>
        <p:nvPicPr>
          <p:cNvPr id="9" name="Picture 8">
            <a:extLst>
              <a:ext uri="{FF2B5EF4-FFF2-40B4-BE49-F238E27FC236}">
                <a16:creationId xmlns:a16="http://schemas.microsoft.com/office/drawing/2014/main" id="{2E2DD726-8098-3D58-6418-6218FE84CF91}"/>
              </a:ext>
            </a:extLst>
          </p:cNvPr>
          <p:cNvPicPr>
            <a:picLocks noChangeAspect="1"/>
          </p:cNvPicPr>
          <p:nvPr/>
        </p:nvPicPr>
        <p:blipFill>
          <a:blip r:embed="rId4"/>
          <a:stretch>
            <a:fillRect/>
          </a:stretch>
        </p:blipFill>
        <p:spPr>
          <a:xfrm>
            <a:off x="5357805" y="2692657"/>
            <a:ext cx="6086487" cy="3061005"/>
          </a:xfrm>
          <a:prstGeom prst="rect">
            <a:avLst/>
          </a:prstGeom>
        </p:spPr>
      </p:pic>
      <p:sp>
        <p:nvSpPr>
          <p:cNvPr id="4" name="Title 4">
            <a:extLst>
              <a:ext uri="{FF2B5EF4-FFF2-40B4-BE49-F238E27FC236}">
                <a16:creationId xmlns:a16="http://schemas.microsoft.com/office/drawing/2014/main" id="{C1D3A07B-4DFE-6737-31B8-6F1F85C10CF6}"/>
              </a:ext>
            </a:extLst>
          </p:cNvPr>
          <p:cNvSpPr>
            <a:spLocks noGrp="1"/>
          </p:cNvSpPr>
          <p:nvPr>
            <p:ph type="title"/>
          </p:nvPr>
        </p:nvSpPr>
        <p:spPr>
          <a:xfrm>
            <a:off x="727199" y="432000"/>
            <a:ext cx="7037581" cy="369332"/>
          </a:xfrm>
        </p:spPr>
        <p:txBody>
          <a:bodyPr/>
          <a:lstStyle/>
          <a:p>
            <a:r>
              <a:rPr lang="fr-FR" dirty="0"/>
              <a:t>5. </a:t>
            </a:r>
            <a:r>
              <a:rPr lang="fr-FR" dirty="0" err="1"/>
              <a:t>Analysez </a:t>
            </a:r>
            <a:r>
              <a:rPr lang="fr-FR" dirty="0"/>
              <a:t>les performances </a:t>
            </a:r>
            <a:r>
              <a:rPr lang="fr-FR" dirty="0" err="1"/>
              <a:t>du véhicule autonome</a:t>
            </a:r>
          </a:p>
        </p:txBody>
      </p:sp>
    </p:spTree>
    <p:extLst>
      <p:ext uri="{BB962C8B-B14F-4D97-AF65-F5344CB8AC3E}">
        <p14:creationId xmlns:p14="http://schemas.microsoft.com/office/powerpoint/2010/main" val="4058415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0E6F3-F549-C8A9-6373-46031BEDFD4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6D19722-B055-BBC7-A6B1-777980AB71BB}"/>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AFE559E-E235-336C-90DB-F2FA74E1FCB4}"/>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011E8334-C549-20F6-5872-4757ED8968E4}"/>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5.2 Chargement et exploration de l'ensemble de données sur les performances audiovisuelles</a:t>
            </a:r>
          </a:p>
        </p:txBody>
      </p:sp>
      <p:sp>
        <p:nvSpPr>
          <p:cNvPr id="71" name="object 3">
            <a:extLst>
              <a:ext uri="{FF2B5EF4-FFF2-40B4-BE49-F238E27FC236}">
                <a16:creationId xmlns:a16="http://schemas.microsoft.com/office/drawing/2014/main" id="{98C8FBB5-0778-901F-03DE-B74B313C3177}"/>
              </a:ext>
            </a:extLst>
          </p:cNvPr>
          <p:cNvSpPr txBox="1"/>
          <p:nvPr/>
        </p:nvSpPr>
        <p:spPr>
          <a:xfrm>
            <a:off x="740566" y="1424136"/>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Objectif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se familiariser avec la structure de l'ensemble de données et les types de variables.</a:t>
            </a:r>
          </a:p>
        </p:txBody>
      </p:sp>
      <p:sp>
        <p:nvSpPr>
          <p:cNvPr id="7" name="object 3">
            <a:extLst>
              <a:ext uri="{FF2B5EF4-FFF2-40B4-BE49-F238E27FC236}">
                <a16:creationId xmlns:a16="http://schemas.microsoft.com/office/drawing/2014/main" id="{BBF96479-EAED-C18C-7CC4-0CD82C9044A5}"/>
              </a:ext>
            </a:extLst>
          </p:cNvPr>
          <p:cNvSpPr txBox="1"/>
          <p:nvPr/>
        </p:nvSpPr>
        <p:spPr>
          <a:xfrm>
            <a:off x="747708" y="1901156"/>
            <a:ext cx="7965284" cy="847485"/>
          </a:xfrm>
          <a:prstGeom prst="rect">
            <a:avLst/>
          </a:prstGeom>
        </p:spPr>
        <p:txBody>
          <a:bodyPr vert="horz" wrap="square" lIns="0" tIns="16329" rIns="0" bIns="0" rtlCol="0">
            <a:spAutoFit/>
          </a:bodyPr>
          <a:lstStyle/>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Veuillez ouvrir le fichier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 créer un nouveau notebook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Colab</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Téléchargez l'ensemble de données ou lisez-le à l'aide de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pd.read_csv</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Utilisez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df.head</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df.info()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et </a:t>
            </a:r>
            <a:r>
              <a:rPr kumimoji="0" lang="en-GB" sz="18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df.describe</a:t>
            </a:r>
            <a:r>
              <a:rPr kumimoji="0" lang="en-GB" sz="18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pour explorer les données.</a:t>
            </a:r>
            <a:endPar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0" name="object 3">
            <a:extLst>
              <a:ext uri="{FF2B5EF4-FFF2-40B4-BE49-F238E27FC236}">
                <a16:creationId xmlns:a16="http://schemas.microsoft.com/office/drawing/2014/main" id="{3629CCE6-6EE0-0E8B-392D-91F4C78E7061}"/>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pic>
        <p:nvPicPr>
          <p:cNvPr id="9" name="Picture 8">
            <a:extLst>
              <a:ext uri="{FF2B5EF4-FFF2-40B4-BE49-F238E27FC236}">
                <a16:creationId xmlns:a16="http://schemas.microsoft.com/office/drawing/2014/main" id="{328B6E69-459E-563F-90A5-9C296530177D}"/>
              </a:ext>
            </a:extLst>
          </p:cNvPr>
          <p:cNvPicPr>
            <a:picLocks noChangeAspect="1"/>
          </p:cNvPicPr>
          <p:nvPr/>
        </p:nvPicPr>
        <p:blipFill>
          <a:blip r:embed="rId2"/>
          <a:stretch>
            <a:fillRect/>
          </a:stretch>
        </p:blipFill>
        <p:spPr>
          <a:xfrm>
            <a:off x="985833" y="2929033"/>
            <a:ext cx="6396042" cy="3333746"/>
          </a:xfrm>
          <a:prstGeom prst="rect">
            <a:avLst/>
          </a:prstGeom>
        </p:spPr>
      </p:pic>
      <p:sp>
        <p:nvSpPr>
          <p:cNvPr id="2" name="Title 4">
            <a:extLst>
              <a:ext uri="{FF2B5EF4-FFF2-40B4-BE49-F238E27FC236}">
                <a16:creationId xmlns:a16="http://schemas.microsoft.com/office/drawing/2014/main" id="{217C1DED-377E-D338-F32C-1762B61219AD}"/>
              </a:ext>
            </a:extLst>
          </p:cNvPr>
          <p:cNvSpPr>
            <a:spLocks noGrp="1"/>
          </p:cNvSpPr>
          <p:nvPr>
            <p:ph type="title"/>
          </p:nvPr>
        </p:nvSpPr>
        <p:spPr>
          <a:xfrm>
            <a:off x="727199" y="432000"/>
            <a:ext cx="7129021" cy="369332"/>
          </a:xfrm>
        </p:spPr>
        <p:txBody>
          <a:bodyPr/>
          <a:lstStyle/>
          <a:p>
            <a:r>
              <a:rPr lang="fr-FR" dirty="0"/>
              <a:t>5. </a:t>
            </a:r>
            <a:r>
              <a:rPr lang="fr-FR" dirty="0" err="1"/>
              <a:t>Analyser </a:t>
            </a:r>
            <a:r>
              <a:rPr lang="fr-FR" dirty="0"/>
              <a:t>les performances </a:t>
            </a:r>
            <a:r>
              <a:rPr lang="fr-FR" dirty="0" err="1"/>
              <a:t>des véhicules autonomes</a:t>
            </a:r>
          </a:p>
        </p:txBody>
      </p:sp>
    </p:spTree>
    <p:extLst>
      <p:ext uri="{BB962C8B-B14F-4D97-AF65-F5344CB8AC3E}">
        <p14:creationId xmlns:p14="http://schemas.microsoft.com/office/powerpoint/2010/main" val="2029822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E662C-211D-4213-65F2-051CB04785C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853C76-5487-5EE7-E593-6DAFDC2E0303}"/>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BF66DD3F-7793-59DD-1D1F-65DC9973E436}"/>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45CC9C7B-4582-464A-2436-91F6472DC43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71" name="object 3">
            <a:extLst>
              <a:ext uri="{FF2B5EF4-FFF2-40B4-BE49-F238E27FC236}">
                <a16:creationId xmlns:a16="http://schemas.microsoft.com/office/drawing/2014/main" id="{6A931CE3-A0BF-C71D-15C6-17CABC8EA652}"/>
              </a:ext>
            </a:extLst>
          </p:cNvPr>
          <p:cNvSpPr txBox="1"/>
          <p:nvPr/>
        </p:nvSpPr>
        <p:spPr>
          <a:xfrm>
            <a:off x="740566" y="1424136"/>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0" name="object 3">
            <a:extLst>
              <a:ext uri="{FF2B5EF4-FFF2-40B4-BE49-F238E27FC236}">
                <a16:creationId xmlns:a16="http://schemas.microsoft.com/office/drawing/2014/main" id="{02A96DF7-CA2C-C1BA-3F84-406655C014AE}"/>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15" name="object 3">
            <a:extLst>
              <a:ext uri="{FF2B5EF4-FFF2-40B4-BE49-F238E27FC236}">
                <a16:creationId xmlns:a16="http://schemas.microsoft.com/office/drawing/2014/main" id="{BD264A96-5088-A738-DDB5-98B24A2E9DA1}"/>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pic>
        <p:nvPicPr>
          <p:cNvPr id="11" name="Picture 10" descr="A screenshot of a computer program&#10;&#10;AI-generated content may be incorrect.">
            <a:extLst>
              <a:ext uri="{FF2B5EF4-FFF2-40B4-BE49-F238E27FC236}">
                <a16:creationId xmlns:a16="http://schemas.microsoft.com/office/drawing/2014/main" id="{E7A84A4A-4E73-E588-E8F2-BD4EF5D061E5}"/>
              </a:ext>
            </a:extLst>
          </p:cNvPr>
          <p:cNvPicPr>
            <a:picLocks noChangeAspect="1"/>
          </p:cNvPicPr>
          <p:nvPr/>
        </p:nvPicPr>
        <p:blipFill>
          <a:blip r:embed="rId2"/>
          <a:srcRect b="55256"/>
          <a:stretch>
            <a:fillRect/>
          </a:stretch>
        </p:blipFill>
        <p:spPr>
          <a:xfrm>
            <a:off x="719138" y="1023828"/>
            <a:ext cx="7529568" cy="3520740"/>
          </a:xfrm>
          <a:prstGeom prst="rect">
            <a:avLst/>
          </a:prstGeom>
        </p:spPr>
      </p:pic>
      <p:sp>
        <p:nvSpPr>
          <p:cNvPr id="2" name="Title 4">
            <a:extLst>
              <a:ext uri="{FF2B5EF4-FFF2-40B4-BE49-F238E27FC236}">
                <a16:creationId xmlns:a16="http://schemas.microsoft.com/office/drawing/2014/main" id="{C2A2CB5F-A02C-B758-5900-0AC56B501155}"/>
              </a:ext>
            </a:extLst>
          </p:cNvPr>
          <p:cNvSpPr>
            <a:spLocks noGrp="1"/>
          </p:cNvSpPr>
          <p:nvPr>
            <p:ph type="title"/>
          </p:nvPr>
        </p:nvSpPr>
        <p:spPr>
          <a:xfrm>
            <a:off x="727199" y="424380"/>
            <a:ext cx="5787901" cy="369332"/>
          </a:xfrm>
        </p:spPr>
        <p:txBody>
          <a:bodyPr/>
          <a:lstStyle/>
          <a:p>
            <a:r>
              <a:rPr lang="fr-FR" dirty="0"/>
              <a:t>5. </a:t>
            </a:r>
            <a:r>
              <a:rPr lang="fr-FR" dirty="0" err="1"/>
              <a:t>Analyser </a:t>
            </a:r>
            <a:r>
              <a:rPr lang="fr-FR" dirty="0"/>
              <a:t>les performances </a:t>
            </a:r>
            <a:r>
              <a:rPr lang="fr-FR" dirty="0" err="1"/>
              <a:t>des véhicules autonomes</a:t>
            </a:r>
          </a:p>
        </p:txBody>
      </p:sp>
      <p:pic>
        <p:nvPicPr>
          <p:cNvPr id="4" name="Picture 3" descr="A screenshot of a computer program&#10;&#10;AI-generated content may be incorrect.">
            <a:extLst>
              <a:ext uri="{FF2B5EF4-FFF2-40B4-BE49-F238E27FC236}">
                <a16:creationId xmlns:a16="http://schemas.microsoft.com/office/drawing/2014/main" id="{2983454D-C387-D676-05CA-5C1AB94B9DB3}"/>
              </a:ext>
            </a:extLst>
          </p:cNvPr>
          <p:cNvPicPr>
            <a:picLocks noChangeAspect="1"/>
          </p:cNvPicPr>
          <p:nvPr/>
        </p:nvPicPr>
        <p:blipFill>
          <a:blip r:embed="rId2"/>
          <a:srcRect t="47251" r="28013"/>
          <a:stretch>
            <a:fillRect/>
          </a:stretch>
        </p:blipFill>
        <p:spPr>
          <a:xfrm>
            <a:off x="5314810" y="1084596"/>
            <a:ext cx="6200903" cy="4748324"/>
          </a:xfrm>
          <a:prstGeom prst="rect">
            <a:avLst/>
          </a:prstGeom>
        </p:spPr>
      </p:pic>
    </p:spTree>
    <p:extLst>
      <p:ext uri="{BB962C8B-B14F-4D97-AF65-F5344CB8AC3E}">
        <p14:creationId xmlns:p14="http://schemas.microsoft.com/office/powerpoint/2010/main" val="600634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FA261-690F-6EAC-8550-398B0B30817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450954B-03F7-EFC9-37FE-5C61CF1E6EA7}"/>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580966E0-B846-1726-4795-102CD48B9E10}"/>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10" name="object 3">
            <a:extLst>
              <a:ext uri="{FF2B5EF4-FFF2-40B4-BE49-F238E27FC236}">
                <a16:creationId xmlns:a16="http://schemas.microsoft.com/office/drawing/2014/main" id="{253D7744-7110-D7C4-6ABF-B8FEDFD549F6}"/>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15" name="object 3">
            <a:extLst>
              <a:ext uri="{FF2B5EF4-FFF2-40B4-BE49-F238E27FC236}">
                <a16:creationId xmlns:a16="http://schemas.microsoft.com/office/drawing/2014/main" id="{EA1FCA55-E74D-4533-3367-FB2D27520CE3}"/>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16" name="object 3">
            <a:extLst>
              <a:ext uri="{FF2B5EF4-FFF2-40B4-BE49-F238E27FC236}">
                <a16:creationId xmlns:a16="http://schemas.microsoft.com/office/drawing/2014/main" id="{687E18AB-B7BD-4061-EB44-E05E6C57F176}"/>
              </a:ext>
            </a:extLst>
          </p:cNvPr>
          <p:cNvSpPr txBox="1"/>
          <p:nvPr/>
        </p:nvSpPr>
        <p:spPr>
          <a:xfrm>
            <a:off x="726282" y="103363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5.3 Réaliser des statistiques descriptives</a:t>
            </a:r>
          </a:p>
        </p:txBody>
      </p:sp>
      <p:sp>
        <p:nvSpPr>
          <p:cNvPr id="17" name="object 3">
            <a:extLst>
              <a:ext uri="{FF2B5EF4-FFF2-40B4-BE49-F238E27FC236}">
                <a16:creationId xmlns:a16="http://schemas.microsoft.com/office/drawing/2014/main" id="{0C2C03B1-8D71-5DC7-D561-974AE497B463}"/>
              </a:ext>
            </a:extLst>
          </p:cNvPr>
          <p:cNvSpPr txBox="1"/>
          <p:nvPr/>
        </p:nvSpPr>
        <p:spPr>
          <a:xfrm>
            <a:off x="733424" y="1432687"/>
            <a:ext cx="10718010"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Objectif :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Analyser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tendances centrales et la dispersion des indicateurs de performance.</a:t>
            </a:r>
          </a:p>
        </p:txBody>
      </p:sp>
      <p:sp>
        <p:nvSpPr>
          <p:cNvPr id="18" name="object 3">
            <a:extLst>
              <a:ext uri="{FF2B5EF4-FFF2-40B4-BE49-F238E27FC236}">
                <a16:creationId xmlns:a16="http://schemas.microsoft.com/office/drawing/2014/main" id="{37125AE2-B541-E0F7-5C44-27E5F2DBD6C6}"/>
              </a:ext>
            </a:extLst>
          </p:cNvPr>
          <p:cNvSpPr txBox="1"/>
          <p:nvPr/>
        </p:nvSpPr>
        <p:spPr>
          <a:xfrm>
            <a:off x="740565" y="1909707"/>
            <a:ext cx="5923193" cy="3063476"/>
          </a:xfrm>
          <a:prstGeom prst="rect">
            <a:avLst/>
          </a:prstGeom>
        </p:spPr>
        <p:txBody>
          <a:bodyPr vert="horz" wrap="square" lIns="0" tIns="16329" rIns="0" bIns="0" rtlCol="0">
            <a:spAutoFit/>
          </a:bodyPr>
          <a:lstStyle/>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Indicateurs à </a:t>
            </a:r>
            <a:r>
              <a:rPr kumimoji="0" lang="en-GB" sz="1800" b="1"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analyser </a:t>
            </a: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lang="en-US" sz="1800" dirty="0">
                <a:solidFill>
                  <a:sysClr val="windowText" lastClr="000000"/>
                </a:solidFill>
                <a:latin typeface="Arial"/>
                <a:cs typeface="Arial"/>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vitesse</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r>
              <a:rPr lang="en-US" sz="1800" dirty="0">
                <a:solidFill>
                  <a:sysClr val="windowText" lastClr="000000"/>
                </a:solidFill>
                <a:latin typeface="Arial"/>
                <a:cs typeface="Arial"/>
              </a:rPr>
              <a:t>                  </a:t>
            </a:r>
            <a:r>
              <a:rPr lang="en-AT" sz="1800" dirty="0">
                <a:solidFill>
                  <a:sysClr val="windowText" lastClr="000000"/>
                </a:solidFill>
                <a:latin typeface="Arial"/>
                <a:cs typeface="Arial"/>
              </a:rPr>
              <a:t>    </a:t>
            </a:r>
            <a:r>
              <a:rPr lang="en-US" sz="1800" dirty="0">
                <a:solidFill>
                  <a:sysClr val="windowText" lastClr="000000"/>
                </a:solidFill>
                <a:latin typeface="Arial"/>
                <a:cs typeface="Arial"/>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distance_de_freinage</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lang="en-US" sz="1800" dirty="0">
                <a:solidFill>
                  <a:sysClr val="windowText" lastClr="000000"/>
                </a:solidFill>
                <a:latin typeface="Arial"/>
                <a:cs typeface="Arial"/>
              </a:rPr>
              <a:t>✅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temps_de_réaction </a:t>
            </a:r>
            <a:r>
              <a:rPr lang="en-US" sz="1800" dirty="0">
                <a:solidFill>
                  <a:sysClr val="windowText" lastClr="000000"/>
                </a:solidFill>
                <a:latin typeface="Arial"/>
                <a:cs typeface="Arial"/>
              </a:rPr>
              <a:t>    ✅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durée_du_trajet</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Outils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Python pandas,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numpy</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a:p>
            <a:pPr marL="504825" marR="0" lvl="0" indent="-228600" algn="l" defTabSz="914400" rtl="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Instructions :</a:t>
            </a:r>
            <a:b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br>
            <a:r>
              <a:rPr lang="en-US" sz="1800" dirty="0">
                <a:solidFill>
                  <a:sysClr val="windowText" lastClr="000000"/>
                </a:solidFill>
                <a:latin typeface="Arial"/>
                <a:cs typeface="Arial"/>
              </a:rPr>
              <a:t>✅ Utiliser .mean(), .median(), .std(), .min(), .max()</a:t>
            </a:r>
            <a:br>
              <a:rPr lang="en-US" sz="1800" dirty="0">
                <a:solidFill>
                  <a:sysClr val="windowText" lastClr="000000"/>
                </a:solidFill>
                <a:latin typeface="Arial"/>
                <a:cs typeface="Arial"/>
              </a:rPr>
            </a:br>
            <a:r>
              <a:rPr lang="en-US" sz="1800" dirty="0">
                <a:solidFill>
                  <a:sysClr val="windowText" lastClr="000000"/>
                </a:solidFill>
                <a:latin typeface="Arial"/>
                <a:cs typeface="Arial"/>
              </a:rPr>
              <a:t>✅ </a:t>
            </a:r>
            <a:r>
              <a:rPr lang="en-GB" sz="1800" kern="1200" dirty="0">
                <a:solidFill>
                  <a:srgbClr val="000000">
                    <a:lumMod val="75000"/>
                    <a:lumOff val="25000"/>
                  </a:srgbClr>
                </a:solidFill>
                <a:latin typeface="Arial" panose="020B0604020202020204" pitchFamily="34" charset="0"/>
                <a:cs typeface="Arial" panose="020B0604020202020204" pitchFamily="34" charset="0"/>
              </a:rPr>
              <a:t>Regroupez les données par </a:t>
            </a:r>
            <a:r>
              <a:rPr lang="en-GB" sz="1800" kern="1200" dirty="0" err="1">
                <a:solidFill>
                  <a:srgbClr val="000000">
                    <a:lumMod val="75000"/>
                    <a:lumOff val="25000"/>
                  </a:srgbClr>
                </a:solidFill>
                <a:latin typeface="Arial" panose="020B0604020202020204" pitchFamily="34" charset="0"/>
                <a:cs typeface="Arial" panose="020B0604020202020204" pitchFamily="34" charset="0"/>
              </a:rPr>
              <a:t>type de véhicule </a:t>
            </a:r>
            <a:r>
              <a:rPr lang="en-GB" sz="1800" kern="1200" dirty="0">
                <a:solidFill>
                  <a:srgbClr val="000000">
                    <a:lumMod val="75000"/>
                    <a:lumOff val="25000"/>
                  </a:srgbClr>
                </a:solidFill>
                <a:latin typeface="Arial" panose="020B0604020202020204" pitchFamily="34" charset="0"/>
                <a:cs typeface="Arial" panose="020B0604020202020204" pitchFamily="34" charset="0"/>
              </a:rPr>
              <a:t>(véhicule autonome vs humain)        </a:t>
            </a:r>
            <a:br>
              <a:rPr lang="en-GB" sz="1800" kern="1200" dirty="0">
                <a:solidFill>
                  <a:srgbClr val="000000">
                    <a:lumMod val="75000"/>
                    <a:lumOff val="25000"/>
                  </a:srgbClr>
                </a:solidFill>
                <a:latin typeface="Arial" panose="020B0604020202020204" pitchFamily="34" charset="0"/>
                <a:cs typeface="Arial" panose="020B0604020202020204" pitchFamily="34" charset="0"/>
              </a:rPr>
            </a:br>
            <a:r>
              <a:rPr lang="en-GB" sz="1800" kern="1200" dirty="0">
                <a:solidFill>
                  <a:srgbClr val="000000">
                    <a:lumMod val="75000"/>
                    <a:lumOff val="25000"/>
                  </a:srgbClr>
                </a:solidFill>
                <a:latin typeface="Arial" panose="020B0604020202020204" pitchFamily="34" charset="0"/>
                <a:cs typeface="Arial" panose="020B0604020202020204" pitchFamily="34" charset="0"/>
              </a:rPr>
              <a:t>      et comparez les statistiques</a:t>
            </a:r>
            <a:endParaRPr lang="en-US" sz="1800" dirty="0">
              <a:solidFill>
                <a:sysClr val="windowText" lastClr="000000"/>
              </a:solidFill>
              <a:latin typeface="Arial"/>
              <a:cs typeface="Arial"/>
            </a:endParaRPr>
          </a:p>
        </p:txBody>
      </p:sp>
      <p:pic>
        <p:nvPicPr>
          <p:cNvPr id="2" name="Picture 1" descr="A screenshot of a computer&#10;&#10;AI-generated content may be incorrect.">
            <a:extLst>
              <a:ext uri="{FF2B5EF4-FFF2-40B4-BE49-F238E27FC236}">
                <a16:creationId xmlns:a16="http://schemas.microsoft.com/office/drawing/2014/main" id="{CE491BAA-7467-CDF0-925B-5FF3113E61FE}"/>
              </a:ext>
            </a:extLst>
          </p:cNvPr>
          <p:cNvPicPr>
            <a:picLocks noChangeAspect="1"/>
          </p:cNvPicPr>
          <p:nvPr/>
        </p:nvPicPr>
        <p:blipFill>
          <a:blip r:embed="rId2"/>
          <a:srcRect r="8117"/>
          <a:stretch>
            <a:fillRect/>
          </a:stretch>
        </p:blipFill>
        <p:spPr>
          <a:xfrm>
            <a:off x="6739958" y="2441353"/>
            <a:ext cx="5266302" cy="3140075"/>
          </a:xfrm>
          <a:prstGeom prst="rect">
            <a:avLst/>
          </a:prstGeom>
        </p:spPr>
      </p:pic>
      <p:sp>
        <p:nvSpPr>
          <p:cNvPr id="7" name="Title 4">
            <a:extLst>
              <a:ext uri="{FF2B5EF4-FFF2-40B4-BE49-F238E27FC236}">
                <a16:creationId xmlns:a16="http://schemas.microsoft.com/office/drawing/2014/main" id="{A2CFDFB8-B79B-764D-A002-5C822D7507A8}"/>
              </a:ext>
            </a:extLst>
          </p:cNvPr>
          <p:cNvSpPr>
            <a:spLocks noGrp="1"/>
          </p:cNvSpPr>
          <p:nvPr>
            <p:ph type="title"/>
          </p:nvPr>
        </p:nvSpPr>
        <p:spPr>
          <a:xfrm>
            <a:off x="727199" y="432000"/>
            <a:ext cx="7029961" cy="369332"/>
          </a:xfrm>
        </p:spPr>
        <p:txBody>
          <a:bodyPr/>
          <a:lstStyle/>
          <a:p>
            <a:r>
              <a:rPr lang="fr-FR" dirty="0"/>
              <a:t>5. </a:t>
            </a:r>
            <a:r>
              <a:rPr lang="fr-FR" dirty="0" err="1"/>
              <a:t>Analysez </a:t>
            </a:r>
            <a:r>
              <a:rPr lang="fr-FR" dirty="0"/>
              <a:t>les performances </a:t>
            </a:r>
            <a:r>
              <a:rPr lang="fr-FR" dirty="0" err="1"/>
              <a:t>des véhicules autonomes</a:t>
            </a:r>
          </a:p>
        </p:txBody>
      </p:sp>
    </p:spTree>
    <p:extLst>
      <p:ext uri="{BB962C8B-B14F-4D97-AF65-F5344CB8AC3E}">
        <p14:creationId xmlns:p14="http://schemas.microsoft.com/office/powerpoint/2010/main" val="73739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191D5-ED90-7728-AD6E-99C89655130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3562D34-9103-BCC5-813C-C960EDFC2AB1}"/>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E95859CB-623F-CEAD-B245-2AC025FB652F}"/>
              </a:ext>
            </a:extLst>
          </p:cNvPr>
          <p:cNvSpPr txBox="1"/>
          <p:nvPr/>
        </p:nvSpPr>
        <p:spPr>
          <a:xfrm>
            <a:off x="740566" y="1424136"/>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70" name="object 3">
            <a:extLst>
              <a:ext uri="{FF2B5EF4-FFF2-40B4-BE49-F238E27FC236}">
                <a16:creationId xmlns:a16="http://schemas.microsoft.com/office/drawing/2014/main" id="{53682C8F-D2AF-AEF3-6E5C-11B11CFBE50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5.4 Créer des visualisations</a:t>
            </a:r>
          </a:p>
        </p:txBody>
      </p:sp>
      <p:sp>
        <p:nvSpPr>
          <p:cNvPr id="71" name="object 3">
            <a:extLst>
              <a:ext uri="{FF2B5EF4-FFF2-40B4-BE49-F238E27FC236}">
                <a16:creationId xmlns:a16="http://schemas.microsoft.com/office/drawing/2014/main" id="{B7E57858-F804-B716-ACDF-EBB03B1E20D7}"/>
              </a:ext>
            </a:extLst>
          </p:cNvPr>
          <p:cNvSpPr txBox="1"/>
          <p:nvPr/>
        </p:nvSpPr>
        <p:spPr>
          <a:xfrm>
            <a:off x="740566" y="1424136"/>
            <a:ext cx="7291710" cy="447376"/>
          </a:xfrm>
          <a:prstGeom prst="rect">
            <a:avLst/>
          </a:prstGeom>
        </p:spPr>
        <p:txBody>
          <a:bodyPr vert="horz" wrap="square" lIns="0" tIns="16329" rIns="0" bIns="0" rtlCol="0">
            <a:spAutoFit/>
          </a:bodyPr>
          <a:lstStyle/>
          <a:p>
            <a:pPr marR="0" lvl="0" algn="l" defTabSz="914400" eaLnBrk="1" fontAlgn="auto" latinLnBrk="0" hangingPunct="1">
              <a:lnSpc>
                <a:spcPct val="100000"/>
              </a:lnSpc>
              <a:spcBef>
                <a:spcPts val="0"/>
              </a:spcBef>
              <a:spcAft>
                <a:spcPts val="0"/>
              </a:spcAft>
              <a:buClrTx/>
              <a:buSzTx/>
              <a:tabLst>
                <a:tab pos="361950" algn="l"/>
              </a:tabLst>
              <a:defRPr/>
            </a:pPr>
            <a:r>
              <a:rPr kumimoji="0" lang="en-GB" sz="1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Objectif :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Visualiser les performances des véhicules autonomes par rapport à celles des véhicules humains à l'aide de </a:t>
            </a:r>
            <a:r>
              <a:rPr lang="en-GB" sz="1400" kern="1200" dirty="0">
                <a:solidFill>
                  <a:srgbClr val="000000">
                    <a:lumMod val="75000"/>
                    <a:lumOff val="25000"/>
                  </a:srgbClr>
                </a:solidFill>
                <a:latin typeface="Arial" panose="020B0604020202020204" pitchFamily="34" charset="0"/>
                <a:cs typeface="Arial" panose="020B0604020202020204" pitchFamily="34" charset="0"/>
              </a:rPr>
              <a:t>:</a:t>
            </a:r>
            <a:endPar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7" name="object 3">
            <a:extLst>
              <a:ext uri="{FF2B5EF4-FFF2-40B4-BE49-F238E27FC236}">
                <a16:creationId xmlns:a16="http://schemas.microsoft.com/office/drawing/2014/main" id="{6237F04E-85C9-917A-C9FD-D0651699C747}"/>
              </a:ext>
            </a:extLst>
          </p:cNvPr>
          <p:cNvSpPr txBox="1"/>
          <p:nvPr/>
        </p:nvSpPr>
        <p:spPr>
          <a:xfrm>
            <a:off x="582697" y="1891969"/>
            <a:ext cx="7607449" cy="878263"/>
          </a:xfrm>
          <a:prstGeom prst="rect">
            <a:avLst/>
          </a:prstGeom>
        </p:spPr>
        <p:txBody>
          <a:bodyPr vert="horz" wrap="square" lIns="0" tIns="16329" rIns="0" bIns="0" rtlCol="0">
            <a:spAutoFit/>
          </a:bodyPr>
          <a:lstStyle/>
          <a:p>
            <a:pPr marL="504825" marR="0" lvl="0" indent="-228600" algn="l" defTabSz="91440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Boîtes à moustaches :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comparer les distributions (par exemple, vitesse, temps de réaction)</a:t>
            </a:r>
          </a:p>
          <a:p>
            <a:pPr marL="504825" marR="0" lvl="0" indent="-228600" algn="l" defTabSz="91440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Histogrammes :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afficher la fréquence de la vitesse ou de la distance de freinage</a:t>
            </a:r>
          </a:p>
          <a:p>
            <a:pPr marL="504825" marR="0" lvl="0" indent="-228600" algn="l" defTabSz="91440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Graphique chronologique :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représenter la vitesse au fil du temps</a:t>
            </a:r>
            <a:endParaRPr kumimoji="0" lang="en-US"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0" name="object 3">
            <a:extLst>
              <a:ext uri="{FF2B5EF4-FFF2-40B4-BE49-F238E27FC236}">
                <a16:creationId xmlns:a16="http://schemas.microsoft.com/office/drawing/2014/main" id="{63330818-D232-BCB3-C42C-4FC1B436728A}"/>
              </a:ext>
            </a:extLst>
          </p:cNvPr>
          <p:cNvSpPr txBox="1"/>
          <p:nvPr/>
        </p:nvSpPr>
        <p:spPr>
          <a:xfrm>
            <a:off x="747708" y="292903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15" name="object 3">
            <a:extLst>
              <a:ext uri="{FF2B5EF4-FFF2-40B4-BE49-F238E27FC236}">
                <a16:creationId xmlns:a16="http://schemas.microsoft.com/office/drawing/2014/main" id="{20209F1B-7966-1D1B-82CA-F61E6F195074}"/>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2" name="object 3">
            <a:extLst>
              <a:ext uri="{FF2B5EF4-FFF2-40B4-BE49-F238E27FC236}">
                <a16:creationId xmlns:a16="http://schemas.microsoft.com/office/drawing/2014/main" id="{FD2E2807-8AE7-1833-8DF4-BC10A1EA91CB}"/>
              </a:ext>
            </a:extLst>
          </p:cNvPr>
          <p:cNvSpPr txBox="1"/>
          <p:nvPr/>
        </p:nvSpPr>
        <p:spPr>
          <a:xfrm>
            <a:off x="726282" y="2799669"/>
            <a:ext cx="10718010" cy="231932"/>
          </a:xfrm>
          <a:prstGeom prst="rect">
            <a:avLst/>
          </a:prstGeom>
        </p:spPr>
        <p:txBody>
          <a:bodyPr vert="horz" wrap="square" lIns="0" tIns="16329" rIns="0" bIns="0" rtlCol="0">
            <a:spAutoFit/>
          </a:bodyPr>
          <a:lstStyle/>
          <a:p>
            <a:pPr marR="0" lvl="0" algn="l" defTabSz="914400" eaLnBrk="1" fontAlgn="auto" latinLnBrk="0" hangingPunct="1">
              <a:lnSpc>
                <a:spcPct val="100000"/>
              </a:lnSpc>
              <a:spcBef>
                <a:spcPts val="0"/>
              </a:spcBef>
              <a:spcAft>
                <a:spcPts val="0"/>
              </a:spcAft>
              <a:buClrTx/>
              <a:buSzTx/>
              <a:tabLst>
                <a:tab pos="361950" algn="l"/>
              </a:tabLst>
              <a:defRPr/>
            </a:pPr>
            <a:r>
              <a:rPr kumimoji="0" lang="en-GB" sz="1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Bibliothèques :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matplotlib, seaborn</a:t>
            </a:r>
          </a:p>
        </p:txBody>
      </p:sp>
      <p:sp>
        <p:nvSpPr>
          <p:cNvPr id="9" name="object 3">
            <a:extLst>
              <a:ext uri="{FF2B5EF4-FFF2-40B4-BE49-F238E27FC236}">
                <a16:creationId xmlns:a16="http://schemas.microsoft.com/office/drawing/2014/main" id="{AF255673-CB94-F691-D21E-D474AD9E3E5A}"/>
              </a:ext>
            </a:extLst>
          </p:cNvPr>
          <p:cNvSpPr txBox="1"/>
          <p:nvPr/>
        </p:nvSpPr>
        <p:spPr>
          <a:xfrm>
            <a:off x="1246653" y="3142434"/>
            <a:ext cx="7965284" cy="447376"/>
          </a:xfrm>
          <a:prstGeom prst="rect">
            <a:avLst/>
          </a:prstGeom>
        </p:spPr>
        <p:txBody>
          <a:bodyPr vert="horz" wrap="square" lIns="0" tIns="16329" rIns="0" bIns="0" rtlCol="0">
            <a:spAutoFit/>
          </a:bodyPr>
          <a:lstStyle/>
          <a:p>
            <a:pPr marL="504825" marR="0" lvl="0" indent="-228600" algn="l" defTabSz="91440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Redimensionner les figures larges à l'aide de </a:t>
            </a:r>
            <a:r>
              <a:rPr kumimoji="0" lang="en-GB" sz="1400" i="1"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plt.figure</a:t>
            </a:r>
            <a:r>
              <a:rPr kumimoji="0" lang="en-GB" sz="14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(figsize=(12, 5))</a:t>
            </a:r>
          </a:p>
          <a:p>
            <a:pPr marL="504825" marR="0" lvl="0" indent="-228600" algn="l" defTabSz="914400" eaLnBrk="1" fontAlgn="auto" latinLnBrk="0" hangingPunct="1">
              <a:lnSpc>
                <a:spcPct val="100000"/>
              </a:lnSpc>
              <a:spcBef>
                <a:spcPts val="0"/>
              </a:spcBef>
              <a:spcAft>
                <a:spcPts val="0"/>
              </a:spcAft>
              <a:buClrTx/>
              <a:buSzTx/>
              <a:buFont typeface="+mj-lt"/>
              <a:buAutoNum type="arabicPeriod"/>
              <a:tabLst>
                <a:tab pos="361950" algn="l"/>
              </a:tabLst>
              <a:defRPr/>
            </a:pP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Utiliser </a:t>
            </a:r>
            <a:r>
              <a:rPr kumimoji="0" lang="en-GB" sz="140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hue='vehicle_type' </a:t>
            </a:r>
            <a:r>
              <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Seaborn pour la comparaison</a:t>
            </a:r>
            <a:endParaRPr kumimoji="0" lang="en-US"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1" name="object 3">
            <a:extLst>
              <a:ext uri="{FF2B5EF4-FFF2-40B4-BE49-F238E27FC236}">
                <a16:creationId xmlns:a16="http://schemas.microsoft.com/office/drawing/2014/main" id="{E6F122FB-475D-5A21-6D67-D88AB538FBF4}"/>
              </a:ext>
            </a:extLst>
          </p:cNvPr>
          <p:cNvSpPr txBox="1"/>
          <p:nvPr/>
        </p:nvSpPr>
        <p:spPr>
          <a:xfrm>
            <a:off x="581502" y="3217256"/>
            <a:ext cx="10718010" cy="231932"/>
          </a:xfrm>
          <a:prstGeom prst="rect">
            <a:avLst/>
          </a:prstGeom>
        </p:spPr>
        <p:txBody>
          <a:bodyPr vert="horz" wrap="square" lIns="0" tIns="16329" rIns="0" bIns="0" rtlCol="0">
            <a:spAutoFit/>
          </a:bodyPr>
          <a:lstStyle/>
          <a:p>
            <a:pPr marR="0" lvl="0" algn="l" defTabSz="914400" eaLnBrk="1" fontAlgn="auto" latinLnBrk="0" hangingPunct="1">
              <a:lnSpc>
                <a:spcPct val="100000"/>
              </a:lnSpc>
              <a:spcBef>
                <a:spcPts val="0"/>
              </a:spcBef>
              <a:spcAft>
                <a:spcPts val="0"/>
              </a:spcAft>
              <a:buClrTx/>
              <a:buSzTx/>
              <a:tabLst>
                <a:tab pos="361950" algn="l"/>
              </a:tabLst>
              <a:defRPr/>
            </a:pPr>
            <a:r>
              <a:rPr kumimoji="0" lang="en-GB" sz="14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Conseils :</a:t>
            </a:r>
            <a:endParaRPr kumimoji="0" lang="en-GB" sz="14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pic>
        <p:nvPicPr>
          <p:cNvPr id="12" name="Picture 11" descr="A screenshot of a computer screen&#10;&#10;AI-generated content may be incorrect.">
            <a:extLst>
              <a:ext uri="{FF2B5EF4-FFF2-40B4-BE49-F238E27FC236}">
                <a16:creationId xmlns:a16="http://schemas.microsoft.com/office/drawing/2014/main" id="{171F6AAB-5427-FC9A-CF8A-2F9B86499D20}"/>
              </a:ext>
            </a:extLst>
          </p:cNvPr>
          <p:cNvPicPr>
            <a:picLocks noChangeAspect="1"/>
          </p:cNvPicPr>
          <p:nvPr/>
        </p:nvPicPr>
        <p:blipFill>
          <a:blip r:embed="rId2"/>
          <a:srcRect l="6505" t="30206"/>
          <a:stretch/>
        </p:blipFill>
        <p:spPr>
          <a:xfrm>
            <a:off x="8032276" y="876375"/>
            <a:ext cx="3404874" cy="2789883"/>
          </a:xfrm>
          <a:prstGeom prst="rect">
            <a:avLst/>
          </a:prstGeom>
        </p:spPr>
      </p:pic>
      <p:pic>
        <p:nvPicPr>
          <p:cNvPr id="13" name="Picture 12" descr="A screen shot of a computer screen&#10;&#10;AI-generated content may be incorrect.">
            <a:extLst>
              <a:ext uri="{FF2B5EF4-FFF2-40B4-BE49-F238E27FC236}">
                <a16:creationId xmlns:a16="http://schemas.microsoft.com/office/drawing/2014/main" id="{DA010D8A-993C-1E25-7FD8-EC3CA6A28A85}"/>
              </a:ext>
            </a:extLst>
          </p:cNvPr>
          <p:cNvPicPr>
            <a:picLocks noChangeAspect="1"/>
          </p:cNvPicPr>
          <p:nvPr/>
        </p:nvPicPr>
        <p:blipFill>
          <a:blip r:embed="rId3"/>
          <a:srcRect l="2177" t="33486"/>
          <a:stretch/>
        </p:blipFill>
        <p:spPr>
          <a:xfrm>
            <a:off x="740565" y="3766789"/>
            <a:ext cx="7207845" cy="2540601"/>
          </a:xfrm>
          <a:prstGeom prst="rect">
            <a:avLst/>
          </a:prstGeom>
        </p:spPr>
      </p:pic>
      <p:pic>
        <p:nvPicPr>
          <p:cNvPr id="14" name="Picture 13" descr="A screenshot of a graph&#10;&#10;AI-generated content may be incorrect.">
            <a:extLst>
              <a:ext uri="{FF2B5EF4-FFF2-40B4-BE49-F238E27FC236}">
                <a16:creationId xmlns:a16="http://schemas.microsoft.com/office/drawing/2014/main" id="{99038265-84CD-2751-E23B-8F8780539EA4}"/>
              </a:ext>
            </a:extLst>
          </p:cNvPr>
          <p:cNvPicPr>
            <a:picLocks noChangeAspect="1"/>
          </p:cNvPicPr>
          <p:nvPr/>
        </p:nvPicPr>
        <p:blipFill>
          <a:blip r:embed="rId4"/>
          <a:srcRect l="6805" t="26496" r="6588" b="2632"/>
          <a:stretch/>
        </p:blipFill>
        <p:spPr>
          <a:xfrm>
            <a:off x="7986096" y="3576764"/>
            <a:ext cx="3503812" cy="2730627"/>
          </a:xfrm>
          <a:prstGeom prst="rect">
            <a:avLst/>
          </a:prstGeom>
        </p:spPr>
      </p:pic>
      <p:sp>
        <p:nvSpPr>
          <p:cNvPr id="16" name="Title 4">
            <a:extLst>
              <a:ext uri="{FF2B5EF4-FFF2-40B4-BE49-F238E27FC236}">
                <a16:creationId xmlns:a16="http://schemas.microsoft.com/office/drawing/2014/main" id="{D8C9DFFE-C417-BCF4-A981-5FEE52593A39}"/>
              </a:ext>
            </a:extLst>
          </p:cNvPr>
          <p:cNvSpPr>
            <a:spLocks noGrp="1"/>
          </p:cNvSpPr>
          <p:nvPr>
            <p:ph type="title"/>
          </p:nvPr>
        </p:nvSpPr>
        <p:spPr>
          <a:xfrm>
            <a:off x="727199" y="432000"/>
            <a:ext cx="7060441" cy="369332"/>
          </a:xfrm>
        </p:spPr>
        <p:txBody>
          <a:bodyPr/>
          <a:lstStyle/>
          <a:p>
            <a:r>
              <a:rPr lang="fr-FR" dirty="0"/>
              <a:t>5. </a:t>
            </a:r>
            <a:r>
              <a:rPr lang="fr-FR" dirty="0" err="1"/>
              <a:t>Analyser </a:t>
            </a:r>
            <a:r>
              <a:rPr lang="fr-FR" dirty="0"/>
              <a:t>les performances </a:t>
            </a:r>
            <a:r>
              <a:rPr lang="fr-FR" dirty="0" err="1"/>
              <a:t>des véhicules autonomes</a:t>
            </a:r>
          </a:p>
        </p:txBody>
      </p:sp>
    </p:spTree>
    <p:extLst>
      <p:ext uri="{BB962C8B-B14F-4D97-AF65-F5344CB8AC3E}">
        <p14:creationId xmlns:p14="http://schemas.microsoft.com/office/powerpoint/2010/main" val="3643987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52877-80C0-2D50-B23D-49DCE2282CF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A3C5024-EB62-C3AE-83C2-97B7D21E6F5D}"/>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 </a:t>
            </a:r>
          </a:p>
        </p:txBody>
      </p:sp>
      <p:sp>
        <p:nvSpPr>
          <p:cNvPr id="70" name="object 3">
            <a:extLst>
              <a:ext uri="{FF2B5EF4-FFF2-40B4-BE49-F238E27FC236}">
                <a16:creationId xmlns:a16="http://schemas.microsoft.com/office/drawing/2014/main" id="{5C16C19E-C40E-3CB1-10BA-E5571D4FCDE3}"/>
              </a:ext>
            </a:extLst>
          </p:cNvPr>
          <p:cNvSpPr txBox="1"/>
          <p:nvPr/>
        </p:nvSpPr>
        <p:spPr>
          <a:xfrm>
            <a:off x="733424" y="1025080"/>
            <a:ext cx="10718010" cy="626701"/>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5.5 Comparaison des données relatives aux véhicules autonomes et aux véhicules conduits par des humains</a:t>
            </a:r>
          </a:p>
        </p:txBody>
      </p:sp>
      <p:sp>
        <p:nvSpPr>
          <p:cNvPr id="71" name="object 3">
            <a:extLst>
              <a:ext uri="{FF2B5EF4-FFF2-40B4-BE49-F238E27FC236}">
                <a16:creationId xmlns:a16="http://schemas.microsoft.com/office/drawing/2014/main" id="{148DCC47-C49F-9327-11E1-7644572EACCC}"/>
              </a:ext>
            </a:extLst>
          </p:cNvPr>
          <p:cNvSpPr txBox="1"/>
          <p:nvPr/>
        </p:nvSpPr>
        <p:spPr>
          <a:xfrm>
            <a:off x="727199" y="1631004"/>
            <a:ext cx="9980307"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Objectif : </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résumer et comparer les indicateurs de performance clés entre les véhicules autonomes (VA) et les véhicules conduits par des humains afin d'évaluer leur sécurité et leur efficacité.</a:t>
            </a:r>
          </a:p>
        </p:txBody>
      </p:sp>
      <p:sp>
        <p:nvSpPr>
          <p:cNvPr id="15" name="object 3">
            <a:extLst>
              <a:ext uri="{FF2B5EF4-FFF2-40B4-BE49-F238E27FC236}">
                <a16:creationId xmlns:a16="http://schemas.microsoft.com/office/drawing/2014/main" id="{0DEF9842-7F1C-2F69-90C1-E9C453AC5648}"/>
              </a:ext>
            </a:extLst>
          </p:cNvPr>
          <p:cNvSpPr txBox="1"/>
          <p:nvPr/>
        </p:nvSpPr>
        <p:spPr>
          <a:xfrm>
            <a:off x="754850" y="3328089"/>
            <a:ext cx="10725152" cy="262453"/>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defRPr/>
            </a:pPr>
            <a:r>
              <a:rPr kumimoji="0" lang="en-GB"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a:t>
            </a:r>
          </a:p>
        </p:txBody>
      </p:sp>
      <p:sp>
        <p:nvSpPr>
          <p:cNvPr id="9" name="object 3">
            <a:extLst>
              <a:ext uri="{FF2B5EF4-FFF2-40B4-BE49-F238E27FC236}">
                <a16:creationId xmlns:a16="http://schemas.microsoft.com/office/drawing/2014/main" id="{86131F6D-DACD-7569-2F85-EE48BDD5C89E}"/>
              </a:ext>
            </a:extLst>
          </p:cNvPr>
          <p:cNvSpPr txBox="1"/>
          <p:nvPr/>
        </p:nvSpPr>
        <p:spPr>
          <a:xfrm>
            <a:off x="740566" y="5442965"/>
            <a:ext cx="10817437" cy="570486"/>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Les VA ont tendance à rouler de manière plus efficace (vitesse moyenne plus élevée, temps de trajet plus court) et à réagir plus rapidement (temps de réaction et distance de freinage plus courts), ce qui suggère des avantages potentiels en termes de sécurité et de performances.</a:t>
            </a:r>
            <a:endParaRPr kumimoji="0" lang="en-US"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sp>
        <p:nvSpPr>
          <p:cNvPr id="11" name="object 3">
            <a:extLst>
              <a:ext uri="{FF2B5EF4-FFF2-40B4-BE49-F238E27FC236}">
                <a16:creationId xmlns:a16="http://schemas.microsoft.com/office/drawing/2014/main" id="{847B60DD-1CB5-5F73-02CE-273C7BCC763F}"/>
              </a:ext>
            </a:extLst>
          </p:cNvPr>
          <p:cNvSpPr txBox="1"/>
          <p:nvPr/>
        </p:nvSpPr>
        <p:spPr>
          <a:xfrm>
            <a:off x="754850" y="2383902"/>
            <a:ext cx="10718010" cy="380691"/>
          </a:xfrm>
          <a:prstGeom prst="rect">
            <a:avLst/>
          </a:prstGeom>
        </p:spPr>
        <p:txBody>
          <a:bodyPr vert="horz" wrap="square" lIns="0" tIns="16329" rIns="0" bIns="0" rtlCol="0">
            <a:spAutoFit/>
          </a:bodyPr>
          <a:lstStyle/>
          <a:p>
            <a:pPr marR="0" lvl="0" algn="l" defTabSz="914400" rtl="0" eaLnBrk="1" fontAlgn="auto" latinLnBrk="0" hangingPunct="1">
              <a:lnSpc>
                <a:spcPct val="150000"/>
              </a:lnSpc>
              <a:spcBef>
                <a:spcPts val="0"/>
              </a:spcBef>
              <a:spcAft>
                <a:spcPts val="0"/>
              </a:spcAft>
              <a:buClrTx/>
              <a:buSzTx/>
              <a:tabLst>
                <a:tab pos="361950" algn="l"/>
              </a:tabLst>
              <a:defRPr/>
            </a:pPr>
            <a:r>
              <a:rPr kumimoji="0" lang="en-GB" sz="18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Indicateurs à comparer :</a:t>
            </a:r>
            <a:endPar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666B3C24-5DDE-A887-2284-F951BC5DD177}"/>
              </a:ext>
            </a:extLst>
          </p:cNvPr>
          <p:cNvGraphicFramePr>
            <a:graphicFrameLocks noGrp="1"/>
          </p:cNvGraphicFramePr>
          <p:nvPr>
            <p:extLst>
              <p:ext uri="{D42A27DB-BD31-4B8C-83A1-F6EECF244321}">
                <p14:modId xmlns:p14="http://schemas.microsoft.com/office/powerpoint/2010/main" val="4135162134"/>
              </p:ext>
            </p:extLst>
          </p:nvPr>
        </p:nvGraphicFramePr>
        <p:xfrm>
          <a:off x="740566" y="2842458"/>
          <a:ext cx="5032858" cy="2270760"/>
        </p:xfrm>
        <a:graphic>
          <a:graphicData uri="http://schemas.openxmlformats.org/drawingml/2006/table">
            <a:tbl>
              <a:tblPr firstRow="1" bandRow="1">
                <a:tableStyleId>{5C22544A-7EE6-4342-B048-85BDC9FD1C3A}</a:tableStyleId>
              </a:tblPr>
              <a:tblGrid>
                <a:gridCol w="272691">
                  <a:extLst>
                    <a:ext uri="{9D8B030D-6E8A-4147-A177-3AD203B41FA5}">
                      <a16:colId xmlns:a16="http://schemas.microsoft.com/office/drawing/2014/main" val="1755482268"/>
                    </a:ext>
                  </a:extLst>
                </a:gridCol>
                <a:gridCol w="1639661">
                  <a:extLst>
                    <a:ext uri="{9D8B030D-6E8A-4147-A177-3AD203B41FA5}">
                      <a16:colId xmlns:a16="http://schemas.microsoft.com/office/drawing/2014/main" val="938120323"/>
                    </a:ext>
                  </a:extLst>
                </a:gridCol>
                <a:gridCol w="1541376">
                  <a:extLst>
                    <a:ext uri="{9D8B030D-6E8A-4147-A177-3AD203B41FA5}">
                      <a16:colId xmlns:a16="http://schemas.microsoft.com/office/drawing/2014/main" val="3705453515"/>
                    </a:ext>
                  </a:extLst>
                </a:gridCol>
                <a:gridCol w="1579130">
                  <a:extLst>
                    <a:ext uri="{9D8B030D-6E8A-4147-A177-3AD203B41FA5}">
                      <a16:colId xmlns:a16="http://schemas.microsoft.com/office/drawing/2014/main" val="2432273764"/>
                    </a:ext>
                  </a:extLst>
                </a:gridCol>
              </a:tblGrid>
              <a:tr h="370840">
                <a:tc>
                  <a:txBody>
                    <a:bodyPr/>
                    <a:lstStyle/>
                    <a:p>
                      <a:pPr algn="ctr"/>
                      <a:r>
                        <a:rPr lang="en-GB" sz="1600" dirty="0"/>
                        <a:t>#</a:t>
                      </a:r>
                      <a:endParaRPr lang="LID4096" sz="1600" dirty="0"/>
                    </a:p>
                  </a:txBody>
                  <a:tcPr/>
                </a:tc>
                <a:tc>
                  <a:txBody>
                    <a:bodyPr/>
                    <a:lstStyle/>
                    <a:p>
                      <a:pPr algn="ctr"/>
                      <a:r>
                        <a:rPr lang="en-GB" sz="1600" dirty="0"/>
                        <a:t>Indicateur</a:t>
                      </a:r>
                    </a:p>
                  </a:txBody>
                  <a:tcPr/>
                </a:tc>
                <a:tc>
                  <a:txBody>
                    <a:bodyPr/>
                    <a:lstStyle/>
                    <a:p>
                      <a:pPr algn="ctr"/>
                      <a:r>
                        <a:rPr lang="en-GB" sz="1600" dirty="0"/>
                        <a:t>VA</a:t>
                      </a:r>
                    </a:p>
                  </a:txBody>
                  <a:tcPr/>
                </a:tc>
                <a:tc>
                  <a:txBody>
                    <a:bodyPr/>
                    <a:lstStyle/>
                    <a:p>
                      <a:pPr algn="ctr"/>
                      <a:r>
                        <a:rPr lang="en-GB" sz="1600" dirty="0"/>
                        <a:t>Humains</a:t>
                      </a:r>
                    </a:p>
                  </a:txBody>
                  <a:tcPr/>
                </a:tc>
                <a:extLst>
                  <a:ext uri="{0D108BD9-81ED-4DB2-BD59-A6C34878D82A}">
                    <a16:rowId xmlns:a16="http://schemas.microsoft.com/office/drawing/2014/main" val="2509159265"/>
                  </a:ext>
                </a:extLst>
              </a:tr>
              <a:tr h="370840">
                <a:tc>
                  <a:txBody>
                    <a:bodyPr/>
                    <a:lstStyle/>
                    <a:p>
                      <a:pPr algn="ctr"/>
                      <a:r>
                        <a:rPr lang="en-GB" sz="1600" b="0" dirty="0"/>
                        <a:t>1</a:t>
                      </a:r>
                      <a:endParaRPr lang="LID4096" sz="1600" b="0" dirty="0"/>
                    </a:p>
                  </a:txBody>
                  <a:tcPr/>
                </a:tc>
                <a:tc>
                  <a:txBody>
                    <a:bodyPr/>
                    <a:lstStyle/>
                    <a:p>
                      <a:r>
                        <a:rPr lang="en-GB" sz="1600" b="0" dirty="0"/>
                        <a:t>Vitesse moyenne</a:t>
                      </a:r>
                      <a:endParaRPr lang="LID4096" sz="1600" b="0" dirty="0"/>
                    </a:p>
                  </a:txBody>
                  <a:tcPr/>
                </a:tc>
                <a:tc>
                  <a:txBody>
                    <a:bodyPr/>
                    <a:lstStyle/>
                    <a:p>
                      <a:pPr algn="ctr"/>
                      <a:r>
                        <a:rPr lang="en-GB" sz="1600" dirty="0"/>
                        <a:t>54,87 km/h</a:t>
                      </a:r>
                      <a:endParaRPr lang="LID4096" sz="1600" dirty="0"/>
                    </a:p>
                  </a:txBody>
                  <a:tcPr/>
                </a:tc>
                <a:tc>
                  <a:txBody>
                    <a:bodyPr/>
                    <a:lstStyle/>
                    <a:p>
                      <a:pPr algn="ctr"/>
                      <a:r>
                        <a:rPr lang="en-GB" sz="1600" dirty="0"/>
                        <a:t>49,86 km/h</a:t>
                      </a:r>
                      <a:endParaRPr lang="LID4096" sz="1600" dirty="0"/>
                    </a:p>
                  </a:txBody>
                  <a:tcPr/>
                </a:tc>
                <a:extLst>
                  <a:ext uri="{0D108BD9-81ED-4DB2-BD59-A6C34878D82A}">
                    <a16:rowId xmlns:a16="http://schemas.microsoft.com/office/drawing/2014/main" val="2175920149"/>
                  </a:ext>
                </a:extLst>
              </a:tr>
              <a:tr h="370840">
                <a:tc>
                  <a:txBody>
                    <a:bodyPr/>
                    <a:lstStyle/>
                    <a:p>
                      <a:pPr algn="ctr"/>
                      <a:r>
                        <a:rPr lang="en-GB" sz="1600" b="0" dirty="0"/>
                        <a:t>2</a:t>
                      </a:r>
                      <a:endParaRPr lang="LID4096" sz="1600" b="0" dirty="0"/>
                    </a:p>
                  </a:txBody>
                  <a:tcPr/>
                </a:tc>
                <a:tc>
                  <a:txBody>
                    <a:bodyPr/>
                    <a:lstStyle/>
                    <a:p>
                      <a:r>
                        <a:rPr lang="en-GB" sz="1600" b="0" dirty="0"/>
                        <a:t>Temps de réaction</a:t>
                      </a:r>
                    </a:p>
                  </a:txBody>
                  <a:tcPr/>
                </a:tc>
                <a:tc>
                  <a:txBody>
                    <a:bodyPr/>
                    <a:lstStyle/>
                    <a:p>
                      <a:pPr algn="ctr"/>
                      <a:r>
                        <a:rPr lang="en-GB" sz="1600" dirty="0"/>
                        <a:t>0,90 sec</a:t>
                      </a:r>
                      <a:endParaRPr lang="LID4096" sz="1600" dirty="0"/>
                    </a:p>
                  </a:txBody>
                  <a:tcPr/>
                </a:tc>
                <a:tc>
                  <a:txBody>
                    <a:bodyPr/>
                    <a:lstStyle/>
                    <a:p>
                      <a:pPr algn="ctr"/>
                      <a:r>
                        <a:rPr lang="sv-SE" sz="1600" dirty="0"/>
                        <a:t>1,40 sec</a:t>
                      </a:r>
                      <a:endParaRPr lang="LID4096" sz="1600" dirty="0"/>
                    </a:p>
                  </a:txBody>
                  <a:tcPr/>
                </a:tc>
                <a:extLst>
                  <a:ext uri="{0D108BD9-81ED-4DB2-BD59-A6C34878D82A}">
                    <a16:rowId xmlns:a16="http://schemas.microsoft.com/office/drawing/2014/main" val="667188357"/>
                  </a:ext>
                </a:extLst>
              </a:tr>
              <a:tr h="370840">
                <a:tc>
                  <a:txBody>
                    <a:bodyPr/>
                    <a:lstStyle/>
                    <a:p>
                      <a:pPr algn="ctr"/>
                      <a:r>
                        <a:rPr lang="en-GB" sz="1600" b="0" dirty="0"/>
                        <a:t>3</a:t>
                      </a:r>
                      <a:endParaRPr lang="LID4096" sz="1600" b="0" dirty="0"/>
                    </a:p>
                  </a:txBody>
                  <a:tcPr/>
                </a:tc>
                <a:tc>
                  <a:txBody>
                    <a:bodyPr/>
                    <a:lstStyle/>
                    <a:p>
                      <a:r>
                        <a:rPr lang="en-GB" sz="1600" b="0" dirty="0"/>
                        <a:t>Distance de freinage</a:t>
                      </a:r>
                    </a:p>
                  </a:txBody>
                  <a:tcPr/>
                </a:tc>
                <a:tc>
                  <a:txBody>
                    <a:bodyPr/>
                    <a:lstStyle/>
                    <a:p>
                      <a:pPr algn="ctr"/>
                      <a:r>
                        <a:rPr lang="en-GB" sz="1600" dirty="0"/>
                        <a:t>16,07 m</a:t>
                      </a:r>
                    </a:p>
                  </a:txBody>
                  <a:tcPr/>
                </a:tc>
                <a:tc>
                  <a:txBody>
                    <a:bodyPr/>
                    <a:lstStyle/>
                    <a:p>
                      <a:pPr algn="ctr"/>
                      <a:r>
                        <a:rPr lang="en-GB" sz="1600" dirty="0"/>
                        <a:t>20,03 m</a:t>
                      </a:r>
                    </a:p>
                  </a:txBody>
                  <a:tcPr/>
                </a:tc>
                <a:extLst>
                  <a:ext uri="{0D108BD9-81ED-4DB2-BD59-A6C34878D82A}">
                    <a16:rowId xmlns:a16="http://schemas.microsoft.com/office/drawing/2014/main" val="1341259936"/>
                  </a:ext>
                </a:extLst>
              </a:tr>
              <a:tr h="370840">
                <a:tc>
                  <a:txBody>
                    <a:bodyPr/>
                    <a:lstStyle/>
                    <a:p>
                      <a:pPr algn="ctr"/>
                      <a:r>
                        <a:rPr lang="en-GB" sz="1600" b="0" dirty="0"/>
                        <a:t>4</a:t>
                      </a:r>
                      <a:endParaRPr lang="LID4096" sz="1600" b="0" dirty="0"/>
                    </a:p>
                  </a:txBody>
                  <a:tcPr/>
                </a:tc>
                <a:tc>
                  <a:txBody>
                    <a:bodyPr/>
                    <a:lstStyle/>
                    <a:p>
                      <a:r>
                        <a:rPr lang="en-GB" sz="1600" b="0" dirty="0"/>
                        <a:t>Temps de trajet</a:t>
                      </a:r>
                    </a:p>
                  </a:txBody>
                  <a:tcPr/>
                </a:tc>
                <a:tc>
                  <a:txBody>
                    <a:bodyPr/>
                    <a:lstStyle/>
                    <a:p>
                      <a:pPr algn="ctr"/>
                      <a:r>
                        <a:rPr lang="en-GB" sz="1600" dirty="0"/>
                        <a:t>299 sec</a:t>
                      </a:r>
                    </a:p>
                  </a:txBody>
                  <a:tcPr/>
                </a:tc>
                <a:tc>
                  <a:txBody>
                    <a:bodyPr/>
                    <a:lstStyle/>
                    <a:p>
                      <a:pPr algn="ctr"/>
                      <a:r>
                        <a:rPr lang="en-GB" sz="1600" dirty="0"/>
                        <a:t>339 sec</a:t>
                      </a:r>
                    </a:p>
                  </a:txBody>
                  <a:tcPr/>
                </a:tc>
                <a:extLst>
                  <a:ext uri="{0D108BD9-81ED-4DB2-BD59-A6C34878D82A}">
                    <a16:rowId xmlns:a16="http://schemas.microsoft.com/office/drawing/2014/main" val="2026309559"/>
                  </a:ext>
                </a:extLst>
              </a:tr>
            </a:tbl>
          </a:graphicData>
        </a:graphic>
      </p:graphicFrame>
      <p:pic>
        <p:nvPicPr>
          <p:cNvPr id="17" name="Picture 16" descr="A screenshot of a computer&#10;&#10;AI-generated content may be incorrect.">
            <a:extLst>
              <a:ext uri="{FF2B5EF4-FFF2-40B4-BE49-F238E27FC236}">
                <a16:creationId xmlns:a16="http://schemas.microsoft.com/office/drawing/2014/main" id="{1B8713C1-0999-0173-D556-810C5755F4A6}"/>
              </a:ext>
            </a:extLst>
          </p:cNvPr>
          <p:cNvPicPr>
            <a:picLocks noChangeAspect="1"/>
          </p:cNvPicPr>
          <p:nvPr/>
        </p:nvPicPr>
        <p:blipFill>
          <a:blip r:embed="rId2"/>
          <a:srcRect t="37723"/>
          <a:stretch/>
        </p:blipFill>
        <p:spPr>
          <a:xfrm>
            <a:off x="5851893" y="2779267"/>
            <a:ext cx="5706110" cy="2550705"/>
          </a:xfrm>
          <a:prstGeom prst="rect">
            <a:avLst/>
          </a:prstGeom>
        </p:spPr>
      </p:pic>
      <p:sp>
        <p:nvSpPr>
          <p:cNvPr id="2" name="Title 4">
            <a:extLst>
              <a:ext uri="{FF2B5EF4-FFF2-40B4-BE49-F238E27FC236}">
                <a16:creationId xmlns:a16="http://schemas.microsoft.com/office/drawing/2014/main" id="{E6D88C60-D472-A3D2-64DD-9BF311D1A107}"/>
              </a:ext>
            </a:extLst>
          </p:cNvPr>
          <p:cNvSpPr>
            <a:spLocks noGrp="1"/>
          </p:cNvSpPr>
          <p:nvPr>
            <p:ph type="title"/>
          </p:nvPr>
        </p:nvSpPr>
        <p:spPr>
          <a:xfrm>
            <a:off x="727199" y="432000"/>
            <a:ext cx="7936741" cy="369332"/>
          </a:xfrm>
        </p:spPr>
        <p:txBody>
          <a:bodyPr/>
          <a:lstStyle/>
          <a:p>
            <a:r>
              <a:rPr lang="fr-FR" dirty="0"/>
              <a:t>5. </a:t>
            </a:r>
            <a:r>
              <a:rPr lang="fr-FR" dirty="0" err="1"/>
              <a:t>Analyse </a:t>
            </a:r>
            <a:r>
              <a:rPr lang="fr-FR" dirty="0"/>
              <a:t>des performances </a:t>
            </a:r>
            <a:r>
              <a:rPr lang="fr-FR" dirty="0" err="1"/>
              <a:t>des véhicules autonomes</a:t>
            </a:r>
          </a:p>
        </p:txBody>
      </p:sp>
    </p:spTree>
    <p:extLst>
      <p:ext uri="{BB962C8B-B14F-4D97-AF65-F5344CB8AC3E}">
        <p14:creationId xmlns:p14="http://schemas.microsoft.com/office/powerpoint/2010/main" val="982171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50CB2-3CF5-378E-73D5-DE30F95EAAF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1E8213-3AF6-DC5F-F48D-816A684FFF3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6 :</a:t>
            </a:r>
          </a:p>
          <a:p>
            <a:pPr algn="ctr"/>
            <a:r>
              <a:rPr lang="en-GB" sz="3200" b="1" dirty="0">
                <a:solidFill>
                  <a:schemeClr val="bg1"/>
                </a:solidFill>
              </a:rPr>
              <a:t>Activité en classe n° 2 : simulation du comportement des véhicules automobiles dans VISSIM</a:t>
            </a:r>
          </a:p>
        </p:txBody>
      </p:sp>
    </p:spTree>
    <p:extLst>
      <p:ext uri="{BB962C8B-B14F-4D97-AF65-F5344CB8AC3E}">
        <p14:creationId xmlns:p14="http://schemas.microsoft.com/office/powerpoint/2010/main" val="1472154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C4088-9548-7918-76BB-B711E75DA9C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B28BD59-8EDF-7ACD-ABF5-6766345AB37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1DC99BE8-DE6A-6681-C1A4-4B6E0B4981EC}"/>
              </a:ext>
            </a:extLst>
          </p:cNvPr>
          <p:cNvSpPr txBox="1"/>
          <p:nvPr/>
        </p:nvSpPr>
        <p:spPr>
          <a:xfrm>
            <a:off x="740566" y="1424136"/>
            <a:ext cx="10725152" cy="293487"/>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defRPr/>
            </a:pPr>
            <a:r>
              <a:rPr kumimoji="0" lang="en-GB" sz="1800" b="0" i="0" u="none" strike="noStrike" kern="1200" cap="none" spc="0" normalizeH="0" baseline="0" noProof="0" dirty="0">
                <a:ln>
                  <a:noFill/>
                </a:ln>
                <a:solidFill>
                  <a:srgbClr val="000000">
                    <a:lumMod val="75000"/>
                    <a:lumOff val="25000"/>
                  </a:srgbClr>
                </a:solidFill>
                <a:effectLst/>
                <a:uLnTx/>
                <a:uFillTx/>
                <a:latin typeface="Work Sans"/>
                <a:ea typeface="+mn-ea"/>
                <a:cs typeface="+mn-cs"/>
              </a:rPr>
              <a:t> </a:t>
            </a:r>
          </a:p>
        </p:txBody>
      </p:sp>
      <p:sp>
        <p:nvSpPr>
          <p:cNvPr id="70" name="object 3">
            <a:extLst>
              <a:ext uri="{FF2B5EF4-FFF2-40B4-BE49-F238E27FC236}">
                <a16:creationId xmlns:a16="http://schemas.microsoft.com/office/drawing/2014/main" id="{CCB173B6-62A6-E71D-0CEA-7B3B8EBFB25F}"/>
              </a:ext>
            </a:extLst>
          </p:cNvPr>
          <p:cNvSpPr txBox="1"/>
          <p:nvPr/>
        </p:nvSpPr>
        <p:spPr>
          <a:xfrm>
            <a:off x="733424" y="1025080"/>
            <a:ext cx="11458576" cy="626701"/>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6.1 Activité en classe 1 Aperçu : Créer et simuler le comportement des véhicules autonomes dans VISSIM</a:t>
            </a:r>
          </a:p>
        </p:txBody>
      </p:sp>
      <p:sp>
        <p:nvSpPr>
          <p:cNvPr id="71" name="object 3">
            <a:extLst>
              <a:ext uri="{FF2B5EF4-FFF2-40B4-BE49-F238E27FC236}">
                <a16:creationId xmlns:a16="http://schemas.microsoft.com/office/drawing/2014/main" id="{D2197530-8026-8772-F6D7-15B3C176E6B0}"/>
              </a:ext>
            </a:extLst>
          </p:cNvPr>
          <p:cNvSpPr txBox="1"/>
          <p:nvPr/>
        </p:nvSpPr>
        <p:spPr>
          <a:xfrm>
            <a:off x="727198" y="1739511"/>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activité, vous allez créer une simulation de trafic microscopique simple incluant des véhicules autonomes (VA). Vous commencerez avec un nouveau réseau VISSIM vide (.</a:t>
            </a:r>
            <a:r>
              <a:rPr kumimoji="0" lang="en-GB" sz="180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cs typeface="Arial" panose="020B0604020202020204" pitchFamily="34" charset="0"/>
              </a:rPr>
              <a:t>inpx</a:t>
            </a: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 et construirez progressivement le modèle en suivant les étapes présentées en classe.</a:t>
            </a:r>
          </a:p>
        </p:txBody>
      </p:sp>
      <p:sp>
        <p:nvSpPr>
          <p:cNvPr id="2" name="object 3">
            <a:extLst>
              <a:ext uri="{FF2B5EF4-FFF2-40B4-BE49-F238E27FC236}">
                <a16:creationId xmlns:a16="http://schemas.microsoft.com/office/drawing/2014/main" id="{F2FF8A4E-21C0-5FBF-0FD8-D6D30372627C}"/>
              </a:ext>
            </a:extLst>
          </p:cNvPr>
          <p:cNvSpPr txBox="1"/>
          <p:nvPr/>
        </p:nvSpPr>
        <p:spPr>
          <a:xfrm>
            <a:off x="747708" y="265281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procéder ?</a:t>
            </a:r>
          </a:p>
        </p:txBody>
      </p:sp>
      <p:sp>
        <p:nvSpPr>
          <p:cNvPr id="7" name="object 3">
            <a:extLst>
              <a:ext uri="{FF2B5EF4-FFF2-40B4-BE49-F238E27FC236}">
                <a16:creationId xmlns:a16="http://schemas.microsoft.com/office/drawing/2014/main" id="{193F8EC1-4615-919B-D48C-7EC018B55BD3}"/>
              </a:ext>
            </a:extLst>
          </p:cNvPr>
          <p:cNvSpPr txBox="1"/>
          <p:nvPr/>
        </p:nvSpPr>
        <p:spPr>
          <a:xfrm>
            <a:off x="747708" y="3043680"/>
            <a:ext cx="10725152" cy="847485"/>
          </a:xfrm>
          <a:prstGeom prst="rect">
            <a:avLst/>
          </a:prstGeom>
        </p:spPr>
        <p:txBody>
          <a:bodyPr vert="horz" wrap="square" lIns="0" tIns="16329" rIns="0" bIns="0" rtlCol="0">
            <a:spAutoFit/>
          </a:bodyPr>
          <a:lstStyle/>
          <a:p>
            <a:pPr marR="0" lvl="0" algn="l" defTabSz="914400" rtl="0" eaLnBrk="1" fontAlgn="auto" latinLnBrk="0" hangingPunct="1">
              <a:lnSpc>
                <a:spcPct val="100000"/>
              </a:lnSpc>
              <a:spcBef>
                <a:spcPts val="0"/>
              </a:spcBef>
              <a:spcAft>
                <a:spcPts val="0"/>
              </a:spcAft>
              <a:buClrTx/>
              <a:buSzTx/>
              <a:tabLst>
                <a:tab pos="361950" algn="l"/>
              </a:tabLst>
              <a:defRPr/>
            </a:pPr>
            <a:r>
              <a:rPr kumimoji="0" lang="en-GB" sz="180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cs typeface="Arial" panose="020B0604020202020204" pitchFamily="34" charset="0"/>
              </a:rPr>
              <a:t>Dans cette activité, vous allez construire l'intégralité du modèle de simulation AV à partir de zéro. En commençant par un nouveau projet VISSIM, vous allez dessiner le réseau, configurer les feux de signalisation, définir un type de véhicule autonome, configurer les entrées de trafic et lancer la simulation pour observer le comportement des AV à l'intersection.</a:t>
            </a:r>
          </a:p>
        </p:txBody>
      </p:sp>
      <p:sp>
        <p:nvSpPr>
          <p:cNvPr id="6" name="object 3">
            <a:extLst>
              <a:ext uri="{FF2B5EF4-FFF2-40B4-BE49-F238E27FC236}">
                <a16:creationId xmlns:a16="http://schemas.microsoft.com/office/drawing/2014/main" id="{479310FB-EC10-C1BD-E2F0-85BF36F65D03}"/>
              </a:ext>
            </a:extLst>
          </p:cNvPr>
          <p:cNvSpPr txBox="1"/>
          <p:nvPr/>
        </p:nvSpPr>
        <p:spPr>
          <a:xfrm>
            <a:off x="744137" y="4214728"/>
            <a:ext cx="10732294" cy="570486"/>
          </a:xfrm>
          <a:prstGeom prst="rect">
            <a:avLst/>
          </a:prstGeom>
        </p:spPr>
        <p:txBody>
          <a:bodyPr vert="horz" wrap="square" lIns="0" tIns="16329" rIns="0" bIns="0" rtlCol="0">
            <a:spAutoFit/>
          </a:bodyPr>
          <a:lstStyle/>
          <a:p>
            <a:pPr lvl="0" defTabSz="914400" hangingPunct="1">
              <a:lnSpc>
                <a:spcPct val="100000"/>
              </a:lnSpc>
              <a:spcBef>
                <a:spcPts val="0"/>
              </a:spcBef>
              <a:spcAft>
                <a:spcPts val="600"/>
              </a:spcAft>
              <a:tabLst>
                <a:tab pos="361950" algn="l"/>
              </a:tabLst>
              <a:defRPr/>
            </a:pPr>
            <a:r>
              <a:rPr lang="en-GB" sz="1800" b="1" kern="1200" dirty="0">
                <a:solidFill>
                  <a:srgbClr val="000000">
                    <a:lumMod val="75000"/>
                    <a:lumOff val="25000"/>
                  </a:srgbClr>
                </a:solidFill>
                <a:latin typeface="Arial" panose="020B0604020202020204" pitchFamily="34" charset="0"/>
                <a:cs typeface="Arial" panose="020B0604020202020204" pitchFamily="34" charset="0"/>
              </a:rPr>
              <a:t>Enregistrez votre fichier :</a:t>
            </a:r>
            <a:r>
              <a:rPr lang="en-GB" sz="1800" kern="1200" dirty="0">
                <a:solidFill>
                  <a:srgbClr val="000000">
                    <a:lumMod val="75000"/>
                    <a:lumOff val="25000"/>
                  </a:srgbClr>
                </a:solidFill>
                <a:latin typeface="Arial" panose="020B0604020202020204" pitchFamily="34" charset="0"/>
                <a:cs typeface="Arial" panose="020B0604020202020204" pitchFamily="34" charset="0"/>
              </a:rPr>
              <a:t> </a:t>
            </a:r>
            <a:br>
              <a:rPr lang="en-GB" sz="1800" kern="1200" dirty="0">
                <a:solidFill>
                  <a:srgbClr val="000000">
                    <a:lumMod val="75000"/>
                    <a:lumOff val="25000"/>
                  </a:srgbClr>
                </a:solidFill>
                <a:latin typeface="Arial" panose="020B0604020202020204" pitchFamily="34" charset="0"/>
                <a:cs typeface="Arial" panose="020B0604020202020204" pitchFamily="34" charset="0"/>
              </a:rPr>
            </a:br>
            <a:r>
              <a:rPr lang="en-GB" sz="1800" i="1" kern="1200" dirty="0">
                <a:solidFill>
                  <a:srgbClr val="000000">
                    <a:lumMod val="75000"/>
                    <a:lumOff val="25000"/>
                  </a:srgbClr>
                </a:solidFill>
                <a:latin typeface="Arial" panose="020B0604020202020204" pitchFamily="34" charset="0"/>
                <a:cs typeface="Arial" panose="020B0604020202020204" pitchFamily="34" charset="0"/>
              </a:rPr>
              <a:t>ex : </a:t>
            </a:r>
            <a:r>
              <a:rPr lang="en-US" sz="1800" i="1" kern="1200" dirty="0">
                <a:solidFill>
                  <a:srgbClr val="000000">
                    <a:lumMod val="75000"/>
                    <a:lumOff val="25000"/>
                  </a:srgbClr>
                </a:solidFill>
                <a:latin typeface="Arial" panose="020B0604020202020204" pitchFamily="34" charset="0"/>
                <a:cs typeface="Arial" panose="020B0604020202020204" pitchFamily="34" charset="0"/>
              </a:rPr>
              <a:t>VISSIM_Lab13_Klagenfurt_Intersection.inpx</a:t>
            </a:r>
            <a:endParaRPr lang="en-GB" sz="1800" i="1" dirty="0">
              <a:solidFill>
                <a:sysClr val="windowText" lastClr="000000"/>
              </a:solidFill>
              <a:latin typeface="Arial" panose="020B0604020202020204" pitchFamily="34" charset="0"/>
              <a:cs typeface="Arial" panose="020B0604020202020204" pitchFamily="34" charset="0"/>
            </a:endParaRPr>
          </a:p>
        </p:txBody>
      </p:sp>
      <p:sp>
        <p:nvSpPr>
          <p:cNvPr id="10" name="Title 9">
            <a:extLst>
              <a:ext uri="{FF2B5EF4-FFF2-40B4-BE49-F238E27FC236}">
                <a16:creationId xmlns:a16="http://schemas.microsoft.com/office/drawing/2014/main" id="{918E19C9-E18F-FB64-48E2-3E0D3B4829D6}"/>
              </a:ext>
            </a:extLst>
          </p:cNvPr>
          <p:cNvSpPr>
            <a:spLocks noGrp="1"/>
          </p:cNvSpPr>
          <p:nvPr>
            <p:ph type="title"/>
          </p:nvPr>
        </p:nvSpPr>
        <p:spPr>
          <a:xfrm>
            <a:off x="727198" y="432000"/>
            <a:ext cx="11045701" cy="369332"/>
          </a:xfrm>
        </p:spPr>
        <p:txBody>
          <a:bodyPr/>
          <a:lstStyle/>
          <a:p>
            <a:r>
              <a:rPr lang="en-GB" dirty="0"/>
              <a:t>6. Activité en classe 2 : simuler </a:t>
            </a:r>
            <a:r>
              <a:rPr lang="en-GB" dirty="0" err="1"/>
              <a:t>le comportement</a:t>
            </a:r>
            <a:r>
              <a:rPr lang="en-GB" dirty="0"/>
              <a:t> des véhicules autonomes dans VISSIM</a:t>
            </a:r>
            <a:endParaRPr lang="LID4096" dirty="0"/>
          </a:p>
        </p:txBody>
      </p:sp>
    </p:spTree>
    <p:extLst>
      <p:ext uri="{BB962C8B-B14F-4D97-AF65-F5344CB8AC3E}">
        <p14:creationId xmlns:p14="http://schemas.microsoft.com/office/powerpoint/2010/main" val="3497401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2CCE-1E67-5B59-24C2-F4A9C0FC962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8CD298-6BBF-4727-B0D1-0882B09EE9F4}"/>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Créer et simuler le comportement des véhicules autonomes dans VISSIM</a:t>
            </a:r>
          </a:p>
        </p:txBody>
      </p:sp>
      <p:sp>
        <p:nvSpPr>
          <p:cNvPr id="5" name="object 3">
            <a:extLst>
              <a:ext uri="{FF2B5EF4-FFF2-40B4-BE49-F238E27FC236}">
                <a16:creationId xmlns:a16="http://schemas.microsoft.com/office/drawing/2014/main" id="{685B4B3D-9B4F-ECBF-B66E-4E84E28212B1}"/>
              </a:ext>
            </a:extLst>
          </p:cNvPr>
          <p:cNvSpPr txBox="1"/>
          <p:nvPr/>
        </p:nvSpPr>
        <p:spPr>
          <a:xfrm>
            <a:off x="726282" y="2806292"/>
            <a:ext cx="10703726" cy="116295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1. Veuillez lancer VISSIM et créer un nouveau projet</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Veuillez ouvrir PTV VISSIM.</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Allez dans Fichier &gt; Nouveau pour créer un nouveau projet.</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Enregistrez le projet sous : </a:t>
            </a:r>
            <a:r>
              <a:rPr lang="en-GB" sz="1800" i="1" dirty="0">
                <a:solidFill>
                  <a:sysClr val="windowText" lastClr="000000"/>
                </a:solidFill>
                <a:latin typeface="Arial"/>
                <a:cs typeface="Arial"/>
              </a:rPr>
              <a:t>VISSIM_Lab13_Klagenfurt_Intersection.inpx</a:t>
            </a:r>
            <a:endParaRPr lang="en-GB" sz="1800" b="1" i="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E9414D7F-E455-90E1-1309-12BEB4411238}"/>
              </a:ext>
            </a:extLst>
          </p:cNvPr>
          <p:cNvSpPr txBox="1"/>
          <p:nvPr/>
        </p:nvSpPr>
        <p:spPr>
          <a:xfrm>
            <a:off x="740566" y="1507664"/>
            <a:ext cx="1071801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1 : Configurer l'intersection (basé sur le laboratoire 7)</a:t>
            </a:r>
          </a:p>
        </p:txBody>
      </p:sp>
      <p:sp>
        <p:nvSpPr>
          <p:cNvPr id="11" name="object 3">
            <a:extLst>
              <a:ext uri="{FF2B5EF4-FFF2-40B4-BE49-F238E27FC236}">
                <a16:creationId xmlns:a16="http://schemas.microsoft.com/office/drawing/2014/main" id="{DEBE0EBD-C1F4-C3E8-F4B3-CDDC9133A25F}"/>
              </a:ext>
            </a:extLst>
          </p:cNvPr>
          <p:cNvSpPr txBox="1"/>
          <p:nvPr/>
        </p:nvSpPr>
        <p:spPr>
          <a:xfrm>
            <a:off x="726282" y="1809308"/>
            <a:ext cx="10718010"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Cette section reproduit la conception de l'intersection utilisée dans le laboratoire 7, jusqu'à la création du contrôleur de signalisation. Vous l'utiliserez comme base pour simuler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des véhicules autonomes dans </a:t>
            </a:r>
            <a:r>
              <a:rPr lang="en-GB" sz="1800" b="1" dirty="0">
                <a:solidFill>
                  <a:sysClr val="windowText" lastClr="000000"/>
                </a:solidFill>
                <a:latin typeface="Arial"/>
                <a:cs typeface="Arial"/>
              </a:rPr>
              <a:t>le laboratoire 13.</a:t>
            </a:r>
          </a:p>
        </p:txBody>
      </p:sp>
      <p:sp>
        <p:nvSpPr>
          <p:cNvPr id="13" name="object 3">
            <a:extLst>
              <a:ext uri="{FF2B5EF4-FFF2-40B4-BE49-F238E27FC236}">
                <a16:creationId xmlns:a16="http://schemas.microsoft.com/office/drawing/2014/main" id="{F800D065-1996-359E-21EF-FCE71624B5D4}"/>
              </a:ext>
            </a:extLst>
          </p:cNvPr>
          <p:cNvSpPr txBox="1"/>
          <p:nvPr/>
        </p:nvSpPr>
        <p:spPr>
          <a:xfrm>
            <a:off x="711997" y="4250341"/>
            <a:ext cx="10718009" cy="1729778"/>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3. Dessiner les liaisons routières</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Ouvrez l'outil Objets réseau &gt; Liaisons.</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Dessinez la route principale avec au moins 2 liaisons (une pour chaque direction).</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Ajoutez des routes secondaires si nécessaire (par exemple, des routes convergentes ou des voies transversales).</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Indiquez le nombre correct de voies par liaison (par exemple : 1 ou 2 voies).</a:t>
            </a:r>
            <a:endParaRPr lang="en-GB" sz="1800" b="1"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FF49818F-15E1-D679-308C-E97C41323418}"/>
              </a:ext>
            </a:extLst>
          </p:cNvPr>
          <p:cNvSpPr>
            <a:spLocks noGrp="1"/>
          </p:cNvSpPr>
          <p:nvPr>
            <p:ph type="title"/>
          </p:nvPr>
        </p:nvSpPr>
        <p:spPr>
          <a:xfrm>
            <a:off x="727200" y="432000"/>
            <a:ext cx="11350500" cy="369332"/>
          </a:xfrm>
        </p:spPr>
        <p:txBody>
          <a:bodyPr/>
          <a:lstStyle/>
          <a:p>
            <a:r>
              <a:rPr lang="en-GB" dirty="0"/>
              <a:t>6. Activité de classe 2 : simuler </a:t>
            </a:r>
            <a:r>
              <a:rPr lang="en-GB" dirty="0" err="1"/>
              <a:t>le comportement</a:t>
            </a:r>
            <a:r>
              <a:rPr lang="en-GB" dirty="0"/>
              <a:t> des véhicules autonomes dans VISSIM</a:t>
            </a:r>
            <a:endParaRPr lang="LID4096" dirty="0"/>
          </a:p>
        </p:txBody>
      </p:sp>
    </p:spTree>
    <p:extLst>
      <p:ext uri="{BB962C8B-B14F-4D97-AF65-F5344CB8AC3E}">
        <p14:creationId xmlns:p14="http://schemas.microsoft.com/office/powerpoint/2010/main" val="2406957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A9513-810E-FA1E-DE17-13A462C0714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A7E7D6-D397-AAD5-7D3F-946AE370AF7C}"/>
              </a:ext>
            </a:extLst>
          </p:cNvPr>
          <p:cNvSpPr txBox="1"/>
          <p:nvPr/>
        </p:nvSpPr>
        <p:spPr>
          <a:xfrm>
            <a:off x="726281" y="1025080"/>
            <a:ext cx="11095177" cy="3832918"/>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600" b="1" dirty="0">
                <a:solidFill>
                  <a:sysClr val="windowText" lastClr="000000"/>
                </a:solidFill>
                <a:latin typeface="Arial"/>
                <a:cs typeface="Arial"/>
              </a:rPr>
              <a:t>Section 5 : Activité en classe 1    ……………………………………….…………….………………………….. </a:t>
            </a:r>
            <a:r>
              <a:rPr lang="en-GB" sz="1600" b="1" spc="-13" dirty="0">
                <a:solidFill>
                  <a:sysClr val="windowText" lastClr="000000"/>
                </a:solidFill>
                <a:latin typeface="Arial"/>
                <a:cs typeface="Arial"/>
              </a:rPr>
              <a:t>   28</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5.1 </a:t>
            </a:r>
            <a:r>
              <a:rPr lang="en-GB" sz="1600" spc="64" dirty="0" err="1">
                <a:solidFill>
                  <a:sysClr val="windowText" lastClr="000000"/>
                </a:solidFill>
                <a:latin typeface="Arial"/>
                <a:cs typeface="Arial"/>
              </a:rPr>
              <a:t>Analyse </a:t>
            </a:r>
            <a:r>
              <a:rPr lang="en-GB" sz="1600" spc="64" dirty="0">
                <a:solidFill>
                  <a:sysClr val="windowText" lastClr="000000"/>
                </a:solidFill>
                <a:latin typeface="Arial"/>
                <a:cs typeface="Arial"/>
              </a:rPr>
              <a:t>des performances des véhicules autonomes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29</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5.2 Charger et explorer l'ensemble de données sur les performances des véhicules </a:t>
            </a:r>
            <a:r>
              <a:rPr lang="en-GB" sz="1600" spc="64" dirty="0" err="1">
                <a:solidFill>
                  <a:sysClr val="windowText" lastClr="000000"/>
                </a:solidFill>
                <a:latin typeface="Arial"/>
                <a:cs typeface="Arial"/>
              </a:rPr>
              <a:t>autonomes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31</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5.3 Effectuer des statistiques descriptives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33</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5.4 Créer des visualisations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34</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5.5 Comparer les données des véhicules autonomes et des véhicules conduits par des </a:t>
            </a:r>
            <a:r>
              <a:rPr lang="en-GB" sz="1600" spc="64" dirty="0" err="1">
                <a:solidFill>
                  <a:sysClr val="windowText" lastClr="000000"/>
                </a:solidFill>
                <a:latin typeface="Arial"/>
                <a:cs typeface="Arial"/>
              </a:rPr>
              <a:t>humains</a:t>
            </a:r>
            <a:r>
              <a:rPr lang="en-GB" sz="1600" spc="64" dirty="0">
                <a:solidFill>
                  <a:sysClr val="windowText" lastClr="000000"/>
                </a:solidFill>
                <a:latin typeface="Arial"/>
                <a:cs typeface="Arial"/>
              </a:rPr>
              <a:t> </a:t>
            </a:r>
            <a:r>
              <a:rPr lang="en-GB" sz="1600" dirty="0">
                <a:solidFill>
                  <a:sysClr val="windowText" lastClr="000000"/>
                </a:solidFill>
                <a:latin typeface="Arial"/>
                <a:cs typeface="Arial"/>
              </a:rPr>
              <a:t>    …..…</a:t>
            </a:r>
            <a:r>
              <a:rPr lang="en-GB" sz="1600" spc="64" dirty="0">
                <a:solidFill>
                  <a:sysClr val="windowText" lastClr="000000"/>
                </a:solidFill>
                <a:latin typeface="Arial"/>
                <a:cs typeface="Arial"/>
              </a:rPr>
              <a:t>   35</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6 : Activité de classe 2    ………………………………..……………………..…………………………    36</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6.1 Créer et simuler le comportement des véhicules autonomes dans VISSIM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37</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6.2 Configuration, définition des véhicules autonomes, simulation et analyse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38</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7 : Devoir 1    ………………………………………….………………………….. </a:t>
            </a:r>
            <a:r>
              <a:rPr lang="en-GB" sz="1600" b="1" spc="-13" dirty="0">
                <a:solidFill>
                  <a:sysClr val="windowText" lastClr="000000"/>
                </a:solidFill>
                <a:latin typeface="Arial"/>
                <a:cs typeface="Arial"/>
              </a:rPr>
              <a:t>   46</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7.1 Devoir 1 : Simuler le comportement des véhicules autonomes dans VISSIM </a:t>
            </a:r>
            <a:r>
              <a:rPr lang="en-GB" sz="1600" dirty="0">
                <a:solidFill>
                  <a:sysClr val="windowText" lastClr="000000"/>
                </a:solidFill>
                <a:latin typeface="Arial"/>
                <a:cs typeface="Arial"/>
              </a:rPr>
              <a:t>    …….…</a:t>
            </a:r>
            <a:r>
              <a:rPr lang="en-GB" sz="1600" spc="64" dirty="0">
                <a:solidFill>
                  <a:sysClr val="windowText" lastClr="000000"/>
                </a:solidFill>
                <a:latin typeface="Arial"/>
                <a:cs typeface="Arial"/>
              </a:rPr>
              <a:t>    47</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8 : Références    ……………………………………………….………….………………………….. </a:t>
            </a:r>
            <a:r>
              <a:rPr lang="en-GB" sz="1600" b="1" spc="-13" dirty="0">
                <a:solidFill>
                  <a:sysClr val="windowText" lastClr="000000"/>
                </a:solidFill>
                <a:latin typeface="Arial"/>
                <a:cs typeface="Arial"/>
              </a:rPr>
              <a:t>   52</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8.1 Manuels et tutoriels de référence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53</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8.2 Code de référence pour les activités en classe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53</a:t>
            </a:r>
          </a:p>
        </p:txBody>
      </p:sp>
      <p:sp>
        <p:nvSpPr>
          <p:cNvPr id="14" name="object 2">
            <a:extLst>
              <a:ext uri="{FF2B5EF4-FFF2-40B4-BE49-F238E27FC236}">
                <a16:creationId xmlns:a16="http://schemas.microsoft.com/office/drawing/2014/main" id="{F808A790-25C2-B919-C266-6CD4BFFADB7E}"/>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
        <p:nvSpPr>
          <p:cNvPr id="2" name="object 2">
            <a:extLst>
              <a:ext uri="{FF2B5EF4-FFF2-40B4-BE49-F238E27FC236}">
                <a16:creationId xmlns:a16="http://schemas.microsoft.com/office/drawing/2014/main" id="{551D8D26-8858-1828-6982-06D9A6D7651D}"/>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Véhicules autonomes</a:t>
            </a:r>
          </a:p>
        </p:txBody>
      </p:sp>
    </p:spTree>
    <p:extLst>
      <p:ext uri="{BB962C8B-B14F-4D97-AF65-F5344CB8AC3E}">
        <p14:creationId xmlns:p14="http://schemas.microsoft.com/office/powerpoint/2010/main" val="33734605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AAA51-C423-E410-0B3E-FF713E782875}"/>
            </a:ext>
          </a:extLst>
        </p:cNvPr>
        <p:cNvGrpSpPr/>
        <p:nvPr/>
      </p:nvGrpSpPr>
      <p:grpSpPr>
        <a:xfrm>
          <a:off x="0" y="0"/>
          <a:ext cx="0" cy="0"/>
          <a:chOff x="0" y="0"/>
          <a:chExt cx="0" cy="0"/>
        </a:xfrm>
      </p:grpSpPr>
      <p:sp>
        <p:nvSpPr>
          <p:cNvPr id="12" name="object 3">
            <a:extLst>
              <a:ext uri="{FF2B5EF4-FFF2-40B4-BE49-F238E27FC236}">
                <a16:creationId xmlns:a16="http://schemas.microsoft.com/office/drawing/2014/main" id="{AFC35016-EEFA-8152-978B-AABD3E5E1F89}"/>
              </a:ext>
            </a:extLst>
          </p:cNvPr>
          <p:cNvSpPr txBox="1"/>
          <p:nvPr/>
        </p:nvSpPr>
        <p:spPr>
          <a:xfrm>
            <a:off x="727199" y="1025080"/>
            <a:ext cx="10737602" cy="1439955"/>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2. Définissez l'emplacement sur la carte (Klagenfurt, Autriche)</a:t>
            </a:r>
          </a:p>
          <a:p>
            <a:pPr marL="627063" lvl="1" indent="-35877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Veuillez utiliser le bouton « Rechercher un emplacement » dans la barre d'outils (icône en forme de carte).</a:t>
            </a:r>
          </a:p>
          <a:p>
            <a:pPr marL="627063" lvl="1" indent="-35877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Saisissez Klagenfurt, Autriche dans le champ de recherche.</a:t>
            </a:r>
          </a:p>
          <a:p>
            <a:pPr marL="627063" lvl="1" indent="-35877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Effectuez un panoramique et un zoom pour localiser l'intersection que nous avons utilisée dans le laboratoire 7.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Emplacement :</a:t>
            </a:r>
            <a:r>
              <a:rPr lang="en-GB" sz="1800" i="1" dirty="0">
                <a:solidFill>
                  <a:sysClr val="windowText" lastClr="000000"/>
                </a:solidFill>
                <a:latin typeface="Arial"/>
                <a:cs typeface="Arial"/>
                <a:hlinkClick r:id="rId2"/>
              </a:rPr>
              <a:t> https://maps.app.goo.gl/UYrqEas8xDv3HAz57</a:t>
            </a:r>
            <a:endParaRPr lang="en-GB" sz="1800" i="1" dirty="0">
              <a:solidFill>
                <a:sysClr val="windowText" lastClr="000000"/>
              </a:solidFill>
              <a:latin typeface="Arial"/>
              <a:cs typeface="Arial"/>
            </a:endParaRPr>
          </a:p>
        </p:txBody>
      </p:sp>
      <p:sp>
        <p:nvSpPr>
          <p:cNvPr id="14" name="object 3">
            <a:extLst>
              <a:ext uri="{FF2B5EF4-FFF2-40B4-BE49-F238E27FC236}">
                <a16:creationId xmlns:a16="http://schemas.microsoft.com/office/drawing/2014/main" id="{93E6E180-0728-9CDA-7E72-71EB41BA9E20}"/>
              </a:ext>
            </a:extLst>
          </p:cNvPr>
          <p:cNvSpPr txBox="1"/>
          <p:nvPr/>
        </p:nvSpPr>
        <p:spPr>
          <a:xfrm>
            <a:off x="643380" y="3429000"/>
            <a:ext cx="10737601" cy="2322248"/>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4. Ajoutez des connecteurs</a:t>
            </a:r>
          </a:p>
          <a:p>
            <a:pPr marL="268288" lvl="1" indent="0" defTabSz="1175644" hangingPunct="1">
              <a:lnSpc>
                <a:spcPct val="100000"/>
              </a:lnSpc>
              <a:spcBef>
                <a:spcPts val="129"/>
              </a:spcBef>
            </a:pPr>
            <a:r>
              <a:rPr lang="en-GB" sz="1800" dirty="0">
                <a:solidFill>
                  <a:sysClr val="windowText" lastClr="000000"/>
                </a:solidFill>
                <a:latin typeface="Arial"/>
                <a:cs typeface="Arial"/>
              </a:rPr>
              <a:t>Pour permettre aux véhicules de tourner, de s'insérer dans le trafic et de changer de voie :</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Utilisez Objets réseau &gt; Connecteurs.</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Connectez : </a:t>
            </a:r>
          </a:p>
          <a:p>
            <a:pPr marL="717550" lvl="5" indent="0" defTabSz="1175644" hangingPunct="1">
              <a:lnSpc>
                <a:spcPct val="100000"/>
              </a:lnSpc>
              <a:spcBef>
                <a:spcPts val="129"/>
              </a:spcBef>
              <a:buFont typeface="+mj-lt"/>
              <a:buAutoNum type="romanLcPeriod"/>
            </a:pPr>
            <a:r>
              <a:rPr lang="en-GB" sz="1800" dirty="0">
                <a:solidFill>
                  <a:sysClr val="windowText" lastClr="000000"/>
                </a:solidFill>
                <a:latin typeface="Arial"/>
                <a:cs typeface="Arial"/>
              </a:rPr>
              <a:t>  Routes secondaires → Route principale (pour les insertions)</a:t>
            </a:r>
          </a:p>
          <a:p>
            <a:pPr marL="717550" lvl="5" indent="0" defTabSz="1175644" hangingPunct="1">
              <a:lnSpc>
                <a:spcPct val="100000"/>
              </a:lnSpc>
              <a:spcBef>
                <a:spcPts val="129"/>
              </a:spcBef>
              <a:buFont typeface="+mj-lt"/>
              <a:buAutoNum type="romanLcPeriod"/>
            </a:pPr>
            <a:r>
              <a:rPr lang="en-GB" sz="1800" dirty="0">
                <a:solidFill>
                  <a:sysClr val="windowText" lastClr="000000"/>
                </a:solidFill>
                <a:latin typeface="Arial"/>
                <a:cs typeface="Arial"/>
              </a:rPr>
              <a:t> Route principale → Routes secondaires (pour les sorties ou les virages)</a:t>
            </a:r>
          </a:p>
          <a:p>
            <a:pPr marL="717550" lvl="5" indent="0" defTabSz="1175644" hangingPunct="1">
              <a:lnSpc>
                <a:spcPct val="100000"/>
              </a:lnSpc>
              <a:spcBef>
                <a:spcPts val="129"/>
              </a:spcBef>
              <a:buFont typeface="+mj-lt"/>
              <a:buAutoNum type="romanLcPeriod"/>
            </a:pPr>
            <a:r>
              <a:rPr lang="en-GB" sz="1800" dirty="0">
                <a:solidFill>
                  <a:sysClr val="windowText" lastClr="000000"/>
                </a:solidFill>
                <a:latin typeface="Arial"/>
                <a:cs typeface="Arial"/>
              </a:rPr>
              <a:t>Traversée des voies opposées aux intersections (pour les virages à gauche/à droite)</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Ajoutez des points intermédiaires sur les connecteurs pour adoucir les courbes.</a:t>
            </a:r>
            <a:endParaRPr lang="en-GB" sz="1800" b="1" dirty="0">
              <a:solidFill>
                <a:sysClr val="windowText" lastClr="000000"/>
              </a:solidFill>
              <a:latin typeface="Arial"/>
              <a:cs typeface="Arial"/>
            </a:endParaRPr>
          </a:p>
        </p:txBody>
      </p:sp>
      <p:sp>
        <p:nvSpPr>
          <p:cNvPr id="15" name="Title 14">
            <a:extLst>
              <a:ext uri="{FF2B5EF4-FFF2-40B4-BE49-F238E27FC236}">
                <a16:creationId xmlns:a16="http://schemas.microsoft.com/office/drawing/2014/main" id="{02F6E1D6-C083-DAAC-B71B-2B4173055CF5}"/>
              </a:ext>
            </a:extLst>
          </p:cNvPr>
          <p:cNvSpPr>
            <a:spLocks noGrp="1"/>
          </p:cNvSpPr>
          <p:nvPr>
            <p:ph type="title"/>
          </p:nvPr>
        </p:nvSpPr>
        <p:spPr>
          <a:xfrm>
            <a:off x="727198" y="432000"/>
            <a:ext cx="11099042" cy="369332"/>
          </a:xfrm>
        </p:spPr>
        <p:txBody>
          <a:bodyPr/>
          <a:lstStyle/>
          <a:p>
            <a:r>
              <a:rPr lang="en-GB" dirty="0"/>
              <a:t>6. Activité de classe 2 : simuler </a:t>
            </a:r>
            <a:r>
              <a:rPr lang="en-GB" dirty="0" err="1"/>
              <a:t>le comportement</a:t>
            </a:r>
            <a:r>
              <a:rPr lang="en-GB" dirty="0"/>
              <a:t> des véhicules autonomes dans VISSIM</a:t>
            </a:r>
            <a:endParaRPr lang="LID4096" dirty="0"/>
          </a:p>
        </p:txBody>
      </p:sp>
    </p:spTree>
    <p:extLst>
      <p:ext uri="{BB962C8B-B14F-4D97-AF65-F5344CB8AC3E}">
        <p14:creationId xmlns:p14="http://schemas.microsoft.com/office/powerpoint/2010/main" val="9450022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C029-E958-6B10-8B2D-A2CE6586A479}"/>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71AB5B72-8C3D-1AD4-522C-B209F57C522D}"/>
              </a:ext>
            </a:extLst>
          </p:cNvPr>
          <p:cNvSpPr txBox="1"/>
          <p:nvPr/>
        </p:nvSpPr>
        <p:spPr>
          <a:xfrm>
            <a:off x="740565" y="1025080"/>
            <a:ext cx="10718011"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5. Ajouter des têtes de signal</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Accédez à Objets réseau &gt; Feux de signalisation.</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Cliquez pour placer des feux de signalisation à chaque point d'entrée de l'intersection.</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Attribuez chaque feu de signalisation au lien et à la voie appropriés.</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Assurez-vous que les feux de signalisation couvrent toutes les directions de circulation (tout droit, virage à gauche, virage à droite).</a:t>
            </a:r>
          </a:p>
        </p:txBody>
      </p:sp>
      <p:sp>
        <p:nvSpPr>
          <p:cNvPr id="13" name="object 3">
            <a:extLst>
              <a:ext uri="{FF2B5EF4-FFF2-40B4-BE49-F238E27FC236}">
                <a16:creationId xmlns:a16="http://schemas.microsoft.com/office/drawing/2014/main" id="{18E205B1-E53E-4501-45BB-E5B0605231CD}"/>
              </a:ext>
            </a:extLst>
          </p:cNvPr>
          <p:cNvSpPr txBox="1"/>
          <p:nvPr/>
        </p:nvSpPr>
        <p:spPr>
          <a:xfrm>
            <a:off x="740565" y="2903863"/>
            <a:ext cx="10718011"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b="1" dirty="0">
                <a:solidFill>
                  <a:sysClr val="windowText" lastClr="000000"/>
                </a:solidFill>
                <a:latin typeface="Arial"/>
                <a:cs typeface="Arial"/>
              </a:rPr>
              <a:t>6. Créer et attribuer un contrôleur de signalisation</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Accédez à Données de base &gt; Contrôle des feux de signalisation &gt; Contrôleurs de feux de signalisation.</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Créez un nouveau contrôleur et nommez-le (par exemple : « </a:t>
            </a:r>
            <a:r>
              <a:rPr lang="en-GB" sz="1800" dirty="0" err="1">
                <a:solidFill>
                  <a:sysClr val="windowText" lastClr="000000"/>
                </a:solidFill>
                <a:latin typeface="Arial"/>
                <a:cs typeface="Arial"/>
              </a:rPr>
              <a:t>Main_Intersection_SC </a:t>
            </a:r>
            <a:r>
              <a:rPr lang="en-GB" sz="1800" dirty="0">
                <a:solidFill>
                  <a:sysClr val="windowText" lastClr="000000"/>
                </a:solidFill>
                <a:latin typeface="Arial"/>
                <a:cs typeface="Arial"/>
              </a:rPr>
              <a:t>»).</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Attribuez-le pour contrôler les feux de signalisation placés à l'étape 5.</a:t>
            </a:r>
          </a:p>
          <a:p>
            <a:pPr marL="26828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Utilisez une durée fixe ou une logique d'activation en fonction de votre expérience.</a:t>
            </a:r>
            <a:endParaRPr lang="en-GB" sz="1800" b="1" dirty="0">
              <a:solidFill>
                <a:sysClr val="windowText" lastClr="000000"/>
              </a:solidFill>
              <a:latin typeface="Arial"/>
              <a:cs typeface="Arial"/>
            </a:endParaRPr>
          </a:p>
        </p:txBody>
      </p:sp>
      <p:sp>
        <p:nvSpPr>
          <p:cNvPr id="4" name="Title 3">
            <a:extLst>
              <a:ext uri="{FF2B5EF4-FFF2-40B4-BE49-F238E27FC236}">
                <a16:creationId xmlns:a16="http://schemas.microsoft.com/office/drawing/2014/main" id="{26A9C7B8-954E-5DCB-9150-66DAA7FA381B}"/>
              </a:ext>
            </a:extLst>
          </p:cNvPr>
          <p:cNvSpPr>
            <a:spLocks noGrp="1"/>
          </p:cNvSpPr>
          <p:nvPr>
            <p:ph type="title"/>
          </p:nvPr>
        </p:nvSpPr>
        <p:spPr>
          <a:xfrm>
            <a:off x="727200" y="432000"/>
            <a:ext cx="11198100" cy="369332"/>
          </a:xfrm>
        </p:spPr>
        <p:txBody>
          <a:bodyPr/>
          <a:lstStyle/>
          <a:p>
            <a:r>
              <a:rPr lang="en-GB" dirty="0"/>
              <a:t>6. Activité de classe 2 : simuler </a:t>
            </a:r>
            <a:r>
              <a:rPr lang="en-GB" dirty="0" err="1"/>
              <a:t>le comportement</a:t>
            </a:r>
            <a:r>
              <a:rPr lang="en-GB" dirty="0"/>
              <a:t> des véhicules autonomes dans VISSIM</a:t>
            </a:r>
            <a:endParaRPr lang="LID4096" dirty="0"/>
          </a:p>
        </p:txBody>
      </p:sp>
    </p:spTree>
    <p:extLst>
      <p:ext uri="{BB962C8B-B14F-4D97-AF65-F5344CB8AC3E}">
        <p14:creationId xmlns:p14="http://schemas.microsoft.com/office/powerpoint/2010/main" val="3969174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0320C-A2E3-07FD-EBA2-EDE6B99D465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E8346CA-7156-97C0-85DB-A0B427FD8024}"/>
              </a:ext>
            </a:extLst>
          </p:cNvPr>
          <p:cNvPicPr>
            <a:picLocks noChangeAspect="1"/>
          </p:cNvPicPr>
          <p:nvPr/>
        </p:nvPicPr>
        <p:blipFill>
          <a:blip r:embed="rId2"/>
          <a:stretch>
            <a:fillRect/>
          </a:stretch>
        </p:blipFill>
        <p:spPr>
          <a:xfrm>
            <a:off x="740565" y="1025080"/>
            <a:ext cx="7412835" cy="5117648"/>
          </a:xfrm>
          <a:prstGeom prst="rect">
            <a:avLst/>
          </a:prstGeom>
        </p:spPr>
      </p:pic>
      <p:sp>
        <p:nvSpPr>
          <p:cNvPr id="4" name="Title 3">
            <a:extLst>
              <a:ext uri="{FF2B5EF4-FFF2-40B4-BE49-F238E27FC236}">
                <a16:creationId xmlns:a16="http://schemas.microsoft.com/office/drawing/2014/main" id="{CED4C669-49E3-475F-9BC8-439CE95B5E8D}"/>
              </a:ext>
            </a:extLst>
          </p:cNvPr>
          <p:cNvSpPr>
            <a:spLocks noGrp="1"/>
          </p:cNvSpPr>
          <p:nvPr>
            <p:ph type="title"/>
          </p:nvPr>
        </p:nvSpPr>
        <p:spPr>
          <a:xfrm>
            <a:off x="727200" y="432000"/>
            <a:ext cx="11464800" cy="369332"/>
          </a:xfrm>
        </p:spPr>
        <p:txBody>
          <a:bodyPr/>
          <a:lstStyle/>
          <a:p>
            <a:r>
              <a:rPr lang="en-GB" dirty="0"/>
              <a:t>6. Activité de classe n° 2 : Simuler </a:t>
            </a:r>
            <a:r>
              <a:rPr lang="en-GB" dirty="0" err="1"/>
              <a:t>le comportement</a:t>
            </a:r>
            <a:r>
              <a:rPr lang="en-GB" dirty="0"/>
              <a:t> des véhicules automobiles dans VISSIM</a:t>
            </a:r>
            <a:endParaRPr lang="LID4096" dirty="0"/>
          </a:p>
        </p:txBody>
      </p:sp>
    </p:spTree>
    <p:extLst>
      <p:ext uri="{BB962C8B-B14F-4D97-AF65-F5344CB8AC3E}">
        <p14:creationId xmlns:p14="http://schemas.microsoft.com/office/powerpoint/2010/main" val="3452347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F272B-7176-B3A8-479E-B2DD9C16FDD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B52104-5E8A-0D2A-65D2-8C3A898F73D6}"/>
              </a:ext>
            </a:extLst>
          </p:cNvPr>
          <p:cNvSpPr txBox="1"/>
          <p:nvPr/>
        </p:nvSpPr>
        <p:spPr>
          <a:xfrm>
            <a:off x="727200" y="87266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2 : Créer et attribuer des véhicules autonomes à l'entrée Véhicule</a:t>
            </a:r>
          </a:p>
        </p:txBody>
      </p:sp>
      <p:sp>
        <p:nvSpPr>
          <p:cNvPr id="4" name="object 3">
            <a:extLst>
              <a:ext uri="{FF2B5EF4-FFF2-40B4-BE49-F238E27FC236}">
                <a16:creationId xmlns:a16="http://schemas.microsoft.com/office/drawing/2014/main" id="{9FD82DB3-1D68-8095-4E4D-C1C21E6E270E}"/>
              </a:ext>
            </a:extLst>
          </p:cNvPr>
          <p:cNvSpPr txBox="1"/>
          <p:nvPr/>
        </p:nvSpPr>
        <p:spPr>
          <a:xfrm>
            <a:off x="720057" y="1228034"/>
            <a:ext cx="11379052" cy="2006777"/>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Accédez à </a:t>
            </a:r>
            <a:r>
              <a:rPr lang="en-GB" sz="1800" b="1" dirty="0">
                <a:solidFill>
                  <a:sysClr val="windowText" lastClr="000000"/>
                </a:solidFill>
                <a:latin typeface="Arial"/>
                <a:cs typeface="Arial"/>
              </a:rPr>
              <a:t>Menu &gt; Données de base &gt; Types de véhicules</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Cliquez </a:t>
            </a:r>
            <a:r>
              <a:rPr lang="en-GB" sz="1800" b="1" dirty="0">
                <a:solidFill>
                  <a:sysClr val="windowText" lastClr="000000"/>
                </a:solidFill>
                <a:latin typeface="Arial"/>
                <a:cs typeface="Arial"/>
              </a:rPr>
              <a:t>sur « Nouveau » </a:t>
            </a:r>
            <a:r>
              <a:rPr lang="en-GB" sz="1800" dirty="0">
                <a:solidFill>
                  <a:sysClr val="windowText" lastClr="000000"/>
                </a:solidFill>
                <a:latin typeface="Arial"/>
                <a:cs typeface="Arial"/>
              </a:rPr>
              <a:t>et nommez-le par exemple « Véhicule </a:t>
            </a:r>
            <a:r>
              <a:rPr lang="en-GB" sz="1800" b="1" dirty="0">
                <a:solidFill>
                  <a:sysClr val="windowText" lastClr="000000"/>
                </a:solidFill>
                <a:latin typeface="Arial"/>
                <a:cs typeface="Arial"/>
              </a:rPr>
              <a:t>autonome »</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Créez une nouvelle composition de véhicule ; </a:t>
            </a:r>
            <a:r>
              <a:rPr lang="en-GB" sz="1800" b="1" dirty="0">
                <a:solidFill>
                  <a:sysClr val="windowText" lastClr="000000"/>
                </a:solidFill>
                <a:latin typeface="Arial"/>
                <a:cs typeface="Arial"/>
              </a:rPr>
              <a:t>Trafic &gt; Composition du véhicule &gt; « Véhicules autonomes uniquement (50 km/h) »</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Attribuez </a:t>
            </a:r>
            <a:r>
              <a:rPr lang="en-GB" sz="1800" b="1" dirty="0">
                <a:solidFill>
                  <a:sysClr val="windowText" lastClr="000000"/>
                </a:solidFill>
                <a:latin typeface="Arial"/>
                <a:cs typeface="Arial"/>
              </a:rPr>
              <a:t>« Véhicule autonome » </a:t>
            </a:r>
            <a:r>
              <a:rPr lang="en-GB" sz="1800" dirty="0">
                <a:solidFill>
                  <a:sysClr val="windowText" lastClr="000000"/>
                </a:solidFill>
                <a:latin typeface="Arial"/>
                <a:cs typeface="Arial"/>
              </a:rPr>
              <a:t>comme type de véhicule et modifiez la </a:t>
            </a:r>
            <a:r>
              <a:rPr lang="en-GB" sz="1800" b="1" dirty="0">
                <a:solidFill>
                  <a:sysClr val="windowText" lastClr="000000"/>
                </a:solidFill>
                <a:latin typeface="Arial"/>
                <a:cs typeface="Arial"/>
              </a:rPr>
              <a:t>vitesse souhaitée :</a:t>
            </a:r>
            <a:r>
              <a:rPr lang="en-GB" sz="1800" dirty="0">
                <a:solidFill>
                  <a:sysClr val="windowText" lastClr="000000"/>
                </a:solidFill>
                <a:latin typeface="Arial"/>
                <a:cs typeface="Arial"/>
              </a:rPr>
              <a:t> 50 km/h</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Ajoutez </a:t>
            </a:r>
            <a:r>
              <a:rPr lang="en-GB" sz="1800" dirty="0" err="1">
                <a:solidFill>
                  <a:sysClr val="windowText" lastClr="000000"/>
                </a:solidFill>
                <a:latin typeface="Arial"/>
                <a:cs typeface="Arial"/>
              </a:rPr>
              <a:t>la couleur</a:t>
            </a:r>
            <a:r>
              <a:rPr lang="en-GB" sz="1800" dirty="0">
                <a:solidFill>
                  <a:sysClr val="windowText" lastClr="000000"/>
                </a:solidFill>
                <a:latin typeface="Arial"/>
                <a:cs typeface="Arial"/>
              </a:rPr>
              <a:t> spécifiée au véhicule autonome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a:t>
            </a:r>
            <a:r>
              <a:rPr lang="en-GB" sz="1500" b="1" dirty="0">
                <a:solidFill>
                  <a:sysClr val="windowText" lastClr="000000"/>
                </a:solidFill>
                <a:latin typeface="Arial"/>
                <a:cs typeface="Arial"/>
              </a:rPr>
              <a:t>Données de base &gt; Distribution &gt; </a:t>
            </a:r>
            <a:r>
              <a:rPr lang="en-GB" sz="1500" b="1" dirty="0" err="1">
                <a:solidFill>
                  <a:sysClr val="windowText" lastClr="000000"/>
                </a:solidFill>
                <a:latin typeface="Arial"/>
                <a:cs typeface="Arial"/>
              </a:rPr>
              <a:t>Couleur </a:t>
            </a:r>
            <a:r>
              <a:rPr lang="en-GB" sz="1500" b="1" dirty="0">
                <a:solidFill>
                  <a:sysClr val="windowText" lastClr="000000"/>
                </a:solidFill>
                <a:latin typeface="Arial"/>
                <a:cs typeface="Arial"/>
              </a:rPr>
              <a:t>&gt; Véhicules autonomes : (255, 255, 0, 13)</a:t>
            </a:r>
            <a:endParaRPr lang="en-GB" sz="1500" dirty="0">
              <a:solidFill>
                <a:sysClr val="windowText" lastClr="000000"/>
              </a:solidFill>
              <a:latin typeface="Arial"/>
              <a:cs typeface="Arial"/>
            </a:endParaRPr>
          </a:p>
        </p:txBody>
      </p:sp>
      <p:pic>
        <p:nvPicPr>
          <p:cNvPr id="12" name="Picture 11">
            <a:extLst>
              <a:ext uri="{FF2B5EF4-FFF2-40B4-BE49-F238E27FC236}">
                <a16:creationId xmlns:a16="http://schemas.microsoft.com/office/drawing/2014/main" id="{2FBDF35E-23EA-1AC9-9EE3-3C43E447FDD4}"/>
              </a:ext>
            </a:extLst>
          </p:cNvPr>
          <p:cNvPicPr>
            <a:picLocks noChangeAspect="1"/>
          </p:cNvPicPr>
          <p:nvPr/>
        </p:nvPicPr>
        <p:blipFill>
          <a:blip r:embed="rId2"/>
          <a:stretch>
            <a:fillRect/>
          </a:stretch>
        </p:blipFill>
        <p:spPr>
          <a:xfrm>
            <a:off x="6764650" y="3384316"/>
            <a:ext cx="5040000" cy="3473684"/>
          </a:xfrm>
          <a:prstGeom prst="rect">
            <a:avLst/>
          </a:prstGeom>
        </p:spPr>
      </p:pic>
      <p:pic>
        <p:nvPicPr>
          <p:cNvPr id="14" name="Picture 13">
            <a:extLst>
              <a:ext uri="{FF2B5EF4-FFF2-40B4-BE49-F238E27FC236}">
                <a16:creationId xmlns:a16="http://schemas.microsoft.com/office/drawing/2014/main" id="{7862C07C-F6C6-CCE7-A795-55FA6725B8D5}"/>
              </a:ext>
            </a:extLst>
          </p:cNvPr>
          <p:cNvPicPr>
            <a:picLocks noChangeAspect="1"/>
          </p:cNvPicPr>
          <p:nvPr/>
        </p:nvPicPr>
        <p:blipFill>
          <a:blip r:embed="rId3"/>
          <a:stretch>
            <a:fillRect/>
          </a:stretch>
        </p:blipFill>
        <p:spPr>
          <a:xfrm>
            <a:off x="1442073" y="3439420"/>
            <a:ext cx="4967510" cy="1234901"/>
          </a:xfrm>
          <a:prstGeom prst="rect">
            <a:avLst/>
          </a:prstGeom>
        </p:spPr>
      </p:pic>
      <p:pic>
        <p:nvPicPr>
          <p:cNvPr id="18" name="Picture 17">
            <a:extLst>
              <a:ext uri="{FF2B5EF4-FFF2-40B4-BE49-F238E27FC236}">
                <a16:creationId xmlns:a16="http://schemas.microsoft.com/office/drawing/2014/main" id="{DACB40D2-6DD1-C1F2-5AF7-7633746C8AFC}"/>
              </a:ext>
            </a:extLst>
          </p:cNvPr>
          <p:cNvPicPr>
            <a:picLocks noChangeAspect="1"/>
          </p:cNvPicPr>
          <p:nvPr/>
        </p:nvPicPr>
        <p:blipFill>
          <a:blip r:embed="rId4"/>
          <a:srcRect l="397" r="6526"/>
          <a:stretch/>
        </p:blipFill>
        <p:spPr>
          <a:xfrm>
            <a:off x="1298414" y="4874981"/>
            <a:ext cx="4967511" cy="1277429"/>
          </a:xfrm>
          <a:prstGeom prst="rect">
            <a:avLst/>
          </a:prstGeom>
        </p:spPr>
      </p:pic>
      <p:sp>
        <p:nvSpPr>
          <p:cNvPr id="19" name="Rectangle: Rounded Corners 18">
            <a:extLst>
              <a:ext uri="{FF2B5EF4-FFF2-40B4-BE49-F238E27FC236}">
                <a16:creationId xmlns:a16="http://schemas.microsoft.com/office/drawing/2014/main" id="{C4E00B78-CA7F-45C7-C8D2-1E1F1B5010BF}"/>
              </a:ext>
            </a:extLst>
          </p:cNvPr>
          <p:cNvSpPr/>
          <p:nvPr/>
        </p:nvSpPr>
        <p:spPr>
          <a:xfrm>
            <a:off x="9429750" y="6519863"/>
            <a:ext cx="355067" cy="124287"/>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noFill/>
            </a:endParaRPr>
          </a:p>
        </p:txBody>
      </p:sp>
      <p:cxnSp>
        <p:nvCxnSpPr>
          <p:cNvPr id="26" name="Connector: Elbow 25">
            <a:extLst>
              <a:ext uri="{FF2B5EF4-FFF2-40B4-BE49-F238E27FC236}">
                <a16:creationId xmlns:a16="http://schemas.microsoft.com/office/drawing/2014/main" id="{DA942C88-39AE-F447-6292-EFC6234FDA07}"/>
              </a:ext>
            </a:extLst>
          </p:cNvPr>
          <p:cNvCxnSpPr>
            <a:cxnSpLocks/>
          </p:cNvCxnSpPr>
          <p:nvPr/>
        </p:nvCxnSpPr>
        <p:spPr>
          <a:xfrm>
            <a:off x="5404513" y="5513696"/>
            <a:ext cx="4025237" cy="1065698"/>
          </a:xfrm>
          <a:prstGeom prst="bentConnector3">
            <a:avLst>
              <a:gd name="adj1" fmla="val 50000"/>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itle 10">
            <a:extLst>
              <a:ext uri="{FF2B5EF4-FFF2-40B4-BE49-F238E27FC236}">
                <a16:creationId xmlns:a16="http://schemas.microsoft.com/office/drawing/2014/main" id="{E818B9DA-EE5A-D3AB-EF58-160F528EA2C2}"/>
              </a:ext>
            </a:extLst>
          </p:cNvPr>
          <p:cNvSpPr>
            <a:spLocks noGrp="1"/>
          </p:cNvSpPr>
          <p:nvPr>
            <p:ph type="title"/>
          </p:nvPr>
        </p:nvSpPr>
        <p:spPr>
          <a:xfrm>
            <a:off x="727200" y="432000"/>
            <a:ext cx="11077450" cy="369332"/>
          </a:xfrm>
        </p:spPr>
        <p:txBody>
          <a:bodyPr/>
          <a:lstStyle/>
          <a:p>
            <a:r>
              <a:rPr lang="en-GB" dirty="0"/>
              <a:t>6. Activité de classe 2 : simuler </a:t>
            </a:r>
            <a:r>
              <a:rPr lang="en-GB" dirty="0" err="1"/>
              <a:t>le comportement</a:t>
            </a:r>
            <a:r>
              <a:rPr lang="en-GB" dirty="0"/>
              <a:t> des véhicules autonomes dans VISSIM</a:t>
            </a:r>
            <a:endParaRPr lang="LID4096" dirty="0"/>
          </a:p>
        </p:txBody>
      </p:sp>
    </p:spTree>
    <p:extLst>
      <p:ext uri="{BB962C8B-B14F-4D97-AF65-F5344CB8AC3E}">
        <p14:creationId xmlns:p14="http://schemas.microsoft.com/office/powerpoint/2010/main" val="13580741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46BB9-FC5C-788F-AACB-8EC587956C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7C3042-057C-FE92-BECE-220193F92D9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3 : Définir les entrées du véhicule</a:t>
            </a:r>
          </a:p>
        </p:txBody>
      </p:sp>
      <p:sp>
        <p:nvSpPr>
          <p:cNvPr id="5" name="object 3">
            <a:extLst>
              <a:ext uri="{FF2B5EF4-FFF2-40B4-BE49-F238E27FC236}">
                <a16:creationId xmlns:a16="http://schemas.microsoft.com/office/drawing/2014/main" id="{78221C18-487C-E4A8-682C-85912A9BA9CA}"/>
              </a:ext>
            </a:extLst>
          </p:cNvPr>
          <p:cNvSpPr txBox="1"/>
          <p:nvPr/>
        </p:nvSpPr>
        <p:spPr>
          <a:xfrm>
            <a:off x="733424" y="1399567"/>
            <a:ext cx="10725152" cy="116295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Accédez à </a:t>
            </a:r>
            <a:r>
              <a:rPr lang="en-GB" sz="1800" b="1" dirty="0">
                <a:solidFill>
                  <a:sysClr val="windowText" lastClr="000000"/>
                </a:solidFill>
                <a:latin typeface="Arial"/>
                <a:cs typeface="Arial"/>
              </a:rPr>
              <a:t>Objets</a:t>
            </a:r>
            <a:r>
              <a:rPr lang="en-GB" sz="1800" dirty="0">
                <a:solidFill>
                  <a:sysClr val="windowText" lastClr="000000"/>
                </a:solidFill>
                <a:latin typeface="Arial"/>
                <a:cs typeface="Arial"/>
              </a:rPr>
              <a:t> réseau </a:t>
            </a:r>
            <a:r>
              <a:rPr lang="en-GB" sz="1800" b="1" dirty="0">
                <a:solidFill>
                  <a:sysClr val="windowText" lastClr="000000"/>
                </a:solidFill>
                <a:latin typeface="Arial"/>
                <a:cs typeface="Arial"/>
              </a:rPr>
              <a:t>&gt; Entrées de véhicule</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Ajoutez des entrées pour chaque point de départ dans les voies.</a:t>
            </a:r>
          </a:p>
          <a:p>
            <a:pPr marL="16328" lvl="1" indent="0" defTabSz="1175644" hangingPunct="1">
              <a:lnSpc>
                <a:spcPct val="100000"/>
              </a:lnSpc>
              <a:spcBef>
                <a:spcPts val="129"/>
              </a:spcBef>
            </a:pPr>
            <a:r>
              <a:rPr lang="en-US" sz="1800" dirty="0">
                <a:solidFill>
                  <a:sysClr val="windowText" lastClr="000000"/>
                </a:solidFill>
                <a:latin typeface="Arial"/>
                <a:cs typeface="Arial"/>
              </a:rPr>
              <a:t>✅ Attribuez le type de composition de véhicule</a:t>
            </a:r>
            <a:r>
              <a:rPr lang="en-US" sz="1800" b="1" dirty="0">
                <a:solidFill>
                  <a:sysClr val="windowText" lastClr="000000"/>
                </a:solidFill>
                <a:latin typeface="Arial"/>
                <a:cs typeface="Arial"/>
              </a:rPr>
              <a:t> « Avs uniquement (50 km/h) » </a:t>
            </a:r>
            <a:r>
              <a:rPr lang="en-US" sz="1800" dirty="0">
                <a:solidFill>
                  <a:sysClr val="windowText" lastClr="000000"/>
                </a:solidFill>
                <a:latin typeface="Arial"/>
                <a:cs typeface="Arial"/>
              </a:rPr>
              <a:t>à l'une des entrées. </a:t>
            </a:r>
          </a:p>
          <a:p>
            <a:pPr marL="16328" lvl="1" indent="0" defTabSz="1175644" hangingPunct="1">
              <a:lnSpc>
                <a:spcPct val="100000"/>
              </a:lnSpc>
              <a:spcBef>
                <a:spcPts val="129"/>
              </a:spcBef>
            </a:pPr>
            <a:r>
              <a:rPr lang="en-US" sz="1800" dirty="0">
                <a:solidFill>
                  <a:sysClr val="windowText" lastClr="000000"/>
                </a:solidFill>
                <a:latin typeface="Arial"/>
                <a:cs typeface="Arial"/>
              </a:rPr>
              <a:t>✅ Pour l'autre entrée, vous pouvez attribuer le type souhaité.</a:t>
            </a:r>
            <a:endParaRPr lang="en-GB" sz="1800" dirty="0">
              <a:solidFill>
                <a:sysClr val="windowText" lastClr="000000"/>
              </a:solidFill>
              <a:latin typeface="Arial"/>
              <a:cs typeface="Arial"/>
            </a:endParaRPr>
          </a:p>
        </p:txBody>
      </p:sp>
      <p:pic>
        <p:nvPicPr>
          <p:cNvPr id="7" name="Picture 6">
            <a:extLst>
              <a:ext uri="{FF2B5EF4-FFF2-40B4-BE49-F238E27FC236}">
                <a16:creationId xmlns:a16="http://schemas.microsoft.com/office/drawing/2014/main" id="{684CD0FC-1DF0-E4AB-14D3-038203C70FFD}"/>
              </a:ext>
            </a:extLst>
          </p:cNvPr>
          <p:cNvPicPr>
            <a:picLocks noChangeAspect="1"/>
          </p:cNvPicPr>
          <p:nvPr/>
        </p:nvPicPr>
        <p:blipFill>
          <a:blip r:embed="rId2"/>
          <a:stretch>
            <a:fillRect/>
          </a:stretch>
        </p:blipFill>
        <p:spPr>
          <a:xfrm>
            <a:off x="7135200" y="2814973"/>
            <a:ext cx="5040000" cy="3476297"/>
          </a:xfrm>
          <a:prstGeom prst="rect">
            <a:avLst/>
          </a:prstGeom>
        </p:spPr>
      </p:pic>
      <p:sp>
        <p:nvSpPr>
          <p:cNvPr id="4" name="object 3">
            <a:extLst>
              <a:ext uri="{FF2B5EF4-FFF2-40B4-BE49-F238E27FC236}">
                <a16:creationId xmlns:a16="http://schemas.microsoft.com/office/drawing/2014/main" id="{A4C09A63-8247-759D-B683-164F2D143018}"/>
              </a:ext>
            </a:extLst>
          </p:cNvPr>
          <p:cNvSpPr txBox="1"/>
          <p:nvPr/>
        </p:nvSpPr>
        <p:spPr>
          <a:xfrm>
            <a:off x="733424" y="287054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4 : Points de collecte de données</a:t>
            </a:r>
          </a:p>
        </p:txBody>
      </p:sp>
      <p:sp>
        <p:nvSpPr>
          <p:cNvPr id="9" name="object 3">
            <a:extLst>
              <a:ext uri="{FF2B5EF4-FFF2-40B4-BE49-F238E27FC236}">
                <a16:creationId xmlns:a16="http://schemas.microsoft.com/office/drawing/2014/main" id="{0861C75A-D117-0335-623F-0A01C753D483}"/>
              </a:ext>
            </a:extLst>
          </p:cNvPr>
          <p:cNvSpPr txBox="1"/>
          <p:nvPr/>
        </p:nvSpPr>
        <p:spPr>
          <a:xfrm>
            <a:off x="733424" y="3360267"/>
            <a:ext cx="5362576"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Veuillez vous rendre dans Réseau </a:t>
            </a:r>
          </a:p>
          <a:p>
            <a:pPr marL="16328" lvl="1" indent="0" defTabSz="1175644" hangingPunct="1">
              <a:lnSpc>
                <a:spcPct val="100000"/>
              </a:lnSpc>
              <a:spcBef>
                <a:spcPts val="129"/>
              </a:spcBef>
            </a:pPr>
            <a:r>
              <a:rPr lang="en-GB" sz="1800" b="1" dirty="0">
                <a:solidFill>
                  <a:sysClr val="windowText" lastClr="000000"/>
                </a:solidFill>
                <a:latin typeface="Arial"/>
                <a:cs typeface="Arial"/>
              </a:rPr>
              <a:t>      Objets &gt; Point de collecte de données.</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Placez les points aux principaux points d'entrée ou de sortie.</a:t>
            </a:r>
          </a:p>
          <a:p>
            <a:pPr marL="16328"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Cela permet de mesurer </a:t>
            </a:r>
            <a:r>
              <a:rPr lang="en-GB" sz="1800" b="1" dirty="0">
                <a:solidFill>
                  <a:sysClr val="windowText" lastClr="000000"/>
                </a:solidFill>
                <a:latin typeface="Arial"/>
                <a:cs typeface="Arial"/>
              </a:rPr>
              <a:t>le débit de véhicules </a:t>
            </a:r>
          </a:p>
          <a:p>
            <a:pPr marL="16328" lvl="1" indent="0"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(nombre de véhicules passant par un point).</a:t>
            </a:r>
          </a:p>
        </p:txBody>
      </p:sp>
      <p:sp>
        <p:nvSpPr>
          <p:cNvPr id="11" name="Title 10">
            <a:extLst>
              <a:ext uri="{FF2B5EF4-FFF2-40B4-BE49-F238E27FC236}">
                <a16:creationId xmlns:a16="http://schemas.microsoft.com/office/drawing/2014/main" id="{2DC6E8B7-AD96-A5AB-2108-E192D6BC81FC}"/>
              </a:ext>
            </a:extLst>
          </p:cNvPr>
          <p:cNvSpPr>
            <a:spLocks noGrp="1"/>
          </p:cNvSpPr>
          <p:nvPr>
            <p:ph type="title"/>
          </p:nvPr>
        </p:nvSpPr>
        <p:spPr>
          <a:xfrm>
            <a:off x="727200" y="432000"/>
            <a:ext cx="11045700" cy="369332"/>
          </a:xfrm>
        </p:spPr>
        <p:txBody>
          <a:bodyPr/>
          <a:lstStyle/>
          <a:p>
            <a:r>
              <a:rPr lang="en-GB" dirty="0"/>
              <a:t>6. Activité de classe 2 : simuler </a:t>
            </a:r>
            <a:r>
              <a:rPr lang="en-GB" dirty="0" err="1"/>
              <a:t>le comportement</a:t>
            </a:r>
            <a:r>
              <a:rPr lang="en-GB" dirty="0"/>
              <a:t> des véhicules autonomes dans VISSIM</a:t>
            </a:r>
            <a:endParaRPr lang="LID4096" dirty="0"/>
          </a:p>
        </p:txBody>
      </p:sp>
    </p:spTree>
    <p:extLst>
      <p:ext uri="{BB962C8B-B14F-4D97-AF65-F5344CB8AC3E}">
        <p14:creationId xmlns:p14="http://schemas.microsoft.com/office/powerpoint/2010/main" val="16759283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3C719-65F6-6B8A-9C4B-70CACCAD5A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3D58CB-98E9-324F-1B9F-110A743A3593}"/>
              </a:ext>
            </a:extLst>
          </p:cNvPr>
          <p:cNvSpPr txBox="1"/>
          <p:nvPr/>
        </p:nvSpPr>
        <p:spPr>
          <a:xfrm>
            <a:off x="733424" y="1025080"/>
            <a:ext cx="107322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Étape 5 : Exécutez la simulation </a:t>
            </a:r>
            <a:r>
              <a:rPr lang="en-AT" sz="1800" dirty="0">
                <a:latin typeface="Arial" panose="020B0604020202020204" pitchFamily="34" charset="0"/>
                <a:cs typeface="Arial" panose="020B0604020202020204" pitchFamily="34" charset="0"/>
              </a:rPr>
              <a:t>▶️</a:t>
            </a:r>
            <a:endParaRPr lang="en-GB" sz="1800" b="1" dirty="0">
              <a:solidFill>
                <a:sysClr val="windowText" lastClr="000000"/>
              </a:solidFill>
              <a:latin typeface="Arial" panose="020B06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E29AB58F-241F-624C-6F5F-BFC9EA52FD27}"/>
              </a:ext>
            </a:extLst>
          </p:cNvPr>
          <p:cNvSpPr txBox="1"/>
          <p:nvPr/>
        </p:nvSpPr>
        <p:spPr>
          <a:xfrm>
            <a:off x="733424" y="1420440"/>
            <a:ext cx="10732296" cy="583310"/>
          </a:xfrm>
          <a:prstGeom prst="rect">
            <a:avLst/>
          </a:prstGeom>
        </p:spPr>
        <p:txBody>
          <a:bodyPr vert="horz" wrap="square" lIns="0" tIns="16329" rIns="0" bIns="0" rtlCol="0">
            <a:spAutoFit/>
          </a:bodyPr>
          <a:lstStyle/>
          <a:p>
            <a:pPr marL="542925" lvl="1" indent="-228600" defTabSz="1175644" hangingPunct="1">
              <a:lnSpc>
                <a:spcPct val="100000"/>
              </a:lnSpc>
              <a:spcBef>
                <a:spcPts val="129"/>
              </a:spcBef>
              <a:buFont typeface="+mj-lt"/>
              <a:buAutoNum type="arabicPeriod"/>
            </a:pPr>
            <a:r>
              <a:rPr lang="en-GB" sz="1800" dirty="0">
                <a:solidFill>
                  <a:sysClr val="windowText" lastClr="000000"/>
                </a:solidFill>
                <a:latin typeface="Arial" panose="020B0604020202020204" pitchFamily="34" charset="0"/>
                <a:cs typeface="Arial" panose="020B0604020202020204" pitchFamily="34" charset="0"/>
              </a:rPr>
              <a:t>Cliquez sur </a:t>
            </a:r>
            <a:r>
              <a:rPr lang="en-GB" sz="1800" b="1" dirty="0">
                <a:solidFill>
                  <a:sysClr val="windowText" lastClr="000000"/>
                </a:solidFill>
                <a:latin typeface="Arial" panose="020B0604020202020204" pitchFamily="34" charset="0"/>
                <a:cs typeface="Arial" panose="020B0604020202020204" pitchFamily="34" charset="0"/>
              </a:rPr>
              <a:t>Fichier &gt; Enregistrer </a:t>
            </a:r>
            <a:r>
              <a:rPr lang="en-GB" sz="1800" dirty="0">
                <a:solidFill>
                  <a:sysClr val="windowText" lastClr="000000"/>
                </a:solidFill>
                <a:latin typeface="Arial" panose="020B0604020202020204" pitchFamily="34" charset="0"/>
                <a:cs typeface="Arial" panose="020B0604020202020204" pitchFamily="34" charset="0"/>
              </a:rPr>
              <a:t>ou appuyez sur </a:t>
            </a:r>
            <a:r>
              <a:rPr lang="en-GB" sz="1800" b="1" dirty="0">
                <a:solidFill>
                  <a:sysClr val="windowText" lastClr="000000"/>
                </a:solidFill>
                <a:latin typeface="Arial" panose="020B0604020202020204" pitchFamily="34" charset="0"/>
                <a:cs typeface="Arial" panose="020B0604020202020204" pitchFamily="34" charset="0"/>
              </a:rPr>
              <a:t>Ctrl + S</a:t>
            </a:r>
          </a:p>
          <a:p>
            <a:pPr marL="542925" lvl="1" indent="-228600" defTabSz="1175644" hangingPunct="1">
              <a:lnSpc>
                <a:spcPct val="100000"/>
              </a:lnSpc>
              <a:spcBef>
                <a:spcPts val="129"/>
              </a:spcBef>
              <a:buFont typeface="+mj-lt"/>
              <a:buAutoNum type="arabicPeriod"/>
            </a:pPr>
            <a:r>
              <a:rPr lang="en-GB" sz="1800" dirty="0">
                <a:solidFill>
                  <a:sysClr val="windowText" lastClr="000000"/>
                </a:solidFill>
                <a:latin typeface="Arial" panose="020B0604020202020204" pitchFamily="34" charset="0"/>
                <a:cs typeface="Arial" panose="020B0604020202020204" pitchFamily="34" charset="0"/>
              </a:rPr>
              <a:t>Utilisez le </a:t>
            </a:r>
            <a:r>
              <a:rPr lang="en-GB" sz="1800" b="1" dirty="0">
                <a:solidFill>
                  <a:sysClr val="windowText" lastClr="000000"/>
                </a:solidFill>
                <a:latin typeface="Arial" panose="020B0604020202020204" pitchFamily="34" charset="0"/>
                <a:cs typeface="Arial" panose="020B0604020202020204" pitchFamily="34" charset="0"/>
              </a:rPr>
              <a:t>bouton Lecture (▶️) </a:t>
            </a:r>
            <a:r>
              <a:rPr lang="en-GB" sz="1800" dirty="0">
                <a:solidFill>
                  <a:sysClr val="windowText" lastClr="000000"/>
                </a:solidFill>
                <a:latin typeface="Arial" panose="020B0604020202020204" pitchFamily="34" charset="0"/>
                <a:cs typeface="Arial" panose="020B0604020202020204" pitchFamily="34" charset="0"/>
              </a:rPr>
              <a:t>dans la barre d'outils pour démarrer la simulation.</a:t>
            </a:r>
          </a:p>
        </p:txBody>
      </p:sp>
      <p:sp>
        <p:nvSpPr>
          <p:cNvPr id="9" name="object 3">
            <a:extLst>
              <a:ext uri="{FF2B5EF4-FFF2-40B4-BE49-F238E27FC236}">
                <a16:creationId xmlns:a16="http://schemas.microsoft.com/office/drawing/2014/main" id="{05296F39-7BA9-80F2-18E4-7542BC141761}"/>
              </a:ext>
            </a:extLst>
          </p:cNvPr>
          <p:cNvSpPr txBox="1"/>
          <p:nvPr/>
        </p:nvSpPr>
        <p:spPr>
          <a:xfrm>
            <a:off x="748193" y="2912682"/>
            <a:ext cx="10695614" cy="2586423"/>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Utilisez la lecture au ralenti pour observer attentivement le </a:t>
            </a:r>
            <a:r>
              <a:rPr lang="en-GB" sz="1800" dirty="0" err="1">
                <a:solidFill>
                  <a:sysClr val="windowText" lastClr="000000"/>
                </a:solidFill>
                <a:latin typeface="Arial" panose="020B0604020202020204" pitchFamily="34" charset="0"/>
                <a:cs typeface="Arial" panose="020B0604020202020204" pitchFamily="34" charset="0"/>
              </a:rPr>
              <a:t>comportement </a:t>
            </a:r>
            <a:r>
              <a:rPr lang="en-GB" sz="1800" dirty="0">
                <a:solidFill>
                  <a:sysClr val="windowText" lastClr="000000"/>
                </a:solidFill>
                <a:latin typeface="Arial" panose="020B0604020202020204" pitchFamily="34" charset="0"/>
                <a:cs typeface="Arial" panose="020B0604020202020204" pitchFamily="34" charset="0"/>
              </a:rPr>
              <a:t>des véhicules autonomes (VA) dans les zones critiques telles que les zones de convergence et les intersections avec feux de signalisation.</a:t>
            </a:r>
          </a:p>
          <a:p>
            <a:pPr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Pendant la simulation, les VA sont affichés en </a:t>
            </a:r>
            <a:r>
              <a:rPr lang="en-GB" sz="1800" dirty="0" err="1">
                <a:solidFill>
                  <a:sysClr val="windowText" lastClr="000000"/>
                </a:solidFill>
                <a:latin typeface="Arial" panose="020B0604020202020204" pitchFamily="34" charset="0"/>
                <a:cs typeface="Arial" panose="020B0604020202020204" pitchFamily="34" charset="0"/>
              </a:rPr>
              <a:t>rouge </a:t>
            </a:r>
            <a:r>
              <a:rPr lang="en-GB" sz="1800" dirty="0">
                <a:solidFill>
                  <a:sysClr val="windowText" lastClr="000000"/>
                </a:solidFill>
                <a:latin typeface="Arial" panose="020B0604020202020204" pitchFamily="34" charset="0"/>
                <a:cs typeface="Arial" panose="020B0604020202020204" pitchFamily="34" charset="0"/>
              </a:rPr>
              <a:t>pour faciliter leur identification. Concentrez-vous sur </a:t>
            </a:r>
            <a:r>
              <a:rPr lang="en-GB" sz="1800" dirty="0" err="1">
                <a:solidFill>
                  <a:sysClr val="windowText" lastClr="000000"/>
                </a:solidFill>
                <a:latin typeface="Arial" panose="020B0604020202020204" pitchFamily="34" charset="0"/>
                <a:cs typeface="Arial" panose="020B0604020202020204" pitchFamily="34" charset="0"/>
              </a:rPr>
              <a:t>l'analyse </a:t>
            </a:r>
            <a:r>
              <a:rPr lang="en-GB" sz="1800" dirty="0">
                <a:solidFill>
                  <a:sysClr val="windowText" lastClr="000000"/>
                </a:solidFill>
                <a:latin typeface="Arial" panose="020B0604020202020204" pitchFamily="34" charset="0"/>
                <a:cs typeface="Arial" panose="020B0604020202020204" pitchFamily="34" charset="0"/>
              </a:rPr>
              <a:t>des </a:t>
            </a:r>
            <a:r>
              <a:rPr lang="en-GB" sz="1800" dirty="0" err="1">
                <a:solidFill>
                  <a:sysClr val="windowText" lastClr="000000"/>
                </a:solidFill>
                <a:latin typeface="Arial" panose="020B0604020202020204" pitchFamily="34" charset="0"/>
                <a:cs typeface="Arial" panose="020B0604020202020204" pitchFamily="34" charset="0"/>
              </a:rPr>
              <a:t>comportements</a:t>
            </a:r>
            <a:r>
              <a:rPr lang="en-GB" sz="1800" dirty="0">
                <a:solidFill>
                  <a:sysClr val="windowText" lastClr="000000"/>
                </a:solidFill>
                <a:latin typeface="Arial" panose="020B0604020202020204" pitchFamily="34" charset="0"/>
                <a:cs typeface="Arial" panose="020B0604020202020204" pitchFamily="34" charset="0"/>
              </a:rPr>
              <a:t> suivants :</a:t>
            </a:r>
          </a:p>
          <a:p>
            <a:pPr marL="542925" lvl="1" indent="-228600" defTabSz="1175644" hangingPunct="1">
              <a:lnSpc>
                <a:spcPct val="100000"/>
              </a:lnSpc>
              <a:spcBef>
                <a:spcPts val="129"/>
              </a:spcBef>
              <a:buFont typeface="+mj-lt"/>
              <a:buAutoNum type="arabicPeriod"/>
            </a:pPr>
            <a:r>
              <a:rPr lang="en-GB" sz="1800" b="1" dirty="0" err="1">
                <a:solidFill>
                  <a:sysClr val="windowText" lastClr="000000"/>
                </a:solidFill>
                <a:latin typeface="Arial" panose="020B0604020202020204" pitchFamily="34" charset="0"/>
                <a:cs typeface="Arial" panose="020B0604020202020204" pitchFamily="34" charset="0"/>
              </a:rPr>
              <a:t>Comportement</a:t>
            </a:r>
            <a:r>
              <a:rPr lang="en-GB" sz="1800" b="1" dirty="0">
                <a:solidFill>
                  <a:sysClr val="windowText" lastClr="000000"/>
                </a:solidFill>
                <a:latin typeface="Arial" panose="020B0604020202020204" pitchFamily="34" charset="0"/>
                <a:cs typeface="Arial" panose="020B0604020202020204" pitchFamily="34" charset="0"/>
              </a:rPr>
              <a:t> de convergence </a:t>
            </a:r>
            <a:r>
              <a:rPr lang="en-GB" sz="1800" dirty="0">
                <a:solidFill>
                  <a:sysClr val="windowText" lastClr="000000"/>
                </a:solidFill>
                <a:latin typeface="Arial" panose="020B0604020202020204" pitchFamily="34" charset="0"/>
                <a:cs typeface="Arial" panose="020B0604020202020204" pitchFamily="34" charset="0"/>
              </a:rPr>
              <a:t>aux jonctions</a:t>
            </a:r>
          </a:p>
          <a:p>
            <a:pPr marL="542925" lvl="1" indent="-228600" defTabSz="1175644" hangingPunct="1">
              <a:lnSpc>
                <a:spcPct val="100000"/>
              </a:lnSpc>
              <a:spcBef>
                <a:spcPts val="129"/>
              </a:spcBef>
              <a:buFont typeface="+mj-lt"/>
              <a:buAutoNum type="arabicPeriod"/>
            </a:pPr>
            <a:r>
              <a:rPr lang="en-GB" sz="1800" b="1" dirty="0">
                <a:solidFill>
                  <a:sysClr val="windowText" lastClr="000000"/>
                </a:solidFill>
                <a:latin typeface="Arial" panose="020B0604020202020204" pitchFamily="34" charset="0"/>
                <a:cs typeface="Arial" panose="020B0604020202020204" pitchFamily="34" charset="0"/>
              </a:rPr>
              <a:t>Temps de réaction </a:t>
            </a:r>
            <a:r>
              <a:rPr lang="en-GB" sz="1800" dirty="0">
                <a:solidFill>
                  <a:sysClr val="windowText" lastClr="000000"/>
                </a:solidFill>
                <a:latin typeface="Arial" panose="020B0604020202020204" pitchFamily="34" charset="0"/>
                <a:cs typeface="Arial" panose="020B0604020202020204" pitchFamily="34" charset="0"/>
              </a:rPr>
              <a:t>aux feux de signalisation et aux lignes d'arrêt</a:t>
            </a:r>
          </a:p>
          <a:p>
            <a:pPr marL="542925" lvl="1" indent="-228600" defTabSz="1175644" hangingPunct="1">
              <a:lnSpc>
                <a:spcPct val="100000"/>
              </a:lnSpc>
              <a:spcBef>
                <a:spcPts val="129"/>
              </a:spcBef>
              <a:buFont typeface="+mj-lt"/>
              <a:buAutoNum type="arabicPeriod"/>
            </a:pPr>
            <a:r>
              <a:rPr lang="en-GB" sz="1800" dirty="0">
                <a:solidFill>
                  <a:sysClr val="windowText" lastClr="000000"/>
                </a:solidFill>
                <a:latin typeface="Arial" panose="020B0604020202020204" pitchFamily="34" charset="0"/>
                <a:cs typeface="Arial" panose="020B0604020202020204" pitchFamily="34" charset="0"/>
              </a:rPr>
              <a:t>Modèles </a:t>
            </a:r>
            <a:r>
              <a:rPr lang="en-GB" sz="1800" b="1" dirty="0">
                <a:solidFill>
                  <a:sysClr val="windowText" lastClr="000000"/>
                </a:solidFill>
                <a:latin typeface="Arial" panose="020B0604020202020204" pitchFamily="34" charset="0"/>
                <a:cs typeface="Arial" panose="020B0604020202020204" pitchFamily="34" charset="0"/>
              </a:rPr>
              <a:t>de changement de voie </a:t>
            </a:r>
            <a:r>
              <a:rPr lang="en-GB" sz="1800" dirty="0">
                <a:solidFill>
                  <a:sysClr val="windowText" lastClr="000000"/>
                </a:solidFill>
                <a:latin typeface="Arial" panose="020B0604020202020204" pitchFamily="34" charset="0"/>
                <a:cs typeface="Arial" panose="020B0604020202020204" pitchFamily="34" charset="0"/>
              </a:rPr>
              <a:t>dans un trafic mixte</a:t>
            </a:r>
          </a:p>
          <a:p>
            <a:pPr marL="542925" lvl="1" indent="-228600" defTabSz="1175644" hangingPunct="1">
              <a:lnSpc>
                <a:spcPct val="100000"/>
              </a:lnSpc>
              <a:spcBef>
                <a:spcPts val="129"/>
              </a:spcBef>
              <a:buFont typeface="+mj-lt"/>
              <a:buAutoNum type="arabicPeriod"/>
            </a:pPr>
            <a:r>
              <a:rPr lang="en-GB" sz="1800" b="1" dirty="0">
                <a:solidFill>
                  <a:sysClr val="windowText" lastClr="000000"/>
                </a:solidFill>
                <a:latin typeface="Arial" panose="020B0604020202020204" pitchFamily="34" charset="0"/>
                <a:cs typeface="Arial" panose="020B0604020202020204" pitchFamily="34" charset="0"/>
              </a:rPr>
              <a:t>Formation et dissipation des files d'attente </a:t>
            </a:r>
            <a:r>
              <a:rPr lang="en-GB" sz="1800" dirty="0">
                <a:solidFill>
                  <a:sysClr val="windowText" lastClr="000000"/>
                </a:solidFill>
                <a:latin typeface="Arial" panose="020B0604020202020204" pitchFamily="34" charset="0"/>
                <a:cs typeface="Arial" panose="020B0604020202020204" pitchFamily="34" charset="0"/>
              </a:rPr>
              <a:t>en cas d'embouteillage </a:t>
            </a:r>
          </a:p>
        </p:txBody>
      </p:sp>
      <p:sp>
        <p:nvSpPr>
          <p:cNvPr id="10" name="object 3">
            <a:extLst>
              <a:ext uri="{FF2B5EF4-FFF2-40B4-BE49-F238E27FC236}">
                <a16:creationId xmlns:a16="http://schemas.microsoft.com/office/drawing/2014/main" id="{3B2C7EC0-5A64-71DD-CD51-BFF04638F079}"/>
              </a:ext>
            </a:extLst>
          </p:cNvPr>
          <p:cNvSpPr txBox="1"/>
          <p:nvPr/>
        </p:nvSpPr>
        <p:spPr>
          <a:xfrm>
            <a:off x="726280" y="2395447"/>
            <a:ext cx="753917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Étape 6 : Observation visuelle - Analyse </a:t>
            </a:r>
            <a:r>
              <a:rPr lang="en-GB" sz="1800" b="1" dirty="0" err="1">
                <a:solidFill>
                  <a:sysClr val="windowText" lastClr="000000"/>
                </a:solidFill>
                <a:latin typeface="Arial" panose="020B0604020202020204" pitchFamily="34" charset="0"/>
                <a:cs typeface="Arial" panose="020B0604020202020204" pitchFamily="34" charset="0"/>
              </a:rPr>
              <a:t>du comportement</a:t>
            </a:r>
          </a:p>
        </p:txBody>
      </p:sp>
      <p:sp>
        <p:nvSpPr>
          <p:cNvPr id="7" name="Title 6">
            <a:extLst>
              <a:ext uri="{FF2B5EF4-FFF2-40B4-BE49-F238E27FC236}">
                <a16:creationId xmlns:a16="http://schemas.microsoft.com/office/drawing/2014/main" id="{EB64268A-D8A0-F200-1C26-C2C7E6A5C6D2}"/>
              </a:ext>
            </a:extLst>
          </p:cNvPr>
          <p:cNvSpPr>
            <a:spLocks noGrp="1"/>
          </p:cNvSpPr>
          <p:nvPr>
            <p:ph type="title"/>
          </p:nvPr>
        </p:nvSpPr>
        <p:spPr>
          <a:xfrm>
            <a:off x="727200" y="432000"/>
            <a:ext cx="11464800" cy="369332"/>
          </a:xfrm>
        </p:spPr>
        <p:txBody>
          <a:bodyPr/>
          <a:lstStyle/>
          <a:p>
            <a:r>
              <a:rPr lang="en-GB" dirty="0"/>
              <a:t>6. Activité en classe 2 : simulation </a:t>
            </a:r>
            <a:r>
              <a:rPr lang="en-GB" dirty="0" err="1"/>
              <a:t>du comportement</a:t>
            </a:r>
            <a:r>
              <a:rPr lang="en-GB" dirty="0"/>
              <a:t> des véhicules autonomes dans VISSIM</a:t>
            </a:r>
            <a:endParaRPr lang="LID4096" dirty="0"/>
          </a:p>
        </p:txBody>
      </p:sp>
    </p:spTree>
    <p:extLst>
      <p:ext uri="{BB962C8B-B14F-4D97-AF65-F5344CB8AC3E}">
        <p14:creationId xmlns:p14="http://schemas.microsoft.com/office/powerpoint/2010/main" val="21607076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8C2E8-204D-4579-4CE1-5F8BC448A50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340C827-2D09-9C5D-B09A-4D5ABBDAE1F1}"/>
              </a:ext>
            </a:extLst>
          </p:cNvPr>
          <p:cNvSpPr>
            <a:spLocks noGrp="1"/>
          </p:cNvSpPr>
          <p:nvPr>
            <p:ph type="title"/>
          </p:nvPr>
        </p:nvSpPr>
        <p:spPr>
          <a:xfrm>
            <a:off x="727199" y="432000"/>
            <a:ext cx="11179051" cy="368100"/>
          </a:xfrm>
        </p:spPr>
        <p:txBody>
          <a:bodyPr/>
          <a:lstStyle/>
          <a:p>
            <a:r>
              <a:rPr lang="en-GB" dirty="0"/>
              <a:t>6. Activité de classe 2 : Simuler </a:t>
            </a:r>
            <a:r>
              <a:rPr lang="en-GB" dirty="0" err="1"/>
              <a:t>le comportement</a:t>
            </a:r>
            <a:r>
              <a:rPr lang="en-GB" dirty="0"/>
              <a:t> des véhicules automobiles dans VISSIM</a:t>
            </a:r>
            <a:endParaRPr lang="LID4096" dirty="0"/>
          </a:p>
        </p:txBody>
      </p:sp>
      <p:pic>
        <p:nvPicPr>
          <p:cNvPr id="15" name="Picture 14">
            <a:extLst>
              <a:ext uri="{FF2B5EF4-FFF2-40B4-BE49-F238E27FC236}">
                <a16:creationId xmlns:a16="http://schemas.microsoft.com/office/drawing/2014/main" id="{652B6BA3-CE29-2EF1-0C36-3046FB930B34}"/>
              </a:ext>
            </a:extLst>
          </p:cNvPr>
          <p:cNvPicPr>
            <a:picLocks noChangeAspect="1"/>
          </p:cNvPicPr>
          <p:nvPr/>
        </p:nvPicPr>
        <p:blipFill>
          <a:blip r:embed="rId2"/>
          <a:stretch>
            <a:fillRect/>
          </a:stretch>
        </p:blipFill>
        <p:spPr>
          <a:xfrm>
            <a:off x="2377677" y="1033595"/>
            <a:ext cx="7436645" cy="5086267"/>
          </a:xfrm>
          <a:prstGeom prst="rect">
            <a:avLst/>
          </a:prstGeom>
        </p:spPr>
      </p:pic>
    </p:spTree>
    <p:extLst>
      <p:ext uri="{BB962C8B-B14F-4D97-AF65-F5344CB8AC3E}">
        <p14:creationId xmlns:p14="http://schemas.microsoft.com/office/powerpoint/2010/main" val="30905887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07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Devoirs : Devoir n° 1</a:t>
            </a:r>
          </a:p>
        </p:txBody>
      </p:sp>
    </p:spTree>
    <p:extLst>
      <p:ext uri="{BB962C8B-B14F-4D97-AF65-F5344CB8AC3E}">
        <p14:creationId xmlns:p14="http://schemas.microsoft.com/office/powerpoint/2010/main" val="14176860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 Exercice 1 - Simulation du flux de circulation à l'aide de VISSIM</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Dans ce devoir, vous allez recréer et étendre la simulation réalisée lors de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l'activité 2 en classe</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Vous devez partir d'un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nouveau projet VISSIM vide (.</a:t>
            </a:r>
            <a:r>
              <a:rPr kumimoji="0" lang="en-GB" sz="1800" b="1" i="0" u="none" strike="noStrike" kern="0" cap="none" spc="0" normalizeH="0" baseline="0" noProof="0" dirty="0" err="1">
                <a:ln>
                  <a:noFill/>
                </a:ln>
                <a:solidFill>
                  <a:sysClr val="windowText" lastClr="000000"/>
                </a:solidFill>
                <a:effectLst/>
                <a:uLnTx/>
                <a:uFillTx/>
                <a:latin typeface="Arial"/>
                <a:ea typeface="+mn-ea"/>
                <a:cs typeface="Arial"/>
                <a:sym typeface="Helvetica Neue"/>
              </a:rPr>
              <a:t>inpx</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construire progressivement le modèle de simulation AV complet en suivant les étapes pratiquées en classe.</a:t>
            </a:r>
          </a:p>
        </p:txBody>
      </p:sp>
      <p:sp>
        <p:nvSpPr>
          <p:cNvPr id="11" name="object 2">
            <a:extLst>
              <a:ext uri="{FF2B5EF4-FFF2-40B4-BE49-F238E27FC236}">
                <a16:creationId xmlns:a16="http://schemas.microsoft.com/office/drawing/2014/main" id="{910D0FDA-BA22-62AF-E16E-4DDB063000A1}"/>
              </a:ext>
            </a:extLst>
          </p:cNvPr>
          <p:cNvSpPr txBox="1">
            <a:spLocks noGrp="1"/>
          </p:cNvSpPr>
          <p:nvPr>
            <p:ph type="title"/>
          </p:nvPr>
        </p:nvSpPr>
        <p:spPr>
          <a:xfrm>
            <a:off x="726468" y="427119"/>
            <a:ext cx="46548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Devoir 1 – Labo 7</a:t>
            </a:r>
          </a:p>
        </p:txBody>
      </p:sp>
      <p:sp>
        <p:nvSpPr>
          <p:cNvPr id="2" name="object 3">
            <a:extLst>
              <a:ext uri="{FF2B5EF4-FFF2-40B4-BE49-F238E27FC236}">
                <a16:creationId xmlns:a16="http://schemas.microsoft.com/office/drawing/2014/main" id="{844BFDE6-6EEE-6F39-E3CD-40E1BE5D30D8}"/>
              </a:ext>
            </a:extLst>
          </p:cNvPr>
          <p:cNvSpPr txBox="1"/>
          <p:nvPr/>
        </p:nvSpPr>
        <p:spPr>
          <a:xfrm>
            <a:off x="740380" y="2471539"/>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Objectif du devoir :</a:t>
            </a:r>
          </a:p>
        </p:txBody>
      </p:sp>
      <p:sp>
        <p:nvSpPr>
          <p:cNvPr id="4" name="object 3">
            <a:extLst>
              <a:ext uri="{FF2B5EF4-FFF2-40B4-BE49-F238E27FC236}">
                <a16:creationId xmlns:a16="http://schemas.microsoft.com/office/drawing/2014/main" id="{BDBDA81F-76C8-6544-D3F2-2B330913BB09}"/>
              </a:ext>
            </a:extLst>
          </p:cNvPr>
          <p:cNvSpPr txBox="1"/>
          <p:nvPr/>
        </p:nvSpPr>
        <p:spPr>
          <a:xfrm>
            <a:off x="740380" y="2933683"/>
            <a:ext cx="5788632" cy="1401483"/>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L'objectif est de construire un modèle de simulation microscopique simple mais complet qui inclut des véhicules autonomes,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d'analyser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leur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comportement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de le comparer aux modèles de flux de circulation typiques. Vous reproduirez les étapes présentées en classe et développerez vous-même une version perfectionnée.</a:t>
            </a:r>
          </a:p>
        </p:txBody>
      </p:sp>
      <p:pic>
        <p:nvPicPr>
          <p:cNvPr id="6" name="PTV Vissim - New Connector Features (4)">
            <a:hlinkClick r:id="" action="ppaction://media"/>
            <a:extLst>
              <a:ext uri="{FF2B5EF4-FFF2-40B4-BE49-F238E27FC236}">
                <a16:creationId xmlns:a16="http://schemas.microsoft.com/office/drawing/2014/main" id="{70FC22B8-3E4C-D298-B0E1-3EAD2FC0B96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48198" y="2952750"/>
            <a:ext cx="4803422" cy="2701925"/>
          </a:xfrm>
          <a:prstGeom prst="rect">
            <a:avLst/>
          </a:prstGeom>
        </p:spPr>
      </p:pic>
    </p:spTree>
    <p:extLst>
      <p:ext uri="{BB962C8B-B14F-4D97-AF65-F5344CB8AC3E}">
        <p14:creationId xmlns:p14="http://schemas.microsoft.com/office/powerpoint/2010/main" val="1134917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7.2 Exercice 1 -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Veuillez suivre les étapes suivantes à l'aide de PTV VISSIM :</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523804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instructions pour la tâche</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3704678"/>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Créez un nouveau réseau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et dessinez le tracé de l'intersection vu en classe.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Définissez l'emplacement de la carte (Klagenfurt)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et zoomez sur la zone de votre choix.</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Ajoutez des liaisons routières et des connecteurs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pour tous les mouvements de virage.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Insérez des feux de signalisation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et créez/attribuez un contrôleur de signalisation.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Créez un type de véhicule autonome (AV)</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définissez la vitesse souhaitée et attribuez </a:t>
            </a:r>
            <a:r>
              <a:rPr kumimoji="0" lang="en-GB" sz="16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une couleur</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Définissez les entrées du véhicule</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y compris au moins une entrée réservée aux AV.</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Ajoutez des points de collecte de données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pour mesurer le débit du trafic.</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Lancez la simulation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et observez </a:t>
            </a:r>
            <a:r>
              <a:rPr kumimoji="0" lang="en-GB" sz="16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le comportement</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des VA (insertion, changement de voie, réaction aux feux de signalisation).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Capturez des captures d'écran </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du modèle, de la simulation et </a:t>
            </a:r>
            <a:r>
              <a:rPr kumimoji="0" lang="en-GB" sz="16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des comportements</a:t>
            </a:r>
            <a:r>
              <a:rPr kumimoji="0" lang="en-GB" sz="16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observés des VA.</a:t>
            </a:r>
            <a:endParaRPr kumimoji="0" lang="en-GB" sz="16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
        <p:nvSpPr>
          <p:cNvPr id="2" name="object 3">
            <a:extLst>
              <a:ext uri="{FF2B5EF4-FFF2-40B4-BE49-F238E27FC236}">
                <a16:creationId xmlns:a16="http://schemas.microsoft.com/office/drawing/2014/main" id="{08DEE488-F6F4-C95F-11D0-126363A1C7E1}"/>
              </a:ext>
            </a:extLst>
          </p:cNvPr>
          <p:cNvSpPr txBox="1"/>
          <p:nvPr/>
        </p:nvSpPr>
        <p:spPr>
          <a:xfrm>
            <a:off x="733424" y="5746562"/>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Vous pouvez améliorer votre modèle avec des éléments supplémentaires, tels que différentes proportions d'AV ou plusieurs voies.</a:t>
            </a:r>
          </a:p>
        </p:txBody>
      </p:sp>
    </p:spTree>
    <p:extLst>
      <p:ext uri="{BB962C8B-B14F-4D97-AF65-F5344CB8AC3E}">
        <p14:creationId xmlns:p14="http://schemas.microsoft.com/office/powerpoint/2010/main" val="254222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Présentation du laboratoire et outils requis</a:t>
            </a:r>
          </a:p>
        </p:txBody>
      </p:sp>
    </p:spTree>
    <p:extLst>
      <p:ext uri="{BB962C8B-B14F-4D97-AF65-F5344CB8AC3E}">
        <p14:creationId xmlns:p14="http://schemas.microsoft.com/office/powerpoint/2010/main" val="94445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5D61-2A0C-AFF3-878D-725BFD7907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598671-4970-593A-167C-1E76B66AB78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7.3 Devoir 1 - Consignes de soumission</a:t>
            </a:r>
          </a:p>
        </p:txBody>
      </p:sp>
      <p:sp>
        <p:nvSpPr>
          <p:cNvPr id="5" name="object 3">
            <a:extLst>
              <a:ext uri="{FF2B5EF4-FFF2-40B4-BE49-F238E27FC236}">
                <a16:creationId xmlns:a16="http://schemas.microsoft.com/office/drawing/2014/main" id="{706D2810-6D50-64F7-418D-0D456A45BED6}"/>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Veuillez soumettre les fichiers suivants :</a:t>
            </a:r>
          </a:p>
        </p:txBody>
      </p:sp>
      <p:sp>
        <p:nvSpPr>
          <p:cNvPr id="11" name="object 2">
            <a:extLst>
              <a:ext uri="{FF2B5EF4-FFF2-40B4-BE49-F238E27FC236}">
                <a16:creationId xmlns:a16="http://schemas.microsoft.com/office/drawing/2014/main" id="{4D43A582-0FD2-0EE6-3A0A-73F9173F2908}"/>
              </a:ext>
            </a:extLst>
          </p:cNvPr>
          <p:cNvSpPr txBox="1">
            <a:spLocks noGrp="1"/>
          </p:cNvSpPr>
          <p:nvPr>
            <p:ph type="title"/>
          </p:nvPr>
        </p:nvSpPr>
        <p:spPr>
          <a:xfrm>
            <a:off x="726468" y="427119"/>
            <a:ext cx="518426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directives de soumission</a:t>
            </a:r>
          </a:p>
        </p:txBody>
      </p:sp>
      <p:sp>
        <p:nvSpPr>
          <p:cNvPr id="4" name="object 3">
            <a:extLst>
              <a:ext uri="{FF2B5EF4-FFF2-40B4-BE49-F238E27FC236}">
                <a16:creationId xmlns:a16="http://schemas.microsoft.com/office/drawing/2014/main" id="{7CC3306C-479F-8257-4C8A-E53A039D7607}"/>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3F0C0DC6-B556-930D-08D7-0ABA30394AE9}"/>
              </a:ext>
            </a:extLst>
          </p:cNvPr>
          <p:cNvSpPr txBox="1"/>
          <p:nvPr/>
        </p:nvSpPr>
        <p:spPr>
          <a:xfrm>
            <a:off x="726469" y="1925089"/>
            <a:ext cx="10725152" cy="1211687"/>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Fichier de simulation VISSIM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inpx</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 votre simulation AV terminée.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Rapport PDF avec observations et captures d'écran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Tous les résultats exportés de la simulation</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1246511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61F3-C19E-587F-2EC7-05839AACBB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42F0626-3098-94D5-32D3-330CFF4BED7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7.4 Devoir 1 - Structure du rapport</a:t>
            </a:r>
          </a:p>
        </p:txBody>
      </p:sp>
      <p:sp>
        <p:nvSpPr>
          <p:cNvPr id="5" name="object 3">
            <a:extLst>
              <a:ext uri="{FF2B5EF4-FFF2-40B4-BE49-F238E27FC236}">
                <a16:creationId xmlns:a16="http://schemas.microsoft.com/office/drawing/2014/main" id="{742FDDC8-0D4B-AFB8-11B8-5621FF5387CD}"/>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Votre rapport doit inclure :</a:t>
            </a:r>
          </a:p>
        </p:txBody>
      </p:sp>
      <p:sp>
        <p:nvSpPr>
          <p:cNvPr id="11" name="object 2">
            <a:extLst>
              <a:ext uri="{FF2B5EF4-FFF2-40B4-BE49-F238E27FC236}">
                <a16:creationId xmlns:a16="http://schemas.microsoft.com/office/drawing/2014/main" id="{790C51B9-A961-5023-C767-EC5DC9581822}"/>
              </a:ext>
            </a:extLst>
          </p:cNvPr>
          <p:cNvSpPr txBox="1">
            <a:spLocks noGrp="1"/>
          </p:cNvSpPr>
          <p:nvPr>
            <p:ph type="title"/>
          </p:nvPr>
        </p:nvSpPr>
        <p:spPr>
          <a:xfrm>
            <a:off x="726468" y="427119"/>
            <a:ext cx="422204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 : Structure du rapport</a:t>
            </a:r>
          </a:p>
        </p:txBody>
      </p:sp>
      <p:sp>
        <p:nvSpPr>
          <p:cNvPr id="4" name="object 3">
            <a:extLst>
              <a:ext uri="{FF2B5EF4-FFF2-40B4-BE49-F238E27FC236}">
                <a16:creationId xmlns:a16="http://schemas.microsoft.com/office/drawing/2014/main" id="{4AB46C58-5100-C516-A3EF-D59DC9B33072}"/>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0554D777-7261-BA09-CF95-C42DE30B24FA}"/>
              </a:ext>
            </a:extLst>
          </p:cNvPr>
          <p:cNvSpPr txBox="1"/>
          <p:nvPr/>
        </p:nvSpPr>
        <p:spPr>
          <a:xfrm>
            <a:off x="726469" y="1925089"/>
            <a:ext cx="10725152" cy="2873681"/>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Page de titre (nom, cours, laboratoire, date)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Description du modèle (intersection, entrées, configuration AV)</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Résumé de la modification de la synchronisation des signaux</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Étapes de simulation (comment vous avez construit le modèle progressivement)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Captures d'écran et observations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Analyse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du comportement </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(comportement des véhicules autonomes par rapport aux attentes)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Conclusion : ce que vous avez appris sur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le comportement</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 des véhicules autonomes dans VISSIM</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3061894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0F4F-15FA-4F07-141A-026E2F8ECE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488DFED-A2CC-B911-0A2E-A97C200FF36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7.5 Devoir 1 - Date limite et remarques</a:t>
            </a:r>
          </a:p>
        </p:txBody>
      </p:sp>
      <p:sp>
        <p:nvSpPr>
          <p:cNvPr id="5" name="object 3">
            <a:extLst>
              <a:ext uri="{FF2B5EF4-FFF2-40B4-BE49-F238E27FC236}">
                <a16:creationId xmlns:a16="http://schemas.microsoft.com/office/drawing/2014/main" id="{7BF27860-88B0-9383-AC8C-BC59F88EB486}"/>
              </a:ext>
            </a:extLst>
          </p:cNvPr>
          <p:cNvSpPr txBox="1"/>
          <p:nvPr/>
        </p:nvSpPr>
        <p:spPr>
          <a:xfrm>
            <a:off x="733424" y="1617701"/>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Date limite :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veuillez soumettre tous les fichiers requis avant le … / … / … (une semaine après le laboratoire 13).</a:t>
            </a:r>
          </a:p>
        </p:txBody>
      </p:sp>
      <p:sp>
        <p:nvSpPr>
          <p:cNvPr id="11" name="object 2">
            <a:extLst>
              <a:ext uri="{FF2B5EF4-FFF2-40B4-BE49-F238E27FC236}">
                <a16:creationId xmlns:a16="http://schemas.microsoft.com/office/drawing/2014/main" id="{D28BDAEF-AC20-7AC6-04C4-4438AE3F1A8D}"/>
              </a:ext>
            </a:extLst>
          </p:cNvPr>
          <p:cNvSpPr txBox="1">
            <a:spLocks noGrp="1"/>
          </p:cNvSpPr>
          <p:nvPr>
            <p:ph type="title"/>
          </p:nvPr>
        </p:nvSpPr>
        <p:spPr>
          <a:xfrm>
            <a:off x="726469" y="427119"/>
            <a:ext cx="522609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date limite et remarques</a:t>
            </a:r>
          </a:p>
        </p:txBody>
      </p:sp>
      <p:sp>
        <p:nvSpPr>
          <p:cNvPr id="4" name="object 3">
            <a:extLst>
              <a:ext uri="{FF2B5EF4-FFF2-40B4-BE49-F238E27FC236}">
                <a16:creationId xmlns:a16="http://schemas.microsoft.com/office/drawing/2014/main" id="{839BDF53-CE4D-7435-30B9-46A8007C6646}"/>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2" name="object 3">
            <a:extLst>
              <a:ext uri="{FF2B5EF4-FFF2-40B4-BE49-F238E27FC236}">
                <a16:creationId xmlns:a16="http://schemas.microsoft.com/office/drawing/2014/main" id="{FBAAC3F5-81F8-4D96-6C10-F494310C5A6F}"/>
              </a:ext>
            </a:extLst>
          </p:cNvPr>
          <p:cNvSpPr txBox="1"/>
          <p:nvPr/>
        </p:nvSpPr>
        <p:spPr>
          <a:xfrm>
            <a:off x="733424" y="2123329"/>
            <a:ext cx="10725152" cy="1742602"/>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Remarque :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votre note tiendra compte de l'exactitude et de l'exhaustivité de la simulation.</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lang="en-GB" sz="1800" dirty="0">
              <a:solidFill>
                <a:prstClr val="black"/>
              </a:solidFill>
              <a:latin typeface="Arial"/>
              <a:cs typeface="Arial"/>
            </a:endParaRP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L'exactitude et l'exhaustivité de la simulation</a:t>
            </a: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L'application correcte des étapes vues en cours</a:t>
            </a: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La clarté des captures d'écran et des explications</a:t>
            </a:r>
          </a:p>
          <a:p>
            <a:pPr marL="985838" marR="0" lvl="0" indent="-285750" algn="l" defTabSz="1175644" rtl="0" eaLnBrk="1" fontAlgn="auto" latinLnBrk="0" hangingPunct="1">
              <a:lnSpc>
                <a:spcPct val="100000"/>
              </a:lnSpc>
              <a:spcBef>
                <a:spcPts val="129"/>
              </a:spcBef>
              <a:spcAft>
                <a:spcPts val="0"/>
              </a:spcAft>
              <a:buClrTx/>
              <a:buSzTx/>
              <a:buFont typeface="Wingdings" panose="05000000000000000000" pitchFamily="2" charset="2"/>
              <a:buChar char="v"/>
              <a:tabLst/>
              <a:defRPr/>
            </a:pPr>
            <a:r>
              <a:rPr kumimoji="0" lang="en-GB" sz="1800" i="0" u="none" strike="noStrike" kern="0" cap="none" spc="0" normalizeH="0" baseline="0" noProof="0" dirty="0">
                <a:ln>
                  <a:noFill/>
                </a:ln>
                <a:solidFill>
                  <a:prstClr val="black"/>
                </a:solidFill>
                <a:effectLst/>
                <a:uLnTx/>
                <a:uFillTx/>
                <a:latin typeface="Arial"/>
                <a:ea typeface="+mn-ea"/>
                <a:cs typeface="Arial"/>
                <a:sym typeface="Helvetica Neue"/>
              </a:rPr>
              <a:t>La qualité de votre analyse et de vos observations</a:t>
            </a:r>
          </a:p>
        </p:txBody>
      </p:sp>
    </p:spTree>
    <p:extLst>
      <p:ext uri="{BB962C8B-B14F-4D97-AF65-F5344CB8AC3E}">
        <p14:creationId xmlns:p14="http://schemas.microsoft.com/office/powerpoint/2010/main" val="26604516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08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Références</a:t>
            </a:r>
          </a:p>
        </p:txBody>
      </p:sp>
    </p:spTree>
    <p:extLst>
      <p:ext uri="{BB962C8B-B14F-4D97-AF65-F5344CB8AC3E}">
        <p14:creationId xmlns:p14="http://schemas.microsoft.com/office/powerpoint/2010/main" val="11621551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8.1 Ouvrages de référence</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2912153"/>
          </a:xfrm>
          <a:prstGeom prst="rect">
            <a:avLst/>
          </a:prstGeom>
        </p:spPr>
        <p:txBody>
          <a:bodyPr vert="horz" wrap="square" lIns="0" tIns="16329" rIns="0" bIns="0" rtlCol="0">
            <a:spAutoFit/>
          </a:bodyPr>
          <a:lstStyle/>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u="none" strike="noStrike" kern="0" cap="none" spc="0" normalizeH="0" baseline="0" noProof="0" dirty="0">
                <a:ln>
                  <a:noFill/>
                </a:ln>
                <a:solidFill>
                  <a:sysClr val="windowText" lastClr="000000"/>
                </a:solidFill>
                <a:effectLst/>
                <a:uLnTx/>
                <a:uFillTx/>
                <a:latin typeface="Arial"/>
                <a:ea typeface="+mn-ea"/>
                <a:cs typeface="Arial"/>
                <a:sym typeface="Helvetica Neue"/>
              </a:rPr>
              <a:t>SAE International. (2021). </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J3016 : Taxonomie et définitions des termes liés aux systèmes de conduite automatisés pour les véhicules routiers. </a:t>
            </a:r>
            <a:r>
              <a:rPr kumimoji="0" lang="en-GB" sz="1800" u="none" strike="noStrike" kern="0" cap="none" spc="0" normalizeH="0" baseline="0" noProof="0" dirty="0">
                <a:ln>
                  <a:noFill/>
                </a:ln>
                <a:solidFill>
                  <a:sysClr val="windowText" lastClr="000000"/>
                </a:solidFill>
                <a:effectLst/>
                <a:uLnTx/>
                <a:uFillTx/>
                <a:latin typeface="Arial"/>
                <a:ea typeface="+mn-ea"/>
                <a:cs typeface="Arial"/>
                <a:sym typeface="Helvetica Neue"/>
              </a:rPr>
              <a:t>SAE International.</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Commission européenne. (2023). </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Éthique des véhicules connectés et automatisés : recommandations pour une transition sûre et éthique. </a:t>
            </a: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Office des publications de l'Union européenne</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 (2024). </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Manuel d'utilisation PTV </a:t>
            </a:r>
            <a:r>
              <a:rPr kumimoji="0" lang="en-GB" sz="1800" i="1" u="none" strike="noStrike" kern="0" cap="none" spc="0" normalizeH="0" baseline="0" noProof="0" dirty="0" err="1">
                <a:ln>
                  <a:noFill/>
                </a:ln>
                <a:solidFill>
                  <a:sysClr val="windowText" lastClr="000000"/>
                </a:solidFill>
                <a:effectLst/>
                <a:uLnTx/>
                <a:uFillTx/>
                <a:latin typeface="Arial"/>
                <a:ea typeface="+mn-ea"/>
                <a:cs typeface="Arial"/>
                <a:sym typeface="Helvetica Neue"/>
              </a:rPr>
              <a:t>Vissim</a:t>
            </a: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rPr>
              <a:t> 2024. </a:t>
            </a:r>
            <a: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br>
              <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rPr>
            </a:br>
            <a:r>
              <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2"/>
              </a:rPr>
              <a:t>https://us-resources.ptvgroup.com/en-us/ptv-user-group/2024</a:t>
            </a:r>
            <a:endParaRPr kumimoji="0" lang="en-GB" sz="180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endParaRPr kumimoji="0" lang="en-GB" sz="1800"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algn="l" defTabSz="914400" rtl="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prstClr val="white"/>
                </a:solidFill>
                <a:effectLst/>
                <a:uLnTx/>
                <a:uFillTx/>
                <a:latin typeface="Calibri"/>
                <a:ea typeface="+mj-ea"/>
                <a:cs typeface="Calibri"/>
                <a:sym typeface="Helvetica Neue"/>
              </a:rPr>
              <a:t>8. Références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26471" y="4648471"/>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8.2 Ressources vidéo de référence</a:t>
            </a:r>
          </a:p>
        </p:txBody>
      </p:sp>
      <p:sp>
        <p:nvSpPr>
          <p:cNvPr id="13" name="object 3">
            <a:extLst>
              <a:ext uri="{FF2B5EF4-FFF2-40B4-BE49-F238E27FC236}">
                <a16:creationId xmlns:a16="http://schemas.microsoft.com/office/drawing/2014/main" id="{CB5BAAA0-6D8E-EABC-5FAC-323C82B69515}"/>
              </a:ext>
            </a:extLst>
          </p:cNvPr>
          <p:cNvSpPr txBox="1"/>
          <p:nvPr/>
        </p:nvSpPr>
        <p:spPr>
          <a:xfrm>
            <a:off x="726470" y="5138198"/>
            <a:ext cx="10725152" cy="796189"/>
          </a:xfrm>
          <a:prstGeom prst="rect">
            <a:avLst/>
          </a:prstGeom>
        </p:spPr>
        <p:txBody>
          <a:bodyPr vert="horz" wrap="square" lIns="0" tIns="16329" rIns="0" bIns="0" rtlCol="0">
            <a:spAutoFit/>
          </a:bodyPr>
          <a:lstStyle/>
          <a:p>
            <a:pPr marL="269875" marR="0" lvl="1" indent="-254000" algn="l" defTabSz="1175644" rtl="0" eaLnBrk="1" fontAlgn="auto" latinLnBrk="0" hangingPunct="1">
              <a:lnSpc>
                <a:spcPct val="150000"/>
              </a:lnSpc>
              <a:spcBef>
                <a:spcPts val="129"/>
              </a:spcBef>
              <a:spcAft>
                <a:spcPts val="0"/>
              </a:spcAft>
              <a:buClrTx/>
              <a:buSzTx/>
              <a:buFont typeface="+mj-lt"/>
              <a:buAutoNum type="arabicPeriod"/>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Tutoriels vidéo de A à Z pour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du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groupe PTV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b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b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3"/>
              </a:rPr>
              <a:t>https://us-resources.ptvgroup.com/en-us/ptv-academy/getting-to-know-ptv-vissim</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Tree>
    <p:extLst>
      <p:ext uri="{BB962C8B-B14F-4D97-AF65-F5344CB8AC3E}">
        <p14:creationId xmlns:p14="http://schemas.microsoft.com/office/powerpoint/2010/main" val="12835584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CE4EC-1A02-3DCD-8698-1287A5575A7F}"/>
              </a:ext>
            </a:extLst>
          </p:cNvPr>
          <p:cNvSpPr>
            <a:spLocks noGrp="1"/>
          </p:cNvSpPr>
          <p:nvPr>
            <p:ph type="title"/>
          </p:nvPr>
        </p:nvSpPr>
        <p:spPr/>
        <p:txBody>
          <a:bodyPr/>
          <a:lstStyle/>
          <a:p>
            <a:endParaRPr lang="en-AT"/>
          </a:p>
        </p:txBody>
      </p:sp>
      <p:sp>
        <p:nvSpPr>
          <p:cNvPr id="3" name="Content Placeholder 2">
            <a:extLst>
              <a:ext uri="{FF2B5EF4-FFF2-40B4-BE49-F238E27FC236}">
                <a16:creationId xmlns:a16="http://schemas.microsoft.com/office/drawing/2014/main" id="{AAC8EDCD-F80F-E4B9-7399-AEC7A7A9EB12}"/>
              </a:ext>
            </a:extLst>
          </p:cNvPr>
          <p:cNvSpPr>
            <a:spLocks noGrp="1"/>
          </p:cNvSpPr>
          <p:nvPr>
            <p:ph sz="half" idx="2"/>
          </p:nvPr>
        </p:nvSpPr>
        <p:spPr/>
        <p:txBody>
          <a:bodyPr/>
          <a:lstStyle/>
          <a:p>
            <a:endParaRPr lang="en-AT"/>
          </a:p>
        </p:txBody>
      </p:sp>
      <p:sp>
        <p:nvSpPr>
          <p:cNvPr id="4" name="Content Placeholder 3">
            <a:extLst>
              <a:ext uri="{FF2B5EF4-FFF2-40B4-BE49-F238E27FC236}">
                <a16:creationId xmlns:a16="http://schemas.microsoft.com/office/drawing/2014/main" id="{C78841B3-B34F-D3CA-E5AE-45C2336305E1}"/>
              </a:ext>
            </a:extLst>
          </p:cNvPr>
          <p:cNvSpPr>
            <a:spLocks noGrp="1"/>
          </p:cNvSpPr>
          <p:nvPr>
            <p:ph sz="half" idx="3"/>
          </p:nvPr>
        </p:nvSpPr>
        <p:spPr/>
        <p:txBody>
          <a:bodyPr/>
          <a:lstStyle/>
          <a:p>
            <a:endParaRPr lang="en-AT"/>
          </a:p>
        </p:txBody>
      </p:sp>
      <p:pic>
        <p:nvPicPr>
          <p:cNvPr id="6" name="Picture 5" descr="A screenshot of a white background&#10;&#10;AI-generated content may be incorrect.">
            <a:extLst>
              <a:ext uri="{FF2B5EF4-FFF2-40B4-BE49-F238E27FC236}">
                <a16:creationId xmlns:a16="http://schemas.microsoft.com/office/drawing/2014/main" id="{46568C72-557E-04DE-EF57-60D5903B4EB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00732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Objectifs : Véhicules autonomes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(VA) sont de plus en plus intégrés dans les systèmes de transport modernes, ce qui oblige les ingénieurs à comprendre comment ces véhicules se comportent, prennent des décisions et interagissent avec le trafic routier.</a:t>
            </a:r>
          </a:p>
        </p:txBody>
      </p:sp>
      <p:sp>
        <p:nvSpPr>
          <p:cNvPr id="2" name="object 3">
            <a:extLst>
              <a:ext uri="{FF2B5EF4-FFF2-40B4-BE49-F238E27FC236}">
                <a16:creationId xmlns:a16="http://schemas.microsoft.com/office/drawing/2014/main" id="{26319F22-75A5-364D-292E-4CAA4A86AA98}"/>
              </a:ext>
            </a:extLst>
          </p:cNvPr>
          <p:cNvSpPr txBox="1"/>
          <p:nvPr/>
        </p:nvSpPr>
        <p:spPr>
          <a:xfrm>
            <a:off x="726470" y="3064161"/>
            <a:ext cx="10827097" cy="3263531"/>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600" dirty="0">
                <a:solidFill>
                  <a:sysClr val="windowText" lastClr="000000"/>
                </a:solidFill>
                <a:latin typeface="Arial"/>
                <a:cs typeface="Arial"/>
              </a:rPr>
              <a:t>✅ Comprendre comment les véhicules autonomes se comportent dans des environnements de circulation simulés.</a:t>
            </a:r>
          </a:p>
          <a:p>
            <a:pPr marL="180975" defTabSz="1175644" hangingPunct="1">
              <a:lnSpc>
                <a:spcPct val="100000"/>
              </a:lnSpc>
              <a:spcBef>
                <a:spcPts val="129"/>
              </a:spcBef>
              <a:spcAft>
                <a:spcPts val="600"/>
              </a:spcAft>
            </a:pP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Analyser </a:t>
            </a:r>
            <a:r>
              <a:rPr lang="en-GB" sz="1600" dirty="0">
                <a:solidFill>
                  <a:sysClr val="windowText" lastClr="000000"/>
                </a:solidFill>
                <a:latin typeface="Arial"/>
                <a:cs typeface="Arial"/>
              </a:rPr>
              <a:t>les différences entre les véhicules autonomes et les véhicules conduits par des humains à l'aide de données réelles ou synthétiques.</a:t>
            </a:r>
          </a:p>
          <a:p>
            <a:pPr marL="180975" defTabSz="1175644" hangingPunct="1">
              <a:lnSpc>
                <a:spcPct val="100000"/>
              </a:lnSpc>
              <a:spcBef>
                <a:spcPts val="129"/>
              </a:spcBef>
              <a:spcAft>
                <a:spcPts val="600"/>
              </a:spcAft>
            </a:pPr>
            <a:r>
              <a:rPr lang="en-GB" sz="1600" dirty="0">
                <a:solidFill>
                  <a:sysClr val="windowText" lastClr="000000"/>
                </a:solidFill>
                <a:latin typeface="Arial"/>
                <a:cs typeface="Arial"/>
              </a:rPr>
              <a:t>✅ Visualiser les indicateurs clés de performance des VA, tels que la vitesse, la distance de freinage et le temps de réaction.</a:t>
            </a:r>
          </a:p>
          <a:p>
            <a:pPr marL="180975" defTabSz="1175644" hangingPunct="1">
              <a:lnSpc>
                <a:spcPct val="100000"/>
              </a:lnSpc>
              <a:spcBef>
                <a:spcPts val="129"/>
              </a:spcBef>
              <a:spcAft>
                <a:spcPts val="600"/>
              </a:spcAft>
            </a:pPr>
            <a:r>
              <a:rPr lang="en-GB" sz="1600" dirty="0">
                <a:solidFill>
                  <a:sysClr val="windowText" lastClr="000000"/>
                </a:solidFill>
                <a:latin typeface="Arial"/>
                <a:cs typeface="Arial"/>
              </a:rPr>
              <a:t>✅ Créer une simulation de circulation simple dans VISSIM qui inclut </a:t>
            </a:r>
            <a:r>
              <a:rPr lang="en-GB" sz="1600" dirty="0" err="1">
                <a:solidFill>
                  <a:sysClr val="windowText" lastClr="000000"/>
                </a:solidFill>
                <a:latin typeface="Arial"/>
                <a:cs typeface="Arial"/>
              </a:rPr>
              <a:t>le comportement</a:t>
            </a:r>
            <a:r>
              <a:rPr lang="en-GB" sz="1600" dirty="0">
                <a:solidFill>
                  <a:sysClr val="windowText" lastClr="000000"/>
                </a:solidFill>
                <a:latin typeface="Arial"/>
                <a:cs typeface="Arial"/>
              </a:rPr>
              <a:t> des véhicules autonomes.</a:t>
            </a:r>
          </a:p>
          <a:p>
            <a:pPr marL="180975" defTabSz="1175644" hangingPunct="1">
              <a:lnSpc>
                <a:spcPct val="100000"/>
              </a:lnSpc>
              <a:spcBef>
                <a:spcPts val="129"/>
              </a:spcBef>
              <a:spcAft>
                <a:spcPts val="600"/>
              </a:spcAft>
            </a:pPr>
            <a:r>
              <a:rPr lang="en-GB" sz="1600" dirty="0">
                <a:solidFill>
                  <a:sysClr val="windowText" lastClr="000000"/>
                </a:solidFill>
                <a:latin typeface="Arial"/>
                <a:cs typeface="Arial"/>
              </a:rPr>
              <a:t>✅ Évaluer la sécurité, l'efficacité et les caractéristiques de circulation lorsque des véhicules autonomes sont introduits dans un réseau.</a:t>
            </a:r>
          </a:p>
          <a:p>
            <a:pPr marL="180975" defTabSz="1175644" hangingPunct="1">
              <a:lnSpc>
                <a:spcPct val="100000"/>
              </a:lnSpc>
              <a:spcBef>
                <a:spcPts val="129"/>
              </a:spcBef>
              <a:spcAft>
                <a:spcPts val="600"/>
              </a:spcAft>
            </a:pPr>
            <a:r>
              <a:rPr lang="en-GB" sz="1600" dirty="0">
                <a:solidFill>
                  <a:sysClr val="windowText" lastClr="000000"/>
                </a:solidFill>
                <a:latin typeface="Arial"/>
                <a:cs typeface="Arial"/>
              </a:rPr>
              <a:t>✅ Discuter des implications éthiques, juridiques et opérationnelles du déploiement des véhicules autonomes dans des systèmes réels.</a:t>
            </a:r>
          </a:p>
          <a:p>
            <a:pPr marL="180975" defTabSz="1175644" hangingPunct="1">
              <a:lnSpc>
                <a:spcPct val="100000"/>
              </a:lnSpc>
              <a:spcBef>
                <a:spcPts val="129"/>
              </a:spcBef>
              <a:spcAft>
                <a:spcPts val="600"/>
              </a:spcAft>
            </a:pPr>
            <a:endParaRPr lang="en-GB" sz="16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8FA6F1C0-3DE5-19FA-2F84-FE40A95D3CF1}"/>
              </a:ext>
            </a:extLst>
          </p:cNvPr>
          <p:cNvSpPr txBox="1"/>
          <p:nvPr/>
        </p:nvSpPr>
        <p:spPr>
          <a:xfrm>
            <a:off x="733424" y="26200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À la fin de ce laboratoire, les étudiants seront en mesure de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642138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1.2 Activités de laboratoire et répartition du temps</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Ce laboratoire combine réflexion théorique et exercices pratiques. Les étudiants </a:t>
            </a:r>
            <a:r>
              <a:rPr kumimoji="0" lang="en-GB" sz="1800" b="0" i="0" u="none" kern="0" cap="none" spc="0" normalizeH="0" baseline="0" noProof="0" dirty="0" err="1">
                <a:ln>
                  <a:noFill/>
                </a:ln>
                <a:solidFill>
                  <a:sysClr val="windowText" lastClr="000000"/>
                </a:solidFill>
                <a:effectLst/>
                <a:uLnTx/>
                <a:uFillTx/>
                <a:latin typeface="Arial"/>
                <a:ea typeface="+mn-ea"/>
                <a:cs typeface="Arial"/>
                <a:sym typeface="Helvetica Neue"/>
              </a:rPr>
              <a:t>analyseront </a:t>
            </a: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les performances des véhicules autonomes à l'aide de Python et simuleront </a:t>
            </a:r>
            <a:r>
              <a:rPr kumimoji="0" lang="en-GB" sz="1800" b="0" i="0" u="none" kern="0" cap="none" spc="0" normalizeH="0" baseline="0" noProof="0" dirty="0" err="1">
                <a:ln>
                  <a:noFill/>
                </a:ln>
                <a:solidFill>
                  <a:sysClr val="windowText" lastClr="000000"/>
                </a:solidFill>
                <a:effectLst/>
                <a:uLnTx/>
                <a:uFillTx/>
                <a:latin typeface="Arial"/>
                <a:ea typeface="+mn-ea"/>
                <a:cs typeface="Arial"/>
                <a:sym typeface="Helvetica Neue"/>
              </a:rPr>
              <a:t>le comportement</a:t>
            </a: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 des véhicules autonomes dans VISSIM, en appliquant les concepts abordés en cours pour comprendre les impacts sur la sécurité, l'efficacité et la circulation.</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618232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4152213795"/>
              </p:ext>
            </p:extLst>
          </p:nvPr>
        </p:nvGraphicFramePr>
        <p:xfrm>
          <a:off x="427646" y="2695455"/>
          <a:ext cx="11154754" cy="3600507"/>
        </p:xfrm>
        <a:graphic>
          <a:graphicData uri="http://schemas.openxmlformats.org/drawingml/2006/table">
            <a:tbl>
              <a:tblPr firstRow="1" bandRow="1">
                <a:tableStyleId>{5C22544A-7EE6-4342-B048-85BDC9FD1C3A}</a:tableStyleId>
              </a:tblPr>
              <a:tblGrid>
                <a:gridCol w="858058">
                  <a:extLst>
                    <a:ext uri="{9D8B030D-6E8A-4147-A177-3AD203B41FA5}">
                      <a16:colId xmlns:a16="http://schemas.microsoft.com/office/drawing/2014/main" val="1755482268"/>
                    </a:ext>
                  </a:extLst>
                </a:gridCol>
                <a:gridCol w="4178369">
                  <a:extLst>
                    <a:ext uri="{9D8B030D-6E8A-4147-A177-3AD203B41FA5}">
                      <a16:colId xmlns:a16="http://schemas.microsoft.com/office/drawing/2014/main" val="3311583749"/>
                    </a:ext>
                  </a:extLst>
                </a:gridCol>
                <a:gridCol w="1454968">
                  <a:extLst>
                    <a:ext uri="{9D8B030D-6E8A-4147-A177-3AD203B41FA5}">
                      <a16:colId xmlns:a16="http://schemas.microsoft.com/office/drawing/2014/main" val="1522891638"/>
                    </a:ext>
                  </a:extLst>
                </a:gridCol>
                <a:gridCol w="1417661">
                  <a:extLst>
                    <a:ext uri="{9D8B030D-6E8A-4147-A177-3AD203B41FA5}">
                      <a16:colId xmlns:a16="http://schemas.microsoft.com/office/drawing/2014/main" val="3508822070"/>
                    </a:ext>
                  </a:extLst>
                </a:gridCol>
                <a:gridCol w="1753423">
                  <a:extLst>
                    <a:ext uri="{9D8B030D-6E8A-4147-A177-3AD203B41FA5}">
                      <a16:colId xmlns:a16="http://schemas.microsoft.com/office/drawing/2014/main" val="2645060776"/>
                    </a:ext>
                  </a:extLst>
                </a:gridCol>
                <a:gridCol w="1492275">
                  <a:extLst>
                    <a:ext uri="{9D8B030D-6E8A-4147-A177-3AD203B41FA5}">
                      <a16:colId xmlns:a16="http://schemas.microsoft.com/office/drawing/2014/main" val="3475959410"/>
                    </a:ext>
                  </a:extLst>
                </a:gridCol>
              </a:tblGrid>
              <a:tr h="327314">
                <a:tc>
                  <a:txBody>
                    <a:bodyPr/>
                    <a:lstStyle/>
                    <a:p>
                      <a:pPr algn="ctr"/>
                      <a:r>
                        <a:rPr lang="en-GB" sz="1400" dirty="0"/>
                        <a:t>Section</a:t>
                      </a:r>
                      <a:endParaRPr lang="LID4096" sz="1400" dirty="0"/>
                    </a:p>
                  </a:txBody>
                  <a:tcPr/>
                </a:tc>
                <a:tc>
                  <a:txBody>
                    <a:bodyPr/>
                    <a:lstStyle/>
                    <a:p>
                      <a:pPr algn="ctr"/>
                      <a:r>
                        <a:rPr lang="en-GB" sz="1400" dirty="0"/>
                        <a:t>Thème</a:t>
                      </a:r>
                      <a:endParaRPr lang="LID4096" sz="1400" dirty="0"/>
                    </a:p>
                  </a:txBody>
                  <a:tcPr/>
                </a:tc>
                <a:tc>
                  <a:txBody>
                    <a:bodyPr/>
                    <a:lstStyle/>
                    <a:p>
                      <a:pPr algn="ctr"/>
                      <a:r>
                        <a:rPr lang="en-GB" sz="1400" dirty="0"/>
                        <a:t>Outils</a:t>
                      </a:r>
                      <a:endParaRPr lang="LID4096" sz="1400" dirty="0"/>
                    </a:p>
                  </a:txBody>
                  <a:tcPr/>
                </a:tc>
                <a:tc>
                  <a:txBody>
                    <a:bodyPr/>
                    <a:lstStyle/>
                    <a:p>
                      <a:pPr algn="ctr"/>
                      <a:r>
                        <a:rPr lang="en-GB" sz="1400" dirty="0"/>
                        <a:t>Type d'activité</a:t>
                      </a:r>
                      <a:endParaRPr lang="LID4096" sz="1400" dirty="0"/>
                    </a:p>
                  </a:txBody>
                  <a:tcPr/>
                </a:tc>
                <a:tc>
                  <a:txBody>
                    <a:bodyPr/>
                    <a:lstStyle/>
                    <a:p>
                      <a:pPr algn="ctr"/>
                      <a:r>
                        <a:rPr lang="en-GB" sz="1400" dirty="0"/>
                        <a:t>Activité réalisée par</a:t>
                      </a:r>
                      <a:endParaRPr lang="LID4096" sz="1400" dirty="0"/>
                    </a:p>
                  </a:txBody>
                  <a:tcPr/>
                </a:tc>
                <a:tc>
                  <a:txBody>
                    <a:bodyPr/>
                    <a:lstStyle/>
                    <a:p>
                      <a:pPr algn="ctr"/>
                      <a:r>
                        <a:rPr lang="en-GB" sz="1400" dirty="0"/>
                        <a:t>Durée (min)</a:t>
                      </a:r>
                      <a:endParaRPr lang="LID4096" sz="1400" dirty="0"/>
                    </a:p>
                  </a:txBody>
                  <a:tcPr/>
                </a:tc>
                <a:extLst>
                  <a:ext uri="{0D108BD9-81ED-4DB2-BD59-A6C34878D82A}">
                    <a16:rowId xmlns:a16="http://schemas.microsoft.com/office/drawing/2014/main" val="2509159265"/>
                  </a:ext>
                </a:extLst>
              </a:tr>
              <a:tr h="327314">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r>
                        <a:rPr lang="en-GB" sz="1400" dirty="0"/>
                        <a:t>Présentation du laboratoire et outils requis</a:t>
                      </a:r>
                      <a:endParaRPr lang="LID4096" sz="1400" dirty="0"/>
                    </a:p>
                  </a:txBody>
                  <a:tcP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Présentation</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Enseignant + Élève</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118167900"/>
                  </a:ext>
                </a:extLst>
              </a:tr>
              <a:tr h="327314">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r>
                        <a:rPr lang="en-GB" sz="1400" dirty="0"/>
                        <a:t>Présentation générale de l'autonomie</a:t>
                      </a:r>
                      <a:endParaRPr lang="LID4096" sz="1400" dirty="0"/>
                    </a:p>
                  </a:txBody>
                  <a:tcP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Présentation</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Enseignant + Élève</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955390290"/>
                  </a:ext>
                </a:extLst>
              </a:tr>
              <a:tr h="327314">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r>
                        <a:rPr lang="en-GB" sz="1400" dirty="0"/>
                        <a:t>Avantages et défis des véhicules autonomes</a:t>
                      </a:r>
                      <a:endParaRPr lang="LID4096" sz="1400" dirty="0"/>
                    </a:p>
                  </a:txBody>
                  <a:tcP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Présentation</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Enseignant + Élève</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2175920149"/>
                  </a:ext>
                </a:extLst>
              </a:tr>
              <a:tr h="327314">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Considérations éthiques et juridiques</a:t>
                      </a:r>
                      <a:endParaRPr lang="LID4096" sz="1400" dirty="0"/>
                    </a:p>
                  </a:txBody>
                  <a:tcP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Présentation</a:t>
                      </a:r>
                      <a:endParaRPr lang="en-GB" sz="14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4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4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15</a:t>
                      </a:r>
                    </a:p>
                  </a:txBody>
                  <a:tcPr marL="68580" marR="68580" marT="0" marB="0" anchor="ctr"/>
                </a:tc>
                <a:extLst>
                  <a:ext uri="{0D108BD9-81ED-4DB2-BD59-A6C34878D82A}">
                    <a16:rowId xmlns:a16="http://schemas.microsoft.com/office/drawing/2014/main" val="3845288351"/>
                  </a:ext>
                </a:extLst>
              </a:tr>
              <a:tr h="565360">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r>
                        <a:rPr lang="en-GB" sz="1400" dirty="0"/>
                        <a:t>Activité de classe 1 : </a:t>
                      </a:r>
                      <a:r>
                        <a:rPr lang="en-GB" sz="1400" dirty="0" err="1"/>
                        <a:t>Analyse </a:t>
                      </a:r>
                      <a:r>
                        <a:rPr lang="en-GB" sz="1400" dirty="0"/>
                        <a:t>des performances des véhicules autonomes</a:t>
                      </a:r>
                    </a:p>
                  </a:txBody>
                  <a:tcP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Python, Colab</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400" kern="100" dirty="0">
                          <a:solidFill>
                            <a:schemeClr val="tx1"/>
                          </a:solidFill>
                          <a:effectLst/>
                          <a:latin typeface="+mn-lt"/>
                          <a:ea typeface="Aptos" panose="020B0004020202020204" pitchFamily="34" charset="0"/>
                          <a:cs typeface="Times New Roman" panose="02020603050405020304" pitchFamily="18" charset="0"/>
                        </a:rPr>
                        <a:t>Activité en classe</a:t>
                      </a: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4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30</a:t>
                      </a:r>
                    </a:p>
                  </a:txBody>
                  <a:tcPr marL="68580" marR="68580" marT="0" marB="0" anchor="ctr"/>
                </a:tc>
                <a:extLst>
                  <a:ext uri="{0D108BD9-81ED-4DB2-BD59-A6C34878D82A}">
                    <a16:rowId xmlns:a16="http://schemas.microsoft.com/office/drawing/2014/main" val="2054510909"/>
                  </a:ext>
                </a:extLst>
              </a:tr>
              <a:tr h="565360">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Activité en classe 2 : Simuler le comportement des véhicules autonomes dans VISSIM</a:t>
                      </a:r>
                    </a:p>
                  </a:txBody>
                  <a:tcP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Activité en classe</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4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4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90</a:t>
                      </a:r>
                    </a:p>
                  </a:txBody>
                  <a:tcPr marL="68580" marR="68580" marT="0" marB="0" anchor="ctr"/>
                </a:tc>
                <a:extLst>
                  <a:ext uri="{0D108BD9-81ED-4DB2-BD59-A6C34878D82A}">
                    <a16:rowId xmlns:a16="http://schemas.microsoft.com/office/drawing/2014/main" val="667188357"/>
                  </a:ext>
                </a:extLst>
              </a:tr>
              <a:tr h="531389">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7</a:t>
                      </a:r>
                    </a:p>
                  </a:txBody>
                  <a:tcPr marL="68580" marR="68580" marT="0" marB="0" anchor="ctr"/>
                </a:tc>
                <a:tc>
                  <a:txBody>
                    <a:bodyPr/>
                    <a:lstStyle/>
                    <a:p>
                      <a:pPr algn="l">
                        <a:lnSpc>
                          <a:spcPct val="115000"/>
                        </a:lnSpc>
                        <a:spcAft>
                          <a:spcPts val="0"/>
                        </a:spcAft>
                      </a:pPr>
                      <a:r>
                        <a:rPr lang="en-GB" sz="1400" kern="100" dirty="0">
                          <a:solidFill>
                            <a:schemeClr val="tx1"/>
                          </a:solidFill>
                          <a:effectLst/>
                          <a:latin typeface="+mn-lt"/>
                          <a:ea typeface="Aptos" panose="020B0004020202020204" pitchFamily="34" charset="0"/>
                          <a:cs typeface="Times New Roman" panose="02020603050405020304" pitchFamily="18" charset="0"/>
                        </a:rPr>
                        <a:t>Devoirs : Devoir n° 1</a:t>
                      </a:r>
                      <a:br>
                        <a:rPr lang="en-GB" sz="1400" kern="100" dirty="0">
                          <a:solidFill>
                            <a:schemeClr val="tx1"/>
                          </a:solidFill>
                          <a:effectLst/>
                          <a:latin typeface="+mn-lt"/>
                          <a:ea typeface="Aptos" panose="020B0004020202020204" pitchFamily="34" charset="0"/>
                          <a:cs typeface="Times New Roman" panose="02020603050405020304" pitchFamily="18" charset="0"/>
                        </a:rPr>
                      </a:br>
                      <a:r>
                        <a:rPr lang="en-GB" sz="1400" kern="100" dirty="0">
                          <a:solidFill>
                            <a:schemeClr val="tx1"/>
                          </a:solidFill>
                          <a:effectLst/>
                          <a:latin typeface="+mn-lt"/>
                          <a:ea typeface="Aptos" panose="020B0004020202020204" pitchFamily="34" charset="0"/>
                          <a:cs typeface="Times New Roman" panose="02020603050405020304" pitchFamily="18" charset="0"/>
                        </a:rPr>
                        <a:t>(à réaliser à domicile en 120 à 180 minutes)</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4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AT" sz="1400" kern="100" dirty="0">
                          <a:solidFill>
                            <a:schemeClr val="tx1"/>
                          </a:solidFill>
                          <a:effectLst/>
                          <a:latin typeface="+mn-lt"/>
                          <a:ea typeface="Aptos" panose="020B0004020202020204" pitchFamily="34" charset="0"/>
                          <a:cs typeface="Times New Roman" panose="02020603050405020304" pitchFamily="18" charset="0"/>
                        </a:rPr>
                        <a:t>Devoirs</a:t>
                      </a:r>
                      <a:endParaRPr lang="en-GB" sz="14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b="0" kern="100" dirty="0">
                          <a:solidFill>
                            <a:schemeClr val="tx1"/>
                          </a:solidFill>
                          <a:effectLst/>
                          <a:latin typeface="+mn-lt"/>
                          <a:ea typeface="Aptos" panose="020B0004020202020204" pitchFamily="34" charset="0"/>
                          <a:cs typeface="Times New Roman" panose="02020603050405020304" pitchFamily="18" charset="0"/>
                        </a:rPr>
                        <a:t>Étudiant</a:t>
                      </a:r>
                      <a:endParaRPr lang="en-GB" sz="14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kern="100" dirty="0">
                          <a:solidFill>
                            <a:schemeClr val="tx1"/>
                          </a:solidFill>
                          <a:effectLst/>
                          <a:latin typeface="+mn-lt"/>
                          <a:ea typeface="Aptos" panose="020B000402020202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1341259936"/>
                  </a:ext>
                </a:extLst>
              </a:tr>
              <a:tr h="301828">
                <a:tc gridSpan="5">
                  <a:txBody>
                    <a:bodyPr/>
                    <a:lstStyle/>
                    <a:p>
                      <a:pPr algn="ctr">
                        <a:lnSpc>
                          <a:spcPct val="115000"/>
                        </a:lnSpc>
                        <a:spcAft>
                          <a:spcPts val="800"/>
                        </a:spcAft>
                      </a:pPr>
                      <a:r>
                        <a:rPr lang="en-GB" sz="14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tc>
                <a:tc hMerge="1">
                  <a:txBody>
                    <a:bodyPr/>
                    <a:lstStyle/>
                    <a:p>
                      <a:pPr algn="l">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b="1" kern="100" dirty="0">
                          <a:solidFill>
                            <a:schemeClr val="tx1"/>
                          </a:solidFill>
                          <a:effectLst/>
                          <a:latin typeface="+mn-lt"/>
                          <a:ea typeface="Aptos" panose="020B0004020202020204" pitchFamily="34" charset="0"/>
                          <a:cs typeface="Times New Roman" panose="02020603050405020304" pitchFamily="18" charset="0"/>
                        </a:rPr>
                        <a:t>180</a:t>
                      </a:r>
                    </a:p>
                  </a:txBody>
                  <a:tcPr marL="68580" marR="68580" marT="0" marB="0" anchor="ctr"/>
                </a:tc>
                <a:extLst>
                  <a:ext uri="{0D108BD9-81ED-4DB2-BD59-A6C34878D82A}">
                    <a16:rowId xmlns:a16="http://schemas.microsoft.com/office/drawing/2014/main" val="3776546431"/>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1.3 Outils utilisés dans ce laboratoire</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Pour suivre ce laboratoire, vous devrez utiliser l'outil suivant :</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2135017"/>
          </a:xfrm>
          <a:prstGeom prst="rect">
            <a:avLst/>
          </a:prstGeom>
        </p:spPr>
        <p:txBody>
          <a:bodyPr vert="horz" wrap="square" lIns="0" tIns="16329" rIns="0" bIns="0" rtlCol="0">
            <a:spAutoFit/>
          </a:bodyPr>
          <a:lstStyle/>
          <a:p>
            <a:pPr marL="538163" marR="0" lvl="0" indent="-357188" algn="l" defTabSz="1175644" rtl="0" eaLnBrk="1" fontAlgn="auto" latinLnBrk="0" hangingPunct="1">
              <a:lnSpc>
                <a:spcPct val="100000"/>
              </a:lnSpc>
              <a:spcBef>
                <a:spcPts val="129"/>
              </a:spcBef>
              <a:spcAft>
                <a:spcPts val="600"/>
              </a:spcAft>
              <a:buClrTx/>
              <a:buSzTx/>
              <a:buFontTx/>
              <a:buNone/>
              <a:tabLst>
                <a:tab pos="1520825" algn="l"/>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VISSIM :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 est un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logiciel de simulation microscopique du trafic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développé par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Il est largement utilisé par les ingénieurs et les chercheurs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en transport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pour modéliser et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analyser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les flux de circulation, optimiser les intersections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évaluer les stratégies de synchronisation des feux de signalisation</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Python : </a:t>
            </a:r>
            <a:r>
              <a:rPr lang="en-GB" sz="1800" dirty="0">
                <a:solidFill>
                  <a:sysClr val="windowText" lastClr="000000"/>
                </a:solidFill>
                <a:latin typeface="Arial"/>
                <a:cs typeface="Arial"/>
              </a:rPr>
              <a:t>langage de programmation largement utilisé pour l'analyse de données, la visualisation et l'apprentissage automatique.</a:t>
            </a:r>
          </a:p>
          <a:p>
            <a:pPr marL="542925" indent="-361950" defTabSz="1175644" hangingPunct="1">
              <a:lnSpc>
                <a:spcPct val="100000"/>
              </a:lnSpc>
              <a:spcBef>
                <a:spcPts val="129"/>
              </a:spcBef>
              <a:spcAft>
                <a:spcPts val="600"/>
              </a:spcAft>
              <a:tabLst>
                <a:tab pos="1520825" algn="l"/>
              </a:tabLst>
            </a:pPr>
            <a:r>
              <a:rPr lang="en-GB" sz="1800" b="1" dirty="0">
                <a:solidFill>
                  <a:sysClr val="windowText" lastClr="000000"/>
                </a:solidFill>
                <a:latin typeface="Arial"/>
                <a:cs typeface="Arial"/>
              </a:rPr>
              <a:t>✅ Google Colab : </a:t>
            </a:r>
            <a:r>
              <a:rPr lang="en-GB" sz="1800" dirty="0">
                <a:solidFill>
                  <a:sysClr val="windowText" lastClr="000000"/>
                </a:solidFill>
                <a:latin typeface="Arial"/>
                <a:cs typeface="Arial"/>
              </a:rPr>
              <a:t>une plateforme cloud gratuite permettant d'écrire et d'exécuter du code Python directement dans le navigateur, sans installation.</a:t>
            </a:r>
          </a:p>
        </p:txBody>
      </p:sp>
      <p:sp>
        <p:nvSpPr>
          <p:cNvPr id="4" name="object 2">
            <a:extLst>
              <a:ext uri="{FF2B5EF4-FFF2-40B4-BE49-F238E27FC236}">
                <a16:creationId xmlns:a16="http://schemas.microsoft.com/office/drawing/2014/main" id="{CA1C90AD-318D-FFCC-53A7-AF347D827E75}"/>
              </a:ext>
            </a:extLst>
          </p:cNvPr>
          <p:cNvSpPr txBox="1">
            <a:spLocks noGrp="1"/>
          </p:cNvSpPr>
          <p:nvPr>
            <p:ph type="title"/>
          </p:nvPr>
        </p:nvSpPr>
        <p:spPr>
          <a:xfrm>
            <a:off x="726471" y="427119"/>
            <a:ext cx="61644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pic>
        <p:nvPicPr>
          <p:cNvPr id="6" name="Picture 2" descr="Traffic Simulation Software | PTV Vissim | PTV Group">
            <a:extLst>
              <a:ext uri="{FF2B5EF4-FFF2-40B4-BE49-F238E27FC236}">
                <a16:creationId xmlns:a16="http://schemas.microsoft.com/office/drawing/2014/main" id="{1D773D19-FA23-E18D-44BE-C353E76628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5887" y="5227010"/>
            <a:ext cx="683550" cy="6835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916F0D9-47E4-9E61-013A-04C2A1BD0EF6}"/>
              </a:ext>
            </a:extLst>
          </p:cNvPr>
          <p:cNvPicPr>
            <a:picLocks noChangeAspect="1"/>
          </p:cNvPicPr>
          <p:nvPr/>
        </p:nvPicPr>
        <p:blipFill>
          <a:blip r:embed="rId4"/>
          <a:stretch>
            <a:fillRect/>
          </a:stretch>
        </p:blipFill>
        <p:spPr>
          <a:xfrm>
            <a:off x="8124654" y="5184970"/>
            <a:ext cx="2972215" cy="762106"/>
          </a:xfrm>
          <a:prstGeom prst="rect">
            <a:avLst/>
          </a:prstGeom>
        </p:spPr>
      </p:pic>
      <p:pic>
        <p:nvPicPr>
          <p:cNvPr id="7" name="Picture 2" descr="Python Logo, symbol, meaning, history, PNG, brand">
            <a:extLst>
              <a:ext uri="{FF2B5EF4-FFF2-40B4-BE49-F238E27FC236}">
                <a16:creationId xmlns:a16="http://schemas.microsoft.com/office/drawing/2014/main" id="{6928A197-7B6E-4D41-89DB-797308AB1C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6471" y="5038372"/>
            <a:ext cx="1958260" cy="11015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D9C4ED6-5AC5-A745-5FA0-03CBF9C741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81238" y="4964154"/>
            <a:ext cx="1806709" cy="1112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32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 Section 2 :</a:t>
            </a:r>
          </a:p>
          <a:p>
            <a:pPr algn="ctr"/>
            <a:r>
              <a:rPr lang="en-GB" sz="3200" b="1" dirty="0">
                <a:solidFill>
                  <a:schemeClr val="bg1"/>
                </a:solidFill>
              </a:rPr>
              <a:t> Présentation générale des véhicules autonomes</a:t>
            </a:r>
          </a:p>
        </p:txBody>
      </p:sp>
    </p:spTree>
    <p:extLst>
      <p:ext uri="{BB962C8B-B14F-4D97-AF65-F5344CB8AC3E}">
        <p14:creationId xmlns:p14="http://schemas.microsoft.com/office/powerpoint/2010/main" val="339427968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infopath/2007/PartnerControls"/>
    <ds:schemaRef ds:uri="http://purl.org/dc/terms/"/>
    <ds:schemaRef ds:uri="http://schemas.microsoft.com/office/2006/documentManagement/types"/>
    <ds:schemaRef ds:uri="http://www.w3.org/XML/1998/namespace"/>
    <ds:schemaRef ds:uri="http://purl.org/dc/dcmitype/"/>
    <ds:schemaRef ds:uri="597320a7-26c9-4ada-a5d3-9ce4cfbbe2be"/>
    <ds:schemaRef ds:uri="http://schemas.microsoft.com/office/2006/metadata/properties"/>
    <ds:schemaRef ds:uri="http://schemas.openxmlformats.org/package/2006/metadata/core-properties"/>
    <ds:schemaRef ds:uri="d7c2d7e5-d637-40e7-a03d-32f79b35a394"/>
    <ds:schemaRef ds:uri="http://purl.org/dc/elements/1.1/"/>
  </ds:schemaRefs>
</ds:datastoreItem>
</file>

<file path=customXml/itemProps3.xml><?xml version="1.0" encoding="utf-8"?>
<ds:datastoreItem xmlns:ds="http://schemas.openxmlformats.org/officeDocument/2006/customXml" ds:itemID="{45FA987A-0ADF-44DA-BE7C-14B975E0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6790</TotalTime>
  <Words>7709</Words>
  <Application>Microsoft Office PowerPoint</Application>
  <PresentationFormat>Widescreen</PresentationFormat>
  <Paragraphs>701</Paragraphs>
  <Slides>55</Slides>
  <Notes>19</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55</vt:i4>
      </vt:variant>
    </vt:vector>
  </HeadingPairs>
  <TitlesOfParts>
    <vt:vector size="66" baseType="lpstr">
      <vt:lpstr>Aptos</vt:lpstr>
      <vt:lpstr>Arial</vt:lpstr>
      <vt:lpstr>Arial Rounded MT Bold</vt:lpstr>
      <vt:lpstr>Calibri</vt:lpstr>
      <vt:lpstr>Helvetica Neue</vt:lpstr>
      <vt:lpstr>Helvetica Neue Medium</vt:lpstr>
      <vt:lpstr>Montserrat Regular</vt:lpstr>
      <vt:lpstr>Wingdings</vt:lpstr>
      <vt:lpstr>Work Sans</vt:lpstr>
      <vt:lpstr>21_BasicWhite</vt:lpstr>
      <vt:lpstr>Office Theme</vt:lpstr>
      <vt:lpstr>Recherche et analyse dans le domaine des transports</vt:lpstr>
      <vt:lpstr>PowerPoint Presentation</vt:lpstr>
      <vt:lpstr>PowerPoint Presentation</vt:lpstr>
      <vt:lpstr>PowerPoint Presentation</vt:lpstr>
      <vt:lpstr>PowerPoint Presentation</vt:lpstr>
      <vt:lpstr>1. Présentation du laboratoire et outils requis</vt:lpstr>
      <vt:lpstr>1. Présentation du laboratoire et outils requis</vt:lpstr>
      <vt:lpstr>1. Présentation du laboratoire et outils requis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4. Considérations éthiques et juridiques</vt:lpstr>
      <vt:lpstr>PowerPoint Presentation</vt:lpstr>
      <vt:lpstr>5. Analysez les performances des véhicules autonomes</vt:lpstr>
      <vt:lpstr>5. Analysez les performances du véhicule autonome</vt:lpstr>
      <vt:lpstr>5. Analyser les performances des véhicules autonomes</vt:lpstr>
      <vt:lpstr>5. Analyser les performances des véhicules autonomes</vt:lpstr>
      <vt:lpstr>5. Analysez les performances des véhicules autonomes</vt:lpstr>
      <vt:lpstr>5. Analyser les performances des véhicules autonomes</vt:lpstr>
      <vt:lpstr>5. Analyse des performances des véhicules autonomes</vt:lpstr>
      <vt:lpstr>PowerPoint Presentation</vt:lpstr>
      <vt:lpstr>6. Activité en classe 2 : simuler le comportement des véhicules autonomes dans VISSIM</vt:lpstr>
      <vt:lpstr>6. Activité de classe 2 : simuler le comportement des véhicules autonomes dans VISSIM</vt:lpstr>
      <vt:lpstr>6. Activité de classe 2 : simuler le comportement des véhicules autonomes dans VISSIM</vt:lpstr>
      <vt:lpstr>6. Activité de classe 2 : simuler le comportement des véhicules autonomes dans VISSIM</vt:lpstr>
      <vt:lpstr>6. Activité de classe n° 2 : Simuler le comportement des véhicules automobiles dans VISSIM</vt:lpstr>
      <vt:lpstr>6. Activité de classe 2 : simuler le comportement des véhicules autonomes dans VISSIM</vt:lpstr>
      <vt:lpstr>6. Activité de classe 2 : simuler le comportement des véhicules autonomes dans VISSIM</vt:lpstr>
      <vt:lpstr>6. Activité en classe 2 : simulation du comportement des véhicules autonomes dans VISSIM</vt:lpstr>
      <vt:lpstr>6. Activité de classe 2 : Simuler le comportement des véhicules automobiles dans VISSIM</vt:lpstr>
      <vt:lpstr>PowerPoint Presentation</vt:lpstr>
      <vt:lpstr>7. Devoirs : Devoir 1 – Labo 7</vt:lpstr>
      <vt:lpstr>7. Devoirs : instructions pour la tâche</vt:lpstr>
      <vt:lpstr>7. Devoirs : directives de soumission</vt:lpstr>
      <vt:lpstr>7. Devoir : Structure du rapport</vt:lpstr>
      <vt:lpstr>7. Devoirs : date limite et remarques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docId:3CC64B6369507C474987AA152D3C0242</cp:keywords>
  <cp:lastModifiedBy>Wojciech Kustra</cp:lastModifiedBy>
  <cp:revision>1356</cp:revision>
  <dcterms:modified xsi:type="dcterms:W3CDTF">2026-05-10T12:15:56Z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