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6"/>
  </p:notesMasterIdLst>
  <p:handoutMasterIdLst>
    <p:handoutMasterId r:id="rId17"/>
  </p:handoutMasterIdLst>
  <p:sldIdLst>
    <p:sldId id="306" r:id="rId5"/>
    <p:sldId id="313" r:id="rId6"/>
    <p:sldId id="307" r:id="rId7"/>
    <p:sldId id="314" r:id="rId8"/>
    <p:sldId id="319" r:id="rId9"/>
    <p:sldId id="316" r:id="rId10"/>
    <p:sldId id="315" r:id="rId11"/>
    <p:sldId id="320" r:id="rId12"/>
    <p:sldId id="318" r:id="rId13"/>
    <p:sldId id="321" r:id="rId14"/>
    <p:sldId id="309" r:id="rId1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pc:chgData name="Wojciech Kustra" userId="afebd3d0-216b-4c4f-8992-1bf1fda6d5e8" providerId="ADAL" clId="{1D307E72-7901-4E61-A01B-3C4232ABCF63}" dt="2026-07-19T16:14:54.832" v="19" actId="27636"/>
      <pc:docMkLst>
        <pc:docMk/>
      </pc:docMkLst>
      <pc:sldChg chg="modSp mod">
        <pc:chgData name="Wojciech Kustra" userId="afebd3d0-216b-4c4f-8992-1bf1fda6d5e8" providerId="ADAL" clId="{1D307E72-7901-4E61-A01B-3C4232ABCF63}" dt="2026-07-19T16:14:50.665" v="17" actId="27636"/>
        <pc:sldMkLst>
          <pc:docMk/>
          <pc:sldMk cId="3142787611" sldId="315"/>
        </pc:sldMkLst>
        <pc:spChg chg="mod">
          <ac:chgData name="Wojciech Kustra" userId="afebd3d0-216b-4c4f-8992-1bf1fda6d5e8" providerId="ADAL" clId="{1D307E72-7901-4E61-A01B-3C4232ABCF63}" dt="2026-07-19T16:14:50.665" v="17" actId="27636"/>
          <ac:spMkLst>
            <pc:docMk/>
            <pc:sldMk cId="3142787611" sldId="315"/>
            <ac:spMk id="3" creationId="{12E55B8C-3983-9563-7968-AC11ECBD5749}"/>
          </ac:spMkLst>
        </pc:spChg>
      </pc:sldChg>
      <pc:sldChg chg="modSp mod">
        <pc:chgData name="Wojciech Kustra" userId="afebd3d0-216b-4c4f-8992-1bf1fda6d5e8" providerId="ADAL" clId="{1D307E72-7901-4E61-A01B-3C4232ABCF63}" dt="2026-07-19T16:14:45.646" v="15" actId="255"/>
        <pc:sldMkLst>
          <pc:docMk/>
          <pc:sldMk cId="128959522" sldId="318"/>
        </pc:sldMkLst>
        <pc:spChg chg="mod">
          <ac:chgData name="Wojciech Kustra" userId="afebd3d0-216b-4c4f-8992-1bf1fda6d5e8" providerId="ADAL" clId="{1D307E72-7901-4E61-A01B-3C4232ABCF63}" dt="2026-07-19T16:14:45.646" v="15" actId="255"/>
          <ac:spMkLst>
            <pc:docMk/>
            <pc:sldMk cId="128959522" sldId="318"/>
            <ac:spMk id="3" creationId="{12E55B8C-3983-9563-7968-AC11ECBD5749}"/>
          </ac:spMkLst>
        </pc:spChg>
      </pc:sldChg>
      <pc:sldChg chg="modSp mod">
        <pc:chgData name="Wojciech Kustra" userId="afebd3d0-216b-4c4f-8992-1bf1fda6d5e8" providerId="ADAL" clId="{1D307E72-7901-4E61-A01B-3C4232ABCF63}" dt="2026-07-19T16:14:54.832" v="19" actId="27636"/>
        <pc:sldMkLst>
          <pc:docMk/>
          <pc:sldMk cId="2341169038" sldId="319"/>
        </pc:sldMkLst>
        <pc:spChg chg="mod">
          <ac:chgData name="Wojciech Kustra" userId="afebd3d0-216b-4c4f-8992-1bf1fda6d5e8" providerId="ADAL" clId="{1D307E72-7901-4E61-A01B-3C4232ABCF63}" dt="2026-07-19T16:14:54.832" v="19" actId="27636"/>
          <ac:spMkLst>
            <pc:docMk/>
            <pc:sldMk cId="2341169038" sldId="319"/>
            <ac:spMk id="3" creationId="{12E55B8C-3983-9563-7968-AC11ECBD574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19.07.2026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15363529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t>Presentation Subtitle</a:t>
            </a:r>
          </a:p>
          <a:p>
            <a:pPr lvl="1"/>
            <a:endParaRPr/>
          </a:p>
          <a:p>
            <a:pPr lvl="2"/>
            <a:endParaRPr/>
          </a:p>
          <a:p>
            <a:pPr lvl="3"/>
            <a:endParaRPr/>
          </a:p>
          <a:p>
            <a:pPr lvl="4"/>
            <a:endParaRPr/>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err="1"/>
              <a:t>Thank</a:t>
            </a:r>
            <a:r>
              <a:rPr lang="pl-PL"/>
              <a:t> </a:t>
            </a:r>
            <a:r>
              <a:rPr lang="pl-PL" err="1"/>
              <a:t>you</a:t>
            </a:r>
            <a:r>
              <a:rPr lang="pl-PL"/>
              <a:t> for </a:t>
            </a:r>
            <a:r>
              <a:rPr lang="pl-PL" err="1"/>
              <a:t>your</a:t>
            </a:r>
            <a:r>
              <a:rPr lang="pl-PL"/>
              <a:t> </a:t>
            </a:r>
            <a:r>
              <a:rPr lang="pl-PL" err="1"/>
              <a:t>attention</a:t>
            </a:r>
            <a:r>
              <a:rPr lang="pl-PL"/>
              <a:t>!</a:t>
            </a:r>
            <a:endParaRPr/>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a:t>Click to edit Master title style</a:t>
            </a:r>
            <a:endParaRPr lang="pl-PL"/>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err="1"/>
              <a:t>Slide</a:t>
            </a:r>
            <a:r>
              <a:rPr lang="pl-PL" sz="3200"/>
              <a:t> </a:t>
            </a:r>
            <a:r>
              <a:rPr lang="pl-PL" sz="3200" err="1"/>
              <a:t>Title</a:t>
            </a:r>
            <a:endParaRPr lang="pl-PL" sz="320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3.xml"/><Relationship Id="rId1" Type="http://schemas.openxmlformats.org/officeDocument/2006/relationships/video" Target="https://www.youtube.com/embed/8N_s_Oq_6AI?feature=oembed"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3.xml"/><Relationship Id="rId1" Type="http://schemas.openxmlformats.org/officeDocument/2006/relationships/video" Target="https://www.youtube.com/embed/qSv78Kn4Z9M?feature=oembed"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3.xml"/><Relationship Id="rId1" Type="http://schemas.openxmlformats.org/officeDocument/2006/relationships/video" Target="https://www.youtube.com/embed/qSda3qhmadM?feature=oembed"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err="1">
                <a:latin typeface="Montserrat Regular"/>
              </a:rPr>
              <a:t>Matériel complémentaire
Utilisation des matériaux recyclés dans les chaussées</a:t>
            </a:r>
            <a:br>
              <a:rPr lang="pl-PL"/>
            </a:br>
            <a:endParaRPr lang="pl-PL" i="1">
              <a:latin typeface="Montserrat Regular"/>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a:t>TRB </a:t>
            </a:r>
            <a:r>
              <a:rPr lang="pl-PL" err="1"/>
              <a:t>Webinar</a:t>
            </a:r>
            <a:endParaRPr lang="pl-PL"/>
          </a:p>
          <a:p>
            <a:r>
              <a:rPr lang="pl-PL"/>
              <a:t>Kongres Buenos Aires 2021</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FBD4F-7119-BA24-7910-83472A84F6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BB8B99-18EC-6D29-2CA3-D2C976F5B817}"/>
              </a:ext>
            </a:extLst>
          </p:cNvPr>
          <p:cNvSpPr>
            <a:spLocks noGrp="1"/>
          </p:cNvSpPr>
          <p:nvPr>
            <p:ph type="title"/>
          </p:nvPr>
        </p:nvSpPr>
        <p:spPr/>
        <p:txBody>
          <a:bodyPr/>
          <a:lstStyle/>
          <a:p>
            <a:r>
              <a:rPr lang="en-GB"/>
              <a:t>Webinaire TRB : utilisation des matériaux recyclés dans les chaussées</a:t>
            </a:r>
            <a:endParaRPr lang="en-US" b="0">
              <a:solidFill>
                <a:srgbClr val="000000"/>
              </a:solidFill>
            </a:endParaRPr>
          </a:p>
        </p:txBody>
      </p:sp>
      <p:pic>
        <p:nvPicPr>
          <p:cNvPr id="3" name="Multimedia online 2" title="Use of recycled materials in pavements Day 3 - PIARC International Seminar">
            <a:hlinkClick r:id="" action="ppaction://noaction"/>
            <a:extLst>
              <a:ext uri="{FF2B5EF4-FFF2-40B4-BE49-F238E27FC236}">
                <a16:creationId xmlns:a16="http://schemas.microsoft.com/office/drawing/2014/main" id="{B0E7F052-CDA7-2C9D-4562-ECD6ADC098A0}"/>
              </a:ext>
            </a:extLst>
          </p:cNvPr>
          <p:cNvPicPr>
            <a:picLocks noRot="1" noChangeAspect="1"/>
          </p:cNvPicPr>
          <p:nvPr>
            <a:videoFile r:link="rId1"/>
          </p:nvPr>
        </p:nvPicPr>
        <p:blipFill>
          <a:blip r:embed="rId3"/>
          <a:stretch>
            <a:fillRect/>
          </a:stretch>
        </p:blipFill>
        <p:spPr>
          <a:xfrm>
            <a:off x="947320" y="1855537"/>
            <a:ext cx="8228181" cy="4650874"/>
          </a:xfrm>
          <a:prstGeom prst="rect">
            <a:avLst/>
          </a:prstGeom>
        </p:spPr>
      </p:pic>
    </p:spTree>
    <p:extLst>
      <p:ext uri="{BB962C8B-B14F-4D97-AF65-F5344CB8AC3E}">
        <p14:creationId xmlns:p14="http://schemas.microsoft.com/office/powerpoint/2010/main" val="92432758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a:t>Road Transportation Systems Engineering </a:t>
            </a:r>
            <a:r>
              <a:rPr lang="pl-PL"/>
              <a:t>Development</a:t>
            </a:r>
            <a:r>
              <a:rPr lang="en-GB"/>
              <a:t> in the Sub-Saharan Africa – Modern EU Master Programme &amp; Capacity Building</a:t>
            </a:r>
            <a:endParaRPr lang="pl-PL"/>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FDFF-3A39-53A3-4D44-C9AE46F5A595}"/>
              </a:ext>
            </a:extLst>
          </p:cNvPr>
          <p:cNvSpPr>
            <a:spLocks noGrp="1"/>
          </p:cNvSpPr>
          <p:nvPr>
            <p:ph type="title"/>
          </p:nvPr>
        </p:nvSpPr>
        <p:spPr/>
        <p:txBody>
          <a:bodyPr/>
          <a:lstStyle/>
          <a:p>
            <a:r>
              <a:rPr lang="en-GB"/>
              <a:t>Webinaire TRB : utilisation des matériaux recyclés dans les chaussées</a:t>
            </a:r>
          </a:p>
        </p:txBody>
      </p:sp>
      <p:sp>
        <p:nvSpPr>
          <p:cNvPr id="3" name="Text Placeholder 2">
            <a:extLst>
              <a:ext uri="{FF2B5EF4-FFF2-40B4-BE49-F238E27FC236}">
                <a16:creationId xmlns:a16="http://schemas.microsoft.com/office/drawing/2014/main" id="{A738A484-7421-5F20-1B0A-2D59AEF03B84}"/>
              </a:ext>
            </a:extLst>
          </p:cNvPr>
          <p:cNvSpPr>
            <a:spLocks noGrp="1"/>
          </p:cNvSpPr>
          <p:nvPr>
            <p:ph type="body" sz="quarter" idx="11"/>
          </p:nvPr>
        </p:nvSpPr>
        <p:spPr/>
        <p:txBody>
          <a:bodyPr>
            <a:normAutofit fontScale="92500" lnSpcReduction="20000"/>
          </a:bodyPr>
          <a:lstStyle/>
          <a:p>
            <a:r>
              <a:rPr lang="en-US" dirty="0"/>
              <a:t>Ce </a:t>
            </a:r>
            <a:r>
              <a:rPr lang="en-US" dirty="0" err="1"/>
              <a:t>séminaire</a:t>
            </a:r>
            <a:r>
              <a:rPr lang="en-US" dirty="0"/>
              <a:t> international a </a:t>
            </a:r>
            <a:r>
              <a:rPr lang="en-US" dirty="0" err="1"/>
              <a:t>été</a:t>
            </a:r>
            <a:r>
              <a:rPr lang="en-US" dirty="0"/>
              <a:t> </a:t>
            </a:r>
            <a:r>
              <a:rPr lang="en-US" dirty="0" err="1"/>
              <a:t>organisé</a:t>
            </a:r>
            <a:r>
              <a:rPr lang="en-US" dirty="0"/>
              <a:t> </a:t>
            </a:r>
            <a:r>
              <a:rPr lang="en-US" dirty="0" err="1"/>
              <a:t>conjointement</a:t>
            </a:r>
            <a:r>
              <a:rPr lang="en-US" dirty="0"/>
              <a:t> par PIARC, par </a:t>
            </a:r>
            <a:r>
              <a:rPr lang="en-US" dirty="0" err="1"/>
              <a:t>l’intermédiaire</a:t>
            </a:r>
            <a:r>
              <a:rPr lang="en-US" dirty="0"/>
              <a:t> de son </a:t>
            </a:r>
            <a:r>
              <a:rPr lang="en-US" dirty="0" err="1"/>
              <a:t>Comité</a:t>
            </a:r>
            <a:r>
              <a:rPr lang="en-US" dirty="0"/>
              <a:t> technique 4.1 « Chaussées », et par </a:t>
            </a:r>
            <a:r>
              <a:rPr lang="en-US" dirty="0" err="1"/>
              <a:t>l’Association</a:t>
            </a:r>
            <a:r>
              <a:rPr lang="en-US" dirty="0"/>
              <a:t> </a:t>
            </a:r>
            <a:r>
              <a:rPr lang="en-US" dirty="0" err="1"/>
              <a:t>argentine</a:t>
            </a:r>
            <a:r>
              <a:rPr lang="en-US" dirty="0"/>
              <a:t> des routes (AAC), </a:t>
            </a:r>
            <a:r>
              <a:rPr lang="en-US" dirty="0" err="1"/>
              <a:t>comité</a:t>
            </a:r>
            <a:r>
              <a:rPr lang="en-US" dirty="0"/>
              <a:t> national </a:t>
            </a:r>
            <a:r>
              <a:rPr lang="en-US" dirty="0" err="1"/>
              <a:t>argentin</a:t>
            </a:r>
            <a:r>
              <a:rPr lang="en-US" dirty="0"/>
              <a:t> de PIARC (Association </a:t>
            </a:r>
            <a:r>
              <a:rPr lang="en-US" dirty="0" err="1"/>
              <a:t>mondiale</a:t>
            </a:r>
            <a:r>
              <a:rPr lang="en-US" dirty="0"/>
              <a:t> de la route). </a:t>
            </a:r>
            <a:r>
              <a:rPr lang="en-US" dirty="0" err="1"/>
              <a:t>L’événement</a:t>
            </a:r>
            <a:r>
              <a:rPr lang="en-US" dirty="0"/>
              <a:t> </a:t>
            </a:r>
            <a:r>
              <a:rPr lang="en-US" dirty="0" err="1"/>
              <a:t>s’est</a:t>
            </a:r>
            <a:r>
              <a:rPr lang="en-US" dirty="0"/>
              <a:t> </a:t>
            </a:r>
            <a:r>
              <a:rPr lang="en-US" dirty="0" err="1"/>
              <a:t>déroulé</a:t>
            </a:r>
            <a:r>
              <a:rPr lang="en-US" dirty="0"/>
              <a:t> du 20 au 22 </a:t>
            </a:r>
            <a:r>
              <a:rPr lang="en-US" dirty="0" err="1"/>
              <a:t>septembre</a:t>
            </a:r>
            <a:r>
              <a:rPr lang="en-US" dirty="0"/>
              <a:t> </a:t>
            </a:r>
            <a:r>
              <a:rPr lang="en-US" dirty="0" err="1"/>
              <a:t>en</a:t>
            </a:r>
            <a:r>
              <a:rPr lang="en-US" dirty="0"/>
              <a:t> mode 100 % </a:t>
            </a:r>
            <a:r>
              <a:rPr lang="en-US" dirty="0" err="1"/>
              <a:t>virtuel</a:t>
            </a:r>
            <a:r>
              <a:rPr lang="en-US" dirty="0"/>
              <a:t> </a:t>
            </a:r>
            <a:r>
              <a:rPr lang="en-US" dirty="0" err="1"/>
              <a:t>en</a:t>
            </a:r>
            <a:r>
              <a:rPr lang="en-US" dirty="0"/>
              <a:t> raison de la </a:t>
            </a:r>
            <a:r>
              <a:rPr lang="en-US" dirty="0" err="1"/>
              <a:t>pandémie</a:t>
            </a:r>
            <a:r>
              <a:rPr lang="en-US" dirty="0"/>
              <a:t> de COVID-19. </a:t>
            </a:r>
          </a:p>
          <a:p>
            <a:r>
              <a:rPr lang="en-US" dirty="0"/>
              <a:t>Au </a:t>
            </a:r>
            <a:r>
              <a:rPr lang="en-US" dirty="0" err="1"/>
              <a:t>cours</a:t>
            </a:r>
            <a:r>
              <a:rPr lang="en-US" dirty="0"/>
              <a:t> de </a:t>
            </a:r>
            <a:r>
              <a:rPr lang="en-US" dirty="0" err="1"/>
              <a:t>ce</a:t>
            </a:r>
            <a:r>
              <a:rPr lang="en-US" dirty="0"/>
              <a:t> </a:t>
            </a:r>
            <a:r>
              <a:rPr lang="en-US" dirty="0" err="1"/>
              <a:t>séminaire</a:t>
            </a:r>
            <a:r>
              <a:rPr lang="en-US" dirty="0"/>
              <a:t>, plus de 15 </a:t>
            </a:r>
            <a:r>
              <a:rPr lang="en-US" dirty="0" err="1"/>
              <a:t>intervenants</a:t>
            </a:r>
            <a:r>
              <a:rPr lang="en-US" dirty="0"/>
              <a:t> </a:t>
            </a:r>
            <a:r>
              <a:rPr lang="en-US" dirty="0" err="1"/>
              <a:t>ont</a:t>
            </a:r>
            <a:r>
              <a:rPr lang="en-US" dirty="0"/>
              <a:t> </a:t>
            </a:r>
            <a:r>
              <a:rPr lang="en-US" dirty="0" err="1"/>
              <a:t>présenté</a:t>
            </a:r>
            <a:r>
              <a:rPr lang="en-US" dirty="0"/>
              <a:t> </a:t>
            </a:r>
            <a:r>
              <a:rPr lang="en-US" dirty="0" err="1"/>
              <a:t>diverses</a:t>
            </a:r>
            <a:r>
              <a:rPr lang="en-US" dirty="0"/>
              <a:t> </a:t>
            </a:r>
            <a:r>
              <a:rPr lang="en-US" dirty="0" err="1"/>
              <a:t>expériences</a:t>
            </a:r>
            <a:r>
              <a:rPr lang="en-US" dirty="0"/>
              <a:t> de </a:t>
            </a:r>
            <a:r>
              <a:rPr lang="en-US" dirty="0" err="1"/>
              <a:t>réutilisation</a:t>
            </a:r>
            <a:r>
              <a:rPr lang="en-US" dirty="0"/>
              <a:t> de </a:t>
            </a:r>
            <a:r>
              <a:rPr lang="en-US" dirty="0" err="1"/>
              <a:t>matériaux</a:t>
            </a:r>
            <a:r>
              <a:rPr lang="en-US" dirty="0"/>
              <a:t> </a:t>
            </a:r>
            <a:r>
              <a:rPr lang="en-US" dirty="0" err="1"/>
              <a:t>recyclés</a:t>
            </a:r>
            <a:r>
              <a:rPr lang="en-US" dirty="0"/>
              <a:t> dans les chaussées, </a:t>
            </a:r>
            <a:r>
              <a:rPr lang="en-US" dirty="0" err="1"/>
              <a:t>ainsi</a:t>
            </a:r>
            <a:r>
              <a:rPr lang="en-US" dirty="0"/>
              <a:t> </a:t>
            </a:r>
            <a:r>
              <a:rPr lang="en-US" dirty="0" err="1"/>
              <a:t>que</a:t>
            </a:r>
            <a:r>
              <a:rPr lang="en-US" dirty="0"/>
              <a:t> des études de </a:t>
            </a:r>
            <a:r>
              <a:rPr lang="en-US" dirty="0" err="1"/>
              <a:t>cas</a:t>
            </a:r>
            <a:r>
              <a:rPr lang="en-US" dirty="0"/>
              <a:t> </a:t>
            </a:r>
            <a:r>
              <a:rPr lang="en-US" dirty="0" err="1"/>
              <a:t>provenant</a:t>
            </a:r>
            <a:r>
              <a:rPr lang="en-US" dirty="0"/>
              <a:t> de </a:t>
            </a:r>
            <a:r>
              <a:rPr lang="en-US" dirty="0" err="1"/>
              <a:t>différentes</a:t>
            </a:r>
            <a:r>
              <a:rPr lang="en-US" dirty="0"/>
              <a:t> </a:t>
            </a:r>
            <a:r>
              <a:rPr lang="en-US" dirty="0" err="1"/>
              <a:t>régions</a:t>
            </a:r>
            <a:r>
              <a:rPr lang="en-US" dirty="0"/>
              <a:t> du monde.</a:t>
            </a:r>
          </a:p>
        </p:txBody>
      </p:sp>
      <p:sp>
        <p:nvSpPr>
          <p:cNvPr id="4" name="TextBox 3">
            <a:extLst>
              <a:ext uri="{FF2B5EF4-FFF2-40B4-BE49-F238E27FC236}">
                <a16:creationId xmlns:a16="http://schemas.microsoft.com/office/drawing/2014/main" id="{3085C634-AD0C-40C0-35A9-6F6B63694986}"/>
              </a:ext>
            </a:extLst>
          </p:cNvPr>
          <p:cNvSpPr txBox="1"/>
          <p:nvPr/>
        </p:nvSpPr>
        <p:spPr>
          <a:xfrm>
            <a:off x="278296" y="5758929"/>
            <a:ext cx="9607826" cy="10120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en-GB" sz="1200"/>
              <a:t>Ce webinaire était parrainé par les comités techniques permanents du TRB sur la mécanique et le drainage des géomatériaux saturés et non saturés, les terrassements de transport, ainsi que l’instrumentation et la modélisation géotechniques.</a:t>
            </a:r>
            <a:endParaRPr kumimoji="0" lang="en-GB" sz="1200" b="0" i="0" u="none" strike="noStrike" cap="none" spc="0" normalizeH="0" baseline="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7254729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rPr lang="en-GB"/>
              <a:t>Webinaire TRB : utilisation des matériaux recyclés dans les chaussées</a:t>
            </a:r>
          </a:p>
        </p:txBody>
      </p:sp>
      <p:sp>
        <p:nvSpPr>
          <p:cNvPr id="3" name="Text Placeholder 2">
            <a:extLst>
              <a:ext uri="{FF2B5EF4-FFF2-40B4-BE49-F238E27FC236}">
                <a16:creationId xmlns:a16="http://schemas.microsoft.com/office/drawing/2014/main" id="{12E55B8C-3983-9563-7968-AC11ECBD5749}"/>
              </a:ext>
            </a:extLst>
          </p:cNvPr>
          <p:cNvSpPr>
            <a:spLocks noGrp="1"/>
          </p:cNvSpPr>
          <p:nvPr>
            <p:ph type="body" sz="quarter" idx="11"/>
          </p:nvPr>
        </p:nvSpPr>
        <p:spPr/>
        <p:txBody>
          <a:bodyPr>
            <a:normAutofit/>
          </a:bodyPr>
          <a:lstStyle/>
          <a:p>
            <a:pPr>
              <a:spcBef>
                <a:spcPts val="0"/>
              </a:spcBef>
            </a:pPr>
            <a:r>
              <a:rPr lang="pl-PL" sz="1600" b="1" dirty="0" err="1"/>
              <a:t>Programme</a:t>
            </a:r>
            <a:r>
              <a:rPr lang="pl-PL" sz="1600" b="1" dirty="0"/>
              <a:t> </a:t>
            </a:r>
            <a:r>
              <a:rPr lang="pl-PL" sz="1600" b="1" dirty="0" err="1"/>
              <a:t>du</a:t>
            </a:r>
            <a:r>
              <a:rPr lang="pl-PL" sz="1600" b="1" dirty="0"/>
              <a:t> </a:t>
            </a:r>
            <a:r>
              <a:rPr lang="pl-PL" sz="1600" b="1" dirty="0" err="1"/>
              <a:t>webinaire</a:t>
            </a:r>
            <a:r>
              <a:rPr lang="pl-PL" sz="1600" b="1" dirty="0"/>
              <a:t> et </a:t>
            </a:r>
            <a:r>
              <a:rPr lang="pl-PL" sz="1600" b="1" dirty="0" err="1"/>
              <a:t>intervenants</a:t>
            </a:r>
            <a:endParaRPr lang="pl-PL" sz="1600" dirty="0"/>
          </a:p>
          <a:p>
            <a:pPr lvl="1">
              <a:spcBef>
                <a:spcPts val="0"/>
              </a:spcBef>
            </a:pPr>
            <a:r>
              <a:rPr lang="pl-PL" sz="1600" dirty="0" err="1"/>
              <a:t>Recyclage</a:t>
            </a:r>
            <a:r>
              <a:rPr lang="pl-PL" sz="1600" dirty="0"/>
              <a:t> des </a:t>
            </a:r>
            <a:r>
              <a:rPr lang="pl-PL" sz="1600" dirty="0" err="1"/>
              <a:t>asphalt</a:t>
            </a:r>
            <a:r>
              <a:rPr lang="pl-PL" sz="1600" dirty="0"/>
              <a:t> </a:t>
            </a:r>
            <a:r>
              <a:rPr lang="pl-PL" sz="1600" dirty="0" err="1"/>
              <a:t>chaussées</a:t>
            </a:r>
            <a:r>
              <a:rPr lang="pl-PL" sz="1600" dirty="0"/>
              <a:t> </a:t>
            </a:r>
            <a:r>
              <a:rPr lang="pl-PL" sz="1600" dirty="0" err="1"/>
              <a:t>avec</a:t>
            </a:r>
            <a:r>
              <a:rPr lang="pl-PL" sz="1600" dirty="0"/>
              <a:t> Portland cement et </a:t>
            </a:r>
            <a:r>
              <a:rPr lang="pl-PL" sz="1600" dirty="0" err="1"/>
              <a:t>liant</a:t>
            </a:r>
            <a:r>
              <a:rPr lang="pl-PL" sz="1600" dirty="0"/>
              <a:t> </a:t>
            </a:r>
            <a:r>
              <a:rPr lang="pl-PL" sz="1600" dirty="0" err="1"/>
              <a:t>hydrauliques</a:t>
            </a:r>
            <a:r>
              <a:rPr lang="pl-PL" sz="1600" dirty="0"/>
              <a:t> – </a:t>
            </a:r>
            <a:r>
              <a:rPr lang="pl-PL" sz="1600" dirty="0" err="1"/>
              <a:t>Raúl</a:t>
            </a:r>
            <a:r>
              <a:rPr lang="pl-PL" sz="1600" dirty="0"/>
              <a:t> </a:t>
            </a:r>
            <a:r>
              <a:rPr lang="pl-PL" sz="1600" dirty="0" err="1"/>
              <a:t>López</a:t>
            </a:r>
            <a:r>
              <a:rPr lang="pl-PL" sz="1600" dirty="0"/>
              <a:t>, </a:t>
            </a:r>
            <a:r>
              <a:rPr lang="pl-PL" sz="1600" dirty="0" err="1"/>
              <a:t>Gustavo</a:t>
            </a:r>
            <a:r>
              <a:rPr lang="pl-PL" sz="1600" dirty="0"/>
              <a:t> </a:t>
            </a:r>
            <a:r>
              <a:rPr lang="pl-PL" sz="1600" dirty="0" err="1"/>
              <a:t>Bolla</a:t>
            </a:r>
            <a:endParaRPr lang="pl-PL" sz="1600" dirty="0"/>
          </a:p>
          <a:p>
            <a:pPr lvl="1">
              <a:spcBef>
                <a:spcPts val="0"/>
              </a:spcBef>
            </a:pPr>
            <a:r>
              <a:rPr lang="pl-PL" sz="1600" dirty="0" err="1"/>
              <a:t>Recyclage</a:t>
            </a:r>
            <a:r>
              <a:rPr lang="pl-PL" sz="1600" dirty="0"/>
              <a:t> </a:t>
            </a:r>
            <a:r>
              <a:rPr lang="pl-PL" sz="1600" dirty="0" err="1"/>
              <a:t>avec</a:t>
            </a:r>
            <a:r>
              <a:rPr lang="pl-PL" sz="1600" dirty="0"/>
              <a:t> cement </a:t>
            </a:r>
            <a:r>
              <a:rPr lang="pl-PL" sz="1600" dirty="0" err="1"/>
              <a:t>dans</a:t>
            </a:r>
            <a:r>
              <a:rPr lang="pl-PL" sz="1600" dirty="0"/>
              <a:t> Castilla y León – </a:t>
            </a:r>
            <a:r>
              <a:rPr lang="pl-PL" sz="1600" dirty="0" err="1"/>
              <a:t>Jesús</a:t>
            </a:r>
            <a:r>
              <a:rPr lang="pl-PL" sz="1600" dirty="0"/>
              <a:t> </a:t>
            </a:r>
            <a:r>
              <a:rPr lang="pl-PL" sz="1600" dirty="0" err="1"/>
              <a:t>Díaz</a:t>
            </a:r>
            <a:r>
              <a:rPr lang="pl-PL" sz="1600" dirty="0"/>
              <a:t> </a:t>
            </a:r>
            <a:r>
              <a:rPr lang="pl-PL" sz="1600" dirty="0" err="1"/>
              <a:t>Minguela</a:t>
            </a:r>
            <a:endParaRPr lang="pl-PL" sz="1600" dirty="0"/>
          </a:p>
          <a:p>
            <a:pPr lvl="1">
              <a:spcBef>
                <a:spcPts val="0"/>
              </a:spcBef>
            </a:pPr>
            <a:r>
              <a:rPr lang="pl-PL" sz="1600" dirty="0" err="1"/>
              <a:t>Séance</a:t>
            </a:r>
            <a:r>
              <a:rPr lang="pl-PL" sz="1600" dirty="0"/>
              <a:t> de </a:t>
            </a:r>
            <a:r>
              <a:rPr lang="pl-PL" sz="1600" dirty="0" err="1"/>
              <a:t>questions</a:t>
            </a:r>
            <a:r>
              <a:rPr lang="pl-PL" sz="1600" dirty="0"/>
              <a:t> et </a:t>
            </a:r>
            <a:r>
              <a:rPr lang="pl-PL" sz="1600" dirty="0" err="1"/>
              <a:t>débat</a:t>
            </a:r>
            <a:r>
              <a:rPr lang="pl-PL" sz="1600" dirty="0"/>
              <a:t> </a:t>
            </a:r>
            <a:r>
              <a:rPr lang="pl-PL" sz="1600" dirty="0" err="1"/>
              <a:t>animée</a:t>
            </a:r>
            <a:r>
              <a:rPr lang="pl-PL" sz="1600" dirty="0"/>
              <a:t> par Diego </a:t>
            </a:r>
            <a:r>
              <a:rPr lang="pl-PL" sz="1600" dirty="0" err="1"/>
              <a:t>Calo</a:t>
            </a:r>
            <a:endParaRPr lang="pl-PL" sz="1600" dirty="0"/>
          </a:p>
          <a:p>
            <a:pPr lvl="1">
              <a:spcBef>
                <a:spcPts val="0"/>
              </a:spcBef>
            </a:pPr>
            <a:r>
              <a:rPr lang="pl-PL" sz="1600" dirty="0" err="1"/>
              <a:t>Recyclage</a:t>
            </a:r>
            <a:r>
              <a:rPr lang="pl-PL" sz="1600" dirty="0"/>
              <a:t> à </a:t>
            </a:r>
            <a:r>
              <a:rPr lang="pl-PL" sz="1600" dirty="0" err="1"/>
              <a:t>froid</a:t>
            </a:r>
            <a:r>
              <a:rPr lang="pl-PL" sz="1600" dirty="0"/>
              <a:t> en place </a:t>
            </a:r>
            <a:r>
              <a:rPr lang="pl-PL" sz="1600" dirty="0" err="1"/>
              <a:t>avec</a:t>
            </a:r>
            <a:r>
              <a:rPr lang="pl-PL" sz="1600" dirty="0"/>
              <a:t> cement (EN4) – </a:t>
            </a:r>
            <a:r>
              <a:rPr lang="pl-PL" sz="1600" dirty="0" err="1"/>
              <a:t>Eugénia</a:t>
            </a:r>
            <a:r>
              <a:rPr lang="pl-PL" sz="1600" dirty="0"/>
              <a:t> </a:t>
            </a:r>
            <a:r>
              <a:rPr lang="pl-PL" sz="1600" dirty="0" err="1"/>
              <a:t>Correia</a:t>
            </a:r>
            <a:r>
              <a:rPr lang="pl-PL" sz="1600" dirty="0"/>
              <a:t>, </a:t>
            </a:r>
            <a:r>
              <a:rPr lang="pl-PL" sz="1600" dirty="0" err="1"/>
              <a:t>Anabela</a:t>
            </a:r>
            <a:r>
              <a:rPr lang="pl-PL" sz="1600" dirty="0"/>
              <a:t> </a:t>
            </a:r>
            <a:r>
              <a:rPr lang="pl-PL" sz="1600" dirty="0" err="1"/>
              <a:t>Martins</a:t>
            </a:r>
            <a:r>
              <a:rPr lang="pl-PL" sz="1600" dirty="0"/>
              <a:t>, Pedro </a:t>
            </a:r>
            <a:r>
              <a:rPr lang="pl-PL" sz="1600" dirty="0" err="1"/>
              <a:t>Carvalho</a:t>
            </a:r>
            <a:r>
              <a:rPr lang="pl-PL" sz="1600" dirty="0"/>
              <a:t>, Helder </a:t>
            </a:r>
            <a:r>
              <a:rPr lang="pl-PL" sz="1600" dirty="0" err="1"/>
              <a:t>Lourenço</a:t>
            </a:r>
            <a:endParaRPr lang="pl-PL" sz="1600" dirty="0"/>
          </a:p>
          <a:p>
            <a:pPr lvl="1">
              <a:spcBef>
                <a:spcPts val="0"/>
              </a:spcBef>
            </a:pPr>
            <a:r>
              <a:rPr lang="pl-PL" sz="1600" dirty="0" err="1"/>
              <a:t>Développement</a:t>
            </a:r>
            <a:r>
              <a:rPr lang="pl-PL" sz="1600" dirty="0"/>
              <a:t> et </a:t>
            </a:r>
            <a:r>
              <a:rPr lang="pl-PL" sz="1600" dirty="0" err="1"/>
              <a:t>évolution</a:t>
            </a:r>
            <a:r>
              <a:rPr lang="pl-PL" sz="1600" dirty="0"/>
              <a:t> </a:t>
            </a:r>
            <a:r>
              <a:rPr lang="pl-PL" sz="1600" dirty="0" err="1"/>
              <a:t>du</a:t>
            </a:r>
            <a:r>
              <a:rPr lang="pl-PL" sz="1600" dirty="0"/>
              <a:t> </a:t>
            </a:r>
            <a:r>
              <a:rPr lang="pl-PL" sz="1600" dirty="0" err="1"/>
              <a:t>cold</a:t>
            </a:r>
            <a:r>
              <a:rPr lang="pl-PL" sz="1600" dirty="0"/>
              <a:t> </a:t>
            </a:r>
            <a:r>
              <a:rPr lang="pl-PL" sz="1600" dirty="0" err="1"/>
              <a:t>dans</a:t>
            </a:r>
            <a:r>
              <a:rPr lang="pl-PL" sz="1600" dirty="0"/>
              <a:t>-place recycling </a:t>
            </a:r>
            <a:r>
              <a:rPr lang="pl-PL" sz="1600" dirty="0" err="1"/>
              <a:t>avec</a:t>
            </a:r>
            <a:r>
              <a:rPr lang="pl-PL" sz="1600" dirty="0"/>
              <a:t> cement </a:t>
            </a:r>
            <a:r>
              <a:rPr lang="pl-PL" sz="1600" dirty="0" err="1"/>
              <a:t>dans</a:t>
            </a:r>
            <a:r>
              <a:rPr lang="pl-PL" sz="1600" dirty="0"/>
              <a:t> </a:t>
            </a:r>
            <a:r>
              <a:rPr lang="pl-PL" sz="1600" dirty="0" err="1"/>
              <a:t>Uruguay</a:t>
            </a:r>
            <a:r>
              <a:rPr lang="pl-PL" sz="1600" dirty="0"/>
              <a:t> – David </a:t>
            </a:r>
            <a:r>
              <a:rPr lang="pl-PL" sz="1600" dirty="0" err="1"/>
              <a:t>Fontans</a:t>
            </a:r>
            <a:r>
              <a:rPr lang="pl-PL" sz="1600" dirty="0"/>
              <a:t>, Magdalena </a:t>
            </a:r>
            <a:r>
              <a:rPr lang="pl-PL" sz="1600" dirty="0" err="1"/>
              <a:t>Expérienceorini</a:t>
            </a:r>
            <a:r>
              <a:rPr lang="pl-PL" sz="1600" dirty="0"/>
              <a:t>,</a:t>
            </a:r>
          </a:p>
          <a:p>
            <a:pPr lvl="1">
              <a:spcBef>
                <a:spcPts val="0"/>
              </a:spcBef>
            </a:pPr>
            <a:r>
              <a:rPr lang="pl-PL" sz="1600" dirty="0"/>
              <a:t>José Luis </a:t>
            </a:r>
            <a:r>
              <a:rPr lang="pl-PL" sz="1600" dirty="0" err="1"/>
              <a:t>Martucci</a:t>
            </a:r>
            <a:r>
              <a:rPr lang="pl-PL" sz="1600" dirty="0"/>
              <a:t>, </a:t>
            </a:r>
            <a:r>
              <a:rPr lang="pl-PL" sz="1600" dirty="0" err="1"/>
              <a:t>Nicolás</a:t>
            </a:r>
            <a:r>
              <a:rPr lang="pl-PL" sz="1600" dirty="0"/>
              <a:t> </a:t>
            </a:r>
            <a:r>
              <a:rPr lang="pl-PL" sz="1600" dirty="0" err="1"/>
              <a:t>Vaz</a:t>
            </a:r>
            <a:r>
              <a:rPr lang="pl-PL" sz="1600" dirty="0"/>
              <a:t>, Luis León</a:t>
            </a:r>
          </a:p>
          <a:p>
            <a:pPr lvl="1">
              <a:spcBef>
                <a:spcPts val="0"/>
              </a:spcBef>
            </a:pPr>
            <a:r>
              <a:rPr lang="pl-PL" sz="1600" dirty="0"/>
              <a:t>Recycling </a:t>
            </a:r>
            <a:r>
              <a:rPr lang="pl-PL" sz="1600" dirty="0" err="1"/>
              <a:t>practices</a:t>
            </a:r>
            <a:r>
              <a:rPr lang="pl-PL" sz="1600" dirty="0"/>
              <a:t> </a:t>
            </a:r>
            <a:r>
              <a:rPr lang="pl-PL" sz="1600" dirty="0" err="1"/>
              <a:t>pour</a:t>
            </a:r>
            <a:r>
              <a:rPr lang="pl-PL" sz="1600" dirty="0"/>
              <a:t> </a:t>
            </a:r>
            <a:r>
              <a:rPr lang="pl-PL" sz="1600" dirty="0" err="1"/>
              <a:t>airport</a:t>
            </a:r>
            <a:r>
              <a:rPr lang="pl-PL" sz="1600" dirty="0"/>
              <a:t> </a:t>
            </a:r>
            <a:r>
              <a:rPr lang="pl-PL" sz="1600" dirty="0" err="1"/>
              <a:t>chaussée</a:t>
            </a:r>
            <a:r>
              <a:rPr lang="pl-PL" sz="1600" dirty="0"/>
              <a:t> </a:t>
            </a:r>
            <a:r>
              <a:rPr lang="pl-PL" sz="1600" dirty="0" err="1"/>
              <a:t>construction</a:t>
            </a:r>
            <a:r>
              <a:rPr lang="pl-PL" sz="1600" dirty="0"/>
              <a:t> – Emanuele </a:t>
            </a:r>
            <a:r>
              <a:rPr lang="pl-PL" sz="1600" dirty="0" err="1"/>
              <a:t>Toraldo</a:t>
            </a:r>
            <a:endParaRPr lang="pl-PL" sz="1600" dirty="0"/>
          </a:p>
          <a:p>
            <a:pPr lvl="1">
              <a:spcBef>
                <a:spcPts val="0"/>
              </a:spcBef>
            </a:pPr>
            <a:r>
              <a:rPr lang="pl-PL" sz="1600" dirty="0" err="1"/>
              <a:t>Séance</a:t>
            </a:r>
            <a:r>
              <a:rPr lang="pl-PL" sz="1600" dirty="0"/>
              <a:t> de </a:t>
            </a:r>
            <a:r>
              <a:rPr lang="pl-PL" sz="1600" dirty="0" err="1"/>
              <a:t>questions</a:t>
            </a:r>
            <a:r>
              <a:rPr lang="pl-PL" sz="1600" dirty="0"/>
              <a:t> et </a:t>
            </a:r>
            <a:r>
              <a:rPr lang="pl-PL" sz="1600" dirty="0" err="1"/>
              <a:t>débat</a:t>
            </a:r>
            <a:r>
              <a:rPr lang="pl-PL" sz="1600" dirty="0"/>
              <a:t> </a:t>
            </a:r>
            <a:r>
              <a:rPr lang="pl-PL" sz="1600" dirty="0" err="1"/>
              <a:t>animée</a:t>
            </a:r>
            <a:r>
              <a:rPr lang="pl-PL" sz="1600" dirty="0"/>
              <a:t> par Diego </a:t>
            </a:r>
            <a:r>
              <a:rPr lang="pl-PL" sz="1600" dirty="0" err="1"/>
              <a:t>Calo</a:t>
            </a:r>
            <a:endParaRPr lang="pl-PL" sz="1600" dirty="0"/>
          </a:p>
        </p:txBody>
      </p:sp>
    </p:spTree>
    <p:extLst>
      <p:ext uri="{BB962C8B-B14F-4D97-AF65-F5344CB8AC3E}">
        <p14:creationId xmlns:p14="http://schemas.microsoft.com/office/powerpoint/2010/main" val="234116903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B013F-BC12-A769-0578-9839BEE18D96}"/>
              </a:ext>
            </a:extLst>
          </p:cNvPr>
          <p:cNvSpPr>
            <a:spLocks noGrp="1"/>
          </p:cNvSpPr>
          <p:nvPr>
            <p:ph type="title"/>
          </p:nvPr>
        </p:nvSpPr>
        <p:spPr/>
        <p:txBody>
          <a:bodyPr/>
          <a:lstStyle/>
          <a:p>
            <a:r>
              <a:rPr lang="en-GB"/>
              <a:t>Webinaire TRB : utilisation des matériaux recyclés dans les chaussées</a:t>
            </a:r>
          </a:p>
        </p:txBody>
      </p:sp>
      <p:pic>
        <p:nvPicPr>
          <p:cNvPr id="4" name="Multimedia online 3" title="Use of recycled materials in pavements Day 1 - PIARC International Seminar">
            <a:hlinkClick r:id="" action="ppaction://noaction"/>
            <a:extLst>
              <a:ext uri="{FF2B5EF4-FFF2-40B4-BE49-F238E27FC236}">
                <a16:creationId xmlns:a16="http://schemas.microsoft.com/office/drawing/2014/main" id="{C5271A82-483B-4498-F656-A843548428E8}"/>
              </a:ext>
            </a:extLst>
          </p:cNvPr>
          <p:cNvPicPr>
            <a:picLocks noRot="1" noChangeAspect="1"/>
          </p:cNvPicPr>
          <p:nvPr>
            <a:videoFile r:link="rId1"/>
          </p:nvPr>
        </p:nvPicPr>
        <p:blipFill>
          <a:blip r:embed="rId3"/>
          <a:stretch>
            <a:fillRect/>
          </a:stretch>
        </p:blipFill>
        <p:spPr>
          <a:xfrm>
            <a:off x="942721" y="1904065"/>
            <a:ext cx="8229410" cy="4651248"/>
          </a:xfrm>
          <a:prstGeom prst="rect">
            <a:avLst/>
          </a:prstGeom>
        </p:spPr>
      </p:pic>
    </p:spTree>
    <p:extLst>
      <p:ext uri="{BB962C8B-B14F-4D97-AF65-F5344CB8AC3E}">
        <p14:creationId xmlns:p14="http://schemas.microsoft.com/office/powerpoint/2010/main" val="183051169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rPr lang="en-GB"/>
              <a:t>Webinaire TRB : utilisation des matériaux recyclés dans les chaussées</a:t>
            </a:r>
            <a:endParaRPr lang="en-US" b="0">
              <a:solidFill>
                <a:srgbClr val="000000"/>
              </a:solidFill>
            </a:endParaRPr>
          </a:p>
        </p:txBody>
      </p:sp>
      <p:sp>
        <p:nvSpPr>
          <p:cNvPr id="3" name="Text Placeholder 2">
            <a:extLst>
              <a:ext uri="{FF2B5EF4-FFF2-40B4-BE49-F238E27FC236}">
                <a16:creationId xmlns:a16="http://schemas.microsoft.com/office/drawing/2014/main" id="{12E55B8C-3983-9563-7968-AC11ECBD5749}"/>
              </a:ext>
            </a:extLst>
          </p:cNvPr>
          <p:cNvSpPr>
            <a:spLocks noGrp="1"/>
          </p:cNvSpPr>
          <p:nvPr>
            <p:ph type="body" sz="quarter" idx="11"/>
          </p:nvPr>
        </p:nvSpPr>
        <p:spPr/>
        <p:txBody>
          <a:bodyPr>
            <a:normAutofit/>
          </a:bodyPr>
          <a:lstStyle/>
          <a:p>
            <a:pPr>
              <a:spcBef>
                <a:spcPts val="0"/>
              </a:spcBef>
              <a:buFont typeface="+mj-lt"/>
              <a:buAutoNum type="arabicPeriod" startAt="2"/>
            </a:pPr>
            <a:r>
              <a:rPr lang="pl-PL" sz="1600" b="1" dirty="0" err="1"/>
              <a:t>Programme</a:t>
            </a:r>
            <a:r>
              <a:rPr lang="pl-PL" sz="1600" b="1" dirty="0"/>
              <a:t> </a:t>
            </a:r>
            <a:r>
              <a:rPr lang="pl-PL" sz="1600" b="1" dirty="0" err="1"/>
              <a:t>du</a:t>
            </a:r>
            <a:r>
              <a:rPr lang="pl-PL" sz="1600" b="1" dirty="0"/>
              <a:t> </a:t>
            </a:r>
            <a:r>
              <a:rPr lang="pl-PL" sz="1600" b="1" dirty="0" err="1"/>
              <a:t>webinaire</a:t>
            </a:r>
            <a:r>
              <a:rPr lang="pl-PL" sz="1600" b="1" dirty="0"/>
              <a:t> et </a:t>
            </a:r>
            <a:r>
              <a:rPr lang="pl-PL" sz="1600" b="1" dirty="0" err="1"/>
              <a:t>intervenants</a:t>
            </a:r>
            <a:endParaRPr lang="pl-PL" sz="1600" dirty="0"/>
          </a:p>
          <a:p>
            <a:pPr lvl="1">
              <a:spcBef>
                <a:spcPts val="0"/>
              </a:spcBef>
            </a:pPr>
            <a:r>
              <a:rPr lang="pl-PL" sz="1600" dirty="0" err="1"/>
              <a:t>durable</a:t>
            </a:r>
            <a:r>
              <a:rPr lang="pl-PL" sz="1600" dirty="0"/>
              <a:t> </a:t>
            </a:r>
            <a:r>
              <a:rPr lang="pl-PL" sz="1600" dirty="0" err="1"/>
              <a:t>road</a:t>
            </a:r>
            <a:r>
              <a:rPr lang="pl-PL" sz="1600" dirty="0"/>
              <a:t> </a:t>
            </a:r>
            <a:r>
              <a:rPr lang="pl-PL" sz="1600" dirty="0" err="1"/>
              <a:t>rehabilitation</a:t>
            </a:r>
            <a:r>
              <a:rPr lang="pl-PL" sz="1600" dirty="0"/>
              <a:t> </a:t>
            </a:r>
            <a:r>
              <a:rPr lang="pl-PL" sz="1600" dirty="0" err="1"/>
              <a:t>using</a:t>
            </a:r>
            <a:r>
              <a:rPr lang="pl-PL" sz="1600" dirty="0"/>
              <a:t> </a:t>
            </a:r>
            <a:r>
              <a:rPr lang="pl-PL" sz="1600" dirty="0" err="1"/>
              <a:t>reclaimed</a:t>
            </a:r>
            <a:r>
              <a:rPr lang="pl-PL" sz="1600" dirty="0"/>
              <a:t> </a:t>
            </a:r>
            <a:r>
              <a:rPr lang="pl-PL" sz="1600" dirty="0" err="1"/>
              <a:t>asphalt</a:t>
            </a:r>
            <a:r>
              <a:rPr lang="pl-PL" sz="1600" dirty="0"/>
              <a:t> – </a:t>
            </a:r>
            <a:r>
              <a:rPr lang="pl-PL" sz="1600" dirty="0" err="1"/>
              <a:t>Naailah</a:t>
            </a:r>
            <a:r>
              <a:rPr lang="pl-PL" sz="1600" dirty="0"/>
              <a:t> Mia</a:t>
            </a:r>
          </a:p>
          <a:p>
            <a:pPr lvl="1">
              <a:spcBef>
                <a:spcPts val="0"/>
              </a:spcBef>
            </a:pPr>
            <a:r>
              <a:rPr lang="pl-PL" sz="1600" dirty="0"/>
              <a:t>Recycling et </a:t>
            </a:r>
            <a:r>
              <a:rPr lang="pl-PL" sz="1600" dirty="0" err="1"/>
              <a:t>reuse</a:t>
            </a:r>
            <a:r>
              <a:rPr lang="pl-PL" sz="1600" dirty="0"/>
              <a:t> de </a:t>
            </a:r>
            <a:r>
              <a:rPr lang="pl-PL" sz="1600" dirty="0" err="1"/>
              <a:t>asphalt</a:t>
            </a:r>
            <a:r>
              <a:rPr lang="pl-PL" sz="1600" dirty="0"/>
              <a:t> </a:t>
            </a:r>
            <a:r>
              <a:rPr lang="pl-PL" sz="1600" dirty="0" err="1"/>
              <a:t>mélangeres</a:t>
            </a:r>
            <a:r>
              <a:rPr lang="pl-PL" sz="1600" dirty="0"/>
              <a:t>: </a:t>
            </a:r>
            <a:r>
              <a:rPr lang="pl-PL" sz="1600" dirty="0" err="1"/>
              <a:t>Camino</a:t>
            </a:r>
            <a:r>
              <a:rPr lang="pl-PL" sz="1600" dirty="0"/>
              <a:t> del </a:t>
            </a:r>
            <a:r>
              <a:rPr lang="pl-PL" sz="1600" dirty="0" err="1"/>
              <a:t>Buen</a:t>
            </a:r>
            <a:r>
              <a:rPr lang="pl-PL" sz="1600" dirty="0"/>
              <a:t> </a:t>
            </a:r>
            <a:r>
              <a:rPr lang="pl-PL" sz="1600" dirty="0" err="1"/>
              <a:t>Ayre</a:t>
            </a:r>
            <a:r>
              <a:rPr lang="pl-PL" sz="1600" dirty="0"/>
              <a:t> </a:t>
            </a:r>
            <a:r>
              <a:rPr lang="pl-PL" sz="1600" dirty="0" err="1"/>
              <a:t>élevéesway</a:t>
            </a:r>
            <a:r>
              <a:rPr lang="pl-PL" sz="1600" dirty="0"/>
              <a:t> </a:t>
            </a:r>
            <a:r>
              <a:rPr lang="pl-PL" sz="1600" dirty="0" err="1"/>
              <a:t>project</a:t>
            </a:r>
            <a:r>
              <a:rPr lang="pl-PL" sz="1600" dirty="0"/>
              <a:t> – </a:t>
            </a:r>
            <a:r>
              <a:rPr lang="pl-PL" sz="1600" dirty="0" err="1"/>
              <a:t>Alejandro</a:t>
            </a:r>
            <a:r>
              <a:rPr lang="pl-PL" sz="1600" dirty="0"/>
              <a:t> </a:t>
            </a:r>
            <a:r>
              <a:rPr lang="pl-PL" sz="1600" dirty="0" err="1"/>
              <a:t>Bisio</a:t>
            </a:r>
            <a:r>
              <a:rPr lang="pl-PL" sz="1600" dirty="0"/>
              <a:t>, </a:t>
            </a:r>
            <a:r>
              <a:rPr lang="pl-PL" sz="1600" dirty="0" err="1"/>
              <a:t>Lisablero</a:t>
            </a:r>
            <a:r>
              <a:rPr lang="pl-PL" sz="1600" dirty="0"/>
              <a:t> </a:t>
            </a:r>
            <a:r>
              <a:rPr lang="pl-PL" sz="1600" dirty="0" err="1"/>
              <a:t>Daguerre</a:t>
            </a:r>
            <a:endParaRPr lang="pl-PL" sz="1600" dirty="0"/>
          </a:p>
          <a:p>
            <a:pPr lvl="1">
              <a:spcBef>
                <a:spcPts val="0"/>
              </a:spcBef>
            </a:pPr>
            <a:r>
              <a:rPr lang="pl-PL" sz="1600" dirty="0" err="1"/>
              <a:t>Organizing</a:t>
            </a:r>
            <a:r>
              <a:rPr lang="pl-PL" sz="1600" dirty="0"/>
              <a:t> </a:t>
            </a:r>
            <a:r>
              <a:rPr lang="pl-PL" sz="1600" dirty="0" err="1"/>
              <a:t>asphalt</a:t>
            </a:r>
            <a:r>
              <a:rPr lang="pl-PL" sz="1600" dirty="0"/>
              <a:t> recycling: Le </a:t>
            </a:r>
            <a:r>
              <a:rPr lang="pl-PL" sz="1600" dirty="0" err="1"/>
              <a:t>Infortapision</a:t>
            </a:r>
            <a:r>
              <a:rPr lang="pl-PL" sz="1600" dirty="0"/>
              <a:t> Center </a:t>
            </a:r>
            <a:r>
              <a:rPr lang="pl-PL" sz="1600" dirty="0" err="1"/>
              <a:t>pour</a:t>
            </a:r>
            <a:r>
              <a:rPr lang="pl-PL" sz="1600" dirty="0"/>
              <a:t> </a:t>
            </a:r>
            <a:r>
              <a:rPr lang="pl-PL" sz="1600" dirty="0" err="1"/>
              <a:t>Recyclage</a:t>
            </a:r>
            <a:r>
              <a:rPr lang="pl-PL" sz="1600" dirty="0"/>
              <a:t> des </a:t>
            </a:r>
            <a:r>
              <a:rPr lang="pl-PL" sz="1600" dirty="0" err="1"/>
              <a:t>Asphalt</a:t>
            </a:r>
            <a:r>
              <a:rPr lang="pl-PL" sz="1600" dirty="0"/>
              <a:t> </a:t>
            </a:r>
            <a:r>
              <a:rPr lang="pl-PL" sz="1600" dirty="0" err="1"/>
              <a:t>dans</a:t>
            </a:r>
            <a:r>
              <a:rPr lang="pl-PL" sz="1600" dirty="0"/>
              <a:t> </a:t>
            </a:r>
            <a:r>
              <a:rPr lang="pl-PL" sz="1600" dirty="0" err="1"/>
              <a:t>Norway</a:t>
            </a:r>
            <a:r>
              <a:rPr lang="pl-PL" sz="1600" dirty="0"/>
              <a:t> – </a:t>
            </a:r>
            <a:r>
              <a:rPr lang="pl-PL" sz="1600" dirty="0" err="1"/>
              <a:t>Joralf</a:t>
            </a:r>
            <a:r>
              <a:rPr lang="pl-PL" sz="1600" dirty="0"/>
              <a:t> </a:t>
            </a:r>
            <a:r>
              <a:rPr lang="pl-PL" sz="1600" dirty="0" err="1"/>
              <a:t>Aurstad</a:t>
            </a:r>
            <a:endParaRPr lang="pl-PL" sz="1600" dirty="0"/>
          </a:p>
          <a:p>
            <a:pPr lvl="1">
              <a:spcBef>
                <a:spcPts val="0"/>
              </a:spcBef>
            </a:pPr>
            <a:r>
              <a:rPr lang="pl-PL" sz="1600" dirty="0" err="1"/>
              <a:t>Séance</a:t>
            </a:r>
            <a:r>
              <a:rPr lang="pl-PL" sz="1600" dirty="0"/>
              <a:t> de </a:t>
            </a:r>
            <a:r>
              <a:rPr lang="pl-PL" sz="1600" dirty="0" err="1"/>
              <a:t>questions</a:t>
            </a:r>
            <a:r>
              <a:rPr lang="pl-PL" sz="1600" dirty="0"/>
              <a:t> et </a:t>
            </a:r>
            <a:r>
              <a:rPr lang="pl-PL" sz="1600" dirty="0" err="1"/>
              <a:t>débat</a:t>
            </a:r>
            <a:r>
              <a:rPr lang="pl-PL" sz="1600" dirty="0"/>
              <a:t> </a:t>
            </a:r>
            <a:r>
              <a:rPr lang="pl-PL" sz="1600" dirty="0" err="1"/>
              <a:t>animée</a:t>
            </a:r>
            <a:r>
              <a:rPr lang="pl-PL" sz="1600" dirty="0"/>
              <a:t> par Francisco Lucas</a:t>
            </a:r>
          </a:p>
          <a:p>
            <a:pPr lvl="1">
              <a:spcBef>
                <a:spcPts val="0"/>
              </a:spcBef>
            </a:pPr>
            <a:r>
              <a:rPr lang="pl-PL" sz="1600" dirty="0" err="1"/>
              <a:t>Foam</a:t>
            </a:r>
            <a:r>
              <a:rPr lang="pl-PL" sz="1600" dirty="0"/>
              <a:t> recycling </a:t>
            </a:r>
            <a:r>
              <a:rPr lang="pl-PL" sz="1600" dirty="0" err="1"/>
              <a:t>case</a:t>
            </a:r>
            <a:r>
              <a:rPr lang="pl-PL" sz="1600" dirty="0"/>
              <a:t> </a:t>
            </a:r>
            <a:r>
              <a:rPr lang="pl-PL" sz="1600" dirty="0" err="1"/>
              <a:t>study</a:t>
            </a:r>
            <a:r>
              <a:rPr lang="pl-PL" sz="1600" dirty="0"/>
              <a:t> </a:t>
            </a:r>
            <a:r>
              <a:rPr lang="pl-PL" sz="1600" dirty="0" err="1"/>
              <a:t>dans</a:t>
            </a:r>
            <a:r>
              <a:rPr lang="pl-PL" sz="1600" dirty="0"/>
              <a:t> Le </a:t>
            </a:r>
            <a:r>
              <a:rPr lang="pl-PL" sz="1600" dirty="0" err="1"/>
              <a:t>Province</a:t>
            </a:r>
            <a:r>
              <a:rPr lang="pl-PL" sz="1600" dirty="0"/>
              <a:t> de Buenos Aires – Pablo </a:t>
            </a:r>
            <a:r>
              <a:rPr lang="pl-PL" sz="1600" dirty="0" err="1"/>
              <a:t>Morano</a:t>
            </a:r>
            <a:r>
              <a:rPr lang="pl-PL" sz="1600" dirty="0"/>
              <a:t>, Omar </a:t>
            </a:r>
            <a:r>
              <a:rPr lang="pl-PL" sz="1600" dirty="0" err="1"/>
              <a:t>Appolon</a:t>
            </a:r>
            <a:endParaRPr lang="pl-PL" sz="1600" dirty="0"/>
          </a:p>
          <a:p>
            <a:pPr lvl="1">
              <a:spcBef>
                <a:spcPts val="0"/>
              </a:spcBef>
            </a:pPr>
            <a:r>
              <a:rPr lang="pl-PL" sz="1600" dirty="0" err="1"/>
              <a:t>Uruguayan</a:t>
            </a:r>
            <a:r>
              <a:rPr lang="pl-PL" sz="1600" dirty="0"/>
              <a:t> </a:t>
            </a:r>
            <a:r>
              <a:rPr lang="pl-PL" sz="1600" dirty="0" err="1"/>
              <a:t>expérience</a:t>
            </a:r>
            <a:r>
              <a:rPr lang="pl-PL" sz="1600" dirty="0"/>
              <a:t> </a:t>
            </a:r>
            <a:r>
              <a:rPr lang="pl-PL" sz="1600" dirty="0" err="1"/>
              <a:t>dans</a:t>
            </a:r>
            <a:r>
              <a:rPr lang="pl-PL" sz="1600" dirty="0"/>
              <a:t> </a:t>
            </a:r>
            <a:r>
              <a:rPr lang="pl-PL" sz="1600" dirty="0" err="1"/>
              <a:t>rehabilitation</a:t>
            </a:r>
            <a:r>
              <a:rPr lang="pl-PL" sz="1600" dirty="0"/>
              <a:t> de </a:t>
            </a:r>
            <a:r>
              <a:rPr lang="pl-PL" sz="1600" dirty="0" err="1"/>
              <a:t>chaussées</a:t>
            </a:r>
            <a:r>
              <a:rPr lang="pl-PL" sz="1600" dirty="0"/>
              <a:t> </a:t>
            </a:r>
            <a:r>
              <a:rPr lang="pl-PL" sz="1600" dirty="0" err="1"/>
              <a:t>souples</a:t>
            </a:r>
            <a:r>
              <a:rPr lang="pl-PL" sz="1600" dirty="0"/>
              <a:t> </a:t>
            </a:r>
            <a:r>
              <a:rPr lang="pl-PL" sz="1600" dirty="0" err="1"/>
              <a:t>avec</a:t>
            </a:r>
            <a:r>
              <a:rPr lang="pl-PL" sz="1600" dirty="0"/>
              <a:t> </a:t>
            </a:r>
            <a:r>
              <a:rPr lang="pl-PL" sz="1600" dirty="0" err="1"/>
              <a:t>foam</a:t>
            </a:r>
            <a:r>
              <a:rPr lang="pl-PL" sz="1600" dirty="0"/>
              <a:t> </a:t>
            </a:r>
            <a:r>
              <a:rPr lang="pl-PL" sz="1600" dirty="0" err="1"/>
              <a:t>asphalt</a:t>
            </a:r>
            <a:r>
              <a:rPr lang="pl-PL" sz="1600" dirty="0"/>
              <a:t> – </a:t>
            </a:r>
            <a:r>
              <a:rPr lang="pl-PL" sz="1600" dirty="0" err="1"/>
              <a:t>Horacio</a:t>
            </a:r>
            <a:r>
              <a:rPr lang="pl-PL" sz="1600" dirty="0"/>
              <a:t> </a:t>
            </a:r>
            <a:r>
              <a:rPr lang="pl-PL" sz="1600" dirty="0" err="1"/>
              <a:t>García</a:t>
            </a:r>
            <a:r>
              <a:rPr lang="pl-PL" sz="1600" dirty="0"/>
              <a:t> Terra, Lucio </a:t>
            </a:r>
            <a:r>
              <a:rPr lang="pl-PL" sz="1600" dirty="0" err="1"/>
              <a:t>Borelli</a:t>
            </a:r>
            <a:endParaRPr lang="pl-PL" sz="1600" dirty="0"/>
          </a:p>
          <a:p>
            <a:pPr lvl="1">
              <a:spcBef>
                <a:spcPts val="0"/>
              </a:spcBef>
            </a:pPr>
            <a:r>
              <a:rPr lang="pl-PL" sz="1600" dirty="0" err="1"/>
              <a:t>Élevéely</a:t>
            </a:r>
            <a:r>
              <a:rPr lang="pl-PL" sz="1600" dirty="0"/>
              <a:t> </a:t>
            </a:r>
            <a:r>
              <a:rPr lang="pl-PL" sz="1600" dirty="0" err="1"/>
              <a:t>modified</a:t>
            </a:r>
            <a:r>
              <a:rPr lang="pl-PL" sz="1600" dirty="0"/>
              <a:t> </a:t>
            </a:r>
            <a:r>
              <a:rPr lang="pl-PL" sz="1600" dirty="0" err="1"/>
              <a:t>liant</a:t>
            </a:r>
            <a:r>
              <a:rPr lang="pl-PL" sz="1600" dirty="0"/>
              <a:t> </a:t>
            </a:r>
            <a:r>
              <a:rPr lang="pl-PL" sz="1600" dirty="0" err="1"/>
              <a:t>avec</a:t>
            </a:r>
            <a:r>
              <a:rPr lang="pl-PL" sz="1600" dirty="0"/>
              <a:t> 40–50% </a:t>
            </a:r>
            <a:r>
              <a:rPr lang="pl-PL" sz="1600" dirty="0" err="1"/>
              <a:t>recycled</a:t>
            </a:r>
            <a:r>
              <a:rPr lang="pl-PL" sz="1600" dirty="0"/>
              <a:t> </a:t>
            </a:r>
            <a:r>
              <a:rPr lang="pl-PL" sz="1600" dirty="0" err="1"/>
              <a:t>asphalt</a:t>
            </a:r>
            <a:r>
              <a:rPr lang="pl-PL" sz="1600" dirty="0"/>
              <a:t> </a:t>
            </a:r>
            <a:r>
              <a:rPr lang="pl-PL" sz="1600" dirty="0" err="1"/>
              <a:t>using</a:t>
            </a:r>
            <a:r>
              <a:rPr lang="pl-PL" sz="1600" dirty="0"/>
              <a:t> </a:t>
            </a:r>
            <a:r>
              <a:rPr lang="pl-PL" sz="1600" dirty="0" err="1"/>
              <a:t>wbras-mélanger</a:t>
            </a:r>
            <a:r>
              <a:rPr lang="pl-PL" sz="1600" dirty="0"/>
              <a:t> </a:t>
            </a:r>
            <a:r>
              <a:rPr lang="pl-PL" sz="1600" dirty="0" err="1"/>
              <a:t>foaming</a:t>
            </a:r>
            <a:r>
              <a:rPr lang="pl-PL" sz="1600" dirty="0"/>
              <a:t> </a:t>
            </a:r>
            <a:r>
              <a:rPr lang="pl-PL" sz="1600" dirty="0" err="1"/>
              <a:t>technology</a:t>
            </a:r>
            <a:r>
              <a:rPr lang="pl-PL" sz="1600" dirty="0"/>
              <a:t> – Nicolas </a:t>
            </a:r>
            <a:r>
              <a:rPr lang="pl-PL" sz="1600" dirty="0" err="1"/>
              <a:t>Bueche</a:t>
            </a:r>
            <a:endParaRPr lang="pl-PL" sz="1600" dirty="0"/>
          </a:p>
          <a:p>
            <a:pPr lvl="1">
              <a:spcBef>
                <a:spcPts val="0"/>
              </a:spcBef>
            </a:pPr>
            <a:r>
              <a:rPr lang="pl-PL" sz="1600" dirty="0" err="1"/>
              <a:t>Séance</a:t>
            </a:r>
            <a:r>
              <a:rPr lang="pl-PL" sz="1600" dirty="0"/>
              <a:t> de </a:t>
            </a:r>
            <a:r>
              <a:rPr lang="pl-PL" sz="1600" dirty="0" err="1"/>
              <a:t>questions</a:t>
            </a:r>
            <a:r>
              <a:rPr lang="pl-PL" sz="1600" dirty="0"/>
              <a:t> et </a:t>
            </a:r>
            <a:r>
              <a:rPr lang="pl-PL" sz="1600" dirty="0" err="1"/>
              <a:t>débat</a:t>
            </a:r>
            <a:r>
              <a:rPr lang="pl-PL" sz="1600" dirty="0"/>
              <a:t> </a:t>
            </a:r>
            <a:r>
              <a:rPr lang="pl-PL" sz="1600" dirty="0" err="1"/>
              <a:t>animée</a:t>
            </a:r>
            <a:r>
              <a:rPr lang="pl-PL" sz="1600" dirty="0"/>
              <a:t> par Juan </a:t>
            </a:r>
            <a:r>
              <a:rPr lang="pl-PL" sz="1600" dirty="0" err="1"/>
              <a:t>Campana</a:t>
            </a:r>
            <a:endParaRPr lang="pl-PL" sz="1600" dirty="0"/>
          </a:p>
        </p:txBody>
      </p:sp>
    </p:spTree>
    <p:extLst>
      <p:ext uri="{BB962C8B-B14F-4D97-AF65-F5344CB8AC3E}">
        <p14:creationId xmlns:p14="http://schemas.microsoft.com/office/powerpoint/2010/main" val="314278761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C81E5-DD42-BFB7-EAB1-F0CC721DB6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973D06-D5A8-34B8-EBBE-3AC0D982A1F6}"/>
              </a:ext>
            </a:extLst>
          </p:cNvPr>
          <p:cNvSpPr>
            <a:spLocks noGrp="1"/>
          </p:cNvSpPr>
          <p:nvPr>
            <p:ph type="title"/>
          </p:nvPr>
        </p:nvSpPr>
        <p:spPr/>
        <p:txBody>
          <a:bodyPr/>
          <a:lstStyle/>
          <a:p>
            <a:r>
              <a:rPr lang="en-GB"/>
              <a:t>Webinaire TRB : utilisation des matériaux recyclés dans les chaussées</a:t>
            </a:r>
            <a:endParaRPr lang="en-US" b="0">
              <a:solidFill>
                <a:srgbClr val="000000"/>
              </a:solidFill>
            </a:endParaRPr>
          </a:p>
        </p:txBody>
      </p:sp>
      <p:pic>
        <p:nvPicPr>
          <p:cNvPr id="3" name="Multimedia online 2" title="Use of recycled materials in pavements Day 2 - PIARC International Seminar">
            <a:hlinkClick r:id="" action="ppaction://noaction"/>
            <a:extLst>
              <a:ext uri="{FF2B5EF4-FFF2-40B4-BE49-F238E27FC236}">
                <a16:creationId xmlns:a16="http://schemas.microsoft.com/office/drawing/2014/main" id="{EABEE8B1-DA5D-7835-E5A8-8AD906EA5A97}"/>
              </a:ext>
            </a:extLst>
          </p:cNvPr>
          <p:cNvPicPr>
            <a:picLocks noRot="1" noChangeAspect="1"/>
          </p:cNvPicPr>
          <p:nvPr>
            <a:videoFile r:link="rId1"/>
          </p:nvPr>
        </p:nvPicPr>
        <p:blipFill>
          <a:blip r:embed="rId3"/>
          <a:stretch>
            <a:fillRect/>
          </a:stretch>
        </p:blipFill>
        <p:spPr>
          <a:xfrm>
            <a:off x="942721" y="1922516"/>
            <a:ext cx="8229410" cy="4645152"/>
          </a:xfrm>
          <a:prstGeom prst="rect">
            <a:avLst/>
          </a:prstGeom>
        </p:spPr>
      </p:pic>
    </p:spTree>
    <p:extLst>
      <p:ext uri="{BB962C8B-B14F-4D97-AF65-F5344CB8AC3E}">
        <p14:creationId xmlns:p14="http://schemas.microsoft.com/office/powerpoint/2010/main" val="126962741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rPr lang="en-GB"/>
              <a:t>Webinaire TRB : utilisation des matériaux recyclés dans les chaussées</a:t>
            </a:r>
            <a:endParaRPr lang="en-US" b="0">
              <a:solidFill>
                <a:srgbClr val="000000"/>
              </a:solidFill>
            </a:endParaRPr>
          </a:p>
        </p:txBody>
      </p:sp>
      <p:sp>
        <p:nvSpPr>
          <p:cNvPr id="3" name="Text Placeholder 2">
            <a:extLst>
              <a:ext uri="{FF2B5EF4-FFF2-40B4-BE49-F238E27FC236}">
                <a16:creationId xmlns:a16="http://schemas.microsoft.com/office/drawing/2014/main" id="{12E55B8C-3983-9563-7968-AC11ECBD5749}"/>
              </a:ext>
            </a:extLst>
          </p:cNvPr>
          <p:cNvSpPr>
            <a:spLocks noGrp="1"/>
          </p:cNvSpPr>
          <p:nvPr>
            <p:ph type="body" sz="quarter" idx="11"/>
          </p:nvPr>
        </p:nvSpPr>
        <p:spPr/>
        <p:txBody>
          <a:bodyPr>
            <a:noAutofit/>
          </a:bodyPr>
          <a:lstStyle/>
          <a:p>
            <a:pPr>
              <a:buFont typeface="+mj-lt"/>
              <a:buAutoNum type="arabicPeriod" startAt="3"/>
            </a:pPr>
            <a:r>
              <a:rPr lang="pl-PL" sz="1600" b="1" dirty="0" err="1"/>
              <a:t>Programme</a:t>
            </a:r>
            <a:r>
              <a:rPr lang="pl-PL" sz="1600" b="1" dirty="0"/>
              <a:t> </a:t>
            </a:r>
            <a:r>
              <a:rPr lang="pl-PL" sz="1600" b="1" dirty="0" err="1"/>
              <a:t>du</a:t>
            </a:r>
            <a:r>
              <a:rPr lang="pl-PL" sz="1600" b="1" dirty="0"/>
              <a:t> </a:t>
            </a:r>
            <a:r>
              <a:rPr lang="pl-PL" sz="1600" b="1" dirty="0" err="1"/>
              <a:t>webinaire</a:t>
            </a:r>
            <a:r>
              <a:rPr lang="pl-PL" sz="1600" b="1" dirty="0"/>
              <a:t> et </a:t>
            </a:r>
            <a:r>
              <a:rPr lang="pl-PL" sz="1600" b="1" dirty="0" err="1"/>
              <a:t>intervenants</a:t>
            </a:r>
            <a:endParaRPr lang="pl-PL" sz="1600" dirty="0"/>
          </a:p>
          <a:p>
            <a:pPr lvl="1">
              <a:spcBef>
                <a:spcPts val="0"/>
              </a:spcBef>
            </a:pPr>
            <a:r>
              <a:rPr lang="pl-PL" sz="1600" dirty="0" err="1"/>
              <a:t>économique</a:t>
            </a:r>
            <a:r>
              <a:rPr lang="pl-PL" sz="1600" dirty="0"/>
              <a:t> </a:t>
            </a:r>
            <a:r>
              <a:rPr lang="pl-PL" sz="1600" dirty="0" err="1"/>
              <a:t>concrete</a:t>
            </a:r>
            <a:r>
              <a:rPr lang="pl-PL" sz="1600" dirty="0"/>
              <a:t> </a:t>
            </a:r>
            <a:r>
              <a:rPr lang="pl-PL" sz="1600" dirty="0" err="1"/>
              <a:t>avec</a:t>
            </a:r>
            <a:r>
              <a:rPr lang="pl-PL" sz="1600" dirty="0"/>
              <a:t> </a:t>
            </a:r>
            <a:r>
              <a:rPr lang="pl-PL" sz="1600" dirty="0" err="1"/>
              <a:t>recycled</a:t>
            </a:r>
            <a:r>
              <a:rPr lang="pl-PL" sz="1600" dirty="0"/>
              <a:t> </a:t>
            </a:r>
            <a:r>
              <a:rPr lang="pl-PL" sz="1600" dirty="0" err="1"/>
              <a:t>concrete</a:t>
            </a:r>
            <a:r>
              <a:rPr lang="pl-PL" sz="1600" dirty="0"/>
              <a:t> granulat </a:t>
            </a:r>
            <a:r>
              <a:rPr lang="pl-PL" sz="1600" dirty="0" err="1"/>
              <a:t>providing</a:t>
            </a:r>
            <a:r>
              <a:rPr lang="pl-PL" sz="1600" dirty="0"/>
              <a:t> </a:t>
            </a:r>
            <a:r>
              <a:rPr lang="pl-PL" sz="1600" dirty="0" err="1"/>
              <a:t>broader</a:t>
            </a:r>
            <a:r>
              <a:rPr lang="pl-PL" sz="1600" dirty="0"/>
              <a:t> </a:t>
            </a:r>
            <a:r>
              <a:rPr lang="pl-PL" sz="1600" dirty="0" err="1"/>
              <a:t>durabilité</a:t>
            </a:r>
            <a:r>
              <a:rPr lang="pl-PL" sz="1600" dirty="0"/>
              <a:t> </a:t>
            </a:r>
            <a:r>
              <a:rPr lang="pl-PL" sz="1600" dirty="0" err="1"/>
              <a:t>benefits</a:t>
            </a:r>
            <a:r>
              <a:rPr lang="pl-PL" sz="1600" dirty="0"/>
              <a:t> </a:t>
            </a:r>
            <a:r>
              <a:rPr lang="pl-PL" sz="1600" dirty="0" err="1"/>
              <a:t>dans</a:t>
            </a:r>
            <a:r>
              <a:rPr lang="pl-PL" sz="1600" dirty="0"/>
              <a:t> Texas – Gina </a:t>
            </a:r>
            <a:r>
              <a:rPr lang="pl-PL" sz="1600" dirty="0" err="1"/>
              <a:t>Ahlstrom</a:t>
            </a:r>
            <a:endParaRPr lang="pl-PL" sz="1600" dirty="0"/>
          </a:p>
          <a:p>
            <a:pPr lvl="1">
              <a:spcBef>
                <a:spcPts val="0"/>
              </a:spcBef>
            </a:pPr>
            <a:r>
              <a:rPr lang="pl-PL" sz="1600" dirty="0"/>
              <a:t>Performance </a:t>
            </a:r>
            <a:r>
              <a:rPr lang="pl-PL" sz="1600" dirty="0" err="1"/>
              <a:t>improvements</a:t>
            </a:r>
            <a:r>
              <a:rPr lang="pl-PL" sz="1600" dirty="0"/>
              <a:t> </a:t>
            </a:r>
            <a:r>
              <a:rPr lang="pl-PL" sz="1600" dirty="0" err="1"/>
              <a:t>dans</a:t>
            </a:r>
            <a:r>
              <a:rPr lang="pl-PL" sz="1600" dirty="0"/>
              <a:t> </a:t>
            </a:r>
            <a:r>
              <a:rPr lang="pl-PL" sz="1600" dirty="0" err="1"/>
              <a:t>chaussées</a:t>
            </a:r>
            <a:r>
              <a:rPr lang="pl-PL" sz="1600" dirty="0"/>
              <a:t> </a:t>
            </a:r>
            <a:r>
              <a:rPr lang="pl-PL" sz="1600" dirty="0" err="1"/>
              <a:t>rigides</a:t>
            </a:r>
            <a:r>
              <a:rPr lang="pl-PL" sz="1600" dirty="0"/>
              <a:t> </a:t>
            </a:r>
            <a:r>
              <a:rPr lang="pl-PL" sz="1600" dirty="0" err="1"/>
              <a:t>avec</a:t>
            </a:r>
            <a:r>
              <a:rPr lang="pl-PL" sz="1600" dirty="0"/>
              <a:t> </a:t>
            </a:r>
            <a:r>
              <a:rPr lang="pl-PL" sz="1600" dirty="0" err="1"/>
              <a:t>recycled</a:t>
            </a:r>
            <a:r>
              <a:rPr lang="pl-PL" sz="1600" dirty="0"/>
              <a:t> </a:t>
            </a:r>
            <a:r>
              <a:rPr lang="pl-PL" sz="1600" dirty="0" err="1"/>
              <a:t>concrete</a:t>
            </a:r>
            <a:r>
              <a:rPr lang="pl-PL" sz="1600" dirty="0"/>
              <a:t> granulat – </a:t>
            </a:r>
            <a:r>
              <a:rPr lang="pl-PL" sz="1600" dirty="0" err="1"/>
              <a:t>Edgardo</a:t>
            </a:r>
            <a:r>
              <a:rPr lang="pl-PL" sz="1600" dirty="0"/>
              <a:t> Becker</a:t>
            </a:r>
          </a:p>
          <a:p>
            <a:pPr lvl="1">
              <a:spcBef>
                <a:spcPts val="0"/>
              </a:spcBef>
            </a:pPr>
            <a:r>
              <a:rPr lang="pl-PL" sz="1600" dirty="0"/>
              <a:t>Recycling RAP </a:t>
            </a:r>
            <a:r>
              <a:rPr lang="pl-PL" sz="1600" dirty="0" err="1"/>
              <a:t>dans</a:t>
            </a:r>
            <a:r>
              <a:rPr lang="pl-PL" sz="1600" dirty="0"/>
              <a:t> </a:t>
            </a:r>
            <a:r>
              <a:rPr lang="pl-PL" sz="1600" dirty="0" err="1"/>
              <a:t>concrete</a:t>
            </a:r>
            <a:r>
              <a:rPr lang="pl-PL" sz="1600" dirty="0"/>
              <a:t> </a:t>
            </a:r>
            <a:r>
              <a:rPr lang="pl-PL" sz="1600" dirty="0" err="1"/>
              <a:t>roads</a:t>
            </a:r>
            <a:r>
              <a:rPr lang="pl-PL" sz="1600" dirty="0"/>
              <a:t> – Thierry </a:t>
            </a:r>
            <a:r>
              <a:rPr lang="pl-PL" sz="1600" dirty="0" err="1"/>
              <a:t>SedranSéance</a:t>
            </a:r>
            <a:r>
              <a:rPr lang="pl-PL" sz="1600" dirty="0"/>
              <a:t> de </a:t>
            </a:r>
            <a:r>
              <a:rPr lang="pl-PL" sz="1600" dirty="0" err="1"/>
              <a:t>questions</a:t>
            </a:r>
            <a:r>
              <a:rPr lang="pl-PL" sz="1600" dirty="0"/>
              <a:t> et </a:t>
            </a:r>
            <a:r>
              <a:rPr lang="pl-PL" sz="1600" dirty="0" err="1"/>
              <a:t>débat</a:t>
            </a:r>
            <a:r>
              <a:rPr lang="pl-PL" sz="1600" dirty="0"/>
              <a:t> </a:t>
            </a:r>
            <a:r>
              <a:rPr lang="pl-PL" sz="1600" dirty="0" err="1"/>
              <a:t>animée</a:t>
            </a:r>
            <a:r>
              <a:rPr lang="pl-PL" sz="1600" dirty="0"/>
              <a:t> par </a:t>
            </a:r>
            <a:r>
              <a:rPr lang="pl-PL" sz="1600" dirty="0" err="1"/>
              <a:t>Alejandro</a:t>
            </a:r>
            <a:r>
              <a:rPr lang="pl-PL" sz="1600" dirty="0"/>
              <a:t> </a:t>
            </a:r>
            <a:r>
              <a:rPr lang="pl-PL" sz="1600" dirty="0" err="1"/>
              <a:t>Bisio</a:t>
            </a:r>
            <a:br>
              <a:rPr lang="pl-PL" sz="1600" dirty="0"/>
            </a:br>
            <a:endParaRPr lang="pl-PL" sz="1600" dirty="0"/>
          </a:p>
          <a:p>
            <a:pPr lvl="1">
              <a:spcBef>
                <a:spcPts val="0"/>
              </a:spcBef>
            </a:pPr>
            <a:r>
              <a:rPr lang="pl-PL" sz="1600" dirty="0" err="1"/>
              <a:t>Conception</a:t>
            </a:r>
            <a:r>
              <a:rPr lang="pl-PL" sz="1600" dirty="0"/>
              <a:t> de </a:t>
            </a:r>
            <a:r>
              <a:rPr lang="pl-PL" sz="1600" dirty="0" err="1"/>
              <a:t>special</a:t>
            </a:r>
            <a:r>
              <a:rPr lang="pl-PL" sz="1600" dirty="0"/>
              <a:t> </a:t>
            </a:r>
            <a:r>
              <a:rPr lang="pl-PL" sz="1600" dirty="0" err="1"/>
              <a:t>asphalt</a:t>
            </a:r>
            <a:r>
              <a:rPr lang="pl-PL" sz="1600" dirty="0"/>
              <a:t> </a:t>
            </a:r>
            <a:r>
              <a:rPr lang="pl-PL" sz="1600" dirty="0" err="1"/>
              <a:t>mélangeres</a:t>
            </a:r>
            <a:r>
              <a:rPr lang="pl-PL" sz="1600" dirty="0"/>
              <a:t> </a:t>
            </a:r>
            <a:r>
              <a:rPr lang="pl-PL" sz="1600" dirty="0" err="1"/>
              <a:t>avec</a:t>
            </a:r>
            <a:r>
              <a:rPr lang="pl-PL" sz="1600" dirty="0"/>
              <a:t> “</a:t>
            </a:r>
            <a:r>
              <a:rPr lang="pl-PL" sz="1600" dirty="0" err="1"/>
              <a:t>modified</a:t>
            </a:r>
            <a:r>
              <a:rPr lang="pl-PL" sz="1600" dirty="0"/>
              <a:t>” RAP – Mario </a:t>
            </a:r>
            <a:r>
              <a:rPr lang="pl-PL" sz="1600" dirty="0" err="1"/>
              <a:t>Jair</a:t>
            </a:r>
            <a:r>
              <a:rPr lang="pl-PL" sz="1600" dirty="0"/>
              <a:t>, </a:t>
            </a:r>
            <a:r>
              <a:rPr lang="pl-PL" sz="1600" dirty="0" err="1"/>
              <a:t>Damián</a:t>
            </a:r>
            <a:r>
              <a:rPr lang="pl-PL" sz="1600" dirty="0"/>
              <a:t> </a:t>
            </a:r>
            <a:r>
              <a:rPr lang="pl-PL" sz="1600" dirty="0" err="1"/>
              <a:t>Giménez</a:t>
            </a:r>
            <a:endParaRPr lang="pl-PL" sz="1600" dirty="0"/>
          </a:p>
          <a:p>
            <a:pPr lvl="1">
              <a:spcBef>
                <a:spcPts val="0"/>
              </a:spcBef>
            </a:pPr>
            <a:r>
              <a:rPr lang="pl-PL" sz="1600" dirty="0" err="1"/>
              <a:t>Mélanges</a:t>
            </a:r>
            <a:r>
              <a:rPr lang="pl-PL" sz="1600" dirty="0"/>
              <a:t> </a:t>
            </a:r>
            <a:r>
              <a:rPr lang="pl-PL" sz="1600" dirty="0" err="1"/>
              <a:t>bitumineux</a:t>
            </a:r>
            <a:r>
              <a:rPr lang="pl-PL" sz="1600" dirty="0"/>
              <a:t> </a:t>
            </a:r>
            <a:r>
              <a:rPr lang="pl-PL" sz="1600" dirty="0" err="1"/>
              <a:t>semi-tièdes</a:t>
            </a:r>
            <a:r>
              <a:rPr lang="pl-PL" sz="1600" dirty="0"/>
              <a:t> </a:t>
            </a:r>
            <a:r>
              <a:rPr lang="pl-PL" sz="1600" dirty="0" err="1"/>
              <a:t>avec</a:t>
            </a:r>
            <a:r>
              <a:rPr lang="pl-PL" sz="1600" dirty="0"/>
              <a:t> </a:t>
            </a:r>
            <a:r>
              <a:rPr lang="pl-PL" sz="1600" dirty="0" err="1"/>
              <a:t>emulsion</a:t>
            </a:r>
            <a:r>
              <a:rPr lang="pl-PL" sz="1600" dirty="0"/>
              <a:t> – Francisco José, Lucas </a:t>
            </a:r>
            <a:r>
              <a:rPr lang="pl-PL" sz="1600" dirty="0" err="1"/>
              <a:t>Ochoa</a:t>
            </a:r>
            <a:endParaRPr lang="pl-PL" sz="1600" dirty="0"/>
          </a:p>
          <a:p>
            <a:pPr lvl="1">
              <a:spcBef>
                <a:spcPts val="0"/>
              </a:spcBef>
            </a:pPr>
            <a:r>
              <a:rPr lang="pl-PL" sz="1600" dirty="0" err="1"/>
              <a:t>Mélange</a:t>
            </a:r>
            <a:r>
              <a:rPr lang="pl-PL" sz="1600" dirty="0"/>
              <a:t> </a:t>
            </a:r>
            <a:r>
              <a:rPr lang="pl-PL" sz="1600" dirty="0" err="1"/>
              <a:t>bitumineux</a:t>
            </a:r>
            <a:r>
              <a:rPr lang="pl-PL" sz="1600" dirty="0"/>
              <a:t> </a:t>
            </a:r>
            <a:r>
              <a:rPr lang="pl-PL" sz="1600" dirty="0" err="1"/>
              <a:t>recyclé</a:t>
            </a:r>
            <a:r>
              <a:rPr lang="pl-PL" sz="1600" dirty="0"/>
              <a:t> à </a:t>
            </a:r>
            <a:r>
              <a:rPr lang="pl-PL" sz="1600" dirty="0" err="1"/>
              <a:t>froid</a:t>
            </a:r>
            <a:r>
              <a:rPr lang="pl-PL" sz="1600" dirty="0"/>
              <a:t> </a:t>
            </a:r>
            <a:r>
              <a:rPr lang="pl-PL" sz="1600" dirty="0" err="1"/>
              <a:t>avec</a:t>
            </a:r>
            <a:r>
              <a:rPr lang="pl-PL" sz="1600" dirty="0"/>
              <a:t> </a:t>
            </a:r>
            <a:r>
              <a:rPr lang="pl-PL" sz="1600" dirty="0" err="1"/>
              <a:t>emulsified</a:t>
            </a:r>
            <a:r>
              <a:rPr lang="pl-PL" sz="1600" dirty="0"/>
              <a:t> </a:t>
            </a:r>
            <a:r>
              <a:rPr lang="pl-PL" sz="1600" dirty="0" err="1"/>
              <a:t>asphalt</a:t>
            </a:r>
            <a:r>
              <a:rPr lang="pl-PL" sz="1600" dirty="0"/>
              <a:t> recycling agent – Luis Miguel Gutierrez </a:t>
            </a:r>
            <a:r>
              <a:rPr lang="pl-PL" sz="1600" dirty="0" err="1"/>
              <a:t>Klinsky</a:t>
            </a:r>
            <a:endParaRPr lang="pl-PL" sz="1600" dirty="0"/>
          </a:p>
          <a:p>
            <a:pPr lvl="1">
              <a:spcBef>
                <a:spcPts val="0"/>
              </a:spcBef>
            </a:pPr>
            <a:r>
              <a:rPr lang="pl-PL" sz="1600" dirty="0" err="1"/>
              <a:t>Séance</a:t>
            </a:r>
            <a:r>
              <a:rPr lang="pl-PL" sz="1600" dirty="0"/>
              <a:t> de </a:t>
            </a:r>
            <a:r>
              <a:rPr lang="pl-PL" sz="1600" dirty="0" err="1"/>
              <a:t>questions</a:t>
            </a:r>
            <a:r>
              <a:rPr lang="pl-PL" sz="1600" dirty="0"/>
              <a:t> et </a:t>
            </a:r>
            <a:r>
              <a:rPr lang="pl-PL" sz="1600" dirty="0" err="1"/>
              <a:t>débat</a:t>
            </a:r>
            <a:r>
              <a:rPr lang="pl-PL" sz="1600" dirty="0"/>
              <a:t> </a:t>
            </a:r>
            <a:r>
              <a:rPr lang="pl-PL" sz="1600" dirty="0" err="1"/>
              <a:t>animée</a:t>
            </a:r>
            <a:r>
              <a:rPr lang="pl-PL" sz="1600" dirty="0"/>
              <a:t> par Pablo </a:t>
            </a:r>
            <a:r>
              <a:rPr lang="pl-PL" sz="1600" dirty="0" err="1"/>
              <a:t>Bolzan</a:t>
            </a:r>
            <a:endParaRPr lang="pl-PL" sz="1600" dirty="0"/>
          </a:p>
          <a:p>
            <a:pPr lvl="1">
              <a:spcBef>
                <a:spcPts val="0"/>
              </a:spcBef>
            </a:pPr>
            <a:r>
              <a:rPr lang="pl-PL" sz="1600" dirty="0" err="1"/>
              <a:t>Conclusions</a:t>
            </a:r>
            <a:r>
              <a:rPr lang="pl-PL" sz="1600" dirty="0"/>
              <a:t> et </a:t>
            </a:r>
            <a:r>
              <a:rPr lang="pl-PL" sz="1600" dirty="0" err="1"/>
              <a:t>seminar</a:t>
            </a:r>
            <a:r>
              <a:rPr lang="pl-PL" sz="1600" dirty="0"/>
              <a:t> </a:t>
            </a:r>
            <a:r>
              <a:rPr lang="pl-PL" sz="1600" dirty="0" err="1"/>
              <a:t>wrap-up</a:t>
            </a:r>
            <a:r>
              <a:rPr lang="pl-PL" sz="1600" dirty="0"/>
              <a:t> – Mario </a:t>
            </a:r>
            <a:r>
              <a:rPr lang="pl-PL" sz="1600" dirty="0" err="1"/>
              <a:t>Jair</a:t>
            </a:r>
            <a:r>
              <a:rPr lang="pl-PL" sz="1600" dirty="0"/>
              <a:t>, Margo </a:t>
            </a:r>
            <a:r>
              <a:rPr lang="pl-PL" sz="1600" dirty="0" err="1"/>
              <a:t>Briessinck</a:t>
            </a:r>
            <a:r>
              <a:rPr lang="pl-PL" sz="1600" dirty="0"/>
              <a:t>, Nicolas </a:t>
            </a:r>
            <a:r>
              <a:rPr lang="pl-PL" sz="1600" dirty="0" err="1"/>
              <a:t>Berretta</a:t>
            </a:r>
            <a:endParaRPr lang="pl-PL" sz="1600" dirty="0"/>
          </a:p>
        </p:txBody>
      </p:sp>
    </p:spTree>
    <p:extLst>
      <p:ext uri="{BB962C8B-B14F-4D97-AF65-F5344CB8AC3E}">
        <p14:creationId xmlns:p14="http://schemas.microsoft.com/office/powerpoint/2010/main" val="128959522"/>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597320a7-26c9-4ada-a5d3-9ce4cfbbe2be"/>
    <ds:schemaRef ds:uri="d7c2d7e5-d637-40e7-a03d-32f79b35a39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09DD37C-1163-4388-AC9E-F53E0C4DBB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575</Words>
  <Application>Microsoft Office PowerPoint</Application>
  <PresentationFormat>Widescreen</PresentationFormat>
  <Paragraphs>41</Paragraphs>
  <Slides>11</Slides>
  <Notes>1</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Aptos</vt:lpstr>
      <vt:lpstr>Arial</vt:lpstr>
      <vt:lpstr>Arial Rounded MT Bold</vt:lpstr>
      <vt:lpstr>Calibri</vt:lpstr>
      <vt:lpstr>Helvetica Neue</vt:lpstr>
      <vt:lpstr>Helvetica Neue Medium</vt:lpstr>
      <vt:lpstr>Montserrat Regular</vt:lpstr>
      <vt:lpstr>21_BasicWhite</vt:lpstr>
      <vt:lpstr>Matériel complémentaire
Utilisation des matériaux recyclés dans les chaussées </vt:lpstr>
      <vt:lpstr>Road Transportation Systems Engineering Development in the Sub-Saharan Africa – Modern EU Master Programme &amp; Capacity Building</vt:lpstr>
      <vt:lpstr>PowerPoint Presentation</vt:lpstr>
      <vt:lpstr>Webinaire TRB : utilisation des matériaux recyclés dans les chaussées</vt:lpstr>
      <vt:lpstr>Webinaire TRB : utilisation des matériaux recyclés dans les chaussées</vt:lpstr>
      <vt:lpstr>Webinaire TRB : utilisation des matériaux recyclés dans les chaussées</vt:lpstr>
      <vt:lpstr>Webinaire TRB : utilisation des matériaux recyclés dans les chaussées</vt:lpstr>
      <vt:lpstr>Webinaire TRB : utilisation des matériaux recyclés dans les chaussées</vt:lpstr>
      <vt:lpstr>Webinaire TRB : utilisation des matériaux recyclés dans les chaussées</vt:lpstr>
      <vt:lpstr>Webinaire TRB : utilisation des matériaux recyclés dans les chaussées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cp:revision>
  <dcterms:modified xsi:type="dcterms:W3CDTF">2026-07-19T16:14:59Z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