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5"/>
  </p:notesMasterIdLst>
  <p:handoutMasterIdLst>
    <p:handoutMasterId r:id="rId46"/>
  </p:handoutMasterIdLst>
  <p:sldIdLst>
    <p:sldId id="306" r:id="rId6"/>
    <p:sldId id="307" r:id="rId7"/>
    <p:sldId id="399" r:id="rId8"/>
    <p:sldId id="320" r:id="rId9"/>
    <p:sldId id="392" r:id="rId10"/>
    <p:sldId id="326" r:id="rId11"/>
    <p:sldId id="325" r:id="rId12"/>
    <p:sldId id="328" r:id="rId13"/>
    <p:sldId id="393" r:id="rId14"/>
    <p:sldId id="331" r:id="rId15"/>
    <p:sldId id="332" r:id="rId16"/>
    <p:sldId id="333" r:id="rId17"/>
    <p:sldId id="354" r:id="rId18"/>
    <p:sldId id="394" r:id="rId19"/>
    <p:sldId id="357" r:id="rId20"/>
    <p:sldId id="335" r:id="rId21"/>
    <p:sldId id="356" r:id="rId22"/>
    <p:sldId id="358" r:id="rId23"/>
    <p:sldId id="395" r:id="rId24"/>
    <p:sldId id="339" r:id="rId25"/>
    <p:sldId id="340" r:id="rId26"/>
    <p:sldId id="341" r:id="rId27"/>
    <p:sldId id="359" r:id="rId28"/>
    <p:sldId id="363" r:id="rId29"/>
    <p:sldId id="364" r:id="rId30"/>
    <p:sldId id="365" r:id="rId31"/>
    <p:sldId id="396" r:id="rId32"/>
    <p:sldId id="366" r:id="rId33"/>
    <p:sldId id="367" r:id="rId34"/>
    <p:sldId id="368" r:id="rId35"/>
    <p:sldId id="369" r:id="rId36"/>
    <p:sldId id="370" r:id="rId37"/>
    <p:sldId id="371" r:id="rId38"/>
    <p:sldId id="397" r:id="rId39"/>
    <p:sldId id="347" r:id="rId40"/>
    <p:sldId id="348" r:id="rId41"/>
    <p:sldId id="349" r:id="rId42"/>
    <p:sldId id="361" r:id="rId43"/>
    <p:sldId id="400" r:id="rId4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2991A0-6EA1-4FA6-8DEE-6D63D5C0401F}" v="2" dt="2026-05-10T11:42:46.12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1"/>
    <p:restoredTop sz="87073" autoAdjust="0"/>
  </p:normalViewPr>
  <p:slideViewPr>
    <p:cSldViewPr snapToGrid="0">
      <p:cViewPr varScale="1">
        <p:scale>
          <a:sx n="71" d="100"/>
          <a:sy n="71" d="100"/>
        </p:scale>
        <p:origin x="78" y="148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42:46.128" v="1"/>
      <pc:docMkLst>
        <pc:docMk/>
      </pc:docMkLst>
      <pc:sldMasterChg chg="modSldLayout">
        <pc:chgData name="Wojciech Kustra" userId="afebd3d0-216b-4c4f-8992-1bf1fda6d5e8" providerId="ADAL" clId="{1D307E72-7901-4E61-A01B-3C4232ABCF63}" dt="2026-05-10T11:42:46.128" v="1"/>
        <pc:sldMasterMkLst>
          <pc:docMk/>
          <pc:sldMasterMk cId="0" sldId="2147483648"/>
        </pc:sldMasterMkLst>
        <pc:sldLayoutChg chg="addSp delSp modSp">
          <pc:chgData name="Wojciech Kustra" userId="afebd3d0-216b-4c4f-8992-1bf1fda6d5e8" providerId="ADAL" clId="{1D307E72-7901-4E61-A01B-3C4232ABCF63}" dt="2026-05-10T11:42:46.128" v="1"/>
          <pc:sldLayoutMkLst>
            <pc:docMk/>
            <pc:sldMasterMk cId="0" sldId="2147483648"/>
            <pc:sldLayoutMk cId="0" sldId="2147483650"/>
          </pc:sldLayoutMkLst>
          <pc:spChg chg="mod">
            <ac:chgData name="Wojciech Kustra" userId="afebd3d0-216b-4c4f-8992-1bf1fda6d5e8" providerId="ADAL" clId="{1D307E72-7901-4E61-A01B-3C4232ABCF63}" dt="2026-05-10T11:42:46.128" v="1"/>
            <ac:spMkLst>
              <pc:docMk/>
              <pc:sldMasterMk cId="0" sldId="2147483648"/>
              <pc:sldLayoutMk cId="0" sldId="2147483650"/>
              <ac:spMk id="5" creationId="{60522899-516B-A615-2A7B-C4CB39D2B2AD}"/>
            </ac:spMkLst>
          </pc:spChg>
          <pc:grpChg chg="add mod">
            <ac:chgData name="Wojciech Kustra" userId="afebd3d0-216b-4c4f-8992-1bf1fda6d5e8" providerId="ADAL" clId="{1D307E72-7901-4E61-A01B-3C4232ABCF63}" dt="2026-05-10T11:42:46.128" v="1"/>
            <ac:grpSpMkLst>
              <pc:docMk/>
              <pc:sldMasterMk cId="0" sldId="2147483648"/>
              <pc:sldLayoutMk cId="0" sldId="2147483650"/>
              <ac:grpSpMk id="3" creationId="{0BAFA7D8-A6FC-E6AF-E3B5-1B7E086ACB79}"/>
            </ac:grpSpMkLst>
          </pc:grpChg>
          <pc:picChg chg="mod">
            <ac:chgData name="Wojciech Kustra" userId="afebd3d0-216b-4c4f-8992-1bf1fda6d5e8" providerId="ADAL" clId="{1D307E72-7901-4E61-A01B-3C4232ABCF63}" dt="2026-05-10T11:42:46.128" v="1"/>
            <ac:picMkLst>
              <pc:docMk/>
              <pc:sldMasterMk cId="0" sldId="2147483648"/>
              <pc:sldLayoutMk cId="0" sldId="2147483650"/>
              <ac:picMk id="4" creationId="{7B7F8EC4-7358-A911-8153-FE2C601976B5}"/>
            </ac:picMkLst>
          </pc:picChg>
          <pc:picChg chg="del">
            <ac:chgData name="Wojciech Kustra" userId="afebd3d0-216b-4c4f-8992-1bf1fda6d5e8" providerId="ADAL" clId="{1D307E72-7901-4E61-A01B-3C4232ABCF63}" dt="2026-05-10T11:42:42.252"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70130754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0BAFA7D8-A6FC-E6AF-E3B5-1B7E086ACB79}"/>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7B7F8EC4-7358-A911-8153-FE2C601976B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0522899-516B-A615-2A7B-C4CB39D2B2AD}"/>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hyperlink" Target="https://en.wikipedia.org/wiki/Microsoft_Excel" TargetMode="External"/><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593727" y="3988663"/>
            <a:ext cx="9105858" cy="573865"/>
          </a:xfrm>
        </p:spPr>
        <p:txBody>
          <a:bodyPr/>
          <a:lstStyle/>
          <a:p>
            <a:pPr algn="l"/>
            <a:r>
              <a:rPr lang="en-US" sz="2800" dirty="0">
                <a:solidFill>
                  <a:srgbClr val="0070C0"/>
                </a:solidFill>
              </a:rPr>
              <a:t>Module 2 : Collecte et gestion des données sur les transports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582576" y="4562528"/>
            <a:ext cx="10818488" cy="57386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Cours </a:t>
            </a:r>
            <a:r>
              <a:rPr lang="en-US" sz="2800" dirty="0">
                <a:solidFill>
                  <a:srgbClr val="0070C0"/>
                </a:solidFill>
                <a:highlight>
                  <a:srgbClr val="FFFF00"/>
                </a:highlight>
              </a:rPr>
              <a:t>n° 9 </a:t>
            </a:r>
            <a:r>
              <a:rPr lang="pl-PL" sz="2800" dirty="0">
                <a:solidFill>
                  <a:srgbClr val="0070C0"/>
                </a:solidFill>
                <a:highlight>
                  <a:srgbClr val="FFFF00"/>
                </a:highlight>
              </a:rPr>
              <a:t>: Visualisation des données dans le domaine des transports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50DC223F-880A-DBFA-A616-F585B397E5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2807" y="1963515"/>
            <a:ext cx="4281280" cy="3356648"/>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0" y="412869"/>
            <a:ext cx="606805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Objectif de la visualisation des données</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219661AF-3E44-22D7-D51B-3D8D31D131CA}"/>
              </a:ext>
            </a:extLst>
          </p:cNvPr>
          <p:cNvSpPr txBox="1"/>
          <p:nvPr/>
        </p:nvSpPr>
        <p:spPr>
          <a:xfrm>
            <a:off x="451224" y="1417602"/>
            <a:ext cx="7489008" cy="49109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Les données brutes relatives au transport sont souvent difficiles à appréhender. La visualisation des données transforme des feuilles de calcul, des journaux et des résultats de simulation complexes en visuels faciles à comprendre.</a:t>
            </a:r>
          </a:p>
          <a:p>
            <a:pPr marL="361950" indent="-171450" defTabSz="1175644" hangingPunct="1">
              <a:lnSpc>
                <a:spcPct val="150000"/>
              </a:lnSpc>
              <a:spcBef>
                <a:spcPts val="129"/>
              </a:spcBef>
              <a:buFont typeface="Wingdings 2" panose="05020102010507070707" pitchFamily="18" charset="2"/>
              <a:buChar char="R"/>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Une bonne visualisation réduit la charge cognitive, met en évidence les indicateurs clés et aide les lecteurs à saisir rapidement les tendances, les anomalies ou les modèles.</a:t>
            </a:r>
          </a:p>
          <a:p>
            <a:pPr marL="361950" indent="-171450" defTabSz="1175644" hangingPunct="1">
              <a:lnSpc>
                <a:spcPct val="150000"/>
              </a:lnSpc>
              <a:spcBef>
                <a:spcPts val="129"/>
              </a:spcBef>
              <a:buFont typeface="Wingdings 2" panose="05020102010507070707" pitchFamily="18" charset="2"/>
              <a:buChar char="R"/>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Exemple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Au lieu d'afficher 1 000 lignes d'enregistrements de trajets, utilisez une carte thermique pour révéler les zones et les heures de pointe.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190500" defTabSz="1175644" hangingPunct="1">
              <a:lnSpc>
                <a:spcPct val="150000"/>
              </a:lnSpc>
              <a:spcBef>
                <a:spcPts val="129"/>
              </a:spcBef>
            </a:pPr>
            <a:r>
              <a:rPr lang="en-US" sz="1500" i="1" dirty="0">
                <a:solidFill>
                  <a:sysClr val="windowText" lastClr="000000"/>
                </a:solidFill>
                <a:latin typeface="Arial"/>
                <a:cs typeface="Arial"/>
              </a:rPr>
              <a:t>« Si vous ne pouvez pas l'expliquer simplement, c'est que vous ne le comprenez pas assez bien. » </a:t>
            </a:r>
            <a:r>
              <a:rPr lang="en-US" sz="1500" dirty="0">
                <a:solidFill>
                  <a:sysClr val="windowText" lastClr="000000"/>
                </a:solidFill>
                <a:latin typeface="Arial"/>
                <a:cs typeface="Arial"/>
              </a:rPr>
              <a:t>— Albert Einstein (cela s'applique également aux visuels !)</a:t>
            </a:r>
            <a:endParaRPr lang="en-GB" sz="15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EBCDEB92-C5AA-4054-D429-0321383F0D4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Communiquer des informations complexes de manière simple</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18E6DA60-E4B8-515C-C8E5-00F5C90FD254}"/>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9" name="object 6">
            <a:extLst>
              <a:ext uri="{FF2B5EF4-FFF2-40B4-BE49-F238E27FC236}">
                <a16:creationId xmlns:a16="http://schemas.microsoft.com/office/drawing/2014/main" id="{55405923-E924-1532-C41A-9DA99581E5D3}"/>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0087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40566" y="1597570"/>
            <a:ext cx="5605071" cy="428028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Les visuels aident les ingénieurs et les planificateurs à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Identifier les points noirs de congestion</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Comparer les performances des infrastructures au fil du temps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Évaluer les interventions politiques (par exemple, nouvelles pistes cyclables, systèmes BRT)</a:t>
            </a:r>
          </a:p>
          <a:p>
            <a:pPr marL="361950" indent="-171450" defTabSz="1175644" hangingPunct="1">
              <a:lnSpc>
                <a:spcPct val="150000"/>
              </a:lnSpc>
              <a:spcBef>
                <a:spcPts val="129"/>
              </a:spcBef>
              <a:buFont typeface="Wingdings 2" panose="05020102010507070707" pitchFamily="18" charset="2"/>
              <a:buChar char="R"/>
            </a:pPr>
            <a:endParaRPr lang="en-US" sz="14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tableaux de bord et les résumés visuels sont utilisés pour hiérarchiser les investissements et planifier la demande future.</a:t>
            </a:r>
          </a:p>
          <a:p>
            <a:pPr marL="361950" indent="-171450" defTabSz="1175644" hangingPunct="1">
              <a:lnSpc>
                <a:spcPct val="150000"/>
              </a:lnSpc>
              <a:spcBef>
                <a:spcPts val="129"/>
              </a:spcBef>
              <a:buFont typeface="Wingdings 2" panose="05020102010507070707" pitchFamily="18" charset="2"/>
              <a:buChar char="R"/>
            </a:pPr>
            <a:endParaRPr lang="en-US" sz="14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Exemple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Visualisation des changements dans le flux de circulation avant et après l'optimisation des feux de signalisation à l'aide de graphiques linéaires et de graphiques à barres</a:t>
            </a:r>
            <a:r>
              <a:rPr lang="en-US" sz="1400" b="1" dirty="0">
                <a:solidFill>
                  <a:sysClr val="windowText" lastClr="000000"/>
                </a:solidFill>
                <a:latin typeface="Arial"/>
                <a:cs typeface="Arial"/>
              </a:rPr>
              <a:t>.</a:t>
            </a:r>
            <a:endParaRPr lang="en-GB" sz="1400" dirty="0">
              <a:solidFill>
                <a:sysClr val="windowText" lastClr="000000"/>
              </a:solidFill>
              <a:latin typeface="Arial"/>
              <a:cs typeface="Arial"/>
            </a:endParaRPr>
          </a:p>
        </p:txBody>
      </p:sp>
      <p:pic>
        <p:nvPicPr>
          <p:cNvPr id="2050" name="Picture 2">
            <a:extLst>
              <a:ext uri="{FF2B5EF4-FFF2-40B4-BE49-F238E27FC236}">
                <a16:creationId xmlns:a16="http://schemas.microsoft.com/office/drawing/2014/main" id="{C5B50281-B090-C0A0-C22A-0912623541B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7228" y="2065804"/>
            <a:ext cx="4727052" cy="322349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EB33668-5E50-442F-3B87-C4F668D43E0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Aider à la prise de décision dans la planification des transports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837D39F8-3287-6C80-AD15-AB0C9A699B33}"/>
              </a:ext>
            </a:extLst>
          </p:cNvPr>
          <p:cNvSpPr txBox="1">
            <a:spLocks noGrp="1"/>
          </p:cNvSpPr>
          <p:nvPr>
            <p:ph type="title"/>
          </p:nvPr>
        </p:nvSpPr>
        <p:spPr>
          <a:xfrm>
            <a:off x="726281" y="412869"/>
            <a:ext cx="609094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Objectif de la visualisation des données</a:t>
            </a:r>
            <a:endParaRPr sz="2400" b="1" spc="-13" dirty="0">
              <a:solidFill>
                <a:schemeClr val="bg1"/>
              </a:solidFill>
            </a:endParaRPr>
          </a:p>
        </p:txBody>
      </p:sp>
      <p:sp>
        <p:nvSpPr>
          <p:cNvPr id="2" name="object 6">
            <a:extLst>
              <a:ext uri="{FF2B5EF4-FFF2-40B4-BE49-F238E27FC236}">
                <a16:creationId xmlns:a16="http://schemas.microsoft.com/office/drawing/2014/main" id="{EA126383-9558-A90A-8AF2-12BCB76351B9}"/>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F5F0838E-5274-D291-C631-31DB0C9722D7}"/>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4234440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26280" y="1415215"/>
            <a:ext cx="5957708" cy="429310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Les systèmes de transport impliquent de nombreux acteurs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les planificateurs, les opérateurs, les autorités locales, les navetteurs, les entreprises de transport de marchandises, etc.</a:t>
            </a:r>
          </a:p>
          <a:p>
            <a:pPr marL="361950" indent="-171450" defTabSz="1175644" hangingPunct="1">
              <a:lnSpc>
                <a:spcPct val="150000"/>
              </a:lnSpc>
              <a:spcBef>
                <a:spcPts val="129"/>
              </a:spcBef>
              <a:buFont typeface="Wingdings 2" panose="05020102010507070707" pitchFamily="18" charset="2"/>
              <a:buChar char="R"/>
            </a:pPr>
            <a:endParaRPr lang="en-US" sz="14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La visualisation facilite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présenter les données lors des consultations publiques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Renforcer la transparence et la confiance</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Aider les publics non spécialisés à comprendre les défis liés à la mobilité</a:t>
            </a:r>
          </a:p>
          <a:p>
            <a:pPr marL="361950" indent="-171450" defTabSz="1175644" hangingPunct="1">
              <a:lnSpc>
                <a:spcPct val="150000"/>
              </a:lnSpc>
              <a:spcBef>
                <a:spcPts val="129"/>
              </a:spcBef>
              <a:buFont typeface="Wingdings 2" panose="05020102010507070707" pitchFamily="18" charset="2"/>
              <a:buChar char="R"/>
            </a:pPr>
            <a:endParaRPr lang="en-US" sz="14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Exemple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Utilisation de tableaux de bord interactifs lors de projets de mobilité urbaine pour montrer comment les différents quartiers sont affectés.</a:t>
            </a:r>
            <a:endParaRPr lang="en-GB" sz="1400"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0FDFC09F-9B29-C72B-3CB3-7604A41F6F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45172" y="1552742"/>
            <a:ext cx="3909971" cy="463913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BEB36EA-AE3E-8621-6614-C12A49BF948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Renforcer l'engagement des parties prenantes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11C86991-08B8-2342-1890-0280C3DE6FFF}"/>
              </a:ext>
            </a:extLst>
          </p:cNvPr>
          <p:cNvSpPr txBox="1">
            <a:spLocks noGrp="1"/>
          </p:cNvSpPr>
          <p:nvPr>
            <p:ph type="title"/>
          </p:nvPr>
        </p:nvSpPr>
        <p:spPr>
          <a:xfrm>
            <a:off x="726280" y="412869"/>
            <a:ext cx="63421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Objectif de la visualisation des données</a:t>
            </a:r>
            <a:endParaRPr sz="2400" b="1" spc="-13" dirty="0">
              <a:solidFill>
                <a:schemeClr val="bg1"/>
              </a:solidFill>
            </a:endParaRPr>
          </a:p>
        </p:txBody>
      </p:sp>
      <p:sp>
        <p:nvSpPr>
          <p:cNvPr id="2" name="object 6">
            <a:extLst>
              <a:ext uri="{FF2B5EF4-FFF2-40B4-BE49-F238E27FC236}">
                <a16:creationId xmlns:a16="http://schemas.microsoft.com/office/drawing/2014/main" id="{B46F3DFC-103F-66B6-0E64-90452FB9DB27}"/>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DD3C0822-44F4-2865-E946-685C1B1F5B59}"/>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131714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43A8C-C338-E253-8973-341E2BF6EE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571CF2-2AFD-46E2-A91E-8AF4121E693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7D1A9B85-6DC0-08C5-A085-CF7AD8F4FAC4}"/>
              </a:ext>
            </a:extLst>
          </p:cNvPr>
          <p:cNvSpPr txBox="1"/>
          <p:nvPr/>
        </p:nvSpPr>
        <p:spPr>
          <a:xfrm>
            <a:off x="726280" y="1372526"/>
            <a:ext cx="5306196" cy="49622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Circulation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Cartes de congestion en temps réel</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Graphiques d'optimisation des feux de signalisation</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Profils de vitesse à l'aide de graphiques linéaires (Python : Matplotlib ou Seaborn)</a:t>
            </a: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Transports en commun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Cartes thermiques de fréquentation</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Indicateurs clés de performance des itinéraires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Flux de passagers Diagrammes de Sankey (Python : </a:t>
            </a:r>
            <a:r>
              <a:rPr lang="en-US" sz="1500" dirty="0" err="1">
                <a:solidFill>
                  <a:sysClr val="windowText" lastClr="000000"/>
                </a:solidFill>
                <a:latin typeface="Arial"/>
                <a:cs typeface="Arial"/>
              </a:rPr>
              <a:t>Plotly</a:t>
            </a:r>
            <a:r>
              <a:rPr lang="en-US" sz="1500" dirty="0">
                <a:solidFill>
                  <a:sysClr val="windowText" lastClr="000000"/>
                </a:solidFill>
                <a:latin typeface="Arial"/>
                <a:cs typeface="Arial"/>
              </a:rPr>
              <a:t>)</a:t>
            </a: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Infrastructure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Visualisation de l'état des ponts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Âge du réseau routier par rapport aux coûts d'entretien</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Visualisation des lieux d'accidents sur des cartes SIG</a:t>
            </a:r>
            <a:endParaRPr lang="en-GB" sz="1500" dirty="0">
              <a:solidFill>
                <a:sysClr val="windowText" lastClr="000000"/>
              </a:solidFill>
              <a:latin typeface="Arial"/>
              <a:cs typeface="Arial"/>
            </a:endParaRPr>
          </a:p>
        </p:txBody>
      </p:sp>
      <p:pic>
        <p:nvPicPr>
          <p:cNvPr id="4100" name="Picture 4">
            <a:extLst>
              <a:ext uri="{FF2B5EF4-FFF2-40B4-BE49-F238E27FC236}">
                <a16:creationId xmlns:a16="http://schemas.microsoft.com/office/drawing/2014/main" id="{263444EB-1EAC-100B-FF8E-54B223C819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8576" y="2065876"/>
            <a:ext cx="4939664" cy="344016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132AF39-BB75-61D6-F4DE-34F0B1515F0B}"/>
              </a:ext>
            </a:extLst>
          </p:cNvPr>
          <p:cNvSpPr txBox="1"/>
          <p:nvPr/>
        </p:nvSpPr>
        <p:spPr>
          <a:xfrm>
            <a:off x="740566" y="902567"/>
            <a:ext cx="10725152" cy="41125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200" b="1" dirty="0">
                <a:solidFill>
                  <a:schemeClr val="tx1"/>
                </a:solidFill>
              </a:rPr>
              <a:t> 2.4 Exemples tirés de projets liés au trafic, aux transports en commun et aux infrastructures</a:t>
            </a:r>
            <a:endParaRPr lang="en-GB" sz="2200" b="1" dirty="0">
              <a:solidFill>
                <a:schemeClr val="tx1"/>
              </a:solidFill>
              <a:latin typeface="Arial"/>
              <a:cs typeface="Arial"/>
            </a:endParaRPr>
          </a:p>
        </p:txBody>
      </p:sp>
      <p:sp>
        <p:nvSpPr>
          <p:cNvPr id="9" name="object 2">
            <a:extLst>
              <a:ext uri="{FF2B5EF4-FFF2-40B4-BE49-F238E27FC236}">
                <a16:creationId xmlns:a16="http://schemas.microsoft.com/office/drawing/2014/main" id="{AC6A477E-C99D-57C9-C033-87E9FF0D485B}"/>
              </a:ext>
            </a:extLst>
          </p:cNvPr>
          <p:cNvSpPr txBox="1">
            <a:spLocks noGrp="1"/>
          </p:cNvSpPr>
          <p:nvPr>
            <p:ph type="title"/>
          </p:nvPr>
        </p:nvSpPr>
        <p:spPr>
          <a:xfrm>
            <a:off x="726280" y="412869"/>
            <a:ext cx="63421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Objectif de la visualisation des données</a:t>
            </a:r>
            <a:endParaRPr sz="2400" b="1" spc="-13" dirty="0">
              <a:solidFill>
                <a:schemeClr val="bg1"/>
              </a:solidFill>
            </a:endParaRPr>
          </a:p>
        </p:txBody>
      </p:sp>
      <p:sp>
        <p:nvSpPr>
          <p:cNvPr id="2" name="object 6">
            <a:extLst>
              <a:ext uri="{FF2B5EF4-FFF2-40B4-BE49-F238E27FC236}">
                <a16:creationId xmlns:a16="http://schemas.microsoft.com/office/drawing/2014/main" id="{C3769F42-F94D-D9CC-4883-E48AA26B3EE8}"/>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CFB297EE-9D98-2963-34F4-331C45C7700D}"/>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4054016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US" sz="3200" b="1" dirty="0">
                <a:solidFill>
                  <a:schemeClr val="bg1"/>
                </a:solidFill>
              </a:rPr>
              <a:t>Principes d'une visualisation efficace des données</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1" y="6321630"/>
            <a:ext cx="350415" cy="403262"/>
          </a:xfrm>
        </p:spPr>
        <p:txBody>
          <a:bodyPr/>
          <a:lstStyle/>
          <a:p>
            <a:pPr marL="103685">
              <a:lnSpc>
                <a:spcPts val="1633"/>
              </a:lnSpc>
            </a:pPr>
            <a:r>
              <a:rPr lang="en-GB" sz="1500" spc="-64" dirty="0">
                <a:latin typeface="+mj-lt"/>
              </a:rPr>
              <a:t>10</a:t>
            </a:r>
            <a:endParaRPr lang="en-AT" sz="1500" spc="-64" dirty="0">
              <a:latin typeface="+mj-lt"/>
            </a:endParaRPr>
          </a:p>
        </p:txBody>
      </p:sp>
      <p:sp>
        <p:nvSpPr>
          <p:cNvPr id="2" name="object 6">
            <a:extLst>
              <a:ext uri="{FF2B5EF4-FFF2-40B4-BE49-F238E27FC236}">
                <a16:creationId xmlns:a16="http://schemas.microsoft.com/office/drawing/2014/main" id="{CD3A1741-7777-C668-1E09-E337E4BD92CE}"/>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6" name="object 6">
            <a:extLst>
              <a:ext uri="{FF2B5EF4-FFF2-40B4-BE49-F238E27FC236}">
                <a16:creationId xmlns:a16="http://schemas.microsoft.com/office/drawing/2014/main" id="{F0F4DBB4-8623-D9DA-0360-236C932675B0}"/>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615339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2" y="412869"/>
            <a:ext cx="6727814"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3. Principes d'une visualisation efficace des données</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586650" y="1320617"/>
            <a:ext cx="6045643" cy="4629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Clarté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Les visuels doivent être faciles à interpréter d'un seul coup d'œil.</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Utilisez des mises en page épurées, des couleurs cohérentes et des étiquettes concises.</a:t>
            </a:r>
          </a:p>
          <a:p>
            <a:pPr marL="361950" indent="-171450" defTabSz="1175644" hangingPunct="1">
              <a:lnSpc>
                <a:spcPct val="150000"/>
              </a:lnSpc>
              <a:spcBef>
                <a:spcPts val="129"/>
              </a:spcBef>
              <a:buFont typeface="Wingdings 2" panose="05020102010507070707" pitchFamily="18" charset="2"/>
              <a:buChar char="R"/>
            </a:pPr>
            <a:endParaRPr lang="en-US" sz="14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Exactitude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Ne déformez jamais les échelles, les axes ou les proportions, car une représentation erronée conduit à des conclusions erronées.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Indiquez toujours les unités (par exemple, km/h, passagers/jour</a:t>
            </a:r>
            <a:r>
              <a:rPr lang="en-US" sz="1400" b="1"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endParaRPr lang="en-US" sz="14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Simplicité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Éliminez les éléments superflus (effets 3D, quadrillages excessifs, cliparts).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Concentrez-vous sur le message, pas sur la décoration.</a:t>
            </a:r>
            <a:endParaRPr lang="en-GB" sz="1400"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C8C692D5-7F08-5055-AA0E-89CB1BF910A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8233" y="1962267"/>
            <a:ext cx="5718685" cy="361708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9E7CF51-FDC4-28A4-1EAC-69A50E60E84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Clarté, précision et simplicité</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BD8A7E17-BCCD-5B5E-F67D-81831586D740}"/>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9" name="object 6">
            <a:extLst>
              <a:ext uri="{FF2B5EF4-FFF2-40B4-BE49-F238E27FC236}">
                <a16:creationId xmlns:a16="http://schemas.microsoft.com/office/drawing/2014/main" id="{776F91B7-6411-126E-9AB7-76A4AE142B53}"/>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223619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BB31E80A-7A77-916B-5CC7-47F5EDBAC650}"/>
              </a:ext>
            </a:extLst>
          </p:cNvPr>
          <p:cNvSpPr txBox="1"/>
          <p:nvPr/>
        </p:nvSpPr>
        <p:spPr>
          <a:xfrm>
            <a:off x="726282" y="5260006"/>
            <a:ext cx="10315966" cy="34010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Ne vous contentez pas systématiquement de graphiques à barres ou circulaires : réfléchissez à la relation que vous souhaitez mettre en évidence.</a:t>
            </a:r>
          </a:p>
        </p:txBody>
      </p:sp>
      <p:graphicFrame>
        <p:nvGraphicFramePr>
          <p:cNvPr id="3" name="Table 2">
            <a:extLst>
              <a:ext uri="{FF2B5EF4-FFF2-40B4-BE49-F238E27FC236}">
                <a16:creationId xmlns:a16="http://schemas.microsoft.com/office/drawing/2014/main" id="{EE782B06-0358-954E-5265-70E57F0C44B0}"/>
              </a:ext>
            </a:extLst>
          </p:cNvPr>
          <p:cNvGraphicFramePr>
            <a:graphicFrameLocks noGrp="1"/>
          </p:cNvGraphicFramePr>
          <p:nvPr>
            <p:extLst>
              <p:ext uri="{D42A27DB-BD31-4B8C-83A1-F6EECF244321}">
                <p14:modId xmlns:p14="http://schemas.microsoft.com/office/powerpoint/2010/main" val="2792374715"/>
              </p:ext>
            </p:extLst>
          </p:nvPr>
        </p:nvGraphicFramePr>
        <p:xfrm>
          <a:off x="1820265" y="1495588"/>
          <a:ext cx="8128000" cy="3571240"/>
        </p:xfrm>
        <a:graphic>
          <a:graphicData uri="http://schemas.openxmlformats.org/drawingml/2006/table">
            <a:tbl>
              <a:tblPr firstRow="1" bandRow="1">
                <a:tableStyleId>{C7B018BB-80A7-4F77-B60F-C8B233D01FF8}</a:tableStyleId>
              </a:tblPr>
              <a:tblGrid>
                <a:gridCol w="4064000">
                  <a:extLst>
                    <a:ext uri="{9D8B030D-6E8A-4147-A177-3AD203B41FA5}">
                      <a16:colId xmlns:a16="http://schemas.microsoft.com/office/drawing/2014/main" val="3472672618"/>
                    </a:ext>
                  </a:extLst>
                </a:gridCol>
                <a:gridCol w="4064000">
                  <a:extLst>
                    <a:ext uri="{9D8B030D-6E8A-4147-A177-3AD203B41FA5}">
                      <a16:colId xmlns:a16="http://schemas.microsoft.com/office/drawing/2014/main" val="856253032"/>
                    </a:ext>
                  </a:extLst>
                </a:gridCol>
              </a:tblGrid>
              <a:tr h="370840">
                <a:tc>
                  <a:txBody>
                    <a:bodyPr/>
                    <a:lstStyle/>
                    <a:p>
                      <a:r>
                        <a:rPr lang="en-US" dirty="0">
                          <a:latin typeface="Arial" panose="020B0604020202020204" pitchFamily="34" charset="0"/>
                          <a:cs typeface="Arial" panose="020B0604020202020204" pitchFamily="34" charset="0"/>
                        </a:rPr>
                        <a:t>Type de données</a:t>
                      </a:r>
                    </a:p>
                  </a:txBody>
                  <a:tcPr/>
                </a:tc>
                <a:tc>
                  <a:txBody>
                    <a:bodyPr/>
                    <a:lstStyle/>
                    <a:p>
                      <a:r>
                        <a:rPr lang="en-US" dirty="0">
                          <a:latin typeface="Arial" panose="020B0604020202020204" pitchFamily="34" charset="0"/>
                          <a:cs typeface="Arial" panose="020B0604020202020204" pitchFamily="34" charset="0"/>
                        </a:rPr>
                        <a:t>Graphique recommandé</a:t>
                      </a:r>
                    </a:p>
                  </a:txBody>
                  <a:tcPr/>
                </a:tc>
                <a:extLst>
                  <a:ext uri="{0D108BD9-81ED-4DB2-BD59-A6C34878D82A}">
                    <a16:rowId xmlns:a16="http://schemas.microsoft.com/office/drawing/2014/main" val="2177149530"/>
                  </a:ext>
                </a:extLst>
              </a:tr>
              <a:tr h="370840">
                <a:tc>
                  <a:txBody>
                    <a:bodyPr/>
                    <a:lstStyle/>
                    <a:p>
                      <a:r>
                        <a:rPr lang="en-US" dirty="0">
                          <a:latin typeface="Arial" panose="020B0604020202020204" pitchFamily="34" charset="0"/>
                          <a:cs typeface="Arial" panose="020B0604020202020204" pitchFamily="34" charset="0"/>
                        </a:rPr>
                        <a:t>Séries chronologiques (par exemple, flux de trafic)</a:t>
                      </a:r>
                    </a:p>
                  </a:txBody>
                  <a:tcPr/>
                </a:tc>
                <a:tc>
                  <a:txBody>
                    <a:bodyPr/>
                    <a:lstStyle/>
                    <a:p>
                      <a:r>
                        <a:rPr lang="en-US" dirty="0">
                          <a:latin typeface="Arial" panose="020B0604020202020204" pitchFamily="34" charset="0"/>
                          <a:cs typeface="Arial" panose="020B0604020202020204" pitchFamily="34" charset="0"/>
                        </a:rPr>
                        <a:t>Graphique linéaire</a:t>
                      </a:r>
                    </a:p>
                  </a:txBody>
                  <a:tcPr/>
                </a:tc>
                <a:extLst>
                  <a:ext uri="{0D108BD9-81ED-4DB2-BD59-A6C34878D82A}">
                    <a16:rowId xmlns:a16="http://schemas.microsoft.com/office/drawing/2014/main" val="4267814711"/>
                  </a:ext>
                </a:extLst>
              </a:tr>
              <a:tr h="370840">
                <a:tc>
                  <a:txBody>
                    <a:bodyPr/>
                    <a:lstStyle/>
                    <a:p>
                      <a:r>
                        <a:rPr lang="en-US" dirty="0">
                          <a:latin typeface="Arial" panose="020B0604020202020204" pitchFamily="34" charset="0"/>
                          <a:cs typeface="Arial" panose="020B0604020202020204" pitchFamily="34" charset="0"/>
                        </a:rPr>
                        <a:t>Répartition modale</a:t>
                      </a:r>
                    </a:p>
                  </a:txBody>
                  <a:tcPr/>
                </a:tc>
                <a:tc>
                  <a:txBody>
                    <a:bodyPr/>
                    <a:lstStyle/>
                    <a:p>
                      <a:r>
                        <a:rPr lang="en-US" dirty="0">
                          <a:latin typeface="Arial" panose="020B0604020202020204" pitchFamily="34" charset="0"/>
                          <a:cs typeface="Arial" panose="020B0604020202020204" pitchFamily="34" charset="0"/>
                        </a:rPr>
                        <a:t>Graphique circulaire ou graphique à barres empilées</a:t>
                      </a:r>
                    </a:p>
                  </a:txBody>
                  <a:tcPr/>
                </a:tc>
                <a:extLst>
                  <a:ext uri="{0D108BD9-81ED-4DB2-BD59-A6C34878D82A}">
                    <a16:rowId xmlns:a16="http://schemas.microsoft.com/office/drawing/2014/main" val="2661626541"/>
                  </a:ext>
                </a:extLst>
              </a:tr>
              <a:tr h="370840">
                <a:tc>
                  <a:txBody>
                    <a:bodyPr/>
                    <a:lstStyle/>
                    <a:p>
                      <a:r>
                        <a:rPr lang="en-US" dirty="0">
                          <a:latin typeface="Arial" panose="020B0604020202020204" pitchFamily="34" charset="0"/>
                          <a:cs typeface="Arial" panose="020B0604020202020204" pitchFamily="34" charset="0"/>
                        </a:rPr>
                        <a:t>Spatial (par exemple, emplacements des arrêts)</a:t>
                      </a:r>
                    </a:p>
                  </a:txBody>
                  <a:tcPr/>
                </a:tc>
                <a:tc>
                  <a:txBody>
                    <a:bodyPr/>
                    <a:lstStyle/>
                    <a:p>
                      <a:r>
                        <a:rPr lang="en-US" dirty="0">
                          <a:latin typeface="Arial" panose="020B0604020202020204" pitchFamily="34" charset="0"/>
                          <a:cs typeface="Arial" panose="020B0604020202020204" pitchFamily="34" charset="0"/>
                        </a:rPr>
                        <a:t>Carte, carte thermique</a:t>
                      </a:r>
                    </a:p>
                  </a:txBody>
                  <a:tcPr/>
                </a:tc>
                <a:extLst>
                  <a:ext uri="{0D108BD9-81ED-4DB2-BD59-A6C34878D82A}">
                    <a16:rowId xmlns:a16="http://schemas.microsoft.com/office/drawing/2014/main" val="3045910288"/>
                  </a:ext>
                </a:extLst>
              </a:tr>
              <a:tr h="370840">
                <a:tc>
                  <a:txBody>
                    <a:bodyPr/>
                    <a:lstStyle/>
                    <a:p>
                      <a:r>
                        <a:rPr lang="fr-FR" dirty="0">
                          <a:latin typeface="Arial" panose="020B0604020202020204" pitchFamily="34" charset="0"/>
                          <a:cs typeface="Arial" panose="020B0604020202020204" pitchFamily="34" charset="0"/>
                        </a:rPr>
                        <a:t>Comparaisons (par exemple, utilisation des stations)</a:t>
                      </a:r>
                      <a:endParaRPr lang="en-US"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Diagramme à barres/colonnes</a:t>
                      </a:r>
                    </a:p>
                  </a:txBody>
                  <a:tcPr/>
                </a:tc>
                <a:extLst>
                  <a:ext uri="{0D108BD9-81ED-4DB2-BD59-A6C34878D82A}">
                    <a16:rowId xmlns:a16="http://schemas.microsoft.com/office/drawing/2014/main" val="2113494532"/>
                  </a:ext>
                </a:extLst>
              </a:tr>
              <a:tr h="370840">
                <a:tc>
                  <a:txBody>
                    <a:bodyPr/>
                    <a:lstStyle/>
                    <a:p>
                      <a:r>
                        <a:rPr lang="en-US" dirty="0">
                          <a:latin typeface="Arial" panose="020B0604020202020204" pitchFamily="34" charset="0"/>
                          <a:cs typeface="Arial" panose="020B0604020202020204" pitchFamily="34" charset="0"/>
                        </a:rPr>
                        <a:t>Relations (par exemple, coût par rapport à la fréquentation)</a:t>
                      </a:r>
                    </a:p>
                  </a:txBody>
                  <a:tcPr/>
                </a:tc>
                <a:tc>
                  <a:txBody>
                    <a:bodyPr/>
                    <a:lstStyle/>
                    <a:p>
                      <a:r>
                        <a:rPr lang="en-US" dirty="0">
                          <a:latin typeface="Arial" panose="020B0604020202020204" pitchFamily="34" charset="0"/>
                          <a:cs typeface="Arial" panose="020B0604020202020204" pitchFamily="34" charset="0"/>
                        </a:rPr>
                        <a:t>Nuage de points</a:t>
                      </a:r>
                    </a:p>
                  </a:txBody>
                  <a:tcPr/>
                </a:tc>
                <a:extLst>
                  <a:ext uri="{0D108BD9-81ED-4DB2-BD59-A6C34878D82A}">
                    <a16:rowId xmlns:a16="http://schemas.microsoft.com/office/drawing/2014/main" val="2500426566"/>
                  </a:ext>
                </a:extLst>
              </a:tr>
            </a:tbl>
          </a:graphicData>
        </a:graphic>
      </p:graphicFrame>
      <p:sp>
        <p:nvSpPr>
          <p:cNvPr id="4" name="object 3">
            <a:extLst>
              <a:ext uri="{FF2B5EF4-FFF2-40B4-BE49-F238E27FC236}">
                <a16:creationId xmlns:a16="http://schemas.microsoft.com/office/drawing/2014/main" id="{359B1122-9A39-F73D-5DD6-B239F78EE39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Choisir les bons types de graphiques</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598C3FE3-2AE1-1A8B-E353-34EF10C73276}"/>
              </a:ext>
            </a:extLst>
          </p:cNvPr>
          <p:cNvSpPr txBox="1">
            <a:spLocks noGrp="1"/>
          </p:cNvSpPr>
          <p:nvPr>
            <p:ph type="title"/>
          </p:nvPr>
        </p:nvSpPr>
        <p:spPr>
          <a:xfrm>
            <a:off x="726282" y="412869"/>
            <a:ext cx="6762538"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3. Principes d'une visualisation efficace des données</a:t>
            </a:r>
            <a:endParaRPr sz="2400" b="1" spc="-13" dirty="0">
              <a:solidFill>
                <a:schemeClr val="bg1"/>
              </a:solidFill>
            </a:endParaRPr>
          </a:p>
        </p:txBody>
      </p:sp>
      <p:sp>
        <p:nvSpPr>
          <p:cNvPr id="2" name="object 6">
            <a:extLst>
              <a:ext uri="{FF2B5EF4-FFF2-40B4-BE49-F238E27FC236}">
                <a16:creationId xmlns:a16="http://schemas.microsoft.com/office/drawing/2014/main" id="{0A4BE46A-FCFA-2605-57BF-1F8D83AA420D}"/>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5" name="object 6">
            <a:extLst>
              <a:ext uri="{FF2B5EF4-FFF2-40B4-BE49-F238E27FC236}">
                <a16:creationId xmlns:a16="http://schemas.microsoft.com/office/drawing/2014/main" id="{5FE68A5F-E724-02B6-27C2-5BABBF0A9199}"/>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061888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726281" y="1666391"/>
            <a:ext cx="5047143" cy="37795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À éviter :</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graphiques 3D qui déforment les données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L'utilisation excessive de couleurs sans signification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Axes non étiquetés ou échelles incohérentes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Trop de variables sur un seul graphique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À faire :</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Utilisez le contraste pour mettre en valeur les points clés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Annoter les événements ou les pics importants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Conservez un message clé par graphique</a:t>
            </a:r>
            <a:endParaRPr lang="en-GB" sz="1600"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90D603D4-786D-4955-BEAF-08C62CBC35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3056" y="1666391"/>
            <a:ext cx="3618637" cy="420794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14108A5-2787-92C4-2816-94C1788D376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Éviter les graphiques trompeurs ou encombrés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8BDBD85E-DF2A-7A7E-699A-A2CE37F7D275}"/>
              </a:ext>
            </a:extLst>
          </p:cNvPr>
          <p:cNvSpPr txBox="1">
            <a:spLocks noGrp="1"/>
          </p:cNvSpPr>
          <p:nvPr>
            <p:ph type="title"/>
          </p:nvPr>
        </p:nvSpPr>
        <p:spPr>
          <a:xfrm>
            <a:off x="726282" y="412869"/>
            <a:ext cx="6762538"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3. Principes d'une visualisation efficace des données</a:t>
            </a:r>
            <a:endParaRPr sz="2400" b="1" spc="-13" dirty="0">
              <a:solidFill>
                <a:schemeClr val="bg1"/>
              </a:solidFill>
            </a:endParaRPr>
          </a:p>
        </p:txBody>
      </p:sp>
      <p:sp>
        <p:nvSpPr>
          <p:cNvPr id="2" name="object 6">
            <a:extLst>
              <a:ext uri="{FF2B5EF4-FFF2-40B4-BE49-F238E27FC236}">
                <a16:creationId xmlns:a16="http://schemas.microsoft.com/office/drawing/2014/main" id="{BD65C1C7-B5EE-F4D0-0091-F5FAB545A4BE}"/>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5F5EE444-2C42-26C1-ACE8-C953BD1E2EF7}"/>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889040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EB708-7D79-F45C-6A2E-2115ABAEB25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5572635-9F3F-E4C1-BA6C-224EF691D06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20E5047D-7938-71E6-D4FD-F1BADACD0FF1}"/>
              </a:ext>
            </a:extLst>
          </p:cNvPr>
          <p:cNvSpPr txBox="1"/>
          <p:nvPr/>
        </p:nvSpPr>
        <p:spPr>
          <a:xfrm>
            <a:off x="621375" y="1582305"/>
            <a:ext cx="6103517" cy="461627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Notre cerveau traite la position, la longueur et la couleur avec plus de précision que la surface ou le volume</a:t>
            </a:r>
            <a:r>
              <a:rPr lang="en-US" sz="1400" b="1"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endParaRPr lang="en-US" sz="14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Conseils pour l'encodage visuel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Utilisez la longueur (barres, lignes) pour comparer les quantités.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Utilisez la teinte pour les catégories et l'intensité pour la magnitude.</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Alignez les graphiques sur des bases communes (par exemple, l'axe des y commence à zéro).</a:t>
            </a:r>
          </a:p>
          <a:p>
            <a:pPr marL="361950" indent="-171450" defTabSz="1175644" hangingPunct="1">
              <a:lnSpc>
                <a:spcPct val="150000"/>
              </a:lnSpc>
              <a:spcBef>
                <a:spcPts val="129"/>
              </a:spcBef>
              <a:buFont typeface="Wingdings 2" panose="05020102010507070707" pitchFamily="18" charset="2"/>
              <a:buChar char="R"/>
            </a:pPr>
            <a:endParaRPr lang="en-US" sz="14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Dans les transports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Utilisez des dégradés de couleurs pour représenter les niveaux de congestion.</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Utilisez la position/taille pour montrer l'intensité du flux ou les points chauds à risque</a:t>
            </a:r>
            <a:endParaRPr lang="en-GB" sz="14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27613624-2F66-A8DD-E96C-F75E90D373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1579" y="1941207"/>
            <a:ext cx="4104860" cy="396179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33A8D0A-4547-9452-7BE4-D6BC75166F3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3.4 Codage visuel et perception dans les contextes d'ingénierie</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934468DA-BCAD-AF1D-D3B8-C12AAF30A98B}"/>
              </a:ext>
            </a:extLst>
          </p:cNvPr>
          <p:cNvSpPr txBox="1">
            <a:spLocks noGrp="1"/>
          </p:cNvSpPr>
          <p:nvPr>
            <p:ph type="title"/>
          </p:nvPr>
        </p:nvSpPr>
        <p:spPr>
          <a:xfrm>
            <a:off x="726281" y="412869"/>
            <a:ext cx="6646791"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3. Principes d'une visualisation efficace des données</a:t>
            </a:r>
            <a:endParaRPr sz="2400" b="1" spc="-13" dirty="0">
              <a:solidFill>
                <a:schemeClr val="bg1"/>
              </a:solidFill>
            </a:endParaRPr>
          </a:p>
        </p:txBody>
      </p:sp>
      <p:sp>
        <p:nvSpPr>
          <p:cNvPr id="2" name="object 6">
            <a:extLst>
              <a:ext uri="{FF2B5EF4-FFF2-40B4-BE49-F238E27FC236}">
                <a16:creationId xmlns:a16="http://schemas.microsoft.com/office/drawing/2014/main" id="{2EAD48E9-2143-8C84-6344-C75CC6BA170C}"/>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DBC1DC21-7372-4EEC-830E-EF32AED37FC1}"/>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928239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 :</a:t>
            </a:r>
          </a:p>
          <a:p>
            <a:pPr algn="ctr"/>
            <a:r>
              <a:rPr lang="en-US" sz="3200" b="1" dirty="0">
                <a:solidFill>
                  <a:schemeClr val="bg1"/>
                </a:solidFill>
              </a:rPr>
              <a:t>Défis et opportunités dans la visualisation des données de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1" y="6321629"/>
            <a:ext cx="408289" cy="391687"/>
          </a:xfrm>
        </p:spPr>
        <p:txBody>
          <a:bodyPr/>
          <a:lstStyle/>
          <a:p>
            <a:pPr marL="103685">
              <a:lnSpc>
                <a:spcPts val="1633"/>
              </a:lnSpc>
            </a:pPr>
            <a:r>
              <a:rPr lang="en-GB" sz="1500" spc="-64" dirty="0">
                <a:latin typeface="+mj-lt"/>
              </a:rPr>
              <a:t>15</a:t>
            </a:r>
            <a:endParaRPr lang="en-AT" sz="1500" spc="-64" dirty="0">
              <a:latin typeface="+mj-lt"/>
            </a:endParaRPr>
          </a:p>
        </p:txBody>
      </p:sp>
      <p:sp>
        <p:nvSpPr>
          <p:cNvPr id="2" name="object 6">
            <a:extLst>
              <a:ext uri="{FF2B5EF4-FFF2-40B4-BE49-F238E27FC236}">
                <a16:creationId xmlns:a16="http://schemas.microsoft.com/office/drawing/2014/main" id="{00996D12-EB4D-D5B3-7503-A956CEF457ED}"/>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6" name="object 6">
            <a:extLst>
              <a:ext uri="{FF2B5EF4-FFF2-40B4-BE49-F238E27FC236}">
                <a16:creationId xmlns:a16="http://schemas.microsoft.com/office/drawing/2014/main" id="{F53A3C0F-BEC2-84F5-D6F6-2E6917DB1E0F}"/>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11148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0" y="412869"/>
            <a:ext cx="905432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Défis et opportunités dans la visualisation des données de transport</a:t>
            </a: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865B4DBC-C57D-9A8B-9D65-CC3BF23AE573}"/>
              </a:ext>
            </a:extLst>
          </p:cNvPr>
          <p:cNvSpPr txBox="1"/>
          <p:nvPr/>
        </p:nvSpPr>
        <p:spPr>
          <a:xfrm>
            <a:off x="726281" y="1381212"/>
            <a:ext cx="5803970" cy="49109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Surcharge de données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ensembles de données massifs provenant des GPS, des cartes à puce, des capteurs et des applications mobiles peuvent submerger même les analystes les plus expérimentés.</a:t>
            </a:r>
          </a:p>
          <a:p>
            <a:pPr marL="476250" indent="-285750" defTabSz="1175644" hangingPunct="1">
              <a:lnSpc>
                <a:spcPct val="150000"/>
              </a:lnSpc>
              <a:spcBef>
                <a:spcPts val="129"/>
              </a:spcBef>
              <a:buFont typeface="Arial" panose="020B0604020202020204" pitchFamily="34" charset="0"/>
              <a:buChar char="•"/>
            </a:pPr>
            <a:endParaRPr lang="en-US" sz="15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Sans filtrage ni agrégation, les visualisations deviennent bruitées et illisibles.</a:t>
            </a:r>
          </a:p>
          <a:p>
            <a:pPr marL="476250" indent="-285750" defTabSz="1175644" hangingPunct="1">
              <a:lnSpc>
                <a:spcPct val="150000"/>
              </a:lnSpc>
              <a:spcBef>
                <a:spcPts val="129"/>
              </a:spcBef>
              <a:buFont typeface="Arial" panose="020B0604020202020204" pitchFamily="34" charset="0"/>
              <a:buChar char="•"/>
            </a:pPr>
            <a:endParaRPr lang="en-US" sz="15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500" b="1" dirty="0">
                <a:solidFill>
                  <a:sysClr val="windowText" lastClr="000000"/>
                </a:solidFill>
                <a:latin typeface="Arial"/>
                <a:cs typeface="Arial"/>
              </a:rPr>
              <a:t>Exemple : </a:t>
            </a:r>
            <a:r>
              <a:rPr lang="en-US" sz="1500" dirty="0">
                <a:solidFill>
                  <a:sysClr val="windowText" lastClr="000000"/>
                </a:solidFill>
                <a:latin typeface="Arial"/>
                <a:cs typeface="Arial"/>
              </a:rPr>
              <a:t>trace GPS brute de chaque véhicule dans une ville — les informations utiles sont perdues dans le désordre.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190500" defTabSz="1175644" hangingPunct="1">
              <a:lnSpc>
                <a:spcPct val="150000"/>
              </a:lnSpc>
              <a:spcBef>
                <a:spcPts val="129"/>
              </a:spcBef>
            </a:pPr>
            <a:r>
              <a:rPr lang="en-US" sz="1500" dirty="0">
                <a:solidFill>
                  <a:sysClr val="windowText" lastClr="000000"/>
                </a:solidFill>
                <a:latin typeface="Arial"/>
                <a:cs typeface="Arial"/>
              </a:rPr>
              <a:t>✅ Solution : utilisez des statistiques récapitulatives, des filtres et des superpositions pour révéler les tendances clés.</a:t>
            </a:r>
            <a:endParaRPr lang="en-GB" sz="1500" dirty="0">
              <a:solidFill>
                <a:sysClr val="windowText" lastClr="000000"/>
              </a:solidFill>
              <a:latin typeface="Arial"/>
              <a:cs typeface="Arial"/>
            </a:endParaRPr>
          </a:p>
        </p:txBody>
      </p:sp>
      <p:pic>
        <p:nvPicPr>
          <p:cNvPr id="8194" name="Picture 2">
            <a:extLst>
              <a:ext uri="{FF2B5EF4-FFF2-40B4-BE49-F238E27FC236}">
                <a16:creationId xmlns:a16="http://schemas.microsoft.com/office/drawing/2014/main" id="{D51D30E8-D4DA-16C2-2133-75BCB7791C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30251" y="1218977"/>
            <a:ext cx="4624247" cy="477455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78453684-CF5B-E6D7-B463-9045C4D4985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Défis courants</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FD855353-3029-D7DA-D8EE-92EF7E0818E3}"/>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9" name="object 6">
            <a:extLst>
              <a:ext uri="{FF2B5EF4-FFF2-40B4-BE49-F238E27FC236}">
                <a16:creationId xmlns:a16="http://schemas.microsoft.com/office/drawing/2014/main" id="{3D60A5C3-E454-F859-8CB4-348A44B24BBF}"/>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917985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pic>
        <p:nvPicPr>
          <p:cNvPr id="9218" name="Picture 2">
            <a:extLst>
              <a:ext uri="{FF2B5EF4-FFF2-40B4-BE49-F238E27FC236}">
                <a16:creationId xmlns:a16="http://schemas.microsoft.com/office/drawing/2014/main" id="{D8DB0026-5761-8C1F-73CA-FBF8DEAB53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2765" y="2279728"/>
            <a:ext cx="4740828" cy="297809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587385" y="1287658"/>
            <a:ext cx="6542620" cy="492379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Intégration multimodale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La combinaison des données provenant des bus, des trains, des vélos, des piétons et des services de transport à la demande est délicate pour les raisons suivantes :</a:t>
            </a:r>
            <a:endParaRPr lang="en-US" sz="1500" b="1" dirty="0">
              <a:solidFill>
                <a:sysClr val="windowText" lastClr="000000"/>
              </a:solidFill>
              <a:latin typeface="Arial"/>
              <a:cs typeface="Arial"/>
            </a:endParaRPr>
          </a:p>
          <a:p>
            <a:pPr marL="190500" defTabSz="1175644" hangingPunct="1">
              <a:lnSpc>
                <a:spcPct val="150000"/>
              </a:lnSpc>
              <a:spcBef>
                <a:spcPts val="129"/>
              </a:spcBef>
            </a:pPr>
            <a:r>
              <a:rPr lang="en-US" sz="1500" dirty="0">
                <a:solidFill>
                  <a:sysClr val="windowText" lastClr="000000"/>
                </a:solidFill>
                <a:latin typeface="Arial"/>
                <a:cs typeface="Arial"/>
              </a:rPr>
              <a:t>	</a:t>
            </a:r>
            <a:r>
              <a:rPr lang="en-US" sz="1500" dirty="0" err="1">
                <a:solidFill>
                  <a:sysClr val="windowText" lastClr="000000"/>
                </a:solidFill>
                <a:latin typeface="Arial"/>
                <a:cs typeface="Arial"/>
              </a:rPr>
              <a:t>i</a:t>
            </a:r>
            <a:r>
              <a:rPr lang="en-US" sz="1500" dirty="0">
                <a:solidFill>
                  <a:sysClr val="windowText" lastClr="000000"/>
                </a:solidFill>
                <a:latin typeface="Arial"/>
                <a:cs typeface="Arial"/>
              </a:rPr>
              <a:t>. Différents formats</a:t>
            </a:r>
          </a:p>
          <a:p>
            <a:pPr marL="190500" defTabSz="1175644" hangingPunct="1">
              <a:lnSpc>
                <a:spcPct val="150000"/>
              </a:lnSpc>
              <a:spcBef>
                <a:spcPts val="129"/>
              </a:spcBef>
            </a:pPr>
            <a:r>
              <a:rPr lang="en-US" sz="1500" dirty="0">
                <a:solidFill>
                  <a:sysClr val="windowText" lastClr="000000"/>
                </a:solidFill>
                <a:latin typeface="Arial"/>
                <a:cs typeface="Arial"/>
              </a:rPr>
              <a:t>	ii. Les résolutions temporelles</a:t>
            </a:r>
          </a:p>
          <a:p>
            <a:pPr marL="190500" defTabSz="1175644" hangingPunct="1">
              <a:lnSpc>
                <a:spcPct val="150000"/>
              </a:lnSpc>
              <a:spcBef>
                <a:spcPts val="129"/>
              </a:spcBef>
            </a:pPr>
            <a:r>
              <a:rPr lang="en-US" sz="1500" dirty="0">
                <a:solidFill>
                  <a:sysClr val="windowText" lastClr="000000"/>
                </a:solidFill>
                <a:latin typeface="Arial"/>
                <a:cs typeface="Arial"/>
              </a:rPr>
              <a:t>	iii. La granularité spatiale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Exemple : </a:t>
            </a:r>
            <a:r>
              <a:rPr lang="en-US" sz="1500" dirty="0">
                <a:solidFill>
                  <a:sysClr val="windowText" lastClr="000000"/>
                </a:solidFill>
                <a:latin typeface="Arial"/>
                <a:cs typeface="Arial"/>
              </a:rPr>
              <a:t>la cartographie des retards entre les différents modes de transport peut nécessiter la synchronisation du GPS des bus avec les horaires des trains et les journaux d'utilisation des vélos en libre-service.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190500" defTabSz="1175644" hangingPunct="1">
              <a:lnSpc>
                <a:spcPct val="150000"/>
              </a:lnSpc>
              <a:spcBef>
                <a:spcPts val="129"/>
              </a:spcBef>
            </a:pPr>
            <a:r>
              <a:rPr lang="en-US" sz="1500" dirty="0">
                <a:solidFill>
                  <a:sysClr val="windowText" lastClr="000000"/>
                </a:solidFill>
                <a:latin typeface="Arial"/>
                <a:cs typeface="Arial"/>
              </a:rPr>
              <a:t>✅ Solution : utiliser des outils tels que Python Pandas, les jointures de données et les formats standardisés (GTFS, </a:t>
            </a:r>
            <a:r>
              <a:rPr lang="en-US" sz="1500" dirty="0" err="1">
                <a:solidFill>
                  <a:sysClr val="windowText" lastClr="000000"/>
                </a:solidFill>
                <a:latin typeface="Arial"/>
                <a:cs typeface="Arial"/>
              </a:rPr>
              <a:t>GeoJSON</a:t>
            </a:r>
            <a:r>
              <a:rPr lang="en-US" sz="1500" dirty="0">
                <a:solidFill>
                  <a:sysClr val="windowText" lastClr="000000"/>
                </a:solidFill>
                <a:latin typeface="Arial"/>
                <a:cs typeface="Arial"/>
              </a:rPr>
              <a:t>).</a:t>
            </a:r>
            <a:endParaRPr lang="en-GB" sz="15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66F70729-4638-6F32-04B8-A92D0B11F133}"/>
              </a:ext>
            </a:extLst>
          </p:cNvPr>
          <p:cNvSpPr txBox="1"/>
          <p:nvPr/>
        </p:nvSpPr>
        <p:spPr>
          <a:xfrm>
            <a:off x="740566" y="844692"/>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Défis courants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225954B7-33CA-75C8-05CC-8BDEE7A0CDEB}"/>
              </a:ext>
            </a:extLst>
          </p:cNvPr>
          <p:cNvSpPr txBox="1">
            <a:spLocks noGrp="1"/>
          </p:cNvSpPr>
          <p:nvPr>
            <p:ph type="title"/>
          </p:nvPr>
        </p:nvSpPr>
        <p:spPr>
          <a:xfrm>
            <a:off x="726280" y="412869"/>
            <a:ext cx="90427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Défis et opportunités dans la visualisation des données de transport</a:t>
            </a:r>
          </a:p>
        </p:txBody>
      </p:sp>
      <p:sp>
        <p:nvSpPr>
          <p:cNvPr id="2" name="object 6">
            <a:extLst>
              <a:ext uri="{FF2B5EF4-FFF2-40B4-BE49-F238E27FC236}">
                <a16:creationId xmlns:a16="http://schemas.microsoft.com/office/drawing/2014/main" id="{49F39D2C-CC8C-FD24-BB1F-FE216F855C32}"/>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11BC4422-43A6-0FB3-C3C6-6DCD9323D3F2}"/>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754629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1232-6EE0-13CD-6438-53912F26D82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8DB5BDB-53C3-9295-4FD2-9DFF5A6FA3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object 3">
            <a:extLst>
              <a:ext uri="{FF2B5EF4-FFF2-40B4-BE49-F238E27FC236}">
                <a16:creationId xmlns:a16="http://schemas.microsoft.com/office/drawing/2014/main" id="{874BC040-763A-6C67-2998-2F3CCF05F073}"/>
              </a:ext>
            </a:extLst>
          </p:cNvPr>
          <p:cNvSpPr txBox="1"/>
          <p:nvPr/>
        </p:nvSpPr>
        <p:spPr>
          <a:xfrm>
            <a:off x="726281" y="1603741"/>
            <a:ext cx="5047143" cy="456472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Vue en temps réel ou historique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visualisations peuvent soit :</a:t>
            </a:r>
          </a:p>
          <a:p>
            <a:pPr marL="190500" defTabSz="1175644" hangingPunct="1">
              <a:lnSpc>
                <a:spcPct val="150000"/>
              </a:lnSpc>
              <a:spcBef>
                <a:spcPts val="129"/>
              </a:spcBef>
            </a:pPr>
            <a:r>
              <a:rPr lang="en-US" sz="1500" dirty="0">
                <a:solidFill>
                  <a:sysClr val="windowText" lastClr="000000"/>
                </a:solidFill>
                <a:latin typeface="Arial"/>
                <a:cs typeface="Arial"/>
              </a:rPr>
              <a:t>	</a:t>
            </a:r>
            <a:r>
              <a:rPr lang="en-US" sz="1500" dirty="0" err="1">
                <a:solidFill>
                  <a:sysClr val="windowText" lastClr="000000"/>
                </a:solidFill>
                <a:latin typeface="Arial"/>
                <a:cs typeface="Arial"/>
              </a:rPr>
              <a:t>i</a:t>
            </a:r>
            <a:r>
              <a:rPr lang="en-US" sz="1500" dirty="0">
                <a:solidFill>
                  <a:sysClr val="windowText" lastClr="000000"/>
                </a:solidFill>
                <a:latin typeface="Arial"/>
                <a:cs typeface="Arial"/>
              </a:rPr>
              <a:t>. Afficher les conditions actuelles (tableaux de bord en temps réel), ou</a:t>
            </a:r>
          </a:p>
          <a:p>
            <a:pPr marL="190500" defTabSz="1175644" hangingPunct="1">
              <a:lnSpc>
                <a:spcPct val="150000"/>
              </a:lnSpc>
              <a:spcBef>
                <a:spcPts val="129"/>
              </a:spcBef>
            </a:pPr>
            <a:r>
              <a:rPr lang="en-US" sz="1500" dirty="0">
                <a:solidFill>
                  <a:sysClr val="windowText" lastClr="000000"/>
                </a:solidFill>
                <a:latin typeface="Arial"/>
                <a:cs typeface="Arial"/>
              </a:rPr>
              <a:t>	ii. résumer les tendances sur plusieurs mois/années.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Défi : </a:t>
            </a:r>
            <a:r>
              <a:rPr lang="en-US" sz="1500" dirty="0">
                <a:solidFill>
                  <a:sysClr val="windowText" lastClr="000000"/>
                </a:solidFill>
                <a:latin typeface="Arial"/>
                <a:cs typeface="Arial"/>
              </a:rPr>
              <a:t>combiner les deux vues sans semer la confusion chez l'utilisateur ni déformer le récit</a:t>
            </a:r>
            <a:r>
              <a:rPr lang="en-US" sz="1500" b="1"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190500" defTabSz="1175644" hangingPunct="1">
              <a:lnSpc>
                <a:spcPct val="150000"/>
              </a:lnSpc>
              <a:spcBef>
                <a:spcPts val="129"/>
              </a:spcBef>
            </a:pPr>
            <a:r>
              <a:rPr lang="en-US" sz="1500" dirty="0">
                <a:solidFill>
                  <a:sysClr val="windowText" lastClr="000000"/>
                </a:solidFill>
                <a:latin typeface="Arial"/>
                <a:cs typeface="Arial"/>
              </a:rPr>
              <a:t>✅ Solution : proposer des boutons, des curseurs ou des filtres pour passer d'une fenêtre temporelle à l'autre (par exemple, dans </a:t>
            </a:r>
            <a:r>
              <a:rPr lang="en-US" sz="1500" dirty="0" err="1">
                <a:solidFill>
                  <a:sysClr val="windowText" lastClr="000000"/>
                </a:solidFill>
                <a:latin typeface="Arial"/>
                <a:cs typeface="Arial"/>
              </a:rPr>
              <a:t>Plotly </a:t>
            </a:r>
            <a:r>
              <a:rPr lang="en-US" sz="1500" dirty="0">
                <a:solidFill>
                  <a:sysClr val="windowText" lastClr="000000"/>
                </a:solidFill>
                <a:latin typeface="Arial"/>
                <a:cs typeface="Arial"/>
              </a:rPr>
              <a:t>Dash).</a:t>
            </a:r>
            <a:endParaRPr lang="en-GB" sz="1500"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2F3138B4-A0BF-5F37-3465-70027D16A9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3825" y="1960111"/>
            <a:ext cx="5664201" cy="318021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B0EDA2D-979F-59DC-9921-73978ED0041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Défis courants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C539DB44-37CF-571A-D564-654DB42BD024}"/>
              </a:ext>
            </a:extLst>
          </p:cNvPr>
          <p:cNvSpPr txBox="1">
            <a:spLocks noGrp="1"/>
          </p:cNvSpPr>
          <p:nvPr>
            <p:ph type="title"/>
          </p:nvPr>
        </p:nvSpPr>
        <p:spPr>
          <a:xfrm>
            <a:off x="726280" y="412869"/>
            <a:ext cx="900802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Défis et opportunités dans la visualisation des données de transport</a:t>
            </a:r>
          </a:p>
        </p:txBody>
      </p:sp>
      <p:sp>
        <p:nvSpPr>
          <p:cNvPr id="2" name="object 6">
            <a:extLst>
              <a:ext uri="{FF2B5EF4-FFF2-40B4-BE49-F238E27FC236}">
                <a16:creationId xmlns:a16="http://schemas.microsoft.com/office/drawing/2014/main" id="{A9B8F8B9-5AC6-A228-2FF4-BB11C1A5066E}"/>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7C171FBB-23B4-73E9-03D6-C623EF84078B}"/>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270206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F6C-59D0-2AC5-7F63-F955C5DE5B72}"/>
            </a:ext>
          </a:extLst>
        </p:cNvPr>
        <p:cNvGrpSpPr/>
        <p:nvPr/>
      </p:nvGrpSpPr>
      <p:grpSpPr>
        <a:xfrm>
          <a:off x="0" y="0"/>
          <a:ext cx="0" cy="0"/>
          <a:chOff x="0" y="0"/>
          <a:chExt cx="0" cy="0"/>
        </a:xfrm>
      </p:grpSpPr>
      <p:pic>
        <p:nvPicPr>
          <p:cNvPr id="11266" name="Picture 2">
            <a:extLst>
              <a:ext uri="{FF2B5EF4-FFF2-40B4-BE49-F238E27FC236}">
                <a16:creationId xmlns:a16="http://schemas.microsoft.com/office/drawing/2014/main" id="{01107F23-10E4-4714-E98D-F1144F1A06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0093" y="1622090"/>
            <a:ext cx="5524982" cy="338984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DF3879A-DA0F-7AE6-27D9-B7D2D14D0E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57541EA2-3887-F812-94DA-55C9EBEF7F26}"/>
              </a:ext>
            </a:extLst>
          </p:cNvPr>
          <p:cNvSpPr txBox="1"/>
          <p:nvPr/>
        </p:nvSpPr>
        <p:spPr>
          <a:xfrm>
            <a:off x="726281" y="1622090"/>
            <a:ext cx="5692295" cy="4577545"/>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Complexité des données géographiques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données relatives aux transports sont riches sur le plan spatial, et leur visualisation sur des cartes introduit :</a:t>
            </a:r>
          </a:p>
          <a:p>
            <a:pPr marL="190500" lvl="2" defTabSz="1175644" hangingPunct="1">
              <a:lnSpc>
                <a:spcPct val="150000"/>
              </a:lnSpc>
              <a:spcBef>
                <a:spcPts val="129"/>
              </a:spcBef>
            </a:pPr>
            <a:r>
              <a:rPr lang="en-US" sz="1500" dirty="0">
                <a:solidFill>
                  <a:sysClr val="windowText" lastClr="000000"/>
                </a:solidFill>
                <a:latin typeface="Arial"/>
                <a:cs typeface="Arial"/>
              </a:rPr>
              <a:t>	ii. Systèmes de coordonnées</a:t>
            </a:r>
          </a:p>
          <a:p>
            <a:pPr marL="190500" lvl="2" defTabSz="1175644" hangingPunct="1">
              <a:lnSpc>
                <a:spcPct val="150000"/>
              </a:lnSpc>
              <a:spcBef>
                <a:spcPts val="129"/>
              </a:spcBef>
            </a:pPr>
            <a:r>
              <a:rPr lang="en-US" sz="1500" dirty="0">
                <a:solidFill>
                  <a:sysClr val="windowText" lastClr="000000"/>
                </a:solidFill>
                <a:latin typeface="Arial"/>
                <a:cs typeface="Arial"/>
              </a:rPr>
              <a:t>	iii. Problèmes de superposition</a:t>
            </a:r>
          </a:p>
          <a:p>
            <a:pPr marL="190500" lvl="2" defTabSz="1175644" hangingPunct="1">
              <a:lnSpc>
                <a:spcPct val="150000"/>
              </a:lnSpc>
              <a:spcBef>
                <a:spcPts val="129"/>
              </a:spcBef>
            </a:pPr>
            <a:r>
              <a:rPr lang="en-US" sz="1500" dirty="0">
                <a:solidFill>
                  <a:sysClr val="windowText" lastClr="000000"/>
                </a:solidFill>
                <a:latin typeface="Arial"/>
                <a:cs typeface="Arial"/>
              </a:rPr>
              <a:t>	iv. Projections cartographiques et distorsions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Exemple : </a:t>
            </a:r>
            <a:r>
              <a:rPr lang="en-US" sz="1500" dirty="0">
                <a:solidFill>
                  <a:sysClr val="windowText" lastClr="000000"/>
                </a:solidFill>
                <a:latin typeface="Arial"/>
                <a:cs typeface="Arial"/>
              </a:rPr>
              <a:t>les cartes thermiques superposées à des fonds de carte incorrects peuvent donner une image faussée de la densité.</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190500" defTabSz="1175644" hangingPunct="1">
              <a:lnSpc>
                <a:spcPct val="150000"/>
              </a:lnSpc>
              <a:spcBef>
                <a:spcPts val="129"/>
              </a:spcBef>
            </a:pPr>
            <a:r>
              <a:rPr lang="en-US" sz="1500" dirty="0">
                <a:solidFill>
                  <a:sysClr val="windowText" lastClr="000000"/>
                </a:solidFill>
                <a:latin typeface="Arial"/>
                <a:cs typeface="Arial"/>
              </a:rPr>
              <a:t>✅ Solution : utilisez des bibliothèques telles que </a:t>
            </a:r>
            <a:r>
              <a:rPr lang="en-US" sz="1500" dirty="0" err="1">
                <a:solidFill>
                  <a:sysClr val="windowText" lastClr="000000"/>
                </a:solidFill>
                <a:latin typeface="Arial"/>
                <a:cs typeface="Arial"/>
              </a:rPr>
              <a:t>GeoPandas</a:t>
            </a:r>
            <a:r>
              <a:rPr lang="en-US" sz="1500" dirty="0">
                <a:solidFill>
                  <a:sysClr val="windowText" lastClr="000000"/>
                </a:solidFill>
                <a:latin typeface="Arial"/>
                <a:cs typeface="Arial"/>
              </a:rPr>
              <a:t>, Folium ou </a:t>
            </a:r>
            <a:r>
              <a:rPr lang="en-US" sz="1500" dirty="0" err="1">
                <a:solidFill>
                  <a:sysClr val="windowText" lastClr="000000"/>
                </a:solidFill>
                <a:latin typeface="Arial"/>
                <a:cs typeface="Arial"/>
              </a:rPr>
              <a:t>Mapbox </a:t>
            </a:r>
            <a:r>
              <a:rPr lang="en-US" sz="1500" dirty="0">
                <a:solidFill>
                  <a:sysClr val="windowText" lastClr="000000"/>
                </a:solidFill>
                <a:latin typeface="Arial"/>
                <a:cs typeface="Arial"/>
              </a:rPr>
              <a:t>avec prudence et précision.</a:t>
            </a:r>
            <a:endParaRPr lang="en-GB" sz="15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DFBC18F4-F35D-CF47-FCAC-EAA55E942AD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Défis courants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24E90249-3974-3108-A320-A17D913E9208}"/>
              </a:ext>
            </a:extLst>
          </p:cNvPr>
          <p:cNvSpPr txBox="1">
            <a:spLocks noGrp="1"/>
          </p:cNvSpPr>
          <p:nvPr>
            <p:ph type="title"/>
          </p:nvPr>
        </p:nvSpPr>
        <p:spPr>
          <a:xfrm>
            <a:off x="726280" y="412869"/>
            <a:ext cx="899645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Défis et opportunités dans la visualisation des données de transport</a:t>
            </a:r>
          </a:p>
        </p:txBody>
      </p:sp>
      <p:sp>
        <p:nvSpPr>
          <p:cNvPr id="2" name="object 6">
            <a:extLst>
              <a:ext uri="{FF2B5EF4-FFF2-40B4-BE49-F238E27FC236}">
                <a16:creationId xmlns:a16="http://schemas.microsoft.com/office/drawing/2014/main" id="{A4E2BAEB-54B9-B4CA-CEDE-479D6B0A06EB}"/>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480D7CBE-948E-714B-883D-F36E91EA24AA}"/>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1764585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9218A-5817-37AC-9679-7EB4592CF78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F62422D-98DB-0881-EA19-1100AB4B257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425641FD-3E06-687B-9611-9DC9E95D6A30}"/>
              </a:ext>
            </a:extLst>
          </p:cNvPr>
          <p:cNvSpPr txBox="1"/>
          <p:nvPr/>
        </p:nvSpPr>
        <p:spPr>
          <a:xfrm>
            <a:off x="740566" y="1429146"/>
            <a:ext cx="5047143" cy="49109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Tableaux de bord interactifs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Allez au-delà des graphiques statiques — utilisez des outils tels que :</a:t>
            </a:r>
            <a:endParaRPr lang="en-US" sz="1500" b="1" dirty="0">
              <a:solidFill>
                <a:sysClr val="windowText" lastClr="000000"/>
              </a:solidFill>
              <a:latin typeface="Arial"/>
              <a:cs typeface="Arial"/>
            </a:endParaRPr>
          </a:p>
          <a:p>
            <a:pPr marL="190500" defTabSz="1175644" hangingPunct="1">
              <a:lnSpc>
                <a:spcPct val="150000"/>
              </a:lnSpc>
              <a:spcBef>
                <a:spcPts val="129"/>
              </a:spcBef>
            </a:pPr>
            <a:r>
              <a:rPr lang="en-US" sz="1500" dirty="0">
                <a:solidFill>
                  <a:sysClr val="windowText" lastClr="000000"/>
                </a:solidFill>
                <a:latin typeface="Arial"/>
                <a:cs typeface="Arial"/>
              </a:rPr>
              <a:t>	</a:t>
            </a:r>
            <a:r>
              <a:rPr lang="en-US" sz="1500" dirty="0" err="1">
                <a:solidFill>
                  <a:sysClr val="windowText" lastClr="000000"/>
                </a:solidFill>
                <a:latin typeface="Arial"/>
                <a:cs typeface="Arial"/>
              </a:rPr>
              <a:t>i</a:t>
            </a:r>
            <a:r>
              <a:rPr lang="en-US" sz="1500" dirty="0">
                <a:solidFill>
                  <a:sysClr val="windowText" lastClr="000000"/>
                </a:solidFill>
                <a:latin typeface="Arial"/>
                <a:cs typeface="Arial"/>
              </a:rPr>
              <a:t>. Tableaux de bord Excel (segments, visuels pivotants)</a:t>
            </a:r>
          </a:p>
          <a:p>
            <a:pPr marL="190500" defTabSz="1175644" hangingPunct="1">
              <a:lnSpc>
                <a:spcPct val="150000"/>
              </a:lnSpc>
              <a:spcBef>
                <a:spcPts val="129"/>
              </a:spcBef>
            </a:pPr>
            <a:r>
              <a:rPr lang="en-US" sz="1500" dirty="0">
                <a:solidFill>
                  <a:sysClr val="windowText" lastClr="000000"/>
                </a:solidFill>
                <a:latin typeface="Arial"/>
                <a:cs typeface="Arial"/>
              </a:rPr>
              <a:t>	ii. Python (Dash, </a:t>
            </a:r>
            <a:r>
              <a:rPr lang="en-US" sz="1500" dirty="0" err="1">
                <a:solidFill>
                  <a:sysClr val="windowText" lastClr="000000"/>
                </a:solidFill>
                <a:latin typeface="Arial"/>
                <a:cs typeface="Arial"/>
              </a:rPr>
              <a:t>Streamlit</a:t>
            </a:r>
            <a:r>
              <a:rPr lang="en-US" sz="1500" dirty="0">
                <a:solidFill>
                  <a:sysClr val="windowText" lastClr="000000"/>
                </a:solidFill>
                <a:latin typeface="Arial"/>
                <a:cs typeface="Arial"/>
              </a:rPr>
              <a:t>, </a:t>
            </a:r>
            <a:r>
              <a:rPr lang="en-US" sz="1500" dirty="0" err="1">
                <a:solidFill>
                  <a:sysClr val="windowText" lastClr="000000"/>
                </a:solidFill>
                <a:latin typeface="Arial"/>
                <a:cs typeface="Arial"/>
              </a:rPr>
              <a:t>Plotly</a:t>
            </a:r>
            <a:r>
              <a:rPr lang="en-US" sz="1500" dirty="0">
                <a:solidFill>
                  <a:sysClr val="windowText" lastClr="000000"/>
                </a:solidFill>
                <a:latin typeface="Arial"/>
                <a:cs typeface="Arial"/>
              </a:rPr>
              <a:t>) pour les graphiques en direct et la saisie de données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Permettez aux utilisateurs d'explorer les tendances, de filtrer par région ou de simuler des scénarios.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Exemple : </a:t>
            </a:r>
            <a:r>
              <a:rPr lang="en-US" sz="1500" dirty="0">
                <a:solidFill>
                  <a:sysClr val="windowText" lastClr="000000"/>
                </a:solidFill>
                <a:latin typeface="Arial"/>
                <a:cs typeface="Arial"/>
              </a:rPr>
              <a:t>tableau de bord sur l'utilisation du métro par heure, station et type de jour, créé avec Python + </a:t>
            </a:r>
            <a:r>
              <a:rPr lang="en-US" sz="1500" dirty="0" err="1">
                <a:solidFill>
                  <a:sysClr val="windowText" lastClr="000000"/>
                </a:solidFill>
                <a:latin typeface="Arial"/>
                <a:cs typeface="Arial"/>
              </a:rPr>
              <a:t>Plotly</a:t>
            </a:r>
            <a:r>
              <a:rPr lang="en-US" sz="1500" dirty="0">
                <a:solidFill>
                  <a:sysClr val="windowText" lastClr="000000"/>
                </a:solidFill>
                <a:latin typeface="Arial"/>
                <a:cs typeface="Arial"/>
              </a:rPr>
              <a:t>.</a:t>
            </a:r>
            <a:endParaRPr lang="en-GB" sz="1500" dirty="0">
              <a:solidFill>
                <a:sysClr val="windowText" lastClr="000000"/>
              </a:solidFill>
              <a:latin typeface="Arial"/>
              <a:cs typeface="Arial"/>
            </a:endParaRPr>
          </a:p>
        </p:txBody>
      </p:sp>
      <p:pic>
        <p:nvPicPr>
          <p:cNvPr id="12290" name="Picture 2">
            <a:extLst>
              <a:ext uri="{FF2B5EF4-FFF2-40B4-BE49-F238E27FC236}">
                <a16:creationId xmlns:a16="http://schemas.microsoft.com/office/drawing/2014/main" id="{9D20ACCC-115B-B084-8177-59DD91ACB1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05630" y="1673322"/>
            <a:ext cx="5473489" cy="351135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FC07470-5ED7-C8E1-AB48-D49E462E327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Opportunités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C1B0FD6E-CEC0-5B47-D514-5B33CE3A2866}"/>
              </a:ext>
            </a:extLst>
          </p:cNvPr>
          <p:cNvSpPr txBox="1">
            <a:spLocks/>
          </p:cNvSpPr>
          <p:nvPr/>
        </p:nvSpPr>
        <p:spPr>
          <a:xfrm>
            <a:off x="726280" y="412869"/>
            <a:ext cx="910062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US" sz="2400" b="1" dirty="0">
                <a:solidFill>
                  <a:schemeClr val="bg1"/>
                </a:solidFill>
              </a:rPr>
              <a:t>4. </a:t>
            </a:r>
            <a:r>
              <a:rPr lang="en-US" sz="2400" b="1" dirty="0" err="1">
                <a:solidFill>
                  <a:schemeClr val="bg1"/>
                </a:solidFill>
              </a:rPr>
              <a:t>Défis</a:t>
            </a:r>
            <a:r>
              <a:rPr lang="en-US" sz="2400" b="1" dirty="0">
                <a:solidFill>
                  <a:schemeClr val="bg1"/>
                </a:solidFill>
              </a:rPr>
              <a:t> et </a:t>
            </a:r>
            <a:r>
              <a:rPr lang="en-US" sz="2400" b="1" dirty="0" err="1">
                <a:solidFill>
                  <a:schemeClr val="bg1"/>
                </a:solidFill>
              </a:rPr>
              <a:t>opportunités</a:t>
            </a:r>
            <a:r>
              <a:rPr lang="en-US" sz="2400" b="1" dirty="0">
                <a:solidFill>
                  <a:schemeClr val="bg1"/>
                </a:solidFill>
              </a:rPr>
              <a:t> dans la </a:t>
            </a:r>
            <a:r>
              <a:rPr lang="en-US" sz="2400" b="1" dirty="0" err="1">
                <a:solidFill>
                  <a:schemeClr val="bg1"/>
                </a:solidFill>
              </a:rPr>
              <a:t>visualisation</a:t>
            </a:r>
            <a:r>
              <a:rPr lang="en-US" sz="2400" b="1" dirty="0">
                <a:solidFill>
                  <a:schemeClr val="bg1"/>
                </a:solidFill>
              </a:rPr>
              <a:t> des données de transport</a:t>
            </a:r>
          </a:p>
        </p:txBody>
      </p:sp>
      <p:sp>
        <p:nvSpPr>
          <p:cNvPr id="2" name="object 6">
            <a:extLst>
              <a:ext uri="{FF2B5EF4-FFF2-40B4-BE49-F238E27FC236}">
                <a16:creationId xmlns:a16="http://schemas.microsoft.com/office/drawing/2014/main" id="{6DECABBA-3BFF-0778-8AB7-356FB1A98789}"/>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B3811649-C063-6288-E91F-B9CC30C77F27}"/>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657919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7D63E-2294-2151-89FB-25318D98FDD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D90569-F453-709D-039C-9C10BEA2A15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49E2AD26-C2C2-4655-2F4F-92E7563DD4B3}"/>
              </a:ext>
            </a:extLst>
          </p:cNvPr>
          <p:cNvSpPr txBox="1"/>
          <p:nvPr/>
        </p:nvSpPr>
        <p:spPr>
          <a:xfrm>
            <a:off x="726281" y="1366703"/>
            <a:ext cx="5047143" cy="492379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Visualisation de l'équité, des émissions et de l'accessibilité</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Utilisez des visualisations géospatiales pour montrer :</a:t>
            </a:r>
          </a:p>
          <a:p>
            <a:pPr marL="190500" defTabSz="1175644" hangingPunct="1">
              <a:lnSpc>
                <a:spcPct val="150000"/>
              </a:lnSpc>
              <a:spcBef>
                <a:spcPts val="129"/>
              </a:spcBef>
            </a:pPr>
            <a:r>
              <a:rPr lang="en-US" sz="1500" dirty="0">
                <a:solidFill>
                  <a:sysClr val="windowText" lastClr="000000"/>
                </a:solidFill>
                <a:latin typeface="Arial"/>
                <a:cs typeface="Arial"/>
              </a:rPr>
              <a:t>	</a:t>
            </a:r>
            <a:r>
              <a:rPr lang="en-US" sz="1500" dirty="0" err="1">
                <a:solidFill>
                  <a:sysClr val="windowText" lastClr="000000"/>
                </a:solidFill>
                <a:latin typeface="Arial"/>
                <a:cs typeface="Arial"/>
              </a:rPr>
              <a:t>i</a:t>
            </a:r>
            <a:r>
              <a:rPr lang="en-US" sz="1500" dirty="0">
                <a:solidFill>
                  <a:sysClr val="windowText" lastClr="000000"/>
                </a:solidFill>
                <a:latin typeface="Arial"/>
                <a:cs typeface="Arial"/>
              </a:rPr>
              <a:t>. Qui a accès aux transports publics ?</a:t>
            </a:r>
          </a:p>
          <a:p>
            <a:pPr marL="190500" defTabSz="1175644" hangingPunct="1">
              <a:lnSpc>
                <a:spcPct val="150000"/>
              </a:lnSpc>
              <a:spcBef>
                <a:spcPts val="129"/>
              </a:spcBef>
            </a:pPr>
            <a:r>
              <a:rPr lang="en-US" sz="1500" dirty="0">
                <a:solidFill>
                  <a:sysClr val="windowText" lastClr="000000"/>
                </a:solidFill>
                <a:latin typeface="Arial"/>
                <a:cs typeface="Arial"/>
              </a:rPr>
              <a:t>	ii. Où se concentrent les émissions ?</a:t>
            </a:r>
          </a:p>
          <a:p>
            <a:pPr marL="190500" defTabSz="1175644" hangingPunct="1">
              <a:lnSpc>
                <a:spcPct val="150000"/>
              </a:lnSpc>
              <a:spcBef>
                <a:spcPts val="129"/>
              </a:spcBef>
            </a:pPr>
            <a:r>
              <a:rPr lang="en-US" sz="1500" dirty="0">
                <a:solidFill>
                  <a:sysClr val="windowText" lastClr="000000"/>
                </a:solidFill>
                <a:latin typeface="Arial"/>
                <a:cs typeface="Arial"/>
              </a:rPr>
              <a:t>	iii. Quelles communautés sont mal desservies ?</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Encourage une justice fondée sur les données dans la planification de la mobilité.</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Exemple : </a:t>
            </a:r>
            <a:r>
              <a:rPr lang="en-US" sz="1500" dirty="0">
                <a:solidFill>
                  <a:sysClr val="windowText" lastClr="000000"/>
                </a:solidFill>
                <a:latin typeface="Arial"/>
                <a:cs typeface="Arial"/>
              </a:rPr>
              <a:t>une carte </a:t>
            </a:r>
            <a:r>
              <a:rPr lang="en-US" sz="1500" dirty="0" err="1">
                <a:solidFill>
                  <a:sysClr val="windowText" lastClr="000000"/>
                </a:solidFill>
                <a:latin typeface="Arial"/>
                <a:cs typeface="Arial"/>
              </a:rPr>
              <a:t>chloroplèthe </a:t>
            </a:r>
            <a:r>
              <a:rPr lang="en-US" sz="1500" dirty="0">
                <a:solidFill>
                  <a:sysClr val="windowText" lastClr="000000"/>
                </a:solidFill>
                <a:latin typeface="Arial"/>
                <a:cs typeface="Arial"/>
              </a:rPr>
              <a:t>indiquant les temps de trajet vers l'hôpital le plus proche par tranche de revenus.</a:t>
            </a:r>
            <a:endParaRPr lang="en-GB" sz="1500" dirty="0">
              <a:solidFill>
                <a:sysClr val="windowText" lastClr="000000"/>
              </a:solidFill>
              <a:latin typeface="Arial"/>
              <a:cs typeface="Arial"/>
            </a:endParaRPr>
          </a:p>
        </p:txBody>
      </p:sp>
      <p:pic>
        <p:nvPicPr>
          <p:cNvPr id="13314" name="Picture 2">
            <a:extLst>
              <a:ext uri="{FF2B5EF4-FFF2-40B4-BE49-F238E27FC236}">
                <a16:creationId xmlns:a16="http://schemas.microsoft.com/office/drawing/2014/main" id="{040CAC85-3162-592E-2B5B-DB63E626E9E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642346"/>
            <a:ext cx="5350034" cy="357330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036147A-3A40-4CCF-3986-CEE36221964C}"/>
              </a:ext>
            </a:extLst>
          </p:cNvPr>
          <p:cNvSpPr txBox="1"/>
          <p:nvPr/>
        </p:nvSpPr>
        <p:spPr>
          <a:xfrm>
            <a:off x="740566" y="8562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Opportunités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0EA6871C-401A-8570-DFDC-8DCE3E543783}"/>
              </a:ext>
            </a:extLst>
          </p:cNvPr>
          <p:cNvSpPr txBox="1">
            <a:spLocks/>
          </p:cNvSpPr>
          <p:nvPr/>
        </p:nvSpPr>
        <p:spPr>
          <a:xfrm>
            <a:off x="726280" y="412869"/>
            <a:ext cx="963306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US" sz="2400" b="1" dirty="0">
                <a:solidFill>
                  <a:schemeClr val="bg1"/>
                </a:solidFill>
              </a:rPr>
              <a:t>4. </a:t>
            </a:r>
            <a:r>
              <a:rPr lang="en-US" sz="2400" b="1" dirty="0" err="1">
                <a:solidFill>
                  <a:schemeClr val="bg1"/>
                </a:solidFill>
              </a:rPr>
              <a:t>Défis</a:t>
            </a:r>
            <a:r>
              <a:rPr lang="en-US" sz="2400" b="1" dirty="0">
                <a:solidFill>
                  <a:schemeClr val="bg1"/>
                </a:solidFill>
              </a:rPr>
              <a:t> et </a:t>
            </a:r>
            <a:r>
              <a:rPr lang="en-US" sz="2400" b="1" dirty="0" err="1">
                <a:solidFill>
                  <a:schemeClr val="bg1"/>
                </a:solidFill>
              </a:rPr>
              <a:t>opportunités</a:t>
            </a:r>
            <a:r>
              <a:rPr lang="en-US" sz="2400" b="1" dirty="0">
                <a:solidFill>
                  <a:schemeClr val="bg1"/>
                </a:solidFill>
              </a:rPr>
              <a:t> dans la </a:t>
            </a:r>
            <a:r>
              <a:rPr lang="en-US" sz="2400" b="1" dirty="0" err="1">
                <a:solidFill>
                  <a:schemeClr val="bg1"/>
                </a:solidFill>
              </a:rPr>
              <a:t>visualisation</a:t>
            </a:r>
            <a:r>
              <a:rPr lang="en-US" sz="2400" b="1" dirty="0">
                <a:solidFill>
                  <a:schemeClr val="bg1"/>
                </a:solidFill>
              </a:rPr>
              <a:t> des données sur les transports</a:t>
            </a:r>
          </a:p>
        </p:txBody>
      </p:sp>
      <p:sp>
        <p:nvSpPr>
          <p:cNvPr id="2" name="object 6">
            <a:extLst>
              <a:ext uri="{FF2B5EF4-FFF2-40B4-BE49-F238E27FC236}">
                <a16:creationId xmlns:a16="http://schemas.microsoft.com/office/drawing/2014/main" id="{D6D270C3-8DE9-E3ED-F2AE-10899E72B339}"/>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A2AB1AEE-C6A9-9471-0F88-BD0612CA1814}"/>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647852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C6072-5E05-78F0-939F-32D456766AE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02A358F-0FD0-2A91-830B-0CE7DC1C5ED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6551EE66-735B-48AA-907C-2018572897F2}"/>
              </a:ext>
            </a:extLst>
          </p:cNvPr>
          <p:cNvSpPr txBox="1"/>
          <p:nvPr/>
        </p:nvSpPr>
        <p:spPr>
          <a:xfrm>
            <a:off x="726282" y="1552568"/>
            <a:ext cx="5047143"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Simulation de scénarios et prévisions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Intégrer DV à des outils de modélisation pour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Montrer les embouteillages futurs selon différents scénarios de croissance démographique</a:t>
            </a:r>
          </a:p>
          <a:p>
            <a:pPr marL="190500" defTabSz="1175644" hangingPunct="1">
              <a:lnSpc>
                <a:spcPct val="150000"/>
              </a:lnSpc>
              <a:spcBef>
                <a:spcPts val="129"/>
              </a:spcBef>
            </a:pPr>
            <a:r>
              <a:rPr lang="en-US" sz="1600" dirty="0">
                <a:solidFill>
                  <a:sysClr val="windowText" lastClr="000000"/>
                </a:solidFill>
                <a:latin typeface="Arial"/>
                <a:cs typeface="Arial"/>
              </a:rPr>
              <a:t>	ii. Visualiser l'impact de la mise en place d'un nouveau     couloir de bus ou d'une nouvelle piste cyclable</a:t>
            </a:r>
          </a:p>
          <a:p>
            <a:pPr marL="190500" defTabSz="1175644" hangingPunct="1">
              <a:lnSpc>
                <a:spcPct val="150000"/>
              </a:lnSpc>
              <a:spcBef>
                <a:spcPts val="129"/>
              </a:spcBef>
            </a:pPr>
            <a:r>
              <a:rPr lang="en-US" sz="1600" dirty="0">
                <a:solidFill>
                  <a:sysClr val="windowText" lastClr="000000"/>
                </a:solidFill>
                <a:latin typeface="Arial"/>
                <a:cs typeface="Arial"/>
              </a:rPr>
              <a:t>	iii. Estimer les réductions de CO₂ grâce à l'adoption de véhicules électriques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Communiquer des modèles complexes à l'aide de visuels narratifs.</a:t>
            </a:r>
            <a:endParaRPr lang="en-GB" sz="1600" dirty="0">
              <a:solidFill>
                <a:sysClr val="windowText" lastClr="000000"/>
              </a:solidFill>
              <a:latin typeface="Arial"/>
              <a:cs typeface="Arial"/>
            </a:endParaRPr>
          </a:p>
        </p:txBody>
      </p:sp>
      <p:pic>
        <p:nvPicPr>
          <p:cNvPr id="14338" name="Picture 2">
            <a:extLst>
              <a:ext uri="{FF2B5EF4-FFF2-40B4-BE49-F238E27FC236}">
                <a16:creationId xmlns:a16="http://schemas.microsoft.com/office/drawing/2014/main" id="{7D2E3452-F95A-D0F9-90A0-78BE641DF3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0563" y="1552568"/>
            <a:ext cx="6143624" cy="373283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86A0F3A-52AA-1866-D8CB-4F00B4C7C8B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Opportunités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4C3C7F2-714C-9792-1D27-332B6E2D43A1}"/>
              </a:ext>
            </a:extLst>
          </p:cNvPr>
          <p:cNvSpPr txBox="1">
            <a:spLocks/>
          </p:cNvSpPr>
          <p:nvPr/>
        </p:nvSpPr>
        <p:spPr>
          <a:xfrm>
            <a:off x="726280" y="412869"/>
            <a:ext cx="895015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US" sz="2400" b="1" dirty="0">
                <a:solidFill>
                  <a:schemeClr val="bg1"/>
                </a:solidFill>
              </a:rPr>
              <a:t>4. </a:t>
            </a:r>
            <a:r>
              <a:rPr lang="en-US" sz="2400" b="1" dirty="0" err="1">
                <a:solidFill>
                  <a:schemeClr val="bg1"/>
                </a:solidFill>
              </a:rPr>
              <a:t>Défis</a:t>
            </a:r>
            <a:r>
              <a:rPr lang="en-US" sz="2400" b="1" dirty="0">
                <a:solidFill>
                  <a:schemeClr val="bg1"/>
                </a:solidFill>
              </a:rPr>
              <a:t> et </a:t>
            </a:r>
            <a:r>
              <a:rPr lang="en-US" sz="2400" b="1" dirty="0" err="1">
                <a:solidFill>
                  <a:schemeClr val="bg1"/>
                </a:solidFill>
              </a:rPr>
              <a:t>opportunités</a:t>
            </a:r>
            <a:r>
              <a:rPr lang="en-US" sz="2400" b="1" dirty="0">
                <a:solidFill>
                  <a:schemeClr val="bg1"/>
                </a:solidFill>
              </a:rPr>
              <a:t> dans la </a:t>
            </a:r>
            <a:r>
              <a:rPr lang="en-US" sz="2400" b="1" dirty="0" err="1">
                <a:solidFill>
                  <a:schemeClr val="bg1"/>
                </a:solidFill>
              </a:rPr>
              <a:t>visualisation</a:t>
            </a:r>
            <a:r>
              <a:rPr lang="en-US" sz="2400" b="1" dirty="0">
                <a:solidFill>
                  <a:schemeClr val="bg1"/>
                </a:solidFill>
              </a:rPr>
              <a:t> des données de transport</a:t>
            </a:r>
          </a:p>
        </p:txBody>
      </p:sp>
      <p:sp>
        <p:nvSpPr>
          <p:cNvPr id="2" name="object 6">
            <a:extLst>
              <a:ext uri="{FF2B5EF4-FFF2-40B4-BE49-F238E27FC236}">
                <a16:creationId xmlns:a16="http://schemas.microsoft.com/office/drawing/2014/main" id="{91BB9EEA-CF5F-3FA4-BFD1-180CB8A5FD30}"/>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906B8E8C-F9AE-4A27-B34F-3967BE937342}"/>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760563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a:t>
            </a:r>
          </a:p>
          <a:p>
            <a:pPr algn="ctr"/>
            <a:r>
              <a:rPr lang="en-US" sz="3200" b="1" dirty="0">
                <a:solidFill>
                  <a:schemeClr val="bg1"/>
                </a:solidFill>
              </a:rPr>
              <a:t>Outils et logiciels de visualisation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1" y="6321630"/>
            <a:ext cx="443013" cy="368538"/>
          </a:xfrm>
        </p:spPr>
        <p:txBody>
          <a:bodyPr/>
          <a:lstStyle/>
          <a:p>
            <a:pPr marL="103685">
              <a:lnSpc>
                <a:spcPts val="1633"/>
              </a:lnSpc>
            </a:pPr>
            <a:r>
              <a:rPr lang="en-GB" sz="1500" spc="-64" dirty="0">
                <a:latin typeface="+mj-lt"/>
              </a:rPr>
              <a:t>23</a:t>
            </a:r>
            <a:endParaRPr lang="en-AT" sz="1500" spc="-64" dirty="0">
              <a:latin typeface="+mj-lt"/>
            </a:endParaRPr>
          </a:p>
        </p:txBody>
      </p:sp>
      <p:sp>
        <p:nvSpPr>
          <p:cNvPr id="2" name="object 6">
            <a:extLst>
              <a:ext uri="{FF2B5EF4-FFF2-40B4-BE49-F238E27FC236}">
                <a16:creationId xmlns:a16="http://schemas.microsoft.com/office/drawing/2014/main" id="{E2F32FA9-0399-35D0-A443-3BD4AC686BB4}"/>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6" name="object 6">
            <a:extLst>
              <a:ext uri="{FF2B5EF4-FFF2-40B4-BE49-F238E27FC236}">
                <a16:creationId xmlns:a16="http://schemas.microsoft.com/office/drawing/2014/main" id="{81E267D4-594C-0559-76A8-FE8CBF9E24C4}"/>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524992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Outils et logiciels de visualisation</a:t>
            </a:r>
            <a:endParaRPr sz="24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798CEEC8-46C8-0190-CCC7-68A75B95F92B}"/>
              </a:ext>
            </a:extLst>
          </p:cNvPr>
          <p:cNvSpPr txBox="1"/>
          <p:nvPr/>
        </p:nvSpPr>
        <p:spPr>
          <a:xfrm>
            <a:off x="726281" y="1324675"/>
            <a:ext cx="7028757" cy="472886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Graphiques et mise en forme conditionnelle</a:t>
            </a:r>
          </a:p>
          <a:p>
            <a:pPr marL="190500" defTabSz="1175644" hangingPunct="1">
              <a:lnSpc>
                <a:spcPct val="150000"/>
              </a:lnSpc>
              <a:spcBef>
                <a:spcPts val="129"/>
              </a:spcBef>
            </a:pPr>
            <a:endParaRPr lang="en-US" sz="18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t>
            </a:r>
            <a:r>
              <a:rPr lang="en-US" sz="1500" dirty="0">
                <a:solidFill>
                  <a:sysClr val="windowText" lastClr="000000"/>
                </a:solidFill>
                <a:latin typeface="Arial"/>
                <a:cs typeface="Arial"/>
              </a:rPr>
              <a:t>Des gains rapides pour les ensembles de données de petite à moyenne taille.</a:t>
            </a:r>
          </a:p>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Les graphiques linéaires, à barres, circulaires, en aires et en nuages de points sont faciles à créer.</a:t>
            </a:r>
          </a:p>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Le formatage conditionnel (échelles de couleurs, barres de données) permet de mettre en évidence :</a:t>
            </a:r>
            <a:endParaRPr lang="en-US" sz="15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itinéraires surchargés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écarts de performance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niveaux de congestion</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Exemple : </a:t>
            </a:r>
            <a:r>
              <a:rPr lang="en-US" sz="1500" dirty="0">
                <a:solidFill>
                  <a:sysClr val="windowText" lastClr="000000"/>
                </a:solidFill>
                <a:latin typeface="Arial"/>
                <a:cs typeface="Arial"/>
              </a:rPr>
              <a:t>utilisez le formatage conditionnel des couleurs pour montrer l'augmentation des retards aux arrêts de bus.</a:t>
            </a:r>
            <a:endParaRPr lang="en-GB" sz="1500" dirty="0">
              <a:solidFill>
                <a:sysClr val="windowText" lastClr="000000"/>
              </a:solidFill>
              <a:latin typeface="Arial"/>
              <a:cs typeface="Arial"/>
            </a:endParaRPr>
          </a:p>
        </p:txBody>
      </p:sp>
      <p:pic>
        <p:nvPicPr>
          <p:cNvPr id="4" name="Picture 3" descr="A green square with a white x on it&#10;&#10;AI-generated content may be incorrect.">
            <a:extLst>
              <a:ext uri="{FF2B5EF4-FFF2-40B4-BE49-F238E27FC236}">
                <a16:creationId xmlns:a16="http://schemas.microsoft.com/office/drawing/2014/main" id="{21C294B0-1E31-0B9D-40DF-90E605795F1E}"/>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778188" y="1924217"/>
            <a:ext cx="3233194" cy="3009565"/>
          </a:xfrm>
          <a:prstGeom prst="rect">
            <a:avLst/>
          </a:prstGeom>
        </p:spPr>
      </p:pic>
      <p:sp>
        <p:nvSpPr>
          <p:cNvPr id="3" name="object 3">
            <a:extLst>
              <a:ext uri="{FF2B5EF4-FFF2-40B4-BE49-F238E27FC236}">
                <a16:creationId xmlns:a16="http://schemas.microsoft.com/office/drawing/2014/main" id="{A479CF3C-B828-F246-75BE-DD8C72911D9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Microsoft Excel</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D52AE159-C84C-93BD-D084-2E70E6E1D000}"/>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10" name="object 6">
            <a:extLst>
              <a:ext uri="{FF2B5EF4-FFF2-40B4-BE49-F238E27FC236}">
                <a16:creationId xmlns:a16="http://schemas.microsoft.com/office/drawing/2014/main" id="{3CC200E5-92AE-11CE-8139-CDEB4A27A37F}"/>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783732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58E7-0B62-98D5-21C4-A79D44B4A18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EA63F59-BD7C-A366-DC6C-05DF0A2E76F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0A2F548E-3381-D812-0674-BFF2C50951BD}"/>
              </a:ext>
            </a:extLst>
          </p:cNvPr>
          <p:cNvSpPr txBox="1"/>
          <p:nvPr/>
        </p:nvSpPr>
        <p:spPr>
          <a:xfrm>
            <a:off x="726281" y="1303834"/>
            <a:ext cx="6727815" cy="499304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Tableaux croisés dynamiques et tableaux de bord</a:t>
            </a:r>
          </a:p>
          <a:p>
            <a:pPr marL="190500" defTabSz="1175644" hangingPunct="1">
              <a:lnSpc>
                <a:spcPct val="150000"/>
              </a:lnSpc>
              <a:spcBef>
                <a:spcPts val="129"/>
              </a:spcBef>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Créez des tableaux récapitulatifs et des visuels en filtrant les dimensions (par exemple, l'heure, l'itinéraire, la région). </a:t>
            </a:r>
          </a:p>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Combinez des graphiques, des filtres et des indicateurs clés de performance dans des tableaux de bord interactifs à l'aide des éléments suivants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Tableaux croisés dynamiques + </a:t>
            </a:r>
            <a:r>
              <a:rPr lang="en-US" sz="1500" dirty="0" err="1">
                <a:solidFill>
                  <a:sysClr val="windowText" lastClr="000000"/>
                </a:solidFill>
                <a:latin typeface="Arial"/>
                <a:cs typeface="Arial"/>
              </a:rPr>
              <a:t>graphiques croisés dynamiques</a:t>
            </a:r>
            <a:endParaRPr lang="en-US" sz="15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Segments et chronologies</a:t>
            </a:r>
          </a:p>
          <a:p>
            <a:pPr marL="190500" defTabSz="1175644" hangingPunct="1">
              <a:lnSpc>
                <a:spcPct val="150000"/>
              </a:lnSpc>
              <a:spcBef>
                <a:spcPts val="129"/>
              </a:spcBef>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Exemple : </a:t>
            </a:r>
            <a:r>
              <a:rPr lang="en-US" sz="1500" dirty="0">
                <a:solidFill>
                  <a:sysClr val="windowText" lastClr="000000"/>
                </a:solidFill>
                <a:latin typeface="Arial"/>
                <a:cs typeface="Arial"/>
              </a:rPr>
              <a:t>tableau de bord comparant les tendances mensuelles de fréquentation sur trois lignes de transport.</a:t>
            </a: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Idéal pour </a:t>
            </a:r>
            <a:r>
              <a:rPr lang="en-US" sz="1500" dirty="0">
                <a:solidFill>
                  <a:sysClr val="windowText" lastClr="000000"/>
                </a:solidFill>
                <a:latin typeface="Arial"/>
                <a:cs typeface="Arial"/>
              </a:rPr>
              <a:t>: analyse exploratoire, rapports, environnements low-code, petits ensembles de données.</a:t>
            </a:r>
            <a:endParaRPr lang="en-GB" sz="1500" dirty="0">
              <a:solidFill>
                <a:sysClr val="windowText" lastClr="000000"/>
              </a:solidFill>
              <a:latin typeface="Arial"/>
              <a:cs typeface="Arial"/>
            </a:endParaRPr>
          </a:p>
        </p:txBody>
      </p:sp>
      <p:pic>
        <p:nvPicPr>
          <p:cNvPr id="15362" name="Picture 2">
            <a:extLst>
              <a:ext uri="{FF2B5EF4-FFF2-40B4-BE49-F238E27FC236}">
                <a16:creationId xmlns:a16="http://schemas.microsoft.com/office/drawing/2014/main" id="{921168AA-C904-29DB-F8F0-C85DF280CA1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4096" y="2425638"/>
            <a:ext cx="3912243" cy="315963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EC02215-7362-D5A0-BDB5-5FC117A5864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Microsoft Excel</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BF28B958-EF14-03C7-593B-06FA565530AE}"/>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Outils et logiciels de visualisation</a:t>
            </a:r>
            <a:endParaRPr sz="2400" b="1" spc="-13" dirty="0">
              <a:solidFill>
                <a:schemeClr val="bg1"/>
              </a:solidFill>
            </a:endParaRPr>
          </a:p>
        </p:txBody>
      </p:sp>
      <p:sp>
        <p:nvSpPr>
          <p:cNvPr id="2" name="object 6">
            <a:extLst>
              <a:ext uri="{FF2B5EF4-FFF2-40B4-BE49-F238E27FC236}">
                <a16:creationId xmlns:a16="http://schemas.microsoft.com/office/drawing/2014/main" id="{75586565-A608-3420-8A13-F2862F7BA89C}"/>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5F14318F-872E-8E62-BDFF-C2410B507BC7}"/>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232452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3856981" y="435025"/>
            <a:ext cx="7608738"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Cours n° 9 : Visualisation des données dans le domaine des transports</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3542393463"/>
              </p:ext>
            </p:extLst>
          </p:nvPr>
        </p:nvGraphicFramePr>
        <p:xfrm>
          <a:off x="726282" y="1121481"/>
          <a:ext cx="5195016" cy="4121994"/>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400" b="1" dirty="0">
                          <a:solidFill>
                            <a:sysClr val="windowText" lastClr="000000"/>
                          </a:solidFill>
                          <a:latin typeface="Arial"/>
                          <a:cs typeface="Arial"/>
                        </a:rPr>
                        <a:t>1. Introduction à la visualisation des données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200" spc="64" dirty="0">
                          <a:solidFill>
                            <a:sysClr val="windowText" lastClr="000000"/>
                          </a:solidFill>
                          <a:latin typeface="Arial"/>
                          <a:cs typeface="Arial"/>
                        </a:rPr>
                        <a:t> </a:t>
                      </a:r>
                      <a:r>
                        <a:rPr lang="en-US" sz="1200" spc="64" dirty="0">
                          <a:solidFill>
                            <a:sysClr val="windowText" lastClr="000000"/>
                          </a:solidFill>
                          <a:latin typeface="Arial"/>
                          <a:cs typeface="Arial"/>
                        </a:rPr>
                        <a:t>1.1 Qu'est-ce que la visualisation des données (VD) ?</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200" spc="64" dirty="0">
                          <a:solidFill>
                            <a:sysClr val="windowText" lastClr="000000"/>
                          </a:solidFill>
                          <a:latin typeface="Arial"/>
                          <a:cs typeface="Arial"/>
                        </a:rPr>
                        <a:t> 1.2 Le rôle de la DV dans l'analyse des transports</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3</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200" b="1" dirty="0">
                          <a:solidFill>
                            <a:sysClr val="windowText" lastClr="000000"/>
                          </a:solidFill>
                          <a:latin typeface="Arial"/>
                          <a:cs typeface="Arial"/>
                        </a:rPr>
                        <a:t> </a:t>
                      </a:r>
                      <a:r>
                        <a:rPr lang="en-GB" sz="1200" spc="64" dirty="0">
                          <a:solidFill>
                            <a:sysClr val="windowText" lastClr="000000"/>
                          </a:solidFill>
                          <a:latin typeface="Arial"/>
                          <a:cs typeface="Arial"/>
                        </a:rPr>
                        <a:t>1.3 </a:t>
                      </a:r>
                      <a:r>
                        <a:rPr lang="en-US" sz="1200" spc="64" dirty="0">
                          <a:solidFill>
                            <a:sysClr val="windowText" lastClr="000000"/>
                          </a:solidFill>
                          <a:latin typeface="Arial"/>
                          <a:cs typeface="Arial"/>
                        </a:rPr>
                        <a:t>Contexte historique et tendances modernes</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4</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200" dirty="0">
                          <a:latin typeface="Arial" panose="020B0604020202020204" pitchFamily="34" charset="0"/>
                          <a:cs typeface="Arial" panose="020B0604020202020204" pitchFamily="34" charset="0"/>
                        </a:rPr>
                        <a:t> </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400" b="1" dirty="0">
                          <a:solidFill>
                            <a:sysClr val="windowText" lastClr="000000"/>
                          </a:solidFill>
                          <a:latin typeface="Arial"/>
                          <a:cs typeface="Arial"/>
                        </a:rPr>
                        <a:t>2. </a:t>
                      </a:r>
                      <a:r>
                        <a:rPr lang="en-US" sz="1400" b="1" dirty="0">
                          <a:solidFill>
                            <a:sysClr val="windowText" lastClr="000000"/>
                          </a:solidFill>
                          <a:latin typeface="Arial"/>
                          <a:cs typeface="Arial"/>
                        </a:rPr>
                        <a:t>Objectif de la visualisation des données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5</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200" dirty="0">
                          <a:latin typeface="Arial" panose="020B0604020202020204" pitchFamily="34" charset="0"/>
                          <a:cs typeface="Arial" panose="020B0604020202020204" pitchFamily="34" charset="0"/>
                        </a:rPr>
                        <a:t> </a:t>
                      </a:r>
                      <a:r>
                        <a:rPr lang="en-US" sz="1200" spc="64" dirty="0">
                          <a:solidFill>
                            <a:sysClr val="windowText" lastClr="000000"/>
                          </a:solidFill>
                          <a:latin typeface="Arial"/>
                          <a:cs typeface="Arial"/>
                        </a:rPr>
                        <a:t>2.1 Communiquer simplement des informations complexes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2.2 </a:t>
                      </a:r>
                      <a:r>
                        <a:rPr lang="en-US" sz="1200" spc="64" dirty="0">
                          <a:solidFill>
                            <a:sysClr val="windowText" lastClr="000000"/>
                          </a:solidFill>
                          <a:latin typeface="Arial"/>
                          <a:cs typeface="Arial"/>
                        </a:rPr>
                        <a:t>Aider à la prise de décision dans la planification des transports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7</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sz="1600" dirty="0"/>
                        <a:t> </a:t>
                      </a:r>
                      <a:r>
                        <a:rPr lang="en-GB" sz="1200" spc="64" dirty="0">
                          <a:solidFill>
                            <a:sysClr val="windowText" lastClr="000000"/>
                          </a:solidFill>
                          <a:latin typeface="Arial"/>
                          <a:cs typeface="Arial"/>
                        </a:rPr>
                        <a:t>2.3 Renforcer l'engagement des parties prenantes</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8</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r>
                        <a:rPr lang="en-GB" sz="1400" b="1"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2.4 </a:t>
                      </a:r>
                      <a:r>
                        <a:rPr lang="en-US" sz="1200" spc="64" dirty="0">
                          <a:solidFill>
                            <a:sysClr val="windowText" lastClr="000000"/>
                          </a:solidFill>
                          <a:latin typeface="Arial"/>
                          <a:cs typeface="Arial"/>
                        </a:rPr>
                        <a:t>Exemples tirés de projets liés à la circulation, au transport en commun et aux infrastructures</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9</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383149107"/>
              </p:ext>
            </p:extLst>
          </p:nvPr>
        </p:nvGraphicFramePr>
        <p:xfrm>
          <a:off x="6096000" y="1150653"/>
          <a:ext cx="4902005" cy="3608614"/>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285769">
                <a:tc>
                  <a:txBody>
                    <a:bodyPr/>
                    <a:lstStyle/>
                    <a:p>
                      <a:r>
                        <a:rPr lang="en-GB" sz="1200" dirty="0">
                          <a:latin typeface="Arial" panose="020B0604020202020204" pitchFamily="34" charset="0"/>
                          <a:cs typeface="Arial" panose="020B0604020202020204" pitchFamily="34" charset="0"/>
                        </a:rPr>
                        <a:t> </a:t>
                      </a:r>
                      <a:r>
                        <a:rPr lang="en-US" sz="1200" spc="64" dirty="0">
                          <a:solidFill>
                            <a:sysClr val="windowText" lastClr="000000"/>
                          </a:solidFill>
                          <a:latin typeface="Arial"/>
                          <a:cs typeface="Arial"/>
                        </a:rPr>
                        <a:t>3.3 Éviter les graphiques trompeurs ou encombrés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13</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8952767"/>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3.4 </a:t>
                      </a:r>
                      <a:r>
                        <a:rPr lang="en-US" sz="1200" spc="64" dirty="0">
                          <a:solidFill>
                            <a:sysClr val="windowText" lastClr="000000"/>
                          </a:solidFill>
                          <a:latin typeface="Arial"/>
                          <a:cs typeface="Arial"/>
                        </a:rPr>
                        <a:t>Codage visuel et perception dans les contextes d'ingénierie.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7354591"/>
                  </a:ext>
                </a:extLst>
              </a:tr>
              <a:tr h="285769">
                <a:tc>
                  <a:txBody>
                    <a:bodyPr/>
                    <a:lstStyle/>
                    <a:p>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86327358"/>
                  </a:ext>
                </a:extLst>
              </a:tr>
              <a:tr h="285769">
                <a:tc>
                  <a:txBody>
                    <a:bodyPr/>
                    <a:lstStyle/>
                    <a:p>
                      <a:r>
                        <a:rPr lang="en-GB" sz="1400" b="1" dirty="0">
                          <a:solidFill>
                            <a:sysClr val="windowText" lastClr="000000"/>
                          </a:solidFill>
                          <a:latin typeface="Arial"/>
                          <a:cs typeface="Arial"/>
                        </a:rPr>
                        <a:t>4. </a:t>
                      </a:r>
                      <a:r>
                        <a:rPr lang="en-US" sz="1400" b="1" dirty="0">
                          <a:solidFill>
                            <a:sysClr val="windowText" lastClr="000000"/>
                          </a:solidFill>
                          <a:latin typeface="Arial"/>
                          <a:cs typeface="Arial"/>
                        </a:rPr>
                        <a:t>Défis et opportunités dans la visualisation des données de transport</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15</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4.1 Défis courants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4.2 Opportunités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20</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050211"/>
                  </a:ext>
                </a:extLst>
              </a:tr>
              <a:tr h="28576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b="1" dirty="0">
                          <a:solidFill>
                            <a:sysClr val="windowText" lastClr="000000"/>
                          </a:solidFill>
                          <a:latin typeface="Arial"/>
                          <a:cs typeface="Arial"/>
                        </a:rPr>
                        <a:t>5. </a:t>
                      </a:r>
                      <a:r>
                        <a:rPr lang="en-US" sz="1400" b="1" dirty="0">
                          <a:solidFill>
                            <a:sysClr val="windowText" lastClr="000000"/>
                          </a:solidFill>
                          <a:latin typeface="Arial"/>
                          <a:cs typeface="Arial"/>
                        </a:rPr>
                        <a:t>Outils et logiciels de visualisation</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23</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495611"/>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5.1 Microsoft Excel</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24</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5.2 Python</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285885"/>
                  </a:ext>
                </a:extLst>
              </a:tr>
              <a:tr h="285769">
                <a:tc>
                  <a:txBody>
                    <a:bodyPr/>
                    <a:lstStyle/>
                    <a:p>
                      <a:r>
                        <a:rPr lang="en-GB" sz="1200" dirty="0">
                          <a:latin typeface="Arial" panose="020B0604020202020204" pitchFamily="34" charset="0"/>
                          <a:cs typeface="Arial" panose="020B0604020202020204" pitchFamily="34" charset="0"/>
                        </a:rPr>
                        <a:t> </a:t>
                      </a:r>
                      <a:r>
                        <a:rPr lang="en-US" sz="1200" spc="64" dirty="0">
                          <a:solidFill>
                            <a:sysClr val="windowText" lastClr="000000"/>
                          </a:solidFill>
                          <a:latin typeface="Arial"/>
                          <a:cs typeface="Arial"/>
                        </a:rPr>
                        <a:t>5.3 Quand utiliser Excel ou Python ?</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29</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541152"/>
                  </a:ext>
                </a:extLst>
              </a:tr>
            </a:tbl>
          </a:graphicData>
        </a:graphic>
      </p:graphicFrame>
      <p:sp>
        <p:nvSpPr>
          <p:cNvPr id="3" name="object 6">
            <a:extLst>
              <a:ext uri="{FF2B5EF4-FFF2-40B4-BE49-F238E27FC236}">
                <a16:creationId xmlns:a16="http://schemas.microsoft.com/office/drawing/2014/main" id="{34D0C56A-5046-AFAC-9BD6-70C0B5ECB0F5}"/>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EB2A3E5A-1234-49AF-7FAC-0C31EBB5D095}"/>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graphicFrame>
        <p:nvGraphicFramePr>
          <p:cNvPr id="6" name="Table 5">
            <a:extLst>
              <a:ext uri="{FF2B5EF4-FFF2-40B4-BE49-F238E27FC236}">
                <a16:creationId xmlns:a16="http://schemas.microsoft.com/office/drawing/2014/main" id="{E553424C-201D-3957-A496-4C3A256D6DAA}"/>
              </a:ext>
            </a:extLst>
          </p:cNvPr>
          <p:cNvGraphicFramePr>
            <a:graphicFrameLocks noGrp="1"/>
          </p:cNvGraphicFramePr>
          <p:nvPr>
            <p:extLst>
              <p:ext uri="{D42A27DB-BD31-4B8C-83A1-F6EECF244321}">
                <p14:modId xmlns:p14="http://schemas.microsoft.com/office/powerpoint/2010/main" val="4096612422"/>
              </p:ext>
            </p:extLst>
          </p:nvPr>
        </p:nvGraphicFramePr>
        <p:xfrm>
          <a:off x="726282" y="5169780"/>
          <a:ext cx="5195016" cy="1066800"/>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2167649040"/>
                    </a:ext>
                  </a:extLst>
                </a:gridCol>
                <a:gridCol w="786037">
                  <a:extLst>
                    <a:ext uri="{9D8B030D-6E8A-4147-A177-3AD203B41FA5}">
                      <a16:colId xmlns:a16="http://schemas.microsoft.com/office/drawing/2014/main" val="2560733527"/>
                    </a:ext>
                  </a:extLst>
                </a:gridCol>
              </a:tblGrid>
              <a:tr h="345366">
                <a:tc>
                  <a:txBody>
                    <a:bodyPr/>
                    <a:lstStyle/>
                    <a:p>
                      <a:r>
                        <a:rPr lang="en-GB" sz="1400" b="1" dirty="0">
                          <a:solidFill>
                            <a:sysClr val="windowText" lastClr="000000"/>
                          </a:solidFill>
                          <a:latin typeface="Arial"/>
                          <a:cs typeface="Arial"/>
                        </a:rPr>
                        <a:t>3. </a:t>
                      </a:r>
                      <a:r>
                        <a:rPr lang="en-US" sz="1400" b="1" dirty="0">
                          <a:solidFill>
                            <a:sysClr val="windowText" lastClr="000000"/>
                          </a:solidFill>
                          <a:latin typeface="Arial"/>
                          <a:cs typeface="Arial"/>
                        </a:rPr>
                        <a:t>Principes </a:t>
                      </a:r>
                      <a:r>
                        <a:rPr lang="en-US" sz="1400" b="1" dirty="0" err="1">
                          <a:solidFill>
                            <a:sysClr val="windowText" lastClr="000000"/>
                          </a:solidFill>
                          <a:latin typeface="Arial"/>
                          <a:cs typeface="Arial"/>
                        </a:rPr>
                        <a:t>d'une</a:t>
                      </a:r>
                      <a:r>
                        <a:rPr lang="en-US" sz="1400" b="1" dirty="0">
                          <a:solidFill>
                            <a:sysClr val="windowText" lastClr="000000"/>
                          </a:solidFill>
                          <a:latin typeface="Arial"/>
                          <a:cs typeface="Arial"/>
                        </a:rPr>
                        <a:t> </a:t>
                      </a:r>
                      <a:r>
                        <a:rPr lang="en-US" sz="1400" b="1" dirty="0" err="1">
                          <a:solidFill>
                            <a:sysClr val="windowText" lastClr="000000"/>
                          </a:solidFill>
                          <a:latin typeface="Arial"/>
                          <a:cs typeface="Arial"/>
                        </a:rPr>
                        <a:t>visualisation</a:t>
                      </a:r>
                      <a:r>
                        <a:rPr lang="en-US" sz="1400" b="1" dirty="0">
                          <a:solidFill>
                            <a:sysClr val="windowText" lastClr="000000"/>
                          </a:solidFill>
                          <a:latin typeface="Arial"/>
                          <a:cs typeface="Arial"/>
                        </a:rPr>
                        <a:t> </a:t>
                      </a:r>
                      <a:r>
                        <a:rPr lang="en-US" sz="1400" b="1" dirty="0" err="1">
                          <a:solidFill>
                            <a:sysClr val="windowText" lastClr="000000"/>
                          </a:solidFill>
                          <a:latin typeface="Arial"/>
                          <a:cs typeface="Arial"/>
                        </a:rPr>
                        <a:t>efficace</a:t>
                      </a:r>
                      <a:r>
                        <a:rPr lang="en-US" sz="1400" b="1" dirty="0">
                          <a:solidFill>
                            <a:sysClr val="windowText" lastClr="000000"/>
                          </a:solidFill>
                          <a:latin typeface="Arial"/>
                          <a:cs typeface="Arial"/>
                        </a:rPr>
                        <a:t> des données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10</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1791486"/>
                  </a:ext>
                </a:extLst>
              </a:tr>
              <a:tr h="268051">
                <a:tc>
                  <a:txBody>
                    <a:bodyPr/>
                    <a:lstStyle/>
                    <a:p>
                      <a:r>
                        <a:rPr lang="en-US" sz="1200" spc="64" dirty="0">
                          <a:solidFill>
                            <a:sysClr val="windowText" lastClr="000000"/>
                          </a:solidFill>
                          <a:latin typeface="Arial"/>
                          <a:cs typeface="Arial"/>
                        </a:rPr>
                        <a:t>3.1 Clarté, précision et simplicité</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11</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689192"/>
                  </a:ext>
                </a:extLst>
              </a:tr>
              <a:tr h="156706">
                <a:tc>
                  <a:txBody>
                    <a:bodyPr/>
                    <a:lstStyle/>
                    <a:p>
                      <a:r>
                        <a:rPr lang="en-GB" sz="1200" spc="64" dirty="0">
                          <a:solidFill>
                            <a:sysClr val="windowText" lastClr="000000"/>
                          </a:solidFill>
                          <a:latin typeface="Arial"/>
                          <a:cs typeface="Arial"/>
                        </a:rPr>
                        <a:t>3.2 </a:t>
                      </a:r>
                      <a:r>
                        <a:rPr lang="en-US" sz="1200" spc="64" dirty="0">
                          <a:solidFill>
                            <a:sysClr val="windowText" lastClr="000000"/>
                          </a:solidFill>
                          <a:latin typeface="Arial"/>
                          <a:cs typeface="Arial"/>
                        </a:rPr>
                        <a:t>Choisir les bons types de graphiques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12</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8627172"/>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9FF77-5E62-0B27-586A-CF99F3B8D80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B33193-633D-BDF6-E215-AD569D116D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26371E9A-34F5-F9EF-9BCA-E4EAE4487072}"/>
              </a:ext>
            </a:extLst>
          </p:cNvPr>
          <p:cNvSpPr txBox="1"/>
          <p:nvPr/>
        </p:nvSpPr>
        <p:spPr>
          <a:xfrm>
            <a:off x="726281" y="1170735"/>
            <a:ext cx="6461597" cy="501869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Matplotlib &amp; Seaborn (visuels statiques)</a:t>
            </a:r>
          </a:p>
          <a:p>
            <a:pPr marL="190500" defTabSz="1175644" hangingPunct="1">
              <a:lnSpc>
                <a:spcPct val="150000"/>
              </a:lnSpc>
              <a:spcBef>
                <a:spcPts val="129"/>
              </a:spcBef>
            </a:pPr>
            <a:endParaRPr lang="en-US" sz="15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500" b="1" dirty="0">
                <a:solidFill>
                  <a:sysClr val="windowText" lastClr="000000"/>
                </a:solidFill>
                <a:latin typeface="Arial"/>
                <a:cs typeface="Arial"/>
              </a:rPr>
              <a:t>Matplotlib : </a:t>
            </a:r>
            <a:r>
              <a:rPr lang="en-US" sz="1500" dirty="0">
                <a:solidFill>
                  <a:sysClr val="windowText" lastClr="000000"/>
                </a:solidFill>
                <a:latin typeface="Arial"/>
                <a:cs typeface="Arial"/>
              </a:rPr>
              <a:t>la base de tous les graphiques Python ; hautement personnalisable.</a:t>
            </a:r>
            <a:endParaRPr lang="en-US" sz="15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500" b="1" dirty="0">
                <a:solidFill>
                  <a:sysClr val="windowText" lastClr="000000"/>
                </a:solidFill>
                <a:latin typeface="Arial"/>
                <a:cs typeface="Arial"/>
              </a:rPr>
              <a:t>Seaborn : </a:t>
            </a:r>
            <a:r>
              <a:rPr lang="en-US" sz="1500" dirty="0">
                <a:solidFill>
                  <a:sysClr val="windowText" lastClr="000000"/>
                </a:solidFill>
                <a:latin typeface="Arial"/>
                <a:cs typeface="Arial"/>
              </a:rPr>
              <a:t>basé sur Matplotlib ; offre de superbes graphiques statistiques avec moins de code.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Exemple : </a:t>
            </a:r>
            <a:r>
              <a:rPr lang="en-US" sz="1500" dirty="0">
                <a:solidFill>
                  <a:sysClr val="windowText" lastClr="000000"/>
                </a:solidFill>
                <a:latin typeface="Arial"/>
                <a:cs typeface="Arial"/>
              </a:rPr>
              <a:t>utilisez Seaborn heatmap() pour visualiser la densité de transfert entre stations.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Idéal pour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Tracer des séries chronologiques (par exemple, le flux de trafic)</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Histogrammes (par exemple, distributions des temps de trajet)</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Boîtes à moustaches (par exemple, variation des vitesses)</a:t>
            </a:r>
            <a:endParaRPr lang="en-GB" sz="1500" dirty="0">
              <a:solidFill>
                <a:sysClr val="windowText" lastClr="000000"/>
              </a:solidFill>
              <a:latin typeface="Arial"/>
              <a:cs typeface="Arial"/>
            </a:endParaRPr>
          </a:p>
        </p:txBody>
      </p:sp>
      <p:pic>
        <p:nvPicPr>
          <p:cNvPr id="16386" name="Picture 2">
            <a:extLst>
              <a:ext uri="{FF2B5EF4-FFF2-40B4-BE49-F238E27FC236}">
                <a16:creationId xmlns:a16="http://schemas.microsoft.com/office/drawing/2014/main" id="{31ABFC07-98D6-3CCF-8783-C19BB19593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3705" y="2541107"/>
            <a:ext cx="4382013" cy="232109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EDE35A6-56B1-BD38-CDCA-E4162419A38D}"/>
              </a:ext>
            </a:extLst>
          </p:cNvPr>
          <p:cNvSpPr txBox="1"/>
          <p:nvPr/>
        </p:nvSpPr>
        <p:spPr>
          <a:xfrm>
            <a:off x="740566" y="84469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Python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8E1DD08-54A0-9EC4-9008-948F6EA64184}"/>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Outils et logiciels de visualisation</a:t>
            </a:r>
            <a:endParaRPr sz="2400" b="1" spc="-13" dirty="0">
              <a:solidFill>
                <a:schemeClr val="bg1"/>
              </a:solidFill>
            </a:endParaRPr>
          </a:p>
        </p:txBody>
      </p:sp>
      <p:sp>
        <p:nvSpPr>
          <p:cNvPr id="2" name="object 6">
            <a:extLst>
              <a:ext uri="{FF2B5EF4-FFF2-40B4-BE49-F238E27FC236}">
                <a16:creationId xmlns:a16="http://schemas.microsoft.com/office/drawing/2014/main" id="{246C0BF2-8315-13B0-BB21-6EF4C6240D07}"/>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72520C1B-0826-31B7-1B9F-22DD87E04A40}"/>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185580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BC583-491E-EDE8-0AA8-F705E829D5B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6BFD29-688E-AFFB-B047-31DAD2BC28D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sp>
        <p:nvSpPr>
          <p:cNvPr id="7" name="object 3">
            <a:extLst>
              <a:ext uri="{FF2B5EF4-FFF2-40B4-BE49-F238E27FC236}">
                <a16:creationId xmlns:a16="http://schemas.microsoft.com/office/drawing/2014/main" id="{B265EAEF-465A-E053-0B7F-C765543EEAEB}"/>
              </a:ext>
            </a:extLst>
          </p:cNvPr>
          <p:cNvSpPr txBox="1"/>
          <p:nvPr/>
        </p:nvSpPr>
        <p:spPr>
          <a:xfrm>
            <a:off x="726281" y="1251462"/>
            <a:ext cx="6172230" cy="5026065"/>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err="1">
                <a:solidFill>
                  <a:sysClr val="windowText" lastClr="000000"/>
                </a:solidFill>
                <a:latin typeface="Arial"/>
                <a:cs typeface="Arial"/>
              </a:rPr>
              <a:t>Plotly </a:t>
            </a:r>
            <a:r>
              <a:rPr lang="en-US" sz="1800" b="1" dirty="0">
                <a:solidFill>
                  <a:sysClr val="windowText" lastClr="000000"/>
                </a:solidFill>
                <a:latin typeface="Arial"/>
                <a:cs typeface="Arial"/>
              </a:rPr>
              <a:t>(visuels interactifs) </a:t>
            </a:r>
          </a:p>
          <a:p>
            <a:pPr marL="190500" defTabSz="1175644" hangingPunct="1">
              <a:lnSpc>
                <a:spcPct val="150000"/>
              </a:lnSpc>
              <a:spcBef>
                <a:spcPts val="129"/>
              </a:spcBef>
            </a:pPr>
            <a:endParaRPr lang="en-US" sz="20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Permet la création de visuels interactifs et basés sur le Web :</a:t>
            </a:r>
          </a:p>
          <a:p>
            <a:pPr marL="190500" lvl="1" indent="0" defTabSz="1175644" hangingPunct="1">
              <a:lnSpc>
                <a:spcPct val="150000"/>
              </a:lnSpc>
              <a:spcBef>
                <a:spcPts val="129"/>
              </a:spcBef>
            </a:pPr>
            <a:r>
              <a:rPr lang="en-US" sz="1600" b="1"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Étiquettes contextuelles</a:t>
            </a:r>
          </a:p>
          <a:p>
            <a:pPr marL="190500" lvl="1" indent="0" defTabSz="1175644" hangingPunct="1">
              <a:lnSpc>
                <a:spcPct val="150000"/>
              </a:lnSpc>
              <a:spcBef>
                <a:spcPts val="129"/>
              </a:spcBef>
            </a:pPr>
            <a:r>
              <a:rPr lang="en-US" sz="1600" dirty="0">
                <a:solidFill>
                  <a:sysClr val="windowText" lastClr="000000"/>
                </a:solidFill>
                <a:latin typeface="Arial"/>
                <a:cs typeface="Arial"/>
              </a:rPr>
              <a:t>	ii. Zoom</a:t>
            </a:r>
          </a:p>
          <a:p>
            <a:pPr marL="190500" lvl="1" indent="0" defTabSz="1175644" hangingPunct="1">
              <a:lnSpc>
                <a:spcPct val="150000"/>
              </a:lnSpc>
              <a:spcBef>
                <a:spcPts val="129"/>
              </a:spcBef>
            </a:pPr>
            <a:r>
              <a:rPr lang="en-US" sz="1600" dirty="0">
                <a:solidFill>
                  <a:sysClr val="windowText" lastClr="000000"/>
                </a:solidFill>
                <a:latin typeface="Arial"/>
                <a:cs typeface="Arial"/>
              </a:rPr>
              <a:t>	iii. Curseurs et menus déroulants</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Idéal pour les tableaux de bord et l'intégration dans des applications web (Dash, </a:t>
            </a:r>
            <a:r>
              <a:rPr lang="en-US" sz="1600" dirty="0" err="1">
                <a:solidFill>
                  <a:sysClr val="windowText" lastClr="000000"/>
                </a:solidFill>
                <a:latin typeface="Arial"/>
                <a:cs typeface="Arial"/>
              </a:rPr>
              <a:t>Streamlit</a:t>
            </a:r>
            <a:r>
              <a:rPr lang="en-US" sz="1600"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Exemple : </a:t>
            </a:r>
            <a:r>
              <a:rPr lang="en-US" sz="1600" dirty="0" err="1">
                <a:solidFill>
                  <a:sysClr val="windowText" lastClr="000000"/>
                </a:solidFill>
                <a:latin typeface="Arial"/>
                <a:cs typeface="Arial"/>
              </a:rPr>
              <a:t>Plotly </a:t>
            </a:r>
            <a:r>
              <a:rPr lang="en-US" sz="1600" b="1" dirty="0" err="1">
                <a:solidFill>
                  <a:sysClr val="windowText" lastClr="000000"/>
                </a:solidFill>
                <a:latin typeface="Arial"/>
                <a:cs typeface="Arial"/>
              </a:rPr>
              <a:t>scatter_mapbox</a:t>
            </a: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pour afficher en temps réel la position des bus et le nombre de passagers.</a:t>
            </a:r>
            <a:endParaRPr lang="en-GB" sz="1600" dirty="0">
              <a:solidFill>
                <a:sysClr val="windowText" lastClr="000000"/>
              </a:solidFill>
              <a:latin typeface="Arial"/>
              <a:cs typeface="Arial"/>
            </a:endParaRPr>
          </a:p>
        </p:txBody>
      </p:sp>
      <p:pic>
        <p:nvPicPr>
          <p:cNvPr id="17410" name="Picture 2">
            <a:extLst>
              <a:ext uri="{FF2B5EF4-FFF2-40B4-BE49-F238E27FC236}">
                <a16:creationId xmlns:a16="http://schemas.microsoft.com/office/drawing/2014/main" id="{DBE8E5F7-9A74-93B6-008E-D7891A832C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3774" y="2141316"/>
            <a:ext cx="4833334" cy="290524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AD28BE8-6172-0DAE-8779-DDFCBC283837}"/>
              </a:ext>
            </a:extLst>
          </p:cNvPr>
          <p:cNvSpPr txBox="1"/>
          <p:nvPr/>
        </p:nvSpPr>
        <p:spPr>
          <a:xfrm>
            <a:off x="740566" y="84469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Python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7CD213BA-CBFA-0BD3-1202-73F185AED7AC}"/>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Outils et logiciels pour la visualisation</a:t>
            </a:r>
            <a:endParaRPr sz="2400" b="1" spc="-13" dirty="0">
              <a:solidFill>
                <a:schemeClr val="bg1"/>
              </a:solidFill>
            </a:endParaRPr>
          </a:p>
        </p:txBody>
      </p:sp>
      <p:sp>
        <p:nvSpPr>
          <p:cNvPr id="2" name="object 6">
            <a:extLst>
              <a:ext uri="{FF2B5EF4-FFF2-40B4-BE49-F238E27FC236}">
                <a16:creationId xmlns:a16="http://schemas.microsoft.com/office/drawing/2014/main" id="{3151569D-6185-8E59-A063-2404374DDA53}"/>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03EF05DA-ACBD-8CDE-19D6-71B407F510A1}"/>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342750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8DA7D-6123-5F35-E2F2-D94E25059FD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17D3987-E850-4B7D-2AA6-07B3B01E9ED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7" name="object 3">
            <a:extLst>
              <a:ext uri="{FF2B5EF4-FFF2-40B4-BE49-F238E27FC236}">
                <a16:creationId xmlns:a16="http://schemas.microsoft.com/office/drawing/2014/main" id="{A12D5E37-7E76-82E8-1BB3-F7E9EC6F0DC2}"/>
              </a:ext>
            </a:extLst>
          </p:cNvPr>
          <p:cNvSpPr txBox="1"/>
          <p:nvPr/>
        </p:nvSpPr>
        <p:spPr>
          <a:xfrm>
            <a:off x="726281" y="1446870"/>
            <a:ext cx="6790120" cy="5539026"/>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err="1">
                <a:solidFill>
                  <a:sysClr val="windowText" lastClr="000000"/>
                </a:solidFill>
                <a:latin typeface="Arial"/>
                <a:cs typeface="Arial"/>
              </a:rPr>
              <a:t>GeoPandas </a:t>
            </a:r>
            <a:r>
              <a:rPr lang="en-US" sz="1800" b="1" dirty="0">
                <a:solidFill>
                  <a:sysClr val="windowText" lastClr="000000"/>
                </a:solidFill>
                <a:latin typeface="Arial"/>
                <a:cs typeface="Arial"/>
              </a:rPr>
              <a:t>(visualisation géospatiale)</a:t>
            </a:r>
          </a:p>
          <a:p>
            <a:pPr marL="190500" defTabSz="1175644" hangingPunct="1">
              <a:lnSpc>
                <a:spcPct val="150000"/>
              </a:lnSpc>
              <a:spcBef>
                <a:spcPts val="129"/>
              </a:spcBef>
            </a:pPr>
            <a:endParaRPr lang="en-US" sz="2000" b="1"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Combine Pandas + Shapely + Matplotlib pour les données spatiales. </a:t>
            </a:r>
          </a:p>
          <a:p>
            <a:pPr marL="476250" indent="-285750" defTabSz="1175644" hangingPunct="1">
              <a:lnSpc>
                <a:spcPct val="150000"/>
              </a:lnSpc>
              <a:spcBef>
                <a:spcPts val="129"/>
              </a:spcBef>
              <a:buFont typeface="Arial" panose="020B0604020202020204" pitchFamily="34" charset="0"/>
              <a:buChar char="•"/>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Facile à charger, filtrer et tracer les données </a:t>
            </a:r>
            <a:r>
              <a:rPr lang="en-US" sz="1500" dirty="0" err="1">
                <a:solidFill>
                  <a:sysClr val="windowText" lastClr="000000"/>
                </a:solidFill>
                <a:latin typeface="Arial"/>
                <a:cs typeface="Arial"/>
              </a:rPr>
              <a:t>GeoJSON</a:t>
            </a:r>
            <a:r>
              <a:rPr lang="en-US" sz="1500" dirty="0">
                <a:solidFill>
                  <a:sysClr val="windowText" lastClr="000000"/>
                </a:solidFill>
                <a:latin typeface="Arial"/>
                <a:cs typeface="Arial"/>
              </a:rPr>
              <a:t>, shapefiles ou OSM.</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À utiliser pour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Visualiser les zones de chalandise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Cartes thermiques de la demande ou des retards par région</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Cartographier les lacunes en matière d'infrastructures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Peut être combiné avec Folium, </a:t>
            </a:r>
            <a:r>
              <a:rPr lang="en-US" sz="1500" dirty="0" err="1">
                <a:solidFill>
                  <a:sysClr val="windowText" lastClr="000000"/>
                </a:solidFill>
                <a:latin typeface="Arial"/>
                <a:cs typeface="Arial"/>
              </a:rPr>
              <a:t>Plotly </a:t>
            </a:r>
            <a:r>
              <a:rPr lang="en-US" sz="1500" dirty="0">
                <a:solidFill>
                  <a:sysClr val="windowText" lastClr="000000"/>
                </a:solidFill>
                <a:latin typeface="Arial"/>
                <a:cs typeface="Arial"/>
              </a:rPr>
              <a:t>ou </a:t>
            </a:r>
            <a:r>
              <a:rPr lang="en-US" sz="1500" dirty="0" err="1">
                <a:solidFill>
                  <a:sysClr val="windowText" lastClr="000000"/>
                </a:solidFill>
                <a:latin typeface="Arial"/>
                <a:cs typeface="Arial"/>
              </a:rPr>
              <a:t>contextily </a:t>
            </a:r>
            <a:r>
              <a:rPr lang="en-US" sz="1500" dirty="0">
                <a:solidFill>
                  <a:sysClr val="windowText" lastClr="000000"/>
                </a:solidFill>
                <a:latin typeface="Arial"/>
                <a:cs typeface="Arial"/>
              </a:rPr>
              <a:t>pour les fonds de carte</a:t>
            </a:r>
          </a:p>
          <a:p>
            <a:pPr marL="476250" indent="-285750" defTabSz="1175644" hangingPunct="1">
              <a:lnSpc>
                <a:spcPct val="150000"/>
              </a:lnSpc>
              <a:spcBef>
                <a:spcPts val="129"/>
              </a:spcBef>
              <a:buFont typeface="Arial" panose="020B0604020202020204" pitchFamily="34" charset="0"/>
              <a:buChar char="•"/>
            </a:pPr>
            <a:endParaRPr lang="en-US" sz="15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endParaRPr lang="en-GB" sz="1600" dirty="0">
              <a:solidFill>
                <a:sysClr val="windowText" lastClr="000000"/>
              </a:solidFill>
              <a:latin typeface="Arial"/>
              <a:cs typeface="Arial"/>
            </a:endParaRPr>
          </a:p>
        </p:txBody>
      </p:sp>
      <p:pic>
        <p:nvPicPr>
          <p:cNvPr id="18434" name="Picture 2">
            <a:extLst>
              <a:ext uri="{FF2B5EF4-FFF2-40B4-BE49-F238E27FC236}">
                <a16:creationId xmlns:a16="http://schemas.microsoft.com/office/drawing/2014/main" id="{4A83858D-1726-9998-4679-E1F16D7F26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5571" y="2521946"/>
            <a:ext cx="4229194" cy="254210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92CDBA37-0280-AA6C-94DE-CB3102C992D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Python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B6C9C3D2-058F-28B5-F737-7EE8F27A7419}"/>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Outils et logiciels de visualisation</a:t>
            </a:r>
            <a:endParaRPr sz="2400" b="1" spc="-13" dirty="0">
              <a:solidFill>
                <a:schemeClr val="bg1"/>
              </a:solidFill>
            </a:endParaRPr>
          </a:p>
        </p:txBody>
      </p:sp>
      <p:sp>
        <p:nvSpPr>
          <p:cNvPr id="2" name="object 6">
            <a:extLst>
              <a:ext uri="{FF2B5EF4-FFF2-40B4-BE49-F238E27FC236}">
                <a16:creationId xmlns:a16="http://schemas.microsoft.com/office/drawing/2014/main" id="{7E69166B-ABC7-BB52-3587-676F7F4C8C02}"/>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E1BD916F-5B27-4112-3209-41D4DA99B82F}"/>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13056042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4E41C-E1C1-467C-5E3F-359D5C53336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D5070B-F8EB-29D3-1525-8DF0B1E6E2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0A73E860-3CA5-64EC-1484-819E164275F6}"/>
              </a:ext>
            </a:extLst>
          </p:cNvPr>
          <p:cNvSpPr txBox="1"/>
          <p:nvPr/>
        </p:nvSpPr>
        <p:spPr>
          <a:xfrm>
            <a:off x="1096330" y="4618721"/>
            <a:ext cx="10875985" cy="72232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Excel = </a:t>
            </a:r>
            <a:r>
              <a:rPr lang="en-US" sz="1600" dirty="0">
                <a:solidFill>
                  <a:sysClr val="windowText" lastClr="000000"/>
                </a:solidFill>
                <a:latin typeface="Arial"/>
                <a:cs typeface="Arial"/>
              </a:rPr>
              <a:t>accessibilité, rapidité, simplicité</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Python = </a:t>
            </a:r>
            <a:r>
              <a:rPr lang="en-US" sz="1600" dirty="0">
                <a:solidFill>
                  <a:sysClr val="windowText" lastClr="000000"/>
                </a:solidFill>
                <a:latin typeface="Arial"/>
                <a:cs typeface="Arial"/>
              </a:rPr>
              <a:t>puissance, flexibilité, automatisation, évolutivité</a:t>
            </a:r>
            <a:endParaRPr lang="en-GB" sz="1600" dirty="0">
              <a:solidFill>
                <a:sysClr val="windowText" lastClr="000000"/>
              </a:solidFill>
              <a:latin typeface="Arial"/>
              <a:cs typeface="Arial"/>
            </a:endParaRPr>
          </a:p>
        </p:txBody>
      </p:sp>
      <p:graphicFrame>
        <p:nvGraphicFramePr>
          <p:cNvPr id="3" name="Table 2">
            <a:extLst>
              <a:ext uri="{FF2B5EF4-FFF2-40B4-BE49-F238E27FC236}">
                <a16:creationId xmlns:a16="http://schemas.microsoft.com/office/drawing/2014/main" id="{3E42DC22-9AF5-D42A-F805-F179FBDF6D64}"/>
              </a:ext>
            </a:extLst>
          </p:cNvPr>
          <p:cNvGraphicFramePr>
            <a:graphicFrameLocks noGrp="1"/>
          </p:cNvGraphicFramePr>
          <p:nvPr>
            <p:extLst>
              <p:ext uri="{D42A27DB-BD31-4B8C-83A1-F6EECF244321}">
                <p14:modId xmlns:p14="http://schemas.microsoft.com/office/powerpoint/2010/main" val="2967711777"/>
              </p:ext>
            </p:extLst>
          </p:nvPr>
        </p:nvGraphicFramePr>
        <p:xfrm>
          <a:off x="2032000" y="1840604"/>
          <a:ext cx="8128000" cy="2433320"/>
        </p:xfrm>
        <a:graphic>
          <a:graphicData uri="http://schemas.openxmlformats.org/drawingml/2006/table">
            <a:tbl>
              <a:tblPr firstRow="1" bandRow="1">
                <a:tableStyleId>{2708684C-4D16-4618-839F-0558EEFCDFE6}</a:tableStyleId>
              </a:tblPr>
              <a:tblGrid>
                <a:gridCol w="4064000">
                  <a:extLst>
                    <a:ext uri="{9D8B030D-6E8A-4147-A177-3AD203B41FA5}">
                      <a16:colId xmlns:a16="http://schemas.microsoft.com/office/drawing/2014/main" val="3454996428"/>
                    </a:ext>
                  </a:extLst>
                </a:gridCol>
                <a:gridCol w="4064000">
                  <a:extLst>
                    <a:ext uri="{9D8B030D-6E8A-4147-A177-3AD203B41FA5}">
                      <a16:colId xmlns:a16="http://schemas.microsoft.com/office/drawing/2014/main" val="3501433323"/>
                    </a:ext>
                  </a:extLst>
                </a:gridCol>
              </a:tblGrid>
              <a:tr h="370840">
                <a:tc>
                  <a:txBody>
                    <a:bodyPr/>
                    <a:lstStyle/>
                    <a:p>
                      <a:r>
                        <a:rPr lang="en-US" sz="1600" dirty="0">
                          <a:latin typeface="Arial" panose="020B0604020202020204" pitchFamily="34" charset="0"/>
                          <a:cs typeface="Arial" panose="020B0604020202020204" pitchFamily="34" charset="0"/>
                        </a:rPr>
                        <a:t>Scénario</a:t>
                      </a:r>
                    </a:p>
                  </a:txBody>
                  <a:tcPr/>
                </a:tc>
                <a:tc>
                  <a:txBody>
                    <a:bodyPr/>
                    <a:lstStyle/>
                    <a:p>
                      <a:r>
                        <a:rPr lang="en-US" sz="1600" dirty="0">
                          <a:latin typeface="Arial" panose="020B0604020202020204" pitchFamily="34" charset="0"/>
                          <a:cs typeface="Arial" panose="020B0604020202020204" pitchFamily="34" charset="0"/>
                        </a:rPr>
                        <a:t>Outil recommandé</a:t>
                      </a:r>
                    </a:p>
                  </a:txBody>
                  <a:tcPr/>
                </a:tc>
                <a:extLst>
                  <a:ext uri="{0D108BD9-81ED-4DB2-BD59-A6C34878D82A}">
                    <a16:rowId xmlns:a16="http://schemas.microsoft.com/office/drawing/2014/main" val="2918209086"/>
                  </a:ext>
                </a:extLst>
              </a:tr>
              <a:tr h="370840">
                <a:tc>
                  <a:txBody>
                    <a:bodyPr/>
                    <a:lstStyle/>
                    <a:p>
                      <a:r>
                        <a:rPr lang="en-US" sz="1600" dirty="0">
                          <a:latin typeface="Arial" panose="020B0604020202020204" pitchFamily="34" charset="0"/>
                          <a:cs typeface="Arial" panose="020B0604020202020204" pitchFamily="34" charset="0"/>
                        </a:rPr>
                        <a:t>Analyse rapide / petit ensemble de données</a:t>
                      </a:r>
                    </a:p>
                  </a:txBody>
                  <a:tcPr/>
                </a:tc>
                <a:tc>
                  <a:txBody>
                    <a:bodyPr/>
                    <a:lstStyle/>
                    <a:p>
                      <a:r>
                        <a:rPr lang="en-US" sz="1600" dirty="0">
                          <a:latin typeface="Arial" panose="020B0604020202020204" pitchFamily="34" charset="0"/>
                          <a:cs typeface="Arial" panose="020B0604020202020204" pitchFamily="34" charset="0"/>
                        </a:rPr>
                        <a:t>Excel</a:t>
                      </a:r>
                    </a:p>
                  </a:txBody>
                  <a:tcPr/>
                </a:tc>
                <a:extLst>
                  <a:ext uri="{0D108BD9-81ED-4DB2-BD59-A6C34878D82A}">
                    <a16:rowId xmlns:a16="http://schemas.microsoft.com/office/drawing/2014/main" val="3115135851"/>
                  </a:ext>
                </a:extLst>
              </a:tr>
              <a:tr h="370840">
                <a:tc>
                  <a:txBody>
                    <a:bodyPr/>
                    <a:lstStyle/>
                    <a:p>
                      <a:r>
                        <a:rPr lang="en-US" sz="1600" dirty="0">
                          <a:latin typeface="Arial" panose="020B0604020202020204" pitchFamily="34" charset="0"/>
                          <a:cs typeface="Arial" panose="020B0604020202020204" pitchFamily="34" charset="0"/>
                        </a:rPr>
                        <a:t>Tableaux de bord pour rapports statiques</a:t>
                      </a:r>
                    </a:p>
                  </a:txBody>
                  <a:tcPr/>
                </a:tc>
                <a:tc>
                  <a:txBody>
                    <a:bodyPr/>
                    <a:lstStyle/>
                    <a:p>
                      <a:r>
                        <a:rPr lang="en-US" sz="1600" dirty="0">
                          <a:latin typeface="Arial" panose="020B0604020202020204" pitchFamily="34" charset="0"/>
                          <a:cs typeface="Arial" panose="020B0604020202020204" pitchFamily="34" charset="0"/>
                        </a:rPr>
                        <a:t>Excel</a:t>
                      </a:r>
                    </a:p>
                  </a:txBody>
                  <a:tcPr/>
                </a:tc>
                <a:extLst>
                  <a:ext uri="{0D108BD9-81ED-4DB2-BD59-A6C34878D82A}">
                    <a16:rowId xmlns:a16="http://schemas.microsoft.com/office/drawing/2014/main" val="3409377918"/>
                  </a:ext>
                </a:extLst>
              </a:tr>
              <a:tr h="370840">
                <a:tc>
                  <a:txBody>
                    <a:bodyPr/>
                    <a:lstStyle/>
                    <a:p>
                      <a:r>
                        <a:rPr lang="en-US" sz="1600" dirty="0">
                          <a:latin typeface="Arial" panose="020B0604020202020204" pitchFamily="34" charset="0"/>
                          <a:cs typeface="Arial" panose="020B0604020202020204" pitchFamily="34" charset="0"/>
                        </a:rPr>
                        <a:t>Graphiques répétitifs et automatisés</a:t>
                      </a:r>
                    </a:p>
                  </a:txBody>
                  <a:tcPr/>
                </a:tc>
                <a:tc>
                  <a:txBody>
                    <a:bodyPr/>
                    <a:lstStyle/>
                    <a:p>
                      <a:r>
                        <a:rPr lang="en-US" sz="1600" dirty="0">
                          <a:latin typeface="Arial" panose="020B0604020202020204" pitchFamily="34" charset="0"/>
                          <a:cs typeface="Arial" panose="020B0604020202020204" pitchFamily="34" charset="0"/>
                        </a:rPr>
                        <a:t>Python</a:t>
                      </a:r>
                    </a:p>
                  </a:txBody>
                  <a:tcPr/>
                </a:tc>
                <a:extLst>
                  <a:ext uri="{0D108BD9-81ED-4DB2-BD59-A6C34878D82A}">
                    <a16:rowId xmlns:a16="http://schemas.microsoft.com/office/drawing/2014/main" val="1963777316"/>
                  </a:ext>
                </a:extLst>
              </a:tr>
              <a:tr h="370840">
                <a:tc>
                  <a:txBody>
                    <a:bodyPr/>
                    <a:lstStyle/>
                    <a:p>
                      <a:r>
                        <a:rPr lang="en-US" sz="1600" dirty="0">
                          <a:latin typeface="Arial" panose="020B0604020202020204" pitchFamily="34" charset="0"/>
                          <a:cs typeface="Arial" panose="020B0604020202020204" pitchFamily="34" charset="0"/>
                        </a:rPr>
                        <a:t>Visuels interactifs basés sur le Web</a:t>
                      </a:r>
                    </a:p>
                  </a:txBody>
                  <a:tcPr/>
                </a:tc>
                <a:tc>
                  <a:txBody>
                    <a:bodyPr/>
                    <a:lstStyle/>
                    <a:p>
                      <a:r>
                        <a:rPr lang="en-US" sz="1600" dirty="0">
                          <a:latin typeface="Arial" panose="020B0604020202020204" pitchFamily="34" charset="0"/>
                          <a:cs typeface="Arial" panose="020B0604020202020204" pitchFamily="34" charset="0"/>
                        </a:rPr>
                        <a:t>Python (</a:t>
                      </a:r>
                      <a:r>
                        <a:rPr lang="en-US" sz="1600" dirty="0" err="1">
                          <a:latin typeface="Arial" panose="020B0604020202020204" pitchFamily="34" charset="0"/>
                          <a:cs typeface="Arial" panose="020B0604020202020204" pitchFamily="34" charset="0"/>
                        </a:rPr>
                        <a:t>Plotly</a:t>
                      </a:r>
                      <a:r>
                        <a:rPr lang="en-US" sz="1600" dirty="0">
                          <a:latin typeface="Arial" panose="020B0604020202020204" pitchFamily="34" charset="0"/>
                          <a:cs typeface="Arial" panose="020B0604020202020204" pitchFamily="34" charset="0"/>
                        </a:rPr>
                        <a:t>, Dash)</a:t>
                      </a:r>
                    </a:p>
                  </a:txBody>
                  <a:tcPr/>
                </a:tc>
                <a:extLst>
                  <a:ext uri="{0D108BD9-81ED-4DB2-BD59-A6C34878D82A}">
                    <a16:rowId xmlns:a16="http://schemas.microsoft.com/office/drawing/2014/main" val="4075259059"/>
                  </a:ext>
                </a:extLst>
              </a:tr>
              <a:tr h="370840">
                <a:tc>
                  <a:txBody>
                    <a:bodyPr/>
                    <a:lstStyle/>
                    <a:p>
                      <a:r>
                        <a:rPr lang="en-US" sz="1600" dirty="0">
                          <a:latin typeface="Arial" panose="020B0604020202020204" pitchFamily="34" charset="0"/>
                          <a:cs typeface="Arial" panose="020B0604020202020204" pitchFamily="34" charset="0"/>
                        </a:rPr>
                        <a:t>Analyse géospatiale des transports</a:t>
                      </a:r>
                    </a:p>
                  </a:txBody>
                  <a:tcPr>
                    <a:lnB w="12700" cap="flat" cmpd="sng" algn="ctr">
                      <a:solidFill>
                        <a:schemeClr val="tx1"/>
                      </a:solidFill>
                      <a:prstDash val="solid"/>
                      <a:round/>
                      <a:headEnd type="none" w="med" len="med"/>
                      <a:tailEnd type="none" w="med" len="med"/>
                    </a:lnB>
                  </a:tcPr>
                </a:tc>
                <a:tc>
                  <a:txBody>
                    <a:bodyPr/>
                    <a:lstStyle/>
                    <a:p>
                      <a:r>
                        <a:rPr lang="en-US" sz="1600" dirty="0">
                          <a:latin typeface="Arial" panose="020B0604020202020204" pitchFamily="34" charset="0"/>
                          <a:cs typeface="Arial" panose="020B0604020202020204" pitchFamily="34" charset="0"/>
                        </a:rPr>
                        <a:t>Python (</a:t>
                      </a:r>
                      <a:r>
                        <a:rPr lang="en-US" sz="1600" dirty="0" err="1">
                          <a:latin typeface="Arial" panose="020B0604020202020204" pitchFamily="34" charset="0"/>
                          <a:cs typeface="Arial" panose="020B0604020202020204" pitchFamily="34" charset="0"/>
                        </a:rPr>
                        <a:t>GeoPandas</a:t>
                      </a:r>
                      <a:r>
                        <a:rPr lang="en-US" sz="1600" dirty="0">
                          <a:latin typeface="Arial" panose="020B0604020202020204" pitchFamily="34" charset="0"/>
                          <a:cs typeface="Arial" panose="020B0604020202020204" pitchFamily="34" charset="0"/>
                        </a:rPr>
                        <a:t>)</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2752127"/>
                  </a:ext>
                </a:extLst>
              </a:tr>
            </a:tbl>
          </a:graphicData>
        </a:graphic>
      </p:graphicFrame>
      <p:sp>
        <p:nvSpPr>
          <p:cNvPr id="4" name="object 3">
            <a:extLst>
              <a:ext uri="{FF2B5EF4-FFF2-40B4-BE49-F238E27FC236}">
                <a16:creationId xmlns:a16="http://schemas.microsoft.com/office/drawing/2014/main" id="{11D391AB-A87B-7093-4270-281A283FAD7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Quand utiliser Excel ou Python ?</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47577306-F5A9-DDFD-B4D3-F12FA50D7CD5}"/>
              </a:ext>
            </a:extLst>
          </p:cNvPr>
          <p:cNvSpPr txBox="1">
            <a:spLocks noGrp="1"/>
          </p:cNvSpPr>
          <p:nvPr>
            <p:ph type="title"/>
          </p:nvPr>
        </p:nvSpPr>
        <p:spPr>
          <a:xfrm>
            <a:off x="726281" y="412869"/>
            <a:ext cx="68782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Outils et logiciels de visualisation</a:t>
            </a:r>
            <a:endParaRPr sz="2400" b="1" spc="-13" dirty="0">
              <a:solidFill>
                <a:schemeClr val="bg1"/>
              </a:solidFill>
            </a:endParaRPr>
          </a:p>
        </p:txBody>
      </p:sp>
      <p:sp>
        <p:nvSpPr>
          <p:cNvPr id="2" name="object 6">
            <a:extLst>
              <a:ext uri="{FF2B5EF4-FFF2-40B4-BE49-F238E27FC236}">
                <a16:creationId xmlns:a16="http://schemas.microsoft.com/office/drawing/2014/main" id="{CA7D50BD-41E7-E9F1-E9F0-8B9FD016FC13}"/>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5" name="object 6">
            <a:extLst>
              <a:ext uri="{FF2B5EF4-FFF2-40B4-BE49-F238E27FC236}">
                <a16:creationId xmlns:a16="http://schemas.microsoft.com/office/drawing/2014/main" id="{B45D9DA7-EC61-795A-C8BB-39CB87D9722A}"/>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395981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 :</a:t>
            </a:r>
          </a:p>
          <a:p>
            <a:pPr algn="ctr"/>
            <a:r>
              <a:rPr lang="en-US" sz="3200" b="1" dirty="0">
                <a:solidFill>
                  <a:schemeClr val="bg1"/>
                </a:solidFill>
              </a:rPr>
              <a:t>Créer des visualisations efficaces des données de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1" y="6321629"/>
            <a:ext cx="443013" cy="426412"/>
          </a:xfrm>
        </p:spPr>
        <p:txBody>
          <a:bodyPr/>
          <a:lstStyle/>
          <a:p>
            <a:pPr marL="103685">
              <a:lnSpc>
                <a:spcPts val="1633"/>
              </a:lnSpc>
            </a:pPr>
            <a:r>
              <a:rPr lang="en-GB" sz="1500" spc="-64" dirty="0">
                <a:latin typeface="+mj-lt"/>
              </a:rPr>
              <a:t>30</a:t>
            </a:r>
            <a:endParaRPr lang="en-AT" sz="1500" spc="-64" dirty="0">
              <a:latin typeface="+mj-lt"/>
            </a:endParaRPr>
          </a:p>
        </p:txBody>
      </p:sp>
      <p:sp>
        <p:nvSpPr>
          <p:cNvPr id="2" name="object 6">
            <a:extLst>
              <a:ext uri="{FF2B5EF4-FFF2-40B4-BE49-F238E27FC236}">
                <a16:creationId xmlns:a16="http://schemas.microsoft.com/office/drawing/2014/main" id="{5190A6B2-37E8-A752-EF5D-67C6236A572B}"/>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6" name="object 6">
            <a:extLst>
              <a:ext uri="{FF2B5EF4-FFF2-40B4-BE49-F238E27FC236}">
                <a16:creationId xmlns:a16="http://schemas.microsoft.com/office/drawing/2014/main" id="{1ED76E9F-3B86-E437-3B73-FD6E1380924D}"/>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509842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DFC-AD0C-9E2C-C5E9-673276A89A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668096-A9B7-AE9F-7FE7-9704AAFDEEEB}"/>
              </a:ext>
            </a:extLst>
          </p:cNvPr>
          <p:cNvSpPr txBox="1">
            <a:spLocks noGrp="1"/>
          </p:cNvSpPr>
          <p:nvPr>
            <p:ph type="title"/>
          </p:nvPr>
        </p:nvSpPr>
        <p:spPr>
          <a:xfrm>
            <a:off x="726281" y="412869"/>
            <a:ext cx="7931582"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Créer des visualisations efficaces des données de transport</a:t>
            </a:r>
            <a:endParaRPr sz="2400" b="1" spc="-13" dirty="0">
              <a:solidFill>
                <a:schemeClr val="bg1"/>
              </a:solidFill>
            </a:endParaRPr>
          </a:p>
        </p:txBody>
      </p:sp>
      <p:sp>
        <p:nvSpPr>
          <p:cNvPr id="8" name="TextBox 7">
            <a:extLst>
              <a:ext uri="{FF2B5EF4-FFF2-40B4-BE49-F238E27FC236}">
                <a16:creationId xmlns:a16="http://schemas.microsoft.com/office/drawing/2014/main" id="{FB09FBC1-74C8-440E-C683-3BB3A2B62B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31</a:t>
            </a:r>
            <a:endParaRPr lang="LID4096" sz="1500" dirty="0">
              <a:solidFill>
                <a:schemeClr val="bg1"/>
              </a:solidFill>
            </a:endParaRPr>
          </a:p>
        </p:txBody>
      </p:sp>
      <p:sp>
        <p:nvSpPr>
          <p:cNvPr id="7" name="object 3">
            <a:extLst>
              <a:ext uri="{FF2B5EF4-FFF2-40B4-BE49-F238E27FC236}">
                <a16:creationId xmlns:a16="http://schemas.microsoft.com/office/drawing/2014/main" id="{6E7549C1-8D2A-7997-2F71-93A3761074FA}"/>
              </a:ext>
            </a:extLst>
          </p:cNvPr>
          <p:cNvSpPr txBox="1"/>
          <p:nvPr/>
        </p:nvSpPr>
        <p:spPr>
          <a:xfrm>
            <a:off x="726281" y="1943020"/>
            <a:ext cx="10871552" cy="3630298"/>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Scénario : </a:t>
            </a:r>
            <a:r>
              <a:rPr lang="en-US" sz="1600" dirty="0">
                <a:solidFill>
                  <a:sysClr val="windowText" lastClr="000000"/>
                </a:solidFill>
                <a:latin typeface="Arial"/>
                <a:cs typeface="Arial"/>
              </a:rPr>
              <a:t>analyse des données relatives au nombre de passagers sur cinq lignes de bus pendant un mois.</a:t>
            </a:r>
          </a:p>
          <a:p>
            <a:pPr marL="190500" defTabSz="1175644" hangingPunct="1">
              <a:lnSpc>
                <a:spcPct val="100000"/>
              </a:lnSpc>
              <a:spcBef>
                <a:spcPts val="129"/>
              </a:spcBef>
            </a:pPr>
            <a:endParaRPr lang="en-US" sz="1600" b="1"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Dans Excel :</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Utilisez les tableaux croisés dynamiques pour résumer la fréquentation quotidienne par ligne.</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Créez un graphique à colonnes groupées pour comparer les données côte à côte.</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Ajoutez des segments pour filtrer par semaine ou par ligne.</a:t>
            </a:r>
          </a:p>
          <a:p>
            <a:pPr marL="190500" defTabSz="1175644" hangingPunct="1">
              <a:lnSpc>
                <a:spcPct val="100000"/>
              </a:lnSpc>
              <a:spcBef>
                <a:spcPts val="129"/>
              </a:spcBef>
            </a:pPr>
            <a:endParaRPr lang="en-US" sz="1600" b="1"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Dans Python :</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a:solidFill>
                  <a:schemeClr val="tx2"/>
                </a:solidFill>
                <a:latin typeface="Arial"/>
                <a:cs typeface="Arial"/>
              </a:rPr>
              <a:t>import seaborn as </a:t>
            </a:r>
            <a:r>
              <a:rPr lang="en-US" sz="1600" dirty="0" err="1">
                <a:solidFill>
                  <a:schemeClr val="tx2"/>
                </a:solidFill>
                <a:latin typeface="Arial"/>
                <a:cs typeface="Arial"/>
              </a:rPr>
              <a:t>sns</a:t>
            </a:r>
            <a:endParaRPr lang="en-US" sz="1600" dirty="0">
              <a:solidFill>
                <a:schemeClr val="tx2"/>
              </a:solidFill>
              <a:latin typeface="Arial"/>
              <a:cs typeface="Arial"/>
            </a:endParaRPr>
          </a:p>
          <a:p>
            <a:pPr marL="190500" defTabSz="1175644" hangingPunct="1">
              <a:lnSpc>
                <a:spcPct val="100000"/>
              </a:lnSpc>
              <a:spcBef>
                <a:spcPts val="129"/>
              </a:spcBef>
            </a:pPr>
            <a:r>
              <a:rPr lang="en-US" sz="1600" dirty="0">
                <a:solidFill>
                  <a:schemeClr val="tx2"/>
                </a:solidFill>
                <a:latin typeface="Arial"/>
                <a:cs typeface="Arial"/>
              </a:rPr>
              <a:t>	</a:t>
            </a:r>
            <a:r>
              <a:rPr lang="en-US" sz="1600" dirty="0" err="1">
                <a:solidFill>
                  <a:schemeClr val="tx2"/>
                </a:solidFill>
                <a:latin typeface="Arial"/>
                <a:cs typeface="Arial"/>
              </a:rPr>
              <a:t>sns.lineplot</a:t>
            </a:r>
            <a:r>
              <a:rPr lang="en-US" sz="1600" dirty="0">
                <a:solidFill>
                  <a:schemeClr val="tx2"/>
                </a:solidFill>
                <a:latin typeface="Arial"/>
                <a:cs typeface="Arial"/>
              </a:rPr>
              <a:t>(</a:t>
            </a:r>
            <a:r>
              <a:rPr lang="en-US" sz="1600" dirty="0" err="1">
                <a:solidFill>
                  <a:schemeClr val="tx2"/>
                </a:solidFill>
                <a:latin typeface="Arial"/>
                <a:cs typeface="Arial"/>
              </a:rPr>
              <a:t>data=df</a:t>
            </a:r>
            <a:r>
              <a:rPr lang="en-US" sz="1600" dirty="0">
                <a:solidFill>
                  <a:schemeClr val="tx2"/>
                </a:solidFill>
                <a:latin typeface="Arial"/>
                <a:cs typeface="Arial"/>
              </a:rPr>
              <a:t>, x='Date', y='Passengers', hue='Route’)</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Utilisez </a:t>
            </a:r>
            <a:r>
              <a:rPr lang="en-US" sz="1600" b="1" dirty="0">
                <a:solidFill>
                  <a:sysClr val="windowText" lastClr="000000"/>
                </a:solidFill>
                <a:latin typeface="Arial"/>
                <a:cs typeface="Arial"/>
              </a:rPr>
              <a:t>Seaborn </a:t>
            </a:r>
            <a:r>
              <a:rPr lang="en-US" sz="1600" dirty="0">
                <a:solidFill>
                  <a:sysClr val="windowText" lastClr="000000"/>
                </a:solidFill>
                <a:latin typeface="Arial"/>
                <a:cs typeface="Arial"/>
              </a:rPr>
              <a:t>pour les graphiques linéaires afin d'afficher les tendances en matière de fréquentation.</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Ajoutez un lissage de moyenne mobile pour révéler les effets saisonniers.</a:t>
            </a:r>
          </a:p>
          <a:p>
            <a:pPr marL="476250" indent="-285750" defTabSz="1175644" hangingPunct="1">
              <a:lnSpc>
                <a:spcPct val="10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00000"/>
              </a:lnSpc>
              <a:spcBef>
                <a:spcPts val="129"/>
              </a:spcBef>
            </a:pPr>
            <a:r>
              <a:rPr lang="en-US" sz="1600" b="1" dirty="0">
                <a:solidFill>
                  <a:sysClr val="windowText" lastClr="000000"/>
                </a:solidFill>
                <a:latin typeface="Arial"/>
                <a:cs typeface="Arial"/>
              </a:rPr>
              <a:t>Résultat : </a:t>
            </a:r>
            <a:r>
              <a:rPr lang="en-US" sz="1600" dirty="0">
                <a:solidFill>
                  <a:sysClr val="windowText" lastClr="000000"/>
                </a:solidFill>
                <a:latin typeface="Arial"/>
                <a:cs typeface="Arial"/>
              </a:rPr>
              <a:t>identifiez les jours de pointe, les itinéraires peu fréquentés et les tendances selon les jours de la semaine.</a:t>
            </a:r>
          </a:p>
        </p:txBody>
      </p:sp>
      <p:sp>
        <p:nvSpPr>
          <p:cNvPr id="3" name="object 3">
            <a:extLst>
              <a:ext uri="{FF2B5EF4-FFF2-40B4-BE49-F238E27FC236}">
                <a16:creationId xmlns:a16="http://schemas.microsoft.com/office/drawing/2014/main" id="{27FBC071-0BC1-6DC5-2AEE-B5C13111C20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6.1 Étude de cas réel : utilisation des transports publics</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5BB38922-F54C-2FC5-3099-C4F059456D8B}"/>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9" name="object 6">
            <a:extLst>
              <a:ext uri="{FF2B5EF4-FFF2-40B4-BE49-F238E27FC236}">
                <a16:creationId xmlns:a16="http://schemas.microsoft.com/office/drawing/2014/main" id="{6FA9FA9F-34A8-AD8B-11B3-47A0665A2054}"/>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608065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EDF1-0F35-BE5A-E47C-52E254157AB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7666E1-4517-B62C-0782-7ACD39C1F1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32</a:t>
            </a:r>
            <a:endParaRPr lang="LID4096" sz="1500" dirty="0">
              <a:solidFill>
                <a:schemeClr val="bg1"/>
              </a:solidFill>
            </a:endParaRPr>
          </a:p>
        </p:txBody>
      </p:sp>
      <p:sp>
        <p:nvSpPr>
          <p:cNvPr id="7" name="object 3">
            <a:extLst>
              <a:ext uri="{FF2B5EF4-FFF2-40B4-BE49-F238E27FC236}">
                <a16:creationId xmlns:a16="http://schemas.microsoft.com/office/drawing/2014/main" id="{92209EA3-7C60-AC53-DFC1-13467CA9FE72}"/>
              </a:ext>
            </a:extLst>
          </p:cNvPr>
          <p:cNvSpPr txBox="1"/>
          <p:nvPr/>
        </p:nvSpPr>
        <p:spPr>
          <a:xfrm>
            <a:off x="726281" y="1562173"/>
            <a:ext cx="8954586" cy="46160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Objectif : </a:t>
            </a:r>
            <a:r>
              <a:rPr lang="en-US" sz="1500" dirty="0">
                <a:solidFill>
                  <a:sysClr val="windowText" lastClr="000000"/>
                </a:solidFill>
                <a:latin typeface="Arial"/>
                <a:cs typeface="Arial"/>
              </a:rPr>
              <a:t>montrer la variation spatiale des indicateurs de transport.</a:t>
            </a:r>
          </a:p>
          <a:p>
            <a:pPr marL="361950" indent="-171450" defTabSz="1175644" hangingPunct="1">
              <a:lnSpc>
                <a:spcPct val="150000"/>
              </a:lnSpc>
              <a:spcBef>
                <a:spcPts val="129"/>
              </a:spcBef>
              <a:buFont typeface="Wingdings 2" panose="05020102010507070707" pitchFamily="18" charset="2"/>
              <a:buChar char="R"/>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Outils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Excel : utiliser le formatage conditionnel avec les coordonnées des stations (cartographie limitée et basique).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Python : </a:t>
            </a:r>
            <a:r>
              <a:rPr lang="en-US" sz="1500" dirty="0">
                <a:solidFill>
                  <a:sysClr val="windowText" lastClr="000000"/>
                </a:solidFill>
                <a:latin typeface="Arial"/>
                <a:cs typeface="Arial"/>
              </a:rPr>
              <a:t>utilisez </a:t>
            </a:r>
            <a:r>
              <a:rPr lang="en-US" sz="1500" dirty="0" err="1">
                <a:solidFill>
                  <a:sysClr val="windowText" lastClr="000000"/>
                </a:solidFill>
                <a:latin typeface="Arial"/>
                <a:cs typeface="Arial"/>
              </a:rPr>
              <a:t>GeoPandas</a:t>
            </a:r>
            <a:r>
              <a:rPr lang="en-US" sz="1500" dirty="0">
                <a:solidFill>
                  <a:sysClr val="windowText" lastClr="000000"/>
                </a:solidFill>
                <a:latin typeface="Arial"/>
                <a:cs typeface="Arial"/>
              </a:rPr>
              <a:t>, Folium ou </a:t>
            </a:r>
            <a:r>
              <a:rPr lang="en-US" sz="1500" dirty="0" err="1">
                <a:solidFill>
                  <a:sysClr val="windowText" lastClr="000000"/>
                </a:solidFill>
                <a:latin typeface="Arial"/>
                <a:cs typeface="Arial"/>
              </a:rPr>
              <a:t>Plotly</a:t>
            </a:r>
            <a:r>
              <a:rPr lang="en-US" sz="1500" dirty="0">
                <a:solidFill>
                  <a:sysClr val="windowText" lastClr="000000"/>
                </a:solidFill>
                <a:latin typeface="Arial"/>
                <a:cs typeface="Arial"/>
              </a:rPr>
              <a:t>.</a:t>
            </a:r>
          </a:p>
          <a:p>
            <a:pPr marL="190500" defTabSz="1175644" hangingPunct="1">
              <a:lnSpc>
                <a:spcPct val="150000"/>
              </a:lnSpc>
              <a:spcBef>
                <a:spcPts val="129"/>
              </a:spcBef>
            </a:pPr>
            <a:r>
              <a:rPr lang="en-US" sz="1500" dirty="0">
                <a:solidFill>
                  <a:sysClr val="windowText" lastClr="000000"/>
                </a:solidFill>
                <a:latin typeface="Arial"/>
                <a:cs typeface="Arial"/>
              </a:rPr>
              <a:t>	</a:t>
            </a:r>
            <a:r>
              <a:rPr lang="en-US" sz="1500" dirty="0">
                <a:solidFill>
                  <a:schemeClr val="tx2"/>
                </a:solidFill>
                <a:latin typeface="Arial"/>
                <a:cs typeface="Arial"/>
              </a:rPr>
              <a:t>import </a:t>
            </a:r>
            <a:r>
              <a:rPr lang="en-US" sz="1500" dirty="0" err="1">
                <a:solidFill>
                  <a:schemeClr val="tx2"/>
                </a:solidFill>
                <a:latin typeface="Arial"/>
                <a:cs typeface="Arial"/>
              </a:rPr>
              <a:t>geopandas </a:t>
            </a:r>
            <a:r>
              <a:rPr lang="en-US" sz="1500" dirty="0">
                <a:solidFill>
                  <a:schemeClr val="tx2"/>
                </a:solidFill>
                <a:latin typeface="Arial"/>
                <a:cs typeface="Arial"/>
              </a:rPr>
              <a:t>as gpd</a:t>
            </a:r>
          </a:p>
          <a:p>
            <a:pPr marL="190500" defTabSz="1175644" hangingPunct="1">
              <a:lnSpc>
                <a:spcPct val="150000"/>
              </a:lnSpc>
              <a:spcBef>
                <a:spcPts val="129"/>
              </a:spcBef>
            </a:pPr>
            <a:r>
              <a:rPr lang="en-US" sz="1500" dirty="0">
                <a:solidFill>
                  <a:schemeClr val="tx2"/>
                </a:solidFill>
                <a:latin typeface="Arial"/>
                <a:cs typeface="Arial"/>
              </a:rPr>
              <a:t>	</a:t>
            </a:r>
            <a:r>
              <a:rPr lang="en-US" sz="1500" dirty="0" err="1">
                <a:solidFill>
                  <a:schemeClr val="tx2"/>
                </a:solidFill>
                <a:latin typeface="Arial"/>
                <a:cs typeface="Arial"/>
              </a:rPr>
              <a:t>gdf.plot</a:t>
            </a:r>
            <a:r>
              <a:rPr lang="en-US" sz="1500" dirty="0">
                <a:solidFill>
                  <a:schemeClr val="tx2"/>
                </a:solidFill>
                <a:latin typeface="Arial"/>
                <a:cs typeface="Arial"/>
              </a:rPr>
              <a:t>(column='congestion_index', cmap='Reds', legend=True)</a:t>
            </a:r>
          </a:p>
          <a:p>
            <a:pPr marL="190500" defTabSz="1175644" hangingPunct="1">
              <a:lnSpc>
                <a:spcPct val="150000"/>
              </a:lnSpc>
              <a:spcBef>
                <a:spcPts val="129"/>
              </a:spcBef>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Exemple : </a:t>
            </a:r>
            <a:r>
              <a:rPr lang="en-US" sz="1500" dirty="0">
                <a:solidFill>
                  <a:sysClr val="windowText" lastClr="000000"/>
                </a:solidFill>
                <a:latin typeface="Arial"/>
                <a:cs typeface="Arial"/>
              </a:rPr>
              <a:t>carte montrant les zones rouges de forte congestion près des centres-villes.</a:t>
            </a:r>
          </a:p>
          <a:p>
            <a:pPr marL="190500" defTabSz="1175644" hangingPunct="1">
              <a:lnSpc>
                <a:spcPct val="150000"/>
              </a:lnSpc>
              <a:spcBef>
                <a:spcPts val="129"/>
              </a:spcBef>
            </a:pPr>
            <a:endParaRPr lang="en-US" sz="1500" dirty="0">
              <a:solidFill>
                <a:sysClr val="windowText" lastClr="000000"/>
              </a:solidFill>
              <a:latin typeface="Arial"/>
              <a:cs typeface="Arial"/>
            </a:endParaRPr>
          </a:p>
          <a:p>
            <a:pPr marL="190500" defTabSz="1175644" hangingPunct="1">
              <a:lnSpc>
                <a:spcPct val="150000"/>
              </a:lnSpc>
              <a:spcBef>
                <a:spcPts val="129"/>
              </a:spcBef>
            </a:pPr>
            <a:r>
              <a:rPr lang="en-US" sz="1500" i="1" dirty="0">
                <a:solidFill>
                  <a:sysClr val="windowText" lastClr="000000"/>
                </a:solidFill>
                <a:latin typeface="Arial"/>
                <a:cs typeface="Arial"/>
              </a:rPr>
              <a:t>Utilisez des couleurs dégradées ou des symboles gradués pour une meilleure interprétabilité.</a:t>
            </a:r>
            <a:endParaRPr lang="en-GB" sz="15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BB44F037-8475-47D2-B47C-CC778E0DE14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6.2 Visualisations basées sur des cartes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DD8BF415-8FAC-A542-1926-34548A352151}"/>
              </a:ext>
            </a:extLst>
          </p:cNvPr>
          <p:cNvSpPr txBox="1">
            <a:spLocks noGrp="1"/>
          </p:cNvSpPr>
          <p:nvPr>
            <p:ph type="title"/>
          </p:nvPr>
        </p:nvSpPr>
        <p:spPr>
          <a:xfrm>
            <a:off x="726281" y="412869"/>
            <a:ext cx="8116777"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Création de visualisations efficaces des données de transport</a:t>
            </a:r>
            <a:endParaRPr sz="2400" b="1" spc="-13" dirty="0">
              <a:solidFill>
                <a:schemeClr val="bg1"/>
              </a:solidFill>
            </a:endParaRPr>
          </a:p>
        </p:txBody>
      </p:sp>
      <p:sp>
        <p:nvSpPr>
          <p:cNvPr id="2" name="object 6">
            <a:extLst>
              <a:ext uri="{FF2B5EF4-FFF2-40B4-BE49-F238E27FC236}">
                <a16:creationId xmlns:a16="http://schemas.microsoft.com/office/drawing/2014/main" id="{2F30FAD6-55CA-DC38-891D-AC4937F5A9AC}"/>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F1BB761F-D05B-38B3-AF32-6FB19DA9416E}"/>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902530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D161-65F9-F286-8879-86D6407286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579B2C-8457-536A-77C9-3337F4620E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7" name="object 3">
            <a:extLst>
              <a:ext uri="{FF2B5EF4-FFF2-40B4-BE49-F238E27FC236}">
                <a16:creationId xmlns:a16="http://schemas.microsoft.com/office/drawing/2014/main" id="{F470D8CF-4EBF-50F5-E35E-70E0344257CC}"/>
              </a:ext>
            </a:extLst>
          </p:cNvPr>
          <p:cNvSpPr txBox="1"/>
          <p:nvPr/>
        </p:nvSpPr>
        <p:spPr>
          <a:xfrm>
            <a:off x="726281" y="1707898"/>
            <a:ext cx="9760382" cy="460319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Pourquoi est-ce important ? </a:t>
            </a:r>
            <a:r>
              <a:rPr lang="en-US" sz="1500" dirty="0">
                <a:solidFill>
                  <a:sysClr val="windowText" lastClr="000000"/>
                </a:solidFill>
                <a:latin typeface="Arial"/>
                <a:cs typeface="Arial"/>
              </a:rPr>
              <a:t>Les systèmes de transport sont intrinsèquement temporels.</a:t>
            </a:r>
          </a:p>
          <a:p>
            <a:pPr marL="190500" defTabSz="1175644" hangingPunct="1">
              <a:lnSpc>
                <a:spcPct val="150000"/>
              </a:lnSpc>
              <a:spcBef>
                <a:spcPts val="129"/>
              </a:spcBef>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Dans Excel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Utilisez des graphiques linéaires avec plusieurs séries (par exemple, les itinéraires A à 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Mettez en évidence les anomalies à l'aide d'étiquettes de données ou de légendes.</a:t>
            </a:r>
          </a:p>
          <a:p>
            <a:pPr marL="361950" indent="-171450" defTabSz="1175644" hangingPunct="1">
              <a:lnSpc>
                <a:spcPct val="150000"/>
              </a:lnSpc>
              <a:spcBef>
                <a:spcPts val="129"/>
              </a:spcBef>
              <a:buFont typeface="Wingdings 2" panose="05020102010507070707" pitchFamily="18" charset="2"/>
              <a:buChar char="R"/>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Dans Python :</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Utilisez Matplotlib ou Seaborn pour une gestion flexible de l'axe temporel.</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Ajoutez des courbes de tendance, des marqueurs d'événements et des interfaces zoomables (par exemple, </a:t>
            </a:r>
            <a:r>
              <a:rPr lang="en-US" sz="1500" dirty="0" err="1">
                <a:solidFill>
                  <a:sysClr val="windowText" lastClr="000000"/>
                </a:solidFill>
                <a:latin typeface="Arial"/>
                <a:cs typeface="Arial"/>
              </a:rPr>
              <a:t>Plotly</a:t>
            </a:r>
            <a:r>
              <a:rPr lang="en-US" sz="1500" dirty="0">
                <a:solidFill>
                  <a:sysClr val="windowText" lastClr="000000"/>
                </a:solidFill>
                <a:latin typeface="Arial"/>
                <a:cs typeface="Arial"/>
              </a:rPr>
              <a:t>).</a:t>
            </a:r>
          </a:p>
          <a:p>
            <a:pPr marL="476250" indent="-285750" defTabSz="1175644" hangingPunct="1">
              <a:lnSpc>
                <a:spcPct val="150000"/>
              </a:lnSpc>
              <a:spcBef>
                <a:spcPts val="129"/>
              </a:spcBef>
              <a:buFont typeface="Arial" panose="020B0604020202020204" pitchFamily="34" charset="0"/>
              <a:buChar char="•"/>
            </a:pPr>
            <a:endParaRPr lang="en-US" sz="1500" dirty="0">
              <a:solidFill>
                <a:sysClr val="windowText" lastClr="000000"/>
              </a:solidFill>
              <a:latin typeface="Arial"/>
              <a:cs typeface="Arial"/>
            </a:endParaRPr>
          </a:p>
          <a:p>
            <a:pPr marL="190500" defTabSz="1175644" hangingPunct="1">
              <a:lnSpc>
                <a:spcPct val="150000"/>
              </a:lnSpc>
              <a:spcBef>
                <a:spcPts val="129"/>
              </a:spcBef>
            </a:pPr>
            <a:r>
              <a:rPr lang="en-US" sz="1500" b="1" dirty="0">
                <a:solidFill>
                  <a:sysClr val="windowText" lastClr="000000"/>
                </a:solidFill>
                <a:latin typeface="Arial"/>
                <a:cs typeface="Arial"/>
              </a:rPr>
              <a:t>Perspective : </a:t>
            </a:r>
            <a:r>
              <a:rPr lang="en-US" sz="1500" dirty="0">
                <a:solidFill>
                  <a:sysClr val="windowText" lastClr="000000"/>
                </a:solidFill>
                <a:latin typeface="Arial"/>
                <a:cs typeface="Arial"/>
              </a:rPr>
              <a:t>repérez les baisses saisonnières (par exemple, les vacances), les modèles de croissance ou les retards après la construction.</a:t>
            </a:r>
            <a:endParaRPr lang="en-GB" sz="15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868D24A7-E7A3-0A57-F97F-C7BB969C6BB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6.3 Visualisation des séries chronologiques </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1BE580EA-CD54-A571-91C8-1C6BA9209F1D}"/>
              </a:ext>
            </a:extLst>
          </p:cNvPr>
          <p:cNvSpPr txBox="1">
            <a:spLocks noGrp="1"/>
          </p:cNvSpPr>
          <p:nvPr>
            <p:ph type="title"/>
          </p:nvPr>
        </p:nvSpPr>
        <p:spPr>
          <a:xfrm>
            <a:off x="726281" y="412869"/>
            <a:ext cx="8058904"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Création de visualisations efficaces des données de transport</a:t>
            </a:r>
            <a:endParaRPr sz="2400" b="1" spc="-13" dirty="0">
              <a:solidFill>
                <a:schemeClr val="bg1"/>
              </a:solidFill>
            </a:endParaRPr>
          </a:p>
        </p:txBody>
      </p:sp>
      <p:sp>
        <p:nvSpPr>
          <p:cNvPr id="2" name="object 6">
            <a:extLst>
              <a:ext uri="{FF2B5EF4-FFF2-40B4-BE49-F238E27FC236}">
                <a16:creationId xmlns:a16="http://schemas.microsoft.com/office/drawing/2014/main" id="{854AD696-96C0-3C5E-F0EC-64FA155B143C}"/>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6A1FB2A2-5EC4-9393-9F94-26284B501FCA}"/>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900645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5A80-10F5-E319-907C-9B553AD2B1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CB936C0-0D16-6E35-E700-B952721FA83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34</a:t>
            </a:r>
            <a:endParaRPr lang="LID4096" sz="1500" dirty="0">
              <a:solidFill>
                <a:schemeClr val="bg1"/>
              </a:solidFill>
            </a:endParaRPr>
          </a:p>
        </p:txBody>
      </p:sp>
      <p:sp>
        <p:nvSpPr>
          <p:cNvPr id="7" name="object 3">
            <a:extLst>
              <a:ext uri="{FF2B5EF4-FFF2-40B4-BE49-F238E27FC236}">
                <a16:creationId xmlns:a16="http://schemas.microsoft.com/office/drawing/2014/main" id="{744D2554-E57D-219B-E897-11CBC0E6D21F}"/>
              </a:ext>
            </a:extLst>
          </p:cNvPr>
          <p:cNvSpPr txBox="1"/>
          <p:nvPr/>
        </p:nvSpPr>
        <p:spPr>
          <a:xfrm>
            <a:off x="726282" y="5342349"/>
            <a:ext cx="8753384"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Règle d'or </a:t>
            </a:r>
            <a:r>
              <a:rPr lang="en-US" sz="1600" dirty="0">
                <a:solidFill>
                  <a:sysClr val="windowText" lastClr="000000"/>
                </a:solidFill>
                <a:latin typeface="Arial"/>
                <a:cs typeface="Arial"/>
              </a:rPr>
              <a:t>: si un graphique nécessite plus de 10 secondes pour être expliqué, simplifiez-le.</a:t>
            </a:r>
          </a:p>
        </p:txBody>
      </p:sp>
      <p:graphicFrame>
        <p:nvGraphicFramePr>
          <p:cNvPr id="3" name="Table 2">
            <a:extLst>
              <a:ext uri="{FF2B5EF4-FFF2-40B4-BE49-F238E27FC236}">
                <a16:creationId xmlns:a16="http://schemas.microsoft.com/office/drawing/2014/main" id="{75F0703D-9A27-87B7-A017-D67FE503688A}"/>
              </a:ext>
            </a:extLst>
          </p:cNvPr>
          <p:cNvGraphicFramePr>
            <a:graphicFrameLocks noGrp="1"/>
          </p:cNvGraphicFramePr>
          <p:nvPr>
            <p:extLst>
              <p:ext uri="{D42A27DB-BD31-4B8C-83A1-F6EECF244321}">
                <p14:modId xmlns:p14="http://schemas.microsoft.com/office/powerpoint/2010/main" val="2555885094"/>
              </p:ext>
            </p:extLst>
          </p:nvPr>
        </p:nvGraphicFramePr>
        <p:xfrm>
          <a:off x="2032000" y="1758665"/>
          <a:ext cx="8128000" cy="3510280"/>
        </p:xfrm>
        <a:graphic>
          <a:graphicData uri="http://schemas.openxmlformats.org/drawingml/2006/table">
            <a:tbl>
              <a:tblPr firstRow="1" bandRow="1">
                <a:tableStyleId>{BC89EF96-8CEA-46FF-86C4-4CE0E7609802}</a:tableStyleId>
              </a:tblPr>
              <a:tblGrid>
                <a:gridCol w="4064000">
                  <a:extLst>
                    <a:ext uri="{9D8B030D-6E8A-4147-A177-3AD203B41FA5}">
                      <a16:colId xmlns:a16="http://schemas.microsoft.com/office/drawing/2014/main" val="2504911020"/>
                    </a:ext>
                  </a:extLst>
                </a:gridCol>
                <a:gridCol w="4064000">
                  <a:extLst>
                    <a:ext uri="{9D8B030D-6E8A-4147-A177-3AD203B41FA5}">
                      <a16:colId xmlns:a16="http://schemas.microsoft.com/office/drawing/2014/main" val="3626518827"/>
                    </a:ext>
                  </a:extLst>
                </a:gridCol>
              </a:tblGrid>
              <a:tr h="370840">
                <a:tc>
                  <a:txBody>
                    <a:bodyPr/>
                    <a:lstStyle/>
                    <a:p>
                      <a:r>
                        <a:rPr lang="en-US" sz="1600" dirty="0">
                          <a:latin typeface="Arial" panose="020B0604020202020204" pitchFamily="34" charset="0"/>
                          <a:cs typeface="Arial" panose="020B0604020202020204" pitchFamily="34" charset="0"/>
                        </a:rPr>
                        <a:t>✅ À faire</a:t>
                      </a:r>
                    </a:p>
                  </a:txBody>
                  <a:tcPr/>
                </a:tc>
                <a:tc>
                  <a:txBody>
                    <a:bodyPr/>
                    <a:lstStyle/>
                    <a:p>
                      <a:r>
                        <a:rPr lang="en-US" sz="1600" dirty="0">
                          <a:latin typeface="Arial" panose="020B0604020202020204" pitchFamily="34" charset="0"/>
                          <a:cs typeface="Arial" panose="020B0604020202020204" pitchFamily="34" charset="0"/>
                        </a:rPr>
                        <a:t>❌ À éviter</a:t>
                      </a:r>
                    </a:p>
                  </a:txBody>
                  <a:tcPr/>
                </a:tc>
                <a:extLst>
                  <a:ext uri="{0D108BD9-81ED-4DB2-BD59-A6C34878D82A}">
                    <a16:rowId xmlns:a16="http://schemas.microsoft.com/office/drawing/2014/main" val="3969416173"/>
                  </a:ext>
                </a:extLst>
              </a:tr>
              <a:tr h="370840">
                <a:tc>
                  <a:txBody>
                    <a:bodyPr/>
                    <a:lstStyle/>
                    <a:p>
                      <a:r>
                        <a:rPr lang="en-US" sz="1600" dirty="0">
                          <a:latin typeface="Arial" panose="020B0604020202020204" pitchFamily="34" charset="0"/>
                          <a:cs typeface="Arial" panose="020B0604020202020204" pitchFamily="34" charset="0"/>
                        </a:rPr>
                        <a:t>Utilisez les couleurs de manière significative (par exemple, le rouge pour indiquer un retard)</a:t>
                      </a:r>
                    </a:p>
                  </a:txBody>
                  <a:tcPr/>
                </a:tc>
                <a:tc>
                  <a:txBody>
                    <a:bodyPr/>
                    <a:lstStyle/>
                    <a:p>
                      <a:r>
                        <a:rPr lang="en-US" sz="1600" dirty="0">
                          <a:latin typeface="Arial" panose="020B0604020202020204" pitchFamily="34" charset="0"/>
                          <a:cs typeface="Arial" panose="020B0604020202020204" pitchFamily="34" charset="0"/>
                        </a:rPr>
                        <a:t>Trop de couleurs sans légende</a:t>
                      </a:r>
                    </a:p>
                  </a:txBody>
                  <a:tcPr/>
                </a:tc>
                <a:extLst>
                  <a:ext uri="{0D108BD9-81ED-4DB2-BD59-A6C34878D82A}">
                    <a16:rowId xmlns:a16="http://schemas.microsoft.com/office/drawing/2014/main" val="603055053"/>
                  </a:ext>
                </a:extLst>
              </a:tr>
              <a:tr h="370840">
                <a:tc>
                  <a:txBody>
                    <a:bodyPr/>
                    <a:lstStyle/>
                    <a:p>
                      <a:r>
                        <a:rPr lang="en-US" sz="1600" dirty="0">
                          <a:latin typeface="Arial" panose="020B0604020202020204" pitchFamily="34" charset="0"/>
                          <a:cs typeface="Arial" panose="020B0604020202020204" pitchFamily="34" charset="0"/>
                        </a:rPr>
                        <a:t>Restez simple (1 message par visuel)</a:t>
                      </a:r>
                    </a:p>
                  </a:txBody>
                  <a:tcPr/>
                </a:tc>
                <a:tc>
                  <a:txBody>
                    <a:bodyPr/>
                    <a:lstStyle/>
                    <a:p>
                      <a:r>
                        <a:rPr lang="en-US" sz="1600" dirty="0">
                          <a:latin typeface="Arial" panose="020B0604020202020204" pitchFamily="34" charset="0"/>
                          <a:cs typeface="Arial" panose="020B0604020202020204" pitchFamily="34" charset="0"/>
                        </a:rPr>
                        <a:t>Surchargez un graphique avec plus de 6 variables</a:t>
                      </a:r>
                    </a:p>
                  </a:txBody>
                  <a:tcPr/>
                </a:tc>
                <a:extLst>
                  <a:ext uri="{0D108BD9-81ED-4DB2-BD59-A6C34878D82A}">
                    <a16:rowId xmlns:a16="http://schemas.microsoft.com/office/drawing/2014/main" val="3703578844"/>
                  </a:ext>
                </a:extLst>
              </a:tr>
              <a:tr h="370840">
                <a:tc>
                  <a:txBody>
                    <a:bodyPr/>
                    <a:lstStyle/>
                    <a:p>
                      <a:r>
                        <a:rPr lang="en-US" sz="1600" dirty="0">
                          <a:latin typeface="Arial" panose="020B0604020202020204" pitchFamily="34" charset="0"/>
                          <a:cs typeface="Arial" panose="020B0604020202020204" pitchFamily="34" charset="0"/>
                        </a:rPr>
                        <a:t>Incluez des légendes, des unités et des étiquettes</a:t>
                      </a:r>
                    </a:p>
                  </a:txBody>
                  <a:tcPr/>
                </a:tc>
                <a:tc>
                  <a:txBody>
                    <a:bodyPr/>
                    <a:lstStyle/>
                    <a:p>
                      <a:r>
                        <a:rPr lang="en-US" sz="1600" dirty="0">
                          <a:latin typeface="Arial" panose="020B0604020202020204" pitchFamily="34" charset="0"/>
                          <a:cs typeface="Arial" panose="020B0604020202020204" pitchFamily="34" charset="0"/>
                        </a:rPr>
                        <a:t>Données ambiguës sans contexte</a:t>
                      </a:r>
                    </a:p>
                  </a:txBody>
                  <a:tcPr/>
                </a:tc>
                <a:extLst>
                  <a:ext uri="{0D108BD9-81ED-4DB2-BD59-A6C34878D82A}">
                    <a16:rowId xmlns:a16="http://schemas.microsoft.com/office/drawing/2014/main" val="2490114249"/>
                  </a:ext>
                </a:extLst>
              </a:tr>
              <a:tr h="370840">
                <a:tc>
                  <a:txBody>
                    <a:bodyPr/>
                    <a:lstStyle/>
                    <a:p>
                      <a:r>
                        <a:rPr lang="en-US" sz="1600" dirty="0">
                          <a:latin typeface="Arial" panose="020B0604020202020204" pitchFamily="34" charset="0"/>
                          <a:cs typeface="Arial" panose="020B0604020202020204" pitchFamily="34" charset="0"/>
                        </a:rPr>
                        <a:t>Utilisez des formats de date/heure cohérents</a:t>
                      </a:r>
                    </a:p>
                  </a:txBody>
                  <a:tcPr/>
                </a:tc>
                <a:tc>
                  <a:txBody>
                    <a:bodyPr/>
                    <a:lstStyle/>
                    <a:p>
                      <a:r>
                        <a:rPr lang="pt-BR" sz="1600" dirty="0">
                          <a:latin typeface="Arial" panose="020B0604020202020204" pitchFamily="34" charset="0"/>
                          <a:cs typeface="Arial" panose="020B0604020202020204" pitchFamily="34" charset="0"/>
                        </a:rPr>
                        <a:t>Mélanger 12h/24h ou MM/JJ et JJ/MM</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55309435"/>
                  </a:ext>
                </a:extLst>
              </a:tr>
              <a:tr h="370840">
                <a:tc>
                  <a:txBody>
                    <a:bodyPr/>
                    <a:lstStyle/>
                    <a:p>
                      <a:r>
                        <a:rPr lang="en-US" sz="1600" dirty="0">
                          <a:latin typeface="Arial" panose="020B0604020202020204" pitchFamily="34" charset="0"/>
                          <a:cs typeface="Arial" panose="020B0604020202020204" pitchFamily="34" charset="0"/>
                        </a:rPr>
                        <a:t>Tester auprès des utilisateurs finaux (y compris les non-techniciens)</a:t>
                      </a:r>
                    </a:p>
                  </a:txBody>
                  <a:tcPr/>
                </a:tc>
                <a:tc>
                  <a:txBody>
                    <a:bodyPr/>
                    <a:lstStyle/>
                    <a:p>
                      <a:r>
                        <a:rPr lang="en-US" sz="1600" dirty="0">
                          <a:latin typeface="Arial" panose="020B0604020202020204" pitchFamily="34" charset="0"/>
                          <a:cs typeface="Arial" panose="020B0604020202020204" pitchFamily="34" charset="0"/>
                        </a:rPr>
                        <a:t>Conception réservée aux utilisateurs techniques</a:t>
                      </a:r>
                    </a:p>
                  </a:txBody>
                  <a:tcPr/>
                </a:tc>
                <a:extLst>
                  <a:ext uri="{0D108BD9-81ED-4DB2-BD59-A6C34878D82A}">
                    <a16:rowId xmlns:a16="http://schemas.microsoft.com/office/drawing/2014/main" val="291184586"/>
                  </a:ext>
                </a:extLst>
              </a:tr>
            </a:tbl>
          </a:graphicData>
        </a:graphic>
      </p:graphicFrame>
      <p:sp>
        <p:nvSpPr>
          <p:cNvPr id="4" name="object 3">
            <a:extLst>
              <a:ext uri="{FF2B5EF4-FFF2-40B4-BE49-F238E27FC236}">
                <a16:creationId xmlns:a16="http://schemas.microsoft.com/office/drawing/2014/main" id="{7BFCAE34-8918-D65A-EAB3-5FC42DB1E71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6.4 À faire et à ne pas faire dans les tableaux de bord de données de transport</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9BCC83B4-13F0-E6D1-D074-864BCE84A4BC}"/>
              </a:ext>
            </a:extLst>
          </p:cNvPr>
          <p:cNvSpPr txBox="1">
            <a:spLocks noGrp="1"/>
          </p:cNvSpPr>
          <p:nvPr>
            <p:ph type="title"/>
          </p:nvPr>
        </p:nvSpPr>
        <p:spPr>
          <a:xfrm>
            <a:off x="726281" y="412869"/>
            <a:ext cx="7989456"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Créer des visualisations efficaces des données de transport</a:t>
            </a:r>
            <a:endParaRPr sz="2400" b="1" spc="-13" dirty="0">
              <a:solidFill>
                <a:schemeClr val="bg1"/>
              </a:solidFill>
            </a:endParaRPr>
          </a:p>
        </p:txBody>
      </p:sp>
      <p:sp>
        <p:nvSpPr>
          <p:cNvPr id="2" name="object 6">
            <a:extLst>
              <a:ext uri="{FF2B5EF4-FFF2-40B4-BE49-F238E27FC236}">
                <a16:creationId xmlns:a16="http://schemas.microsoft.com/office/drawing/2014/main" id="{DBF5110E-B1FC-0590-5F87-C3F0D3296208}"/>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5" name="object 6">
            <a:extLst>
              <a:ext uri="{FF2B5EF4-FFF2-40B4-BE49-F238E27FC236}">
                <a16:creationId xmlns:a16="http://schemas.microsoft.com/office/drawing/2014/main" id="{740B73DF-F222-5D31-803B-A81F3257AA01}"/>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783918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840D-35FD-3D1D-96BE-EFC6365B2438}"/>
              </a:ext>
            </a:extLst>
          </p:cNvPr>
          <p:cNvSpPr>
            <a:spLocks noGrp="1"/>
          </p:cNvSpPr>
          <p:nvPr>
            <p:ph type="title"/>
          </p:nvPr>
        </p:nvSpPr>
        <p:spPr/>
        <p:txBody>
          <a:bodyPr/>
          <a:lstStyle/>
          <a:p>
            <a:endParaRPr lang="en-AT"/>
          </a:p>
        </p:txBody>
      </p:sp>
      <p:sp>
        <p:nvSpPr>
          <p:cNvPr id="3" name="Content Placeholder 2">
            <a:extLst>
              <a:ext uri="{FF2B5EF4-FFF2-40B4-BE49-F238E27FC236}">
                <a16:creationId xmlns:a16="http://schemas.microsoft.com/office/drawing/2014/main" id="{0864B439-4FE1-AE4D-CD09-B4909152BA24}"/>
              </a:ext>
            </a:extLst>
          </p:cNvPr>
          <p:cNvSpPr>
            <a:spLocks noGrp="1"/>
          </p:cNvSpPr>
          <p:nvPr>
            <p:ph sz="half" idx="2"/>
          </p:nvPr>
        </p:nvSpPr>
        <p:spPr/>
        <p:txBody>
          <a:bodyPr/>
          <a:lstStyle/>
          <a:p>
            <a:endParaRPr lang="en-AT"/>
          </a:p>
        </p:txBody>
      </p:sp>
      <p:sp>
        <p:nvSpPr>
          <p:cNvPr id="4" name="Content Placeholder 3">
            <a:extLst>
              <a:ext uri="{FF2B5EF4-FFF2-40B4-BE49-F238E27FC236}">
                <a16:creationId xmlns:a16="http://schemas.microsoft.com/office/drawing/2014/main" id="{C2ADC8DD-A19E-1A73-0D03-18F5290BB857}"/>
              </a:ext>
            </a:extLst>
          </p:cNvPr>
          <p:cNvSpPr>
            <a:spLocks noGrp="1"/>
          </p:cNvSpPr>
          <p:nvPr>
            <p:ph sz="half" idx="3"/>
          </p:nvPr>
        </p:nvSpPr>
        <p:spPr/>
        <p:txBody>
          <a:bodyPr/>
          <a:lstStyle/>
          <a:p>
            <a:endParaRPr lang="en-AT"/>
          </a:p>
        </p:txBody>
      </p:sp>
      <p:pic>
        <p:nvPicPr>
          <p:cNvPr id="6" name="Picture 5" descr="A screenshot of a white background&#10;&#10;AI-generated content may be incorrect.">
            <a:extLst>
              <a:ext uri="{FF2B5EF4-FFF2-40B4-BE49-F238E27FC236}">
                <a16:creationId xmlns:a16="http://schemas.microsoft.com/office/drawing/2014/main" id="{23A81918-A5BC-922A-4D53-CD9FD1352FD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46916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72F49-1ABA-4370-0502-F2809785470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6E6FE66-029C-7785-E0F9-B8F2B04857AF}"/>
              </a:ext>
            </a:extLst>
          </p:cNvPr>
          <p:cNvSpPr txBox="1">
            <a:spLocks noGrp="1"/>
          </p:cNvSpPr>
          <p:nvPr>
            <p:ph type="title"/>
          </p:nvPr>
        </p:nvSpPr>
        <p:spPr>
          <a:xfrm>
            <a:off x="726282" y="399916"/>
            <a:ext cx="2524126"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8" name="TextBox 7">
            <a:extLst>
              <a:ext uri="{FF2B5EF4-FFF2-40B4-BE49-F238E27FC236}">
                <a16:creationId xmlns:a16="http://schemas.microsoft.com/office/drawing/2014/main" id="{C301A146-94FF-BC0B-08A6-D906C8BC083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graphicFrame>
        <p:nvGraphicFramePr>
          <p:cNvPr id="5" name="Table 4">
            <a:extLst>
              <a:ext uri="{FF2B5EF4-FFF2-40B4-BE49-F238E27FC236}">
                <a16:creationId xmlns:a16="http://schemas.microsoft.com/office/drawing/2014/main" id="{E0D50E25-64B4-7C92-9F9E-08DFBC1688ED}"/>
              </a:ext>
            </a:extLst>
          </p:cNvPr>
          <p:cNvGraphicFramePr>
            <a:graphicFrameLocks noGrp="1"/>
          </p:cNvGraphicFramePr>
          <p:nvPr>
            <p:extLst>
              <p:ext uri="{D42A27DB-BD31-4B8C-83A1-F6EECF244321}">
                <p14:modId xmlns:p14="http://schemas.microsoft.com/office/powerpoint/2010/main" val="1175060728"/>
              </p:ext>
            </p:extLst>
          </p:nvPr>
        </p:nvGraphicFramePr>
        <p:xfrm>
          <a:off x="726282" y="1121481"/>
          <a:ext cx="5195016" cy="2270760"/>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6. </a:t>
                      </a:r>
                      <a:r>
                        <a:rPr lang="en-US" sz="1600" b="1" dirty="0">
                          <a:solidFill>
                            <a:sysClr val="windowText" lastClr="000000"/>
                          </a:solidFill>
                          <a:latin typeface="Arial"/>
                          <a:cs typeface="Arial"/>
                        </a:rPr>
                        <a:t>Créer des visualisations efficaces des données de transport</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30</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6.</a:t>
                      </a:r>
                      <a:r>
                        <a:rPr lang="en-US" sz="1400" spc="64" dirty="0">
                          <a:solidFill>
                            <a:sysClr val="windowText" lastClr="000000"/>
                          </a:solidFill>
                          <a:latin typeface="Arial"/>
                          <a:cs typeface="Arial"/>
                        </a:rPr>
                        <a:t>1 Étude de cas réel : utilisation des transports publics (Excel et Python)</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a:t>
                      </a:r>
                      <a:r>
                        <a:rPr lang="en-GB" sz="1400" spc="64" dirty="0">
                          <a:solidFill>
                            <a:sysClr val="windowText" lastClr="000000"/>
                          </a:solidFill>
                          <a:latin typeface="Arial"/>
                          <a:cs typeface="Arial"/>
                        </a:rPr>
                        <a:t>6.2 Visualisations basées sur des cartes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6.3 Visualisation de séries chronologiques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33</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t> </a:t>
                      </a:r>
                      <a:r>
                        <a:rPr lang="en-GB" sz="1400" spc="64" dirty="0">
                          <a:solidFill>
                            <a:sysClr val="windowText" lastClr="000000"/>
                          </a:solidFill>
                          <a:latin typeface="Arial"/>
                          <a:cs typeface="Arial"/>
                        </a:rPr>
                        <a:t>6.4 </a:t>
                      </a:r>
                      <a:r>
                        <a:rPr lang="en-US" sz="1400" spc="64" dirty="0">
                          <a:solidFill>
                            <a:sysClr val="windowText" lastClr="000000"/>
                          </a:solidFill>
                          <a:latin typeface="Arial"/>
                          <a:cs typeface="Arial"/>
                        </a:rPr>
                        <a:t>À faire et à ne pas faire dans les tableaux de bord de données de transport</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9309728"/>
                  </a:ext>
                </a:extLst>
              </a:tr>
            </a:tbl>
          </a:graphicData>
        </a:graphic>
      </p:graphicFrame>
      <p:sp>
        <p:nvSpPr>
          <p:cNvPr id="9" name="Text Placeholder 2">
            <a:extLst>
              <a:ext uri="{FF2B5EF4-FFF2-40B4-BE49-F238E27FC236}">
                <a16:creationId xmlns:a16="http://schemas.microsoft.com/office/drawing/2014/main" id="{CA2D7475-5280-DFD7-1C42-B8CFBE704E5F}"/>
              </a:ext>
            </a:extLst>
          </p:cNvPr>
          <p:cNvSpPr txBox="1">
            <a:spLocks/>
          </p:cNvSpPr>
          <p:nvPr/>
        </p:nvSpPr>
        <p:spPr>
          <a:xfrm>
            <a:off x="3774479" y="435025"/>
            <a:ext cx="7691240"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Cours n° 9 : Visualisation des données dans le domaine des transports</a:t>
            </a:r>
            <a:endParaRPr lang="pl-PL" dirty="0">
              <a:solidFill>
                <a:srgbClr val="FF0000"/>
              </a:solidFill>
            </a:endParaRPr>
          </a:p>
        </p:txBody>
      </p:sp>
      <p:sp>
        <p:nvSpPr>
          <p:cNvPr id="6" name="object 6">
            <a:extLst>
              <a:ext uri="{FF2B5EF4-FFF2-40B4-BE49-F238E27FC236}">
                <a16:creationId xmlns:a16="http://schemas.microsoft.com/office/drawing/2014/main" id="{43494B1B-6DCD-69DF-D00B-B2E9CD455909}"/>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7" name="object 6">
            <a:extLst>
              <a:ext uri="{FF2B5EF4-FFF2-40B4-BE49-F238E27FC236}">
                <a16:creationId xmlns:a16="http://schemas.microsoft.com/office/drawing/2014/main" id="{5E08AEF4-5B38-B7DC-6DF5-DC58C015C853}"/>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825540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 :</a:t>
            </a:r>
          </a:p>
          <a:p>
            <a:pPr algn="ctr"/>
            <a:r>
              <a:rPr lang="en-US" sz="3200" b="1" dirty="0">
                <a:solidFill>
                  <a:schemeClr val="bg1"/>
                </a:solidFill>
              </a:rPr>
              <a:t>Introduction à la visualisation des données</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2" y="6321629"/>
            <a:ext cx="253274" cy="205184"/>
          </a:xfrm>
        </p:spPr>
        <p:txBody>
          <a:bodyPr/>
          <a:lstStyle/>
          <a:p>
            <a:pPr marL="103685">
              <a:lnSpc>
                <a:spcPts val="1633"/>
              </a:lnSpc>
            </a:pPr>
            <a:r>
              <a:rPr lang="en-GB" sz="1500" spc="-64" dirty="0">
                <a:latin typeface="+mj-lt"/>
              </a:rPr>
              <a:t>1</a:t>
            </a:r>
            <a:endParaRPr lang="en-AT" sz="1500" spc="-64" dirty="0">
              <a:latin typeface="+mj-lt"/>
            </a:endParaRPr>
          </a:p>
        </p:txBody>
      </p:sp>
      <p:sp>
        <p:nvSpPr>
          <p:cNvPr id="2" name="object 6">
            <a:extLst>
              <a:ext uri="{FF2B5EF4-FFF2-40B4-BE49-F238E27FC236}">
                <a16:creationId xmlns:a16="http://schemas.microsoft.com/office/drawing/2014/main" id="{FDF61DA4-2F68-1008-1591-5F9F23834130}"/>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6" name="object 6">
            <a:extLst>
              <a:ext uri="{FF2B5EF4-FFF2-40B4-BE49-F238E27FC236}">
                <a16:creationId xmlns:a16="http://schemas.microsoft.com/office/drawing/2014/main" id="{FD903360-1205-0ABD-7128-62E1EB69C66E}"/>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1" y="412869"/>
            <a:ext cx="599077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à la visualisation des données</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740566" y="1371237"/>
            <a:ext cx="10725152"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Définition :</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La visualisation des données est la représentation graphique d'informations et de données à l'aide d'éléments visuels tels que des tableaux, des graphiques, des cartes et des tableaux de bord.</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Objectif :</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Simplifier les ensembles de données complexes et révéler les modèles, les tendances et les valeurs aberrantes qui peuvent être cachés dans les données brutes.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Pourquoi est-ce important en ingénierie ?</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ingénieurs traitent des ensembles de données multidimensionnels et volumineux. La visualisation des données rend ces informations interprétables et exploitables.</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i="1" dirty="0">
                <a:solidFill>
                  <a:sysClr val="windowText" lastClr="000000"/>
                </a:solidFill>
                <a:latin typeface="Arial"/>
                <a:cs typeface="Arial"/>
              </a:rPr>
              <a:t>« Une bonne visualisation raconte une histoire, élimine le bruit et met en évidence ce qui est important. »</a:t>
            </a:r>
          </a:p>
        </p:txBody>
      </p:sp>
      <p:sp>
        <p:nvSpPr>
          <p:cNvPr id="3" name="object 3">
            <a:extLst>
              <a:ext uri="{FF2B5EF4-FFF2-40B4-BE49-F238E27FC236}">
                <a16:creationId xmlns:a16="http://schemas.microsoft.com/office/drawing/2014/main" id="{C7EC52A0-DABE-8852-457F-0978FED12C7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Qu'est-ce que la visualisation des données (DV) ?</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F5D08445-621C-FF3F-DA1A-DE1607F2C224}"/>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9" name="object 6">
            <a:extLst>
              <a:ext uri="{FF2B5EF4-FFF2-40B4-BE49-F238E27FC236}">
                <a16:creationId xmlns:a16="http://schemas.microsoft.com/office/drawing/2014/main" id="{F68D740D-99AC-EB11-984F-59E76B510B12}"/>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46905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740566" y="1197617"/>
            <a:ext cx="10501162" cy="51096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50" b="1" dirty="0">
                <a:solidFill>
                  <a:sysClr val="windowText" lastClr="000000"/>
                </a:solidFill>
                <a:latin typeface="Arial"/>
                <a:cs typeface="Arial"/>
              </a:rPr>
              <a:t> Analyses descriptives :</a:t>
            </a:r>
          </a:p>
          <a:p>
            <a:pPr marL="476250" indent="-285750" defTabSz="1175644" hangingPunct="1">
              <a:lnSpc>
                <a:spcPct val="150000"/>
              </a:lnSpc>
              <a:spcBef>
                <a:spcPts val="129"/>
              </a:spcBef>
              <a:buFont typeface="Arial" panose="020B0604020202020204" pitchFamily="34" charset="0"/>
              <a:buChar char="•"/>
            </a:pPr>
            <a:r>
              <a:rPr lang="en-US" sz="1550" dirty="0">
                <a:solidFill>
                  <a:sysClr val="windowText" lastClr="000000"/>
                </a:solidFill>
                <a:latin typeface="Arial"/>
                <a:cs typeface="Arial"/>
              </a:rPr>
              <a:t>Affichage des conditions de transport actuelles ou historiques (par exemple, vitesses moyennes, nombre de passagers par itinéraire).</a:t>
            </a:r>
          </a:p>
          <a:p>
            <a:pPr marL="361950" indent="-171450" defTabSz="1175644" hangingPunct="1">
              <a:lnSpc>
                <a:spcPct val="150000"/>
              </a:lnSpc>
              <a:spcBef>
                <a:spcPts val="129"/>
              </a:spcBef>
              <a:buFont typeface="Wingdings 2" panose="05020102010507070707" pitchFamily="18" charset="2"/>
              <a:buChar char="R"/>
            </a:pPr>
            <a:endParaRPr lang="en-US" sz="155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50" b="1" dirty="0">
                <a:solidFill>
                  <a:sysClr val="windowText" lastClr="000000"/>
                </a:solidFill>
                <a:latin typeface="Arial"/>
                <a:cs typeface="Arial"/>
              </a:rPr>
              <a:t> Analyse diagnostique :</a:t>
            </a:r>
          </a:p>
          <a:p>
            <a:pPr marL="476250" indent="-285750" defTabSz="1175644" hangingPunct="1">
              <a:lnSpc>
                <a:spcPct val="150000"/>
              </a:lnSpc>
              <a:spcBef>
                <a:spcPts val="129"/>
              </a:spcBef>
              <a:buFont typeface="Arial" panose="020B0604020202020204" pitchFamily="34" charset="0"/>
              <a:buChar char="•"/>
            </a:pPr>
            <a:r>
              <a:rPr lang="en-US" sz="1550" dirty="0">
                <a:solidFill>
                  <a:sysClr val="windowText" lastClr="000000"/>
                </a:solidFill>
                <a:latin typeface="Arial"/>
                <a:cs typeface="Arial"/>
              </a:rPr>
              <a:t>Révéler les causes profondes des retards, des accidents ou des embouteillages.</a:t>
            </a:r>
          </a:p>
          <a:p>
            <a:pPr marL="361950" indent="-171450" defTabSz="1175644" hangingPunct="1">
              <a:lnSpc>
                <a:spcPct val="150000"/>
              </a:lnSpc>
              <a:spcBef>
                <a:spcPts val="129"/>
              </a:spcBef>
              <a:buFont typeface="Wingdings 2" panose="05020102010507070707" pitchFamily="18" charset="2"/>
              <a:buChar char="R"/>
            </a:pPr>
            <a:endParaRPr lang="en-US" sz="155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50" b="1" dirty="0">
                <a:solidFill>
                  <a:sysClr val="windowText" lastClr="000000"/>
                </a:solidFill>
                <a:latin typeface="Arial"/>
                <a:cs typeface="Arial"/>
              </a:rPr>
              <a:t> Analyse prédictive :</a:t>
            </a:r>
          </a:p>
          <a:p>
            <a:pPr marL="476250" indent="-285750" defTabSz="1175644" hangingPunct="1">
              <a:lnSpc>
                <a:spcPct val="150000"/>
              </a:lnSpc>
              <a:spcBef>
                <a:spcPts val="129"/>
              </a:spcBef>
              <a:buFont typeface="Arial" panose="020B0604020202020204" pitchFamily="34" charset="0"/>
              <a:buChar char="•"/>
            </a:pPr>
            <a:r>
              <a:rPr lang="en-US" sz="1550" dirty="0">
                <a:solidFill>
                  <a:sysClr val="windowText" lastClr="000000"/>
                </a:solidFill>
                <a:latin typeface="Arial"/>
                <a:cs typeface="Arial"/>
              </a:rPr>
              <a:t>Visualiser les prévisions à l'aide de séries chronologiques ou de résultats de simulations (par exemple, nombre de passagers dans différents scénarios).</a:t>
            </a:r>
          </a:p>
          <a:p>
            <a:pPr marL="361950" indent="-171450" defTabSz="1175644" hangingPunct="1">
              <a:lnSpc>
                <a:spcPct val="150000"/>
              </a:lnSpc>
              <a:spcBef>
                <a:spcPts val="129"/>
              </a:spcBef>
              <a:buFont typeface="Wingdings 2" panose="05020102010507070707" pitchFamily="18" charset="2"/>
              <a:buChar char="R"/>
            </a:pPr>
            <a:endParaRPr lang="en-US" sz="155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50" b="1" dirty="0">
                <a:solidFill>
                  <a:sysClr val="windowText" lastClr="000000"/>
                </a:solidFill>
                <a:latin typeface="Arial"/>
                <a:cs typeface="Arial"/>
              </a:rPr>
              <a:t> Analyse prescriptive :</a:t>
            </a:r>
          </a:p>
          <a:p>
            <a:pPr marL="476250" indent="-285750" defTabSz="1175644" hangingPunct="1">
              <a:lnSpc>
                <a:spcPct val="150000"/>
              </a:lnSpc>
              <a:spcBef>
                <a:spcPts val="129"/>
              </a:spcBef>
              <a:buFont typeface="Arial" panose="020B0604020202020204" pitchFamily="34" charset="0"/>
              <a:buChar char="•"/>
            </a:pPr>
            <a:r>
              <a:rPr lang="en-US" sz="1550" dirty="0">
                <a:solidFill>
                  <a:sysClr val="windowText" lastClr="000000"/>
                </a:solidFill>
                <a:latin typeface="Arial"/>
                <a:cs typeface="Arial"/>
              </a:rPr>
              <a:t>Communiquez les mesures recommandées aux planificateurs et aux décideurs (par exemple, options de réacheminement, ajustements de la synchronisation des feux de signalisation).</a:t>
            </a:r>
            <a:endParaRPr lang="en-US" sz="155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AC5A6530-8782-7CD9-EA1D-6D3332BA7B9D}"/>
              </a:ext>
            </a:extLst>
          </p:cNvPr>
          <p:cNvSpPr txBox="1"/>
          <p:nvPr/>
        </p:nvSpPr>
        <p:spPr>
          <a:xfrm>
            <a:off x="740566" y="844692"/>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Le rôle de la DV dans l'analyse des transports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D429340-823F-0129-F28F-818B62C2B755}"/>
              </a:ext>
            </a:extLst>
          </p:cNvPr>
          <p:cNvSpPr txBox="1">
            <a:spLocks noGrp="1"/>
          </p:cNvSpPr>
          <p:nvPr>
            <p:ph type="title"/>
          </p:nvPr>
        </p:nvSpPr>
        <p:spPr>
          <a:xfrm>
            <a:off x="726281" y="412869"/>
            <a:ext cx="59754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à la visualisation des données</a:t>
            </a:r>
            <a:endParaRPr sz="2400" b="1" spc="-13" dirty="0">
              <a:solidFill>
                <a:schemeClr val="bg1"/>
              </a:solidFill>
            </a:endParaRPr>
          </a:p>
        </p:txBody>
      </p:sp>
      <p:sp>
        <p:nvSpPr>
          <p:cNvPr id="2" name="object 6">
            <a:extLst>
              <a:ext uri="{FF2B5EF4-FFF2-40B4-BE49-F238E27FC236}">
                <a16:creationId xmlns:a16="http://schemas.microsoft.com/office/drawing/2014/main" id="{F2D05C14-842E-3FB1-9748-96D9FFD220D7}"/>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5" name="object 6">
            <a:extLst>
              <a:ext uri="{FF2B5EF4-FFF2-40B4-BE49-F238E27FC236}">
                <a16:creationId xmlns:a16="http://schemas.microsoft.com/office/drawing/2014/main" id="{C99D3289-D1EF-B128-0653-CD579743F4D6}"/>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410404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633683" y="958967"/>
            <a:ext cx="10640058" cy="534275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5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Passé :</a:t>
            </a:r>
          </a:p>
          <a:p>
            <a:pPr marL="476250" lvl="3"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Graphiques statiques dans les études et rapports sur les transports (par exemple, graphiques linéaires, camemberts dans Excel).</a:t>
            </a:r>
          </a:p>
          <a:p>
            <a:pPr marL="476250" lvl="3"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Interaction limitée, principalement utilisés pour la création de rapports.</a:t>
            </a:r>
          </a:p>
          <a:p>
            <a:pPr marL="361950" lvl="3"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Présent :</a:t>
            </a:r>
          </a:p>
          <a:p>
            <a:pPr marL="476250" lvl="3"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Tableaux de bord dynamiques en temps réel utilisant des outils tels que Python (</a:t>
            </a:r>
            <a:r>
              <a:rPr lang="en-US" sz="1500" dirty="0" err="1">
                <a:solidFill>
                  <a:sysClr val="windowText" lastClr="000000"/>
                </a:solidFill>
                <a:latin typeface="Arial"/>
                <a:cs typeface="Arial"/>
              </a:rPr>
              <a:t>Plotly</a:t>
            </a:r>
            <a:r>
              <a:rPr lang="en-US" sz="1500" dirty="0">
                <a:solidFill>
                  <a:sysClr val="windowText" lastClr="000000"/>
                </a:solidFill>
                <a:latin typeface="Arial"/>
                <a:cs typeface="Arial"/>
              </a:rPr>
              <a:t>, Dash) et Power BI.</a:t>
            </a:r>
          </a:p>
          <a:p>
            <a:pPr marL="476250" lvl="3"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Intégration avec les systèmes SIG et les flux de données en direct (par exemple, GPS des véhicules).</a:t>
            </a:r>
          </a:p>
          <a:p>
            <a:pPr marL="361950" lvl="3"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Tendances :</a:t>
            </a:r>
          </a:p>
          <a:p>
            <a:pPr marL="476250" lvl="3"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 Passage de visualisations statiques à interactives</a:t>
            </a:r>
          </a:p>
          <a:p>
            <a:pPr marL="476250" lvl="3"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 Utilisation des résultats de l'apprentissage automatique dans les tableaux de bord</a:t>
            </a:r>
          </a:p>
          <a:p>
            <a:pPr marL="476250" lvl="3"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 Utilisation croissante des géovisualisations pour l'équité des transports et les émissions</a:t>
            </a:r>
          </a:p>
          <a:p>
            <a:pPr marL="476250" lvl="3"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 Intégration des visualisations dans les systèmes de reporting automatisés</a:t>
            </a:r>
          </a:p>
        </p:txBody>
      </p:sp>
      <p:sp>
        <p:nvSpPr>
          <p:cNvPr id="3" name="object 3">
            <a:extLst>
              <a:ext uri="{FF2B5EF4-FFF2-40B4-BE49-F238E27FC236}">
                <a16:creationId xmlns:a16="http://schemas.microsoft.com/office/drawing/2014/main" id="{7617C394-1355-5771-771E-BD6F50358218}"/>
              </a:ext>
            </a:extLst>
          </p:cNvPr>
          <p:cNvSpPr txBox="1"/>
          <p:nvPr/>
        </p:nvSpPr>
        <p:spPr>
          <a:xfrm>
            <a:off x="740566" y="844692"/>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Contexte historique et tendances modernes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607C23A-69F7-ED61-C7D4-524AE83A5CB0}"/>
              </a:ext>
            </a:extLst>
          </p:cNvPr>
          <p:cNvSpPr txBox="1">
            <a:spLocks noGrp="1"/>
          </p:cNvSpPr>
          <p:nvPr>
            <p:ph type="title"/>
          </p:nvPr>
        </p:nvSpPr>
        <p:spPr>
          <a:xfrm>
            <a:off x="726281" y="412869"/>
            <a:ext cx="585971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à la visualisation des données</a:t>
            </a:r>
            <a:endParaRPr sz="2400" b="1" spc="-13" dirty="0">
              <a:solidFill>
                <a:schemeClr val="bg1"/>
              </a:solidFill>
            </a:endParaRPr>
          </a:p>
        </p:txBody>
      </p:sp>
      <p:sp>
        <p:nvSpPr>
          <p:cNvPr id="2" name="object 6">
            <a:extLst>
              <a:ext uri="{FF2B5EF4-FFF2-40B4-BE49-F238E27FC236}">
                <a16:creationId xmlns:a16="http://schemas.microsoft.com/office/drawing/2014/main" id="{83BEE97B-F844-CAC7-E199-0D0944975D27}"/>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4" name="object 6">
            <a:extLst>
              <a:ext uri="{FF2B5EF4-FFF2-40B4-BE49-F238E27FC236}">
                <a16:creationId xmlns:a16="http://schemas.microsoft.com/office/drawing/2014/main" id="{67675CF9-DB8F-4E0C-3C79-E0486AFC1EB5}"/>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828799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US" sz="3200" b="1" dirty="0">
                <a:solidFill>
                  <a:schemeClr val="bg1"/>
                </a:solidFill>
              </a:rPr>
              <a:t>Objectif de la visualisation des données</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9362" y="6321629"/>
            <a:ext cx="253274" cy="205184"/>
          </a:xfrm>
        </p:spPr>
        <p:txBody>
          <a:bodyPr/>
          <a:lstStyle/>
          <a:p>
            <a:pPr marL="103685">
              <a:lnSpc>
                <a:spcPts val="1633"/>
              </a:lnSpc>
            </a:pPr>
            <a:r>
              <a:rPr lang="en-GB" sz="1500" spc="-64" dirty="0">
                <a:latin typeface="+mj-lt"/>
              </a:rPr>
              <a:t>5</a:t>
            </a:r>
            <a:endParaRPr lang="en-AT" sz="1500" spc="-64" dirty="0">
              <a:latin typeface="+mj-lt"/>
            </a:endParaRPr>
          </a:p>
        </p:txBody>
      </p:sp>
      <p:sp>
        <p:nvSpPr>
          <p:cNvPr id="2" name="object 6">
            <a:extLst>
              <a:ext uri="{FF2B5EF4-FFF2-40B4-BE49-F238E27FC236}">
                <a16:creationId xmlns:a16="http://schemas.microsoft.com/office/drawing/2014/main" id="{4D565A62-1F4C-0E32-7800-1D12488D6FE1}"/>
              </a:ext>
            </a:extLst>
          </p:cNvPr>
          <p:cNvSpPr txBox="1">
            <a:spLocks noGrp="1"/>
          </p:cNvSpPr>
          <p:nvPr>
            <p:ph type="ftr" sz="quarter" idx="5"/>
          </p:nvPr>
        </p:nvSpPr>
        <p:spPr>
          <a:xfrm>
            <a:off x="763501" y="6349505"/>
            <a:ext cx="332036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Collecte</a:t>
            </a:r>
            <a:r>
              <a:rPr lang="en-GB" dirty="0">
                <a:solidFill>
                  <a:prstClr val="black"/>
                </a:solidFill>
              </a:rPr>
              <a:t> et gestion des données de transport</a:t>
            </a:r>
            <a:endParaRPr spc="-13" dirty="0">
              <a:solidFill>
                <a:prstClr val="black"/>
              </a:solidFill>
            </a:endParaRPr>
          </a:p>
        </p:txBody>
      </p:sp>
      <p:sp>
        <p:nvSpPr>
          <p:cNvPr id="6" name="object 6">
            <a:extLst>
              <a:ext uri="{FF2B5EF4-FFF2-40B4-BE49-F238E27FC236}">
                <a16:creationId xmlns:a16="http://schemas.microsoft.com/office/drawing/2014/main" id="{B37A14DA-216D-0AD6-F787-E039443D61B6}"/>
              </a:ext>
            </a:extLst>
          </p:cNvPr>
          <p:cNvSpPr txBox="1">
            <a:spLocks/>
          </p:cNvSpPr>
          <p:nvPr/>
        </p:nvSpPr>
        <p:spPr>
          <a:xfrm>
            <a:off x="7373073" y="6330563"/>
            <a:ext cx="40926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Visualisation des données dans le </a:t>
            </a:r>
            <a:r>
              <a:rPr lang="en-GB" b="1" dirty="0" err="1"/>
              <a:t>domaine</a:t>
            </a:r>
            <a:r>
              <a:rPr lang="en-GB" b="1" dirty="0"/>
              <a:t> des transports</a:t>
            </a:r>
          </a:p>
        </p:txBody>
      </p:sp>
    </p:spTree>
    <p:extLst>
      <p:ext uri="{BB962C8B-B14F-4D97-AF65-F5344CB8AC3E}">
        <p14:creationId xmlns:p14="http://schemas.microsoft.com/office/powerpoint/2010/main" val="3333774099"/>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terms/"/>
    <ds:schemaRef ds:uri="http://purl.org/dc/elements/1.1/"/>
    <ds:schemaRef ds:uri="d7c2d7e5-d637-40e7-a03d-32f79b35a394"/>
    <ds:schemaRef ds:uri="597320a7-26c9-4ada-a5d3-9ce4cfbbe2be"/>
    <ds:schemaRef ds:uri="http://www.w3.org/XML/1998/namespace"/>
  </ds:schemaRefs>
</ds:datastoreItem>
</file>

<file path=customXml/itemProps3.xml><?xml version="1.0" encoding="utf-8"?>
<ds:datastoreItem xmlns:ds="http://schemas.openxmlformats.org/officeDocument/2006/customXml" ds:itemID="{BE57938A-72AC-4E2C-B793-EED14DE48AA4}"/>
</file>

<file path=docProps/app.xml><?xml version="1.0" encoding="utf-8"?>
<Properties xmlns="http://schemas.openxmlformats.org/officeDocument/2006/extended-properties" xmlns:vt="http://schemas.openxmlformats.org/officeDocument/2006/docPropsVTypes">
  <TotalTime>5701</TotalTime>
  <Words>4043</Words>
  <Application>Microsoft Office PowerPoint</Application>
  <PresentationFormat>Widescreen</PresentationFormat>
  <Paragraphs>528</Paragraphs>
  <Slides>39</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1. Introduction à la visualisation des données</vt:lpstr>
      <vt:lpstr>1. Introduction à la visualisation des données</vt:lpstr>
      <vt:lpstr>1. Introduction à la visualisation des données</vt:lpstr>
      <vt:lpstr>PowerPoint Presentation</vt:lpstr>
      <vt:lpstr>2. Objectif de la visualisation des données</vt:lpstr>
      <vt:lpstr>2. Objectif de la visualisation des données</vt:lpstr>
      <vt:lpstr>2. Objectif de la visualisation des données</vt:lpstr>
      <vt:lpstr>2. Objectif de la visualisation des données</vt:lpstr>
      <vt:lpstr>PowerPoint Presentation</vt:lpstr>
      <vt:lpstr>3. Principes d'une visualisation efficace des données</vt:lpstr>
      <vt:lpstr>3. Principes d'une visualisation efficace des données</vt:lpstr>
      <vt:lpstr>3. Principes d'une visualisation efficace des données</vt:lpstr>
      <vt:lpstr>3. Principes d'une visualisation efficace des données</vt:lpstr>
      <vt:lpstr>PowerPoint Presentation</vt:lpstr>
      <vt:lpstr>4. Défis et opportunités dans la visualisation des données de transport</vt:lpstr>
      <vt:lpstr>4. Défis et opportunités dans la visualisation des données de transport</vt:lpstr>
      <vt:lpstr>4. Défis et opportunités dans la visualisation des données de transport</vt:lpstr>
      <vt:lpstr>4. Défis et opportunités dans la visualisation des données de transport</vt:lpstr>
      <vt:lpstr>PowerPoint Presentation</vt:lpstr>
      <vt:lpstr>PowerPoint Presentation</vt:lpstr>
      <vt:lpstr>PowerPoint Presentation</vt:lpstr>
      <vt:lpstr>PowerPoint Presentation</vt:lpstr>
      <vt:lpstr>5. Outils et logiciels de visualisation</vt:lpstr>
      <vt:lpstr>5. Outils et logiciels de visualisation</vt:lpstr>
      <vt:lpstr>5. Outils et logiciels de visualisation</vt:lpstr>
      <vt:lpstr>5. Outils et logiciels pour la visualisation</vt:lpstr>
      <vt:lpstr>5. Outils et logiciels de visualisation</vt:lpstr>
      <vt:lpstr>5. Outils et logiciels de visualisation</vt:lpstr>
      <vt:lpstr>PowerPoint Presentation</vt:lpstr>
      <vt:lpstr>6. Créer des visualisations efficaces des données de transport</vt:lpstr>
      <vt:lpstr>6. Création de visualisations efficaces des données de transport</vt:lpstr>
      <vt:lpstr>6. Création de visualisations efficaces des données de transport</vt:lpstr>
      <vt:lpstr>6. Créer des visualisations efficaces des données de transport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docId:47476D88665D43255081E7C1A81CA74A</cp:keywords>
  <cp:lastModifiedBy>Wojciech Kustra</cp:lastModifiedBy>
  <cp:revision>290</cp:revision>
  <dcterms:modified xsi:type="dcterms:W3CDTF">2026-05-10T11:42:49Z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