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0"/>
  </p:notesMasterIdLst>
  <p:handoutMasterIdLst>
    <p:handoutMasterId r:id="rId31"/>
  </p:handoutMasterIdLst>
  <p:sldIdLst>
    <p:sldId id="306" r:id="rId5"/>
    <p:sldId id="313" r:id="rId6"/>
    <p:sldId id="307" r:id="rId7"/>
    <p:sldId id="314" r:id="rId8"/>
    <p:sldId id="317" r:id="rId9"/>
    <p:sldId id="329" r:id="rId10"/>
    <p:sldId id="330" r:id="rId11"/>
    <p:sldId id="331" r:id="rId12"/>
    <p:sldId id="332" r:id="rId13"/>
    <p:sldId id="333" r:id="rId14"/>
    <p:sldId id="334" r:id="rId15"/>
    <p:sldId id="335" r:id="rId16"/>
    <p:sldId id="336" r:id="rId17"/>
    <p:sldId id="337" r:id="rId18"/>
    <p:sldId id="338" r:id="rId19"/>
    <p:sldId id="339" r:id="rId20"/>
    <p:sldId id="340" r:id="rId21"/>
    <p:sldId id="341" r:id="rId22"/>
    <p:sldId id="342" r:id="rId23"/>
    <p:sldId id="343" r:id="rId24"/>
    <p:sldId id="344" r:id="rId25"/>
    <p:sldId id="345" r:id="rId26"/>
    <p:sldId id="346" r:id="rId27"/>
    <p:sldId id="347" r:id="rId28"/>
    <p:sldId id="309" r:id="rId29"/>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26211"/>
    <a:srgbClr val="EE230C"/>
    <a:srgbClr val="00518E"/>
    <a:srgbClr val="005EA4"/>
    <a:srgbClr val="F78722"/>
    <a:srgbClr val="B51600"/>
    <a:srgbClr val="890F00"/>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2DA359-9510-43D8-8CDB-0010F3F309A1}" v="1" dt="2026-07-18T13:37:30.440"/>
  </p1510:revLst>
</p1510:revInfo>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21" d="100"/>
          <a:sy n="121" d="100"/>
        </p:scale>
        <p:origin x="108" y="672"/>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presProps" Target="presProps.xml"/><Relationship Id="rId37"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notesMaster" Target="notesMasters/notesMaster1.xml"/><Relationship Id="rId35"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Wojciech Kustra" userId="afebd3d0-216b-4c4f-8992-1bf1fda6d5e8" providerId="ADAL" clId="{1D307E72-7901-4E61-A01B-3C4232ABCF63}"/>
    <pc:docChg chg="custSel modSld">
      <pc:chgData name="Wojciech Kustra" userId="afebd3d0-216b-4c4f-8992-1bf1fda6d5e8" providerId="ADAL" clId="{1D307E72-7901-4E61-A01B-3C4232ABCF63}" dt="2026-07-18T13:40:12.944" v="98"/>
      <pc:docMkLst>
        <pc:docMk/>
      </pc:docMkLst>
      <pc:sldChg chg="modSp mod">
        <pc:chgData name="Wojciech Kustra" userId="afebd3d0-216b-4c4f-8992-1bf1fda6d5e8" providerId="ADAL" clId="{1D307E72-7901-4E61-A01B-3C4232ABCF63}" dt="2026-07-18T13:39:17.377" v="5"/>
        <pc:sldMkLst>
          <pc:docMk/>
          <pc:sldMk cId="1478447607" sldId="306"/>
        </pc:sldMkLst>
        <pc:spChg chg="mod">
          <ac:chgData name="Wojciech Kustra" userId="afebd3d0-216b-4c4f-8992-1bf1fda6d5e8" providerId="ADAL" clId="{1D307E72-7901-4E61-A01B-3C4232ABCF63}" dt="2026-07-18T13:39:17.377" v="5"/>
          <ac:spMkLst>
            <pc:docMk/>
            <pc:sldMk cId="1478447607" sldId="306"/>
            <ac:spMk id="3" creationId="{FFD85AD9-F452-2FFB-4F41-12718A52AA28}"/>
          </ac:spMkLst>
        </pc:spChg>
      </pc:sldChg>
      <pc:sldChg chg="modSp mod">
        <pc:chgData name="Wojciech Kustra" userId="afebd3d0-216b-4c4f-8992-1bf1fda6d5e8" providerId="ADAL" clId="{1D307E72-7901-4E61-A01B-3C4232ABCF63}" dt="2026-07-18T13:39:17.378" v="8"/>
        <pc:sldMkLst>
          <pc:docMk/>
          <pc:sldMk cId="3137440360" sldId="314"/>
        </pc:sldMkLst>
        <pc:spChg chg="mod">
          <ac:chgData name="Wojciech Kustra" userId="afebd3d0-216b-4c4f-8992-1bf1fda6d5e8" providerId="ADAL" clId="{1D307E72-7901-4E61-A01B-3C4232ABCF63}" dt="2026-07-18T13:39:17.378" v="8"/>
          <ac:spMkLst>
            <pc:docMk/>
            <pc:sldMk cId="3137440360" sldId="314"/>
            <ac:spMk id="3" creationId="{842D0BFD-B883-9EEB-020D-38BA427E4553}"/>
          </ac:spMkLst>
        </pc:spChg>
      </pc:sldChg>
      <pc:sldChg chg="modSp mod">
        <pc:chgData name="Wojciech Kustra" userId="afebd3d0-216b-4c4f-8992-1bf1fda6d5e8" providerId="ADAL" clId="{1D307E72-7901-4E61-A01B-3C4232ABCF63}" dt="2026-07-18T13:39:17.379" v="11"/>
        <pc:sldMkLst>
          <pc:docMk/>
          <pc:sldMk cId="97395749" sldId="317"/>
        </pc:sldMkLst>
        <pc:spChg chg="mod">
          <ac:chgData name="Wojciech Kustra" userId="afebd3d0-216b-4c4f-8992-1bf1fda6d5e8" providerId="ADAL" clId="{1D307E72-7901-4E61-A01B-3C4232ABCF63}" dt="2026-07-18T13:39:17.379" v="11"/>
          <ac:spMkLst>
            <pc:docMk/>
            <pc:sldMk cId="97395749" sldId="317"/>
            <ac:spMk id="43" creationId="{6F195509-3AD9-4141-8F74-3FC9810BC71B}"/>
          </ac:spMkLst>
        </pc:spChg>
      </pc:sldChg>
      <pc:sldChg chg="modSp mod">
        <pc:chgData name="Wojciech Kustra" userId="afebd3d0-216b-4c4f-8992-1bf1fda6d5e8" providerId="ADAL" clId="{1D307E72-7901-4E61-A01B-3C4232ABCF63}" dt="2026-07-18T13:39:17.381" v="14"/>
        <pc:sldMkLst>
          <pc:docMk/>
          <pc:sldMk cId="446396504" sldId="329"/>
        </pc:sldMkLst>
        <pc:spChg chg="mod">
          <ac:chgData name="Wojciech Kustra" userId="afebd3d0-216b-4c4f-8992-1bf1fda6d5e8" providerId="ADAL" clId="{1D307E72-7901-4E61-A01B-3C4232ABCF63}" dt="2026-07-18T13:39:17.381" v="14"/>
          <ac:spMkLst>
            <pc:docMk/>
            <pc:sldMk cId="446396504" sldId="329"/>
            <ac:spMk id="14" creationId="{AD2387AE-AB41-43E0-BA82-DC02D70B33C3}"/>
          </ac:spMkLst>
        </pc:spChg>
      </pc:sldChg>
      <pc:sldChg chg="modSp mod">
        <pc:chgData name="Wojciech Kustra" userId="afebd3d0-216b-4c4f-8992-1bf1fda6d5e8" providerId="ADAL" clId="{1D307E72-7901-4E61-A01B-3C4232ABCF63}" dt="2026-07-18T13:39:17.382" v="17"/>
        <pc:sldMkLst>
          <pc:docMk/>
          <pc:sldMk cId="2219919878" sldId="330"/>
        </pc:sldMkLst>
        <pc:spChg chg="mod">
          <ac:chgData name="Wojciech Kustra" userId="afebd3d0-216b-4c4f-8992-1bf1fda6d5e8" providerId="ADAL" clId="{1D307E72-7901-4E61-A01B-3C4232ABCF63}" dt="2026-07-18T13:39:17.382" v="17"/>
          <ac:spMkLst>
            <pc:docMk/>
            <pc:sldMk cId="2219919878" sldId="330"/>
            <ac:spMk id="28" creationId="{1B5F328C-8DCE-454F-8EAC-807D62D18CD8}"/>
          </ac:spMkLst>
        </pc:spChg>
      </pc:sldChg>
      <pc:sldChg chg="modSp mod">
        <pc:chgData name="Wojciech Kustra" userId="afebd3d0-216b-4c4f-8992-1bf1fda6d5e8" providerId="ADAL" clId="{1D307E72-7901-4E61-A01B-3C4232ABCF63}" dt="2026-07-18T13:39:17.383" v="20"/>
        <pc:sldMkLst>
          <pc:docMk/>
          <pc:sldMk cId="1894868925" sldId="331"/>
        </pc:sldMkLst>
        <pc:spChg chg="mod">
          <ac:chgData name="Wojciech Kustra" userId="afebd3d0-216b-4c4f-8992-1bf1fda6d5e8" providerId="ADAL" clId="{1D307E72-7901-4E61-A01B-3C4232ABCF63}" dt="2026-07-18T13:39:17.383" v="20"/>
          <ac:spMkLst>
            <pc:docMk/>
            <pc:sldMk cId="1894868925" sldId="331"/>
            <ac:spMk id="13" creationId="{2E68A1AF-7163-4B6D-BA9A-0A38E9634262}"/>
          </ac:spMkLst>
        </pc:spChg>
      </pc:sldChg>
      <pc:sldChg chg="modSp mod">
        <pc:chgData name="Wojciech Kustra" userId="afebd3d0-216b-4c4f-8992-1bf1fda6d5e8" providerId="ADAL" clId="{1D307E72-7901-4E61-A01B-3C4232ABCF63}" dt="2026-07-18T13:39:17.384" v="23"/>
        <pc:sldMkLst>
          <pc:docMk/>
          <pc:sldMk cId="4026275067" sldId="332"/>
        </pc:sldMkLst>
        <pc:spChg chg="mod">
          <ac:chgData name="Wojciech Kustra" userId="afebd3d0-216b-4c4f-8992-1bf1fda6d5e8" providerId="ADAL" clId="{1D307E72-7901-4E61-A01B-3C4232ABCF63}" dt="2026-07-18T13:39:17.384" v="23"/>
          <ac:spMkLst>
            <pc:docMk/>
            <pc:sldMk cId="4026275067" sldId="332"/>
            <ac:spMk id="14" creationId="{C2BF5744-C322-48AB-9B8C-1F0AADF010A5}"/>
          </ac:spMkLst>
        </pc:spChg>
      </pc:sldChg>
      <pc:sldChg chg="modSp mod">
        <pc:chgData name="Wojciech Kustra" userId="afebd3d0-216b-4c4f-8992-1bf1fda6d5e8" providerId="ADAL" clId="{1D307E72-7901-4E61-A01B-3C4232ABCF63}" dt="2026-07-18T13:39:17.385" v="26"/>
        <pc:sldMkLst>
          <pc:docMk/>
          <pc:sldMk cId="1855738538" sldId="333"/>
        </pc:sldMkLst>
        <pc:spChg chg="mod">
          <ac:chgData name="Wojciech Kustra" userId="afebd3d0-216b-4c4f-8992-1bf1fda6d5e8" providerId="ADAL" clId="{1D307E72-7901-4E61-A01B-3C4232ABCF63}" dt="2026-07-18T13:39:17.385" v="26"/>
          <ac:spMkLst>
            <pc:docMk/>
            <pc:sldMk cId="1855738538" sldId="333"/>
            <ac:spMk id="34" creationId="{3694151E-0B65-4D37-A6F4-58F6CB6B8EF5}"/>
          </ac:spMkLst>
        </pc:spChg>
      </pc:sldChg>
      <pc:sldChg chg="modSp mod">
        <pc:chgData name="Wojciech Kustra" userId="afebd3d0-216b-4c4f-8992-1bf1fda6d5e8" providerId="ADAL" clId="{1D307E72-7901-4E61-A01B-3C4232ABCF63}" dt="2026-07-18T13:39:17.386" v="29"/>
        <pc:sldMkLst>
          <pc:docMk/>
          <pc:sldMk cId="2126748839" sldId="334"/>
        </pc:sldMkLst>
        <pc:spChg chg="mod">
          <ac:chgData name="Wojciech Kustra" userId="afebd3d0-216b-4c4f-8992-1bf1fda6d5e8" providerId="ADAL" clId="{1D307E72-7901-4E61-A01B-3C4232ABCF63}" dt="2026-07-18T13:39:17.386" v="29"/>
          <ac:spMkLst>
            <pc:docMk/>
            <pc:sldMk cId="2126748839" sldId="334"/>
            <ac:spMk id="34" creationId="{3B1A7782-80F0-4C04-9351-D65698286652}"/>
          </ac:spMkLst>
        </pc:spChg>
      </pc:sldChg>
      <pc:sldChg chg="modSp mod">
        <pc:chgData name="Wojciech Kustra" userId="afebd3d0-216b-4c4f-8992-1bf1fda6d5e8" providerId="ADAL" clId="{1D307E72-7901-4E61-A01B-3C4232ABCF63}" dt="2026-07-18T13:39:17.388" v="32"/>
        <pc:sldMkLst>
          <pc:docMk/>
          <pc:sldMk cId="3090130849" sldId="335"/>
        </pc:sldMkLst>
        <pc:spChg chg="mod">
          <ac:chgData name="Wojciech Kustra" userId="afebd3d0-216b-4c4f-8992-1bf1fda6d5e8" providerId="ADAL" clId="{1D307E72-7901-4E61-A01B-3C4232ABCF63}" dt="2026-07-18T13:39:17.388" v="32"/>
          <ac:spMkLst>
            <pc:docMk/>
            <pc:sldMk cId="3090130849" sldId="335"/>
            <ac:spMk id="16" creationId="{E05020D1-280F-4048-87A1-E086D7986826}"/>
          </ac:spMkLst>
        </pc:spChg>
      </pc:sldChg>
      <pc:sldChg chg="modSp mod">
        <pc:chgData name="Wojciech Kustra" userId="afebd3d0-216b-4c4f-8992-1bf1fda6d5e8" providerId="ADAL" clId="{1D307E72-7901-4E61-A01B-3C4232ABCF63}" dt="2026-07-18T13:39:17.390" v="35"/>
        <pc:sldMkLst>
          <pc:docMk/>
          <pc:sldMk cId="123222740" sldId="336"/>
        </pc:sldMkLst>
        <pc:spChg chg="mod">
          <ac:chgData name="Wojciech Kustra" userId="afebd3d0-216b-4c4f-8992-1bf1fda6d5e8" providerId="ADAL" clId="{1D307E72-7901-4E61-A01B-3C4232ABCF63}" dt="2026-07-18T13:39:17.390" v="35"/>
          <ac:spMkLst>
            <pc:docMk/>
            <pc:sldMk cId="123222740" sldId="336"/>
            <ac:spMk id="28" creationId="{B5FC2A39-4C8C-4193-BFEE-13AC8D0C1D4C}"/>
          </ac:spMkLst>
        </pc:spChg>
      </pc:sldChg>
      <pc:sldChg chg="modSp mod">
        <pc:chgData name="Wojciech Kustra" userId="afebd3d0-216b-4c4f-8992-1bf1fda6d5e8" providerId="ADAL" clId="{1D307E72-7901-4E61-A01B-3C4232ABCF63}" dt="2026-07-18T13:39:17.391" v="38"/>
        <pc:sldMkLst>
          <pc:docMk/>
          <pc:sldMk cId="2943048006" sldId="337"/>
        </pc:sldMkLst>
        <pc:spChg chg="mod">
          <ac:chgData name="Wojciech Kustra" userId="afebd3d0-216b-4c4f-8992-1bf1fda6d5e8" providerId="ADAL" clId="{1D307E72-7901-4E61-A01B-3C4232ABCF63}" dt="2026-07-18T13:39:17.391" v="38"/>
          <ac:spMkLst>
            <pc:docMk/>
            <pc:sldMk cId="2943048006" sldId="337"/>
            <ac:spMk id="52" creationId="{B3421571-F04D-4392-B8E0-C3703318EEC6}"/>
          </ac:spMkLst>
        </pc:spChg>
      </pc:sldChg>
      <pc:sldChg chg="modSp mod">
        <pc:chgData name="Wojciech Kustra" userId="afebd3d0-216b-4c4f-8992-1bf1fda6d5e8" providerId="ADAL" clId="{1D307E72-7901-4E61-A01B-3C4232ABCF63}" dt="2026-07-18T13:39:17.392" v="41"/>
        <pc:sldMkLst>
          <pc:docMk/>
          <pc:sldMk cId="1994178891" sldId="338"/>
        </pc:sldMkLst>
        <pc:spChg chg="mod">
          <ac:chgData name="Wojciech Kustra" userId="afebd3d0-216b-4c4f-8992-1bf1fda6d5e8" providerId="ADAL" clId="{1D307E72-7901-4E61-A01B-3C4232ABCF63}" dt="2026-07-18T13:39:17.392" v="41"/>
          <ac:spMkLst>
            <pc:docMk/>
            <pc:sldMk cId="1994178891" sldId="338"/>
            <ac:spMk id="31" creationId="{F7656D48-9F5D-4DDD-A088-10C4E67D33F7}"/>
          </ac:spMkLst>
        </pc:spChg>
      </pc:sldChg>
      <pc:sldChg chg="modSp mod">
        <pc:chgData name="Wojciech Kustra" userId="afebd3d0-216b-4c4f-8992-1bf1fda6d5e8" providerId="ADAL" clId="{1D307E72-7901-4E61-A01B-3C4232ABCF63}" dt="2026-07-18T13:39:57.754" v="71"/>
        <pc:sldMkLst>
          <pc:docMk/>
          <pc:sldMk cId="2071899891" sldId="339"/>
        </pc:sldMkLst>
        <pc:spChg chg="mod">
          <ac:chgData name="Wojciech Kustra" userId="afebd3d0-216b-4c4f-8992-1bf1fda6d5e8" providerId="ADAL" clId="{1D307E72-7901-4E61-A01B-3C4232ABCF63}" dt="2026-07-18T13:39:57.754" v="71"/>
          <ac:spMkLst>
            <pc:docMk/>
            <pc:sldMk cId="2071899891" sldId="339"/>
            <ac:spMk id="28" creationId="{94A3117A-D2FF-46A0-A46B-6FAE144321A5}"/>
          </ac:spMkLst>
        </pc:spChg>
      </pc:sldChg>
      <pc:sldChg chg="modSp mod">
        <pc:chgData name="Wojciech Kustra" userId="afebd3d0-216b-4c4f-8992-1bf1fda6d5e8" providerId="ADAL" clId="{1D307E72-7901-4E61-A01B-3C4232ABCF63}" dt="2026-07-18T13:39:57.756" v="74"/>
        <pc:sldMkLst>
          <pc:docMk/>
          <pc:sldMk cId="2921481625" sldId="340"/>
        </pc:sldMkLst>
        <pc:spChg chg="mod">
          <ac:chgData name="Wojciech Kustra" userId="afebd3d0-216b-4c4f-8992-1bf1fda6d5e8" providerId="ADAL" clId="{1D307E72-7901-4E61-A01B-3C4232ABCF63}" dt="2026-07-18T13:39:57.756" v="74"/>
          <ac:spMkLst>
            <pc:docMk/>
            <pc:sldMk cId="2921481625" sldId="340"/>
            <ac:spMk id="32" creationId="{381FD83B-C171-45B1-ABBC-023476B15B92}"/>
          </ac:spMkLst>
        </pc:spChg>
      </pc:sldChg>
      <pc:sldChg chg="modSp mod">
        <pc:chgData name="Wojciech Kustra" userId="afebd3d0-216b-4c4f-8992-1bf1fda6d5e8" providerId="ADAL" clId="{1D307E72-7901-4E61-A01B-3C4232ABCF63}" dt="2026-07-18T13:39:57.757" v="77"/>
        <pc:sldMkLst>
          <pc:docMk/>
          <pc:sldMk cId="2769967125" sldId="341"/>
        </pc:sldMkLst>
        <pc:spChg chg="mod">
          <ac:chgData name="Wojciech Kustra" userId="afebd3d0-216b-4c4f-8992-1bf1fda6d5e8" providerId="ADAL" clId="{1D307E72-7901-4E61-A01B-3C4232ABCF63}" dt="2026-07-18T13:39:57.757" v="77"/>
          <ac:spMkLst>
            <pc:docMk/>
            <pc:sldMk cId="2769967125" sldId="341"/>
            <ac:spMk id="28" creationId="{5ECEC17C-6DC4-4FFB-A933-E6AAF6B53F76}"/>
          </ac:spMkLst>
        </pc:spChg>
      </pc:sldChg>
      <pc:sldChg chg="modSp mod">
        <pc:chgData name="Wojciech Kustra" userId="afebd3d0-216b-4c4f-8992-1bf1fda6d5e8" providerId="ADAL" clId="{1D307E72-7901-4E61-A01B-3C4232ABCF63}" dt="2026-07-18T13:39:57.759" v="80"/>
        <pc:sldMkLst>
          <pc:docMk/>
          <pc:sldMk cId="1380760590" sldId="342"/>
        </pc:sldMkLst>
        <pc:spChg chg="mod">
          <ac:chgData name="Wojciech Kustra" userId="afebd3d0-216b-4c4f-8992-1bf1fda6d5e8" providerId="ADAL" clId="{1D307E72-7901-4E61-A01B-3C4232ABCF63}" dt="2026-07-18T13:39:57.759" v="80"/>
          <ac:spMkLst>
            <pc:docMk/>
            <pc:sldMk cId="1380760590" sldId="342"/>
            <ac:spMk id="28" creationId="{A5C82DA5-EDC8-4098-9801-8E0B9F4774FC}"/>
          </ac:spMkLst>
        </pc:spChg>
      </pc:sldChg>
      <pc:sldChg chg="modSp mod">
        <pc:chgData name="Wojciech Kustra" userId="afebd3d0-216b-4c4f-8992-1bf1fda6d5e8" providerId="ADAL" clId="{1D307E72-7901-4E61-A01B-3C4232ABCF63}" dt="2026-07-18T13:39:57.760" v="83"/>
        <pc:sldMkLst>
          <pc:docMk/>
          <pc:sldMk cId="590458232" sldId="343"/>
        </pc:sldMkLst>
        <pc:spChg chg="mod">
          <ac:chgData name="Wojciech Kustra" userId="afebd3d0-216b-4c4f-8992-1bf1fda6d5e8" providerId="ADAL" clId="{1D307E72-7901-4E61-A01B-3C4232ABCF63}" dt="2026-07-18T13:39:57.760" v="83"/>
          <ac:spMkLst>
            <pc:docMk/>
            <pc:sldMk cId="590458232" sldId="343"/>
            <ac:spMk id="28" creationId="{0D4609DD-5C9D-4322-BAAA-5E0F79898D13}"/>
          </ac:spMkLst>
        </pc:spChg>
      </pc:sldChg>
      <pc:sldChg chg="modSp mod">
        <pc:chgData name="Wojciech Kustra" userId="afebd3d0-216b-4c4f-8992-1bf1fda6d5e8" providerId="ADAL" clId="{1D307E72-7901-4E61-A01B-3C4232ABCF63}" dt="2026-07-18T13:39:17.399" v="59"/>
        <pc:sldMkLst>
          <pc:docMk/>
          <pc:sldMk cId="3952366729" sldId="344"/>
        </pc:sldMkLst>
        <pc:spChg chg="mod">
          <ac:chgData name="Wojciech Kustra" userId="afebd3d0-216b-4c4f-8992-1bf1fda6d5e8" providerId="ADAL" clId="{1D307E72-7901-4E61-A01B-3C4232ABCF63}" dt="2026-07-18T13:39:17.399" v="59"/>
          <ac:spMkLst>
            <pc:docMk/>
            <pc:sldMk cId="3952366729" sldId="344"/>
            <ac:spMk id="34" creationId="{05D580AA-782D-4CFA-A672-5B3BCA1D3004}"/>
          </ac:spMkLst>
        </pc:spChg>
      </pc:sldChg>
      <pc:sldChg chg="modSp mod">
        <pc:chgData name="Wojciech Kustra" userId="afebd3d0-216b-4c4f-8992-1bf1fda6d5e8" providerId="ADAL" clId="{1D307E72-7901-4E61-A01B-3C4232ABCF63}" dt="2026-07-18T13:40:12.941" v="95"/>
        <pc:sldMkLst>
          <pc:docMk/>
          <pc:sldMk cId="3409231202" sldId="345"/>
        </pc:sldMkLst>
        <pc:spChg chg="mod">
          <ac:chgData name="Wojciech Kustra" userId="afebd3d0-216b-4c4f-8992-1bf1fda6d5e8" providerId="ADAL" clId="{1D307E72-7901-4E61-A01B-3C4232ABCF63}" dt="2026-07-18T13:40:12.941" v="95"/>
          <ac:spMkLst>
            <pc:docMk/>
            <pc:sldMk cId="3409231202" sldId="345"/>
            <ac:spMk id="46" creationId="{A2F4E910-93EA-4F91-8993-1739DF72FEB3}"/>
          </ac:spMkLst>
        </pc:spChg>
      </pc:sldChg>
      <pc:sldChg chg="modSp mod">
        <pc:chgData name="Wojciech Kustra" userId="afebd3d0-216b-4c4f-8992-1bf1fda6d5e8" providerId="ADAL" clId="{1D307E72-7901-4E61-A01B-3C4232ABCF63}" dt="2026-07-18T13:39:57.763" v="89"/>
        <pc:sldMkLst>
          <pc:docMk/>
          <pc:sldMk cId="1736159267" sldId="346"/>
        </pc:sldMkLst>
        <pc:spChg chg="mod">
          <ac:chgData name="Wojciech Kustra" userId="afebd3d0-216b-4c4f-8992-1bf1fda6d5e8" providerId="ADAL" clId="{1D307E72-7901-4E61-A01B-3C4232ABCF63}" dt="2026-07-18T13:39:57.763" v="89"/>
          <ac:spMkLst>
            <pc:docMk/>
            <pc:sldMk cId="1736159267" sldId="346"/>
            <ac:spMk id="22" creationId="{15352E13-DAD8-4639-9503-143E71967042}"/>
          </ac:spMkLst>
        </pc:spChg>
      </pc:sldChg>
      <pc:sldChg chg="modSp mod">
        <pc:chgData name="Wojciech Kustra" userId="afebd3d0-216b-4c4f-8992-1bf1fda6d5e8" providerId="ADAL" clId="{1D307E72-7901-4E61-A01B-3C4232ABCF63}" dt="2026-07-18T13:40:12.944" v="98"/>
        <pc:sldMkLst>
          <pc:docMk/>
          <pc:sldMk cId="898075072" sldId="347"/>
        </pc:sldMkLst>
        <pc:spChg chg="mod">
          <ac:chgData name="Wojciech Kustra" userId="afebd3d0-216b-4c4f-8992-1bf1fda6d5e8" providerId="ADAL" clId="{1D307E72-7901-4E61-A01B-3C4232ABCF63}" dt="2026-07-18T13:40:12.944" v="98"/>
          <ac:spMkLst>
            <pc:docMk/>
            <pc:sldMk cId="898075072" sldId="347"/>
            <ac:spMk id="19469" creationId="{AA5D09A0-06B8-4E55-AE0D-327159E1CBF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18.07.2026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Co-f</a:t>
            </a:r>
            <a:r>
              <a:rPr kumimoji="0" lang="en-US" sz="1400" b="0" i="0" u="none" strike="noStrike" cap="none" spc="0" normalizeH="0" baseline="0" dirty="0" err="1">
                <a:ln>
                  <a:noFill/>
                </a:ln>
                <a:solidFill>
                  <a:srgbClr val="00518E"/>
                </a:solidFill>
                <a:effectLst/>
                <a:uFillTx/>
                <a:latin typeface="+mn-lt"/>
                <a:ea typeface="+mn-ea"/>
                <a:cs typeface="+mn-cs"/>
                <a:sym typeface="Helvetica Neue"/>
              </a:rPr>
              <a:t>unded</a:t>
            </a:r>
            <a:r>
              <a:rPr kumimoji="0" lang="en-US" sz="1400" b="0" i="0" u="none" strike="noStrike" cap="none" spc="0" normalizeH="0" baseline="0" dirty="0">
                <a:ln>
                  <a:noFill/>
                </a:ln>
                <a:solidFill>
                  <a:srgbClr val="00518E"/>
                </a:solidFill>
                <a:effectLst/>
                <a:uFillTx/>
                <a:latin typeface="+mn-lt"/>
                <a:ea typeface="+mn-ea"/>
                <a:cs typeface="+mn-cs"/>
                <a:sym typeface="Helvetica Neue"/>
              </a:rPr>
              <a:t>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9.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Logistique future en Afrique</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373602" y="3966005"/>
            <a:ext cx="9675241" cy="573865"/>
          </a:xfrm>
        </p:spPr>
        <p:txBody>
          <a:bodyPr>
            <a:noAutofit/>
          </a:bodyPr>
          <a:lstStyle/>
          <a:p>
            <a:r>
              <a:rPr lang="pl-PL" sz="1800" dirty="0">
                <a:latin typeface="Montserrat"/>
              </a:rPr>
              <a:t>Daniel Kaszubowski</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0EF63B-51EE-2C56-341E-5E0B475AB9E6}"/>
            </a:ext>
          </a:extLst>
        </p:cNvPr>
        <p:cNvGrpSpPr/>
        <p:nvPr/>
      </p:nvGrpSpPr>
      <p:grpSpPr>
        <a:xfrm>
          <a:off x="0" y="0"/>
          <a:ext cx="0" cy="0"/>
          <a:chOff x="0" y="0"/>
          <a:chExt cx="0" cy="0"/>
        </a:xfrm>
      </p:grpSpPr>
      <p:sp>
        <p:nvSpPr>
          <p:cNvPr id="34" name="TextBox 33">
            <a:extLst>
              <a:ext uri="{FF2B5EF4-FFF2-40B4-BE49-F238E27FC236}">
                <a16:creationId xmlns:a16="http://schemas.microsoft.com/office/drawing/2014/main" id="{3694151E-0B65-4D37-A6F4-58F6CB6B8EF5}"/>
              </a:ext>
            </a:extLst>
          </p:cNvPr>
          <p:cNvSpPr txBox="1"/>
          <p:nvPr/>
        </p:nvSpPr>
        <p:spPr>
          <a:xfrm>
            <a:off x="825500" y="1968500"/>
            <a:ext cx="10414000" cy="250324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i="0" u="none" strike="noStrike" cap="none" spc="0" normalizeH="0" baseline="0" dirty="0">
                <a:ln>
                  <a:noFill/>
                </a:ln>
                <a:solidFill>
                  <a:srgbClr val="111827"/>
                </a:solidFill>
                <a:effectLst/>
                <a:uFillTx/>
                <a:latin typeface="Montserrat"/>
                <a:cs typeface="Arial"/>
                <a:sym typeface="Helvetica Neue"/>
              </a:rPr>
              <a:t>• Optimisation des livraisons : itinéraires, suivi, signatures et localisation.
• Gestion des stocks : lecteurs mobiles et visibilité instantanée.
• Paiement et facturation : paiement à la livraison et suivi.
• Communication client : SMS/WhatsApp, mises à jour et service client.
• Opérations terrain : tableaux de bord en temps réel.</a:t>
            </a:r>
            <a:endParaRPr kumimoji="0" lang="en-GB" sz="180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EDBB8933-C6B1-CEB3-3365-580F34BA8544}"/>
              </a:ext>
            </a:extLst>
          </p:cNvPr>
          <p:cNvSpPr>
            <a:spLocks noGrp="1"/>
          </p:cNvSpPr>
          <p:nvPr>
            <p:ph type="title"/>
          </p:nvPr>
        </p:nvSpPr>
        <p:spPr>
          <a:xfrm>
            <a:off x="603253" y="539751"/>
            <a:ext cx="7884764" cy="717551"/>
          </a:xfrm>
        </p:spPr>
        <p:txBody>
          <a:bodyPr/>
          <a:lstStyle/>
          <a:p>
            <a:r>
              <a:rPr lang="fr-FR" dirty="0"/>
              <a:t>Applications mobiles en logistique</a:t>
            </a:r>
          </a:p>
        </p:txBody>
      </p:sp>
    </p:spTree>
    <p:extLst>
      <p:ext uri="{BB962C8B-B14F-4D97-AF65-F5344CB8AC3E}">
        <p14:creationId xmlns:p14="http://schemas.microsoft.com/office/powerpoint/2010/main" val="185573853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4FB34A-734F-1241-CA53-4ED11788B828}"/>
            </a:ext>
          </a:extLst>
        </p:cNvPr>
        <p:cNvGrpSpPr/>
        <p:nvPr/>
      </p:nvGrpSpPr>
      <p:grpSpPr>
        <a:xfrm>
          <a:off x="0" y="0"/>
          <a:ext cx="0" cy="0"/>
          <a:chOff x="0" y="0"/>
          <a:chExt cx="0" cy="0"/>
        </a:xfrm>
      </p:grpSpPr>
      <p:sp>
        <p:nvSpPr>
          <p:cNvPr id="34" name="TextBox 33">
            <a:extLst>
              <a:ext uri="{FF2B5EF4-FFF2-40B4-BE49-F238E27FC236}">
                <a16:creationId xmlns:a16="http://schemas.microsoft.com/office/drawing/2014/main" id="{3B1A7782-80F0-4C04-9351-D65698286652}"/>
              </a:ext>
            </a:extLst>
          </p:cNvPr>
          <p:cNvSpPr txBox="1"/>
          <p:nvPr/>
        </p:nvSpPr>
        <p:spPr>
          <a:xfrm>
            <a:off x="825500" y="1968500"/>
            <a:ext cx="10414000" cy="250324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 Technologie RFID : suivi automatique des articles par ondes radio.
• Capteurs IoT : surveillance de l’état et des emplacements en temps réel.
• Blockchain : enregistrements sécurisés et transparents.
• Intelligence artificielle : prédiction et optimisation de la </a:t>
            </a:r>
            <a:r>
              <a:rPr kumimoji="0" lang="fr-FR" sz="1800" b="0" i="0" u="none" strike="noStrike" cap="none" spc="0" normalizeH="0" baseline="0" dirty="0" err="1">
                <a:ln>
                  <a:noFill/>
                </a:ln>
                <a:solidFill>
                  <a:srgbClr val="111827"/>
                </a:solidFill>
                <a:effectLst/>
                <a:uFillTx/>
                <a:latin typeface="Montserrat"/>
                <a:cs typeface="Arial"/>
                <a:sym typeface="Helvetica Neue"/>
              </a:rPr>
              <a:t>supply</a:t>
            </a:r>
            <a:r>
              <a:rPr kumimoji="0" lang="fr-FR" sz="1800" b="0" i="0" u="none" strike="noStrike" cap="none" spc="0" normalizeH="0" baseline="0" dirty="0">
                <a:ln>
                  <a:noFill/>
                </a:ln>
                <a:solidFill>
                  <a:srgbClr val="111827"/>
                </a:solidFill>
                <a:effectLst/>
                <a:uFillTx/>
                <a:latin typeface="Montserrat"/>
                <a:cs typeface="Arial"/>
                <a:sym typeface="Helvetica Neue"/>
              </a:rPr>
              <a:t> </a:t>
            </a:r>
            <a:r>
              <a:rPr kumimoji="0" lang="fr-FR" sz="1800" b="0" i="0" u="none" strike="noStrike" cap="none" spc="0" normalizeH="0" baseline="0" dirty="0" err="1">
                <a:ln>
                  <a:noFill/>
                </a:ln>
                <a:solidFill>
                  <a:srgbClr val="111827"/>
                </a:solidFill>
                <a:effectLst/>
                <a:uFillTx/>
                <a:latin typeface="Montserrat"/>
                <a:cs typeface="Arial"/>
                <a:sym typeface="Helvetica Neue"/>
              </a:rPr>
              <a:t>chain</a:t>
            </a:r>
            <a:r>
              <a:rPr kumimoji="0" lang="fr-FR" sz="1800" b="0" i="0" u="none" strike="noStrike" cap="none" spc="0" normalizeH="0" baseline="0" dirty="0">
                <a:ln>
                  <a:noFill/>
                </a:ln>
                <a:solidFill>
                  <a:srgbClr val="111827"/>
                </a:solidFill>
                <a:effectLst/>
                <a:uFillTx/>
                <a:latin typeface="Montserrat"/>
                <a:cs typeface="Arial"/>
                <a:sym typeface="Helvetica Neue"/>
              </a:rPr>
              <a:t>.
• Analyse big data : insights et amélioration continue.</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C11E70BD-E710-C725-0ACA-C00B7647D63C}"/>
              </a:ext>
            </a:extLst>
          </p:cNvPr>
          <p:cNvSpPr>
            <a:spLocks noGrp="1"/>
          </p:cNvSpPr>
          <p:nvPr>
            <p:ph type="title"/>
          </p:nvPr>
        </p:nvSpPr>
        <p:spPr>
          <a:xfrm>
            <a:off x="603253" y="539751"/>
            <a:ext cx="7884764" cy="717551"/>
          </a:xfrm>
        </p:spPr>
        <p:txBody>
          <a:bodyPr/>
          <a:lstStyle/>
          <a:p>
            <a:r>
              <a:rPr lang="fr-FR" dirty="0"/>
              <a:t>3. Tendances technologiques — RFID, IoT, blockchain, IA, big data</a:t>
            </a:r>
          </a:p>
        </p:txBody>
      </p:sp>
    </p:spTree>
    <p:extLst>
      <p:ext uri="{BB962C8B-B14F-4D97-AF65-F5344CB8AC3E}">
        <p14:creationId xmlns:p14="http://schemas.microsoft.com/office/powerpoint/2010/main" val="2126748839"/>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41C958-C8FC-A1B6-FC1A-6ABE95D176B9}"/>
            </a:ext>
          </a:extLst>
        </p:cNvPr>
        <p:cNvGrpSpPr/>
        <p:nvPr/>
      </p:nvGrpSpPr>
      <p:grpSpPr>
        <a:xfrm>
          <a:off x="0" y="0"/>
          <a:ext cx="0" cy="0"/>
          <a:chOff x="0" y="0"/>
          <a:chExt cx="0" cy="0"/>
        </a:xfrm>
      </p:grpSpPr>
      <p:sp>
        <p:nvSpPr>
          <p:cNvPr id="16" name="TextBox 15">
            <a:extLst>
              <a:ext uri="{FF2B5EF4-FFF2-40B4-BE49-F238E27FC236}">
                <a16:creationId xmlns:a16="http://schemas.microsoft.com/office/drawing/2014/main" id="{E05020D1-280F-4048-87A1-E086D7986826}"/>
              </a:ext>
            </a:extLst>
          </p:cNvPr>
          <p:cNvSpPr txBox="1"/>
          <p:nvPr/>
        </p:nvSpPr>
        <p:spPr>
          <a:xfrm>
            <a:off x="825500" y="1968500"/>
            <a:ext cx="10414000" cy="229088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Que sont les systèmes intégrés ? Ils combinent logiciels, matériels et réseaux afin de faciliter les flux de données, d’améliorer la prise de décision et de promouvoir l’automatisation.
Pourquoi sont-ils importants ? Ils rationalisent les opérations et assurent que les composants de la chaîne d’approvisionnement fonctionnent ensemble.</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C260D043-336B-A1C9-2AEE-4566C008AADB}"/>
              </a:ext>
            </a:extLst>
          </p:cNvPr>
          <p:cNvSpPr>
            <a:spLocks noGrp="1"/>
          </p:cNvSpPr>
          <p:nvPr>
            <p:ph type="title"/>
          </p:nvPr>
        </p:nvSpPr>
        <p:spPr>
          <a:xfrm>
            <a:off x="603253" y="539751"/>
            <a:ext cx="7884764" cy="717551"/>
          </a:xfrm>
        </p:spPr>
        <p:txBody>
          <a:bodyPr/>
          <a:lstStyle/>
          <a:p>
            <a:r>
              <a:rPr lang="fr-FR" dirty="0"/>
              <a:t>4. Rôle des systèmes d’information (SI) — le système nerveux de la logistique</a:t>
            </a:r>
          </a:p>
        </p:txBody>
      </p:sp>
    </p:spTree>
    <p:extLst>
      <p:ext uri="{BB962C8B-B14F-4D97-AF65-F5344CB8AC3E}">
        <p14:creationId xmlns:p14="http://schemas.microsoft.com/office/powerpoint/2010/main" val="3090130849"/>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7D905-1DD7-0341-CA80-C96B63272793}"/>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B5FC2A39-4C8C-4193-BFEE-13AC8D0C1D4C}"/>
              </a:ext>
            </a:extLst>
          </p:cNvPr>
          <p:cNvSpPr txBox="1"/>
          <p:nvPr/>
        </p:nvSpPr>
        <p:spPr>
          <a:xfrm>
            <a:off x="825500" y="1968500"/>
            <a:ext cx="10414000" cy="3001847"/>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Organisations fondées sur le papier : inefficaces, coûteuses et limitées.
Mettre en œuvre des systèmes cloud permet d’obtenir des organisations africaines numérisées : efficaces, rentables et évolutives.
Les systèmes cloud réduisent les coûts initiaux ; les options open source réduisent les dépenses ; les petites entreprises peuvent désormais les mettre en œuvre.</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FC455E06-C721-F8A5-5CE9-5C755A8C2896}"/>
              </a:ext>
            </a:extLst>
          </p:cNvPr>
          <p:cNvSpPr>
            <a:spLocks noGrp="1"/>
          </p:cNvSpPr>
          <p:nvPr>
            <p:ph type="title"/>
          </p:nvPr>
        </p:nvSpPr>
        <p:spPr>
          <a:xfrm>
            <a:off x="603253" y="539751"/>
            <a:ext cx="7884764" cy="717551"/>
          </a:xfrm>
        </p:spPr>
        <p:txBody>
          <a:bodyPr/>
          <a:lstStyle/>
          <a:p>
            <a:r>
              <a:rPr lang="fr-FR" dirty="0"/>
              <a:t>Pourquoi les systèmes d’information sont importants en Afrique</a:t>
            </a:r>
          </a:p>
        </p:txBody>
      </p:sp>
    </p:spTree>
    <p:extLst>
      <p:ext uri="{BB962C8B-B14F-4D97-AF65-F5344CB8AC3E}">
        <p14:creationId xmlns:p14="http://schemas.microsoft.com/office/powerpoint/2010/main" val="12322274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58C21A-C09D-4644-392E-A4D46B2F9C17}"/>
            </a:ext>
          </a:extLst>
        </p:cNvPr>
        <p:cNvGrpSpPr/>
        <p:nvPr/>
      </p:nvGrpSpPr>
      <p:grpSpPr>
        <a:xfrm>
          <a:off x="0" y="0"/>
          <a:ext cx="0" cy="0"/>
          <a:chOff x="0" y="0"/>
          <a:chExt cx="0" cy="0"/>
        </a:xfrm>
      </p:grpSpPr>
      <p:sp>
        <p:nvSpPr>
          <p:cNvPr id="52" name="TextBox 51">
            <a:extLst>
              <a:ext uri="{FF2B5EF4-FFF2-40B4-BE49-F238E27FC236}">
                <a16:creationId xmlns:a16="http://schemas.microsoft.com/office/drawing/2014/main" id="{B3421571-F04D-4392-B8E0-C3703318EEC6}"/>
              </a:ext>
            </a:extLst>
          </p:cNvPr>
          <p:cNvSpPr txBox="1"/>
          <p:nvPr/>
        </p:nvSpPr>
        <p:spPr>
          <a:xfrm>
            <a:off x="825500" y="1968500"/>
            <a:ext cx="10414000" cy="3001847"/>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 ERP : planification des ressources de l’entreprise ; visibilité des données en temps réel ; base de données centralisée.
• TMS : optimisation des itinéraires ; suivi de flotte.
• Conformité douanière et commerciale : soumission numérique ; calcul tarifaire automatisé.
• WMS : aménagement d’entrepôt ; productivité du travail.
• Visibilité </a:t>
            </a:r>
            <a:r>
              <a:rPr kumimoji="0" lang="fr-FR" sz="1800" b="0" i="0" u="none" strike="noStrike" cap="none" spc="0" normalizeH="0" baseline="0" dirty="0" err="1">
                <a:ln>
                  <a:noFill/>
                </a:ln>
                <a:solidFill>
                  <a:srgbClr val="111827"/>
                </a:solidFill>
                <a:effectLst/>
                <a:uFillTx/>
                <a:latin typeface="Montserrat"/>
                <a:cs typeface="Arial"/>
                <a:sym typeface="Helvetica Neue"/>
              </a:rPr>
              <a:t>supply</a:t>
            </a:r>
            <a:r>
              <a:rPr kumimoji="0" lang="fr-FR" sz="1800" b="0" i="0" u="none" strike="noStrike" cap="none" spc="0" normalizeH="0" baseline="0" dirty="0">
                <a:ln>
                  <a:noFill/>
                </a:ln>
                <a:solidFill>
                  <a:srgbClr val="111827"/>
                </a:solidFill>
                <a:effectLst/>
                <a:uFillTx/>
                <a:latin typeface="Montserrat"/>
                <a:cs typeface="Arial"/>
                <a:sym typeface="Helvetica Neue"/>
              </a:rPr>
              <a:t> </a:t>
            </a:r>
            <a:r>
              <a:rPr kumimoji="0" lang="fr-FR" sz="1800" b="0" i="0" u="none" strike="noStrike" cap="none" spc="0" normalizeH="0" baseline="0" dirty="0" err="1">
                <a:ln>
                  <a:noFill/>
                </a:ln>
                <a:solidFill>
                  <a:srgbClr val="111827"/>
                </a:solidFill>
                <a:effectLst/>
                <a:uFillTx/>
                <a:latin typeface="Montserrat"/>
                <a:cs typeface="Arial"/>
                <a:sym typeface="Helvetica Neue"/>
              </a:rPr>
              <a:t>chain</a:t>
            </a:r>
            <a:r>
              <a:rPr kumimoji="0" lang="fr-FR" sz="1800" b="0" i="0" u="none" strike="noStrike" cap="none" spc="0" normalizeH="0" baseline="0" dirty="0">
                <a:ln>
                  <a:noFill/>
                </a:ln>
                <a:solidFill>
                  <a:srgbClr val="111827"/>
                </a:solidFill>
                <a:effectLst/>
                <a:uFillTx/>
                <a:latin typeface="Montserrat"/>
                <a:cs typeface="Arial"/>
                <a:sym typeface="Helvetica Neue"/>
              </a:rPr>
              <a:t> : état de commande ; suivi des expéditions.</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BD7C9E0B-7231-538F-B8C5-E72A8122987E}"/>
              </a:ext>
            </a:extLst>
          </p:cNvPr>
          <p:cNvSpPr>
            <a:spLocks noGrp="1"/>
          </p:cNvSpPr>
          <p:nvPr>
            <p:ph type="title"/>
          </p:nvPr>
        </p:nvSpPr>
        <p:spPr>
          <a:xfrm>
            <a:off x="603253" y="539751"/>
            <a:ext cx="7884764" cy="717551"/>
          </a:xfrm>
        </p:spPr>
        <p:txBody>
          <a:bodyPr/>
          <a:lstStyle/>
          <a:p>
            <a:r>
              <a:rPr lang="fr-FR" dirty="0"/>
              <a:t>Composantes clés des SI</a:t>
            </a:r>
          </a:p>
        </p:txBody>
      </p:sp>
    </p:spTree>
    <p:extLst>
      <p:ext uri="{BB962C8B-B14F-4D97-AF65-F5344CB8AC3E}">
        <p14:creationId xmlns:p14="http://schemas.microsoft.com/office/powerpoint/2010/main" val="294304800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265A5D-8C51-EE1E-37B3-0D08E73D795D}"/>
            </a:ext>
          </a:extLst>
        </p:cNvPr>
        <p:cNvGrpSpPr/>
        <p:nvPr/>
      </p:nvGrpSpPr>
      <p:grpSpPr>
        <a:xfrm>
          <a:off x="0" y="0"/>
          <a:ext cx="0" cy="0"/>
          <a:chOff x="0" y="0"/>
          <a:chExt cx="0" cy="0"/>
        </a:xfrm>
      </p:grpSpPr>
      <p:sp>
        <p:nvSpPr>
          <p:cNvPr id="31" name="TextBox 30">
            <a:extLst>
              <a:ext uri="{FF2B5EF4-FFF2-40B4-BE49-F238E27FC236}">
                <a16:creationId xmlns:a16="http://schemas.microsoft.com/office/drawing/2014/main" id="{F7656D48-9F5D-4DDD-A088-10C4E67D33F7}"/>
              </a:ext>
            </a:extLst>
          </p:cNvPr>
          <p:cNvSpPr txBox="1"/>
          <p:nvPr/>
        </p:nvSpPr>
        <p:spPr>
          <a:xfrm>
            <a:off x="825500" y="1968500"/>
            <a:ext cx="10414000" cy="250324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Combler le déficit de compétences :
• Initiatives de reconversion — acquérir des compétences nouvelles.
• Évolution technologique — répondre à de nouvelles demandes de compétences.
• Montée en compétences — renforcer les compétences existantes.
• Inadéquation — réduire l’écart entre compétences disponibles et besoins du marché.</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C4D9591E-CFFE-C9BD-75E5-16DD16A19180}"/>
              </a:ext>
            </a:extLst>
          </p:cNvPr>
          <p:cNvSpPr>
            <a:spLocks noGrp="1"/>
          </p:cNvSpPr>
          <p:nvPr>
            <p:ph type="title"/>
          </p:nvPr>
        </p:nvSpPr>
        <p:spPr>
          <a:xfrm>
            <a:off x="603253" y="539751"/>
            <a:ext cx="7884764" cy="717551"/>
          </a:xfrm>
        </p:spPr>
        <p:txBody>
          <a:bodyPr/>
          <a:lstStyle/>
          <a:p>
            <a:r>
              <a:rPr lang="fr-FR" dirty="0"/>
              <a:t>5. Développement des compétences — construire la main-d’œuvre logistique africaine</a:t>
            </a:r>
          </a:p>
        </p:txBody>
      </p:sp>
    </p:spTree>
    <p:extLst>
      <p:ext uri="{BB962C8B-B14F-4D97-AF65-F5344CB8AC3E}">
        <p14:creationId xmlns:p14="http://schemas.microsoft.com/office/powerpoint/2010/main" val="1994178891"/>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0A34FC-D93F-908B-F669-67351283BE72}"/>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94A3117A-D2FF-46A0-A46B-6FAE144321A5}"/>
              </a:ext>
            </a:extLst>
          </p:cNvPr>
          <p:cNvSpPr txBox="1"/>
          <p:nvPr/>
        </p:nvSpPr>
        <p:spPr>
          <a:xfrm>
            <a:off x="825500" y="1968500"/>
            <a:ext cx="10414000" cy="2272417"/>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600" b="0" i="0" u="none" strike="noStrike" cap="none" spc="0" normalizeH="0" baseline="0" dirty="0">
                <a:ln>
                  <a:noFill/>
                </a:ln>
                <a:solidFill>
                  <a:srgbClr val="111827"/>
                </a:solidFill>
                <a:effectLst/>
                <a:uFillTx/>
                <a:latin typeface="Montserrat"/>
                <a:cs typeface="Arial"/>
                <a:sym typeface="Helvetica Neue"/>
              </a:rPr>
              <a:t>• Compétences comportementales : gestion du changement, adaptabilité, apprentissage continu, communication interculturelle, intelligence émotionnelle.
• Compétences techniques : analyse de données, ERP, cybersécurité, cloud </a:t>
            </a:r>
            <a:r>
              <a:rPr kumimoji="0" lang="fr-FR" sz="1600" b="0" i="0" u="none" strike="noStrike" cap="none" spc="0" normalizeH="0" baseline="0" dirty="0" err="1">
                <a:ln>
                  <a:noFill/>
                </a:ln>
                <a:solidFill>
                  <a:srgbClr val="111827"/>
                </a:solidFill>
                <a:effectLst/>
                <a:uFillTx/>
                <a:latin typeface="Montserrat"/>
                <a:cs typeface="Arial"/>
                <a:sym typeface="Helvetica Neue"/>
              </a:rPr>
              <a:t>computing</a:t>
            </a:r>
            <a:r>
              <a:rPr kumimoji="0" lang="fr-FR" sz="1600" b="0" i="0" u="none" strike="noStrike" cap="none" spc="0" normalizeH="0" baseline="0" dirty="0">
                <a:ln>
                  <a:noFill/>
                </a:ln>
                <a:solidFill>
                  <a:srgbClr val="111827"/>
                </a:solidFill>
                <a:effectLst/>
                <a:uFillTx/>
                <a:latin typeface="Montserrat"/>
                <a:cs typeface="Arial"/>
                <a:sym typeface="Helvetica Neue"/>
              </a:rPr>
              <a:t>.
• Compétences numériques : applications mobiles, e-commerce, communication numérique, collaboration à distance.
• Compétences métier : stratégie </a:t>
            </a:r>
            <a:r>
              <a:rPr kumimoji="0" lang="fr-FR" sz="1600" b="0" i="0" u="none" strike="noStrike" cap="none" spc="0" normalizeH="0" baseline="0" dirty="0" err="1">
                <a:ln>
                  <a:noFill/>
                </a:ln>
                <a:solidFill>
                  <a:srgbClr val="111827"/>
                </a:solidFill>
                <a:effectLst/>
                <a:uFillTx/>
                <a:latin typeface="Montserrat"/>
                <a:cs typeface="Arial"/>
                <a:sym typeface="Helvetica Neue"/>
              </a:rPr>
              <a:t>supply</a:t>
            </a:r>
            <a:r>
              <a:rPr kumimoji="0" lang="fr-FR" sz="1600" b="0" i="0" u="none" strike="noStrike" cap="none" spc="0" normalizeH="0" baseline="0" dirty="0">
                <a:ln>
                  <a:noFill/>
                </a:ln>
                <a:solidFill>
                  <a:srgbClr val="111827"/>
                </a:solidFill>
                <a:effectLst/>
                <a:uFillTx/>
                <a:latin typeface="Montserrat"/>
                <a:cs typeface="Arial"/>
                <a:sym typeface="Helvetica Neue"/>
              </a:rPr>
              <a:t> </a:t>
            </a:r>
            <a:r>
              <a:rPr kumimoji="0" lang="fr-FR" sz="1600" b="0" i="0" u="none" strike="noStrike" cap="none" spc="0" normalizeH="0" baseline="0" dirty="0" err="1">
                <a:ln>
                  <a:noFill/>
                </a:ln>
                <a:solidFill>
                  <a:srgbClr val="111827"/>
                </a:solidFill>
                <a:effectLst/>
                <a:uFillTx/>
                <a:latin typeface="Montserrat"/>
                <a:cs typeface="Arial"/>
                <a:sym typeface="Helvetica Neue"/>
              </a:rPr>
              <a:t>chain</a:t>
            </a:r>
            <a:r>
              <a:rPr kumimoji="0" lang="fr-FR" sz="1600" b="0" i="0" u="none" strike="noStrike" cap="none" spc="0" normalizeH="0" baseline="0" dirty="0">
                <a:ln>
                  <a:noFill/>
                </a:ln>
                <a:solidFill>
                  <a:srgbClr val="111827"/>
                </a:solidFill>
                <a:effectLst/>
                <a:uFillTx/>
                <a:latin typeface="Montserrat"/>
                <a:cs typeface="Arial"/>
                <a:sym typeface="Helvetica Neue"/>
              </a:rPr>
              <a:t>, fournisseurs, résolution de problèmes, négociation.</a:t>
            </a:r>
            <a:endParaRPr kumimoji="0" lang="en-GB" sz="16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89AFD5A1-1D09-10A4-8F95-527B0ECA9F60}"/>
              </a:ext>
            </a:extLst>
          </p:cNvPr>
          <p:cNvSpPr>
            <a:spLocks noGrp="1"/>
          </p:cNvSpPr>
          <p:nvPr>
            <p:ph type="title"/>
          </p:nvPr>
        </p:nvSpPr>
        <p:spPr>
          <a:xfrm>
            <a:off x="603253" y="539751"/>
            <a:ext cx="7884764" cy="717551"/>
          </a:xfrm>
        </p:spPr>
        <p:txBody>
          <a:bodyPr/>
          <a:lstStyle/>
          <a:p>
            <a:r>
              <a:rPr lang="fr-FR" dirty="0"/>
              <a:t>Compétences logistiques requises au XXIe siècle</a:t>
            </a:r>
          </a:p>
        </p:txBody>
      </p:sp>
    </p:spTree>
    <p:extLst>
      <p:ext uri="{BB962C8B-B14F-4D97-AF65-F5344CB8AC3E}">
        <p14:creationId xmlns:p14="http://schemas.microsoft.com/office/powerpoint/2010/main" val="207189989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44FFB-4591-E1B7-7649-AD490CC32370}"/>
            </a:ext>
          </a:extLst>
        </p:cNvPr>
        <p:cNvGrpSpPr/>
        <p:nvPr/>
      </p:nvGrpSpPr>
      <p:grpSpPr>
        <a:xfrm>
          <a:off x="0" y="0"/>
          <a:ext cx="0" cy="0"/>
          <a:chOff x="0" y="0"/>
          <a:chExt cx="0" cy="0"/>
        </a:xfrm>
      </p:grpSpPr>
      <p:sp>
        <p:nvSpPr>
          <p:cNvPr id="32" name="TextBox 31">
            <a:extLst>
              <a:ext uri="{FF2B5EF4-FFF2-40B4-BE49-F238E27FC236}">
                <a16:creationId xmlns:a16="http://schemas.microsoft.com/office/drawing/2014/main" id="{381FD83B-C171-45B1-ABBC-023476B15B92}"/>
              </a:ext>
            </a:extLst>
          </p:cNvPr>
          <p:cNvSpPr txBox="1"/>
          <p:nvPr/>
        </p:nvSpPr>
        <p:spPr>
          <a:xfrm>
            <a:off x="825500" y="1968500"/>
            <a:ext cx="10414000" cy="2734082"/>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600" b="0" i="0" u="none" strike="noStrike" cap="none" spc="0" normalizeH="0" baseline="0" dirty="0">
                <a:ln>
                  <a:noFill/>
                </a:ln>
                <a:solidFill>
                  <a:srgbClr val="111827"/>
                </a:solidFill>
                <a:effectLst/>
                <a:uFillTx/>
                <a:latin typeface="Montserrat"/>
                <a:cs typeface="Arial"/>
                <a:sym typeface="Helvetica Neue"/>
              </a:rPr>
              <a:t>Le changement : passer de « mondial à tout prix » à « régional quand c’est possible ».
• Distribution régionale : hubs régionaux au lieu d’importations directes.
• Réseaux de fournisseurs locaux : réduire la dépendance.
• Redondance pour la résilience : résister aux perturbations.
• Qualité des fournisseurs : améliorer la fiabilité.</a:t>
            </a:r>
            <a:endParaRPr kumimoji="0" lang="en-GB" sz="16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42619526-240C-D599-24CE-75D566FB8715}"/>
              </a:ext>
            </a:extLst>
          </p:cNvPr>
          <p:cNvSpPr>
            <a:spLocks noGrp="1"/>
          </p:cNvSpPr>
          <p:nvPr>
            <p:ph type="title"/>
          </p:nvPr>
        </p:nvSpPr>
        <p:spPr>
          <a:xfrm>
            <a:off x="603253" y="539751"/>
            <a:ext cx="7884764" cy="717551"/>
          </a:xfrm>
        </p:spPr>
        <p:txBody>
          <a:bodyPr/>
          <a:lstStyle/>
          <a:p>
            <a:r>
              <a:rPr lang="fr-FR" dirty="0"/>
              <a:t>6. Production locale-pour-le-local et résilience</a:t>
            </a:r>
          </a:p>
        </p:txBody>
      </p:sp>
    </p:spTree>
    <p:extLst>
      <p:ext uri="{BB962C8B-B14F-4D97-AF65-F5344CB8AC3E}">
        <p14:creationId xmlns:p14="http://schemas.microsoft.com/office/powerpoint/2010/main" val="292148162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C78A44-3530-DD65-475A-2872BB00FCAB}"/>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5ECEC17C-6DC4-4FFB-A933-E6AAF6B53F76}"/>
              </a:ext>
            </a:extLst>
          </p:cNvPr>
          <p:cNvSpPr txBox="1"/>
          <p:nvPr/>
        </p:nvSpPr>
        <p:spPr>
          <a:xfrm>
            <a:off x="825500" y="1968500"/>
            <a:ext cx="10414000" cy="185691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600" b="0" i="0" u="none" strike="noStrike" cap="none" spc="0" normalizeH="0" baseline="0">
                <a:ln>
                  <a:noFill/>
                </a:ln>
                <a:solidFill>
                  <a:srgbClr val="111827"/>
                </a:solidFill>
                <a:effectLst/>
                <a:uFillTx/>
                <a:latin typeface="Montserrat"/>
                <a:cs typeface="Arial"/>
                <a:sym typeface="Helvetica Neue"/>
              </a:rPr>
              <a:t>• Préférence du consommateur : soutien aux entreprises et produits locaux.
• Résilience de la chaîne d’approvisionnement : chaînes plus courtes et locales.
• Exigences de contenu local : mandats publics via les achats.
• Compétitivité des coûts : coûts de transport et droits plus faibles.</a:t>
            </a:r>
            <a:endParaRPr kumimoji="0" lang="en-GB" sz="1600" b="0" i="0" u="none" strike="noStrike" cap="none" spc="0" normalizeH="0" baseline="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5163FF8F-8BC6-89F2-9001-46AFFFE7F4DA}"/>
              </a:ext>
            </a:extLst>
          </p:cNvPr>
          <p:cNvSpPr>
            <a:spLocks noGrp="1"/>
          </p:cNvSpPr>
          <p:nvPr>
            <p:ph type="title"/>
          </p:nvPr>
        </p:nvSpPr>
        <p:spPr>
          <a:xfrm>
            <a:off x="603253" y="539751"/>
            <a:ext cx="7884764" cy="717551"/>
          </a:xfrm>
        </p:spPr>
        <p:txBody>
          <a:bodyPr/>
          <a:lstStyle/>
          <a:p>
            <a:r>
              <a:rPr lang="fr-FR" dirty="0"/>
              <a:t>Moteurs de la production locale-pour-le-local</a:t>
            </a:r>
          </a:p>
        </p:txBody>
      </p:sp>
    </p:spTree>
    <p:extLst>
      <p:ext uri="{BB962C8B-B14F-4D97-AF65-F5344CB8AC3E}">
        <p14:creationId xmlns:p14="http://schemas.microsoft.com/office/powerpoint/2010/main" val="276996712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A008D-909B-0055-C1FD-0148938C45E4}"/>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A5C82DA5-EDC8-4098-9801-8E0B9F4774FC}"/>
              </a:ext>
            </a:extLst>
          </p:cNvPr>
          <p:cNvSpPr txBox="1"/>
          <p:nvPr/>
        </p:nvSpPr>
        <p:spPr>
          <a:xfrm>
            <a:off x="825500" y="1968500"/>
            <a:ext cx="10414000" cy="185691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600" b="0" i="0" u="none" strike="noStrike" cap="none" spc="0" normalizeH="0" baseline="0" dirty="0">
                <a:ln>
                  <a:noFill/>
                </a:ln>
                <a:solidFill>
                  <a:srgbClr val="111827"/>
                </a:solidFill>
                <a:effectLst/>
                <a:uFillTx/>
                <a:latin typeface="Montserrat"/>
                <a:cs typeface="Arial"/>
                <a:sym typeface="Helvetica Neue"/>
              </a:rPr>
              <a:t>• Pandémie de COVID-19 : arrêts de production et fermetures de ports.
• Événements climatiques : sécheresses et inondations affectant agriculture et routes.
• Instabilité politique : fermetures de frontières et fluctuations monétaires.
• Congestion portuaire : navires en attente et hausse des coûts d’expédition.</a:t>
            </a:r>
            <a:endParaRPr kumimoji="0" lang="en-GB" sz="16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FFBE049C-3436-FC09-6704-733A1C13EFE6}"/>
              </a:ext>
            </a:extLst>
          </p:cNvPr>
          <p:cNvSpPr>
            <a:spLocks noGrp="1"/>
          </p:cNvSpPr>
          <p:nvPr>
            <p:ph type="title"/>
          </p:nvPr>
        </p:nvSpPr>
        <p:spPr>
          <a:xfrm>
            <a:off x="603253" y="539751"/>
            <a:ext cx="7884764" cy="717551"/>
          </a:xfrm>
        </p:spPr>
        <p:txBody>
          <a:bodyPr/>
          <a:lstStyle/>
          <a:p>
            <a:r>
              <a:rPr lang="fr-FR" dirty="0"/>
              <a:t>8. Construire des chaînes d’approvisionnement résilientes — leçons des perturbations</a:t>
            </a:r>
          </a:p>
        </p:txBody>
      </p:sp>
    </p:spTree>
    <p:extLst>
      <p:ext uri="{BB962C8B-B14F-4D97-AF65-F5344CB8AC3E}">
        <p14:creationId xmlns:p14="http://schemas.microsoft.com/office/powerpoint/2010/main" val="1380760590"/>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Development 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9C9E61-E0E5-45C7-1BAD-8127C7513164}"/>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0D4609DD-5C9D-4322-BAAA-5E0F79898D13}"/>
              </a:ext>
            </a:extLst>
          </p:cNvPr>
          <p:cNvSpPr txBox="1"/>
          <p:nvPr/>
        </p:nvSpPr>
        <p:spPr>
          <a:xfrm>
            <a:off x="825500" y="1968500"/>
            <a:ext cx="10414000" cy="1856919"/>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600" b="0" i="0" u="none" strike="noStrike" cap="none" spc="0" normalizeH="0" baseline="0">
                <a:ln>
                  <a:noFill/>
                </a:ln>
                <a:solidFill>
                  <a:srgbClr val="111827"/>
                </a:solidFill>
                <a:effectLst/>
                <a:uFillTx/>
                <a:latin typeface="Montserrat"/>
                <a:cs typeface="Arial"/>
                <a:sym typeface="Helvetica Neue"/>
              </a:rPr>
              <a:t>• Collaboration : partager informations et risques avec les partenaires.
• Visibilité : connaître la chaîne d’approvisionnement de bout en bout.
• Flexibilité : s’adapter rapidement aux circonstances changeantes.
• Redondance : disposer de plusieurs options pour éviter les points uniques de défaillance.</a:t>
            </a:r>
            <a:endParaRPr kumimoji="0" lang="en-GB" sz="1600" b="0" i="0" u="none" strike="noStrike" cap="none" spc="0" normalizeH="0" baseline="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7E533D66-2F3F-8A9A-B0DF-6146F46CC566}"/>
              </a:ext>
            </a:extLst>
          </p:cNvPr>
          <p:cNvSpPr>
            <a:spLocks noGrp="1"/>
          </p:cNvSpPr>
          <p:nvPr>
            <p:ph type="title"/>
          </p:nvPr>
        </p:nvSpPr>
        <p:spPr>
          <a:xfrm>
            <a:off x="603253" y="539751"/>
            <a:ext cx="7884764" cy="717551"/>
          </a:xfrm>
        </p:spPr>
        <p:txBody>
          <a:bodyPr/>
          <a:lstStyle/>
          <a:p>
            <a:r>
              <a:rPr lang="fr-FR" dirty="0"/>
              <a:t>Cadre de résilience (4 piliers)</a:t>
            </a:r>
          </a:p>
        </p:txBody>
      </p:sp>
    </p:spTree>
    <p:extLst>
      <p:ext uri="{BB962C8B-B14F-4D97-AF65-F5344CB8AC3E}">
        <p14:creationId xmlns:p14="http://schemas.microsoft.com/office/powerpoint/2010/main" val="590458232"/>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EEA3E7-F226-3E56-E8DD-B7B79CB13623}"/>
            </a:ext>
          </a:extLst>
        </p:cNvPr>
        <p:cNvGrpSpPr/>
        <p:nvPr/>
      </p:nvGrpSpPr>
      <p:grpSpPr>
        <a:xfrm>
          <a:off x="0" y="0"/>
          <a:ext cx="0" cy="0"/>
          <a:chOff x="0" y="0"/>
          <a:chExt cx="0" cy="0"/>
        </a:xfrm>
      </p:grpSpPr>
      <p:sp>
        <p:nvSpPr>
          <p:cNvPr id="34" name="TextBox 33">
            <a:extLst>
              <a:ext uri="{FF2B5EF4-FFF2-40B4-BE49-F238E27FC236}">
                <a16:creationId xmlns:a16="http://schemas.microsoft.com/office/drawing/2014/main" id="{05D580AA-782D-4CFA-A672-5B3BCA1D3004}"/>
              </a:ext>
            </a:extLst>
          </p:cNvPr>
          <p:cNvSpPr txBox="1"/>
          <p:nvPr/>
        </p:nvSpPr>
        <p:spPr>
          <a:xfrm>
            <a:off x="825500" y="1968500"/>
            <a:ext cx="10414000" cy="229550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 Capital humain : déficit de compétences et fuite des cerveaux.
• Infrastructure : routes, chaîne du froid, électricité et ports insuffisants.
• Financier : coûts élevés, accès limité au capital, fluctuations monétaires.
• Numérique : faible pénétration d’Internet, cybersécurité, manque de normalisation.
• Réglementaire : douanes fragmentées, normes incohérentes, corruption.</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F55D2544-5DD9-797F-4AB3-566D386F8F37}"/>
              </a:ext>
            </a:extLst>
          </p:cNvPr>
          <p:cNvSpPr>
            <a:spLocks noGrp="1"/>
          </p:cNvSpPr>
          <p:nvPr>
            <p:ph type="title"/>
          </p:nvPr>
        </p:nvSpPr>
        <p:spPr>
          <a:xfrm>
            <a:off x="603253" y="539751"/>
            <a:ext cx="7884764" cy="717551"/>
          </a:xfrm>
        </p:spPr>
        <p:txBody>
          <a:bodyPr/>
          <a:lstStyle/>
          <a:p>
            <a:r>
              <a:rPr lang="fr-FR" dirty="0"/>
              <a:t>8. Défis à venir — obstacles réalistes</a:t>
            </a:r>
          </a:p>
        </p:txBody>
      </p:sp>
    </p:spTree>
    <p:extLst>
      <p:ext uri="{BB962C8B-B14F-4D97-AF65-F5344CB8AC3E}">
        <p14:creationId xmlns:p14="http://schemas.microsoft.com/office/powerpoint/2010/main" val="3952366729"/>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DB4D4-8444-500C-6E66-84B134A5B3B3}"/>
            </a:ext>
          </a:extLst>
        </p:cNvPr>
        <p:cNvGrpSpPr/>
        <p:nvPr/>
      </p:nvGrpSpPr>
      <p:grpSpPr>
        <a:xfrm>
          <a:off x="0" y="0"/>
          <a:ext cx="0" cy="0"/>
          <a:chOff x="0" y="0"/>
          <a:chExt cx="0" cy="0"/>
        </a:xfrm>
      </p:grpSpPr>
      <p:sp>
        <p:nvSpPr>
          <p:cNvPr id="46" name="TextBox 45">
            <a:extLst>
              <a:ext uri="{FF2B5EF4-FFF2-40B4-BE49-F238E27FC236}">
                <a16:creationId xmlns:a16="http://schemas.microsoft.com/office/drawing/2014/main" id="{A2F4E910-93EA-4F91-8993-1739DF72FEB3}"/>
              </a:ext>
            </a:extLst>
          </p:cNvPr>
          <p:cNvSpPr txBox="1"/>
          <p:nvPr/>
        </p:nvSpPr>
        <p:spPr>
          <a:xfrm>
            <a:off x="825500" y="1968500"/>
            <a:ext cx="10414000" cy="1418337"/>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400" b="0" i="0" u="none" strike="noStrike" cap="none" spc="0" normalizeH="0" baseline="0" dirty="0">
                <a:ln>
                  <a:noFill/>
                </a:ln>
                <a:solidFill>
                  <a:srgbClr val="111827"/>
                </a:solidFill>
                <a:effectLst/>
                <a:uFillTx/>
                <a:latin typeface="Montserrat"/>
                <a:cs typeface="Arial"/>
                <a:sym typeface="Helvetica Neue"/>
              </a:rPr>
              <a:t>• Saut technologique ; intégration </a:t>
            </a:r>
            <a:r>
              <a:rPr kumimoji="0" lang="fr-FR" sz="1400" b="0" i="0" u="none" strike="noStrike" cap="none" spc="0" normalizeH="0" baseline="0" dirty="0" err="1">
                <a:ln>
                  <a:noFill/>
                </a:ln>
                <a:solidFill>
                  <a:srgbClr val="111827"/>
                </a:solidFill>
                <a:effectLst/>
                <a:uFillTx/>
                <a:latin typeface="Montserrat"/>
                <a:cs typeface="Arial"/>
                <a:sym typeface="Helvetica Neue"/>
              </a:rPr>
              <a:t>ZLECAf</a:t>
            </a:r>
            <a:r>
              <a:rPr kumimoji="0" lang="fr-FR" sz="1400" b="0" i="0" u="none" strike="noStrike" cap="none" spc="0" normalizeH="0" baseline="0" dirty="0">
                <a:ln>
                  <a:noFill/>
                </a:ln>
                <a:solidFill>
                  <a:srgbClr val="111827"/>
                </a:solidFill>
                <a:effectLst/>
                <a:uFillTx/>
                <a:latin typeface="Montserrat"/>
                <a:cs typeface="Arial"/>
                <a:sym typeface="Helvetica Neue"/>
              </a:rPr>
              <a:t> ; hubs d’innovation ; développement des talents.
• Croissance du e-commerce ; essor de la fabrication locale ; leadership en durabilité.
Ces catalyseurs soutiennent des chaînes d’approvisionnement régionales, numériques et plus résilientes.</a:t>
            </a:r>
            <a:endParaRPr kumimoji="0" lang="en-GB" sz="14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9D5A37B9-546A-A138-F2FA-A540E3E3D2F8}"/>
              </a:ext>
            </a:extLst>
          </p:cNvPr>
          <p:cNvSpPr>
            <a:spLocks noGrp="1"/>
          </p:cNvSpPr>
          <p:nvPr>
            <p:ph type="title"/>
          </p:nvPr>
        </p:nvSpPr>
        <p:spPr>
          <a:xfrm>
            <a:off x="603253" y="539751"/>
            <a:ext cx="7884764" cy="717551"/>
          </a:xfrm>
        </p:spPr>
        <p:txBody>
          <a:bodyPr/>
          <a:lstStyle/>
          <a:p>
            <a:r>
              <a:rPr lang="fr-FR" dirty="0"/>
              <a:t>9. Opportunités à venir — catalyseurs de croissance</a:t>
            </a:r>
          </a:p>
        </p:txBody>
      </p:sp>
    </p:spTree>
    <p:extLst>
      <p:ext uri="{BB962C8B-B14F-4D97-AF65-F5344CB8AC3E}">
        <p14:creationId xmlns:p14="http://schemas.microsoft.com/office/powerpoint/2010/main" val="3409231202"/>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BA8171-345E-0EBC-348F-F1EF38FB7583}"/>
            </a:ext>
          </a:extLst>
        </p:cNvPr>
        <p:cNvGrpSpPr/>
        <p:nvPr/>
      </p:nvGrpSpPr>
      <p:grpSpPr>
        <a:xfrm>
          <a:off x="0" y="0"/>
          <a:ext cx="0" cy="0"/>
          <a:chOff x="0" y="0"/>
          <a:chExt cx="0" cy="0"/>
        </a:xfrm>
      </p:grpSpPr>
      <p:sp>
        <p:nvSpPr>
          <p:cNvPr id="22" name="TextBox 21">
            <a:extLst>
              <a:ext uri="{FF2B5EF4-FFF2-40B4-BE49-F238E27FC236}">
                <a16:creationId xmlns:a16="http://schemas.microsoft.com/office/drawing/2014/main" id="{15352E13-DAD8-4639-9503-143E71967042}"/>
              </a:ext>
            </a:extLst>
          </p:cNvPr>
          <p:cNvSpPr txBox="1"/>
          <p:nvPr/>
        </p:nvSpPr>
        <p:spPr>
          <a:xfrm>
            <a:off x="825500" y="1968500"/>
            <a:ext cx="10414000" cy="2041585"/>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600" b="0" i="0" u="none" strike="noStrike" cap="none" spc="0" normalizeH="0" baseline="0">
                <a:ln>
                  <a:noFill/>
                </a:ln>
                <a:solidFill>
                  <a:srgbClr val="111827"/>
                </a:solidFill>
                <a:effectLst/>
                <a:uFillTx/>
                <a:latin typeface="Montserrat"/>
                <a:cs typeface="Arial"/>
                <a:sym typeface="Helvetica Neue"/>
              </a:rPr>
              <a:t>• Dirigeants d’entreprise : investir dans la transformation numérique, les talents, la collaboration et les marchés voisins.
• Pouvoirs publics : investir dans les infrastructures, harmoniser les normes, rationaliser les douanes, soutenir les compétences.
• Professionnels : se perfectionner aux outils numériques, obtenir des certifications, développer les réseaux et envisager l’entrepreneuriat.</a:t>
            </a:r>
            <a:endParaRPr kumimoji="0" lang="en-GB" sz="1600" b="0" i="0" u="none" strike="noStrike" cap="none" spc="0" normalizeH="0" baseline="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B7BD9F06-B4DF-115A-F38D-2BBC5D08641E}"/>
              </a:ext>
            </a:extLst>
          </p:cNvPr>
          <p:cNvSpPr>
            <a:spLocks noGrp="1"/>
          </p:cNvSpPr>
          <p:nvPr>
            <p:ph type="title"/>
          </p:nvPr>
        </p:nvSpPr>
        <p:spPr>
          <a:xfrm>
            <a:off x="603253" y="539751"/>
            <a:ext cx="7884764" cy="717551"/>
          </a:xfrm>
        </p:spPr>
        <p:txBody>
          <a:bodyPr/>
          <a:lstStyle/>
          <a:p>
            <a:r>
              <a:rPr lang="fr-FR" dirty="0"/>
              <a:t>10. Priorités stratégiques pour les leaders africains de la logistique</a:t>
            </a:r>
          </a:p>
        </p:txBody>
      </p:sp>
    </p:spTree>
    <p:extLst>
      <p:ext uri="{BB962C8B-B14F-4D97-AF65-F5344CB8AC3E}">
        <p14:creationId xmlns:p14="http://schemas.microsoft.com/office/powerpoint/2010/main" val="173615926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BDF0C5-0968-F778-B5E5-9694E64EB3AF}"/>
            </a:ext>
          </a:extLst>
        </p:cNvPr>
        <p:cNvGrpSpPr/>
        <p:nvPr/>
      </p:nvGrpSpPr>
      <p:grpSpPr>
        <a:xfrm>
          <a:off x="0" y="0"/>
          <a:ext cx="0" cy="0"/>
          <a:chOff x="0" y="0"/>
          <a:chExt cx="0" cy="0"/>
        </a:xfrm>
      </p:grpSpPr>
      <p:sp>
        <p:nvSpPr>
          <p:cNvPr id="19469" name="TextBox 19468">
            <a:extLst>
              <a:ext uri="{FF2B5EF4-FFF2-40B4-BE49-F238E27FC236}">
                <a16:creationId xmlns:a16="http://schemas.microsoft.com/office/drawing/2014/main" id="{AA5D09A0-06B8-4E55-AE0D-327159E1CBFD}"/>
              </a:ext>
            </a:extLst>
          </p:cNvPr>
          <p:cNvSpPr txBox="1"/>
          <p:nvPr/>
        </p:nvSpPr>
        <p:spPr>
          <a:xfrm>
            <a:off x="825500" y="1968500"/>
            <a:ext cx="10414000" cy="1626086"/>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400" b="0" i="0" u="none" strike="noStrike" cap="none" spc="0" normalizeH="0" baseline="0" dirty="0">
                <a:ln>
                  <a:noFill/>
                </a:ln>
                <a:solidFill>
                  <a:srgbClr val="111827"/>
                </a:solidFill>
                <a:effectLst/>
                <a:uFillTx/>
                <a:latin typeface="Montserrat"/>
                <a:cs typeface="Arial"/>
                <a:sym typeface="Helvetica Neue"/>
              </a:rPr>
              <a:t>Transformation numérique ; e-commerce ; livraison du dernier kilomètre ; RFID ; IoT ; blockchain ; intelligence artificielle ; ERP ; WMS ; TMS ; </a:t>
            </a:r>
            <a:r>
              <a:rPr kumimoji="0" lang="fr-FR" sz="1400" b="0" i="0" u="none" strike="noStrike" cap="none" spc="0" normalizeH="0" baseline="0" dirty="0" err="1">
                <a:ln>
                  <a:noFill/>
                </a:ln>
                <a:solidFill>
                  <a:srgbClr val="111827"/>
                </a:solidFill>
                <a:effectLst/>
                <a:uFillTx/>
                <a:latin typeface="Montserrat"/>
                <a:cs typeface="Arial"/>
                <a:sym typeface="Helvetica Neue"/>
              </a:rPr>
              <a:t>ZLECAf</a:t>
            </a:r>
            <a:r>
              <a:rPr kumimoji="0" lang="fr-FR" sz="1400" b="0" i="0" u="none" strike="noStrike" cap="none" spc="0" normalizeH="0" baseline="0" dirty="0">
                <a:ln>
                  <a:noFill/>
                </a:ln>
                <a:solidFill>
                  <a:srgbClr val="111827"/>
                </a:solidFill>
                <a:effectLst/>
                <a:uFillTx/>
                <a:latin typeface="Montserrat"/>
                <a:cs typeface="Arial"/>
                <a:sym typeface="Helvetica Neue"/>
              </a:rPr>
              <a:t> ; fabrication locale-pour-locale.
Les définitions ont été traduites avec une terminologie logistique et technique cohérente.</a:t>
            </a:r>
            <a:endParaRPr kumimoji="0" lang="en-GB" sz="14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0F62C94A-37A5-2883-D960-1E7AEBB25978}"/>
              </a:ext>
            </a:extLst>
          </p:cNvPr>
          <p:cNvSpPr>
            <a:spLocks noGrp="1"/>
          </p:cNvSpPr>
          <p:nvPr>
            <p:ph type="title"/>
          </p:nvPr>
        </p:nvSpPr>
        <p:spPr>
          <a:xfrm>
            <a:off x="603253" y="539751"/>
            <a:ext cx="7884764" cy="717551"/>
          </a:xfrm>
        </p:spPr>
        <p:txBody>
          <a:bodyPr/>
          <a:lstStyle/>
          <a:p>
            <a:r>
              <a:rPr lang="fr-FR" dirty="0"/>
              <a:t>Définitions clés (fiche de référence)</a:t>
            </a:r>
          </a:p>
        </p:txBody>
      </p:sp>
    </p:spTree>
    <p:extLst>
      <p:ext uri="{BB962C8B-B14F-4D97-AF65-F5344CB8AC3E}">
        <p14:creationId xmlns:p14="http://schemas.microsoft.com/office/powerpoint/2010/main" val="898075072"/>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pl-PL"/>
          </a:p>
        </p:txBody>
      </p:sp>
    </p:spTree>
    <p:extLst>
      <p:ext uri="{BB962C8B-B14F-4D97-AF65-F5344CB8AC3E}">
        <p14:creationId xmlns:p14="http://schemas.microsoft.com/office/powerpoint/2010/main" val="225018307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C26AFE-5E04-83F7-1187-F50FFF06488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B9F0C7-EBAF-DC7B-4C6E-654FD8E6ED22}"/>
              </a:ext>
            </a:extLst>
          </p:cNvPr>
          <p:cNvSpPr>
            <a:spLocks noGrp="1"/>
          </p:cNvSpPr>
          <p:nvPr>
            <p:ph type="title"/>
          </p:nvPr>
        </p:nvSpPr>
        <p:spPr/>
        <p:txBody>
          <a:bodyPr/>
          <a:lstStyle/>
          <a:p>
            <a:r>
              <a:rPr lang="pl-PL" dirty="0"/>
              <a:t>Objectifs d’apprentissage</a:t>
            </a:r>
            <a:br>
              <a:rPr lang="pl-PL" dirty="0"/>
            </a:br>
            <a:endParaRPr lang="pl-PL" dirty="0"/>
          </a:p>
        </p:txBody>
      </p:sp>
      <p:sp>
        <p:nvSpPr>
          <p:cNvPr id="3" name="Text Placeholder 2">
            <a:extLst>
              <a:ext uri="{FF2B5EF4-FFF2-40B4-BE49-F238E27FC236}">
                <a16:creationId xmlns:a16="http://schemas.microsoft.com/office/drawing/2014/main" id="{842D0BFD-B883-9EEB-020D-38BA427E4553}"/>
              </a:ext>
            </a:extLst>
          </p:cNvPr>
          <p:cNvSpPr>
            <a:spLocks noGrp="1"/>
          </p:cNvSpPr>
          <p:nvPr>
            <p:ph type="body" sz="half" idx="1"/>
          </p:nvPr>
        </p:nvSpPr>
        <p:spPr/>
        <p:txBody>
          <a:bodyPr>
            <a:noAutofit/>
          </a:bodyPr>
          <a:lstStyle/>
          <a:p>
            <a:pPr>
              <a:spcBef>
                <a:spcPts val="1800"/>
              </a:spcBef>
              <a:buFont typeface="Wingdings" panose="05000000000000000000" pitchFamily="2" charset="2"/>
              <a:buChar char="§"/>
            </a:pPr>
            <a:r>
              <a:rPr lang="en-US" sz="1800" dirty="0">
                <a:latin typeface="Montserrat"/>
              </a:rPr>
              <a:t>Comprendre numérique transformation reshaping Afriquein logistique</a:t>
            </a:r>
          </a:p>
          <a:p>
            <a:pPr>
              <a:spcBef>
                <a:spcPts val="1800"/>
              </a:spcBef>
              <a:buFont typeface="Wingdings" panose="05000000000000000000" pitchFamily="2" charset="2"/>
              <a:buChar char="§"/>
            </a:pPr>
            <a:r>
              <a:rPr lang="en-US" sz="1800" dirty="0">
                <a:latin typeface="Montserrat"/>
              </a:rPr>
              <a:t>Appliquer mobile technologie et numérique tools à chaîne d’approvisionnement operations</a:t>
            </a:r>
          </a:p>
          <a:p>
            <a:pPr>
              <a:spcBef>
                <a:spcPts val="1800"/>
              </a:spcBef>
              <a:buFont typeface="Wingdings" panose="05000000000000000000" pitchFamily="2" charset="2"/>
              <a:buChar char="§"/>
            </a:pPr>
            <a:r>
              <a:rPr lang="en-US" sz="1800" dirty="0">
                <a:latin typeface="Montserrat"/>
              </a:rPr>
              <a:t>Evaluate emerging technologies : RFID, IoT, blockchain, AI, big données</a:t>
            </a:r>
          </a:p>
          <a:p>
            <a:pPr>
              <a:spcBef>
                <a:spcPts val="1800"/>
              </a:spcBef>
              <a:buFont typeface="Wingdings" panose="05000000000000000000" pitchFamily="2" charset="2"/>
              <a:buChar char="§"/>
            </a:pPr>
            <a:r>
              <a:rPr lang="en-US" sz="1800" dirty="0">
                <a:latin typeface="Montserrat"/>
              </a:rPr>
              <a:t>Reconnaître le role de information systèmes dans modern chaînes d’approvisionnement</a:t>
            </a:r>
          </a:p>
          <a:p>
            <a:pPr>
              <a:spcBef>
                <a:spcPts val="1800"/>
              </a:spcBef>
              <a:buFont typeface="Wingdings" panose="05000000000000000000" pitchFamily="2" charset="2"/>
              <a:buChar char="§"/>
            </a:pPr>
            <a:r>
              <a:rPr lang="en-US" sz="1800" dirty="0">
                <a:latin typeface="Montserrat"/>
              </a:rPr>
              <a:t>Identifier skills et competencies needed pour future logistique careers</a:t>
            </a:r>
          </a:p>
          <a:p>
            <a:pPr>
              <a:spcBef>
                <a:spcPts val="1800"/>
              </a:spcBef>
              <a:buFont typeface="Wingdings" panose="05000000000000000000" pitchFamily="2" charset="2"/>
              <a:buChar char="§"/>
            </a:pPr>
            <a:r>
              <a:rPr lang="en-US" sz="1800" dirty="0">
                <a:latin typeface="Montserrat"/>
              </a:rPr>
              <a:t>Explore AfCFTUn régional intégration opportunities et implications</a:t>
            </a:r>
          </a:p>
          <a:p>
            <a:pPr>
              <a:spcBef>
                <a:spcPts val="1800"/>
              </a:spcBef>
              <a:buFont typeface="Wingdings" panose="05000000000000000000" pitchFamily="2" charset="2"/>
              <a:buChar char="§"/>
            </a:pPr>
            <a:r>
              <a:rPr lang="en-US" sz="1800" dirty="0">
                <a:latin typeface="Montserrat"/>
              </a:rPr>
              <a:t>Comprendre la production locale-pour-le-local et les chaînes d’approvisionnement résilientes</a:t>
            </a:r>
          </a:p>
          <a:p>
            <a:pPr>
              <a:spcBef>
                <a:spcPts val="1800"/>
              </a:spcBef>
              <a:buFont typeface="Wingdings" panose="05000000000000000000" pitchFamily="2" charset="2"/>
              <a:buChar char="§"/>
            </a:pPr>
            <a:r>
              <a:rPr lang="en-US" sz="1800" dirty="0">
                <a:latin typeface="Montserrat"/>
              </a:rPr>
              <a:t>Navigate challenges et capitalize on opportunities dans Afriquein logistique</a:t>
            </a:r>
          </a:p>
        </p:txBody>
      </p:sp>
    </p:spTree>
    <p:extLst>
      <p:ext uri="{BB962C8B-B14F-4D97-AF65-F5344CB8AC3E}">
        <p14:creationId xmlns:p14="http://schemas.microsoft.com/office/powerpoint/2010/main" val="313744036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7AC520-EF16-DFB5-CC86-715EC41CFA5D}"/>
            </a:ext>
          </a:extLst>
        </p:cNvPr>
        <p:cNvGrpSpPr/>
        <p:nvPr/>
      </p:nvGrpSpPr>
      <p:grpSpPr>
        <a:xfrm>
          <a:off x="0" y="0"/>
          <a:ext cx="0" cy="0"/>
          <a:chOff x="0" y="0"/>
          <a:chExt cx="0" cy="0"/>
        </a:xfrm>
      </p:grpSpPr>
      <p:sp>
        <p:nvSpPr>
          <p:cNvPr id="43" name="TextBox 42">
            <a:extLst>
              <a:ext uri="{FF2B5EF4-FFF2-40B4-BE49-F238E27FC236}">
                <a16:creationId xmlns:a16="http://schemas.microsoft.com/office/drawing/2014/main" id="{6F195509-3AD9-4141-8F74-3FC9810BC71B}"/>
              </a:ext>
            </a:extLst>
          </p:cNvPr>
          <p:cNvSpPr txBox="1"/>
          <p:nvPr/>
        </p:nvSpPr>
        <p:spPr>
          <a:xfrm>
            <a:off x="825500" y="1968500"/>
            <a:ext cx="10414000" cy="2752548"/>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Logistique africaine
Chiffres : acheteurs en ligne ; revenus e-commerce.
Problème : coûts de transport élevés ; goulot du dernier kilomètre ; infrastructures routières faibles.
Opportunité : transformation numérique ; avantage concurrentiel ; impératif de survie.</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5BF29205-1FB2-5001-B291-1B3896817DBC}"/>
              </a:ext>
            </a:extLst>
          </p:cNvPr>
          <p:cNvSpPr>
            <a:spLocks noGrp="1"/>
          </p:cNvSpPr>
          <p:nvPr>
            <p:ph type="title"/>
          </p:nvPr>
        </p:nvSpPr>
        <p:spPr>
          <a:xfrm>
            <a:off x="603253" y="539751"/>
            <a:ext cx="7884764" cy="717551"/>
          </a:xfrm>
        </p:spPr>
        <p:txBody>
          <a:bodyPr/>
          <a:lstStyle/>
          <a:p>
            <a:r>
              <a:rPr lang="fr-FR" dirty="0"/>
              <a:t>Point focal : l’explosion du e-commerce en Afrique et le défi logistique</a:t>
            </a:r>
          </a:p>
        </p:txBody>
      </p:sp>
    </p:spTree>
    <p:extLst>
      <p:ext uri="{BB962C8B-B14F-4D97-AF65-F5344CB8AC3E}">
        <p14:creationId xmlns:p14="http://schemas.microsoft.com/office/powerpoint/2010/main" val="97395749"/>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33AF91-AEFA-01AF-188C-FB7A33634BB3}"/>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AD2387AE-AB41-43E0-BA82-DC02D70B33C3}"/>
              </a:ext>
            </a:extLst>
          </p:cNvPr>
          <p:cNvSpPr txBox="1"/>
          <p:nvPr/>
        </p:nvSpPr>
        <p:spPr>
          <a:xfrm>
            <a:off x="825500" y="1968500"/>
            <a:ext cx="10414000" cy="323268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b="0" i="0" u="none" strike="noStrike" cap="none" spc="0" normalizeH="0" baseline="0" dirty="0">
                <a:ln>
                  <a:noFill/>
                </a:ln>
                <a:solidFill>
                  <a:srgbClr val="111827"/>
                </a:solidFill>
                <a:effectLst/>
                <a:uFillTx/>
                <a:latin typeface="Montserrat"/>
                <a:cs typeface="Arial"/>
                <a:sym typeface="Helvetica Neue"/>
              </a:rPr>
              <a:t>Ce qui a changé : les processus papier sont inefficaces, sujets aux erreurs et lents. Les systèmes numériques sont en temps réel, transparents et traçables.
• Remplacement du suivi manuel par des systèmes automatisés
• Conversion de la documentation douanière en portails numériques
• Visibilité en temps réel sur les chaînes d’approvisionnement
• Automatisation des contrôles de conformité et des calculs tarifaires</a:t>
            </a:r>
            <a:endParaRPr kumimoji="0" lang="en-GB" sz="1800" b="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A2B6DB92-E90A-9223-C48E-CC9F70F63C1F}"/>
              </a:ext>
            </a:extLst>
          </p:cNvPr>
          <p:cNvSpPr>
            <a:spLocks noGrp="1"/>
          </p:cNvSpPr>
          <p:nvPr>
            <p:ph type="title"/>
          </p:nvPr>
        </p:nvSpPr>
        <p:spPr>
          <a:xfrm>
            <a:off x="603253" y="539751"/>
            <a:ext cx="7884764" cy="717551"/>
          </a:xfrm>
        </p:spPr>
        <p:txBody>
          <a:bodyPr/>
          <a:lstStyle/>
          <a:p>
            <a:r>
              <a:rPr lang="fr-FR" dirty="0"/>
              <a:t>1. Transformation numérique — passage du papier au numérique</a:t>
            </a:r>
          </a:p>
        </p:txBody>
      </p:sp>
    </p:spTree>
    <p:extLst>
      <p:ext uri="{BB962C8B-B14F-4D97-AF65-F5344CB8AC3E}">
        <p14:creationId xmlns:p14="http://schemas.microsoft.com/office/powerpoint/2010/main" val="446396504"/>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8AB5F6-A184-3A2A-83C0-193DA717F1DD}"/>
            </a:ext>
          </a:extLst>
        </p:cNvPr>
        <p:cNvGrpSpPr/>
        <p:nvPr/>
      </p:nvGrpSpPr>
      <p:grpSpPr>
        <a:xfrm>
          <a:off x="0" y="0"/>
          <a:ext cx="0" cy="0"/>
          <a:chOff x="0" y="0"/>
          <a:chExt cx="0" cy="0"/>
        </a:xfrm>
      </p:grpSpPr>
      <p:sp>
        <p:nvSpPr>
          <p:cNvPr id="28" name="TextBox 27">
            <a:extLst>
              <a:ext uri="{FF2B5EF4-FFF2-40B4-BE49-F238E27FC236}">
                <a16:creationId xmlns:a16="http://schemas.microsoft.com/office/drawing/2014/main" id="{1B5F328C-8DCE-454F-8EAC-807D62D18CD8}"/>
              </a:ext>
            </a:extLst>
          </p:cNvPr>
          <p:cNvSpPr txBox="1"/>
          <p:nvPr/>
        </p:nvSpPr>
        <p:spPr>
          <a:xfrm>
            <a:off x="825500" y="1968500"/>
            <a:ext cx="10414000" cy="2272417"/>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i="0" u="none" strike="noStrike" cap="none" spc="0" normalizeH="0" baseline="0" dirty="0">
                <a:ln>
                  <a:noFill/>
                </a:ln>
                <a:solidFill>
                  <a:srgbClr val="111827"/>
                </a:solidFill>
                <a:effectLst/>
                <a:uFillTx/>
                <a:latin typeface="Montserrat"/>
                <a:cs typeface="Arial"/>
                <a:sym typeface="Helvetica Neue"/>
              </a:rPr>
              <a:t>• Conformité : les contrôles automatisés réduisent les retards douaniers et la fraude.
• Réduction des coûts : les processus rationalisés abaissent les coûts opérationnels.
• Transparence : le suivi en temps réel réduit les surprises et les litiges.
• Rapidité : le traitement accéléré des commandes et livraisons améliore la satisfaction client.</a:t>
            </a:r>
            <a:endParaRPr kumimoji="0" lang="en-GB" sz="180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B163A3E7-25BE-1088-CE40-619367387FD6}"/>
              </a:ext>
            </a:extLst>
          </p:cNvPr>
          <p:cNvSpPr>
            <a:spLocks noGrp="1"/>
          </p:cNvSpPr>
          <p:nvPr>
            <p:ph type="title"/>
          </p:nvPr>
        </p:nvSpPr>
        <p:spPr>
          <a:xfrm>
            <a:off x="603253" y="539751"/>
            <a:ext cx="7884764" cy="717551"/>
          </a:xfrm>
        </p:spPr>
        <p:txBody>
          <a:bodyPr/>
          <a:lstStyle/>
          <a:p>
            <a:r>
              <a:rPr lang="fr-FR" dirty="0"/>
              <a:t>Avantages de la logistique numérique</a:t>
            </a:r>
          </a:p>
        </p:txBody>
      </p:sp>
    </p:spTree>
    <p:extLst>
      <p:ext uri="{BB962C8B-B14F-4D97-AF65-F5344CB8AC3E}">
        <p14:creationId xmlns:p14="http://schemas.microsoft.com/office/powerpoint/2010/main" val="2219919878"/>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53085D-903D-52D0-E107-5522D99C652F}"/>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DB5B2272-4B69-4CF9-AE73-63546422B0E5}"/>
              </a:ext>
            </a:extLst>
          </p:cNvPr>
          <p:cNvSpPr txBox="1"/>
          <p:nvPr/>
        </p:nvSpPr>
        <p:spPr>
          <a:xfrm>
            <a:off x="661504" y="4514022"/>
            <a:ext cx="9652000" cy="107950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spAutoFit/>
          </a:bodyPr>
          <a:lstStyle/>
          <a:p>
            <a:pPr marL="0" marR="0" indent="0" algn="l" defTabSz="2438338" rtl="0" fontAlgn="auto" latinLnBrk="0" hangingPunct="0">
              <a:lnSpc>
                <a:spcPct val="90000"/>
              </a:lnSpc>
              <a:spcBef>
                <a:spcPts val="4500"/>
              </a:spcBef>
              <a:spcAft>
                <a:spcPts val="0"/>
              </a:spcAft>
              <a:buClrTx/>
              <a:buSzTx/>
              <a:buFontTx/>
              <a:buNone/>
              <a:tabLst/>
            </a:pPr>
            <a:endParaRPr kumimoji="0" lang="en-GB" sz="2800" b="0" i="0" u="none" strike="noStrike" cap="none" spc="0" normalizeH="0" baseline="0" dirty="0">
              <a:ln>
                <a:noFill/>
              </a:ln>
              <a:solidFill>
                <a:srgbClr val="F15A24"/>
              </a:solidFill>
              <a:effectLst/>
              <a:uFillTx/>
              <a:latin typeface="Arial"/>
              <a:cs typeface="Arial"/>
              <a:sym typeface="Helvetica Neue"/>
            </a:endParaRPr>
          </a:p>
        </p:txBody>
      </p:sp>
      <p:sp>
        <p:nvSpPr>
          <p:cNvPr id="13" name="TextBox 12">
            <a:extLst>
              <a:ext uri="{FF2B5EF4-FFF2-40B4-BE49-F238E27FC236}">
                <a16:creationId xmlns:a16="http://schemas.microsoft.com/office/drawing/2014/main" id="{2E68A1AF-7163-4B6D-BA9A-0A38E9634262}"/>
              </a:ext>
            </a:extLst>
          </p:cNvPr>
          <p:cNvSpPr txBox="1"/>
          <p:nvPr/>
        </p:nvSpPr>
        <p:spPr>
          <a:xfrm>
            <a:off x="825500" y="1968500"/>
            <a:ext cx="10414000" cy="2290884"/>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i="0" u="none" strike="noStrike" cap="none" spc="0" normalizeH="0" baseline="0" dirty="0">
                <a:ln>
                  <a:noFill/>
                </a:ln>
                <a:solidFill>
                  <a:srgbClr val="111827"/>
                </a:solidFill>
                <a:effectLst/>
                <a:uFillTx/>
                <a:latin typeface="Montserrat"/>
                <a:cs typeface="Arial"/>
                <a:sym typeface="Helvetica Neue"/>
              </a:rPr>
              <a:t>1. Explosion du e-commerce : Nigeria, Afrique du Sud, ventes en ligne et plateformes transfrontalières.
2. Investissement dans les infrastructures : accès Internet, plateformes numériques et soutien public.
3. Initiatives régionales : </a:t>
            </a:r>
            <a:r>
              <a:rPr kumimoji="0" lang="fr-FR" sz="1800" i="0" u="none" strike="noStrike" cap="none" spc="0" normalizeH="0" baseline="0" dirty="0" err="1">
                <a:ln>
                  <a:noFill/>
                </a:ln>
                <a:solidFill>
                  <a:srgbClr val="111827"/>
                </a:solidFill>
                <a:effectLst/>
                <a:uFillTx/>
                <a:latin typeface="Montserrat"/>
                <a:cs typeface="Arial"/>
                <a:sym typeface="Helvetica Neue"/>
              </a:rPr>
              <a:t>ZLECAf</a:t>
            </a:r>
            <a:r>
              <a:rPr kumimoji="0" lang="fr-FR" sz="1800" i="0" u="none" strike="noStrike" cap="none" spc="0" normalizeH="0" baseline="0" dirty="0">
                <a:ln>
                  <a:noFill/>
                </a:ln>
                <a:solidFill>
                  <a:srgbClr val="111827"/>
                </a:solidFill>
                <a:effectLst/>
                <a:uFillTx/>
                <a:latin typeface="Montserrat"/>
                <a:cs typeface="Arial"/>
                <a:sym typeface="Helvetica Neue"/>
              </a:rPr>
              <a:t> et CAE créent une demande de réseaux logistiques transfrontaliers fluides.</a:t>
            </a:r>
            <a:endParaRPr kumimoji="0" lang="en-GB" sz="180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E0B3BEF4-B824-3C02-5F1C-A7F69D809177}"/>
              </a:ext>
            </a:extLst>
          </p:cNvPr>
          <p:cNvSpPr>
            <a:spLocks noGrp="1"/>
          </p:cNvSpPr>
          <p:nvPr>
            <p:ph type="title"/>
          </p:nvPr>
        </p:nvSpPr>
        <p:spPr>
          <a:xfrm>
            <a:off x="603253" y="539751"/>
            <a:ext cx="7884764" cy="717551"/>
          </a:xfrm>
        </p:spPr>
        <p:txBody>
          <a:bodyPr/>
          <a:lstStyle/>
          <a:p>
            <a:r>
              <a:rPr lang="fr-FR" dirty="0"/>
              <a:t>Principaux moteurs de la transformation numérique en Afrique</a:t>
            </a:r>
          </a:p>
        </p:txBody>
      </p:sp>
    </p:spTree>
    <p:extLst>
      <p:ext uri="{BB962C8B-B14F-4D97-AF65-F5344CB8AC3E}">
        <p14:creationId xmlns:p14="http://schemas.microsoft.com/office/powerpoint/2010/main" val="1894868925"/>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8A40F1-F71C-8021-7FE3-030AC7F10DBB}"/>
            </a:ext>
          </a:extLst>
        </p:cNvPr>
        <p:cNvGrpSpPr/>
        <p:nvPr/>
      </p:nvGrpSpPr>
      <p:grpSpPr>
        <a:xfrm>
          <a:off x="0" y="0"/>
          <a:ext cx="0" cy="0"/>
          <a:chOff x="0" y="0"/>
          <a:chExt cx="0" cy="0"/>
        </a:xfrm>
      </p:grpSpPr>
      <p:sp>
        <p:nvSpPr>
          <p:cNvPr id="14" name="TextBox 13">
            <a:extLst>
              <a:ext uri="{FF2B5EF4-FFF2-40B4-BE49-F238E27FC236}">
                <a16:creationId xmlns:a16="http://schemas.microsoft.com/office/drawing/2014/main" id="{C2BF5744-C322-48AB-9B8C-1F0AADF010A5}"/>
              </a:ext>
            </a:extLst>
          </p:cNvPr>
          <p:cNvSpPr txBox="1"/>
          <p:nvPr/>
        </p:nvSpPr>
        <p:spPr>
          <a:xfrm>
            <a:off x="825500" y="1968500"/>
            <a:ext cx="10414000" cy="3232680"/>
          </a:xfrm>
          <a:prstGeom prst="rect">
            <a:avLst/>
          </a:prstGeom>
          <a:solidFill>
            <a:srgbClr val="F4F4F4"/>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t">
            <a:noAutofit/>
          </a:bodyPr>
          <a:lstStyle/>
          <a:p>
            <a:pPr marL="0" marR="0" indent="0" algn="l" defTabSz="2438338" rtl="0" fontAlgn="auto" latinLnBrk="0" hangingPunct="0">
              <a:lnSpc>
                <a:spcPct val="90000"/>
              </a:lnSpc>
              <a:spcBef>
                <a:spcPts val="1800"/>
              </a:spcBef>
              <a:spcAft>
                <a:spcPts val="0"/>
              </a:spcAft>
              <a:buClrTx/>
              <a:buSzTx/>
              <a:buFontTx/>
              <a:buNone/>
              <a:tabLst/>
            </a:pPr>
            <a:r>
              <a:rPr kumimoji="0" lang="fr-FR" sz="1800" i="0" u="none" strike="noStrike" cap="none" spc="0" normalizeH="0" baseline="0" dirty="0">
                <a:ln>
                  <a:noFill/>
                </a:ln>
                <a:solidFill>
                  <a:srgbClr val="111827"/>
                </a:solidFill>
                <a:effectLst/>
                <a:uFillTx/>
                <a:latin typeface="Montserrat"/>
                <a:cs typeface="Arial"/>
                <a:sym typeface="Helvetica Neue"/>
              </a:rPr>
              <a:t>Position unique de l’Afrique : le continent a sauté l’ère de l’ordinateur de bureau. Le mobile est la plateforme informatique principale.
• Plus d’un milliard d’utilisateurs de téléphones mobiles
• Couverture 4G/5G croissante en zones urbaines
• Argent mobile normalisé sur le continent
• Jeunesse technophile et mobile-first</a:t>
            </a:r>
            <a:endParaRPr kumimoji="0" lang="en-GB" sz="1800" i="0" u="none" strike="noStrike" cap="none" spc="0" normalizeH="0" baseline="0" dirty="0">
              <a:ln>
                <a:noFill/>
              </a:ln>
              <a:solidFill>
                <a:srgbClr val="111827"/>
              </a:solidFill>
              <a:effectLst/>
              <a:uFillTx/>
              <a:latin typeface="Montserrat"/>
              <a:cs typeface="Arial"/>
              <a:sym typeface="Helvetica Neue"/>
            </a:endParaRPr>
          </a:p>
        </p:txBody>
      </p:sp>
      <p:sp>
        <p:nvSpPr>
          <p:cNvPr id="2" name="Title 1">
            <a:extLst>
              <a:ext uri="{FF2B5EF4-FFF2-40B4-BE49-F238E27FC236}">
                <a16:creationId xmlns:a16="http://schemas.microsoft.com/office/drawing/2014/main" id="{E4F1247E-F253-3D9F-9A58-C765A2526F4D}"/>
              </a:ext>
            </a:extLst>
          </p:cNvPr>
          <p:cNvSpPr>
            <a:spLocks noGrp="1"/>
          </p:cNvSpPr>
          <p:nvPr>
            <p:ph type="title"/>
          </p:nvPr>
        </p:nvSpPr>
        <p:spPr>
          <a:xfrm>
            <a:off x="603253" y="539751"/>
            <a:ext cx="7884764" cy="717551"/>
          </a:xfrm>
        </p:spPr>
        <p:txBody>
          <a:bodyPr/>
          <a:lstStyle/>
          <a:p>
            <a:r>
              <a:rPr lang="fr-FR" dirty="0"/>
              <a:t>Principaux moteurs de la transformation numérique en Afrique</a:t>
            </a:r>
          </a:p>
        </p:txBody>
      </p:sp>
    </p:spTree>
    <p:extLst>
      <p:ext uri="{BB962C8B-B14F-4D97-AF65-F5344CB8AC3E}">
        <p14:creationId xmlns:p14="http://schemas.microsoft.com/office/powerpoint/2010/main" val="4026275067"/>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1">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DC394B99-18FA-4363-B6E1-A57BCF8EC165}">
  <we:reference id="wa200010215" version="2.0.0.0" store="en-US" storeType="OMEX"/>
  <we:alternateReferences>
    <we:reference id="wa200010215" version="2.0.0.0" store="" storeType="OMEX"/>
  </we:alternateReferences>
  <we:properties>
    <we:property name="bps.codex_control.document_id" value="&quot;4d8e6aa6-6685-4f7b-bb54-ab29a111ab7d&quot;"/>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Props1.xml><?xml version="1.0" encoding="utf-8"?>
<ds:datastoreItem xmlns:ds="http://schemas.openxmlformats.org/officeDocument/2006/customXml" ds:itemID="{B1557517-5D69-4915-A2C2-DB702C8A472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97320a7-26c9-4ada-a5d3-9ce4cfbbe2be"/>
    <ds:schemaRef ds:uri="d7c2d7e5-d637-40e7-a03d-32f79b35a39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278</TotalTime>
  <Words>1430</Words>
  <Application>Microsoft Office PowerPoint</Application>
  <PresentationFormat>Widescreen</PresentationFormat>
  <Paragraphs>52</Paragraphs>
  <Slides>25</Slides>
  <Notes>25</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Aptos</vt:lpstr>
      <vt:lpstr>Arial</vt:lpstr>
      <vt:lpstr>Arial Rounded MT Bold</vt:lpstr>
      <vt:lpstr>Calibri</vt:lpstr>
      <vt:lpstr>Helvetica Neue</vt:lpstr>
      <vt:lpstr>Helvetica Neue Medium</vt:lpstr>
      <vt:lpstr>Montserrat</vt:lpstr>
      <vt:lpstr>Montserrat Regular</vt:lpstr>
      <vt:lpstr>Wingdings</vt:lpstr>
      <vt:lpstr>21_BasicWhite</vt:lpstr>
      <vt:lpstr>Logistique future en Afrique</vt:lpstr>
      <vt:lpstr>Road Transportation Systems Engineering Development in the Sub-Saharan Africa – Modern EU Master Programme &amp; Capacity Building</vt:lpstr>
      <vt:lpstr>PowerPoint Presentation</vt:lpstr>
      <vt:lpstr>Objectifs d’apprentissage </vt:lpstr>
      <vt:lpstr>Point focal : l’explosion du e-commerce en Afrique et le défi logistique</vt:lpstr>
      <vt:lpstr>1. Transformation numérique — passage du papier au numérique</vt:lpstr>
      <vt:lpstr>Avantages de la logistique numérique</vt:lpstr>
      <vt:lpstr>Principaux moteurs de la transformation numérique en Afrique</vt:lpstr>
      <vt:lpstr>Principaux moteurs de la transformation numérique en Afrique</vt:lpstr>
      <vt:lpstr>Applications mobiles en logistique</vt:lpstr>
      <vt:lpstr>3. Tendances technologiques — RFID, IoT, blockchain, IA, big data</vt:lpstr>
      <vt:lpstr>4. Rôle des systèmes d’information (SI) — le système nerveux de la logistique</vt:lpstr>
      <vt:lpstr>Pourquoi les systèmes d’information sont importants en Afrique</vt:lpstr>
      <vt:lpstr>Composantes clés des SI</vt:lpstr>
      <vt:lpstr>5. Développement des compétences — construire la main-d’œuvre logistique africaine</vt:lpstr>
      <vt:lpstr>Compétences logistiques requises au XXIe siècle</vt:lpstr>
      <vt:lpstr>6. Production locale-pour-le-local et résilience</vt:lpstr>
      <vt:lpstr>Moteurs de la production locale-pour-le-local</vt:lpstr>
      <vt:lpstr>8. Construire des chaînes d’approvisionnement résilientes — leçons des perturbations</vt:lpstr>
      <vt:lpstr>Cadre de résilience (4 piliers)</vt:lpstr>
      <vt:lpstr>8. Défis à venir — obstacles réalistes</vt:lpstr>
      <vt:lpstr>9. Opportunités à venir — catalyseurs de croissance</vt:lpstr>
      <vt:lpstr>10. Priorités stratégiques pour les leaders africains de la logistique</vt:lpstr>
      <vt:lpstr>Définitions clés (fiche de référence)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Daniel Kaszubowski</dc:creator>
  <cp:lastModifiedBy>Wojciech Kustra</cp:lastModifiedBy>
  <cp:revision>46</cp:revision>
  <dcterms:modified xsi:type="dcterms:W3CDTF">2026-07-18T13:40:18Z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