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68"/>
  </p:notesMasterIdLst>
  <p:sldIdLst>
    <p:sldId id="256" r:id="rId2"/>
    <p:sldId id="257" r:id="rId3"/>
    <p:sldId id="317" r:id="rId4"/>
    <p:sldId id="258" r:id="rId5"/>
    <p:sldId id="318" r:id="rId6"/>
    <p:sldId id="319" r:id="rId7"/>
    <p:sldId id="320" r:id="rId8"/>
    <p:sldId id="321" r:id="rId9"/>
    <p:sldId id="322" r:id="rId10"/>
    <p:sldId id="323" r:id="rId11"/>
    <p:sldId id="324" r:id="rId12"/>
    <p:sldId id="325" r:id="rId13"/>
    <p:sldId id="326" r:id="rId14"/>
    <p:sldId id="328" r:id="rId15"/>
    <p:sldId id="327" r:id="rId16"/>
    <p:sldId id="329" r:id="rId17"/>
    <p:sldId id="330" r:id="rId18"/>
    <p:sldId id="331" r:id="rId19"/>
    <p:sldId id="332" r:id="rId20"/>
    <p:sldId id="266" r:id="rId21"/>
    <p:sldId id="259" r:id="rId22"/>
    <p:sldId id="333" r:id="rId23"/>
    <p:sldId id="260" r:id="rId24"/>
    <p:sldId id="334" r:id="rId25"/>
    <p:sldId id="261" r:id="rId26"/>
    <p:sldId id="335" r:id="rId27"/>
    <p:sldId id="267" r:id="rId28"/>
    <p:sldId id="336" r:id="rId29"/>
    <p:sldId id="337" r:id="rId30"/>
    <p:sldId id="338" r:id="rId31"/>
    <p:sldId id="339" r:id="rId32"/>
    <p:sldId id="340" r:id="rId33"/>
    <p:sldId id="341" r:id="rId34"/>
    <p:sldId id="342" r:id="rId35"/>
    <p:sldId id="343" r:id="rId36"/>
    <p:sldId id="344" r:id="rId37"/>
    <p:sldId id="345" r:id="rId38"/>
    <p:sldId id="346" r:id="rId39"/>
    <p:sldId id="347" r:id="rId40"/>
    <p:sldId id="348" r:id="rId41"/>
    <p:sldId id="372" r:id="rId42"/>
    <p:sldId id="373" r:id="rId43"/>
    <p:sldId id="374" r:id="rId44"/>
    <p:sldId id="375" r:id="rId45"/>
    <p:sldId id="376" r:id="rId46"/>
    <p:sldId id="377" r:id="rId47"/>
    <p:sldId id="378" r:id="rId48"/>
    <p:sldId id="379" r:id="rId49"/>
    <p:sldId id="380" r:id="rId50"/>
    <p:sldId id="381" r:id="rId51"/>
    <p:sldId id="382" r:id="rId52"/>
    <p:sldId id="383" r:id="rId53"/>
    <p:sldId id="384" r:id="rId54"/>
    <p:sldId id="385" r:id="rId55"/>
    <p:sldId id="386" r:id="rId56"/>
    <p:sldId id="388" r:id="rId57"/>
    <p:sldId id="387" r:id="rId58"/>
    <p:sldId id="389" r:id="rId59"/>
    <p:sldId id="390" r:id="rId60"/>
    <p:sldId id="391" r:id="rId61"/>
    <p:sldId id="392" r:id="rId62"/>
    <p:sldId id="395" r:id="rId63"/>
    <p:sldId id="393" r:id="rId64"/>
    <p:sldId id="394" r:id="rId65"/>
    <p:sldId id="396" r:id="rId66"/>
    <p:sldId id="397" r:id="rId6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8" roundtripDataSignature="AMtx7mjz9igS4bDmtRAvsWY3m98qidb74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7" autoAdjust="0"/>
    <p:restoredTop sz="94660"/>
  </p:normalViewPr>
  <p:slideViewPr>
    <p:cSldViewPr snapToGrid="0">
      <p:cViewPr varScale="1">
        <p:scale>
          <a:sx n="76" d="100"/>
          <a:sy n="76" d="100"/>
        </p:scale>
        <p:origin x="941" y="28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8" Type="http://schemas.openxmlformats.org/officeDocument/2006/relationships/slide" Target="slides/slide7.xml"/><Relationship Id="rId51" Type="http://schemas.openxmlformats.org/officeDocument/2006/relationships/slide" Target="slides/slide50.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8" Type="http://customschemas.google.com/relationships/presentationmetadata" Target="metadata"/><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s>
</file>

<file path=ppt/diagrams/_rels/data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image" Target="../media/image72.png"/><Relationship Id="rId4" Type="http://schemas.openxmlformats.org/officeDocument/2006/relationships/image" Target="../media/image75.png"/></Relationships>
</file>

<file path=ppt/diagrams/_rels/data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image" Target="../media/image76.png"/><Relationship Id="rId5" Type="http://schemas.openxmlformats.org/officeDocument/2006/relationships/image" Target="../media/image80.png"/><Relationship Id="rId4" Type="http://schemas.openxmlformats.org/officeDocument/2006/relationships/image" Target="../media/image79.png"/></Relationships>
</file>

<file path=ppt/diagrams/_rels/drawing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image" Target="../media/image72.png"/><Relationship Id="rId4" Type="http://schemas.openxmlformats.org/officeDocument/2006/relationships/image" Target="../media/image75.png"/></Relationships>
</file>

<file path=ppt/diagrams/_rels/drawing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image" Target="../media/image76.png"/><Relationship Id="rId5" Type="http://schemas.openxmlformats.org/officeDocument/2006/relationships/image" Target="../media/image80.png"/><Relationship Id="rId4" Type="http://schemas.openxmlformats.org/officeDocument/2006/relationships/image" Target="../media/image79.png"/></Relationships>
</file>

<file path=ppt/diagrams/colors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D48B20-D0E7-4430-9689-3919FF10F16A}" type="doc">
      <dgm:prSet loTypeId="urn:microsoft.com/office/officeart/2005/8/layout/pyramid1" loCatId="pyramid" qsTypeId="urn:microsoft.com/office/officeart/2005/8/quickstyle/simple1" qsCatId="simple" csTypeId="urn:microsoft.com/office/officeart/2005/8/colors/accent3_3" csCatId="accent3" phldr="1"/>
      <dgm:spPr/>
    </dgm:pt>
    <dgm:pt modelId="{348B17C6-BEBA-4136-81D6-36998214C9D5}">
      <dgm:prSet phldrT="[Text]" custT="1"/>
      <dgm:spPr/>
      <dgm:t>
        <a:bodyPr anchor="ctr"/>
        <a:lstStyle/>
        <a:p>
          <a:endParaRPr lang="de-DE" sz="1200"/>
        </a:p>
        <a:p>
          <a:r>
            <a:rPr lang="de-DE" sz="1200"/>
            <a:t>Vision</a:t>
          </a:r>
          <a:endParaRPr lang="de-DE" sz="1400" dirty="0"/>
        </a:p>
      </dgm:t>
    </dgm:pt>
    <dgm:pt modelId="{1112E6DE-C2FF-4B9B-81CD-4F6D65634613}" type="parTrans" cxnId="{6F2BD6FF-793E-4BD0-957B-16C1F09335AE}">
      <dgm:prSet/>
      <dgm:spPr/>
      <dgm:t>
        <a:bodyPr/>
        <a:lstStyle/>
        <a:p>
          <a:endParaRPr lang="de-DE"/>
        </a:p>
      </dgm:t>
    </dgm:pt>
    <dgm:pt modelId="{D199EE39-17CC-419A-AC53-F97F7BBD210B}" type="sibTrans" cxnId="{6F2BD6FF-793E-4BD0-957B-16C1F09335AE}">
      <dgm:prSet/>
      <dgm:spPr/>
      <dgm:t>
        <a:bodyPr/>
        <a:lstStyle/>
        <a:p>
          <a:endParaRPr lang="de-DE"/>
        </a:p>
      </dgm:t>
    </dgm:pt>
    <dgm:pt modelId="{6E5C9CCD-1797-4A86-A254-93C434390D6E}">
      <dgm:prSet phldrT="[Text]" custT="1"/>
      <dgm:spPr/>
      <dgm:t>
        <a:bodyPr/>
        <a:lstStyle/>
        <a:p>
          <a:r>
            <a:rPr lang="de-DE" sz="1400"/>
            <a:t>Mission</a:t>
          </a:r>
          <a:endParaRPr lang="de-DE" sz="1400" dirty="0"/>
        </a:p>
      </dgm:t>
    </dgm:pt>
    <dgm:pt modelId="{5007DAAC-6A66-4426-A76C-4855C09148F8}" type="parTrans" cxnId="{05988523-BFED-4BB9-9588-3E0366110907}">
      <dgm:prSet/>
      <dgm:spPr/>
      <dgm:t>
        <a:bodyPr/>
        <a:lstStyle/>
        <a:p>
          <a:endParaRPr lang="de-DE"/>
        </a:p>
      </dgm:t>
    </dgm:pt>
    <dgm:pt modelId="{B8E457BB-78E9-4AF9-BA34-A16C335BCE49}" type="sibTrans" cxnId="{05988523-BFED-4BB9-9588-3E0366110907}">
      <dgm:prSet/>
      <dgm:spPr/>
      <dgm:t>
        <a:bodyPr/>
        <a:lstStyle/>
        <a:p>
          <a:endParaRPr lang="de-DE"/>
        </a:p>
      </dgm:t>
    </dgm:pt>
    <dgm:pt modelId="{07BFC442-A1BC-4B35-99F7-C430F87FFD3D}">
      <dgm:prSet phldrT="[Text]" custT="1"/>
      <dgm:spPr/>
      <dgm:t>
        <a:bodyPr/>
        <a:lstStyle/>
        <a:p>
          <a:r>
            <a:rPr lang="de-DE" sz="1400"/>
            <a:t>Goals</a:t>
          </a:r>
          <a:endParaRPr lang="de-DE" sz="1400" dirty="0"/>
        </a:p>
      </dgm:t>
    </dgm:pt>
    <dgm:pt modelId="{70B67E6F-CF94-4F49-82E6-83E48A4AF661}" type="parTrans" cxnId="{371B17C6-175C-4A99-AEAF-FC3551C302FA}">
      <dgm:prSet/>
      <dgm:spPr/>
      <dgm:t>
        <a:bodyPr/>
        <a:lstStyle/>
        <a:p>
          <a:endParaRPr lang="de-DE"/>
        </a:p>
      </dgm:t>
    </dgm:pt>
    <dgm:pt modelId="{DFCC4205-C051-49FA-B8D3-30E0DFF28306}" type="sibTrans" cxnId="{371B17C6-175C-4A99-AEAF-FC3551C302FA}">
      <dgm:prSet/>
      <dgm:spPr/>
      <dgm:t>
        <a:bodyPr/>
        <a:lstStyle/>
        <a:p>
          <a:endParaRPr lang="de-DE"/>
        </a:p>
      </dgm:t>
    </dgm:pt>
    <dgm:pt modelId="{0EA185F2-CC28-4DA5-8EF8-0734C9D2F280}" type="pres">
      <dgm:prSet presAssocID="{7BD48B20-D0E7-4430-9689-3919FF10F16A}" presName="Name0" presStyleCnt="0">
        <dgm:presLayoutVars>
          <dgm:dir/>
          <dgm:animLvl val="lvl"/>
          <dgm:resizeHandles val="exact"/>
        </dgm:presLayoutVars>
      </dgm:prSet>
      <dgm:spPr/>
    </dgm:pt>
    <dgm:pt modelId="{5C215BAF-0DF0-4D33-82A2-818EBA772B3D}" type="pres">
      <dgm:prSet presAssocID="{348B17C6-BEBA-4136-81D6-36998214C9D5}" presName="Name8" presStyleCnt="0"/>
      <dgm:spPr/>
    </dgm:pt>
    <dgm:pt modelId="{DA57B6B5-C831-4EB1-9431-8EB5F5542D47}" type="pres">
      <dgm:prSet presAssocID="{348B17C6-BEBA-4136-81D6-36998214C9D5}" presName="level" presStyleLbl="node1" presStyleIdx="0" presStyleCnt="3">
        <dgm:presLayoutVars>
          <dgm:chMax val="1"/>
          <dgm:bulletEnabled val="1"/>
        </dgm:presLayoutVars>
      </dgm:prSet>
      <dgm:spPr/>
    </dgm:pt>
    <dgm:pt modelId="{CBC3FE24-A70F-4D5F-9718-D523FD513549}" type="pres">
      <dgm:prSet presAssocID="{348B17C6-BEBA-4136-81D6-36998214C9D5}" presName="levelTx" presStyleLbl="revTx" presStyleIdx="0" presStyleCnt="0">
        <dgm:presLayoutVars>
          <dgm:chMax val="1"/>
          <dgm:bulletEnabled val="1"/>
        </dgm:presLayoutVars>
      </dgm:prSet>
      <dgm:spPr/>
    </dgm:pt>
    <dgm:pt modelId="{70A26A31-975E-4ADC-ACFE-14C8D15E5FA5}" type="pres">
      <dgm:prSet presAssocID="{6E5C9CCD-1797-4A86-A254-93C434390D6E}" presName="Name8" presStyleCnt="0"/>
      <dgm:spPr/>
    </dgm:pt>
    <dgm:pt modelId="{5B17FBF3-25A8-4AB2-8E7C-2630C3F2C9AA}" type="pres">
      <dgm:prSet presAssocID="{6E5C9CCD-1797-4A86-A254-93C434390D6E}" presName="level" presStyleLbl="node1" presStyleIdx="1" presStyleCnt="3">
        <dgm:presLayoutVars>
          <dgm:chMax val="1"/>
          <dgm:bulletEnabled val="1"/>
        </dgm:presLayoutVars>
      </dgm:prSet>
      <dgm:spPr/>
    </dgm:pt>
    <dgm:pt modelId="{C49F0D3A-CC43-448B-A265-4B9BFD869167}" type="pres">
      <dgm:prSet presAssocID="{6E5C9CCD-1797-4A86-A254-93C434390D6E}" presName="levelTx" presStyleLbl="revTx" presStyleIdx="0" presStyleCnt="0">
        <dgm:presLayoutVars>
          <dgm:chMax val="1"/>
          <dgm:bulletEnabled val="1"/>
        </dgm:presLayoutVars>
      </dgm:prSet>
      <dgm:spPr/>
    </dgm:pt>
    <dgm:pt modelId="{A504C14E-9289-47FD-8A24-3D93DA0EBA04}" type="pres">
      <dgm:prSet presAssocID="{07BFC442-A1BC-4B35-99F7-C430F87FFD3D}" presName="Name8" presStyleCnt="0"/>
      <dgm:spPr/>
    </dgm:pt>
    <dgm:pt modelId="{99BC340D-6B20-4C37-A6A4-66C78BF13104}" type="pres">
      <dgm:prSet presAssocID="{07BFC442-A1BC-4B35-99F7-C430F87FFD3D}" presName="level" presStyleLbl="node1" presStyleIdx="2" presStyleCnt="3" custLinFactNeighborX="6421" custLinFactNeighborY="50000">
        <dgm:presLayoutVars>
          <dgm:chMax val="1"/>
          <dgm:bulletEnabled val="1"/>
        </dgm:presLayoutVars>
      </dgm:prSet>
      <dgm:spPr/>
    </dgm:pt>
    <dgm:pt modelId="{39A48253-73A0-4B29-8F2B-5756469F5B1F}" type="pres">
      <dgm:prSet presAssocID="{07BFC442-A1BC-4B35-99F7-C430F87FFD3D}" presName="levelTx" presStyleLbl="revTx" presStyleIdx="0" presStyleCnt="0">
        <dgm:presLayoutVars>
          <dgm:chMax val="1"/>
          <dgm:bulletEnabled val="1"/>
        </dgm:presLayoutVars>
      </dgm:prSet>
      <dgm:spPr/>
    </dgm:pt>
  </dgm:ptLst>
  <dgm:cxnLst>
    <dgm:cxn modelId="{05988523-BFED-4BB9-9588-3E0366110907}" srcId="{7BD48B20-D0E7-4430-9689-3919FF10F16A}" destId="{6E5C9CCD-1797-4A86-A254-93C434390D6E}" srcOrd="1" destOrd="0" parTransId="{5007DAAC-6A66-4426-A76C-4855C09148F8}" sibTransId="{B8E457BB-78E9-4AF9-BA34-A16C335BCE49}"/>
    <dgm:cxn modelId="{6B0C793D-9096-4977-8490-40A70B2A00CB}" type="presOf" srcId="{6E5C9CCD-1797-4A86-A254-93C434390D6E}" destId="{C49F0D3A-CC43-448B-A265-4B9BFD869167}" srcOrd="1" destOrd="0" presId="urn:microsoft.com/office/officeart/2005/8/layout/pyramid1"/>
    <dgm:cxn modelId="{878D1371-D68F-4836-A4EE-4364D4545C89}" type="presOf" srcId="{348B17C6-BEBA-4136-81D6-36998214C9D5}" destId="{DA57B6B5-C831-4EB1-9431-8EB5F5542D47}" srcOrd="0" destOrd="0" presId="urn:microsoft.com/office/officeart/2005/8/layout/pyramid1"/>
    <dgm:cxn modelId="{DE5E57B9-F654-411D-962D-9C60C5C7BE7E}" type="presOf" srcId="{07BFC442-A1BC-4B35-99F7-C430F87FFD3D}" destId="{39A48253-73A0-4B29-8F2B-5756469F5B1F}" srcOrd="1" destOrd="0" presId="urn:microsoft.com/office/officeart/2005/8/layout/pyramid1"/>
    <dgm:cxn modelId="{CEEA04BE-C2AF-4E76-84DC-E5416F32C701}" type="presOf" srcId="{07BFC442-A1BC-4B35-99F7-C430F87FFD3D}" destId="{99BC340D-6B20-4C37-A6A4-66C78BF13104}" srcOrd="0" destOrd="0" presId="urn:microsoft.com/office/officeart/2005/8/layout/pyramid1"/>
    <dgm:cxn modelId="{371B17C6-175C-4A99-AEAF-FC3551C302FA}" srcId="{7BD48B20-D0E7-4430-9689-3919FF10F16A}" destId="{07BFC442-A1BC-4B35-99F7-C430F87FFD3D}" srcOrd="2" destOrd="0" parTransId="{70B67E6F-CF94-4F49-82E6-83E48A4AF661}" sibTransId="{DFCC4205-C051-49FA-B8D3-30E0DFF28306}"/>
    <dgm:cxn modelId="{CA0A3EC9-7D95-4022-BE62-D5B557B9C402}" type="presOf" srcId="{6E5C9CCD-1797-4A86-A254-93C434390D6E}" destId="{5B17FBF3-25A8-4AB2-8E7C-2630C3F2C9AA}" srcOrd="0" destOrd="0" presId="urn:microsoft.com/office/officeart/2005/8/layout/pyramid1"/>
    <dgm:cxn modelId="{B6F6EAE5-118D-4CEC-9BBA-5BB0C4C4E342}" type="presOf" srcId="{7BD48B20-D0E7-4430-9689-3919FF10F16A}" destId="{0EA185F2-CC28-4DA5-8EF8-0734C9D2F280}" srcOrd="0" destOrd="0" presId="urn:microsoft.com/office/officeart/2005/8/layout/pyramid1"/>
    <dgm:cxn modelId="{94B532F2-6AB0-431D-9B67-70BD84EBC6D1}" type="presOf" srcId="{348B17C6-BEBA-4136-81D6-36998214C9D5}" destId="{CBC3FE24-A70F-4D5F-9718-D523FD513549}" srcOrd="1" destOrd="0" presId="urn:microsoft.com/office/officeart/2005/8/layout/pyramid1"/>
    <dgm:cxn modelId="{6F2BD6FF-793E-4BD0-957B-16C1F09335AE}" srcId="{7BD48B20-D0E7-4430-9689-3919FF10F16A}" destId="{348B17C6-BEBA-4136-81D6-36998214C9D5}" srcOrd="0" destOrd="0" parTransId="{1112E6DE-C2FF-4B9B-81CD-4F6D65634613}" sibTransId="{D199EE39-17CC-419A-AC53-F97F7BBD210B}"/>
    <dgm:cxn modelId="{EB80E632-CCE2-4E51-89D0-82E8441AF90C}" type="presParOf" srcId="{0EA185F2-CC28-4DA5-8EF8-0734C9D2F280}" destId="{5C215BAF-0DF0-4D33-82A2-818EBA772B3D}" srcOrd="0" destOrd="0" presId="urn:microsoft.com/office/officeart/2005/8/layout/pyramid1"/>
    <dgm:cxn modelId="{333130C6-7840-4245-BF17-557D281309B4}" type="presParOf" srcId="{5C215BAF-0DF0-4D33-82A2-818EBA772B3D}" destId="{DA57B6B5-C831-4EB1-9431-8EB5F5542D47}" srcOrd="0" destOrd="0" presId="urn:microsoft.com/office/officeart/2005/8/layout/pyramid1"/>
    <dgm:cxn modelId="{97573F73-1DBE-4B5C-AF8A-E7CBDAFF9EDD}" type="presParOf" srcId="{5C215BAF-0DF0-4D33-82A2-818EBA772B3D}" destId="{CBC3FE24-A70F-4D5F-9718-D523FD513549}" srcOrd="1" destOrd="0" presId="urn:microsoft.com/office/officeart/2005/8/layout/pyramid1"/>
    <dgm:cxn modelId="{DD6A1B41-B6D0-483F-8981-53FDA263F9B1}" type="presParOf" srcId="{0EA185F2-CC28-4DA5-8EF8-0734C9D2F280}" destId="{70A26A31-975E-4ADC-ACFE-14C8D15E5FA5}" srcOrd="1" destOrd="0" presId="urn:microsoft.com/office/officeart/2005/8/layout/pyramid1"/>
    <dgm:cxn modelId="{C5F1835E-3A3C-4D22-94A0-E779E72108B9}" type="presParOf" srcId="{70A26A31-975E-4ADC-ACFE-14C8D15E5FA5}" destId="{5B17FBF3-25A8-4AB2-8E7C-2630C3F2C9AA}" srcOrd="0" destOrd="0" presId="urn:microsoft.com/office/officeart/2005/8/layout/pyramid1"/>
    <dgm:cxn modelId="{D94969B9-570F-465A-A0D0-4BFDB342EA6F}" type="presParOf" srcId="{70A26A31-975E-4ADC-ACFE-14C8D15E5FA5}" destId="{C49F0D3A-CC43-448B-A265-4B9BFD869167}" srcOrd="1" destOrd="0" presId="urn:microsoft.com/office/officeart/2005/8/layout/pyramid1"/>
    <dgm:cxn modelId="{242EAACA-2C13-42D6-AA94-5B5FC49BB70A}" type="presParOf" srcId="{0EA185F2-CC28-4DA5-8EF8-0734C9D2F280}" destId="{A504C14E-9289-47FD-8A24-3D93DA0EBA04}" srcOrd="2" destOrd="0" presId="urn:microsoft.com/office/officeart/2005/8/layout/pyramid1"/>
    <dgm:cxn modelId="{BA77D297-7F49-4014-9454-493721BCBC28}" type="presParOf" srcId="{A504C14E-9289-47FD-8A24-3D93DA0EBA04}" destId="{99BC340D-6B20-4C37-A6A4-66C78BF13104}" srcOrd="0" destOrd="0" presId="urn:microsoft.com/office/officeart/2005/8/layout/pyramid1"/>
    <dgm:cxn modelId="{A4433E93-E03E-4E47-975D-5E0B2EF4334B}" type="presParOf" srcId="{A504C14E-9289-47FD-8A24-3D93DA0EBA04}" destId="{39A48253-73A0-4B29-8F2B-5756469F5B1F}"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4592388-BF59-41D5-BD8C-A07FF9C9C8AD}" type="doc">
      <dgm:prSet loTypeId="urn:microsoft.com/office/officeart/2005/8/layout/vList3" loCatId="list" qsTypeId="urn:microsoft.com/office/officeart/2005/8/quickstyle/simple1" qsCatId="simple" csTypeId="urn:microsoft.com/office/officeart/2005/8/colors/accent3_5" csCatId="accent3" phldr="1"/>
      <dgm:spPr/>
      <dgm:t>
        <a:bodyPr/>
        <a:lstStyle/>
        <a:p>
          <a:endParaRPr lang="de-DE"/>
        </a:p>
      </dgm:t>
    </dgm:pt>
    <dgm:pt modelId="{2414A371-B0C4-4BF0-8458-1FE62111F5F5}">
      <dgm:prSet phldrT="[Text]" custT="1"/>
      <dgm:spPr/>
      <dgm:t>
        <a:bodyPr/>
        <a:lstStyle/>
        <a:p>
          <a:r>
            <a:rPr lang="en-US" sz="1100" dirty="0">
              <a:solidFill>
                <a:schemeClr val="tx1"/>
              </a:solidFill>
            </a:rPr>
            <a:t>Bicycle traffic counting will be expanded to provide more data for the PrioBike-HH services.</a:t>
          </a:r>
          <a:endParaRPr lang="de-DE" sz="1100" dirty="0">
            <a:solidFill>
              <a:schemeClr val="tx1"/>
            </a:solidFill>
          </a:endParaRPr>
        </a:p>
      </dgm:t>
    </dgm:pt>
    <dgm:pt modelId="{71C45EB8-CCF4-43DA-896D-C565819A56AA}" type="parTrans" cxnId="{B1970DE2-EBF7-4B2E-A720-D6FA39D72462}">
      <dgm:prSet/>
      <dgm:spPr/>
      <dgm:t>
        <a:bodyPr/>
        <a:lstStyle/>
        <a:p>
          <a:endParaRPr lang="de-DE"/>
        </a:p>
      </dgm:t>
    </dgm:pt>
    <dgm:pt modelId="{DB77A1CF-60D9-43E0-B532-5C8E5DD9235F}" type="sibTrans" cxnId="{B1970DE2-EBF7-4B2E-A720-D6FA39D72462}">
      <dgm:prSet/>
      <dgm:spPr/>
      <dgm:t>
        <a:bodyPr/>
        <a:lstStyle/>
        <a:p>
          <a:endParaRPr lang="de-DE"/>
        </a:p>
      </dgm:t>
    </dgm:pt>
    <dgm:pt modelId="{FC209DB8-B38A-42A6-ADAA-E3532669B909}">
      <dgm:prSet phldrT="[Text]" custT="1"/>
      <dgm:spPr/>
      <dgm:t>
        <a:bodyPr/>
        <a:lstStyle/>
        <a:p>
          <a:r>
            <a:rPr lang="en-US" sz="1100" dirty="0">
              <a:solidFill>
                <a:schemeClr val="tx1"/>
              </a:solidFill>
            </a:rPr>
            <a:t>Adjustment of the traffic signal control to prioritize bicycle traffic at selected intersections</a:t>
          </a:r>
          <a:r>
            <a:rPr lang="de-DE" sz="1100" dirty="0">
              <a:solidFill>
                <a:schemeClr val="tx1"/>
              </a:solidFill>
            </a:rPr>
            <a:t>.</a:t>
          </a:r>
        </a:p>
      </dgm:t>
    </dgm:pt>
    <dgm:pt modelId="{C11FFB0F-9CD3-4E39-9712-13A0B0C82CBF}" type="parTrans" cxnId="{8D22352A-985A-42CF-9BFD-2131CC861DB9}">
      <dgm:prSet/>
      <dgm:spPr/>
      <dgm:t>
        <a:bodyPr/>
        <a:lstStyle/>
        <a:p>
          <a:endParaRPr lang="de-DE"/>
        </a:p>
      </dgm:t>
    </dgm:pt>
    <dgm:pt modelId="{39156979-351A-4BBF-BF02-4FD2E031217D}" type="sibTrans" cxnId="{8D22352A-985A-42CF-9BFD-2131CC861DB9}">
      <dgm:prSet/>
      <dgm:spPr/>
      <dgm:t>
        <a:bodyPr/>
        <a:lstStyle/>
        <a:p>
          <a:endParaRPr lang="de-DE"/>
        </a:p>
      </dgm:t>
    </dgm:pt>
    <dgm:pt modelId="{26778FAC-B55A-4FC6-971D-472103C2BC28}">
      <dgm:prSet phldrT="[Text]" custT="1"/>
      <dgm:spPr/>
      <dgm:t>
        <a:bodyPr/>
        <a:lstStyle/>
        <a:p>
          <a:r>
            <a:rPr lang="en-US" sz="1100" b="0" i="0" dirty="0">
              <a:solidFill>
                <a:schemeClr val="tx1"/>
              </a:solidFill>
            </a:rPr>
            <a:t>Realization of green wave for cyclists</a:t>
          </a:r>
          <a:r>
            <a:rPr lang="de-DE" sz="1100" b="0" i="0" dirty="0">
              <a:solidFill>
                <a:schemeClr val="tx1"/>
              </a:solidFill>
            </a:rPr>
            <a:t>.</a:t>
          </a:r>
          <a:endParaRPr lang="de-DE" sz="1100" dirty="0">
            <a:solidFill>
              <a:schemeClr val="tx1"/>
            </a:solidFill>
          </a:endParaRPr>
        </a:p>
      </dgm:t>
    </dgm:pt>
    <dgm:pt modelId="{D8AB612A-E112-4588-8123-6BD4C031CF70}" type="parTrans" cxnId="{75A6CED6-5A7B-4505-9573-EB48A731D2E3}">
      <dgm:prSet/>
      <dgm:spPr/>
      <dgm:t>
        <a:bodyPr/>
        <a:lstStyle/>
        <a:p>
          <a:endParaRPr lang="de-DE"/>
        </a:p>
      </dgm:t>
    </dgm:pt>
    <dgm:pt modelId="{5C3392BC-FF55-44FC-A6C1-5EE3DE9C47E9}" type="sibTrans" cxnId="{75A6CED6-5A7B-4505-9573-EB48A731D2E3}">
      <dgm:prSet/>
      <dgm:spPr/>
      <dgm:t>
        <a:bodyPr/>
        <a:lstStyle/>
        <a:p>
          <a:endParaRPr lang="de-DE"/>
        </a:p>
      </dgm:t>
    </dgm:pt>
    <dgm:pt modelId="{B29A919F-B143-4070-A947-4BBE4C5F2F1F}">
      <dgm:prSet phldrT="[Text]" custT="1"/>
      <dgm:spPr/>
      <dgm:t>
        <a:bodyPr/>
        <a:lstStyle/>
        <a:p>
          <a:r>
            <a:rPr lang="en-US" sz="1200" b="0" dirty="0">
              <a:solidFill>
                <a:schemeClr val="tx1"/>
              </a:solidFill>
            </a:rPr>
            <a:t>Implementation of a cycling information app to provide a GLOSA and routing service to enable a digital green wave</a:t>
          </a:r>
          <a:r>
            <a:rPr lang="de-DE" sz="1200" b="0" dirty="0">
              <a:solidFill>
                <a:schemeClr val="tx1"/>
              </a:solidFill>
            </a:rPr>
            <a:t>. </a:t>
          </a:r>
          <a:endParaRPr lang="de-DE" sz="1200" dirty="0">
            <a:solidFill>
              <a:schemeClr val="tx1"/>
            </a:solidFill>
          </a:endParaRPr>
        </a:p>
      </dgm:t>
    </dgm:pt>
    <dgm:pt modelId="{F64E7C89-79FC-48A6-917E-DB6D662F66CA}" type="parTrans" cxnId="{D41103B1-F089-43AB-B0E0-77F808821C44}">
      <dgm:prSet/>
      <dgm:spPr/>
      <dgm:t>
        <a:bodyPr/>
        <a:lstStyle/>
        <a:p>
          <a:endParaRPr lang="de-DE"/>
        </a:p>
      </dgm:t>
    </dgm:pt>
    <dgm:pt modelId="{52C48CD6-C981-406A-B55D-C86ACD53F278}" type="sibTrans" cxnId="{D41103B1-F089-43AB-B0E0-77F808821C44}">
      <dgm:prSet/>
      <dgm:spPr/>
      <dgm:t>
        <a:bodyPr/>
        <a:lstStyle/>
        <a:p>
          <a:endParaRPr lang="de-DE"/>
        </a:p>
      </dgm:t>
    </dgm:pt>
    <dgm:pt modelId="{52AF7483-13D1-453D-981D-E7DA74E5C9A9}" type="pres">
      <dgm:prSet presAssocID="{84592388-BF59-41D5-BD8C-A07FF9C9C8AD}" presName="linearFlow" presStyleCnt="0">
        <dgm:presLayoutVars>
          <dgm:dir/>
          <dgm:resizeHandles val="exact"/>
        </dgm:presLayoutVars>
      </dgm:prSet>
      <dgm:spPr/>
    </dgm:pt>
    <dgm:pt modelId="{728859B2-9642-4F3B-AA73-AEBEA5583429}" type="pres">
      <dgm:prSet presAssocID="{2414A371-B0C4-4BF0-8458-1FE62111F5F5}" presName="composite" presStyleCnt="0"/>
      <dgm:spPr/>
    </dgm:pt>
    <dgm:pt modelId="{C41471FB-3C9D-4699-9D9D-54C0E6DD3C20}" type="pres">
      <dgm:prSet presAssocID="{2414A371-B0C4-4BF0-8458-1FE62111F5F5}" presName="imgShp" presStyleLbl="fgImgPlace1" presStyleIdx="0" presStyleCnt="4"/>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pt>
    <dgm:pt modelId="{586DC8A4-90DE-4FB9-A7C6-C27216F7372B}" type="pres">
      <dgm:prSet presAssocID="{2414A371-B0C4-4BF0-8458-1FE62111F5F5}" presName="txShp" presStyleLbl="node1" presStyleIdx="0" presStyleCnt="4" custLinFactNeighborX="1469" custLinFactNeighborY="-89">
        <dgm:presLayoutVars>
          <dgm:bulletEnabled val="1"/>
        </dgm:presLayoutVars>
      </dgm:prSet>
      <dgm:spPr/>
    </dgm:pt>
    <dgm:pt modelId="{0663E3C7-AD90-4768-B511-CC519347B4BE}" type="pres">
      <dgm:prSet presAssocID="{DB77A1CF-60D9-43E0-B532-5C8E5DD9235F}" presName="spacing" presStyleCnt="0"/>
      <dgm:spPr/>
    </dgm:pt>
    <dgm:pt modelId="{25DA9922-57C6-468E-AC3A-5E6E49EDC4E8}" type="pres">
      <dgm:prSet presAssocID="{FC209DB8-B38A-42A6-ADAA-E3532669B909}" presName="composite" presStyleCnt="0"/>
      <dgm:spPr/>
    </dgm:pt>
    <dgm:pt modelId="{6B93EC42-A193-48B9-8934-C0510D926E6B}" type="pres">
      <dgm:prSet presAssocID="{FC209DB8-B38A-42A6-ADAA-E3532669B909}" presName="imgShp" presStyleLbl="fgImgPlace1" presStyleIdx="1" presStyleCnt="4"/>
      <dgm:spPr>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dgm:spPr>
    </dgm:pt>
    <dgm:pt modelId="{510247C3-40ED-4E4A-AAA4-34037ADDF572}" type="pres">
      <dgm:prSet presAssocID="{FC209DB8-B38A-42A6-ADAA-E3532669B909}" presName="txShp" presStyleLbl="node1" presStyleIdx="1" presStyleCnt="4">
        <dgm:presLayoutVars>
          <dgm:bulletEnabled val="1"/>
        </dgm:presLayoutVars>
      </dgm:prSet>
      <dgm:spPr/>
    </dgm:pt>
    <dgm:pt modelId="{BE740D1E-3747-477C-9E86-D78D70E74F58}" type="pres">
      <dgm:prSet presAssocID="{39156979-351A-4BBF-BF02-4FD2E031217D}" presName="spacing" presStyleCnt="0"/>
      <dgm:spPr/>
    </dgm:pt>
    <dgm:pt modelId="{E0C55864-59B2-410F-8EB7-699A8C579EAF}" type="pres">
      <dgm:prSet presAssocID="{26778FAC-B55A-4FC6-971D-472103C2BC28}" presName="composite" presStyleCnt="0"/>
      <dgm:spPr/>
    </dgm:pt>
    <dgm:pt modelId="{67E8E996-1D49-454A-A819-FBD269BDD879}" type="pres">
      <dgm:prSet presAssocID="{26778FAC-B55A-4FC6-971D-472103C2BC28}" presName="imgShp" presStyleLbl="fgImgPlace1" presStyleIdx="2" presStyleCnt="4"/>
      <dgm:spPr>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dgm:spPr>
    </dgm:pt>
    <dgm:pt modelId="{27A63DA6-99FB-4F47-9EBF-2ABCF38BB011}" type="pres">
      <dgm:prSet presAssocID="{26778FAC-B55A-4FC6-971D-472103C2BC28}" presName="txShp" presStyleLbl="node1" presStyleIdx="2" presStyleCnt="4">
        <dgm:presLayoutVars>
          <dgm:bulletEnabled val="1"/>
        </dgm:presLayoutVars>
      </dgm:prSet>
      <dgm:spPr/>
    </dgm:pt>
    <dgm:pt modelId="{DCA997E6-5693-4449-810F-8BDDD048FDAA}" type="pres">
      <dgm:prSet presAssocID="{5C3392BC-FF55-44FC-A6C1-5EE3DE9C47E9}" presName="spacing" presStyleCnt="0"/>
      <dgm:spPr/>
    </dgm:pt>
    <dgm:pt modelId="{75804833-F0F5-4602-989F-50D97E174813}" type="pres">
      <dgm:prSet presAssocID="{B29A919F-B143-4070-A947-4BBE4C5F2F1F}" presName="composite" presStyleCnt="0"/>
      <dgm:spPr/>
    </dgm:pt>
    <dgm:pt modelId="{AD3F5E6B-69FE-4112-ACCC-A96F2DDDA43C}" type="pres">
      <dgm:prSet presAssocID="{B29A919F-B143-4070-A947-4BBE4C5F2F1F}" presName="imgShp" presStyleLbl="fgImgPlace1" presStyleIdx="3" presStyleCnt="4"/>
      <dgm:spPr>
        <a:blipFill>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dgm:spPr>
    </dgm:pt>
    <dgm:pt modelId="{D176F371-5673-47A9-B365-68EC17B6D0E7}" type="pres">
      <dgm:prSet presAssocID="{B29A919F-B143-4070-A947-4BBE4C5F2F1F}" presName="txShp" presStyleLbl="node1" presStyleIdx="3" presStyleCnt="4">
        <dgm:presLayoutVars>
          <dgm:bulletEnabled val="1"/>
        </dgm:presLayoutVars>
      </dgm:prSet>
      <dgm:spPr/>
    </dgm:pt>
  </dgm:ptLst>
  <dgm:cxnLst>
    <dgm:cxn modelId="{7A332519-836E-4804-8E74-763838948F38}" type="presOf" srcId="{2414A371-B0C4-4BF0-8458-1FE62111F5F5}" destId="{586DC8A4-90DE-4FB9-A7C6-C27216F7372B}" srcOrd="0" destOrd="0" presId="urn:microsoft.com/office/officeart/2005/8/layout/vList3"/>
    <dgm:cxn modelId="{8D22352A-985A-42CF-9BFD-2131CC861DB9}" srcId="{84592388-BF59-41D5-BD8C-A07FF9C9C8AD}" destId="{FC209DB8-B38A-42A6-ADAA-E3532669B909}" srcOrd="1" destOrd="0" parTransId="{C11FFB0F-9CD3-4E39-9712-13A0B0C82CBF}" sibTransId="{39156979-351A-4BBF-BF02-4FD2E031217D}"/>
    <dgm:cxn modelId="{08CD2D3D-3F2C-440D-875E-670E679B1ED0}" type="presOf" srcId="{B29A919F-B143-4070-A947-4BBE4C5F2F1F}" destId="{D176F371-5673-47A9-B365-68EC17B6D0E7}" srcOrd="0" destOrd="0" presId="urn:microsoft.com/office/officeart/2005/8/layout/vList3"/>
    <dgm:cxn modelId="{72D8D360-C10D-4AB9-B6F8-3B8DE8053F39}" type="presOf" srcId="{84592388-BF59-41D5-BD8C-A07FF9C9C8AD}" destId="{52AF7483-13D1-453D-981D-E7DA74E5C9A9}" srcOrd="0" destOrd="0" presId="urn:microsoft.com/office/officeart/2005/8/layout/vList3"/>
    <dgm:cxn modelId="{7A19D19C-47D6-4C57-B1DE-30F471E7F6E2}" type="presOf" srcId="{FC209DB8-B38A-42A6-ADAA-E3532669B909}" destId="{510247C3-40ED-4E4A-AAA4-34037ADDF572}" srcOrd="0" destOrd="0" presId="urn:microsoft.com/office/officeart/2005/8/layout/vList3"/>
    <dgm:cxn modelId="{D41103B1-F089-43AB-B0E0-77F808821C44}" srcId="{84592388-BF59-41D5-BD8C-A07FF9C9C8AD}" destId="{B29A919F-B143-4070-A947-4BBE4C5F2F1F}" srcOrd="3" destOrd="0" parTransId="{F64E7C89-79FC-48A6-917E-DB6D662F66CA}" sibTransId="{52C48CD6-C981-406A-B55D-C86ACD53F278}"/>
    <dgm:cxn modelId="{F5CEA6CA-CA60-467F-A6C4-6790941608AF}" type="presOf" srcId="{26778FAC-B55A-4FC6-971D-472103C2BC28}" destId="{27A63DA6-99FB-4F47-9EBF-2ABCF38BB011}" srcOrd="0" destOrd="0" presId="urn:microsoft.com/office/officeart/2005/8/layout/vList3"/>
    <dgm:cxn modelId="{75A6CED6-5A7B-4505-9573-EB48A731D2E3}" srcId="{84592388-BF59-41D5-BD8C-A07FF9C9C8AD}" destId="{26778FAC-B55A-4FC6-971D-472103C2BC28}" srcOrd="2" destOrd="0" parTransId="{D8AB612A-E112-4588-8123-6BD4C031CF70}" sibTransId="{5C3392BC-FF55-44FC-A6C1-5EE3DE9C47E9}"/>
    <dgm:cxn modelId="{B1970DE2-EBF7-4B2E-A720-D6FA39D72462}" srcId="{84592388-BF59-41D5-BD8C-A07FF9C9C8AD}" destId="{2414A371-B0C4-4BF0-8458-1FE62111F5F5}" srcOrd="0" destOrd="0" parTransId="{71C45EB8-CCF4-43DA-896D-C565819A56AA}" sibTransId="{DB77A1CF-60D9-43E0-B532-5C8E5DD9235F}"/>
    <dgm:cxn modelId="{9F2A3FD7-94AA-43C6-81C2-9EE8EDD8E1E7}" type="presParOf" srcId="{52AF7483-13D1-453D-981D-E7DA74E5C9A9}" destId="{728859B2-9642-4F3B-AA73-AEBEA5583429}" srcOrd="0" destOrd="0" presId="urn:microsoft.com/office/officeart/2005/8/layout/vList3"/>
    <dgm:cxn modelId="{5C18B8F5-7C8B-4F19-92F7-FF2D0F2F78AC}" type="presParOf" srcId="{728859B2-9642-4F3B-AA73-AEBEA5583429}" destId="{C41471FB-3C9D-4699-9D9D-54C0E6DD3C20}" srcOrd="0" destOrd="0" presId="urn:microsoft.com/office/officeart/2005/8/layout/vList3"/>
    <dgm:cxn modelId="{F4AA4994-02DC-4111-857D-2FD3ECD677D1}" type="presParOf" srcId="{728859B2-9642-4F3B-AA73-AEBEA5583429}" destId="{586DC8A4-90DE-4FB9-A7C6-C27216F7372B}" srcOrd="1" destOrd="0" presId="urn:microsoft.com/office/officeart/2005/8/layout/vList3"/>
    <dgm:cxn modelId="{A9C50532-C849-45B3-B2B8-3D6E1C6F1814}" type="presParOf" srcId="{52AF7483-13D1-453D-981D-E7DA74E5C9A9}" destId="{0663E3C7-AD90-4768-B511-CC519347B4BE}" srcOrd="1" destOrd="0" presId="urn:microsoft.com/office/officeart/2005/8/layout/vList3"/>
    <dgm:cxn modelId="{C6FBCBF9-89FE-4048-8153-91D2BB9990D2}" type="presParOf" srcId="{52AF7483-13D1-453D-981D-E7DA74E5C9A9}" destId="{25DA9922-57C6-468E-AC3A-5E6E49EDC4E8}" srcOrd="2" destOrd="0" presId="urn:microsoft.com/office/officeart/2005/8/layout/vList3"/>
    <dgm:cxn modelId="{72E8F941-6D83-4C60-8849-F1ADA66F1FC3}" type="presParOf" srcId="{25DA9922-57C6-468E-AC3A-5E6E49EDC4E8}" destId="{6B93EC42-A193-48B9-8934-C0510D926E6B}" srcOrd="0" destOrd="0" presId="urn:microsoft.com/office/officeart/2005/8/layout/vList3"/>
    <dgm:cxn modelId="{2A624C56-C620-44A9-93D8-26234370F0C7}" type="presParOf" srcId="{25DA9922-57C6-468E-AC3A-5E6E49EDC4E8}" destId="{510247C3-40ED-4E4A-AAA4-34037ADDF572}" srcOrd="1" destOrd="0" presId="urn:microsoft.com/office/officeart/2005/8/layout/vList3"/>
    <dgm:cxn modelId="{52B39F9E-B8A2-492E-86F7-989B8B2BF534}" type="presParOf" srcId="{52AF7483-13D1-453D-981D-E7DA74E5C9A9}" destId="{BE740D1E-3747-477C-9E86-D78D70E74F58}" srcOrd="3" destOrd="0" presId="urn:microsoft.com/office/officeart/2005/8/layout/vList3"/>
    <dgm:cxn modelId="{04FFEB7E-E05F-4848-B1D8-95995F112B67}" type="presParOf" srcId="{52AF7483-13D1-453D-981D-E7DA74E5C9A9}" destId="{E0C55864-59B2-410F-8EB7-699A8C579EAF}" srcOrd="4" destOrd="0" presId="urn:microsoft.com/office/officeart/2005/8/layout/vList3"/>
    <dgm:cxn modelId="{79361B70-5EF6-4411-A7FE-C9A644CA260A}" type="presParOf" srcId="{E0C55864-59B2-410F-8EB7-699A8C579EAF}" destId="{67E8E996-1D49-454A-A819-FBD269BDD879}" srcOrd="0" destOrd="0" presId="urn:microsoft.com/office/officeart/2005/8/layout/vList3"/>
    <dgm:cxn modelId="{82DD95C5-D3C3-4541-84F4-E7DECB4C681F}" type="presParOf" srcId="{E0C55864-59B2-410F-8EB7-699A8C579EAF}" destId="{27A63DA6-99FB-4F47-9EBF-2ABCF38BB011}" srcOrd="1" destOrd="0" presId="urn:microsoft.com/office/officeart/2005/8/layout/vList3"/>
    <dgm:cxn modelId="{E2A4F407-197C-4F75-B1BF-EFDA1E1B3055}" type="presParOf" srcId="{52AF7483-13D1-453D-981D-E7DA74E5C9A9}" destId="{DCA997E6-5693-4449-810F-8BDDD048FDAA}" srcOrd="5" destOrd="0" presId="urn:microsoft.com/office/officeart/2005/8/layout/vList3"/>
    <dgm:cxn modelId="{51120131-BEC4-4EC3-BCF6-A113A90EC144}" type="presParOf" srcId="{52AF7483-13D1-453D-981D-E7DA74E5C9A9}" destId="{75804833-F0F5-4602-989F-50D97E174813}" srcOrd="6" destOrd="0" presId="urn:microsoft.com/office/officeart/2005/8/layout/vList3"/>
    <dgm:cxn modelId="{CD9A60A4-EB05-4917-BD18-596982C6265F}" type="presParOf" srcId="{75804833-F0F5-4602-989F-50D97E174813}" destId="{AD3F5E6B-69FE-4112-ACCC-A96F2DDDA43C}" srcOrd="0" destOrd="0" presId="urn:microsoft.com/office/officeart/2005/8/layout/vList3"/>
    <dgm:cxn modelId="{DFA8EA95-71F7-4929-988D-5FF50F3A9629}" type="presParOf" srcId="{75804833-F0F5-4602-989F-50D97E174813}" destId="{D176F371-5673-47A9-B365-68EC17B6D0E7}"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4592388-BF59-41D5-BD8C-A07FF9C9C8AD}" type="doc">
      <dgm:prSet loTypeId="urn:microsoft.com/office/officeart/2005/8/layout/vList3" loCatId="list" qsTypeId="urn:microsoft.com/office/officeart/2005/8/quickstyle/simple1" qsCatId="simple" csTypeId="urn:microsoft.com/office/officeart/2005/8/colors/accent3_4" csCatId="accent3" phldr="1"/>
      <dgm:spPr/>
    </dgm:pt>
    <dgm:pt modelId="{2414A371-B0C4-4BF0-8458-1FE62111F5F5}">
      <dgm:prSet phldrT="[Text]" custT="1"/>
      <dgm:spPr>
        <a:solidFill>
          <a:schemeClr val="accent3"/>
        </a:solidFill>
      </dgm:spPr>
      <dgm:t>
        <a:bodyPr/>
        <a:lstStyle/>
        <a:p>
          <a:r>
            <a:rPr lang="en-US" sz="1100" b="0" i="0" dirty="0">
              <a:solidFill>
                <a:schemeClr val="tx1"/>
              </a:solidFill>
            </a:rPr>
            <a:t>Development of innovative forms of interaction and their provision through various media for different fields of application of micro-mobility</a:t>
          </a:r>
          <a:r>
            <a:rPr lang="de-DE" sz="1100" b="0" i="0" dirty="0">
              <a:solidFill>
                <a:schemeClr val="tx1"/>
              </a:solidFill>
            </a:rPr>
            <a:t>.</a:t>
          </a:r>
        </a:p>
      </dgm:t>
    </dgm:pt>
    <dgm:pt modelId="{71C45EB8-CCF4-43DA-896D-C565819A56AA}" type="parTrans" cxnId="{B1970DE2-EBF7-4B2E-A720-D6FA39D72462}">
      <dgm:prSet/>
      <dgm:spPr/>
      <dgm:t>
        <a:bodyPr/>
        <a:lstStyle/>
        <a:p>
          <a:endParaRPr lang="de-DE"/>
        </a:p>
      </dgm:t>
    </dgm:pt>
    <dgm:pt modelId="{DB77A1CF-60D9-43E0-B532-5C8E5DD9235F}" type="sibTrans" cxnId="{B1970DE2-EBF7-4B2E-A720-D6FA39D72462}">
      <dgm:prSet/>
      <dgm:spPr/>
      <dgm:t>
        <a:bodyPr/>
        <a:lstStyle/>
        <a:p>
          <a:endParaRPr lang="de-DE"/>
        </a:p>
      </dgm:t>
    </dgm:pt>
    <dgm:pt modelId="{FC209DB8-B38A-42A6-ADAA-E3532669B909}">
      <dgm:prSet phldrT="[Text]" custT="1"/>
      <dgm:spPr/>
      <dgm:t>
        <a:bodyPr/>
        <a:lstStyle/>
        <a:p>
          <a:r>
            <a:rPr lang="en-US" sz="1100" dirty="0">
              <a:solidFill>
                <a:schemeClr val="tx1"/>
              </a:solidFill>
            </a:rPr>
            <a:t>Visualization of speed recommendations or remaining green times in the infrastructure along selected bike lanes</a:t>
          </a:r>
          <a:r>
            <a:rPr lang="de-DE" sz="1100" dirty="0">
              <a:solidFill>
                <a:schemeClr val="tx1"/>
              </a:solidFill>
            </a:rPr>
            <a:t>.</a:t>
          </a:r>
        </a:p>
      </dgm:t>
    </dgm:pt>
    <dgm:pt modelId="{C11FFB0F-9CD3-4E39-9712-13A0B0C82CBF}" type="parTrans" cxnId="{8D22352A-985A-42CF-9BFD-2131CC861DB9}">
      <dgm:prSet/>
      <dgm:spPr/>
      <dgm:t>
        <a:bodyPr/>
        <a:lstStyle/>
        <a:p>
          <a:endParaRPr lang="de-DE"/>
        </a:p>
      </dgm:t>
    </dgm:pt>
    <dgm:pt modelId="{39156979-351A-4BBF-BF02-4FD2E031217D}" type="sibTrans" cxnId="{8D22352A-985A-42CF-9BFD-2131CC861DB9}">
      <dgm:prSet/>
      <dgm:spPr/>
      <dgm:t>
        <a:bodyPr/>
        <a:lstStyle/>
        <a:p>
          <a:endParaRPr lang="de-DE"/>
        </a:p>
      </dgm:t>
    </dgm:pt>
    <dgm:pt modelId="{26778FAC-B55A-4FC6-971D-472103C2BC28}">
      <dgm:prSet phldrT="[Text]" custT="1"/>
      <dgm:spPr/>
      <dgm:t>
        <a:bodyPr/>
        <a:lstStyle/>
        <a:p>
          <a:r>
            <a:rPr lang="en-US" sz="1200" dirty="0">
              <a:solidFill>
                <a:schemeClr val="tx1"/>
              </a:solidFill>
            </a:rPr>
            <a:t>Warning the car driver about cyclists in the intersection area to increase the safety of cyclists</a:t>
          </a:r>
          <a:r>
            <a:rPr lang="de-DE" sz="1200" dirty="0">
              <a:solidFill>
                <a:schemeClr val="tx1"/>
              </a:solidFill>
            </a:rPr>
            <a:t>.</a:t>
          </a:r>
        </a:p>
      </dgm:t>
    </dgm:pt>
    <dgm:pt modelId="{D8AB612A-E112-4588-8123-6BD4C031CF70}" type="parTrans" cxnId="{75A6CED6-5A7B-4505-9573-EB48A731D2E3}">
      <dgm:prSet/>
      <dgm:spPr/>
      <dgm:t>
        <a:bodyPr/>
        <a:lstStyle/>
        <a:p>
          <a:endParaRPr lang="de-DE"/>
        </a:p>
      </dgm:t>
    </dgm:pt>
    <dgm:pt modelId="{5C3392BC-FF55-44FC-A6C1-5EE3DE9C47E9}" type="sibTrans" cxnId="{75A6CED6-5A7B-4505-9573-EB48A731D2E3}">
      <dgm:prSet/>
      <dgm:spPr/>
      <dgm:t>
        <a:bodyPr/>
        <a:lstStyle/>
        <a:p>
          <a:endParaRPr lang="de-DE"/>
        </a:p>
      </dgm:t>
    </dgm:pt>
    <dgm:pt modelId="{B29A919F-B143-4070-A947-4BBE4C5F2F1F}">
      <dgm:prSet phldrT="[Text]" custT="1"/>
      <dgm:spPr/>
      <dgm:t>
        <a:bodyPr/>
        <a:lstStyle/>
        <a:p>
          <a:r>
            <a:rPr lang="en-US" sz="1100" b="0" i="0" dirty="0">
              <a:solidFill>
                <a:schemeClr val="tx1"/>
              </a:solidFill>
            </a:rPr>
            <a:t>Collection of dynamic cycling-related data and use of data from other projects to enrich the database of the PrioBike-HH services</a:t>
          </a:r>
          <a:r>
            <a:rPr lang="de-DE" sz="1100" b="0" i="0" dirty="0">
              <a:solidFill>
                <a:schemeClr val="tx1"/>
              </a:solidFill>
            </a:rPr>
            <a:t>.</a:t>
          </a:r>
        </a:p>
      </dgm:t>
    </dgm:pt>
    <dgm:pt modelId="{F64E7C89-79FC-48A6-917E-DB6D662F66CA}" type="parTrans" cxnId="{D41103B1-F089-43AB-B0E0-77F808821C44}">
      <dgm:prSet/>
      <dgm:spPr/>
      <dgm:t>
        <a:bodyPr/>
        <a:lstStyle/>
        <a:p>
          <a:endParaRPr lang="de-DE"/>
        </a:p>
      </dgm:t>
    </dgm:pt>
    <dgm:pt modelId="{52C48CD6-C981-406A-B55D-C86ACD53F278}" type="sibTrans" cxnId="{D41103B1-F089-43AB-B0E0-77F808821C44}">
      <dgm:prSet/>
      <dgm:spPr/>
      <dgm:t>
        <a:bodyPr/>
        <a:lstStyle/>
        <a:p>
          <a:endParaRPr lang="de-DE"/>
        </a:p>
      </dgm:t>
    </dgm:pt>
    <dgm:pt modelId="{F55ADA53-0A50-4D78-8E64-0431CA43F6BB}">
      <dgm:prSet custT="1"/>
      <dgm:spPr/>
      <dgm:t>
        <a:bodyPr/>
        <a:lstStyle/>
        <a:p>
          <a:r>
            <a:rPr lang="en-US" sz="1100" b="0" i="0" dirty="0">
              <a:solidFill>
                <a:schemeClr val="tx1"/>
              </a:solidFill>
            </a:rPr>
            <a:t>Ensuring permanent functioning of specific PrioBike-HH solutions and transferability to other cities</a:t>
          </a:r>
          <a:r>
            <a:rPr lang="de-DE" sz="1100" b="0" i="0" dirty="0">
              <a:solidFill>
                <a:schemeClr val="tx1"/>
              </a:solidFill>
            </a:rPr>
            <a:t>. </a:t>
          </a:r>
        </a:p>
      </dgm:t>
    </dgm:pt>
    <dgm:pt modelId="{AFCC96E9-DDF5-4B6A-B78D-853A568B9FF3}" type="parTrans" cxnId="{F92E0731-7821-43CE-AF8E-D54B4381FAC8}">
      <dgm:prSet/>
      <dgm:spPr/>
      <dgm:t>
        <a:bodyPr/>
        <a:lstStyle/>
        <a:p>
          <a:endParaRPr lang="de-DE"/>
        </a:p>
      </dgm:t>
    </dgm:pt>
    <dgm:pt modelId="{581A2A80-4B23-47F1-96F6-69AF8F07EFD1}" type="sibTrans" cxnId="{F92E0731-7821-43CE-AF8E-D54B4381FAC8}">
      <dgm:prSet/>
      <dgm:spPr/>
      <dgm:t>
        <a:bodyPr/>
        <a:lstStyle/>
        <a:p>
          <a:endParaRPr lang="de-DE"/>
        </a:p>
      </dgm:t>
    </dgm:pt>
    <dgm:pt modelId="{52AF7483-13D1-453D-981D-E7DA74E5C9A9}" type="pres">
      <dgm:prSet presAssocID="{84592388-BF59-41D5-BD8C-A07FF9C9C8AD}" presName="linearFlow" presStyleCnt="0">
        <dgm:presLayoutVars>
          <dgm:dir/>
          <dgm:resizeHandles val="exact"/>
        </dgm:presLayoutVars>
      </dgm:prSet>
      <dgm:spPr/>
    </dgm:pt>
    <dgm:pt modelId="{728859B2-9642-4F3B-AA73-AEBEA5583429}" type="pres">
      <dgm:prSet presAssocID="{2414A371-B0C4-4BF0-8458-1FE62111F5F5}" presName="composite" presStyleCnt="0"/>
      <dgm:spPr/>
    </dgm:pt>
    <dgm:pt modelId="{C41471FB-3C9D-4699-9D9D-54C0E6DD3C20}" type="pres">
      <dgm:prSet presAssocID="{2414A371-B0C4-4BF0-8458-1FE62111F5F5}" presName="imgShp" presStyleLbl="fgImgPlace1" presStyleIdx="0" presStyleCnt="5"/>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pt>
    <dgm:pt modelId="{586DC8A4-90DE-4FB9-A7C6-C27216F7372B}" type="pres">
      <dgm:prSet presAssocID="{2414A371-B0C4-4BF0-8458-1FE62111F5F5}" presName="txShp" presStyleLbl="node1" presStyleIdx="0" presStyleCnt="5" custScaleX="98380" custLinFactNeighborX="1745" custLinFactNeighborY="-19292">
        <dgm:presLayoutVars>
          <dgm:bulletEnabled val="1"/>
        </dgm:presLayoutVars>
      </dgm:prSet>
      <dgm:spPr/>
    </dgm:pt>
    <dgm:pt modelId="{0663E3C7-AD90-4768-B511-CC519347B4BE}" type="pres">
      <dgm:prSet presAssocID="{DB77A1CF-60D9-43E0-B532-5C8E5DD9235F}" presName="spacing" presStyleCnt="0"/>
      <dgm:spPr/>
    </dgm:pt>
    <dgm:pt modelId="{25DA9922-57C6-468E-AC3A-5E6E49EDC4E8}" type="pres">
      <dgm:prSet presAssocID="{FC209DB8-B38A-42A6-ADAA-E3532669B909}" presName="composite" presStyleCnt="0"/>
      <dgm:spPr/>
    </dgm:pt>
    <dgm:pt modelId="{6B93EC42-A193-48B9-8934-C0510D926E6B}" type="pres">
      <dgm:prSet presAssocID="{FC209DB8-B38A-42A6-ADAA-E3532669B909}" presName="imgShp" presStyleLbl="fgImgPlace1" presStyleIdx="1" presStyleCnt="5"/>
      <dgm:spPr>
        <a:blipFill>
          <a:blip xmlns:r="http://schemas.openxmlformats.org/officeDocument/2006/relationships" r:embed="rId2" cstate="screen">
            <a:extLst>
              <a:ext uri="{28A0092B-C50C-407E-A947-70E740481C1C}">
                <a14:useLocalDpi xmlns:a14="http://schemas.microsoft.com/office/drawing/2010/main"/>
              </a:ext>
            </a:extLst>
          </a:blip>
          <a:srcRect/>
          <a:stretch>
            <a:fillRect t="-24000" b="-24000"/>
          </a:stretch>
        </a:blipFill>
      </dgm:spPr>
    </dgm:pt>
    <dgm:pt modelId="{510247C3-40ED-4E4A-AAA4-34037ADDF572}" type="pres">
      <dgm:prSet presAssocID="{FC209DB8-B38A-42A6-ADAA-E3532669B909}" presName="txShp" presStyleLbl="node1" presStyleIdx="1" presStyleCnt="5">
        <dgm:presLayoutVars>
          <dgm:bulletEnabled val="1"/>
        </dgm:presLayoutVars>
      </dgm:prSet>
      <dgm:spPr/>
    </dgm:pt>
    <dgm:pt modelId="{BE740D1E-3747-477C-9E86-D78D70E74F58}" type="pres">
      <dgm:prSet presAssocID="{39156979-351A-4BBF-BF02-4FD2E031217D}" presName="spacing" presStyleCnt="0"/>
      <dgm:spPr/>
    </dgm:pt>
    <dgm:pt modelId="{E0C55864-59B2-410F-8EB7-699A8C579EAF}" type="pres">
      <dgm:prSet presAssocID="{26778FAC-B55A-4FC6-971D-472103C2BC28}" presName="composite" presStyleCnt="0"/>
      <dgm:spPr/>
    </dgm:pt>
    <dgm:pt modelId="{67E8E996-1D49-454A-A819-FBD269BDD879}" type="pres">
      <dgm:prSet presAssocID="{26778FAC-B55A-4FC6-971D-472103C2BC28}" presName="imgShp" presStyleLbl="fgImgPlace1" presStyleIdx="2" presStyleCnt="5"/>
      <dgm:spPr>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dgm:spPr>
    </dgm:pt>
    <dgm:pt modelId="{27A63DA6-99FB-4F47-9EBF-2ABCF38BB011}" type="pres">
      <dgm:prSet presAssocID="{26778FAC-B55A-4FC6-971D-472103C2BC28}" presName="txShp" presStyleLbl="node1" presStyleIdx="2" presStyleCnt="5">
        <dgm:presLayoutVars>
          <dgm:bulletEnabled val="1"/>
        </dgm:presLayoutVars>
      </dgm:prSet>
      <dgm:spPr/>
    </dgm:pt>
    <dgm:pt modelId="{DCA997E6-5693-4449-810F-8BDDD048FDAA}" type="pres">
      <dgm:prSet presAssocID="{5C3392BC-FF55-44FC-A6C1-5EE3DE9C47E9}" presName="spacing" presStyleCnt="0"/>
      <dgm:spPr/>
    </dgm:pt>
    <dgm:pt modelId="{75804833-F0F5-4602-989F-50D97E174813}" type="pres">
      <dgm:prSet presAssocID="{B29A919F-B143-4070-A947-4BBE4C5F2F1F}" presName="composite" presStyleCnt="0"/>
      <dgm:spPr/>
    </dgm:pt>
    <dgm:pt modelId="{AD3F5E6B-69FE-4112-ACCC-A96F2DDDA43C}" type="pres">
      <dgm:prSet presAssocID="{B29A919F-B143-4070-A947-4BBE4C5F2F1F}" presName="imgShp" presStyleLbl="fgImgPlace1" presStyleIdx="3" presStyleCnt="5"/>
      <dgm:spPr>
        <a:blipFill>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dgm:spPr>
    </dgm:pt>
    <dgm:pt modelId="{D176F371-5673-47A9-B365-68EC17B6D0E7}" type="pres">
      <dgm:prSet presAssocID="{B29A919F-B143-4070-A947-4BBE4C5F2F1F}" presName="txShp" presStyleLbl="node1" presStyleIdx="3" presStyleCnt="5">
        <dgm:presLayoutVars>
          <dgm:bulletEnabled val="1"/>
        </dgm:presLayoutVars>
      </dgm:prSet>
      <dgm:spPr/>
    </dgm:pt>
    <dgm:pt modelId="{2E5BCC3F-9467-4FCD-AAA4-EA5D36935F7B}" type="pres">
      <dgm:prSet presAssocID="{52C48CD6-C981-406A-B55D-C86ACD53F278}" presName="spacing" presStyleCnt="0"/>
      <dgm:spPr/>
    </dgm:pt>
    <dgm:pt modelId="{F365550F-CEAB-48A1-BB1D-223BF46BB6EB}" type="pres">
      <dgm:prSet presAssocID="{F55ADA53-0A50-4D78-8E64-0431CA43F6BB}" presName="composite" presStyleCnt="0"/>
      <dgm:spPr/>
    </dgm:pt>
    <dgm:pt modelId="{FC35B112-B108-4C70-827D-DAC695144100}" type="pres">
      <dgm:prSet presAssocID="{F55ADA53-0A50-4D78-8E64-0431CA43F6BB}" presName="imgShp" presStyleLbl="fgImgPlace1" presStyleIdx="4" presStyleCnt="5"/>
      <dgm:spPr>
        <a:blipFill>
          <a:blip xmlns:r="http://schemas.openxmlformats.org/officeDocument/2006/relationships" r:embed="rId5" cstate="screen">
            <a:extLst>
              <a:ext uri="{28A0092B-C50C-407E-A947-70E740481C1C}">
                <a14:useLocalDpi xmlns:a14="http://schemas.microsoft.com/office/drawing/2010/main"/>
              </a:ext>
            </a:extLst>
          </a:blip>
          <a:srcRect/>
          <a:stretch>
            <a:fillRect/>
          </a:stretch>
        </a:blipFill>
      </dgm:spPr>
    </dgm:pt>
    <dgm:pt modelId="{0523E060-D07D-47B0-A162-01EF5F741F5C}" type="pres">
      <dgm:prSet presAssocID="{F55ADA53-0A50-4D78-8E64-0431CA43F6BB}" presName="txShp" presStyleLbl="node1" presStyleIdx="4" presStyleCnt="5">
        <dgm:presLayoutVars>
          <dgm:bulletEnabled val="1"/>
        </dgm:presLayoutVars>
      </dgm:prSet>
      <dgm:spPr/>
    </dgm:pt>
  </dgm:ptLst>
  <dgm:cxnLst>
    <dgm:cxn modelId="{C37C0804-E16F-41EA-BE6E-12519EC59111}" type="presOf" srcId="{F55ADA53-0A50-4D78-8E64-0431CA43F6BB}" destId="{0523E060-D07D-47B0-A162-01EF5F741F5C}" srcOrd="0" destOrd="0" presId="urn:microsoft.com/office/officeart/2005/8/layout/vList3"/>
    <dgm:cxn modelId="{6047EA19-814B-481E-9565-8D5C9FF77F2F}" type="presOf" srcId="{26778FAC-B55A-4FC6-971D-472103C2BC28}" destId="{27A63DA6-99FB-4F47-9EBF-2ABCF38BB011}" srcOrd="0" destOrd="0" presId="urn:microsoft.com/office/officeart/2005/8/layout/vList3"/>
    <dgm:cxn modelId="{4B209628-5F29-4307-A1CF-EA6760A34679}" type="presOf" srcId="{FC209DB8-B38A-42A6-ADAA-E3532669B909}" destId="{510247C3-40ED-4E4A-AAA4-34037ADDF572}" srcOrd="0" destOrd="0" presId="urn:microsoft.com/office/officeart/2005/8/layout/vList3"/>
    <dgm:cxn modelId="{8D22352A-985A-42CF-9BFD-2131CC861DB9}" srcId="{84592388-BF59-41D5-BD8C-A07FF9C9C8AD}" destId="{FC209DB8-B38A-42A6-ADAA-E3532669B909}" srcOrd="1" destOrd="0" parTransId="{C11FFB0F-9CD3-4E39-9712-13A0B0C82CBF}" sibTransId="{39156979-351A-4BBF-BF02-4FD2E031217D}"/>
    <dgm:cxn modelId="{F92E0731-7821-43CE-AF8E-D54B4381FAC8}" srcId="{84592388-BF59-41D5-BD8C-A07FF9C9C8AD}" destId="{F55ADA53-0A50-4D78-8E64-0431CA43F6BB}" srcOrd="4" destOrd="0" parTransId="{AFCC96E9-DDF5-4B6A-B78D-853A568B9FF3}" sibTransId="{581A2A80-4B23-47F1-96F6-69AF8F07EFD1}"/>
    <dgm:cxn modelId="{67835970-6DCF-4E6E-9841-893E47F68AFE}" type="presOf" srcId="{2414A371-B0C4-4BF0-8458-1FE62111F5F5}" destId="{586DC8A4-90DE-4FB9-A7C6-C27216F7372B}" srcOrd="0" destOrd="0" presId="urn:microsoft.com/office/officeart/2005/8/layout/vList3"/>
    <dgm:cxn modelId="{58872B7B-4CC5-4104-86C5-490CEFF67F1A}" type="presOf" srcId="{B29A919F-B143-4070-A947-4BBE4C5F2F1F}" destId="{D176F371-5673-47A9-B365-68EC17B6D0E7}" srcOrd="0" destOrd="0" presId="urn:microsoft.com/office/officeart/2005/8/layout/vList3"/>
    <dgm:cxn modelId="{D41103B1-F089-43AB-B0E0-77F808821C44}" srcId="{84592388-BF59-41D5-BD8C-A07FF9C9C8AD}" destId="{B29A919F-B143-4070-A947-4BBE4C5F2F1F}" srcOrd="3" destOrd="0" parTransId="{F64E7C89-79FC-48A6-917E-DB6D662F66CA}" sibTransId="{52C48CD6-C981-406A-B55D-C86ACD53F278}"/>
    <dgm:cxn modelId="{372EB6B5-3F9E-4120-8DC2-53F188B580F0}" type="presOf" srcId="{84592388-BF59-41D5-BD8C-A07FF9C9C8AD}" destId="{52AF7483-13D1-453D-981D-E7DA74E5C9A9}" srcOrd="0" destOrd="0" presId="urn:microsoft.com/office/officeart/2005/8/layout/vList3"/>
    <dgm:cxn modelId="{75A6CED6-5A7B-4505-9573-EB48A731D2E3}" srcId="{84592388-BF59-41D5-BD8C-A07FF9C9C8AD}" destId="{26778FAC-B55A-4FC6-971D-472103C2BC28}" srcOrd="2" destOrd="0" parTransId="{D8AB612A-E112-4588-8123-6BD4C031CF70}" sibTransId="{5C3392BC-FF55-44FC-A6C1-5EE3DE9C47E9}"/>
    <dgm:cxn modelId="{B1970DE2-EBF7-4B2E-A720-D6FA39D72462}" srcId="{84592388-BF59-41D5-BD8C-A07FF9C9C8AD}" destId="{2414A371-B0C4-4BF0-8458-1FE62111F5F5}" srcOrd="0" destOrd="0" parTransId="{71C45EB8-CCF4-43DA-896D-C565819A56AA}" sibTransId="{DB77A1CF-60D9-43E0-B532-5C8E5DD9235F}"/>
    <dgm:cxn modelId="{ECF59CBC-91CA-45BE-81BB-4E75C6E0E25E}" type="presParOf" srcId="{52AF7483-13D1-453D-981D-E7DA74E5C9A9}" destId="{728859B2-9642-4F3B-AA73-AEBEA5583429}" srcOrd="0" destOrd="0" presId="urn:microsoft.com/office/officeart/2005/8/layout/vList3"/>
    <dgm:cxn modelId="{51DD84F4-C9F1-4F91-BB11-91CE436F4769}" type="presParOf" srcId="{728859B2-9642-4F3B-AA73-AEBEA5583429}" destId="{C41471FB-3C9D-4699-9D9D-54C0E6DD3C20}" srcOrd="0" destOrd="0" presId="urn:microsoft.com/office/officeart/2005/8/layout/vList3"/>
    <dgm:cxn modelId="{113DF277-85B1-4FBE-8439-079269592341}" type="presParOf" srcId="{728859B2-9642-4F3B-AA73-AEBEA5583429}" destId="{586DC8A4-90DE-4FB9-A7C6-C27216F7372B}" srcOrd="1" destOrd="0" presId="urn:microsoft.com/office/officeart/2005/8/layout/vList3"/>
    <dgm:cxn modelId="{13E30B6B-ECF8-4A9A-9F21-D10D2C554E71}" type="presParOf" srcId="{52AF7483-13D1-453D-981D-E7DA74E5C9A9}" destId="{0663E3C7-AD90-4768-B511-CC519347B4BE}" srcOrd="1" destOrd="0" presId="urn:microsoft.com/office/officeart/2005/8/layout/vList3"/>
    <dgm:cxn modelId="{4EF47E08-3F78-4416-AB9F-F0A83143973B}" type="presParOf" srcId="{52AF7483-13D1-453D-981D-E7DA74E5C9A9}" destId="{25DA9922-57C6-468E-AC3A-5E6E49EDC4E8}" srcOrd="2" destOrd="0" presId="urn:microsoft.com/office/officeart/2005/8/layout/vList3"/>
    <dgm:cxn modelId="{09A66C1A-0307-482C-B23A-EA82A4BC0A33}" type="presParOf" srcId="{25DA9922-57C6-468E-AC3A-5E6E49EDC4E8}" destId="{6B93EC42-A193-48B9-8934-C0510D926E6B}" srcOrd="0" destOrd="0" presId="urn:microsoft.com/office/officeart/2005/8/layout/vList3"/>
    <dgm:cxn modelId="{B8E12D12-DEFE-4961-BB5C-38AF402A6CFB}" type="presParOf" srcId="{25DA9922-57C6-468E-AC3A-5E6E49EDC4E8}" destId="{510247C3-40ED-4E4A-AAA4-34037ADDF572}" srcOrd="1" destOrd="0" presId="urn:microsoft.com/office/officeart/2005/8/layout/vList3"/>
    <dgm:cxn modelId="{C21C31FF-B928-47D5-8DB2-AF0D904AF485}" type="presParOf" srcId="{52AF7483-13D1-453D-981D-E7DA74E5C9A9}" destId="{BE740D1E-3747-477C-9E86-D78D70E74F58}" srcOrd="3" destOrd="0" presId="urn:microsoft.com/office/officeart/2005/8/layout/vList3"/>
    <dgm:cxn modelId="{CA59AA3B-0CB3-44D4-B7D5-1A443470B090}" type="presParOf" srcId="{52AF7483-13D1-453D-981D-E7DA74E5C9A9}" destId="{E0C55864-59B2-410F-8EB7-699A8C579EAF}" srcOrd="4" destOrd="0" presId="urn:microsoft.com/office/officeart/2005/8/layout/vList3"/>
    <dgm:cxn modelId="{F39792CD-0BFA-4B00-B57F-ED392BA4BDA6}" type="presParOf" srcId="{E0C55864-59B2-410F-8EB7-699A8C579EAF}" destId="{67E8E996-1D49-454A-A819-FBD269BDD879}" srcOrd="0" destOrd="0" presId="urn:microsoft.com/office/officeart/2005/8/layout/vList3"/>
    <dgm:cxn modelId="{31D86A38-C473-436C-A75B-3109FF7F085A}" type="presParOf" srcId="{E0C55864-59B2-410F-8EB7-699A8C579EAF}" destId="{27A63DA6-99FB-4F47-9EBF-2ABCF38BB011}" srcOrd="1" destOrd="0" presId="urn:microsoft.com/office/officeart/2005/8/layout/vList3"/>
    <dgm:cxn modelId="{C208083C-B2CF-40BB-97B1-7F7C19F73C37}" type="presParOf" srcId="{52AF7483-13D1-453D-981D-E7DA74E5C9A9}" destId="{DCA997E6-5693-4449-810F-8BDDD048FDAA}" srcOrd="5" destOrd="0" presId="urn:microsoft.com/office/officeart/2005/8/layout/vList3"/>
    <dgm:cxn modelId="{40F0B5A2-E3B0-4509-9FCC-BF0BA3F4324A}" type="presParOf" srcId="{52AF7483-13D1-453D-981D-E7DA74E5C9A9}" destId="{75804833-F0F5-4602-989F-50D97E174813}" srcOrd="6" destOrd="0" presId="urn:microsoft.com/office/officeart/2005/8/layout/vList3"/>
    <dgm:cxn modelId="{4CDE723A-A476-43EE-8632-15E429700DC2}" type="presParOf" srcId="{75804833-F0F5-4602-989F-50D97E174813}" destId="{AD3F5E6B-69FE-4112-ACCC-A96F2DDDA43C}" srcOrd="0" destOrd="0" presId="urn:microsoft.com/office/officeart/2005/8/layout/vList3"/>
    <dgm:cxn modelId="{E07E157A-6BF8-4D89-8A0F-C33527B12B04}" type="presParOf" srcId="{75804833-F0F5-4602-989F-50D97E174813}" destId="{D176F371-5673-47A9-B365-68EC17B6D0E7}" srcOrd="1" destOrd="0" presId="urn:microsoft.com/office/officeart/2005/8/layout/vList3"/>
    <dgm:cxn modelId="{DEA49DCC-93B7-43ED-AD15-D8E27A3CB086}" type="presParOf" srcId="{52AF7483-13D1-453D-981D-E7DA74E5C9A9}" destId="{2E5BCC3F-9467-4FCD-AAA4-EA5D36935F7B}" srcOrd="7" destOrd="0" presId="urn:microsoft.com/office/officeart/2005/8/layout/vList3"/>
    <dgm:cxn modelId="{63F74404-80BE-48C9-A570-AFC4B7E2CC2E}" type="presParOf" srcId="{52AF7483-13D1-453D-981D-E7DA74E5C9A9}" destId="{F365550F-CEAB-48A1-BB1D-223BF46BB6EB}" srcOrd="8" destOrd="0" presId="urn:microsoft.com/office/officeart/2005/8/layout/vList3"/>
    <dgm:cxn modelId="{01F172AE-178D-45C0-8222-216E3571B71A}" type="presParOf" srcId="{F365550F-CEAB-48A1-BB1D-223BF46BB6EB}" destId="{FC35B112-B108-4C70-827D-DAC695144100}" srcOrd="0" destOrd="0" presId="urn:microsoft.com/office/officeart/2005/8/layout/vList3"/>
    <dgm:cxn modelId="{B36449F6-5EE2-4DC6-814A-15AADB39C667}" type="presParOf" srcId="{F365550F-CEAB-48A1-BB1D-223BF46BB6EB}" destId="{0523E060-D07D-47B0-A162-01EF5F741F5C}"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C7AC928-3715-4FCE-A654-D380C5A71D41}" type="doc">
      <dgm:prSet loTypeId="urn:microsoft.com/office/officeart/2005/8/layout/list1" loCatId="list" qsTypeId="urn:microsoft.com/office/officeart/2005/8/quickstyle/simple1" qsCatId="simple" csTypeId="urn:microsoft.com/office/officeart/2005/8/colors/accent3_5" csCatId="accent3" phldr="1"/>
      <dgm:spPr/>
      <dgm:t>
        <a:bodyPr/>
        <a:lstStyle/>
        <a:p>
          <a:endParaRPr lang="de-DE"/>
        </a:p>
      </dgm:t>
    </dgm:pt>
    <dgm:pt modelId="{5124BAE8-B46F-481F-BE6A-6A30053CEEC8}">
      <dgm:prSet phldrT="[Text]" custT="1"/>
      <dgm:spPr/>
      <dgm:t>
        <a:bodyPr/>
        <a:lstStyle/>
        <a:p>
          <a:pPr algn="ctr"/>
          <a:r>
            <a:rPr lang="de-DE" sz="2400" b="1" baseline="0"/>
            <a:t>Data</a:t>
          </a:r>
          <a:endParaRPr lang="de-DE" sz="2400" b="1" dirty="0"/>
        </a:p>
      </dgm:t>
    </dgm:pt>
    <dgm:pt modelId="{54116BD4-25C6-477E-A01C-2B680DABC2CC}" type="parTrans" cxnId="{CAC5D8B2-16F8-45BB-A62A-F8A78119BD7A}">
      <dgm:prSet/>
      <dgm:spPr/>
      <dgm:t>
        <a:bodyPr/>
        <a:lstStyle/>
        <a:p>
          <a:endParaRPr lang="de-DE"/>
        </a:p>
      </dgm:t>
    </dgm:pt>
    <dgm:pt modelId="{C34F23B0-7F8E-4C91-A4F0-3AF2D74EC416}" type="sibTrans" cxnId="{CAC5D8B2-16F8-45BB-A62A-F8A78119BD7A}">
      <dgm:prSet/>
      <dgm:spPr/>
      <dgm:t>
        <a:bodyPr/>
        <a:lstStyle/>
        <a:p>
          <a:endParaRPr lang="de-DE"/>
        </a:p>
      </dgm:t>
    </dgm:pt>
    <dgm:pt modelId="{20853014-9059-476C-816B-9511085CE3A8}">
      <dgm:prSet phldrT="[Text]" custT="1"/>
      <dgm:spPr/>
      <dgm:t>
        <a:bodyPr/>
        <a:lstStyle/>
        <a:p>
          <a:r>
            <a:rPr lang="de-DE" sz="1000" kern="1200" dirty="0">
              <a:solidFill>
                <a:srgbClr val="303434"/>
              </a:solidFill>
              <a:latin typeface="+mn-lt"/>
              <a:ea typeface="+mn-ea"/>
              <a:cs typeface="+mn-cs"/>
            </a:rPr>
            <a:t>Traffic light </a:t>
          </a:r>
          <a:r>
            <a:rPr lang="de-DE" sz="1000" kern="1200" dirty="0" err="1">
              <a:solidFill>
                <a:srgbClr val="303434"/>
              </a:solidFill>
              <a:latin typeface="+mn-lt"/>
              <a:ea typeface="+mn-ea"/>
              <a:cs typeface="+mn-cs"/>
            </a:rPr>
            <a:t>process</a:t>
          </a:r>
          <a:r>
            <a:rPr lang="de-DE" sz="1000" kern="1200" dirty="0">
              <a:solidFill>
                <a:srgbClr val="303434"/>
              </a:solidFill>
              <a:latin typeface="+mn-lt"/>
              <a:ea typeface="+mn-ea"/>
              <a:cs typeface="+mn-cs"/>
            </a:rPr>
            <a:t> </a:t>
          </a:r>
          <a:r>
            <a:rPr lang="de-DE" sz="1000" kern="1200" dirty="0" err="1">
              <a:solidFill>
                <a:srgbClr val="303434"/>
              </a:solidFill>
              <a:latin typeface="+mn-lt"/>
              <a:ea typeface="+mn-ea"/>
              <a:cs typeface="+mn-cs"/>
            </a:rPr>
            <a:t>data</a:t>
          </a:r>
          <a:r>
            <a:rPr lang="de-DE" sz="1000" kern="1200" dirty="0">
              <a:solidFill>
                <a:srgbClr val="303434"/>
              </a:solidFill>
              <a:latin typeface="+mn-lt"/>
              <a:ea typeface="+mn-ea"/>
              <a:cs typeface="+mn-cs"/>
            </a:rPr>
            <a:t>  </a:t>
          </a:r>
          <a:br>
            <a:rPr lang="de-DE" sz="1000" kern="1200" dirty="0">
              <a:solidFill>
                <a:srgbClr val="303434"/>
              </a:solidFill>
              <a:latin typeface="+mn-lt"/>
              <a:ea typeface="+mn-ea"/>
              <a:cs typeface="+mn-cs"/>
            </a:rPr>
          </a:br>
          <a:r>
            <a:rPr lang="de-DE" sz="1000" kern="1200" dirty="0">
              <a:solidFill>
                <a:srgbClr val="303434"/>
              </a:solidFill>
              <a:latin typeface="+mn-lt"/>
              <a:ea typeface="+mn-ea"/>
              <a:cs typeface="+mn-cs"/>
            </a:rPr>
            <a:t>(</a:t>
          </a:r>
          <a:r>
            <a:rPr lang="de-DE" sz="1000" kern="1200" dirty="0" err="1">
              <a:solidFill>
                <a:srgbClr val="303434"/>
              </a:solidFill>
              <a:latin typeface="+mn-lt"/>
              <a:ea typeface="+mn-ea"/>
              <a:cs typeface="+mn-cs"/>
            </a:rPr>
            <a:t>as</a:t>
          </a:r>
          <a:r>
            <a:rPr lang="de-DE" sz="1000" kern="1200" dirty="0">
              <a:solidFill>
                <a:srgbClr val="303434"/>
              </a:solidFill>
              <a:latin typeface="+mn-lt"/>
              <a:ea typeface="+mn-ea"/>
              <a:cs typeface="+mn-cs"/>
            </a:rPr>
            <a:t> </a:t>
          </a:r>
          <a:r>
            <a:rPr lang="de-DE" sz="1000" kern="1200" dirty="0" err="1">
              <a:solidFill>
                <a:srgbClr val="303434"/>
              </a:solidFill>
              <a:latin typeface="+mn-lt"/>
              <a:ea typeface="+mn-ea"/>
              <a:cs typeface="+mn-cs"/>
            </a:rPr>
            <a:t>SensorThingsAPI</a:t>
          </a:r>
          <a:r>
            <a:rPr lang="de-DE" sz="1000" kern="1200" dirty="0">
              <a:solidFill>
                <a:srgbClr val="303434"/>
              </a:solidFill>
              <a:latin typeface="+mn-lt"/>
              <a:ea typeface="+mn-ea"/>
              <a:cs typeface="+mn-cs"/>
            </a:rPr>
            <a:t> Objects)</a:t>
          </a:r>
        </a:p>
      </dgm:t>
    </dgm:pt>
    <dgm:pt modelId="{3774A70D-01C0-4035-B38D-6369578B0984}" type="parTrans" cxnId="{5F10A455-5975-4E8D-A37F-F9AA52348A5E}">
      <dgm:prSet/>
      <dgm:spPr/>
      <dgm:t>
        <a:bodyPr/>
        <a:lstStyle/>
        <a:p>
          <a:endParaRPr lang="de-DE"/>
        </a:p>
      </dgm:t>
    </dgm:pt>
    <dgm:pt modelId="{94743922-33C6-4C79-B3F6-69815BF0E0A7}" type="sibTrans" cxnId="{5F10A455-5975-4E8D-A37F-F9AA52348A5E}">
      <dgm:prSet/>
      <dgm:spPr/>
      <dgm:t>
        <a:bodyPr/>
        <a:lstStyle/>
        <a:p>
          <a:endParaRPr lang="de-DE"/>
        </a:p>
      </dgm:t>
    </dgm:pt>
    <dgm:pt modelId="{EB398A7A-403A-485C-B9CA-0D2869E42E4D}">
      <dgm:prSet custT="1"/>
      <dgm:spPr/>
      <dgm:t>
        <a:bodyPr/>
        <a:lstStyle/>
        <a:p>
          <a:r>
            <a:rPr lang="de-DE" sz="1000" kern="1200" dirty="0">
              <a:solidFill>
                <a:srgbClr val="303434"/>
              </a:solidFill>
              <a:latin typeface="+mn-lt"/>
              <a:ea typeface="+mn-ea"/>
              <a:cs typeface="+mn-cs"/>
            </a:rPr>
            <a:t>MAP – Data (</a:t>
          </a:r>
          <a:r>
            <a:rPr lang="de-DE" sz="1000" kern="1200" dirty="0" err="1">
              <a:solidFill>
                <a:srgbClr val="303434"/>
              </a:solidFill>
              <a:latin typeface="+mn-lt"/>
              <a:ea typeface="+mn-ea"/>
              <a:cs typeface="+mn-cs"/>
            </a:rPr>
            <a:t>intersection</a:t>
          </a:r>
          <a:r>
            <a:rPr lang="de-DE" sz="1000" kern="1200" dirty="0">
              <a:solidFill>
                <a:srgbClr val="303434"/>
              </a:solidFill>
              <a:latin typeface="+mn-lt"/>
              <a:ea typeface="+mn-ea"/>
              <a:cs typeface="+mn-cs"/>
            </a:rPr>
            <a:t> </a:t>
          </a:r>
          <a:r>
            <a:rPr lang="de-DE" sz="1000" kern="1200" dirty="0" err="1">
              <a:solidFill>
                <a:srgbClr val="303434"/>
              </a:solidFill>
              <a:latin typeface="+mn-lt"/>
              <a:ea typeface="+mn-ea"/>
              <a:cs typeface="+mn-cs"/>
            </a:rPr>
            <a:t>topology</a:t>
          </a:r>
          <a:r>
            <a:rPr lang="de-DE" sz="1000" kern="1200" dirty="0">
              <a:solidFill>
                <a:srgbClr val="303434"/>
              </a:solidFill>
              <a:latin typeface="+mn-lt"/>
              <a:ea typeface="+mn-ea"/>
              <a:cs typeface="+mn-cs"/>
            </a:rPr>
            <a:t>)</a:t>
          </a:r>
        </a:p>
      </dgm:t>
    </dgm:pt>
    <dgm:pt modelId="{F621BAB9-01AF-43F9-A9B6-6555D503508E}" type="parTrans" cxnId="{07114065-31E6-4B94-AC5D-6FDD396F0D40}">
      <dgm:prSet/>
      <dgm:spPr/>
      <dgm:t>
        <a:bodyPr/>
        <a:lstStyle/>
        <a:p>
          <a:endParaRPr lang="de-DE"/>
        </a:p>
      </dgm:t>
    </dgm:pt>
    <dgm:pt modelId="{07FC2AA5-13E3-4FF3-913D-6DE884010FDD}" type="sibTrans" cxnId="{07114065-31E6-4B94-AC5D-6FDD396F0D40}">
      <dgm:prSet/>
      <dgm:spPr/>
      <dgm:t>
        <a:bodyPr/>
        <a:lstStyle/>
        <a:p>
          <a:endParaRPr lang="de-DE"/>
        </a:p>
      </dgm:t>
    </dgm:pt>
    <dgm:pt modelId="{A5CACAED-B2BC-48B9-8874-BA28A67C8834}">
      <dgm:prSet custT="1"/>
      <dgm:spPr/>
      <dgm:t>
        <a:bodyPr/>
        <a:lstStyle/>
        <a:p>
          <a:r>
            <a:rPr lang="en-US" sz="1000" kern="1200" dirty="0">
              <a:solidFill>
                <a:srgbClr val="303434"/>
              </a:solidFill>
              <a:latin typeface="+mn-lt"/>
              <a:ea typeface="+mn-ea"/>
              <a:cs typeface="+mn-cs"/>
            </a:rPr>
            <a:t>Number of the running signal program</a:t>
          </a:r>
          <a:endParaRPr lang="de-DE" sz="1000" kern="1200" dirty="0">
            <a:solidFill>
              <a:srgbClr val="303434"/>
            </a:solidFill>
            <a:latin typeface="+mn-lt"/>
            <a:ea typeface="+mn-ea"/>
            <a:cs typeface="+mn-cs"/>
          </a:endParaRPr>
        </a:p>
      </dgm:t>
    </dgm:pt>
    <dgm:pt modelId="{E5A1604A-F302-415E-9D62-C8A935ED0114}" type="parTrans" cxnId="{AAEBBD87-3383-43E0-A10D-7F8BBB3C580C}">
      <dgm:prSet/>
      <dgm:spPr/>
      <dgm:t>
        <a:bodyPr/>
        <a:lstStyle/>
        <a:p>
          <a:endParaRPr lang="de-DE"/>
        </a:p>
      </dgm:t>
    </dgm:pt>
    <dgm:pt modelId="{C3DA0903-355E-4FBD-B010-2C7F7232094C}" type="sibTrans" cxnId="{AAEBBD87-3383-43E0-A10D-7F8BBB3C580C}">
      <dgm:prSet/>
      <dgm:spPr/>
      <dgm:t>
        <a:bodyPr/>
        <a:lstStyle/>
        <a:p>
          <a:endParaRPr lang="de-DE"/>
        </a:p>
      </dgm:t>
    </dgm:pt>
    <dgm:pt modelId="{76D57A26-8F62-4F75-AAB0-A0EBD7CED008}">
      <dgm:prSet custT="1"/>
      <dgm:spPr/>
      <dgm:t>
        <a:bodyPr/>
        <a:lstStyle/>
        <a:p>
          <a:r>
            <a:rPr lang="de-DE" sz="1000" kern="1200" dirty="0" err="1">
              <a:solidFill>
                <a:srgbClr val="303434"/>
              </a:solidFill>
              <a:latin typeface="+mn-lt"/>
              <a:ea typeface="+mn-ea"/>
              <a:cs typeface="+mn-cs"/>
            </a:rPr>
            <a:t>Detector</a:t>
          </a:r>
          <a:r>
            <a:rPr lang="de-DE" sz="1000" kern="1200" dirty="0">
              <a:solidFill>
                <a:srgbClr val="303434"/>
              </a:solidFill>
              <a:latin typeface="+mn-lt"/>
              <a:ea typeface="+mn-ea"/>
              <a:cs typeface="+mn-cs"/>
            </a:rPr>
            <a:t> </a:t>
          </a:r>
          <a:r>
            <a:rPr lang="de-DE" sz="1000" kern="1200" dirty="0" err="1">
              <a:solidFill>
                <a:srgbClr val="303434"/>
              </a:solidFill>
              <a:latin typeface="+mn-lt"/>
              <a:ea typeface="+mn-ea"/>
              <a:cs typeface="+mn-cs"/>
            </a:rPr>
            <a:t>data</a:t>
          </a:r>
          <a:r>
            <a:rPr lang="de-DE" sz="1000" kern="1200" dirty="0">
              <a:solidFill>
                <a:srgbClr val="303434"/>
              </a:solidFill>
              <a:latin typeface="+mn-lt"/>
              <a:ea typeface="+mn-ea"/>
              <a:cs typeface="+mn-cs"/>
            </a:rPr>
            <a:t> </a:t>
          </a:r>
          <a:r>
            <a:rPr lang="en-US" sz="1000" kern="1200" dirty="0">
              <a:solidFill>
                <a:srgbClr val="303434"/>
              </a:solidFill>
              <a:latin typeface="+mn-lt"/>
              <a:ea typeface="+mn-ea"/>
              <a:cs typeface="+mn-cs"/>
            </a:rPr>
            <a:t>(cars, pedestrians, cyclists, bus request points) </a:t>
          </a:r>
          <a:endParaRPr lang="de-DE" sz="1000" kern="1200" dirty="0">
            <a:solidFill>
              <a:srgbClr val="303434"/>
            </a:solidFill>
            <a:latin typeface="+mn-lt"/>
            <a:ea typeface="+mn-ea"/>
            <a:cs typeface="+mn-cs"/>
          </a:endParaRPr>
        </a:p>
      </dgm:t>
    </dgm:pt>
    <dgm:pt modelId="{18CD292C-83BD-4D88-9BD5-1C5A5664EE66}" type="parTrans" cxnId="{38A280AB-9091-4985-B22D-C40527E9D7C8}">
      <dgm:prSet/>
      <dgm:spPr/>
      <dgm:t>
        <a:bodyPr/>
        <a:lstStyle/>
        <a:p>
          <a:endParaRPr lang="de-DE"/>
        </a:p>
      </dgm:t>
    </dgm:pt>
    <dgm:pt modelId="{43463361-1938-4323-B023-9CEB1CD1119A}" type="sibTrans" cxnId="{38A280AB-9091-4985-B22D-C40527E9D7C8}">
      <dgm:prSet/>
      <dgm:spPr/>
      <dgm:t>
        <a:bodyPr/>
        <a:lstStyle/>
        <a:p>
          <a:endParaRPr lang="de-DE"/>
        </a:p>
      </dgm:t>
    </dgm:pt>
    <dgm:pt modelId="{A070E873-D915-4D08-B5E1-5CC3BE0FD481}" type="pres">
      <dgm:prSet presAssocID="{4C7AC928-3715-4FCE-A654-D380C5A71D41}" presName="linear" presStyleCnt="0">
        <dgm:presLayoutVars>
          <dgm:dir/>
          <dgm:animLvl val="lvl"/>
          <dgm:resizeHandles val="exact"/>
        </dgm:presLayoutVars>
      </dgm:prSet>
      <dgm:spPr/>
    </dgm:pt>
    <dgm:pt modelId="{EAE46419-FD5D-41CF-B69A-3CD211D2A86E}" type="pres">
      <dgm:prSet presAssocID="{5124BAE8-B46F-481F-BE6A-6A30053CEEC8}" presName="parentLin" presStyleCnt="0"/>
      <dgm:spPr/>
    </dgm:pt>
    <dgm:pt modelId="{3DB4A21D-CB7F-4CFE-A929-33F5CE063569}" type="pres">
      <dgm:prSet presAssocID="{5124BAE8-B46F-481F-BE6A-6A30053CEEC8}" presName="parentLeftMargin" presStyleLbl="node1" presStyleIdx="0" presStyleCnt="1"/>
      <dgm:spPr/>
    </dgm:pt>
    <dgm:pt modelId="{B2C13DC7-7DBC-489C-ACB9-5617676B4D67}" type="pres">
      <dgm:prSet presAssocID="{5124BAE8-B46F-481F-BE6A-6A30053CEEC8}" presName="parentText" presStyleLbl="node1" presStyleIdx="0" presStyleCnt="1" custScaleX="77568" custLinFactNeighborX="-16874" custLinFactNeighborY="-5456">
        <dgm:presLayoutVars>
          <dgm:chMax val="0"/>
          <dgm:bulletEnabled val="1"/>
        </dgm:presLayoutVars>
      </dgm:prSet>
      <dgm:spPr/>
    </dgm:pt>
    <dgm:pt modelId="{E5D6446B-2171-42BB-9AC0-69D0B02C8F3B}" type="pres">
      <dgm:prSet presAssocID="{5124BAE8-B46F-481F-BE6A-6A30053CEEC8}" presName="negativeSpace" presStyleCnt="0"/>
      <dgm:spPr/>
    </dgm:pt>
    <dgm:pt modelId="{F8B0466D-4A98-44A5-A395-D40BDF0D802C}" type="pres">
      <dgm:prSet presAssocID="{5124BAE8-B46F-481F-BE6A-6A30053CEEC8}" presName="childText" presStyleLbl="conFgAcc1" presStyleIdx="0" presStyleCnt="1" custLinFactY="21614" custLinFactNeighborX="25264" custLinFactNeighborY="100000">
        <dgm:presLayoutVars>
          <dgm:bulletEnabled val="1"/>
        </dgm:presLayoutVars>
      </dgm:prSet>
      <dgm:spPr/>
    </dgm:pt>
  </dgm:ptLst>
  <dgm:cxnLst>
    <dgm:cxn modelId="{5FF04E15-44FD-4389-B955-57ECC6A982D1}" type="presOf" srcId="{5124BAE8-B46F-481F-BE6A-6A30053CEEC8}" destId="{3DB4A21D-CB7F-4CFE-A929-33F5CE063569}" srcOrd="0" destOrd="0" presId="urn:microsoft.com/office/officeart/2005/8/layout/list1"/>
    <dgm:cxn modelId="{3D4E3D37-0DB2-464D-8AE0-A1BAA2CBC70C}" type="presOf" srcId="{5124BAE8-B46F-481F-BE6A-6A30053CEEC8}" destId="{B2C13DC7-7DBC-489C-ACB9-5617676B4D67}" srcOrd="1" destOrd="0" presId="urn:microsoft.com/office/officeart/2005/8/layout/list1"/>
    <dgm:cxn modelId="{B991FD40-B7BF-4DA5-AEA8-69CF823495A5}" type="presOf" srcId="{4C7AC928-3715-4FCE-A654-D380C5A71D41}" destId="{A070E873-D915-4D08-B5E1-5CC3BE0FD481}" srcOrd="0" destOrd="0" presId="urn:microsoft.com/office/officeart/2005/8/layout/list1"/>
    <dgm:cxn modelId="{07114065-31E6-4B94-AC5D-6FDD396F0D40}" srcId="{5124BAE8-B46F-481F-BE6A-6A30053CEEC8}" destId="{EB398A7A-403A-485C-B9CA-0D2869E42E4D}" srcOrd="1" destOrd="0" parTransId="{F621BAB9-01AF-43F9-A9B6-6555D503508E}" sibTransId="{07FC2AA5-13E3-4FF3-913D-6DE884010FDD}"/>
    <dgm:cxn modelId="{5F10A455-5975-4E8D-A37F-F9AA52348A5E}" srcId="{5124BAE8-B46F-481F-BE6A-6A30053CEEC8}" destId="{20853014-9059-476C-816B-9511085CE3A8}" srcOrd="0" destOrd="0" parTransId="{3774A70D-01C0-4035-B38D-6369578B0984}" sibTransId="{94743922-33C6-4C79-B3F6-69815BF0E0A7}"/>
    <dgm:cxn modelId="{731DDD57-B672-4376-8CDE-49B2913533DB}" type="presOf" srcId="{A5CACAED-B2BC-48B9-8874-BA28A67C8834}" destId="{F8B0466D-4A98-44A5-A395-D40BDF0D802C}" srcOrd="0" destOrd="3" presId="urn:microsoft.com/office/officeart/2005/8/layout/list1"/>
    <dgm:cxn modelId="{AAEBBD87-3383-43E0-A10D-7F8BBB3C580C}" srcId="{5124BAE8-B46F-481F-BE6A-6A30053CEEC8}" destId="{A5CACAED-B2BC-48B9-8874-BA28A67C8834}" srcOrd="3" destOrd="0" parTransId="{E5A1604A-F302-415E-9D62-C8A935ED0114}" sibTransId="{C3DA0903-355E-4FBD-B010-2C7F7232094C}"/>
    <dgm:cxn modelId="{FDB7DA98-91CE-40B6-BF8B-978329FDE2C8}" type="presOf" srcId="{76D57A26-8F62-4F75-AAB0-A0EBD7CED008}" destId="{F8B0466D-4A98-44A5-A395-D40BDF0D802C}" srcOrd="0" destOrd="2" presId="urn:microsoft.com/office/officeart/2005/8/layout/list1"/>
    <dgm:cxn modelId="{A4541B9D-DDEB-4D2E-A54A-86C1BF88CC22}" type="presOf" srcId="{20853014-9059-476C-816B-9511085CE3A8}" destId="{F8B0466D-4A98-44A5-A395-D40BDF0D802C}" srcOrd="0" destOrd="0" presId="urn:microsoft.com/office/officeart/2005/8/layout/list1"/>
    <dgm:cxn modelId="{38A280AB-9091-4985-B22D-C40527E9D7C8}" srcId="{5124BAE8-B46F-481F-BE6A-6A30053CEEC8}" destId="{76D57A26-8F62-4F75-AAB0-A0EBD7CED008}" srcOrd="2" destOrd="0" parTransId="{18CD292C-83BD-4D88-9BD5-1C5A5664EE66}" sibTransId="{43463361-1938-4323-B023-9CEB1CD1119A}"/>
    <dgm:cxn modelId="{CAC5D8B2-16F8-45BB-A62A-F8A78119BD7A}" srcId="{4C7AC928-3715-4FCE-A654-D380C5A71D41}" destId="{5124BAE8-B46F-481F-BE6A-6A30053CEEC8}" srcOrd="0" destOrd="0" parTransId="{54116BD4-25C6-477E-A01C-2B680DABC2CC}" sibTransId="{C34F23B0-7F8E-4C91-A4F0-3AF2D74EC416}"/>
    <dgm:cxn modelId="{E25FE7B7-86D7-4A40-B61E-766CEC3400F9}" type="presOf" srcId="{EB398A7A-403A-485C-B9CA-0D2869E42E4D}" destId="{F8B0466D-4A98-44A5-A395-D40BDF0D802C}" srcOrd="0" destOrd="1" presId="urn:microsoft.com/office/officeart/2005/8/layout/list1"/>
    <dgm:cxn modelId="{CFB58836-3E58-46B3-BC9C-7EEEE9A2D1EB}" type="presParOf" srcId="{A070E873-D915-4D08-B5E1-5CC3BE0FD481}" destId="{EAE46419-FD5D-41CF-B69A-3CD211D2A86E}" srcOrd="0" destOrd="0" presId="urn:microsoft.com/office/officeart/2005/8/layout/list1"/>
    <dgm:cxn modelId="{4972C8FE-A76E-4FE9-B41D-89455B25C292}" type="presParOf" srcId="{EAE46419-FD5D-41CF-B69A-3CD211D2A86E}" destId="{3DB4A21D-CB7F-4CFE-A929-33F5CE063569}" srcOrd="0" destOrd="0" presId="urn:microsoft.com/office/officeart/2005/8/layout/list1"/>
    <dgm:cxn modelId="{116B98D9-FD87-4BCF-8864-6914290B49E2}" type="presParOf" srcId="{EAE46419-FD5D-41CF-B69A-3CD211D2A86E}" destId="{B2C13DC7-7DBC-489C-ACB9-5617676B4D67}" srcOrd="1" destOrd="0" presId="urn:microsoft.com/office/officeart/2005/8/layout/list1"/>
    <dgm:cxn modelId="{F1E4A20E-FE82-4F8C-8FB6-9B9038BCB7F6}" type="presParOf" srcId="{A070E873-D915-4D08-B5E1-5CC3BE0FD481}" destId="{E5D6446B-2171-42BB-9AC0-69D0B02C8F3B}" srcOrd="1" destOrd="0" presId="urn:microsoft.com/office/officeart/2005/8/layout/list1"/>
    <dgm:cxn modelId="{43DC885D-7956-4E12-A190-68ED93670EE1}" type="presParOf" srcId="{A070E873-D915-4D08-B5E1-5CC3BE0FD481}" destId="{F8B0466D-4A98-44A5-A395-D40BDF0D802C}"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57B6B5-C831-4EB1-9431-8EB5F5542D47}">
      <dsp:nvSpPr>
        <dsp:cNvPr id="0" name=""/>
        <dsp:cNvSpPr/>
      </dsp:nvSpPr>
      <dsp:spPr>
        <a:xfrm>
          <a:off x="1318503" y="0"/>
          <a:ext cx="1318503" cy="1129170"/>
        </a:xfrm>
        <a:prstGeom prst="trapezoid">
          <a:avLst>
            <a:gd name="adj" fmla="val 58384"/>
          </a:avLst>
        </a:prstGeom>
        <a:solidFill>
          <a:schemeClr val="accent3">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endParaRPr lang="de-DE" sz="1200" kern="1200"/>
        </a:p>
        <a:p>
          <a:pPr marL="0" lvl="0" indent="0" algn="ctr" defTabSz="533400">
            <a:lnSpc>
              <a:spcPct val="90000"/>
            </a:lnSpc>
            <a:spcBef>
              <a:spcPct val="0"/>
            </a:spcBef>
            <a:spcAft>
              <a:spcPct val="35000"/>
            </a:spcAft>
            <a:buNone/>
          </a:pPr>
          <a:r>
            <a:rPr lang="de-DE" sz="1200" kern="1200"/>
            <a:t>Vision</a:t>
          </a:r>
          <a:endParaRPr lang="de-DE" sz="1400" kern="1200" dirty="0"/>
        </a:p>
      </dsp:txBody>
      <dsp:txXfrm>
        <a:off x="1318503" y="0"/>
        <a:ext cx="1318503" cy="1129170"/>
      </dsp:txXfrm>
    </dsp:sp>
    <dsp:sp modelId="{5B17FBF3-25A8-4AB2-8E7C-2630C3F2C9AA}">
      <dsp:nvSpPr>
        <dsp:cNvPr id="0" name=""/>
        <dsp:cNvSpPr/>
      </dsp:nvSpPr>
      <dsp:spPr>
        <a:xfrm>
          <a:off x="659251" y="1129170"/>
          <a:ext cx="2637007" cy="1129170"/>
        </a:xfrm>
        <a:prstGeom prst="trapezoid">
          <a:avLst>
            <a:gd name="adj" fmla="val 58384"/>
          </a:avLst>
        </a:prstGeom>
        <a:solidFill>
          <a:schemeClr val="accent3">
            <a:shade val="80000"/>
            <a:hueOff val="0"/>
            <a:satOff val="0"/>
            <a:lumOff val="954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kern="1200"/>
            <a:t>Mission</a:t>
          </a:r>
          <a:endParaRPr lang="de-DE" sz="1400" kern="1200" dirty="0"/>
        </a:p>
      </dsp:txBody>
      <dsp:txXfrm>
        <a:off x="1120728" y="1129170"/>
        <a:ext cx="1714054" cy="1129170"/>
      </dsp:txXfrm>
    </dsp:sp>
    <dsp:sp modelId="{99BC340D-6B20-4C37-A6A4-66C78BF13104}">
      <dsp:nvSpPr>
        <dsp:cNvPr id="0" name=""/>
        <dsp:cNvSpPr/>
      </dsp:nvSpPr>
      <dsp:spPr>
        <a:xfrm>
          <a:off x="0" y="2258341"/>
          <a:ext cx="3955511" cy="1129170"/>
        </a:xfrm>
        <a:prstGeom prst="trapezoid">
          <a:avLst>
            <a:gd name="adj" fmla="val 58384"/>
          </a:avLst>
        </a:prstGeom>
        <a:solidFill>
          <a:schemeClr val="accent3">
            <a:shade val="80000"/>
            <a:hueOff val="0"/>
            <a:satOff val="0"/>
            <a:lumOff val="1909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kern="1200"/>
            <a:t>Goals</a:t>
          </a:r>
          <a:endParaRPr lang="de-DE" sz="1400" kern="1200" dirty="0"/>
        </a:p>
      </dsp:txBody>
      <dsp:txXfrm>
        <a:off x="692214" y="2258341"/>
        <a:ext cx="2571082" cy="11291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6DC8A4-90DE-4FB9-A7C6-C27216F7372B}">
      <dsp:nvSpPr>
        <dsp:cNvPr id="0" name=""/>
        <dsp:cNvSpPr/>
      </dsp:nvSpPr>
      <dsp:spPr>
        <a:xfrm rot="10800000">
          <a:off x="1506302" y="1119"/>
          <a:ext cx="4732541" cy="979002"/>
        </a:xfrm>
        <a:prstGeom prst="homePlate">
          <a:avLst/>
        </a:prstGeom>
        <a:solidFill>
          <a:schemeClr val="accent3">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713" tIns="41910" rIns="78232"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tx1"/>
              </a:solidFill>
            </a:rPr>
            <a:t>Bicycle traffic counting will be expanded to provide more data for the PrioBike-HH services.</a:t>
          </a:r>
          <a:endParaRPr lang="de-DE" sz="1100" kern="1200" dirty="0">
            <a:solidFill>
              <a:schemeClr val="tx1"/>
            </a:solidFill>
          </a:endParaRPr>
        </a:p>
      </dsp:txBody>
      <dsp:txXfrm rot="10800000">
        <a:off x="1751052" y="1119"/>
        <a:ext cx="4487791" cy="979002"/>
      </dsp:txXfrm>
    </dsp:sp>
    <dsp:sp modelId="{C41471FB-3C9D-4699-9D9D-54C0E6DD3C20}">
      <dsp:nvSpPr>
        <dsp:cNvPr id="0" name=""/>
        <dsp:cNvSpPr/>
      </dsp:nvSpPr>
      <dsp:spPr>
        <a:xfrm>
          <a:off x="947280" y="1990"/>
          <a:ext cx="979002" cy="979002"/>
        </a:xfrm>
        <a:prstGeom prst="ellipse">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0247C3-40ED-4E4A-AAA4-34037ADDF572}">
      <dsp:nvSpPr>
        <dsp:cNvPr id="0" name=""/>
        <dsp:cNvSpPr/>
      </dsp:nvSpPr>
      <dsp:spPr>
        <a:xfrm rot="10800000">
          <a:off x="1436781" y="1273232"/>
          <a:ext cx="4732541" cy="979002"/>
        </a:xfrm>
        <a:prstGeom prst="homePlate">
          <a:avLst/>
        </a:prstGeom>
        <a:solidFill>
          <a:schemeClr val="accent3">
            <a:alpha val="90000"/>
            <a:hueOff val="0"/>
            <a:satOff val="0"/>
            <a:lumOff val="0"/>
            <a:alphaOff val="-1333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713" tIns="41910" rIns="78232"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tx1"/>
              </a:solidFill>
            </a:rPr>
            <a:t>Adjustment of the traffic signal control to prioritize bicycle traffic at selected intersections</a:t>
          </a:r>
          <a:r>
            <a:rPr lang="de-DE" sz="1100" kern="1200" dirty="0">
              <a:solidFill>
                <a:schemeClr val="tx1"/>
              </a:solidFill>
            </a:rPr>
            <a:t>.</a:t>
          </a:r>
        </a:p>
      </dsp:txBody>
      <dsp:txXfrm rot="10800000">
        <a:off x="1681531" y="1273232"/>
        <a:ext cx="4487791" cy="979002"/>
      </dsp:txXfrm>
    </dsp:sp>
    <dsp:sp modelId="{6B93EC42-A193-48B9-8934-C0510D926E6B}">
      <dsp:nvSpPr>
        <dsp:cNvPr id="0" name=""/>
        <dsp:cNvSpPr/>
      </dsp:nvSpPr>
      <dsp:spPr>
        <a:xfrm>
          <a:off x="947280" y="1273232"/>
          <a:ext cx="979002" cy="979002"/>
        </a:xfrm>
        <a:prstGeom prst="ellipse">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A63DA6-99FB-4F47-9EBF-2ABCF38BB011}">
      <dsp:nvSpPr>
        <dsp:cNvPr id="0" name=""/>
        <dsp:cNvSpPr/>
      </dsp:nvSpPr>
      <dsp:spPr>
        <a:xfrm rot="10800000">
          <a:off x="1436781" y="2544473"/>
          <a:ext cx="4732541" cy="979002"/>
        </a:xfrm>
        <a:prstGeom prst="homePlate">
          <a:avLst/>
        </a:prstGeom>
        <a:solidFill>
          <a:schemeClr val="accent3">
            <a:alpha val="90000"/>
            <a:hueOff val="0"/>
            <a:satOff val="0"/>
            <a:lumOff val="0"/>
            <a:alphaOff val="-26667"/>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713" tIns="41910" rIns="78232" bIns="41910" numCol="1" spcCol="1270" anchor="ctr" anchorCtr="0">
          <a:noAutofit/>
        </a:bodyPr>
        <a:lstStyle/>
        <a:p>
          <a:pPr marL="0" lvl="0" indent="0" algn="ctr" defTabSz="488950">
            <a:lnSpc>
              <a:spcPct val="90000"/>
            </a:lnSpc>
            <a:spcBef>
              <a:spcPct val="0"/>
            </a:spcBef>
            <a:spcAft>
              <a:spcPct val="35000"/>
            </a:spcAft>
            <a:buNone/>
          </a:pPr>
          <a:r>
            <a:rPr lang="en-US" sz="1100" b="0" i="0" kern="1200" dirty="0">
              <a:solidFill>
                <a:schemeClr val="tx1"/>
              </a:solidFill>
            </a:rPr>
            <a:t>Realization of green wave for cyclists</a:t>
          </a:r>
          <a:r>
            <a:rPr lang="de-DE" sz="1100" b="0" i="0" kern="1200" dirty="0">
              <a:solidFill>
                <a:schemeClr val="tx1"/>
              </a:solidFill>
            </a:rPr>
            <a:t>.</a:t>
          </a:r>
          <a:endParaRPr lang="de-DE" sz="1100" kern="1200" dirty="0">
            <a:solidFill>
              <a:schemeClr val="tx1"/>
            </a:solidFill>
          </a:endParaRPr>
        </a:p>
      </dsp:txBody>
      <dsp:txXfrm rot="10800000">
        <a:off x="1681531" y="2544473"/>
        <a:ext cx="4487791" cy="979002"/>
      </dsp:txXfrm>
    </dsp:sp>
    <dsp:sp modelId="{67E8E996-1D49-454A-A819-FBD269BDD879}">
      <dsp:nvSpPr>
        <dsp:cNvPr id="0" name=""/>
        <dsp:cNvSpPr/>
      </dsp:nvSpPr>
      <dsp:spPr>
        <a:xfrm>
          <a:off x="947280" y="2544473"/>
          <a:ext cx="979002" cy="979002"/>
        </a:xfrm>
        <a:prstGeom prst="ellipse">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176F371-5673-47A9-B365-68EC17B6D0E7}">
      <dsp:nvSpPr>
        <dsp:cNvPr id="0" name=""/>
        <dsp:cNvSpPr/>
      </dsp:nvSpPr>
      <dsp:spPr>
        <a:xfrm rot="10800000">
          <a:off x="1436781" y="3815715"/>
          <a:ext cx="4732541" cy="979002"/>
        </a:xfrm>
        <a:prstGeom prst="homePlate">
          <a:avLst/>
        </a:prstGeom>
        <a:solidFill>
          <a:schemeClr val="accent3">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713" tIns="45720" rIns="85344" bIns="45720" numCol="1" spcCol="1270" anchor="ctr" anchorCtr="0">
          <a:noAutofit/>
        </a:bodyPr>
        <a:lstStyle/>
        <a:p>
          <a:pPr marL="0" lvl="0" indent="0" algn="ctr" defTabSz="533400">
            <a:lnSpc>
              <a:spcPct val="90000"/>
            </a:lnSpc>
            <a:spcBef>
              <a:spcPct val="0"/>
            </a:spcBef>
            <a:spcAft>
              <a:spcPct val="35000"/>
            </a:spcAft>
            <a:buNone/>
          </a:pPr>
          <a:r>
            <a:rPr lang="en-US" sz="1200" b="0" kern="1200" dirty="0">
              <a:solidFill>
                <a:schemeClr val="tx1"/>
              </a:solidFill>
            </a:rPr>
            <a:t>Implementation of a cycling information app to provide a GLOSA and routing service to enable a digital green wave</a:t>
          </a:r>
          <a:r>
            <a:rPr lang="de-DE" sz="1200" b="0" kern="1200" dirty="0">
              <a:solidFill>
                <a:schemeClr val="tx1"/>
              </a:solidFill>
            </a:rPr>
            <a:t>. </a:t>
          </a:r>
          <a:endParaRPr lang="de-DE" sz="1200" kern="1200" dirty="0">
            <a:solidFill>
              <a:schemeClr val="tx1"/>
            </a:solidFill>
          </a:endParaRPr>
        </a:p>
      </dsp:txBody>
      <dsp:txXfrm rot="10800000">
        <a:off x="1681531" y="3815715"/>
        <a:ext cx="4487791" cy="979002"/>
      </dsp:txXfrm>
    </dsp:sp>
    <dsp:sp modelId="{AD3F5E6B-69FE-4112-ACCC-A96F2DDDA43C}">
      <dsp:nvSpPr>
        <dsp:cNvPr id="0" name=""/>
        <dsp:cNvSpPr/>
      </dsp:nvSpPr>
      <dsp:spPr>
        <a:xfrm>
          <a:off x="947280" y="3815715"/>
          <a:ext cx="979002" cy="979002"/>
        </a:xfrm>
        <a:prstGeom prst="ellipse">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6DC8A4-90DE-4FB9-A7C6-C27216F7372B}">
      <dsp:nvSpPr>
        <dsp:cNvPr id="0" name=""/>
        <dsp:cNvSpPr/>
      </dsp:nvSpPr>
      <dsp:spPr>
        <a:xfrm rot="10800000">
          <a:off x="1514317" y="0"/>
          <a:ext cx="4597626" cy="795474"/>
        </a:xfrm>
        <a:prstGeom prst="homePlate">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0782" tIns="41910" rIns="78232" bIns="41910" numCol="1" spcCol="1270" anchor="ctr" anchorCtr="0">
          <a:noAutofit/>
        </a:bodyPr>
        <a:lstStyle/>
        <a:p>
          <a:pPr marL="0" lvl="0" indent="0" algn="ctr" defTabSz="488950">
            <a:lnSpc>
              <a:spcPct val="90000"/>
            </a:lnSpc>
            <a:spcBef>
              <a:spcPct val="0"/>
            </a:spcBef>
            <a:spcAft>
              <a:spcPct val="35000"/>
            </a:spcAft>
            <a:buNone/>
          </a:pPr>
          <a:r>
            <a:rPr lang="en-US" sz="1100" b="0" i="0" kern="1200" dirty="0">
              <a:solidFill>
                <a:schemeClr val="tx1"/>
              </a:solidFill>
            </a:rPr>
            <a:t>Development of innovative forms of interaction and their provision through various media for different fields of application of micro-mobility</a:t>
          </a:r>
          <a:r>
            <a:rPr lang="de-DE" sz="1100" b="0" i="0" kern="1200" dirty="0">
              <a:solidFill>
                <a:schemeClr val="tx1"/>
              </a:solidFill>
            </a:rPr>
            <a:t>.</a:t>
          </a:r>
        </a:p>
      </dsp:txBody>
      <dsp:txXfrm rot="10800000">
        <a:off x="1713185" y="0"/>
        <a:ext cx="4398758" cy="795474"/>
      </dsp:txXfrm>
    </dsp:sp>
    <dsp:sp modelId="{C41471FB-3C9D-4699-9D9D-54C0E6DD3C20}">
      <dsp:nvSpPr>
        <dsp:cNvPr id="0" name=""/>
        <dsp:cNvSpPr/>
      </dsp:nvSpPr>
      <dsp:spPr>
        <a:xfrm>
          <a:off x="997176" y="3552"/>
          <a:ext cx="795474" cy="795474"/>
        </a:xfrm>
        <a:prstGeom prst="ellipse">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0247C3-40ED-4E4A-AAA4-34037ADDF572}">
      <dsp:nvSpPr>
        <dsp:cNvPr id="0" name=""/>
        <dsp:cNvSpPr/>
      </dsp:nvSpPr>
      <dsp:spPr>
        <a:xfrm rot="10800000">
          <a:off x="1375986" y="1036481"/>
          <a:ext cx="4673334" cy="795474"/>
        </a:xfrm>
        <a:prstGeom prst="homePlate">
          <a:avLst/>
        </a:prstGeom>
        <a:solidFill>
          <a:schemeClr val="accent3">
            <a:shade val="50000"/>
            <a:hueOff val="0"/>
            <a:satOff val="0"/>
            <a:lumOff val="1438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0782" tIns="41910" rIns="78232"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tx1"/>
              </a:solidFill>
            </a:rPr>
            <a:t>Visualization of speed recommendations or remaining green times in the infrastructure along selected bike lanes</a:t>
          </a:r>
          <a:r>
            <a:rPr lang="de-DE" sz="1100" kern="1200" dirty="0">
              <a:solidFill>
                <a:schemeClr val="tx1"/>
              </a:solidFill>
            </a:rPr>
            <a:t>.</a:t>
          </a:r>
        </a:p>
      </dsp:txBody>
      <dsp:txXfrm rot="10800000">
        <a:off x="1574854" y="1036481"/>
        <a:ext cx="4474466" cy="795474"/>
      </dsp:txXfrm>
    </dsp:sp>
    <dsp:sp modelId="{6B93EC42-A193-48B9-8934-C0510D926E6B}">
      <dsp:nvSpPr>
        <dsp:cNvPr id="0" name=""/>
        <dsp:cNvSpPr/>
      </dsp:nvSpPr>
      <dsp:spPr>
        <a:xfrm>
          <a:off x="978249" y="1036481"/>
          <a:ext cx="795474" cy="795474"/>
        </a:xfrm>
        <a:prstGeom prst="ellipse">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t="-24000" b="-2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A63DA6-99FB-4F47-9EBF-2ABCF38BB011}">
      <dsp:nvSpPr>
        <dsp:cNvPr id="0" name=""/>
        <dsp:cNvSpPr/>
      </dsp:nvSpPr>
      <dsp:spPr>
        <a:xfrm rot="10800000">
          <a:off x="1375986" y="2069410"/>
          <a:ext cx="4673334" cy="795474"/>
        </a:xfrm>
        <a:prstGeom prst="homePlate">
          <a:avLst/>
        </a:prstGeom>
        <a:solidFill>
          <a:schemeClr val="accent3">
            <a:shade val="50000"/>
            <a:hueOff val="0"/>
            <a:satOff val="0"/>
            <a:lumOff val="2877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0782" tIns="45720" rIns="85344" bIns="457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rPr>
            <a:t>Warning the car driver about cyclists in the intersection area to increase the safety of cyclists</a:t>
          </a:r>
          <a:r>
            <a:rPr lang="de-DE" sz="1200" kern="1200" dirty="0">
              <a:solidFill>
                <a:schemeClr val="tx1"/>
              </a:solidFill>
            </a:rPr>
            <a:t>.</a:t>
          </a:r>
        </a:p>
      </dsp:txBody>
      <dsp:txXfrm rot="10800000">
        <a:off x="1574854" y="2069410"/>
        <a:ext cx="4474466" cy="795474"/>
      </dsp:txXfrm>
    </dsp:sp>
    <dsp:sp modelId="{67E8E996-1D49-454A-A819-FBD269BDD879}">
      <dsp:nvSpPr>
        <dsp:cNvPr id="0" name=""/>
        <dsp:cNvSpPr/>
      </dsp:nvSpPr>
      <dsp:spPr>
        <a:xfrm>
          <a:off x="978249" y="2069410"/>
          <a:ext cx="795474" cy="795474"/>
        </a:xfrm>
        <a:prstGeom prst="ellipse">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176F371-5673-47A9-B365-68EC17B6D0E7}">
      <dsp:nvSpPr>
        <dsp:cNvPr id="0" name=""/>
        <dsp:cNvSpPr/>
      </dsp:nvSpPr>
      <dsp:spPr>
        <a:xfrm rot="10800000">
          <a:off x="1375986" y="3102340"/>
          <a:ext cx="4673334" cy="795474"/>
        </a:xfrm>
        <a:prstGeom prst="homePlate">
          <a:avLst/>
        </a:prstGeom>
        <a:solidFill>
          <a:schemeClr val="accent3">
            <a:shade val="50000"/>
            <a:hueOff val="0"/>
            <a:satOff val="0"/>
            <a:lumOff val="2877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0782" tIns="41910" rIns="78232" bIns="41910" numCol="1" spcCol="1270" anchor="ctr" anchorCtr="0">
          <a:noAutofit/>
        </a:bodyPr>
        <a:lstStyle/>
        <a:p>
          <a:pPr marL="0" lvl="0" indent="0" algn="ctr" defTabSz="488950">
            <a:lnSpc>
              <a:spcPct val="90000"/>
            </a:lnSpc>
            <a:spcBef>
              <a:spcPct val="0"/>
            </a:spcBef>
            <a:spcAft>
              <a:spcPct val="35000"/>
            </a:spcAft>
            <a:buNone/>
          </a:pPr>
          <a:r>
            <a:rPr lang="en-US" sz="1100" b="0" i="0" kern="1200" dirty="0">
              <a:solidFill>
                <a:schemeClr val="tx1"/>
              </a:solidFill>
            </a:rPr>
            <a:t>Collection of dynamic cycling-related data and use of data from other projects to enrich the database of the PrioBike-HH services</a:t>
          </a:r>
          <a:r>
            <a:rPr lang="de-DE" sz="1100" b="0" i="0" kern="1200" dirty="0">
              <a:solidFill>
                <a:schemeClr val="tx1"/>
              </a:solidFill>
            </a:rPr>
            <a:t>.</a:t>
          </a:r>
        </a:p>
      </dsp:txBody>
      <dsp:txXfrm rot="10800000">
        <a:off x="1574854" y="3102340"/>
        <a:ext cx="4474466" cy="795474"/>
      </dsp:txXfrm>
    </dsp:sp>
    <dsp:sp modelId="{AD3F5E6B-69FE-4112-ACCC-A96F2DDDA43C}">
      <dsp:nvSpPr>
        <dsp:cNvPr id="0" name=""/>
        <dsp:cNvSpPr/>
      </dsp:nvSpPr>
      <dsp:spPr>
        <a:xfrm>
          <a:off x="978249" y="3102340"/>
          <a:ext cx="795474" cy="795474"/>
        </a:xfrm>
        <a:prstGeom prst="ellipse">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523E060-D07D-47B0-A162-01EF5F741F5C}">
      <dsp:nvSpPr>
        <dsp:cNvPr id="0" name=""/>
        <dsp:cNvSpPr/>
      </dsp:nvSpPr>
      <dsp:spPr>
        <a:xfrm rot="10800000">
          <a:off x="1375986" y="4135269"/>
          <a:ext cx="4673334" cy="795474"/>
        </a:xfrm>
        <a:prstGeom prst="homePlate">
          <a:avLst/>
        </a:prstGeom>
        <a:solidFill>
          <a:schemeClr val="accent3">
            <a:shade val="50000"/>
            <a:hueOff val="0"/>
            <a:satOff val="0"/>
            <a:lumOff val="1438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0782" tIns="41910" rIns="78232" bIns="41910" numCol="1" spcCol="1270" anchor="ctr" anchorCtr="0">
          <a:noAutofit/>
        </a:bodyPr>
        <a:lstStyle/>
        <a:p>
          <a:pPr marL="0" lvl="0" indent="0" algn="ctr" defTabSz="488950">
            <a:lnSpc>
              <a:spcPct val="90000"/>
            </a:lnSpc>
            <a:spcBef>
              <a:spcPct val="0"/>
            </a:spcBef>
            <a:spcAft>
              <a:spcPct val="35000"/>
            </a:spcAft>
            <a:buNone/>
          </a:pPr>
          <a:r>
            <a:rPr lang="en-US" sz="1100" b="0" i="0" kern="1200" dirty="0">
              <a:solidFill>
                <a:schemeClr val="tx1"/>
              </a:solidFill>
            </a:rPr>
            <a:t>Ensuring permanent functioning of specific PrioBike-HH solutions and transferability to other cities</a:t>
          </a:r>
          <a:r>
            <a:rPr lang="de-DE" sz="1100" b="0" i="0" kern="1200" dirty="0">
              <a:solidFill>
                <a:schemeClr val="tx1"/>
              </a:solidFill>
            </a:rPr>
            <a:t>. </a:t>
          </a:r>
        </a:p>
      </dsp:txBody>
      <dsp:txXfrm rot="10800000">
        <a:off x="1574854" y="4135269"/>
        <a:ext cx="4474466" cy="795474"/>
      </dsp:txXfrm>
    </dsp:sp>
    <dsp:sp modelId="{FC35B112-B108-4C70-827D-DAC695144100}">
      <dsp:nvSpPr>
        <dsp:cNvPr id="0" name=""/>
        <dsp:cNvSpPr/>
      </dsp:nvSpPr>
      <dsp:spPr>
        <a:xfrm>
          <a:off x="978249" y="4135269"/>
          <a:ext cx="795474" cy="795474"/>
        </a:xfrm>
        <a:prstGeom prst="ellipse">
          <a:avLst/>
        </a:prstGeom>
        <a:blipFill>
          <a:blip xmlns:r="http://schemas.openxmlformats.org/officeDocument/2006/relationships" r:embed="rId5" cstate="screen">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B0466D-4A98-44A5-A395-D40BDF0D802C}">
      <dsp:nvSpPr>
        <dsp:cNvPr id="0" name=""/>
        <dsp:cNvSpPr/>
      </dsp:nvSpPr>
      <dsp:spPr>
        <a:xfrm>
          <a:off x="0" y="781922"/>
          <a:ext cx="4659991" cy="1883700"/>
        </a:xfrm>
        <a:prstGeom prst="rect">
          <a:avLst/>
        </a:prstGeom>
        <a:solidFill>
          <a:schemeClr val="lt1">
            <a:alpha val="90000"/>
            <a:hueOff val="0"/>
            <a:satOff val="0"/>
            <a:lumOff val="0"/>
            <a:alphaOff val="0"/>
          </a:schemeClr>
        </a:solidFill>
        <a:ln w="25400" cap="flat" cmpd="sng" algn="ctr">
          <a:solidFill>
            <a:schemeClr val="accent3">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667" tIns="1083056" rIns="361667" bIns="71120" numCol="1" spcCol="1270" anchor="t" anchorCtr="0">
          <a:noAutofit/>
        </a:bodyPr>
        <a:lstStyle/>
        <a:p>
          <a:pPr marL="57150" lvl="1" indent="-57150" algn="l" defTabSz="444500">
            <a:lnSpc>
              <a:spcPct val="90000"/>
            </a:lnSpc>
            <a:spcBef>
              <a:spcPct val="0"/>
            </a:spcBef>
            <a:spcAft>
              <a:spcPct val="15000"/>
            </a:spcAft>
            <a:buChar char="•"/>
          </a:pPr>
          <a:r>
            <a:rPr lang="de-DE" sz="1000" kern="1200" dirty="0">
              <a:solidFill>
                <a:srgbClr val="303434"/>
              </a:solidFill>
              <a:latin typeface="+mn-lt"/>
              <a:ea typeface="+mn-ea"/>
              <a:cs typeface="+mn-cs"/>
            </a:rPr>
            <a:t>Traffic light </a:t>
          </a:r>
          <a:r>
            <a:rPr lang="de-DE" sz="1000" kern="1200" dirty="0" err="1">
              <a:solidFill>
                <a:srgbClr val="303434"/>
              </a:solidFill>
              <a:latin typeface="+mn-lt"/>
              <a:ea typeface="+mn-ea"/>
              <a:cs typeface="+mn-cs"/>
            </a:rPr>
            <a:t>process</a:t>
          </a:r>
          <a:r>
            <a:rPr lang="de-DE" sz="1000" kern="1200" dirty="0">
              <a:solidFill>
                <a:srgbClr val="303434"/>
              </a:solidFill>
              <a:latin typeface="+mn-lt"/>
              <a:ea typeface="+mn-ea"/>
              <a:cs typeface="+mn-cs"/>
            </a:rPr>
            <a:t> </a:t>
          </a:r>
          <a:r>
            <a:rPr lang="de-DE" sz="1000" kern="1200" dirty="0" err="1">
              <a:solidFill>
                <a:srgbClr val="303434"/>
              </a:solidFill>
              <a:latin typeface="+mn-lt"/>
              <a:ea typeface="+mn-ea"/>
              <a:cs typeface="+mn-cs"/>
            </a:rPr>
            <a:t>data</a:t>
          </a:r>
          <a:r>
            <a:rPr lang="de-DE" sz="1000" kern="1200" dirty="0">
              <a:solidFill>
                <a:srgbClr val="303434"/>
              </a:solidFill>
              <a:latin typeface="+mn-lt"/>
              <a:ea typeface="+mn-ea"/>
              <a:cs typeface="+mn-cs"/>
            </a:rPr>
            <a:t>  </a:t>
          </a:r>
          <a:br>
            <a:rPr lang="de-DE" sz="1000" kern="1200" dirty="0">
              <a:solidFill>
                <a:srgbClr val="303434"/>
              </a:solidFill>
              <a:latin typeface="+mn-lt"/>
              <a:ea typeface="+mn-ea"/>
              <a:cs typeface="+mn-cs"/>
            </a:rPr>
          </a:br>
          <a:r>
            <a:rPr lang="de-DE" sz="1000" kern="1200" dirty="0">
              <a:solidFill>
                <a:srgbClr val="303434"/>
              </a:solidFill>
              <a:latin typeface="+mn-lt"/>
              <a:ea typeface="+mn-ea"/>
              <a:cs typeface="+mn-cs"/>
            </a:rPr>
            <a:t>(</a:t>
          </a:r>
          <a:r>
            <a:rPr lang="de-DE" sz="1000" kern="1200" dirty="0" err="1">
              <a:solidFill>
                <a:srgbClr val="303434"/>
              </a:solidFill>
              <a:latin typeface="+mn-lt"/>
              <a:ea typeface="+mn-ea"/>
              <a:cs typeface="+mn-cs"/>
            </a:rPr>
            <a:t>as</a:t>
          </a:r>
          <a:r>
            <a:rPr lang="de-DE" sz="1000" kern="1200" dirty="0">
              <a:solidFill>
                <a:srgbClr val="303434"/>
              </a:solidFill>
              <a:latin typeface="+mn-lt"/>
              <a:ea typeface="+mn-ea"/>
              <a:cs typeface="+mn-cs"/>
            </a:rPr>
            <a:t> </a:t>
          </a:r>
          <a:r>
            <a:rPr lang="de-DE" sz="1000" kern="1200" dirty="0" err="1">
              <a:solidFill>
                <a:srgbClr val="303434"/>
              </a:solidFill>
              <a:latin typeface="+mn-lt"/>
              <a:ea typeface="+mn-ea"/>
              <a:cs typeface="+mn-cs"/>
            </a:rPr>
            <a:t>SensorThingsAPI</a:t>
          </a:r>
          <a:r>
            <a:rPr lang="de-DE" sz="1000" kern="1200" dirty="0">
              <a:solidFill>
                <a:srgbClr val="303434"/>
              </a:solidFill>
              <a:latin typeface="+mn-lt"/>
              <a:ea typeface="+mn-ea"/>
              <a:cs typeface="+mn-cs"/>
            </a:rPr>
            <a:t> Objects)</a:t>
          </a:r>
        </a:p>
        <a:p>
          <a:pPr marL="57150" lvl="1" indent="-57150" algn="l" defTabSz="444500">
            <a:lnSpc>
              <a:spcPct val="90000"/>
            </a:lnSpc>
            <a:spcBef>
              <a:spcPct val="0"/>
            </a:spcBef>
            <a:spcAft>
              <a:spcPct val="15000"/>
            </a:spcAft>
            <a:buChar char="•"/>
          </a:pPr>
          <a:r>
            <a:rPr lang="de-DE" sz="1000" kern="1200" dirty="0">
              <a:solidFill>
                <a:srgbClr val="303434"/>
              </a:solidFill>
              <a:latin typeface="+mn-lt"/>
              <a:ea typeface="+mn-ea"/>
              <a:cs typeface="+mn-cs"/>
            </a:rPr>
            <a:t>MAP – Data (</a:t>
          </a:r>
          <a:r>
            <a:rPr lang="de-DE" sz="1000" kern="1200" dirty="0" err="1">
              <a:solidFill>
                <a:srgbClr val="303434"/>
              </a:solidFill>
              <a:latin typeface="+mn-lt"/>
              <a:ea typeface="+mn-ea"/>
              <a:cs typeface="+mn-cs"/>
            </a:rPr>
            <a:t>intersection</a:t>
          </a:r>
          <a:r>
            <a:rPr lang="de-DE" sz="1000" kern="1200" dirty="0">
              <a:solidFill>
                <a:srgbClr val="303434"/>
              </a:solidFill>
              <a:latin typeface="+mn-lt"/>
              <a:ea typeface="+mn-ea"/>
              <a:cs typeface="+mn-cs"/>
            </a:rPr>
            <a:t> </a:t>
          </a:r>
          <a:r>
            <a:rPr lang="de-DE" sz="1000" kern="1200" dirty="0" err="1">
              <a:solidFill>
                <a:srgbClr val="303434"/>
              </a:solidFill>
              <a:latin typeface="+mn-lt"/>
              <a:ea typeface="+mn-ea"/>
              <a:cs typeface="+mn-cs"/>
            </a:rPr>
            <a:t>topology</a:t>
          </a:r>
          <a:r>
            <a:rPr lang="de-DE" sz="1000" kern="1200" dirty="0">
              <a:solidFill>
                <a:srgbClr val="303434"/>
              </a:solidFill>
              <a:latin typeface="+mn-lt"/>
              <a:ea typeface="+mn-ea"/>
              <a:cs typeface="+mn-cs"/>
            </a:rPr>
            <a:t>)</a:t>
          </a:r>
        </a:p>
        <a:p>
          <a:pPr marL="57150" lvl="1" indent="-57150" algn="l" defTabSz="444500">
            <a:lnSpc>
              <a:spcPct val="90000"/>
            </a:lnSpc>
            <a:spcBef>
              <a:spcPct val="0"/>
            </a:spcBef>
            <a:spcAft>
              <a:spcPct val="15000"/>
            </a:spcAft>
            <a:buChar char="•"/>
          </a:pPr>
          <a:r>
            <a:rPr lang="de-DE" sz="1000" kern="1200" dirty="0" err="1">
              <a:solidFill>
                <a:srgbClr val="303434"/>
              </a:solidFill>
              <a:latin typeface="+mn-lt"/>
              <a:ea typeface="+mn-ea"/>
              <a:cs typeface="+mn-cs"/>
            </a:rPr>
            <a:t>Detector</a:t>
          </a:r>
          <a:r>
            <a:rPr lang="de-DE" sz="1000" kern="1200" dirty="0">
              <a:solidFill>
                <a:srgbClr val="303434"/>
              </a:solidFill>
              <a:latin typeface="+mn-lt"/>
              <a:ea typeface="+mn-ea"/>
              <a:cs typeface="+mn-cs"/>
            </a:rPr>
            <a:t> </a:t>
          </a:r>
          <a:r>
            <a:rPr lang="de-DE" sz="1000" kern="1200" dirty="0" err="1">
              <a:solidFill>
                <a:srgbClr val="303434"/>
              </a:solidFill>
              <a:latin typeface="+mn-lt"/>
              <a:ea typeface="+mn-ea"/>
              <a:cs typeface="+mn-cs"/>
            </a:rPr>
            <a:t>data</a:t>
          </a:r>
          <a:r>
            <a:rPr lang="de-DE" sz="1000" kern="1200" dirty="0">
              <a:solidFill>
                <a:srgbClr val="303434"/>
              </a:solidFill>
              <a:latin typeface="+mn-lt"/>
              <a:ea typeface="+mn-ea"/>
              <a:cs typeface="+mn-cs"/>
            </a:rPr>
            <a:t> </a:t>
          </a:r>
          <a:r>
            <a:rPr lang="en-US" sz="1000" kern="1200" dirty="0">
              <a:solidFill>
                <a:srgbClr val="303434"/>
              </a:solidFill>
              <a:latin typeface="+mn-lt"/>
              <a:ea typeface="+mn-ea"/>
              <a:cs typeface="+mn-cs"/>
            </a:rPr>
            <a:t>(cars, pedestrians, cyclists, bus request points) </a:t>
          </a:r>
          <a:endParaRPr lang="de-DE" sz="1000" kern="1200" dirty="0">
            <a:solidFill>
              <a:srgbClr val="303434"/>
            </a:solidFill>
            <a:latin typeface="+mn-lt"/>
            <a:ea typeface="+mn-ea"/>
            <a:cs typeface="+mn-cs"/>
          </a:endParaRPr>
        </a:p>
        <a:p>
          <a:pPr marL="57150" lvl="1" indent="-57150" algn="l" defTabSz="444500">
            <a:lnSpc>
              <a:spcPct val="90000"/>
            </a:lnSpc>
            <a:spcBef>
              <a:spcPct val="0"/>
            </a:spcBef>
            <a:spcAft>
              <a:spcPct val="15000"/>
            </a:spcAft>
            <a:buChar char="•"/>
          </a:pPr>
          <a:r>
            <a:rPr lang="en-US" sz="1000" kern="1200" dirty="0">
              <a:solidFill>
                <a:srgbClr val="303434"/>
              </a:solidFill>
              <a:latin typeface="+mn-lt"/>
              <a:ea typeface="+mn-ea"/>
              <a:cs typeface="+mn-cs"/>
            </a:rPr>
            <a:t>Number of the running signal program</a:t>
          </a:r>
          <a:endParaRPr lang="de-DE" sz="1000" kern="1200" dirty="0">
            <a:solidFill>
              <a:srgbClr val="303434"/>
            </a:solidFill>
            <a:latin typeface="+mn-lt"/>
            <a:ea typeface="+mn-ea"/>
            <a:cs typeface="+mn-cs"/>
          </a:endParaRPr>
        </a:p>
      </dsp:txBody>
      <dsp:txXfrm>
        <a:off x="0" y="781922"/>
        <a:ext cx="4659991" cy="1883700"/>
      </dsp:txXfrm>
    </dsp:sp>
    <dsp:sp modelId="{B2C13DC7-7DBC-489C-ACB9-5617676B4D67}">
      <dsp:nvSpPr>
        <dsp:cNvPr id="0" name=""/>
        <dsp:cNvSpPr/>
      </dsp:nvSpPr>
      <dsp:spPr>
        <a:xfrm>
          <a:off x="193683" y="0"/>
          <a:ext cx="2530263" cy="1535040"/>
        </a:xfrm>
        <a:prstGeom prst="roundRect">
          <a:avLst/>
        </a:prstGeom>
        <a:solidFill>
          <a:schemeClr val="accent3">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3296" tIns="0" rIns="123296" bIns="0" numCol="1" spcCol="1270" anchor="ctr" anchorCtr="0">
          <a:noAutofit/>
        </a:bodyPr>
        <a:lstStyle/>
        <a:p>
          <a:pPr marL="0" lvl="0" indent="0" algn="ctr" defTabSz="1066800">
            <a:lnSpc>
              <a:spcPct val="90000"/>
            </a:lnSpc>
            <a:spcBef>
              <a:spcPct val="0"/>
            </a:spcBef>
            <a:spcAft>
              <a:spcPct val="35000"/>
            </a:spcAft>
            <a:buNone/>
          </a:pPr>
          <a:r>
            <a:rPr lang="de-DE" sz="2400" b="1" kern="1200" baseline="0"/>
            <a:t>Data</a:t>
          </a:r>
          <a:endParaRPr lang="de-DE" sz="2400" b="1" kern="1200" dirty="0"/>
        </a:p>
      </dsp:txBody>
      <dsp:txXfrm>
        <a:off x="268617" y="74934"/>
        <a:ext cx="2380395" cy="1385172"/>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8ABB1EAD-304C-5263-2941-EC0C23DB8209}"/>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BBFA6612-460A-334C-3E7F-B9D0020C838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3B924BA2-10E3-15D7-10F8-D05E7EF35B6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152605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F9B16F9F-E323-A231-1CF6-F11499E302D4}"/>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9BA65A9D-CB19-B0D8-38A2-3B3657006B7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C43A1931-D92B-A243-3DFA-7FE9C80266B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421463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0672C33B-0E5B-AEBE-15CD-92E1AA83F3F4}"/>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3E4A76AA-0F5F-3E8D-7E51-746C132D384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F67AC2C4-6D11-EF09-543E-B584F0277CE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315969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F30C2BF3-0EA0-2583-C555-3C432456B12F}"/>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DBC4B8AD-9A5D-B178-0778-AB331F7702A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0ADC1213-778A-F72A-EE4D-89C3E7B7AEB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241430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F6B05286-D921-272C-9A24-B4CAB096AACD}"/>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B7DAA70D-AE14-328B-99AB-B83B73F4C88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678BCA95-D2C9-1884-4CE0-A6A93A8A80A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05541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5FE9B44D-4473-C779-FA0A-5DACD1E3120B}"/>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92D2C74A-F868-1601-CF8C-ECC32C5B251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2DFA95BD-DA05-C07C-FBB9-F9AE5894D2B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6556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1AEA0FF8-B503-4976-68E6-97E03D4BA520}"/>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77B83BEF-56BE-5FF7-4F35-2B7D0B7F1CD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59B5FFED-23AB-315A-20B5-B76EFA3B792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77466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21F12A0F-0B28-921C-0F70-AD25127BAFA1}"/>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BBBAAD8E-BF68-3CEF-DD65-24522496667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3E0AE633-0516-EAF8-1573-B8CC0E324E3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522646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0FE430AD-A74B-6653-3DF9-777E1CA23C7C}"/>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86EBBB6C-884B-7596-109E-5C7B603C8D4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831B24BF-8516-6721-7801-C00913D42E9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382595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2CFCD67E-394B-E235-3A87-B4288A8B35FB}"/>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B527A25D-BCBC-90B7-BFFA-98C994BC780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306D826B-EB39-60F8-D15E-03A81364236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940753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4D83B2A6-93D7-73C6-B6DD-8850BCDF2568}"/>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5E0F49D5-4FE2-1D37-1415-B1667E2E2F1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2F310900-F99A-0E4F-0953-AE71518EA66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550544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3DB07381-C2A4-C53C-3912-8DB2A2E84C72}"/>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502D96B7-D1AD-2174-5B28-35E7ACFA517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B52A247B-679C-FE81-4DA4-D25ABEFDF47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94023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082C1058-CCB5-F551-686B-6018FAD26E58}"/>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C6909573-1207-53EF-77E4-A5F556ED45F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C55C15E9-48BB-DA35-9718-36B4019B7DB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031518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FBC08C66-AB29-1301-DADF-962A3D621FD3}"/>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33B42B1C-A875-3F65-8E27-31CE6BB18FA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B338FE54-05C4-01F3-7360-A46B27AEA41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921174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4EE56F27-D851-0F6B-CB81-83D9AA2B63EE}"/>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696D98F2-6E78-0DC6-71A3-840F23CFD62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B708EEDA-DB9D-7C44-5068-2B72EDE87B5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78894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79EEC98D-7FF7-A768-F9D2-A9C2707D1D35}"/>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7079AAD0-00A8-D469-74E9-068C0B0DC77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0A078F97-E4CC-3CB4-4C23-2ACCC126874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88945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E436D650-3EC8-E33A-D9F4-86AEEF1AF354}"/>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372FC0BE-CD61-C965-3BB1-71C05A29AC8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05ACC71B-E8CC-8EF2-3BC2-CFE393A045A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445263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2B1ADC4F-5A1C-F238-27E5-884DDAF2881D}"/>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ECD6AF55-5828-F827-00AB-61DADE543B2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9A87171E-BA7F-6F66-C307-27EB53D889A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968724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3EDDD042-B63F-41CC-D452-11E7A60A2615}"/>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AA5AADD0-5DAF-EA6D-7B41-2FFD6E054AC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7AFD1378-1F47-399C-2F17-59719BBA3DC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32739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ED591477-196A-A741-F534-C34E19D18504}"/>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774DE778-BB93-3F2D-2513-23698EAFB3B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9A0EDC3A-A95C-070B-C2FC-EC9869E0EBB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56864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DCC3B695-F955-EE2B-8D81-D148491B770A}"/>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22E6CE61-6567-5A6C-A298-57F2C82EEB8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71E253A0-562A-CBE6-BE34-89B35C33DCF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20244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CC020015-124B-98B1-BB6B-B04AA2E5107F}"/>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D23D2542-C7B2-89F0-095A-3FDEC6BFA7A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CEFF17FE-6070-06C2-3C79-83A47377501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637892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5F009174-E5D2-8C3F-6E28-900291FB0C02}"/>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72F8C3F3-2510-C2AC-BCA7-95A8FB2F140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57E37422-5CB8-BA2F-613D-6A56610C866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393728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B1E8FA68-8331-ADC4-BD00-DF299BE21539}"/>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F777548E-1A5D-1FBE-4688-375DB887696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72066E0C-7B54-9BD2-9F06-6028075FD5B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992954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770A0B25-571D-FE39-2B2F-F7818D9942CF}"/>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766C7AEA-4C43-E873-0121-FD4912DB4CE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1198B7A6-F62C-2332-1A8A-02F40475335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13093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CBF185CD-3DA5-7BA5-1053-62EF549C15E8}"/>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31434A00-7E8B-74EA-6628-C049C441E11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407C18A0-CEFA-F0F6-0B97-7B662DD0FA0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10844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CD5E06F7-8186-726F-352F-DE89EFC9B9C7}"/>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CEF4ED7B-8D92-66F4-C640-FF338E9673C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B4372E92-8758-A968-AC2A-EEC6814FD90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38483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42BC18C6-D5AC-A2DE-8529-F7B8D46D2D54}"/>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828A7148-CD9B-510F-0D0C-5E7AB0C917D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647BD6D5-7AE0-4D2E-FED4-D3BEA13A66E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866368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3D4FC38B-02AB-F18E-9AA5-6792E5149931}"/>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FD99DACC-0B15-C6DB-A0C1-9669C094C24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81C615C0-F26E-95BE-7CD3-B8C1BF190AE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73665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BFD5B4E5-1A4A-9428-BD94-B8C4789D89E1}"/>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75BAF935-8CDC-ECAE-3797-FA08A06C233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0BB65829-EA43-56D1-6982-29895DF3012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453241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417AA79D-631E-1F11-B855-5669FA17DDDE}"/>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5667FD1B-B47F-174B-C364-4D0895AE3BD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1F7E5E71-65D0-AB33-CC87-E4C4FC11D0A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89414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79EEC98D-7FF7-A768-F9D2-A9C2707D1D35}"/>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7079AAD0-00A8-D469-74E9-068C0B0DC77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0A078F97-E4CC-3CB4-4C23-2ACCC126874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889454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6F98012C-99D1-3D2C-94E0-2A5C7836E19D}"/>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CA0AEA1B-F6F6-D11C-7FBF-358A9A07733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85E74143-080F-E277-EBA7-50BC145C57C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27274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1FE67E7B-735B-3530-6330-49ED3459D6E4}"/>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A3811F6C-69C2-B6AE-70D1-FA6A33E5564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45A58438-6929-1916-C3F0-35DD274CE22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1071015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79A396C3-F9D5-4181-9F8A-1C763FEE80FE}"/>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44CF6F34-D6C0-F690-84A5-AC2EAE2C497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785D7FD0-5433-4D69-A60E-562DB90CBFF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686430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0AAAC336-F432-D55D-7047-2027077EE81F}"/>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D16391F5-F2B0-7FD0-E9A8-C07A24D0F36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581E58D5-FFE5-8C94-C93F-B2C6DC1E6F0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4839772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BB9EA7D8-18E3-A0A9-75B9-79156E844D5C}"/>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56528F06-7448-4CD8-609F-49BDC12B524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A8BA15A4-F563-7A39-2C81-CBDE2B0393F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073081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99ECCCBE-7E26-33DC-1A65-A3609E192DDF}"/>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4376BCD9-EBFC-D617-0C9B-FE67700552E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5D4C55C3-C2F5-F907-19DE-316F36C8472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041592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CE9F2A9C-EE1E-AACC-52C2-7124461AFDD7}"/>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2E5CFD33-01FE-3FD4-E7AF-0F02E367DA7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9ACB1C55-F22F-279C-014B-E924F173A44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9845613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3E38B675-51E3-9907-95EE-E98A67A741D0}"/>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C48DCB7A-C955-B394-D8D0-F004ED00B23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880F0F4F-CDB7-6C60-BDB0-3888CA4D5D3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1034887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61875AED-A7CD-BEB4-9F13-14F3FC1EB9E1}"/>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B1A61920-0EFA-3AA1-75FA-B9E3D8ECE7D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34A03804-B8F4-066C-B16C-FBE337EAC95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5552568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0F3726AE-499E-D51A-3E2F-FC818389A181}"/>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4EE9EEEA-D57C-41C7-B821-ACF394DBF5D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FC2B218C-4E48-0140-2BF7-1B7E4B387F1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086771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AD348943-739B-5F7D-2893-704563994B48}"/>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83B2BF2F-A654-B79A-D77B-2B344F8F5E5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F407790A-FFEC-A7C5-9EFA-B495DA8E43B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302694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6CFBD3EB-27FD-4E1F-BC98-73CE760E0546}"/>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0F224792-480F-B370-46E8-5864036DE11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2C4703DA-E3C7-1302-9271-EC56352E14C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052051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B7792246-2885-C82C-63D0-0481FA0EB0C9}"/>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0AF14B9A-566D-6250-7AAF-40A35964B6F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C001A272-5155-5E69-0ADA-F39C813D691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850004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82BB4A48-FA50-A4D7-B6DF-8593D3A3F9B1}"/>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4315D60C-BE9F-DB52-0510-DFC81EEA71A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A0C2DC92-CC93-4270-157F-D11DACE7E85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1892906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063BD89F-CB83-C9E5-BFEC-B2E272D1D27B}"/>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5EFDAD33-2075-EE65-C474-D931C10B23E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571EA22D-0FEE-DDA7-83AC-217B3AA54B5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7412854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94B385E2-83E4-B4BA-C33C-EEC0E4D97434}"/>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A7E6B56B-4336-B2FE-D359-2E8EB36FDB9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AB4573BC-C4E8-D088-524F-A8B07038CA9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947815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0301AB70-A89B-1784-46D2-81CD7A26B2FA}"/>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4EC09A5A-55BC-D847-FF64-B04BE19733F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A22B7CF8-87D1-7CD6-7805-311211250EE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3066830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E9EC8343-782A-E867-4F73-D4797CD24416}"/>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4A1EB000-BC83-5605-96F0-92E5F614633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4843B0BD-9DBE-C71D-3D29-A6666430872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398758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8BD7634A-ECD3-2092-9F35-F63A0E6EC54A}"/>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C2CDA204-0238-A69A-16EA-26BA79DDF5F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90BE4E8D-DCE6-A52E-4EFB-24CA1C40468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7928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E7655CD7-4416-3265-4402-7CF37973F961}"/>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326B828E-0A2E-5B01-B06B-C4FFCC1A64C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8B90075A-FC43-B1E6-2415-804F8BEFA42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177829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C0C8B3D8-B1AF-3539-2F93-63A76659266C}"/>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D5549D85-8C79-0436-38E8-2B404224FFA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3AF9EB88-81ED-EA44-7BC7-E82F81F55AA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199353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D0292505-DDC2-8386-3715-EEDF4F0DF530}"/>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79D250B5-7361-0FA8-8658-1B9E13D64ED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12B45EEB-1292-0E66-13E7-3E4005CEA37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76735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03C64C84-0C61-41A3-E98F-4DD01104837E}"/>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E377D647-3854-2889-F830-948D0ECB84B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92470314-990A-A0B6-E759-65F852E4251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959690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lajd tytułowy" type="title">
  <p:cSld name="TITLE">
    <p:spTree>
      <p:nvGrpSpPr>
        <p:cNvPr id="1" name="Shape 11"/>
        <p:cNvGrpSpPr/>
        <p:nvPr/>
      </p:nvGrpSpPr>
      <p:grpSpPr>
        <a:xfrm>
          <a:off x="0" y="0"/>
          <a:ext cx="0" cy="0"/>
          <a:chOff x="0" y="0"/>
          <a:chExt cx="0" cy="0"/>
        </a:xfrm>
      </p:grpSpPr>
      <p:sp>
        <p:nvSpPr>
          <p:cNvPr id="12" name="Google Shape;12;p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ytuł i tekst pionowy" type="vertTx">
  <p:cSld name="VERTICAL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ytuł pionowy i tekst" type="vertTitleAndTx">
  <p:cSld name="VERTICAL_TITLE_AND_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links / Bild recht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a:t>Mastertitelformat bearbeiten</a:t>
            </a:r>
            <a:endParaRPr lang="de-DE" noProof="0" dirty="0"/>
          </a:p>
        </p:txBody>
      </p:sp>
      <p:sp>
        <p:nvSpPr>
          <p:cNvPr id="5" name="Fußzeilenplatzhalter 4"/>
          <p:cNvSpPr>
            <a:spLocks noGrp="1"/>
          </p:cNvSpPr>
          <p:nvPr>
            <p:ph type="ftr" sz="quarter" idx="11"/>
          </p:nvPr>
        </p:nvSpPr>
        <p:spPr/>
        <p:txBody>
          <a:bodyPr/>
          <a:lstStyle/>
          <a:p>
            <a:r>
              <a:rPr lang="de-DE" noProof="0"/>
              <a:t>Neue Vorlage</a:t>
            </a:r>
          </a:p>
        </p:txBody>
      </p:sp>
      <p:sp>
        <p:nvSpPr>
          <p:cNvPr id="8" name="Textplatzhalter 7"/>
          <p:cNvSpPr>
            <a:spLocks noGrp="1"/>
          </p:cNvSpPr>
          <p:nvPr>
            <p:ph type="body" sz="quarter" idx="13" hasCustomPrompt="1"/>
          </p:nvPr>
        </p:nvSpPr>
        <p:spPr>
          <a:xfrm>
            <a:off x="478367" y="1555750"/>
            <a:ext cx="5568951" cy="2161276"/>
          </a:xfrm>
        </p:spPr>
        <p:txBody>
          <a:bodyPr/>
          <a:lstStyle>
            <a:lvl5pPr>
              <a:defRPr/>
            </a:lvl5pPr>
          </a:lstStyle>
          <a:p>
            <a:pPr lvl="0"/>
            <a:r>
              <a:rPr lang="de-DE" noProof="0" dirty="0"/>
              <a:t>Formatvorlagen des Textmasters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4" name="Bildplatzhalter 3"/>
          <p:cNvSpPr>
            <a:spLocks noGrp="1"/>
          </p:cNvSpPr>
          <p:nvPr>
            <p:ph type="pic" sz="quarter" idx="14" hasCustomPrompt="1"/>
          </p:nvPr>
        </p:nvSpPr>
        <p:spPr>
          <a:xfrm>
            <a:off x="6288618" y="1555750"/>
            <a:ext cx="5568949" cy="4466167"/>
          </a:xfrm>
        </p:spPr>
        <p:txBody>
          <a:bodyPr tIns="36000">
            <a:noAutofit/>
          </a:bodyPr>
          <a:lstStyle>
            <a:lvl1pPr algn="ctr">
              <a:spcBef>
                <a:spcPts val="0"/>
              </a:spcBef>
              <a:defRPr sz="1400" b="0">
                <a:solidFill>
                  <a:schemeClr val="accent1"/>
                </a:solidFill>
              </a:defRPr>
            </a:lvl1pPr>
          </a:lstStyle>
          <a:p>
            <a:r>
              <a:rPr lang="de-DE" noProof="0"/>
              <a:t>Durch klicken auf das Symbol </a:t>
            </a:r>
            <a:br>
              <a:rPr lang="de-DE" noProof="0"/>
            </a:br>
            <a:r>
              <a:rPr lang="de-DE" noProof="0"/>
              <a:t>das gewünschte Bild einfügen</a:t>
            </a:r>
          </a:p>
          <a:p>
            <a:endParaRPr lang="de-DE" noProof="0"/>
          </a:p>
        </p:txBody>
      </p:sp>
      <p:sp>
        <p:nvSpPr>
          <p:cNvPr id="7" name="Foliennummernplatzhalter 5"/>
          <p:cNvSpPr>
            <a:spLocks noGrp="1"/>
          </p:cNvSpPr>
          <p:nvPr>
            <p:ph type="sldNum" sz="quarter" idx="4"/>
          </p:nvPr>
        </p:nvSpPr>
        <p:spPr bwMode="gray">
          <a:xfrm>
            <a:off x="1470855" y="6578653"/>
            <a:ext cx="960000" cy="164148"/>
          </a:xfrm>
          <a:prstGeom prst="rect">
            <a:avLst/>
          </a:prstGeom>
        </p:spPr>
        <p:txBody>
          <a:bodyPr vert="horz" lIns="0" tIns="0" rIns="0" bIns="0" rtlCol="0" anchor="ctr">
            <a:spAutoFit/>
          </a:bodyPr>
          <a:lstStyle>
            <a:lvl1pPr algn="l">
              <a:defRPr sz="1067">
                <a:solidFill>
                  <a:schemeClr val="bg1"/>
                </a:solidFill>
              </a:defRPr>
            </a:lvl1pPr>
          </a:lstStyle>
          <a:p>
            <a:r>
              <a:rPr lang="de-DE" dirty="0"/>
              <a:t>Seite </a:t>
            </a:r>
            <a:fld id="{7035D381-67B0-48C1-98E1-720E08ACEF49}" type="slidenum">
              <a:rPr lang="de-DE" smtClean="0"/>
              <a:pPr/>
              <a:t>‹#›</a:t>
            </a:fld>
            <a:endParaRPr lang="de-DE" dirty="0"/>
          </a:p>
        </p:txBody>
      </p:sp>
      <p:sp>
        <p:nvSpPr>
          <p:cNvPr id="9" name="Textplatzhalter 3"/>
          <p:cNvSpPr>
            <a:spLocks noGrp="1"/>
          </p:cNvSpPr>
          <p:nvPr>
            <p:ph type="body" sz="quarter" idx="16" hasCustomPrompt="1"/>
          </p:nvPr>
        </p:nvSpPr>
        <p:spPr>
          <a:xfrm>
            <a:off x="478365" y="5857770"/>
            <a:ext cx="5568000" cy="164148"/>
          </a:xfrm>
        </p:spPr>
        <p:txBody>
          <a:bodyPr anchor="b"/>
          <a:lstStyle>
            <a:lvl1pPr>
              <a:defRPr sz="1067" b="0"/>
            </a:lvl1pPr>
          </a:lstStyle>
          <a:p>
            <a:pPr lvl="0"/>
            <a:r>
              <a:rPr lang="de-DE" dirty="0"/>
              <a:t>Hier kann bei Bedarf eine Quelle eingefügt werden</a:t>
            </a:r>
            <a:endParaRPr lang="en-GB" dirty="0"/>
          </a:p>
        </p:txBody>
      </p:sp>
    </p:spTree>
    <p:extLst>
      <p:ext uri="{BB962C8B-B14F-4D97-AF65-F5344CB8AC3E}">
        <p14:creationId xmlns:p14="http://schemas.microsoft.com/office/powerpoint/2010/main" val="1711033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ytuł i zawartość" type="obj">
  <p:cSld name="OBJECT">
    <p:spTree>
      <p:nvGrpSpPr>
        <p:cNvPr id="1" name="Shape 17"/>
        <p:cNvGrpSpPr/>
        <p:nvPr/>
      </p:nvGrpSpPr>
      <p:grpSpPr>
        <a:xfrm>
          <a:off x="0" y="0"/>
          <a:ext cx="0" cy="0"/>
          <a:chOff x="0" y="0"/>
          <a:chExt cx="0" cy="0"/>
        </a:xfrm>
      </p:grpSpPr>
      <p:sp>
        <p:nvSpPr>
          <p:cNvPr id="18" name="Google Shape;18;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Nagłówek sekcji" type="secHead">
  <p:cSld name="SECTION_HEADER">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wa elementy zawartości" type="twoObj">
  <p:cSld name="TWO_OBJECTS">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orównanie" type="twoTxTwoObj">
  <p:cSld name="TWO_OBJECTS_WITH_TEX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ylko tytuł" type="titleOnly">
  <p:cSld name="TITLE_ONLY">
    <p:spTree>
      <p:nvGrpSpPr>
        <p:cNvPr id="1" name="Shape 45"/>
        <p:cNvGrpSpPr/>
        <p:nvPr/>
      </p:nvGrpSpPr>
      <p:grpSpPr>
        <a:xfrm>
          <a:off x="0" y="0"/>
          <a:ext cx="0" cy="0"/>
          <a:chOff x="0" y="0"/>
          <a:chExt cx="0" cy="0"/>
        </a:xfrm>
      </p:grpSpPr>
      <p:sp>
        <p:nvSpPr>
          <p:cNvPr id="46" name="Google Shape;46;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usty" type="blank">
  <p:cSld name="BLANK">
    <p:spTree>
      <p:nvGrpSpPr>
        <p:cNvPr id="1" name="Shape 50"/>
        <p:cNvGrpSpPr/>
        <p:nvPr/>
      </p:nvGrpSpPr>
      <p:grpSpPr>
        <a:xfrm>
          <a:off x="0" y="0"/>
          <a:ext cx="0" cy="0"/>
          <a:chOff x="0" y="0"/>
          <a:chExt cx="0" cy="0"/>
        </a:xfrm>
      </p:grpSpPr>
      <p:sp>
        <p:nvSpPr>
          <p:cNvPr id="51" name="Google Shape;51;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Zawartość z podpisem" type="objTx">
  <p:cSld name="OBJECT_WITH_CAPTION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braz z podpisem" type="picTx">
  <p:cSld name="PICTURE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2"/>
          <p:cNvSpPr>
            <a:spLocks noGrp="1"/>
          </p:cNvSpPr>
          <p:nvPr>
            <p:ph type="pic" idx="2"/>
          </p:nvPr>
        </p:nvSpPr>
        <p:spPr>
          <a:xfrm>
            <a:off x="5183188" y="987425"/>
            <a:ext cx="6172200" cy="4873625"/>
          </a:xfrm>
          <a:prstGeom prst="rect">
            <a:avLst/>
          </a:prstGeom>
          <a:noFill/>
          <a:ln>
            <a:noFill/>
          </a:ln>
        </p:spPr>
      </p:sp>
      <p:sp>
        <p:nvSpPr>
          <p:cNvPr id="64" name="Google Shape;64;p1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l-PL"/>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4.png"/><Relationship Id="rId7"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2.jpg"/><Relationship Id="rId5" Type="http://schemas.openxmlformats.org/officeDocument/2006/relationships/image" Target="../media/image31.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7.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3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3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3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38.xml.rels><?xml version="1.0" encoding="UTF-8" standalone="yes"?>
<Relationships xmlns="http://schemas.openxmlformats.org/package/2006/relationships"><Relationship Id="rId3" Type="http://schemas.openxmlformats.org/officeDocument/2006/relationships/image" Target="../media/image63.jpeg"/><Relationship Id="rId7" Type="http://schemas.openxmlformats.org/officeDocument/2006/relationships/image" Target="../media/image67.jpe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3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70.png"/><Relationship Id="rId4" Type="http://schemas.openxmlformats.org/officeDocument/2006/relationships/image" Target="../media/image69.jpeg"/></Relationships>
</file>

<file path=ppt/slides/_rels/slide4.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4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70.png"/><Relationship Id="rId4" Type="http://schemas.openxmlformats.org/officeDocument/2006/relationships/image" Target="../media/image69.jpeg"/></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71.png"/><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2.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4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12.xml"/><Relationship Id="rId4" Type="http://schemas.openxmlformats.org/officeDocument/2006/relationships/image" Target="../media/image86.PNG"/></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87.png"/><Relationship Id="rId1" Type="http://schemas.openxmlformats.org/officeDocument/2006/relationships/slideLayout" Target="../slideLayouts/slideLayout1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89.emf"/><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93.jpeg"/></Relationships>
</file>

<file path=ppt/slides/_rels/slide52.xml.rels><?xml version="1.0" encoding="UTF-8" standalone="yes"?>
<Relationships xmlns="http://schemas.openxmlformats.org/package/2006/relationships"><Relationship Id="rId3" Type="http://schemas.openxmlformats.org/officeDocument/2006/relationships/hyperlink" Target="https://doi.org/10.1016/j.trc.2022.103991"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94.jpeg"/></Relationships>
</file>

<file path=ppt/slides/_rels/slide53.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96.jpe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99.jpeg"/><Relationship Id="rId4" Type="http://schemas.openxmlformats.org/officeDocument/2006/relationships/image" Target="../media/image98.jpe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102.jpeg"/><Relationship Id="rId4" Type="http://schemas.openxmlformats.org/officeDocument/2006/relationships/image" Target="../media/image101.jpe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105.jpeg"/><Relationship Id="rId4" Type="http://schemas.openxmlformats.org/officeDocument/2006/relationships/image" Target="../media/image10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108.jpeg"/><Relationship Id="rId4" Type="http://schemas.openxmlformats.org/officeDocument/2006/relationships/image" Target="../media/image107.png"/></Relationships>
</file>

<file path=ppt/slides/_rels/slide62.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111.jpe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57.xml"/><Relationship Id="rId1" Type="http://schemas.openxmlformats.org/officeDocument/2006/relationships/slideLayout" Target="../slideLayouts/slideLayout2.xml"/><Relationship Id="rId5" Type="http://schemas.openxmlformats.org/officeDocument/2006/relationships/image" Target="../media/image114.jpeg"/><Relationship Id="rId4" Type="http://schemas.openxmlformats.org/officeDocument/2006/relationships/image" Target="../media/image113.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4000"/>
              <a:buFont typeface="Calibri"/>
              <a:buNone/>
            </a:pPr>
            <a:r>
              <a:rPr lang="en-US" sz="4000" noProof="0" dirty="0"/>
              <a:t>Urban Mobility and Smart City Infrastructure: </a:t>
            </a:r>
            <a:br>
              <a:rPr lang="en-US" sz="4000" noProof="0" dirty="0"/>
            </a:br>
            <a:r>
              <a:rPr lang="en-US" sz="4000" noProof="0" dirty="0"/>
              <a:t>Pedestrian and Bicycle Traffic Management</a:t>
            </a:r>
          </a:p>
        </p:txBody>
      </p:sp>
      <p:sp>
        <p:nvSpPr>
          <p:cNvPr id="85" name="Google Shape;85;p1"/>
          <p:cNvSpPr txBox="1">
            <a:spLocks noGrp="1"/>
          </p:cNvSpPr>
          <p:nvPr>
            <p:ph type="subTitle" idx="1"/>
          </p:nvPr>
        </p:nvSpPr>
        <p:spPr>
          <a:xfrm>
            <a:off x="1376525" y="3651213"/>
            <a:ext cx="9144000" cy="16557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US" noProof="0" dirty="0"/>
              <a:t>Jacek Oskarbski</a:t>
            </a:r>
          </a:p>
        </p:txBody>
      </p:sp>
      <p:pic>
        <p:nvPicPr>
          <p:cNvPr id="86" name="Google Shape;86;p1"/>
          <p:cNvPicPr preferRelativeResize="0"/>
          <p:nvPr/>
        </p:nvPicPr>
        <p:blipFill rotWithShape="1">
          <a:blip r:embed="rId3">
            <a:alphaModFix/>
          </a:blip>
          <a:srcRect/>
          <a:stretch/>
        </p:blipFill>
        <p:spPr>
          <a:xfrm>
            <a:off x="635529" y="5945188"/>
            <a:ext cx="2352675" cy="504825"/>
          </a:xfrm>
          <a:prstGeom prst="rect">
            <a:avLst/>
          </a:prstGeom>
          <a:noFill/>
          <a:ln>
            <a:noFill/>
          </a:ln>
        </p:spPr>
      </p:pic>
      <p:pic>
        <p:nvPicPr>
          <p:cNvPr id="87" name="Google Shape;87;p1"/>
          <p:cNvPicPr preferRelativeResize="0"/>
          <p:nvPr/>
        </p:nvPicPr>
        <p:blipFill rotWithShape="1">
          <a:blip r:embed="rId4">
            <a:alphaModFix/>
          </a:blip>
          <a:srcRect/>
          <a:stretch/>
        </p:blipFill>
        <p:spPr>
          <a:xfrm>
            <a:off x="8949798" y="6002338"/>
            <a:ext cx="2924175" cy="447675"/>
          </a:xfrm>
          <a:prstGeom prst="rect">
            <a:avLst/>
          </a:prstGeom>
          <a:noFill/>
          <a:ln>
            <a:noFill/>
          </a:ln>
        </p:spPr>
      </p:pic>
      <p:pic>
        <p:nvPicPr>
          <p:cNvPr id="88" name="Google Shape;88;p1"/>
          <p:cNvPicPr preferRelativeResize="0"/>
          <p:nvPr/>
        </p:nvPicPr>
        <p:blipFill rotWithShape="1">
          <a:blip r:embed="rId5">
            <a:alphaModFix/>
          </a:blip>
          <a:srcRect/>
          <a:stretch/>
        </p:blipFill>
        <p:spPr>
          <a:xfrm>
            <a:off x="7497360" y="6010805"/>
            <a:ext cx="1227411" cy="447674"/>
          </a:xfrm>
          <a:prstGeom prst="rect">
            <a:avLst/>
          </a:prstGeom>
          <a:noFill/>
          <a:ln>
            <a:noFill/>
          </a:ln>
        </p:spPr>
      </p:pic>
      <p:pic>
        <p:nvPicPr>
          <p:cNvPr id="90" name="Google Shape;90;p1"/>
          <p:cNvPicPr preferRelativeResize="0"/>
          <p:nvPr/>
        </p:nvPicPr>
        <p:blipFill rotWithShape="1">
          <a:blip r:embed="rId4">
            <a:alphaModFix/>
          </a:blip>
          <a:srcRect/>
          <a:stretch/>
        </p:blipFill>
        <p:spPr>
          <a:xfrm>
            <a:off x="8851473" y="6002338"/>
            <a:ext cx="2924175" cy="447675"/>
          </a:xfrm>
          <a:prstGeom prst="rect">
            <a:avLst/>
          </a:prstGeom>
          <a:noFill/>
          <a:ln>
            <a:noFill/>
          </a:ln>
        </p:spPr>
      </p:pic>
      <p:pic>
        <p:nvPicPr>
          <p:cNvPr id="91" name="Google Shape;91;p1"/>
          <p:cNvPicPr preferRelativeResize="0"/>
          <p:nvPr/>
        </p:nvPicPr>
        <p:blipFill rotWithShape="1">
          <a:blip r:embed="rId5">
            <a:alphaModFix/>
          </a:blip>
          <a:srcRect/>
          <a:stretch/>
        </p:blipFill>
        <p:spPr>
          <a:xfrm>
            <a:off x="7399035" y="6010805"/>
            <a:ext cx="1227411" cy="447674"/>
          </a:xfrm>
          <a:prstGeom prst="rect">
            <a:avLst/>
          </a:prstGeom>
          <a:noFill/>
          <a:ln>
            <a:noFill/>
          </a:ln>
        </p:spPr>
      </p:pic>
      <p:pic>
        <p:nvPicPr>
          <p:cNvPr id="1026" name="Picture 2" descr="SQUARES – Sustainability and Quality Assurance for Academic Governance and Redesign Engineering Studies">
            <a:extLst>
              <a:ext uri="{FF2B5EF4-FFF2-40B4-BE49-F238E27FC236}">
                <a16:creationId xmlns:a16="http://schemas.microsoft.com/office/drawing/2014/main" id="{62AE5BEC-2F30-CD72-49FE-F863FD9A284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3162" y="91029"/>
            <a:ext cx="1997113" cy="885439"/>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a:extLst>
              <a:ext uri="{FF2B5EF4-FFF2-40B4-BE49-F238E27FC236}">
                <a16:creationId xmlns:a16="http://schemas.microsoft.com/office/drawing/2014/main" id="{3207F96E-4ED2-5BE3-9233-4BF373C4E320}"/>
              </a:ext>
            </a:extLst>
          </p:cNvPr>
          <p:cNvSpPr txBox="1"/>
          <p:nvPr/>
        </p:nvSpPr>
        <p:spPr>
          <a:xfrm>
            <a:off x="1988835" y="201684"/>
            <a:ext cx="5400675" cy="734945"/>
          </a:xfrm>
          <a:prstGeom prst="rect">
            <a:avLst/>
          </a:prstGeom>
          <a:noFill/>
        </p:spPr>
        <p:txBody>
          <a:bodyPr wrap="square" rtlCol="0">
            <a:spAutoFit/>
          </a:bodyPr>
          <a:lstStyle/>
          <a:p>
            <a:pPr algn="ctr">
              <a:lnSpc>
                <a:spcPct val="120000"/>
              </a:lnSpc>
            </a:pPr>
            <a:r>
              <a:rPr lang="en-US" sz="1800" b="1" i="0" noProof="0" dirty="0">
                <a:effectLst/>
                <a:latin typeface="Calibri" panose="020F0502020204030204" pitchFamily="34" charset="0"/>
                <a:ea typeface="Calibri" panose="020F0502020204030204" pitchFamily="34" charset="0"/>
                <a:cs typeface="Calibri" panose="020F0502020204030204" pitchFamily="34" charset="0"/>
              </a:rPr>
              <a:t>Sustainability and Quality Assurance for Academic Governance and Redesign Engineering Studies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CEA094EA-C401-BF4D-A5FB-B9F30F24C2CE}"/>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177268ED-04B5-C69C-90F5-7D13B71E67E3}"/>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ITS Services for Pedestrians</a:t>
            </a:r>
            <a:r>
              <a:rPr lang="pl-PL" sz="3600" noProof="0" dirty="0"/>
              <a:t> - </a:t>
            </a:r>
            <a:r>
              <a:rPr lang="en-US" sz="3600" noProof="0" dirty="0"/>
              <a:t>Weather-Responsive Signal Timing</a:t>
            </a:r>
            <a:endParaRPr lang="en-US" noProof="0" dirty="0"/>
          </a:p>
        </p:txBody>
      </p:sp>
      <p:sp>
        <p:nvSpPr>
          <p:cNvPr id="97" name="Google Shape;97;p2">
            <a:extLst>
              <a:ext uri="{FF2B5EF4-FFF2-40B4-BE49-F238E27FC236}">
                <a16:creationId xmlns:a16="http://schemas.microsoft.com/office/drawing/2014/main" id="{D3DECB8D-8D0C-087D-78E8-E56BADC07D38}"/>
              </a:ext>
            </a:extLst>
          </p:cNvPr>
          <p:cNvSpPr txBox="1">
            <a:spLocks noGrp="1"/>
          </p:cNvSpPr>
          <p:nvPr>
            <p:ph type="body" idx="1"/>
          </p:nvPr>
        </p:nvSpPr>
        <p:spPr>
          <a:xfrm>
            <a:off x="462224" y="1457082"/>
            <a:ext cx="10319657"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Weather impacts behavior of drivers and pedestrians</a:t>
            </a: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Traffic Control Strategies suitable for typical situations do not provide expected level of satisfaction for users during harsh weather conditions</a:t>
            </a: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Active Mobility users are especially affected, because they are exposed to precipitation, cold and heat </a:t>
            </a: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At the same time traffic lights are usually designed to provide best possible Level of Service for drivers, while providing green light for pedestrians and cyclists is an inconvenient necessity</a:t>
            </a: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We aim to improve the conditions for Active Mobility users when the weather conditions are bad</a:t>
            </a:r>
          </a:p>
        </p:txBody>
      </p:sp>
      <p:pic>
        <p:nvPicPr>
          <p:cNvPr id="3" name="Obraz 4">
            <a:extLst>
              <a:ext uri="{FF2B5EF4-FFF2-40B4-BE49-F238E27FC236}">
                <a16:creationId xmlns:a16="http://schemas.microsoft.com/office/drawing/2014/main" id="{BDD88888-4E75-EE14-72F5-5070B445D95A}"/>
              </a:ext>
            </a:extLst>
          </p:cNvPr>
          <p:cNvPicPr>
            <a:picLocks noChangeAspect="1"/>
          </p:cNvPicPr>
          <p:nvPr/>
        </p:nvPicPr>
        <p:blipFill>
          <a:blip r:embed="rId3"/>
          <a:stretch>
            <a:fillRect/>
          </a:stretch>
        </p:blipFill>
        <p:spPr>
          <a:xfrm>
            <a:off x="7449878" y="5767926"/>
            <a:ext cx="4742121" cy="1090073"/>
          </a:xfrm>
          <a:prstGeom prst="rect">
            <a:avLst/>
          </a:prstGeom>
        </p:spPr>
      </p:pic>
    </p:spTree>
    <p:extLst>
      <p:ext uri="{BB962C8B-B14F-4D97-AF65-F5344CB8AC3E}">
        <p14:creationId xmlns:p14="http://schemas.microsoft.com/office/powerpoint/2010/main" val="13009030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9BF9483E-56E1-CF20-64FA-95CE8FD4DA5D}"/>
            </a:ext>
          </a:extLst>
        </p:cNvPr>
        <p:cNvGrpSpPr/>
        <p:nvPr/>
      </p:nvGrpSpPr>
      <p:grpSpPr>
        <a:xfrm>
          <a:off x="0" y="0"/>
          <a:ext cx="0" cy="0"/>
          <a:chOff x="0" y="0"/>
          <a:chExt cx="0" cy="0"/>
        </a:xfrm>
      </p:grpSpPr>
      <p:pic>
        <p:nvPicPr>
          <p:cNvPr id="3" name="Content Placeholder 9">
            <a:extLst>
              <a:ext uri="{FF2B5EF4-FFF2-40B4-BE49-F238E27FC236}">
                <a16:creationId xmlns:a16="http://schemas.microsoft.com/office/drawing/2014/main" id="{C360E931-1A12-2561-F8F7-7EC4605E5A26}"/>
              </a:ext>
            </a:extLst>
          </p:cNvPr>
          <p:cNvPicPr>
            <a:picLocks noChangeAspect="1"/>
          </p:cNvPicPr>
          <p:nvPr/>
        </p:nvPicPr>
        <p:blipFill>
          <a:blip r:embed="rId3"/>
          <a:stretch>
            <a:fillRect/>
          </a:stretch>
        </p:blipFill>
        <p:spPr>
          <a:xfrm>
            <a:off x="745424" y="3511630"/>
            <a:ext cx="6107552" cy="3057219"/>
          </a:xfrm>
          <a:prstGeom prst="rect">
            <a:avLst/>
          </a:prstGeom>
          <a:noFill/>
          <a:ln>
            <a:noFill/>
          </a:ln>
        </p:spPr>
      </p:pic>
      <p:sp>
        <p:nvSpPr>
          <p:cNvPr id="96" name="Google Shape;96;p2">
            <a:extLst>
              <a:ext uri="{FF2B5EF4-FFF2-40B4-BE49-F238E27FC236}">
                <a16:creationId xmlns:a16="http://schemas.microsoft.com/office/drawing/2014/main" id="{076EC4AE-0388-7A57-1394-A9F11D57AA94}"/>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ITS Services for Pedestrians</a:t>
            </a:r>
            <a:r>
              <a:rPr lang="pl-PL" sz="3600" noProof="0" dirty="0"/>
              <a:t> - </a:t>
            </a:r>
            <a:r>
              <a:rPr lang="en-US" sz="3600" noProof="0" dirty="0"/>
              <a:t>Weather-Responsive Signal Timing</a:t>
            </a:r>
            <a:endParaRPr lang="en-US" noProof="0" dirty="0"/>
          </a:p>
        </p:txBody>
      </p:sp>
      <p:sp>
        <p:nvSpPr>
          <p:cNvPr id="97" name="Google Shape;97;p2">
            <a:extLst>
              <a:ext uri="{FF2B5EF4-FFF2-40B4-BE49-F238E27FC236}">
                <a16:creationId xmlns:a16="http://schemas.microsoft.com/office/drawing/2014/main" id="{ECF725F7-28D6-1C24-25F7-6D9311EB14B6}"/>
              </a:ext>
            </a:extLst>
          </p:cNvPr>
          <p:cNvSpPr txBox="1">
            <a:spLocks noGrp="1"/>
          </p:cNvSpPr>
          <p:nvPr>
            <p:ph type="body" idx="1"/>
          </p:nvPr>
        </p:nvSpPr>
        <p:spPr>
          <a:xfrm>
            <a:off x="462225" y="1457082"/>
            <a:ext cx="5717511"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err="1">
                <a:solidFill>
                  <a:srgbClr val="002060"/>
                </a:solidFill>
              </a:rPr>
              <a:t>Analysed</a:t>
            </a:r>
            <a:r>
              <a:rPr lang="en-US" sz="2100" noProof="0" dirty="0">
                <a:solidFill>
                  <a:srgbClr val="002060"/>
                </a:solidFill>
              </a:rPr>
              <a:t> weather conditions</a:t>
            </a:r>
            <a:endParaRPr lang="pl-PL" sz="2100" noProof="0" dirty="0">
              <a:solidFill>
                <a:srgbClr val="002060"/>
              </a:solidFill>
            </a:endParaRPr>
          </a:p>
          <a:p>
            <a:pPr marL="685800" lvl="1" indent="-228600">
              <a:lnSpc>
                <a:spcPct val="100000"/>
              </a:lnSpc>
              <a:buSzPts val="1900"/>
            </a:pPr>
            <a:r>
              <a:rPr lang="en-US" sz="1900" dirty="0"/>
              <a:t>Normal – between 10˚C and 20˚C, no precipitation</a:t>
            </a:r>
          </a:p>
          <a:p>
            <a:pPr marL="685800" lvl="1" indent="-228600">
              <a:lnSpc>
                <a:spcPct val="100000"/>
              </a:lnSpc>
              <a:buSzPts val="1900"/>
            </a:pPr>
            <a:r>
              <a:rPr lang="en-US" sz="1900" dirty="0"/>
              <a:t>Heat – 23˚C and scorching sun</a:t>
            </a:r>
          </a:p>
          <a:p>
            <a:pPr marL="685800" lvl="1" indent="-228600">
              <a:lnSpc>
                <a:spcPct val="100000"/>
              </a:lnSpc>
              <a:buSzPts val="1900"/>
            </a:pPr>
            <a:r>
              <a:rPr lang="en-US" sz="1900" dirty="0"/>
              <a:t>Rain – between 10˚C and 20˚C, rainfall</a:t>
            </a:r>
          </a:p>
          <a:p>
            <a:pPr marL="685800" lvl="1" indent="-228600">
              <a:lnSpc>
                <a:spcPct val="100000"/>
              </a:lnSpc>
              <a:buSzPts val="1900"/>
            </a:pPr>
            <a:r>
              <a:rPr lang="en-US" sz="1900" dirty="0"/>
              <a:t>Snow – around 0˚C, snowfall</a:t>
            </a:r>
            <a:endParaRPr lang="pl-PL" sz="1900" dirty="0"/>
          </a:p>
          <a:p>
            <a:pPr marL="228600" indent="-228600">
              <a:lnSpc>
                <a:spcPct val="100000"/>
              </a:lnSpc>
              <a:spcBef>
                <a:spcPts val="0"/>
              </a:spcBef>
              <a:buClr>
                <a:srgbClr val="002060"/>
              </a:buClr>
              <a:buSzPts val="2100"/>
            </a:pPr>
            <a:r>
              <a:rPr lang="en-US" sz="2100" dirty="0">
                <a:solidFill>
                  <a:srgbClr val="002060"/>
                </a:solidFill>
              </a:rPr>
              <a:t>Vehicle speed distributions</a:t>
            </a:r>
          </a:p>
        </p:txBody>
      </p:sp>
      <p:pic>
        <p:nvPicPr>
          <p:cNvPr id="2" name="Obraz 4">
            <a:extLst>
              <a:ext uri="{FF2B5EF4-FFF2-40B4-BE49-F238E27FC236}">
                <a16:creationId xmlns:a16="http://schemas.microsoft.com/office/drawing/2014/main" id="{9128821F-A0A7-BABD-78FF-C44C11875D31}"/>
              </a:ext>
            </a:extLst>
          </p:cNvPr>
          <p:cNvPicPr>
            <a:picLocks noChangeAspect="1"/>
          </p:cNvPicPr>
          <p:nvPr/>
        </p:nvPicPr>
        <p:blipFill>
          <a:blip r:embed="rId4"/>
          <a:stretch>
            <a:fillRect/>
          </a:stretch>
        </p:blipFill>
        <p:spPr>
          <a:xfrm>
            <a:off x="7449878" y="5767926"/>
            <a:ext cx="4742121" cy="1090073"/>
          </a:xfrm>
          <a:prstGeom prst="rect">
            <a:avLst/>
          </a:prstGeom>
        </p:spPr>
      </p:pic>
      <p:sp>
        <p:nvSpPr>
          <p:cNvPr id="4" name="Google Shape;97;p2">
            <a:extLst>
              <a:ext uri="{FF2B5EF4-FFF2-40B4-BE49-F238E27FC236}">
                <a16:creationId xmlns:a16="http://schemas.microsoft.com/office/drawing/2014/main" id="{C16C43DC-53F3-DBEA-6BB7-0DB0D53ABBAD}"/>
              </a:ext>
            </a:extLst>
          </p:cNvPr>
          <p:cNvSpPr txBox="1">
            <a:spLocks/>
          </p:cNvSpPr>
          <p:nvPr/>
        </p:nvSpPr>
        <p:spPr>
          <a:xfrm>
            <a:off x="6412524" y="748416"/>
            <a:ext cx="6390752" cy="529025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indent="-228600">
              <a:lnSpc>
                <a:spcPct val="100000"/>
              </a:lnSpc>
              <a:spcBef>
                <a:spcPts val="0"/>
              </a:spcBef>
              <a:buClr>
                <a:srgbClr val="002060"/>
              </a:buClr>
              <a:buSzPts val="2100"/>
            </a:pPr>
            <a:r>
              <a:rPr lang="en-US" sz="2100" dirty="0">
                <a:solidFill>
                  <a:srgbClr val="002060"/>
                </a:solidFill>
              </a:rPr>
              <a:t>Pedestrian speed distributions</a:t>
            </a:r>
            <a:endParaRPr lang="pl-PL" sz="2100" dirty="0">
              <a:solidFill>
                <a:srgbClr val="002060"/>
              </a:solidFill>
            </a:endParaRPr>
          </a:p>
        </p:txBody>
      </p:sp>
      <p:pic>
        <p:nvPicPr>
          <p:cNvPr id="5" name="Content Placeholder 12">
            <a:extLst>
              <a:ext uri="{FF2B5EF4-FFF2-40B4-BE49-F238E27FC236}">
                <a16:creationId xmlns:a16="http://schemas.microsoft.com/office/drawing/2014/main" id="{16C1195C-390F-D0EA-59C5-41CCA3250956}"/>
              </a:ext>
            </a:extLst>
          </p:cNvPr>
          <p:cNvPicPr>
            <a:picLocks noChangeAspect="1"/>
          </p:cNvPicPr>
          <p:nvPr/>
        </p:nvPicPr>
        <p:blipFill>
          <a:blip r:embed="rId5"/>
          <a:stretch>
            <a:fillRect/>
          </a:stretch>
        </p:blipFill>
        <p:spPr>
          <a:xfrm>
            <a:off x="6096000" y="1457082"/>
            <a:ext cx="6107554" cy="3057220"/>
          </a:xfrm>
          <a:prstGeom prst="rect">
            <a:avLst/>
          </a:prstGeom>
          <a:noFill/>
          <a:ln>
            <a:noFill/>
          </a:ln>
        </p:spPr>
      </p:pic>
    </p:spTree>
    <p:extLst>
      <p:ext uri="{BB962C8B-B14F-4D97-AF65-F5344CB8AC3E}">
        <p14:creationId xmlns:p14="http://schemas.microsoft.com/office/powerpoint/2010/main" val="18814288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9803E2BA-89D1-3292-D470-ED8718E2E22E}"/>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2E2C0C6D-6BB6-160A-2EE1-CA17342548D3}"/>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ITS Services for Pedestrians</a:t>
            </a:r>
            <a:r>
              <a:rPr lang="pl-PL" sz="3600" noProof="0" dirty="0"/>
              <a:t> - </a:t>
            </a:r>
            <a:r>
              <a:rPr lang="en-US" sz="3600" noProof="0" dirty="0"/>
              <a:t>Weather-Responsive Signal Timing</a:t>
            </a:r>
            <a:endParaRPr lang="en-US" noProof="0" dirty="0"/>
          </a:p>
        </p:txBody>
      </p:sp>
      <p:sp>
        <p:nvSpPr>
          <p:cNvPr id="97" name="Google Shape;97;p2">
            <a:extLst>
              <a:ext uri="{FF2B5EF4-FFF2-40B4-BE49-F238E27FC236}">
                <a16:creationId xmlns:a16="http://schemas.microsoft.com/office/drawing/2014/main" id="{9AE37178-498C-FF22-7BF9-77AF1539F678}"/>
              </a:ext>
            </a:extLst>
          </p:cNvPr>
          <p:cNvSpPr txBox="1">
            <a:spLocks noGrp="1"/>
          </p:cNvSpPr>
          <p:nvPr>
            <p:ph type="body" idx="1"/>
          </p:nvPr>
        </p:nvSpPr>
        <p:spPr>
          <a:xfrm>
            <a:off x="462224" y="1457082"/>
            <a:ext cx="10319657"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Scope of the model</a:t>
            </a:r>
          </a:p>
        </p:txBody>
      </p:sp>
      <p:pic>
        <p:nvPicPr>
          <p:cNvPr id="3" name="Obraz 4">
            <a:extLst>
              <a:ext uri="{FF2B5EF4-FFF2-40B4-BE49-F238E27FC236}">
                <a16:creationId xmlns:a16="http://schemas.microsoft.com/office/drawing/2014/main" id="{397EC79E-F77F-D235-F435-D8DAF13C48BB}"/>
              </a:ext>
            </a:extLst>
          </p:cNvPr>
          <p:cNvPicPr>
            <a:picLocks noChangeAspect="1"/>
          </p:cNvPicPr>
          <p:nvPr/>
        </p:nvPicPr>
        <p:blipFill>
          <a:blip r:embed="rId3"/>
          <a:stretch>
            <a:fillRect/>
          </a:stretch>
        </p:blipFill>
        <p:spPr>
          <a:xfrm>
            <a:off x="7449878" y="5767926"/>
            <a:ext cx="4742121" cy="1090073"/>
          </a:xfrm>
          <a:prstGeom prst="rect">
            <a:avLst/>
          </a:prstGeom>
        </p:spPr>
      </p:pic>
      <p:pic>
        <p:nvPicPr>
          <p:cNvPr id="2" name="Picture 5">
            <a:extLst>
              <a:ext uri="{FF2B5EF4-FFF2-40B4-BE49-F238E27FC236}">
                <a16:creationId xmlns:a16="http://schemas.microsoft.com/office/drawing/2014/main" id="{7DB53C7B-740C-44E5-DC38-3FE0013304D5}"/>
              </a:ext>
            </a:extLst>
          </p:cNvPr>
          <p:cNvPicPr>
            <a:picLocks noChangeAspect="1"/>
          </p:cNvPicPr>
          <p:nvPr/>
        </p:nvPicPr>
        <p:blipFill>
          <a:blip r:embed="rId4"/>
          <a:stretch>
            <a:fillRect/>
          </a:stretch>
        </p:blipFill>
        <p:spPr>
          <a:xfrm>
            <a:off x="1049873" y="1992962"/>
            <a:ext cx="2743668" cy="4320000"/>
          </a:xfrm>
          <a:prstGeom prst="rect">
            <a:avLst/>
          </a:prstGeom>
        </p:spPr>
      </p:pic>
      <p:pic>
        <p:nvPicPr>
          <p:cNvPr id="4" name="Picture 4">
            <a:extLst>
              <a:ext uri="{FF2B5EF4-FFF2-40B4-BE49-F238E27FC236}">
                <a16:creationId xmlns:a16="http://schemas.microsoft.com/office/drawing/2014/main" id="{EA603458-899B-2EDE-1B62-205EE39336F9}"/>
              </a:ext>
            </a:extLst>
          </p:cNvPr>
          <p:cNvPicPr>
            <a:picLocks noChangeAspect="1"/>
          </p:cNvPicPr>
          <p:nvPr/>
        </p:nvPicPr>
        <p:blipFill>
          <a:blip r:embed="rId5"/>
          <a:stretch>
            <a:fillRect/>
          </a:stretch>
        </p:blipFill>
        <p:spPr>
          <a:xfrm>
            <a:off x="4381190" y="1992962"/>
            <a:ext cx="2821738" cy="4360868"/>
          </a:xfrm>
          <a:prstGeom prst="rect">
            <a:avLst/>
          </a:prstGeom>
        </p:spPr>
      </p:pic>
    </p:spTree>
    <p:extLst>
      <p:ext uri="{BB962C8B-B14F-4D97-AF65-F5344CB8AC3E}">
        <p14:creationId xmlns:p14="http://schemas.microsoft.com/office/powerpoint/2010/main" val="33557361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A0FB1914-D6D1-39E1-03DC-E2E16B02FCCA}"/>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4D26E5D7-A41E-2C46-217E-646F3D9F6F1F}"/>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ITS Services for Pedestrians</a:t>
            </a:r>
            <a:r>
              <a:rPr lang="pl-PL" sz="3600" noProof="0" dirty="0"/>
              <a:t> - </a:t>
            </a:r>
            <a:r>
              <a:rPr lang="en-US" sz="3600" noProof="0" dirty="0"/>
              <a:t>Weather-Responsive Signal Timing</a:t>
            </a:r>
            <a:endParaRPr lang="en-US" noProof="0" dirty="0"/>
          </a:p>
        </p:txBody>
      </p:sp>
      <p:sp>
        <p:nvSpPr>
          <p:cNvPr id="97" name="Google Shape;97;p2">
            <a:extLst>
              <a:ext uri="{FF2B5EF4-FFF2-40B4-BE49-F238E27FC236}">
                <a16:creationId xmlns:a16="http://schemas.microsoft.com/office/drawing/2014/main" id="{1BFBDF8E-5DB3-A76D-10B1-915B7C4C7CDE}"/>
              </a:ext>
            </a:extLst>
          </p:cNvPr>
          <p:cNvSpPr txBox="1">
            <a:spLocks noGrp="1"/>
          </p:cNvSpPr>
          <p:nvPr>
            <p:ph type="body" idx="1"/>
          </p:nvPr>
        </p:nvSpPr>
        <p:spPr>
          <a:xfrm>
            <a:off x="462224" y="1457082"/>
            <a:ext cx="10319657" cy="5290254"/>
          </a:xfrm>
          <a:prstGeom prst="rect">
            <a:avLst/>
          </a:prstGeom>
          <a:noFill/>
          <a:ln>
            <a:noFill/>
          </a:ln>
        </p:spPr>
        <p:txBody>
          <a:bodyPr spcFirstLastPara="1" wrap="square" lIns="91425" tIns="45700" rIns="91425" bIns="45700" anchor="t" anchorCtr="0">
            <a:noAutofit/>
          </a:bodyPr>
          <a:lstStyle/>
          <a:p>
            <a:pPr marL="228600" lvl="0" indent="-228600">
              <a:lnSpc>
                <a:spcPct val="100000"/>
              </a:lnSpc>
              <a:spcBef>
                <a:spcPts val="0"/>
              </a:spcBef>
              <a:buClr>
                <a:srgbClr val="002060"/>
              </a:buClr>
              <a:buSzPts val="2100"/>
            </a:pPr>
            <a:r>
              <a:rPr lang="en-GB" sz="2400" dirty="0"/>
              <a:t>Tested traffic control strategies</a:t>
            </a:r>
            <a:endParaRPr lang="en-US" sz="2100" noProof="0" dirty="0">
              <a:solidFill>
                <a:srgbClr val="002060"/>
              </a:solidFill>
            </a:endParaRPr>
          </a:p>
        </p:txBody>
      </p:sp>
      <p:pic>
        <p:nvPicPr>
          <p:cNvPr id="3" name="Obraz 4">
            <a:extLst>
              <a:ext uri="{FF2B5EF4-FFF2-40B4-BE49-F238E27FC236}">
                <a16:creationId xmlns:a16="http://schemas.microsoft.com/office/drawing/2014/main" id="{D6F2174F-A910-E732-4133-53358341D505}"/>
              </a:ext>
            </a:extLst>
          </p:cNvPr>
          <p:cNvPicPr>
            <a:picLocks noChangeAspect="1"/>
          </p:cNvPicPr>
          <p:nvPr/>
        </p:nvPicPr>
        <p:blipFill>
          <a:blip r:embed="rId3"/>
          <a:stretch>
            <a:fillRect/>
          </a:stretch>
        </p:blipFill>
        <p:spPr>
          <a:xfrm>
            <a:off x="7449878" y="5767926"/>
            <a:ext cx="4742121" cy="1090073"/>
          </a:xfrm>
          <a:prstGeom prst="rect">
            <a:avLst/>
          </a:prstGeom>
        </p:spPr>
      </p:pic>
      <p:graphicFrame>
        <p:nvGraphicFramePr>
          <p:cNvPr id="2" name="Symbol zastępczy zawartości 3">
            <a:extLst>
              <a:ext uri="{FF2B5EF4-FFF2-40B4-BE49-F238E27FC236}">
                <a16:creationId xmlns:a16="http://schemas.microsoft.com/office/drawing/2014/main" id="{76137F04-ADD6-B5BE-6722-3B07F534136E}"/>
              </a:ext>
            </a:extLst>
          </p:cNvPr>
          <p:cNvGraphicFramePr>
            <a:graphicFrameLocks/>
          </p:cNvGraphicFramePr>
          <p:nvPr>
            <p:extLst>
              <p:ext uri="{D42A27DB-BD31-4B8C-83A1-F6EECF244321}">
                <p14:modId xmlns:p14="http://schemas.microsoft.com/office/powerpoint/2010/main" val="3022672639"/>
              </p:ext>
            </p:extLst>
          </p:nvPr>
        </p:nvGraphicFramePr>
        <p:xfrm>
          <a:off x="685380" y="2150343"/>
          <a:ext cx="10096501" cy="2372360"/>
        </p:xfrm>
        <a:graphic>
          <a:graphicData uri="http://schemas.openxmlformats.org/drawingml/2006/table">
            <a:tbl>
              <a:tblPr firstRow="1" bandRow="1">
                <a:tableStyleId>{7E9639D4-E3E2-4D34-9284-5A2195B3D0D7}</a:tableStyleId>
              </a:tblPr>
              <a:tblGrid>
                <a:gridCol w="1492743">
                  <a:extLst>
                    <a:ext uri="{9D8B030D-6E8A-4147-A177-3AD203B41FA5}">
                      <a16:colId xmlns:a16="http://schemas.microsoft.com/office/drawing/2014/main" val="109712940"/>
                    </a:ext>
                  </a:extLst>
                </a:gridCol>
                <a:gridCol w="1841819">
                  <a:extLst>
                    <a:ext uri="{9D8B030D-6E8A-4147-A177-3AD203B41FA5}">
                      <a16:colId xmlns:a16="http://schemas.microsoft.com/office/drawing/2014/main" val="4113933280"/>
                    </a:ext>
                  </a:extLst>
                </a:gridCol>
                <a:gridCol w="2400250">
                  <a:extLst>
                    <a:ext uri="{9D8B030D-6E8A-4147-A177-3AD203B41FA5}">
                      <a16:colId xmlns:a16="http://schemas.microsoft.com/office/drawing/2014/main" val="3756233129"/>
                    </a:ext>
                  </a:extLst>
                </a:gridCol>
                <a:gridCol w="2020824">
                  <a:extLst>
                    <a:ext uri="{9D8B030D-6E8A-4147-A177-3AD203B41FA5}">
                      <a16:colId xmlns:a16="http://schemas.microsoft.com/office/drawing/2014/main" val="3557872053"/>
                    </a:ext>
                  </a:extLst>
                </a:gridCol>
                <a:gridCol w="2340865">
                  <a:extLst>
                    <a:ext uri="{9D8B030D-6E8A-4147-A177-3AD203B41FA5}">
                      <a16:colId xmlns:a16="http://schemas.microsoft.com/office/drawing/2014/main" val="1315481985"/>
                    </a:ext>
                  </a:extLst>
                </a:gridCol>
              </a:tblGrid>
              <a:tr h="370840">
                <a:tc>
                  <a:txBody>
                    <a:bodyPr/>
                    <a:lstStyle/>
                    <a:p>
                      <a:pPr algn="ctr"/>
                      <a:r>
                        <a:rPr lang="en-GB" noProof="0" dirty="0"/>
                        <a:t>Program</a:t>
                      </a:r>
                    </a:p>
                  </a:txBody>
                  <a:tcPr/>
                </a:tc>
                <a:tc>
                  <a:txBody>
                    <a:bodyPr/>
                    <a:lstStyle/>
                    <a:p>
                      <a:pPr algn="ctr"/>
                      <a:r>
                        <a:rPr lang="en-GB" noProof="0"/>
                        <a:t>Pedestrian speed [m/s]</a:t>
                      </a:r>
                    </a:p>
                  </a:txBody>
                  <a:tcPr/>
                </a:tc>
                <a:tc>
                  <a:txBody>
                    <a:bodyPr/>
                    <a:lstStyle/>
                    <a:p>
                      <a:pPr algn="ctr"/>
                      <a:r>
                        <a:rPr lang="en-GB" noProof="0"/>
                        <a:t>Max Pedestrian waiting time [s]</a:t>
                      </a:r>
                    </a:p>
                  </a:txBody>
                  <a:tcPr/>
                </a:tc>
                <a:tc>
                  <a:txBody>
                    <a:bodyPr/>
                    <a:lstStyle/>
                    <a:p>
                      <a:pPr algn="ctr"/>
                      <a:r>
                        <a:rPr lang="en-GB" noProof="0"/>
                        <a:t>Cycle time [s]</a:t>
                      </a:r>
                    </a:p>
                  </a:txBody>
                  <a:tcPr/>
                </a:tc>
                <a:tc>
                  <a:txBody>
                    <a:bodyPr/>
                    <a:lstStyle/>
                    <a:p>
                      <a:pPr algn="ctr"/>
                      <a:r>
                        <a:rPr lang="en-GB" noProof="0"/>
                        <a:t>Prefered conditions</a:t>
                      </a:r>
                    </a:p>
                  </a:txBody>
                  <a:tcPr/>
                </a:tc>
                <a:extLst>
                  <a:ext uri="{0D108BD9-81ED-4DB2-BD59-A6C34878D82A}">
                    <a16:rowId xmlns:a16="http://schemas.microsoft.com/office/drawing/2014/main" val="2095574671"/>
                  </a:ext>
                </a:extLst>
              </a:tr>
              <a:tr h="370840">
                <a:tc>
                  <a:txBody>
                    <a:bodyPr/>
                    <a:lstStyle/>
                    <a:p>
                      <a:pPr algn="ctr"/>
                      <a:r>
                        <a:rPr lang="en-GB" noProof="0"/>
                        <a:t>3</a:t>
                      </a:r>
                    </a:p>
                  </a:txBody>
                  <a:tcPr/>
                </a:tc>
                <a:tc>
                  <a:txBody>
                    <a:bodyPr/>
                    <a:lstStyle/>
                    <a:p>
                      <a:pPr algn="ctr"/>
                      <a:r>
                        <a:rPr lang="en-GB" noProof="0"/>
                        <a:t>1,2</a:t>
                      </a:r>
                    </a:p>
                  </a:txBody>
                  <a:tcPr/>
                </a:tc>
                <a:tc>
                  <a:txBody>
                    <a:bodyPr/>
                    <a:lstStyle/>
                    <a:p>
                      <a:pPr algn="ctr"/>
                      <a:r>
                        <a:rPr lang="pl-PL" noProof="0"/>
                        <a:t>99</a:t>
                      </a:r>
                      <a:endParaRPr lang="en-GB" noProof="0"/>
                    </a:p>
                  </a:txBody>
                  <a:tcPr/>
                </a:tc>
                <a:tc>
                  <a:txBody>
                    <a:bodyPr/>
                    <a:lstStyle/>
                    <a:p>
                      <a:pPr algn="ctr"/>
                      <a:r>
                        <a:rPr lang="en-GB" noProof="0"/>
                        <a:t>120</a:t>
                      </a:r>
                    </a:p>
                  </a:txBody>
                  <a:tcPr/>
                </a:tc>
                <a:tc>
                  <a:txBody>
                    <a:bodyPr/>
                    <a:lstStyle/>
                    <a:p>
                      <a:pPr algn="ctr"/>
                      <a:r>
                        <a:rPr lang="en-GB" noProof="0"/>
                        <a:t>Normal</a:t>
                      </a:r>
                    </a:p>
                  </a:txBody>
                  <a:tcPr/>
                </a:tc>
                <a:extLst>
                  <a:ext uri="{0D108BD9-81ED-4DB2-BD59-A6C34878D82A}">
                    <a16:rowId xmlns:a16="http://schemas.microsoft.com/office/drawing/2014/main" val="2671053187"/>
                  </a:ext>
                </a:extLst>
              </a:tr>
              <a:tr h="370840">
                <a:tc>
                  <a:txBody>
                    <a:bodyPr/>
                    <a:lstStyle/>
                    <a:p>
                      <a:pPr algn="ctr"/>
                      <a:r>
                        <a:rPr lang="en-GB" noProof="0"/>
                        <a:t>5</a:t>
                      </a:r>
                    </a:p>
                  </a:txBody>
                  <a:tcPr/>
                </a:tc>
                <a:tc>
                  <a:txBody>
                    <a:bodyPr/>
                    <a:lstStyle/>
                    <a:p>
                      <a:pPr algn="ctr"/>
                      <a:r>
                        <a:rPr lang="en-GB" noProof="0"/>
                        <a:t>1,2</a:t>
                      </a:r>
                    </a:p>
                  </a:txBody>
                  <a:tcPr/>
                </a:tc>
                <a:tc>
                  <a:txBody>
                    <a:bodyPr/>
                    <a:lstStyle/>
                    <a:p>
                      <a:pPr algn="ctr"/>
                      <a:r>
                        <a:rPr lang="en-GB" noProof="0"/>
                        <a:t>59</a:t>
                      </a:r>
                    </a:p>
                  </a:txBody>
                  <a:tcPr/>
                </a:tc>
                <a:tc>
                  <a:txBody>
                    <a:bodyPr/>
                    <a:lstStyle/>
                    <a:p>
                      <a:pPr algn="ctr"/>
                      <a:r>
                        <a:rPr lang="en-GB" noProof="0"/>
                        <a:t>80</a:t>
                      </a:r>
                    </a:p>
                  </a:txBody>
                  <a:tcPr/>
                </a:tc>
                <a:tc>
                  <a:txBody>
                    <a:bodyPr/>
                    <a:lstStyle/>
                    <a:p>
                      <a:pPr algn="ctr"/>
                      <a:r>
                        <a:rPr lang="en-GB" noProof="0"/>
                        <a:t>Precipitation</a:t>
                      </a:r>
                    </a:p>
                  </a:txBody>
                  <a:tcPr/>
                </a:tc>
                <a:extLst>
                  <a:ext uri="{0D108BD9-81ED-4DB2-BD59-A6C34878D82A}">
                    <a16:rowId xmlns:a16="http://schemas.microsoft.com/office/drawing/2014/main" val="215949710"/>
                  </a:ext>
                </a:extLst>
              </a:tr>
              <a:tr h="370840">
                <a:tc>
                  <a:txBody>
                    <a:bodyPr/>
                    <a:lstStyle/>
                    <a:p>
                      <a:pPr algn="ctr"/>
                      <a:r>
                        <a:rPr lang="en-GB" noProof="0"/>
                        <a:t>6</a:t>
                      </a:r>
                    </a:p>
                  </a:txBody>
                  <a:tcPr/>
                </a:tc>
                <a:tc>
                  <a:txBody>
                    <a:bodyPr/>
                    <a:lstStyle/>
                    <a:p>
                      <a:pPr algn="ctr"/>
                      <a:r>
                        <a:rPr lang="en-GB" noProof="0"/>
                        <a:t>1,4</a:t>
                      </a:r>
                    </a:p>
                  </a:txBody>
                  <a:tcPr/>
                </a:tc>
                <a:tc>
                  <a:txBody>
                    <a:bodyPr/>
                    <a:lstStyle/>
                    <a:p>
                      <a:pPr algn="ctr"/>
                      <a:r>
                        <a:rPr lang="en-GB" noProof="0"/>
                        <a:t>52</a:t>
                      </a:r>
                    </a:p>
                  </a:txBody>
                  <a:tcPr/>
                </a:tc>
                <a:tc>
                  <a:txBody>
                    <a:bodyPr/>
                    <a:lstStyle/>
                    <a:p>
                      <a:pPr algn="ctr"/>
                      <a:r>
                        <a:rPr lang="en-GB" noProof="0"/>
                        <a:t>70</a:t>
                      </a:r>
                    </a:p>
                  </a:txBody>
                  <a:tcPr/>
                </a:tc>
                <a:tc>
                  <a:txBody>
                    <a:bodyPr/>
                    <a:lstStyle/>
                    <a:p>
                      <a:pPr algn="ctr"/>
                      <a:r>
                        <a:rPr lang="en-GB" noProof="0"/>
                        <a:t>Precipitation</a:t>
                      </a:r>
                    </a:p>
                  </a:txBody>
                  <a:tcPr/>
                </a:tc>
                <a:extLst>
                  <a:ext uri="{0D108BD9-81ED-4DB2-BD59-A6C34878D82A}">
                    <a16:rowId xmlns:a16="http://schemas.microsoft.com/office/drawing/2014/main" val="2910060355"/>
                  </a:ext>
                </a:extLst>
              </a:tr>
              <a:tr h="370840">
                <a:tc>
                  <a:txBody>
                    <a:bodyPr/>
                    <a:lstStyle/>
                    <a:p>
                      <a:pPr algn="ctr"/>
                      <a:r>
                        <a:rPr lang="en-GB" noProof="0"/>
                        <a:t>7</a:t>
                      </a:r>
                    </a:p>
                  </a:txBody>
                  <a:tcPr/>
                </a:tc>
                <a:tc>
                  <a:txBody>
                    <a:bodyPr/>
                    <a:lstStyle/>
                    <a:p>
                      <a:pPr algn="ctr"/>
                      <a:r>
                        <a:rPr lang="en-GB" noProof="0"/>
                        <a:t>0,86</a:t>
                      </a:r>
                    </a:p>
                  </a:txBody>
                  <a:tcPr/>
                </a:tc>
                <a:tc>
                  <a:txBody>
                    <a:bodyPr/>
                    <a:lstStyle/>
                    <a:p>
                      <a:pPr algn="ctr"/>
                      <a:r>
                        <a:rPr lang="en-GB" noProof="0"/>
                        <a:t>93</a:t>
                      </a:r>
                    </a:p>
                  </a:txBody>
                  <a:tcPr/>
                </a:tc>
                <a:tc>
                  <a:txBody>
                    <a:bodyPr/>
                    <a:lstStyle/>
                    <a:p>
                      <a:pPr algn="ctr"/>
                      <a:r>
                        <a:rPr lang="en-GB" noProof="0"/>
                        <a:t>120</a:t>
                      </a:r>
                    </a:p>
                  </a:txBody>
                  <a:tcPr/>
                </a:tc>
                <a:tc>
                  <a:txBody>
                    <a:bodyPr/>
                    <a:lstStyle/>
                    <a:p>
                      <a:pPr algn="ctr"/>
                      <a:r>
                        <a:rPr lang="en-GB" noProof="0"/>
                        <a:t>Heat*</a:t>
                      </a:r>
                    </a:p>
                  </a:txBody>
                  <a:tcPr/>
                </a:tc>
                <a:extLst>
                  <a:ext uri="{0D108BD9-81ED-4DB2-BD59-A6C34878D82A}">
                    <a16:rowId xmlns:a16="http://schemas.microsoft.com/office/drawing/2014/main" val="454013225"/>
                  </a:ext>
                </a:extLst>
              </a:tr>
              <a:tr h="370840">
                <a:tc>
                  <a:txBody>
                    <a:bodyPr/>
                    <a:lstStyle/>
                    <a:p>
                      <a:pPr algn="ctr"/>
                      <a:r>
                        <a:rPr lang="en-GB" noProof="0"/>
                        <a:t>8</a:t>
                      </a:r>
                    </a:p>
                  </a:txBody>
                  <a:tcPr/>
                </a:tc>
                <a:tc>
                  <a:txBody>
                    <a:bodyPr/>
                    <a:lstStyle/>
                    <a:p>
                      <a:pPr algn="ctr"/>
                      <a:r>
                        <a:rPr lang="en-GB" noProof="0"/>
                        <a:t>0,86</a:t>
                      </a:r>
                    </a:p>
                  </a:txBody>
                  <a:tcPr/>
                </a:tc>
                <a:tc>
                  <a:txBody>
                    <a:bodyPr/>
                    <a:lstStyle/>
                    <a:p>
                      <a:pPr algn="ctr"/>
                      <a:r>
                        <a:rPr lang="en-GB" noProof="0"/>
                        <a:t>58</a:t>
                      </a:r>
                    </a:p>
                  </a:txBody>
                  <a:tcPr/>
                </a:tc>
                <a:tc>
                  <a:txBody>
                    <a:bodyPr/>
                    <a:lstStyle/>
                    <a:p>
                      <a:pPr algn="ctr"/>
                      <a:r>
                        <a:rPr lang="en-GB" noProof="0"/>
                        <a:t>85</a:t>
                      </a:r>
                    </a:p>
                  </a:txBody>
                  <a:tcPr/>
                </a:tc>
                <a:tc>
                  <a:txBody>
                    <a:bodyPr/>
                    <a:lstStyle/>
                    <a:p>
                      <a:pPr algn="ctr"/>
                      <a:r>
                        <a:rPr lang="en-GB" noProof="0" dirty="0"/>
                        <a:t>Heat*</a:t>
                      </a:r>
                    </a:p>
                  </a:txBody>
                  <a:tcPr/>
                </a:tc>
                <a:extLst>
                  <a:ext uri="{0D108BD9-81ED-4DB2-BD59-A6C34878D82A}">
                    <a16:rowId xmlns:a16="http://schemas.microsoft.com/office/drawing/2014/main" val="4109041169"/>
                  </a:ext>
                </a:extLst>
              </a:tr>
            </a:tbl>
          </a:graphicData>
        </a:graphic>
      </p:graphicFrame>
      <p:sp>
        <p:nvSpPr>
          <p:cNvPr id="4" name="TextBox 4">
            <a:extLst>
              <a:ext uri="{FF2B5EF4-FFF2-40B4-BE49-F238E27FC236}">
                <a16:creationId xmlns:a16="http://schemas.microsoft.com/office/drawing/2014/main" id="{9C01A2D0-DA45-5E9F-9B90-7D0680396263}"/>
              </a:ext>
            </a:extLst>
          </p:cNvPr>
          <p:cNvSpPr txBox="1"/>
          <p:nvPr/>
        </p:nvSpPr>
        <p:spPr>
          <a:xfrm>
            <a:off x="780112" y="4859020"/>
            <a:ext cx="10307164" cy="646331"/>
          </a:xfrm>
          <a:prstGeom prst="rect">
            <a:avLst/>
          </a:prstGeom>
          <a:noFill/>
        </p:spPr>
        <p:txBody>
          <a:bodyPr wrap="square" rtlCol="0">
            <a:spAutoFit/>
          </a:bodyPr>
          <a:lstStyle/>
          <a:p>
            <a:pPr algn="just"/>
            <a:r>
              <a:rPr lang="en-GB" noProof="0" dirty="0"/>
              <a:t>*or unfavourable pavement conditions, resulting in significantly lower pedestrian speed because of obstacles like snowdrifts or precautions due to slippery surface</a:t>
            </a:r>
          </a:p>
        </p:txBody>
      </p:sp>
    </p:spTree>
    <p:extLst>
      <p:ext uri="{BB962C8B-B14F-4D97-AF65-F5344CB8AC3E}">
        <p14:creationId xmlns:p14="http://schemas.microsoft.com/office/powerpoint/2010/main" val="4545779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035920D4-982F-C69F-1581-DB737F45AE96}"/>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833A361D-4F31-7E1E-5480-CF20625C8087}"/>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ITS Services for Pedestrians</a:t>
            </a:r>
            <a:r>
              <a:rPr lang="pl-PL" sz="3600" noProof="0" dirty="0"/>
              <a:t> - </a:t>
            </a:r>
            <a:r>
              <a:rPr lang="en-US" sz="3600" noProof="0" dirty="0"/>
              <a:t>Weather-Responsive Signal Timing</a:t>
            </a:r>
            <a:endParaRPr lang="en-US" noProof="0" dirty="0"/>
          </a:p>
        </p:txBody>
      </p:sp>
      <p:sp>
        <p:nvSpPr>
          <p:cNvPr id="97" name="Google Shape;97;p2">
            <a:extLst>
              <a:ext uri="{FF2B5EF4-FFF2-40B4-BE49-F238E27FC236}">
                <a16:creationId xmlns:a16="http://schemas.microsoft.com/office/drawing/2014/main" id="{DB7382F1-8A48-C80E-3B2F-F6C8B3809602}"/>
              </a:ext>
            </a:extLst>
          </p:cNvPr>
          <p:cNvSpPr txBox="1">
            <a:spLocks noGrp="1"/>
          </p:cNvSpPr>
          <p:nvPr>
            <p:ph type="body" idx="1"/>
          </p:nvPr>
        </p:nvSpPr>
        <p:spPr>
          <a:xfrm>
            <a:off x="462224" y="1457082"/>
            <a:ext cx="10319657" cy="5290254"/>
          </a:xfrm>
          <a:prstGeom prst="rect">
            <a:avLst/>
          </a:prstGeom>
          <a:noFill/>
          <a:ln>
            <a:noFill/>
          </a:ln>
        </p:spPr>
        <p:txBody>
          <a:bodyPr spcFirstLastPara="1" wrap="square" lIns="91425" tIns="45700" rIns="91425" bIns="45700" anchor="t" anchorCtr="0">
            <a:noAutofit/>
          </a:bodyPr>
          <a:lstStyle/>
          <a:p>
            <a:pPr marL="228600" lvl="0" indent="-228600">
              <a:lnSpc>
                <a:spcPct val="100000"/>
              </a:lnSpc>
              <a:spcBef>
                <a:spcPts val="0"/>
              </a:spcBef>
              <a:buClr>
                <a:srgbClr val="002060"/>
              </a:buClr>
              <a:buSzPts val="2100"/>
            </a:pPr>
            <a:r>
              <a:rPr lang="pl-PL" sz="2400" dirty="0"/>
              <a:t>„</a:t>
            </a:r>
            <a:r>
              <a:rPr lang="pl-PL" sz="2400" dirty="0" err="1"/>
              <a:t>Safety</a:t>
            </a:r>
            <a:r>
              <a:rPr lang="pl-PL" sz="2400" dirty="0"/>
              <a:t> </a:t>
            </a:r>
            <a:r>
              <a:rPr lang="pl-PL" sz="2400" dirty="0" err="1"/>
              <a:t>Pyramid</a:t>
            </a:r>
            <a:r>
              <a:rPr lang="pl-PL" sz="2400" dirty="0"/>
              <a:t>”</a:t>
            </a:r>
            <a:endParaRPr lang="en-US" sz="2100" noProof="0" dirty="0">
              <a:solidFill>
                <a:srgbClr val="002060"/>
              </a:solidFill>
            </a:endParaRPr>
          </a:p>
        </p:txBody>
      </p:sp>
      <p:pic>
        <p:nvPicPr>
          <p:cNvPr id="3" name="Obraz 4">
            <a:extLst>
              <a:ext uri="{FF2B5EF4-FFF2-40B4-BE49-F238E27FC236}">
                <a16:creationId xmlns:a16="http://schemas.microsoft.com/office/drawing/2014/main" id="{88D214D0-1646-AD07-EBF6-F9F8C75A1A24}"/>
              </a:ext>
            </a:extLst>
          </p:cNvPr>
          <p:cNvPicPr>
            <a:picLocks noChangeAspect="1"/>
          </p:cNvPicPr>
          <p:nvPr/>
        </p:nvPicPr>
        <p:blipFill>
          <a:blip r:embed="rId3"/>
          <a:stretch>
            <a:fillRect/>
          </a:stretch>
        </p:blipFill>
        <p:spPr>
          <a:xfrm>
            <a:off x="7449878" y="5767926"/>
            <a:ext cx="4742121" cy="1090073"/>
          </a:xfrm>
          <a:prstGeom prst="rect">
            <a:avLst/>
          </a:prstGeom>
        </p:spPr>
      </p:pic>
      <p:pic>
        <p:nvPicPr>
          <p:cNvPr id="7" name="Content Placeholder 4">
            <a:extLst>
              <a:ext uri="{FF2B5EF4-FFF2-40B4-BE49-F238E27FC236}">
                <a16:creationId xmlns:a16="http://schemas.microsoft.com/office/drawing/2014/main" id="{7D400489-5DBA-7ED7-E24A-487A993E72A0}"/>
              </a:ext>
            </a:extLst>
          </p:cNvPr>
          <p:cNvPicPr>
            <a:picLocks noChangeAspect="1"/>
          </p:cNvPicPr>
          <p:nvPr/>
        </p:nvPicPr>
        <p:blipFill>
          <a:blip r:embed="rId4"/>
          <a:stretch>
            <a:fillRect/>
          </a:stretch>
        </p:blipFill>
        <p:spPr>
          <a:xfrm>
            <a:off x="824624" y="2046688"/>
            <a:ext cx="8570585" cy="3745360"/>
          </a:xfrm>
          <a:prstGeom prst="rect">
            <a:avLst/>
          </a:prstGeom>
          <a:noFill/>
          <a:ln>
            <a:noFill/>
          </a:ln>
        </p:spPr>
      </p:pic>
    </p:spTree>
    <p:extLst>
      <p:ext uri="{BB962C8B-B14F-4D97-AF65-F5344CB8AC3E}">
        <p14:creationId xmlns:p14="http://schemas.microsoft.com/office/powerpoint/2010/main" val="22035299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711806BA-18B4-4885-65F2-2F7229F75472}"/>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AEE4DE89-038E-5EF2-F2F1-A2BEDEF578C2}"/>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ITS Services for Pedestrians</a:t>
            </a:r>
            <a:r>
              <a:rPr lang="pl-PL" sz="3600" noProof="0" dirty="0"/>
              <a:t> - </a:t>
            </a:r>
            <a:r>
              <a:rPr lang="en-US" sz="3600" noProof="0" dirty="0"/>
              <a:t>Weather-Responsive Signal Timing</a:t>
            </a:r>
            <a:endParaRPr lang="en-US" noProof="0" dirty="0"/>
          </a:p>
        </p:txBody>
      </p:sp>
      <p:sp>
        <p:nvSpPr>
          <p:cNvPr id="97" name="Google Shape;97;p2">
            <a:extLst>
              <a:ext uri="{FF2B5EF4-FFF2-40B4-BE49-F238E27FC236}">
                <a16:creationId xmlns:a16="http://schemas.microsoft.com/office/drawing/2014/main" id="{972C1AF8-24D5-7F90-B0EA-5C6C8E10A258}"/>
              </a:ext>
            </a:extLst>
          </p:cNvPr>
          <p:cNvSpPr txBox="1">
            <a:spLocks noGrp="1"/>
          </p:cNvSpPr>
          <p:nvPr>
            <p:ph type="body" idx="1"/>
          </p:nvPr>
        </p:nvSpPr>
        <p:spPr>
          <a:xfrm>
            <a:off x="462224" y="1457082"/>
            <a:ext cx="10319657"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Results – Normal conditions</a:t>
            </a:r>
          </a:p>
        </p:txBody>
      </p:sp>
      <p:pic>
        <p:nvPicPr>
          <p:cNvPr id="3" name="Obraz 4">
            <a:extLst>
              <a:ext uri="{FF2B5EF4-FFF2-40B4-BE49-F238E27FC236}">
                <a16:creationId xmlns:a16="http://schemas.microsoft.com/office/drawing/2014/main" id="{D809E1CC-AAD0-FB23-815A-E7B8923DD4BD}"/>
              </a:ext>
            </a:extLst>
          </p:cNvPr>
          <p:cNvPicPr>
            <a:picLocks noChangeAspect="1"/>
          </p:cNvPicPr>
          <p:nvPr/>
        </p:nvPicPr>
        <p:blipFill>
          <a:blip r:embed="rId3"/>
          <a:stretch>
            <a:fillRect/>
          </a:stretch>
        </p:blipFill>
        <p:spPr>
          <a:xfrm>
            <a:off x="7339346" y="726947"/>
            <a:ext cx="4742121" cy="1090073"/>
          </a:xfrm>
          <a:prstGeom prst="rect">
            <a:avLst/>
          </a:prstGeom>
        </p:spPr>
      </p:pic>
      <p:pic>
        <p:nvPicPr>
          <p:cNvPr id="2" name="Picture 20">
            <a:extLst>
              <a:ext uri="{FF2B5EF4-FFF2-40B4-BE49-F238E27FC236}">
                <a16:creationId xmlns:a16="http://schemas.microsoft.com/office/drawing/2014/main" id="{F7C48044-1673-EEAB-803D-89110010CC78}"/>
              </a:ext>
            </a:extLst>
          </p:cNvPr>
          <p:cNvPicPr>
            <a:picLocks noChangeAspect="1"/>
          </p:cNvPicPr>
          <p:nvPr/>
        </p:nvPicPr>
        <p:blipFill>
          <a:blip r:embed="rId4"/>
          <a:stretch>
            <a:fillRect/>
          </a:stretch>
        </p:blipFill>
        <p:spPr>
          <a:xfrm>
            <a:off x="838200" y="1834766"/>
            <a:ext cx="4320864" cy="2340000"/>
          </a:xfrm>
          <a:prstGeom prst="rect">
            <a:avLst/>
          </a:prstGeom>
        </p:spPr>
      </p:pic>
      <p:pic>
        <p:nvPicPr>
          <p:cNvPr id="4" name="Picture 21">
            <a:extLst>
              <a:ext uri="{FF2B5EF4-FFF2-40B4-BE49-F238E27FC236}">
                <a16:creationId xmlns:a16="http://schemas.microsoft.com/office/drawing/2014/main" id="{B0C42300-4B7D-804F-92E2-96620946B8CD}"/>
              </a:ext>
            </a:extLst>
          </p:cNvPr>
          <p:cNvPicPr>
            <a:picLocks noChangeAspect="1"/>
          </p:cNvPicPr>
          <p:nvPr/>
        </p:nvPicPr>
        <p:blipFill>
          <a:blip r:embed="rId5"/>
          <a:stretch>
            <a:fillRect/>
          </a:stretch>
        </p:blipFill>
        <p:spPr>
          <a:xfrm>
            <a:off x="838200" y="4199936"/>
            <a:ext cx="4310526" cy="2340000"/>
          </a:xfrm>
          <a:prstGeom prst="rect">
            <a:avLst/>
          </a:prstGeom>
        </p:spPr>
      </p:pic>
      <p:pic>
        <p:nvPicPr>
          <p:cNvPr id="5" name="Obraz 4">
            <a:extLst>
              <a:ext uri="{FF2B5EF4-FFF2-40B4-BE49-F238E27FC236}">
                <a16:creationId xmlns:a16="http://schemas.microsoft.com/office/drawing/2014/main" id="{F0B99BB4-5890-55D6-8211-468A38B98C3F}"/>
              </a:ext>
            </a:extLst>
          </p:cNvPr>
          <p:cNvPicPr>
            <a:picLocks noChangeAspect="1"/>
          </p:cNvPicPr>
          <p:nvPr/>
        </p:nvPicPr>
        <p:blipFill>
          <a:blip r:embed="rId6"/>
          <a:stretch>
            <a:fillRect/>
          </a:stretch>
        </p:blipFill>
        <p:spPr>
          <a:xfrm>
            <a:off x="5560012" y="1834766"/>
            <a:ext cx="4406942" cy="2329679"/>
          </a:xfrm>
          <a:prstGeom prst="rect">
            <a:avLst/>
          </a:prstGeom>
        </p:spPr>
      </p:pic>
      <p:pic>
        <p:nvPicPr>
          <p:cNvPr id="6" name="Obraz 5">
            <a:extLst>
              <a:ext uri="{FF2B5EF4-FFF2-40B4-BE49-F238E27FC236}">
                <a16:creationId xmlns:a16="http://schemas.microsoft.com/office/drawing/2014/main" id="{5B62A5FB-C061-3439-17EA-1B38254B4FA3}"/>
              </a:ext>
            </a:extLst>
          </p:cNvPr>
          <p:cNvPicPr>
            <a:picLocks noChangeAspect="1"/>
          </p:cNvPicPr>
          <p:nvPr/>
        </p:nvPicPr>
        <p:blipFill>
          <a:blip r:embed="rId7"/>
          <a:stretch>
            <a:fillRect/>
          </a:stretch>
        </p:blipFill>
        <p:spPr>
          <a:xfrm>
            <a:off x="5560011" y="4199936"/>
            <a:ext cx="4406944" cy="2329680"/>
          </a:xfrm>
          <a:prstGeom prst="rect">
            <a:avLst/>
          </a:prstGeom>
        </p:spPr>
      </p:pic>
    </p:spTree>
    <p:extLst>
      <p:ext uri="{BB962C8B-B14F-4D97-AF65-F5344CB8AC3E}">
        <p14:creationId xmlns:p14="http://schemas.microsoft.com/office/powerpoint/2010/main" val="8483834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8C2C6228-9CC0-7A66-5DDC-7A6974EF9C62}"/>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00B71DAB-8C1A-1FD5-4858-CD6F23F0022C}"/>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ITS Services for Pedestrians</a:t>
            </a:r>
            <a:r>
              <a:rPr lang="pl-PL" sz="3600" noProof="0" dirty="0"/>
              <a:t> - </a:t>
            </a:r>
            <a:r>
              <a:rPr lang="en-US" sz="3600" noProof="0" dirty="0"/>
              <a:t>Weather-Responsive Signal Timing</a:t>
            </a:r>
            <a:endParaRPr lang="en-US" noProof="0" dirty="0"/>
          </a:p>
        </p:txBody>
      </p:sp>
      <p:sp>
        <p:nvSpPr>
          <p:cNvPr id="97" name="Google Shape;97;p2">
            <a:extLst>
              <a:ext uri="{FF2B5EF4-FFF2-40B4-BE49-F238E27FC236}">
                <a16:creationId xmlns:a16="http://schemas.microsoft.com/office/drawing/2014/main" id="{DE595B3A-345F-422C-AAE0-FBC411D82B72}"/>
              </a:ext>
            </a:extLst>
          </p:cNvPr>
          <p:cNvSpPr txBox="1">
            <a:spLocks noGrp="1"/>
          </p:cNvSpPr>
          <p:nvPr>
            <p:ph type="body" idx="1"/>
          </p:nvPr>
        </p:nvSpPr>
        <p:spPr>
          <a:xfrm>
            <a:off x="462224" y="1457082"/>
            <a:ext cx="10319657"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Results - delays</a:t>
            </a:r>
          </a:p>
        </p:txBody>
      </p:sp>
      <p:pic>
        <p:nvPicPr>
          <p:cNvPr id="3" name="Obraz 4">
            <a:extLst>
              <a:ext uri="{FF2B5EF4-FFF2-40B4-BE49-F238E27FC236}">
                <a16:creationId xmlns:a16="http://schemas.microsoft.com/office/drawing/2014/main" id="{A4BD4946-3EB7-3694-87F9-8076A8336337}"/>
              </a:ext>
            </a:extLst>
          </p:cNvPr>
          <p:cNvPicPr>
            <a:picLocks noChangeAspect="1"/>
          </p:cNvPicPr>
          <p:nvPr/>
        </p:nvPicPr>
        <p:blipFill>
          <a:blip r:embed="rId3"/>
          <a:stretch>
            <a:fillRect/>
          </a:stretch>
        </p:blipFill>
        <p:spPr>
          <a:xfrm>
            <a:off x="7449879" y="755782"/>
            <a:ext cx="4742121" cy="1090073"/>
          </a:xfrm>
          <a:prstGeom prst="rect">
            <a:avLst/>
          </a:prstGeom>
        </p:spPr>
      </p:pic>
      <p:pic>
        <p:nvPicPr>
          <p:cNvPr id="7" name="Picture 22">
            <a:extLst>
              <a:ext uri="{FF2B5EF4-FFF2-40B4-BE49-F238E27FC236}">
                <a16:creationId xmlns:a16="http://schemas.microsoft.com/office/drawing/2014/main" id="{961FBFD2-D84D-02EA-0716-714A8BA25581}"/>
              </a:ext>
            </a:extLst>
          </p:cNvPr>
          <p:cNvPicPr>
            <a:picLocks noChangeAspect="1"/>
          </p:cNvPicPr>
          <p:nvPr/>
        </p:nvPicPr>
        <p:blipFill>
          <a:blip r:embed="rId4"/>
          <a:stretch>
            <a:fillRect/>
          </a:stretch>
        </p:blipFill>
        <p:spPr>
          <a:xfrm>
            <a:off x="4016911" y="1963942"/>
            <a:ext cx="3322015" cy="2340000"/>
          </a:xfrm>
          <a:prstGeom prst="rect">
            <a:avLst/>
          </a:prstGeom>
        </p:spPr>
      </p:pic>
      <p:pic>
        <p:nvPicPr>
          <p:cNvPr id="8" name="Picture 23">
            <a:extLst>
              <a:ext uri="{FF2B5EF4-FFF2-40B4-BE49-F238E27FC236}">
                <a16:creationId xmlns:a16="http://schemas.microsoft.com/office/drawing/2014/main" id="{3E9F6BBD-46F9-FADE-745E-961EC2A64BCB}"/>
              </a:ext>
            </a:extLst>
          </p:cNvPr>
          <p:cNvPicPr>
            <a:picLocks noChangeAspect="1"/>
          </p:cNvPicPr>
          <p:nvPr/>
        </p:nvPicPr>
        <p:blipFill>
          <a:blip r:embed="rId5"/>
          <a:stretch>
            <a:fillRect/>
          </a:stretch>
        </p:blipFill>
        <p:spPr>
          <a:xfrm>
            <a:off x="4016911" y="4389804"/>
            <a:ext cx="3319665" cy="2340000"/>
          </a:xfrm>
          <a:prstGeom prst="rect">
            <a:avLst/>
          </a:prstGeom>
        </p:spPr>
      </p:pic>
      <p:pic>
        <p:nvPicPr>
          <p:cNvPr id="9" name="Picture 24">
            <a:extLst>
              <a:ext uri="{FF2B5EF4-FFF2-40B4-BE49-F238E27FC236}">
                <a16:creationId xmlns:a16="http://schemas.microsoft.com/office/drawing/2014/main" id="{4215A728-2E23-66CE-B96F-16ED8FEBF8D7}"/>
              </a:ext>
            </a:extLst>
          </p:cNvPr>
          <p:cNvPicPr>
            <a:picLocks noChangeAspect="1"/>
          </p:cNvPicPr>
          <p:nvPr/>
        </p:nvPicPr>
        <p:blipFill>
          <a:blip r:embed="rId6"/>
          <a:stretch>
            <a:fillRect/>
          </a:stretch>
        </p:blipFill>
        <p:spPr>
          <a:xfrm>
            <a:off x="7571598" y="1963942"/>
            <a:ext cx="3327626" cy="2340000"/>
          </a:xfrm>
          <a:prstGeom prst="rect">
            <a:avLst/>
          </a:prstGeom>
        </p:spPr>
      </p:pic>
      <p:pic>
        <p:nvPicPr>
          <p:cNvPr id="10" name="Picture 25">
            <a:extLst>
              <a:ext uri="{FF2B5EF4-FFF2-40B4-BE49-F238E27FC236}">
                <a16:creationId xmlns:a16="http://schemas.microsoft.com/office/drawing/2014/main" id="{2972B9E9-08EF-1C54-2721-E5130938EF47}"/>
              </a:ext>
            </a:extLst>
          </p:cNvPr>
          <p:cNvPicPr>
            <a:picLocks noChangeAspect="1"/>
          </p:cNvPicPr>
          <p:nvPr/>
        </p:nvPicPr>
        <p:blipFill>
          <a:blip r:embed="rId7"/>
          <a:stretch>
            <a:fillRect/>
          </a:stretch>
        </p:blipFill>
        <p:spPr>
          <a:xfrm>
            <a:off x="7569248" y="4389804"/>
            <a:ext cx="3322015" cy="2340000"/>
          </a:xfrm>
          <a:prstGeom prst="rect">
            <a:avLst/>
          </a:prstGeom>
        </p:spPr>
      </p:pic>
      <p:pic>
        <p:nvPicPr>
          <p:cNvPr id="11" name="Picture 26">
            <a:extLst>
              <a:ext uri="{FF2B5EF4-FFF2-40B4-BE49-F238E27FC236}">
                <a16:creationId xmlns:a16="http://schemas.microsoft.com/office/drawing/2014/main" id="{44B44D00-32AA-E1CF-522B-004AC1C22ED1}"/>
              </a:ext>
            </a:extLst>
          </p:cNvPr>
          <p:cNvPicPr>
            <a:picLocks noChangeAspect="1"/>
          </p:cNvPicPr>
          <p:nvPr/>
        </p:nvPicPr>
        <p:blipFill>
          <a:blip r:embed="rId8"/>
          <a:stretch>
            <a:fillRect/>
          </a:stretch>
        </p:blipFill>
        <p:spPr>
          <a:xfrm>
            <a:off x="462224" y="1869981"/>
            <a:ext cx="3322015" cy="2340000"/>
          </a:xfrm>
          <a:prstGeom prst="rect">
            <a:avLst/>
          </a:prstGeom>
        </p:spPr>
      </p:pic>
      <p:pic>
        <p:nvPicPr>
          <p:cNvPr id="12" name="Picture 27">
            <a:extLst>
              <a:ext uri="{FF2B5EF4-FFF2-40B4-BE49-F238E27FC236}">
                <a16:creationId xmlns:a16="http://schemas.microsoft.com/office/drawing/2014/main" id="{62F4DF98-C96C-389C-979D-18BABCCAC163}"/>
              </a:ext>
            </a:extLst>
          </p:cNvPr>
          <p:cNvPicPr>
            <a:picLocks noChangeAspect="1"/>
          </p:cNvPicPr>
          <p:nvPr/>
        </p:nvPicPr>
        <p:blipFill>
          <a:blip r:embed="rId9"/>
          <a:stretch>
            <a:fillRect/>
          </a:stretch>
        </p:blipFill>
        <p:spPr>
          <a:xfrm>
            <a:off x="462224" y="4389804"/>
            <a:ext cx="3319665" cy="2340000"/>
          </a:xfrm>
          <a:prstGeom prst="rect">
            <a:avLst/>
          </a:prstGeom>
        </p:spPr>
      </p:pic>
    </p:spTree>
    <p:extLst>
      <p:ext uri="{BB962C8B-B14F-4D97-AF65-F5344CB8AC3E}">
        <p14:creationId xmlns:p14="http://schemas.microsoft.com/office/powerpoint/2010/main" val="5842525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85D04BFE-968B-9D12-7D2C-37E87EEDB861}"/>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495F2711-2DC3-5784-FFD7-1BA7D6A225BE}"/>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ITS Services for Pedestrians</a:t>
            </a:r>
            <a:r>
              <a:rPr lang="pl-PL" sz="3600" noProof="0" dirty="0"/>
              <a:t> - </a:t>
            </a:r>
            <a:r>
              <a:rPr lang="en-US" sz="3600" noProof="0" dirty="0"/>
              <a:t>Weather-Responsive Signal Timing</a:t>
            </a:r>
            <a:endParaRPr lang="en-US" noProof="0" dirty="0"/>
          </a:p>
        </p:txBody>
      </p:sp>
      <p:sp>
        <p:nvSpPr>
          <p:cNvPr id="97" name="Google Shape;97;p2">
            <a:extLst>
              <a:ext uri="{FF2B5EF4-FFF2-40B4-BE49-F238E27FC236}">
                <a16:creationId xmlns:a16="http://schemas.microsoft.com/office/drawing/2014/main" id="{0EF48033-3DD4-0E11-9F40-1059E83088A6}"/>
              </a:ext>
            </a:extLst>
          </p:cNvPr>
          <p:cNvSpPr txBox="1">
            <a:spLocks noGrp="1"/>
          </p:cNvSpPr>
          <p:nvPr>
            <p:ph type="body" idx="1"/>
          </p:nvPr>
        </p:nvSpPr>
        <p:spPr>
          <a:xfrm>
            <a:off x="462224" y="1457082"/>
            <a:ext cx="10319657"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Results – surrogate safety measures</a:t>
            </a:r>
          </a:p>
        </p:txBody>
      </p:sp>
      <p:pic>
        <p:nvPicPr>
          <p:cNvPr id="3" name="Obraz 4">
            <a:extLst>
              <a:ext uri="{FF2B5EF4-FFF2-40B4-BE49-F238E27FC236}">
                <a16:creationId xmlns:a16="http://schemas.microsoft.com/office/drawing/2014/main" id="{5B21F57F-D869-82CB-B805-47DBAB1A2D82}"/>
              </a:ext>
            </a:extLst>
          </p:cNvPr>
          <p:cNvPicPr>
            <a:picLocks noChangeAspect="1"/>
          </p:cNvPicPr>
          <p:nvPr/>
        </p:nvPicPr>
        <p:blipFill>
          <a:blip r:embed="rId3"/>
          <a:stretch>
            <a:fillRect/>
          </a:stretch>
        </p:blipFill>
        <p:spPr>
          <a:xfrm>
            <a:off x="7449879" y="755782"/>
            <a:ext cx="4742121" cy="1090073"/>
          </a:xfrm>
          <a:prstGeom prst="rect">
            <a:avLst/>
          </a:prstGeom>
        </p:spPr>
      </p:pic>
      <p:pic>
        <p:nvPicPr>
          <p:cNvPr id="2" name="Obraz 1">
            <a:extLst>
              <a:ext uri="{FF2B5EF4-FFF2-40B4-BE49-F238E27FC236}">
                <a16:creationId xmlns:a16="http://schemas.microsoft.com/office/drawing/2014/main" id="{E518AE4E-E9E0-37B6-6AE4-EA911FF0ECE1}"/>
              </a:ext>
            </a:extLst>
          </p:cNvPr>
          <p:cNvPicPr>
            <a:picLocks noChangeAspect="1"/>
          </p:cNvPicPr>
          <p:nvPr/>
        </p:nvPicPr>
        <p:blipFill>
          <a:blip r:embed="rId4"/>
          <a:stretch>
            <a:fillRect/>
          </a:stretch>
        </p:blipFill>
        <p:spPr>
          <a:xfrm>
            <a:off x="5918480" y="1845857"/>
            <a:ext cx="5245240" cy="2256816"/>
          </a:xfrm>
          <a:prstGeom prst="rect">
            <a:avLst/>
          </a:prstGeom>
        </p:spPr>
      </p:pic>
      <p:pic>
        <p:nvPicPr>
          <p:cNvPr id="4" name="Obraz 3">
            <a:extLst>
              <a:ext uri="{FF2B5EF4-FFF2-40B4-BE49-F238E27FC236}">
                <a16:creationId xmlns:a16="http://schemas.microsoft.com/office/drawing/2014/main" id="{4011CD55-F1E6-5656-04B6-BC4F4FA995D5}"/>
              </a:ext>
            </a:extLst>
          </p:cNvPr>
          <p:cNvPicPr>
            <a:picLocks noChangeAspect="1"/>
          </p:cNvPicPr>
          <p:nvPr/>
        </p:nvPicPr>
        <p:blipFill>
          <a:blip r:embed="rId5"/>
          <a:stretch>
            <a:fillRect/>
          </a:stretch>
        </p:blipFill>
        <p:spPr>
          <a:xfrm>
            <a:off x="0" y="1845856"/>
            <a:ext cx="5617029" cy="2298253"/>
          </a:xfrm>
          <a:prstGeom prst="rect">
            <a:avLst/>
          </a:prstGeom>
        </p:spPr>
      </p:pic>
      <p:pic>
        <p:nvPicPr>
          <p:cNvPr id="5" name="Obraz 4" descr="Obraz zawierający Wielobarwność&#10;&#10;Opis wygenerowany automatycznie">
            <a:extLst>
              <a:ext uri="{FF2B5EF4-FFF2-40B4-BE49-F238E27FC236}">
                <a16:creationId xmlns:a16="http://schemas.microsoft.com/office/drawing/2014/main" id="{E8CD37D2-9E48-BB16-BDB9-7C4EAB84FE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56408" y="4084950"/>
            <a:ext cx="4807527" cy="2780473"/>
          </a:xfrm>
          <a:prstGeom prst="rect">
            <a:avLst/>
          </a:prstGeom>
        </p:spPr>
      </p:pic>
    </p:spTree>
    <p:extLst>
      <p:ext uri="{BB962C8B-B14F-4D97-AF65-F5344CB8AC3E}">
        <p14:creationId xmlns:p14="http://schemas.microsoft.com/office/powerpoint/2010/main" val="7945576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D08B7DB4-3027-0552-1B96-C1005768E4B5}"/>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B627341C-9507-0376-1499-49621F387E42}"/>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ITS Services for Pedestrians</a:t>
            </a:r>
            <a:r>
              <a:rPr lang="pl-PL" sz="3600" noProof="0" dirty="0"/>
              <a:t> - </a:t>
            </a:r>
            <a:r>
              <a:rPr lang="en-US" sz="3600" noProof="0" dirty="0"/>
              <a:t>Weather-Responsive Signal Timing</a:t>
            </a:r>
            <a:r>
              <a:rPr lang="pl-PL" sz="3600" noProof="0" dirty="0"/>
              <a:t> - </a:t>
            </a:r>
            <a:r>
              <a:rPr lang="pl-PL" sz="3600" noProof="0" dirty="0" err="1"/>
              <a:t>Summary</a:t>
            </a:r>
            <a:endParaRPr lang="en-US" noProof="0" dirty="0"/>
          </a:p>
        </p:txBody>
      </p:sp>
      <p:sp>
        <p:nvSpPr>
          <p:cNvPr id="97" name="Google Shape;97;p2">
            <a:extLst>
              <a:ext uri="{FF2B5EF4-FFF2-40B4-BE49-F238E27FC236}">
                <a16:creationId xmlns:a16="http://schemas.microsoft.com/office/drawing/2014/main" id="{4C30DC2F-7617-DE89-DA21-174B45CDD33A}"/>
              </a:ext>
            </a:extLst>
          </p:cNvPr>
          <p:cNvSpPr txBox="1">
            <a:spLocks noGrp="1"/>
          </p:cNvSpPr>
          <p:nvPr>
            <p:ph type="body" idx="1"/>
          </p:nvPr>
        </p:nvSpPr>
        <p:spPr>
          <a:xfrm>
            <a:off x="462224" y="1457082"/>
            <a:ext cx="10319657"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Weather conditions significantly influence the </a:t>
            </a:r>
            <a:r>
              <a:rPr lang="en-US" sz="2100" noProof="0" dirty="0" err="1">
                <a:solidFill>
                  <a:srgbClr val="002060"/>
                </a:solidFill>
              </a:rPr>
              <a:t>behaviour</a:t>
            </a:r>
            <a:r>
              <a:rPr lang="en-US" sz="2100" noProof="0" dirty="0">
                <a:solidFill>
                  <a:srgbClr val="002060"/>
                </a:solidFill>
              </a:rPr>
              <a:t> of road users, including both drivers and pedestrians. Active mobility users (such as pedestrians and cyclists) are especially vulnerable to adverse weather, including rain, snow, and heat.</a:t>
            </a: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Conventional traffic control strategies are typically </a:t>
            </a:r>
            <a:r>
              <a:rPr lang="en-US" sz="2100" noProof="0" dirty="0" err="1">
                <a:solidFill>
                  <a:srgbClr val="002060"/>
                </a:solidFill>
              </a:rPr>
              <a:t>optimised</a:t>
            </a:r>
            <a:r>
              <a:rPr lang="en-US" sz="2100" noProof="0" dirty="0">
                <a:solidFill>
                  <a:srgbClr val="002060"/>
                </a:solidFill>
              </a:rPr>
              <a:t> for vehicular traffic, while pedestrian and cyclist phases are often treated as secondary and inconvenient necessities within the signal </a:t>
            </a:r>
            <a:r>
              <a:rPr lang="en-US" sz="2100" noProof="0" dirty="0" err="1">
                <a:solidFill>
                  <a:srgbClr val="002060"/>
                </a:solidFill>
              </a:rPr>
              <a:t>programme</a:t>
            </a:r>
            <a:r>
              <a:rPr lang="en-US" sz="2100" noProof="0" dirty="0">
                <a:solidFill>
                  <a:srgbClr val="002060"/>
                </a:solidFill>
              </a:rPr>
              <a:t>.</a:t>
            </a: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Simulation-based analyses and surrogate safety measures indicate that traffic signal adjustments can improve both efficiency and safety, particularly for vulnerable road users, under adverse weather conditions.</a:t>
            </a:r>
          </a:p>
        </p:txBody>
      </p:sp>
      <p:pic>
        <p:nvPicPr>
          <p:cNvPr id="3" name="Obraz 4">
            <a:extLst>
              <a:ext uri="{FF2B5EF4-FFF2-40B4-BE49-F238E27FC236}">
                <a16:creationId xmlns:a16="http://schemas.microsoft.com/office/drawing/2014/main" id="{76B25E31-CCAB-1BB1-6AB2-6A5847AE2725}"/>
              </a:ext>
            </a:extLst>
          </p:cNvPr>
          <p:cNvPicPr>
            <a:picLocks noChangeAspect="1"/>
          </p:cNvPicPr>
          <p:nvPr/>
        </p:nvPicPr>
        <p:blipFill>
          <a:blip r:embed="rId3"/>
          <a:stretch>
            <a:fillRect/>
          </a:stretch>
        </p:blipFill>
        <p:spPr>
          <a:xfrm>
            <a:off x="7449878" y="5767926"/>
            <a:ext cx="4742121" cy="1090073"/>
          </a:xfrm>
          <a:prstGeom prst="rect">
            <a:avLst/>
          </a:prstGeom>
        </p:spPr>
      </p:pic>
    </p:spTree>
    <p:extLst>
      <p:ext uri="{BB962C8B-B14F-4D97-AF65-F5344CB8AC3E}">
        <p14:creationId xmlns:p14="http://schemas.microsoft.com/office/powerpoint/2010/main" val="39179087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15B459BD-0CC0-8ACC-795C-3058E70D7690}"/>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3C69E869-E395-38B6-F437-DC7EAC95DDDC}"/>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ITS Services for Pedestrians</a:t>
            </a:r>
            <a:r>
              <a:rPr lang="pl-PL" sz="3600" noProof="0" dirty="0"/>
              <a:t> - </a:t>
            </a:r>
            <a:r>
              <a:rPr lang="en-US" sz="3600" noProof="0" dirty="0"/>
              <a:t>Weather-Responsive Signal Timing</a:t>
            </a:r>
            <a:r>
              <a:rPr lang="pl-PL" sz="3600" noProof="0" dirty="0"/>
              <a:t> - </a:t>
            </a:r>
            <a:r>
              <a:rPr lang="pl-PL" sz="3600" noProof="0" dirty="0" err="1"/>
              <a:t>Recommendations</a:t>
            </a:r>
            <a:endParaRPr lang="en-US" noProof="0" dirty="0"/>
          </a:p>
        </p:txBody>
      </p:sp>
      <p:sp>
        <p:nvSpPr>
          <p:cNvPr id="97" name="Google Shape;97;p2">
            <a:extLst>
              <a:ext uri="{FF2B5EF4-FFF2-40B4-BE49-F238E27FC236}">
                <a16:creationId xmlns:a16="http://schemas.microsoft.com/office/drawing/2014/main" id="{AF20F710-EA26-9316-F5F5-171F48C60570}"/>
              </a:ext>
            </a:extLst>
          </p:cNvPr>
          <p:cNvSpPr txBox="1">
            <a:spLocks noGrp="1"/>
          </p:cNvSpPr>
          <p:nvPr>
            <p:ph type="body" idx="1"/>
          </p:nvPr>
        </p:nvSpPr>
        <p:spPr>
          <a:xfrm>
            <a:off x="462224" y="1457082"/>
            <a:ext cx="10319657"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Pedestrian speeds are affected differently depending on the type of adverse weather: during rainfall, pedestrians often walk faster to avoid getting wet, while in conditions such as heat, they tend to slow down due to discomfort. These variations should be considered when designing signal timings.</a:t>
            </a: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It is recommended that signal cycle lengths and green light durations for pedestrians be adapted dynamically in response to prevailing weather conditions. This approach can reduce delays for pedestrians and enhance safety for all users.</a:t>
            </a: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Implementing weather-dependent signal control strategies including adjustment of signal parameters based on temperature, precipitation, or pavement conditions has shown promising results. </a:t>
            </a:r>
            <a:r>
              <a:rPr lang="en-US" sz="2100" noProof="0">
                <a:solidFill>
                  <a:srgbClr val="002060"/>
                </a:solidFill>
              </a:rPr>
              <a:t>Such measures may play a key role in supporting and encouraging active mobility in challenging weather.</a:t>
            </a:r>
            <a:endParaRPr lang="en-US" sz="2100" noProof="0" dirty="0">
              <a:solidFill>
                <a:srgbClr val="002060"/>
              </a:solidFill>
            </a:endParaRPr>
          </a:p>
        </p:txBody>
      </p:sp>
      <p:pic>
        <p:nvPicPr>
          <p:cNvPr id="3" name="Obraz 4">
            <a:extLst>
              <a:ext uri="{FF2B5EF4-FFF2-40B4-BE49-F238E27FC236}">
                <a16:creationId xmlns:a16="http://schemas.microsoft.com/office/drawing/2014/main" id="{E07D2FEB-7319-1E3D-2ABF-57271AACD2E0}"/>
              </a:ext>
            </a:extLst>
          </p:cNvPr>
          <p:cNvPicPr>
            <a:picLocks noChangeAspect="1"/>
          </p:cNvPicPr>
          <p:nvPr/>
        </p:nvPicPr>
        <p:blipFill>
          <a:blip r:embed="rId3"/>
          <a:stretch>
            <a:fillRect/>
          </a:stretch>
        </p:blipFill>
        <p:spPr>
          <a:xfrm>
            <a:off x="7449878" y="5767926"/>
            <a:ext cx="4742121" cy="1090073"/>
          </a:xfrm>
          <a:prstGeom prst="rect">
            <a:avLst/>
          </a:prstGeom>
        </p:spPr>
      </p:pic>
    </p:spTree>
    <p:extLst>
      <p:ext uri="{BB962C8B-B14F-4D97-AF65-F5344CB8AC3E}">
        <p14:creationId xmlns:p14="http://schemas.microsoft.com/office/powerpoint/2010/main" val="2809515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Role of Pedestrians &amp; Cyclists in Smart Cities</a:t>
            </a:r>
            <a:endParaRPr lang="en-US" noProof="0" dirty="0"/>
          </a:p>
        </p:txBody>
      </p:sp>
      <p:sp>
        <p:nvSpPr>
          <p:cNvPr id="97" name="Google Shape;97;p2"/>
          <p:cNvSpPr txBox="1">
            <a:spLocks noGrp="1"/>
          </p:cNvSpPr>
          <p:nvPr>
            <p:ph type="body" idx="1"/>
          </p:nvPr>
        </p:nvSpPr>
        <p:spPr>
          <a:xfrm>
            <a:off x="110532" y="1130640"/>
            <a:ext cx="7264958"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Contribution to modal split &amp; sustainability goals </a:t>
            </a:r>
            <a:r>
              <a:rPr lang="en-US" sz="2100" noProof="0" dirty="0">
                <a:solidFill>
                  <a:srgbClr val="002060"/>
                </a:solidFill>
              </a:rPr>
              <a:t>– Walking and cycling are core to achieving mode shift targets in urban mobility plans. A higher active mobility share reduces dependence on motorized modes, easing congestion and emissions.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Health &amp; environmental benefits </a:t>
            </a:r>
            <a:r>
              <a:rPr lang="en-US" sz="2100" noProof="0" dirty="0">
                <a:solidFill>
                  <a:srgbClr val="002060"/>
                </a:solidFill>
              </a:rPr>
              <a:t>– Active mobility reduces air pollution, supports cardiovascular health, and encourages more livable cities with cleaner air and less noise.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Policy alignment with SDGs </a:t>
            </a:r>
            <a:r>
              <a:rPr lang="pl-PL" sz="2100" b="1" noProof="0" dirty="0">
                <a:solidFill>
                  <a:srgbClr val="002060"/>
                </a:solidFill>
              </a:rPr>
              <a:t>(</a:t>
            </a:r>
            <a:r>
              <a:rPr lang="en-US" sz="2100" noProof="0" dirty="0">
                <a:solidFill>
                  <a:srgbClr val="002060"/>
                </a:solidFill>
              </a:rPr>
              <a:t>– Promotes SDG 3 (Good Health and Well-Being), SDG 11 (Sustainable Cities &amp; Communities), and SDG 13 (Climate Action) by reducing CO₂ emissions and enhancing equitable access.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1900" dirty="0"/>
              <a:t>SDG stands for Sustainable Development Goals.</a:t>
            </a:r>
            <a:r>
              <a:rPr lang="pl-PL" sz="1900" dirty="0"/>
              <a:t> </a:t>
            </a:r>
            <a:r>
              <a:rPr lang="en-US" sz="1900" dirty="0"/>
              <a:t>They are a set of 17 global goals, adopted by the United Nations in 2015 as part of the 2030 Agenda for Sustainable Development.</a:t>
            </a:r>
            <a:r>
              <a:rPr lang="pl-PL" sz="1900" dirty="0"/>
              <a:t> </a:t>
            </a:r>
            <a:r>
              <a:rPr lang="en-US" sz="1900" dirty="0"/>
              <a:t>The SDGs serve as a roadmap for governments, cities, organizations, and businesses to ensure that social and economic development happens in a sustainable, fair, and environmentally friendly way.</a:t>
            </a:r>
          </a:p>
        </p:txBody>
      </p:sp>
      <p:pic>
        <p:nvPicPr>
          <p:cNvPr id="6" name="Obraz 5">
            <a:extLst>
              <a:ext uri="{FF2B5EF4-FFF2-40B4-BE49-F238E27FC236}">
                <a16:creationId xmlns:a16="http://schemas.microsoft.com/office/drawing/2014/main" id="{2CC293B7-12E1-2FB5-827D-EFF969D2F749}"/>
              </a:ext>
            </a:extLst>
          </p:cNvPr>
          <p:cNvPicPr>
            <a:picLocks noChangeAspect="1"/>
          </p:cNvPicPr>
          <p:nvPr/>
        </p:nvPicPr>
        <p:blipFill>
          <a:blip r:embed="rId3"/>
          <a:stretch>
            <a:fillRect/>
          </a:stretch>
        </p:blipFill>
        <p:spPr>
          <a:xfrm>
            <a:off x="7258986" y="1338995"/>
            <a:ext cx="4933014" cy="487088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FCFF6767-FD2E-4646-4615-615BA9428895}"/>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F025D0B2-8324-63EA-0116-B2C73BF779F6}"/>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ITS Services for Cyclists</a:t>
            </a:r>
            <a:endParaRPr lang="en-US" noProof="0" dirty="0"/>
          </a:p>
        </p:txBody>
      </p:sp>
      <p:sp>
        <p:nvSpPr>
          <p:cNvPr id="97" name="Google Shape;97;p2">
            <a:extLst>
              <a:ext uri="{FF2B5EF4-FFF2-40B4-BE49-F238E27FC236}">
                <a16:creationId xmlns:a16="http://schemas.microsoft.com/office/drawing/2014/main" id="{E717A9F0-18CD-A3B5-3BB3-5D6CA1D7A840}"/>
              </a:ext>
            </a:extLst>
          </p:cNvPr>
          <p:cNvSpPr txBox="1">
            <a:spLocks noGrp="1"/>
          </p:cNvSpPr>
          <p:nvPr>
            <p:ph type="body" idx="1"/>
          </p:nvPr>
        </p:nvSpPr>
        <p:spPr>
          <a:xfrm>
            <a:off x="103642" y="783873"/>
            <a:ext cx="7460940"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Data-driven decision-making </a:t>
            </a:r>
            <a:r>
              <a:rPr lang="en-US" sz="2100" noProof="0" dirty="0">
                <a:solidFill>
                  <a:srgbClr val="002060"/>
                </a:solidFill>
              </a:rPr>
              <a:t>– leveraging traffic data from sensors, GPS, connected vehicles, and mobile devices to guide strategic and operational planning.</a:t>
            </a:r>
            <a:r>
              <a:rPr lang="pl-PL" sz="2100" noProof="0" dirty="0">
                <a:solidFill>
                  <a:srgbClr val="002060"/>
                </a:solidFill>
              </a:rPr>
              <a:t> </a:t>
            </a:r>
            <a:r>
              <a:rPr lang="en-US" sz="2100" noProof="0" dirty="0">
                <a:solidFill>
                  <a:srgbClr val="002060"/>
                </a:solidFill>
              </a:rPr>
              <a:t>Data-driven decision-making means cities no longer rely only on periodic traffic counts or surveys; instead, they use continuous streams of data to detect patterns and optimize network performance.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Real-time operations management </a:t>
            </a:r>
            <a:r>
              <a:rPr lang="en-US" sz="2100" noProof="0" dirty="0">
                <a:solidFill>
                  <a:srgbClr val="002060"/>
                </a:solidFill>
              </a:rPr>
              <a:t>– enabling dynamic control of traffic lights, lane usage, speed limits, and public transport scheduling.</a:t>
            </a:r>
            <a:r>
              <a:rPr lang="pl-PL" sz="2100" noProof="0" dirty="0">
                <a:solidFill>
                  <a:srgbClr val="002060"/>
                </a:solidFill>
              </a:rPr>
              <a:t> </a:t>
            </a:r>
            <a:r>
              <a:rPr lang="en-US" sz="2100" noProof="0" dirty="0">
                <a:solidFill>
                  <a:srgbClr val="002060"/>
                </a:solidFill>
              </a:rPr>
              <a:t>Real-time operations management ensures that the transport system reacts instantly to incidents, congestion, or demand changes—keeping traffic flowing and improving reliability.</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Enhancing user experience </a:t>
            </a:r>
            <a:r>
              <a:rPr lang="en-US" sz="2100" noProof="0" dirty="0">
                <a:solidFill>
                  <a:srgbClr val="002060"/>
                </a:solidFill>
              </a:rPr>
              <a:t>– providing travelers with accurate, real-time information on travel times, routes, and disruptions via apps, websites, and digital displays.</a:t>
            </a:r>
            <a:r>
              <a:rPr lang="pl-PL" sz="2100" noProof="0" dirty="0">
                <a:solidFill>
                  <a:srgbClr val="002060"/>
                </a:solidFill>
              </a:rPr>
              <a:t> </a:t>
            </a:r>
            <a:r>
              <a:rPr lang="en-US" sz="2100" noProof="0" dirty="0">
                <a:solidFill>
                  <a:srgbClr val="002060"/>
                </a:solidFill>
              </a:rPr>
              <a:t>Enhancing user experience is critical for encouraging modal shift. When travelers have access to real-time, accurate, and reliable information, they are more likely to choose public transport or active modes.</a:t>
            </a:r>
          </a:p>
        </p:txBody>
      </p:sp>
      <p:pic>
        <p:nvPicPr>
          <p:cNvPr id="6146" name="Picture 2" descr="the flow of traffic on a busy city street is depicted in this diagram ...">
            <a:extLst>
              <a:ext uri="{FF2B5EF4-FFF2-40B4-BE49-F238E27FC236}">
                <a16:creationId xmlns:a16="http://schemas.microsoft.com/office/drawing/2014/main" id="{8A395D25-CD36-362C-97A7-C25C14A4F1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0026" y="369278"/>
            <a:ext cx="4841973" cy="4420932"/>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a:extLst>
              <a:ext uri="{FF2B5EF4-FFF2-40B4-BE49-F238E27FC236}">
                <a16:creationId xmlns:a16="http://schemas.microsoft.com/office/drawing/2014/main" id="{09DE6D8B-E58B-3491-1E37-949C16369CF3}"/>
              </a:ext>
            </a:extLst>
          </p:cNvPr>
          <p:cNvSpPr txBox="1"/>
          <p:nvPr/>
        </p:nvSpPr>
        <p:spPr>
          <a:xfrm>
            <a:off x="8004321" y="5015251"/>
            <a:ext cx="4187679" cy="430887"/>
          </a:xfrm>
          <a:prstGeom prst="rect">
            <a:avLst/>
          </a:prstGeom>
          <a:noFill/>
        </p:spPr>
        <p:txBody>
          <a:bodyPr wrap="square">
            <a:spAutoFit/>
          </a:bodyPr>
          <a:lstStyle/>
          <a:p>
            <a:r>
              <a:rPr lang="en-US" sz="1100" noProof="0" dirty="0"/>
              <a:t>Source: “IoT for Smart Cities: Use Cases and Implementation Strategies” via Pinterest</a:t>
            </a:r>
            <a:endParaRPr lang="en-US" noProof="0" dirty="0"/>
          </a:p>
        </p:txBody>
      </p:sp>
    </p:spTree>
    <p:extLst>
      <p:ext uri="{BB962C8B-B14F-4D97-AF65-F5344CB8AC3E}">
        <p14:creationId xmlns:p14="http://schemas.microsoft.com/office/powerpoint/2010/main" val="6717602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674BB7B6-3B44-8483-6757-0068F25D6383}"/>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A907003C-6F2B-31FA-9035-E697CF6C240C}"/>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noProof="0" dirty="0"/>
              <a:t>ITS Services for Cyclists</a:t>
            </a:r>
            <a:endParaRPr lang="en-US" noProof="0" dirty="0"/>
          </a:p>
        </p:txBody>
      </p:sp>
      <p:sp>
        <p:nvSpPr>
          <p:cNvPr id="97" name="Google Shape;97;p2">
            <a:extLst>
              <a:ext uri="{FF2B5EF4-FFF2-40B4-BE49-F238E27FC236}">
                <a16:creationId xmlns:a16="http://schemas.microsoft.com/office/drawing/2014/main" id="{B42C22C6-654D-1CB1-1759-5352EEC60DDD}"/>
              </a:ext>
            </a:extLst>
          </p:cNvPr>
          <p:cNvSpPr txBox="1">
            <a:spLocks noGrp="1"/>
          </p:cNvSpPr>
          <p:nvPr>
            <p:ph type="body" idx="1"/>
          </p:nvPr>
        </p:nvSpPr>
        <p:spPr>
          <a:xfrm>
            <a:off x="838199" y="1130640"/>
            <a:ext cx="7280869"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Cyclist-focused ITS improves safety, efficiency, and attractiveness of cycling as a daily transport mode.</a:t>
            </a:r>
            <a:endParaRPr lang="pl-PL" sz="2100" b="1"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Bicycle detection at traffic signals </a:t>
            </a:r>
            <a:r>
              <a:rPr lang="en-US" sz="2100" noProof="0" dirty="0">
                <a:solidFill>
                  <a:srgbClr val="002060"/>
                </a:solidFill>
              </a:rPr>
              <a:t>– automatic detection (induction loops, cameras, thermal sensors) enables signal adjustment, reduced waiting time, and priority for cyclists.</a:t>
            </a:r>
            <a:r>
              <a:rPr lang="pl-PL" sz="2100" noProof="0" dirty="0">
                <a:solidFill>
                  <a:srgbClr val="002060"/>
                </a:solidFill>
              </a:rPr>
              <a:t> </a:t>
            </a:r>
            <a:r>
              <a:rPr lang="en-US" sz="2100" noProof="0" dirty="0">
                <a:solidFill>
                  <a:srgbClr val="002060"/>
                </a:solidFill>
              </a:rPr>
              <a:t>Bicycle detection supports signal priority, making cycling more competitive with </a:t>
            </a:r>
            <a:r>
              <a:rPr lang="en-US" sz="2100" noProof="0" dirty="0" err="1">
                <a:solidFill>
                  <a:srgbClr val="002060"/>
                </a:solidFill>
              </a:rPr>
              <a:t>motorised</a:t>
            </a:r>
            <a:r>
              <a:rPr lang="en-US" sz="2100" noProof="0" dirty="0">
                <a:solidFill>
                  <a:srgbClr val="002060"/>
                </a:solidFill>
              </a:rPr>
              <a:t> traffic.</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Green wave corridors for bikes </a:t>
            </a:r>
            <a:r>
              <a:rPr lang="en-US" sz="2100" noProof="0" dirty="0">
                <a:solidFill>
                  <a:srgbClr val="002060"/>
                </a:solidFill>
              </a:rPr>
              <a:t>– signal coordination based on cycling speed (18–20 km/h) to improve flow and reduce stops.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GLOSA for cyclists (Green Light Optimal Speed Advisory) </a:t>
            </a:r>
            <a:r>
              <a:rPr lang="en-US" sz="2100" noProof="0" dirty="0">
                <a:solidFill>
                  <a:srgbClr val="002060"/>
                </a:solidFill>
              </a:rPr>
              <a:t>– mobile apps or roadside displays advising the optimal speed to catch the next green light, reducing unnecessary stops and energy use.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Green waves and GLOSA are key innovations:</a:t>
            </a:r>
            <a:r>
              <a:rPr lang="pl-PL" sz="2100" noProof="0" dirty="0">
                <a:solidFill>
                  <a:srgbClr val="002060"/>
                </a:solidFill>
              </a:rPr>
              <a:t> </a:t>
            </a:r>
            <a:r>
              <a:rPr lang="en-US" sz="2100" noProof="0" dirty="0">
                <a:solidFill>
                  <a:srgbClr val="002060"/>
                </a:solidFill>
              </a:rPr>
              <a:t>Green waves support continuous flows on major cycling corridors.</a:t>
            </a:r>
            <a:r>
              <a:rPr lang="pl-PL" sz="2100" noProof="0" dirty="0">
                <a:solidFill>
                  <a:srgbClr val="002060"/>
                </a:solidFill>
              </a:rPr>
              <a:t> </a:t>
            </a:r>
            <a:r>
              <a:rPr lang="en-US" sz="2100" noProof="0" dirty="0">
                <a:solidFill>
                  <a:srgbClr val="002060"/>
                </a:solidFill>
              </a:rPr>
              <a:t>GLOSA provides </a:t>
            </a:r>
            <a:r>
              <a:rPr lang="en-US" sz="2100" noProof="0" dirty="0" err="1">
                <a:solidFill>
                  <a:srgbClr val="002060"/>
                </a:solidFill>
              </a:rPr>
              <a:t>individualised</a:t>
            </a:r>
            <a:r>
              <a:rPr lang="en-US" sz="2100" noProof="0" dirty="0">
                <a:solidFill>
                  <a:srgbClr val="002060"/>
                </a:solidFill>
              </a:rPr>
              <a:t> speed advice to </a:t>
            </a:r>
            <a:r>
              <a:rPr lang="en-US" sz="2100" noProof="0" dirty="0" err="1">
                <a:solidFill>
                  <a:srgbClr val="002060"/>
                </a:solidFill>
              </a:rPr>
              <a:t>optimise</a:t>
            </a:r>
            <a:r>
              <a:rPr lang="en-US" sz="2100" noProof="0" dirty="0">
                <a:solidFill>
                  <a:srgbClr val="002060"/>
                </a:solidFill>
              </a:rPr>
              <a:t> energy, safety, and comfort.</a:t>
            </a:r>
          </a:p>
        </p:txBody>
      </p:sp>
      <p:pic>
        <p:nvPicPr>
          <p:cNvPr id="1026" name="Picture 2" descr="The Life-Sized City Blog: The Green Waves of Copenhagen">
            <a:extLst>
              <a:ext uri="{FF2B5EF4-FFF2-40B4-BE49-F238E27FC236}">
                <a16:creationId xmlns:a16="http://schemas.microsoft.com/office/drawing/2014/main" id="{50BD4F5F-C5AB-3849-2ED0-C3BE399480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35177" y="676213"/>
            <a:ext cx="4147298" cy="3323031"/>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id="{17A67766-4B66-F89F-120C-D2F80F7B2E0D}"/>
              </a:ext>
            </a:extLst>
          </p:cNvPr>
          <p:cNvSpPr txBox="1"/>
          <p:nvPr/>
        </p:nvSpPr>
        <p:spPr>
          <a:xfrm>
            <a:off x="8199638" y="4138805"/>
            <a:ext cx="3902266" cy="430887"/>
          </a:xfrm>
          <a:prstGeom prst="rect">
            <a:avLst/>
          </a:prstGeom>
          <a:noFill/>
        </p:spPr>
        <p:txBody>
          <a:bodyPr wrap="square">
            <a:spAutoFit/>
          </a:bodyPr>
          <a:lstStyle/>
          <a:p>
            <a:r>
              <a:rPr lang="pl-PL" sz="1100" dirty="0"/>
              <a:t>https://copenhagenize.com/2014/08/the-green-waves-of-copenhagen.html</a:t>
            </a:r>
          </a:p>
        </p:txBody>
      </p:sp>
    </p:spTree>
    <p:extLst>
      <p:ext uri="{BB962C8B-B14F-4D97-AF65-F5344CB8AC3E}">
        <p14:creationId xmlns:p14="http://schemas.microsoft.com/office/powerpoint/2010/main" val="21291963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E3656FDD-5795-C86A-14C3-AA8746854ACF}"/>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AB00EAE0-352B-D678-C096-40198944683E}"/>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noProof="0" dirty="0"/>
              <a:t>ITS Services for Cyclists</a:t>
            </a:r>
            <a:endParaRPr lang="en-US" noProof="0" dirty="0"/>
          </a:p>
        </p:txBody>
      </p:sp>
      <p:sp>
        <p:nvSpPr>
          <p:cNvPr id="97" name="Google Shape;97;p2">
            <a:extLst>
              <a:ext uri="{FF2B5EF4-FFF2-40B4-BE49-F238E27FC236}">
                <a16:creationId xmlns:a16="http://schemas.microsoft.com/office/drawing/2014/main" id="{635BB573-7A70-4E1D-D9C5-6E535BA384DE}"/>
              </a:ext>
            </a:extLst>
          </p:cNvPr>
          <p:cNvSpPr txBox="1">
            <a:spLocks noGrp="1"/>
          </p:cNvSpPr>
          <p:nvPr>
            <p:ph type="body" idx="1"/>
          </p:nvPr>
        </p:nvSpPr>
        <p:spPr>
          <a:xfrm>
            <a:off x="838200" y="1130640"/>
            <a:ext cx="4507524"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Green wave corridors for bikes </a:t>
            </a:r>
            <a:r>
              <a:rPr lang="en-US" sz="2100" noProof="0" dirty="0">
                <a:solidFill>
                  <a:srgbClr val="002060"/>
                </a:solidFill>
              </a:rPr>
              <a:t>– signal coordination based on cycling speed (18–20 km/h) to improve flow and reduce stops.</a:t>
            </a:r>
            <a:r>
              <a:rPr lang="pl-PL" sz="2100" noProof="0" dirty="0">
                <a:solidFill>
                  <a:srgbClr val="002060"/>
                </a:solidFill>
              </a:rPr>
              <a:t> </a:t>
            </a:r>
            <a:r>
              <a:rPr lang="en-US" sz="2100" noProof="0" dirty="0">
                <a:solidFill>
                  <a:srgbClr val="002060"/>
                </a:solidFill>
              </a:rPr>
              <a:t>Some cities (e.g., Copenhagen) implement cyclist-specific green waves by linking traffic signals on main cycling arteries, enabling smoother, continuous flow at moderate cycling speeds</a:t>
            </a:r>
            <a:r>
              <a:rPr lang="pl-PL" sz="2100" noProof="0" dirty="0">
                <a:solidFill>
                  <a:srgbClr val="002060"/>
                </a:solidFill>
              </a:rPr>
              <a:t>. </a:t>
            </a:r>
            <a:r>
              <a:rPr lang="en-US" sz="2100" noProof="0" dirty="0">
                <a:solidFill>
                  <a:srgbClr val="002060"/>
                </a:solidFill>
              </a:rPr>
              <a:t>green waves ensure synchronized signal progression for groups of cyclists</a:t>
            </a:r>
            <a:r>
              <a:rPr lang="pl-PL" sz="2100" noProof="0" dirty="0">
                <a:solidFill>
                  <a:srgbClr val="002060"/>
                </a:solidFill>
              </a:rPr>
              <a:t>.</a:t>
            </a:r>
          </a:p>
          <a:p>
            <a:pPr marL="228600" lvl="0" indent="-228600" algn="l" rtl="0">
              <a:lnSpc>
                <a:spcPct val="100000"/>
              </a:lnSpc>
              <a:spcBef>
                <a:spcPts val="0"/>
              </a:spcBef>
              <a:spcAft>
                <a:spcPts val="0"/>
              </a:spcAft>
              <a:buClr>
                <a:srgbClr val="002060"/>
              </a:buClr>
              <a:buSzPts val="2100"/>
              <a:buChar char="•"/>
            </a:pPr>
            <a:endParaRPr lang="en-US" sz="2100" noProof="0" dirty="0">
              <a:solidFill>
                <a:srgbClr val="002060"/>
              </a:solidFill>
            </a:endParaRPr>
          </a:p>
        </p:txBody>
      </p:sp>
      <p:sp>
        <p:nvSpPr>
          <p:cNvPr id="5" name="pole tekstowe 4">
            <a:extLst>
              <a:ext uri="{FF2B5EF4-FFF2-40B4-BE49-F238E27FC236}">
                <a16:creationId xmlns:a16="http://schemas.microsoft.com/office/drawing/2014/main" id="{DB66659F-167E-5630-216D-76FB12104B20}"/>
              </a:ext>
            </a:extLst>
          </p:cNvPr>
          <p:cNvSpPr txBox="1"/>
          <p:nvPr/>
        </p:nvSpPr>
        <p:spPr>
          <a:xfrm>
            <a:off x="7451534" y="5726444"/>
            <a:ext cx="3902266" cy="430887"/>
          </a:xfrm>
          <a:prstGeom prst="rect">
            <a:avLst/>
          </a:prstGeom>
          <a:noFill/>
        </p:spPr>
        <p:txBody>
          <a:bodyPr wrap="square">
            <a:spAutoFit/>
          </a:bodyPr>
          <a:lstStyle/>
          <a:p>
            <a:r>
              <a:rPr lang="pl-PL" sz="1100" dirty="0"/>
              <a:t>https://copenhagenize.com/2014/08/the-green-waves-of-copenhagen.html</a:t>
            </a:r>
          </a:p>
        </p:txBody>
      </p:sp>
      <p:pic>
        <p:nvPicPr>
          <p:cNvPr id="2050" name="Picture 2">
            <a:extLst>
              <a:ext uri="{FF2B5EF4-FFF2-40B4-BE49-F238E27FC236}">
                <a16:creationId xmlns:a16="http://schemas.microsoft.com/office/drawing/2014/main" id="{A6D79F4F-FEEF-9AEA-379B-ACFC6305E2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5724" y="833482"/>
            <a:ext cx="6754400" cy="4506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59882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904C836E-9D91-1ECD-70F7-11A45956DB64}"/>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AE18E967-3B71-7665-CF0C-34B09B0D2BBF}"/>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ITS Services for Cyclists</a:t>
            </a:r>
            <a:endParaRPr lang="en-US" noProof="0" dirty="0"/>
          </a:p>
        </p:txBody>
      </p:sp>
      <p:sp>
        <p:nvSpPr>
          <p:cNvPr id="97" name="Google Shape;97;p2">
            <a:extLst>
              <a:ext uri="{FF2B5EF4-FFF2-40B4-BE49-F238E27FC236}">
                <a16:creationId xmlns:a16="http://schemas.microsoft.com/office/drawing/2014/main" id="{D15E2A8D-87DD-0327-E30E-E72055F9A7CF}"/>
              </a:ext>
            </a:extLst>
          </p:cNvPr>
          <p:cNvSpPr txBox="1">
            <a:spLocks noGrp="1"/>
          </p:cNvSpPr>
          <p:nvPr>
            <p:ph type="body" idx="1"/>
          </p:nvPr>
        </p:nvSpPr>
        <p:spPr>
          <a:xfrm>
            <a:off x="838202" y="1130640"/>
            <a:ext cx="4286458"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GLOSA for cyclists </a:t>
            </a:r>
            <a:r>
              <a:rPr lang="en-US" sz="2100" noProof="0" dirty="0">
                <a:solidFill>
                  <a:srgbClr val="002060"/>
                </a:solidFill>
              </a:rPr>
              <a:t>(Green Light Optimal Speed Advisory) – mobile apps or roadside displays advising the optimal speed to catch the next green light, reducing unnecessary stops and energy use.</a:t>
            </a:r>
            <a:r>
              <a:rPr lang="pl-PL" sz="2100" noProof="0" dirty="0">
                <a:solidFill>
                  <a:srgbClr val="002060"/>
                </a:solidFill>
              </a:rPr>
              <a:t> </a:t>
            </a:r>
            <a:r>
              <a:rPr lang="en-US" sz="2100" noProof="0" dirty="0">
                <a:solidFill>
                  <a:srgbClr val="002060"/>
                </a:solidFill>
              </a:rPr>
              <a:t>GLOSA systems use infrastructure-to-vehicle communication to predict traffic signal phases and provide cyclists with optimal speed guidance to hit successive greens, enhancing ride comfort and flow</a:t>
            </a:r>
            <a:r>
              <a:rPr lang="pl-PL" sz="2100" noProof="0" dirty="0">
                <a:solidFill>
                  <a:srgbClr val="002060"/>
                </a:solidFill>
              </a:rPr>
              <a:t>. </a:t>
            </a:r>
            <a:r>
              <a:rPr lang="en-US" sz="2100" noProof="0" dirty="0">
                <a:solidFill>
                  <a:srgbClr val="002060"/>
                </a:solidFill>
              </a:rPr>
              <a:t>GLOSA offers personalized, real-time speed recommendations to minimize stops, smooth journey dynamics, and potentially reduce environmental impact</a:t>
            </a:r>
          </a:p>
        </p:txBody>
      </p:sp>
      <p:sp>
        <p:nvSpPr>
          <p:cNvPr id="6" name="pole tekstowe 5">
            <a:extLst>
              <a:ext uri="{FF2B5EF4-FFF2-40B4-BE49-F238E27FC236}">
                <a16:creationId xmlns:a16="http://schemas.microsoft.com/office/drawing/2014/main" id="{61BDDD7C-C461-7CF9-461A-38C2512351C5}"/>
              </a:ext>
            </a:extLst>
          </p:cNvPr>
          <p:cNvSpPr txBox="1"/>
          <p:nvPr/>
        </p:nvSpPr>
        <p:spPr>
          <a:xfrm>
            <a:off x="6541477" y="3618334"/>
            <a:ext cx="5021692" cy="261610"/>
          </a:xfrm>
          <a:prstGeom prst="rect">
            <a:avLst/>
          </a:prstGeom>
          <a:noFill/>
        </p:spPr>
        <p:txBody>
          <a:bodyPr wrap="square">
            <a:spAutoFit/>
          </a:bodyPr>
          <a:lstStyle/>
          <a:p>
            <a:r>
              <a:rPr lang="en-US" sz="1100" noProof="0" dirty="0"/>
              <a:t>Source: </a:t>
            </a:r>
            <a:r>
              <a:rPr lang="en-US" sz="1100" dirty="0"/>
              <a:t>https://tud.qucosa.de/api/qucosa%3A92544/attachment/ATT-0/</a:t>
            </a:r>
            <a:endParaRPr lang="en-US" noProof="0" dirty="0"/>
          </a:p>
        </p:txBody>
      </p:sp>
      <p:pic>
        <p:nvPicPr>
          <p:cNvPr id="3" name="Obraz 2">
            <a:extLst>
              <a:ext uri="{FF2B5EF4-FFF2-40B4-BE49-F238E27FC236}">
                <a16:creationId xmlns:a16="http://schemas.microsoft.com/office/drawing/2014/main" id="{89CD53F6-C1DE-FBBA-467E-FA8FF2712ABA}"/>
              </a:ext>
            </a:extLst>
          </p:cNvPr>
          <p:cNvPicPr>
            <a:picLocks noChangeAspect="1"/>
          </p:cNvPicPr>
          <p:nvPr/>
        </p:nvPicPr>
        <p:blipFill>
          <a:blip r:embed="rId3"/>
          <a:stretch>
            <a:fillRect/>
          </a:stretch>
        </p:blipFill>
        <p:spPr>
          <a:xfrm>
            <a:off x="5034548" y="1228701"/>
            <a:ext cx="7140435" cy="2200299"/>
          </a:xfrm>
          <a:prstGeom prst="rect">
            <a:avLst/>
          </a:prstGeom>
        </p:spPr>
      </p:pic>
    </p:spTree>
    <p:extLst>
      <p:ext uri="{BB962C8B-B14F-4D97-AF65-F5344CB8AC3E}">
        <p14:creationId xmlns:p14="http://schemas.microsoft.com/office/powerpoint/2010/main" val="27093145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A306AFC0-1F1C-27B3-FA32-D91F6EA02506}"/>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2C422240-B0E0-3FB5-1627-75A6661149B9}"/>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ITS Services for Cyclists</a:t>
            </a:r>
            <a:endParaRPr lang="en-US" noProof="0" dirty="0"/>
          </a:p>
        </p:txBody>
      </p:sp>
      <p:pic>
        <p:nvPicPr>
          <p:cNvPr id="4" name="trafficpilot_English_Web">
            <a:hlinkClick r:id="" action="ppaction://media"/>
            <a:extLst>
              <a:ext uri="{FF2B5EF4-FFF2-40B4-BE49-F238E27FC236}">
                <a16:creationId xmlns:a16="http://schemas.microsoft.com/office/drawing/2014/main" id="{1E6412D5-0696-3006-1F9B-CE8BFD92899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38828" y="1101925"/>
            <a:ext cx="9719088" cy="5467467"/>
          </a:xfrm>
          <a:prstGeom prst="rect">
            <a:avLst/>
          </a:prstGeom>
          <a:noFill/>
          <a:ln>
            <a:noFill/>
          </a:ln>
        </p:spPr>
      </p:pic>
    </p:spTree>
    <p:extLst>
      <p:ext uri="{BB962C8B-B14F-4D97-AF65-F5344CB8AC3E}">
        <p14:creationId xmlns:p14="http://schemas.microsoft.com/office/powerpoint/2010/main" val="27080198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1BDD39E7-F42B-2B77-7EE9-10B11337B7A3}"/>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CC0D7853-5CEC-FD67-38FD-9CA38316F2BD}"/>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ITS Services for Cyclists</a:t>
            </a:r>
            <a:endParaRPr lang="en-US" noProof="0" dirty="0"/>
          </a:p>
        </p:txBody>
      </p:sp>
      <p:sp>
        <p:nvSpPr>
          <p:cNvPr id="97" name="Google Shape;97;p2">
            <a:extLst>
              <a:ext uri="{FF2B5EF4-FFF2-40B4-BE49-F238E27FC236}">
                <a16:creationId xmlns:a16="http://schemas.microsoft.com/office/drawing/2014/main" id="{750988BB-FF35-B6C4-8484-442B06173A1D}"/>
              </a:ext>
            </a:extLst>
          </p:cNvPr>
          <p:cNvSpPr txBox="1">
            <a:spLocks noGrp="1"/>
          </p:cNvSpPr>
          <p:nvPr>
            <p:ph type="body" idx="1"/>
          </p:nvPr>
        </p:nvSpPr>
        <p:spPr>
          <a:xfrm>
            <a:off x="838200" y="1130640"/>
            <a:ext cx="5257800"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Digital bike counters &amp; real-time parking availability </a:t>
            </a:r>
            <a:r>
              <a:rPr lang="en-US" sz="2100" noProof="0" dirty="0">
                <a:solidFill>
                  <a:srgbClr val="002060"/>
                </a:solidFill>
              </a:rPr>
              <a:t>– displays that count cyclists and provide parking space availability at hubs (e.g., stations, interchanges).</a:t>
            </a:r>
            <a:r>
              <a:rPr lang="pl-PL" sz="2100" noProof="0" dirty="0">
                <a:solidFill>
                  <a:srgbClr val="002060"/>
                </a:solidFill>
              </a:rPr>
              <a:t> </a:t>
            </a:r>
            <a:r>
              <a:rPr lang="en-US" sz="2100" noProof="0" dirty="0">
                <a:solidFill>
                  <a:srgbClr val="002060"/>
                </a:solidFill>
              </a:rPr>
              <a:t>Digital counters and parking information increase both policy monitoring and user motivation by showing the visibility of cycling.</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Integration with </a:t>
            </a:r>
            <a:r>
              <a:rPr lang="en-US" sz="2100" b="1" noProof="0" dirty="0" err="1">
                <a:solidFill>
                  <a:srgbClr val="002060"/>
                </a:solidFill>
              </a:rPr>
              <a:t>MaaS</a:t>
            </a:r>
            <a:r>
              <a:rPr lang="en-US" sz="2100" b="1" noProof="0" dirty="0">
                <a:solidFill>
                  <a:srgbClr val="002060"/>
                </a:solidFill>
              </a:rPr>
              <a:t> &amp; navigation apps </a:t>
            </a:r>
            <a:r>
              <a:rPr lang="en-US" sz="2100" noProof="0" dirty="0">
                <a:solidFill>
                  <a:srgbClr val="002060"/>
                </a:solidFill>
              </a:rPr>
              <a:t>– real-time data on cycle routes, weather, bike-sharing availability, and infrastructure conditions</a:t>
            </a:r>
            <a:r>
              <a:rPr lang="pl-PL" sz="2100" noProof="0" dirty="0">
                <a:solidFill>
                  <a:srgbClr val="002060"/>
                </a:solidFill>
              </a:rPr>
              <a:t> </a:t>
            </a:r>
            <a:r>
              <a:rPr lang="en-US" sz="2100" noProof="0" dirty="0">
                <a:solidFill>
                  <a:srgbClr val="002060"/>
                </a:solidFill>
              </a:rPr>
              <a:t>.</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Safety-enhancing ITS tools </a:t>
            </a:r>
            <a:r>
              <a:rPr lang="en-US" sz="2100" noProof="0" dirty="0">
                <a:solidFill>
                  <a:srgbClr val="002060"/>
                </a:solidFill>
              </a:rPr>
              <a:t>– warning lights for cars at bike crossings, smart path lighting activated by cyclists, collision detection at intersections.</a:t>
            </a:r>
            <a:r>
              <a:rPr lang="pl-PL" sz="2100" noProof="0" dirty="0">
                <a:solidFill>
                  <a:srgbClr val="002060"/>
                </a:solidFill>
              </a:rPr>
              <a:t> </a:t>
            </a:r>
            <a:r>
              <a:rPr lang="en-US" sz="2100" noProof="0" dirty="0" err="1">
                <a:solidFill>
                  <a:srgbClr val="002060"/>
                </a:solidFill>
              </a:rPr>
              <a:t>MaaS</a:t>
            </a:r>
            <a:r>
              <a:rPr lang="en-US" sz="2100" noProof="0" dirty="0">
                <a:solidFill>
                  <a:srgbClr val="002060"/>
                </a:solidFill>
              </a:rPr>
              <a:t> integration positions cycling as a fully integrated element of the multimodal transport system.</a:t>
            </a:r>
          </a:p>
        </p:txBody>
      </p:sp>
      <p:sp>
        <p:nvSpPr>
          <p:cNvPr id="3" name="pole tekstowe 2">
            <a:extLst>
              <a:ext uri="{FF2B5EF4-FFF2-40B4-BE49-F238E27FC236}">
                <a16:creationId xmlns:a16="http://schemas.microsoft.com/office/drawing/2014/main" id="{D3C9CFC6-0574-A2BB-0DC9-09415833A26F}"/>
              </a:ext>
            </a:extLst>
          </p:cNvPr>
          <p:cNvSpPr txBox="1"/>
          <p:nvPr/>
        </p:nvSpPr>
        <p:spPr>
          <a:xfrm>
            <a:off x="8571244" y="6005395"/>
            <a:ext cx="3369547" cy="430887"/>
          </a:xfrm>
          <a:prstGeom prst="rect">
            <a:avLst/>
          </a:prstGeom>
          <a:noFill/>
        </p:spPr>
        <p:txBody>
          <a:bodyPr wrap="square">
            <a:spAutoFit/>
          </a:bodyPr>
          <a:lstStyle/>
          <a:p>
            <a:r>
              <a:rPr lang="en-US" sz="1100" dirty="0"/>
              <a:t>Source: </a:t>
            </a:r>
            <a:r>
              <a:rPr lang="en-US" sz="1100" i="1" dirty="0"/>
              <a:t>https://www.mapbox.com/insights/mobility-as-a-service-maas</a:t>
            </a:r>
            <a:endParaRPr lang="pl-PL" sz="1100" dirty="0"/>
          </a:p>
        </p:txBody>
      </p:sp>
      <p:pic>
        <p:nvPicPr>
          <p:cNvPr id="3074" name="Picture 2" descr="Mobility as a Service (MaaS) - Everything You Need to Know | Mapbox">
            <a:extLst>
              <a:ext uri="{FF2B5EF4-FFF2-40B4-BE49-F238E27FC236}">
                <a16:creationId xmlns:a16="http://schemas.microsoft.com/office/drawing/2014/main" id="{16843EE2-89FC-ABDF-8F72-CBCCDD44B5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2250" y="1514475"/>
            <a:ext cx="4876800" cy="3829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26400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C5986409-5CD6-F61A-CC45-D062B7B70B98}"/>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D91F32B3-31A6-0CC3-9A6B-E7244A7AE067}"/>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ITS Services for Cyclists</a:t>
            </a:r>
            <a:endParaRPr lang="en-US" noProof="0" dirty="0"/>
          </a:p>
        </p:txBody>
      </p:sp>
      <p:sp>
        <p:nvSpPr>
          <p:cNvPr id="97" name="Google Shape;97;p2">
            <a:extLst>
              <a:ext uri="{FF2B5EF4-FFF2-40B4-BE49-F238E27FC236}">
                <a16:creationId xmlns:a16="http://schemas.microsoft.com/office/drawing/2014/main" id="{39225C64-02D2-028D-436C-87B7CD7E5C42}"/>
              </a:ext>
            </a:extLst>
          </p:cNvPr>
          <p:cNvSpPr txBox="1">
            <a:spLocks noGrp="1"/>
          </p:cNvSpPr>
          <p:nvPr>
            <p:ph type="body" idx="1"/>
          </p:nvPr>
        </p:nvSpPr>
        <p:spPr>
          <a:xfrm>
            <a:off x="325734" y="1027068"/>
            <a:ext cx="6808596"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Digital bike counters &amp; real-time parking availability </a:t>
            </a:r>
            <a:r>
              <a:rPr lang="en-US" sz="2100" noProof="0" dirty="0">
                <a:solidFill>
                  <a:srgbClr val="002060"/>
                </a:solidFill>
              </a:rPr>
              <a:t>– displays that count cyclists and provide parking space availability at hubs (e.g., stations, interchanges). Digital counters and parking information increase both policy monitoring and user motivation by showing the visibility of cycling.</a:t>
            </a:r>
            <a:endParaRPr lang="pl-PL" sz="2100" noProof="0" dirty="0">
              <a:solidFill>
                <a:srgbClr val="002060"/>
              </a:solidFill>
            </a:endParaRPr>
          </a:p>
          <a:p>
            <a:pPr marL="685800" lvl="1" indent="-228600">
              <a:lnSpc>
                <a:spcPct val="100000"/>
              </a:lnSpc>
              <a:buSzPts val="1900"/>
            </a:pPr>
            <a:r>
              <a:rPr lang="en-US" sz="1900" dirty="0"/>
              <a:t>Electronic bicycle counters (also called “bike barometers”) detect and display cyclist numbers and often encourage cycling by raising awareness; they aid planning and serve as public-facing, persuasive urban visualizations</a:t>
            </a:r>
            <a:r>
              <a:rPr lang="pl-PL" sz="1900" dirty="0"/>
              <a:t>.</a:t>
            </a:r>
          </a:p>
          <a:p>
            <a:pPr marL="685800" lvl="1" indent="-228600">
              <a:lnSpc>
                <a:spcPct val="100000"/>
              </a:lnSpc>
              <a:buSzPts val="1900"/>
            </a:pPr>
            <a:r>
              <a:rPr lang="en-US" sz="1900" dirty="0"/>
              <a:t>Smart digital kiosks linked to sensor systems can display real-time counts of cyclists (and pedestrians), promoting active travel and illustrating usage trends Future Systems.</a:t>
            </a:r>
            <a:endParaRPr lang="pl-PL" sz="1900" dirty="0"/>
          </a:p>
          <a:p>
            <a:pPr marL="685800" lvl="1" indent="-228600">
              <a:lnSpc>
                <a:spcPct val="100000"/>
              </a:lnSpc>
              <a:buSzPts val="1900"/>
            </a:pPr>
            <a:r>
              <a:rPr lang="en-US" sz="1900" dirty="0"/>
              <a:t>Some systems—like in Münster, Germany—simultaneously recognize and count incoming bicycles and report available parking spaces, improving user convenience</a:t>
            </a:r>
            <a:r>
              <a:rPr lang="pl-PL" sz="1900" dirty="0"/>
              <a:t>.</a:t>
            </a:r>
            <a:endParaRPr lang="en-US" sz="1900" dirty="0"/>
          </a:p>
        </p:txBody>
      </p:sp>
      <p:sp>
        <p:nvSpPr>
          <p:cNvPr id="3" name="pole tekstowe 2">
            <a:extLst>
              <a:ext uri="{FF2B5EF4-FFF2-40B4-BE49-F238E27FC236}">
                <a16:creationId xmlns:a16="http://schemas.microsoft.com/office/drawing/2014/main" id="{36E52520-D1A4-3261-32B6-0E58691363DC}"/>
              </a:ext>
            </a:extLst>
          </p:cNvPr>
          <p:cNvSpPr txBox="1"/>
          <p:nvPr/>
        </p:nvSpPr>
        <p:spPr>
          <a:xfrm>
            <a:off x="7984253" y="3711458"/>
            <a:ext cx="3369547" cy="430887"/>
          </a:xfrm>
          <a:prstGeom prst="rect">
            <a:avLst/>
          </a:prstGeom>
          <a:noFill/>
        </p:spPr>
        <p:txBody>
          <a:bodyPr wrap="square">
            <a:spAutoFit/>
          </a:bodyPr>
          <a:lstStyle/>
          <a:p>
            <a:r>
              <a:rPr lang="en-US" sz="1100" dirty="0"/>
              <a:t>Source: </a:t>
            </a:r>
            <a:r>
              <a:rPr lang="en-US" sz="1100" i="1" dirty="0"/>
              <a:t>https://www.futuresystems-inc.com/news/digital-cycle-counters</a:t>
            </a:r>
            <a:endParaRPr lang="pl-PL" sz="1100" dirty="0"/>
          </a:p>
        </p:txBody>
      </p:sp>
      <p:pic>
        <p:nvPicPr>
          <p:cNvPr id="4098" name="Picture 2" descr="Article Thumbnail">
            <a:extLst>
              <a:ext uri="{FF2B5EF4-FFF2-40B4-BE49-F238E27FC236}">
                <a16:creationId xmlns:a16="http://schemas.microsoft.com/office/drawing/2014/main" id="{3553FDC9-B618-1D61-D5AF-145319F009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2011" y="52695"/>
            <a:ext cx="4762500" cy="3619500"/>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54A4152F-B6A8-D05E-2577-D5E112699E54}"/>
              </a:ext>
            </a:extLst>
          </p:cNvPr>
          <p:cNvSpPr txBox="1"/>
          <p:nvPr/>
        </p:nvSpPr>
        <p:spPr>
          <a:xfrm>
            <a:off x="8547799" y="4644200"/>
            <a:ext cx="6094324" cy="307777"/>
          </a:xfrm>
          <a:prstGeom prst="rect">
            <a:avLst/>
          </a:prstGeom>
          <a:noFill/>
        </p:spPr>
        <p:txBody>
          <a:bodyPr wrap="square">
            <a:spAutoFit/>
          </a:bodyPr>
          <a:lstStyle/>
          <a:p>
            <a:r>
              <a:rPr lang="pl-PL" dirty="0">
                <a:highlight>
                  <a:srgbClr val="FFFF00"/>
                </a:highlight>
              </a:rPr>
              <a:t>https://youtu.be/nh_jgdYlwJc</a:t>
            </a:r>
          </a:p>
        </p:txBody>
      </p:sp>
    </p:spTree>
    <p:extLst>
      <p:ext uri="{BB962C8B-B14F-4D97-AF65-F5344CB8AC3E}">
        <p14:creationId xmlns:p14="http://schemas.microsoft.com/office/powerpoint/2010/main" val="32409346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87D0A180-19B5-770C-E467-BB2EFF0C9167}"/>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31F0FCE0-1B00-7B56-96F1-DCD3191F0A2C}"/>
              </a:ext>
            </a:extLst>
          </p:cNvPr>
          <p:cNvSpPr txBox="1">
            <a:spLocks noGrp="1"/>
          </p:cNvSpPr>
          <p:nvPr>
            <p:ph type="title"/>
          </p:nvPr>
        </p:nvSpPr>
        <p:spPr>
          <a:xfrm>
            <a:off x="838200" y="13432"/>
            <a:ext cx="10747548"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ITS Services for Cyclists</a:t>
            </a:r>
            <a:endParaRPr lang="en-US" noProof="0" dirty="0"/>
          </a:p>
        </p:txBody>
      </p:sp>
      <p:sp>
        <p:nvSpPr>
          <p:cNvPr id="97" name="Google Shape;97;p2">
            <a:extLst>
              <a:ext uri="{FF2B5EF4-FFF2-40B4-BE49-F238E27FC236}">
                <a16:creationId xmlns:a16="http://schemas.microsoft.com/office/drawing/2014/main" id="{997B5F2D-ADEA-829C-3AE0-7B0E2B2559F2}"/>
              </a:ext>
            </a:extLst>
          </p:cNvPr>
          <p:cNvSpPr txBox="1">
            <a:spLocks noGrp="1"/>
          </p:cNvSpPr>
          <p:nvPr>
            <p:ph type="body" idx="1"/>
          </p:nvPr>
        </p:nvSpPr>
        <p:spPr>
          <a:xfrm>
            <a:off x="838201" y="1130640"/>
            <a:ext cx="4115636"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Example Cities:</a:t>
            </a:r>
            <a:endParaRPr lang="pl-PL" sz="2100" b="1" noProof="0" dirty="0">
              <a:solidFill>
                <a:srgbClr val="002060"/>
              </a:solidFill>
            </a:endParaRPr>
          </a:p>
          <a:p>
            <a:pPr marL="685800" lvl="1" indent="-228600">
              <a:lnSpc>
                <a:spcPct val="100000"/>
              </a:lnSpc>
              <a:buSzPts val="1900"/>
            </a:pPr>
            <a:r>
              <a:rPr lang="en-US" sz="1900" dirty="0"/>
              <a:t>Amsterdam – traffic lights detecting bike platoons to extend green.</a:t>
            </a:r>
            <a:endParaRPr lang="pl-PL" sz="1900" dirty="0"/>
          </a:p>
          <a:p>
            <a:pPr marL="685800" lvl="1" indent="-228600">
              <a:lnSpc>
                <a:spcPct val="100000"/>
              </a:lnSpc>
              <a:buSzPts val="1900"/>
            </a:pPr>
            <a:r>
              <a:rPr lang="en-US" sz="1900" dirty="0"/>
              <a:t>Copenhagen – green waves at 20 km/h on main corridors.</a:t>
            </a:r>
            <a:endParaRPr lang="pl-PL" sz="1900" dirty="0"/>
          </a:p>
          <a:p>
            <a:pPr marL="685800" lvl="1" indent="-228600">
              <a:lnSpc>
                <a:spcPct val="100000"/>
              </a:lnSpc>
              <a:buSzPts val="1900"/>
            </a:pPr>
            <a:r>
              <a:rPr lang="en-US" sz="1900" dirty="0"/>
              <a:t>San Francisco – digital counters on Market Street.</a:t>
            </a:r>
            <a:endParaRPr lang="pl-PL" sz="1900" dirty="0"/>
          </a:p>
          <a:p>
            <a:pPr marL="685800" lvl="1" indent="-228600">
              <a:lnSpc>
                <a:spcPct val="100000"/>
              </a:lnSpc>
              <a:buSzPts val="1900"/>
            </a:pPr>
            <a:r>
              <a:rPr lang="en-US" sz="1900" dirty="0"/>
              <a:t>Hamburg – real-time bike parking availability at rail stations.</a:t>
            </a:r>
            <a:endParaRPr lang="pl-PL" sz="1900" dirty="0"/>
          </a:p>
          <a:p>
            <a:pPr marL="685800" lvl="1" indent="-228600">
              <a:lnSpc>
                <a:spcPct val="100000"/>
              </a:lnSpc>
              <a:buSzPts val="1900"/>
            </a:pPr>
            <a:r>
              <a:rPr lang="en-US" sz="1900" dirty="0"/>
              <a:t>Vienna (pilot) – GLOSA for cyclists tested via roadside displays and apps.</a:t>
            </a:r>
          </a:p>
        </p:txBody>
      </p:sp>
      <p:pic>
        <p:nvPicPr>
          <p:cNvPr id="5122" name="Picture 2">
            <a:extLst>
              <a:ext uri="{FF2B5EF4-FFF2-40B4-BE49-F238E27FC236}">
                <a16:creationId xmlns:a16="http://schemas.microsoft.com/office/drawing/2014/main" id="{AB250612-09A8-C47E-F69D-90866AEF62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1" y="347087"/>
            <a:ext cx="5993946" cy="3984708"/>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9A075FA7-A72A-925F-5EDA-CB81DD851CB7}"/>
              </a:ext>
            </a:extLst>
          </p:cNvPr>
          <p:cNvSpPr txBox="1"/>
          <p:nvPr/>
        </p:nvSpPr>
        <p:spPr>
          <a:xfrm>
            <a:off x="7778678" y="4665450"/>
            <a:ext cx="3575121" cy="738664"/>
          </a:xfrm>
          <a:prstGeom prst="rect">
            <a:avLst/>
          </a:prstGeom>
          <a:noFill/>
        </p:spPr>
        <p:txBody>
          <a:bodyPr wrap="square">
            <a:spAutoFit/>
          </a:bodyPr>
          <a:lstStyle/>
          <a:p>
            <a:r>
              <a:rPr lang="en-US" sz="1050" dirty="0"/>
              <a:t>The Market Street bicycle counter. Photo: Aaron Bialick</a:t>
            </a:r>
            <a:r>
              <a:rPr lang="pl-PL" sz="1050" dirty="0"/>
              <a:t> https://sf.streetsblog.org/2013/05/10/market-bike-counter-3231-cyclists-in-a-day-and-thats-an-underestimate</a:t>
            </a:r>
          </a:p>
        </p:txBody>
      </p:sp>
    </p:spTree>
    <p:extLst>
      <p:ext uri="{BB962C8B-B14F-4D97-AF65-F5344CB8AC3E}">
        <p14:creationId xmlns:p14="http://schemas.microsoft.com/office/powerpoint/2010/main" val="728145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7189D4A4-6FD9-0EB5-A69C-AB35B92ED15A}"/>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6FF05288-1A29-B057-FDC3-96313E3FA6BC}"/>
              </a:ext>
            </a:extLst>
          </p:cNvPr>
          <p:cNvSpPr txBox="1">
            <a:spLocks noGrp="1"/>
          </p:cNvSpPr>
          <p:nvPr>
            <p:ph type="title"/>
          </p:nvPr>
        </p:nvSpPr>
        <p:spPr>
          <a:xfrm>
            <a:off x="838200" y="13432"/>
            <a:ext cx="10747548"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ITS Services for Cyclists</a:t>
            </a:r>
            <a:r>
              <a:rPr lang="pl-PL" sz="3600" dirty="0"/>
              <a:t> - </a:t>
            </a:r>
            <a:r>
              <a:rPr lang="pl-PL" sz="3600" dirty="0" err="1"/>
              <a:t>Motivation</a:t>
            </a:r>
            <a:r>
              <a:rPr lang="pl-PL" sz="3600" dirty="0"/>
              <a:t> &amp; </a:t>
            </a:r>
            <a:r>
              <a:rPr lang="pl-PL" sz="3600" dirty="0" err="1"/>
              <a:t>Research</a:t>
            </a:r>
            <a:r>
              <a:rPr lang="pl-PL" sz="3600" dirty="0"/>
              <a:t> </a:t>
            </a:r>
            <a:r>
              <a:rPr lang="pl-PL" sz="3600" dirty="0" err="1"/>
              <a:t>Objectives</a:t>
            </a:r>
            <a:endParaRPr lang="en-US" noProof="0" dirty="0"/>
          </a:p>
        </p:txBody>
      </p:sp>
      <p:sp>
        <p:nvSpPr>
          <p:cNvPr id="97" name="Google Shape;97;p2">
            <a:extLst>
              <a:ext uri="{FF2B5EF4-FFF2-40B4-BE49-F238E27FC236}">
                <a16:creationId xmlns:a16="http://schemas.microsoft.com/office/drawing/2014/main" id="{1083DEB5-1FEE-1F7C-59A8-090380830379}"/>
              </a:ext>
            </a:extLst>
          </p:cNvPr>
          <p:cNvSpPr txBox="1">
            <a:spLocks noGrp="1"/>
          </p:cNvSpPr>
          <p:nvPr>
            <p:ph type="body" idx="1"/>
          </p:nvPr>
        </p:nvSpPr>
        <p:spPr>
          <a:xfrm>
            <a:off x="838200" y="1130640"/>
            <a:ext cx="5572647"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Cycling is key for sustainable mobility. ITS can reduce barriers such as waiting at signals, unsafe crossings, and lack of integration.</a:t>
            </a:r>
            <a:endParaRPr lang="pl-PL" sz="2100" b="1"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Objectives:</a:t>
            </a:r>
            <a:br>
              <a:rPr lang="en-US" sz="2100" b="1" noProof="0" dirty="0">
                <a:solidFill>
                  <a:srgbClr val="002060"/>
                </a:solidFill>
              </a:rPr>
            </a:br>
            <a:r>
              <a:rPr lang="en-US" sz="2100" noProof="0" dirty="0">
                <a:solidFill>
                  <a:srgbClr val="002060"/>
                </a:solidFill>
              </a:rPr>
              <a:t>- Test ITS services (Bike-GLOSA, Green Waves, Digital Counters)</a:t>
            </a:r>
            <a:br>
              <a:rPr lang="en-US" sz="2100" noProof="0" dirty="0">
                <a:solidFill>
                  <a:srgbClr val="002060"/>
                </a:solidFill>
              </a:rPr>
            </a:br>
            <a:r>
              <a:rPr lang="en-US" sz="2100" noProof="0" dirty="0">
                <a:solidFill>
                  <a:srgbClr val="002060"/>
                </a:solidFill>
              </a:rPr>
              <a:t>- Evaluate effects on efficiency, safety, and comfort.</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endParaRPr lang="pl-PL" sz="2100" dirty="0">
              <a:solidFill>
                <a:srgbClr val="002060"/>
              </a:solidFill>
            </a:endParaRPr>
          </a:p>
          <a:p>
            <a:pPr marL="228600" lvl="0" indent="-228600" algn="l" rtl="0">
              <a:lnSpc>
                <a:spcPct val="100000"/>
              </a:lnSpc>
              <a:spcBef>
                <a:spcPts val="0"/>
              </a:spcBef>
              <a:spcAft>
                <a:spcPts val="0"/>
              </a:spcAft>
              <a:buClr>
                <a:srgbClr val="002060"/>
              </a:buClr>
              <a:buSzPts val="2100"/>
              <a:buChar char="•"/>
            </a:pPr>
            <a:endParaRPr lang="pl-PL" sz="2100" noProof="0" dirty="0">
              <a:solidFill>
                <a:srgbClr val="002060"/>
              </a:solidFill>
            </a:endParaRPr>
          </a:p>
          <a:p>
            <a:pPr marL="0" indent="0">
              <a:lnSpc>
                <a:spcPct val="100000"/>
              </a:lnSpc>
              <a:spcBef>
                <a:spcPts val="0"/>
              </a:spcBef>
              <a:buClr>
                <a:srgbClr val="002060"/>
              </a:buClr>
              <a:buSzPts val="2100"/>
              <a:buNone/>
            </a:pPr>
            <a:r>
              <a:rPr lang="pl-PL" sz="2100" dirty="0" err="1">
                <a:solidFill>
                  <a:srgbClr val="002060"/>
                </a:solidFill>
              </a:rPr>
              <a:t>where</a:t>
            </a:r>
            <a:r>
              <a:rPr lang="pl-PL" sz="2100" dirty="0">
                <a:solidFill>
                  <a:srgbClr val="002060"/>
                </a:solidFill>
              </a:rPr>
              <a:t>:</a:t>
            </a:r>
          </a:p>
          <a:p>
            <a:pPr marL="0" indent="0">
              <a:lnSpc>
                <a:spcPct val="100000"/>
              </a:lnSpc>
              <a:spcBef>
                <a:spcPts val="0"/>
              </a:spcBef>
              <a:buClr>
                <a:srgbClr val="002060"/>
              </a:buClr>
              <a:buSzPts val="2100"/>
              <a:buNone/>
            </a:pPr>
            <a:r>
              <a:rPr lang="el-GR" sz="2100" dirty="0">
                <a:solidFill>
                  <a:srgbClr val="002060"/>
                </a:solidFill>
              </a:rPr>
              <a:t>Δ</a:t>
            </a:r>
            <a:r>
              <a:rPr lang="pl-PL" sz="2100" dirty="0">
                <a:solidFill>
                  <a:srgbClr val="002060"/>
                </a:solidFill>
              </a:rPr>
              <a:t>T – </a:t>
            </a:r>
            <a:r>
              <a:rPr lang="pl-PL" sz="2100" dirty="0" err="1">
                <a:solidFill>
                  <a:srgbClr val="002060"/>
                </a:solidFill>
              </a:rPr>
              <a:t>reduction</a:t>
            </a:r>
            <a:r>
              <a:rPr lang="pl-PL" sz="2100" dirty="0">
                <a:solidFill>
                  <a:srgbClr val="002060"/>
                </a:solidFill>
              </a:rPr>
              <a:t> in </a:t>
            </a:r>
            <a:r>
              <a:rPr lang="pl-PL" sz="2100" dirty="0" err="1">
                <a:solidFill>
                  <a:srgbClr val="002060"/>
                </a:solidFill>
              </a:rPr>
              <a:t>travel</a:t>
            </a:r>
            <a:r>
              <a:rPr lang="pl-PL" sz="2100" dirty="0">
                <a:solidFill>
                  <a:srgbClr val="002060"/>
                </a:solidFill>
              </a:rPr>
              <a:t> </a:t>
            </a:r>
            <a:r>
              <a:rPr lang="pl-PL" sz="2100" dirty="0" err="1">
                <a:solidFill>
                  <a:srgbClr val="002060"/>
                </a:solidFill>
              </a:rPr>
              <a:t>time</a:t>
            </a:r>
            <a:r>
              <a:rPr lang="pl-PL" sz="2100" dirty="0">
                <a:solidFill>
                  <a:srgbClr val="002060"/>
                </a:solidFill>
              </a:rPr>
              <a:t>,</a:t>
            </a:r>
          </a:p>
          <a:p>
            <a:pPr marL="0" indent="0">
              <a:lnSpc>
                <a:spcPct val="100000"/>
              </a:lnSpc>
              <a:spcBef>
                <a:spcPts val="0"/>
              </a:spcBef>
              <a:buClr>
                <a:srgbClr val="002060"/>
              </a:buClr>
              <a:buSzPts val="2100"/>
              <a:buNone/>
            </a:pPr>
            <a:r>
              <a:rPr lang="el-GR" sz="2100" dirty="0">
                <a:solidFill>
                  <a:srgbClr val="002060"/>
                </a:solidFill>
              </a:rPr>
              <a:t>Δ</a:t>
            </a:r>
            <a:r>
              <a:rPr lang="pl-PL" sz="2100" dirty="0">
                <a:solidFill>
                  <a:srgbClr val="002060"/>
                </a:solidFill>
              </a:rPr>
              <a:t>S – </a:t>
            </a:r>
            <a:r>
              <a:rPr lang="pl-PL" sz="2100" dirty="0" err="1">
                <a:solidFill>
                  <a:srgbClr val="002060"/>
                </a:solidFill>
              </a:rPr>
              <a:t>increase</a:t>
            </a:r>
            <a:r>
              <a:rPr lang="pl-PL" sz="2100" dirty="0">
                <a:solidFill>
                  <a:srgbClr val="002060"/>
                </a:solidFill>
              </a:rPr>
              <a:t> in </a:t>
            </a:r>
            <a:r>
              <a:rPr lang="pl-PL" sz="2100" dirty="0" err="1">
                <a:solidFill>
                  <a:srgbClr val="002060"/>
                </a:solidFill>
              </a:rPr>
              <a:t>safety</a:t>
            </a:r>
            <a:r>
              <a:rPr lang="pl-PL" sz="2100" dirty="0">
                <a:solidFill>
                  <a:srgbClr val="002060"/>
                </a:solidFill>
              </a:rPr>
              <a:t> </a:t>
            </a:r>
            <a:r>
              <a:rPr lang="pl-PL" sz="2100" dirty="0" err="1">
                <a:solidFill>
                  <a:srgbClr val="002060"/>
                </a:solidFill>
              </a:rPr>
              <a:t>metrics</a:t>
            </a:r>
            <a:r>
              <a:rPr lang="pl-PL" sz="2100" dirty="0">
                <a:solidFill>
                  <a:srgbClr val="002060"/>
                </a:solidFill>
              </a:rPr>
              <a:t>,</a:t>
            </a:r>
          </a:p>
          <a:p>
            <a:pPr marL="0" indent="0">
              <a:lnSpc>
                <a:spcPct val="100000"/>
              </a:lnSpc>
              <a:spcBef>
                <a:spcPts val="0"/>
              </a:spcBef>
              <a:buClr>
                <a:srgbClr val="002060"/>
              </a:buClr>
              <a:buSzPts val="2100"/>
              <a:buNone/>
            </a:pPr>
            <a:r>
              <a:rPr lang="el-GR" sz="2100" dirty="0">
                <a:solidFill>
                  <a:srgbClr val="002060"/>
                </a:solidFill>
              </a:rPr>
              <a:t>Δ</a:t>
            </a:r>
            <a:r>
              <a:rPr lang="pl-PL" sz="2100" dirty="0">
                <a:solidFill>
                  <a:srgbClr val="002060"/>
                </a:solidFill>
              </a:rPr>
              <a:t>C – </a:t>
            </a:r>
            <a:r>
              <a:rPr lang="pl-PL" sz="2100" dirty="0" err="1">
                <a:solidFill>
                  <a:srgbClr val="002060"/>
                </a:solidFill>
              </a:rPr>
              <a:t>increase</a:t>
            </a:r>
            <a:r>
              <a:rPr lang="pl-PL" sz="2100" dirty="0">
                <a:solidFill>
                  <a:srgbClr val="002060"/>
                </a:solidFill>
              </a:rPr>
              <a:t> in </a:t>
            </a:r>
            <a:r>
              <a:rPr lang="pl-PL" sz="2100" dirty="0" err="1">
                <a:solidFill>
                  <a:srgbClr val="002060"/>
                </a:solidFill>
              </a:rPr>
              <a:t>comfort</a:t>
            </a:r>
            <a:r>
              <a:rPr lang="pl-PL" sz="2100" dirty="0">
                <a:solidFill>
                  <a:srgbClr val="002060"/>
                </a:solidFill>
              </a:rPr>
              <a:t>/</a:t>
            </a:r>
            <a:r>
              <a:rPr lang="pl-PL" sz="2100" dirty="0" err="1">
                <a:solidFill>
                  <a:srgbClr val="002060"/>
                </a:solidFill>
              </a:rPr>
              <a:t>acceptance</a:t>
            </a:r>
            <a:r>
              <a:rPr lang="pl-PL" sz="2100" dirty="0">
                <a:solidFill>
                  <a:srgbClr val="002060"/>
                </a:solidFill>
              </a:rPr>
              <a:t>,</a:t>
            </a:r>
          </a:p>
          <a:p>
            <a:pPr marL="0" indent="0">
              <a:lnSpc>
                <a:spcPct val="100000"/>
              </a:lnSpc>
              <a:spcBef>
                <a:spcPts val="0"/>
              </a:spcBef>
              <a:buClr>
                <a:srgbClr val="002060"/>
              </a:buClr>
              <a:buSzPts val="2100"/>
              <a:buNone/>
            </a:pPr>
            <a:r>
              <a:rPr lang="el-GR" sz="2100" dirty="0">
                <a:solidFill>
                  <a:srgbClr val="002060"/>
                </a:solidFill>
              </a:rPr>
              <a:t>α,β,γ – </a:t>
            </a:r>
            <a:r>
              <a:rPr lang="pl-PL" sz="2100" dirty="0" err="1">
                <a:solidFill>
                  <a:srgbClr val="002060"/>
                </a:solidFill>
              </a:rPr>
              <a:t>weights</a:t>
            </a:r>
            <a:r>
              <a:rPr lang="pl-PL" sz="2100" dirty="0">
                <a:solidFill>
                  <a:srgbClr val="002060"/>
                </a:solidFill>
              </a:rPr>
              <a:t> from </a:t>
            </a:r>
            <a:r>
              <a:rPr lang="pl-PL" sz="2100" dirty="0" err="1">
                <a:solidFill>
                  <a:srgbClr val="002060"/>
                </a:solidFill>
              </a:rPr>
              <a:t>surveys</a:t>
            </a:r>
            <a:r>
              <a:rPr lang="pl-PL" sz="2100" dirty="0">
                <a:solidFill>
                  <a:srgbClr val="002060"/>
                </a:solidFill>
              </a:rPr>
              <a:t> &amp; policy </a:t>
            </a:r>
            <a:r>
              <a:rPr lang="pl-PL" sz="2100" dirty="0" err="1">
                <a:solidFill>
                  <a:srgbClr val="002060"/>
                </a:solidFill>
              </a:rPr>
              <a:t>priorities</a:t>
            </a:r>
            <a:r>
              <a:rPr lang="pl-PL" sz="2100" dirty="0">
                <a:solidFill>
                  <a:srgbClr val="002060"/>
                </a:solidFill>
              </a:rPr>
              <a:t>.</a:t>
            </a:r>
          </a:p>
          <a:p>
            <a:pPr marL="228600" lvl="0" indent="-228600" algn="l" rtl="0">
              <a:lnSpc>
                <a:spcPct val="100000"/>
              </a:lnSpc>
              <a:spcBef>
                <a:spcPts val="0"/>
              </a:spcBef>
              <a:spcAft>
                <a:spcPts val="0"/>
              </a:spcAft>
              <a:buClr>
                <a:srgbClr val="002060"/>
              </a:buClr>
              <a:buSzPts val="2100"/>
              <a:buChar char="•"/>
            </a:pPr>
            <a:endParaRPr lang="pl-PL" sz="2100" noProof="0" dirty="0">
              <a:solidFill>
                <a:srgbClr val="002060"/>
              </a:solidFill>
            </a:endParaRPr>
          </a:p>
          <a:p>
            <a:pPr marL="0" lvl="0" indent="0" algn="l" rtl="0">
              <a:lnSpc>
                <a:spcPct val="100000"/>
              </a:lnSpc>
              <a:spcBef>
                <a:spcPts val="0"/>
              </a:spcBef>
              <a:spcAft>
                <a:spcPts val="0"/>
              </a:spcAft>
              <a:buClr>
                <a:srgbClr val="002060"/>
              </a:buClr>
              <a:buSzPts val="2100"/>
              <a:buNone/>
            </a:pPr>
            <a:endParaRPr lang="en-US" sz="2100" noProof="0" dirty="0">
              <a:solidFill>
                <a:srgbClr val="002060"/>
              </a:solidFill>
            </a:endParaRPr>
          </a:p>
        </p:txBody>
      </p:sp>
      <p:sp>
        <p:nvSpPr>
          <p:cNvPr id="4" name="pole tekstowe 3">
            <a:extLst>
              <a:ext uri="{FF2B5EF4-FFF2-40B4-BE49-F238E27FC236}">
                <a16:creationId xmlns:a16="http://schemas.microsoft.com/office/drawing/2014/main" id="{5FBD1A86-DAEC-27E7-6C30-623558C0326E}"/>
              </a:ext>
            </a:extLst>
          </p:cNvPr>
          <p:cNvSpPr txBox="1"/>
          <p:nvPr/>
        </p:nvSpPr>
        <p:spPr>
          <a:xfrm>
            <a:off x="9064867" y="5800913"/>
            <a:ext cx="3575121" cy="738664"/>
          </a:xfrm>
          <a:prstGeom prst="rect">
            <a:avLst/>
          </a:prstGeom>
          <a:noFill/>
        </p:spPr>
        <p:txBody>
          <a:bodyPr wrap="square">
            <a:spAutoFit/>
          </a:bodyPr>
          <a:lstStyle/>
          <a:p>
            <a:r>
              <a:rPr lang="en-US" sz="1050" dirty="0"/>
              <a:t>Green Light Optimal</a:t>
            </a:r>
          </a:p>
          <a:p>
            <a:r>
              <a:rPr lang="en-US" sz="1050" dirty="0"/>
              <a:t>Speed Advisory for Bikes</a:t>
            </a:r>
          </a:p>
          <a:p>
            <a:r>
              <a:rPr lang="en-US" sz="1050" dirty="0"/>
              <a:t>Dipl.-Inf. Philipp Matthes</a:t>
            </a:r>
          </a:p>
          <a:p>
            <a:r>
              <a:rPr lang="en-US" sz="1050" dirty="0"/>
              <a:t>Dissertation</a:t>
            </a:r>
            <a:endParaRPr lang="pl-PL" sz="1050" dirty="0"/>
          </a:p>
        </p:txBody>
      </p:sp>
      <p:pic>
        <p:nvPicPr>
          <p:cNvPr id="3" name="Picture 4" descr="page_15_img_0.png">
            <a:extLst>
              <a:ext uri="{FF2B5EF4-FFF2-40B4-BE49-F238E27FC236}">
                <a16:creationId xmlns:a16="http://schemas.microsoft.com/office/drawing/2014/main" id="{142A5CCA-431E-7A64-EDDA-111C913CD687}"/>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11000"/>
                    </a14:imgEffect>
                    <a14:imgEffect>
                      <a14:brightnessContrast bright="74000"/>
                    </a14:imgEffect>
                  </a14:imgLayer>
                </a14:imgProps>
              </a:ext>
            </a:extLst>
          </a:blip>
          <a:stretch>
            <a:fillRect/>
          </a:stretch>
        </p:blipFill>
        <p:spPr>
          <a:xfrm>
            <a:off x="6703210" y="820950"/>
            <a:ext cx="5317200" cy="4655402"/>
          </a:xfrm>
          <a:prstGeom prst="rect">
            <a:avLst/>
          </a:prstGeom>
          <a:solidFill>
            <a:schemeClr val="tx2">
              <a:alpha val="0"/>
            </a:scheme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glow rad="101600">
              <a:schemeClr val="accent1">
                <a:satMod val="175000"/>
                <a:alpha val="0"/>
              </a:schemeClr>
            </a:glow>
          </a:effectLst>
        </p:spPr>
      </p:pic>
      <p:sp>
        <p:nvSpPr>
          <p:cNvPr id="5" name="TextBox 3">
            <a:extLst>
              <a:ext uri="{FF2B5EF4-FFF2-40B4-BE49-F238E27FC236}">
                <a16:creationId xmlns:a16="http://schemas.microsoft.com/office/drawing/2014/main" id="{38D60B06-70B9-23EB-E8ED-37355B097304}"/>
              </a:ext>
            </a:extLst>
          </p:cNvPr>
          <p:cNvSpPr txBox="1"/>
          <p:nvPr/>
        </p:nvSpPr>
        <p:spPr>
          <a:xfrm>
            <a:off x="-1215371" y="3775767"/>
            <a:ext cx="7772400" cy="914400"/>
          </a:xfrm>
          <a:prstGeom prst="rect">
            <a:avLst/>
          </a:prstGeom>
          <a:noFill/>
        </p:spPr>
        <p:txBody>
          <a:bodyPr wrap="none">
            <a:spAutoFit/>
          </a:bodyPr>
          <a:lstStyle/>
          <a:p>
            <a:endParaRPr dirty="0"/>
          </a:p>
          <a:p>
            <a:pPr algn="ctr">
              <a:defRPr sz="1800" b="1">
                <a:latin typeface="Courier New"/>
              </a:defRPr>
            </a:pPr>
            <a:r>
              <a:rPr dirty="0"/>
              <a:t>B_ITS = α·ΔT + β·ΔS + </a:t>
            </a:r>
            <a:r>
              <a:rPr dirty="0" err="1"/>
              <a:t>γ·ΔC</a:t>
            </a:r>
            <a:endParaRPr dirty="0"/>
          </a:p>
        </p:txBody>
      </p:sp>
    </p:spTree>
    <p:extLst>
      <p:ext uri="{BB962C8B-B14F-4D97-AF65-F5344CB8AC3E}">
        <p14:creationId xmlns:p14="http://schemas.microsoft.com/office/powerpoint/2010/main" val="40767374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82625C77-2938-21A2-5410-58E10CAE925C}"/>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78B81C62-A446-F096-6D62-67031B79A322}"/>
              </a:ext>
            </a:extLst>
          </p:cNvPr>
          <p:cNvSpPr txBox="1">
            <a:spLocks noGrp="1"/>
          </p:cNvSpPr>
          <p:nvPr>
            <p:ph type="title"/>
          </p:nvPr>
        </p:nvSpPr>
        <p:spPr>
          <a:xfrm>
            <a:off x="838200" y="13432"/>
            <a:ext cx="10747548"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ITS Services for Cyclists</a:t>
            </a:r>
            <a:r>
              <a:rPr lang="pl-PL" sz="3600" dirty="0"/>
              <a:t> - </a:t>
            </a:r>
            <a:r>
              <a:rPr lang="pl-PL" sz="3600" dirty="0" err="1"/>
              <a:t>Methodology</a:t>
            </a:r>
            <a:r>
              <a:rPr lang="pl-PL" sz="3600" dirty="0"/>
              <a:t>: Mixed </a:t>
            </a:r>
            <a:r>
              <a:rPr lang="pl-PL" sz="3600" dirty="0" err="1"/>
              <a:t>Approach</a:t>
            </a:r>
            <a:endParaRPr lang="en-US" noProof="0" dirty="0"/>
          </a:p>
        </p:txBody>
      </p:sp>
      <p:sp>
        <p:nvSpPr>
          <p:cNvPr id="97" name="Google Shape;97;p2">
            <a:extLst>
              <a:ext uri="{FF2B5EF4-FFF2-40B4-BE49-F238E27FC236}">
                <a16:creationId xmlns:a16="http://schemas.microsoft.com/office/drawing/2014/main" id="{D0C7CE97-0B78-4130-330A-3BF718AAAD39}"/>
              </a:ext>
            </a:extLst>
          </p:cNvPr>
          <p:cNvSpPr txBox="1">
            <a:spLocks noGrp="1"/>
          </p:cNvSpPr>
          <p:nvPr>
            <p:ph type="body" idx="1"/>
          </p:nvPr>
        </p:nvSpPr>
        <p:spPr>
          <a:xfrm>
            <a:off x="838200" y="1130640"/>
            <a:ext cx="10747548"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Methods:</a:t>
            </a:r>
            <a:br>
              <a:rPr lang="en-US" sz="2100" b="1" noProof="0" dirty="0">
                <a:solidFill>
                  <a:srgbClr val="002060"/>
                </a:solidFill>
              </a:rPr>
            </a:br>
            <a:r>
              <a:rPr lang="en-US" sz="2100" noProof="0" dirty="0">
                <a:solidFill>
                  <a:srgbClr val="002060"/>
                </a:solidFill>
              </a:rPr>
              <a:t>- Field pilots: Hamburg (</a:t>
            </a:r>
            <a:r>
              <a:rPr lang="en-US" sz="2100" noProof="0" dirty="0" err="1">
                <a:solidFill>
                  <a:srgbClr val="002060"/>
                </a:solidFill>
              </a:rPr>
              <a:t>PrioBike</a:t>
            </a:r>
            <a:r>
              <a:rPr lang="en-US" sz="2100" noProof="0" dirty="0">
                <a:solidFill>
                  <a:srgbClr val="002060"/>
                </a:solidFill>
              </a:rPr>
              <a:t>), Münster (</a:t>
            </a:r>
            <a:r>
              <a:rPr lang="en-US" sz="2100" noProof="0" dirty="0" err="1">
                <a:solidFill>
                  <a:srgbClr val="002060"/>
                </a:solidFill>
              </a:rPr>
              <a:t>Leezenflow</a:t>
            </a:r>
            <a:r>
              <a:rPr lang="en-US" sz="2100" noProof="0" dirty="0">
                <a:solidFill>
                  <a:srgbClr val="002060"/>
                </a:solidFill>
              </a:rPr>
              <a:t>), Vienna (bike-GLOSA).</a:t>
            </a:r>
            <a:br>
              <a:rPr lang="en-US" sz="2100" noProof="0" dirty="0">
                <a:solidFill>
                  <a:srgbClr val="002060"/>
                </a:solidFill>
              </a:rPr>
            </a:br>
            <a:r>
              <a:rPr lang="en-US" sz="2100" noProof="0" dirty="0">
                <a:solidFill>
                  <a:srgbClr val="002060"/>
                </a:solidFill>
              </a:rPr>
              <a:t>- Microscopic simulation (VISSIM/AIMSUN) to evaluate delays and stops.</a:t>
            </a:r>
            <a:br>
              <a:rPr lang="en-US" sz="2100" noProof="0" dirty="0">
                <a:solidFill>
                  <a:srgbClr val="002060"/>
                </a:solidFill>
              </a:rPr>
            </a:br>
            <a:r>
              <a:rPr lang="en-US" sz="2100" noProof="0" dirty="0">
                <a:solidFill>
                  <a:srgbClr val="002060"/>
                </a:solidFill>
              </a:rPr>
              <a:t>- Surveys on perceived comfort and</a:t>
            </a:r>
            <a:r>
              <a:rPr lang="pl-PL" sz="2100" noProof="0" dirty="0">
                <a:solidFill>
                  <a:srgbClr val="002060"/>
                </a:solidFill>
              </a:rPr>
              <a:t> </a:t>
            </a:r>
            <a:r>
              <a:rPr lang="en-US" sz="2100" noProof="0" dirty="0">
                <a:solidFill>
                  <a:srgbClr val="002060"/>
                </a:solidFill>
              </a:rPr>
              <a:t>acceptance.</a:t>
            </a:r>
            <a:br>
              <a:rPr lang="en-US" sz="2100" noProof="0" dirty="0">
                <a:solidFill>
                  <a:srgbClr val="002060"/>
                </a:solidFill>
              </a:rPr>
            </a:br>
            <a:r>
              <a:rPr lang="en-US" sz="2100" noProof="0" dirty="0">
                <a:solidFill>
                  <a:srgbClr val="002060"/>
                </a:solidFill>
              </a:rPr>
              <a:t>- Data analysis</a:t>
            </a:r>
            <a:r>
              <a:rPr lang="pl-PL" sz="2100" noProof="0" dirty="0">
                <a:solidFill>
                  <a:srgbClr val="002060"/>
                </a:solidFill>
              </a:rPr>
              <a:t> - </a:t>
            </a:r>
            <a:r>
              <a:rPr lang="en-US" sz="2100" noProof="0" dirty="0">
                <a:solidFill>
                  <a:srgbClr val="002060"/>
                </a:solidFill>
              </a:rPr>
              <a:t>Indicators: Stop frequency (fs​)</a:t>
            </a:r>
            <a:r>
              <a:rPr lang="pl-PL" sz="2100" noProof="0" dirty="0">
                <a:solidFill>
                  <a:srgbClr val="002060"/>
                </a:solidFill>
              </a:rPr>
              <a:t>, </a:t>
            </a:r>
            <a:r>
              <a:rPr lang="en-US" sz="2100" noProof="0" dirty="0">
                <a:solidFill>
                  <a:srgbClr val="002060"/>
                </a:solidFill>
              </a:rPr>
              <a:t>Travel time (t)</a:t>
            </a:r>
            <a:r>
              <a:rPr lang="pl-PL" sz="2100" noProof="0" dirty="0">
                <a:solidFill>
                  <a:srgbClr val="002060"/>
                </a:solidFill>
              </a:rPr>
              <a:t>, </a:t>
            </a:r>
            <a:r>
              <a:rPr lang="en-US" sz="2100" noProof="0" dirty="0">
                <a:solidFill>
                  <a:srgbClr val="002060"/>
                </a:solidFill>
              </a:rPr>
              <a:t>Perceived comfort score (Likert scale).</a:t>
            </a:r>
            <a:endParaRPr lang="pl-PL" sz="2100" noProof="0" dirty="0">
              <a:solidFill>
                <a:srgbClr val="002060"/>
              </a:solidFill>
            </a:endParaRPr>
          </a:p>
          <a:p>
            <a:pPr marL="228600" indent="-228600">
              <a:lnSpc>
                <a:spcPct val="100000"/>
              </a:lnSpc>
              <a:spcBef>
                <a:spcPts val="0"/>
              </a:spcBef>
              <a:buClr>
                <a:srgbClr val="002060"/>
              </a:buClr>
              <a:buSzPts val="2100"/>
            </a:pPr>
            <a:r>
              <a:rPr lang="pl-PL" sz="2100" b="1" dirty="0" err="1">
                <a:solidFill>
                  <a:srgbClr val="002060"/>
                </a:solidFill>
              </a:rPr>
              <a:t>Formula</a:t>
            </a:r>
            <a:r>
              <a:rPr lang="pl-PL" sz="2100" b="1" dirty="0">
                <a:solidFill>
                  <a:srgbClr val="002060"/>
                </a:solidFill>
              </a:rPr>
              <a:t>:</a:t>
            </a:r>
          </a:p>
          <a:p>
            <a:pPr marL="342900">
              <a:lnSpc>
                <a:spcPct val="100000"/>
              </a:lnSpc>
              <a:spcBef>
                <a:spcPts val="0"/>
              </a:spcBef>
              <a:buClr>
                <a:srgbClr val="002060"/>
              </a:buClr>
              <a:buSzPts val="2100"/>
              <a:buFontTx/>
              <a:buChar char="-"/>
            </a:pPr>
            <a:r>
              <a:rPr lang="pl-PL" sz="2100" b="1" dirty="0" err="1">
                <a:solidFill>
                  <a:srgbClr val="002060"/>
                </a:solidFill>
              </a:rPr>
              <a:t>Q</a:t>
            </a:r>
            <a:r>
              <a:rPr lang="pl-PL" sz="2100" b="1" baseline="-25000" dirty="0" err="1">
                <a:solidFill>
                  <a:srgbClr val="002060"/>
                </a:solidFill>
              </a:rPr>
              <a:t>cycle</a:t>
            </a:r>
            <a:r>
              <a:rPr lang="pl-PL" sz="2100" b="1" dirty="0">
                <a:solidFill>
                  <a:srgbClr val="002060"/>
                </a:solidFill>
              </a:rPr>
              <a:t>=(</a:t>
            </a:r>
            <a:r>
              <a:rPr lang="pl-PL" sz="2100" b="1" dirty="0" err="1">
                <a:solidFill>
                  <a:srgbClr val="002060"/>
                </a:solidFill>
              </a:rPr>
              <a:t>t</a:t>
            </a:r>
            <a:r>
              <a:rPr lang="pl-PL" sz="2100" b="1" baseline="-25000" dirty="0" err="1">
                <a:solidFill>
                  <a:srgbClr val="002060"/>
                </a:solidFill>
              </a:rPr>
              <a:t>free</a:t>
            </a:r>
            <a:r>
              <a:rPr lang="pl-PL" sz="2100" b="1" dirty="0" err="1">
                <a:solidFill>
                  <a:srgbClr val="002060"/>
                </a:solidFill>
              </a:rPr>
              <a:t>−t</a:t>
            </a:r>
            <a:r>
              <a:rPr lang="pl-PL" sz="2100" b="1" baseline="-25000" dirty="0" err="1">
                <a:solidFill>
                  <a:srgbClr val="002060"/>
                </a:solidFill>
              </a:rPr>
              <a:t>actual</a:t>
            </a:r>
            <a:r>
              <a:rPr lang="pl-PL" sz="2100" b="1" dirty="0">
                <a:solidFill>
                  <a:srgbClr val="002060"/>
                </a:solidFill>
              </a:rPr>
              <a:t>)/</a:t>
            </a:r>
            <a:r>
              <a:rPr lang="pl-PL" sz="2100" b="1" dirty="0" err="1">
                <a:solidFill>
                  <a:srgbClr val="002060"/>
                </a:solidFill>
              </a:rPr>
              <a:t>t</a:t>
            </a:r>
            <a:r>
              <a:rPr lang="pl-PL" sz="2100" b="1" baseline="-25000" dirty="0" err="1">
                <a:solidFill>
                  <a:srgbClr val="002060"/>
                </a:solidFill>
              </a:rPr>
              <a:t>free</a:t>
            </a:r>
            <a:r>
              <a:rPr lang="pl-PL" sz="2100" b="1" baseline="-25000" dirty="0">
                <a:solidFill>
                  <a:srgbClr val="002060"/>
                </a:solidFill>
              </a:rPr>
              <a:t> </a:t>
            </a:r>
          </a:p>
          <a:p>
            <a:pPr marL="342900">
              <a:lnSpc>
                <a:spcPct val="100000"/>
              </a:lnSpc>
              <a:spcBef>
                <a:spcPts val="0"/>
              </a:spcBef>
              <a:buClr>
                <a:srgbClr val="002060"/>
              </a:buClr>
              <a:buSzPts val="2100"/>
              <a:buFontTx/>
              <a:buChar char="-"/>
            </a:pPr>
            <a:r>
              <a:rPr lang="pl-PL" sz="2100" b="1" dirty="0">
                <a:solidFill>
                  <a:srgbClr val="002060"/>
                </a:solidFill>
              </a:rPr>
              <a:t>​​</a:t>
            </a:r>
            <a:r>
              <a:rPr lang="pl-PL" sz="2100" b="1" dirty="0" err="1">
                <a:solidFill>
                  <a:srgbClr val="002060"/>
                </a:solidFill>
              </a:rPr>
              <a:t>Cycling</a:t>
            </a:r>
            <a:r>
              <a:rPr lang="pl-PL" sz="2100" b="1" dirty="0">
                <a:solidFill>
                  <a:srgbClr val="002060"/>
                </a:solidFill>
              </a:rPr>
              <a:t> </a:t>
            </a:r>
            <a:r>
              <a:rPr lang="pl-PL" sz="2100" b="1" dirty="0" err="1">
                <a:solidFill>
                  <a:srgbClr val="002060"/>
                </a:solidFill>
              </a:rPr>
              <a:t>quality</a:t>
            </a:r>
            <a:r>
              <a:rPr lang="pl-PL" sz="2100" b="1" dirty="0">
                <a:solidFill>
                  <a:srgbClr val="002060"/>
                </a:solidFill>
              </a:rPr>
              <a:t> </a:t>
            </a:r>
            <a:r>
              <a:rPr lang="pl-PL" sz="2100" b="1" dirty="0" err="1">
                <a:solidFill>
                  <a:srgbClr val="002060"/>
                </a:solidFill>
              </a:rPr>
              <a:t>indicator</a:t>
            </a:r>
            <a:r>
              <a:rPr lang="pl-PL" sz="2100" b="1" dirty="0">
                <a:solidFill>
                  <a:srgbClr val="002060"/>
                </a:solidFill>
              </a:rPr>
              <a:t> as ratio of </a:t>
            </a:r>
            <a:r>
              <a:rPr lang="pl-PL" sz="2100" b="1" dirty="0" err="1">
                <a:solidFill>
                  <a:srgbClr val="002060"/>
                </a:solidFill>
              </a:rPr>
              <a:t>free-flow</a:t>
            </a:r>
            <a:r>
              <a:rPr lang="pl-PL" sz="2100" b="1" dirty="0">
                <a:solidFill>
                  <a:srgbClr val="002060"/>
                </a:solidFill>
              </a:rPr>
              <a:t> to </a:t>
            </a:r>
            <a:r>
              <a:rPr lang="pl-PL" sz="2100" b="1" dirty="0" err="1">
                <a:solidFill>
                  <a:srgbClr val="002060"/>
                </a:solidFill>
              </a:rPr>
              <a:t>actual</a:t>
            </a:r>
            <a:r>
              <a:rPr lang="pl-PL" sz="2100" b="1" dirty="0">
                <a:solidFill>
                  <a:srgbClr val="002060"/>
                </a:solidFill>
              </a:rPr>
              <a:t> </a:t>
            </a:r>
            <a:r>
              <a:rPr lang="pl-PL" sz="2100" b="1" dirty="0" err="1">
                <a:solidFill>
                  <a:srgbClr val="002060"/>
                </a:solidFill>
              </a:rPr>
              <a:t>travel</a:t>
            </a:r>
            <a:r>
              <a:rPr lang="pl-PL" sz="2100" b="1" dirty="0">
                <a:solidFill>
                  <a:srgbClr val="002060"/>
                </a:solidFill>
              </a:rPr>
              <a:t> </a:t>
            </a:r>
            <a:r>
              <a:rPr lang="pl-PL" sz="2100" b="1" dirty="0" err="1">
                <a:solidFill>
                  <a:srgbClr val="002060"/>
                </a:solidFill>
              </a:rPr>
              <a:t>time</a:t>
            </a:r>
            <a:r>
              <a:rPr lang="pl-PL" sz="2100" b="1" dirty="0">
                <a:solidFill>
                  <a:srgbClr val="002060"/>
                </a:solidFill>
              </a:rPr>
              <a:t>.</a:t>
            </a:r>
          </a:p>
          <a:p>
            <a:pPr marL="228600" indent="-228600">
              <a:lnSpc>
                <a:spcPct val="100000"/>
              </a:lnSpc>
              <a:spcBef>
                <a:spcPts val="0"/>
              </a:spcBef>
              <a:buClr>
                <a:srgbClr val="002060"/>
              </a:buClr>
              <a:buSzPts val="2100"/>
            </a:pPr>
            <a:endParaRPr lang="en-US" sz="2100" b="1" dirty="0">
              <a:solidFill>
                <a:srgbClr val="002060"/>
              </a:solidFill>
            </a:endParaRPr>
          </a:p>
          <a:p>
            <a:pPr marL="228600" indent="-228600">
              <a:lnSpc>
                <a:spcPct val="100000"/>
              </a:lnSpc>
              <a:spcBef>
                <a:spcPts val="0"/>
              </a:spcBef>
              <a:buClr>
                <a:srgbClr val="002060"/>
              </a:buClr>
              <a:buSzPts val="2100"/>
            </a:pPr>
            <a:endParaRPr lang="pl-PL" sz="2100" b="1" dirty="0">
              <a:solidFill>
                <a:srgbClr val="002060"/>
              </a:solidFill>
            </a:endParaRPr>
          </a:p>
          <a:p>
            <a:pPr marL="0" lvl="0" indent="0" algn="l" rtl="0">
              <a:lnSpc>
                <a:spcPct val="100000"/>
              </a:lnSpc>
              <a:spcBef>
                <a:spcPts val="0"/>
              </a:spcBef>
              <a:spcAft>
                <a:spcPts val="0"/>
              </a:spcAft>
              <a:buClr>
                <a:srgbClr val="002060"/>
              </a:buClr>
              <a:buSzPts val="2100"/>
              <a:buNone/>
            </a:pPr>
            <a:endParaRPr lang="en-US" sz="2100" noProof="0" dirty="0">
              <a:solidFill>
                <a:srgbClr val="002060"/>
              </a:solidFill>
            </a:endParaRPr>
          </a:p>
        </p:txBody>
      </p:sp>
      <p:sp>
        <p:nvSpPr>
          <p:cNvPr id="4" name="pole tekstowe 3">
            <a:extLst>
              <a:ext uri="{FF2B5EF4-FFF2-40B4-BE49-F238E27FC236}">
                <a16:creationId xmlns:a16="http://schemas.microsoft.com/office/drawing/2014/main" id="{2341E6D4-AB41-BB3B-BD18-5A9F56B50FB0}"/>
              </a:ext>
            </a:extLst>
          </p:cNvPr>
          <p:cNvSpPr txBox="1"/>
          <p:nvPr/>
        </p:nvSpPr>
        <p:spPr>
          <a:xfrm>
            <a:off x="10037938" y="6051562"/>
            <a:ext cx="3575121" cy="738664"/>
          </a:xfrm>
          <a:prstGeom prst="rect">
            <a:avLst/>
          </a:prstGeom>
          <a:noFill/>
        </p:spPr>
        <p:txBody>
          <a:bodyPr wrap="square">
            <a:spAutoFit/>
          </a:bodyPr>
          <a:lstStyle/>
          <a:p>
            <a:r>
              <a:rPr lang="en-US" sz="1050" dirty="0"/>
              <a:t>Green Light Optimal</a:t>
            </a:r>
          </a:p>
          <a:p>
            <a:r>
              <a:rPr lang="en-US" sz="1050" dirty="0"/>
              <a:t>Speed Advisory for Bikes</a:t>
            </a:r>
          </a:p>
          <a:p>
            <a:r>
              <a:rPr lang="en-US" sz="1050" dirty="0"/>
              <a:t>Dipl.-Inf. Philipp Matthes</a:t>
            </a:r>
          </a:p>
          <a:p>
            <a:r>
              <a:rPr lang="en-US" sz="1050" dirty="0"/>
              <a:t>Dissertation</a:t>
            </a:r>
            <a:endParaRPr lang="pl-PL" sz="1050" dirty="0"/>
          </a:p>
        </p:txBody>
      </p:sp>
      <p:pic>
        <p:nvPicPr>
          <p:cNvPr id="2" name="Picture 4" descr="page_18_img_0.png">
            <a:extLst>
              <a:ext uri="{FF2B5EF4-FFF2-40B4-BE49-F238E27FC236}">
                <a16:creationId xmlns:a16="http://schemas.microsoft.com/office/drawing/2014/main" id="{2C846E7F-1806-84A6-0DF4-FC16AB818A2B}"/>
              </a:ext>
            </a:extLst>
          </p:cNvPr>
          <p:cNvPicPr>
            <a:picLocks noChangeAspect="1"/>
          </p:cNvPicPr>
          <p:nvPr/>
        </p:nvPicPr>
        <p:blipFill>
          <a:blip r:embed="rId3"/>
          <a:stretch>
            <a:fillRect/>
          </a:stretch>
        </p:blipFill>
        <p:spPr>
          <a:xfrm>
            <a:off x="0" y="4101368"/>
            <a:ext cx="10020615" cy="2743200"/>
          </a:xfrm>
          <a:prstGeom prst="rect">
            <a:avLst/>
          </a:prstGeom>
        </p:spPr>
      </p:pic>
    </p:spTree>
    <p:extLst>
      <p:ext uri="{BB962C8B-B14F-4D97-AF65-F5344CB8AC3E}">
        <p14:creationId xmlns:p14="http://schemas.microsoft.com/office/powerpoint/2010/main" val="165464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8506F0BD-E41E-B1C9-0B3F-5AFB57086F6B}"/>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37EEB82D-BA83-6151-CBC9-7DA1BD573E5B}"/>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Role of Pedestrians &amp; Cyclists in Smart Cities</a:t>
            </a:r>
            <a:endParaRPr lang="en-US" noProof="0" dirty="0"/>
          </a:p>
        </p:txBody>
      </p:sp>
      <p:sp>
        <p:nvSpPr>
          <p:cNvPr id="97" name="Google Shape;97;p2">
            <a:extLst>
              <a:ext uri="{FF2B5EF4-FFF2-40B4-BE49-F238E27FC236}">
                <a16:creationId xmlns:a16="http://schemas.microsoft.com/office/drawing/2014/main" id="{EA9C914A-CE1C-02B0-C939-9E2B3C40ADD4}"/>
              </a:ext>
            </a:extLst>
          </p:cNvPr>
          <p:cNvSpPr txBox="1">
            <a:spLocks noGrp="1"/>
          </p:cNvSpPr>
          <p:nvPr>
            <p:ph type="body" idx="1"/>
          </p:nvPr>
        </p:nvSpPr>
        <p:spPr>
          <a:xfrm>
            <a:off x="110532" y="1130640"/>
            <a:ext cx="5579811"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Copenhagen </a:t>
            </a:r>
            <a:r>
              <a:rPr lang="en-US" sz="2100" noProof="0" dirty="0">
                <a:solidFill>
                  <a:srgbClr val="002060"/>
                </a:solidFill>
              </a:rPr>
              <a:t>– Over 62% of residents commute by bike daily, supported by cycle highways, green waves for bicycles, and high-quality infrastructure.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Paris </a:t>
            </a:r>
            <a:r>
              <a:rPr lang="en-US" sz="2100" noProof="0" dirty="0">
                <a:solidFill>
                  <a:srgbClr val="002060"/>
                </a:solidFill>
              </a:rPr>
              <a:t>– With the “Plan Vélo” strategy, the city invests €250M to become 100% cyclable by 2026, expanding bike lanes, parking, and restrictions on private car use.</a:t>
            </a:r>
            <a:endParaRPr lang="en-US" sz="1900" dirty="0"/>
          </a:p>
        </p:txBody>
      </p:sp>
      <p:pic>
        <p:nvPicPr>
          <p:cNvPr id="2050" name="Picture 2" descr="Copenhagen bike lane">
            <a:extLst>
              <a:ext uri="{FF2B5EF4-FFF2-40B4-BE49-F238E27FC236}">
                <a16:creationId xmlns:a16="http://schemas.microsoft.com/office/drawing/2014/main" id="{7655D67D-DB1B-625D-522B-EC4C3B4597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6591" y="3868026"/>
            <a:ext cx="4080510" cy="2752787"/>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320F372F-7414-D4F9-93D8-9CFC48EC028C}"/>
              </a:ext>
            </a:extLst>
          </p:cNvPr>
          <p:cNvSpPr txBox="1"/>
          <p:nvPr/>
        </p:nvSpPr>
        <p:spPr>
          <a:xfrm rot="16200000">
            <a:off x="3126712" y="4851122"/>
            <a:ext cx="3552091" cy="461665"/>
          </a:xfrm>
          <a:prstGeom prst="rect">
            <a:avLst/>
          </a:prstGeom>
          <a:noFill/>
        </p:spPr>
        <p:txBody>
          <a:bodyPr wrap="square">
            <a:spAutoFit/>
          </a:bodyPr>
          <a:lstStyle/>
          <a:p>
            <a:r>
              <a:rPr lang="pl-PL" sz="800" b="0" i="0" dirty="0">
                <a:solidFill>
                  <a:srgbClr val="000000"/>
                </a:solidFill>
                <a:effectLst/>
                <a:latin typeface="BentonGothic"/>
              </a:rPr>
              <a:t>Source: </a:t>
            </a:r>
            <a:r>
              <a:rPr lang="en-US" sz="800" b="0" i="0" dirty="0">
                <a:solidFill>
                  <a:srgbClr val="000000"/>
                </a:solidFill>
                <a:effectLst/>
                <a:latin typeface="BentonGothic"/>
              </a:rPr>
              <a:t>Erik Kirschbaum / For The Times</a:t>
            </a:r>
            <a:r>
              <a:rPr lang="pl-PL" sz="800" b="0" i="0" dirty="0">
                <a:solidFill>
                  <a:srgbClr val="000000"/>
                </a:solidFill>
                <a:effectLst/>
                <a:latin typeface="BentonGothic"/>
              </a:rPr>
              <a:t>/https://www.latimes.com/world-nation/story/2019-08-07/copenhagen-has-taken-bicycle-commuting-to-a-new-level</a:t>
            </a:r>
            <a:endParaRPr lang="pl-PL" sz="800" dirty="0"/>
          </a:p>
        </p:txBody>
      </p:sp>
      <p:pic>
        <p:nvPicPr>
          <p:cNvPr id="2052" name="Picture 4" descr="Map of the Bicycle Plan 2021 2026">
            <a:extLst>
              <a:ext uri="{FF2B5EF4-FFF2-40B4-BE49-F238E27FC236}">
                <a16:creationId xmlns:a16="http://schemas.microsoft.com/office/drawing/2014/main" id="{9D3AEB31-F6B2-64B5-05BB-5DCD4465F6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0342" y="1197590"/>
            <a:ext cx="6391125" cy="4377621"/>
          </a:xfrm>
          <a:prstGeom prst="rect">
            <a:avLst/>
          </a:prstGeom>
          <a:noFill/>
          <a:extLst>
            <a:ext uri="{909E8E84-426E-40DD-AFC4-6F175D3DCCD1}">
              <a14:hiddenFill xmlns:a14="http://schemas.microsoft.com/office/drawing/2010/main">
                <a:solidFill>
                  <a:srgbClr val="FFFFFF"/>
                </a:solidFill>
              </a14:hiddenFill>
            </a:ext>
          </a:extLst>
        </p:spPr>
      </p:pic>
      <p:sp>
        <p:nvSpPr>
          <p:cNvPr id="7" name="pole tekstowe 6">
            <a:extLst>
              <a:ext uri="{FF2B5EF4-FFF2-40B4-BE49-F238E27FC236}">
                <a16:creationId xmlns:a16="http://schemas.microsoft.com/office/drawing/2014/main" id="{C5D9F7F4-DF2D-F2B8-6789-0E529F237E78}"/>
              </a:ext>
            </a:extLst>
          </p:cNvPr>
          <p:cNvSpPr txBox="1"/>
          <p:nvPr/>
        </p:nvSpPr>
        <p:spPr>
          <a:xfrm>
            <a:off x="6097676" y="5718857"/>
            <a:ext cx="6094324" cy="492443"/>
          </a:xfrm>
          <a:prstGeom prst="rect">
            <a:avLst/>
          </a:prstGeom>
          <a:noFill/>
        </p:spPr>
        <p:txBody>
          <a:bodyPr wrap="square">
            <a:spAutoFit/>
          </a:bodyPr>
          <a:lstStyle/>
          <a:p>
            <a:pPr algn="l">
              <a:buNone/>
            </a:pPr>
            <a:r>
              <a:rPr lang="pl-PL" b="1" i="0" dirty="0">
                <a:solidFill>
                  <a:srgbClr val="071F32"/>
                </a:solidFill>
                <a:effectLst/>
                <a:latin typeface="Montserrat" panose="00000500000000000000" pitchFamily="2" charset="0"/>
              </a:rPr>
              <a:t>Map of the Bicycle Plan 2021 2026</a:t>
            </a:r>
          </a:p>
          <a:p>
            <a:pPr algn="l">
              <a:buNone/>
            </a:pPr>
            <a:r>
              <a:rPr lang="pl-PL" sz="1100" dirty="0" err="1">
                <a:solidFill>
                  <a:srgbClr val="071F32"/>
                </a:solidFill>
                <a:latin typeface="Montserrat" panose="00000500000000000000" pitchFamily="2" charset="0"/>
              </a:rPr>
              <a:t>Source:</a:t>
            </a:r>
            <a:r>
              <a:rPr lang="pl-PL" sz="1100" b="0" i="0" dirty="0" err="1">
                <a:solidFill>
                  <a:srgbClr val="071F32"/>
                </a:solidFill>
                <a:effectLst/>
                <a:latin typeface="Montserrat" panose="00000500000000000000" pitchFamily="2" charset="0"/>
              </a:rPr>
              <a:t>Ville</a:t>
            </a:r>
            <a:r>
              <a:rPr lang="pl-PL" sz="1100" b="0" i="0" dirty="0">
                <a:solidFill>
                  <a:srgbClr val="071F32"/>
                </a:solidFill>
                <a:effectLst/>
                <a:latin typeface="Montserrat" panose="00000500000000000000" pitchFamily="2" charset="0"/>
              </a:rPr>
              <a:t> de Paris</a:t>
            </a:r>
          </a:p>
        </p:txBody>
      </p:sp>
    </p:spTree>
    <p:extLst>
      <p:ext uri="{BB962C8B-B14F-4D97-AF65-F5344CB8AC3E}">
        <p14:creationId xmlns:p14="http://schemas.microsoft.com/office/powerpoint/2010/main" val="33766584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474C414E-9F13-69B5-0272-F6A7BA431F2A}"/>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1AB35C66-C05C-2A17-F847-7F18B24C50A0}"/>
              </a:ext>
            </a:extLst>
          </p:cNvPr>
          <p:cNvSpPr txBox="1">
            <a:spLocks noGrp="1"/>
          </p:cNvSpPr>
          <p:nvPr>
            <p:ph type="title"/>
          </p:nvPr>
        </p:nvSpPr>
        <p:spPr>
          <a:xfrm>
            <a:off x="838200" y="13432"/>
            <a:ext cx="10747548"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ITS Services for Cyclists</a:t>
            </a:r>
            <a:r>
              <a:rPr lang="pl-PL" sz="3600" dirty="0"/>
              <a:t> - </a:t>
            </a:r>
            <a:r>
              <a:rPr lang="en-US" sz="3600" dirty="0"/>
              <a:t>Perceived comfort score (Likert scale)</a:t>
            </a:r>
            <a:endParaRPr lang="en-US" noProof="0" dirty="0"/>
          </a:p>
        </p:txBody>
      </p:sp>
      <p:sp>
        <p:nvSpPr>
          <p:cNvPr id="97" name="Google Shape;97;p2">
            <a:extLst>
              <a:ext uri="{FF2B5EF4-FFF2-40B4-BE49-F238E27FC236}">
                <a16:creationId xmlns:a16="http://schemas.microsoft.com/office/drawing/2014/main" id="{7FA8FFA4-DCF5-6D4C-FCB9-AC2CBF39B28A}"/>
              </a:ext>
            </a:extLst>
          </p:cNvPr>
          <p:cNvSpPr txBox="1">
            <a:spLocks noGrp="1"/>
          </p:cNvSpPr>
          <p:nvPr>
            <p:ph type="body" idx="1"/>
          </p:nvPr>
        </p:nvSpPr>
        <p:spPr>
          <a:xfrm>
            <a:off x="838200" y="1130640"/>
            <a:ext cx="10747548"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Definition:</a:t>
            </a:r>
            <a:r>
              <a:rPr lang="pl-PL" sz="2100" b="1" noProof="0" dirty="0">
                <a:solidFill>
                  <a:srgbClr val="002060"/>
                </a:solidFill>
              </a:rPr>
              <a:t> </a:t>
            </a:r>
            <a:r>
              <a:rPr lang="en-US" sz="2100" noProof="0" dirty="0">
                <a:solidFill>
                  <a:srgbClr val="002060"/>
                </a:solidFill>
              </a:rPr>
              <a:t>The perceived comfort score is a subjective evaluation of a cyclist’s riding experience, measured using a Likert scale (typically 5- or 7-point). It captures the psychological and experiential dimension of using cycling infrastructure or ITS interventions, beyond purely technical metrics like travel time or stop frequency.</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Methodology:</a:t>
            </a:r>
            <a:r>
              <a:rPr lang="pl-PL" sz="2100" b="1" noProof="0" dirty="0">
                <a:solidFill>
                  <a:srgbClr val="002060"/>
                </a:solidFill>
              </a:rPr>
              <a:t> </a:t>
            </a:r>
            <a:r>
              <a:rPr lang="en-US" sz="2100" noProof="0" dirty="0">
                <a:solidFill>
                  <a:srgbClr val="002060"/>
                </a:solidFill>
              </a:rPr>
              <a:t>Respondents (cyclists) are asked to rate their perceived comfort when using infrastructure or services such as bike-GLOSA, green waves, or smart detection systems.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Example Likert scale (5-point):</a:t>
            </a:r>
            <a:r>
              <a:rPr lang="en-US" sz="2100" noProof="0" dirty="0">
                <a:solidFill>
                  <a:srgbClr val="002060"/>
                </a:solidFill>
              </a:rPr>
              <a:t>1 = Very uncomfortable</a:t>
            </a:r>
            <a:r>
              <a:rPr lang="pl-PL" sz="2100" noProof="0" dirty="0">
                <a:solidFill>
                  <a:srgbClr val="002060"/>
                </a:solidFill>
              </a:rPr>
              <a:t>; </a:t>
            </a:r>
            <a:r>
              <a:rPr lang="en-US" sz="2100" noProof="0" dirty="0">
                <a:solidFill>
                  <a:srgbClr val="002060"/>
                </a:solidFill>
              </a:rPr>
              <a:t>2 = Uncomfortable</a:t>
            </a:r>
            <a:r>
              <a:rPr lang="pl-PL" sz="2100" noProof="0" dirty="0">
                <a:solidFill>
                  <a:srgbClr val="002060"/>
                </a:solidFill>
              </a:rPr>
              <a:t>; </a:t>
            </a:r>
            <a:r>
              <a:rPr lang="en-US" sz="2100" noProof="0" dirty="0">
                <a:solidFill>
                  <a:srgbClr val="002060"/>
                </a:solidFill>
              </a:rPr>
              <a:t>3 = Neutral</a:t>
            </a:r>
            <a:r>
              <a:rPr lang="pl-PL" sz="2100" noProof="0" dirty="0">
                <a:solidFill>
                  <a:srgbClr val="002060"/>
                </a:solidFill>
              </a:rPr>
              <a:t>; </a:t>
            </a:r>
            <a:r>
              <a:rPr lang="en-US" sz="2100" noProof="0" dirty="0">
                <a:solidFill>
                  <a:srgbClr val="002060"/>
                </a:solidFill>
              </a:rPr>
              <a:t>4 = Comfortable</a:t>
            </a:r>
            <a:r>
              <a:rPr lang="pl-PL" sz="2100" dirty="0">
                <a:solidFill>
                  <a:srgbClr val="002060"/>
                </a:solidFill>
              </a:rPr>
              <a:t>; </a:t>
            </a:r>
            <a:r>
              <a:rPr lang="en-US" sz="2100" noProof="0" dirty="0">
                <a:solidFill>
                  <a:srgbClr val="002060"/>
                </a:solidFill>
              </a:rPr>
              <a:t>5 = Very comfortable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Surveys are conducted before and after interventions to measure changes in perception.</a:t>
            </a:r>
            <a:endParaRPr lang="en-US" sz="2100" b="1" dirty="0">
              <a:solidFill>
                <a:srgbClr val="002060"/>
              </a:solidFill>
            </a:endParaRPr>
          </a:p>
          <a:p>
            <a:pPr marL="228600" indent="-228600">
              <a:lnSpc>
                <a:spcPct val="100000"/>
              </a:lnSpc>
              <a:spcBef>
                <a:spcPts val="0"/>
              </a:spcBef>
              <a:buClr>
                <a:srgbClr val="002060"/>
              </a:buClr>
              <a:buSzPts val="2100"/>
            </a:pPr>
            <a:endParaRPr lang="pl-PL" sz="2100" b="1" dirty="0">
              <a:solidFill>
                <a:srgbClr val="002060"/>
              </a:solidFill>
            </a:endParaRPr>
          </a:p>
          <a:p>
            <a:pPr marL="0" lvl="0" indent="0" algn="l" rtl="0">
              <a:lnSpc>
                <a:spcPct val="100000"/>
              </a:lnSpc>
              <a:spcBef>
                <a:spcPts val="0"/>
              </a:spcBef>
              <a:spcAft>
                <a:spcPts val="0"/>
              </a:spcAft>
              <a:buClr>
                <a:srgbClr val="002060"/>
              </a:buClr>
              <a:buSzPts val="2100"/>
              <a:buNone/>
            </a:pPr>
            <a:endParaRPr lang="en-US" sz="2100" noProof="0" dirty="0">
              <a:solidFill>
                <a:srgbClr val="002060"/>
              </a:solidFill>
            </a:endParaRPr>
          </a:p>
        </p:txBody>
      </p:sp>
    </p:spTree>
    <p:extLst>
      <p:ext uri="{BB962C8B-B14F-4D97-AF65-F5344CB8AC3E}">
        <p14:creationId xmlns:p14="http://schemas.microsoft.com/office/powerpoint/2010/main" val="1043159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5">
          <a:extLst>
            <a:ext uri="{FF2B5EF4-FFF2-40B4-BE49-F238E27FC236}">
              <a16:creationId xmlns:a16="http://schemas.microsoft.com/office/drawing/2014/main" id="{29661441-CCD6-69A3-4D99-35DD30667429}"/>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DD02248A-5285-F14D-CD47-9C1ED4782838}"/>
              </a:ext>
            </a:extLst>
          </p:cNvPr>
          <p:cNvSpPr txBox="1">
            <a:spLocks noGrp="1"/>
          </p:cNvSpPr>
          <p:nvPr>
            <p:ph type="title"/>
          </p:nvPr>
        </p:nvSpPr>
        <p:spPr>
          <a:xfrm>
            <a:off x="838200" y="13432"/>
            <a:ext cx="10747548"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ITS Services for Cyclists</a:t>
            </a:r>
            <a:r>
              <a:rPr lang="pl-PL" sz="3600" dirty="0"/>
              <a:t> - </a:t>
            </a:r>
            <a:r>
              <a:rPr lang="en-US" sz="3600" dirty="0"/>
              <a:t>Perceived comfort score (Likert scale)</a:t>
            </a:r>
            <a:endParaRPr lang="en-US" noProof="0" dirty="0"/>
          </a:p>
        </p:txBody>
      </p:sp>
      <p:sp>
        <p:nvSpPr>
          <p:cNvPr id="97" name="Google Shape;97;p2">
            <a:extLst>
              <a:ext uri="{FF2B5EF4-FFF2-40B4-BE49-F238E27FC236}">
                <a16:creationId xmlns:a16="http://schemas.microsoft.com/office/drawing/2014/main" id="{0A9FB4D8-F286-A9D3-54F4-E5F565AB1B21}"/>
              </a:ext>
            </a:extLst>
          </p:cNvPr>
          <p:cNvSpPr txBox="1">
            <a:spLocks noGrp="1"/>
          </p:cNvSpPr>
          <p:nvPr>
            <p:ph type="body" idx="1"/>
          </p:nvPr>
        </p:nvSpPr>
        <p:spPr>
          <a:xfrm>
            <a:off x="838200" y="1130640"/>
            <a:ext cx="10747548"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Application in Research:</a:t>
            </a:r>
            <a:r>
              <a:rPr lang="pl-PL" sz="2100" b="1" noProof="0" dirty="0">
                <a:solidFill>
                  <a:srgbClr val="002060"/>
                </a:solidFill>
              </a:rPr>
              <a:t> </a:t>
            </a:r>
            <a:r>
              <a:rPr lang="en-US" sz="2100" noProof="0" dirty="0">
                <a:solidFill>
                  <a:srgbClr val="002060"/>
                </a:solidFill>
              </a:rPr>
              <a:t>Used in pilot projects (e.g., Münster </a:t>
            </a:r>
            <a:r>
              <a:rPr lang="en-US" sz="2100" noProof="0" dirty="0" err="1">
                <a:solidFill>
                  <a:srgbClr val="002060"/>
                </a:solidFill>
              </a:rPr>
              <a:t>Leezenflow</a:t>
            </a:r>
            <a:r>
              <a:rPr lang="en-US" sz="2100" noProof="0" dirty="0">
                <a:solidFill>
                  <a:srgbClr val="002060"/>
                </a:solidFill>
              </a:rPr>
              <a:t> and Hamburg </a:t>
            </a:r>
            <a:r>
              <a:rPr lang="en-US" sz="2100" noProof="0" dirty="0" err="1">
                <a:solidFill>
                  <a:srgbClr val="002060"/>
                </a:solidFill>
              </a:rPr>
              <a:t>PrioBike</a:t>
            </a:r>
            <a:r>
              <a:rPr lang="en-US" sz="2100" noProof="0" dirty="0">
                <a:solidFill>
                  <a:srgbClr val="002060"/>
                </a:solidFill>
              </a:rPr>
              <a:t>).</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In Münster, 75.9% of respondents reported an increased comfort score after implementation of the green wave system.</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Comfort scores are often correlated with </a:t>
            </a:r>
            <a:r>
              <a:rPr lang="en-US" sz="2100" b="1" noProof="0" dirty="0">
                <a:solidFill>
                  <a:srgbClr val="002060"/>
                </a:solidFill>
              </a:rPr>
              <a:t>willingness to cycle more frequently</a:t>
            </a:r>
            <a:r>
              <a:rPr lang="en-US" sz="2100" noProof="0" dirty="0">
                <a:solidFill>
                  <a:srgbClr val="002060"/>
                </a:solidFill>
              </a:rPr>
              <a:t>, making them a proxy for modal shift potential.</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pl-PL" sz="2100" noProof="0" dirty="0" err="1">
                <a:solidFill>
                  <a:srgbClr val="002060"/>
                </a:solidFill>
              </a:rPr>
              <a:t>Formula</a:t>
            </a:r>
            <a:r>
              <a:rPr lang="pl-PL" sz="2100" noProof="0" dirty="0">
                <a:solidFill>
                  <a:srgbClr val="002060"/>
                </a:solidFill>
              </a:rPr>
              <a:t> (</a:t>
            </a:r>
            <a:r>
              <a:rPr lang="pl-PL" sz="2100" noProof="0" dirty="0" err="1">
                <a:solidFill>
                  <a:srgbClr val="002060"/>
                </a:solidFill>
              </a:rPr>
              <a:t>aggregation</a:t>
            </a:r>
            <a:r>
              <a:rPr lang="pl-PL" sz="2100" noProof="0" dirty="0">
                <a:solidFill>
                  <a:srgbClr val="002060"/>
                </a:solidFill>
              </a:rPr>
              <a:t>):  </a:t>
            </a:r>
          </a:p>
          <a:p>
            <a:pPr marL="228600" lvl="0" indent="-228600" algn="l" rtl="0">
              <a:lnSpc>
                <a:spcPct val="100000"/>
              </a:lnSpc>
              <a:spcBef>
                <a:spcPts val="0"/>
              </a:spcBef>
              <a:spcAft>
                <a:spcPts val="0"/>
              </a:spcAft>
              <a:buClr>
                <a:srgbClr val="002060"/>
              </a:buClr>
              <a:buSzPts val="2100"/>
              <a:buChar char="•"/>
            </a:pPr>
            <a:endParaRPr lang="pl-PL" sz="2100" dirty="0">
              <a:solidFill>
                <a:srgbClr val="002060"/>
              </a:solidFill>
            </a:endParaRPr>
          </a:p>
          <a:p>
            <a:pPr marL="228600" lvl="0" indent="-228600" algn="l" rtl="0">
              <a:lnSpc>
                <a:spcPct val="100000"/>
              </a:lnSpc>
              <a:spcBef>
                <a:spcPts val="0"/>
              </a:spcBef>
              <a:spcAft>
                <a:spcPts val="0"/>
              </a:spcAft>
              <a:buClr>
                <a:srgbClr val="002060"/>
              </a:buClr>
              <a:buSzPts val="2100"/>
              <a:buChar char="•"/>
            </a:pP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endParaRPr lang="pl-PL" sz="210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where:</a:t>
            </a:r>
            <a:r>
              <a:rPr lang="pl-PL" sz="2100" noProof="0" dirty="0">
                <a:solidFill>
                  <a:srgbClr val="002060"/>
                </a:solidFill>
              </a:rPr>
              <a:t> </a:t>
            </a:r>
            <a:r>
              <a:rPr lang="en-US" sz="2100" noProof="0" dirty="0">
                <a:solidFill>
                  <a:srgbClr val="002060"/>
                </a:solidFill>
              </a:rPr>
              <a:t>CS = average comfort score,</a:t>
            </a:r>
            <a:r>
              <a:rPr lang="pl-PL" sz="2100" noProof="0" dirty="0">
                <a:solidFill>
                  <a:srgbClr val="002060"/>
                </a:solidFill>
              </a:rPr>
              <a:t> </a:t>
            </a:r>
            <a:r>
              <a:rPr lang="en-US" sz="2100" noProof="0" dirty="0">
                <a:solidFill>
                  <a:srgbClr val="002060"/>
                </a:solidFill>
              </a:rPr>
              <a:t>Li= Likert response of participant </a:t>
            </a:r>
            <a:r>
              <a:rPr lang="en-US" sz="2100" noProof="0" dirty="0" err="1">
                <a:solidFill>
                  <a:srgbClr val="002060"/>
                </a:solidFill>
              </a:rPr>
              <a:t>i</a:t>
            </a:r>
            <a:r>
              <a:rPr lang="en-US" sz="2100" noProof="0" dirty="0">
                <a:solidFill>
                  <a:srgbClr val="002060"/>
                </a:solidFill>
              </a:rPr>
              <a:t>,</a:t>
            </a:r>
            <a:r>
              <a:rPr lang="pl-PL" sz="2100" noProof="0" dirty="0">
                <a:solidFill>
                  <a:srgbClr val="002060"/>
                </a:solidFill>
              </a:rPr>
              <a:t> </a:t>
            </a:r>
            <a:r>
              <a:rPr lang="en-US" sz="2100" noProof="0" dirty="0">
                <a:solidFill>
                  <a:srgbClr val="002060"/>
                </a:solidFill>
              </a:rPr>
              <a:t>N = total number of respondents.</a:t>
            </a:r>
            <a:endParaRPr lang="pl-PL" sz="2100" noProof="0" dirty="0">
              <a:solidFill>
                <a:srgbClr val="002060"/>
              </a:solidFill>
            </a:endParaRPr>
          </a:p>
          <a:p>
            <a:pPr marL="0" lvl="0" indent="0" algn="l" rtl="0">
              <a:lnSpc>
                <a:spcPct val="100000"/>
              </a:lnSpc>
              <a:spcBef>
                <a:spcPts val="0"/>
              </a:spcBef>
              <a:spcAft>
                <a:spcPts val="0"/>
              </a:spcAft>
              <a:buClr>
                <a:srgbClr val="002060"/>
              </a:buClr>
              <a:buSzPts val="2100"/>
              <a:buNone/>
            </a:pPr>
            <a:endParaRPr lang="pl-PL" sz="2100" dirty="0">
              <a:solidFill>
                <a:srgbClr val="002060"/>
              </a:solidFill>
            </a:endParaRPr>
          </a:p>
          <a:p>
            <a:pPr marL="0" lvl="0" indent="0" algn="l" rtl="0">
              <a:lnSpc>
                <a:spcPct val="100000"/>
              </a:lnSpc>
              <a:spcBef>
                <a:spcPts val="0"/>
              </a:spcBef>
              <a:spcAft>
                <a:spcPts val="0"/>
              </a:spcAft>
              <a:buClr>
                <a:srgbClr val="002060"/>
              </a:buClr>
              <a:buSzPts val="2100"/>
              <a:buNone/>
            </a:pPr>
            <a:endParaRPr lang="en-US" sz="2100" noProof="0" dirty="0">
              <a:solidFill>
                <a:srgbClr val="002060"/>
              </a:solidFill>
            </a:endParaRPr>
          </a:p>
        </p:txBody>
      </p:sp>
      <p:pic>
        <p:nvPicPr>
          <p:cNvPr id="3" name="Obraz 2">
            <a:extLst>
              <a:ext uri="{FF2B5EF4-FFF2-40B4-BE49-F238E27FC236}">
                <a16:creationId xmlns:a16="http://schemas.microsoft.com/office/drawing/2014/main" id="{CB417EBF-D763-ABAB-5EF8-2CD0F6037F12}"/>
              </a:ext>
            </a:extLst>
          </p:cNvPr>
          <p:cNvPicPr>
            <a:picLocks noChangeAspect="1"/>
          </p:cNvPicPr>
          <p:nvPr/>
        </p:nvPicPr>
        <p:blipFill>
          <a:blip r:embed="rId3"/>
          <a:stretch>
            <a:fillRect/>
          </a:stretch>
        </p:blipFill>
        <p:spPr>
          <a:xfrm>
            <a:off x="5387278" y="3006053"/>
            <a:ext cx="2064556" cy="1232073"/>
          </a:xfrm>
          <a:prstGeom prst="rect">
            <a:avLst/>
          </a:prstGeom>
          <a:pattFill prst="pct5">
            <a:fgClr>
              <a:schemeClr val="tx1"/>
            </a:fgClr>
            <a:bgClr>
              <a:schemeClr val="bg1"/>
            </a:bgClr>
          </a:pattFill>
        </p:spPr>
      </p:pic>
    </p:spTree>
    <p:extLst>
      <p:ext uri="{BB962C8B-B14F-4D97-AF65-F5344CB8AC3E}">
        <p14:creationId xmlns:p14="http://schemas.microsoft.com/office/powerpoint/2010/main" val="23847736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ACBE4B7C-E98A-1CA3-99ED-235F4B9A260A}"/>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6D08E173-6441-3106-F5D6-F7A989B28BE5}"/>
              </a:ext>
            </a:extLst>
          </p:cNvPr>
          <p:cNvSpPr txBox="1">
            <a:spLocks noGrp="1"/>
          </p:cNvSpPr>
          <p:nvPr>
            <p:ph type="title"/>
          </p:nvPr>
        </p:nvSpPr>
        <p:spPr>
          <a:xfrm>
            <a:off x="838200" y="13432"/>
            <a:ext cx="10747548"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ITS Services for Cyclists</a:t>
            </a:r>
            <a:r>
              <a:rPr lang="pl-PL" sz="3600" dirty="0"/>
              <a:t> - </a:t>
            </a:r>
            <a:r>
              <a:rPr lang="en-US" sz="3600" dirty="0"/>
              <a:t>Perceived comfort score (Likert scale)</a:t>
            </a:r>
            <a:endParaRPr lang="en-US" noProof="0" dirty="0"/>
          </a:p>
        </p:txBody>
      </p:sp>
      <p:sp>
        <p:nvSpPr>
          <p:cNvPr id="97" name="Google Shape;97;p2">
            <a:extLst>
              <a:ext uri="{FF2B5EF4-FFF2-40B4-BE49-F238E27FC236}">
                <a16:creationId xmlns:a16="http://schemas.microsoft.com/office/drawing/2014/main" id="{75C129EB-21E8-9DFB-888E-1F6A5A92B891}"/>
              </a:ext>
            </a:extLst>
          </p:cNvPr>
          <p:cNvSpPr txBox="1">
            <a:spLocks noGrp="1"/>
          </p:cNvSpPr>
          <p:nvPr>
            <p:ph type="body" idx="1"/>
          </p:nvPr>
        </p:nvSpPr>
        <p:spPr>
          <a:xfrm>
            <a:off x="838200" y="1130640"/>
            <a:ext cx="10747548"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Extended Analysis:</a:t>
            </a:r>
            <a:r>
              <a:rPr lang="pl-PL" sz="2100" b="1" noProof="0" dirty="0">
                <a:solidFill>
                  <a:srgbClr val="002060"/>
                </a:solidFill>
              </a:rPr>
              <a:t> </a:t>
            </a:r>
          </a:p>
          <a:p>
            <a:pPr marL="685800" lvl="1" indent="-228600">
              <a:lnSpc>
                <a:spcPct val="100000"/>
              </a:lnSpc>
              <a:buSzPts val="1900"/>
            </a:pPr>
            <a:r>
              <a:rPr lang="en-US" sz="1900" dirty="0"/>
              <a:t>Changes in comfort score can be </a:t>
            </a:r>
            <a:r>
              <a:rPr lang="en-US" sz="1900" dirty="0" err="1"/>
              <a:t>analysed</a:t>
            </a:r>
            <a:r>
              <a:rPr lang="en-US" sz="1900" dirty="0"/>
              <a:t> using paired t-tests or Wilcoxon signed-rank tests to test significance.</a:t>
            </a:r>
            <a:endParaRPr lang="pl-PL" sz="1900" dirty="0"/>
          </a:p>
          <a:p>
            <a:pPr marL="685800" lvl="1" indent="-228600">
              <a:lnSpc>
                <a:spcPct val="100000"/>
              </a:lnSpc>
              <a:buSzPts val="1900"/>
            </a:pPr>
            <a:r>
              <a:rPr lang="en-US" sz="1900" dirty="0"/>
              <a:t>Comfort score can be included in multi-criteria decision analysis (MCDA) alongside technical indicators.</a:t>
            </a:r>
            <a:endParaRPr lang="pl-PL" sz="1900" dirty="0"/>
          </a:p>
          <a:p>
            <a:pPr marL="685800" lvl="1" indent="-228600">
              <a:lnSpc>
                <a:spcPct val="100000"/>
              </a:lnSpc>
              <a:buSzPts val="1900"/>
            </a:pPr>
            <a:endParaRPr lang="pl-PL" sz="1900" dirty="0"/>
          </a:p>
          <a:p>
            <a:pPr marL="0" lvl="0" indent="0" algn="l" rtl="0">
              <a:lnSpc>
                <a:spcPct val="100000"/>
              </a:lnSpc>
              <a:spcBef>
                <a:spcPts val="0"/>
              </a:spcBef>
              <a:spcAft>
                <a:spcPts val="0"/>
              </a:spcAft>
              <a:buClr>
                <a:srgbClr val="002060"/>
              </a:buClr>
              <a:buSzPts val="2100"/>
              <a:buNone/>
            </a:pPr>
            <a:endParaRPr lang="en-US" sz="2100" noProof="0" dirty="0">
              <a:solidFill>
                <a:srgbClr val="002060"/>
              </a:solidFill>
            </a:endParaRPr>
          </a:p>
        </p:txBody>
      </p:sp>
      <p:pic>
        <p:nvPicPr>
          <p:cNvPr id="4" name="Obraz 3" descr="Obraz zawierający tekst, zrzut ekranu, Prostokąt, diagram&#10;&#10;Zawartość wygenerowana przez AI może być niepoprawna.">
            <a:extLst>
              <a:ext uri="{FF2B5EF4-FFF2-40B4-BE49-F238E27FC236}">
                <a16:creationId xmlns:a16="http://schemas.microsoft.com/office/drawing/2014/main" id="{74C42A6A-DCFD-3E6C-A767-C89E736BBE97}"/>
              </a:ext>
            </a:extLst>
          </p:cNvPr>
          <p:cNvPicPr>
            <a:picLocks noChangeAspect="1"/>
          </p:cNvPicPr>
          <p:nvPr/>
        </p:nvPicPr>
        <p:blipFill>
          <a:blip r:embed="rId3"/>
          <a:stretch>
            <a:fillRect/>
          </a:stretch>
        </p:blipFill>
        <p:spPr>
          <a:xfrm>
            <a:off x="2992422" y="3014747"/>
            <a:ext cx="5111054" cy="3643766"/>
          </a:xfrm>
          <a:prstGeom prst="rect">
            <a:avLst/>
          </a:prstGeom>
        </p:spPr>
      </p:pic>
    </p:spTree>
    <p:extLst>
      <p:ext uri="{BB962C8B-B14F-4D97-AF65-F5344CB8AC3E}">
        <p14:creationId xmlns:p14="http://schemas.microsoft.com/office/powerpoint/2010/main" val="34934680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EB5042DA-C798-F24A-1964-A95DF7D118F9}"/>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7EA2EB30-67C1-09CE-52AC-8ADA0B2F081D}"/>
              </a:ext>
            </a:extLst>
          </p:cNvPr>
          <p:cNvSpPr txBox="1">
            <a:spLocks noGrp="1"/>
          </p:cNvSpPr>
          <p:nvPr>
            <p:ph type="title"/>
          </p:nvPr>
        </p:nvSpPr>
        <p:spPr>
          <a:xfrm>
            <a:off x="838200" y="13432"/>
            <a:ext cx="10747548"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ITS Services for Cyclists</a:t>
            </a:r>
            <a:r>
              <a:rPr lang="pl-PL" sz="3600" dirty="0"/>
              <a:t> - </a:t>
            </a:r>
            <a:r>
              <a:rPr lang="en-US" sz="3600" dirty="0"/>
              <a:t>Results: Bike-GLOSA</a:t>
            </a:r>
            <a:endParaRPr lang="en-US" noProof="0" dirty="0"/>
          </a:p>
        </p:txBody>
      </p:sp>
      <p:sp>
        <p:nvSpPr>
          <p:cNvPr id="97" name="Google Shape;97;p2">
            <a:extLst>
              <a:ext uri="{FF2B5EF4-FFF2-40B4-BE49-F238E27FC236}">
                <a16:creationId xmlns:a16="http://schemas.microsoft.com/office/drawing/2014/main" id="{159714DC-4AB6-17B4-AFA6-FF6982CC5DF3}"/>
              </a:ext>
            </a:extLst>
          </p:cNvPr>
          <p:cNvSpPr txBox="1">
            <a:spLocks noGrp="1"/>
          </p:cNvSpPr>
          <p:nvPr>
            <p:ph type="body" idx="1"/>
          </p:nvPr>
        </p:nvSpPr>
        <p:spPr>
          <a:xfrm>
            <a:off x="2413968" y="1004507"/>
            <a:ext cx="5101420"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Findings</a:t>
            </a:r>
            <a:r>
              <a:rPr lang="pl-PL" sz="2100" b="1" noProof="0" dirty="0">
                <a:solidFill>
                  <a:srgbClr val="002060"/>
                </a:solidFill>
              </a:rPr>
              <a:t> (Hamburg pilot)</a:t>
            </a:r>
            <a:r>
              <a:rPr lang="en-US" sz="2100" b="1" noProof="0" dirty="0">
                <a:solidFill>
                  <a:srgbClr val="002060"/>
                </a:solidFill>
              </a:rPr>
              <a:t>:</a:t>
            </a:r>
            <a:br>
              <a:rPr lang="en-US" sz="2100" b="1" noProof="0" dirty="0">
                <a:solidFill>
                  <a:srgbClr val="002060"/>
                </a:solidFill>
              </a:rPr>
            </a:br>
            <a:r>
              <a:rPr lang="en-US" sz="2100" b="1" noProof="0" dirty="0">
                <a:solidFill>
                  <a:srgbClr val="002060"/>
                </a:solidFill>
              </a:rPr>
              <a:t>- </a:t>
            </a:r>
            <a:r>
              <a:rPr lang="en-US" sz="2100" noProof="0" dirty="0">
                <a:solidFill>
                  <a:srgbClr val="002060"/>
                </a:solidFill>
              </a:rPr>
              <a:t>Reduced average stops by 15–20%.</a:t>
            </a:r>
            <a:br>
              <a:rPr lang="en-US" sz="2100" noProof="0" dirty="0">
                <a:solidFill>
                  <a:srgbClr val="002060"/>
                </a:solidFill>
              </a:rPr>
            </a:br>
            <a:r>
              <a:rPr lang="en-US" sz="2100" noProof="0" dirty="0">
                <a:solidFill>
                  <a:srgbClr val="002060"/>
                </a:solidFill>
              </a:rPr>
              <a:t>- Increased travel time reliability (σ reduced by ~12%).</a:t>
            </a:r>
            <a:br>
              <a:rPr lang="en-US" sz="2100" noProof="0" dirty="0">
                <a:solidFill>
                  <a:srgbClr val="002060"/>
                </a:solidFill>
              </a:rPr>
            </a:br>
            <a:r>
              <a:rPr lang="en-US" sz="2100" noProof="0" dirty="0">
                <a:solidFill>
                  <a:srgbClr val="002060"/>
                </a:solidFill>
              </a:rPr>
              <a:t>- Users reported +22% comfort improvement.</a:t>
            </a:r>
            <a:br>
              <a:rPr lang="en-US" sz="2100" noProof="0" dirty="0">
                <a:solidFill>
                  <a:srgbClr val="002060"/>
                </a:solidFill>
              </a:rPr>
            </a:br>
            <a:r>
              <a:rPr lang="en-US" sz="2100" noProof="0" dirty="0">
                <a:solidFill>
                  <a:srgbClr val="002060"/>
                </a:solidFill>
              </a:rPr>
              <a:t>- Smartphone-based detection reduces costs.</a:t>
            </a:r>
            <a:br>
              <a:rPr lang="en-US" sz="2100" noProof="0" dirty="0">
                <a:solidFill>
                  <a:srgbClr val="002060"/>
                </a:solidFill>
              </a:rPr>
            </a:br>
            <a:r>
              <a:rPr lang="en-US" sz="2100" noProof="0" dirty="0">
                <a:solidFill>
                  <a:srgbClr val="002060"/>
                </a:solidFill>
              </a:rPr>
              <a:t>- Challenge: cyclist speed diversity.</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Equation:</a:t>
            </a:r>
            <a:r>
              <a:rPr lang="pl-PL" sz="2100" noProof="0" dirty="0">
                <a:solidFill>
                  <a:srgbClr val="002060"/>
                </a:solidFill>
              </a:rPr>
              <a:t> </a:t>
            </a:r>
          </a:p>
          <a:p>
            <a:pPr marL="228600" lvl="0" indent="-228600" algn="l" rtl="0">
              <a:lnSpc>
                <a:spcPct val="100000"/>
              </a:lnSpc>
              <a:spcBef>
                <a:spcPts val="0"/>
              </a:spcBef>
              <a:spcAft>
                <a:spcPts val="0"/>
              </a:spcAft>
              <a:buClr>
                <a:srgbClr val="002060"/>
              </a:buClr>
              <a:buSzPts val="2100"/>
              <a:buChar char="•"/>
            </a:pPr>
            <a:endParaRPr lang="pl-PL" sz="2100" noProof="0" dirty="0">
              <a:solidFill>
                <a:srgbClr val="002060"/>
              </a:solidFill>
            </a:endParaRPr>
          </a:p>
          <a:p>
            <a:pPr marL="342900" lvl="0" algn="l" rtl="0">
              <a:lnSpc>
                <a:spcPct val="100000"/>
              </a:lnSpc>
              <a:spcBef>
                <a:spcPts val="0"/>
              </a:spcBef>
              <a:spcAft>
                <a:spcPts val="0"/>
              </a:spcAft>
              <a:buClr>
                <a:srgbClr val="002060"/>
              </a:buClr>
              <a:buSzPts val="2100"/>
              <a:buFontTx/>
              <a:buChar char="-"/>
            </a:pPr>
            <a:r>
              <a:rPr lang="en-US" sz="2100" noProof="0" dirty="0">
                <a:solidFill>
                  <a:srgbClr val="002060"/>
                </a:solidFill>
              </a:rPr>
              <a:t>Expected delay without GLOSA:</a:t>
            </a:r>
            <a:endParaRPr lang="pl-PL" sz="2100" noProof="0" dirty="0">
              <a:solidFill>
                <a:srgbClr val="002060"/>
              </a:solidFill>
            </a:endParaRPr>
          </a:p>
          <a:p>
            <a:pPr marL="342900" lvl="0" algn="l" rtl="0">
              <a:lnSpc>
                <a:spcPct val="100000"/>
              </a:lnSpc>
              <a:spcBef>
                <a:spcPts val="0"/>
              </a:spcBef>
              <a:spcAft>
                <a:spcPts val="0"/>
              </a:spcAft>
              <a:buClr>
                <a:srgbClr val="002060"/>
              </a:buClr>
              <a:buSzPts val="2100"/>
              <a:buFontTx/>
              <a:buChar char="-"/>
            </a:pPr>
            <a:r>
              <a:rPr lang="en-US" sz="2100" dirty="0">
                <a:solidFill>
                  <a:srgbClr val="002060"/>
                </a:solidFill>
              </a:rPr>
              <a:t>where pi = probability of red light at intersection </a:t>
            </a:r>
            <a:r>
              <a:rPr lang="en-US" sz="2100" dirty="0" err="1">
                <a:solidFill>
                  <a:srgbClr val="002060"/>
                </a:solidFill>
              </a:rPr>
              <a:t>i</a:t>
            </a:r>
            <a:r>
              <a:rPr lang="en-US" sz="2100" dirty="0">
                <a:solidFill>
                  <a:srgbClr val="002060"/>
                </a:solidFill>
              </a:rPr>
              <a:t>, di = average delay.</a:t>
            </a:r>
            <a:endParaRPr lang="pl-PL" sz="2100" dirty="0">
              <a:solidFill>
                <a:srgbClr val="002060"/>
              </a:solidFill>
            </a:endParaRPr>
          </a:p>
          <a:p>
            <a:pPr marL="228600" indent="-228600">
              <a:lnSpc>
                <a:spcPct val="100000"/>
              </a:lnSpc>
              <a:spcBef>
                <a:spcPts val="0"/>
              </a:spcBef>
              <a:buClr>
                <a:srgbClr val="002060"/>
              </a:buClr>
              <a:buSzPts val="2100"/>
            </a:pPr>
            <a:r>
              <a:rPr lang="en-US" sz="2100" dirty="0">
                <a:solidFill>
                  <a:srgbClr val="002060"/>
                </a:solidFill>
              </a:rPr>
              <a:t>With GLOSA:</a:t>
            </a:r>
            <a:r>
              <a:rPr lang="pl-PL" sz="2100" dirty="0">
                <a:solidFill>
                  <a:srgbClr val="002060"/>
                </a:solidFill>
              </a:rPr>
              <a:t> </a:t>
            </a:r>
          </a:p>
          <a:p>
            <a:pPr marL="228600" indent="-228600">
              <a:lnSpc>
                <a:spcPct val="100000"/>
              </a:lnSpc>
              <a:spcBef>
                <a:spcPts val="0"/>
              </a:spcBef>
              <a:buClr>
                <a:srgbClr val="002060"/>
              </a:buClr>
              <a:buSzPts val="2100"/>
            </a:pPr>
            <a:endParaRPr lang="pl-PL" sz="2100" dirty="0">
              <a:solidFill>
                <a:srgbClr val="002060"/>
              </a:solidFill>
            </a:endParaRPr>
          </a:p>
          <a:p>
            <a:pPr marL="0" indent="0">
              <a:lnSpc>
                <a:spcPct val="100000"/>
              </a:lnSpc>
              <a:spcBef>
                <a:spcPts val="0"/>
              </a:spcBef>
              <a:buClr>
                <a:srgbClr val="002060"/>
              </a:buClr>
              <a:buSzPts val="2100"/>
              <a:buNone/>
            </a:pPr>
            <a:r>
              <a:rPr lang="pl-PL" sz="2100" dirty="0">
                <a:solidFill>
                  <a:srgbClr val="002060"/>
                </a:solidFill>
              </a:rPr>
              <a:t>- r = </a:t>
            </a:r>
            <a:r>
              <a:rPr lang="pl-PL" sz="2100" dirty="0" err="1">
                <a:solidFill>
                  <a:srgbClr val="002060"/>
                </a:solidFill>
              </a:rPr>
              <a:t>reduction</a:t>
            </a:r>
            <a:r>
              <a:rPr lang="pl-PL" sz="2100" dirty="0">
                <a:solidFill>
                  <a:srgbClr val="002060"/>
                </a:solidFill>
              </a:rPr>
              <a:t> </a:t>
            </a:r>
            <a:r>
              <a:rPr lang="pl-PL" sz="2100" dirty="0" err="1">
                <a:solidFill>
                  <a:srgbClr val="002060"/>
                </a:solidFill>
              </a:rPr>
              <a:t>factor</a:t>
            </a:r>
            <a:endParaRPr lang="en-US" sz="2100" dirty="0">
              <a:solidFill>
                <a:srgbClr val="002060"/>
              </a:solidFill>
            </a:endParaRPr>
          </a:p>
          <a:p>
            <a:pPr marL="685800" lvl="1" indent="-228600">
              <a:lnSpc>
                <a:spcPct val="100000"/>
              </a:lnSpc>
              <a:buSzPts val="1900"/>
            </a:pPr>
            <a:endParaRPr lang="pl-PL" sz="1900" dirty="0"/>
          </a:p>
          <a:p>
            <a:pPr marL="0" lvl="0" indent="0" algn="l" rtl="0">
              <a:lnSpc>
                <a:spcPct val="100000"/>
              </a:lnSpc>
              <a:spcBef>
                <a:spcPts val="0"/>
              </a:spcBef>
              <a:spcAft>
                <a:spcPts val="0"/>
              </a:spcAft>
              <a:buClr>
                <a:srgbClr val="002060"/>
              </a:buClr>
              <a:buSzPts val="2100"/>
              <a:buNone/>
            </a:pPr>
            <a:endParaRPr lang="en-US" sz="2100" noProof="0" dirty="0">
              <a:solidFill>
                <a:srgbClr val="002060"/>
              </a:solidFill>
            </a:endParaRPr>
          </a:p>
        </p:txBody>
      </p:sp>
      <p:pic>
        <p:nvPicPr>
          <p:cNvPr id="2" name="Picture 4" descr="page_31_img_0.png">
            <a:extLst>
              <a:ext uri="{FF2B5EF4-FFF2-40B4-BE49-F238E27FC236}">
                <a16:creationId xmlns:a16="http://schemas.microsoft.com/office/drawing/2014/main" id="{46B83AF8-DC66-A33D-6C0F-DE66EF68EC52}"/>
              </a:ext>
            </a:extLst>
          </p:cNvPr>
          <p:cNvPicPr>
            <a:picLocks noChangeAspect="1"/>
          </p:cNvPicPr>
          <p:nvPr/>
        </p:nvPicPr>
        <p:blipFill>
          <a:blip r:embed="rId3"/>
          <a:stretch>
            <a:fillRect/>
          </a:stretch>
        </p:blipFill>
        <p:spPr>
          <a:xfrm>
            <a:off x="7210097" y="809138"/>
            <a:ext cx="4876800" cy="2743200"/>
          </a:xfrm>
          <a:prstGeom prst="rect">
            <a:avLst/>
          </a:prstGeom>
        </p:spPr>
      </p:pic>
      <p:pic>
        <p:nvPicPr>
          <p:cNvPr id="5" name="Obraz 4">
            <a:extLst>
              <a:ext uri="{FF2B5EF4-FFF2-40B4-BE49-F238E27FC236}">
                <a16:creationId xmlns:a16="http://schemas.microsoft.com/office/drawing/2014/main" id="{1DF398AB-6093-0621-1B02-90830C3174AA}"/>
              </a:ext>
            </a:extLst>
          </p:cNvPr>
          <p:cNvPicPr>
            <a:picLocks noChangeAspect="1"/>
          </p:cNvPicPr>
          <p:nvPr/>
        </p:nvPicPr>
        <p:blipFill>
          <a:blip r:embed="rId4"/>
          <a:stretch>
            <a:fillRect/>
          </a:stretch>
        </p:blipFill>
        <p:spPr>
          <a:xfrm>
            <a:off x="4172608" y="3892239"/>
            <a:ext cx="1923392" cy="802970"/>
          </a:xfrm>
          <a:prstGeom prst="rect">
            <a:avLst/>
          </a:prstGeom>
        </p:spPr>
      </p:pic>
      <p:pic>
        <p:nvPicPr>
          <p:cNvPr id="7" name="Obraz 6">
            <a:extLst>
              <a:ext uri="{FF2B5EF4-FFF2-40B4-BE49-F238E27FC236}">
                <a16:creationId xmlns:a16="http://schemas.microsoft.com/office/drawing/2014/main" id="{54670F9C-F6A8-6F7D-1159-0CCF5BADD129}"/>
              </a:ext>
            </a:extLst>
          </p:cNvPr>
          <p:cNvPicPr>
            <a:picLocks noChangeAspect="1"/>
          </p:cNvPicPr>
          <p:nvPr/>
        </p:nvPicPr>
        <p:blipFill>
          <a:blip r:embed="rId5"/>
          <a:stretch>
            <a:fillRect/>
          </a:stretch>
        </p:blipFill>
        <p:spPr>
          <a:xfrm>
            <a:off x="4071158" y="5654717"/>
            <a:ext cx="3343933" cy="567382"/>
          </a:xfrm>
          <a:prstGeom prst="rect">
            <a:avLst/>
          </a:prstGeom>
        </p:spPr>
      </p:pic>
      <p:pic>
        <p:nvPicPr>
          <p:cNvPr id="9" name="Obraz 8" descr="Obraz zawierający tekst, zrzut ekranu, diagram, Prostokąt&#10;&#10;Zawartość wygenerowana przez AI może być niepoprawna.">
            <a:extLst>
              <a:ext uri="{FF2B5EF4-FFF2-40B4-BE49-F238E27FC236}">
                <a16:creationId xmlns:a16="http://schemas.microsoft.com/office/drawing/2014/main" id="{239EB56F-3882-5C3A-A88A-AD7E58464A2E}"/>
              </a:ext>
            </a:extLst>
          </p:cNvPr>
          <p:cNvPicPr>
            <a:picLocks noChangeAspect="1"/>
          </p:cNvPicPr>
          <p:nvPr/>
        </p:nvPicPr>
        <p:blipFill>
          <a:blip r:embed="rId6"/>
          <a:stretch>
            <a:fillRect/>
          </a:stretch>
        </p:blipFill>
        <p:spPr>
          <a:xfrm>
            <a:off x="7267946" y="3451853"/>
            <a:ext cx="4924054" cy="3406147"/>
          </a:xfrm>
          <a:prstGeom prst="rect">
            <a:avLst/>
          </a:prstGeom>
        </p:spPr>
      </p:pic>
      <p:pic>
        <p:nvPicPr>
          <p:cNvPr id="11" name="Obraz 10" descr="Obraz zawierający tekst, zrzut ekranu, Czcionka, Grafika&#10;&#10;Zawartość wygenerowana przez AI może być niepoprawna.">
            <a:extLst>
              <a:ext uri="{FF2B5EF4-FFF2-40B4-BE49-F238E27FC236}">
                <a16:creationId xmlns:a16="http://schemas.microsoft.com/office/drawing/2014/main" id="{51431A6F-FDE7-2FAA-B54D-2DA9D6CA41BC}"/>
              </a:ext>
            </a:extLst>
          </p:cNvPr>
          <p:cNvPicPr>
            <a:picLocks noChangeAspect="1"/>
          </p:cNvPicPr>
          <p:nvPr/>
        </p:nvPicPr>
        <p:blipFill>
          <a:blip r:embed="rId7"/>
          <a:stretch>
            <a:fillRect/>
          </a:stretch>
        </p:blipFill>
        <p:spPr>
          <a:xfrm>
            <a:off x="105103" y="1225291"/>
            <a:ext cx="2308865" cy="4407417"/>
          </a:xfrm>
          <a:prstGeom prst="rect">
            <a:avLst/>
          </a:prstGeom>
        </p:spPr>
      </p:pic>
    </p:spTree>
    <p:extLst>
      <p:ext uri="{BB962C8B-B14F-4D97-AF65-F5344CB8AC3E}">
        <p14:creationId xmlns:p14="http://schemas.microsoft.com/office/powerpoint/2010/main" val="39055977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0FC5188F-1F1B-FC66-49F5-E51E0BA9DD19}"/>
            </a:ext>
          </a:extLst>
        </p:cNvPr>
        <p:cNvGrpSpPr/>
        <p:nvPr/>
      </p:nvGrpSpPr>
      <p:grpSpPr>
        <a:xfrm>
          <a:off x="0" y="0"/>
          <a:ext cx="0" cy="0"/>
          <a:chOff x="0" y="0"/>
          <a:chExt cx="0" cy="0"/>
        </a:xfrm>
      </p:grpSpPr>
      <p:pic>
        <p:nvPicPr>
          <p:cNvPr id="10" name="Obraz 9" descr="Obraz zawierający linia, Wykres, diagram&#10;&#10;Zawartość wygenerowana przez AI może być niepoprawna.">
            <a:extLst>
              <a:ext uri="{FF2B5EF4-FFF2-40B4-BE49-F238E27FC236}">
                <a16:creationId xmlns:a16="http://schemas.microsoft.com/office/drawing/2014/main" id="{E5E27EAC-6C67-57CA-CCF6-6C53E371AE45}"/>
              </a:ext>
            </a:extLst>
          </p:cNvPr>
          <p:cNvPicPr>
            <a:picLocks noChangeAspect="1"/>
          </p:cNvPicPr>
          <p:nvPr/>
        </p:nvPicPr>
        <p:blipFill>
          <a:blip r:embed="rId3"/>
          <a:stretch>
            <a:fillRect/>
          </a:stretch>
        </p:blipFill>
        <p:spPr>
          <a:xfrm>
            <a:off x="7283669" y="5295551"/>
            <a:ext cx="4908331" cy="1334452"/>
          </a:xfrm>
          <a:prstGeom prst="rect">
            <a:avLst/>
          </a:prstGeom>
        </p:spPr>
      </p:pic>
      <p:sp>
        <p:nvSpPr>
          <p:cNvPr id="96" name="Google Shape;96;p2">
            <a:extLst>
              <a:ext uri="{FF2B5EF4-FFF2-40B4-BE49-F238E27FC236}">
                <a16:creationId xmlns:a16="http://schemas.microsoft.com/office/drawing/2014/main" id="{AE829082-DB1E-5B3E-9551-B32441B132FA}"/>
              </a:ext>
            </a:extLst>
          </p:cNvPr>
          <p:cNvSpPr txBox="1">
            <a:spLocks noGrp="1"/>
          </p:cNvSpPr>
          <p:nvPr>
            <p:ph type="title"/>
          </p:nvPr>
        </p:nvSpPr>
        <p:spPr>
          <a:xfrm>
            <a:off x="722226" y="-187062"/>
            <a:ext cx="10747548"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ITS Services for Cyclists</a:t>
            </a:r>
            <a:r>
              <a:rPr lang="pl-PL" sz="3600" dirty="0"/>
              <a:t> - </a:t>
            </a:r>
            <a:r>
              <a:rPr lang="en-US" sz="3600" dirty="0"/>
              <a:t>Results: Green Waves</a:t>
            </a:r>
            <a:endParaRPr lang="en-US" noProof="0" dirty="0"/>
          </a:p>
        </p:txBody>
      </p:sp>
      <p:sp>
        <p:nvSpPr>
          <p:cNvPr id="97" name="Google Shape;97;p2">
            <a:extLst>
              <a:ext uri="{FF2B5EF4-FFF2-40B4-BE49-F238E27FC236}">
                <a16:creationId xmlns:a16="http://schemas.microsoft.com/office/drawing/2014/main" id="{F4658F35-8FC8-7AF4-4C54-032AF618DE07}"/>
              </a:ext>
            </a:extLst>
          </p:cNvPr>
          <p:cNvSpPr txBox="1">
            <a:spLocks noGrp="1"/>
          </p:cNvSpPr>
          <p:nvPr>
            <p:ph type="body" idx="1"/>
          </p:nvPr>
        </p:nvSpPr>
        <p:spPr>
          <a:xfrm>
            <a:off x="1" y="634101"/>
            <a:ext cx="7462344"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pl-PL" sz="2100" b="1" noProof="0" dirty="0" err="1">
                <a:solidFill>
                  <a:srgbClr val="002060"/>
                </a:solidFill>
              </a:rPr>
              <a:t>Findings</a:t>
            </a:r>
            <a:r>
              <a:rPr lang="en-US" sz="2100" b="1" noProof="0" dirty="0">
                <a:solidFill>
                  <a:srgbClr val="002060"/>
                </a:solidFill>
              </a:rPr>
              <a:t>:</a:t>
            </a:r>
            <a:endParaRPr lang="pl-PL" sz="2100" b="1"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Copenhagen, Amsterdam, Münster pilots:</a:t>
            </a:r>
            <a:r>
              <a:rPr lang="pl-PL" sz="2100" noProof="0" dirty="0">
                <a:solidFill>
                  <a:srgbClr val="002060"/>
                </a:solidFill>
              </a:rPr>
              <a:t> </a:t>
            </a:r>
            <a:r>
              <a:rPr lang="en-US" sz="2100" noProof="0" dirty="0">
                <a:solidFill>
                  <a:srgbClr val="002060"/>
                </a:solidFill>
              </a:rPr>
              <a:t>Signal progression set at 20 km/h.</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Münster </a:t>
            </a:r>
            <a:r>
              <a:rPr lang="en-US" sz="2100" noProof="0" dirty="0" err="1">
                <a:solidFill>
                  <a:srgbClr val="002060"/>
                </a:solidFill>
              </a:rPr>
              <a:t>Leezenflow</a:t>
            </a:r>
            <a:r>
              <a:rPr lang="en-US" sz="2100" noProof="0" dirty="0">
                <a:solidFill>
                  <a:srgbClr val="002060"/>
                </a:solidFill>
              </a:rPr>
              <a:t> results:</a:t>
            </a:r>
            <a:r>
              <a:rPr lang="pl-PL" sz="2100" noProof="0" dirty="0">
                <a:solidFill>
                  <a:srgbClr val="002060"/>
                </a:solidFill>
              </a:rPr>
              <a:t> </a:t>
            </a:r>
            <a:r>
              <a:rPr lang="en-US" sz="2100" noProof="0" dirty="0">
                <a:solidFill>
                  <a:srgbClr val="002060"/>
                </a:solidFill>
              </a:rPr>
              <a:t>6.6% fewer stops.</a:t>
            </a:r>
            <a:r>
              <a:rPr lang="pl-PL" sz="2100" noProof="0" dirty="0">
                <a:solidFill>
                  <a:srgbClr val="002060"/>
                </a:solidFill>
              </a:rPr>
              <a:t> </a:t>
            </a:r>
            <a:r>
              <a:rPr lang="en-US" sz="2100" noProof="0" dirty="0">
                <a:solidFill>
                  <a:srgbClr val="002060"/>
                </a:solidFill>
              </a:rPr>
              <a:t>75.9% users reported higher comfort.</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Strong link between perceived comfort and mode attractiveness.</a:t>
            </a:r>
            <a:endParaRPr lang="pl-PL" sz="2100" noProof="0" dirty="0">
              <a:solidFill>
                <a:srgbClr val="002060"/>
              </a:solidFill>
            </a:endParaRPr>
          </a:p>
          <a:p>
            <a:pPr marL="685800" lvl="1" indent="-228600">
              <a:lnSpc>
                <a:spcPct val="100000"/>
              </a:lnSpc>
              <a:buSzPts val="1900"/>
            </a:pPr>
            <a:r>
              <a:rPr lang="en-US" sz="1900" dirty="0"/>
              <a:t>Formula:</a:t>
            </a:r>
            <a:r>
              <a:rPr lang="pl-PL" sz="1900" dirty="0"/>
              <a:t> </a:t>
            </a:r>
          </a:p>
          <a:p>
            <a:pPr marL="685800" lvl="1" indent="-228600">
              <a:lnSpc>
                <a:spcPct val="100000"/>
              </a:lnSpc>
              <a:buSzPts val="1900"/>
            </a:pPr>
            <a:endParaRPr lang="pl-PL" sz="1900" dirty="0"/>
          </a:p>
          <a:p>
            <a:pPr marL="457200" lvl="1" indent="0">
              <a:lnSpc>
                <a:spcPct val="100000"/>
              </a:lnSpc>
              <a:buSzPts val="1900"/>
              <a:buNone/>
            </a:pPr>
            <a:r>
              <a:rPr lang="en-US" sz="1900" dirty="0"/>
              <a:t>where </a:t>
            </a:r>
            <a:r>
              <a:rPr lang="en-US" sz="1900" dirty="0" err="1"/>
              <a:t>Nstops</a:t>
            </a:r>
            <a:r>
              <a:rPr lang="en-US" sz="1900" dirty="0"/>
              <a:t>– total number of stops a cyclist makes along a </a:t>
            </a:r>
            <a:r>
              <a:rPr lang="en-US" sz="1900" dirty="0" err="1"/>
              <a:t>signalised</a:t>
            </a:r>
            <a:r>
              <a:rPr lang="en-US" sz="1900" dirty="0"/>
              <a:t> corridor.</a:t>
            </a:r>
            <a:endParaRPr lang="pl-PL" sz="1900" dirty="0"/>
          </a:p>
          <a:p>
            <a:pPr marL="457200" lvl="1" indent="0">
              <a:lnSpc>
                <a:spcPct val="100000"/>
              </a:lnSpc>
              <a:buSzPts val="1900"/>
              <a:buNone/>
            </a:pPr>
            <a:r>
              <a:rPr lang="pl-PL" sz="1900" dirty="0"/>
              <a:t>- </a:t>
            </a:r>
            <a:r>
              <a:rPr lang="en-US" sz="1900" dirty="0"/>
              <a:t>𝑚m – number of </a:t>
            </a:r>
            <a:r>
              <a:rPr lang="en-US" sz="1900" dirty="0" err="1"/>
              <a:t>signalised</a:t>
            </a:r>
            <a:r>
              <a:rPr lang="en-US" sz="1900" dirty="0"/>
              <a:t> intersections (or segments) in the corridor.</a:t>
            </a:r>
            <a:endParaRPr lang="pl-PL" sz="1900" dirty="0"/>
          </a:p>
          <a:p>
            <a:pPr marL="457200" lvl="1" indent="0">
              <a:lnSpc>
                <a:spcPct val="100000"/>
              </a:lnSpc>
              <a:buSzPts val="1900"/>
              <a:buNone/>
            </a:pPr>
            <a:r>
              <a:rPr lang="pl-PL" sz="1900" dirty="0"/>
              <a:t>- </a:t>
            </a:r>
            <a:r>
              <a:rPr lang="en-US" sz="1900" dirty="0" err="1"/>
              <a:t>v</a:t>
            </a:r>
            <a:r>
              <a:rPr lang="en-US" sz="1900" baseline="-25000" dirty="0" err="1"/>
              <a:t>c</a:t>
            </a:r>
            <a:r>
              <a:rPr lang="en-US" sz="1900" dirty="0"/>
              <a:t>	​ – actual cycling speed</a:t>
            </a:r>
            <a:r>
              <a:rPr lang="pl-PL" sz="1900" dirty="0"/>
              <a:t>, </a:t>
            </a:r>
            <a:r>
              <a:rPr lang="en-US" sz="1900" dirty="0" err="1"/>
              <a:t>v</a:t>
            </a:r>
            <a:r>
              <a:rPr lang="en-US" sz="1900" baseline="-25000" dirty="0" err="1"/>
              <a:t>gw</a:t>
            </a:r>
            <a:r>
              <a:rPr lang="en-US" sz="1900" dirty="0"/>
              <a:t>	​ – green wave progression speed (the speed needed to pass consecutive intersections during green, e.g. 20 km/h in Copenhagen).</a:t>
            </a:r>
            <a:endParaRPr lang="pl-PL" sz="1900" dirty="0"/>
          </a:p>
          <a:p>
            <a:pPr marL="457200" lvl="1" indent="0">
              <a:lnSpc>
                <a:spcPct val="100000"/>
              </a:lnSpc>
              <a:buSzPts val="1900"/>
              <a:buNone/>
            </a:pPr>
            <a:r>
              <a:rPr lang="pl-PL" sz="1900" dirty="0"/>
              <a:t>- </a:t>
            </a:r>
            <a:r>
              <a:rPr lang="en-US" sz="1900" dirty="0"/>
              <a:t>I(⋅) – indicator function, which takes the value:</a:t>
            </a:r>
            <a:r>
              <a:rPr lang="pl-PL" sz="1900" dirty="0"/>
              <a:t> </a:t>
            </a:r>
            <a:r>
              <a:rPr lang="en-US" sz="1900" dirty="0"/>
              <a:t>1 if the condition 𝑣</a:t>
            </a:r>
            <a:r>
              <a:rPr lang="en-US" sz="1900" baseline="-25000" dirty="0"/>
              <a:t>𝑐</a:t>
            </a:r>
            <a:r>
              <a:rPr lang="en-US" sz="1900" dirty="0"/>
              <a:t>≠𝑣</a:t>
            </a:r>
            <a:r>
              <a:rPr lang="en-US" sz="1900" baseline="-25000" dirty="0"/>
              <a:t>𝑔𝑤</a:t>
            </a:r>
            <a:r>
              <a:rPr lang="en-US" sz="1900" dirty="0"/>
              <a:t> is true (cyclist does not match the green wave speed → a stop is likely)</a:t>
            </a:r>
            <a:r>
              <a:rPr lang="pl-PL" sz="1900" dirty="0"/>
              <a:t> </a:t>
            </a:r>
            <a:r>
              <a:rPr lang="pl-PL" sz="1900" dirty="0" err="1"/>
              <a:t>or</a:t>
            </a:r>
            <a:r>
              <a:rPr lang="pl-PL" sz="1900" dirty="0"/>
              <a:t> </a:t>
            </a:r>
            <a:r>
              <a:rPr lang="en-US" sz="1900" dirty="0"/>
              <a:t>0 if 𝑣</a:t>
            </a:r>
            <a:r>
              <a:rPr lang="en-US" sz="1900" baseline="-25000" dirty="0"/>
              <a:t>𝑐</a:t>
            </a:r>
            <a:r>
              <a:rPr lang="en-US" sz="1900" dirty="0"/>
              <a:t>=𝑣</a:t>
            </a:r>
            <a:r>
              <a:rPr lang="en-US" sz="1900" baseline="-25000" dirty="0"/>
              <a:t>𝑔𝑤</a:t>
            </a:r>
            <a:r>
              <a:rPr lang="en-US" sz="1900" dirty="0"/>
              <a:t> (cyclist rides at the green wave speed → no stop is required).</a:t>
            </a:r>
          </a:p>
        </p:txBody>
      </p:sp>
      <p:pic>
        <p:nvPicPr>
          <p:cNvPr id="3" name="Picture 4" descr="page_31_img_1.png">
            <a:extLst>
              <a:ext uri="{FF2B5EF4-FFF2-40B4-BE49-F238E27FC236}">
                <a16:creationId xmlns:a16="http://schemas.microsoft.com/office/drawing/2014/main" id="{51E34DA5-484A-FBC3-09DE-C0BE649336C9}"/>
              </a:ext>
            </a:extLst>
          </p:cNvPr>
          <p:cNvPicPr>
            <a:picLocks noChangeAspect="1"/>
          </p:cNvPicPr>
          <p:nvPr/>
        </p:nvPicPr>
        <p:blipFill>
          <a:blip r:embed="rId4"/>
          <a:stretch>
            <a:fillRect/>
          </a:stretch>
        </p:blipFill>
        <p:spPr>
          <a:xfrm>
            <a:off x="9795641" y="937966"/>
            <a:ext cx="2181732" cy="1227224"/>
          </a:xfrm>
          <a:prstGeom prst="rect">
            <a:avLst/>
          </a:prstGeom>
        </p:spPr>
      </p:pic>
      <p:pic>
        <p:nvPicPr>
          <p:cNvPr id="6" name="Obraz 5">
            <a:extLst>
              <a:ext uri="{FF2B5EF4-FFF2-40B4-BE49-F238E27FC236}">
                <a16:creationId xmlns:a16="http://schemas.microsoft.com/office/drawing/2014/main" id="{8BEB3704-0464-058E-E5B2-BD95AB18A6E9}"/>
              </a:ext>
            </a:extLst>
          </p:cNvPr>
          <p:cNvPicPr>
            <a:picLocks noChangeAspect="1"/>
          </p:cNvPicPr>
          <p:nvPr/>
        </p:nvPicPr>
        <p:blipFill>
          <a:blip r:embed="rId5"/>
          <a:stretch>
            <a:fillRect/>
          </a:stretch>
        </p:blipFill>
        <p:spPr>
          <a:xfrm>
            <a:off x="3708093" y="2543232"/>
            <a:ext cx="2631735" cy="898906"/>
          </a:xfrm>
          <a:prstGeom prst="rect">
            <a:avLst/>
          </a:prstGeom>
        </p:spPr>
      </p:pic>
      <p:pic>
        <p:nvPicPr>
          <p:cNvPr id="13" name="Obraz 12" descr="Obraz zawierający tekst, zrzut ekranu, diagram, numer&#10;&#10;Zawartość wygenerowana przez AI może być niepoprawna.">
            <a:extLst>
              <a:ext uri="{FF2B5EF4-FFF2-40B4-BE49-F238E27FC236}">
                <a16:creationId xmlns:a16="http://schemas.microsoft.com/office/drawing/2014/main" id="{E653ED1B-DEC4-5835-A85C-CF9C4BB1B5BF}"/>
              </a:ext>
            </a:extLst>
          </p:cNvPr>
          <p:cNvPicPr>
            <a:picLocks noChangeAspect="1"/>
          </p:cNvPicPr>
          <p:nvPr/>
        </p:nvPicPr>
        <p:blipFill>
          <a:blip r:embed="rId6"/>
          <a:stretch>
            <a:fillRect/>
          </a:stretch>
        </p:blipFill>
        <p:spPr>
          <a:xfrm>
            <a:off x="7342847" y="2108596"/>
            <a:ext cx="4758086" cy="3293721"/>
          </a:xfrm>
          <a:prstGeom prst="rect">
            <a:avLst/>
          </a:prstGeom>
        </p:spPr>
      </p:pic>
    </p:spTree>
    <p:extLst>
      <p:ext uri="{BB962C8B-B14F-4D97-AF65-F5344CB8AC3E}">
        <p14:creationId xmlns:p14="http://schemas.microsoft.com/office/powerpoint/2010/main" val="17841888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D01DD03E-48E1-22E8-99E4-692ED922C1A6}"/>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911F0AA4-CB24-11C1-342E-AF60AD1DB80F}"/>
              </a:ext>
            </a:extLst>
          </p:cNvPr>
          <p:cNvSpPr txBox="1">
            <a:spLocks noGrp="1"/>
          </p:cNvSpPr>
          <p:nvPr>
            <p:ph type="title"/>
          </p:nvPr>
        </p:nvSpPr>
        <p:spPr>
          <a:xfrm>
            <a:off x="722226" y="-187062"/>
            <a:ext cx="10747548"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ITS Services for Cyclists</a:t>
            </a:r>
            <a:r>
              <a:rPr lang="pl-PL" sz="3600" dirty="0"/>
              <a:t> - </a:t>
            </a:r>
            <a:r>
              <a:rPr lang="en-US" sz="3600" dirty="0"/>
              <a:t>Discussion &amp; Policy Implications</a:t>
            </a:r>
            <a:endParaRPr lang="en-US" noProof="0" dirty="0"/>
          </a:p>
        </p:txBody>
      </p:sp>
      <p:sp>
        <p:nvSpPr>
          <p:cNvPr id="97" name="Google Shape;97;p2">
            <a:extLst>
              <a:ext uri="{FF2B5EF4-FFF2-40B4-BE49-F238E27FC236}">
                <a16:creationId xmlns:a16="http://schemas.microsoft.com/office/drawing/2014/main" id="{917AF8F0-D276-0337-28A0-26787C002F84}"/>
              </a:ext>
            </a:extLst>
          </p:cNvPr>
          <p:cNvSpPr txBox="1">
            <a:spLocks noGrp="1"/>
          </p:cNvSpPr>
          <p:nvPr>
            <p:ph type="body" idx="1"/>
          </p:nvPr>
        </p:nvSpPr>
        <p:spPr>
          <a:xfrm>
            <a:off x="487656" y="783873"/>
            <a:ext cx="4323467"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Triangulated methods </a:t>
            </a:r>
            <a:r>
              <a:rPr lang="en-US" sz="2100" noProof="0" dirty="0">
                <a:solidFill>
                  <a:srgbClr val="002060"/>
                </a:solidFill>
              </a:rPr>
              <a:t>(pilots + simulation + surveys) confirm ITS effectiveness.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Key benefits:</a:t>
            </a:r>
            <a:r>
              <a:rPr lang="pl-PL" sz="2100" b="1" noProof="0" dirty="0">
                <a:solidFill>
                  <a:srgbClr val="002060"/>
                </a:solidFill>
              </a:rPr>
              <a:t> </a:t>
            </a:r>
            <a:r>
              <a:rPr lang="en-US" sz="2100" noProof="0" dirty="0">
                <a:solidFill>
                  <a:srgbClr val="002060"/>
                </a:solidFill>
              </a:rPr>
              <a:t>Lower travel time variability.</a:t>
            </a:r>
            <a:r>
              <a:rPr lang="pl-PL" sz="2100" noProof="0" dirty="0">
                <a:solidFill>
                  <a:srgbClr val="002060"/>
                </a:solidFill>
              </a:rPr>
              <a:t> </a:t>
            </a:r>
            <a:r>
              <a:rPr lang="en-US" sz="2100" noProof="0" dirty="0">
                <a:solidFill>
                  <a:srgbClr val="002060"/>
                </a:solidFill>
              </a:rPr>
              <a:t>Improved subjective comfort &amp; safety.</a:t>
            </a:r>
            <a:r>
              <a:rPr lang="pl-PL" sz="2100" noProof="0" dirty="0">
                <a:solidFill>
                  <a:srgbClr val="002060"/>
                </a:solidFill>
              </a:rPr>
              <a:t> </a:t>
            </a:r>
            <a:r>
              <a:rPr lang="en-US" sz="2100" noProof="0" dirty="0">
                <a:solidFill>
                  <a:srgbClr val="002060"/>
                </a:solidFill>
              </a:rPr>
              <a:t>Increased cycling attractiveness in </a:t>
            </a:r>
            <a:r>
              <a:rPr lang="en-US" sz="2100" noProof="0" dirty="0" err="1">
                <a:solidFill>
                  <a:srgbClr val="002060"/>
                </a:solidFill>
              </a:rPr>
              <a:t>MaaS</a:t>
            </a:r>
            <a:r>
              <a:rPr lang="en-US" sz="2100" noProof="0" dirty="0">
                <a:solidFill>
                  <a:srgbClr val="002060"/>
                </a:solidFill>
              </a:rPr>
              <a:t> systems.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Challenges:</a:t>
            </a:r>
            <a:r>
              <a:rPr lang="pl-PL" sz="2100" b="1" noProof="0" dirty="0">
                <a:solidFill>
                  <a:srgbClr val="002060"/>
                </a:solidFill>
              </a:rPr>
              <a:t> </a:t>
            </a:r>
            <a:r>
              <a:rPr lang="en-US" sz="2100" noProof="0" dirty="0">
                <a:solidFill>
                  <a:srgbClr val="002060"/>
                </a:solidFill>
              </a:rPr>
              <a:t>Large-scale scalability.</a:t>
            </a:r>
            <a:r>
              <a:rPr lang="pl-PL" sz="2100" noProof="0" dirty="0">
                <a:solidFill>
                  <a:srgbClr val="002060"/>
                </a:solidFill>
              </a:rPr>
              <a:t> </a:t>
            </a:r>
            <a:r>
              <a:rPr lang="en-US" sz="2100" noProof="0" dirty="0">
                <a:solidFill>
                  <a:srgbClr val="002060"/>
                </a:solidFill>
              </a:rPr>
              <a:t>Speed diversity of cyclists.</a:t>
            </a:r>
            <a:r>
              <a:rPr lang="pl-PL" sz="2100" noProof="0" dirty="0">
                <a:solidFill>
                  <a:srgbClr val="002060"/>
                </a:solidFill>
              </a:rPr>
              <a:t> </a:t>
            </a:r>
            <a:r>
              <a:rPr lang="en-US" sz="2100" noProof="0" dirty="0">
                <a:solidFill>
                  <a:srgbClr val="002060"/>
                </a:solidFill>
              </a:rPr>
              <a:t>Integration with cooperative ITS and public transport.</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1900" dirty="0"/>
              <a:t>Equation (integration into </a:t>
            </a:r>
            <a:r>
              <a:rPr lang="en-US" sz="1900" dirty="0" err="1"/>
              <a:t>MaaS</a:t>
            </a:r>
            <a:r>
              <a:rPr lang="en-US" sz="1900" dirty="0"/>
              <a:t> utility):</a:t>
            </a:r>
            <a:endParaRPr lang="pl-PL" sz="1900" dirty="0"/>
          </a:p>
          <a:p>
            <a:pPr marL="228600" lvl="0" indent="-228600" algn="l" rtl="0">
              <a:lnSpc>
                <a:spcPct val="100000"/>
              </a:lnSpc>
              <a:spcBef>
                <a:spcPts val="0"/>
              </a:spcBef>
              <a:spcAft>
                <a:spcPts val="0"/>
              </a:spcAft>
              <a:buClr>
                <a:srgbClr val="002060"/>
              </a:buClr>
              <a:buSzPts val="2100"/>
              <a:buChar char="•"/>
            </a:pPr>
            <a:endParaRPr lang="pl-PL" sz="1900" dirty="0"/>
          </a:p>
          <a:p>
            <a:pPr marL="228600" lvl="0" indent="-228600" algn="l" rtl="0">
              <a:lnSpc>
                <a:spcPct val="100000"/>
              </a:lnSpc>
              <a:spcBef>
                <a:spcPts val="0"/>
              </a:spcBef>
              <a:spcAft>
                <a:spcPts val="0"/>
              </a:spcAft>
              <a:buClr>
                <a:srgbClr val="002060"/>
              </a:buClr>
              <a:buSzPts val="2100"/>
              <a:buChar char="•"/>
            </a:pPr>
            <a:endParaRPr lang="pl-PL" sz="1900" dirty="0"/>
          </a:p>
          <a:p>
            <a:pPr marL="228600" lvl="0" indent="-228600" algn="l" rtl="0">
              <a:lnSpc>
                <a:spcPct val="100000"/>
              </a:lnSpc>
              <a:spcBef>
                <a:spcPts val="0"/>
              </a:spcBef>
              <a:spcAft>
                <a:spcPts val="0"/>
              </a:spcAft>
              <a:buClr>
                <a:srgbClr val="002060"/>
              </a:buClr>
              <a:buSzPts val="2100"/>
              <a:buChar char="•"/>
            </a:pPr>
            <a:endParaRPr lang="pl-PL" sz="1900" dirty="0"/>
          </a:p>
          <a:p>
            <a:pPr marL="0" lvl="0" indent="0" algn="l" rtl="0">
              <a:lnSpc>
                <a:spcPct val="100000"/>
              </a:lnSpc>
              <a:spcBef>
                <a:spcPts val="0"/>
              </a:spcBef>
              <a:spcAft>
                <a:spcPts val="0"/>
              </a:spcAft>
              <a:buClr>
                <a:srgbClr val="002060"/>
              </a:buClr>
              <a:buSzPts val="2100"/>
              <a:buNone/>
            </a:pPr>
            <a:r>
              <a:rPr lang="en-US" sz="1900" dirty="0"/>
              <a:t>where Ak = accessibility gain of mode k, </a:t>
            </a:r>
            <a:r>
              <a:rPr lang="en-US" sz="1900" dirty="0" err="1"/>
              <a:t>δk</a:t>
            </a:r>
            <a:r>
              <a:rPr lang="en-US" sz="1900" dirty="0"/>
              <a:t> = user preference weight.</a:t>
            </a:r>
            <a:r>
              <a:rPr lang="pl-PL" sz="1900" dirty="0"/>
              <a:t> </a:t>
            </a:r>
            <a:endParaRPr lang="en-US" sz="1900" dirty="0"/>
          </a:p>
        </p:txBody>
      </p:sp>
      <p:pic>
        <p:nvPicPr>
          <p:cNvPr id="4" name="Obraz 3">
            <a:extLst>
              <a:ext uri="{FF2B5EF4-FFF2-40B4-BE49-F238E27FC236}">
                <a16:creationId xmlns:a16="http://schemas.microsoft.com/office/drawing/2014/main" id="{5CD4C122-B138-9FB8-DEB4-EA84CEA5AFD1}"/>
              </a:ext>
            </a:extLst>
          </p:cNvPr>
          <p:cNvPicPr>
            <a:picLocks noChangeAspect="1"/>
          </p:cNvPicPr>
          <p:nvPr/>
        </p:nvPicPr>
        <p:blipFill>
          <a:blip r:embed="rId3"/>
          <a:stretch>
            <a:fillRect/>
          </a:stretch>
        </p:blipFill>
        <p:spPr>
          <a:xfrm>
            <a:off x="1413374" y="4598393"/>
            <a:ext cx="2485729" cy="961461"/>
          </a:xfrm>
          <a:prstGeom prst="rect">
            <a:avLst/>
          </a:prstGeom>
        </p:spPr>
      </p:pic>
      <p:pic>
        <p:nvPicPr>
          <p:cNvPr id="5" name="Picture 4" descr="page_35_img_0.png">
            <a:extLst>
              <a:ext uri="{FF2B5EF4-FFF2-40B4-BE49-F238E27FC236}">
                <a16:creationId xmlns:a16="http://schemas.microsoft.com/office/drawing/2014/main" id="{F43A442E-5B6A-3B5B-0FF2-F7B450617A20}"/>
              </a:ext>
            </a:extLst>
          </p:cNvPr>
          <p:cNvPicPr>
            <a:picLocks noChangeAspect="1"/>
          </p:cNvPicPr>
          <p:nvPr/>
        </p:nvPicPr>
        <p:blipFill>
          <a:blip r:embed="rId4"/>
          <a:stretch>
            <a:fillRect/>
          </a:stretch>
        </p:blipFill>
        <p:spPr>
          <a:xfrm>
            <a:off x="4765784" y="983226"/>
            <a:ext cx="7426216" cy="2795752"/>
          </a:xfrm>
          <a:prstGeom prst="rect">
            <a:avLst/>
          </a:prstGeom>
        </p:spPr>
      </p:pic>
      <p:sp>
        <p:nvSpPr>
          <p:cNvPr id="7" name="pole tekstowe 6">
            <a:extLst>
              <a:ext uri="{FF2B5EF4-FFF2-40B4-BE49-F238E27FC236}">
                <a16:creationId xmlns:a16="http://schemas.microsoft.com/office/drawing/2014/main" id="{DF02C807-DEB5-00F5-334B-D875DE9AA006}"/>
              </a:ext>
            </a:extLst>
          </p:cNvPr>
          <p:cNvSpPr txBox="1"/>
          <p:nvPr/>
        </p:nvSpPr>
        <p:spPr>
          <a:xfrm>
            <a:off x="9407318" y="3712585"/>
            <a:ext cx="3575121" cy="738664"/>
          </a:xfrm>
          <a:prstGeom prst="rect">
            <a:avLst/>
          </a:prstGeom>
          <a:noFill/>
        </p:spPr>
        <p:txBody>
          <a:bodyPr wrap="square">
            <a:spAutoFit/>
          </a:bodyPr>
          <a:lstStyle/>
          <a:p>
            <a:r>
              <a:rPr lang="en-US" sz="1050" dirty="0"/>
              <a:t>Green Light Optimal</a:t>
            </a:r>
          </a:p>
          <a:p>
            <a:r>
              <a:rPr lang="en-US" sz="1050" dirty="0"/>
              <a:t>Speed Advisory for Bikes</a:t>
            </a:r>
          </a:p>
          <a:p>
            <a:r>
              <a:rPr lang="en-US" sz="1050" dirty="0"/>
              <a:t>Dipl.-Inf. Philipp Matthes</a:t>
            </a:r>
          </a:p>
          <a:p>
            <a:r>
              <a:rPr lang="en-US" sz="1050" dirty="0"/>
              <a:t>Dissertation</a:t>
            </a:r>
            <a:endParaRPr lang="pl-PL" sz="1050" dirty="0"/>
          </a:p>
        </p:txBody>
      </p:sp>
      <p:pic>
        <p:nvPicPr>
          <p:cNvPr id="9" name="Obraz 8" descr="Obraz zawierający tekst, zrzut ekranu, Czcionka, linia&#10;&#10;Zawartość wygenerowana przez AI może być niepoprawna.">
            <a:extLst>
              <a:ext uri="{FF2B5EF4-FFF2-40B4-BE49-F238E27FC236}">
                <a16:creationId xmlns:a16="http://schemas.microsoft.com/office/drawing/2014/main" id="{9A0EE445-A940-6D56-B347-29961C8E6B48}"/>
              </a:ext>
            </a:extLst>
          </p:cNvPr>
          <p:cNvPicPr>
            <a:picLocks noChangeAspect="1"/>
          </p:cNvPicPr>
          <p:nvPr/>
        </p:nvPicPr>
        <p:blipFill>
          <a:blip r:embed="rId5"/>
          <a:stretch>
            <a:fillRect/>
          </a:stretch>
        </p:blipFill>
        <p:spPr>
          <a:xfrm>
            <a:off x="7336220" y="4953624"/>
            <a:ext cx="4855779" cy="1904376"/>
          </a:xfrm>
          <a:prstGeom prst="rect">
            <a:avLst/>
          </a:prstGeom>
        </p:spPr>
      </p:pic>
      <p:pic>
        <p:nvPicPr>
          <p:cNvPr id="15" name="Obraz 14" descr="Obraz zawierający tekst, zrzut ekranu, Czcionka, design&#10;&#10;Zawartość wygenerowana przez AI może być niepoprawna.">
            <a:extLst>
              <a:ext uri="{FF2B5EF4-FFF2-40B4-BE49-F238E27FC236}">
                <a16:creationId xmlns:a16="http://schemas.microsoft.com/office/drawing/2014/main" id="{BDE887B1-D926-F390-96E3-531B87CA86EB}"/>
              </a:ext>
            </a:extLst>
          </p:cNvPr>
          <p:cNvPicPr>
            <a:picLocks noChangeAspect="1"/>
          </p:cNvPicPr>
          <p:nvPr/>
        </p:nvPicPr>
        <p:blipFill>
          <a:blip r:embed="rId6"/>
          <a:stretch>
            <a:fillRect/>
          </a:stretch>
        </p:blipFill>
        <p:spPr>
          <a:xfrm>
            <a:off x="5472811" y="3787415"/>
            <a:ext cx="1621672" cy="3095627"/>
          </a:xfrm>
          <a:prstGeom prst="rect">
            <a:avLst/>
          </a:prstGeom>
        </p:spPr>
      </p:pic>
    </p:spTree>
    <p:extLst>
      <p:ext uri="{BB962C8B-B14F-4D97-AF65-F5344CB8AC3E}">
        <p14:creationId xmlns:p14="http://schemas.microsoft.com/office/powerpoint/2010/main" val="39619844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C1F76066-145C-9C71-0669-4C130048CCDF}"/>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385EDFF5-E284-FA74-7905-8471959FF91D}"/>
              </a:ext>
            </a:extLst>
          </p:cNvPr>
          <p:cNvSpPr txBox="1">
            <a:spLocks noGrp="1"/>
          </p:cNvSpPr>
          <p:nvPr>
            <p:ph type="title"/>
          </p:nvPr>
        </p:nvSpPr>
        <p:spPr>
          <a:xfrm>
            <a:off x="722226" y="-187062"/>
            <a:ext cx="10747548"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ITS Services for Cyclists</a:t>
            </a:r>
            <a:r>
              <a:rPr lang="pl-PL" sz="3600" dirty="0"/>
              <a:t> - </a:t>
            </a:r>
            <a:r>
              <a:rPr lang="pl-PL" sz="3600" dirty="0" err="1"/>
              <a:t>Copenhagen</a:t>
            </a:r>
            <a:endParaRPr lang="en-US" noProof="0" dirty="0"/>
          </a:p>
        </p:txBody>
      </p:sp>
      <p:sp>
        <p:nvSpPr>
          <p:cNvPr id="7" name="pole tekstowe 6">
            <a:extLst>
              <a:ext uri="{FF2B5EF4-FFF2-40B4-BE49-F238E27FC236}">
                <a16:creationId xmlns:a16="http://schemas.microsoft.com/office/drawing/2014/main" id="{347C0CAB-E9CE-A4F2-C589-B7BC9E8F6E78}"/>
              </a:ext>
            </a:extLst>
          </p:cNvPr>
          <p:cNvSpPr txBox="1"/>
          <p:nvPr/>
        </p:nvSpPr>
        <p:spPr>
          <a:xfrm>
            <a:off x="9186254" y="348761"/>
            <a:ext cx="3575121" cy="253916"/>
          </a:xfrm>
          <a:prstGeom prst="rect">
            <a:avLst/>
          </a:prstGeom>
          <a:noFill/>
        </p:spPr>
        <p:txBody>
          <a:bodyPr wrap="square">
            <a:spAutoFit/>
          </a:bodyPr>
          <a:lstStyle/>
          <a:p>
            <a:r>
              <a:rPr lang="pl-PL" sz="1050" dirty="0"/>
              <a:t>Source: City of </a:t>
            </a:r>
            <a:r>
              <a:rPr lang="pl-PL" sz="1050" dirty="0" err="1"/>
              <a:t>Copenhagen</a:t>
            </a:r>
            <a:endParaRPr lang="pl-PL" sz="1050" dirty="0"/>
          </a:p>
        </p:txBody>
      </p:sp>
      <p:pic>
        <p:nvPicPr>
          <p:cNvPr id="6" name="Billede 9">
            <a:extLst>
              <a:ext uri="{FF2B5EF4-FFF2-40B4-BE49-F238E27FC236}">
                <a16:creationId xmlns:a16="http://schemas.microsoft.com/office/drawing/2014/main" id="{59BA7D63-9288-5980-098E-A20F6C25CF11}"/>
              </a:ext>
            </a:extLst>
          </p:cNvPr>
          <p:cNvPicPr>
            <a:picLocks noChangeAspect="1"/>
          </p:cNvPicPr>
          <p:nvPr/>
        </p:nvPicPr>
        <p:blipFill>
          <a:blip r:embed="rId3"/>
          <a:stretch>
            <a:fillRect/>
          </a:stretch>
        </p:blipFill>
        <p:spPr>
          <a:xfrm>
            <a:off x="12148" y="2177139"/>
            <a:ext cx="5919729" cy="4718713"/>
          </a:xfrm>
          <a:prstGeom prst="rect">
            <a:avLst/>
          </a:prstGeom>
        </p:spPr>
      </p:pic>
      <p:pic>
        <p:nvPicPr>
          <p:cNvPr id="8" name="Billede 12">
            <a:extLst>
              <a:ext uri="{FF2B5EF4-FFF2-40B4-BE49-F238E27FC236}">
                <a16:creationId xmlns:a16="http://schemas.microsoft.com/office/drawing/2014/main" id="{045138BB-2A2E-3070-0E59-785FD5DD36D3}"/>
              </a:ext>
            </a:extLst>
          </p:cNvPr>
          <p:cNvPicPr>
            <a:picLocks noChangeAspect="1"/>
          </p:cNvPicPr>
          <p:nvPr/>
        </p:nvPicPr>
        <p:blipFill>
          <a:blip r:embed="rId4"/>
          <a:stretch>
            <a:fillRect/>
          </a:stretch>
        </p:blipFill>
        <p:spPr>
          <a:xfrm>
            <a:off x="34812" y="669319"/>
            <a:ext cx="5909213" cy="3848100"/>
          </a:xfrm>
          <a:prstGeom prst="rect">
            <a:avLst/>
          </a:prstGeom>
        </p:spPr>
      </p:pic>
      <p:pic>
        <p:nvPicPr>
          <p:cNvPr id="10" name="Billede 14">
            <a:extLst>
              <a:ext uri="{FF2B5EF4-FFF2-40B4-BE49-F238E27FC236}">
                <a16:creationId xmlns:a16="http://schemas.microsoft.com/office/drawing/2014/main" id="{A375D36B-9E24-CF87-17A0-1445A4F3E498}"/>
              </a:ext>
            </a:extLst>
          </p:cNvPr>
          <p:cNvPicPr>
            <a:picLocks noChangeAspect="1"/>
          </p:cNvPicPr>
          <p:nvPr/>
        </p:nvPicPr>
        <p:blipFill rotWithShape="1">
          <a:blip r:embed="rId5"/>
          <a:srcRect l="152" t="-9329" r="21529" b="9329"/>
          <a:stretch/>
        </p:blipFill>
        <p:spPr>
          <a:xfrm>
            <a:off x="5944025" y="0"/>
            <a:ext cx="6235826" cy="6895851"/>
          </a:xfrm>
          <a:prstGeom prst="rect">
            <a:avLst/>
          </a:prstGeom>
        </p:spPr>
      </p:pic>
    </p:spTree>
    <p:extLst>
      <p:ext uri="{BB962C8B-B14F-4D97-AF65-F5344CB8AC3E}">
        <p14:creationId xmlns:p14="http://schemas.microsoft.com/office/powerpoint/2010/main" val="34785261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3DD12611-C22C-1CA6-5304-85B79E56D924}"/>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474A85B7-67E6-8DFB-0989-C37A8131F087}"/>
              </a:ext>
            </a:extLst>
          </p:cNvPr>
          <p:cNvSpPr txBox="1">
            <a:spLocks noGrp="1"/>
          </p:cNvSpPr>
          <p:nvPr>
            <p:ph type="title"/>
          </p:nvPr>
        </p:nvSpPr>
        <p:spPr>
          <a:xfrm>
            <a:off x="722226" y="-187062"/>
            <a:ext cx="10747548"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ITS Services for Cyclists</a:t>
            </a:r>
            <a:r>
              <a:rPr lang="pl-PL" sz="3600" dirty="0"/>
              <a:t> - </a:t>
            </a:r>
            <a:r>
              <a:rPr lang="pl-PL" sz="3600" dirty="0" err="1"/>
              <a:t>Copenhagen</a:t>
            </a:r>
            <a:endParaRPr lang="en-US" noProof="0" dirty="0"/>
          </a:p>
        </p:txBody>
      </p:sp>
      <p:sp>
        <p:nvSpPr>
          <p:cNvPr id="7" name="pole tekstowe 6">
            <a:extLst>
              <a:ext uri="{FF2B5EF4-FFF2-40B4-BE49-F238E27FC236}">
                <a16:creationId xmlns:a16="http://schemas.microsoft.com/office/drawing/2014/main" id="{43324E27-912D-0B46-7311-FCD5764CE188}"/>
              </a:ext>
            </a:extLst>
          </p:cNvPr>
          <p:cNvSpPr txBox="1"/>
          <p:nvPr/>
        </p:nvSpPr>
        <p:spPr>
          <a:xfrm>
            <a:off x="9186254" y="348761"/>
            <a:ext cx="3575121" cy="253916"/>
          </a:xfrm>
          <a:prstGeom prst="rect">
            <a:avLst/>
          </a:prstGeom>
          <a:noFill/>
        </p:spPr>
        <p:txBody>
          <a:bodyPr wrap="square">
            <a:spAutoFit/>
          </a:bodyPr>
          <a:lstStyle/>
          <a:p>
            <a:r>
              <a:rPr lang="pl-PL" sz="1050" dirty="0"/>
              <a:t>Source: City of </a:t>
            </a:r>
            <a:r>
              <a:rPr lang="pl-PL" sz="1050" dirty="0" err="1"/>
              <a:t>Copenhagen</a:t>
            </a:r>
            <a:endParaRPr lang="pl-PL" sz="1050" dirty="0"/>
          </a:p>
        </p:txBody>
      </p:sp>
      <p:sp>
        <p:nvSpPr>
          <p:cNvPr id="2" name="Rektangel: afrundede hjørner 8">
            <a:extLst>
              <a:ext uri="{FF2B5EF4-FFF2-40B4-BE49-F238E27FC236}">
                <a16:creationId xmlns:a16="http://schemas.microsoft.com/office/drawing/2014/main" id="{4BAEB896-643E-0D20-9ED4-C3170431944A}"/>
              </a:ext>
            </a:extLst>
          </p:cNvPr>
          <p:cNvSpPr/>
          <p:nvPr/>
        </p:nvSpPr>
        <p:spPr>
          <a:xfrm>
            <a:off x="4605867" y="2192138"/>
            <a:ext cx="3166533" cy="2227462"/>
          </a:xfrm>
          <a:prstGeom prst="round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da-DK" sz="2000" noProof="0" dirty="0"/>
              <a:t>MobiMaestro</a:t>
            </a:r>
          </a:p>
          <a:p>
            <a:pPr algn="ctr"/>
            <a:r>
              <a:rPr lang="da-DK" sz="2000" dirty="0"/>
              <a:t>(</a:t>
            </a:r>
            <a:r>
              <a:rPr lang="da-DK" sz="2000" noProof="0" dirty="0"/>
              <a:t>CTMS)</a:t>
            </a:r>
          </a:p>
        </p:txBody>
      </p:sp>
      <p:sp>
        <p:nvSpPr>
          <p:cNvPr id="3" name="Pil: højre 9">
            <a:extLst>
              <a:ext uri="{FF2B5EF4-FFF2-40B4-BE49-F238E27FC236}">
                <a16:creationId xmlns:a16="http://schemas.microsoft.com/office/drawing/2014/main" id="{86E3440C-413C-6CEB-1ADF-D078AD169CA8}"/>
              </a:ext>
            </a:extLst>
          </p:cNvPr>
          <p:cNvSpPr/>
          <p:nvPr/>
        </p:nvSpPr>
        <p:spPr>
          <a:xfrm>
            <a:off x="2181268" y="4463058"/>
            <a:ext cx="1811866" cy="990600"/>
          </a:xfrm>
          <a:prstGeom prst="rightArrow">
            <a:avLst/>
          </a:prstGeom>
          <a:solidFill>
            <a:schemeClr val="accent3"/>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da-DK" sz="2000" noProof="0" dirty="0"/>
              <a:t>Data</a:t>
            </a:r>
          </a:p>
        </p:txBody>
      </p:sp>
      <p:sp>
        <p:nvSpPr>
          <p:cNvPr id="4" name="Cylinder 10">
            <a:extLst>
              <a:ext uri="{FF2B5EF4-FFF2-40B4-BE49-F238E27FC236}">
                <a16:creationId xmlns:a16="http://schemas.microsoft.com/office/drawing/2014/main" id="{4A0E3F75-0BDB-C72E-78E8-81902B6D9CCC}"/>
              </a:ext>
            </a:extLst>
          </p:cNvPr>
          <p:cNvSpPr/>
          <p:nvPr/>
        </p:nvSpPr>
        <p:spPr>
          <a:xfrm>
            <a:off x="5390640" y="4902336"/>
            <a:ext cx="1405466" cy="1168066"/>
          </a:xfrm>
          <a:prstGeom prst="can">
            <a:avLst/>
          </a:prstGeom>
          <a:solidFill>
            <a:schemeClr val="accent4"/>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da-DK" sz="2000" dirty="0"/>
              <a:t>Data pool</a:t>
            </a:r>
            <a:endParaRPr lang="da-DK" sz="2000" noProof="0" dirty="0"/>
          </a:p>
        </p:txBody>
      </p:sp>
      <p:sp>
        <p:nvSpPr>
          <p:cNvPr id="5" name="Pil: højre 11">
            <a:extLst>
              <a:ext uri="{FF2B5EF4-FFF2-40B4-BE49-F238E27FC236}">
                <a16:creationId xmlns:a16="http://schemas.microsoft.com/office/drawing/2014/main" id="{5B406E67-DFE4-01CC-4B81-90765D0E31D9}"/>
              </a:ext>
            </a:extLst>
          </p:cNvPr>
          <p:cNvSpPr/>
          <p:nvPr/>
        </p:nvSpPr>
        <p:spPr>
          <a:xfrm>
            <a:off x="2198946" y="2278281"/>
            <a:ext cx="1811866" cy="990600"/>
          </a:xfrm>
          <a:prstGeom prst="rightArrow">
            <a:avLst/>
          </a:prstGeom>
          <a:solidFill>
            <a:schemeClr val="accent3"/>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da-DK" sz="2000" noProof="0" dirty="0"/>
              <a:t>Equipment</a:t>
            </a:r>
          </a:p>
        </p:txBody>
      </p:sp>
      <p:sp>
        <p:nvSpPr>
          <p:cNvPr id="9" name="Pil: højre 12">
            <a:extLst>
              <a:ext uri="{FF2B5EF4-FFF2-40B4-BE49-F238E27FC236}">
                <a16:creationId xmlns:a16="http://schemas.microsoft.com/office/drawing/2014/main" id="{0C1F8E00-B603-A4C3-B084-B912F62EF5DF}"/>
              </a:ext>
            </a:extLst>
          </p:cNvPr>
          <p:cNvSpPr/>
          <p:nvPr/>
        </p:nvSpPr>
        <p:spPr>
          <a:xfrm>
            <a:off x="2198946" y="3378948"/>
            <a:ext cx="1811866" cy="990600"/>
          </a:xfrm>
          <a:prstGeom prst="rightArrow">
            <a:avLst/>
          </a:prstGeom>
          <a:solidFill>
            <a:schemeClr val="accent3"/>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da-DK" sz="2000" noProof="0" dirty="0"/>
              <a:t>Sensors</a:t>
            </a:r>
          </a:p>
        </p:txBody>
      </p:sp>
      <p:cxnSp>
        <p:nvCxnSpPr>
          <p:cNvPr id="11" name="Lige forbindelse 14">
            <a:extLst>
              <a:ext uri="{FF2B5EF4-FFF2-40B4-BE49-F238E27FC236}">
                <a16:creationId xmlns:a16="http://schemas.microsoft.com/office/drawing/2014/main" id="{E53672F0-000E-CE97-D6ED-E9EB574A4B69}"/>
              </a:ext>
            </a:extLst>
          </p:cNvPr>
          <p:cNvCxnSpPr>
            <a:cxnSpLocks/>
          </p:cNvCxnSpPr>
          <p:nvPr/>
        </p:nvCxnSpPr>
        <p:spPr>
          <a:xfrm>
            <a:off x="4135967" y="2352675"/>
            <a:ext cx="0" cy="3277659"/>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Tekstfelt 17">
            <a:extLst>
              <a:ext uri="{FF2B5EF4-FFF2-40B4-BE49-F238E27FC236}">
                <a16:creationId xmlns:a16="http://schemas.microsoft.com/office/drawing/2014/main" id="{3D079D51-B07F-3C54-60EB-12A147BA76CB}"/>
              </a:ext>
            </a:extLst>
          </p:cNvPr>
          <p:cNvSpPr txBox="1"/>
          <p:nvPr/>
        </p:nvSpPr>
        <p:spPr>
          <a:xfrm>
            <a:off x="3381375" y="5762625"/>
            <a:ext cx="1405464" cy="307777"/>
          </a:xfrm>
          <a:prstGeom prst="rect">
            <a:avLst/>
          </a:prstGeom>
          <a:noFill/>
        </p:spPr>
        <p:txBody>
          <a:bodyPr wrap="square" lIns="0" tIns="0" rIns="0" bIns="0" rtlCol="0">
            <a:spAutoFit/>
          </a:bodyPr>
          <a:lstStyle/>
          <a:p>
            <a:pPr algn="ctr"/>
            <a:r>
              <a:rPr lang="da-DK" sz="2000" dirty="0"/>
              <a:t>RSMP</a:t>
            </a:r>
          </a:p>
        </p:txBody>
      </p:sp>
      <p:sp>
        <p:nvSpPr>
          <p:cNvPr id="13" name="Pil: vinkel 18">
            <a:extLst>
              <a:ext uri="{FF2B5EF4-FFF2-40B4-BE49-F238E27FC236}">
                <a16:creationId xmlns:a16="http://schemas.microsoft.com/office/drawing/2014/main" id="{C4A827A4-F060-FBC0-8748-B29838868617}"/>
              </a:ext>
            </a:extLst>
          </p:cNvPr>
          <p:cNvSpPr/>
          <p:nvPr/>
        </p:nvSpPr>
        <p:spPr>
          <a:xfrm>
            <a:off x="8189049" y="3268881"/>
            <a:ext cx="2345262" cy="996233"/>
          </a:xfrm>
          <a:prstGeom prst="chevron">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da-DK" sz="2000" noProof="0" dirty="0">
                <a:solidFill>
                  <a:schemeClr val="bg1"/>
                </a:solidFill>
              </a:rPr>
              <a:t>Actions</a:t>
            </a:r>
          </a:p>
        </p:txBody>
      </p:sp>
      <p:sp>
        <p:nvSpPr>
          <p:cNvPr id="14" name="Pil: nedad 19">
            <a:extLst>
              <a:ext uri="{FF2B5EF4-FFF2-40B4-BE49-F238E27FC236}">
                <a16:creationId xmlns:a16="http://schemas.microsoft.com/office/drawing/2014/main" id="{B690697B-D110-3E29-E06D-2B41FA73EEA8}"/>
              </a:ext>
            </a:extLst>
          </p:cNvPr>
          <p:cNvSpPr/>
          <p:nvPr/>
        </p:nvSpPr>
        <p:spPr>
          <a:xfrm>
            <a:off x="5664264" y="4299893"/>
            <a:ext cx="542893" cy="917598"/>
          </a:xfrm>
          <a:prstGeom prst="downArrow">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cxnSp>
        <p:nvCxnSpPr>
          <p:cNvPr id="15" name="Lige forbindelse 20">
            <a:extLst>
              <a:ext uri="{FF2B5EF4-FFF2-40B4-BE49-F238E27FC236}">
                <a16:creationId xmlns:a16="http://schemas.microsoft.com/office/drawing/2014/main" id="{740A25B5-F7AF-AB7E-44BA-6BCD81A3544C}"/>
              </a:ext>
            </a:extLst>
          </p:cNvPr>
          <p:cNvCxnSpPr>
            <a:cxnSpLocks/>
          </p:cNvCxnSpPr>
          <p:nvPr/>
        </p:nvCxnSpPr>
        <p:spPr>
          <a:xfrm>
            <a:off x="7980881" y="2278281"/>
            <a:ext cx="0" cy="3277659"/>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kstfelt 21">
            <a:extLst>
              <a:ext uri="{FF2B5EF4-FFF2-40B4-BE49-F238E27FC236}">
                <a16:creationId xmlns:a16="http://schemas.microsoft.com/office/drawing/2014/main" id="{5D637A52-F693-79EF-E0FF-034703DCC044}"/>
              </a:ext>
            </a:extLst>
          </p:cNvPr>
          <p:cNvSpPr txBox="1"/>
          <p:nvPr/>
        </p:nvSpPr>
        <p:spPr>
          <a:xfrm>
            <a:off x="7445297" y="5704767"/>
            <a:ext cx="1405464" cy="307777"/>
          </a:xfrm>
          <a:prstGeom prst="rect">
            <a:avLst/>
          </a:prstGeom>
          <a:noFill/>
        </p:spPr>
        <p:txBody>
          <a:bodyPr wrap="square" lIns="0" tIns="0" rIns="0" bIns="0" rtlCol="0">
            <a:spAutoFit/>
          </a:bodyPr>
          <a:lstStyle/>
          <a:p>
            <a:pPr algn="ctr"/>
            <a:r>
              <a:rPr lang="da-DK" sz="2000" dirty="0"/>
              <a:t>RSMP</a:t>
            </a:r>
          </a:p>
        </p:txBody>
      </p:sp>
      <p:pic>
        <p:nvPicPr>
          <p:cNvPr id="17" name="Picture 7">
            <a:extLst>
              <a:ext uri="{FF2B5EF4-FFF2-40B4-BE49-F238E27FC236}">
                <a16:creationId xmlns:a16="http://schemas.microsoft.com/office/drawing/2014/main" id="{D96D8D4A-09F1-6859-93AF-A688130598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688" y="1282012"/>
            <a:ext cx="1873301" cy="249773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a:extLst>
              <a:ext uri="{FF2B5EF4-FFF2-40B4-BE49-F238E27FC236}">
                <a16:creationId xmlns:a16="http://schemas.microsoft.com/office/drawing/2014/main" id="{F0E11D02-7F81-A3E4-F207-A545E92AD4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433" y="3848719"/>
            <a:ext cx="1873879" cy="2497735"/>
          </a:xfrm>
          <a:prstGeom prst="rect">
            <a:avLst/>
          </a:prstGeom>
          <a:noFill/>
          <a:extLst>
            <a:ext uri="{909E8E84-426E-40DD-AFC4-6F175D3DCCD1}">
              <a14:hiddenFill xmlns:a14="http://schemas.microsoft.com/office/drawing/2010/main">
                <a:solidFill>
                  <a:srgbClr val="FFFFFF"/>
                </a:solidFill>
              </a14:hiddenFill>
            </a:ext>
          </a:extLst>
        </p:spPr>
      </p:pic>
      <p:sp>
        <p:nvSpPr>
          <p:cNvPr id="19" name="Pil: nedad 2">
            <a:extLst>
              <a:ext uri="{FF2B5EF4-FFF2-40B4-BE49-F238E27FC236}">
                <a16:creationId xmlns:a16="http://schemas.microsoft.com/office/drawing/2014/main" id="{C256DBC4-B7CE-D9FC-4A1A-D91206F81D23}"/>
              </a:ext>
            </a:extLst>
          </p:cNvPr>
          <p:cNvSpPr/>
          <p:nvPr/>
        </p:nvSpPr>
        <p:spPr>
          <a:xfrm rot="10800000">
            <a:off x="6065467" y="4267550"/>
            <a:ext cx="542893" cy="917598"/>
          </a:xfrm>
          <a:prstGeom prst="downArrow">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cxnSp>
        <p:nvCxnSpPr>
          <p:cNvPr id="20" name="Lige forbindelse 6">
            <a:extLst>
              <a:ext uri="{FF2B5EF4-FFF2-40B4-BE49-F238E27FC236}">
                <a16:creationId xmlns:a16="http://schemas.microsoft.com/office/drawing/2014/main" id="{699B3F89-0703-E5E1-CF6A-21199B4B9203}"/>
              </a:ext>
            </a:extLst>
          </p:cNvPr>
          <p:cNvCxnSpPr/>
          <p:nvPr/>
        </p:nvCxnSpPr>
        <p:spPr>
          <a:xfrm>
            <a:off x="6093373" y="4419600"/>
            <a:ext cx="543401" cy="53875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Lige forbindelse 7">
            <a:extLst>
              <a:ext uri="{FF2B5EF4-FFF2-40B4-BE49-F238E27FC236}">
                <a16:creationId xmlns:a16="http://schemas.microsoft.com/office/drawing/2014/main" id="{A0896959-77E0-0B98-DCD7-DDDE7ABE6A66}"/>
              </a:ext>
            </a:extLst>
          </p:cNvPr>
          <p:cNvCxnSpPr>
            <a:cxnSpLocks/>
          </p:cNvCxnSpPr>
          <p:nvPr/>
        </p:nvCxnSpPr>
        <p:spPr>
          <a:xfrm flipH="1">
            <a:off x="6069498" y="4440447"/>
            <a:ext cx="513288" cy="51791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67560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B267CD65-ED1E-9BFA-BD02-27C245750F87}"/>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94D5F2B8-80C8-13EB-E0B5-4C9CCBF5687E}"/>
              </a:ext>
            </a:extLst>
          </p:cNvPr>
          <p:cNvSpPr txBox="1">
            <a:spLocks noGrp="1"/>
          </p:cNvSpPr>
          <p:nvPr>
            <p:ph type="title"/>
          </p:nvPr>
        </p:nvSpPr>
        <p:spPr>
          <a:xfrm>
            <a:off x="722226" y="-187062"/>
            <a:ext cx="10747548"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ITS Services for Cyclists</a:t>
            </a:r>
            <a:r>
              <a:rPr lang="pl-PL" sz="3600" dirty="0"/>
              <a:t> - </a:t>
            </a:r>
            <a:r>
              <a:rPr lang="pl-PL" sz="3600" dirty="0" err="1"/>
              <a:t>Copenhagen</a:t>
            </a:r>
            <a:endParaRPr lang="en-US" noProof="0" dirty="0"/>
          </a:p>
        </p:txBody>
      </p:sp>
      <p:sp>
        <p:nvSpPr>
          <p:cNvPr id="7" name="pole tekstowe 6">
            <a:extLst>
              <a:ext uri="{FF2B5EF4-FFF2-40B4-BE49-F238E27FC236}">
                <a16:creationId xmlns:a16="http://schemas.microsoft.com/office/drawing/2014/main" id="{C045BE10-60F8-FED7-D1AC-A0BF3DC76282}"/>
              </a:ext>
            </a:extLst>
          </p:cNvPr>
          <p:cNvSpPr txBox="1"/>
          <p:nvPr/>
        </p:nvSpPr>
        <p:spPr>
          <a:xfrm>
            <a:off x="9186254" y="348761"/>
            <a:ext cx="3575121" cy="253916"/>
          </a:xfrm>
          <a:prstGeom prst="rect">
            <a:avLst/>
          </a:prstGeom>
          <a:noFill/>
        </p:spPr>
        <p:txBody>
          <a:bodyPr wrap="square">
            <a:spAutoFit/>
          </a:bodyPr>
          <a:lstStyle/>
          <a:p>
            <a:r>
              <a:rPr lang="pl-PL" sz="1050" dirty="0"/>
              <a:t>Source: City of </a:t>
            </a:r>
            <a:r>
              <a:rPr lang="pl-PL" sz="1050" dirty="0" err="1"/>
              <a:t>Copenhagen</a:t>
            </a:r>
            <a:endParaRPr lang="pl-PL" sz="1050" dirty="0"/>
          </a:p>
        </p:txBody>
      </p:sp>
      <p:pic>
        <p:nvPicPr>
          <p:cNvPr id="6" name="Picture 2">
            <a:extLst>
              <a:ext uri="{FF2B5EF4-FFF2-40B4-BE49-F238E27FC236}">
                <a16:creationId xmlns:a16="http://schemas.microsoft.com/office/drawing/2014/main" id="{D7AC2763-F38F-9950-4F54-3FE821B3DE4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920" t="-277" r="-3883" b="277"/>
          <a:stretch/>
        </p:blipFill>
        <p:spPr bwMode="auto">
          <a:xfrm>
            <a:off x="722226" y="602677"/>
            <a:ext cx="11716379" cy="631297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E1F78FB1-CD76-2B28-7E18-494261FAB9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90" y="5169234"/>
            <a:ext cx="1266825" cy="131445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a:extLst>
              <a:ext uri="{FF2B5EF4-FFF2-40B4-BE49-F238E27FC236}">
                <a16:creationId xmlns:a16="http://schemas.microsoft.com/office/drawing/2014/main" id="{6569C68D-F936-2D34-3D26-A6E6C2AA98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347" y="3841177"/>
            <a:ext cx="1304925" cy="131445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a:extLst>
              <a:ext uri="{FF2B5EF4-FFF2-40B4-BE49-F238E27FC236}">
                <a16:creationId xmlns:a16="http://schemas.microsoft.com/office/drawing/2014/main" id="{0E84AF1A-C125-143C-782F-B886F2764C5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347" y="2279077"/>
            <a:ext cx="1333500" cy="15621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5">
            <a:extLst>
              <a:ext uri="{FF2B5EF4-FFF2-40B4-BE49-F238E27FC236}">
                <a16:creationId xmlns:a16="http://schemas.microsoft.com/office/drawing/2014/main" id="{83E336F5-C019-A390-DAF1-B823897AD4B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4459" y="602677"/>
            <a:ext cx="1609725" cy="167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72832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96C503AB-02DE-F65E-2BEA-D526AD6976D3}"/>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BC72A69E-4D88-2F91-DD6E-27142A19CE1A}"/>
              </a:ext>
            </a:extLst>
          </p:cNvPr>
          <p:cNvSpPr txBox="1">
            <a:spLocks noGrp="1"/>
          </p:cNvSpPr>
          <p:nvPr>
            <p:ph type="title"/>
          </p:nvPr>
        </p:nvSpPr>
        <p:spPr>
          <a:xfrm>
            <a:off x="722226" y="-187062"/>
            <a:ext cx="10747548"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ITS Services for Cyclists</a:t>
            </a:r>
            <a:r>
              <a:rPr lang="pl-PL" sz="3600" dirty="0"/>
              <a:t> - </a:t>
            </a:r>
            <a:r>
              <a:rPr lang="pl-PL" sz="3600" dirty="0" err="1"/>
              <a:t>Copenhagen</a:t>
            </a:r>
            <a:endParaRPr lang="en-US" noProof="0" dirty="0"/>
          </a:p>
        </p:txBody>
      </p:sp>
      <p:sp>
        <p:nvSpPr>
          <p:cNvPr id="7" name="pole tekstowe 6">
            <a:extLst>
              <a:ext uri="{FF2B5EF4-FFF2-40B4-BE49-F238E27FC236}">
                <a16:creationId xmlns:a16="http://schemas.microsoft.com/office/drawing/2014/main" id="{ACAC2454-9B95-1182-B1FB-D92462F365EA}"/>
              </a:ext>
            </a:extLst>
          </p:cNvPr>
          <p:cNvSpPr txBox="1"/>
          <p:nvPr/>
        </p:nvSpPr>
        <p:spPr>
          <a:xfrm>
            <a:off x="9186254" y="348761"/>
            <a:ext cx="3575121" cy="253916"/>
          </a:xfrm>
          <a:prstGeom prst="rect">
            <a:avLst/>
          </a:prstGeom>
          <a:noFill/>
        </p:spPr>
        <p:txBody>
          <a:bodyPr wrap="square">
            <a:spAutoFit/>
          </a:bodyPr>
          <a:lstStyle/>
          <a:p>
            <a:r>
              <a:rPr lang="pl-PL" sz="1050" dirty="0"/>
              <a:t>Source: City of </a:t>
            </a:r>
            <a:r>
              <a:rPr lang="pl-PL" sz="1050" dirty="0" err="1"/>
              <a:t>Copenhagen</a:t>
            </a:r>
            <a:endParaRPr lang="pl-PL" sz="1050" dirty="0"/>
          </a:p>
        </p:txBody>
      </p:sp>
      <p:pic>
        <p:nvPicPr>
          <p:cNvPr id="6" name="Picture 9">
            <a:extLst>
              <a:ext uri="{FF2B5EF4-FFF2-40B4-BE49-F238E27FC236}">
                <a16:creationId xmlns:a16="http://schemas.microsoft.com/office/drawing/2014/main" id="{64822CA7-7057-BDA3-69EB-07F078D3B78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5802"/>
          <a:stretch/>
        </p:blipFill>
        <p:spPr bwMode="auto">
          <a:xfrm rot="5400000">
            <a:off x="6708697" y="1755277"/>
            <a:ext cx="6255323" cy="395012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3">
            <a:extLst>
              <a:ext uri="{FF2B5EF4-FFF2-40B4-BE49-F238E27FC236}">
                <a16:creationId xmlns:a16="http://schemas.microsoft.com/office/drawing/2014/main" id="{FE542324-33FA-5936-F8A5-5A58CCEAAD2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4028"/>
          <a:stretch/>
        </p:blipFill>
        <p:spPr bwMode="auto">
          <a:xfrm>
            <a:off x="0" y="791976"/>
            <a:ext cx="6953459" cy="6066024"/>
          </a:xfrm>
          <a:prstGeom prst="rect">
            <a:avLst/>
          </a:prstGeom>
          <a:noFill/>
          <a:extLst>
            <a:ext uri="{909E8E84-426E-40DD-AFC4-6F175D3DCCD1}">
              <a14:hiddenFill xmlns:a14="http://schemas.microsoft.com/office/drawing/2010/main">
                <a:solidFill>
                  <a:srgbClr val="FFFFFF"/>
                </a:solidFill>
              </a14:hiddenFill>
            </a:ext>
          </a:extLst>
        </p:spPr>
      </p:pic>
      <p:pic>
        <p:nvPicPr>
          <p:cNvPr id="10" name="Billede 6">
            <a:extLst>
              <a:ext uri="{FF2B5EF4-FFF2-40B4-BE49-F238E27FC236}">
                <a16:creationId xmlns:a16="http://schemas.microsoft.com/office/drawing/2014/main" id="{BB0E08E9-CEE4-5D25-89BD-FE1DB258F83B}"/>
              </a:ext>
            </a:extLst>
          </p:cNvPr>
          <p:cNvPicPr>
            <a:picLocks noChangeAspect="1"/>
          </p:cNvPicPr>
          <p:nvPr/>
        </p:nvPicPr>
        <p:blipFill>
          <a:blip r:embed="rId5"/>
          <a:srcRect l="76667" t="44676" r="15238" b="15031"/>
          <a:stretch/>
        </p:blipFill>
        <p:spPr>
          <a:xfrm>
            <a:off x="7861298" y="3437760"/>
            <a:ext cx="3322517" cy="3420239"/>
          </a:xfrm>
          <a:prstGeom prst="rect">
            <a:avLst/>
          </a:prstGeom>
        </p:spPr>
      </p:pic>
    </p:spTree>
    <p:extLst>
      <p:ext uri="{BB962C8B-B14F-4D97-AF65-F5344CB8AC3E}">
        <p14:creationId xmlns:p14="http://schemas.microsoft.com/office/powerpoint/2010/main" val="1034725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1BDD39E7-F42B-2B77-7EE9-10B11337B7A3}"/>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CC0D7853-5CEC-FD67-38FD-9CA38316F2BD}"/>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ITS Services for Pedestrians</a:t>
            </a:r>
            <a:r>
              <a:rPr lang="pl-PL" sz="3600" noProof="0" dirty="0"/>
              <a:t> - </a:t>
            </a:r>
            <a:r>
              <a:rPr lang="en-US" sz="3600" noProof="0" dirty="0"/>
              <a:t>Pedestrian countdown timers at crossings </a:t>
            </a:r>
            <a:endParaRPr lang="en-US" noProof="0" dirty="0"/>
          </a:p>
        </p:txBody>
      </p:sp>
      <p:sp>
        <p:nvSpPr>
          <p:cNvPr id="97" name="Google Shape;97;p2">
            <a:extLst>
              <a:ext uri="{FF2B5EF4-FFF2-40B4-BE49-F238E27FC236}">
                <a16:creationId xmlns:a16="http://schemas.microsoft.com/office/drawing/2014/main" id="{750988BB-FF35-B6C4-8484-442B06173A1D}"/>
              </a:ext>
            </a:extLst>
          </p:cNvPr>
          <p:cNvSpPr txBox="1">
            <a:spLocks noGrp="1"/>
          </p:cNvSpPr>
          <p:nvPr>
            <p:ph type="body" idx="1"/>
          </p:nvPr>
        </p:nvSpPr>
        <p:spPr>
          <a:xfrm>
            <a:off x="838201" y="1130640"/>
            <a:ext cx="4286458"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Intelligent Transportation Systems (ITS) play a crucial role in making cities walkable and inclusive. For pedestrians, ITS goes beyond traditional traffic lights.</a:t>
            </a:r>
            <a:endParaRPr lang="pl-PL" sz="2100" b="1" noProof="0" dirty="0">
              <a:solidFill>
                <a:srgbClr val="002060"/>
              </a:solidFill>
            </a:endParaRPr>
          </a:p>
          <a:p>
            <a:pPr marL="228600" indent="-228600">
              <a:lnSpc>
                <a:spcPct val="100000"/>
              </a:lnSpc>
              <a:spcBef>
                <a:spcPts val="0"/>
              </a:spcBef>
              <a:buClr>
                <a:srgbClr val="002060"/>
              </a:buClr>
              <a:buSzPts val="2100"/>
            </a:pPr>
            <a:r>
              <a:rPr lang="en-US" sz="2100" b="1" dirty="0">
                <a:solidFill>
                  <a:srgbClr val="002060"/>
                </a:solidFill>
              </a:rPr>
              <a:t>Pedestrian countdown timers at crossings </a:t>
            </a:r>
            <a:r>
              <a:rPr lang="en-US" sz="2100" dirty="0">
                <a:solidFill>
                  <a:srgbClr val="002060"/>
                </a:solidFill>
              </a:rPr>
              <a:t>– inform users how much time remains to cross safely, improving comfort and compliance.</a:t>
            </a:r>
            <a:r>
              <a:rPr lang="pl-PL" sz="2100" dirty="0">
                <a:solidFill>
                  <a:srgbClr val="002060"/>
                </a:solidFill>
              </a:rPr>
              <a:t> </a:t>
            </a:r>
            <a:r>
              <a:rPr lang="en-US" sz="2100" dirty="0">
                <a:solidFill>
                  <a:srgbClr val="002060"/>
                </a:solidFill>
              </a:rPr>
              <a:t>Countdown timers reduce uncertainty, helping pedestrians judge whether to cross safely or wait, which improves compliance and reduces accidents.</a:t>
            </a:r>
          </a:p>
        </p:txBody>
      </p:sp>
      <p:sp>
        <p:nvSpPr>
          <p:cNvPr id="2" name="pole tekstowe 1">
            <a:extLst>
              <a:ext uri="{FF2B5EF4-FFF2-40B4-BE49-F238E27FC236}">
                <a16:creationId xmlns:a16="http://schemas.microsoft.com/office/drawing/2014/main" id="{7F33477B-2023-7BBB-D491-BF81AD10CCE1}"/>
              </a:ext>
            </a:extLst>
          </p:cNvPr>
          <p:cNvSpPr txBox="1"/>
          <p:nvPr/>
        </p:nvSpPr>
        <p:spPr>
          <a:xfrm>
            <a:off x="7247345" y="6198237"/>
            <a:ext cx="3102457" cy="600164"/>
          </a:xfrm>
          <a:prstGeom prst="rect">
            <a:avLst/>
          </a:prstGeom>
          <a:noFill/>
        </p:spPr>
        <p:txBody>
          <a:bodyPr wrap="square">
            <a:spAutoFit/>
          </a:bodyPr>
          <a:lstStyle/>
          <a:p>
            <a:r>
              <a:rPr lang="fr-FR" sz="1100" dirty="0"/>
              <a:t>https://www.dreamstime.com/countdown-timer-pedestrian-crossing-traffic-light-countdown-timer-pedestrian-crossing-traffic-light-image24</a:t>
            </a:r>
            <a:endParaRPr lang="en-US" noProof="0" dirty="0"/>
          </a:p>
        </p:txBody>
      </p:sp>
      <p:pic>
        <p:nvPicPr>
          <p:cNvPr id="3074" name="Picture 2" descr="Count down traffic light">
            <a:extLst>
              <a:ext uri="{FF2B5EF4-FFF2-40B4-BE49-F238E27FC236}">
                <a16:creationId xmlns:a16="http://schemas.microsoft.com/office/drawing/2014/main" id="{53B6DAB6-20E0-8AA5-7740-7D2682B434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49802" y="676213"/>
            <a:ext cx="1784965" cy="344243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72141417-01CB-9A63-7D56-086CAC36AA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40719" y="889279"/>
            <a:ext cx="3621454" cy="5079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67460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55FE17F9-B2ED-040C-B792-C28FBCF605BE}"/>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FD0AFF7E-0938-697C-5534-A01EB795031F}"/>
              </a:ext>
            </a:extLst>
          </p:cNvPr>
          <p:cNvSpPr txBox="1">
            <a:spLocks noGrp="1"/>
          </p:cNvSpPr>
          <p:nvPr>
            <p:ph type="title"/>
          </p:nvPr>
        </p:nvSpPr>
        <p:spPr>
          <a:xfrm>
            <a:off x="722226" y="-187062"/>
            <a:ext cx="10747548"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ITS Services for Cyclists</a:t>
            </a:r>
            <a:r>
              <a:rPr lang="pl-PL" sz="3600" dirty="0"/>
              <a:t> - </a:t>
            </a:r>
            <a:r>
              <a:rPr lang="pl-PL" sz="3600" dirty="0" err="1"/>
              <a:t>Copenhagen</a:t>
            </a:r>
            <a:endParaRPr lang="en-US" noProof="0" dirty="0"/>
          </a:p>
        </p:txBody>
      </p:sp>
      <p:sp>
        <p:nvSpPr>
          <p:cNvPr id="7" name="pole tekstowe 6">
            <a:extLst>
              <a:ext uri="{FF2B5EF4-FFF2-40B4-BE49-F238E27FC236}">
                <a16:creationId xmlns:a16="http://schemas.microsoft.com/office/drawing/2014/main" id="{9FE491C1-F0F9-3CAE-46FA-D320CCC6EB94}"/>
              </a:ext>
            </a:extLst>
          </p:cNvPr>
          <p:cNvSpPr txBox="1"/>
          <p:nvPr/>
        </p:nvSpPr>
        <p:spPr>
          <a:xfrm>
            <a:off x="9186254" y="348761"/>
            <a:ext cx="3575121" cy="253916"/>
          </a:xfrm>
          <a:prstGeom prst="rect">
            <a:avLst/>
          </a:prstGeom>
          <a:noFill/>
        </p:spPr>
        <p:txBody>
          <a:bodyPr wrap="square">
            <a:spAutoFit/>
          </a:bodyPr>
          <a:lstStyle/>
          <a:p>
            <a:r>
              <a:rPr lang="pl-PL" sz="1050" dirty="0"/>
              <a:t>Source: City of </a:t>
            </a:r>
            <a:r>
              <a:rPr lang="pl-PL" sz="1050" dirty="0" err="1"/>
              <a:t>Copenhagen</a:t>
            </a:r>
            <a:endParaRPr lang="pl-PL" sz="1050" dirty="0"/>
          </a:p>
        </p:txBody>
      </p:sp>
      <p:pic>
        <p:nvPicPr>
          <p:cNvPr id="6" name="Picture 9">
            <a:extLst>
              <a:ext uri="{FF2B5EF4-FFF2-40B4-BE49-F238E27FC236}">
                <a16:creationId xmlns:a16="http://schemas.microsoft.com/office/drawing/2014/main" id="{4118C127-BBFD-4BAA-5F25-8A01880DF00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5802"/>
          <a:stretch/>
        </p:blipFill>
        <p:spPr bwMode="auto">
          <a:xfrm rot="5400000">
            <a:off x="6708697" y="1755277"/>
            <a:ext cx="6255323" cy="395012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3">
            <a:extLst>
              <a:ext uri="{FF2B5EF4-FFF2-40B4-BE49-F238E27FC236}">
                <a16:creationId xmlns:a16="http://schemas.microsoft.com/office/drawing/2014/main" id="{14DD6A8E-9076-BB1A-D86C-78E82D42A9A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4028"/>
          <a:stretch/>
        </p:blipFill>
        <p:spPr bwMode="auto">
          <a:xfrm>
            <a:off x="0" y="791976"/>
            <a:ext cx="6953459" cy="6066024"/>
          </a:xfrm>
          <a:prstGeom prst="rect">
            <a:avLst/>
          </a:prstGeom>
          <a:noFill/>
          <a:extLst>
            <a:ext uri="{909E8E84-426E-40DD-AFC4-6F175D3DCCD1}">
              <a14:hiddenFill xmlns:a14="http://schemas.microsoft.com/office/drawing/2010/main">
                <a:solidFill>
                  <a:srgbClr val="FFFFFF"/>
                </a:solidFill>
              </a14:hiddenFill>
            </a:ext>
          </a:extLst>
        </p:spPr>
      </p:pic>
      <p:pic>
        <p:nvPicPr>
          <p:cNvPr id="10" name="Billede 6">
            <a:extLst>
              <a:ext uri="{FF2B5EF4-FFF2-40B4-BE49-F238E27FC236}">
                <a16:creationId xmlns:a16="http://schemas.microsoft.com/office/drawing/2014/main" id="{8EA77D37-3315-2C0F-44EE-0F426BF61070}"/>
              </a:ext>
            </a:extLst>
          </p:cNvPr>
          <p:cNvPicPr>
            <a:picLocks noChangeAspect="1"/>
          </p:cNvPicPr>
          <p:nvPr/>
        </p:nvPicPr>
        <p:blipFill>
          <a:blip r:embed="rId5"/>
          <a:srcRect l="76667" t="44676" r="15238" b="15031"/>
          <a:stretch/>
        </p:blipFill>
        <p:spPr>
          <a:xfrm>
            <a:off x="7861298" y="3437760"/>
            <a:ext cx="3322517" cy="3420239"/>
          </a:xfrm>
          <a:prstGeom prst="rect">
            <a:avLst/>
          </a:prstGeom>
        </p:spPr>
      </p:pic>
    </p:spTree>
    <p:extLst>
      <p:ext uri="{BB962C8B-B14F-4D97-AF65-F5344CB8AC3E}">
        <p14:creationId xmlns:p14="http://schemas.microsoft.com/office/powerpoint/2010/main" val="601518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a:extLst>
              <a:ext uri="{FF2B5EF4-FFF2-40B4-BE49-F238E27FC236}">
                <a16:creationId xmlns:a16="http://schemas.microsoft.com/office/drawing/2014/main" id="{09ECC9CF-7911-40AC-AA8F-6BC028DA8D0B}"/>
              </a:ext>
            </a:extLst>
          </p:cNvPr>
          <p:cNvSpPr>
            <a:spLocks noGrp="1"/>
          </p:cNvSpPr>
          <p:nvPr>
            <p:ph type="title"/>
          </p:nvPr>
        </p:nvSpPr>
        <p:spPr/>
        <p:txBody>
          <a:bodyPr/>
          <a:lstStyle/>
          <a:p>
            <a:r>
              <a:rPr lang="de-DE" dirty="0" err="1"/>
              <a:t>From</a:t>
            </a:r>
            <a:r>
              <a:rPr lang="de-DE" dirty="0"/>
              <a:t> Vision </a:t>
            </a:r>
            <a:r>
              <a:rPr lang="de-DE" dirty="0" err="1"/>
              <a:t>to</a:t>
            </a:r>
            <a:r>
              <a:rPr lang="de-DE" dirty="0"/>
              <a:t> Goals</a:t>
            </a:r>
          </a:p>
        </p:txBody>
      </p:sp>
      <p:sp>
        <p:nvSpPr>
          <p:cNvPr id="8" name="Fußzeilenplatzhalter 7">
            <a:extLst>
              <a:ext uri="{FF2B5EF4-FFF2-40B4-BE49-F238E27FC236}">
                <a16:creationId xmlns:a16="http://schemas.microsoft.com/office/drawing/2014/main" id="{C281A254-CCFD-4791-AAF8-079CF8BAE077}"/>
              </a:ext>
            </a:extLst>
          </p:cNvPr>
          <p:cNvSpPr>
            <a:spLocks noGrp="1"/>
          </p:cNvSpPr>
          <p:nvPr>
            <p:ph type="ftr" sz="quarter" idx="11"/>
          </p:nvPr>
        </p:nvSpPr>
        <p:spPr>
          <a:xfrm>
            <a:off x="1470854" y="6223430"/>
            <a:ext cx="1377121" cy="291297"/>
          </a:xfrm>
        </p:spPr>
        <p:txBody>
          <a:bodyPr/>
          <a:lstStyle/>
          <a:p>
            <a:r>
              <a:rPr lang="de-DE" noProof="0" dirty="0"/>
              <a:t>PrioBike-HH</a:t>
            </a:r>
          </a:p>
        </p:txBody>
      </p:sp>
      <p:sp>
        <p:nvSpPr>
          <p:cNvPr id="6" name="Foliennummernplatzhalter 5">
            <a:extLst>
              <a:ext uri="{FF2B5EF4-FFF2-40B4-BE49-F238E27FC236}">
                <a16:creationId xmlns:a16="http://schemas.microsoft.com/office/drawing/2014/main" id="{E85728D9-D546-400E-8FE9-722DCB077643}"/>
              </a:ext>
            </a:extLst>
          </p:cNvPr>
          <p:cNvSpPr>
            <a:spLocks noGrp="1"/>
          </p:cNvSpPr>
          <p:nvPr>
            <p:ph type="sldNum" sz="quarter" idx="4"/>
          </p:nvPr>
        </p:nvSpPr>
        <p:spPr>
          <a:xfrm>
            <a:off x="1470855" y="6578653"/>
            <a:ext cx="960000" cy="164148"/>
          </a:xfrm>
        </p:spPr>
        <p:txBody>
          <a:bodyPr/>
          <a:lstStyle/>
          <a:p>
            <a:r>
              <a:rPr lang="de-DE" dirty="0"/>
              <a:t>Seite </a:t>
            </a:r>
            <a:fld id="{7035D381-67B0-48C1-98E1-720E08ACEF49}" type="slidenum">
              <a:rPr lang="de-DE" smtClean="0"/>
              <a:pPr/>
              <a:t>41</a:t>
            </a:fld>
            <a:endParaRPr lang="de-DE" dirty="0"/>
          </a:p>
        </p:txBody>
      </p:sp>
      <p:sp>
        <p:nvSpPr>
          <p:cNvPr id="14" name="Textplatzhalter 13">
            <a:extLst>
              <a:ext uri="{FF2B5EF4-FFF2-40B4-BE49-F238E27FC236}">
                <a16:creationId xmlns:a16="http://schemas.microsoft.com/office/drawing/2014/main" id="{89086FE1-2641-4EB3-983A-DAFD44944C56}"/>
              </a:ext>
            </a:extLst>
          </p:cNvPr>
          <p:cNvSpPr>
            <a:spLocks noGrp="1"/>
          </p:cNvSpPr>
          <p:nvPr>
            <p:ph type="body" sz="quarter" idx="16"/>
          </p:nvPr>
        </p:nvSpPr>
        <p:spPr/>
        <p:txBody>
          <a:bodyPr>
            <a:normAutofit fontScale="25000" lnSpcReduction="20000"/>
          </a:bodyPr>
          <a:lstStyle/>
          <a:p>
            <a:endParaRPr lang="de-DE" dirty="0"/>
          </a:p>
        </p:txBody>
      </p:sp>
      <p:sp>
        <p:nvSpPr>
          <p:cNvPr id="10" name="TextBox 5">
            <a:extLst>
              <a:ext uri="{FF2B5EF4-FFF2-40B4-BE49-F238E27FC236}">
                <a16:creationId xmlns:a16="http://schemas.microsoft.com/office/drawing/2014/main" id="{360E0438-E7C2-4283-8032-B20B078359D8}"/>
              </a:ext>
            </a:extLst>
          </p:cNvPr>
          <p:cNvSpPr txBox="1"/>
          <p:nvPr/>
        </p:nvSpPr>
        <p:spPr>
          <a:xfrm>
            <a:off x="478366" y="1592506"/>
            <a:ext cx="7248509" cy="3456459"/>
          </a:xfrm>
          <a:prstGeom prst="rect">
            <a:avLst/>
          </a:prstGeom>
          <a:noFill/>
        </p:spPr>
        <p:txBody>
          <a:bodyPr wrap="square" rtlCol="0">
            <a:spAutoFit/>
          </a:bodyPr>
          <a:lstStyle/>
          <a:p>
            <a:pPr defTabSz="1344378"/>
            <a:r>
              <a:rPr lang="en-GB" sz="2133" b="1" dirty="0">
                <a:solidFill>
                  <a:schemeClr val="accent1"/>
                </a:solidFill>
              </a:rPr>
              <a:t>Duration</a:t>
            </a:r>
          </a:p>
          <a:p>
            <a:pPr marL="420119" indent="-420119" defTabSz="1344378">
              <a:buFont typeface="Arial" panose="020B0604020202020204" pitchFamily="34" charset="0"/>
              <a:buChar char="•"/>
            </a:pPr>
            <a:r>
              <a:rPr lang="en-GB" sz="1333" dirty="0">
                <a:solidFill>
                  <a:srgbClr val="303434"/>
                </a:solidFill>
              </a:rPr>
              <a:t>01.01.2021 - 31.12.2024 – Budget of 7.8 Mio €, 50% reimbursement rate</a:t>
            </a:r>
          </a:p>
          <a:p>
            <a:pPr marL="420119" indent="-420119" defTabSz="1344378">
              <a:buFont typeface="Arial" panose="020B0604020202020204" pitchFamily="34" charset="0"/>
              <a:buChar char="•"/>
            </a:pPr>
            <a:endParaRPr lang="en-GB" sz="1333" dirty="0">
              <a:solidFill>
                <a:srgbClr val="303434"/>
              </a:solidFill>
            </a:endParaRPr>
          </a:p>
          <a:p>
            <a:pPr defTabSz="1344378"/>
            <a:r>
              <a:rPr lang="en-GB" sz="2133" b="1" dirty="0">
                <a:solidFill>
                  <a:schemeClr val="accent1"/>
                </a:solidFill>
              </a:rPr>
              <a:t>Partner</a:t>
            </a:r>
          </a:p>
          <a:p>
            <a:pPr marL="420119" indent="-420119" defTabSz="1344378">
              <a:buFont typeface="Arial" panose="020B0604020202020204" pitchFamily="34" charset="0"/>
              <a:buChar char="•"/>
            </a:pPr>
            <a:r>
              <a:rPr lang="de-DE" sz="1333" dirty="0">
                <a:solidFill>
                  <a:srgbClr val="303434"/>
                </a:solidFill>
              </a:rPr>
              <a:t>Free and Hanseatic City </a:t>
            </a:r>
            <a:r>
              <a:rPr lang="de-DE" sz="1333" dirty="0" err="1">
                <a:solidFill>
                  <a:srgbClr val="303434"/>
                </a:solidFill>
              </a:rPr>
              <a:t>of</a:t>
            </a:r>
            <a:r>
              <a:rPr lang="de-DE" sz="1333" dirty="0">
                <a:solidFill>
                  <a:srgbClr val="303434"/>
                </a:solidFill>
              </a:rPr>
              <a:t> Hamburg, Technical University </a:t>
            </a:r>
            <a:r>
              <a:rPr lang="de-DE" sz="1333" dirty="0" err="1">
                <a:solidFill>
                  <a:srgbClr val="303434"/>
                </a:solidFill>
              </a:rPr>
              <a:t>of</a:t>
            </a:r>
            <a:r>
              <a:rPr lang="de-DE" sz="1333" dirty="0">
                <a:solidFill>
                  <a:srgbClr val="303434"/>
                </a:solidFill>
              </a:rPr>
              <a:t> Dresden, INAVET GmbH</a:t>
            </a:r>
            <a:endParaRPr lang="en-GB" sz="1333" dirty="0">
              <a:solidFill>
                <a:srgbClr val="303434"/>
              </a:solidFill>
            </a:endParaRPr>
          </a:p>
          <a:p>
            <a:pPr marL="420119" indent="-420119" defTabSz="1344378">
              <a:buFont typeface="Arial" panose="020B0604020202020204" pitchFamily="34" charset="0"/>
              <a:buChar char="•"/>
            </a:pPr>
            <a:endParaRPr lang="en-GB" sz="1333" dirty="0">
              <a:solidFill>
                <a:srgbClr val="303434"/>
              </a:solidFill>
            </a:endParaRPr>
          </a:p>
          <a:p>
            <a:pPr defTabSz="1344378"/>
            <a:r>
              <a:rPr lang="en-US" sz="2133" b="1" dirty="0">
                <a:solidFill>
                  <a:schemeClr val="accent1"/>
                </a:solidFill>
              </a:rPr>
              <a:t>Vision for Hamburg:</a:t>
            </a:r>
          </a:p>
          <a:p>
            <a:pPr marL="420119" indent="-420119" defTabSz="1344378">
              <a:buFont typeface="Arial" panose="020B0604020202020204" pitchFamily="34" charset="0"/>
              <a:buChar char="•"/>
            </a:pPr>
            <a:r>
              <a:rPr lang="en-US" sz="1333" dirty="0">
                <a:solidFill>
                  <a:srgbClr val="303434"/>
                </a:solidFill>
              </a:rPr>
              <a:t>To support the mobility transition, Hamburg is a pioneer in the </a:t>
            </a:r>
          </a:p>
          <a:p>
            <a:pPr defTabSz="1344378"/>
            <a:r>
              <a:rPr lang="en-US" sz="1333" dirty="0">
                <a:solidFill>
                  <a:srgbClr val="303434"/>
                </a:solidFill>
              </a:rPr>
              <a:t>     digitization of cycling in Germany in 2025.</a:t>
            </a:r>
          </a:p>
          <a:p>
            <a:pPr defTabSz="1344378"/>
            <a:endParaRPr lang="en-US" sz="1333" dirty="0">
              <a:solidFill>
                <a:srgbClr val="303434"/>
              </a:solidFill>
            </a:endParaRPr>
          </a:p>
          <a:p>
            <a:pPr defTabSz="1344378"/>
            <a:r>
              <a:rPr lang="en-US" sz="2133" b="1" dirty="0">
                <a:solidFill>
                  <a:schemeClr val="accent1"/>
                </a:solidFill>
              </a:rPr>
              <a:t>Mission for PrioBike-HH:</a:t>
            </a:r>
          </a:p>
          <a:p>
            <a:pPr marL="380990" indent="-380990" defTabSz="1344378">
              <a:buFont typeface="Arial" panose="020B0604020202020204" pitchFamily="34" charset="0"/>
              <a:buChar char="•"/>
            </a:pPr>
            <a:r>
              <a:rPr lang="en-US" sz="1333" dirty="0">
                <a:solidFill>
                  <a:srgbClr val="303434"/>
                </a:solidFill>
              </a:rPr>
              <a:t>Use of digital technologies to increase comfort and safety in bicycle traffic.</a:t>
            </a:r>
          </a:p>
          <a:p>
            <a:pPr defTabSz="1344378"/>
            <a:endParaRPr lang="en-US" sz="1333" dirty="0">
              <a:solidFill>
                <a:srgbClr val="303434"/>
              </a:solidFill>
            </a:endParaRPr>
          </a:p>
          <a:p>
            <a:pPr marL="420119" indent="-420119" defTabSz="1344378">
              <a:buFont typeface="Arial" panose="020B0604020202020204" pitchFamily="34" charset="0"/>
              <a:buChar char="•"/>
            </a:pPr>
            <a:endParaRPr lang="en-GB" sz="1333" dirty="0">
              <a:solidFill>
                <a:srgbClr val="303434"/>
              </a:solidFill>
            </a:endParaRPr>
          </a:p>
        </p:txBody>
      </p:sp>
      <p:graphicFrame>
        <p:nvGraphicFramePr>
          <p:cNvPr id="15" name="Diagramm 14">
            <a:extLst>
              <a:ext uri="{FF2B5EF4-FFF2-40B4-BE49-F238E27FC236}">
                <a16:creationId xmlns:a16="http://schemas.microsoft.com/office/drawing/2014/main" id="{ECB1FFC5-D152-42CC-93A4-F94AE4BE3463}"/>
              </a:ext>
            </a:extLst>
          </p:cNvPr>
          <p:cNvGraphicFramePr/>
          <p:nvPr/>
        </p:nvGraphicFramePr>
        <p:xfrm>
          <a:off x="8067157" y="1460108"/>
          <a:ext cx="3955511" cy="3387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6" name="Grafik 15">
            <a:extLst>
              <a:ext uri="{FF2B5EF4-FFF2-40B4-BE49-F238E27FC236}">
                <a16:creationId xmlns:a16="http://schemas.microsoft.com/office/drawing/2014/main" id="{C3E1B544-ED7C-40DE-BC75-C80FDCDB27A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43704" y="63201"/>
            <a:ext cx="1630288" cy="1663559"/>
          </a:xfrm>
          <a:prstGeom prst="rect">
            <a:avLst/>
          </a:prstGeom>
        </p:spPr>
      </p:pic>
      <p:sp>
        <p:nvSpPr>
          <p:cNvPr id="2" name="Google Shape;96;p2">
            <a:extLst>
              <a:ext uri="{FF2B5EF4-FFF2-40B4-BE49-F238E27FC236}">
                <a16:creationId xmlns:a16="http://schemas.microsoft.com/office/drawing/2014/main" id="{89501A73-155A-A569-B175-FCDF4471678F}"/>
              </a:ext>
            </a:extLst>
          </p:cNvPr>
          <p:cNvSpPr txBox="1">
            <a:spLocks/>
          </p:cNvSpPr>
          <p:nvPr/>
        </p:nvSpPr>
        <p:spPr>
          <a:xfrm>
            <a:off x="152851" y="-329619"/>
            <a:ext cx="10747548"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3600"/>
            </a:pPr>
            <a:r>
              <a:rPr lang="en-US" sz="3600" dirty="0"/>
              <a:t>ITS Services for Cyclists</a:t>
            </a:r>
            <a:r>
              <a:rPr lang="pl-PL" sz="3600" dirty="0"/>
              <a:t> - Hamburg</a:t>
            </a:r>
            <a:endParaRPr lang="en-US" dirty="0"/>
          </a:p>
        </p:txBody>
      </p:sp>
      <p:sp>
        <p:nvSpPr>
          <p:cNvPr id="3" name="pole tekstowe 2">
            <a:extLst>
              <a:ext uri="{FF2B5EF4-FFF2-40B4-BE49-F238E27FC236}">
                <a16:creationId xmlns:a16="http://schemas.microsoft.com/office/drawing/2014/main" id="{94B2910C-0E6A-2163-457E-AC42C703733D}"/>
              </a:ext>
            </a:extLst>
          </p:cNvPr>
          <p:cNvSpPr txBox="1"/>
          <p:nvPr/>
        </p:nvSpPr>
        <p:spPr>
          <a:xfrm>
            <a:off x="8616879" y="206204"/>
            <a:ext cx="3575121" cy="253916"/>
          </a:xfrm>
          <a:prstGeom prst="rect">
            <a:avLst/>
          </a:prstGeom>
          <a:noFill/>
        </p:spPr>
        <p:txBody>
          <a:bodyPr wrap="square">
            <a:spAutoFit/>
          </a:bodyPr>
          <a:lstStyle/>
          <a:p>
            <a:r>
              <a:rPr lang="pl-PL" sz="1050" dirty="0"/>
              <a:t>Source: City of Hamburg</a:t>
            </a:r>
          </a:p>
        </p:txBody>
      </p:sp>
    </p:spTree>
    <p:extLst>
      <p:ext uri="{BB962C8B-B14F-4D97-AF65-F5344CB8AC3E}">
        <p14:creationId xmlns:p14="http://schemas.microsoft.com/office/powerpoint/2010/main" val="29311820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7">
            <a:extLst>
              <a:ext uri="{FF2B5EF4-FFF2-40B4-BE49-F238E27FC236}">
                <a16:creationId xmlns:a16="http://schemas.microsoft.com/office/drawing/2014/main" id="{C281A254-CCFD-4791-AAF8-079CF8BAE077}"/>
              </a:ext>
            </a:extLst>
          </p:cNvPr>
          <p:cNvSpPr>
            <a:spLocks noGrp="1"/>
          </p:cNvSpPr>
          <p:nvPr>
            <p:ph type="ftr" sz="quarter" idx="11"/>
          </p:nvPr>
        </p:nvSpPr>
        <p:spPr>
          <a:xfrm>
            <a:off x="1470854" y="6223430"/>
            <a:ext cx="1377121" cy="291297"/>
          </a:xfrm>
        </p:spPr>
        <p:txBody>
          <a:bodyPr/>
          <a:lstStyle/>
          <a:p>
            <a:r>
              <a:rPr lang="de-DE" noProof="0" dirty="0"/>
              <a:t>PrioBike-HH</a:t>
            </a:r>
          </a:p>
        </p:txBody>
      </p:sp>
      <p:sp>
        <p:nvSpPr>
          <p:cNvPr id="6" name="Foliennummernplatzhalter 5">
            <a:extLst>
              <a:ext uri="{FF2B5EF4-FFF2-40B4-BE49-F238E27FC236}">
                <a16:creationId xmlns:a16="http://schemas.microsoft.com/office/drawing/2014/main" id="{E85728D9-D546-400E-8FE9-722DCB077643}"/>
              </a:ext>
            </a:extLst>
          </p:cNvPr>
          <p:cNvSpPr>
            <a:spLocks noGrp="1"/>
          </p:cNvSpPr>
          <p:nvPr>
            <p:ph type="sldNum" sz="quarter" idx="4"/>
          </p:nvPr>
        </p:nvSpPr>
        <p:spPr>
          <a:xfrm>
            <a:off x="1470855" y="6578653"/>
            <a:ext cx="960000" cy="164148"/>
          </a:xfrm>
        </p:spPr>
        <p:txBody>
          <a:bodyPr/>
          <a:lstStyle/>
          <a:p>
            <a:r>
              <a:rPr lang="de-DE" dirty="0"/>
              <a:t>Seite </a:t>
            </a:r>
            <a:fld id="{7035D381-67B0-48C1-98E1-720E08ACEF49}" type="slidenum">
              <a:rPr lang="de-DE" smtClean="0"/>
              <a:pPr/>
              <a:t>42</a:t>
            </a:fld>
            <a:endParaRPr lang="de-DE" dirty="0"/>
          </a:p>
        </p:txBody>
      </p:sp>
      <p:sp>
        <p:nvSpPr>
          <p:cNvPr id="14" name="Textplatzhalter 13">
            <a:extLst>
              <a:ext uri="{FF2B5EF4-FFF2-40B4-BE49-F238E27FC236}">
                <a16:creationId xmlns:a16="http://schemas.microsoft.com/office/drawing/2014/main" id="{89086FE1-2641-4EB3-983A-DAFD44944C56}"/>
              </a:ext>
            </a:extLst>
          </p:cNvPr>
          <p:cNvSpPr>
            <a:spLocks noGrp="1"/>
          </p:cNvSpPr>
          <p:nvPr>
            <p:ph type="body" sz="quarter" idx="16"/>
          </p:nvPr>
        </p:nvSpPr>
        <p:spPr/>
        <p:txBody>
          <a:bodyPr>
            <a:normAutofit fontScale="25000" lnSpcReduction="20000"/>
          </a:bodyPr>
          <a:lstStyle/>
          <a:p>
            <a:endParaRPr lang="de-DE" dirty="0"/>
          </a:p>
        </p:txBody>
      </p:sp>
      <p:sp>
        <p:nvSpPr>
          <p:cNvPr id="2" name="Titel 1">
            <a:extLst>
              <a:ext uri="{FF2B5EF4-FFF2-40B4-BE49-F238E27FC236}">
                <a16:creationId xmlns:a16="http://schemas.microsoft.com/office/drawing/2014/main" id="{8555E127-939D-462C-923B-A2581CD2E24A}"/>
              </a:ext>
            </a:extLst>
          </p:cNvPr>
          <p:cNvSpPr>
            <a:spLocks noGrp="1"/>
          </p:cNvSpPr>
          <p:nvPr>
            <p:ph type="title"/>
          </p:nvPr>
        </p:nvSpPr>
        <p:spPr/>
        <p:txBody>
          <a:bodyPr/>
          <a:lstStyle/>
          <a:p>
            <a:r>
              <a:rPr lang="de-DE" dirty="0" err="1"/>
              <a:t>Objectives</a:t>
            </a:r>
            <a:endParaRPr lang="de-DE" dirty="0"/>
          </a:p>
        </p:txBody>
      </p:sp>
      <p:graphicFrame>
        <p:nvGraphicFramePr>
          <p:cNvPr id="13" name="Diagramm 12">
            <a:extLst>
              <a:ext uri="{FF2B5EF4-FFF2-40B4-BE49-F238E27FC236}">
                <a16:creationId xmlns:a16="http://schemas.microsoft.com/office/drawing/2014/main" id="{775F13E9-4CD6-4B53-BC7D-A6418582343D}"/>
              </a:ext>
            </a:extLst>
          </p:cNvPr>
          <p:cNvGraphicFramePr/>
          <p:nvPr/>
        </p:nvGraphicFramePr>
        <p:xfrm>
          <a:off x="-642662" y="859549"/>
          <a:ext cx="7116604" cy="47967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7" name="Diagramm 16">
            <a:extLst>
              <a:ext uri="{FF2B5EF4-FFF2-40B4-BE49-F238E27FC236}">
                <a16:creationId xmlns:a16="http://schemas.microsoft.com/office/drawing/2014/main" id="{0124B2DC-12D1-4A21-8B4A-CDDC1E9826AA}"/>
              </a:ext>
            </a:extLst>
          </p:cNvPr>
          <p:cNvGraphicFramePr/>
          <p:nvPr/>
        </p:nvGraphicFramePr>
        <p:xfrm>
          <a:off x="5164429" y="859548"/>
          <a:ext cx="7027571" cy="493429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1" name="Rechteck 20">
            <a:extLst>
              <a:ext uri="{FF2B5EF4-FFF2-40B4-BE49-F238E27FC236}">
                <a16:creationId xmlns:a16="http://schemas.microsoft.com/office/drawing/2014/main" id="{1BF1CB3B-0CAE-4C58-A28F-85AFE1A9DF32}"/>
              </a:ext>
            </a:extLst>
          </p:cNvPr>
          <p:cNvSpPr/>
          <p:nvPr/>
        </p:nvSpPr>
        <p:spPr>
          <a:xfrm>
            <a:off x="338667" y="4654801"/>
            <a:ext cx="5403151" cy="1139044"/>
          </a:xfrm>
          <a:prstGeom prst="rect">
            <a:avLst/>
          </a:prstGeom>
          <a:noFill/>
          <a:ln>
            <a:solidFill>
              <a:srgbClr val="E100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67"/>
          </a:p>
        </p:txBody>
      </p:sp>
      <p:sp>
        <p:nvSpPr>
          <p:cNvPr id="22" name="Rechteck 21">
            <a:extLst>
              <a:ext uri="{FF2B5EF4-FFF2-40B4-BE49-F238E27FC236}">
                <a16:creationId xmlns:a16="http://schemas.microsoft.com/office/drawing/2014/main" id="{46337C72-3A88-4E3F-8A15-C73F9F818023}"/>
              </a:ext>
            </a:extLst>
          </p:cNvPr>
          <p:cNvSpPr/>
          <p:nvPr/>
        </p:nvSpPr>
        <p:spPr>
          <a:xfrm>
            <a:off x="6046489" y="1694992"/>
            <a:ext cx="5263452" cy="1093365"/>
          </a:xfrm>
          <a:prstGeom prst="rect">
            <a:avLst/>
          </a:prstGeom>
          <a:noFill/>
          <a:ln>
            <a:solidFill>
              <a:srgbClr val="E100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67"/>
          </a:p>
        </p:txBody>
      </p:sp>
      <p:sp>
        <p:nvSpPr>
          <p:cNvPr id="23" name="Rechteck 22">
            <a:extLst>
              <a:ext uri="{FF2B5EF4-FFF2-40B4-BE49-F238E27FC236}">
                <a16:creationId xmlns:a16="http://schemas.microsoft.com/office/drawing/2014/main" id="{2BB5C188-2DE5-4EFF-BE16-B7CFA1CB807D}"/>
              </a:ext>
            </a:extLst>
          </p:cNvPr>
          <p:cNvSpPr/>
          <p:nvPr/>
        </p:nvSpPr>
        <p:spPr>
          <a:xfrm>
            <a:off x="338668" y="3318933"/>
            <a:ext cx="5403152" cy="1134355"/>
          </a:xfrm>
          <a:prstGeom prst="rect">
            <a:avLst/>
          </a:prstGeom>
          <a:noFill/>
          <a:ln>
            <a:solidFill>
              <a:srgbClr val="E100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67"/>
          </a:p>
        </p:txBody>
      </p:sp>
      <p:sp>
        <p:nvSpPr>
          <p:cNvPr id="3" name="Google Shape;96;p2">
            <a:extLst>
              <a:ext uri="{FF2B5EF4-FFF2-40B4-BE49-F238E27FC236}">
                <a16:creationId xmlns:a16="http://schemas.microsoft.com/office/drawing/2014/main" id="{260E1A61-6235-B94E-2203-C307E902833B}"/>
              </a:ext>
            </a:extLst>
          </p:cNvPr>
          <p:cNvSpPr txBox="1">
            <a:spLocks/>
          </p:cNvSpPr>
          <p:nvPr/>
        </p:nvSpPr>
        <p:spPr>
          <a:xfrm>
            <a:off x="152851" y="-329619"/>
            <a:ext cx="10747548"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3600"/>
            </a:pPr>
            <a:r>
              <a:rPr lang="en-US" sz="3600" dirty="0"/>
              <a:t>ITS Services for Cyclists</a:t>
            </a:r>
            <a:r>
              <a:rPr lang="pl-PL" sz="3600" dirty="0"/>
              <a:t> - Hamburg</a:t>
            </a:r>
            <a:endParaRPr lang="en-US" dirty="0"/>
          </a:p>
        </p:txBody>
      </p:sp>
      <p:sp>
        <p:nvSpPr>
          <p:cNvPr id="4" name="pole tekstowe 3">
            <a:extLst>
              <a:ext uri="{FF2B5EF4-FFF2-40B4-BE49-F238E27FC236}">
                <a16:creationId xmlns:a16="http://schemas.microsoft.com/office/drawing/2014/main" id="{D5330EA7-4DC7-810F-A997-6D0E42C5C86B}"/>
              </a:ext>
            </a:extLst>
          </p:cNvPr>
          <p:cNvSpPr txBox="1"/>
          <p:nvPr/>
        </p:nvSpPr>
        <p:spPr>
          <a:xfrm>
            <a:off x="8616879" y="206204"/>
            <a:ext cx="3575121" cy="253916"/>
          </a:xfrm>
          <a:prstGeom prst="rect">
            <a:avLst/>
          </a:prstGeom>
          <a:noFill/>
        </p:spPr>
        <p:txBody>
          <a:bodyPr wrap="square">
            <a:spAutoFit/>
          </a:bodyPr>
          <a:lstStyle/>
          <a:p>
            <a:r>
              <a:rPr lang="pl-PL" sz="1050" dirty="0"/>
              <a:t>Source: City of Hamburg</a:t>
            </a:r>
          </a:p>
        </p:txBody>
      </p:sp>
    </p:spTree>
    <p:extLst>
      <p:ext uri="{BB962C8B-B14F-4D97-AF65-F5344CB8AC3E}">
        <p14:creationId xmlns:p14="http://schemas.microsoft.com/office/powerpoint/2010/main" val="39569616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7">
            <a:extLst>
              <a:ext uri="{FF2B5EF4-FFF2-40B4-BE49-F238E27FC236}">
                <a16:creationId xmlns:a16="http://schemas.microsoft.com/office/drawing/2014/main" id="{C281A254-CCFD-4791-AAF8-079CF8BAE077}"/>
              </a:ext>
            </a:extLst>
          </p:cNvPr>
          <p:cNvSpPr>
            <a:spLocks noGrp="1"/>
          </p:cNvSpPr>
          <p:nvPr>
            <p:ph type="ftr" sz="quarter" idx="11"/>
          </p:nvPr>
        </p:nvSpPr>
        <p:spPr>
          <a:xfrm>
            <a:off x="1470854" y="6223430"/>
            <a:ext cx="1377121" cy="291297"/>
          </a:xfrm>
        </p:spPr>
        <p:txBody>
          <a:bodyPr/>
          <a:lstStyle/>
          <a:p>
            <a:r>
              <a:rPr lang="de-DE" noProof="0" dirty="0"/>
              <a:t>PrioBike-HH</a:t>
            </a:r>
          </a:p>
        </p:txBody>
      </p:sp>
      <p:sp>
        <p:nvSpPr>
          <p:cNvPr id="6" name="Foliennummernplatzhalter 5">
            <a:extLst>
              <a:ext uri="{FF2B5EF4-FFF2-40B4-BE49-F238E27FC236}">
                <a16:creationId xmlns:a16="http://schemas.microsoft.com/office/drawing/2014/main" id="{E85728D9-D546-400E-8FE9-722DCB077643}"/>
              </a:ext>
            </a:extLst>
          </p:cNvPr>
          <p:cNvSpPr>
            <a:spLocks noGrp="1"/>
          </p:cNvSpPr>
          <p:nvPr>
            <p:ph type="sldNum" sz="quarter" idx="4"/>
          </p:nvPr>
        </p:nvSpPr>
        <p:spPr>
          <a:xfrm>
            <a:off x="1470855" y="6578653"/>
            <a:ext cx="960000" cy="164148"/>
          </a:xfrm>
        </p:spPr>
        <p:txBody>
          <a:bodyPr/>
          <a:lstStyle/>
          <a:p>
            <a:r>
              <a:rPr lang="de-DE" dirty="0"/>
              <a:t>Seite </a:t>
            </a:r>
            <a:fld id="{7035D381-67B0-48C1-98E1-720E08ACEF49}" type="slidenum">
              <a:rPr lang="de-DE" smtClean="0"/>
              <a:pPr/>
              <a:t>43</a:t>
            </a:fld>
            <a:endParaRPr lang="de-DE" dirty="0"/>
          </a:p>
        </p:txBody>
      </p:sp>
      <p:sp>
        <p:nvSpPr>
          <p:cNvPr id="2" name="Titel 1">
            <a:extLst>
              <a:ext uri="{FF2B5EF4-FFF2-40B4-BE49-F238E27FC236}">
                <a16:creationId xmlns:a16="http://schemas.microsoft.com/office/drawing/2014/main" id="{8555E127-939D-462C-923B-A2581CD2E24A}"/>
              </a:ext>
            </a:extLst>
          </p:cNvPr>
          <p:cNvSpPr>
            <a:spLocks noGrp="1"/>
          </p:cNvSpPr>
          <p:nvPr>
            <p:ph type="title"/>
          </p:nvPr>
        </p:nvSpPr>
        <p:spPr/>
        <p:txBody>
          <a:bodyPr/>
          <a:lstStyle/>
          <a:p>
            <a:r>
              <a:rPr lang="de-DE" dirty="0"/>
              <a:t>Green </a:t>
            </a:r>
            <a:r>
              <a:rPr lang="de-DE" dirty="0" err="1"/>
              <a:t>waves</a:t>
            </a:r>
            <a:endParaRPr lang="de-DE" dirty="0"/>
          </a:p>
        </p:txBody>
      </p:sp>
      <p:sp>
        <p:nvSpPr>
          <p:cNvPr id="11" name="TextBox 5">
            <a:extLst>
              <a:ext uri="{FF2B5EF4-FFF2-40B4-BE49-F238E27FC236}">
                <a16:creationId xmlns:a16="http://schemas.microsoft.com/office/drawing/2014/main" id="{2DB2AB1F-03E2-41A4-A1F8-B5EE61D4402D}"/>
              </a:ext>
            </a:extLst>
          </p:cNvPr>
          <p:cNvSpPr txBox="1"/>
          <p:nvPr/>
        </p:nvSpPr>
        <p:spPr>
          <a:xfrm>
            <a:off x="356774" y="1146923"/>
            <a:ext cx="5807916" cy="1774588"/>
          </a:xfrm>
          <a:prstGeom prst="rect">
            <a:avLst/>
          </a:prstGeom>
          <a:noFill/>
        </p:spPr>
        <p:txBody>
          <a:bodyPr wrap="square" rtlCol="0">
            <a:spAutoFit/>
          </a:bodyPr>
          <a:lstStyle/>
          <a:p>
            <a:pPr defTabSz="1344378"/>
            <a:r>
              <a:rPr lang="en-US" sz="2133" b="1" dirty="0">
                <a:solidFill>
                  <a:schemeClr val="accent1"/>
                </a:solidFill>
              </a:rPr>
              <a:t>A green wave implemented for cyclists </a:t>
            </a:r>
          </a:p>
          <a:p>
            <a:pPr marL="380990" indent="-380990" defTabSz="1344378">
              <a:buFont typeface="Arial" panose="020B0604020202020204" pitchFamily="34" charset="0"/>
              <a:buChar char="•"/>
            </a:pPr>
            <a:r>
              <a:rPr lang="en-US" sz="1333" dirty="0">
                <a:solidFill>
                  <a:srgbClr val="303434"/>
                </a:solidFill>
              </a:rPr>
              <a:t>Five traffic lights are coordinated in a row</a:t>
            </a:r>
          </a:p>
          <a:p>
            <a:pPr marL="380990" indent="-380990" defTabSz="1344378">
              <a:buFont typeface="Arial" panose="020B0604020202020204" pitchFamily="34" charset="0"/>
              <a:buChar char="•"/>
            </a:pPr>
            <a:r>
              <a:rPr lang="en-US" sz="1333" dirty="0">
                <a:solidFill>
                  <a:srgbClr val="303434"/>
                </a:solidFill>
              </a:rPr>
              <a:t>For cyclists a speed of 18 km/h or 20 km/h, depending on topology</a:t>
            </a:r>
          </a:p>
          <a:p>
            <a:pPr defTabSz="1344378"/>
            <a:endParaRPr lang="en-US" sz="2667" b="1" spc="-25" dirty="0">
              <a:solidFill>
                <a:srgbClr val="FF3299"/>
              </a:solidFill>
            </a:endParaRPr>
          </a:p>
          <a:p>
            <a:pPr defTabSz="1344378"/>
            <a:r>
              <a:rPr lang="en-US" sz="2133" b="1" dirty="0">
                <a:solidFill>
                  <a:schemeClr val="accent1"/>
                </a:solidFill>
              </a:rPr>
              <a:t>Evaluation</a:t>
            </a:r>
          </a:p>
          <a:p>
            <a:pPr marL="380990" indent="-380990" defTabSz="1344378">
              <a:buFont typeface="Arial" panose="020B0604020202020204" pitchFamily="34" charset="0"/>
              <a:buChar char="•"/>
            </a:pPr>
            <a:r>
              <a:rPr lang="en-US" sz="1333" dirty="0">
                <a:solidFill>
                  <a:srgbClr val="303434"/>
                </a:solidFill>
              </a:rPr>
              <a:t>Floating Car Data is used as well as simulations</a:t>
            </a:r>
            <a:endParaRPr lang="en-GB" sz="1333" dirty="0">
              <a:solidFill>
                <a:srgbClr val="303434"/>
              </a:solidFill>
            </a:endParaRPr>
          </a:p>
        </p:txBody>
      </p:sp>
      <p:pic>
        <p:nvPicPr>
          <p:cNvPr id="12" name="Grafik 11">
            <a:extLst>
              <a:ext uri="{FF2B5EF4-FFF2-40B4-BE49-F238E27FC236}">
                <a16:creationId xmlns:a16="http://schemas.microsoft.com/office/drawing/2014/main" id="{C37ED348-1461-4D7D-BC03-8D548CCFFED9}"/>
              </a:ext>
            </a:extLst>
          </p:cNvPr>
          <p:cNvPicPr>
            <a:picLocks noChangeAspect="1"/>
          </p:cNvPicPr>
          <p:nvPr/>
        </p:nvPicPr>
        <p:blipFill>
          <a:blip r:embed="rId2"/>
          <a:stretch>
            <a:fillRect/>
          </a:stretch>
        </p:blipFill>
        <p:spPr>
          <a:xfrm>
            <a:off x="6603068" y="1146923"/>
            <a:ext cx="5390203" cy="3865344"/>
          </a:xfrm>
          <a:prstGeom prst="rect">
            <a:avLst/>
          </a:prstGeom>
        </p:spPr>
      </p:pic>
      <p:pic>
        <p:nvPicPr>
          <p:cNvPr id="15" name="Grafik 14">
            <a:extLst>
              <a:ext uri="{FF2B5EF4-FFF2-40B4-BE49-F238E27FC236}">
                <a16:creationId xmlns:a16="http://schemas.microsoft.com/office/drawing/2014/main" id="{DE9BD8AB-84EC-4FBD-9977-FE68405D1B12}"/>
              </a:ext>
            </a:extLst>
          </p:cNvPr>
          <p:cNvPicPr>
            <a:picLocks noChangeAspect="1"/>
          </p:cNvPicPr>
          <p:nvPr/>
        </p:nvPicPr>
        <p:blipFill>
          <a:blip r:embed="rId3"/>
          <a:stretch>
            <a:fillRect/>
          </a:stretch>
        </p:blipFill>
        <p:spPr>
          <a:xfrm>
            <a:off x="478368" y="2802112"/>
            <a:ext cx="5730737" cy="2373581"/>
          </a:xfrm>
          <a:prstGeom prst="rect">
            <a:avLst/>
          </a:prstGeom>
        </p:spPr>
      </p:pic>
      <p:sp>
        <p:nvSpPr>
          <p:cNvPr id="16" name="Textfeld 15">
            <a:extLst>
              <a:ext uri="{FF2B5EF4-FFF2-40B4-BE49-F238E27FC236}">
                <a16:creationId xmlns:a16="http://schemas.microsoft.com/office/drawing/2014/main" id="{D149120C-312D-478E-9968-73030EF970E8}"/>
              </a:ext>
            </a:extLst>
          </p:cNvPr>
          <p:cNvSpPr txBox="1"/>
          <p:nvPr/>
        </p:nvSpPr>
        <p:spPr>
          <a:xfrm>
            <a:off x="356774" y="5391786"/>
            <a:ext cx="3315331" cy="276999"/>
          </a:xfrm>
          <a:prstGeom prst="rect">
            <a:avLst/>
          </a:prstGeom>
          <a:noFill/>
        </p:spPr>
        <p:txBody>
          <a:bodyPr wrap="none" rtlCol="0">
            <a:spAutoFit/>
          </a:bodyPr>
          <a:lstStyle/>
          <a:p>
            <a:r>
              <a:rPr lang="en-US" sz="1200" dirty="0"/>
              <a:t>Time-space diagrams for vehicles and cyclists</a:t>
            </a:r>
            <a:endParaRPr lang="de-DE" sz="1200" dirty="0"/>
          </a:p>
        </p:txBody>
      </p:sp>
      <p:sp>
        <p:nvSpPr>
          <p:cNvPr id="3" name="Google Shape;96;p2">
            <a:extLst>
              <a:ext uri="{FF2B5EF4-FFF2-40B4-BE49-F238E27FC236}">
                <a16:creationId xmlns:a16="http://schemas.microsoft.com/office/drawing/2014/main" id="{8F502597-9F50-C73F-E272-6F7E2DB42262}"/>
              </a:ext>
            </a:extLst>
          </p:cNvPr>
          <p:cNvSpPr txBox="1">
            <a:spLocks/>
          </p:cNvSpPr>
          <p:nvPr/>
        </p:nvSpPr>
        <p:spPr>
          <a:xfrm>
            <a:off x="198729" y="-286687"/>
            <a:ext cx="10747548"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3600"/>
            </a:pPr>
            <a:r>
              <a:rPr lang="en-US" sz="3600" dirty="0"/>
              <a:t>ITS Services for Cyclists</a:t>
            </a:r>
            <a:r>
              <a:rPr lang="pl-PL" sz="3600" dirty="0"/>
              <a:t> - Hamburg</a:t>
            </a:r>
            <a:endParaRPr lang="en-US" dirty="0"/>
          </a:p>
        </p:txBody>
      </p:sp>
      <p:sp>
        <p:nvSpPr>
          <p:cNvPr id="4" name="pole tekstowe 3">
            <a:extLst>
              <a:ext uri="{FF2B5EF4-FFF2-40B4-BE49-F238E27FC236}">
                <a16:creationId xmlns:a16="http://schemas.microsoft.com/office/drawing/2014/main" id="{07C87F56-E9C0-964C-CEC0-335426E54D94}"/>
              </a:ext>
            </a:extLst>
          </p:cNvPr>
          <p:cNvSpPr txBox="1"/>
          <p:nvPr/>
        </p:nvSpPr>
        <p:spPr>
          <a:xfrm>
            <a:off x="8616879" y="206204"/>
            <a:ext cx="3575121" cy="253916"/>
          </a:xfrm>
          <a:prstGeom prst="rect">
            <a:avLst/>
          </a:prstGeom>
          <a:noFill/>
        </p:spPr>
        <p:txBody>
          <a:bodyPr wrap="square">
            <a:spAutoFit/>
          </a:bodyPr>
          <a:lstStyle/>
          <a:p>
            <a:r>
              <a:rPr lang="pl-PL" sz="1050" dirty="0"/>
              <a:t>Source: City of Hamburg</a:t>
            </a:r>
          </a:p>
        </p:txBody>
      </p:sp>
    </p:spTree>
    <p:extLst>
      <p:ext uri="{BB962C8B-B14F-4D97-AF65-F5344CB8AC3E}">
        <p14:creationId xmlns:p14="http://schemas.microsoft.com/office/powerpoint/2010/main" val="41751340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7">
            <a:extLst>
              <a:ext uri="{FF2B5EF4-FFF2-40B4-BE49-F238E27FC236}">
                <a16:creationId xmlns:a16="http://schemas.microsoft.com/office/drawing/2014/main" id="{C281A254-CCFD-4791-AAF8-079CF8BAE077}"/>
              </a:ext>
            </a:extLst>
          </p:cNvPr>
          <p:cNvSpPr>
            <a:spLocks noGrp="1"/>
          </p:cNvSpPr>
          <p:nvPr>
            <p:ph type="ftr" sz="quarter" idx="11"/>
          </p:nvPr>
        </p:nvSpPr>
        <p:spPr>
          <a:xfrm>
            <a:off x="1470854" y="6223430"/>
            <a:ext cx="1377121" cy="291297"/>
          </a:xfrm>
        </p:spPr>
        <p:txBody>
          <a:bodyPr/>
          <a:lstStyle/>
          <a:p>
            <a:r>
              <a:rPr lang="de-DE" noProof="0" dirty="0"/>
              <a:t>PrioBike-HH</a:t>
            </a:r>
          </a:p>
        </p:txBody>
      </p:sp>
      <p:sp>
        <p:nvSpPr>
          <p:cNvPr id="6" name="Foliennummernplatzhalter 5">
            <a:extLst>
              <a:ext uri="{FF2B5EF4-FFF2-40B4-BE49-F238E27FC236}">
                <a16:creationId xmlns:a16="http://schemas.microsoft.com/office/drawing/2014/main" id="{E85728D9-D546-400E-8FE9-722DCB077643}"/>
              </a:ext>
            </a:extLst>
          </p:cNvPr>
          <p:cNvSpPr>
            <a:spLocks noGrp="1"/>
          </p:cNvSpPr>
          <p:nvPr>
            <p:ph type="sldNum" sz="quarter" idx="4"/>
          </p:nvPr>
        </p:nvSpPr>
        <p:spPr>
          <a:xfrm>
            <a:off x="1470855" y="6578653"/>
            <a:ext cx="960000" cy="164148"/>
          </a:xfrm>
        </p:spPr>
        <p:txBody>
          <a:bodyPr/>
          <a:lstStyle/>
          <a:p>
            <a:r>
              <a:rPr lang="de-DE" dirty="0"/>
              <a:t>Seite </a:t>
            </a:r>
            <a:fld id="{7035D381-67B0-48C1-98E1-720E08ACEF49}" type="slidenum">
              <a:rPr lang="de-DE" smtClean="0"/>
              <a:pPr/>
              <a:t>44</a:t>
            </a:fld>
            <a:endParaRPr lang="de-DE" dirty="0"/>
          </a:p>
        </p:txBody>
      </p:sp>
      <p:sp>
        <p:nvSpPr>
          <p:cNvPr id="2" name="Titel 1">
            <a:extLst>
              <a:ext uri="{FF2B5EF4-FFF2-40B4-BE49-F238E27FC236}">
                <a16:creationId xmlns:a16="http://schemas.microsoft.com/office/drawing/2014/main" id="{8555E127-939D-462C-923B-A2581CD2E24A}"/>
              </a:ext>
            </a:extLst>
          </p:cNvPr>
          <p:cNvSpPr>
            <a:spLocks noGrp="1"/>
          </p:cNvSpPr>
          <p:nvPr>
            <p:ph type="title"/>
          </p:nvPr>
        </p:nvSpPr>
        <p:spPr/>
        <p:txBody>
          <a:bodyPr/>
          <a:lstStyle/>
          <a:p>
            <a:r>
              <a:rPr lang="de-DE" dirty="0"/>
              <a:t>Green </a:t>
            </a:r>
            <a:r>
              <a:rPr lang="de-DE" dirty="0" err="1"/>
              <a:t>waves</a:t>
            </a:r>
            <a:endParaRPr lang="de-DE" dirty="0"/>
          </a:p>
        </p:txBody>
      </p:sp>
      <p:pic>
        <p:nvPicPr>
          <p:cNvPr id="4" name="Grafik 3">
            <a:extLst>
              <a:ext uri="{FF2B5EF4-FFF2-40B4-BE49-F238E27FC236}">
                <a16:creationId xmlns:a16="http://schemas.microsoft.com/office/drawing/2014/main" id="{901CC6C9-7532-45F8-A43B-FB0145A2F22E}"/>
              </a:ext>
            </a:extLst>
          </p:cNvPr>
          <p:cNvPicPr>
            <a:picLocks noChangeAspect="1"/>
          </p:cNvPicPr>
          <p:nvPr/>
        </p:nvPicPr>
        <p:blipFill>
          <a:blip r:embed="rId2"/>
          <a:stretch>
            <a:fillRect/>
          </a:stretch>
        </p:blipFill>
        <p:spPr>
          <a:xfrm>
            <a:off x="2847975" y="1421209"/>
            <a:ext cx="6753373" cy="5321592"/>
          </a:xfrm>
          <a:prstGeom prst="rect">
            <a:avLst/>
          </a:prstGeom>
        </p:spPr>
      </p:pic>
      <p:sp>
        <p:nvSpPr>
          <p:cNvPr id="3" name="Google Shape;96;p2">
            <a:extLst>
              <a:ext uri="{FF2B5EF4-FFF2-40B4-BE49-F238E27FC236}">
                <a16:creationId xmlns:a16="http://schemas.microsoft.com/office/drawing/2014/main" id="{910EC8D0-D76E-FA81-E88B-C182CBF7EAAD}"/>
              </a:ext>
            </a:extLst>
          </p:cNvPr>
          <p:cNvSpPr txBox="1">
            <a:spLocks/>
          </p:cNvSpPr>
          <p:nvPr/>
        </p:nvSpPr>
        <p:spPr>
          <a:xfrm>
            <a:off x="152851" y="-329619"/>
            <a:ext cx="10747548"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3600"/>
            </a:pPr>
            <a:r>
              <a:rPr lang="en-US" sz="3600" dirty="0"/>
              <a:t>ITS Services for Cyclists</a:t>
            </a:r>
            <a:r>
              <a:rPr lang="pl-PL" sz="3600" dirty="0"/>
              <a:t> - Hamburg</a:t>
            </a:r>
            <a:endParaRPr lang="en-US" dirty="0"/>
          </a:p>
        </p:txBody>
      </p:sp>
      <p:sp>
        <p:nvSpPr>
          <p:cNvPr id="5" name="pole tekstowe 4">
            <a:extLst>
              <a:ext uri="{FF2B5EF4-FFF2-40B4-BE49-F238E27FC236}">
                <a16:creationId xmlns:a16="http://schemas.microsoft.com/office/drawing/2014/main" id="{9AC9EDDD-9818-B222-6C1A-AEA98A7F0934}"/>
              </a:ext>
            </a:extLst>
          </p:cNvPr>
          <p:cNvSpPr txBox="1"/>
          <p:nvPr/>
        </p:nvSpPr>
        <p:spPr>
          <a:xfrm>
            <a:off x="8616879" y="206204"/>
            <a:ext cx="3575121" cy="253916"/>
          </a:xfrm>
          <a:prstGeom prst="rect">
            <a:avLst/>
          </a:prstGeom>
          <a:noFill/>
        </p:spPr>
        <p:txBody>
          <a:bodyPr wrap="square">
            <a:spAutoFit/>
          </a:bodyPr>
          <a:lstStyle/>
          <a:p>
            <a:r>
              <a:rPr lang="pl-PL" sz="1050" dirty="0"/>
              <a:t>Source: City of Hamburg</a:t>
            </a:r>
          </a:p>
        </p:txBody>
      </p:sp>
    </p:spTree>
    <p:extLst>
      <p:ext uri="{BB962C8B-B14F-4D97-AF65-F5344CB8AC3E}">
        <p14:creationId xmlns:p14="http://schemas.microsoft.com/office/powerpoint/2010/main" val="6673561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7">
            <a:extLst>
              <a:ext uri="{FF2B5EF4-FFF2-40B4-BE49-F238E27FC236}">
                <a16:creationId xmlns:a16="http://schemas.microsoft.com/office/drawing/2014/main" id="{C281A254-CCFD-4791-AAF8-079CF8BAE077}"/>
              </a:ext>
            </a:extLst>
          </p:cNvPr>
          <p:cNvSpPr>
            <a:spLocks noGrp="1"/>
          </p:cNvSpPr>
          <p:nvPr>
            <p:ph type="ftr" sz="quarter" idx="11"/>
          </p:nvPr>
        </p:nvSpPr>
        <p:spPr>
          <a:xfrm>
            <a:off x="1470854" y="6223430"/>
            <a:ext cx="1377121" cy="291297"/>
          </a:xfrm>
        </p:spPr>
        <p:txBody>
          <a:bodyPr/>
          <a:lstStyle/>
          <a:p>
            <a:r>
              <a:rPr lang="de-DE" noProof="0" dirty="0"/>
              <a:t>PrioBike-HH</a:t>
            </a:r>
          </a:p>
        </p:txBody>
      </p:sp>
      <p:sp>
        <p:nvSpPr>
          <p:cNvPr id="6" name="Foliennummernplatzhalter 5">
            <a:extLst>
              <a:ext uri="{FF2B5EF4-FFF2-40B4-BE49-F238E27FC236}">
                <a16:creationId xmlns:a16="http://schemas.microsoft.com/office/drawing/2014/main" id="{E85728D9-D546-400E-8FE9-722DCB077643}"/>
              </a:ext>
            </a:extLst>
          </p:cNvPr>
          <p:cNvSpPr>
            <a:spLocks noGrp="1"/>
          </p:cNvSpPr>
          <p:nvPr>
            <p:ph type="sldNum" sz="quarter" idx="4"/>
          </p:nvPr>
        </p:nvSpPr>
        <p:spPr>
          <a:xfrm>
            <a:off x="1470855" y="6578653"/>
            <a:ext cx="960000" cy="164148"/>
          </a:xfrm>
        </p:spPr>
        <p:txBody>
          <a:bodyPr/>
          <a:lstStyle/>
          <a:p>
            <a:r>
              <a:rPr lang="de-DE" dirty="0"/>
              <a:t>Seite </a:t>
            </a:r>
            <a:fld id="{7035D381-67B0-48C1-98E1-720E08ACEF49}" type="slidenum">
              <a:rPr lang="de-DE" smtClean="0"/>
              <a:pPr/>
              <a:t>45</a:t>
            </a:fld>
            <a:endParaRPr lang="de-DE" dirty="0"/>
          </a:p>
        </p:txBody>
      </p:sp>
      <p:sp>
        <p:nvSpPr>
          <p:cNvPr id="2" name="Titel 1">
            <a:extLst>
              <a:ext uri="{FF2B5EF4-FFF2-40B4-BE49-F238E27FC236}">
                <a16:creationId xmlns:a16="http://schemas.microsoft.com/office/drawing/2014/main" id="{8555E127-939D-462C-923B-A2581CD2E24A}"/>
              </a:ext>
            </a:extLst>
          </p:cNvPr>
          <p:cNvSpPr>
            <a:spLocks noGrp="1"/>
          </p:cNvSpPr>
          <p:nvPr>
            <p:ph type="title"/>
          </p:nvPr>
        </p:nvSpPr>
        <p:spPr>
          <a:xfrm>
            <a:off x="409676" y="766088"/>
            <a:ext cx="11372647" cy="443199"/>
          </a:xfrm>
        </p:spPr>
        <p:txBody>
          <a:bodyPr>
            <a:normAutofit fontScale="90000"/>
          </a:bodyPr>
          <a:lstStyle/>
          <a:p>
            <a:r>
              <a:rPr lang="de-DE" dirty="0"/>
              <a:t>Glosa Smartphone App </a:t>
            </a:r>
            <a:r>
              <a:rPr lang="de-DE" dirty="0" err="1"/>
              <a:t>to</a:t>
            </a:r>
            <a:r>
              <a:rPr lang="de-DE" dirty="0"/>
              <a:t> </a:t>
            </a:r>
            <a:r>
              <a:rPr lang="de-DE" dirty="0" err="1"/>
              <a:t>increase</a:t>
            </a:r>
            <a:r>
              <a:rPr lang="de-DE" dirty="0"/>
              <a:t> </a:t>
            </a:r>
            <a:r>
              <a:rPr lang="de-DE" dirty="0" err="1"/>
              <a:t>comfort</a:t>
            </a:r>
            <a:endParaRPr lang="de-DE" dirty="0"/>
          </a:p>
        </p:txBody>
      </p:sp>
      <p:sp>
        <p:nvSpPr>
          <p:cNvPr id="11" name="Textplatzhalter 6">
            <a:extLst>
              <a:ext uri="{FF2B5EF4-FFF2-40B4-BE49-F238E27FC236}">
                <a16:creationId xmlns:a16="http://schemas.microsoft.com/office/drawing/2014/main" id="{3954184E-CCB6-4C73-9EA3-BFFF896DAD3A}"/>
              </a:ext>
            </a:extLst>
          </p:cNvPr>
          <p:cNvSpPr txBox="1">
            <a:spLocks/>
          </p:cNvSpPr>
          <p:nvPr/>
        </p:nvSpPr>
        <p:spPr>
          <a:xfrm>
            <a:off x="703621" y="7772783"/>
            <a:ext cx="3808817" cy="143629"/>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de-DE" sz="1200" dirty="0"/>
              <a:t>©BVM</a:t>
            </a:r>
          </a:p>
        </p:txBody>
      </p:sp>
      <p:sp>
        <p:nvSpPr>
          <p:cNvPr id="3" name="Rechteck 2">
            <a:extLst>
              <a:ext uri="{FF2B5EF4-FFF2-40B4-BE49-F238E27FC236}">
                <a16:creationId xmlns:a16="http://schemas.microsoft.com/office/drawing/2014/main" id="{C68CF0BE-0908-4BFC-80BF-42151736C6C7}"/>
              </a:ext>
            </a:extLst>
          </p:cNvPr>
          <p:cNvSpPr/>
          <p:nvPr/>
        </p:nvSpPr>
        <p:spPr>
          <a:xfrm>
            <a:off x="478367" y="1385888"/>
            <a:ext cx="3427589" cy="912814"/>
          </a:xfrm>
          <a:prstGeom prst="rect">
            <a:avLst/>
          </a:prstGeom>
        </p:spPr>
        <p:txBody>
          <a:bodyPr wrap="square">
            <a:spAutoFit/>
          </a:bodyPr>
          <a:lstStyle/>
          <a:p>
            <a:pPr>
              <a:spcBef>
                <a:spcPts val="533"/>
              </a:spcBef>
              <a:buClr>
                <a:schemeClr val="bg1"/>
              </a:buClr>
              <a:buSzPct val="150000"/>
            </a:pPr>
            <a:r>
              <a:rPr lang="en-US" sz="1333" dirty="0">
                <a:solidFill>
                  <a:srgbClr val="303434"/>
                </a:solidFill>
              </a:rPr>
              <a:t>Development of an app, for use on smartphones, that provides a GLOSA for cyclists as well as optimized bicycle traffic routing</a:t>
            </a:r>
            <a:r>
              <a:rPr lang="de-DE" sz="1333" dirty="0">
                <a:solidFill>
                  <a:srgbClr val="303434"/>
                </a:solidFill>
              </a:rPr>
              <a:t>. </a:t>
            </a:r>
          </a:p>
        </p:txBody>
      </p:sp>
      <p:pic>
        <p:nvPicPr>
          <p:cNvPr id="15" name="Grafik 14">
            <a:extLst>
              <a:ext uri="{FF2B5EF4-FFF2-40B4-BE49-F238E27FC236}">
                <a16:creationId xmlns:a16="http://schemas.microsoft.com/office/drawing/2014/main" id="{70C69336-CA42-49AF-B0AD-4728C447D01F}"/>
              </a:ext>
            </a:extLst>
          </p:cNvPr>
          <p:cNvPicPr>
            <a:picLocks noChangeAspect="1"/>
          </p:cNvPicPr>
          <p:nvPr/>
        </p:nvPicPr>
        <p:blipFill>
          <a:blip r:embed="rId2"/>
          <a:stretch>
            <a:fillRect/>
          </a:stretch>
        </p:blipFill>
        <p:spPr>
          <a:xfrm>
            <a:off x="8499447" y="1404377"/>
            <a:ext cx="2165892" cy="4687535"/>
          </a:xfrm>
          <a:prstGeom prst="rect">
            <a:avLst/>
          </a:prstGeom>
        </p:spPr>
      </p:pic>
      <p:pic>
        <p:nvPicPr>
          <p:cNvPr id="17" name="Grafik 16">
            <a:extLst>
              <a:ext uri="{FF2B5EF4-FFF2-40B4-BE49-F238E27FC236}">
                <a16:creationId xmlns:a16="http://schemas.microsoft.com/office/drawing/2014/main" id="{D15A3C25-1844-4333-94F6-1478D76629B4}"/>
              </a:ext>
            </a:extLst>
          </p:cNvPr>
          <p:cNvPicPr>
            <a:picLocks noChangeAspect="1"/>
          </p:cNvPicPr>
          <p:nvPr/>
        </p:nvPicPr>
        <p:blipFill>
          <a:blip r:embed="rId3"/>
          <a:stretch>
            <a:fillRect/>
          </a:stretch>
        </p:blipFill>
        <p:spPr>
          <a:xfrm>
            <a:off x="3917246" y="1404377"/>
            <a:ext cx="2157351" cy="4669047"/>
          </a:xfrm>
          <a:prstGeom prst="rect">
            <a:avLst/>
          </a:prstGeom>
        </p:spPr>
      </p:pic>
      <p:pic>
        <p:nvPicPr>
          <p:cNvPr id="19" name="Grafik 18">
            <a:extLst>
              <a:ext uri="{FF2B5EF4-FFF2-40B4-BE49-F238E27FC236}">
                <a16:creationId xmlns:a16="http://schemas.microsoft.com/office/drawing/2014/main" id="{37A30FC1-EB7E-49E9-BF28-6471CDA4A61D}"/>
              </a:ext>
            </a:extLst>
          </p:cNvPr>
          <p:cNvPicPr>
            <a:picLocks noChangeAspect="1"/>
          </p:cNvPicPr>
          <p:nvPr/>
        </p:nvPicPr>
        <p:blipFill>
          <a:blip r:embed="rId4"/>
          <a:stretch>
            <a:fillRect/>
          </a:stretch>
        </p:blipFill>
        <p:spPr>
          <a:xfrm>
            <a:off x="6164691" y="1404376"/>
            <a:ext cx="2226661" cy="4819053"/>
          </a:xfrm>
          <a:prstGeom prst="rect">
            <a:avLst/>
          </a:prstGeom>
        </p:spPr>
      </p:pic>
      <p:sp>
        <p:nvSpPr>
          <p:cNvPr id="4" name="Google Shape;96;p2">
            <a:extLst>
              <a:ext uri="{FF2B5EF4-FFF2-40B4-BE49-F238E27FC236}">
                <a16:creationId xmlns:a16="http://schemas.microsoft.com/office/drawing/2014/main" id="{790ABADD-1964-2099-A9C8-4400A96191AE}"/>
              </a:ext>
            </a:extLst>
          </p:cNvPr>
          <p:cNvSpPr txBox="1">
            <a:spLocks/>
          </p:cNvSpPr>
          <p:nvPr/>
        </p:nvSpPr>
        <p:spPr>
          <a:xfrm>
            <a:off x="152851" y="-329619"/>
            <a:ext cx="10747548"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3600"/>
            </a:pPr>
            <a:r>
              <a:rPr lang="en-US" sz="3600" dirty="0"/>
              <a:t>ITS Services for Cyclists</a:t>
            </a:r>
            <a:r>
              <a:rPr lang="pl-PL" sz="3600" dirty="0"/>
              <a:t> - Hamburg</a:t>
            </a:r>
            <a:endParaRPr lang="en-US" dirty="0"/>
          </a:p>
        </p:txBody>
      </p:sp>
      <p:sp>
        <p:nvSpPr>
          <p:cNvPr id="5" name="pole tekstowe 4">
            <a:extLst>
              <a:ext uri="{FF2B5EF4-FFF2-40B4-BE49-F238E27FC236}">
                <a16:creationId xmlns:a16="http://schemas.microsoft.com/office/drawing/2014/main" id="{210A0E11-E3A2-293F-848F-71FF7FD0FB65}"/>
              </a:ext>
            </a:extLst>
          </p:cNvPr>
          <p:cNvSpPr txBox="1"/>
          <p:nvPr/>
        </p:nvSpPr>
        <p:spPr>
          <a:xfrm>
            <a:off x="8616879" y="206204"/>
            <a:ext cx="3575121" cy="253916"/>
          </a:xfrm>
          <a:prstGeom prst="rect">
            <a:avLst/>
          </a:prstGeom>
          <a:noFill/>
        </p:spPr>
        <p:txBody>
          <a:bodyPr wrap="square">
            <a:spAutoFit/>
          </a:bodyPr>
          <a:lstStyle/>
          <a:p>
            <a:r>
              <a:rPr lang="pl-PL" sz="1050" dirty="0"/>
              <a:t>Source: City of Hamburg</a:t>
            </a:r>
          </a:p>
        </p:txBody>
      </p:sp>
    </p:spTree>
    <p:extLst>
      <p:ext uri="{BB962C8B-B14F-4D97-AF65-F5344CB8AC3E}">
        <p14:creationId xmlns:p14="http://schemas.microsoft.com/office/powerpoint/2010/main" val="6350452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7">
            <a:extLst>
              <a:ext uri="{FF2B5EF4-FFF2-40B4-BE49-F238E27FC236}">
                <a16:creationId xmlns:a16="http://schemas.microsoft.com/office/drawing/2014/main" id="{C281A254-CCFD-4791-AAF8-079CF8BAE077}"/>
              </a:ext>
            </a:extLst>
          </p:cNvPr>
          <p:cNvSpPr>
            <a:spLocks noGrp="1"/>
          </p:cNvSpPr>
          <p:nvPr>
            <p:ph type="ftr" sz="quarter" idx="11"/>
          </p:nvPr>
        </p:nvSpPr>
        <p:spPr>
          <a:xfrm>
            <a:off x="1470854" y="6223430"/>
            <a:ext cx="1377121" cy="291297"/>
          </a:xfrm>
        </p:spPr>
        <p:txBody>
          <a:bodyPr/>
          <a:lstStyle/>
          <a:p>
            <a:r>
              <a:rPr lang="de-DE" noProof="0" dirty="0"/>
              <a:t>PrioBike-HH</a:t>
            </a:r>
          </a:p>
        </p:txBody>
      </p:sp>
      <p:sp>
        <p:nvSpPr>
          <p:cNvPr id="6" name="Foliennummernplatzhalter 5">
            <a:extLst>
              <a:ext uri="{FF2B5EF4-FFF2-40B4-BE49-F238E27FC236}">
                <a16:creationId xmlns:a16="http://schemas.microsoft.com/office/drawing/2014/main" id="{E85728D9-D546-400E-8FE9-722DCB077643}"/>
              </a:ext>
            </a:extLst>
          </p:cNvPr>
          <p:cNvSpPr>
            <a:spLocks noGrp="1"/>
          </p:cNvSpPr>
          <p:nvPr>
            <p:ph type="sldNum" sz="quarter" idx="4"/>
          </p:nvPr>
        </p:nvSpPr>
        <p:spPr>
          <a:xfrm>
            <a:off x="1470855" y="6578653"/>
            <a:ext cx="960000" cy="164148"/>
          </a:xfrm>
        </p:spPr>
        <p:txBody>
          <a:bodyPr/>
          <a:lstStyle/>
          <a:p>
            <a:r>
              <a:rPr lang="de-DE" dirty="0"/>
              <a:t>Seite </a:t>
            </a:r>
            <a:fld id="{7035D381-67B0-48C1-98E1-720E08ACEF49}" type="slidenum">
              <a:rPr lang="de-DE" smtClean="0"/>
              <a:pPr/>
              <a:t>46</a:t>
            </a:fld>
            <a:endParaRPr lang="de-DE" dirty="0"/>
          </a:p>
        </p:txBody>
      </p:sp>
      <p:sp>
        <p:nvSpPr>
          <p:cNvPr id="2" name="Titel 1">
            <a:extLst>
              <a:ext uri="{FF2B5EF4-FFF2-40B4-BE49-F238E27FC236}">
                <a16:creationId xmlns:a16="http://schemas.microsoft.com/office/drawing/2014/main" id="{8555E127-939D-462C-923B-A2581CD2E24A}"/>
              </a:ext>
            </a:extLst>
          </p:cNvPr>
          <p:cNvSpPr>
            <a:spLocks noGrp="1"/>
          </p:cNvSpPr>
          <p:nvPr>
            <p:ph type="title"/>
          </p:nvPr>
        </p:nvSpPr>
        <p:spPr>
          <a:xfrm>
            <a:off x="409676" y="512141"/>
            <a:ext cx="11372647" cy="443199"/>
          </a:xfrm>
        </p:spPr>
        <p:txBody>
          <a:bodyPr>
            <a:normAutofit fontScale="90000"/>
          </a:bodyPr>
          <a:lstStyle/>
          <a:p>
            <a:r>
              <a:rPr lang="en-GB" dirty="0" err="1"/>
              <a:t>Glosa</a:t>
            </a:r>
            <a:r>
              <a:rPr lang="en-GB" dirty="0"/>
              <a:t> Smartphone App to increase comfort</a:t>
            </a:r>
          </a:p>
        </p:txBody>
      </p:sp>
      <p:sp>
        <p:nvSpPr>
          <p:cNvPr id="11" name="Textplatzhalter 6">
            <a:extLst>
              <a:ext uri="{FF2B5EF4-FFF2-40B4-BE49-F238E27FC236}">
                <a16:creationId xmlns:a16="http://schemas.microsoft.com/office/drawing/2014/main" id="{3954184E-CCB6-4C73-9EA3-BFFF896DAD3A}"/>
              </a:ext>
            </a:extLst>
          </p:cNvPr>
          <p:cNvSpPr txBox="1">
            <a:spLocks/>
          </p:cNvSpPr>
          <p:nvPr/>
        </p:nvSpPr>
        <p:spPr>
          <a:xfrm>
            <a:off x="703621" y="7772783"/>
            <a:ext cx="3808817" cy="143629"/>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de-DE" sz="1200" dirty="0"/>
              <a:t>©BVM</a:t>
            </a:r>
          </a:p>
        </p:txBody>
      </p:sp>
      <p:pic>
        <p:nvPicPr>
          <p:cNvPr id="7" name="Grafik 6">
            <a:extLst>
              <a:ext uri="{FF2B5EF4-FFF2-40B4-BE49-F238E27FC236}">
                <a16:creationId xmlns:a16="http://schemas.microsoft.com/office/drawing/2014/main" id="{4CAE1552-0D0B-4633-862B-8778D7C93300}"/>
              </a:ext>
            </a:extLst>
          </p:cNvPr>
          <p:cNvPicPr>
            <a:picLocks noChangeAspect="1"/>
          </p:cNvPicPr>
          <p:nvPr/>
        </p:nvPicPr>
        <p:blipFill rotWithShape="1">
          <a:blip r:embed="rId2"/>
          <a:srcRect r="15903"/>
          <a:stretch/>
        </p:blipFill>
        <p:spPr>
          <a:xfrm>
            <a:off x="5164668" y="1014555"/>
            <a:ext cx="6835421" cy="3004272"/>
          </a:xfrm>
          <a:prstGeom prst="rect">
            <a:avLst/>
          </a:prstGeom>
        </p:spPr>
      </p:pic>
      <p:graphicFrame>
        <p:nvGraphicFramePr>
          <p:cNvPr id="9" name="Diagramm 8">
            <a:extLst>
              <a:ext uri="{FF2B5EF4-FFF2-40B4-BE49-F238E27FC236}">
                <a16:creationId xmlns:a16="http://schemas.microsoft.com/office/drawing/2014/main" id="{FEF3EB76-0E5D-45A9-803E-C36854F295DB}"/>
              </a:ext>
            </a:extLst>
          </p:cNvPr>
          <p:cNvGraphicFramePr/>
          <p:nvPr/>
        </p:nvGraphicFramePr>
        <p:xfrm>
          <a:off x="340987" y="1014555"/>
          <a:ext cx="4659991" cy="26656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feld 9">
            <a:extLst>
              <a:ext uri="{FF2B5EF4-FFF2-40B4-BE49-F238E27FC236}">
                <a16:creationId xmlns:a16="http://schemas.microsoft.com/office/drawing/2014/main" id="{2C1C2D2E-587D-4D54-89C1-10BEB0D800CB}"/>
              </a:ext>
            </a:extLst>
          </p:cNvPr>
          <p:cNvSpPr txBox="1"/>
          <p:nvPr/>
        </p:nvSpPr>
        <p:spPr>
          <a:xfrm>
            <a:off x="5032027" y="3956646"/>
            <a:ext cx="2136419" cy="379656"/>
          </a:xfrm>
          <a:prstGeom prst="rect">
            <a:avLst/>
          </a:prstGeom>
          <a:noFill/>
        </p:spPr>
        <p:txBody>
          <a:bodyPr wrap="square" rtlCol="0">
            <a:spAutoFit/>
          </a:bodyPr>
          <a:lstStyle/>
          <a:p>
            <a:r>
              <a:rPr lang="de-DE" sz="1200" dirty="0"/>
              <a:t>Masterportal</a:t>
            </a:r>
            <a:r>
              <a:rPr lang="de-DE" sz="1867" dirty="0"/>
              <a:t> </a:t>
            </a:r>
            <a:r>
              <a:rPr lang="de-DE" sz="1200" dirty="0"/>
              <a:t>Visualisation</a:t>
            </a:r>
            <a:r>
              <a:rPr lang="de-DE" sz="1867" dirty="0"/>
              <a:t> </a:t>
            </a:r>
          </a:p>
        </p:txBody>
      </p:sp>
      <p:sp>
        <p:nvSpPr>
          <p:cNvPr id="12" name="Rechteck 11">
            <a:extLst>
              <a:ext uri="{FF2B5EF4-FFF2-40B4-BE49-F238E27FC236}">
                <a16:creationId xmlns:a16="http://schemas.microsoft.com/office/drawing/2014/main" id="{DF2B9539-3F66-4D0E-8489-D9A71CBCBFDE}"/>
              </a:ext>
            </a:extLst>
          </p:cNvPr>
          <p:cNvSpPr/>
          <p:nvPr/>
        </p:nvSpPr>
        <p:spPr>
          <a:xfrm>
            <a:off x="4115278" y="4897931"/>
            <a:ext cx="3961445" cy="912814"/>
          </a:xfrm>
          <a:prstGeom prst="rect">
            <a:avLst/>
          </a:prstGeom>
          <a:solidFill>
            <a:srgbClr val="7FADD4"/>
          </a:solidFill>
        </p:spPr>
        <p:txBody>
          <a:bodyPr wrap="square">
            <a:spAutoFit/>
          </a:bodyPr>
          <a:lstStyle/>
          <a:p>
            <a:pPr algn="ctr"/>
            <a:r>
              <a:rPr lang="de-DE" sz="1333" dirty="0">
                <a:solidFill>
                  <a:srgbClr val="303434"/>
                </a:solidFill>
                <a:latin typeface="HamburgSans"/>
              </a:rPr>
              <a:t>Data </a:t>
            </a:r>
            <a:r>
              <a:rPr lang="de-DE" sz="1333" dirty="0" err="1">
                <a:solidFill>
                  <a:srgbClr val="303434"/>
                </a:solidFill>
                <a:latin typeface="HamburgSans"/>
              </a:rPr>
              <a:t>can</a:t>
            </a:r>
            <a:r>
              <a:rPr lang="de-DE" sz="1333" dirty="0">
                <a:solidFill>
                  <a:srgbClr val="303434"/>
                </a:solidFill>
                <a:latin typeface="HamburgSans"/>
              </a:rPr>
              <a:t> </a:t>
            </a:r>
            <a:r>
              <a:rPr lang="de-DE" sz="1333" dirty="0" err="1">
                <a:solidFill>
                  <a:srgbClr val="303434"/>
                </a:solidFill>
                <a:latin typeface="HamburgSans"/>
              </a:rPr>
              <a:t>be</a:t>
            </a:r>
            <a:r>
              <a:rPr lang="de-DE" sz="1333" dirty="0">
                <a:solidFill>
                  <a:srgbClr val="303434"/>
                </a:solidFill>
                <a:latin typeface="HamburgSans"/>
              </a:rPr>
              <a:t> </a:t>
            </a:r>
            <a:r>
              <a:rPr lang="de-DE" sz="1333" dirty="0" err="1">
                <a:solidFill>
                  <a:srgbClr val="303434"/>
                </a:solidFill>
                <a:latin typeface="HamburgSans"/>
              </a:rPr>
              <a:t>accessed</a:t>
            </a:r>
            <a:r>
              <a:rPr lang="de-DE" sz="1333" dirty="0">
                <a:solidFill>
                  <a:srgbClr val="303434"/>
                </a:solidFill>
                <a:latin typeface="HamburgSans"/>
              </a:rPr>
              <a:t> via: </a:t>
            </a:r>
          </a:p>
          <a:p>
            <a:pPr algn="ctr"/>
            <a:endParaRPr lang="de-DE" sz="1333" dirty="0">
              <a:solidFill>
                <a:srgbClr val="303434"/>
              </a:solidFill>
              <a:latin typeface="HamburgSans"/>
            </a:endParaRPr>
          </a:p>
          <a:p>
            <a:pPr algn="ctr"/>
            <a:r>
              <a:rPr lang="de-DE" sz="1333" dirty="0">
                <a:solidFill>
                  <a:srgbClr val="303434"/>
                </a:solidFill>
                <a:latin typeface="HamburgSans"/>
              </a:rPr>
              <a:t>MQTT-Broker: tld.iot.hamburg.de</a:t>
            </a:r>
          </a:p>
          <a:p>
            <a:pPr algn="ctr"/>
            <a:r>
              <a:rPr lang="de-DE" sz="1333" dirty="0">
                <a:solidFill>
                  <a:srgbClr val="303434"/>
                </a:solidFill>
                <a:latin typeface="HamburgSans"/>
              </a:rPr>
              <a:t>Topic: v1.1/</a:t>
            </a:r>
            <a:r>
              <a:rPr lang="de-DE" sz="1333" dirty="0" err="1">
                <a:solidFill>
                  <a:srgbClr val="303434"/>
                </a:solidFill>
                <a:latin typeface="HamburgSans"/>
              </a:rPr>
              <a:t>Datastreams</a:t>
            </a:r>
            <a:r>
              <a:rPr lang="de-DE" sz="1333" dirty="0">
                <a:solidFill>
                  <a:srgbClr val="303434"/>
                </a:solidFill>
                <a:latin typeface="HamburgSans"/>
              </a:rPr>
              <a:t>({</a:t>
            </a:r>
            <a:r>
              <a:rPr lang="de-DE" sz="1333" dirty="0" err="1">
                <a:solidFill>
                  <a:srgbClr val="303434"/>
                </a:solidFill>
                <a:latin typeface="HamburgSans"/>
              </a:rPr>
              <a:t>id</a:t>
            </a:r>
            <a:r>
              <a:rPr lang="de-DE" sz="1333" dirty="0">
                <a:solidFill>
                  <a:srgbClr val="303434"/>
                </a:solidFill>
                <a:latin typeface="HamburgSans"/>
              </a:rPr>
              <a:t>})/</a:t>
            </a:r>
            <a:r>
              <a:rPr lang="de-DE" sz="1333" dirty="0" err="1">
                <a:solidFill>
                  <a:srgbClr val="303434"/>
                </a:solidFill>
                <a:latin typeface="HamburgSans"/>
              </a:rPr>
              <a:t>Observations</a:t>
            </a:r>
            <a:endParaRPr lang="de-DE" sz="1333" dirty="0">
              <a:solidFill>
                <a:srgbClr val="303434"/>
              </a:solidFill>
              <a:latin typeface="HamburgSans"/>
            </a:endParaRPr>
          </a:p>
        </p:txBody>
      </p:sp>
      <p:sp>
        <p:nvSpPr>
          <p:cNvPr id="3" name="Google Shape;96;p2">
            <a:extLst>
              <a:ext uri="{FF2B5EF4-FFF2-40B4-BE49-F238E27FC236}">
                <a16:creationId xmlns:a16="http://schemas.microsoft.com/office/drawing/2014/main" id="{F6A6DF0B-300C-AA1A-3413-F4136CF63F2D}"/>
              </a:ext>
            </a:extLst>
          </p:cNvPr>
          <p:cNvSpPr txBox="1">
            <a:spLocks/>
          </p:cNvSpPr>
          <p:nvPr/>
        </p:nvSpPr>
        <p:spPr>
          <a:xfrm>
            <a:off x="152851" y="-329619"/>
            <a:ext cx="10747548"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3600"/>
            </a:pPr>
            <a:r>
              <a:rPr lang="en-US" sz="3600" dirty="0"/>
              <a:t>ITS Services for Cyclists</a:t>
            </a:r>
            <a:r>
              <a:rPr lang="pl-PL" sz="3600" dirty="0"/>
              <a:t> - Hamburg</a:t>
            </a:r>
            <a:endParaRPr lang="en-US" dirty="0"/>
          </a:p>
        </p:txBody>
      </p:sp>
      <p:sp>
        <p:nvSpPr>
          <p:cNvPr id="4" name="pole tekstowe 3">
            <a:extLst>
              <a:ext uri="{FF2B5EF4-FFF2-40B4-BE49-F238E27FC236}">
                <a16:creationId xmlns:a16="http://schemas.microsoft.com/office/drawing/2014/main" id="{CE54AC01-2A7D-9DEC-667C-85267B66ACD9}"/>
              </a:ext>
            </a:extLst>
          </p:cNvPr>
          <p:cNvSpPr txBox="1"/>
          <p:nvPr/>
        </p:nvSpPr>
        <p:spPr>
          <a:xfrm>
            <a:off x="8616879" y="206204"/>
            <a:ext cx="3575121" cy="253916"/>
          </a:xfrm>
          <a:prstGeom prst="rect">
            <a:avLst/>
          </a:prstGeom>
          <a:noFill/>
        </p:spPr>
        <p:txBody>
          <a:bodyPr wrap="square">
            <a:spAutoFit/>
          </a:bodyPr>
          <a:lstStyle/>
          <a:p>
            <a:r>
              <a:rPr lang="pl-PL" sz="1050" dirty="0"/>
              <a:t>Source: City of Hamburg</a:t>
            </a:r>
          </a:p>
        </p:txBody>
      </p:sp>
    </p:spTree>
    <p:extLst>
      <p:ext uri="{BB962C8B-B14F-4D97-AF65-F5344CB8AC3E}">
        <p14:creationId xmlns:p14="http://schemas.microsoft.com/office/powerpoint/2010/main" val="6498747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7">
            <a:extLst>
              <a:ext uri="{FF2B5EF4-FFF2-40B4-BE49-F238E27FC236}">
                <a16:creationId xmlns:a16="http://schemas.microsoft.com/office/drawing/2014/main" id="{C281A254-CCFD-4791-AAF8-079CF8BAE077}"/>
              </a:ext>
            </a:extLst>
          </p:cNvPr>
          <p:cNvSpPr>
            <a:spLocks noGrp="1"/>
          </p:cNvSpPr>
          <p:nvPr>
            <p:ph type="ftr" sz="quarter" idx="11"/>
          </p:nvPr>
        </p:nvSpPr>
        <p:spPr>
          <a:xfrm>
            <a:off x="1470854" y="6223430"/>
            <a:ext cx="1377121" cy="291297"/>
          </a:xfrm>
        </p:spPr>
        <p:txBody>
          <a:bodyPr/>
          <a:lstStyle/>
          <a:p>
            <a:r>
              <a:rPr lang="de-DE" noProof="0" dirty="0"/>
              <a:t>PrioBike-HH</a:t>
            </a:r>
          </a:p>
        </p:txBody>
      </p:sp>
      <p:sp>
        <p:nvSpPr>
          <p:cNvPr id="6" name="Foliennummernplatzhalter 5">
            <a:extLst>
              <a:ext uri="{FF2B5EF4-FFF2-40B4-BE49-F238E27FC236}">
                <a16:creationId xmlns:a16="http://schemas.microsoft.com/office/drawing/2014/main" id="{E85728D9-D546-400E-8FE9-722DCB077643}"/>
              </a:ext>
            </a:extLst>
          </p:cNvPr>
          <p:cNvSpPr>
            <a:spLocks noGrp="1"/>
          </p:cNvSpPr>
          <p:nvPr>
            <p:ph type="sldNum" sz="quarter" idx="4"/>
          </p:nvPr>
        </p:nvSpPr>
        <p:spPr>
          <a:xfrm>
            <a:off x="1470855" y="6578653"/>
            <a:ext cx="960000" cy="164148"/>
          </a:xfrm>
        </p:spPr>
        <p:txBody>
          <a:bodyPr/>
          <a:lstStyle/>
          <a:p>
            <a:r>
              <a:rPr lang="de-DE" dirty="0"/>
              <a:t>Seite </a:t>
            </a:r>
            <a:fld id="{7035D381-67B0-48C1-98E1-720E08ACEF49}" type="slidenum">
              <a:rPr lang="de-DE" smtClean="0"/>
              <a:pPr/>
              <a:t>47</a:t>
            </a:fld>
            <a:endParaRPr lang="de-DE" dirty="0"/>
          </a:p>
        </p:txBody>
      </p:sp>
      <p:sp>
        <p:nvSpPr>
          <p:cNvPr id="2" name="Titel 1">
            <a:extLst>
              <a:ext uri="{FF2B5EF4-FFF2-40B4-BE49-F238E27FC236}">
                <a16:creationId xmlns:a16="http://schemas.microsoft.com/office/drawing/2014/main" id="{8555E127-939D-462C-923B-A2581CD2E24A}"/>
              </a:ext>
            </a:extLst>
          </p:cNvPr>
          <p:cNvSpPr>
            <a:spLocks noGrp="1"/>
          </p:cNvSpPr>
          <p:nvPr>
            <p:ph type="title"/>
          </p:nvPr>
        </p:nvSpPr>
        <p:spPr>
          <a:xfrm>
            <a:off x="478367" y="383469"/>
            <a:ext cx="11372647" cy="443199"/>
          </a:xfrm>
        </p:spPr>
        <p:txBody>
          <a:bodyPr>
            <a:normAutofit fontScale="90000"/>
          </a:bodyPr>
          <a:lstStyle/>
          <a:p>
            <a:r>
              <a:rPr lang="en-GB" dirty="0"/>
              <a:t>Increasing comfort – Speed advisory pillar</a:t>
            </a:r>
          </a:p>
        </p:txBody>
      </p:sp>
      <p:sp>
        <p:nvSpPr>
          <p:cNvPr id="11" name="Textplatzhalter 6">
            <a:extLst>
              <a:ext uri="{FF2B5EF4-FFF2-40B4-BE49-F238E27FC236}">
                <a16:creationId xmlns:a16="http://schemas.microsoft.com/office/drawing/2014/main" id="{3954184E-CCB6-4C73-9EA3-BFFF896DAD3A}"/>
              </a:ext>
            </a:extLst>
          </p:cNvPr>
          <p:cNvSpPr txBox="1">
            <a:spLocks/>
          </p:cNvSpPr>
          <p:nvPr/>
        </p:nvSpPr>
        <p:spPr>
          <a:xfrm>
            <a:off x="703621" y="7772783"/>
            <a:ext cx="3808817" cy="143629"/>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de-DE" sz="1200" dirty="0"/>
              <a:t>©BVM</a:t>
            </a:r>
          </a:p>
        </p:txBody>
      </p:sp>
      <p:sp>
        <p:nvSpPr>
          <p:cNvPr id="13" name="Textplatzhalter 6">
            <a:extLst>
              <a:ext uri="{FF2B5EF4-FFF2-40B4-BE49-F238E27FC236}">
                <a16:creationId xmlns:a16="http://schemas.microsoft.com/office/drawing/2014/main" id="{A68AE061-F12A-41B8-9662-43F871F8C470}"/>
              </a:ext>
            </a:extLst>
          </p:cNvPr>
          <p:cNvSpPr txBox="1">
            <a:spLocks/>
          </p:cNvSpPr>
          <p:nvPr/>
        </p:nvSpPr>
        <p:spPr>
          <a:xfrm>
            <a:off x="6876392" y="5371509"/>
            <a:ext cx="5568000" cy="164148"/>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de-DE" sz="1200" dirty="0"/>
              <a:t>© BVM</a:t>
            </a:r>
          </a:p>
        </p:txBody>
      </p:sp>
      <p:pic>
        <p:nvPicPr>
          <p:cNvPr id="14" name="Grafik 13">
            <a:extLst>
              <a:ext uri="{FF2B5EF4-FFF2-40B4-BE49-F238E27FC236}">
                <a16:creationId xmlns:a16="http://schemas.microsoft.com/office/drawing/2014/main" id="{E6D74334-921B-4D1A-8913-D4B03D7DB6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876392" y="1699339"/>
            <a:ext cx="4739875" cy="3647668"/>
          </a:xfrm>
          <a:prstGeom prst="rect">
            <a:avLst/>
          </a:prstGeom>
        </p:spPr>
      </p:pic>
      <p:grpSp>
        <p:nvGrpSpPr>
          <p:cNvPr id="15" name="Gruppieren 14">
            <a:extLst>
              <a:ext uri="{FF2B5EF4-FFF2-40B4-BE49-F238E27FC236}">
                <a16:creationId xmlns:a16="http://schemas.microsoft.com/office/drawing/2014/main" id="{22F14E7B-7692-4B54-ACE6-03F44734E83C}"/>
              </a:ext>
            </a:extLst>
          </p:cNvPr>
          <p:cNvGrpSpPr/>
          <p:nvPr/>
        </p:nvGrpSpPr>
        <p:grpSpPr>
          <a:xfrm>
            <a:off x="1" y="1450912"/>
            <a:ext cx="6649044" cy="4054909"/>
            <a:chOff x="1300211" y="1937218"/>
            <a:chExt cx="4283472" cy="2716665"/>
          </a:xfrm>
        </p:grpSpPr>
        <p:sp>
          <p:nvSpPr>
            <p:cNvPr id="16" name="Rechteck 15">
              <a:extLst>
                <a:ext uri="{FF2B5EF4-FFF2-40B4-BE49-F238E27FC236}">
                  <a16:creationId xmlns:a16="http://schemas.microsoft.com/office/drawing/2014/main" id="{B6D1CE9A-9566-4F97-A318-ADC036BFE042}"/>
                </a:ext>
              </a:extLst>
            </p:cNvPr>
            <p:cNvSpPr/>
            <p:nvPr/>
          </p:nvSpPr>
          <p:spPr>
            <a:xfrm>
              <a:off x="1619885" y="2103656"/>
              <a:ext cx="3963798" cy="1156737"/>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133" dirty="0">
                  <a:solidFill>
                    <a:schemeClr val="tx1"/>
                  </a:solidFill>
                </a:rPr>
                <a:t>Digital signaling of remaining green times or driving recommendations for cyclists at the roadside, for example by a pillar</a:t>
              </a:r>
              <a:r>
                <a:rPr lang="de-DE" sz="2133" dirty="0">
                  <a:solidFill>
                    <a:schemeClr val="tx1"/>
                  </a:solidFill>
                </a:rPr>
                <a:t>.</a:t>
              </a:r>
            </a:p>
          </p:txBody>
        </p:sp>
        <p:sp>
          <p:nvSpPr>
            <p:cNvPr id="17" name="Ellipse 16">
              <a:extLst>
                <a:ext uri="{FF2B5EF4-FFF2-40B4-BE49-F238E27FC236}">
                  <a16:creationId xmlns:a16="http://schemas.microsoft.com/office/drawing/2014/main" id="{8691A1E1-1B2E-4DEA-86A8-42B9BBD1735A}"/>
                </a:ext>
              </a:extLst>
            </p:cNvPr>
            <p:cNvSpPr/>
            <p:nvPr/>
          </p:nvSpPr>
          <p:spPr>
            <a:xfrm>
              <a:off x="1301249" y="1937218"/>
              <a:ext cx="457200" cy="444617"/>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533"/>
                </a:spcBef>
                <a:buClr>
                  <a:schemeClr val="bg1"/>
                </a:buClr>
                <a:buSzPct val="150000"/>
              </a:pPr>
              <a:r>
                <a:rPr lang="de-DE" sz="1867" dirty="0">
                  <a:solidFill>
                    <a:schemeClr val="tx1"/>
                  </a:solidFill>
                </a:rPr>
                <a:t>1</a:t>
              </a:r>
            </a:p>
          </p:txBody>
        </p:sp>
        <p:sp>
          <p:nvSpPr>
            <p:cNvPr id="18" name="Rechteck 17">
              <a:extLst>
                <a:ext uri="{FF2B5EF4-FFF2-40B4-BE49-F238E27FC236}">
                  <a16:creationId xmlns:a16="http://schemas.microsoft.com/office/drawing/2014/main" id="{C2A1BF34-EAB0-403B-B2DB-6B83C4510EDB}"/>
                </a:ext>
              </a:extLst>
            </p:cNvPr>
            <p:cNvSpPr/>
            <p:nvPr/>
          </p:nvSpPr>
          <p:spPr>
            <a:xfrm>
              <a:off x="1618847" y="3497146"/>
              <a:ext cx="3963798" cy="1156737"/>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133" dirty="0">
                  <a:solidFill>
                    <a:schemeClr val="tx1"/>
                  </a:solidFill>
                </a:rPr>
                <a:t>Dynamic lights on the ground indicate whether to ride faster or slow down</a:t>
              </a:r>
              <a:r>
                <a:rPr lang="de-DE" sz="2133" dirty="0">
                  <a:solidFill>
                    <a:schemeClr val="tx1"/>
                  </a:solidFill>
                </a:rPr>
                <a:t>.  </a:t>
              </a:r>
            </a:p>
          </p:txBody>
        </p:sp>
        <p:sp>
          <p:nvSpPr>
            <p:cNvPr id="19" name="Ellipse 18">
              <a:extLst>
                <a:ext uri="{FF2B5EF4-FFF2-40B4-BE49-F238E27FC236}">
                  <a16:creationId xmlns:a16="http://schemas.microsoft.com/office/drawing/2014/main" id="{1ABE8984-EF9A-4345-A03B-76C2789291B2}"/>
                </a:ext>
              </a:extLst>
            </p:cNvPr>
            <p:cNvSpPr/>
            <p:nvPr/>
          </p:nvSpPr>
          <p:spPr>
            <a:xfrm>
              <a:off x="1300211" y="3330708"/>
              <a:ext cx="457200" cy="444617"/>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533"/>
                </a:spcBef>
                <a:buClr>
                  <a:schemeClr val="bg1"/>
                </a:buClr>
                <a:buSzPct val="150000"/>
              </a:pPr>
              <a:r>
                <a:rPr lang="de-DE" sz="1867" dirty="0">
                  <a:solidFill>
                    <a:schemeClr val="tx1"/>
                  </a:solidFill>
                </a:rPr>
                <a:t>2</a:t>
              </a:r>
            </a:p>
          </p:txBody>
        </p:sp>
      </p:grpSp>
    </p:spTree>
    <p:extLst>
      <p:ext uri="{BB962C8B-B14F-4D97-AF65-F5344CB8AC3E}">
        <p14:creationId xmlns:p14="http://schemas.microsoft.com/office/powerpoint/2010/main" val="20619428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7">
            <a:extLst>
              <a:ext uri="{FF2B5EF4-FFF2-40B4-BE49-F238E27FC236}">
                <a16:creationId xmlns:a16="http://schemas.microsoft.com/office/drawing/2014/main" id="{C281A254-CCFD-4791-AAF8-079CF8BAE077}"/>
              </a:ext>
            </a:extLst>
          </p:cNvPr>
          <p:cNvSpPr>
            <a:spLocks noGrp="1"/>
          </p:cNvSpPr>
          <p:nvPr>
            <p:ph type="ftr" sz="quarter" idx="11"/>
          </p:nvPr>
        </p:nvSpPr>
        <p:spPr>
          <a:xfrm>
            <a:off x="1470854" y="6223430"/>
            <a:ext cx="1377121" cy="291297"/>
          </a:xfrm>
        </p:spPr>
        <p:txBody>
          <a:bodyPr/>
          <a:lstStyle/>
          <a:p>
            <a:r>
              <a:rPr lang="de-DE" noProof="0" dirty="0"/>
              <a:t>PrioBike-HH</a:t>
            </a:r>
          </a:p>
        </p:txBody>
      </p:sp>
      <p:sp>
        <p:nvSpPr>
          <p:cNvPr id="6" name="Foliennummernplatzhalter 5">
            <a:extLst>
              <a:ext uri="{FF2B5EF4-FFF2-40B4-BE49-F238E27FC236}">
                <a16:creationId xmlns:a16="http://schemas.microsoft.com/office/drawing/2014/main" id="{E85728D9-D546-400E-8FE9-722DCB077643}"/>
              </a:ext>
            </a:extLst>
          </p:cNvPr>
          <p:cNvSpPr>
            <a:spLocks noGrp="1"/>
          </p:cNvSpPr>
          <p:nvPr>
            <p:ph type="sldNum" sz="quarter" idx="4"/>
          </p:nvPr>
        </p:nvSpPr>
        <p:spPr>
          <a:xfrm>
            <a:off x="1470855" y="6578653"/>
            <a:ext cx="960000" cy="164148"/>
          </a:xfrm>
        </p:spPr>
        <p:txBody>
          <a:bodyPr/>
          <a:lstStyle/>
          <a:p>
            <a:r>
              <a:rPr lang="de-DE" dirty="0"/>
              <a:t>Seite </a:t>
            </a:r>
            <a:fld id="{7035D381-67B0-48C1-98E1-720E08ACEF49}" type="slidenum">
              <a:rPr lang="de-DE" smtClean="0"/>
              <a:pPr/>
              <a:t>48</a:t>
            </a:fld>
            <a:endParaRPr lang="de-DE" dirty="0"/>
          </a:p>
        </p:txBody>
      </p:sp>
      <p:sp>
        <p:nvSpPr>
          <p:cNvPr id="2" name="Titel 1">
            <a:extLst>
              <a:ext uri="{FF2B5EF4-FFF2-40B4-BE49-F238E27FC236}">
                <a16:creationId xmlns:a16="http://schemas.microsoft.com/office/drawing/2014/main" id="{8555E127-939D-462C-923B-A2581CD2E24A}"/>
              </a:ext>
            </a:extLst>
          </p:cNvPr>
          <p:cNvSpPr>
            <a:spLocks noGrp="1"/>
          </p:cNvSpPr>
          <p:nvPr>
            <p:ph type="title"/>
          </p:nvPr>
        </p:nvSpPr>
        <p:spPr>
          <a:xfrm>
            <a:off x="409676" y="586374"/>
            <a:ext cx="11372647" cy="443199"/>
          </a:xfrm>
        </p:spPr>
        <p:txBody>
          <a:bodyPr>
            <a:normAutofit fontScale="90000"/>
          </a:bodyPr>
          <a:lstStyle/>
          <a:p>
            <a:r>
              <a:rPr lang="en-GB" dirty="0"/>
              <a:t>Increasing comfort – Speed advisory pillar</a:t>
            </a:r>
          </a:p>
        </p:txBody>
      </p:sp>
      <p:sp>
        <p:nvSpPr>
          <p:cNvPr id="11" name="Textplatzhalter 6">
            <a:extLst>
              <a:ext uri="{FF2B5EF4-FFF2-40B4-BE49-F238E27FC236}">
                <a16:creationId xmlns:a16="http://schemas.microsoft.com/office/drawing/2014/main" id="{3954184E-CCB6-4C73-9EA3-BFFF896DAD3A}"/>
              </a:ext>
            </a:extLst>
          </p:cNvPr>
          <p:cNvSpPr txBox="1">
            <a:spLocks/>
          </p:cNvSpPr>
          <p:nvPr/>
        </p:nvSpPr>
        <p:spPr>
          <a:xfrm>
            <a:off x="703621" y="7772783"/>
            <a:ext cx="3808817" cy="143629"/>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de-DE" sz="1200" dirty="0"/>
              <a:t>©BVM</a:t>
            </a:r>
          </a:p>
        </p:txBody>
      </p:sp>
      <p:sp>
        <p:nvSpPr>
          <p:cNvPr id="20" name="Rechteck 19">
            <a:extLst>
              <a:ext uri="{FF2B5EF4-FFF2-40B4-BE49-F238E27FC236}">
                <a16:creationId xmlns:a16="http://schemas.microsoft.com/office/drawing/2014/main" id="{64BEC1EB-3BF9-4F66-BBE2-B9AA479C60C6}"/>
              </a:ext>
            </a:extLst>
          </p:cNvPr>
          <p:cNvSpPr/>
          <p:nvPr/>
        </p:nvSpPr>
        <p:spPr>
          <a:xfrm>
            <a:off x="478367" y="2656139"/>
            <a:ext cx="4924332" cy="1497526"/>
          </a:xfrm>
          <a:prstGeom prst="rect">
            <a:avLst/>
          </a:prstGeom>
        </p:spPr>
        <p:txBody>
          <a:bodyPr wrap="square">
            <a:spAutoFit/>
          </a:bodyPr>
          <a:lstStyle/>
          <a:p>
            <a:pPr>
              <a:spcBef>
                <a:spcPts val="533"/>
              </a:spcBef>
              <a:buClr>
                <a:schemeClr val="accent1"/>
              </a:buClr>
              <a:buSzPct val="150000"/>
            </a:pPr>
            <a:r>
              <a:rPr lang="de-DE" sz="2133" b="1" dirty="0">
                <a:solidFill>
                  <a:schemeClr val="accent1"/>
                </a:solidFill>
              </a:rPr>
              <a:t>First </a:t>
            </a:r>
            <a:r>
              <a:rPr lang="de-DE" sz="2133" b="1" dirty="0" err="1">
                <a:solidFill>
                  <a:schemeClr val="accent1"/>
                </a:solidFill>
              </a:rPr>
              <a:t>pilot</a:t>
            </a:r>
            <a:r>
              <a:rPr lang="de-DE" sz="2133" b="1" dirty="0">
                <a:solidFill>
                  <a:schemeClr val="accent1"/>
                </a:solidFill>
              </a:rPr>
              <a:t> </a:t>
            </a:r>
            <a:endParaRPr lang="de-DE" sz="1867" dirty="0">
              <a:solidFill>
                <a:schemeClr val="accent1"/>
              </a:solidFill>
            </a:endParaRPr>
          </a:p>
          <a:p>
            <a:pPr marL="380990" indent="-380990">
              <a:spcBef>
                <a:spcPts val="533"/>
              </a:spcBef>
              <a:buSzPct val="150000"/>
              <a:buFont typeface="Arial" panose="020B0604020202020204" pitchFamily="34" charset="0"/>
              <a:buChar char="•"/>
            </a:pPr>
            <a:r>
              <a:rPr lang="de-DE" sz="1333" dirty="0">
                <a:solidFill>
                  <a:srgbClr val="303434"/>
                </a:solidFill>
              </a:rPr>
              <a:t>Signal light </a:t>
            </a:r>
            <a:r>
              <a:rPr lang="de-DE" sz="1333" dirty="0" err="1">
                <a:solidFill>
                  <a:srgbClr val="303434"/>
                </a:solidFill>
              </a:rPr>
              <a:t>including</a:t>
            </a:r>
            <a:r>
              <a:rPr lang="de-DE" sz="1333" dirty="0">
                <a:solidFill>
                  <a:srgbClr val="303434"/>
                </a:solidFill>
              </a:rPr>
              <a:t> </a:t>
            </a:r>
            <a:r>
              <a:rPr lang="de-DE" sz="1333" dirty="0" err="1">
                <a:solidFill>
                  <a:srgbClr val="303434"/>
                </a:solidFill>
              </a:rPr>
              <a:t>roadside</a:t>
            </a:r>
            <a:r>
              <a:rPr lang="de-DE" sz="1333" dirty="0">
                <a:solidFill>
                  <a:srgbClr val="303434"/>
                </a:solidFill>
              </a:rPr>
              <a:t>-ITS-station</a:t>
            </a:r>
          </a:p>
          <a:p>
            <a:pPr marL="380990" indent="-380990">
              <a:spcBef>
                <a:spcPts val="533"/>
              </a:spcBef>
              <a:buSzPct val="150000"/>
              <a:buFont typeface="Arial" panose="020B0604020202020204" pitchFamily="34" charset="0"/>
              <a:buChar char="•"/>
            </a:pPr>
            <a:r>
              <a:rPr lang="en-US" sz="1333" dirty="0">
                <a:solidFill>
                  <a:srgbClr val="303434"/>
                </a:solidFill>
              </a:rPr>
              <a:t>Broadcast of </a:t>
            </a:r>
            <a:r>
              <a:rPr lang="en-US" sz="1333" dirty="0" err="1">
                <a:solidFill>
                  <a:srgbClr val="303434"/>
                </a:solidFill>
              </a:rPr>
              <a:t>SPaT</a:t>
            </a:r>
            <a:r>
              <a:rPr lang="en-US" sz="1333" dirty="0">
                <a:solidFill>
                  <a:srgbClr val="303434"/>
                </a:solidFill>
              </a:rPr>
              <a:t>-messages (signal phase and timing)</a:t>
            </a:r>
          </a:p>
          <a:p>
            <a:pPr marL="380990" indent="-380990">
              <a:spcBef>
                <a:spcPts val="533"/>
              </a:spcBef>
              <a:buSzPct val="150000"/>
              <a:buFont typeface="Arial" panose="020B0604020202020204" pitchFamily="34" charset="0"/>
              <a:buChar char="•"/>
            </a:pPr>
            <a:r>
              <a:rPr lang="en-US" sz="1333" dirty="0">
                <a:solidFill>
                  <a:srgbClr val="303434"/>
                </a:solidFill>
              </a:rPr>
              <a:t>Speed advisory pillar including vehicle-ITS-station</a:t>
            </a:r>
          </a:p>
          <a:p>
            <a:pPr marL="380990" indent="-380990">
              <a:spcBef>
                <a:spcPts val="533"/>
              </a:spcBef>
              <a:buSzPct val="150000"/>
              <a:buFont typeface="Arial" panose="020B0604020202020204" pitchFamily="34" charset="0"/>
              <a:buChar char="•"/>
            </a:pPr>
            <a:r>
              <a:rPr lang="en-US" sz="1333" dirty="0">
                <a:solidFill>
                  <a:srgbClr val="303434"/>
                </a:solidFill>
              </a:rPr>
              <a:t>Display with remaining green-time and speed advisory</a:t>
            </a:r>
            <a:endParaRPr lang="de-DE" sz="1333" dirty="0">
              <a:solidFill>
                <a:srgbClr val="303434"/>
              </a:solidFill>
            </a:endParaRPr>
          </a:p>
        </p:txBody>
      </p:sp>
      <p:pic>
        <p:nvPicPr>
          <p:cNvPr id="21" name="Grafik 20">
            <a:extLst>
              <a:ext uri="{FF2B5EF4-FFF2-40B4-BE49-F238E27FC236}">
                <a16:creationId xmlns:a16="http://schemas.microsoft.com/office/drawing/2014/main" id="{31E9912E-7BCC-43FE-B1A9-B1D1786C9B20}"/>
              </a:ext>
            </a:extLst>
          </p:cNvPr>
          <p:cNvPicPr>
            <a:picLocks noChangeAspect="1"/>
          </p:cNvPicPr>
          <p:nvPr/>
        </p:nvPicPr>
        <p:blipFill>
          <a:blip r:embed="rId2"/>
          <a:stretch>
            <a:fillRect/>
          </a:stretch>
        </p:blipFill>
        <p:spPr>
          <a:xfrm>
            <a:off x="7168444" y="946733"/>
            <a:ext cx="4266344" cy="5374719"/>
          </a:xfrm>
          <a:prstGeom prst="rect">
            <a:avLst/>
          </a:prstGeom>
        </p:spPr>
      </p:pic>
      <p:sp>
        <p:nvSpPr>
          <p:cNvPr id="3" name="Google Shape;96;p2">
            <a:extLst>
              <a:ext uri="{FF2B5EF4-FFF2-40B4-BE49-F238E27FC236}">
                <a16:creationId xmlns:a16="http://schemas.microsoft.com/office/drawing/2014/main" id="{56FCBC81-51F3-E7C7-C0FB-5E1ED912ED21}"/>
              </a:ext>
            </a:extLst>
          </p:cNvPr>
          <p:cNvSpPr txBox="1">
            <a:spLocks/>
          </p:cNvSpPr>
          <p:nvPr/>
        </p:nvSpPr>
        <p:spPr>
          <a:xfrm>
            <a:off x="152851" y="-329619"/>
            <a:ext cx="10747548"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3600"/>
            </a:pPr>
            <a:r>
              <a:rPr lang="en-US" sz="3600" dirty="0"/>
              <a:t>ITS Services for Cyclists</a:t>
            </a:r>
            <a:r>
              <a:rPr lang="pl-PL" sz="3600" dirty="0"/>
              <a:t> - Hamburg</a:t>
            </a:r>
            <a:endParaRPr lang="en-US" dirty="0"/>
          </a:p>
        </p:txBody>
      </p:sp>
      <p:sp>
        <p:nvSpPr>
          <p:cNvPr id="4" name="pole tekstowe 3">
            <a:extLst>
              <a:ext uri="{FF2B5EF4-FFF2-40B4-BE49-F238E27FC236}">
                <a16:creationId xmlns:a16="http://schemas.microsoft.com/office/drawing/2014/main" id="{067547A3-B911-23A4-1550-2E5AE5337B6A}"/>
              </a:ext>
            </a:extLst>
          </p:cNvPr>
          <p:cNvSpPr txBox="1"/>
          <p:nvPr/>
        </p:nvSpPr>
        <p:spPr>
          <a:xfrm>
            <a:off x="8616879" y="206204"/>
            <a:ext cx="3575121" cy="253916"/>
          </a:xfrm>
          <a:prstGeom prst="rect">
            <a:avLst/>
          </a:prstGeom>
          <a:noFill/>
        </p:spPr>
        <p:txBody>
          <a:bodyPr wrap="square">
            <a:spAutoFit/>
          </a:bodyPr>
          <a:lstStyle/>
          <a:p>
            <a:r>
              <a:rPr lang="pl-PL" sz="1050" dirty="0"/>
              <a:t>Source: City of Hamburg</a:t>
            </a:r>
          </a:p>
        </p:txBody>
      </p:sp>
    </p:spTree>
    <p:extLst>
      <p:ext uri="{BB962C8B-B14F-4D97-AF65-F5344CB8AC3E}">
        <p14:creationId xmlns:p14="http://schemas.microsoft.com/office/powerpoint/2010/main" val="7351295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7">
            <a:extLst>
              <a:ext uri="{FF2B5EF4-FFF2-40B4-BE49-F238E27FC236}">
                <a16:creationId xmlns:a16="http://schemas.microsoft.com/office/drawing/2014/main" id="{C281A254-CCFD-4791-AAF8-079CF8BAE077}"/>
              </a:ext>
            </a:extLst>
          </p:cNvPr>
          <p:cNvSpPr>
            <a:spLocks noGrp="1"/>
          </p:cNvSpPr>
          <p:nvPr>
            <p:ph type="ftr" sz="quarter" idx="11"/>
          </p:nvPr>
        </p:nvSpPr>
        <p:spPr>
          <a:xfrm>
            <a:off x="1470854" y="6223430"/>
            <a:ext cx="1377121" cy="291297"/>
          </a:xfrm>
        </p:spPr>
        <p:txBody>
          <a:bodyPr/>
          <a:lstStyle/>
          <a:p>
            <a:r>
              <a:rPr lang="de-DE" noProof="0" dirty="0"/>
              <a:t>PrioBike-HH</a:t>
            </a:r>
          </a:p>
        </p:txBody>
      </p:sp>
      <p:sp>
        <p:nvSpPr>
          <p:cNvPr id="6" name="Foliennummernplatzhalter 5">
            <a:extLst>
              <a:ext uri="{FF2B5EF4-FFF2-40B4-BE49-F238E27FC236}">
                <a16:creationId xmlns:a16="http://schemas.microsoft.com/office/drawing/2014/main" id="{E85728D9-D546-400E-8FE9-722DCB077643}"/>
              </a:ext>
            </a:extLst>
          </p:cNvPr>
          <p:cNvSpPr>
            <a:spLocks noGrp="1"/>
          </p:cNvSpPr>
          <p:nvPr>
            <p:ph type="sldNum" sz="quarter" idx="4"/>
          </p:nvPr>
        </p:nvSpPr>
        <p:spPr>
          <a:xfrm>
            <a:off x="1470855" y="6578653"/>
            <a:ext cx="960000" cy="164148"/>
          </a:xfrm>
        </p:spPr>
        <p:txBody>
          <a:bodyPr/>
          <a:lstStyle/>
          <a:p>
            <a:r>
              <a:rPr lang="de-DE" dirty="0"/>
              <a:t>Seite </a:t>
            </a:r>
            <a:fld id="{7035D381-67B0-48C1-98E1-720E08ACEF49}" type="slidenum">
              <a:rPr lang="de-DE" smtClean="0"/>
              <a:pPr/>
              <a:t>49</a:t>
            </a:fld>
            <a:endParaRPr lang="de-DE" dirty="0"/>
          </a:p>
        </p:txBody>
      </p:sp>
      <p:sp>
        <p:nvSpPr>
          <p:cNvPr id="2" name="Titel 1">
            <a:extLst>
              <a:ext uri="{FF2B5EF4-FFF2-40B4-BE49-F238E27FC236}">
                <a16:creationId xmlns:a16="http://schemas.microsoft.com/office/drawing/2014/main" id="{8555E127-939D-462C-923B-A2581CD2E24A}"/>
              </a:ext>
            </a:extLst>
          </p:cNvPr>
          <p:cNvSpPr>
            <a:spLocks noGrp="1"/>
          </p:cNvSpPr>
          <p:nvPr>
            <p:ph type="title"/>
          </p:nvPr>
        </p:nvSpPr>
        <p:spPr>
          <a:xfrm>
            <a:off x="478367" y="1063590"/>
            <a:ext cx="11372647" cy="886396"/>
          </a:xfrm>
        </p:spPr>
        <p:txBody>
          <a:bodyPr>
            <a:normAutofit fontScale="90000"/>
          </a:bodyPr>
          <a:lstStyle/>
          <a:p>
            <a:r>
              <a:rPr lang="en-GB" dirty="0"/>
              <a:t>Increasing comfort – Speed advisory pillar</a:t>
            </a:r>
            <a:br>
              <a:rPr lang="en-GB" dirty="0"/>
            </a:br>
            <a:r>
              <a:rPr lang="en-GB" dirty="0"/>
              <a:t>Evaluation</a:t>
            </a:r>
          </a:p>
        </p:txBody>
      </p:sp>
      <p:sp>
        <p:nvSpPr>
          <p:cNvPr id="11" name="Textplatzhalter 6">
            <a:extLst>
              <a:ext uri="{FF2B5EF4-FFF2-40B4-BE49-F238E27FC236}">
                <a16:creationId xmlns:a16="http://schemas.microsoft.com/office/drawing/2014/main" id="{3954184E-CCB6-4C73-9EA3-BFFF896DAD3A}"/>
              </a:ext>
            </a:extLst>
          </p:cNvPr>
          <p:cNvSpPr txBox="1">
            <a:spLocks/>
          </p:cNvSpPr>
          <p:nvPr/>
        </p:nvSpPr>
        <p:spPr>
          <a:xfrm>
            <a:off x="703621" y="7772783"/>
            <a:ext cx="3808817" cy="143629"/>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de-DE" sz="1200" dirty="0"/>
              <a:t>©BVM</a:t>
            </a:r>
          </a:p>
        </p:txBody>
      </p:sp>
      <p:sp>
        <p:nvSpPr>
          <p:cNvPr id="20" name="Rechteck 19">
            <a:extLst>
              <a:ext uri="{FF2B5EF4-FFF2-40B4-BE49-F238E27FC236}">
                <a16:creationId xmlns:a16="http://schemas.microsoft.com/office/drawing/2014/main" id="{64BEC1EB-3BF9-4F66-BBE2-B9AA479C60C6}"/>
              </a:ext>
            </a:extLst>
          </p:cNvPr>
          <p:cNvSpPr/>
          <p:nvPr/>
        </p:nvSpPr>
        <p:spPr>
          <a:xfrm>
            <a:off x="478367" y="2946377"/>
            <a:ext cx="3675944" cy="2400209"/>
          </a:xfrm>
          <a:prstGeom prst="rect">
            <a:avLst/>
          </a:prstGeom>
        </p:spPr>
        <p:txBody>
          <a:bodyPr wrap="square">
            <a:spAutoFit/>
          </a:bodyPr>
          <a:lstStyle/>
          <a:p>
            <a:pPr>
              <a:spcBef>
                <a:spcPts val="533"/>
              </a:spcBef>
              <a:buClr>
                <a:schemeClr val="accent1"/>
              </a:buClr>
              <a:buSzPct val="150000"/>
            </a:pPr>
            <a:r>
              <a:rPr lang="en-GB" sz="2133" b="1" dirty="0">
                <a:solidFill>
                  <a:schemeClr val="accent1"/>
                </a:solidFill>
              </a:rPr>
              <a:t>Findings:</a:t>
            </a:r>
          </a:p>
          <a:p>
            <a:pPr marL="228594" indent="-228594">
              <a:spcBef>
                <a:spcPts val="533"/>
              </a:spcBef>
              <a:buClr>
                <a:schemeClr val="accent1"/>
              </a:buClr>
              <a:buSzPct val="150000"/>
              <a:buFont typeface="Arial" panose="020B0604020202020204" pitchFamily="34" charset="0"/>
              <a:buChar char="•"/>
            </a:pPr>
            <a:r>
              <a:rPr lang="en-GB" sz="1333" dirty="0">
                <a:solidFill>
                  <a:srgbClr val="303434"/>
                </a:solidFill>
              </a:rPr>
              <a:t>Average speed </a:t>
            </a:r>
            <a:r>
              <a:rPr lang="en-GB" sz="1333" b="1" dirty="0">
                <a:solidFill>
                  <a:srgbClr val="303434"/>
                </a:solidFill>
              </a:rPr>
              <a:t>increase</a:t>
            </a:r>
            <a:r>
              <a:rPr lang="en-GB" sz="1333" dirty="0">
                <a:solidFill>
                  <a:srgbClr val="303434"/>
                </a:solidFill>
              </a:rPr>
              <a:t> by 10% from 2.99 m/s to 3.30 m/s</a:t>
            </a:r>
          </a:p>
          <a:p>
            <a:pPr marL="228594" indent="-228594">
              <a:spcBef>
                <a:spcPts val="533"/>
              </a:spcBef>
              <a:buClr>
                <a:schemeClr val="accent1"/>
              </a:buClr>
              <a:buSzPct val="150000"/>
              <a:buFont typeface="Arial" panose="020B0604020202020204" pitchFamily="34" charset="0"/>
              <a:buChar char="•"/>
            </a:pPr>
            <a:r>
              <a:rPr lang="en-GB" sz="1333" dirty="0">
                <a:solidFill>
                  <a:srgbClr val="303434"/>
                </a:solidFill>
              </a:rPr>
              <a:t>Average speed </a:t>
            </a:r>
            <a:r>
              <a:rPr lang="en-GB" sz="1333" b="1" dirty="0">
                <a:solidFill>
                  <a:srgbClr val="303434"/>
                </a:solidFill>
              </a:rPr>
              <a:t>decreased</a:t>
            </a:r>
            <a:r>
              <a:rPr lang="en-GB" sz="1333" dirty="0">
                <a:solidFill>
                  <a:srgbClr val="303434"/>
                </a:solidFill>
              </a:rPr>
              <a:t> near the intersection by 8% from 4.84 </a:t>
            </a:r>
            <a:r>
              <a:rPr lang="en-GB" sz="1333" dirty="0" err="1">
                <a:solidFill>
                  <a:srgbClr val="303434"/>
                </a:solidFill>
              </a:rPr>
              <a:t>ms</a:t>
            </a:r>
            <a:r>
              <a:rPr lang="en-GB" sz="1333" dirty="0">
                <a:solidFill>
                  <a:srgbClr val="303434"/>
                </a:solidFill>
              </a:rPr>
              <a:t>/s to 4.49 m/s</a:t>
            </a:r>
          </a:p>
          <a:p>
            <a:pPr marL="228594" indent="-228594">
              <a:spcBef>
                <a:spcPts val="533"/>
              </a:spcBef>
              <a:buClr>
                <a:schemeClr val="accent1"/>
              </a:buClr>
              <a:buSzPct val="150000"/>
              <a:buFont typeface="Arial" panose="020B0604020202020204" pitchFamily="34" charset="0"/>
              <a:buChar char="•"/>
            </a:pPr>
            <a:r>
              <a:rPr lang="en-GB" sz="1333" dirty="0">
                <a:solidFill>
                  <a:srgbClr val="303434"/>
                </a:solidFill>
              </a:rPr>
              <a:t>Relative frequency of stops near the intersection </a:t>
            </a:r>
            <a:r>
              <a:rPr lang="en-GB" sz="1333" b="1" dirty="0">
                <a:solidFill>
                  <a:srgbClr val="303434"/>
                </a:solidFill>
              </a:rPr>
              <a:t>decreased</a:t>
            </a:r>
            <a:r>
              <a:rPr lang="en-GB" sz="1333" dirty="0">
                <a:solidFill>
                  <a:srgbClr val="303434"/>
                </a:solidFill>
              </a:rPr>
              <a:t> by 7%</a:t>
            </a:r>
          </a:p>
          <a:p>
            <a:pPr>
              <a:spcBef>
                <a:spcPts val="533"/>
              </a:spcBef>
              <a:buClr>
                <a:schemeClr val="accent1"/>
              </a:buClr>
              <a:buSzPct val="150000"/>
            </a:pPr>
            <a:endParaRPr lang="en-GB" sz="1867" dirty="0">
              <a:solidFill>
                <a:schemeClr val="accent1"/>
              </a:solidFill>
            </a:endParaRPr>
          </a:p>
        </p:txBody>
      </p:sp>
      <p:pic>
        <p:nvPicPr>
          <p:cNvPr id="4" name="Grafik 3">
            <a:extLst>
              <a:ext uri="{FF2B5EF4-FFF2-40B4-BE49-F238E27FC236}">
                <a16:creationId xmlns:a16="http://schemas.microsoft.com/office/drawing/2014/main" id="{6CBBFE69-285E-419E-9F59-2FB7F32C0C14}"/>
              </a:ext>
            </a:extLst>
          </p:cNvPr>
          <p:cNvPicPr>
            <a:picLocks noChangeAspect="1"/>
          </p:cNvPicPr>
          <p:nvPr/>
        </p:nvPicPr>
        <p:blipFill>
          <a:blip r:embed="rId2"/>
          <a:stretch>
            <a:fillRect/>
          </a:stretch>
        </p:blipFill>
        <p:spPr>
          <a:xfrm>
            <a:off x="8160853" y="1506788"/>
            <a:ext cx="3690161" cy="5267153"/>
          </a:xfrm>
          <a:prstGeom prst="rect">
            <a:avLst/>
          </a:prstGeom>
          <a:ln>
            <a:noFill/>
          </a:ln>
          <a:effectLst>
            <a:outerShdw blurRad="292100" dist="139700" dir="2700000" algn="tl" rotWithShape="0">
              <a:srgbClr val="333333">
                <a:alpha val="65000"/>
              </a:srgbClr>
            </a:outerShdw>
          </a:effectLst>
          <a:scene3d>
            <a:camera prst="orthographicFront">
              <a:rot lat="600000" lon="600000" rev="0"/>
            </a:camera>
            <a:lightRig rig="threePt" dir="t"/>
          </a:scene3d>
        </p:spPr>
      </p:pic>
      <p:pic>
        <p:nvPicPr>
          <p:cNvPr id="7" name="Grafik 6">
            <a:extLst>
              <a:ext uri="{FF2B5EF4-FFF2-40B4-BE49-F238E27FC236}">
                <a16:creationId xmlns:a16="http://schemas.microsoft.com/office/drawing/2014/main" id="{EBC5F81A-6A1D-44C6-9578-5588F3DED4FA}"/>
              </a:ext>
            </a:extLst>
          </p:cNvPr>
          <p:cNvPicPr>
            <a:picLocks noChangeAspect="1"/>
          </p:cNvPicPr>
          <p:nvPr/>
        </p:nvPicPr>
        <p:blipFill>
          <a:blip r:embed="rId3"/>
          <a:stretch>
            <a:fillRect/>
          </a:stretch>
        </p:blipFill>
        <p:spPr>
          <a:xfrm>
            <a:off x="4154312" y="1537930"/>
            <a:ext cx="3690160" cy="5204871"/>
          </a:xfrm>
          <a:prstGeom prst="rect">
            <a:avLst/>
          </a:prstGeom>
          <a:ln>
            <a:noFill/>
          </a:ln>
          <a:effectLst>
            <a:outerShdw blurRad="292100" dist="139700" dir="2700000" algn="tl" rotWithShape="0">
              <a:srgbClr val="333333">
                <a:alpha val="65000"/>
              </a:srgbClr>
            </a:outerShdw>
          </a:effectLst>
          <a:scene3d>
            <a:camera prst="orthographicFront">
              <a:rot lat="600000" lon="600000" rev="0"/>
            </a:camera>
            <a:lightRig rig="threePt" dir="t"/>
          </a:scene3d>
        </p:spPr>
      </p:pic>
      <p:sp>
        <p:nvSpPr>
          <p:cNvPr id="3" name="Google Shape;96;p2">
            <a:extLst>
              <a:ext uri="{FF2B5EF4-FFF2-40B4-BE49-F238E27FC236}">
                <a16:creationId xmlns:a16="http://schemas.microsoft.com/office/drawing/2014/main" id="{97495A73-534E-DE9C-772C-D422F83358F2}"/>
              </a:ext>
            </a:extLst>
          </p:cNvPr>
          <p:cNvSpPr txBox="1">
            <a:spLocks/>
          </p:cNvSpPr>
          <p:nvPr/>
        </p:nvSpPr>
        <p:spPr>
          <a:xfrm>
            <a:off x="152851" y="-329619"/>
            <a:ext cx="10747548"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3600"/>
            </a:pPr>
            <a:r>
              <a:rPr lang="en-US" sz="3600" dirty="0"/>
              <a:t>ITS Services for Cyclists</a:t>
            </a:r>
            <a:r>
              <a:rPr lang="pl-PL" sz="3600" dirty="0"/>
              <a:t> - Hamburg</a:t>
            </a:r>
            <a:endParaRPr lang="en-US" dirty="0"/>
          </a:p>
        </p:txBody>
      </p:sp>
      <p:sp>
        <p:nvSpPr>
          <p:cNvPr id="5" name="pole tekstowe 4">
            <a:extLst>
              <a:ext uri="{FF2B5EF4-FFF2-40B4-BE49-F238E27FC236}">
                <a16:creationId xmlns:a16="http://schemas.microsoft.com/office/drawing/2014/main" id="{27627E3F-F02B-427A-0F35-902DAA21A244}"/>
              </a:ext>
            </a:extLst>
          </p:cNvPr>
          <p:cNvSpPr txBox="1"/>
          <p:nvPr/>
        </p:nvSpPr>
        <p:spPr>
          <a:xfrm>
            <a:off x="8616879" y="206204"/>
            <a:ext cx="3575121" cy="253916"/>
          </a:xfrm>
          <a:prstGeom prst="rect">
            <a:avLst/>
          </a:prstGeom>
          <a:noFill/>
        </p:spPr>
        <p:txBody>
          <a:bodyPr wrap="square">
            <a:spAutoFit/>
          </a:bodyPr>
          <a:lstStyle/>
          <a:p>
            <a:r>
              <a:rPr lang="pl-PL" sz="1050" dirty="0"/>
              <a:t>Source: City of Hamburg</a:t>
            </a:r>
          </a:p>
        </p:txBody>
      </p:sp>
    </p:spTree>
    <p:extLst>
      <p:ext uri="{BB962C8B-B14F-4D97-AF65-F5344CB8AC3E}">
        <p14:creationId xmlns:p14="http://schemas.microsoft.com/office/powerpoint/2010/main" val="1920681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0FE1BD47-E29B-A4AE-B520-2C9AE18329BD}"/>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D168AAB8-11B9-DD6A-4D52-9E08928B9366}"/>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ITS Services for Pedestrians</a:t>
            </a:r>
            <a:r>
              <a:rPr lang="pl-PL" sz="3600" noProof="0" dirty="0"/>
              <a:t> - </a:t>
            </a:r>
            <a:r>
              <a:rPr lang="en-US" sz="3600" noProof="0" dirty="0"/>
              <a:t>Pedestrian countdown timers at crossings </a:t>
            </a:r>
            <a:endParaRPr lang="en-US" noProof="0" dirty="0"/>
          </a:p>
        </p:txBody>
      </p:sp>
      <p:sp>
        <p:nvSpPr>
          <p:cNvPr id="97" name="Google Shape;97;p2">
            <a:extLst>
              <a:ext uri="{FF2B5EF4-FFF2-40B4-BE49-F238E27FC236}">
                <a16:creationId xmlns:a16="http://schemas.microsoft.com/office/drawing/2014/main" id="{E9AE7275-13D7-CC94-A945-BD87B4A0A7DE}"/>
              </a:ext>
            </a:extLst>
          </p:cNvPr>
          <p:cNvSpPr txBox="1">
            <a:spLocks noGrp="1"/>
          </p:cNvSpPr>
          <p:nvPr>
            <p:ph type="body" idx="1"/>
          </p:nvPr>
        </p:nvSpPr>
        <p:spPr>
          <a:xfrm>
            <a:off x="838201" y="1130640"/>
            <a:ext cx="10667162"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Advantages:</a:t>
            </a:r>
            <a:endParaRPr lang="pl-PL" sz="2100" b="1" noProof="0" dirty="0">
              <a:solidFill>
                <a:srgbClr val="002060"/>
              </a:solidFill>
            </a:endParaRPr>
          </a:p>
          <a:p>
            <a:pPr marL="685800" lvl="1" indent="-228600">
              <a:lnSpc>
                <a:spcPct val="100000"/>
              </a:lnSpc>
              <a:buSzPts val="1900"/>
            </a:pPr>
            <a:r>
              <a:rPr lang="en-US" sz="1900" dirty="0"/>
              <a:t>Improved safety</a:t>
            </a:r>
            <a:r>
              <a:rPr lang="pl-PL" sz="1900" dirty="0"/>
              <a:t>: </a:t>
            </a:r>
            <a:r>
              <a:rPr lang="en-US" sz="1900" dirty="0"/>
              <a:t>Pedestrians know exactly how much time remains to cross, reducing last-second rushing and potential conflicts with vehicles.</a:t>
            </a:r>
            <a:endParaRPr lang="pl-PL" sz="1900" dirty="0"/>
          </a:p>
          <a:p>
            <a:pPr marL="685800" lvl="1" indent="-228600">
              <a:lnSpc>
                <a:spcPct val="100000"/>
              </a:lnSpc>
              <a:buSzPts val="1900"/>
            </a:pPr>
            <a:r>
              <a:rPr lang="en-US" sz="1900" dirty="0"/>
              <a:t>Reduced uncertainty</a:t>
            </a:r>
            <a:r>
              <a:rPr lang="pl-PL" sz="1900" dirty="0"/>
              <a:t>: </a:t>
            </a:r>
            <a:r>
              <a:rPr lang="en-US" sz="1900" dirty="0"/>
              <a:t>Timers lower stress by eliminating the “guesswork” of how long the signal will last.</a:t>
            </a:r>
            <a:endParaRPr lang="pl-PL" sz="1900" dirty="0"/>
          </a:p>
          <a:p>
            <a:pPr marL="685800" lvl="1" indent="-228600">
              <a:lnSpc>
                <a:spcPct val="100000"/>
              </a:lnSpc>
              <a:buSzPts val="1900"/>
            </a:pPr>
            <a:r>
              <a:rPr lang="en-US" sz="1900" dirty="0"/>
              <a:t>Better compliance</a:t>
            </a:r>
            <a:r>
              <a:rPr lang="pl-PL" sz="1900" dirty="0"/>
              <a:t>: </a:t>
            </a:r>
            <a:r>
              <a:rPr lang="en-US" sz="1900" dirty="0"/>
              <a:t>Clear information encourages pedestrians to obey signals, as demonstrated in studies from Singapore and Toronto.</a:t>
            </a:r>
            <a:endParaRPr lang="pl-PL" sz="1900" dirty="0"/>
          </a:p>
          <a:p>
            <a:pPr marL="685800" lvl="1" indent="-228600">
              <a:lnSpc>
                <a:spcPct val="100000"/>
              </a:lnSpc>
              <a:buSzPts val="1900"/>
            </a:pPr>
            <a:r>
              <a:rPr lang="en-US" sz="1900" dirty="0"/>
              <a:t>Support for vulnerable users</a:t>
            </a:r>
            <a:r>
              <a:rPr lang="pl-PL" sz="1900" dirty="0"/>
              <a:t>: </a:t>
            </a:r>
            <a:r>
              <a:rPr lang="en-US" sz="1900" dirty="0"/>
              <a:t>Elderly or mobility-impaired pedestrians can make more informed decisions on whether to start crossing or wait.</a:t>
            </a:r>
            <a:endParaRPr lang="pl-PL" sz="1900" dirty="0"/>
          </a:p>
          <a:p>
            <a:pPr marL="685800" lvl="1" indent="-228600">
              <a:lnSpc>
                <a:spcPct val="100000"/>
              </a:lnSpc>
              <a:buSzPts val="1900"/>
            </a:pPr>
            <a:r>
              <a:rPr lang="en-US" sz="1900" dirty="0"/>
              <a:t>Indirect benefits for drivers</a:t>
            </a:r>
            <a:r>
              <a:rPr lang="pl-PL" sz="1900" dirty="0"/>
              <a:t>: </a:t>
            </a:r>
            <a:r>
              <a:rPr lang="en-US" sz="1900" dirty="0"/>
              <a:t>Fewer pedestrians running into the crosswalk at the last second means less risk of sudden braking and rear-end collisions.</a:t>
            </a:r>
          </a:p>
        </p:txBody>
      </p:sp>
    </p:spTree>
    <p:extLst>
      <p:ext uri="{BB962C8B-B14F-4D97-AF65-F5344CB8AC3E}">
        <p14:creationId xmlns:p14="http://schemas.microsoft.com/office/powerpoint/2010/main" val="31516947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BADEAECF-4729-4EAD-ABD2-DE94FE27AA1B}"/>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8AF979A3-66D3-2C23-16CA-F9D30A1E6D65}"/>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Adaptive Traffic Signals for Non-Motorized Users</a:t>
            </a:r>
            <a:endParaRPr lang="en-US" noProof="0" dirty="0"/>
          </a:p>
        </p:txBody>
      </p:sp>
      <p:sp>
        <p:nvSpPr>
          <p:cNvPr id="97" name="Google Shape;97;p2">
            <a:extLst>
              <a:ext uri="{FF2B5EF4-FFF2-40B4-BE49-F238E27FC236}">
                <a16:creationId xmlns:a16="http://schemas.microsoft.com/office/drawing/2014/main" id="{F34E2519-FDCB-CFD7-7AD7-FBC76E8796F7}"/>
              </a:ext>
            </a:extLst>
          </p:cNvPr>
          <p:cNvSpPr txBox="1">
            <a:spLocks noGrp="1"/>
          </p:cNvSpPr>
          <p:nvPr>
            <p:ph type="body" idx="1"/>
          </p:nvPr>
        </p:nvSpPr>
        <p:spPr>
          <a:xfrm>
            <a:off x="325734" y="1027068"/>
            <a:ext cx="11270064"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Sensor-based extension of green time for pedestrians – thermal cameras, radar, or pressure sensors detect slower-moving pedestrians (e.g., elderly, disabled), automatically extending green phases for safe crossing.</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AI-based queue length estimation for bikes – computer vision and machine learning estimate the number of waiting cyclists, dynamically adjusting green time allocation.</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Integration with pedestrian priority zones – adaptive signals aligned with policies such as Superblocks (Barcelona), school zones, and shared spaces, ensuring safety and comfort for non-motorized users.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Multimodal coordination – adaptive controllers balance delays between pedestrians, cyclists, and vehicles, based on real-time demand.</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1900" dirty="0"/>
              <a:t>Pedestrians benefit from safer crossings and fewer conflicts, especially vulnerable groups with slower walking speeds.</a:t>
            </a:r>
            <a:endParaRPr lang="pl-PL" sz="1900" dirty="0"/>
          </a:p>
          <a:p>
            <a:pPr marL="228600" lvl="0" indent="-228600" algn="l" rtl="0">
              <a:lnSpc>
                <a:spcPct val="100000"/>
              </a:lnSpc>
              <a:spcBef>
                <a:spcPts val="0"/>
              </a:spcBef>
              <a:spcAft>
                <a:spcPts val="0"/>
              </a:spcAft>
              <a:buClr>
                <a:srgbClr val="002060"/>
              </a:buClr>
              <a:buSzPts val="2100"/>
              <a:buChar char="•"/>
            </a:pPr>
            <a:r>
              <a:rPr lang="en-US" sz="1900" dirty="0"/>
              <a:t>Cyclists gain efficiency through reduced waiting times and fairer signal allocation in mixed traffic contexts.</a:t>
            </a:r>
            <a:endParaRPr lang="pl-PL" sz="1900" dirty="0"/>
          </a:p>
          <a:p>
            <a:pPr marL="228600" lvl="0" indent="-228600" algn="l" rtl="0">
              <a:lnSpc>
                <a:spcPct val="100000"/>
              </a:lnSpc>
              <a:spcBef>
                <a:spcPts val="0"/>
              </a:spcBef>
              <a:spcAft>
                <a:spcPts val="0"/>
              </a:spcAft>
              <a:buClr>
                <a:srgbClr val="002060"/>
              </a:buClr>
              <a:buSzPts val="2100"/>
              <a:buChar char="•"/>
            </a:pPr>
            <a:r>
              <a:rPr lang="en-US" sz="1900" dirty="0"/>
              <a:t>AI-based detection allows for proactive, demand-responsive management instead of fixed signal plans.</a:t>
            </a:r>
            <a:endParaRPr lang="pl-PL" sz="1900" dirty="0"/>
          </a:p>
          <a:p>
            <a:pPr marL="228600" lvl="0" indent="-228600" algn="l" rtl="0">
              <a:lnSpc>
                <a:spcPct val="100000"/>
              </a:lnSpc>
              <a:spcBef>
                <a:spcPts val="0"/>
              </a:spcBef>
              <a:spcAft>
                <a:spcPts val="0"/>
              </a:spcAft>
              <a:buClr>
                <a:srgbClr val="002060"/>
              </a:buClr>
              <a:buSzPts val="2100"/>
              <a:buChar char="•"/>
            </a:pPr>
            <a:r>
              <a:rPr lang="en-US" sz="1900" dirty="0"/>
              <a:t>Integration with urban policies (e.g., Barcelona Superblocks, Melbourne CBD pedestrian-first zones) shows how adaptive systems support </a:t>
            </a:r>
            <a:r>
              <a:rPr lang="en-US" sz="1900" dirty="0" err="1"/>
              <a:t>liveability</a:t>
            </a:r>
            <a:r>
              <a:rPr lang="en-US" sz="1900" dirty="0"/>
              <a:t> and sustainability goals.</a:t>
            </a:r>
          </a:p>
        </p:txBody>
      </p:sp>
    </p:spTree>
    <p:extLst>
      <p:ext uri="{BB962C8B-B14F-4D97-AF65-F5344CB8AC3E}">
        <p14:creationId xmlns:p14="http://schemas.microsoft.com/office/powerpoint/2010/main" val="6834742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4B2524DA-1F2B-25C6-F8D8-EA4E31CFD120}"/>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CB44FB44-2288-111A-9C02-703CE1BD5D17}"/>
              </a:ext>
            </a:extLst>
          </p:cNvPr>
          <p:cNvSpPr txBox="1">
            <a:spLocks noGrp="1"/>
          </p:cNvSpPr>
          <p:nvPr>
            <p:ph type="title"/>
          </p:nvPr>
        </p:nvSpPr>
        <p:spPr>
          <a:xfrm>
            <a:off x="280424" y="0"/>
            <a:ext cx="5391032"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Adaptive Traffic Signals for Non-Motorized Users</a:t>
            </a:r>
            <a:endParaRPr lang="en-US" noProof="0" dirty="0"/>
          </a:p>
        </p:txBody>
      </p:sp>
      <p:sp>
        <p:nvSpPr>
          <p:cNvPr id="97" name="Google Shape;97;p2">
            <a:extLst>
              <a:ext uri="{FF2B5EF4-FFF2-40B4-BE49-F238E27FC236}">
                <a16:creationId xmlns:a16="http://schemas.microsoft.com/office/drawing/2014/main" id="{6995CD51-249A-7CED-4B5A-CA44C1EF2E55}"/>
              </a:ext>
            </a:extLst>
          </p:cNvPr>
          <p:cNvSpPr txBox="1">
            <a:spLocks noGrp="1"/>
          </p:cNvSpPr>
          <p:nvPr>
            <p:ph type="body" idx="1"/>
          </p:nvPr>
        </p:nvSpPr>
        <p:spPr>
          <a:xfrm>
            <a:off x="120580" y="1027068"/>
            <a:ext cx="5566828"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Barcelona’s Superblocks (or </a:t>
            </a:r>
            <a:r>
              <a:rPr lang="en-US" sz="2100" noProof="0" dirty="0" err="1">
                <a:solidFill>
                  <a:srgbClr val="002060"/>
                </a:solidFill>
              </a:rPr>
              <a:t>Superilles</a:t>
            </a:r>
            <a:r>
              <a:rPr lang="en-US" sz="2100" noProof="0" dirty="0">
                <a:solidFill>
                  <a:srgbClr val="002060"/>
                </a:solidFill>
              </a:rPr>
              <a:t>) model is a prime example of urban planning that accords priority to pedestrians and cyclists by curbing through‑traffic and reshaping public spaces. This supports the deployment of adaptive traffic signals for non-motorized users, as these zones emphasize slow, flexible, and demand-responsive signal controls.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The model restricts motor traffic to perimeter streets and converts internal areas into low-speed, shared-use spaces—making it ideal for pedestrian-priority signals.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Evaluations highlight benefits: reduced noise, improved air quality, enhanced walkability, public health, and social interaction.</a:t>
            </a:r>
            <a:endParaRPr lang="en-US" sz="1900" dirty="0"/>
          </a:p>
        </p:txBody>
      </p:sp>
      <p:pic>
        <p:nvPicPr>
          <p:cNvPr id="1026" name="Picture 2" descr="Superblocks - Architecture Walks and Tours in Barcelona">
            <a:extLst>
              <a:ext uri="{FF2B5EF4-FFF2-40B4-BE49-F238E27FC236}">
                <a16:creationId xmlns:a16="http://schemas.microsoft.com/office/drawing/2014/main" id="{665C789C-6AA6-491B-431F-AE35C5D397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5728" y="13432"/>
            <a:ext cx="6025848" cy="42605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ant Antoni superblock | Survey Barcelona 2015-2023 | Barcelona City ...">
            <a:extLst>
              <a:ext uri="{FF2B5EF4-FFF2-40B4-BE49-F238E27FC236}">
                <a16:creationId xmlns:a16="http://schemas.microsoft.com/office/drawing/2014/main" id="{8A394F9E-91D3-C29B-7A04-69F8D8DE91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2198" y="4044055"/>
            <a:ext cx="3072286" cy="2304214"/>
          </a:xfrm>
          <a:prstGeom prst="rect">
            <a:avLst/>
          </a:prstGeom>
          <a:noFill/>
          <a:extLst>
            <a:ext uri="{909E8E84-426E-40DD-AFC4-6F175D3DCCD1}">
              <a14:hiddenFill xmlns:a14="http://schemas.microsoft.com/office/drawing/2010/main">
                <a:solidFill>
                  <a:srgbClr val="FFFFFF"/>
                </a:solidFill>
              </a14:hiddenFill>
            </a:ext>
          </a:extLst>
        </p:spPr>
      </p:pic>
      <p:sp>
        <p:nvSpPr>
          <p:cNvPr id="3" name="pole tekstowe 2">
            <a:extLst>
              <a:ext uri="{FF2B5EF4-FFF2-40B4-BE49-F238E27FC236}">
                <a16:creationId xmlns:a16="http://schemas.microsoft.com/office/drawing/2014/main" id="{B9545939-81B0-89AB-0968-5230E1F1D7A7}"/>
              </a:ext>
            </a:extLst>
          </p:cNvPr>
          <p:cNvSpPr txBox="1"/>
          <p:nvPr/>
        </p:nvSpPr>
        <p:spPr>
          <a:xfrm>
            <a:off x="8756301" y="3167390"/>
            <a:ext cx="3369547" cy="261610"/>
          </a:xfrm>
          <a:prstGeom prst="rect">
            <a:avLst/>
          </a:prstGeom>
          <a:noFill/>
        </p:spPr>
        <p:txBody>
          <a:bodyPr wrap="square">
            <a:spAutoFit/>
          </a:bodyPr>
          <a:lstStyle/>
          <a:p>
            <a:r>
              <a:rPr lang="en-US" sz="1100" dirty="0"/>
              <a:t>https://barcelonarchitecturewalks.com/superblocks</a:t>
            </a:r>
            <a:endParaRPr lang="pl-PL" sz="1100" dirty="0"/>
          </a:p>
        </p:txBody>
      </p:sp>
      <p:sp>
        <p:nvSpPr>
          <p:cNvPr id="2" name="pole tekstowe 1">
            <a:extLst>
              <a:ext uri="{FF2B5EF4-FFF2-40B4-BE49-F238E27FC236}">
                <a16:creationId xmlns:a16="http://schemas.microsoft.com/office/drawing/2014/main" id="{9F6D5937-D947-C2C2-0000-E866AF3F737C}"/>
              </a:ext>
            </a:extLst>
          </p:cNvPr>
          <p:cNvSpPr txBox="1"/>
          <p:nvPr/>
        </p:nvSpPr>
        <p:spPr>
          <a:xfrm>
            <a:off x="7213879" y="6334781"/>
            <a:ext cx="3369547" cy="430887"/>
          </a:xfrm>
          <a:prstGeom prst="rect">
            <a:avLst/>
          </a:prstGeom>
          <a:noFill/>
        </p:spPr>
        <p:txBody>
          <a:bodyPr wrap="square">
            <a:spAutoFit/>
          </a:bodyPr>
          <a:lstStyle/>
          <a:p>
            <a:r>
              <a:rPr lang="en-US" sz="1100" dirty="0"/>
              <a:t>https://www.barcelona.cat/surveyfotografic/en/project/superilla_sant_antoni</a:t>
            </a:r>
            <a:endParaRPr lang="pl-PL" sz="1100" dirty="0"/>
          </a:p>
        </p:txBody>
      </p:sp>
    </p:spTree>
    <p:extLst>
      <p:ext uri="{BB962C8B-B14F-4D97-AF65-F5344CB8AC3E}">
        <p14:creationId xmlns:p14="http://schemas.microsoft.com/office/powerpoint/2010/main" val="4105229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D4729607-DBA7-6337-3997-641F21009241}"/>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AE9C9734-BF6B-372F-D767-41E94B0C27BA}"/>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Adaptive Traffic Signals for Non-Motorized Users</a:t>
            </a:r>
            <a:endParaRPr lang="en-US" noProof="0" dirty="0"/>
          </a:p>
        </p:txBody>
      </p:sp>
      <p:sp>
        <p:nvSpPr>
          <p:cNvPr id="97" name="Google Shape;97;p2">
            <a:extLst>
              <a:ext uri="{FF2B5EF4-FFF2-40B4-BE49-F238E27FC236}">
                <a16:creationId xmlns:a16="http://schemas.microsoft.com/office/drawing/2014/main" id="{D6D692D9-D900-8036-7776-97B169B8FCBF}"/>
              </a:ext>
            </a:extLst>
          </p:cNvPr>
          <p:cNvSpPr txBox="1">
            <a:spLocks noGrp="1"/>
          </p:cNvSpPr>
          <p:nvPr>
            <p:ph type="body" idx="1"/>
          </p:nvPr>
        </p:nvSpPr>
        <p:spPr>
          <a:xfrm>
            <a:off x="120580" y="1027068"/>
            <a:ext cx="3908809"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AI-equipped traffic lights detect pedestrian presence and dynamically adjust signal phases—ideal for conveying Melbourne’s smart adaptive signal concept. A relevant project is the Intelligent Corridor on Nicholson Street, Carlton. It uses sensors, AI, and real-time data to improve safety and traffic flow for all users, including pedestrians, cyclists, and vehicles</a:t>
            </a:r>
            <a:r>
              <a:rPr lang="pl-PL" sz="2100" noProof="0" dirty="0">
                <a:solidFill>
                  <a:srgbClr val="002060"/>
                </a:solidFill>
              </a:rPr>
              <a:t>.</a:t>
            </a:r>
            <a:endParaRPr lang="en-US" sz="1900" dirty="0"/>
          </a:p>
        </p:txBody>
      </p:sp>
      <p:sp>
        <p:nvSpPr>
          <p:cNvPr id="2" name="pole tekstowe 1">
            <a:extLst>
              <a:ext uri="{FF2B5EF4-FFF2-40B4-BE49-F238E27FC236}">
                <a16:creationId xmlns:a16="http://schemas.microsoft.com/office/drawing/2014/main" id="{F784DE37-84BE-EDB8-6EE5-060DEFF7084C}"/>
              </a:ext>
            </a:extLst>
          </p:cNvPr>
          <p:cNvSpPr txBox="1"/>
          <p:nvPr/>
        </p:nvSpPr>
        <p:spPr>
          <a:xfrm>
            <a:off x="7213879" y="6334781"/>
            <a:ext cx="3369547" cy="430887"/>
          </a:xfrm>
          <a:prstGeom prst="rect">
            <a:avLst/>
          </a:prstGeom>
          <a:noFill/>
        </p:spPr>
        <p:txBody>
          <a:bodyPr wrap="square">
            <a:spAutoFit/>
          </a:bodyPr>
          <a:lstStyle/>
          <a:p>
            <a:r>
              <a:rPr lang="en-US" sz="1100" dirty="0">
                <a:hlinkClick r:id="rId3"/>
              </a:rPr>
              <a:t>https://doi.org/10.1016/j.trc.2022.103991</a:t>
            </a:r>
            <a:r>
              <a:rPr lang="pl-PL" sz="1100" dirty="0"/>
              <a:t>    </a:t>
            </a:r>
          </a:p>
          <a:p>
            <a:endParaRPr lang="pl-PL" sz="1100" dirty="0"/>
          </a:p>
        </p:txBody>
      </p:sp>
      <p:pic>
        <p:nvPicPr>
          <p:cNvPr id="2050" name="Picture 2" descr="Traffic signals could use AI to make crossings easier - The Transport ...">
            <a:extLst>
              <a:ext uri="{FF2B5EF4-FFF2-40B4-BE49-F238E27FC236}">
                <a16:creationId xmlns:a16="http://schemas.microsoft.com/office/drawing/2014/main" id="{4E352EFC-ADDC-8D31-0B83-BAA4ACFBA9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3046" y="1027068"/>
            <a:ext cx="6991978" cy="4929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51783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919154CA-0F9A-E780-CE45-17C7C5C9BA35}"/>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512E003E-13CF-EEDE-B364-6EB64D6FA98C}"/>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Adaptive Traffic Signals for Non-Motorized Users</a:t>
            </a:r>
            <a:endParaRPr lang="en-US" noProof="0" dirty="0"/>
          </a:p>
        </p:txBody>
      </p:sp>
      <p:sp>
        <p:nvSpPr>
          <p:cNvPr id="97" name="Google Shape;97;p2">
            <a:extLst>
              <a:ext uri="{FF2B5EF4-FFF2-40B4-BE49-F238E27FC236}">
                <a16:creationId xmlns:a16="http://schemas.microsoft.com/office/drawing/2014/main" id="{9595F968-ACCE-3EA2-842D-39583F9E5F88}"/>
              </a:ext>
            </a:extLst>
          </p:cNvPr>
          <p:cNvSpPr txBox="1">
            <a:spLocks noGrp="1"/>
          </p:cNvSpPr>
          <p:nvPr>
            <p:ph type="body" idx="1"/>
          </p:nvPr>
        </p:nvSpPr>
        <p:spPr>
          <a:xfrm>
            <a:off x="120580" y="1027068"/>
            <a:ext cx="3908809"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Singapore’s “Green Man +” system, where elderly pedestrians or persons with disabilities tap their concession card on a sensor at the traffic signal to receive extended green time—from 3 up to 13 seconds—enabling safer, more comfortable crossings.</a:t>
            </a:r>
            <a:endParaRPr lang="pl-PL" sz="2100" noProof="0" dirty="0">
              <a:solidFill>
                <a:srgbClr val="002060"/>
              </a:solidFill>
            </a:endParaRPr>
          </a:p>
          <a:p>
            <a:pPr marL="228600" lvl="0" indent="-228600">
              <a:lnSpc>
                <a:spcPct val="100000"/>
              </a:lnSpc>
              <a:spcBef>
                <a:spcPts val="0"/>
              </a:spcBef>
              <a:buClr>
                <a:srgbClr val="002060"/>
              </a:buClr>
              <a:buSzPts val="2100"/>
            </a:pPr>
            <a:r>
              <a:rPr lang="en-US" sz="2000" dirty="0"/>
              <a:t>The image captures a pedestrian at a user-activated crossing equipped with a card reader. Once the user taps their eligible card, the crossing phase is extended, giving vulnerable users more time to cross without feeling rushed.</a:t>
            </a:r>
            <a:endParaRPr lang="en-US" sz="1900" dirty="0"/>
          </a:p>
        </p:txBody>
      </p:sp>
      <p:sp>
        <p:nvSpPr>
          <p:cNvPr id="2" name="pole tekstowe 1">
            <a:extLst>
              <a:ext uri="{FF2B5EF4-FFF2-40B4-BE49-F238E27FC236}">
                <a16:creationId xmlns:a16="http://schemas.microsoft.com/office/drawing/2014/main" id="{4694CAAE-CEC9-0112-9A35-8A48557471F8}"/>
              </a:ext>
            </a:extLst>
          </p:cNvPr>
          <p:cNvSpPr txBox="1"/>
          <p:nvPr/>
        </p:nvSpPr>
        <p:spPr>
          <a:xfrm>
            <a:off x="7213879" y="6334781"/>
            <a:ext cx="3369547" cy="600164"/>
          </a:xfrm>
          <a:prstGeom prst="rect">
            <a:avLst/>
          </a:prstGeom>
          <a:noFill/>
        </p:spPr>
        <p:txBody>
          <a:bodyPr wrap="square">
            <a:spAutoFit/>
          </a:bodyPr>
          <a:lstStyle/>
          <a:p>
            <a:r>
              <a:rPr lang="en-US" sz="1100" dirty="0"/>
              <a:t>https://theindependent.sg/lta-1500-more-gm-card-readers-at-traffic-lights-to-give-seniors-people-with-disabilities-more-time-to-cross-roads/</a:t>
            </a:r>
            <a:endParaRPr lang="pl-PL" sz="1100" dirty="0"/>
          </a:p>
        </p:txBody>
      </p:sp>
      <p:pic>
        <p:nvPicPr>
          <p:cNvPr id="3074" name="Picture 2" descr="Technology meets empathy in Singapore: Green Man Plus - greenMe">
            <a:extLst>
              <a:ext uri="{FF2B5EF4-FFF2-40B4-BE49-F238E27FC236}">
                <a16:creationId xmlns:a16="http://schemas.microsoft.com/office/drawing/2014/main" id="{8A3C4762-4495-2576-67BA-6C12260B94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9109" y="1087854"/>
            <a:ext cx="6261379" cy="417425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Seniors to get longer ‘green man’ time at half the crossings in all ...">
            <a:extLst>
              <a:ext uri="{FF2B5EF4-FFF2-40B4-BE49-F238E27FC236}">
                <a16:creationId xmlns:a16="http://schemas.microsoft.com/office/drawing/2014/main" id="{4C9B004B-01AE-7446-9232-192CF6E622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75670" y="3605868"/>
            <a:ext cx="4095750" cy="2728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91386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F78AE100-AD8C-9A93-EEB3-1D151206E94C}"/>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C555AA4C-732A-18C8-88AE-E26F44A99555}"/>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Smart Lighting for Safety &amp; Comfort</a:t>
            </a:r>
            <a:endParaRPr lang="en-US" noProof="0" dirty="0"/>
          </a:p>
        </p:txBody>
      </p:sp>
      <p:sp>
        <p:nvSpPr>
          <p:cNvPr id="97" name="Google Shape;97;p2">
            <a:extLst>
              <a:ext uri="{FF2B5EF4-FFF2-40B4-BE49-F238E27FC236}">
                <a16:creationId xmlns:a16="http://schemas.microsoft.com/office/drawing/2014/main" id="{65BE3388-CF01-A914-9968-D128EE3D5140}"/>
              </a:ext>
            </a:extLst>
          </p:cNvPr>
          <p:cNvSpPr txBox="1">
            <a:spLocks noGrp="1"/>
          </p:cNvSpPr>
          <p:nvPr>
            <p:ph type="body" idx="1"/>
          </p:nvPr>
        </p:nvSpPr>
        <p:spPr>
          <a:xfrm>
            <a:off x="120579" y="1027068"/>
            <a:ext cx="11455121"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Motion-activated LED lighting on bike paths – sensors detect approaching cyclists or pedestrians, automatically increasing brightness to improve visibility and save energy.</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Color temperature adjustment based on time of day – warmer light in the evening to reduce glare and improve comfort; cooler white light at night to maximize visibility and alertness.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Integration with CCTV for security monitoring – lighting infrastructure linked with surveillance systems to enhance safety perception and provide forensic support in case of incidents.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Energy efficiency &amp; sustainability – adaptive dimming reduces unnecessary energy consumption compared to static lighting.</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1900" dirty="0"/>
              <a:t>Smart lighting improves both objective safety (reducing accidents, improving obstacle visibility) and subjective safety (lowering perceived risk, especially for women and vulnerable users at night).</a:t>
            </a:r>
            <a:endParaRPr lang="pl-PL" sz="1900" dirty="0"/>
          </a:p>
          <a:p>
            <a:pPr marL="228600" lvl="0" indent="-228600" algn="l" rtl="0">
              <a:lnSpc>
                <a:spcPct val="100000"/>
              </a:lnSpc>
              <a:spcBef>
                <a:spcPts val="0"/>
              </a:spcBef>
              <a:spcAft>
                <a:spcPts val="0"/>
              </a:spcAft>
              <a:buClr>
                <a:srgbClr val="002060"/>
              </a:buClr>
              <a:buSzPts val="2100"/>
              <a:buChar char="•"/>
            </a:pPr>
            <a:r>
              <a:rPr lang="en-US" sz="1900" dirty="0"/>
              <a:t>Adaptive systems balance comfort, safety, and sustainability, using real-time data to provide the right lighting level at the right time.</a:t>
            </a:r>
            <a:endParaRPr lang="pl-PL" sz="1900" dirty="0"/>
          </a:p>
          <a:p>
            <a:pPr marL="228600" lvl="0" indent="-228600" algn="l" rtl="0">
              <a:lnSpc>
                <a:spcPct val="100000"/>
              </a:lnSpc>
              <a:spcBef>
                <a:spcPts val="0"/>
              </a:spcBef>
              <a:spcAft>
                <a:spcPts val="0"/>
              </a:spcAft>
              <a:buClr>
                <a:srgbClr val="002060"/>
              </a:buClr>
              <a:buSzPts val="2100"/>
              <a:buChar char="•"/>
            </a:pPr>
            <a:r>
              <a:rPr lang="en-US" sz="1900" dirty="0"/>
              <a:t>Research shows that better night-time lighting increases path usage by up to 30% in some pilot projects.</a:t>
            </a:r>
            <a:endParaRPr lang="pl-PL" sz="1900" dirty="0"/>
          </a:p>
          <a:p>
            <a:pPr marL="228600" lvl="0" indent="-228600" algn="l" rtl="0">
              <a:lnSpc>
                <a:spcPct val="100000"/>
              </a:lnSpc>
              <a:spcBef>
                <a:spcPts val="0"/>
              </a:spcBef>
              <a:spcAft>
                <a:spcPts val="0"/>
              </a:spcAft>
              <a:buClr>
                <a:srgbClr val="002060"/>
              </a:buClr>
              <a:buSzPts val="2100"/>
              <a:buChar char="•"/>
            </a:pPr>
            <a:r>
              <a:rPr lang="en-US" sz="1900" dirty="0"/>
              <a:t>Integration with CCTV and IoT systems allows multi-functionality: lighting, safety, and monitoring in a single infrastructure.</a:t>
            </a:r>
          </a:p>
        </p:txBody>
      </p:sp>
    </p:spTree>
    <p:extLst>
      <p:ext uri="{BB962C8B-B14F-4D97-AF65-F5344CB8AC3E}">
        <p14:creationId xmlns:p14="http://schemas.microsoft.com/office/powerpoint/2010/main" val="36466519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08546A82-F216-6BAE-31F8-498202A5EFDB}"/>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16FB860E-7F5F-4AFA-4339-D51B1D481381}"/>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Smart Lighting for Safety &amp; Comfort</a:t>
            </a:r>
            <a:r>
              <a:rPr lang="pl-PL" sz="3600" dirty="0"/>
              <a:t> - </a:t>
            </a:r>
            <a:r>
              <a:rPr lang="pl-PL" sz="3600" dirty="0" err="1"/>
              <a:t>Example</a:t>
            </a:r>
            <a:r>
              <a:rPr lang="pl-PL" sz="3600" dirty="0"/>
              <a:t> </a:t>
            </a:r>
            <a:r>
              <a:rPr lang="pl-PL" sz="3600" dirty="0" err="1"/>
              <a:t>Cities</a:t>
            </a:r>
            <a:endParaRPr lang="en-US" noProof="0" dirty="0"/>
          </a:p>
        </p:txBody>
      </p:sp>
      <p:sp>
        <p:nvSpPr>
          <p:cNvPr id="97" name="Google Shape;97;p2">
            <a:extLst>
              <a:ext uri="{FF2B5EF4-FFF2-40B4-BE49-F238E27FC236}">
                <a16:creationId xmlns:a16="http://schemas.microsoft.com/office/drawing/2014/main" id="{0C3088D0-0380-0684-55CA-2F445BDFCE18}"/>
              </a:ext>
            </a:extLst>
          </p:cNvPr>
          <p:cNvSpPr txBox="1">
            <a:spLocks noGrp="1"/>
          </p:cNvSpPr>
          <p:nvPr>
            <p:ph type="body" idx="1"/>
          </p:nvPr>
        </p:nvSpPr>
        <p:spPr>
          <a:xfrm>
            <a:off x="120580" y="1027068"/>
            <a:ext cx="3054699"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Eindhoven (Netherlands) – Van Gogh-</a:t>
            </a:r>
            <a:r>
              <a:rPr lang="en-US" sz="2100" noProof="0" dirty="0" err="1">
                <a:solidFill>
                  <a:srgbClr val="002060"/>
                </a:solidFill>
              </a:rPr>
              <a:t>Roosegaarde</a:t>
            </a:r>
            <a:r>
              <a:rPr lang="en-US" sz="2100" noProof="0" dirty="0">
                <a:solidFill>
                  <a:srgbClr val="002060"/>
                </a:solidFill>
              </a:rPr>
              <a:t> cycle path and cycle highways with dynamic LED lighting, responding to cyclist presence and weather conditions.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Seoul (South Korea) – smart pedestrian and cycle path lighting integrated with motion sensors and adaptive brightness control.</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Copenhagen (Denmark) – experiments with intelligent dimming on cycle superhighways.</a:t>
            </a:r>
            <a:endParaRPr lang="en-US" sz="1900" dirty="0"/>
          </a:p>
        </p:txBody>
      </p:sp>
      <p:sp>
        <p:nvSpPr>
          <p:cNvPr id="2" name="pole tekstowe 1">
            <a:extLst>
              <a:ext uri="{FF2B5EF4-FFF2-40B4-BE49-F238E27FC236}">
                <a16:creationId xmlns:a16="http://schemas.microsoft.com/office/drawing/2014/main" id="{D854BB94-A865-CAD5-C530-99E541E1EC5E}"/>
              </a:ext>
            </a:extLst>
          </p:cNvPr>
          <p:cNvSpPr txBox="1"/>
          <p:nvPr/>
        </p:nvSpPr>
        <p:spPr>
          <a:xfrm>
            <a:off x="3064076" y="4019341"/>
            <a:ext cx="4572000" cy="200055"/>
          </a:xfrm>
          <a:prstGeom prst="rect">
            <a:avLst/>
          </a:prstGeom>
          <a:noFill/>
        </p:spPr>
        <p:txBody>
          <a:bodyPr wrap="square">
            <a:spAutoFit/>
          </a:bodyPr>
          <a:lstStyle/>
          <a:p>
            <a:r>
              <a:rPr lang="en-US" sz="700" dirty="0"/>
              <a:t>https://www.holland.com/global/tourism/get-inspired/current/van-gogh/van-gogh-roosegaarde-cycle-path</a:t>
            </a:r>
            <a:endParaRPr lang="pl-PL" sz="700" dirty="0"/>
          </a:p>
        </p:txBody>
      </p:sp>
      <p:pic>
        <p:nvPicPr>
          <p:cNvPr id="1026" name="Picture 2" descr="Cycling the Van Gogh - Roosegaarde Cycle Path - Holland.com">
            <a:extLst>
              <a:ext uri="{FF2B5EF4-FFF2-40B4-BE49-F238E27FC236}">
                <a16:creationId xmlns:a16="http://schemas.microsoft.com/office/drawing/2014/main" id="{372D95B4-55AC-6CA5-DAD2-D9613D4BF0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4076" y="969290"/>
            <a:ext cx="4573665" cy="305005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E40FB32-B15F-F8AE-278A-157C3E1B6D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37741" y="969290"/>
            <a:ext cx="4572000" cy="4219575"/>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61EFAEB0-E186-6A7E-0CC9-4E262407ADB1}"/>
              </a:ext>
            </a:extLst>
          </p:cNvPr>
          <p:cNvSpPr txBox="1"/>
          <p:nvPr/>
        </p:nvSpPr>
        <p:spPr>
          <a:xfrm>
            <a:off x="7757327" y="5211474"/>
            <a:ext cx="4452414" cy="253916"/>
          </a:xfrm>
          <a:prstGeom prst="rect">
            <a:avLst/>
          </a:prstGeom>
          <a:noFill/>
        </p:spPr>
        <p:txBody>
          <a:bodyPr wrap="square">
            <a:spAutoFit/>
          </a:bodyPr>
          <a:lstStyle/>
          <a:p>
            <a:r>
              <a:rPr lang="pl-PL" sz="1050" dirty="0"/>
              <a:t>https://www.powerkoream.co.kr/news/articleView.</a:t>
            </a:r>
          </a:p>
        </p:txBody>
      </p:sp>
      <p:pic>
        <p:nvPicPr>
          <p:cNvPr id="1030" name="Picture 6" descr="About cycle superhighways - Supercykelstier">
            <a:extLst>
              <a:ext uri="{FF2B5EF4-FFF2-40B4-BE49-F238E27FC236}">
                <a16:creationId xmlns:a16="http://schemas.microsoft.com/office/drawing/2014/main" id="{85446552-5733-E5B1-DDDE-0F296CB571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75279" y="4219396"/>
            <a:ext cx="3855897" cy="2572980"/>
          </a:xfrm>
          <a:prstGeom prst="rect">
            <a:avLst/>
          </a:prstGeom>
          <a:noFill/>
          <a:extLst>
            <a:ext uri="{909E8E84-426E-40DD-AFC4-6F175D3DCCD1}">
              <a14:hiddenFill xmlns:a14="http://schemas.microsoft.com/office/drawing/2010/main">
                <a:solidFill>
                  <a:srgbClr val="FFFFFF"/>
                </a:solidFill>
              </a14:hiddenFill>
            </a:ext>
          </a:extLst>
        </p:spPr>
      </p:pic>
      <p:sp>
        <p:nvSpPr>
          <p:cNvPr id="6" name="pole tekstowe 5">
            <a:extLst>
              <a:ext uri="{FF2B5EF4-FFF2-40B4-BE49-F238E27FC236}">
                <a16:creationId xmlns:a16="http://schemas.microsoft.com/office/drawing/2014/main" id="{0DC5F9AD-C848-C4F9-41CA-AFD30E207C5A}"/>
              </a:ext>
            </a:extLst>
          </p:cNvPr>
          <p:cNvSpPr txBox="1"/>
          <p:nvPr/>
        </p:nvSpPr>
        <p:spPr>
          <a:xfrm>
            <a:off x="7031176" y="6534408"/>
            <a:ext cx="3054699" cy="400110"/>
          </a:xfrm>
          <a:prstGeom prst="rect">
            <a:avLst/>
          </a:prstGeom>
          <a:noFill/>
        </p:spPr>
        <p:txBody>
          <a:bodyPr wrap="square">
            <a:spAutoFit/>
          </a:bodyPr>
          <a:lstStyle/>
          <a:p>
            <a:r>
              <a:rPr lang="pl-PL" sz="1000" dirty="0"/>
              <a:t>https://supercykelstier.dk/blog/2016/03/21/about-old/</a:t>
            </a:r>
          </a:p>
        </p:txBody>
      </p:sp>
    </p:spTree>
    <p:extLst>
      <p:ext uri="{BB962C8B-B14F-4D97-AF65-F5344CB8AC3E}">
        <p14:creationId xmlns:p14="http://schemas.microsoft.com/office/powerpoint/2010/main" val="42757103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D77B143C-3015-1EFA-6E52-B9BC14BA3276}"/>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8BE7C908-8A5D-35DD-57B4-C8047166E364}"/>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Hazard Detection &amp; Alerts</a:t>
            </a:r>
            <a:endParaRPr lang="en-US" noProof="0" dirty="0"/>
          </a:p>
        </p:txBody>
      </p:sp>
      <p:sp>
        <p:nvSpPr>
          <p:cNvPr id="97" name="Google Shape;97;p2">
            <a:extLst>
              <a:ext uri="{FF2B5EF4-FFF2-40B4-BE49-F238E27FC236}">
                <a16:creationId xmlns:a16="http://schemas.microsoft.com/office/drawing/2014/main" id="{09364D5D-D2BF-8319-2EA8-16D38D95FB69}"/>
              </a:ext>
            </a:extLst>
          </p:cNvPr>
          <p:cNvSpPr txBox="1">
            <a:spLocks noGrp="1"/>
          </p:cNvSpPr>
          <p:nvPr>
            <p:ph type="body" idx="1"/>
          </p:nvPr>
        </p:nvSpPr>
        <p:spPr>
          <a:xfrm>
            <a:off x="120579" y="1027068"/>
            <a:ext cx="11455121"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Automatic detection of wrong-way cycling or jaywalking – use of AI-enabled cameras and computer vision to detect unsafe or illegal movements in real time; warnings issued via signals, roadside displays, or mobile apps.</a:t>
            </a:r>
            <a:r>
              <a:rPr lang="pl-PL" sz="2100" noProof="0" dirty="0">
                <a:solidFill>
                  <a:srgbClr val="002060"/>
                </a:solidFill>
              </a:rPr>
              <a:t> </a:t>
            </a:r>
            <a:r>
              <a:rPr lang="en-US" sz="2100" noProof="0" dirty="0">
                <a:solidFill>
                  <a:srgbClr val="002060"/>
                </a:solidFill>
              </a:rPr>
              <a:t>Hazard detection is crucial for Vision Zero policies, protecting pedestrians and cyclists in dense urban areas.</a:t>
            </a:r>
            <a:r>
              <a:rPr lang="pl-PL" sz="2100" noProof="0" dirty="0">
                <a:solidFill>
                  <a:srgbClr val="002060"/>
                </a:solidFill>
              </a:rPr>
              <a:t> </a:t>
            </a:r>
            <a:r>
              <a:rPr lang="en-US" sz="2100" noProof="0" dirty="0">
                <a:solidFill>
                  <a:srgbClr val="002060"/>
                </a:solidFill>
              </a:rPr>
              <a:t>Wrong-way cycling and jaywalking detection reduces conflicts at intersections and mid-block crossings.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Weather condition sensors triggering route alerts – integration of road weather stations (temperature, humidity, slipperiness, snow/ice) with </a:t>
            </a:r>
            <a:r>
              <a:rPr lang="en-US" sz="2100" noProof="0" dirty="0" err="1">
                <a:solidFill>
                  <a:srgbClr val="002060"/>
                </a:solidFill>
              </a:rPr>
              <a:t>MaaS</a:t>
            </a:r>
            <a:r>
              <a:rPr lang="en-US" sz="2100" noProof="0" dirty="0">
                <a:solidFill>
                  <a:srgbClr val="002060"/>
                </a:solidFill>
              </a:rPr>
              <a:t> platforms to inform cyclists and pedestrians about hazardous conditions.</a:t>
            </a:r>
            <a:r>
              <a:rPr lang="pl-PL" sz="2100" noProof="0" dirty="0">
                <a:solidFill>
                  <a:srgbClr val="002060"/>
                </a:solidFill>
              </a:rPr>
              <a:t> </a:t>
            </a:r>
            <a:r>
              <a:rPr lang="en-US" sz="2100" noProof="0" dirty="0">
                <a:solidFill>
                  <a:srgbClr val="002060"/>
                </a:solidFill>
              </a:rPr>
              <a:t>Road weather sensors extend safety beyond infrastructure monitoring, giving cyclists real-time advice to avoid icy routes or reroute.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Real-time hazard reporting via </a:t>
            </a:r>
            <a:r>
              <a:rPr lang="en-US" sz="2100" noProof="0" dirty="0" err="1">
                <a:solidFill>
                  <a:srgbClr val="002060"/>
                </a:solidFill>
              </a:rPr>
              <a:t>MaaS</a:t>
            </a:r>
            <a:r>
              <a:rPr lang="en-US" sz="2100" noProof="0" dirty="0">
                <a:solidFill>
                  <a:srgbClr val="002060"/>
                </a:solidFill>
              </a:rPr>
              <a:t> apps – users can receive and provide hazard reports (e.g., obstacles, flooding, construction works), creating a crowdsourced layer of safety information.</a:t>
            </a:r>
            <a:r>
              <a:rPr lang="pl-PL" sz="2100" noProof="0" dirty="0">
                <a:solidFill>
                  <a:srgbClr val="002060"/>
                </a:solidFill>
              </a:rPr>
              <a:t> </a:t>
            </a:r>
            <a:r>
              <a:rPr lang="en-US" sz="2100" noProof="0" dirty="0" err="1">
                <a:solidFill>
                  <a:srgbClr val="002060"/>
                </a:solidFill>
              </a:rPr>
              <a:t>MaaS</a:t>
            </a:r>
            <a:r>
              <a:rPr lang="en-US" sz="2100" noProof="0" dirty="0">
                <a:solidFill>
                  <a:srgbClr val="002060"/>
                </a:solidFill>
              </a:rPr>
              <a:t> integration ensures accessibility of warnings: instead of static signs, information reaches users where they need it — on their mobile devices.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Integration with C-ITS – hazard detection feeds shared with central traffic management systems to inform both vulnerable users and drivers.</a:t>
            </a:r>
            <a:r>
              <a:rPr lang="pl-PL" sz="2100" noProof="0" dirty="0">
                <a:solidFill>
                  <a:srgbClr val="002060"/>
                </a:solidFill>
              </a:rPr>
              <a:t> </a:t>
            </a:r>
            <a:r>
              <a:rPr lang="en-US" sz="2100" noProof="0" dirty="0">
                <a:solidFill>
                  <a:srgbClr val="002060"/>
                </a:solidFill>
              </a:rPr>
              <a:t>Crowdsourced reporting enables bottom-up hazard identification, complementing sensor-based systems.</a:t>
            </a:r>
            <a:endParaRPr lang="en-US" sz="1900" dirty="0"/>
          </a:p>
        </p:txBody>
      </p:sp>
    </p:spTree>
    <p:extLst>
      <p:ext uri="{BB962C8B-B14F-4D97-AF65-F5344CB8AC3E}">
        <p14:creationId xmlns:p14="http://schemas.microsoft.com/office/powerpoint/2010/main" val="1243386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11EB186A-B3BB-3D0B-0918-CCD67C40F063}"/>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DDA099B7-F49C-2F01-1D72-D0DC0AD8E332}"/>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Hazard Detection &amp; Alerts</a:t>
            </a:r>
            <a:r>
              <a:rPr lang="pl-PL" sz="3600" dirty="0"/>
              <a:t>- </a:t>
            </a:r>
            <a:r>
              <a:rPr lang="pl-PL" sz="3600" dirty="0" err="1"/>
              <a:t>Example</a:t>
            </a:r>
            <a:r>
              <a:rPr lang="pl-PL" sz="3600" dirty="0"/>
              <a:t> </a:t>
            </a:r>
            <a:r>
              <a:rPr lang="pl-PL" sz="3600" dirty="0" err="1"/>
              <a:t>Cities</a:t>
            </a:r>
            <a:endParaRPr lang="en-US" noProof="0" dirty="0"/>
          </a:p>
        </p:txBody>
      </p:sp>
      <p:sp>
        <p:nvSpPr>
          <p:cNvPr id="97" name="Google Shape;97;p2">
            <a:extLst>
              <a:ext uri="{FF2B5EF4-FFF2-40B4-BE49-F238E27FC236}">
                <a16:creationId xmlns:a16="http://schemas.microsoft.com/office/drawing/2014/main" id="{D840FDC7-059C-5E3E-3122-C6FD6A41B5D3}"/>
              </a:ext>
            </a:extLst>
          </p:cNvPr>
          <p:cNvSpPr txBox="1">
            <a:spLocks noGrp="1"/>
          </p:cNvSpPr>
          <p:nvPr>
            <p:ph type="body" idx="1"/>
          </p:nvPr>
        </p:nvSpPr>
        <p:spPr>
          <a:xfrm>
            <a:off x="120580" y="1027068"/>
            <a:ext cx="3456633"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Helsinki – road weather sensors connected with cyclist information boards and online platforms, issuing alerts on slippery conditions and recommended detours.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Singapore – AI camera networks monitoring pedestrian crossings, detecting jaywalking or risky </a:t>
            </a:r>
            <a:r>
              <a:rPr lang="en-US" sz="2100" noProof="0" dirty="0" err="1">
                <a:solidFill>
                  <a:srgbClr val="002060"/>
                </a:solidFill>
              </a:rPr>
              <a:t>behaviours</a:t>
            </a:r>
            <a:r>
              <a:rPr lang="en-US" sz="2100" noProof="0" dirty="0">
                <a:solidFill>
                  <a:srgbClr val="002060"/>
                </a:solidFill>
              </a:rPr>
              <a:t>, triggering automatic alerts and enforcement.</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Oslo (pilot) – integration of road hazard detection with </a:t>
            </a:r>
            <a:r>
              <a:rPr lang="en-US" sz="2100" noProof="0" dirty="0" err="1">
                <a:solidFill>
                  <a:srgbClr val="002060"/>
                </a:solidFill>
              </a:rPr>
              <a:t>MaaS</a:t>
            </a:r>
            <a:r>
              <a:rPr lang="en-US" sz="2100" noProof="0" dirty="0">
                <a:solidFill>
                  <a:srgbClr val="002060"/>
                </a:solidFill>
              </a:rPr>
              <a:t>-based bicycle navigation apps.</a:t>
            </a:r>
            <a:endParaRPr lang="en-US" sz="1900" dirty="0"/>
          </a:p>
        </p:txBody>
      </p:sp>
      <p:sp>
        <p:nvSpPr>
          <p:cNvPr id="2" name="pole tekstowe 1">
            <a:extLst>
              <a:ext uri="{FF2B5EF4-FFF2-40B4-BE49-F238E27FC236}">
                <a16:creationId xmlns:a16="http://schemas.microsoft.com/office/drawing/2014/main" id="{98E4AD60-34EE-92BB-3890-F88A05BE2EED}"/>
              </a:ext>
            </a:extLst>
          </p:cNvPr>
          <p:cNvSpPr txBox="1"/>
          <p:nvPr/>
        </p:nvSpPr>
        <p:spPr>
          <a:xfrm>
            <a:off x="3064076" y="4019341"/>
            <a:ext cx="4572000" cy="200055"/>
          </a:xfrm>
          <a:prstGeom prst="rect">
            <a:avLst/>
          </a:prstGeom>
          <a:noFill/>
        </p:spPr>
        <p:txBody>
          <a:bodyPr wrap="square">
            <a:spAutoFit/>
          </a:bodyPr>
          <a:lstStyle/>
          <a:p>
            <a:r>
              <a:rPr lang="en-US" sz="700" dirty="0"/>
              <a:t>https://sedimark.eu/transforming-urban-city-lidar-sensors-and-the-evolution-of-smart-cities/</a:t>
            </a:r>
            <a:endParaRPr lang="pl-PL" sz="700" dirty="0"/>
          </a:p>
        </p:txBody>
      </p:sp>
      <p:sp>
        <p:nvSpPr>
          <p:cNvPr id="4" name="pole tekstowe 3">
            <a:extLst>
              <a:ext uri="{FF2B5EF4-FFF2-40B4-BE49-F238E27FC236}">
                <a16:creationId xmlns:a16="http://schemas.microsoft.com/office/drawing/2014/main" id="{990D4AFB-25E5-8726-EA34-FD214389354F}"/>
              </a:ext>
            </a:extLst>
          </p:cNvPr>
          <p:cNvSpPr txBox="1"/>
          <p:nvPr/>
        </p:nvSpPr>
        <p:spPr>
          <a:xfrm>
            <a:off x="7459938" y="3853980"/>
            <a:ext cx="4452414" cy="253916"/>
          </a:xfrm>
          <a:prstGeom prst="rect">
            <a:avLst/>
          </a:prstGeom>
          <a:noFill/>
        </p:spPr>
        <p:txBody>
          <a:bodyPr wrap="square">
            <a:spAutoFit/>
          </a:bodyPr>
          <a:lstStyle/>
          <a:p>
            <a:r>
              <a:rPr lang="pl-PL" sz="1050" dirty="0"/>
              <a:t>https://www.cvedia.com/people-detection</a:t>
            </a:r>
          </a:p>
        </p:txBody>
      </p:sp>
      <p:sp>
        <p:nvSpPr>
          <p:cNvPr id="6" name="pole tekstowe 5">
            <a:extLst>
              <a:ext uri="{FF2B5EF4-FFF2-40B4-BE49-F238E27FC236}">
                <a16:creationId xmlns:a16="http://schemas.microsoft.com/office/drawing/2014/main" id="{A51C5A62-87F4-9502-48D6-D45803AE992A}"/>
              </a:ext>
            </a:extLst>
          </p:cNvPr>
          <p:cNvSpPr txBox="1"/>
          <p:nvPr/>
        </p:nvSpPr>
        <p:spPr>
          <a:xfrm>
            <a:off x="7031176" y="6534408"/>
            <a:ext cx="3054699" cy="246221"/>
          </a:xfrm>
          <a:prstGeom prst="rect">
            <a:avLst/>
          </a:prstGeom>
          <a:noFill/>
        </p:spPr>
        <p:txBody>
          <a:bodyPr wrap="square">
            <a:spAutoFit/>
          </a:bodyPr>
          <a:lstStyle/>
          <a:p>
            <a:r>
              <a:rPr lang="pl-PL" sz="1000" dirty="0"/>
              <a:t>https://flatironbike.com/best-bicycle-navigation-app/</a:t>
            </a:r>
          </a:p>
        </p:txBody>
      </p:sp>
      <p:pic>
        <p:nvPicPr>
          <p:cNvPr id="2050" name="Picture 2" descr="Transforming Urban City: LIDAR Sensors and the Evolution of Smart ...">
            <a:extLst>
              <a:ext uri="{FF2B5EF4-FFF2-40B4-BE49-F238E27FC236}">
                <a16:creationId xmlns:a16="http://schemas.microsoft.com/office/drawing/2014/main" id="{A2235807-FE64-9BB0-FBC5-F9D2A2EF95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4727" y="1016301"/>
            <a:ext cx="3898935" cy="292623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eople Detection | CVEDIA | AI Video Analytics for any hardware">
            <a:extLst>
              <a:ext uri="{FF2B5EF4-FFF2-40B4-BE49-F238E27FC236}">
                <a16:creationId xmlns:a16="http://schemas.microsoft.com/office/drawing/2014/main" id="{9D4C66B1-7ED7-5EB5-8911-E38FF1964B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53661" y="1027067"/>
            <a:ext cx="4933447" cy="277120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15 Best Bicycle Navigation Apps to Enhance Your Cycling Adventures ...">
            <a:extLst>
              <a:ext uri="{FF2B5EF4-FFF2-40B4-BE49-F238E27FC236}">
                <a16:creationId xmlns:a16="http://schemas.microsoft.com/office/drawing/2014/main" id="{C5B36475-D53A-C89E-B011-B69971EA1C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10470" y="4250105"/>
            <a:ext cx="3898935" cy="2228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59409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178A5F7F-73D1-EEB3-AF1A-E300DA7C3692}"/>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6132A367-EB58-2F67-903E-82027F9E2E19}"/>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Data Collection &amp; Analytics for Active Mobility</a:t>
            </a:r>
            <a:endParaRPr lang="en-US" noProof="0" dirty="0"/>
          </a:p>
        </p:txBody>
      </p:sp>
      <p:sp>
        <p:nvSpPr>
          <p:cNvPr id="97" name="Google Shape;97;p2">
            <a:extLst>
              <a:ext uri="{FF2B5EF4-FFF2-40B4-BE49-F238E27FC236}">
                <a16:creationId xmlns:a16="http://schemas.microsoft.com/office/drawing/2014/main" id="{B7E59C8A-BAA4-BAAC-1B6E-1179FFDAEE6A}"/>
              </a:ext>
            </a:extLst>
          </p:cNvPr>
          <p:cNvSpPr txBox="1">
            <a:spLocks noGrp="1"/>
          </p:cNvSpPr>
          <p:nvPr>
            <p:ph type="body" idx="1"/>
          </p:nvPr>
        </p:nvSpPr>
        <p:spPr>
          <a:xfrm>
            <a:off x="120579" y="1027068"/>
            <a:ext cx="11455121"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IoT counters for pedestrians &amp; cyclists – sensor-equipped counting stations using radar, thermal, or computer vision to record flows continuously and anonymously.</a:t>
            </a:r>
            <a:r>
              <a:rPr lang="pl-PL" sz="2100" noProof="0" dirty="0">
                <a:solidFill>
                  <a:srgbClr val="002060"/>
                </a:solidFill>
              </a:rPr>
              <a:t> </a:t>
            </a:r>
            <a:r>
              <a:rPr lang="en-US" sz="2100" noProof="0" dirty="0">
                <a:solidFill>
                  <a:srgbClr val="002060"/>
                </a:solidFill>
              </a:rPr>
              <a:t>IoT counters ensure long-term trend monitoring at strategic points (bridges, corridors).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GPS tracking from shared mobility fleets – real-time data from shared bikes, e-scooters, and e-bikes provide granular trip patterns, speeds, and demand distribution.</a:t>
            </a:r>
            <a:r>
              <a:rPr lang="pl-PL" sz="2100" noProof="0" dirty="0">
                <a:solidFill>
                  <a:srgbClr val="002060"/>
                </a:solidFill>
              </a:rPr>
              <a:t> </a:t>
            </a:r>
            <a:r>
              <a:rPr lang="en-US" sz="2100" noProof="0" dirty="0">
                <a:solidFill>
                  <a:srgbClr val="002060"/>
                </a:solidFill>
              </a:rPr>
              <a:t>GPS-based data offers high spatial coverage and insights into route choice, speed, and travel </a:t>
            </a:r>
            <a:r>
              <a:rPr lang="en-US" sz="2100" noProof="0" dirty="0" err="1">
                <a:solidFill>
                  <a:srgbClr val="002060"/>
                </a:solidFill>
              </a:rPr>
              <a:t>behaviour</a:t>
            </a:r>
            <a:r>
              <a:rPr lang="en-US" sz="2100" noProof="0" dirty="0">
                <a:solidFill>
                  <a:srgbClr val="002060"/>
                </a:solidFill>
              </a:rPr>
              <a:t>.</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Big data analytics for infrastructure planning – combining multimodal datasets (counters, GPS, apps, weather, incidents) enables predictive modelling, network performance evaluation, and </a:t>
            </a:r>
            <a:r>
              <a:rPr lang="en-US" sz="2100" noProof="0" dirty="0" err="1">
                <a:solidFill>
                  <a:srgbClr val="002060"/>
                </a:solidFill>
              </a:rPr>
              <a:t>prioritisation</a:t>
            </a:r>
            <a:r>
              <a:rPr lang="en-US" sz="2100" noProof="0" dirty="0">
                <a:solidFill>
                  <a:srgbClr val="002060"/>
                </a:solidFill>
              </a:rPr>
              <a:t> of investments.</a:t>
            </a:r>
            <a:r>
              <a:rPr lang="pl-PL" sz="2100" noProof="0" dirty="0">
                <a:solidFill>
                  <a:srgbClr val="002060"/>
                </a:solidFill>
              </a:rPr>
              <a:t> </a:t>
            </a:r>
            <a:r>
              <a:rPr lang="en-US" sz="2100" noProof="0" dirty="0">
                <a:solidFill>
                  <a:srgbClr val="002060"/>
                </a:solidFill>
              </a:rPr>
              <a:t>Big data platforms (e.g., Strava Metro, </a:t>
            </a:r>
            <a:r>
              <a:rPr lang="en-US" sz="2100" noProof="0" dirty="0" err="1">
                <a:solidFill>
                  <a:srgbClr val="002060"/>
                </a:solidFill>
              </a:rPr>
              <a:t>Telraam</a:t>
            </a:r>
            <a:r>
              <a:rPr lang="en-US" sz="2100" noProof="0" dirty="0">
                <a:solidFill>
                  <a:srgbClr val="002060"/>
                </a:solidFill>
              </a:rPr>
              <a:t>, Eco-Counter, </a:t>
            </a:r>
            <a:r>
              <a:rPr lang="en-US" sz="2100" noProof="0" dirty="0" err="1">
                <a:solidFill>
                  <a:srgbClr val="002060"/>
                </a:solidFill>
              </a:rPr>
              <a:t>MaaS</a:t>
            </a:r>
            <a:r>
              <a:rPr lang="en-US" sz="2100" noProof="0" dirty="0">
                <a:solidFill>
                  <a:srgbClr val="002060"/>
                </a:solidFill>
              </a:rPr>
              <a:t> APIs) allow city planners to </a:t>
            </a:r>
            <a:r>
              <a:rPr lang="en-US" sz="2100" noProof="0" dirty="0" err="1">
                <a:solidFill>
                  <a:srgbClr val="002060"/>
                </a:solidFill>
              </a:rPr>
              <a:t>analyse</a:t>
            </a:r>
            <a:r>
              <a:rPr lang="en-US" sz="2100" noProof="0" dirty="0">
                <a:solidFill>
                  <a:srgbClr val="002060"/>
                </a:solidFill>
              </a:rPr>
              <a:t> </a:t>
            </a:r>
            <a:r>
              <a:rPr lang="en-US" sz="2100" noProof="0" dirty="0" err="1">
                <a:solidFill>
                  <a:srgbClr val="002060"/>
                </a:solidFill>
              </a:rPr>
              <a:t>behaviour</a:t>
            </a:r>
            <a:r>
              <a:rPr lang="en-US" sz="2100" noProof="0" dirty="0">
                <a:solidFill>
                  <a:srgbClr val="002060"/>
                </a:solidFill>
              </a:rPr>
              <a:t> in relation to time of day, weather, and events.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Data fusion – integration of sensor and user-generated data ensures a more holistic picture of mobility flows and safety issues.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1900" dirty="0"/>
              <a:t>Predictive analytics can model future demand and hazard risks, supporting evidence-based policy.</a:t>
            </a:r>
          </a:p>
        </p:txBody>
      </p:sp>
    </p:spTree>
    <p:extLst>
      <p:ext uri="{BB962C8B-B14F-4D97-AF65-F5344CB8AC3E}">
        <p14:creationId xmlns:p14="http://schemas.microsoft.com/office/powerpoint/2010/main" val="25920469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8FAEC87C-47C1-9099-27FA-93CE3F96E8D7}"/>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9A996AB5-E120-24D8-010D-E89FE398275A}"/>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Data Collection &amp; Analytics for Active Mobility</a:t>
            </a:r>
            <a:r>
              <a:rPr lang="pl-PL" sz="3600" dirty="0"/>
              <a:t>- </a:t>
            </a:r>
            <a:r>
              <a:rPr lang="pl-PL" sz="3600" dirty="0" err="1"/>
              <a:t>Example</a:t>
            </a:r>
            <a:r>
              <a:rPr lang="pl-PL" sz="3600" dirty="0"/>
              <a:t> </a:t>
            </a:r>
            <a:r>
              <a:rPr lang="pl-PL" sz="3600" dirty="0" err="1"/>
              <a:t>Cities</a:t>
            </a:r>
            <a:endParaRPr lang="en-US" noProof="0" dirty="0"/>
          </a:p>
        </p:txBody>
      </p:sp>
      <p:sp>
        <p:nvSpPr>
          <p:cNvPr id="97" name="Google Shape;97;p2">
            <a:extLst>
              <a:ext uri="{FF2B5EF4-FFF2-40B4-BE49-F238E27FC236}">
                <a16:creationId xmlns:a16="http://schemas.microsoft.com/office/drawing/2014/main" id="{965E76FB-FAAD-8C76-FEDA-8A17F5147FBF}"/>
              </a:ext>
            </a:extLst>
          </p:cNvPr>
          <p:cNvSpPr txBox="1">
            <a:spLocks noGrp="1"/>
          </p:cNvSpPr>
          <p:nvPr>
            <p:ph type="body" idx="1"/>
          </p:nvPr>
        </p:nvSpPr>
        <p:spPr>
          <a:xfrm>
            <a:off x="110532" y="1192430"/>
            <a:ext cx="3265715"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Oslo (Norway) – deployed a city-wide network of cyclist counters, producing open datasets on daily, seasonal, and long-term flows.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pl-PL" sz="2100" noProof="0" dirty="0">
                <a:solidFill>
                  <a:srgbClr val="002060"/>
                </a:solidFill>
              </a:rPr>
              <a:t>London - I</a:t>
            </a:r>
            <a:r>
              <a:rPr lang="en-US" sz="2100" noProof="0" dirty="0" err="1">
                <a:solidFill>
                  <a:srgbClr val="002060"/>
                </a:solidFill>
              </a:rPr>
              <a:t>ntegrated</a:t>
            </a:r>
            <a:r>
              <a:rPr lang="en-US" sz="2100" noProof="0" dirty="0">
                <a:solidFill>
                  <a:srgbClr val="002060"/>
                </a:solidFill>
              </a:rPr>
              <a:t> Strava Metro GPS data into city planning, identifying underserved areas and </a:t>
            </a:r>
            <a:r>
              <a:rPr lang="en-US" sz="2100" noProof="0" dirty="0" err="1">
                <a:solidFill>
                  <a:srgbClr val="002060"/>
                </a:solidFill>
              </a:rPr>
              <a:t>prioritising</a:t>
            </a:r>
            <a:r>
              <a:rPr lang="en-US" sz="2100" noProof="0" dirty="0">
                <a:solidFill>
                  <a:srgbClr val="002060"/>
                </a:solidFill>
              </a:rPr>
              <a:t> bike lane construction.</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London (UK) – combines TfL’s permanent counters with crowdsourced GPS data to </a:t>
            </a:r>
            <a:r>
              <a:rPr lang="en-US" sz="2100" noProof="0" dirty="0" err="1">
                <a:solidFill>
                  <a:srgbClr val="002060"/>
                </a:solidFill>
              </a:rPr>
              <a:t>optimise</a:t>
            </a:r>
            <a:r>
              <a:rPr lang="en-US" sz="2100" noProof="0" dirty="0">
                <a:solidFill>
                  <a:srgbClr val="002060"/>
                </a:solidFill>
              </a:rPr>
              <a:t> cycle superhighways.</a:t>
            </a:r>
            <a:endParaRPr lang="en-US" sz="1900" dirty="0"/>
          </a:p>
        </p:txBody>
      </p:sp>
      <p:sp>
        <p:nvSpPr>
          <p:cNvPr id="2" name="pole tekstowe 1">
            <a:extLst>
              <a:ext uri="{FF2B5EF4-FFF2-40B4-BE49-F238E27FC236}">
                <a16:creationId xmlns:a16="http://schemas.microsoft.com/office/drawing/2014/main" id="{A0AC02F2-77AF-A7DA-818F-F08AC036D2C7}"/>
              </a:ext>
            </a:extLst>
          </p:cNvPr>
          <p:cNvSpPr txBox="1"/>
          <p:nvPr/>
        </p:nvSpPr>
        <p:spPr>
          <a:xfrm>
            <a:off x="5513875" y="4328617"/>
            <a:ext cx="4572000" cy="200055"/>
          </a:xfrm>
          <a:prstGeom prst="rect">
            <a:avLst/>
          </a:prstGeom>
          <a:noFill/>
        </p:spPr>
        <p:txBody>
          <a:bodyPr wrap="square">
            <a:spAutoFit/>
          </a:bodyPr>
          <a:lstStyle/>
          <a:p>
            <a:r>
              <a:rPr lang="en-US" sz="700" dirty="0"/>
              <a:t>https://bikerumor.com/new-strava-metro-feature-shows-government-how-cyclists-are-using-city-streets//</a:t>
            </a:r>
            <a:endParaRPr lang="pl-PL" sz="700" dirty="0"/>
          </a:p>
        </p:txBody>
      </p:sp>
      <p:sp>
        <p:nvSpPr>
          <p:cNvPr id="4" name="pole tekstowe 3">
            <a:extLst>
              <a:ext uri="{FF2B5EF4-FFF2-40B4-BE49-F238E27FC236}">
                <a16:creationId xmlns:a16="http://schemas.microsoft.com/office/drawing/2014/main" id="{63B19737-CF93-130D-DBF3-3A3EB7B95217}"/>
              </a:ext>
            </a:extLst>
          </p:cNvPr>
          <p:cNvSpPr txBox="1"/>
          <p:nvPr/>
        </p:nvSpPr>
        <p:spPr>
          <a:xfrm>
            <a:off x="7459938" y="3853980"/>
            <a:ext cx="4452414" cy="253916"/>
          </a:xfrm>
          <a:prstGeom prst="rect">
            <a:avLst/>
          </a:prstGeom>
          <a:noFill/>
        </p:spPr>
        <p:txBody>
          <a:bodyPr wrap="square">
            <a:spAutoFit/>
          </a:bodyPr>
          <a:lstStyle/>
          <a:p>
            <a:r>
              <a:rPr lang="pl-PL" sz="1050" dirty="0"/>
              <a:t>https://www.cvedia.com/people-detection</a:t>
            </a:r>
          </a:p>
        </p:txBody>
      </p:sp>
      <p:sp>
        <p:nvSpPr>
          <p:cNvPr id="6" name="pole tekstowe 5">
            <a:extLst>
              <a:ext uri="{FF2B5EF4-FFF2-40B4-BE49-F238E27FC236}">
                <a16:creationId xmlns:a16="http://schemas.microsoft.com/office/drawing/2014/main" id="{A0310761-EEC6-1B03-5262-CB2DF91A36F2}"/>
              </a:ext>
            </a:extLst>
          </p:cNvPr>
          <p:cNvSpPr txBox="1"/>
          <p:nvPr/>
        </p:nvSpPr>
        <p:spPr>
          <a:xfrm>
            <a:off x="7031176" y="6534408"/>
            <a:ext cx="3861237" cy="215444"/>
          </a:xfrm>
          <a:prstGeom prst="rect">
            <a:avLst/>
          </a:prstGeom>
          <a:noFill/>
        </p:spPr>
        <p:txBody>
          <a:bodyPr wrap="square">
            <a:spAutoFit/>
          </a:bodyPr>
          <a:lstStyle/>
          <a:p>
            <a:r>
              <a:rPr lang="pl-PL" sz="800" dirty="0"/>
              <a:t>https://lcc.org.uk/news/where-are-all-the-cycleways</a:t>
            </a:r>
            <a:r>
              <a:rPr lang="pl-PL" sz="600" dirty="0"/>
              <a:t>//</a:t>
            </a:r>
            <a:endParaRPr lang="pl-PL" sz="800" dirty="0"/>
          </a:p>
        </p:txBody>
      </p:sp>
      <p:pic>
        <p:nvPicPr>
          <p:cNvPr id="3074" name="Picture 2" descr="New Strava Metro Feature Shows Government How Cyclists are Using City ...">
            <a:extLst>
              <a:ext uri="{FF2B5EF4-FFF2-40B4-BE49-F238E27FC236}">
                <a16:creationId xmlns:a16="http://schemas.microsoft.com/office/drawing/2014/main" id="{EB1FB0B7-FE16-4054-8B85-76B6297019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9151" y="673382"/>
            <a:ext cx="6561573" cy="370072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Where are all the Cycleways? | London Cycling Campaign">
            <a:extLst>
              <a:ext uri="{FF2B5EF4-FFF2-40B4-BE49-F238E27FC236}">
                <a16:creationId xmlns:a16="http://schemas.microsoft.com/office/drawing/2014/main" id="{5A2E881F-48E0-58C1-C63F-862AFAE342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9723" y="4649985"/>
            <a:ext cx="2843639" cy="1958704"/>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ycleway 5 - cycle lane with crossing">
            <a:extLst>
              <a:ext uri="{FF2B5EF4-FFF2-40B4-BE49-F238E27FC236}">
                <a16:creationId xmlns:a16="http://schemas.microsoft.com/office/drawing/2014/main" id="{BDA030A3-7743-777A-467C-F60F594189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46838" y="4574838"/>
            <a:ext cx="3041252" cy="1959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0046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75A81E3D-70B8-7B24-01AA-54B45FA4FFBD}"/>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65FDA7FD-9095-7B46-EB8E-67CB7E1E082F}"/>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ITS Services for Pedestrians</a:t>
            </a:r>
            <a:r>
              <a:rPr lang="pl-PL" sz="3600" noProof="0" dirty="0"/>
              <a:t> - </a:t>
            </a:r>
            <a:r>
              <a:rPr lang="en-US" sz="3600" noProof="0" dirty="0"/>
              <a:t>Pedestrian countdown timers at crossings </a:t>
            </a:r>
            <a:endParaRPr lang="en-US" noProof="0" dirty="0"/>
          </a:p>
        </p:txBody>
      </p:sp>
      <p:sp>
        <p:nvSpPr>
          <p:cNvPr id="97" name="Google Shape;97;p2">
            <a:extLst>
              <a:ext uri="{FF2B5EF4-FFF2-40B4-BE49-F238E27FC236}">
                <a16:creationId xmlns:a16="http://schemas.microsoft.com/office/drawing/2014/main" id="{D20A035D-6EBB-4009-A526-E21F76B5ADA4}"/>
              </a:ext>
            </a:extLst>
          </p:cNvPr>
          <p:cNvSpPr txBox="1">
            <a:spLocks noGrp="1"/>
          </p:cNvSpPr>
          <p:nvPr>
            <p:ph type="body" idx="1"/>
          </p:nvPr>
        </p:nvSpPr>
        <p:spPr>
          <a:xfrm>
            <a:off x="838201" y="1130640"/>
            <a:ext cx="10667162"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Disadvantages:</a:t>
            </a:r>
            <a:endParaRPr lang="pl-PL" sz="2100" b="1" noProof="0" dirty="0">
              <a:solidFill>
                <a:srgbClr val="002060"/>
              </a:solidFill>
            </a:endParaRPr>
          </a:p>
          <a:p>
            <a:pPr marL="685800" lvl="1" indent="-228600">
              <a:lnSpc>
                <a:spcPct val="100000"/>
              </a:lnSpc>
              <a:buSzPts val="1900"/>
            </a:pPr>
            <a:r>
              <a:rPr lang="en-US" sz="1900" dirty="0"/>
              <a:t>Risk-taking behavior</a:t>
            </a:r>
            <a:r>
              <a:rPr lang="pl-PL" sz="1900" dirty="0"/>
              <a:t>: </a:t>
            </a:r>
            <a:r>
              <a:rPr lang="en-US" sz="1900" dirty="0"/>
              <a:t>Some pedestrians may attempt to cross even with only 2–3 seconds left, increasing crash risk.</a:t>
            </a:r>
            <a:endParaRPr lang="pl-PL" sz="1900" dirty="0"/>
          </a:p>
          <a:p>
            <a:pPr marL="685800" lvl="1" indent="-228600">
              <a:lnSpc>
                <a:spcPct val="100000"/>
              </a:lnSpc>
              <a:buSzPts val="1900"/>
            </a:pPr>
            <a:r>
              <a:rPr lang="en-US" sz="1900" dirty="0"/>
              <a:t>Limited use in adaptive signals</a:t>
            </a:r>
            <a:r>
              <a:rPr lang="pl-PL" sz="1900" dirty="0"/>
              <a:t>: </a:t>
            </a:r>
            <a:r>
              <a:rPr lang="en-US" sz="1900" dirty="0"/>
              <a:t>In ITS environments with adaptive cycle lengths, timers can be misleading if the duration changes dynamically.</a:t>
            </a:r>
            <a:endParaRPr lang="pl-PL" sz="1900" dirty="0"/>
          </a:p>
          <a:p>
            <a:pPr marL="685800" lvl="1" indent="-228600">
              <a:lnSpc>
                <a:spcPct val="100000"/>
              </a:lnSpc>
              <a:buSzPts val="1900"/>
            </a:pPr>
            <a:r>
              <a:rPr lang="en-US" sz="1900" dirty="0"/>
              <a:t>Installation and maintenance costs</a:t>
            </a:r>
            <a:r>
              <a:rPr lang="pl-PL" sz="1900" dirty="0"/>
              <a:t>: </a:t>
            </a:r>
            <a:r>
              <a:rPr lang="en-US" sz="1900" dirty="0"/>
              <a:t>Additional electronic equipment increases capital and operational costs.</a:t>
            </a:r>
            <a:endParaRPr lang="pl-PL" sz="1900" dirty="0"/>
          </a:p>
          <a:p>
            <a:pPr marL="685800" lvl="1" indent="-228600">
              <a:lnSpc>
                <a:spcPct val="100000"/>
              </a:lnSpc>
              <a:buSzPts val="1900"/>
            </a:pPr>
            <a:r>
              <a:rPr lang="en-US" sz="1900" dirty="0"/>
              <a:t>Accessibility limitations</a:t>
            </a:r>
            <a:r>
              <a:rPr lang="pl-PL" sz="1900" dirty="0"/>
              <a:t>: </a:t>
            </a:r>
            <a:r>
              <a:rPr lang="en-US" sz="1900" dirty="0"/>
              <a:t>Timers are not useful for blind or visually impaired pedestrians without supplementary auditory or tactile signals.</a:t>
            </a:r>
            <a:endParaRPr lang="pl-PL" sz="1900" dirty="0"/>
          </a:p>
          <a:p>
            <a:pPr marL="685800" lvl="1" indent="-228600">
              <a:lnSpc>
                <a:spcPct val="100000"/>
              </a:lnSpc>
              <a:buSzPts val="1900"/>
            </a:pPr>
            <a:r>
              <a:rPr lang="en-US" sz="1900" dirty="0"/>
              <a:t>Cultural differences in perception</a:t>
            </a:r>
            <a:r>
              <a:rPr lang="pl-PL" sz="1900" dirty="0"/>
              <a:t>: </a:t>
            </a:r>
            <a:r>
              <a:rPr lang="en-US" sz="1900" dirty="0"/>
              <a:t>Research in the U.S. has shown mixed results, with some cities reporting that pedestrians and drivers ignore countdowns.</a:t>
            </a:r>
            <a:endParaRPr lang="pl-PL" sz="1900" dirty="0"/>
          </a:p>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Conclusion:</a:t>
            </a:r>
            <a:r>
              <a:rPr lang="pl-PL" sz="2100" b="1" noProof="0" dirty="0">
                <a:solidFill>
                  <a:srgbClr val="002060"/>
                </a:solidFill>
              </a:rPr>
              <a:t> </a:t>
            </a:r>
            <a:r>
              <a:rPr lang="en-US" sz="2100" noProof="0" dirty="0">
                <a:solidFill>
                  <a:srgbClr val="002060"/>
                </a:solidFill>
              </a:rPr>
              <a:t>Pedestrian countdown timers generally improve comfort and safety in dense urban areas with heavy foot traffic, but effectiveness depends on integration with adaptive ITS and user awareness/education. They work particularly well in cities with high pedestrian volumes (e.g., Singapore, Hong Kong, Toronto).</a:t>
            </a:r>
            <a:endParaRPr lang="en-US" sz="1900" dirty="0"/>
          </a:p>
        </p:txBody>
      </p:sp>
    </p:spTree>
    <p:extLst>
      <p:ext uri="{BB962C8B-B14F-4D97-AF65-F5344CB8AC3E}">
        <p14:creationId xmlns:p14="http://schemas.microsoft.com/office/powerpoint/2010/main" val="40299427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86666F3A-E534-7597-F680-283F6ED3A663}"/>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A341E1DB-36FB-9E28-5C92-5210DFFC9335}"/>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Integration with Public Transport ITS</a:t>
            </a:r>
            <a:endParaRPr lang="en-US" noProof="0" dirty="0"/>
          </a:p>
        </p:txBody>
      </p:sp>
      <p:sp>
        <p:nvSpPr>
          <p:cNvPr id="97" name="Google Shape;97;p2">
            <a:extLst>
              <a:ext uri="{FF2B5EF4-FFF2-40B4-BE49-F238E27FC236}">
                <a16:creationId xmlns:a16="http://schemas.microsoft.com/office/drawing/2014/main" id="{2D87B68E-CC29-4B1F-393D-C24CCBA626B3}"/>
              </a:ext>
            </a:extLst>
          </p:cNvPr>
          <p:cNvSpPr txBox="1">
            <a:spLocks noGrp="1"/>
          </p:cNvSpPr>
          <p:nvPr>
            <p:ph type="body" idx="1"/>
          </p:nvPr>
        </p:nvSpPr>
        <p:spPr>
          <a:xfrm>
            <a:off x="120579" y="1027068"/>
            <a:ext cx="11455121"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Coordinated bike parking at transit hubs – dynamic information on parking availability at train and metro stations, integrated with journey planners to ensure seamless transfers.</a:t>
            </a:r>
            <a:r>
              <a:rPr lang="pl-PL" sz="2100" noProof="0" dirty="0">
                <a:solidFill>
                  <a:srgbClr val="002060"/>
                </a:solidFill>
              </a:rPr>
              <a:t> </a:t>
            </a:r>
            <a:r>
              <a:rPr lang="en-US" sz="2100" noProof="0" dirty="0">
                <a:solidFill>
                  <a:srgbClr val="002060"/>
                </a:solidFill>
              </a:rPr>
              <a:t>Bike parking &amp; sharing at transit hubs directly supports the first/last-mile connection, extending catchment areas of rail and bus networks.</a:t>
            </a:r>
            <a:r>
              <a:rPr lang="pl-PL" sz="2100" noProof="0" dirty="0">
                <a:solidFill>
                  <a:srgbClr val="002060"/>
                </a:solidFill>
              </a:rPr>
              <a:t> </a:t>
            </a:r>
            <a:r>
              <a:rPr lang="en-US" sz="2100" noProof="0" dirty="0">
                <a:solidFill>
                  <a:srgbClr val="002060"/>
                </a:solidFill>
              </a:rPr>
              <a:t>Real-time ITS integration (bike capacity, parking availability) increases convenience, reduces barriers, and builds trust in multimodal solutions.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Pedestrian routing within multimodal trip planning – routing algorithms incorporate walking and cycling links as part of first/last-mile solutions (e.g., shortest safe walking route from station exit to destination).</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Bike-on-bus and bike-on-train capacity info – real-time data on available bicycle slots on trains and buses, reducing uncertainty and improving reliability of multimodal trips.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Fare &amp; </a:t>
            </a:r>
            <a:r>
              <a:rPr lang="en-US" sz="2100" noProof="0" dirty="0" err="1">
                <a:solidFill>
                  <a:srgbClr val="002060"/>
                </a:solidFill>
              </a:rPr>
              <a:t>MaaS</a:t>
            </a:r>
            <a:r>
              <a:rPr lang="en-US" sz="2100" noProof="0" dirty="0">
                <a:solidFill>
                  <a:srgbClr val="002060"/>
                </a:solidFill>
              </a:rPr>
              <a:t> integration – single platform enabling booking, payment, and real-time updates for both active and public transport modes.</a:t>
            </a:r>
            <a:r>
              <a:rPr lang="pl-PL" sz="2100" noProof="0" dirty="0">
                <a:solidFill>
                  <a:srgbClr val="002060"/>
                </a:solidFill>
              </a:rPr>
              <a:t> </a:t>
            </a:r>
            <a:r>
              <a:rPr lang="en-US" sz="2100" noProof="0" dirty="0">
                <a:solidFill>
                  <a:srgbClr val="002060"/>
                </a:solidFill>
              </a:rPr>
              <a:t>Cities experimenting with integrated data platforms demonstrate that combining cycling, walking, and PT information leads to measurable mode shift.</a:t>
            </a:r>
            <a:endParaRPr lang="en-US" sz="1900" dirty="0"/>
          </a:p>
        </p:txBody>
      </p:sp>
    </p:spTree>
    <p:extLst>
      <p:ext uri="{BB962C8B-B14F-4D97-AF65-F5344CB8AC3E}">
        <p14:creationId xmlns:p14="http://schemas.microsoft.com/office/powerpoint/2010/main" val="231304541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54057E35-7516-8566-8523-8B872842D3C5}"/>
            </a:ext>
          </a:extLst>
        </p:cNvPr>
        <p:cNvGrpSpPr/>
        <p:nvPr/>
      </p:nvGrpSpPr>
      <p:grpSpPr>
        <a:xfrm>
          <a:off x="0" y="0"/>
          <a:ext cx="0" cy="0"/>
          <a:chOff x="0" y="0"/>
          <a:chExt cx="0" cy="0"/>
        </a:xfrm>
      </p:grpSpPr>
      <p:pic>
        <p:nvPicPr>
          <p:cNvPr id="4100" name="Picture 4" descr="TriMet’s new buses come with three-bike front racks – BikePortland">
            <a:extLst>
              <a:ext uri="{FF2B5EF4-FFF2-40B4-BE49-F238E27FC236}">
                <a16:creationId xmlns:a16="http://schemas.microsoft.com/office/drawing/2014/main" id="{9B9D11FF-8BE8-8F5A-4AF8-B44B18A735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4563" y="4479981"/>
            <a:ext cx="2433325" cy="2407136"/>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Your Ultimate How To Ride Guide For The Munich S-bahn">
            <a:extLst>
              <a:ext uri="{FF2B5EF4-FFF2-40B4-BE49-F238E27FC236}">
                <a16:creationId xmlns:a16="http://schemas.microsoft.com/office/drawing/2014/main" id="{813E1588-A46F-EBEE-7FC9-62DD240981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6158" y="834222"/>
            <a:ext cx="6755842" cy="3652680"/>
          </a:xfrm>
          <a:prstGeom prst="rect">
            <a:avLst/>
          </a:prstGeom>
          <a:noFill/>
          <a:extLst>
            <a:ext uri="{909E8E84-426E-40DD-AFC4-6F175D3DCCD1}">
              <a14:hiddenFill xmlns:a14="http://schemas.microsoft.com/office/drawing/2010/main">
                <a:solidFill>
                  <a:srgbClr val="FFFFFF"/>
                </a:solidFill>
              </a14:hiddenFill>
            </a:ext>
          </a:extLst>
        </p:spPr>
      </p:pic>
      <p:sp>
        <p:nvSpPr>
          <p:cNvPr id="96" name="Google Shape;96;p2">
            <a:extLst>
              <a:ext uri="{FF2B5EF4-FFF2-40B4-BE49-F238E27FC236}">
                <a16:creationId xmlns:a16="http://schemas.microsoft.com/office/drawing/2014/main" id="{981010FD-70F6-8589-F433-47FE163692FC}"/>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Integration with Public Transport ITS</a:t>
            </a:r>
            <a:r>
              <a:rPr lang="pl-PL" sz="3600" dirty="0"/>
              <a:t>-</a:t>
            </a:r>
            <a:r>
              <a:rPr lang="pl-PL" sz="3600" dirty="0" err="1"/>
              <a:t>Example</a:t>
            </a:r>
            <a:r>
              <a:rPr lang="pl-PL" sz="3600" dirty="0"/>
              <a:t> </a:t>
            </a:r>
            <a:r>
              <a:rPr lang="pl-PL" sz="3600" dirty="0" err="1"/>
              <a:t>Cities</a:t>
            </a:r>
            <a:endParaRPr lang="en-US" noProof="0" dirty="0"/>
          </a:p>
        </p:txBody>
      </p:sp>
      <p:sp>
        <p:nvSpPr>
          <p:cNvPr id="97" name="Google Shape;97;p2">
            <a:extLst>
              <a:ext uri="{FF2B5EF4-FFF2-40B4-BE49-F238E27FC236}">
                <a16:creationId xmlns:a16="http://schemas.microsoft.com/office/drawing/2014/main" id="{B6DB8530-4E3B-ABD4-1E70-F9DD0AFFDB9F}"/>
              </a:ext>
            </a:extLst>
          </p:cNvPr>
          <p:cNvSpPr txBox="1">
            <a:spLocks noGrp="1"/>
          </p:cNvSpPr>
          <p:nvPr>
            <p:ph type="body" idx="1"/>
          </p:nvPr>
        </p:nvSpPr>
        <p:spPr>
          <a:xfrm>
            <a:off x="110532" y="1192430"/>
            <a:ext cx="4330839"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Munich (Germany) – S-Bahn journey planner integrates bike-sharing availability, allowing users to combine trains with shared bikes in one application.</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Portland (USA) – TriMet provides real-time information on bike rack availability on buses, allowing cyclists to plan trips with confidence.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Vienna (Austria) – multimodal routing apps (e.g., </a:t>
            </a:r>
            <a:r>
              <a:rPr lang="en-US" sz="2100" noProof="0" dirty="0" err="1">
                <a:solidFill>
                  <a:srgbClr val="002060"/>
                </a:solidFill>
              </a:rPr>
              <a:t>WienMobil</a:t>
            </a:r>
            <a:r>
              <a:rPr lang="en-US" sz="2100" noProof="0" dirty="0">
                <a:solidFill>
                  <a:srgbClr val="002060"/>
                </a:solidFill>
              </a:rPr>
              <a:t>) integrate walking, bike-sharing, and PT in one platform.</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Helsinki (Finland) – Whim </a:t>
            </a:r>
            <a:r>
              <a:rPr lang="en-US" sz="2100" noProof="0" dirty="0" err="1">
                <a:solidFill>
                  <a:srgbClr val="002060"/>
                </a:solidFill>
              </a:rPr>
              <a:t>MaaS</a:t>
            </a:r>
            <a:r>
              <a:rPr lang="en-US" sz="2100" noProof="0" dirty="0">
                <a:solidFill>
                  <a:srgbClr val="002060"/>
                </a:solidFill>
              </a:rPr>
              <a:t> app supports seamless bike + PT combinations with single ticketing.</a:t>
            </a:r>
            <a:endParaRPr lang="en-US" sz="1900" dirty="0"/>
          </a:p>
        </p:txBody>
      </p:sp>
      <p:sp>
        <p:nvSpPr>
          <p:cNvPr id="2" name="pole tekstowe 1">
            <a:extLst>
              <a:ext uri="{FF2B5EF4-FFF2-40B4-BE49-F238E27FC236}">
                <a16:creationId xmlns:a16="http://schemas.microsoft.com/office/drawing/2014/main" id="{CAD66D1F-A09A-26B1-DF22-1CC216387789}"/>
              </a:ext>
            </a:extLst>
          </p:cNvPr>
          <p:cNvSpPr txBox="1"/>
          <p:nvPr/>
        </p:nvSpPr>
        <p:spPr>
          <a:xfrm>
            <a:off x="5699350" y="4286847"/>
            <a:ext cx="4572000" cy="200055"/>
          </a:xfrm>
          <a:prstGeom prst="rect">
            <a:avLst/>
          </a:prstGeom>
          <a:noFill/>
        </p:spPr>
        <p:txBody>
          <a:bodyPr wrap="square">
            <a:spAutoFit/>
          </a:bodyPr>
          <a:lstStyle/>
          <a:p>
            <a:r>
              <a:rPr lang="en-US" sz="700" dirty="0"/>
              <a:t>https://boredinmunich.com/guide-for-the-munich-s-bahn/</a:t>
            </a:r>
            <a:endParaRPr lang="pl-PL" sz="700" dirty="0"/>
          </a:p>
        </p:txBody>
      </p:sp>
      <p:sp>
        <p:nvSpPr>
          <p:cNvPr id="6" name="pole tekstowe 5">
            <a:extLst>
              <a:ext uri="{FF2B5EF4-FFF2-40B4-BE49-F238E27FC236}">
                <a16:creationId xmlns:a16="http://schemas.microsoft.com/office/drawing/2014/main" id="{513EA7F6-8C40-943E-B2FF-CA92A09B2A6A}"/>
              </a:ext>
            </a:extLst>
          </p:cNvPr>
          <p:cNvSpPr txBox="1"/>
          <p:nvPr/>
        </p:nvSpPr>
        <p:spPr>
          <a:xfrm>
            <a:off x="4529136" y="6671673"/>
            <a:ext cx="3861237" cy="338554"/>
          </a:xfrm>
          <a:prstGeom prst="rect">
            <a:avLst/>
          </a:prstGeom>
          <a:noFill/>
        </p:spPr>
        <p:txBody>
          <a:bodyPr wrap="square">
            <a:spAutoFit/>
          </a:bodyPr>
          <a:lstStyle/>
          <a:p>
            <a:r>
              <a:rPr lang="pl-PL" sz="800" dirty="0"/>
              <a:t>https://bikeportland.org/2019/04/25/trimets-new-buses-come-with-three-bike-front-racks-298909</a:t>
            </a:r>
          </a:p>
        </p:txBody>
      </p:sp>
      <p:pic>
        <p:nvPicPr>
          <p:cNvPr id="4102" name="Picture 6" descr="WienMobil - Android Apps on Google Play">
            <a:extLst>
              <a:ext uri="{FF2B5EF4-FFF2-40B4-BE49-F238E27FC236}">
                <a16:creationId xmlns:a16="http://schemas.microsoft.com/office/drawing/2014/main" id="{6C25C824-2EB5-1517-6D6B-96C2CA1C3C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58638" y="4286847"/>
            <a:ext cx="1406306" cy="2501129"/>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id="{B1ED41F7-CE1F-9FB0-F3D4-14FF3E48D26E}"/>
              </a:ext>
            </a:extLst>
          </p:cNvPr>
          <p:cNvSpPr txBox="1"/>
          <p:nvPr/>
        </p:nvSpPr>
        <p:spPr>
          <a:xfrm>
            <a:off x="8081388" y="6572532"/>
            <a:ext cx="6094324" cy="215444"/>
          </a:xfrm>
          <a:prstGeom prst="rect">
            <a:avLst/>
          </a:prstGeom>
          <a:noFill/>
        </p:spPr>
        <p:txBody>
          <a:bodyPr wrap="square">
            <a:spAutoFit/>
          </a:bodyPr>
          <a:lstStyle/>
          <a:p>
            <a:r>
              <a:rPr lang="pl-PL" sz="800" dirty="0"/>
              <a:t>https://play.google.com/store/apps/details?id=at.wienerlinien.wienmobillab&amp;pli=1</a:t>
            </a:r>
          </a:p>
        </p:txBody>
      </p:sp>
    </p:spTree>
    <p:extLst>
      <p:ext uri="{BB962C8B-B14F-4D97-AF65-F5344CB8AC3E}">
        <p14:creationId xmlns:p14="http://schemas.microsoft.com/office/powerpoint/2010/main" val="32841058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06F6FB9A-9C7F-B8EE-D706-818C9850D498}"/>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0122DD01-9CD7-C15C-012B-FF539DAEE00A}"/>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Geofencing &amp; Micro-Mobility Control</a:t>
            </a:r>
            <a:endParaRPr lang="en-US" noProof="0" dirty="0"/>
          </a:p>
        </p:txBody>
      </p:sp>
      <p:sp>
        <p:nvSpPr>
          <p:cNvPr id="97" name="Google Shape;97;p2">
            <a:extLst>
              <a:ext uri="{FF2B5EF4-FFF2-40B4-BE49-F238E27FC236}">
                <a16:creationId xmlns:a16="http://schemas.microsoft.com/office/drawing/2014/main" id="{32412A03-70C2-0BEF-A154-5E61A17A037B}"/>
              </a:ext>
            </a:extLst>
          </p:cNvPr>
          <p:cNvSpPr txBox="1">
            <a:spLocks noGrp="1"/>
          </p:cNvSpPr>
          <p:nvPr>
            <p:ph type="body" idx="1"/>
          </p:nvPr>
        </p:nvSpPr>
        <p:spPr>
          <a:xfrm>
            <a:off x="120579" y="1027068"/>
            <a:ext cx="11455121"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Geofencing is a technology that uses GPS, cellular signals, or Bluetooth to create a virtual boundary (a “geofence”) in the real world.</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When a device (e.g., e-scooter, shared bike, fleet vehicle, or smartphone) enters or leaves this defined area, the system automatically triggers an action, such as:</a:t>
            </a:r>
            <a:endParaRPr lang="pl-PL" sz="2100" noProof="0" dirty="0">
              <a:solidFill>
                <a:srgbClr val="002060"/>
              </a:solidFill>
            </a:endParaRPr>
          </a:p>
          <a:p>
            <a:pPr marL="228600" indent="-228600">
              <a:lnSpc>
                <a:spcPct val="100000"/>
              </a:lnSpc>
              <a:spcBef>
                <a:spcPts val="0"/>
              </a:spcBef>
              <a:buClr>
                <a:srgbClr val="002060"/>
              </a:buClr>
              <a:buSzPts val="2100"/>
            </a:pPr>
            <a:r>
              <a:rPr lang="en-US" sz="1900" dirty="0"/>
              <a:t>limiting vehicle speed,</a:t>
            </a:r>
            <a:endParaRPr lang="pl-PL" sz="1900" dirty="0"/>
          </a:p>
          <a:p>
            <a:pPr marL="228600" indent="-228600">
              <a:lnSpc>
                <a:spcPct val="100000"/>
              </a:lnSpc>
              <a:spcBef>
                <a:spcPts val="0"/>
              </a:spcBef>
              <a:buClr>
                <a:srgbClr val="002060"/>
              </a:buClr>
              <a:buSzPts val="2100"/>
            </a:pPr>
            <a:r>
              <a:rPr lang="en-US" sz="1900" dirty="0"/>
              <a:t>blocking the ability to end a trip,</a:t>
            </a:r>
            <a:endParaRPr lang="pl-PL" sz="1900" dirty="0"/>
          </a:p>
          <a:p>
            <a:pPr marL="228600" indent="-228600">
              <a:lnSpc>
                <a:spcPct val="100000"/>
              </a:lnSpc>
              <a:spcBef>
                <a:spcPts val="0"/>
              </a:spcBef>
              <a:buClr>
                <a:srgbClr val="002060"/>
              </a:buClr>
              <a:buSzPts val="2100"/>
            </a:pPr>
            <a:r>
              <a:rPr lang="en-US" sz="1900" dirty="0"/>
              <a:t>sending a notification or alert,</a:t>
            </a:r>
            <a:endParaRPr lang="pl-PL" sz="1900" dirty="0"/>
          </a:p>
          <a:p>
            <a:pPr marL="228600" indent="-228600">
              <a:lnSpc>
                <a:spcPct val="100000"/>
              </a:lnSpc>
              <a:spcBef>
                <a:spcPts val="0"/>
              </a:spcBef>
              <a:buClr>
                <a:srgbClr val="002060"/>
              </a:buClr>
              <a:buSzPts val="2100"/>
            </a:pPr>
            <a:r>
              <a:rPr lang="en-US" sz="1900" dirty="0"/>
              <a:t>applying a fine or </a:t>
            </a:r>
            <a:r>
              <a:rPr lang="en-US" sz="1900" dirty="0" err="1"/>
              <a:t>charge,enabling</a:t>
            </a:r>
            <a:r>
              <a:rPr lang="en-US" sz="1900" dirty="0"/>
              <a:t> specific features (e.g., monitoring, location-based ads, reminders).</a:t>
            </a:r>
          </a:p>
        </p:txBody>
      </p:sp>
      <p:pic>
        <p:nvPicPr>
          <p:cNvPr id="5122" name="Picture 2" descr="Geo-Fencing 101">
            <a:extLst>
              <a:ext uri="{FF2B5EF4-FFF2-40B4-BE49-F238E27FC236}">
                <a16:creationId xmlns:a16="http://schemas.microsoft.com/office/drawing/2014/main" id="{524320F3-D3D3-B1C8-D320-6ABEB28C0E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299" y="3620715"/>
            <a:ext cx="5947387" cy="3121729"/>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a:extLst>
              <a:ext uri="{FF2B5EF4-FFF2-40B4-BE49-F238E27FC236}">
                <a16:creationId xmlns:a16="http://schemas.microsoft.com/office/drawing/2014/main" id="{6F195B6C-4DE4-B79D-9A1F-1225F6621A2E}"/>
              </a:ext>
            </a:extLst>
          </p:cNvPr>
          <p:cNvSpPr txBox="1"/>
          <p:nvPr/>
        </p:nvSpPr>
        <p:spPr>
          <a:xfrm>
            <a:off x="2544345" y="6527000"/>
            <a:ext cx="6094324" cy="215444"/>
          </a:xfrm>
          <a:prstGeom prst="rect">
            <a:avLst/>
          </a:prstGeom>
          <a:noFill/>
        </p:spPr>
        <p:txBody>
          <a:bodyPr wrap="square">
            <a:spAutoFit/>
          </a:bodyPr>
          <a:lstStyle/>
          <a:p>
            <a:r>
              <a:rPr lang="pl-PL" sz="800" dirty="0"/>
              <a:t>https://blog.beeswax.com/geofencing-101</a:t>
            </a:r>
          </a:p>
        </p:txBody>
      </p:sp>
    </p:spTree>
    <p:extLst>
      <p:ext uri="{BB962C8B-B14F-4D97-AF65-F5344CB8AC3E}">
        <p14:creationId xmlns:p14="http://schemas.microsoft.com/office/powerpoint/2010/main" val="33331407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6A3204A5-78B4-CD61-DC76-24D4EA698ED7}"/>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4EA6A31B-8A97-D5BB-1D2C-85108CA94B7F}"/>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Geofencing &amp; Micro-Mobility Control</a:t>
            </a:r>
            <a:endParaRPr lang="en-US" noProof="0" dirty="0"/>
          </a:p>
        </p:txBody>
      </p:sp>
      <p:sp>
        <p:nvSpPr>
          <p:cNvPr id="97" name="Google Shape;97;p2">
            <a:extLst>
              <a:ext uri="{FF2B5EF4-FFF2-40B4-BE49-F238E27FC236}">
                <a16:creationId xmlns:a16="http://schemas.microsoft.com/office/drawing/2014/main" id="{A33017A6-DE65-472A-1996-60F3C5AD16B6}"/>
              </a:ext>
            </a:extLst>
          </p:cNvPr>
          <p:cNvSpPr txBox="1">
            <a:spLocks noGrp="1"/>
          </p:cNvSpPr>
          <p:nvPr>
            <p:ph type="body" idx="1"/>
          </p:nvPr>
        </p:nvSpPr>
        <p:spPr>
          <a:xfrm>
            <a:off x="120579" y="1027068"/>
            <a:ext cx="11455121"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Geofencing ensures orderly integration of micro-mobility in cities, reducing conflicts with pedestrians and preventing misuse of public space.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Speed limiting for e-scooters in pedestrian zones – e-scooter operators integrate GPS-based speed caps (e.g. max 6–10 km/h) in sensitive areas like pedestrian plazas, promenades, and school zones.</a:t>
            </a:r>
            <a:r>
              <a:rPr lang="pl-PL" sz="2100" noProof="0" dirty="0">
                <a:solidFill>
                  <a:srgbClr val="002060"/>
                </a:solidFill>
              </a:rPr>
              <a:t> </a:t>
            </a:r>
            <a:r>
              <a:rPr lang="en-US" sz="2100" noProof="0" dirty="0">
                <a:solidFill>
                  <a:srgbClr val="002060"/>
                </a:solidFill>
              </a:rPr>
              <a:t>Speed reduction zones improve safety in crowded areas, while digital enforcement prevents blocking sidewalks and access points.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No-parking enforcement using GPS geofencing – users cannot end a trip outside designated areas; app-based locks require parking inside virtual boundaries, with fines for violations.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Dynamic curb allocation for bike/scooter parking – curb space reallocated in real time based on demand; ITS back-end communicates with operators to distribute fleet parking more evenly.</a:t>
            </a:r>
            <a:r>
              <a:rPr lang="pl-PL" sz="2100" noProof="0" dirty="0">
                <a:solidFill>
                  <a:srgbClr val="002060"/>
                </a:solidFill>
              </a:rPr>
              <a:t> </a:t>
            </a:r>
            <a:r>
              <a:rPr lang="en-US" sz="2100" noProof="0" dirty="0">
                <a:solidFill>
                  <a:srgbClr val="002060"/>
                </a:solidFill>
              </a:rPr>
              <a:t>Dynamic curb allocation represents the next step: data-driven management of urban space to balance the needs of scooters, bikes, delivery, and transit.</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Integration with city management platforms – geofencing data shared with municipalities for compliance monitoring and planning.</a:t>
            </a:r>
            <a:r>
              <a:rPr lang="pl-PL" sz="2100" noProof="0" dirty="0">
                <a:solidFill>
                  <a:srgbClr val="002060"/>
                </a:solidFill>
              </a:rPr>
              <a:t> </a:t>
            </a:r>
          </a:p>
          <a:p>
            <a:pPr marL="228600" lvl="0" indent="-228600" algn="l" rtl="0">
              <a:lnSpc>
                <a:spcPct val="100000"/>
              </a:lnSpc>
              <a:spcBef>
                <a:spcPts val="0"/>
              </a:spcBef>
              <a:spcAft>
                <a:spcPts val="0"/>
              </a:spcAft>
              <a:buClr>
                <a:srgbClr val="002060"/>
              </a:buClr>
              <a:buSzPts val="2100"/>
              <a:buChar char="•"/>
            </a:pPr>
            <a:r>
              <a:rPr lang="en-US" sz="1900" dirty="0"/>
              <a:t>Cities like Stockholm and Paris demonstrate that clear rules + digital enforcement are essential for long-term acceptance of shared micro-mobility.</a:t>
            </a:r>
          </a:p>
        </p:txBody>
      </p:sp>
    </p:spTree>
    <p:extLst>
      <p:ext uri="{BB962C8B-B14F-4D97-AF65-F5344CB8AC3E}">
        <p14:creationId xmlns:p14="http://schemas.microsoft.com/office/powerpoint/2010/main" val="338540915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07BEA1C3-7EBD-754D-750F-14728ABEC49F}"/>
            </a:ext>
          </a:extLst>
        </p:cNvPr>
        <p:cNvGrpSpPr/>
        <p:nvPr/>
      </p:nvGrpSpPr>
      <p:grpSpPr>
        <a:xfrm>
          <a:off x="0" y="0"/>
          <a:ext cx="0" cy="0"/>
          <a:chOff x="0" y="0"/>
          <a:chExt cx="0" cy="0"/>
        </a:xfrm>
      </p:grpSpPr>
      <p:pic>
        <p:nvPicPr>
          <p:cNvPr id="6148" name="Picture 4" descr="Mit dem E-Scooter durch Stockholm - Schweden-Kompass.de">
            <a:extLst>
              <a:ext uri="{FF2B5EF4-FFF2-40B4-BE49-F238E27FC236}">
                <a16:creationId xmlns:a16="http://schemas.microsoft.com/office/drawing/2014/main" id="{BAFDEB2F-B8A3-140F-4BA0-88C089440C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63433" y="-17050"/>
            <a:ext cx="3857625" cy="6858000"/>
          </a:xfrm>
          <a:prstGeom prst="rect">
            <a:avLst/>
          </a:prstGeom>
          <a:noFill/>
          <a:extLst>
            <a:ext uri="{909E8E84-426E-40DD-AFC4-6F175D3DCCD1}">
              <a14:hiddenFill xmlns:a14="http://schemas.microsoft.com/office/drawing/2010/main">
                <a:solidFill>
                  <a:srgbClr val="FFFFFF"/>
                </a:solidFill>
              </a14:hiddenFill>
            </a:ext>
          </a:extLst>
        </p:spPr>
      </p:pic>
      <p:sp>
        <p:nvSpPr>
          <p:cNvPr id="96" name="Google Shape;96;p2">
            <a:extLst>
              <a:ext uri="{FF2B5EF4-FFF2-40B4-BE49-F238E27FC236}">
                <a16:creationId xmlns:a16="http://schemas.microsoft.com/office/drawing/2014/main" id="{AE09A719-3A24-2874-C158-58DCBC22856F}"/>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Geofencing &amp; Micro-Mobility Control</a:t>
            </a:r>
            <a:endParaRPr lang="en-US" noProof="0" dirty="0"/>
          </a:p>
        </p:txBody>
      </p:sp>
      <p:sp>
        <p:nvSpPr>
          <p:cNvPr id="97" name="Google Shape;97;p2">
            <a:extLst>
              <a:ext uri="{FF2B5EF4-FFF2-40B4-BE49-F238E27FC236}">
                <a16:creationId xmlns:a16="http://schemas.microsoft.com/office/drawing/2014/main" id="{0373DA2B-DED4-5362-50E1-746D38E1AEBD}"/>
              </a:ext>
            </a:extLst>
          </p:cNvPr>
          <p:cNvSpPr txBox="1">
            <a:spLocks noGrp="1"/>
          </p:cNvSpPr>
          <p:nvPr>
            <p:ph type="body" idx="1"/>
          </p:nvPr>
        </p:nvSpPr>
        <p:spPr>
          <a:xfrm>
            <a:off x="110532" y="1192430"/>
            <a:ext cx="3235569"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Stockholm (Sweden) – established “slow zones” for e-scooters in the historic center; scooters automatically reduce speed to 6 km/h when entering geofenced areas.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Paris (France) – pioneered strict geofenced no-parking rules; operators are fined if scooters are left outside approved zones.</a:t>
            </a:r>
            <a:endParaRPr lang="pl-PL" sz="2100" noProof="0" dirty="0">
              <a:solidFill>
                <a:srgbClr val="002060"/>
              </a:solidFill>
            </a:endParaRPr>
          </a:p>
        </p:txBody>
      </p:sp>
      <p:sp>
        <p:nvSpPr>
          <p:cNvPr id="2" name="pole tekstowe 1">
            <a:extLst>
              <a:ext uri="{FF2B5EF4-FFF2-40B4-BE49-F238E27FC236}">
                <a16:creationId xmlns:a16="http://schemas.microsoft.com/office/drawing/2014/main" id="{0B6D2B5C-499F-9357-FDB3-A59E6B299B94}"/>
              </a:ext>
            </a:extLst>
          </p:cNvPr>
          <p:cNvSpPr txBox="1"/>
          <p:nvPr/>
        </p:nvSpPr>
        <p:spPr>
          <a:xfrm>
            <a:off x="3691433" y="4804307"/>
            <a:ext cx="4572000" cy="200055"/>
          </a:xfrm>
          <a:prstGeom prst="rect">
            <a:avLst/>
          </a:prstGeom>
          <a:noFill/>
        </p:spPr>
        <p:txBody>
          <a:bodyPr wrap="square">
            <a:spAutoFit/>
          </a:bodyPr>
          <a:lstStyle/>
          <a:p>
            <a:r>
              <a:rPr lang="en-US" sz="700" dirty="0"/>
              <a:t>https://www.motion-mag.com/articles/its-getting-serious-e-scooters-in-paris-yes-or-no</a:t>
            </a:r>
            <a:endParaRPr lang="pl-PL" sz="700" dirty="0"/>
          </a:p>
        </p:txBody>
      </p:sp>
      <p:sp>
        <p:nvSpPr>
          <p:cNvPr id="6" name="pole tekstowe 5">
            <a:extLst>
              <a:ext uri="{FF2B5EF4-FFF2-40B4-BE49-F238E27FC236}">
                <a16:creationId xmlns:a16="http://schemas.microsoft.com/office/drawing/2014/main" id="{2D14B766-252A-01C1-1F9E-E4CA856846E7}"/>
              </a:ext>
            </a:extLst>
          </p:cNvPr>
          <p:cNvSpPr txBox="1"/>
          <p:nvPr/>
        </p:nvSpPr>
        <p:spPr>
          <a:xfrm>
            <a:off x="8330763" y="6550535"/>
            <a:ext cx="3861237" cy="215444"/>
          </a:xfrm>
          <a:prstGeom prst="rect">
            <a:avLst/>
          </a:prstGeom>
          <a:noFill/>
        </p:spPr>
        <p:txBody>
          <a:bodyPr wrap="square">
            <a:spAutoFit/>
          </a:bodyPr>
          <a:lstStyle/>
          <a:p>
            <a:r>
              <a:rPr lang="pl-PL" sz="800" dirty="0"/>
              <a:t>https://www.schweden-kompass.de/mit-dem-e-scooter-durch-stockholm/</a:t>
            </a:r>
          </a:p>
        </p:txBody>
      </p:sp>
      <p:pic>
        <p:nvPicPr>
          <p:cNvPr id="6146" name="Picture 2" descr="It’s Getting Serious! E-Scooters in Paris - YES or NO? | MOTION ...">
            <a:extLst>
              <a:ext uri="{FF2B5EF4-FFF2-40B4-BE49-F238E27FC236}">
                <a16:creationId xmlns:a16="http://schemas.microsoft.com/office/drawing/2014/main" id="{8C5C4F92-A1E8-E230-F8A7-72AD9E0330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37214" y="1192430"/>
            <a:ext cx="3512736" cy="3512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000503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F95EEE89-2CDD-289C-EED5-A12F18D66001}"/>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ECEFEEA8-B852-9CAE-75A2-F48E8A37CBAC}"/>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Future Innovations for Active Mobility ITS</a:t>
            </a:r>
            <a:endParaRPr lang="en-US" noProof="0" dirty="0"/>
          </a:p>
        </p:txBody>
      </p:sp>
      <p:sp>
        <p:nvSpPr>
          <p:cNvPr id="97" name="Google Shape;97;p2">
            <a:extLst>
              <a:ext uri="{FF2B5EF4-FFF2-40B4-BE49-F238E27FC236}">
                <a16:creationId xmlns:a16="http://schemas.microsoft.com/office/drawing/2014/main" id="{769030ED-629F-7EB4-9159-39CEB30DAA4D}"/>
              </a:ext>
            </a:extLst>
          </p:cNvPr>
          <p:cNvSpPr txBox="1">
            <a:spLocks noGrp="1"/>
          </p:cNvSpPr>
          <p:nvPr>
            <p:ph type="body" idx="1"/>
          </p:nvPr>
        </p:nvSpPr>
        <p:spPr>
          <a:xfrm>
            <a:off x="120579" y="1027068"/>
            <a:ext cx="11455121"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Active mobility ITS is evolving towards proactive and predictive tools, not just reactive controls.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AI-based personal safety scoring for routes – algorithms evaluate routes for pedestrians and cyclists using real-time data (traffic density, lighting, crash history, crime data, weather). Output: “safety score” provided via </a:t>
            </a:r>
            <a:r>
              <a:rPr lang="en-US" sz="2100" noProof="0" dirty="0" err="1">
                <a:solidFill>
                  <a:srgbClr val="002060"/>
                </a:solidFill>
              </a:rPr>
              <a:t>MaaS</a:t>
            </a:r>
            <a:r>
              <a:rPr lang="en-US" sz="2100" noProof="0" dirty="0">
                <a:solidFill>
                  <a:srgbClr val="002060"/>
                </a:solidFill>
              </a:rPr>
              <a:t> or navigation apps, guiding users to safer routes.</a:t>
            </a:r>
            <a:r>
              <a:rPr lang="pl-PL" sz="2100" noProof="0" dirty="0">
                <a:solidFill>
                  <a:srgbClr val="002060"/>
                </a:solidFill>
              </a:rPr>
              <a:t> </a:t>
            </a:r>
            <a:r>
              <a:rPr lang="en-US" sz="2100" noProof="0" dirty="0">
                <a:solidFill>
                  <a:srgbClr val="002060"/>
                </a:solidFill>
              </a:rPr>
              <a:t>AI safety scoring could transform personal mobility apps by recommending not only the shortest or fastest routes, but also the safest.</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VR pedestrian simulators for planning – immersive virtual reality environments allow planners, researchers, and citizens to “experience” proposed pedestrian zones or intersections before construction. This supports participatory planning and data-driven design validation.</a:t>
            </a:r>
            <a:r>
              <a:rPr lang="pl-PL" sz="2100" noProof="0" dirty="0">
                <a:solidFill>
                  <a:srgbClr val="002060"/>
                </a:solidFill>
              </a:rPr>
              <a:t> </a:t>
            </a:r>
            <a:r>
              <a:rPr lang="en-US" sz="2100" noProof="0" dirty="0">
                <a:solidFill>
                  <a:srgbClr val="002060"/>
                </a:solidFill>
              </a:rPr>
              <a:t>VR simulation has been tested in Vienna, allowing planners to design pedestrian spaces that reflect real human perception of comfort and safety.</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Integration with autonomous delivery robots – coordination between micromobility (pedestrians, bikes) and small-scale autonomous delivery robots. ITS ensures safe navigation on sidewalks, priority rules at crossings, and real-time incident alerts.</a:t>
            </a:r>
            <a:r>
              <a:rPr lang="pl-PL" sz="2100" noProof="0" dirty="0">
                <a:solidFill>
                  <a:srgbClr val="002060"/>
                </a:solidFill>
              </a:rPr>
              <a:t> </a:t>
            </a:r>
            <a:r>
              <a:rPr lang="en-US" sz="2100" noProof="0" dirty="0">
                <a:solidFill>
                  <a:srgbClr val="002060"/>
                </a:solidFill>
              </a:rPr>
              <a:t>Autonomous delivery robots (e.g., in Shanghai, Milton Keynes, and pilot projects in Hamburg) highlight the coming need for integration of humans and robots in shared pedestrian space.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Predictive modelling with digital twins – urban “digital twins” simulate future interactions between active mobility users, robots, and vehicles, enabling proactive design.</a:t>
            </a:r>
            <a:endParaRPr lang="en-US" sz="1900" dirty="0"/>
          </a:p>
        </p:txBody>
      </p:sp>
    </p:spTree>
    <p:extLst>
      <p:ext uri="{BB962C8B-B14F-4D97-AF65-F5344CB8AC3E}">
        <p14:creationId xmlns:p14="http://schemas.microsoft.com/office/powerpoint/2010/main" val="194437700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ECEE032C-87A3-E6D9-87B5-F07CC47A4697}"/>
            </a:ext>
          </a:extLst>
        </p:cNvPr>
        <p:cNvGrpSpPr/>
        <p:nvPr/>
      </p:nvGrpSpPr>
      <p:grpSpPr>
        <a:xfrm>
          <a:off x="0" y="0"/>
          <a:ext cx="0" cy="0"/>
          <a:chOff x="0" y="0"/>
          <a:chExt cx="0" cy="0"/>
        </a:xfrm>
      </p:grpSpPr>
      <p:pic>
        <p:nvPicPr>
          <p:cNvPr id="7172" name="Picture 4" descr="Autonomous delivery robot smoothly delivering package on the sidewalk ...">
            <a:extLst>
              <a:ext uri="{FF2B5EF4-FFF2-40B4-BE49-F238E27FC236}">
                <a16:creationId xmlns:a16="http://schemas.microsoft.com/office/drawing/2014/main" id="{B3719A02-F726-3895-524A-02CC58F7B8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2332" y="1029066"/>
            <a:ext cx="5409668" cy="2704834"/>
          </a:xfrm>
          <a:prstGeom prst="rect">
            <a:avLst/>
          </a:prstGeom>
          <a:noFill/>
          <a:extLst>
            <a:ext uri="{909E8E84-426E-40DD-AFC4-6F175D3DCCD1}">
              <a14:hiddenFill xmlns:a14="http://schemas.microsoft.com/office/drawing/2010/main">
                <a:solidFill>
                  <a:srgbClr val="FFFFFF"/>
                </a:solidFill>
              </a14:hiddenFill>
            </a:ext>
          </a:extLst>
        </p:spPr>
      </p:pic>
      <p:sp>
        <p:nvSpPr>
          <p:cNvPr id="96" name="Google Shape;96;p2">
            <a:extLst>
              <a:ext uri="{FF2B5EF4-FFF2-40B4-BE49-F238E27FC236}">
                <a16:creationId xmlns:a16="http://schemas.microsoft.com/office/drawing/2014/main" id="{36CE6158-E6B0-815D-A5F9-B1C06D56EF54}"/>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Geofencing &amp; Micro-Mobility Control</a:t>
            </a:r>
            <a:endParaRPr lang="en-US" noProof="0" dirty="0"/>
          </a:p>
        </p:txBody>
      </p:sp>
      <p:sp>
        <p:nvSpPr>
          <p:cNvPr id="97" name="Google Shape;97;p2">
            <a:extLst>
              <a:ext uri="{FF2B5EF4-FFF2-40B4-BE49-F238E27FC236}">
                <a16:creationId xmlns:a16="http://schemas.microsoft.com/office/drawing/2014/main" id="{9182419C-B5FB-0B05-02D9-DE5807ADD710}"/>
              </a:ext>
            </a:extLst>
          </p:cNvPr>
          <p:cNvSpPr txBox="1">
            <a:spLocks noGrp="1"/>
          </p:cNvSpPr>
          <p:nvPr>
            <p:ph type="body" idx="1"/>
          </p:nvPr>
        </p:nvSpPr>
        <p:spPr>
          <a:xfrm>
            <a:off x="110532" y="1192430"/>
            <a:ext cx="4160017"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Vienna (Austria) – VR pedestrian simulation projects for redesign of urban squares and crossings, involving citizen participation.</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Shanghai (China) – widespread pilot of autonomous sidewalk delivery robots, coordinated with traffic management platforms.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Hamburg (Germany) – tests of delivery robots interacting with cyclists and pedestrians.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These robots are being tested within an integrated ITS system, where synchronization with traffic signals and traffic management ensures safe coexistence with pedestrians and cyclists.</a:t>
            </a:r>
            <a:endParaRPr lang="pl-PL" sz="2100" noProof="0" dirty="0">
              <a:solidFill>
                <a:srgbClr val="002060"/>
              </a:solidFill>
            </a:endParaRPr>
          </a:p>
        </p:txBody>
      </p:sp>
      <p:sp>
        <p:nvSpPr>
          <p:cNvPr id="2" name="pole tekstowe 1">
            <a:extLst>
              <a:ext uri="{FF2B5EF4-FFF2-40B4-BE49-F238E27FC236}">
                <a16:creationId xmlns:a16="http://schemas.microsoft.com/office/drawing/2014/main" id="{E97BB196-AB89-BF0F-0601-99E9AA11A63F}"/>
              </a:ext>
            </a:extLst>
          </p:cNvPr>
          <p:cNvSpPr txBox="1"/>
          <p:nvPr/>
        </p:nvSpPr>
        <p:spPr>
          <a:xfrm>
            <a:off x="4287296" y="3745057"/>
            <a:ext cx="4572000" cy="200055"/>
          </a:xfrm>
          <a:prstGeom prst="rect">
            <a:avLst/>
          </a:prstGeom>
          <a:noFill/>
        </p:spPr>
        <p:txBody>
          <a:bodyPr wrap="square">
            <a:spAutoFit/>
          </a:bodyPr>
          <a:lstStyle/>
          <a:p>
            <a:r>
              <a:rPr lang="en-US" sz="700" dirty="0"/>
              <a:t>https://www.esri.com/arcgis-blog/products/city-engine/design-planning/ce-ue4-vr-experience</a:t>
            </a:r>
            <a:endParaRPr lang="pl-PL" sz="700" dirty="0"/>
          </a:p>
        </p:txBody>
      </p:sp>
      <p:sp>
        <p:nvSpPr>
          <p:cNvPr id="6" name="pole tekstowe 5">
            <a:extLst>
              <a:ext uri="{FF2B5EF4-FFF2-40B4-BE49-F238E27FC236}">
                <a16:creationId xmlns:a16="http://schemas.microsoft.com/office/drawing/2014/main" id="{6B42D274-D0C5-EE6D-F343-5EF53A1D82B3}"/>
              </a:ext>
            </a:extLst>
          </p:cNvPr>
          <p:cNvSpPr txBox="1"/>
          <p:nvPr/>
        </p:nvSpPr>
        <p:spPr>
          <a:xfrm>
            <a:off x="8732698" y="3858012"/>
            <a:ext cx="3861237" cy="461665"/>
          </a:xfrm>
          <a:prstGeom prst="rect">
            <a:avLst/>
          </a:prstGeom>
          <a:noFill/>
        </p:spPr>
        <p:txBody>
          <a:bodyPr wrap="square">
            <a:spAutoFit/>
          </a:bodyPr>
          <a:lstStyle/>
          <a:p>
            <a:r>
              <a:rPr lang="pl-PL" sz="800" dirty="0"/>
              <a:t>https://www.freepik.com/premium-ai-image/autonomous-delivery-robot-smoothly-delivering-package-sidewalk-concept-autonomous-robots-delivery-services-sidewalk-technology-efficient-logistics_262066906.htm</a:t>
            </a:r>
          </a:p>
        </p:txBody>
      </p:sp>
      <p:pic>
        <p:nvPicPr>
          <p:cNvPr id="7170" name="Picture 2" descr="The CityEngine VR Experience for Unreal Engine: A Virtual Reality ...">
            <a:extLst>
              <a:ext uri="{FF2B5EF4-FFF2-40B4-BE49-F238E27FC236}">
                <a16:creationId xmlns:a16="http://schemas.microsoft.com/office/drawing/2014/main" id="{325DACCA-AD13-3CAD-0414-9F5D47D3DC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0549" y="1104531"/>
            <a:ext cx="4588747" cy="2581171"/>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F674C102-1A8D-AD4D-3D8D-B523873811AE}"/>
              </a:ext>
            </a:extLst>
          </p:cNvPr>
          <p:cNvSpPr txBox="1"/>
          <p:nvPr/>
        </p:nvSpPr>
        <p:spPr>
          <a:xfrm>
            <a:off x="4568992" y="3978506"/>
            <a:ext cx="6094324" cy="307777"/>
          </a:xfrm>
          <a:prstGeom prst="rect">
            <a:avLst/>
          </a:prstGeom>
          <a:noFill/>
        </p:spPr>
        <p:txBody>
          <a:bodyPr wrap="square">
            <a:spAutoFit/>
          </a:bodyPr>
          <a:lstStyle/>
          <a:p>
            <a:r>
              <a:rPr lang="pl-PL" dirty="0">
                <a:highlight>
                  <a:srgbClr val="FFFF00"/>
                </a:highlight>
              </a:rPr>
              <a:t>https://youtu.be/UWNzgSF6Wcs</a:t>
            </a:r>
          </a:p>
        </p:txBody>
      </p:sp>
      <p:pic>
        <p:nvPicPr>
          <p:cNvPr id="7174" name="Picture 6" descr="MTI | Free Full-Text | Sharing the Sidewalk: Observing Delivery Robot ...">
            <a:extLst>
              <a:ext uri="{FF2B5EF4-FFF2-40B4-BE49-F238E27FC236}">
                <a16:creationId xmlns:a16="http://schemas.microsoft.com/office/drawing/2014/main" id="{A6330221-A29E-0472-8A31-806553D660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64617" y="4388020"/>
            <a:ext cx="3255666" cy="2456548"/>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id="{14D3CFC4-5C18-D3EA-7AA8-D36849643659}"/>
              </a:ext>
            </a:extLst>
          </p:cNvPr>
          <p:cNvSpPr txBox="1"/>
          <p:nvPr/>
        </p:nvSpPr>
        <p:spPr>
          <a:xfrm>
            <a:off x="6218254" y="6570319"/>
            <a:ext cx="4572000" cy="200055"/>
          </a:xfrm>
          <a:prstGeom prst="rect">
            <a:avLst/>
          </a:prstGeom>
          <a:noFill/>
        </p:spPr>
        <p:txBody>
          <a:bodyPr wrap="square">
            <a:spAutoFit/>
          </a:bodyPr>
          <a:lstStyle/>
          <a:p>
            <a:r>
              <a:rPr lang="en-US" sz="700" dirty="0"/>
              <a:t>https://www.mdpi.com/2414-4088/7/5/53</a:t>
            </a:r>
            <a:endParaRPr lang="pl-PL" sz="700" dirty="0"/>
          </a:p>
        </p:txBody>
      </p:sp>
    </p:spTree>
    <p:extLst>
      <p:ext uri="{BB962C8B-B14F-4D97-AF65-F5344CB8AC3E}">
        <p14:creationId xmlns:p14="http://schemas.microsoft.com/office/powerpoint/2010/main" val="2781218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BD895436-5B0E-6C67-F998-84DD40D167CD}"/>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1CA77FDC-AEA3-A102-7F3D-992462CBE6B4}"/>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ITS Services for Pedestrians</a:t>
            </a:r>
            <a:r>
              <a:rPr lang="pl-PL" sz="3600" noProof="0" dirty="0"/>
              <a:t> - </a:t>
            </a:r>
            <a:r>
              <a:rPr lang="en-US" sz="3600" noProof="0" dirty="0"/>
              <a:t>Smart pedestrian push-buttons with tactile feedback</a:t>
            </a:r>
            <a:endParaRPr lang="en-US" noProof="0" dirty="0"/>
          </a:p>
        </p:txBody>
      </p:sp>
      <p:sp>
        <p:nvSpPr>
          <p:cNvPr id="97" name="Google Shape;97;p2">
            <a:extLst>
              <a:ext uri="{FF2B5EF4-FFF2-40B4-BE49-F238E27FC236}">
                <a16:creationId xmlns:a16="http://schemas.microsoft.com/office/drawing/2014/main" id="{2C993C2E-DA5E-F49E-9920-6B09545DBEEF}"/>
              </a:ext>
            </a:extLst>
          </p:cNvPr>
          <p:cNvSpPr txBox="1">
            <a:spLocks noGrp="1"/>
          </p:cNvSpPr>
          <p:nvPr>
            <p:ph type="body" idx="1"/>
          </p:nvPr>
        </p:nvSpPr>
        <p:spPr>
          <a:xfrm>
            <a:off x="838201" y="1130640"/>
            <a:ext cx="4286458"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Smart pedestrian push-buttons with tactile feedback </a:t>
            </a:r>
            <a:r>
              <a:rPr lang="en-US" sz="2100" noProof="0" dirty="0">
                <a:solidFill>
                  <a:srgbClr val="002060"/>
                </a:solidFill>
              </a:rPr>
              <a:t>– support accessibility for visually impaired users, confirming activation through vibration, sound, or braille.</a:t>
            </a:r>
            <a:r>
              <a:rPr lang="pl-PL" sz="2100" noProof="0" dirty="0">
                <a:solidFill>
                  <a:srgbClr val="002060"/>
                </a:solidFill>
              </a:rPr>
              <a:t> </a:t>
            </a:r>
            <a:r>
              <a:rPr lang="en-US" sz="2100" noProof="0" dirty="0">
                <a:solidFill>
                  <a:srgbClr val="002060"/>
                </a:solidFill>
              </a:rPr>
              <a:t>Smart push-buttons with tactile or auditory feedback ensure accessibility for people with disabilities, meeting inclusive design goals. For example, some systems vibrate or produce a tone when activated.</a:t>
            </a:r>
            <a:endParaRPr lang="en-US" sz="2100" dirty="0">
              <a:solidFill>
                <a:srgbClr val="002060"/>
              </a:solidFill>
            </a:endParaRPr>
          </a:p>
        </p:txBody>
      </p:sp>
      <p:sp>
        <p:nvSpPr>
          <p:cNvPr id="2" name="pole tekstowe 1">
            <a:extLst>
              <a:ext uri="{FF2B5EF4-FFF2-40B4-BE49-F238E27FC236}">
                <a16:creationId xmlns:a16="http://schemas.microsoft.com/office/drawing/2014/main" id="{45AE4561-4BE8-F6B0-AC69-AB36F7D76CB3}"/>
              </a:ext>
            </a:extLst>
          </p:cNvPr>
          <p:cNvSpPr txBox="1"/>
          <p:nvPr/>
        </p:nvSpPr>
        <p:spPr>
          <a:xfrm>
            <a:off x="7247345" y="6198237"/>
            <a:ext cx="3102457" cy="430887"/>
          </a:xfrm>
          <a:prstGeom prst="rect">
            <a:avLst/>
          </a:prstGeom>
          <a:noFill/>
        </p:spPr>
        <p:txBody>
          <a:bodyPr wrap="square">
            <a:spAutoFit/>
          </a:bodyPr>
          <a:lstStyle/>
          <a:p>
            <a:r>
              <a:rPr lang="fr-FR" sz="1100" dirty="0"/>
              <a:t>https://polara.com/guide/prowag-accessibility-requirements</a:t>
            </a:r>
            <a:endParaRPr lang="en-US" noProof="0" dirty="0"/>
          </a:p>
        </p:txBody>
      </p:sp>
      <p:pic>
        <p:nvPicPr>
          <p:cNvPr id="4098" name="Picture 2" descr="An illustration of an accessible pedestrian signal and pole at a crosswalk and curb ramp, with position measurements from PROWAG and the MUTCD.">
            <a:extLst>
              <a:ext uri="{FF2B5EF4-FFF2-40B4-BE49-F238E27FC236}">
                <a16:creationId xmlns:a16="http://schemas.microsoft.com/office/drawing/2014/main" id="{B6BD3E34-881E-D56B-055D-AA684CCFDC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3644" y="1130640"/>
            <a:ext cx="6196484" cy="4108801"/>
          </a:xfrm>
          <a:prstGeom prst="rect">
            <a:avLst/>
          </a:prstGeom>
          <a:noFill/>
          <a:extLst>
            <a:ext uri="{909E8E84-426E-40DD-AFC4-6F175D3DCCD1}">
              <a14:hiddenFill xmlns:a14="http://schemas.microsoft.com/office/drawing/2010/main">
                <a:solidFill>
                  <a:srgbClr val="FFFFFF"/>
                </a:solidFill>
              </a14:hiddenFill>
            </a:ext>
          </a:extLst>
        </p:spPr>
      </p:pic>
      <p:sp>
        <p:nvSpPr>
          <p:cNvPr id="6" name="pole tekstowe 5">
            <a:extLst>
              <a:ext uri="{FF2B5EF4-FFF2-40B4-BE49-F238E27FC236}">
                <a16:creationId xmlns:a16="http://schemas.microsoft.com/office/drawing/2014/main" id="{931FEDB4-F8AA-DF6C-FE91-1314BC84BFF7}"/>
              </a:ext>
            </a:extLst>
          </p:cNvPr>
          <p:cNvSpPr txBox="1"/>
          <p:nvPr/>
        </p:nvSpPr>
        <p:spPr>
          <a:xfrm>
            <a:off x="1640394" y="5727360"/>
            <a:ext cx="6094324" cy="307777"/>
          </a:xfrm>
          <a:prstGeom prst="rect">
            <a:avLst/>
          </a:prstGeom>
          <a:noFill/>
        </p:spPr>
        <p:txBody>
          <a:bodyPr wrap="square">
            <a:spAutoFit/>
          </a:bodyPr>
          <a:lstStyle/>
          <a:p>
            <a:r>
              <a:rPr lang="pl-PL" b="1" dirty="0">
                <a:highlight>
                  <a:srgbClr val="FFFF00"/>
                </a:highlight>
              </a:rPr>
              <a:t>https://youtu.be/rIGWH41MyPQ</a:t>
            </a:r>
          </a:p>
        </p:txBody>
      </p:sp>
      <p:pic>
        <p:nvPicPr>
          <p:cNvPr id="4100" name="Picture 4" descr="Polara iDS yellow 5x7">
            <a:extLst>
              <a:ext uri="{FF2B5EF4-FFF2-40B4-BE49-F238E27FC236}">
                <a16:creationId xmlns:a16="http://schemas.microsoft.com/office/drawing/2014/main" id="{5F35ABB5-F3BB-0E0F-2696-A44B26F667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78531" y="3905425"/>
            <a:ext cx="1214437" cy="2939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66650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F0118AF7-A4E0-ACC2-C78E-4AF1187E6908}"/>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AC38FE7C-A5B5-7590-BEAD-32CD703AE6E6}"/>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ITS Services for Pedestrians</a:t>
            </a:r>
            <a:r>
              <a:rPr lang="pl-PL" sz="3600" noProof="0" dirty="0"/>
              <a:t> - </a:t>
            </a:r>
            <a:r>
              <a:rPr lang="en-US" sz="3600" noProof="0" dirty="0"/>
              <a:t>Real-time wayfinding</a:t>
            </a:r>
            <a:endParaRPr lang="en-US" noProof="0" dirty="0"/>
          </a:p>
        </p:txBody>
      </p:sp>
      <p:sp>
        <p:nvSpPr>
          <p:cNvPr id="97" name="Google Shape;97;p2">
            <a:extLst>
              <a:ext uri="{FF2B5EF4-FFF2-40B4-BE49-F238E27FC236}">
                <a16:creationId xmlns:a16="http://schemas.microsoft.com/office/drawing/2014/main" id="{45136309-9831-701C-7680-6E0EEA6B9E0E}"/>
              </a:ext>
            </a:extLst>
          </p:cNvPr>
          <p:cNvSpPr txBox="1">
            <a:spLocks noGrp="1"/>
          </p:cNvSpPr>
          <p:nvPr>
            <p:ph type="body" idx="1"/>
          </p:nvPr>
        </p:nvSpPr>
        <p:spPr>
          <a:xfrm>
            <a:off x="838201" y="1130640"/>
            <a:ext cx="4286458"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Real-time wayfinding displays for large hubs </a:t>
            </a:r>
            <a:r>
              <a:rPr lang="en-US" sz="2100" noProof="0" dirty="0">
                <a:solidFill>
                  <a:srgbClr val="002060"/>
                </a:solidFill>
              </a:rPr>
              <a:t>– guide pedestrians through complex transport nodes (e.g., stations, airports) with dynamic updates on routes, exits, and disruptions.</a:t>
            </a:r>
            <a:r>
              <a:rPr lang="pl-PL" sz="2100" noProof="0" dirty="0">
                <a:solidFill>
                  <a:srgbClr val="002060"/>
                </a:solidFill>
              </a:rPr>
              <a:t> </a:t>
            </a: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Real-time wayfinding in hubs such as London’s King’s Cross or Tokyo’s Shinjuku Station helps users navigate efficiently by integrating data on congestion, train departures, and accessible routes.</a:t>
            </a:r>
            <a:r>
              <a:rPr lang="pl-PL" sz="2100" noProof="0" dirty="0">
                <a:solidFill>
                  <a:srgbClr val="002060"/>
                </a:solidFill>
              </a:rPr>
              <a:t> </a:t>
            </a:r>
            <a:endParaRPr lang="en-US" sz="2100" dirty="0">
              <a:solidFill>
                <a:srgbClr val="002060"/>
              </a:solidFill>
            </a:endParaRPr>
          </a:p>
        </p:txBody>
      </p:sp>
      <p:sp>
        <p:nvSpPr>
          <p:cNvPr id="2" name="pole tekstowe 1">
            <a:extLst>
              <a:ext uri="{FF2B5EF4-FFF2-40B4-BE49-F238E27FC236}">
                <a16:creationId xmlns:a16="http://schemas.microsoft.com/office/drawing/2014/main" id="{57823229-1948-06E4-29C4-D86D1DE9DFDE}"/>
              </a:ext>
            </a:extLst>
          </p:cNvPr>
          <p:cNvSpPr txBox="1"/>
          <p:nvPr/>
        </p:nvSpPr>
        <p:spPr>
          <a:xfrm rot="16200000">
            <a:off x="10181463" y="2466425"/>
            <a:ext cx="3102457" cy="430887"/>
          </a:xfrm>
          <a:prstGeom prst="rect">
            <a:avLst/>
          </a:prstGeom>
          <a:noFill/>
        </p:spPr>
        <p:txBody>
          <a:bodyPr wrap="square">
            <a:spAutoFit/>
          </a:bodyPr>
          <a:lstStyle/>
          <a:p>
            <a:r>
              <a:rPr lang="fr-FR" sz="1100" dirty="0"/>
              <a:t>https://travelwayfinding.com/wayfinding-in-japan/</a:t>
            </a:r>
            <a:endParaRPr lang="en-US" noProof="0" dirty="0"/>
          </a:p>
        </p:txBody>
      </p:sp>
      <p:pic>
        <p:nvPicPr>
          <p:cNvPr id="7170" name="Picture 2" descr="Train network in Japan">
            <a:extLst>
              <a:ext uri="{FF2B5EF4-FFF2-40B4-BE49-F238E27FC236}">
                <a16:creationId xmlns:a16="http://schemas.microsoft.com/office/drawing/2014/main" id="{04864CAE-1466-B1A4-73E6-245D22F86D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4660" y="964713"/>
            <a:ext cx="6229140" cy="3353354"/>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88C8A904-9D51-3CE2-92C5-5EF5F19D33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4659" y="3429001"/>
            <a:ext cx="4684435" cy="3458094"/>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E3F88C8D-92E2-B291-074E-795B62F4275E}"/>
              </a:ext>
            </a:extLst>
          </p:cNvPr>
          <p:cNvSpPr txBox="1"/>
          <p:nvPr/>
        </p:nvSpPr>
        <p:spPr>
          <a:xfrm>
            <a:off x="9851138" y="5084337"/>
            <a:ext cx="1881553" cy="643023"/>
          </a:xfrm>
          <a:prstGeom prst="rect">
            <a:avLst/>
          </a:prstGeom>
          <a:noFill/>
        </p:spPr>
        <p:txBody>
          <a:bodyPr wrap="square">
            <a:spAutoFit/>
          </a:bodyPr>
          <a:lstStyle/>
          <a:p>
            <a:r>
              <a:rPr lang="pl-PL" sz="900" dirty="0"/>
              <a:t>https://www.jcdecaux.co.uk/news/jcdecaux-introduce-new-interactive-digital-screens-london-waterloo-station</a:t>
            </a:r>
          </a:p>
        </p:txBody>
      </p:sp>
    </p:spTree>
    <p:extLst>
      <p:ext uri="{BB962C8B-B14F-4D97-AF65-F5344CB8AC3E}">
        <p14:creationId xmlns:p14="http://schemas.microsoft.com/office/powerpoint/2010/main" val="2592616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0CCBD5FA-69C1-AD9B-5B57-E14D694B603F}"/>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E8305285-90E9-19A4-FC22-18FB579B3367}"/>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ITS Services for Pedestrians</a:t>
            </a:r>
            <a:r>
              <a:rPr lang="pl-PL" sz="3600" noProof="0" dirty="0"/>
              <a:t> - </a:t>
            </a:r>
            <a:r>
              <a:rPr lang="en-US" sz="3600" noProof="0" dirty="0"/>
              <a:t>Real-time wayfinding</a:t>
            </a:r>
            <a:endParaRPr lang="en-US" noProof="0" dirty="0"/>
          </a:p>
        </p:txBody>
      </p:sp>
      <p:sp>
        <p:nvSpPr>
          <p:cNvPr id="97" name="Google Shape;97;p2">
            <a:extLst>
              <a:ext uri="{FF2B5EF4-FFF2-40B4-BE49-F238E27FC236}">
                <a16:creationId xmlns:a16="http://schemas.microsoft.com/office/drawing/2014/main" id="{4AFE2FA7-F7A2-1BB6-9534-B7BE160B945E}"/>
              </a:ext>
            </a:extLst>
          </p:cNvPr>
          <p:cNvSpPr txBox="1">
            <a:spLocks noGrp="1"/>
          </p:cNvSpPr>
          <p:nvPr>
            <p:ph type="body" idx="1"/>
          </p:nvPr>
        </p:nvSpPr>
        <p:spPr>
          <a:xfrm>
            <a:off x="0" y="964713"/>
            <a:ext cx="5124659"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b="1" noProof="0" dirty="0">
                <a:solidFill>
                  <a:srgbClr val="002060"/>
                </a:solidFill>
              </a:rPr>
              <a:t>Real-time wayfinding displays for large hubs </a:t>
            </a:r>
            <a:r>
              <a:rPr lang="en-US" sz="2100" noProof="0" dirty="0">
                <a:solidFill>
                  <a:srgbClr val="002060"/>
                </a:solidFill>
              </a:rPr>
              <a:t>– guide pedestrians through complex transport nodes (e.g., stations, airports) with dynamic updates on routes, exits, and disruptions.</a:t>
            </a:r>
            <a:r>
              <a:rPr lang="pl-PL" sz="2100" noProof="0" dirty="0">
                <a:solidFill>
                  <a:srgbClr val="002060"/>
                </a:solidFill>
              </a:rPr>
              <a:t> </a:t>
            </a: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Real-time wayfinding in hubs such as London’s King’s Cross or Tokyo’s Shinjuku Station helps users navigate efficiently by integrating data on congestion, train departures, and accessible routes.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pl-PL" sz="2100" noProof="0" dirty="0">
                <a:solidFill>
                  <a:srgbClr val="002060"/>
                </a:solidFill>
              </a:rPr>
              <a:t>London (</a:t>
            </a:r>
            <a:r>
              <a:rPr lang="pl-PL" sz="2100" noProof="0" dirty="0" err="1">
                <a:solidFill>
                  <a:srgbClr val="002060"/>
                </a:solidFill>
              </a:rPr>
              <a:t>King’s</a:t>
            </a:r>
            <a:r>
              <a:rPr lang="pl-PL" sz="2100" noProof="0" dirty="0">
                <a:solidFill>
                  <a:srgbClr val="002060"/>
                </a:solidFill>
              </a:rPr>
              <a:t> Cross): Interactive </a:t>
            </a:r>
            <a:r>
              <a:rPr lang="pl-PL" sz="2100" noProof="0" dirty="0" err="1">
                <a:solidFill>
                  <a:srgbClr val="002060"/>
                </a:solidFill>
              </a:rPr>
              <a:t>totems</a:t>
            </a:r>
            <a:r>
              <a:rPr lang="pl-PL" sz="2100" noProof="0" dirty="0">
                <a:solidFill>
                  <a:srgbClr val="002060"/>
                </a:solidFill>
              </a:rPr>
              <a:t> with real-</a:t>
            </a:r>
            <a:r>
              <a:rPr lang="pl-PL" sz="2100" noProof="0" dirty="0" err="1">
                <a:solidFill>
                  <a:srgbClr val="002060"/>
                </a:solidFill>
              </a:rPr>
              <a:t>time</a:t>
            </a:r>
            <a:r>
              <a:rPr lang="pl-PL" sz="2100" noProof="0" dirty="0">
                <a:solidFill>
                  <a:srgbClr val="002060"/>
                </a:solidFill>
              </a:rPr>
              <a:t> </a:t>
            </a:r>
            <a:r>
              <a:rPr lang="pl-PL" sz="2100" noProof="0" dirty="0" err="1">
                <a:solidFill>
                  <a:srgbClr val="002060"/>
                </a:solidFill>
              </a:rPr>
              <a:t>journey</a:t>
            </a:r>
            <a:r>
              <a:rPr lang="pl-PL" sz="2100" noProof="0" dirty="0">
                <a:solidFill>
                  <a:srgbClr val="002060"/>
                </a:solidFill>
              </a:rPr>
              <a:t> info, live </a:t>
            </a:r>
            <a:r>
              <a:rPr lang="pl-PL" sz="2100" noProof="0" dirty="0" err="1">
                <a:solidFill>
                  <a:srgbClr val="002060"/>
                </a:solidFill>
              </a:rPr>
              <a:t>train</a:t>
            </a:r>
            <a:r>
              <a:rPr lang="pl-PL" sz="2100" noProof="0" dirty="0">
                <a:solidFill>
                  <a:srgbClr val="002060"/>
                </a:solidFill>
              </a:rPr>
              <a:t> </a:t>
            </a:r>
            <a:r>
              <a:rPr lang="pl-PL" sz="2100" noProof="0" dirty="0" err="1">
                <a:solidFill>
                  <a:srgbClr val="002060"/>
                </a:solidFill>
              </a:rPr>
              <a:t>updates</a:t>
            </a:r>
            <a:r>
              <a:rPr lang="pl-PL" sz="2100" noProof="0" dirty="0">
                <a:solidFill>
                  <a:srgbClr val="002060"/>
                </a:solidFill>
              </a:rPr>
              <a:t>, </a:t>
            </a:r>
            <a:r>
              <a:rPr lang="pl-PL" sz="2100" noProof="0" dirty="0" err="1">
                <a:solidFill>
                  <a:srgbClr val="002060"/>
                </a:solidFill>
              </a:rPr>
              <a:t>disruption</a:t>
            </a:r>
            <a:r>
              <a:rPr lang="pl-PL" sz="2100" noProof="0" dirty="0">
                <a:solidFill>
                  <a:srgbClr val="002060"/>
                </a:solidFill>
              </a:rPr>
              <a:t> </a:t>
            </a:r>
            <a:r>
              <a:rPr lang="pl-PL" sz="2100" noProof="0" dirty="0" err="1">
                <a:solidFill>
                  <a:srgbClr val="002060"/>
                </a:solidFill>
              </a:rPr>
              <a:t>alerts</a:t>
            </a:r>
            <a:r>
              <a:rPr lang="pl-PL" sz="2100" noProof="0" dirty="0">
                <a:solidFill>
                  <a:srgbClr val="002060"/>
                </a:solidFill>
              </a:rPr>
              <a:t>.</a:t>
            </a:r>
          </a:p>
          <a:p>
            <a:pPr marL="228600" lvl="0" indent="-228600" algn="l" rtl="0">
              <a:lnSpc>
                <a:spcPct val="100000"/>
              </a:lnSpc>
              <a:spcBef>
                <a:spcPts val="0"/>
              </a:spcBef>
              <a:spcAft>
                <a:spcPts val="0"/>
              </a:spcAft>
              <a:buClr>
                <a:srgbClr val="002060"/>
              </a:buClr>
              <a:buSzPts val="2100"/>
              <a:buChar char="•"/>
            </a:pPr>
            <a:r>
              <a:rPr lang="pl-PL" sz="2100" noProof="0" dirty="0" err="1">
                <a:solidFill>
                  <a:srgbClr val="002060"/>
                </a:solidFill>
              </a:rPr>
              <a:t>Tokyo</a:t>
            </a:r>
            <a:r>
              <a:rPr lang="pl-PL" sz="2100" noProof="0" dirty="0">
                <a:solidFill>
                  <a:srgbClr val="002060"/>
                </a:solidFill>
              </a:rPr>
              <a:t> (</a:t>
            </a:r>
            <a:r>
              <a:rPr lang="pl-PL" sz="2100" noProof="0" dirty="0" err="1">
                <a:solidFill>
                  <a:srgbClr val="002060"/>
                </a:solidFill>
              </a:rPr>
              <a:t>Shinjuku</a:t>
            </a:r>
            <a:r>
              <a:rPr lang="pl-PL" sz="2100" noProof="0" dirty="0">
                <a:solidFill>
                  <a:srgbClr val="002060"/>
                </a:solidFill>
              </a:rPr>
              <a:t>): </a:t>
            </a:r>
            <a:r>
              <a:rPr lang="pl-PL" sz="2100" noProof="0" dirty="0" err="1">
                <a:solidFill>
                  <a:srgbClr val="002060"/>
                </a:solidFill>
              </a:rPr>
              <a:t>Dynamic</a:t>
            </a:r>
            <a:r>
              <a:rPr lang="pl-PL" sz="2100" noProof="0" dirty="0">
                <a:solidFill>
                  <a:srgbClr val="002060"/>
                </a:solidFill>
              </a:rPr>
              <a:t> </a:t>
            </a:r>
            <a:r>
              <a:rPr lang="pl-PL" sz="2100" noProof="0" dirty="0" err="1">
                <a:solidFill>
                  <a:srgbClr val="002060"/>
                </a:solidFill>
              </a:rPr>
              <a:t>signage</a:t>
            </a:r>
            <a:r>
              <a:rPr lang="pl-PL" sz="2100" noProof="0" dirty="0">
                <a:solidFill>
                  <a:srgbClr val="002060"/>
                </a:solidFill>
              </a:rPr>
              <a:t> with </a:t>
            </a:r>
            <a:r>
              <a:rPr lang="pl-PL" sz="2100" noProof="0" dirty="0" err="1">
                <a:solidFill>
                  <a:srgbClr val="002060"/>
                </a:solidFill>
              </a:rPr>
              <a:t>crowd</a:t>
            </a:r>
            <a:r>
              <a:rPr lang="pl-PL" sz="2100" noProof="0" dirty="0">
                <a:solidFill>
                  <a:srgbClr val="002060"/>
                </a:solidFill>
              </a:rPr>
              <a:t> management, platform info, </a:t>
            </a:r>
            <a:r>
              <a:rPr lang="pl-PL" sz="2100" noProof="0" dirty="0" err="1">
                <a:solidFill>
                  <a:srgbClr val="002060"/>
                </a:solidFill>
              </a:rPr>
              <a:t>congestion</a:t>
            </a:r>
            <a:r>
              <a:rPr lang="pl-PL" sz="2100" noProof="0" dirty="0">
                <a:solidFill>
                  <a:srgbClr val="002060"/>
                </a:solidFill>
              </a:rPr>
              <a:t> </a:t>
            </a:r>
            <a:r>
              <a:rPr lang="pl-PL" sz="2100" noProof="0" dirty="0" err="1">
                <a:solidFill>
                  <a:srgbClr val="002060"/>
                </a:solidFill>
              </a:rPr>
              <a:t>levels</a:t>
            </a:r>
            <a:r>
              <a:rPr lang="pl-PL" sz="2100" noProof="0" dirty="0">
                <a:solidFill>
                  <a:srgbClr val="002060"/>
                </a:solidFill>
              </a:rPr>
              <a:t>.</a:t>
            </a:r>
          </a:p>
          <a:p>
            <a:pPr marL="228600" lvl="0" indent="-228600" algn="l" rtl="0">
              <a:lnSpc>
                <a:spcPct val="100000"/>
              </a:lnSpc>
              <a:spcBef>
                <a:spcPts val="0"/>
              </a:spcBef>
              <a:spcAft>
                <a:spcPts val="0"/>
              </a:spcAft>
              <a:buClr>
                <a:srgbClr val="002060"/>
              </a:buClr>
              <a:buSzPts val="2100"/>
              <a:buChar char="•"/>
            </a:pPr>
            <a:r>
              <a:rPr lang="pl-PL" sz="2100" noProof="0" dirty="0" err="1">
                <a:solidFill>
                  <a:srgbClr val="002060"/>
                </a:solidFill>
              </a:rPr>
              <a:t>Shared</a:t>
            </a:r>
            <a:r>
              <a:rPr lang="pl-PL" sz="2100" noProof="0" dirty="0">
                <a:solidFill>
                  <a:srgbClr val="002060"/>
                </a:solidFill>
              </a:rPr>
              <a:t> </a:t>
            </a:r>
            <a:r>
              <a:rPr lang="pl-PL" sz="2100" noProof="0" dirty="0" err="1">
                <a:solidFill>
                  <a:srgbClr val="002060"/>
                </a:solidFill>
              </a:rPr>
              <a:t>features</a:t>
            </a:r>
            <a:r>
              <a:rPr lang="pl-PL" sz="2100" noProof="0" dirty="0">
                <a:solidFill>
                  <a:srgbClr val="002060"/>
                </a:solidFill>
              </a:rPr>
              <a:t>: Accessibility </a:t>
            </a:r>
            <a:r>
              <a:rPr lang="pl-PL" sz="2100" noProof="0" dirty="0" err="1">
                <a:solidFill>
                  <a:srgbClr val="002060"/>
                </a:solidFill>
              </a:rPr>
              <a:t>support</a:t>
            </a:r>
            <a:r>
              <a:rPr lang="pl-PL" sz="2100" noProof="0" dirty="0">
                <a:solidFill>
                  <a:srgbClr val="002060"/>
                </a:solidFill>
              </a:rPr>
              <a:t>, </a:t>
            </a:r>
            <a:r>
              <a:rPr lang="pl-PL" sz="2100" noProof="0" dirty="0" err="1">
                <a:solidFill>
                  <a:srgbClr val="002060"/>
                </a:solidFill>
              </a:rPr>
              <a:t>multi-language</a:t>
            </a:r>
            <a:r>
              <a:rPr lang="pl-PL" sz="2100" noProof="0" dirty="0">
                <a:solidFill>
                  <a:srgbClr val="002060"/>
                </a:solidFill>
              </a:rPr>
              <a:t>, </a:t>
            </a:r>
            <a:r>
              <a:rPr lang="pl-PL" sz="2100" noProof="0" dirty="0" err="1">
                <a:solidFill>
                  <a:srgbClr val="002060"/>
                </a:solidFill>
              </a:rPr>
              <a:t>integration</a:t>
            </a:r>
            <a:r>
              <a:rPr lang="pl-PL" sz="2100" noProof="0" dirty="0">
                <a:solidFill>
                  <a:srgbClr val="002060"/>
                </a:solidFill>
              </a:rPr>
              <a:t> with </a:t>
            </a:r>
            <a:r>
              <a:rPr lang="pl-PL" sz="2100" noProof="0" dirty="0" err="1">
                <a:solidFill>
                  <a:srgbClr val="002060"/>
                </a:solidFill>
              </a:rPr>
              <a:t>MaaS</a:t>
            </a:r>
            <a:r>
              <a:rPr lang="pl-PL" sz="2100" noProof="0" dirty="0">
                <a:solidFill>
                  <a:srgbClr val="002060"/>
                </a:solidFill>
              </a:rPr>
              <a:t> </a:t>
            </a:r>
            <a:r>
              <a:rPr lang="pl-PL" sz="2100" noProof="0" dirty="0" err="1">
                <a:solidFill>
                  <a:srgbClr val="002060"/>
                </a:solidFill>
              </a:rPr>
              <a:t>apps</a:t>
            </a:r>
            <a:r>
              <a:rPr lang="pl-PL" sz="2100" noProof="0" dirty="0">
                <a:solidFill>
                  <a:srgbClr val="002060"/>
                </a:solidFill>
              </a:rPr>
              <a:t>. </a:t>
            </a:r>
            <a:endParaRPr lang="en-US" sz="2100" dirty="0">
              <a:solidFill>
                <a:srgbClr val="002060"/>
              </a:solidFill>
            </a:endParaRPr>
          </a:p>
        </p:txBody>
      </p:sp>
      <p:sp>
        <p:nvSpPr>
          <p:cNvPr id="2" name="pole tekstowe 1">
            <a:extLst>
              <a:ext uri="{FF2B5EF4-FFF2-40B4-BE49-F238E27FC236}">
                <a16:creationId xmlns:a16="http://schemas.microsoft.com/office/drawing/2014/main" id="{C70D8A1F-ABD2-1681-81B2-43890AE860EB}"/>
              </a:ext>
            </a:extLst>
          </p:cNvPr>
          <p:cNvSpPr txBox="1"/>
          <p:nvPr/>
        </p:nvSpPr>
        <p:spPr>
          <a:xfrm rot="16200000">
            <a:off x="10181463" y="2466425"/>
            <a:ext cx="3102457" cy="430887"/>
          </a:xfrm>
          <a:prstGeom prst="rect">
            <a:avLst/>
          </a:prstGeom>
          <a:noFill/>
        </p:spPr>
        <p:txBody>
          <a:bodyPr wrap="square">
            <a:spAutoFit/>
          </a:bodyPr>
          <a:lstStyle/>
          <a:p>
            <a:r>
              <a:rPr lang="fr-FR" sz="1100" dirty="0"/>
              <a:t>https://travelwayfinding.com/wayfinding-in-japan/</a:t>
            </a:r>
            <a:endParaRPr lang="en-US" noProof="0" dirty="0"/>
          </a:p>
        </p:txBody>
      </p:sp>
      <p:pic>
        <p:nvPicPr>
          <p:cNvPr id="7170" name="Picture 2" descr="Train network in Japan">
            <a:extLst>
              <a:ext uri="{FF2B5EF4-FFF2-40B4-BE49-F238E27FC236}">
                <a16:creationId xmlns:a16="http://schemas.microsoft.com/office/drawing/2014/main" id="{511AB137-4E78-1204-FEC1-D69880B2CE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4660" y="964713"/>
            <a:ext cx="6229140" cy="3353354"/>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DA2F354D-B4E8-BD33-0483-D1CEA4706B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4659" y="3429001"/>
            <a:ext cx="4684435" cy="3458094"/>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45BD03D2-F53C-DE57-6B6F-A1B1F697E58C}"/>
              </a:ext>
            </a:extLst>
          </p:cNvPr>
          <p:cNvSpPr txBox="1"/>
          <p:nvPr/>
        </p:nvSpPr>
        <p:spPr>
          <a:xfrm>
            <a:off x="9851138" y="5084337"/>
            <a:ext cx="1881553" cy="643023"/>
          </a:xfrm>
          <a:prstGeom prst="rect">
            <a:avLst/>
          </a:prstGeom>
          <a:noFill/>
        </p:spPr>
        <p:txBody>
          <a:bodyPr wrap="square">
            <a:spAutoFit/>
          </a:bodyPr>
          <a:lstStyle/>
          <a:p>
            <a:r>
              <a:rPr lang="pl-PL" sz="900" dirty="0"/>
              <a:t>https://www.jcdecaux.co.uk/news/jcdecaux-introduce-new-interactive-digital-screens-london-waterloo-station</a:t>
            </a:r>
          </a:p>
        </p:txBody>
      </p:sp>
    </p:spTree>
    <p:extLst>
      <p:ext uri="{BB962C8B-B14F-4D97-AF65-F5344CB8AC3E}">
        <p14:creationId xmlns:p14="http://schemas.microsoft.com/office/powerpoint/2010/main" val="2984756363"/>
      </p:ext>
    </p:extLst>
  </p:cSld>
  <p:clrMapOvr>
    <a:masterClrMapping/>
  </p:clrMapOvr>
</p:sld>
</file>

<file path=ppt/theme/theme1.xml><?xml version="1.0" encoding="utf-8"?>
<a:theme xmlns:a="http://schemas.openxmlformats.org/drawingml/2006/main" name="Motyw pakietu Office">
  <a:themeElements>
    <a:clrScheme name="Pakiet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1573</TotalTime>
  <Words>6618</Words>
  <Application>Microsoft Office PowerPoint</Application>
  <PresentationFormat>Panoramiczny</PresentationFormat>
  <Paragraphs>466</Paragraphs>
  <Slides>66</Slides>
  <Notes>57</Notes>
  <HiddenSlides>0</HiddenSlides>
  <MMClips>1</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66</vt:i4>
      </vt:variant>
    </vt:vector>
  </HeadingPairs>
  <TitlesOfParts>
    <vt:vector size="72" baseType="lpstr">
      <vt:lpstr>Arial</vt:lpstr>
      <vt:lpstr>BentonGothic</vt:lpstr>
      <vt:lpstr>Calibri</vt:lpstr>
      <vt:lpstr>HamburgSans</vt:lpstr>
      <vt:lpstr>Montserrat</vt:lpstr>
      <vt:lpstr>Motyw pakietu Office</vt:lpstr>
      <vt:lpstr>Urban Mobility and Smart City Infrastructure:  Pedestrian and Bicycle Traffic Management</vt:lpstr>
      <vt:lpstr>Role of Pedestrians &amp; Cyclists in Smart Cities</vt:lpstr>
      <vt:lpstr>Role of Pedestrians &amp; Cyclists in Smart Cities</vt:lpstr>
      <vt:lpstr>ITS Services for Pedestrians - Pedestrian countdown timers at crossings </vt:lpstr>
      <vt:lpstr>ITS Services for Pedestrians - Pedestrian countdown timers at crossings </vt:lpstr>
      <vt:lpstr>ITS Services for Pedestrians - Pedestrian countdown timers at crossings </vt:lpstr>
      <vt:lpstr>ITS Services for Pedestrians - Smart pedestrian push-buttons with tactile feedback</vt:lpstr>
      <vt:lpstr>ITS Services for Pedestrians - Real-time wayfinding</vt:lpstr>
      <vt:lpstr>ITS Services for Pedestrians - Real-time wayfinding</vt:lpstr>
      <vt:lpstr>ITS Services for Pedestrians - Weather-Responsive Signal Timing</vt:lpstr>
      <vt:lpstr>ITS Services for Pedestrians - Weather-Responsive Signal Timing</vt:lpstr>
      <vt:lpstr>ITS Services for Pedestrians - Weather-Responsive Signal Timing</vt:lpstr>
      <vt:lpstr>ITS Services for Pedestrians - Weather-Responsive Signal Timing</vt:lpstr>
      <vt:lpstr>ITS Services for Pedestrians - Weather-Responsive Signal Timing</vt:lpstr>
      <vt:lpstr>ITS Services for Pedestrians - Weather-Responsive Signal Timing</vt:lpstr>
      <vt:lpstr>ITS Services for Pedestrians - Weather-Responsive Signal Timing</vt:lpstr>
      <vt:lpstr>ITS Services for Pedestrians - Weather-Responsive Signal Timing</vt:lpstr>
      <vt:lpstr>ITS Services for Pedestrians - Weather-Responsive Signal Timing - Summary</vt:lpstr>
      <vt:lpstr>ITS Services for Pedestrians - Weather-Responsive Signal Timing - Recommendations</vt:lpstr>
      <vt:lpstr>ITS Services for Cyclists</vt:lpstr>
      <vt:lpstr>ITS Services for Cyclists</vt:lpstr>
      <vt:lpstr>ITS Services for Cyclists</vt:lpstr>
      <vt:lpstr>ITS Services for Cyclists</vt:lpstr>
      <vt:lpstr>ITS Services for Cyclists</vt:lpstr>
      <vt:lpstr>ITS Services for Cyclists</vt:lpstr>
      <vt:lpstr>ITS Services for Cyclists</vt:lpstr>
      <vt:lpstr>ITS Services for Cyclists</vt:lpstr>
      <vt:lpstr>ITS Services for Cyclists - Motivation &amp; Research Objectives</vt:lpstr>
      <vt:lpstr>ITS Services for Cyclists - Methodology: Mixed Approach</vt:lpstr>
      <vt:lpstr>ITS Services for Cyclists - Perceived comfort score (Likert scale)</vt:lpstr>
      <vt:lpstr>ITS Services for Cyclists - Perceived comfort score (Likert scale)</vt:lpstr>
      <vt:lpstr>ITS Services for Cyclists - Perceived comfort score (Likert scale)</vt:lpstr>
      <vt:lpstr>ITS Services for Cyclists - Results: Bike-GLOSA</vt:lpstr>
      <vt:lpstr>ITS Services for Cyclists - Results: Green Waves</vt:lpstr>
      <vt:lpstr>ITS Services for Cyclists - Discussion &amp; Policy Implications</vt:lpstr>
      <vt:lpstr>ITS Services for Cyclists - Copenhagen</vt:lpstr>
      <vt:lpstr>ITS Services for Cyclists - Copenhagen</vt:lpstr>
      <vt:lpstr>ITS Services for Cyclists - Copenhagen</vt:lpstr>
      <vt:lpstr>ITS Services for Cyclists - Copenhagen</vt:lpstr>
      <vt:lpstr>ITS Services for Cyclists - Copenhagen</vt:lpstr>
      <vt:lpstr>From Vision to Goals</vt:lpstr>
      <vt:lpstr>Objectives</vt:lpstr>
      <vt:lpstr>Green waves</vt:lpstr>
      <vt:lpstr>Green waves</vt:lpstr>
      <vt:lpstr>Glosa Smartphone App to increase comfort</vt:lpstr>
      <vt:lpstr>Glosa Smartphone App to increase comfort</vt:lpstr>
      <vt:lpstr>Increasing comfort – Speed advisory pillar</vt:lpstr>
      <vt:lpstr>Increasing comfort – Speed advisory pillar</vt:lpstr>
      <vt:lpstr>Increasing comfort – Speed advisory pillar Evaluation</vt:lpstr>
      <vt:lpstr>Adaptive Traffic Signals for Non-Motorized Users</vt:lpstr>
      <vt:lpstr>Adaptive Traffic Signals for Non-Motorized Users</vt:lpstr>
      <vt:lpstr>Adaptive Traffic Signals for Non-Motorized Users</vt:lpstr>
      <vt:lpstr>Adaptive Traffic Signals for Non-Motorized Users</vt:lpstr>
      <vt:lpstr>Smart Lighting for Safety &amp; Comfort</vt:lpstr>
      <vt:lpstr>Smart Lighting for Safety &amp; Comfort - Example Cities</vt:lpstr>
      <vt:lpstr>Hazard Detection &amp; Alerts</vt:lpstr>
      <vt:lpstr>Hazard Detection &amp; Alerts- Example Cities</vt:lpstr>
      <vt:lpstr>Data Collection &amp; Analytics for Active Mobility</vt:lpstr>
      <vt:lpstr>Data Collection &amp; Analytics for Active Mobility- Example Cities</vt:lpstr>
      <vt:lpstr>Integration with Public Transport ITS</vt:lpstr>
      <vt:lpstr>Integration with Public Transport ITS-Example Cities</vt:lpstr>
      <vt:lpstr>Geofencing &amp; Micro-Mobility Control</vt:lpstr>
      <vt:lpstr>Geofencing &amp; Micro-Mobility Control</vt:lpstr>
      <vt:lpstr>Geofencing &amp; Micro-Mobility Control</vt:lpstr>
      <vt:lpstr>Future Innovations for Active Mobility ITS</vt:lpstr>
      <vt:lpstr>Geofencing &amp; Micro-Mobility Control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Daniel Kaszubowski</dc:creator>
  <cp:lastModifiedBy>Jacek Oskarbski</cp:lastModifiedBy>
  <cp:revision>22</cp:revision>
  <dcterms:created xsi:type="dcterms:W3CDTF">2024-01-22T07:04:38Z</dcterms:created>
  <dcterms:modified xsi:type="dcterms:W3CDTF">2025-09-01T22:57:01Z</dcterms:modified>
</cp:coreProperties>
</file>