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329" r:id="rId4"/>
    <p:sldId id="332" r:id="rId5"/>
    <p:sldId id="304" r:id="rId6"/>
    <p:sldId id="321" r:id="rId7"/>
    <p:sldId id="322" r:id="rId8"/>
    <p:sldId id="323" r:id="rId9"/>
    <p:sldId id="331" r:id="rId10"/>
    <p:sldId id="314" r:id="rId11"/>
    <p:sldId id="330" r:id="rId12"/>
    <p:sldId id="333" r:id="rId13"/>
    <p:sldId id="334" r:id="rId14"/>
    <p:sldId id="316" r:id="rId15"/>
    <p:sldId id="335" r:id="rId16"/>
    <p:sldId id="342" r:id="rId17"/>
    <p:sldId id="336" r:id="rId18"/>
    <p:sldId id="337" r:id="rId19"/>
    <p:sldId id="308" r:id="rId20"/>
    <p:sldId id="317" r:id="rId21"/>
    <p:sldId id="318" r:id="rId22"/>
    <p:sldId id="319" r:id="rId23"/>
    <p:sldId id="315" r:id="rId24"/>
    <p:sldId id="338" r:id="rId25"/>
    <p:sldId id="340" r:id="rId26"/>
    <p:sldId id="34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5" autoAdjust="0"/>
    <p:restoredTop sz="81577" autoAdjust="0"/>
  </p:normalViewPr>
  <p:slideViewPr>
    <p:cSldViewPr snapToGrid="0">
      <p:cViewPr varScale="1">
        <p:scale>
          <a:sx n="82" d="100"/>
          <a:sy n="82" d="100"/>
        </p:scale>
        <p:origin x="137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6ED4F-3323-407C-B80C-5B4A8EBC10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9013F3-F4F3-4F82-AA1C-E17E43F92BE8}">
      <dgm:prSet phldrT="[Tekst]"/>
      <dgm:spPr/>
      <dgm:t>
        <a:bodyPr/>
        <a:lstStyle/>
        <a:p>
          <a:r>
            <a:rPr lang="pl-PL" b="1" dirty="0"/>
            <a:t>Miesiąc miodowy </a:t>
          </a:r>
          <a:endParaRPr lang="pl-PL" dirty="0"/>
        </a:p>
      </dgm:t>
    </dgm:pt>
    <dgm:pt modelId="{3A77CC86-FAF7-4BDB-92C9-395A82045AFF}" type="parTrans" cxnId="{7185E3D8-1169-4C2A-823E-641C14BFE826}">
      <dgm:prSet/>
      <dgm:spPr/>
      <dgm:t>
        <a:bodyPr/>
        <a:lstStyle/>
        <a:p>
          <a:endParaRPr lang="pl-PL"/>
        </a:p>
      </dgm:t>
    </dgm:pt>
    <dgm:pt modelId="{75ED8F9D-8426-4255-8A3E-C242B7523C19}" type="sibTrans" cxnId="{7185E3D8-1169-4C2A-823E-641C14BFE826}">
      <dgm:prSet/>
      <dgm:spPr/>
      <dgm:t>
        <a:bodyPr/>
        <a:lstStyle/>
        <a:p>
          <a:endParaRPr lang="pl-PL"/>
        </a:p>
      </dgm:t>
    </dgm:pt>
    <dgm:pt modelId="{744453EA-DC5E-442A-9B60-5519905F34E4}">
      <dgm:prSet phldrT="[Tekst]"/>
      <dgm:spPr/>
      <dgm:t>
        <a:bodyPr/>
        <a:lstStyle/>
        <a:p>
          <a:r>
            <a:rPr lang="pl-PL" b="1" dirty="0"/>
            <a:t>Przebudzenie</a:t>
          </a:r>
          <a:endParaRPr lang="pl-PL" dirty="0"/>
        </a:p>
      </dgm:t>
    </dgm:pt>
    <dgm:pt modelId="{E3333768-088B-4C8D-87B9-215C95ABE0C7}" type="parTrans" cxnId="{D2F11D05-4141-40AC-9668-8EF98755E1ED}">
      <dgm:prSet/>
      <dgm:spPr/>
      <dgm:t>
        <a:bodyPr/>
        <a:lstStyle/>
        <a:p>
          <a:endParaRPr lang="pl-PL"/>
        </a:p>
      </dgm:t>
    </dgm:pt>
    <dgm:pt modelId="{3848E605-FD73-4777-A596-3A7C460B4FD8}" type="sibTrans" cxnId="{D2F11D05-4141-40AC-9668-8EF98755E1ED}">
      <dgm:prSet/>
      <dgm:spPr/>
      <dgm:t>
        <a:bodyPr/>
        <a:lstStyle/>
        <a:p>
          <a:endParaRPr lang="pl-PL"/>
        </a:p>
      </dgm:t>
    </dgm:pt>
    <dgm:pt modelId="{B6CF8092-AADB-4A76-AB12-D9A951B88F1C}">
      <dgm:prSet phldrT="[Tekst]"/>
      <dgm:spPr/>
      <dgm:t>
        <a:bodyPr/>
        <a:lstStyle/>
        <a:p>
          <a:r>
            <a:rPr lang="pl-PL" b="1" dirty="0"/>
            <a:t>Odradzanie się </a:t>
          </a:r>
          <a:endParaRPr lang="pl-PL" dirty="0"/>
        </a:p>
      </dgm:t>
    </dgm:pt>
    <dgm:pt modelId="{2C43901C-F477-4191-A3D8-4DDC5C7E881B}" type="parTrans" cxnId="{A6462773-DA61-4358-AFBD-C51A7332A992}">
      <dgm:prSet/>
      <dgm:spPr/>
      <dgm:t>
        <a:bodyPr/>
        <a:lstStyle/>
        <a:p>
          <a:endParaRPr lang="pl-PL"/>
        </a:p>
      </dgm:t>
    </dgm:pt>
    <dgm:pt modelId="{5EA83D0D-B29C-4C4C-AC90-F267B2ADCC98}" type="sibTrans" cxnId="{A6462773-DA61-4358-AFBD-C51A7332A992}">
      <dgm:prSet/>
      <dgm:spPr/>
      <dgm:t>
        <a:bodyPr/>
        <a:lstStyle/>
        <a:p>
          <a:endParaRPr lang="pl-PL"/>
        </a:p>
      </dgm:t>
    </dgm:pt>
    <dgm:pt modelId="{E9CEF05F-2A4E-43F4-A369-2F6326959780}">
      <dgm:prSet/>
      <dgm:spPr/>
      <dgm:t>
        <a:bodyPr/>
        <a:lstStyle/>
        <a:p>
          <a:r>
            <a:rPr lang="pl-PL" b="1"/>
            <a:t>Wypalenie</a:t>
          </a:r>
          <a:endParaRPr lang="pl-PL"/>
        </a:p>
      </dgm:t>
    </dgm:pt>
    <dgm:pt modelId="{5F150920-4B46-46C8-B503-F6C04F468C83}" type="parTrans" cxnId="{45E08DC8-DAAD-474A-AFB6-04C80DE2FD28}">
      <dgm:prSet/>
      <dgm:spPr/>
      <dgm:t>
        <a:bodyPr/>
        <a:lstStyle/>
        <a:p>
          <a:endParaRPr lang="pl-PL"/>
        </a:p>
      </dgm:t>
    </dgm:pt>
    <dgm:pt modelId="{9608D2A8-44A0-4152-80CE-B99CC07AD1BB}" type="sibTrans" cxnId="{45E08DC8-DAAD-474A-AFB6-04C80DE2FD28}">
      <dgm:prSet/>
      <dgm:spPr/>
      <dgm:t>
        <a:bodyPr/>
        <a:lstStyle/>
        <a:p>
          <a:endParaRPr lang="pl-PL"/>
        </a:p>
      </dgm:t>
    </dgm:pt>
    <dgm:pt modelId="{EDED3C6D-64EE-4312-910C-65C8684189D1}">
      <dgm:prSet/>
      <dgm:spPr/>
      <dgm:t>
        <a:bodyPr/>
        <a:lstStyle/>
        <a:p>
          <a:r>
            <a:rPr lang="pl-PL" b="1" dirty="0"/>
            <a:t>Wypalenie przewlekłe</a:t>
          </a:r>
          <a:endParaRPr lang="pl-PL" dirty="0"/>
        </a:p>
      </dgm:t>
    </dgm:pt>
    <dgm:pt modelId="{5A72D909-E0B0-4FF3-BE99-02B870E95195}" type="parTrans" cxnId="{4C56370E-F1EE-4445-B09F-072F3D1E6D5E}">
      <dgm:prSet/>
      <dgm:spPr/>
      <dgm:t>
        <a:bodyPr/>
        <a:lstStyle/>
        <a:p>
          <a:endParaRPr lang="pl-PL"/>
        </a:p>
      </dgm:t>
    </dgm:pt>
    <dgm:pt modelId="{391175D7-25C8-4A81-8D1F-D3B7A6679500}" type="sibTrans" cxnId="{4C56370E-F1EE-4445-B09F-072F3D1E6D5E}">
      <dgm:prSet/>
      <dgm:spPr/>
      <dgm:t>
        <a:bodyPr/>
        <a:lstStyle/>
        <a:p>
          <a:endParaRPr lang="pl-PL"/>
        </a:p>
      </dgm:t>
    </dgm:pt>
    <dgm:pt modelId="{11F53F33-C554-438D-8602-C508A3EE9FDC}" type="pres">
      <dgm:prSet presAssocID="{45B6ED4F-3323-407C-B80C-5B4A8EBC107F}" presName="CompostProcess" presStyleCnt="0">
        <dgm:presLayoutVars>
          <dgm:dir/>
          <dgm:resizeHandles val="exact"/>
        </dgm:presLayoutVars>
      </dgm:prSet>
      <dgm:spPr/>
    </dgm:pt>
    <dgm:pt modelId="{7211B6BD-3E0C-48FA-9A6D-0AC054AD9C11}" type="pres">
      <dgm:prSet presAssocID="{45B6ED4F-3323-407C-B80C-5B4A8EBC107F}" presName="arrow" presStyleLbl="bgShp" presStyleIdx="0" presStyleCnt="1" custLinFactNeighborX="-8820" custLinFactNeighborY="15891"/>
      <dgm:spPr/>
    </dgm:pt>
    <dgm:pt modelId="{F7007970-B549-4594-876E-EB9B52586753}" type="pres">
      <dgm:prSet presAssocID="{45B6ED4F-3323-407C-B80C-5B4A8EBC107F}" presName="linearProcess" presStyleCnt="0"/>
      <dgm:spPr/>
    </dgm:pt>
    <dgm:pt modelId="{FDF7257A-2814-4AF6-8B64-B2805A2B8737}" type="pres">
      <dgm:prSet presAssocID="{DE9013F3-F4F3-4F82-AA1C-E17E43F92BE8}" presName="textNode" presStyleLbl="node1" presStyleIdx="0" presStyleCnt="5">
        <dgm:presLayoutVars>
          <dgm:bulletEnabled val="1"/>
        </dgm:presLayoutVars>
      </dgm:prSet>
      <dgm:spPr/>
    </dgm:pt>
    <dgm:pt modelId="{0AA0F0D7-1D7D-4AA7-B71A-E42A4B8CC7F1}" type="pres">
      <dgm:prSet presAssocID="{75ED8F9D-8426-4255-8A3E-C242B7523C19}" presName="sibTrans" presStyleCnt="0"/>
      <dgm:spPr/>
    </dgm:pt>
    <dgm:pt modelId="{8B66D464-431D-4E48-A347-08BC03943D3F}" type="pres">
      <dgm:prSet presAssocID="{744453EA-DC5E-442A-9B60-5519905F34E4}" presName="textNode" presStyleLbl="node1" presStyleIdx="1" presStyleCnt="5">
        <dgm:presLayoutVars>
          <dgm:bulletEnabled val="1"/>
        </dgm:presLayoutVars>
      </dgm:prSet>
      <dgm:spPr/>
    </dgm:pt>
    <dgm:pt modelId="{D64ABF27-19E0-4305-BFA3-14E73025A64A}" type="pres">
      <dgm:prSet presAssocID="{3848E605-FD73-4777-A596-3A7C460B4FD8}" presName="sibTrans" presStyleCnt="0"/>
      <dgm:spPr/>
    </dgm:pt>
    <dgm:pt modelId="{1CC2D06E-E5C6-4D53-B938-8B6C507F7DD3}" type="pres">
      <dgm:prSet presAssocID="{E9CEF05F-2A4E-43F4-A369-2F6326959780}" presName="textNode" presStyleLbl="node1" presStyleIdx="2" presStyleCnt="5">
        <dgm:presLayoutVars>
          <dgm:bulletEnabled val="1"/>
        </dgm:presLayoutVars>
      </dgm:prSet>
      <dgm:spPr/>
    </dgm:pt>
    <dgm:pt modelId="{F0669455-BF59-41D7-88C8-4448F5EF802B}" type="pres">
      <dgm:prSet presAssocID="{9608D2A8-44A0-4152-80CE-B99CC07AD1BB}" presName="sibTrans" presStyleCnt="0"/>
      <dgm:spPr/>
    </dgm:pt>
    <dgm:pt modelId="{5E0A3ACD-DCF1-4A1C-8317-792B72BF89D5}" type="pres">
      <dgm:prSet presAssocID="{EDED3C6D-64EE-4312-910C-65C8684189D1}" presName="textNode" presStyleLbl="node1" presStyleIdx="3" presStyleCnt="5">
        <dgm:presLayoutVars>
          <dgm:bulletEnabled val="1"/>
        </dgm:presLayoutVars>
      </dgm:prSet>
      <dgm:spPr/>
    </dgm:pt>
    <dgm:pt modelId="{9D5F8A4F-693D-40E9-9047-396976CF1436}" type="pres">
      <dgm:prSet presAssocID="{391175D7-25C8-4A81-8D1F-D3B7A6679500}" presName="sibTrans" presStyleCnt="0"/>
      <dgm:spPr/>
    </dgm:pt>
    <dgm:pt modelId="{879DBD67-7184-46CA-9642-605AC229D47E}" type="pres">
      <dgm:prSet presAssocID="{B6CF8092-AADB-4A76-AB12-D9A951B88F1C}" presName="textNode" presStyleLbl="node1" presStyleIdx="4" presStyleCnt="5" custLinFactNeighborX="-43615" custLinFactNeighborY="527">
        <dgm:presLayoutVars>
          <dgm:bulletEnabled val="1"/>
        </dgm:presLayoutVars>
      </dgm:prSet>
      <dgm:spPr/>
    </dgm:pt>
  </dgm:ptLst>
  <dgm:cxnLst>
    <dgm:cxn modelId="{D2F11D05-4141-40AC-9668-8EF98755E1ED}" srcId="{45B6ED4F-3323-407C-B80C-5B4A8EBC107F}" destId="{744453EA-DC5E-442A-9B60-5519905F34E4}" srcOrd="1" destOrd="0" parTransId="{E3333768-088B-4C8D-87B9-215C95ABE0C7}" sibTransId="{3848E605-FD73-4777-A596-3A7C460B4FD8}"/>
    <dgm:cxn modelId="{4C56370E-F1EE-4445-B09F-072F3D1E6D5E}" srcId="{45B6ED4F-3323-407C-B80C-5B4A8EBC107F}" destId="{EDED3C6D-64EE-4312-910C-65C8684189D1}" srcOrd="3" destOrd="0" parTransId="{5A72D909-E0B0-4FF3-BE99-02B870E95195}" sibTransId="{391175D7-25C8-4A81-8D1F-D3B7A6679500}"/>
    <dgm:cxn modelId="{5BB4D224-B6A0-4F5E-9B4F-90C2D5E4B0F7}" type="presOf" srcId="{B6CF8092-AADB-4A76-AB12-D9A951B88F1C}" destId="{879DBD67-7184-46CA-9642-605AC229D47E}" srcOrd="0" destOrd="0" presId="urn:microsoft.com/office/officeart/2005/8/layout/hProcess9"/>
    <dgm:cxn modelId="{A6462773-DA61-4358-AFBD-C51A7332A992}" srcId="{45B6ED4F-3323-407C-B80C-5B4A8EBC107F}" destId="{B6CF8092-AADB-4A76-AB12-D9A951B88F1C}" srcOrd="4" destOrd="0" parTransId="{2C43901C-F477-4191-A3D8-4DDC5C7E881B}" sibTransId="{5EA83D0D-B29C-4C4C-AC90-F267B2ADCC98}"/>
    <dgm:cxn modelId="{21ED657A-F424-45A5-BC27-1DA28BBC4D01}" type="presOf" srcId="{DE9013F3-F4F3-4F82-AA1C-E17E43F92BE8}" destId="{FDF7257A-2814-4AF6-8B64-B2805A2B8737}" srcOrd="0" destOrd="0" presId="urn:microsoft.com/office/officeart/2005/8/layout/hProcess9"/>
    <dgm:cxn modelId="{335950A4-EFB8-48B6-A868-E2935AB77225}" type="presOf" srcId="{E9CEF05F-2A4E-43F4-A369-2F6326959780}" destId="{1CC2D06E-E5C6-4D53-B938-8B6C507F7DD3}" srcOrd="0" destOrd="0" presId="urn:microsoft.com/office/officeart/2005/8/layout/hProcess9"/>
    <dgm:cxn modelId="{DC8462A8-BB45-410C-8BF8-05E6ACCB34C0}" type="presOf" srcId="{744453EA-DC5E-442A-9B60-5519905F34E4}" destId="{8B66D464-431D-4E48-A347-08BC03943D3F}" srcOrd="0" destOrd="0" presId="urn:microsoft.com/office/officeart/2005/8/layout/hProcess9"/>
    <dgm:cxn modelId="{E31D89AB-674E-479D-A2A4-1AEDDD97EFDD}" type="presOf" srcId="{45B6ED4F-3323-407C-B80C-5B4A8EBC107F}" destId="{11F53F33-C554-438D-8602-C508A3EE9FDC}" srcOrd="0" destOrd="0" presId="urn:microsoft.com/office/officeart/2005/8/layout/hProcess9"/>
    <dgm:cxn modelId="{45E08DC8-DAAD-474A-AFB6-04C80DE2FD28}" srcId="{45B6ED4F-3323-407C-B80C-5B4A8EBC107F}" destId="{E9CEF05F-2A4E-43F4-A369-2F6326959780}" srcOrd="2" destOrd="0" parTransId="{5F150920-4B46-46C8-B503-F6C04F468C83}" sibTransId="{9608D2A8-44A0-4152-80CE-B99CC07AD1BB}"/>
    <dgm:cxn modelId="{82B219D6-055F-4D18-BC02-0986317CEC16}" type="presOf" srcId="{EDED3C6D-64EE-4312-910C-65C8684189D1}" destId="{5E0A3ACD-DCF1-4A1C-8317-792B72BF89D5}" srcOrd="0" destOrd="0" presId="urn:microsoft.com/office/officeart/2005/8/layout/hProcess9"/>
    <dgm:cxn modelId="{7185E3D8-1169-4C2A-823E-641C14BFE826}" srcId="{45B6ED4F-3323-407C-B80C-5B4A8EBC107F}" destId="{DE9013F3-F4F3-4F82-AA1C-E17E43F92BE8}" srcOrd="0" destOrd="0" parTransId="{3A77CC86-FAF7-4BDB-92C9-395A82045AFF}" sibTransId="{75ED8F9D-8426-4255-8A3E-C242B7523C19}"/>
    <dgm:cxn modelId="{1A20DDC1-1CC4-4316-B30C-5E70376F19FB}" type="presParOf" srcId="{11F53F33-C554-438D-8602-C508A3EE9FDC}" destId="{7211B6BD-3E0C-48FA-9A6D-0AC054AD9C11}" srcOrd="0" destOrd="0" presId="urn:microsoft.com/office/officeart/2005/8/layout/hProcess9"/>
    <dgm:cxn modelId="{77B993AD-D527-4668-AB17-87160AE16F47}" type="presParOf" srcId="{11F53F33-C554-438D-8602-C508A3EE9FDC}" destId="{F7007970-B549-4594-876E-EB9B52586753}" srcOrd="1" destOrd="0" presId="urn:microsoft.com/office/officeart/2005/8/layout/hProcess9"/>
    <dgm:cxn modelId="{E5865A2E-CE11-49E8-B2C2-E8BACD209D1A}" type="presParOf" srcId="{F7007970-B549-4594-876E-EB9B52586753}" destId="{FDF7257A-2814-4AF6-8B64-B2805A2B8737}" srcOrd="0" destOrd="0" presId="urn:microsoft.com/office/officeart/2005/8/layout/hProcess9"/>
    <dgm:cxn modelId="{9B142952-36E5-48F3-8B4C-F0C9D1AAB2FE}" type="presParOf" srcId="{F7007970-B549-4594-876E-EB9B52586753}" destId="{0AA0F0D7-1D7D-4AA7-B71A-E42A4B8CC7F1}" srcOrd="1" destOrd="0" presId="urn:microsoft.com/office/officeart/2005/8/layout/hProcess9"/>
    <dgm:cxn modelId="{7F260F08-69F5-49F4-A5CA-13ACBDC76806}" type="presParOf" srcId="{F7007970-B549-4594-876E-EB9B52586753}" destId="{8B66D464-431D-4E48-A347-08BC03943D3F}" srcOrd="2" destOrd="0" presId="urn:microsoft.com/office/officeart/2005/8/layout/hProcess9"/>
    <dgm:cxn modelId="{771C964A-2E15-457D-96EA-AEE2D8EE3BDF}" type="presParOf" srcId="{F7007970-B549-4594-876E-EB9B52586753}" destId="{D64ABF27-19E0-4305-BFA3-14E73025A64A}" srcOrd="3" destOrd="0" presId="urn:microsoft.com/office/officeart/2005/8/layout/hProcess9"/>
    <dgm:cxn modelId="{61742E85-114B-4EEE-9245-FE7E5B93B727}" type="presParOf" srcId="{F7007970-B549-4594-876E-EB9B52586753}" destId="{1CC2D06E-E5C6-4D53-B938-8B6C507F7DD3}" srcOrd="4" destOrd="0" presId="urn:microsoft.com/office/officeart/2005/8/layout/hProcess9"/>
    <dgm:cxn modelId="{EBB499EC-87A5-44FF-9302-7B882A7A0503}" type="presParOf" srcId="{F7007970-B549-4594-876E-EB9B52586753}" destId="{F0669455-BF59-41D7-88C8-4448F5EF802B}" srcOrd="5" destOrd="0" presId="urn:microsoft.com/office/officeart/2005/8/layout/hProcess9"/>
    <dgm:cxn modelId="{83E977CF-9C95-4E57-853C-54735DFA83EB}" type="presParOf" srcId="{F7007970-B549-4594-876E-EB9B52586753}" destId="{5E0A3ACD-DCF1-4A1C-8317-792B72BF89D5}" srcOrd="6" destOrd="0" presId="urn:microsoft.com/office/officeart/2005/8/layout/hProcess9"/>
    <dgm:cxn modelId="{F3F0AAAA-614E-442E-80DE-94638F4D6FFB}" type="presParOf" srcId="{F7007970-B549-4594-876E-EB9B52586753}" destId="{9D5F8A4F-693D-40E9-9047-396976CF1436}" srcOrd="7" destOrd="0" presId="urn:microsoft.com/office/officeart/2005/8/layout/hProcess9"/>
    <dgm:cxn modelId="{E1B9C54D-630B-4BF0-BA53-DF86C4894F1F}" type="presParOf" srcId="{F7007970-B549-4594-876E-EB9B52586753}" destId="{879DBD67-7184-46CA-9642-605AC229D47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1B6BD-3E0C-48FA-9A6D-0AC054AD9C11}">
      <dsp:nvSpPr>
        <dsp:cNvPr id="0" name=""/>
        <dsp:cNvSpPr/>
      </dsp:nvSpPr>
      <dsp:spPr>
        <a:xfrm>
          <a:off x="271" y="0"/>
          <a:ext cx="7692787" cy="36195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7257A-2814-4AF6-8B64-B2805A2B8737}">
      <dsp:nvSpPr>
        <dsp:cNvPr id="0" name=""/>
        <dsp:cNvSpPr/>
      </dsp:nvSpPr>
      <dsp:spPr>
        <a:xfrm>
          <a:off x="2683" y="1085869"/>
          <a:ext cx="1727152" cy="14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Miesiąc miodowy </a:t>
          </a:r>
          <a:endParaRPr lang="pl-PL" sz="2000" kern="1200" dirty="0"/>
        </a:p>
      </dsp:txBody>
      <dsp:txXfrm>
        <a:off x="73360" y="1156546"/>
        <a:ext cx="1585798" cy="1306471"/>
      </dsp:txXfrm>
    </dsp:sp>
    <dsp:sp modelId="{8B66D464-431D-4E48-A347-08BC03943D3F}">
      <dsp:nvSpPr>
        <dsp:cNvPr id="0" name=""/>
        <dsp:cNvSpPr/>
      </dsp:nvSpPr>
      <dsp:spPr>
        <a:xfrm>
          <a:off x="1832138" y="1085869"/>
          <a:ext cx="1727152" cy="14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Przebudzenie</a:t>
          </a:r>
          <a:endParaRPr lang="pl-PL" sz="2000" kern="1200" dirty="0"/>
        </a:p>
      </dsp:txBody>
      <dsp:txXfrm>
        <a:off x="1902815" y="1156546"/>
        <a:ext cx="1585798" cy="1306471"/>
      </dsp:txXfrm>
    </dsp:sp>
    <dsp:sp modelId="{1CC2D06E-E5C6-4D53-B938-8B6C507F7DD3}">
      <dsp:nvSpPr>
        <dsp:cNvPr id="0" name=""/>
        <dsp:cNvSpPr/>
      </dsp:nvSpPr>
      <dsp:spPr>
        <a:xfrm>
          <a:off x="3661592" y="1085869"/>
          <a:ext cx="1727152" cy="14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Wypalenie</a:t>
          </a:r>
          <a:endParaRPr lang="pl-PL" sz="2000" kern="1200"/>
        </a:p>
      </dsp:txBody>
      <dsp:txXfrm>
        <a:off x="3732269" y="1156546"/>
        <a:ext cx="1585798" cy="1306471"/>
      </dsp:txXfrm>
    </dsp:sp>
    <dsp:sp modelId="{5E0A3ACD-DCF1-4A1C-8317-792B72BF89D5}">
      <dsp:nvSpPr>
        <dsp:cNvPr id="0" name=""/>
        <dsp:cNvSpPr/>
      </dsp:nvSpPr>
      <dsp:spPr>
        <a:xfrm>
          <a:off x="5491047" y="1085869"/>
          <a:ext cx="1727152" cy="14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Wypalenie przewlekłe</a:t>
          </a:r>
          <a:endParaRPr lang="pl-PL" sz="2000" kern="1200" dirty="0"/>
        </a:p>
      </dsp:txBody>
      <dsp:txXfrm>
        <a:off x="5561724" y="1156546"/>
        <a:ext cx="1585798" cy="1306471"/>
      </dsp:txXfrm>
    </dsp:sp>
    <dsp:sp modelId="{879DBD67-7184-46CA-9642-605AC229D47E}">
      <dsp:nvSpPr>
        <dsp:cNvPr id="0" name=""/>
        <dsp:cNvSpPr/>
      </dsp:nvSpPr>
      <dsp:spPr>
        <a:xfrm>
          <a:off x="7275883" y="1093499"/>
          <a:ext cx="1727152" cy="14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Odradzanie się </a:t>
          </a:r>
          <a:endParaRPr lang="pl-PL" sz="2000" kern="1200" dirty="0"/>
        </a:p>
      </dsp:txBody>
      <dsp:txXfrm>
        <a:off x="7346560" y="1164176"/>
        <a:ext cx="1585798" cy="130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58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09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79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1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92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84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37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464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39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403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8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16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697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208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250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164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53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17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74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58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25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32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99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WDd_AxkWSI" TargetMode="External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insider.com.pl/firmy/strategie/czterodniowy-tydzien-pracy-wynik-eksperymentu-w-33-firmach/7fl1g2j.amp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www.bankier.pl/wiadomosc/4-dniowy-kontra-5-dniowy-tydzien-pracy-Sa-wyniki-eksperymentu-845318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insider.com.pl/firmy/strategie/czterodniowy-tydzien-pracy-wynik-eksperymentu-w-33-firmach/7fl1g2j.amp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www.bankier.pl/wiadomosc/4-dniowy-kontra-5-dniowy-tydzien-pracy-Sa-wyniki-eksperymentu-8453188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beperk.com/blog/wypowiedzenie-zmieniajace-a-porozumienie-zmieniajace-2/" TargetMode="External"/><Relationship Id="rId13" Type="http://schemas.openxmlformats.org/officeDocument/2006/relationships/hyperlink" Target="NULL" TargetMode="External"/><Relationship Id="rId3" Type="http://schemas.openxmlformats.org/officeDocument/2006/relationships/hyperlink" Target="https://www.tribeperk.com/blog/systemy-czasu-pracy/#system-skroconego-tygodnia-pracy" TargetMode="External"/><Relationship Id="rId7" Type="http://schemas.openxmlformats.org/officeDocument/2006/relationships/hyperlink" Target="https://www.tribeperk.com/blog/obnizenie-wymiaru-czasu-pracy/" TargetMode="External"/><Relationship Id="rId12" Type="http://schemas.openxmlformats.org/officeDocument/2006/relationships/hyperlink" Target="https://www.tribeperk.com/blog/przepustka-w-pracy/" TargetMode="External"/><Relationship Id="rId17" Type="http://schemas.openxmlformats.org/officeDocument/2006/relationships/hyperlink" Target="NULL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businessinsider.com.pl/firmy/strategie/czterodniowy-tydzien-pracy-wynik-eksperymentu-w-33-firmach/7fl1g2j.am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beperk.com/blog/zadaniowy-system-czasu-pracy/" TargetMode="External"/><Relationship Id="rId11" Type="http://schemas.openxmlformats.org/officeDocument/2006/relationships/hyperlink" Target="https://www.tribeperk.com/blog/praca-hybrydowa/" TargetMode="External"/><Relationship Id="rId5" Type="http://schemas.openxmlformats.org/officeDocument/2006/relationships/hyperlink" Target="https://www.tribeperk.com/blog/elastyczny-czas-pracy/" TargetMode="External"/><Relationship Id="rId15" Type="http://schemas.openxmlformats.org/officeDocument/2006/relationships/hyperlink" Target="NULL" TargetMode="External"/><Relationship Id="rId10" Type="http://schemas.openxmlformats.org/officeDocument/2006/relationships/hyperlink" Target="https://www.tribeperk.com/blog/praca-zdalna-kodeks-pracy/" TargetMode="External"/><Relationship Id="rId4" Type="http://schemas.openxmlformats.org/officeDocument/2006/relationships/hyperlink" Target="https://www.tribeperk.com/blog/okres-rozliczeniowy/" TargetMode="External"/><Relationship Id="rId9" Type="http://schemas.openxmlformats.org/officeDocument/2006/relationships/hyperlink" Target="https://www.tribeperk.com/blog/przerywany-czas-pracy/" TargetMode="External"/><Relationship Id="rId14" Type="http://schemas.openxmlformats.org/officeDocument/2006/relationships/hyperlink" Target="https://www.bankier.pl/wiadomosc/4-dniowy-kontra-5-dniowy-tydzien-pracy-Sa-wyniki-eksperymentu-845318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witnacapolska.pl/projekty/project-revival-wypalenie-zawodowe/bat-pl/?gad_source=1&amp;gclid=Cj0KCQjwmt24BhDPARIsAJFYKk0zL3jNXqBLRvTc_E7iRRascd4Xq1IBYjoTMhn449BAVWAJKVrVe3oaAtO-EALw_wc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rme.pl/wypalenie-zawodowe/" TargetMode="External"/><Relationship Id="rId3" Type="http://schemas.openxmlformats.org/officeDocument/2006/relationships/hyperlink" Target="https://www.medscape.com/viewarticle/987748?form=fpf" TargetMode="External"/><Relationship Id="rId7" Type="http://schemas.openxmlformats.org/officeDocument/2006/relationships/hyperlink" Target="https://cms-v1-files.superszkolna.pl/sites/1060/cms/szablony/64291/pliki/czesc_v_teoria_samodeterminacji_30042020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sychologia.net.pl/artykul.php?level=237" TargetMode="External"/><Relationship Id="rId5" Type="http://schemas.openxmlformats.org/officeDocument/2006/relationships/hyperlink" Target="https://www.apa.org/news/press/releases/2021/10/stress-pandemic-decision-making" TargetMode="External"/><Relationship Id="rId4" Type="http://schemas.openxmlformats.org/officeDocument/2006/relationships/hyperlink" Target="https://www.wsj.com/articles/SB1000142412788732368760457846912400852469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-co warto wiedzieć?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827" y="1794933"/>
            <a:ext cx="10058400" cy="43526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STRES I/LUB ZAANGAŻOWANIE EMOCJONALNE/ „uśmiechnięci pracownicy”, </a:t>
            </a:r>
            <a:r>
              <a:rPr lang="pl-PL" dirty="0">
                <a:solidFill>
                  <a:schemeClr val="tx1"/>
                </a:solidFill>
              </a:rPr>
              <a:t>ambitne cele zawodowe i wysokie oczekiwania wobec pracy. </a:t>
            </a:r>
            <a:endParaRPr lang="pl-PL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Często pomimo świetnych zarobków, komfortowych warunków pracy, ergonomicznych krzeseł i owocowych wtorków wiele osób traci motywację do wykonywania swoich obowiązków. </a:t>
            </a:r>
            <a:r>
              <a:rPr lang="pl-PL" b="1" dirty="0">
                <a:solidFill>
                  <a:schemeClr val="tx1"/>
                </a:solidFill>
              </a:rPr>
              <a:t>Zwłaszcza tych osób, których praca jest pasją.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powszechna przypadłość pracoholików.</a:t>
            </a:r>
            <a:endParaRPr lang="pl-PL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Jakie zawody?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Premie tez prowadzą do wypalenia.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Pandemia</a:t>
            </a:r>
            <a:r>
              <a:rPr lang="pl-PL" dirty="0"/>
              <a:t> przyspieszyła pojawienie się wypalenia u wielu pracowników, zwłaszcza wśród służby zdrowia i pracowników pierwszej linii. </a:t>
            </a:r>
            <a:r>
              <a:rPr lang="pl-PL" b="1" dirty="0"/>
              <a:t>Zdalna praca </a:t>
            </a:r>
            <a:r>
              <a:rPr lang="pl-PL" dirty="0"/>
              <a:t>również przyczyniła się do pogłębienia problemu przez </a:t>
            </a:r>
            <a:r>
              <a:rPr lang="pl-PL" b="1" dirty="0"/>
              <a:t>rozmycie granic </a:t>
            </a:r>
            <a:r>
              <a:rPr lang="pl-PL" dirty="0"/>
              <a:t>między życiem prywatnym a zawodowym.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0000"/>
                </a:solidFill>
              </a:rPr>
              <a:t>Od 1 stycznia 2022 r. wypalenie zawodowe zostaje uznane jako syndrom wpływający na stan zdrowia pracownika (kod QD85) w Klasyfikacji Chorób i Problemów Zdrowotnych WHO. </a:t>
            </a:r>
            <a:r>
              <a:rPr lang="pl-PL" b="1" dirty="0">
                <a:solidFill>
                  <a:srgbClr val="FF0000"/>
                </a:solidFill>
              </a:rPr>
              <a:t>To czas, by zadbać o prewencję i wsparcie.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Chociaż nie można bezpośrednio otrzymać L4 na wypalenie zawodowe, lekarz może wystawić je osobom doświadczającym objawów wypalenia.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D704AB-B309-4359-8948-40B34F9F1A39}"/>
              </a:ext>
            </a:extLst>
          </p:cNvPr>
          <p:cNvSpPr txBox="1"/>
          <p:nvPr/>
        </p:nvSpPr>
        <p:spPr>
          <a:xfrm>
            <a:off x="10068683" y="6147601"/>
            <a:ext cx="21739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Gallup, Oracle, SHRM, ZUS, UCE </a:t>
            </a:r>
            <a:r>
              <a:rPr lang="pl-PL" sz="600" dirty="0" err="1"/>
              <a:t>Research</a:t>
            </a:r>
            <a:r>
              <a:rPr lang="pl-PL" sz="600" dirty="0"/>
              <a:t> i SYNO Poland</a:t>
            </a:r>
          </a:p>
        </p:txBody>
      </p:sp>
    </p:spTree>
    <p:extLst>
      <p:ext uri="{BB962C8B-B14F-4D97-AF65-F5344CB8AC3E}">
        <p14:creationId xmlns:p14="http://schemas.microsoft.com/office/powerpoint/2010/main" val="25900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-Etapy wypalenia zawodowego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88DBCFB-D836-4E0C-9170-73579FA05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325912"/>
              </p:ext>
            </p:extLst>
          </p:nvPr>
        </p:nvGraphicFramePr>
        <p:xfrm>
          <a:off x="1570831" y="2624666"/>
          <a:ext cx="9050338" cy="361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Wypalenie zawodowe w IT. Jak sobie z tym radzić?">
            <a:extLst>
              <a:ext uri="{FF2B5EF4-FFF2-40B4-BE49-F238E27FC236}">
                <a16:creationId xmlns:a16="http://schemas.microsoft.com/office/drawing/2014/main" id="{128B882C-30EF-4F22-9950-AE446F3C4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9"/>
          <a:stretch/>
        </p:blipFill>
        <p:spPr bwMode="auto">
          <a:xfrm>
            <a:off x="5012309" y="1837885"/>
            <a:ext cx="1722255" cy="150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20E845F-FDAF-4A9D-A370-93478741F78B}"/>
              </a:ext>
            </a:extLst>
          </p:cNvPr>
          <p:cNvSpPr txBox="1"/>
          <p:nvPr/>
        </p:nvSpPr>
        <p:spPr>
          <a:xfrm>
            <a:off x="10410743" y="6151897"/>
            <a:ext cx="1781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Amerykańskie Towarzystwo Psychologiczne</a:t>
            </a:r>
          </a:p>
        </p:txBody>
      </p:sp>
    </p:spTree>
    <p:extLst>
      <p:ext uri="{BB962C8B-B14F-4D97-AF65-F5344CB8AC3E}">
        <p14:creationId xmlns:p14="http://schemas.microsoft.com/office/powerpoint/2010/main" val="219784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-Symptomy wypalenia zawodowego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0E845F-FDAF-4A9D-A370-93478741F78B}"/>
              </a:ext>
            </a:extLst>
          </p:cNvPr>
          <p:cNvSpPr txBox="1"/>
          <p:nvPr/>
        </p:nvSpPr>
        <p:spPr>
          <a:xfrm>
            <a:off x="10410743" y="6151897"/>
            <a:ext cx="1781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Amerykańskie Towarzystwo Psychologiczne</a:t>
            </a:r>
          </a:p>
        </p:txBody>
      </p:sp>
      <p:pic>
        <p:nvPicPr>
          <p:cNvPr id="9218" name="Picture 2" descr="Czy grozi Ci wypalenie zawodowe? - Rodzina i praca">
            <a:extLst>
              <a:ext uri="{FF2B5EF4-FFF2-40B4-BE49-F238E27FC236}">
                <a16:creationId xmlns:a16="http://schemas.microsoft.com/office/drawing/2014/main" id="{E6B4B200-0732-4A71-8EDA-5F5225201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15" y="1851429"/>
            <a:ext cx="602655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8491293-3CAF-476D-8CA7-F40A61936B8E}"/>
              </a:ext>
            </a:extLst>
          </p:cNvPr>
          <p:cNvSpPr/>
          <p:nvPr/>
        </p:nvSpPr>
        <p:spPr>
          <a:xfrm>
            <a:off x="8229600" y="3368297"/>
            <a:ext cx="1100379" cy="929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Cynizm !</a:t>
            </a:r>
          </a:p>
        </p:txBody>
      </p:sp>
    </p:spTree>
    <p:extLst>
      <p:ext uri="{BB962C8B-B14F-4D97-AF65-F5344CB8AC3E}">
        <p14:creationId xmlns:p14="http://schemas.microsoft.com/office/powerpoint/2010/main" val="109364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-czynniki sprzyjające wypaleniu zawodowemu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0E845F-FDAF-4A9D-A370-93478741F78B}"/>
              </a:ext>
            </a:extLst>
          </p:cNvPr>
          <p:cNvSpPr txBox="1"/>
          <p:nvPr/>
        </p:nvSpPr>
        <p:spPr>
          <a:xfrm>
            <a:off x="10410743" y="6151897"/>
            <a:ext cx="1781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Amerykańskie Towarzystwo Psychologiczne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8491293-3CAF-476D-8CA7-F40A61936B8E}"/>
              </a:ext>
            </a:extLst>
          </p:cNvPr>
          <p:cNvSpPr/>
          <p:nvPr/>
        </p:nvSpPr>
        <p:spPr>
          <a:xfrm>
            <a:off x="8229600" y="3368297"/>
            <a:ext cx="1100379" cy="929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Cynizm !</a:t>
            </a:r>
          </a:p>
        </p:txBody>
      </p:sp>
      <p:pic>
        <p:nvPicPr>
          <p:cNvPr id="11266" name="Picture 2" descr="https://www.kadryplus.pl/wp-content/uploads/2019/07/wypalenie-zawodowe-dotyczy-ponad-polowy-polakow.jpg">
            <a:extLst>
              <a:ext uri="{FF2B5EF4-FFF2-40B4-BE49-F238E27FC236}">
                <a16:creationId xmlns:a16="http://schemas.microsoft.com/office/drawing/2014/main" id="{D42A5686-F7E0-4FF1-A1E6-4F5059FEE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27" y="2079664"/>
            <a:ext cx="4456952" cy="35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742954-F92B-4C23-B3DB-578C8C3D5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53" y="1838766"/>
            <a:ext cx="6226582" cy="3988960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E7A2AEE-B04A-483A-99A3-5D50FF660452}"/>
              </a:ext>
            </a:extLst>
          </p:cNvPr>
          <p:cNvSpPr/>
          <p:nvPr/>
        </p:nvSpPr>
        <p:spPr>
          <a:xfrm>
            <a:off x="3099661" y="5408908"/>
            <a:ext cx="3652434" cy="826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za dużo pracy w stosunku do możliwości i zasobów, </a:t>
            </a:r>
            <a:r>
              <a:rPr lang="pl-PL" sz="1000" dirty="0" err="1"/>
              <a:t>mikrokontrola</a:t>
            </a:r>
            <a:r>
              <a:rPr lang="pl-PL" sz="1000" dirty="0"/>
              <a:t> szkodliwa, brak jasnych wytycznych, Nagroda (niekoniecznie finansowa), rywalizacja, </a:t>
            </a:r>
            <a:r>
              <a:rPr lang="pl-PL" sz="1000" dirty="0" err="1"/>
              <a:t>mbbing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70139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 co warto wiedzieć?</a:t>
            </a:r>
          </a:p>
        </p:txBody>
      </p:sp>
      <p:pic>
        <p:nvPicPr>
          <p:cNvPr id="3074" name="Picture 2" descr="Wpływ COVID na pracę programistów – wypalenie zawodowe i inne czynniki">
            <a:extLst>
              <a:ext uri="{FF2B5EF4-FFF2-40B4-BE49-F238E27FC236}">
                <a16:creationId xmlns:a16="http://schemas.microsoft.com/office/drawing/2014/main" id="{0DEB7F17-C49F-42DE-B5C4-DCE9F0520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9" y="1737360"/>
            <a:ext cx="4790878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7D9460-069F-4169-8A03-9EFF03F90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885" y="2182677"/>
            <a:ext cx="6038996" cy="13561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CDA5C67-CDCA-4973-9449-96BF1526D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841" y="3538778"/>
            <a:ext cx="5517694" cy="13561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8AD775-235B-46D2-9575-C084B56B7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02" y="4981567"/>
            <a:ext cx="5827362" cy="12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6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Jak sobie radzić?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1BBBA-F714-447B-87F4-53E7B88C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4" y="1887061"/>
            <a:ext cx="7225310" cy="4565399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Zarządź sobą: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Bardzo ważne jest </a:t>
            </a:r>
            <a:r>
              <a:rPr lang="pl-PL" b="1" dirty="0"/>
              <a:t>wykonywanie pracy zgodnej ze zdobytą wiedzą</a:t>
            </a:r>
            <a:r>
              <a:rPr lang="pl-PL" dirty="0"/>
              <a:t>, umiejętnościami, kwalifikacjami i </a:t>
            </a:r>
            <a:r>
              <a:rPr lang="pl-PL" b="1" dirty="0"/>
              <a:t>predyspozycjami</a:t>
            </a:r>
            <a:r>
              <a:rPr lang="pl-PL" dirty="0"/>
              <a:t> oraz stawianie sobie realnych celów zawodowych, czerpanie satysfakcji z wszelkich, nawet najmniejszych sukcesów i dokonań.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Dbałość o wypoczynek </a:t>
            </a:r>
            <a:r>
              <a:rPr lang="pl-PL" dirty="0"/>
              <a:t>w trakcie dnia pracy oraz po jego zakończeniu. Wypalenie zawodowe dużo częściej pojawia się u osób, które pracują ponad 40 godzin w tygodniu, przynoszą pracę do domu i nawet w czasie wolnym nie przestają o niej myśleć i mówić.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Rozwijanie swoich pasji </a:t>
            </a:r>
            <a:r>
              <a:rPr lang="pl-PL" dirty="0"/>
              <a:t>i zainteresowań, zapewnienie sobie czasu na zajęcia, które sprawiają dużo satysfakcji i są źródłem energii emocjonalnej oraz psychicznej.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 każdym etapie rozwoju człowieka istotny jest ciągły wysiłek, którego celem jest </a:t>
            </a:r>
            <a:r>
              <a:rPr lang="pl-PL" b="1" dirty="0"/>
              <a:t>rozwijanie osobowości</a:t>
            </a:r>
            <a:r>
              <a:rPr lang="pl-PL" dirty="0"/>
              <a:t>, budowanie adekwatnej samooceny i obiektywnej oceny rzeczywistości. Nie mniej ważne jest ciągłe </a:t>
            </a:r>
            <a:r>
              <a:rPr lang="pl-PL" b="1" dirty="0"/>
              <a:t>rozwijanie umiejętności interpersonalnych</a:t>
            </a:r>
            <a:r>
              <a:rPr lang="pl-PL" dirty="0"/>
              <a:t>, komunikacyjnych, jak też utrzymywanie kontroli nad doświadczanym stanem emocjonalnym.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Przydatne będzie gromadzenie i rozwijanie zasobów związanych z </a:t>
            </a:r>
            <a:r>
              <a:rPr lang="pl-PL" b="1" dirty="0"/>
              <a:t>umiejętnością radzenia sobie ze stresem. </a:t>
            </a:r>
            <a:r>
              <a:rPr lang="pl-PL" dirty="0"/>
              <a:t>Dzięki nim możliwe staje się postrzeganie sytuacji trudnych jako wyzwań, a nie jako zagrożeń czy strat.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Nie można zapominać również o </a:t>
            </a:r>
            <a:r>
              <a:rPr lang="pl-PL" b="1" dirty="0"/>
              <a:t>utrzymywaniu bliskich relacji z innymi ludźmi </a:t>
            </a:r>
            <a:r>
              <a:rPr lang="pl-PL" dirty="0"/>
              <a:t>oraz zapewnieniu sobie możliwości uzyskiwania wsparcia społecznego i pomocy.</a:t>
            </a:r>
          </a:p>
          <a:p>
            <a:pPr algn="ctr"/>
            <a:r>
              <a:rPr lang="pl-PL" b="1" dirty="0"/>
              <a:t>TEORIA ŻĄGLOWANIA!</a:t>
            </a:r>
          </a:p>
        </p:txBody>
      </p:sp>
      <p:pic>
        <p:nvPicPr>
          <p:cNvPr id="6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E3245A98-8C12-41E5-A95E-B2C19752B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9" b="38981"/>
          <a:stretch/>
        </p:blipFill>
        <p:spPr bwMode="auto">
          <a:xfrm>
            <a:off x="7403024" y="2396960"/>
            <a:ext cx="4798694" cy="13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DAFE775E-83AE-45B3-BFB2-4C94DD088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1" b="21267"/>
          <a:stretch/>
        </p:blipFill>
        <p:spPr bwMode="auto">
          <a:xfrm>
            <a:off x="7403024" y="3824966"/>
            <a:ext cx="4695344" cy="13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Jak sobie radzić?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1BBBA-F714-447B-87F4-53E7B88C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4" y="1887061"/>
            <a:ext cx="7225310" cy="4565399"/>
          </a:xfrm>
        </p:spPr>
        <p:txBody>
          <a:bodyPr>
            <a:normAutofit/>
          </a:bodyPr>
          <a:lstStyle/>
          <a:p>
            <a:r>
              <a:rPr lang="pl-PL" b="1" dirty="0"/>
              <a:t>Zarządź sobą: </a:t>
            </a:r>
          </a:p>
          <a:p>
            <a:pPr algn="ctr"/>
            <a:r>
              <a:rPr lang="pl-PL" b="1" dirty="0"/>
              <a:t>TEORIA ŻONLOWANIA!</a:t>
            </a:r>
          </a:p>
        </p:txBody>
      </p:sp>
      <p:pic>
        <p:nvPicPr>
          <p:cNvPr id="12290" name="Picture 2" descr="Czy można &quot;wyżonglować&quot; zdrowie psychiczne?">
            <a:extLst>
              <a:ext uri="{FF2B5EF4-FFF2-40B4-BE49-F238E27FC236}">
                <a16:creationId xmlns:a16="http://schemas.microsoft.com/office/drawing/2014/main" id="{473C4735-6264-4423-885C-695B44E16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0" y="2933055"/>
            <a:ext cx="5372746" cy="295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0509B19-4D1E-43F6-AE27-97213A77CA87}"/>
              </a:ext>
            </a:extLst>
          </p:cNvPr>
          <p:cNvSpPr txBox="1"/>
          <p:nvPr/>
        </p:nvSpPr>
        <p:spPr>
          <a:xfrm>
            <a:off x="7108555" y="3837123"/>
            <a:ext cx="1890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50"/>
                </a:solidFill>
              </a:rPr>
              <a:t>Zdrowie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Praca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50"/>
                </a:solidFill>
              </a:rPr>
              <a:t>Rodzina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Życie prywatne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Prawość</a:t>
            </a:r>
          </a:p>
        </p:txBody>
      </p:sp>
    </p:spTree>
    <p:extLst>
      <p:ext uri="{BB962C8B-B14F-4D97-AF65-F5344CB8AC3E}">
        <p14:creationId xmlns:p14="http://schemas.microsoft.com/office/powerpoint/2010/main" val="25329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Jak sobie radzić?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1BBBA-F714-447B-87F4-53E7B88C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71564"/>
            <a:ext cx="10216483" cy="4023360"/>
          </a:xfrm>
        </p:spPr>
        <p:txBody>
          <a:bodyPr>
            <a:normAutofit/>
          </a:bodyPr>
          <a:lstStyle/>
          <a:p>
            <a:r>
              <a:rPr lang="pl-PL" b="1" dirty="0"/>
              <a:t>Zarządź innymi: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dopasowanie zadań do kompetencji oraz czasowych możliwości pracowników,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adekwatne wynagradzanie za pracę,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docenianie, chwalenie i podkreślanie osiągnięć pracowników,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umożliwienie adekwatnego poziomu samodzielności oraz decyzyjności,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zapewnienie przyjaznego i otwartego środowiska pracy.</a:t>
            </a:r>
          </a:p>
          <a:p>
            <a:endParaRPr lang="pl-PL" dirty="0"/>
          </a:p>
        </p:txBody>
      </p:sp>
      <p:pic>
        <p:nvPicPr>
          <p:cNvPr id="5" name="Picture 2" descr="Terapia wypalenia zawodowego | Wsparcie psychologa | Avigon">
            <a:extLst>
              <a:ext uri="{FF2B5EF4-FFF2-40B4-BE49-F238E27FC236}">
                <a16:creationId xmlns:a16="http://schemas.microsoft.com/office/drawing/2014/main" id="{744AFD50-4AAC-460C-9268-B1B36B4C5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9" b="3015"/>
          <a:stretch/>
        </p:blipFill>
        <p:spPr bwMode="auto">
          <a:xfrm>
            <a:off x="2094524" y="4606942"/>
            <a:ext cx="6238398" cy="16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Jak sobie radzić?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1BBBA-F714-447B-87F4-53E7B88C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71564"/>
            <a:ext cx="6053515" cy="402336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Leaderze, oto 5 dobrych zasad zarządzania wypaleniem:</a:t>
            </a:r>
          </a:p>
          <a:p>
            <a:r>
              <a:rPr lang="pl-PL" dirty="0"/>
              <a:t>1. Zacznij rozmowę</a:t>
            </a:r>
          </a:p>
          <a:p>
            <a:r>
              <a:rPr lang="pl-PL" dirty="0"/>
              <a:t>2. Świętuj dni zdrowia psychicznego</a:t>
            </a:r>
          </a:p>
          <a:p>
            <a:r>
              <a:rPr lang="pl-PL" dirty="0"/>
              <a:t>3. badaj samopoczucie pracowników (ankiety)</a:t>
            </a:r>
          </a:p>
          <a:p>
            <a:r>
              <a:rPr lang="pl-PL" dirty="0"/>
              <a:t>4. Polityka wyłączenia się z pracy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Używaj opcji “zaplanuj wysłanie”  maila.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Nie dzwoń (ani </a:t>
            </a:r>
            <a:r>
              <a:rPr lang="pl-PL" dirty="0" err="1"/>
              <a:t>wideocalluj</a:t>
            </a:r>
            <a:r>
              <a:rPr lang="pl-PL" dirty="0"/>
              <a:t>) po 19:00.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Nigdy nie używaj WhatsApp do wiadomości związanych z pracą.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Nie loguj się do </a:t>
            </a:r>
            <a:r>
              <a:rPr lang="pl-PL" dirty="0" err="1"/>
              <a:t>slacka</a:t>
            </a:r>
            <a:r>
              <a:rPr lang="pl-PL" dirty="0"/>
              <a:t>/</a:t>
            </a:r>
            <a:r>
              <a:rPr lang="pl-PL" dirty="0" err="1"/>
              <a:t>teamsów</a:t>
            </a:r>
            <a:r>
              <a:rPr lang="pl-PL" dirty="0"/>
              <a:t> ani nie czytaj wiadomości poza rozsądnymi </a:t>
            </a:r>
          </a:p>
          <a:p>
            <a:pPr marL="201168" lvl="1" indent="0">
              <a:buNone/>
            </a:pPr>
            <a:r>
              <a:rPr lang="pl-PL" dirty="0"/>
              <a:t>godzinami, jeśli nie chcesz.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dirty="0"/>
          </a:p>
          <a:p>
            <a:pPr marL="201168" lvl="1" indent="0">
              <a:buNone/>
            </a:pPr>
            <a:r>
              <a:rPr lang="pl-PL" dirty="0"/>
              <a:t>5.  Procedura wsparcia</a:t>
            </a:r>
          </a:p>
          <a:p>
            <a:pPr marL="201168" lvl="1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5A8D3C-9DAC-4101-A72A-AE21162A5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716" y="1841985"/>
            <a:ext cx="4633254" cy="220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B8D276D-F727-4283-A7A2-02ACD4E0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53" y="4147740"/>
            <a:ext cx="4484980" cy="2023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6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-Case </a:t>
            </a:r>
            <a:r>
              <a:rPr lang="pl-PL" sz="1800" dirty="0" err="1"/>
              <a:t>Studies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92219A-1600-46E3-A534-9F159E8A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4"/>
          <a:stretch/>
        </p:blipFill>
        <p:spPr>
          <a:xfrm>
            <a:off x="8429222" y="2002015"/>
            <a:ext cx="3362036" cy="9664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CEA1451-B73E-4D1B-B253-52EA72F4B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05" y="3416222"/>
            <a:ext cx="4248771" cy="286518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951E0C0-1F24-456D-ACAE-A5C36EB4F81C}"/>
              </a:ext>
            </a:extLst>
          </p:cNvPr>
          <p:cNvSpPr txBox="1"/>
          <p:nvPr/>
        </p:nvSpPr>
        <p:spPr>
          <a:xfrm>
            <a:off x="8429222" y="1662494"/>
            <a:ext cx="325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Google: "Search Inside Yourself„</a:t>
            </a:r>
            <a:endParaRPr lang="pl-PL" b="1" dirty="0"/>
          </a:p>
          <a:p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35AF80-8A1A-464F-9CFC-C377D2BA97B5}"/>
              </a:ext>
            </a:extLst>
          </p:cNvPr>
          <p:cNvSpPr/>
          <p:nvPr/>
        </p:nvSpPr>
        <p:spPr>
          <a:xfrm>
            <a:off x="8696910" y="3059668"/>
            <a:ext cx="240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Microsoft: </a:t>
            </a:r>
            <a:r>
              <a:rPr lang="pl-PL" b="1" dirty="0" err="1"/>
              <a:t>MyAnalytics</a:t>
            </a:r>
            <a:endParaRPr lang="pl-PL" b="1" dirty="0"/>
          </a:p>
        </p:txBody>
      </p:sp>
      <p:pic>
        <p:nvPicPr>
          <p:cNvPr id="1026" name="Picture 2" descr="Deloitte zaprezentował na nowo swoją markę i logo - Branding Monitor">
            <a:extLst>
              <a:ext uri="{FF2B5EF4-FFF2-40B4-BE49-F238E27FC236}">
                <a16:creationId xmlns:a16="http://schemas.microsoft.com/office/drawing/2014/main" id="{4D3FF49C-7185-4197-A752-85C0922F0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6" y="4699014"/>
            <a:ext cx="2536913" cy="10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D7367FFD-FDF7-4540-B266-D5D116CC028E}"/>
              </a:ext>
            </a:extLst>
          </p:cNvPr>
          <p:cNvSpPr/>
          <p:nvPr/>
        </p:nvSpPr>
        <p:spPr>
          <a:xfrm>
            <a:off x="153924" y="4265775"/>
            <a:ext cx="298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Deloitte: Program wsparcia zdrowia psychicznego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16DF7CC-5901-4EB2-AF28-DCB360EC3773}"/>
              </a:ext>
            </a:extLst>
          </p:cNvPr>
          <p:cNvSpPr/>
          <p:nvPr/>
        </p:nvSpPr>
        <p:spPr>
          <a:xfrm>
            <a:off x="507400" y="1686281"/>
            <a:ext cx="290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Nike: "</a:t>
            </a:r>
            <a:r>
              <a:rPr lang="pl-PL" b="1" dirty="0" err="1"/>
              <a:t>Mental</a:t>
            </a:r>
            <a:r>
              <a:rPr lang="pl-PL" b="1" dirty="0"/>
              <a:t> </a:t>
            </a:r>
            <a:r>
              <a:rPr lang="pl-PL" b="1" dirty="0" err="1"/>
              <a:t>Health</a:t>
            </a:r>
            <a:r>
              <a:rPr lang="pl-PL" b="1" dirty="0"/>
              <a:t> </a:t>
            </a:r>
            <a:r>
              <a:rPr lang="pl-PL" b="1" dirty="0" err="1"/>
              <a:t>Week</a:t>
            </a:r>
            <a:r>
              <a:rPr lang="pl-PL" b="1" dirty="0"/>
              <a:t>„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233671E-A379-4F51-8DC9-43AEC480FD50}"/>
              </a:ext>
            </a:extLst>
          </p:cNvPr>
          <p:cNvSpPr/>
          <p:nvPr/>
        </p:nvSpPr>
        <p:spPr>
          <a:xfrm>
            <a:off x="-45075" y="1939493"/>
            <a:ext cx="4707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Nike gives corporate employees a week off for mental health</a:t>
            </a:r>
            <a:endParaRPr lang="pl-PL" sz="1200" dirty="0"/>
          </a:p>
        </p:txBody>
      </p:sp>
      <p:pic>
        <p:nvPicPr>
          <p:cNvPr id="1030" name="Picture 6" descr="Nike gives head office staff a week off for mental health break | Nike |  The Guardian">
            <a:extLst>
              <a:ext uri="{FF2B5EF4-FFF2-40B4-BE49-F238E27FC236}">
                <a16:creationId xmlns:a16="http://schemas.microsoft.com/office/drawing/2014/main" id="{AF102684-1592-4757-A0E1-74873D55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6" y="2216492"/>
            <a:ext cx="2262972" cy="13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ffer - narzędzie do planowania postów - Infografika Polska">
            <a:extLst>
              <a:ext uri="{FF2B5EF4-FFF2-40B4-BE49-F238E27FC236}">
                <a16:creationId xmlns:a16="http://schemas.microsoft.com/office/drawing/2014/main" id="{3A003BCA-307D-4F86-9AF9-F48238097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35753" r="10517" b="38484"/>
          <a:stretch/>
        </p:blipFill>
        <p:spPr bwMode="auto">
          <a:xfrm>
            <a:off x="4881561" y="2363215"/>
            <a:ext cx="2262973" cy="77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12B84F6-0A9E-440D-A611-BC209499A8D4}"/>
              </a:ext>
            </a:extLst>
          </p:cNvPr>
          <p:cNvSpPr/>
          <p:nvPr/>
        </p:nvSpPr>
        <p:spPr>
          <a:xfrm>
            <a:off x="4053615" y="1972054"/>
            <a:ext cx="4084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/>
              <a:t>Buffer</a:t>
            </a:r>
            <a:r>
              <a:rPr lang="pl-PL" b="1" dirty="0"/>
              <a:t>: </a:t>
            </a:r>
            <a:r>
              <a:rPr lang="pl-PL" dirty="0"/>
              <a:t>Praca asynchroniczna i przerwy na regenerację</a:t>
            </a:r>
          </a:p>
          <a:p>
            <a:endParaRPr lang="pl-PL" b="1" dirty="0"/>
          </a:p>
        </p:txBody>
      </p:sp>
      <p:pic>
        <p:nvPicPr>
          <p:cNvPr id="20" name="Picture 2" descr="https://media.licdn.com/dms/image/v2/D4D12AQFlfwPBtRo0TQ/article-cover_image-shrink_423_752/article-cover_image-shrink_423_752/0/1675156640656?e=1735171200&amp;v=beta&amp;t=CS4TINsoXBF6Pi9kwWE2xGdg3LIyf6sRujWvGc_9V9Y">
            <a:extLst>
              <a:ext uri="{FF2B5EF4-FFF2-40B4-BE49-F238E27FC236}">
                <a16:creationId xmlns:a16="http://schemas.microsoft.com/office/drawing/2014/main" id="{C3628C63-D489-47D6-BF15-4552E6DC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32" y="4402174"/>
            <a:ext cx="3138152" cy="16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F1261A30-B598-4A3E-9DBE-7C3ED4C9C99A}"/>
              </a:ext>
            </a:extLst>
          </p:cNvPr>
          <p:cNvSpPr/>
          <p:nvPr/>
        </p:nvSpPr>
        <p:spPr>
          <a:xfrm>
            <a:off x="3154729" y="3784797"/>
            <a:ext cx="448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Roche: </a:t>
            </a:r>
            <a:r>
              <a:rPr lang="pl-PL" b="1" dirty="0" err="1"/>
              <a:t>Recharge</a:t>
            </a:r>
            <a:r>
              <a:rPr lang="pl-PL" b="1" dirty="0"/>
              <a:t> </a:t>
            </a:r>
            <a:r>
              <a:rPr lang="pl-PL" b="1" dirty="0" err="1"/>
              <a:t>Fridays+Sabbatical</a:t>
            </a:r>
            <a:r>
              <a:rPr lang="pl-PL" b="1" dirty="0"/>
              <a:t>+</a:t>
            </a:r>
            <a:r>
              <a:rPr lang="pl-PL" dirty="0"/>
              <a:t>„</a:t>
            </a:r>
            <a:r>
              <a:rPr lang="pl-PL" b="1" dirty="0"/>
              <a:t>Take Time for </a:t>
            </a:r>
            <a:r>
              <a:rPr lang="pl-PL" b="1" dirty="0" err="1"/>
              <a:t>Charity</a:t>
            </a:r>
            <a:r>
              <a:rPr lang="pl-PL" dirty="0"/>
              <a:t>”</a:t>
            </a:r>
            <a:endParaRPr lang="pl-PL" b="1" dirty="0"/>
          </a:p>
        </p:txBody>
      </p:sp>
      <p:pic>
        <p:nvPicPr>
          <p:cNvPr id="23" name="Picture 2" descr="https://media.licdn.com/dms/image/v2/D4D12AQFlfwPBtRo0TQ/article-cover_image-shrink_423_752/article-cover_image-shrink_423_752/0/1675156640656?e=1735171200&amp;v=beta&amp;t=CS4TINsoXBF6Pi9kwWE2xGdg3LIyf6sRujWvGc_9V9Y">
            <a:extLst>
              <a:ext uri="{FF2B5EF4-FFF2-40B4-BE49-F238E27FC236}">
                <a16:creationId xmlns:a16="http://schemas.microsoft.com/office/drawing/2014/main" id="{A3BB078F-9301-479B-88B4-C949127B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25" y="4402174"/>
            <a:ext cx="3138152" cy="16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6D4ADB3E-4BDF-4331-823E-5FE3423F6BB5}"/>
              </a:ext>
            </a:extLst>
          </p:cNvPr>
          <p:cNvSpPr/>
          <p:nvPr/>
        </p:nvSpPr>
        <p:spPr>
          <a:xfrm>
            <a:off x="3137822" y="3784797"/>
            <a:ext cx="448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Roche: </a:t>
            </a:r>
            <a:r>
              <a:rPr lang="pl-PL" b="1" dirty="0" err="1"/>
              <a:t>Recharge</a:t>
            </a:r>
            <a:r>
              <a:rPr lang="pl-PL" b="1" dirty="0"/>
              <a:t> </a:t>
            </a:r>
            <a:r>
              <a:rPr lang="pl-PL" b="1" dirty="0" err="1"/>
              <a:t>Fridays+Sabbatical</a:t>
            </a:r>
            <a:r>
              <a:rPr lang="pl-PL" b="1" dirty="0"/>
              <a:t>+</a:t>
            </a:r>
            <a:r>
              <a:rPr lang="pl-PL" dirty="0"/>
              <a:t>„</a:t>
            </a:r>
            <a:r>
              <a:rPr lang="pl-PL" b="1" dirty="0"/>
              <a:t>Take Time for </a:t>
            </a:r>
            <a:r>
              <a:rPr lang="pl-PL" b="1" dirty="0" err="1"/>
              <a:t>Charity</a:t>
            </a:r>
            <a:r>
              <a:rPr lang="pl-PL" dirty="0"/>
              <a:t>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660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2" grpId="0"/>
      <p:bldP spid="1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Autonomia i samodzielność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90" y="1786855"/>
            <a:ext cx="3863412" cy="41819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praca zdalna/hybrydowa.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-Możliwości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 Rządowe regulacje:</a:t>
            </a:r>
          </a:p>
          <a:p>
            <a:r>
              <a:rPr lang="pl-PL" b="1" dirty="0"/>
              <a:t>4 </a:t>
            </a:r>
            <a:r>
              <a:rPr lang="pl-PL" b="1" dirty="0" err="1"/>
              <a:t>dninowy</a:t>
            </a:r>
            <a:r>
              <a:rPr lang="pl-PL" b="1" dirty="0"/>
              <a:t> tydzień pracy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Różne modele 80% czasu/ 100% wynagrodzenia lub 80% czasu/80% wynagrodzenia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Raport „A </a:t>
            </a:r>
            <a:r>
              <a:rPr lang="pl-PL" dirty="0" err="1"/>
              <a:t>global</a:t>
            </a:r>
            <a:r>
              <a:rPr lang="pl-PL" dirty="0"/>
              <a:t> of the </a:t>
            </a:r>
            <a:r>
              <a:rPr lang="pl-PL" dirty="0" err="1"/>
              <a:t>overview</a:t>
            </a:r>
            <a:r>
              <a:rPr lang="pl-PL" dirty="0"/>
              <a:t> 4 </a:t>
            </a:r>
            <a:r>
              <a:rPr lang="pl-PL" dirty="0" err="1"/>
              <a:t>day</a:t>
            </a:r>
            <a:r>
              <a:rPr lang="pl-PL" dirty="0"/>
              <a:t> </a:t>
            </a:r>
            <a:r>
              <a:rPr lang="pl-PL" dirty="0" err="1"/>
              <a:t>week</a:t>
            </a:r>
            <a:r>
              <a:rPr lang="pl-PL" dirty="0"/>
              <a:t>. </a:t>
            </a:r>
            <a:r>
              <a:rPr lang="pl-PL" dirty="0" err="1"/>
              <a:t>Incorporating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evidence</a:t>
            </a:r>
            <a:r>
              <a:rPr lang="pl-PL" dirty="0"/>
              <a:t> from the UK” podaje, że</a:t>
            </a:r>
            <a:r>
              <a:rPr lang="pl-PL" b="1" dirty="0"/>
              <a:t> 92% organizacji, które testowały 4-dniowy tydzień pracy przez 6 miesięcy, było usatysfakcjonowanych wynikami</a:t>
            </a:r>
            <a:r>
              <a:rPr lang="pl-PL" dirty="0"/>
              <a:t>, więc zdecydowały się na kontynuację tego modelu.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Niedawno zakończył się półroczny eksperyment z udziałem 33 firm i 903 pracowników, których pracownicy aż w </a:t>
            </a:r>
            <a:r>
              <a:rPr lang="pl-PL" b="1" dirty="0"/>
              <a:t>97%</a:t>
            </a:r>
            <a:r>
              <a:rPr lang="pl-PL" dirty="0"/>
              <a:t> pozytywnie ocenili ten model pracy. Pracodawcy zauważyli z kolei, że efektywność pracowników zwiększyła się, a firmy zanotowały </a:t>
            </a:r>
            <a:r>
              <a:rPr lang="pl-PL" b="1" dirty="0"/>
              <a:t>wzrost średniego przychodu o 38%</a:t>
            </a:r>
            <a:r>
              <a:rPr lang="pl-PL" dirty="0"/>
              <a:t>,  </a:t>
            </a:r>
            <a:r>
              <a:rPr lang="pl-PL" b="1" dirty="0"/>
              <a:t>a liczba odchodzących pracowników spadła o 57%. </a:t>
            </a:r>
            <a:r>
              <a:rPr lang="pl-PL" dirty="0"/>
              <a:t>Ponad połowa osób zatrudnionych zaobserwowała wyższą wydajność pracy.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Według „Raportu płacowego 2024” </a:t>
            </a:r>
            <a:r>
              <a:rPr lang="pl-PL" dirty="0" err="1"/>
              <a:t>Hays</a:t>
            </a:r>
            <a:r>
              <a:rPr lang="pl-PL" dirty="0"/>
              <a:t> Poland model pracy (hybrydowy, zdalny, stacjonarny) stanowi główny pozafinansowy czynnik decydujący o przyjęciu oferty pracy przez 61% pracowników, 39% ankietowanych weryfikuje, czy kultura organizacyjna firmy sprzyja utrzymaniu </a:t>
            </a:r>
            <a:r>
              <a:rPr lang="pl-PL" dirty="0" err="1"/>
              <a:t>work</a:t>
            </a:r>
            <a:r>
              <a:rPr lang="pl-PL" dirty="0"/>
              <a:t>-life </a:t>
            </a:r>
            <a:r>
              <a:rPr lang="pl-PL" dirty="0" err="1"/>
              <a:t>balance’u</a:t>
            </a:r>
            <a:r>
              <a:rPr lang="pl-PL" dirty="0"/>
              <a:t>.</a:t>
            </a:r>
            <a:endParaRPr lang="pl-PL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Ministerstwo pracy zapowiedziało wprowadzenie 4-dniowego tygodnia pracy w Polsce jeszcze przed końcem obecnej kadencji rządu. Oznacza to, że zmiany w Kodeksie pracy możemy oczekiwać najpóźniej do 2027 roku./ 7-godzinny dzień pracy?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plusy/minusy. Co myślicie?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CE7B44-A851-4978-ACB3-47E2F3958027}"/>
              </a:ext>
            </a:extLst>
          </p:cNvPr>
          <p:cNvSpPr/>
          <p:nvPr/>
        </p:nvSpPr>
        <p:spPr>
          <a:xfrm>
            <a:off x="7948411" y="59774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" dirty="0">
                <a:latin typeface="var(--artdeco-reset-typography-font-family-sans)"/>
                <a:hlinkClick r:id="rId3" invalidUrl="http://#_ftnref1"/>
              </a:rPr>
              <a:t>[1]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4"/>
              </a:rPr>
              <a:t>https://www.bankier.pl/wiadomosc/4-dniowy-kontra-5-dniowy-tydzien-pracy-Sa-wyniki-eksperymentu-8453188.html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5" invalidUrl="http://#_ftnref2"/>
              </a:rPr>
              <a:t>[2]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6"/>
              </a:rPr>
              <a:t>https://businessinsider.com.pl/firmy/strategie/czterodniowy-tydzien-pracy-wynik-eksperymentu-w-33-firmach/7fl1g2j.amp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7" invalidUrl="http://#_ftnref3"/>
              </a:rPr>
              <a:t>[3]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6"/>
              </a:rPr>
              <a:t>https://businessinsider.com.pl/firmy/strategie/czterodniowy-tydzien-pracy-wynik-eksperymentu-w-33-firmach/7fl1g2j.amp</a:t>
            </a:r>
            <a:endParaRPr lang="pl-PL" sz="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9173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-Możliwości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 Rządowe regulacje:</a:t>
            </a:r>
          </a:p>
          <a:p>
            <a:r>
              <a:rPr lang="pl-PL" b="1" dirty="0"/>
              <a:t>Prawo do bycia offline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 badań </a:t>
            </a:r>
            <a:r>
              <a:rPr lang="pl-PL" dirty="0" err="1"/>
              <a:t>Eurofoundu</a:t>
            </a:r>
            <a:r>
              <a:rPr lang="pl-PL" dirty="0"/>
              <a:t> wynika, że ponad 1/3 pracowników w Unii Europejskiej rozpoczęła w czasie pandemii pracę z domu, z czego 27% zadeklarowało wykonywanie obowiązków w czasie wolnym ze względu na obciążenie nimi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  Obecnie zarówno na poziomie Unii Europejskiej, jak i prawa krajowego nie istnieją żadne szczegółowe regulacje prawne, które wprost podejmowałyby ten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 prawa pracy: „Pracownik nie pozostając w dyspozycji pracodawcy w ramach godzin pracy wynikających z jego rozkładu czasu pracy, pracy nadliczbowej bądź dyżuru, nie ma obowiązku pozostawania w kontakcie z pracodawcą w celu wykonywania pracy”. Ale co w przypadku pracy zdalnej?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CE7B44-A851-4978-ACB3-47E2F3958027}"/>
              </a:ext>
            </a:extLst>
          </p:cNvPr>
          <p:cNvSpPr/>
          <p:nvPr/>
        </p:nvSpPr>
        <p:spPr>
          <a:xfrm>
            <a:off x="7793865" y="5869094"/>
            <a:ext cx="4398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>
                <a:latin typeface="var(--artdeco-reset-typography-font-family-sans)"/>
                <a:hlinkClick r:id="rId3" invalidUrl="http://#_ftnref1"/>
              </a:rPr>
              <a:t>[1]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4"/>
              </a:rPr>
              <a:t>https://www.bankier.pl/wiadomosc/4-dniowy-kontra-5-dniowy-tydzien-pracy-Sa-wyniki-eksperymentu-8453188.html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5" invalidUrl="http://#_ftnref2"/>
              </a:rPr>
              <a:t>[2]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6"/>
              </a:rPr>
              <a:t>https://businessinsider.com.pl/firmy/strategie/czterodniowy-tydzien-pracy-wynik-eksperymentu-w-33-firmach/7fl1g2j.amp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7" invalidUrl="http://#_ftnref3"/>
              </a:rPr>
              <a:t>[3]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6"/>
              </a:rPr>
              <a:t>https://businessinsider.com.pl/firmy/strategie/czterodniowy-tydzien-pracy-wynik-eksperymentu-w-33-firmach/7fl1g2j.amp</a:t>
            </a:r>
            <a:endParaRPr lang="pl-PL" sz="600" dirty="0">
              <a:latin typeface="var(--artdeco-reset-typography-font-family-sans)"/>
            </a:endParaRPr>
          </a:p>
          <a:p>
            <a:r>
              <a:rPr lang="pl-PL" sz="600" dirty="0">
                <a:latin typeface="-apple-system"/>
              </a:rPr>
              <a:t>Wyrok Sądu Okręgowego w Lublinie, w sprawie z dnia 20 czerwca 2018 r., sygn. akt VIII Pa 86/18.</a:t>
            </a:r>
            <a:endParaRPr lang="pl-PL" sz="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05468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Psychologia motywacji </a:t>
            </a:r>
            <a:br>
              <a:rPr lang="pl-PL" sz="4400" dirty="0"/>
            </a:br>
            <a:r>
              <a:rPr lang="pl-PL" sz="1800" dirty="0"/>
              <a:t>-Możliwości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67608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/>
              <a:t>Pracodawcy mogą wybierać z kilku rozwiązań, aby zapewnić pracownikom elastyczniejszy lub krótszy tydzień pracy.</a:t>
            </a:r>
            <a:r>
              <a:rPr lang="pl-PL" dirty="0"/>
              <a:t> Pamiętaj, że przepisy w Kodeksie pracy stanowią minimum, które należy zagwarantować osobom zatrudnionym. Przepisy wewnątrzzakładowe mogą być korzystniejsze dla pracowników w porównaniu z ustawowymi wymogami.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3"/>
              </a:rPr>
              <a:t>Skrócony tydzień pracy</a:t>
            </a:r>
            <a:r>
              <a:rPr lang="pl-PL" b="1" dirty="0"/>
              <a:t> </a:t>
            </a:r>
            <a:r>
              <a:rPr lang="pl-PL" dirty="0"/>
              <a:t>– art. 143 </a:t>
            </a:r>
            <a:r>
              <a:rPr lang="pl-PL" dirty="0" err="1"/>
              <a:t>k.p</a:t>
            </a:r>
            <a:r>
              <a:rPr lang="pl-PL" dirty="0"/>
              <a:t>. umożliwia pracownikom złożenie wniosku o skrócenie tygodnia pracy do mniej niż 5 dni. W tym przypadku dobowy wymiar czasu pracy wydłuża się do maksymalnie 12 godzin, a </a:t>
            </a:r>
            <a:r>
              <a:rPr lang="pl-PL" b="1" dirty="0">
                <a:hlinkClick r:id="rId4"/>
              </a:rPr>
              <a:t>okres rozliczeniowy</a:t>
            </a:r>
            <a:r>
              <a:rPr lang="pl-PL" dirty="0"/>
              <a:t> nie może przekraczać 1 miesiąca.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5"/>
              </a:rPr>
              <a:t>Elastyczny (ruchomy) czas pracy</a:t>
            </a:r>
            <a:r>
              <a:rPr lang="pl-PL" b="1" dirty="0"/>
              <a:t> </a:t>
            </a:r>
            <a:r>
              <a:rPr lang="pl-PL" dirty="0"/>
              <a:t>– pracodawca ustala godzinę (np. 9:00 w poniedziałki, 8:00 we wtorki itd.) lub przedział czasowy (np. od 7:00 do 10:00 każdego dnia) rozpoczęcia pracy w firmie.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6"/>
              </a:rPr>
              <a:t>Zadaniowy czas pracy</a:t>
            </a:r>
            <a:r>
              <a:rPr lang="pl-PL" b="1" dirty="0"/>
              <a:t> </a:t>
            </a:r>
            <a:r>
              <a:rPr lang="pl-PL" dirty="0"/>
              <a:t>– pracownik realizuje obowiązki w wybranych przez siebie godzinach, ale nie może przekroczyć norm czasu pracy określonych w art. 129 </a:t>
            </a:r>
            <a:r>
              <a:rPr lang="pl-PL" dirty="0" err="1"/>
              <a:t>k.p</a:t>
            </a:r>
            <a:r>
              <a:rPr lang="pl-PL" dirty="0"/>
              <a:t>. Pracodawca zachowuje prawo do wyznaczenia rozkładu czasu pracy, np. zobligowania pracownika do przyjazdu do biura w określone dni lub uczestnictwa w spotkaniach.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7"/>
              </a:rPr>
              <a:t>Obniżenie wymiaru czasu pracy</a:t>
            </a:r>
            <a:r>
              <a:rPr lang="pl-PL" b="1" dirty="0"/>
              <a:t> </a:t>
            </a:r>
            <a:r>
              <a:rPr lang="pl-PL" dirty="0"/>
              <a:t>– każdy pracownik może złożyć wniosek o zmniejszenie etatu. Co ważne, zmiana liczby godzin do przepracowania odbija się na m.in. wynagrodzeniu, rozliczaniu nadgodzin czy wymiarze urlopu wypoczynkowego. Jeżeli pracodawca chce obniżyć wymiar czasu pracy, musi wręczyć pracownikowi </a:t>
            </a:r>
            <a:r>
              <a:rPr lang="pl-PL" b="1" dirty="0">
                <a:hlinkClick r:id="rId8"/>
              </a:rPr>
              <a:t>wypowiedzenie zmieniające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9"/>
              </a:rPr>
              <a:t>Przerywany czas pracy</a:t>
            </a:r>
            <a:r>
              <a:rPr lang="pl-PL" b="1" dirty="0"/>
              <a:t> </a:t>
            </a:r>
            <a:r>
              <a:rPr lang="pl-PL" dirty="0"/>
              <a:t>– wyróżnia się długą przerwą, maksymalnie 5-godzinną, podczas której pracownik zajmuje się dowolnymi sprawami. Nie musi przebywać w firmie lub przed monitorem w domu. O ile przerwa nie wlicza się do czasu pracy, o tyle pracownik zachowuje prawo do połowy wynagrodzenia należnego za czas przestoju.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10"/>
              </a:rPr>
              <a:t>Praca zdalna</a:t>
            </a:r>
            <a:r>
              <a:rPr lang="pl-PL" dirty="0"/>
              <a:t> – polega na pracy wyłącznie z domu lub innego miejsca wybranego przez pracownika i zaakceptowanego przez pracodawcę.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11"/>
              </a:rPr>
              <a:t>Praca hybrydowa</a:t>
            </a:r>
            <a:r>
              <a:rPr lang="pl-PL" b="1" dirty="0"/>
              <a:t> </a:t>
            </a:r>
            <a:r>
              <a:rPr lang="pl-PL" dirty="0"/>
              <a:t>– ten model łączy pracę stacjonarną (np. w siedzibie firmy) z </a:t>
            </a:r>
            <a:r>
              <a:rPr lang="pl-PL" dirty="0" err="1"/>
              <a:t>home</a:t>
            </a:r>
            <a:r>
              <a:rPr lang="pl-PL" dirty="0"/>
              <a:t> </a:t>
            </a:r>
            <a:r>
              <a:rPr lang="pl-PL" dirty="0" err="1"/>
              <a:t>office’em</a:t>
            </a:r>
            <a:r>
              <a:rPr lang="pl-PL" dirty="0"/>
              <a:t>. Pracodawca ustala, jak często pracownicy powinni dojeżdżać do biura. Najpopularniejszy system zakłada obecność przez 2-3 dni w siedzibie firmy w ciągu tygodnia. Przepisy wewnątrzzakładowe mogą ustalać, w które dni pracownicy muszą stawić się w biurze, np. w czwartki i piątki, ale nie muszą.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hlinkClick r:id="rId12"/>
              </a:rPr>
              <a:t>Przepustki (wyjścia prywatne)</a:t>
            </a:r>
            <a:r>
              <a:rPr lang="pl-PL" b="1" dirty="0"/>
              <a:t> </a:t>
            </a:r>
            <a:r>
              <a:rPr lang="pl-PL" dirty="0"/>
              <a:t>– pracodawca może umożliwić pracownikowi późniejsze przyjście do pracy, wcześniejsze wyjście z firmy lub krótką nieobecność w ciągu dnia. To, czy pracownik odrobi nieobecność, czy nie, to kwestia indywidualna.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CE7B44-A851-4978-ACB3-47E2F3958027}"/>
              </a:ext>
            </a:extLst>
          </p:cNvPr>
          <p:cNvSpPr/>
          <p:nvPr/>
        </p:nvSpPr>
        <p:spPr>
          <a:xfrm>
            <a:off x="7793865" y="5869094"/>
            <a:ext cx="4398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>
                <a:latin typeface="var(--artdeco-reset-typography-font-family-sans)"/>
                <a:hlinkClick r:id="rId13" invalidUrl="http://#_ftnref1"/>
              </a:rPr>
              <a:t>[1]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14"/>
              </a:rPr>
              <a:t>https://www.bankier.pl/wiadomosc/4-dniowy-kontra-5-dniowy-tydzien-pracy-Sa-wyniki-eksperymentu-8453188.html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15" invalidUrl="http://#_ftnref2"/>
              </a:rPr>
              <a:t>[2]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16"/>
              </a:rPr>
              <a:t>https://businessinsider.com.pl/firmy/strategie/czterodniowy-tydzien-pracy-wynik-eksperymentu-w-33-firmach/7fl1g2j.amp</a:t>
            </a:r>
            <a:endParaRPr lang="pl-PL" sz="600" dirty="0">
              <a:latin typeface="-apple-system"/>
            </a:endParaRPr>
          </a:p>
          <a:p>
            <a:r>
              <a:rPr lang="pl-PL" sz="600" dirty="0">
                <a:latin typeface="var(--artdeco-reset-typography-font-family-sans)"/>
                <a:hlinkClick r:id="rId17" invalidUrl="http://#_ftnref3"/>
              </a:rPr>
              <a:t>[3]</a:t>
            </a:r>
            <a:r>
              <a:rPr lang="pl-PL" sz="600" dirty="0">
                <a:latin typeface="var(--artdeco-reset-typography-font-family-sans)"/>
              </a:rPr>
              <a:t> </a:t>
            </a:r>
            <a:r>
              <a:rPr lang="pl-PL" sz="600" dirty="0">
                <a:latin typeface="var(--artdeco-reset-typography-font-family-sans)"/>
                <a:hlinkClick r:id="rId16"/>
              </a:rPr>
              <a:t>https://businessinsider.com.pl/firmy/strategie/czterodniowy-tydzien-pracy-wynik-eksperymentu-w-33-firmach/7fl1g2j.amp</a:t>
            </a:r>
            <a:endParaRPr lang="pl-PL" sz="600" dirty="0">
              <a:latin typeface="var(--artdeco-reset-typography-font-family-sans)"/>
            </a:endParaRPr>
          </a:p>
          <a:p>
            <a:r>
              <a:rPr lang="pl-PL" sz="600" dirty="0">
                <a:latin typeface="-apple-system"/>
              </a:rPr>
              <a:t>Wyrok Sądu Okręgowego w Lublinie, w sprawie z dnia 20 czerwca 2018 r., sygn. akt VIII Pa 86/18.</a:t>
            </a:r>
            <a:endParaRPr lang="pl-PL" sz="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10233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Jednym z najczęściej stosowanych narzędzi psychologicznych do oceny wypalenia zawodowego jest </a:t>
            </a:r>
            <a:r>
              <a:rPr lang="pl-PL" b="1" dirty="0" err="1"/>
              <a:t>Maslach</a:t>
            </a:r>
            <a:r>
              <a:rPr lang="pl-PL" b="1" dirty="0"/>
              <a:t> </a:t>
            </a:r>
            <a:r>
              <a:rPr lang="pl-PL" b="1" dirty="0" err="1"/>
              <a:t>Burnout</a:t>
            </a:r>
            <a:r>
              <a:rPr lang="pl-PL" b="1" dirty="0"/>
              <a:t> Inventory (MBI)</a:t>
            </a:r>
            <a:r>
              <a:rPr lang="pl-PL" dirty="0"/>
              <a:t>, stworzony przez Christinę </a:t>
            </a:r>
            <a:r>
              <a:rPr lang="pl-PL" dirty="0" err="1"/>
              <a:t>Maslach</a:t>
            </a:r>
            <a:r>
              <a:rPr lang="pl-PL" dirty="0"/>
              <a:t> i jej współpracowników.</a:t>
            </a:r>
          </a:p>
          <a:p>
            <a:r>
              <a:rPr lang="pl-PL" b="1" dirty="0"/>
              <a:t>MBI-GS (General </a:t>
            </a:r>
            <a:r>
              <a:rPr lang="pl-PL" b="1" dirty="0" err="1"/>
              <a:t>Survey</a:t>
            </a:r>
            <a:r>
              <a:rPr lang="pl-PL" b="1" dirty="0"/>
              <a:t>)</a:t>
            </a:r>
            <a:r>
              <a:rPr lang="pl-PL" dirty="0"/>
              <a:t> – wersja ogólna, która może być stosowana w różnych zawodach, niezależnie od branży.</a:t>
            </a:r>
          </a:p>
          <a:p>
            <a:r>
              <a:rPr lang="pl-PL" dirty="0">
                <a:hlinkClick r:id="rId3"/>
              </a:rPr>
              <a:t>BAT - Kwestionariusz Oceny Poziomu Wypalenia Zawodowego - Fundacja "Kwitnąca Polska„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6E9B51-872F-494F-AABF-A942593F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42" y="3996284"/>
            <a:ext cx="4737315" cy="2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-Gdzie szukać pomocy?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29C4671-CD21-400C-A4E2-1508D4189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59" t="45634" r="7292" b="16948"/>
          <a:stretch/>
        </p:blipFill>
        <p:spPr>
          <a:xfrm>
            <a:off x="1138292" y="2244440"/>
            <a:ext cx="10058400" cy="2730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9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endParaRPr lang="pl-PL" sz="1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534884-DAC6-46AA-8DF6-C22C42B1B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81" y="1845734"/>
            <a:ext cx="11205275" cy="3754320"/>
          </a:xfrm>
        </p:spPr>
        <p:txBody>
          <a:bodyPr>
            <a:normAutofit fontScale="25000" lnSpcReduction="20000"/>
          </a:bodyPr>
          <a:lstStyle/>
          <a:p>
            <a:r>
              <a:rPr lang="pl-PL" sz="4800" b="1" dirty="0"/>
              <a:t>Literatura pomocnicza: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/>
              <a:t>Maté</a:t>
            </a:r>
            <a:r>
              <a:rPr lang="en-US" sz="4800" dirty="0"/>
              <a:t>, G. </a:t>
            </a:r>
            <a:r>
              <a:rPr lang="en-US" sz="4800" i="1" dirty="0"/>
              <a:t>The Myth of Normal: Trauma, Illness, and Healing in a Toxic Culture.</a:t>
            </a:r>
            <a:r>
              <a:rPr lang="en-US" sz="4800" dirty="0"/>
              <a:t> Avery, 2022.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Lee KC, Ye GY, </a:t>
            </a:r>
            <a:r>
              <a:rPr lang="en-US" sz="4800" dirty="0" err="1"/>
              <a:t>Choflet</a:t>
            </a:r>
            <a:r>
              <a:rPr lang="en-US" sz="4800" dirty="0"/>
              <a:t> A, et al. Longitudinal analysis of suicides among pharmacists during 2003-2018. </a:t>
            </a:r>
            <a:r>
              <a:rPr lang="en-US" sz="4800" i="1" dirty="0"/>
              <a:t>Sci and </a:t>
            </a:r>
            <a:r>
              <a:rPr lang="en-US" sz="4800" i="1" dirty="0" err="1"/>
              <a:t>Pract</a:t>
            </a:r>
            <a:r>
              <a:rPr lang="en-US" sz="4800" i="1" dirty="0"/>
              <a:t> Res.</a:t>
            </a:r>
            <a:r>
              <a:rPr lang="en-US" sz="4800" dirty="0"/>
              <a:t> 2022;62(4):P1165-1171. doi:10.1016/j.japh.2022.04.013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Lehmann C. More Physicians Are Experiencing Burnout and Depression. Medscape. February 1, 2023. Accessed November 14, 2023. </a:t>
            </a:r>
            <a:r>
              <a:rPr lang="en-US" sz="4800" u="sng" dirty="0">
                <a:hlinkClick r:id="rId3"/>
              </a:rPr>
              <a:t>https://www.medscape.com/viewarticle/987748?form=fpf</a:t>
            </a:r>
            <a:endParaRPr lang="en-US" sz="4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/>
              <a:t>Kwoh</a:t>
            </a:r>
            <a:r>
              <a:rPr lang="en-US" sz="4800" dirty="0"/>
              <a:t> L. When the CEO Burns Out. </a:t>
            </a:r>
            <a:r>
              <a:rPr lang="en-US" sz="4800" i="1" dirty="0"/>
              <a:t>The Wall Street Journal.</a:t>
            </a:r>
            <a:r>
              <a:rPr lang="en-US" sz="4800" dirty="0"/>
              <a:t> May 7, 2013. Accessed November 14, 2023. </a:t>
            </a:r>
            <a:r>
              <a:rPr lang="en-US" sz="4800" u="sng" dirty="0">
                <a:hlinkClick r:id="rId4"/>
              </a:rPr>
              <a:t>https://www.wsj.com/articles/SB10001424127887323687604578469124008524696</a:t>
            </a:r>
            <a:endParaRPr lang="en-US" sz="4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Stress in America 2021: Pandemic impedes basic decision-making ability. News release. American Psychological Association. October 25, 2021. Accessed November 14, 2023. </a:t>
            </a:r>
            <a:r>
              <a:rPr lang="en-US" sz="4800" u="sng" dirty="0">
                <a:hlinkClick r:id="rId5"/>
              </a:rPr>
              <a:t>https://www.apa.org/news/press/releases/2021/10/stress-pandemic-decision-making</a:t>
            </a:r>
            <a:endParaRPr lang="en-US" sz="4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Huffington, A. </a:t>
            </a:r>
            <a:r>
              <a:rPr lang="en-US" sz="4800" i="1" dirty="0"/>
              <a:t>Thrive: The Third Metric to Redefining Success and Creating a Life of Well-being, Wisdom, and Wonder. </a:t>
            </a:r>
            <a:r>
              <a:rPr lang="en-US" sz="4800" dirty="0"/>
              <a:t>Harmony, 2015.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/>
              <a:t>Maté</a:t>
            </a:r>
            <a:r>
              <a:rPr lang="en-US" sz="4800" dirty="0"/>
              <a:t>, G. </a:t>
            </a:r>
            <a:r>
              <a:rPr lang="en-US" sz="4800" i="1" dirty="0"/>
              <a:t>In the Realm of Hungry Ghosts: Close Encounters With Addiction. </a:t>
            </a:r>
            <a:r>
              <a:rPr lang="en-US" sz="4800" dirty="0"/>
              <a:t>North Atlantic Books, 2010.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Waters TR, Dick RB. Evidence of health risks associated with prolonged standing at work and intervention effectiveness. </a:t>
            </a:r>
            <a:r>
              <a:rPr lang="en-US" sz="4800" i="1" dirty="0" err="1"/>
              <a:t>Rehabil</a:t>
            </a:r>
            <a:r>
              <a:rPr lang="en-US" sz="4800" i="1" dirty="0"/>
              <a:t> </a:t>
            </a:r>
            <a:r>
              <a:rPr lang="en-US" sz="4800" i="1" dirty="0" err="1"/>
              <a:t>Nurs</a:t>
            </a:r>
            <a:r>
              <a:rPr lang="en-US" sz="4800" i="1" dirty="0"/>
              <a:t>.</a:t>
            </a:r>
            <a:r>
              <a:rPr lang="en-US" sz="4800" dirty="0"/>
              <a:t> 2015;40(3):148-165. doi:10.1002/rnj.166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Dee J, </a:t>
            </a:r>
            <a:r>
              <a:rPr lang="en-US" sz="4800" dirty="0" err="1"/>
              <a:t>Dhuhaibawi</a:t>
            </a:r>
            <a:r>
              <a:rPr lang="en-US" sz="4800" dirty="0"/>
              <a:t> N, Hayden JC. A systematic review and pooled prevalence of burnout in pharmacists. </a:t>
            </a:r>
            <a:r>
              <a:rPr lang="en-US" sz="4800" i="1" dirty="0"/>
              <a:t>Int J Clin Pharm</a:t>
            </a:r>
            <a:r>
              <a:rPr lang="en-US" sz="4800" dirty="0"/>
              <a:t>. 2022:1-10. doi:10.1007/s11096-022-01520-6</a:t>
            </a:r>
            <a:endParaRPr lang="pl-PL" sz="4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/>
              <a:t>Christiny </a:t>
            </a:r>
            <a:r>
              <a:rPr lang="pl-PL" sz="4800" dirty="0" err="1"/>
              <a:t>Maslach</a:t>
            </a:r>
            <a:r>
              <a:rPr lang="pl-PL" sz="4800" dirty="0"/>
              <a:t> koncepcja wypalenia zawodowego: etapy rozwoju; Przegląd psychologiczny, 2001, tom 44, Nr 3, 301-317; Stanisława Tucholska – Instytut Psychologii Katolickiego Uniwersytetu Lubelskiego, Al. Racławickie 14, 20-950 Lublin;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/>
              <a:t>Odporność psychiczna – strategie i narzędzia rozwoju; </a:t>
            </a:r>
            <a:r>
              <a:rPr lang="pl-PL" sz="4800" dirty="0" err="1"/>
              <a:t>Doug</a:t>
            </a:r>
            <a:r>
              <a:rPr lang="pl-PL" sz="4800" dirty="0"/>
              <a:t> </a:t>
            </a:r>
            <a:r>
              <a:rPr lang="pl-PL" sz="4800" dirty="0" err="1"/>
              <a:t>Strycharczyk</a:t>
            </a:r>
            <a:r>
              <a:rPr lang="pl-PL" sz="4800" dirty="0"/>
              <a:t>, Peter </a:t>
            </a:r>
            <a:r>
              <a:rPr lang="pl-PL" sz="4800" dirty="0" err="1"/>
              <a:t>Clough</a:t>
            </a:r>
            <a:r>
              <a:rPr lang="pl-PL" sz="4800" dirty="0"/>
              <a:t>; GWP Sopot 216; ISBN978-83-7489-692-4;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/>
              <a:t>Psychologia biznesu, Adam </a:t>
            </a:r>
            <a:r>
              <a:rPr lang="pl-PL" sz="4800" dirty="0" err="1"/>
              <a:t>Ubertowski</a:t>
            </a:r>
            <a:r>
              <a:rPr lang="pl-PL" sz="4800" dirty="0"/>
              <a:t>; wyd. FA-art Katowice ISBN: 978-83-6046-12-0;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>
                <a:hlinkClick r:id="rId6"/>
              </a:rPr>
              <a:t>http://www.psychologia.net.pl/artykul.php?level=237</a:t>
            </a:r>
            <a:r>
              <a:rPr lang="pl-PL" sz="48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/>
              <a:t>„Teoria </a:t>
            </a:r>
            <a:r>
              <a:rPr lang="pl-PL" sz="4800" dirty="0" err="1"/>
              <a:t>samodeterminacji</a:t>
            </a:r>
            <a:r>
              <a:rPr lang="pl-PL" sz="4800" dirty="0"/>
              <a:t> a budowanie motywacji pracowników” oraz niepublikowane materiały szkoleniowe tej Autorki.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>
                <a:hlinkClick r:id="rId7"/>
              </a:rPr>
              <a:t>czesc_v_teoria_samodeterminacji_30042020.pdf (superszkolna.pl)</a:t>
            </a:r>
            <a:endParaRPr lang="pl-PL" sz="4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800" dirty="0">
                <a:hlinkClick r:id="rId8"/>
              </a:rPr>
              <a:t>Wypalenie zawodowe 🔹 Objawy wypalenia zawodowego 🔹 Zapobieganie i leczenie 🔹 </a:t>
            </a:r>
            <a:r>
              <a:rPr lang="pl-PL" sz="4800" dirty="0" err="1">
                <a:hlinkClick r:id="rId8"/>
              </a:rPr>
              <a:t>HearMe</a:t>
            </a:r>
            <a:endParaRPr lang="pl-PL" sz="4800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3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endParaRPr lang="pl-PL" sz="1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1154912-CB27-405C-9ACE-7DE67EDC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724" y="3044125"/>
            <a:ext cx="3440625" cy="769749"/>
          </a:xfrm>
        </p:spPr>
        <p:txBody>
          <a:bodyPr>
            <a:normAutofit fontScale="92500"/>
          </a:bodyPr>
          <a:lstStyle/>
          <a:p>
            <a:r>
              <a:rPr lang="pl-PL" sz="3600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4128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andemia a wypalenie zawodowe - Mocne Strony">
            <a:extLst>
              <a:ext uri="{FF2B5EF4-FFF2-40B4-BE49-F238E27FC236}">
                <a16:creationId xmlns:a16="http://schemas.microsoft.com/office/drawing/2014/main" id="{2C9FBFA0-FB66-4688-8BB6-329987748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7"/>
          <a:stretch/>
        </p:blipFill>
        <p:spPr bwMode="auto">
          <a:xfrm>
            <a:off x="3915582" y="2752241"/>
            <a:ext cx="4360836" cy="35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-wypalenie zawodowe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2152246"/>
            <a:ext cx="10058400" cy="98523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Podobno ludzie dzielą się na 2 grupy - na tych, którzy cierpią poprzez wypalenie zawodowe oraz na tych, którzy będą cierpieć na wypalenie zawodowe wkrótce.</a:t>
            </a:r>
          </a:p>
        </p:txBody>
      </p:sp>
    </p:spTree>
    <p:extLst>
      <p:ext uri="{BB962C8B-B14F-4D97-AF65-F5344CB8AC3E}">
        <p14:creationId xmlns:p14="http://schemas.microsoft.com/office/powerpoint/2010/main" val="141692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-wypalenie zawodowe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273290"/>
            <a:ext cx="10058400" cy="98523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A jak to u Was wygląda?</a:t>
            </a:r>
          </a:p>
        </p:txBody>
      </p:sp>
    </p:spTree>
    <p:extLst>
      <p:ext uri="{BB962C8B-B14F-4D97-AF65-F5344CB8AC3E}">
        <p14:creationId xmlns:p14="http://schemas.microsoft.com/office/powerpoint/2010/main" val="4667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-definicje i 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57" y="1877931"/>
            <a:ext cx="6378906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syndrom </a:t>
            </a:r>
            <a:r>
              <a:rPr lang="pl-PL" dirty="0" err="1"/>
              <a:t>Burnout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Open Sans"/>
              </a:rPr>
              <a:t>zespół psychicznych (emocjonalnych) i społecznych cech, </a:t>
            </a:r>
            <a:r>
              <a:rPr lang="pl-PL" b="1" dirty="0">
                <a:solidFill>
                  <a:srgbClr val="000000"/>
                </a:solidFill>
                <a:latin typeface="Open Sans"/>
              </a:rPr>
              <a:t>powstałych wskutek długotrwałego stresu w miejscu pracy, wyczerpania psychicznego i fizycznego,</a:t>
            </a:r>
            <a:r>
              <a:rPr lang="pl-PL" dirty="0">
                <a:solidFill>
                  <a:srgbClr val="000000"/>
                </a:solidFill>
                <a:latin typeface="Open Sans"/>
              </a:rPr>
              <a:t> związanego z wykonywaną pracą zawodową (</a:t>
            </a:r>
            <a:r>
              <a:rPr lang="fr-FR" dirty="0"/>
              <a:t>A</a:t>
            </a:r>
            <a:r>
              <a:rPr lang="pl-PL" dirty="0"/>
              <a:t>.</a:t>
            </a:r>
            <a:r>
              <a:rPr lang="fr-FR" dirty="0"/>
              <a:t> Pines</a:t>
            </a:r>
            <a:r>
              <a:rPr lang="pl-PL" dirty="0"/>
              <a:t>, </a:t>
            </a:r>
            <a:r>
              <a:rPr lang="fr-FR" dirty="0"/>
              <a:t>E</a:t>
            </a:r>
            <a:r>
              <a:rPr lang="pl-PL" dirty="0"/>
              <a:t>.</a:t>
            </a:r>
            <a:r>
              <a:rPr lang="fr-FR" dirty="0"/>
              <a:t> Aronson</a:t>
            </a:r>
            <a:r>
              <a:rPr lang="pl-PL" dirty="0"/>
              <a:t>)</a:t>
            </a:r>
            <a:r>
              <a:rPr lang="pl-PL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Open Sans"/>
              </a:rPr>
              <a:t>Czyli: </a:t>
            </a:r>
            <a:r>
              <a:rPr lang="pl-PL" dirty="0"/>
              <a:t> </a:t>
            </a:r>
            <a:r>
              <a:rPr lang="pl-PL" b="1" dirty="0">
                <a:solidFill>
                  <a:schemeClr val="tx1"/>
                </a:solidFill>
              </a:rPr>
              <a:t>odczuwanie wyczerpania w sferze zawodowej – zarówno fizycznego, jak i psychicznego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Osoby doświadczające emocjonalnego wycieńczenia, tracą motywację, siły, zapał oraz chęci do wykonywania dotychczasowych obowiązków.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Syndrom wypalenia zawodowego atakuje powoli, często pozostając niezauważonym przez wiele miesięcy, a nawet lat. </a:t>
            </a:r>
          </a:p>
        </p:txBody>
      </p:sp>
      <p:pic>
        <p:nvPicPr>
          <p:cNvPr id="5122" name="Picture 2" descr="Wypalenie zawodowe - co jeśli je masz? - Progress Clinic">
            <a:extLst>
              <a:ext uri="{FF2B5EF4-FFF2-40B4-BE49-F238E27FC236}">
                <a16:creationId xmlns:a16="http://schemas.microsoft.com/office/drawing/2014/main" id="{E53334E2-DABA-4E99-B660-C8DA8E78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08" y="2144731"/>
            <a:ext cx="4104290" cy="41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CEA8653-B301-45E6-A018-BBF4EE1C3DB7}"/>
              </a:ext>
            </a:extLst>
          </p:cNvPr>
          <p:cNvSpPr/>
          <p:nvPr/>
        </p:nvSpPr>
        <p:spPr>
          <a:xfrm>
            <a:off x="599090" y="2358921"/>
            <a:ext cx="756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2CE45D-4A14-4004-A853-3B93EB22BE96}"/>
              </a:ext>
            </a:extLst>
          </p:cNvPr>
          <p:cNvSpPr txBox="1"/>
          <p:nvPr/>
        </p:nvSpPr>
        <p:spPr>
          <a:xfrm>
            <a:off x="9221273" y="1737360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Objawy:</a:t>
            </a:r>
          </a:p>
        </p:txBody>
      </p:sp>
    </p:spTree>
    <p:extLst>
      <p:ext uri="{BB962C8B-B14F-4D97-AF65-F5344CB8AC3E}">
        <p14:creationId xmlns:p14="http://schemas.microsoft.com/office/powerpoint/2010/main" val="18330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-co warto wiedzieć?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E517546F-78B9-4EEB-ACA6-6C9C1E284DCE}"/>
              </a:ext>
            </a:extLst>
          </p:cNvPr>
          <p:cNvSpPr/>
          <p:nvPr/>
        </p:nvSpPr>
        <p:spPr>
          <a:xfrm>
            <a:off x="67385" y="2691133"/>
            <a:ext cx="3034034" cy="30340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76%</a:t>
            </a:r>
          </a:p>
          <a:p>
            <a:pPr algn="ctr"/>
            <a:r>
              <a:rPr lang="pl-PL" dirty="0"/>
              <a:t>Pracowników skarży się na objawy wypalenia zawodowego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05E0FCB-4A1E-4ED7-936C-F6A68B3EA82A}"/>
              </a:ext>
            </a:extLst>
          </p:cNvPr>
          <p:cNvSpPr/>
          <p:nvPr/>
        </p:nvSpPr>
        <p:spPr>
          <a:xfrm>
            <a:off x="3101419" y="1775251"/>
            <a:ext cx="2831532" cy="27052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28%</a:t>
            </a:r>
          </a:p>
          <a:p>
            <a:pPr algn="ctr"/>
            <a:r>
              <a:rPr lang="pl-PL" dirty="0"/>
              <a:t>Pracowników czuje objawy wypalenia zawodowego stale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873C6AAE-443C-4C8D-B31F-C71D06839F9F}"/>
              </a:ext>
            </a:extLst>
          </p:cNvPr>
          <p:cNvSpPr/>
          <p:nvPr/>
        </p:nvSpPr>
        <p:spPr>
          <a:xfrm>
            <a:off x="5629111" y="3313988"/>
            <a:ext cx="2968134" cy="29681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62%</a:t>
            </a:r>
          </a:p>
          <a:p>
            <a:pPr algn="ctr"/>
            <a:r>
              <a:rPr lang="pl-PL" dirty="0"/>
              <a:t>Pracowników twierdzi, że codziennie traci 1h czasu pracy z powodu stresu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3E83A0D2-F474-4814-B3F2-74A9EE265174}"/>
              </a:ext>
            </a:extLst>
          </p:cNvPr>
          <p:cNvSpPr/>
          <p:nvPr/>
        </p:nvSpPr>
        <p:spPr>
          <a:xfrm>
            <a:off x="8597245" y="1775251"/>
            <a:ext cx="3307979" cy="32948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10 mln</a:t>
            </a:r>
          </a:p>
          <a:p>
            <a:pPr algn="ctr"/>
            <a:r>
              <a:rPr lang="pl-PL" dirty="0"/>
              <a:t>Dni</a:t>
            </a:r>
          </a:p>
          <a:p>
            <a:pPr algn="ctr"/>
            <a:r>
              <a:rPr lang="pl-PL" dirty="0"/>
              <a:t> Polacy przebywali na L4 z powodu reakcji na ciężki stres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A4E572-66AD-400B-99CA-049270AF996B}"/>
              </a:ext>
            </a:extLst>
          </p:cNvPr>
          <p:cNvSpPr txBox="1"/>
          <p:nvPr/>
        </p:nvSpPr>
        <p:spPr>
          <a:xfrm>
            <a:off x="10068683" y="6127176"/>
            <a:ext cx="21739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Gallup, Oracle, SHRM, ZUS, UCE </a:t>
            </a:r>
            <a:r>
              <a:rPr lang="pl-PL" sz="600" dirty="0" err="1"/>
              <a:t>Research</a:t>
            </a:r>
            <a:r>
              <a:rPr lang="pl-PL" sz="600" dirty="0"/>
              <a:t> i SYNO Poland</a:t>
            </a:r>
          </a:p>
        </p:txBody>
      </p:sp>
    </p:spTree>
    <p:extLst>
      <p:ext uri="{BB962C8B-B14F-4D97-AF65-F5344CB8AC3E}">
        <p14:creationId xmlns:p14="http://schemas.microsoft.com/office/powerpoint/2010/main" val="2856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co warto wiedzieć?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01A9A08-0E3F-4967-B4A0-83264B2C4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5246" y="1880129"/>
            <a:ext cx="6622467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6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 co warto wiedzieć?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DCB5F1D-5075-46B5-8F1A-153859D93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1633" y="1812810"/>
            <a:ext cx="6764135" cy="378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www.kadryplus.pl/wp-content/uploads/2019/07/wypalenie-zawodowe.jpg">
            <a:extLst>
              <a:ext uri="{FF2B5EF4-FFF2-40B4-BE49-F238E27FC236}">
                <a16:creationId xmlns:a16="http://schemas.microsoft.com/office/drawing/2014/main" id="{4FCE4BD7-FBAE-4968-9E9E-3C339E67C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4" b="22064"/>
          <a:stretch/>
        </p:blipFill>
        <p:spPr bwMode="auto">
          <a:xfrm>
            <a:off x="1153584" y="5536400"/>
            <a:ext cx="8572500" cy="6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6AFB761-A95E-46E0-9861-9738A232A4F5}"/>
              </a:ext>
            </a:extLst>
          </p:cNvPr>
          <p:cNvSpPr txBox="1"/>
          <p:nvPr/>
        </p:nvSpPr>
        <p:spPr>
          <a:xfrm>
            <a:off x="10736152" y="6177234"/>
            <a:ext cx="1455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Stada </a:t>
            </a:r>
            <a:r>
              <a:rPr lang="pl-PL" sz="600" dirty="0" err="1"/>
              <a:t>Group</a:t>
            </a:r>
            <a:r>
              <a:rPr lang="pl-PL" sz="600" dirty="0"/>
              <a:t> </a:t>
            </a:r>
            <a:r>
              <a:rPr lang="pl-PL" sz="600" dirty="0" err="1"/>
              <a:t>Health</a:t>
            </a:r>
            <a:r>
              <a:rPr lang="pl-PL" sz="600" dirty="0"/>
              <a:t> Report, 2019</a:t>
            </a:r>
          </a:p>
        </p:txBody>
      </p:sp>
    </p:spTree>
    <p:extLst>
      <p:ext uri="{BB962C8B-B14F-4D97-AF65-F5344CB8AC3E}">
        <p14:creationId xmlns:p14="http://schemas.microsoft.com/office/powerpoint/2010/main" val="7662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4: Zarządzanie wypaleniem</a:t>
            </a:r>
            <a:br>
              <a:rPr lang="pl-PL" sz="4400" dirty="0"/>
            </a:br>
            <a:r>
              <a:rPr lang="pl-PL" sz="1800" dirty="0"/>
              <a:t>-co warto wiedzieć?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827" y="1794934"/>
            <a:ext cx="10058400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Badanie Gallup z 2021 roku wskazało, że </a:t>
            </a:r>
            <a:r>
              <a:rPr lang="pl-PL" b="1" dirty="0"/>
              <a:t>76% pracowników</a:t>
            </a:r>
            <a:r>
              <a:rPr lang="pl-PL" dirty="0"/>
              <a:t> na świecie doświadcza wypalenia zawodowego przynajmniej czasami, a </a:t>
            </a:r>
            <a:r>
              <a:rPr lang="pl-PL" b="1" dirty="0"/>
              <a:t>28% czuje je bardzo często lub stale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 Europie około </a:t>
            </a:r>
            <a:r>
              <a:rPr lang="pl-PL" b="1" dirty="0"/>
              <a:t>40% pracowników</a:t>
            </a:r>
            <a:r>
              <a:rPr lang="pl-PL" dirty="0"/>
              <a:t> raportuje symptomy wypalenia zawodowego.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Według badania Harvard </a:t>
            </a:r>
            <a:r>
              <a:rPr lang="pl-PL" dirty="0" err="1"/>
              <a:t>Medical</a:t>
            </a:r>
            <a:r>
              <a:rPr lang="pl-PL" dirty="0"/>
              <a:t> School </a:t>
            </a:r>
            <a:r>
              <a:rPr lang="pl-PL" b="1" dirty="0"/>
              <a:t>96% </a:t>
            </a:r>
            <a:r>
              <a:rPr lang="pl-PL" dirty="0"/>
              <a:t>liderów zgłasza wypalenie zawodowe.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Badania pokazują, że pracownicy w US wydają od </a:t>
            </a:r>
            <a:r>
              <a:rPr lang="pl-PL" b="1" dirty="0"/>
              <a:t>200% do 300% </a:t>
            </a:r>
            <a:r>
              <a:rPr lang="pl-PL" dirty="0"/>
              <a:t>więcej na pośrednie koszty opieki zdrowotnej, w postaci absencji, dni chorobowych i niższej produktywności, niż na rzeczywiste płatności za opiekę zdrowotną.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</a:rPr>
              <a:t>Wypalenie zawodowe nigdy nie jest 0-1, jest jak </a:t>
            </a:r>
            <a:r>
              <a:rPr lang="pl-PL" b="1" dirty="0">
                <a:solidFill>
                  <a:srgbClr val="000000"/>
                </a:solidFill>
              </a:rPr>
              <a:t>„kanarek w kopalni” </a:t>
            </a:r>
            <a:r>
              <a:rPr lang="pl-PL" dirty="0">
                <a:solidFill>
                  <a:srgbClr val="000000"/>
                </a:solidFill>
              </a:rPr>
              <a:t>– nie zmieniaj kanarka tylko kopalnie.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F0000"/>
                </a:solidFill>
              </a:rPr>
              <a:t>Problem wypalenia zawodowego dotyka w szczególności osób między 25 a 35 rokiem życia.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szczególnie w tzw. pokoleniu X, charakteryzującym się postawą związaną z </a:t>
            </a:r>
            <a:r>
              <a:rPr lang="pl-PL" b="1" dirty="0"/>
              <a:t>wysokim poświęcaniem się pracy, </a:t>
            </a:r>
            <a:r>
              <a:rPr lang="pl-PL" dirty="0"/>
              <a:t>pokolenia Y i Z: brak „</a:t>
            </a:r>
            <a:r>
              <a:rPr lang="pl-PL" dirty="0" err="1"/>
              <a:t>work</a:t>
            </a:r>
            <a:r>
              <a:rPr lang="pl-PL" dirty="0"/>
              <a:t>-life </a:t>
            </a:r>
            <a:r>
              <a:rPr lang="pl-PL" dirty="0" err="1"/>
              <a:t>balance</a:t>
            </a:r>
            <a:r>
              <a:rPr lang="pl-PL" dirty="0"/>
              <a:t>”.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D704AB-B309-4359-8948-40B34F9F1A39}"/>
              </a:ext>
            </a:extLst>
          </p:cNvPr>
          <p:cNvSpPr txBox="1"/>
          <p:nvPr/>
        </p:nvSpPr>
        <p:spPr>
          <a:xfrm>
            <a:off x="10068683" y="6147601"/>
            <a:ext cx="21739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/>
              <a:t>Źródła: Gallup, Oracle, SHRM, ZUS, UCE </a:t>
            </a:r>
            <a:r>
              <a:rPr lang="pl-PL" sz="600" dirty="0" err="1"/>
              <a:t>Research</a:t>
            </a:r>
            <a:r>
              <a:rPr lang="pl-PL" sz="600" dirty="0"/>
              <a:t> i SYNO Poland</a:t>
            </a:r>
          </a:p>
        </p:txBody>
      </p:sp>
    </p:spTree>
    <p:extLst>
      <p:ext uri="{BB962C8B-B14F-4D97-AF65-F5344CB8AC3E}">
        <p14:creationId xmlns:p14="http://schemas.microsoft.com/office/powerpoint/2010/main" val="29064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2549</TotalTime>
  <Words>2851</Words>
  <Application>Microsoft Office PowerPoint</Application>
  <PresentationFormat>Panoramiczny</PresentationFormat>
  <Paragraphs>215</Paragraphs>
  <Slides>26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Open Sans</vt:lpstr>
      <vt:lpstr>var(--artdeco-reset-typography-font-family-sans)</vt:lpstr>
      <vt:lpstr>Wingdings</vt:lpstr>
      <vt:lpstr>Retrospekcja</vt:lpstr>
      <vt:lpstr>Psychologiczne Aspekty Zarządzania Zespołem </vt:lpstr>
      <vt:lpstr>Psychologiczne Aspekty Zarządzania Zespołem- zagadnienia  </vt:lpstr>
      <vt:lpstr>Wykład 4: Zarządzanie wypaleniem -wypalenie zawodowe</vt:lpstr>
      <vt:lpstr>Wykład 4: Zarządzanie wypaleniem -wypalenie zawodowe</vt:lpstr>
      <vt:lpstr>Wykład 4: Zarządzanie wypaleniem -definicje i zakres</vt:lpstr>
      <vt:lpstr>Wykład 4: Zarządzanie wypaleniem -co warto wiedzieć?</vt:lpstr>
      <vt:lpstr>Wykład 4: Zarządzanie wypaleniem - co warto wiedzieć?</vt:lpstr>
      <vt:lpstr>Wykład 4: Zarządzanie wypaleniem - co warto wiedzieć?</vt:lpstr>
      <vt:lpstr>Wykład 4: Zarządzanie wypaleniem -co warto wiedzieć?</vt:lpstr>
      <vt:lpstr>Wykład 4: Zarządzanie wypaleniem -co warto wiedzieć?</vt:lpstr>
      <vt:lpstr>Wykład 4: Zarządzanie wypaleniem -Etapy wypalenia zawodowego</vt:lpstr>
      <vt:lpstr>Wykład 4: Zarządzanie wypaleniem -Symptomy wypalenia zawodowego</vt:lpstr>
      <vt:lpstr>Wykład 4: Zarządzanie wypaleniem -czynniki sprzyjające wypaleniu zawodowemu</vt:lpstr>
      <vt:lpstr>Wykład 4: Psychologia motywacji  - co warto wiedzieć?</vt:lpstr>
      <vt:lpstr>Wykład 4: Zarządzanie wypaleniem - Jak sobie radzić?</vt:lpstr>
      <vt:lpstr>Wykład 4: Zarządzanie wypaleniem - Jak sobie radzić?</vt:lpstr>
      <vt:lpstr>Wykład 4: Zarządzanie wypaleniem - Jak sobie radzić?</vt:lpstr>
      <vt:lpstr>Wykład 4: Zarządzanie wypaleniem - Jak sobie radzić?</vt:lpstr>
      <vt:lpstr>Wykład 4: Psychologia motywacji  -Case Studies</vt:lpstr>
      <vt:lpstr>Wykład 4: Zarządzanie wypaleniem -Możliwości</vt:lpstr>
      <vt:lpstr>Wykład 4: Zarządzanie wypaleniem -Możliwości</vt:lpstr>
      <vt:lpstr>Wykład 4: Psychologia motywacji  -Możliwości</vt:lpstr>
      <vt:lpstr>Wykład 4: Zarządzanie wypaleniem -TEST</vt:lpstr>
      <vt:lpstr>Wykład 4: Zarządzanie wypaleniem -Gdzie szukać pomocy?</vt:lpstr>
      <vt:lpstr>Wykład 4: Zarządzanie wypaleniem </vt:lpstr>
      <vt:lpstr>Wykład 4: Zarządzanie wypaleniem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505</cp:revision>
  <dcterms:created xsi:type="dcterms:W3CDTF">2024-10-08T10:01:15Z</dcterms:created>
  <dcterms:modified xsi:type="dcterms:W3CDTF">2024-10-28T16:54:17Z</dcterms:modified>
</cp:coreProperties>
</file>