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1"/>
  </p:notesMasterIdLst>
  <p:handoutMasterIdLst>
    <p:handoutMasterId r:id="rId52"/>
  </p:handoutMasterIdLst>
  <p:sldIdLst>
    <p:sldId id="306" r:id="rId6"/>
    <p:sldId id="457" r:id="rId7"/>
    <p:sldId id="318" r:id="rId8"/>
    <p:sldId id="456" r:id="rId9"/>
    <p:sldId id="401" r:id="rId10"/>
    <p:sldId id="419" r:id="rId11"/>
    <p:sldId id="422" r:id="rId12"/>
    <p:sldId id="421" r:id="rId13"/>
    <p:sldId id="455" r:id="rId14"/>
    <p:sldId id="389" r:id="rId15"/>
    <p:sldId id="319" r:id="rId16"/>
    <p:sldId id="320" r:id="rId17"/>
    <p:sldId id="323" r:id="rId18"/>
    <p:sldId id="390" r:id="rId19"/>
    <p:sldId id="321" r:id="rId20"/>
    <p:sldId id="322" r:id="rId21"/>
    <p:sldId id="324" r:id="rId22"/>
    <p:sldId id="325" r:id="rId23"/>
    <p:sldId id="450" r:id="rId24"/>
    <p:sldId id="451" r:id="rId25"/>
    <p:sldId id="452" r:id="rId26"/>
    <p:sldId id="453" r:id="rId27"/>
    <p:sldId id="454" r:id="rId28"/>
    <p:sldId id="391" r:id="rId29"/>
    <p:sldId id="392" r:id="rId30"/>
    <p:sldId id="395" r:id="rId31"/>
    <p:sldId id="393" r:id="rId32"/>
    <p:sldId id="394" r:id="rId33"/>
    <p:sldId id="396" r:id="rId34"/>
    <p:sldId id="397" r:id="rId35"/>
    <p:sldId id="400" r:id="rId36"/>
    <p:sldId id="398" r:id="rId37"/>
    <p:sldId id="444" r:id="rId38"/>
    <p:sldId id="446" r:id="rId39"/>
    <p:sldId id="445" r:id="rId40"/>
    <p:sldId id="447" r:id="rId41"/>
    <p:sldId id="448" r:id="rId42"/>
    <p:sldId id="449" r:id="rId43"/>
    <p:sldId id="399" r:id="rId44"/>
    <p:sldId id="425" r:id="rId45"/>
    <p:sldId id="442" r:id="rId46"/>
    <p:sldId id="426" r:id="rId47"/>
    <p:sldId id="443" r:id="rId48"/>
    <p:sldId id="427" r:id="rId49"/>
    <p:sldId id="309" r:id="rId5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A51B46-2A4C-4021-8EC7-A122CBA655A9}" v="2" dt="2026-05-10T11:54:36.74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38"/>
    <p:restoredTop sz="94682"/>
  </p:normalViewPr>
  <p:slideViewPr>
    <p:cSldViewPr snapToGrid="0">
      <p:cViewPr varScale="1">
        <p:scale>
          <a:sx n="147" d="100"/>
          <a:sy n="147" d="100"/>
        </p:scale>
        <p:origin x="144"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54:36.741" v="1"/>
      <pc:docMkLst>
        <pc:docMk/>
      </pc:docMkLst>
      <pc:sldMasterChg chg="modSldLayout">
        <pc:chgData name="Wojciech Kustra" userId="afebd3d0-216b-4c4f-8992-1bf1fda6d5e8" providerId="ADAL" clId="{1D307E72-7901-4E61-A01B-3C4232ABCF63}" dt="2026-05-10T11:54:36.741" v="1"/>
        <pc:sldMasterMkLst>
          <pc:docMk/>
          <pc:sldMasterMk cId="0" sldId="2147483648"/>
        </pc:sldMasterMkLst>
        <pc:sldLayoutChg chg="addSp delSp modSp">
          <pc:chgData name="Wojciech Kustra" userId="afebd3d0-216b-4c4f-8992-1bf1fda6d5e8" providerId="ADAL" clId="{1D307E72-7901-4E61-A01B-3C4232ABCF63}" dt="2026-05-10T11:54:36.741" v="1"/>
          <pc:sldLayoutMkLst>
            <pc:docMk/>
            <pc:sldMasterMk cId="0" sldId="2147483648"/>
            <pc:sldLayoutMk cId="0" sldId="2147483650"/>
          </pc:sldLayoutMkLst>
          <pc:spChg chg="mod">
            <ac:chgData name="Wojciech Kustra" userId="afebd3d0-216b-4c4f-8992-1bf1fda6d5e8" providerId="ADAL" clId="{1D307E72-7901-4E61-A01B-3C4232ABCF63}" dt="2026-05-10T11:54:36.741" v="1"/>
            <ac:spMkLst>
              <pc:docMk/>
              <pc:sldMasterMk cId="0" sldId="2147483648"/>
              <pc:sldLayoutMk cId="0" sldId="2147483650"/>
              <ac:spMk id="5" creationId="{6B493EBC-E824-3C8C-87FD-CD7EA6466DDE}"/>
            </ac:spMkLst>
          </pc:spChg>
          <pc:grpChg chg="add mod">
            <ac:chgData name="Wojciech Kustra" userId="afebd3d0-216b-4c4f-8992-1bf1fda6d5e8" providerId="ADAL" clId="{1D307E72-7901-4E61-A01B-3C4232ABCF63}" dt="2026-05-10T11:54:36.741" v="1"/>
            <ac:grpSpMkLst>
              <pc:docMk/>
              <pc:sldMasterMk cId="0" sldId="2147483648"/>
              <pc:sldLayoutMk cId="0" sldId="2147483650"/>
              <ac:grpSpMk id="3" creationId="{87B694D4-8FE1-FF00-2313-7590BB0ABFC4}"/>
            </ac:grpSpMkLst>
          </pc:grpChg>
          <pc:picChg chg="mod">
            <ac:chgData name="Wojciech Kustra" userId="afebd3d0-216b-4c4f-8992-1bf1fda6d5e8" providerId="ADAL" clId="{1D307E72-7901-4E61-A01B-3C4232ABCF63}" dt="2026-05-10T11:54:36.741" v="1"/>
            <ac:picMkLst>
              <pc:docMk/>
              <pc:sldMasterMk cId="0" sldId="2147483648"/>
              <pc:sldLayoutMk cId="0" sldId="2147483650"/>
              <ac:picMk id="4" creationId="{245F6FA9-54CD-1D47-8F6F-339108FB8E9F}"/>
            </ac:picMkLst>
          </pc:picChg>
          <pc:picChg chg="del">
            <ac:chgData name="Wojciech Kustra" userId="afebd3d0-216b-4c4f-8992-1bf1fda6d5e8" providerId="ADAL" clId="{1D307E72-7901-4E61-A01B-3C4232ABCF63}" dt="2026-05-10T11:54:36.421"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C177CE74-47AD-4DA2-BA16-402CA6039FFB}"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9A04EB7-FC5B-40DB-AAFD-1994FD702AE6}"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547E39C-486B-4D86-8044-1F49399197FA}"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CF17F6FD-01AE-4917-89CA-7731D880F6C2}"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a:xfrm>
            <a:off x="8688695" y="6355949"/>
            <a:ext cx="2804159" cy="356123"/>
          </a:xfrm>
        </p:spPr>
        <p:txBody>
          <a:bodyPr lIns="0" tIns="0" rIns="0" bIns="0"/>
          <a:lstStyle>
            <a:lvl1pPr>
              <a:defRPr sz="1286" b="0" i="1">
                <a:solidFill>
                  <a:schemeClr val="tx1"/>
                </a:solidFill>
                <a:latin typeface="Calibri"/>
                <a:cs typeface="Calibri"/>
              </a:defRPr>
            </a:lvl1pPr>
          </a:lstStyle>
          <a:p>
            <a:r>
              <a:rPr lang="en-US" i="1" dirty="0" err="1"/>
              <a:t>Modélisation</a:t>
            </a:r>
            <a:r>
              <a:rPr lang="en-US" i="1" dirty="0"/>
              <a:t> et simulation des transports</a:t>
            </a:r>
            <a:endParaRPr lang="en-US"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325903A-2A69-4D85-A4B6-E32CF965C23E}"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87B694D4-8FE1-FF00-2313-7590BB0ABFC4}"/>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245F6FA9-54CD-1D47-8F6F-339108FB8E9F}"/>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B493EBC-E824-3C8C-87FD-CD7EA6466DDE}"/>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des puces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Modélisation et simulation des transports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11CDA2F-EE70-45CD-A6C8-90C88D1FD766}"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wCvchbssjfc" TargetMode="External"/><Relationship Id="rId2" Type="http://schemas.openxmlformats.org/officeDocument/2006/relationships/hyperlink" Target="https://www.youtube.com/watch?v=ADnEmJInvpA"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 2 : </a:t>
            </a:r>
            <a:r>
              <a:rPr lang="en-AT" dirty="0" err="1">
                <a:solidFill>
                  <a:srgbClr val="0070C0"/>
                </a:solidFill>
              </a:rPr>
              <a:t>Modélisation </a:t>
            </a:r>
            <a:r>
              <a:rPr lang="en-AT" dirty="0">
                <a:solidFill>
                  <a:srgbClr val="0070C0"/>
                </a:solidFill>
              </a:rPr>
              <a:t>et simulation </a:t>
            </a:r>
            <a:r>
              <a:rPr lang="pl-PL" dirty="0">
                <a:solidFill>
                  <a:srgbClr val="0070C0"/>
                </a:solidFill>
              </a:rPr>
              <a:t>des transports</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rPr>
              <a:t>Laboratoire 6 </a:t>
            </a:r>
            <a:r>
              <a:rPr lang="pl-PL" dirty="0">
                <a:solidFill>
                  <a:srgbClr val="0070C0"/>
                </a:solidFill>
              </a:rPr>
              <a:t>: Introduction à la modélisation des transports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Introduction à la modélisation des transports</a:t>
            </a:r>
          </a:p>
        </p:txBody>
      </p:sp>
      <p:sp>
        <p:nvSpPr>
          <p:cNvPr id="5" name="Slide Number Placeholder 4">
            <a:extLst>
              <a:ext uri="{FF2B5EF4-FFF2-40B4-BE49-F238E27FC236}">
                <a16:creationId xmlns:a16="http://schemas.microsoft.com/office/drawing/2014/main" id="{E5E67B56-D723-E26F-9B23-804AFCB87F25}"/>
              </a:ext>
            </a:extLst>
          </p:cNvPr>
          <p:cNvSpPr>
            <a:spLocks noGrp="1"/>
          </p:cNvSpPr>
          <p:nvPr>
            <p:ph type="sldNum" sz="quarter" idx="7"/>
          </p:nvPr>
        </p:nvSpPr>
        <p:spPr/>
        <p:txBody>
          <a:bodyPr/>
          <a:lstStyle/>
          <a:p>
            <a:pPr marL="103685">
              <a:lnSpc>
                <a:spcPts val="1633"/>
              </a:lnSpc>
            </a:pPr>
            <a:fld id="{81D60167-4931-47E6-BA6A-407CBD079E47}" type="slidenum">
              <a:rPr lang="en-AT" spc="-64" smtClean="0"/>
              <a:t>10</a:t>
            </a:fld>
            <a:endParaRPr lang="en-AT" spc="-64" dirty="0"/>
          </a:p>
        </p:txBody>
      </p:sp>
      <p:sp>
        <p:nvSpPr>
          <p:cNvPr id="2" name="object 6">
            <a:extLst>
              <a:ext uri="{FF2B5EF4-FFF2-40B4-BE49-F238E27FC236}">
                <a16:creationId xmlns:a16="http://schemas.microsoft.com/office/drawing/2014/main" id="{0C65C3C0-169C-E00B-AA18-F6DC65F882D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Modélisation et simulation des transports</a:t>
            </a:r>
            <a:endParaRPr spc="-13" dirty="0">
              <a:solidFill>
                <a:prstClr val="black"/>
              </a:solidFill>
            </a:endParaRPr>
          </a:p>
        </p:txBody>
      </p:sp>
      <p:sp>
        <p:nvSpPr>
          <p:cNvPr id="4" name="object 6">
            <a:extLst>
              <a:ext uri="{FF2B5EF4-FFF2-40B4-BE49-F238E27FC236}">
                <a16:creationId xmlns:a16="http://schemas.microsoft.com/office/drawing/2014/main" id="{4FC80CC9-693F-36B7-DEA0-7288E54605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32621"/>
            <a:ext cx="6179616"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1. </a:t>
            </a:r>
            <a:r>
              <a:rPr lang="en-US" sz="2400" b="1" dirty="0">
                <a:solidFill>
                  <a:schemeClr val="bg1"/>
                </a:solidFill>
              </a:rPr>
              <a:t>Introduction à la modélisation des transports</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5E8EA851-848A-BB18-492D-2123B999C0F1}"/>
              </a:ext>
            </a:extLst>
          </p:cNvPr>
          <p:cNvSpPr txBox="1"/>
          <p:nvPr/>
        </p:nvSpPr>
        <p:spPr>
          <a:xfrm>
            <a:off x="733424" y="130017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ptos" panose="020B0004020202020204" pitchFamily="34" charset="0"/>
                <a:cs typeface="Arial"/>
              </a:rPr>
              <a:t>Définition</a:t>
            </a:r>
            <a:endParaRPr lang="en-GB" sz="1600" b="1" dirty="0">
              <a:solidFill>
                <a:sysClr val="windowText" lastClr="000000"/>
              </a:solidFill>
              <a:latin typeface="Aptos" panose="020B0004020202020204" pitchFamily="34" charset="0"/>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62139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ptos" panose="020B0004020202020204" pitchFamily="34" charset="0"/>
                <a:cs typeface="Arial"/>
              </a:rPr>
              <a:t>La répartition des déplacements est le processus par lequel les déplacements générés dans une zone sont répartis entre les autres zones de la zone d'étude.</a:t>
            </a:r>
            <a:endParaRPr lang="en-GB" sz="1800" dirty="0">
              <a:solidFill>
                <a:sysClr val="windowText" lastClr="000000"/>
              </a:solidFill>
              <a:latin typeface="Aptos" panose="020B0004020202020204" pitchFamily="34" charset="0"/>
              <a:cs typeface="Arial"/>
            </a:endParaRPr>
          </a:p>
        </p:txBody>
      </p:sp>
      <p:pic>
        <p:nvPicPr>
          <p:cNvPr id="10" name="Picture 9">
            <a:extLst>
              <a:ext uri="{FF2B5EF4-FFF2-40B4-BE49-F238E27FC236}">
                <a16:creationId xmlns:a16="http://schemas.microsoft.com/office/drawing/2014/main" id="{CF8EB35A-C1A9-023A-77C3-AADC42D87BB4}"/>
              </a:ext>
            </a:extLst>
          </p:cNvPr>
          <p:cNvPicPr>
            <a:picLocks noChangeAspect="1"/>
          </p:cNvPicPr>
          <p:nvPr/>
        </p:nvPicPr>
        <p:blipFill>
          <a:blip r:embed="rId2"/>
          <a:stretch>
            <a:fillRect/>
          </a:stretch>
        </p:blipFill>
        <p:spPr>
          <a:xfrm>
            <a:off x="5693168" y="1906640"/>
            <a:ext cx="3389543" cy="4197264"/>
          </a:xfrm>
          <a:prstGeom prst="rect">
            <a:avLst/>
          </a:prstGeom>
        </p:spPr>
      </p:pic>
      <p:sp>
        <p:nvSpPr>
          <p:cNvPr id="7" name="Slide Number Placeholder 6">
            <a:extLst>
              <a:ext uri="{FF2B5EF4-FFF2-40B4-BE49-F238E27FC236}">
                <a16:creationId xmlns:a16="http://schemas.microsoft.com/office/drawing/2014/main" id="{F0E99C0E-04AE-C848-E0BB-3754BE345B37}"/>
              </a:ext>
            </a:extLst>
          </p:cNvPr>
          <p:cNvSpPr>
            <a:spLocks noGrp="1"/>
          </p:cNvSpPr>
          <p:nvPr>
            <p:ph type="sldNum" sz="quarter" idx="7"/>
          </p:nvPr>
        </p:nvSpPr>
        <p:spPr/>
        <p:txBody>
          <a:bodyPr/>
          <a:lstStyle/>
          <a:p>
            <a:pPr marL="103685">
              <a:lnSpc>
                <a:spcPts val="1633"/>
              </a:lnSpc>
            </a:pPr>
            <a:fld id="{81D60167-4931-47E6-BA6A-407CBD079E47}" type="slidenum">
              <a:rPr lang="en-AT" spc="-64" smtClean="0"/>
              <a:t>11</a:t>
            </a:fld>
            <a:endParaRPr lang="en-AT" spc="-64" dirty="0"/>
          </a:p>
        </p:txBody>
      </p:sp>
      <p:sp>
        <p:nvSpPr>
          <p:cNvPr id="6" name="object 3">
            <a:extLst>
              <a:ext uri="{FF2B5EF4-FFF2-40B4-BE49-F238E27FC236}">
                <a16:creationId xmlns:a16="http://schemas.microsoft.com/office/drawing/2014/main" id="{514BABCB-9C26-9C4C-BA7D-C7E4014A25E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a:t>
            </a:r>
            <a:r>
              <a:rPr lang="en-GB" b="1" dirty="0">
                <a:solidFill>
                  <a:schemeClr val="tx1"/>
                </a:solidFill>
                <a:latin typeface="Aptos" panose="020B0004020202020204" pitchFamily="34" charset="0"/>
              </a:rPr>
              <a:t>Qu'est-ce que la répartition des déplacements ?</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41337551-7B6D-6010-E686-62DB76E9942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67C8A22B-BE6A-EA14-E1C4-230397817B80}"/>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4084088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E6BC3-BC39-28C7-57EA-18DDE02281D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A8B260A-81EE-46CE-99BD-A98C596D9425}"/>
              </a:ext>
            </a:extLst>
          </p:cNvPr>
          <p:cNvSpPr txBox="1">
            <a:spLocks noGrp="1"/>
          </p:cNvSpPr>
          <p:nvPr>
            <p:ph type="title"/>
          </p:nvPr>
        </p:nvSpPr>
        <p:spPr>
          <a:xfrm>
            <a:off x="726281" y="432621"/>
            <a:ext cx="624928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1. </a:t>
            </a:r>
            <a:r>
              <a:rPr lang="en-US" sz="2400" b="1" dirty="0">
                <a:solidFill>
                  <a:schemeClr val="bg1"/>
                </a:solidFill>
              </a:rPr>
              <a:t>Introduction à la modélisation des transports</a:t>
            </a:r>
            <a:endParaRPr lang="en-US" sz="2400" b="1" spc="-13" dirty="0">
              <a:solidFill>
                <a:schemeClr val="bg1"/>
              </a:solidFill>
              <a:latin typeface="Aptos" panose="020B0004020202020204" pitchFamily="34" charset="0"/>
            </a:endParaRPr>
          </a:p>
        </p:txBody>
      </p:sp>
      <p:pic>
        <p:nvPicPr>
          <p:cNvPr id="7" name="Picture 6" descr="A diagram of a model&#10;&#10;AI-generated content may be incorrect.">
            <a:extLst>
              <a:ext uri="{FF2B5EF4-FFF2-40B4-BE49-F238E27FC236}">
                <a16:creationId xmlns:a16="http://schemas.microsoft.com/office/drawing/2014/main" id="{14FF7E60-EE5A-9E36-F513-D8B61E563761}"/>
              </a:ext>
            </a:extLst>
          </p:cNvPr>
          <p:cNvPicPr>
            <a:picLocks noChangeAspect="1"/>
          </p:cNvPicPr>
          <p:nvPr/>
        </p:nvPicPr>
        <p:blipFill>
          <a:blip r:embed="rId2" cstate="print">
            <a:extLst>
              <a:ext uri="{28A0092B-C50C-407E-A947-70E740481C1C}">
                <a14:useLocalDpi xmlns:a14="http://schemas.microsoft.com/office/drawing/2010/main" val="0"/>
              </a:ext>
            </a:extLst>
          </a:blip>
          <a:srcRect l="2289" t="8892" r="2656" b="6730"/>
          <a:stretch/>
        </p:blipFill>
        <p:spPr>
          <a:xfrm>
            <a:off x="1044220" y="1279519"/>
            <a:ext cx="10097310" cy="4844375"/>
          </a:xfrm>
          <a:prstGeom prst="rect">
            <a:avLst/>
          </a:prstGeom>
        </p:spPr>
      </p:pic>
      <p:sp>
        <p:nvSpPr>
          <p:cNvPr id="4" name="Slide Number Placeholder 3">
            <a:extLst>
              <a:ext uri="{FF2B5EF4-FFF2-40B4-BE49-F238E27FC236}">
                <a16:creationId xmlns:a16="http://schemas.microsoft.com/office/drawing/2014/main" id="{F0C850FC-895F-1ABC-2013-E7C36D8D451E}"/>
              </a:ext>
            </a:extLst>
          </p:cNvPr>
          <p:cNvSpPr>
            <a:spLocks noGrp="1"/>
          </p:cNvSpPr>
          <p:nvPr>
            <p:ph type="sldNum" sz="quarter" idx="7"/>
          </p:nvPr>
        </p:nvSpPr>
        <p:spPr/>
        <p:txBody>
          <a:bodyPr/>
          <a:lstStyle/>
          <a:p>
            <a:pPr marL="103685">
              <a:lnSpc>
                <a:spcPts val="1633"/>
              </a:lnSpc>
            </a:pPr>
            <a:fld id="{81D60167-4931-47E6-BA6A-407CBD079E47}" type="slidenum">
              <a:rPr lang="en-AT" spc="-64" smtClean="0"/>
              <a:t>12</a:t>
            </a:fld>
            <a:endParaRPr lang="en-AT" spc="-64" dirty="0"/>
          </a:p>
        </p:txBody>
      </p:sp>
      <p:sp>
        <p:nvSpPr>
          <p:cNvPr id="5" name="object 6">
            <a:extLst>
              <a:ext uri="{FF2B5EF4-FFF2-40B4-BE49-F238E27FC236}">
                <a16:creationId xmlns:a16="http://schemas.microsoft.com/office/drawing/2014/main" id="{53454340-EF31-10B7-310B-D99F006E7E4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2E0D7EFB-A7C9-62AE-D874-F678ECA1CA5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Méthodes de répartition des déplacements</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D7538EE4-748F-68C6-7601-12A85E605D5B}"/>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210926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E08B4-7200-1D71-37BA-CB1EE5B3D9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F513B9C-6D4E-7FC7-D5CB-7002C7A97B35}"/>
              </a:ext>
            </a:extLst>
          </p:cNvPr>
          <p:cNvSpPr txBox="1">
            <a:spLocks noGrp="1"/>
          </p:cNvSpPr>
          <p:nvPr>
            <p:ph type="title"/>
          </p:nvPr>
        </p:nvSpPr>
        <p:spPr>
          <a:xfrm>
            <a:off x="726282" y="432621"/>
            <a:ext cx="616219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1. </a:t>
            </a:r>
            <a:r>
              <a:rPr lang="en-US" sz="2400" b="1" dirty="0">
                <a:solidFill>
                  <a:schemeClr val="bg1"/>
                </a:solidFill>
              </a:rPr>
              <a:t>Introduction à la modélisation des transports</a:t>
            </a:r>
            <a:endParaRPr lang="en-US" sz="2400" b="1" spc="-13" dirty="0">
              <a:solidFill>
                <a:schemeClr val="bg1"/>
              </a:solidFill>
              <a:latin typeface="Aptos" panose="020B0004020202020204" pitchFamily="34" charset="0"/>
            </a:endParaRPr>
          </a:p>
        </p:txBody>
      </p:sp>
      <p:sp>
        <p:nvSpPr>
          <p:cNvPr id="5" name="object 3">
            <a:extLst>
              <a:ext uri="{FF2B5EF4-FFF2-40B4-BE49-F238E27FC236}">
                <a16:creationId xmlns:a16="http://schemas.microsoft.com/office/drawing/2014/main" id="{29A9CAEA-BF33-5387-CFC4-AED9EEC2F736}"/>
              </a:ext>
            </a:extLst>
          </p:cNvPr>
          <p:cNvSpPr txBox="1"/>
          <p:nvPr/>
        </p:nvSpPr>
        <p:spPr>
          <a:xfrm>
            <a:off x="733424" y="1271537"/>
            <a:ext cx="10725152" cy="820363"/>
          </a:xfrm>
          <a:prstGeom prst="rect">
            <a:avLst/>
          </a:prstGeom>
        </p:spPr>
        <p:txBody>
          <a:bodyPr vert="horz" wrap="square" lIns="0" tIns="16329" rIns="0" bIns="0" rtlCol="0">
            <a:spAutoFit/>
          </a:bodyPr>
          <a:lstStyle/>
          <a:p>
            <a:pPr marL="359228" indent="-342900" defTabSz="1175644" hangingPunct="1">
              <a:lnSpc>
                <a:spcPct val="150000"/>
              </a:lnSpc>
              <a:spcBef>
                <a:spcPts val="129"/>
              </a:spcBef>
              <a:buFont typeface="+mj-lt"/>
              <a:buAutoNum type="arabicPeriod"/>
            </a:pPr>
            <a:r>
              <a:rPr lang="en-US" sz="1800" dirty="0">
                <a:solidFill>
                  <a:sysClr val="windowText" lastClr="000000"/>
                </a:solidFill>
                <a:latin typeface="Aptos" panose="020B0004020202020204" pitchFamily="34" charset="0"/>
                <a:cs typeface="Arial"/>
              </a:rPr>
              <a:t>Le nombre de trajets diminue avec le COÛT entre les zones</a:t>
            </a:r>
          </a:p>
          <a:p>
            <a:pPr marL="359228" indent="-342900" defTabSz="1175644" hangingPunct="1">
              <a:lnSpc>
                <a:spcPct val="150000"/>
              </a:lnSpc>
              <a:spcBef>
                <a:spcPts val="129"/>
              </a:spcBef>
              <a:buFont typeface="+mj-lt"/>
              <a:buAutoNum type="arabicPeriod"/>
            </a:pPr>
            <a:r>
              <a:rPr lang="en-US" sz="1800" dirty="0">
                <a:solidFill>
                  <a:sysClr val="windowText" lastClr="000000"/>
                </a:solidFill>
                <a:latin typeface="Aptos" panose="020B0004020202020204" pitchFamily="34" charset="0"/>
                <a:cs typeface="Arial"/>
              </a:rPr>
              <a:t>La fonction de coût peut être considérée en termes de</a:t>
            </a:r>
          </a:p>
        </p:txBody>
      </p:sp>
      <p:sp>
        <p:nvSpPr>
          <p:cNvPr id="4" name="object 3">
            <a:extLst>
              <a:ext uri="{FF2B5EF4-FFF2-40B4-BE49-F238E27FC236}">
                <a16:creationId xmlns:a16="http://schemas.microsoft.com/office/drawing/2014/main" id="{8900F458-F569-EFD6-12C8-455C4611419D}"/>
              </a:ext>
            </a:extLst>
          </p:cNvPr>
          <p:cNvSpPr txBox="1"/>
          <p:nvPr/>
        </p:nvSpPr>
        <p:spPr>
          <a:xfrm>
            <a:off x="1153276" y="2091044"/>
            <a:ext cx="10725152" cy="1248685"/>
          </a:xfrm>
          <a:prstGeom prst="rect">
            <a:avLst/>
          </a:prstGeom>
        </p:spPr>
        <p:txBody>
          <a:bodyPr vert="horz" wrap="square" lIns="0" tIns="16329" rIns="0" bIns="0" rtlCol="0">
            <a:spAutoFit/>
          </a:bodyPr>
          <a:lstStyle/>
          <a:p>
            <a:pPr marL="359228" indent="-342900" defTabSz="1175644" hangingPunct="1">
              <a:lnSpc>
                <a:spcPct val="150000"/>
              </a:lnSpc>
              <a:spcBef>
                <a:spcPts val="129"/>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Distance</a:t>
            </a:r>
          </a:p>
          <a:p>
            <a:pPr marL="359228" indent="-342900" defTabSz="1175644" hangingPunct="1">
              <a:lnSpc>
                <a:spcPct val="150000"/>
              </a:lnSpc>
              <a:spcBef>
                <a:spcPts val="129"/>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Temps</a:t>
            </a:r>
          </a:p>
          <a:p>
            <a:pPr marL="359228" indent="-342900" defTabSz="1175644" hangingPunct="1">
              <a:lnSpc>
                <a:spcPct val="150000"/>
              </a:lnSpc>
              <a:spcBef>
                <a:spcPts val="129"/>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Argent</a:t>
            </a:r>
          </a:p>
        </p:txBody>
      </p:sp>
      <p:sp>
        <p:nvSpPr>
          <p:cNvPr id="7" name="object 3">
            <a:extLst>
              <a:ext uri="{FF2B5EF4-FFF2-40B4-BE49-F238E27FC236}">
                <a16:creationId xmlns:a16="http://schemas.microsoft.com/office/drawing/2014/main" id="{34F117C0-2155-BBDD-635A-D083935BF068}"/>
              </a:ext>
            </a:extLst>
          </p:cNvPr>
          <p:cNvSpPr txBox="1"/>
          <p:nvPr/>
        </p:nvSpPr>
        <p:spPr>
          <a:xfrm>
            <a:off x="733424" y="3258484"/>
            <a:ext cx="10725152" cy="392040"/>
          </a:xfrm>
          <a:prstGeom prst="rect">
            <a:avLst/>
          </a:prstGeom>
        </p:spPr>
        <p:txBody>
          <a:bodyPr vert="horz" wrap="square" lIns="0" tIns="16329" rIns="0" bIns="0" rtlCol="0">
            <a:spAutoFit/>
          </a:bodyPr>
          <a:lstStyle/>
          <a:p>
            <a:pPr marL="359228" indent="-342900" defTabSz="1175644" hangingPunct="1">
              <a:lnSpc>
                <a:spcPct val="150000"/>
              </a:lnSpc>
              <a:spcBef>
                <a:spcPts val="129"/>
              </a:spcBef>
              <a:buFont typeface="+mj-lt"/>
              <a:buAutoNum type="arabicPeriod" startAt="3"/>
            </a:pPr>
            <a:r>
              <a:rPr lang="en-US" sz="1800" dirty="0">
                <a:solidFill>
                  <a:sysClr val="windowText" lastClr="000000"/>
                </a:solidFill>
                <a:latin typeface="Aptos" panose="020B0004020202020204" pitchFamily="34" charset="0"/>
                <a:cs typeface="Arial"/>
              </a:rPr>
              <a:t>Il est pratique d'utiliser une mesure combinant tous les principaux attributs de la désutilité du trajet</a:t>
            </a:r>
          </a:p>
        </p:txBody>
      </p:sp>
      <p:pic>
        <p:nvPicPr>
          <p:cNvPr id="10" name="Picture 9">
            <a:extLst>
              <a:ext uri="{FF2B5EF4-FFF2-40B4-BE49-F238E27FC236}">
                <a16:creationId xmlns:a16="http://schemas.microsoft.com/office/drawing/2014/main" id="{3EBEF1BF-BAB0-FECD-83AC-61BFBC2B0C69}"/>
              </a:ext>
            </a:extLst>
          </p:cNvPr>
          <p:cNvPicPr>
            <a:picLocks noChangeAspect="1"/>
          </p:cNvPicPr>
          <p:nvPr/>
        </p:nvPicPr>
        <p:blipFill>
          <a:blip r:embed="rId2"/>
          <a:srcRect b="5711"/>
          <a:stretch/>
        </p:blipFill>
        <p:spPr>
          <a:xfrm>
            <a:off x="2633811" y="3647235"/>
            <a:ext cx="6208564" cy="2630954"/>
          </a:xfrm>
          <a:prstGeom prst="rect">
            <a:avLst/>
          </a:prstGeom>
        </p:spPr>
      </p:pic>
      <p:sp>
        <p:nvSpPr>
          <p:cNvPr id="9" name="Slide Number Placeholder 8">
            <a:extLst>
              <a:ext uri="{FF2B5EF4-FFF2-40B4-BE49-F238E27FC236}">
                <a16:creationId xmlns:a16="http://schemas.microsoft.com/office/drawing/2014/main" id="{3141F2A8-5182-0629-802F-F6FF416C22BE}"/>
              </a:ext>
            </a:extLst>
          </p:cNvPr>
          <p:cNvSpPr>
            <a:spLocks noGrp="1"/>
          </p:cNvSpPr>
          <p:nvPr>
            <p:ph type="sldNum" sz="quarter" idx="7"/>
          </p:nvPr>
        </p:nvSpPr>
        <p:spPr/>
        <p:txBody>
          <a:bodyPr/>
          <a:lstStyle/>
          <a:p>
            <a:pPr marL="103685">
              <a:lnSpc>
                <a:spcPts val="1633"/>
              </a:lnSpc>
            </a:pPr>
            <a:fld id="{81D60167-4931-47E6-BA6A-407CBD079E47}" type="slidenum">
              <a:rPr lang="en-AT" spc="-64" smtClean="0"/>
              <a:t>13</a:t>
            </a:fld>
            <a:endParaRPr lang="en-AT" spc="-64" dirty="0"/>
          </a:p>
        </p:txBody>
      </p:sp>
      <p:sp>
        <p:nvSpPr>
          <p:cNvPr id="6" name="object 6">
            <a:extLst>
              <a:ext uri="{FF2B5EF4-FFF2-40B4-BE49-F238E27FC236}">
                <a16:creationId xmlns:a16="http://schemas.microsoft.com/office/drawing/2014/main" id="{7049A614-5DE7-2144-6FFD-DF7CB619F03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CE90F907-F590-5BAA-917E-05B069D197D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1.3. Hypothèses de base</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5521FC3A-EB56-76F7-0297-392D0AE09E3B}"/>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309592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Le modèle gravitationnel</a:t>
            </a:r>
          </a:p>
        </p:txBody>
      </p:sp>
      <p:sp>
        <p:nvSpPr>
          <p:cNvPr id="5" name="Slide Number Placeholder 4">
            <a:extLst>
              <a:ext uri="{FF2B5EF4-FFF2-40B4-BE49-F238E27FC236}">
                <a16:creationId xmlns:a16="http://schemas.microsoft.com/office/drawing/2014/main" id="{EF608BF6-74CB-15D7-D00C-0231AC5FFAA6}"/>
              </a:ext>
            </a:extLst>
          </p:cNvPr>
          <p:cNvSpPr>
            <a:spLocks noGrp="1"/>
          </p:cNvSpPr>
          <p:nvPr>
            <p:ph type="sldNum" sz="quarter" idx="7"/>
          </p:nvPr>
        </p:nvSpPr>
        <p:spPr/>
        <p:txBody>
          <a:bodyPr/>
          <a:lstStyle/>
          <a:p>
            <a:pPr marL="103685">
              <a:lnSpc>
                <a:spcPts val="1633"/>
              </a:lnSpc>
            </a:pPr>
            <a:fld id="{81D60167-4931-47E6-BA6A-407CBD079E47}" type="slidenum">
              <a:rPr lang="en-AT" spc="-64" smtClean="0"/>
              <a:t>14</a:t>
            </a:fld>
            <a:endParaRPr lang="en-AT" spc="-64" dirty="0"/>
          </a:p>
        </p:txBody>
      </p:sp>
      <p:sp>
        <p:nvSpPr>
          <p:cNvPr id="4" name="object 6">
            <a:extLst>
              <a:ext uri="{FF2B5EF4-FFF2-40B4-BE49-F238E27FC236}">
                <a16:creationId xmlns:a16="http://schemas.microsoft.com/office/drawing/2014/main" id="{D7675588-8AB4-76AF-32AA-F04EA016AE5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6" name="object 6">
            <a:extLst>
              <a:ext uri="{FF2B5EF4-FFF2-40B4-BE49-F238E27FC236}">
                <a16:creationId xmlns:a16="http://schemas.microsoft.com/office/drawing/2014/main" id="{1FFE3823-F34E-0D64-7560-E3DAE823A50B}"/>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89209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6B74A-8B5E-E61C-E791-93DDFD1D915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3935518-AD67-968F-02A1-15EB91670168}"/>
              </a:ext>
            </a:extLst>
          </p:cNvPr>
          <p:cNvSpPr txBox="1">
            <a:spLocks noGrp="1"/>
          </p:cNvSpPr>
          <p:nvPr>
            <p:ph type="title"/>
          </p:nvPr>
        </p:nvSpPr>
        <p:spPr>
          <a:xfrm>
            <a:off x="726281" y="432621"/>
            <a:ext cx="3688965"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2. Le </a:t>
            </a:r>
            <a:r>
              <a:rPr lang="en-US" sz="2400" b="1" dirty="0">
                <a:solidFill>
                  <a:schemeClr val="bg1"/>
                </a:solidFill>
              </a:rPr>
              <a:t>modèle gravitationnel</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A8149FC6-52A2-4C6E-C1CB-D7D4ECA6BC13}"/>
              </a:ext>
            </a:extLst>
          </p:cNvPr>
          <p:cNvSpPr txBox="1"/>
          <p:nvPr/>
        </p:nvSpPr>
        <p:spPr>
          <a:xfrm>
            <a:off x="733424" y="1369981"/>
            <a:ext cx="10725152" cy="1016762"/>
          </a:xfrm>
          <a:prstGeom prst="rect">
            <a:avLst/>
          </a:prstGeom>
        </p:spPr>
        <p:txBody>
          <a:bodyPr vert="horz" wrap="square" lIns="0" tIns="16329" rIns="0" bIns="0" rtlCol="0">
            <a:spAutoFit/>
          </a:bodyPr>
          <a:lstStyle/>
          <a:p>
            <a:pPr marL="16328" defTabSz="1175644" hangingPunct="1">
              <a:lnSpc>
                <a:spcPct val="100000"/>
              </a:lnSpc>
              <a:spcBef>
                <a:spcPts val="600"/>
              </a:spcBef>
            </a:pPr>
            <a:r>
              <a:rPr lang="en-US" sz="2000" dirty="0">
                <a:latin typeface="Aptos" panose="020B0004020202020204" pitchFamily="34" charset="0"/>
              </a:rPr>
              <a:t>Basé sur </a:t>
            </a:r>
            <a:r>
              <a:rPr lang="en-US" sz="2000" b="1" dirty="0">
                <a:latin typeface="Aptos" panose="020B0004020202020204" pitchFamily="34" charset="0"/>
              </a:rPr>
              <a:t>la loi de la gravité de Newton</a:t>
            </a:r>
            <a:r>
              <a:rPr lang="en-US" sz="2000" dirty="0">
                <a:latin typeface="Aptos" panose="020B0004020202020204" pitchFamily="34" charset="0"/>
              </a:rPr>
              <a:t>, </a:t>
            </a:r>
          </a:p>
          <a:p>
            <a:pPr marL="16328" defTabSz="1175644" hangingPunct="1">
              <a:lnSpc>
                <a:spcPct val="100000"/>
              </a:lnSpc>
              <a:spcBef>
                <a:spcPts val="600"/>
              </a:spcBef>
            </a:pPr>
            <a:r>
              <a:rPr lang="en-US" sz="2000" dirty="0">
                <a:latin typeface="Aptos" panose="020B0004020202020204" pitchFamily="34" charset="0"/>
              </a:rPr>
              <a:t>qui stipule que l'attraction entre deux corps est proportionnelle à leur masse et inversement proportionnelle au carré de la distance qui les sépare.</a:t>
            </a:r>
            <a:endParaRPr lang="en-GB" sz="2800" b="1" dirty="0">
              <a:solidFill>
                <a:sysClr val="windowText" lastClr="000000"/>
              </a:solidFill>
              <a:latin typeface="Aptos" panose="020B0004020202020204" pitchFamily="34" charset="0"/>
              <a:cs typeface="Arial"/>
            </a:endParaRPr>
          </a:p>
        </p:txBody>
      </p:sp>
      <p:pic>
        <p:nvPicPr>
          <p:cNvPr id="7" name="Picture 6">
            <a:extLst>
              <a:ext uri="{FF2B5EF4-FFF2-40B4-BE49-F238E27FC236}">
                <a16:creationId xmlns:a16="http://schemas.microsoft.com/office/drawing/2014/main" id="{17BD6B84-93E9-92C5-5DF6-04FDA62B5CB3}"/>
              </a:ext>
            </a:extLst>
          </p:cNvPr>
          <p:cNvPicPr>
            <a:picLocks noChangeAspect="1"/>
          </p:cNvPicPr>
          <p:nvPr/>
        </p:nvPicPr>
        <p:blipFill>
          <a:blip r:embed="rId2"/>
          <a:stretch>
            <a:fillRect/>
          </a:stretch>
        </p:blipFill>
        <p:spPr>
          <a:xfrm>
            <a:off x="5910608" y="2643078"/>
            <a:ext cx="3629532" cy="1571844"/>
          </a:xfrm>
          <a:prstGeom prst="rect">
            <a:avLst/>
          </a:prstGeom>
        </p:spPr>
      </p:pic>
      <p:pic>
        <p:nvPicPr>
          <p:cNvPr id="10" name="Picture 9">
            <a:extLst>
              <a:ext uri="{FF2B5EF4-FFF2-40B4-BE49-F238E27FC236}">
                <a16:creationId xmlns:a16="http://schemas.microsoft.com/office/drawing/2014/main" id="{FF6A911B-A483-DA03-E68E-C5B187A2A328}"/>
              </a:ext>
            </a:extLst>
          </p:cNvPr>
          <p:cNvPicPr>
            <a:picLocks noChangeAspect="1"/>
          </p:cNvPicPr>
          <p:nvPr/>
        </p:nvPicPr>
        <p:blipFill>
          <a:blip r:embed="rId3"/>
          <a:stretch>
            <a:fillRect/>
          </a:stretch>
        </p:blipFill>
        <p:spPr>
          <a:xfrm>
            <a:off x="2016909" y="2544544"/>
            <a:ext cx="2610214" cy="1609950"/>
          </a:xfrm>
          <a:prstGeom prst="rect">
            <a:avLst/>
          </a:prstGeom>
        </p:spPr>
      </p:pic>
      <p:sp>
        <p:nvSpPr>
          <p:cNvPr id="11" name="object 3">
            <a:extLst>
              <a:ext uri="{FF2B5EF4-FFF2-40B4-BE49-F238E27FC236}">
                <a16:creationId xmlns:a16="http://schemas.microsoft.com/office/drawing/2014/main" id="{CB8AB7DA-DFCC-CD14-BFB6-679E279F7761}"/>
              </a:ext>
            </a:extLst>
          </p:cNvPr>
          <p:cNvSpPr txBox="1"/>
          <p:nvPr/>
        </p:nvSpPr>
        <p:spPr>
          <a:xfrm>
            <a:off x="733424" y="375631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Dans le domaine des transports :</a:t>
            </a:r>
            <a:endParaRPr lang="en-GB"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8E14B03B-560E-7B28-4A55-C1AA044F7CAD}"/>
              </a:ext>
            </a:extLst>
          </p:cNvPr>
          <p:cNvSpPr txBox="1"/>
          <p:nvPr/>
        </p:nvSpPr>
        <p:spPr>
          <a:xfrm>
            <a:off x="1056000" y="4193139"/>
            <a:ext cx="10725152" cy="647430"/>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 Production et attraction des déplacements = </a:t>
            </a:r>
            <a:r>
              <a:rPr lang="en-US" sz="1800" b="1" dirty="0">
                <a:latin typeface="Aptos" panose="020B0004020202020204" pitchFamily="34" charset="0"/>
              </a:rPr>
              <a:t>« Masse »</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 Impédance du déplacement (par exemple, temps ou coût) = </a:t>
            </a:r>
            <a:r>
              <a:rPr lang="en-US" sz="1800" b="1" dirty="0">
                <a:latin typeface="Aptos" panose="020B0004020202020204" pitchFamily="34" charset="0"/>
              </a:rPr>
              <a:t>« Distance »</a:t>
            </a:r>
            <a:endParaRPr lang="en-GB" b="1" dirty="0">
              <a:solidFill>
                <a:sysClr val="windowText" lastClr="000000"/>
              </a:solidFill>
              <a:latin typeface="Aptos" panose="020B0004020202020204" pitchFamily="34" charset="0"/>
              <a:cs typeface="Arial"/>
            </a:endParaRPr>
          </a:p>
        </p:txBody>
      </p:sp>
      <p:sp>
        <p:nvSpPr>
          <p:cNvPr id="13" name="object 3">
            <a:extLst>
              <a:ext uri="{FF2B5EF4-FFF2-40B4-BE49-F238E27FC236}">
                <a16:creationId xmlns:a16="http://schemas.microsoft.com/office/drawing/2014/main" id="{82F249FA-FB62-3819-46F8-834AF2EA9058}"/>
              </a:ext>
            </a:extLst>
          </p:cNvPr>
          <p:cNvSpPr txBox="1"/>
          <p:nvPr/>
        </p:nvSpPr>
        <p:spPr>
          <a:xfrm>
            <a:off x="733424" y="494547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Hypothèses du modèle gravitationnel :</a:t>
            </a:r>
            <a:endParaRPr lang="en-GB" b="1" dirty="0">
              <a:solidFill>
                <a:sysClr val="windowText" lastClr="000000"/>
              </a:solidFill>
              <a:latin typeface="Aptos" panose="020B0004020202020204" pitchFamily="34" charset="0"/>
              <a:cs typeface="Arial"/>
            </a:endParaRPr>
          </a:p>
        </p:txBody>
      </p:sp>
      <p:sp>
        <p:nvSpPr>
          <p:cNvPr id="14" name="object 3">
            <a:extLst>
              <a:ext uri="{FF2B5EF4-FFF2-40B4-BE49-F238E27FC236}">
                <a16:creationId xmlns:a16="http://schemas.microsoft.com/office/drawing/2014/main" id="{86286778-888F-223E-409B-65AFCC67E606}"/>
              </a:ext>
            </a:extLst>
          </p:cNvPr>
          <p:cNvSpPr txBox="1"/>
          <p:nvPr/>
        </p:nvSpPr>
        <p:spPr>
          <a:xfrm>
            <a:off x="1056000" y="5382303"/>
            <a:ext cx="10725152"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Il y a plus de déplacements entre les zones où la production et l'attraction de déplacements sont élevées.</a:t>
            </a:r>
          </a:p>
          <a:p>
            <a:pPr marL="302078"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Il y a moins de déplacements entre les zones éloignées (impédance élevée).</a:t>
            </a:r>
            <a:endParaRPr lang="en-GB" b="1" dirty="0">
              <a:solidFill>
                <a:sysClr val="windowText" lastClr="000000"/>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BBAC8ADF-0F6E-8F48-F30B-4602E736D693}"/>
              </a:ext>
            </a:extLst>
          </p:cNvPr>
          <p:cNvSpPr>
            <a:spLocks noGrp="1"/>
          </p:cNvSpPr>
          <p:nvPr>
            <p:ph type="sldNum" sz="quarter" idx="7"/>
          </p:nvPr>
        </p:nvSpPr>
        <p:spPr/>
        <p:txBody>
          <a:bodyPr/>
          <a:lstStyle/>
          <a:p>
            <a:pPr marL="103685">
              <a:lnSpc>
                <a:spcPts val="1633"/>
              </a:lnSpc>
            </a:pPr>
            <a:fld id="{81D60167-4931-47E6-BA6A-407CBD079E47}" type="slidenum">
              <a:rPr lang="en-AT" spc="-64" smtClean="0"/>
              <a:t>15</a:t>
            </a:fld>
            <a:endParaRPr lang="en-AT" spc="-64" dirty="0"/>
          </a:p>
        </p:txBody>
      </p:sp>
      <p:sp>
        <p:nvSpPr>
          <p:cNvPr id="6" name="object 6">
            <a:extLst>
              <a:ext uri="{FF2B5EF4-FFF2-40B4-BE49-F238E27FC236}">
                <a16:creationId xmlns:a16="http://schemas.microsoft.com/office/drawing/2014/main" id="{EE0F9F62-AE3F-98E5-A726-A7B1640C154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DA1F2D0D-F34E-34E7-7401-196465F3EB1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Le modèle gravitationnel – Concept et hypothèses</a:t>
            </a:r>
            <a:endParaRPr lang="en-GB" sz="3200" b="1" dirty="0">
              <a:solidFill>
                <a:schemeClr val="tx1"/>
              </a:solidFill>
              <a:latin typeface="Aptos" panose="020B0004020202020204" pitchFamily="34" charset="0"/>
              <a:cs typeface="Arial"/>
            </a:endParaRPr>
          </a:p>
        </p:txBody>
      </p:sp>
      <p:sp>
        <p:nvSpPr>
          <p:cNvPr id="9" name="TextBox 8">
            <a:extLst>
              <a:ext uri="{FF2B5EF4-FFF2-40B4-BE49-F238E27FC236}">
                <a16:creationId xmlns:a16="http://schemas.microsoft.com/office/drawing/2014/main" id="{6A6AD859-9B3B-1A47-C1BB-A0F27B5885B3}"/>
              </a:ext>
            </a:extLst>
          </p:cNvPr>
          <p:cNvSpPr txBox="1"/>
          <p:nvPr/>
        </p:nvSpPr>
        <p:spPr>
          <a:xfrm>
            <a:off x="6199832" y="3779838"/>
            <a:ext cx="753627" cy="341632"/>
          </a:xfrm>
          <a:prstGeom prst="rect">
            <a:avLst/>
          </a:prstGeom>
          <a:noFill/>
        </p:spPr>
        <p:txBody>
          <a:bodyPr wrap="square" rtlCol="0">
            <a:spAutoFit/>
          </a:bodyPr>
          <a:lstStyle/>
          <a:p>
            <a:r>
              <a:rPr lang="en-US" sz="1800" dirty="0"/>
              <a:t>m1</a:t>
            </a:r>
          </a:p>
        </p:txBody>
      </p:sp>
      <p:sp>
        <p:nvSpPr>
          <p:cNvPr id="15" name="TextBox 14">
            <a:extLst>
              <a:ext uri="{FF2B5EF4-FFF2-40B4-BE49-F238E27FC236}">
                <a16:creationId xmlns:a16="http://schemas.microsoft.com/office/drawing/2014/main" id="{5E0A5A13-9CE8-5107-A70F-DBDFA14338A0}"/>
              </a:ext>
            </a:extLst>
          </p:cNvPr>
          <p:cNvSpPr txBox="1"/>
          <p:nvPr/>
        </p:nvSpPr>
        <p:spPr>
          <a:xfrm>
            <a:off x="8786513" y="3779838"/>
            <a:ext cx="753627" cy="341632"/>
          </a:xfrm>
          <a:prstGeom prst="rect">
            <a:avLst/>
          </a:prstGeom>
          <a:noFill/>
        </p:spPr>
        <p:txBody>
          <a:bodyPr wrap="square" rtlCol="0">
            <a:spAutoFit/>
          </a:bodyPr>
          <a:lstStyle/>
          <a:p>
            <a:r>
              <a:rPr lang="en-US" sz="1800" dirty="0"/>
              <a:t>m2</a:t>
            </a:r>
          </a:p>
        </p:txBody>
      </p:sp>
      <p:sp>
        <p:nvSpPr>
          <p:cNvPr id="16" name="object 6">
            <a:extLst>
              <a:ext uri="{FF2B5EF4-FFF2-40B4-BE49-F238E27FC236}">
                <a16:creationId xmlns:a16="http://schemas.microsoft.com/office/drawing/2014/main" id="{3AA9986D-CE9E-0338-1776-1062D4F9D4D5}"/>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11062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6CF5A-522C-96E8-9120-1583F03140E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865E665-5D5E-D5AA-0A30-76AC0F610D3D}"/>
              </a:ext>
            </a:extLst>
          </p:cNvPr>
          <p:cNvSpPr txBox="1">
            <a:spLocks noGrp="1"/>
          </p:cNvSpPr>
          <p:nvPr>
            <p:ph type="title"/>
          </p:nvPr>
        </p:nvSpPr>
        <p:spPr>
          <a:xfrm>
            <a:off x="726282" y="432621"/>
            <a:ext cx="367154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2. Le </a:t>
            </a:r>
            <a:r>
              <a:rPr lang="en-GB" sz="2400" b="1" dirty="0">
                <a:solidFill>
                  <a:schemeClr val="bg1"/>
                </a:solidFill>
              </a:rPr>
              <a:t>modèle gravitationnel</a:t>
            </a:r>
            <a:endParaRPr lang="en-GB" sz="2400" b="1" spc="-13" dirty="0">
              <a:solidFill>
                <a:schemeClr val="bg1"/>
              </a:solidFill>
              <a:latin typeface="Aptos" panose="020B0004020202020204" pitchFamily="34" charset="0"/>
            </a:endParaRPr>
          </a:p>
        </p:txBody>
      </p:sp>
      <p:pic>
        <p:nvPicPr>
          <p:cNvPr id="12" name="Picture 11">
            <a:extLst>
              <a:ext uri="{FF2B5EF4-FFF2-40B4-BE49-F238E27FC236}">
                <a16:creationId xmlns:a16="http://schemas.microsoft.com/office/drawing/2014/main" id="{65BC8B8D-77D7-4D0F-A128-61A938464E8B}"/>
              </a:ext>
            </a:extLst>
          </p:cNvPr>
          <p:cNvPicPr>
            <a:picLocks noChangeAspect="1"/>
          </p:cNvPicPr>
          <p:nvPr/>
        </p:nvPicPr>
        <p:blipFill>
          <a:blip r:embed="rId2"/>
          <a:stretch>
            <a:fillRect/>
          </a:stretch>
        </p:blipFill>
        <p:spPr>
          <a:xfrm>
            <a:off x="726282" y="1129855"/>
            <a:ext cx="10728016" cy="4643937"/>
          </a:xfrm>
          <a:prstGeom prst="rect">
            <a:avLst/>
          </a:prstGeom>
        </p:spPr>
      </p:pic>
      <p:sp>
        <p:nvSpPr>
          <p:cNvPr id="4" name="Slide Number Placeholder 3">
            <a:extLst>
              <a:ext uri="{FF2B5EF4-FFF2-40B4-BE49-F238E27FC236}">
                <a16:creationId xmlns:a16="http://schemas.microsoft.com/office/drawing/2014/main" id="{3B9A97B0-2693-CBC1-6F93-6151DDD474A3}"/>
              </a:ext>
            </a:extLst>
          </p:cNvPr>
          <p:cNvSpPr>
            <a:spLocks noGrp="1"/>
          </p:cNvSpPr>
          <p:nvPr>
            <p:ph type="sldNum" sz="quarter" idx="7"/>
          </p:nvPr>
        </p:nvSpPr>
        <p:spPr/>
        <p:txBody>
          <a:bodyPr/>
          <a:lstStyle/>
          <a:p>
            <a:pPr marL="103685">
              <a:lnSpc>
                <a:spcPts val="1633"/>
              </a:lnSpc>
            </a:pPr>
            <a:fld id="{81D60167-4931-47E6-BA6A-407CBD079E47}" type="slidenum">
              <a:rPr lang="en-AT" spc="-64" smtClean="0"/>
              <a:t>16</a:t>
            </a:fld>
            <a:endParaRPr lang="en-AT" spc="-64" dirty="0"/>
          </a:p>
        </p:txBody>
      </p:sp>
      <p:sp>
        <p:nvSpPr>
          <p:cNvPr id="5" name="object 6">
            <a:extLst>
              <a:ext uri="{FF2B5EF4-FFF2-40B4-BE49-F238E27FC236}">
                <a16:creationId xmlns:a16="http://schemas.microsoft.com/office/drawing/2014/main" id="{933F5590-5839-1F54-322F-659AA307BBF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876531EA-1591-541E-D132-C6CC30F48C5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Formule du modèle gravitationnel</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3A5F36A7-0FFC-85F8-69CB-C23C2DF6CEA1}"/>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784600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91EA-47AD-8DDB-2F7B-1B825637458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58C96E-FE06-B915-8058-845486088FBD}"/>
              </a:ext>
            </a:extLst>
          </p:cNvPr>
          <p:cNvSpPr txBox="1">
            <a:spLocks noGrp="1"/>
          </p:cNvSpPr>
          <p:nvPr>
            <p:ph type="title"/>
          </p:nvPr>
        </p:nvSpPr>
        <p:spPr>
          <a:xfrm>
            <a:off x="726282" y="432621"/>
            <a:ext cx="3001653"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2. Le </a:t>
            </a:r>
            <a:r>
              <a:rPr lang="en-GB" sz="2400" b="1" dirty="0">
                <a:solidFill>
                  <a:schemeClr val="bg1"/>
                </a:solidFill>
              </a:rPr>
              <a:t>modèle gravitationnel</a:t>
            </a:r>
            <a:endParaRPr lang="en-GB" sz="2400" b="1" spc="-13" dirty="0">
              <a:solidFill>
                <a:schemeClr val="bg1"/>
              </a:solidFill>
              <a:latin typeface="Aptos" panose="020B0004020202020204" pitchFamily="34" charset="0"/>
            </a:endParaRPr>
          </a:p>
        </p:txBody>
      </p:sp>
      <p:pic>
        <p:nvPicPr>
          <p:cNvPr id="5" name="Picture 4">
            <a:extLst>
              <a:ext uri="{FF2B5EF4-FFF2-40B4-BE49-F238E27FC236}">
                <a16:creationId xmlns:a16="http://schemas.microsoft.com/office/drawing/2014/main" id="{01206EE3-7418-754B-3619-A77D9B2F8662}"/>
              </a:ext>
            </a:extLst>
          </p:cNvPr>
          <p:cNvPicPr>
            <a:picLocks noChangeAspect="1"/>
          </p:cNvPicPr>
          <p:nvPr/>
        </p:nvPicPr>
        <p:blipFill>
          <a:blip r:embed="rId2"/>
          <a:stretch>
            <a:fillRect/>
          </a:stretch>
        </p:blipFill>
        <p:spPr>
          <a:xfrm>
            <a:off x="2071601" y="1110769"/>
            <a:ext cx="8164064" cy="3677163"/>
          </a:xfrm>
          <a:prstGeom prst="rect">
            <a:avLst/>
          </a:prstGeom>
        </p:spPr>
      </p:pic>
      <p:pic>
        <p:nvPicPr>
          <p:cNvPr id="15" name="Picture 14">
            <a:extLst>
              <a:ext uri="{FF2B5EF4-FFF2-40B4-BE49-F238E27FC236}">
                <a16:creationId xmlns:a16="http://schemas.microsoft.com/office/drawing/2014/main" id="{47F987CE-32C2-940D-D175-119A4D60CE8F}"/>
              </a:ext>
            </a:extLst>
          </p:cNvPr>
          <p:cNvPicPr>
            <a:picLocks noChangeAspect="1"/>
          </p:cNvPicPr>
          <p:nvPr/>
        </p:nvPicPr>
        <p:blipFill>
          <a:blip r:embed="rId3"/>
          <a:stretch>
            <a:fillRect/>
          </a:stretch>
        </p:blipFill>
        <p:spPr>
          <a:xfrm>
            <a:off x="2491170" y="4606498"/>
            <a:ext cx="7209660" cy="1707166"/>
          </a:xfrm>
          <a:prstGeom prst="rect">
            <a:avLst/>
          </a:prstGeom>
        </p:spPr>
      </p:pic>
      <p:sp>
        <p:nvSpPr>
          <p:cNvPr id="7" name="TextBox 6">
            <a:extLst>
              <a:ext uri="{FF2B5EF4-FFF2-40B4-BE49-F238E27FC236}">
                <a16:creationId xmlns:a16="http://schemas.microsoft.com/office/drawing/2014/main" id="{E32282E0-829C-5240-97DD-021EDD11F15A}"/>
              </a:ext>
            </a:extLst>
          </p:cNvPr>
          <p:cNvSpPr txBox="1"/>
          <p:nvPr/>
        </p:nvSpPr>
        <p:spPr>
          <a:xfrm>
            <a:off x="6969867" y="1767060"/>
            <a:ext cx="262647" cy="424732"/>
          </a:xfrm>
          <a:prstGeom prst="rect">
            <a:avLst/>
          </a:prstGeom>
          <a:noFill/>
        </p:spPr>
        <p:txBody>
          <a:bodyPr wrap="square" rtlCol="0">
            <a:spAutoFit/>
          </a:bodyPr>
          <a:lstStyle/>
          <a:p>
            <a:r>
              <a:rPr lang="el-GR" dirty="0"/>
              <a:t>β</a:t>
            </a:r>
            <a:endParaRPr lang="en-US" dirty="0"/>
          </a:p>
        </p:txBody>
      </p:sp>
      <p:sp>
        <p:nvSpPr>
          <p:cNvPr id="4" name="Slide Number Placeholder 3">
            <a:extLst>
              <a:ext uri="{FF2B5EF4-FFF2-40B4-BE49-F238E27FC236}">
                <a16:creationId xmlns:a16="http://schemas.microsoft.com/office/drawing/2014/main" id="{96B1E976-D736-0374-1808-8EA17324D5E8}"/>
              </a:ext>
            </a:extLst>
          </p:cNvPr>
          <p:cNvSpPr>
            <a:spLocks noGrp="1"/>
          </p:cNvSpPr>
          <p:nvPr>
            <p:ph type="sldNum" sz="quarter" idx="7"/>
          </p:nvPr>
        </p:nvSpPr>
        <p:spPr/>
        <p:txBody>
          <a:bodyPr/>
          <a:lstStyle/>
          <a:p>
            <a:pPr marL="103685">
              <a:lnSpc>
                <a:spcPts val="1633"/>
              </a:lnSpc>
            </a:pPr>
            <a:fld id="{81D60167-4931-47E6-BA6A-407CBD079E47}" type="slidenum">
              <a:rPr lang="en-AT" spc="-64" smtClean="0"/>
              <a:t>17</a:t>
            </a:fld>
            <a:endParaRPr lang="en-AT" spc="-64" dirty="0"/>
          </a:p>
        </p:txBody>
      </p:sp>
      <p:sp>
        <p:nvSpPr>
          <p:cNvPr id="6" name="object 6">
            <a:extLst>
              <a:ext uri="{FF2B5EF4-FFF2-40B4-BE49-F238E27FC236}">
                <a16:creationId xmlns:a16="http://schemas.microsoft.com/office/drawing/2014/main" id="{2D860FB2-8C2A-5F85-4318-E4885C6EC0C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26E8BA71-064E-FE84-7950-6C362E8B482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 Facteurs de frottement</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DD348DBE-AADF-E2BE-EFB1-41CAAC9229C8}"/>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143827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E461-D832-5E68-3A98-E9A2D543EA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C4CD40-A27F-7C2C-79E2-6D5C924543A3}"/>
              </a:ext>
            </a:extLst>
          </p:cNvPr>
          <p:cNvSpPr txBox="1">
            <a:spLocks noGrp="1"/>
          </p:cNvSpPr>
          <p:nvPr>
            <p:ph type="title"/>
          </p:nvPr>
        </p:nvSpPr>
        <p:spPr>
          <a:xfrm>
            <a:off x="726282" y="432621"/>
            <a:ext cx="371508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2. Le </a:t>
            </a:r>
            <a:r>
              <a:rPr lang="en-GB" sz="2400" b="1" dirty="0">
                <a:solidFill>
                  <a:schemeClr val="bg1"/>
                </a:solidFill>
              </a:rPr>
              <a:t>modèle gravitationnel</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797BDA13-2879-6F27-9144-9C36A5839103}"/>
              </a:ext>
            </a:extLst>
          </p:cNvPr>
          <p:cNvSpPr txBox="1"/>
          <p:nvPr/>
        </p:nvSpPr>
        <p:spPr>
          <a:xfrm>
            <a:off x="726282" y="141844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Modèle de gravité à contrainte unique</a:t>
            </a:r>
            <a:endParaRPr lang="en-GB" b="1" dirty="0">
              <a:solidFill>
                <a:sysClr val="windowText" lastClr="000000"/>
              </a:solidFill>
              <a:latin typeface="Aptos" panose="020B0004020202020204" pitchFamily="34" charset="0"/>
              <a:cs typeface="Arial"/>
            </a:endParaRPr>
          </a:p>
        </p:txBody>
      </p:sp>
      <p:sp>
        <p:nvSpPr>
          <p:cNvPr id="11" name="object 3">
            <a:extLst>
              <a:ext uri="{FF2B5EF4-FFF2-40B4-BE49-F238E27FC236}">
                <a16:creationId xmlns:a16="http://schemas.microsoft.com/office/drawing/2014/main" id="{2AF92C9B-D7A4-E63E-5FC2-56BBBF9189A8}"/>
              </a:ext>
            </a:extLst>
          </p:cNvPr>
          <p:cNvSpPr txBox="1"/>
          <p:nvPr/>
        </p:nvSpPr>
        <p:spPr>
          <a:xfrm>
            <a:off x="733424" y="347464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Modèle de gravité à double contrainte</a:t>
            </a:r>
            <a:endParaRPr lang="en-GB"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95A959F9-6D88-A1A6-6C85-226B0D34F4C2}"/>
              </a:ext>
            </a:extLst>
          </p:cNvPr>
          <p:cNvSpPr txBox="1"/>
          <p:nvPr/>
        </p:nvSpPr>
        <p:spPr>
          <a:xfrm>
            <a:off x="1056000" y="3976964"/>
            <a:ext cx="10725152" cy="1355317"/>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Les productions et les attractions doivent correspondre.</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Utilisé lorsque le nombre total de déplacements au départ et à l'arrivée dans les zones doit être égal.</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Le plus souvent utilisé dans la planification des transports.</a:t>
            </a:r>
          </a:p>
          <a:p>
            <a:pPr marL="302078" lvl="1"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Deux ensembles de facteurs d'équilibrage</a:t>
            </a:r>
            <a:endParaRPr lang="en-GB" sz="1800" dirty="0">
              <a:solidFill>
                <a:sysClr val="windowText" lastClr="000000"/>
              </a:solidFill>
              <a:latin typeface="Aptos" panose="020B0004020202020204" pitchFamily="34" charset="0"/>
              <a:cs typeface="Arial"/>
            </a:endParaRPr>
          </a:p>
        </p:txBody>
      </p:sp>
      <p:sp>
        <p:nvSpPr>
          <p:cNvPr id="15" name="object 3">
            <a:extLst>
              <a:ext uri="{FF2B5EF4-FFF2-40B4-BE49-F238E27FC236}">
                <a16:creationId xmlns:a16="http://schemas.microsoft.com/office/drawing/2014/main" id="{09FAF6BA-0D1E-E132-ACF6-48E053AF0369}"/>
              </a:ext>
            </a:extLst>
          </p:cNvPr>
          <p:cNvSpPr txBox="1"/>
          <p:nvPr/>
        </p:nvSpPr>
        <p:spPr>
          <a:xfrm>
            <a:off x="1048858" y="1988597"/>
            <a:ext cx="10725152" cy="1001373"/>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Les productions de trajets ou les attractions sont fixes.</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Exemple : utilisé lorsque nous connaissons le nombre total de trajets au départ, mais pas les destinations exactes.</a:t>
            </a:r>
          </a:p>
          <a:p>
            <a:pPr marL="302078" lvl="1"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Un ensemble de facteurs d'équilibrage (Bj=1)</a:t>
            </a:r>
            <a:endParaRPr lang="en-GB" sz="1800" dirty="0">
              <a:solidFill>
                <a:sysClr val="windowText" lastClr="000000"/>
              </a:solidFill>
              <a:latin typeface="Aptos" panose="020B0004020202020204" pitchFamily="34" charset="0"/>
              <a:cs typeface="Arial"/>
            </a:endParaRPr>
          </a:p>
        </p:txBody>
      </p:sp>
      <p:pic>
        <p:nvPicPr>
          <p:cNvPr id="18" name="Picture 17">
            <a:extLst>
              <a:ext uri="{FF2B5EF4-FFF2-40B4-BE49-F238E27FC236}">
                <a16:creationId xmlns:a16="http://schemas.microsoft.com/office/drawing/2014/main" id="{68B56882-66B2-8F50-E4EC-9FF3CCFA6C7F}"/>
              </a:ext>
            </a:extLst>
          </p:cNvPr>
          <p:cNvPicPr>
            <a:picLocks noChangeAspect="1"/>
          </p:cNvPicPr>
          <p:nvPr/>
        </p:nvPicPr>
        <p:blipFill>
          <a:blip r:embed="rId2"/>
          <a:stretch>
            <a:fillRect/>
          </a:stretch>
        </p:blipFill>
        <p:spPr>
          <a:xfrm>
            <a:off x="8835233" y="2038083"/>
            <a:ext cx="2876951" cy="819264"/>
          </a:xfrm>
          <a:prstGeom prst="rect">
            <a:avLst/>
          </a:prstGeom>
        </p:spPr>
      </p:pic>
      <p:pic>
        <p:nvPicPr>
          <p:cNvPr id="20" name="Picture 19">
            <a:extLst>
              <a:ext uri="{FF2B5EF4-FFF2-40B4-BE49-F238E27FC236}">
                <a16:creationId xmlns:a16="http://schemas.microsoft.com/office/drawing/2014/main" id="{8BA7F81C-7F48-FAF9-9125-FEC7082C159F}"/>
              </a:ext>
            </a:extLst>
          </p:cNvPr>
          <p:cNvPicPr>
            <a:picLocks noChangeAspect="1"/>
          </p:cNvPicPr>
          <p:nvPr/>
        </p:nvPicPr>
        <p:blipFill>
          <a:blip r:embed="rId3"/>
          <a:stretch>
            <a:fillRect/>
          </a:stretch>
        </p:blipFill>
        <p:spPr>
          <a:xfrm>
            <a:off x="8469078" y="3900076"/>
            <a:ext cx="3362794" cy="1857634"/>
          </a:xfrm>
          <a:prstGeom prst="rect">
            <a:avLst/>
          </a:prstGeom>
        </p:spPr>
      </p:pic>
      <p:sp>
        <p:nvSpPr>
          <p:cNvPr id="5" name="Slide Number Placeholder 4">
            <a:extLst>
              <a:ext uri="{FF2B5EF4-FFF2-40B4-BE49-F238E27FC236}">
                <a16:creationId xmlns:a16="http://schemas.microsoft.com/office/drawing/2014/main" id="{BB2F0392-8E8B-6F44-5A52-5A6FBA712E9E}"/>
              </a:ext>
            </a:extLst>
          </p:cNvPr>
          <p:cNvSpPr>
            <a:spLocks noGrp="1"/>
          </p:cNvSpPr>
          <p:nvPr>
            <p:ph type="sldNum" sz="quarter" idx="7"/>
          </p:nvPr>
        </p:nvSpPr>
        <p:spPr/>
        <p:txBody>
          <a:bodyPr/>
          <a:lstStyle/>
          <a:p>
            <a:pPr marL="103685">
              <a:lnSpc>
                <a:spcPts val="1633"/>
              </a:lnSpc>
            </a:pPr>
            <a:fld id="{81D60167-4931-47E6-BA6A-407CBD079E47}" type="slidenum">
              <a:rPr lang="en-AT" spc="-64" smtClean="0"/>
              <a:t>18</a:t>
            </a:fld>
            <a:endParaRPr lang="en-AT" spc="-64" dirty="0"/>
          </a:p>
        </p:txBody>
      </p:sp>
      <p:sp>
        <p:nvSpPr>
          <p:cNvPr id="6" name="object 6">
            <a:extLst>
              <a:ext uri="{FF2B5EF4-FFF2-40B4-BE49-F238E27FC236}">
                <a16:creationId xmlns:a16="http://schemas.microsoft.com/office/drawing/2014/main" id="{36EA1DD8-2810-0AE3-8AA3-8A246C8C6DF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A0551BAA-729B-F5B3-4C8C-2F001FA2EF4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 Types de modèles gravitaires</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42C67676-8770-8F23-1C06-39AFA5027C49}"/>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3213502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2A85-E945-F316-751C-A1E0281B887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AC15242-95F6-EF5E-3685-C48F6773B89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Zonage dans la planification des transports</a:t>
            </a:r>
          </a:p>
        </p:txBody>
      </p:sp>
      <p:sp>
        <p:nvSpPr>
          <p:cNvPr id="5" name="Slide Number Placeholder 4">
            <a:extLst>
              <a:ext uri="{FF2B5EF4-FFF2-40B4-BE49-F238E27FC236}">
                <a16:creationId xmlns:a16="http://schemas.microsoft.com/office/drawing/2014/main" id="{9F7DA23C-5ED7-C507-F024-D6C324D2AE1E}"/>
              </a:ext>
            </a:extLst>
          </p:cNvPr>
          <p:cNvSpPr>
            <a:spLocks noGrp="1"/>
          </p:cNvSpPr>
          <p:nvPr>
            <p:ph type="sldNum" sz="quarter" idx="7"/>
          </p:nvPr>
        </p:nvSpPr>
        <p:spPr/>
        <p:txBody>
          <a:bodyPr/>
          <a:lstStyle/>
          <a:p>
            <a:pPr marL="103685">
              <a:lnSpc>
                <a:spcPts val="1633"/>
              </a:lnSpc>
            </a:pPr>
            <a:fld id="{81D60167-4931-47E6-BA6A-407CBD079E47}" type="slidenum">
              <a:rPr lang="en-AT" spc="-64" smtClean="0"/>
              <a:t>19</a:t>
            </a:fld>
            <a:endParaRPr lang="en-AT" spc="-64" dirty="0"/>
          </a:p>
        </p:txBody>
      </p:sp>
      <p:sp>
        <p:nvSpPr>
          <p:cNvPr id="4" name="object 6">
            <a:extLst>
              <a:ext uri="{FF2B5EF4-FFF2-40B4-BE49-F238E27FC236}">
                <a16:creationId xmlns:a16="http://schemas.microsoft.com/office/drawing/2014/main" id="{CFD7D50C-47B3-3280-3904-F4360C8C63B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6" name="object 6">
            <a:extLst>
              <a:ext uri="{FF2B5EF4-FFF2-40B4-BE49-F238E27FC236}">
                <a16:creationId xmlns:a16="http://schemas.microsoft.com/office/drawing/2014/main" id="{FDC9DD63-0C22-B61D-537B-276050B1DCB7}"/>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4011474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208108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5D342-BEF8-60AE-617D-4B6AA5F3B8D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ADBAC2-BCB0-C4FE-F9DD-8F6E1864D3B7}"/>
              </a:ext>
            </a:extLst>
          </p:cNvPr>
          <p:cNvSpPr txBox="1">
            <a:spLocks noGrp="1"/>
          </p:cNvSpPr>
          <p:nvPr>
            <p:ph type="title"/>
          </p:nvPr>
        </p:nvSpPr>
        <p:spPr>
          <a:xfrm>
            <a:off x="726282" y="432621"/>
            <a:ext cx="5953192"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Zonage dans la planification des transports</a:t>
            </a:r>
            <a:endParaRPr lang="en-GB" sz="2400" b="1" spc="-13" dirty="0">
              <a:solidFill>
                <a:schemeClr val="bg1"/>
              </a:solidFill>
              <a:latin typeface="Aptos" panose="020B0004020202020204" pitchFamily="34" charset="0"/>
            </a:endParaRPr>
          </a:p>
        </p:txBody>
      </p:sp>
      <p:sp>
        <p:nvSpPr>
          <p:cNvPr id="5" name="Slide Number Placeholder 4">
            <a:extLst>
              <a:ext uri="{FF2B5EF4-FFF2-40B4-BE49-F238E27FC236}">
                <a16:creationId xmlns:a16="http://schemas.microsoft.com/office/drawing/2014/main" id="{7EE79957-4656-CD2D-91CE-E6FE046545B7}"/>
              </a:ext>
            </a:extLst>
          </p:cNvPr>
          <p:cNvSpPr>
            <a:spLocks noGrp="1"/>
          </p:cNvSpPr>
          <p:nvPr>
            <p:ph type="sldNum" sz="quarter" idx="7"/>
          </p:nvPr>
        </p:nvSpPr>
        <p:spPr/>
        <p:txBody>
          <a:bodyPr/>
          <a:lstStyle/>
          <a:p>
            <a:pPr marL="103685">
              <a:lnSpc>
                <a:spcPts val="1633"/>
              </a:lnSpc>
            </a:pPr>
            <a:fld id="{81D60167-4931-47E6-BA6A-407CBD079E47}" type="slidenum">
              <a:rPr lang="en-AT" spc="-64" smtClean="0"/>
              <a:t>20</a:t>
            </a:fld>
            <a:endParaRPr lang="en-AT" spc="-64" dirty="0"/>
          </a:p>
        </p:txBody>
      </p:sp>
      <p:sp>
        <p:nvSpPr>
          <p:cNvPr id="6" name="object 6">
            <a:extLst>
              <a:ext uri="{FF2B5EF4-FFF2-40B4-BE49-F238E27FC236}">
                <a16:creationId xmlns:a16="http://schemas.microsoft.com/office/drawing/2014/main" id="{E2FDA8DE-F5D0-6F61-E6C5-4188C1625E1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CF5CD769-F232-9309-58A9-515D368E154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Qu'est-ce que le zonage ?</a:t>
            </a:r>
            <a:endParaRPr lang="en-GB" sz="3200" b="1" dirty="0">
              <a:solidFill>
                <a:schemeClr val="tx1"/>
              </a:solidFill>
              <a:latin typeface="Aptos" panose="020B0004020202020204" pitchFamily="34" charset="0"/>
              <a:cs typeface="Arial"/>
            </a:endParaRPr>
          </a:p>
        </p:txBody>
      </p:sp>
      <p:pic>
        <p:nvPicPr>
          <p:cNvPr id="14" name="Picture 13">
            <a:extLst>
              <a:ext uri="{FF2B5EF4-FFF2-40B4-BE49-F238E27FC236}">
                <a16:creationId xmlns:a16="http://schemas.microsoft.com/office/drawing/2014/main" id="{EA00DB78-71F9-4040-5A38-41BDDB537B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3912" y="1505795"/>
            <a:ext cx="4455559" cy="3689203"/>
          </a:xfrm>
          <a:prstGeom prst="rect">
            <a:avLst/>
          </a:prstGeom>
        </p:spPr>
      </p:pic>
      <p:sp>
        <p:nvSpPr>
          <p:cNvPr id="7" name="Content Placeholder 2">
            <a:extLst>
              <a:ext uri="{FF2B5EF4-FFF2-40B4-BE49-F238E27FC236}">
                <a16:creationId xmlns:a16="http://schemas.microsoft.com/office/drawing/2014/main" id="{EA6D6384-CE1F-2479-8E73-2E971C6ABE1F}"/>
              </a:ext>
            </a:extLst>
          </p:cNvPr>
          <p:cNvSpPr txBox="1">
            <a:spLocks/>
          </p:cNvSpPr>
          <p:nvPr/>
        </p:nvSpPr>
        <p:spPr>
          <a:xfrm>
            <a:off x="726280" y="1354777"/>
            <a:ext cx="6277632" cy="4351338"/>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Le zonage consiste à diviser une zone d'étude en unités spatiales (zones) afin de simplifier et de structurer la modélisation des transports, en particulier pour la génération et la répartition des déplacements.</a:t>
            </a:r>
          </a:p>
          <a:p>
            <a:pPr marL="873572" lvl="1"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Chaque zone est traitée comme une zone uniforme présentant des caractéristiques socio-économiques et d'utilisation des sols communes.</a:t>
            </a:r>
          </a:p>
          <a:p>
            <a:pPr marL="873572" lvl="1"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Le zonage permet une analyse agrégée au lieu d'analyser individuellement chaque bâtiment, chaque ménage ou chaque segment de route.</a:t>
            </a:r>
          </a:p>
          <a:p>
            <a:pPr marL="873572" lvl="1"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Dans des modèles tels que le modèle gravitationnel, les zones définissent la structure de la matrice origine-destination (OD).</a:t>
            </a:r>
          </a:p>
          <a:p>
            <a:pPr marL="285750" indent="-285750" defTabSz="914400" hangingPunct="1">
              <a:lnSpc>
                <a:spcPct val="100000"/>
              </a:lnSpc>
              <a:spcBef>
                <a:spcPts val="1200"/>
              </a:spcBef>
              <a:buFont typeface="Arial" panose="020B0604020202020204" pitchFamily="34" charset="0"/>
              <a:buChar char="•"/>
            </a:pPr>
            <a:endParaRPr lang="en-US" sz="1800" dirty="0">
              <a:solidFill>
                <a:sysClr val="windowText" lastClr="000000"/>
              </a:solidFill>
              <a:latin typeface="Aptos" panose="020B0004020202020204" pitchFamily="34" charset="0"/>
            </a:endParaRPr>
          </a:p>
        </p:txBody>
      </p:sp>
      <p:sp>
        <p:nvSpPr>
          <p:cNvPr id="3" name="object 6">
            <a:extLst>
              <a:ext uri="{FF2B5EF4-FFF2-40B4-BE49-F238E27FC236}">
                <a16:creationId xmlns:a16="http://schemas.microsoft.com/office/drawing/2014/main" id="{FF0E59B5-DEAF-2A5C-CCB3-8E752BDD4C01}"/>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82685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2C4ED-4F68-FCEE-9DFE-C1E8E2298E7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5347B74-E8DB-D57C-F8F1-E41ED137E0CE}"/>
              </a:ext>
            </a:extLst>
          </p:cNvPr>
          <p:cNvSpPr txBox="1">
            <a:spLocks noGrp="1"/>
          </p:cNvSpPr>
          <p:nvPr>
            <p:ph type="title"/>
          </p:nvPr>
        </p:nvSpPr>
        <p:spPr>
          <a:xfrm>
            <a:off x="726281" y="432621"/>
            <a:ext cx="5970609"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Zonage dans la planification des transports</a:t>
            </a:r>
            <a:endParaRPr lang="en-GB" sz="2400" b="1" spc="-13" dirty="0">
              <a:solidFill>
                <a:schemeClr val="bg1"/>
              </a:solidFill>
              <a:latin typeface="Aptos" panose="020B0004020202020204" pitchFamily="34" charset="0"/>
            </a:endParaRPr>
          </a:p>
        </p:txBody>
      </p:sp>
      <p:sp>
        <p:nvSpPr>
          <p:cNvPr id="5" name="Slide Number Placeholder 4">
            <a:extLst>
              <a:ext uri="{FF2B5EF4-FFF2-40B4-BE49-F238E27FC236}">
                <a16:creationId xmlns:a16="http://schemas.microsoft.com/office/drawing/2014/main" id="{B70DEB6C-0C5B-8C56-7DF8-2B33CEB3CE66}"/>
              </a:ext>
            </a:extLst>
          </p:cNvPr>
          <p:cNvSpPr>
            <a:spLocks noGrp="1"/>
          </p:cNvSpPr>
          <p:nvPr>
            <p:ph type="sldNum" sz="quarter" idx="7"/>
          </p:nvPr>
        </p:nvSpPr>
        <p:spPr/>
        <p:txBody>
          <a:bodyPr/>
          <a:lstStyle/>
          <a:p>
            <a:pPr marL="103685">
              <a:lnSpc>
                <a:spcPts val="1633"/>
              </a:lnSpc>
            </a:pPr>
            <a:fld id="{81D60167-4931-47E6-BA6A-407CBD079E47}" type="slidenum">
              <a:rPr lang="en-AT" spc="-64" smtClean="0"/>
              <a:t>21</a:t>
            </a:fld>
            <a:endParaRPr lang="en-AT" spc="-64" dirty="0"/>
          </a:p>
        </p:txBody>
      </p:sp>
      <p:sp>
        <p:nvSpPr>
          <p:cNvPr id="6" name="object 6">
            <a:extLst>
              <a:ext uri="{FF2B5EF4-FFF2-40B4-BE49-F238E27FC236}">
                <a16:creationId xmlns:a16="http://schemas.microsoft.com/office/drawing/2014/main" id="{924E1784-E6E9-9D97-E25F-7638CBC0076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DA301818-87C6-ADF6-F12F-1E820A367D18}"/>
              </a:ext>
            </a:extLst>
          </p:cNvPr>
          <p:cNvSpPr txBox="1"/>
          <p:nvPr/>
        </p:nvSpPr>
        <p:spPr>
          <a:xfrm>
            <a:off x="726280" y="850154"/>
            <a:ext cx="1073319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Comment les zones sont-elles créées ?</a:t>
            </a:r>
            <a:endParaRPr lang="en-GB" sz="3200" b="1" dirty="0">
              <a:solidFill>
                <a:schemeClr val="tx1"/>
              </a:solidFill>
              <a:latin typeface="Aptos" panose="020B0004020202020204" pitchFamily="34" charset="0"/>
              <a:cs typeface="Arial"/>
            </a:endParaRPr>
          </a:p>
        </p:txBody>
      </p:sp>
      <p:sp>
        <p:nvSpPr>
          <p:cNvPr id="7" name="Content Placeholder 2">
            <a:extLst>
              <a:ext uri="{FF2B5EF4-FFF2-40B4-BE49-F238E27FC236}">
                <a16:creationId xmlns:a16="http://schemas.microsoft.com/office/drawing/2014/main" id="{7BECEBC4-8E2A-357A-7633-FDD8D2B67CCE}"/>
              </a:ext>
            </a:extLst>
          </p:cNvPr>
          <p:cNvSpPr txBox="1">
            <a:spLocks/>
          </p:cNvSpPr>
          <p:nvPr/>
        </p:nvSpPr>
        <p:spPr>
          <a:xfrm>
            <a:off x="726279" y="1215434"/>
            <a:ext cx="8246899" cy="4963099"/>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400" dirty="0">
                <a:solidFill>
                  <a:sysClr val="windowText" lastClr="000000"/>
                </a:solidFill>
                <a:latin typeface="Aptos" panose="020B0004020202020204" pitchFamily="34" charset="0"/>
              </a:rPr>
              <a:t>Les zones sont définies en fonction d'une combinaison de critères géographiques, fonctionnels et de disponibilité des données :</a:t>
            </a:r>
          </a:p>
          <a:p>
            <a:pPr defTabSz="914400" hangingPunct="1">
              <a:lnSpc>
                <a:spcPct val="100000"/>
              </a:lnSpc>
              <a:spcBef>
                <a:spcPts val="600"/>
              </a:spcBef>
            </a:pPr>
            <a:r>
              <a:rPr lang="en-US" sz="1400" dirty="0">
                <a:solidFill>
                  <a:sysClr val="windowText" lastClr="000000"/>
                </a:solidFill>
                <a:latin typeface="Aptos" panose="020B0004020202020204" pitchFamily="34" charset="0"/>
              </a:rPr>
              <a:t>1. </a:t>
            </a:r>
            <a:r>
              <a:rPr lang="en-US" sz="1400" b="1" dirty="0">
                <a:solidFill>
                  <a:sysClr val="windowText" lastClr="000000"/>
                </a:solidFill>
                <a:latin typeface="Aptos" panose="020B0004020202020204" pitchFamily="34" charset="0"/>
              </a:rPr>
              <a:t>Limites administratives</a:t>
            </a:r>
          </a:p>
          <a:p>
            <a:pPr marL="873572" lvl="1" indent="-285750" defTabSz="914400" hangingPunct="1">
              <a:lnSpc>
                <a:spcPct val="100000"/>
              </a:lnSpc>
              <a:spcBef>
                <a:spcPts val="600"/>
              </a:spcBef>
              <a:buFont typeface="Arial" panose="020B0604020202020204" pitchFamily="34" charset="0"/>
              <a:buChar char="•"/>
            </a:pPr>
            <a:r>
              <a:rPr lang="en-US" sz="1400" dirty="0">
                <a:solidFill>
                  <a:sysClr val="windowText" lastClr="000000"/>
                </a:solidFill>
                <a:latin typeface="Aptos" panose="020B0004020202020204" pitchFamily="34" charset="0"/>
              </a:rPr>
              <a:t>Quartiers, districts, zones municipales</a:t>
            </a:r>
          </a:p>
          <a:p>
            <a:pPr marL="873572" lvl="1" indent="-285750" defTabSz="914400" hangingPunct="1">
              <a:lnSpc>
                <a:spcPct val="100000"/>
              </a:lnSpc>
              <a:spcBef>
                <a:spcPts val="600"/>
              </a:spcBef>
              <a:buFont typeface="Arial" panose="020B0604020202020204" pitchFamily="34" charset="0"/>
              <a:buChar char="•"/>
            </a:pPr>
            <a:r>
              <a:rPr lang="en-US" sz="1400" dirty="0">
                <a:solidFill>
                  <a:sysClr val="windowText" lastClr="000000"/>
                </a:solidFill>
                <a:latin typeface="Aptos" panose="020B0004020202020204" pitchFamily="34" charset="0"/>
              </a:rPr>
              <a:t>Facilité d'accès aux données (recensement, utilisation des sols)</a:t>
            </a:r>
          </a:p>
          <a:p>
            <a:pPr defTabSz="914400" hangingPunct="1">
              <a:lnSpc>
                <a:spcPct val="100000"/>
              </a:lnSpc>
              <a:spcBef>
                <a:spcPts val="600"/>
              </a:spcBef>
            </a:pPr>
            <a:r>
              <a:rPr lang="en-US" sz="1400" dirty="0">
                <a:solidFill>
                  <a:sysClr val="windowText" lastClr="000000"/>
                </a:solidFill>
                <a:latin typeface="Aptos" panose="020B0004020202020204" pitchFamily="34" charset="0"/>
              </a:rPr>
              <a:t>2. </a:t>
            </a:r>
            <a:r>
              <a:rPr lang="en-US" sz="1400" b="1" dirty="0">
                <a:solidFill>
                  <a:sysClr val="windowText" lastClr="000000"/>
                </a:solidFill>
                <a:latin typeface="Aptos" panose="020B0004020202020204" pitchFamily="34" charset="0"/>
              </a:rPr>
              <a:t>Zones d'analyse du trafic (TAZ)</a:t>
            </a:r>
          </a:p>
          <a:p>
            <a:pPr marL="873572" lvl="1" indent="-285750" defTabSz="914400" hangingPunct="1">
              <a:lnSpc>
                <a:spcPct val="100000"/>
              </a:lnSpc>
              <a:spcBef>
                <a:spcPts val="600"/>
              </a:spcBef>
              <a:buFont typeface="Arial" panose="020B0604020202020204" pitchFamily="34" charset="0"/>
              <a:buChar char="•"/>
            </a:pPr>
            <a:r>
              <a:rPr lang="en-US" sz="1400" dirty="0">
                <a:solidFill>
                  <a:sysClr val="windowText" lastClr="000000"/>
                </a:solidFill>
                <a:latin typeface="Aptos" panose="020B0004020202020204" pitchFamily="34" charset="0"/>
              </a:rPr>
              <a:t>Unités spéciales utilisées dans la planification des transports urbains</a:t>
            </a:r>
          </a:p>
          <a:p>
            <a:pPr marL="873572" lvl="1" indent="-285750" defTabSz="914400" hangingPunct="1">
              <a:lnSpc>
                <a:spcPct val="100000"/>
              </a:lnSpc>
              <a:spcBef>
                <a:spcPts val="600"/>
              </a:spcBef>
              <a:buFont typeface="Arial" panose="020B0604020202020204" pitchFamily="34" charset="0"/>
              <a:buChar char="•"/>
            </a:pPr>
            <a:r>
              <a:rPr lang="en-US" sz="1400" dirty="0">
                <a:solidFill>
                  <a:sysClr val="windowText" lastClr="000000"/>
                </a:solidFill>
                <a:latin typeface="Aptos" panose="020B0004020202020204" pitchFamily="34" charset="0"/>
              </a:rPr>
              <a:t>Créées en combinant les modèles de flux de circulation, les réseaux routiers et les types d'utilisation des sols</a:t>
            </a:r>
          </a:p>
          <a:p>
            <a:pPr defTabSz="914400" hangingPunct="1">
              <a:lnSpc>
                <a:spcPct val="100000"/>
              </a:lnSpc>
              <a:spcBef>
                <a:spcPts val="600"/>
              </a:spcBef>
            </a:pPr>
            <a:r>
              <a:rPr lang="en-US" sz="1400" dirty="0">
                <a:solidFill>
                  <a:sysClr val="windowText" lastClr="000000"/>
                </a:solidFill>
                <a:latin typeface="Aptos" panose="020B0004020202020204" pitchFamily="34" charset="0"/>
              </a:rPr>
              <a:t>3. </a:t>
            </a:r>
            <a:r>
              <a:rPr lang="en-US" sz="1400" b="1" dirty="0">
                <a:solidFill>
                  <a:sysClr val="windowText" lastClr="000000"/>
                </a:solidFill>
                <a:latin typeface="Aptos" panose="020B0004020202020204" pitchFamily="34" charset="0"/>
              </a:rPr>
              <a:t>Homogénéité de l'utilisation des sols</a:t>
            </a:r>
          </a:p>
          <a:p>
            <a:pPr marL="873572" lvl="1" indent="-285750" defTabSz="914400" hangingPunct="1">
              <a:lnSpc>
                <a:spcPct val="100000"/>
              </a:lnSpc>
              <a:spcBef>
                <a:spcPts val="600"/>
              </a:spcBef>
              <a:buFont typeface="Arial" panose="020B0604020202020204" pitchFamily="34" charset="0"/>
              <a:buChar char="•"/>
            </a:pPr>
            <a:r>
              <a:rPr lang="en-US" sz="1400" dirty="0">
                <a:solidFill>
                  <a:sysClr val="windowText" lastClr="000000"/>
                </a:solidFill>
                <a:latin typeface="Aptos" panose="020B0004020202020204" pitchFamily="34" charset="0"/>
              </a:rPr>
              <a:t>Les zones contiennent souvent un mélange similaire (par exemple, résidentiel, industriel, commercial)</a:t>
            </a:r>
          </a:p>
          <a:p>
            <a:pPr defTabSz="914400" hangingPunct="1">
              <a:lnSpc>
                <a:spcPct val="100000"/>
              </a:lnSpc>
              <a:spcBef>
                <a:spcPts val="600"/>
              </a:spcBef>
            </a:pPr>
            <a:r>
              <a:rPr lang="en-US" sz="1400" dirty="0">
                <a:solidFill>
                  <a:sysClr val="windowText" lastClr="000000"/>
                </a:solidFill>
                <a:latin typeface="Aptos" panose="020B0004020202020204" pitchFamily="34" charset="0"/>
              </a:rPr>
              <a:t>4. </a:t>
            </a:r>
            <a:r>
              <a:rPr lang="en-US" sz="1400" b="1" dirty="0">
                <a:solidFill>
                  <a:sysClr val="windowText" lastClr="000000"/>
                </a:solidFill>
                <a:latin typeface="Aptos" panose="020B0004020202020204" pitchFamily="34" charset="0"/>
              </a:rPr>
              <a:t>Disponibilité des données</a:t>
            </a:r>
          </a:p>
          <a:p>
            <a:pPr marL="873572" lvl="1" indent="-285750" defTabSz="914400" hangingPunct="1">
              <a:lnSpc>
                <a:spcPct val="100000"/>
              </a:lnSpc>
              <a:spcBef>
                <a:spcPts val="600"/>
              </a:spcBef>
              <a:buFont typeface="Arial" panose="020B0604020202020204" pitchFamily="34" charset="0"/>
              <a:buChar char="•"/>
            </a:pPr>
            <a:r>
              <a:rPr lang="en-US" sz="1400" dirty="0">
                <a:solidFill>
                  <a:sysClr val="windowText" lastClr="000000"/>
                </a:solidFill>
                <a:latin typeface="Aptos" panose="020B0004020202020204" pitchFamily="34" charset="0"/>
              </a:rPr>
              <a:t>Définie pour s'aligner sur les sources de données disponibles sur la population, l'emploi ou les déplacements</a:t>
            </a:r>
          </a:p>
          <a:p>
            <a:pPr defTabSz="914400" hangingPunct="1">
              <a:lnSpc>
                <a:spcPct val="100000"/>
              </a:lnSpc>
              <a:spcBef>
                <a:spcPts val="600"/>
              </a:spcBef>
            </a:pPr>
            <a:r>
              <a:rPr lang="en-US" sz="1400" dirty="0">
                <a:solidFill>
                  <a:sysClr val="windowText" lastClr="000000"/>
                </a:solidFill>
                <a:latin typeface="Aptos" panose="020B0004020202020204" pitchFamily="34" charset="0"/>
              </a:rPr>
              <a:t>5. </a:t>
            </a:r>
            <a:r>
              <a:rPr lang="en-US" sz="1400" b="1" dirty="0">
                <a:solidFill>
                  <a:sysClr val="windowText" lastClr="000000"/>
                </a:solidFill>
                <a:latin typeface="Aptos" panose="020B0004020202020204" pitchFamily="34" charset="0"/>
              </a:rPr>
              <a:t>Considérations relatives à la taille et à la forme</a:t>
            </a:r>
          </a:p>
          <a:p>
            <a:pPr marL="873572" lvl="1" indent="-285750" defTabSz="914400" hangingPunct="1">
              <a:lnSpc>
                <a:spcPct val="100000"/>
              </a:lnSpc>
              <a:spcBef>
                <a:spcPts val="600"/>
              </a:spcBef>
              <a:buFont typeface="Arial" panose="020B0604020202020204" pitchFamily="34" charset="0"/>
              <a:buChar char="•"/>
            </a:pPr>
            <a:r>
              <a:rPr lang="en-US" sz="1400" dirty="0">
                <a:solidFill>
                  <a:sysClr val="windowText" lastClr="000000"/>
                </a:solidFill>
                <a:latin typeface="Aptos" panose="020B0004020202020204" pitchFamily="34" charset="0"/>
              </a:rPr>
              <a:t>Doivent être compactes et convexes si possible</a:t>
            </a:r>
          </a:p>
          <a:p>
            <a:pPr marL="873572" lvl="1" indent="-285750" defTabSz="914400" hangingPunct="1">
              <a:lnSpc>
                <a:spcPct val="100000"/>
              </a:lnSpc>
              <a:spcBef>
                <a:spcPts val="600"/>
              </a:spcBef>
              <a:buFont typeface="Arial" panose="020B0604020202020204" pitchFamily="34" charset="0"/>
              <a:buChar char="•"/>
            </a:pPr>
            <a:r>
              <a:rPr lang="en-US" sz="1400" dirty="0">
                <a:solidFill>
                  <a:sysClr val="windowText" lastClr="000000"/>
                </a:solidFill>
                <a:latin typeface="Aptos" panose="020B0004020202020204" pitchFamily="34" charset="0"/>
              </a:rPr>
              <a:t>Doivent minimiser la variabilité interne (par exemple, toute une zone est soit résidentielle, soit commerciale)</a:t>
            </a:r>
          </a:p>
        </p:txBody>
      </p:sp>
      <p:pic>
        <p:nvPicPr>
          <p:cNvPr id="8" name="Picture 7" descr="A map of a city&#10;&#10;AI-generated content may be incorrect.">
            <a:extLst>
              <a:ext uri="{FF2B5EF4-FFF2-40B4-BE49-F238E27FC236}">
                <a16:creationId xmlns:a16="http://schemas.microsoft.com/office/drawing/2014/main" id="{F0FB6860-59BE-1E30-3C36-9AFF41C0B28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r="10481"/>
          <a:stretch>
            <a:fillRect/>
          </a:stretch>
        </p:blipFill>
        <p:spPr>
          <a:xfrm>
            <a:off x="8244672" y="1815854"/>
            <a:ext cx="3818479" cy="2804583"/>
          </a:xfrm>
          <a:prstGeom prst="rect">
            <a:avLst/>
          </a:prstGeom>
        </p:spPr>
      </p:pic>
      <p:sp>
        <p:nvSpPr>
          <p:cNvPr id="10" name="Rectangle 9">
            <a:extLst>
              <a:ext uri="{FF2B5EF4-FFF2-40B4-BE49-F238E27FC236}">
                <a16:creationId xmlns:a16="http://schemas.microsoft.com/office/drawing/2014/main" id="{A35652D5-E68C-2031-A87E-B8898A557A7C}"/>
              </a:ext>
            </a:extLst>
          </p:cNvPr>
          <p:cNvSpPr>
            <a:spLocks noGrp="1" noRot="1" noMove="1" noResize="1" noEditPoints="1" noAdjustHandles="1" noChangeArrowheads="1" noChangeShapeType="1"/>
          </p:cNvSpPr>
          <p:nvPr/>
        </p:nvSpPr>
        <p:spPr>
          <a:xfrm>
            <a:off x="11178896" y="1866980"/>
            <a:ext cx="884255" cy="26125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object 6">
            <a:extLst>
              <a:ext uri="{FF2B5EF4-FFF2-40B4-BE49-F238E27FC236}">
                <a16:creationId xmlns:a16="http://schemas.microsoft.com/office/drawing/2014/main" id="{A451A820-B632-8F87-94C6-48CD8B9980A3}"/>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491298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DD951-500B-E37B-2AE0-9C2DF37B571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0C83223-577B-CAB1-3749-B59BC7FFA640}"/>
              </a:ext>
            </a:extLst>
          </p:cNvPr>
          <p:cNvSpPr txBox="1">
            <a:spLocks noGrp="1"/>
          </p:cNvSpPr>
          <p:nvPr>
            <p:ph type="title"/>
          </p:nvPr>
        </p:nvSpPr>
        <p:spPr>
          <a:xfrm>
            <a:off x="726281" y="432621"/>
            <a:ext cx="5927067"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Zonage dans la planification des transports</a:t>
            </a:r>
            <a:endParaRPr lang="en-GB" sz="2400" b="1" spc="-13" dirty="0">
              <a:solidFill>
                <a:schemeClr val="bg1"/>
              </a:solidFill>
              <a:latin typeface="Aptos" panose="020B0004020202020204" pitchFamily="34" charset="0"/>
            </a:endParaRPr>
          </a:p>
        </p:txBody>
      </p:sp>
      <p:sp>
        <p:nvSpPr>
          <p:cNvPr id="5" name="Slide Number Placeholder 4">
            <a:extLst>
              <a:ext uri="{FF2B5EF4-FFF2-40B4-BE49-F238E27FC236}">
                <a16:creationId xmlns:a16="http://schemas.microsoft.com/office/drawing/2014/main" id="{2ACD7846-022A-0162-5EFC-433B078DD76D}"/>
              </a:ext>
            </a:extLst>
          </p:cNvPr>
          <p:cNvSpPr>
            <a:spLocks noGrp="1"/>
          </p:cNvSpPr>
          <p:nvPr>
            <p:ph type="sldNum" sz="quarter" idx="7"/>
          </p:nvPr>
        </p:nvSpPr>
        <p:spPr/>
        <p:txBody>
          <a:bodyPr/>
          <a:lstStyle/>
          <a:p>
            <a:pPr marL="103685">
              <a:lnSpc>
                <a:spcPts val="1633"/>
              </a:lnSpc>
            </a:pPr>
            <a:fld id="{81D60167-4931-47E6-BA6A-407CBD079E47}" type="slidenum">
              <a:rPr lang="en-AT" spc="-64" smtClean="0"/>
              <a:t>22</a:t>
            </a:fld>
            <a:endParaRPr lang="en-AT" spc="-64" dirty="0"/>
          </a:p>
        </p:txBody>
      </p:sp>
      <p:sp>
        <p:nvSpPr>
          <p:cNvPr id="6" name="object 6">
            <a:extLst>
              <a:ext uri="{FF2B5EF4-FFF2-40B4-BE49-F238E27FC236}">
                <a16:creationId xmlns:a16="http://schemas.microsoft.com/office/drawing/2014/main" id="{6A1B8BF4-EFB1-C4C7-A543-A018FB4837D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F7D8DE2B-CB67-F881-511D-3A9283BEA8A4}"/>
              </a:ext>
            </a:extLst>
          </p:cNvPr>
          <p:cNvSpPr txBox="1"/>
          <p:nvPr/>
        </p:nvSpPr>
        <p:spPr>
          <a:xfrm>
            <a:off x="726280" y="893699"/>
            <a:ext cx="1073319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Pourquoi le zonage est-il important ?</a:t>
            </a:r>
            <a:endParaRPr lang="en-GB" sz="3200" b="1" dirty="0">
              <a:solidFill>
                <a:schemeClr val="tx1"/>
              </a:solidFill>
              <a:latin typeface="Aptos" panose="020B0004020202020204" pitchFamily="34" charset="0"/>
              <a:cs typeface="Arial"/>
            </a:endParaRPr>
          </a:p>
        </p:txBody>
      </p:sp>
      <p:sp>
        <p:nvSpPr>
          <p:cNvPr id="7" name="Content Placeholder 2">
            <a:extLst>
              <a:ext uri="{FF2B5EF4-FFF2-40B4-BE49-F238E27FC236}">
                <a16:creationId xmlns:a16="http://schemas.microsoft.com/office/drawing/2014/main" id="{51E80FA8-98AB-8DDA-D9C2-7A069B2105DA}"/>
              </a:ext>
            </a:extLst>
          </p:cNvPr>
          <p:cNvSpPr txBox="1">
            <a:spLocks/>
          </p:cNvSpPr>
          <p:nvPr/>
        </p:nvSpPr>
        <p:spPr>
          <a:xfrm>
            <a:off x="726279" y="1319940"/>
            <a:ext cx="10733192" cy="4963099"/>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1200"/>
              </a:spcBef>
              <a:buFont typeface="Arial" panose="020B0604020202020204" pitchFamily="34" charset="0"/>
              <a:buChar char="•"/>
            </a:pPr>
            <a:r>
              <a:rPr lang="en-US" sz="1800" dirty="0">
                <a:solidFill>
                  <a:sysClr val="windowText" lastClr="000000"/>
                </a:solidFill>
                <a:latin typeface="Aptos" panose="020B0004020202020204" pitchFamily="34" charset="0"/>
              </a:rPr>
              <a:t>Dans la modélisation de la répartition des trajets, ces zones servent à :</a:t>
            </a:r>
          </a:p>
          <a:p>
            <a:pPr marL="873572" lvl="1" indent="-285750" defTabSz="914400" hangingPunct="1">
              <a:lnSpc>
                <a:spcPct val="100000"/>
              </a:lnSpc>
              <a:spcBef>
                <a:spcPts val="1200"/>
              </a:spcBef>
              <a:buFont typeface="Arial" panose="020B0604020202020204" pitchFamily="34" charset="0"/>
              <a:buChar char="•"/>
            </a:pPr>
            <a:r>
              <a:rPr lang="en-US" sz="1800" b="1" dirty="0">
                <a:solidFill>
                  <a:sysClr val="windowText" lastClr="000000"/>
                </a:solidFill>
                <a:latin typeface="Aptos" panose="020B0004020202020204" pitchFamily="34" charset="0"/>
              </a:rPr>
              <a:t>Zones de production des déplacements (zones d'origine) : </a:t>
            </a:r>
            <a:r>
              <a:rPr lang="en-US" sz="1800" dirty="0">
                <a:solidFill>
                  <a:sysClr val="windowText" lastClr="000000"/>
                </a:solidFill>
                <a:latin typeface="Aptos" panose="020B0004020202020204" pitchFamily="34" charset="0"/>
              </a:rPr>
              <a:t>où les déplacements commencent</a:t>
            </a:r>
          </a:p>
          <a:p>
            <a:pPr marL="873572" lvl="1" indent="-285750" defTabSz="914400" hangingPunct="1">
              <a:lnSpc>
                <a:spcPct val="100000"/>
              </a:lnSpc>
              <a:spcBef>
                <a:spcPts val="1200"/>
              </a:spcBef>
              <a:buFont typeface="Arial" panose="020B0604020202020204" pitchFamily="34" charset="0"/>
              <a:buChar char="•"/>
            </a:pPr>
            <a:r>
              <a:rPr lang="en-US" sz="1800" b="1" dirty="0">
                <a:solidFill>
                  <a:sysClr val="windowText" lastClr="000000"/>
                </a:solidFill>
                <a:latin typeface="Aptos" panose="020B0004020202020204" pitchFamily="34" charset="0"/>
              </a:rPr>
              <a:t>Zones d'attraction des déplacements (zones de destination) : </a:t>
            </a:r>
            <a:r>
              <a:rPr lang="en-US" sz="1800" dirty="0">
                <a:solidFill>
                  <a:sysClr val="windowText" lastClr="000000"/>
                </a:solidFill>
                <a:latin typeface="Aptos" panose="020B0004020202020204" pitchFamily="34" charset="0"/>
              </a:rPr>
              <a:t>où les déplacements se terminent</a:t>
            </a:r>
          </a:p>
          <a:p>
            <a:pPr marL="285750" indent="-285750" defTabSz="914400" hangingPunct="1">
              <a:lnSpc>
                <a:spcPct val="100000"/>
              </a:lnSpc>
              <a:spcBef>
                <a:spcPts val="1200"/>
              </a:spcBef>
              <a:buFont typeface="Arial" panose="020B0604020202020204" pitchFamily="34" charset="0"/>
              <a:buChar char="•"/>
            </a:pPr>
            <a:endParaRPr lang="en-US" sz="1800" dirty="0">
              <a:solidFill>
                <a:sysClr val="windowText" lastClr="000000"/>
              </a:solidFill>
              <a:latin typeface="Aptos" panose="020B0004020202020204" pitchFamily="34" charset="0"/>
            </a:endParaRPr>
          </a:p>
        </p:txBody>
      </p:sp>
      <p:graphicFrame>
        <p:nvGraphicFramePr>
          <p:cNvPr id="11" name="Table 10">
            <a:extLst>
              <a:ext uri="{FF2B5EF4-FFF2-40B4-BE49-F238E27FC236}">
                <a16:creationId xmlns:a16="http://schemas.microsoft.com/office/drawing/2014/main" id="{E970E5EC-0AC0-4423-A0F5-48B5739EDD5C}"/>
              </a:ext>
            </a:extLst>
          </p:cNvPr>
          <p:cNvGraphicFramePr>
            <a:graphicFrameLocks noGrp="1"/>
          </p:cNvGraphicFramePr>
          <p:nvPr>
            <p:extLst>
              <p:ext uri="{D42A27DB-BD31-4B8C-83A1-F6EECF244321}">
                <p14:modId xmlns:p14="http://schemas.microsoft.com/office/powerpoint/2010/main" val="1590843087"/>
              </p:ext>
            </p:extLst>
          </p:nvPr>
        </p:nvGraphicFramePr>
        <p:xfrm>
          <a:off x="1034646" y="2805485"/>
          <a:ext cx="10116458" cy="3417285"/>
        </p:xfrm>
        <a:graphic>
          <a:graphicData uri="http://schemas.openxmlformats.org/drawingml/2006/table">
            <a:tbl>
              <a:tblPr firstRow="1" bandRow="1">
                <a:tableStyleId>{EEE7283C-3CF3-47DC-8721-378D4A62B228}</a:tableStyleId>
              </a:tblPr>
              <a:tblGrid>
                <a:gridCol w="5058229">
                  <a:extLst>
                    <a:ext uri="{9D8B030D-6E8A-4147-A177-3AD203B41FA5}">
                      <a16:colId xmlns:a16="http://schemas.microsoft.com/office/drawing/2014/main" val="3279961830"/>
                    </a:ext>
                  </a:extLst>
                </a:gridCol>
                <a:gridCol w="5058229">
                  <a:extLst>
                    <a:ext uri="{9D8B030D-6E8A-4147-A177-3AD203B41FA5}">
                      <a16:colId xmlns:a16="http://schemas.microsoft.com/office/drawing/2014/main" val="1999319967"/>
                    </a:ext>
                  </a:extLst>
                </a:gridCol>
              </a:tblGrid>
              <a:tr h="369285">
                <a:tc>
                  <a:txBody>
                    <a:bodyPr/>
                    <a:lstStyle/>
                    <a:p>
                      <a:pPr algn="ctr"/>
                      <a:r>
                        <a:rPr lang="en-US" sz="1600" dirty="0"/>
                        <a:t>Rôle</a:t>
                      </a:r>
                    </a:p>
                  </a:txBody>
                  <a:tcPr/>
                </a:tc>
                <a:tc>
                  <a:txBody>
                    <a:bodyPr/>
                    <a:lstStyle/>
                    <a:p>
                      <a:pPr algn="ctr"/>
                      <a:r>
                        <a:rPr lang="en-US" sz="1600" dirty="0"/>
                        <a:t>Impact</a:t>
                      </a:r>
                    </a:p>
                  </a:txBody>
                  <a:tcPr/>
                </a:tc>
                <a:extLst>
                  <a:ext uri="{0D108BD9-81ED-4DB2-BD59-A6C34878D82A}">
                    <a16:rowId xmlns:a16="http://schemas.microsoft.com/office/drawing/2014/main" val="3873201309"/>
                  </a:ext>
                </a:extLst>
              </a:tr>
              <a:tr h="781679">
                <a:tc>
                  <a:txBody>
                    <a:bodyPr/>
                    <a:lstStyle/>
                    <a:p>
                      <a:r>
                        <a:rPr lang="en-US" sz="1600" dirty="0"/>
                        <a:t>Production de déplacements (P)</a:t>
                      </a:r>
                    </a:p>
                  </a:txBody>
                  <a:tcPr/>
                </a:tc>
                <a:tc>
                  <a:txBody>
                    <a:bodyPr/>
                    <a:lstStyle/>
                    <a:p>
                      <a:r>
                        <a:rPr lang="en-US" sz="1600" dirty="0"/>
                        <a:t>Un nombre plus élevé de résidents, de travailleurs ou de générateurs dans une zone augmente la génération de déplacements</a:t>
                      </a:r>
                    </a:p>
                  </a:txBody>
                  <a:tcPr/>
                </a:tc>
                <a:extLst>
                  <a:ext uri="{0D108BD9-81ED-4DB2-BD59-A6C34878D82A}">
                    <a16:rowId xmlns:a16="http://schemas.microsoft.com/office/drawing/2014/main" val="3695266417"/>
                  </a:ext>
                </a:extLst>
              </a:tr>
              <a:tr h="781679">
                <a:tc>
                  <a:txBody>
                    <a:bodyPr/>
                    <a:lstStyle/>
                    <a:p>
                      <a:r>
                        <a:rPr lang="en-US" sz="1600" dirty="0"/>
                        <a:t>Attractions touristiques (A)</a:t>
                      </a:r>
                    </a:p>
                  </a:txBody>
                  <a:tcPr/>
                </a:tc>
                <a:tc>
                  <a:txBody>
                    <a:bodyPr/>
                    <a:lstStyle/>
                    <a:p>
                      <a:r>
                        <a:rPr lang="en-US" sz="1600" dirty="0"/>
                        <a:t>Plus de services, d'emplois, d'écoles ou de centres commerciaux → potentiel d'attraction des déplacements plus élevé</a:t>
                      </a:r>
                    </a:p>
                  </a:txBody>
                  <a:tcPr/>
                </a:tc>
                <a:extLst>
                  <a:ext uri="{0D108BD9-81ED-4DB2-BD59-A6C34878D82A}">
                    <a16:rowId xmlns:a16="http://schemas.microsoft.com/office/drawing/2014/main" val="3721881588"/>
                  </a:ext>
                </a:extLst>
              </a:tr>
              <a:tr h="550070">
                <a:tc>
                  <a:txBody>
                    <a:bodyPr/>
                    <a:lstStyle/>
                    <a:p>
                      <a:r>
                        <a:rPr lang="en-US" sz="1600" dirty="0"/>
                        <a:t>Taille et forme de la zone</a:t>
                      </a:r>
                    </a:p>
                  </a:txBody>
                  <a:tcPr/>
                </a:tc>
                <a:tc>
                  <a:txBody>
                    <a:bodyPr/>
                    <a:lstStyle/>
                    <a:p>
                      <a:r>
                        <a:rPr lang="en-US" sz="1600" dirty="0"/>
                        <a:t>Les zones plus grandes ou irrégulières peuvent fausser la distance/le coût du déplacement et biaiser les résultats</a:t>
                      </a:r>
                    </a:p>
                  </a:txBody>
                  <a:tcPr/>
                </a:tc>
                <a:extLst>
                  <a:ext uri="{0D108BD9-81ED-4DB2-BD59-A6C34878D82A}">
                    <a16:rowId xmlns:a16="http://schemas.microsoft.com/office/drawing/2014/main" val="1733125760"/>
                  </a:ext>
                </a:extLst>
              </a:tr>
              <a:tr h="781679">
                <a:tc>
                  <a:txBody>
                    <a:bodyPr/>
                    <a:lstStyle/>
                    <a:p>
                      <a:r>
                        <a:rPr lang="en-US" sz="1600" dirty="0"/>
                        <a:t>Nombre de zones</a:t>
                      </a:r>
                    </a:p>
                  </a:txBody>
                  <a:tcPr/>
                </a:tc>
                <a:tc>
                  <a:txBody>
                    <a:bodyPr/>
                    <a:lstStyle/>
                    <a:p>
                      <a:r>
                        <a:rPr lang="en-US" sz="1600" dirty="0"/>
                        <a:t>Un nombre trop faible de zones simplifie excessivement les déplacements ; un nombre trop élevé complique les données et les calculs</a:t>
                      </a:r>
                    </a:p>
                  </a:txBody>
                  <a:tcPr/>
                </a:tc>
                <a:extLst>
                  <a:ext uri="{0D108BD9-81ED-4DB2-BD59-A6C34878D82A}">
                    <a16:rowId xmlns:a16="http://schemas.microsoft.com/office/drawing/2014/main" val="1960593737"/>
                  </a:ext>
                </a:extLst>
              </a:tr>
            </a:tbl>
          </a:graphicData>
        </a:graphic>
      </p:graphicFrame>
      <p:sp>
        <p:nvSpPr>
          <p:cNvPr id="3" name="object 6">
            <a:extLst>
              <a:ext uri="{FF2B5EF4-FFF2-40B4-BE49-F238E27FC236}">
                <a16:creationId xmlns:a16="http://schemas.microsoft.com/office/drawing/2014/main" id="{A2921614-13BB-8B1A-2025-4E8F8B8288D7}"/>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1996465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F39F0-5EE2-9A96-F08D-B45C303940A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370E11-BBDB-B3AB-82EF-0D0C21B1C1DD}"/>
              </a:ext>
            </a:extLst>
          </p:cNvPr>
          <p:cNvSpPr txBox="1">
            <a:spLocks noGrp="1"/>
          </p:cNvSpPr>
          <p:nvPr>
            <p:ph type="title"/>
          </p:nvPr>
        </p:nvSpPr>
        <p:spPr>
          <a:xfrm>
            <a:off x="726281" y="432621"/>
            <a:ext cx="5900942"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Zonage dans la planification des transports</a:t>
            </a:r>
            <a:endParaRPr lang="en-GB" sz="2400" b="1" spc="-13" dirty="0">
              <a:solidFill>
                <a:schemeClr val="bg1"/>
              </a:solidFill>
              <a:latin typeface="Aptos" panose="020B0004020202020204" pitchFamily="34" charset="0"/>
            </a:endParaRPr>
          </a:p>
        </p:txBody>
      </p:sp>
      <p:sp>
        <p:nvSpPr>
          <p:cNvPr id="5" name="Slide Number Placeholder 4">
            <a:extLst>
              <a:ext uri="{FF2B5EF4-FFF2-40B4-BE49-F238E27FC236}">
                <a16:creationId xmlns:a16="http://schemas.microsoft.com/office/drawing/2014/main" id="{03D55DD2-CA6B-DE65-42EA-6680ADAD0CC0}"/>
              </a:ext>
            </a:extLst>
          </p:cNvPr>
          <p:cNvSpPr>
            <a:spLocks noGrp="1"/>
          </p:cNvSpPr>
          <p:nvPr>
            <p:ph type="sldNum" sz="quarter" idx="7"/>
          </p:nvPr>
        </p:nvSpPr>
        <p:spPr/>
        <p:txBody>
          <a:bodyPr/>
          <a:lstStyle/>
          <a:p>
            <a:pPr marL="103685">
              <a:lnSpc>
                <a:spcPts val="1633"/>
              </a:lnSpc>
            </a:pPr>
            <a:fld id="{81D60167-4931-47E6-BA6A-407CBD079E47}" type="slidenum">
              <a:rPr lang="en-AT" spc="-64" smtClean="0"/>
              <a:t>23</a:t>
            </a:fld>
            <a:endParaRPr lang="en-AT" spc="-64" dirty="0"/>
          </a:p>
        </p:txBody>
      </p:sp>
      <p:sp>
        <p:nvSpPr>
          <p:cNvPr id="6" name="object 6">
            <a:extLst>
              <a:ext uri="{FF2B5EF4-FFF2-40B4-BE49-F238E27FC236}">
                <a16:creationId xmlns:a16="http://schemas.microsoft.com/office/drawing/2014/main" id="{C0C0139D-56E2-FDD5-7206-065016F813E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5C913971-202D-A3D1-D0C7-A7F846E68445}"/>
              </a:ext>
            </a:extLst>
          </p:cNvPr>
          <p:cNvSpPr txBox="1"/>
          <p:nvPr/>
        </p:nvSpPr>
        <p:spPr>
          <a:xfrm>
            <a:off x="726280" y="893699"/>
            <a:ext cx="1073319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Pourquoi le zonage est-il important ? Suite.</a:t>
            </a:r>
            <a:endParaRPr lang="en-GB" sz="3200" b="1" dirty="0">
              <a:solidFill>
                <a:schemeClr val="tx1"/>
              </a:solidFill>
              <a:latin typeface="Aptos" panose="020B0004020202020204" pitchFamily="34" charset="0"/>
              <a:cs typeface="Arial"/>
            </a:endParaRPr>
          </a:p>
        </p:txBody>
      </p:sp>
      <p:sp>
        <p:nvSpPr>
          <p:cNvPr id="7" name="Content Placeholder 2">
            <a:extLst>
              <a:ext uri="{FF2B5EF4-FFF2-40B4-BE49-F238E27FC236}">
                <a16:creationId xmlns:a16="http://schemas.microsoft.com/office/drawing/2014/main" id="{B563A14C-9A8D-D3D8-0F34-FF19AF829DE0}"/>
              </a:ext>
            </a:extLst>
          </p:cNvPr>
          <p:cNvSpPr txBox="1">
            <a:spLocks/>
          </p:cNvSpPr>
          <p:nvPr/>
        </p:nvSpPr>
        <p:spPr>
          <a:xfrm>
            <a:off x="726279" y="1354776"/>
            <a:ext cx="10733192" cy="4963099"/>
          </a:xfrm>
          <a:prstGeom prst="rect">
            <a:avLst/>
          </a:prstGeom>
        </p:spPr>
        <p:txBody>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1200"/>
              </a:spcBef>
              <a:buFont typeface="Arial" panose="020B0604020202020204" pitchFamily="34" charset="0"/>
              <a:buChar char="•"/>
            </a:pPr>
            <a:endParaRPr lang="en-US" sz="1800" dirty="0">
              <a:solidFill>
                <a:sysClr val="windowText" lastClr="000000"/>
              </a:solidFill>
              <a:latin typeface="Aptos" panose="020B0004020202020204" pitchFamily="34" charset="0"/>
            </a:endParaRPr>
          </a:p>
        </p:txBody>
      </p:sp>
      <p:pic>
        <p:nvPicPr>
          <p:cNvPr id="8" name="Picture 7" descr="A map of a city&#10;&#10;AI-generated content may be incorrect.">
            <a:extLst>
              <a:ext uri="{FF2B5EF4-FFF2-40B4-BE49-F238E27FC236}">
                <a16:creationId xmlns:a16="http://schemas.microsoft.com/office/drawing/2014/main" id="{551E85EE-AC46-0A5D-DD69-731E9A2D23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478" y="1354776"/>
            <a:ext cx="5887099" cy="4929464"/>
          </a:xfrm>
          <a:prstGeom prst="rect">
            <a:avLst/>
          </a:prstGeom>
        </p:spPr>
      </p:pic>
      <p:pic>
        <p:nvPicPr>
          <p:cNvPr id="10" name="Picture 9" descr="A map of a city&#10;&#10;AI-generated content may be incorrect.">
            <a:extLst>
              <a:ext uri="{FF2B5EF4-FFF2-40B4-BE49-F238E27FC236}">
                <a16:creationId xmlns:a16="http://schemas.microsoft.com/office/drawing/2014/main" id="{077B95C9-55EF-23F0-2A8D-0B77E05A27D7}"/>
              </a:ext>
            </a:extLst>
          </p:cNvPr>
          <p:cNvPicPr>
            <a:picLocks noChangeAspect="1"/>
          </p:cNvPicPr>
          <p:nvPr/>
        </p:nvPicPr>
        <p:blipFill>
          <a:blip r:embed="rId2">
            <a:extLst>
              <a:ext uri="{28A0092B-C50C-407E-A947-70E740481C1C}">
                <a14:useLocalDpi xmlns:a14="http://schemas.microsoft.com/office/drawing/2010/main" val="0"/>
              </a:ext>
            </a:extLst>
          </a:blip>
          <a:srcRect t="66374" r="63332"/>
          <a:stretch>
            <a:fillRect/>
          </a:stretch>
        </p:blipFill>
        <p:spPr>
          <a:xfrm>
            <a:off x="6763775" y="2375271"/>
            <a:ext cx="5090639" cy="3908969"/>
          </a:xfrm>
          <a:prstGeom prst="rect">
            <a:avLst/>
          </a:prstGeom>
        </p:spPr>
      </p:pic>
      <p:sp>
        <p:nvSpPr>
          <p:cNvPr id="3" name="object 6">
            <a:extLst>
              <a:ext uri="{FF2B5EF4-FFF2-40B4-BE49-F238E27FC236}">
                <a16:creationId xmlns:a16="http://schemas.microsoft.com/office/drawing/2014/main" id="{C4C9C078-C75C-2B8C-6318-41E46576C34B}"/>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3740278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Données d'entrée</a:t>
            </a:r>
          </a:p>
        </p:txBody>
      </p:sp>
      <p:sp>
        <p:nvSpPr>
          <p:cNvPr id="5" name="Slide Number Placeholder 4">
            <a:extLst>
              <a:ext uri="{FF2B5EF4-FFF2-40B4-BE49-F238E27FC236}">
                <a16:creationId xmlns:a16="http://schemas.microsoft.com/office/drawing/2014/main" id="{E9392974-721D-6C2A-D6CF-A948B15AB87A}"/>
              </a:ext>
            </a:extLst>
          </p:cNvPr>
          <p:cNvSpPr>
            <a:spLocks noGrp="1"/>
          </p:cNvSpPr>
          <p:nvPr>
            <p:ph type="sldNum" sz="quarter" idx="7"/>
          </p:nvPr>
        </p:nvSpPr>
        <p:spPr/>
        <p:txBody>
          <a:bodyPr/>
          <a:lstStyle/>
          <a:p>
            <a:pPr marL="103685">
              <a:lnSpc>
                <a:spcPts val="1633"/>
              </a:lnSpc>
            </a:pPr>
            <a:fld id="{81D60167-4931-47E6-BA6A-407CBD079E47}" type="slidenum">
              <a:rPr lang="en-AT" spc="-64" smtClean="0"/>
              <a:t>24</a:t>
            </a:fld>
            <a:endParaRPr lang="en-AT" spc="-64" dirty="0"/>
          </a:p>
        </p:txBody>
      </p:sp>
      <p:sp>
        <p:nvSpPr>
          <p:cNvPr id="4" name="object 6">
            <a:extLst>
              <a:ext uri="{FF2B5EF4-FFF2-40B4-BE49-F238E27FC236}">
                <a16:creationId xmlns:a16="http://schemas.microsoft.com/office/drawing/2014/main" id="{5E4A44FF-37F0-5F7B-8413-0AB0FE72CEB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6" name="object 6">
            <a:extLst>
              <a:ext uri="{FF2B5EF4-FFF2-40B4-BE49-F238E27FC236}">
                <a16:creationId xmlns:a16="http://schemas.microsoft.com/office/drawing/2014/main" id="{20FF6823-8525-1F65-245C-8A3BCF0B4D75}"/>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836650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0AF7B-9B8A-77CD-5023-49BFD595D1F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0CA0E55-A40E-5719-853E-D92A307A8251}"/>
              </a:ext>
            </a:extLst>
          </p:cNvPr>
          <p:cNvSpPr txBox="1">
            <a:spLocks noGrp="1"/>
          </p:cNvSpPr>
          <p:nvPr>
            <p:ph type="title"/>
          </p:nvPr>
        </p:nvSpPr>
        <p:spPr>
          <a:xfrm>
            <a:off x="726282" y="432621"/>
            <a:ext cx="2957444"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4. </a:t>
            </a:r>
            <a:r>
              <a:rPr lang="en-US" sz="2400" b="1" dirty="0">
                <a:solidFill>
                  <a:schemeClr val="bg1"/>
                </a:solidFill>
              </a:rPr>
              <a:t>Données d'entrée</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5FF636F1-7490-8730-737F-B675A48DC6D4}"/>
              </a:ext>
            </a:extLst>
          </p:cNvPr>
          <p:cNvSpPr txBox="1"/>
          <p:nvPr/>
        </p:nvSpPr>
        <p:spPr>
          <a:xfrm>
            <a:off x="726282" y="1924678"/>
            <a:ext cx="4828212" cy="170926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latin typeface="Aptos" panose="020B0004020202020204" pitchFamily="34" charset="0"/>
              </a:rPr>
              <a:t>Productions [P]</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Attractions [A]</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Matrice origine-destination</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Matrice des coûts</a:t>
            </a:r>
          </a:p>
          <a:p>
            <a:pPr marL="302078" indent="-285750" defTabSz="1175644" hangingPunct="1">
              <a:lnSpc>
                <a:spcPct val="100000"/>
              </a:lnSpc>
              <a:spcBef>
                <a:spcPts val="600"/>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Choisissez une fonction de friction</a:t>
            </a:r>
            <a:endParaRPr lang="en-GB" b="1" dirty="0">
              <a:solidFill>
                <a:sysClr val="windowText" lastClr="000000"/>
              </a:solidFill>
              <a:latin typeface="Aptos" panose="020B0004020202020204" pitchFamily="34" charset="0"/>
              <a:cs typeface="Arial"/>
            </a:endParaRPr>
          </a:p>
        </p:txBody>
      </p:sp>
      <p:pic>
        <p:nvPicPr>
          <p:cNvPr id="5" name="Picture 4">
            <a:extLst>
              <a:ext uri="{FF2B5EF4-FFF2-40B4-BE49-F238E27FC236}">
                <a16:creationId xmlns:a16="http://schemas.microsoft.com/office/drawing/2014/main" id="{AC4F7358-BB2A-6F1F-8409-0D8CCAC5F7E3}"/>
              </a:ext>
            </a:extLst>
          </p:cNvPr>
          <p:cNvPicPr>
            <a:picLocks noChangeAspect="1"/>
          </p:cNvPicPr>
          <p:nvPr/>
        </p:nvPicPr>
        <p:blipFill>
          <a:blip r:embed="rId2"/>
          <a:stretch>
            <a:fillRect/>
          </a:stretch>
        </p:blipFill>
        <p:spPr>
          <a:xfrm>
            <a:off x="6095999" y="1086609"/>
            <a:ext cx="5208624" cy="2280220"/>
          </a:xfrm>
          <a:prstGeom prst="rect">
            <a:avLst/>
          </a:prstGeom>
        </p:spPr>
      </p:pic>
      <p:pic>
        <p:nvPicPr>
          <p:cNvPr id="9" name="Picture 8">
            <a:extLst>
              <a:ext uri="{FF2B5EF4-FFF2-40B4-BE49-F238E27FC236}">
                <a16:creationId xmlns:a16="http://schemas.microsoft.com/office/drawing/2014/main" id="{FD9CB15E-DBB1-ED86-FB5D-F2EFA6C96E5A}"/>
              </a:ext>
            </a:extLst>
          </p:cNvPr>
          <p:cNvPicPr>
            <a:picLocks noChangeAspect="1"/>
          </p:cNvPicPr>
          <p:nvPr/>
        </p:nvPicPr>
        <p:blipFill>
          <a:blip r:embed="rId3"/>
          <a:stretch>
            <a:fillRect/>
          </a:stretch>
        </p:blipFill>
        <p:spPr>
          <a:xfrm>
            <a:off x="6095999" y="3336427"/>
            <a:ext cx="5208624" cy="1972084"/>
          </a:xfrm>
          <a:prstGeom prst="rect">
            <a:avLst/>
          </a:prstGeom>
        </p:spPr>
      </p:pic>
      <p:cxnSp>
        <p:nvCxnSpPr>
          <p:cNvPr id="7" name="Straight Arrow Connector 6">
            <a:extLst>
              <a:ext uri="{FF2B5EF4-FFF2-40B4-BE49-F238E27FC236}">
                <a16:creationId xmlns:a16="http://schemas.microsoft.com/office/drawing/2014/main" id="{0926A834-FDA0-6EA6-3718-CDF468170A89}"/>
              </a:ext>
            </a:extLst>
          </p:cNvPr>
          <p:cNvCxnSpPr/>
          <p:nvPr/>
        </p:nvCxnSpPr>
        <p:spPr>
          <a:xfrm>
            <a:off x="3822970" y="2830749"/>
            <a:ext cx="2451370" cy="80318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0" name="Slide Number Placeholder 9">
            <a:extLst>
              <a:ext uri="{FF2B5EF4-FFF2-40B4-BE49-F238E27FC236}">
                <a16:creationId xmlns:a16="http://schemas.microsoft.com/office/drawing/2014/main" id="{79C45280-6DB3-711F-4A67-5E7741D7D080}"/>
              </a:ext>
            </a:extLst>
          </p:cNvPr>
          <p:cNvSpPr>
            <a:spLocks noGrp="1"/>
          </p:cNvSpPr>
          <p:nvPr>
            <p:ph type="sldNum" sz="quarter" idx="7"/>
          </p:nvPr>
        </p:nvSpPr>
        <p:spPr/>
        <p:txBody>
          <a:bodyPr/>
          <a:lstStyle/>
          <a:p>
            <a:pPr marL="103685">
              <a:lnSpc>
                <a:spcPts val="1633"/>
              </a:lnSpc>
            </a:pPr>
            <a:fld id="{81D60167-4931-47E6-BA6A-407CBD079E47}" type="slidenum">
              <a:rPr lang="en-AT" spc="-64" smtClean="0"/>
              <a:t>25</a:t>
            </a:fld>
            <a:endParaRPr lang="en-AT" spc="-64" dirty="0"/>
          </a:p>
        </p:txBody>
      </p:sp>
      <p:sp>
        <p:nvSpPr>
          <p:cNvPr id="6" name="object 6">
            <a:extLst>
              <a:ext uri="{FF2B5EF4-FFF2-40B4-BE49-F238E27FC236}">
                <a16:creationId xmlns:a16="http://schemas.microsoft.com/office/drawing/2014/main" id="{E3C111E8-9E05-1CAC-A33A-4F4C125B738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2F2E2638-399C-8462-5976-FB2B794D1E9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GB" b="1" dirty="0">
                <a:solidFill>
                  <a:schemeClr val="tx1"/>
                </a:solidFill>
                <a:latin typeface="Aptos" panose="020B0004020202020204" pitchFamily="34" charset="0"/>
              </a:rPr>
              <a:t>Données d'entrée requises</a:t>
            </a:r>
            <a:endParaRPr lang="en-GB" sz="3200" b="1" dirty="0">
              <a:solidFill>
                <a:schemeClr val="tx1"/>
              </a:solidFill>
              <a:latin typeface="Aptos" panose="020B0004020202020204" pitchFamily="34" charset="0"/>
              <a:cs typeface="Arial"/>
            </a:endParaRPr>
          </a:p>
        </p:txBody>
      </p:sp>
      <p:sp>
        <p:nvSpPr>
          <p:cNvPr id="11" name="TextBox 10">
            <a:extLst>
              <a:ext uri="{FF2B5EF4-FFF2-40B4-BE49-F238E27FC236}">
                <a16:creationId xmlns:a16="http://schemas.microsoft.com/office/drawing/2014/main" id="{54462A60-1474-54E9-287B-092814170C1F}"/>
              </a:ext>
            </a:extLst>
          </p:cNvPr>
          <p:cNvSpPr txBox="1"/>
          <p:nvPr/>
        </p:nvSpPr>
        <p:spPr>
          <a:xfrm>
            <a:off x="8179359" y="5165205"/>
            <a:ext cx="1688123" cy="258532"/>
          </a:xfrm>
          <a:prstGeom prst="rect">
            <a:avLst/>
          </a:prstGeom>
          <a:noFill/>
        </p:spPr>
        <p:txBody>
          <a:bodyPr wrap="square" rtlCol="0">
            <a:spAutoFit/>
          </a:bodyPr>
          <a:lstStyle/>
          <a:p>
            <a:r>
              <a:rPr lang="en-US" sz="1200" dirty="0"/>
              <a:t>Matrice OD</a:t>
            </a:r>
          </a:p>
        </p:txBody>
      </p:sp>
      <p:sp>
        <p:nvSpPr>
          <p:cNvPr id="12" name="TextBox 11">
            <a:extLst>
              <a:ext uri="{FF2B5EF4-FFF2-40B4-BE49-F238E27FC236}">
                <a16:creationId xmlns:a16="http://schemas.microsoft.com/office/drawing/2014/main" id="{3749A4FE-C9CA-CA06-EC31-2A27584F438D}"/>
              </a:ext>
            </a:extLst>
          </p:cNvPr>
          <p:cNvSpPr txBox="1"/>
          <p:nvPr/>
        </p:nvSpPr>
        <p:spPr>
          <a:xfrm>
            <a:off x="8179358" y="3029577"/>
            <a:ext cx="1688123" cy="258532"/>
          </a:xfrm>
          <a:prstGeom prst="rect">
            <a:avLst/>
          </a:prstGeom>
          <a:noFill/>
        </p:spPr>
        <p:txBody>
          <a:bodyPr wrap="square" rtlCol="0">
            <a:spAutoFit/>
          </a:bodyPr>
          <a:lstStyle/>
          <a:p>
            <a:r>
              <a:rPr lang="en-US" sz="1200" dirty="0"/>
              <a:t>Tableau P &amp; A</a:t>
            </a:r>
          </a:p>
        </p:txBody>
      </p:sp>
      <p:sp>
        <p:nvSpPr>
          <p:cNvPr id="13" name="object 6">
            <a:extLst>
              <a:ext uri="{FF2B5EF4-FFF2-40B4-BE49-F238E27FC236}">
                <a16:creationId xmlns:a16="http://schemas.microsoft.com/office/drawing/2014/main" id="{60C56CB8-C9D8-6505-D551-0940C28237FC}"/>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1437022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8B1A6-90F1-5CDA-68B6-D63599EA9A4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87DF100-3847-DF4A-CDF1-EC5FFAE4A232}"/>
              </a:ext>
            </a:extLst>
          </p:cNvPr>
          <p:cNvSpPr txBox="1">
            <a:spLocks noGrp="1"/>
          </p:cNvSpPr>
          <p:nvPr>
            <p:ph type="title"/>
          </p:nvPr>
        </p:nvSpPr>
        <p:spPr>
          <a:xfrm>
            <a:off x="726282" y="432621"/>
            <a:ext cx="3018404"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Données d'entrée</a:t>
            </a:r>
            <a:endParaRPr lang="en-GB" sz="2400" b="1" spc="-13" dirty="0">
              <a:solidFill>
                <a:schemeClr val="bg1"/>
              </a:solidFill>
              <a:latin typeface="Aptos" panose="020B0004020202020204" pitchFamily="34" charset="0"/>
            </a:endParaRPr>
          </a:p>
        </p:txBody>
      </p:sp>
      <p:pic>
        <p:nvPicPr>
          <p:cNvPr id="11" name="Picture 10">
            <a:extLst>
              <a:ext uri="{FF2B5EF4-FFF2-40B4-BE49-F238E27FC236}">
                <a16:creationId xmlns:a16="http://schemas.microsoft.com/office/drawing/2014/main" id="{12558BE8-0431-513C-9ADD-9D8B5F932A1F}"/>
              </a:ext>
            </a:extLst>
          </p:cNvPr>
          <p:cNvPicPr>
            <a:picLocks noChangeAspect="1"/>
          </p:cNvPicPr>
          <p:nvPr/>
        </p:nvPicPr>
        <p:blipFill>
          <a:blip r:embed="rId2"/>
          <a:srcRect b="2752"/>
          <a:stretch>
            <a:fillRect/>
          </a:stretch>
        </p:blipFill>
        <p:spPr>
          <a:xfrm>
            <a:off x="2118450" y="1297500"/>
            <a:ext cx="7973538" cy="4882236"/>
          </a:xfrm>
          <a:prstGeom prst="rect">
            <a:avLst/>
          </a:prstGeom>
        </p:spPr>
      </p:pic>
      <p:sp>
        <p:nvSpPr>
          <p:cNvPr id="4" name="Slide Number Placeholder 3">
            <a:extLst>
              <a:ext uri="{FF2B5EF4-FFF2-40B4-BE49-F238E27FC236}">
                <a16:creationId xmlns:a16="http://schemas.microsoft.com/office/drawing/2014/main" id="{54CA8BB5-37D8-9E45-0500-8F5F0FF1A617}"/>
              </a:ext>
            </a:extLst>
          </p:cNvPr>
          <p:cNvSpPr>
            <a:spLocks noGrp="1"/>
          </p:cNvSpPr>
          <p:nvPr>
            <p:ph type="sldNum" sz="quarter" idx="7"/>
          </p:nvPr>
        </p:nvSpPr>
        <p:spPr/>
        <p:txBody>
          <a:bodyPr/>
          <a:lstStyle/>
          <a:p>
            <a:pPr marL="103685">
              <a:lnSpc>
                <a:spcPts val="1633"/>
              </a:lnSpc>
            </a:pPr>
            <a:fld id="{81D60167-4931-47E6-BA6A-407CBD079E47}" type="slidenum">
              <a:rPr lang="en-AT" spc="-64" smtClean="0"/>
              <a:t>26</a:t>
            </a:fld>
            <a:endParaRPr lang="en-AT" spc="-64" dirty="0"/>
          </a:p>
        </p:txBody>
      </p:sp>
      <p:sp>
        <p:nvSpPr>
          <p:cNvPr id="5" name="object 6">
            <a:extLst>
              <a:ext uri="{FF2B5EF4-FFF2-40B4-BE49-F238E27FC236}">
                <a16:creationId xmlns:a16="http://schemas.microsoft.com/office/drawing/2014/main" id="{FF64FBDD-F862-CADD-7CB2-33088B41BA6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5B2BFD44-A44F-82AB-0D03-70CCF195334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a:t>
            </a:r>
            <a:r>
              <a:rPr lang="en-GB" b="1" dirty="0">
                <a:solidFill>
                  <a:schemeClr val="tx1"/>
                </a:solidFill>
                <a:latin typeface="Aptos" panose="020B0004020202020204" pitchFamily="34" charset="0"/>
              </a:rPr>
              <a:t>Matrice origine-destination</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D8004876-424F-4625-CCE5-3C452117AFB0}"/>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1951455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93DA6-1160-A96D-4202-C352BD4E580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BFABD46-A6E6-A870-1837-B519D9D6F236}"/>
              </a:ext>
            </a:extLst>
          </p:cNvPr>
          <p:cNvSpPr txBox="1">
            <a:spLocks noGrp="1"/>
          </p:cNvSpPr>
          <p:nvPr>
            <p:ph type="title"/>
          </p:nvPr>
        </p:nvSpPr>
        <p:spPr>
          <a:xfrm>
            <a:off x="726282" y="432621"/>
            <a:ext cx="276585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Données d'entrée</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2555FD24-2C9E-5F5A-5F88-C856DEDFF1BD}"/>
              </a:ext>
            </a:extLst>
          </p:cNvPr>
          <p:cNvSpPr txBox="1"/>
          <p:nvPr/>
        </p:nvSpPr>
        <p:spPr>
          <a:xfrm>
            <a:off x="726282" y="1924678"/>
            <a:ext cx="4497471" cy="570486"/>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err="1">
                <a:latin typeface="Aptos" panose="020B0004020202020204" pitchFamily="34" charset="0"/>
              </a:rPr>
              <a:t>Fij </a:t>
            </a:r>
            <a:r>
              <a:rPr lang="en-US" sz="1800" dirty="0">
                <a:latin typeface="Aptos" panose="020B0004020202020204" pitchFamily="34" charset="0"/>
              </a:rPr>
              <a:t>(facteur de frottement) sélectionné = </a:t>
            </a:r>
            <a:r>
              <a:rPr lang="en-US" sz="1800" b="1" dirty="0" err="1">
                <a:latin typeface="Aptos" panose="020B0004020202020204" pitchFamily="34" charset="0"/>
              </a:rPr>
              <a:t>Fn</a:t>
            </a:r>
            <a:r>
              <a:rPr lang="en-US" sz="1800" b="1" dirty="0">
                <a:latin typeface="Aptos" panose="020B0004020202020204" pitchFamily="34" charset="0"/>
              </a:rPr>
              <a:t> inverse du carré</a:t>
            </a:r>
            <a:endParaRPr lang="en-GB" b="1" dirty="0">
              <a:solidFill>
                <a:sysClr val="windowText" lastClr="000000"/>
              </a:solidFill>
              <a:latin typeface="Aptos" panose="020B0004020202020204" pitchFamily="34" charset="0"/>
              <a:cs typeface="Arial"/>
            </a:endParaRPr>
          </a:p>
        </p:txBody>
      </p:sp>
      <p:pic>
        <p:nvPicPr>
          <p:cNvPr id="7" name="Picture 6">
            <a:extLst>
              <a:ext uri="{FF2B5EF4-FFF2-40B4-BE49-F238E27FC236}">
                <a16:creationId xmlns:a16="http://schemas.microsoft.com/office/drawing/2014/main" id="{0D7897C8-A91E-97D0-0929-6904355AF086}"/>
              </a:ext>
            </a:extLst>
          </p:cNvPr>
          <p:cNvPicPr>
            <a:picLocks noChangeAspect="1"/>
          </p:cNvPicPr>
          <p:nvPr/>
        </p:nvPicPr>
        <p:blipFill>
          <a:blip r:embed="rId2"/>
          <a:stretch>
            <a:fillRect/>
          </a:stretch>
        </p:blipFill>
        <p:spPr>
          <a:xfrm>
            <a:off x="5348340" y="1503680"/>
            <a:ext cx="6456215" cy="4167545"/>
          </a:xfrm>
          <a:prstGeom prst="rect">
            <a:avLst/>
          </a:prstGeom>
        </p:spPr>
      </p:pic>
      <p:pic>
        <p:nvPicPr>
          <p:cNvPr id="12" name="Picture 11">
            <a:extLst>
              <a:ext uri="{FF2B5EF4-FFF2-40B4-BE49-F238E27FC236}">
                <a16:creationId xmlns:a16="http://schemas.microsoft.com/office/drawing/2014/main" id="{DD2C7DEA-4A78-B745-04CC-CE76A77C7B2A}"/>
              </a:ext>
            </a:extLst>
          </p:cNvPr>
          <p:cNvPicPr>
            <a:picLocks noChangeAspect="1"/>
          </p:cNvPicPr>
          <p:nvPr/>
        </p:nvPicPr>
        <p:blipFill>
          <a:blip r:embed="rId3"/>
          <a:stretch>
            <a:fillRect/>
          </a:stretch>
        </p:blipFill>
        <p:spPr>
          <a:xfrm>
            <a:off x="726281" y="3015836"/>
            <a:ext cx="4828213" cy="2144907"/>
          </a:xfrm>
          <a:prstGeom prst="rect">
            <a:avLst/>
          </a:prstGeom>
        </p:spPr>
      </p:pic>
      <p:sp>
        <p:nvSpPr>
          <p:cNvPr id="5" name="Slide Number Placeholder 4">
            <a:extLst>
              <a:ext uri="{FF2B5EF4-FFF2-40B4-BE49-F238E27FC236}">
                <a16:creationId xmlns:a16="http://schemas.microsoft.com/office/drawing/2014/main" id="{AD67C896-56E7-9FFA-E5AC-F6A25D74A792}"/>
              </a:ext>
            </a:extLst>
          </p:cNvPr>
          <p:cNvSpPr>
            <a:spLocks noGrp="1"/>
          </p:cNvSpPr>
          <p:nvPr>
            <p:ph type="sldNum" sz="quarter" idx="7"/>
          </p:nvPr>
        </p:nvSpPr>
        <p:spPr/>
        <p:txBody>
          <a:bodyPr/>
          <a:lstStyle/>
          <a:p>
            <a:pPr marL="103685">
              <a:lnSpc>
                <a:spcPts val="1633"/>
              </a:lnSpc>
            </a:pPr>
            <a:fld id="{81D60167-4931-47E6-BA6A-407CBD079E47}" type="slidenum">
              <a:rPr lang="en-AT" spc="-64" smtClean="0"/>
              <a:t>27</a:t>
            </a:fld>
            <a:endParaRPr lang="en-AT" spc="-64" dirty="0"/>
          </a:p>
        </p:txBody>
      </p:sp>
      <p:sp>
        <p:nvSpPr>
          <p:cNvPr id="8" name="object 3">
            <a:extLst>
              <a:ext uri="{FF2B5EF4-FFF2-40B4-BE49-F238E27FC236}">
                <a16:creationId xmlns:a16="http://schemas.microsoft.com/office/drawing/2014/main" id="{46B8E66E-11CA-3190-0E28-512EF320B0D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4.3. </a:t>
            </a:r>
            <a:r>
              <a:rPr lang="en-GB" b="1" dirty="0" err="1">
                <a:solidFill>
                  <a:schemeClr val="tx1"/>
                </a:solidFill>
                <a:latin typeface="Aptos" panose="020B0004020202020204" pitchFamily="34" charset="0"/>
              </a:rPr>
              <a:t>Fij </a:t>
            </a:r>
            <a:r>
              <a:rPr lang="en-GB" b="1" dirty="0">
                <a:solidFill>
                  <a:schemeClr val="tx1"/>
                </a:solidFill>
                <a:latin typeface="Aptos" panose="020B0004020202020204" pitchFamily="34" charset="0"/>
              </a:rPr>
              <a:t>– Facteur de frottement et matrice des coûts</a:t>
            </a:r>
            <a:endParaRPr lang="en-GB" sz="3200" b="1" dirty="0">
              <a:solidFill>
                <a:schemeClr val="tx1"/>
              </a:solidFill>
              <a:latin typeface="Aptos" panose="020B0004020202020204" pitchFamily="34" charset="0"/>
              <a:cs typeface="Arial"/>
            </a:endParaRPr>
          </a:p>
        </p:txBody>
      </p:sp>
      <p:sp>
        <p:nvSpPr>
          <p:cNvPr id="9" name="TextBox 8">
            <a:extLst>
              <a:ext uri="{FF2B5EF4-FFF2-40B4-BE49-F238E27FC236}">
                <a16:creationId xmlns:a16="http://schemas.microsoft.com/office/drawing/2014/main" id="{730C98FF-3719-F2D7-4932-CDD568F30783}"/>
              </a:ext>
            </a:extLst>
          </p:cNvPr>
          <p:cNvSpPr txBox="1"/>
          <p:nvPr/>
        </p:nvSpPr>
        <p:spPr>
          <a:xfrm>
            <a:off x="8269793" y="5671225"/>
            <a:ext cx="2672862" cy="286232"/>
          </a:xfrm>
          <a:prstGeom prst="rect">
            <a:avLst/>
          </a:prstGeom>
          <a:noFill/>
        </p:spPr>
        <p:txBody>
          <a:bodyPr wrap="square" rtlCol="0">
            <a:spAutoFit/>
          </a:bodyPr>
          <a:lstStyle/>
          <a:p>
            <a:r>
              <a:rPr lang="en-US" sz="1400" dirty="0"/>
              <a:t>Matrice des coûts</a:t>
            </a:r>
          </a:p>
        </p:txBody>
      </p:sp>
      <p:sp>
        <p:nvSpPr>
          <p:cNvPr id="10" name="object 6">
            <a:extLst>
              <a:ext uri="{FF2B5EF4-FFF2-40B4-BE49-F238E27FC236}">
                <a16:creationId xmlns:a16="http://schemas.microsoft.com/office/drawing/2014/main" id="{D2DE58B6-003E-38B3-C4FF-E1FD11D37E35}"/>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
        <p:nvSpPr>
          <p:cNvPr id="13" name="object 6">
            <a:extLst>
              <a:ext uri="{FF2B5EF4-FFF2-40B4-BE49-F238E27FC236}">
                <a16:creationId xmlns:a16="http://schemas.microsoft.com/office/drawing/2014/main" id="{AAF1A936-56C6-A5E3-E5C2-402166D9CAF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641296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676D1-56E5-7289-EAB2-67A5773325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43FA277-0E49-AD56-D8D3-F4781546A1C9}"/>
              </a:ext>
            </a:extLst>
          </p:cNvPr>
          <p:cNvSpPr txBox="1">
            <a:spLocks noGrp="1"/>
          </p:cNvSpPr>
          <p:nvPr>
            <p:ph type="title"/>
          </p:nvPr>
        </p:nvSpPr>
        <p:spPr>
          <a:xfrm>
            <a:off x="726282" y="432621"/>
            <a:ext cx="282681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Données d'entrée</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8579085B-52B4-C1E5-6D98-A66476B68C58}"/>
              </a:ext>
            </a:extLst>
          </p:cNvPr>
          <p:cNvSpPr txBox="1"/>
          <p:nvPr/>
        </p:nvSpPr>
        <p:spPr>
          <a:xfrm>
            <a:off x="726282" y="1415065"/>
            <a:ext cx="7522774"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Appliquez les valeurs, calculez les valeurs </a:t>
            </a:r>
            <a:r>
              <a:rPr lang="en-US" sz="1800" dirty="0" err="1">
                <a:latin typeface="Aptos" panose="020B0004020202020204" pitchFamily="34" charset="0"/>
              </a:rPr>
              <a:t>Tij </a:t>
            </a:r>
            <a:r>
              <a:rPr lang="en-US" sz="1800" dirty="0">
                <a:latin typeface="Aptos" panose="020B0004020202020204" pitchFamily="34" charset="0"/>
              </a:rPr>
              <a:t>et créez le tableau ci-dessous</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Appliquez les facteurs d'équilibrage, </a:t>
            </a:r>
            <a:r>
              <a:rPr lang="en-US" sz="1800" dirty="0" err="1">
                <a:solidFill>
                  <a:sysClr val="windowText" lastClr="000000"/>
                </a:solidFill>
                <a:latin typeface="Aptos" panose="020B0004020202020204" pitchFamily="34" charset="0"/>
                <a:cs typeface="Arial"/>
              </a:rPr>
              <a:t>bj </a:t>
            </a:r>
            <a:r>
              <a:rPr lang="en-US" sz="1800" dirty="0">
                <a:solidFill>
                  <a:sysClr val="windowText" lastClr="000000"/>
                </a:solidFill>
                <a:latin typeface="Aptos" panose="020B0004020202020204" pitchFamily="34" charset="0"/>
                <a:cs typeface="Arial"/>
              </a:rPr>
              <a:t>= 1,00, ai = (300/494,05), etc.</a:t>
            </a:r>
            <a:endParaRPr lang="en-GB" dirty="0">
              <a:solidFill>
                <a:sysClr val="windowText" lastClr="000000"/>
              </a:solidFill>
              <a:latin typeface="Aptos" panose="020B0004020202020204" pitchFamily="34" charset="0"/>
              <a:cs typeface="Arial"/>
            </a:endParaRPr>
          </a:p>
        </p:txBody>
      </p:sp>
      <p:pic>
        <p:nvPicPr>
          <p:cNvPr id="5" name="Picture 4">
            <a:extLst>
              <a:ext uri="{FF2B5EF4-FFF2-40B4-BE49-F238E27FC236}">
                <a16:creationId xmlns:a16="http://schemas.microsoft.com/office/drawing/2014/main" id="{78C6D4F1-600C-4C94-B727-7F1BEC4C5DFF}"/>
              </a:ext>
            </a:extLst>
          </p:cNvPr>
          <p:cNvPicPr>
            <a:picLocks noChangeAspect="1"/>
          </p:cNvPicPr>
          <p:nvPr/>
        </p:nvPicPr>
        <p:blipFill>
          <a:blip r:embed="rId2"/>
          <a:srcRect t="3665" b="17211"/>
          <a:stretch/>
        </p:blipFill>
        <p:spPr>
          <a:xfrm>
            <a:off x="2181650" y="2387022"/>
            <a:ext cx="8473852" cy="3803515"/>
          </a:xfrm>
          <a:prstGeom prst="rect">
            <a:avLst/>
          </a:prstGeom>
        </p:spPr>
      </p:pic>
      <p:sp>
        <p:nvSpPr>
          <p:cNvPr id="7" name="Slide Number Placeholder 6">
            <a:extLst>
              <a:ext uri="{FF2B5EF4-FFF2-40B4-BE49-F238E27FC236}">
                <a16:creationId xmlns:a16="http://schemas.microsoft.com/office/drawing/2014/main" id="{62D1A680-BBC6-DF17-BF37-8466A8ECCEDD}"/>
              </a:ext>
            </a:extLst>
          </p:cNvPr>
          <p:cNvSpPr>
            <a:spLocks noGrp="1"/>
          </p:cNvSpPr>
          <p:nvPr>
            <p:ph type="sldNum" sz="quarter" idx="7"/>
          </p:nvPr>
        </p:nvSpPr>
        <p:spPr/>
        <p:txBody>
          <a:bodyPr/>
          <a:lstStyle/>
          <a:p>
            <a:pPr marL="103685">
              <a:lnSpc>
                <a:spcPts val="1633"/>
              </a:lnSpc>
            </a:pPr>
            <a:fld id="{81D60167-4931-47E6-BA6A-407CBD079E47}" type="slidenum">
              <a:rPr lang="en-AT" spc="-64" smtClean="0"/>
              <a:t>28</a:t>
            </a:fld>
            <a:endParaRPr lang="en-AT" spc="-64" dirty="0"/>
          </a:p>
        </p:txBody>
      </p:sp>
      <p:sp>
        <p:nvSpPr>
          <p:cNvPr id="6" name="object 6">
            <a:extLst>
              <a:ext uri="{FF2B5EF4-FFF2-40B4-BE49-F238E27FC236}">
                <a16:creationId xmlns:a16="http://schemas.microsoft.com/office/drawing/2014/main" id="{CDBD97D2-93EA-EB20-AE1A-F27BB398747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9D6F700C-893A-612C-236A-4D19DD0BF3E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 </a:t>
            </a:r>
            <a:r>
              <a:rPr lang="en-GB" b="1" dirty="0">
                <a:solidFill>
                  <a:schemeClr val="tx1"/>
                </a:solidFill>
                <a:latin typeface="Aptos" panose="020B0004020202020204" pitchFamily="34" charset="0"/>
              </a:rPr>
              <a:t>Matrice </a:t>
            </a:r>
            <a:r>
              <a:rPr lang="en-GB" b="1" dirty="0" err="1">
                <a:solidFill>
                  <a:schemeClr val="tx1"/>
                </a:solidFill>
                <a:latin typeface="Aptos" panose="020B0004020202020204" pitchFamily="34" charset="0"/>
              </a:rPr>
              <a:t>Tij</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91BF6596-D87D-1286-03F7-F1B5D8EE9196}"/>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1336314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F530-A834-D40B-B5DD-67864340D59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3C36B8B-D683-F0F3-5E4E-2D0A9D0745A0}"/>
              </a:ext>
            </a:extLst>
          </p:cNvPr>
          <p:cNvSpPr txBox="1">
            <a:spLocks noGrp="1"/>
          </p:cNvSpPr>
          <p:nvPr>
            <p:ph type="title"/>
          </p:nvPr>
        </p:nvSpPr>
        <p:spPr>
          <a:xfrm>
            <a:off x="726282" y="432621"/>
            <a:ext cx="227816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Données d'entrée</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FB570244-11F5-7486-B910-4D0C896151D6}"/>
              </a:ext>
            </a:extLst>
          </p:cNvPr>
          <p:cNvSpPr txBox="1"/>
          <p:nvPr/>
        </p:nvSpPr>
        <p:spPr>
          <a:xfrm>
            <a:off x="726282" y="1264340"/>
            <a:ext cx="8116093"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Appliquez des facteurs d'équilibrage pour chaque itération.</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La nouvelle valeur est calculée en multipliant les valeurs précédentes et les deux ratios ai et </a:t>
            </a:r>
            <a:r>
              <a:rPr lang="en-US" sz="1800" dirty="0" err="1">
                <a:solidFill>
                  <a:sysClr val="windowText" lastClr="000000"/>
                </a:solidFill>
                <a:latin typeface="Aptos" panose="020B0004020202020204" pitchFamily="34" charset="0"/>
                <a:cs typeface="Arial"/>
              </a:rPr>
              <a:t>bj.</a:t>
            </a:r>
            <a:endParaRPr lang="en-GB" dirty="0">
              <a:solidFill>
                <a:sysClr val="windowText" lastClr="000000"/>
              </a:solidFill>
              <a:latin typeface="Aptos" panose="020B0004020202020204" pitchFamily="34" charset="0"/>
              <a:cs typeface="Arial"/>
            </a:endParaRPr>
          </a:p>
        </p:txBody>
      </p:sp>
      <p:pic>
        <p:nvPicPr>
          <p:cNvPr id="7" name="Picture 6">
            <a:extLst>
              <a:ext uri="{FF2B5EF4-FFF2-40B4-BE49-F238E27FC236}">
                <a16:creationId xmlns:a16="http://schemas.microsoft.com/office/drawing/2014/main" id="{A69A0063-B47B-E454-BC9A-A73677FCAD24}"/>
              </a:ext>
            </a:extLst>
          </p:cNvPr>
          <p:cNvPicPr>
            <a:picLocks noChangeAspect="1"/>
          </p:cNvPicPr>
          <p:nvPr/>
        </p:nvPicPr>
        <p:blipFill>
          <a:blip r:embed="rId2"/>
          <a:stretch>
            <a:fillRect/>
          </a:stretch>
        </p:blipFill>
        <p:spPr>
          <a:xfrm>
            <a:off x="3126377" y="2278349"/>
            <a:ext cx="7262119" cy="3928078"/>
          </a:xfrm>
          <a:prstGeom prst="rect">
            <a:avLst/>
          </a:prstGeom>
        </p:spPr>
      </p:pic>
      <p:sp>
        <p:nvSpPr>
          <p:cNvPr id="5" name="Slide Number Placeholder 4">
            <a:extLst>
              <a:ext uri="{FF2B5EF4-FFF2-40B4-BE49-F238E27FC236}">
                <a16:creationId xmlns:a16="http://schemas.microsoft.com/office/drawing/2014/main" id="{F38DFF02-C0CA-F1BE-0CB7-ADC87729187B}"/>
              </a:ext>
            </a:extLst>
          </p:cNvPr>
          <p:cNvSpPr>
            <a:spLocks noGrp="1"/>
          </p:cNvSpPr>
          <p:nvPr>
            <p:ph type="sldNum" sz="quarter" idx="7"/>
          </p:nvPr>
        </p:nvSpPr>
        <p:spPr/>
        <p:txBody>
          <a:bodyPr/>
          <a:lstStyle/>
          <a:p>
            <a:pPr marL="103685">
              <a:lnSpc>
                <a:spcPts val="1633"/>
              </a:lnSpc>
            </a:pPr>
            <a:fld id="{81D60167-4931-47E6-BA6A-407CBD079E47}" type="slidenum">
              <a:rPr lang="en-AT" spc="-64" smtClean="0"/>
              <a:t>29</a:t>
            </a:fld>
            <a:endParaRPr lang="en-AT" spc="-64" dirty="0"/>
          </a:p>
        </p:txBody>
      </p:sp>
      <p:sp>
        <p:nvSpPr>
          <p:cNvPr id="6" name="object 6">
            <a:extLst>
              <a:ext uri="{FF2B5EF4-FFF2-40B4-BE49-F238E27FC236}">
                <a16:creationId xmlns:a16="http://schemas.microsoft.com/office/drawing/2014/main" id="{DE34D970-9993-83C8-A198-5DB6D8D28D9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F7C803C3-1DF8-4EE9-FC62-F761B5432DB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a:t>
            </a:r>
            <a:r>
              <a:rPr lang="en-GB" b="1" dirty="0">
                <a:solidFill>
                  <a:schemeClr val="tx1"/>
                </a:solidFill>
                <a:latin typeface="Aptos" panose="020B0004020202020204" pitchFamily="34" charset="0"/>
              </a:rPr>
              <a:t>Itération d'équilibrage n° 1</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85DA1DEE-7E51-BC8C-2E85-59D46217C0E2}"/>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3510995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90989"/>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7" name="Slide Number Placeholder 6">
            <a:extLst>
              <a:ext uri="{FF2B5EF4-FFF2-40B4-BE49-F238E27FC236}">
                <a16:creationId xmlns:a16="http://schemas.microsoft.com/office/drawing/2014/main" id="{37D91F65-8005-EC6D-9B65-F9E2C009FDA8}"/>
              </a:ext>
            </a:extLst>
          </p:cNvPr>
          <p:cNvSpPr>
            <a:spLocks noGrp="1"/>
          </p:cNvSpPr>
          <p:nvPr>
            <p:ph type="sldNum" sz="quarter" idx="7"/>
          </p:nvPr>
        </p:nvSpPr>
        <p:spPr/>
        <p:txBody>
          <a:bodyPr/>
          <a:lstStyle/>
          <a:p>
            <a:pPr marL="103685">
              <a:lnSpc>
                <a:spcPts val="1633"/>
              </a:lnSpc>
            </a:pPr>
            <a:fld id="{81D60167-4931-47E6-BA6A-407CBD079E47}" type="slidenum">
              <a:rPr lang="en-AT" spc="-64" smtClean="0"/>
              <a:t>3</a:t>
            </a:fld>
            <a:endParaRPr lang="en-AT" spc="-64" dirty="0"/>
          </a:p>
        </p:txBody>
      </p:sp>
      <p:graphicFrame>
        <p:nvGraphicFramePr>
          <p:cNvPr id="6" name="Table 5">
            <a:extLst>
              <a:ext uri="{FF2B5EF4-FFF2-40B4-BE49-F238E27FC236}">
                <a16:creationId xmlns:a16="http://schemas.microsoft.com/office/drawing/2014/main" id="{0229D276-C33C-C98A-F87C-38881C7D0995}"/>
              </a:ext>
            </a:extLst>
          </p:cNvPr>
          <p:cNvGraphicFramePr>
            <a:graphicFrameLocks noGrp="1"/>
          </p:cNvGraphicFramePr>
          <p:nvPr>
            <p:extLst>
              <p:ext uri="{D42A27DB-BD31-4B8C-83A1-F6EECF244321}">
                <p14:modId xmlns:p14="http://schemas.microsoft.com/office/powerpoint/2010/main" val="1379586376"/>
              </p:ext>
            </p:extLst>
          </p:nvPr>
        </p:nvGraphicFramePr>
        <p:xfrm>
          <a:off x="726282" y="930189"/>
          <a:ext cx="5369718" cy="5466285"/>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r>
                        <a:rPr lang="en-US" sz="1400" b="1" i="0" baseline="0" dirty="0">
                          <a:solidFill>
                            <a:schemeClr val="tx1"/>
                          </a:solidFill>
                          <a:effectLst/>
                          <a:latin typeface="Aptos" panose="020B0004020202020204" pitchFamily="34" charset="0"/>
                          <a:ea typeface="+mn-ea"/>
                          <a:cs typeface="+mn-cs"/>
                        </a:rPr>
                        <a:t>Section 0 : Objectifs et résultats d'apprentissage </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ptos" panose="020B0004020202020204" pitchFamily="34" charset="0"/>
                          <a:cs typeface="Arial" panose="020B0604020202020204" pitchFamily="34" charset="0"/>
                        </a:rPr>
                        <a:t>4</a:t>
                      </a:r>
                      <a:endParaRPr lang="en-AT" sz="14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US" sz="1400" spc="64" dirty="0">
                          <a:solidFill>
                            <a:sysClr val="windowText" lastClr="000000"/>
                          </a:solidFill>
                          <a:latin typeface="Aptos" panose="020B0004020202020204" pitchFamily="34" charset="0"/>
                          <a:cs typeface="Arial"/>
                        </a:rPr>
                        <a:t>0.1. Objectifs</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ptos" panose="020B0004020202020204" pitchFamily="34" charset="0"/>
                          <a:cs typeface="Arial" panose="020B0604020202020204" pitchFamily="34" charset="0"/>
                        </a:rPr>
                        <a:t>5</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US" sz="1400" spc="64" dirty="0">
                          <a:solidFill>
                            <a:sysClr val="windowText" lastClr="000000"/>
                          </a:solidFill>
                          <a:latin typeface="Aptos" panose="020B0004020202020204" pitchFamily="34" charset="0"/>
                          <a:cs typeface="Arial"/>
                        </a:rPr>
                        <a:t>0.2. Résultats d'apprentissage </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7</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r>
                        <a:rPr lang="en-US" sz="1400" dirty="0">
                          <a:latin typeface="Aptos" panose="020B0004020202020204" pitchFamily="34" charset="0"/>
                        </a:rPr>
                        <a:t>0.3. Référence au cours théorique correspondant</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8</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4061480"/>
                  </a:ext>
                </a:extLst>
              </a:tr>
              <a:tr h="344099">
                <a:tc>
                  <a:txBody>
                    <a:bodyPr/>
                    <a:lstStyle/>
                    <a:p>
                      <a:pPr marL="111125" indent="0"/>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r>
                        <a:rPr lang="en-US" sz="1400" b="1" dirty="0">
                          <a:solidFill>
                            <a:sysClr val="windowText" lastClr="000000"/>
                          </a:solidFill>
                          <a:latin typeface="Aptos" panose="020B0004020202020204" pitchFamily="34" charset="0"/>
                          <a:cs typeface="Arial"/>
                        </a:rPr>
                        <a:t>Section 1 : Introduction à la modélisation des transports</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ptos" panose="020B0004020202020204" pitchFamily="34" charset="0"/>
                          <a:cs typeface="Arial" panose="020B0604020202020204" pitchFamily="34" charset="0"/>
                        </a:rPr>
                        <a:t>9</a:t>
                      </a:r>
                      <a:endParaRPr lang="en-AT" sz="14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r>
                        <a:rPr lang="en-GB" sz="1400" spc="64" dirty="0">
                          <a:solidFill>
                            <a:sysClr val="windowText" lastClr="000000"/>
                          </a:solidFill>
                          <a:latin typeface="Aptos" panose="020B0004020202020204" pitchFamily="34" charset="0"/>
                          <a:cs typeface="Arial"/>
                        </a:rPr>
                        <a:t>1.1. Qu'est-ce que la répartition des déplacements ? </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10</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r>
                        <a:rPr lang="en-GB" sz="1400" spc="64" dirty="0">
                          <a:solidFill>
                            <a:sysClr val="windowText" lastClr="000000"/>
                          </a:solidFill>
                          <a:latin typeface="Aptos" panose="020B0004020202020204" pitchFamily="34" charset="0"/>
                          <a:cs typeface="Arial"/>
                        </a:rPr>
                        <a:t>1.2. Méthodes de répartition des déplacements </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ptos" panose="020B0004020202020204" pitchFamily="34" charset="0"/>
                          <a:cs typeface="Arial" panose="020B0604020202020204" pitchFamily="34" charset="0"/>
                        </a:rPr>
                        <a:t>11</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pPr marL="111125" indent="0"/>
                      <a:r>
                        <a:rPr lang="en-GB" sz="1400" spc="64" dirty="0">
                          <a:solidFill>
                            <a:sysClr val="windowText" lastClr="000000"/>
                          </a:solidFill>
                          <a:latin typeface="Aptos" panose="020B0004020202020204" pitchFamily="34" charset="0"/>
                          <a:cs typeface="Arial"/>
                        </a:rPr>
                        <a:t>1.3. Hypothèses de base </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ptos" panose="020B0004020202020204" pitchFamily="34" charset="0"/>
                          <a:cs typeface="Arial" panose="020B0604020202020204" pitchFamily="34" charset="0"/>
                        </a:rPr>
                        <a:t>12</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sz="1400" b="1" dirty="0">
                          <a:solidFill>
                            <a:sysClr val="windowText" lastClr="000000"/>
                          </a:solidFill>
                          <a:latin typeface="Aptos" panose="020B0004020202020204" pitchFamily="34" charset="0"/>
                          <a:cs typeface="Arial"/>
                        </a:rPr>
                        <a:t>Section 2 : Le modèle gravitationnel</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13</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r>
                        <a:rPr lang="en-US" sz="1400" spc="64" dirty="0">
                          <a:solidFill>
                            <a:sysClr val="windowText" lastClr="000000"/>
                          </a:solidFill>
                          <a:latin typeface="Aptos" panose="020B0004020202020204" pitchFamily="34" charset="0"/>
                          <a:cs typeface="Arial"/>
                        </a:rPr>
                        <a:t>2.1. Le modèle gravitationnel – Concept et hypothèses</a:t>
                      </a:r>
                      <a:endParaRPr lang="en-AT" sz="14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ptos" panose="020B0004020202020204" pitchFamily="34" charset="0"/>
                          <a:cs typeface="Arial" panose="020B0604020202020204" pitchFamily="34" charset="0"/>
                        </a:rPr>
                        <a:t>14</a:t>
                      </a:r>
                      <a:endParaRPr lang="en-AT" sz="14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r>
                        <a:rPr lang="en-US" sz="1400" spc="64" dirty="0">
                          <a:solidFill>
                            <a:sysClr val="windowText" lastClr="000000"/>
                          </a:solidFill>
                          <a:latin typeface="Aptos" panose="020B0004020202020204" pitchFamily="34" charset="0"/>
                          <a:cs typeface="Arial"/>
                        </a:rPr>
                        <a:t>2.2. Formule du modèle gravitationnel</a:t>
                      </a:r>
                      <a:r>
                        <a:rPr lang="en-GB" sz="1400" spc="64" dirty="0">
                          <a:solidFill>
                            <a:sysClr val="windowText" lastClr="000000"/>
                          </a:solidFill>
                          <a:latin typeface="Aptos" panose="020B0004020202020204" pitchFamily="34" charset="0"/>
                          <a:cs typeface="Arial"/>
                        </a:rPr>
                        <a:t> </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ptos" panose="020B0004020202020204" pitchFamily="34" charset="0"/>
                          <a:cs typeface="Arial" panose="020B0604020202020204" pitchFamily="34" charset="0"/>
                        </a:rPr>
                        <a:t>15</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r>
                        <a:rPr lang="en-GB" sz="1400" spc="64" dirty="0">
                          <a:solidFill>
                            <a:sysClr val="windowText" lastClr="000000"/>
                          </a:solidFill>
                          <a:latin typeface="Aptos" panose="020B0004020202020204" pitchFamily="34" charset="0"/>
                          <a:cs typeface="Arial"/>
                        </a:rPr>
                        <a:t>2.3. Facteurs de friction </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ptos" panose="020B0004020202020204" pitchFamily="34" charset="0"/>
                          <a:cs typeface="Arial" panose="020B0604020202020204" pitchFamily="34" charset="0"/>
                        </a:rPr>
                        <a:t>16</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r>
                        <a:rPr lang="en-GB" sz="1400" spc="64" dirty="0">
                          <a:solidFill>
                            <a:sysClr val="windowText" lastClr="000000"/>
                          </a:solidFill>
                          <a:latin typeface="Aptos" panose="020B0004020202020204" pitchFamily="34" charset="0"/>
                          <a:cs typeface="Arial"/>
                        </a:rPr>
                        <a:t>2.4. Types de modèles gravitationnels </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17</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graphicFrame>
        <p:nvGraphicFramePr>
          <p:cNvPr id="10" name="Table 9">
            <a:extLst>
              <a:ext uri="{FF2B5EF4-FFF2-40B4-BE49-F238E27FC236}">
                <a16:creationId xmlns:a16="http://schemas.microsoft.com/office/drawing/2014/main" id="{9F0430B8-8DCC-ACE4-7511-5358503D4A5E}"/>
              </a:ext>
            </a:extLst>
          </p:cNvPr>
          <p:cNvGraphicFramePr>
            <a:graphicFrameLocks noGrp="1"/>
          </p:cNvGraphicFramePr>
          <p:nvPr>
            <p:extLst>
              <p:ext uri="{D42A27DB-BD31-4B8C-83A1-F6EECF244321}">
                <p14:modId xmlns:p14="http://schemas.microsoft.com/office/powerpoint/2010/main" val="726724318"/>
              </p:ext>
            </p:extLst>
          </p:nvPr>
        </p:nvGraphicFramePr>
        <p:xfrm>
          <a:off x="6105219" y="930189"/>
          <a:ext cx="5369718" cy="5161485"/>
        </p:xfrm>
        <a:graphic>
          <a:graphicData uri="http://schemas.openxmlformats.org/drawingml/2006/table">
            <a:tbl>
              <a:tblPr firstRow="1" bandRow="1">
                <a:tableStyleId>{5940675A-B579-460E-94D1-54222C63F5DA}</a:tableStyleId>
              </a:tblPr>
              <a:tblGrid>
                <a:gridCol w="4884081">
                  <a:extLst>
                    <a:ext uri="{9D8B030D-6E8A-4147-A177-3AD203B41FA5}">
                      <a16:colId xmlns:a16="http://schemas.microsoft.com/office/drawing/2014/main" val="3157834447"/>
                    </a:ext>
                  </a:extLst>
                </a:gridCol>
                <a:gridCol w="485637">
                  <a:extLst>
                    <a:ext uri="{9D8B030D-6E8A-4147-A177-3AD203B41FA5}">
                      <a16:colId xmlns:a16="http://schemas.microsoft.com/office/drawing/2014/main" val="3568564237"/>
                    </a:ext>
                  </a:extLst>
                </a:gridCol>
              </a:tblGrid>
              <a:tr h="344099">
                <a:tc>
                  <a:txBody>
                    <a:bodyPr/>
                    <a:lstStyle/>
                    <a:p>
                      <a:r>
                        <a:rPr lang="en-GB" sz="1400" b="1" dirty="0">
                          <a:solidFill>
                            <a:sysClr val="windowText" lastClr="000000"/>
                          </a:solidFill>
                          <a:latin typeface="Aptos" panose="020B0004020202020204" pitchFamily="34" charset="0"/>
                          <a:cs typeface="Arial"/>
                        </a:rPr>
                        <a:t>Section 3 : Le zonage dans la planification des transports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18</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US" sz="1400" dirty="0"/>
                        <a:t>3.1. Qu'est-ce que le zonage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US" sz="1400" dirty="0"/>
                        <a:t>3.2. Comment les zones sont-elles créées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r>
                        <a:rPr lang="en-US" sz="1400" dirty="0"/>
                        <a:t>3.3. Pourquoi le zonage est-il important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4061480"/>
                  </a:ext>
                </a:extLst>
              </a:tr>
              <a:tr h="344099">
                <a:tc>
                  <a:txBody>
                    <a:bodyPr/>
                    <a:lstStyle/>
                    <a:p>
                      <a:pPr marL="111125" indent="0"/>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4309190"/>
                  </a:ext>
                </a:extLst>
              </a:tr>
              <a:tr h="344099">
                <a:tc>
                  <a:txBody>
                    <a:bodyPr/>
                    <a:lstStyle/>
                    <a:p>
                      <a:r>
                        <a:rPr lang="en-GB" sz="1400" b="1" dirty="0">
                          <a:solidFill>
                            <a:sysClr val="windowText" lastClr="000000"/>
                          </a:solidFill>
                          <a:latin typeface="Aptos" panose="020B0004020202020204" pitchFamily="34" charset="0"/>
                          <a:cs typeface="Arial"/>
                        </a:rPr>
                        <a:t>Section 4 : Données d'entrée</a:t>
                      </a:r>
                      <a:r>
                        <a:rPr lang="en-GB" sz="1400" b="1" spc="373" dirty="0">
                          <a:solidFill>
                            <a:sysClr val="windowText" lastClr="000000"/>
                          </a:solidFill>
                          <a:latin typeface="Aptos" panose="020B0004020202020204" pitchFamily="34" charset="0"/>
                          <a:cs typeface="Arial"/>
                        </a:rPr>
                        <a:t>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4385565"/>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GB" sz="1400" spc="64" dirty="0">
                          <a:solidFill>
                            <a:sysClr val="windowText" lastClr="000000"/>
                          </a:solidFill>
                          <a:latin typeface="Aptos" panose="020B0004020202020204" pitchFamily="34" charset="0"/>
                          <a:cs typeface="Arial"/>
                        </a:rPr>
                        <a:t>4.1. Données d'entrée requises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3966525"/>
                  </a:ext>
                </a:extLst>
              </a:tr>
              <a:tr h="344099">
                <a:tc>
                  <a:txBody>
                    <a:bodyPr/>
                    <a:lstStyle/>
                    <a:p>
                      <a:pPr marL="111125" indent="0"/>
                      <a:r>
                        <a:rPr lang="en-GB" sz="1400" spc="64" dirty="0">
                          <a:solidFill>
                            <a:sysClr val="windowText" lastClr="000000"/>
                          </a:solidFill>
                          <a:latin typeface="Aptos" panose="020B0004020202020204" pitchFamily="34" charset="0"/>
                          <a:cs typeface="Arial"/>
                        </a:rPr>
                        <a:t>4.2. Matrice origine-destination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b="0" dirty="0">
                          <a:latin typeface="Arial" panose="020B0604020202020204" pitchFamily="34" charset="0"/>
                          <a:cs typeface="Arial" panose="020B0604020202020204" pitchFamily="34" charset="0"/>
                        </a:rPr>
                        <a:t>25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r>
                        <a:rPr lang="en-US" sz="1400" spc="64" dirty="0">
                          <a:solidFill>
                            <a:sysClr val="windowText" lastClr="000000"/>
                          </a:solidFill>
                          <a:latin typeface="Aptos" panose="020B0004020202020204" pitchFamily="34" charset="0"/>
                          <a:cs typeface="Arial"/>
                        </a:rPr>
                        <a:t>4.3. </a:t>
                      </a:r>
                      <a:r>
                        <a:rPr lang="en-US" sz="1400" spc="64" dirty="0" err="1">
                          <a:solidFill>
                            <a:sysClr val="windowText" lastClr="000000"/>
                          </a:solidFill>
                          <a:latin typeface="Aptos" panose="020B0004020202020204" pitchFamily="34" charset="0"/>
                          <a:cs typeface="Arial"/>
                        </a:rPr>
                        <a:t>Fij </a:t>
                      </a:r>
                      <a:r>
                        <a:rPr lang="en-US" sz="1400" spc="64" dirty="0">
                          <a:solidFill>
                            <a:sysClr val="windowText" lastClr="000000"/>
                          </a:solidFill>
                          <a:latin typeface="Aptos" panose="020B0004020202020204" pitchFamily="34" charset="0"/>
                          <a:cs typeface="Arial"/>
                        </a:rPr>
                        <a:t>– Facteur de friction et matrice des coûts</a:t>
                      </a:r>
                      <a:r>
                        <a:rPr lang="en-GB" sz="1400" spc="64" dirty="0">
                          <a:solidFill>
                            <a:sysClr val="windowText" lastClr="000000"/>
                          </a:solidFill>
                          <a:latin typeface="Aptos" panose="020B0004020202020204" pitchFamily="34" charset="0"/>
                          <a:cs typeface="Arial"/>
                        </a:rPr>
                        <a:t>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r>
                        <a:rPr lang="en-GB" sz="1400" spc="64" dirty="0">
                          <a:solidFill>
                            <a:sysClr val="windowText" lastClr="000000"/>
                          </a:solidFill>
                          <a:latin typeface="Aptos" panose="020B0004020202020204" pitchFamily="34" charset="0"/>
                          <a:cs typeface="Arial"/>
                        </a:rPr>
                        <a:t>4.4. Matrice </a:t>
                      </a:r>
                      <a:r>
                        <a:rPr lang="en-GB" sz="1400" spc="64" dirty="0" err="1">
                          <a:solidFill>
                            <a:sysClr val="windowText" lastClr="000000"/>
                          </a:solidFill>
                          <a:latin typeface="Aptos" panose="020B0004020202020204" pitchFamily="34" charset="0"/>
                          <a:cs typeface="Arial"/>
                        </a:rPr>
                        <a:t>Tij</a:t>
                      </a:r>
                      <a:r>
                        <a:rPr lang="en-GB" sz="1400" spc="64" dirty="0">
                          <a:solidFill>
                            <a:sysClr val="windowText" lastClr="000000"/>
                          </a:solidFill>
                          <a:latin typeface="Aptos" panose="020B0004020202020204" pitchFamily="34" charset="0"/>
                          <a:cs typeface="Arial"/>
                        </a:rPr>
                        <a:t>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rial" panose="020B0604020202020204" pitchFamily="34" charset="0"/>
                          <a:cs typeface="Arial" panose="020B0604020202020204" pitchFamily="34" charset="0"/>
                        </a:rPr>
                        <a:t>27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pPr marL="111125" indent="0"/>
                      <a:r>
                        <a:rPr lang="en-GB" sz="1400" spc="64" dirty="0">
                          <a:solidFill>
                            <a:sysClr val="windowText" lastClr="000000"/>
                          </a:solidFill>
                          <a:latin typeface="Aptos" panose="020B0004020202020204" pitchFamily="34" charset="0"/>
                          <a:cs typeface="Arial"/>
                        </a:rPr>
                        <a:t>4.5. Itération d'équilibrage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sz="1400" b="1" dirty="0">
                          <a:solidFill>
                            <a:sysClr val="windowText" lastClr="000000"/>
                          </a:solidFill>
                          <a:latin typeface="Aptos" panose="020B0004020202020204" pitchFamily="34" charset="0"/>
                          <a:cs typeface="Arial"/>
                        </a:rPr>
                        <a:t>Section 5 : Exemple pratique en classe</a:t>
                      </a:r>
                      <a:r>
                        <a:rPr lang="en-GB" sz="1400" b="1" spc="373" dirty="0">
                          <a:solidFill>
                            <a:sysClr val="windowText" lastClr="000000"/>
                          </a:solidFill>
                          <a:latin typeface="Aptos" panose="020B0004020202020204" pitchFamily="34" charset="0"/>
                          <a:cs typeface="Arial"/>
                        </a:rPr>
                        <a:t>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rial" panose="020B0604020202020204" pitchFamily="34" charset="0"/>
                          <a:cs typeface="Arial" panose="020B0604020202020204" pitchFamily="34" charset="0"/>
                        </a:rPr>
                        <a:t>30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r>
                        <a:rPr lang="en-GB" sz="1400" spc="64" dirty="0">
                          <a:solidFill>
                            <a:sysClr val="windowText" lastClr="000000"/>
                          </a:solidFill>
                          <a:latin typeface="Aptos" panose="020B0004020202020204" pitchFamily="34" charset="0"/>
                          <a:cs typeface="Arial"/>
                        </a:rPr>
                        <a:t>5.1. Calibrage (Excel)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31</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r>
                        <a:rPr lang="en-GB" sz="1400" spc="64" dirty="0">
                          <a:solidFill>
                            <a:sysClr val="windowText" lastClr="000000"/>
                          </a:solidFill>
                          <a:latin typeface="Aptos" panose="020B0004020202020204" pitchFamily="34" charset="0"/>
                          <a:cs typeface="Arial"/>
                        </a:rPr>
                        <a:t>5.2. </a:t>
                      </a:r>
                      <a:r>
                        <a:rPr lang="en-GB" sz="1400" spc="64" dirty="0" err="1">
                          <a:solidFill>
                            <a:sysClr val="windowText" lastClr="000000"/>
                          </a:solidFill>
                          <a:latin typeface="Aptos" panose="020B0004020202020204" pitchFamily="34" charset="0"/>
                          <a:cs typeface="Arial"/>
                        </a:rPr>
                        <a:t>Colab </a:t>
                      </a:r>
                      <a:r>
                        <a:rPr lang="en-GB" sz="1400" spc="64" dirty="0">
                          <a:solidFill>
                            <a:sysClr val="windowText" lastClr="000000"/>
                          </a:solidFill>
                          <a:latin typeface="Aptos" panose="020B0004020202020204" pitchFamily="34" charset="0"/>
                          <a:cs typeface="Arial"/>
                        </a:rPr>
                        <a:t>(exercices Python)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bl>
          </a:graphicData>
        </a:graphic>
      </p:graphicFrame>
      <p:sp>
        <p:nvSpPr>
          <p:cNvPr id="3" name="object 6">
            <a:extLst>
              <a:ext uri="{FF2B5EF4-FFF2-40B4-BE49-F238E27FC236}">
                <a16:creationId xmlns:a16="http://schemas.microsoft.com/office/drawing/2014/main" id="{F2A2E6B3-7A7D-FED3-4ACB-CC51E237CCC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707DBF02-BBFF-D3A7-BBD5-89546C290BB8}"/>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
        <p:nvSpPr>
          <p:cNvPr id="5" name="Text Placeholder 2">
            <a:extLst>
              <a:ext uri="{FF2B5EF4-FFF2-40B4-BE49-F238E27FC236}">
                <a16:creationId xmlns:a16="http://schemas.microsoft.com/office/drawing/2014/main" id="{EDBE7D4D-3176-23FE-A44C-68D7CFBC583D}"/>
              </a:ext>
            </a:extLst>
          </p:cNvPr>
          <p:cNvSpPr txBox="1">
            <a:spLocks/>
          </p:cNvSpPr>
          <p:nvPr/>
        </p:nvSpPr>
        <p:spPr>
          <a:xfrm>
            <a:off x="5738949" y="459219"/>
            <a:ext cx="5726769" cy="357302"/>
          </a:xfrm>
          <a:prstGeom prst="rect">
            <a:avLst/>
          </a:prstGeom>
          <a:solidFill>
            <a:srgbClr val="FF0000"/>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sz="1800" dirty="0">
                <a:solidFill>
                  <a:schemeClr val="bg1"/>
                </a:solidFill>
                <a:latin typeface="Aptos" panose="020B0004020202020204" pitchFamily="34" charset="0"/>
              </a:rPr>
              <a:t>Labo 6 </a:t>
            </a:r>
            <a:r>
              <a:rPr lang="pl-PL" sz="1800" dirty="0">
                <a:solidFill>
                  <a:schemeClr val="bg1"/>
                </a:solidFill>
                <a:latin typeface="Aptos" panose="020B0004020202020204" pitchFamily="34" charset="0"/>
              </a:rPr>
              <a:t>: Introduction à la modélisation des transports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2F5D-F246-FC2F-25B7-6E666658EC5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7901E42-1C86-ECE8-24F3-075166F2B202}"/>
              </a:ext>
            </a:extLst>
          </p:cNvPr>
          <p:cNvSpPr txBox="1">
            <a:spLocks noGrp="1"/>
          </p:cNvSpPr>
          <p:nvPr>
            <p:ph type="title"/>
          </p:nvPr>
        </p:nvSpPr>
        <p:spPr>
          <a:xfrm>
            <a:off x="726282" y="432621"/>
            <a:ext cx="227816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GB" sz="2400" b="1" dirty="0">
                <a:solidFill>
                  <a:schemeClr val="bg1"/>
                </a:solidFill>
                <a:latin typeface="Aptos" panose="020B0004020202020204" pitchFamily="34" charset="0"/>
              </a:rPr>
              <a:t>4. </a:t>
            </a:r>
            <a:r>
              <a:rPr lang="en-GB" sz="2400" b="1" dirty="0">
                <a:solidFill>
                  <a:schemeClr val="bg1"/>
                </a:solidFill>
              </a:rPr>
              <a:t>Données d'entrée</a:t>
            </a:r>
            <a:endParaRPr lang="en-GB"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C1344CBE-40ED-A1CE-4DEF-7FF9DB8D5FA0}"/>
              </a:ext>
            </a:extLst>
          </p:cNvPr>
          <p:cNvSpPr txBox="1"/>
          <p:nvPr/>
        </p:nvSpPr>
        <p:spPr>
          <a:xfrm>
            <a:off x="726282" y="1316629"/>
            <a:ext cx="7727054"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Appliquez des facteurs d'équilibrage pour chaque itération.</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La nouvelle valeur est calculée en multipliant les valeurs précédentes et les deux ratios ai, </a:t>
            </a:r>
            <a:r>
              <a:rPr lang="en-US" sz="1800" dirty="0" err="1">
                <a:solidFill>
                  <a:sysClr val="windowText" lastClr="000000"/>
                </a:solidFill>
                <a:latin typeface="Aptos" panose="020B0004020202020204" pitchFamily="34" charset="0"/>
                <a:cs typeface="Arial"/>
              </a:rPr>
              <a:t>bj.</a:t>
            </a:r>
            <a:endParaRPr lang="en-GB" dirty="0">
              <a:solidFill>
                <a:sysClr val="windowText" lastClr="000000"/>
              </a:solidFill>
              <a:latin typeface="Aptos" panose="020B0004020202020204" pitchFamily="34" charset="0"/>
              <a:cs typeface="Arial"/>
            </a:endParaRPr>
          </a:p>
        </p:txBody>
      </p:sp>
      <p:pic>
        <p:nvPicPr>
          <p:cNvPr id="5" name="Picture 4">
            <a:extLst>
              <a:ext uri="{FF2B5EF4-FFF2-40B4-BE49-F238E27FC236}">
                <a16:creationId xmlns:a16="http://schemas.microsoft.com/office/drawing/2014/main" id="{28D73F2E-3780-F8F9-AC24-6BA1BAF97E31}"/>
              </a:ext>
            </a:extLst>
          </p:cNvPr>
          <p:cNvPicPr>
            <a:picLocks noChangeAspect="1"/>
          </p:cNvPicPr>
          <p:nvPr/>
        </p:nvPicPr>
        <p:blipFill>
          <a:blip r:embed="rId2"/>
          <a:stretch>
            <a:fillRect/>
          </a:stretch>
        </p:blipFill>
        <p:spPr>
          <a:xfrm>
            <a:off x="2714621" y="2368729"/>
            <a:ext cx="7544657" cy="3879476"/>
          </a:xfrm>
          <a:prstGeom prst="rect">
            <a:avLst/>
          </a:prstGeom>
        </p:spPr>
      </p:pic>
      <p:sp>
        <p:nvSpPr>
          <p:cNvPr id="7" name="Slide Number Placeholder 6">
            <a:extLst>
              <a:ext uri="{FF2B5EF4-FFF2-40B4-BE49-F238E27FC236}">
                <a16:creationId xmlns:a16="http://schemas.microsoft.com/office/drawing/2014/main" id="{20C3FC1C-D7AD-1CD5-1404-35D2F8E10FE0}"/>
              </a:ext>
            </a:extLst>
          </p:cNvPr>
          <p:cNvSpPr>
            <a:spLocks noGrp="1"/>
          </p:cNvSpPr>
          <p:nvPr>
            <p:ph type="sldNum" sz="quarter" idx="7"/>
          </p:nvPr>
        </p:nvSpPr>
        <p:spPr/>
        <p:txBody>
          <a:bodyPr/>
          <a:lstStyle/>
          <a:p>
            <a:pPr marL="103685">
              <a:lnSpc>
                <a:spcPts val="1633"/>
              </a:lnSpc>
            </a:pPr>
            <a:fld id="{81D60167-4931-47E6-BA6A-407CBD079E47}" type="slidenum">
              <a:rPr lang="en-AT" spc="-64" smtClean="0"/>
              <a:t>30</a:t>
            </a:fld>
            <a:endParaRPr lang="en-AT" spc="-64" dirty="0"/>
          </a:p>
        </p:txBody>
      </p:sp>
      <p:sp>
        <p:nvSpPr>
          <p:cNvPr id="6" name="object 6">
            <a:extLst>
              <a:ext uri="{FF2B5EF4-FFF2-40B4-BE49-F238E27FC236}">
                <a16:creationId xmlns:a16="http://schemas.microsoft.com/office/drawing/2014/main" id="{2D1A989F-2AA1-8B19-2476-16801450105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BF04B4ED-ABC5-BB50-5A78-B7B6C0153BF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a:t>
            </a:r>
            <a:r>
              <a:rPr lang="en-GB" b="1" dirty="0">
                <a:solidFill>
                  <a:schemeClr val="tx1"/>
                </a:solidFill>
                <a:latin typeface="Aptos" panose="020B0004020202020204" pitchFamily="34" charset="0"/>
              </a:rPr>
              <a:t>Itération d'équilibrage n° 2</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9161C4E3-34AC-B1BC-2952-AB74C9047CDA}"/>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1868659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E5CC-BE2C-CBAD-B906-F0383B5A616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1422A18-1EA3-9A8B-3F89-554F48337B4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solidFill>
                  <a:schemeClr val="bg1"/>
                </a:solidFill>
              </a:rPr>
              <a:t>Exemple pratique</a:t>
            </a:r>
          </a:p>
        </p:txBody>
      </p:sp>
      <p:sp>
        <p:nvSpPr>
          <p:cNvPr id="5" name="Slide Number Placeholder 4">
            <a:extLst>
              <a:ext uri="{FF2B5EF4-FFF2-40B4-BE49-F238E27FC236}">
                <a16:creationId xmlns:a16="http://schemas.microsoft.com/office/drawing/2014/main" id="{ECA82311-CE94-8A7D-FF27-21DA8A793641}"/>
              </a:ext>
            </a:extLst>
          </p:cNvPr>
          <p:cNvSpPr>
            <a:spLocks noGrp="1"/>
          </p:cNvSpPr>
          <p:nvPr>
            <p:ph type="sldNum" sz="quarter" idx="7"/>
          </p:nvPr>
        </p:nvSpPr>
        <p:spPr/>
        <p:txBody>
          <a:bodyPr/>
          <a:lstStyle/>
          <a:p>
            <a:pPr marL="103685">
              <a:lnSpc>
                <a:spcPts val="1633"/>
              </a:lnSpc>
            </a:pPr>
            <a:fld id="{81D60167-4931-47E6-BA6A-407CBD079E47}" type="slidenum">
              <a:rPr lang="en-AT" spc="-64" smtClean="0"/>
              <a:t>31</a:t>
            </a:fld>
            <a:endParaRPr lang="en-AT" spc="-64" dirty="0"/>
          </a:p>
        </p:txBody>
      </p:sp>
      <p:sp>
        <p:nvSpPr>
          <p:cNvPr id="4" name="object 6">
            <a:extLst>
              <a:ext uri="{FF2B5EF4-FFF2-40B4-BE49-F238E27FC236}">
                <a16:creationId xmlns:a16="http://schemas.microsoft.com/office/drawing/2014/main" id="{F314858A-E6D7-DEDD-CCD3-50405EEB1DE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6" name="object 6">
            <a:extLst>
              <a:ext uri="{FF2B5EF4-FFF2-40B4-BE49-F238E27FC236}">
                <a16:creationId xmlns:a16="http://schemas.microsoft.com/office/drawing/2014/main" id="{A7BC6E59-DCE5-171C-8C69-1EC26D7D43EA}"/>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50595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A01C4-EEFA-8B6F-AE53-3668D901AFE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D54DC0-9C3A-60BE-B1FA-930B79AC9769}"/>
              </a:ext>
            </a:extLst>
          </p:cNvPr>
          <p:cNvSpPr txBox="1">
            <a:spLocks noGrp="1"/>
          </p:cNvSpPr>
          <p:nvPr>
            <p:ph type="title"/>
          </p:nvPr>
        </p:nvSpPr>
        <p:spPr>
          <a:xfrm>
            <a:off x="726282" y="432621"/>
            <a:ext cx="287035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5. </a:t>
            </a:r>
            <a:r>
              <a:rPr lang="en-US" sz="2400" b="1" dirty="0">
                <a:solidFill>
                  <a:schemeClr val="bg1"/>
                </a:solidFill>
              </a:rPr>
              <a:t>Exemple pratique</a:t>
            </a:r>
            <a:endParaRPr lang="en-US"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2A3D93BC-9930-3DA9-AFCD-05B1E98C206A}"/>
              </a:ext>
            </a:extLst>
          </p:cNvPr>
          <p:cNvSpPr txBox="1"/>
          <p:nvPr/>
        </p:nvSpPr>
        <p:spPr>
          <a:xfrm>
            <a:off x="726280" y="1256153"/>
            <a:ext cx="7522774" cy="1078318"/>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cs typeface="Arial"/>
              </a:rPr>
              <a:t>Effectuez une procédure itérative jusqu'à ce que les critères de convergence soient satisfaits.</a:t>
            </a:r>
          </a:p>
          <a:p>
            <a:pPr marL="302078" indent="-285750" defTabSz="1175644"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cs typeface="Arial"/>
              </a:rPr>
              <a:t>Il est également possible d'écrire des programmes pour automatiser cette procédure.</a:t>
            </a:r>
            <a:endParaRPr lang="en-GB" sz="2000"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20AB5B22-60D9-49AE-966D-1A0F1CE84B47}"/>
              </a:ext>
            </a:extLst>
          </p:cNvPr>
          <p:cNvSpPr txBox="1"/>
          <p:nvPr/>
        </p:nvSpPr>
        <p:spPr>
          <a:xfrm>
            <a:off x="726280" y="2350357"/>
            <a:ext cx="10149241" cy="570486"/>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Passons à un exemple pratique utilisant le « facteur de frottement exponentiel » dans EXCEL et PYTHON pour l'étalonnage et les calculs.</a:t>
            </a:r>
            <a:endParaRPr lang="en-GB" dirty="0">
              <a:solidFill>
                <a:sysClr val="windowText" lastClr="000000"/>
              </a:solidFill>
              <a:latin typeface="Aptos" panose="020B0004020202020204" pitchFamily="34" charset="0"/>
              <a:cs typeface="Arial"/>
            </a:endParaRPr>
          </a:p>
        </p:txBody>
      </p:sp>
      <p:pic>
        <p:nvPicPr>
          <p:cNvPr id="9" name="Picture 8" descr="A logo with a black background&#10;&#10;AI-generated content may be incorrect.">
            <a:extLst>
              <a:ext uri="{FF2B5EF4-FFF2-40B4-BE49-F238E27FC236}">
                <a16:creationId xmlns:a16="http://schemas.microsoft.com/office/drawing/2014/main" id="{8D3A9024-16CA-58A9-1D2F-4248E00FC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3963" y="3903866"/>
            <a:ext cx="2170185" cy="2170185"/>
          </a:xfrm>
          <a:prstGeom prst="rect">
            <a:avLst/>
          </a:prstGeom>
        </p:spPr>
      </p:pic>
      <p:pic>
        <p:nvPicPr>
          <p:cNvPr id="11" name="Picture 10" descr="A green box with a white x on it&#10;&#10;AI-generated content may be incorrect.">
            <a:extLst>
              <a:ext uri="{FF2B5EF4-FFF2-40B4-BE49-F238E27FC236}">
                <a16:creationId xmlns:a16="http://schemas.microsoft.com/office/drawing/2014/main" id="{2C6B1EF0-B27D-46A6-012B-D43F3CAAA2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1466" y="4035673"/>
            <a:ext cx="2018173" cy="1906569"/>
          </a:xfrm>
          <a:prstGeom prst="rect">
            <a:avLst/>
          </a:prstGeom>
        </p:spPr>
      </p:pic>
      <p:sp>
        <p:nvSpPr>
          <p:cNvPr id="12" name="object 3">
            <a:extLst>
              <a:ext uri="{FF2B5EF4-FFF2-40B4-BE49-F238E27FC236}">
                <a16:creationId xmlns:a16="http://schemas.microsoft.com/office/drawing/2014/main" id="{6CC6E497-48A3-98C6-3EB2-B7AAEDA3D7B9}"/>
              </a:ext>
            </a:extLst>
          </p:cNvPr>
          <p:cNvSpPr txBox="1"/>
          <p:nvPr/>
        </p:nvSpPr>
        <p:spPr>
          <a:xfrm>
            <a:off x="941992" y="3147993"/>
            <a:ext cx="10149241" cy="832096"/>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cs typeface="Arial"/>
              </a:rPr>
              <a:t>Pour le « facteur de frottement exponentiel », nous utilisons différentes valeurs « β » pour l'étalonnage.</a:t>
            </a:r>
          </a:p>
          <a:p>
            <a:pPr marL="302078" indent="-285750" defTabSz="1175644"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cs typeface="Arial"/>
              </a:rPr>
              <a:t>Jusqu'à ce que nous satisfassions les critères d'équilibre ou de convergence, nous estimons les valeurs « β » pour différentes itérations.</a:t>
            </a:r>
            <a:endParaRPr lang="en-GB" sz="2000" dirty="0">
              <a:solidFill>
                <a:sysClr val="windowText" lastClr="000000"/>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F5FBE1CD-C3BA-8995-EDB7-525D052546E2}"/>
              </a:ext>
            </a:extLst>
          </p:cNvPr>
          <p:cNvSpPr>
            <a:spLocks noGrp="1"/>
          </p:cNvSpPr>
          <p:nvPr>
            <p:ph type="sldNum" sz="quarter" idx="7"/>
          </p:nvPr>
        </p:nvSpPr>
        <p:spPr/>
        <p:txBody>
          <a:bodyPr/>
          <a:lstStyle/>
          <a:p>
            <a:pPr marL="103685">
              <a:lnSpc>
                <a:spcPts val="1633"/>
              </a:lnSpc>
            </a:pPr>
            <a:fld id="{81D60167-4931-47E6-BA6A-407CBD079E47}" type="slidenum">
              <a:rPr lang="en-AT" spc="-64" smtClean="0"/>
              <a:t>32</a:t>
            </a:fld>
            <a:endParaRPr lang="en-AT" spc="-64" dirty="0"/>
          </a:p>
        </p:txBody>
      </p:sp>
      <p:sp>
        <p:nvSpPr>
          <p:cNvPr id="6" name="object 6">
            <a:extLst>
              <a:ext uri="{FF2B5EF4-FFF2-40B4-BE49-F238E27FC236}">
                <a16:creationId xmlns:a16="http://schemas.microsoft.com/office/drawing/2014/main" id="{CF248E79-CBCC-D981-F3EC-6414446FE0B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78888A16-55BC-2BCA-0431-455AA15E1F7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5.1. </a:t>
            </a:r>
            <a:r>
              <a:rPr lang="en-GB" b="1" dirty="0">
                <a:solidFill>
                  <a:schemeClr val="tx1"/>
                </a:solidFill>
                <a:latin typeface="Aptos" panose="020B0004020202020204" pitchFamily="34" charset="0"/>
              </a:rPr>
              <a:t>Calibrage</a:t>
            </a:r>
            <a:endParaRPr lang="en-GB" sz="3200" b="1" dirty="0">
              <a:solidFill>
                <a:schemeClr val="tx1"/>
              </a:solidFill>
              <a:latin typeface="Aptos" panose="020B0004020202020204" pitchFamily="34" charset="0"/>
              <a:cs typeface="Arial"/>
            </a:endParaRPr>
          </a:p>
        </p:txBody>
      </p:sp>
      <p:sp>
        <p:nvSpPr>
          <p:cNvPr id="10" name="object 6">
            <a:extLst>
              <a:ext uri="{FF2B5EF4-FFF2-40B4-BE49-F238E27FC236}">
                <a16:creationId xmlns:a16="http://schemas.microsoft.com/office/drawing/2014/main" id="{065AE6AD-08D6-07A3-34D1-AAC3A8CA07CF}"/>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1105821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5509-2046-95C0-3AF1-1D0EDE55920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EC3D57E-D08B-5149-54CF-030C2D718236}"/>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1B3A7B18-DF50-1503-C674-8C73A092F8F9}"/>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33</a:t>
            </a:fld>
            <a:endParaRPr lang="en-AT" spc="-64" dirty="0"/>
          </a:p>
        </p:txBody>
      </p:sp>
      <p:sp>
        <p:nvSpPr>
          <p:cNvPr id="3" name="Content Placeholder 2">
            <a:extLst>
              <a:ext uri="{FF2B5EF4-FFF2-40B4-BE49-F238E27FC236}">
                <a16:creationId xmlns:a16="http://schemas.microsoft.com/office/drawing/2014/main" id="{7BC7746E-B71E-A961-5726-94D43D19C00A}"/>
              </a:ext>
            </a:extLst>
          </p:cNvPr>
          <p:cNvSpPr txBox="1">
            <a:spLocks/>
          </p:cNvSpPr>
          <p:nvPr/>
        </p:nvSpPr>
        <p:spPr>
          <a:xfrm>
            <a:off x="726280" y="1354777"/>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Activité 1 : Excel – Configuration de la répartition des déplacements</a:t>
            </a:r>
          </a:p>
          <a:p>
            <a:pPr marL="873572" lvl="1" indent="-285750">
              <a:spcBef>
                <a:spcPts val="1200"/>
              </a:spcBef>
              <a:buFont typeface="Arial" panose="020B0604020202020204" pitchFamily="34" charset="0"/>
              <a:buChar char="•"/>
            </a:pPr>
            <a:r>
              <a:rPr lang="en-US" sz="1800" dirty="0"/>
              <a:t>Fichier : Exemple de laboratoire de répartition des déplacements.xlsx</a:t>
            </a:r>
          </a:p>
          <a:p>
            <a:pPr marL="873572" lvl="1" indent="-285750">
              <a:spcBef>
                <a:spcPts val="600"/>
              </a:spcBef>
              <a:buFont typeface="Arial" panose="020B0604020202020204" pitchFamily="34" charset="0"/>
              <a:buChar char="•"/>
            </a:pPr>
            <a:r>
              <a:rPr lang="en-US" sz="1800" dirty="0"/>
              <a:t>Plateforme : Microsoft Excel (ou Google Sheets)</a:t>
            </a:r>
          </a:p>
          <a:p>
            <a:pPr marL="873572" lvl="1" indent="-285750">
              <a:spcBef>
                <a:spcPts val="600"/>
              </a:spcBef>
              <a:buFont typeface="Arial" panose="020B0604020202020204" pitchFamily="34" charset="0"/>
              <a:buChar char="•"/>
            </a:pPr>
            <a:r>
              <a:rPr lang="en-US" sz="1800" dirty="0"/>
              <a:t>Objectif : configuration manuelle et compréhension des calculs du modèle Gravity</a:t>
            </a:r>
          </a:p>
          <a:p>
            <a:pPr marL="873572" lvl="1" indent="-285750">
              <a:spcBef>
                <a:spcPts val="600"/>
              </a:spcBef>
              <a:buFont typeface="Arial" panose="020B0604020202020204" pitchFamily="34" charset="0"/>
              <a:buChar char="•"/>
            </a:pPr>
            <a:r>
              <a:rPr lang="en-US" sz="1800" dirty="0"/>
              <a:t>Étapes :</a:t>
            </a:r>
          </a:p>
          <a:p>
            <a:pPr marL="1518544" lvl="2" indent="-342900">
              <a:spcBef>
                <a:spcPts val="600"/>
              </a:spcBef>
              <a:buFont typeface="+mj-lt"/>
              <a:buAutoNum type="arabicPeriod"/>
            </a:pPr>
            <a:r>
              <a:rPr lang="en-US" sz="1800" dirty="0"/>
              <a:t>Ouvrez le fichier Excel et examinez :</a:t>
            </a:r>
          </a:p>
          <a:p>
            <a:pPr marL="2163516" lvl="3" indent="-400050">
              <a:spcBef>
                <a:spcPts val="600"/>
              </a:spcBef>
              <a:buFont typeface="+mj-lt"/>
              <a:buAutoNum type="romanUcPeriod"/>
            </a:pPr>
            <a:r>
              <a:rPr lang="en-US" sz="1800" dirty="0"/>
              <a:t>Production de déplacements (P) et attractions (A) au niveau des zones</a:t>
            </a:r>
          </a:p>
          <a:p>
            <a:pPr marL="2163516" lvl="3" indent="-400050">
              <a:spcBef>
                <a:spcPts val="600"/>
              </a:spcBef>
              <a:buFont typeface="+mj-lt"/>
              <a:buAutoNum type="romanUcPeriod"/>
            </a:pPr>
            <a:r>
              <a:rPr lang="en-US" sz="1800" dirty="0"/>
              <a:t>Matrice Skim (</a:t>
            </a:r>
            <a:r>
              <a:rPr lang="en-US" sz="1800" dirty="0" err="1"/>
              <a:t>Cij</a:t>
            </a:r>
            <a:r>
              <a:rPr lang="en-US" sz="1800" dirty="0"/>
              <a:t>) : coût du déplacement entre les zones</a:t>
            </a:r>
          </a:p>
          <a:p>
            <a:pPr marL="2163516" lvl="3" indent="-400050">
              <a:spcBef>
                <a:spcPts val="600"/>
              </a:spcBef>
              <a:buFont typeface="+mj-lt"/>
              <a:buAutoNum type="romanUcPeriod"/>
            </a:pPr>
            <a:r>
              <a:rPr lang="en-US" sz="1800" dirty="0"/>
              <a:t>Facteur de friction (</a:t>
            </a:r>
            <a:r>
              <a:rPr lang="en-US" sz="1800" dirty="0" err="1"/>
              <a:t>Fij</a:t>
            </a:r>
            <a:r>
              <a:rPr lang="en-US" sz="1800" dirty="0"/>
              <a:t>) calculé via : f(c) = exp(</a:t>
            </a:r>
            <a:r>
              <a:rPr lang="el-GR" sz="1800" dirty="0"/>
              <a:t>-β × </a:t>
            </a:r>
            <a:r>
              <a:rPr lang="en-US" sz="1800" dirty="0" err="1"/>
              <a:t>Cij</a:t>
            </a:r>
            <a:r>
              <a:rPr lang="en-US" sz="1800" dirty="0"/>
              <a:t>)</a:t>
            </a:r>
          </a:p>
          <a:p>
            <a:pPr marL="1518544" lvl="2" indent="-342900">
              <a:spcBef>
                <a:spcPts val="600"/>
              </a:spcBef>
              <a:buFont typeface="+mj-lt"/>
              <a:buAutoNum type="arabicPeriod"/>
            </a:pPr>
            <a:r>
              <a:rPr lang="en-US" sz="1800" dirty="0"/>
              <a:t>Observez la matrice de répartition des déplacements obtenue et la durée moyenne des déplacements</a:t>
            </a:r>
          </a:p>
          <a:p>
            <a:pPr marL="1518544" lvl="2" indent="-342900">
              <a:spcBef>
                <a:spcPts val="600"/>
              </a:spcBef>
              <a:buFont typeface="+mj-lt"/>
              <a:buAutoNum type="arabicPeriod"/>
            </a:pPr>
            <a:r>
              <a:rPr lang="en-US" sz="1800" dirty="0"/>
              <a:t>Ce fichier jette les bases de ce que nous allons faire dans Python</a:t>
            </a:r>
          </a:p>
        </p:txBody>
      </p:sp>
      <p:sp>
        <p:nvSpPr>
          <p:cNvPr id="5" name="object 3">
            <a:extLst>
              <a:ext uri="{FF2B5EF4-FFF2-40B4-BE49-F238E27FC236}">
                <a16:creationId xmlns:a16="http://schemas.microsoft.com/office/drawing/2014/main" id="{7357A2DA-3E0A-03B4-3590-B19BC425833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5.1. </a:t>
            </a:r>
            <a:r>
              <a:rPr lang="en-US" b="1" dirty="0">
                <a:latin typeface="Aptos" panose="020B0004020202020204" pitchFamily="34" charset="0"/>
              </a:rPr>
              <a:t>Analyse du modèle gravitationnel avec Excel</a:t>
            </a:r>
            <a:endParaRPr lang="en-US" b="1" dirty="0">
              <a:solidFill>
                <a:schemeClr val="tx1"/>
              </a:solidFill>
              <a:latin typeface="Aptos" panose="020B0004020202020204" pitchFamily="34" charset="0"/>
            </a:endParaRPr>
          </a:p>
        </p:txBody>
      </p:sp>
      <p:sp>
        <p:nvSpPr>
          <p:cNvPr id="9" name="object 6">
            <a:extLst>
              <a:ext uri="{FF2B5EF4-FFF2-40B4-BE49-F238E27FC236}">
                <a16:creationId xmlns:a16="http://schemas.microsoft.com/office/drawing/2014/main" id="{1D158CDB-45FD-4A4C-CE08-85F88069E37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DD524EB0-CA7D-CC51-8DE8-1FB591B2830D}"/>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4717483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B7F9E-14C3-2B2C-A7C3-C77699D5CF6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A03B7AD-8A9E-CE39-E2B6-D3C8F88C0DBA}"/>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BBEC5916-C25A-3C1F-93C6-C1BCF3D902FC}"/>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34</a:t>
            </a:fld>
            <a:endParaRPr lang="en-AT" spc="-64" dirty="0"/>
          </a:p>
        </p:txBody>
      </p:sp>
      <p:sp>
        <p:nvSpPr>
          <p:cNvPr id="3" name="Content Placeholder 2">
            <a:extLst>
              <a:ext uri="{FF2B5EF4-FFF2-40B4-BE49-F238E27FC236}">
                <a16:creationId xmlns:a16="http://schemas.microsoft.com/office/drawing/2014/main" id="{DF497CAA-7CD6-7107-AED3-36F6FB1C8CC0}"/>
              </a:ext>
            </a:extLst>
          </p:cNvPr>
          <p:cNvSpPr txBox="1">
            <a:spLocks/>
          </p:cNvSpPr>
          <p:nvPr/>
        </p:nvSpPr>
        <p:spPr>
          <a:xfrm>
            <a:off x="726279" y="1319941"/>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Activité 2 : Python (</a:t>
            </a:r>
            <a:r>
              <a:rPr lang="en-US" sz="1800" b="1" dirty="0" err="1"/>
              <a:t>Colab</a:t>
            </a:r>
            <a:r>
              <a:rPr lang="en-US" sz="1800" b="1" dirty="0"/>
              <a:t>) – Valeurs </a:t>
            </a:r>
            <a:r>
              <a:rPr lang="el-GR" sz="1800" b="1" dirty="0"/>
              <a:t>β</a:t>
            </a:r>
            <a:r>
              <a:rPr lang="en-US" sz="1800" b="1" dirty="0"/>
              <a:t> fixes Modèle gravitationnel</a:t>
            </a:r>
          </a:p>
          <a:p>
            <a:pPr marL="873572" lvl="1" indent="-285750">
              <a:spcBef>
                <a:spcPts val="600"/>
              </a:spcBef>
              <a:buFont typeface="Arial" panose="020B0604020202020204" pitchFamily="34" charset="0"/>
              <a:buChar char="•"/>
            </a:pPr>
            <a:r>
              <a:rPr lang="en-US" sz="1800" dirty="0"/>
              <a:t>Fichier : </a:t>
            </a:r>
            <a:r>
              <a:rPr lang="en-US" sz="1800" dirty="0" err="1"/>
              <a:t>Gravity_Model_Student_Input.ipynb</a:t>
            </a:r>
            <a:endParaRPr lang="en-US" sz="1800" dirty="0"/>
          </a:p>
          <a:p>
            <a:pPr marL="873572" lvl="1" indent="-285750">
              <a:spcBef>
                <a:spcPts val="600"/>
              </a:spcBef>
              <a:buFont typeface="Arial" panose="020B0604020202020204" pitchFamily="34" charset="0"/>
              <a:buChar char="•"/>
            </a:pPr>
            <a:r>
              <a:rPr lang="en-US" sz="1800" dirty="0"/>
              <a:t>Plateforme : Google </a:t>
            </a:r>
            <a:r>
              <a:rPr lang="en-US" sz="1800" dirty="0" err="1"/>
              <a:t>Colab</a:t>
            </a:r>
            <a:endParaRPr lang="en-US" sz="1800" dirty="0"/>
          </a:p>
          <a:p>
            <a:pPr marL="873572" lvl="1" indent="-285750">
              <a:spcBef>
                <a:spcPts val="600"/>
              </a:spcBef>
              <a:buFont typeface="Arial" panose="020B0604020202020204" pitchFamily="34" charset="0"/>
              <a:buChar char="•"/>
            </a:pPr>
            <a:r>
              <a:rPr lang="en-US" sz="1800" dirty="0"/>
              <a:t>Objectif : automatiser la répartition des trajets à l'aide d'une valeur</a:t>
            </a:r>
            <a:r>
              <a:rPr lang="el-GR" sz="1800" dirty="0"/>
              <a:t> β</a:t>
            </a:r>
            <a:r>
              <a:rPr lang="en-US" sz="1800" dirty="0"/>
              <a:t> fixe</a:t>
            </a:r>
          </a:p>
          <a:p>
            <a:pPr marL="873572" lvl="1" indent="-285750">
              <a:spcBef>
                <a:spcPts val="600"/>
              </a:spcBef>
              <a:buFont typeface="Arial" panose="020B0604020202020204" pitchFamily="34" charset="0"/>
              <a:buChar char="•"/>
            </a:pPr>
            <a:r>
              <a:rPr lang="en-US" sz="1800" dirty="0"/>
              <a:t>Étapes :</a:t>
            </a:r>
          </a:p>
          <a:p>
            <a:pPr marL="1518544" lvl="2" indent="-342900">
              <a:spcBef>
                <a:spcPts val="600"/>
              </a:spcBef>
              <a:buFont typeface="+mj-lt"/>
              <a:buAutoNum type="arabicPeriod"/>
            </a:pPr>
            <a:r>
              <a:rPr lang="en-US" sz="1800" dirty="0"/>
              <a:t>Téléchargez le fichier sur Google </a:t>
            </a:r>
            <a:r>
              <a:rPr lang="en-US" sz="1800" dirty="0" err="1"/>
              <a:t>Colab</a:t>
            </a:r>
            <a:endParaRPr lang="en-US" sz="1800" dirty="0"/>
          </a:p>
          <a:p>
            <a:pPr marL="1518544" lvl="2" indent="-342900">
              <a:spcBef>
                <a:spcPts val="600"/>
              </a:spcBef>
              <a:buFont typeface="+mj-lt"/>
              <a:buAutoNum type="arabicPeriod"/>
            </a:pPr>
            <a:r>
              <a:rPr lang="en-US" sz="1800" dirty="0"/>
              <a:t>Saisissez vos propres données :</a:t>
            </a:r>
          </a:p>
          <a:p>
            <a:pPr marL="2163516" lvl="3" indent="-400050">
              <a:spcBef>
                <a:spcPts val="600"/>
              </a:spcBef>
              <a:buFont typeface="+mj-lt"/>
              <a:buAutoNum type="romanUcPeriod"/>
            </a:pPr>
            <a:r>
              <a:rPr lang="en-US" sz="1600" dirty="0"/>
              <a:t>Nombre de zones</a:t>
            </a:r>
          </a:p>
          <a:p>
            <a:pPr marL="2163516" lvl="3" indent="-400050">
              <a:spcBef>
                <a:spcPts val="600"/>
              </a:spcBef>
              <a:buFont typeface="+mj-lt"/>
              <a:buAutoNum type="romanUcPeriod"/>
            </a:pPr>
            <a:r>
              <a:rPr lang="en-US" sz="1600" dirty="0"/>
              <a:t>Productions (P) et attractions (A)</a:t>
            </a:r>
          </a:p>
          <a:p>
            <a:pPr marL="2163516" lvl="3" indent="-400050">
              <a:spcBef>
                <a:spcPts val="600"/>
              </a:spcBef>
              <a:buFont typeface="+mj-lt"/>
              <a:buAutoNum type="romanUcPeriod"/>
            </a:pPr>
            <a:r>
              <a:rPr lang="en-US" sz="1600" dirty="0"/>
              <a:t>Matrice des coûts (</a:t>
            </a:r>
            <a:r>
              <a:rPr lang="en-US" sz="1600" dirty="0" err="1"/>
              <a:t>Cij</a:t>
            </a:r>
            <a:r>
              <a:rPr lang="en-US" sz="1600" dirty="0"/>
              <a:t>)</a:t>
            </a:r>
          </a:p>
          <a:p>
            <a:pPr marL="1518544" lvl="2" indent="-342900">
              <a:spcBef>
                <a:spcPts val="600"/>
              </a:spcBef>
              <a:buFont typeface="+mj-lt"/>
              <a:buAutoNum type="arabicPeriod"/>
            </a:pPr>
            <a:r>
              <a:rPr lang="en-US" sz="1800" dirty="0"/>
              <a:t>La valeur</a:t>
            </a:r>
            <a:r>
              <a:rPr lang="el-GR" sz="1800" dirty="0"/>
              <a:t> β </a:t>
            </a:r>
            <a:r>
              <a:rPr lang="en-US" sz="1800" dirty="0"/>
              <a:t>est fixe dans le code (bêta = -0,035)</a:t>
            </a:r>
          </a:p>
          <a:p>
            <a:pPr marL="1518544" lvl="2" indent="-342900">
              <a:spcBef>
                <a:spcPts val="600"/>
              </a:spcBef>
              <a:buFont typeface="+mj-lt"/>
              <a:buAutoNum type="arabicPeriod"/>
            </a:pPr>
            <a:r>
              <a:rPr lang="en-US" sz="1800" dirty="0"/>
              <a:t>Exécutez toutes les cellules pour afficher :</a:t>
            </a:r>
          </a:p>
          <a:p>
            <a:pPr marL="2163516" lvl="3" indent="-400050">
              <a:spcBef>
                <a:spcPts val="600"/>
              </a:spcBef>
              <a:buFont typeface="+mj-lt"/>
              <a:buAutoNum type="romanUcPeriod"/>
            </a:pPr>
            <a:r>
              <a:rPr lang="en-US" sz="1600" dirty="0"/>
              <a:t>Matrice de trajet</a:t>
            </a:r>
          </a:p>
          <a:p>
            <a:pPr marL="2163516" lvl="3" indent="-400050">
              <a:spcBef>
                <a:spcPts val="600"/>
              </a:spcBef>
              <a:buFont typeface="+mj-lt"/>
              <a:buAutoNum type="romanUcPeriod"/>
            </a:pPr>
            <a:r>
              <a:rPr lang="en-US" sz="1600" dirty="0"/>
              <a:t>Carte thermique</a:t>
            </a:r>
          </a:p>
          <a:p>
            <a:pPr marL="2163516" lvl="3" indent="-400050">
              <a:spcBef>
                <a:spcPts val="600"/>
              </a:spcBef>
              <a:buFont typeface="+mj-lt"/>
              <a:buAutoNum type="romanUcPeriod"/>
            </a:pPr>
            <a:r>
              <a:rPr lang="en-US" sz="1600" dirty="0"/>
              <a:t>Graphiques de convergence</a:t>
            </a:r>
          </a:p>
          <a:p>
            <a:pPr marL="2163516" lvl="3" indent="-400050">
              <a:spcBef>
                <a:spcPts val="600"/>
              </a:spcBef>
              <a:buFont typeface="+mj-lt"/>
              <a:buAutoNum type="romanUcPeriod"/>
            </a:pPr>
            <a:r>
              <a:rPr lang="en-US" sz="1600" dirty="0"/>
              <a:t>Durée moyenne des trajets</a:t>
            </a:r>
          </a:p>
          <a:p>
            <a:pPr marL="873572" lvl="1" indent="-285750">
              <a:spcBef>
                <a:spcPts val="600"/>
              </a:spcBef>
              <a:buFont typeface="Arial" panose="020B0604020202020204" pitchFamily="34" charset="0"/>
              <a:buChar char="•"/>
            </a:pPr>
            <a:endParaRPr lang="en-US" sz="1800" dirty="0"/>
          </a:p>
          <a:p>
            <a:pPr marL="1461394" lvl="2" indent="-285750">
              <a:buFont typeface="Arial" panose="020B0604020202020204" pitchFamily="34" charset="0"/>
              <a:buChar char="•"/>
            </a:pPr>
            <a:endParaRPr lang="en-US" sz="1800" dirty="0"/>
          </a:p>
        </p:txBody>
      </p:sp>
      <p:sp>
        <p:nvSpPr>
          <p:cNvPr id="5" name="object 3">
            <a:extLst>
              <a:ext uri="{FF2B5EF4-FFF2-40B4-BE49-F238E27FC236}">
                <a16:creationId xmlns:a16="http://schemas.microsoft.com/office/drawing/2014/main" id="{6431D55A-139F-12E9-EB0A-735732E63DE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Analyse du modèle gravitationnel avec Python</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14AA01DB-300D-527A-50B8-24B93995B0D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7939B4ED-801B-EC21-ADE7-3DCDD1E027D2}"/>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1195137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E0DE-8C38-6C90-1FB5-EDB17BA5371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77F5D01-637C-6F03-428B-FFD9EE0FD5AE}"/>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696BE0A9-E712-06D5-926B-EF4235557EE2}"/>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35</a:t>
            </a:fld>
            <a:endParaRPr lang="en-AT" spc="-64" dirty="0"/>
          </a:p>
        </p:txBody>
      </p:sp>
      <p:sp>
        <p:nvSpPr>
          <p:cNvPr id="3" name="Content Placeholder 2">
            <a:extLst>
              <a:ext uri="{FF2B5EF4-FFF2-40B4-BE49-F238E27FC236}">
                <a16:creationId xmlns:a16="http://schemas.microsoft.com/office/drawing/2014/main" id="{206454E0-3482-AEC1-68AA-FC1781228F03}"/>
              </a:ext>
            </a:extLst>
          </p:cNvPr>
          <p:cNvSpPr txBox="1">
            <a:spLocks/>
          </p:cNvSpPr>
          <p:nvPr/>
        </p:nvSpPr>
        <p:spPr>
          <a:xfrm>
            <a:off x="726280" y="1354777"/>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Activité 3 : Python (</a:t>
            </a:r>
            <a:r>
              <a:rPr lang="en-US" sz="1800" b="1" dirty="0" err="1"/>
              <a:t>Colab</a:t>
            </a:r>
            <a:r>
              <a:rPr lang="en-US" sz="1800" b="1" dirty="0"/>
              <a:t>) – Modèle gravitationnel </a:t>
            </a:r>
            <a:r>
              <a:rPr lang="en-US" sz="1800" b="1"/>
              <a:t>à P, A et </a:t>
            </a:r>
            <a:r>
              <a:rPr lang="en-US" sz="1800" b="1" dirty="0"/>
              <a:t>C</a:t>
            </a:r>
            <a:r>
              <a:rPr lang="en-US" sz="1800" b="1"/>
              <a:t> fixes</a:t>
            </a:r>
          </a:p>
          <a:p>
            <a:pPr marL="873572" lvl="1" indent="-285750">
              <a:spcBef>
                <a:spcPts val="1200"/>
              </a:spcBef>
              <a:buFont typeface="Arial" panose="020B0604020202020204" pitchFamily="34" charset="0"/>
              <a:buChar char="•"/>
            </a:pPr>
            <a:r>
              <a:rPr lang="en-US" sz="1800" dirty="0"/>
              <a:t>Fichier : </a:t>
            </a:r>
            <a:r>
              <a:rPr lang="en-US" sz="1800" dirty="0" err="1"/>
              <a:t>Interactive_Gravity_Model_Lab.ipynb</a:t>
            </a:r>
            <a:endParaRPr lang="en-US" sz="1800" dirty="0"/>
          </a:p>
          <a:p>
            <a:pPr marL="873572" lvl="1" indent="-285750">
              <a:spcBef>
                <a:spcPts val="600"/>
              </a:spcBef>
              <a:buFont typeface="Arial" panose="020B0604020202020204" pitchFamily="34" charset="0"/>
              <a:buChar char="•"/>
            </a:pPr>
            <a:r>
              <a:rPr lang="en-US" sz="1800" dirty="0"/>
              <a:t>Plateforme : Google </a:t>
            </a:r>
            <a:r>
              <a:rPr lang="en-US" sz="1800" dirty="0" err="1"/>
              <a:t>Colab</a:t>
            </a:r>
            <a:endParaRPr lang="en-US" sz="1800" dirty="0"/>
          </a:p>
          <a:p>
            <a:pPr marL="873572" lvl="1" indent="-285750">
              <a:spcBef>
                <a:spcPts val="600"/>
              </a:spcBef>
              <a:buFont typeface="Arial" panose="020B0604020202020204" pitchFamily="34" charset="0"/>
              <a:buChar char="•"/>
            </a:pPr>
            <a:r>
              <a:rPr lang="en-US" sz="1800" dirty="0"/>
              <a:t>Objectif : visualiser l'impact de la modification de β sur un système OD fixe</a:t>
            </a:r>
          </a:p>
          <a:p>
            <a:pPr marL="873572" lvl="1" indent="-285750">
              <a:spcBef>
                <a:spcPts val="600"/>
              </a:spcBef>
              <a:buFont typeface="Arial" panose="020B0604020202020204" pitchFamily="34" charset="0"/>
              <a:buChar char="•"/>
            </a:pPr>
            <a:r>
              <a:rPr lang="en-US" sz="1800" dirty="0"/>
              <a:t>Étapes :</a:t>
            </a:r>
          </a:p>
          <a:p>
            <a:pPr marL="1461394" lvl="2" indent="-285750">
              <a:spcBef>
                <a:spcPts val="600"/>
              </a:spcBef>
              <a:buFont typeface="Arial" panose="020B0604020202020204" pitchFamily="34" charset="0"/>
              <a:buChar char="•"/>
            </a:pPr>
            <a:r>
              <a:rPr lang="en-US" sz="1800" dirty="0"/>
              <a:t>Télécharger le notebook sur </a:t>
            </a:r>
            <a:r>
              <a:rPr lang="en-US" sz="1800" dirty="0" err="1"/>
              <a:t>Colab</a:t>
            </a:r>
            <a:endParaRPr lang="en-US" sz="1800" dirty="0"/>
          </a:p>
          <a:p>
            <a:pPr marL="1461394" lvl="2" indent="-285750">
              <a:spcBef>
                <a:spcPts val="600"/>
              </a:spcBef>
              <a:buFont typeface="Arial" panose="020B0604020202020204" pitchFamily="34" charset="0"/>
              <a:buChar char="•"/>
            </a:pPr>
            <a:r>
              <a:rPr lang="en-US" sz="1800" dirty="0"/>
              <a:t>Il n'est pas nécessaire de saisir P, A ou C, car ces valeurs sont préchargées</a:t>
            </a:r>
          </a:p>
          <a:p>
            <a:pPr marL="1461394" lvl="2" indent="-285750">
              <a:spcBef>
                <a:spcPts val="600"/>
              </a:spcBef>
              <a:buFont typeface="Arial" panose="020B0604020202020204" pitchFamily="34" charset="0"/>
              <a:buChar char="•"/>
            </a:pPr>
            <a:r>
              <a:rPr lang="en-US" sz="1800" dirty="0"/>
              <a:t>Utilisez le curseur pour modifier β (par exemple, de -0,01 à -0,20)</a:t>
            </a:r>
          </a:p>
          <a:p>
            <a:pPr marL="1461394" lvl="2" indent="-285750">
              <a:spcBef>
                <a:spcPts val="600"/>
              </a:spcBef>
              <a:buFont typeface="Arial" panose="020B0604020202020204" pitchFamily="34" charset="0"/>
              <a:buChar char="•"/>
            </a:pPr>
            <a:r>
              <a:rPr lang="en-US" sz="1800" dirty="0"/>
              <a:t>Observez :</a:t>
            </a:r>
          </a:p>
          <a:p>
            <a:pPr marL="2049216" lvl="3" indent="-285750">
              <a:spcBef>
                <a:spcPts val="600"/>
              </a:spcBef>
              <a:buFont typeface="Arial" panose="020B0604020202020204" pitchFamily="34" charset="0"/>
              <a:buChar char="•"/>
            </a:pPr>
            <a:r>
              <a:rPr lang="en-US" sz="1800" dirty="0"/>
              <a:t>Mises à jour de la matrice de voyage</a:t>
            </a:r>
          </a:p>
          <a:p>
            <a:pPr marL="2049216" lvl="3" indent="-285750">
              <a:spcBef>
                <a:spcPts val="600"/>
              </a:spcBef>
              <a:buFont typeface="Arial" panose="020B0604020202020204" pitchFamily="34" charset="0"/>
              <a:buChar char="•"/>
            </a:pPr>
            <a:r>
              <a:rPr lang="en-US" sz="1800" dirty="0"/>
              <a:t>Graphiques de convergence</a:t>
            </a:r>
          </a:p>
          <a:p>
            <a:pPr marL="2049216" lvl="3" indent="-285750">
              <a:spcBef>
                <a:spcPts val="600"/>
              </a:spcBef>
              <a:buFont typeface="Arial" panose="020B0604020202020204" pitchFamily="34" charset="0"/>
              <a:buChar char="•"/>
            </a:pPr>
            <a:r>
              <a:rPr lang="en-US" sz="1800" dirty="0"/>
              <a:t>Courbe du facteur de frottement</a:t>
            </a:r>
          </a:p>
        </p:txBody>
      </p:sp>
      <p:sp>
        <p:nvSpPr>
          <p:cNvPr id="5" name="object 3">
            <a:extLst>
              <a:ext uri="{FF2B5EF4-FFF2-40B4-BE49-F238E27FC236}">
                <a16:creationId xmlns:a16="http://schemas.microsoft.com/office/drawing/2014/main" id="{6A47B3ED-7A07-CEC8-ED38-936018CC7E3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Analyse du modèle gravitationnel avec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6D9C5E9E-3C1D-FE4F-1232-8EE5AEE4138A}"/>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
        <p:nvSpPr>
          <p:cNvPr id="8" name="object 6">
            <a:extLst>
              <a:ext uri="{FF2B5EF4-FFF2-40B4-BE49-F238E27FC236}">
                <a16:creationId xmlns:a16="http://schemas.microsoft.com/office/drawing/2014/main" id="{AF7F2231-EA26-0C61-94AA-64D3656033D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3500097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660C0-9485-BCE6-7AE3-DC4CE4F3096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B59F0A5-BB42-4E0B-76AE-308BAE835CB9}"/>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1B59CB85-1E28-29B6-F1FC-71323724CAA5}"/>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36</a:t>
            </a:fld>
            <a:endParaRPr lang="en-AT" spc="-64" dirty="0"/>
          </a:p>
        </p:txBody>
      </p:sp>
      <p:sp>
        <p:nvSpPr>
          <p:cNvPr id="3" name="Content Placeholder 2">
            <a:extLst>
              <a:ext uri="{FF2B5EF4-FFF2-40B4-BE49-F238E27FC236}">
                <a16:creationId xmlns:a16="http://schemas.microsoft.com/office/drawing/2014/main" id="{F519428C-5768-1549-0E7B-640E95CFE6C9}"/>
              </a:ext>
            </a:extLst>
          </p:cNvPr>
          <p:cNvSpPr txBox="1">
            <a:spLocks/>
          </p:cNvSpPr>
          <p:nvPr/>
        </p:nvSpPr>
        <p:spPr>
          <a:xfrm>
            <a:off x="687328" y="1224144"/>
            <a:ext cx="10733192" cy="395055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a:spcBef>
                <a:spcPts val="600"/>
              </a:spcBef>
            </a:pPr>
            <a:r>
              <a:rPr lang="en-US" sz="1800" b="1" dirty="0"/>
              <a:t>Activité 4 : Python (</a:t>
            </a:r>
            <a:r>
              <a:rPr lang="en-US" sz="1800" b="1" dirty="0" err="1"/>
              <a:t>Colab</a:t>
            </a:r>
            <a:r>
              <a:rPr lang="en-US" sz="1800" b="1" dirty="0"/>
              <a:t>) – Modèle gravitationnel (curseur</a:t>
            </a:r>
            <a:r>
              <a:rPr lang="el-GR" sz="1800" b="1" dirty="0"/>
              <a:t> β </a:t>
            </a:r>
            <a:r>
              <a:rPr lang="en-US" sz="1800" b="1" dirty="0"/>
              <a:t>+ sensibilité)</a:t>
            </a:r>
          </a:p>
          <a:p>
            <a:pPr marL="930722" lvl="1" indent="-342900">
              <a:spcBef>
                <a:spcPts val="600"/>
              </a:spcBef>
              <a:buFont typeface="Arial" panose="020B0604020202020204" pitchFamily="34" charset="0"/>
              <a:buChar char="•"/>
            </a:pPr>
            <a:r>
              <a:rPr lang="en-US" sz="1800" dirty="0"/>
              <a:t>Fichier : </a:t>
            </a:r>
            <a:r>
              <a:rPr lang="en-US" sz="1800" dirty="0" err="1"/>
              <a:t>Gravity_Model_Student_Input</a:t>
            </a:r>
            <a:r>
              <a:rPr lang="en-US" sz="1800" dirty="0"/>
              <a:t>(</a:t>
            </a:r>
            <a:r>
              <a:rPr lang="en-US" sz="1800" dirty="0" err="1"/>
              <a:t>Exponential_Deterrence_Function</a:t>
            </a:r>
            <a:r>
              <a:rPr lang="en-US" sz="1800" dirty="0"/>
              <a:t>).</a:t>
            </a:r>
            <a:r>
              <a:rPr lang="en-US" sz="1800" dirty="0" err="1"/>
              <a:t>ipynb</a:t>
            </a:r>
            <a:endParaRPr lang="en-US" sz="1800" dirty="0"/>
          </a:p>
          <a:p>
            <a:pPr marL="930722" lvl="1" indent="-342900">
              <a:spcBef>
                <a:spcPts val="600"/>
              </a:spcBef>
              <a:buFont typeface="Arial" panose="020B0604020202020204" pitchFamily="34" charset="0"/>
              <a:buChar char="•"/>
            </a:pPr>
            <a:r>
              <a:rPr lang="en-US" sz="1800" dirty="0"/>
              <a:t>Plateforme : Google </a:t>
            </a:r>
            <a:r>
              <a:rPr lang="en-US" sz="1800" dirty="0" err="1"/>
              <a:t>Colab</a:t>
            </a:r>
            <a:endParaRPr lang="en-US" sz="1800" dirty="0"/>
          </a:p>
          <a:p>
            <a:pPr marL="930722" lvl="1" indent="-342900">
              <a:spcBef>
                <a:spcPts val="600"/>
              </a:spcBef>
              <a:buFont typeface="Arial" panose="020B0604020202020204" pitchFamily="34" charset="0"/>
              <a:buChar char="•"/>
            </a:pPr>
            <a:r>
              <a:rPr lang="en-US" sz="1800" dirty="0"/>
              <a:t>Objectif : outil entièrement interactif permettant de tester différents systèmes OD et différentes valeurs</a:t>
            </a:r>
            <a:r>
              <a:rPr lang="el-GR" sz="1800" dirty="0"/>
              <a:t> β</a:t>
            </a:r>
          </a:p>
          <a:p>
            <a:pPr marL="930722" lvl="1" indent="-342900">
              <a:spcBef>
                <a:spcPts val="600"/>
              </a:spcBef>
              <a:buFont typeface="Arial" panose="020B0604020202020204" pitchFamily="34" charset="0"/>
              <a:buChar char="•"/>
            </a:pPr>
            <a:r>
              <a:rPr lang="en-US" sz="1800" dirty="0"/>
              <a:t>Étapes :</a:t>
            </a:r>
          </a:p>
          <a:p>
            <a:pPr marL="1518544" lvl="2" indent="-342900">
              <a:spcBef>
                <a:spcPts val="600"/>
              </a:spcBef>
              <a:buFont typeface="+mj-lt"/>
              <a:buAutoNum type="arabicPeriod"/>
            </a:pPr>
            <a:r>
              <a:rPr lang="en-US" sz="1800" dirty="0"/>
              <a:t>Télécharger sur </a:t>
            </a:r>
            <a:r>
              <a:rPr lang="en-US" sz="1800" dirty="0" err="1"/>
              <a:t>Colab</a:t>
            </a:r>
            <a:endParaRPr lang="en-US" sz="1800" dirty="0"/>
          </a:p>
          <a:p>
            <a:pPr marL="1518544" lvl="2" indent="-342900">
              <a:spcBef>
                <a:spcPts val="600"/>
              </a:spcBef>
              <a:buFont typeface="+mj-lt"/>
              <a:buAutoNum type="arabicPeriod"/>
            </a:pPr>
            <a:r>
              <a:rPr lang="en-US" sz="1800" dirty="0"/>
              <a:t>Entrée :</a:t>
            </a:r>
          </a:p>
          <a:p>
            <a:pPr marL="2163516" lvl="3" indent="-400050">
              <a:spcBef>
                <a:spcPts val="600"/>
              </a:spcBef>
              <a:buFont typeface="+mj-lt"/>
              <a:buAutoNum type="romanUcPeriod"/>
            </a:pPr>
            <a:r>
              <a:rPr lang="en-US" sz="1800" dirty="0"/>
              <a:t>Nombre de zones</a:t>
            </a:r>
          </a:p>
          <a:p>
            <a:pPr marL="2163516" lvl="3" indent="-400050">
              <a:spcBef>
                <a:spcPts val="600"/>
              </a:spcBef>
              <a:buFont typeface="+mj-lt"/>
              <a:buAutoNum type="romanUcPeriod"/>
            </a:pPr>
            <a:r>
              <a:rPr lang="en-US" sz="1800" dirty="0"/>
              <a:t>Productions (P), attractions (A)</a:t>
            </a:r>
          </a:p>
          <a:p>
            <a:pPr marL="2163516" lvl="3" indent="-400050">
              <a:spcBef>
                <a:spcPts val="600"/>
              </a:spcBef>
              <a:buFont typeface="+mj-lt"/>
              <a:buAutoNum type="romanUcPeriod"/>
            </a:pPr>
            <a:r>
              <a:rPr lang="en-US" sz="1800" dirty="0"/>
              <a:t>Matrice des coûts (</a:t>
            </a:r>
            <a:r>
              <a:rPr lang="en-US" sz="1800" dirty="0" err="1"/>
              <a:t>Cij</a:t>
            </a:r>
            <a:r>
              <a:rPr lang="en-US" sz="1800" dirty="0"/>
              <a:t>)</a:t>
            </a:r>
          </a:p>
          <a:p>
            <a:pPr marL="2163516" lvl="3" indent="-400050">
              <a:spcBef>
                <a:spcPts val="600"/>
              </a:spcBef>
              <a:buFont typeface="+mj-lt"/>
              <a:buAutoNum type="romanUcPeriod"/>
            </a:pPr>
            <a:r>
              <a:rPr lang="en-US" sz="1800" dirty="0"/>
              <a:t>Ajuster </a:t>
            </a:r>
            <a:r>
              <a:rPr lang="el-GR" sz="1800" dirty="0"/>
              <a:t>β </a:t>
            </a:r>
            <a:r>
              <a:rPr lang="en-US" sz="1800" dirty="0"/>
              <a:t>à l'aide du curseur</a:t>
            </a:r>
          </a:p>
          <a:p>
            <a:pPr marL="1518544" lvl="2" indent="-342900">
              <a:spcBef>
                <a:spcPts val="600"/>
              </a:spcBef>
              <a:buFont typeface="+mj-lt"/>
              <a:buAutoNum type="arabicPeriod"/>
            </a:pPr>
            <a:r>
              <a:rPr lang="en-US" sz="1800" dirty="0"/>
              <a:t>Exécuter le modèle et analyser :</a:t>
            </a:r>
          </a:p>
          <a:p>
            <a:pPr marL="2163516" lvl="3" indent="-400050">
              <a:spcBef>
                <a:spcPts val="600"/>
              </a:spcBef>
              <a:buFont typeface="+mj-lt"/>
              <a:buAutoNum type="romanUcPeriod"/>
            </a:pPr>
            <a:r>
              <a:rPr lang="en-US" sz="1800" dirty="0"/>
              <a:t>Modèle de convergence</a:t>
            </a:r>
          </a:p>
          <a:p>
            <a:pPr marL="2163516" lvl="3" indent="-400050">
              <a:spcBef>
                <a:spcPts val="600"/>
              </a:spcBef>
              <a:buFont typeface="+mj-lt"/>
              <a:buAutoNum type="romanUcPeriod"/>
            </a:pPr>
            <a:r>
              <a:rPr lang="en-US" sz="1800" dirty="0"/>
              <a:t>Matrice de trajet et carte thermique</a:t>
            </a:r>
          </a:p>
          <a:p>
            <a:pPr marL="2163516" lvl="3" indent="-400050">
              <a:spcBef>
                <a:spcPts val="600"/>
              </a:spcBef>
              <a:buFont typeface="+mj-lt"/>
              <a:buAutoNum type="romanUcPeriod"/>
            </a:pPr>
            <a:r>
              <a:rPr lang="en-US" sz="1800" dirty="0"/>
              <a:t>Courbe de frottement</a:t>
            </a:r>
          </a:p>
          <a:p>
            <a:pPr marL="342900" indent="-342900">
              <a:spcBef>
                <a:spcPts val="600"/>
              </a:spcBef>
              <a:buFont typeface="+mj-lt"/>
              <a:buAutoNum type="arabicPeriod" startAt="4"/>
            </a:pPr>
            <a:endParaRPr lang="en-US" sz="1800" dirty="0"/>
          </a:p>
        </p:txBody>
      </p:sp>
      <p:sp>
        <p:nvSpPr>
          <p:cNvPr id="5" name="object 3">
            <a:extLst>
              <a:ext uri="{FF2B5EF4-FFF2-40B4-BE49-F238E27FC236}">
                <a16:creationId xmlns:a16="http://schemas.microsoft.com/office/drawing/2014/main" id="{D62B2DF4-7E77-5841-E807-890290DD53A8}"/>
              </a:ext>
            </a:extLst>
          </p:cNvPr>
          <p:cNvSpPr txBox="1"/>
          <p:nvPr/>
        </p:nvSpPr>
        <p:spPr>
          <a:xfrm>
            <a:off x="726280" y="841447"/>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Analyse du modèle gravitationnel avec Python</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DADE3BDC-9FAF-E453-5C74-F498F35CA79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D30D87BC-B973-B118-3264-0A0711DD3B7E}"/>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8256806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92E48-A378-270C-4DEE-D310996D2AF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471F25E-7BAD-8E13-8347-D8DEF7B84149}"/>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0AF1A9CA-C444-F808-A9B0-F68EDDD77031}"/>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37</a:t>
            </a:fld>
            <a:endParaRPr lang="en-AT" spc="-64" dirty="0"/>
          </a:p>
        </p:txBody>
      </p:sp>
      <p:sp>
        <p:nvSpPr>
          <p:cNvPr id="3" name="Content Placeholder 2">
            <a:extLst>
              <a:ext uri="{FF2B5EF4-FFF2-40B4-BE49-F238E27FC236}">
                <a16:creationId xmlns:a16="http://schemas.microsoft.com/office/drawing/2014/main" id="{15352373-8965-763E-E099-CC10DD8231F5}"/>
              </a:ext>
            </a:extLst>
          </p:cNvPr>
          <p:cNvSpPr txBox="1">
            <a:spLocks/>
          </p:cNvSpPr>
          <p:nvPr/>
        </p:nvSpPr>
        <p:spPr>
          <a:xfrm>
            <a:off x="726280" y="1354777"/>
            <a:ext cx="10733192" cy="395055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a:spcBef>
                <a:spcPts val="600"/>
              </a:spcBef>
            </a:pPr>
            <a:r>
              <a:rPr lang="en-US" sz="1800" b="1" dirty="0"/>
              <a:t>Activité 5 : Python (</a:t>
            </a:r>
            <a:r>
              <a:rPr lang="en-US" sz="1800" b="1" dirty="0" err="1"/>
              <a:t>Colab</a:t>
            </a:r>
            <a:r>
              <a:rPr lang="en-US" sz="1800" b="1" dirty="0"/>
              <a:t>) – Matrice manuelle des coefficients de frottement</a:t>
            </a:r>
          </a:p>
          <a:p>
            <a:pPr marL="930722" lvl="1" indent="-342900">
              <a:spcBef>
                <a:spcPts val="1200"/>
              </a:spcBef>
              <a:buFont typeface="Arial" panose="020B0604020202020204" pitchFamily="34" charset="0"/>
              <a:buChar char="•"/>
            </a:pPr>
            <a:r>
              <a:rPr lang="en-US" sz="1800" dirty="0"/>
              <a:t>Fichier : </a:t>
            </a:r>
            <a:r>
              <a:rPr lang="en-US" sz="1800" dirty="0" err="1"/>
              <a:t>Gravity_Model_Manual_Friction.ipynb</a:t>
            </a:r>
            <a:endParaRPr lang="en-US" sz="1800" dirty="0"/>
          </a:p>
          <a:p>
            <a:pPr marL="930722" lvl="1" indent="-342900">
              <a:spcBef>
                <a:spcPts val="600"/>
              </a:spcBef>
              <a:buFont typeface="Arial" panose="020B0604020202020204" pitchFamily="34" charset="0"/>
              <a:buChar char="•"/>
            </a:pPr>
            <a:r>
              <a:rPr lang="en-US" sz="1800" dirty="0"/>
              <a:t>Plateforme : Google </a:t>
            </a:r>
            <a:r>
              <a:rPr lang="en-US" sz="1800" dirty="0" err="1"/>
              <a:t>Colab</a:t>
            </a:r>
            <a:endParaRPr lang="en-US" sz="1800" dirty="0"/>
          </a:p>
          <a:p>
            <a:pPr marL="930722" lvl="1" indent="-342900">
              <a:spcBef>
                <a:spcPts val="600"/>
              </a:spcBef>
              <a:buFont typeface="Arial" panose="020B0604020202020204" pitchFamily="34" charset="0"/>
              <a:buChar char="•"/>
            </a:pPr>
            <a:r>
              <a:rPr lang="en-US" sz="1800" dirty="0"/>
              <a:t>Objectif : définir manuellement les facteurs de frottement (</a:t>
            </a:r>
            <a:r>
              <a:rPr lang="en-US" sz="1800" dirty="0" err="1"/>
              <a:t>Fij</a:t>
            </a:r>
            <a:r>
              <a:rPr lang="en-US" sz="1800" dirty="0"/>
              <a:t>) pour un contrôle total</a:t>
            </a:r>
          </a:p>
          <a:p>
            <a:pPr marL="930722" lvl="1" indent="-342900">
              <a:spcBef>
                <a:spcPts val="600"/>
              </a:spcBef>
              <a:buFont typeface="Arial" panose="020B0604020202020204" pitchFamily="34" charset="0"/>
              <a:buChar char="•"/>
            </a:pPr>
            <a:r>
              <a:rPr lang="en-US" sz="1800" dirty="0"/>
              <a:t>Étapes :</a:t>
            </a:r>
          </a:p>
          <a:p>
            <a:pPr marL="1518544" lvl="2" indent="-342900">
              <a:spcBef>
                <a:spcPts val="600"/>
              </a:spcBef>
              <a:buFont typeface="+mj-lt"/>
              <a:buAutoNum type="arabicPeriod"/>
            </a:pPr>
            <a:r>
              <a:rPr lang="en-US" sz="1800" dirty="0"/>
              <a:t>Télécharger vers </a:t>
            </a:r>
            <a:r>
              <a:rPr lang="en-US" sz="1800" dirty="0" err="1"/>
              <a:t>Colab</a:t>
            </a:r>
            <a:endParaRPr lang="en-US" sz="1800" dirty="0"/>
          </a:p>
          <a:p>
            <a:pPr marL="1518544" lvl="2" indent="-342900">
              <a:spcBef>
                <a:spcPts val="600"/>
              </a:spcBef>
              <a:buFont typeface="+mj-lt"/>
              <a:buAutoNum type="arabicPeriod"/>
            </a:pPr>
            <a:r>
              <a:rPr lang="en-US" sz="1800" dirty="0"/>
              <a:t>Entrer :</a:t>
            </a:r>
          </a:p>
          <a:p>
            <a:pPr marL="2163516" lvl="3" indent="-400050">
              <a:spcBef>
                <a:spcPts val="600"/>
              </a:spcBef>
              <a:buFont typeface="+mj-lt"/>
              <a:buAutoNum type="romanUcPeriod"/>
            </a:pPr>
            <a:r>
              <a:rPr lang="en-US" sz="1800" dirty="0"/>
              <a:t>P, A, C comme précédemment</a:t>
            </a:r>
          </a:p>
          <a:p>
            <a:pPr marL="2163516" lvl="3" indent="-400050">
              <a:spcBef>
                <a:spcPts val="600"/>
              </a:spcBef>
              <a:buFont typeface="+mj-lt"/>
              <a:buAutoNum type="romanUcPeriod"/>
            </a:pPr>
            <a:r>
              <a:rPr lang="en-US" sz="1800" dirty="0"/>
              <a:t>Une matrice </a:t>
            </a:r>
            <a:r>
              <a:rPr lang="en-US" sz="1800" dirty="0" err="1"/>
              <a:t>Fij</a:t>
            </a:r>
            <a:r>
              <a:rPr lang="en-US" sz="1800" dirty="0"/>
              <a:t> personnalisée directement</a:t>
            </a:r>
          </a:p>
          <a:p>
            <a:pPr marL="1518544" lvl="2" indent="-342900">
              <a:spcBef>
                <a:spcPts val="600"/>
              </a:spcBef>
              <a:buFont typeface="+mj-lt"/>
              <a:buAutoNum type="arabicPeriod"/>
            </a:pPr>
            <a:r>
              <a:rPr lang="en-US" sz="1800" dirty="0"/>
              <a:t>Exécutez pour voir comment les ajustements manuels affectent l'équilibrage du trajet</a:t>
            </a:r>
          </a:p>
        </p:txBody>
      </p:sp>
      <p:sp>
        <p:nvSpPr>
          <p:cNvPr id="5" name="object 3">
            <a:extLst>
              <a:ext uri="{FF2B5EF4-FFF2-40B4-BE49-F238E27FC236}">
                <a16:creationId xmlns:a16="http://schemas.microsoft.com/office/drawing/2014/main" id="{419C9812-29A6-A0EA-DCCC-B272FFB3405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Analyse du modèle gravitationnel avec Python</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98A81846-8D11-04AE-8F56-71CA6D061EF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2D5DB3BF-D19E-C1A7-22B2-0AB9E7C57C2B}"/>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3219103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469CB-C7A2-AFE6-90E8-600365AC67B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B5311CF-C9D6-42D2-DF13-41054D892B1A}"/>
              </a:ext>
            </a:extLst>
          </p:cNvPr>
          <p:cNvSpPr txBox="1">
            <a:spLocks noGrp="1"/>
          </p:cNvSpPr>
          <p:nvPr>
            <p:ph type="title"/>
          </p:nvPr>
        </p:nvSpPr>
        <p:spPr>
          <a:xfrm>
            <a:off x="726281" y="432621"/>
            <a:ext cx="268747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5.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DC7C61E0-40D3-3991-5F7A-4FB277B72CAF}"/>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38</a:t>
            </a:fld>
            <a:endParaRPr lang="en-AT" spc="-64" dirty="0"/>
          </a:p>
        </p:txBody>
      </p:sp>
      <p:sp>
        <p:nvSpPr>
          <p:cNvPr id="3" name="Content Placeholder 2">
            <a:extLst>
              <a:ext uri="{FF2B5EF4-FFF2-40B4-BE49-F238E27FC236}">
                <a16:creationId xmlns:a16="http://schemas.microsoft.com/office/drawing/2014/main" id="{E0D4521F-932E-F66F-4B23-498BA01A5588}"/>
              </a:ext>
            </a:extLst>
          </p:cNvPr>
          <p:cNvSpPr txBox="1">
            <a:spLocks/>
          </p:cNvSpPr>
          <p:nvPr/>
        </p:nvSpPr>
        <p:spPr>
          <a:xfrm>
            <a:off x="726280" y="1354777"/>
            <a:ext cx="10733192" cy="395055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a:spcBef>
                <a:spcPts val="600"/>
              </a:spcBef>
            </a:pPr>
            <a:r>
              <a:rPr lang="en-US" sz="1800" b="1" dirty="0"/>
              <a:t>Activité 6 : Python (</a:t>
            </a:r>
            <a:r>
              <a:rPr lang="en-US" sz="1800" b="1" dirty="0" err="1"/>
              <a:t>Colab</a:t>
            </a:r>
            <a:r>
              <a:rPr lang="en-US" sz="1800" b="1" dirty="0"/>
              <a:t>) – Prévision de la demande de transport (régression)</a:t>
            </a:r>
          </a:p>
          <a:p>
            <a:pPr marL="873572" lvl="1" indent="-285750">
              <a:spcBef>
                <a:spcPts val="1200"/>
              </a:spcBef>
              <a:buFont typeface="Arial" panose="020B0604020202020204" pitchFamily="34" charset="0"/>
              <a:buChar char="•"/>
            </a:pPr>
            <a:r>
              <a:rPr lang="en-US" sz="1800" dirty="0"/>
              <a:t>Fichier : </a:t>
            </a:r>
            <a:r>
              <a:rPr lang="en-US" sz="1800" dirty="0" err="1"/>
              <a:t>Transport_Demand_Regression_Lab.ipynb</a:t>
            </a:r>
            <a:endParaRPr lang="en-US" sz="1800" dirty="0"/>
          </a:p>
          <a:p>
            <a:pPr marL="873572" lvl="1" indent="-285750">
              <a:spcBef>
                <a:spcPts val="600"/>
              </a:spcBef>
              <a:buFont typeface="Arial" panose="020B0604020202020204" pitchFamily="34" charset="0"/>
              <a:buChar char="•"/>
            </a:pPr>
            <a:r>
              <a:rPr lang="en-US" sz="1800" dirty="0"/>
              <a:t>Plateforme : Google </a:t>
            </a:r>
            <a:r>
              <a:rPr lang="en-US" sz="1800" dirty="0" err="1"/>
              <a:t>Colab</a:t>
            </a:r>
            <a:endParaRPr lang="en-US" sz="1800" dirty="0"/>
          </a:p>
          <a:p>
            <a:pPr marL="873572" lvl="1" indent="-285750">
              <a:spcBef>
                <a:spcPts val="600"/>
              </a:spcBef>
              <a:buFont typeface="Arial" panose="020B0604020202020204" pitchFamily="34" charset="0"/>
              <a:buChar char="•"/>
            </a:pPr>
            <a:r>
              <a:rPr lang="en-US" sz="1800" dirty="0"/>
              <a:t>Objectif : utiliser des données réelles sur les transports pour prévoir la demande des passagers</a:t>
            </a:r>
          </a:p>
          <a:p>
            <a:pPr marL="873572" lvl="1" indent="-285750">
              <a:spcBef>
                <a:spcPts val="600"/>
              </a:spcBef>
              <a:buFont typeface="Arial" panose="020B0604020202020204" pitchFamily="34" charset="0"/>
              <a:buChar char="•"/>
            </a:pPr>
            <a:r>
              <a:rPr lang="en-US" sz="1800" dirty="0"/>
              <a:t>Étapes :</a:t>
            </a:r>
          </a:p>
          <a:p>
            <a:pPr marL="1518544" lvl="2" indent="-342900">
              <a:spcBef>
                <a:spcPts val="600"/>
              </a:spcBef>
              <a:buFont typeface="+mj-lt"/>
              <a:buAutoNum type="arabicPeriod"/>
            </a:pPr>
            <a:r>
              <a:rPr lang="en-US" sz="1800" dirty="0"/>
              <a:t>Ouvrez et parcourez toutes les cellules</a:t>
            </a:r>
          </a:p>
          <a:p>
            <a:pPr marL="1518544" lvl="2" indent="-342900">
              <a:spcBef>
                <a:spcPts val="600"/>
              </a:spcBef>
              <a:buFont typeface="+mj-lt"/>
              <a:buAutoNum type="arabicPeriod"/>
            </a:pPr>
            <a:r>
              <a:rPr lang="en-US" sz="1800" dirty="0"/>
              <a:t>Effectuer une analyse exploratoire des données, entraîner un modèle de régression linéaire</a:t>
            </a:r>
          </a:p>
          <a:p>
            <a:pPr marL="1518544" lvl="2" indent="-342900">
              <a:spcBef>
                <a:spcPts val="600"/>
              </a:spcBef>
              <a:buFont typeface="+mj-lt"/>
              <a:buAutoNum type="arabicPeriod"/>
            </a:pPr>
            <a:r>
              <a:rPr lang="en-US" sz="1800" dirty="0"/>
              <a:t>Utiliser les données relatives à la distance, au prix du billet et à l'itinéraire pour prévoir le nombre de passagers</a:t>
            </a:r>
          </a:p>
        </p:txBody>
      </p:sp>
      <p:sp>
        <p:nvSpPr>
          <p:cNvPr id="5" name="object 3">
            <a:extLst>
              <a:ext uri="{FF2B5EF4-FFF2-40B4-BE49-F238E27FC236}">
                <a16:creationId xmlns:a16="http://schemas.microsoft.com/office/drawing/2014/main" id="{94A8E9AE-14B1-3612-F089-637447928AF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latin typeface="Aptos" panose="020B0004020202020204" pitchFamily="34" charset="0"/>
              </a:rPr>
              <a:t>Analyse du modèle gravitationnel avec Python</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F995919E-F08A-7AE0-F21D-81AAC60DBDE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5A491DDE-58DB-90CC-753D-86C266AA8591}"/>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54774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9B788-EA35-781A-477C-5F6296EF9F3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FA18E7-C660-37B5-F9D4-F231659B88B8}"/>
              </a:ext>
            </a:extLst>
          </p:cNvPr>
          <p:cNvSpPr txBox="1">
            <a:spLocks noGrp="1"/>
          </p:cNvSpPr>
          <p:nvPr>
            <p:ph type="title"/>
          </p:nvPr>
        </p:nvSpPr>
        <p:spPr>
          <a:xfrm>
            <a:off x="726282" y="432621"/>
            <a:ext cx="275044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5. </a:t>
            </a:r>
            <a:r>
              <a:rPr lang="en-US" sz="2400" b="1" dirty="0">
                <a:solidFill>
                  <a:schemeClr val="bg1"/>
                </a:solidFill>
              </a:rPr>
              <a:t>Exemple pratique</a:t>
            </a:r>
            <a:endParaRPr lang="en-US"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E0A71AEA-D952-C5F0-702B-9C78971CD02B}"/>
              </a:ext>
            </a:extLst>
          </p:cNvPr>
          <p:cNvSpPr txBox="1"/>
          <p:nvPr/>
        </p:nvSpPr>
        <p:spPr>
          <a:xfrm>
            <a:off x="726281" y="1496607"/>
            <a:ext cx="7522774"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latin typeface="Aptos" panose="020B0004020202020204" pitchFamily="34" charset="0"/>
              </a:rPr>
              <a:t>Principaux enseignements tirés de l'application pratique :</a:t>
            </a:r>
            <a:endParaRPr lang="en-GB" sz="3200" b="1"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E891F6B5-07B7-3D53-99D9-24A357403F56}"/>
              </a:ext>
            </a:extLst>
          </p:cNvPr>
          <p:cNvSpPr txBox="1"/>
          <p:nvPr/>
        </p:nvSpPr>
        <p:spPr>
          <a:xfrm>
            <a:off x="1021378" y="2004035"/>
            <a:ext cx="10149241" cy="1001373"/>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Que se passe-t-il si les temps de trajet augmentent ?</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Comment l'étalonnage affecte-t-il les résultats ?</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Comment différentes valeurs « β » modifient-elles la répartition des trajets ?</a:t>
            </a:r>
            <a:endParaRPr lang="en-GB" dirty="0">
              <a:solidFill>
                <a:sysClr val="windowText" lastClr="000000"/>
              </a:solidFill>
              <a:latin typeface="Aptos" panose="020B0004020202020204" pitchFamily="34" charset="0"/>
              <a:cs typeface="Arial"/>
            </a:endParaRPr>
          </a:p>
        </p:txBody>
      </p:sp>
      <p:sp>
        <p:nvSpPr>
          <p:cNvPr id="5" name="object 3">
            <a:extLst>
              <a:ext uri="{FF2B5EF4-FFF2-40B4-BE49-F238E27FC236}">
                <a16:creationId xmlns:a16="http://schemas.microsoft.com/office/drawing/2014/main" id="{2B8AE0E3-28BC-3AEE-FB48-1544263ECF9E}"/>
              </a:ext>
            </a:extLst>
          </p:cNvPr>
          <p:cNvSpPr txBox="1"/>
          <p:nvPr/>
        </p:nvSpPr>
        <p:spPr>
          <a:xfrm>
            <a:off x="1021378" y="4551975"/>
            <a:ext cx="10149241" cy="585875"/>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600" dirty="0">
                <a:solidFill>
                  <a:sysClr val="windowText" lastClr="000000"/>
                </a:solidFill>
                <a:latin typeface="Aptos" panose="020B0004020202020204" pitchFamily="34" charset="0"/>
                <a:cs typeface="Arial"/>
                <a:hlinkClick r:id="rId2"/>
              </a:rPr>
              <a:t>https://www.youtube.com/watch?v=ADnEmJInvpA</a:t>
            </a:r>
            <a:endParaRPr lang="en-US" sz="1600" dirty="0">
              <a:solidFill>
                <a:sysClr val="windowText" lastClr="000000"/>
              </a:solidFill>
              <a:latin typeface="Aptos" panose="020B0004020202020204" pitchFamily="34" charset="0"/>
              <a:cs typeface="Arial"/>
            </a:endParaRPr>
          </a:p>
          <a:p>
            <a:pPr marL="302078" indent="-285750" defTabSz="1175644" hangingPunct="1">
              <a:lnSpc>
                <a:spcPct val="100000"/>
              </a:lnSpc>
              <a:spcBef>
                <a:spcPts val="600"/>
              </a:spcBef>
              <a:buFont typeface="Arial" panose="020B0604020202020204" pitchFamily="34" charset="0"/>
              <a:buChar char="•"/>
            </a:pPr>
            <a:r>
              <a:rPr lang="en-GB" sz="1600" dirty="0">
                <a:solidFill>
                  <a:sysClr val="windowText" lastClr="000000"/>
                </a:solidFill>
                <a:latin typeface="Aptos" panose="020B0004020202020204" pitchFamily="34" charset="0"/>
                <a:cs typeface="Arial"/>
                <a:hlinkClick r:id="rId3"/>
              </a:rPr>
              <a:t>https://www.youtube.com/watch?v=wCvchbssjfc</a:t>
            </a:r>
            <a:endParaRPr lang="en-GB" sz="1600" dirty="0">
              <a:solidFill>
                <a:sysClr val="windowText" lastClr="000000"/>
              </a:solidFill>
              <a:latin typeface="Aptos" panose="020B0004020202020204" pitchFamily="34" charset="0"/>
              <a:cs typeface="Arial"/>
            </a:endParaRPr>
          </a:p>
        </p:txBody>
      </p:sp>
      <p:sp>
        <p:nvSpPr>
          <p:cNvPr id="7" name="object 3">
            <a:extLst>
              <a:ext uri="{FF2B5EF4-FFF2-40B4-BE49-F238E27FC236}">
                <a16:creationId xmlns:a16="http://schemas.microsoft.com/office/drawing/2014/main" id="{B2BB26D1-C05E-FE18-43DC-D7385FE5E523}"/>
              </a:ext>
            </a:extLst>
          </p:cNvPr>
          <p:cNvSpPr txBox="1"/>
          <p:nvPr/>
        </p:nvSpPr>
        <p:spPr>
          <a:xfrm>
            <a:off x="726282" y="3987111"/>
            <a:ext cx="7522774"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b="1" dirty="0">
                <a:latin typeface="Aptos" panose="020B0004020202020204" pitchFamily="34" charset="0"/>
              </a:rPr>
              <a:t>Références</a:t>
            </a:r>
            <a:endParaRPr lang="en-GB" sz="3200" b="1" dirty="0">
              <a:solidFill>
                <a:sysClr val="windowText" lastClr="000000"/>
              </a:solidFill>
              <a:latin typeface="Aptos" panose="020B0004020202020204" pitchFamily="34" charset="0"/>
              <a:cs typeface="Arial"/>
            </a:endParaRPr>
          </a:p>
        </p:txBody>
      </p:sp>
      <p:sp>
        <p:nvSpPr>
          <p:cNvPr id="10" name="Slide Number Placeholder 9">
            <a:extLst>
              <a:ext uri="{FF2B5EF4-FFF2-40B4-BE49-F238E27FC236}">
                <a16:creationId xmlns:a16="http://schemas.microsoft.com/office/drawing/2014/main" id="{5D8326D9-8E7F-986B-C1BF-5228DAC9B43F}"/>
              </a:ext>
            </a:extLst>
          </p:cNvPr>
          <p:cNvSpPr>
            <a:spLocks noGrp="1"/>
          </p:cNvSpPr>
          <p:nvPr>
            <p:ph type="sldNum" sz="quarter" idx="7"/>
          </p:nvPr>
        </p:nvSpPr>
        <p:spPr/>
        <p:txBody>
          <a:bodyPr/>
          <a:lstStyle/>
          <a:p>
            <a:pPr marL="103685">
              <a:lnSpc>
                <a:spcPts val="1633"/>
              </a:lnSpc>
            </a:pPr>
            <a:fld id="{81D60167-4931-47E6-BA6A-407CBD079E47}" type="slidenum">
              <a:rPr lang="en-AT" spc="-64" smtClean="0"/>
              <a:t>39</a:t>
            </a:fld>
            <a:endParaRPr lang="en-AT" spc="-64" dirty="0"/>
          </a:p>
        </p:txBody>
      </p:sp>
      <p:sp>
        <p:nvSpPr>
          <p:cNvPr id="8" name="object 6">
            <a:extLst>
              <a:ext uri="{FF2B5EF4-FFF2-40B4-BE49-F238E27FC236}">
                <a16:creationId xmlns:a16="http://schemas.microsoft.com/office/drawing/2014/main" id="{809A7BE0-1634-B76B-D3D4-E4C0B320683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09935416-AD35-A133-D2D4-01E0B68FCEF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5.3. Interprétation des résultats</a:t>
            </a:r>
          </a:p>
        </p:txBody>
      </p:sp>
      <p:sp>
        <p:nvSpPr>
          <p:cNvPr id="11" name="object 6">
            <a:extLst>
              <a:ext uri="{FF2B5EF4-FFF2-40B4-BE49-F238E27FC236}">
                <a16:creationId xmlns:a16="http://schemas.microsoft.com/office/drawing/2014/main" id="{FD9BBCD0-19B4-5D93-2D74-F9945CC9A14F}"/>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3552736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8798F-C62F-C46C-3BEF-93B02FEE41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D103A6E-F7C1-89D2-4B50-2D523E9DB72B}"/>
              </a:ext>
            </a:extLst>
          </p:cNvPr>
          <p:cNvSpPr txBox="1">
            <a:spLocks noGrp="1"/>
          </p:cNvSpPr>
          <p:nvPr>
            <p:ph type="title"/>
          </p:nvPr>
        </p:nvSpPr>
        <p:spPr>
          <a:xfrm>
            <a:off x="726282" y="490989"/>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7" name="Slide Number Placeholder 6">
            <a:extLst>
              <a:ext uri="{FF2B5EF4-FFF2-40B4-BE49-F238E27FC236}">
                <a16:creationId xmlns:a16="http://schemas.microsoft.com/office/drawing/2014/main" id="{927B9C1D-5A29-9EDA-719D-0352D16D7BE0}"/>
              </a:ext>
            </a:extLst>
          </p:cNvPr>
          <p:cNvSpPr>
            <a:spLocks noGrp="1"/>
          </p:cNvSpPr>
          <p:nvPr>
            <p:ph type="sldNum" sz="quarter" idx="7"/>
          </p:nvPr>
        </p:nvSpPr>
        <p:spPr/>
        <p:txBody>
          <a:bodyPr/>
          <a:lstStyle/>
          <a:p>
            <a:pPr marL="103685">
              <a:lnSpc>
                <a:spcPts val="1633"/>
              </a:lnSpc>
            </a:pPr>
            <a:fld id="{81D60167-4931-47E6-BA6A-407CBD079E47}" type="slidenum">
              <a:rPr lang="en-AT" spc="-64" smtClean="0"/>
              <a:t>4</a:t>
            </a:fld>
            <a:endParaRPr lang="en-AT" spc="-64" dirty="0"/>
          </a:p>
        </p:txBody>
      </p:sp>
      <p:graphicFrame>
        <p:nvGraphicFramePr>
          <p:cNvPr id="6" name="Table 5">
            <a:extLst>
              <a:ext uri="{FF2B5EF4-FFF2-40B4-BE49-F238E27FC236}">
                <a16:creationId xmlns:a16="http://schemas.microsoft.com/office/drawing/2014/main" id="{BF4BEEA2-F097-EB14-655A-8CD7B8F14A48}"/>
              </a:ext>
            </a:extLst>
          </p:cNvPr>
          <p:cNvGraphicFramePr>
            <a:graphicFrameLocks noGrp="1"/>
          </p:cNvGraphicFramePr>
          <p:nvPr>
            <p:extLst>
              <p:ext uri="{D42A27DB-BD31-4B8C-83A1-F6EECF244321}">
                <p14:modId xmlns:p14="http://schemas.microsoft.com/office/powerpoint/2010/main" val="3110496134"/>
              </p:ext>
            </p:extLst>
          </p:nvPr>
        </p:nvGraphicFramePr>
        <p:xfrm>
          <a:off x="726282" y="869901"/>
          <a:ext cx="5369718" cy="5496765"/>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ptos" panose="020B0004020202020204" pitchFamily="34" charset="0"/>
                          <a:cs typeface="Arial"/>
                        </a:rPr>
                        <a:t>Section 6 : Devoirs à faire à la maison </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39</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indent="0"/>
                      <a:r>
                        <a:rPr lang="en-GB" sz="1600" spc="64" dirty="0">
                          <a:solidFill>
                            <a:sysClr val="windowText" lastClr="000000"/>
                          </a:solidFill>
                          <a:latin typeface="Aptos" panose="020B0004020202020204" pitchFamily="34" charset="0"/>
                          <a:cs typeface="Arial"/>
                        </a:rPr>
                        <a:t>6.1. Tâches à accomplir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40</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GB" sz="1600" spc="64" dirty="0">
                          <a:solidFill>
                            <a:sysClr val="windowText" lastClr="000000"/>
                          </a:solidFill>
                          <a:latin typeface="Aptos" panose="020B0004020202020204" pitchFamily="34" charset="0"/>
                          <a:cs typeface="Arial"/>
                        </a:rPr>
                        <a:t>6.2. Structure et remise du rapport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43</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4061480"/>
                  </a:ext>
                </a:extLst>
              </a:tr>
              <a:tr h="344099">
                <a:tc>
                  <a:txBody>
                    <a:bodyPr/>
                    <a:lstStyle/>
                    <a:p>
                      <a:pPr marL="111125" indent="0"/>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sp>
        <p:nvSpPr>
          <p:cNvPr id="3" name="object 6">
            <a:extLst>
              <a:ext uri="{FF2B5EF4-FFF2-40B4-BE49-F238E27FC236}">
                <a16:creationId xmlns:a16="http://schemas.microsoft.com/office/drawing/2014/main" id="{D9D884B9-6F69-04BD-75A1-D9281104BBD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5" name="Text Placeholder 2">
            <a:extLst>
              <a:ext uri="{FF2B5EF4-FFF2-40B4-BE49-F238E27FC236}">
                <a16:creationId xmlns:a16="http://schemas.microsoft.com/office/drawing/2014/main" id="{4B2AC149-2686-104C-52D2-96F57FB1C717}"/>
              </a:ext>
            </a:extLst>
          </p:cNvPr>
          <p:cNvSpPr txBox="1">
            <a:spLocks/>
          </p:cNvSpPr>
          <p:nvPr/>
        </p:nvSpPr>
        <p:spPr>
          <a:xfrm>
            <a:off x="4902926" y="459219"/>
            <a:ext cx="6562792" cy="357302"/>
          </a:xfrm>
          <a:prstGeom prst="rect">
            <a:avLst/>
          </a:prstGeom>
          <a:solidFill>
            <a:srgbClr val="FF0000"/>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sz="1800" dirty="0">
                <a:solidFill>
                  <a:schemeClr val="bg1"/>
                </a:solidFill>
                <a:latin typeface="Aptos" panose="020B0004020202020204" pitchFamily="34" charset="0"/>
              </a:rPr>
              <a:t>Laboratoire 6 </a:t>
            </a:r>
            <a:r>
              <a:rPr lang="pl-PL" sz="1800" dirty="0">
                <a:solidFill>
                  <a:schemeClr val="bg1"/>
                </a:solidFill>
                <a:latin typeface="Aptos" panose="020B0004020202020204" pitchFamily="34" charset="0"/>
              </a:rPr>
              <a:t>: Introduction à la modélisation des transports </a:t>
            </a:r>
          </a:p>
        </p:txBody>
      </p:sp>
      <p:sp>
        <p:nvSpPr>
          <p:cNvPr id="8" name="object 6">
            <a:extLst>
              <a:ext uri="{FF2B5EF4-FFF2-40B4-BE49-F238E27FC236}">
                <a16:creationId xmlns:a16="http://schemas.microsoft.com/office/drawing/2014/main" id="{63403327-0B94-6F0C-A1F0-85F98ADBFE47}"/>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7405757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E2304-FEF0-757A-D37A-C5AD62E5BC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27AC499-E344-5998-4F04-0CEEC64389D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p>
          <a:p>
            <a:pPr algn="ctr"/>
            <a:r>
              <a:rPr lang="en-US" sz="3200" b="1" dirty="0">
                <a:solidFill>
                  <a:schemeClr val="bg1"/>
                </a:solidFill>
              </a:rPr>
              <a:t>Devoirs à faire à la maison</a:t>
            </a:r>
          </a:p>
        </p:txBody>
      </p:sp>
      <p:sp>
        <p:nvSpPr>
          <p:cNvPr id="7" name="Slide Number Placeholder 6">
            <a:extLst>
              <a:ext uri="{FF2B5EF4-FFF2-40B4-BE49-F238E27FC236}">
                <a16:creationId xmlns:a16="http://schemas.microsoft.com/office/drawing/2014/main" id="{DA252D9C-DBDE-28E3-CD22-72DD51194790}"/>
              </a:ext>
            </a:extLst>
          </p:cNvPr>
          <p:cNvSpPr>
            <a:spLocks noGrp="1"/>
          </p:cNvSpPr>
          <p:nvPr>
            <p:ph type="sldNum" sz="quarter" idx="7"/>
          </p:nvPr>
        </p:nvSpPr>
        <p:spPr/>
        <p:txBody>
          <a:bodyPr/>
          <a:lstStyle/>
          <a:p>
            <a:pPr marL="103685">
              <a:lnSpc>
                <a:spcPts val="1633"/>
              </a:lnSpc>
            </a:pPr>
            <a:fld id="{81D60167-4931-47E6-BA6A-407CBD079E47}" type="slidenum">
              <a:rPr lang="en-AT" spc="-64" smtClean="0"/>
              <a:t>40</a:t>
            </a:fld>
            <a:endParaRPr lang="en-AT" spc="-64" dirty="0"/>
          </a:p>
        </p:txBody>
      </p:sp>
      <p:sp>
        <p:nvSpPr>
          <p:cNvPr id="4" name="object 6">
            <a:extLst>
              <a:ext uri="{FF2B5EF4-FFF2-40B4-BE49-F238E27FC236}">
                <a16:creationId xmlns:a16="http://schemas.microsoft.com/office/drawing/2014/main" id="{E49B8A8E-8166-D91D-68CB-8BE33F9478B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5" name="object 6">
            <a:extLst>
              <a:ext uri="{FF2B5EF4-FFF2-40B4-BE49-F238E27FC236}">
                <a16:creationId xmlns:a16="http://schemas.microsoft.com/office/drawing/2014/main" id="{D784256F-0C73-05FB-E4F7-BFC4E3CA1A63}"/>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1159948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E8B2F-4C66-EE96-E416-C3B7C3B844F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221C93-0AC2-CDEA-57CF-10EDBEC4C1DC}"/>
              </a:ext>
            </a:extLst>
          </p:cNvPr>
          <p:cNvSpPr txBox="1">
            <a:spLocks noGrp="1"/>
          </p:cNvSpPr>
          <p:nvPr>
            <p:ph type="title"/>
          </p:nvPr>
        </p:nvSpPr>
        <p:spPr>
          <a:xfrm>
            <a:off x="726281" y="432621"/>
            <a:ext cx="24958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6. </a:t>
            </a:r>
            <a:r>
              <a:rPr lang="en-US" sz="2400" b="1" dirty="0">
                <a:solidFill>
                  <a:schemeClr val="bg1"/>
                </a:solidFill>
              </a:rPr>
              <a:t>Devoirs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852B1BC-5F6E-312E-6D75-A4D8698D4636}"/>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41</a:t>
            </a:fld>
            <a:endParaRPr lang="en-AT" spc="-64" dirty="0"/>
          </a:p>
        </p:txBody>
      </p:sp>
      <p:sp>
        <p:nvSpPr>
          <p:cNvPr id="3" name="Content Placeholder 2">
            <a:extLst>
              <a:ext uri="{FF2B5EF4-FFF2-40B4-BE49-F238E27FC236}">
                <a16:creationId xmlns:a16="http://schemas.microsoft.com/office/drawing/2014/main" id="{E3301BED-E00B-75BD-29AB-13B51472EEE3}"/>
              </a:ext>
            </a:extLst>
          </p:cNvPr>
          <p:cNvSpPr txBox="1">
            <a:spLocks/>
          </p:cNvSpPr>
          <p:nvPr/>
        </p:nvSpPr>
        <p:spPr>
          <a:xfrm>
            <a:off x="729404" y="1495650"/>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Objectif</a:t>
            </a:r>
          </a:p>
          <a:p>
            <a:r>
              <a:rPr lang="en-US" sz="1800" dirty="0"/>
              <a:t>Vous devez :</a:t>
            </a:r>
          </a:p>
          <a:p>
            <a:pPr marL="873572" lvl="1" indent="-285750">
              <a:buFont typeface="Arial" panose="020B0604020202020204" pitchFamily="34" charset="0"/>
              <a:buChar char="•"/>
            </a:pPr>
            <a:r>
              <a:rPr lang="en-US" sz="1800" dirty="0"/>
              <a:t>Appliquer le modèle gravitationnel à un système OD personnalisé</a:t>
            </a:r>
          </a:p>
          <a:p>
            <a:pPr marL="873572" lvl="1" indent="-285750">
              <a:buFont typeface="Arial" panose="020B0604020202020204" pitchFamily="34" charset="0"/>
              <a:buChar char="•"/>
            </a:pPr>
            <a:r>
              <a:rPr lang="en-US" sz="1800" dirty="0"/>
              <a:t>Calibrer la distribution des trajets à l'aide de la fonction de friction exponentielle</a:t>
            </a:r>
          </a:p>
          <a:p>
            <a:pPr marL="873572" lvl="1" indent="-285750">
              <a:buFont typeface="Arial" panose="020B0604020202020204" pitchFamily="34" charset="0"/>
              <a:buChar char="•"/>
            </a:pPr>
            <a:r>
              <a:rPr lang="en-US" sz="1800" dirty="0"/>
              <a:t>Analyser l'effet de la variation de β (paramètre de dissuasion)</a:t>
            </a:r>
          </a:p>
          <a:p>
            <a:pPr marL="873572" lvl="1" indent="-285750">
              <a:buFont typeface="Arial" panose="020B0604020202020204" pitchFamily="34" charset="0"/>
              <a:buChar char="•"/>
            </a:pPr>
            <a:r>
              <a:rPr lang="en-US" sz="1800" dirty="0"/>
              <a:t>Interpréter les modèles de convergence et de distribution spatiale</a:t>
            </a:r>
          </a:p>
          <a:p>
            <a:endParaRPr lang="en-US" sz="1800" dirty="0"/>
          </a:p>
          <a:p>
            <a:endParaRPr lang="en-US" sz="1800" dirty="0"/>
          </a:p>
        </p:txBody>
      </p:sp>
      <p:sp>
        <p:nvSpPr>
          <p:cNvPr id="5" name="object 3">
            <a:extLst>
              <a:ext uri="{FF2B5EF4-FFF2-40B4-BE49-F238E27FC236}">
                <a16:creationId xmlns:a16="http://schemas.microsoft.com/office/drawing/2014/main" id="{C0605F8A-D5B7-200E-3AF0-E2AFC357014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latin typeface="Aptos" panose="020B0004020202020204" pitchFamily="34" charset="0"/>
              </a:rPr>
              <a:t>Analyse du modèle gravitationnel avec exploration de la sensibilité</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BF94266F-1693-EC49-0715-32C29543AED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06D0E604-1B31-EAB7-09AB-2789F1C31FD4}"/>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4089380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18DA-C447-EF77-6E2F-77FF320EF4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D92C47-61E4-00B1-98CB-18D63D0B940D}"/>
              </a:ext>
            </a:extLst>
          </p:cNvPr>
          <p:cNvSpPr txBox="1">
            <a:spLocks noGrp="1"/>
          </p:cNvSpPr>
          <p:nvPr>
            <p:ph type="title"/>
          </p:nvPr>
        </p:nvSpPr>
        <p:spPr>
          <a:xfrm>
            <a:off x="726281" y="432621"/>
            <a:ext cx="38979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6. </a:t>
            </a:r>
            <a:r>
              <a:rPr lang="en-US" sz="2400" b="1" dirty="0">
                <a:solidFill>
                  <a:schemeClr val="bg1"/>
                </a:solidFill>
              </a:rPr>
              <a:t>Devoirs à faire à la maison</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710910A-E2F1-2CDB-D9E6-D5FDECBA58BC}"/>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42</a:t>
            </a:fld>
            <a:endParaRPr lang="en-AT" spc="-64" dirty="0"/>
          </a:p>
        </p:txBody>
      </p:sp>
      <p:sp>
        <p:nvSpPr>
          <p:cNvPr id="3" name="Content Placeholder 2">
            <a:extLst>
              <a:ext uri="{FF2B5EF4-FFF2-40B4-BE49-F238E27FC236}">
                <a16:creationId xmlns:a16="http://schemas.microsoft.com/office/drawing/2014/main" id="{14854693-C5FF-E771-8DD0-88E799DE5E1E}"/>
              </a:ext>
            </a:extLst>
          </p:cNvPr>
          <p:cNvSpPr txBox="1">
            <a:spLocks/>
          </p:cNvSpPr>
          <p:nvPr/>
        </p:nvSpPr>
        <p:spPr>
          <a:xfrm>
            <a:off x="729404" y="1495650"/>
            <a:ext cx="10733192" cy="485385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Étapes :</a:t>
            </a:r>
          </a:p>
          <a:p>
            <a:pPr marL="342900" indent="-342900">
              <a:buFont typeface="+mj-lt"/>
              <a:buAutoNum type="arabicPeriod"/>
            </a:pPr>
            <a:r>
              <a:rPr lang="en-US" sz="1800" b="1" dirty="0"/>
              <a:t> Votre propre système OD :</a:t>
            </a:r>
          </a:p>
          <a:p>
            <a:pPr marL="873572" lvl="1" indent="-285750">
              <a:spcBef>
                <a:spcPts val="1200"/>
              </a:spcBef>
              <a:buFont typeface="Arial" panose="020B0604020202020204" pitchFamily="34" charset="0"/>
              <a:buChar char="•"/>
            </a:pPr>
            <a:r>
              <a:rPr lang="en-US" sz="1800" dirty="0"/>
              <a:t>Définissez un système à 4 ou 5 zones.</a:t>
            </a:r>
          </a:p>
          <a:p>
            <a:pPr marL="873572" lvl="1" indent="-285750">
              <a:spcBef>
                <a:spcPts val="1200"/>
              </a:spcBef>
              <a:buFont typeface="Arial" panose="020B0604020202020204" pitchFamily="34" charset="0"/>
              <a:buChar char="•"/>
            </a:pPr>
            <a:r>
              <a:rPr lang="en-US" sz="1800" dirty="0"/>
              <a:t>Définissez les valeurs de production et d'attraction pour chaque zone.</a:t>
            </a:r>
          </a:p>
          <a:p>
            <a:pPr marL="873572" lvl="1" indent="-285750">
              <a:spcBef>
                <a:spcPts val="1200"/>
              </a:spcBef>
              <a:buFont typeface="Arial" panose="020B0604020202020204" pitchFamily="34" charset="0"/>
              <a:buChar char="•"/>
            </a:pPr>
            <a:r>
              <a:rPr lang="en-US" sz="1800" dirty="0"/>
              <a:t>Créez une matrice des coûts de déplacement (en minutes ou en coûts généralisés).</a:t>
            </a:r>
          </a:p>
          <a:p>
            <a:pPr marL="342900" indent="-342900">
              <a:buFont typeface="+mj-lt"/>
              <a:buAutoNum type="arabicPeriod"/>
            </a:pPr>
            <a:r>
              <a:rPr lang="en-US" sz="1800" b="1" dirty="0"/>
              <a:t>Utilisez le cahier fourni :</a:t>
            </a:r>
          </a:p>
          <a:p>
            <a:pPr marL="873572" lvl="1" indent="-285750">
              <a:lnSpc>
                <a:spcPct val="100000"/>
              </a:lnSpc>
              <a:spcBef>
                <a:spcPts val="1200"/>
              </a:spcBef>
              <a:buFont typeface="Arial" panose="020B0604020202020204" pitchFamily="34" charset="0"/>
              <a:buChar char="•"/>
            </a:pPr>
            <a:r>
              <a:rPr lang="en-US" sz="1800" dirty="0"/>
              <a:t>Ouvrez le cahier : </a:t>
            </a:r>
            <a:r>
              <a:rPr lang="en-US" sz="1800" dirty="0" err="1">
                <a:highlight>
                  <a:srgbClr val="00FFFF"/>
                </a:highlight>
              </a:rPr>
              <a:t>Gravity_Model_Student_Input</a:t>
            </a:r>
            <a:r>
              <a:rPr lang="en-US" sz="1800" dirty="0">
                <a:highlight>
                  <a:srgbClr val="00FFFF"/>
                </a:highlight>
              </a:rPr>
              <a:t>(</a:t>
            </a:r>
            <a:r>
              <a:rPr lang="en-US" sz="1800" dirty="0" err="1">
                <a:highlight>
                  <a:srgbClr val="00FFFF"/>
                </a:highlight>
              </a:rPr>
              <a:t>Exponential_Deterrence_Function</a:t>
            </a:r>
            <a:r>
              <a:rPr lang="en-US" sz="1800" dirty="0">
                <a:highlight>
                  <a:srgbClr val="00FFFF"/>
                </a:highlight>
              </a:rPr>
              <a:t>).</a:t>
            </a:r>
            <a:r>
              <a:rPr lang="en-US" sz="1800" dirty="0" err="1">
                <a:highlight>
                  <a:srgbClr val="00FFFF"/>
                </a:highlight>
              </a:rPr>
              <a:t>ipynb</a:t>
            </a:r>
            <a:r>
              <a:rPr lang="en-US" sz="1800" dirty="0">
                <a:highlight>
                  <a:srgbClr val="00FFFF"/>
                </a:highlight>
              </a:rPr>
              <a:t>.</a:t>
            </a:r>
          </a:p>
          <a:p>
            <a:pPr marL="873572" lvl="1" indent="-285750">
              <a:lnSpc>
                <a:spcPct val="100000"/>
              </a:lnSpc>
              <a:spcBef>
                <a:spcPts val="1200"/>
              </a:spcBef>
              <a:buFont typeface="Arial" panose="020B0604020202020204" pitchFamily="34" charset="0"/>
              <a:buChar char="•"/>
            </a:pPr>
            <a:r>
              <a:rPr lang="en-US" sz="1800" dirty="0"/>
              <a:t>Saisissez vos propres données.</a:t>
            </a:r>
          </a:p>
          <a:p>
            <a:pPr marL="873572" lvl="1" indent="-285750">
              <a:lnSpc>
                <a:spcPct val="100000"/>
              </a:lnSpc>
              <a:spcBef>
                <a:spcPts val="1200"/>
              </a:spcBef>
              <a:buFont typeface="Arial" panose="020B0604020202020204" pitchFamily="34" charset="0"/>
              <a:buChar char="•"/>
            </a:pPr>
            <a:r>
              <a:rPr lang="en-US" sz="1800" dirty="0"/>
              <a:t>Exécutez le modèle pour au moins trois valeurs β différentes (par exemple, -0,01, -0,035, -0,10).</a:t>
            </a:r>
          </a:p>
          <a:p>
            <a:pPr marL="873572" lvl="1" indent="-285750">
              <a:lnSpc>
                <a:spcPct val="100000"/>
              </a:lnSpc>
              <a:spcBef>
                <a:spcPts val="1200"/>
              </a:spcBef>
              <a:buFont typeface="Arial" panose="020B0604020202020204" pitchFamily="34" charset="0"/>
              <a:buChar char="•"/>
            </a:pPr>
            <a:r>
              <a:rPr lang="en-US" sz="1800" dirty="0"/>
              <a:t>Enregistrez les résultats de chaque exécution : matrice de déplacement, comportement de convergence, durée moyenne des déplacements, carte thermique et courbe F(c).</a:t>
            </a:r>
          </a:p>
        </p:txBody>
      </p:sp>
      <p:sp>
        <p:nvSpPr>
          <p:cNvPr id="5" name="object 3">
            <a:extLst>
              <a:ext uri="{FF2B5EF4-FFF2-40B4-BE49-F238E27FC236}">
                <a16:creationId xmlns:a16="http://schemas.microsoft.com/office/drawing/2014/main" id="{6EF60A34-020F-7B20-DCBF-D66AF8E1E0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latin typeface="Aptos" panose="020B0004020202020204" pitchFamily="34" charset="0"/>
              </a:rPr>
              <a:t>Analyse du modèle gravitationnel avec exploration de la sensibilité</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8CCCC308-5298-DFDC-1D21-6D7E3B6F473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743EF47F-9477-9DC9-4A7A-21B2DBEB1BBB}"/>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6019751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5DF41-3C2C-6800-2486-11E25F03377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0DC0248-05A6-0B11-5BDE-89CA6C0832B5}"/>
              </a:ext>
            </a:extLst>
          </p:cNvPr>
          <p:cNvSpPr txBox="1">
            <a:spLocks noGrp="1"/>
          </p:cNvSpPr>
          <p:nvPr>
            <p:ph type="title"/>
          </p:nvPr>
        </p:nvSpPr>
        <p:spPr>
          <a:xfrm>
            <a:off x="726281" y="432621"/>
            <a:ext cx="270489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6. </a:t>
            </a:r>
            <a:r>
              <a:rPr lang="en-US" sz="2400" b="1" dirty="0">
                <a:solidFill>
                  <a:schemeClr val="bg1"/>
                </a:solidFill>
              </a:rPr>
              <a:t>Devoirs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A330031F-F164-95A6-E7AA-E8A1FF10C9A4}"/>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43</a:t>
            </a:fld>
            <a:endParaRPr lang="en-AT" spc="-64" dirty="0"/>
          </a:p>
        </p:txBody>
      </p:sp>
      <p:sp>
        <p:nvSpPr>
          <p:cNvPr id="3" name="Content Placeholder 2">
            <a:extLst>
              <a:ext uri="{FF2B5EF4-FFF2-40B4-BE49-F238E27FC236}">
                <a16:creationId xmlns:a16="http://schemas.microsoft.com/office/drawing/2014/main" id="{D2F0646A-77E4-E069-A3EE-35D61FFBF6A7}"/>
              </a:ext>
            </a:extLst>
          </p:cNvPr>
          <p:cNvSpPr txBox="1">
            <a:spLocks/>
          </p:cNvSpPr>
          <p:nvPr/>
        </p:nvSpPr>
        <p:spPr>
          <a:xfrm>
            <a:off x="729404" y="1495650"/>
            <a:ext cx="10733192" cy="485385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spcBef>
                <a:spcPts val="1200"/>
              </a:spcBef>
              <a:buFont typeface="+mj-lt"/>
              <a:buAutoNum type="arabicPeriod" startAt="3"/>
            </a:pPr>
            <a:r>
              <a:rPr lang="en-US" sz="1800" b="1" dirty="0">
                <a:latin typeface="Aptos" panose="020B0004020202020204" pitchFamily="34" charset="0"/>
              </a:rPr>
              <a:t>Analyse :</a:t>
            </a:r>
            <a:endParaRPr lang="en-US" sz="1800" dirty="0">
              <a:latin typeface="Aptos" panose="020B0004020202020204" pitchFamily="34" charset="0"/>
            </a:endParaRPr>
          </a:p>
          <a:p>
            <a:pPr marL="873572" lvl="1" indent="-285750">
              <a:spcBef>
                <a:spcPts val="1200"/>
              </a:spcBef>
              <a:buFont typeface="Arial" panose="020B0604020202020204" pitchFamily="34" charset="0"/>
              <a:buChar char="•"/>
            </a:pPr>
            <a:r>
              <a:rPr lang="en-US" sz="1800" dirty="0">
                <a:latin typeface="Aptos" panose="020B0004020202020204" pitchFamily="34" charset="0"/>
              </a:rPr>
              <a:t>Comparez les trois valeurs β :</a:t>
            </a:r>
          </a:p>
          <a:p>
            <a:pPr marL="1461394" lvl="2" indent="-285750">
              <a:spcBef>
                <a:spcPts val="1200"/>
              </a:spcBef>
              <a:buFont typeface="Arial" panose="020B0604020202020204" pitchFamily="34" charset="0"/>
              <a:buChar char="•"/>
            </a:pPr>
            <a:r>
              <a:rPr lang="en-US" sz="1800" dirty="0">
                <a:latin typeface="Aptos" panose="020B0004020202020204" pitchFamily="34" charset="0"/>
              </a:rPr>
              <a:t>Comment la répartition des trajets a-t-elle évolué ?</a:t>
            </a:r>
          </a:p>
          <a:p>
            <a:pPr marL="1461394" lvl="2" indent="-285750">
              <a:spcBef>
                <a:spcPts val="1200"/>
              </a:spcBef>
              <a:buFont typeface="Arial" panose="020B0604020202020204" pitchFamily="34" charset="0"/>
              <a:buChar char="•"/>
            </a:pPr>
            <a:r>
              <a:rPr lang="en-US" sz="1800" dirty="0">
                <a:latin typeface="Aptos" panose="020B0004020202020204" pitchFamily="34" charset="0"/>
              </a:rPr>
              <a:t>Qu'est-il advenu des courbes de vitesse de convergence et d'erreur ?</a:t>
            </a:r>
          </a:p>
          <a:p>
            <a:pPr marL="1461394" lvl="2" indent="-285750">
              <a:spcBef>
                <a:spcPts val="1200"/>
              </a:spcBef>
              <a:buFont typeface="Arial" panose="020B0604020202020204" pitchFamily="34" charset="0"/>
              <a:buChar char="•"/>
            </a:pPr>
            <a:r>
              <a:rPr lang="en-US" sz="1800" dirty="0">
                <a:latin typeface="Aptos" panose="020B0004020202020204" pitchFamily="34" charset="0"/>
              </a:rPr>
              <a:t>Quelles tendances avez-vous observées dans les courbes du coefficient de frottement ?</a:t>
            </a:r>
          </a:p>
          <a:p>
            <a:pPr marL="342900" indent="-342900">
              <a:spcBef>
                <a:spcPts val="1200"/>
              </a:spcBef>
              <a:buFont typeface="+mj-lt"/>
              <a:buAutoNum type="arabicPeriod" startAt="4"/>
            </a:pPr>
            <a:r>
              <a:rPr lang="en-US" sz="1800" b="1" dirty="0">
                <a:latin typeface="Aptos" panose="020B0004020202020204" pitchFamily="34" charset="0"/>
              </a:rPr>
              <a:t>Enregistrez votre travail </a:t>
            </a:r>
            <a:r>
              <a:rPr lang="en-US" sz="1800" dirty="0">
                <a:latin typeface="Aptos" panose="020B0004020202020204" pitchFamily="34" charset="0"/>
              </a:rPr>
              <a:t>:</a:t>
            </a:r>
          </a:p>
          <a:p>
            <a:pPr marL="873572" lvl="1" indent="-285750">
              <a:spcBef>
                <a:spcPts val="1200"/>
              </a:spcBef>
              <a:buFont typeface="Arial" panose="020B0604020202020204" pitchFamily="34" charset="0"/>
              <a:buChar char="•"/>
            </a:pPr>
            <a:r>
              <a:rPr lang="en-US" sz="1800" dirty="0">
                <a:latin typeface="Aptos" panose="020B0004020202020204" pitchFamily="34" charset="0"/>
              </a:rPr>
              <a:t>Téléchargez et enregistrez votre fichier .</a:t>
            </a:r>
            <a:r>
              <a:rPr lang="en-US" sz="1800" dirty="0" err="1">
                <a:latin typeface="Aptos" panose="020B0004020202020204" pitchFamily="34" charset="0"/>
              </a:rPr>
              <a:t>ipynb </a:t>
            </a:r>
            <a:r>
              <a:rPr lang="en-US" sz="1800" dirty="0">
                <a:latin typeface="Aptos" panose="020B0004020202020204" pitchFamily="34" charset="0"/>
              </a:rPr>
              <a:t>modifié.</a:t>
            </a:r>
          </a:p>
          <a:p>
            <a:pPr marL="873572" lvl="1" indent="-285750">
              <a:spcBef>
                <a:spcPts val="1200"/>
              </a:spcBef>
              <a:buFont typeface="Arial" panose="020B0604020202020204" pitchFamily="34" charset="0"/>
              <a:buChar char="•"/>
            </a:pPr>
            <a:r>
              <a:rPr lang="en-US" sz="1800" dirty="0">
                <a:latin typeface="Aptos" panose="020B0004020202020204" pitchFamily="34" charset="0"/>
              </a:rPr>
              <a:t>Exportez vos matrices de trajet et vos graphiques pour le rapport (captures d'écran ou images).</a:t>
            </a:r>
          </a:p>
          <a:p>
            <a:pPr marL="342900" indent="-342900">
              <a:spcBef>
                <a:spcPts val="1200"/>
              </a:spcBef>
              <a:buFont typeface="+mj-lt"/>
              <a:buAutoNum type="arabicPeriod" startAt="5"/>
            </a:pPr>
            <a:r>
              <a:rPr lang="en-US" sz="1800" b="1" dirty="0">
                <a:latin typeface="Aptos" panose="020B0004020202020204" pitchFamily="34" charset="0"/>
              </a:rPr>
              <a:t>Livrables :</a:t>
            </a:r>
          </a:p>
          <a:p>
            <a:pPr marL="930722" lvl="1" indent="-342900">
              <a:spcBef>
                <a:spcPts val="600"/>
              </a:spcBef>
              <a:buFont typeface="Arial" panose="020B0604020202020204" pitchFamily="34" charset="0"/>
              <a:buChar char="•"/>
            </a:pPr>
            <a:r>
              <a:rPr lang="en-US" sz="1800" dirty="0">
                <a:latin typeface="Aptos" panose="020B0004020202020204" pitchFamily="34" charset="0"/>
              </a:rPr>
              <a:t>Fichier .</a:t>
            </a:r>
            <a:r>
              <a:rPr lang="en-US" sz="1800" dirty="0" err="1">
                <a:latin typeface="Aptos" panose="020B0004020202020204" pitchFamily="34" charset="0"/>
              </a:rPr>
              <a:t>ipynb</a:t>
            </a:r>
            <a:r>
              <a:rPr lang="en-US" sz="1800" dirty="0">
                <a:latin typeface="Aptos" panose="020B0004020202020204" pitchFamily="34" charset="0"/>
              </a:rPr>
              <a:t>.</a:t>
            </a:r>
          </a:p>
          <a:p>
            <a:pPr marL="930722" lvl="1" indent="-342900">
              <a:spcBef>
                <a:spcPts val="600"/>
              </a:spcBef>
              <a:buFont typeface="Arial" panose="020B0604020202020204" pitchFamily="34" charset="0"/>
              <a:buChar char="•"/>
            </a:pPr>
            <a:r>
              <a:rPr lang="en-US" sz="1800" dirty="0">
                <a:latin typeface="Aptos" panose="020B0004020202020204" pitchFamily="34" charset="0"/>
              </a:rPr>
              <a:t>Rapport de devoirs au format PDF</a:t>
            </a:r>
          </a:p>
          <a:p>
            <a:pPr marL="342900" indent="-342900">
              <a:spcBef>
                <a:spcPts val="600"/>
              </a:spcBef>
              <a:buFont typeface="+mj-lt"/>
              <a:buAutoNum type="arabicPeriod" startAt="6"/>
            </a:pPr>
            <a:r>
              <a:rPr lang="en-US" sz="1800" b="1" dirty="0">
                <a:latin typeface="Aptos" panose="020B0004020202020204" pitchFamily="34" charset="0"/>
              </a:rPr>
              <a:t>Date limite :</a:t>
            </a:r>
            <a:r>
              <a:rPr lang="en-US" sz="1800" dirty="0">
                <a:latin typeface="Aptos" panose="020B0004020202020204" pitchFamily="34" charset="0"/>
              </a:rPr>
              <a:t> 1 semaine</a:t>
            </a:r>
          </a:p>
        </p:txBody>
      </p:sp>
      <p:sp>
        <p:nvSpPr>
          <p:cNvPr id="5" name="object 3">
            <a:extLst>
              <a:ext uri="{FF2B5EF4-FFF2-40B4-BE49-F238E27FC236}">
                <a16:creationId xmlns:a16="http://schemas.microsoft.com/office/drawing/2014/main" id="{84E7B7D6-BACA-B1D7-99B6-970A594340C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latin typeface="Aptos" panose="020B0004020202020204" pitchFamily="34" charset="0"/>
              </a:rPr>
              <a:t>Analyse du modèle gravitationnel avec exploration de la sensibilité</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97B6C557-A2F6-AB19-5818-5DABB59EDC3A}"/>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
        <p:nvSpPr>
          <p:cNvPr id="8" name="object 6">
            <a:extLst>
              <a:ext uri="{FF2B5EF4-FFF2-40B4-BE49-F238E27FC236}">
                <a16:creationId xmlns:a16="http://schemas.microsoft.com/office/drawing/2014/main" id="{AC0A5BC6-44E1-2CF3-4C29-177A7DF6D86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32648747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60A84-3DC7-5532-F3B0-02ECE760C1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2C2A8DA-DC0C-8E10-8E18-CCF1A48F6090}"/>
              </a:ext>
            </a:extLst>
          </p:cNvPr>
          <p:cNvSpPr txBox="1">
            <a:spLocks noGrp="1"/>
          </p:cNvSpPr>
          <p:nvPr>
            <p:ph type="title"/>
          </p:nvPr>
        </p:nvSpPr>
        <p:spPr>
          <a:xfrm>
            <a:off x="726283" y="432621"/>
            <a:ext cx="317515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Devoirs</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11674D9-DAA1-74AE-A530-9E71F351D2F4}"/>
              </a:ext>
            </a:extLst>
          </p:cNvPr>
          <p:cNvSpPr>
            <a:spLocks noGrp="1"/>
          </p:cNvSpPr>
          <p:nvPr>
            <p:ph type="sldNum" sz="quarter" idx="7"/>
          </p:nvPr>
        </p:nvSpPr>
        <p:spPr>
          <a:xfrm>
            <a:off x="5878286" y="6331263"/>
            <a:ext cx="341228" cy="244413"/>
          </a:xfrm>
        </p:spPr>
        <p:txBody>
          <a:bodyPr/>
          <a:lstStyle/>
          <a:p>
            <a:pPr marL="103685">
              <a:lnSpc>
                <a:spcPts val="1633"/>
              </a:lnSpc>
            </a:pPr>
            <a:fld id="{81D60167-4931-47E6-BA6A-407CBD079E47}" type="slidenum">
              <a:rPr lang="en-AT" spc="-64" smtClean="0"/>
              <a:t>44</a:t>
            </a:fld>
            <a:endParaRPr lang="en-AT" spc="-64" dirty="0"/>
          </a:p>
        </p:txBody>
      </p:sp>
      <p:graphicFrame>
        <p:nvGraphicFramePr>
          <p:cNvPr id="5" name="Table 4">
            <a:extLst>
              <a:ext uri="{FF2B5EF4-FFF2-40B4-BE49-F238E27FC236}">
                <a16:creationId xmlns:a16="http://schemas.microsoft.com/office/drawing/2014/main" id="{4B2F04B7-8893-E823-6D77-0CB8324332EC}"/>
              </a:ext>
            </a:extLst>
          </p:cNvPr>
          <p:cNvGraphicFramePr>
            <a:graphicFrameLocks noGrp="1"/>
          </p:cNvGraphicFramePr>
          <p:nvPr>
            <p:extLst>
              <p:ext uri="{D42A27DB-BD31-4B8C-83A1-F6EECF244321}">
                <p14:modId xmlns:p14="http://schemas.microsoft.com/office/powerpoint/2010/main" val="1649734396"/>
              </p:ext>
            </p:extLst>
          </p:nvPr>
        </p:nvGraphicFramePr>
        <p:xfrm>
          <a:off x="726279" y="1324633"/>
          <a:ext cx="10733190" cy="4854433"/>
        </p:xfrm>
        <a:graphic>
          <a:graphicData uri="http://schemas.openxmlformats.org/drawingml/2006/table">
            <a:tbl>
              <a:tblPr firstRow="1" bandRow="1">
                <a:tableStyleId>{EEE7283C-3CF3-47DC-8721-378D4A62B228}</a:tableStyleId>
              </a:tblPr>
              <a:tblGrid>
                <a:gridCol w="1388141">
                  <a:extLst>
                    <a:ext uri="{9D8B030D-6E8A-4147-A177-3AD203B41FA5}">
                      <a16:colId xmlns:a16="http://schemas.microsoft.com/office/drawing/2014/main" val="306479142"/>
                    </a:ext>
                  </a:extLst>
                </a:gridCol>
                <a:gridCol w="3271430">
                  <a:extLst>
                    <a:ext uri="{9D8B030D-6E8A-4147-A177-3AD203B41FA5}">
                      <a16:colId xmlns:a16="http://schemas.microsoft.com/office/drawing/2014/main" val="3374657307"/>
                    </a:ext>
                  </a:extLst>
                </a:gridCol>
                <a:gridCol w="6073619">
                  <a:extLst>
                    <a:ext uri="{9D8B030D-6E8A-4147-A177-3AD203B41FA5}">
                      <a16:colId xmlns:a16="http://schemas.microsoft.com/office/drawing/2014/main" val="715852961"/>
                    </a:ext>
                  </a:extLst>
                </a:gridCol>
              </a:tblGrid>
              <a:tr h="370840">
                <a:tc>
                  <a:txBody>
                    <a:bodyPr/>
                    <a:lstStyle/>
                    <a:p>
                      <a:r>
                        <a:rPr lang="en-US" sz="1400" dirty="0"/>
                        <a:t>Section</a:t>
                      </a:r>
                    </a:p>
                  </a:txBody>
                  <a:tcPr/>
                </a:tc>
                <a:tc>
                  <a:txBody>
                    <a:bodyPr/>
                    <a:lstStyle/>
                    <a:p>
                      <a:r>
                        <a:rPr lang="en-US" sz="1400" dirty="0"/>
                        <a:t>Titre</a:t>
                      </a:r>
                    </a:p>
                  </a:txBody>
                  <a:tcPr/>
                </a:tc>
                <a:tc>
                  <a:txBody>
                    <a:bodyPr/>
                    <a:lstStyle/>
                    <a:p>
                      <a:r>
                        <a:rPr lang="en-US" sz="1400" dirty="0"/>
                        <a:t>Description</a:t>
                      </a:r>
                    </a:p>
                  </a:txBody>
                  <a:tcPr/>
                </a:tc>
                <a:extLst>
                  <a:ext uri="{0D108BD9-81ED-4DB2-BD59-A6C34878D82A}">
                    <a16:rowId xmlns:a16="http://schemas.microsoft.com/office/drawing/2014/main" val="2802839418"/>
                  </a:ext>
                </a:extLst>
              </a:tr>
              <a:tr h="370840">
                <a:tc>
                  <a:txBody>
                    <a:bodyPr/>
                    <a:lstStyle/>
                    <a:p>
                      <a:pPr algn="ctr"/>
                      <a:r>
                        <a:rPr lang="en-US" sz="1400" dirty="0"/>
                        <a:t>1</a:t>
                      </a:r>
                    </a:p>
                  </a:txBody>
                  <a:tcPr/>
                </a:tc>
                <a:tc>
                  <a:txBody>
                    <a:bodyPr/>
                    <a:lstStyle/>
                    <a:p>
                      <a:r>
                        <a:rPr lang="en-US" sz="1400" dirty="0"/>
                        <a:t>Page de titre</a:t>
                      </a:r>
                    </a:p>
                  </a:txBody>
                  <a:tcPr/>
                </a:tc>
                <a:tc>
                  <a:txBody>
                    <a:bodyPr/>
                    <a:lstStyle/>
                    <a:p>
                      <a:r>
                        <a:rPr lang="en-US" sz="1400" dirty="0"/>
                        <a:t>Titre du laboratoire, cours, nom de l'étudiant, identifiant, date</a:t>
                      </a:r>
                    </a:p>
                  </a:txBody>
                  <a:tcPr/>
                </a:tc>
                <a:extLst>
                  <a:ext uri="{0D108BD9-81ED-4DB2-BD59-A6C34878D82A}">
                    <a16:rowId xmlns:a16="http://schemas.microsoft.com/office/drawing/2014/main" val="539689978"/>
                  </a:ext>
                </a:extLst>
              </a:tr>
              <a:tr h="370840">
                <a:tc>
                  <a:txBody>
                    <a:bodyPr/>
                    <a:lstStyle/>
                    <a:p>
                      <a:pPr algn="ctr"/>
                      <a:r>
                        <a:rPr lang="en-US" sz="1400" dirty="0"/>
                        <a:t>2</a:t>
                      </a:r>
                    </a:p>
                  </a:txBody>
                  <a:tcPr/>
                </a:tc>
                <a:tc>
                  <a:txBody>
                    <a:bodyPr/>
                    <a:lstStyle/>
                    <a:p>
                      <a:r>
                        <a:rPr lang="en-US" sz="1400" dirty="0"/>
                        <a:t>Objectifs</a:t>
                      </a:r>
                    </a:p>
                  </a:txBody>
                  <a:tcPr/>
                </a:tc>
                <a:tc>
                  <a:txBody>
                    <a:bodyPr/>
                    <a:lstStyle/>
                    <a:p>
                      <a:r>
                        <a:rPr lang="en-US" sz="1400" dirty="0"/>
                        <a:t>Objectifs et résultats d'apprentissage attendus du laboratoire</a:t>
                      </a:r>
                    </a:p>
                  </a:txBody>
                  <a:tcPr/>
                </a:tc>
                <a:extLst>
                  <a:ext uri="{0D108BD9-81ED-4DB2-BD59-A6C34878D82A}">
                    <a16:rowId xmlns:a16="http://schemas.microsoft.com/office/drawing/2014/main" val="629551756"/>
                  </a:ext>
                </a:extLst>
              </a:tr>
              <a:tr h="370840">
                <a:tc>
                  <a:txBody>
                    <a:bodyPr/>
                    <a:lstStyle/>
                    <a:p>
                      <a:pPr algn="ctr"/>
                      <a:r>
                        <a:rPr lang="en-US" sz="1400" dirty="0"/>
                        <a:t>3</a:t>
                      </a:r>
                    </a:p>
                  </a:txBody>
                  <a:tcPr/>
                </a:tc>
                <a:tc>
                  <a:txBody>
                    <a:bodyPr/>
                    <a:lstStyle/>
                    <a:p>
                      <a:r>
                        <a:rPr lang="en-US" sz="1400" dirty="0"/>
                        <a:t>Introduction</a:t>
                      </a:r>
                    </a:p>
                  </a:txBody>
                  <a:tcPr/>
                </a:tc>
                <a:tc>
                  <a:txBody>
                    <a:bodyPr/>
                    <a:lstStyle/>
                    <a:p>
                      <a:r>
                        <a:rPr lang="en-US" sz="1400" dirty="0" err="1"/>
                        <a:t>Données</a:t>
                      </a:r>
                      <a:r>
                        <a:rPr lang="en-US" sz="1400" dirty="0"/>
                        <a:t> d'entrée</a:t>
                      </a:r>
                      <a:r>
                        <a:rPr lang="en-US" sz="1400" dirty="0" err="1"/>
                        <a:t>, tableau </a:t>
                      </a:r>
                      <a:r>
                        <a:rPr lang="en-US" sz="1400" dirty="0"/>
                        <a:t>des zones, production, attraction et matrice des coûts de déplacement</a:t>
                      </a:r>
                    </a:p>
                  </a:txBody>
                  <a:tcPr/>
                </a:tc>
                <a:extLst>
                  <a:ext uri="{0D108BD9-81ED-4DB2-BD59-A6C34878D82A}">
                    <a16:rowId xmlns:a16="http://schemas.microsoft.com/office/drawing/2014/main" val="2800324533"/>
                  </a:ext>
                </a:extLst>
              </a:tr>
              <a:tr h="370840">
                <a:tc>
                  <a:txBody>
                    <a:bodyPr/>
                    <a:lstStyle/>
                    <a:p>
                      <a:pPr algn="ctr"/>
                      <a:r>
                        <a:rPr lang="en-US" sz="1400" dirty="0"/>
                        <a:t>4</a:t>
                      </a:r>
                    </a:p>
                  </a:txBody>
                  <a:tcPr/>
                </a:tc>
                <a:tc>
                  <a:txBody>
                    <a:bodyPr/>
                    <a:lstStyle/>
                    <a:p>
                      <a:r>
                        <a:rPr lang="en-US" sz="1400" dirty="0"/>
                        <a:t>Méthodologie</a:t>
                      </a:r>
                    </a:p>
                  </a:txBody>
                  <a:tcPr/>
                </a:tc>
                <a:tc>
                  <a:txBody>
                    <a:bodyPr/>
                    <a:lstStyle/>
                    <a:p>
                      <a:r>
                        <a:rPr lang="en-US" sz="1400" dirty="0"/>
                        <a:t>Décrire la fonction de friction exponentielle et comment β affecte F(c)</a:t>
                      </a:r>
                    </a:p>
                  </a:txBody>
                  <a:tcPr/>
                </a:tc>
                <a:extLst>
                  <a:ext uri="{0D108BD9-81ED-4DB2-BD59-A6C34878D82A}">
                    <a16:rowId xmlns:a16="http://schemas.microsoft.com/office/drawing/2014/main" val="311750034"/>
                  </a:ext>
                </a:extLst>
              </a:tr>
              <a:tr h="370840">
                <a:tc>
                  <a:txBody>
                    <a:bodyPr/>
                    <a:lstStyle/>
                    <a:p>
                      <a:pPr algn="ctr"/>
                      <a:r>
                        <a:rPr lang="en-US" sz="1400" dirty="0"/>
                        <a:t>5</a:t>
                      </a:r>
                    </a:p>
                  </a:txBody>
                  <a:tcPr/>
                </a:tc>
                <a:tc>
                  <a:txBody>
                    <a:bodyPr/>
                    <a:lstStyle/>
                    <a:p>
                      <a:r>
                        <a:rPr lang="en-US" sz="1400" dirty="0"/>
                        <a:t>Résultats de l'étalonnage</a:t>
                      </a:r>
                      <a:r>
                        <a:rPr lang="el-GR" sz="1400" dirty="0"/>
                        <a:t> β</a:t>
                      </a:r>
                    </a:p>
                  </a:txBody>
                  <a:tcPr/>
                </a:tc>
                <a:tc>
                  <a:txBody>
                    <a:bodyPr/>
                    <a:lstStyle/>
                    <a:p>
                      <a:r>
                        <a:rPr lang="en-US" sz="1400" dirty="0"/>
                        <a:t>Pour chaque β : inclure la matrice de déplacement, le comportement de convergence (itérations), la longueur moyenne des déplacements et la carte thermique</a:t>
                      </a:r>
                    </a:p>
                  </a:txBody>
                  <a:tcPr/>
                </a:tc>
                <a:extLst>
                  <a:ext uri="{0D108BD9-81ED-4DB2-BD59-A6C34878D82A}">
                    <a16:rowId xmlns:a16="http://schemas.microsoft.com/office/drawing/2014/main" val="263467457"/>
                  </a:ext>
                </a:extLst>
              </a:tr>
              <a:tr h="370840">
                <a:tc>
                  <a:txBody>
                    <a:bodyPr/>
                    <a:lstStyle/>
                    <a:p>
                      <a:pPr algn="ctr"/>
                      <a:r>
                        <a:rPr lang="en-US" sz="1400" dirty="0"/>
                        <a:t>6</a:t>
                      </a:r>
                    </a:p>
                  </a:txBody>
                  <a:tcPr/>
                </a:tc>
                <a:tc>
                  <a:txBody>
                    <a:bodyPr/>
                    <a:lstStyle/>
                    <a:p>
                      <a:r>
                        <a:rPr lang="en-US" sz="1400" dirty="0"/>
                        <a:t>Discussion + commentaires</a:t>
                      </a:r>
                    </a:p>
                  </a:txBody>
                  <a:tcPr/>
                </a:tc>
                <a:tc>
                  <a:txBody>
                    <a:bodyPr/>
                    <a:lstStyle/>
                    <a:p>
                      <a:pPr marL="285750" indent="-285750">
                        <a:buFont typeface="Arial" panose="020B0604020202020204" pitchFamily="34" charset="0"/>
                        <a:buChar char="•"/>
                      </a:pPr>
                      <a:r>
                        <a:rPr lang="en-US" sz="1400" dirty="0"/>
                        <a:t>Comparaison des scénarios β	</a:t>
                      </a:r>
                    </a:p>
                    <a:p>
                      <a:r>
                        <a:rPr lang="en-US" sz="1200" dirty="0"/>
                        <a:t>Observations comparatives : effet sur les modèles de distribution des trajets et la convergence</a:t>
                      </a:r>
                      <a:endParaRPr lang="en-US" sz="1100" dirty="0"/>
                    </a:p>
                    <a:p>
                      <a:pPr marL="285750" indent="-285750">
                        <a:buFont typeface="Arial" panose="020B0604020202020204" pitchFamily="34" charset="0"/>
                        <a:buChar char="•"/>
                      </a:pPr>
                      <a:r>
                        <a:rPr lang="en-US" sz="1400" dirty="0"/>
                        <a:t>Interprétation et perspectives	</a:t>
                      </a:r>
                    </a:p>
                    <a:p>
                      <a:r>
                        <a:rPr lang="en-US" sz="1200" dirty="0"/>
                        <a:t>Que signifient ces résultats dans le contexte de la planification des transports ? (par exemple, les trajets courts sont plus susceptibles d'être effectués lorsque la friction est élevée, etc.</a:t>
                      </a:r>
                    </a:p>
                  </a:txBody>
                  <a:tcPr/>
                </a:tc>
                <a:extLst>
                  <a:ext uri="{0D108BD9-81ED-4DB2-BD59-A6C34878D82A}">
                    <a16:rowId xmlns:a16="http://schemas.microsoft.com/office/drawing/2014/main" val="1738223014"/>
                  </a:ext>
                </a:extLst>
              </a:tr>
              <a:tr h="370840">
                <a:tc>
                  <a:txBody>
                    <a:bodyPr/>
                    <a:lstStyle/>
                    <a:p>
                      <a:pPr algn="ctr"/>
                      <a:r>
                        <a:rPr lang="en-US" sz="1400" dirty="0"/>
                        <a:t>7</a:t>
                      </a:r>
                    </a:p>
                  </a:txBody>
                  <a:tcPr/>
                </a:tc>
                <a:tc>
                  <a:txBody>
                    <a:bodyPr/>
                    <a:lstStyle/>
                    <a:p>
                      <a:r>
                        <a:rPr lang="en-US" sz="1400" dirty="0"/>
                        <a:t>Conclusion</a:t>
                      </a:r>
                    </a:p>
                  </a:txBody>
                  <a:tcPr/>
                </a:tc>
                <a:tc>
                  <a:txBody>
                    <a:bodyPr/>
                    <a:lstStyle/>
                    <a:p>
                      <a:r>
                        <a:rPr lang="en-US" sz="1400" dirty="0"/>
                        <a:t>Résumé des enseignements et réflexions</a:t>
                      </a:r>
                    </a:p>
                  </a:txBody>
                  <a:tcPr/>
                </a:tc>
                <a:extLst>
                  <a:ext uri="{0D108BD9-81ED-4DB2-BD59-A6C34878D82A}">
                    <a16:rowId xmlns:a16="http://schemas.microsoft.com/office/drawing/2014/main" val="1831655391"/>
                  </a:ext>
                </a:extLst>
              </a:tr>
              <a:tr h="370840">
                <a:tc>
                  <a:txBody>
                    <a:bodyPr/>
                    <a:lstStyle/>
                    <a:p>
                      <a:pPr algn="ctr"/>
                      <a:r>
                        <a:rPr lang="en-US" sz="1400" dirty="0"/>
                        <a:t>8</a:t>
                      </a:r>
                    </a:p>
                  </a:txBody>
                  <a:tcPr/>
                </a:tc>
                <a:tc>
                  <a:txBody>
                    <a:bodyPr/>
                    <a:lstStyle/>
                    <a:p>
                      <a:r>
                        <a:rPr lang="en-US" sz="1400" dirty="0"/>
                        <a:t>Références</a:t>
                      </a:r>
                    </a:p>
                  </a:txBody>
                  <a:tcPr/>
                </a:tc>
                <a:tc>
                  <a:txBody>
                    <a:bodyPr/>
                    <a:lstStyle/>
                    <a:p>
                      <a:r>
                        <a:rPr lang="en-US" sz="1400" dirty="0"/>
                        <a:t>Sources citées : ensembles de données, logiciels, tutoriels</a:t>
                      </a:r>
                    </a:p>
                  </a:txBody>
                  <a:tcPr/>
                </a:tc>
                <a:extLst>
                  <a:ext uri="{0D108BD9-81ED-4DB2-BD59-A6C34878D82A}">
                    <a16:rowId xmlns:a16="http://schemas.microsoft.com/office/drawing/2014/main" val="2159485567"/>
                  </a:ext>
                </a:extLst>
              </a:tr>
              <a:tr h="312913">
                <a:tc>
                  <a:txBody>
                    <a:bodyPr/>
                    <a:lstStyle/>
                    <a:p>
                      <a:pPr algn="ctr"/>
                      <a:r>
                        <a:rPr lang="en-US" sz="1400" dirty="0"/>
                        <a:t>9</a:t>
                      </a:r>
                    </a:p>
                  </a:txBody>
                  <a:tcPr/>
                </a:tc>
                <a:tc>
                  <a:txBody>
                    <a:bodyPr/>
                    <a:lstStyle/>
                    <a:p>
                      <a:r>
                        <a:rPr lang="en-US" sz="1400" dirty="0"/>
                        <a:t>Annexes</a:t>
                      </a:r>
                    </a:p>
                  </a:txBody>
                  <a:tcPr/>
                </a:tc>
                <a:tc>
                  <a:txBody>
                    <a:bodyPr/>
                    <a:lstStyle/>
                    <a:p>
                      <a:r>
                        <a:rPr lang="en-US" sz="1400" dirty="0"/>
                        <a:t>Code, graphiques supplémentaires, captures d'écran, extraits de données brutes</a:t>
                      </a:r>
                    </a:p>
                  </a:txBody>
                  <a:tcPr/>
                </a:tc>
                <a:extLst>
                  <a:ext uri="{0D108BD9-81ED-4DB2-BD59-A6C34878D82A}">
                    <a16:rowId xmlns:a16="http://schemas.microsoft.com/office/drawing/2014/main" val="2246080761"/>
                  </a:ext>
                </a:extLst>
              </a:tr>
            </a:tbl>
          </a:graphicData>
        </a:graphic>
      </p:graphicFrame>
      <p:sp>
        <p:nvSpPr>
          <p:cNvPr id="3" name="object 3">
            <a:extLst>
              <a:ext uri="{FF2B5EF4-FFF2-40B4-BE49-F238E27FC236}">
                <a16:creationId xmlns:a16="http://schemas.microsoft.com/office/drawing/2014/main" id="{9C79F434-3ECD-7C54-4997-D6F831F525C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Structure du rapport de laboratoire</a:t>
            </a:r>
            <a:endParaRPr lang="en-US" b="1" dirty="0">
              <a:solidFill>
                <a:schemeClr val="tx1"/>
              </a:solidFill>
            </a:endParaRPr>
          </a:p>
        </p:txBody>
      </p:sp>
      <p:sp>
        <p:nvSpPr>
          <p:cNvPr id="7" name="object 6">
            <a:extLst>
              <a:ext uri="{FF2B5EF4-FFF2-40B4-BE49-F238E27FC236}">
                <a16:creationId xmlns:a16="http://schemas.microsoft.com/office/drawing/2014/main" id="{DF0FC065-FEA5-4842-42A5-FD2F3451428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CF746F34-9A81-DC57-DA5B-39ECBF50833B}"/>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646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8ECC-119A-6716-ABA4-24348E19C1F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550E7E-F5A1-62C9-C96A-6EAAF9F98E8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00 :</a:t>
            </a:r>
          </a:p>
          <a:p>
            <a:pPr algn="ctr"/>
            <a:r>
              <a:rPr lang="en-US" sz="3200" b="1" dirty="0">
                <a:solidFill>
                  <a:schemeClr val="bg1"/>
                </a:solidFill>
                <a:latin typeface="Calibri" panose="020F0502020204030204" pitchFamily="34" charset="0"/>
                <a:cs typeface="Calibri" panose="020F0502020204030204" pitchFamily="34" charset="0"/>
              </a:rPr>
              <a:t>Objectifs et résultats d'apprentissage</a:t>
            </a:r>
          </a:p>
        </p:txBody>
      </p:sp>
      <p:sp>
        <p:nvSpPr>
          <p:cNvPr id="7" name="Slide Number Placeholder 6">
            <a:extLst>
              <a:ext uri="{FF2B5EF4-FFF2-40B4-BE49-F238E27FC236}">
                <a16:creationId xmlns:a16="http://schemas.microsoft.com/office/drawing/2014/main" id="{EC2C9CB4-3CFF-E932-5AD7-246258618A2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5</a:t>
            </a:fld>
            <a:endParaRPr lang="en-AT" spc="-64" dirty="0"/>
          </a:p>
        </p:txBody>
      </p:sp>
      <p:sp>
        <p:nvSpPr>
          <p:cNvPr id="5" name="object 6">
            <a:extLst>
              <a:ext uri="{FF2B5EF4-FFF2-40B4-BE49-F238E27FC236}">
                <a16:creationId xmlns:a16="http://schemas.microsoft.com/office/drawing/2014/main" id="{352D981A-E455-2CD6-2315-7FAC9D479B2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2" name="object 6">
            <a:extLst>
              <a:ext uri="{FF2B5EF4-FFF2-40B4-BE49-F238E27FC236}">
                <a16:creationId xmlns:a16="http://schemas.microsoft.com/office/drawing/2014/main" id="{C6017612-A4DD-9AF5-5AB2-BE7661E654EC}"/>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12633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AC7A-A800-E071-2261-A42EE9EC7DB1}"/>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Objectifs et résultats d'apprentissage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3E934E13-0ADC-1B2F-1912-1C22C72C3826}"/>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t>6</a:t>
            </a:fld>
            <a:endParaRPr lang="en-AT" spc="-64" dirty="0"/>
          </a:p>
        </p:txBody>
      </p:sp>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4087887210"/>
              </p:ext>
            </p:extLst>
          </p:nvPr>
        </p:nvGraphicFramePr>
        <p:xfrm>
          <a:off x="726282" y="1337445"/>
          <a:ext cx="10733192" cy="4892040"/>
        </p:xfrm>
        <a:graphic>
          <a:graphicData uri="http://schemas.openxmlformats.org/drawingml/2006/table">
            <a:tbl>
              <a:tblPr firstRow="1" bandRow="1">
                <a:tableStyleId>{C7B018BB-80A7-4F77-B60F-C8B233D01FF8}</a:tableStyleId>
              </a:tblPr>
              <a:tblGrid>
                <a:gridCol w="931696">
                  <a:extLst>
                    <a:ext uri="{9D8B030D-6E8A-4147-A177-3AD203B41FA5}">
                      <a16:colId xmlns:a16="http://schemas.microsoft.com/office/drawing/2014/main" val="2398772228"/>
                    </a:ext>
                  </a:extLst>
                </a:gridCol>
                <a:gridCol w="5084466">
                  <a:extLst>
                    <a:ext uri="{9D8B030D-6E8A-4147-A177-3AD203B41FA5}">
                      <a16:colId xmlns:a16="http://schemas.microsoft.com/office/drawing/2014/main" val="3455634156"/>
                    </a:ext>
                  </a:extLst>
                </a:gridCol>
                <a:gridCol w="1416818">
                  <a:extLst>
                    <a:ext uri="{9D8B030D-6E8A-4147-A177-3AD203B41FA5}">
                      <a16:colId xmlns:a16="http://schemas.microsoft.com/office/drawing/2014/main" val="2953285964"/>
                    </a:ext>
                  </a:extLst>
                </a:gridCol>
                <a:gridCol w="1366575">
                  <a:extLst>
                    <a:ext uri="{9D8B030D-6E8A-4147-A177-3AD203B41FA5}">
                      <a16:colId xmlns:a16="http://schemas.microsoft.com/office/drawing/2014/main" val="827554269"/>
                    </a:ext>
                  </a:extLst>
                </a:gridCol>
                <a:gridCol w="924449">
                  <a:extLst>
                    <a:ext uri="{9D8B030D-6E8A-4147-A177-3AD203B41FA5}">
                      <a16:colId xmlns:a16="http://schemas.microsoft.com/office/drawing/2014/main" val="1965303475"/>
                    </a:ext>
                  </a:extLst>
                </a:gridCol>
                <a:gridCol w="1009188">
                  <a:extLst>
                    <a:ext uri="{9D8B030D-6E8A-4147-A177-3AD203B41FA5}">
                      <a16:colId xmlns:a16="http://schemas.microsoft.com/office/drawing/2014/main" val="2194624732"/>
                    </a:ext>
                  </a:extLst>
                </a:gridCol>
              </a:tblGrid>
              <a:tr h="380206">
                <a:tc>
                  <a:txBody>
                    <a:bodyPr/>
                    <a:lstStyle/>
                    <a:p>
                      <a:r>
                        <a:rPr lang="en-US" sz="1500">
                          <a:latin typeface="Aptos" panose="020B0004020202020204" pitchFamily="34" charset="0"/>
                        </a:rPr>
                        <a:t>Section n°</a:t>
                      </a:r>
                      <a:endParaRPr lang="en-US" sz="1500" dirty="0">
                        <a:latin typeface="Aptos" panose="020B0004020202020204" pitchFamily="34" charset="0"/>
                      </a:endParaRPr>
                    </a:p>
                  </a:txBody>
                  <a:tcPr>
                    <a:solidFill>
                      <a:srgbClr val="FFC000"/>
                    </a:solidFill>
                  </a:tcPr>
                </a:tc>
                <a:tc>
                  <a:txBody>
                    <a:bodyPr/>
                    <a:lstStyle/>
                    <a:p>
                      <a:r>
                        <a:rPr lang="en-US" sz="1500" dirty="0">
                          <a:latin typeface="Aptos" panose="020B0004020202020204" pitchFamily="34" charset="0"/>
                        </a:rPr>
                        <a:t>Activité</a:t>
                      </a:r>
                    </a:p>
                  </a:txBody>
                  <a:tcPr>
                    <a:solidFill>
                      <a:srgbClr val="FFC000"/>
                    </a:solidFill>
                  </a:tcPr>
                </a:tc>
                <a:tc>
                  <a:txBody>
                    <a:bodyPr/>
                    <a:lstStyle/>
                    <a:p>
                      <a:r>
                        <a:rPr lang="en-US" sz="1500" dirty="0">
                          <a:latin typeface="Aptos" panose="020B0004020202020204" pitchFamily="34" charset="0"/>
                        </a:rPr>
                        <a:t>Outil(s)</a:t>
                      </a:r>
                    </a:p>
                  </a:txBody>
                  <a:tcPr>
                    <a:solidFill>
                      <a:srgbClr val="FFC000"/>
                    </a:solidFill>
                  </a:tcPr>
                </a:tc>
                <a:tc>
                  <a:txBody>
                    <a:bodyPr/>
                    <a:lstStyle/>
                    <a:p>
                      <a:r>
                        <a:rPr lang="en-US" sz="1500">
                          <a:latin typeface="Aptos" panose="020B0004020202020204" pitchFamily="34" charset="0"/>
                        </a:rPr>
                        <a:t>Type d'activité</a:t>
                      </a:r>
                      <a:endParaRPr lang="en-US" sz="1500" dirty="0">
                        <a:latin typeface="Aptos" panose="020B0004020202020204" pitchFamily="34" charset="0"/>
                      </a:endParaRPr>
                    </a:p>
                  </a:txBody>
                  <a:tcPr>
                    <a:solidFill>
                      <a:srgbClr val="FFC000"/>
                    </a:solidFill>
                  </a:tcPr>
                </a:tc>
                <a:tc>
                  <a:txBody>
                    <a:bodyPr/>
                    <a:lstStyle/>
                    <a:p>
                      <a:r>
                        <a:rPr lang="en-US" sz="1500">
                          <a:latin typeface="Aptos" panose="020B0004020202020204" pitchFamily="34" charset="0"/>
                        </a:rPr>
                        <a:t>Activité réalisée par</a:t>
                      </a:r>
                      <a:endParaRPr lang="en-US" sz="1500" dirty="0">
                        <a:latin typeface="Aptos" panose="020B0004020202020204" pitchFamily="34" charset="0"/>
                      </a:endParaRPr>
                    </a:p>
                  </a:txBody>
                  <a:tcPr>
                    <a:solidFill>
                      <a:srgbClr val="FFC000"/>
                    </a:solidFill>
                  </a:tcPr>
                </a:tc>
                <a:tc>
                  <a:txBody>
                    <a:bodyPr/>
                    <a:lstStyle/>
                    <a:p>
                      <a:r>
                        <a:rPr lang="en-US" sz="1500">
                          <a:latin typeface="Aptos" panose="020B0004020202020204" pitchFamily="34" charset="0"/>
                        </a:rPr>
                        <a:t>Durée</a:t>
                      </a:r>
                      <a:endParaRPr lang="en-US" sz="15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500">
                          <a:latin typeface="Aptos" panose="020B0004020202020204" pitchFamily="34" charset="0"/>
                        </a:rPr>
                        <a:t>1</a:t>
                      </a:r>
                      <a:endParaRPr lang="en-US" sz="1500" dirty="0">
                        <a:latin typeface="Aptos" panose="020B0004020202020204" pitchFamily="34" charset="0"/>
                      </a:endParaRPr>
                    </a:p>
                  </a:txBody>
                  <a:tcPr/>
                </a:tc>
                <a:tc>
                  <a:txBody>
                    <a:bodyPr/>
                    <a:lstStyle/>
                    <a:p>
                      <a:pPr algn="l"/>
                      <a:r>
                        <a:rPr lang="en-US" sz="1500" dirty="0">
                          <a:latin typeface="Aptos" panose="020B0004020202020204" pitchFamily="34" charset="0"/>
                        </a:rPr>
                        <a:t>Comprendre le rôle de la répartition des trajets dans les modèles de transport tout en découvrant le concept de modélisation des transports</a:t>
                      </a:r>
                    </a:p>
                  </a:txBody>
                  <a:tcPr/>
                </a:tc>
                <a:tc>
                  <a:txBody>
                    <a:bodyPr/>
                    <a:lstStyle/>
                    <a:p>
                      <a:pPr algn="l"/>
                      <a:endParaRPr lang="en-US" sz="1500" dirty="0">
                        <a:latin typeface="Aptos" panose="020B0004020202020204" pitchFamily="34" charset="0"/>
                      </a:endParaRPr>
                    </a:p>
                  </a:txBody>
                  <a:tcPr/>
                </a:tc>
                <a:tc>
                  <a:txBody>
                    <a:bodyPr/>
                    <a:lstStyle/>
                    <a:p>
                      <a:pPr algn="l"/>
                      <a:r>
                        <a:rPr lang="en-US" sz="1500" dirty="0">
                          <a:latin typeface="Aptos" panose="020B0004020202020204" pitchFamily="34" charset="0"/>
                        </a:rPr>
                        <a:t>Présentation</a:t>
                      </a:r>
                    </a:p>
                  </a:txBody>
                  <a:tcPr/>
                </a:tc>
                <a:tc>
                  <a:txBody>
                    <a:bodyPr/>
                    <a:lstStyle/>
                    <a:p>
                      <a:pPr algn="l"/>
                      <a:r>
                        <a:rPr lang="en-US" sz="1500" dirty="0">
                          <a:latin typeface="Aptos" panose="020B0004020202020204" pitchFamily="34" charset="0"/>
                        </a:rPr>
                        <a:t>Enseignant</a:t>
                      </a:r>
                    </a:p>
                  </a:txBody>
                  <a:tcPr/>
                </a:tc>
                <a:tc>
                  <a:txBody>
                    <a:bodyPr/>
                    <a:lstStyle/>
                    <a:p>
                      <a:pPr algn="l"/>
                      <a:r>
                        <a:rPr lang="en-US" sz="1500" dirty="0">
                          <a:latin typeface="Aptos" panose="020B0004020202020204" pitchFamily="34" charset="0"/>
                        </a:rPr>
                        <a:t>10 min</a:t>
                      </a:r>
                    </a:p>
                  </a:txBody>
                  <a:tcPr/>
                </a:tc>
                <a:extLst>
                  <a:ext uri="{0D108BD9-81ED-4DB2-BD59-A6C34878D82A}">
                    <a16:rowId xmlns:a16="http://schemas.microsoft.com/office/drawing/2014/main" val="308558350"/>
                  </a:ext>
                </a:extLst>
              </a:tr>
              <a:tr h="370840">
                <a:tc>
                  <a:txBody>
                    <a:bodyPr/>
                    <a:lstStyle/>
                    <a:p>
                      <a:pPr algn="ctr"/>
                      <a:r>
                        <a:rPr lang="en-US" sz="1500">
                          <a:latin typeface="Aptos" panose="020B0004020202020204" pitchFamily="34" charset="0"/>
                        </a:rPr>
                        <a:t>1</a:t>
                      </a:r>
                      <a:endParaRPr lang="en-US" sz="1500" dirty="0">
                        <a:latin typeface="Aptos" panose="020B0004020202020204" pitchFamily="34" charset="0"/>
                      </a:endParaRPr>
                    </a:p>
                  </a:txBody>
                  <a:tcPr/>
                </a:tc>
                <a:tc>
                  <a:txBody>
                    <a:bodyPr/>
                    <a:lstStyle/>
                    <a:p>
                      <a:pPr algn="l"/>
                      <a:r>
                        <a:rPr lang="en-US" sz="1500" dirty="0">
                          <a:latin typeface="Aptos" panose="020B0004020202020204" pitchFamily="34" charset="0"/>
                        </a:rPr>
                        <a:t>Apprendre les fondements théoriques et les hypothèses du modèle gravitationnel, notamment la production, l'attraction et les obstacles au déplacement.</a:t>
                      </a:r>
                    </a:p>
                  </a:txBody>
                  <a:tcPr/>
                </a:tc>
                <a:tc>
                  <a:txBody>
                    <a:bodyPr/>
                    <a:lstStyle/>
                    <a:p>
                      <a:pPr algn="l"/>
                      <a:endParaRPr lang="en-US" sz="1500" dirty="0">
                        <a:latin typeface="Aptos" panose="020B0004020202020204" pitchFamily="34" charset="0"/>
                      </a:endParaRPr>
                    </a:p>
                  </a:txBody>
                  <a:tcPr/>
                </a:tc>
                <a:tc>
                  <a:txBody>
                    <a:bodyPr/>
                    <a:lstStyle/>
                    <a:p>
                      <a:pPr algn="l"/>
                      <a:r>
                        <a:rPr lang="en-US" sz="1500" dirty="0">
                          <a:latin typeface="Aptos" panose="020B0004020202020204" pitchFamily="34" charset="0"/>
                        </a:rPr>
                        <a:t>Présentation</a:t>
                      </a:r>
                    </a:p>
                  </a:txBody>
                  <a:tcPr/>
                </a:tc>
                <a:tc>
                  <a:txBody>
                    <a:bodyPr/>
                    <a:lstStyle/>
                    <a:p>
                      <a:pPr algn="l"/>
                      <a:r>
                        <a:rPr lang="en-US" sz="1500" dirty="0">
                          <a:latin typeface="Aptos" panose="020B0004020202020204" pitchFamily="34" charset="0"/>
                        </a:rPr>
                        <a:t>Enseignant</a:t>
                      </a:r>
                    </a:p>
                  </a:txBody>
                  <a:tcPr/>
                </a:tc>
                <a:tc>
                  <a:txBody>
                    <a:bodyPr/>
                    <a:lstStyle/>
                    <a:p>
                      <a:pPr algn="l"/>
                      <a:r>
                        <a:rPr lang="en-US" sz="1500" dirty="0">
                          <a:latin typeface="Aptos" panose="020B0004020202020204" pitchFamily="34" charset="0"/>
                        </a:rPr>
                        <a:t>10 min</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500" dirty="0">
                          <a:latin typeface="Aptos" panose="020B0004020202020204" pitchFamily="34" charset="0"/>
                        </a:rPr>
                        <a:t>3</a:t>
                      </a:r>
                    </a:p>
                  </a:txBody>
                  <a:tcPr/>
                </a:tc>
                <a:tc>
                  <a:txBody>
                    <a:bodyPr/>
                    <a:lstStyle/>
                    <a:p>
                      <a:pPr algn="l"/>
                      <a:r>
                        <a:rPr lang="en-US" sz="1500" dirty="0">
                          <a:latin typeface="Aptos" panose="020B0004020202020204" pitchFamily="34" charset="0"/>
                        </a:rPr>
                        <a:t>Observez comment les données d'entrée (production, attraction, coût) et les procédures d'équilibrage sont traitées manuellement dans Excel pour un système OD simple.</a:t>
                      </a:r>
                    </a:p>
                  </a:txBody>
                  <a:tcPr/>
                </a:tc>
                <a:tc>
                  <a:txBody>
                    <a:bodyPr/>
                    <a:lstStyle/>
                    <a:p>
                      <a:pPr algn="l"/>
                      <a:r>
                        <a:rPr lang="en-US" sz="1500" dirty="0">
                          <a:latin typeface="Aptos" panose="020B0004020202020204" pitchFamily="34" charset="0"/>
                        </a:rPr>
                        <a:t>Excel</a:t>
                      </a:r>
                    </a:p>
                  </a:txBody>
                  <a:tcPr/>
                </a:tc>
                <a:tc>
                  <a:txBody>
                    <a:bodyPr/>
                    <a:lstStyle/>
                    <a:p>
                      <a:pPr algn="l"/>
                      <a:r>
                        <a:rPr lang="en-US" sz="1500" dirty="0">
                          <a:latin typeface="Aptos" panose="020B0004020202020204" pitchFamily="34" charset="0"/>
                        </a:rPr>
                        <a:t>Présentation + Pratique</a:t>
                      </a:r>
                    </a:p>
                  </a:txBody>
                  <a:tcPr/>
                </a:tc>
                <a:tc>
                  <a:txBody>
                    <a:bodyPr/>
                    <a:lstStyle/>
                    <a:p>
                      <a:pPr algn="l"/>
                      <a:r>
                        <a:rPr lang="en-US" sz="1500" dirty="0">
                          <a:latin typeface="Aptos" panose="020B0004020202020204" pitchFamily="34" charset="0"/>
                        </a:rPr>
                        <a:t>Enseignant</a:t>
                      </a:r>
                    </a:p>
                  </a:txBody>
                  <a:tcPr/>
                </a:tc>
                <a:tc>
                  <a:txBody>
                    <a:bodyPr/>
                    <a:lstStyle/>
                    <a:p>
                      <a:pPr algn="l"/>
                      <a:r>
                        <a:rPr lang="en-US" sz="1500" dirty="0">
                          <a:latin typeface="Aptos" panose="020B0004020202020204" pitchFamily="34" charset="0"/>
                        </a:rPr>
                        <a:t>10 min</a:t>
                      </a:r>
                    </a:p>
                  </a:txBody>
                  <a:tcPr/>
                </a:tc>
                <a:extLst>
                  <a:ext uri="{0D108BD9-81ED-4DB2-BD59-A6C34878D82A}">
                    <a16:rowId xmlns:a16="http://schemas.microsoft.com/office/drawing/2014/main" val="129778243"/>
                  </a:ext>
                </a:extLst>
              </a:tr>
              <a:tr h="370840">
                <a:tc>
                  <a:txBody>
                    <a:bodyPr/>
                    <a:lstStyle/>
                    <a:p>
                      <a:pPr algn="ctr"/>
                      <a:r>
                        <a:rPr lang="en-US" sz="1500" dirty="0">
                          <a:latin typeface="Aptos" panose="020B0004020202020204" pitchFamily="34" charset="0"/>
                        </a:rPr>
                        <a:t>4</a:t>
                      </a:r>
                    </a:p>
                  </a:txBody>
                  <a:tcPr/>
                </a:tc>
                <a:tc>
                  <a:txBody>
                    <a:bodyPr/>
                    <a:lstStyle/>
                    <a:p>
                      <a:pPr algn="l"/>
                      <a:r>
                        <a:rPr lang="en-US" sz="1500" dirty="0">
                          <a:latin typeface="Aptos" panose="020B0004020202020204" pitchFamily="34" charset="0"/>
                        </a:rPr>
                        <a:t>Comprendre comment saisir les données OD et calculer la répartition des trajets à l'aide de valeurs bêta fixes dans la mise en œuvre d'un modèle gravitationnel</a:t>
                      </a:r>
                    </a:p>
                  </a:txBody>
                  <a:tcPr/>
                </a:tc>
                <a:tc>
                  <a:txBody>
                    <a:bodyPr/>
                    <a:lstStyle/>
                    <a:p>
                      <a:pPr algn="l"/>
                      <a:r>
                        <a:rPr lang="en-US" sz="1500" dirty="0" err="1">
                          <a:latin typeface="Aptos" panose="020B0004020202020204" pitchFamily="34" charset="0"/>
                        </a:rPr>
                        <a:t>Colab </a:t>
                      </a:r>
                      <a:r>
                        <a:rPr lang="en-US" sz="1500" dirty="0">
                          <a:latin typeface="Aptos" panose="020B0004020202020204" pitchFamily="34" charset="0"/>
                        </a:rPr>
                        <a:t>(Python)</a:t>
                      </a:r>
                    </a:p>
                  </a:txBody>
                  <a:tcPr/>
                </a:tc>
                <a:tc>
                  <a:txBody>
                    <a:bodyPr/>
                    <a:lstStyle/>
                    <a:p>
                      <a:pPr algn="l"/>
                      <a:r>
                        <a:rPr lang="en-US" sz="1500" dirty="0">
                          <a:latin typeface="Aptos" panose="020B0004020202020204" pitchFamily="34" charset="0"/>
                        </a:rPr>
                        <a:t>Présentation + Pratique</a:t>
                      </a:r>
                    </a:p>
                  </a:txBody>
                  <a:tcPr/>
                </a:tc>
                <a:tc>
                  <a:txBody>
                    <a:bodyPr/>
                    <a:lstStyle/>
                    <a:p>
                      <a:pPr algn="l"/>
                      <a:r>
                        <a:rPr lang="en-US" sz="1500" dirty="0">
                          <a:latin typeface="Aptos" panose="020B0004020202020204" pitchFamily="34" charset="0"/>
                        </a:rPr>
                        <a:t>Enseignant</a:t>
                      </a:r>
                    </a:p>
                  </a:txBody>
                  <a:tcPr/>
                </a:tc>
                <a:tc>
                  <a:txBody>
                    <a:bodyPr/>
                    <a:lstStyle/>
                    <a:p>
                      <a:pPr algn="l"/>
                      <a:r>
                        <a:rPr lang="en-US" sz="1500" dirty="0">
                          <a:latin typeface="Aptos" panose="020B0004020202020204" pitchFamily="34" charset="0"/>
                        </a:rPr>
                        <a:t>15 min</a:t>
                      </a:r>
                    </a:p>
                  </a:txBody>
                  <a:tcPr/>
                </a:tc>
                <a:extLst>
                  <a:ext uri="{0D108BD9-81ED-4DB2-BD59-A6C34878D82A}">
                    <a16:rowId xmlns:a16="http://schemas.microsoft.com/office/drawing/2014/main" val="4099790155"/>
                  </a:ext>
                </a:extLst>
              </a:tr>
              <a:tr h="370840">
                <a:tc>
                  <a:txBody>
                    <a:bodyPr/>
                    <a:lstStyle/>
                    <a:p>
                      <a:pPr algn="ctr"/>
                      <a:r>
                        <a:rPr lang="en-US" sz="1500" dirty="0">
                          <a:latin typeface="Aptos" panose="020B0004020202020204" pitchFamily="34" charset="0"/>
                        </a:rPr>
                        <a:t>4</a:t>
                      </a:r>
                    </a:p>
                  </a:txBody>
                  <a:tcPr/>
                </a:tc>
                <a:tc>
                  <a:txBody>
                    <a:bodyPr/>
                    <a:lstStyle/>
                    <a:p>
                      <a:pPr algn="l"/>
                      <a:r>
                        <a:rPr lang="en-US" sz="1500" dirty="0">
                          <a:latin typeface="Aptos" panose="020B0004020202020204" pitchFamily="34" charset="0"/>
                        </a:rPr>
                        <a:t>Appliquez le modèle de gravité en utilisant vos propres données pour comprendre comment les résultats de la répartition des trajets sont dérivés d'une valeur bêta fixe.</a:t>
                      </a:r>
                    </a:p>
                  </a:txBody>
                  <a:tcPr/>
                </a:tc>
                <a:tc>
                  <a:txBody>
                    <a:bodyPr/>
                    <a:lstStyle/>
                    <a:p>
                      <a:pPr algn="l"/>
                      <a:r>
                        <a:rPr lang="en-US" sz="1500" dirty="0" err="1">
                          <a:latin typeface="Aptos" panose="020B0004020202020204" pitchFamily="34" charset="0"/>
                        </a:rPr>
                        <a:t>Colab </a:t>
                      </a:r>
                      <a:r>
                        <a:rPr lang="en-US" sz="1500" dirty="0">
                          <a:latin typeface="Aptos" panose="020B0004020202020204" pitchFamily="34" charset="0"/>
                        </a:rPr>
                        <a:t>(Python)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500" dirty="0">
                          <a:latin typeface="Aptos" panose="020B0004020202020204" pitchFamily="34" charset="0"/>
                        </a:rPr>
                        <a:t>Pratique</a:t>
                      </a:r>
                    </a:p>
                  </a:txBody>
                  <a:tcPr/>
                </a:tc>
                <a:tc>
                  <a:txBody>
                    <a:bodyPr/>
                    <a:lstStyle/>
                    <a:p>
                      <a:pPr algn="l"/>
                      <a:r>
                        <a:rPr lang="en-US" sz="1500" dirty="0">
                          <a:latin typeface="Aptos" panose="020B0004020202020204" pitchFamily="34" charset="0"/>
                        </a:rPr>
                        <a:t>Enseignant</a:t>
                      </a:r>
                    </a:p>
                  </a:txBody>
                  <a:tcPr/>
                </a:tc>
                <a:tc>
                  <a:txBody>
                    <a:bodyPr/>
                    <a:lstStyle/>
                    <a:p>
                      <a:pPr algn="l"/>
                      <a:r>
                        <a:rPr lang="en-US" sz="1500" dirty="0">
                          <a:latin typeface="Aptos" panose="020B0004020202020204" pitchFamily="34" charset="0"/>
                        </a:rPr>
                        <a:t>15 min</a:t>
                      </a:r>
                    </a:p>
                  </a:txBody>
                  <a:tcPr/>
                </a:tc>
                <a:extLst>
                  <a:ext uri="{0D108BD9-81ED-4DB2-BD59-A6C34878D82A}">
                    <a16:rowId xmlns:a16="http://schemas.microsoft.com/office/drawing/2014/main" val="3163788475"/>
                  </a:ext>
                </a:extLst>
              </a:tr>
            </a:tbl>
          </a:graphicData>
        </a:graphic>
      </p:graphicFrame>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Objectifs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5DF02EF-EE97-582D-21FB-1AB9122D710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36C48785-1BD8-6E5C-13EB-B159D9DE5294}"/>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2717534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F3F80-3DE7-E457-D429-86CFBD61BC4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211BC51-A633-FF20-137B-60FAB4C4CD92}"/>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Objectifs et résultats d'apprentissage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A0900D13-69C0-FD23-5599-FF1CE3A25800}"/>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t>7</a:t>
            </a:fld>
            <a:endParaRPr lang="en-AT" spc="-64" dirty="0"/>
          </a:p>
        </p:txBody>
      </p:sp>
      <p:graphicFrame>
        <p:nvGraphicFramePr>
          <p:cNvPr id="7" name="Table 6">
            <a:extLst>
              <a:ext uri="{FF2B5EF4-FFF2-40B4-BE49-F238E27FC236}">
                <a16:creationId xmlns:a16="http://schemas.microsoft.com/office/drawing/2014/main" id="{FAAFE847-B075-1D67-D4D5-4C8368879141}"/>
              </a:ext>
            </a:extLst>
          </p:cNvPr>
          <p:cNvGraphicFramePr>
            <a:graphicFrameLocks noGrp="1"/>
          </p:cNvGraphicFramePr>
          <p:nvPr>
            <p:extLst>
              <p:ext uri="{D42A27DB-BD31-4B8C-83A1-F6EECF244321}">
                <p14:modId xmlns:p14="http://schemas.microsoft.com/office/powerpoint/2010/main" val="25370804"/>
              </p:ext>
            </p:extLst>
          </p:nvPr>
        </p:nvGraphicFramePr>
        <p:xfrm>
          <a:off x="200297" y="1372281"/>
          <a:ext cx="11861075" cy="4854595"/>
        </p:xfrm>
        <a:graphic>
          <a:graphicData uri="http://schemas.openxmlformats.org/drawingml/2006/table">
            <a:tbl>
              <a:tblPr firstRow="1" bandRow="1">
                <a:tableStyleId>{C7B018BB-80A7-4F77-B60F-C8B233D01FF8}</a:tableStyleId>
              </a:tblPr>
              <a:tblGrid>
                <a:gridCol w="1029602">
                  <a:extLst>
                    <a:ext uri="{9D8B030D-6E8A-4147-A177-3AD203B41FA5}">
                      <a16:colId xmlns:a16="http://schemas.microsoft.com/office/drawing/2014/main" val="2398772228"/>
                    </a:ext>
                  </a:extLst>
                </a:gridCol>
                <a:gridCol w="5618760">
                  <a:extLst>
                    <a:ext uri="{9D8B030D-6E8A-4147-A177-3AD203B41FA5}">
                      <a16:colId xmlns:a16="http://schemas.microsoft.com/office/drawing/2014/main" val="3455634156"/>
                    </a:ext>
                  </a:extLst>
                </a:gridCol>
                <a:gridCol w="1587911">
                  <a:extLst>
                    <a:ext uri="{9D8B030D-6E8A-4147-A177-3AD203B41FA5}">
                      <a16:colId xmlns:a16="http://schemas.microsoft.com/office/drawing/2014/main" val="2953285964"/>
                    </a:ext>
                  </a:extLst>
                </a:gridCol>
                <a:gridCol w="1487972">
                  <a:extLst>
                    <a:ext uri="{9D8B030D-6E8A-4147-A177-3AD203B41FA5}">
                      <a16:colId xmlns:a16="http://schemas.microsoft.com/office/drawing/2014/main" val="827554269"/>
                    </a:ext>
                  </a:extLst>
                </a:gridCol>
                <a:gridCol w="1032697">
                  <a:extLst>
                    <a:ext uri="{9D8B030D-6E8A-4147-A177-3AD203B41FA5}">
                      <a16:colId xmlns:a16="http://schemas.microsoft.com/office/drawing/2014/main" val="1965303475"/>
                    </a:ext>
                  </a:extLst>
                </a:gridCol>
                <a:gridCol w="1104133">
                  <a:extLst>
                    <a:ext uri="{9D8B030D-6E8A-4147-A177-3AD203B41FA5}">
                      <a16:colId xmlns:a16="http://schemas.microsoft.com/office/drawing/2014/main" val="2194624732"/>
                    </a:ext>
                  </a:extLst>
                </a:gridCol>
              </a:tblGrid>
              <a:tr h="671203">
                <a:tc>
                  <a:txBody>
                    <a:bodyPr/>
                    <a:lstStyle/>
                    <a:p>
                      <a:r>
                        <a:rPr lang="en-US" sz="1300">
                          <a:latin typeface="Aptos" panose="020B0004020202020204" pitchFamily="34" charset="0"/>
                        </a:rPr>
                        <a:t>Section n°</a:t>
                      </a:r>
                      <a:endParaRPr lang="en-US" sz="1300" dirty="0">
                        <a:latin typeface="Aptos" panose="020B0004020202020204" pitchFamily="34" charset="0"/>
                      </a:endParaRPr>
                    </a:p>
                  </a:txBody>
                  <a:tcPr>
                    <a:solidFill>
                      <a:srgbClr val="FFC000"/>
                    </a:solidFill>
                  </a:tcPr>
                </a:tc>
                <a:tc>
                  <a:txBody>
                    <a:bodyPr/>
                    <a:lstStyle/>
                    <a:p>
                      <a:r>
                        <a:rPr lang="en-US" sz="1300" dirty="0">
                          <a:latin typeface="Aptos" panose="020B0004020202020204" pitchFamily="34" charset="0"/>
                        </a:rPr>
                        <a:t>Activité</a:t>
                      </a:r>
                    </a:p>
                  </a:txBody>
                  <a:tcPr>
                    <a:solidFill>
                      <a:srgbClr val="FFC000"/>
                    </a:solidFill>
                  </a:tcPr>
                </a:tc>
                <a:tc>
                  <a:txBody>
                    <a:bodyPr/>
                    <a:lstStyle/>
                    <a:p>
                      <a:r>
                        <a:rPr lang="en-US" sz="1300" dirty="0">
                          <a:latin typeface="Aptos" panose="020B0004020202020204" pitchFamily="34" charset="0"/>
                        </a:rPr>
                        <a:t>Outil(</a:t>
                      </a:r>
                      <a:r>
                        <a:rPr lang="en-US" sz="1300">
                          <a:latin typeface="Aptos" panose="020B0004020202020204" pitchFamily="34" charset="0"/>
                        </a:rPr>
                        <a:t>s)</a:t>
                      </a:r>
                      <a:endParaRPr lang="en-US" sz="1300" dirty="0">
                        <a:latin typeface="Aptos" panose="020B0004020202020204" pitchFamily="34" charset="0"/>
                      </a:endParaRPr>
                    </a:p>
                  </a:txBody>
                  <a:tcPr>
                    <a:solidFill>
                      <a:srgbClr val="FFC000"/>
                    </a:solidFill>
                  </a:tcPr>
                </a:tc>
                <a:tc>
                  <a:txBody>
                    <a:bodyPr/>
                    <a:lstStyle/>
                    <a:p>
                      <a:r>
                        <a:rPr lang="en-US" sz="1300">
                          <a:latin typeface="Aptos" panose="020B0004020202020204" pitchFamily="34" charset="0"/>
                        </a:rPr>
                        <a:t>Type d'activité</a:t>
                      </a:r>
                      <a:endParaRPr lang="en-US" sz="1300" dirty="0">
                        <a:latin typeface="Aptos" panose="020B0004020202020204" pitchFamily="34" charset="0"/>
                      </a:endParaRPr>
                    </a:p>
                  </a:txBody>
                  <a:tcPr>
                    <a:solidFill>
                      <a:srgbClr val="FFC000"/>
                    </a:solidFill>
                  </a:tcPr>
                </a:tc>
                <a:tc>
                  <a:txBody>
                    <a:bodyPr/>
                    <a:lstStyle/>
                    <a:p>
                      <a:r>
                        <a:rPr lang="en-US" sz="1300">
                          <a:latin typeface="Aptos" panose="020B0004020202020204" pitchFamily="34" charset="0"/>
                        </a:rPr>
                        <a:t>Activité réalisée par</a:t>
                      </a:r>
                      <a:endParaRPr lang="en-US" sz="1300" dirty="0">
                        <a:latin typeface="Aptos" panose="020B0004020202020204" pitchFamily="34" charset="0"/>
                      </a:endParaRPr>
                    </a:p>
                  </a:txBody>
                  <a:tcPr>
                    <a:solidFill>
                      <a:srgbClr val="FFC000"/>
                    </a:solidFill>
                  </a:tcPr>
                </a:tc>
                <a:tc>
                  <a:txBody>
                    <a:bodyPr/>
                    <a:lstStyle/>
                    <a:p>
                      <a:r>
                        <a:rPr lang="en-US" sz="1300">
                          <a:latin typeface="Aptos" panose="020B0004020202020204" pitchFamily="34" charset="0"/>
                        </a:rPr>
                        <a:t>Durée</a:t>
                      </a:r>
                      <a:endParaRPr lang="en-US" sz="13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671203">
                <a:tc>
                  <a:txBody>
                    <a:bodyPr/>
                    <a:lstStyle/>
                    <a:p>
                      <a:pPr algn="ctr"/>
                      <a:r>
                        <a:rPr lang="en-US" sz="1300" dirty="0">
                          <a:latin typeface="Aptos" panose="020B0004020202020204" pitchFamily="34" charset="0"/>
                        </a:rPr>
                        <a:t>4</a:t>
                      </a:r>
                    </a:p>
                  </a:txBody>
                  <a:tcPr/>
                </a:tc>
                <a:tc>
                  <a:txBody>
                    <a:bodyPr/>
                    <a:lstStyle/>
                    <a:p>
                      <a:pPr algn="l"/>
                      <a:r>
                        <a:rPr lang="en-US" sz="1300" dirty="0">
                          <a:latin typeface="Aptos" panose="020B0004020202020204" pitchFamily="34" charset="0"/>
                        </a:rPr>
                        <a:t>Visualiser comment l'ajustement de la valeur bêta affecte la distribution spatiale des déplacements et la vitesse de convergence dans le modèle gravitationnel</a:t>
                      </a:r>
                    </a:p>
                  </a:txBody>
                  <a:tcPr/>
                </a:tc>
                <a:tc>
                  <a:txBody>
                    <a:bodyPr/>
                    <a:lstStyle/>
                    <a:p>
                      <a:pPr algn="l"/>
                      <a:r>
                        <a:rPr lang="en-US" sz="1300" dirty="0" err="1">
                          <a:latin typeface="Aptos" panose="020B0004020202020204" pitchFamily="34" charset="0"/>
                        </a:rPr>
                        <a:t>Colab </a:t>
                      </a:r>
                      <a:r>
                        <a:rPr lang="en-US" sz="1300" dirty="0">
                          <a:latin typeface="Aptos" panose="020B0004020202020204" pitchFamily="34" charset="0"/>
                        </a:rPr>
                        <a:t>(Python)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300" dirty="0">
                          <a:latin typeface="Aptos" panose="020B0004020202020204" pitchFamily="34" charset="0"/>
                        </a:rPr>
                        <a:t>Présentation + Pratique</a:t>
                      </a:r>
                    </a:p>
                  </a:txBody>
                  <a:tcPr/>
                </a:tc>
                <a:tc>
                  <a:txBody>
                    <a:bodyPr/>
                    <a:lstStyle/>
                    <a:p>
                      <a:pPr algn="l"/>
                      <a:r>
                        <a:rPr lang="en-US" sz="1300" dirty="0">
                          <a:latin typeface="Aptos" panose="020B0004020202020204" pitchFamily="34" charset="0"/>
                        </a:rPr>
                        <a:t>Enseignant</a:t>
                      </a:r>
                    </a:p>
                  </a:txBody>
                  <a:tcPr/>
                </a:tc>
                <a:tc>
                  <a:txBody>
                    <a:bodyPr/>
                    <a:lstStyle/>
                    <a:p>
                      <a:pPr algn="l"/>
                      <a:r>
                        <a:rPr lang="en-US" sz="1300">
                          <a:latin typeface="Aptos" panose="020B0004020202020204" pitchFamily="34" charset="0"/>
                        </a:rPr>
                        <a:t>15 min</a:t>
                      </a:r>
                      <a:endParaRPr lang="en-US" sz="1300" dirty="0">
                        <a:latin typeface="Aptos" panose="020B0004020202020204" pitchFamily="34" charset="0"/>
                      </a:endParaRPr>
                    </a:p>
                  </a:txBody>
                  <a:tcPr/>
                </a:tc>
                <a:extLst>
                  <a:ext uri="{0D108BD9-81ED-4DB2-BD59-A6C34878D82A}">
                    <a16:rowId xmlns:a16="http://schemas.microsoft.com/office/drawing/2014/main" val="308558350"/>
                  </a:ext>
                </a:extLst>
              </a:tr>
              <a:tr h="671203">
                <a:tc>
                  <a:txBody>
                    <a:bodyPr/>
                    <a:lstStyle/>
                    <a:p>
                      <a:pPr algn="ctr"/>
                      <a:r>
                        <a:rPr lang="en-US" sz="1300" dirty="0">
                          <a:latin typeface="Aptos" panose="020B0004020202020204" pitchFamily="34" charset="0"/>
                        </a:rPr>
                        <a:t>4</a:t>
                      </a:r>
                    </a:p>
                  </a:txBody>
                  <a:tcPr/>
                </a:tc>
                <a:tc>
                  <a:txBody>
                    <a:bodyPr/>
                    <a:lstStyle/>
                    <a:p>
                      <a:pPr algn="l"/>
                      <a:r>
                        <a:rPr lang="en-US" sz="1300" dirty="0">
                          <a:latin typeface="Aptos" panose="020B0004020202020204" pitchFamily="34" charset="0"/>
                        </a:rPr>
                        <a:t>Expérimentez différentes valeurs bêta pour analyser comment la sensibilité des facteurs de frottement influence les résultats du déclenchement.</a:t>
                      </a:r>
                    </a:p>
                  </a:txBody>
                  <a:tcPr/>
                </a:tc>
                <a:tc>
                  <a:txBody>
                    <a:bodyPr/>
                    <a:lstStyle/>
                    <a:p>
                      <a:pPr algn="l"/>
                      <a:r>
                        <a:rPr lang="en-US" sz="1300" dirty="0" err="1">
                          <a:latin typeface="Aptos" panose="020B0004020202020204" pitchFamily="34" charset="0"/>
                        </a:rPr>
                        <a:t>Colab </a:t>
                      </a:r>
                      <a:r>
                        <a:rPr lang="en-US" sz="1300" dirty="0">
                          <a:latin typeface="Aptos" panose="020B0004020202020204" pitchFamily="34" charset="0"/>
                        </a:rPr>
                        <a:t>(Python)</a:t>
                      </a:r>
                    </a:p>
                  </a:txBody>
                  <a:tcPr/>
                </a:tc>
                <a:tc>
                  <a:txBody>
                    <a:bodyPr/>
                    <a:lstStyle/>
                    <a:p>
                      <a:pPr algn="l"/>
                      <a:r>
                        <a:rPr lang="en-US" sz="1300">
                          <a:latin typeface="Aptos" panose="020B0004020202020204" pitchFamily="34" charset="0"/>
                        </a:rPr>
                        <a:t>Pratique</a:t>
                      </a:r>
                      <a:endParaRPr lang="en-US" sz="1300" dirty="0">
                        <a:latin typeface="Aptos" panose="020B0004020202020204" pitchFamily="34" charset="0"/>
                      </a:endParaRPr>
                    </a:p>
                  </a:txBody>
                  <a:tcPr/>
                </a:tc>
                <a:tc>
                  <a:txBody>
                    <a:bodyPr/>
                    <a:lstStyle/>
                    <a:p>
                      <a:pPr algn="l"/>
                      <a:r>
                        <a:rPr lang="en-US" sz="1300" dirty="0">
                          <a:latin typeface="Aptos" panose="020B0004020202020204" pitchFamily="34" charset="0"/>
                        </a:rPr>
                        <a:t>Enseignant</a:t>
                      </a:r>
                    </a:p>
                  </a:txBody>
                  <a:tcPr/>
                </a:tc>
                <a:tc>
                  <a:txBody>
                    <a:bodyPr/>
                    <a:lstStyle/>
                    <a:p>
                      <a:pPr algn="l"/>
                      <a:r>
                        <a:rPr lang="en-US" sz="1300">
                          <a:latin typeface="Aptos" panose="020B0004020202020204" pitchFamily="34" charset="0"/>
                        </a:rPr>
                        <a:t>15 min</a:t>
                      </a:r>
                      <a:endParaRPr lang="en-US" sz="1300" dirty="0">
                        <a:latin typeface="Aptos" panose="020B0004020202020204" pitchFamily="34" charset="0"/>
                      </a:endParaRPr>
                    </a:p>
                  </a:txBody>
                  <a:tcPr/>
                </a:tc>
                <a:extLst>
                  <a:ext uri="{0D108BD9-81ED-4DB2-BD59-A6C34878D82A}">
                    <a16:rowId xmlns:a16="http://schemas.microsoft.com/office/drawing/2014/main" val="2201246615"/>
                  </a:ext>
                </a:extLst>
              </a:tr>
              <a:tr h="671203">
                <a:tc>
                  <a:txBody>
                    <a:bodyPr/>
                    <a:lstStyle/>
                    <a:p>
                      <a:pPr marL="0" indent="0" algn="ctr">
                        <a:buFont typeface="Arial" panose="020B0604020202020204" pitchFamily="34" charset="0"/>
                        <a:buNone/>
                      </a:pPr>
                      <a:r>
                        <a:rPr lang="en-US" sz="1300" dirty="0">
                          <a:latin typeface="Aptos" panose="020B0004020202020204" pitchFamily="34" charset="0"/>
                        </a:rPr>
                        <a:t>4</a:t>
                      </a:r>
                    </a:p>
                  </a:txBody>
                  <a:tcPr/>
                </a:tc>
                <a:tc>
                  <a:txBody>
                    <a:bodyPr/>
                    <a:lstStyle/>
                    <a:p>
                      <a:pPr algn="l"/>
                      <a:r>
                        <a:rPr lang="en-US" sz="1300" dirty="0">
                          <a:latin typeface="Aptos" panose="020B0004020202020204" pitchFamily="34" charset="0"/>
                        </a:rPr>
                        <a:t>Apprenez à saisir et à appliquer manuellement une matrice de frottement </a:t>
                      </a:r>
                      <a:r>
                        <a:rPr lang="en-US" sz="1300" dirty="0" err="1">
                          <a:latin typeface="Aptos" panose="020B0004020202020204" pitchFamily="34" charset="0"/>
                        </a:rPr>
                        <a:t>Fij</a:t>
                      </a:r>
                      <a:r>
                        <a:rPr lang="en-US" sz="1300" dirty="0">
                          <a:latin typeface="Aptos" panose="020B0004020202020204" pitchFamily="34" charset="0"/>
                        </a:rPr>
                        <a:t> personnalisée et explorez son effet sur la répartition des déplacements.</a:t>
                      </a:r>
                    </a:p>
                  </a:txBody>
                  <a:tcPr/>
                </a:tc>
                <a:tc>
                  <a:txBody>
                    <a:bodyPr/>
                    <a:lstStyle/>
                    <a:p>
                      <a:pPr algn="l"/>
                      <a:r>
                        <a:rPr lang="en-US" sz="1300" dirty="0" err="1">
                          <a:latin typeface="Aptos" panose="020B0004020202020204" pitchFamily="34" charset="0"/>
                        </a:rPr>
                        <a:t>Colab </a:t>
                      </a:r>
                      <a:r>
                        <a:rPr lang="en-US" sz="1300" dirty="0">
                          <a:latin typeface="Aptos" panose="020B0004020202020204" pitchFamily="34" charset="0"/>
                        </a:rPr>
                        <a:t>(Python)</a:t>
                      </a:r>
                    </a:p>
                  </a:txBody>
                  <a:tcPr/>
                </a:tc>
                <a:tc>
                  <a:txBody>
                    <a:bodyPr/>
                    <a:lstStyle/>
                    <a:p>
                      <a:pPr algn="l"/>
                      <a:r>
                        <a:rPr lang="en-US" sz="1300" dirty="0">
                          <a:latin typeface="Aptos" panose="020B0004020202020204" pitchFamily="34" charset="0"/>
                        </a:rPr>
                        <a:t>Présentation + Pratique</a:t>
                      </a:r>
                    </a:p>
                  </a:txBody>
                  <a:tcPr/>
                </a:tc>
                <a:tc>
                  <a:txBody>
                    <a:bodyPr/>
                    <a:lstStyle/>
                    <a:p>
                      <a:pPr algn="l"/>
                      <a:r>
                        <a:rPr lang="en-US" sz="1300" dirty="0">
                          <a:latin typeface="Aptos" panose="020B0004020202020204" pitchFamily="34" charset="0"/>
                        </a:rPr>
                        <a:t>Enseignant</a:t>
                      </a:r>
                    </a:p>
                  </a:txBody>
                  <a:tcPr/>
                </a:tc>
                <a:tc>
                  <a:txBody>
                    <a:bodyPr/>
                    <a:lstStyle/>
                    <a:p>
                      <a:pPr algn="l"/>
                      <a:r>
                        <a:rPr lang="en-US" sz="1300" dirty="0">
                          <a:latin typeface="Aptos" panose="020B0004020202020204" pitchFamily="34" charset="0"/>
                        </a:rPr>
                        <a:t>10 min</a:t>
                      </a:r>
                    </a:p>
                  </a:txBody>
                  <a:tcPr/>
                </a:tc>
                <a:extLst>
                  <a:ext uri="{0D108BD9-81ED-4DB2-BD59-A6C34878D82A}">
                    <a16:rowId xmlns:a16="http://schemas.microsoft.com/office/drawing/2014/main" val="129778243"/>
                  </a:ext>
                </a:extLst>
              </a:tr>
              <a:tr h="586174">
                <a:tc>
                  <a:txBody>
                    <a:bodyPr/>
                    <a:lstStyle/>
                    <a:p>
                      <a:pPr algn="ctr"/>
                      <a:r>
                        <a:rPr lang="en-US" sz="1300" dirty="0">
                          <a:latin typeface="Aptos" panose="020B0004020202020204" pitchFamily="34" charset="0"/>
                        </a:rPr>
                        <a:t>4</a:t>
                      </a:r>
                    </a:p>
                  </a:txBody>
                  <a:tcPr/>
                </a:tc>
                <a:tc>
                  <a:txBody>
                    <a:bodyPr/>
                    <a:lstStyle/>
                    <a:p>
                      <a:pPr algn="l"/>
                      <a:r>
                        <a:rPr lang="en-US" sz="1300" dirty="0">
                          <a:latin typeface="Aptos" panose="020B0004020202020204" pitchFamily="34" charset="0"/>
                        </a:rPr>
                        <a:t>Testez votre propre matrice de friction définie manuellement et comparez le résultat aux résultats de dissuasion exponentielle.</a:t>
                      </a:r>
                    </a:p>
                  </a:txBody>
                  <a:tcPr/>
                </a:tc>
                <a:tc>
                  <a:txBody>
                    <a:bodyPr/>
                    <a:lstStyle/>
                    <a:p>
                      <a:pPr algn="l"/>
                      <a:r>
                        <a:rPr lang="en-US" sz="1300" dirty="0" err="1">
                          <a:latin typeface="Aptos" panose="020B0004020202020204" pitchFamily="34" charset="0"/>
                        </a:rPr>
                        <a:t>Colab </a:t>
                      </a:r>
                      <a:r>
                        <a:rPr lang="en-US" sz="1300" dirty="0">
                          <a:latin typeface="Aptos" panose="020B0004020202020204" pitchFamily="34" charset="0"/>
                        </a:rPr>
                        <a:t>(Python)</a:t>
                      </a:r>
                    </a:p>
                  </a:txBody>
                  <a:tcPr/>
                </a:tc>
                <a:tc>
                  <a:txBody>
                    <a:bodyPr/>
                    <a:lstStyle/>
                    <a:p>
                      <a:pPr algn="l"/>
                      <a:r>
                        <a:rPr lang="en-US" sz="1300" dirty="0">
                          <a:latin typeface="Aptos" panose="020B0004020202020204" pitchFamily="34" charset="0"/>
                        </a:rPr>
                        <a:t>Présentation</a:t>
                      </a:r>
                    </a:p>
                  </a:txBody>
                  <a:tcPr/>
                </a:tc>
                <a:tc>
                  <a:txBody>
                    <a:bodyPr/>
                    <a:lstStyle/>
                    <a:p>
                      <a:pPr algn="l"/>
                      <a:r>
                        <a:rPr lang="en-US" sz="1300" dirty="0">
                          <a:latin typeface="Aptos" panose="020B0004020202020204" pitchFamily="34" charset="0"/>
                        </a:rPr>
                        <a:t>Enseignant</a:t>
                      </a:r>
                    </a:p>
                  </a:txBody>
                  <a:tcPr/>
                </a:tc>
                <a:tc>
                  <a:txBody>
                    <a:bodyPr/>
                    <a:lstStyle/>
                    <a:p>
                      <a:pPr algn="l"/>
                      <a:r>
                        <a:rPr lang="en-US" sz="1300" dirty="0">
                          <a:latin typeface="Aptos" panose="020B0004020202020204" pitchFamily="34" charset="0"/>
                        </a:rPr>
                        <a:t>10 min</a:t>
                      </a:r>
                    </a:p>
                  </a:txBody>
                  <a:tcPr/>
                </a:tc>
                <a:extLst>
                  <a:ext uri="{0D108BD9-81ED-4DB2-BD59-A6C34878D82A}">
                    <a16:rowId xmlns:a16="http://schemas.microsoft.com/office/drawing/2014/main" val="4099790155"/>
                  </a:ext>
                </a:extLst>
              </a:tr>
              <a:tr h="671203">
                <a:tc>
                  <a:txBody>
                    <a:bodyPr/>
                    <a:lstStyle/>
                    <a:p>
                      <a:pPr algn="ctr"/>
                      <a:r>
                        <a:rPr lang="en-US" sz="1300" dirty="0">
                          <a:latin typeface="Aptos" panose="020B0004020202020204" pitchFamily="34" charset="0"/>
                        </a:rPr>
                        <a:t>4</a:t>
                      </a:r>
                    </a:p>
                  </a:txBody>
                  <a:tcPr/>
                </a:tc>
                <a:tc>
                  <a:txBody>
                    <a:bodyPr/>
                    <a:lstStyle/>
                    <a:p>
                      <a:pPr algn="l"/>
                      <a:r>
                        <a:rPr lang="en-US" sz="1300" dirty="0">
                          <a:latin typeface="Aptos" panose="020B0004020202020204" pitchFamily="34" charset="0"/>
                        </a:rPr>
                        <a:t>Comprendre comment la modélisation par régression est utilisée pour prévoir la demande de transport en fonction de caractéristiques telles que la distance et le prix du billet.</a:t>
                      </a:r>
                    </a:p>
                  </a:txBody>
                  <a:tcPr/>
                </a:tc>
                <a:tc>
                  <a:txBody>
                    <a:bodyPr/>
                    <a:lstStyle/>
                    <a:p>
                      <a:pPr algn="l"/>
                      <a:r>
                        <a:rPr lang="en-US" sz="1300" dirty="0" err="1">
                          <a:latin typeface="Aptos" panose="020B0004020202020204" pitchFamily="34" charset="0"/>
                        </a:rPr>
                        <a:t>Colab </a:t>
                      </a:r>
                      <a:r>
                        <a:rPr lang="en-US" sz="1300" dirty="0">
                          <a:latin typeface="Aptos" panose="020B0004020202020204" pitchFamily="34" charset="0"/>
                        </a:rPr>
                        <a:t>(Python)</a:t>
                      </a:r>
                    </a:p>
                  </a:txBody>
                  <a:tcPr/>
                </a:tc>
                <a:tc>
                  <a:txBody>
                    <a:bodyPr/>
                    <a:lstStyle/>
                    <a:p>
                      <a:pPr algn="l"/>
                      <a:r>
                        <a:rPr lang="en-US" sz="1300" dirty="0">
                          <a:latin typeface="Aptos" panose="020B0004020202020204" pitchFamily="34" charset="0"/>
                        </a:rPr>
                        <a:t>Présentation</a:t>
                      </a:r>
                    </a:p>
                  </a:txBody>
                  <a:tcPr/>
                </a:tc>
                <a:tc>
                  <a:txBody>
                    <a:bodyPr/>
                    <a:lstStyle/>
                    <a:p>
                      <a:pPr algn="l"/>
                      <a:r>
                        <a:rPr lang="en-US" sz="1300" dirty="0">
                          <a:latin typeface="Aptos" panose="020B0004020202020204" pitchFamily="34" charset="0"/>
                        </a:rPr>
                        <a:t>Enseignant</a:t>
                      </a:r>
                    </a:p>
                  </a:txBody>
                  <a:tcPr/>
                </a:tc>
                <a:tc>
                  <a:txBody>
                    <a:bodyPr/>
                    <a:lstStyle/>
                    <a:p>
                      <a:pPr algn="l"/>
                      <a:r>
                        <a:rPr lang="en-US" sz="1300" dirty="0">
                          <a:latin typeface="Aptos" panose="020B0004020202020204" pitchFamily="34" charset="0"/>
                        </a:rPr>
                        <a:t>10 min</a:t>
                      </a:r>
                    </a:p>
                  </a:txBody>
                  <a:tcPr/>
                </a:tc>
                <a:extLst>
                  <a:ext uri="{0D108BD9-81ED-4DB2-BD59-A6C34878D82A}">
                    <a16:rowId xmlns:a16="http://schemas.microsoft.com/office/drawing/2014/main" val="3163788475"/>
                  </a:ext>
                </a:extLst>
              </a:tr>
              <a:tr h="868615">
                <a:tc>
                  <a:txBody>
                    <a:bodyPr/>
                    <a:lstStyle/>
                    <a:p>
                      <a:pPr algn="ctr"/>
                      <a:r>
                        <a:rPr lang="en-US" sz="1300" dirty="0">
                          <a:latin typeface="Aptos" panose="020B0004020202020204" pitchFamily="34" charset="0"/>
                        </a:rPr>
                        <a:t>5</a:t>
                      </a:r>
                    </a:p>
                  </a:txBody>
                  <a:tcPr/>
                </a:tc>
                <a:tc>
                  <a:txBody>
                    <a:bodyPr/>
                    <a:lstStyle/>
                    <a:p>
                      <a:pPr algn="l"/>
                      <a:r>
                        <a:rPr lang="en-US" sz="1300" dirty="0">
                          <a:latin typeface="Aptos" panose="020B0004020202020204" pitchFamily="34" charset="0"/>
                        </a:rPr>
                        <a:t>Devoirs Introduction</a:t>
                      </a:r>
                    </a:p>
                  </a:txBody>
                  <a:tcPr/>
                </a:tc>
                <a:tc>
                  <a:txBody>
                    <a:bodyPr/>
                    <a:lstStyle/>
                    <a:p>
                      <a:pPr algn="l"/>
                      <a:endParaRPr lang="en-US" sz="1300" dirty="0">
                        <a:latin typeface="Aptos" panose="020B0004020202020204" pitchFamily="34" charset="0"/>
                      </a:endParaRPr>
                    </a:p>
                  </a:txBody>
                  <a:tcPr/>
                </a:tc>
                <a:tc>
                  <a:txBody>
                    <a:bodyPr/>
                    <a:lstStyle/>
                    <a:p>
                      <a:pPr algn="l"/>
                      <a:r>
                        <a:rPr lang="en-US" sz="1300" dirty="0">
                          <a:latin typeface="Aptos" panose="020B0004020202020204" pitchFamily="34" charset="0"/>
                        </a:rPr>
                        <a:t>Présentation</a:t>
                      </a:r>
                    </a:p>
                  </a:txBody>
                  <a:tcPr/>
                </a:tc>
                <a:tc>
                  <a:txBody>
                    <a:bodyPr/>
                    <a:lstStyle/>
                    <a:p>
                      <a:pPr algn="l"/>
                      <a:r>
                        <a:rPr lang="en-US" sz="1300" dirty="0">
                          <a:latin typeface="Aptos" panose="020B0004020202020204" pitchFamily="34" charset="0"/>
                        </a:rPr>
                        <a:t>Enseignant</a:t>
                      </a:r>
                    </a:p>
                  </a:txBody>
                  <a:tcPr/>
                </a:tc>
                <a:tc>
                  <a:txBody>
                    <a:bodyPr/>
                    <a:lstStyle/>
                    <a:p>
                      <a:pPr algn="l"/>
                      <a:r>
                        <a:rPr lang="en-US" sz="1300" dirty="0">
                          <a:latin typeface="Aptos" panose="020B0004020202020204" pitchFamily="34" charset="0"/>
                        </a:rPr>
                        <a:t>10 min</a:t>
                      </a:r>
                    </a:p>
                    <a:p>
                      <a:pPr algn="l"/>
                      <a:r>
                        <a:rPr lang="en-US" sz="1300" dirty="0">
                          <a:latin typeface="Aptos" panose="020B0004020202020204" pitchFamily="34" charset="0"/>
                        </a:rPr>
                        <a:t>(2 à 3 heures à la maison)</a:t>
                      </a:r>
                    </a:p>
                  </a:txBody>
                  <a:tcPr/>
                </a:tc>
                <a:extLst>
                  <a:ext uri="{0D108BD9-81ED-4DB2-BD59-A6C34878D82A}">
                    <a16:rowId xmlns:a16="http://schemas.microsoft.com/office/drawing/2014/main" val="4204916121"/>
                  </a:ext>
                </a:extLst>
              </a:tr>
            </a:tbl>
          </a:graphicData>
        </a:graphic>
      </p:graphicFrame>
      <p:sp>
        <p:nvSpPr>
          <p:cNvPr id="3" name="object 3">
            <a:extLst>
              <a:ext uri="{FF2B5EF4-FFF2-40B4-BE49-F238E27FC236}">
                <a16:creationId xmlns:a16="http://schemas.microsoft.com/office/drawing/2014/main" id="{B8457ECB-5779-E0A1-C75E-42521C69BC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Objectifs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2FAE736-CB46-E31D-F30E-A3B689C9808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D98C98A7-B662-DD03-CED1-E15934C44CEE}"/>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1245023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5CDAC-9FA6-5108-AE49-ADEA49843C8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269D8D3-71A4-646F-2564-62A39CF78A63}"/>
              </a:ext>
            </a:extLst>
          </p:cNvPr>
          <p:cNvSpPr txBox="1"/>
          <p:nvPr/>
        </p:nvSpPr>
        <p:spPr>
          <a:xfrm>
            <a:off x="726281" y="1276397"/>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sz="2000" b="1" dirty="0">
                <a:latin typeface="Aptos" panose="020B0004020202020204" pitchFamily="34" charset="0"/>
              </a:rPr>
              <a:t>À la fin de ce laboratoire, vous serez capable de…</a:t>
            </a:r>
            <a:endParaRPr lang="en-GB" sz="2800" b="1" dirty="0">
              <a:solidFill>
                <a:sysClr val="windowText" lastClr="000000"/>
              </a:solidFill>
              <a:latin typeface="Aptos" panose="020B0004020202020204" pitchFamily="34" charset="0"/>
              <a:cs typeface="Arial"/>
            </a:endParaRPr>
          </a:p>
        </p:txBody>
      </p:sp>
      <p:sp>
        <p:nvSpPr>
          <p:cNvPr id="10" name="Slide Number Placeholder 9">
            <a:extLst>
              <a:ext uri="{FF2B5EF4-FFF2-40B4-BE49-F238E27FC236}">
                <a16:creationId xmlns:a16="http://schemas.microsoft.com/office/drawing/2014/main" id="{252190D1-DE25-688D-38A4-33FDCEA44BBC}"/>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t>8</a:t>
            </a:fld>
            <a:endParaRPr lang="en-AT" spc="-64" dirty="0"/>
          </a:p>
        </p:txBody>
      </p:sp>
      <p:sp>
        <p:nvSpPr>
          <p:cNvPr id="6" name="object 3">
            <a:extLst>
              <a:ext uri="{FF2B5EF4-FFF2-40B4-BE49-F238E27FC236}">
                <a16:creationId xmlns:a16="http://schemas.microsoft.com/office/drawing/2014/main" id="{EFF08C27-69FD-47B8-7DA6-49FC9626956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Résultats d'apprentissage</a:t>
            </a:r>
            <a:endParaRPr lang="en-GB" sz="3200" b="1" dirty="0">
              <a:solidFill>
                <a:schemeClr val="tx1"/>
              </a:solidFill>
              <a:latin typeface="Aptos" panose="020B0004020202020204" pitchFamily="34" charset="0"/>
              <a:cs typeface="Arial"/>
            </a:endParaRPr>
          </a:p>
        </p:txBody>
      </p:sp>
      <p:sp>
        <p:nvSpPr>
          <p:cNvPr id="14" name="object 2">
            <a:extLst>
              <a:ext uri="{FF2B5EF4-FFF2-40B4-BE49-F238E27FC236}">
                <a16:creationId xmlns:a16="http://schemas.microsoft.com/office/drawing/2014/main" id="{13AB984E-034C-399E-65C8-2F62578F590F}"/>
              </a:ext>
            </a:extLst>
          </p:cNvPr>
          <p:cNvSpPr txBox="1">
            <a:spLocks/>
          </p:cNvSpPr>
          <p:nvPr/>
        </p:nvSpPr>
        <p:spPr>
          <a:xfrm>
            <a:off x="726281" y="432621"/>
            <a:ext cx="4719926" cy="385820"/>
          </a:xfrm>
          <a:prstGeom prst="rect">
            <a:avLst/>
          </a:prstGeom>
          <a:solidFill>
            <a:srgbClr val="FD001F"/>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dirty="0">
                <a:solidFill>
                  <a:schemeClr val="bg1"/>
                </a:solidFill>
                <a:latin typeface="Aptos" panose="020B0004020202020204" pitchFamily="34" charset="0"/>
              </a:rPr>
              <a:t>0. </a:t>
            </a:r>
            <a:r>
              <a:rPr lang="en-US" sz="2400" b="1" dirty="0" err="1">
                <a:solidFill>
                  <a:schemeClr val="bg1"/>
                </a:solidFill>
                <a:latin typeface="Calibri" panose="020F0502020204030204" pitchFamily="34" charset="0"/>
                <a:cs typeface="Calibri" panose="020F0502020204030204" pitchFamily="34" charset="0"/>
              </a:rPr>
              <a:t>Objectifs</a:t>
            </a:r>
            <a:r>
              <a:rPr lang="en-US" sz="2400" b="1" dirty="0">
                <a:solidFill>
                  <a:schemeClr val="bg1"/>
                </a:solidFill>
                <a:latin typeface="Calibri" panose="020F0502020204030204" pitchFamily="34" charset="0"/>
                <a:cs typeface="Calibri" panose="020F0502020204030204" pitchFamily="34" charset="0"/>
              </a:rPr>
              <a:t> et acquis </a:t>
            </a:r>
            <a:r>
              <a:rPr lang="en-US" sz="2400" b="1" dirty="0" err="1">
                <a:solidFill>
                  <a:schemeClr val="bg1"/>
                </a:solidFill>
                <a:latin typeface="Calibri" panose="020F0502020204030204" pitchFamily="34" charset="0"/>
                <a:cs typeface="Calibri" panose="020F0502020204030204" pitchFamily="34" charset="0"/>
              </a:rPr>
              <a:t>d'apprentissage</a:t>
            </a:r>
            <a:endParaRPr lang="en-US" sz="2400" b="1" spc="-13" dirty="0">
              <a:solidFill>
                <a:schemeClr val="bg1"/>
              </a:solidFill>
              <a:latin typeface="Aptos" panose="020B0004020202020204" pitchFamily="34" charset="0"/>
            </a:endParaRPr>
          </a:p>
        </p:txBody>
      </p:sp>
      <p:sp>
        <p:nvSpPr>
          <p:cNvPr id="2" name="Content Placeholder 2">
            <a:extLst>
              <a:ext uri="{FF2B5EF4-FFF2-40B4-BE49-F238E27FC236}">
                <a16:creationId xmlns:a16="http://schemas.microsoft.com/office/drawing/2014/main" id="{AB30D9E5-BD82-58D3-6424-3701D9C32088}"/>
              </a:ext>
            </a:extLst>
          </p:cNvPr>
          <p:cNvSpPr txBox="1">
            <a:spLocks/>
          </p:cNvSpPr>
          <p:nvPr/>
        </p:nvSpPr>
        <p:spPr>
          <a:xfrm>
            <a:off x="838200" y="1562401"/>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700" dirty="0">
                <a:latin typeface="Aptos" panose="020B0004020202020204" pitchFamily="34" charset="0"/>
              </a:rPr>
              <a:t>Comprendre l'objectif de la modélisation de la répartition des trajets et sa pertinence dans la planification et la prise de décision en matière de transport.</a:t>
            </a:r>
          </a:p>
          <a:p>
            <a:pPr marL="285750" indent="-285750" defTabSz="914400" hangingPunct="1">
              <a:lnSpc>
                <a:spcPct val="100000"/>
              </a:lnSpc>
              <a:spcBef>
                <a:spcPts val="600"/>
              </a:spcBef>
              <a:buFont typeface="Arial" panose="020B0604020202020204" pitchFamily="34" charset="0"/>
              <a:buChar char="•"/>
            </a:pPr>
            <a:r>
              <a:rPr lang="en-US" sz="1700" dirty="0">
                <a:latin typeface="Aptos" panose="020B0004020202020204" pitchFamily="34" charset="0"/>
              </a:rPr>
              <a:t>Expliquer la structure et les hypothèses du modèle gravitationnel, y compris la manière dont les facteurs de friction influencent la répartition des déplacements.</a:t>
            </a:r>
          </a:p>
          <a:p>
            <a:pPr marL="285750" indent="-285750" defTabSz="914400" hangingPunct="1">
              <a:lnSpc>
                <a:spcPct val="100000"/>
              </a:lnSpc>
              <a:spcBef>
                <a:spcPts val="600"/>
              </a:spcBef>
              <a:buFont typeface="Arial" panose="020B0604020202020204" pitchFamily="34" charset="0"/>
              <a:buChar char="•"/>
            </a:pPr>
            <a:r>
              <a:rPr lang="en-US" sz="1700" dirty="0">
                <a:latin typeface="Aptos" panose="020B0004020202020204" pitchFamily="34" charset="0"/>
              </a:rPr>
              <a:t>Appliquer le modèle gravitationnel à l'aide d'Excel et de Python (</a:t>
            </a:r>
            <a:r>
              <a:rPr lang="en-US" sz="1700" dirty="0" err="1">
                <a:latin typeface="Aptos" panose="020B0004020202020204" pitchFamily="34" charset="0"/>
              </a:rPr>
              <a:t>Colab</a:t>
            </a:r>
            <a:r>
              <a:rPr lang="en-US" sz="1700" dirty="0">
                <a:latin typeface="Aptos" panose="020B0004020202020204" pitchFamily="34" charset="0"/>
              </a:rPr>
              <a:t>) pour les petits systèmes origine-destination (OD).</a:t>
            </a:r>
          </a:p>
          <a:p>
            <a:pPr marL="285750" indent="-285750" defTabSz="914400" hangingPunct="1">
              <a:lnSpc>
                <a:spcPct val="100000"/>
              </a:lnSpc>
              <a:spcBef>
                <a:spcPts val="600"/>
              </a:spcBef>
              <a:buFont typeface="Arial" panose="020B0604020202020204" pitchFamily="34" charset="0"/>
              <a:buChar char="•"/>
            </a:pPr>
            <a:r>
              <a:rPr lang="en-US" sz="1700" dirty="0">
                <a:latin typeface="Aptos" panose="020B0004020202020204" pitchFamily="34" charset="0"/>
              </a:rPr>
              <a:t>Utiliser des fonctions de dissuasion exponentielles et tester différentes valeurs β (bêta) pour calibrer les flux de déplacements.</a:t>
            </a:r>
          </a:p>
          <a:p>
            <a:pPr marL="285750" indent="-285750" defTabSz="914400" hangingPunct="1">
              <a:lnSpc>
                <a:spcPct val="100000"/>
              </a:lnSpc>
              <a:spcBef>
                <a:spcPts val="600"/>
              </a:spcBef>
              <a:buFont typeface="Arial" panose="020B0604020202020204" pitchFamily="34" charset="0"/>
              <a:buChar char="•"/>
            </a:pPr>
            <a:r>
              <a:rPr lang="en-US" sz="1700" dirty="0">
                <a:latin typeface="Aptos" panose="020B0004020202020204" pitchFamily="34" charset="0"/>
              </a:rPr>
              <a:t>Analyser les modèles de convergence et évaluer la longueur moyenne des déplacements et les courbes de friction à partir des résultats du modèle.</a:t>
            </a:r>
          </a:p>
          <a:p>
            <a:pPr marL="285750" indent="-285750" defTabSz="914400" hangingPunct="1">
              <a:lnSpc>
                <a:spcPct val="100000"/>
              </a:lnSpc>
              <a:spcBef>
                <a:spcPts val="600"/>
              </a:spcBef>
              <a:buFont typeface="Arial" panose="020B0604020202020204" pitchFamily="34" charset="0"/>
              <a:buChar char="•"/>
            </a:pPr>
            <a:r>
              <a:rPr lang="en-US" sz="1700" dirty="0">
                <a:latin typeface="Aptos" panose="020B0004020202020204" pitchFamily="34" charset="0"/>
              </a:rPr>
              <a:t>Définir et appliquer manuellement des facteurs de friction personnalisés (</a:t>
            </a:r>
            <a:r>
              <a:rPr lang="en-US" sz="1700" dirty="0" err="1">
                <a:latin typeface="Aptos" panose="020B0004020202020204" pitchFamily="34" charset="0"/>
              </a:rPr>
              <a:t>Fij</a:t>
            </a:r>
            <a:r>
              <a:rPr lang="en-US" sz="1700" dirty="0">
                <a:latin typeface="Aptos" panose="020B0004020202020204" pitchFamily="34" charset="0"/>
              </a:rPr>
              <a:t>) et évaluer leur impact sur la répartition des déplacements.</a:t>
            </a:r>
          </a:p>
          <a:p>
            <a:pPr marL="285750" indent="-285750" defTabSz="914400" hangingPunct="1">
              <a:lnSpc>
                <a:spcPct val="100000"/>
              </a:lnSpc>
              <a:spcBef>
                <a:spcPts val="600"/>
              </a:spcBef>
              <a:buFont typeface="Arial" panose="020B0604020202020204" pitchFamily="34" charset="0"/>
              <a:buChar char="•"/>
            </a:pPr>
            <a:r>
              <a:rPr lang="en-US" sz="1700" dirty="0">
                <a:latin typeface="Aptos" panose="020B0004020202020204" pitchFamily="34" charset="0"/>
              </a:rPr>
              <a:t>Utiliser la modélisation par régression pour prédire la demande de transport en fonction des caractéristiques réelles du transport (en tant qu'application avancée).</a:t>
            </a:r>
          </a:p>
          <a:p>
            <a:pPr marL="285750" indent="-285750" defTabSz="914400" hangingPunct="1">
              <a:lnSpc>
                <a:spcPct val="100000"/>
              </a:lnSpc>
              <a:spcBef>
                <a:spcPts val="600"/>
              </a:spcBef>
              <a:buFont typeface="Arial" panose="020B0604020202020204" pitchFamily="34" charset="0"/>
              <a:buChar char="•"/>
            </a:pPr>
            <a:r>
              <a:rPr lang="en-US" sz="1700" dirty="0">
                <a:latin typeface="Aptos" panose="020B0004020202020204" pitchFamily="34" charset="0"/>
              </a:rPr>
              <a:t>Résumez et présentez clairement les résultats de la modélisation à l'aide de visualisations, de matrices de déplacements et d'interprétations analytiques.</a:t>
            </a:r>
          </a:p>
        </p:txBody>
      </p:sp>
      <p:sp>
        <p:nvSpPr>
          <p:cNvPr id="5" name="object 6">
            <a:extLst>
              <a:ext uri="{FF2B5EF4-FFF2-40B4-BE49-F238E27FC236}">
                <a16:creationId xmlns:a16="http://schemas.microsoft.com/office/drawing/2014/main" id="{B90B53DF-C568-CEA6-BF63-FFEFEE9ABFE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7" name="object 6">
            <a:extLst>
              <a:ext uri="{FF2B5EF4-FFF2-40B4-BE49-F238E27FC236}">
                <a16:creationId xmlns:a16="http://schemas.microsoft.com/office/drawing/2014/main" id="{35E8A170-B53C-5129-BB31-57BCB332927E}"/>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980311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9332A-9052-0167-56B5-6BC3C358650E}"/>
            </a:ext>
          </a:extLst>
        </p:cNvPr>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3AD746B8-B114-F58B-2CCE-891873546B77}"/>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t>9</a:t>
            </a:fld>
            <a:endParaRPr lang="en-AT" spc="-64" dirty="0"/>
          </a:p>
        </p:txBody>
      </p:sp>
      <p:sp>
        <p:nvSpPr>
          <p:cNvPr id="6" name="object 3">
            <a:extLst>
              <a:ext uri="{FF2B5EF4-FFF2-40B4-BE49-F238E27FC236}">
                <a16:creationId xmlns:a16="http://schemas.microsoft.com/office/drawing/2014/main" id="{F261F66F-0E2D-99E5-8AC7-9CA11FF465D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0.3. Référence au cours correspondant (10)</a:t>
            </a:r>
            <a:endParaRPr lang="en-GB" sz="3200" b="1" dirty="0">
              <a:solidFill>
                <a:schemeClr val="tx1"/>
              </a:solidFill>
              <a:latin typeface="Aptos" panose="020B0004020202020204" pitchFamily="34" charset="0"/>
              <a:cs typeface="Arial"/>
            </a:endParaRPr>
          </a:p>
        </p:txBody>
      </p:sp>
      <p:sp>
        <p:nvSpPr>
          <p:cNvPr id="14" name="object 2">
            <a:extLst>
              <a:ext uri="{FF2B5EF4-FFF2-40B4-BE49-F238E27FC236}">
                <a16:creationId xmlns:a16="http://schemas.microsoft.com/office/drawing/2014/main" id="{718EBE0C-FE5E-2E0B-561D-6FD342D7FB07}"/>
              </a:ext>
            </a:extLst>
          </p:cNvPr>
          <p:cNvSpPr txBox="1">
            <a:spLocks/>
          </p:cNvSpPr>
          <p:nvPr/>
        </p:nvSpPr>
        <p:spPr>
          <a:xfrm>
            <a:off x="726281" y="432621"/>
            <a:ext cx="4890748" cy="385820"/>
          </a:xfrm>
          <a:prstGeom prst="rect">
            <a:avLst/>
          </a:prstGeom>
          <a:solidFill>
            <a:srgbClr val="FD001F"/>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dirty="0">
                <a:solidFill>
                  <a:schemeClr val="bg1"/>
                </a:solidFill>
                <a:latin typeface="Aptos" panose="020B0004020202020204" pitchFamily="34" charset="0"/>
              </a:rPr>
              <a:t>0. </a:t>
            </a:r>
            <a:r>
              <a:rPr lang="en-US" sz="2400" b="1" dirty="0" err="1">
                <a:solidFill>
                  <a:schemeClr val="bg1"/>
                </a:solidFill>
                <a:latin typeface="Calibri" panose="020F0502020204030204" pitchFamily="34" charset="0"/>
                <a:cs typeface="Calibri" panose="020F0502020204030204" pitchFamily="34" charset="0"/>
              </a:rPr>
              <a:t>Objectifs</a:t>
            </a:r>
            <a:r>
              <a:rPr lang="en-US" sz="2400" b="1" dirty="0">
                <a:solidFill>
                  <a:schemeClr val="bg1"/>
                </a:solidFill>
                <a:latin typeface="Calibri" panose="020F0502020204030204" pitchFamily="34" charset="0"/>
                <a:cs typeface="Calibri" panose="020F0502020204030204" pitchFamily="34" charset="0"/>
              </a:rPr>
              <a:t> et </a:t>
            </a:r>
            <a:r>
              <a:rPr lang="en-US" sz="2400" b="1" dirty="0" err="1">
                <a:solidFill>
                  <a:schemeClr val="bg1"/>
                </a:solidFill>
                <a:latin typeface="Calibri" panose="020F0502020204030204" pitchFamily="34" charset="0"/>
                <a:cs typeface="Calibri" panose="020F0502020204030204" pitchFamily="34" charset="0"/>
              </a:rPr>
              <a:t>résultats</a:t>
            </a:r>
            <a:r>
              <a:rPr lang="en-US" sz="2400" b="1" dirty="0">
                <a:solidFill>
                  <a:schemeClr val="bg1"/>
                </a:solidFill>
                <a:latin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cs typeface="Calibri" panose="020F0502020204030204" pitchFamily="34" charset="0"/>
              </a:rPr>
              <a:t>d'apprentissage</a:t>
            </a:r>
            <a:endParaRPr lang="en-US" sz="2400" b="1" spc="-13" dirty="0">
              <a:solidFill>
                <a:schemeClr val="bg1"/>
              </a:solidFill>
              <a:latin typeface="Aptos" panose="020B0004020202020204" pitchFamily="34" charset="0"/>
            </a:endParaRPr>
          </a:p>
        </p:txBody>
      </p:sp>
      <p:sp>
        <p:nvSpPr>
          <p:cNvPr id="2" name="Content Placeholder 2">
            <a:extLst>
              <a:ext uri="{FF2B5EF4-FFF2-40B4-BE49-F238E27FC236}">
                <a16:creationId xmlns:a16="http://schemas.microsoft.com/office/drawing/2014/main" id="{EDD412E2-406B-0597-868B-3A58872B1E6A}"/>
              </a:ext>
            </a:extLst>
          </p:cNvPr>
          <p:cNvSpPr txBox="1">
            <a:spLocks/>
          </p:cNvSpPr>
          <p:nvPr/>
        </p:nvSpPr>
        <p:spPr>
          <a:xfrm>
            <a:off x="763501" y="1354777"/>
            <a:ext cx="11045322"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600"/>
              </a:spcBef>
              <a:buFont typeface="Arial" panose="020B0604020202020204" pitchFamily="34" charset="0"/>
              <a:buChar char="•"/>
            </a:pPr>
            <a:r>
              <a:rPr lang="en-US" sz="1500" b="1" dirty="0">
                <a:latin typeface="Aptos" panose="020B0004020202020204" pitchFamily="34" charset="0"/>
              </a:rPr>
              <a:t>Dans le cours 10, vous avez découvert :</a:t>
            </a:r>
          </a:p>
          <a:p>
            <a:pPr marL="873572" lvl="1"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Le modèle de transport en quatre étapes, comprenant :</a:t>
            </a:r>
          </a:p>
          <a:p>
            <a:pPr marL="1461394" lvl="2"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Génération des déplacements (étape 1)</a:t>
            </a:r>
          </a:p>
          <a:p>
            <a:pPr marL="1461394" lvl="2"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La répartition des déplacements (étape 2)</a:t>
            </a:r>
          </a:p>
          <a:p>
            <a:pPr marL="1461394" lvl="2"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Le choix et l'attribution du mode de transport (étapes 3 et 4)</a:t>
            </a:r>
          </a:p>
          <a:p>
            <a:pPr marL="873572" lvl="1"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L'objectif conceptuel de la distribution des déplacements : faire correspondre les origines et les destinations des déplacements</a:t>
            </a:r>
          </a:p>
          <a:p>
            <a:pPr marL="873572" lvl="1"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Mention générale des modèles gravitaires comme approche possible (sans équations ni calibrage)</a:t>
            </a:r>
          </a:p>
          <a:p>
            <a:pPr marL="873572" lvl="1"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Importance de la structure du modèle et de la qualité des données d'entrée dans les prévisions en matière de transport</a:t>
            </a:r>
          </a:p>
          <a:p>
            <a:pPr marL="873572" lvl="1" indent="-285750" defTabSz="914400" hangingPunct="1">
              <a:lnSpc>
                <a:spcPct val="100000"/>
              </a:lnSpc>
              <a:spcBef>
                <a:spcPts val="600"/>
              </a:spcBef>
              <a:buFont typeface="Arial" panose="020B0604020202020204" pitchFamily="34" charset="0"/>
              <a:buChar char="•"/>
            </a:pPr>
            <a:endParaRPr lang="en-US" sz="1500" dirty="0">
              <a:latin typeface="Aptos" panose="020B0004020202020204" pitchFamily="34" charset="0"/>
            </a:endParaRPr>
          </a:p>
          <a:p>
            <a:pPr marL="285750" indent="-285750" defTabSz="914400" hangingPunct="1">
              <a:lnSpc>
                <a:spcPct val="100000"/>
              </a:lnSpc>
              <a:spcBef>
                <a:spcPts val="600"/>
              </a:spcBef>
              <a:buFont typeface="Arial" panose="020B0604020202020204" pitchFamily="34" charset="0"/>
              <a:buChar char="•"/>
            </a:pPr>
            <a:r>
              <a:rPr lang="en-US" sz="1500" b="1" dirty="0">
                <a:latin typeface="Aptos" panose="020B0004020202020204" pitchFamily="34" charset="0"/>
              </a:rPr>
              <a:t>Pourquoi ce contexte est important pour le laboratoire 06 :</a:t>
            </a:r>
          </a:p>
          <a:p>
            <a:pPr marL="873572" lvl="1"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Le laboratoire 06 se concentre en profondeur sur l'étape 2 : la répartition des trajets</a:t>
            </a:r>
          </a:p>
          <a:p>
            <a:pPr marL="873572" lvl="1"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Vous appliquez les données de l'étape 1 (production et attraction) à la modélisation manuelle et codée</a:t>
            </a:r>
          </a:p>
          <a:p>
            <a:pPr marL="873572" lvl="1"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C'est là que la théorie devient calcul : vous construirez des matrices OD, appliquerez des fonctions de friction et analyserez les flux de déplacements</a:t>
            </a:r>
          </a:p>
          <a:p>
            <a:pPr marL="873572" lvl="1" indent="-285750" defTabSz="914400" hangingPunct="1">
              <a:lnSpc>
                <a:spcPct val="100000"/>
              </a:lnSpc>
              <a:spcBef>
                <a:spcPts val="600"/>
              </a:spcBef>
              <a:buFont typeface="Arial" panose="020B0604020202020204" pitchFamily="34" charset="0"/>
              <a:buChar char="•"/>
            </a:pPr>
            <a:r>
              <a:rPr lang="en-US" sz="1500" dirty="0">
                <a:latin typeface="Aptos" panose="020B0004020202020204" pitchFamily="34" charset="0"/>
              </a:rPr>
              <a:t>La mise en œuvre du modèle gravitationnel vous aide à explorer comment les valeurs β et l'impédance des coûts influencent les modèles spatiaux</a:t>
            </a:r>
          </a:p>
        </p:txBody>
      </p:sp>
      <p:sp>
        <p:nvSpPr>
          <p:cNvPr id="5" name="object 6">
            <a:extLst>
              <a:ext uri="{FF2B5EF4-FFF2-40B4-BE49-F238E27FC236}">
                <a16:creationId xmlns:a16="http://schemas.microsoft.com/office/drawing/2014/main" id="{102D7652-CB51-9E18-6B2D-FF1F8A98915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3" name="object 6">
            <a:extLst>
              <a:ext uri="{FF2B5EF4-FFF2-40B4-BE49-F238E27FC236}">
                <a16:creationId xmlns:a16="http://schemas.microsoft.com/office/drawing/2014/main" id="{F20D706D-7BBA-7C6F-5368-A517757063E5}"/>
              </a:ext>
            </a:extLst>
          </p:cNvPr>
          <p:cNvSpPr txBox="1">
            <a:spLocks noGrp="1"/>
          </p:cNvSpPr>
          <p:nvPr>
            <p:ph type="ftr" sz="quarter" idx="5"/>
          </p:nvPr>
        </p:nvSpPr>
        <p:spPr>
          <a:xfrm>
            <a:off x="763501" y="6349505"/>
            <a:ext cx="29811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err="1">
                <a:solidFill>
                  <a:prstClr val="black"/>
                </a:solidFill>
              </a:rPr>
              <a:t>Modélisation</a:t>
            </a:r>
            <a:r>
              <a:rPr lang="en-GB" dirty="0">
                <a:solidFill>
                  <a:prstClr val="black"/>
                </a:solidFill>
              </a:rPr>
              <a:t> et simulation des transports</a:t>
            </a:r>
            <a:endParaRPr spc="-13" dirty="0">
              <a:solidFill>
                <a:prstClr val="black"/>
              </a:solidFill>
            </a:endParaRPr>
          </a:p>
        </p:txBody>
      </p:sp>
    </p:spTree>
    <p:extLst>
      <p:ext uri="{BB962C8B-B14F-4D97-AF65-F5344CB8AC3E}">
        <p14:creationId xmlns:p14="http://schemas.microsoft.com/office/powerpoint/2010/main" val="471275360"/>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7298C0C7-27CF-4BF1-B574-D00E1FE2A7AF}"/>
</file>

<file path=customXml/itemProps3.xml><?xml version="1.0" encoding="utf-8"?>
<ds:datastoreItem xmlns:ds="http://schemas.openxmlformats.org/officeDocument/2006/customXml" ds:itemID="{065DF086-0EAC-4629-BE9C-33DF98D26663}">
  <ds:schemaRefs>
    <ds:schemaRef ds:uri="http://purl.org/dc/terms/"/>
    <ds:schemaRef ds:uri="http://schemas.microsoft.com/office/2006/metadata/properties"/>
    <ds:schemaRef ds:uri="597320a7-26c9-4ada-a5d3-9ce4cfbbe2be"/>
    <ds:schemaRef ds:uri="http://www.w3.org/XML/1998/namespace"/>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d7c2d7e5-d637-40e7-a03d-32f79b35a394"/>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1734</TotalTime>
  <Words>3968</Words>
  <Application>Microsoft Office PowerPoint</Application>
  <PresentationFormat>Widescreen</PresentationFormat>
  <Paragraphs>590</Paragraphs>
  <Slides>45</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45</vt:i4>
      </vt:variant>
    </vt:vector>
  </HeadingPairs>
  <TitlesOfParts>
    <vt:vector size="54" baseType="lpstr">
      <vt:lpstr>Aptos</vt:lpstr>
      <vt:lpstr>Arial</vt:lpstr>
      <vt:lpstr>Arial Rounded MT Bold</vt:lpstr>
      <vt:lpstr>Calibri</vt:lpstr>
      <vt:lpstr>Helvetica Neue</vt:lpstr>
      <vt:lpstr>Helvetica Neue Medium</vt:lpstr>
      <vt:lpstr>Montserrat Regular</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0. Objectifs et résultats d'apprentissage</vt:lpstr>
      <vt:lpstr>0. Objectifs et résultats d'apprentissage</vt:lpstr>
      <vt:lpstr>PowerPoint Presentation</vt:lpstr>
      <vt:lpstr>PowerPoint Presentation</vt:lpstr>
      <vt:lpstr>PowerPoint Presentation</vt:lpstr>
      <vt:lpstr>1. Introduction à la modélisation des transports</vt:lpstr>
      <vt:lpstr>1. Introduction à la modélisation des transports</vt:lpstr>
      <vt:lpstr>1. Introduction à la modélisation des transports</vt:lpstr>
      <vt:lpstr>PowerPoint Presentation</vt:lpstr>
      <vt:lpstr>2. Le modèle gravitationnel</vt:lpstr>
      <vt:lpstr>2. Le modèle gravitationnel</vt:lpstr>
      <vt:lpstr>2. Le modèle gravitationnel</vt:lpstr>
      <vt:lpstr>2. Le modèle gravitationnel</vt:lpstr>
      <vt:lpstr>PowerPoint Presentation</vt:lpstr>
      <vt:lpstr>3. Zonage dans la planification des transports</vt:lpstr>
      <vt:lpstr>3. Zonage dans la planification des transports</vt:lpstr>
      <vt:lpstr>3. Zonage dans la planification des transports</vt:lpstr>
      <vt:lpstr>3. Zonage dans la planification des transports</vt:lpstr>
      <vt:lpstr>PowerPoint Presentation</vt:lpstr>
      <vt:lpstr>4. Données d'entrée</vt:lpstr>
      <vt:lpstr>4. Données d'entrée</vt:lpstr>
      <vt:lpstr>4. Données d'entrée</vt:lpstr>
      <vt:lpstr>4. Données d'entrée</vt:lpstr>
      <vt:lpstr>4. Données d'entrée</vt:lpstr>
      <vt:lpstr>4. Données d'entrée</vt:lpstr>
      <vt:lpstr>PowerPoint Presentation</vt:lpstr>
      <vt:lpstr>5. Exemple pratique</vt:lpstr>
      <vt:lpstr>5. Exemple pratique</vt:lpstr>
      <vt:lpstr>5. Exemple pratique</vt:lpstr>
      <vt:lpstr>5. Exemple pratique</vt:lpstr>
      <vt:lpstr>5. Exemple pratique</vt:lpstr>
      <vt:lpstr>5. Exemple pratique</vt:lpstr>
      <vt:lpstr>5. Exemple pratique</vt:lpstr>
      <vt:lpstr>5. Exemple pratique</vt:lpstr>
      <vt:lpstr>PowerPoint Presentation</vt:lpstr>
      <vt:lpstr>6. Devoirs</vt:lpstr>
      <vt:lpstr>6. Devoirs à faire à la maison</vt:lpstr>
      <vt:lpstr>6. Devoirs</vt:lpstr>
      <vt:lpstr>6. Devoirs</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docId:C86D1D97E56DD5F20ED7AC47E0E54C8B</cp:keywords>
  <cp:lastModifiedBy>Wojciech Kustra</cp:lastModifiedBy>
  <cp:revision>83</cp:revision>
  <dcterms:modified xsi:type="dcterms:W3CDTF">2026-05-10T11:54:39Z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