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507" r:id="rId6"/>
    <p:sldId id="506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4.3: Traffic Signal Design Phasing and Timing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606E-B971-58BC-C0DA-C955796FC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72" y="466091"/>
            <a:ext cx="4889500" cy="717551"/>
          </a:xfrm>
        </p:spPr>
        <p:txBody>
          <a:bodyPr/>
          <a:lstStyle/>
          <a:p>
            <a:r>
              <a:rPr lang="en-US" dirty="0"/>
              <a:t>Exercise-1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1E7A08-B2ED-56AD-6AD5-EFC035119D9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922" y="1386842"/>
            <a:ext cx="90002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Given: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Cycle length = 80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Green = 35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Yellow + all-red = 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Start-up lost time = 2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Clearance lost time = 3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Saturation headway = 2.2 s/</a:t>
            </a:r>
            <a:r>
              <a:rPr lang="en-US" sz="2000" dirty="0" err="1"/>
              <a:t>veh</a:t>
            </a:r>
            <a:endParaRPr lang="en-US" sz="20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Calculate: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Compute saturation flow rate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Compute effective green time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Compute lane capacity</a:t>
            </a:r>
          </a:p>
        </p:txBody>
      </p:sp>
    </p:spTree>
    <p:extLst>
      <p:ext uri="{BB962C8B-B14F-4D97-AF65-F5344CB8AC3E}">
        <p14:creationId xmlns:p14="http://schemas.microsoft.com/office/powerpoint/2010/main" val="9067647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FA862-C364-5B50-EC2F-133624B4B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Exercise-2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D6BB1-2A00-3CD2-4C99-6B9BA0A7C16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 signalized intersection approach has </a:t>
            </a:r>
            <a:r>
              <a:rPr lang="en-US" sz="2400" b="1" dirty="0"/>
              <a:t>three lanes</a:t>
            </a:r>
            <a:r>
              <a:rPr lang="en-US" sz="2400" dirty="0"/>
              <a:t> with </a:t>
            </a:r>
            <a:r>
              <a:rPr lang="en-US" sz="2400" b="1" dirty="0"/>
              <a:t>no exclusive left- or right-turning lanes</a:t>
            </a:r>
            <a:r>
              <a:rPr lang="en-US" sz="2400" dirty="0"/>
              <a:t>. The approach has a </a:t>
            </a:r>
            <a:r>
              <a:rPr lang="en-US" sz="2400" b="1" dirty="0"/>
              <a:t>40-second green</a:t>
            </a:r>
            <a:r>
              <a:rPr lang="en-US" sz="2400" dirty="0"/>
              <a:t> out of a </a:t>
            </a:r>
            <a:r>
              <a:rPr lang="en-US" sz="2400" b="1" dirty="0"/>
              <a:t>75-second cycle</a:t>
            </a:r>
            <a:r>
              <a:rPr lang="en-US" sz="2400" dirty="0"/>
              <a:t>. The </a:t>
            </a:r>
            <a:r>
              <a:rPr lang="en-US" sz="2400" b="1" dirty="0"/>
              <a:t>yellow plus all-red intervals</a:t>
            </a:r>
            <a:r>
              <a:rPr lang="en-US" sz="2400" dirty="0"/>
              <a:t> for the phase total </a:t>
            </a:r>
            <a:r>
              <a:rPr lang="en-US" sz="2400" b="1" dirty="0"/>
              <a:t>4.0 seconds</a:t>
            </a:r>
            <a:r>
              <a:rPr lang="en-US" sz="2400" dirty="0"/>
              <a:t>. If the </a:t>
            </a:r>
            <a:r>
              <a:rPr lang="en-US" sz="2400" b="1" dirty="0"/>
              <a:t>start-up lost time</a:t>
            </a:r>
            <a:r>
              <a:rPr lang="en-US" sz="2400" dirty="0"/>
              <a:t> is </a:t>
            </a:r>
            <a:r>
              <a:rPr lang="en-US" sz="2400" b="1" dirty="0"/>
              <a:t>2.3 s/phase</a:t>
            </a:r>
            <a:r>
              <a:rPr lang="en-US" sz="2400" dirty="0"/>
              <a:t>, the </a:t>
            </a:r>
            <a:r>
              <a:rPr lang="en-US" sz="2400" b="1" dirty="0"/>
              <a:t>clearance lost time</a:t>
            </a:r>
            <a:r>
              <a:rPr lang="en-US" sz="2400" dirty="0"/>
              <a:t> is </a:t>
            </a:r>
            <a:r>
              <a:rPr lang="en-US" sz="2400" b="1" dirty="0"/>
              <a:t>1.1 s/phase</a:t>
            </a:r>
            <a:r>
              <a:rPr lang="en-US" sz="2400" dirty="0"/>
              <a:t>, and the </a:t>
            </a:r>
            <a:r>
              <a:rPr lang="en-US" sz="2400" b="1" dirty="0"/>
              <a:t>saturation headway</a:t>
            </a:r>
            <a:r>
              <a:rPr lang="en-US" sz="2400" dirty="0"/>
              <a:t> is </a:t>
            </a:r>
            <a:r>
              <a:rPr lang="en-US" sz="2400" b="1" dirty="0"/>
              <a:t>2.48 s/</a:t>
            </a:r>
            <a:r>
              <a:rPr lang="en-US" sz="2400" b="1" dirty="0" err="1"/>
              <a:t>veh</a:t>
            </a:r>
            <a:r>
              <a:rPr lang="en-US" sz="2400" dirty="0"/>
              <a:t> under prevailing conditions, what is the </a:t>
            </a:r>
            <a:r>
              <a:rPr lang="en-US" sz="2400" b="1" dirty="0"/>
              <a:t>capacity of the intersection approach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7109215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B154157-24D6-405F-B19C-056FF1B26B95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Exercise-1</vt:lpstr>
      <vt:lpstr>Exercise-2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508</cp:revision>
  <dcterms:modified xsi:type="dcterms:W3CDTF">2026-02-16T08:07:14Z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