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8"/>
  </p:notesMasterIdLst>
  <p:handoutMasterIdLst>
    <p:handoutMasterId r:id="rId39"/>
  </p:handoutMasterIdLst>
  <p:sldIdLst>
    <p:sldId id="306" r:id="rId5"/>
    <p:sldId id="308" r:id="rId6"/>
    <p:sldId id="313" r:id="rId7"/>
    <p:sldId id="382" r:id="rId8"/>
    <p:sldId id="506" r:id="rId9"/>
    <p:sldId id="507" r:id="rId10"/>
    <p:sldId id="508" r:id="rId11"/>
    <p:sldId id="512" r:id="rId12"/>
    <p:sldId id="509" r:id="rId13"/>
    <p:sldId id="510" r:id="rId14"/>
    <p:sldId id="513" r:id="rId15"/>
    <p:sldId id="514" r:id="rId16"/>
    <p:sldId id="515" r:id="rId17"/>
    <p:sldId id="511" r:id="rId18"/>
    <p:sldId id="516" r:id="rId19"/>
    <p:sldId id="517" r:id="rId20"/>
    <p:sldId id="518" r:id="rId21"/>
    <p:sldId id="519" r:id="rId22"/>
    <p:sldId id="520" r:id="rId23"/>
    <p:sldId id="521" r:id="rId24"/>
    <p:sldId id="522" r:id="rId25"/>
    <p:sldId id="528" r:id="rId26"/>
    <p:sldId id="523" r:id="rId27"/>
    <p:sldId id="524" r:id="rId28"/>
    <p:sldId id="529" r:id="rId29"/>
    <p:sldId id="530" r:id="rId30"/>
    <p:sldId id="525" r:id="rId31"/>
    <p:sldId id="526" r:id="rId32"/>
    <p:sldId id="527" r:id="rId33"/>
    <p:sldId id="531" r:id="rId34"/>
    <p:sldId id="532" r:id="rId35"/>
    <p:sldId id="533" r:id="rId36"/>
    <p:sldId id="309" r:id="rId37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EE230C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6" y="9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8.02.2026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cs/photo/659712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54409200@N04/5058271391/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/3.0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treets.mn/2014/07/18/a-spotters-guide-to-traffic-signals-part-1/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utcd.fhwa.dot.gov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mutcd.fhwa.dot.gov/" TargetMode="Externa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4.3: Intersection Control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03C9A-4FEE-F18B-618B-1884918E4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517859" cy="717551"/>
          </a:xfrm>
        </p:spPr>
        <p:txBody>
          <a:bodyPr/>
          <a:lstStyle/>
          <a:p>
            <a:r>
              <a:rPr lang="en-US" dirty="0"/>
              <a:t>Level I:  Basic rules of the road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EBAE9-4109-CAC1-9BC1-8449E84BC4D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754699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AASHTO suggests that, to ensure safe operation with no control, </a:t>
            </a:r>
            <a:r>
              <a:rPr lang="en-US" sz="2400" b="1" dirty="0">
                <a:solidFill>
                  <a:srgbClr val="00518E"/>
                </a:solidFill>
              </a:rPr>
              <a:t>both drivers should be able to stop before reaching the collision point.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Hence, </a:t>
            </a:r>
            <a:r>
              <a:rPr lang="en-US" b="1" dirty="0" err="1">
                <a:solidFill>
                  <a:srgbClr val="00518E"/>
                </a:solidFill>
              </a:rPr>
              <a:t>d</a:t>
            </a:r>
            <a:r>
              <a:rPr lang="en-US" b="1" baseline="-25000" dirty="0" err="1">
                <a:solidFill>
                  <a:srgbClr val="00518E"/>
                </a:solidFill>
              </a:rPr>
              <a:t>A</a:t>
            </a:r>
            <a:r>
              <a:rPr lang="en-US" b="1" dirty="0">
                <a:solidFill>
                  <a:srgbClr val="00518E"/>
                </a:solidFill>
              </a:rPr>
              <a:t> and d</a:t>
            </a:r>
            <a:r>
              <a:rPr lang="en-US" b="1" baseline="-25000" dirty="0">
                <a:solidFill>
                  <a:srgbClr val="00518E"/>
                </a:solidFill>
              </a:rPr>
              <a:t>B</a:t>
            </a:r>
            <a:r>
              <a:rPr lang="en-US" b="1" dirty="0">
                <a:solidFill>
                  <a:srgbClr val="00518E"/>
                </a:solidFill>
              </a:rPr>
              <a:t> should be equal to or greater than the safe stopping distance </a:t>
            </a:r>
            <a:r>
              <a:rPr lang="en-US" sz="2400" dirty="0"/>
              <a:t>at the point where visibility is established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It also suggests to use  85</a:t>
            </a:r>
            <a:r>
              <a:rPr lang="en-US" sz="2400" baseline="30000" dirty="0"/>
              <a:t>th</a:t>
            </a:r>
            <a:r>
              <a:rPr lang="en-US" sz="2400" dirty="0"/>
              <a:t> percentile speed and reaction time t = 2.5 sec</a:t>
            </a:r>
          </a:p>
        </p:txBody>
      </p:sp>
    </p:spTree>
    <p:extLst>
      <p:ext uri="{BB962C8B-B14F-4D97-AF65-F5344CB8AC3E}">
        <p14:creationId xmlns:p14="http://schemas.microsoft.com/office/powerpoint/2010/main" val="256119898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D1AE6-229B-912D-8062-C1B5D03AA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011396" cy="717551"/>
          </a:xfrm>
        </p:spPr>
        <p:txBody>
          <a:bodyPr/>
          <a:lstStyle/>
          <a:p>
            <a:r>
              <a:rPr lang="en-US" dirty="0"/>
              <a:t>Level I:  Basic rules of the road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E79AA1-7A03-8C0E-9095-5C63F9280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056" y="2824336"/>
            <a:ext cx="4857844" cy="16691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36BA19-9FA9-2CE7-9A8D-39A3CA057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568" y="1430781"/>
            <a:ext cx="4693490" cy="93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1829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3121A-53E0-BD66-3559-378AC9F14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550147" cy="717551"/>
          </a:xfrm>
        </p:spPr>
        <p:txBody>
          <a:bodyPr/>
          <a:lstStyle/>
          <a:p>
            <a:r>
              <a:rPr lang="en-US" dirty="0"/>
              <a:t>Level I:  Basic rules of the road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CE60F-7501-B327-BC89-E7DDA63661E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8500" y="1386842"/>
            <a:ext cx="923290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Analysis Steps: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Assume Vehicle A is located one safe stopping distance from the collision point (i.e., </a:t>
            </a:r>
            <a:r>
              <a:rPr lang="en-US" sz="2000" b="1" dirty="0" err="1"/>
              <a:t>d</a:t>
            </a:r>
            <a:r>
              <a:rPr lang="en-US" sz="2000" b="1" baseline="-25000" dirty="0" err="1"/>
              <a:t>A</a:t>
            </a:r>
            <a:r>
              <a:rPr lang="en-US" sz="2000" b="1" dirty="0"/>
              <a:t>=d</a:t>
            </a:r>
            <a:r>
              <a:rPr lang="en-US" sz="2000" b="1" baseline="-25000" dirty="0"/>
              <a:t>s</a:t>
            </a:r>
            <a:r>
              <a:rPr lang="en-US" sz="2000" dirty="0"/>
              <a:t>​) using Equation -2. Vehicle A is typically on the minor street.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Using Equation 1, determine the location of Vehicle B when the drivers first see each other. This is the actual visibility distance,  </a:t>
            </a:r>
            <a:r>
              <a:rPr lang="en-US" sz="2000" b="1" dirty="0" err="1"/>
              <a:t>d</a:t>
            </a:r>
            <a:r>
              <a:rPr lang="en-US" sz="2000" b="1" baseline="-25000" dirty="0" err="1"/>
              <a:t>Bact</a:t>
            </a:r>
            <a:r>
              <a:rPr lang="en-US" sz="2000" b="1" dirty="0"/>
              <a:t>.​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Since both vehicles must have at least one safe stopping distance, compute the minimum required distance for Vehicle B using Equation 2. This becomes </a:t>
            </a:r>
            <a:r>
              <a:rPr lang="en-US" sz="2000" b="1" dirty="0" err="1"/>
              <a:t>d</a:t>
            </a:r>
            <a:r>
              <a:rPr lang="en-US" sz="2000" b="1" baseline="-25000" dirty="0" err="1"/>
              <a:t>Bmin</a:t>
            </a:r>
            <a:r>
              <a:rPr lang="en-US" sz="2000" b="1" dirty="0"/>
              <a:t>​.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The intersection is safe under basic road rules (no control) if:</a:t>
            </a:r>
          </a:p>
          <a:p>
            <a:pPr marL="514350" indent="-514350">
              <a:buFont typeface="+mj-lt"/>
              <a:buAutoNum type="arabicPeriod"/>
            </a:pP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CC8B18-C67C-C83B-2DD7-A9F9AA5E6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644" y="5675614"/>
            <a:ext cx="2324424" cy="64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3544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08646-0F4A-3163-52CB-753C164EE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53247" cy="717551"/>
          </a:xfrm>
        </p:spPr>
        <p:txBody>
          <a:bodyPr/>
          <a:lstStyle/>
          <a:p>
            <a:r>
              <a:rPr lang="en-US" dirty="0"/>
              <a:t>Level I:  Basic rules of the road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08907-0E31-59C5-127A-7A97F2EB0C5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Analysis Steps (continued):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sz="2400" dirty="0"/>
              <a:t>If for any of the sight triangles, </a:t>
            </a:r>
            <a:r>
              <a:rPr lang="en-US" sz="2400" b="1" dirty="0" err="1"/>
              <a:t>d</a:t>
            </a:r>
            <a:r>
              <a:rPr lang="en-US" sz="2400" b="1" baseline="-25000" dirty="0" err="1"/>
              <a:t>Bact</a:t>
            </a:r>
            <a:r>
              <a:rPr lang="en-US" sz="2400" b="1" baseline="-25000" dirty="0"/>
              <a:t>  </a:t>
            </a:r>
            <a:r>
              <a:rPr lang="en-US" sz="2400" b="1" dirty="0"/>
              <a:t>&lt; </a:t>
            </a:r>
            <a:r>
              <a:rPr lang="en-US" sz="2400" b="1" dirty="0" err="1"/>
              <a:t>d</a:t>
            </a:r>
            <a:r>
              <a:rPr lang="en-US" sz="2400" b="1" baseline="-25000" dirty="0" err="1"/>
              <a:t>Bmin</a:t>
            </a:r>
            <a:r>
              <a:rPr lang="en-US" sz="2400" b="1" baseline="-25000" dirty="0"/>
              <a:t>, </a:t>
            </a:r>
            <a:r>
              <a:rPr lang="en-US" sz="2400" dirty="0"/>
              <a:t>then operation using </a:t>
            </a:r>
            <a:r>
              <a:rPr lang="en-US" sz="2400" b="1" u="sng" dirty="0">
                <a:solidFill>
                  <a:srgbClr val="005EA4"/>
                </a:solidFill>
              </a:rPr>
              <a:t>no control can not be permitted.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Three potential remedies when </a:t>
            </a:r>
            <a:r>
              <a:rPr lang="en-US" b="1" dirty="0" err="1"/>
              <a:t>d</a:t>
            </a:r>
            <a:r>
              <a:rPr lang="en-US" b="1" baseline="-25000" dirty="0" err="1"/>
              <a:t>Bact</a:t>
            </a:r>
            <a:r>
              <a:rPr lang="en-US" b="1" baseline="-25000" dirty="0"/>
              <a:t>  </a:t>
            </a:r>
            <a:r>
              <a:rPr lang="en-US" b="1" dirty="0"/>
              <a:t>&lt; </a:t>
            </a:r>
            <a:r>
              <a:rPr lang="en-US" b="1" dirty="0" err="1"/>
              <a:t>d</a:t>
            </a:r>
            <a:r>
              <a:rPr lang="en-US" b="1" baseline="-25000" dirty="0" err="1"/>
              <a:t>Bmin</a:t>
            </a:r>
            <a:r>
              <a:rPr lang="en-US" b="1" baseline="-25000" dirty="0"/>
              <a:t>,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Implement </a:t>
            </a:r>
            <a:r>
              <a:rPr lang="en-US" b="1" dirty="0">
                <a:solidFill>
                  <a:srgbClr val="005EA4"/>
                </a:solidFill>
              </a:rPr>
              <a:t>STOP or YIELD-control or traffic signal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Lower the speed limit </a:t>
            </a:r>
            <a:r>
              <a:rPr lang="en-US" dirty="0"/>
              <a:t>on the major road to a level where sight distances are adequate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Remove or reduce sight obstructions </a:t>
            </a:r>
            <a:r>
              <a:rPr lang="en-US" dirty="0"/>
              <a:t>to provide adequate sight distance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058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E8F58-2201-A09A-6327-D8C4AB19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689847" cy="717551"/>
          </a:xfrm>
        </p:spPr>
        <p:txBody>
          <a:bodyPr/>
          <a:lstStyle/>
          <a:p>
            <a:r>
              <a:rPr lang="en-US" dirty="0"/>
              <a:t>Level II:  YIELD or STOP Control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5ED14-3AC5-B650-4313-783FAC57E0A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689846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According to the MUTCD manual</a:t>
            </a:r>
          </a:p>
          <a:p>
            <a:r>
              <a:rPr lang="en-US" sz="2400" b="1" dirty="0"/>
              <a:t>STOP</a:t>
            </a:r>
            <a:r>
              <a:rPr lang="en-US" sz="2400" dirty="0"/>
              <a:t> or </a:t>
            </a:r>
            <a:r>
              <a:rPr lang="en-US" sz="2400" b="1" dirty="0"/>
              <a:t>YIELD</a:t>
            </a:r>
            <a:r>
              <a:rPr lang="en-US" sz="2400" dirty="0"/>
              <a:t> signs should be used at an intersection if one or more of the following conditions exist: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An intersection of a less important road with a main road where application of the normal right-of-way rule would not be expected to provide reasonable compliance with the law;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A street entering a designated through highway; and/or</a:t>
            </a:r>
          </a:p>
          <a:p>
            <a:pPr marL="1066793" lvl="2" indent="-457200">
              <a:buFont typeface="+mj-lt"/>
              <a:buAutoNum type="alphaLcParenR"/>
            </a:pPr>
            <a:r>
              <a:rPr lang="en-US" sz="2000" dirty="0"/>
              <a:t>An unsignalized intersection within a signalized area.</a:t>
            </a:r>
          </a:p>
        </p:txBody>
      </p:sp>
      <p:pic>
        <p:nvPicPr>
          <p:cNvPr id="10" name="Picture 9" descr="A stop sign on a pole&#10;&#10;AI-generated content may be incorrect.">
            <a:extLst>
              <a:ext uri="{FF2B5EF4-FFF2-40B4-BE49-F238E27FC236}">
                <a16:creationId xmlns:a16="http://schemas.microsoft.com/office/drawing/2014/main" id="{083650A6-9022-BD39-BB57-65EE7CD136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78801" y="1035050"/>
            <a:ext cx="39370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9935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4C3B3-CADC-872A-B301-7E0178B4C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15247" cy="717551"/>
          </a:xfrm>
        </p:spPr>
        <p:txBody>
          <a:bodyPr/>
          <a:lstStyle/>
          <a:p>
            <a:r>
              <a:rPr lang="en-US" dirty="0"/>
              <a:t>Level II:  YIELD or STOP Control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CCB79-7C21-86CE-6C63-004D067D7F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907414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5EA4"/>
                </a:solidFill>
              </a:rPr>
              <a:t>Two-Way STOP Control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is the most common Level II control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According to the MUTCD guideline, </a:t>
            </a:r>
            <a:r>
              <a:rPr lang="en-US" b="1" dirty="0">
                <a:solidFill>
                  <a:srgbClr val="005EA4"/>
                </a:solidFill>
              </a:rPr>
              <a:t>STOP</a:t>
            </a:r>
            <a:r>
              <a:rPr lang="en-US" dirty="0"/>
              <a:t> signs shall not be installed: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At the intersection where traffic control signals are installed and operating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For the purpose of speed control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In general </a:t>
            </a:r>
            <a:r>
              <a:rPr lang="en-US" b="1" dirty="0">
                <a:solidFill>
                  <a:srgbClr val="005EA4"/>
                </a:solidFill>
              </a:rPr>
              <a:t>STOP</a:t>
            </a:r>
            <a:r>
              <a:rPr lang="en-US" dirty="0"/>
              <a:t> sign is installed on minor roads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58904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814BB-3CEE-5C7C-584A-5EB2CEC85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40647" cy="717551"/>
          </a:xfrm>
        </p:spPr>
        <p:txBody>
          <a:bodyPr/>
          <a:lstStyle/>
          <a:p>
            <a:r>
              <a:rPr lang="en-US" dirty="0"/>
              <a:t>Level II:  YIELD or STOP Control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52AEE-6753-B7D5-30E3-03D5322C4C1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Sight distance criteria for STOP-controlled intersection (AASHTO</a:t>
            </a:r>
            <a:r>
              <a:rPr lang="en-US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Based on observed gap acceptance behavior of drivers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The distance to collision point </a:t>
            </a:r>
            <a:r>
              <a:rPr lang="en-US" sz="2000" b="1" dirty="0" err="1"/>
              <a:t>d</a:t>
            </a:r>
            <a:r>
              <a:rPr lang="en-US" sz="2000" b="1" baseline="-25000" dirty="0" err="1"/>
              <a:t>A</a:t>
            </a:r>
            <a:r>
              <a:rPr lang="en-US" sz="2000" dirty="0"/>
              <a:t> has three component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/>
              <a:t>Distance from the driver eye to the front of the vehicle (assumed to be 8 ft)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/>
              <a:t>Distance from front of vehicle to the curb line (assumed to be 10ft)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/>
              <a:t>Distance from curb line to the center of right-most travel lane (d</a:t>
            </a:r>
            <a:r>
              <a:rPr lang="en-US" sz="2000" baseline="-25000" dirty="0"/>
              <a:t>cl </a:t>
            </a:r>
            <a:r>
              <a:rPr lang="en-US" sz="20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04860674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BC6E-D2F8-697F-2F85-9DDDFEE14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219947" cy="717551"/>
          </a:xfrm>
        </p:spPr>
        <p:txBody>
          <a:bodyPr/>
          <a:lstStyle/>
          <a:p>
            <a:r>
              <a:rPr lang="en-US" dirty="0"/>
              <a:t>Level II:  YIELD or STOP Control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E38E74-7583-12FE-5ACD-43DE81F1C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29" y="2019178"/>
            <a:ext cx="5433531" cy="28196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324B93-41DD-40D6-5D1D-23A451278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141" y="3429000"/>
            <a:ext cx="5387807" cy="28653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90C4D8-3860-A1D3-7B38-4DCC702AF47C}"/>
              </a:ext>
            </a:extLst>
          </p:cNvPr>
          <p:cNvSpPr txBox="1"/>
          <p:nvPr/>
        </p:nvSpPr>
        <p:spPr>
          <a:xfrm>
            <a:off x="498474" y="1158137"/>
            <a:ext cx="9852025" cy="7571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/>
              <a:t>Sight distance criteria for STOP-controlled intersection (AASHTO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5216559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7B2FF-FAEC-5223-2E1F-D525B4F99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893047" cy="717551"/>
          </a:xfrm>
        </p:spPr>
        <p:txBody>
          <a:bodyPr/>
          <a:lstStyle/>
          <a:p>
            <a:r>
              <a:rPr lang="en-US" dirty="0"/>
              <a:t>Level II:  YIELD or STOP Control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0BFC8-5C35-7A04-B982-D55637E012B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YIELD Control: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Assign right-of-way to the major uncontrolled roads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YIELD-controlled</a:t>
            </a:r>
            <a:r>
              <a:rPr lang="en-US" dirty="0"/>
              <a:t> approaches slow to 8-10 mi/</a:t>
            </a:r>
            <a:r>
              <a:rPr lang="en-US" dirty="0" err="1"/>
              <a:t>hr</a:t>
            </a:r>
            <a:r>
              <a:rPr lang="en-US" dirty="0"/>
              <a:t> before entering the major roads.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yield sign on a pole&#10;&#10;AI-generated content may be incorrect.">
            <a:extLst>
              <a:ext uri="{FF2B5EF4-FFF2-40B4-BE49-F238E27FC236}">
                <a16:creationId xmlns:a16="http://schemas.microsoft.com/office/drawing/2014/main" id="{7D9E5265-7131-5DEC-0C4A-D86CE8E546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839326" y="1651002"/>
            <a:ext cx="2352673" cy="31368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70801E-A987-8512-97CD-19DDD473C479}"/>
              </a:ext>
            </a:extLst>
          </p:cNvPr>
          <p:cNvSpPr txBox="1"/>
          <p:nvPr/>
        </p:nvSpPr>
        <p:spPr>
          <a:xfrm>
            <a:off x="10140332" y="6963695"/>
            <a:ext cx="2051667" cy="6468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900">
                <a:hlinkClick r:id="rId3" tooltip="https://www.flickr.com/photos/54409200@N04/5058271391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87492665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7879D-4410-6864-711A-60262659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73947" cy="717551"/>
          </a:xfrm>
        </p:spPr>
        <p:txBody>
          <a:bodyPr/>
          <a:lstStyle/>
          <a:p>
            <a:r>
              <a:rPr lang="en-US" dirty="0"/>
              <a:t>Level II:  YIELD or STOP Control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CCF0E-0F3F-E21A-144E-DD53F7AFEE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8373108" cy="51890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According to MUTCD, </a:t>
            </a:r>
            <a:r>
              <a:rPr lang="en-US" sz="2400" b="1" dirty="0"/>
              <a:t>YIELD</a:t>
            </a:r>
            <a:r>
              <a:rPr lang="en-US" sz="2400" dirty="0"/>
              <a:t> signs may be installed: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When sight distance is adequate for road users traveling at the posted speed, 85</a:t>
            </a:r>
            <a:r>
              <a:rPr lang="en-US" sz="2400" baseline="30000" dirty="0"/>
              <a:t>th</a:t>
            </a:r>
            <a:r>
              <a:rPr lang="en-US" sz="2400" dirty="0"/>
              <a:t> percentile speed, or statutory speed to pass through or stop safely.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For merge-type movements where acceleration geometry or sight distance is inadequate for safe merging.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At the second crossroad of a divided highway with a median width of 30 ft or more, a STOP sign may be used at the first roadway entrance and a YIELD sign at the second.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At intersections with special problems where engineering judgment indicates a YIELD sign can correct the issue.</a:t>
            </a:r>
          </a:p>
        </p:txBody>
      </p:sp>
    </p:spTree>
    <p:extLst>
      <p:ext uri="{BB962C8B-B14F-4D97-AF65-F5344CB8AC3E}">
        <p14:creationId xmlns:p14="http://schemas.microsoft.com/office/powerpoint/2010/main" val="280280244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Understand traffic control devices</a:t>
            </a:r>
          </a:p>
          <a:p>
            <a:r>
              <a:rPr lang="en-US" sz="1800" dirty="0"/>
              <a:t>Explain types and functions</a:t>
            </a:r>
          </a:p>
          <a:p>
            <a:r>
              <a:rPr lang="en-US" sz="1800" dirty="0"/>
              <a:t>Apply to traffic safety and operations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CFE7F-2A3E-95A9-BDF7-2A7320573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952227" cy="717551"/>
          </a:xfrm>
        </p:spPr>
        <p:txBody>
          <a:bodyPr/>
          <a:lstStyle/>
          <a:p>
            <a:r>
              <a:rPr lang="en-US" dirty="0"/>
              <a:t>Level III:  Traffic Control Signals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2B3CBA-7151-8763-D191-456F83B333B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16281" y="1386842"/>
            <a:ext cx="7940039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ultimate form of intersection control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Substantially reduce intersection conflicts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Alternatively assigns right-of-way to specific movements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Due to high cost and introduction of delay, the use of the traffic signal should be the last option </a:t>
            </a:r>
          </a:p>
        </p:txBody>
      </p:sp>
      <p:pic>
        <p:nvPicPr>
          <p:cNvPr id="5" name="Picture 4" descr="A traffic light with red light&#10;&#10;AI-generated content may be incorrect.">
            <a:extLst>
              <a:ext uri="{FF2B5EF4-FFF2-40B4-BE49-F238E27FC236}">
                <a16:creationId xmlns:a16="http://schemas.microsoft.com/office/drawing/2014/main" id="{4723F2F6-EC89-C951-5C7E-4D333E45E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1225"/>
          <a:stretch/>
        </p:blipFill>
        <p:spPr>
          <a:xfrm>
            <a:off x="8656320" y="2138602"/>
            <a:ext cx="3535680" cy="261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5754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C8433-BCD9-AB82-FC94-B1EC38765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997947" cy="717551"/>
          </a:xfrm>
        </p:spPr>
        <p:txBody>
          <a:bodyPr/>
          <a:lstStyle/>
          <a:p>
            <a:r>
              <a:rPr lang="en-US" dirty="0"/>
              <a:t>Level III:  Traffic Control Signals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72792F-CC73-3537-4613-0F7056DD3321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Advantages</a:t>
            </a:r>
            <a:r>
              <a:rPr 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Improved safety </a:t>
            </a:r>
            <a:r>
              <a:rPr lang="en-US" dirty="0"/>
              <a:t>(reduced right-angle collision)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Increase capacity</a:t>
            </a:r>
            <a:r>
              <a:rPr lang="en-US" dirty="0"/>
              <a:t> and improve LOS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Provide </a:t>
            </a:r>
            <a:r>
              <a:rPr lang="en-US" b="1" dirty="0"/>
              <a:t>orderly movement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Can be </a:t>
            </a:r>
            <a:r>
              <a:rPr lang="en-US" b="1" dirty="0"/>
              <a:t>coordinated </a:t>
            </a:r>
            <a:r>
              <a:rPr lang="en-US" dirty="0"/>
              <a:t>to provide a continuous flow of traffic on certain routes </a:t>
            </a:r>
          </a:p>
        </p:txBody>
      </p:sp>
    </p:spTree>
    <p:extLst>
      <p:ext uri="{BB962C8B-B14F-4D97-AF65-F5344CB8AC3E}">
        <p14:creationId xmlns:p14="http://schemas.microsoft.com/office/powerpoint/2010/main" val="276547227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ED21B-F7DE-BEE3-D853-01F755ACD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0F6C2-5B70-AE6F-E97A-AC085B64D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997947" cy="717551"/>
          </a:xfrm>
        </p:spPr>
        <p:txBody>
          <a:bodyPr/>
          <a:lstStyle/>
          <a:p>
            <a:r>
              <a:rPr lang="en-US" dirty="0"/>
              <a:t>Level III:  Traffic Control Signals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993828-E79B-6E30-1C2A-256FE48038A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Disadvantages</a:t>
            </a:r>
            <a:r>
              <a:rPr lang="en-US" dirty="0"/>
              <a:t>: (if not properly designed or used where it is not warranted)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Excessive delay </a:t>
            </a:r>
            <a:r>
              <a:rPr lang="en-US" dirty="0"/>
              <a:t>(may be due to cycle lengths that are too short for exiting demand)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Increasing </a:t>
            </a:r>
            <a:r>
              <a:rPr lang="en-US" b="1" i="1" dirty="0"/>
              <a:t>disobedience</a:t>
            </a:r>
            <a:r>
              <a:rPr lang="en-US" dirty="0"/>
              <a:t> of the signal indications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Increase the use of less adequate routes </a:t>
            </a:r>
            <a:r>
              <a:rPr lang="en-US" dirty="0"/>
              <a:t>as road users attempt to avoid traffic control signals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Increase the frequency of collisions (especially rear-end collisions)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53487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78A5-ACA4-3BCD-7EB4-6E78492F7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9174928" cy="717551"/>
          </a:xfrm>
        </p:spPr>
        <p:txBody>
          <a:bodyPr/>
          <a:lstStyle/>
          <a:p>
            <a:r>
              <a:rPr lang="en-US" dirty="0"/>
              <a:t>Level III:  Traffic Control Signals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98CBB-9929-2A4A-B954-E60EB3E4320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Warrants for Traffic Signals (MUTCD)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Eight-hour vehicular volume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Four-hour vehicular volume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Peak hour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Pedestrian volume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School crossing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Coordinated signal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Crash experience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Roadway network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03757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AEFC-DF65-C856-AB23-8FD139814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68307" cy="717551"/>
          </a:xfrm>
        </p:spPr>
        <p:txBody>
          <a:bodyPr/>
          <a:lstStyle/>
          <a:p>
            <a:r>
              <a:rPr lang="en-US" dirty="0"/>
              <a:t>Level III:  Traffic Control Signals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5607A1-F44F-FC76-B89C-D008F030859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1: Eight-hour vehicular volume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Used when heavy volumes persist for ≥8 hours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Condition A</a:t>
            </a:r>
            <a:r>
              <a:rPr lang="en-US" dirty="0"/>
              <a:t>: heavy volume of conflicting cross movements, making it difficult to select gaps for safe passage </a:t>
            </a:r>
            <a:r>
              <a:rPr lang="en-US" b="1" dirty="0">
                <a:solidFill>
                  <a:srgbClr val="005EA4"/>
                </a:solidFill>
              </a:rPr>
              <a:t>(minimum vehicular volume)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Condition B</a:t>
            </a:r>
            <a:r>
              <a:rPr lang="en-US" dirty="0"/>
              <a:t>: Volume on major roads is heavy so that no minor road vehicle can safely pass </a:t>
            </a:r>
            <a:r>
              <a:rPr lang="en-US" b="1" dirty="0">
                <a:solidFill>
                  <a:srgbClr val="005EA4"/>
                </a:solidFill>
              </a:rPr>
              <a:t>(interruption of continuous traffic)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24837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F38A5-3EB9-C525-24EE-32E94A1C0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C6D3D-CDE6-22DB-CA0B-315849F71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68307" cy="717551"/>
          </a:xfrm>
        </p:spPr>
        <p:txBody>
          <a:bodyPr/>
          <a:lstStyle/>
          <a:p>
            <a:r>
              <a:rPr lang="en-US" dirty="0"/>
              <a:t>Level III:  Traffic Control Signals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F508B-4758-605A-111D-C63ADC8A835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8251187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1: Eight-hour vehicular volume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Warrant is met when: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 Either condition A or B is met 100%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Either condition A or B is met to the 70% level (for small community or major road approach speed is 40mi/</a:t>
            </a:r>
            <a:r>
              <a:rPr lang="en-US" b="1" dirty="0" err="1">
                <a:solidFill>
                  <a:srgbClr val="005EA4"/>
                </a:solidFill>
              </a:rPr>
              <a:t>hr</a:t>
            </a:r>
            <a:r>
              <a:rPr lang="en-US" b="1" dirty="0">
                <a:solidFill>
                  <a:srgbClr val="005EA4"/>
                </a:solidFill>
              </a:rPr>
              <a:t> or higher)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5EA4"/>
                </a:solidFill>
              </a:rPr>
              <a:t>Both conditions A and B are met to the 80% level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Picture 3" descr="Pedestrian and cyclist traffic signal - Go Pedestrian and cyclist traffic signal - Go pedestrian traffic light stock pictures, royalty-free photos &amp; images">
            <a:extLst>
              <a:ext uri="{FF2B5EF4-FFF2-40B4-BE49-F238E27FC236}">
                <a16:creationId xmlns:a16="http://schemas.microsoft.com/office/drawing/2014/main" id="{58561B60-AAF1-5B06-7507-A25672C770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6" t="495" r="1562" b="-495"/>
          <a:stretch/>
        </p:blipFill>
        <p:spPr bwMode="auto">
          <a:xfrm>
            <a:off x="9106094" y="2070735"/>
            <a:ext cx="3085906" cy="271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100891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B44C6-8896-3399-D322-ED8369A65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AC775-D813-0D89-D8C2-5000BEB44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68307" cy="717551"/>
          </a:xfrm>
        </p:spPr>
        <p:txBody>
          <a:bodyPr/>
          <a:lstStyle/>
          <a:p>
            <a:r>
              <a:rPr lang="en-US" dirty="0"/>
              <a:t>Level III:  Traffic Control Signals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39153-106F-B267-88E0-D679292C3F9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96572" y="1127762"/>
            <a:ext cx="917492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1: Eight-hour vehicular volume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5E9D58-8387-2580-6B3F-5E3BA5C2C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084" y="1596135"/>
            <a:ext cx="7890200" cy="517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2607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7D88D-F19A-CE4E-CDEF-221AEAF4F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90227" cy="717551"/>
          </a:xfrm>
        </p:spPr>
        <p:txBody>
          <a:bodyPr/>
          <a:lstStyle/>
          <a:p>
            <a:r>
              <a:rPr lang="en-US" dirty="0"/>
              <a:t>Level III:  Traffic Control Signals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0FD25-2700-182C-B2AF-E4B5A046979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2: Four-hour vehicular volume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Used when high volumes occur for a shorter period, </a:t>
            </a:r>
            <a:r>
              <a:rPr lang="en-US" b="1" dirty="0">
                <a:solidFill>
                  <a:srgbClr val="005EA4"/>
                </a:solidFill>
              </a:rPr>
              <a:t>less than 8 hours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The </a:t>
            </a:r>
            <a:r>
              <a:rPr lang="en-US" b="1" dirty="0">
                <a:solidFill>
                  <a:srgbClr val="005EA4"/>
                </a:solidFill>
              </a:rPr>
              <a:t>two-way major-street volume </a:t>
            </a:r>
            <a:r>
              <a:rPr lang="en-US" dirty="0"/>
              <a:t>is plotted against the </a:t>
            </a:r>
            <a:r>
              <a:rPr lang="en-US" b="1" dirty="0">
                <a:solidFill>
                  <a:srgbClr val="005EA4"/>
                </a:solidFill>
              </a:rPr>
              <a:t>highest one-way volume </a:t>
            </a:r>
            <a:r>
              <a:rPr lang="en-US" dirty="0"/>
              <a:t>on the minor street for each hour of the study period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To meet the warrant, </a:t>
            </a:r>
            <a:r>
              <a:rPr lang="en-US" b="1" dirty="0">
                <a:solidFill>
                  <a:srgbClr val="005EA4"/>
                </a:solidFill>
              </a:rPr>
              <a:t>at least four hours must plot above the appropriate decision curve. 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921822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DEFF6-8C70-54A5-F379-239594B95A0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6841" y="70104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2: Four-hour vehicular volume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080C6D-E54F-B031-BDED-E44D55157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937" y="1295401"/>
            <a:ext cx="8164900" cy="54290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D57A87-5D97-374F-6EBC-BF1489259A19}"/>
              </a:ext>
            </a:extLst>
          </p:cNvPr>
          <p:cNvSpPr txBox="1"/>
          <p:nvPr/>
        </p:nvSpPr>
        <p:spPr>
          <a:xfrm>
            <a:off x="8593008" y="6335367"/>
            <a:ext cx="3172272" cy="393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Source: Traffic Engineering, 5th edition, Pearson,  2019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7815909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D7E13-F29D-16ED-C87E-E6B58B7DA13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50161" y="57912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2: Four-hour vehicular volume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8D47EA-E8B5-17F8-5A19-1EC217D2D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939" y="1356517"/>
            <a:ext cx="8078636" cy="5501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BAD782-7A08-8C58-7361-F2496F632769}"/>
              </a:ext>
            </a:extLst>
          </p:cNvPr>
          <p:cNvSpPr txBox="1"/>
          <p:nvPr/>
        </p:nvSpPr>
        <p:spPr>
          <a:xfrm>
            <a:off x="9120408" y="6082157"/>
            <a:ext cx="3071592" cy="393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Source: Traffic Engineering, 5th edition, Pearson,  2019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698529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Introduction </a:t>
            </a:r>
          </a:p>
          <a:p>
            <a:pPr>
              <a:defRPr sz="1800"/>
            </a:pPr>
            <a:r>
              <a:rPr lang="en-US" dirty="0"/>
              <a:t>Hierarchy of Intersection Control</a:t>
            </a:r>
          </a:p>
          <a:p>
            <a:pPr>
              <a:defRPr sz="1800"/>
            </a:pPr>
            <a:r>
              <a:rPr lang="en-US" dirty="0"/>
              <a:t>Level I:  Basic rules of the road </a:t>
            </a:r>
          </a:p>
          <a:p>
            <a:pPr>
              <a:defRPr sz="1800"/>
            </a:pPr>
            <a:r>
              <a:rPr lang="en-US" dirty="0"/>
              <a:t>Level II:  YIELD or STOP Control</a:t>
            </a:r>
          </a:p>
          <a:p>
            <a:pPr>
              <a:defRPr sz="1800"/>
            </a:pPr>
            <a:r>
              <a:rPr lang="en-US" dirty="0"/>
              <a:t>Level III:  Traffic Control Signals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54300" y="4477359"/>
            <a:ext cx="8718300" cy="20369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600" b="1" dirty="0"/>
          </a:p>
          <a:p>
            <a:pPr defTabSz="2438338">
              <a:spcBef>
                <a:spcPts val="0"/>
              </a:spcBef>
            </a:pPr>
            <a:r>
              <a:rPr lang="en-US" sz="1600" b="1" dirty="0">
                <a:hlinkClick r:id="rId2"/>
              </a:rPr>
              <a:t>https://mutcd.fhwa.dot.gov/</a:t>
            </a:r>
            <a:endParaRPr lang="en-US" sz="16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A4520-B7BC-8C83-C85E-BFD68439983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386842"/>
            <a:ext cx="9174931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3: Peak Hour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Addresses two critical situations </a:t>
            </a:r>
          </a:p>
          <a:p>
            <a:pPr marL="1371588" lvl="3" indent="-457200">
              <a:buClr>
                <a:srgbClr val="C00000"/>
              </a:buClr>
              <a:buFont typeface="+mj-lt"/>
              <a:buAutoNum type="arabicPeriod"/>
            </a:pPr>
            <a:r>
              <a:rPr lang="en-US" b="1" dirty="0"/>
              <a:t>A volume condition, similar to warrant 2 (Only one hour plot above the appropriate decision line)</a:t>
            </a:r>
          </a:p>
          <a:p>
            <a:pPr marL="1371588" lvl="3" indent="-457200">
              <a:buClr>
                <a:srgbClr val="C00000"/>
              </a:buClr>
              <a:buFont typeface="+mj-lt"/>
              <a:buAutoNum type="arabicPeriod"/>
            </a:pPr>
            <a:r>
              <a:rPr lang="en-US" b="1" dirty="0"/>
              <a:t>A delay warrant </a:t>
            </a:r>
          </a:p>
          <a:p>
            <a:pPr marL="1082675" lvl="5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432411"/>
                </a:solidFill>
                <a:latin typeface="Montserrat Regular"/>
              </a:rPr>
              <a:t>If either condition is satisfied, the peak-hour warrant is met. </a:t>
            </a:r>
          </a:p>
          <a:p>
            <a:pPr marL="1523981" lvl="5" indent="0">
              <a:buClr>
                <a:srgbClr val="C00000"/>
              </a:buClr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E1317E0-E588-8523-1C76-07AC81BEC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7733030" cy="717550"/>
          </a:xfrm>
        </p:spPr>
        <p:txBody>
          <a:bodyPr/>
          <a:lstStyle/>
          <a:p>
            <a:r>
              <a:rPr lang="en-US" dirty="0"/>
              <a:t>Level III:  Traffic Control Signals </a:t>
            </a:r>
          </a:p>
        </p:txBody>
      </p:sp>
    </p:spTree>
    <p:extLst>
      <p:ext uri="{BB962C8B-B14F-4D97-AF65-F5344CB8AC3E}">
        <p14:creationId xmlns:p14="http://schemas.microsoft.com/office/powerpoint/2010/main" val="291868014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74DA59-C6E8-65C0-0F7C-027DEF17362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50161" y="68580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Warrant 3: Peak Hour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161E73-D996-446A-0FC8-164DB8BD7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890" y="1483663"/>
            <a:ext cx="8807979" cy="52292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D2469D-B421-676F-444E-F398AAFDEE70}"/>
              </a:ext>
            </a:extLst>
          </p:cNvPr>
          <p:cNvSpPr txBox="1"/>
          <p:nvPr/>
        </p:nvSpPr>
        <p:spPr>
          <a:xfrm>
            <a:off x="8084088" y="6415713"/>
            <a:ext cx="392811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Source: Traffic Engineering, 5th edition, Pearson,  2019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8974908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60B6-A23C-F6BC-5E21-D6F33B842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Exercise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044D7-C877-D653-0B03-0F769F20AAD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r>
              <a:rPr lang="en-US" dirty="0"/>
              <a:t>Please read the following reference book and MUTCD for the remaining warrants of Level III control.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D04359-5304-9037-359D-E65CBDAA65A6}"/>
              </a:ext>
            </a:extLst>
          </p:cNvPr>
          <p:cNvSpPr txBox="1"/>
          <p:nvPr/>
        </p:nvSpPr>
        <p:spPr>
          <a:xfrm>
            <a:off x="831567" y="2898118"/>
            <a:ext cx="8718300" cy="20369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600" b="1" dirty="0"/>
          </a:p>
          <a:p>
            <a:pPr defTabSz="2438338">
              <a:spcBef>
                <a:spcPts val="0"/>
              </a:spcBef>
            </a:pPr>
            <a:r>
              <a:rPr lang="en-US" sz="1600" b="1" dirty="0">
                <a:hlinkClick r:id="rId2"/>
              </a:rPr>
              <a:t>https://mutcd.fhwa.dot.gov/</a:t>
            </a:r>
            <a:endParaRPr lang="en-US" sz="16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9951265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7024908" cy="4623971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 An </a:t>
            </a:r>
            <a:r>
              <a:rPr lang="en-US" b="1" dirty="0"/>
              <a:t>at-grade intersection </a:t>
            </a:r>
            <a:r>
              <a:rPr lang="en-US" dirty="0"/>
              <a:t>is the most complex location in the highway system,</a:t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For instance, at a typical four-leg two-way intersection,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ü"/>
            </a:pPr>
            <a:r>
              <a:rPr lang="en-US" dirty="0"/>
              <a:t>There are 12 vehicle movements 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ü"/>
            </a:pPr>
            <a:r>
              <a:rPr lang="en-US" dirty="0"/>
              <a:t>Four pedestrian crossing movements 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ü"/>
            </a:pPr>
            <a:r>
              <a:rPr lang="en-US" dirty="0"/>
              <a:t>16 vehicle crossing conflicts  </a:t>
            </a:r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483633-4434-FE4C-73CF-DC82DA664F39}"/>
              </a:ext>
            </a:extLst>
          </p:cNvPr>
          <p:cNvSpPr txBox="1"/>
          <p:nvPr/>
        </p:nvSpPr>
        <p:spPr>
          <a:xfrm>
            <a:off x="8263890" y="5407725"/>
            <a:ext cx="392811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Source: Traffic Engineering, 5th edition, Pearson,  2019</a:t>
            </a:r>
            <a:endParaRPr lang="en-US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E30DB1-24BA-EAD4-7D57-7C61DFC4C7EA}"/>
              </a:ext>
            </a:extLst>
          </p:cNvPr>
          <p:cNvSpPr txBox="1"/>
          <p:nvPr/>
        </p:nvSpPr>
        <p:spPr>
          <a:xfrm>
            <a:off x="8671626" y="5105401"/>
            <a:ext cx="311263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b="1" dirty="0"/>
              <a:t>Typical conflicts at a four-leg intersection</a:t>
            </a:r>
            <a:endParaRPr lang="en-US" sz="11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ACEEF3-3CDD-775E-468C-544718419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3890" y="990600"/>
            <a:ext cx="3736950" cy="405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5E7CB-4403-9C92-4928-62D1BDCFD25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54300" y="1386842"/>
            <a:ext cx="8445455" cy="5059521"/>
          </a:xfrm>
        </p:spPr>
        <p:txBody>
          <a:bodyPr>
            <a:normAutofit/>
          </a:bodyPr>
          <a:lstStyle/>
          <a:p>
            <a:r>
              <a:rPr lang="en-US" sz="2000" dirty="0"/>
              <a:t> </a:t>
            </a:r>
            <a:r>
              <a:rPr lang="en-US" sz="2200" dirty="0"/>
              <a:t>The critical task of a traffic engineer is to </a:t>
            </a:r>
            <a:r>
              <a:rPr lang="en-US" sz="2200" b="1" dirty="0"/>
              <a:t>control and manage conflicts</a:t>
            </a:r>
            <a:r>
              <a:rPr lang="en-US" sz="2200" dirty="0"/>
              <a:t>, ensuring </a:t>
            </a:r>
            <a:r>
              <a:rPr lang="en-US" sz="2200" b="1" dirty="0"/>
              <a:t>safety</a:t>
            </a:r>
            <a:r>
              <a:rPr lang="en-US" sz="2200" dirty="0"/>
              <a:t> and </a:t>
            </a:r>
            <a:r>
              <a:rPr lang="en-US" sz="2200" b="1" dirty="0"/>
              <a:t>efficient movements,</a:t>
            </a:r>
          </a:p>
          <a:p>
            <a:r>
              <a:rPr lang="en-US" sz="2200" b="1" dirty="0"/>
              <a:t> Two factors that affect a driver’s ability to avoid conflict are: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/>
              <a:t>Ability to see conflicting vehicles/pedestrians in time to implement an avoidance maneuver (</a:t>
            </a:r>
            <a:r>
              <a:rPr lang="en-US" sz="1800" b="1" dirty="0">
                <a:solidFill>
                  <a:srgbClr val="00518E"/>
                </a:solidFill>
              </a:rPr>
              <a:t>Consideration of sight distance and avoidance maneuver</a:t>
            </a:r>
            <a:r>
              <a:rPr lang="en-US" sz="1800" dirty="0"/>
              <a:t>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800" dirty="0"/>
              <a:t>Volume levels must allow reasonable opportunities for safe maneuver (</a:t>
            </a:r>
            <a:r>
              <a:rPr lang="en-US" sz="1800" b="1" dirty="0">
                <a:solidFill>
                  <a:srgbClr val="00518E"/>
                </a:solidFill>
              </a:rPr>
              <a:t>assessment of demand intensity and complexity of conflicts)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E7F78E-594C-1C53-BF2F-D3F7C4EC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4980361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6446-D37F-D123-CAEB-10AD752E5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331379" cy="717551"/>
          </a:xfrm>
        </p:spPr>
        <p:txBody>
          <a:bodyPr/>
          <a:lstStyle/>
          <a:p>
            <a:r>
              <a:rPr lang="en-US" dirty="0"/>
              <a:t>Hierarchy of intersection Control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88C22-839C-DF47-DFF2-5B17C0D131E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There are three basic level of intersection controls: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b="1" dirty="0">
                <a:solidFill>
                  <a:srgbClr val="00518E"/>
                </a:solidFill>
              </a:rPr>
              <a:t>Level I</a:t>
            </a:r>
            <a:r>
              <a:rPr lang="en-US" dirty="0"/>
              <a:t>: Basic rules of the road 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b="1" dirty="0">
                <a:solidFill>
                  <a:srgbClr val="00518E"/>
                </a:solidFill>
              </a:rPr>
              <a:t>Level II: </a:t>
            </a:r>
            <a:r>
              <a:rPr lang="en-US" dirty="0"/>
              <a:t>Direct assignment of right-of-way using </a:t>
            </a:r>
            <a:r>
              <a:rPr lang="en-US" b="1" dirty="0"/>
              <a:t>YIELD</a:t>
            </a:r>
            <a:r>
              <a:rPr lang="en-US" dirty="0"/>
              <a:t> or </a:t>
            </a:r>
            <a:r>
              <a:rPr lang="en-US" b="1" dirty="0"/>
              <a:t>STOP</a:t>
            </a:r>
            <a:r>
              <a:rPr lang="en-US" dirty="0"/>
              <a:t> signs,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b="1" dirty="0">
                <a:solidFill>
                  <a:srgbClr val="00518E"/>
                </a:solidFill>
              </a:rPr>
              <a:t>Level III: </a:t>
            </a:r>
            <a:r>
              <a:rPr lang="en-US" dirty="0"/>
              <a:t>Traffic signalization</a:t>
            </a:r>
          </a:p>
          <a:p>
            <a:pPr marL="761997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49821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E75A2-6C1E-804C-3E14-622148F684B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080809" cy="5059521"/>
          </a:xfrm>
        </p:spPr>
        <p:txBody>
          <a:bodyPr>
            <a:normAutofit/>
          </a:bodyPr>
          <a:lstStyle/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Apply at any intersection where </a:t>
            </a:r>
            <a:r>
              <a:rPr lang="en-US" b="1" dirty="0">
                <a:solidFill>
                  <a:srgbClr val="00518E"/>
                </a:solidFill>
              </a:rPr>
              <a:t>right-of-way is not explicitly assigned</a:t>
            </a:r>
            <a:r>
              <a:rPr lang="en-US" dirty="0"/>
              <a:t> through the use of a traffic signal, STOP, or YIELD signs,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Responsibility for avoiding potential conflict is assigned to the vehicle on the </a:t>
            </a:r>
            <a:r>
              <a:rPr lang="en-US" b="1" dirty="0">
                <a:solidFill>
                  <a:srgbClr val="00518E"/>
                </a:solidFill>
              </a:rPr>
              <a:t>LEFT</a:t>
            </a:r>
            <a:r>
              <a:rPr lang="en-US" dirty="0"/>
              <a:t>,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518E"/>
                </a:solidFill>
              </a:rPr>
              <a:t>Through</a:t>
            </a:r>
            <a:r>
              <a:rPr lang="en-US" dirty="0"/>
              <a:t> vehicles have </a:t>
            </a:r>
            <a:r>
              <a:rPr lang="en-US" b="1" dirty="0">
                <a:solidFill>
                  <a:srgbClr val="00518E"/>
                </a:solidFill>
              </a:rPr>
              <a:t>priority</a:t>
            </a:r>
            <a:r>
              <a:rPr lang="en-US" dirty="0"/>
              <a:t> over turning vehicles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6B81F8-1272-366C-6F2A-BC5852C48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7508363" cy="717550"/>
          </a:xfrm>
        </p:spPr>
        <p:txBody>
          <a:bodyPr/>
          <a:lstStyle/>
          <a:p>
            <a:r>
              <a:rPr lang="en-US" dirty="0"/>
              <a:t>Level I:  Basic rules of the road </a:t>
            </a:r>
          </a:p>
        </p:txBody>
      </p:sp>
    </p:spTree>
    <p:extLst>
      <p:ext uri="{BB962C8B-B14F-4D97-AF65-F5344CB8AC3E}">
        <p14:creationId xmlns:p14="http://schemas.microsoft.com/office/powerpoint/2010/main" val="35204428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7167F-D73F-D324-5244-5B223B1C4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6905E-1F97-F5F9-DE28-8A55CF38C7A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Drivers must see each other in time to assess the hazard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Sight distances must be sufficient to allow avoidance action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The </a:t>
            </a:r>
            <a:r>
              <a:rPr lang="en-US" b="1" dirty="0">
                <a:solidFill>
                  <a:srgbClr val="00518E"/>
                </a:solidFill>
              </a:rPr>
              <a:t>sight triangle </a:t>
            </a:r>
            <a:r>
              <a:rPr lang="en-US" dirty="0"/>
              <a:t>must be sufficiently large to ensure that </a:t>
            </a:r>
            <a:r>
              <a:rPr lang="en-US" b="1" dirty="0">
                <a:solidFill>
                  <a:srgbClr val="00518E"/>
                </a:solidFill>
              </a:rPr>
              <a:t>at no time could two vehicles be on a conflicting path at a distance and speed that leads to an accident</a:t>
            </a:r>
            <a:r>
              <a:rPr lang="en-US" dirty="0"/>
              <a:t>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D5C5B9F-1FA7-2A97-A46A-84824934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7508363" cy="717550"/>
          </a:xfrm>
        </p:spPr>
        <p:txBody>
          <a:bodyPr/>
          <a:lstStyle/>
          <a:p>
            <a:r>
              <a:rPr lang="en-US" dirty="0"/>
              <a:t>Level I:  Basic rules of the road </a:t>
            </a:r>
          </a:p>
        </p:txBody>
      </p:sp>
    </p:spTree>
    <p:extLst>
      <p:ext uri="{BB962C8B-B14F-4D97-AF65-F5344CB8AC3E}">
        <p14:creationId xmlns:p14="http://schemas.microsoft.com/office/powerpoint/2010/main" val="24807554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0EE6D-499F-5464-9858-E5CEC49AF29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670920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The sight lines form 3 similar triangles (</a:t>
            </a:r>
            <a:r>
              <a:rPr lang="en-US" sz="2400" dirty="0">
                <a:latin typeface="Montserrat" panose="00000500000000000000" pitchFamily="2" charset="0"/>
              </a:rPr>
              <a:t>∆132, ∆147, ∆645),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Montserrat" panose="00000500000000000000" pitchFamily="2" charset="0"/>
              </a:rPr>
              <a:t>Accordingly, the following relationship </a:t>
            </a:r>
            <a:endParaRPr lang="en-US" sz="2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047F5D-ECCA-F2B9-8C04-FDDEED0FC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9" y="539750"/>
            <a:ext cx="7508363" cy="717550"/>
          </a:xfrm>
        </p:spPr>
        <p:txBody>
          <a:bodyPr/>
          <a:lstStyle/>
          <a:p>
            <a:r>
              <a:rPr lang="en-US" dirty="0"/>
              <a:t>Level I:  Basic rules of the road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BF7B15-4D39-8054-CEA5-8A3C275A0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845" y="1363324"/>
            <a:ext cx="4165155" cy="37267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82CC19-CE88-BED2-8441-D2AD8BD29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865" y="2823879"/>
            <a:ext cx="2064490" cy="13992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D45157-A608-EE6E-C823-F341908F6785}"/>
              </a:ext>
            </a:extLst>
          </p:cNvPr>
          <p:cNvSpPr txBox="1"/>
          <p:nvPr/>
        </p:nvSpPr>
        <p:spPr>
          <a:xfrm>
            <a:off x="7916448" y="5351845"/>
            <a:ext cx="392811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dirty="0"/>
              <a:t>Source: Traffic Engineering, 5th edition, Pearson,  2019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D5ED7-9B19-CE1A-7CD8-603C2F29C786}"/>
              </a:ext>
            </a:extLst>
          </p:cNvPr>
          <p:cNvSpPr txBox="1"/>
          <p:nvPr/>
        </p:nvSpPr>
        <p:spPr>
          <a:xfrm>
            <a:off x="8205661" y="5099314"/>
            <a:ext cx="3112637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050" b="1" dirty="0"/>
              <a:t>Visibility triangles at the intersection</a:t>
            </a:r>
            <a:endParaRPr lang="en-US" sz="11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A85E94-7597-46FC-5325-DB2432E0D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609" y="5796781"/>
            <a:ext cx="3448531" cy="8097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0303CA-2BA0-985D-3106-1A133C048D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8022" y="4223145"/>
            <a:ext cx="4163006" cy="173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7506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AAD56D-0934-45FC-9370-D531FAF7D41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1628</Words>
  <Application>Microsoft Office PowerPoint</Application>
  <PresentationFormat>Widescreen</PresentationFormat>
  <Paragraphs>163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Introduction</vt:lpstr>
      <vt:lpstr>Hierarchy of intersection Control</vt:lpstr>
      <vt:lpstr>Level I:  Basic rules of the road </vt:lpstr>
      <vt:lpstr>Level I:  Basic rules of the road </vt:lpstr>
      <vt:lpstr>Level I:  Basic rules of the road </vt:lpstr>
      <vt:lpstr>Level I:  Basic rules of the road </vt:lpstr>
      <vt:lpstr>Level I:  Basic rules of the road </vt:lpstr>
      <vt:lpstr>Level I:  Basic rules of the road </vt:lpstr>
      <vt:lpstr>Level I:  Basic rules of the road </vt:lpstr>
      <vt:lpstr>Level II:  YIELD or STOP Control</vt:lpstr>
      <vt:lpstr>Level II:  YIELD or STOP Control</vt:lpstr>
      <vt:lpstr>Level II:  YIELD or STOP Control</vt:lpstr>
      <vt:lpstr>Level II:  YIELD or STOP Control</vt:lpstr>
      <vt:lpstr>Level II:  YIELD or STOP Control</vt:lpstr>
      <vt:lpstr>Level II:  YIELD or STOP Control</vt:lpstr>
      <vt:lpstr>Level III:  Traffic Control Signals </vt:lpstr>
      <vt:lpstr>Level III:  Traffic Control Signals </vt:lpstr>
      <vt:lpstr>Level III:  Traffic Control Signals </vt:lpstr>
      <vt:lpstr>Level III:  Traffic Control Signals </vt:lpstr>
      <vt:lpstr>Level III:  Traffic Control Signals </vt:lpstr>
      <vt:lpstr>Level III:  Traffic Control Signals </vt:lpstr>
      <vt:lpstr>Level III:  Traffic Control Signals </vt:lpstr>
      <vt:lpstr>Level III:  Traffic Control Signals </vt:lpstr>
      <vt:lpstr>PowerPoint Presentation</vt:lpstr>
      <vt:lpstr>PowerPoint Presentation</vt:lpstr>
      <vt:lpstr>Level III:  Traffic Control Signals </vt:lpstr>
      <vt:lpstr>PowerPoint Presentation</vt:lpstr>
      <vt:lpstr>Reading Exercise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559</cp:revision>
  <dcterms:modified xsi:type="dcterms:W3CDTF">2026-02-07T23:32:22Z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