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4" r:id="rId8"/>
    <p:sldId id="329" r:id="rId9"/>
    <p:sldId id="317" r:id="rId10"/>
    <p:sldId id="330" r:id="rId11"/>
    <p:sldId id="331" r:id="rId12"/>
    <p:sldId id="332" r:id="rId13"/>
    <p:sldId id="333" r:id="rId14"/>
    <p:sldId id="334" r:id="rId15"/>
    <p:sldId id="335" r:id="rId16"/>
    <p:sldId id="336" r:id="rId17"/>
    <p:sldId id="337" r:id="rId18"/>
    <p:sldId id="338" r:id="rId19"/>
    <p:sldId id="354" r:id="rId20"/>
    <p:sldId id="339" r:id="rId21"/>
    <p:sldId id="340" r:id="rId22"/>
    <p:sldId id="353" r:id="rId23"/>
    <p:sldId id="341" r:id="rId24"/>
    <p:sldId id="342" r:id="rId25"/>
    <p:sldId id="343" r:id="rId26"/>
    <p:sldId id="328" r:id="rId27"/>
    <p:sldId id="344" r:id="rId28"/>
    <p:sldId id="345" r:id="rId29"/>
    <p:sldId id="346" r:id="rId30"/>
    <p:sldId id="347" r:id="rId31"/>
    <p:sldId id="348" r:id="rId32"/>
    <p:sldId id="349" r:id="rId33"/>
    <p:sldId id="350" r:id="rId34"/>
    <p:sldId id="351" r:id="rId35"/>
    <p:sldId id="352" r:id="rId36"/>
    <p:sldId id="309"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979433-A36A-4068-9580-5476333943C2}" v="3" dt="2026-06-06T16:26:45.30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48" y="225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6-06T16:26:48.101" v="5" actId="478"/>
      <pc:docMkLst>
        <pc:docMk/>
      </pc:docMkLst>
      <pc:sldChg chg="addSp delSp modSp mod">
        <pc:chgData name="Wojciech Kustra" userId="afebd3d0-216b-4c4f-8992-1bf1fda6d5e8" providerId="ADAL" clId="{1D307E72-7901-4E61-A01B-3C4232ABCF63}" dt="2026-06-06T16:26:48.101" v="5" actId="478"/>
        <pc:sldMkLst>
          <pc:docMk/>
          <pc:sldMk cId="4226527047" sldId="328"/>
        </pc:sldMkLst>
        <pc:spChg chg="del">
          <ac:chgData name="Wojciech Kustra" userId="afebd3d0-216b-4c4f-8992-1bf1fda6d5e8" providerId="ADAL" clId="{1D307E72-7901-4E61-A01B-3C4232ABCF63}" dt="2026-06-06T16:26:48.101" v="5" actId="478"/>
          <ac:spMkLst>
            <pc:docMk/>
            <pc:sldMk cId="4226527047" sldId="328"/>
            <ac:spMk id="10" creationId="{04D69DE9-4929-C23D-23E2-F9905D0E92B8}"/>
          </ac:spMkLst>
        </pc:spChg>
        <pc:picChg chg="add del mod">
          <ac:chgData name="Wojciech Kustra" userId="afebd3d0-216b-4c4f-8992-1bf1fda6d5e8" providerId="ADAL" clId="{1D307E72-7901-4E61-A01B-3C4232ABCF63}" dt="2026-06-06T16:26:45.301" v="4" actId="166"/>
          <ac:picMkLst>
            <pc:docMk/>
            <pc:sldMk cId="4226527047" sldId="328"/>
            <ac:picMk id="3074" creationId="{9543E5B4-FD6E-2219-6E6C-AAF7E12925B9}"/>
          </ac:picMkLst>
        </pc:picChg>
      </pc:sldChg>
      <pc:sldChg chg="delSp mod">
        <pc:chgData name="Wojciech Kustra" userId="afebd3d0-216b-4c4f-8992-1bf1fda6d5e8" providerId="ADAL" clId="{1D307E72-7901-4E61-A01B-3C4232ABCF63}" dt="2026-06-06T16:26:30.790" v="1" actId="478"/>
        <pc:sldMkLst>
          <pc:docMk/>
          <pc:sldMk cId="648271727" sldId="353"/>
        </pc:sldMkLst>
        <pc:spChg chg="del">
          <ac:chgData name="Wojciech Kustra" userId="afebd3d0-216b-4c4f-8992-1bf1fda6d5e8" providerId="ADAL" clId="{1D307E72-7901-4E61-A01B-3C4232ABCF63}" dt="2026-06-06T16:26:30.790" v="1" actId="478"/>
          <ac:spMkLst>
            <pc:docMk/>
            <pc:sldMk cId="648271727" sldId="353"/>
            <ac:spMk id="10" creationId="{D51CE740-E34C-0E53-34CA-75FB71FC782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6.06.2026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Procurement</a:t>
            </a:r>
            <a:r>
              <a:rPr lang="pl-PL" dirty="0"/>
              <a:t> </a:t>
            </a:r>
            <a:r>
              <a:rPr lang="pl-PL" dirty="0" err="1"/>
              <a:t>Strategies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56196" y="3907639"/>
            <a:ext cx="9675241" cy="573865"/>
          </a:xfrm>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CE269-1E79-EB23-3EB0-43F7D5242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9A570F-BE91-8ADA-E6FB-1A1DDB23BB4E}"/>
              </a:ext>
            </a:extLst>
          </p:cNvPr>
          <p:cNvSpPr>
            <a:spLocks noGrp="1"/>
          </p:cNvSpPr>
          <p:nvPr>
            <p:ph type="title"/>
          </p:nvPr>
        </p:nvSpPr>
        <p:spPr>
          <a:xfrm>
            <a:off x="603253" y="539751"/>
            <a:ext cx="8396368" cy="717551"/>
          </a:xfrm>
        </p:spPr>
        <p:txBody>
          <a:bodyPr/>
          <a:lstStyle/>
          <a:p>
            <a:r>
              <a:rPr lang="en-US" dirty="0"/>
              <a:t>Local Sourcing </a:t>
            </a:r>
            <a:br>
              <a:rPr lang="pl-PL" dirty="0"/>
            </a:br>
            <a:r>
              <a:rPr lang="en-US" dirty="0"/>
              <a:t>(Regional/Domestic Suppliers)</a:t>
            </a:r>
          </a:p>
        </p:txBody>
      </p:sp>
      <p:sp>
        <p:nvSpPr>
          <p:cNvPr id="3" name="Text Placeholder 2">
            <a:extLst>
              <a:ext uri="{FF2B5EF4-FFF2-40B4-BE49-F238E27FC236}">
                <a16:creationId xmlns:a16="http://schemas.microsoft.com/office/drawing/2014/main" id="{3DDA8D3B-1F36-0CEE-D47A-75845E2C5186}"/>
              </a:ext>
            </a:extLst>
          </p:cNvPr>
          <p:cNvSpPr>
            <a:spLocks noGrp="1"/>
          </p:cNvSpPr>
          <p:nvPr>
            <p:ph type="body" sz="half" idx="1"/>
          </p:nvPr>
        </p:nvSpPr>
        <p:spPr>
          <a:xfrm>
            <a:off x="603253" y="1545259"/>
            <a:ext cx="8807980" cy="5334800"/>
          </a:xfrm>
        </p:spPr>
        <p:txBody>
          <a:bodyPr>
            <a:normAutofit/>
          </a:bodyPr>
          <a:lstStyle/>
          <a:p>
            <a:pPr marL="0" indent="0">
              <a:buNone/>
            </a:pPr>
            <a:r>
              <a:rPr lang="pl-PL" sz="2400" b="1" dirty="0" err="1"/>
              <a:t>Disadvantages</a:t>
            </a:r>
            <a:r>
              <a:rPr lang="pl-PL" sz="2400" b="1" dirty="0"/>
              <a:t>:</a:t>
            </a:r>
            <a:endParaRPr lang="pl-PL" sz="2400" dirty="0"/>
          </a:p>
          <a:p>
            <a:pPr>
              <a:buFont typeface="Wingdings" panose="05000000000000000000" pitchFamily="2" charset="2"/>
              <a:buChar char="§"/>
            </a:pPr>
            <a:r>
              <a:rPr lang="en-US" sz="2200" dirty="0"/>
              <a:t>Higher Unit Cost: Local suppliers often can't compete on price with global mass-production</a:t>
            </a:r>
          </a:p>
          <a:p>
            <a:pPr>
              <a:buFont typeface="Wingdings" panose="05000000000000000000" pitchFamily="2" charset="2"/>
              <a:buChar char="§"/>
            </a:pPr>
            <a:r>
              <a:rPr lang="en-US" sz="2200" dirty="0"/>
              <a:t>Limited Capacity: Local suppliers may not have economies of scale</a:t>
            </a:r>
          </a:p>
          <a:p>
            <a:pPr>
              <a:buFont typeface="Wingdings" panose="05000000000000000000" pitchFamily="2" charset="2"/>
              <a:buChar char="§"/>
            </a:pPr>
            <a:r>
              <a:rPr lang="en-US" sz="2200" dirty="0"/>
              <a:t>Capability Gaps: May lack advanced technology </a:t>
            </a:r>
            <a:br>
              <a:rPr lang="pl-PL" sz="2200" dirty="0"/>
            </a:br>
            <a:r>
              <a:rPr lang="en-US" sz="2200" dirty="0"/>
              <a:t>or specialized expertise</a:t>
            </a:r>
          </a:p>
          <a:p>
            <a:pPr>
              <a:buFont typeface="Wingdings" panose="05000000000000000000" pitchFamily="2" charset="2"/>
              <a:buChar char="§"/>
            </a:pPr>
            <a:r>
              <a:rPr lang="en-US" sz="2200" dirty="0"/>
              <a:t>Quality Variability: Developing suppliers may have inconsistent quality</a:t>
            </a:r>
          </a:p>
          <a:p>
            <a:pPr>
              <a:buFont typeface="Wingdings" panose="05000000000000000000" pitchFamily="2" charset="2"/>
              <a:buChar char="§"/>
            </a:pPr>
            <a:r>
              <a:rPr lang="en-US" sz="2200" dirty="0"/>
              <a:t>Single Source Risk: If local supplier fails, alternatives limited (increases need for multiple sourcing)</a:t>
            </a:r>
          </a:p>
        </p:txBody>
      </p:sp>
    </p:spTree>
    <p:extLst>
      <p:ext uri="{BB962C8B-B14F-4D97-AF65-F5344CB8AC3E}">
        <p14:creationId xmlns:p14="http://schemas.microsoft.com/office/powerpoint/2010/main" val="329076656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ACD2-0D36-7B3E-0C23-08D4C8892B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426A7-6DE8-8CA1-D6A9-698203C75287}"/>
              </a:ext>
            </a:extLst>
          </p:cNvPr>
          <p:cNvSpPr>
            <a:spLocks noGrp="1"/>
          </p:cNvSpPr>
          <p:nvPr>
            <p:ph type="title"/>
          </p:nvPr>
        </p:nvSpPr>
        <p:spPr>
          <a:xfrm>
            <a:off x="603253" y="539751"/>
            <a:ext cx="8396368" cy="717551"/>
          </a:xfrm>
        </p:spPr>
        <p:txBody>
          <a:bodyPr/>
          <a:lstStyle/>
          <a:p>
            <a:r>
              <a:rPr lang="en-US" dirty="0"/>
              <a:t>Decision Framework: Global vs. Local</a:t>
            </a:r>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4BD810FC-5B70-10B4-C133-D159DE3270B3}"/>
              </a:ext>
            </a:extLst>
          </p:cNvPr>
          <p:cNvPicPr>
            <a:picLocks noChangeAspect="1"/>
          </p:cNvPicPr>
          <p:nvPr/>
        </p:nvPicPr>
        <p:blipFill>
          <a:blip r:embed="rId2"/>
          <a:stretch>
            <a:fillRect/>
          </a:stretch>
        </p:blipFill>
        <p:spPr>
          <a:xfrm>
            <a:off x="603253" y="1000857"/>
            <a:ext cx="7314286" cy="5857143"/>
          </a:xfrm>
          <a:prstGeom prst="rect">
            <a:avLst/>
          </a:prstGeom>
        </p:spPr>
      </p:pic>
    </p:spTree>
    <p:extLst>
      <p:ext uri="{BB962C8B-B14F-4D97-AF65-F5344CB8AC3E}">
        <p14:creationId xmlns:p14="http://schemas.microsoft.com/office/powerpoint/2010/main" val="321853933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7ABA4-1BF2-16E9-3CA2-1E968211F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48E330-5FA0-ACE8-565E-3E60E707CB8B}"/>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2</a:t>
            </a:r>
            <a:br>
              <a:rPr lang="pl-PL" sz="3600" dirty="0"/>
            </a:br>
            <a:r>
              <a:rPr lang="pl-PL" sz="4000" dirty="0" err="1"/>
              <a:t>Make-or-Buy</a:t>
            </a:r>
            <a:r>
              <a:rPr lang="pl-PL" sz="4000" dirty="0"/>
              <a:t> Analysis</a:t>
            </a:r>
            <a:br>
              <a:rPr lang="pl-PL" sz="4000" dirty="0"/>
            </a:br>
            <a:r>
              <a:rPr lang="pl-PL" sz="4000" dirty="0"/>
              <a:t>(</a:t>
            </a:r>
            <a:r>
              <a:rPr lang="pl-PL" sz="4000" dirty="0" err="1"/>
              <a:t>Insourcing</a:t>
            </a:r>
            <a:r>
              <a:rPr lang="pl-PL" sz="4000" dirty="0"/>
              <a:t>/Outsourcing)</a:t>
            </a: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34120543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D3210-8C56-901D-4906-6E9967B84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84DA1F-B636-A97C-BD8F-9349028D58ED}"/>
              </a:ext>
            </a:extLst>
          </p:cNvPr>
          <p:cNvSpPr>
            <a:spLocks noGrp="1"/>
          </p:cNvSpPr>
          <p:nvPr>
            <p:ph type="title"/>
          </p:nvPr>
        </p:nvSpPr>
        <p:spPr>
          <a:xfrm>
            <a:off x="603253" y="539751"/>
            <a:ext cx="7498010" cy="717551"/>
          </a:xfrm>
        </p:spPr>
        <p:txBody>
          <a:bodyPr/>
          <a:lstStyle/>
          <a:p>
            <a:r>
              <a:rPr lang="pl-PL" dirty="0" err="1"/>
              <a:t>Make-or-Buy</a:t>
            </a:r>
            <a:r>
              <a:rPr lang="pl-PL" dirty="0"/>
              <a:t> Analysis</a:t>
            </a: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DB978D96-F0FD-BC4D-E0F2-9C91BB480023}"/>
              </a:ext>
            </a:extLst>
          </p:cNvPr>
          <p:cNvSpPr>
            <a:spLocks noGrp="1"/>
          </p:cNvSpPr>
          <p:nvPr>
            <p:ph type="body" sz="half" idx="1"/>
          </p:nvPr>
        </p:nvSpPr>
        <p:spPr>
          <a:xfrm>
            <a:off x="603253" y="1723727"/>
            <a:ext cx="8807980" cy="1998041"/>
          </a:xfrm>
        </p:spPr>
        <p:txBody>
          <a:bodyPr>
            <a:normAutofit/>
          </a:bodyPr>
          <a:lstStyle/>
          <a:p>
            <a:pPr marL="0" indent="0" algn="ctr">
              <a:buNone/>
            </a:pPr>
            <a:r>
              <a:rPr lang="pl-PL" sz="2400" dirty="0" err="1"/>
              <a:t>Another</a:t>
            </a:r>
            <a:r>
              <a:rPr lang="pl-PL" sz="2400" dirty="0"/>
              <a:t> </a:t>
            </a:r>
            <a:r>
              <a:rPr lang="en-US" sz="2400" dirty="0"/>
              <a:t>important strategic decisions is whether to make a product or component in-house or buy it from an external supplier. This decision has massive implications for cost, flexibility, quality, and strategic positioning.</a:t>
            </a:r>
            <a:endParaRPr lang="pl-PL" dirty="0"/>
          </a:p>
        </p:txBody>
      </p:sp>
      <p:pic>
        <p:nvPicPr>
          <p:cNvPr id="2050" name="Picture 2">
            <a:extLst>
              <a:ext uri="{FF2B5EF4-FFF2-40B4-BE49-F238E27FC236}">
                <a16:creationId xmlns:a16="http://schemas.microsoft.com/office/drawing/2014/main" id="{FFC32109-18AF-E512-A300-CD81692106E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7898" y="3117595"/>
            <a:ext cx="6358689" cy="3740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3602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C0C85-3514-C399-8BA5-2EE80AD83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64491D-A82B-6CC0-08CE-71EAB3E9993A}"/>
              </a:ext>
            </a:extLst>
          </p:cNvPr>
          <p:cNvSpPr>
            <a:spLocks noGrp="1"/>
          </p:cNvSpPr>
          <p:nvPr>
            <p:ph type="title"/>
          </p:nvPr>
        </p:nvSpPr>
        <p:spPr>
          <a:xfrm>
            <a:off x="603253" y="539751"/>
            <a:ext cx="8396368" cy="717551"/>
          </a:xfrm>
        </p:spPr>
        <p:txBody>
          <a:bodyPr/>
          <a:lstStyle/>
          <a:p>
            <a:r>
              <a:rPr lang="pl-PL" dirty="0"/>
              <a:t>MAKE (</a:t>
            </a:r>
            <a:r>
              <a:rPr lang="pl-PL" dirty="0" err="1"/>
              <a:t>Insourcing</a:t>
            </a:r>
            <a:r>
              <a:rPr lang="pl-PL" dirty="0"/>
              <a:t>)</a:t>
            </a:r>
          </a:p>
        </p:txBody>
      </p:sp>
      <p:sp>
        <p:nvSpPr>
          <p:cNvPr id="3" name="Text Placeholder 2">
            <a:extLst>
              <a:ext uri="{FF2B5EF4-FFF2-40B4-BE49-F238E27FC236}">
                <a16:creationId xmlns:a16="http://schemas.microsoft.com/office/drawing/2014/main" id="{875EF1F6-3C8B-1780-4C5E-E841E2A9EAC6}"/>
              </a:ext>
            </a:extLst>
          </p:cNvPr>
          <p:cNvSpPr>
            <a:spLocks noGrp="1"/>
          </p:cNvSpPr>
          <p:nvPr>
            <p:ph type="body" sz="half" idx="1"/>
          </p:nvPr>
        </p:nvSpPr>
        <p:spPr>
          <a:xfrm>
            <a:off x="603253" y="1257302"/>
            <a:ext cx="8807980" cy="5334800"/>
          </a:xfrm>
        </p:spPr>
        <p:txBody>
          <a:bodyPr>
            <a:normAutofit lnSpcReduction="10000"/>
          </a:bodyPr>
          <a:lstStyle/>
          <a:p>
            <a:pPr marL="0" indent="0">
              <a:buNone/>
            </a:pPr>
            <a:r>
              <a:rPr lang="pl-PL" sz="2400" b="1" dirty="0" err="1"/>
              <a:t>Advantages</a:t>
            </a:r>
            <a:r>
              <a:rPr lang="pl-PL" sz="2400" b="1" dirty="0"/>
              <a:t> of </a:t>
            </a:r>
            <a:r>
              <a:rPr lang="pl-PL" sz="2400" b="1" dirty="0" err="1"/>
              <a:t>making</a:t>
            </a:r>
            <a:r>
              <a:rPr lang="pl-PL" sz="2400" b="1" dirty="0"/>
              <a:t>:</a:t>
            </a:r>
            <a:endParaRPr lang="pl-PL" sz="2400" dirty="0"/>
          </a:p>
          <a:p>
            <a:pPr>
              <a:buFont typeface="Wingdings" panose="05000000000000000000" pitchFamily="2" charset="2"/>
              <a:buChar char="§"/>
            </a:pPr>
            <a:r>
              <a:rPr lang="en-US" sz="2200" dirty="0"/>
              <a:t>Quality Control: Direct control over product quality and specifications</a:t>
            </a:r>
          </a:p>
          <a:p>
            <a:pPr>
              <a:buFont typeface="Wingdings" panose="05000000000000000000" pitchFamily="2" charset="2"/>
              <a:buChar char="§"/>
            </a:pPr>
            <a:r>
              <a:rPr lang="en-US" sz="2200" dirty="0"/>
              <a:t>Intellectual Property: Keep proprietary designs and processes confidential; no risk of copying</a:t>
            </a:r>
          </a:p>
          <a:p>
            <a:pPr>
              <a:buFont typeface="Wingdings" panose="05000000000000000000" pitchFamily="2" charset="2"/>
              <a:buChar char="§"/>
            </a:pPr>
            <a:r>
              <a:rPr lang="en-US" sz="2200" dirty="0"/>
              <a:t>Flexibility: Can quickly change design or volume without supplier coordination</a:t>
            </a:r>
          </a:p>
          <a:p>
            <a:pPr>
              <a:buFont typeface="Wingdings" panose="05000000000000000000" pitchFamily="2" charset="2"/>
              <a:buChar char="§"/>
            </a:pPr>
            <a:r>
              <a:rPr lang="en-US" sz="2200" dirty="0"/>
              <a:t>Strategic Advantage: Core capability that competitors can't easily replicate</a:t>
            </a:r>
          </a:p>
          <a:p>
            <a:pPr>
              <a:buFont typeface="Wingdings" panose="05000000000000000000" pitchFamily="2" charset="2"/>
              <a:buChar char="§"/>
            </a:pPr>
            <a:r>
              <a:rPr lang="en-US" sz="2200" dirty="0"/>
              <a:t>Vertical Integration: Control entire supply chain; reduce dependency on suppliers</a:t>
            </a:r>
          </a:p>
          <a:p>
            <a:pPr>
              <a:buFont typeface="Wingdings" panose="05000000000000000000" pitchFamily="2" charset="2"/>
              <a:buChar char="§"/>
            </a:pPr>
            <a:r>
              <a:rPr lang="en-US" sz="2200" dirty="0"/>
              <a:t>Profit Capture: Keep supplier margin as profit</a:t>
            </a:r>
          </a:p>
        </p:txBody>
      </p:sp>
    </p:spTree>
    <p:extLst>
      <p:ext uri="{BB962C8B-B14F-4D97-AF65-F5344CB8AC3E}">
        <p14:creationId xmlns:p14="http://schemas.microsoft.com/office/powerpoint/2010/main" val="65162844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2BAA2-1F23-099C-E53E-F71A18B208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D4D489-1850-41F6-D960-AB7C9B92AF83}"/>
              </a:ext>
            </a:extLst>
          </p:cNvPr>
          <p:cNvSpPr>
            <a:spLocks noGrp="1"/>
          </p:cNvSpPr>
          <p:nvPr>
            <p:ph type="title"/>
          </p:nvPr>
        </p:nvSpPr>
        <p:spPr>
          <a:xfrm>
            <a:off x="603253" y="539751"/>
            <a:ext cx="8396368" cy="717551"/>
          </a:xfrm>
        </p:spPr>
        <p:txBody>
          <a:bodyPr/>
          <a:lstStyle/>
          <a:p>
            <a:r>
              <a:rPr lang="pl-PL" dirty="0"/>
              <a:t>MAKE (</a:t>
            </a:r>
            <a:r>
              <a:rPr lang="pl-PL" dirty="0" err="1"/>
              <a:t>Insourcing</a:t>
            </a:r>
            <a:r>
              <a:rPr lang="pl-PL" dirty="0"/>
              <a:t>)</a:t>
            </a:r>
            <a:endParaRPr lang="en-US" dirty="0"/>
          </a:p>
        </p:txBody>
      </p:sp>
      <p:sp>
        <p:nvSpPr>
          <p:cNvPr id="3" name="Text Placeholder 2">
            <a:extLst>
              <a:ext uri="{FF2B5EF4-FFF2-40B4-BE49-F238E27FC236}">
                <a16:creationId xmlns:a16="http://schemas.microsoft.com/office/drawing/2014/main" id="{E55CCAAE-3114-AB67-11F4-AA0B70FFC07D}"/>
              </a:ext>
            </a:extLst>
          </p:cNvPr>
          <p:cNvSpPr>
            <a:spLocks noGrp="1"/>
          </p:cNvSpPr>
          <p:nvPr>
            <p:ph type="body" sz="half" idx="1"/>
          </p:nvPr>
        </p:nvSpPr>
        <p:spPr>
          <a:xfrm>
            <a:off x="603253" y="1257302"/>
            <a:ext cx="8807980" cy="5334800"/>
          </a:xfrm>
        </p:spPr>
        <p:txBody>
          <a:bodyPr>
            <a:normAutofit fontScale="92500"/>
          </a:bodyPr>
          <a:lstStyle/>
          <a:p>
            <a:pPr marL="0" indent="0">
              <a:buNone/>
            </a:pPr>
            <a:r>
              <a:rPr lang="pl-PL" sz="2400" b="1" dirty="0" err="1"/>
              <a:t>Disadvantages</a:t>
            </a:r>
            <a:r>
              <a:rPr lang="pl-PL" sz="2400" b="1" dirty="0"/>
              <a:t> of </a:t>
            </a:r>
            <a:r>
              <a:rPr lang="pl-PL" sz="2400" b="1" dirty="0" err="1"/>
              <a:t>making</a:t>
            </a:r>
            <a:r>
              <a:rPr lang="pl-PL" sz="2400" b="1" dirty="0"/>
              <a:t>:</a:t>
            </a:r>
            <a:endParaRPr lang="pl-PL" sz="2400" dirty="0"/>
          </a:p>
          <a:p>
            <a:pPr>
              <a:buFont typeface="Wingdings" panose="05000000000000000000" pitchFamily="2" charset="2"/>
              <a:buChar char="§"/>
            </a:pPr>
            <a:r>
              <a:rPr lang="en-US" sz="2200" dirty="0"/>
              <a:t>High Capital Investment: Equipment, facilities, technology required upfront</a:t>
            </a:r>
          </a:p>
          <a:p>
            <a:pPr>
              <a:buFont typeface="Wingdings" panose="05000000000000000000" pitchFamily="2" charset="2"/>
              <a:buChar char="§"/>
            </a:pPr>
            <a:r>
              <a:rPr lang="en-US" sz="2200" dirty="0"/>
              <a:t>High Ongoing Costs: Labor, overhead, maintenance ongoing</a:t>
            </a:r>
          </a:p>
          <a:p>
            <a:pPr>
              <a:buFont typeface="Wingdings" panose="05000000000000000000" pitchFamily="2" charset="2"/>
              <a:buChar char="§"/>
            </a:pPr>
            <a:r>
              <a:rPr lang="en-US" sz="2200" dirty="0"/>
              <a:t>Fixed Costs: Overhead doesn't decrease if volume drops (low flexibility)</a:t>
            </a:r>
          </a:p>
          <a:p>
            <a:pPr>
              <a:buFont typeface="Wingdings" panose="05000000000000000000" pitchFamily="2" charset="2"/>
              <a:buChar char="§"/>
            </a:pPr>
            <a:r>
              <a:rPr lang="en-US" sz="2200" dirty="0"/>
              <a:t>Specialization Risk: Employees may lack specialized expertise of dedicated suppliers</a:t>
            </a:r>
          </a:p>
          <a:p>
            <a:pPr>
              <a:buFont typeface="Wingdings" panose="05000000000000000000" pitchFamily="2" charset="2"/>
              <a:buChar char="§"/>
            </a:pPr>
            <a:r>
              <a:rPr lang="en-US" sz="2200" dirty="0"/>
              <a:t>Opportunity Cost: Capital tied up in manufacturing could be invested in core business</a:t>
            </a:r>
          </a:p>
          <a:p>
            <a:pPr>
              <a:buFont typeface="Wingdings" panose="05000000000000000000" pitchFamily="2" charset="2"/>
              <a:buChar char="§"/>
            </a:pPr>
            <a:r>
              <a:rPr lang="pl-PL" sz="2200" dirty="0"/>
              <a:t>T</a:t>
            </a:r>
            <a:r>
              <a:rPr lang="en-US" sz="2200" dirty="0" err="1"/>
              <a:t>echnology</a:t>
            </a:r>
            <a:r>
              <a:rPr lang="en-US" sz="2200" dirty="0"/>
              <a:t> Obsolescence: Need to continuously invest to stay competitive</a:t>
            </a:r>
          </a:p>
        </p:txBody>
      </p:sp>
    </p:spTree>
    <p:extLst>
      <p:ext uri="{BB962C8B-B14F-4D97-AF65-F5344CB8AC3E}">
        <p14:creationId xmlns:p14="http://schemas.microsoft.com/office/powerpoint/2010/main" val="35773405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19B6-A718-1647-46C8-89B79BE7A787}"/>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A27858C7-5EC4-3ABA-FD2E-F870FB3C30A6}"/>
              </a:ext>
            </a:extLst>
          </p:cNvPr>
          <p:cNvSpPr>
            <a:spLocks noGrp="1"/>
          </p:cNvSpPr>
          <p:nvPr>
            <p:ph type="pic" idx="21"/>
          </p:nvPr>
        </p:nvSpPr>
        <p:spPr/>
        <p:txBody>
          <a:bodyPr/>
          <a:lstStyle/>
          <a:p>
            <a:endParaRPr lang="en-GB"/>
          </a:p>
        </p:txBody>
      </p:sp>
      <p:pic>
        <p:nvPicPr>
          <p:cNvPr id="15364" name="Picture 4">
            <a:extLst>
              <a:ext uri="{FF2B5EF4-FFF2-40B4-BE49-F238E27FC236}">
                <a16:creationId xmlns:a16="http://schemas.microsoft.com/office/drawing/2014/main" id="{18C747B6-2CB7-66F6-500F-5E3174809AE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465" y="0"/>
            <a:ext cx="4792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007131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37D9F-E00C-66C4-628B-E4B7EDC23F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649E7-7E91-6F72-D0F7-884511BB1944}"/>
              </a:ext>
            </a:extLst>
          </p:cNvPr>
          <p:cNvSpPr>
            <a:spLocks noGrp="1"/>
          </p:cNvSpPr>
          <p:nvPr>
            <p:ph type="title"/>
          </p:nvPr>
        </p:nvSpPr>
        <p:spPr>
          <a:xfrm>
            <a:off x="603253" y="539751"/>
            <a:ext cx="8396368" cy="717551"/>
          </a:xfrm>
        </p:spPr>
        <p:txBody>
          <a:bodyPr/>
          <a:lstStyle/>
          <a:p>
            <a:r>
              <a:rPr lang="pl-PL" dirty="0"/>
              <a:t>BUY (Outsourcing)</a:t>
            </a:r>
          </a:p>
        </p:txBody>
      </p:sp>
      <p:sp>
        <p:nvSpPr>
          <p:cNvPr id="3" name="Text Placeholder 2">
            <a:extLst>
              <a:ext uri="{FF2B5EF4-FFF2-40B4-BE49-F238E27FC236}">
                <a16:creationId xmlns:a16="http://schemas.microsoft.com/office/drawing/2014/main" id="{FE8D895D-A0CD-E33F-C35A-43318988F015}"/>
              </a:ext>
            </a:extLst>
          </p:cNvPr>
          <p:cNvSpPr>
            <a:spLocks noGrp="1"/>
          </p:cNvSpPr>
          <p:nvPr>
            <p:ph type="body" sz="half" idx="1"/>
          </p:nvPr>
        </p:nvSpPr>
        <p:spPr>
          <a:xfrm>
            <a:off x="603253" y="1257302"/>
            <a:ext cx="8807980" cy="5334800"/>
          </a:xfrm>
        </p:spPr>
        <p:txBody>
          <a:bodyPr>
            <a:normAutofit lnSpcReduction="10000"/>
          </a:bodyPr>
          <a:lstStyle/>
          <a:p>
            <a:pPr marL="0" indent="0">
              <a:buNone/>
            </a:pPr>
            <a:r>
              <a:rPr lang="pl-PL" sz="2400" b="1" dirty="0" err="1"/>
              <a:t>Advantages</a:t>
            </a:r>
            <a:r>
              <a:rPr lang="pl-PL" sz="2400" b="1" dirty="0"/>
              <a:t> :</a:t>
            </a:r>
            <a:endParaRPr lang="pl-PL" sz="2400" dirty="0"/>
          </a:p>
          <a:p>
            <a:pPr>
              <a:buFont typeface="Wingdings" panose="05000000000000000000" pitchFamily="2" charset="2"/>
              <a:buChar char="§"/>
            </a:pPr>
            <a:r>
              <a:rPr lang="en-US" sz="2200" dirty="0"/>
              <a:t>Lower Capital Investment: No upfront equipment/facility costs</a:t>
            </a:r>
          </a:p>
          <a:p>
            <a:pPr>
              <a:buFont typeface="Wingdings" panose="05000000000000000000" pitchFamily="2" charset="2"/>
              <a:buChar char="§"/>
            </a:pPr>
            <a:r>
              <a:rPr lang="en-US" sz="2200" dirty="0"/>
              <a:t>Lower Operating Costs: Supplier achieves economies of scale; may be 20-40% cheaper</a:t>
            </a:r>
          </a:p>
          <a:p>
            <a:pPr>
              <a:buFont typeface="Wingdings" panose="05000000000000000000" pitchFamily="2" charset="2"/>
              <a:buChar char="§"/>
            </a:pPr>
            <a:r>
              <a:rPr lang="en-US" sz="2200" dirty="0"/>
              <a:t>Flexibility: Can increase/decrease volume; don't own fixed assets</a:t>
            </a:r>
          </a:p>
          <a:p>
            <a:pPr>
              <a:buFont typeface="Wingdings" panose="05000000000000000000" pitchFamily="2" charset="2"/>
              <a:buChar char="§"/>
            </a:pPr>
            <a:r>
              <a:rPr lang="en-US" sz="2200" dirty="0"/>
              <a:t>Specialization: Supplier is expert in this product; you focus on core competency</a:t>
            </a:r>
          </a:p>
          <a:p>
            <a:pPr>
              <a:buFont typeface="Wingdings" panose="05000000000000000000" pitchFamily="2" charset="2"/>
              <a:buChar char="§"/>
            </a:pPr>
            <a:r>
              <a:rPr lang="en-US" sz="2200" dirty="0"/>
              <a:t>Speed to Market: Buy from existing supplier vs. time to build capability</a:t>
            </a:r>
          </a:p>
          <a:p>
            <a:pPr>
              <a:buFont typeface="Wingdings" panose="05000000000000000000" pitchFamily="2" charset="2"/>
              <a:buChar char="§"/>
            </a:pPr>
            <a:r>
              <a:rPr lang="en-US" sz="2200" dirty="0"/>
              <a:t>Risk Transfer: Supplier takes on demand/technology risk</a:t>
            </a:r>
          </a:p>
        </p:txBody>
      </p:sp>
    </p:spTree>
    <p:extLst>
      <p:ext uri="{BB962C8B-B14F-4D97-AF65-F5344CB8AC3E}">
        <p14:creationId xmlns:p14="http://schemas.microsoft.com/office/powerpoint/2010/main" val="395357488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FF14F-1528-F380-8EE1-F724675FDE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D3AFAF-D229-5A24-E306-38623C542CF0}"/>
              </a:ext>
            </a:extLst>
          </p:cNvPr>
          <p:cNvSpPr>
            <a:spLocks noGrp="1"/>
          </p:cNvSpPr>
          <p:nvPr>
            <p:ph type="title"/>
          </p:nvPr>
        </p:nvSpPr>
        <p:spPr>
          <a:xfrm>
            <a:off x="603253" y="539751"/>
            <a:ext cx="8396368" cy="717551"/>
          </a:xfrm>
        </p:spPr>
        <p:txBody>
          <a:bodyPr/>
          <a:lstStyle/>
          <a:p>
            <a:r>
              <a:rPr lang="pl-PL" dirty="0"/>
              <a:t>BUY (Outsourcing)</a:t>
            </a:r>
            <a:endParaRPr lang="en-US" dirty="0"/>
          </a:p>
        </p:txBody>
      </p:sp>
      <p:sp>
        <p:nvSpPr>
          <p:cNvPr id="3" name="Text Placeholder 2">
            <a:extLst>
              <a:ext uri="{FF2B5EF4-FFF2-40B4-BE49-F238E27FC236}">
                <a16:creationId xmlns:a16="http://schemas.microsoft.com/office/drawing/2014/main" id="{941A2F3A-968F-01C7-35B2-A60AC2A968E3}"/>
              </a:ext>
            </a:extLst>
          </p:cNvPr>
          <p:cNvSpPr>
            <a:spLocks noGrp="1"/>
          </p:cNvSpPr>
          <p:nvPr>
            <p:ph type="body" sz="half" idx="1"/>
          </p:nvPr>
        </p:nvSpPr>
        <p:spPr>
          <a:xfrm>
            <a:off x="603253" y="1257302"/>
            <a:ext cx="8807980" cy="5334800"/>
          </a:xfrm>
        </p:spPr>
        <p:txBody>
          <a:bodyPr>
            <a:normAutofit fontScale="92500"/>
          </a:bodyPr>
          <a:lstStyle/>
          <a:p>
            <a:pPr marL="0" indent="0">
              <a:buNone/>
            </a:pPr>
            <a:r>
              <a:rPr lang="pl-PL" sz="2400" b="1" dirty="0" err="1"/>
              <a:t>Disadvantages</a:t>
            </a:r>
            <a:r>
              <a:rPr lang="pl-PL" sz="2400" b="1" dirty="0"/>
              <a:t> of </a:t>
            </a:r>
            <a:r>
              <a:rPr lang="pl-PL" sz="2400" b="1" dirty="0" err="1"/>
              <a:t>making</a:t>
            </a:r>
            <a:r>
              <a:rPr lang="pl-PL" sz="2400" b="1" dirty="0"/>
              <a:t>:</a:t>
            </a:r>
            <a:endParaRPr lang="pl-PL" sz="2400" dirty="0"/>
          </a:p>
          <a:p>
            <a:pPr>
              <a:buFont typeface="Wingdings" panose="05000000000000000000" pitchFamily="2" charset="2"/>
              <a:buChar char="§"/>
            </a:pPr>
            <a:r>
              <a:rPr lang="en-US" sz="2200" dirty="0"/>
              <a:t>Quality Risk: Dependent on supplier quality; less direct control</a:t>
            </a:r>
          </a:p>
          <a:p>
            <a:pPr>
              <a:buFont typeface="Wingdings" panose="05000000000000000000" pitchFamily="2" charset="2"/>
              <a:buChar char="§"/>
            </a:pPr>
            <a:r>
              <a:rPr lang="en-US" sz="2200" dirty="0"/>
              <a:t>IP Risk: Sharing specifications with external supplier risks copying/counterfeiting</a:t>
            </a:r>
          </a:p>
          <a:p>
            <a:pPr>
              <a:buFont typeface="Wingdings" panose="05000000000000000000" pitchFamily="2" charset="2"/>
              <a:buChar char="§"/>
            </a:pPr>
            <a:r>
              <a:rPr lang="en-US" sz="2200" dirty="0"/>
              <a:t>Dependency: If supplier fails or raises prices, you have limited options</a:t>
            </a:r>
          </a:p>
          <a:p>
            <a:pPr>
              <a:buFont typeface="Wingdings" panose="05000000000000000000" pitchFamily="2" charset="2"/>
              <a:buChar char="§"/>
            </a:pPr>
            <a:r>
              <a:rPr lang="en-US" sz="2200" dirty="0"/>
              <a:t>Flexibility Loss: Changes require supplier coordination; slower response</a:t>
            </a:r>
          </a:p>
          <a:p>
            <a:pPr>
              <a:buFont typeface="Wingdings" panose="05000000000000000000" pitchFamily="2" charset="2"/>
              <a:buChar char="§"/>
            </a:pPr>
            <a:r>
              <a:rPr lang="en-US" sz="2200" dirty="0"/>
              <a:t>Supply Disruption: Supplier problems directly impact your production</a:t>
            </a:r>
          </a:p>
          <a:p>
            <a:pPr>
              <a:buFont typeface="Wingdings" panose="05000000000000000000" pitchFamily="2" charset="2"/>
              <a:buChar char="§"/>
            </a:pPr>
            <a:r>
              <a:rPr lang="en-US" sz="2200" dirty="0"/>
              <a:t>Margin Loss: Supplier keeps margin; you pay more than in-house cost</a:t>
            </a:r>
          </a:p>
        </p:txBody>
      </p:sp>
    </p:spTree>
    <p:extLst>
      <p:ext uri="{BB962C8B-B14F-4D97-AF65-F5344CB8AC3E}">
        <p14:creationId xmlns:p14="http://schemas.microsoft.com/office/powerpoint/2010/main" val="45411655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16418-26AD-8022-1118-3C27F216F446}"/>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216DC245-BE2D-D10B-16FB-1DF628201D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2379" y="0"/>
            <a:ext cx="55721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27172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7DEA6-4D5F-4AB5-AFF5-67772881E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3B3444-0615-C743-4B4E-CB9BAEF034A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3</a:t>
            </a:r>
            <a:br>
              <a:rPr lang="pl-PL" sz="3600" dirty="0"/>
            </a:br>
            <a:r>
              <a:rPr lang="pl-PL" sz="4000" dirty="0" err="1"/>
              <a:t>Commodity</a:t>
            </a:r>
            <a:r>
              <a:rPr lang="pl-PL" sz="4000" dirty="0"/>
              <a:t> </a:t>
            </a:r>
            <a:r>
              <a:rPr lang="pl-PL" sz="4000" dirty="0" err="1"/>
              <a:t>Procurement</a:t>
            </a:r>
            <a:r>
              <a:rPr lang="pl-PL" sz="4000" dirty="0"/>
              <a:t> Planning</a:t>
            </a: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4837060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DA9C9-330A-FE86-E804-E84695282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C1DF8D-441A-DAF7-DFF8-260973B13D7B}"/>
              </a:ext>
            </a:extLst>
          </p:cNvPr>
          <p:cNvSpPr>
            <a:spLocks noGrp="1"/>
          </p:cNvSpPr>
          <p:nvPr>
            <p:ph type="title"/>
          </p:nvPr>
        </p:nvSpPr>
        <p:spPr>
          <a:xfrm>
            <a:off x="603253" y="539751"/>
            <a:ext cx="7498010" cy="717551"/>
          </a:xfrm>
        </p:spPr>
        <p:txBody>
          <a:bodyPr/>
          <a:lstStyle/>
          <a:p>
            <a:r>
              <a:rPr lang="pl-PL" dirty="0" err="1"/>
              <a:t>Commodity</a:t>
            </a:r>
            <a:r>
              <a:rPr lang="pl-PL" dirty="0"/>
              <a:t> vs. Non-</a:t>
            </a:r>
            <a:r>
              <a:rPr lang="pl-PL" dirty="0" err="1"/>
              <a:t>Commodity</a:t>
            </a:r>
            <a:r>
              <a:rPr lang="pl-PL" dirty="0"/>
              <a:t> </a:t>
            </a:r>
            <a:r>
              <a:rPr lang="pl-PL" dirty="0" err="1"/>
              <a:t>Procurement</a:t>
            </a:r>
            <a:br>
              <a:rPr lang="pl-PL" dirty="0"/>
            </a:b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E12A8900-74A8-9793-0CDE-756EB4D2B5CE}"/>
              </a:ext>
            </a:extLst>
          </p:cNvPr>
          <p:cNvSpPr>
            <a:spLocks noGrp="1"/>
          </p:cNvSpPr>
          <p:nvPr>
            <p:ph type="body" sz="half" idx="1"/>
          </p:nvPr>
        </p:nvSpPr>
        <p:spPr>
          <a:xfrm>
            <a:off x="603253" y="2253117"/>
            <a:ext cx="8807980" cy="1998041"/>
          </a:xfrm>
        </p:spPr>
        <p:txBody>
          <a:bodyPr>
            <a:normAutofit/>
          </a:bodyPr>
          <a:lstStyle/>
          <a:p>
            <a:pPr marL="0" indent="0" algn="ctr">
              <a:buNone/>
            </a:pPr>
            <a:r>
              <a:rPr lang="en-US" sz="2400" dirty="0"/>
              <a:t>Commodity procurement deals with standardized materials where price fluctuates based on global supply and demand (oil, metals, agricultural products, etc.). These require different strategies than manufactured goods.</a:t>
            </a:r>
            <a:endParaRPr lang="pl-PL" dirty="0"/>
          </a:p>
        </p:txBody>
      </p:sp>
    </p:spTree>
    <p:extLst>
      <p:ext uri="{BB962C8B-B14F-4D97-AF65-F5344CB8AC3E}">
        <p14:creationId xmlns:p14="http://schemas.microsoft.com/office/powerpoint/2010/main" val="139630778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C716B-4C5B-C145-EC4F-13E226AB6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6B7FE-82E0-027B-0FD6-C5F1DFB0C425}"/>
              </a:ext>
            </a:extLst>
          </p:cNvPr>
          <p:cNvSpPr>
            <a:spLocks noGrp="1"/>
          </p:cNvSpPr>
          <p:nvPr>
            <p:ph type="title"/>
          </p:nvPr>
        </p:nvSpPr>
        <p:spPr>
          <a:xfrm>
            <a:off x="603253" y="539751"/>
            <a:ext cx="7498010" cy="717551"/>
          </a:xfrm>
        </p:spPr>
        <p:txBody>
          <a:bodyPr/>
          <a:lstStyle/>
          <a:p>
            <a:r>
              <a:rPr lang="pl-PL" dirty="0" err="1"/>
              <a:t>Commodity</a:t>
            </a:r>
            <a:r>
              <a:rPr lang="pl-PL" dirty="0"/>
              <a:t> vs. Non-</a:t>
            </a:r>
            <a:r>
              <a:rPr lang="pl-PL" dirty="0" err="1"/>
              <a:t>Commodity</a:t>
            </a:r>
            <a:r>
              <a:rPr lang="pl-PL" dirty="0"/>
              <a:t> </a:t>
            </a:r>
            <a:r>
              <a:rPr lang="pl-PL" dirty="0" err="1"/>
              <a:t>Procurement</a:t>
            </a:r>
            <a:br>
              <a:rPr lang="pl-PL" dirty="0"/>
            </a:br>
            <a:br>
              <a:rPr lang="pl-PL" dirty="0"/>
            </a:br>
            <a:br>
              <a:rPr lang="en-US"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733881E9-9238-36A9-03E2-940CDC04DA76}"/>
              </a:ext>
            </a:extLst>
          </p:cNvPr>
          <p:cNvPicPr>
            <a:picLocks noChangeAspect="1"/>
          </p:cNvPicPr>
          <p:nvPr/>
        </p:nvPicPr>
        <p:blipFill>
          <a:blip r:embed="rId2"/>
          <a:stretch>
            <a:fillRect/>
          </a:stretch>
        </p:blipFill>
        <p:spPr>
          <a:xfrm>
            <a:off x="603252" y="1560380"/>
            <a:ext cx="8476579" cy="5223053"/>
          </a:xfrm>
          <a:prstGeom prst="rect">
            <a:avLst/>
          </a:prstGeom>
        </p:spPr>
      </p:pic>
    </p:spTree>
    <p:extLst>
      <p:ext uri="{BB962C8B-B14F-4D97-AF65-F5344CB8AC3E}">
        <p14:creationId xmlns:p14="http://schemas.microsoft.com/office/powerpoint/2010/main" val="79163329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9543E5B4-FD6E-2219-6E6C-AAF7E12925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067" t="8187" b="11579"/>
          <a:stretch>
            <a:fillRect/>
          </a:stretch>
        </p:blipFill>
        <p:spPr bwMode="auto">
          <a:xfrm>
            <a:off x="721016" y="0"/>
            <a:ext cx="10223400" cy="6432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2704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082C7-42C6-7175-C6D8-0023D5F0B5EF}"/>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27839E8C-5A60-F3F6-E3B5-63C5B3CA064B}"/>
              </a:ext>
            </a:extLst>
          </p:cNvPr>
          <p:cNvSpPr>
            <a:spLocks noGrp="1"/>
          </p:cNvSpPr>
          <p:nvPr>
            <p:ph type="pic" idx="21"/>
          </p:nvPr>
        </p:nvSpPr>
        <p:spPr/>
        <p:txBody>
          <a:bodyPr/>
          <a:lstStyle/>
          <a:p>
            <a:endParaRPr lang="en-GB"/>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18E25700-B3F8-904A-B1B1-BFF842FAE12D}"/>
              </a:ext>
            </a:extLst>
          </p:cNvPr>
          <p:cNvPicPr>
            <a:picLocks noChangeAspect="1"/>
          </p:cNvPicPr>
          <p:nvPr/>
        </p:nvPicPr>
        <p:blipFill>
          <a:blip r:embed="rId2"/>
          <a:stretch>
            <a:fillRect/>
          </a:stretch>
        </p:blipFill>
        <p:spPr>
          <a:xfrm>
            <a:off x="0" y="389021"/>
            <a:ext cx="12206448" cy="6079958"/>
          </a:xfrm>
          <a:prstGeom prst="rect">
            <a:avLst/>
          </a:prstGeom>
        </p:spPr>
      </p:pic>
    </p:spTree>
    <p:extLst>
      <p:ext uri="{BB962C8B-B14F-4D97-AF65-F5344CB8AC3E}">
        <p14:creationId xmlns:p14="http://schemas.microsoft.com/office/powerpoint/2010/main" val="37996960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1906C-03BD-6039-FFD1-51C97449D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B0B288-7FA1-4730-CE76-48EB63B7037F}"/>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4</a:t>
            </a:r>
            <a:br>
              <a:rPr lang="pl-PL" sz="3600" dirty="0"/>
            </a:br>
            <a:r>
              <a:rPr lang="pl-PL" sz="4000" dirty="0" err="1"/>
              <a:t>Contract</a:t>
            </a:r>
            <a:r>
              <a:rPr lang="pl-PL" sz="4000" dirty="0"/>
              <a:t> Management Basics</a:t>
            </a:r>
            <a:br>
              <a:rPr lang="pl-PL" sz="4000" dirty="0"/>
            </a:br>
            <a:br>
              <a:rPr lang="pl-PL" sz="4000" dirty="0"/>
            </a:br>
            <a:br>
              <a:rPr lang="pl-PL" dirty="0"/>
            </a:br>
            <a:br>
              <a:rPr lang="pl-PL" dirty="0"/>
            </a:br>
            <a:br>
              <a:rPr lang="pl-PL" dirty="0"/>
            </a:br>
            <a:endParaRPr lang="pl-PL" dirty="0"/>
          </a:p>
        </p:txBody>
      </p:sp>
    </p:spTree>
    <p:extLst>
      <p:ext uri="{BB962C8B-B14F-4D97-AF65-F5344CB8AC3E}">
        <p14:creationId xmlns:p14="http://schemas.microsoft.com/office/powerpoint/2010/main" val="213270550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56E6D-279B-2489-4034-F10233A8D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D1A06C-F0A9-F947-8097-EE8C050386C0}"/>
              </a:ext>
            </a:extLst>
          </p:cNvPr>
          <p:cNvSpPr>
            <a:spLocks noGrp="1"/>
          </p:cNvSpPr>
          <p:nvPr>
            <p:ph type="title"/>
          </p:nvPr>
        </p:nvSpPr>
        <p:spPr>
          <a:xfrm>
            <a:off x="603253" y="539751"/>
            <a:ext cx="7498010" cy="717551"/>
          </a:xfrm>
        </p:spPr>
        <p:txBody>
          <a:bodyPr/>
          <a:lstStyle/>
          <a:p>
            <a:r>
              <a:rPr lang="pl-PL" dirty="0" err="1"/>
              <a:t>Contract</a:t>
            </a:r>
            <a:r>
              <a:rPr lang="pl-PL" dirty="0"/>
              <a:t> Management Basics</a:t>
            </a:r>
            <a:br>
              <a:rPr lang="pl-PL" dirty="0"/>
            </a:b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8A26613B-B039-AB98-B568-69E40684FF68}"/>
              </a:ext>
            </a:extLst>
          </p:cNvPr>
          <p:cNvSpPr>
            <a:spLocks noGrp="1"/>
          </p:cNvSpPr>
          <p:nvPr>
            <p:ph type="body" sz="half" idx="1"/>
          </p:nvPr>
        </p:nvSpPr>
        <p:spPr>
          <a:xfrm>
            <a:off x="410747" y="1776772"/>
            <a:ext cx="4321673" cy="3969735"/>
          </a:xfrm>
        </p:spPr>
        <p:txBody>
          <a:bodyPr>
            <a:normAutofit/>
          </a:bodyPr>
          <a:lstStyle/>
          <a:p>
            <a:pPr marL="0" indent="0" algn="ctr">
              <a:spcAft>
                <a:spcPts val="1200"/>
              </a:spcAft>
              <a:buNone/>
            </a:pPr>
            <a:r>
              <a:rPr lang="en-US" sz="2400" dirty="0"/>
              <a:t>Once you've selected </a:t>
            </a:r>
            <a:br>
              <a:rPr lang="pl-PL" sz="2400" dirty="0"/>
            </a:br>
            <a:r>
              <a:rPr lang="en-US" sz="2400" dirty="0"/>
              <a:t>a supplier and negotiated terms, the contract becomes your legal protection and operational guide. </a:t>
            </a:r>
            <a:br>
              <a:rPr lang="pl-PL" sz="2400" dirty="0"/>
            </a:br>
            <a:r>
              <a:rPr lang="en-US" sz="2400" dirty="0"/>
              <a:t>Good contract management ensures both parties understand obligations and have clear remedies if problems arise</a:t>
            </a:r>
            <a:endParaRPr lang="pl-PL" dirty="0"/>
          </a:p>
        </p:txBody>
      </p:sp>
      <p:pic>
        <p:nvPicPr>
          <p:cNvPr id="6146" name="Picture 2">
            <a:extLst>
              <a:ext uri="{FF2B5EF4-FFF2-40B4-BE49-F238E27FC236}">
                <a16:creationId xmlns:a16="http://schemas.microsoft.com/office/drawing/2014/main" id="{A8626A63-972A-DA98-FE75-BAA18F2EEC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2420" y="1391761"/>
            <a:ext cx="6489783" cy="4354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12033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FD40-FFD4-4773-728C-7128D705C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6DCE9-576B-164D-8CD0-A9D1CB91C39B}"/>
              </a:ext>
            </a:extLst>
          </p:cNvPr>
          <p:cNvSpPr>
            <a:spLocks noGrp="1"/>
          </p:cNvSpPr>
          <p:nvPr>
            <p:ph type="title"/>
          </p:nvPr>
        </p:nvSpPr>
        <p:spPr>
          <a:xfrm>
            <a:off x="603253" y="539751"/>
            <a:ext cx="7498010" cy="717551"/>
          </a:xfrm>
        </p:spPr>
        <p:txBody>
          <a:bodyPr/>
          <a:lstStyle/>
          <a:p>
            <a:r>
              <a:rPr lang="pl-PL" dirty="0" err="1"/>
              <a:t>Essential</a:t>
            </a:r>
            <a:r>
              <a:rPr lang="pl-PL" dirty="0"/>
              <a:t> </a:t>
            </a:r>
            <a:r>
              <a:rPr lang="pl-PL" dirty="0" err="1"/>
              <a:t>Contract</a:t>
            </a:r>
            <a:r>
              <a:rPr lang="pl-PL" dirty="0"/>
              <a:t> </a:t>
            </a:r>
            <a:r>
              <a:rPr lang="pl-PL" dirty="0" err="1"/>
              <a:t>Elements</a:t>
            </a:r>
            <a:r>
              <a:rPr lang="pl-PL" dirty="0"/>
              <a:t> (1/5)</a:t>
            </a:r>
            <a:br>
              <a:rPr lang="pl-PL" dirty="0"/>
            </a:br>
            <a:br>
              <a:rPr lang="pl-PL" dirty="0"/>
            </a:br>
            <a:br>
              <a:rPr lang="pl-PL" dirty="0"/>
            </a:br>
            <a:br>
              <a:rPr lang="en-US" dirty="0"/>
            </a:br>
            <a:br>
              <a:rPr lang="pl-PL" dirty="0"/>
            </a:br>
            <a:br>
              <a:rPr lang="pl-PL" dirty="0"/>
            </a:br>
            <a:endParaRPr lang="pl-PL" dirty="0"/>
          </a:p>
        </p:txBody>
      </p:sp>
      <p:pic>
        <p:nvPicPr>
          <p:cNvPr id="7" name="Obraz 6" descr="Obraz zawierający tekst, zrzut ekranu, Czcionka&#10;&#10;Zawartość wygenerowana przez AI może być niepoprawna.">
            <a:extLst>
              <a:ext uri="{FF2B5EF4-FFF2-40B4-BE49-F238E27FC236}">
                <a16:creationId xmlns:a16="http://schemas.microsoft.com/office/drawing/2014/main" id="{31F0B41C-0F1C-644D-0BAA-8A7C6748E352}"/>
              </a:ext>
            </a:extLst>
          </p:cNvPr>
          <p:cNvPicPr>
            <a:picLocks noChangeAspect="1"/>
          </p:cNvPicPr>
          <p:nvPr/>
        </p:nvPicPr>
        <p:blipFill>
          <a:blip r:embed="rId2"/>
          <a:stretch>
            <a:fillRect/>
          </a:stretch>
        </p:blipFill>
        <p:spPr>
          <a:xfrm>
            <a:off x="603253" y="1257302"/>
            <a:ext cx="7457143" cy="4752381"/>
          </a:xfrm>
          <a:prstGeom prst="rect">
            <a:avLst/>
          </a:prstGeom>
        </p:spPr>
      </p:pic>
    </p:spTree>
    <p:extLst>
      <p:ext uri="{BB962C8B-B14F-4D97-AF65-F5344CB8AC3E}">
        <p14:creationId xmlns:p14="http://schemas.microsoft.com/office/powerpoint/2010/main" val="262825457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FBBDF-B1AB-4BD2-F583-AF2A3726E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6C306F-B063-0EDF-68DF-1D6BFF87BD1A}"/>
              </a:ext>
            </a:extLst>
          </p:cNvPr>
          <p:cNvSpPr>
            <a:spLocks noGrp="1"/>
          </p:cNvSpPr>
          <p:nvPr>
            <p:ph type="title"/>
          </p:nvPr>
        </p:nvSpPr>
        <p:spPr>
          <a:xfrm>
            <a:off x="603253" y="539751"/>
            <a:ext cx="7498010" cy="717551"/>
          </a:xfrm>
        </p:spPr>
        <p:txBody>
          <a:bodyPr/>
          <a:lstStyle/>
          <a:p>
            <a:r>
              <a:rPr lang="pl-PL" dirty="0" err="1"/>
              <a:t>Essential</a:t>
            </a:r>
            <a:r>
              <a:rPr lang="pl-PL" dirty="0"/>
              <a:t> </a:t>
            </a:r>
            <a:r>
              <a:rPr lang="pl-PL" dirty="0" err="1"/>
              <a:t>Contract</a:t>
            </a:r>
            <a:r>
              <a:rPr lang="pl-PL" dirty="0"/>
              <a:t> </a:t>
            </a:r>
            <a:r>
              <a:rPr lang="pl-PL" dirty="0" err="1"/>
              <a:t>Elements</a:t>
            </a:r>
            <a:r>
              <a:rPr lang="pl-PL" dirty="0"/>
              <a:t> (3/5)</a:t>
            </a:r>
            <a:br>
              <a:rPr lang="pl-PL" dirty="0"/>
            </a:br>
            <a:br>
              <a:rPr lang="pl-PL" dirty="0"/>
            </a:br>
            <a:br>
              <a:rPr lang="pl-PL" dirty="0"/>
            </a:br>
            <a:br>
              <a:rPr lang="en-US"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F889730D-4F21-1669-C89E-FB32D170F4BA}"/>
              </a:ext>
            </a:extLst>
          </p:cNvPr>
          <p:cNvPicPr>
            <a:picLocks noChangeAspect="1"/>
          </p:cNvPicPr>
          <p:nvPr/>
        </p:nvPicPr>
        <p:blipFill>
          <a:blip r:embed="rId2"/>
          <a:srcRect b="31850"/>
          <a:stretch>
            <a:fillRect/>
          </a:stretch>
        </p:blipFill>
        <p:spPr>
          <a:xfrm>
            <a:off x="606025" y="1257302"/>
            <a:ext cx="7495238" cy="4277224"/>
          </a:xfrm>
          <a:prstGeom prst="rect">
            <a:avLst/>
          </a:prstGeom>
        </p:spPr>
      </p:pic>
    </p:spTree>
    <p:extLst>
      <p:ext uri="{BB962C8B-B14F-4D97-AF65-F5344CB8AC3E}">
        <p14:creationId xmlns:p14="http://schemas.microsoft.com/office/powerpoint/2010/main" val="189585310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E72A2-029A-E02A-AD96-92374F6256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426FC-07ED-191C-D3DC-70C675976BF2}"/>
              </a:ext>
            </a:extLst>
          </p:cNvPr>
          <p:cNvSpPr>
            <a:spLocks noGrp="1"/>
          </p:cNvSpPr>
          <p:nvPr>
            <p:ph type="title"/>
          </p:nvPr>
        </p:nvSpPr>
        <p:spPr>
          <a:xfrm>
            <a:off x="603253" y="539751"/>
            <a:ext cx="7498010" cy="717551"/>
          </a:xfrm>
        </p:spPr>
        <p:txBody>
          <a:bodyPr/>
          <a:lstStyle/>
          <a:p>
            <a:r>
              <a:rPr lang="pl-PL" dirty="0" err="1"/>
              <a:t>Essential</a:t>
            </a:r>
            <a:r>
              <a:rPr lang="pl-PL" dirty="0"/>
              <a:t> </a:t>
            </a:r>
            <a:r>
              <a:rPr lang="pl-PL" dirty="0" err="1"/>
              <a:t>Contract</a:t>
            </a:r>
            <a:r>
              <a:rPr lang="pl-PL" dirty="0"/>
              <a:t> </a:t>
            </a:r>
            <a:r>
              <a:rPr lang="pl-PL" dirty="0" err="1"/>
              <a:t>Elements</a:t>
            </a:r>
            <a:r>
              <a:rPr lang="pl-PL" dirty="0"/>
              <a:t> (3/5)</a:t>
            </a:r>
            <a:br>
              <a:rPr lang="pl-PL" dirty="0"/>
            </a:br>
            <a:br>
              <a:rPr lang="pl-PL" dirty="0"/>
            </a:br>
            <a:br>
              <a:rPr lang="pl-PL" dirty="0"/>
            </a:br>
            <a:br>
              <a:rPr lang="en-US"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388966F9-08D8-0EFC-4DFF-4E5EF43DA817}"/>
              </a:ext>
            </a:extLst>
          </p:cNvPr>
          <p:cNvPicPr>
            <a:picLocks noChangeAspect="1"/>
          </p:cNvPicPr>
          <p:nvPr/>
        </p:nvPicPr>
        <p:blipFill>
          <a:blip r:embed="rId2"/>
          <a:stretch>
            <a:fillRect/>
          </a:stretch>
        </p:blipFill>
        <p:spPr>
          <a:xfrm>
            <a:off x="590353" y="1279362"/>
            <a:ext cx="7523809" cy="4180952"/>
          </a:xfrm>
          <a:prstGeom prst="rect">
            <a:avLst/>
          </a:prstGeom>
        </p:spPr>
      </p:pic>
    </p:spTree>
    <p:extLst>
      <p:ext uri="{BB962C8B-B14F-4D97-AF65-F5344CB8AC3E}">
        <p14:creationId xmlns:p14="http://schemas.microsoft.com/office/powerpoint/2010/main" val="108968924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B65BD-3E9E-CD2D-7133-4A11E275A7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8F9009-0B56-3A83-1770-8474C206ECAE}"/>
              </a:ext>
            </a:extLst>
          </p:cNvPr>
          <p:cNvSpPr>
            <a:spLocks noGrp="1"/>
          </p:cNvSpPr>
          <p:nvPr>
            <p:ph type="title"/>
          </p:nvPr>
        </p:nvSpPr>
        <p:spPr>
          <a:xfrm>
            <a:off x="603253" y="487639"/>
            <a:ext cx="7498010" cy="717551"/>
          </a:xfrm>
        </p:spPr>
        <p:txBody>
          <a:bodyPr/>
          <a:lstStyle/>
          <a:p>
            <a:r>
              <a:rPr lang="pl-PL" dirty="0" err="1"/>
              <a:t>Essential</a:t>
            </a:r>
            <a:r>
              <a:rPr lang="pl-PL" dirty="0"/>
              <a:t> </a:t>
            </a:r>
            <a:r>
              <a:rPr lang="pl-PL" dirty="0" err="1"/>
              <a:t>Contract</a:t>
            </a:r>
            <a:r>
              <a:rPr lang="pl-PL" dirty="0"/>
              <a:t> </a:t>
            </a:r>
            <a:r>
              <a:rPr lang="pl-PL" dirty="0" err="1"/>
              <a:t>Elements</a:t>
            </a:r>
            <a:r>
              <a:rPr lang="pl-PL" dirty="0"/>
              <a:t> (4/5)</a:t>
            </a:r>
            <a:br>
              <a:rPr lang="pl-PL" dirty="0"/>
            </a:br>
            <a:br>
              <a:rPr lang="pl-PL" dirty="0"/>
            </a:br>
            <a:br>
              <a:rPr lang="pl-PL" dirty="0"/>
            </a:br>
            <a:br>
              <a:rPr lang="en-US" dirty="0"/>
            </a:br>
            <a:br>
              <a:rPr lang="pl-PL" dirty="0"/>
            </a:br>
            <a:br>
              <a:rPr lang="pl-PL" dirty="0"/>
            </a:br>
            <a:endParaRPr lang="pl-PL" dirty="0"/>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47B5DF44-8AB6-1177-F5A6-BCC4018FA0D5}"/>
              </a:ext>
            </a:extLst>
          </p:cNvPr>
          <p:cNvPicPr>
            <a:picLocks noChangeAspect="1"/>
          </p:cNvPicPr>
          <p:nvPr/>
        </p:nvPicPr>
        <p:blipFill>
          <a:blip r:embed="rId2"/>
          <a:stretch>
            <a:fillRect/>
          </a:stretch>
        </p:blipFill>
        <p:spPr>
          <a:xfrm>
            <a:off x="653644" y="1205190"/>
            <a:ext cx="7447619" cy="4447619"/>
          </a:xfrm>
          <a:prstGeom prst="rect">
            <a:avLst/>
          </a:prstGeom>
        </p:spPr>
      </p:pic>
    </p:spTree>
    <p:extLst>
      <p:ext uri="{BB962C8B-B14F-4D97-AF65-F5344CB8AC3E}">
        <p14:creationId xmlns:p14="http://schemas.microsoft.com/office/powerpoint/2010/main" val="384405327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2B1F4-8EF2-0EC8-06F5-58A078DAA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28D95-3724-5044-F464-C79B2541F5AF}"/>
              </a:ext>
            </a:extLst>
          </p:cNvPr>
          <p:cNvSpPr>
            <a:spLocks noGrp="1"/>
          </p:cNvSpPr>
          <p:nvPr>
            <p:ph type="title"/>
          </p:nvPr>
        </p:nvSpPr>
        <p:spPr>
          <a:xfrm>
            <a:off x="603253" y="539751"/>
            <a:ext cx="7498010" cy="717551"/>
          </a:xfrm>
        </p:spPr>
        <p:txBody>
          <a:bodyPr/>
          <a:lstStyle/>
          <a:p>
            <a:r>
              <a:rPr lang="pl-PL" dirty="0" err="1"/>
              <a:t>Essential</a:t>
            </a:r>
            <a:r>
              <a:rPr lang="pl-PL" dirty="0"/>
              <a:t> </a:t>
            </a:r>
            <a:r>
              <a:rPr lang="pl-PL" dirty="0" err="1"/>
              <a:t>Contract</a:t>
            </a:r>
            <a:r>
              <a:rPr lang="pl-PL" dirty="0"/>
              <a:t> </a:t>
            </a:r>
            <a:r>
              <a:rPr lang="pl-PL" dirty="0" err="1"/>
              <a:t>Elements</a:t>
            </a:r>
            <a:r>
              <a:rPr lang="pl-PL" dirty="0"/>
              <a:t> (5/5)</a:t>
            </a:r>
            <a:br>
              <a:rPr lang="pl-PL" dirty="0"/>
            </a:br>
            <a:br>
              <a:rPr lang="pl-PL" dirty="0"/>
            </a:br>
            <a:br>
              <a:rPr lang="pl-PL" dirty="0"/>
            </a:br>
            <a:br>
              <a:rPr lang="en-US" dirty="0"/>
            </a:br>
            <a:br>
              <a:rPr lang="pl-PL" dirty="0"/>
            </a:br>
            <a:br>
              <a:rPr lang="pl-PL" dirty="0"/>
            </a:br>
            <a:endParaRPr lang="pl-PL" dirty="0"/>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8CD4BDD8-6A2E-C2D4-357E-7CDB522540B4}"/>
              </a:ext>
            </a:extLst>
          </p:cNvPr>
          <p:cNvPicPr>
            <a:picLocks noChangeAspect="1"/>
          </p:cNvPicPr>
          <p:nvPr/>
        </p:nvPicPr>
        <p:blipFill>
          <a:blip r:embed="rId2"/>
          <a:stretch>
            <a:fillRect/>
          </a:stretch>
        </p:blipFill>
        <p:spPr>
          <a:xfrm>
            <a:off x="603253" y="1257302"/>
            <a:ext cx="7495238" cy="4190476"/>
          </a:xfrm>
          <a:prstGeom prst="rect">
            <a:avLst/>
          </a:prstGeom>
        </p:spPr>
      </p:pic>
    </p:spTree>
    <p:extLst>
      <p:ext uri="{BB962C8B-B14F-4D97-AF65-F5344CB8AC3E}">
        <p14:creationId xmlns:p14="http://schemas.microsoft.com/office/powerpoint/2010/main" val="64867914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BD2B5-6E4E-CB65-B7E8-55EFE4B30B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00DC5-1D2A-3B9C-3BCF-F36ED2DB5877}"/>
              </a:ext>
            </a:extLst>
          </p:cNvPr>
          <p:cNvSpPr>
            <a:spLocks noGrp="1"/>
          </p:cNvSpPr>
          <p:nvPr>
            <p:ph type="title"/>
          </p:nvPr>
        </p:nvSpPr>
        <p:spPr>
          <a:xfrm>
            <a:off x="603253" y="539751"/>
            <a:ext cx="8396368" cy="717551"/>
          </a:xfrm>
        </p:spPr>
        <p:txBody>
          <a:bodyPr/>
          <a:lstStyle/>
          <a:p>
            <a:r>
              <a:rPr lang="pl-PL" dirty="0" err="1"/>
              <a:t>Key</a:t>
            </a:r>
            <a:r>
              <a:rPr lang="pl-PL" dirty="0"/>
              <a:t> </a:t>
            </a:r>
            <a:r>
              <a:rPr lang="pl-PL" dirty="0" err="1"/>
              <a:t>Takeaways</a:t>
            </a:r>
            <a:br>
              <a:rPr lang="pl-PL" dirty="0"/>
            </a:br>
            <a:endParaRPr lang="en-US" dirty="0"/>
          </a:p>
        </p:txBody>
      </p:sp>
      <p:sp>
        <p:nvSpPr>
          <p:cNvPr id="10" name="Symbol zastępczy tekstu 9">
            <a:extLst>
              <a:ext uri="{FF2B5EF4-FFF2-40B4-BE49-F238E27FC236}">
                <a16:creationId xmlns:a16="http://schemas.microsoft.com/office/drawing/2014/main" id="{1A5A6D27-1365-51AC-3FB7-B3C3D8E0C5CA}"/>
              </a:ext>
            </a:extLst>
          </p:cNvPr>
          <p:cNvSpPr>
            <a:spLocks noGrp="1"/>
          </p:cNvSpPr>
          <p:nvPr>
            <p:ph type="body" sz="half" idx="1"/>
          </p:nvPr>
        </p:nvSpPr>
        <p:spPr/>
        <p:txBody>
          <a:bodyPr>
            <a:normAutofit fontScale="85000" lnSpcReduction="20000"/>
          </a:bodyPr>
          <a:lstStyle/>
          <a:p>
            <a:pPr marL="0" indent="0">
              <a:buNone/>
            </a:pPr>
            <a:endParaRPr lang="en-US" dirty="0"/>
          </a:p>
          <a:p>
            <a:pPr>
              <a:buFont typeface="Wingdings" panose="05000000000000000000" pitchFamily="2" charset="2"/>
              <a:buChar char="§"/>
            </a:pPr>
            <a:r>
              <a:rPr lang="en-US" dirty="0"/>
              <a:t>Global vs. Local: Balance cost benefits of global sourcing with supply security, ethical verification, and local capacity building of local sourcing</a:t>
            </a:r>
          </a:p>
          <a:p>
            <a:pPr>
              <a:buFont typeface="Wingdings" panose="05000000000000000000" pitchFamily="2" charset="2"/>
              <a:buChar char="§"/>
            </a:pPr>
            <a:r>
              <a:rPr lang="en-US" dirty="0"/>
              <a:t>Make-or-Buy: Decision based on cost analysis PLUS qualitative factors (IP, quality, flexibility, strategic importance)</a:t>
            </a:r>
          </a:p>
          <a:p>
            <a:pPr>
              <a:buFont typeface="Wingdings" panose="05000000000000000000" pitchFamily="2" charset="2"/>
              <a:buChar char="§"/>
            </a:pPr>
            <a:r>
              <a:rPr lang="en-US" dirty="0"/>
              <a:t>Commodity Procurement: Requires timing the market, hedging price volatility, and strategic inventory planning</a:t>
            </a:r>
          </a:p>
          <a:p>
            <a:pPr>
              <a:buFont typeface="Wingdings" panose="05000000000000000000" pitchFamily="2" charset="2"/>
              <a:buChar char="§"/>
            </a:pPr>
            <a:r>
              <a:rPr lang="en-US" dirty="0"/>
              <a:t>Contract Management: Essential elements (scope, price, delivery, quality, warranties, liability, IP, confidentiality, termination)</a:t>
            </a:r>
          </a:p>
          <a:p>
            <a:pPr marL="0" indent="0">
              <a:buNone/>
            </a:pPr>
            <a:endParaRPr lang="pl-PL" dirty="0"/>
          </a:p>
        </p:txBody>
      </p:sp>
    </p:spTree>
    <p:extLst>
      <p:ext uri="{BB962C8B-B14F-4D97-AF65-F5344CB8AC3E}">
        <p14:creationId xmlns:p14="http://schemas.microsoft.com/office/powerpoint/2010/main" val="397980433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Analyze global vs. local sourcing trade-offs for your business context</a:t>
            </a:r>
          </a:p>
          <a:p>
            <a:pPr>
              <a:buFont typeface="Wingdings" panose="05000000000000000000" pitchFamily="2" charset="2"/>
              <a:buChar char="§"/>
            </a:pPr>
            <a:r>
              <a:rPr lang="en-US" sz="2400" dirty="0"/>
              <a:t>Conduct make-or-buy analysis to decide insourcing vs. outsourcing</a:t>
            </a:r>
          </a:p>
          <a:p>
            <a:pPr>
              <a:buFont typeface="Wingdings" panose="05000000000000000000" pitchFamily="2" charset="2"/>
              <a:buChar char="§"/>
            </a:pPr>
            <a:r>
              <a:rPr lang="en-US" sz="2400" dirty="0"/>
              <a:t>Develop commodity procurement strategies for cost optimization</a:t>
            </a:r>
          </a:p>
          <a:p>
            <a:pPr>
              <a:buFont typeface="Wingdings" panose="05000000000000000000" pitchFamily="2" charset="2"/>
              <a:buChar char="§"/>
            </a:pPr>
            <a:r>
              <a:rPr lang="en-US" sz="2400" dirty="0"/>
              <a:t>Understand contract management fundamentals and </a:t>
            </a:r>
            <a:r>
              <a:rPr lang="en-US" sz="2400"/>
              <a:t>risk allocation</a:t>
            </a:r>
            <a:endParaRPr lang="en-US" sz="2400" dirty="0"/>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1</a:t>
            </a:r>
            <a:br>
              <a:rPr lang="pl-PL" sz="3600" dirty="0"/>
            </a:br>
            <a:r>
              <a:rPr lang="en-US" sz="4000" dirty="0"/>
              <a:t>Global vs. Local Sourcing Decisions</a:t>
            </a: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152474320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7498010" cy="717551"/>
          </a:xfrm>
        </p:spPr>
        <p:txBody>
          <a:bodyPr/>
          <a:lstStyle/>
          <a:p>
            <a:r>
              <a:rPr lang="en-US" dirty="0"/>
              <a:t>Global vs. Local Sourcing Decisions</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723727"/>
            <a:ext cx="8807980" cy="1998041"/>
          </a:xfrm>
        </p:spPr>
        <p:txBody>
          <a:bodyPr>
            <a:normAutofit/>
          </a:bodyPr>
          <a:lstStyle/>
          <a:p>
            <a:pPr marL="0" indent="0" algn="ctr">
              <a:buNone/>
            </a:pPr>
            <a:r>
              <a:rPr lang="en-US" sz="2400" dirty="0"/>
              <a:t>One of the most strategic decisions companies face is where to source from: globally (to get lowest cost) or locally (to reduce risk and build regional capacity). This decision has massive implications for supply chain resilience, cost, and community impact.</a:t>
            </a:r>
            <a:endParaRPr lang="pl-PL" dirty="0"/>
          </a:p>
        </p:txBody>
      </p:sp>
      <p:pic>
        <p:nvPicPr>
          <p:cNvPr id="1026" name="Picture 2">
            <a:extLst>
              <a:ext uri="{FF2B5EF4-FFF2-40B4-BE49-F238E27FC236}">
                <a16:creationId xmlns:a16="http://schemas.microsoft.com/office/drawing/2014/main" id="{9C4C6CEF-C6DD-61D0-0E42-257BBC81D4D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107" t="10832" r="6796" b="15346"/>
          <a:stretch>
            <a:fillRect/>
          </a:stretch>
        </p:blipFill>
        <p:spPr bwMode="auto">
          <a:xfrm>
            <a:off x="1876926" y="3545305"/>
            <a:ext cx="6224337" cy="3052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9574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F1EB-D0F4-72C6-E02E-C2D0FC39B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FAAFAB-94B9-2C5A-9B69-F80817B55AF4}"/>
              </a:ext>
            </a:extLst>
          </p:cNvPr>
          <p:cNvSpPr>
            <a:spLocks noGrp="1"/>
          </p:cNvSpPr>
          <p:nvPr>
            <p:ph type="title"/>
          </p:nvPr>
        </p:nvSpPr>
        <p:spPr>
          <a:xfrm>
            <a:off x="603253" y="539751"/>
            <a:ext cx="8396368" cy="717551"/>
          </a:xfrm>
        </p:spPr>
        <p:txBody>
          <a:bodyPr/>
          <a:lstStyle/>
          <a:p>
            <a:r>
              <a:rPr lang="pl-PL" dirty="0"/>
              <a:t>Global </a:t>
            </a:r>
            <a:r>
              <a:rPr lang="pl-PL" dirty="0" err="1"/>
              <a:t>Sourcing</a:t>
            </a:r>
            <a:r>
              <a:rPr lang="pl-PL" dirty="0"/>
              <a:t> (International Suppliers)</a:t>
            </a:r>
            <a:br>
              <a:rPr lang="pl-PL" dirty="0"/>
            </a:br>
            <a:br>
              <a:rPr lang="pl-PL" dirty="0"/>
            </a:br>
            <a:endParaRPr lang="pl-PL" dirty="0"/>
          </a:p>
        </p:txBody>
      </p:sp>
      <p:sp>
        <p:nvSpPr>
          <p:cNvPr id="3" name="Text Placeholder 2">
            <a:extLst>
              <a:ext uri="{FF2B5EF4-FFF2-40B4-BE49-F238E27FC236}">
                <a16:creationId xmlns:a16="http://schemas.microsoft.com/office/drawing/2014/main" id="{66611BAC-AB03-7D78-D8B3-35D27595A393}"/>
              </a:ext>
            </a:extLst>
          </p:cNvPr>
          <p:cNvSpPr>
            <a:spLocks noGrp="1"/>
          </p:cNvSpPr>
          <p:nvPr>
            <p:ph type="body" sz="half" idx="1"/>
          </p:nvPr>
        </p:nvSpPr>
        <p:spPr/>
        <p:txBody>
          <a:bodyPr>
            <a:normAutofit/>
          </a:bodyPr>
          <a:lstStyle/>
          <a:p>
            <a:pPr marL="0" indent="0">
              <a:buNone/>
            </a:pPr>
            <a:r>
              <a:rPr lang="pl-PL" sz="2400" b="1" dirty="0" err="1"/>
              <a:t>Advantages</a:t>
            </a:r>
            <a:r>
              <a:rPr lang="pl-PL" sz="2400" b="1" dirty="0"/>
              <a:t>:</a:t>
            </a:r>
            <a:endParaRPr lang="pl-PL" sz="2400" dirty="0"/>
          </a:p>
          <a:p>
            <a:pPr>
              <a:buFont typeface="Wingdings" panose="05000000000000000000" pitchFamily="2" charset="2"/>
              <a:buChar char="§"/>
            </a:pPr>
            <a:r>
              <a:rPr lang="en-US" sz="2200" dirty="0"/>
              <a:t>Cost Leadership: Lowest-cost suppliers often in low-labor-cost countries (Asia, Mexico, parts of Africa)</a:t>
            </a:r>
          </a:p>
          <a:p>
            <a:pPr>
              <a:buFont typeface="Wingdings" panose="05000000000000000000" pitchFamily="2" charset="2"/>
              <a:buChar char="§"/>
            </a:pPr>
            <a:r>
              <a:rPr lang="en-US" sz="2200" dirty="0"/>
              <a:t>Specialized Capability: Some products only available from specific geographies (certain minerals, specialized manufacturing)</a:t>
            </a:r>
          </a:p>
          <a:p>
            <a:pPr>
              <a:buFont typeface="Wingdings" panose="05000000000000000000" pitchFamily="2" charset="2"/>
              <a:buChar char="§"/>
            </a:pPr>
            <a:r>
              <a:rPr lang="en-US" sz="2200" dirty="0"/>
              <a:t>Economies of Scale: Large suppliers with efficient operations and volume discounts</a:t>
            </a:r>
          </a:p>
          <a:p>
            <a:pPr>
              <a:buFont typeface="Wingdings" panose="05000000000000000000" pitchFamily="2" charset="2"/>
              <a:buChar char="§"/>
            </a:pPr>
            <a:r>
              <a:rPr lang="en-US" sz="2200" dirty="0"/>
              <a:t>Advanced Technology: Developed countries often have latest technology and innovation</a:t>
            </a:r>
          </a:p>
        </p:txBody>
      </p:sp>
    </p:spTree>
    <p:extLst>
      <p:ext uri="{BB962C8B-B14F-4D97-AF65-F5344CB8AC3E}">
        <p14:creationId xmlns:p14="http://schemas.microsoft.com/office/powerpoint/2010/main" val="162819175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CA3F5-DE29-07F1-3628-ECCFF0CE9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1FD49-2EB0-83CD-4715-98E89416083B}"/>
              </a:ext>
            </a:extLst>
          </p:cNvPr>
          <p:cNvSpPr>
            <a:spLocks noGrp="1"/>
          </p:cNvSpPr>
          <p:nvPr>
            <p:ph type="title"/>
          </p:nvPr>
        </p:nvSpPr>
        <p:spPr>
          <a:xfrm>
            <a:off x="603253" y="539751"/>
            <a:ext cx="8396368" cy="717551"/>
          </a:xfrm>
        </p:spPr>
        <p:txBody>
          <a:bodyPr/>
          <a:lstStyle/>
          <a:p>
            <a:r>
              <a:rPr lang="pl-PL" dirty="0"/>
              <a:t>Global </a:t>
            </a:r>
            <a:r>
              <a:rPr lang="pl-PL" dirty="0" err="1"/>
              <a:t>Sourcing</a:t>
            </a:r>
            <a:r>
              <a:rPr lang="pl-PL" dirty="0"/>
              <a:t> (International Suppliers)</a:t>
            </a:r>
            <a:br>
              <a:rPr lang="pl-PL" dirty="0"/>
            </a:br>
            <a:br>
              <a:rPr lang="pl-PL" dirty="0"/>
            </a:br>
            <a:endParaRPr lang="pl-PL" dirty="0"/>
          </a:p>
        </p:txBody>
      </p:sp>
      <p:sp>
        <p:nvSpPr>
          <p:cNvPr id="3" name="Text Placeholder 2">
            <a:extLst>
              <a:ext uri="{FF2B5EF4-FFF2-40B4-BE49-F238E27FC236}">
                <a16:creationId xmlns:a16="http://schemas.microsoft.com/office/drawing/2014/main" id="{24953777-29A8-F8B0-6D3D-8C9E4990B114}"/>
              </a:ext>
            </a:extLst>
          </p:cNvPr>
          <p:cNvSpPr>
            <a:spLocks noGrp="1"/>
          </p:cNvSpPr>
          <p:nvPr>
            <p:ph type="body" sz="half" idx="1"/>
          </p:nvPr>
        </p:nvSpPr>
        <p:spPr>
          <a:xfrm>
            <a:off x="603253" y="1295404"/>
            <a:ext cx="8807980" cy="5334577"/>
          </a:xfrm>
        </p:spPr>
        <p:txBody>
          <a:bodyPr>
            <a:normAutofit fontScale="85000" lnSpcReduction="20000"/>
          </a:bodyPr>
          <a:lstStyle/>
          <a:p>
            <a:pPr marL="0" indent="0">
              <a:buNone/>
            </a:pPr>
            <a:r>
              <a:rPr lang="pl-PL" sz="2400" b="1" dirty="0" err="1"/>
              <a:t>Disadvantages</a:t>
            </a:r>
            <a:r>
              <a:rPr lang="pl-PL" sz="2400" b="1" dirty="0"/>
              <a:t>:</a:t>
            </a:r>
            <a:endParaRPr lang="pl-PL" sz="2400" dirty="0"/>
          </a:p>
          <a:p>
            <a:pPr>
              <a:buFont typeface="Wingdings" panose="05000000000000000000" pitchFamily="2" charset="2"/>
              <a:buChar char="§"/>
            </a:pPr>
            <a:r>
              <a:rPr lang="en-US" sz="2400" dirty="0"/>
              <a:t>Long Lead Times: Longer transit times (4-8 weeks shipping) require larger inventory buffers and working capital</a:t>
            </a:r>
          </a:p>
          <a:p>
            <a:pPr>
              <a:buFont typeface="Wingdings" panose="05000000000000000000" pitchFamily="2" charset="2"/>
              <a:buChar char="§"/>
            </a:pPr>
            <a:r>
              <a:rPr lang="en-US" sz="2400" dirty="0"/>
              <a:t>Supply Disruption Risk: Port delays, carrier failures, geopolitical events, natural disasters impact entire supply chain</a:t>
            </a:r>
          </a:p>
          <a:p>
            <a:pPr>
              <a:buFont typeface="Wingdings" panose="05000000000000000000" pitchFamily="2" charset="2"/>
              <a:buChar char="§"/>
            </a:pPr>
            <a:r>
              <a:rPr lang="en-US" sz="2400" dirty="0"/>
              <a:t>Quality Control Challenges: Harder to monitor and control quality from distance; limited on-site support</a:t>
            </a:r>
          </a:p>
          <a:p>
            <a:pPr>
              <a:buFont typeface="Wingdings" panose="05000000000000000000" pitchFamily="2" charset="2"/>
              <a:buChar char="§"/>
            </a:pPr>
            <a:r>
              <a:rPr lang="en-US" sz="2400" dirty="0"/>
              <a:t>Currency Risk: Exchange rate fluctuations affect final cost</a:t>
            </a:r>
          </a:p>
          <a:p>
            <a:pPr>
              <a:buFont typeface="Wingdings" panose="05000000000000000000" pitchFamily="2" charset="2"/>
              <a:buChar char="§"/>
            </a:pPr>
            <a:r>
              <a:rPr lang="en-US" sz="2400" dirty="0"/>
              <a:t>Hidden Costs: Import duties, shipping, inspection, compliance, longer payment cycles</a:t>
            </a:r>
          </a:p>
          <a:p>
            <a:pPr>
              <a:buFont typeface="Wingdings" panose="05000000000000000000" pitchFamily="2" charset="2"/>
              <a:buChar char="§"/>
            </a:pPr>
            <a:r>
              <a:rPr lang="en-US" sz="2400" dirty="0"/>
              <a:t>Ethical Concerns: Labor practices, environmental standards, transparency harder to verify</a:t>
            </a:r>
          </a:p>
          <a:p>
            <a:pPr>
              <a:buFont typeface="Wingdings" panose="05000000000000000000" pitchFamily="2" charset="2"/>
              <a:buChar char="§"/>
            </a:pPr>
            <a:r>
              <a:rPr lang="en-US" sz="2400" dirty="0"/>
              <a:t>Intellectual Property Risk: Counterfeiting, theft of designs/specifications</a:t>
            </a:r>
          </a:p>
        </p:txBody>
      </p:sp>
    </p:spTree>
    <p:extLst>
      <p:ext uri="{BB962C8B-B14F-4D97-AF65-F5344CB8AC3E}">
        <p14:creationId xmlns:p14="http://schemas.microsoft.com/office/powerpoint/2010/main" val="285353108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E5CA0-B76B-D786-C18F-8EA6DD8C49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7BF3C3-382C-E31E-A2EE-7FD0762DEC84}"/>
              </a:ext>
            </a:extLst>
          </p:cNvPr>
          <p:cNvSpPr>
            <a:spLocks noGrp="1"/>
          </p:cNvSpPr>
          <p:nvPr>
            <p:ph type="title"/>
          </p:nvPr>
        </p:nvSpPr>
        <p:spPr>
          <a:xfrm>
            <a:off x="603253" y="539751"/>
            <a:ext cx="8396368" cy="717551"/>
          </a:xfrm>
        </p:spPr>
        <p:txBody>
          <a:bodyPr/>
          <a:lstStyle/>
          <a:p>
            <a:r>
              <a:rPr lang="en-US" dirty="0"/>
              <a:t>Local Sourcing </a:t>
            </a:r>
            <a:br>
              <a:rPr lang="pl-PL" dirty="0"/>
            </a:br>
            <a:r>
              <a:rPr lang="en-US" dirty="0"/>
              <a:t>(Regional/Domestic Suppliers)</a:t>
            </a:r>
          </a:p>
        </p:txBody>
      </p:sp>
      <p:sp>
        <p:nvSpPr>
          <p:cNvPr id="3" name="Text Placeholder 2">
            <a:extLst>
              <a:ext uri="{FF2B5EF4-FFF2-40B4-BE49-F238E27FC236}">
                <a16:creationId xmlns:a16="http://schemas.microsoft.com/office/drawing/2014/main" id="{94B0612D-4310-2CD0-6C95-34F32A385440}"/>
              </a:ext>
            </a:extLst>
          </p:cNvPr>
          <p:cNvSpPr>
            <a:spLocks noGrp="1"/>
          </p:cNvSpPr>
          <p:nvPr>
            <p:ph type="body" sz="half" idx="1"/>
          </p:nvPr>
        </p:nvSpPr>
        <p:spPr>
          <a:xfrm>
            <a:off x="603253" y="1545259"/>
            <a:ext cx="8807980" cy="5334800"/>
          </a:xfrm>
        </p:spPr>
        <p:txBody>
          <a:bodyPr>
            <a:normAutofit fontScale="85000" lnSpcReduction="20000"/>
          </a:bodyPr>
          <a:lstStyle/>
          <a:p>
            <a:pPr marL="0" indent="0">
              <a:buNone/>
            </a:pPr>
            <a:r>
              <a:rPr lang="pl-PL" sz="2400" b="1" dirty="0" err="1"/>
              <a:t>Advantages</a:t>
            </a:r>
            <a:r>
              <a:rPr lang="pl-PL" sz="2400" b="1" dirty="0"/>
              <a:t>:</a:t>
            </a:r>
            <a:endParaRPr lang="pl-PL" sz="2400" dirty="0"/>
          </a:p>
          <a:p>
            <a:pPr>
              <a:buFont typeface="Wingdings" panose="05000000000000000000" pitchFamily="2" charset="2"/>
              <a:buChar char="§"/>
            </a:pPr>
            <a:r>
              <a:rPr lang="en-US" sz="2200" dirty="0"/>
              <a:t>Supply Security: Short lead times, easier disruption response, better visibility</a:t>
            </a:r>
          </a:p>
          <a:p>
            <a:pPr>
              <a:buFont typeface="Wingdings" panose="05000000000000000000" pitchFamily="2" charset="2"/>
              <a:buChar char="§"/>
            </a:pPr>
            <a:r>
              <a:rPr lang="en-US" sz="2200" dirty="0"/>
              <a:t>Responsive Partnerships: Local suppliers more accessible for problem-solving and changes</a:t>
            </a:r>
          </a:p>
          <a:p>
            <a:pPr>
              <a:buFont typeface="Wingdings" panose="05000000000000000000" pitchFamily="2" charset="2"/>
              <a:buChar char="§"/>
            </a:pPr>
            <a:r>
              <a:rPr lang="en-US" sz="2200" dirty="0"/>
              <a:t>Lower Working Capital: Shorter lead times reduce inventory carrying costs</a:t>
            </a:r>
          </a:p>
          <a:p>
            <a:pPr>
              <a:buFont typeface="Wingdings" panose="05000000000000000000" pitchFamily="2" charset="2"/>
              <a:buChar char="§"/>
            </a:pPr>
            <a:r>
              <a:rPr lang="en-US" sz="2200" dirty="0"/>
              <a:t>Quality Control: Easier on-site audits and quality management</a:t>
            </a:r>
          </a:p>
          <a:p>
            <a:pPr>
              <a:buFont typeface="Wingdings" panose="05000000000000000000" pitchFamily="2" charset="2"/>
              <a:buChar char="§"/>
            </a:pPr>
            <a:r>
              <a:rPr lang="en-US" sz="2200" dirty="0"/>
              <a:t>Risk Mitigation: Geo-diversification reduces concentration risk</a:t>
            </a:r>
          </a:p>
          <a:p>
            <a:pPr>
              <a:buFont typeface="Wingdings" panose="05000000000000000000" pitchFamily="2" charset="2"/>
              <a:buChar char="§"/>
            </a:pPr>
            <a:r>
              <a:rPr lang="en-US" sz="2200" dirty="0"/>
              <a:t>Community Impact: Jobs, skills development, local economic growth</a:t>
            </a:r>
          </a:p>
          <a:p>
            <a:pPr>
              <a:buFont typeface="Wingdings" panose="05000000000000000000" pitchFamily="2" charset="2"/>
              <a:buChar char="§"/>
            </a:pPr>
            <a:r>
              <a:rPr lang="en-US" sz="2200" dirty="0"/>
              <a:t>Ethical Alignment: Easier to verify labor and environmental practices</a:t>
            </a:r>
          </a:p>
          <a:p>
            <a:pPr>
              <a:buFont typeface="Wingdings" panose="05000000000000000000" pitchFamily="2" charset="2"/>
              <a:buChar char="§"/>
            </a:pPr>
            <a:r>
              <a:rPr lang="en-US" sz="2200" dirty="0"/>
              <a:t>Tariff/Compliance Benefits: </a:t>
            </a:r>
            <a:r>
              <a:rPr lang="en-US" sz="2200" dirty="0" err="1"/>
              <a:t>AfCFTA</a:t>
            </a:r>
            <a:r>
              <a:rPr lang="en-US" sz="2200" dirty="0"/>
              <a:t> trade agreements reduce tariffs within region</a:t>
            </a:r>
          </a:p>
        </p:txBody>
      </p:sp>
    </p:spTree>
    <p:extLst>
      <p:ext uri="{BB962C8B-B14F-4D97-AF65-F5344CB8AC3E}">
        <p14:creationId xmlns:p14="http://schemas.microsoft.com/office/powerpoint/2010/main" val="1322578149"/>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5CA58C19-E810-4694-90CF-87FD3CD68F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216</TotalTime>
  <Words>1116</Words>
  <Application>Microsoft Office PowerPoint</Application>
  <PresentationFormat>Widescreen</PresentationFormat>
  <Paragraphs>97</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vt:lpstr>
      <vt:lpstr>21_BasicWhite</vt:lpstr>
      <vt:lpstr>Procurement Strategies</vt:lpstr>
      <vt:lpstr>Road Transportation Systems Engineering Development in the Sub-Saharan Africa – Modern EU Master Programme &amp; Capacity Building</vt:lpstr>
      <vt:lpstr>PowerPoint Presentation</vt:lpstr>
      <vt:lpstr>Learning Objectives </vt:lpstr>
      <vt:lpstr>Section 1 Global vs. Local Sourcing Decisions    </vt:lpstr>
      <vt:lpstr>Global vs. Local Sourcing Decisions   </vt:lpstr>
      <vt:lpstr>Global Sourcing (International Suppliers)  </vt:lpstr>
      <vt:lpstr>Global Sourcing (International Suppliers)  </vt:lpstr>
      <vt:lpstr>Local Sourcing  (Regional/Domestic Suppliers)</vt:lpstr>
      <vt:lpstr>Local Sourcing  (Regional/Domestic Suppliers)</vt:lpstr>
      <vt:lpstr>Decision Framework: Global vs. Local</vt:lpstr>
      <vt:lpstr>Section 2 Make-or-Buy Analysis (Insourcing/Outsourcing)    </vt:lpstr>
      <vt:lpstr>Make-or-Buy Analysis    </vt:lpstr>
      <vt:lpstr>MAKE (Insourcing)</vt:lpstr>
      <vt:lpstr>MAKE (Insourcing)</vt:lpstr>
      <vt:lpstr>PowerPoint Presentation</vt:lpstr>
      <vt:lpstr>BUY (Outsourcing)</vt:lpstr>
      <vt:lpstr>BUY (Outsourcing)</vt:lpstr>
      <vt:lpstr>PowerPoint Presentation</vt:lpstr>
      <vt:lpstr>Section 3 Commodity Procurement Planning    </vt:lpstr>
      <vt:lpstr>Commodity vs. Non-Commodity Procurement     </vt:lpstr>
      <vt:lpstr>Commodity vs. Non-Commodity Procurement     </vt:lpstr>
      <vt:lpstr>PowerPoint Presentation</vt:lpstr>
      <vt:lpstr>PowerPoint Presentation</vt:lpstr>
      <vt:lpstr>Section 4 Contract Management Basics     </vt:lpstr>
      <vt:lpstr>Contract Management Basics     </vt:lpstr>
      <vt:lpstr>Essential Contract Elements (1/5)      </vt:lpstr>
      <vt:lpstr>Essential Contract Elements (3/5)      </vt:lpstr>
      <vt:lpstr>Essential Contract Elements (3/5)      </vt:lpstr>
      <vt:lpstr>Essential Contract Elements (4/5)      </vt:lpstr>
      <vt:lpstr>Essential Contract Elements (5/5)      </vt:lpstr>
      <vt:lpstr>Key Takeaways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40</cp:revision>
  <dcterms:modified xsi:type="dcterms:W3CDTF">2026-06-06T16:26:49Z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