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3"/>
  </p:notesMasterIdLst>
  <p:handoutMasterIdLst>
    <p:handoutMasterId r:id="rId24"/>
  </p:handoutMasterIdLst>
  <p:sldIdLst>
    <p:sldId id="306" r:id="rId5"/>
    <p:sldId id="313" r:id="rId6"/>
    <p:sldId id="307" r:id="rId7"/>
    <p:sldId id="314" r:id="rId8"/>
    <p:sldId id="317" r:id="rId9"/>
    <p:sldId id="329" r:id="rId10"/>
    <p:sldId id="330" r:id="rId11"/>
    <p:sldId id="331" r:id="rId12"/>
    <p:sldId id="332" r:id="rId13"/>
    <p:sldId id="333" r:id="rId14"/>
    <p:sldId id="334" r:id="rId15"/>
    <p:sldId id="335" r:id="rId16"/>
    <p:sldId id="336" r:id="rId17"/>
    <p:sldId id="337" r:id="rId18"/>
    <p:sldId id="338" r:id="rId19"/>
    <p:sldId id="339" r:id="rId20"/>
    <p:sldId id="340" r:id="rId21"/>
    <p:sldId id="309" r:id="rId22"/>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00518E"/>
    <a:srgbClr val="005EA4"/>
    <a:srgbClr val="F78722"/>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E2E2CFE-02EF-4653-85E5-CDC358C6EC7E}" v="1" dt="2026-05-04T16:38:28.589"/>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7" d="100"/>
          <a:sy n="147" d="100"/>
        </p:scale>
        <p:origin x="2922" y="11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04T16:38:28.589" v="0"/>
      <pc:docMkLst>
        <pc:docMk/>
      </pc:docMkLst>
      <pc:sldMasterChg chg="modSldLayout">
        <pc:chgData name="Wojciech Kustra" userId="afebd3d0-216b-4c4f-8992-1bf1fda6d5e8" providerId="ADAL" clId="{1D307E72-7901-4E61-A01B-3C4232ABCF63}" dt="2026-05-04T16:38:28.589" v="0"/>
        <pc:sldMasterMkLst>
          <pc:docMk/>
          <pc:sldMasterMk cId="0" sldId="2147483648"/>
        </pc:sldMasterMkLst>
        <pc:sldLayoutChg chg="modSp">
          <pc:chgData name="Wojciech Kustra" userId="afebd3d0-216b-4c4f-8992-1bf1fda6d5e8" providerId="ADAL" clId="{1D307E72-7901-4E61-A01B-3C4232ABCF63}" dt="2026-05-04T16:38:28.589" v="0"/>
          <pc:sldLayoutMkLst>
            <pc:docMk/>
            <pc:sldMasterMk cId="0" sldId="2147483648"/>
            <pc:sldLayoutMk cId="0" sldId="2147483650"/>
          </pc:sldLayoutMkLst>
          <pc:spChg chg="mod">
            <ac:chgData name="Wojciech Kustra" userId="afebd3d0-216b-4c4f-8992-1bf1fda6d5e8" providerId="ADAL" clId="{1D307E72-7901-4E61-A01B-3C4232ABCF63}" dt="2026-05-04T16:38:28.589" v="0"/>
            <ac:spMkLst>
              <pc:docMk/>
              <pc:sldMasterMk cId="0" sldId="2147483648"/>
              <pc:sldLayoutMk cId="0" sldId="2147483650"/>
              <ac:spMk id="5" creationId="{7E99E910-D45E-25AF-7503-AE875ECCEB8A}"/>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en-US" dirty="0"/>
              <a:t>Supply Chain Strategy and Network Design</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373602" y="3966005"/>
            <a:ext cx="9675241" cy="573865"/>
          </a:xfrm>
        </p:spPr>
        <p:txBody>
          <a:bodyPr/>
          <a:lstStyle/>
          <a:p>
            <a:r>
              <a:rPr lang="pl-PL" dirty="0"/>
              <a:t>Daniel Kaszubowski</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8D0E3A-2E87-7402-91DB-2A3B581DF9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BEEEF3-8322-2BC1-1FC0-A969204EA6E8}"/>
              </a:ext>
            </a:extLst>
          </p:cNvPr>
          <p:cNvSpPr>
            <a:spLocks noGrp="1"/>
          </p:cNvSpPr>
          <p:nvPr>
            <p:ph type="title"/>
          </p:nvPr>
        </p:nvSpPr>
        <p:spPr>
          <a:xfrm>
            <a:off x="603253" y="539751"/>
            <a:ext cx="8025358" cy="717551"/>
          </a:xfrm>
        </p:spPr>
        <p:txBody>
          <a:bodyPr/>
          <a:lstStyle/>
          <a:p>
            <a:r>
              <a:rPr lang="en-US" dirty="0"/>
              <a:t>From Chain to Network &amp; Centralization Decisions</a:t>
            </a:r>
            <a:br>
              <a:rPr lang="en-US" dirty="0"/>
            </a:br>
            <a:br>
              <a:rPr lang="en-US" dirty="0"/>
            </a:br>
            <a:br>
              <a:rPr lang="pl-PL" dirty="0"/>
            </a:br>
            <a:endParaRPr lang="pl-PL" dirty="0"/>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4BEE1763-014C-0F0C-5D86-714C0575E3F6}"/>
              </a:ext>
            </a:extLst>
          </p:cNvPr>
          <p:cNvPicPr>
            <a:picLocks noChangeAspect="1"/>
          </p:cNvPicPr>
          <p:nvPr/>
        </p:nvPicPr>
        <p:blipFill>
          <a:blip r:embed="rId2"/>
          <a:stretch>
            <a:fillRect/>
          </a:stretch>
        </p:blipFill>
        <p:spPr>
          <a:xfrm>
            <a:off x="603253" y="1735523"/>
            <a:ext cx="10180309" cy="4199763"/>
          </a:xfrm>
          <a:prstGeom prst="rect">
            <a:avLst/>
          </a:prstGeom>
        </p:spPr>
      </p:pic>
    </p:spTree>
    <p:extLst>
      <p:ext uri="{BB962C8B-B14F-4D97-AF65-F5344CB8AC3E}">
        <p14:creationId xmlns:p14="http://schemas.microsoft.com/office/powerpoint/2010/main" val="3643237630"/>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AC328-0BDF-57FA-19D9-853603D016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E2D4E8-4F45-C28B-EB20-EF4AE2998DC1}"/>
              </a:ext>
            </a:extLst>
          </p:cNvPr>
          <p:cNvSpPr>
            <a:spLocks noGrp="1"/>
          </p:cNvSpPr>
          <p:nvPr>
            <p:ph type="title"/>
          </p:nvPr>
        </p:nvSpPr>
        <p:spPr>
          <a:xfrm>
            <a:off x="7553497" y="2077604"/>
            <a:ext cx="3519055" cy="3059661"/>
          </a:xfrm>
        </p:spPr>
        <p:txBody>
          <a:bodyPr/>
          <a:lstStyle/>
          <a:p>
            <a:pPr algn="ctr"/>
            <a:r>
              <a:rPr lang="en-US" dirty="0"/>
              <a:t>Focused Factories, Distribution Strategies, and Global vs. Local-for-Local</a:t>
            </a:r>
            <a:br>
              <a:rPr lang="en-US" dirty="0"/>
            </a:br>
            <a:br>
              <a:rPr lang="en-US" dirty="0"/>
            </a:br>
            <a:br>
              <a:rPr lang="en-US" dirty="0"/>
            </a:br>
            <a:br>
              <a:rPr lang="pl-PL" dirty="0"/>
            </a:br>
            <a:endParaRPr lang="pl-PL" dirty="0"/>
          </a:p>
        </p:txBody>
      </p:sp>
      <p:pic>
        <p:nvPicPr>
          <p:cNvPr id="5" name="Obraz 4" descr="Obraz zawierający tekst, zrzut ekranu, Czcionka, numer&#10;&#10;Zawartość wygenerowana przez AI może być niepoprawna.">
            <a:extLst>
              <a:ext uri="{FF2B5EF4-FFF2-40B4-BE49-F238E27FC236}">
                <a16:creationId xmlns:a16="http://schemas.microsoft.com/office/drawing/2014/main" id="{27055658-147F-8E82-702C-85D855952244}"/>
              </a:ext>
            </a:extLst>
          </p:cNvPr>
          <p:cNvPicPr>
            <a:picLocks noChangeAspect="1"/>
          </p:cNvPicPr>
          <p:nvPr/>
        </p:nvPicPr>
        <p:blipFill>
          <a:blip r:embed="rId2"/>
          <a:stretch>
            <a:fillRect/>
          </a:stretch>
        </p:blipFill>
        <p:spPr>
          <a:xfrm>
            <a:off x="382386" y="277603"/>
            <a:ext cx="5713614" cy="5451588"/>
          </a:xfrm>
          <a:prstGeom prst="rect">
            <a:avLst/>
          </a:prstGeom>
        </p:spPr>
      </p:pic>
      <p:pic>
        <p:nvPicPr>
          <p:cNvPr id="7" name="Obraz 6">
            <a:extLst>
              <a:ext uri="{FF2B5EF4-FFF2-40B4-BE49-F238E27FC236}">
                <a16:creationId xmlns:a16="http://schemas.microsoft.com/office/drawing/2014/main" id="{84CB1284-921E-8C4C-78C7-2BF6D1956FC1}"/>
              </a:ext>
            </a:extLst>
          </p:cNvPr>
          <p:cNvPicPr>
            <a:picLocks noChangeAspect="1"/>
          </p:cNvPicPr>
          <p:nvPr/>
        </p:nvPicPr>
        <p:blipFill>
          <a:blip r:embed="rId3"/>
          <a:stretch>
            <a:fillRect/>
          </a:stretch>
        </p:blipFill>
        <p:spPr>
          <a:xfrm>
            <a:off x="429688" y="5932778"/>
            <a:ext cx="7123809" cy="647619"/>
          </a:xfrm>
          <a:prstGeom prst="rect">
            <a:avLst/>
          </a:prstGeom>
        </p:spPr>
      </p:pic>
    </p:spTree>
    <p:extLst>
      <p:ext uri="{BB962C8B-B14F-4D97-AF65-F5344CB8AC3E}">
        <p14:creationId xmlns:p14="http://schemas.microsoft.com/office/powerpoint/2010/main" val="3493271760"/>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EBB5D-8DEA-D70A-EB73-E9714E78A74D}"/>
            </a:ext>
          </a:extLst>
        </p:cNvPr>
        <p:cNvGrpSpPr/>
        <p:nvPr/>
      </p:nvGrpSpPr>
      <p:grpSpPr>
        <a:xfrm>
          <a:off x="0" y="0"/>
          <a:ext cx="0" cy="0"/>
          <a:chOff x="0" y="0"/>
          <a:chExt cx="0" cy="0"/>
        </a:xfrm>
      </p:grpSpPr>
      <p:pic>
        <p:nvPicPr>
          <p:cNvPr id="4" name="Obraz 3" descr="Obraz zawierający tekst, zrzut ekranu, Czcionka, numer&#10;&#10;Zawartość wygenerowana przez AI może być niepoprawna.">
            <a:extLst>
              <a:ext uri="{FF2B5EF4-FFF2-40B4-BE49-F238E27FC236}">
                <a16:creationId xmlns:a16="http://schemas.microsoft.com/office/drawing/2014/main" id="{0EE9140B-213F-3441-28A9-EBD734BE7FFA}"/>
              </a:ext>
            </a:extLst>
          </p:cNvPr>
          <p:cNvPicPr>
            <a:picLocks noChangeAspect="1"/>
          </p:cNvPicPr>
          <p:nvPr/>
        </p:nvPicPr>
        <p:blipFill>
          <a:blip r:embed="rId2"/>
          <a:stretch>
            <a:fillRect/>
          </a:stretch>
        </p:blipFill>
        <p:spPr>
          <a:xfrm>
            <a:off x="349133" y="526681"/>
            <a:ext cx="8063347" cy="5804638"/>
          </a:xfrm>
          <a:prstGeom prst="rect">
            <a:avLst/>
          </a:prstGeom>
        </p:spPr>
      </p:pic>
    </p:spTree>
    <p:extLst>
      <p:ext uri="{BB962C8B-B14F-4D97-AF65-F5344CB8AC3E}">
        <p14:creationId xmlns:p14="http://schemas.microsoft.com/office/powerpoint/2010/main" val="2861808768"/>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56301-5E6E-AD57-EC5C-53C4A101673F}"/>
            </a:ext>
          </a:extLst>
        </p:cNvPr>
        <p:cNvGrpSpPr/>
        <p:nvPr/>
      </p:nvGrpSpPr>
      <p:grpSpPr>
        <a:xfrm>
          <a:off x="0" y="0"/>
          <a:ext cx="0" cy="0"/>
          <a:chOff x="0" y="0"/>
          <a:chExt cx="0" cy="0"/>
        </a:xfrm>
      </p:grpSpPr>
      <p:pic>
        <p:nvPicPr>
          <p:cNvPr id="4" name="Obraz 3" descr="Obraz zawierający tekst, Czcionka, linia, zrzut ekranu&#10;&#10;Zawartość wygenerowana przez AI może być niepoprawna.">
            <a:extLst>
              <a:ext uri="{FF2B5EF4-FFF2-40B4-BE49-F238E27FC236}">
                <a16:creationId xmlns:a16="http://schemas.microsoft.com/office/drawing/2014/main" id="{87015241-C8B6-D244-E228-CA5BB5DAB026}"/>
              </a:ext>
            </a:extLst>
          </p:cNvPr>
          <p:cNvPicPr>
            <a:picLocks noChangeAspect="1"/>
          </p:cNvPicPr>
          <p:nvPr/>
        </p:nvPicPr>
        <p:blipFill>
          <a:blip r:embed="rId2"/>
          <a:stretch>
            <a:fillRect/>
          </a:stretch>
        </p:blipFill>
        <p:spPr>
          <a:xfrm>
            <a:off x="603253" y="2133762"/>
            <a:ext cx="9476190" cy="2590476"/>
          </a:xfrm>
          <a:prstGeom prst="rect">
            <a:avLst/>
          </a:prstGeom>
        </p:spPr>
      </p:pic>
      <p:sp>
        <p:nvSpPr>
          <p:cNvPr id="8" name="Tytuł 7">
            <a:extLst>
              <a:ext uri="{FF2B5EF4-FFF2-40B4-BE49-F238E27FC236}">
                <a16:creationId xmlns:a16="http://schemas.microsoft.com/office/drawing/2014/main" id="{A127468E-8630-E057-007B-B127865965C5}"/>
              </a:ext>
            </a:extLst>
          </p:cNvPr>
          <p:cNvSpPr>
            <a:spLocks noGrp="1"/>
          </p:cNvSpPr>
          <p:nvPr>
            <p:ph type="title"/>
          </p:nvPr>
        </p:nvSpPr>
        <p:spPr>
          <a:xfrm>
            <a:off x="603253" y="539751"/>
            <a:ext cx="8008732" cy="1338925"/>
          </a:xfrm>
        </p:spPr>
        <p:txBody>
          <a:bodyPr/>
          <a:lstStyle/>
          <a:p>
            <a:r>
              <a:rPr lang="en-US" dirty="0"/>
              <a:t>Focused Factories, Distribution Strategies, and Global vs. Local-for-Local</a:t>
            </a:r>
            <a:endParaRPr lang="pl-PL" dirty="0"/>
          </a:p>
        </p:txBody>
      </p:sp>
    </p:spTree>
    <p:extLst>
      <p:ext uri="{BB962C8B-B14F-4D97-AF65-F5344CB8AC3E}">
        <p14:creationId xmlns:p14="http://schemas.microsoft.com/office/powerpoint/2010/main" val="465002865"/>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766019-E708-E27B-0CCB-B072D7AF53A4}"/>
            </a:ext>
          </a:extLst>
        </p:cNvPr>
        <p:cNvGrpSpPr/>
        <p:nvPr/>
      </p:nvGrpSpPr>
      <p:grpSpPr>
        <a:xfrm>
          <a:off x="0" y="0"/>
          <a:ext cx="0" cy="0"/>
          <a:chOff x="0" y="0"/>
          <a:chExt cx="0" cy="0"/>
        </a:xfrm>
      </p:grpSpPr>
      <p:sp>
        <p:nvSpPr>
          <p:cNvPr id="8" name="Tytuł 7">
            <a:extLst>
              <a:ext uri="{FF2B5EF4-FFF2-40B4-BE49-F238E27FC236}">
                <a16:creationId xmlns:a16="http://schemas.microsoft.com/office/drawing/2014/main" id="{1CE0ED65-5573-FED0-E916-5817FEF5B7B1}"/>
              </a:ext>
            </a:extLst>
          </p:cNvPr>
          <p:cNvSpPr>
            <a:spLocks noGrp="1"/>
          </p:cNvSpPr>
          <p:nvPr>
            <p:ph type="title"/>
          </p:nvPr>
        </p:nvSpPr>
        <p:spPr>
          <a:xfrm>
            <a:off x="7550397" y="2090075"/>
            <a:ext cx="3721662" cy="1338925"/>
          </a:xfrm>
        </p:spPr>
        <p:txBody>
          <a:bodyPr/>
          <a:lstStyle/>
          <a:p>
            <a:pPr algn="ctr"/>
            <a:r>
              <a:rPr lang="en-US" dirty="0"/>
              <a:t>Network Orchestration, Extended Enterprise </a:t>
            </a:r>
            <a:br>
              <a:rPr lang="pl-PL" dirty="0"/>
            </a:br>
            <a:r>
              <a:rPr lang="en-US" dirty="0"/>
              <a:t>&amp; Virtual Supply Chains</a:t>
            </a:r>
          </a:p>
        </p:txBody>
      </p:sp>
      <p:pic>
        <p:nvPicPr>
          <p:cNvPr id="3" name="Obraz 2" descr="Obraz zawierający tekst, zrzut ekranu, Czcionka, numer&#10;&#10;Zawartość wygenerowana przez AI może być niepoprawna.">
            <a:extLst>
              <a:ext uri="{FF2B5EF4-FFF2-40B4-BE49-F238E27FC236}">
                <a16:creationId xmlns:a16="http://schemas.microsoft.com/office/drawing/2014/main" id="{44F3D7AF-A0C2-5D11-4C7E-4248BC18B372}"/>
              </a:ext>
            </a:extLst>
          </p:cNvPr>
          <p:cNvPicPr>
            <a:picLocks noChangeAspect="1"/>
          </p:cNvPicPr>
          <p:nvPr/>
        </p:nvPicPr>
        <p:blipFill>
          <a:blip r:embed="rId2"/>
          <a:stretch>
            <a:fillRect/>
          </a:stretch>
        </p:blipFill>
        <p:spPr>
          <a:xfrm>
            <a:off x="541369" y="535219"/>
            <a:ext cx="6776271" cy="5898831"/>
          </a:xfrm>
          <a:prstGeom prst="rect">
            <a:avLst/>
          </a:prstGeom>
        </p:spPr>
      </p:pic>
    </p:spTree>
    <p:extLst>
      <p:ext uri="{BB962C8B-B14F-4D97-AF65-F5344CB8AC3E}">
        <p14:creationId xmlns:p14="http://schemas.microsoft.com/office/powerpoint/2010/main" val="2762323390"/>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42A0D-1633-2C2C-75CD-069F3CBFD210}"/>
            </a:ext>
          </a:extLst>
        </p:cNvPr>
        <p:cNvGrpSpPr/>
        <p:nvPr/>
      </p:nvGrpSpPr>
      <p:grpSpPr>
        <a:xfrm>
          <a:off x="0" y="0"/>
          <a:ext cx="0" cy="0"/>
          <a:chOff x="0" y="0"/>
          <a:chExt cx="0" cy="0"/>
        </a:xfrm>
      </p:grpSpPr>
      <p:pic>
        <p:nvPicPr>
          <p:cNvPr id="4" name="Obraz 3" descr="Obraz zawierający tekst, zrzut ekranu, Czcionka&#10;&#10;Zawartość wygenerowana przez AI może być niepoprawna.">
            <a:extLst>
              <a:ext uri="{FF2B5EF4-FFF2-40B4-BE49-F238E27FC236}">
                <a16:creationId xmlns:a16="http://schemas.microsoft.com/office/drawing/2014/main" id="{92A22017-905C-0731-2693-67B150A5346B}"/>
              </a:ext>
            </a:extLst>
          </p:cNvPr>
          <p:cNvPicPr>
            <a:picLocks noChangeAspect="1"/>
          </p:cNvPicPr>
          <p:nvPr/>
        </p:nvPicPr>
        <p:blipFill>
          <a:blip r:embed="rId2"/>
          <a:stretch>
            <a:fillRect/>
          </a:stretch>
        </p:blipFill>
        <p:spPr>
          <a:xfrm>
            <a:off x="479229" y="1878675"/>
            <a:ext cx="9170960" cy="3458095"/>
          </a:xfrm>
          <a:prstGeom prst="rect">
            <a:avLst/>
          </a:prstGeom>
        </p:spPr>
      </p:pic>
      <p:sp>
        <p:nvSpPr>
          <p:cNvPr id="5" name="Tytuł 7">
            <a:extLst>
              <a:ext uri="{FF2B5EF4-FFF2-40B4-BE49-F238E27FC236}">
                <a16:creationId xmlns:a16="http://schemas.microsoft.com/office/drawing/2014/main" id="{C56CCB4D-10A9-8609-DC07-92D0EBDB3FB9}"/>
              </a:ext>
            </a:extLst>
          </p:cNvPr>
          <p:cNvSpPr txBox="1">
            <a:spLocks/>
          </p:cNvSpPr>
          <p:nvPr/>
        </p:nvSpPr>
        <p:spPr>
          <a:xfrm>
            <a:off x="479229" y="573000"/>
            <a:ext cx="8008732" cy="133892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45720" rIns="45719" bIns="45720" anchor="t">
            <a:noAutofit/>
          </a:bodyPr>
          <a:lstStyle>
            <a:lvl1pPr marL="0" marR="0" indent="0" algn="l" defTabSz="1219154" rtl="0" latinLnBrk="0">
              <a:lnSpc>
                <a:spcPct val="80000"/>
              </a:lnSpc>
              <a:spcBef>
                <a:spcPts val="0"/>
              </a:spcBef>
              <a:spcAft>
                <a:spcPts val="0"/>
              </a:spcAft>
              <a:buClrTx/>
              <a:buSzTx/>
              <a:buFontTx/>
              <a:buNone/>
              <a:tabLst/>
              <a:defRPr kumimoji="0" sz="32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hangingPunct="1"/>
            <a:r>
              <a:rPr lang="en-US" dirty="0"/>
              <a:t>Network Orchestration, Extended Enterprise &amp; Virtual Supply Chains</a:t>
            </a:r>
            <a:endParaRPr lang="pl-PL" dirty="0"/>
          </a:p>
        </p:txBody>
      </p:sp>
    </p:spTree>
    <p:extLst>
      <p:ext uri="{BB962C8B-B14F-4D97-AF65-F5344CB8AC3E}">
        <p14:creationId xmlns:p14="http://schemas.microsoft.com/office/powerpoint/2010/main" val="2499644334"/>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41628-9A13-CD28-94CA-595294C2EBC8}"/>
            </a:ext>
          </a:extLst>
        </p:cNvPr>
        <p:cNvGrpSpPr/>
        <p:nvPr/>
      </p:nvGrpSpPr>
      <p:grpSpPr>
        <a:xfrm>
          <a:off x="0" y="0"/>
          <a:ext cx="0" cy="0"/>
          <a:chOff x="0" y="0"/>
          <a:chExt cx="0" cy="0"/>
        </a:xfrm>
      </p:grpSpPr>
      <p:sp>
        <p:nvSpPr>
          <p:cNvPr id="5" name="Tytuł 7">
            <a:extLst>
              <a:ext uri="{FF2B5EF4-FFF2-40B4-BE49-F238E27FC236}">
                <a16:creationId xmlns:a16="http://schemas.microsoft.com/office/drawing/2014/main" id="{50E9D0CA-E526-DE46-6A5F-6DA1BBA33812}"/>
              </a:ext>
            </a:extLst>
          </p:cNvPr>
          <p:cNvSpPr txBox="1">
            <a:spLocks/>
          </p:cNvSpPr>
          <p:nvPr/>
        </p:nvSpPr>
        <p:spPr>
          <a:xfrm>
            <a:off x="479229" y="573000"/>
            <a:ext cx="8008732" cy="133892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45720" rIns="45719" bIns="45720" anchor="t">
            <a:noAutofit/>
          </a:bodyPr>
          <a:lstStyle>
            <a:lvl1pPr marL="0" marR="0" indent="0" algn="l" defTabSz="1219154" rtl="0" latinLnBrk="0">
              <a:lnSpc>
                <a:spcPct val="80000"/>
              </a:lnSpc>
              <a:spcBef>
                <a:spcPts val="0"/>
              </a:spcBef>
              <a:spcAft>
                <a:spcPts val="0"/>
              </a:spcAft>
              <a:buClrTx/>
              <a:buSzTx/>
              <a:buFontTx/>
              <a:buNone/>
              <a:tabLst/>
              <a:defRPr kumimoji="0" sz="32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r>
              <a:rPr lang="en-US" dirty="0"/>
              <a:t>Virtual Supply Chains </a:t>
            </a:r>
            <a:br>
              <a:rPr lang="pl-PL" dirty="0"/>
            </a:br>
            <a:r>
              <a:rPr lang="en-US" dirty="0"/>
              <a:t>and Collaboration</a:t>
            </a:r>
          </a:p>
        </p:txBody>
      </p:sp>
      <p:pic>
        <p:nvPicPr>
          <p:cNvPr id="3" name="Obraz 2" descr="Obraz zawierający tekst, zrzut ekranu, Czcionka, numer&#10;&#10;Zawartość wygenerowana przez AI może być niepoprawna.">
            <a:extLst>
              <a:ext uri="{FF2B5EF4-FFF2-40B4-BE49-F238E27FC236}">
                <a16:creationId xmlns:a16="http://schemas.microsoft.com/office/drawing/2014/main" id="{BBBD04B6-680F-8F17-FAC1-5C264A4B1FE5}"/>
              </a:ext>
            </a:extLst>
          </p:cNvPr>
          <p:cNvPicPr>
            <a:picLocks noChangeAspect="1"/>
          </p:cNvPicPr>
          <p:nvPr/>
        </p:nvPicPr>
        <p:blipFill>
          <a:blip r:embed="rId2"/>
          <a:srcRect t="8963"/>
          <a:stretch>
            <a:fillRect/>
          </a:stretch>
        </p:blipFill>
        <p:spPr>
          <a:xfrm>
            <a:off x="566780" y="1536970"/>
            <a:ext cx="7069435" cy="5151876"/>
          </a:xfrm>
          <a:prstGeom prst="rect">
            <a:avLst/>
          </a:prstGeom>
        </p:spPr>
      </p:pic>
    </p:spTree>
    <p:extLst>
      <p:ext uri="{BB962C8B-B14F-4D97-AF65-F5344CB8AC3E}">
        <p14:creationId xmlns:p14="http://schemas.microsoft.com/office/powerpoint/2010/main" val="3806617271"/>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4C4D9-A842-B8D2-A062-3E7DC4F61D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CE9FED-7FD5-9053-CEFF-07F1B637571B}"/>
              </a:ext>
            </a:extLst>
          </p:cNvPr>
          <p:cNvSpPr>
            <a:spLocks noGrp="1"/>
          </p:cNvSpPr>
          <p:nvPr>
            <p:ph type="title"/>
          </p:nvPr>
        </p:nvSpPr>
        <p:spPr/>
        <p:txBody>
          <a:bodyPr/>
          <a:lstStyle/>
          <a:p>
            <a:r>
              <a:rPr lang="pl-PL" dirty="0" err="1"/>
              <a:t>Key</a:t>
            </a:r>
            <a:r>
              <a:rPr lang="pl-PL" dirty="0"/>
              <a:t> </a:t>
            </a:r>
            <a:r>
              <a:rPr lang="pl-PL" dirty="0" err="1"/>
              <a:t>Takeaways</a:t>
            </a:r>
            <a:br>
              <a:rPr lang="pl-PL" dirty="0"/>
            </a:br>
            <a:br>
              <a:rPr lang="pl-PL" dirty="0"/>
            </a:br>
            <a:endParaRPr lang="pl-PL" dirty="0"/>
          </a:p>
        </p:txBody>
      </p:sp>
      <p:sp>
        <p:nvSpPr>
          <p:cNvPr id="3" name="Text Placeholder 2">
            <a:extLst>
              <a:ext uri="{FF2B5EF4-FFF2-40B4-BE49-F238E27FC236}">
                <a16:creationId xmlns:a16="http://schemas.microsoft.com/office/drawing/2014/main" id="{3E5BF933-8456-266E-FDD0-138862D6C2D2}"/>
              </a:ext>
            </a:extLst>
          </p:cNvPr>
          <p:cNvSpPr>
            <a:spLocks noGrp="1"/>
          </p:cNvSpPr>
          <p:nvPr>
            <p:ph type="body" sz="half" idx="1"/>
          </p:nvPr>
        </p:nvSpPr>
        <p:spPr/>
        <p:txBody>
          <a:bodyPr>
            <a:normAutofit fontScale="92500" lnSpcReduction="10000"/>
          </a:bodyPr>
          <a:lstStyle/>
          <a:p>
            <a:pPr>
              <a:buFont typeface="Wingdings" panose="05000000000000000000" pitchFamily="2" charset="2"/>
              <a:buChar char="§"/>
            </a:pPr>
            <a:r>
              <a:rPr lang="en-US" sz="2400" dirty="0"/>
              <a:t>Supply chain strategy must align with business goals and drives decisions on supply base, facilities, and network structure.</a:t>
            </a:r>
          </a:p>
          <a:p>
            <a:pPr>
              <a:buFont typeface="Wingdings" panose="05000000000000000000" pitchFamily="2" charset="2"/>
              <a:buChar char="§"/>
            </a:pPr>
            <a:r>
              <a:rPr lang="en-US" sz="2400" dirty="0"/>
              <a:t>Supply base management (single vs. multiple sourcing) and strategic purchasing planning are core long-term levers.</a:t>
            </a:r>
          </a:p>
          <a:p>
            <a:pPr>
              <a:buFont typeface="Wingdings" panose="05000000000000000000" pitchFamily="2" charset="2"/>
              <a:buChar char="§"/>
            </a:pPr>
            <a:r>
              <a:rPr lang="en-US" sz="2400" dirty="0"/>
              <a:t>Modern supply chains are networks, not simple chains; centralization vs. decentralization is a crucial design choice.</a:t>
            </a:r>
          </a:p>
          <a:p>
            <a:pPr>
              <a:buFont typeface="Wingdings" panose="05000000000000000000" pitchFamily="2" charset="2"/>
              <a:buChar char="§"/>
            </a:pPr>
            <a:r>
              <a:rPr lang="en-US" sz="2400" dirty="0"/>
              <a:t>Focused factories and distribution, and the choice between global and local-for-local, shape cost, speed, and resilience—especially under </a:t>
            </a:r>
            <a:r>
              <a:rPr lang="en-US" sz="2400" dirty="0" err="1"/>
              <a:t>AfCFTA</a:t>
            </a:r>
            <a:r>
              <a:rPr lang="en-US" sz="2400" dirty="0"/>
              <a:t> and African infrastructure realities.</a:t>
            </a:r>
          </a:p>
          <a:p>
            <a:pPr>
              <a:buFont typeface="Wingdings" panose="05000000000000000000" pitchFamily="2" charset="2"/>
              <a:buChar char="§"/>
            </a:pPr>
            <a:r>
              <a:rPr lang="en-US" sz="2400" dirty="0"/>
              <a:t>Network orchestration, extended enterprise, and virtual supply chains emphasize collaboration, shared information, and coordination across all partners.</a:t>
            </a:r>
          </a:p>
        </p:txBody>
      </p:sp>
    </p:spTree>
    <p:extLst>
      <p:ext uri="{BB962C8B-B14F-4D97-AF65-F5344CB8AC3E}">
        <p14:creationId xmlns:p14="http://schemas.microsoft.com/office/powerpoint/2010/main" val="2519006820"/>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26AFE-5E04-83F7-1187-F50FFF0648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B9F0C7-EBAF-DC7B-4C6E-654FD8E6ED22}"/>
              </a:ext>
            </a:extLst>
          </p:cNvPr>
          <p:cNvSpPr>
            <a:spLocks noGrp="1"/>
          </p:cNvSpPr>
          <p:nvPr>
            <p:ph type="title"/>
          </p:nvPr>
        </p:nvSpPr>
        <p:spPr/>
        <p:txBody>
          <a:bodyPr/>
          <a:lstStyle/>
          <a:p>
            <a:r>
              <a:rPr lang="pl-PL" dirty="0"/>
              <a:t>Learning </a:t>
            </a:r>
            <a:r>
              <a:rPr lang="pl-PL" dirty="0" err="1"/>
              <a:t>Objectives</a:t>
            </a:r>
            <a:br>
              <a:rPr lang="pl-PL" dirty="0"/>
            </a:br>
            <a:endParaRPr lang="pl-PL" dirty="0"/>
          </a:p>
        </p:txBody>
      </p:sp>
      <p:sp>
        <p:nvSpPr>
          <p:cNvPr id="3" name="Text Placeholder 2">
            <a:extLst>
              <a:ext uri="{FF2B5EF4-FFF2-40B4-BE49-F238E27FC236}">
                <a16:creationId xmlns:a16="http://schemas.microsoft.com/office/drawing/2014/main" id="{842D0BFD-B883-9EEB-020D-38BA427E4553}"/>
              </a:ext>
            </a:extLst>
          </p:cNvPr>
          <p:cNvSpPr>
            <a:spLocks noGrp="1"/>
          </p:cNvSpPr>
          <p:nvPr>
            <p:ph type="body" sz="half" idx="1"/>
          </p:nvPr>
        </p:nvSpPr>
        <p:spPr/>
        <p:txBody>
          <a:bodyPr>
            <a:normAutofit/>
          </a:bodyPr>
          <a:lstStyle/>
          <a:p>
            <a:pPr>
              <a:buFont typeface="Wingdings" panose="05000000000000000000" pitchFamily="2" charset="2"/>
              <a:buChar char="§"/>
            </a:pPr>
            <a:r>
              <a:rPr lang="en-US" sz="2400" dirty="0"/>
              <a:t>Explain the link between business strategy and supply chain network design.</a:t>
            </a:r>
          </a:p>
          <a:p>
            <a:pPr>
              <a:buFont typeface="Wingdings" panose="05000000000000000000" pitchFamily="2" charset="2"/>
              <a:buChar char="§"/>
            </a:pPr>
            <a:r>
              <a:rPr lang="en-US" sz="2400" dirty="0"/>
              <a:t>Describe supply base management strategies and strategic purchasing planning.</a:t>
            </a:r>
          </a:p>
          <a:p>
            <a:pPr>
              <a:buFont typeface="Wingdings" panose="05000000000000000000" pitchFamily="2" charset="2"/>
              <a:buChar char="§"/>
            </a:pPr>
            <a:r>
              <a:rPr lang="en-US" sz="2400" dirty="0"/>
              <a:t>Distinguish between supply chain and supply network concepts.</a:t>
            </a:r>
          </a:p>
          <a:p>
            <a:pPr>
              <a:buFont typeface="Wingdings" panose="05000000000000000000" pitchFamily="2" charset="2"/>
              <a:buChar char="§"/>
            </a:pPr>
            <a:r>
              <a:rPr lang="en-US" sz="2400" dirty="0"/>
              <a:t>Compare centralization vs. decentralization and global vs. local-for-local strategies.</a:t>
            </a:r>
          </a:p>
          <a:p>
            <a:pPr>
              <a:buFont typeface="Wingdings" panose="05000000000000000000" pitchFamily="2" charset="2"/>
              <a:buChar char="§"/>
            </a:pPr>
            <a:r>
              <a:rPr lang="en-US" sz="2400" dirty="0"/>
              <a:t>Recognize the role of network orchestration, extended enterprise, and virtual supply chains.</a:t>
            </a:r>
          </a:p>
        </p:txBody>
      </p:sp>
    </p:spTree>
    <p:extLst>
      <p:ext uri="{BB962C8B-B14F-4D97-AF65-F5344CB8AC3E}">
        <p14:creationId xmlns:p14="http://schemas.microsoft.com/office/powerpoint/2010/main" val="313744036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AC520-EF16-DFB5-CC86-715EC41CFA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BAA10-50CD-744D-84CC-72011A7355B3}"/>
              </a:ext>
            </a:extLst>
          </p:cNvPr>
          <p:cNvSpPr>
            <a:spLocks noGrp="1"/>
          </p:cNvSpPr>
          <p:nvPr>
            <p:ph type="title"/>
          </p:nvPr>
        </p:nvSpPr>
        <p:spPr>
          <a:xfrm>
            <a:off x="603253" y="539751"/>
            <a:ext cx="8025358" cy="717551"/>
          </a:xfrm>
        </p:spPr>
        <p:txBody>
          <a:bodyPr/>
          <a:lstStyle/>
          <a:p>
            <a:r>
              <a:rPr lang="en-US" dirty="0"/>
              <a:t>Supply Chain Strategy &amp; Supply Base Management</a:t>
            </a:r>
            <a:br>
              <a:rPr lang="en-US" dirty="0"/>
            </a:br>
            <a:br>
              <a:rPr lang="pl-PL" dirty="0"/>
            </a:br>
            <a:endParaRPr lang="pl-PL" dirty="0"/>
          </a:p>
        </p:txBody>
      </p:sp>
      <p:pic>
        <p:nvPicPr>
          <p:cNvPr id="7" name="Obraz 6" descr="Obraz zawierający tekst, zrzut ekranu, Czcionka&#10;&#10;Zawartość wygenerowana przez AI może być niepoprawna.">
            <a:extLst>
              <a:ext uri="{FF2B5EF4-FFF2-40B4-BE49-F238E27FC236}">
                <a16:creationId xmlns:a16="http://schemas.microsoft.com/office/drawing/2014/main" id="{8CB58E2C-1F48-EC3F-236D-E8157ABA9913}"/>
              </a:ext>
            </a:extLst>
          </p:cNvPr>
          <p:cNvPicPr>
            <a:picLocks noChangeAspect="1"/>
          </p:cNvPicPr>
          <p:nvPr/>
        </p:nvPicPr>
        <p:blipFill>
          <a:blip r:embed="rId2"/>
          <a:stretch>
            <a:fillRect/>
          </a:stretch>
        </p:blipFill>
        <p:spPr>
          <a:xfrm>
            <a:off x="603253" y="2147881"/>
            <a:ext cx="9923465" cy="4170368"/>
          </a:xfrm>
          <a:prstGeom prst="rect">
            <a:avLst/>
          </a:prstGeom>
        </p:spPr>
      </p:pic>
    </p:spTree>
    <p:extLst>
      <p:ext uri="{BB962C8B-B14F-4D97-AF65-F5344CB8AC3E}">
        <p14:creationId xmlns:p14="http://schemas.microsoft.com/office/powerpoint/2010/main" val="9739574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E3A25-1E58-A688-DE53-53E4E57400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F3B461-9E8F-28DE-DFF2-3FD81D72508D}"/>
              </a:ext>
            </a:extLst>
          </p:cNvPr>
          <p:cNvSpPr>
            <a:spLocks noGrp="1"/>
          </p:cNvSpPr>
          <p:nvPr>
            <p:ph type="title"/>
          </p:nvPr>
        </p:nvSpPr>
        <p:spPr>
          <a:xfrm>
            <a:off x="7802882" y="1969540"/>
            <a:ext cx="2887286" cy="2668962"/>
          </a:xfrm>
        </p:spPr>
        <p:txBody>
          <a:bodyPr/>
          <a:lstStyle/>
          <a:p>
            <a:pPr algn="ctr"/>
            <a:r>
              <a:rPr lang="en-US" dirty="0"/>
              <a:t>Supply Chain Strategy &amp; Supply Base Management</a:t>
            </a:r>
            <a:br>
              <a:rPr lang="en-US" dirty="0"/>
            </a:br>
            <a:br>
              <a:rPr lang="pl-PL" dirty="0"/>
            </a:br>
            <a:endParaRPr lang="pl-PL" dirty="0"/>
          </a:p>
        </p:txBody>
      </p:sp>
      <p:pic>
        <p:nvPicPr>
          <p:cNvPr id="4" name="Obraz 3" descr="Obraz zawierający tekst, zrzut ekranu, Czcionka, numer&#10;&#10;Zawartość wygenerowana przez AI może być niepoprawna.">
            <a:extLst>
              <a:ext uri="{FF2B5EF4-FFF2-40B4-BE49-F238E27FC236}">
                <a16:creationId xmlns:a16="http://schemas.microsoft.com/office/drawing/2014/main" id="{2866333A-611D-1212-3A81-A64896EEBD85}"/>
              </a:ext>
            </a:extLst>
          </p:cNvPr>
          <p:cNvPicPr>
            <a:picLocks noChangeAspect="1"/>
          </p:cNvPicPr>
          <p:nvPr/>
        </p:nvPicPr>
        <p:blipFill>
          <a:blip r:embed="rId2"/>
          <a:stretch>
            <a:fillRect/>
          </a:stretch>
        </p:blipFill>
        <p:spPr>
          <a:xfrm>
            <a:off x="0" y="0"/>
            <a:ext cx="6696134" cy="6858000"/>
          </a:xfrm>
          <a:prstGeom prst="rect">
            <a:avLst/>
          </a:prstGeom>
        </p:spPr>
      </p:pic>
    </p:spTree>
    <p:extLst>
      <p:ext uri="{BB962C8B-B14F-4D97-AF65-F5344CB8AC3E}">
        <p14:creationId xmlns:p14="http://schemas.microsoft.com/office/powerpoint/2010/main" val="276002807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2F632-AB0B-1763-EEEB-A6FD51DA4ECB}"/>
            </a:ext>
          </a:extLst>
        </p:cNvPr>
        <p:cNvGrpSpPr/>
        <p:nvPr/>
      </p:nvGrpSpPr>
      <p:grpSpPr>
        <a:xfrm>
          <a:off x="0" y="0"/>
          <a:ext cx="0" cy="0"/>
          <a:chOff x="0" y="0"/>
          <a:chExt cx="0" cy="0"/>
        </a:xfrm>
      </p:grpSpPr>
      <p:pic>
        <p:nvPicPr>
          <p:cNvPr id="5" name="Obraz 4" descr="Obraz zawierający tekst, zrzut ekranu, Czcionka, numer&#10;&#10;Zawartość wygenerowana przez AI może być niepoprawna.">
            <a:extLst>
              <a:ext uri="{FF2B5EF4-FFF2-40B4-BE49-F238E27FC236}">
                <a16:creationId xmlns:a16="http://schemas.microsoft.com/office/drawing/2014/main" id="{A0BF9986-337B-2F55-4957-739F1C395B51}"/>
              </a:ext>
            </a:extLst>
          </p:cNvPr>
          <p:cNvPicPr>
            <a:picLocks noChangeAspect="1"/>
          </p:cNvPicPr>
          <p:nvPr/>
        </p:nvPicPr>
        <p:blipFill>
          <a:blip r:embed="rId2"/>
          <a:stretch>
            <a:fillRect/>
          </a:stretch>
        </p:blipFill>
        <p:spPr>
          <a:xfrm>
            <a:off x="0" y="0"/>
            <a:ext cx="8818696" cy="6858000"/>
          </a:xfrm>
          <a:prstGeom prst="rect">
            <a:avLst/>
          </a:prstGeom>
        </p:spPr>
      </p:pic>
    </p:spTree>
    <p:extLst>
      <p:ext uri="{BB962C8B-B14F-4D97-AF65-F5344CB8AC3E}">
        <p14:creationId xmlns:p14="http://schemas.microsoft.com/office/powerpoint/2010/main" val="1849697074"/>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E0684-3014-3809-C203-BEA26EB9F6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9ED659-06D1-8DBA-10B0-909339A2FED5}"/>
              </a:ext>
            </a:extLst>
          </p:cNvPr>
          <p:cNvSpPr>
            <a:spLocks noGrp="1"/>
          </p:cNvSpPr>
          <p:nvPr>
            <p:ph type="title"/>
          </p:nvPr>
        </p:nvSpPr>
        <p:spPr>
          <a:xfrm>
            <a:off x="603253" y="539751"/>
            <a:ext cx="8025358" cy="717551"/>
          </a:xfrm>
        </p:spPr>
        <p:txBody>
          <a:bodyPr/>
          <a:lstStyle/>
          <a:p>
            <a:r>
              <a:rPr lang="en-US" dirty="0"/>
              <a:t>From Chain to Network &amp; Centralization Decisions</a:t>
            </a:r>
            <a:br>
              <a:rPr lang="en-US" dirty="0"/>
            </a:br>
            <a:br>
              <a:rPr lang="en-US" dirty="0"/>
            </a:br>
            <a:br>
              <a:rPr lang="pl-PL" dirty="0"/>
            </a:br>
            <a:endParaRPr lang="pl-PL" dirty="0"/>
          </a:p>
        </p:txBody>
      </p:sp>
      <p:pic>
        <p:nvPicPr>
          <p:cNvPr id="4" name="Obraz 3" descr="Obraz zawierający tekst, zrzut ekranu, Czcionka, numer&#10;&#10;Zawartość wygenerowana przez AI może być niepoprawna.">
            <a:extLst>
              <a:ext uri="{FF2B5EF4-FFF2-40B4-BE49-F238E27FC236}">
                <a16:creationId xmlns:a16="http://schemas.microsoft.com/office/drawing/2014/main" id="{F0C15F4D-D5E3-5437-B804-9CA0784A390C}"/>
              </a:ext>
            </a:extLst>
          </p:cNvPr>
          <p:cNvPicPr>
            <a:picLocks noChangeAspect="1"/>
          </p:cNvPicPr>
          <p:nvPr/>
        </p:nvPicPr>
        <p:blipFill>
          <a:blip r:embed="rId2"/>
          <a:stretch>
            <a:fillRect/>
          </a:stretch>
        </p:blipFill>
        <p:spPr>
          <a:xfrm>
            <a:off x="597710" y="1568775"/>
            <a:ext cx="8546289" cy="4899147"/>
          </a:xfrm>
          <a:prstGeom prst="rect">
            <a:avLst/>
          </a:prstGeom>
        </p:spPr>
      </p:pic>
    </p:spTree>
    <p:extLst>
      <p:ext uri="{BB962C8B-B14F-4D97-AF65-F5344CB8AC3E}">
        <p14:creationId xmlns:p14="http://schemas.microsoft.com/office/powerpoint/2010/main" val="132082526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C8C42F-4F2D-2ED6-19FC-30BE585D62A6}"/>
            </a:ext>
          </a:extLst>
        </p:cNvPr>
        <p:cNvGrpSpPr/>
        <p:nvPr/>
      </p:nvGrpSpPr>
      <p:grpSpPr>
        <a:xfrm>
          <a:off x="0" y="0"/>
          <a:ext cx="0" cy="0"/>
          <a:chOff x="0" y="0"/>
          <a:chExt cx="0" cy="0"/>
        </a:xfrm>
      </p:grpSpPr>
      <p:pic>
        <p:nvPicPr>
          <p:cNvPr id="5" name="Obraz 4" descr="Obraz zawierający tekst, zrzut ekranu, Czcionka, numer&#10;&#10;Zawartość wygenerowana przez AI może być niepoprawna.">
            <a:extLst>
              <a:ext uri="{FF2B5EF4-FFF2-40B4-BE49-F238E27FC236}">
                <a16:creationId xmlns:a16="http://schemas.microsoft.com/office/drawing/2014/main" id="{7A6A35AB-9E47-7DB4-0E4C-9803167C8DBA}"/>
              </a:ext>
            </a:extLst>
          </p:cNvPr>
          <p:cNvPicPr>
            <a:picLocks noChangeAspect="1"/>
          </p:cNvPicPr>
          <p:nvPr/>
        </p:nvPicPr>
        <p:blipFill>
          <a:blip r:embed="rId2"/>
          <a:stretch>
            <a:fillRect/>
          </a:stretch>
        </p:blipFill>
        <p:spPr>
          <a:xfrm>
            <a:off x="498765" y="347729"/>
            <a:ext cx="7955280" cy="6162541"/>
          </a:xfrm>
          <a:prstGeom prst="rect">
            <a:avLst/>
          </a:prstGeom>
        </p:spPr>
      </p:pic>
    </p:spTree>
    <p:extLst>
      <p:ext uri="{BB962C8B-B14F-4D97-AF65-F5344CB8AC3E}">
        <p14:creationId xmlns:p14="http://schemas.microsoft.com/office/powerpoint/2010/main" val="386925876"/>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CC34DD6E-BFE7-408F-BF99-BA6E3A1ED3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164</TotalTime>
  <Words>290</Words>
  <Application>Microsoft Office PowerPoint</Application>
  <PresentationFormat>Widescreen</PresentationFormat>
  <Paragraphs>24</Paragraphs>
  <Slides>18</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Aptos</vt:lpstr>
      <vt:lpstr>Arial</vt:lpstr>
      <vt:lpstr>Arial Rounded MT Bold</vt:lpstr>
      <vt:lpstr>Calibri</vt:lpstr>
      <vt:lpstr>Helvetica Neue</vt:lpstr>
      <vt:lpstr>Helvetica Neue Medium</vt:lpstr>
      <vt:lpstr>Montserrat Regular</vt:lpstr>
      <vt:lpstr>Wingdings</vt:lpstr>
      <vt:lpstr>21_BasicWhite</vt:lpstr>
      <vt:lpstr>Supply Chain Strategy and Network Design</vt:lpstr>
      <vt:lpstr>Road Transportation Systems Engineering Development in the Sub-Saharan Africa – Modern EU Master Programme &amp; Capacity Building</vt:lpstr>
      <vt:lpstr>PowerPoint Presentation</vt:lpstr>
      <vt:lpstr>Learning Objectives </vt:lpstr>
      <vt:lpstr>Supply Chain Strategy &amp; Supply Base Management  </vt:lpstr>
      <vt:lpstr>Supply Chain Strategy &amp; Supply Base Management  </vt:lpstr>
      <vt:lpstr>PowerPoint Presentation</vt:lpstr>
      <vt:lpstr>From Chain to Network &amp; Centralization Decisions   </vt:lpstr>
      <vt:lpstr>PowerPoint Presentation</vt:lpstr>
      <vt:lpstr>From Chain to Network &amp; Centralization Decisions   </vt:lpstr>
      <vt:lpstr>Focused Factories, Distribution Strategies, and Global vs. Local-for-Local    </vt:lpstr>
      <vt:lpstr>PowerPoint Presentation</vt:lpstr>
      <vt:lpstr>Focused Factories, Distribution Strategies, and Global vs. Local-for-Local</vt:lpstr>
      <vt:lpstr>Network Orchestration, Extended Enterprise  &amp; Virtual Supply Chains</vt:lpstr>
      <vt:lpstr>PowerPoint Presentation</vt:lpstr>
      <vt:lpstr>PowerPoint Presentation</vt:lpstr>
      <vt:lpstr>Key Takeaways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Daniel Kaszubowski</dc:creator>
  <cp:lastModifiedBy>Wojciech Kustra</cp:lastModifiedBy>
  <cp:revision>35</cp:revision>
  <dcterms:modified xsi:type="dcterms:W3CDTF">2026-05-04T16:38:31Z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