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5CBBA9-2D01-CB5C-05A2-17F7B1E85627}" v="2" dt="2026-05-26T16:21:49.008"/>
    <p1510:client id="{FADBF0CC-67BC-44EE-AFC3-76AA0FD65F3A}" v="11" dt="2026-05-26T12:05:56.563"/>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682" y="53"/>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inglot@pg.edu.pl" userId="S::adam.inglot_pg.edu.pl#ext#@fril.onmicrosoft.com::f3fe147e-12d2-407c-a2f2-fa7169a36f34" providerId="AD" clId="Web-{F05CBBA9-2D01-CB5C-05A2-17F7B1E85627}"/>
    <pc:docChg chg="modSld">
      <pc:chgData name="adam.inglot@pg.edu.pl" userId="S::adam.inglot_pg.edu.pl#ext#@fril.onmicrosoft.com::f3fe147e-12d2-407c-a2f2-fa7169a36f34" providerId="AD" clId="Web-{F05CBBA9-2D01-CB5C-05A2-17F7B1E85627}" dt="2026-05-26T16:21:49.008" v="1"/>
      <pc:docMkLst>
        <pc:docMk/>
      </pc:docMkLst>
      <pc:sldChg chg="addSp modSp">
        <pc:chgData name="adam.inglot@pg.edu.pl" userId="S::adam.inglot_pg.edu.pl#ext#@fril.onmicrosoft.com::f3fe147e-12d2-407c-a2f2-fa7169a36f34" providerId="AD" clId="Web-{F05CBBA9-2D01-CB5C-05A2-17F7B1E85627}" dt="2026-05-26T16:21:49.008" v="1"/>
        <pc:sldMkLst>
          <pc:docMk/>
          <pc:sldMk cId="1830511694" sldId="316"/>
        </pc:sldMkLst>
        <pc:picChg chg="add mod">
          <ac:chgData name="adam.inglot@pg.edu.pl" userId="S::adam.inglot_pg.edu.pl#ext#@fril.onmicrosoft.com::f3fe147e-12d2-407c-a2f2-fa7169a36f34" providerId="AD" clId="Web-{F05CBBA9-2D01-CB5C-05A2-17F7B1E85627}" dt="2026-05-26T16:21:49.008" v="1"/>
          <ac:picMkLst>
            <pc:docMk/>
            <pc:sldMk cId="1830511694" sldId="316"/>
            <ac:picMk id="3" creationId="{D1614B69-EDEF-ED4C-3059-4237AB2AEE95}"/>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29.05.2026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smtClean="0">
                <a:ln>
                  <a:noFill/>
                </a:ln>
                <a:solidFill>
                  <a:srgbClr val="00518E"/>
                </a:solidFill>
                <a:effectLst/>
                <a:uFillTx/>
                <a:latin typeface="+mn-lt"/>
                <a:ea typeface="+mn-ea"/>
                <a:cs typeface="+mn-cs"/>
                <a:sym typeface="Helvetica Neue"/>
              </a:rPr>
              <a:t>Co-</a:t>
            </a:r>
            <a:r>
              <a:rPr kumimoji="0" lang="en-US" sz="1400" b="0" i="0" u="none" strike="noStrike" cap="none" spc="0" normalizeH="0" baseline="0" dirty="0" smtClean="0">
                <a:ln>
                  <a:noFill/>
                </a:ln>
                <a:solidFill>
                  <a:srgbClr val="00518E"/>
                </a:solidFill>
                <a:effectLst/>
                <a:uFillTx/>
                <a:latin typeface="+mn-lt"/>
                <a:ea typeface="+mn-ea"/>
                <a:cs typeface="+mn-cs"/>
                <a:sym typeface="Helvetica Neue"/>
              </a:rPr>
              <a:t>Funded </a:t>
            </a:r>
            <a:r>
              <a:rPr kumimoji="0" lang="en-US" sz="1400" b="0" i="0" u="none" strike="noStrike" cap="none" spc="0" normalizeH="0" baseline="0" dirty="0">
                <a:ln>
                  <a:noFill/>
                </a:ln>
                <a:solidFill>
                  <a:srgbClr val="00518E"/>
                </a:solidFill>
                <a:effectLst/>
                <a:uFillTx/>
                <a:latin typeface="+mn-lt"/>
                <a:ea typeface="+mn-ea"/>
                <a:cs typeface="+mn-cs"/>
                <a:sym typeface="Helvetica Neue"/>
              </a:rPr>
              <a:t>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852682758?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Additional</a:t>
            </a:r>
            <a:r>
              <a:rPr lang="pl-PL" dirty="0"/>
              <a:t> </a:t>
            </a:r>
            <a:r>
              <a:rPr lang="pl-PL" dirty="0" err="1"/>
              <a:t>material</a:t>
            </a:r>
            <a:r>
              <a:rPr lang="pl-PL" dirty="0"/>
              <a:t/>
            </a:r>
            <a:br>
              <a:rPr lang="pl-PL" dirty="0"/>
            </a:br>
            <a:r>
              <a:rPr lang="en-US" i="1" dirty="0"/>
              <a:t>Climate-Resilient, Low-Volume Road Design and Management</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pl-PL" dirty="0"/>
              <a:t>Gordon R. Keller, </a:t>
            </a:r>
            <a:r>
              <a:rPr lang="pl-PL" dirty="0" err="1"/>
              <a:t>Genesee</a:t>
            </a:r>
            <a:r>
              <a:rPr lang="pl-PL" dirty="0"/>
              <a:t> </a:t>
            </a:r>
            <a:r>
              <a:rPr lang="pl-PL" dirty="0" err="1"/>
              <a:t>Geotechnical</a:t>
            </a:r>
            <a:r>
              <a:rPr lang="pl-PL" dirty="0"/>
              <a:t>; Donald N. Lindsay, CA </a:t>
            </a:r>
            <a:r>
              <a:rPr lang="pl-PL" dirty="0" err="1"/>
              <a:t>Geological</a:t>
            </a:r>
            <a:r>
              <a:rPr lang="pl-PL" dirty="0"/>
              <a:t> </a:t>
            </a:r>
            <a:r>
              <a:rPr lang="pl-PL" dirty="0" err="1"/>
              <a:t>Survey</a:t>
            </a:r>
            <a:r>
              <a:rPr lang="pl-PL" dirty="0"/>
              <a:t>; moderator Laura Fay, WTI; TRB, 07.08.2023</a:t>
            </a: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TRB Webinar: </a:t>
            </a:r>
            <a:r>
              <a:rPr lang="en-US" dirty="0"/>
              <a:t>Climate-Resilient, Low-Volume Road Design and Management</a:t>
            </a:r>
            <a:endParaRPr lang="en-GB" dirty="0"/>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rmAutofit fontScale="77500" lnSpcReduction="20000"/>
          </a:bodyPr>
          <a:lstStyle/>
          <a:p>
            <a:r>
              <a:rPr lang="en-US" dirty="0"/>
              <a:t>Extreme weather impacts to roads can be damaging and costly, but measures for adaptation and storm damage mitigation are available. </a:t>
            </a:r>
            <a:endParaRPr lang="pl-PL" dirty="0"/>
          </a:p>
          <a:p>
            <a:r>
              <a:rPr lang="en-US" dirty="0"/>
              <a:t>TRB hosted a webinar on Monday, August 7, 2023 from 1:00 PM to 2:30 PM Eastern that presented useful and practical climate adaptation measures that road designers and managers can implement to help “stormproof” roads and reduce the risk of climate-induced damage. </a:t>
            </a:r>
            <a:endParaRPr lang="pl-PL" dirty="0"/>
          </a:p>
          <a:p>
            <a:r>
              <a:rPr lang="en-US" dirty="0"/>
              <a:t>Presenters shared key measures for road maintenance, drainage design, slope stabilization, and debris flow mitigation to prevent or minimize damage from fires and storms.</a:t>
            </a:r>
            <a:endParaRPr lang="en-GB" dirty="0"/>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This webinar was sponsored by TRB’s Standing Technical Committees on Mechanics and Drainage of Saturated and Unsaturated Geomaterials, Transportation Earthworks, and Geotechnical Instrumentation and </a:t>
            </a:r>
            <a:r>
              <a:rPr lang="pl-PL" sz="1200" dirty="0" err="1"/>
              <a:t>Modelling</a:t>
            </a:r>
            <a:r>
              <a:rPr lang="en-GB" sz="1200" dirty="0"/>
              <a:t>.</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TRB Webinar: </a:t>
            </a:r>
            <a:r>
              <a:rPr lang="en-US" dirty="0"/>
              <a:t>Climate-Resilient, Low-Volume Road Design and Management</a:t>
            </a:r>
            <a:endParaRPr lang="en-GB" dirty="0"/>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fontScale="92500" lnSpcReduction="10000"/>
          </a:bodyPr>
          <a:lstStyle/>
          <a:p>
            <a:r>
              <a:rPr lang="pl-PL" b="1" dirty="0" err="1"/>
              <a:t>Webinar</a:t>
            </a:r>
            <a:r>
              <a:rPr lang="pl-PL" b="1" dirty="0"/>
              <a:t> agenda and </a:t>
            </a:r>
            <a:r>
              <a:rPr lang="pl-PL" b="1" dirty="0" err="1"/>
              <a:t>presenters</a:t>
            </a:r>
            <a:endParaRPr lang="pl-PL" dirty="0"/>
          </a:p>
          <a:p>
            <a:pPr lvl="1"/>
            <a:r>
              <a:rPr lang="pl-PL" dirty="0" err="1"/>
              <a:t>Climate-resilient</a:t>
            </a:r>
            <a:r>
              <a:rPr lang="pl-PL" dirty="0"/>
              <a:t>, </a:t>
            </a:r>
            <a:r>
              <a:rPr lang="pl-PL" dirty="0" err="1"/>
              <a:t>low-volume</a:t>
            </a:r>
            <a:r>
              <a:rPr lang="pl-PL" dirty="0"/>
              <a:t> </a:t>
            </a:r>
            <a:r>
              <a:rPr lang="pl-PL" dirty="0" err="1"/>
              <a:t>road</a:t>
            </a:r>
            <a:r>
              <a:rPr lang="pl-PL" dirty="0"/>
              <a:t> design – Gordon R. Keller, </a:t>
            </a:r>
            <a:r>
              <a:rPr lang="pl-PL" i="1" dirty="0" err="1"/>
              <a:t>Genesee</a:t>
            </a:r>
            <a:r>
              <a:rPr lang="pl-PL" i="1" dirty="0"/>
              <a:t> </a:t>
            </a:r>
            <a:r>
              <a:rPr lang="pl-PL" i="1" dirty="0" err="1"/>
              <a:t>Geotechnical</a:t>
            </a:r>
            <a:endParaRPr lang="pl-PL" dirty="0"/>
          </a:p>
          <a:p>
            <a:pPr lvl="1"/>
            <a:r>
              <a:rPr lang="pl-PL" dirty="0" err="1"/>
              <a:t>Fire</a:t>
            </a:r>
            <a:r>
              <a:rPr lang="pl-PL" dirty="0"/>
              <a:t>, </a:t>
            </a:r>
            <a:r>
              <a:rPr lang="pl-PL" dirty="0" err="1"/>
              <a:t>floods</a:t>
            </a:r>
            <a:r>
              <a:rPr lang="pl-PL" dirty="0"/>
              <a:t>, and </a:t>
            </a:r>
            <a:r>
              <a:rPr lang="pl-PL" dirty="0" err="1"/>
              <a:t>debris</a:t>
            </a:r>
            <a:r>
              <a:rPr lang="pl-PL" dirty="0"/>
              <a:t> </a:t>
            </a:r>
            <a:r>
              <a:rPr lang="pl-PL" dirty="0" err="1"/>
              <a:t>flow</a:t>
            </a:r>
            <a:r>
              <a:rPr lang="pl-PL" dirty="0"/>
              <a:t> </a:t>
            </a:r>
            <a:r>
              <a:rPr lang="pl-PL" dirty="0" err="1"/>
              <a:t>impacts</a:t>
            </a:r>
            <a:r>
              <a:rPr lang="pl-PL" dirty="0"/>
              <a:t> on </a:t>
            </a:r>
            <a:r>
              <a:rPr lang="pl-PL" dirty="0" err="1"/>
              <a:t>rural</a:t>
            </a:r>
            <a:r>
              <a:rPr lang="pl-PL" dirty="0"/>
              <a:t> </a:t>
            </a:r>
            <a:r>
              <a:rPr lang="pl-PL" dirty="0" err="1"/>
              <a:t>infrastructure</a:t>
            </a:r>
            <a:r>
              <a:rPr lang="pl-PL" dirty="0"/>
              <a:t> – Donald N. Lindsay, </a:t>
            </a:r>
            <a:r>
              <a:rPr lang="pl-PL" i="1" dirty="0"/>
              <a:t>California </a:t>
            </a:r>
            <a:r>
              <a:rPr lang="pl-PL" i="1" dirty="0" err="1"/>
              <a:t>Geological</a:t>
            </a:r>
            <a:r>
              <a:rPr lang="pl-PL" i="1" dirty="0"/>
              <a:t> </a:t>
            </a:r>
            <a:r>
              <a:rPr lang="pl-PL" i="1" dirty="0" err="1"/>
              <a:t>Survey</a:t>
            </a:r>
            <a:endParaRPr lang="pl-PL" dirty="0"/>
          </a:p>
          <a:p>
            <a:pPr lvl="1"/>
            <a:r>
              <a:rPr lang="pl-PL" dirty="0" err="1"/>
              <a:t>Question</a:t>
            </a:r>
            <a:r>
              <a:rPr lang="pl-PL" dirty="0"/>
              <a:t> and </a:t>
            </a:r>
            <a:r>
              <a:rPr lang="pl-PL" dirty="0" err="1"/>
              <a:t>answer</a:t>
            </a:r>
            <a:r>
              <a:rPr lang="pl-PL" dirty="0"/>
              <a:t> </a:t>
            </a:r>
            <a:r>
              <a:rPr lang="pl-PL" dirty="0" err="1"/>
              <a:t>session</a:t>
            </a:r>
            <a:r>
              <a:rPr lang="pl-PL" dirty="0"/>
              <a:t> </a:t>
            </a:r>
            <a:r>
              <a:rPr lang="pl-PL" dirty="0" err="1"/>
              <a:t>moderated</a:t>
            </a:r>
            <a:r>
              <a:rPr lang="pl-PL" dirty="0"/>
              <a:t> by Laura Fay, </a:t>
            </a:r>
            <a:r>
              <a:rPr lang="pl-PL" i="1" dirty="0"/>
              <a:t>Western </a:t>
            </a:r>
            <a:r>
              <a:rPr lang="pl-PL" i="1" dirty="0" err="1"/>
              <a:t>Transportation</a:t>
            </a:r>
            <a:r>
              <a:rPr lang="pl-PL" i="1" dirty="0"/>
              <a:t> </a:t>
            </a:r>
            <a:r>
              <a:rPr lang="pl-PL" i="1" dirty="0" err="1"/>
              <a:t>Institute</a:t>
            </a:r>
            <a:endParaRPr lang="pl-PL"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dirty="0"/>
              <a:t>TRB Webinar: </a:t>
            </a:r>
            <a:r>
              <a:rPr lang="en-US" dirty="0"/>
              <a:t>Climate-Resilient, Low-Volume Road Design and Management</a:t>
            </a:r>
            <a:endParaRPr lang="en-GB" dirty="0"/>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rPr lang="en-GB" b="1" dirty="0"/>
              <a:t>Learning Objectives</a:t>
            </a:r>
            <a:r>
              <a:rPr lang="pl-PL" b="1" dirty="0"/>
              <a:t>:</a:t>
            </a:r>
          </a:p>
          <a:p>
            <a:pPr lvl="1"/>
            <a:r>
              <a:rPr lang="en-US" dirty="0"/>
              <a:t>Utilize a variety of tools or design measures, particularly related to drainage, to prevent storm damage to roads</a:t>
            </a:r>
          </a:p>
          <a:p>
            <a:pPr lvl="1"/>
            <a:r>
              <a:rPr lang="en-US" dirty="0"/>
              <a:t>Implement damage prevention measures and fire-flood-debris flow mechanisms</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dirty="0"/>
              <a:t>TRB Webinar: </a:t>
            </a:r>
            <a:r>
              <a:rPr lang="en-US" dirty="0"/>
              <a:t>Climate-Resilient, Low-Volume Road Design and Management</a:t>
            </a:r>
            <a:endParaRPr lang="en-GB" dirty="0"/>
          </a:p>
        </p:txBody>
      </p:sp>
      <p:pic>
        <p:nvPicPr>
          <p:cNvPr id="3" name="Multimedia online 2" descr="Extreme weather impacts to roads can be damaging and costly, but measures for adaptation and storm damage mitigation are available. TRB hosted a webinar on Monday, August 7, 2023 from 1:00 PM to 2:30 PM Eastern that presented useful and practical climate adaptation measures that road designers and managers can implement to help “stormproof” roads and reduce the risk of climate-induced damage. Presenters shared key measures for road maintenance, drainage design, slope stabilization, and debris flow mitigation to prevent or minimize damage from fires and storms." title="TRB Webinar: Climate-Resilient, Low-Volume Road Design and Management">
            <a:hlinkClick r:id="" action="ppaction://noaction"/>
            <a:extLst>
              <a:ext uri="{FF2B5EF4-FFF2-40B4-BE49-F238E27FC236}">
                <a16:creationId xmlns:a16="http://schemas.microsoft.com/office/drawing/2014/main" id="{D1614B69-EDEF-ED4C-3059-4237AB2AEE95}"/>
              </a:ext>
            </a:extLst>
          </p:cNvPr>
          <p:cNvPicPr>
            <a:picLocks noRot="1" noChangeAspect="1"/>
          </p:cNvPicPr>
          <p:nvPr>
            <a:videoFile r:link="rId1"/>
          </p:nvPr>
        </p:nvPicPr>
        <p:blipFill>
          <a:blip r:embed="rId3"/>
          <a:stretch>
            <a:fillRect/>
          </a:stretch>
        </p:blipFill>
        <p:spPr>
          <a:xfrm>
            <a:off x="1227138" y="685800"/>
            <a:ext cx="9737725" cy="5486400"/>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CB95B522-9B54-49FA-BF3B-1394C7B9F3A3}"/>
</file>

<file path=docProps/app.xml><?xml version="1.0" encoding="utf-8"?>
<Properties xmlns="http://schemas.openxmlformats.org/officeDocument/2006/extended-properties" xmlns:vt="http://schemas.openxmlformats.org/officeDocument/2006/docPropsVTypes">
  <TotalTime>243</TotalTime>
  <Words>258</Words>
  <Application>Microsoft Office PowerPoint</Application>
  <PresentationFormat>Panoramiczny</PresentationFormat>
  <Paragraphs>19</Paragraphs>
  <Slides>8</Slides>
  <Notes>1</Notes>
  <HiddenSlides>0</HiddenSlides>
  <MMClips>1</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8</vt:i4>
      </vt:variant>
    </vt:vector>
  </HeadingPairs>
  <TitlesOfParts>
    <vt:vector size="17" baseType="lpstr">
      <vt:lpstr>Aptos</vt:lpstr>
      <vt:lpstr>Arial</vt:lpstr>
      <vt:lpstr>Arial Rounded MT Bold</vt:lpstr>
      <vt:lpstr>Calibri</vt:lpstr>
      <vt:lpstr>Helvetica Neue</vt:lpstr>
      <vt:lpstr>Helvetica Neue Medium</vt:lpstr>
      <vt:lpstr>Jura Light Bold</vt:lpstr>
      <vt:lpstr>Montserrat Regular</vt:lpstr>
      <vt:lpstr>21_BasicWhite</vt:lpstr>
      <vt:lpstr>Additional material Climate-Resilient, Low-Volume Road Design and Management</vt:lpstr>
      <vt:lpstr>Road Transportation Systems Engineering Development in the Sub-Saharan Africa – Modern EU Master Programme &amp; Capacity Building</vt:lpstr>
      <vt:lpstr>Prezentacja programu PowerPoint</vt:lpstr>
      <vt:lpstr>TRB Webinar: Climate-Resilient, Low-Volume Road Design and Management</vt:lpstr>
      <vt:lpstr>TRB Webinar: Climate-Resilient, Low-Volume Road Design and Management</vt:lpstr>
      <vt:lpstr>TRB Webinar: Climate-Resilient, Low-Volume Road Design and Management</vt:lpstr>
      <vt:lpstr>TRB Webinar: Climate-Resilient, Low-Volume Road Design and Management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Adam</cp:lastModifiedBy>
  <cp:revision>29</cp:revision>
  <dcterms:modified xsi:type="dcterms:W3CDTF">2026-05-29T10:32:53Z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