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306" r:id="rId5"/>
    <p:sldId id="308" r:id="rId6"/>
    <p:sldId id="313" r:id="rId7"/>
    <p:sldId id="382" r:id="rId8"/>
    <p:sldId id="524" r:id="rId9"/>
    <p:sldId id="507" r:id="rId10"/>
    <p:sldId id="508" r:id="rId11"/>
    <p:sldId id="523" r:id="rId12"/>
    <p:sldId id="509" r:id="rId13"/>
    <p:sldId id="510" r:id="rId14"/>
    <p:sldId id="511" r:id="rId15"/>
    <p:sldId id="512" r:id="rId16"/>
    <p:sldId id="513" r:id="rId17"/>
    <p:sldId id="514" r:id="rId18"/>
    <p:sldId id="522" r:id="rId19"/>
    <p:sldId id="517" r:id="rId20"/>
    <p:sldId id="518" r:id="rId21"/>
    <p:sldId id="519" r:id="rId22"/>
    <p:sldId id="515" r:id="rId23"/>
    <p:sldId id="516" r:id="rId24"/>
    <p:sldId id="527" r:id="rId25"/>
    <p:sldId id="528" r:id="rId26"/>
    <p:sldId id="529" r:id="rId27"/>
    <p:sldId id="530" r:id="rId28"/>
    <p:sldId id="458" r:id="rId29"/>
    <p:sldId id="309" r:id="rId30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.xlsx"/></Relationships>
</file>

<file path=ppt/charts/_rels/chart2.xml.rels><?xml version='1.0' encoding='UTF-8' standalone='yes'?>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1.xlsx"/></Relationships>
</file>

<file path=ppt/charts/_rels/chart3.xml.rels><?xml version='1.0' encoding='UTF-8' standalone='yes'?>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Répartition modale à Copenhague (2021, tous déplacements)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9F14-49AD-A937-108F10D5BFFD}"/>
              </c:ext>
            </c:extLst>
          </c:dPt>
          <c:dPt>
            <c:idx val="1"/>
            <c:bubble3D val="0"/>
            <c:explosion val="5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9F14-49AD-A937-108F10D5BFF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5-9F14-49AD-A937-108F10D5BFFD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7-9F14-49AD-A937-108F10D5BFF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F14-49AD-A937-108F10D5BFF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F14-49AD-A937-108F10D5BFFD}"/>
                </c:ext>
              </c:extLst>
            </c:dLbl>
            <c:dLbl>
              <c:idx val="2"/>
              <c:layout>
                <c:manualLayout>
                  <c:x val="-0.16842276914734564"/>
                  <c:y val="-4.45757928875286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14-49AD-A937-108F10D5BFF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9F14-49AD-A937-108F10D5BF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spc="0" baseline="0">
                    <a:solidFill>
                      <a:srgbClr val="006B94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Transport public</c:v>
                </c:pt>
                <c:pt idx="1">
                  <c:v>Vélo</c:v>
                </c:pt>
                <c:pt idx="2">
                  <c:v>Marche</c:v>
                </c:pt>
                <c:pt idx="3">
                  <c:v>Transport individuel motorisé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14.0</c:v>
                </c:pt>
                <c:pt idx="1">
                  <c:v>21.0</c:v>
                </c:pt>
                <c:pt idx="2">
                  <c:v>35.0</c:v>
                </c:pt>
                <c:pt idx="3">
                  <c:v>30.0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8-9F14-49AD-A937-108F10D5BFF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t>Répartition du volume de trafic voyageurs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Transport aérien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4.7</c:v>
                </c:pt>
                <c:pt idx="1">
                  <c:v>4.5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FA4E-48BB-817D-2CEDF44161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Rail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7.5</c:v>
                </c:pt>
                <c:pt idx="1">
                  <c:v>8.9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FA4E-48BB-817D-2CEDF44161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Transport public routier de voyageurs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7.0</c:v>
                </c:pt>
                <c:pt idx="1">
                  <c:v>5.6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FA4E-48BB-817D-2CEDF441610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Transport privé motorisé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80.8</c:v>
                </c:pt>
                <c:pt idx="1">
                  <c:v>80.9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FA4E-48BB-817D-2CEDF4416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4646960"/>
        <c:axId val="654647288"/>
      </c:barChart>
      <c:catAx>
        <c:axId val="65464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7288"/>
        <c:crosses val="autoZero"/>
        <c:auto val="1"/>
        <c:lblAlgn val="ctr"/>
        <c:lblOffset val="100"/>
        <c:noMultiLvlLbl val="0"/>
      </c:catAx>
      <c:valAx>
        <c:axId val="654647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600072688865539E-4"/>
          <c:y val="0.7761898202425811"/>
          <c:w val="0.99337241196514936"/>
          <c:h val="0.203076395627538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t>Répartition du volume de trafic de marchandises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Pipelines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2.6</c:v>
                </c:pt>
                <c:pt idx="1">
                  <c:v>2.5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F5AF-49B6-8921-E9EE7C6DE9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Transport fluvial intérieur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9.9</c:v>
                </c:pt>
                <c:pt idx="1">
                  <c:v>6.3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F5AF-49B6-8921-E9EE7C6DE9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Chemins de fer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17.1</c:v>
                </c:pt>
                <c:pt idx="1">
                  <c:v>19.0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F5AF-49B6-8921-E9EE7C6DE90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Transport routier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70.2</c:v>
                </c:pt>
                <c:pt idx="1">
                  <c:v>72.0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F5AF-49B6-8921-E9EE7C6DE90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Transport aérien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2010</c:v>
                </c:pt>
                <c:pt idx="1">
                  <c:v>2022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0.2</c:v>
                </c:pt>
                <c:pt idx="1">
                  <c:v>0.2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4-F5AF-49B6-8921-E9EE7C6DE9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4646960"/>
        <c:axId val="654647288"/>
      </c:barChart>
      <c:catAx>
        <c:axId val="65464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7288"/>
        <c:crosses val="autoZero"/>
        <c:auto val="1"/>
        <c:lblAlgn val="ctr"/>
        <c:lblOffset val="100"/>
        <c:noMultiLvlLbl val="0"/>
      </c:catAx>
      <c:valAx>
        <c:axId val="654647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smatstraffic.com/blog/5-origin-destination-study-methods" TargetMode="External"/><Relationship Id="rId3" Type="http://schemas.openxmlformats.org/officeDocument/2006/relationships/hyperlink" Target="https://mtc.ca.gov/planning/transportation/regional-transportation-studies/origin-destination-study" TargetMode="Externa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Cours 3.4 : enquêtes origine–destination et analyse des schémas de déplacement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81735-C0D1-FE0F-8EEA-87ED001E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9870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5C6F7-F398-1C14-D722-03B4B292A40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6521" y="1798479"/>
            <a:ext cx="8807980" cy="3647281"/>
          </a:xfrm>
        </p:spPr>
        <p:txBody>
          <a:bodyPr>
            <a:normAutofit/>
          </a:bodyPr>
          <a:lstStyle/>
          <a:p>
            <a:r>
              <a:rPr lang="en-US" sz="2400" dirty="0"/>
              <a:t>Enquêtes O–D auprès des ménages</a:t>
            </a:r>
          </a:p>
          <a:p>
            <a:r>
              <a:rPr lang="en-US" sz="2400" dirty="0"/>
              <a:t>Enquêtes O–D en bord de route</a:t>
            </a:r>
          </a:p>
          <a:p>
            <a:r>
              <a:rPr lang="en-US" sz="2400" dirty="0"/>
              <a:t>Enquêtes par relevé des plaques d’immatriculation</a:t>
            </a:r>
          </a:p>
          <a:p>
            <a:r>
              <a:rPr lang="en-US" sz="2400" dirty="0"/>
              <a:t>Enquêtes O–D fondées sur le GPS et les données mobiles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4993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45B12-DEE1-AAA1-BD14-AF171AD8C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60455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05A20-9DC5-53A4-C146-D0997541A9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3051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Enquêtes O–D auprès des ménages</a:t>
            </a:r>
          </a:p>
          <a:p>
            <a:r>
              <a:rPr lang="en-US" sz="2400" dirty="0"/>
              <a:t>Réalisées au moyen d’entretiens ou de questionnaires</a:t>
            </a:r>
          </a:p>
          <a:p>
            <a:r>
              <a:rPr lang="en-US" sz="2400" dirty="0"/>
              <a:t>Fournissent des informations détaillées sur les déplacements et les caractéristiques socio-économiques</a:t>
            </a:r>
          </a:p>
          <a:p>
            <a:r>
              <a:rPr lang="en-US" sz="2400" dirty="0"/>
              <a:t>Adaptées aux études de planification à long terme</a:t>
            </a:r>
            <a:r>
              <a:rPr lang="en-US" sz="2400" b="1" dirty="0"/>
              <a:t/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52458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BDA4-B0F5-7C32-FFCA-33750EFFC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487993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55724-3944-94DF-C247-0083D77460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5083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Enquêtes O–D en bord de route</a:t>
            </a:r>
          </a:p>
          <a:p>
            <a:r>
              <a:rPr lang="en-US" sz="2000" dirty="0"/>
              <a:t>La méthode d’étude O–D la plus ancienne nécessite peu ou pas de technologie,</a:t>
            </a:r>
          </a:p>
          <a:p>
            <a:r>
              <a:rPr lang="en-US" sz="2000" dirty="0"/>
              <a:t>Les conducteurs sont brièvement arrêtés et interrogés</a:t>
            </a:r>
          </a:p>
          <a:p>
            <a:r>
              <a:rPr lang="en-US" sz="2000" b="1" dirty="0"/>
              <a:t>Avantages : taux de réponse élevés, données disponibles immédiatement,</a:t>
            </a:r>
            <a:r>
              <a:rPr lang="en-US" sz="2000" dirty="0"/>
              <a:t/>
            </a:r>
          </a:p>
          <a:p>
            <a:r>
              <a:rPr lang="en-US" sz="2000" b="1" dirty="0"/>
              <a:t>Inconvénients : perturbation du trafic, risques pour la sécurité et coûts plus élevés en personnel et en main-d’œuvre</a:t>
            </a:r>
            <a:r>
              <a:rPr lang="en-US" sz="2000" dirty="0"/>
              <a:t/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4EDF9-BBB3-E6E8-06D4-3260E9915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742" y="539751"/>
            <a:ext cx="2974258" cy="4953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7C59DA-2101-999E-FC0A-A180D1459D38}"/>
              </a:ext>
            </a:extLst>
          </p:cNvPr>
          <p:cNvSpPr txBox="1"/>
          <p:nvPr/>
        </p:nvSpPr>
        <p:spPr>
          <a:xfrm>
            <a:off x="10008080" y="5493180"/>
            <a:ext cx="1913985" cy="296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référence 1 </a:t>
            </a:r>
          </a:p>
        </p:txBody>
      </p:sp>
    </p:spTree>
    <p:extLst>
      <p:ext uri="{BB962C8B-B14F-4D97-AF65-F5344CB8AC3E}">
        <p14:creationId xmlns:p14="http://schemas.microsoft.com/office/powerpoint/2010/main" val="31505396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9F1F9-5F86-E397-D4E9-51EEC99D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558332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0A5AA-C7A1-1837-8F28-698569A5F2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74707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Enquêtes par appariement des plaques d’immatriculation</a:t>
            </a:r>
          </a:p>
          <a:p>
            <a:r>
              <a:rPr lang="en-US" sz="2000" dirty="0"/>
              <a:t>Les plaques d’immatriculation sont relevées en plusieurs points, ou la reconnaissance automatique des plaques (ALPR) peut être utilisée</a:t>
            </a:r>
          </a:p>
          <a:p>
            <a:r>
              <a:rPr lang="en-US" sz="2000" dirty="0"/>
              <a:t>Les routes doivent être équipées d’un capteur de véhicules, d’une caméra et d’un processeur d’images</a:t>
            </a:r>
          </a:p>
          <a:p>
            <a:r>
              <a:rPr lang="en-US" sz="2000" b="1" dirty="0"/>
              <a:t>Avantages : taux de détection potentiellement élevés, informations sur les temps de parcours, sans main-d’œuvre manuelle ni perturbation du trafic</a:t>
            </a:r>
            <a:r>
              <a:rPr lang="en-US" sz="2000" dirty="0"/>
              <a:t/>
            </a:r>
          </a:p>
          <a:p>
            <a:r>
              <a:rPr lang="en-US" sz="2000" b="1" dirty="0"/>
              <a:t>Inconvénients : coûteux et soulève des préoccupations relatives à la vie privée</a:t>
            </a:r>
            <a:r>
              <a:rPr lang="en-US" sz="2000" dirty="0"/>
              <a:t/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548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9FDF2-9F97-3F1A-0F2E-91FE7B65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4E5A7-771B-F3AD-BB00-8E2A137C507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6149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Enquêtes O–D fondées sur le GPS et les données mobiles</a:t>
            </a:r>
          </a:p>
          <a:p>
            <a:r>
              <a:rPr lang="en-US" sz="2400" dirty="0"/>
              <a:t>Collectées lorsque des appareils mobiles connectés transmettent des données de localisation à des fournisseurs tiers.</a:t>
            </a:r>
          </a:p>
          <a:p>
            <a:r>
              <a:rPr lang="en-US" sz="2400" dirty="0"/>
              <a:t>Les données de localisation et de vitesse sont transmises en temps réel,</a:t>
            </a:r>
          </a:p>
          <a:p>
            <a:r>
              <a:rPr lang="en-US" sz="2400" dirty="0"/>
              <a:t>ce qui fournit des informations précises sur les temps de parcours</a:t>
            </a:r>
          </a:p>
          <a:p>
            <a:r>
              <a:rPr lang="en-US" sz="2400" b="1" dirty="0"/>
              <a:t>Avantages : aucun équipement ni travail manuel, aucune perturbation du trafic,</a:t>
            </a:r>
            <a:r>
              <a:rPr lang="en-US" sz="2400" dirty="0"/>
              <a:t/>
            </a:r>
          </a:p>
          <a:p>
            <a:r>
              <a:rPr lang="en-US" sz="2400" dirty="0"/>
              <a:t>Inconvénients : préoccupations relatives à la vie privée</a:t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17436651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5767A-67A3-13F8-6EA3-4C18A4279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76979" cy="717551"/>
          </a:xfrm>
        </p:spPr>
        <p:txBody>
          <a:bodyPr/>
          <a:lstStyle/>
          <a:p>
            <a:r>
              <a:rPr lang="en-US" dirty="0"/>
              <a:t>Types d’enquêtes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B2AAE-6308-6D03-F50D-6B692F4129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8807980" cy="5471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Méthodes émergentes et modernes de collecte de données O–D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Véhicules équipés de GPS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Données de localisation des téléphones mobiles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Données de cartes à puce et de billettique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Véhicules connectés et véhicules traceurs</a:t>
            </a:r>
          </a:p>
          <a:p>
            <a:pPr marL="0" indent="0">
              <a:buNone/>
            </a:pPr>
            <a:r>
              <a:rPr lang="en-US" sz="2400" b="1" dirty="0"/>
              <a:t>Avantages des méthodes O–D modernes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Large couverture des données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Informations en temps réel ou quasi réel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Besoin réduit d’enquêtes manuelles</a:t>
            </a:r>
          </a:p>
        </p:txBody>
      </p:sp>
    </p:spTree>
    <p:extLst>
      <p:ext uri="{BB962C8B-B14F-4D97-AF65-F5344CB8AC3E}">
        <p14:creationId xmlns:p14="http://schemas.microsoft.com/office/powerpoint/2010/main" val="781428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F4757-92E6-10A4-8995-1060AC4EC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Matrices O–D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D0A50-509F-5B0B-09FE-3EB9A08DED3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Représentation tabulaire des déplacements entre zones</a:t>
            </a:r>
          </a:p>
          <a:p>
            <a:r>
              <a:rPr lang="en-US" dirty="0"/>
              <a:t>Les lignes représentent les origines, les colonnes représentent les destinations</a:t>
            </a:r>
            <a:r>
              <a:rPr lang="fr-FR" dirty="0"/>
              <a:t/>
            </a:r>
            <a:r>
              <a:rPr lang="en-US" dirty="0"/>
              <a:t/>
            </a:r>
            <a:r>
              <a:rPr lang="fr-FR" dirty="0"/>
              <a:t/>
            </a:r>
            <a:r>
              <a:rPr lang="en-US" dirty="0"/>
              <a:t/>
            </a:r>
            <a:r>
              <a:rPr lang="fr-FR" dirty="0"/>
              <a:t/>
            </a:r>
            <a:r>
              <a:rPr lang="en-US" dirty="0"/>
              <a:t/>
            </a:r>
          </a:p>
          <a:p>
            <a:r>
              <a:rPr lang="en-US" dirty="0"/>
              <a:t>Chaque cellule de la matrice indique le volume de déplacements d’une zone vers une autre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r>
              <a:rPr lang="en-US" dirty="0"/>
              <a:t>Donnée d’entrée fondamentale pour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L’analyse de la distribution des déplacements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Les modèles d’affectation du trafic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La planification du transport public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L’évaluation de la congestion et de la performance du réseau</a:t>
            </a:r>
          </a:p>
        </p:txBody>
      </p:sp>
    </p:spTree>
    <p:extLst>
      <p:ext uri="{BB962C8B-B14F-4D97-AF65-F5344CB8AC3E}">
        <p14:creationId xmlns:p14="http://schemas.microsoft.com/office/powerpoint/2010/main" val="41163697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EF24-DE1D-D55C-D009-D6F26001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575916" cy="717551"/>
          </a:xfrm>
        </p:spPr>
        <p:txBody>
          <a:bodyPr/>
          <a:lstStyle/>
          <a:p>
            <a:r>
              <a:rPr lang="en-US" dirty="0"/>
              <a:t>Zone d’analyse du trafic dans l’analyse O–D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F1A0B-C99E-6589-E262-367F50BFD25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Zone d’étude divisée en zones d’analyse du trafic (TAZ)</a:t>
            </a:r>
          </a:p>
          <a:p>
            <a:r>
              <a:rPr lang="en-US" dirty="0"/>
              <a:t>Les zones doivent être homogènes en matière d’occupation du sol et de caractéristiques de déplacement</a:t>
            </a:r>
          </a:p>
          <a:p>
            <a:r>
              <a:rPr lang="en-US" dirty="0"/>
              <a:t>Chaque zone représente une origine et/ou une destination de déplacement dans les modèles de demande de transport.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r>
              <a:rPr lang="en-US" dirty="0"/>
              <a:t>Les TAZ constituent les unités de base utilisées pour collecter, agréger et analyser les données origine–destination (O–D).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r>
              <a:rPr lang="en-US" b="1" dirty="0"/>
              <a:t>TAZ plus petites dans les zones urbaines denses</a:t>
            </a:r>
            <a:r>
              <a:rPr lang="en-US" dirty="0"/>
              <a:t/>
            </a:r>
          </a:p>
          <a:p>
            <a:r>
              <a:rPr lang="en-US" b="1" dirty="0"/>
              <a:t>TAZ plus grandes dans les zones suburbaines ou rurales</a:t>
            </a:r>
            <a:r>
              <a:rPr lang="en-US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177299662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88DE-E5C3-86C1-E442-58792CC64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20839" cy="717551"/>
          </a:xfrm>
        </p:spPr>
        <p:txBody>
          <a:bodyPr/>
          <a:lstStyle/>
          <a:p>
            <a:r>
              <a:rPr lang="en-US" dirty="0"/>
              <a:t>Défis de l’analyse des données O–D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F4D9B-39E9-F7C5-8028-3105B7E0D1D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Exactitude et exhaustivité des données</a:t>
            </a:r>
          </a:p>
          <a:p>
            <a:r>
              <a:rPr lang="en-US" dirty="0"/>
              <a:t>Extrapolation des données d’échantillon à l’ensemble de la population</a:t>
            </a:r>
          </a:p>
          <a:p>
            <a:r>
              <a:rPr lang="en-US" dirty="0"/>
              <a:t>Intégration de sources de données multiples</a:t>
            </a:r>
          </a:p>
        </p:txBody>
      </p:sp>
    </p:spTree>
    <p:extLst>
      <p:ext uri="{BB962C8B-B14F-4D97-AF65-F5344CB8AC3E}">
        <p14:creationId xmlns:p14="http://schemas.microsoft.com/office/powerpoint/2010/main" val="202853644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2E40-3B6B-DCF9-2F63-26EC22B99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8809" cy="717551"/>
          </a:xfrm>
        </p:spPr>
        <p:txBody>
          <a:bodyPr/>
          <a:lstStyle/>
          <a:p>
            <a:r>
              <a:rPr lang="en-US" dirty="0"/>
              <a:t>Limites des enquêtes O–D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5E791-8223-6461-252F-7C1FD28746A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Coûts élevés et temps important requis</a:t>
            </a:r>
          </a:p>
          <a:p>
            <a:r>
              <a:rPr lang="en-US" sz="2400" dirty="0"/>
              <a:t>La difficulté réside dans un échantillonnage approprié</a:t>
            </a:r>
          </a:p>
          <a:p>
            <a:r>
              <a:rPr lang="en-US" sz="2400" dirty="0"/>
              <a:t>Biais de réponse</a:t>
            </a:r>
          </a:p>
          <a:p>
            <a:r>
              <a:rPr lang="en-US" sz="2400" dirty="0"/>
              <a:t>Préoccupations relatives à la vie privée et à la protection des données</a:t>
            </a:r>
          </a:p>
        </p:txBody>
      </p:sp>
    </p:spTree>
    <p:extLst>
      <p:ext uri="{BB962C8B-B14F-4D97-AF65-F5344CB8AC3E}">
        <p14:creationId xmlns:p14="http://schemas.microsoft.com/office/powerpoint/2010/main" val="16274198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le concept des enquêtes origine–destination</a:t>
            </a:r>
          </a:p>
          <a:p>
            <a:r>
              <a:rPr lang="en-US" sz="1800" dirty="0"/>
              <a:t>Identifier les différentes méthodes de collecte de données O–D</a:t>
            </a:r>
          </a:p>
          <a:p>
            <a:r>
              <a:rPr lang="en-US" sz="1800" dirty="0"/>
              <a:t>Expliquer comment les schémas de déplacement sont analysés à partir des données O–D</a:t>
            </a:r>
          </a:p>
          <a:p>
            <a:r>
              <a:rPr lang="en-US" sz="1800" dirty="0"/>
              <a:t>Reconnaître les applications des enquêtes O–D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BB0D1-F31B-601F-62B7-5EC76879E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93301" cy="717551"/>
          </a:xfrm>
        </p:spPr>
        <p:txBody>
          <a:bodyPr/>
          <a:lstStyle/>
          <a:p>
            <a:r>
              <a:rPr lang="en-US" dirty="0"/>
              <a:t>Analyse des schémas de déplacement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7F9A0-84E4-36B8-84AF-27143C4F557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403993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Étudie comment, quand et pourquoi les personnes se déplacent</a:t>
            </a:r>
            <a:r>
              <a:rPr lang="en-US" b="1" dirty="0"/>
              <a:t/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Elle porte sur :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Le motif du déplacement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Le choix modal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La distribution temporelle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La distribution spatiale</a:t>
            </a:r>
          </a:p>
        </p:txBody>
      </p:sp>
      <p:graphicFrame>
        <p:nvGraphicFramePr>
          <p:cNvPr id="4" name="Diagramm 5">
            <a:extLst>
              <a:ext uri="{FF2B5EF4-FFF2-40B4-BE49-F238E27FC236}">
                <a16:creationId xmlns:a16="http://schemas.microsoft.com/office/drawing/2014/main" id="{6BA177D8-9615-5D99-BC9E-41F498F8B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056428"/>
              </p:ext>
            </p:extLst>
          </p:nvPr>
        </p:nvGraphicFramePr>
        <p:xfrm>
          <a:off x="6991869" y="1318019"/>
          <a:ext cx="4071896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77381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1572-22E1-1803-C68A-58DA04FE2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239999" cy="717551"/>
          </a:xfrm>
        </p:spPr>
        <p:txBody>
          <a:bodyPr/>
          <a:lstStyle/>
          <a:p>
            <a:r>
              <a:rPr lang="en-US" dirty="0"/>
              <a:t>Analyse des schémas de déplacement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69236-1425-D21A-7651-3B8080B1E7E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Analyse des motifs de déplacement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Déplacements domicile–travail :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Déplacements quotidiens entre le domicile et le lieu de travail,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Contributeur majeur à la demande de trafic aux heures de pointe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Déplacements liés à l’éducation :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Déplacements vers les écoles, collèges et universités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Souvent concentrés aux périodes de pointe du matin et de l’après-midi</a:t>
            </a:r>
          </a:p>
        </p:txBody>
      </p:sp>
    </p:spTree>
    <p:extLst>
      <p:ext uri="{BB962C8B-B14F-4D97-AF65-F5344CB8AC3E}">
        <p14:creationId xmlns:p14="http://schemas.microsoft.com/office/powerpoint/2010/main" val="361563142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0434E-F7DE-CABF-C3CF-DC99F42FE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B209B-7EC5-2AF1-F0BD-8405FEB1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239999" cy="717551"/>
          </a:xfrm>
        </p:spPr>
        <p:txBody>
          <a:bodyPr/>
          <a:lstStyle/>
          <a:p>
            <a:r>
              <a:rPr lang="en-US" dirty="0"/>
              <a:t>Analyse des schémas de déplacement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4FCFD-E63E-C0B8-8B18-86C87BB4FB6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Analyse des motifs de déplacement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Déplacements d’achats et de loisirs :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Déplacements pour activités commerciales, loisirs et visites personnelles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Plus flexibles dans le temps et répartis sur l’ensemble de la journée</a:t>
            </a:r>
          </a:p>
          <a:p>
            <a:pPr>
              <a:buFont typeface="Wingdings" panose="05000000000000000000" pitchFamily="2" charset="2"/>
              <a:buChar char="Ø"/>
              <a:tabLst>
                <a:tab pos="3141663" algn="l"/>
                <a:tab pos="3657600" algn="l"/>
              </a:tabLst>
            </a:pPr>
            <a:r>
              <a:rPr lang="en-US" b="1" dirty="0"/>
              <a:t>Déplacements de fret et de service :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Déplacements liés à la livraison de marchandises, à la logistique et aux véhicules de service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Importants pour l’activité économique et influençant la capacité des routes en raison des véhicules lourds</a:t>
            </a:r>
          </a:p>
        </p:txBody>
      </p:sp>
    </p:spTree>
    <p:extLst>
      <p:ext uri="{BB962C8B-B14F-4D97-AF65-F5344CB8AC3E}">
        <p14:creationId xmlns:p14="http://schemas.microsoft.com/office/powerpoint/2010/main" val="258370449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7FC8-8401-3BEF-7901-737F11E6E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815186" cy="717551"/>
          </a:xfrm>
        </p:spPr>
        <p:txBody>
          <a:bodyPr/>
          <a:lstStyle/>
          <a:p>
            <a:r>
              <a:rPr lang="en-US" dirty="0"/>
              <a:t>Analyse des schémas de déplacement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9D6E1-5C82-3318-321E-81FAA2607D3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257302"/>
            <a:ext cx="8807980" cy="51890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Choix modal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Véhicules privés : incluent les voitures et les motocyclettes</a:t>
            </a:r>
            <a:r>
              <a:rPr lang="en-US" sz="2000" dirty="0"/>
              <a:t/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Préférés pour leur flexibilité, leur caractère privé et les trajets directs, mais ils contribuent à la congestion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Transport public : inclut les bus, les trains et les métros</a:t>
            </a:r>
            <a:r>
              <a:rPr lang="en-US" sz="2000" dirty="0"/>
              <a:t/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Efficace pour transporter un grand nombre de personnes, en particulier en milieu urbain</a:t>
            </a:r>
            <a:endParaRPr lang="en-US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Marche et vélo :</a:t>
            </a:r>
            <a:endParaRPr lang="en-US" sz="2000" dirty="0"/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Courants pour les déplacements de courte distance</a:t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Respectueux de l’environnement et favorables à la mobilité durable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Les facteurs influençant le choix modal comprennent le coût (carburant, tarif, stationnement), le temps (temps de trajet, attente et retard), le confort et l’accessibilité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391243801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8B8E-9093-8094-9F3A-1F6A8136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50" y="384468"/>
            <a:ext cx="6063018" cy="717551"/>
          </a:xfrm>
        </p:spPr>
        <p:txBody>
          <a:bodyPr/>
          <a:lstStyle/>
          <a:p>
            <a:r>
              <a:rPr lang="en-US" dirty="0"/>
              <a:t>Analyse des schémas de déplacement</a:t>
            </a:r>
          </a:p>
        </p:txBody>
      </p:sp>
      <p:graphicFrame>
        <p:nvGraphicFramePr>
          <p:cNvPr id="4" name="Diagramm 6">
            <a:extLst>
              <a:ext uri="{FF2B5EF4-FFF2-40B4-BE49-F238E27FC236}">
                <a16:creationId xmlns:a16="http://schemas.microsoft.com/office/drawing/2014/main" id="{3F165F56-C0D7-101E-C6EB-88C3EAB1E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2732728"/>
              </p:ext>
            </p:extLst>
          </p:nvPr>
        </p:nvGraphicFramePr>
        <p:xfrm>
          <a:off x="1425836" y="1188188"/>
          <a:ext cx="3984104" cy="490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m 5">
            <a:extLst>
              <a:ext uri="{FF2B5EF4-FFF2-40B4-BE49-F238E27FC236}">
                <a16:creationId xmlns:a16="http://schemas.microsoft.com/office/drawing/2014/main" id="{35A69053-E78C-6CD0-7610-B50647343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72373"/>
              </p:ext>
            </p:extLst>
          </p:nvPr>
        </p:nvGraphicFramePr>
        <p:xfrm>
          <a:off x="5979680" y="1545292"/>
          <a:ext cx="398410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platzhalter 4">
            <a:extLst>
              <a:ext uri="{FF2B5EF4-FFF2-40B4-BE49-F238E27FC236}">
                <a16:creationId xmlns:a16="http://schemas.microsoft.com/office/drawing/2014/main" id="{E2D898F9-4218-BC27-AE9A-492AB0711452}"/>
              </a:ext>
            </a:extLst>
          </p:cNvPr>
          <p:cNvSpPr txBox="1">
            <a:spLocks/>
          </p:cNvSpPr>
          <p:nvPr/>
        </p:nvSpPr>
        <p:spPr>
          <a:xfrm>
            <a:off x="2533725" y="6206127"/>
            <a:ext cx="6063017" cy="267405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600" b="1" dirty="0"/>
              <a:t>Part des modes de transport dans le volume de trafic, Allemagne</a:t>
            </a:r>
          </a:p>
        </p:txBody>
      </p:sp>
    </p:spTree>
    <p:extLst>
      <p:ext uri="{BB962C8B-B14F-4D97-AF65-F5344CB8AC3E}">
        <p14:creationId xmlns:p14="http://schemas.microsoft.com/office/powerpoint/2010/main" val="377070850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Références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89799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https://www.smatstraffic.com/blog/5-origin-destination-study-methods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https://mtc.ca.gov/planning/transportation/regional-transportation-studies/origin-destination-study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Enquête origine–destination</a:t>
            </a:r>
          </a:p>
          <a:p>
            <a:pPr>
              <a:defRPr sz="1800"/>
            </a:pPr>
            <a:r>
              <a:rPr lang="en-US" dirty="0"/>
              <a:t>Types d’enquêtes origine–destination</a:t>
            </a:r>
          </a:p>
          <a:p>
            <a:pPr>
              <a:defRPr sz="1800"/>
            </a:pPr>
            <a:r>
              <a:rPr lang="en-US" dirty="0"/>
              <a:t>Matrices O–D</a:t>
            </a:r>
          </a:p>
          <a:p>
            <a:pPr>
              <a:defRPr sz="1800"/>
            </a:pPr>
            <a:r>
              <a:rPr lang="en-US" dirty="0"/>
              <a:t>Analyse des schémas de déplacement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9042804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La demande de transport résulte du besoin de se déplacer entre différents lieux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Comprendre où les déplacements commencent et se terminent est fondamental pour la planification des transports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Les enquêtes origine–destination fournissent ces informations essentielles</a:t>
            </a: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3" name="Picture 2" descr="Man with silver stud earring wearing dark coat, black mask, and beaded bracelet at a train station looking at cell phone">
            <a:extLst>
              <a:ext uri="{FF2B5EF4-FFF2-40B4-BE49-F238E27FC236}">
                <a16:creationId xmlns:a16="http://schemas.microsoft.com/office/drawing/2014/main" id="{7E7E7488-8109-03BD-6283-58A25A542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271" y="4100051"/>
            <a:ext cx="3650226" cy="24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9B2F-ED67-92E7-206B-3C82F1E89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75378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30105-48A4-306D-F17D-27C8E743F0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719521"/>
            <a:ext cx="7177094" cy="381635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Le « pourquoi » : elles répondent à quatre questions essentielles :</a:t>
            </a:r>
            <a:r>
              <a:rPr lang="en-US" dirty="0"/>
              <a:t/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Où les déplacements commencent-ils et se terminent-ils 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Quel mode de transport est utilisé 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Quel est le motif du déplacement (travail, école, loisirs) 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À quel moment ces mouvements ont-ils lieu ?</a:t>
            </a:r>
          </a:p>
        </p:txBody>
      </p:sp>
      <p:pic>
        <p:nvPicPr>
          <p:cNvPr id="7" name="Picture 6" descr="3D black question marks with one yellow question mark">
            <a:extLst>
              <a:ext uri="{FF2B5EF4-FFF2-40B4-BE49-F238E27FC236}">
                <a16:creationId xmlns:a16="http://schemas.microsoft.com/office/drawing/2014/main" id="{07DDFC75-3E69-7D24-2F60-FE39D96C2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3" b="1670"/>
          <a:stretch/>
        </p:blipFill>
        <p:spPr>
          <a:xfrm>
            <a:off x="7831395" y="2425714"/>
            <a:ext cx="4360606" cy="192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971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A874B-6ACC-C0E2-8189-DBBDF333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500932" cy="717551"/>
          </a:xfrm>
        </p:spPr>
        <p:txBody>
          <a:bodyPr/>
          <a:lstStyle/>
          <a:p>
            <a:r>
              <a:rPr lang="en-US" dirty="0"/>
              <a:t>Enquête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7C447-4EDA-164D-2890-7FF01A83622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66616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Terminologie clé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Origines des déplacements (points de départ)</a:t>
            </a:r>
            <a:r>
              <a:rPr lang="en-US" dirty="0"/>
              <a:t/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Destinations des déplacements (points d’arrivée)</a:t>
            </a:r>
            <a:r>
              <a:rPr lang="en-US" dirty="0"/>
              <a:t/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Zones d’analyse du trafic (TAZ) : secteurs géographiques utilisés pour diviser la zone d’étude en unités gérables pour l’agrégation des données.</a:t>
            </a:r>
            <a:r>
              <a:rPr lang="en-US" dirty="0"/>
              <a:t/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Génération de déplacements : nombre total de déplacements ayant pour origine ou destination une TAZ.</a:t>
            </a:r>
            <a:r>
              <a:rPr lang="en-US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7713040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E1D22-38B1-0B48-4BF1-2E79944BC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40547" cy="717551"/>
          </a:xfrm>
        </p:spPr>
        <p:txBody>
          <a:bodyPr/>
          <a:lstStyle/>
          <a:p>
            <a:r>
              <a:rPr lang="en-US" dirty="0"/>
              <a:t>Enquête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79116-F189-6A5C-EFF6-001066E9937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4727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Objectif des enquêtes O–D</a:t>
            </a:r>
          </a:p>
          <a:p>
            <a:r>
              <a:rPr lang="en-US" sz="2400" dirty="0"/>
              <a:t>Base de la planification et de la modélisation des transports</a:t>
            </a:r>
            <a:r>
              <a:rPr lang="en-US" sz="2400" b="1" dirty="0"/>
              <a:t/>
            </a:r>
          </a:p>
          <a:p>
            <a:r>
              <a:rPr lang="en-US" sz="2400" dirty="0"/>
              <a:t>Aide à comprendre la demande de déplacement et les schémas de mobilité</a:t>
            </a:r>
            <a:r>
              <a:rPr lang="en-US" sz="2400" b="1" dirty="0"/>
              <a:t/>
            </a:r>
          </a:p>
          <a:p>
            <a:r>
              <a:rPr lang="en-US" sz="2400" dirty="0"/>
              <a:t>Soutient la conception des réseaux routiers, du transport public et des dispositifs de gestion du trafic</a:t>
            </a:r>
            <a:r>
              <a:rPr lang="en-US" sz="2400" b="1" dirty="0"/>
              <a:t/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784410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7530-24D9-F370-1D0A-2B40E1181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031227" cy="717551"/>
          </a:xfrm>
        </p:spPr>
        <p:txBody>
          <a:bodyPr/>
          <a:lstStyle/>
          <a:p>
            <a:r>
              <a:rPr lang="en-US" dirty="0"/>
              <a:t>Enquête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C61CD-2112-4B41-82C5-62A2DCC92DB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Applications des enquêtes O–D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Prévision du trafic et modélisation de la demande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Planification des réseaux routiers et de transport public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Évaluation des impacts sur le trafic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Planification du stationnement et des terminaux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362539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5A9D-5044-BA32-2C64-34B9989C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53685" cy="717551"/>
          </a:xfrm>
        </p:spPr>
        <p:txBody>
          <a:bodyPr/>
          <a:lstStyle/>
          <a:p>
            <a:r>
              <a:rPr lang="en-US" dirty="0"/>
              <a:t>Enquête origine–destination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1E5-3A31-C869-1E7D-C285978BCA4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Données collectées dans les enquêtes O–D</a:t>
            </a:r>
          </a:p>
          <a:p>
            <a:r>
              <a:rPr lang="en-US" sz="2400" dirty="0"/>
              <a:t>Origine et destination du déplacement</a:t>
            </a:r>
          </a:p>
          <a:p>
            <a:r>
              <a:rPr lang="en-US" sz="2400" dirty="0"/>
              <a:t>Motif du déplacement (travail, études, achats, etc.)</a:t>
            </a:r>
          </a:p>
          <a:p>
            <a:r>
              <a:rPr lang="en-US" sz="2400" dirty="0"/>
              <a:t>Mode de déplacement</a:t>
            </a:r>
          </a:p>
          <a:p>
            <a:r>
              <a:rPr lang="en-US" sz="2400" dirty="0"/>
              <a:t>Heure du déplacement</a:t>
            </a:r>
          </a:p>
          <a:p>
            <a:r>
              <a:rPr lang="en-US" sz="2400" dirty="0"/>
              <a:t>Longueur et fréquence des déplacements</a:t>
            </a:r>
          </a:p>
          <a:p>
            <a:r>
              <a:rPr lang="en-US" sz="2400" dirty="0"/>
              <a:t>Données socio-économiques complémentaires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2D413-6857-D73C-3175-D8784CE46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883" y="2295185"/>
            <a:ext cx="2756549" cy="280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188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5E07EC-6C79-4746-8DEB-F07DD4D13236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1032</Words>
  <Application>Microsoft Office PowerPoint</Application>
  <PresentationFormat>Widescreen</PresentationFormat>
  <Paragraphs>156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Origin–Destination Survey</vt:lpstr>
      <vt:lpstr>Origin–Destination Survey</vt:lpstr>
      <vt:lpstr>Origin–Destination Survey</vt:lpstr>
      <vt:lpstr>Origin–Destination Survey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O–D Matrices</vt:lpstr>
      <vt:lpstr>Traffic Analysis Zone in O–D Analysis</vt:lpstr>
      <vt:lpstr>Challenges in O–D Data Analysis</vt:lpstr>
      <vt:lpstr>Limitations of O–D Surveys</vt:lpstr>
      <vt:lpstr>Travel Pattern Analysis</vt:lpstr>
      <vt:lpstr>Travel Pattern Analysis</vt:lpstr>
      <vt:lpstr>Travel Pattern Analysis</vt:lpstr>
      <vt:lpstr>Travel Pattern Analysis</vt:lpstr>
      <vt:lpstr>Travel Pattern Analysis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544</cp:revision>
  <dcterms:modified xsi:type="dcterms:W3CDTF">2026-02-16T07:35:31Z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