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64"/>
  </p:notesMasterIdLst>
  <p:handoutMasterIdLst>
    <p:handoutMasterId r:id="rId65"/>
  </p:handoutMasterIdLst>
  <p:sldIdLst>
    <p:sldId id="306" r:id="rId6"/>
    <p:sldId id="588" r:id="rId7"/>
    <p:sldId id="458" r:id="rId8"/>
    <p:sldId id="461" r:id="rId9"/>
    <p:sldId id="576" r:id="rId10"/>
    <p:sldId id="419" r:id="rId11"/>
    <p:sldId id="575" r:id="rId12"/>
    <p:sldId id="577" r:id="rId13"/>
    <p:sldId id="389" r:id="rId14"/>
    <p:sldId id="322" r:id="rId15"/>
    <p:sldId id="569" r:id="rId16"/>
    <p:sldId id="463" r:id="rId17"/>
    <p:sldId id="358" r:id="rId18"/>
    <p:sldId id="464" r:id="rId19"/>
    <p:sldId id="360" r:id="rId20"/>
    <p:sldId id="361" r:id="rId21"/>
    <p:sldId id="362" r:id="rId22"/>
    <p:sldId id="363" r:id="rId23"/>
    <p:sldId id="570" r:id="rId24"/>
    <p:sldId id="465" r:id="rId25"/>
    <p:sldId id="352" r:id="rId26"/>
    <p:sldId id="356" r:id="rId27"/>
    <p:sldId id="357" r:id="rId28"/>
    <p:sldId id="466" r:id="rId29"/>
    <p:sldId id="384" r:id="rId30"/>
    <p:sldId id="364" r:id="rId31"/>
    <p:sldId id="585" r:id="rId32"/>
    <p:sldId id="587" r:id="rId33"/>
    <p:sldId id="586" r:id="rId34"/>
    <p:sldId id="467" r:id="rId35"/>
    <p:sldId id="468" r:id="rId36"/>
    <p:sldId id="470" r:id="rId37"/>
    <p:sldId id="469" r:id="rId38"/>
    <p:sldId id="471" r:id="rId39"/>
    <p:sldId id="472" r:id="rId40"/>
    <p:sldId id="473" r:id="rId41"/>
    <p:sldId id="474" r:id="rId42"/>
    <p:sldId id="475" r:id="rId43"/>
    <p:sldId id="476" r:id="rId44"/>
    <p:sldId id="478" r:id="rId45"/>
    <p:sldId id="477" r:id="rId46"/>
    <p:sldId id="479" r:id="rId47"/>
    <p:sldId id="480" r:id="rId48"/>
    <p:sldId id="481" r:id="rId49"/>
    <p:sldId id="482" r:id="rId50"/>
    <p:sldId id="483" r:id="rId51"/>
    <p:sldId id="484" r:id="rId52"/>
    <p:sldId id="571" r:id="rId53"/>
    <p:sldId id="487" r:id="rId54"/>
    <p:sldId id="578" r:id="rId55"/>
    <p:sldId id="579" r:id="rId56"/>
    <p:sldId id="580" r:id="rId57"/>
    <p:sldId id="581" r:id="rId58"/>
    <p:sldId id="582" r:id="rId59"/>
    <p:sldId id="583" r:id="rId60"/>
    <p:sldId id="572" r:id="rId61"/>
    <p:sldId id="486" r:id="rId62"/>
    <p:sldId id="309" r:id="rId63"/>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230C"/>
    <a:srgbClr val="FD001F"/>
    <a:srgbClr val="F78722"/>
    <a:srgbClr val="B51600"/>
    <a:srgbClr val="890F00"/>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9B5695-26EF-4F77-B466-10B798D3A75C}" v="1" dt="2026-05-04T16:25:09.29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3" autoAdjust="0"/>
    <p:restoredTop sz="80751" autoAdjust="0"/>
  </p:normalViewPr>
  <p:slideViewPr>
    <p:cSldViewPr snapToGrid="0">
      <p:cViewPr varScale="1">
        <p:scale>
          <a:sx n="136" d="100"/>
          <a:sy n="136" d="100"/>
        </p:scale>
        <p:origin x="138" y="456"/>
      </p:cViewPr>
      <p:guideLst/>
    </p:cSldViewPr>
  </p:slideViewPr>
  <p:notesTextViewPr>
    <p:cViewPr>
      <p:scale>
        <a:sx n="100" d="100"/>
        <a:sy n="100"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theme" Target="theme/theme1.xml"/><Relationship Id="rId7" Type="http://schemas.openxmlformats.org/officeDocument/2006/relationships/slide" Target="slides/slide2.xml"/><Relationship Id="rId71"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addSld">
      <pc:chgData name="Wojciech Kustra" userId="afebd3d0-216b-4c4f-8992-1bf1fda6d5e8" providerId="ADAL" clId="{1D307E72-7901-4E61-A01B-3C4232ABCF63}" dt="2026-05-04T16:25:13.380" v="0" actId="680"/>
      <pc:docMkLst>
        <pc:docMk/>
      </pc:docMkLst>
      <pc:sldChg chg="new">
        <pc:chgData name="Wojciech Kustra" userId="afebd3d0-216b-4c4f-8992-1bf1fda6d5e8" providerId="ADAL" clId="{1D307E72-7901-4E61-A01B-3C4232ABCF63}" dt="2026-05-04T16:25:13.380" v="0" actId="680"/>
        <pc:sldMkLst>
          <pc:docMk/>
          <pc:sldMk cId="560648817" sldId="58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English</a:t>
            </a:r>
          </a:p>
          <a:p>
            <a:r>
              <a:rPr lang="en-GB" dirty="0"/>
              <a:t>Welcome to Lab 4 of the Transport Research and Analysis course. In this lab, we’ll focus on one of the most essential tasks in data science—data preprocessing—which plays a key role in transport-related analysis and </a:t>
            </a:r>
            <a:r>
              <a:rPr lang="en-GB" dirty="0" err="1"/>
              <a:t>modeling</a:t>
            </a:r>
            <a:r>
              <a:rPr lang="en-GB" dirty="0"/>
              <a:t>. Let’s get started.</a:t>
            </a:r>
          </a:p>
          <a:p>
            <a:endParaRPr lang="en-GB" dirty="0"/>
          </a:p>
          <a:p>
            <a:r>
              <a:rPr lang="en-GB" dirty="0"/>
              <a:t># French</a:t>
            </a:r>
          </a:p>
          <a:p>
            <a:r>
              <a:rPr lang="fr-FR" dirty="0"/>
              <a:t>Bienvenue au laboratoire 4 du cours Recherche et analyse des transports. Dans ce laboratoire, nous nous concentrerons sur l'une des tâches les plus essentielles de la science des données : le prétraitement des données, qui joue un rôle clé dans l'analyse et la modélisation liées aux transports. C'est parti !</a:t>
            </a:r>
            <a:endParaRPr lang="LID4096" dirty="0"/>
          </a:p>
        </p:txBody>
      </p:sp>
    </p:spTree>
    <p:extLst>
      <p:ext uri="{BB962C8B-B14F-4D97-AF65-F5344CB8AC3E}">
        <p14:creationId xmlns:p14="http://schemas.microsoft.com/office/powerpoint/2010/main" val="29662587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English</a:t>
            </a:r>
          </a:p>
          <a:p>
            <a:r>
              <a:rPr lang="en-GB" dirty="0"/>
              <a:t>Here’s an interesting video. In this, you can see how smart, safe, and connected transportation systems use modern technology to improve traffic flow, safety, and urban mobility.</a:t>
            </a:r>
          </a:p>
          <a:p>
            <a:endParaRPr lang="en-GB" dirty="0"/>
          </a:p>
          <a:p>
            <a:endParaRPr lang="en-GB" dirty="0"/>
          </a:p>
          <a:p>
            <a:r>
              <a:rPr lang="en-GB" dirty="0"/>
              <a:t># French</a:t>
            </a:r>
          </a:p>
          <a:p>
            <a:r>
              <a:rPr lang="fr-FR" dirty="0"/>
              <a:t>Voici une vidéo intéressante. Vous y découvrirez comment des systèmes de transport intelligents, sûrs et connectés utilisent les technologies modernes pour améliorer la fluidité du trafic, la sécurité et la mobilité urbaine.</a:t>
            </a:r>
            <a:endParaRPr lang="en-GB" dirty="0"/>
          </a:p>
        </p:txBody>
      </p:sp>
    </p:spTree>
    <p:extLst>
      <p:ext uri="{BB962C8B-B14F-4D97-AF65-F5344CB8AC3E}">
        <p14:creationId xmlns:p14="http://schemas.microsoft.com/office/powerpoint/2010/main" val="13339542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Now, in the next section, we’ll look at </a:t>
            </a:r>
            <a:r>
              <a:rPr lang="en-GB" b="1" dirty="0"/>
              <a:t>data format standardizing</a:t>
            </a:r>
            <a:r>
              <a:rPr lang="en-GB" dirty="0"/>
              <a:t>.</a:t>
            </a:r>
          </a:p>
          <a:p>
            <a:endParaRPr lang="en-GB" dirty="0"/>
          </a:p>
          <a:p>
            <a:endParaRPr lang="en-GB" dirty="0"/>
          </a:p>
          <a:p>
            <a:r>
              <a:rPr lang="en-GB" dirty="0"/>
              <a:t># French</a:t>
            </a:r>
          </a:p>
          <a:p>
            <a:r>
              <a:rPr lang="fr-FR" dirty="0"/>
              <a:t>Maintenant, dans la section suivante, nous examinerons la normalisation du format des données.</a:t>
            </a:r>
          </a:p>
        </p:txBody>
      </p:sp>
    </p:spTree>
    <p:extLst>
      <p:ext uri="{BB962C8B-B14F-4D97-AF65-F5344CB8AC3E}">
        <p14:creationId xmlns:p14="http://schemas.microsoft.com/office/powerpoint/2010/main" val="14639620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Data format standardizing means making sure data from different sources looks the same.</a:t>
            </a:r>
          </a:p>
          <a:p>
            <a:endParaRPr lang="en-GB" dirty="0"/>
          </a:p>
          <a:p>
            <a:r>
              <a:rPr lang="en-GB" dirty="0"/>
              <a:t>For example, if one file uses “km” and another uses “meters,” we’ll convert them to the same unit.</a:t>
            </a:r>
          </a:p>
          <a:p>
            <a:endParaRPr lang="en-GB" dirty="0"/>
          </a:p>
          <a:p>
            <a:r>
              <a:rPr lang="en-GB" dirty="0"/>
              <a:t>Or if dates appear as “date month year” in one place and “month date year” in another, we need to fix that too.</a:t>
            </a:r>
          </a:p>
          <a:p>
            <a:endParaRPr lang="en-GB" dirty="0"/>
          </a:p>
          <a:p>
            <a:r>
              <a:rPr lang="en-GB" dirty="0"/>
              <a:t>Standardizing helps us merge and </a:t>
            </a:r>
            <a:r>
              <a:rPr lang="en-GB" dirty="0" err="1"/>
              <a:t>analyze</a:t>
            </a:r>
            <a:r>
              <a:rPr lang="en-GB" dirty="0"/>
              <a:t> data more easily.</a:t>
            </a:r>
          </a:p>
          <a:p>
            <a:endParaRPr lang="en-GB" dirty="0"/>
          </a:p>
          <a:p>
            <a:endParaRPr lang="en-GB" dirty="0"/>
          </a:p>
          <a:p>
            <a:r>
              <a:rPr lang="en-GB" dirty="0"/>
              <a:t># French</a:t>
            </a:r>
          </a:p>
          <a:p>
            <a:r>
              <a:rPr lang="fr-FR" dirty="0"/>
              <a:t>La standardisation des formats de données consiste à garantir la cohérence des données provenant de différentes sources.</a:t>
            </a:r>
          </a:p>
          <a:p>
            <a:endParaRPr lang="fr-FR" dirty="0"/>
          </a:p>
          <a:p>
            <a:r>
              <a:rPr lang="fr-FR" dirty="0"/>
              <a:t>Par exemple, si un fichier utilise des « km » et un autre des « mètres », nous les convertirons dans la même unité.</a:t>
            </a:r>
          </a:p>
          <a:p>
            <a:endParaRPr lang="fr-FR" dirty="0"/>
          </a:p>
          <a:p>
            <a:r>
              <a:rPr lang="fr-FR" dirty="0"/>
              <a:t>Si les dates s'affichent sous la forme « date mois année » à un endroit et « mois jour année » à un autre, nous devons également corriger ce problème.</a:t>
            </a:r>
          </a:p>
          <a:p>
            <a:endParaRPr lang="fr-FR" dirty="0"/>
          </a:p>
          <a:p>
            <a:r>
              <a:rPr lang="fr-FR" dirty="0"/>
              <a:t>La standardisation facilite la fusion et l'analyse des données.</a:t>
            </a:r>
            <a:endParaRPr lang="en-GB" dirty="0"/>
          </a:p>
        </p:txBody>
      </p:sp>
    </p:spTree>
    <p:extLst>
      <p:ext uri="{BB962C8B-B14F-4D97-AF65-F5344CB8AC3E}">
        <p14:creationId xmlns:p14="http://schemas.microsoft.com/office/powerpoint/2010/main" val="15111873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We need data standardizing because without it, we can’t compare or combine datasets properly.</a:t>
            </a:r>
          </a:p>
          <a:p>
            <a:r>
              <a:rPr lang="en-GB" dirty="0"/>
              <a:t>If formats or units are inconsistent, we might get wrong answers—or the analysis might fail altogether.</a:t>
            </a:r>
          </a:p>
          <a:p>
            <a:r>
              <a:rPr lang="en-GB" dirty="0"/>
              <a:t>Standardizing avoids confusion and ensures consistency when working with large datasets from different systems.</a:t>
            </a:r>
          </a:p>
          <a:p>
            <a:endParaRPr lang="en-GB" dirty="0"/>
          </a:p>
          <a:p>
            <a:endParaRPr lang="en-GB" dirty="0"/>
          </a:p>
          <a:p>
            <a:r>
              <a:rPr lang="en-GB" dirty="0"/>
              <a:t># French</a:t>
            </a:r>
          </a:p>
          <a:p>
            <a:r>
              <a:rPr lang="fr-FR" dirty="0"/>
              <a:t>La normalisation des données est essentielle, car sans elle, il est impossible de comparer ou de combiner correctement les ensembles de données.</a:t>
            </a:r>
          </a:p>
          <a:p>
            <a:r>
              <a:rPr lang="fr-FR" dirty="0"/>
              <a:t>Si les formats ou les unités sont incohérents, nous risquons d'obtenir des réponses erronées, voire d'échouer complètement l'analyse.</a:t>
            </a:r>
          </a:p>
          <a:p>
            <a:r>
              <a:rPr lang="fr-FR" dirty="0"/>
              <a:t>La normalisation évite toute confusion et garantit la cohérence lors de l'utilisation de grands ensembles de données provenant de systèmes différents.</a:t>
            </a:r>
            <a:endParaRPr lang="en-GB" dirty="0"/>
          </a:p>
        </p:txBody>
      </p:sp>
    </p:spTree>
    <p:extLst>
      <p:ext uri="{BB962C8B-B14F-4D97-AF65-F5344CB8AC3E}">
        <p14:creationId xmlns:p14="http://schemas.microsoft.com/office/powerpoint/2010/main" val="37446911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In this section, we’ll quickly go over the key types of transport data that should be standardized.</a:t>
            </a:r>
          </a:p>
          <a:p>
            <a:r>
              <a:rPr lang="en-GB" dirty="0"/>
              <a:t>First, </a:t>
            </a:r>
            <a:r>
              <a:rPr lang="en-GB" b="1" dirty="0"/>
              <a:t>units of measurement</a:t>
            </a:r>
            <a:r>
              <a:rPr lang="en-GB" dirty="0"/>
              <a:t>—like </a:t>
            </a:r>
            <a:r>
              <a:rPr lang="en-GB" dirty="0" err="1"/>
              <a:t>kilometers</a:t>
            </a:r>
            <a:r>
              <a:rPr lang="en-GB" dirty="0"/>
              <a:t> versus miles—should be made consistent.</a:t>
            </a:r>
          </a:p>
          <a:p>
            <a:r>
              <a:rPr lang="en-GB" b="1" dirty="0"/>
              <a:t>Time formats</a:t>
            </a:r>
            <a:r>
              <a:rPr lang="en-GB" dirty="0"/>
              <a:t> also matter, such as using 24-hour time and setting a common time zone.</a:t>
            </a:r>
          </a:p>
          <a:p>
            <a:r>
              <a:rPr lang="en-GB" b="1" dirty="0"/>
              <a:t>Currency</a:t>
            </a:r>
            <a:r>
              <a:rPr lang="en-GB" dirty="0"/>
              <a:t> needs to be in a uniform format, especially when comparing costs or fares.</a:t>
            </a:r>
          </a:p>
          <a:p>
            <a:r>
              <a:rPr lang="en-GB" dirty="0"/>
              <a:t>Then there’s </a:t>
            </a:r>
            <a:r>
              <a:rPr lang="en-GB" b="1" dirty="0"/>
              <a:t>data frequency</a:t>
            </a:r>
            <a:r>
              <a:rPr lang="en-GB" dirty="0"/>
              <a:t>—whether it’s hourly, daily, or weekly, all datasets should align.</a:t>
            </a:r>
          </a:p>
          <a:p>
            <a:r>
              <a:rPr lang="en-GB" dirty="0"/>
              <a:t>Finally, </a:t>
            </a:r>
            <a:r>
              <a:rPr lang="en-GB" b="1" dirty="0"/>
              <a:t>categorical values</a:t>
            </a:r>
            <a:r>
              <a:rPr lang="en-GB" dirty="0"/>
              <a:t>, like vehicle types, should use consistent labels—so we don’t end up with "car" in one column and "automobile" in another.</a:t>
            </a:r>
          </a:p>
          <a:p>
            <a:endParaRPr lang="en-GB" dirty="0"/>
          </a:p>
          <a:p>
            <a:endParaRPr lang="en-GB" dirty="0"/>
          </a:p>
          <a:p>
            <a:r>
              <a:rPr lang="en-GB" dirty="0"/>
              <a:t># French</a:t>
            </a:r>
          </a:p>
          <a:p>
            <a:r>
              <a:rPr lang="fr-FR" dirty="0"/>
              <a:t>Dans cette section, nous passerons rapidement en revue les principaux types de données de transport qui devraient être standardisés.</a:t>
            </a:r>
          </a:p>
          <a:p>
            <a:r>
              <a:rPr lang="fr-FR" dirty="0"/>
              <a:t>Tout d'abord, les unités de mesure, comme les kilomètres et les miles, doivent être cohérentes.</a:t>
            </a:r>
          </a:p>
          <a:p>
            <a:r>
              <a:rPr lang="fr-FR" dirty="0"/>
              <a:t>Les formats horaires sont également importants, comme l'utilisation du format 24 heures et la définition d'un fuseau horaire commun.</a:t>
            </a:r>
          </a:p>
          <a:p>
            <a:r>
              <a:rPr lang="fr-FR" dirty="0"/>
              <a:t>Les devises doivent être au même format, notamment pour comparer les coûts ou les tarifs.</a:t>
            </a:r>
          </a:p>
          <a:p>
            <a:r>
              <a:rPr lang="fr-FR" dirty="0"/>
              <a:t>Vient ensuite la fréquence des données : qu'elle soit horaire, quotidienne ou hebdomadaire, tous les ensembles de données doivent être cohérents.</a:t>
            </a:r>
          </a:p>
          <a:p>
            <a:r>
              <a:rPr lang="fr-FR" dirty="0"/>
              <a:t>Enfin, les valeurs catégorielles, comme les types de véhicules, doivent utiliser des libellés cohérents, afin d'éviter de se retrouver avec « voiture » dans une colonne et « automobile » dans une autre.</a:t>
            </a:r>
          </a:p>
          <a:p>
            <a:endParaRPr lang="fr-FR" dirty="0"/>
          </a:p>
          <a:p>
            <a:endParaRPr lang="fr-FR" dirty="0"/>
          </a:p>
          <a:p>
            <a:endParaRPr lang="en-GB" dirty="0"/>
          </a:p>
        </p:txBody>
      </p:sp>
    </p:spTree>
    <p:extLst>
      <p:ext uri="{BB962C8B-B14F-4D97-AF65-F5344CB8AC3E}">
        <p14:creationId xmlns:p14="http://schemas.microsoft.com/office/powerpoint/2010/main" val="22387153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So why do we go through all this effort to standardize data?</a:t>
            </a:r>
          </a:p>
          <a:p>
            <a:endParaRPr lang="en-GB" dirty="0"/>
          </a:p>
          <a:p>
            <a:r>
              <a:rPr lang="en-GB" dirty="0"/>
              <a:t>Well, first, it improves </a:t>
            </a:r>
            <a:r>
              <a:rPr lang="en-GB" b="1" dirty="0"/>
              <a:t>accuracy and reliability</a:t>
            </a:r>
            <a:r>
              <a:rPr lang="en-GB" dirty="0"/>
              <a:t>. Standardized data helps avoid errors caused by mismatched formats or units.</a:t>
            </a:r>
          </a:p>
          <a:p>
            <a:endParaRPr lang="en-GB" dirty="0"/>
          </a:p>
          <a:p>
            <a:r>
              <a:rPr lang="en-GB" dirty="0"/>
              <a:t>Second, it gives us </a:t>
            </a:r>
            <a:r>
              <a:rPr lang="en-GB" b="1" dirty="0"/>
              <a:t>better insights</a:t>
            </a:r>
            <a:r>
              <a:rPr lang="en-GB" dirty="0"/>
              <a:t>. Clean, consistent data allows us to spot trends and patterns more easily.</a:t>
            </a:r>
          </a:p>
          <a:p>
            <a:endParaRPr lang="en-GB" dirty="0"/>
          </a:p>
          <a:p>
            <a:r>
              <a:rPr lang="en-GB" dirty="0"/>
              <a:t>Third, it leads to </a:t>
            </a:r>
            <a:r>
              <a:rPr lang="en-GB" b="1" dirty="0"/>
              <a:t>faster analysis</a:t>
            </a:r>
            <a:r>
              <a:rPr lang="en-GB" dirty="0"/>
              <a:t>. Instead of wasting time cleaning data repeatedly, analysts can jump straight into making decisions.</a:t>
            </a:r>
          </a:p>
          <a:p>
            <a:endParaRPr lang="en-GB" dirty="0"/>
          </a:p>
          <a:p>
            <a:r>
              <a:rPr lang="en-GB" dirty="0"/>
              <a:t>And overall, standardization supports smarter, more evidence-based planning in transport.</a:t>
            </a:r>
          </a:p>
          <a:p>
            <a:endParaRPr lang="en-GB" dirty="0"/>
          </a:p>
          <a:p>
            <a:endParaRPr lang="en-GB" dirty="0"/>
          </a:p>
          <a:p>
            <a:r>
              <a:rPr lang="en-GB" dirty="0"/>
              <a:t># French</a:t>
            </a:r>
          </a:p>
          <a:p>
            <a:r>
              <a:rPr lang="fr-FR" dirty="0"/>
              <a:t>Alors pourquoi déployer tous ces efforts pour normaliser les données ?</a:t>
            </a:r>
          </a:p>
          <a:p>
            <a:endParaRPr lang="fr-FR" dirty="0"/>
          </a:p>
          <a:p>
            <a:r>
              <a:rPr lang="fr-FR" dirty="0"/>
              <a:t>Tout d'abord, cela améliore la précision et la fiabilité. La normalisation des données permet d'éviter les erreurs dues à des formats ou des unités incompatibles.</a:t>
            </a:r>
          </a:p>
          <a:p>
            <a:endParaRPr lang="fr-FR" dirty="0"/>
          </a:p>
          <a:p>
            <a:r>
              <a:rPr lang="fr-FR" dirty="0"/>
              <a:t>Deuxièmement, elle nous offre de meilleures perspectives. Des données propres et cohérentes nous permettent d'identifier plus facilement les tendances et les schémas.</a:t>
            </a:r>
          </a:p>
          <a:p>
            <a:endParaRPr lang="fr-FR" dirty="0"/>
          </a:p>
          <a:p>
            <a:r>
              <a:rPr lang="fr-FR" dirty="0"/>
              <a:t>Troisièmement, elle accélère les analyses. Au lieu de perdre du temps à nettoyer les données à plusieurs reprises, les analystes peuvent prendre des décisions immédiates.</a:t>
            </a:r>
          </a:p>
          <a:p>
            <a:endParaRPr lang="fr-FR" dirty="0"/>
          </a:p>
          <a:p>
            <a:r>
              <a:rPr lang="fr-FR" dirty="0"/>
              <a:t>Enfin, la normalisation favorise une planification des transports plus intelligente et davantage fondée sur des données probantes.</a:t>
            </a:r>
            <a:endParaRPr lang="en-GB" dirty="0"/>
          </a:p>
        </p:txBody>
      </p:sp>
    </p:spTree>
    <p:extLst>
      <p:ext uri="{BB962C8B-B14F-4D97-AF65-F5344CB8AC3E}">
        <p14:creationId xmlns:p14="http://schemas.microsoft.com/office/powerpoint/2010/main" val="32885117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While the benefits are clear, standardizing data comes with its own set of challenges.</a:t>
            </a:r>
          </a:p>
          <a:p>
            <a:endParaRPr lang="en-GB" dirty="0"/>
          </a:p>
          <a:p>
            <a:r>
              <a:rPr lang="en-GB" dirty="0"/>
              <a:t>There’s the </a:t>
            </a:r>
            <a:r>
              <a:rPr lang="en-GB" b="1" dirty="0"/>
              <a:t>complexity of data sources</a:t>
            </a:r>
            <a:r>
              <a:rPr lang="en-GB" dirty="0"/>
              <a:t>—data often comes from different agencies or systems, each using their own formats.</a:t>
            </a:r>
          </a:p>
          <a:p>
            <a:endParaRPr lang="en-GB" dirty="0"/>
          </a:p>
          <a:p>
            <a:r>
              <a:rPr lang="en-GB" dirty="0"/>
              <a:t>We may face </a:t>
            </a:r>
            <a:r>
              <a:rPr lang="en-GB" b="1" dirty="0"/>
              <a:t>loss of information</a:t>
            </a:r>
            <a:r>
              <a:rPr lang="en-GB" dirty="0"/>
              <a:t>—simplifying or rounding data can remove useful details.</a:t>
            </a:r>
          </a:p>
          <a:p>
            <a:endParaRPr lang="en-GB" dirty="0"/>
          </a:p>
          <a:p>
            <a:r>
              <a:rPr lang="en-GB" dirty="0"/>
              <a:t>Three, </a:t>
            </a:r>
            <a:r>
              <a:rPr lang="en-GB" b="1" dirty="0"/>
              <a:t>resource requirements</a:t>
            </a:r>
            <a:r>
              <a:rPr lang="en-GB" dirty="0"/>
              <a:t>—it takes time, effort, and sometimes powerful computers to clean large datasets.</a:t>
            </a:r>
          </a:p>
          <a:p>
            <a:endParaRPr lang="en-GB" dirty="0"/>
          </a:p>
          <a:p>
            <a:r>
              <a:rPr lang="en-GB" b="1" dirty="0"/>
              <a:t>Real-time data issues</a:t>
            </a:r>
            <a:r>
              <a:rPr lang="en-GB" dirty="0"/>
              <a:t>—some traffic data is recorded hourly, some daily. We must align them to a consistent frequency.</a:t>
            </a:r>
          </a:p>
          <a:p>
            <a:endParaRPr lang="en-GB" dirty="0"/>
          </a:p>
          <a:p>
            <a:r>
              <a:rPr lang="en-GB" dirty="0"/>
              <a:t>And </a:t>
            </a:r>
            <a:r>
              <a:rPr lang="en-GB" b="1" dirty="0"/>
              <a:t>privacy and security concerns</a:t>
            </a:r>
            <a:r>
              <a:rPr lang="en-GB" dirty="0"/>
              <a:t>—if we’re standardizing sensitive data like GPS locations, we have to protect privacy using encryption and follow regulations like GDPR.</a:t>
            </a:r>
          </a:p>
          <a:p>
            <a:endParaRPr lang="en-GB" dirty="0"/>
          </a:p>
          <a:p>
            <a:endParaRPr lang="en-GB" dirty="0"/>
          </a:p>
          <a:p>
            <a:r>
              <a:rPr lang="en-GB" dirty="0"/>
              <a:t># French</a:t>
            </a:r>
          </a:p>
          <a:p>
            <a:r>
              <a:rPr lang="fr-FR" dirty="0"/>
              <a:t>Si les avantages sont évidents, la standardisation des données comporte son lot de défis.</a:t>
            </a:r>
          </a:p>
          <a:p>
            <a:endParaRPr lang="fr-FR" dirty="0"/>
          </a:p>
          <a:p>
            <a:r>
              <a:rPr lang="fr-FR" dirty="0"/>
              <a:t>Il y a la complexité des sources de données : les données proviennent souvent d'organismes ou de systèmes différents, chacun utilisant ses propres formats.</a:t>
            </a:r>
          </a:p>
          <a:p>
            <a:endParaRPr lang="fr-FR" dirty="0"/>
          </a:p>
          <a:p>
            <a:r>
              <a:rPr lang="fr-FR" dirty="0"/>
              <a:t>Nous risquons de perdre des informations : simplifier ou arrondir les données peut supprimer des détails utiles.</a:t>
            </a:r>
          </a:p>
          <a:p>
            <a:endParaRPr lang="fr-FR" dirty="0"/>
          </a:p>
          <a:p>
            <a:r>
              <a:rPr lang="fr-FR" dirty="0"/>
              <a:t>Troisièmement, les besoins en ressources : nettoyer de grands ensembles de données demande du temps, des efforts et parfois des ordinateurs puissants.</a:t>
            </a:r>
          </a:p>
          <a:p>
            <a:endParaRPr lang="fr-FR" dirty="0"/>
          </a:p>
          <a:p>
            <a:r>
              <a:rPr lang="fr-FR" dirty="0"/>
              <a:t>Les problèmes liés aux données en temps réel : certaines données de trafic sont enregistrées toutes les heures, d'autres quotidiennement. Nous devons les aligner à une fréquence constante.</a:t>
            </a:r>
          </a:p>
          <a:p>
            <a:endParaRPr lang="fr-FR" dirty="0"/>
          </a:p>
          <a:p>
            <a:r>
              <a:rPr lang="fr-FR" dirty="0"/>
              <a:t>Et enfin, les préoccupations en matière de confidentialité et de sécurité : si nous standardisons des données sensibles comme la localisation GPS, nous devons protéger la confidentialité par le chiffrement et respecter des réglementations comme le RGPD.</a:t>
            </a:r>
            <a:endParaRPr lang="en-GB" dirty="0"/>
          </a:p>
          <a:p>
            <a:endParaRPr lang="LID4096" dirty="0"/>
          </a:p>
        </p:txBody>
      </p:sp>
    </p:spTree>
    <p:extLst>
      <p:ext uri="{BB962C8B-B14F-4D97-AF65-F5344CB8AC3E}">
        <p14:creationId xmlns:p14="http://schemas.microsoft.com/office/powerpoint/2010/main" val="13255250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Let’s wrap up this section with some best practices for standardizing transport data.</a:t>
            </a:r>
          </a:p>
          <a:p>
            <a:endParaRPr lang="en-GB" dirty="0"/>
          </a:p>
          <a:p>
            <a:r>
              <a:rPr lang="en-GB" b="1" dirty="0"/>
              <a:t>First</a:t>
            </a:r>
            <a:r>
              <a:rPr lang="en-GB" dirty="0"/>
              <a:t>, understand the source. Know where the data came from and what format it's in.</a:t>
            </a:r>
          </a:p>
          <a:p>
            <a:r>
              <a:rPr lang="en-GB" b="1" dirty="0"/>
              <a:t>Second</a:t>
            </a:r>
            <a:r>
              <a:rPr lang="en-GB" dirty="0"/>
              <a:t>, define a standard format—agree on things like using the metric system or ISO date formats.</a:t>
            </a:r>
          </a:p>
          <a:p>
            <a:r>
              <a:rPr lang="en-GB" b="1" dirty="0"/>
              <a:t>Third</a:t>
            </a:r>
            <a:r>
              <a:rPr lang="en-GB" dirty="0"/>
              <a:t>, always </a:t>
            </a:r>
            <a:r>
              <a:rPr lang="en-GB" b="1" dirty="0"/>
              <a:t>document the process</a:t>
            </a:r>
            <a:r>
              <a:rPr lang="en-GB" dirty="0"/>
              <a:t>. Keep a record of what you changed and why, so others can understand or repeat the steps.</a:t>
            </a:r>
          </a:p>
          <a:p>
            <a:r>
              <a:rPr lang="en-GB" b="1" dirty="0"/>
              <a:t>Fourth</a:t>
            </a:r>
            <a:r>
              <a:rPr lang="en-GB" dirty="0"/>
              <a:t>, use the right tools. Python, Excel, or transport software can help automate standardization.</a:t>
            </a:r>
          </a:p>
          <a:p>
            <a:r>
              <a:rPr lang="en-GB" dirty="0"/>
              <a:t>And finally, always </a:t>
            </a:r>
            <a:r>
              <a:rPr lang="en-GB" b="1" dirty="0"/>
              <a:t>verify and validate</a:t>
            </a:r>
            <a:r>
              <a:rPr lang="en-GB" dirty="0"/>
              <a:t>. Double-check your results to make sure nothing went wrong during the process.</a:t>
            </a:r>
          </a:p>
          <a:p>
            <a:endParaRPr lang="en-GB" dirty="0"/>
          </a:p>
          <a:p>
            <a:endParaRPr lang="en-GB" dirty="0"/>
          </a:p>
          <a:p>
            <a:r>
              <a:rPr lang="en-GB" dirty="0"/>
              <a:t># French</a:t>
            </a:r>
          </a:p>
          <a:p>
            <a:r>
              <a:rPr lang="fr-FR" dirty="0"/>
              <a:t>Terminons cette section par quelques bonnes pratiques pour la normalisation des données de transport.</a:t>
            </a:r>
          </a:p>
          <a:p>
            <a:endParaRPr lang="fr-FR" dirty="0"/>
          </a:p>
          <a:p>
            <a:r>
              <a:rPr lang="fr-FR" dirty="0"/>
              <a:t>Tout d'abord, comprenez la source. Sachez d'où proviennent les données et quel est leur format.</a:t>
            </a:r>
          </a:p>
          <a:p>
            <a:r>
              <a:rPr lang="fr-FR" dirty="0"/>
              <a:t>Deuxièmement, définissez un format standard, comme l'utilisation du système métrique ou des formats de date ISO.</a:t>
            </a:r>
          </a:p>
          <a:p>
            <a:r>
              <a:rPr lang="fr-FR" dirty="0"/>
              <a:t>Troisièmement, documentez systématiquement le processus. Conservez une trace des modifications apportées et de leurs raisons, afin que d'autres puissent comprendre ou répéter les étapes.</a:t>
            </a:r>
          </a:p>
          <a:p>
            <a:r>
              <a:rPr lang="fr-FR" dirty="0"/>
              <a:t>Quatrièmement, utilisez les bons outils. Python, Excel ou les logiciels de transport peuvent vous aider à automatiser la normalisation.</a:t>
            </a:r>
          </a:p>
          <a:p>
            <a:r>
              <a:rPr lang="fr-FR" dirty="0"/>
              <a:t>Enfin, vérifiez et validez systématiquement vos résultats. Vérifiez vos résultats pour vous assurer qu'aucun problème n'a été détecté au cours du processus.</a:t>
            </a:r>
            <a:endParaRPr lang="en-GB" dirty="0"/>
          </a:p>
        </p:txBody>
      </p:sp>
    </p:spTree>
    <p:extLst>
      <p:ext uri="{BB962C8B-B14F-4D97-AF65-F5344CB8AC3E}">
        <p14:creationId xmlns:p14="http://schemas.microsoft.com/office/powerpoint/2010/main" val="26769678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English</a:t>
            </a:r>
          </a:p>
          <a:p>
            <a:r>
              <a:rPr lang="en-GB" dirty="0"/>
              <a:t>This is an interesting video about the basics of Intelligent Transportation Systems. Let’s see how ITS helps improve modern transport. </a:t>
            </a:r>
          </a:p>
          <a:p>
            <a:endParaRPr lang="en-GB" dirty="0"/>
          </a:p>
          <a:p>
            <a:endParaRPr lang="en-GB" dirty="0"/>
          </a:p>
          <a:p>
            <a:r>
              <a:rPr lang="en-GB" dirty="0"/>
              <a:t># French</a:t>
            </a:r>
          </a:p>
          <a:p>
            <a:r>
              <a:rPr lang="fr-FR" dirty="0"/>
              <a:t>Voici une vidéo intéressante sur les bases des systèmes de transport intelligents. Voyons comment les STI contribuent à améliorer les transports modernes.</a:t>
            </a:r>
            <a:endParaRPr lang="LID4096" dirty="0"/>
          </a:p>
        </p:txBody>
      </p:sp>
    </p:spTree>
    <p:extLst>
      <p:ext uri="{BB962C8B-B14F-4D97-AF65-F5344CB8AC3E}">
        <p14:creationId xmlns:p14="http://schemas.microsoft.com/office/powerpoint/2010/main" val="30768082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Now we move into Section 4, which presents a simple, hands-on case study to help you practice data preprocessing with a simple example.</a:t>
            </a:r>
          </a:p>
          <a:p>
            <a:endParaRPr lang="en-GB" dirty="0"/>
          </a:p>
          <a:p>
            <a:endParaRPr lang="en-GB" dirty="0"/>
          </a:p>
          <a:p>
            <a:r>
              <a:rPr lang="en-GB" dirty="0"/>
              <a:t># French</a:t>
            </a:r>
          </a:p>
          <a:p>
            <a:r>
              <a:rPr lang="fr-FR" dirty="0"/>
              <a:t>Nous passons maintenant à la section 4, qui présente une étude de cas simple et pratique pour vous aider à pratiquer le prétraitement des données avec un exemple simple.</a:t>
            </a:r>
            <a:endParaRPr lang="LID4096" dirty="0"/>
          </a:p>
        </p:txBody>
      </p:sp>
    </p:spTree>
    <p:extLst>
      <p:ext uri="{BB962C8B-B14F-4D97-AF65-F5344CB8AC3E}">
        <p14:creationId xmlns:p14="http://schemas.microsoft.com/office/powerpoint/2010/main" val="25829708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First of all, let’s take a look at what’s included in this lab.</a:t>
            </a:r>
          </a:p>
          <a:p>
            <a:r>
              <a:rPr lang="en-GB" dirty="0"/>
              <a:t>We begin with </a:t>
            </a:r>
            <a:r>
              <a:rPr lang="en-GB" b="1" dirty="0"/>
              <a:t>Section 1: Lab Overview and Required Tools</a:t>
            </a:r>
            <a:r>
              <a:rPr lang="en-GB" dirty="0"/>
              <a:t>, where we’ll talk about the lab objectives, the overall content, and the tools will be using.</a:t>
            </a:r>
          </a:p>
          <a:p>
            <a:r>
              <a:rPr lang="en-GB" dirty="0"/>
              <a:t>Then in </a:t>
            </a:r>
            <a:r>
              <a:rPr lang="en-GB" b="1" dirty="0"/>
              <a:t>Section 2: Data Preprocessing Techniques</a:t>
            </a:r>
            <a:r>
              <a:rPr lang="en-GB" dirty="0"/>
              <a:t>, we’ll explore the key steps used to clean and prepare raw datasets.</a:t>
            </a:r>
          </a:p>
          <a:p>
            <a:r>
              <a:rPr lang="en-GB" dirty="0"/>
              <a:t>After that, in </a:t>
            </a:r>
            <a:r>
              <a:rPr lang="en-GB" b="1" dirty="0"/>
              <a:t>Section 3: Data Format Standardizing</a:t>
            </a:r>
            <a:r>
              <a:rPr lang="en-GB" dirty="0"/>
              <a:t>, we’ll learn how to make the data consistent—such as aligning time formats, currencies, and measurement units across different sources.</a:t>
            </a:r>
          </a:p>
          <a:p>
            <a:pPr marL="0" marR="0" lvl="0" indent="0" defTabSz="228589" eaLnBrk="1" fontAlgn="auto" latinLnBrk="0" hangingPunct="1">
              <a:lnSpc>
                <a:spcPct val="117999"/>
              </a:lnSpc>
              <a:spcBef>
                <a:spcPts val="0"/>
              </a:spcBef>
              <a:spcAft>
                <a:spcPts val="0"/>
              </a:spcAft>
              <a:buClrTx/>
              <a:buSzTx/>
              <a:buFontTx/>
              <a:buNone/>
              <a:tabLst/>
              <a:defRPr/>
            </a:pPr>
            <a:endParaRPr lang="en-GB" dirty="0"/>
          </a:p>
          <a:p>
            <a:pPr marL="0" marR="0" lvl="0" indent="0" defTabSz="228589" eaLnBrk="1" fontAlgn="auto" latinLnBrk="0" hangingPunct="1">
              <a:lnSpc>
                <a:spcPct val="117999"/>
              </a:lnSpc>
              <a:spcBef>
                <a:spcPts val="0"/>
              </a:spcBef>
              <a:spcAft>
                <a:spcPts val="0"/>
              </a:spcAft>
              <a:buClrTx/>
              <a:buSzTx/>
              <a:buFontTx/>
              <a:buNone/>
              <a:tabLst/>
              <a:defRPr/>
            </a:pPr>
            <a:r>
              <a:rPr lang="en-GB" dirty="0"/>
              <a:t># French</a:t>
            </a:r>
          </a:p>
          <a:p>
            <a:pPr marL="0" marR="0" lvl="0" indent="0" defTabSz="228589" eaLnBrk="1" fontAlgn="auto" latinLnBrk="0" hangingPunct="1">
              <a:lnSpc>
                <a:spcPct val="117999"/>
              </a:lnSpc>
              <a:spcBef>
                <a:spcPts val="0"/>
              </a:spcBef>
              <a:spcAft>
                <a:spcPts val="0"/>
              </a:spcAft>
              <a:buClrTx/>
              <a:buSzTx/>
              <a:buFontTx/>
              <a:buNone/>
              <a:tabLst/>
              <a:defRPr/>
            </a:pPr>
            <a:r>
              <a:rPr lang="fr-FR" dirty="0"/>
              <a:t>Tout d'abord, examinons le contenu de ce laboratoire. </a:t>
            </a:r>
          </a:p>
          <a:p>
            <a:pPr marL="0" marR="0" lvl="0" indent="0" defTabSz="228589" eaLnBrk="1" fontAlgn="auto" latinLnBrk="0" hangingPunct="1">
              <a:lnSpc>
                <a:spcPct val="117999"/>
              </a:lnSpc>
              <a:spcBef>
                <a:spcPts val="0"/>
              </a:spcBef>
              <a:spcAft>
                <a:spcPts val="0"/>
              </a:spcAft>
              <a:buClrTx/>
              <a:buSzTx/>
              <a:buFontTx/>
              <a:buNone/>
              <a:tabLst/>
              <a:defRPr/>
            </a:pPr>
            <a:r>
              <a:rPr lang="fr-FR" dirty="0"/>
              <a:t>Nous commençons par la section 1 : Présentation du laboratoire et outils requis, où nous aborderons les objectifs du laboratoire, le contenu général et les outils utilisés. Ensuite, dans la section 2 : Techniques de prétraitement des données, nous explorerons les étapes clés du nettoyage et de la préparation des jeux de données brutes. </a:t>
            </a:r>
          </a:p>
          <a:p>
            <a:pPr marL="0" marR="0" lvl="0" indent="0" defTabSz="228589" eaLnBrk="1" fontAlgn="auto" latinLnBrk="0" hangingPunct="1">
              <a:lnSpc>
                <a:spcPct val="117999"/>
              </a:lnSpc>
              <a:spcBef>
                <a:spcPts val="0"/>
              </a:spcBef>
              <a:spcAft>
                <a:spcPts val="0"/>
              </a:spcAft>
              <a:buClrTx/>
              <a:buSzTx/>
              <a:buFontTx/>
              <a:buNone/>
              <a:tabLst/>
              <a:defRPr/>
            </a:pPr>
            <a:r>
              <a:rPr lang="fr-FR" dirty="0"/>
              <a:t>Ensuite, dans la section 3 : Normalisation des formats de données, nous apprendrons à assurer la cohérence des données, notamment en alignant les formats d'heure, les devises et les unités de mesure entre différentes sources.</a:t>
            </a:r>
            <a:endParaRPr lang="en-GB" dirty="0"/>
          </a:p>
        </p:txBody>
      </p:sp>
    </p:spTree>
    <p:extLst>
      <p:ext uri="{BB962C8B-B14F-4D97-AF65-F5344CB8AC3E}">
        <p14:creationId xmlns:p14="http://schemas.microsoft.com/office/powerpoint/2010/main" val="25822932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Now let’s take a look at a sample raw dataset that has several problems.</a:t>
            </a:r>
          </a:p>
          <a:p>
            <a:r>
              <a:rPr lang="en-GB" dirty="0"/>
              <a:t>The table includes fields like </a:t>
            </a:r>
            <a:r>
              <a:rPr lang="en-GB" b="1" dirty="0"/>
              <a:t>Name</a:t>
            </a:r>
            <a:r>
              <a:rPr lang="en-GB" dirty="0"/>
              <a:t>, </a:t>
            </a:r>
            <a:r>
              <a:rPr lang="en-GB" b="1" dirty="0"/>
              <a:t>Age</a:t>
            </a:r>
            <a:r>
              <a:rPr lang="en-GB" dirty="0"/>
              <a:t>, </a:t>
            </a:r>
            <a:r>
              <a:rPr lang="en-GB" b="1" dirty="0"/>
              <a:t>Salary</a:t>
            </a:r>
            <a:r>
              <a:rPr lang="en-GB" dirty="0"/>
              <a:t>, </a:t>
            </a:r>
            <a:r>
              <a:rPr lang="en-GB" b="1" dirty="0"/>
              <a:t>Department</a:t>
            </a:r>
            <a:r>
              <a:rPr lang="en-GB" dirty="0"/>
              <a:t>, </a:t>
            </a:r>
            <a:r>
              <a:rPr lang="en-GB" b="1" dirty="0"/>
              <a:t>Joining Date</a:t>
            </a:r>
            <a:r>
              <a:rPr lang="en-GB" dirty="0"/>
              <a:t>, and </a:t>
            </a:r>
            <a:r>
              <a:rPr lang="en-GB" b="1" dirty="0"/>
              <a:t>Email</a:t>
            </a:r>
            <a:r>
              <a:rPr lang="en-GB" dirty="0"/>
              <a:t>.</a:t>
            </a:r>
          </a:p>
          <a:p>
            <a:r>
              <a:rPr lang="en-GB" dirty="0"/>
              <a:t>At first glance, it may look like a simple table—but there are quite a few issues here.</a:t>
            </a:r>
          </a:p>
          <a:p>
            <a:r>
              <a:rPr lang="en-GB" dirty="0"/>
              <a:t>Some entries are </a:t>
            </a:r>
            <a:r>
              <a:rPr lang="en-GB" b="1" dirty="0"/>
              <a:t>missing</a:t>
            </a:r>
            <a:r>
              <a:rPr lang="en-GB" dirty="0"/>
              <a:t>, some are </a:t>
            </a:r>
            <a:r>
              <a:rPr lang="en-GB" b="1" dirty="0"/>
              <a:t>duplicates</a:t>
            </a:r>
            <a:r>
              <a:rPr lang="en-GB" dirty="0"/>
              <a:t>, and others have </a:t>
            </a:r>
            <a:r>
              <a:rPr lang="en-GB" b="1" dirty="0"/>
              <a:t>formatting errors</a:t>
            </a:r>
            <a:r>
              <a:rPr lang="en-GB" dirty="0"/>
              <a:t> or inconsistent values.</a:t>
            </a:r>
          </a:p>
          <a:p>
            <a:r>
              <a:rPr lang="en-GB" dirty="0"/>
              <a:t>This is exactly the kind of dataset we often face in real-world projects, and we’ll now explore what needs to be fixed.</a:t>
            </a:r>
          </a:p>
          <a:p>
            <a:endParaRPr lang="en-GB" dirty="0"/>
          </a:p>
          <a:p>
            <a:endParaRPr lang="en-GB" dirty="0"/>
          </a:p>
          <a:p>
            <a:r>
              <a:rPr lang="en-GB" dirty="0"/>
              <a:t># French</a:t>
            </a:r>
          </a:p>
          <a:p>
            <a:r>
              <a:rPr lang="fr-FR" dirty="0"/>
              <a:t>Examinons maintenant un exemple de jeu de données brutes présentant plusieurs problèmes.</a:t>
            </a:r>
          </a:p>
          <a:p>
            <a:r>
              <a:rPr lang="fr-FR" dirty="0"/>
              <a:t>Le tableau comprend des champs tels que Nom, Âge, Salaire, Service, Date d'entrée en fonction et Adresse e-mail.</a:t>
            </a:r>
          </a:p>
          <a:p>
            <a:r>
              <a:rPr lang="fr-FR" dirty="0"/>
              <a:t>À première vue, ce tableau peut sembler simple, mais il présente de nombreux problèmes.</a:t>
            </a:r>
          </a:p>
          <a:p>
            <a:r>
              <a:rPr lang="fr-FR" dirty="0"/>
              <a:t>Certaines entrées sont manquantes, d'autres sont des doublons, et d'autres encore présentent des erreurs de formatage ou des valeurs incohérentes.</a:t>
            </a:r>
          </a:p>
          <a:p>
            <a:r>
              <a:rPr lang="fr-FR" dirty="0"/>
              <a:t>C'est exactement le type de jeu de données que nous rencontrons souvent dans les projets réels, et nous allons maintenant examiner les points à corriger.</a:t>
            </a:r>
            <a:endParaRPr lang="en-GB" dirty="0"/>
          </a:p>
        </p:txBody>
      </p:sp>
    </p:spTree>
    <p:extLst>
      <p:ext uri="{BB962C8B-B14F-4D97-AF65-F5344CB8AC3E}">
        <p14:creationId xmlns:p14="http://schemas.microsoft.com/office/powerpoint/2010/main" val="21906260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English</a:t>
            </a:r>
          </a:p>
          <a:p>
            <a:r>
              <a:rPr lang="en-GB" dirty="0"/>
              <a:t>Let’s now break down the problems in this dataset.</a:t>
            </a:r>
          </a:p>
          <a:p>
            <a:endParaRPr lang="en-GB" dirty="0"/>
          </a:p>
          <a:p>
            <a:pPr marL="171450" indent="-171450">
              <a:buFont typeface="Arial" panose="020B0604020202020204" pitchFamily="34" charset="0"/>
              <a:buChar char="•"/>
            </a:pPr>
            <a:r>
              <a:rPr lang="en-GB" dirty="0"/>
              <a:t>First, we see </a:t>
            </a:r>
            <a:r>
              <a:rPr lang="en-GB" b="1" dirty="0"/>
              <a:t>missing values</a:t>
            </a:r>
            <a:r>
              <a:rPr lang="en-GB" dirty="0"/>
              <a:t> in several fields, including </a:t>
            </a:r>
            <a:r>
              <a:rPr lang="en-GB" i="1" dirty="0"/>
              <a:t>Age</a:t>
            </a:r>
            <a:r>
              <a:rPr lang="en-GB" dirty="0"/>
              <a:t>, </a:t>
            </a:r>
            <a:r>
              <a:rPr lang="en-GB" i="1" dirty="0"/>
              <a:t>Salary</a:t>
            </a:r>
            <a:r>
              <a:rPr lang="en-GB" dirty="0"/>
              <a:t>, </a:t>
            </a:r>
            <a:r>
              <a:rPr lang="en-GB" i="1" dirty="0"/>
              <a:t>Department</a:t>
            </a:r>
            <a:r>
              <a:rPr lang="en-GB" dirty="0"/>
              <a:t>, and </a:t>
            </a:r>
            <a:r>
              <a:rPr lang="en-GB" i="1" dirty="0"/>
              <a:t>Joining Date</a:t>
            </a:r>
            <a:r>
              <a:rPr lang="en-GB" dirty="0"/>
              <a:t>.</a:t>
            </a:r>
          </a:p>
          <a:p>
            <a:pPr marL="171450" indent="-171450">
              <a:buFont typeface="Arial" panose="020B0604020202020204" pitchFamily="34" charset="0"/>
              <a:buChar char="•"/>
            </a:pPr>
            <a:r>
              <a:rPr lang="en-GB" dirty="0"/>
              <a:t>The </a:t>
            </a:r>
            <a:r>
              <a:rPr lang="en-GB" i="1" dirty="0"/>
              <a:t>Joining Date</a:t>
            </a:r>
            <a:r>
              <a:rPr lang="en-GB" dirty="0"/>
              <a:t> column also has </a:t>
            </a:r>
            <a:r>
              <a:rPr lang="en-GB" b="1" dirty="0"/>
              <a:t>inconsistent date formats</a:t>
            </a:r>
            <a:r>
              <a:rPr lang="en-GB" dirty="0"/>
              <a:t>—for example, one is written as 2020 dash 01 dash 15, while another is 2019 slash 05 slash 10.</a:t>
            </a:r>
          </a:p>
          <a:p>
            <a:pPr marL="171450" indent="-171450">
              <a:buFont typeface="Arial" panose="020B0604020202020204" pitchFamily="34" charset="0"/>
              <a:buChar char="•"/>
            </a:pPr>
            <a:r>
              <a:rPr lang="en-GB" dirty="0"/>
              <a:t>The </a:t>
            </a:r>
            <a:r>
              <a:rPr lang="en-GB" b="1" dirty="0"/>
              <a:t>Salary column</a:t>
            </a:r>
            <a:r>
              <a:rPr lang="en-GB" dirty="0"/>
              <a:t> has inconsistent formatting too—some have commas and decimals, others are missing currency symbols, and one just says 'N/A'.</a:t>
            </a:r>
          </a:p>
          <a:p>
            <a:pPr marL="171450" indent="-171450">
              <a:buFont typeface="Arial" panose="020B0604020202020204" pitchFamily="34" charset="0"/>
              <a:buChar char="•"/>
            </a:pPr>
            <a:r>
              <a:rPr lang="en-GB" dirty="0"/>
              <a:t>There’s also an </a:t>
            </a:r>
            <a:r>
              <a:rPr lang="en-GB" b="1" dirty="0"/>
              <a:t>invalid date</a:t>
            </a:r>
            <a:r>
              <a:rPr lang="en-GB" dirty="0"/>
              <a:t>—2020-15-10—which is not a real month.</a:t>
            </a:r>
          </a:p>
          <a:p>
            <a:pPr marL="171450" indent="-171450">
              <a:buFont typeface="Arial" panose="020B0604020202020204" pitchFamily="34" charset="0"/>
              <a:buChar char="•"/>
            </a:pPr>
            <a:r>
              <a:rPr lang="en-GB" dirty="0"/>
              <a:t>The </a:t>
            </a:r>
            <a:r>
              <a:rPr lang="en-GB" b="1" dirty="0"/>
              <a:t>duplicate row</a:t>
            </a:r>
            <a:r>
              <a:rPr lang="en-GB" dirty="0"/>
              <a:t> for Sarah appears twice, but with different joining dates. That needs to be removed.</a:t>
            </a:r>
          </a:p>
          <a:p>
            <a:endParaRPr lang="en-GB" dirty="0"/>
          </a:p>
          <a:p>
            <a:r>
              <a:rPr lang="en-GB" dirty="0"/>
              <a:t>Next, we notice errors in the </a:t>
            </a:r>
            <a:r>
              <a:rPr lang="en-GB" b="1" dirty="0"/>
              <a:t>Email</a:t>
            </a:r>
            <a:r>
              <a:rPr lang="en-GB" dirty="0"/>
              <a:t> field:</a:t>
            </a:r>
          </a:p>
          <a:p>
            <a:pPr marL="171450" indent="-171450">
              <a:buFont typeface="Arial" panose="020B0604020202020204" pitchFamily="34" charset="0"/>
              <a:buChar char="•"/>
            </a:pPr>
            <a:r>
              <a:rPr lang="en-GB" dirty="0"/>
              <a:t>One email is written as </a:t>
            </a:r>
            <a:r>
              <a:rPr lang="en-GB" dirty="0" err="1"/>
              <a:t>mike@email</a:t>
            </a:r>
            <a:r>
              <a:rPr lang="en-GB" dirty="0"/>
              <a:t>—missing the </a:t>
            </a:r>
            <a:r>
              <a:rPr lang="en-GB" sz="1100" b="0" i="0" dirty="0">
                <a:effectLst/>
                <a:latin typeface="+mn-lt"/>
                <a:ea typeface="+mn-ea"/>
                <a:cs typeface="+mn-cs"/>
                <a:sym typeface="Helvetica Neue"/>
              </a:rPr>
              <a:t>domain extension</a:t>
            </a:r>
            <a:r>
              <a:rPr lang="en-GB" dirty="0"/>
              <a:t>.</a:t>
            </a:r>
          </a:p>
          <a:p>
            <a:pPr marL="171450" indent="-171450">
              <a:buFont typeface="Arial" panose="020B0604020202020204" pitchFamily="34" charset="0"/>
              <a:buChar char="•"/>
            </a:pPr>
            <a:r>
              <a:rPr lang="en-GB" dirty="0"/>
              <a:t>Another has no '@' symbol—sarah.email.com. These must be fixed.</a:t>
            </a:r>
          </a:p>
          <a:p>
            <a:pPr marL="171450" indent="-171450">
              <a:buFont typeface="Arial" panose="020B0604020202020204" pitchFamily="34" charset="0"/>
              <a:buChar char="•"/>
            </a:pPr>
            <a:r>
              <a:rPr lang="en-GB" dirty="0"/>
              <a:t>We also find formatting issues in the </a:t>
            </a:r>
            <a:r>
              <a:rPr lang="en-GB" b="1" dirty="0"/>
              <a:t>Department</a:t>
            </a:r>
            <a:r>
              <a:rPr lang="en-GB" dirty="0"/>
              <a:t> field—like 'Research/Dev' which should be standardized.</a:t>
            </a:r>
            <a:br>
              <a:rPr lang="en-GB" dirty="0"/>
            </a:br>
            <a:r>
              <a:rPr lang="en-GB" dirty="0"/>
              <a:t>There’s even a dash used in place of a value, which is a problem when the system expects numbers.</a:t>
            </a:r>
          </a:p>
          <a:p>
            <a:pPr marL="0" indent="0">
              <a:buFont typeface="Arial" panose="020B0604020202020204" pitchFamily="34" charset="0"/>
              <a:buNone/>
            </a:pPr>
            <a:endParaRPr lang="en-GB" dirty="0"/>
          </a:p>
          <a:p>
            <a:r>
              <a:rPr lang="en-GB" dirty="0"/>
              <a:t>All these issues must be cleaned before the data can be trusted or used for analysis.</a:t>
            </a:r>
          </a:p>
          <a:p>
            <a:endParaRPr lang="en-GB" dirty="0"/>
          </a:p>
          <a:p>
            <a:endParaRPr lang="en-GB" dirty="0"/>
          </a:p>
          <a:p>
            <a:r>
              <a:rPr lang="en-GB" dirty="0"/>
              <a:t># French</a:t>
            </a:r>
          </a:p>
          <a:p>
            <a:r>
              <a:rPr lang="fr-FR" dirty="0"/>
              <a:t>Analysons maintenant les problèmes rencontrés dans cet ensemble de données.</a:t>
            </a:r>
          </a:p>
          <a:p>
            <a:endParaRPr lang="fr-FR" dirty="0"/>
          </a:p>
          <a:p>
            <a:r>
              <a:rPr lang="fr-FR" dirty="0"/>
              <a:t>Tout d'abord, nous constatons des valeurs manquantes dans plusieurs champs, notamment « Âge », « Salaire », « Service » et « Date d'entrée en fonction ».</a:t>
            </a:r>
          </a:p>
          <a:p>
            <a:r>
              <a:rPr lang="fr-FR" dirty="0"/>
              <a:t>La colonne « Date d'entrée en fonction » présente également des formats de date incohérents : par exemple, l'un d'eux est écrit « 2020 tiret 01 tiret 15 », tandis qu'un autre est écrit « 2019 barre oblique 05 barre oblique 10 ».</a:t>
            </a:r>
          </a:p>
          <a:p>
            <a:r>
              <a:rPr lang="fr-FR" dirty="0"/>
              <a:t>La colonne « Salaire » présente également des formats incohérents : certains contiennent des virgules et des décimales, d'autres manquent de symboles monétaires, et l'un d'eux indique simplement « N/A ».</a:t>
            </a:r>
          </a:p>
          <a:p>
            <a:r>
              <a:rPr lang="fr-FR" dirty="0"/>
              <a:t>Il existe également une date non valide, le 10/15/2020, qui n'est pas un mois réel.</a:t>
            </a:r>
          </a:p>
          <a:p>
            <a:r>
              <a:rPr lang="fr-FR" dirty="0"/>
              <a:t>La ligne en double pour Sarah apparaît deux fois, mais avec des dates d'entrée en fonction différentes. Elle doit être supprimée.</a:t>
            </a:r>
          </a:p>
          <a:p>
            <a:endParaRPr lang="fr-FR" dirty="0"/>
          </a:p>
          <a:p>
            <a:r>
              <a:rPr lang="fr-FR" dirty="0"/>
              <a:t>Nous constatons ensuite des erreurs dans le champ « E-mail » :</a:t>
            </a:r>
          </a:p>
          <a:p>
            <a:r>
              <a:rPr lang="fr-FR" dirty="0"/>
              <a:t>Une adresse e-mail est écrite comme suit : </a:t>
            </a:r>
            <a:r>
              <a:rPr lang="fr-FR" dirty="0" err="1"/>
              <a:t>mike@email</a:t>
            </a:r>
            <a:r>
              <a:rPr lang="fr-FR" dirty="0"/>
              <a:t>, sans l'extension de domaine.</a:t>
            </a:r>
          </a:p>
          <a:p>
            <a:r>
              <a:rPr lang="fr-FR" dirty="0"/>
              <a:t>Une autre adresse e-mail ne contient pas de symbole « @ », comme sarah.email.com. Ces problèmes doivent être corrigés.</a:t>
            </a:r>
          </a:p>
          <a:p>
            <a:r>
              <a:rPr lang="fr-FR" dirty="0"/>
              <a:t>Nous constatons également des problèmes de formatage dans le champ Département, comme « Recherche/Développement », qui devrait être normalisé. Un tiret remplace même une valeur, ce qui pose problème lorsque le système attend des nombres.</a:t>
            </a:r>
          </a:p>
          <a:p>
            <a:endParaRPr lang="fr-FR" dirty="0"/>
          </a:p>
          <a:p>
            <a:r>
              <a:rPr lang="fr-FR" dirty="0"/>
              <a:t>Tous ces problèmes doivent être corrigés avant que les données puissent être fiables ou utilisées à des fins d'analyse.</a:t>
            </a:r>
            <a:endParaRPr lang="en-GB" dirty="0"/>
          </a:p>
        </p:txBody>
      </p:sp>
    </p:spTree>
    <p:extLst>
      <p:ext uri="{BB962C8B-B14F-4D97-AF65-F5344CB8AC3E}">
        <p14:creationId xmlns:p14="http://schemas.microsoft.com/office/powerpoint/2010/main" val="3409411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After preprocessing, the data becomes clean, consistent, and ready for analysis. You’ll learn how to transform your data just like this in the python class activity in the next session.</a:t>
            </a:r>
          </a:p>
          <a:p>
            <a:endParaRPr lang="en-GB" dirty="0"/>
          </a:p>
          <a:p>
            <a:endParaRPr lang="en-GB" dirty="0"/>
          </a:p>
          <a:p>
            <a:r>
              <a:rPr lang="en-GB" dirty="0"/>
              <a:t># French</a:t>
            </a:r>
          </a:p>
          <a:p>
            <a:r>
              <a:rPr lang="fr-FR" dirty="0"/>
              <a:t>Après le prétraitement, les données sont propres, cohérentes et prêtes à être analysées. Vous apprendrez à transformer vos données de cette manière dans l'activité Python de la prochaine session.</a:t>
            </a:r>
            <a:endParaRPr lang="LID4096" dirty="0"/>
          </a:p>
        </p:txBody>
      </p:sp>
    </p:spTree>
    <p:extLst>
      <p:ext uri="{BB962C8B-B14F-4D97-AF65-F5344CB8AC3E}">
        <p14:creationId xmlns:p14="http://schemas.microsoft.com/office/powerpoint/2010/main" val="8900529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Now let’s begin our hands-on class activity. In this section, we’ll implement everything we’ve learned so far using Python in Google </a:t>
            </a:r>
            <a:r>
              <a:rPr lang="en-GB" dirty="0" err="1"/>
              <a:t>Colab</a:t>
            </a:r>
            <a:r>
              <a:rPr lang="en-GB" dirty="0"/>
              <a:t>. We’ll walk through each preprocessing step using a real dataset, so you can practice and understand the concepts clearly.</a:t>
            </a:r>
          </a:p>
          <a:p>
            <a:endParaRPr lang="en-GB" dirty="0"/>
          </a:p>
          <a:p>
            <a:endParaRPr lang="en-GB" dirty="0"/>
          </a:p>
          <a:p>
            <a:r>
              <a:rPr lang="en-GB" dirty="0"/>
              <a:t># French</a:t>
            </a:r>
          </a:p>
          <a:p>
            <a:r>
              <a:rPr lang="fr-FR" dirty="0"/>
              <a:t>Commençons maintenant notre activité pratique en classe. Dans cette section, nous mettrons en pratique tout ce que nous avons appris jusqu'à présent en Python dans Google </a:t>
            </a:r>
            <a:r>
              <a:rPr lang="fr-FR" dirty="0" err="1"/>
              <a:t>Colab</a:t>
            </a:r>
            <a:r>
              <a:rPr lang="fr-FR" dirty="0"/>
              <a:t>. Nous aborderons chaque étape de prétraitement à l'aide d'un jeu de données réel, afin que vous puissiez vous entraîner et comprendre clairement les concepts.</a:t>
            </a:r>
            <a:endParaRPr lang="LID4096" dirty="0"/>
          </a:p>
        </p:txBody>
      </p:sp>
    </p:spTree>
    <p:extLst>
      <p:ext uri="{BB962C8B-B14F-4D97-AF65-F5344CB8AC3E}">
        <p14:creationId xmlns:p14="http://schemas.microsoft.com/office/powerpoint/2010/main" val="15120528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In this activity, we’ll use Google </a:t>
            </a:r>
            <a:r>
              <a:rPr lang="en-GB" dirty="0" err="1"/>
              <a:t>Colab</a:t>
            </a:r>
            <a:r>
              <a:rPr lang="en-GB" dirty="0"/>
              <a:t> to run our Python code. You’ll be given a sample code as reference, but we encourage you to write your own version during class. First, go to colab.google.com, then click ‘New Notebook’ to start a new project. Give your file a proper name like ‘</a:t>
            </a:r>
            <a:r>
              <a:rPr lang="en-GB" dirty="0" err="1"/>
              <a:t>Class_Activity_Data_Preprocessing</a:t>
            </a:r>
            <a:r>
              <a:rPr lang="en-GB" dirty="0"/>
              <a:t>’. Then, use the shared reference code to guide your work.</a:t>
            </a:r>
          </a:p>
          <a:p>
            <a:endParaRPr lang="en-GB" dirty="0"/>
          </a:p>
          <a:p>
            <a:r>
              <a:rPr lang="en-GB" dirty="0"/>
              <a:t># French</a:t>
            </a:r>
          </a:p>
          <a:p>
            <a:r>
              <a:rPr lang="fr-FR" dirty="0"/>
              <a:t>Dans cette activité, nous utiliserons Google </a:t>
            </a:r>
            <a:r>
              <a:rPr lang="fr-FR" dirty="0" err="1"/>
              <a:t>Colab</a:t>
            </a:r>
            <a:r>
              <a:rPr lang="fr-FR" dirty="0"/>
              <a:t> pour exécuter notre code Python. Un exemple de code vous sera fourni à titre de référence, mais nous vous encourageons à écrire votre propre version pendant le cours. Rendez-vous d'abord sur colab.google.com, puis cliquez sur « Nouveau bloc-notes » pour démarrer un nouveau projet. Donnez à votre fichier un nom approprié, par exemple « </a:t>
            </a:r>
            <a:r>
              <a:rPr lang="fr-FR" dirty="0" err="1"/>
              <a:t>Class_Activity_Data_Preprocessing</a:t>
            </a:r>
            <a:r>
              <a:rPr lang="fr-FR" dirty="0"/>
              <a:t> ». Utilisez ensuite le code de référence partagé pour vous guider.</a:t>
            </a:r>
            <a:endParaRPr lang="LID4096" dirty="0"/>
          </a:p>
        </p:txBody>
      </p:sp>
    </p:spTree>
    <p:extLst>
      <p:ext uri="{BB962C8B-B14F-4D97-AF65-F5344CB8AC3E}">
        <p14:creationId xmlns:p14="http://schemas.microsoft.com/office/powerpoint/2010/main" val="3237333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Now let’s begin the step-by-step class activity using Python in Google </a:t>
            </a:r>
            <a:r>
              <a:rPr lang="en-GB" dirty="0" err="1"/>
              <a:t>Colab</a:t>
            </a:r>
            <a:r>
              <a:rPr lang="en-GB" dirty="0"/>
              <a:t>. We’ll apply each preprocessing task directly on the dataset together.</a:t>
            </a:r>
          </a:p>
          <a:p>
            <a:endParaRPr lang="en-GB" dirty="0"/>
          </a:p>
          <a:p>
            <a:r>
              <a:rPr lang="en-GB" dirty="0"/>
              <a:t># French</a:t>
            </a:r>
          </a:p>
          <a:p>
            <a:r>
              <a:rPr lang="fr-FR" dirty="0"/>
              <a:t>Commençons maintenant l'activité de classe étape par étape avec Python dans Google </a:t>
            </a:r>
            <a:r>
              <a:rPr lang="fr-FR" dirty="0" err="1"/>
              <a:t>Colab</a:t>
            </a:r>
            <a:r>
              <a:rPr lang="fr-FR" dirty="0"/>
              <a:t>. Nous appliquerons chaque tâche de prétraitement directement sur l'ensemble de données.</a:t>
            </a:r>
            <a:endParaRPr lang="en-GB" dirty="0"/>
          </a:p>
          <a:p>
            <a:endParaRPr lang="LID4096" dirty="0"/>
          </a:p>
        </p:txBody>
      </p:sp>
    </p:spTree>
    <p:extLst>
      <p:ext uri="{BB962C8B-B14F-4D97-AF65-F5344CB8AC3E}">
        <p14:creationId xmlns:p14="http://schemas.microsoft.com/office/powerpoint/2010/main" val="29370086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A8A05-9C2F-E41F-348B-360F36F31F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CA74E6-2BE2-2F0B-28AF-4F39232355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C1C497-9105-2853-D7A2-6CEE311D01EF}"/>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We’ll use a dataset from Kaggle for this activity, this dataset has real statistics data. It includes information like movie titles, ratings, and gross earnings. </a:t>
            </a:r>
          </a:p>
          <a:p>
            <a:r>
              <a:rPr lang="en-GB" dirty="0"/>
              <a:t>You can use the given link to download the dataset in csv format.</a:t>
            </a:r>
          </a:p>
          <a:p>
            <a:endParaRPr lang="en-GB" dirty="0"/>
          </a:p>
          <a:p>
            <a:r>
              <a:rPr lang="en-GB" dirty="0"/>
              <a:t># French</a:t>
            </a:r>
          </a:p>
          <a:p>
            <a:r>
              <a:rPr lang="fr-FR" dirty="0"/>
              <a:t>Pour cette activité, nous utiliserons un ensemble de données </a:t>
            </a:r>
            <a:r>
              <a:rPr lang="fr-FR" dirty="0" err="1"/>
              <a:t>Kaggle</a:t>
            </a:r>
            <a:r>
              <a:rPr lang="fr-FR" dirty="0"/>
              <a:t> contenant des statistiques réelles. Il comprend des informations telles que les titres de films, les notes et les revenus bruts. Vous pouvez utiliser le lien fourni pour télécharger l'ensemble de données au format CSV.</a:t>
            </a:r>
            <a:endParaRPr lang="en-GB" dirty="0"/>
          </a:p>
        </p:txBody>
      </p:sp>
    </p:spTree>
    <p:extLst>
      <p:ext uri="{BB962C8B-B14F-4D97-AF65-F5344CB8AC3E}">
        <p14:creationId xmlns:p14="http://schemas.microsoft.com/office/powerpoint/2010/main" val="2092632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3CE12-01A1-7224-7943-4034E25568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2C5506-F58F-B05D-D2CD-5969F9769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A725E0-D3D3-C9D2-C6DE-8A55D7D5B561}"/>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The steps we’ll follow are in this activity, import the libraries, load the data, visualize the raw dataset, clean, standardize and compare it with raw data, and finally save the cleaned version. Let’s walk through each of these steps now.</a:t>
            </a:r>
          </a:p>
          <a:p>
            <a:endParaRPr lang="en-GB" dirty="0"/>
          </a:p>
          <a:p>
            <a:r>
              <a:rPr lang="en-GB" dirty="0"/>
              <a:t>Each step has Python code and visual output to help you understand what’s happening at each stage.</a:t>
            </a:r>
          </a:p>
          <a:p>
            <a:endParaRPr lang="en-GB" dirty="0"/>
          </a:p>
          <a:p>
            <a:endParaRPr lang="en-GB" dirty="0"/>
          </a:p>
          <a:p>
            <a:r>
              <a:rPr lang="en-GB" dirty="0"/>
              <a:t># French</a:t>
            </a:r>
          </a:p>
          <a:p>
            <a:r>
              <a:rPr lang="fr-FR" dirty="0"/>
              <a:t>Les étapes que nous allons suivre dans cette activité sont : importer les bibliothèques, charger les données, visualiser le jeu de données brut, le nettoyer, le standardiser et le comparer aux données brutes, et enfin enregistrer la version nettoyée. Passons en revue chacune de ces étapes.</a:t>
            </a:r>
          </a:p>
          <a:p>
            <a:endParaRPr lang="fr-FR" dirty="0"/>
          </a:p>
          <a:p>
            <a:r>
              <a:rPr lang="fr-FR" dirty="0"/>
              <a:t>Chaque étape est accompagnée de code Python et d'une sortie visuelle pour vous aider à comprendre le déroulement de chaque étape.</a:t>
            </a:r>
            <a:endParaRPr lang="en-GB" dirty="0"/>
          </a:p>
        </p:txBody>
      </p:sp>
    </p:spTree>
    <p:extLst>
      <p:ext uri="{BB962C8B-B14F-4D97-AF65-F5344CB8AC3E}">
        <p14:creationId xmlns:p14="http://schemas.microsoft.com/office/powerpoint/2010/main" val="1468427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5563D-2307-0067-8690-B3F3FDEA0E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90B234-CC82-1CD1-A979-084C611A8F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C001DC-E7BA-50F0-1B35-B7E34FC4F82F}"/>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In the dataset, we can see various columns and rows, and it's clear from a quick look that there are many issues—like inconsistent formats and missing values.</a:t>
            </a:r>
          </a:p>
          <a:p>
            <a:endParaRPr lang="en-GB" dirty="0"/>
          </a:p>
          <a:p>
            <a:r>
              <a:rPr lang="en-GB" dirty="0"/>
              <a:t># French</a:t>
            </a:r>
          </a:p>
          <a:p>
            <a:r>
              <a:rPr lang="fr-FR" dirty="0"/>
              <a:t>Dans l'ensemble de données, nous pouvons voir différentes colonnes et lignes, et il est clair, d'un coup d'œil rapide, qu'il existe de nombreux problèmes, tels que des formats incohérents et des valeurs manquantes.</a:t>
            </a:r>
            <a:endParaRPr lang="en-GB" dirty="0"/>
          </a:p>
        </p:txBody>
      </p:sp>
    </p:spTree>
    <p:extLst>
      <p:ext uri="{BB962C8B-B14F-4D97-AF65-F5344CB8AC3E}">
        <p14:creationId xmlns:p14="http://schemas.microsoft.com/office/powerpoint/2010/main" val="14634131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In this step, we import the Python libraries needed for analysis and visualization. We use Pandas for data handling, NumPy for numerical operations, and Matplotlib for creating plots.</a:t>
            </a:r>
          </a:p>
          <a:p>
            <a:endParaRPr lang="en-GB" dirty="0"/>
          </a:p>
          <a:p>
            <a:endParaRPr lang="en-GB" dirty="0"/>
          </a:p>
          <a:p>
            <a:r>
              <a:rPr lang="en-GB" dirty="0"/>
              <a:t># French</a:t>
            </a:r>
          </a:p>
          <a:p>
            <a:r>
              <a:rPr lang="fr-FR" dirty="0"/>
              <a:t>Dans cette étape, nous importons les bibliothèques Python nécessaires à l'analyse et à la visualisation. Nous utilisons Pandas pour la gestion des données, </a:t>
            </a:r>
            <a:r>
              <a:rPr lang="fr-FR" dirty="0" err="1"/>
              <a:t>NumPy</a:t>
            </a:r>
            <a:r>
              <a:rPr lang="fr-FR" dirty="0"/>
              <a:t> pour les opérations numériques et </a:t>
            </a:r>
            <a:r>
              <a:rPr lang="fr-FR" dirty="0" err="1"/>
              <a:t>Matplotlib</a:t>
            </a:r>
            <a:r>
              <a:rPr lang="fr-FR" dirty="0"/>
              <a:t> pour la création de graphiques.</a:t>
            </a:r>
            <a:endParaRPr lang="en-GB" dirty="0"/>
          </a:p>
        </p:txBody>
      </p:sp>
    </p:spTree>
    <p:extLst>
      <p:ext uri="{BB962C8B-B14F-4D97-AF65-F5344CB8AC3E}">
        <p14:creationId xmlns:p14="http://schemas.microsoft.com/office/powerpoint/2010/main" val="22008938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83213-E1B2-95FC-BCD7-462F6F79D3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8F42E9-6D69-E839-5EBF-E97AA5EFEF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398920-4A69-AD7B-C073-03E5DB041034}"/>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In </a:t>
            </a:r>
            <a:r>
              <a:rPr lang="en-GB" b="1" dirty="0"/>
              <a:t>Section 4 Case Study</a:t>
            </a:r>
            <a:r>
              <a:rPr lang="en-GB" dirty="0"/>
              <a:t>, we’ll work through an example data table with simple issues and apply the preprocessing steps we’ve just learned.</a:t>
            </a:r>
          </a:p>
          <a:p>
            <a:r>
              <a:rPr lang="en-GB" b="1" dirty="0"/>
              <a:t>Section 5 Class Activity</a:t>
            </a:r>
            <a:r>
              <a:rPr lang="en-GB" dirty="0"/>
              <a:t> will be a hands-on session using Python in Google </a:t>
            </a:r>
            <a:r>
              <a:rPr lang="en-GB" dirty="0" err="1"/>
              <a:t>Colab</a:t>
            </a:r>
            <a:r>
              <a:rPr lang="en-GB" dirty="0"/>
              <a:t>, where we’ll implement the entire cleaning process step by step for a given dataset.</a:t>
            </a:r>
          </a:p>
          <a:p>
            <a:r>
              <a:rPr lang="en-GB" dirty="0"/>
              <a:t>In </a:t>
            </a:r>
            <a:r>
              <a:rPr lang="en-GB" b="1" dirty="0"/>
              <a:t>Section 6 Homework Assignment</a:t>
            </a:r>
            <a:r>
              <a:rPr lang="en-GB" dirty="0"/>
              <a:t>, introduce a follow-up task students have to complete at home.</a:t>
            </a:r>
          </a:p>
          <a:p>
            <a:r>
              <a:rPr lang="en-GB" dirty="0"/>
              <a:t>And finally, </a:t>
            </a:r>
            <a:r>
              <a:rPr lang="en-GB" b="1" dirty="0"/>
              <a:t>Section 7: References</a:t>
            </a:r>
            <a:r>
              <a:rPr lang="en-GB" dirty="0"/>
              <a:t> will list useful textbooks, tutorials, and the class activity code link for your further learning.</a:t>
            </a:r>
          </a:p>
          <a:p>
            <a:pPr marL="0" marR="0" lvl="0" indent="0" defTabSz="228589" eaLnBrk="1" fontAlgn="auto" latinLnBrk="0" hangingPunct="1">
              <a:lnSpc>
                <a:spcPct val="117999"/>
              </a:lnSpc>
              <a:spcBef>
                <a:spcPts val="0"/>
              </a:spcBef>
              <a:spcAft>
                <a:spcPts val="0"/>
              </a:spcAft>
              <a:buClrTx/>
              <a:buSzTx/>
              <a:buFontTx/>
              <a:buNone/>
              <a:tabLst/>
              <a:defRPr/>
            </a:pPr>
            <a:endParaRPr lang="en-GB" dirty="0"/>
          </a:p>
          <a:p>
            <a:pPr marL="0" marR="0" lvl="0" indent="0" defTabSz="228589" eaLnBrk="1" fontAlgn="auto" latinLnBrk="0" hangingPunct="1">
              <a:lnSpc>
                <a:spcPct val="117999"/>
              </a:lnSpc>
              <a:spcBef>
                <a:spcPts val="0"/>
              </a:spcBef>
              <a:spcAft>
                <a:spcPts val="0"/>
              </a:spcAft>
              <a:buClrTx/>
              <a:buSzTx/>
              <a:buFontTx/>
              <a:buNone/>
              <a:tabLst/>
              <a:defRPr/>
            </a:pPr>
            <a:endParaRPr lang="en-GB" dirty="0"/>
          </a:p>
          <a:p>
            <a:pPr marL="0" marR="0" lvl="0" indent="0" defTabSz="228589" eaLnBrk="1" fontAlgn="auto" latinLnBrk="0" hangingPunct="1">
              <a:lnSpc>
                <a:spcPct val="117999"/>
              </a:lnSpc>
              <a:spcBef>
                <a:spcPts val="0"/>
              </a:spcBef>
              <a:spcAft>
                <a:spcPts val="0"/>
              </a:spcAft>
              <a:buClrTx/>
              <a:buSzTx/>
              <a:buFontTx/>
              <a:buNone/>
              <a:tabLst/>
              <a:defRPr/>
            </a:pPr>
            <a:r>
              <a:rPr lang="en-GB" dirty="0"/>
              <a:t># French</a:t>
            </a:r>
          </a:p>
          <a:p>
            <a:pPr marL="0" marR="0" lvl="0" indent="0" defTabSz="228589" eaLnBrk="1" fontAlgn="auto" latinLnBrk="0" hangingPunct="1">
              <a:lnSpc>
                <a:spcPct val="117999"/>
              </a:lnSpc>
              <a:spcBef>
                <a:spcPts val="0"/>
              </a:spcBef>
              <a:spcAft>
                <a:spcPts val="0"/>
              </a:spcAft>
              <a:buClrTx/>
              <a:buSzTx/>
              <a:buFontTx/>
              <a:buNone/>
              <a:tabLst/>
              <a:defRPr/>
            </a:pPr>
            <a:r>
              <a:rPr lang="fr-FR" dirty="0"/>
              <a:t>Dans la section 4, Étude de cas, nous étudierons un exemple de tableau de données avec des problèmes simples et appliquerons les étapes de prétraitement que nous venons d'apprendre.</a:t>
            </a:r>
          </a:p>
          <a:p>
            <a:pPr marL="0" marR="0" lvl="0" indent="0" defTabSz="228589" eaLnBrk="1" fontAlgn="auto" latinLnBrk="0" hangingPunct="1">
              <a:lnSpc>
                <a:spcPct val="117999"/>
              </a:lnSpc>
              <a:spcBef>
                <a:spcPts val="0"/>
              </a:spcBef>
              <a:spcAft>
                <a:spcPts val="0"/>
              </a:spcAft>
              <a:buClrTx/>
              <a:buSzTx/>
              <a:buFontTx/>
              <a:buNone/>
              <a:tabLst/>
              <a:defRPr/>
            </a:pPr>
            <a:endParaRPr lang="fr-FR" dirty="0"/>
          </a:p>
          <a:p>
            <a:pPr marL="0" marR="0" lvl="0" indent="0" defTabSz="228589" eaLnBrk="1" fontAlgn="auto" latinLnBrk="0" hangingPunct="1">
              <a:lnSpc>
                <a:spcPct val="117999"/>
              </a:lnSpc>
              <a:spcBef>
                <a:spcPts val="0"/>
              </a:spcBef>
              <a:spcAft>
                <a:spcPts val="0"/>
              </a:spcAft>
              <a:buClrTx/>
              <a:buSzTx/>
              <a:buFontTx/>
              <a:buNone/>
              <a:tabLst/>
              <a:defRPr/>
            </a:pPr>
            <a:r>
              <a:rPr lang="fr-FR" dirty="0"/>
              <a:t>La section 5, Activité en classe, sera une séance pratique utilisant Python dans Google </a:t>
            </a:r>
            <a:r>
              <a:rPr lang="fr-FR" dirty="0" err="1"/>
              <a:t>Colab</a:t>
            </a:r>
            <a:r>
              <a:rPr lang="fr-FR" dirty="0"/>
              <a:t>, où nous implémenterons l'intégralité du processus de nettoyage étape par étape pour un ensemble de données donné.</a:t>
            </a:r>
          </a:p>
          <a:p>
            <a:pPr marL="0" marR="0" lvl="0" indent="0" defTabSz="228589" eaLnBrk="1" fontAlgn="auto" latinLnBrk="0" hangingPunct="1">
              <a:lnSpc>
                <a:spcPct val="117999"/>
              </a:lnSpc>
              <a:spcBef>
                <a:spcPts val="0"/>
              </a:spcBef>
              <a:spcAft>
                <a:spcPts val="0"/>
              </a:spcAft>
              <a:buClrTx/>
              <a:buSzTx/>
              <a:buFontTx/>
              <a:buNone/>
              <a:tabLst/>
              <a:defRPr/>
            </a:pPr>
            <a:endParaRPr lang="fr-FR" dirty="0"/>
          </a:p>
          <a:p>
            <a:pPr marL="0" marR="0" lvl="0" indent="0" defTabSz="228589" eaLnBrk="1" fontAlgn="auto" latinLnBrk="0" hangingPunct="1">
              <a:lnSpc>
                <a:spcPct val="117999"/>
              </a:lnSpc>
              <a:spcBef>
                <a:spcPts val="0"/>
              </a:spcBef>
              <a:spcAft>
                <a:spcPts val="0"/>
              </a:spcAft>
              <a:buClrTx/>
              <a:buSzTx/>
              <a:buFontTx/>
              <a:buNone/>
              <a:tabLst/>
              <a:defRPr/>
            </a:pPr>
            <a:r>
              <a:rPr lang="fr-FR" dirty="0"/>
              <a:t>La section 6, Devoirs, présentera une tâche complémentaire que les élèves devront réaliser à la maison.</a:t>
            </a:r>
          </a:p>
          <a:p>
            <a:pPr marL="0" marR="0" lvl="0" indent="0" defTabSz="228589" eaLnBrk="1" fontAlgn="auto" latinLnBrk="0" hangingPunct="1">
              <a:lnSpc>
                <a:spcPct val="117999"/>
              </a:lnSpc>
              <a:spcBef>
                <a:spcPts val="0"/>
              </a:spcBef>
              <a:spcAft>
                <a:spcPts val="0"/>
              </a:spcAft>
              <a:buClrTx/>
              <a:buSzTx/>
              <a:buFontTx/>
              <a:buNone/>
              <a:tabLst/>
              <a:defRPr/>
            </a:pPr>
            <a:endParaRPr lang="fr-FR" dirty="0"/>
          </a:p>
          <a:p>
            <a:pPr marL="0" marR="0" lvl="0" indent="0" defTabSz="228589" eaLnBrk="1" fontAlgn="auto" latinLnBrk="0" hangingPunct="1">
              <a:lnSpc>
                <a:spcPct val="117999"/>
              </a:lnSpc>
              <a:spcBef>
                <a:spcPts val="0"/>
              </a:spcBef>
              <a:spcAft>
                <a:spcPts val="0"/>
              </a:spcAft>
              <a:buClrTx/>
              <a:buSzTx/>
              <a:buFontTx/>
              <a:buNone/>
              <a:tabLst/>
              <a:defRPr/>
            </a:pPr>
            <a:r>
              <a:rPr lang="fr-FR" dirty="0"/>
              <a:t>Et enfin, la section 7, Références, répertoriera des manuels et tutoriels utiles, ainsi que le lien vers le code de l'activité en classe pour approfondir vos connaissances.</a:t>
            </a:r>
            <a:endParaRPr lang="en-GB" dirty="0"/>
          </a:p>
        </p:txBody>
      </p:sp>
    </p:spTree>
    <p:extLst>
      <p:ext uri="{BB962C8B-B14F-4D97-AF65-F5344CB8AC3E}">
        <p14:creationId xmlns:p14="http://schemas.microsoft.com/office/powerpoint/2010/main" val="18691835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Now we load our dataset. We’re using a CSV file named ‘movies.csv’ that contains movie data. This includes fields movies, year, genre, rating, one-line, stars, votes, runtime and gross.</a:t>
            </a:r>
          </a:p>
          <a:p>
            <a:r>
              <a:rPr lang="en-GB" dirty="0"/>
              <a:t>We load it into a </a:t>
            </a:r>
            <a:r>
              <a:rPr lang="en-GB" dirty="0" err="1"/>
              <a:t>DataFrame</a:t>
            </a:r>
            <a:r>
              <a:rPr lang="en-GB" dirty="0"/>
              <a:t> called ‘</a:t>
            </a:r>
            <a:r>
              <a:rPr lang="en-GB" dirty="0" err="1"/>
              <a:t>movies_df</a:t>
            </a:r>
            <a:r>
              <a:rPr lang="en-GB" dirty="0"/>
              <a:t>’.</a:t>
            </a:r>
          </a:p>
          <a:p>
            <a:endParaRPr lang="en-GB" dirty="0"/>
          </a:p>
          <a:p>
            <a:endParaRPr lang="en-GB" dirty="0"/>
          </a:p>
          <a:p>
            <a:r>
              <a:rPr lang="en-GB" dirty="0"/>
              <a:t># French</a:t>
            </a:r>
          </a:p>
          <a:p>
            <a:r>
              <a:rPr lang="fr-FR" dirty="0"/>
              <a:t>Nous chargeons maintenant notre jeu de données. Nous utilisons un fichier CSV nommé « movies.csv » contenant les données des films. Ces données incluent les champs suivants : films, année, genre, classement, une ligne, étoiles, votes, durée et recettes brutes. Nous le chargeons dans un </a:t>
            </a:r>
            <a:r>
              <a:rPr lang="fr-FR" dirty="0" err="1"/>
              <a:t>DataFrame</a:t>
            </a:r>
            <a:r>
              <a:rPr lang="fr-FR" dirty="0"/>
              <a:t> nommé « </a:t>
            </a:r>
            <a:r>
              <a:rPr lang="fr-FR" dirty="0" err="1"/>
              <a:t>movies_df</a:t>
            </a:r>
            <a:r>
              <a:rPr lang="fr-FR" dirty="0"/>
              <a:t> ».</a:t>
            </a:r>
            <a:endParaRPr lang="en-GB" dirty="0"/>
          </a:p>
        </p:txBody>
      </p:sp>
    </p:spTree>
    <p:extLst>
      <p:ext uri="{BB962C8B-B14F-4D97-AF65-F5344CB8AC3E}">
        <p14:creationId xmlns:p14="http://schemas.microsoft.com/office/powerpoint/2010/main" val="36694803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Next, we display the first five rows of the dataset. This helps us quickly understand the structure and get an idea of what kind of data we’re working with.</a:t>
            </a:r>
          </a:p>
          <a:p>
            <a:endParaRPr lang="en-GB" dirty="0"/>
          </a:p>
          <a:p>
            <a:r>
              <a:rPr lang="en-GB" dirty="0"/>
              <a:t># French</a:t>
            </a:r>
          </a:p>
          <a:p>
            <a:r>
              <a:rPr lang="fr-FR" dirty="0"/>
              <a:t>Ensuite, nous affichons les cinq premières lignes de l'ensemble de données. Cela nous permet de comprendre rapidement la structure et d'avoir une idée du type de données avec lesquelles nous travaillons.</a:t>
            </a:r>
            <a:endParaRPr lang="LID4096" dirty="0"/>
          </a:p>
        </p:txBody>
      </p:sp>
    </p:spTree>
    <p:extLst>
      <p:ext uri="{BB962C8B-B14F-4D97-AF65-F5344CB8AC3E}">
        <p14:creationId xmlns:p14="http://schemas.microsoft.com/office/powerpoint/2010/main" val="29019511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Using the .info function, we get a summary of the dataset. It tells us how many rows and columns there are, what types of data each column holds, and whether we have any missing values.</a:t>
            </a:r>
          </a:p>
          <a:p>
            <a:endParaRPr lang="en-GB" dirty="0"/>
          </a:p>
          <a:p>
            <a:endParaRPr lang="en-GB" dirty="0"/>
          </a:p>
          <a:p>
            <a:r>
              <a:rPr lang="en-GB" dirty="0"/>
              <a:t># French</a:t>
            </a:r>
          </a:p>
          <a:p>
            <a:r>
              <a:rPr lang="fr-FR" dirty="0"/>
              <a:t>Grâce à la fonction .info, nous obtenons un résumé de l'ensemble de données. Il indique le nombre de lignes et de colonnes, le type de données contenues dans chaque colonne et les éventuelles valeurs manquantes.</a:t>
            </a:r>
            <a:endParaRPr lang="LID4096" dirty="0"/>
          </a:p>
        </p:txBody>
      </p:sp>
    </p:spTree>
    <p:extLst>
      <p:ext uri="{BB962C8B-B14F-4D97-AF65-F5344CB8AC3E}">
        <p14:creationId xmlns:p14="http://schemas.microsoft.com/office/powerpoint/2010/main" val="41246764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Next, the describe command gives us statistical details about numeric columns. This includes count, mean, min, max, and percentiles. It helps us detect outliers and spot potential issues.</a:t>
            </a:r>
          </a:p>
          <a:p>
            <a:endParaRPr lang="en-GB" dirty="0"/>
          </a:p>
          <a:p>
            <a:endParaRPr lang="en-GB" dirty="0"/>
          </a:p>
          <a:p>
            <a:r>
              <a:rPr lang="en-GB" dirty="0"/>
              <a:t># French</a:t>
            </a:r>
          </a:p>
          <a:p>
            <a:r>
              <a:rPr lang="fr-FR" dirty="0"/>
              <a:t>Ensuite, la commande </a:t>
            </a:r>
            <a:r>
              <a:rPr lang="fr-FR" dirty="0" err="1"/>
              <a:t>describe</a:t>
            </a:r>
            <a:r>
              <a:rPr lang="fr-FR" dirty="0"/>
              <a:t> fournit des informations statistiques sur les colonnes numériques. Cela inclut le nombre, la moyenne, le minimum, le maximum et les percentiles. Elle nous aide à détecter les valeurs aberrantes et à repérer les problèmes potentiels.</a:t>
            </a:r>
            <a:endParaRPr lang="LID4096" dirty="0"/>
          </a:p>
        </p:txBody>
      </p:sp>
    </p:spTree>
    <p:extLst>
      <p:ext uri="{BB962C8B-B14F-4D97-AF65-F5344CB8AC3E}">
        <p14:creationId xmlns:p14="http://schemas.microsoft.com/office/powerpoint/2010/main" val="21893862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We now create a heatmap to show missing values in the dataset. Bright spots in this heatmap indicate where values are missing. This is a quick and easy way to visually assess where cleaning is needed.</a:t>
            </a:r>
          </a:p>
          <a:p>
            <a:endParaRPr lang="en-GB" dirty="0"/>
          </a:p>
          <a:p>
            <a:endParaRPr lang="en-GB" dirty="0"/>
          </a:p>
          <a:p>
            <a:r>
              <a:rPr lang="en-GB" dirty="0"/>
              <a:t># French</a:t>
            </a:r>
          </a:p>
          <a:p>
            <a:r>
              <a:rPr lang="fr-FR" dirty="0"/>
              <a:t>Nous créons maintenant une carte thermique pour afficher les valeurs manquantes dans l'ensemble de données. Les points lumineux de cette carte indiquent les valeurs manquantes. C'est un moyen simple et rapide d'évaluer visuellement les points à nettoyer.</a:t>
            </a:r>
            <a:endParaRPr lang="LID4096" dirty="0"/>
          </a:p>
        </p:txBody>
      </p:sp>
    </p:spTree>
    <p:extLst>
      <p:ext uri="{BB962C8B-B14F-4D97-AF65-F5344CB8AC3E}">
        <p14:creationId xmlns:p14="http://schemas.microsoft.com/office/powerpoint/2010/main" val="29646158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In this important step, we clean and standardize our data. First, we convert the ‘Gross’ column into a clean numeric format. Then, we fill missing values in columns like Gross, </a:t>
            </a:r>
            <a:r>
              <a:rPr lang="en-GB" dirty="0" err="1"/>
              <a:t>RunTime</a:t>
            </a:r>
            <a:r>
              <a:rPr lang="en-GB" dirty="0"/>
              <a:t>, Rating, and Votes using averages or medians. We also fix text columns like Genre by replacing missing entries with ‘Unknown’. Then we scale numeric columns using Min-Max and Z-score standardization. This prepares our data for future </a:t>
            </a:r>
            <a:r>
              <a:rPr lang="en-GB" dirty="0" err="1"/>
              <a:t>modeling</a:t>
            </a:r>
            <a:r>
              <a:rPr lang="en-GB" dirty="0"/>
              <a:t>.</a:t>
            </a:r>
          </a:p>
          <a:p>
            <a:endParaRPr lang="en-GB" dirty="0"/>
          </a:p>
          <a:p>
            <a:endParaRPr lang="en-GB" dirty="0"/>
          </a:p>
          <a:p>
            <a:r>
              <a:rPr lang="en-GB" dirty="0"/>
              <a:t># French</a:t>
            </a:r>
          </a:p>
          <a:p>
            <a:r>
              <a:rPr lang="fr-FR" dirty="0"/>
              <a:t>Lors de cette étape importante, nous nettoyons et standardisons nos données. Nous convertissons d'abord la colonne « Brut » en un format numérique propre. Ensuite, nous remplissons les valeurs manquantes dans les colonnes telles que « Brut », « Durée d'exécution », « Note » et « Votes » à l'aide de moyennes ou de médianes. Nous corrigeons également les colonnes de texte comme « Genre » en remplaçant les entrées manquantes par « Inconnu ». Nous mettons ensuite à l'échelle les colonnes numériques à l'aide de la standardisation Min-Max et Z-score. Cela prépare nos données pour la modélisation future.</a:t>
            </a:r>
            <a:endParaRPr lang="LID4096" dirty="0"/>
          </a:p>
        </p:txBody>
      </p:sp>
    </p:spTree>
    <p:extLst>
      <p:ext uri="{BB962C8B-B14F-4D97-AF65-F5344CB8AC3E}">
        <p14:creationId xmlns:p14="http://schemas.microsoft.com/office/powerpoint/2010/main" val="27761868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Here’s the output after we’ve cleaned and standardized the data.</a:t>
            </a:r>
          </a:p>
          <a:p>
            <a:endParaRPr lang="en-GB" dirty="0"/>
          </a:p>
          <a:p>
            <a:endParaRPr lang="en-GB" dirty="0"/>
          </a:p>
          <a:p>
            <a:r>
              <a:rPr lang="en-GB" dirty="0"/>
              <a:t># French</a:t>
            </a:r>
          </a:p>
          <a:p>
            <a:r>
              <a:rPr lang="fr-FR" dirty="0"/>
              <a:t>Voici le résultat après nettoyage et standardisation des données.</a:t>
            </a:r>
          </a:p>
        </p:txBody>
      </p:sp>
    </p:spTree>
    <p:extLst>
      <p:ext uri="{BB962C8B-B14F-4D97-AF65-F5344CB8AC3E}">
        <p14:creationId xmlns:p14="http://schemas.microsoft.com/office/powerpoint/2010/main" val="34574535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Here, we go further with cleaning. First, we remove duplicate rows to avoid redundancy. Then, we handle missing values—Gross is set to zero, </a:t>
            </a:r>
            <a:r>
              <a:rPr lang="en-GB" dirty="0" err="1"/>
              <a:t>RunTime</a:t>
            </a:r>
            <a:r>
              <a:rPr lang="en-GB" dirty="0"/>
              <a:t> is filled with the average, and YEAR is filled with the most common value. Finally, we use Z-score to remove outliers from the Gross column.</a:t>
            </a:r>
          </a:p>
          <a:p>
            <a:endParaRPr lang="en-GB" dirty="0"/>
          </a:p>
          <a:p>
            <a:endParaRPr lang="en-GB" dirty="0"/>
          </a:p>
          <a:p>
            <a:r>
              <a:rPr lang="en-GB" dirty="0"/>
              <a:t># French</a:t>
            </a:r>
          </a:p>
          <a:p>
            <a:r>
              <a:rPr lang="fr-FR" dirty="0"/>
              <a:t>Ici, nous allons plus loin dans le nettoyage. Nous commençons par supprimer les lignes en double pour éviter la redondance. Ensuite, nous traitons les valeurs manquantes : la valeur brute est définie sur zéro, la durée d'exécution est renseignée avec la moyenne et l'année est renseignée avec la valeur la plus courante. Enfin, nous utilisons le score Z pour supprimer les valeurs aberrantes de la colonne brute.</a:t>
            </a:r>
            <a:endParaRPr lang="LID4096" dirty="0"/>
          </a:p>
        </p:txBody>
      </p:sp>
    </p:spTree>
    <p:extLst>
      <p:ext uri="{BB962C8B-B14F-4D97-AF65-F5344CB8AC3E}">
        <p14:creationId xmlns:p14="http://schemas.microsoft.com/office/powerpoint/2010/main" val="2094255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After cleaning, we have a much more consistent and usable dataset. All the missing values are filled, duplicates removed, and outliers trimmed. The new column </a:t>
            </a:r>
            <a:r>
              <a:rPr lang="en-GB" dirty="0" err="1"/>
              <a:t>z_gross</a:t>
            </a:r>
            <a:r>
              <a:rPr lang="en-GB" dirty="0"/>
              <a:t> helps us confirm that all values fall within a normal statistical range.</a:t>
            </a:r>
          </a:p>
          <a:p>
            <a:endParaRPr lang="en-GB" dirty="0"/>
          </a:p>
          <a:p>
            <a:endParaRPr lang="en-GB" dirty="0"/>
          </a:p>
          <a:p>
            <a:r>
              <a:rPr lang="en-GB" dirty="0"/>
              <a:t># French</a:t>
            </a:r>
          </a:p>
          <a:p>
            <a:r>
              <a:rPr lang="fr-FR" dirty="0"/>
              <a:t>Après nettoyage, nous disposons d'un ensemble de données beaucoup plus cohérent et exploitable. Toutes les valeurs manquantes sont complétées, les doublons supprimés et les valeurs aberrantes tronquées. La nouvelle colonne </a:t>
            </a:r>
            <a:r>
              <a:rPr lang="fr-FR" dirty="0" err="1"/>
              <a:t>z_gross</a:t>
            </a:r>
            <a:r>
              <a:rPr lang="fr-FR" dirty="0"/>
              <a:t> nous permet de confirmer que toutes les valeurs se situent dans une plage statistique normale.</a:t>
            </a:r>
            <a:endParaRPr lang="LID4096" dirty="0"/>
          </a:p>
        </p:txBody>
      </p:sp>
    </p:spTree>
    <p:extLst>
      <p:ext uri="{BB962C8B-B14F-4D97-AF65-F5344CB8AC3E}">
        <p14:creationId xmlns:p14="http://schemas.microsoft.com/office/powerpoint/2010/main" val="20599270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This updated summary shows that we’ve successfully filled missing values. Every column now has valid values. These statistics also help confirm that the data falls within expected ranges.</a:t>
            </a:r>
          </a:p>
          <a:p>
            <a:endParaRPr lang="en-GB" dirty="0"/>
          </a:p>
          <a:p>
            <a:endParaRPr lang="en-GB" dirty="0"/>
          </a:p>
          <a:p>
            <a:r>
              <a:rPr lang="en-GB" dirty="0"/>
              <a:t># French</a:t>
            </a:r>
          </a:p>
          <a:p>
            <a:r>
              <a:rPr lang="fr-FR" dirty="0"/>
              <a:t>Ce résumé mis à jour montre que nous avons correctement complété les valeurs manquantes. Chaque colonne contient désormais des valeurs valides. Ces statistiques permettent également de confirmer que les données se situent dans les plages attendues.</a:t>
            </a:r>
            <a:endParaRPr lang="LID4096" dirty="0"/>
          </a:p>
        </p:txBody>
      </p:sp>
    </p:spTree>
    <p:extLst>
      <p:ext uri="{BB962C8B-B14F-4D97-AF65-F5344CB8AC3E}">
        <p14:creationId xmlns:p14="http://schemas.microsoft.com/office/powerpoint/2010/main" val="2829822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3CE5B-0456-C44A-F45D-8FF05F3003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2E4B55-294C-E30C-2962-FA8F5777AB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5CE7C0-4C03-021B-0AC3-DA743A77E5B4}"/>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Lab Overview and Required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du laboratoire et outils requis.</a:t>
            </a:r>
          </a:p>
          <a:p>
            <a:r>
              <a:rPr lang="fr-FR" dirty="0"/>
              <a:t>Voyons rapidement en quoi consiste ce laboratoire et quels outils nous utiliserons.</a:t>
            </a:r>
          </a:p>
        </p:txBody>
      </p:sp>
    </p:spTree>
    <p:extLst>
      <p:ext uri="{BB962C8B-B14F-4D97-AF65-F5344CB8AC3E}">
        <p14:creationId xmlns:p14="http://schemas.microsoft.com/office/powerpoint/2010/main" val="23876200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Here we use heatmap again to confirm that all missing values have been handled. No bright patches mean the data is fully cleaned. This is a quick visual check to verify your work.</a:t>
            </a:r>
          </a:p>
          <a:p>
            <a:endParaRPr lang="en-GB" dirty="0"/>
          </a:p>
          <a:p>
            <a:endParaRPr lang="en-GB" dirty="0"/>
          </a:p>
          <a:p>
            <a:r>
              <a:rPr lang="en-GB" dirty="0"/>
              <a:t># French</a:t>
            </a:r>
          </a:p>
          <a:p>
            <a:r>
              <a:rPr lang="fr-FR" dirty="0"/>
              <a:t>Nous utilisons ici à nouveau la carte thermique pour confirmer que toutes les valeurs manquantes ont été traitées. L'absence de zones claires signifie que les données sont entièrement nettoyées. Il s'agit d'une vérification visuelle rapide pour vérifier votre travail.</a:t>
            </a:r>
            <a:endParaRPr lang="en-GB" dirty="0"/>
          </a:p>
        </p:txBody>
      </p:sp>
    </p:spTree>
    <p:extLst>
      <p:ext uri="{BB962C8B-B14F-4D97-AF65-F5344CB8AC3E}">
        <p14:creationId xmlns:p14="http://schemas.microsoft.com/office/powerpoint/2010/main" val="12437034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This histogram shows Gross revenue before and after cleaning and scaling. We can clearly see how scaled values have a more consistent distribution and are easier to compare across records.</a:t>
            </a:r>
          </a:p>
          <a:p>
            <a:endParaRPr lang="en-GB" dirty="0"/>
          </a:p>
          <a:p>
            <a:endParaRPr lang="en-GB" dirty="0"/>
          </a:p>
          <a:p>
            <a:r>
              <a:rPr lang="en-GB" dirty="0"/>
              <a:t># French</a:t>
            </a:r>
          </a:p>
          <a:p>
            <a:r>
              <a:rPr lang="fr-FR" dirty="0"/>
              <a:t>Cet histogramme montre le chiffre d'affaires brut avant et après nettoyage et mise à l'échelle. Nous constatons clairement que les valeurs mises à l'échelle présentent une distribution plus cohérente et sont plus faciles à comparer entre les enregistrements.</a:t>
            </a:r>
            <a:endParaRPr lang="LID4096" dirty="0"/>
          </a:p>
        </p:txBody>
      </p:sp>
    </p:spTree>
    <p:extLst>
      <p:ext uri="{BB962C8B-B14F-4D97-AF65-F5344CB8AC3E}">
        <p14:creationId xmlns:p14="http://schemas.microsoft.com/office/powerpoint/2010/main" val="15034936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Here, we use boxplots to look at the distribution of </a:t>
            </a:r>
            <a:r>
              <a:rPr lang="en-GB" dirty="0" err="1"/>
              <a:t>RunTime</a:t>
            </a:r>
            <a:r>
              <a:rPr lang="en-GB" dirty="0"/>
              <a:t>, Votes, and Ratings. These plots help detect outliers and show how the cleaned data spreads across each feature.</a:t>
            </a:r>
          </a:p>
          <a:p>
            <a:endParaRPr lang="en-GB" dirty="0"/>
          </a:p>
          <a:p>
            <a:endParaRPr lang="en-GB" dirty="0"/>
          </a:p>
          <a:p>
            <a:r>
              <a:rPr lang="en-GB" dirty="0"/>
              <a:t># French</a:t>
            </a:r>
          </a:p>
          <a:p>
            <a:r>
              <a:rPr lang="fr-FR" dirty="0"/>
              <a:t>Ici, nous utilisons des boîtes à moustaches pour analyser la distribution des durées d'exécution, des votes et des notes. Ces graphiques permettent de détecter les valeurs aberrantes et de montrer comment les données nettoyées se répartissent sur chaque fonctionnalité.</a:t>
            </a:r>
            <a:endParaRPr lang="LID4096" dirty="0"/>
          </a:p>
        </p:txBody>
      </p:sp>
    </p:spTree>
    <p:extLst>
      <p:ext uri="{BB962C8B-B14F-4D97-AF65-F5344CB8AC3E}">
        <p14:creationId xmlns:p14="http://schemas.microsoft.com/office/powerpoint/2010/main" val="312295590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This scatterplot compares original gross values with scaled values. It confirms that scaling preserves trends but keeps values between 0 and 1, which is useful for machine learning.</a:t>
            </a:r>
          </a:p>
          <a:p>
            <a:endParaRPr lang="en-GB" dirty="0"/>
          </a:p>
          <a:p>
            <a:endParaRPr lang="en-GB" dirty="0"/>
          </a:p>
          <a:p>
            <a:r>
              <a:rPr lang="en-GB" dirty="0"/>
              <a:t># French</a:t>
            </a:r>
          </a:p>
          <a:p>
            <a:r>
              <a:rPr lang="fr-FR" dirty="0"/>
              <a:t>Ce nuage de points compare les valeurs brutes d'origine aux valeurs mises à l'échelle. Il confirme que la mise à l'échelle préserve les tendances, mais maintient les valeurs entre 0 et 1, ce qui est utile pour l'apprentissage automatique.</a:t>
            </a:r>
            <a:endParaRPr lang="LID4096" dirty="0"/>
          </a:p>
        </p:txBody>
      </p:sp>
    </p:spTree>
    <p:extLst>
      <p:ext uri="{BB962C8B-B14F-4D97-AF65-F5344CB8AC3E}">
        <p14:creationId xmlns:p14="http://schemas.microsoft.com/office/powerpoint/2010/main" val="28946410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In this step, we compare the original gross data with the cleaned and scaled version.</a:t>
            </a:r>
          </a:p>
          <a:p>
            <a:endParaRPr lang="en-GB" dirty="0"/>
          </a:p>
          <a:p>
            <a:endParaRPr lang="en-GB" dirty="0"/>
          </a:p>
          <a:p>
            <a:r>
              <a:rPr lang="en-GB" dirty="0"/>
              <a:t># French</a:t>
            </a:r>
          </a:p>
          <a:p>
            <a:r>
              <a:rPr lang="fr-FR" dirty="0"/>
              <a:t>Dans cette étape, nous comparons les données brutes originales avec la version nettoyée et mise à l'échelle.</a:t>
            </a:r>
          </a:p>
          <a:p>
            <a:endParaRPr lang="fr-FR" dirty="0"/>
          </a:p>
        </p:txBody>
      </p:sp>
    </p:spTree>
    <p:extLst>
      <p:ext uri="{BB962C8B-B14F-4D97-AF65-F5344CB8AC3E}">
        <p14:creationId xmlns:p14="http://schemas.microsoft.com/office/powerpoint/2010/main" val="6440787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On the left, we see a boxplot of the raw Gross data. On the right, we see the cleaned, scaled version. The cleaned data has fewer extreme values and is better suited for analysis. The scatterplot at the bottom shows how </a:t>
            </a:r>
            <a:r>
              <a:rPr lang="en-GB" dirty="0" err="1"/>
              <a:t>RunTime</a:t>
            </a:r>
            <a:r>
              <a:rPr lang="en-GB" dirty="0"/>
              <a:t> and Gross are related.</a:t>
            </a:r>
          </a:p>
          <a:p>
            <a:endParaRPr lang="en-GB" dirty="0"/>
          </a:p>
          <a:p>
            <a:endParaRPr lang="en-GB" dirty="0"/>
          </a:p>
          <a:p>
            <a:r>
              <a:rPr lang="en-GB" dirty="0"/>
              <a:t># French</a:t>
            </a:r>
          </a:p>
          <a:p>
            <a:r>
              <a:rPr lang="fr-FR" dirty="0"/>
              <a:t>À gauche, nous voyons un diagramme en boîte des données brutes </a:t>
            </a:r>
            <a:r>
              <a:rPr lang="fr-FR" dirty="0" err="1"/>
              <a:t>brutes</a:t>
            </a:r>
            <a:r>
              <a:rPr lang="fr-FR" dirty="0"/>
              <a:t>. À droite, nous voyons la version nettoyée et mise à l'échelle. Les données nettoyées présentent moins de valeurs extrêmes et sont plus adaptées à l'analyse. Le nuage de points en bas illustre la relation entre </a:t>
            </a:r>
            <a:r>
              <a:rPr lang="fr-FR" dirty="0" err="1"/>
              <a:t>RunTime</a:t>
            </a:r>
            <a:r>
              <a:rPr lang="fr-FR" dirty="0"/>
              <a:t> et Brut.</a:t>
            </a:r>
            <a:endParaRPr lang="LID4096" dirty="0"/>
          </a:p>
          <a:p>
            <a:endParaRPr lang="LID4096" dirty="0"/>
          </a:p>
        </p:txBody>
      </p:sp>
    </p:spTree>
    <p:extLst>
      <p:ext uri="{BB962C8B-B14F-4D97-AF65-F5344CB8AC3E}">
        <p14:creationId xmlns:p14="http://schemas.microsoft.com/office/powerpoint/2010/main" val="382721368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Finally, we save the cleaned dataset as movies_cleaned.csv. This file can now be used in future projects, models, or shared with others. Saving your cleaned data ensures you don’t have to repeat the whole cleaning process again.</a:t>
            </a:r>
          </a:p>
          <a:p>
            <a:endParaRPr lang="en-GB" dirty="0"/>
          </a:p>
          <a:p>
            <a:endParaRPr lang="en-GB" dirty="0"/>
          </a:p>
          <a:p>
            <a:r>
              <a:rPr lang="en-GB" dirty="0"/>
              <a:t># French</a:t>
            </a:r>
          </a:p>
          <a:p>
            <a:r>
              <a:rPr lang="fr-FR" dirty="0"/>
              <a:t>Enfin, nous enregistrons l'ensemble de données nettoyé sous le nom movies_cleaned.csv. Ce fichier peut désormais être utilisé dans de futurs projets, modèles ou partagé. Enregistrer vos données nettoyées vous évite de devoir répéter l'ensemble du processus de nettoyage.</a:t>
            </a:r>
            <a:endParaRPr lang="LID4096" dirty="0"/>
          </a:p>
        </p:txBody>
      </p:sp>
    </p:spTree>
    <p:extLst>
      <p:ext uri="{BB962C8B-B14F-4D97-AF65-F5344CB8AC3E}">
        <p14:creationId xmlns:p14="http://schemas.microsoft.com/office/powerpoint/2010/main" val="220059415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English</a:t>
            </a:r>
          </a:p>
          <a:p>
            <a:r>
              <a:rPr lang="en-GB" dirty="0"/>
              <a:t>This is another refreshment video. In this, you can see how AI is used for real-time traffic monitoring to help improve road safety and reduce congestion</a:t>
            </a:r>
          </a:p>
          <a:p>
            <a:endParaRPr lang="en-GB" dirty="0"/>
          </a:p>
          <a:p>
            <a:r>
              <a:rPr lang="en-GB" dirty="0"/>
              <a:t># French</a:t>
            </a:r>
          </a:p>
          <a:p>
            <a:r>
              <a:rPr lang="fr-FR" sz="1100" b="0" dirty="0">
                <a:effectLst/>
                <a:latin typeface="+mn-lt"/>
                <a:ea typeface="+mn-ea"/>
                <a:cs typeface="+mn-cs"/>
                <a:sym typeface="Helvetica Neue"/>
              </a:rPr>
              <a:t>Voici une autre vidéo rafraîchissante. Vous y découvrirez comment l'IA est utilisée pour surveiller le trafic en temps réel afin d'améliorer la sécurité routière et de réduire les embouteillages.</a:t>
            </a:r>
          </a:p>
          <a:p>
            <a:br>
              <a:rPr lang="fr-FR" sz="1100" b="0" dirty="0">
                <a:effectLst/>
                <a:latin typeface="+mn-lt"/>
                <a:ea typeface="+mn-ea"/>
                <a:cs typeface="+mn-cs"/>
                <a:sym typeface="Helvetica Neue"/>
              </a:rPr>
            </a:br>
            <a:endParaRPr lang="fr-FR" sz="1100" b="0" dirty="0">
              <a:effectLst/>
              <a:latin typeface="+mn-lt"/>
              <a:ea typeface="+mn-ea"/>
              <a:cs typeface="+mn-cs"/>
              <a:sym typeface="Helvetica Neue"/>
            </a:endParaRPr>
          </a:p>
          <a:p>
            <a:endParaRPr lang="en-GB" dirty="0"/>
          </a:p>
          <a:p>
            <a:endParaRPr lang="en-GB" dirty="0"/>
          </a:p>
        </p:txBody>
      </p:sp>
    </p:spTree>
    <p:extLst>
      <p:ext uri="{BB962C8B-B14F-4D97-AF65-F5344CB8AC3E}">
        <p14:creationId xmlns:p14="http://schemas.microsoft.com/office/powerpoint/2010/main" val="32408636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move into Section 6: Homework Assignment. </a:t>
            </a:r>
          </a:p>
          <a:p>
            <a:endParaRPr lang="en-GB" dirty="0"/>
          </a:p>
          <a:p>
            <a:endParaRPr lang="en-GB" dirty="0"/>
          </a:p>
          <a:p>
            <a:r>
              <a:rPr lang="en-GB" dirty="0"/>
              <a:t># French</a:t>
            </a:r>
          </a:p>
          <a:p>
            <a:pPr marL="0" marR="0" lvl="0" indent="0" defTabSz="228589" eaLnBrk="1" fontAlgn="auto" latinLnBrk="0" hangingPunct="1">
              <a:lnSpc>
                <a:spcPct val="117999"/>
              </a:lnSpc>
              <a:spcBef>
                <a:spcPts val="0"/>
              </a:spcBef>
              <a:spcAft>
                <a:spcPts val="0"/>
              </a:spcAft>
              <a:buClrTx/>
              <a:buSzTx/>
              <a:buFontTx/>
              <a:buNone/>
              <a:tabLst/>
              <a:defRPr/>
            </a:pPr>
            <a:r>
              <a:rPr lang="fr-FR" dirty="0"/>
              <a:t>Passons maintenant à la section 6 : Devoirs.</a:t>
            </a:r>
          </a:p>
          <a:p>
            <a:endParaRPr lang="LID4096" dirty="0"/>
          </a:p>
        </p:txBody>
      </p:sp>
    </p:spTree>
    <p:extLst>
      <p:ext uri="{BB962C8B-B14F-4D97-AF65-F5344CB8AC3E}">
        <p14:creationId xmlns:p14="http://schemas.microsoft.com/office/powerpoint/2010/main" val="420025179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This part of the lab is designed to help you apply the same techniques we practiced during the class activity—but this time, with a new dataset. Let’s go through the details of the task.</a:t>
            </a:r>
          </a:p>
          <a:p>
            <a:endParaRPr lang="en-GB" dirty="0"/>
          </a:p>
          <a:p>
            <a:r>
              <a:rPr lang="en-GB" dirty="0"/>
              <a:t>The objective is to take uncleaned data and turn it into a clean, usable dataset, just like we did in the lab.</a:t>
            </a:r>
            <a:br>
              <a:rPr lang="en-GB" dirty="0"/>
            </a:br>
            <a:endParaRPr lang="en-GB" dirty="0"/>
          </a:p>
          <a:p>
            <a:endParaRPr lang="en-GB" dirty="0"/>
          </a:p>
          <a:p>
            <a:r>
              <a:rPr lang="en-GB" dirty="0"/>
              <a:t># French</a:t>
            </a:r>
          </a:p>
          <a:p>
            <a:r>
              <a:rPr lang="fr-FR" dirty="0"/>
              <a:t>Cette partie du TP est conçue pour vous aider à appliquer les mêmes techniques que celles utilisées en classe, mais cette fois avec un nouvel ensemble de données. Examinons les détails de la tâche.</a:t>
            </a:r>
          </a:p>
          <a:p>
            <a:endParaRPr lang="fr-FR" dirty="0"/>
          </a:p>
          <a:p>
            <a:r>
              <a:rPr lang="fr-FR" dirty="0"/>
              <a:t>L'objectif est de prendre des données brutes et de les transformer en un ensemble de données propre et exploitable, comme nous l'avons fait en TP.</a:t>
            </a:r>
            <a:endParaRPr lang="en-GB" dirty="0"/>
          </a:p>
        </p:txBody>
      </p:sp>
    </p:spTree>
    <p:extLst>
      <p:ext uri="{BB962C8B-B14F-4D97-AF65-F5344CB8AC3E}">
        <p14:creationId xmlns:p14="http://schemas.microsoft.com/office/powerpoint/2010/main" val="18483098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In this lab, we will focus on how to clean and prepare raw data for analysis, especially transport or tabular datasets.</a:t>
            </a:r>
          </a:p>
          <a:p>
            <a:endParaRPr lang="en-GB" dirty="0"/>
          </a:p>
          <a:p>
            <a:r>
              <a:rPr lang="en-GB" dirty="0"/>
              <a:t>You will learn to:</a:t>
            </a:r>
          </a:p>
          <a:p>
            <a:endParaRPr lang="en-GB" dirty="0"/>
          </a:p>
          <a:p>
            <a:r>
              <a:rPr lang="en-GB" dirty="0"/>
              <a:t>Identify and fix missing values, duplicates, and formatting issues.</a:t>
            </a:r>
          </a:p>
          <a:p>
            <a:r>
              <a:rPr lang="en-GB" dirty="0"/>
              <a:t>Apply techniques like standardization, normalization, and scaling.</a:t>
            </a:r>
          </a:p>
          <a:p>
            <a:r>
              <a:rPr lang="en-GB" dirty="0"/>
              <a:t>Detect outliers using Z-scores.</a:t>
            </a:r>
          </a:p>
          <a:p>
            <a:r>
              <a:rPr lang="en-GB" dirty="0"/>
              <a:t>Visualize and compare raw vs. cleaned data.</a:t>
            </a:r>
          </a:p>
          <a:p>
            <a:r>
              <a:rPr lang="en-GB" dirty="0"/>
              <a:t>Export your cleaned dataset for future use.</a:t>
            </a:r>
          </a:p>
          <a:p>
            <a:endParaRPr lang="en-GB" dirty="0"/>
          </a:p>
          <a:p>
            <a:r>
              <a:rPr lang="en-GB" dirty="0"/>
              <a:t>By the end of this lab, you’ll know how to turn messy, real-world data into reliable, high-quality datasets for transport research and analysis.</a:t>
            </a:r>
          </a:p>
          <a:p>
            <a:br>
              <a:rPr lang="en-GB" dirty="0"/>
            </a:br>
            <a:br>
              <a:rPr lang="en-GB" dirty="0"/>
            </a:br>
            <a:r>
              <a:rPr lang="en-GB" dirty="0"/>
              <a:t># French</a:t>
            </a:r>
          </a:p>
          <a:p>
            <a:r>
              <a:rPr lang="fr-FR" dirty="0"/>
              <a:t>Dans cet atelier, nous nous concentrerons sur le nettoyage et la préparation des données brutes pour l'analyse, en particulier les jeux de données de transport ou tabulaires.</a:t>
            </a:r>
          </a:p>
          <a:p>
            <a:endParaRPr lang="fr-FR" dirty="0"/>
          </a:p>
          <a:p>
            <a:r>
              <a:rPr lang="fr-FR" dirty="0"/>
              <a:t>Vous apprendrez à :</a:t>
            </a:r>
          </a:p>
          <a:p>
            <a:endParaRPr lang="fr-FR" dirty="0"/>
          </a:p>
          <a:p>
            <a:r>
              <a:rPr lang="fr-FR" dirty="0"/>
              <a:t>Identifier et corriger les valeurs manquantes, les doublons et les problèmes de formatage ;</a:t>
            </a:r>
          </a:p>
          <a:p>
            <a:endParaRPr lang="fr-FR" dirty="0"/>
          </a:p>
          <a:p>
            <a:r>
              <a:rPr lang="fr-FR" dirty="0"/>
              <a:t>Appliquer des techniques telles que la standardisation, la normalisation et la mise à l'échelle ;</a:t>
            </a:r>
          </a:p>
          <a:p>
            <a:endParaRPr lang="fr-FR" dirty="0"/>
          </a:p>
          <a:p>
            <a:r>
              <a:rPr lang="fr-FR" dirty="0"/>
              <a:t>Détecter les valeurs aberrantes grâce aux scores Z ;</a:t>
            </a:r>
          </a:p>
          <a:p>
            <a:endParaRPr lang="fr-FR" dirty="0"/>
          </a:p>
          <a:p>
            <a:r>
              <a:rPr lang="fr-FR" dirty="0"/>
              <a:t>Visualiser et comparer les données brutes et nettoyées ;</a:t>
            </a:r>
          </a:p>
          <a:p>
            <a:endParaRPr lang="fr-FR" dirty="0"/>
          </a:p>
          <a:p>
            <a:r>
              <a:rPr lang="fr-FR" dirty="0"/>
              <a:t>Exporter votre jeu de données nettoyé pour une utilisation ultérieure.</a:t>
            </a:r>
          </a:p>
          <a:p>
            <a:endParaRPr lang="fr-FR" dirty="0"/>
          </a:p>
          <a:p>
            <a:r>
              <a:rPr lang="fr-FR" dirty="0"/>
              <a:t>À la fin de cet atelier, vous saurez transformer des données réelles et désordonnées en jeux de données fiables et de haute qualité pour la recherche et l'analyse dans le domaine des transports.</a:t>
            </a:r>
          </a:p>
        </p:txBody>
      </p:sp>
    </p:spTree>
    <p:extLst>
      <p:ext uri="{BB962C8B-B14F-4D97-AF65-F5344CB8AC3E}">
        <p14:creationId xmlns:p14="http://schemas.microsoft.com/office/powerpoint/2010/main" val="184830984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5A56D-CA27-8940-D268-398636FA35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229998-283C-6230-BC33-11FEE32362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96406E-99C2-CDDB-6F85-546E29B66E8C}"/>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For this assignment, we’ll use a dataset from Kaggle that contains real job posting data from the Glassdoor website.</a:t>
            </a:r>
          </a:p>
          <a:p>
            <a:r>
              <a:rPr lang="en-GB" dirty="0"/>
              <a:t>You can download the dataset in CSV format using the provided link and use it for your preprocessing task.</a:t>
            </a:r>
          </a:p>
          <a:p>
            <a:endParaRPr lang="en-GB" dirty="0"/>
          </a:p>
          <a:p>
            <a:r>
              <a:rPr lang="en-GB" dirty="0"/>
              <a:t># French</a:t>
            </a:r>
          </a:p>
          <a:p>
            <a:r>
              <a:rPr lang="fr-FR" dirty="0"/>
              <a:t>Pour ce devoir, nous utiliserons un ensemble de données </a:t>
            </a:r>
            <a:r>
              <a:rPr lang="fr-FR" dirty="0" err="1"/>
              <a:t>Kaggle</a:t>
            </a:r>
            <a:r>
              <a:rPr lang="fr-FR" dirty="0"/>
              <a:t> contenant de véritables données d'offres d'emploi du site web </a:t>
            </a:r>
            <a:r>
              <a:rPr lang="fr-FR" dirty="0" err="1"/>
              <a:t>Glassdoor</a:t>
            </a:r>
            <a:r>
              <a:rPr lang="fr-FR" dirty="0"/>
              <a:t>. Vous pouvez télécharger l'ensemble de données au format CSV via le lien fourni et l'utiliser pour votre tâche de prétraitement.</a:t>
            </a:r>
            <a:endParaRPr lang="en-GB" dirty="0"/>
          </a:p>
        </p:txBody>
      </p:sp>
    </p:spTree>
    <p:extLst>
      <p:ext uri="{BB962C8B-B14F-4D97-AF65-F5344CB8AC3E}">
        <p14:creationId xmlns:p14="http://schemas.microsoft.com/office/powerpoint/2010/main" val="127432783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3CE12-01A1-7224-7943-4034E25568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2C5506-F58F-B05D-D2CD-5969F9769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A725E0-D3D3-C9D2-C6DE-8A55D7D5B561}"/>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To complete this assignment, just follow the same steps we did during the class activity.</a:t>
            </a:r>
          </a:p>
          <a:p>
            <a:r>
              <a:rPr lang="en-GB" dirty="0"/>
              <a:t>You’ll start by importing the necessary libraries and loading the dataset.</a:t>
            </a:r>
          </a:p>
          <a:p>
            <a:r>
              <a:rPr lang="en-GB" dirty="0"/>
              <a:t>Then, do an initial check of the data, clean it by fixing formats, handling missing values, and removing duplicates.</a:t>
            </a:r>
          </a:p>
          <a:p>
            <a:r>
              <a:rPr lang="en-GB" dirty="0"/>
              <a:t>After that, apply some visualizations to compare raw and cleaned data.</a:t>
            </a:r>
          </a:p>
          <a:p>
            <a:r>
              <a:rPr lang="en-GB" dirty="0"/>
              <a:t>Finally, save your cleaned dataset as a new CSV file.</a:t>
            </a:r>
          </a:p>
          <a:p>
            <a:endParaRPr lang="en-GB" dirty="0"/>
          </a:p>
          <a:p>
            <a:r>
              <a:rPr lang="en-GB" dirty="0"/>
              <a:t># French</a:t>
            </a:r>
          </a:p>
          <a:p>
            <a:r>
              <a:rPr lang="fr-FR" dirty="0"/>
              <a:t>Pour réaliser ce devoir, suivez simplement les étapes décrites lors de l'activité en classe.</a:t>
            </a:r>
          </a:p>
          <a:p>
            <a:r>
              <a:rPr lang="fr-FR" dirty="0"/>
              <a:t>Vous commencerez par importer les bibliothèques nécessaires et charger le jeu de données.</a:t>
            </a:r>
          </a:p>
          <a:p>
            <a:r>
              <a:rPr lang="fr-FR" dirty="0"/>
              <a:t>Ensuite, effectuez une vérification initiale des données, puis nettoyez-les en corrigeant les formats, en gérant les valeurs manquantes et en supprimant les doublons.</a:t>
            </a:r>
          </a:p>
          <a:p>
            <a:r>
              <a:rPr lang="fr-FR" dirty="0"/>
              <a:t>Ensuite, appliquez des visualisations pour comparer les données brutes et nettoyées.</a:t>
            </a:r>
          </a:p>
          <a:p>
            <a:r>
              <a:rPr lang="fr-FR" dirty="0"/>
              <a:t>Enfin, enregistrez votre jeu de données nettoyé dans un nouveau fichier CSV.</a:t>
            </a:r>
            <a:endParaRPr lang="en-GB" dirty="0"/>
          </a:p>
        </p:txBody>
      </p:sp>
    </p:spTree>
    <p:extLst>
      <p:ext uri="{BB962C8B-B14F-4D97-AF65-F5344CB8AC3E}">
        <p14:creationId xmlns:p14="http://schemas.microsoft.com/office/powerpoint/2010/main" val="14684271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1C6ED-6839-CA68-5782-516804AE65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4021B2-3CF9-9A16-1DF0-B296CDCB9A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1510BB-C07A-789F-9C8A-A2D5B36F20EB}"/>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For submission, you need to prepare a short report in PDF format. You need to submit the cleaned dataset as a CSV file and your Python code as either a .</a:t>
            </a:r>
            <a:r>
              <a:rPr lang="en-GB" dirty="0" err="1"/>
              <a:t>ipynb</a:t>
            </a:r>
            <a:r>
              <a:rPr lang="en-GB" dirty="0"/>
              <a:t> or .</a:t>
            </a:r>
            <a:r>
              <a:rPr lang="en-GB" dirty="0" err="1"/>
              <a:t>py</a:t>
            </a:r>
            <a:r>
              <a:rPr lang="en-GB" dirty="0"/>
              <a:t> file.</a:t>
            </a:r>
          </a:p>
          <a:p>
            <a:r>
              <a:rPr lang="en-GB" dirty="0"/>
              <a:t>Make sure all files are complete and submitted before the deadline mentioned.</a:t>
            </a:r>
          </a:p>
          <a:p>
            <a:endParaRPr lang="en-GB" dirty="0"/>
          </a:p>
          <a:p>
            <a:endParaRPr lang="en-GB" dirty="0"/>
          </a:p>
          <a:p>
            <a:r>
              <a:rPr lang="en-GB" dirty="0"/>
              <a:t># French</a:t>
            </a:r>
          </a:p>
          <a:p>
            <a:r>
              <a:rPr lang="fr-FR" dirty="0"/>
              <a:t>Pour soumettre votre rapport, vous devez préparer un court rapport au format PDF. Vous devez soumettre l'ensemble de données nettoyé au format CSV et votre code Python au format .</a:t>
            </a:r>
            <a:r>
              <a:rPr lang="fr-FR" dirty="0" err="1"/>
              <a:t>ipynb</a:t>
            </a:r>
            <a:r>
              <a:rPr lang="fr-FR" dirty="0"/>
              <a:t> ou .</a:t>
            </a:r>
            <a:r>
              <a:rPr lang="fr-FR" dirty="0" err="1"/>
              <a:t>py</a:t>
            </a:r>
            <a:r>
              <a:rPr lang="fr-FR" dirty="0"/>
              <a:t>.</a:t>
            </a:r>
          </a:p>
          <a:p>
            <a:r>
              <a:rPr lang="fr-FR" dirty="0"/>
              <a:t>Assurez-vous que tous les fichiers sont complets et soumis avant la date limite indiquée.</a:t>
            </a:r>
            <a:endParaRPr lang="en-GB" dirty="0"/>
          </a:p>
        </p:txBody>
      </p:sp>
    </p:spTree>
    <p:extLst>
      <p:ext uri="{BB962C8B-B14F-4D97-AF65-F5344CB8AC3E}">
        <p14:creationId xmlns:p14="http://schemas.microsoft.com/office/powerpoint/2010/main" val="199330173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E6476-E556-06F6-4963-BCB021602A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F5DB7-BEEA-702D-7C30-9D1461EF58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7AB149-1A81-E512-0EEC-A68DAF93266B}"/>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Your report should include the following points clearly.</a:t>
            </a:r>
          </a:p>
          <a:p>
            <a:r>
              <a:rPr lang="en-GB" dirty="0"/>
              <a:t>A title page</a:t>
            </a:r>
          </a:p>
          <a:p>
            <a:r>
              <a:rPr lang="en-GB" dirty="0"/>
              <a:t>A short introduction about the dataset</a:t>
            </a:r>
          </a:p>
          <a:p>
            <a:r>
              <a:rPr lang="en-GB" dirty="0"/>
              <a:t>Summary of the cleaning steps</a:t>
            </a:r>
          </a:p>
          <a:p>
            <a:r>
              <a:rPr lang="en-GB" dirty="0"/>
              <a:t>Visuals like boxplots or heatmaps</a:t>
            </a:r>
          </a:p>
          <a:p>
            <a:r>
              <a:rPr lang="en-GB" dirty="0"/>
              <a:t>A conclusion about what was improved</a:t>
            </a:r>
          </a:p>
          <a:p>
            <a:r>
              <a:rPr lang="en-GB" dirty="0"/>
              <a:t>And an appendix with code snippets</a:t>
            </a:r>
          </a:p>
          <a:p>
            <a:endParaRPr lang="en-GB" dirty="0"/>
          </a:p>
          <a:p>
            <a:r>
              <a:rPr lang="en-GB" dirty="0"/>
              <a:t>This structure helps us evaluate both your technical steps and clarity.</a:t>
            </a:r>
          </a:p>
          <a:p>
            <a:endParaRPr lang="en-GB" dirty="0"/>
          </a:p>
          <a:p>
            <a:endParaRPr lang="en-GB" dirty="0"/>
          </a:p>
          <a:p>
            <a:r>
              <a:rPr lang="en-GB" dirty="0"/>
              <a:t># French</a:t>
            </a:r>
          </a:p>
          <a:p>
            <a:r>
              <a:rPr lang="fr-FR" dirty="0"/>
              <a:t>Votre rapport doit clairement inclure les points suivants :</a:t>
            </a:r>
          </a:p>
          <a:p>
            <a:endParaRPr lang="fr-FR" dirty="0"/>
          </a:p>
          <a:p>
            <a:r>
              <a:rPr lang="fr-FR" dirty="0"/>
              <a:t>Une page de titre</a:t>
            </a:r>
          </a:p>
          <a:p>
            <a:r>
              <a:rPr lang="fr-FR" dirty="0"/>
              <a:t>Une brève introduction sur l'ensemble de données</a:t>
            </a:r>
          </a:p>
          <a:p>
            <a:r>
              <a:rPr lang="fr-FR" dirty="0"/>
              <a:t>Un résumé des étapes de nettoyage</a:t>
            </a:r>
          </a:p>
          <a:p>
            <a:r>
              <a:rPr lang="fr-FR" dirty="0"/>
              <a:t>Des éléments visuels tels que des boîtes à moustaches ou des cartes thermiques</a:t>
            </a:r>
          </a:p>
          <a:p>
            <a:r>
              <a:rPr lang="fr-FR" dirty="0"/>
              <a:t>Une conclusion sur les améliorations</a:t>
            </a:r>
          </a:p>
          <a:p>
            <a:r>
              <a:rPr lang="fr-FR" dirty="0"/>
              <a:t>Et une annexe contenant des extraits de code</a:t>
            </a:r>
          </a:p>
          <a:p>
            <a:r>
              <a:rPr lang="fr-FR" dirty="0"/>
              <a:t>Cette structure nous permet d'évaluer vos étapes techniques et votre clarté.</a:t>
            </a:r>
            <a:endParaRPr lang="en-GB" dirty="0"/>
          </a:p>
        </p:txBody>
      </p:sp>
    </p:spTree>
    <p:extLst>
      <p:ext uri="{BB962C8B-B14F-4D97-AF65-F5344CB8AC3E}">
        <p14:creationId xmlns:p14="http://schemas.microsoft.com/office/powerpoint/2010/main" val="15020787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935D4-44F0-96C4-8E0C-A6FA3DFDC6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38E8CE-26CD-BCAA-30CB-70EE371894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DBA047-2BC7-8080-7043-FE143602D6CC}"/>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Please make sure to submit all required files before the deadline.</a:t>
            </a:r>
          </a:p>
          <a:p>
            <a:r>
              <a:rPr lang="en-GB" dirty="0"/>
              <a:t>Your assignment will be graded based on the correctness of your preprocessing steps, the clarity of your code, and how well you visualize and explain the changes in the dataset.</a:t>
            </a:r>
          </a:p>
          <a:p>
            <a:endParaRPr lang="en-GB" dirty="0"/>
          </a:p>
          <a:p>
            <a:r>
              <a:rPr lang="en-GB" dirty="0"/>
              <a:t># French</a:t>
            </a:r>
          </a:p>
          <a:p>
            <a:r>
              <a:rPr lang="fr-FR" dirty="0"/>
              <a:t>Veuillez vous assurer de soumettre tous les fichiers requis avant la date limite.</a:t>
            </a:r>
          </a:p>
          <a:p>
            <a:r>
              <a:rPr lang="fr-FR" dirty="0"/>
              <a:t>Votre devoir sera noté en fonction de la justesse de vos étapes de prétraitement, de la clarté de votre code et de la qualité de votre visualisation et de votre explication des modifications apportées à l'ensemble de données.</a:t>
            </a:r>
          </a:p>
        </p:txBody>
      </p:sp>
    </p:spTree>
    <p:extLst>
      <p:ext uri="{BB962C8B-B14F-4D97-AF65-F5344CB8AC3E}">
        <p14:creationId xmlns:p14="http://schemas.microsoft.com/office/powerpoint/2010/main" val="351050770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We will now give you some references to help you learn more by yourself about the topics we covered in this lab.</a:t>
            </a:r>
          </a:p>
          <a:p>
            <a:endParaRPr lang="en-GB" dirty="0"/>
          </a:p>
          <a:p>
            <a:endParaRPr lang="en-GB" dirty="0"/>
          </a:p>
          <a:p>
            <a:r>
              <a:rPr lang="en-GB" dirty="0"/>
              <a:t># French</a:t>
            </a:r>
          </a:p>
          <a:p>
            <a:r>
              <a:rPr lang="fr-FR" dirty="0"/>
              <a:t>Nous allons maintenant vous donner quelques références pour vous aider à en apprendre davantage par vous-même sur les sujets que nous avons abordés dans ce laboratoire.</a:t>
            </a:r>
            <a:endParaRPr lang="LID4096" dirty="0"/>
          </a:p>
        </p:txBody>
      </p:sp>
    </p:spTree>
    <p:extLst>
      <p:ext uri="{BB962C8B-B14F-4D97-AF65-F5344CB8AC3E}">
        <p14:creationId xmlns:p14="http://schemas.microsoft.com/office/powerpoint/2010/main" val="351941374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You can find useful textbooks like;</a:t>
            </a:r>
          </a:p>
          <a:p>
            <a:endParaRPr lang="en-GB" dirty="0"/>
          </a:p>
          <a:p>
            <a:pPr marL="228600" indent="-228600">
              <a:buFont typeface="+mj-lt"/>
              <a:buAutoNum type="arabicPeriod"/>
            </a:pPr>
            <a:r>
              <a:rPr lang="en-GB" i="1" dirty="0"/>
              <a:t>Transportation Engineering and Planning</a:t>
            </a:r>
            <a:endParaRPr lang="en-GB" dirty="0"/>
          </a:p>
          <a:p>
            <a:pPr marL="228600" indent="-228600">
              <a:buFont typeface="+mj-lt"/>
              <a:buAutoNum type="arabicPeriod"/>
            </a:pPr>
            <a:r>
              <a:rPr lang="en-GB" i="1" dirty="0"/>
              <a:t>Urban Transportation Planning</a:t>
            </a:r>
            <a:endParaRPr lang="en-GB" dirty="0"/>
          </a:p>
          <a:p>
            <a:pPr marL="228600" indent="-228600">
              <a:buFont typeface="+mj-lt"/>
              <a:buAutoNum type="arabicPeriod"/>
            </a:pPr>
            <a:r>
              <a:rPr lang="en-GB" i="1" dirty="0"/>
              <a:t>Data Science for Transportation</a:t>
            </a:r>
            <a:endParaRPr lang="en-GB" dirty="0"/>
          </a:p>
          <a:p>
            <a:pPr marL="228600" indent="-228600">
              <a:buFont typeface="+mj-lt"/>
              <a:buAutoNum type="arabicPeriod"/>
            </a:pPr>
            <a:r>
              <a:rPr lang="en-GB" i="1" dirty="0"/>
              <a:t>Python for Data Analysis</a:t>
            </a:r>
            <a:endParaRPr lang="en-GB" dirty="0"/>
          </a:p>
          <a:p>
            <a:endParaRPr lang="en-GB" dirty="0"/>
          </a:p>
          <a:p>
            <a:r>
              <a:rPr lang="en-GB" dirty="0"/>
              <a:t>For tutorials, we recommend:</a:t>
            </a:r>
          </a:p>
          <a:p>
            <a:pPr marL="171450" indent="-171450">
              <a:buFont typeface="Arial" panose="020B0604020202020204" pitchFamily="34" charset="0"/>
              <a:buChar char="•"/>
            </a:pPr>
            <a:r>
              <a:rPr lang="en-GB" dirty="0"/>
              <a:t>W3Schools Python Tutorials at w3schools.com. It’s a beginner-friendly site to practice and learn Python.</a:t>
            </a:r>
          </a:p>
          <a:p>
            <a:endParaRPr lang="en-GB" dirty="0"/>
          </a:p>
          <a:p>
            <a:r>
              <a:rPr lang="en-GB" dirty="0"/>
              <a:t>Lastly, the code we used in this lab is available on Google </a:t>
            </a:r>
            <a:r>
              <a:rPr lang="en-GB" dirty="0" err="1"/>
              <a:t>Colab</a:t>
            </a:r>
            <a:r>
              <a:rPr lang="en-GB" dirty="0"/>
              <a:t>. You can access it directly using the link provided here. This includes all the steps we followed during the data preprocessing class activity.</a:t>
            </a:r>
          </a:p>
          <a:p>
            <a:endParaRPr lang="en-GB" dirty="0"/>
          </a:p>
          <a:p>
            <a:endParaRPr lang="en-GB" dirty="0"/>
          </a:p>
          <a:p>
            <a:r>
              <a:rPr lang="en-GB" dirty="0"/>
              <a:t># French</a:t>
            </a:r>
          </a:p>
          <a:p>
            <a:r>
              <a:rPr lang="fr-FR" dirty="0"/>
              <a:t>Vous trouverez des manuels utiles tels que :</a:t>
            </a:r>
          </a:p>
          <a:p>
            <a:endParaRPr lang="fr-FR" dirty="0"/>
          </a:p>
          <a:p>
            <a:r>
              <a:rPr lang="fr-FR" dirty="0"/>
              <a:t>Ingénierie et planification des transports</a:t>
            </a:r>
          </a:p>
          <a:p>
            <a:r>
              <a:rPr lang="fr-FR" dirty="0"/>
              <a:t>Planification des transports urbains</a:t>
            </a:r>
          </a:p>
          <a:p>
            <a:r>
              <a:rPr lang="fr-FR" dirty="0"/>
              <a:t>Science des données pour les transports</a:t>
            </a:r>
          </a:p>
          <a:p>
            <a:r>
              <a:rPr lang="fr-FR" dirty="0"/>
              <a:t>Python pour l'analyse des données</a:t>
            </a:r>
          </a:p>
          <a:p>
            <a:endParaRPr lang="fr-FR" dirty="0"/>
          </a:p>
          <a:p>
            <a:r>
              <a:rPr lang="fr-FR" dirty="0"/>
              <a:t>Pour les tutoriels, nous recommandons :</a:t>
            </a:r>
          </a:p>
          <a:p>
            <a:r>
              <a:rPr lang="fr-FR" dirty="0"/>
              <a:t>Les tutoriels Python de W3Schools sur w3schools.com. C'est un site convivial pour les débutants qui permet de s'entraîner et d'apprendre Python.</a:t>
            </a:r>
          </a:p>
          <a:p>
            <a:endParaRPr lang="fr-FR" dirty="0"/>
          </a:p>
          <a:p>
            <a:r>
              <a:rPr lang="fr-FR" dirty="0"/>
              <a:t>Enfin, le code utilisé dans cet atelier est disponible sur Google </a:t>
            </a:r>
            <a:r>
              <a:rPr lang="fr-FR" dirty="0" err="1"/>
              <a:t>Colab</a:t>
            </a:r>
            <a:r>
              <a:rPr lang="fr-FR" dirty="0"/>
              <a:t>. Vous pouvez y accéder directement via le lien fourni ici. Il comprend toutes les étapes suivies lors de l'activité de prétraitement des données.</a:t>
            </a:r>
          </a:p>
        </p:txBody>
      </p:sp>
    </p:spTree>
    <p:extLst>
      <p:ext uri="{BB962C8B-B14F-4D97-AF65-F5344CB8AC3E}">
        <p14:creationId xmlns:p14="http://schemas.microsoft.com/office/powerpoint/2010/main" val="370012537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Thanks for following along. Don’t forget to experiment, try new visualizations, and ask questions. See you in the next lab!</a:t>
            </a:r>
          </a:p>
          <a:p>
            <a:endParaRPr lang="en-GB" dirty="0"/>
          </a:p>
          <a:p>
            <a:endParaRPr lang="en-GB" dirty="0"/>
          </a:p>
          <a:p>
            <a:r>
              <a:rPr lang="en-GB" dirty="0"/>
              <a:t># French</a:t>
            </a:r>
          </a:p>
          <a:p>
            <a:r>
              <a:rPr lang="fr-FR" dirty="0"/>
              <a:t>Merci de nous suivre. N'oubliez pas d'expérimenter, d'essayer de nouvelles visualisations et de poser des questions. À bientôt pour le prochain atelier !</a:t>
            </a:r>
            <a:endParaRPr lang="LID4096" dirty="0"/>
          </a:p>
        </p:txBody>
      </p:sp>
    </p:spTree>
    <p:extLst>
      <p:ext uri="{BB962C8B-B14F-4D97-AF65-F5344CB8AC3E}">
        <p14:creationId xmlns:p14="http://schemas.microsoft.com/office/powerpoint/2010/main" val="3802898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A6115-F5EC-5FC2-22F9-BD0092E372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75E1B4-C327-C8D7-8DF1-E330998FD0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DE1893-72F7-9399-3417-321ED551DF8C}"/>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In this lab, we have 7 main sections, and altogether, it will take approximately 135 minutes to complete all activities.</a:t>
            </a:r>
          </a:p>
          <a:p>
            <a:r>
              <a:rPr lang="en-GB" dirty="0"/>
              <a:t>Some parts will be demonstrated by the teacher step-by-step, but students are expected to follow along and do the same tasks during the session.</a:t>
            </a:r>
          </a:p>
          <a:p>
            <a:r>
              <a:rPr lang="en-GB" dirty="0"/>
              <a:t>At the end of this lab, there’s a homework assignment, which students will complete at home after the session. It may take around 120 to 180 minutes to complete.</a:t>
            </a:r>
            <a:br>
              <a:rPr lang="en-GB" dirty="0"/>
            </a:br>
            <a:br>
              <a:rPr lang="en-GB" dirty="0"/>
            </a:br>
            <a:r>
              <a:rPr lang="en-GB" dirty="0"/>
              <a:t># French</a:t>
            </a:r>
          </a:p>
          <a:p>
            <a:r>
              <a:rPr lang="fr-FR" dirty="0"/>
              <a:t>Ce laboratoire comprend 7 sections principales, et la réalisation de toutes les activités prendra environ 135 minutes.</a:t>
            </a:r>
          </a:p>
          <a:p>
            <a:r>
              <a:rPr lang="fr-FR" dirty="0"/>
              <a:t>Certaines parties seront expliquées étape par étape par l'enseignant, mais les élèves devront suivre et effectuer les mêmes tâches pendant la séance.</a:t>
            </a:r>
          </a:p>
          <a:p>
            <a:r>
              <a:rPr lang="fr-FR" dirty="0"/>
              <a:t>À la fin de ce laboratoire, les élèves auront un devoir à faire à la maison après la séance. Comptez entre 120 et 180 minutes.</a:t>
            </a:r>
            <a:endParaRPr lang="en-GB" dirty="0"/>
          </a:p>
        </p:txBody>
      </p:sp>
    </p:spTree>
    <p:extLst>
      <p:ext uri="{BB962C8B-B14F-4D97-AF65-F5344CB8AC3E}">
        <p14:creationId xmlns:p14="http://schemas.microsoft.com/office/powerpoint/2010/main" val="17937561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29FDB-DD5F-481D-BA56-5363C4907D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FC3C84-11E3-DA82-D611-6540F972DE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40975F-82BD-1FD3-6074-7E05EA7DEF80}"/>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For this lab, we will use three main tools:</a:t>
            </a:r>
          </a:p>
          <a:p>
            <a:r>
              <a:rPr lang="en-GB" b="1" dirty="0"/>
              <a:t>Python</a:t>
            </a:r>
            <a:r>
              <a:rPr lang="en-GB" dirty="0"/>
              <a:t> for cleaning and </a:t>
            </a:r>
            <a:r>
              <a:rPr lang="en-GB" dirty="0" err="1"/>
              <a:t>analyzing</a:t>
            </a:r>
            <a:r>
              <a:rPr lang="en-GB" dirty="0"/>
              <a:t> data,</a:t>
            </a:r>
          </a:p>
          <a:p>
            <a:r>
              <a:rPr lang="en-GB" b="1" dirty="0"/>
              <a:t>Google </a:t>
            </a:r>
            <a:r>
              <a:rPr lang="en-GB" b="1" dirty="0" err="1"/>
              <a:t>Colab</a:t>
            </a:r>
            <a:r>
              <a:rPr lang="en-GB" dirty="0"/>
              <a:t> to run Python in your browser, and Excel to quickly preview and inspect the provided CSV datasets and the cleaned output files.</a:t>
            </a:r>
          </a:p>
          <a:p>
            <a:br>
              <a:rPr lang="en-GB" dirty="0"/>
            </a:br>
            <a:r>
              <a:rPr lang="en-GB" dirty="0"/>
              <a:t># French</a:t>
            </a:r>
          </a:p>
          <a:p>
            <a:r>
              <a:rPr lang="fr-FR" dirty="0"/>
              <a:t>Pour ce laboratoire, nous utiliserons trois outils principaux :</a:t>
            </a:r>
          </a:p>
          <a:p>
            <a:r>
              <a:rPr lang="fr-FR" dirty="0"/>
              <a:t>Python pour nettoyer et analyser les données,</a:t>
            </a:r>
          </a:p>
          <a:p>
            <a:r>
              <a:rPr lang="fr-FR" dirty="0"/>
              <a:t>Google </a:t>
            </a:r>
            <a:r>
              <a:rPr lang="fr-FR" dirty="0" err="1"/>
              <a:t>Colab</a:t>
            </a:r>
            <a:r>
              <a:rPr lang="fr-FR" dirty="0"/>
              <a:t> pour exécuter Python dans votre navigateur et Excel pour prévisualiser et inspecter rapidement les ensembles de données CSV fournis et les fichiers de sortie nettoyés.</a:t>
            </a:r>
          </a:p>
        </p:txBody>
      </p:sp>
    </p:spTree>
    <p:extLst>
      <p:ext uri="{BB962C8B-B14F-4D97-AF65-F5344CB8AC3E}">
        <p14:creationId xmlns:p14="http://schemas.microsoft.com/office/powerpoint/2010/main" val="14842093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In this section, we are going to explore one of the most important </a:t>
            </a:r>
            <a:r>
              <a:rPr lang="en-GB" b="1" dirty="0"/>
              <a:t>data preprocessing </a:t>
            </a:r>
            <a:r>
              <a:rPr lang="en-GB" dirty="0"/>
              <a:t>steps in any data analysis project.</a:t>
            </a:r>
          </a:p>
          <a:p>
            <a:endParaRPr lang="en-GB" dirty="0"/>
          </a:p>
          <a:p>
            <a:endParaRPr lang="en-GB" dirty="0"/>
          </a:p>
          <a:p>
            <a:r>
              <a:rPr lang="en-GB" dirty="0"/>
              <a:t># French</a:t>
            </a:r>
          </a:p>
          <a:p>
            <a:r>
              <a:rPr lang="fr-FR" dirty="0"/>
              <a:t>Dans cette section, nous allons explorer l’une des étapes de prétraitement des données les plus importantes dans tout projet d’analyse de données.</a:t>
            </a:r>
          </a:p>
        </p:txBody>
      </p:sp>
    </p:spTree>
    <p:extLst>
      <p:ext uri="{BB962C8B-B14F-4D97-AF65-F5344CB8AC3E}">
        <p14:creationId xmlns:p14="http://schemas.microsoft.com/office/powerpoint/2010/main" val="3644113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English</a:t>
            </a:r>
          </a:p>
          <a:p>
            <a:r>
              <a:rPr lang="en-GB" b="1" dirty="0"/>
              <a:t>Now let’s look at the main data preprocessing techniques we’ll be using.</a:t>
            </a:r>
          </a:p>
          <a:p>
            <a:r>
              <a:rPr lang="en-GB" dirty="0"/>
              <a:t>Preprocessing isn’t just a single task—it’s a series of steps to make raw data usable for analysis or </a:t>
            </a:r>
            <a:r>
              <a:rPr lang="en-GB" dirty="0" err="1"/>
              <a:t>modeling</a:t>
            </a:r>
            <a:r>
              <a:rPr lang="en-GB" dirty="0"/>
              <a:t>.</a:t>
            </a:r>
          </a:p>
          <a:p>
            <a:endParaRPr lang="en-GB" dirty="0"/>
          </a:p>
          <a:p>
            <a:r>
              <a:rPr lang="en-GB" dirty="0"/>
              <a:t>The key techniques we’ll focus on include:</a:t>
            </a:r>
          </a:p>
          <a:p>
            <a:r>
              <a:rPr lang="en-GB" dirty="0"/>
              <a:t>Data Cleaning</a:t>
            </a:r>
          </a:p>
          <a:p>
            <a:r>
              <a:rPr lang="en-GB" dirty="0"/>
              <a:t>Data Transformation</a:t>
            </a:r>
          </a:p>
          <a:p>
            <a:r>
              <a:rPr lang="en-GB" dirty="0"/>
              <a:t>Data Integration</a:t>
            </a:r>
          </a:p>
          <a:p>
            <a:r>
              <a:rPr lang="en-GB" dirty="0"/>
              <a:t>Data Reduction</a:t>
            </a:r>
          </a:p>
          <a:p>
            <a:r>
              <a:rPr lang="en-GB" dirty="0"/>
              <a:t>Data Augmentation</a:t>
            </a:r>
          </a:p>
          <a:p>
            <a:r>
              <a:rPr lang="en-GB" dirty="0"/>
              <a:t>Feature Engineering</a:t>
            </a:r>
          </a:p>
          <a:p>
            <a:endParaRPr lang="en-GB" dirty="0"/>
          </a:p>
          <a:p>
            <a:r>
              <a:rPr lang="en-GB" dirty="0"/>
              <a:t>These are essential for preparing real-world transport data and ensuring accurate, reliable insights.</a:t>
            </a:r>
          </a:p>
          <a:p>
            <a:endParaRPr lang="en-GB" dirty="0"/>
          </a:p>
          <a:p>
            <a:endParaRPr lang="en-GB" dirty="0"/>
          </a:p>
          <a:p>
            <a:r>
              <a:rPr lang="en-GB" dirty="0"/>
              <a:t># French</a:t>
            </a:r>
          </a:p>
          <a:p>
            <a:r>
              <a:rPr lang="fr-FR" dirty="0"/>
              <a:t>Examinons maintenant les principales techniques de prétraitement des données que nous utiliserons. Le prétraitement n'est pas une tâche unique : il s'agit d'une série d'étapes visant à rendre les données brutes exploitables pour l'analyse ou la modélisation.</a:t>
            </a:r>
          </a:p>
          <a:p>
            <a:r>
              <a:rPr lang="fr-FR" dirty="0"/>
              <a:t>Les techniques clés sur lesquelles nous nous concentrerons sont : le nettoyage des données, la transformation des données, l'intégration des données, la réduction des données, l'augmentation des données et l'ingénierie des fonctionnalités.</a:t>
            </a:r>
          </a:p>
          <a:p>
            <a:endParaRPr lang="fr-FR" dirty="0"/>
          </a:p>
          <a:p>
            <a:r>
              <a:rPr lang="fr-FR" dirty="0"/>
              <a:t>Ces techniques sont essentielles pour préparer les données de transport réelles et garantir des informations précises et fiables.</a:t>
            </a:r>
            <a:endParaRPr lang="en-GB" dirty="0"/>
          </a:p>
        </p:txBody>
      </p:sp>
    </p:spTree>
    <p:extLst>
      <p:ext uri="{BB962C8B-B14F-4D97-AF65-F5344CB8AC3E}">
        <p14:creationId xmlns:p14="http://schemas.microsoft.com/office/powerpoint/2010/main" val="256700335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283222"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7" name="bg object 17">
            <a:extLst>
              <a:ext uri="{FF2B5EF4-FFF2-40B4-BE49-F238E27FC236}">
                <a16:creationId xmlns:a16="http://schemas.microsoft.com/office/drawing/2014/main" id="{AC69BB8C-07D0-0383-9866-3A747639C5B5}"/>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8" name="bg object 18">
            <a:extLst>
              <a:ext uri="{FF2B5EF4-FFF2-40B4-BE49-F238E27FC236}">
                <a16:creationId xmlns:a16="http://schemas.microsoft.com/office/drawing/2014/main" id="{76101CAA-F64E-FDD1-69DD-A50D28EDF924}"/>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9" name="object 6">
            <a:extLst>
              <a:ext uri="{FF2B5EF4-FFF2-40B4-BE49-F238E27FC236}">
                <a16:creationId xmlns:a16="http://schemas.microsoft.com/office/drawing/2014/main" id="{67635815-8121-E3F8-24A0-D2759F81264C}"/>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Research and Analysis</a:t>
            </a:r>
            <a:endParaRPr lang="en-GB" spc="-13" dirty="0">
              <a:solidFill>
                <a:prstClr val="black"/>
              </a:solidFill>
            </a:endParaRPr>
          </a:p>
        </p:txBody>
      </p:sp>
      <p:sp>
        <p:nvSpPr>
          <p:cNvPr id="10" name="object 6">
            <a:extLst>
              <a:ext uri="{FF2B5EF4-FFF2-40B4-BE49-F238E27FC236}">
                <a16:creationId xmlns:a16="http://schemas.microsoft.com/office/drawing/2014/main" id="{5394D06D-59A4-025E-58EE-0E88E0F7FA34}"/>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Data Preprocessing</a:t>
            </a:r>
          </a:p>
        </p:txBody>
      </p:sp>
      <p:sp>
        <p:nvSpPr>
          <p:cNvPr id="11" name="object 6">
            <a:extLst>
              <a:ext uri="{FF2B5EF4-FFF2-40B4-BE49-F238E27FC236}">
                <a16:creationId xmlns:a16="http://schemas.microsoft.com/office/drawing/2014/main" id="{1F7D100C-7CAC-BB5A-2A97-F6F00A5C855F}"/>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8" name="bg object 17">
            <a:extLst>
              <a:ext uri="{FF2B5EF4-FFF2-40B4-BE49-F238E27FC236}">
                <a16:creationId xmlns:a16="http://schemas.microsoft.com/office/drawing/2014/main" id="{904C9BF5-4DDB-A851-53FA-F0AD1082DEC5}"/>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9" name="bg object 18">
            <a:extLst>
              <a:ext uri="{FF2B5EF4-FFF2-40B4-BE49-F238E27FC236}">
                <a16:creationId xmlns:a16="http://schemas.microsoft.com/office/drawing/2014/main" id="{E72B3F16-7BDF-F83D-DFE0-8935B6C9C6EC}"/>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0" name="object 6">
            <a:extLst>
              <a:ext uri="{FF2B5EF4-FFF2-40B4-BE49-F238E27FC236}">
                <a16:creationId xmlns:a16="http://schemas.microsoft.com/office/drawing/2014/main" id="{C1AEED8E-52C3-52B1-7EB1-0C45563FAE1B}"/>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Research and Analysis</a:t>
            </a:r>
            <a:endParaRPr lang="en-GB" spc="-13" dirty="0">
              <a:solidFill>
                <a:prstClr val="black"/>
              </a:solidFill>
            </a:endParaRPr>
          </a:p>
        </p:txBody>
      </p:sp>
      <p:sp>
        <p:nvSpPr>
          <p:cNvPr id="11" name="object 6">
            <a:extLst>
              <a:ext uri="{FF2B5EF4-FFF2-40B4-BE49-F238E27FC236}">
                <a16:creationId xmlns:a16="http://schemas.microsoft.com/office/drawing/2014/main" id="{A3179124-D066-835C-223B-89230C240664}"/>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Data Preprocessing</a:t>
            </a:r>
          </a:p>
        </p:txBody>
      </p:sp>
      <p:sp>
        <p:nvSpPr>
          <p:cNvPr id="12" name="object 6">
            <a:extLst>
              <a:ext uri="{FF2B5EF4-FFF2-40B4-BE49-F238E27FC236}">
                <a16:creationId xmlns:a16="http://schemas.microsoft.com/office/drawing/2014/main" id="{B11B856C-213F-EA05-85A4-743854CD1BE9}"/>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5" name="bg object 17">
            <a:extLst>
              <a:ext uri="{FF2B5EF4-FFF2-40B4-BE49-F238E27FC236}">
                <a16:creationId xmlns:a16="http://schemas.microsoft.com/office/drawing/2014/main" id="{570BB78F-2B56-AE81-681B-D12F21A2CBA9}"/>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9" name="bg object 18">
            <a:extLst>
              <a:ext uri="{FF2B5EF4-FFF2-40B4-BE49-F238E27FC236}">
                <a16:creationId xmlns:a16="http://schemas.microsoft.com/office/drawing/2014/main" id="{150D6857-E92C-040B-4D77-6DDA4F6A8577}"/>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0" name="object 6">
            <a:extLst>
              <a:ext uri="{FF2B5EF4-FFF2-40B4-BE49-F238E27FC236}">
                <a16:creationId xmlns:a16="http://schemas.microsoft.com/office/drawing/2014/main" id="{4BBD6C06-269A-28B1-2C14-F4ADADDA6AE5}"/>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Research and Analysis</a:t>
            </a:r>
            <a:endParaRPr lang="en-GB" spc="-13" dirty="0">
              <a:solidFill>
                <a:prstClr val="black"/>
              </a:solidFill>
            </a:endParaRPr>
          </a:p>
        </p:txBody>
      </p:sp>
      <p:sp>
        <p:nvSpPr>
          <p:cNvPr id="21" name="object 6">
            <a:extLst>
              <a:ext uri="{FF2B5EF4-FFF2-40B4-BE49-F238E27FC236}">
                <a16:creationId xmlns:a16="http://schemas.microsoft.com/office/drawing/2014/main" id="{5875F39D-FE34-9D3D-CA67-F8E817BB9E83}"/>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Data Preprocessing</a:t>
            </a:r>
          </a:p>
        </p:txBody>
      </p:sp>
      <p:sp>
        <p:nvSpPr>
          <p:cNvPr id="22" name="object 6">
            <a:extLst>
              <a:ext uri="{FF2B5EF4-FFF2-40B4-BE49-F238E27FC236}">
                <a16:creationId xmlns:a16="http://schemas.microsoft.com/office/drawing/2014/main" id="{D66AE0F2-0738-5B6C-0918-EE042F7BCB53}"/>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77522212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95"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video" Target="https://www.youtube.com/embed/SbWTK96cWaA?feature=oembed" TargetMode="External"/><Relationship Id="rId5" Type="http://schemas.openxmlformats.org/officeDocument/2006/relationships/image" Target="../media/image19.jpeg"/><Relationship Id="rId4" Type="http://schemas.openxmlformats.org/officeDocument/2006/relationships/hyperlink" Target="https://youtu.be/SbWTK96cWaA"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2.svg"/><Relationship Id="rId7"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25.svg"/><Relationship Id="rId5" Type="http://schemas.openxmlformats.org/officeDocument/2006/relationships/image" Target="../media/image24.svg"/><Relationship Id="rId4" Type="http://schemas.openxmlformats.org/officeDocument/2006/relationships/image" Target="../media/image23.sv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video" Target="https://www.youtube.com/embed/f_ajC1wtwYA?feature=oembed" TargetMode="External"/><Relationship Id="rId5" Type="http://schemas.openxmlformats.org/officeDocument/2006/relationships/image" Target="../media/image28.jpeg"/><Relationship Id="rId4" Type="http://schemas.openxmlformats.org/officeDocument/2006/relationships/hyperlink" Target="https://youtu.be/f_ajC1wtwY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hyperlink" Target="https://colab.research.google.com/drive/1iMD6hnH4sgZpVkxLVCs4xxbWa3rNmiER?usp=sharing" TargetMode="External"/><Relationship Id="rId2" Type="http://schemas.openxmlformats.org/officeDocument/2006/relationships/notesSlide" Target="../notesSlides/notesSlide24.xml"/><Relationship Id="rId1" Type="http://schemas.openxmlformats.org/officeDocument/2006/relationships/slideLayout" Target="../slideLayouts/slideLayout13.xml"/><Relationship Id="rId5" Type="http://schemas.openxmlformats.org/officeDocument/2006/relationships/image" Target="../media/image29.png"/><Relationship Id="rId4" Type="http://schemas.openxmlformats.org/officeDocument/2006/relationships/hyperlink" Target="https://colab.research.google.com/"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hyperlink" Target="https://www.kaggle.com/code/galalqassas/cleaning-movies-super-cleaning-methodologies" TargetMode="External"/><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notesSlide" Target="../notesSlides/notesSlide28.xml"/><Relationship Id="rId1" Type="http://schemas.openxmlformats.org/officeDocument/2006/relationships/slideLayout" Target="../slideLayouts/slideLayout13.xml"/><Relationship Id="rId4" Type="http://schemas.openxmlformats.org/officeDocument/2006/relationships/image" Target="../media/image30.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13.xml"/><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1.xml"/><Relationship Id="rId1" Type="http://schemas.openxmlformats.org/officeDocument/2006/relationships/slideLayout" Target="../slideLayouts/slideLayout13.xml"/><Relationship Id="rId5" Type="http://schemas.openxmlformats.org/officeDocument/2006/relationships/image" Target="../media/image36.png"/><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13.xml"/><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3.xml"/><Relationship Id="rId1" Type="http://schemas.openxmlformats.org/officeDocument/2006/relationships/slideLayout" Target="../slideLayouts/slideLayout13.xml"/><Relationship Id="rId4" Type="http://schemas.openxmlformats.org/officeDocument/2006/relationships/image" Target="../media/image40.png"/></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4.xml"/><Relationship Id="rId1" Type="http://schemas.openxmlformats.org/officeDocument/2006/relationships/slideLayout" Target="../slideLayouts/slideLayout13.xml"/><Relationship Id="rId4" Type="http://schemas.openxmlformats.org/officeDocument/2006/relationships/image" Target="../media/image42.png"/></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0.xml"/><Relationship Id="rId1" Type="http://schemas.openxmlformats.org/officeDocument/2006/relationships/slideLayout" Target="../slideLayouts/slideLayout13.xml"/><Relationship Id="rId4" Type="http://schemas.openxmlformats.org/officeDocument/2006/relationships/image" Target="../media/image49.png"/></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1.xml"/><Relationship Id="rId1" Type="http://schemas.openxmlformats.org/officeDocument/2006/relationships/slideLayout" Target="../slideLayouts/slideLayout13.xml"/><Relationship Id="rId4" Type="http://schemas.openxmlformats.org/officeDocument/2006/relationships/image" Target="../media/image51.png"/></Relationships>
</file>

<file path=ppt/slides/_rels/slide4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2.xml"/><Relationship Id="rId1" Type="http://schemas.openxmlformats.org/officeDocument/2006/relationships/slideLayout" Target="../slideLayouts/slideLayout13.xml"/><Relationship Id="rId4" Type="http://schemas.openxmlformats.org/officeDocument/2006/relationships/image" Target="../media/image53.png"/></Relationships>
</file>

<file path=ppt/slides/_rels/slide4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3.xml"/><Relationship Id="rId1" Type="http://schemas.openxmlformats.org/officeDocument/2006/relationships/slideLayout" Target="../slideLayouts/slideLayout13.xml"/><Relationship Id="rId4" Type="http://schemas.openxmlformats.org/officeDocument/2006/relationships/image" Target="../media/image55.png"/></Relationships>
</file>

<file path=ppt/slides/_rels/slide4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5.xml"/><Relationship Id="rId1" Type="http://schemas.openxmlformats.org/officeDocument/2006/relationships/slideLayout" Target="../slideLayouts/slideLayout13.xml"/><Relationship Id="rId4" Type="http://schemas.openxmlformats.org/officeDocument/2006/relationships/image" Target="../media/image58.png"/></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3.xml"/><Relationship Id="rId1" Type="http://schemas.openxmlformats.org/officeDocument/2006/relationships/video" Target="https://www.youtube.com/embed/O2HsVybFP4I?feature=oembed" TargetMode="External"/><Relationship Id="rId5" Type="http://schemas.openxmlformats.org/officeDocument/2006/relationships/image" Target="../media/image60.jpeg"/><Relationship Id="rId4" Type="http://schemas.openxmlformats.org/officeDocument/2006/relationships/hyperlink" Target="https://youtu.be/O2HsVybFP4I" TargetMode="Externa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hyperlink" Target="https://www.glassdoor.at/" TargetMode="External"/><Relationship Id="rId2" Type="http://schemas.openxmlformats.org/officeDocument/2006/relationships/notesSlide" Target="../notesSlides/notesSlide50.xml"/><Relationship Id="rId1" Type="http://schemas.openxmlformats.org/officeDocument/2006/relationships/slideLayout" Target="../slideLayouts/slideLayout13.xml"/><Relationship Id="rId4" Type="http://schemas.openxmlformats.org/officeDocument/2006/relationships/hyperlink" Target="https://www.kaggle.com/datasets/rashikrahmanpritom/data-science-job-posting-on-glassdoor" TargetMode="Externa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3" Type="http://schemas.openxmlformats.org/officeDocument/2006/relationships/hyperlink" Target="https://colab.research.google.com/drive/1iMD6hnH4sgZpVkxLVCs4xxbWa3rNmiER?usp=sharing" TargetMode="External"/><Relationship Id="rId2" Type="http://schemas.openxmlformats.org/officeDocument/2006/relationships/notesSlide" Target="../notesSlides/notesSlide56.xml"/><Relationship Id="rId1" Type="http://schemas.openxmlformats.org/officeDocument/2006/relationships/slideLayout" Target="../slideLayouts/slideLayout13.xml"/><Relationship Id="rId4" Type="http://schemas.openxmlformats.org/officeDocument/2006/relationships/hyperlink" Target="https://www.w3schools.com/python/" TargetMode="Externa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pl-PL" sz="2600" dirty="0">
                <a:solidFill>
                  <a:srgbClr val="0070C0"/>
                </a:solidFill>
              </a:rPr>
              <a:t>Module 2: Transport Data Collection and Management </a:t>
            </a: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7597229" cy="573865"/>
          </a:xfrm>
          <a:prstGeom prst="rect">
            <a:avLst/>
          </a:prstGeom>
          <a:solidFill>
            <a:srgbClr val="FFFF0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pl-PL" sz="2600" dirty="0">
                <a:solidFill>
                  <a:srgbClr val="0070C0"/>
                </a:solidFill>
              </a:rPr>
              <a:t>L</a:t>
            </a:r>
            <a:r>
              <a:rPr lang="en-GB" sz="2600" dirty="0">
                <a:solidFill>
                  <a:srgbClr val="0070C0"/>
                </a:solidFill>
              </a:rPr>
              <a:t>ab</a:t>
            </a:r>
            <a:r>
              <a:rPr lang="pl-PL" sz="2600" dirty="0">
                <a:solidFill>
                  <a:srgbClr val="0070C0"/>
                </a:solidFill>
              </a:rPr>
              <a:t> </a:t>
            </a:r>
            <a:r>
              <a:rPr lang="en-GB" sz="2600" dirty="0">
                <a:solidFill>
                  <a:srgbClr val="0070C0"/>
                </a:solidFill>
              </a:rPr>
              <a:t>4</a:t>
            </a:r>
            <a:r>
              <a:rPr lang="pl-PL" sz="2600" dirty="0">
                <a:solidFill>
                  <a:srgbClr val="0070C0"/>
                </a:solidFill>
              </a:rPr>
              <a:t>: Data Preprocessing</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8A762-C339-04F1-4BA9-4EF1378D4F7F}"/>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E15CB5BB-5883-13DF-41C0-9CEC34A6F257}"/>
              </a:ext>
            </a:extLst>
          </p:cNvPr>
          <p:cNvGrpSpPr/>
          <p:nvPr/>
        </p:nvGrpSpPr>
        <p:grpSpPr>
          <a:xfrm>
            <a:off x="5846975" y="1038094"/>
            <a:ext cx="5038600" cy="712514"/>
            <a:chOff x="3244168" y="673168"/>
            <a:chExt cx="6709988" cy="948867"/>
          </a:xfrm>
        </p:grpSpPr>
        <p:sp>
          <p:nvSpPr>
            <p:cNvPr id="78" name="Rectangle: Rounded Corners 77">
              <a:extLst>
                <a:ext uri="{FF2B5EF4-FFF2-40B4-BE49-F238E27FC236}">
                  <a16:creationId xmlns:a16="http://schemas.microsoft.com/office/drawing/2014/main" id="{6E65F22B-3FD5-505A-E923-B869CA3CC64A}"/>
                </a:ext>
              </a:extLst>
            </p:cNvPr>
            <p:cNvSpPr/>
            <p:nvPr/>
          </p:nvSpPr>
          <p:spPr>
            <a:xfrm>
              <a:off x="3244168" y="673168"/>
              <a:ext cx="6572670" cy="948867"/>
            </a:xfrm>
            <a:prstGeom prst="roundRect">
              <a:avLst>
                <a:gd name="adj" fmla="val 50000"/>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79" name="Oval 78">
              <a:extLst>
                <a:ext uri="{FF2B5EF4-FFF2-40B4-BE49-F238E27FC236}">
                  <a16:creationId xmlns:a16="http://schemas.microsoft.com/office/drawing/2014/main" id="{51EA3ACE-2502-4F52-AD6A-5A4B593E5CF9}"/>
                </a:ext>
              </a:extLst>
            </p:cNvPr>
            <p:cNvSpPr/>
            <p:nvPr/>
          </p:nvSpPr>
          <p:spPr>
            <a:xfrm>
              <a:off x="3362454" y="760315"/>
              <a:ext cx="774575" cy="774575"/>
            </a:xfrm>
            <a:prstGeom prst="ellipse">
              <a:avLst/>
            </a:prstGeom>
            <a:solidFill>
              <a:schemeClr val="bg1"/>
            </a:solidFill>
            <a:ln>
              <a:noFill/>
            </a:ln>
            <a:effectLst>
              <a:outerShdw blurRad="1270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80" name="TextBox 6">
              <a:extLst>
                <a:ext uri="{FF2B5EF4-FFF2-40B4-BE49-F238E27FC236}">
                  <a16:creationId xmlns:a16="http://schemas.microsoft.com/office/drawing/2014/main" id="{3E9BE1D7-2193-6FFF-A0A7-ABB1469F92F0}"/>
                </a:ext>
              </a:extLst>
            </p:cNvPr>
            <p:cNvSpPr txBox="1"/>
            <p:nvPr/>
          </p:nvSpPr>
          <p:spPr>
            <a:xfrm>
              <a:off x="3381486" y="760311"/>
              <a:ext cx="736511" cy="7745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a:solidFill>
                    <a:schemeClr val="accent1"/>
                  </a:solidFill>
                </a:rPr>
                <a:t>1</a:t>
              </a:r>
            </a:p>
          </p:txBody>
        </p:sp>
        <p:grpSp>
          <p:nvGrpSpPr>
            <p:cNvPr id="81" name="Group 80">
              <a:extLst>
                <a:ext uri="{FF2B5EF4-FFF2-40B4-BE49-F238E27FC236}">
                  <a16:creationId xmlns:a16="http://schemas.microsoft.com/office/drawing/2014/main" id="{DEF53E96-47A3-E747-8EB5-2C70FB73EE8D}"/>
                </a:ext>
              </a:extLst>
            </p:cNvPr>
            <p:cNvGrpSpPr/>
            <p:nvPr/>
          </p:nvGrpSpPr>
          <p:grpSpPr>
            <a:xfrm>
              <a:off x="4198344" y="729932"/>
              <a:ext cx="5755812" cy="755183"/>
              <a:chOff x="4198344" y="736003"/>
              <a:chExt cx="5755812" cy="755183"/>
            </a:xfrm>
          </p:grpSpPr>
          <p:sp>
            <p:nvSpPr>
              <p:cNvPr id="82" name="TextBox 8">
                <a:extLst>
                  <a:ext uri="{FF2B5EF4-FFF2-40B4-BE49-F238E27FC236}">
                    <a16:creationId xmlns:a16="http://schemas.microsoft.com/office/drawing/2014/main" id="{D748D47A-7D65-D410-7B7A-05266E5BE8C0}"/>
                  </a:ext>
                </a:extLst>
              </p:cNvPr>
              <p:cNvSpPr txBox="1"/>
              <p:nvPr/>
            </p:nvSpPr>
            <p:spPr>
              <a:xfrm>
                <a:off x="4198344" y="736003"/>
                <a:ext cx="5240005" cy="41806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dirty="0">
                    <a:solidFill>
                      <a:schemeClr val="bg1"/>
                    </a:solidFill>
                    <a:latin typeface="Arial" panose="020B0604020202020204" pitchFamily="34" charset="0"/>
                    <a:cs typeface="Arial" panose="020B0604020202020204" pitchFamily="34" charset="0"/>
                  </a:rPr>
                  <a:t>Data Cleaning</a:t>
                </a:r>
              </a:p>
            </p:txBody>
          </p:sp>
          <p:sp>
            <p:nvSpPr>
              <p:cNvPr id="83" name="TextBox 9">
                <a:extLst>
                  <a:ext uri="{FF2B5EF4-FFF2-40B4-BE49-F238E27FC236}">
                    <a16:creationId xmlns:a16="http://schemas.microsoft.com/office/drawing/2014/main" id="{D85AFEDF-9DA8-6C54-9748-3FDC46D5E168}"/>
                  </a:ext>
                </a:extLst>
              </p:cNvPr>
              <p:cNvSpPr txBox="1"/>
              <p:nvPr/>
            </p:nvSpPr>
            <p:spPr>
              <a:xfrm>
                <a:off x="4211563" y="991057"/>
                <a:ext cx="5742593" cy="50012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GB" sz="1400" dirty="0">
                    <a:solidFill>
                      <a:schemeClr val="bg1"/>
                    </a:solidFill>
                    <a:latin typeface="Arial" panose="020B0604020202020204" pitchFamily="34" charset="0"/>
                    <a:cs typeface="Arial" panose="020B0604020202020204" pitchFamily="34" charset="0"/>
                  </a:rPr>
                  <a:t>Remove or fix missing, duplicate, incorrect data.</a:t>
                </a:r>
              </a:p>
            </p:txBody>
          </p:sp>
        </p:grpSp>
      </p:grpSp>
      <p:grpSp>
        <p:nvGrpSpPr>
          <p:cNvPr id="7" name="Group 6">
            <a:extLst>
              <a:ext uri="{FF2B5EF4-FFF2-40B4-BE49-F238E27FC236}">
                <a16:creationId xmlns:a16="http://schemas.microsoft.com/office/drawing/2014/main" id="{D0AB9D68-F95B-EFD9-3111-324D7964F389}"/>
              </a:ext>
            </a:extLst>
          </p:cNvPr>
          <p:cNvGrpSpPr/>
          <p:nvPr/>
        </p:nvGrpSpPr>
        <p:grpSpPr>
          <a:xfrm>
            <a:off x="5854563" y="1899900"/>
            <a:ext cx="5111505" cy="712514"/>
            <a:chOff x="3244168" y="673168"/>
            <a:chExt cx="6807078" cy="948867"/>
          </a:xfrm>
        </p:grpSpPr>
        <p:sp>
          <p:nvSpPr>
            <p:cNvPr id="72" name="Rectangle: Rounded Corners 71">
              <a:extLst>
                <a:ext uri="{FF2B5EF4-FFF2-40B4-BE49-F238E27FC236}">
                  <a16:creationId xmlns:a16="http://schemas.microsoft.com/office/drawing/2014/main" id="{213BF9A3-4661-2A60-8A6A-3FD27A9F62FE}"/>
                </a:ext>
              </a:extLst>
            </p:cNvPr>
            <p:cNvSpPr/>
            <p:nvPr/>
          </p:nvSpPr>
          <p:spPr>
            <a:xfrm>
              <a:off x="3244168" y="673168"/>
              <a:ext cx="6567102" cy="948867"/>
            </a:xfrm>
            <a:prstGeom prst="roundRect">
              <a:avLst>
                <a:gd name="adj" fmla="val 50000"/>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73" name="Oval 72">
              <a:extLst>
                <a:ext uri="{FF2B5EF4-FFF2-40B4-BE49-F238E27FC236}">
                  <a16:creationId xmlns:a16="http://schemas.microsoft.com/office/drawing/2014/main" id="{6DB53555-831F-F88C-C1DD-5DF460EE4807}"/>
                </a:ext>
              </a:extLst>
            </p:cNvPr>
            <p:cNvSpPr/>
            <p:nvPr/>
          </p:nvSpPr>
          <p:spPr>
            <a:xfrm>
              <a:off x="3362454" y="760315"/>
              <a:ext cx="774575" cy="774575"/>
            </a:xfrm>
            <a:prstGeom prst="ellipse">
              <a:avLst/>
            </a:prstGeom>
            <a:solidFill>
              <a:schemeClr val="bg1"/>
            </a:solidFill>
            <a:ln>
              <a:noFill/>
            </a:ln>
            <a:effectLst>
              <a:outerShdw blurRad="1270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74" name="TextBox 25">
              <a:extLst>
                <a:ext uri="{FF2B5EF4-FFF2-40B4-BE49-F238E27FC236}">
                  <a16:creationId xmlns:a16="http://schemas.microsoft.com/office/drawing/2014/main" id="{3B800F01-1D5D-4931-C9E4-0D86B11BF00F}"/>
                </a:ext>
              </a:extLst>
            </p:cNvPr>
            <p:cNvSpPr txBox="1"/>
            <p:nvPr/>
          </p:nvSpPr>
          <p:spPr>
            <a:xfrm>
              <a:off x="3381486" y="760310"/>
              <a:ext cx="736511" cy="7745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a:solidFill>
                    <a:schemeClr val="accent2"/>
                  </a:solidFill>
                </a:rPr>
                <a:t>2</a:t>
              </a:r>
            </a:p>
          </p:txBody>
        </p:sp>
        <p:grpSp>
          <p:nvGrpSpPr>
            <p:cNvPr id="75" name="Group 74">
              <a:extLst>
                <a:ext uri="{FF2B5EF4-FFF2-40B4-BE49-F238E27FC236}">
                  <a16:creationId xmlns:a16="http://schemas.microsoft.com/office/drawing/2014/main" id="{DF3E16CC-1293-8671-DB74-571FCF2CA24F}"/>
                </a:ext>
              </a:extLst>
            </p:cNvPr>
            <p:cNvGrpSpPr/>
            <p:nvPr/>
          </p:nvGrpSpPr>
          <p:grpSpPr>
            <a:xfrm>
              <a:off x="4198343" y="729932"/>
              <a:ext cx="5852903" cy="755183"/>
              <a:chOff x="4198343" y="736003"/>
              <a:chExt cx="5852903" cy="755183"/>
            </a:xfrm>
          </p:grpSpPr>
          <p:sp>
            <p:nvSpPr>
              <p:cNvPr id="76" name="TextBox 27">
                <a:extLst>
                  <a:ext uri="{FF2B5EF4-FFF2-40B4-BE49-F238E27FC236}">
                    <a16:creationId xmlns:a16="http://schemas.microsoft.com/office/drawing/2014/main" id="{9E153574-1E31-9F87-A728-5DFE951EFDB8}"/>
                  </a:ext>
                </a:extLst>
              </p:cNvPr>
              <p:cNvSpPr txBox="1"/>
              <p:nvPr/>
            </p:nvSpPr>
            <p:spPr>
              <a:xfrm>
                <a:off x="4198343" y="736003"/>
                <a:ext cx="5234443" cy="41806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dirty="0">
                    <a:solidFill>
                      <a:schemeClr val="bg1"/>
                    </a:solidFill>
                    <a:latin typeface="Arial" panose="020B0604020202020204" pitchFamily="34" charset="0"/>
                    <a:cs typeface="Arial" panose="020B0604020202020204" pitchFamily="34" charset="0"/>
                  </a:rPr>
                  <a:t>Data Transformation</a:t>
                </a:r>
              </a:p>
            </p:txBody>
          </p:sp>
          <p:sp>
            <p:nvSpPr>
              <p:cNvPr id="77" name="TextBox 28">
                <a:extLst>
                  <a:ext uri="{FF2B5EF4-FFF2-40B4-BE49-F238E27FC236}">
                    <a16:creationId xmlns:a16="http://schemas.microsoft.com/office/drawing/2014/main" id="{86968C08-E5BD-3FFE-41BB-18F6B5BB2194}"/>
                  </a:ext>
                </a:extLst>
              </p:cNvPr>
              <p:cNvSpPr txBox="1"/>
              <p:nvPr/>
            </p:nvSpPr>
            <p:spPr>
              <a:xfrm>
                <a:off x="4211560" y="991057"/>
                <a:ext cx="5839686" cy="50012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GB" sz="1400" dirty="0">
                    <a:solidFill>
                      <a:schemeClr val="bg1"/>
                    </a:solidFill>
                    <a:latin typeface="Arial" panose="020B0604020202020204" pitchFamily="34" charset="0"/>
                    <a:cs typeface="Arial" panose="020B0604020202020204" pitchFamily="34" charset="0"/>
                  </a:rPr>
                  <a:t>Convert the data into a format the model can use.</a:t>
                </a:r>
              </a:p>
            </p:txBody>
          </p:sp>
        </p:grpSp>
      </p:grpSp>
      <p:grpSp>
        <p:nvGrpSpPr>
          <p:cNvPr id="9" name="Group 8">
            <a:extLst>
              <a:ext uri="{FF2B5EF4-FFF2-40B4-BE49-F238E27FC236}">
                <a16:creationId xmlns:a16="http://schemas.microsoft.com/office/drawing/2014/main" id="{7569FB64-8EA8-AB51-C7F0-0B3020DE8D80}"/>
              </a:ext>
            </a:extLst>
          </p:cNvPr>
          <p:cNvGrpSpPr/>
          <p:nvPr/>
        </p:nvGrpSpPr>
        <p:grpSpPr>
          <a:xfrm>
            <a:off x="5846975" y="2747692"/>
            <a:ext cx="4931302" cy="712514"/>
            <a:chOff x="3244168" y="673168"/>
            <a:chExt cx="6567098" cy="948867"/>
          </a:xfrm>
        </p:grpSpPr>
        <p:sp>
          <p:nvSpPr>
            <p:cNvPr id="66" name="Rectangle: Rounded Corners 65">
              <a:extLst>
                <a:ext uri="{FF2B5EF4-FFF2-40B4-BE49-F238E27FC236}">
                  <a16:creationId xmlns:a16="http://schemas.microsoft.com/office/drawing/2014/main" id="{DB108603-A0BB-C8E7-42EE-897D0C432FAE}"/>
                </a:ext>
              </a:extLst>
            </p:cNvPr>
            <p:cNvSpPr/>
            <p:nvPr/>
          </p:nvSpPr>
          <p:spPr>
            <a:xfrm>
              <a:off x="3244168" y="673168"/>
              <a:ext cx="6567098" cy="948867"/>
            </a:xfrm>
            <a:prstGeom prst="roundRect">
              <a:avLst>
                <a:gd name="adj" fmla="val 50000"/>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67" name="Oval 66">
              <a:extLst>
                <a:ext uri="{FF2B5EF4-FFF2-40B4-BE49-F238E27FC236}">
                  <a16:creationId xmlns:a16="http://schemas.microsoft.com/office/drawing/2014/main" id="{3D35F06E-CABF-BB58-59D1-46C07741C81F}"/>
                </a:ext>
              </a:extLst>
            </p:cNvPr>
            <p:cNvSpPr/>
            <p:nvPr/>
          </p:nvSpPr>
          <p:spPr>
            <a:xfrm>
              <a:off x="3362454" y="760315"/>
              <a:ext cx="774575" cy="774575"/>
            </a:xfrm>
            <a:prstGeom prst="ellipse">
              <a:avLst/>
            </a:prstGeom>
            <a:solidFill>
              <a:schemeClr val="bg1"/>
            </a:solidFill>
            <a:ln>
              <a:noFill/>
            </a:ln>
            <a:effectLst>
              <a:outerShdw blurRad="1270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68" name="TextBox 32">
              <a:extLst>
                <a:ext uri="{FF2B5EF4-FFF2-40B4-BE49-F238E27FC236}">
                  <a16:creationId xmlns:a16="http://schemas.microsoft.com/office/drawing/2014/main" id="{79CDDEEE-0167-7171-7032-573C626EC134}"/>
                </a:ext>
              </a:extLst>
            </p:cNvPr>
            <p:cNvSpPr txBox="1"/>
            <p:nvPr/>
          </p:nvSpPr>
          <p:spPr>
            <a:xfrm>
              <a:off x="3381486" y="760311"/>
              <a:ext cx="736511" cy="7745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a:solidFill>
                    <a:schemeClr val="accent3"/>
                  </a:solidFill>
                </a:rPr>
                <a:t>3</a:t>
              </a:r>
            </a:p>
          </p:txBody>
        </p:sp>
        <p:grpSp>
          <p:nvGrpSpPr>
            <p:cNvPr id="69" name="Group 68">
              <a:extLst>
                <a:ext uri="{FF2B5EF4-FFF2-40B4-BE49-F238E27FC236}">
                  <a16:creationId xmlns:a16="http://schemas.microsoft.com/office/drawing/2014/main" id="{43F4C00A-1448-776E-2187-2982BEB265ED}"/>
                </a:ext>
              </a:extLst>
            </p:cNvPr>
            <p:cNvGrpSpPr/>
            <p:nvPr/>
          </p:nvGrpSpPr>
          <p:grpSpPr>
            <a:xfrm>
              <a:off x="4198343" y="729932"/>
              <a:ext cx="5320351" cy="755183"/>
              <a:chOff x="4198343" y="736003"/>
              <a:chExt cx="5320351" cy="755183"/>
            </a:xfrm>
          </p:grpSpPr>
          <p:sp>
            <p:nvSpPr>
              <p:cNvPr id="70" name="TextBox 34">
                <a:extLst>
                  <a:ext uri="{FF2B5EF4-FFF2-40B4-BE49-F238E27FC236}">
                    <a16:creationId xmlns:a16="http://schemas.microsoft.com/office/drawing/2014/main" id="{BBC25F71-D68F-ADA3-FE0F-41406EA2C2EE}"/>
                  </a:ext>
                </a:extLst>
              </p:cNvPr>
              <p:cNvSpPr txBox="1"/>
              <p:nvPr/>
            </p:nvSpPr>
            <p:spPr>
              <a:xfrm>
                <a:off x="4198343" y="736003"/>
                <a:ext cx="5240006" cy="41806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dirty="0">
                    <a:solidFill>
                      <a:schemeClr val="bg1"/>
                    </a:solidFill>
                    <a:latin typeface="Arial" panose="020B0604020202020204" pitchFamily="34" charset="0"/>
                    <a:cs typeface="Arial" panose="020B0604020202020204" pitchFamily="34" charset="0"/>
                  </a:rPr>
                  <a:t>Data Integration</a:t>
                </a:r>
              </a:p>
            </p:txBody>
          </p:sp>
          <p:sp>
            <p:nvSpPr>
              <p:cNvPr id="71" name="TextBox 35">
                <a:extLst>
                  <a:ext uri="{FF2B5EF4-FFF2-40B4-BE49-F238E27FC236}">
                    <a16:creationId xmlns:a16="http://schemas.microsoft.com/office/drawing/2014/main" id="{C348237E-0273-2A56-EECF-88E1202699E8}"/>
                  </a:ext>
                </a:extLst>
              </p:cNvPr>
              <p:cNvSpPr txBox="1"/>
              <p:nvPr/>
            </p:nvSpPr>
            <p:spPr>
              <a:xfrm>
                <a:off x="4211562" y="991057"/>
                <a:ext cx="5307132" cy="50012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GB" sz="1400" dirty="0">
                    <a:solidFill>
                      <a:schemeClr val="bg1"/>
                    </a:solidFill>
                    <a:latin typeface="Arial" panose="020B0604020202020204" pitchFamily="34" charset="0"/>
                    <a:cs typeface="Arial" panose="020B0604020202020204" pitchFamily="34" charset="0"/>
                  </a:rPr>
                  <a:t>Combine data from multiple sources.</a:t>
                </a:r>
              </a:p>
            </p:txBody>
          </p:sp>
        </p:grpSp>
      </p:grpSp>
      <p:grpSp>
        <p:nvGrpSpPr>
          <p:cNvPr id="10" name="Group 9">
            <a:extLst>
              <a:ext uri="{FF2B5EF4-FFF2-40B4-BE49-F238E27FC236}">
                <a16:creationId xmlns:a16="http://schemas.microsoft.com/office/drawing/2014/main" id="{CB0B0A0D-93C7-28DB-DEBA-87BB19105A4F}"/>
              </a:ext>
            </a:extLst>
          </p:cNvPr>
          <p:cNvGrpSpPr/>
          <p:nvPr/>
        </p:nvGrpSpPr>
        <p:grpSpPr>
          <a:xfrm>
            <a:off x="5846975" y="3604104"/>
            <a:ext cx="5582126" cy="712514"/>
            <a:chOff x="3244168" y="673168"/>
            <a:chExt cx="7433813" cy="948867"/>
          </a:xfrm>
        </p:grpSpPr>
        <p:sp>
          <p:nvSpPr>
            <p:cNvPr id="60" name="Rectangle: Rounded Corners 59">
              <a:extLst>
                <a:ext uri="{FF2B5EF4-FFF2-40B4-BE49-F238E27FC236}">
                  <a16:creationId xmlns:a16="http://schemas.microsoft.com/office/drawing/2014/main" id="{7C910A3C-B7C5-AF08-3DAD-075129D6CA69}"/>
                </a:ext>
              </a:extLst>
            </p:cNvPr>
            <p:cNvSpPr/>
            <p:nvPr/>
          </p:nvSpPr>
          <p:spPr>
            <a:xfrm>
              <a:off x="3244168" y="673168"/>
              <a:ext cx="6479638" cy="948867"/>
            </a:xfrm>
            <a:prstGeom prst="roundRect">
              <a:avLst>
                <a:gd name="adj" fmla="val 50000"/>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61" name="Oval 60">
              <a:extLst>
                <a:ext uri="{FF2B5EF4-FFF2-40B4-BE49-F238E27FC236}">
                  <a16:creationId xmlns:a16="http://schemas.microsoft.com/office/drawing/2014/main" id="{61BFDA5D-D664-82B4-9DD0-CAE3F855850B}"/>
                </a:ext>
              </a:extLst>
            </p:cNvPr>
            <p:cNvSpPr/>
            <p:nvPr/>
          </p:nvSpPr>
          <p:spPr>
            <a:xfrm>
              <a:off x="3362454" y="760315"/>
              <a:ext cx="774575" cy="774575"/>
            </a:xfrm>
            <a:prstGeom prst="ellipse">
              <a:avLst/>
            </a:prstGeom>
            <a:solidFill>
              <a:schemeClr val="bg1"/>
            </a:solidFill>
            <a:ln>
              <a:noFill/>
            </a:ln>
            <a:effectLst>
              <a:outerShdw blurRad="1270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62" name="TextBox 39">
              <a:extLst>
                <a:ext uri="{FF2B5EF4-FFF2-40B4-BE49-F238E27FC236}">
                  <a16:creationId xmlns:a16="http://schemas.microsoft.com/office/drawing/2014/main" id="{23A532F1-E980-0DF5-E5E7-39C1BF2AF35C}"/>
                </a:ext>
              </a:extLst>
            </p:cNvPr>
            <p:cNvSpPr txBox="1"/>
            <p:nvPr/>
          </p:nvSpPr>
          <p:spPr>
            <a:xfrm>
              <a:off x="3381486" y="760311"/>
              <a:ext cx="736511" cy="7745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a:solidFill>
                    <a:schemeClr val="accent4"/>
                  </a:solidFill>
                </a:rPr>
                <a:t>4</a:t>
              </a:r>
            </a:p>
          </p:txBody>
        </p:sp>
        <p:grpSp>
          <p:nvGrpSpPr>
            <p:cNvPr id="63" name="Group 62">
              <a:extLst>
                <a:ext uri="{FF2B5EF4-FFF2-40B4-BE49-F238E27FC236}">
                  <a16:creationId xmlns:a16="http://schemas.microsoft.com/office/drawing/2014/main" id="{686D1F85-6AAE-7604-4A65-732BDF3CCC79}"/>
                </a:ext>
              </a:extLst>
            </p:cNvPr>
            <p:cNvGrpSpPr/>
            <p:nvPr/>
          </p:nvGrpSpPr>
          <p:grpSpPr>
            <a:xfrm>
              <a:off x="4198344" y="729932"/>
              <a:ext cx="6479637" cy="755183"/>
              <a:chOff x="4198344" y="736003"/>
              <a:chExt cx="6479637" cy="755183"/>
            </a:xfrm>
          </p:grpSpPr>
          <p:sp>
            <p:nvSpPr>
              <p:cNvPr id="64" name="TextBox 41">
                <a:extLst>
                  <a:ext uri="{FF2B5EF4-FFF2-40B4-BE49-F238E27FC236}">
                    <a16:creationId xmlns:a16="http://schemas.microsoft.com/office/drawing/2014/main" id="{234FC945-5A69-852D-B86C-EFBF3B0208E1}"/>
                  </a:ext>
                </a:extLst>
              </p:cNvPr>
              <p:cNvSpPr txBox="1"/>
              <p:nvPr/>
            </p:nvSpPr>
            <p:spPr>
              <a:xfrm>
                <a:off x="4198344" y="736003"/>
                <a:ext cx="5165771" cy="41806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b="1" dirty="0">
                    <a:solidFill>
                      <a:schemeClr val="bg1"/>
                    </a:solidFill>
                    <a:latin typeface="Arial" panose="020B0604020202020204" pitchFamily="34" charset="0"/>
                    <a:cs typeface="Arial" panose="020B0604020202020204" pitchFamily="34" charset="0"/>
                  </a:rPr>
                  <a:t>Data Reduction</a:t>
                </a:r>
              </a:p>
            </p:txBody>
          </p:sp>
          <p:sp>
            <p:nvSpPr>
              <p:cNvPr id="65" name="TextBox 42">
                <a:extLst>
                  <a:ext uri="{FF2B5EF4-FFF2-40B4-BE49-F238E27FC236}">
                    <a16:creationId xmlns:a16="http://schemas.microsoft.com/office/drawing/2014/main" id="{E72DE262-0F11-8D76-BD91-5E86CEE80F46}"/>
                  </a:ext>
                </a:extLst>
              </p:cNvPr>
              <p:cNvSpPr txBox="1"/>
              <p:nvPr/>
            </p:nvSpPr>
            <p:spPr>
              <a:xfrm>
                <a:off x="4211560" y="991057"/>
                <a:ext cx="6466421" cy="50012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GB" sz="1400" dirty="0">
                    <a:solidFill>
                      <a:schemeClr val="bg1"/>
                    </a:solidFill>
                    <a:latin typeface="Arial" panose="020B0604020202020204" pitchFamily="34" charset="0"/>
                    <a:cs typeface="Arial" panose="020B0604020202020204" pitchFamily="34" charset="0"/>
                  </a:rPr>
                  <a:t>Simplify data while retaining important information.</a:t>
                </a:r>
              </a:p>
            </p:txBody>
          </p:sp>
        </p:grpSp>
      </p:grpSp>
      <p:grpSp>
        <p:nvGrpSpPr>
          <p:cNvPr id="11" name="Group 10">
            <a:extLst>
              <a:ext uri="{FF2B5EF4-FFF2-40B4-BE49-F238E27FC236}">
                <a16:creationId xmlns:a16="http://schemas.microsoft.com/office/drawing/2014/main" id="{57FB7A5B-53CC-BBE6-C525-01CB5BB92D53}"/>
              </a:ext>
            </a:extLst>
          </p:cNvPr>
          <p:cNvGrpSpPr/>
          <p:nvPr/>
        </p:nvGrpSpPr>
        <p:grpSpPr>
          <a:xfrm>
            <a:off x="5862151" y="4457290"/>
            <a:ext cx="4872327" cy="712514"/>
            <a:chOff x="3244168" y="673168"/>
            <a:chExt cx="6488559" cy="948867"/>
          </a:xfrm>
        </p:grpSpPr>
        <p:sp>
          <p:nvSpPr>
            <p:cNvPr id="54" name="Rectangle: Rounded Corners 53">
              <a:extLst>
                <a:ext uri="{FF2B5EF4-FFF2-40B4-BE49-F238E27FC236}">
                  <a16:creationId xmlns:a16="http://schemas.microsoft.com/office/drawing/2014/main" id="{B71D5F15-9DD2-9F36-631E-F30344A70045}"/>
                </a:ext>
              </a:extLst>
            </p:cNvPr>
            <p:cNvSpPr/>
            <p:nvPr/>
          </p:nvSpPr>
          <p:spPr>
            <a:xfrm>
              <a:off x="3244168" y="673168"/>
              <a:ext cx="6479633" cy="948867"/>
            </a:xfrm>
            <a:prstGeom prst="roundRect">
              <a:avLst>
                <a:gd name="adj" fmla="val 50000"/>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55" name="Oval 54">
              <a:extLst>
                <a:ext uri="{FF2B5EF4-FFF2-40B4-BE49-F238E27FC236}">
                  <a16:creationId xmlns:a16="http://schemas.microsoft.com/office/drawing/2014/main" id="{591D69AB-7F84-AB2B-31D1-91A986F8F5BC}"/>
                </a:ext>
              </a:extLst>
            </p:cNvPr>
            <p:cNvSpPr/>
            <p:nvPr/>
          </p:nvSpPr>
          <p:spPr>
            <a:xfrm>
              <a:off x="3362454" y="760315"/>
              <a:ext cx="774575" cy="774575"/>
            </a:xfrm>
            <a:prstGeom prst="ellipse">
              <a:avLst/>
            </a:prstGeom>
            <a:solidFill>
              <a:schemeClr val="bg1"/>
            </a:solidFill>
            <a:ln>
              <a:noFill/>
            </a:ln>
            <a:effectLst>
              <a:outerShdw blurRad="1270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56" name="TextBox 46">
              <a:extLst>
                <a:ext uri="{FF2B5EF4-FFF2-40B4-BE49-F238E27FC236}">
                  <a16:creationId xmlns:a16="http://schemas.microsoft.com/office/drawing/2014/main" id="{E8AF1D2F-B438-3404-E1B3-5E67E5C5D4F3}"/>
                </a:ext>
              </a:extLst>
            </p:cNvPr>
            <p:cNvSpPr txBox="1"/>
            <p:nvPr/>
          </p:nvSpPr>
          <p:spPr>
            <a:xfrm>
              <a:off x="3381486" y="760311"/>
              <a:ext cx="736511" cy="7745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a:solidFill>
                    <a:schemeClr val="accent5"/>
                  </a:solidFill>
                </a:rPr>
                <a:t>5</a:t>
              </a:r>
            </a:p>
          </p:txBody>
        </p:sp>
        <p:grpSp>
          <p:nvGrpSpPr>
            <p:cNvPr id="57" name="Group 56">
              <a:extLst>
                <a:ext uri="{FF2B5EF4-FFF2-40B4-BE49-F238E27FC236}">
                  <a16:creationId xmlns:a16="http://schemas.microsoft.com/office/drawing/2014/main" id="{2C0193A2-AE7D-FE59-FD2A-B7CA78474068}"/>
                </a:ext>
              </a:extLst>
            </p:cNvPr>
            <p:cNvGrpSpPr/>
            <p:nvPr/>
          </p:nvGrpSpPr>
          <p:grpSpPr>
            <a:xfrm>
              <a:off x="4198344" y="729932"/>
              <a:ext cx="5534383" cy="755183"/>
              <a:chOff x="4198344" y="736003"/>
              <a:chExt cx="5534383" cy="755183"/>
            </a:xfrm>
          </p:grpSpPr>
          <p:sp>
            <p:nvSpPr>
              <p:cNvPr id="58" name="TextBox 48">
                <a:extLst>
                  <a:ext uri="{FF2B5EF4-FFF2-40B4-BE49-F238E27FC236}">
                    <a16:creationId xmlns:a16="http://schemas.microsoft.com/office/drawing/2014/main" id="{7CF28F91-80E7-0E2C-A5F3-58C12D0032A7}"/>
                  </a:ext>
                </a:extLst>
              </p:cNvPr>
              <p:cNvSpPr txBox="1"/>
              <p:nvPr/>
            </p:nvSpPr>
            <p:spPr>
              <a:xfrm>
                <a:off x="4198344" y="736003"/>
                <a:ext cx="5165771" cy="41806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b="1" dirty="0">
                    <a:solidFill>
                      <a:schemeClr val="bg1"/>
                    </a:solidFill>
                    <a:latin typeface="Arial" panose="020B0604020202020204" pitchFamily="34" charset="0"/>
                    <a:cs typeface="Arial" panose="020B0604020202020204" pitchFamily="34" charset="0"/>
                  </a:rPr>
                  <a:t>Data Augmentation </a:t>
                </a:r>
              </a:p>
            </p:txBody>
          </p:sp>
          <p:sp>
            <p:nvSpPr>
              <p:cNvPr id="59" name="TextBox 49">
                <a:extLst>
                  <a:ext uri="{FF2B5EF4-FFF2-40B4-BE49-F238E27FC236}">
                    <a16:creationId xmlns:a16="http://schemas.microsoft.com/office/drawing/2014/main" id="{C021A82C-4025-611E-94DC-63137FB37E77}"/>
                  </a:ext>
                </a:extLst>
              </p:cNvPr>
              <p:cNvSpPr txBox="1"/>
              <p:nvPr/>
            </p:nvSpPr>
            <p:spPr>
              <a:xfrm>
                <a:off x="4211561" y="991057"/>
                <a:ext cx="5521166" cy="50012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GB" sz="1400" dirty="0">
                    <a:solidFill>
                      <a:schemeClr val="bg1"/>
                    </a:solidFill>
                    <a:latin typeface="Arial" panose="020B0604020202020204" pitchFamily="34" charset="0"/>
                    <a:cs typeface="Arial" panose="020B0604020202020204" pitchFamily="34" charset="0"/>
                  </a:rPr>
                  <a:t>Generate additional data to increase dataset size.</a:t>
                </a:r>
              </a:p>
            </p:txBody>
          </p:sp>
        </p:grpSp>
      </p:grpSp>
      <p:cxnSp>
        <p:nvCxnSpPr>
          <p:cNvPr id="12" name="Straight Connector 11">
            <a:extLst>
              <a:ext uri="{FF2B5EF4-FFF2-40B4-BE49-F238E27FC236}">
                <a16:creationId xmlns:a16="http://schemas.microsoft.com/office/drawing/2014/main" id="{EFDC182E-0E5E-97E8-8536-9EC446AC049F}"/>
              </a:ext>
            </a:extLst>
          </p:cNvPr>
          <p:cNvCxnSpPr>
            <a:cxnSpLocks/>
          </p:cNvCxnSpPr>
          <p:nvPr/>
        </p:nvCxnSpPr>
        <p:spPr>
          <a:xfrm>
            <a:off x="4922345" y="1466138"/>
            <a:ext cx="0" cy="4239543"/>
          </a:xfrm>
          <a:prstGeom prst="line">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899DF84D-2482-E536-4B05-3C126FB54FFE}"/>
              </a:ext>
            </a:extLst>
          </p:cNvPr>
          <p:cNvCxnSpPr>
            <a:cxnSpLocks/>
          </p:cNvCxnSpPr>
          <p:nvPr/>
        </p:nvCxnSpPr>
        <p:spPr>
          <a:xfrm>
            <a:off x="4922345" y="1466138"/>
            <a:ext cx="740036" cy="1"/>
          </a:xfrm>
          <a:prstGeom prst="straightConnector1">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BE6B1A2E-CC71-81A8-D23D-8E25E7203121}"/>
              </a:ext>
            </a:extLst>
          </p:cNvPr>
          <p:cNvCxnSpPr>
            <a:cxnSpLocks/>
          </p:cNvCxnSpPr>
          <p:nvPr/>
        </p:nvCxnSpPr>
        <p:spPr>
          <a:xfrm>
            <a:off x="4919142" y="2233228"/>
            <a:ext cx="740036" cy="1"/>
          </a:xfrm>
          <a:prstGeom prst="straightConnector1">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81B0DA09-3316-46A0-7296-74904ADDB8DE}"/>
              </a:ext>
            </a:extLst>
          </p:cNvPr>
          <p:cNvCxnSpPr>
            <a:cxnSpLocks/>
          </p:cNvCxnSpPr>
          <p:nvPr/>
        </p:nvCxnSpPr>
        <p:spPr>
          <a:xfrm>
            <a:off x="4915739" y="3960361"/>
            <a:ext cx="740036" cy="1"/>
          </a:xfrm>
          <a:prstGeom prst="straightConnector1">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80B477AA-C137-C997-3195-009E3B7D1369}"/>
              </a:ext>
            </a:extLst>
          </p:cNvPr>
          <p:cNvCxnSpPr>
            <a:cxnSpLocks/>
          </p:cNvCxnSpPr>
          <p:nvPr/>
        </p:nvCxnSpPr>
        <p:spPr>
          <a:xfrm>
            <a:off x="4922345" y="4788024"/>
            <a:ext cx="740036" cy="1"/>
          </a:xfrm>
          <a:prstGeom prst="straightConnector1">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6E81AC2F-254F-8B4E-E348-FAAF043A9D81}"/>
              </a:ext>
            </a:extLst>
          </p:cNvPr>
          <p:cNvCxnSpPr>
            <a:cxnSpLocks/>
          </p:cNvCxnSpPr>
          <p:nvPr/>
        </p:nvCxnSpPr>
        <p:spPr>
          <a:xfrm>
            <a:off x="4922345" y="5694684"/>
            <a:ext cx="740036" cy="1"/>
          </a:xfrm>
          <a:prstGeom prst="straightConnector1">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48" name="Group 47">
            <a:extLst>
              <a:ext uri="{FF2B5EF4-FFF2-40B4-BE49-F238E27FC236}">
                <a16:creationId xmlns:a16="http://schemas.microsoft.com/office/drawing/2014/main" id="{8A084044-BCE8-B326-3D2F-9E679462433F}"/>
              </a:ext>
            </a:extLst>
          </p:cNvPr>
          <p:cNvGrpSpPr/>
          <p:nvPr/>
        </p:nvGrpSpPr>
        <p:grpSpPr>
          <a:xfrm>
            <a:off x="1090484" y="1113189"/>
            <a:ext cx="3595331" cy="4801278"/>
            <a:chOff x="676552" y="1854516"/>
            <a:chExt cx="3595331" cy="4801278"/>
          </a:xfrm>
        </p:grpSpPr>
        <p:sp>
          <p:nvSpPr>
            <p:cNvPr id="50" name="Rectangle: Rounded Corners 49">
              <a:extLst>
                <a:ext uri="{FF2B5EF4-FFF2-40B4-BE49-F238E27FC236}">
                  <a16:creationId xmlns:a16="http://schemas.microsoft.com/office/drawing/2014/main" id="{32539110-17A7-06D0-E383-E990CF274027}"/>
                </a:ext>
              </a:extLst>
            </p:cNvPr>
            <p:cNvSpPr/>
            <p:nvPr/>
          </p:nvSpPr>
          <p:spPr>
            <a:xfrm>
              <a:off x="762505" y="1854516"/>
              <a:ext cx="3309838" cy="405663"/>
            </a:xfrm>
            <a:prstGeom prst="roundRect">
              <a:avLst/>
            </a:prstGeom>
            <a:solidFill>
              <a:schemeClr val="accent2"/>
            </a:solidFill>
            <a:ln w="1328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a:solidFill>
                  <a:schemeClr val="tx1"/>
                </a:solidFill>
              </a:endParaRPr>
            </a:p>
          </p:txBody>
        </p:sp>
        <p:sp>
          <p:nvSpPr>
            <p:cNvPr id="51" name="TextBox 12">
              <a:extLst>
                <a:ext uri="{FF2B5EF4-FFF2-40B4-BE49-F238E27FC236}">
                  <a16:creationId xmlns:a16="http://schemas.microsoft.com/office/drawing/2014/main" id="{63682331-3E6B-822D-BD15-C88E8A3E5D2E}"/>
                </a:ext>
              </a:extLst>
            </p:cNvPr>
            <p:cNvSpPr txBox="1"/>
            <p:nvPr/>
          </p:nvSpPr>
          <p:spPr>
            <a:xfrm>
              <a:off x="710493" y="2382227"/>
              <a:ext cx="3561390" cy="784830"/>
            </a:xfrm>
            <a:prstGeom prst="rect">
              <a:avLst/>
            </a:prstGeom>
            <a:solidFill>
              <a:srgbClr val="FFFF00"/>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500" b="1" dirty="0">
                  <a:latin typeface="+mj-lt"/>
                </a:rPr>
                <a:t>2.1 Overview of Data Preprocessing Techniques</a:t>
              </a:r>
              <a:endParaRPr lang="en-ID" sz="2500" b="1" dirty="0">
                <a:latin typeface="+mj-lt"/>
              </a:endParaRPr>
            </a:p>
          </p:txBody>
        </p:sp>
        <p:sp>
          <p:nvSpPr>
            <p:cNvPr id="52" name="TextBox 13">
              <a:extLst>
                <a:ext uri="{FF2B5EF4-FFF2-40B4-BE49-F238E27FC236}">
                  <a16:creationId xmlns:a16="http://schemas.microsoft.com/office/drawing/2014/main" id="{61D95E19-0CB9-5966-2110-36A9F4492978}"/>
                </a:ext>
              </a:extLst>
            </p:cNvPr>
            <p:cNvSpPr txBox="1"/>
            <p:nvPr/>
          </p:nvSpPr>
          <p:spPr>
            <a:xfrm>
              <a:off x="676552" y="3126623"/>
              <a:ext cx="3468065" cy="352917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5000"/>
                </a:lnSpc>
              </a:pPr>
              <a:r>
                <a:rPr lang="en-GB" i="1" dirty="0"/>
                <a:t>Data Preprocessing Techniques involve </a:t>
              </a:r>
              <a:r>
                <a:rPr lang="en-GB" b="1" i="1" dirty="0"/>
                <a:t>cleaning, transforming, integrating</a:t>
              </a:r>
              <a:r>
                <a:rPr lang="en-GB" i="1" dirty="0"/>
                <a:t>, and reducing raw data to </a:t>
              </a:r>
              <a:r>
                <a:rPr lang="en-GB" b="1" i="1" dirty="0"/>
                <a:t>improve quality and usability</a:t>
              </a:r>
              <a:r>
                <a:rPr lang="en-GB" i="1" dirty="0"/>
                <a:t>. This includes handling missing values, normalizing data, encoding categorical variables, feature selection, and augmentation to enhance analysis and model accuracy.</a:t>
              </a:r>
              <a:endParaRPr lang="en-ID" i="1" dirty="0"/>
            </a:p>
          </p:txBody>
        </p:sp>
        <p:sp>
          <p:nvSpPr>
            <p:cNvPr id="53" name="TextBox 14">
              <a:extLst>
                <a:ext uri="{FF2B5EF4-FFF2-40B4-BE49-F238E27FC236}">
                  <a16:creationId xmlns:a16="http://schemas.microsoft.com/office/drawing/2014/main" id="{A01A5756-BC24-E18A-B420-B9FCBAF43107}"/>
                </a:ext>
              </a:extLst>
            </p:cNvPr>
            <p:cNvSpPr txBox="1"/>
            <p:nvPr/>
          </p:nvSpPr>
          <p:spPr>
            <a:xfrm>
              <a:off x="762505" y="1907976"/>
              <a:ext cx="3382112" cy="3139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i="1" dirty="0">
                  <a:solidFill>
                    <a:schemeClr val="bg1"/>
                  </a:solidFill>
                </a:rPr>
                <a:t>Data </a:t>
              </a:r>
              <a:r>
                <a:rPr lang="en-US" sz="1600" b="1" dirty="0">
                  <a:solidFill>
                    <a:schemeClr val="bg1"/>
                  </a:solidFill>
                  <a:latin typeface="+mj-lt"/>
                </a:rPr>
                <a:t>→ </a:t>
              </a:r>
              <a:r>
                <a:rPr lang="en-US" sz="1600" b="1" i="1" dirty="0">
                  <a:solidFill>
                    <a:schemeClr val="bg1"/>
                  </a:solidFill>
                </a:rPr>
                <a:t>Preprocessing Techniques</a:t>
              </a:r>
              <a:endParaRPr lang="en-ID" sz="1600" b="1" i="1" dirty="0">
                <a:solidFill>
                  <a:schemeClr val="bg1"/>
                </a:solidFill>
              </a:endParaRPr>
            </a:p>
          </p:txBody>
        </p:sp>
      </p:grpSp>
      <p:grpSp>
        <p:nvGrpSpPr>
          <p:cNvPr id="3" name="Group 2">
            <a:extLst>
              <a:ext uri="{FF2B5EF4-FFF2-40B4-BE49-F238E27FC236}">
                <a16:creationId xmlns:a16="http://schemas.microsoft.com/office/drawing/2014/main" id="{2FA9AAA2-9E97-8671-72E8-7245D5C54F34}"/>
              </a:ext>
            </a:extLst>
          </p:cNvPr>
          <p:cNvGrpSpPr/>
          <p:nvPr/>
        </p:nvGrpSpPr>
        <p:grpSpPr>
          <a:xfrm>
            <a:off x="5854563" y="5313702"/>
            <a:ext cx="4865624" cy="742854"/>
            <a:chOff x="3244168" y="673168"/>
            <a:chExt cx="6479633" cy="989271"/>
          </a:xfrm>
        </p:grpSpPr>
        <p:sp>
          <p:nvSpPr>
            <p:cNvPr id="4" name="Rectangle: Rounded Corners 3">
              <a:extLst>
                <a:ext uri="{FF2B5EF4-FFF2-40B4-BE49-F238E27FC236}">
                  <a16:creationId xmlns:a16="http://schemas.microsoft.com/office/drawing/2014/main" id="{3C0FF055-FCFD-C9D6-4D47-629095353116}"/>
                </a:ext>
              </a:extLst>
            </p:cNvPr>
            <p:cNvSpPr/>
            <p:nvPr/>
          </p:nvSpPr>
          <p:spPr>
            <a:xfrm>
              <a:off x="3244168" y="673168"/>
              <a:ext cx="6479633" cy="948867"/>
            </a:xfrm>
            <a:prstGeom prst="roundRect">
              <a:avLst>
                <a:gd name="adj" fmla="val 50000"/>
              </a:avLst>
            </a:prstGeom>
            <a:solidFill>
              <a:srgbClr val="00B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6" name="Oval 15">
              <a:extLst>
                <a:ext uri="{FF2B5EF4-FFF2-40B4-BE49-F238E27FC236}">
                  <a16:creationId xmlns:a16="http://schemas.microsoft.com/office/drawing/2014/main" id="{5FC7CDC8-7978-38E2-D81D-7AEC05CE3166}"/>
                </a:ext>
              </a:extLst>
            </p:cNvPr>
            <p:cNvSpPr/>
            <p:nvPr/>
          </p:nvSpPr>
          <p:spPr>
            <a:xfrm>
              <a:off x="3362454" y="760315"/>
              <a:ext cx="774575" cy="774575"/>
            </a:xfrm>
            <a:prstGeom prst="ellipse">
              <a:avLst/>
            </a:prstGeom>
            <a:solidFill>
              <a:schemeClr val="bg1"/>
            </a:solidFill>
            <a:ln>
              <a:noFill/>
            </a:ln>
            <a:effectLst>
              <a:outerShdw blurRad="1270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7" name="TextBox 46">
              <a:extLst>
                <a:ext uri="{FF2B5EF4-FFF2-40B4-BE49-F238E27FC236}">
                  <a16:creationId xmlns:a16="http://schemas.microsoft.com/office/drawing/2014/main" id="{449804C1-DE5F-A80D-FCA0-517406717927}"/>
                </a:ext>
              </a:extLst>
            </p:cNvPr>
            <p:cNvSpPr txBox="1"/>
            <p:nvPr/>
          </p:nvSpPr>
          <p:spPr>
            <a:xfrm>
              <a:off x="3381487" y="680350"/>
              <a:ext cx="736511" cy="934507"/>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a:solidFill>
                    <a:srgbClr val="00B050"/>
                  </a:solidFill>
                </a:rPr>
                <a:t>6</a:t>
              </a:r>
            </a:p>
          </p:txBody>
        </p:sp>
        <p:grpSp>
          <p:nvGrpSpPr>
            <p:cNvPr id="18" name="Group 17">
              <a:extLst>
                <a:ext uri="{FF2B5EF4-FFF2-40B4-BE49-F238E27FC236}">
                  <a16:creationId xmlns:a16="http://schemas.microsoft.com/office/drawing/2014/main" id="{455F4700-EE4C-98EC-9614-A21036E3478E}"/>
                </a:ext>
              </a:extLst>
            </p:cNvPr>
            <p:cNvGrpSpPr/>
            <p:nvPr/>
          </p:nvGrpSpPr>
          <p:grpSpPr>
            <a:xfrm>
              <a:off x="4198344" y="729932"/>
              <a:ext cx="5165771" cy="932507"/>
              <a:chOff x="4198344" y="736003"/>
              <a:chExt cx="5165771" cy="932507"/>
            </a:xfrm>
          </p:grpSpPr>
          <p:sp>
            <p:nvSpPr>
              <p:cNvPr id="19" name="TextBox 48">
                <a:extLst>
                  <a:ext uri="{FF2B5EF4-FFF2-40B4-BE49-F238E27FC236}">
                    <a16:creationId xmlns:a16="http://schemas.microsoft.com/office/drawing/2014/main" id="{2A003665-90F7-C230-25D7-5C477EA4FAA1}"/>
                  </a:ext>
                </a:extLst>
              </p:cNvPr>
              <p:cNvSpPr txBox="1"/>
              <p:nvPr/>
            </p:nvSpPr>
            <p:spPr>
              <a:xfrm>
                <a:off x="4198344" y="736003"/>
                <a:ext cx="5165771" cy="41806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b="1" dirty="0">
                    <a:solidFill>
                      <a:schemeClr val="bg1"/>
                    </a:solidFill>
                    <a:latin typeface="Arial" panose="020B0604020202020204" pitchFamily="34" charset="0"/>
                    <a:cs typeface="Arial" panose="020B0604020202020204" pitchFamily="34" charset="0"/>
                  </a:rPr>
                  <a:t>Feature Engineering</a:t>
                </a:r>
              </a:p>
            </p:txBody>
          </p:sp>
          <p:sp>
            <p:nvSpPr>
              <p:cNvPr id="20" name="TextBox 49">
                <a:extLst>
                  <a:ext uri="{FF2B5EF4-FFF2-40B4-BE49-F238E27FC236}">
                    <a16:creationId xmlns:a16="http://schemas.microsoft.com/office/drawing/2014/main" id="{1589A945-A582-D5A2-0FC3-7189AA008CFD}"/>
                  </a:ext>
                </a:extLst>
              </p:cNvPr>
              <p:cNvSpPr txBox="1"/>
              <p:nvPr/>
            </p:nvSpPr>
            <p:spPr>
              <a:xfrm>
                <a:off x="4211563" y="1029111"/>
                <a:ext cx="5139332" cy="6393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bg1"/>
                    </a:solidFill>
                    <a:latin typeface="Arial" panose="020B0604020202020204" pitchFamily="34" charset="0"/>
                    <a:cs typeface="Arial" panose="020B0604020202020204" pitchFamily="34" charset="0"/>
                  </a:rPr>
                  <a:t>Choose or create the most important inputs (features) for the model.</a:t>
                </a:r>
              </a:p>
            </p:txBody>
          </p:sp>
        </p:grpSp>
      </p:grpSp>
      <p:cxnSp>
        <p:nvCxnSpPr>
          <p:cNvPr id="21" name="Straight Arrow Connector 20">
            <a:extLst>
              <a:ext uri="{FF2B5EF4-FFF2-40B4-BE49-F238E27FC236}">
                <a16:creationId xmlns:a16="http://schemas.microsoft.com/office/drawing/2014/main" id="{47E94F77-989C-7939-317C-E82C2718DC4B}"/>
              </a:ext>
            </a:extLst>
          </p:cNvPr>
          <p:cNvCxnSpPr>
            <a:cxnSpLocks/>
          </p:cNvCxnSpPr>
          <p:nvPr/>
        </p:nvCxnSpPr>
        <p:spPr>
          <a:xfrm>
            <a:off x="4919142" y="3099673"/>
            <a:ext cx="740036" cy="1"/>
          </a:xfrm>
          <a:prstGeom prst="straightConnector1">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2" name="object 2">
            <a:extLst>
              <a:ext uri="{FF2B5EF4-FFF2-40B4-BE49-F238E27FC236}">
                <a16:creationId xmlns:a16="http://schemas.microsoft.com/office/drawing/2014/main" id="{FE8EBF7B-21E2-141F-CC99-A4172B16047A}"/>
              </a:ext>
            </a:extLst>
          </p:cNvPr>
          <p:cNvSpPr txBox="1">
            <a:spLocks/>
          </p:cNvSpPr>
          <p:nvPr/>
        </p:nvSpPr>
        <p:spPr>
          <a:xfrm>
            <a:off x="726281" y="417600"/>
            <a:ext cx="43791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2. Data Preprocessing Techniques</a:t>
            </a:r>
          </a:p>
        </p:txBody>
      </p:sp>
    </p:spTree>
    <p:extLst>
      <p:ext uri="{BB962C8B-B14F-4D97-AF65-F5344CB8AC3E}">
        <p14:creationId xmlns:p14="http://schemas.microsoft.com/office/powerpoint/2010/main" val="358554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85789-E29C-BE1A-0CE8-087CF6BB82D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19A46A4-6D98-F26D-C7A5-6D2831AC21AE}"/>
              </a:ext>
            </a:extLst>
          </p:cNvPr>
          <p:cNvSpPr txBox="1">
            <a:spLocks noGrp="1"/>
          </p:cNvSpPr>
          <p:nvPr>
            <p:ph type="title"/>
          </p:nvPr>
        </p:nvSpPr>
        <p:spPr>
          <a:xfrm>
            <a:off x="726470" y="417692"/>
            <a:ext cx="3773611"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Smart Transportation - Video</a:t>
            </a:r>
          </a:p>
        </p:txBody>
      </p:sp>
      <p:sp>
        <p:nvSpPr>
          <p:cNvPr id="3" name="object 3">
            <a:extLst>
              <a:ext uri="{FF2B5EF4-FFF2-40B4-BE49-F238E27FC236}">
                <a16:creationId xmlns:a16="http://schemas.microsoft.com/office/drawing/2014/main" id="{685196E2-6C8B-92CF-6220-B0156026CD64}"/>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Smart Safe and Connected - Transportation</a:t>
            </a:r>
          </a:p>
        </p:txBody>
      </p:sp>
      <p:sp>
        <p:nvSpPr>
          <p:cNvPr id="7" name="object 3">
            <a:extLst>
              <a:ext uri="{FF2B5EF4-FFF2-40B4-BE49-F238E27FC236}">
                <a16:creationId xmlns:a16="http://schemas.microsoft.com/office/drawing/2014/main" id="{620ECF52-91B5-0C41-541A-A4D503678613}"/>
              </a:ext>
            </a:extLst>
          </p:cNvPr>
          <p:cNvSpPr txBox="1"/>
          <p:nvPr/>
        </p:nvSpPr>
        <p:spPr>
          <a:xfrm>
            <a:off x="733424" y="1569219"/>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This video provides a quick look at smart transportation systems that use technology to improve traffic flow, safety, and urban mobility.</a:t>
            </a:r>
          </a:p>
        </p:txBody>
      </p:sp>
      <p:sp>
        <p:nvSpPr>
          <p:cNvPr id="4" name="object 3">
            <a:extLst>
              <a:ext uri="{FF2B5EF4-FFF2-40B4-BE49-F238E27FC236}">
                <a16:creationId xmlns:a16="http://schemas.microsoft.com/office/drawing/2014/main" id="{341E3922-30C4-ADFD-77D7-E584F452230A}"/>
              </a:ext>
            </a:extLst>
          </p:cNvPr>
          <p:cNvSpPr txBox="1"/>
          <p:nvPr/>
        </p:nvSpPr>
        <p:spPr>
          <a:xfrm>
            <a:off x="7629527" y="2342386"/>
            <a:ext cx="3829050" cy="1162956"/>
          </a:xfrm>
          <a:prstGeom prst="rect">
            <a:avLst/>
          </a:prstGeom>
        </p:spPr>
        <p:txBody>
          <a:bodyPr vert="horz" wrap="square" lIns="0" tIns="16329" rIns="0" bIns="0" rtlCol="0">
            <a:spAutoFit/>
          </a:bodyPr>
          <a:lstStyle/>
          <a:p>
            <a:pPr marL="16328" defTabSz="1175644" hangingPunct="1">
              <a:lnSpc>
                <a:spcPct val="100000"/>
              </a:lnSpc>
              <a:spcBef>
                <a:spcPts val="129"/>
              </a:spcBef>
              <a:defRPr/>
            </a:pPr>
            <a:r>
              <a:rPr lang="en-GB" sz="1800" b="1" dirty="0">
                <a:solidFill>
                  <a:sysClr val="windowText" lastClr="000000"/>
                </a:solidFill>
                <a:latin typeface="Arial"/>
                <a:cs typeface="Arial"/>
              </a:rPr>
              <a:t>Video Credits:</a:t>
            </a:r>
            <a:r>
              <a:rPr lang="en-GB" sz="1800" dirty="0">
                <a:solidFill>
                  <a:sysClr val="windowText" lastClr="000000"/>
                </a:solidFill>
                <a:latin typeface="Arial"/>
                <a:cs typeface="Arial"/>
              </a:rPr>
              <a:t> Dassault </a:t>
            </a:r>
            <a:r>
              <a:rPr lang="en-GB" sz="1800" dirty="0" err="1">
                <a:solidFill>
                  <a:sysClr val="windowText" lastClr="000000"/>
                </a:solidFill>
                <a:latin typeface="Arial"/>
                <a:cs typeface="Arial"/>
              </a:rPr>
              <a:t>Systèmes</a:t>
            </a:r>
            <a:endParaRPr lang="en-GB" sz="1800" dirty="0">
              <a:solidFill>
                <a:sysClr val="windowText" lastClr="000000"/>
              </a:solidFill>
              <a:latin typeface="Arial"/>
              <a:cs typeface="Arial"/>
            </a:endParaRPr>
          </a:p>
          <a:p>
            <a:pPr marL="16328" marR="0" lvl="0" indent="0" algn="l" defTabSz="1175644" rtl="0" eaLnBrk="1" fontAlgn="auto" latinLnBrk="0" hangingPunct="1">
              <a:lnSpc>
                <a:spcPct val="100000"/>
              </a:lnSpc>
              <a:spcBef>
                <a:spcPts val="129"/>
              </a:spcBef>
              <a:spcAft>
                <a:spcPts val="0"/>
              </a:spcAft>
              <a:buClrTx/>
              <a:buSzTx/>
              <a:buFontTx/>
              <a:buNone/>
              <a:tabLst/>
              <a:defRPr/>
            </a:pPr>
            <a:endPar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Video link: </a:t>
            </a: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hlinkClick r:id="rId4"/>
              </a:rPr>
              <a:t>https://youtu.be/SbWTK96cWaA</a:t>
            </a:r>
            <a:endPar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endParaRPr>
          </a:p>
        </p:txBody>
      </p:sp>
      <p:pic>
        <p:nvPicPr>
          <p:cNvPr id="5" name="Online Media 4" title="Smart Safe and Connected - Transportation &amp; Mobility - Dassault Systèmes">
            <a:hlinkClick r:id="" action="ppaction://media"/>
            <a:extLst>
              <a:ext uri="{FF2B5EF4-FFF2-40B4-BE49-F238E27FC236}">
                <a16:creationId xmlns:a16="http://schemas.microsoft.com/office/drawing/2014/main" id="{7BBD1097-E6B5-5724-91CD-A32F56A64AE8}"/>
              </a:ext>
            </a:extLst>
          </p:cNvPr>
          <p:cNvPicPr>
            <a:picLocks noRot="1" noChangeAspect="1"/>
          </p:cNvPicPr>
          <p:nvPr>
            <a:videoFile r:link="rId1"/>
          </p:nvPr>
        </p:nvPicPr>
        <p:blipFill>
          <a:blip r:embed="rId5"/>
          <a:stretch>
            <a:fillRect/>
          </a:stretch>
        </p:blipFill>
        <p:spPr>
          <a:xfrm>
            <a:off x="733423" y="2334142"/>
            <a:ext cx="6712406" cy="3792518"/>
          </a:xfrm>
          <a:prstGeom prst="rect">
            <a:avLst/>
          </a:prstGeom>
        </p:spPr>
      </p:pic>
    </p:spTree>
    <p:extLst>
      <p:ext uri="{BB962C8B-B14F-4D97-AF65-F5344CB8AC3E}">
        <p14:creationId xmlns:p14="http://schemas.microsoft.com/office/powerpoint/2010/main" val="3840969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9C5FA-4DD9-2C94-03BC-D0ACE66EBB7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7D82BF6-ED7F-86E8-63E0-5DB1F7ED2BD6}"/>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a:t>
            </a:r>
          </a:p>
          <a:p>
            <a:pPr algn="ctr"/>
            <a:r>
              <a:rPr lang="en-US" sz="3200" b="1" dirty="0">
                <a:solidFill>
                  <a:schemeClr val="bg1"/>
                </a:solidFill>
              </a:rPr>
              <a:t>Data Format Standardizing</a:t>
            </a:r>
          </a:p>
        </p:txBody>
      </p:sp>
    </p:spTree>
    <p:extLst>
      <p:ext uri="{BB962C8B-B14F-4D97-AF65-F5344CB8AC3E}">
        <p14:creationId xmlns:p14="http://schemas.microsoft.com/office/powerpoint/2010/main" val="31264691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12AD6-9ABA-15E5-0B57-85332C31D6A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DBC3C73-17FF-F157-0717-E1D25740777D}"/>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panose="020B0604020202020204" pitchFamily="34" charset="0"/>
                <a:cs typeface="Arial" panose="020B0604020202020204" pitchFamily="34" charset="0"/>
              </a:rPr>
              <a:t>3.1 What is Data Format Standardizing?</a:t>
            </a:r>
          </a:p>
        </p:txBody>
      </p:sp>
      <p:sp>
        <p:nvSpPr>
          <p:cNvPr id="5" name="object 3">
            <a:extLst>
              <a:ext uri="{FF2B5EF4-FFF2-40B4-BE49-F238E27FC236}">
                <a16:creationId xmlns:a16="http://schemas.microsoft.com/office/drawing/2014/main" id="{8119D8E4-E186-AE99-1CF3-50BFC0B0001B}"/>
              </a:ext>
            </a:extLst>
          </p:cNvPr>
          <p:cNvSpPr txBox="1"/>
          <p:nvPr/>
        </p:nvSpPr>
        <p:spPr>
          <a:xfrm>
            <a:off x="733424" y="1497560"/>
            <a:ext cx="10725152" cy="1124484"/>
          </a:xfrm>
          <a:prstGeom prst="rect">
            <a:avLst/>
          </a:prstGeom>
        </p:spPr>
        <p:txBody>
          <a:bodyPr vert="horz" wrap="square" lIns="0" tIns="16329"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Data format standardizing</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also known as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data harmonization</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is the process of converting data into a consistent structure and format to enable accurate analysis and integration. This is especially important when working with data from multiple sources, where fields like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dates, units, labels, or naming conventions</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may vary.</a:t>
            </a:r>
          </a:p>
        </p:txBody>
      </p:sp>
      <p:sp>
        <p:nvSpPr>
          <p:cNvPr id="2" name="object 2">
            <a:extLst>
              <a:ext uri="{FF2B5EF4-FFF2-40B4-BE49-F238E27FC236}">
                <a16:creationId xmlns:a16="http://schemas.microsoft.com/office/drawing/2014/main" id="{570F73D5-D55B-AB51-D854-65F356F1BEA8}"/>
              </a:ext>
            </a:extLst>
          </p:cNvPr>
          <p:cNvSpPr txBox="1">
            <a:spLocks/>
          </p:cNvSpPr>
          <p:nvPr/>
        </p:nvSpPr>
        <p:spPr>
          <a:xfrm>
            <a:off x="726281" y="417600"/>
            <a:ext cx="385524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3. Data Format Standardizing</a:t>
            </a:r>
          </a:p>
        </p:txBody>
      </p:sp>
      <p:sp>
        <p:nvSpPr>
          <p:cNvPr id="4" name="object 3">
            <a:extLst>
              <a:ext uri="{FF2B5EF4-FFF2-40B4-BE49-F238E27FC236}">
                <a16:creationId xmlns:a16="http://schemas.microsoft.com/office/drawing/2014/main" id="{0A809884-778F-8683-F67C-3368988619FE}"/>
              </a:ext>
            </a:extLst>
          </p:cNvPr>
          <p:cNvSpPr txBox="1"/>
          <p:nvPr/>
        </p:nvSpPr>
        <p:spPr>
          <a:xfrm>
            <a:off x="733424" y="2891024"/>
            <a:ext cx="5942679" cy="1955481"/>
          </a:xfrm>
          <a:prstGeom prst="rect">
            <a:avLst/>
          </a:prstGeom>
        </p:spPr>
        <p:txBody>
          <a:bodyPr vert="horz" wrap="square" lIns="0" tIns="16329" rIns="0" bIns="0"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For example, one dataset may record distances in </a:t>
            </a:r>
            <a:r>
              <a:rPr kumimoji="0" lang="en-GB" sz="1800" b="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kilometers</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while another uses miles, or one might use the format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MM/DD/YYYY</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for dates while another uses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YYYY-MM-DD</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Standardizing ensures that these inconsistencies are resolved before analysis, making the data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uniform, comparable, and easier to work with.</a:t>
            </a:r>
          </a:p>
        </p:txBody>
      </p:sp>
      <p:pic>
        <p:nvPicPr>
          <p:cNvPr id="7" name="Picture 6" descr="A person standing in front of a computer&#10;&#10;AI-generated content may be incorrect.">
            <a:extLst>
              <a:ext uri="{FF2B5EF4-FFF2-40B4-BE49-F238E27FC236}">
                <a16:creationId xmlns:a16="http://schemas.microsoft.com/office/drawing/2014/main" id="{0B4F2997-780F-5ADE-ED25-9A68D7D6460A}"/>
              </a:ext>
            </a:extLst>
          </p:cNvPr>
          <p:cNvPicPr>
            <a:picLocks noChangeAspect="1"/>
          </p:cNvPicPr>
          <p:nvPr/>
        </p:nvPicPr>
        <p:blipFill>
          <a:blip r:embed="rId3" cstate="print">
            <a:extLst>
              <a:ext uri="{28A0092B-C50C-407E-A947-70E740481C1C}">
                <a14:useLocalDpi xmlns:a14="http://schemas.microsoft.com/office/drawing/2010/main" val="0"/>
              </a:ext>
            </a:extLst>
          </a:blip>
          <a:srcRect l="5019" t="10889" r="6757" b="13241"/>
          <a:stretch>
            <a:fillRect/>
          </a:stretch>
        </p:blipFill>
        <p:spPr>
          <a:xfrm>
            <a:off x="7105650" y="2447925"/>
            <a:ext cx="4352926" cy="3743325"/>
          </a:xfrm>
          <a:prstGeom prst="rect">
            <a:avLst/>
          </a:prstGeom>
        </p:spPr>
      </p:pic>
    </p:spTree>
    <p:extLst>
      <p:ext uri="{BB962C8B-B14F-4D97-AF65-F5344CB8AC3E}">
        <p14:creationId xmlns:p14="http://schemas.microsoft.com/office/powerpoint/2010/main" val="6535490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FC81D-881A-E2D0-3F12-CE00DD15E4B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9D67E9C6-559B-DD83-2F66-9AAFA21120ED}"/>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panose="020B0604020202020204" pitchFamily="34" charset="0"/>
                <a:cs typeface="Arial" panose="020B0604020202020204" pitchFamily="34" charset="0"/>
              </a:rPr>
              <a:t>3.2 Why Do We Need Data Format Standardizing?</a:t>
            </a:r>
          </a:p>
        </p:txBody>
      </p:sp>
      <p:sp>
        <p:nvSpPr>
          <p:cNvPr id="5" name="object 3">
            <a:extLst>
              <a:ext uri="{FF2B5EF4-FFF2-40B4-BE49-F238E27FC236}">
                <a16:creationId xmlns:a16="http://schemas.microsoft.com/office/drawing/2014/main" id="{153541AF-B7D5-0FAD-CCA8-DE35B8330D1F}"/>
              </a:ext>
            </a:extLst>
          </p:cNvPr>
          <p:cNvSpPr txBox="1"/>
          <p:nvPr/>
        </p:nvSpPr>
        <p:spPr>
          <a:xfrm>
            <a:off x="733424" y="1497560"/>
            <a:ext cx="10725152" cy="3894473"/>
          </a:xfrm>
          <a:prstGeom prst="rect">
            <a:avLst/>
          </a:prstGeom>
        </p:spPr>
        <p:txBody>
          <a:bodyPr vert="horz" wrap="square" lIns="0" tIns="16329" rIns="0" bIns="0" rtlCol="0">
            <a:spAutoFit/>
          </a:bodyPr>
          <a:lstStyle/>
          <a:p>
            <a:pPr marL="228600" lvl="0" indent="-228600" defTabSz="914400" hangingPunct="1">
              <a:lnSpc>
                <a:spcPct val="100000"/>
              </a:lnSpc>
              <a:spcBef>
                <a:spcPts val="0"/>
              </a:spcBef>
              <a:buFont typeface="+mj-lt"/>
              <a:buAutoNum type="arabicPeriod"/>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Enable Comparisons Across Datasets:</a:t>
            </a:r>
          </a:p>
          <a:p>
            <a:pPr marL="361950" lvl="0" defTabSz="914400" hangingPunct="1">
              <a:lnSpc>
                <a:spcPct val="100000"/>
              </a:lnSpc>
              <a:spcBef>
                <a:spcPts val="0"/>
              </a:spcBef>
              <a:defRPr/>
            </a:pPr>
            <a:r>
              <a:rPr lang="en-GB" sz="1800" kern="1200" dirty="0">
                <a:solidFill>
                  <a:srgbClr val="000000">
                    <a:lumMod val="75000"/>
                    <a:lumOff val="25000"/>
                  </a:srgbClr>
                </a:solidFill>
                <a:latin typeface="Work Sans"/>
              </a:rPr>
              <a:t>✅ </a:t>
            </a:r>
            <a:r>
              <a:rPr lang="en-GB" sz="1800" kern="1200" dirty="0">
                <a:solidFill>
                  <a:srgbClr val="000000">
                    <a:lumMod val="75000"/>
                    <a:lumOff val="25000"/>
                  </a:srgbClr>
                </a:solidFill>
                <a:latin typeface="Arial" panose="020B0604020202020204" pitchFamily="34" charset="0"/>
                <a:cs typeface="Arial" panose="020B0604020202020204" pitchFamily="34" charset="0"/>
              </a:rPr>
              <a:t>Different datasets often use different units (ex: </a:t>
            </a:r>
            <a:r>
              <a:rPr lang="en-GB" sz="1800" kern="1200" dirty="0" err="1">
                <a:solidFill>
                  <a:srgbClr val="000000">
                    <a:lumMod val="75000"/>
                    <a:lumOff val="25000"/>
                  </a:srgbClr>
                </a:solidFill>
                <a:latin typeface="Arial" panose="020B0604020202020204" pitchFamily="34" charset="0"/>
                <a:cs typeface="Arial" panose="020B0604020202020204" pitchFamily="34" charset="0"/>
              </a:rPr>
              <a:t>kilometers</a:t>
            </a:r>
            <a:r>
              <a:rPr lang="en-GB" sz="1800" kern="1200" dirty="0">
                <a:solidFill>
                  <a:srgbClr val="000000">
                    <a:lumMod val="75000"/>
                    <a:lumOff val="25000"/>
                  </a:srgbClr>
                </a:solidFill>
                <a:latin typeface="Arial" panose="020B0604020202020204" pitchFamily="34" charset="0"/>
                <a:cs typeface="Arial" panose="020B0604020202020204" pitchFamily="34" charset="0"/>
              </a:rPr>
              <a:t> vs. miles) or formats (ex: 24-hour vs. 12-</a:t>
            </a:r>
            <a:br>
              <a:rPr lang="si-LK" sz="1800" kern="1200" dirty="0">
                <a:solidFill>
                  <a:srgbClr val="000000">
                    <a:lumMod val="75000"/>
                    <a:lumOff val="25000"/>
                  </a:srgbClr>
                </a:solidFill>
                <a:latin typeface="Arial" panose="020B0604020202020204" pitchFamily="34" charset="0"/>
                <a:cs typeface="Arial" panose="020B0604020202020204" pitchFamily="34" charset="0"/>
              </a:rPr>
            </a:br>
            <a:r>
              <a:rPr lang="si-LK"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kern="1200" dirty="0">
                <a:solidFill>
                  <a:srgbClr val="000000">
                    <a:lumMod val="75000"/>
                    <a:lumOff val="25000"/>
                  </a:srgbClr>
                </a:solidFill>
                <a:latin typeface="Arial" panose="020B0604020202020204" pitchFamily="34" charset="0"/>
                <a:cs typeface="Arial" panose="020B0604020202020204" pitchFamily="34" charset="0"/>
              </a:rPr>
              <a:t>hour time format). Standardizing ensures values can be compared directly.</a:t>
            </a:r>
          </a:p>
          <a:p>
            <a:pPr marL="361950" lvl="0" defTabSz="914400" hangingPunct="1">
              <a:lnSpc>
                <a:spcPct val="100000"/>
              </a:lnSpc>
              <a:spcBef>
                <a:spcPts val="0"/>
              </a:spcBef>
              <a:defRPr/>
            </a:pPr>
            <a:r>
              <a:rPr lang="en-GB" sz="1800" kern="1200" dirty="0">
                <a:solidFill>
                  <a:srgbClr val="000000">
                    <a:lumMod val="75000"/>
                    <a:lumOff val="25000"/>
                  </a:srgbClr>
                </a:solidFill>
                <a:latin typeface="Work Sans"/>
              </a:rPr>
              <a:t>✅ </a:t>
            </a:r>
            <a:r>
              <a:rPr lang="en-GB" sz="1800" kern="1200" dirty="0">
                <a:solidFill>
                  <a:srgbClr val="000000">
                    <a:lumMod val="75000"/>
                    <a:lumOff val="25000"/>
                  </a:srgbClr>
                </a:solidFill>
                <a:latin typeface="Arial" panose="020B0604020202020204" pitchFamily="34" charset="0"/>
                <a:cs typeface="Arial" panose="020B0604020202020204" pitchFamily="34" charset="0"/>
              </a:rPr>
              <a:t>Example in transport: Harmonizing travel time data recorded in minutes and hours.</a:t>
            </a:r>
          </a:p>
          <a:p>
            <a:pPr lvl="0" defTabSz="914400" hangingPunct="1">
              <a:lnSpc>
                <a:spcPct val="100000"/>
              </a:lnSpc>
              <a:spcBef>
                <a:spcPts val="0"/>
              </a:spcBef>
              <a:defRPr/>
            </a:pPr>
            <a:endParaRPr lang="en-GB" sz="1800" kern="1200" dirty="0">
              <a:solidFill>
                <a:srgbClr val="000000">
                  <a:lumMod val="75000"/>
                  <a:lumOff val="25000"/>
                </a:srgbClr>
              </a:solidFill>
              <a:latin typeface="Arial" panose="020B0604020202020204" pitchFamily="34" charset="0"/>
              <a:cs typeface="Arial" panose="020B0604020202020204" pitchFamily="34" charset="0"/>
            </a:endParaRPr>
          </a:p>
          <a:p>
            <a:pPr marL="228600" lvl="0" indent="-228600" defTabSz="914400" hangingPunct="1">
              <a:lnSpc>
                <a:spcPct val="100000"/>
              </a:lnSpc>
              <a:spcBef>
                <a:spcPts val="0"/>
              </a:spcBef>
              <a:buFont typeface="+mj-lt"/>
              <a:buAutoNum type="arabicPeriod" startAt="2"/>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Improve Data Quality and Consistency:</a:t>
            </a:r>
          </a:p>
          <a:p>
            <a:pPr marL="361950" lvl="0" defTabSz="914400" hangingPunct="1">
              <a:lnSpc>
                <a:spcPct val="100000"/>
              </a:lnSpc>
              <a:spcBef>
                <a:spcPts val="0"/>
              </a:spcBef>
              <a:defRPr/>
            </a:pPr>
            <a:r>
              <a:rPr lang="en-GB" sz="1800" kern="1200" dirty="0">
                <a:solidFill>
                  <a:srgbClr val="000000">
                    <a:lumMod val="75000"/>
                    <a:lumOff val="25000"/>
                  </a:srgbClr>
                </a:solidFill>
                <a:latin typeface="Work Sans"/>
              </a:rPr>
              <a:t>✅ </a:t>
            </a:r>
            <a:r>
              <a:rPr lang="en-GB" sz="1800" kern="1200" dirty="0">
                <a:solidFill>
                  <a:srgbClr val="000000">
                    <a:lumMod val="75000"/>
                    <a:lumOff val="25000"/>
                  </a:srgbClr>
                </a:solidFill>
                <a:latin typeface="Arial" panose="020B0604020202020204" pitchFamily="34" charset="0"/>
                <a:cs typeface="Arial" panose="020B0604020202020204" pitchFamily="34" charset="0"/>
              </a:rPr>
              <a:t>Raw transport data can be inconsistent due to differences in collection methods or tools.</a:t>
            </a:r>
          </a:p>
          <a:p>
            <a:pPr marL="361950" lvl="0" defTabSz="914400" hangingPunct="1">
              <a:lnSpc>
                <a:spcPct val="100000"/>
              </a:lnSpc>
              <a:spcBef>
                <a:spcPts val="0"/>
              </a:spcBef>
              <a:defRPr/>
            </a:pPr>
            <a:r>
              <a:rPr lang="en-GB" sz="1800" kern="1200" dirty="0">
                <a:solidFill>
                  <a:srgbClr val="000000">
                    <a:lumMod val="75000"/>
                    <a:lumOff val="25000"/>
                  </a:srgbClr>
                </a:solidFill>
                <a:latin typeface="Work Sans"/>
              </a:rPr>
              <a:t>✅ </a:t>
            </a:r>
            <a:r>
              <a:rPr lang="en-GB" sz="1800" kern="1200" dirty="0">
                <a:solidFill>
                  <a:srgbClr val="000000">
                    <a:lumMod val="75000"/>
                    <a:lumOff val="25000"/>
                  </a:srgbClr>
                </a:solidFill>
                <a:latin typeface="Arial" panose="020B0604020202020204" pitchFamily="34" charset="0"/>
                <a:cs typeface="Arial" panose="020B0604020202020204" pitchFamily="34" charset="0"/>
              </a:rPr>
              <a:t>Ex: Traffic flow counts might be reported hourly in one region and daily in another. Standardizing ensures these differences do not lead to incorrect conclusions.</a:t>
            </a:r>
          </a:p>
          <a:p>
            <a:pPr lvl="0" defTabSz="914400" hangingPunct="1">
              <a:lnSpc>
                <a:spcPct val="100000"/>
              </a:lnSpc>
              <a:spcBef>
                <a:spcPts val="0"/>
              </a:spcBef>
              <a:defRPr/>
            </a:pPr>
            <a:endParaRPr lang="en-GB" sz="1800" kern="1200" dirty="0">
              <a:solidFill>
                <a:srgbClr val="000000">
                  <a:lumMod val="75000"/>
                  <a:lumOff val="25000"/>
                </a:srgbClr>
              </a:solidFill>
              <a:latin typeface="Arial" panose="020B0604020202020204" pitchFamily="34" charset="0"/>
              <a:cs typeface="Arial" panose="020B0604020202020204" pitchFamily="34" charset="0"/>
            </a:endParaRPr>
          </a:p>
          <a:p>
            <a:pPr marL="228600" lvl="0" indent="-228600" defTabSz="914400" hangingPunct="1">
              <a:lnSpc>
                <a:spcPct val="100000"/>
              </a:lnSpc>
              <a:spcBef>
                <a:spcPts val="0"/>
              </a:spcBef>
              <a:buFont typeface="+mj-lt"/>
              <a:buAutoNum type="arabicPeriod" startAt="3"/>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Prepare for Analysis and </a:t>
            </a:r>
            <a:r>
              <a:rPr lang="en-GB" sz="1800" b="1" kern="1200" dirty="0" err="1">
                <a:solidFill>
                  <a:srgbClr val="000000">
                    <a:lumMod val="75000"/>
                    <a:lumOff val="25000"/>
                  </a:srgbClr>
                </a:solidFill>
                <a:latin typeface="Arial" panose="020B0604020202020204" pitchFamily="34" charset="0"/>
                <a:cs typeface="Arial" panose="020B0604020202020204" pitchFamily="34" charset="0"/>
              </a:rPr>
              <a:t>Modeling</a:t>
            </a:r>
            <a:r>
              <a:rPr lang="en-GB" sz="1800" b="1" kern="1200" dirty="0">
                <a:solidFill>
                  <a:srgbClr val="000000">
                    <a:lumMod val="75000"/>
                    <a:lumOff val="25000"/>
                  </a:srgbClr>
                </a:solidFill>
                <a:latin typeface="Arial" panose="020B0604020202020204" pitchFamily="34" charset="0"/>
                <a:cs typeface="Arial" panose="020B0604020202020204" pitchFamily="34" charset="0"/>
              </a:rPr>
              <a:t>:</a:t>
            </a:r>
          </a:p>
          <a:p>
            <a:pPr marL="361950" lvl="0" defTabSz="914400" hangingPunct="1">
              <a:lnSpc>
                <a:spcPct val="100000"/>
              </a:lnSpc>
              <a:spcBef>
                <a:spcPts val="0"/>
              </a:spcBef>
              <a:defRPr/>
            </a:pPr>
            <a:r>
              <a:rPr lang="en-GB" sz="1800" kern="1200" dirty="0">
                <a:solidFill>
                  <a:srgbClr val="000000">
                    <a:lumMod val="75000"/>
                    <a:lumOff val="25000"/>
                  </a:srgbClr>
                </a:solidFill>
                <a:latin typeface="Work Sans"/>
              </a:rPr>
              <a:t>✅ </a:t>
            </a:r>
            <a:r>
              <a:rPr lang="en-GB" sz="1800" kern="1200" dirty="0">
                <a:solidFill>
                  <a:srgbClr val="000000">
                    <a:lumMod val="75000"/>
                    <a:lumOff val="25000"/>
                  </a:srgbClr>
                </a:solidFill>
                <a:latin typeface="Arial" panose="020B0604020202020204" pitchFamily="34" charset="0"/>
                <a:cs typeface="Arial" panose="020B0604020202020204" pitchFamily="34" charset="0"/>
              </a:rPr>
              <a:t>Many analytical tools and algorithms require data to follow specific formats or ranges.</a:t>
            </a:r>
          </a:p>
          <a:p>
            <a:pPr marL="361950" lvl="0" defTabSz="914400" hangingPunct="1">
              <a:lnSpc>
                <a:spcPct val="100000"/>
              </a:lnSpc>
              <a:spcBef>
                <a:spcPts val="0"/>
              </a:spcBef>
              <a:defRPr/>
            </a:pPr>
            <a:r>
              <a:rPr lang="en-GB" sz="1800" kern="1200" dirty="0">
                <a:solidFill>
                  <a:srgbClr val="000000">
                    <a:lumMod val="75000"/>
                    <a:lumOff val="25000"/>
                  </a:srgbClr>
                </a:solidFill>
                <a:latin typeface="Work Sans"/>
              </a:rPr>
              <a:t>✅ </a:t>
            </a:r>
            <a:r>
              <a:rPr lang="en-GB" sz="1800" kern="1200" dirty="0">
                <a:solidFill>
                  <a:srgbClr val="000000">
                    <a:lumMod val="75000"/>
                    <a:lumOff val="25000"/>
                  </a:srgbClr>
                </a:solidFill>
                <a:latin typeface="Arial" panose="020B0604020202020204" pitchFamily="34" charset="0"/>
                <a:cs typeface="Arial" panose="020B0604020202020204" pitchFamily="34" charset="0"/>
              </a:rPr>
              <a:t>Example: Machine learning models often perform poorly if features are on vastly different scales </a:t>
            </a:r>
            <a:r>
              <a:rPr lang="si-LK" sz="1800" kern="1200" dirty="0">
                <a:solidFill>
                  <a:srgbClr val="000000">
                    <a:lumMod val="75000"/>
                    <a:lumOff val="25000"/>
                  </a:srgbClr>
                </a:solidFill>
                <a:latin typeface="Arial" panose="020B0604020202020204" pitchFamily="34" charset="0"/>
                <a:cs typeface="Arial" panose="020B0604020202020204" pitchFamily="34" charset="0"/>
              </a:rPr>
              <a:t> </a:t>
            </a:r>
            <a:br>
              <a:rPr lang="si-LK" sz="1800" kern="1200" dirty="0">
                <a:solidFill>
                  <a:srgbClr val="000000">
                    <a:lumMod val="75000"/>
                    <a:lumOff val="25000"/>
                  </a:srgbClr>
                </a:solidFill>
                <a:latin typeface="Arial" panose="020B0604020202020204" pitchFamily="34" charset="0"/>
                <a:cs typeface="Arial" panose="020B0604020202020204" pitchFamily="34" charset="0"/>
              </a:rPr>
            </a:br>
            <a:r>
              <a:rPr lang="si-LK"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kern="1200" dirty="0">
                <a:solidFill>
                  <a:srgbClr val="000000">
                    <a:lumMod val="75000"/>
                    <a:lumOff val="25000"/>
                  </a:srgbClr>
                </a:solidFill>
                <a:latin typeface="Arial" panose="020B0604020202020204" pitchFamily="34" charset="0"/>
                <a:cs typeface="Arial" panose="020B0604020202020204" pitchFamily="34" charset="0"/>
              </a:rPr>
              <a:t>(ex: trip distance in </a:t>
            </a:r>
            <a:r>
              <a:rPr lang="en-GB" sz="1800" kern="1200" dirty="0" err="1">
                <a:solidFill>
                  <a:srgbClr val="000000">
                    <a:lumMod val="75000"/>
                    <a:lumOff val="25000"/>
                  </a:srgbClr>
                </a:solidFill>
                <a:latin typeface="Arial" panose="020B0604020202020204" pitchFamily="34" charset="0"/>
                <a:cs typeface="Arial" panose="020B0604020202020204" pitchFamily="34" charset="0"/>
              </a:rPr>
              <a:t>kilometers</a:t>
            </a:r>
            <a:r>
              <a:rPr lang="en-GB" sz="1800" kern="1200" dirty="0">
                <a:solidFill>
                  <a:srgbClr val="000000">
                    <a:lumMod val="75000"/>
                    <a:lumOff val="25000"/>
                  </a:srgbClr>
                </a:solidFill>
                <a:latin typeface="Arial" panose="020B0604020202020204" pitchFamily="34" charset="0"/>
                <a:cs typeface="Arial" panose="020B0604020202020204" pitchFamily="34" charset="0"/>
              </a:rPr>
              <a:t> vs. travel cost in thousands of dollars).</a:t>
            </a:r>
          </a:p>
        </p:txBody>
      </p:sp>
      <p:sp>
        <p:nvSpPr>
          <p:cNvPr id="2" name="object 2">
            <a:extLst>
              <a:ext uri="{FF2B5EF4-FFF2-40B4-BE49-F238E27FC236}">
                <a16:creationId xmlns:a16="http://schemas.microsoft.com/office/drawing/2014/main" id="{BC077FDA-0296-74C9-85C7-51627E350CBE}"/>
              </a:ext>
            </a:extLst>
          </p:cNvPr>
          <p:cNvSpPr txBox="1">
            <a:spLocks/>
          </p:cNvSpPr>
          <p:nvPr/>
        </p:nvSpPr>
        <p:spPr>
          <a:xfrm>
            <a:off x="726281" y="417600"/>
            <a:ext cx="385524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3. Data Format Standardizing</a:t>
            </a:r>
          </a:p>
        </p:txBody>
      </p:sp>
    </p:spTree>
    <p:extLst>
      <p:ext uri="{BB962C8B-B14F-4D97-AF65-F5344CB8AC3E}">
        <p14:creationId xmlns:p14="http://schemas.microsoft.com/office/powerpoint/2010/main" val="3166894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40005-E8AC-B32E-55D3-6751A706B43E}"/>
            </a:ext>
          </a:extLst>
        </p:cNvPr>
        <p:cNvGrpSpPr/>
        <p:nvPr/>
      </p:nvGrpSpPr>
      <p:grpSpPr>
        <a:xfrm>
          <a:off x="0" y="0"/>
          <a:ext cx="0" cy="0"/>
          <a:chOff x="0" y="0"/>
          <a:chExt cx="0" cy="0"/>
        </a:xfrm>
      </p:grpSpPr>
      <p:sp>
        <p:nvSpPr>
          <p:cNvPr id="5" name="object 3">
            <a:extLst>
              <a:ext uri="{FF2B5EF4-FFF2-40B4-BE49-F238E27FC236}">
                <a16:creationId xmlns:a16="http://schemas.microsoft.com/office/drawing/2014/main" id="{D048C9C6-59C4-C2E5-7663-E9882525BD7C}"/>
              </a:ext>
            </a:extLst>
          </p:cNvPr>
          <p:cNvSpPr txBox="1"/>
          <p:nvPr/>
        </p:nvSpPr>
        <p:spPr>
          <a:xfrm>
            <a:off x="4389465" y="1828012"/>
            <a:ext cx="6707160" cy="539709"/>
          </a:xfrm>
          <a:prstGeom prst="rect">
            <a:avLst/>
          </a:prstGeom>
        </p:spPr>
        <p:txBody>
          <a:bodyPr vert="horz" wrap="square" lIns="0" tIns="16329" rIns="0" bIns="0" rtlCol="0">
            <a:spAutoFit/>
          </a:bodyPr>
          <a:lstStyle/>
          <a:p>
            <a:pPr marL="276225" marR="0" lvl="0" algn="l" defTabSz="914400" rtl="0" eaLnBrk="1" fontAlgn="auto" latinLnBrk="0" hangingPunct="1">
              <a:lnSpc>
                <a:spcPct val="100000"/>
              </a:lnSpc>
              <a:spcBef>
                <a:spcPts val="0"/>
              </a:spcBef>
              <a:spcAft>
                <a:spcPts val="0"/>
              </a:spcAft>
              <a:buClrTx/>
              <a:buSzTx/>
              <a:tabLst>
                <a:tab pos="361950" algn="l"/>
              </a:tabLst>
              <a:defRPr/>
            </a:pPr>
            <a:r>
              <a:rPr kumimoji="0" lang="en-GB" sz="17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Distance: </a:t>
            </a:r>
            <a:r>
              <a:rPr kumimoji="0" lang="en-GB" sz="1700" b="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Kilometers</a:t>
            </a:r>
            <a:r>
              <a:rPr kumimoji="0" lang="en-GB" sz="17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vs. miles.</a:t>
            </a:r>
          </a:p>
          <a:p>
            <a:pPr marL="276225" lvl="0" defTabSz="914400" hangingPunct="1">
              <a:lnSpc>
                <a:spcPct val="100000"/>
              </a:lnSpc>
              <a:spcBef>
                <a:spcPts val="0"/>
              </a:spcBef>
              <a:tabLst>
                <a:tab pos="361950" algn="l"/>
              </a:tabLst>
              <a:defRPr/>
            </a:pPr>
            <a:r>
              <a:rPr lang="en-GB" sz="1700" b="1"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7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Speed: </a:t>
            </a:r>
            <a:r>
              <a:rPr kumimoji="0" lang="en-GB" sz="1700" b="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Kilometers</a:t>
            </a:r>
            <a:r>
              <a:rPr kumimoji="0" lang="en-GB" sz="17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per hour (km/h) vs. miles per hour (mph).</a:t>
            </a:r>
          </a:p>
        </p:txBody>
      </p:sp>
      <p:sp>
        <p:nvSpPr>
          <p:cNvPr id="12" name="object 3">
            <a:extLst>
              <a:ext uri="{FF2B5EF4-FFF2-40B4-BE49-F238E27FC236}">
                <a16:creationId xmlns:a16="http://schemas.microsoft.com/office/drawing/2014/main" id="{50567639-2626-BED7-1BC8-E7B7198EF2A6}"/>
              </a:ext>
            </a:extLst>
          </p:cNvPr>
          <p:cNvSpPr txBox="1"/>
          <p:nvPr/>
        </p:nvSpPr>
        <p:spPr>
          <a:xfrm>
            <a:off x="4375181" y="2512686"/>
            <a:ext cx="6364556"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panose="020B0604020202020204" pitchFamily="34" charset="0"/>
                <a:cs typeface="Arial" panose="020B0604020202020204" pitchFamily="34" charset="0"/>
              </a:rPr>
              <a:t>B. Time Formats:</a:t>
            </a:r>
          </a:p>
        </p:txBody>
      </p:sp>
      <p:sp>
        <p:nvSpPr>
          <p:cNvPr id="13" name="object 3">
            <a:extLst>
              <a:ext uri="{FF2B5EF4-FFF2-40B4-BE49-F238E27FC236}">
                <a16:creationId xmlns:a16="http://schemas.microsoft.com/office/drawing/2014/main" id="{829E9E32-5686-0B6A-49D2-66FD7557CC0D}"/>
              </a:ext>
            </a:extLst>
          </p:cNvPr>
          <p:cNvSpPr txBox="1"/>
          <p:nvPr/>
        </p:nvSpPr>
        <p:spPr>
          <a:xfrm>
            <a:off x="4375180" y="2788986"/>
            <a:ext cx="6364556" cy="539709"/>
          </a:xfrm>
          <a:prstGeom prst="rect">
            <a:avLst/>
          </a:prstGeom>
        </p:spPr>
        <p:txBody>
          <a:bodyPr vert="horz" wrap="square" lIns="0" tIns="16329" rIns="0" bIns="0" rtlCol="0">
            <a:spAutoFit/>
          </a:bodyPr>
          <a:lstStyle/>
          <a:p>
            <a:pPr marL="276225" lvl="0" defTabSz="914400" hangingPunct="1">
              <a:lnSpc>
                <a:spcPct val="100000"/>
              </a:lnSpc>
              <a:spcBef>
                <a:spcPts val="0"/>
              </a:spcBef>
              <a:defRPr/>
            </a:pPr>
            <a:r>
              <a:rPr lang="en-GB" sz="1700" b="1"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12-hour clock vs. 24-hour clock.</a:t>
            </a:r>
          </a:p>
          <a:p>
            <a:pPr marL="276225" lvl="0" defTabSz="914400" hangingPunct="1">
              <a:lnSpc>
                <a:spcPct val="100000"/>
              </a:lnSpc>
              <a:spcBef>
                <a:spcPts val="0"/>
              </a:spcBef>
              <a:defRPr/>
            </a:pPr>
            <a:r>
              <a:rPr lang="en-GB" sz="1700" b="1"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UTC time vs. local time.</a:t>
            </a:r>
          </a:p>
        </p:txBody>
      </p:sp>
      <p:sp>
        <p:nvSpPr>
          <p:cNvPr id="2" name="object 3">
            <a:extLst>
              <a:ext uri="{FF2B5EF4-FFF2-40B4-BE49-F238E27FC236}">
                <a16:creationId xmlns:a16="http://schemas.microsoft.com/office/drawing/2014/main" id="{22DE8D55-387B-0DFC-725F-08DEBA236EAA}"/>
              </a:ext>
            </a:extLst>
          </p:cNvPr>
          <p:cNvSpPr txBox="1"/>
          <p:nvPr/>
        </p:nvSpPr>
        <p:spPr>
          <a:xfrm>
            <a:off x="4383657" y="3489748"/>
            <a:ext cx="6364556"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panose="020B0604020202020204" pitchFamily="34" charset="0"/>
                <a:cs typeface="Arial" panose="020B0604020202020204" pitchFamily="34" charset="0"/>
              </a:rPr>
              <a:t>C. Currencies:</a:t>
            </a:r>
          </a:p>
        </p:txBody>
      </p:sp>
      <p:sp>
        <p:nvSpPr>
          <p:cNvPr id="7" name="object 3">
            <a:extLst>
              <a:ext uri="{FF2B5EF4-FFF2-40B4-BE49-F238E27FC236}">
                <a16:creationId xmlns:a16="http://schemas.microsoft.com/office/drawing/2014/main" id="{AEA2B4C6-DBB7-052B-DB47-C5279F7EACB8}"/>
              </a:ext>
            </a:extLst>
          </p:cNvPr>
          <p:cNvSpPr txBox="1"/>
          <p:nvPr/>
        </p:nvSpPr>
        <p:spPr>
          <a:xfrm>
            <a:off x="4376514" y="3751952"/>
            <a:ext cx="7082062" cy="539709"/>
          </a:xfrm>
          <a:prstGeom prst="rect">
            <a:avLst/>
          </a:prstGeom>
        </p:spPr>
        <p:txBody>
          <a:bodyPr vert="horz" wrap="square" lIns="0" tIns="16329" rIns="0" bIns="0" rtlCol="0">
            <a:spAutoFit/>
          </a:bodyPr>
          <a:lstStyle/>
          <a:p>
            <a:pPr marL="276225" lvl="0" defTabSz="914400" hangingPunct="1">
              <a:lnSpc>
                <a:spcPct val="100000"/>
              </a:lnSpc>
              <a:spcBef>
                <a:spcPts val="0"/>
              </a:spcBef>
              <a:defRPr/>
            </a:pPr>
            <a:r>
              <a:rPr lang="en-GB" sz="1700" b="1"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Fare data may need to be converted into a common currency for </a:t>
            </a:r>
            <a:b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cost-benefit analysis.</a:t>
            </a:r>
          </a:p>
        </p:txBody>
      </p:sp>
      <p:sp>
        <p:nvSpPr>
          <p:cNvPr id="9" name="object 3">
            <a:extLst>
              <a:ext uri="{FF2B5EF4-FFF2-40B4-BE49-F238E27FC236}">
                <a16:creationId xmlns:a16="http://schemas.microsoft.com/office/drawing/2014/main" id="{0E6D9D54-9102-7340-88E5-FAD04ADB79D1}"/>
              </a:ext>
            </a:extLst>
          </p:cNvPr>
          <p:cNvSpPr txBox="1"/>
          <p:nvPr/>
        </p:nvSpPr>
        <p:spPr>
          <a:xfrm>
            <a:off x="4383657" y="4420492"/>
            <a:ext cx="6364556"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panose="020B0604020202020204" pitchFamily="34" charset="0"/>
                <a:cs typeface="Arial" panose="020B0604020202020204" pitchFamily="34" charset="0"/>
              </a:rPr>
              <a:t>D. Data Frequency:</a:t>
            </a:r>
          </a:p>
        </p:txBody>
      </p:sp>
      <p:sp>
        <p:nvSpPr>
          <p:cNvPr id="10" name="object 3">
            <a:extLst>
              <a:ext uri="{FF2B5EF4-FFF2-40B4-BE49-F238E27FC236}">
                <a16:creationId xmlns:a16="http://schemas.microsoft.com/office/drawing/2014/main" id="{268902B7-2FBB-D44B-F971-952382359F57}"/>
              </a:ext>
            </a:extLst>
          </p:cNvPr>
          <p:cNvSpPr txBox="1"/>
          <p:nvPr/>
        </p:nvSpPr>
        <p:spPr>
          <a:xfrm>
            <a:off x="4383657" y="4724646"/>
            <a:ext cx="7074919" cy="539709"/>
          </a:xfrm>
          <a:prstGeom prst="rect">
            <a:avLst/>
          </a:prstGeom>
        </p:spPr>
        <p:txBody>
          <a:bodyPr vert="horz" wrap="square" lIns="0" tIns="16329" rIns="0" bIns="0" rtlCol="0">
            <a:spAutoFit/>
          </a:bodyPr>
          <a:lstStyle/>
          <a:p>
            <a:pPr marL="276225" lvl="0" defTabSz="914400" hangingPunct="1">
              <a:lnSpc>
                <a:spcPct val="100000"/>
              </a:lnSpc>
              <a:spcBef>
                <a:spcPts val="0"/>
              </a:spcBef>
              <a:defRPr/>
            </a:pPr>
            <a:r>
              <a:rPr lang="en-GB" sz="1700" b="1"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Traffic counts recorded daily in one dataset &amp; hourly in another </a:t>
            </a:r>
            <a:b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must be harmonized to a common frequency.</a:t>
            </a:r>
          </a:p>
        </p:txBody>
      </p:sp>
      <p:sp>
        <p:nvSpPr>
          <p:cNvPr id="11" name="object 3">
            <a:extLst>
              <a:ext uri="{FF2B5EF4-FFF2-40B4-BE49-F238E27FC236}">
                <a16:creationId xmlns:a16="http://schemas.microsoft.com/office/drawing/2014/main" id="{9FE22036-B3DE-F489-CAC3-F17145E8D12B}"/>
              </a:ext>
            </a:extLst>
          </p:cNvPr>
          <p:cNvSpPr txBox="1"/>
          <p:nvPr/>
        </p:nvSpPr>
        <p:spPr>
          <a:xfrm>
            <a:off x="4368038" y="5383155"/>
            <a:ext cx="6364556"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panose="020B0604020202020204" pitchFamily="34" charset="0"/>
                <a:cs typeface="Arial" panose="020B0604020202020204" pitchFamily="34" charset="0"/>
              </a:rPr>
              <a:t>E. Categorical Data:</a:t>
            </a:r>
          </a:p>
        </p:txBody>
      </p:sp>
      <p:sp>
        <p:nvSpPr>
          <p:cNvPr id="14" name="object 3">
            <a:extLst>
              <a:ext uri="{FF2B5EF4-FFF2-40B4-BE49-F238E27FC236}">
                <a16:creationId xmlns:a16="http://schemas.microsoft.com/office/drawing/2014/main" id="{5390EAAD-6DB9-157B-5156-C7F24FC6B99A}"/>
              </a:ext>
            </a:extLst>
          </p:cNvPr>
          <p:cNvSpPr txBox="1"/>
          <p:nvPr/>
        </p:nvSpPr>
        <p:spPr>
          <a:xfrm>
            <a:off x="4368038" y="5687309"/>
            <a:ext cx="6364556" cy="539709"/>
          </a:xfrm>
          <a:prstGeom prst="rect">
            <a:avLst/>
          </a:prstGeom>
        </p:spPr>
        <p:txBody>
          <a:bodyPr vert="horz" wrap="square" lIns="0" tIns="16329" rIns="0" bIns="0" rtlCol="0">
            <a:spAutoFit/>
          </a:bodyPr>
          <a:lstStyle/>
          <a:p>
            <a:pPr marL="276225" lvl="0" defTabSz="914400" hangingPunct="1">
              <a:lnSpc>
                <a:spcPct val="100000"/>
              </a:lnSpc>
              <a:spcBef>
                <a:spcPts val="0"/>
              </a:spcBef>
              <a:defRPr/>
            </a:pPr>
            <a:r>
              <a:rPr lang="en-GB" sz="1700" b="1"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Vehicle types might be </a:t>
            </a:r>
            <a:r>
              <a:rPr kumimoji="0" lang="en-GB" sz="17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labeled</a:t>
            </a:r>
            <a: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differently across datasets  </a:t>
            </a:r>
            <a:b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(ex: "car" vs. "automobile").</a:t>
            </a:r>
          </a:p>
        </p:txBody>
      </p:sp>
      <p:sp>
        <p:nvSpPr>
          <p:cNvPr id="15" name="object 3">
            <a:extLst>
              <a:ext uri="{FF2B5EF4-FFF2-40B4-BE49-F238E27FC236}">
                <a16:creationId xmlns:a16="http://schemas.microsoft.com/office/drawing/2014/main" id="{C6ACCAEB-93F0-B0AF-E8A9-D55532A73743}"/>
              </a:ext>
            </a:extLst>
          </p:cNvPr>
          <p:cNvSpPr txBox="1"/>
          <p:nvPr/>
        </p:nvSpPr>
        <p:spPr>
          <a:xfrm>
            <a:off x="4368037" y="1556676"/>
            <a:ext cx="6360317"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panose="020B0604020202020204" pitchFamily="34" charset="0"/>
                <a:cs typeface="Arial" panose="020B0604020202020204" pitchFamily="34" charset="0"/>
              </a:rPr>
              <a:t>A. Units of Measurement:</a:t>
            </a:r>
          </a:p>
        </p:txBody>
      </p:sp>
      <p:pic>
        <p:nvPicPr>
          <p:cNvPr id="1028" name="Picture 4" descr="data report illustration concept">
            <a:extLst>
              <a:ext uri="{FF2B5EF4-FFF2-40B4-BE49-F238E27FC236}">
                <a16:creationId xmlns:a16="http://schemas.microsoft.com/office/drawing/2014/main" id="{2EC8CB76-2DBA-CCDC-F009-4A6EA152A9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281" y="2046976"/>
            <a:ext cx="3409951" cy="3409951"/>
          </a:xfrm>
          <a:prstGeom prst="rect">
            <a:avLst/>
          </a:prstGeom>
          <a:noFill/>
          <a:extLst>
            <a:ext uri="{909E8E84-426E-40DD-AFC4-6F175D3DCCD1}">
              <a14:hiddenFill xmlns:a14="http://schemas.microsoft.com/office/drawing/2010/main">
                <a:solidFill>
                  <a:srgbClr val="FFFFFF"/>
                </a:solidFill>
              </a14:hiddenFill>
            </a:ext>
          </a:extLst>
        </p:spPr>
      </p:pic>
      <p:sp>
        <p:nvSpPr>
          <p:cNvPr id="17" name="object 2">
            <a:extLst>
              <a:ext uri="{FF2B5EF4-FFF2-40B4-BE49-F238E27FC236}">
                <a16:creationId xmlns:a16="http://schemas.microsoft.com/office/drawing/2014/main" id="{916EA400-218D-A02B-E6E8-8A598621FCBE}"/>
              </a:ext>
            </a:extLst>
          </p:cNvPr>
          <p:cNvSpPr txBox="1">
            <a:spLocks/>
          </p:cNvSpPr>
          <p:nvPr/>
        </p:nvSpPr>
        <p:spPr>
          <a:xfrm>
            <a:off x="726281" y="417600"/>
            <a:ext cx="385524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3. Data Format Standardizing</a:t>
            </a:r>
          </a:p>
        </p:txBody>
      </p:sp>
      <p:sp>
        <p:nvSpPr>
          <p:cNvPr id="18" name="object 3">
            <a:extLst>
              <a:ext uri="{FF2B5EF4-FFF2-40B4-BE49-F238E27FC236}">
                <a16:creationId xmlns:a16="http://schemas.microsoft.com/office/drawing/2014/main" id="{5693ED2B-7D5B-CE38-F2B5-03E9FA8304ED}"/>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panose="020B0604020202020204" pitchFamily="34" charset="0"/>
                <a:cs typeface="Arial" panose="020B0604020202020204" pitchFamily="34" charset="0"/>
              </a:rPr>
              <a:t>3.3 Which Transport Data Should Be Standardized?</a:t>
            </a:r>
          </a:p>
        </p:txBody>
      </p:sp>
    </p:spTree>
    <p:extLst>
      <p:ext uri="{BB962C8B-B14F-4D97-AF65-F5344CB8AC3E}">
        <p14:creationId xmlns:p14="http://schemas.microsoft.com/office/powerpoint/2010/main" val="35678591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5A2B3-7720-619E-1A8B-61086691544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885F96A-A0B7-EC9B-1DF5-4965B426A787}"/>
              </a:ext>
            </a:extLst>
          </p:cNvPr>
          <p:cNvSpPr txBox="1"/>
          <p:nvPr/>
        </p:nvSpPr>
        <p:spPr>
          <a:xfrm>
            <a:off x="733424" y="1025080"/>
            <a:ext cx="448300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3.4.1 Benefits of Data Standardizing</a:t>
            </a:r>
          </a:p>
        </p:txBody>
      </p:sp>
      <p:sp>
        <p:nvSpPr>
          <p:cNvPr id="5" name="object 3">
            <a:extLst>
              <a:ext uri="{FF2B5EF4-FFF2-40B4-BE49-F238E27FC236}">
                <a16:creationId xmlns:a16="http://schemas.microsoft.com/office/drawing/2014/main" id="{2DCC1632-2148-EAF9-D277-EE3A90BEC630}"/>
              </a:ext>
            </a:extLst>
          </p:cNvPr>
          <p:cNvSpPr txBox="1"/>
          <p:nvPr/>
        </p:nvSpPr>
        <p:spPr>
          <a:xfrm>
            <a:off x="740566" y="1424136"/>
            <a:ext cx="10725152" cy="262453"/>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defRPr/>
            </a:pPr>
            <a:r>
              <a:rPr kumimoji="0" lang="en-GB" sz="12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15" name="Rectangle: Rounded Corners 14">
            <a:extLst>
              <a:ext uri="{FF2B5EF4-FFF2-40B4-BE49-F238E27FC236}">
                <a16:creationId xmlns:a16="http://schemas.microsoft.com/office/drawing/2014/main" id="{A145AE4B-77BE-A966-741B-86B021A946EB}"/>
              </a:ext>
            </a:extLst>
          </p:cNvPr>
          <p:cNvSpPr/>
          <p:nvPr/>
        </p:nvSpPr>
        <p:spPr>
          <a:xfrm flipH="1">
            <a:off x="5413746" y="954380"/>
            <a:ext cx="6051972" cy="1135112"/>
          </a:xfrm>
          <a:prstGeom prst="roundRect">
            <a:avLst/>
          </a:prstGeom>
          <a:solidFill>
            <a:sysClr val="window" lastClr="FFFFFF"/>
          </a:solidFill>
          <a:ln w="19050" cap="flat" cmpd="sng" algn="ctr">
            <a:noFill/>
            <a:prstDash val="solid"/>
            <a:miter lim="800000"/>
          </a:ln>
          <a:effectLst>
            <a:outerShdw blurRad="520700" sx="103000" sy="103000" algn="ctr" rotWithShape="0">
              <a:prstClr val="black">
                <a:alpha val="5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grpSp>
        <p:nvGrpSpPr>
          <p:cNvPr id="16" name="Group 15">
            <a:extLst>
              <a:ext uri="{FF2B5EF4-FFF2-40B4-BE49-F238E27FC236}">
                <a16:creationId xmlns:a16="http://schemas.microsoft.com/office/drawing/2014/main" id="{60393B27-441A-4F1F-C8C0-009D549F2ACF}"/>
              </a:ext>
            </a:extLst>
          </p:cNvPr>
          <p:cNvGrpSpPr/>
          <p:nvPr/>
        </p:nvGrpSpPr>
        <p:grpSpPr>
          <a:xfrm flipH="1">
            <a:off x="5570449" y="1129445"/>
            <a:ext cx="783722" cy="784982"/>
            <a:chOff x="6666143" y="1610105"/>
            <a:chExt cx="806002" cy="807300"/>
          </a:xfrm>
        </p:grpSpPr>
        <p:sp>
          <p:nvSpPr>
            <p:cNvPr id="17" name="Oval 16">
              <a:extLst>
                <a:ext uri="{FF2B5EF4-FFF2-40B4-BE49-F238E27FC236}">
                  <a16:creationId xmlns:a16="http://schemas.microsoft.com/office/drawing/2014/main" id="{553430FD-E1C6-8427-DFA1-CFC6FD7A8F6F}"/>
                </a:ext>
              </a:extLst>
            </p:cNvPr>
            <p:cNvSpPr>
              <a:spLocks noChangeArrowheads="1"/>
            </p:cNvSpPr>
            <p:nvPr/>
          </p:nvSpPr>
          <p:spPr bwMode="auto">
            <a:xfrm>
              <a:off x="6666143" y="1610105"/>
              <a:ext cx="806002" cy="807300"/>
            </a:xfrm>
            <a:prstGeom prst="ellipse">
              <a:avLst/>
            </a:prstGeom>
            <a:solidFill>
              <a:srgbClr val="0F9ED5"/>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pic>
          <p:nvPicPr>
            <p:cNvPr id="18" name="Graphic 17" descr="Target with solid fill">
              <a:extLst>
                <a:ext uri="{FF2B5EF4-FFF2-40B4-BE49-F238E27FC236}">
                  <a16:creationId xmlns:a16="http://schemas.microsoft.com/office/drawing/2014/main" id="{246C27AF-C5AE-F12F-E610-99C5894010C6}"/>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flipH="1">
              <a:off x="6869073" y="1813683"/>
              <a:ext cx="400143" cy="400144"/>
            </a:xfrm>
            <a:prstGeom prst="rect">
              <a:avLst/>
            </a:prstGeom>
          </p:spPr>
        </p:pic>
      </p:grpSp>
      <p:grpSp>
        <p:nvGrpSpPr>
          <p:cNvPr id="19" name="Group 18">
            <a:extLst>
              <a:ext uri="{FF2B5EF4-FFF2-40B4-BE49-F238E27FC236}">
                <a16:creationId xmlns:a16="http://schemas.microsoft.com/office/drawing/2014/main" id="{F02D653F-EDDD-8AF7-7DAD-7E6FF96C9565}"/>
              </a:ext>
            </a:extLst>
          </p:cNvPr>
          <p:cNvGrpSpPr/>
          <p:nvPr/>
        </p:nvGrpSpPr>
        <p:grpSpPr>
          <a:xfrm>
            <a:off x="6510872" y="1062254"/>
            <a:ext cx="4670842" cy="922398"/>
            <a:chOff x="540017" y="2049509"/>
            <a:chExt cx="2910085" cy="696432"/>
          </a:xfrm>
        </p:grpSpPr>
        <p:sp>
          <p:nvSpPr>
            <p:cNvPr id="20" name="TextBox 19">
              <a:extLst>
                <a:ext uri="{FF2B5EF4-FFF2-40B4-BE49-F238E27FC236}">
                  <a16:creationId xmlns:a16="http://schemas.microsoft.com/office/drawing/2014/main" id="{ABCB91BA-14CF-6181-0553-D1BB0A40058D}"/>
                </a:ext>
              </a:extLst>
            </p:cNvPr>
            <p:cNvSpPr txBox="1"/>
            <p:nvPr/>
          </p:nvSpPr>
          <p:spPr>
            <a:xfrm flipH="1">
              <a:off x="540017" y="2304422"/>
              <a:ext cx="2910084" cy="441519"/>
            </a:xfrm>
            <a:prstGeom prst="rect">
              <a:avLst/>
            </a:prstGeom>
            <a:noFill/>
          </p:spPr>
          <p:txBody>
            <a:bodyPr wrap="square">
              <a:spAutoFit/>
            </a:bodyPr>
            <a:lstStyle/>
            <a:p>
              <a:pPr defTabSz="914400" hangingPunct="1">
                <a:lnSpc>
                  <a:spcPct val="100000"/>
                </a:lnSpc>
                <a:spcBef>
                  <a:spcPts val="0"/>
                </a:spcBef>
              </a:pPr>
              <a:r>
                <a:rPr lang="en-GB" sz="1600" kern="1200" dirty="0">
                  <a:solidFill>
                    <a:srgbClr val="000000">
                      <a:lumMod val="75000"/>
                      <a:lumOff val="25000"/>
                    </a:srgbClr>
                  </a:solidFill>
                </a:rPr>
                <a:t>Harmonized data reduces the risk of errors caused by inconsistent formats or scales.</a:t>
              </a:r>
            </a:p>
          </p:txBody>
        </p:sp>
        <p:sp>
          <p:nvSpPr>
            <p:cNvPr id="21" name="TextBox 20">
              <a:extLst>
                <a:ext uri="{FF2B5EF4-FFF2-40B4-BE49-F238E27FC236}">
                  <a16:creationId xmlns:a16="http://schemas.microsoft.com/office/drawing/2014/main" id="{6A1DF8A1-BB9C-3C6C-CDAA-F0DAC9D7CD8C}"/>
                </a:ext>
              </a:extLst>
            </p:cNvPr>
            <p:cNvSpPr txBox="1"/>
            <p:nvPr/>
          </p:nvSpPr>
          <p:spPr>
            <a:xfrm>
              <a:off x="540018" y="2049509"/>
              <a:ext cx="2910084" cy="278854"/>
            </a:xfrm>
            <a:prstGeom prst="rect">
              <a:avLst/>
            </a:prstGeom>
            <a:noFill/>
          </p:spPr>
          <p:txBody>
            <a:bodyPr wrap="square" rtlCol="0">
              <a:spAutoFit/>
            </a:bodyPr>
            <a:lstStyle/>
            <a:p>
              <a:pPr defTabSz="914400" hangingPunct="1">
                <a:lnSpc>
                  <a:spcPct val="100000"/>
                </a:lnSpc>
                <a:spcBef>
                  <a:spcPts val="0"/>
                </a:spcBef>
              </a:pPr>
              <a:r>
                <a:rPr lang="id-ID" sz="1800" b="1" kern="1200" dirty="0">
                  <a:solidFill>
                    <a:srgbClr val="000000">
                      <a:lumMod val="75000"/>
                      <a:lumOff val="25000"/>
                    </a:srgbClr>
                  </a:solidFill>
                  <a:latin typeface="+mj-lt"/>
                </a:rPr>
                <a:t>1.</a:t>
              </a:r>
              <a:r>
                <a:rPr lang="en-GB" sz="1800" b="1" kern="1200" dirty="0">
                  <a:solidFill>
                    <a:srgbClr val="000000">
                      <a:lumMod val="75000"/>
                      <a:lumOff val="25000"/>
                    </a:srgbClr>
                  </a:solidFill>
                  <a:latin typeface="+mj-lt"/>
                </a:rPr>
                <a:t> </a:t>
              </a:r>
              <a:r>
                <a:rPr lang="id-ID" sz="1800" b="1" kern="1200" dirty="0">
                  <a:solidFill>
                    <a:srgbClr val="000000">
                      <a:lumMod val="75000"/>
                      <a:lumOff val="25000"/>
                    </a:srgbClr>
                  </a:solidFill>
                  <a:latin typeface="+mj-lt"/>
                </a:rPr>
                <a:t>Accuracy and Reliability:</a:t>
              </a:r>
            </a:p>
          </p:txBody>
        </p:sp>
      </p:grpSp>
      <p:sp>
        <p:nvSpPr>
          <p:cNvPr id="22" name="Rectangle: Rounded Corners 21">
            <a:extLst>
              <a:ext uri="{FF2B5EF4-FFF2-40B4-BE49-F238E27FC236}">
                <a16:creationId xmlns:a16="http://schemas.microsoft.com/office/drawing/2014/main" id="{7E801BAA-796C-8C3E-678A-A769A95423CD}"/>
              </a:ext>
            </a:extLst>
          </p:cNvPr>
          <p:cNvSpPr/>
          <p:nvPr/>
        </p:nvSpPr>
        <p:spPr>
          <a:xfrm flipH="1">
            <a:off x="5413746" y="2323256"/>
            <a:ext cx="6051972" cy="1135112"/>
          </a:xfrm>
          <a:prstGeom prst="roundRect">
            <a:avLst/>
          </a:prstGeom>
          <a:solidFill>
            <a:sysClr val="window" lastClr="FFFFFF"/>
          </a:solidFill>
          <a:ln w="19050" cap="flat" cmpd="sng" algn="ctr">
            <a:noFill/>
            <a:prstDash val="solid"/>
            <a:miter lim="800000"/>
          </a:ln>
          <a:effectLst>
            <a:outerShdw blurRad="520700" sx="103000" sy="103000" algn="ctr" rotWithShape="0">
              <a:prstClr val="black">
                <a:alpha val="5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grpSp>
        <p:nvGrpSpPr>
          <p:cNvPr id="23" name="Group 22">
            <a:extLst>
              <a:ext uri="{FF2B5EF4-FFF2-40B4-BE49-F238E27FC236}">
                <a16:creationId xmlns:a16="http://schemas.microsoft.com/office/drawing/2014/main" id="{FC6DF4F5-34BA-25E3-AFC9-CC9769A8D514}"/>
              </a:ext>
            </a:extLst>
          </p:cNvPr>
          <p:cNvGrpSpPr/>
          <p:nvPr/>
        </p:nvGrpSpPr>
        <p:grpSpPr>
          <a:xfrm flipH="1">
            <a:off x="5570449" y="2498321"/>
            <a:ext cx="783722" cy="784982"/>
            <a:chOff x="6666143" y="1610105"/>
            <a:chExt cx="806002" cy="807300"/>
          </a:xfrm>
        </p:grpSpPr>
        <p:sp>
          <p:nvSpPr>
            <p:cNvPr id="24" name="Oval 23">
              <a:extLst>
                <a:ext uri="{FF2B5EF4-FFF2-40B4-BE49-F238E27FC236}">
                  <a16:creationId xmlns:a16="http://schemas.microsoft.com/office/drawing/2014/main" id="{F738D308-E53D-5EC7-8D2C-76CE7D77BC5E}"/>
                </a:ext>
              </a:extLst>
            </p:cNvPr>
            <p:cNvSpPr>
              <a:spLocks noChangeArrowheads="1"/>
            </p:cNvSpPr>
            <p:nvPr/>
          </p:nvSpPr>
          <p:spPr bwMode="auto">
            <a:xfrm>
              <a:off x="6666143" y="1610105"/>
              <a:ext cx="806002" cy="807300"/>
            </a:xfrm>
            <a:prstGeom prst="ellipse">
              <a:avLst/>
            </a:prstGeom>
            <a:solidFill>
              <a:srgbClr val="92D050"/>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pic>
          <p:nvPicPr>
            <p:cNvPr id="25" name="Graphic 24" descr="Bar chart with solid fill">
              <a:extLst>
                <a:ext uri="{FF2B5EF4-FFF2-40B4-BE49-F238E27FC236}">
                  <a16:creationId xmlns:a16="http://schemas.microsoft.com/office/drawing/2014/main" id="{03E18EF9-0DF6-A9EB-1CE7-2742B603C622}"/>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flipH="1">
              <a:off x="6869073" y="1813683"/>
              <a:ext cx="400143" cy="400144"/>
            </a:xfrm>
            <a:prstGeom prst="rect">
              <a:avLst/>
            </a:prstGeom>
          </p:spPr>
        </p:pic>
      </p:grpSp>
      <p:grpSp>
        <p:nvGrpSpPr>
          <p:cNvPr id="26" name="Group 25">
            <a:extLst>
              <a:ext uri="{FF2B5EF4-FFF2-40B4-BE49-F238E27FC236}">
                <a16:creationId xmlns:a16="http://schemas.microsoft.com/office/drawing/2014/main" id="{21EC3923-F04E-0411-2DBE-2AF8DCCC2C35}"/>
              </a:ext>
            </a:extLst>
          </p:cNvPr>
          <p:cNvGrpSpPr/>
          <p:nvPr/>
        </p:nvGrpSpPr>
        <p:grpSpPr>
          <a:xfrm>
            <a:off x="6510872" y="2431130"/>
            <a:ext cx="4670842" cy="922398"/>
            <a:chOff x="540017" y="2049509"/>
            <a:chExt cx="2910085" cy="696432"/>
          </a:xfrm>
        </p:grpSpPr>
        <p:sp>
          <p:nvSpPr>
            <p:cNvPr id="27" name="TextBox 26">
              <a:extLst>
                <a:ext uri="{FF2B5EF4-FFF2-40B4-BE49-F238E27FC236}">
                  <a16:creationId xmlns:a16="http://schemas.microsoft.com/office/drawing/2014/main" id="{C9366AAA-9A3C-B187-6A0D-DAD51CB177FE}"/>
                </a:ext>
              </a:extLst>
            </p:cNvPr>
            <p:cNvSpPr txBox="1"/>
            <p:nvPr/>
          </p:nvSpPr>
          <p:spPr>
            <a:xfrm flipH="1">
              <a:off x="540017" y="2304422"/>
              <a:ext cx="2910084" cy="441519"/>
            </a:xfrm>
            <a:prstGeom prst="rect">
              <a:avLst/>
            </a:prstGeom>
            <a:noFill/>
          </p:spPr>
          <p:txBody>
            <a:bodyPr wrap="square">
              <a:spAutoFit/>
            </a:bodyPr>
            <a:lstStyle/>
            <a:p>
              <a:pPr defTabSz="914400" hangingPunct="1">
                <a:lnSpc>
                  <a:spcPct val="100000"/>
                </a:lnSpc>
                <a:spcBef>
                  <a:spcPts val="0"/>
                </a:spcBef>
              </a:pPr>
              <a:r>
                <a:rPr lang="en-GB" sz="1600" kern="1200" dirty="0">
                  <a:solidFill>
                    <a:srgbClr val="000000">
                      <a:lumMod val="75000"/>
                      <a:lumOff val="25000"/>
                    </a:srgbClr>
                  </a:solidFill>
                </a:rPr>
                <a:t>When data is standardized, patterns and trends become clearer and easier to interpret.</a:t>
              </a:r>
            </a:p>
          </p:txBody>
        </p:sp>
        <p:sp>
          <p:nvSpPr>
            <p:cNvPr id="28" name="TextBox 27">
              <a:extLst>
                <a:ext uri="{FF2B5EF4-FFF2-40B4-BE49-F238E27FC236}">
                  <a16:creationId xmlns:a16="http://schemas.microsoft.com/office/drawing/2014/main" id="{2DE2728A-F1AD-BB8A-3FB5-50E602E7EDEA}"/>
                </a:ext>
              </a:extLst>
            </p:cNvPr>
            <p:cNvSpPr txBox="1"/>
            <p:nvPr/>
          </p:nvSpPr>
          <p:spPr>
            <a:xfrm>
              <a:off x="540018" y="2049509"/>
              <a:ext cx="2910084" cy="278854"/>
            </a:xfrm>
            <a:prstGeom prst="rect">
              <a:avLst/>
            </a:prstGeom>
            <a:noFill/>
          </p:spPr>
          <p:txBody>
            <a:bodyPr wrap="square" rtlCol="0">
              <a:spAutoFit/>
            </a:bodyPr>
            <a:lstStyle/>
            <a:p>
              <a:pPr defTabSz="914400" hangingPunct="1">
                <a:lnSpc>
                  <a:spcPct val="100000"/>
                </a:lnSpc>
                <a:spcBef>
                  <a:spcPts val="0"/>
                </a:spcBef>
              </a:pPr>
              <a:r>
                <a:rPr lang="id-ID" sz="1800" b="1" kern="1200" dirty="0">
                  <a:solidFill>
                    <a:srgbClr val="000000">
                      <a:lumMod val="75000"/>
                      <a:lumOff val="25000"/>
                    </a:srgbClr>
                  </a:solidFill>
                  <a:latin typeface="+mj-lt"/>
                </a:rPr>
                <a:t>2.</a:t>
              </a:r>
              <a:r>
                <a:rPr lang="en-GB" sz="1800" b="1" kern="1200" dirty="0">
                  <a:solidFill>
                    <a:srgbClr val="000000">
                      <a:lumMod val="75000"/>
                      <a:lumOff val="25000"/>
                    </a:srgbClr>
                  </a:solidFill>
                  <a:latin typeface="+mj-lt"/>
                </a:rPr>
                <a:t> </a:t>
              </a:r>
              <a:r>
                <a:rPr lang="id-ID" sz="1800" b="1" kern="1200" dirty="0">
                  <a:solidFill>
                    <a:srgbClr val="000000">
                      <a:lumMod val="75000"/>
                      <a:lumOff val="25000"/>
                    </a:srgbClr>
                  </a:solidFill>
                  <a:latin typeface="+mj-lt"/>
                </a:rPr>
                <a:t>Enhanced Insights:</a:t>
              </a:r>
            </a:p>
          </p:txBody>
        </p:sp>
      </p:grpSp>
      <p:sp>
        <p:nvSpPr>
          <p:cNvPr id="29" name="Rectangle: Rounded Corners 28">
            <a:extLst>
              <a:ext uri="{FF2B5EF4-FFF2-40B4-BE49-F238E27FC236}">
                <a16:creationId xmlns:a16="http://schemas.microsoft.com/office/drawing/2014/main" id="{2649CDDB-27A5-15FB-5AF5-AD2E2D4DE84C}"/>
              </a:ext>
            </a:extLst>
          </p:cNvPr>
          <p:cNvSpPr/>
          <p:nvPr/>
        </p:nvSpPr>
        <p:spPr>
          <a:xfrm flipH="1">
            <a:off x="5392894" y="3692132"/>
            <a:ext cx="6051972" cy="1135112"/>
          </a:xfrm>
          <a:prstGeom prst="roundRect">
            <a:avLst/>
          </a:prstGeom>
          <a:solidFill>
            <a:sysClr val="window" lastClr="FFFFFF"/>
          </a:solidFill>
          <a:ln w="19050" cap="flat" cmpd="sng" algn="ctr">
            <a:noFill/>
            <a:prstDash val="solid"/>
            <a:miter lim="800000"/>
          </a:ln>
          <a:effectLst>
            <a:outerShdw blurRad="520700" sx="103000" sy="103000" algn="ctr" rotWithShape="0">
              <a:prstClr val="black">
                <a:alpha val="5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grpSp>
        <p:nvGrpSpPr>
          <p:cNvPr id="30" name="Group 29">
            <a:extLst>
              <a:ext uri="{FF2B5EF4-FFF2-40B4-BE49-F238E27FC236}">
                <a16:creationId xmlns:a16="http://schemas.microsoft.com/office/drawing/2014/main" id="{B046794C-4AF1-38A3-418C-C1A01F3A7374}"/>
              </a:ext>
            </a:extLst>
          </p:cNvPr>
          <p:cNvGrpSpPr/>
          <p:nvPr/>
        </p:nvGrpSpPr>
        <p:grpSpPr>
          <a:xfrm flipH="1">
            <a:off x="5549597" y="3867197"/>
            <a:ext cx="783722" cy="784982"/>
            <a:chOff x="6666143" y="1610105"/>
            <a:chExt cx="806002" cy="807300"/>
          </a:xfrm>
        </p:grpSpPr>
        <p:sp>
          <p:nvSpPr>
            <p:cNvPr id="31" name="Oval 30">
              <a:extLst>
                <a:ext uri="{FF2B5EF4-FFF2-40B4-BE49-F238E27FC236}">
                  <a16:creationId xmlns:a16="http://schemas.microsoft.com/office/drawing/2014/main" id="{71E80AC6-F79B-68BB-015E-AC3C3323086E}"/>
                </a:ext>
              </a:extLst>
            </p:cNvPr>
            <p:cNvSpPr>
              <a:spLocks noChangeArrowheads="1"/>
            </p:cNvSpPr>
            <p:nvPr/>
          </p:nvSpPr>
          <p:spPr bwMode="auto">
            <a:xfrm>
              <a:off x="6666143" y="1610105"/>
              <a:ext cx="806002" cy="807300"/>
            </a:xfrm>
            <a:prstGeom prst="ellipse">
              <a:avLst/>
            </a:prstGeom>
            <a:solidFill>
              <a:srgbClr val="FFC000"/>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pic>
          <p:nvPicPr>
            <p:cNvPr id="32" name="Graphic 31" descr="Upward trend with solid fill">
              <a:extLst>
                <a:ext uri="{FF2B5EF4-FFF2-40B4-BE49-F238E27FC236}">
                  <a16:creationId xmlns:a16="http://schemas.microsoft.com/office/drawing/2014/main" id="{BE88FC1F-9A44-680B-76F8-E5039EC3608C}"/>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flipH="1">
              <a:off x="6869073" y="1813683"/>
              <a:ext cx="400143" cy="400144"/>
            </a:xfrm>
            <a:prstGeom prst="rect">
              <a:avLst/>
            </a:prstGeom>
          </p:spPr>
        </p:pic>
      </p:grpSp>
      <p:grpSp>
        <p:nvGrpSpPr>
          <p:cNvPr id="33" name="Group 32">
            <a:extLst>
              <a:ext uri="{FF2B5EF4-FFF2-40B4-BE49-F238E27FC236}">
                <a16:creationId xmlns:a16="http://schemas.microsoft.com/office/drawing/2014/main" id="{40ED233B-2336-6347-73E2-3211FBED7C36}"/>
              </a:ext>
            </a:extLst>
          </p:cNvPr>
          <p:cNvGrpSpPr/>
          <p:nvPr/>
        </p:nvGrpSpPr>
        <p:grpSpPr>
          <a:xfrm>
            <a:off x="6490020" y="3800011"/>
            <a:ext cx="4670842" cy="1063850"/>
            <a:chOff x="540017" y="2049509"/>
            <a:chExt cx="2910085" cy="803231"/>
          </a:xfrm>
        </p:grpSpPr>
        <p:sp>
          <p:nvSpPr>
            <p:cNvPr id="34" name="TextBox 33">
              <a:extLst>
                <a:ext uri="{FF2B5EF4-FFF2-40B4-BE49-F238E27FC236}">
                  <a16:creationId xmlns:a16="http://schemas.microsoft.com/office/drawing/2014/main" id="{7E10F1E5-8DD9-EBD0-6C9B-FFC57603E82E}"/>
                </a:ext>
              </a:extLst>
            </p:cNvPr>
            <p:cNvSpPr txBox="1"/>
            <p:nvPr/>
          </p:nvSpPr>
          <p:spPr>
            <a:xfrm flipH="1">
              <a:off x="540017" y="2225318"/>
              <a:ext cx="2910084" cy="627422"/>
            </a:xfrm>
            <a:prstGeom prst="rect">
              <a:avLst/>
            </a:prstGeom>
            <a:noFill/>
          </p:spPr>
          <p:txBody>
            <a:bodyPr wrap="square">
              <a:spAutoFit/>
            </a:bodyPr>
            <a:lstStyle/>
            <a:p>
              <a:pPr defTabSz="914400" hangingPunct="1">
                <a:lnSpc>
                  <a:spcPct val="100000"/>
                </a:lnSpc>
                <a:spcBef>
                  <a:spcPts val="0"/>
                </a:spcBef>
              </a:pPr>
              <a:r>
                <a:rPr lang="en-GB" sz="1600" kern="1200" dirty="0">
                  <a:solidFill>
                    <a:srgbClr val="000000">
                      <a:lumMod val="75000"/>
                      <a:lumOff val="25000"/>
                    </a:srgbClr>
                  </a:solidFill>
                </a:rPr>
                <a:t>Pre-processed, standardized data minimizes the time spent cleaning and aligning datasets, allowing analysts to focus on insights.</a:t>
              </a:r>
            </a:p>
          </p:txBody>
        </p:sp>
        <p:sp>
          <p:nvSpPr>
            <p:cNvPr id="35" name="TextBox 34">
              <a:extLst>
                <a:ext uri="{FF2B5EF4-FFF2-40B4-BE49-F238E27FC236}">
                  <a16:creationId xmlns:a16="http://schemas.microsoft.com/office/drawing/2014/main" id="{7640525B-B429-F693-9456-64C60F4D129B}"/>
                </a:ext>
              </a:extLst>
            </p:cNvPr>
            <p:cNvSpPr txBox="1"/>
            <p:nvPr/>
          </p:nvSpPr>
          <p:spPr>
            <a:xfrm>
              <a:off x="540018" y="2049509"/>
              <a:ext cx="2910084" cy="278854"/>
            </a:xfrm>
            <a:prstGeom prst="rect">
              <a:avLst/>
            </a:prstGeom>
            <a:noFill/>
          </p:spPr>
          <p:txBody>
            <a:bodyPr wrap="square" rtlCol="0">
              <a:spAutoFit/>
            </a:bodyPr>
            <a:lstStyle/>
            <a:p>
              <a:pPr defTabSz="914400" hangingPunct="1">
                <a:lnSpc>
                  <a:spcPct val="100000"/>
                </a:lnSpc>
                <a:spcBef>
                  <a:spcPts val="0"/>
                </a:spcBef>
              </a:pPr>
              <a:r>
                <a:rPr lang="id-ID" sz="1800" b="1" kern="1200" dirty="0">
                  <a:solidFill>
                    <a:srgbClr val="000000">
                      <a:lumMod val="75000"/>
                      <a:lumOff val="25000"/>
                    </a:srgbClr>
                  </a:solidFill>
                  <a:latin typeface="+mj-lt"/>
                </a:rPr>
                <a:t>3.</a:t>
              </a:r>
              <a:r>
                <a:rPr lang="en-GB" sz="1800" b="1" kern="1200" dirty="0">
                  <a:solidFill>
                    <a:srgbClr val="000000">
                      <a:lumMod val="75000"/>
                      <a:lumOff val="25000"/>
                    </a:srgbClr>
                  </a:solidFill>
                  <a:latin typeface="+mj-lt"/>
                </a:rPr>
                <a:t> </a:t>
              </a:r>
              <a:r>
                <a:rPr lang="id-ID" sz="1800" b="1" kern="1200" dirty="0">
                  <a:solidFill>
                    <a:srgbClr val="000000">
                      <a:lumMod val="75000"/>
                      <a:lumOff val="25000"/>
                    </a:srgbClr>
                  </a:solidFill>
                  <a:latin typeface="+mj-lt"/>
                </a:rPr>
                <a:t>Faster Analysis:</a:t>
              </a:r>
            </a:p>
          </p:txBody>
        </p:sp>
      </p:grpSp>
      <p:sp>
        <p:nvSpPr>
          <p:cNvPr id="36" name="Rectangle: Rounded Corners 35">
            <a:extLst>
              <a:ext uri="{FF2B5EF4-FFF2-40B4-BE49-F238E27FC236}">
                <a16:creationId xmlns:a16="http://schemas.microsoft.com/office/drawing/2014/main" id="{94FFC13C-D435-2134-2E67-65CD4C1581EB}"/>
              </a:ext>
            </a:extLst>
          </p:cNvPr>
          <p:cNvSpPr/>
          <p:nvPr/>
        </p:nvSpPr>
        <p:spPr>
          <a:xfrm flipH="1">
            <a:off x="5392892" y="5020859"/>
            <a:ext cx="6051972" cy="1135112"/>
          </a:xfrm>
          <a:prstGeom prst="roundRect">
            <a:avLst/>
          </a:prstGeom>
          <a:solidFill>
            <a:sysClr val="window" lastClr="FFFFFF"/>
          </a:solidFill>
          <a:ln w="19050" cap="flat" cmpd="sng" algn="ctr">
            <a:noFill/>
            <a:prstDash val="solid"/>
            <a:miter lim="800000"/>
          </a:ln>
          <a:effectLst>
            <a:outerShdw blurRad="520700" sx="103000" sy="103000" algn="ctr" rotWithShape="0">
              <a:prstClr val="black">
                <a:alpha val="5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grpSp>
        <p:nvGrpSpPr>
          <p:cNvPr id="37" name="Group 36">
            <a:extLst>
              <a:ext uri="{FF2B5EF4-FFF2-40B4-BE49-F238E27FC236}">
                <a16:creationId xmlns:a16="http://schemas.microsoft.com/office/drawing/2014/main" id="{9510C335-3747-07EC-6D82-BC61104F8F79}"/>
              </a:ext>
            </a:extLst>
          </p:cNvPr>
          <p:cNvGrpSpPr/>
          <p:nvPr/>
        </p:nvGrpSpPr>
        <p:grpSpPr>
          <a:xfrm flipH="1">
            <a:off x="5549595" y="5195924"/>
            <a:ext cx="783722" cy="784982"/>
            <a:chOff x="6666143" y="1610105"/>
            <a:chExt cx="806002" cy="807300"/>
          </a:xfrm>
        </p:grpSpPr>
        <p:sp>
          <p:nvSpPr>
            <p:cNvPr id="38" name="Oval 37">
              <a:extLst>
                <a:ext uri="{FF2B5EF4-FFF2-40B4-BE49-F238E27FC236}">
                  <a16:creationId xmlns:a16="http://schemas.microsoft.com/office/drawing/2014/main" id="{728BD850-1D39-CC97-04E3-E1923425CEFA}"/>
                </a:ext>
              </a:extLst>
            </p:cNvPr>
            <p:cNvSpPr>
              <a:spLocks noChangeArrowheads="1"/>
            </p:cNvSpPr>
            <p:nvPr/>
          </p:nvSpPr>
          <p:spPr bwMode="auto">
            <a:xfrm>
              <a:off x="6666143" y="1610105"/>
              <a:ext cx="806002" cy="807300"/>
            </a:xfrm>
            <a:prstGeom prst="ellipse">
              <a:avLst/>
            </a:prstGeom>
            <a:solidFill>
              <a:srgbClr val="00B050"/>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pic>
          <p:nvPicPr>
            <p:cNvPr id="39" name="Graphic 38" descr="Judge male with solid fill">
              <a:extLst>
                <a:ext uri="{FF2B5EF4-FFF2-40B4-BE49-F238E27FC236}">
                  <a16:creationId xmlns:a16="http://schemas.microsoft.com/office/drawing/2014/main" id="{65665336-768E-6582-94B5-8B9538CD19CB}"/>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flipH="1">
              <a:off x="6869073" y="1813683"/>
              <a:ext cx="400143" cy="400144"/>
            </a:xfrm>
            <a:prstGeom prst="rect">
              <a:avLst/>
            </a:prstGeom>
          </p:spPr>
        </p:pic>
      </p:grpSp>
      <p:grpSp>
        <p:nvGrpSpPr>
          <p:cNvPr id="40" name="Group 39">
            <a:extLst>
              <a:ext uri="{FF2B5EF4-FFF2-40B4-BE49-F238E27FC236}">
                <a16:creationId xmlns:a16="http://schemas.microsoft.com/office/drawing/2014/main" id="{DF1BDB2C-F387-B4F7-FD8D-67D61F8DB04B}"/>
              </a:ext>
            </a:extLst>
          </p:cNvPr>
          <p:cNvGrpSpPr/>
          <p:nvPr/>
        </p:nvGrpSpPr>
        <p:grpSpPr>
          <a:xfrm>
            <a:off x="6490018" y="5128733"/>
            <a:ext cx="4670842" cy="922398"/>
            <a:chOff x="540017" y="2049509"/>
            <a:chExt cx="2910085" cy="696432"/>
          </a:xfrm>
        </p:grpSpPr>
        <p:sp>
          <p:nvSpPr>
            <p:cNvPr id="41" name="TextBox 40">
              <a:extLst>
                <a:ext uri="{FF2B5EF4-FFF2-40B4-BE49-F238E27FC236}">
                  <a16:creationId xmlns:a16="http://schemas.microsoft.com/office/drawing/2014/main" id="{20B9243D-2006-46DB-EBDA-C9936A01A794}"/>
                </a:ext>
              </a:extLst>
            </p:cNvPr>
            <p:cNvSpPr txBox="1"/>
            <p:nvPr/>
          </p:nvSpPr>
          <p:spPr>
            <a:xfrm flipH="1">
              <a:off x="540017" y="2304422"/>
              <a:ext cx="2910084" cy="441519"/>
            </a:xfrm>
            <a:prstGeom prst="rect">
              <a:avLst/>
            </a:prstGeom>
            <a:noFill/>
          </p:spPr>
          <p:txBody>
            <a:bodyPr wrap="square">
              <a:spAutoFit/>
            </a:bodyPr>
            <a:lstStyle/>
            <a:p>
              <a:pPr defTabSz="914400" hangingPunct="1">
                <a:lnSpc>
                  <a:spcPct val="100000"/>
                </a:lnSpc>
                <a:spcBef>
                  <a:spcPts val="0"/>
                </a:spcBef>
              </a:pPr>
              <a:r>
                <a:rPr lang="en-GB" sz="1600" kern="1200" dirty="0">
                  <a:solidFill>
                    <a:srgbClr val="000000">
                      <a:lumMod val="75000"/>
                      <a:lumOff val="25000"/>
                    </a:srgbClr>
                  </a:solidFill>
                </a:rPr>
                <a:t>Standardized transport data enables more confident, evidence-based policy and planning decisions.</a:t>
              </a:r>
            </a:p>
          </p:txBody>
        </p:sp>
        <p:sp>
          <p:nvSpPr>
            <p:cNvPr id="42" name="TextBox 41">
              <a:extLst>
                <a:ext uri="{FF2B5EF4-FFF2-40B4-BE49-F238E27FC236}">
                  <a16:creationId xmlns:a16="http://schemas.microsoft.com/office/drawing/2014/main" id="{3AA83843-B402-84C9-021F-11D03909576E}"/>
                </a:ext>
              </a:extLst>
            </p:cNvPr>
            <p:cNvSpPr txBox="1"/>
            <p:nvPr/>
          </p:nvSpPr>
          <p:spPr>
            <a:xfrm>
              <a:off x="540018" y="2049509"/>
              <a:ext cx="2910084" cy="278854"/>
            </a:xfrm>
            <a:prstGeom prst="rect">
              <a:avLst/>
            </a:prstGeom>
            <a:noFill/>
          </p:spPr>
          <p:txBody>
            <a:bodyPr wrap="square" rtlCol="0">
              <a:spAutoFit/>
            </a:bodyPr>
            <a:lstStyle/>
            <a:p>
              <a:pPr defTabSz="914400" hangingPunct="1">
                <a:lnSpc>
                  <a:spcPct val="100000"/>
                </a:lnSpc>
                <a:spcBef>
                  <a:spcPts val="0"/>
                </a:spcBef>
              </a:pPr>
              <a:r>
                <a:rPr lang="id-ID" sz="1800" b="1" kern="1200" dirty="0">
                  <a:solidFill>
                    <a:srgbClr val="000000">
                      <a:lumMod val="75000"/>
                      <a:lumOff val="25000"/>
                    </a:srgbClr>
                  </a:solidFill>
                  <a:latin typeface="+mj-lt"/>
                </a:rPr>
                <a:t>4.</a:t>
              </a:r>
              <a:r>
                <a:rPr lang="en-GB" sz="1800" b="1" kern="1200" dirty="0">
                  <a:solidFill>
                    <a:srgbClr val="000000">
                      <a:lumMod val="75000"/>
                      <a:lumOff val="25000"/>
                    </a:srgbClr>
                  </a:solidFill>
                  <a:latin typeface="+mj-lt"/>
                </a:rPr>
                <a:t> </a:t>
              </a:r>
              <a:r>
                <a:rPr lang="id-ID" sz="1800" b="1" kern="1200" dirty="0">
                  <a:solidFill>
                    <a:srgbClr val="000000">
                      <a:lumMod val="75000"/>
                      <a:lumOff val="25000"/>
                    </a:srgbClr>
                  </a:solidFill>
                  <a:latin typeface="+mj-lt"/>
                </a:rPr>
                <a:t>Improved Decision-Making:</a:t>
              </a:r>
            </a:p>
          </p:txBody>
        </p:sp>
      </p:grpSp>
      <p:pic>
        <p:nvPicPr>
          <p:cNvPr id="1026" name="Picture 2" descr="Data processing concept illustration">
            <a:extLst>
              <a:ext uri="{FF2B5EF4-FFF2-40B4-BE49-F238E27FC236}">
                <a16:creationId xmlns:a16="http://schemas.microsoft.com/office/drawing/2014/main" id="{DC348F6F-16F7-B48A-D05B-6897B899FD8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3174" y="1783330"/>
            <a:ext cx="4197576" cy="4197576"/>
          </a:xfrm>
          <a:prstGeom prst="rect">
            <a:avLst/>
          </a:prstGeom>
          <a:noFill/>
          <a:extLst>
            <a:ext uri="{909E8E84-426E-40DD-AFC4-6F175D3DCCD1}">
              <a14:hiddenFill xmlns:a14="http://schemas.microsoft.com/office/drawing/2010/main">
                <a:solidFill>
                  <a:srgbClr val="FFFFFF"/>
                </a:solidFill>
              </a14:hiddenFill>
            </a:ext>
          </a:extLst>
        </p:spPr>
      </p:pic>
      <p:sp>
        <p:nvSpPr>
          <p:cNvPr id="7" name="object 2">
            <a:extLst>
              <a:ext uri="{FF2B5EF4-FFF2-40B4-BE49-F238E27FC236}">
                <a16:creationId xmlns:a16="http://schemas.microsoft.com/office/drawing/2014/main" id="{C6034AF2-3502-8334-8A8B-BCE4F3F864E0}"/>
              </a:ext>
            </a:extLst>
          </p:cNvPr>
          <p:cNvSpPr txBox="1">
            <a:spLocks/>
          </p:cNvSpPr>
          <p:nvPr/>
        </p:nvSpPr>
        <p:spPr>
          <a:xfrm>
            <a:off x="726281" y="417600"/>
            <a:ext cx="385524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3. Data Format Standardizing</a:t>
            </a:r>
          </a:p>
        </p:txBody>
      </p:sp>
    </p:spTree>
    <p:extLst>
      <p:ext uri="{BB962C8B-B14F-4D97-AF65-F5344CB8AC3E}">
        <p14:creationId xmlns:p14="http://schemas.microsoft.com/office/powerpoint/2010/main" val="935068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7039D-31D0-FAA2-3C05-00B8A30DBC4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C581970-AF77-713C-BF72-C99A89C436AD}"/>
              </a:ext>
            </a:extLst>
          </p:cNvPr>
          <p:cNvSpPr txBox="1"/>
          <p:nvPr/>
        </p:nvSpPr>
        <p:spPr>
          <a:xfrm>
            <a:off x="733424" y="1025080"/>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D1BC6A7B-DE79-24DF-E3B7-A6F3B02BF184}"/>
              </a:ext>
            </a:extLst>
          </p:cNvPr>
          <p:cNvSpPr txBox="1"/>
          <p:nvPr/>
        </p:nvSpPr>
        <p:spPr>
          <a:xfrm>
            <a:off x="740566" y="1424136"/>
            <a:ext cx="10725152" cy="262453"/>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defRPr/>
            </a:pPr>
            <a:r>
              <a:rPr kumimoji="0" lang="en-GB" sz="12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1DCFD7AB-292F-14AE-7118-0A59CD867891}"/>
              </a:ext>
            </a:extLst>
          </p:cNvPr>
          <p:cNvSpPr txBox="1"/>
          <p:nvPr/>
        </p:nvSpPr>
        <p:spPr>
          <a:xfrm>
            <a:off x="5468659" y="1099838"/>
            <a:ext cx="6112669" cy="262710"/>
          </a:xfrm>
          <a:prstGeom prst="rect">
            <a:avLst/>
          </a:prstGeom>
        </p:spPr>
        <p:txBody>
          <a:bodyPr vert="horz" wrap="square" lIns="0" tIns="16329" rIns="0" bIns="0" rtlCol="0">
            <a:spAutoFit/>
          </a:bodyPr>
          <a:lstStyle/>
          <a:p>
            <a:pPr marL="358775" indent="-273050" defTabSz="1175644" hangingPunct="1">
              <a:lnSpc>
                <a:spcPct val="100000"/>
              </a:lnSpc>
              <a:spcBef>
                <a:spcPts val="129"/>
              </a:spcBef>
              <a:buFont typeface="+mj-lt"/>
              <a:buAutoNum type="arabicPeriod"/>
            </a:pPr>
            <a:r>
              <a:rPr lang="en-GB" sz="1600" b="1" dirty="0">
                <a:solidFill>
                  <a:sysClr val="windowText" lastClr="000000"/>
                </a:solidFill>
                <a:latin typeface="Arial"/>
                <a:cs typeface="Arial"/>
              </a:rPr>
              <a:t>Complexity of Data Sources:</a:t>
            </a:r>
          </a:p>
        </p:txBody>
      </p:sp>
      <p:sp>
        <p:nvSpPr>
          <p:cNvPr id="71" name="object 3">
            <a:extLst>
              <a:ext uri="{FF2B5EF4-FFF2-40B4-BE49-F238E27FC236}">
                <a16:creationId xmlns:a16="http://schemas.microsoft.com/office/drawing/2014/main" id="{A12E30B6-3D62-4094-90F3-E5CAE9E99738}"/>
              </a:ext>
            </a:extLst>
          </p:cNvPr>
          <p:cNvSpPr txBox="1"/>
          <p:nvPr/>
        </p:nvSpPr>
        <p:spPr>
          <a:xfrm>
            <a:off x="5475801" y="1423888"/>
            <a:ext cx="6112669" cy="478153"/>
          </a:xfrm>
          <a:prstGeom prst="rect">
            <a:avLst/>
          </a:prstGeom>
        </p:spPr>
        <p:txBody>
          <a:bodyPr vert="horz" wrap="square" lIns="0" tIns="16329" rIns="0" bIns="0" rtlCol="0">
            <a:spAutoFit/>
          </a:bodyPr>
          <a:lstStyle/>
          <a:p>
            <a:pPr marL="276225" marR="0" lvl="0" algn="l" defTabSz="914400" rtl="0" eaLnBrk="1" fontAlgn="auto" latinLnBrk="0" hangingPunct="1">
              <a:lnSpc>
                <a:spcPct val="100000"/>
              </a:lnSpc>
              <a:spcBef>
                <a:spcPts val="0"/>
              </a:spcBef>
              <a:spcAft>
                <a:spcPts val="0"/>
              </a:spcAft>
              <a:buClrTx/>
              <a:buSzTx/>
              <a:tabLst>
                <a:tab pos="361950" algn="l"/>
              </a:tabLst>
              <a:defRPr/>
            </a:pPr>
            <a:r>
              <a:rPr kumimoji="0" lang="en-GB" sz="150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Transport data is often collected by different agencies, each using their own systems and formats.</a:t>
            </a:r>
          </a:p>
        </p:txBody>
      </p:sp>
      <p:sp>
        <p:nvSpPr>
          <p:cNvPr id="72" name="object 3">
            <a:extLst>
              <a:ext uri="{FF2B5EF4-FFF2-40B4-BE49-F238E27FC236}">
                <a16:creationId xmlns:a16="http://schemas.microsoft.com/office/drawing/2014/main" id="{D4F9EF95-0800-0AD4-59D7-78E5A4D09AAF}"/>
              </a:ext>
            </a:extLst>
          </p:cNvPr>
          <p:cNvSpPr txBox="1"/>
          <p:nvPr/>
        </p:nvSpPr>
        <p:spPr>
          <a:xfrm>
            <a:off x="5468659" y="2125605"/>
            <a:ext cx="6112669" cy="262710"/>
          </a:xfrm>
          <a:prstGeom prst="rect">
            <a:avLst/>
          </a:prstGeom>
        </p:spPr>
        <p:txBody>
          <a:bodyPr vert="horz" wrap="square" lIns="0" tIns="16329" rIns="0" bIns="0" rtlCol="0">
            <a:spAutoFit/>
          </a:bodyPr>
          <a:lstStyle/>
          <a:p>
            <a:pPr marL="358775" indent="-273050" defTabSz="1175644" hangingPunct="1">
              <a:lnSpc>
                <a:spcPct val="100000"/>
              </a:lnSpc>
              <a:spcBef>
                <a:spcPts val="129"/>
              </a:spcBef>
              <a:buFont typeface="+mj-lt"/>
              <a:buAutoNum type="arabicPeriod" startAt="2"/>
            </a:pPr>
            <a:r>
              <a:rPr lang="en-GB" sz="1600" b="1" dirty="0">
                <a:solidFill>
                  <a:sysClr val="windowText" lastClr="000000"/>
                </a:solidFill>
                <a:latin typeface="Arial"/>
                <a:cs typeface="Arial"/>
              </a:rPr>
              <a:t>Loss of Information:</a:t>
            </a:r>
          </a:p>
        </p:txBody>
      </p:sp>
      <p:sp>
        <p:nvSpPr>
          <p:cNvPr id="73" name="object 3">
            <a:extLst>
              <a:ext uri="{FF2B5EF4-FFF2-40B4-BE49-F238E27FC236}">
                <a16:creationId xmlns:a16="http://schemas.microsoft.com/office/drawing/2014/main" id="{9D8CFAF5-4A1F-ED37-F6A6-D6366D63A4F9}"/>
              </a:ext>
            </a:extLst>
          </p:cNvPr>
          <p:cNvSpPr txBox="1"/>
          <p:nvPr/>
        </p:nvSpPr>
        <p:spPr>
          <a:xfrm>
            <a:off x="5475801" y="2449912"/>
            <a:ext cx="6112669" cy="478153"/>
          </a:xfrm>
          <a:prstGeom prst="rect">
            <a:avLst/>
          </a:prstGeom>
        </p:spPr>
        <p:txBody>
          <a:bodyPr vert="horz" wrap="square" lIns="0" tIns="16329" rIns="0" bIns="0" rtlCol="0">
            <a:spAutoFit/>
          </a:bodyPr>
          <a:lstStyle/>
          <a:p>
            <a:pPr marL="276225" lvl="0" defTabSz="914400" hangingPunct="1">
              <a:lnSpc>
                <a:spcPct val="100000"/>
              </a:lnSpc>
              <a:spcBef>
                <a:spcPts val="0"/>
              </a:spcBef>
              <a:defRPr/>
            </a:pPr>
            <a:r>
              <a:rPr lang="en-GB" sz="1500" kern="1200" dirty="0">
                <a:solidFill>
                  <a:srgbClr val="000000">
                    <a:lumMod val="75000"/>
                    <a:lumOff val="25000"/>
                  </a:srgbClr>
                </a:solidFill>
                <a:latin typeface="Work Sans"/>
              </a:rPr>
              <a:t>✅ </a:t>
            </a:r>
            <a:r>
              <a:rPr kumimoji="0" lang="en-GB" sz="1500" i="0" u="none" strike="noStrike" kern="1200" cap="none" spc="0" normalizeH="0" baseline="0" noProof="0" dirty="0">
                <a:ln>
                  <a:noFill/>
                </a:ln>
                <a:solidFill>
                  <a:srgbClr val="000000">
                    <a:lumMod val="75000"/>
                    <a:lumOff val="25000"/>
                  </a:srgbClr>
                </a:solidFill>
                <a:effectLst/>
                <a:uLnTx/>
                <a:uFillTx/>
                <a:latin typeface="Work Sans"/>
                <a:ea typeface="+mn-ea"/>
                <a:cs typeface="+mn-cs"/>
              </a:rPr>
              <a:t>Over-simplifying data during standardization can lead to loss of critical details.</a:t>
            </a:r>
          </a:p>
        </p:txBody>
      </p:sp>
      <p:sp>
        <p:nvSpPr>
          <p:cNvPr id="74" name="object 3">
            <a:extLst>
              <a:ext uri="{FF2B5EF4-FFF2-40B4-BE49-F238E27FC236}">
                <a16:creationId xmlns:a16="http://schemas.microsoft.com/office/drawing/2014/main" id="{B5DDA9AA-854A-B41C-7C9E-E7D84A51435F}"/>
              </a:ext>
            </a:extLst>
          </p:cNvPr>
          <p:cNvSpPr txBox="1"/>
          <p:nvPr/>
        </p:nvSpPr>
        <p:spPr>
          <a:xfrm>
            <a:off x="5461517" y="3111935"/>
            <a:ext cx="6112669" cy="262710"/>
          </a:xfrm>
          <a:prstGeom prst="rect">
            <a:avLst/>
          </a:prstGeom>
        </p:spPr>
        <p:txBody>
          <a:bodyPr vert="horz" wrap="square" lIns="0" tIns="16329" rIns="0" bIns="0" rtlCol="0">
            <a:spAutoFit/>
          </a:bodyPr>
          <a:lstStyle/>
          <a:p>
            <a:pPr marL="358775" indent="-273050" defTabSz="1175644" hangingPunct="1">
              <a:lnSpc>
                <a:spcPct val="100000"/>
              </a:lnSpc>
              <a:spcBef>
                <a:spcPts val="129"/>
              </a:spcBef>
              <a:buFont typeface="+mj-lt"/>
              <a:buAutoNum type="arabicPeriod" startAt="3"/>
            </a:pPr>
            <a:r>
              <a:rPr lang="en-GB" sz="1600" b="1" dirty="0">
                <a:solidFill>
                  <a:sysClr val="windowText" lastClr="000000"/>
                </a:solidFill>
                <a:latin typeface="Arial"/>
                <a:cs typeface="Arial"/>
              </a:rPr>
              <a:t>Resource Requirements:</a:t>
            </a:r>
          </a:p>
        </p:txBody>
      </p:sp>
      <p:sp>
        <p:nvSpPr>
          <p:cNvPr id="75" name="object 3">
            <a:extLst>
              <a:ext uri="{FF2B5EF4-FFF2-40B4-BE49-F238E27FC236}">
                <a16:creationId xmlns:a16="http://schemas.microsoft.com/office/drawing/2014/main" id="{8C4F5C45-0DEE-9D72-4263-E38990BE4970}"/>
              </a:ext>
            </a:extLst>
          </p:cNvPr>
          <p:cNvSpPr txBox="1"/>
          <p:nvPr/>
        </p:nvSpPr>
        <p:spPr>
          <a:xfrm>
            <a:off x="5461517" y="3449619"/>
            <a:ext cx="6112669" cy="478153"/>
          </a:xfrm>
          <a:prstGeom prst="rect">
            <a:avLst/>
          </a:prstGeom>
        </p:spPr>
        <p:txBody>
          <a:bodyPr vert="horz" wrap="square" lIns="0" tIns="16329" rIns="0" bIns="0" rtlCol="0">
            <a:spAutoFit/>
          </a:bodyPr>
          <a:lstStyle/>
          <a:p>
            <a:pPr marL="276225" lvl="0" defTabSz="914400" hangingPunct="1">
              <a:lnSpc>
                <a:spcPct val="100000"/>
              </a:lnSpc>
              <a:spcBef>
                <a:spcPts val="0"/>
              </a:spcBef>
              <a:defRPr/>
            </a:pPr>
            <a:r>
              <a:rPr lang="en-GB" sz="1500" kern="1200" dirty="0">
                <a:solidFill>
                  <a:srgbClr val="000000">
                    <a:lumMod val="75000"/>
                    <a:lumOff val="25000"/>
                  </a:srgbClr>
                </a:solidFill>
                <a:latin typeface="Work Sans"/>
              </a:rPr>
              <a:t>✅ </a:t>
            </a:r>
            <a:r>
              <a:rPr kumimoji="0" lang="en-GB" sz="1500" i="0" u="none" strike="noStrike" kern="1200" cap="none" spc="0" normalizeH="0" baseline="0" noProof="0" dirty="0">
                <a:ln>
                  <a:noFill/>
                </a:ln>
                <a:solidFill>
                  <a:srgbClr val="000000">
                    <a:lumMod val="75000"/>
                    <a:lumOff val="25000"/>
                  </a:srgbClr>
                </a:solidFill>
                <a:effectLst/>
                <a:uLnTx/>
                <a:uFillTx/>
                <a:latin typeface="Work Sans"/>
                <a:ea typeface="+mn-ea"/>
                <a:cs typeface="+mn-cs"/>
              </a:rPr>
              <a:t>Standardizing large datasets can be time-consuming and computationally expensive.</a:t>
            </a:r>
          </a:p>
        </p:txBody>
      </p:sp>
      <p:sp>
        <p:nvSpPr>
          <p:cNvPr id="76" name="object 3">
            <a:extLst>
              <a:ext uri="{FF2B5EF4-FFF2-40B4-BE49-F238E27FC236}">
                <a16:creationId xmlns:a16="http://schemas.microsoft.com/office/drawing/2014/main" id="{71F9FCD3-D0D9-D1D3-5B04-9AC181BC877E}"/>
              </a:ext>
            </a:extLst>
          </p:cNvPr>
          <p:cNvSpPr txBox="1"/>
          <p:nvPr/>
        </p:nvSpPr>
        <p:spPr>
          <a:xfrm>
            <a:off x="5475801" y="4151336"/>
            <a:ext cx="6112669" cy="262710"/>
          </a:xfrm>
          <a:prstGeom prst="rect">
            <a:avLst/>
          </a:prstGeom>
        </p:spPr>
        <p:txBody>
          <a:bodyPr vert="horz" wrap="square" lIns="0" tIns="16329" rIns="0" bIns="0" rtlCol="0">
            <a:spAutoFit/>
          </a:bodyPr>
          <a:lstStyle/>
          <a:p>
            <a:pPr marL="358775" indent="-273050" defTabSz="1175644" hangingPunct="1">
              <a:lnSpc>
                <a:spcPct val="100000"/>
              </a:lnSpc>
              <a:spcBef>
                <a:spcPts val="129"/>
              </a:spcBef>
              <a:buFont typeface="+mj-lt"/>
              <a:buAutoNum type="arabicPeriod" startAt="4"/>
            </a:pPr>
            <a:r>
              <a:rPr lang="en-GB" sz="1600" b="1" dirty="0">
                <a:solidFill>
                  <a:sysClr val="windowText" lastClr="000000"/>
                </a:solidFill>
                <a:latin typeface="Arial"/>
                <a:cs typeface="Arial"/>
              </a:rPr>
              <a:t>Dynamic &amp; Real-Time Data Issues:</a:t>
            </a:r>
          </a:p>
        </p:txBody>
      </p:sp>
      <p:sp>
        <p:nvSpPr>
          <p:cNvPr id="77" name="object 3">
            <a:extLst>
              <a:ext uri="{FF2B5EF4-FFF2-40B4-BE49-F238E27FC236}">
                <a16:creationId xmlns:a16="http://schemas.microsoft.com/office/drawing/2014/main" id="{0F71B3FD-7D9E-5B76-38F8-1BFA6AAA0501}"/>
              </a:ext>
            </a:extLst>
          </p:cNvPr>
          <p:cNvSpPr txBox="1"/>
          <p:nvPr/>
        </p:nvSpPr>
        <p:spPr>
          <a:xfrm>
            <a:off x="5475801" y="4505293"/>
            <a:ext cx="6112669" cy="478153"/>
          </a:xfrm>
          <a:prstGeom prst="rect">
            <a:avLst/>
          </a:prstGeom>
        </p:spPr>
        <p:txBody>
          <a:bodyPr vert="horz" wrap="square" lIns="0" tIns="16329" rIns="0" bIns="0" rtlCol="0">
            <a:spAutoFit/>
          </a:bodyPr>
          <a:lstStyle/>
          <a:p>
            <a:pPr marL="276225" lvl="0" defTabSz="914400" hangingPunct="1">
              <a:lnSpc>
                <a:spcPct val="100000"/>
              </a:lnSpc>
              <a:spcBef>
                <a:spcPts val="0"/>
              </a:spcBef>
              <a:defRPr/>
            </a:pPr>
            <a:r>
              <a:rPr lang="en-GB" sz="1500" kern="1200" dirty="0">
                <a:solidFill>
                  <a:srgbClr val="000000">
                    <a:lumMod val="75000"/>
                    <a:lumOff val="25000"/>
                  </a:srgbClr>
                </a:solidFill>
                <a:latin typeface="Work Sans"/>
              </a:rPr>
              <a:t>✅ </a:t>
            </a:r>
            <a:r>
              <a:rPr kumimoji="0" lang="en-GB" sz="1500" i="0" u="none" strike="noStrike" kern="1200" cap="none" spc="0" normalizeH="0" baseline="0" noProof="0" dirty="0">
                <a:ln>
                  <a:noFill/>
                </a:ln>
                <a:solidFill>
                  <a:srgbClr val="000000">
                    <a:lumMod val="75000"/>
                    <a:lumOff val="25000"/>
                  </a:srgbClr>
                </a:solidFill>
                <a:effectLst/>
                <a:uLnTx/>
                <a:uFillTx/>
                <a:latin typeface="Work Sans"/>
                <a:ea typeface="+mn-ea"/>
                <a:cs typeface="+mn-cs"/>
              </a:rPr>
              <a:t>Traffic counts recorded daily in one dataset &amp; hourly in another must be harmonized to a common frequency.</a:t>
            </a:r>
          </a:p>
        </p:txBody>
      </p:sp>
      <p:sp>
        <p:nvSpPr>
          <p:cNvPr id="78" name="object 3">
            <a:extLst>
              <a:ext uri="{FF2B5EF4-FFF2-40B4-BE49-F238E27FC236}">
                <a16:creationId xmlns:a16="http://schemas.microsoft.com/office/drawing/2014/main" id="{E7B3DD0A-16AB-2DF6-DF0C-1B74F09A67FD}"/>
              </a:ext>
            </a:extLst>
          </p:cNvPr>
          <p:cNvSpPr txBox="1"/>
          <p:nvPr/>
        </p:nvSpPr>
        <p:spPr>
          <a:xfrm>
            <a:off x="5461517" y="5207010"/>
            <a:ext cx="6112669" cy="262710"/>
          </a:xfrm>
          <a:prstGeom prst="rect">
            <a:avLst/>
          </a:prstGeom>
        </p:spPr>
        <p:txBody>
          <a:bodyPr vert="horz" wrap="square" lIns="0" tIns="16329" rIns="0" bIns="0" rtlCol="0">
            <a:spAutoFit/>
          </a:bodyPr>
          <a:lstStyle/>
          <a:p>
            <a:pPr marL="358775" indent="-273050" defTabSz="1175644" hangingPunct="1">
              <a:lnSpc>
                <a:spcPct val="100000"/>
              </a:lnSpc>
              <a:spcBef>
                <a:spcPts val="129"/>
              </a:spcBef>
              <a:buFont typeface="+mj-lt"/>
              <a:buAutoNum type="arabicPeriod" startAt="5"/>
            </a:pPr>
            <a:r>
              <a:rPr lang="en-GB" sz="1600" b="1" dirty="0">
                <a:solidFill>
                  <a:sysClr val="windowText" lastClr="000000"/>
                </a:solidFill>
                <a:latin typeface="Arial"/>
                <a:cs typeface="Arial"/>
              </a:rPr>
              <a:t>Data Security &amp; Privacy Concerns:</a:t>
            </a:r>
          </a:p>
        </p:txBody>
      </p:sp>
      <p:sp>
        <p:nvSpPr>
          <p:cNvPr id="79" name="object 3">
            <a:extLst>
              <a:ext uri="{FF2B5EF4-FFF2-40B4-BE49-F238E27FC236}">
                <a16:creationId xmlns:a16="http://schemas.microsoft.com/office/drawing/2014/main" id="{117238BA-EE19-18D9-D893-923A1FC6D069}"/>
              </a:ext>
            </a:extLst>
          </p:cNvPr>
          <p:cNvSpPr txBox="1"/>
          <p:nvPr/>
        </p:nvSpPr>
        <p:spPr>
          <a:xfrm>
            <a:off x="5461517" y="5544478"/>
            <a:ext cx="6112669" cy="478153"/>
          </a:xfrm>
          <a:prstGeom prst="rect">
            <a:avLst/>
          </a:prstGeom>
        </p:spPr>
        <p:txBody>
          <a:bodyPr vert="horz" wrap="square" lIns="0" tIns="16329" rIns="0" bIns="0" rtlCol="0">
            <a:spAutoFit/>
          </a:bodyPr>
          <a:lstStyle/>
          <a:p>
            <a:pPr marL="276225" lvl="0" defTabSz="914400" hangingPunct="1">
              <a:lnSpc>
                <a:spcPct val="100000"/>
              </a:lnSpc>
              <a:spcBef>
                <a:spcPts val="0"/>
              </a:spcBef>
              <a:defRPr/>
            </a:pPr>
            <a:r>
              <a:rPr lang="en-GB" sz="1500" kern="1200" dirty="0">
                <a:solidFill>
                  <a:srgbClr val="000000">
                    <a:lumMod val="75000"/>
                    <a:lumOff val="25000"/>
                  </a:srgbClr>
                </a:solidFill>
                <a:latin typeface="Work Sans"/>
              </a:rPr>
              <a:t>✅ </a:t>
            </a:r>
            <a:r>
              <a:rPr lang="en-GB" sz="1500" dirty="0">
                <a:latin typeface="Arial" panose="020B0604020202020204" pitchFamily="34" charset="0"/>
                <a:cs typeface="Arial" panose="020B0604020202020204" pitchFamily="34" charset="0"/>
              </a:rPr>
              <a:t>Standardizing sensitive data (ex: </a:t>
            </a:r>
            <a:r>
              <a:rPr lang="en-GB" sz="1500" b="1" dirty="0">
                <a:latin typeface="Arial" panose="020B0604020202020204" pitchFamily="34" charset="0"/>
                <a:cs typeface="Arial" panose="020B0604020202020204" pitchFamily="34" charset="0"/>
              </a:rPr>
              <a:t>passenger GPS locations</a:t>
            </a:r>
            <a:r>
              <a:rPr lang="en-GB" sz="1500" dirty="0">
                <a:latin typeface="Arial" panose="020B0604020202020204" pitchFamily="34" charset="0"/>
                <a:cs typeface="Arial" panose="020B0604020202020204" pitchFamily="34" charset="0"/>
              </a:rPr>
              <a:t>) requires </a:t>
            </a:r>
            <a:r>
              <a:rPr lang="en-GB" sz="1500" b="1" dirty="0">
                <a:latin typeface="Arial" panose="020B0604020202020204" pitchFamily="34" charset="0"/>
                <a:cs typeface="Arial" panose="020B0604020202020204" pitchFamily="34" charset="0"/>
              </a:rPr>
              <a:t>anonymization and encryption and GDPR</a:t>
            </a:r>
            <a:r>
              <a:rPr lang="en-GB" sz="1500" dirty="0">
                <a:latin typeface="Arial" panose="020B0604020202020204" pitchFamily="34" charset="0"/>
                <a:cs typeface="Arial" panose="020B0604020202020204" pitchFamily="34" charset="0"/>
              </a:rPr>
              <a:t>.</a:t>
            </a:r>
            <a:endParaRPr kumimoji="0" lang="en-GB" sz="15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
        <p:nvSpPr>
          <p:cNvPr id="2" name="object 2">
            <a:extLst>
              <a:ext uri="{FF2B5EF4-FFF2-40B4-BE49-F238E27FC236}">
                <a16:creationId xmlns:a16="http://schemas.microsoft.com/office/drawing/2014/main" id="{6817DA32-D455-CA3C-FF42-287E5898AA4C}"/>
              </a:ext>
            </a:extLst>
          </p:cNvPr>
          <p:cNvSpPr txBox="1">
            <a:spLocks/>
          </p:cNvSpPr>
          <p:nvPr/>
        </p:nvSpPr>
        <p:spPr>
          <a:xfrm>
            <a:off x="726281" y="417600"/>
            <a:ext cx="385524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3. Data Format Standardizing</a:t>
            </a:r>
          </a:p>
        </p:txBody>
      </p:sp>
      <p:sp>
        <p:nvSpPr>
          <p:cNvPr id="7" name="object 3">
            <a:extLst>
              <a:ext uri="{FF2B5EF4-FFF2-40B4-BE49-F238E27FC236}">
                <a16:creationId xmlns:a16="http://schemas.microsoft.com/office/drawing/2014/main" id="{69DB389F-F6A1-8731-439A-95502C0D81B8}"/>
              </a:ext>
            </a:extLst>
          </p:cNvPr>
          <p:cNvSpPr txBox="1"/>
          <p:nvPr/>
        </p:nvSpPr>
        <p:spPr>
          <a:xfrm>
            <a:off x="733423" y="1025080"/>
            <a:ext cx="4710936"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3.4.2 Challenges of Data Standardizing</a:t>
            </a:r>
          </a:p>
        </p:txBody>
      </p:sp>
      <p:pic>
        <p:nvPicPr>
          <p:cNvPr id="10" name="Picture 9" descr="A person and person standing next to a white board&#10;&#10;AI-generated content may be incorrect.">
            <a:extLst>
              <a:ext uri="{FF2B5EF4-FFF2-40B4-BE49-F238E27FC236}">
                <a16:creationId xmlns:a16="http://schemas.microsoft.com/office/drawing/2014/main" id="{5C02DA29-3479-3121-2F45-0FE570682B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6281" y="1782004"/>
            <a:ext cx="4050916" cy="4050916"/>
          </a:xfrm>
          <a:prstGeom prst="rect">
            <a:avLst/>
          </a:prstGeom>
        </p:spPr>
      </p:pic>
    </p:spTree>
    <p:extLst>
      <p:ext uri="{BB962C8B-B14F-4D97-AF65-F5344CB8AC3E}">
        <p14:creationId xmlns:p14="http://schemas.microsoft.com/office/powerpoint/2010/main" val="2883726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D8F52-7AB8-F8E1-196C-8893D52386B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7F09FF8-D7B2-7188-DB6B-899430E169A5}"/>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F09C3AD5-5CF7-2635-358C-8D8939D5420A}"/>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6435C381-502D-0177-0FDB-F2BAF579805D}"/>
              </a:ext>
            </a:extLst>
          </p:cNvPr>
          <p:cNvSpPr txBox="1"/>
          <p:nvPr/>
        </p:nvSpPr>
        <p:spPr>
          <a:xfrm>
            <a:off x="740566" y="158414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 Understand the Source Data:</a:t>
            </a:r>
          </a:p>
        </p:txBody>
      </p:sp>
      <p:sp>
        <p:nvSpPr>
          <p:cNvPr id="71" name="object 3">
            <a:extLst>
              <a:ext uri="{FF2B5EF4-FFF2-40B4-BE49-F238E27FC236}">
                <a16:creationId xmlns:a16="http://schemas.microsoft.com/office/drawing/2014/main" id="{CB9AFFE3-55C6-97DF-8295-5CE58027CF60}"/>
              </a:ext>
            </a:extLst>
          </p:cNvPr>
          <p:cNvSpPr txBox="1"/>
          <p:nvPr/>
        </p:nvSpPr>
        <p:spPr>
          <a:xfrm>
            <a:off x="747708" y="1867978"/>
            <a:ext cx="10710868" cy="570486"/>
          </a:xfrm>
          <a:prstGeom prst="rect">
            <a:avLst/>
          </a:prstGeom>
        </p:spPr>
        <p:txBody>
          <a:bodyPr vert="horz" wrap="square" lIns="0" tIns="16329" rIns="0" bIns="0" rtlCol="0">
            <a:spAutoFit/>
          </a:bodyPr>
          <a:lstStyle/>
          <a:p>
            <a:pPr marL="276225"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Review how data was collected and its original format before applying standardization </a:t>
            </a:r>
            <a:br>
              <a:rPr kumimoji="0" lang="si-LK" sz="1800" i="0" u="none" strike="noStrike" kern="1200" cap="none" spc="0" normalizeH="0" baseline="0" noProof="0" dirty="0">
                <a:ln>
                  <a:noFill/>
                </a:ln>
                <a:solidFill>
                  <a:srgbClr val="000000">
                    <a:lumMod val="75000"/>
                    <a:lumOff val="25000"/>
                  </a:srgbClr>
                </a:solidFill>
                <a:effectLst/>
                <a:uLnTx/>
                <a:uFillTx/>
                <a:latin typeface="Work Sans"/>
                <a:ea typeface="+mn-ea"/>
                <a:cs typeface="+mn-cs"/>
              </a:rPr>
            </a:br>
            <a:r>
              <a:rPr kumimoji="0" lang="si-LK" sz="180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r>
              <a:rPr kumimoji="0" lang="en-GB" sz="1800" i="0" u="none" strike="noStrike" kern="1200" cap="none" spc="0" normalizeH="0" baseline="0" noProof="0" dirty="0">
                <a:ln>
                  <a:noFill/>
                </a:ln>
                <a:solidFill>
                  <a:srgbClr val="000000">
                    <a:lumMod val="75000"/>
                    <a:lumOff val="25000"/>
                  </a:srgbClr>
                </a:solidFill>
                <a:effectLst/>
                <a:uLnTx/>
                <a:uFillTx/>
                <a:latin typeface="Work Sans"/>
                <a:ea typeface="+mn-ea"/>
                <a:cs typeface="+mn-cs"/>
              </a:rPr>
              <a:t>techniques.</a:t>
            </a:r>
          </a:p>
        </p:txBody>
      </p:sp>
      <p:sp>
        <p:nvSpPr>
          <p:cNvPr id="72" name="object 3">
            <a:extLst>
              <a:ext uri="{FF2B5EF4-FFF2-40B4-BE49-F238E27FC236}">
                <a16:creationId xmlns:a16="http://schemas.microsoft.com/office/drawing/2014/main" id="{02A8F650-CFE5-4C48-1A9B-02ECA58C0C90}"/>
              </a:ext>
            </a:extLst>
          </p:cNvPr>
          <p:cNvSpPr txBox="1"/>
          <p:nvPr/>
        </p:nvSpPr>
        <p:spPr>
          <a:xfrm>
            <a:off x="726282" y="2559249"/>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 Define a Standard Format:</a:t>
            </a:r>
          </a:p>
        </p:txBody>
      </p:sp>
      <p:sp>
        <p:nvSpPr>
          <p:cNvPr id="73" name="object 3">
            <a:extLst>
              <a:ext uri="{FF2B5EF4-FFF2-40B4-BE49-F238E27FC236}">
                <a16:creationId xmlns:a16="http://schemas.microsoft.com/office/drawing/2014/main" id="{0D7297CE-9F8F-CA38-BF6D-7AEDCE5915D0}"/>
              </a:ext>
            </a:extLst>
          </p:cNvPr>
          <p:cNvSpPr txBox="1"/>
          <p:nvPr/>
        </p:nvSpPr>
        <p:spPr>
          <a:xfrm>
            <a:off x="726281" y="2843080"/>
            <a:ext cx="10710867" cy="570486"/>
          </a:xfrm>
          <a:prstGeom prst="rect">
            <a:avLst/>
          </a:prstGeom>
        </p:spPr>
        <p:txBody>
          <a:bodyPr vert="horz" wrap="square" lIns="0" tIns="16329" rIns="0" bIns="0" rtlCol="0">
            <a:spAutoFit/>
          </a:bodyPr>
          <a:lstStyle/>
          <a:p>
            <a:pPr marL="276225" lvl="0" defTabSz="914400" hangingPunct="1">
              <a:lnSpc>
                <a:spcPct val="100000"/>
              </a:lnSpc>
              <a:spcBef>
                <a:spcPts val="0"/>
              </a:spcBef>
              <a:defRPr/>
            </a:pPr>
            <a:r>
              <a:rPr lang="en-GB" sz="1800" kern="1200" dirty="0">
                <a:solidFill>
                  <a:srgbClr val="000000">
                    <a:lumMod val="75000"/>
                    <a:lumOff val="25000"/>
                  </a:srgbClr>
                </a:solidFill>
                <a:latin typeface="Work Sans"/>
              </a:rPr>
              <a:t>✅ </a:t>
            </a:r>
            <a:r>
              <a:rPr kumimoji="0" lang="en-GB" sz="1800" i="0" u="none" strike="noStrike" kern="1200" cap="none" spc="0" normalizeH="0" baseline="0" noProof="0" dirty="0">
                <a:ln>
                  <a:noFill/>
                </a:ln>
                <a:solidFill>
                  <a:srgbClr val="000000">
                    <a:lumMod val="75000"/>
                    <a:lumOff val="25000"/>
                  </a:srgbClr>
                </a:solidFill>
                <a:effectLst/>
                <a:uLnTx/>
                <a:uFillTx/>
                <a:latin typeface="Work Sans"/>
                <a:ea typeface="+mn-ea"/>
                <a:cs typeface="+mn-cs"/>
              </a:rPr>
              <a:t>Establish a common standard for all datasets </a:t>
            </a:r>
            <a:br>
              <a:rPr kumimoji="0" lang="si-LK" sz="1800" i="0" u="none" strike="noStrike" kern="1200" cap="none" spc="0" normalizeH="0" baseline="0" noProof="0" dirty="0">
                <a:ln>
                  <a:noFill/>
                </a:ln>
                <a:solidFill>
                  <a:srgbClr val="000000">
                    <a:lumMod val="75000"/>
                    <a:lumOff val="25000"/>
                  </a:srgbClr>
                </a:solidFill>
                <a:effectLst/>
                <a:uLnTx/>
                <a:uFillTx/>
                <a:latin typeface="Work Sans"/>
                <a:ea typeface="+mn-ea"/>
                <a:cs typeface="+mn-cs"/>
              </a:rPr>
            </a:br>
            <a:r>
              <a:rPr kumimoji="0" lang="si-LK" sz="180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r>
              <a:rPr kumimoji="0" lang="en-GB" sz="1800" i="0" u="none" strike="noStrike" kern="1200" cap="none" spc="0" normalizeH="0" baseline="0" noProof="0" dirty="0">
                <a:ln>
                  <a:noFill/>
                </a:ln>
                <a:solidFill>
                  <a:srgbClr val="000000">
                    <a:lumMod val="75000"/>
                    <a:lumOff val="25000"/>
                  </a:srgbClr>
                </a:solidFill>
                <a:effectLst/>
                <a:uLnTx/>
                <a:uFillTx/>
                <a:latin typeface="Work Sans"/>
                <a:ea typeface="+mn-ea"/>
                <a:cs typeface="+mn-cs"/>
              </a:rPr>
              <a:t>ex: metric system for distance, ISO 8601 for time</a:t>
            </a:r>
            <a:r>
              <a:rPr lang="en-GB" sz="1800" kern="1200" dirty="0">
                <a:solidFill>
                  <a:srgbClr val="000000">
                    <a:lumMod val="75000"/>
                    <a:lumOff val="25000"/>
                  </a:srgbClr>
                </a:solidFill>
                <a:latin typeface="Work Sans"/>
              </a:rPr>
              <a:t>, WGS84 in decimal degrees (48.2082)</a:t>
            </a:r>
            <a:endParaRPr kumimoji="0" lang="en-GB" sz="1800" i="0" u="none" strike="noStrike" kern="1200" cap="none" spc="0" normalizeH="0" baseline="0" noProof="0" dirty="0">
              <a:ln>
                <a:noFill/>
              </a:ln>
              <a:solidFill>
                <a:srgbClr val="000000">
                  <a:lumMod val="75000"/>
                  <a:lumOff val="25000"/>
                </a:srgbClr>
              </a:solidFill>
              <a:effectLst/>
              <a:uLnTx/>
              <a:uFillTx/>
              <a:latin typeface="Work Sans"/>
              <a:ea typeface="+mn-ea"/>
              <a:cs typeface="+mn-cs"/>
            </a:endParaRPr>
          </a:p>
        </p:txBody>
      </p:sp>
      <p:sp>
        <p:nvSpPr>
          <p:cNvPr id="74" name="object 3">
            <a:extLst>
              <a:ext uri="{FF2B5EF4-FFF2-40B4-BE49-F238E27FC236}">
                <a16:creationId xmlns:a16="http://schemas.microsoft.com/office/drawing/2014/main" id="{88DE6695-B8E9-5145-B2B1-E897E774E92A}"/>
              </a:ext>
            </a:extLst>
          </p:cNvPr>
          <p:cNvSpPr txBox="1"/>
          <p:nvPr/>
        </p:nvSpPr>
        <p:spPr>
          <a:xfrm>
            <a:off x="726282" y="3534351"/>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 Document the Process:</a:t>
            </a:r>
          </a:p>
        </p:txBody>
      </p:sp>
      <p:sp>
        <p:nvSpPr>
          <p:cNvPr id="75" name="object 3">
            <a:extLst>
              <a:ext uri="{FF2B5EF4-FFF2-40B4-BE49-F238E27FC236}">
                <a16:creationId xmlns:a16="http://schemas.microsoft.com/office/drawing/2014/main" id="{5DA57A17-8DF7-1F23-0A5E-8C508A7DDDB7}"/>
              </a:ext>
            </a:extLst>
          </p:cNvPr>
          <p:cNvSpPr txBox="1"/>
          <p:nvPr/>
        </p:nvSpPr>
        <p:spPr>
          <a:xfrm>
            <a:off x="726280" y="3818927"/>
            <a:ext cx="10710867" cy="570486"/>
          </a:xfrm>
          <a:prstGeom prst="rect">
            <a:avLst/>
          </a:prstGeom>
        </p:spPr>
        <p:txBody>
          <a:bodyPr vert="horz" wrap="square" lIns="0" tIns="16329" rIns="0" bIns="0" rtlCol="0">
            <a:spAutoFit/>
          </a:bodyPr>
          <a:lstStyle/>
          <a:p>
            <a:pPr marL="276225" lvl="0" defTabSz="914400" hangingPunct="1">
              <a:lnSpc>
                <a:spcPct val="100000"/>
              </a:lnSpc>
              <a:spcBef>
                <a:spcPts val="0"/>
              </a:spcBef>
              <a:defRPr/>
            </a:pPr>
            <a:r>
              <a:rPr lang="en-GB" sz="1800" kern="1200" dirty="0">
                <a:solidFill>
                  <a:srgbClr val="000000">
                    <a:lumMod val="75000"/>
                    <a:lumOff val="25000"/>
                  </a:srgbClr>
                </a:solidFill>
                <a:latin typeface="Work Sans"/>
              </a:rPr>
              <a:t>✅ </a:t>
            </a:r>
            <a:r>
              <a:rPr kumimoji="0" lang="en-GB" sz="1800" i="0" u="none" strike="noStrike" kern="1200" cap="none" spc="0" normalizeH="0" baseline="0" noProof="0" dirty="0">
                <a:ln>
                  <a:noFill/>
                </a:ln>
                <a:solidFill>
                  <a:srgbClr val="000000">
                    <a:lumMod val="75000"/>
                    <a:lumOff val="25000"/>
                  </a:srgbClr>
                </a:solidFill>
                <a:effectLst/>
                <a:uLnTx/>
                <a:uFillTx/>
                <a:latin typeface="Work Sans"/>
                <a:ea typeface="+mn-ea"/>
                <a:cs typeface="+mn-cs"/>
              </a:rPr>
              <a:t>Maintain clear records of how data was standardized, so others can reproduce or verify </a:t>
            </a:r>
            <a:br>
              <a:rPr kumimoji="0" lang="si-LK" sz="1800" i="0" u="none" strike="noStrike" kern="1200" cap="none" spc="0" normalizeH="0" baseline="0" noProof="0" dirty="0">
                <a:ln>
                  <a:noFill/>
                </a:ln>
                <a:solidFill>
                  <a:srgbClr val="000000">
                    <a:lumMod val="75000"/>
                    <a:lumOff val="25000"/>
                  </a:srgbClr>
                </a:solidFill>
                <a:effectLst/>
                <a:uLnTx/>
                <a:uFillTx/>
                <a:latin typeface="Work Sans"/>
                <a:ea typeface="+mn-ea"/>
                <a:cs typeface="+mn-cs"/>
              </a:rPr>
            </a:br>
            <a:r>
              <a:rPr kumimoji="0" lang="si-LK" sz="180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r>
              <a:rPr kumimoji="0" lang="en-GB" sz="1800" i="0" u="none" strike="noStrike" kern="1200" cap="none" spc="0" normalizeH="0" baseline="0" noProof="0" dirty="0">
                <a:ln>
                  <a:noFill/>
                </a:ln>
                <a:solidFill>
                  <a:srgbClr val="000000">
                    <a:lumMod val="75000"/>
                    <a:lumOff val="25000"/>
                  </a:srgbClr>
                </a:solidFill>
                <a:effectLst/>
                <a:uLnTx/>
                <a:uFillTx/>
                <a:latin typeface="Work Sans"/>
                <a:ea typeface="+mn-ea"/>
                <a:cs typeface="+mn-cs"/>
              </a:rPr>
              <a:t>the results.</a:t>
            </a:r>
          </a:p>
        </p:txBody>
      </p:sp>
      <p:sp>
        <p:nvSpPr>
          <p:cNvPr id="76" name="object 3">
            <a:extLst>
              <a:ext uri="{FF2B5EF4-FFF2-40B4-BE49-F238E27FC236}">
                <a16:creationId xmlns:a16="http://schemas.microsoft.com/office/drawing/2014/main" id="{13E730CC-77C9-DC41-8E92-F820A75C240B}"/>
              </a:ext>
            </a:extLst>
          </p:cNvPr>
          <p:cNvSpPr txBox="1"/>
          <p:nvPr/>
        </p:nvSpPr>
        <p:spPr>
          <a:xfrm>
            <a:off x="740566" y="4528689"/>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4. Leverage Tools and Software:</a:t>
            </a:r>
          </a:p>
        </p:txBody>
      </p:sp>
      <p:sp>
        <p:nvSpPr>
          <p:cNvPr id="77" name="object 3">
            <a:extLst>
              <a:ext uri="{FF2B5EF4-FFF2-40B4-BE49-F238E27FC236}">
                <a16:creationId xmlns:a16="http://schemas.microsoft.com/office/drawing/2014/main" id="{17023F64-C7A4-F6D6-1C0B-850C8A8A49C6}"/>
              </a:ext>
            </a:extLst>
          </p:cNvPr>
          <p:cNvSpPr txBox="1"/>
          <p:nvPr/>
        </p:nvSpPr>
        <p:spPr>
          <a:xfrm>
            <a:off x="740565" y="4809657"/>
            <a:ext cx="10696581" cy="570486"/>
          </a:xfrm>
          <a:prstGeom prst="rect">
            <a:avLst/>
          </a:prstGeom>
        </p:spPr>
        <p:txBody>
          <a:bodyPr vert="horz" wrap="square" lIns="0" tIns="16329" rIns="0" bIns="0" rtlCol="0">
            <a:spAutoFit/>
          </a:bodyPr>
          <a:lstStyle/>
          <a:p>
            <a:pPr marL="276225" lvl="0" defTabSz="914400" hangingPunct="1">
              <a:lnSpc>
                <a:spcPct val="100000"/>
              </a:lnSpc>
              <a:spcBef>
                <a:spcPts val="0"/>
              </a:spcBef>
              <a:defRPr/>
            </a:pPr>
            <a:r>
              <a:rPr lang="en-GB" sz="1800" kern="1200" dirty="0">
                <a:solidFill>
                  <a:srgbClr val="000000">
                    <a:lumMod val="75000"/>
                    <a:lumOff val="25000"/>
                  </a:srgbClr>
                </a:solidFill>
                <a:latin typeface="Work Sans"/>
              </a:rPr>
              <a:t>✅ </a:t>
            </a:r>
            <a:r>
              <a:rPr kumimoji="0" lang="en-GB" sz="1800" i="0" u="none" strike="noStrike" kern="1200" cap="none" spc="0" normalizeH="0" baseline="0" noProof="0" dirty="0">
                <a:ln>
                  <a:noFill/>
                </a:ln>
                <a:solidFill>
                  <a:srgbClr val="000000">
                    <a:lumMod val="75000"/>
                    <a:lumOff val="25000"/>
                  </a:srgbClr>
                </a:solidFill>
                <a:effectLst/>
                <a:uLnTx/>
                <a:uFillTx/>
                <a:latin typeface="Work Sans"/>
                <a:ea typeface="+mn-ea"/>
                <a:cs typeface="+mn-cs"/>
              </a:rPr>
              <a:t>Use tools like Python, Excel, or specialized transport </a:t>
            </a:r>
            <a:r>
              <a:rPr kumimoji="0" lang="en-GB" sz="1800" i="0" u="none" strike="noStrike" kern="1200" cap="none" spc="0" normalizeH="0" baseline="0" noProof="0" dirty="0" err="1">
                <a:ln>
                  <a:noFill/>
                </a:ln>
                <a:solidFill>
                  <a:srgbClr val="000000">
                    <a:lumMod val="75000"/>
                    <a:lumOff val="25000"/>
                  </a:srgbClr>
                </a:solidFill>
                <a:effectLst/>
                <a:uLnTx/>
                <a:uFillTx/>
                <a:latin typeface="Work Sans"/>
                <a:ea typeface="+mn-ea"/>
                <a:cs typeface="+mn-cs"/>
              </a:rPr>
              <a:t>modeling</a:t>
            </a:r>
            <a:r>
              <a:rPr kumimoji="0" lang="en-GB" sz="180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software (ex: 2) for efficient format standardizing.</a:t>
            </a:r>
          </a:p>
        </p:txBody>
      </p:sp>
      <p:sp>
        <p:nvSpPr>
          <p:cNvPr id="78" name="object 3">
            <a:extLst>
              <a:ext uri="{FF2B5EF4-FFF2-40B4-BE49-F238E27FC236}">
                <a16:creationId xmlns:a16="http://schemas.microsoft.com/office/drawing/2014/main" id="{13F3D087-6A17-E70B-24F1-0915DA0EA83B}"/>
              </a:ext>
            </a:extLst>
          </p:cNvPr>
          <p:cNvSpPr txBox="1"/>
          <p:nvPr/>
        </p:nvSpPr>
        <p:spPr>
          <a:xfrm>
            <a:off x="711994" y="552932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5. Verify &amp; Validate the Standardized Data</a:t>
            </a:r>
          </a:p>
        </p:txBody>
      </p:sp>
      <p:sp>
        <p:nvSpPr>
          <p:cNvPr id="79" name="object 3">
            <a:extLst>
              <a:ext uri="{FF2B5EF4-FFF2-40B4-BE49-F238E27FC236}">
                <a16:creationId xmlns:a16="http://schemas.microsoft.com/office/drawing/2014/main" id="{E8ACD336-2CF4-3C2B-CF24-E372B5BD12E4}"/>
              </a:ext>
            </a:extLst>
          </p:cNvPr>
          <p:cNvSpPr txBox="1"/>
          <p:nvPr/>
        </p:nvSpPr>
        <p:spPr>
          <a:xfrm>
            <a:off x="711994" y="5805754"/>
            <a:ext cx="10696580" cy="293487"/>
          </a:xfrm>
          <a:prstGeom prst="rect">
            <a:avLst/>
          </a:prstGeom>
        </p:spPr>
        <p:txBody>
          <a:bodyPr vert="horz" wrap="square" lIns="0" tIns="16329" rIns="0" bIns="0" rtlCol="0">
            <a:spAutoFit/>
          </a:bodyPr>
          <a:lstStyle/>
          <a:p>
            <a:pPr marL="276225" lvl="0" defTabSz="914400" hangingPunct="1">
              <a:lnSpc>
                <a:spcPct val="100000"/>
              </a:lnSpc>
              <a:spcBef>
                <a:spcPts val="0"/>
              </a:spcBef>
              <a:defRPr/>
            </a:pPr>
            <a:r>
              <a:rPr lang="en-GB" sz="1800" kern="1200" dirty="0">
                <a:solidFill>
                  <a:srgbClr val="000000">
                    <a:lumMod val="75000"/>
                    <a:lumOff val="25000"/>
                  </a:srgbClr>
                </a:solidFill>
                <a:latin typeface="Work Sans"/>
              </a:rPr>
              <a:t>✅ </a:t>
            </a:r>
            <a:r>
              <a:rPr lang="en-GB" sz="1800" dirty="0"/>
              <a:t>Compare results with the original data to check for errors introduced during standardization.</a:t>
            </a:r>
            <a:endParaRPr kumimoji="0" lang="en-GB" sz="1800" i="0" u="none" strike="noStrike" kern="1200" cap="none" spc="0" normalizeH="0" baseline="0" noProof="0" dirty="0">
              <a:ln>
                <a:noFill/>
              </a:ln>
              <a:solidFill>
                <a:srgbClr val="000000">
                  <a:lumMod val="75000"/>
                  <a:lumOff val="25000"/>
                </a:srgbClr>
              </a:solidFill>
              <a:effectLst/>
              <a:uLnTx/>
              <a:uFillTx/>
              <a:latin typeface="Work Sans"/>
              <a:ea typeface="+mn-ea"/>
              <a:cs typeface="+mn-cs"/>
            </a:endParaRPr>
          </a:p>
        </p:txBody>
      </p:sp>
      <p:sp>
        <p:nvSpPr>
          <p:cNvPr id="2" name="object 3">
            <a:extLst>
              <a:ext uri="{FF2B5EF4-FFF2-40B4-BE49-F238E27FC236}">
                <a16:creationId xmlns:a16="http://schemas.microsoft.com/office/drawing/2014/main" id="{24567F00-1C27-3444-F6A1-85C686CDFEE6}"/>
              </a:ext>
            </a:extLst>
          </p:cNvPr>
          <p:cNvSpPr txBox="1"/>
          <p:nvPr/>
        </p:nvSpPr>
        <p:spPr>
          <a:xfrm>
            <a:off x="726280" y="1018779"/>
            <a:ext cx="10739438"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3.5 How to Standardize Transport Data: Best Practices</a:t>
            </a:r>
          </a:p>
        </p:txBody>
      </p:sp>
      <p:sp>
        <p:nvSpPr>
          <p:cNvPr id="7" name="object 2">
            <a:extLst>
              <a:ext uri="{FF2B5EF4-FFF2-40B4-BE49-F238E27FC236}">
                <a16:creationId xmlns:a16="http://schemas.microsoft.com/office/drawing/2014/main" id="{7E7CD603-5D8E-FE2E-E497-17F5DA9ED629}"/>
              </a:ext>
            </a:extLst>
          </p:cNvPr>
          <p:cNvSpPr txBox="1">
            <a:spLocks/>
          </p:cNvSpPr>
          <p:nvPr/>
        </p:nvSpPr>
        <p:spPr>
          <a:xfrm>
            <a:off x="726281" y="417600"/>
            <a:ext cx="385524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3. Data Format Standardizing</a:t>
            </a:r>
          </a:p>
        </p:txBody>
      </p:sp>
    </p:spTree>
    <p:extLst>
      <p:ext uri="{BB962C8B-B14F-4D97-AF65-F5344CB8AC3E}">
        <p14:creationId xmlns:p14="http://schemas.microsoft.com/office/powerpoint/2010/main" val="33398450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8895A-D809-298E-6514-4AC8FB306F1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D1E9D94-0757-7C5E-5E3F-D849A44760E6}"/>
              </a:ext>
            </a:extLst>
          </p:cNvPr>
          <p:cNvSpPr txBox="1">
            <a:spLocks noGrp="1"/>
          </p:cNvSpPr>
          <p:nvPr>
            <p:ph type="title"/>
          </p:nvPr>
        </p:nvSpPr>
        <p:spPr>
          <a:xfrm>
            <a:off x="726470" y="417692"/>
            <a:ext cx="5292493"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Intelligent Transportation System - Video</a:t>
            </a:r>
          </a:p>
        </p:txBody>
      </p:sp>
      <p:sp>
        <p:nvSpPr>
          <p:cNvPr id="3" name="object 3">
            <a:extLst>
              <a:ext uri="{FF2B5EF4-FFF2-40B4-BE49-F238E27FC236}">
                <a16:creationId xmlns:a16="http://schemas.microsoft.com/office/drawing/2014/main" id="{B8F18027-B9C5-A177-92D7-3D583F08ECB1}"/>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Intelligent Transportation System (ITS) Basics</a:t>
            </a:r>
          </a:p>
        </p:txBody>
      </p:sp>
      <p:sp>
        <p:nvSpPr>
          <p:cNvPr id="7" name="object 3">
            <a:extLst>
              <a:ext uri="{FF2B5EF4-FFF2-40B4-BE49-F238E27FC236}">
                <a16:creationId xmlns:a16="http://schemas.microsoft.com/office/drawing/2014/main" id="{92F6D2F3-5D86-D879-9C14-753F3E614DB0}"/>
              </a:ext>
            </a:extLst>
          </p:cNvPr>
          <p:cNvSpPr txBox="1"/>
          <p:nvPr/>
        </p:nvSpPr>
        <p:spPr>
          <a:xfrm>
            <a:off x="733424" y="1569219"/>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This video introduces Intelligent Transportation Systems (ITS) and shows how technology is used to make transportation safer, faster, and more efficient.</a:t>
            </a:r>
          </a:p>
        </p:txBody>
      </p:sp>
      <p:sp>
        <p:nvSpPr>
          <p:cNvPr id="4" name="object 3">
            <a:extLst>
              <a:ext uri="{FF2B5EF4-FFF2-40B4-BE49-F238E27FC236}">
                <a16:creationId xmlns:a16="http://schemas.microsoft.com/office/drawing/2014/main" id="{21642BF5-A945-56EA-5CE2-7AAB37C2A34D}"/>
              </a:ext>
            </a:extLst>
          </p:cNvPr>
          <p:cNvSpPr txBox="1"/>
          <p:nvPr/>
        </p:nvSpPr>
        <p:spPr>
          <a:xfrm>
            <a:off x="7629527" y="2342386"/>
            <a:ext cx="3829050" cy="1162956"/>
          </a:xfrm>
          <a:prstGeom prst="rect">
            <a:avLst/>
          </a:prstGeom>
        </p:spPr>
        <p:txBody>
          <a:bodyPr vert="horz" wrap="square" lIns="0" tIns="16329" rIns="0" bIns="0" rtlCol="0">
            <a:spAutoFit/>
          </a:bodyPr>
          <a:lstStyle/>
          <a:p>
            <a:pPr marL="16328" defTabSz="1175644" hangingPunct="1">
              <a:lnSpc>
                <a:spcPct val="100000"/>
              </a:lnSpc>
              <a:spcBef>
                <a:spcPts val="129"/>
              </a:spcBef>
              <a:defRPr/>
            </a:pPr>
            <a:r>
              <a:rPr lang="en-GB" sz="1800" b="1" dirty="0">
                <a:solidFill>
                  <a:sysClr val="windowText" lastClr="000000"/>
                </a:solidFill>
                <a:latin typeface="Arial"/>
                <a:cs typeface="Arial"/>
              </a:rPr>
              <a:t>Video Credits:</a:t>
            </a:r>
            <a:r>
              <a:rPr lang="en-GB" sz="1800" dirty="0">
                <a:solidFill>
                  <a:sysClr val="windowText" lastClr="000000"/>
                </a:solidFill>
                <a:latin typeface="Arial"/>
                <a:cs typeface="Arial"/>
              </a:rPr>
              <a:t> </a:t>
            </a:r>
            <a:r>
              <a:rPr lang="en-GB" sz="1800" dirty="0" err="1">
                <a:solidFill>
                  <a:sysClr val="windowText" lastClr="000000"/>
                </a:solidFill>
                <a:latin typeface="Arial"/>
                <a:cs typeface="Arial"/>
              </a:rPr>
              <a:t>bitsensing</a:t>
            </a:r>
            <a:endParaRPr lang="en-GB" sz="1800" dirty="0">
              <a:solidFill>
                <a:sysClr val="windowText" lastClr="000000"/>
              </a:solidFill>
              <a:latin typeface="Arial"/>
              <a:cs typeface="Arial"/>
            </a:endParaRPr>
          </a:p>
          <a:p>
            <a:pPr marL="16328" marR="0" lvl="0" indent="0" algn="l" defTabSz="1175644" rtl="0" eaLnBrk="1" fontAlgn="auto" latinLnBrk="0" hangingPunct="1">
              <a:lnSpc>
                <a:spcPct val="100000"/>
              </a:lnSpc>
              <a:spcBef>
                <a:spcPts val="129"/>
              </a:spcBef>
              <a:spcAft>
                <a:spcPts val="0"/>
              </a:spcAft>
              <a:buClrTx/>
              <a:buSzTx/>
              <a:buFontTx/>
              <a:buNone/>
              <a:tabLst/>
              <a:defRPr/>
            </a:pPr>
            <a:endPar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Video link: </a:t>
            </a: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hlinkClick r:id="rId4"/>
              </a:rPr>
              <a:t>https://youtu.be/f_ajC1wtwYA</a:t>
            </a:r>
            <a:endPar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endParaRPr>
          </a:p>
        </p:txBody>
      </p:sp>
      <p:pic>
        <p:nvPicPr>
          <p:cNvPr id="6" name="Online Media 5" title="Introducing The Intelligent Transportation System Solution for Smart Cities">
            <a:hlinkClick r:id="" action="ppaction://media"/>
            <a:extLst>
              <a:ext uri="{FF2B5EF4-FFF2-40B4-BE49-F238E27FC236}">
                <a16:creationId xmlns:a16="http://schemas.microsoft.com/office/drawing/2014/main" id="{C33097CB-3685-D524-E1C9-8AC2E4C6BCCA}"/>
              </a:ext>
            </a:extLst>
          </p:cNvPr>
          <p:cNvPicPr>
            <a:picLocks noRot="1" noChangeAspect="1"/>
          </p:cNvPicPr>
          <p:nvPr>
            <a:videoFile r:link="rId1"/>
          </p:nvPr>
        </p:nvPicPr>
        <p:blipFill>
          <a:blip r:embed="rId5"/>
          <a:stretch>
            <a:fillRect/>
          </a:stretch>
        </p:blipFill>
        <p:spPr>
          <a:xfrm>
            <a:off x="733423" y="2334142"/>
            <a:ext cx="6646283" cy="3755159"/>
          </a:xfrm>
          <a:prstGeom prst="rect">
            <a:avLst/>
          </a:prstGeom>
        </p:spPr>
      </p:pic>
    </p:spTree>
    <p:extLst>
      <p:ext uri="{BB962C8B-B14F-4D97-AF65-F5344CB8AC3E}">
        <p14:creationId xmlns:p14="http://schemas.microsoft.com/office/powerpoint/2010/main" val="1823031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60648817"/>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3A00C-5C4E-C3C0-FCB3-D503E108F9A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21B81F0-F4ED-47B9-13C6-7315C224C5A2}"/>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a:t>
            </a:r>
          </a:p>
          <a:p>
            <a:pPr algn="ctr"/>
            <a:r>
              <a:rPr lang="en-US" sz="3200" b="1" dirty="0">
                <a:solidFill>
                  <a:schemeClr val="bg1"/>
                </a:solidFill>
              </a:rPr>
              <a:t>Case Study</a:t>
            </a:r>
          </a:p>
        </p:txBody>
      </p:sp>
    </p:spTree>
    <p:extLst>
      <p:ext uri="{BB962C8B-B14F-4D97-AF65-F5344CB8AC3E}">
        <p14:creationId xmlns:p14="http://schemas.microsoft.com/office/powerpoint/2010/main" val="4185686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8988B-7D64-BE8A-41DF-89E4CC78E18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F5F26AB-5484-1F9A-55E8-6A117E865917}"/>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4.1 Hands-On Exercise: Preprocessing Raw Data with Issues</a:t>
            </a:r>
          </a:p>
        </p:txBody>
      </p:sp>
      <p:sp>
        <p:nvSpPr>
          <p:cNvPr id="5" name="object 3">
            <a:extLst>
              <a:ext uri="{FF2B5EF4-FFF2-40B4-BE49-F238E27FC236}">
                <a16:creationId xmlns:a16="http://schemas.microsoft.com/office/drawing/2014/main" id="{BCDA51D0-98F0-663A-0760-D2114E6FFBF4}"/>
              </a:ext>
            </a:extLst>
          </p:cNvPr>
          <p:cNvSpPr txBox="1"/>
          <p:nvPr/>
        </p:nvSpPr>
        <p:spPr>
          <a:xfrm>
            <a:off x="733424" y="1514807"/>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Identify and </a:t>
            </a:r>
            <a:r>
              <a:rPr lang="en-GB" sz="1800" dirty="0" err="1">
                <a:solidFill>
                  <a:sysClr val="windowText" lastClr="000000"/>
                </a:solidFill>
                <a:latin typeface="Arial"/>
                <a:cs typeface="Arial"/>
              </a:rPr>
              <a:t>analyze</a:t>
            </a:r>
            <a:r>
              <a:rPr lang="en-GB" sz="1800" dirty="0">
                <a:solidFill>
                  <a:sysClr val="windowText" lastClr="000000"/>
                </a:solidFill>
                <a:latin typeface="Arial"/>
                <a:cs typeface="Arial"/>
              </a:rPr>
              <a:t> all errors and preprocessing issues in the table below, addressing them one by one to ensure data quality, consistency, and usability for analysis.</a:t>
            </a:r>
          </a:p>
        </p:txBody>
      </p:sp>
      <p:graphicFrame>
        <p:nvGraphicFramePr>
          <p:cNvPr id="7" name="Table 6">
            <a:extLst>
              <a:ext uri="{FF2B5EF4-FFF2-40B4-BE49-F238E27FC236}">
                <a16:creationId xmlns:a16="http://schemas.microsoft.com/office/drawing/2014/main" id="{E7521652-DDD9-BCDB-766B-A4390C0D7070}"/>
              </a:ext>
            </a:extLst>
          </p:cNvPr>
          <p:cNvGraphicFramePr>
            <a:graphicFrameLocks noGrp="1"/>
          </p:cNvGraphicFramePr>
          <p:nvPr>
            <p:extLst>
              <p:ext uri="{D42A27DB-BD31-4B8C-83A1-F6EECF244321}">
                <p14:modId xmlns:p14="http://schemas.microsoft.com/office/powerpoint/2010/main" val="1639323484"/>
              </p:ext>
            </p:extLst>
          </p:nvPr>
        </p:nvGraphicFramePr>
        <p:xfrm>
          <a:off x="733424" y="2416303"/>
          <a:ext cx="10744200" cy="2595880"/>
        </p:xfrm>
        <a:graphic>
          <a:graphicData uri="http://schemas.openxmlformats.org/drawingml/2006/table">
            <a:tbl>
              <a:tblPr firstRow="1" bandRow="1">
                <a:tableStyleId>{5C22544A-7EE6-4342-B048-85BDC9FD1C3A}</a:tableStyleId>
              </a:tblPr>
              <a:tblGrid>
                <a:gridCol w="1219199">
                  <a:extLst>
                    <a:ext uri="{9D8B030D-6E8A-4147-A177-3AD203B41FA5}">
                      <a16:colId xmlns:a16="http://schemas.microsoft.com/office/drawing/2014/main" val="1755482268"/>
                    </a:ext>
                  </a:extLst>
                </a:gridCol>
                <a:gridCol w="819150">
                  <a:extLst>
                    <a:ext uri="{9D8B030D-6E8A-4147-A177-3AD203B41FA5}">
                      <a16:colId xmlns:a16="http://schemas.microsoft.com/office/drawing/2014/main" val="938120323"/>
                    </a:ext>
                  </a:extLst>
                </a:gridCol>
                <a:gridCol w="1657350">
                  <a:extLst>
                    <a:ext uri="{9D8B030D-6E8A-4147-A177-3AD203B41FA5}">
                      <a16:colId xmlns:a16="http://schemas.microsoft.com/office/drawing/2014/main" val="3705453515"/>
                    </a:ext>
                  </a:extLst>
                </a:gridCol>
                <a:gridCol w="2209800">
                  <a:extLst>
                    <a:ext uri="{9D8B030D-6E8A-4147-A177-3AD203B41FA5}">
                      <a16:colId xmlns:a16="http://schemas.microsoft.com/office/drawing/2014/main" val="3655006316"/>
                    </a:ext>
                  </a:extLst>
                </a:gridCol>
                <a:gridCol w="2400300">
                  <a:extLst>
                    <a:ext uri="{9D8B030D-6E8A-4147-A177-3AD203B41FA5}">
                      <a16:colId xmlns:a16="http://schemas.microsoft.com/office/drawing/2014/main" val="3311583749"/>
                    </a:ext>
                  </a:extLst>
                </a:gridCol>
                <a:gridCol w="2438401">
                  <a:extLst>
                    <a:ext uri="{9D8B030D-6E8A-4147-A177-3AD203B41FA5}">
                      <a16:colId xmlns:a16="http://schemas.microsoft.com/office/drawing/2014/main" val="3475959410"/>
                    </a:ext>
                  </a:extLst>
                </a:gridCol>
              </a:tblGrid>
              <a:tr h="370840">
                <a:tc>
                  <a:txBody>
                    <a:bodyPr/>
                    <a:lstStyle/>
                    <a:p>
                      <a:pPr algn="ctr"/>
                      <a:r>
                        <a:rPr lang="en-GB" sz="1800" dirty="0"/>
                        <a:t>Name</a:t>
                      </a:r>
                      <a:endParaRPr lang="LID4096" sz="1800" dirty="0"/>
                    </a:p>
                  </a:txBody>
                  <a:tcPr/>
                </a:tc>
                <a:tc>
                  <a:txBody>
                    <a:bodyPr/>
                    <a:lstStyle/>
                    <a:p>
                      <a:pPr algn="ctr"/>
                      <a:r>
                        <a:rPr lang="en-GB" sz="1800" dirty="0"/>
                        <a:t>Age</a:t>
                      </a:r>
                    </a:p>
                  </a:txBody>
                  <a:tcPr/>
                </a:tc>
                <a:tc>
                  <a:txBody>
                    <a:bodyPr/>
                    <a:lstStyle/>
                    <a:p>
                      <a:pPr algn="ctr"/>
                      <a:r>
                        <a:rPr lang="en-GB" sz="1800" dirty="0"/>
                        <a:t>Salary (€)</a:t>
                      </a:r>
                      <a:endParaRPr lang="LID4096" sz="1800" dirty="0"/>
                    </a:p>
                  </a:txBody>
                  <a:tcPr/>
                </a:tc>
                <a:tc>
                  <a:txBody>
                    <a:bodyPr/>
                    <a:lstStyle/>
                    <a:p>
                      <a:pPr algn="ctr"/>
                      <a:r>
                        <a:rPr lang="en-GB" sz="1800" dirty="0"/>
                        <a:t>Department</a:t>
                      </a:r>
                      <a:endParaRPr lang="LID4096" sz="1800" dirty="0"/>
                    </a:p>
                  </a:txBody>
                  <a:tcPr/>
                </a:tc>
                <a:tc>
                  <a:txBody>
                    <a:bodyPr/>
                    <a:lstStyle/>
                    <a:p>
                      <a:pPr algn="ctr"/>
                      <a:r>
                        <a:rPr lang="en-GB" sz="1800" dirty="0"/>
                        <a:t>Joining Date</a:t>
                      </a:r>
                      <a:endParaRPr lang="LID4096" sz="1800" dirty="0"/>
                    </a:p>
                  </a:txBody>
                  <a:tcPr/>
                </a:tc>
                <a:tc>
                  <a:txBody>
                    <a:bodyPr/>
                    <a:lstStyle/>
                    <a:p>
                      <a:pPr algn="ctr"/>
                      <a:r>
                        <a:rPr lang="en-GB" sz="1800" dirty="0"/>
                        <a:t>Email</a:t>
                      </a:r>
                      <a:endParaRPr lang="LID4096" sz="1800" dirty="0"/>
                    </a:p>
                  </a:txBody>
                  <a:tcPr/>
                </a:tc>
                <a:extLst>
                  <a:ext uri="{0D108BD9-81ED-4DB2-BD59-A6C34878D82A}">
                    <a16:rowId xmlns:a16="http://schemas.microsoft.com/office/drawing/2014/main" val="2509159265"/>
                  </a:ext>
                </a:extLst>
              </a:tr>
              <a:tr h="370840">
                <a:tc>
                  <a:txBody>
                    <a:bodyPr/>
                    <a:lstStyle/>
                    <a:p>
                      <a:pPr algn="ctr">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John</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b="0" kern="0" dirty="0">
                          <a:solidFill>
                            <a:schemeClr val="tx1"/>
                          </a:solidFill>
                          <a:effectLst/>
                          <a:latin typeface="+mn-lt"/>
                          <a:ea typeface="Times New Roman" panose="02020603050405020304" pitchFamily="18" charset="0"/>
                          <a:cs typeface="Times New Roman" panose="02020603050405020304" pitchFamily="18" charset="0"/>
                        </a:rPr>
                        <a:t>25</a:t>
                      </a:r>
                      <a:endParaRPr lang="en-AT"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b="0" kern="0" dirty="0">
                          <a:solidFill>
                            <a:schemeClr val="tx1"/>
                          </a:solidFill>
                          <a:effectLst/>
                          <a:latin typeface="+mn-lt"/>
                          <a:ea typeface="Times New Roman" panose="02020603050405020304" pitchFamily="18" charset="0"/>
                          <a:cs typeface="Times New Roman" panose="02020603050405020304" pitchFamily="18" charset="0"/>
                        </a:rPr>
                        <a:t>3</a:t>
                      </a:r>
                      <a:r>
                        <a:rPr lang="en-AT" sz="1800" b="0" kern="0" dirty="0">
                          <a:solidFill>
                            <a:schemeClr val="tx1"/>
                          </a:solidFill>
                          <a:effectLst/>
                          <a:latin typeface="+mn-lt"/>
                          <a:ea typeface="Times New Roman" panose="02020603050405020304" pitchFamily="18" charset="0"/>
                          <a:cs typeface="Times New Roman" panose="02020603050405020304" pitchFamily="18" charset="0"/>
                        </a:rPr>
                        <a:t>0,000.00</a:t>
                      </a:r>
                      <a:endParaRPr lang="en-AT"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b="0" kern="0" dirty="0">
                          <a:solidFill>
                            <a:schemeClr val="tx1"/>
                          </a:solidFill>
                          <a:effectLst/>
                          <a:latin typeface="+mn-lt"/>
                          <a:ea typeface="Times New Roman" panose="02020603050405020304" pitchFamily="18" charset="0"/>
                          <a:cs typeface="Times New Roman" panose="02020603050405020304" pitchFamily="18" charset="0"/>
                        </a:rPr>
                        <a:t>Sales</a:t>
                      </a:r>
                      <a:endParaRPr lang="en-GB"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b="0" kern="0" dirty="0">
                          <a:solidFill>
                            <a:schemeClr val="tx1"/>
                          </a:solidFill>
                          <a:effectLst/>
                          <a:latin typeface="+mn-lt"/>
                          <a:ea typeface="Times New Roman" panose="02020603050405020304" pitchFamily="18" charset="0"/>
                          <a:cs typeface="Times New Roman" panose="02020603050405020304" pitchFamily="18" charset="0"/>
                        </a:rPr>
                        <a:t>2020-01-15</a:t>
                      </a:r>
                      <a:endParaRPr lang="en-AT"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b="0" kern="0" dirty="0">
                          <a:solidFill>
                            <a:schemeClr val="tx1"/>
                          </a:solidFill>
                          <a:effectLst/>
                          <a:latin typeface="+mn-lt"/>
                          <a:ea typeface="Times New Roman" panose="02020603050405020304" pitchFamily="18" charset="0"/>
                          <a:cs typeface="Times New Roman" panose="02020603050405020304" pitchFamily="18" charset="0"/>
                        </a:rPr>
                        <a:t>john.doe@email.com</a:t>
                      </a:r>
                      <a:endParaRPr lang="en-GB"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75920149"/>
                  </a:ext>
                </a:extLst>
              </a:tr>
              <a:tr h="370840">
                <a:tc>
                  <a:txBody>
                    <a:bodyPr/>
                    <a:lstStyle/>
                    <a:p>
                      <a:pPr algn="ctr">
                        <a:lnSpc>
                          <a:spcPct val="115000"/>
                        </a:lnSpc>
                        <a:spcAft>
                          <a:spcPts val="800"/>
                        </a:spcAft>
                      </a:pPr>
                      <a:r>
                        <a:rPr lang="en-GB" sz="1800" b="1" kern="0">
                          <a:solidFill>
                            <a:schemeClr val="tx1"/>
                          </a:solidFill>
                          <a:effectLst/>
                          <a:latin typeface="+mn-lt"/>
                          <a:ea typeface="Times New Roman" panose="02020603050405020304" pitchFamily="18" charset="0"/>
                          <a:cs typeface="Times New Roman" panose="02020603050405020304" pitchFamily="18" charset="0"/>
                        </a:rPr>
                        <a:t>Sarah</a:t>
                      </a:r>
                      <a:endParaRPr lang="en-GB"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29</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IT</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Missing</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sarah.email.com</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45288351"/>
                  </a:ext>
                </a:extLst>
              </a:tr>
              <a:tr h="370840">
                <a:tc>
                  <a:txBody>
                    <a:bodyPr/>
                    <a:lstStyle/>
                    <a:p>
                      <a:pPr algn="ctr">
                        <a:lnSpc>
                          <a:spcPct val="115000"/>
                        </a:lnSpc>
                        <a:spcAft>
                          <a:spcPts val="800"/>
                        </a:spcAft>
                      </a:pPr>
                      <a:r>
                        <a:rPr lang="en-GB" sz="1800" b="1" kern="0">
                          <a:solidFill>
                            <a:schemeClr val="tx1"/>
                          </a:solidFill>
                          <a:effectLst/>
                          <a:latin typeface="+mn-lt"/>
                          <a:ea typeface="Times New Roman" panose="02020603050405020304" pitchFamily="18" charset="0"/>
                          <a:cs typeface="Times New Roman" panose="02020603050405020304" pitchFamily="18" charset="0"/>
                        </a:rPr>
                        <a:t>Mike</a:t>
                      </a:r>
                      <a:endParaRPr lang="en-GB"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60,000</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endParaRPr lang="en-AT" sz="1800" kern="100" dirty="0">
                        <a:solidFill>
                          <a:schemeClr val="tx1"/>
                        </a:solidFill>
                        <a:effectLst/>
                        <a:latin typeface="+mn-lt"/>
                      </a:endParaRPr>
                    </a:p>
                  </a:txBody>
                  <a:tcPr marL="68580" marR="68580" marT="0" marB="0" anchor="ct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2019/05/10</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kern="0" dirty="0" err="1">
                          <a:solidFill>
                            <a:schemeClr val="tx1"/>
                          </a:solidFill>
                          <a:effectLst/>
                          <a:latin typeface="+mn-lt"/>
                          <a:ea typeface="Times New Roman" panose="02020603050405020304" pitchFamily="18" charset="0"/>
                          <a:cs typeface="Times New Roman" panose="02020603050405020304" pitchFamily="18" charset="0"/>
                        </a:rPr>
                        <a:t>mike@email</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54510909"/>
                  </a:ext>
                </a:extLst>
              </a:tr>
              <a:tr h="370840">
                <a:tc>
                  <a:txBody>
                    <a:bodyPr/>
                    <a:lstStyle/>
                    <a:p>
                      <a:pPr algn="ctr">
                        <a:lnSpc>
                          <a:spcPct val="115000"/>
                        </a:lnSpc>
                        <a:spcAft>
                          <a:spcPts val="800"/>
                        </a:spcAft>
                      </a:pPr>
                      <a:r>
                        <a:rPr lang="en-GB" sz="1800" b="1" kern="0">
                          <a:solidFill>
                            <a:schemeClr val="tx1"/>
                          </a:solidFill>
                          <a:effectLst/>
                          <a:latin typeface="+mn-lt"/>
                          <a:ea typeface="Times New Roman" panose="02020603050405020304" pitchFamily="18" charset="0"/>
                          <a:cs typeface="Times New Roman" panose="02020603050405020304" pitchFamily="18" charset="0"/>
                        </a:rPr>
                        <a:t>Sarah</a:t>
                      </a:r>
                      <a:endParaRPr lang="en-GB"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29</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IT</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2020-02-01</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sarah.email.com</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67188357"/>
                  </a:ext>
                </a:extLst>
              </a:tr>
              <a:tr h="370840">
                <a:tc>
                  <a:txBody>
                    <a:bodyPr/>
                    <a:lstStyle/>
                    <a:p>
                      <a:pPr algn="ctr">
                        <a:lnSpc>
                          <a:spcPct val="115000"/>
                        </a:lnSpc>
                        <a:spcAft>
                          <a:spcPts val="800"/>
                        </a:spcAft>
                      </a:pPr>
                      <a:r>
                        <a:rPr lang="en-GB" sz="1800" b="1" kern="0">
                          <a:solidFill>
                            <a:schemeClr val="tx1"/>
                          </a:solidFill>
                          <a:effectLst/>
                          <a:latin typeface="+mn-lt"/>
                          <a:ea typeface="Times New Roman" panose="02020603050405020304" pitchFamily="18" charset="0"/>
                          <a:cs typeface="Times New Roman" panose="02020603050405020304" pitchFamily="18" charset="0"/>
                        </a:rPr>
                        <a:t>Peter</a:t>
                      </a:r>
                      <a:endParaRPr lang="en-GB"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34</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kern="0">
                          <a:solidFill>
                            <a:schemeClr val="tx1"/>
                          </a:solidFill>
                          <a:effectLst/>
                          <a:latin typeface="+mn-lt"/>
                          <a:ea typeface="Times New Roman" panose="02020603050405020304" pitchFamily="18" charset="0"/>
                          <a:cs typeface="Times New Roman" panose="02020603050405020304" pitchFamily="18" charset="0"/>
                        </a:rPr>
                        <a:t>N/A</a:t>
                      </a:r>
                      <a:endParaRPr lang="en-GB"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kern="0">
                          <a:solidFill>
                            <a:schemeClr val="tx1"/>
                          </a:solidFill>
                          <a:effectLst/>
                          <a:latin typeface="+mn-lt"/>
                          <a:ea typeface="Times New Roman" panose="02020603050405020304" pitchFamily="18" charset="0"/>
                          <a:cs typeface="Times New Roman" panose="02020603050405020304" pitchFamily="18" charset="0"/>
                        </a:rPr>
                        <a:t>HR</a:t>
                      </a:r>
                      <a:endParaRPr lang="en-GB"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2020-15-10</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peter@hr.email.com</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41259936"/>
                  </a:ext>
                </a:extLst>
              </a:tr>
              <a:tr h="370840">
                <a:tc>
                  <a:txBody>
                    <a:bodyPr/>
                    <a:lstStyle/>
                    <a:p>
                      <a:pPr algn="ctr">
                        <a:lnSpc>
                          <a:spcPct val="115000"/>
                        </a:lnSpc>
                        <a:spcAft>
                          <a:spcPts val="800"/>
                        </a:spcAft>
                      </a:pPr>
                      <a:r>
                        <a:rPr lang="en-GB" sz="1800" b="1" kern="0">
                          <a:solidFill>
                            <a:schemeClr val="tx1"/>
                          </a:solidFill>
                          <a:effectLst/>
                          <a:latin typeface="+mn-lt"/>
                          <a:ea typeface="Times New Roman" panose="02020603050405020304" pitchFamily="18" charset="0"/>
                          <a:cs typeface="Times New Roman" panose="02020603050405020304" pitchFamily="18" charset="0"/>
                        </a:rPr>
                        <a:t>Laura</a:t>
                      </a:r>
                      <a:endParaRPr lang="en-GB"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28</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45,000.00</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kern="0">
                          <a:solidFill>
                            <a:schemeClr val="tx1"/>
                          </a:solidFill>
                          <a:effectLst/>
                          <a:latin typeface="+mn-lt"/>
                          <a:ea typeface="Times New Roman" panose="02020603050405020304" pitchFamily="18" charset="0"/>
                          <a:cs typeface="Times New Roman" panose="02020603050405020304" pitchFamily="18" charset="0"/>
                        </a:rPr>
                        <a:t>Research/Dev</a:t>
                      </a:r>
                      <a:endParaRPr lang="en-GB"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2020-07-31</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laura@email.com</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30705026"/>
                  </a:ext>
                </a:extLst>
              </a:tr>
            </a:tbl>
          </a:graphicData>
        </a:graphic>
      </p:graphicFrame>
      <p:sp>
        <p:nvSpPr>
          <p:cNvPr id="4" name="object 2">
            <a:extLst>
              <a:ext uri="{FF2B5EF4-FFF2-40B4-BE49-F238E27FC236}">
                <a16:creationId xmlns:a16="http://schemas.microsoft.com/office/drawing/2014/main" id="{C3EE15BD-F617-3138-66E3-942A882E1B68}"/>
              </a:ext>
            </a:extLst>
          </p:cNvPr>
          <p:cNvSpPr txBox="1">
            <a:spLocks/>
          </p:cNvSpPr>
          <p:nvPr/>
        </p:nvSpPr>
        <p:spPr>
          <a:xfrm>
            <a:off x="726281" y="417600"/>
            <a:ext cx="182641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4. Case Study</a:t>
            </a:r>
          </a:p>
        </p:txBody>
      </p:sp>
      <p:sp>
        <p:nvSpPr>
          <p:cNvPr id="2" name="object 3">
            <a:extLst>
              <a:ext uri="{FF2B5EF4-FFF2-40B4-BE49-F238E27FC236}">
                <a16:creationId xmlns:a16="http://schemas.microsoft.com/office/drawing/2014/main" id="{F0185265-5092-39ED-A5ED-CAAFF5FF585E}"/>
              </a:ext>
            </a:extLst>
          </p:cNvPr>
          <p:cNvSpPr txBox="1"/>
          <p:nvPr/>
        </p:nvSpPr>
        <p:spPr>
          <a:xfrm>
            <a:off x="726281" y="5276518"/>
            <a:ext cx="10725152" cy="860309"/>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You can use the provided Excel file containing this table. Please copy the table to a new sheet and start the cleaning process manually by identifying and correcting each issue step by step.</a:t>
            </a:r>
          </a:p>
          <a:p>
            <a:pPr marL="16328" defTabSz="1175644" hangingPunct="1">
              <a:lnSpc>
                <a:spcPct val="100000"/>
              </a:lnSpc>
              <a:spcBef>
                <a:spcPts val="129"/>
              </a:spcBef>
            </a:pPr>
            <a:r>
              <a:rPr lang="en-GB" sz="1800" dirty="0">
                <a:solidFill>
                  <a:sysClr val="windowText" lastClr="000000"/>
                </a:solidFill>
                <a:latin typeface="Arial"/>
                <a:cs typeface="Arial"/>
              </a:rPr>
              <a:t>File name: </a:t>
            </a:r>
            <a:r>
              <a:rPr lang="en-GB" sz="1800" i="1" dirty="0">
                <a:solidFill>
                  <a:sysClr val="windowText" lastClr="000000"/>
                </a:solidFill>
                <a:latin typeface="Arial"/>
                <a:cs typeface="Arial"/>
              </a:rPr>
              <a:t>“4.1_Hands-On_Exercise-Preprocessing_Raw_Data_with_Issues.xlsx”</a:t>
            </a:r>
          </a:p>
        </p:txBody>
      </p:sp>
    </p:spTree>
    <p:extLst>
      <p:ext uri="{BB962C8B-B14F-4D97-AF65-F5344CB8AC3E}">
        <p14:creationId xmlns:p14="http://schemas.microsoft.com/office/powerpoint/2010/main" val="37834058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06CCD-A1BA-F2B8-F616-6C6E74F2959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249CA733-0D41-A150-BFE2-29C410D1E006}"/>
              </a:ext>
            </a:extLst>
          </p:cNvPr>
          <p:cNvSpPr txBox="1"/>
          <p:nvPr/>
        </p:nvSpPr>
        <p:spPr>
          <a:xfrm>
            <a:off x="733424" y="1025080"/>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D60C426B-BF41-D0DD-BE1E-95262698B176}"/>
              </a:ext>
            </a:extLst>
          </p:cNvPr>
          <p:cNvSpPr txBox="1"/>
          <p:nvPr/>
        </p:nvSpPr>
        <p:spPr>
          <a:xfrm>
            <a:off x="733424" y="1514807"/>
            <a:ext cx="10725152" cy="259312"/>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GB" sz="1200" dirty="0">
                <a:solidFill>
                  <a:sysClr val="windowText" lastClr="000000"/>
                </a:solidFill>
                <a:latin typeface="Arial"/>
                <a:cs typeface="Arial"/>
              </a:rPr>
              <a:t> </a:t>
            </a:r>
          </a:p>
        </p:txBody>
      </p:sp>
      <p:graphicFrame>
        <p:nvGraphicFramePr>
          <p:cNvPr id="4" name="Table 3">
            <a:extLst>
              <a:ext uri="{FF2B5EF4-FFF2-40B4-BE49-F238E27FC236}">
                <a16:creationId xmlns:a16="http://schemas.microsoft.com/office/drawing/2014/main" id="{6C502B0E-2AD6-E18E-679E-00ED7DB8335D}"/>
              </a:ext>
            </a:extLst>
          </p:cNvPr>
          <p:cNvGraphicFramePr>
            <a:graphicFrameLocks noGrp="1"/>
          </p:cNvGraphicFramePr>
          <p:nvPr>
            <p:extLst>
              <p:ext uri="{D42A27DB-BD31-4B8C-83A1-F6EECF244321}">
                <p14:modId xmlns:p14="http://schemas.microsoft.com/office/powerpoint/2010/main" val="2727563168"/>
              </p:ext>
            </p:extLst>
          </p:nvPr>
        </p:nvGraphicFramePr>
        <p:xfrm>
          <a:off x="723900" y="918931"/>
          <a:ext cx="10744200" cy="2595880"/>
        </p:xfrm>
        <a:graphic>
          <a:graphicData uri="http://schemas.openxmlformats.org/drawingml/2006/table">
            <a:tbl>
              <a:tblPr firstRow="1" bandRow="1">
                <a:tableStyleId>{5C22544A-7EE6-4342-B048-85BDC9FD1C3A}</a:tableStyleId>
              </a:tblPr>
              <a:tblGrid>
                <a:gridCol w="1219199">
                  <a:extLst>
                    <a:ext uri="{9D8B030D-6E8A-4147-A177-3AD203B41FA5}">
                      <a16:colId xmlns:a16="http://schemas.microsoft.com/office/drawing/2014/main" val="1755482268"/>
                    </a:ext>
                  </a:extLst>
                </a:gridCol>
                <a:gridCol w="819150">
                  <a:extLst>
                    <a:ext uri="{9D8B030D-6E8A-4147-A177-3AD203B41FA5}">
                      <a16:colId xmlns:a16="http://schemas.microsoft.com/office/drawing/2014/main" val="938120323"/>
                    </a:ext>
                  </a:extLst>
                </a:gridCol>
                <a:gridCol w="1657350">
                  <a:extLst>
                    <a:ext uri="{9D8B030D-6E8A-4147-A177-3AD203B41FA5}">
                      <a16:colId xmlns:a16="http://schemas.microsoft.com/office/drawing/2014/main" val="3705453515"/>
                    </a:ext>
                  </a:extLst>
                </a:gridCol>
                <a:gridCol w="2209800">
                  <a:extLst>
                    <a:ext uri="{9D8B030D-6E8A-4147-A177-3AD203B41FA5}">
                      <a16:colId xmlns:a16="http://schemas.microsoft.com/office/drawing/2014/main" val="3655006316"/>
                    </a:ext>
                  </a:extLst>
                </a:gridCol>
                <a:gridCol w="2400300">
                  <a:extLst>
                    <a:ext uri="{9D8B030D-6E8A-4147-A177-3AD203B41FA5}">
                      <a16:colId xmlns:a16="http://schemas.microsoft.com/office/drawing/2014/main" val="3311583749"/>
                    </a:ext>
                  </a:extLst>
                </a:gridCol>
                <a:gridCol w="2438401">
                  <a:extLst>
                    <a:ext uri="{9D8B030D-6E8A-4147-A177-3AD203B41FA5}">
                      <a16:colId xmlns:a16="http://schemas.microsoft.com/office/drawing/2014/main" val="3475959410"/>
                    </a:ext>
                  </a:extLst>
                </a:gridCol>
              </a:tblGrid>
              <a:tr h="370840">
                <a:tc>
                  <a:txBody>
                    <a:bodyPr/>
                    <a:lstStyle/>
                    <a:p>
                      <a:pPr algn="ctr"/>
                      <a:r>
                        <a:rPr lang="en-GB" sz="1800" dirty="0"/>
                        <a:t>Name</a:t>
                      </a:r>
                      <a:endParaRPr lang="LID4096" sz="1800" dirty="0"/>
                    </a:p>
                  </a:txBody>
                  <a:tcPr/>
                </a:tc>
                <a:tc>
                  <a:txBody>
                    <a:bodyPr/>
                    <a:lstStyle/>
                    <a:p>
                      <a:pPr algn="ctr"/>
                      <a:r>
                        <a:rPr lang="en-GB" sz="1800" dirty="0"/>
                        <a:t>Age</a:t>
                      </a:r>
                    </a:p>
                  </a:txBody>
                  <a:tcPr/>
                </a:tc>
                <a:tc>
                  <a:txBody>
                    <a:bodyPr/>
                    <a:lstStyle/>
                    <a:p>
                      <a:pPr algn="ctr"/>
                      <a:r>
                        <a:rPr lang="en-GB" sz="1800" dirty="0"/>
                        <a:t>Salary (€)</a:t>
                      </a:r>
                      <a:endParaRPr lang="LID4096" sz="1800" dirty="0"/>
                    </a:p>
                  </a:txBody>
                  <a:tcPr/>
                </a:tc>
                <a:tc>
                  <a:txBody>
                    <a:bodyPr/>
                    <a:lstStyle/>
                    <a:p>
                      <a:pPr algn="ctr"/>
                      <a:r>
                        <a:rPr lang="en-GB" sz="1800" dirty="0"/>
                        <a:t>Department</a:t>
                      </a:r>
                      <a:endParaRPr lang="LID4096" sz="1800" dirty="0"/>
                    </a:p>
                  </a:txBody>
                  <a:tcPr/>
                </a:tc>
                <a:tc>
                  <a:txBody>
                    <a:bodyPr/>
                    <a:lstStyle/>
                    <a:p>
                      <a:pPr algn="ctr"/>
                      <a:r>
                        <a:rPr lang="en-GB" sz="1800" dirty="0"/>
                        <a:t>Joining Date</a:t>
                      </a:r>
                      <a:endParaRPr lang="LID4096" sz="1800" dirty="0"/>
                    </a:p>
                  </a:txBody>
                  <a:tcPr/>
                </a:tc>
                <a:tc>
                  <a:txBody>
                    <a:bodyPr/>
                    <a:lstStyle/>
                    <a:p>
                      <a:pPr algn="ctr"/>
                      <a:r>
                        <a:rPr lang="en-GB" sz="1800" dirty="0"/>
                        <a:t>Email</a:t>
                      </a:r>
                      <a:endParaRPr lang="LID4096" sz="1800" dirty="0"/>
                    </a:p>
                  </a:txBody>
                  <a:tcPr/>
                </a:tc>
                <a:extLst>
                  <a:ext uri="{0D108BD9-81ED-4DB2-BD59-A6C34878D82A}">
                    <a16:rowId xmlns:a16="http://schemas.microsoft.com/office/drawing/2014/main" val="2509159265"/>
                  </a:ext>
                </a:extLst>
              </a:tr>
              <a:tr h="370840">
                <a:tc>
                  <a:txBody>
                    <a:bodyPr/>
                    <a:lstStyle/>
                    <a:p>
                      <a:pPr algn="ctr">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John</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AT" sz="1800" b="0" kern="0" dirty="0">
                          <a:solidFill>
                            <a:schemeClr val="tx1"/>
                          </a:solidFill>
                          <a:effectLst/>
                          <a:latin typeface="+mn-lt"/>
                          <a:ea typeface="Times New Roman" panose="02020603050405020304" pitchFamily="18" charset="0"/>
                          <a:cs typeface="Times New Roman" panose="02020603050405020304" pitchFamily="18" charset="0"/>
                        </a:rPr>
                        <a:t>25</a:t>
                      </a:r>
                      <a:endParaRPr lang="en-AT"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b="0" kern="0" dirty="0">
                          <a:solidFill>
                            <a:schemeClr val="tx1"/>
                          </a:solidFill>
                          <a:effectLst/>
                          <a:latin typeface="+mn-lt"/>
                          <a:ea typeface="Times New Roman" panose="02020603050405020304" pitchFamily="18" charset="0"/>
                          <a:cs typeface="Times New Roman" panose="02020603050405020304" pitchFamily="18" charset="0"/>
                        </a:rPr>
                        <a:t>3</a:t>
                      </a:r>
                      <a:r>
                        <a:rPr lang="en-AT" sz="1800" b="0" kern="0" dirty="0">
                          <a:solidFill>
                            <a:schemeClr val="tx1"/>
                          </a:solidFill>
                          <a:effectLst/>
                          <a:latin typeface="+mn-lt"/>
                          <a:ea typeface="Times New Roman" panose="02020603050405020304" pitchFamily="18" charset="0"/>
                          <a:cs typeface="Times New Roman" panose="02020603050405020304" pitchFamily="18" charset="0"/>
                        </a:rPr>
                        <a:t>0,000.00</a:t>
                      </a:r>
                      <a:endParaRPr lang="en-AT"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800" b="0" kern="0" dirty="0">
                          <a:solidFill>
                            <a:schemeClr val="tx1"/>
                          </a:solidFill>
                          <a:effectLst/>
                          <a:latin typeface="+mn-lt"/>
                          <a:ea typeface="Times New Roman" panose="02020603050405020304" pitchFamily="18" charset="0"/>
                          <a:cs typeface="Times New Roman" panose="02020603050405020304" pitchFamily="18" charset="0"/>
                        </a:rPr>
                        <a:t>Sales</a:t>
                      </a:r>
                      <a:endParaRPr lang="en-GB"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b="0" kern="0" dirty="0">
                          <a:solidFill>
                            <a:schemeClr val="tx1"/>
                          </a:solidFill>
                          <a:effectLst/>
                          <a:latin typeface="+mn-lt"/>
                          <a:ea typeface="Times New Roman" panose="02020603050405020304" pitchFamily="18" charset="0"/>
                          <a:cs typeface="Times New Roman" panose="02020603050405020304" pitchFamily="18" charset="0"/>
                        </a:rPr>
                        <a:t>2020-01-15</a:t>
                      </a:r>
                      <a:endParaRPr lang="en-AT"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800" b="0" kern="0" dirty="0">
                          <a:solidFill>
                            <a:schemeClr val="tx1"/>
                          </a:solidFill>
                          <a:effectLst/>
                          <a:latin typeface="+mn-lt"/>
                          <a:ea typeface="Times New Roman" panose="02020603050405020304" pitchFamily="18" charset="0"/>
                          <a:cs typeface="Times New Roman" panose="02020603050405020304" pitchFamily="18" charset="0"/>
                        </a:rPr>
                        <a:t>john.doe@email.com</a:t>
                      </a:r>
                      <a:endParaRPr lang="en-GB"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75920149"/>
                  </a:ext>
                </a:extLst>
              </a:tr>
              <a:tr h="370840">
                <a:tc>
                  <a:txBody>
                    <a:bodyPr/>
                    <a:lstStyle/>
                    <a:p>
                      <a:pPr algn="ctr">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Sarah</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29</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IT</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Missing</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Sarah.email.com</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845288351"/>
                  </a:ext>
                </a:extLst>
              </a:tr>
              <a:tr h="370840">
                <a:tc>
                  <a:txBody>
                    <a:bodyPr/>
                    <a:lstStyle/>
                    <a:p>
                      <a:pPr algn="ctr">
                        <a:lnSpc>
                          <a:spcPct val="115000"/>
                        </a:lnSpc>
                        <a:spcAft>
                          <a:spcPts val="800"/>
                        </a:spcAft>
                      </a:pPr>
                      <a:r>
                        <a:rPr lang="en-GB" sz="1800" b="1" kern="0">
                          <a:solidFill>
                            <a:schemeClr val="tx1"/>
                          </a:solidFill>
                          <a:effectLst/>
                          <a:latin typeface="+mn-lt"/>
                          <a:ea typeface="Times New Roman" panose="02020603050405020304" pitchFamily="18" charset="0"/>
                          <a:cs typeface="Times New Roman" panose="02020603050405020304" pitchFamily="18" charset="0"/>
                        </a:rPr>
                        <a:t>Mike</a:t>
                      </a:r>
                      <a:endParaRPr lang="en-GB"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60,000</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endParaRPr lang="en-AT" sz="1800" kern="100" dirty="0">
                        <a:solidFill>
                          <a:schemeClr val="tx1"/>
                        </a:solidFill>
                        <a:effectLst/>
                        <a:latin typeface="+mn-lt"/>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2019/05/10</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800" kern="0" dirty="0" err="1">
                          <a:solidFill>
                            <a:schemeClr val="tx1"/>
                          </a:solidFill>
                          <a:effectLst/>
                          <a:latin typeface="+mn-lt"/>
                          <a:ea typeface="Times New Roman" panose="02020603050405020304" pitchFamily="18" charset="0"/>
                          <a:cs typeface="Times New Roman" panose="02020603050405020304" pitchFamily="18" charset="0"/>
                        </a:rPr>
                        <a:t>mike@email</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2054510909"/>
                  </a:ext>
                </a:extLst>
              </a:tr>
              <a:tr h="370840">
                <a:tc>
                  <a:txBody>
                    <a:bodyPr/>
                    <a:lstStyle/>
                    <a:p>
                      <a:pPr algn="ctr">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Sarah</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29</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tcP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800" kern="0">
                          <a:solidFill>
                            <a:schemeClr val="tx1"/>
                          </a:solidFill>
                          <a:effectLst/>
                          <a:latin typeface="+mn-lt"/>
                          <a:ea typeface="Times New Roman" panose="02020603050405020304" pitchFamily="18" charset="0"/>
                          <a:cs typeface="Times New Roman" panose="02020603050405020304" pitchFamily="18" charset="0"/>
                        </a:rPr>
                        <a:t>IT</a:t>
                      </a:r>
                      <a:endParaRPr lang="en-GB"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T w="12700" cap="flat" cmpd="sng" algn="ctr">
                      <a:solidFill>
                        <a:srgbClr val="FF0000"/>
                      </a:solidFill>
                      <a:prstDash val="solid"/>
                      <a:round/>
                      <a:headEnd type="none" w="med" len="med"/>
                      <a:tailEnd type="none" w="med" len="med"/>
                    </a:lnT>
                  </a:tcP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2020-02-01</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sarah.email.com</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667188357"/>
                  </a:ext>
                </a:extLst>
              </a:tr>
              <a:tr h="370840">
                <a:tc>
                  <a:txBody>
                    <a:bodyPr/>
                    <a:lstStyle/>
                    <a:p>
                      <a:pPr algn="ctr">
                        <a:lnSpc>
                          <a:spcPct val="115000"/>
                        </a:lnSpc>
                        <a:spcAft>
                          <a:spcPts val="800"/>
                        </a:spcAft>
                      </a:pPr>
                      <a:r>
                        <a:rPr lang="en-GB" sz="1800" b="1" kern="0">
                          <a:solidFill>
                            <a:schemeClr val="tx1"/>
                          </a:solidFill>
                          <a:effectLst/>
                          <a:latin typeface="+mn-lt"/>
                          <a:ea typeface="Times New Roman" panose="02020603050405020304" pitchFamily="18" charset="0"/>
                          <a:cs typeface="Times New Roman" panose="02020603050405020304" pitchFamily="18" charset="0"/>
                        </a:rPr>
                        <a:t>Peter</a:t>
                      </a:r>
                      <a:endParaRPr lang="en-GB"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T w="12700" cap="flat" cmpd="sng" algn="ctr">
                      <a:solidFill>
                        <a:srgbClr val="FF0000"/>
                      </a:solidFill>
                      <a:prstDash val="solid"/>
                      <a:round/>
                      <a:headEnd type="none" w="med" len="med"/>
                      <a:tailEnd type="none" w="med" len="med"/>
                    </a:lnT>
                  </a:tcP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34</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R w="12700" cap="flat" cmpd="sng" algn="ctr">
                      <a:solidFill>
                        <a:srgbClr val="FF0000"/>
                      </a:solidFill>
                      <a:prstDash val="solid"/>
                      <a:round/>
                      <a:headEnd type="none" w="med" len="med"/>
                      <a:tailEnd type="none" w="med" len="med"/>
                    </a:lnR>
                  </a:tcP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N/A</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800" kern="0">
                          <a:solidFill>
                            <a:schemeClr val="tx1"/>
                          </a:solidFill>
                          <a:effectLst/>
                          <a:latin typeface="+mn-lt"/>
                          <a:ea typeface="Times New Roman" panose="02020603050405020304" pitchFamily="18" charset="0"/>
                          <a:cs typeface="Times New Roman" panose="02020603050405020304" pitchFamily="18" charset="0"/>
                        </a:rPr>
                        <a:t>HR</a:t>
                      </a:r>
                      <a:endParaRPr lang="en-GB"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2020-15-10</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peter@hr.email.com</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T w="12700" cap="flat" cmpd="sng" algn="ctr">
                      <a:solidFill>
                        <a:srgbClr val="FF0000"/>
                      </a:solidFill>
                      <a:prstDash val="solid"/>
                      <a:round/>
                      <a:headEnd type="none" w="med" len="med"/>
                      <a:tailEnd type="none" w="med" len="med"/>
                    </a:lnT>
                  </a:tcPr>
                </a:tc>
                <a:extLst>
                  <a:ext uri="{0D108BD9-81ED-4DB2-BD59-A6C34878D82A}">
                    <a16:rowId xmlns:a16="http://schemas.microsoft.com/office/drawing/2014/main" val="1341259936"/>
                  </a:ext>
                </a:extLst>
              </a:tr>
              <a:tr h="370840">
                <a:tc>
                  <a:txBody>
                    <a:bodyPr/>
                    <a:lstStyle/>
                    <a:p>
                      <a:pPr algn="ctr">
                        <a:lnSpc>
                          <a:spcPct val="115000"/>
                        </a:lnSpc>
                        <a:spcAft>
                          <a:spcPts val="800"/>
                        </a:spcAft>
                      </a:pPr>
                      <a:r>
                        <a:rPr lang="en-GB" sz="1800" b="1" kern="0">
                          <a:solidFill>
                            <a:schemeClr val="tx1"/>
                          </a:solidFill>
                          <a:effectLst/>
                          <a:latin typeface="+mn-lt"/>
                          <a:ea typeface="Times New Roman" panose="02020603050405020304" pitchFamily="18" charset="0"/>
                          <a:cs typeface="Times New Roman" panose="02020603050405020304" pitchFamily="18" charset="0"/>
                        </a:rPr>
                        <a:t>Laura</a:t>
                      </a:r>
                      <a:endParaRPr lang="en-GB"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28</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45,000.00</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tcP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Research/Dev</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2020-07-31</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T w="12700" cap="flat" cmpd="sng" algn="ctr">
                      <a:solidFill>
                        <a:srgbClr val="FF0000"/>
                      </a:solidFill>
                      <a:prstDash val="solid"/>
                      <a:round/>
                      <a:headEnd type="none" w="med" len="med"/>
                      <a:tailEnd type="none" w="med" len="med"/>
                    </a:lnT>
                  </a:tcP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laura@email.com</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30705026"/>
                  </a:ext>
                </a:extLst>
              </a:tr>
            </a:tbl>
          </a:graphicData>
        </a:graphic>
      </p:graphicFrame>
      <p:sp>
        <p:nvSpPr>
          <p:cNvPr id="9" name="object 3">
            <a:extLst>
              <a:ext uri="{FF2B5EF4-FFF2-40B4-BE49-F238E27FC236}">
                <a16:creationId xmlns:a16="http://schemas.microsoft.com/office/drawing/2014/main" id="{3F0DBB71-CC5D-AB68-872C-8F7F5A99C6CA}"/>
              </a:ext>
            </a:extLst>
          </p:cNvPr>
          <p:cNvSpPr txBox="1"/>
          <p:nvPr/>
        </p:nvSpPr>
        <p:spPr>
          <a:xfrm>
            <a:off x="723901" y="3665960"/>
            <a:ext cx="5210174" cy="2406886"/>
          </a:xfrm>
          <a:prstGeom prst="rect">
            <a:avLst/>
          </a:prstGeom>
        </p:spPr>
        <p:txBody>
          <a:bodyPr vert="horz" wrap="square" lIns="0" tIns="16329" rIns="0" bIns="0" rtlCol="0">
            <a:spAutoFit/>
          </a:bodyPr>
          <a:lstStyle/>
          <a:p>
            <a:pPr marL="244928" indent="-228600" defTabSz="1175644" hangingPunct="1">
              <a:lnSpc>
                <a:spcPct val="150000"/>
              </a:lnSpc>
              <a:spcBef>
                <a:spcPts val="129"/>
              </a:spcBef>
              <a:buFont typeface="+mj-lt"/>
              <a:buAutoNum type="arabicPeriod"/>
            </a:pPr>
            <a:r>
              <a:rPr lang="en-GB" sz="1300" b="1" dirty="0">
                <a:solidFill>
                  <a:sysClr val="windowText" lastClr="000000"/>
                </a:solidFill>
                <a:latin typeface="Arial"/>
                <a:cs typeface="Arial"/>
              </a:rPr>
              <a:t>Missing Values: </a:t>
            </a:r>
          </a:p>
          <a:p>
            <a:pPr marL="447675" indent="-171450" defTabSz="1175644" hangingPunct="1">
              <a:lnSpc>
                <a:spcPct val="100000"/>
              </a:lnSpc>
              <a:spcBef>
                <a:spcPts val="129"/>
              </a:spcBef>
              <a:buFont typeface="Wingdings 2" panose="05020102010507070707" pitchFamily="18" charset="2"/>
              <a:buChar char="R"/>
            </a:pPr>
            <a:r>
              <a:rPr lang="en-GB" sz="1300" dirty="0">
                <a:solidFill>
                  <a:sysClr val="windowText" lastClr="000000"/>
                </a:solidFill>
                <a:latin typeface="Arial"/>
                <a:cs typeface="Arial"/>
              </a:rPr>
              <a:t>Missing values in columns like "Age", "Salary (€)“, “Department” </a:t>
            </a:r>
            <a:br>
              <a:rPr lang="en-GB" sz="1300" dirty="0">
                <a:solidFill>
                  <a:sysClr val="windowText" lastClr="000000"/>
                </a:solidFill>
                <a:latin typeface="Arial"/>
                <a:cs typeface="Arial"/>
              </a:rPr>
            </a:br>
            <a:r>
              <a:rPr lang="en-GB" sz="1300" dirty="0">
                <a:solidFill>
                  <a:sysClr val="windowText" lastClr="000000"/>
                </a:solidFill>
                <a:latin typeface="Arial"/>
                <a:cs typeface="Arial"/>
              </a:rPr>
              <a:t>and "Joining Date"</a:t>
            </a:r>
          </a:p>
          <a:p>
            <a:pPr marL="16328" defTabSz="1175644" hangingPunct="1">
              <a:lnSpc>
                <a:spcPct val="150000"/>
              </a:lnSpc>
              <a:spcBef>
                <a:spcPts val="129"/>
              </a:spcBef>
            </a:pPr>
            <a:r>
              <a:rPr lang="en-GB" sz="1300" b="1" dirty="0">
                <a:solidFill>
                  <a:sysClr val="windowText" lastClr="000000"/>
                </a:solidFill>
                <a:latin typeface="Arial"/>
                <a:cs typeface="Arial"/>
              </a:rPr>
              <a:t>2. Inconsistent Formats: </a:t>
            </a:r>
          </a:p>
          <a:p>
            <a:pPr marL="447675" indent="-171450" defTabSz="1175644" hangingPunct="1">
              <a:lnSpc>
                <a:spcPct val="100000"/>
              </a:lnSpc>
              <a:spcBef>
                <a:spcPts val="129"/>
              </a:spcBef>
              <a:buFont typeface="Wingdings 2" panose="05020102010507070707" pitchFamily="18" charset="2"/>
              <a:buChar char="R"/>
            </a:pPr>
            <a:r>
              <a:rPr lang="en-GB" sz="1300" dirty="0">
                <a:solidFill>
                  <a:sysClr val="windowText" lastClr="000000"/>
                </a:solidFill>
                <a:latin typeface="Arial"/>
                <a:cs typeface="Arial"/>
              </a:rPr>
              <a:t>"Joining Date" has inconsistent date formats </a:t>
            </a:r>
            <a:br>
              <a:rPr lang="en-GB" sz="1300" dirty="0">
                <a:solidFill>
                  <a:sysClr val="windowText" lastClr="000000"/>
                </a:solidFill>
                <a:latin typeface="Arial"/>
                <a:cs typeface="Arial"/>
              </a:rPr>
            </a:br>
            <a:r>
              <a:rPr lang="en-GB" sz="1300" dirty="0">
                <a:solidFill>
                  <a:sysClr val="windowText" lastClr="000000"/>
                </a:solidFill>
                <a:latin typeface="Arial"/>
                <a:cs typeface="Arial"/>
              </a:rPr>
              <a:t>(ex: 2020-01-15 vs 2019/05/10)</a:t>
            </a:r>
          </a:p>
          <a:p>
            <a:pPr marL="447675" indent="-171450" defTabSz="1175644" hangingPunct="1">
              <a:lnSpc>
                <a:spcPct val="100000"/>
              </a:lnSpc>
              <a:spcBef>
                <a:spcPts val="129"/>
              </a:spcBef>
              <a:buFont typeface="Wingdings 2" panose="05020102010507070707" pitchFamily="18" charset="2"/>
              <a:buChar char="R"/>
            </a:pPr>
            <a:r>
              <a:rPr lang="en-GB" sz="1300" dirty="0">
                <a:solidFill>
                  <a:sysClr val="windowText" lastClr="000000"/>
                </a:solidFill>
                <a:latin typeface="Arial"/>
                <a:cs typeface="Arial"/>
              </a:rPr>
              <a:t>Salary format varies (decimal points, absence of currency, etc.)</a:t>
            </a:r>
          </a:p>
          <a:p>
            <a:pPr marL="16328" defTabSz="1175644" hangingPunct="1">
              <a:lnSpc>
                <a:spcPct val="150000"/>
              </a:lnSpc>
              <a:spcBef>
                <a:spcPts val="129"/>
              </a:spcBef>
            </a:pPr>
            <a:r>
              <a:rPr lang="en-GB" sz="1300" b="1" dirty="0">
                <a:solidFill>
                  <a:sysClr val="windowText" lastClr="000000"/>
                </a:solidFill>
                <a:latin typeface="Arial"/>
                <a:cs typeface="Arial"/>
              </a:rPr>
              <a:t>3. Incorrect Values:</a:t>
            </a:r>
          </a:p>
          <a:p>
            <a:pPr marL="447675" indent="-171450" defTabSz="1175644" hangingPunct="1">
              <a:lnSpc>
                <a:spcPct val="100000"/>
              </a:lnSpc>
              <a:spcBef>
                <a:spcPts val="129"/>
              </a:spcBef>
              <a:buFont typeface="Wingdings 2" panose="05020102010507070707" pitchFamily="18" charset="2"/>
              <a:buChar char="R"/>
            </a:pPr>
            <a:r>
              <a:rPr lang="en-GB" sz="1300" dirty="0">
                <a:solidFill>
                  <a:sysClr val="windowText" lastClr="000000"/>
                </a:solidFill>
                <a:latin typeface="Arial"/>
                <a:cs typeface="Arial"/>
              </a:rPr>
              <a:t>Invalid date 2020-15-10 (month cannot be 15)</a:t>
            </a:r>
          </a:p>
          <a:p>
            <a:pPr marL="447675" indent="-171450" defTabSz="1175644" hangingPunct="1">
              <a:lnSpc>
                <a:spcPct val="100000"/>
              </a:lnSpc>
              <a:spcBef>
                <a:spcPts val="129"/>
              </a:spcBef>
              <a:buFont typeface="Wingdings 2" panose="05020102010507070707" pitchFamily="18" charset="2"/>
              <a:buChar char="R"/>
            </a:pPr>
            <a:r>
              <a:rPr lang="en-GB" sz="1300" dirty="0">
                <a:solidFill>
                  <a:sysClr val="windowText" lastClr="000000"/>
                </a:solidFill>
                <a:latin typeface="Arial"/>
                <a:cs typeface="Arial"/>
              </a:rPr>
              <a:t>Placeholder values like N/A in "Salary (€)"</a:t>
            </a:r>
          </a:p>
        </p:txBody>
      </p:sp>
      <p:sp>
        <p:nvSpPr>
          <p:cNvPr id="10" name="object 3">
            <a:extLst>
              <a:ext uri="{FF2B5EF4-FFF2-40B4-BE49-F238E27FC236}">
                <a16:creationId xmlns:a16="http://schemas.microsoft.com/office/drawing/2014/main" id="{80FB0A85-3EF4-F10D-4251-F2040D2D16F2}"/>
              </a:ext>
            </a:extLst>
          </p:cNvPr>
          <p:cNvSpPr txBox="1"/>
          <p:nvPr/>
        </p:nvSpPr>
        <p:spPr>
          <a:xfrm>
            <a:off x="6096001" y="3665960"/>
            <a:ext cx="5600699" cy="2506914"/>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GB" sz="1300" b="1" dirty="0">
                <a:solidFill>
                  <a:sysClr val="windowText" lastClr="000000"/>
                </a:solidFill>
                <a:latin typeface="Arial"/>
                <a:cs typeface="Arial"/>
              </a:rPr>
              <a:t>4. Duplicate Rows:</a:t>
            </a:r>
          </a:p>
          <a:p>
            <a:pPr marL="447675" indent="-171450" defTabSz="1175644" hangingPunct="1">
              <a:lnSpc>
                <a:spcPct val="100000"/>
              </a:lnSpc>
              <a:spcBef>
                <a:spcPts val="129"/>
              </a:spcBef>
              <a:buFont typeface="Wingdings 2" panose="05020102010507070707" pitchFamily="18" charset="2"/>
              <a:buChar char="R"/>
            </a:pPr>
            <a:r>
              <a:rPr lang="en-GB" sz="1300" dirty="0">
                <a:solidFill>
                  <a:sysClr val="windowText" lastClr="000000"/>
                </a:solidFill>
                <a:latin typeface="Arial"/>
                <a:cs typeface="Arial"/>
              </a:rPr>
              <a:t>The row for "Sarah" is duplicated with differing "Joining Date" values.</a:t>
            </a:r>
          </a:p>
          <a:p>
            <a:pPr marL="16328" defTabSz="1175644" hangingPunct="1">
              <a:lnSpc>
                <a:spcPct val="150000"/>
              </a:lnSpc>
              <a:spcBef>
                <a:spcPts val="129"/>
              </a:spcBef>
            </a:pPr>
            <a:r>
              <a:rPr lang="en-GB" sz="1300" b="1" dirty="0">
                <a:solidFill>
                  <a:sysClr val="windowText" lastClr="000000"/>
                </a:solidFill>
                <a:latin typeface="Arial"/>
                <a:cs typeface="Arial"/>
              </a:rPr>
              <a:t>5. Invalid Data Types:</a:t>
            </a:r>
          </a:p>
          <a:p>
            <a:pPr marL="447675" indent="-171450" defTabSz="1175644" hangingPunct="1">
              <a:lnSpc>
                <a:spcPct val="100000"/>
              </a:lnSpc>
              <a:spcBef>
                <a:spcPts val="129"/>
              </a:spcBef>
              <a:buFont typeface="Wingdings 2" panose="05020102010507070707" pitchFamily="18" charset="2"/>
              <a:buChar char="R"/>
            </a:pPr>
            <a:r>
              <a:rPr lang="en-GB" sz="1300" dirty="0">
                <a:solidFill>
                  <a:sysClr val="windowText" lastClr="000000"/>
                </a:solidFill>
                <a:latin typeface="Arial"/>
                <a:cs typeface="Arial"/>
              </a:rPr>
              <a:t>Email addresses contain errors (ex: missing domain in "</a:t>
            </a:r>
            <a:r>
              <a:rPr lang="en-GB" sz="1300" dirty="0" err="1">
                <a:solidFill>
                  <a:sysClr val="windowText" lastClr="000000"/>
                </a:solidFill>
                <a:latin typeface="Arial"/>
                <a:cs typeface="Arial"/>
              </a:rPr>
              <a:t>mike@email</a:t>
            </a:r>
            <a:r>
              <a:rPr lang="en-GB" sz="1300" dirty="0">
                <a:solidFill>
                  <a:sysClr val="windowText" lastClr="000000"/>
                </a:solidFill>
                <a:latin typeface="Arial"/>
                <a:cs typeface="Arial"/>
              </a:rPr>
              <a:t>" </a:t>
            </a:r>
            <a:br>
              <a:rPr lang="en-GB" sz="1300" dirty="0">
                <a:solidFill>
                  <a:sysClr val="windowText" lastClr="000000"/>
                </a:solidFill>
                <a:latin typeface="Arial"/>
                <a:cs typeface="Arial"/>
              </a:rPr>
            </a:br>
            <a:r>
              <a:rPr lang="en-GB" sz="1300" dirty="0">
                <a:solidFill>
                  <a:sysClr val="windowText" lastClr="000000"/>
                </a:solidFill>
                <a:latin typeface="Arial"/>
                <a:cs typeface="Arial"/>
              </a:rPr>
              <a:t>or missing '@' in "sarah.email.com")</a:t>
            </a:r>
          </a:p>
          <a:p>
            <a:pPr marL="16328" defTabSz="1175644" hangingPunct="1">
              <a:lnSpc>
                <a:spcPct val="150000"/>
              </a:lnSpc>
              <a:spcBef>
                <a:spcPts val="129"/>
              </a:spcBef>
            </a:pPr>
            <a:r>
              <a:rPr lang="en-GB" sz="1300" b="1" dirty="0">
                <a:solidFill>
                  <a:sysClr val="windowText" lastClr="000000"/>
                </a:solidFill>
                <a:latin typeface="Arial"/>
                <a:cs typeface="Arial"/>
              </a:rPr>
              <a:t>6. Unnecessary Spaces or Characters:</a:t>
            </a:r>
          </a:p>
          <a:p>
            <a:pPr marL="447675" indent="-171450" defTabSz="1175644" hangingPunct="1">
              <a:lnSpc>
                <a:spcPct val="100000"/>
              </a:lnSpc>
              <a:spcBef>
                <a:spcPts val="129"/>
              </a:spcBef>
              <a:buFont typeface="Wingdings 2" panose="05020102010507070707" pitchFamily="18" charset="2"/>
              <a:buChar char="R"/>
            </a:pPr>
            <a:r>
              <a:rPr lang="en-GB" sz="1300" dirty="0">
                <a:solidFill>
                  <a:sysClr val="windowText" lastClr="000000"/>
                </a:solidFill>
                <a:latin typeface="Arial"/>
                <a:cs typeface="Arial"/>
              </a:rPr>
              <a:t>Department column contains a forward slash (Research/Dev) that </a:t>
            </a:r>
            <a:br>
              <a:rPr lang="en-GB" sz="1300" dirty="0">
                <a:solidFill>
                  <a:sysClr val="windowText" lastClr="000000"/>
                </a:solidFill>
                <a:latin typeface="Arial"/>
                <a:cs typeface="Arial"/>
              </a:rPr>
            </a:br>
            <a:r>
              <a:rPr lang="en-GB" sz="1300" dirty="0">
                <a:solidFill>
                  <a:sysClr val="windowText" lastClr="000000"/>
                </a:solidFill>
                <a:latin typeface="Arial"/>
                <a:cs typeface="Arial"/>
              </a:rPr>
              <a:t>could be standardized.</a:t>
            </a:r>
          </a:p>
          <a:p>
            <a:pPr marL="16328" defTabSz="1175644" hangingPunct="1">
              <a:lnSpc>
                <a:spcPct val="150000"/>
              </a:lnSpc>
              <a:spcBef>
                <a:spcPts val="129"/>
              </a:spcBef>
            </a:pPr>
            <a:r>
              <a:rPr lang="en-GB" sz="1300" b="1" dirty="0">
                <a:solidFill>
                  <a:sysClr val="windowText" lastClr="000000"/>
                </a:solidFill>
                <a:latin typeface="Arial"/>
                <a:cs typeface="Arial"/>
              </a:rPr>
              <a:t>7. Outliers and Negative Values:</a:t>
            </a:r>
          </a:p>
          <a:p>
            <a:pPr marL="447675" indent="-171450" defTabSz="1175644" hangingPunct="1">
              <a:lnSpc>
                <a:spcPct val="100000"/>
              </a:lnSpc>
              <a:spcBef>
                <a:spcPts val="129"/>
              </a:spcBef>
              <a:buFont typeface="Wingdings 2" panose="05020102010507070707" pitchFamily="18" charset="2"/>
              <a:buChar char="R"/>
            </a:pPr>
            <a:r>
              <a:rPr lang="en-GB" sz="1300" dirty="0">
                <a:solidFill>
                  <a:sysClr val="windowText" lastClr="000000"/>
                </a:solidFill>
                <a:latin typeface="Arial"/>
                <a:cs typeface="Arial"/>
              </a:rPr>
              <a:t>Placeholder values like “-” in "Salary (€)"</a:t>
            </a:r>
          </a:p>
        </p:txBody>
      </p:sp>
      <p:sp>
        <p:nvSpPr>
          <p:cNvPr id="12" name="object 2">
            <a:extLst>
              <a:ext uri="{FF2B5EF4-FFF2-40B4-BE49-F238E27FC236}">
                <a16:creationId xmlns:a16="http://schemas.microsoft.com/office/drawing/2014/main" id="{197158B0-EE7A-EA32-E4D5-288739EAC917}"/>
              </a:ext>
            </a:extLst>
          </p:cNvPr>
          <p:cNvSpPr txBox="1">
            <a:spLocks/>
          </p:cNvSpPr>
          <p:nvPr/>
        </p:nvSpPr>
        <p:spPr>
          <a:xfrm>
            <a:off x="726281" y="417600"/>
            <a:ext cx="182641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4. Case Study</a:t>
            </a:r>
          </a:p>
        </p:txBody>
      </p:sp>
    </p:spTree>
    <p:extLst>
      <p:ext uri="{BB962C8B-B14F-4D97-AF65-F5344CB8AC3E}">
        <p14:creationId xmlns:p14="http://schemas.microsoft.com/office/powerpoint/2010/main" val="38932894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A2289-206A-6499-64C6-D7D21D64E1E6}"/>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26E0904F-87BF-2F1A-78AF-FB7127685212}"/>
              </a:ext>
            </a:extLst>
          </p:cNvPr>
          <p:cNvSpPr txBox="1"/>
          <p:nvPr/>
        </p:nvSpPr>
        <p:spPr>
          <a:xfrm>
            <a:off x="733424" y="1025080"/>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FB22297A-F786-D768-3A85-E1F93436CD16}"/>
              </a:ext>
            </a:extLst>
          </p:cNvPr>
          <p:cNvSpPr txBox="1"/>
          <p:nvPr/>
        </p:nvSpPr>
        <p:spPr>
          <a:xfrm>
            <a:off x="733424" y="1514807"/>
            <a:ext cx="10725152" cy="259312"/>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GB" sz="1200" dirty="0">
                <a:solidFill>
                  <a:sysClr val="windowText" lastClr="000000"/>
                </a:solidFill>
                <a:latin typeface="Arial"/>
                <a:cs typeface="Arial"/>
              </a:rPr>
              <a:t> </a:t>
            </a:r>
          </a:p>
        </p:txBody>
      </p:sp>
      <p:graphicFrame>
        <p:nvGraphicFramePr>
          <p:cNvPr id="4" name="Table 3">
            <a:extLst>
              <a:ext uri="{FF2B5EF4-FFF2-40B4-BE49-F238E27FC236}">
                <a16:creationId xmlns:a16="http://schemas.microsoft.com/office/drawing/2014/main" id="{C26C4E5A-DB77-CE42-D996-35840D1F57DD}"/>
              </a:ext>
            </a:extLst>
          </p:cNvPr>
          <p:cNvGraphicFramePr>
            <a:graphicFrameLocks noGrp="1"/>
          </p:cNvGraphicFramePr>
          <p:nvPr>
            <p:extLst>
              <p:ext uri="{D42A27DB-BD31-4B8C-83A1-F6EECF244321}">
                <p14:modId xmlns:p14="http://schemas.microsoft.com/office/powerpoint/2010/main" val="3570216417"/>
              </p:ext>
            </p:extLst>
          </p:nvPr>
        </p:nvGraphicFramePr>
        <p:xfrm>
          <a:off x="723900" y="918931"/>
          <a:ext cx="10744200" cy="2595880"/>
        </p:xfrm>
        <a:graphic>
          <a:graphicData uri="http://schemas.openxmlformats.org/drawingml/2006/table">
            <a:tbl>
              <a:tblPr firstRow="1" bandRow="1">
                <a:tableStyleId>{5C22544A-7EE6-4342-B048-85BDC9FD1C3A}</a:tableStyleId>
              </a:tblPr>
              <a:tblGrid>
                <a:gridCol w="1219199">
                  <a:extLst>
                    <a:ext uri="{9D8B030D-6E8A-4147-A177-3AD203B41FA5}">
                      <a16:colId xmlns:a16="http://schemas.microsoft.com/office/drawing/2014/main" val="1755482268"/>
                    </a:ext>
                  </a:extLst>
                </a:gridCol>
                <a:gridCol w="819150">
                  <a:extLst>
                    <a:ext uri="{9D8B030D-6E8A-4147-A177-3AD203B41FA5}">
                      <a16:colId xmlns:a16="http://schemas.microsoft.com/office/drawing/2014/main" val="938120323"/>
                    </a:ext>
                  </a:extLst>
                </a:gridCol>
                <a:gridCol w="1657350">
                  <a:extLst>
                    <a:ext uri="{9D8B030D-6E8A-4147-A177-3AD203B41FA5}">
                      <a16:colId xmlns:a16="http://schemas.microsoft.com/office/drawing/2014/main" val="3705453515"/>
                    </a:ext>
                  </a:extLst>
                </a:gridCol>
                <a:gridCol w="2209800">
                  <a:extLst>
                    <a:ext uri="{9D8B030D-6E8A-4147-A177-3AD203B41FA5}">
                      <a16:colId xmlns:a16="http://schemas.microsoft.com/office/drawing/2014/main" val="3655006316"/>
                    </a:ext>
                  </a:extLst>
                </a:gridCol>
                <a:gridCol w="2400300">
                  <a:extLst>
                    <a:ext uri="{9D8B030D-6E8A-4147-A177-3AD203B41FA5}">
                      <a16:colId xmlns:a16="http://schemas.microsoft.com/office/drawing/2014/main" val="3311583749"/>
                    </a:ext>
                  </a:extLst>
                </a:gridCol>
                <a:gridCol w="2438401">
                  <a:extLst>
                    <a:ext uri="{9D8B030D-6E8A-4147-A177-3AD203B41FA5}">
                      <a16:colId xmlns:a16="http://schemas.microsoft.com/office/drawing/2014/main" val="3475959410"/>
                    </a:ext>
                  </a:extLst>
                </a:gridCol>
              </a:tblGrid>
              <a:tr h="370840">
                <a:tc>
                  <a:txBody>
                    <a:bodyPr/>
                    <a:lstStyle/>
                    <a:p>
                      <a:pPr algn="ctr"/>
                      <a:r>
                        <a:rPr lang="en-GB" sz="1800" dirty="0"/>
                        <a:t>Name</a:t>
                      </a:r>
                      <a:endParaRPr lang="LID4096" sz="1800" dirty="0"/>
                    </a:p>
                  </a:txBody>
                  <a:tcPr/>
                </a:tc>
                <a:tc>
                  <a:txBody>
                    <a:bodyPr/>
                    <a:lstStyle/>
                    <a:p>
                      <a:pPr algn="ctr"/>
                      <a:r>
                        <a:rPr lang="en-GB" sz="1800" dirty="0"/>
                        <a:t>Age</a:t>
                      </a:r>
                    </a:p>
                  </a:txBody>
                  <a:tcPr/>
                </a:tc>
                <a:tc>
                  <a:txBody>
                    <a:bodyPr/>
                    <a:lstStyle/>
                    <a:p>
                      <a:pPr algn="ctr"/>
                      <a:r>
                        <a:rPr lang="en-GB" sz="1800" dirty="0"/>
                        <a:t>Salary (€)</a:t>
                      </a:r>
                      <a:endParaRPr lang="LID4096" sz="1800" dirty="0"/>
                    </a:p>
                  </a:txBody>
                  <a:tcPr/>
                </a:tc>
                <a:tc>
                  <a:txBody>
                    <a:bodyPr/>
                    <a:lstStyle/>
                    <a:p>
                      <a:pPr algn="ctr"/>
                      <a:r>
                        <a:rPr lang="en-GB" sz="1800" dirty="0"/>
                        <a:t>Department</a:t>
                      </a:r>
                      <a:endParaRPr lang="LID4096" sz="1800" dirty="0"/>
                    </a:p>
                  </a:txBody>
                  <a:tcPr/>
                </a:tc>
                <a:tc>
                  <a:txBody>
                    <a:bodyPr/>
                    <a:lstStyle/>
                    <a:p>
                      <a:pPr algn="ctr"/>
                      <a:r>
                        <a:rPr lang="en-GB" sz="1800" dirty="0"/>
                        <a:t>Joining Date</a:t>
                      </a:r>
                      <a:endParaRPr lang="LID4096" sz="1800" dirty="0"/>
                    </a:p>
                  </a:txBody>
                  <a:tcPr/>
                </a:tc>
                <a:tc>
                  <a:txBody>
                    <a:bodyPr/>
                    <a:lstStyle/>
                    <a:p>
                      <a:pPr algn="ctr"/>
                      <a:r>
                        <a:rPr lang="en-GB" sz="1800" dirty="0"/>
                        <a:t>Email</a:t>
                      </a:r>
                      <a:endParaRPr lang="LID4096" sz="1800" dirty="0"/>
                    </a:p>
                  </a:txBody>
                  <a:tcPr/>
                </a:tc>
                <a:extLst>
                  <a:ext uri="{0D108BD9-81ED-4DB2-BD59-A6C34878D82A}">
                    <a16:rowId xmlns:a16="http://schemas.microsoft.com/office/drawing/2014/main" val="2509159265"/>
                  </a:ext>
                </a:extLst>
              </a:tr>
              <a:tr h="370840">
                <a:tc>
                  <a:txBody>
                    <a:bodyPr/>
                    <a:lstStyle/>
                    <a:p>
                      <a:pPr algn="ctr">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John</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AT" sz="1800" b="0" kern="0" dirty="0">
                          <a:solidFill>
                            <a:schemeClr val="tx1"/>
                          </a:solidFill>
                          <a:effectLst/>
                          <a:latin typeface="+mn-lt"/>
                          <a:ea typeface="Times New Roman" panose="02020603050405020304" pitchFamily="18" charset="0"/>
                          <a:cs typeface="Times New Roman" panose="02020603050405020304" pitchFamily="18" charset="0"/>
                        </a:rPr>
                        <a:t>25</a:t>
                      </a:r>
                      <a:endParaRPr lang="en-AT"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b="0" kern="0" dirty="0">
                          <a:solidFill>
                            <a:schemeClr val="tx1"/>
                          </a:solidFill>
                          <a:effectLst/>
                          <a:latin typeface="+mn-lt"/>
                          <a:ea typeface="Times New Roman" panose="02020603050405020304" pitchFamily="18" charset="0"/>
                          <a:cs typeface="Times New Roman" panose="02020603050405020304" pitchFamily="18" charset="0"/>
                        </a:rPr>
                        <a:t>3</a:t>
                      </a:r>
                      <a:r>
                        <a:rPr lang="en-AT" sz="1800" b="0" kern="0" dirty="0">
                          <a:solidFill>
                            <a:schemeClr val="tx1"/>
                          </a:solidFill>
                          <a:effectLst/>
                          <a:latin typeface="+mn-lt"/>
                          <a:ea typeface="Times New Roman" panose="02020603050405020304" pitchFamily="18" charset="0"/>
                          <a:cs typeface="Times New Roman" panose="02020603050405020304" pitchFamily="18" charset="0"/>
                        </a:rPr>
                        <a:t>0,000.00</a:t>
                      </a:r>
                      <a:endParaRPr lang="en-AT"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800" b="0" kern="0" dirty="0">
                          <a:solidFill>
                            <a:schemeClr val="tx1"/>
                          </a:solidFill>
                          <a:effectLst/>
                          <a:latin typeface="+mn-lt"/>
                          <a:ea typeface="Times New Roman" panose="02020603050405020304" pitchFamily="18" charset="0"/>
                          <a:cs typeface="Times New Roman" panose="02020603050405020304" pitchFamily="18" charset="0"/>
                        </a:rPr>
                        <a:t>Sales</a:t>
                      </a:r>
                      <a:endParaRPr lang="en-GB"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b="0" kern="0" dirty="0">
                          <a:solidFill>
                            <a:schemeClr val="tx1"/>
                          </a:solidFill>
                          <a:effectLst/>
                          <a:latin typeface="+mn-lt"/>
                          <a:ea typeface="Times New Roman" panose="02020603050405020304" pitchFamily="18" charset="0"/>
                          <a:cs typeface="Times New Roman" panose="02020603050405020304" pitchFamily="18" charset="0"/>
                        </a:rPr>
                        <a:t>2020-01-15</a:t>
                      </a:r>
                      <a:endParaRPr lang="en-AT"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800" b="0" kern="0" dirty="0">
                          <a:solidFill>
                            <a:schemeClr val="tx1"/>
                          </a:solidFill>
                          <a:effectLst/>
                          <a:latin typeface="+mn-lt"/>
                          <a:ea typeface="Times New Roman" panose="02020603050405020304" pitchFamily="18" charset="0"/>
                          <a:cs typeface="Times New Roman" panose="02020603050405020304" pitchFamily="18" charset="0"/>
                        </a:rPr>
                        <a:t>john.doe@email.com</a:t>
                      </a:r>
                      <a:endParaRPr lang="en-GB"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75920149"/>
                  </a:ext>
                </a:extLst>
              </a:tr>
              <a:tr h="370840">
                <a:tc>
                  <a:txBody>
                    <a:bodyPr/>
                    <a:lstStyle/>
                    <a:p>
                      <a:pPr algn="ctr">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Sarah</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29</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IT</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Missing</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Sarah.email.com</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3845288351"/>
                  </a:ext>
                </a:extLst>
              </a:tr>
              <a:tr h="370840">
                <a:tc>
                  <a:txBody>
                    <a:bodyPr/>
                    <a:lstStyle/>
                    <a:p>
                      <a:pPr algn="ctr">
                        <a:lnSpc>
                          <a:spcPct val="115000"/>
                        </a:lnSpc>
                        <a:spcAft>
                          <a:spcPts val="800"/>
                        </a:spcAft>
                      </a:pPr>
                      <a:r>
                        <a:rPr lang="en-GB" sz="1800" b="1" kern="0">
                          <a:solidFill>
                            <a:schemeClr val="tx1"/>
                          </a:solidFill>
                          <a:effectLst/>
                          <a:latin typeface="+mn-lt"/>
                          <a:ea typeface="Times New Roman" panose="02020603050405020304" pitchFamily="18" charset="0"/>
                          <a:cs typeface="Times New Roman" panose="02020603050405020304" pitchFamily="18" charset="0"/>
                        </a:rPr>
                        <a:t>Mike</a:t>
                      </a:r>
                      <a:endParaRPr lang="en-GB"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60,000</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endParaRPr lang="en-AT" sz="1800" kern="100" dirty="0">
                        <a:solidFill>
                          <a:schemeClr val="tx1"/>
                        </a:solidFill>
                        <a:effectLst/>
                        <a:latin typeface="+mn-lt"/>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2019/05/10</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800" kern="0" dirty="0" err="1">
                          <a:solidFill>
                            <a:schemeClr val="tx1"/>
                          </a:solidFill>
                          <a:effectLst/>
                          <a:latin typeface="+mn-lt"/>
                          <a:ea typeface="Times New Roman" panose="02020603050405020304" pitchFamily="18" charset="0"/>
                          <a:cs typeface="Times New Roman" panose="02020603050405020304" pitchFamily="18" charset="0"/>
                        </a:rPr>
                        <a:t>mike@email</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2054510909"/>
                  </a:ext>
                </a:extLst>
              </a:tr>
              <a:tr h="370840">
                <a:tc>
                  <a:txBody>
                    <a:bodyPr/>
                    <a:lstStyle/>
                    <a:p>
                      <a:pPr algn="ctr">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Sarah</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29</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tcP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800" kern="0">
                          <a:solidFill>
                            <a:schemeClr val="tx1"/>
                          </a:solidFill>
                          <a:effectLst/>
                          <a:latin typeface="+mn-lt"/>
                          <a:ea typeface="Times New Roman" panose="02020603050405020304" pitchFamily="18" charset="0"/>
                          <a:cs typeface="Times New Roman" panose="02020603050405020304" pitchFamily="18" charset="0"/>
                        </a:rPr>
                        <a:t>IT</a:t>
                      </a:r>
                      <a:endParaRPr lang="en-GB"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T w="12700" cap="flat" cmpd="sng" algn="ctr">
                      <a:solidFill>
                        <a:srgbClr val="FF0000"/>
                      </a:solidFill>
                      <a:prstDash val="solid"/>
                      <a:round/>
                      <a:headEnd type="none" w="med" len="med"/>
                      <a:tailEnd type="none" w="med" len="med"/>
                    </a:lnT>
                  </a:tcP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2020-02-01</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sarah.email.com</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667188357"/>
                  </a:ext>
                </a:extLst>
              </a:tr>
              <a:tr h="370840">
                <a:tc>
                  <a:txBody>
                    <a:bodyPr/>
                    <a:lstStyle/>
                    <a:p>
                      <a:pPr algn="ctr">
                        <a:lnSpc>
                          <a:spcPct val="115000"/>
                        </a:lnSpc>
                        <a:spcAft>
                          <a:spcPts val="800"/>
                        </a:spcAft>
                      </a:pPr>
                      <a:r>
                        <a:rPr lang="en-GB" sz="1800" b="1" kern="0">
                          <a:solidFill>
                            <a:schemeClr val="tx1"/>
                          </a:solidFill>
                          <a:effectLst/>
                          <a:latin typeface="+mn-lt"/>
                          <a:ea typeface="Times New Roman" panose="02020603050405020304" pitchFamily="18" charset="0"/>
                          <a:cs typeface="Times New Roman" panose="02020603050405020304" pitchFamily="18" charset="0"/>
                        </a:rPr>
                        <a:t>Peter</a:t>
                      </a:r>
                      <a:endParaRPr lang="en-GB"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T w="12700" cap="flat" cmpd="sng" algn="ctr">
                      <a:solidFill>
                        <a:srgbClr val="FF0000"/>
                      </a:solidFill>
                      <a:prstDash val="solid"/>
                      <a:round/>
                      <a:headEnd type="none" w="med" len="med"/>
                      <a:tailEnd type="none" w="med" len="med"/>
                    </a:lnT>
                  </a:tcP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34</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R w="12700" cap="flat" cmpd="sng" algn="ctr">
                      <a:solidFill>
                        <a:srgbClr val="FF0000"/>
                      </a:solidFill>
                      <a:prstDash val="solid"/>
                      <a:round/>
                      <a:headEnd type="none" w="med" len="med"/>
                      <a:tailEnd type="none" w="med" len="med"/>
                    </a:lnR>
                  </a:tcP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N/A</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800" kern="0">
                          <a:solidFill>
                            <a:schemeClr val="tx1"/>
                          </a:solidFill>
                          <a:effectLst/>
                          <a:latin typeface="+mn-lt"/>
                          <a:ea typeface="Times New Roman" panose="02020603050405020304" pitchFamily="18" charset="0"/>
                          <a:cs typeface="Times New Roman" panose="02020603050405020304" pitchFamily="18" charset="0"/>
                        </a:rPr>
                        <a:t>HR</a:t>
                      </a:r>
                      <a:endParaRPr lang="en-GB"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2020-15-10</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peter@hr.email.com</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T w="12700" cap="flat" cmpd="sng" algn="ctr">
                      <a:solidFill>
                        <a:srgbClr val="FF0000"/>
                      </a:solidFill>
                      <a:prstDash val="solid"/>
                      <a:round/>
                      <a:headEnd type="none" w="med" len="med"/>
                      <a:tailEnd type="none" w="med" len="med"/>
                    </a:lnT>
                  </a:tcPr>
                </a:tc>
                <a:extLst>
                  <a:ext uri="{0D108BD9-81ED-4DB2-BD59-A6C34878D82A}">
                    <a16:rowId xmlns:a16="http://schemas.microsoft.com/office/drawing/2014/main" val="1341259936"/>
                  </a:ext>
                </a:extLst>
              </a:tr>
              <a:tr h="370840">
                <a:tc>
                  <a:txBody>
                    <a:bodyPr/>
                    <a:lstStyle/>
                    <a:p>
                      <a:pPr algn="ctr">
                        <a:lnSpc>
                          <a:spcPct val="115000"/>
                        </a:lnSpc>
                        <a:spcAft>
                          <a:spcPts val="800"/>
                        </a:spcAft>
                      </a:pPr>
                      <a:r>
                        <a:rPr lang="en-GB" sz="1800" b="1" kern="0">
                          <a:solidFill>
                            <a:schemeClr val="tx1"/>
                          </a:solidFill>
                          <a:effectLst/>
                          <a:latin typeface="+mn-lt"/>
                          <a:ea typeface="Times New Roman" panose="02020603050405020304" pitchFamily="18" charset="0"/>
                          <a:cs typeface="Times New Roman" panose="02020603050405020304" pitchFamily="18" charset="0"/>
                        </a:rPr>
                        <a:t>Laura</a:t>
                      </a:r>
                      <a:endParaRPr lang="en-GB"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28</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45,000.00</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tcP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Research/Dev</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2020-07-31</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FF0000"/>
                      </a:solidFill>
                      <a:prstDash val="solid"/>
                      <a:round/>
                      <a:headEnd type="none" w="med" len="med"/>
                      <a:tailEnd type="none" w="med" len="med"/>
                    </a:lnL>
                    <a:lnT w="12700" cap="flat" cmpd="sng" algn="ctr">
                      <a:solidFill>
                        <a:srgbClr val="FF0000"/>
                      </a:solidFill>
                      <a:prstDash val="solid"/>
                      <a:round/>
                      <a:headEnd type="none" w="med" len="med"/>
                      <a:tailEnd type="none" w="med" len="med"/>
                    </a:lnT>
                  </a:tcP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laura@email.com</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30705026"/>
                  </a:ext>
                </a:extLst>
              </a:tr>
            </a:tbl>
          </a:graphicData>
        </a:graphic>
      </p:graphicFrame>
      <p:graphicFrame>
        <p:nvGraphicFramePr>
          <p:cNvPr id="7" name="Table 6">
            <a:extLst>
              <a:ext uri="{FF2B5EF4-FFF2-40B4-BE49-F238E27FC236}">
                <a16:creationId xmlns:a16="http://schemas.microsoft.com/office/drawing/2014/main" id="{4771237D-97BC-30CE-D24D-75D3B977F328}"/>
              </a:ext>
            </a:extLst>
          </p:cNvPr>
          <p:cNvGraphicFramePr>
            <a:graphicFrameLocks noGrp="1"/>
          </p:cNvGraphicFramePr>
          <p:nvPr>
            <p:extLst>
              <p:ext uri="{D42A27DB-BD31-4B8C-83A1-F6EECF244321}">
                <p14:modId xmlns:p14="http://schemas.microsoft.com/office/powerpoint/2010/main" val="572823112"/>
              </p:ext>
            </p:extLst>
          </p:nvPr>
        </p:nvGraphicFramePr>
        <p:xfrm>
          <a:off x="733424" y="4008915"/>
          <a:ext cx="10744200" cy="2225040"/>
        </p:xfrm>
        <a:graphic>
          <a:graphicData uri="http://schemas.openxmlformats.org/drawingml/2006/table">
            <a:tbl>
              <a:tblPr firstRow="1" bandRow="1">
                <a:tableStyleId>{5C22544A-7EE6-4342-B048-85BDC9FD1C3A}</a:tableStyleId>
              </a:tblPr>
              <a:tblGrid>
                <a:gridCol w="1219199">
                  <a:extLst>
                    <a:ext uri="{9D8B030D-6E8A-4147-A177-3AD203B41FA5}">
                      <a16:colId xmlns:a16="http://schemas.microsoft.com/office/drawing/2014/main" val="1755482268"/>
                    </a:ext>
                  </a:extLst>
                </a:gridCol>
                <a:gridCol w="819150">
                  <a:extLst>
                    <a:ext uri="{9D8B030D-6E8A-4147-A177-3AD203B41FA5}">
                      <a16:colId xmlns:a16="http://schemas.microsoft.com/office/drawing/2014/main" val="938120323"/>
                    </a:ext>
                  </a:extLst>
                </a:gridCol>
                <a:gridCol w="1657350">
                  <a:extLst>
                    <a:ext uri="{9D8B030D-6E8A-4147-A177-3AD203B41FA5}">
                      <a16:colId xmlns:a16="http://schemas.microsoft.com/office/drawing/2014/main" val="3705453515"/>
                    </a:ext>
                  </a:extLst>
                </a:gridCol>
                <a:gridCol w="2209800">
                  <a:extLst>
                    <a:ext uri="{9D8B030D-6E8A-4147-A177-3AD203B41FA5}">
                      <a16:colId xmlns:a16="http://schemas.microsoft.com/office/drawing/2014/main" val="3655006316"/>
                    </a:ext>
                  </a:extLst>
                </a:gridCol>
                <a:gridCol w="2400300">
                  <a:extLst>
                    <a:ext uri="{9D8B030D-6E8A-4147-A177-3AD203B41FA5}">
                      <a16:colId xmlns:a16="http://schemas.microsoft.com/office/drawing/2014/main" val="3311583749"/>
                    </a:ext>
                  </a:extLst>
                </a:gridCol>
                <a:gridCol w="2438401">
                  <a:extLst>
                    <a:ext uri="{9D8B030D-6E8A-4147-A177-3AD203B41FA5}">
                      <a16:colId xmlns:a16="http://schemas.microsoft.com/office/drawing/2014/main" val="3475959410"/>
                    </a:ext>
                  </a:extLst>
                </a:gridCol>
              </a:tblGrid>
              <a:tr h="370840">
                <a:tc>
                  <a:txBody>
                    <a:bodyPr/>
                    <a:lstStyle/>
                    <a:p>
                      <a:pPr algn="ctr"/>
                      <a:r>
                        <a:rPr lang="en-GB" sz="1800" dirty="0"/>
                        <a:t>Name</a:t>
                      </a:r>
                      <a:endParaRPr lang="LID4096" sz="1800" dirty="0"/>
                    </a:p>
                  </a:txBody>
                  <a:tcPr/>
                </a:tc>
                <a:tc>
                  <a:txBody>
                    <a:bodyPr/>
                    <a:lstStyle/>
                    <a:p>
                      <a:pPr algn="ctr"/>
                      <a:r>
                        <a:rPr lang="en-GB" sz="1800" dirty="0"/>
                        <a:t>Age</a:t>
                      </a:r>
                    </a:p>
                  </a:txBody>
                  <a:tcPr/>
                </a:tc>
                <a:tc>
                  <a:txBody>
                    <a:bodyPr/>
                    <a:lstStyle/>
                    <a:p>
                      <a:pPr algn="ctr"/>
                      <a:r>
                        <a:rPr lang="en-GB" sz="1800" dirty="0"/>
                        <a:t>Salary (€)</a:t>
                      </a:r>
                      <a:endParaRPr lang="LID4096" sz="1800" dirty="0"/>
                    </a:p>
                  </a:txBody>
                  <a:tcPr/>
                </a:tc>
                <a:tc>
                  <a:txBody>
                    <a:bodyPr/>
                    <a:lstStyle/>
                    <a:p>
                      <a:pPr algn="ctr"/>
                      <a:r>
                        <a:rPr lang="en-GB" sz="1800" dirty="0"/>
                        <a:t>Department</a:t>
                      </a:r>
                      <a:endParaRPr lang="LID4096" sz="1800" dirty="0"/>
                    </a:p>
                  </a:txBody>
                  <a:tcPr/>
                </a:tc>
                <a:tc>
                  <a:txBody>
                    <a:bodyPr/>
                    <a:lstStyle/>
                    <a:p>
                      <a:pPr algn="ctr"/>
                      <a:r>
                        <a:rPr lang="en-GB" sz="1800" dirty="0"/>
                        <a:t>Joining Date</a:t>
                      </a:r>
                      <a:endParaRPr lang="LID4096" sz="1800" dirty="0"/>
                    </a:p>
                  </a:txBody>
                  <a:tcPr/>
                </a:tc>
                <a:tc>
                  <a:txBody>
                    <a:bodyPr/>
                    <a:lstStyle/>
                    <a:p>
                      <a:pPr algn="ctr"/>
                      <a:r>
                        <a:rPr lang="en-GB" sz="1800" dirty="0"/>
                        <a:t>Email</a:t>
                      </a:r>
                      <a:endParaRPr lang="LID4096" sz="1800" dirty="0"/>
                    </a:p>
                  </a:txBody>
                  <a:tcPr/>
                </a:tc>
                <a:extLst>
                  <a:ext uri="{0D108BD9-81ED-4DB2-BD59-A6C34878D82A}">
                    <a16:rowId xmlns:a16="http://schemas.microsoft.com/office/drawing/2014/main" val="2509159265"/>
                  </a:ext>
                </a:extLst>
              </a:tr>
              <a:tr h="370840">
                <a:tc>
                  <a:txBody>
                    <a:bodyPr/>
                    <a:lstStyle/>
                    <a:p>
                      <a:pPr algn="ctr">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John</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B w="12700" cap="flat" cmpd="sng" algn="ctr">
                      <a:solidFill>
                        <a:schemeClr val="bg1"/>
                      </a:solidFill>
                      <a:prstDash val="solid"/>
                      <a:round/>
                      <a:headEnd type="none" w="med" len="med"/>
                      <a:tailEnd type="none" w="med" len="med"/>
                    </a:lnB>
                  </a:tcPr>
                </a:tc>
                <a:tc>
                  <a:txBody>
                    <a:bodyPr/>
                    <a:lstStyle/>
                    <a:p>
                      <a:pPr algn="ctr">
                        <a:lnSpc>
                          <a:spcPct val="115000"/>
                        </a:lnSpc>
                        <a:spcAft>
                          <a:spcPts val="800"/>
                        </a:spcAft>
                      </a:pPr>
                      <a:r>
                        <a:rPr lang="en-AT" sz="1800" b="0" kern="0" dirty="0">
                          <a:solidFill>
                            <a:schemeClr val="tx1"/>
                          </a:solidFill>
                          <a:effectLst/>
                          <a:latin typeface="+mn-lt"/>
                          <a:ea typeface="Times New Roman" panose="02020603050405020304" pitchFamily="18" charset="0"/>
                          <a:cs typeface="Times New Roman" panose="02020603050405020304" pitchFamily="18" charset="0"/>
                        </a:rPr>
                        <a:t>25</a:t>
                      </a:r>
                      <a:endParaRPr lang="en-AT"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B w="12700" cap="flat" cmpd="sng" algn="ctr">
                      <a:solidFill>
                        <a:schemeClr val="bg1"/>
                      </a:solidFill>
                      <a:prstDash val="solid"/>
                      <a:round/>
                      <a:headEnd type="none" w="med" len="med"/>
                      <a:tailEnd type="none" w="med" len="med"/>
                    </a:lnB>
                  </a:tcPr>
                </a:tc>
                <a:tc>
                  <a:txBody>
                    <a:bodyPr/>
                    <a:lstStyle/>
                    <a:p>
                      <a:pPr algn="ctr">
                        <a:lnSpc>
                          <a:spcPct val="115000"/>
                        </a:lnSpc>
                        <a:spcAft>
                          <a:spcPts val="800"/>
                        </a:spcAft>
                      </a:pPr>
                      <a:r>
                        <a:rPr lang="en-GB" sz="1800" b="0" kern="0" dirty="0">
                          <a:solidFill>
                            <a:schemeClr val="tx1"/>
                          </a:solidFill>
                          <a:effectLst/>
                          <a:latin typeface="+mn-lt"/>
                          <a:ea typeface="Times New Roman" panose="02020603050405020304" pitchFamily="18" charset="0"/>
                          <a:cs typeface="Times New Roman" panose="02020603050405020304" pitchFamily="18" charset="0"/>
                        </a:rPr>
                        <a:t>30</a:t>
                      </a:r>
                      <a:r>
                        <a:rPr lang="en-AT" sz="1800" b="0" kern="0" dirty="0">
                          <a:solidFill>
                            <a:schemeClr val="tx1"/>
                          </a:solidFill>
                          <a:effectLst/>
                          <a:latin typeface="+mn-lt"/>
                          <a:ea typeface="Times New Roman" panose="02020603050405020304" pitchFamily="18" charset="0"/>
                          <a:cs typeface="Times New Roman" panose="02020603050405020304" pitchFamily="18" charset="0"/>
                        </a:rPr>
                        <a:t>,000.00</a:t>
                      </a:r>
                      <a:endParaRPr lang="en-AT"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B w="12700" cap="flat" cmpd="sng" algn="ctr">
                      <a:solidFill>
                        <a:schemeClr val="bg1"/>
                      </a:solidFill>
                      <a:prstDash val="solid"/>
                      <a:round/>
                      <a:headEnd type="none" w="med" len="med"/>
                      <a:tailEnd type="none" w="med" len="med"/>
                    </a:lnB>
                  </a:tcPr>
                </a:tc>
                <a:tc>
                  <a:txBody>
                    <a:bodyPr/>
                    <a:lstStyle/>
                    <a:p>
                      <a:pPr algn="ctr">
                        <a:lnSpc>
                          <a:spcPct val="115000"/>
                        </a:lnSpc>
                        <a:spcAft>
                          <a:spcPts val="800"/>
                        </a:spcAft>
                      </a:pPr>
                      <a:r>
                        <a:rPr lang="en-GB" sz="1800" b="0" kern="0" dirty="0">
                          <a:solidFill>
                            <a:schemeClr val="tx1"/>
                          </a:solidFill>
                          <a:effectLst/>
                          <a:latin typeface="+mn-lt"/>
                          <a:ea typeface="Times New Roman" panose="02020603050405020304" pitchFamily="18" charset="0"/>
                          <a:cs typeface="Times New Roman" panose="02020603050405020304" pitchFamily="18" charset="0"/>
                        </a:rPr>
                        <a:t>Sales</a:t>
                      </a:r>
                      <a:endParaRPr lang="en-GB"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B w="12700" cap="flat" cmpd="sng" algn="ctr">
                      <a:solidFill>
                        <a:schemeClr val="bg1"/>
                      </a:solidFill>
                      <a:prstDash val="solid"/>
                      <a:round/>
                      <a:headEnd type="none" w="med" len="med"/>
                      <a:tailEnd type="none" w="med" len="med"/>
                    </a:lnB>
                  </a:tcPr>
                </a:tc>
                <a:tc>
                  <a:txBody>
                    <a:bodyPr/>
                    <a:lstStyle/>
                    <a:p>
                      <a:pPr algn="ctr">
                        <a:lnSpc>
                          <a:spcPct val="115000"/>
                        </a:lnSpc>
                        <a:spcAft>
                          <a:spcPts val="800"/>
                        </a:spcAft>
                      </a:pPr>
                      <a:r>
                        <a:rPr lang="en-AT" sz="1800" b="0" kern="0" dirty="0">
                          <a:solidFill>
                            <a:schemeClr val="tx1"/>
                          </a:solidFill>
                          <a:effectLst/>
                          <a:latin typeface="+mn-lt"/>
                          <a:ea typeface="Times New Roman" panose="02020603050405020304" pitchFamily="18" charset="0"/>
                          <a:cs typeface="Times New Roman" panose="02020603050405020304" pitchFamily="18" charset="0"/>
                        </a:rPr>
                        <a:t>2020-01-15</a:t>
                      </a:r>
                      <a:endParaRPr lang="en-AT"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B w="12700" cap="flat" cmpd="sng" algn="ctr">
                      <a:solidFill>
                        <a:schemeClr val="bg1"/>
                      </a:solidFill>
                      <a:prstDash val="solid"/>
                      <a:round/>
                      <a:headEnd type="none" w="med" len="med"/>
                      <a:tailEnd type="none" w="med" len="med"/>
                    </a:lnB>
                  </a:tcPr>
                </a:tc>
                <a:tc>
                  <a:txBody>
                    <a:bodyPr/>
                    <a:lstStyle/>
                    <a:p>
                      <a:pPr algn="ctr">
                        <a:lnSpc>
                          <a:spcPct val="115000"/>
                        </a:lnSpc>
                        <a:spcAft>
                          <a:spcPts val="800"/>
                        </a:spcAft>
                      </a:pPr>
                      <a:r>
                        <a:rPr lang="en-GB" sz="1800" b="0" kern="0" dirty="0">
                          <a:solidFill>
                            <a:schemeClr val="tx1"/>
                          </a:solidFill>
                          <a:effectLst/>
                          <a:latin typeface="+mn-lt"/>
                          <a:ea typeface="Times New Roman" panose="02020603050405020304" pitchFamily="18" charset="0"/>
                          <a:cs typeface="Times New Roman" panose="02020603050405020304" pitchFamily="18" charset="0"/>
                        </a:rPr>
                        <a:t>john.doe@email.com</a:t>
                      </a:r>
                      <a:endParaRPr lang="en-GB"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175920149"/>
                  </a:ext>
                </a:extLst>
              </a:tr>
              <a:tr h="370840">
                <a:tc>
                  <a:txBody>
                    <a:bodyPr/>
                    <a:lstStyle/>
                    <a:p>
                      <a:pPr algn="ctr">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Mike</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29</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60,000</a:t>
                      </a:r>
                      <a:r>
                        <a:rPr lang="en-GB" sz="1800" kern="0" dirty="0">
                          <a:solidFill>
                            <a:schemeClr val="tx1"/>
                          </a:solidFill>
                          <a:effectLst/>
                          <a:latin typeface="+mn-lt"/>
                          <a:ea typeface="Times New Roman" panose="02020603050405020304" pitchFamily="18" charset="0"/>
                          <a:cs typeface="Times New Roman" panose="02020603050405020304" pitchFamily="18" charset="0"/>
                        </a:rPr>
                        <a:t>.00</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GB" sz="1800" kern="100" dirty="0">
                          <a:solidFill>
                            <a:schemeClr val="tx1"/>
                          </a:solidFill>
                          <a:effectLst/>
                          <a:latin typeface="+mn-lt"/>
                        </a:rPr>
                        <a:t>Admin</a:t>
                      </a:r>
                      <a:endParaRPr lang="en-AT" sz="1800" kern="100" dirty="0">
                        <a:solidFill>
                          <a:schemeClr val="tx1"/>
                        </a:solidFill>
                        <a:effectLst/>
                        <a:latin typeface="+mn-lt"/>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2019</a:t>
                      </a:r>
                      <a:r>
                        <a:rPr lang="en-GB" sz="1800" kern="0" dirty="0">
                          <a:solidFill>
                            <a:schemeClr val="tx1"/>
                          </a:solidFill>
                          <a:effectLst/>
                          <a:latin typeface="+mn-lt"/>
                          <a:ea typeface="Times New Roman" panose="02020603050405020304" pitchFamily="18" charset="0"/>
                          <a:cs typeface="Times New Roman" panose="02020603050405020304" pitchFamily="18" charset="0"/>
                        </a:rPr>
                        <a:t>-</a:t>
                      </a:r>
                      <a:r>
                        <a:rPr lang="en-AT" sz="1800" kern="0" dirty="0">
                          <a:solidFill>
                            <a:schemeClr val="tx1"/>
                          </a:solidFill>
                          <a:effectLst/>
                          <a:latin typeface="+mn-lt"/>
                          <a:ea typeface="Times New Roman" panose="02020603050405020304" pitchFamily="18" charset="0"/>
                          <a:cs typeface="Times New Roman" panose="02020603050405020304" pitchFamily="18" charset="0"/>
                        </a:rPr>
                        <a:t>05</a:t>
                      </a:r>
                      <a:r>
                        <a:rPr lang="en-GB" sz="1800" kern="0" dirty="0">
                          <a:solidFill>
                            <a:schemeClr val="tx1"/>
                          </a:solidFill>
                          <a:effectLst/>
                          <a:latin typeface="+mn-lt"/>
                          <a:ea typeface="Times New Roman" panose="02020603050405020304" pitchFamily="18" charset="0"/>
                          <a:cs typeface="Times New Roman" panose="02020603050405020304" pitchFamily="18" charset="0"/>
                        </a:rPr>
                        <a:t>-</a:t>
                      </a:r>
                      <a:r>
                        <a:rPr lang="en-AT" sz="1800" kern="0" dirty="0">
                          <a:solidFill>
                            <a:schemeClr val="tx1"/>
                          </a:solidFill>
                          <a:effectLst/>
                          <a:latin typeface="+mn-lt"/>
                          <a:ea typeface="Times New Roman" panose="02020603050405020304" pitchFamily="18" charset="0"/>
                          <a:cs typeface="Times New Roman" panose="02020603050405020304" pitchFamily="18" charset="0"/>
                        </a:rPr>
                        <a:t>10</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mike@email.com</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54510909"/>
                  </a:ext>
                </a:extLst>
              </a:tr>
              <a:tr h="370840">
                <a:tc>
                  <a:txBody>
                    <a:bodyPr/>
                    <a:lstStyle/>
                    <a:p>
                      <a:pPr algn="ctr">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Sarah</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29</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45,000.00</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800"/>
                        </a:spcAft>
                      </a:pPr>
                      <a:r>
                        <a:rPr lang="en-GB" sz="1800" kern="0">
                          <a:solidFill>
                            <a:schemeClr val="tx1"/>
                          </a:solidFill>
                          <a:effectLst/>
                          <a:latin typeface="+mn-lt"/>
                          <a:ea typeface="Times New Roman" panose="02020603050405020304" pitchFamily="18" charset="0"/>
                          <a:cs typeface="Times New Roman" panose="02020603050405020304" pitchFamily="18" charset="0"/>
                        </a:rPr>
                        <a:t>IT</a:t>
                      </a:r>
                      <a:endParaRPr lang="en-GB"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2020-02-01</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sarah@email.com</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667188357"/>
                  </a:ext>
                </a:extLst>
              </a:tr>
              <a:tr h="370840">
                <a:tc>
                  <a:txBody>
                    <a:bodyPr/>
                    <a:lstStyle/>
                    <a:p>
                      <a:pPr algn="ctr">
                        <a:lnSpc>
                          <a:spcPct val="115000"/>
                        </a:lnSpc>
                        <a:spcAft>
                          <a:spcPts val="800"/>
                        </a:spcAft>
                      </a:pPr>
                      <a:r>
                        <a:rPr lang="en-GB" sz="1800" b="1" kern="0">
                          <a:solidFill>
                            <a:schemeClr val="tx1"/>
                          </a:solidFill>
                          <a:effectLst/>
                          <a:latin typeface="+mn-lt"/>
                          <a:ea typeface="Times New Roman" panose="02020603050405020304" pitchFamily="18" charset="0"/>
                          <a:cs typeface="Times New Roman" panose="02020603050405020304" pitchFamily="18" charset="0"/>
                        </a:rPr>
                        <a:t>Peter</a:t>
                      </a:r>
                      <a:endParaRPr lang="en-GB"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tcP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34</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R w="12700" cap="flat" cmpd="sng" algn="ctr">
                      <a:solidFill>
                        <a:schemeClr val="bg1"/>
                      </a:solidFill>
                      <a:prstDash val="solid"/>
                      <a:round/>
                      <a:headEnd type="none" w="med" len="med"/>
                      <a:tailEnd type="none" w="med" len="med"/>
                    </a:lnR>
                  </a:tcP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45,000.00</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800"/>
                        </a:spcAft>
                      </a:pPr>
                      <a:r>
                        <a:rPr lang="en-GB" sz="1800" kern="0">
                          <a:solidFill>
                            <a:schemeClr val="tx1"/>
                          </a:solidFill>
                          <a:effectLst/>
                          <a:latin typeface="+mn-lt"/>
                          <a:ea typeface="Times New Roman" panose="02020603050405020304" pitchFamily="18" charset="0"/>
                          <a:cs typeface="Times New Roman" panose="02020603050405020304" pitchFamily="18" charset="0"/>
                        </a:rPr>
                        <a:t>HR</a:t>
                      </a:r>
                      <a:endParaRPr lang="en-GB"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tcP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2020-</a:t>
                      </a:r>
                      <a:r>
                        <a:rPr lang="en-GB" sz="1800" kern="0" dirty="0">
                          <a:solidFill>
                            <a:schemeClr val="tx1"/>
                          </a:solidFill>
                          <a:effectLst/>
                          <a:latin typeface="+mn-lt"/>
                          <a:ea typeface="Times New Roman" panose="02020603050405020304" pitchFamily="18" charset="0"/>
                          <a:cs typeface="Times New Roman" panose="02020603050405020304" pitchFamily="18" charset="0"/>
                        </a:rPr>
                        <a:t>0</a:t>
                      </a:r>
                      <a:r>
                        <a:rPr lang="en-AT" sz="1800" kern="0" dirty="0">
                          <a:solidFill>
                            <a:schemeClr val="tx1"/>
                          </a:solidFill>
                          <a:effectLst/>
                          <a:latin typeface="+mn-lt"/>
                          <a:ea typeface="Times New Roman" panose="02020603050405020304" pitchFamily="18" charset="0"/>
                          <a:cs typeface="Times New Roman" panose="02020603050405020304" pitchFamily="18" charset="0"/>
                        </a:rPr>
                        <a:t>5-10</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peter@hr.email.com</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341259936"/>
                  </a:ext>
                </a:extLst>
              </a:tr>
              <a:tr h="370840">
                <a:tc>
                  <a:txBody>
                    <a:bodyPr/>
                    <a:lstStyle/>
                    <a:p>
                      <a:pPr algn="ctr">
                        <a:lnSpc>
                          <a:spcPct val="115000"/>
                        </a:lnSpc>
                        <a:spcAft>
                          <a:spcPts val="800"/>
                        </a:spcAft>
                      </a:pPr>
                      <a:r>
                        <a:rPr lang="en-GB" sz="1800" b="1" kern="0">
                          <a:solidFill>
                            <a:schemeClr val="tx1"/>
                          </a:solidFill>
                          <a:effectLst/>
                          <a:latin typeface="+mn-lt"/>
                          <a:ea typeface="Times New Roman" panose="02020603050405020304" pitchFamily="18" charset="0"/>
                          <a:cs typeface="Times New Roman" panose="02020603050405020304" pitchFamily="18" charset="0"/>
                        </a:rPr>
                        <a:t>Laura</a:t>
                      </a:r>
                      <a:endParaRPr lang="en-GB"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28</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45,000.00</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Research Dev</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15000"/>
                        </a:lnSpc>
                        <a:spcAft>
                          <a:spcPts val="800"/>
                        </a:spcAft>
                      </a:pPr>
                      <a:r>
                        <a:rPr lang="en-AT" sz="1800" kern="0">
                          <a:solidFill>
                            <a:schemeClr val="tx1"/>
                          </a:solidFill>
                          <a:effectLst/>
                          <a:latin typeface="+mn-lt"/>
                          <a:ea typeface="Times New Roman" panose="02020603050405020304" pitchFamily="18" charset="0"/>
                          <a:cs typeface="Times New Roman" panose="02020603050405020304" pitchFamily="18" charset="0"/>
                        </a:rPr>
                        <a:t>2020-07-31</a:t>
                      </a:r>
                      <a:endParaRPr lang="en-AT" sz="180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c>
                  <a:txBody>
                    <a:bodyPr/>
                    <a:lstStyle/>
                    <a:p>
                      <a:pPr algn="ctr">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laura@email.com</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30705026"/>
                  </a:ext>
                </a:extLst>
              </a:tr>
            </a:tbl>
          </a:graphicData>
        </a:graphic>
      </p:graphicFrame>
      <p:sp>
        <p:nvSpPr>
          <p:cNvPr id="9" name="object 3">
            <a:extLst>
              <a:ext uri="{FF2B5EF4-FFF2-40B4-BE49-F238E27FC236}">
                <a16:creationId xmlns:a16="http://schemas.microsoft.com/office/drawing/2014/main" id="{BECD209D-5DE8-C72B-1227-92AD89BB01DB}"/>
              </a:ext>
            </a:extLst>
          </p:cNvPr>
          <p:cNvSpPr txBox="1"/>
          <p:nvPr/>
        </p:nvSpPr>
        <p:spPr>
          <a:xfrm>
            <a:off x="733424" y="366105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err="1">
                <a:solidFill>
                  <a:sysClr val="windowText" lastClr="000000"/>
                </a:solidFill>
                <a:latin typeface="Arial"/>
                <a:cs typeface="Arial"/>
              </a:rPr>
              <a:t>Preprocessed</a:t>
            </a:r>
            <a:r>
              <a:rPr lang="en-GB" sz="1800" b="1" dirty="0">
                <a:solidFill>
                  <a:sysClr val="windowText" lastClr="000000"/>
                </a:solidFill>
                <a:latin typeface="Arial"/>
                <a:cs typeface="Arial"/>
              </a:rPr>
              <a:t> table:</a:t>
            </a:r>
          </a:p>
        </p:txBody>
      </p:sp>
      <p:sp>
        <p:nvSpPr>
          <p:cNvPr id="12" name="object 2">
            <a:extLst>
              <a:ext uri="{FF2B5EF4-FFF2-40B4-BE49-F238E27FC236}">
                <a16:creationId xmlns:a16="http://schemas.microsoft.com/office/drawing/2014/main" id="{3433B0F0-723D-5218-7E6B-45B9EADAB783}"/>
              </a:ext>
            </a:extLst>
          </p:cNvPr>
          <p:cNvSpPr txBox="1">
            <a:spLocks/>
          </p:cNvSpPr>
          <p:nvPr/>
        </p:nvSpPr>
        <p:spPr>
          <a:xfrm>
            <a:off x="726281" y="417600"/>
            <a:ext cx="182641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4. Case Study</a:t>
            </a:r>
          </a:p>
        </p:txBody>
      </p:sp>
    </p:spTree>
    <p:extLst>
      <p:ext uri="{BB962C8B-B14F-4D97-AF65-F5344CB8AC3E}">
        <p14:creationId xmlns:p14="http://schemas.microsoft.com/office/powerpoint/2010/main" val="36638825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743AF-8137-CF54-FDC9-6A09262911F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89EE6FC-E2AC-46D3-A24F-E6FEC934B01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a:t>
            </a:r>
          </a:p>
          <a:p>
            <a:pPr algn="ctr"/>
            <a:r>
              <a:rPr lang="en-US" sz="3200" b="1" dirty="0">
                <a:solidFill>
                  <a:schemeClr val="bg1"/>
                </a:solidFill>
              </a:rPr>
              <a:t>Class Activity: Data Preprocessing via Python</a:t>
            </a:r>
          </a:p>
        </p:txBody>
      </p:sp>
    </p:spTree>
    <p:extLst>
      <p:ext uri="{BB962C8B-B14F-4D97-AF65-F5344CB8AC3E}">
        <p14:creationId xmlns:p14="http://schemas.microsoft.com/office/powerpoint/2010/main" val="19542468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1EE02-BEAC-5EE9-EF6D-FF64B6B9AF1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AD55F45-7C1D-54EF-CFA4-2EF8C2F50368}"/>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C45136A8-DABA-8A78-F282-47B0541C0FD8}"/>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p>
        </p:txBody>
      </p:sp>
      <p:sp>
        <p:nvSpPr>
          <p:cNvPr id="70" name="object 3">
            <a:extLst>
              <a:ext uri="{FF2B5EF4-FFF2-40B4-BE49-F238E27FC236}">
                <a16:creationId xmlns:a16="http://schemas.microsoft.com/office/drawing/2014/main" id="{4D8775CD-C94B-0EA0-9A49-0B93889F797D}"/>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5.1 </a:t>
            </a:r>
            <a:r>
              <a:rPr lang="en-US" sz="2000" b="1" dirty="0">
                <a:solidFill>
                  <a:sysClr val="windowText" lastClr="000000"/>
                </a:solidFill>
                <a:latin typeface="Arial"/>
                <a:cs typeface="Arial"/>
              </a:rPr>
              <a:t>Instructions for Using Google </a:t>
            </a:r>
            <a:r>
              <a:rPr lang="en-US" sz="2000" b="1" dirty="0" err="1">
                <a:solidFill>
                  <a:sysClr val="windowText" lastClr="000000"/>
                </a:solidFill>
                <a:latin typeface="Arial"/>
                <a:cs typeface="Arial"/>
              </a:rPr>
              <a:t>Colab</a:t>
            </a:r>
            <a:endParaRPr lang="en-GB" sz="2000" b="1" dirty="0">
              <a:solidFill>
                <a:sysClr val="windowText" lastClr="000000"/>
              </a:solidFill>
              <a:latin typeface="Arial"/>
              <a:cs typeface="Arial"/>
            </a:endParaRPr>
          </a:p>
        </p:txBody>
      </p:sp>
      <p:sp>
        <p:nvSpPr>
          <p:cNvPr id="71" name="object 3">
            <a:extLst>
              <a:ext uri="{FF2B5EF4-FFF2-40B4-BE49-F238E27FC236}">
                <a16:creationId xmlns:a16="http://schemas.microsoft.com/office/drawing/2014/main" id="{81EFC2D8-C151-CC8C-CCE8-E23C28FF36A5}"/>
              </a:ext>
            </a:extLst>
          </p:cNvPr>
          <p:cNvSpPr txBox="1"/>
          <p:nvPr/>
        </p:nvSpPr>
        <p:spPr>
          <a:xfrm>
            <a:off x="740566" y="1464361"/>
            <a:ext cx="10718010" cy="847485"/>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You need to implement the code for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Data Preprocessing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using Python on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Google </a:t>
            </a:r>
            <a:r>
              <a:rPr kumimoji="0" lang="en-GB" sz="1800" b="1"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Colab</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Use the provided sample code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only as guidance</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You are expected to write and run your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own version for preprocessing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with the class instructor.</a:t>
            </a:r>
          </a:p>
        </p:txBody>
      </p:sp>
      <p:sp>
        <p:nvSpPr>
          <p:cNvPr id="2" name="object 3">
            <a:extLst>
              <a:ext uri="{FF2B5EF4-FFF2-40B4-BE49-F238E27FC236}">
                <a16:creationId xmlns:a16="http://schemas.microsoft.com/office/drawing/2014/main" id="{0A79DED7-FC17-07C8-C12F-6B7813B6745F}"/>
              </a:ext>
            </a:extLst>
          </p:cNvPr>
          <p:cNvSpPr txBox="1"/>
          <p:nvPr/>
        </p:nvSpPr>
        <p:spPr>
          <a:xfrm>
            <a:off x="726281" y="2415554"/>
            <a:ext cx="10732294"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panose="020B0604020202020204" pitchFamily="34" charset="0"/>
                <a:cs typeface="Arial" panose="020B0604020202020204" pitchFamily="34" charset="0"/>
              </a:rPr>
              <a:t>Link for the reference code: </a:t>
            </a:r>
            <a:r>
              <a:rPr lang="en-GB" sz="1800" i="1" dirty="0">
                <a:solidFill>
                  <a:sysClr val="windowText" lastClr="000000"/>
                </a:solidFill>
                <a:latin typeface="Arial" panose="020B0604020202020204" pitchFamily="34" charset="0"/>
                <a:cs typeface="Arial" panose="020B0604020202020204" pitchFamily="34" charset="0"/>
                <a:hlinkClick r:id="rId3"/>
              </a:rPr>
              <a:t>https://colab.research.google.com/drive/1iMD6hnH4sgZpVkxLVCs4xxbWa3rNmiER?usp=sharing</a:t>
            </a:r>
            <a:endParaRPr lang="en-GB" sz="1800" i="1" dirty="0">
              <a:solidFill>
                <a:sysClr val="windowText" lastClr="000000"/>
              </a:solidFill>
              <a:latin typeface="Arial" panose="020B0604020202020204" pitchFamily="34" charset="0"/>
              <a:cs typeface="Arial" panose="020B0604020202020204" pitchFamily="34" charset="0"/>
            </a:endParaRPr>
          </a:p>
        </p:txBody>
      </p:sp>
      <p:sp>
        <p:nvSpPr>
          <p:cNvPr id="11" name="object 3">
            <a:extLst>
              <a:ext uri="{FF2B5EF4-FFF2-40B4-BE49-F238E27FC236}">
                <a16:creationId xmlns:a16="http://schemas.microsoft.com/office/drawing/2014/main" id="{838A5249-B9A3-9F91-8DD9-35BD94FE866D}"/>
              </a:ext>
            </a:extLst>
          </p:cNvPr>
          <p:cNvSpPr txBox="1"/>
          <p:nvPr/>
        </p:nvSpPr>
        <p:spPr>
          <a:xfrm>
            <a:off x="697715" y="3190707"/>
            <a:ext cx="10725152" cy="644866"/>
          </a:xfrm>
          <a:prstGeom prst="rect">
            <a:avLst/>
          </a:prstGeom>
        </p:spPr>
        <p:txBody>
          <a:bodyPr vert="horz" wrap="square" lIns="0" tIns="16329" rIns="0" bIns="0" rtlCol="0">
            <a:spAutoFit/>
          </a:bodyPr>
          <a:lstStyle/>
          <a:p>
            <a:pPr marL="16328" defTabSz="1175644" hangingPunct="1">
              <a:lnSpc>
                <a:spcPct val="100000"/>
              </a:lnSpc>
              <a:spcBef>
                <a:spcPts val="129"/>
              </a:spcBef>
              <a:spcAft>
                <a:spcPts val="600"/>
              </a:spcAft>
            </a:pPr>
            <a:r>
              <a:rPr lang="en-GB" sz="1800" b="1" dirty="0">
                <a:solidFill>
                  <a:sysClr val="windowText" lastClr="000000"/>
                </a:solidFill>
                <a:latin typeface="Arial" panose="020B0604020202020204" pitchFamily="34" charset="0"/>
                <a:cs typeface="Arial" panose="020B0604020202020204" pitchFamily="34" charset="0"/>
              </a:rPr>
              <a:t>Instructions:</a:t>
            </a:r>
          </a:p>
          <a:p>
            <a:pPr marL="16328" defTabSz="1175644" hangingPunct="1">
              <a:lnSpc>
                <a:spcPct val="100000"/>
              </a:lnSpc>
              <a:spcBef>
                <a:spcPts val="129"/>
              </a:spcBef>
              <a:spcAft>
                <a:spcPts val="600"/>
              </a:spcAft>
            </a:pPr>
            <a:r>
              <a:rPr lang="en-GB" sz="1700" dirty="0">
                <a:solidFill>
                  <a:sysClr val="windowText" lastClr="000000"/>
                </a:solidFill>
                <a:latin typeface="Arial" panose="020B0604020202020204" pitchFamily="34" charset="0"/>
                <a:cs typeface="Arial" panose="020B0604020202020204" pitchFamily="34" charset="0"/>
              </a:rPr>
              <a:t>How to Build with Google </a:t>
            </a:r>
            <a:r>
              <a:rPr lang="en-GB" sz="1700" dirty="0" err="1">
                <a:solidFill>
                  <a:sysClr val="windowText" lastClr="000000"/>
                </a:solidFill>
                <a:latin typeface="Arial" panose="020B0604020202020204" pitchFamily="34" charset="0"/>
                <a:cs typeface="Arial" panose="020B0604020202020204" pitchFamily="34" charset="0"/>
              </a:rPr>
              <a:t>Colab</a:t>
            </a:r>
            <a:r>
              <a:rPr lang="en-GB" sz="1700" dirty="0">
                <a:solidFill>
                  <a:sysClr val="windowText" lastClr="000000"/>
                </a:solidFill>
                <a:latin typeface="Arial" panose="020B0604020202020204" pitchFamily="34" charset="0"/>
                <a:cs typeface="Arial" panose="020B0604020202020204" pitchFamily="34" charset="0"/>
              </a:rPr>
              <a:t>? </a:t>
            </a:r>
          </a:p>
        </p:txBody>
      </p:sp>
      <p:sp>
        <p:nvSpPr>
          <p:cNvPr id="12" name="object 3">
            <a:extLst>
              <a:ext uri="{FF2B5EF4-FFF2-40B4-BE49-F238E27FC236}">
                <a16:creationId xmlns:a16="http://schemas.microsoft.com/office/drawing/2014/main" id="{5042D863-6ADA-BE47-5811-7EAC3A2BC7F0}"/>
              </a:ext>
            </a:extLst>
          </p:cNvPr>
          <p:cNvSpPr txBox="1"/>
          <p:nvPr/>
        </p:nvSpPr>
        <p:spPr>
          <a:xfrm>
            <a:off x="697715" y="4040240"/>
            <a:ext cx="4583902" cy="2063203"/>
          </a:xfrm>
          <a:prstGeom prst="rect">
            <a:avLst/>
          </a:prstGeom>
        </p:spPr>
        <p:txBody>
          <a:bodyPr vert="horz" wrap="square" lIns="0" tIns="16329" rIns="0" bIns="0" rtlCol="0">
            <a:spAutoFit/>
          </a:bodyPr>
          <a:lstStyle/>
          <a:p>
            <a:pPr marL="361950" marR="0" lvl="0" indent="-228600" algn="l" defTabSz="914400" rtl="0" eaLnBrk="1" fontAlgn="auto" latinLnBrk="0" hangingPunct="1">
              <a:lnSpc>
                <a:spcPct val="100000"/>
              </a:lnSpc>
              <a:spcBef>
                <a:spcPts val="0"/>
              </a:spcBef>
              <a:spcAft>
                <a:spcPts val="600"/>
              </a:spcAft>
              <a:buClrTx/>
              <a:buSzTx/>
              <a:buFont typeface="+mj-lt"/>
              <a:buAutoNum type="arabicPeriod"/>
              <a:defRPr/>
            </a:pPr>
            <a:r>
              <a:rPr kumimoji="0" lang="en-US" sz="17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Go to: </a:t>
            </a:r>
            <a:r>
              <a:rPr kumimoji="0" lang="en-US"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hlinkClick r:id="rId4"/>
              </a:rPr>
              <a:t>https://colab.research.google.com/</a:t>
            </a:r>
            <a:endParaRPr kumimoji="0" lang="en-US"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a:p>
            <a:pPr marL="361950" marR="0" lvl="0" indent="-228600" algn="l" defTabSz="914400" rtl="0" eaLnBrk="1" fontAlgn="auto" latinLnBrk="0" hangingPunct="1">
              <a:lnSpc>
                <a:spcPct val="100000"/>
              </a:lnSpc>
              <a:spcBef>
                <a:spcPts val="0"/>
              </a:spcBef>
              <a:spcAft>
                <a:spcPts val="600"/>
              </a:spcAft>
              <a:buClrTx/>
              <a:buSzTx/>
              <a:buFont typeface="+mj-lt"/>
              <a:buAutoNum type="arabicPeriod"/>
              <a:tabLst>
                <a:tab pos="361950" algn="l"/>
              </a:tabLst>
              <a:defRPr/>
            </a:pPr>
            <a:r>
              <a:rPr kumimoji="0" lang="en-GB" sz="17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Click “New Notebook”: </a:t>
            </a:r>
            <a: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This will create a blank Python (.</a:t>
            </a:r>
            <a:r>
              <a:rPr kumimoji="0" lang="en-GB" sz="17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ipynb</a:t>
            </a:r>
            <a: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file in </a:t>
            </a:r>
            <a:r>
              <a:rPr kumimoji="0" lang="en-GB" sz="17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Colab</a:t>
            </a:r>
            <a: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t>
            </a:r>
          </a:p>
          <a:p>
            <a:pPr marL="361950" marR="0" lvl="0" indent="-228600" algn="l" defTabSz="914400" rtl="0" eaLnBrk="1" fontAlgn="auto" latinLnBrk="0" hangingPunct="1">
              <a:lnSpc>
                <a:spcPct val="100000"/>
              </a:lnSpc>
              <a:spcBef>
                <a:spcPts val="0"/>
              </a:spcBef>
              <a:spcAft>
                <a:spcPts val="600"/>
              </a:spcAft>
              <a:buClrTx/>
              <a:buSzTx/>
              <a:buFont typeface="+mj-lt"/>
              <a:buAutoNum type="arabicPeriod"/>
              <a:tabLst>
                <a:tab pos="361950" algn="l"/>
              </a:tabLst>
              <a:defRPr/>
            </a:pPr>
            <a:r>
              <a:rPr kumimoji="0" lang="en-GB" sz="17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Name Your File:</a:t>
            </a:r>
            <a: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b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kumimoji="0" lang="en-GB" sz="1600" i="1"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ex:Class_Activity_Data_Preprocessing.ipynb</a:t>
            </a:r>
            <a:endParaRPr kumimoji="0" lang="en-GB" sz="16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a:p>
            <a:pPr marL="361950" marR="0" lvl="0" indent="-228600" algn="l" defTabSz="914400" rtl="0" eaLnBrk="1" fontAlgn="auto" latinLnBrk="0" hangingPunct="1">
              <a:lnSpc>
                <a:spcPct val="100000"/>
              </a:lnSpc>
              <a:spcBef>
                <a:spcPts val="0"/>
              </a:spcBef>
              <a:spcAft>
                <a:spcPts val="600"/>
              </a:spcAft>
              <a:buClrTx/>
              <a:buSzTx/>
              <a:buFont typeface="+mj-lt"/>
              <a:buAutoNum type="arabicPeriod"/>
              <a:tabLst>
                <a:tab pos="361950" algn="l"/>
              </a:tabLst>
              <a:defRPr/>
            </a:pPr>
            <a:r>
              <a:rPr kumimoji="0" lang="en-GB" sz="17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Build the model:</a:t>
            </a:r>
            <a: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Use the provided sample code to preprocessing the given data set.</a:t>
            </a:r>
            <a:endParaRPr kumimoji="0" lang="en-US"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2E2DD726-8098-3D58-6418-6218FE84CF91}"/>
              </a:ext>
            </a:extLst>
          </p:cNvPr>
          <p:cNvPicPr>
            <a:picLocks noChangeAspect="1"/>
          </p:cNvPicPr>
          <p:nvPr/>
        </p:nvPicPr>
        <p:blipFill>
          <a:blip r:embed="rId5"/>
          <a:stretch>
            <a:fillRect/>
          </a:stretch>
        </p:blipFill>
        <p:spPr>
          <a:xfrm>
            <a:off x="5373363" y="3134545"/>
            <a:ext cx="6086487" cy="3061005"/>
          </a:xfrm>
          <a:prstGeom prst="rect">
            <a:avLst/>
          </a:prstGeom>
        </p:spPr>
      </p:pic>
      <p:sp>
        <p:nvSpPr>
          <p:cNvPr id="7" name="object 2">
            <a:extLst>
              <a:ext uri="{FF2B5EF4-FFF2-40B4-BE49-F238E27FC236}">
                <a16:creationId xmlns:a16="http://schemas.microsoft.com/office/drawing/2014/main" id="{0ACB15C9-A97C-ED96-9625-64DACFABA26E}"/>
              </a:ext>
            </a:extLst>
          </p:cNvPr>
          <p:cNvSpPr txBox="1">
            <a:spLocks/>
          </p:cNvSpPr>
          <p:nvPr/>
        </p:nvSpPr>
        <p:spPr>
          <a:xfrm>
            <a:off x="726281" y="417600"/>
            <a:ext cx="469344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Class Activity: Data Preprocessing</a:t>
            </a:r>
          </a:p>
        </p:txBody>
      </p:sp>
    </p:spTree>
    <p:extLst>
      <p:ext uri="{BB962C8B-B14F-4D97-AF65-F5344CB8AC3E}">
        <p14:creationId xmlns:p14="http://schemas.microsoft.com/office/powerpoint/2010/main" val="19162229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0E6F3-F549-C8A9-6373-46031BEDFD4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D19722-B055-BBC7-A6B1-777980AB71BB}"/>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EAFE559E-E235-336C-90DB-F2FA74E1FCB4}"/>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011E8334-C549-20F6-5872-4757ED8968E4}"/>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5.2 Class Activity: Data Preprocessing via Python</a:t>
            </a:r>
          </a:p>
        </p:txBody>
      </p:sp>
      <p:sp>
        <p:nvSpPr>
          <p:cNvPr id="71" name="object 3">
            <a:extLst>
              <a:ext uri="{FF2B5EF4-FFF2-40B4-BE49-F238E27FC236}">
                <a16:creationId xmlns:a16="http://schemas.microsoft.com/office/drawing/2014/main" id="{98C8FBB5-0778-901F-03DE-B74B313C3177}"/>
              </a:ext>
            </a:extLst>
          </p:cNvPr>
          <p:cNvSpPr txBox="1"/>
          <p:nvPr/>
        </p:nvSpPr>
        <p:spPr>
          <a:xfrm>
            <a:off x="747708" y="1510545"/>
            <a:ext cx="10725152" cy="1401483"/>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This assignment is part of Lab 4: Data Preprocessing in the Transport Research and Analysis course. You are required to apply the techniques learned during the lab session to a new dataset. </a:t>
            </a:r>
          </a:p>
          <a:p>
            <a:pPr marR="0" lvl="0" algn="l" defTabSz="914400" rtl="0" eaLnBrk="1" fontAlgn="auto" latinLnBrk="0" hangingPunct="1">
              <a:lnSpc>
                <a:spcPct val="100000"/>
              </a:lnSpc>
              <a:spcBef>
                <a:spcPts val="0"/>
              </a:spcBef>
              <a:spcAft>
                <a:spcPts val="0"/>
              </a:spcAft>
              <a:buClrTx/>
              <a:buSzTx/>
              <a:tabLst>
                <a:tab pos="361950" algn="l"/>
              </a:tabLst>
              <a:defRPr/>
            </a:pPr>
            <a:endParaRPr lang="en-GB" sz="1800" kern="1200" dirty="0">
              <a:solidFill>
                <a:srgbClr val="000000">
                  <a:lumMod val="75000"/>
                  <a:lumOff val="25000"/>
                </a:srgbClr>
              </a:solidFill>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Your task is to clean, transform, and visualize the data using Python and document your workflow in a well-structured report.</a:t>
            </a:r>
          </a:p>
        </p:txBody>
      </p:sp>
      <p:sp>
        <p:nvSpPr>
          <p:cNvPr id="2" name="object 3">
            <a:extLst>
              <a:ext uri="{FF2B5EF4-FFF2-40B4-BE49-F238E27FC236}">
                <a16:creationId xmlns:a16="http://schemas.microsoft.com/office/drawing/2014/main" id="{8B18CAF2-DB0C-73B7-00E6-9C94094D6ACE}"/>
              </a:ext>
            </a:extLst>
          </p:cNvPr>
          <p:cNvSpPr txBox="1"/>
          <p:nvPr/>
        </p:nvSpPr>
        <p:spPr>
          <a:xfrm>
            <a:off x="726281" y="3135513"/>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 of the assignment:</a:t>
            </a:r>
          </a:p>
        </p:txBody>
      </p:sp>
      <p:sp>
        <p:nvSpPr>
          <p:cNvPr id="7" name="object 3">
            <a:extLst>
              <a:ext uri="{FF2B5EF4-FFF2-40B4-BE49-F238E27FC236}">
                <a16:creationId xmlns:a16="http://schemas.microsoft.com/office/drawing/2014/main" id="{BBF96479-EAED-C18C-7CC4-0CD82C9044A5}"/>
              </a:ext>
            </a:extLst>
          </p:cNvPr>
          <p:cNvSpPr txBox="1"/>
          <p:nvPr/>
        </p:nvSpPr>
        <p:spPr>
          <a:xfrm>
            <a:off x="733423" y="3534569"/>
            <a:ext cx="10725152" cy="570486"/>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The main objective is to convert a raw and unstructured dataset into a clean, organized, and analysis-ready format suitable for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modeling</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and further exploration.</a:t>
            </a:r>
          </a:p>
        </p:txBody>
      </p:sp>
      <p:sp>
        <p:nvSpPr>
          <p:cNvPr id="9" name="object 2">
            <a:extLst>
              <a:ext uri="{FF2B5EF4-FFF2-40B4-BE49-F238E27FC236}">
                <a16:creationId xmlns:a16="http://schemas.microsoft.com/office/drawing/2014/main" id="{EA49AF52-223D-DDA7-3494-8E6422824446}"/>
              </a:ext>
            </a:extLst>
          </p:cNvPr>
          <p:cNvSpPr txBox="1">
            <a:spLocks/>
          </p:cNvSpPr>
          <p:nvPr/>
        </p:nvSpPr>
        <p:spPr>
          <a:xfrm>
            <a:off x="726281" y="417600"/>
            <a:ext cx="469344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Class Activity: Data Preprocessing</a:t>
            </a:r>
          </a:p>
        </p:txBody>
      </p:sp>
    </p:spTree>
    <p:extLst>
      <p:ext uri="{BB962C8B-B14F-4D97-AF65-F5344CB8AC3E}">
        <p14:creationId xmlns:p14="http://schemas.microsoft.com/office/powerpoint/2010/main" val="20298222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E9249-D41E-3A9C-3D7E-6B4F3AAF11A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B3DF3F1-9D39-DE64-A839-6393B8DEC5D1}"/>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5.2.1 Class Activity: Dataset</a:t>
            </a:r>
          </a:p>
        </p:txBody>
      </p:sp>
      <p:sp>
        <p:nvSpPr>
          <p:cNvPr id="5" name="object 3">
            <a:extLst>
              <a:ext uri="{FF2B5EF4-FFF2-40B4-BE49-F238E27FC236}">
                <a16:creationId xmlns:a16="http://schemas.microsoft.com/office/drawing/2014/main" id="{8A384925-52EE-E177-9531-61300062884C}"/>
              </a:ext>
            </a:extLst>
          </p:cNvPr>
          <p:cNvSpPr txBox="1"/>
          <p:nvPr/>
        </p:nvSpPr>
        <p:spPr>
          <a:xfrm>
            <a:off x="733424" y="151480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chemeClr val="tx1"/>
                </a:solidFill>
                <a:latin typeface="Arial"/>
                <a:cs typeface="Arial"/>
              </a:rPr>
              <a:t>The dataset contains Netflix movies and TV shows data scraped from IMDb. It includes attributes like title, genre, runtime, rating, and gross revenue. The data is successfully scrapped from IMDb and is ideal for applying preprocessing techniques.</a:t>
            </a:r>
          </a:p>
        </p:txBody>
      </p:sp>
      <p:sp>
        <p:nvSpPr>
          <p:cNvPr id="4" name="object 3">
            <a:extLst>
              <a:ext uri="{FF2B5EF4-FFF2-40B4-BE49-F238E27FC236}">
                <a16:creationId xmlns:a16="http://schemas.microsoft.com/office/drawing/2014/main" id="{39DF79C4-8909-8B14-F9A7-CCE31F47C53C}"/>
              </a:ext>
            </a:extLst>
          </p:cNvPr>
          <p:cNvSpPr txBox="1"/>
          <p:nvPr/>
        </p:nvSpPr>
        <p:spPr>
          <a:xfrm>
            <a:off x="740379" y="4819412"/>
            <a:ext cx="10725152" cy="293487"/>
          </a:xfrm>
          <a:prstGeom prst="rect">
            <a:avLst/>
          </a:prstGeom>
        </p:spPr>
        <p:txBody>
          <a:bodyPr vert="horz" wrap="square" lIns="0" tIns="16329" rIns="0" bIns="0" rtlCol="0">
            <a:spAutoFit/>
          </a:bodyPr>
          <a:lstStyle/>
          <a:p>
            <a:pPr defTabSz="1175644" hangingPunct="1">
              <a:lnSpc>
                <a:spcPct val="100000"/>
              </a:lnSpc>
              <a:spcBef>
                <a:spcPts val="129"/>
              </a:spcBef>
              <a:spcAft>
                <a:spcPts val="600"/>
              </a:spcAft>
            </a:pPr>
            <a:r>
              <a:rPr lang="en-GB" sz="1800" dirty="0">
                <a:solidFill>
                  <a:sysClr val="windowText" lastClr="000000"/>
                </a:solidFill>
                <a:latin typeface="Arial"/>
                <a:cs typeface="Arial"/>
              </a:rPr>
              <a:t>You can preview the dataset using Excel or load it directly into Python for processing.</a:t>
            </a:r>
          </a:p>
        </p:txBody>
      </p:sp>
      <p:sp>
        <p:nvSpPr>
          <p:cNvPr id="6" name="object 3">
            <a:extLst>
              <a:ext uri="{FF2B5EF4-FFF2-40B4-BE49-F238E27FC236}">
                <a16:creationId xmlns:a16="http://schemas.microsoft.com/office/drawing/2014/main" id="{244CA24F-697B-0211-7313-CF91D2B51C3C}"/>
              </a:ext>
            </a:extLst>
          </p:cNvPr>
          <p:cNvSpPr txBox="1"/>
          <p:nvPr/>
        </p:nvSpPr>
        <p:spPr>
          <a:xfrm>
            <a:off x="733424" y="2569510"/>
            <a:ext cx="10725152" cy="2042621"/>
          </a:xfrm>
          <a:prstGeom prst="rect">
            <a:avLst/>
          </a:prstGeom>
        </p:spPr>
        <p:txBody>
          <a:bodyPr vert="horz" wrap="square" lIns="0" tIns="16329" rIns="0" bIns="0" rtlCol="0">
            <a:spAutoFit/>
          </a:bodyPr>
          <a:lstStyle/>
          <a:p>
            <a:pPr marL="276225" lvl="0" defTabSz="914400" hangingPunct="1">
              <a:lnSpc>
                <a:spcPct val="15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Dataset Title: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Cleaning Movies Super Cleaning Methodologies</a:t>
            </a:r>
            <a:endParaRPr lang="en-GB" sz="1800" kern="1200" dirty="0">
              <a:solidFill>
                <a:srgbClr val="000000">
                  <a:lumMod val="75000"/>
                  <a:lumOff val="25000"/>
                </a:srgbClr>
              </a:solidFill>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Source: </a:t>
            </a:r>
            <a:r>
              <a:rPr lang="en-GB" sz="1800" kern="1200" dirty="0">
                <a:solidFill>
                  <a:srgbClr val="000000">
                    <a:lumMod val="75000"/>
                    <a:lumOff val="25000"/>
                  </a:srgbClr>
                </a:solidFill>
                <a:latin typeface="Arial" panose="020B0604020202020204" pitchFamily="34" charset="0"/>
                <a:cs typeface="Arial" panose="020B0604020202020204" pitchFamily="34" charset="0"/>
              </a:rPr>
              <a:t>Kaggle</a:t>
            </a:r>
            <a:endPar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Link:</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hlinkClick r:id="rId3"/>
              </a:rPr>
              <a:t>https://www.kaggle.com/code/galalqassas/cleaning-movies-super-cleaning-methodologies</a:t>
            </a:r>
            <a:endPar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CSV Database name:</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movies.csv</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File Size:</a:t>
            </a:r>
            <a:r>
              <a:rPr lang="en-GB" sz="1800" kern="1200" dirty="0">
                <a:solidFill>
                  <a:srgbClr val="000000">
                    <a:lumMod val="75000"/>
                    <a:lumOff val="25000"/>
                  </a:srgbClr>
                </a:solidFill>
                <a:latin typeface="Arial" panose="020B0604020202020204" pitchFamily="34" charset="0"/>
                <a:cs typeface="Arial" panose="020B0604020202020204" pitchFamily="34" charset="0"/>
              </a:rPr>
              <a:t> 3.11 MB</a:t>
            </a:r>
            <a:endPar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
        <p:nvSpPr>
          <p:cNvPr id="8" name="object 2">
            <a:extLst>
              <a:ext uri="{FF2B5EF4-FFF2-40B4-BE49-F238E27FC236}">
                <a16:creationId xmlns:a16="http://schemas.microsoft.com/office/drawing/2014/main" id="{A74A2AA2-0345-149D-2163-71F8A4DD5689}"/>
              </a:ext>
            </a:extLst>
          </p:cNvPr>
          <p:cNvSpPr txBox="1">
            <a:spLocks/>
          </p:cNvSpPr>
          <p:nvPr/>
        </p:nvSpPr>
        <p:spPr>
          <a:xfrm>
            <a:off x="726281" y="417600"/>
            <a:ext cx="469344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Class Activity: Data Preprocessing</a:t>
            </a:r>
          </a:p>
        </p:txBody>
      </p:sp>
    </p:spTree>
    <p:extLst>
      <p:ext uri="{BB962C8B-B14F-4D97-AF65-F5344CB8AC3E}">
        <p14:creationId xmlns:p14="http://schemas.microsoft.com/office/powerpoint/2010/main" val="22411342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5D2BF-DB65-54A3-FA4A-32A61E9BE05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B07863F-46A2-8072-62C5-F4B2427A8216}"/>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5.2.2 Class Activity: Task Instructions</a:t>
            </a:r>
          </a:p>
        </p:txBody>
      </p:sp>
      <p:sp>
        <p:nvSpPr>
          <p:cNvPr id="5" name="object 3">
            <a:extLst>
              <a:ext uri="{FF2B5EF4-FFF2-40B4-BE49-F238E27FC236}">
                <a16:creationId xmlns:a16="http://schemas.microsoft.com/office/drawing/2014/main" id="{EC6B11C0-112D-986B-1886-56280F45D9F0}"/>
              </a:ext>
            </a:extLst>
          </p:cNvPr>
          <p:cNvSpPr txBox="1"/>
          <p:nvPr/>
        </p:nvSpPr>
        <p:spPr>
          <a:xfrm>
            <a:off x="733424" y="151480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chemeClr val="tx1"/>
                </a:solidFill>
                <a:latin typeface="Arial"/>
                <a:cs typeface="Arial"/>
              </a:rPr>
              <a:t>Follow these steps using Python (preferably in Google </a:t>
            </a:r>
            <a:r>
              <a:rPr lang="en-GB" sz="1800" dirty="0" err="1">
                <a:solidFill>
                  <a:schemeClr val="tx1"/>
                </a:solidFill>
                <a:latin typeface="Arial"/>
                <a:cs typeface="Arial"/>
              </a:rPr>
              <a:t>Colab</a:t>
            </a:r>
            <a:r>
              <a:rPr lang="en-GB" sz="1800" dirty="0">
                <a:solidFill>
                  <a:schemeClr val="tx1"/>
                </a:solidFill>
                <a:latin typeface="Arial"/>
                <a:cs typeface="Arial"/>
              </a:rPr>
              <a:t>):</a:t>
            </a:r>
          </a:p>
        </p:txBody>
      </p:sp>
      <p:sp>
        <p:nvSpPr>
          <p:cNvPr id="11" name="object 2">
            <a:extLst>
              <a:ext uri="{FF2B5EF4-FFF2-40B4-BE49-F238E27FC236}">
                <a16:creationId xmlns:a16="http://schemas.microsoft.com/office/drawing/2014/main" id="{A11CEADA-461B-462C-DC17-DAE73A6E8F03}"/>
              </a:ext>
            </a:extLst>
          </p:cNvPr>
          <p:cNvSpPr txBox="1">
            <a:spLocks noGrp="1"/>
          </p:cNvSpPr>
          <p:nvPr>
            <p:ph type="title"/>
          </p:nvPr>
        </p:nvSpPr>
        <p:spPr>
          <a:xfrm>
            <a:off x="726469" y="427119"/>
            <a:ext cx="256101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Task Instructions</a:t>
            </a:r>
          </a:p>
        </p:txBody>
      </p:sp>
      <p:sp>
        <p:nvSpPr>
          <p:cNvPr id="4" name="object 3">
            <a:extLst>
              <a:ext uri="{FF2B5EF4-FFF2-40B4-BE49-F238E27FC236}">
                <a16:creationId xmlns:a16="http://schemas.microsoft.com/office/drawing/2014/main" id="{D0E789D6-4B00-6706-A9D8-49A28A7BBE5D}"/>
              </a:ext>
            </a:extLst>
          </p:cNvPr>
          <p:cNvSpPr txBox="1"/>
          <p:nvPr/>
        </p:nvSpPr>
        <p:spPr>
          <a:xfrm>
            <a:off x="726469" y="5331063"/>
            <a:ext cx="10725152" cy="570486"/>
          </a:xfrm>
          <a:prstGeom prst="rect">
            <a:avLst/>
          </a:prstGeom>
        </p:spPr>
        <p:txBody>
          <a:bodyPr vert="horz" wrap="square" lIns="0" tIns="16329" rIns="0" bIns="0" rtlCol="0">
            <a:spAutoFit/>
          </a:bodyPr>
          <a:lstStyle/>
          <a:p>
            <a:pPr defTabSz="1175644" hangingPunct="1">
              <a:lnSpc>
                <a:spcPct val="100000"/>
              </a:lnSpc>
              <a:spcBef>
                <a:spcPts val="129"/>
              </a:spcBef>
              <a:spcAft>
                <a:spcPts val="600"/>
              </a:spcAft>
            </a:pPr>
            <a:r>
              <a:rPr lang="en-GB" sz="1800" dirty="0">
                <a:solidFill>
                  <a:sysClr val="windowText" lastClr="000000"/>
                </a:solidFill>
                <a:latin typeface="Arial"/>
                <a:cs typeface="Arial"/>
              </a:rPr>
              <a:t>You can simply follow the class activity shown in the next slides and use the same code we discuss to preprocess the dataset.</a:t>
            </a:r>
          </a:p>
        </p:txBody>
      </p:sp>
      <p:sp>
        <p:nvSpPr>
          <p:cNvPr id="6" name="object 3">
            <a:extLst>
              <a:ext uri="{FF2B5EF4-FFF2-40B4-BE49-F238E27FC236}">
                <a16:creationId xmlns:a16="http://schemas.microsoft.com/office/drawing/2014/main" id="{B4F4E707-6118-66E6-E1CE-8F8B0004B4FE}"/>
              </a:ext>
            </a:extLst>
          </p:cNvPr>
          <p:cNvSpPr txBox="1"/>
          <p:nvPr/>
        </p:nvSpPr>
        <p:spPr>
          <a:xfrm>
            <a:off x="726469" y="1925089"/>
            <a:ext cx="10725152" cy="2873681"/>
          </a:xfrm>
          <a:prstGeom prst="rect">
            <a:avLst/>
          </a:prstGeom>
        </p:spPr>
        <p:txBody>
          <a:bodyPr vert="horz" wrap="square" lIns="0" tIns="16329" rIns="0" bIns="0" rtlCol="0">
            <a:spAutoFit/>
          </a:bodyPr>
          <a:lstStyle/>
          <a:p>
            <a:pPr marL="276225" lvl="0" defTabSz="914400" hangingPunct="1">
              <a:lnSpc>
                <a:spcPct val="150000"/>
              </a:lnSpc>
              <a:spcBef>
                <a:spcPts val="0"/>
              </a:spcBef>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Step 1:</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Import necessary Python libraries.</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2:</a:t>
            </a: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Import the dataset into Python.</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3:</a:t>
            </a: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Visualize and inspect raw data.</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4:</a:t>
            </a: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Perform data format standardizing.</a:t>
            </a:r>
          </a:p>
          <a:p>
            <a:pPr marL="276225"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5:</a:t>
            </a: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Perform data cleaning.</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6:</a:t>
            </a: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Visualize the data to compare raw vs cleaned.</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Step 7:</a:t>
            </a: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Save the final cleaned dataset as </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movies_cleaned.csv</a:t>
            </a:r>
          </a:p>
        </p:txBody>
      </p:sp>
    </p:spTree>
    <p:extLst>
      <p:ext uri="{BB962C8B-B14F-4D97-AF65-F5344CB8AC3E}">
        <p14:creationId xmlns:p14="http://schemas.microsoft.com/office/powerpoint/2010/main" val="36544711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921BB-E0DD-868C-9324-A324A4FCB78A}"/>
            </a:ext>
          </a:extLst>
        </p:cNvPr>
        <p:cNvGrpSpPr/>
        <p:nvPr/>
      </p:nvGrpSpPr>
      <p:grpSpPr>
        <a:xfrm>
          <a:off x="0" y="0"/>
          <a:ext cx="0" cy="0"/>
          <a:chOff x="0" y="0"/>
          <a:chExt cx="0" cy="0"/>
        </a:xfrm>
      </p:grpSpPr>
      <p:sp>
        <p:nvSpPr>
          <p:cNvPr id="5" name="object 3">
            <a:extLst>
              <a:ext uri="{FF2B5EF4-FFF2-40B4-BE49-F238E27FC236}">
                <a16:creationId xmlns:a16="http://schemas.microsoft.com/office/drawing/2014/main" id="{41F9CC68-9BAB-6F76-EA73-C992EC2DA886}"/>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chemeClr val="tx1"/>
                </a:solidFill>
                <a:latin typeface="Arial"/>
                <a:cs typeface="Arial"/>
              </a:rPr>
              <a:t>Sample raw records from the dataset:</a:t>
            </a:r>
          </a:p>
        </p:txBody>
      </p:sp>
      <p:sp>
        <p:nvSpPr>
          <p:cNvPr id="8" name="object 2">
            <a:extLst>
              <a:ext uri="{FF2B5EF4-FFF2-40B4-BE49-F238E27FC236}">
                <a16:creationId xmlns:a16="http://schemas.microsoft.com/office/drawing/2014/main" id="{1EA815E7-0E72-9A8E-E6BB-60BD0D7503D1}"/>
              </a:ext>
            </a:extLst>
          </p:cNvPr>
          <p:cNvSpPr txBox="1">
            <a:spLocks/>
          </p:cNvSpPr>
          <p:nvPr/>
        </p:nvSpPr>
        <p:spPr>
          <a:xfrm>
            <a:off x="726281" y="417600"/>
            <a:ext cx="469344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Class Activity: Data Preprocessing</a:t>
            </a:r>
          </a:p>
        </p:txBody>
      </p:sp>
      <p:graphicFrame>
        <p:nvGraphicFramePr>
          <p:cNvPr id="10" name="Object 9">
            <a:extLst>
              <a:ext uri="{FF2B5EF4-FFF2-40B4-BE49-F238E27FC236}">
                <a16:creationId xmlns:a16="http://schemas.microsoft.com/office/drawing/2014/main" id="{995C238F-2850-9629-E570-794447595DE5}"/>
              </a:ext>
            </a:extLst>
          </p:cNvPr>
          <p:cNvGraphicFramePr>
            <a:graphicFrameLocks noChangeAspect="1"/>
          </p:cNvGraphicFramePr>
          <p:nvPr>
            <p:extLst>
              <p:ext uri="{D42A27DB-BD31-4B8C-83A1-F6EECF244321}">
                <p14:modId xmlns:p14="http://schemas.microsoft.com/office/powerpoint/2010/main" val="2830142876"/>
              </p:ext>
            </p:extLst>
          </p:nvPr>
        </p:nvGraphicFramePr>
        <p:xfrm>
          <a:off x="733424" y="1540227"/>
          <a:ext cx="7639050" cy="4210050"/>
        </p:xfrm>
        <a:graphic>
          <a:graphicData uri="http://schemas.openxmlformats.org/presentationml/2006/ole">
            <mc:AlternateContent xmlns:mc="http://schemas.openxmlformats.org/markup-compatibility/2006">
              <mc:Choice xmlns:v="urn:schemas-microsoft-com:vml" Requires="v">
                <p:oleObj name="Worksheet" r:id="rId3" imgW="7638923" imgH="4210117" progId="Excel.Sheet.12">
                  <p:embed/>
                </p:oleObj>
              </mc:Choice>
              <mc:Fallback>
                <p:oleObj name="Worksheet" r:id="rId3" imgW="7638923" imgH="4210117" progId="Excel.Sheet.12">
                  <p:embed/>
                  <p:pic>
                    <p:nvPicPr>
                      <p:cNvPr id="10" name="Object 9">
                        <a:extLst>
                          <a:ext uri="{FF2B5EF4-FFF2-40B4-BE49-F238E27FC236}">
                            <a16:creationId xmlns:a16="http://schemas.microsoft.com/office/drawing/2014/main" id="{995C238F-2850-9629-E570-794447595DE5}"/>
                          </a:ext>
                        </a:extLst>
                      </p:cNvPr>
                      <p:cNvPicPr/>
                      <p:nvPr/>
                    </p:nvPicPr>
                    <p:blipFill>
                      <a:blip r:embed="rId4"/>
                      <a:stretch>
                        <a:fillRect/>
                      </a:stretch>
                    </p:blipFill>
                    <p:spPr>
                      <a:xfrm>
                        <a:off x="733424" y="1540227"/>
                        <a:ext cx="7639050" cy="4210050"/>
                      </a:xfrm>
                      <a:prstGeom prst="rect">
                        <a:avLst/>
                      </a:prstGeom>
                    </p:spPr>
                  </p:pic>
                </p:oleObj>
              </mc:Fallback>
            </mc:AlternateContent>
          </a:graphicData>
        </a:graphic>
      </p:graphicFrame>
    </p:spTree>
    <p:extLst>
      <p:ext uri="{BB962C8B-B14F-4D97-AF65-F5344CB8AC3E}">
        <p14:creationId xmlns:p14="http://schemas.microsoft.com/office/powerpoint/2010/main" val="650284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26282" y="1025080"/>
            <a:ext cx="10726092" cy="5030682"/>
          </a:xfrm>
          <a:prstGeom prst="rect">
            <a:avLst/>
          </a:prstGeom>
        </p:spPr>
        <p:txBody>
          <a:bodyPr vert="horz" wrap="square" lIns="0" tIns="16329" rIns="0" bIns="0" rtlCol="0">
            <a:spAutoFit/>
          </a:bodyPr>
          <a:lstStyle/>
          <a:p>
            <a:pPr marL="16328" defTabSz="1175644" hangingPunct="1">
              <a:lnSpc>
                <a:spcPct val="100000"/>
              </a:lnSpc>
              <a:spcBef>
                <a:spcPts val="129"/>
              </a:spcBef>
              <a:tabLst>
                <a:tab pos="10080000" algn="r"/>
                <a:tab pos="10440000" algn="r"/>
              </a:tabLst>
            </a:pPr>
            <a:r>
              <a:rPr lang="en-GB" sz="1800" b="1" dirty="0">
                <a:solidFill>
                  <a:sysClr val="windowText" lastClr="000000"/>
                </a:solidFill>
                <a:latin typeface="Arial"/>
                <a:cs typeface="Arial"/>
              </a:rPr>
              <a:t>Section 1: Lab Overview and Required Tools	……………..…………………………………………...	4</a:t>
            </a:r>
          </a:p>
          <a:p>
            <a:pPr marL="180975" marR="7348" defTabSz="1175644" hangingPunct="1">
              <a:lnSpc>
                <a:spcPct val="100000"/>
              </a:lnSpc>
              <a:spcBef>
                <a:spcPts val="1093"/>
              </a:spcBef>
              <a:tabLst>
                <a:tab pos="10080000" algn="r"/>
                <a:tab pos="10440000" algn="r"/>
              </a:tabLst>
            </a:pPr>
            <a:r>
              <a:rPr lang="en-GB" sz="1800" spc="64" dirty="0">
                <a:solidFill>
                  <a:sysClr val="windowText" lastClr="000000"/>
                </a:solidFill>
                <a:latin typeface="Arial"/>
                <a:cs typeface="Arial"/>
              </a:rPr>
              <a:t>1.1 Objectives – Data Preprocessing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5</a:t>
            </a:r>
          </a:p>
          <a:p>
            <a:pPr marL="180975" marR="7348" defTabSz="1175644" hangingPunct="1">
              <a:lnSpc>
                <a:spcPct val="100000"/>
              </a:lnSpc>
              <a:spcBef>
                <a:spcPts val="1093"/>
              </a:spcBef>
              <a:tabLst>
                <a:tab pos="10080000" algn="r"/>
                <a:tab pos="10440000" algn="r"/>
              </a:tabLst>
            </a:pPr>
            <a:r>
              <a:rPr lang="en-GB" sz="1800" spc="64" dirty="0">
                <a:solidFill>
                  <a:sysClr val="windowText" lastClr="000000"/>
                </a:solidFill>
                <a:latin typeface="Arial"/>
                <a:cs typeface="Arial"/>
              </a:rPr>
              <a:t>1.2 Lab Content and Time Allocation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6</a:t>
            </a:r>
          </a:p>
          <a:p>
            <a:pPr marL="180975" marR="7348" defTabSz="1175644" hangingPunct="1">
              <a:lnSpc>
                <a:spcPct val="100000"/>
              </a:lnSpc>
              <a:spcBef>
                <a:spcPts val="1093"/>
              </a:spcBef>
              <a:tabLst>
                <a:tab pos="10080000" algn="r"/>
                <a:tab pos="10440000" algn="r"/>
              </a:tabLst>
            </a:pPr>
            <a:r>
              <a:rPr lang="en-GB" sz="1800" spc="64" dirty="0">
                <a:solidFill>
                  <a:sysClr val="windowText" lastClr="000000"/>
                </a:solidFill>
                <a:latin typeface="Arial"/>
                <a:cs typeface="Arial"/>
              </a:rPr>
              <a:t>1.3 Tools Used in This Lab	</a:t>
            </a:r>
            <a:r>
              <a:rPr lang="en-GB" sz="1800" dirty="0">
                <a:solidFill>
                  <a:sysClr val="windowText" lastClr="000000"/>
                </a:solidFill>
                <a:latin typeface="Arial"/>
                <a:cs typeface="Arial"/>
              </a:rPr>
              <a:t>…..……..…………………………………………………………………....</a:t>
            </a:r>
            <a:r>
              <a:rPr lang="en-GB" sz="1800" spc="64" dirty="0">
                <a:solidFill>
                  <a:sysClr val="windowText" lastClr="000000"/>
                </a:solidFill>
                <a:latin typeface="Arial"/>
                <a:cs typeface="Arial"/>
              </a:rPr>
              <a:t>	7</a:t>
            </a:r>
          </a:p>
          <a:p>
            <a:pPr marL="16328" defTabSz="1175644" hangingPunct="1">
              <a:lnSpc>
                <a:spcPct val="100000"/>
              </a:lnSpc>
              <a:spcBef>
                <a:spcPts val="129"/>
              </a:spcBef>
              <a:tabLst>
                <a:tab pos="10080000" algn="r"/>
                <a:tab pos="10440000" algn="r"/>
              </a:tabLst>
            </a:pPr>
            <a:endParaRPr lang="en-GB" sz="1200" b="1" dirty="0">
              <a:solidFill>
                <a:sysClr val="windowText" lastClr="000000"/>
              </a:solidFill>
              <a:latin typeface="Arial"/>
              <a:cs typeface="Arial"/>
            </a:endParaRPr>
          </a:p>
          <a:p>
            <a:pPr marL="16328" defTabSz="1175644" hangingPunct="1">
              <a:lnSpc>
                <a:spcPct val="100000"/>
              </a:lnSpc>
              <a:spcBef>
                <a:spcPts val="129"/>
              </a:spcBef>
              <a:tabLst>
                <a:tab pos="10080000" algn="r"/>
                <a:tab pos="10440000" algn="r"/>
              </a:tabLst>
            </a:pPr>
            <a:r>
              <a:rPr lang="en-GB" sz="1800" b="1" dirty="0">
                <a:solidFill>
                  <a:sysClr val="windowText" lastClr="000000"/>
                </a:solidFill>
                <a:latin typeface="Arial"/>
                <a:cs typeface="Arial"/>
              </a:rPr>
              <a:t>Section 2: Data Preprocessing Techniques	…………………………………..…………………………	8</a:t>
            </a:r>
          </a:p>
          <a:p>
            <a:pPr marL="180975" marR="7348" defTabSz="1175644" hangingPunct="1">
              <a:lnSpc>
                <a:spcPct val="100000"/>
              </a:lnSpc>
              <a:spcBef>
                <a:spcPts val="1093"/>
              </a:spcBef>
              <a:tabLst>
                <a:tab pos="10080000" algn="r"/>
                <a:tab pos="10440000" algn="r"/>
              </a:tabLst>
            </a:pPr>
            <a:r>
              <a:rPr lang="en-GB" sz="1800" spc="64" dirty="0">
                <a:solidFill>
                  <a:sysClr val="windowText" lastClr="000000"/>
                </a:solidFill>
                <a:latin typeface="Arial"/>
                <a:cs typeface="Arial"/>
              </a:rPr>
              <a:t>2.1 Overview of Data Preprocessing Techniques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9</a:t>
            </a:r>
          </a:p>
          <a:p>
            <a:pPr marL="16328" defTabSz="1175644" hangingPunct="1">
              <a:lnSpc>
                <a:spcPct val="100000"/>
              </a:lnSpc>
              <a:spcBef>
                <a:spcPts val="129"/>
              </a:spcBef>
              <a:tabLst>
                <a:tab pos="10080000" algn="r"/>
                <a:tab pos="10440000" algn="r"/>
              </a:tabLst>
            </a:pPr>
            <a:endParaRPr lang="en-GB" sz="1200" b="1" dirty="0">
              <a:solidFill>
                <a:sysClr val="windowText" lastClr="000000"/>
              </a:solidFill>
              <a:latin typeface="Arial"/>
              <a:cs typeface="Arial"/>
            </a:endParaRPr>
          </a:p>
          <a:p>
            <a:pPr marL="16328" defTabSz="1175644" hangingPunct="1">
              <a:lnSpc>
                <a:spcPct val="100000"/>
              </a:lnSpc>
              <a:spcBef>
                <a:spcPts val="129"/>
              </a:spcBef>
              <a:tabLst>
                <a:tab pos="10080000" algn="r"/>
                <a:tab pos="10440000" algn="r"/>
              </a:tabLst>
            </a:pPr>
            <a:r>
              <a:rPr lang="en-GB" sz="1800" b="1" dirty="0">
                <a:solidFill>
                  <a:sysClr val="windowText" lastClr="000000"/>
                </a:solidFill>
                <a:latin typeface="Arial"/>
                <a:cs typeface="Arial"/>
              </a:rPr>
              <a:t>Section 3: Data Format Standardizing</a:t>
            </a:r>
            <a:r>
              <a:rPr lang="en-GB" sz="1800" b="1" spc="373" dirty="0">
                <a:solidFill>
                  <a:sysClr val="windowText" lastClr="000000"/>
                </a:solidFill>
                <a:latin typeface="Arial"/>
                <a:cs typeface="Arial"/>
              </a:rPr>
              <a:t>	</a:t>
            </a:r>
            <a:r>
              <a:rPr lang="en-GB" sz="1800" b="1" dirty="0">
                <a:solidFill>
                  <a:sysClr val="windowText" lastClr="000000"/>
                </a:solidFill>
                <a:latin typeface="Arial"/>
                <a:cs typeface="Arial"/>
              </a:rPr>
              <a:t>……………………………………….………………………….. </a:t>
            </a:r>
            <a:r>
              <a:rPr lang="en-GB" sz="1800" b="1" spc="373" dirty="0">
                <a:solidFill>
                  <a:sysClr val="windowText" lastClr="000000"/>
                </a:solidFill>
                <a:latin typeface="Arial"/>
                <a:cs typeface="Arial"/>
              </a:rPr>
              <a:t>	</a:t>
            </a:r>
            <a:r>
              <a:rPr lang="en-GB" sz="1800" b="1" spc="-13" dirty="0">
                <a:solidFill>
                  <a:sysClr val="windowText" lastClr="000000"/>
                </a:solidFill>
                <a:latin typeface="Arial"/>
                <a:cs typeface="Arial"/>
              </a:rPr>
              <a:t>11</a:t>
            </a:r>
            <a:endParaRPr lang="en-GB" sz="1800" b="1" dirty="0">
              <a:solidFill>
                <a:sysClr val="windowText" lastClr="000000"/>
              </a:solidFill>
              <a:latin typeface="Arial"/>
              <a:cs typeface="Arial"/>
            </a:endParaRPr>
          </a:p>
          <a:p>
            <a:pPr marL="180975" marR="7348" defTabSz="1175644" hangingPunct="1">
              <a:lnSpc>
                <a:spcPct val="100000"/>
              </a:lnSpc>
              <a:spcBef>
                <a:spcPts val="1093"/>
              </a:spcBef>
              <a:tabLst>
                <a:tab pos="10080000" algn="r"/>
                <a:tab pos="10440000" algn="r"/>
              </a:tabLst>
            </a:pPr>
            <a:r>
              <a:rPr lang="en-GB" sz="1800" spc="64" dirty="0">
                <a:solidFill>
                  <a:sysClr val="windowText" lastClr="000000"/>
                </a:solidFill>
                <a:latin typeface="Arial"/>
                <a:cs typeface="Arial"/>
              </a:rPr>
              <a:t>3.1 What is Data Format Standardizing?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12</a:t>
            </a:r>
          </a:p>
          <a:p>
            <a:pPr marL="180975" marR="7348" defTabSz="1175644" hangingPunct="1">
              <a:lnSpc>
                <a:spcPct val="100000"/>
              </a:lnSpc>
              <a:spcBef>
                <a:spcPts val="1093"/>
              </a:spcBef>
              <a:tabLst>
                <a:tab pos="10080000" algn="r"/>
                <a:tab pos="10440000" algn="r"/>
              </a:tabLst>
            </a:pPr>
            <a:r>
              <a:rPr lang="en-GB" sz="1800" spc="64" dirty="0">
                <a:solidFill>
                  <a:sysClr val="windowText" lastClr="000000"/>
                </a:solidFill>
                <a:latin typeface="Arial"/>
                <a:cs typeface="Arial"/>
              </a:rPr>
              <a:t>3.2 Why Do We Need Data Format Standardizing?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13</a:t>
            </a:r>
          </a:p>
          <a:p>
            <a:pPr marL="180975" marR="7348" defTabSz="1175644" hangingPunct="1">
              <a:lnSpc>
                <a:spcPct val="100000"/>
              </a:lnSpc>
              <a:spcBef>
                <a:spcPts val="1093"/>
              </a:spcBef>
              <a:tabLst>
                <a:tab pos="10080000" algn="r"/>
                <a:tab pos="10440000" algn="r"/>
              </a:tabLst>
            </a:pPr>
            <a:r>
              <a:rPr lang="en-GB" sz="1800" spc="64" dirty="0">
                <a:solidFill>
                  <a:sysClr val="windowText" lastClr="000000"/>
                </a:solidFill>
                <a:latin typeface="Arial"/>
                <a:cs typeface="Arial"/>
              </a:rPr>
              <a:t>3.3 What Transport Data Should Be Standardized?	………………………………………………	14</a:t>
            </a:r>
          </a:p>
          <a:p>
            <a:pPr marL="180975" marR="7348" defTabSz="1175644" hangingPunct="1">
              <a:lnSpc>
                <a:spcPct val="100000"/>
              </a:lnSpc>
              <a:spcBef>
                <a:spcPts val="1093"/>
              </a:spcBef>
              <a:tabLst>
                <a:tab pos="10080000" algn="r"/>
                <a:tab pos="10440000" algn="r"/>
              </a:tabLst>
            </a:pPr>
            <a:r>
              <a:rPr lang="en-GB" sz="1800" spc="64" dirty="0">
                <a:solidFill>
                  <a:sysClr val="windowText" lastClr="000000"/>
                </a:solidFill>
                <a:latin typeface="Arial"/>
                <a:cs typeface="Arial"/>
              </a:rPr>
              <a:t>3.4 Benefits &amp; Challengers of Data Format Standardizing	………………………………………	15</a:t>
            </a:r>
          </a:p>
          <a:p>
            <a:pPr marL="180975" marR="7348" defTabSz="1175644" hangingPunct="1">
              <a:lnSpc>
                <a:spcPct val="100000"/>
              </a:lnSpc>
              <a:spcBef>
                <a:spcPts val="1093"/>
              </a:spcBef>
              <a:tabLst>
                <a:tab pos="10080000" algn="r"/>
                <a:tab pos="10440000" algn="r"/>
              </a:tabLst>
            </a:pPr>
            <a:r>
              <a:rPr lang="en-GB" sz="1800" spc="64" dirty="0">
                <a:solidFill>
                  <a:sysClr val="windowText" lastClr="000000"/>
                </a:solidFill>
                <a:latin typeface="Arial"/>
                <a:cs typeface="Arial"/>
              </a:rPr>
              <a:t>3.5 How to Standardize Transport Data?	…………………………………………………………..	17</a:t>
            </a:r>
          </a:p>
        </p:txBody>
      </p:sp>
      <p:sp>
        <p:nvSpPr>
          <p:cNvPr id="5" name="object 2">
            <a:extLst>
              <a:ext uri="{FF2B5EF4-FFF2-40B4-BE49-F238E27FC236}">
                <a16:creationId xmlns:a16="http://schemas.microsoft.com/office/drawing/2014/main" id="{AFE1DC46-6185-D491-242C-36E3BE3D1ECC}"/>
              </a:ext>
            </a:extLst>
          </p:cNvPr>
          <p:cNvSpPr txBox="1">
            <a:spLocks/>
          </p:cNvSpPr>
          <p:nvPr/>
        </p:nvSpPr>
        <p:spPr>
          <a:xfrm>
            <a:off x="8842374" y="428560"/>
            <a:ext cx="2643237"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Data Preprocessing</a:t>
            </a:r>
          </a:p>
        </p:txBody>
      </p:sp>
      <p:sp>
        <p:nvSpPr>
          <p:cNvPr id="14" name="object 2">
            <a:extLst>
              <a:ext uri="{FF2B5EF4-FFF2-40B4-BE49-F238E27FC236}">
                <a16:creationId xmlns:a16="http://schemas.microsoft.com/office/drawing/2014/main" id="{88DBE8D1-2F40-D046-6732-C2A41831598B}"/>
              </a:ext>
            </a:extLst>
          </p:cNvPr>
          <p:cNvSpPr txBox="1">
            <a:spLocks/>
          </p:cNvSpPr>
          <p:nvPr/>
        </p:nvSpPr>
        <p:spPr>
          <a:xfrm>
            <a:off x="726282" y="428560"/>
            <a:ext cx="24422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defTabSz="91440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Table</a:t>
            </a:r>
            <a:r>
              <a:rPr kumimoji="0" lang="en-GB" sz="2400" b="1" i="1" u="none" strike="noStrike" kern="0" cap="none" spc="39" normalizeH="0" baseline="0" noProof="0" dirty="0">
                <a:ln>
                  <a:noFill/>
                </a:ln>
                <a:solidFill>
                  <a:sysClr val="window" lastClr="FFFFFF"/>
                </a:solidFill>
                <a:effectLst/>
                <a:uLnTx/>
                <a:uFillTx/>
                <a:latin typeface="Calibri"/>
                <a:ea typeface="+mj-ea"/>
                <a:cs typeface="Calibri"/>
              </a:rPr>
              <a:t> </a:t>
            </a: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of Contents</a:t>
            </a:r>
            <a:endParaRPr kumimoji="0" lang="en-GB" sz="2400" b="1" i="1" u="none" strike="noStrike" kern="0" cap="none" spc="-13" normalizeH="0" baseline="0" noProof="0" dirty="0">
              <a:ln>
                <a:noFill/>
              </a:ln>
              <a:solidFill>
                <a:sysClr val="window" lastClr="FFFFFF"/>
              </a:solidFill>
              <a:effectLst/>
              <a:uLnTx/>
              <a:uFillTx/>
              <a:latin typeface="Calibri"/>
              <a:ea typeface="+mj-ea"/>
              <a:cs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48DED-494E-F972-63AB-EEE55E0BC68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995E15A-8331-B5D3-E85A-276C633FC2FB}"/>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71" name="object 3">
            <a:extLst>
              <a:ext uri="{FF2B5EF4-FFF2-40B4-BE49-F238E27FC236}">
                <a16:creationId xmlns:a16="http://schemas.microsoft.com/office/drawing/2014/main" id="{D8351E57-098A-7087-719C-316602F5835C}"/>
              </a:ext>
            </a:extLst>
          </p:cNvPr>
          <p:cNvSpPr txBox="1"/>
          <p:nvPr/>
        </p:nvSpPr>
        <p:spPr>
          <a:xfrm>
            <a:off x="747708" y="1510545"/>
            <a:ext cx="10725152" cy="1124484"/>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This step imports the essential Python libraries for data analysis and visualization:</a:t>
            </a:r>
          </a:p>
          <a:p>
            <a:pPr marL="542925" marR="0" lvl="0" indent="-257175" algn="l" defTabSz="914400" rtl="0" eaLnBrk="1" fontAlgn="auto" latinLnBrk="0" hangingPunct="1">
              <a:lnSpc>
                <a:spcPct val="100000"/>
              </a:lnSpc>
              <a:spcBef>
                <a:spcPts val="0"/>
              </a:spcBef>
              <a:spcAft>
                <a:spcPts val="0"/>
              </a:spcAft>
              <a:buClrTx/>
              <a:buSzTx/>
              <a:buFont typeface="+mj-lt"/>
              <a:buAutoNum type="arabicPeriod"/>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pandas</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for handling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dataframes</a:t>
            </a:r>
            <a:endPar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a:p>
            <a:pPr marL="542925" marR="0" lvl="0" indent="-257175" algn="l" defTabSz="914400" rtl="0" eaLnBrk="1" fontAlgn="auto" latinLnBrk="0" hangingPunct="1">
              <a:lnSpc>
                <a:spcPct val="100000"/>
              </a:lnSpc>
              <a:spcBef>
                <a:spcPts val="0"/>
              </a:spcBef>
              <a:spcAft>
                <a:spcPts val="0"/>
              </a:spcAft>
              <a:buClrTx/>
              <a:buSzTx/>
              <a:buFont typeface="+mj-lt"/>
              <a:buAutoNum type="arabicPeriod"/>
              <a:defRPr/>
            </a:pPr>
            <a:r>
              <a:rPr kumimoji="0" lang="en-GB" sz="1800" b="1"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numpy</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for numerical operations</a:t>
            </a:r>
          </a:p>
          <a:p>
            <a:pPr marL="542925" marR="0" lvl="0" indent="-257175" algn="l" defTabSz="914400" rtl="0" eaLnBrk="1" fontAlgn="auto" latinLnBrk="0" hangingPunct="1">
              <a:lnSpc>
                <a:spcPct val="100000"/>
              </a:lnSpc>
              <a:spcBef>
                <a:spcPts val="0"/>
              </a:spcBef>
              <a:spcAft>
                <a:spcPts val="0"/>
              </a:spcAft>
              <a:buClrTx/>
              <a:buSzTx/>
              <a:buFont typeface="+mj-lt"/>
              <a:buAutoNum type="arabicPeriod"/>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matplotlib</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and seaborn for plotting</a:t>
            </a:r>
          </a:p>
        </p:txBody>
      </p:sp>
      <p:sp>
        <p:nvSpPr>
          <p:cNvPr id="9" name="object 2">
            <a:extLst>
              <a:ext uri="{FF2B5EF4-FFF2-40B4-BE49-F238E27FC236}">
                <a16:creationId xmlns:a16="http://schemas.microsoft.com/office/drawing/2014/main" id="{4618FF87-5AB7-32FB-C1A5-3B017CA6627E}"/>
              </a:ext>
            </a:extLst>
          </p:cNvPr>
          <p:cNvSpPr txBox="1">
            <a:spLocks/>
          </p:cNvSpPr>
          <p:nvPr/>
        </p:nvSpPr>
        <p:spPr>
          <a:xfrm>
            <a:off x="726281" y="417600"/>
            <a:ext cx="469344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Class Activity: Data Preprocessing</a:t>
            </a:r>
          </a:p>
        </p:txBody>
      </p:sp>
      <p:sp>
        <p:nvSpPr>
          <p:cNvPr id="4" name="object 3">
            <a:extLst>
              <a:ext uri="{FF2B5EF4-FFF2-40B4-BE49-F238E27FC236}">
                <a16:creationId xmlns:a16="http://schemas.microsoft.com/office/drawing/2014/main" id="{C75F42AF-834C-80D8-C979-8948E214F3D2}"/>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Step 1: Import necessary Python Libraries</a:t>
            </a:r>
          </a:p>
        </p:txBody>
      </p:sp>
      <p:pic>
        <p:nvPicPr>
          <p:cNvPr id="10" name="Picture 9">
            <a:extLst>
              <a:ext uri="{FF2B5EF4-FFF2-40B4-BE49-F238E27FC236}">
                <a16:creationId xmlns:a16="http://schemas.microsoft.com/office/drawing/2014/main" id="{0D9262DA-4598-6F80-010D-61BF4B1802C7}"/>
              </a:ext>
            </a:extLst>
          </p:cNvPr>
          <p:cNvPicPr>
            <a:picLocks noChangeAspect="1"/>
          </p:cNvPicPr>
          <p:nvPr/>
        </p:nvPicPr>
        <p:blipFill>
          <a:blip r:embed="rId3"/>
          <a:stretch>
            <a:fillRect/>
          </a:stretch>
        </p:blipFill>
        <p:spPr>
          <a:xfrm>
            <a:off x="747708" y="2857420"/>
            <a:ext cx="3696216" cy="1143160"/>
          </a:xfrm>
          <a:prstGeom prst="rect">
            <a:avLst/>
          </a:prstGeom>
        </p:spPr>
      </p:pic>
    </p:spTree>
    <p:extLst>
      <p:ext uri="{BB962C8B-B14F-4D97-AF65-F5344CB8AC3E}">
        <p14:creationId xmlns:p14="http://schemas.microsoft.com/office/powerpoint/2010/main" val="40511570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DC122-C471-78ED-600A-7E73E0D3A19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2B8BD480-AD0B-BEF0-0CE4-0ABB035B9DDE}"/>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B925B856-C849-B01B-9326-9261AE9E8AA6}"/>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1" name="object 3">
            <a:extLst>
              <a:ext uri="{FF2B5EF4-FFF2-40B4-BE49-F238E27FC236}">
                <a16:creationId xmlns:a16="http://schemas.microsoft.com/office/drawing/2014/main" id="{73329F94-27F8-FBB2-F074-3091C42630C6}"/>
              </a:ext>
            </a:extLst>
          </p:cNvPr>
          <p:cNvSpPr txBox="1"/>
          <p:nvPr/>
        </p:nvSpPr>
        <p:spPr>
          <a:xfrm>
            <a:off x="747708" y="1510545"/>
            <a:ext cx="10725152" cy="570486"/>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We load the dataset from a CSV file into a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DataFrame</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called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movies_df</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This file contains movie-related data like rating, gross earnings, votes, runtime, etc.</a:t>
            </a:r>
          </a:p>
        </p:txBody>
      </p:sp>
      <p:sp>
        <p:nvSpPr>
          <p:cNvPr id="9" name="object 2">
            <a:extLst>
              <a:ext uri="{FF2B5EF4-FFF2-40B4-BE49-F238E27FC236}">
                <a16:creationId xmlns:a16="http://schemas.microsoft.com/office/drawing/2014/main" id="{7D078F7F-1999-9CEF-3E93-77E13CB1BB64}"/>
              </a:ext>
            </a:extLst>
          </p:cNvPr>
          <p:cNvSpPr txBox="1">
            <a:spLocks/>
          </p:cNvSpPr>
          <p:nvPr/>
        </p:nvSpPr>
        <p:spPr>
          <a:xfrm>
            <a:off x="726281" y="417600"/>
            <a:ext cx="469344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Class Activity: Data Preprocessing</a:t>
            </a:r>
          </a:p>
        </p:txBody>
      </p:sp>
      <p:sp>
        <p:nvSpPr>
          <p:cNvPr id="4" name="object 3">
            <a:extLst>
              <a:ext uri="{FF2B5EF4-FFF2-40B4-BE49-F238E27FC236}">
                <a16:creationId xmlns:a16="http://schemas.microsoft.com/office/drawing/2014/main" id="{E200BF9E-BD0D-5514-E3CA-D2470A241800}"/>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Step 2: Import the dataset into Python</a:t>
            </a:r>
          </a:p>
        </p:txBody>
      </p:sp>
      <p:pic>
        <p:nvPicPr>
          <p:cNvPr id="6" name="Picture 5">
            <a:extLst>
              <a:ext uri="{FF2B5EF4-FFF2-40B4-BE49-F238E27FC236}">
                <a16:creationId xmlns:a16="http://schemas.microsoft.com/office/drawing/2014/main" id="{557C613D-EF0B-D5D0-5D84-0ED741C926B6}"/>
              </a:ext>
            </a:extLst>
          </p:cNvPr>
          <p:cNvPicPr>
            <a:picLocks noChangeAspect="1"/>
          </p:cNvPicPr>
          <p:nvPr/>
        </p:nvPicPr>
        <p:blipFill>
          <a:blip r:embed="rId3"/>
          <a:srcRect l="257" b="17409"/>
          <a:stretch>
            <a:fillRect/>
          </a:stretch>
        </p:blipFill>
        <p:spPr>
          <a:xfrm>
            <a:off x="726281" y="5540361"/>
            <a:ext cx="8295059" cy="653039"/>
          </a:xfrm>
          <a:prstGeom prst="rect">
            <a:avLst/>
          </a:prstGeom>
        </p:spPr>
      </p:pic>
      <p:pic>
        <p:nvPicPr>
          <p:cNvPr id="12" name="Picture 11">
            <a:extLst>
              <a:ext uri="{FF2B5EF4-FFF2-40B4-BE49-F238E27FC236}">
                <a16:creationId xmlns:a16="http://schemas.microsoft.com/office/drawing/2014/main" id="{7AA30FC1-D1A1-66B4-3519-FFC7375B6F79}"/>
              </a:ext>
            </a:extLst>
          </p:cNvPr>
          <p:cNvPicPr>
            <a:picLocks noChangeAspect="1"/>
          </p:cNvPicPr>
          <p:nvPr/>
        </p:nvPicPr>
        <p:blipFill>
          <a:blip r:embed="rId4"/>
          <a:stretch>
            <a:fillRect/>
          </a:stretch>
        </p:blipFill>
        <p:spPr>
          <a:xfrm>
            <a:off x="769155" y="2128228"/>
            <a:ext cx="8259328" cy="3305636"/>
          </a:xfrm>
          <a:prstGeom prst="rect">
            <a:avLst/>
          </a:prstGeom>
        </p:spPr>
      </p:pic>
    </p:spTree>
    <p:extLst>
      <p:ext uri="{BB962C8B-B14F-4D97-AF65-F5344CB8AC3E}">
        <p14:creationId xmlns:p14="http://schemas.microsoft.com/office/powerpoint/2010/main" val="15140792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557C6-7A88-1D68-5E9C-5907D30CEBF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A4620F9-78A5-7995-5D85-E08477FAD166}"/>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11127786-68BE-D4C0-6805-58D84584BF42}"/>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1" name="object 3">
            <a:extLst>
              <a:ext uri="{FF2B5EF4-FFF2-40B4-BE49-F238E27FC236}">
                <a16:creationId xmlns:a16="http://schemas.microsoft.com/office/drawing/2014/main" id="{16F2D6EE-4B9B-2427-5B54-7619F87E6300}"/>
              </a:ext>
            </a:extLst>
          </p:cNvPr>
          <p:cNvSpPr txBox="1"/>
          <p:nvPr/>
        </p:nvSpPr>
        <p:spPr>
          <a:xfrm>
            <a:off x="747708" y="1510545"/>
            <a:ext cx="10725152" cy="796189"/>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3.1 Display first 5 rows of raw data:</a:t>
            </a:r>
          </a:p>
          <a:p>
            <a:pPr marR="0" lvl="0" algn="l" defTabSz="914400" rtl="0" eaLnBrk="1" fontAlgn="auto" latinLnBrk="0" hangingPunct="1">
              <a:lnSpc>
                <a:spcPct val="15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Prints the first few rows of the dataset to get an idea of its structure and content.</a:t>
            </a:r>
          </a:p>
        </p:txBody>
      </p:sp>
      <p:sp>
        <p:nvSpPr>
          <p:cNvPr id="9" name="object 2">
            <a:extLst>
              <a:ext uri="{FF2B5EF4-FFF2-40B4-BE49-F238E27FC236}">
                <a16:creationId xmlns:a16="http://schemas.microsoft.com/office/drawing/2014/main" id="{CA319194-C8A9-A65F-9C6F-8E69CBC56B51}"/>
              </a:ext>
            </a:extLst>
          </p:cNvPr>
          <p:cNvSpPr txBox="1">
            <a:spLocks/>
          </p:cNvSpPr>
          <p:nvPr/>
        </p:nvSpPr>
        <p:spPr>
          <a:xfrm>
            <a:off x="726281" y="417600"/>
            <a:ext cx="469344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Class Activity: Data Preprocessing</a:t>
            </a:r>
          </a:p>
        </p:txBody>
      </p:sp>
      <p:sp>
        <p:nvSpPr>
          <p:cNvPr id="4" name="object 3">
            <a:extLst>
              <a:ext uri="{FF2B5EF4-FFF2-40B4-BE49-F238E27FC236}">
                <a16:creationId xmlns:a16="http://schemas.microsoft.com/office/drawing/2014/main" id="{62FA9255-8EF2-4A18-5BFB-2457E8DE45A4}"/>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Step 3: Visualize and Inspect Raw Data</a:t>
            </a:r>
          </a:p>
        </p:txBody>
      </p:sp>
      <p:pic>
        <p:nvPicPr>
          <p:cNvPr id="7" name="Picture 6">
            <a:extLst>
              <a:ext uri="{FF2B5EF4-FFF2-40B4-BE49-F238E27FC236}">
                <a16:creationId xmlns:a16="http://schemas.microsoft.com/office/drawing/2014/main" id="{EA90C229-1DD4-8025-E751-0DA7F6BA22A5}"/>
              </a:ext>
            </a:extLst>
          </p:cNvPr>
          <p:cNvPicPr>
            <a:picLocks noChangeAspect="1"/>
          </p:cNvPicPr>
          <p:nvPr/>
        </p:nvPicPr>
        <p:blipFill>
          <a:blip r:embed="rId3"/>
          <a:stretch>
            <a:fillRect/>
          </a:stretch>
        </p:blipFill>
        <p:spPr>
          <a:xfrm>
            <a:off x="823908" y="3837804"/>
            <a:ext cx="9431066" cy="1362265"/>
          </a:xfrm>
          <a:prstGeom prst="rect">
            <a:avLst/>
          </a:prstGeom>
        </p:spPr>
      </p:pic>
      <p:pic>
        <p:nvPicPr>
          <p:cNvPr id="10" name="Picture 9">
            <a:extLst>
              <a:ext uri="{FF2B5EF4-FFF2-40B4-BE49-F238E27FC236}">
                <a16:creationId xmlns:a16="http://schemas.microsoft.com/office/drawing/2014/main" id="{91658902-4EC7-AC47-86C3-D2844BC3647E}"/>
              </a:ext>
            </a:extLst>
          </p:cNvPr>
          <p:cNvPicPr>
            <a:picLocks noChangeAspect="1"/>
          </p:cNvPicPr>
          <p:nvPr/>
        </p:nvPicPr>
        <p:blipFill>
          <a:blip r:embed="rId4"/>
          <a:stretch>
            <a:fillRect/>
          </a:stretch>
        </p:blipFill>
        <p:spPr>
          <a:xfrm>
            <a:off x="740566" y="5004402"/>
            <a:ext cx="9173855" cy="1086002"/>
          </a:xfrm>
          <a:prstGeom prst="rect">
            <a:avLst/>
          </a:prstGeom>
        </p:spPr>
      </p:pic>
      <p:sp>
        <p:nvSpPr>
          <p:cNvPr id="14" name="object 3">
            <a:extLst>
              <a:ext uri="{FF2B5EF4-FFF2-40B4-BE49-F238E27FC236}">
                <a16:creationId xmlns:a16="http://schemas.microsoft.com/office/drawing/2014/main" id="{FF8FD959-890C-5B73-0DB6-0D200040A254}"/>
              </a:ext>
            </a:extLst>
          </p:cNvPr>
          <p:cNvSpPr txBox="1"/>
          <p:nvPr/>
        </p:nvSpPr>
        <p:spPr>
          <a:xfrm>
            <a:off x="823908" y="3421258"/>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Output:</a:t>
            </a:r>
          </a:p>
        </p:txBody>
      </p:sp>
      <p:pic>
        <p:nvPicPr>
          <p:cNvPr id="6" name="Picture 5">
            <a:extLst>
              <a:ext uri="{FF2B5EF4-FFF2-40B4-BE49-F238E27FC236}">
                <a16:creationId xmlns:a16="http://schemas.microsoft.com/office/drawing/2014/main" id="{E1E68A78-A292-FA4B-AB28-F58869890614}"/>
              </a:ext>
            </a:extLst>
          </p:cNvPr>
          <p:cNvPicPr>
            <a:picLocks noChangeAspect="1"/>
          </p:cNvPicPr>
          <p:nvPr/>
        </p:nvPicPr>
        <p:blipFill>
          <a:blip r:embed="rId5"/>
          <a:stretch>
            <a:fillRect/>
          </a:stretch>
        </p:blipFill>
        <p:spPr>
          <a:xfrm>
            <a:off x="726281" y="2418430"/>
            <a:ext cx="3505689" cy="743054"/>
          </a:xfrm>
          <a:prstGeom prst="rect">
            <a:avLst/>
          </a:prstGeom>
        </p:spPr>
      </p:pic>
    </p:spTree>
    <p:extLst>
      <p:ext uri="{BB962C8B-B14F-4D97-AF65-F5344CB8AC3E}">
        <p14:creationId xmlns:p14="http://schemas.microsoft.com/office/powerpoint/2010/main" val="24210970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1B634-F514-C3A3-1246-05869C413956}"/>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04D7AF45-AE40-68CD-4D3D-C5D7309F6009}"/>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CFD5F23A-5975-C67E-0FEC-2A05F94147A8}"/>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1" name="object 3">
            <a:extLst>
              <a:ext uri="{FF2B5EF4-FFF2-40B4-BE49-F238E27FC236}">
                <a16:creationId xmlns:a16="http://schemas.microsoft.com/office/drawing/2014/main" id="{AAE249AC-AA72-B2AC-E517-7BE81C9AF6C2}"/>
              </a:ext>
            </a:extLst>
          </p:cNvPr>
          <p:cNvSpPr txBox="1"/>
          <p:nvPr/>
        </p:nvSpPr>
        <p:spPr>
          <a:xfrm>
            <a:off x="747708" y="1510545"/>
            <a:ext cx="10725152" cy="293487"/>
          </a:xfrm>
          <a:prstGeom prst="rect">
            <a:avLst/>
          </a:prstGeom>
        </p:spPr>
        <p:txBody>
          <a:bodyPr vert="horz" wrap="square" lIns="0" tIns="16329" rIns="0" bIns="0" rtlCol="0">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.info() gives an overview of columns, data types, and missing values.</a:t>
            </a:r>
          </a:p>
        </p:txBody>
      </p:sp>
      <p:sp>
        <p:nvSpPr>
          <p:cNvPr id="9" name="object 2">
            <a:extLst>
              <a:ext uri="{FF2B5EF4-FFF2-40B4-BE49-F238E27FC236}">
                <a16:creationId xmlns:a16="http://schemas.microsoft.com/office/drawing/2014/main" id="{B85EE9C5-8FA1-538A-17E7-6DBD4BBE0DAE}"/>
              </a:ext>
            </a:extLst>
          </p:cNvPr>
          <p:cNvSpPr txBox="1">
            <a:spLocks/>
          </p:cNvSpPr>
          <p:nvPr/>
        </p:nvSpPr>
        <p:spPr>
          <a:xfrm>
            <a:off x="726281" y="417600"/>
            <a:ext cx="469344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Class Activity: Data Preprocessing</a:t>
            </a:r>
          </a:p>
        </p:txBody>
      </p:sp>
      <p:sp>
        <p:nvSpPr>
          <p:cNvPr id="4" name="object 3">
            <a:extLst>
              <a:ext uri="{FF2B5EF4-FFF2-40B4-BE49-F238E27FC236}">
                <a16:creationId xmlns:a16="http://schemas.microsoft.com/office/drawing/2014/main" id="{01E83DA1-7BF3-F1D3-5726-7EA20998A835}"/>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3.2 Overview of the dataset</a:t>
            </a:r>
          </a:p>
        </p:txBody>
      </p:sp>
      <p:sp>
        <p:nvSpPr>
          <p:cNvPr id="14" name="object 3">
            <a:extLst>
              <a:ext uri="{FF2B5EF4-FFF2-40B4-BE49-F238E27FC236}">
                <a16:creationId xmlns:a16="http://schemas.microsoft.com/office/drawing/2014/main" id="{E6614EFD-AD13-536C-477A-9A7B9CFB8AD5}"/>
              </a:ext>
            </a:extLst>
          </p:cNvPr>
          <p:cNvSpPr txBox="1"/>
          <p:nvPr/>
        </p:nvSpPr>
        <p:spPr>
          <a:xfrm>
            <a:off x="747708" y="328225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Output:</a:t>
            </a:r>
          </a:p>
        </p:txBody>
      </p:sp>
      <p:pic>
        <p:nvPicPr>
          <p:cNvPr id="16" name="Picture 15">
            <a:extLst>
              <a:ext uri="{FF2B5EF4-FFF2-40B4-BE49-F238E27FC236}">
                <a16:creationId xmlns:a16="http://schemas.microsoft.com/office/drawing/2014/main" id="{94A032DF-46CC-2D06-FF94-EBD7C2DDA2CA}"/>
              </a:ext>
            </a:extLst>
          </p:cNvPr>
          <p:cNvPicPr>
            <a:picLocks noChangeAspect="1"/>
          </p:cNvPicPr>
          <p:nvPr/>
        </p:nvPicPr>
        <p:blipFill>
          <a:blip r:embed="rId3"/>
          <a:stretch>
            <a:fillRect/>
          </a:stretch>
        </p:blipFill>
        <p:spPr>
          <a:xfrm>
            <a:off x="733424" y="2018864"/>
            <a:ext cx="6306430" cy="905001"/>
          </a:xfrm>
          <a:prstGeom prst="rect">
            <a:avLst/>
          </a:prstGeom>
        </p:spPr>
      </p:pic>
      <p:pic>
        <p:nvPicPr>
          <p:cNvPr id="18" name="Picture 17">
            <a:extLst>
              <a:ext uri="{FF2B5EF4-FFF2-40B4-BE49-F238E27FC236}">
                <a16:creationId xmlns:a16="http://schemas.microsoft.com/office/drawing/2014/main" id="{B7311F01-8692-27F4-965F-193835A655FA}"/>
              </a:ext>
            </a:extLst>
          </p:cNvPr>
          <p:cNvPicPr>
            <a:picLocks noChangeAspect="1"/>
          </p:cNvPicPr>
          <p:nvPr/>
        </p:nvPicPr>
        <p:blipFill>
          <a:blip r:embed="rId4"/>
          <a:stretch>
            <a:fillRect/>
          </a:stretch>
        </p:blipFill>
        <p:spPr>
          <a:xfrm>
            <a:off x="1662115" y="3282256"/>
            <a:ext cx="3543795" cy="2924583"/>
          </a:xfrm>
          <a:prstGeom prst="rect">
            <a:avLst/>
          </a:prstGeom>
        </p:spPr>
      </p:pic>
    </p:spTree>
    <p:extLst>
      <p:ext uri="{BB962C8B-B14F-4D97-AF65-F5344CB8AC3E}">
        <p14:creationId xmlns:p14="http://schemas.microsoft.com/office/powerpoint/2010/main" val="4429322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12F25-B87E-1267-3674-CB608949554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58F1771-65F8-9AA5-6B54-9BA0E582B8C4}"/>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12F0BFAC-C4EB-FC15-8069-16C19456415B}"/>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1" name="object 3">
            <a:extLst>
              <a:ext uri="{FF2B5EF4-FFF2-40B4-BE49-F238E27FC236}">
                <a16:creationId xmlns:a16="http://schemas.microsoft.com/office/drawing/2014/main" id="{A2F17F0F-4B09-6978-BBD6-4A916C1B2057}"/>
              </a:ext>
            </a:extLst>
          </p:cNvPr>
          <p:cNvSpPr txBox="1"/>
          <p:nvPr/>
        </p:nvSpPr>
        <p:spPr>
          <a:xfrm>
            <a:off x="747708" y="1510545"/>
            <a:ext cx="10725152" cy="293487"/>
          </a:xfrm>
          <a:prstGeom prst="rect">
            <a:avLst/>
          </a:prstGeom>
        </p:spPr>
        <p:txBody>
          <a:bodyPr vert="horz" wrap="square" lIns="0" tIns="16329" rIns="0" bIns="0" rtlCol="0">
            <a:spAutoFit/>
          </a:bodyPr>
          <a:lstStyle/>
          <a:p>
            <a:pPr marL="342900" lvl="0" indent="-342900" defTabSz="914400" hangingPunct="1">
              <a:lnSpc>
                <a:spcPct val="100000"/>
              </a:lnSpc>
              <a:spcBef>
                <a:spcPts val="0"/>
              </a:spcBef>
              <a:buFont typeface="+mj-lt"/>
              <a:buAutoNum type="arabicPeriod"/>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.describe() gives statistical insights like mean, median, and standard deviation.</a:t>
            </a:r>
          </a:p>
        </p:txBody>
      </p:sp>
      <p:sp>
        <p:nvSpPr>
          <p:cNvPr id="9" name="object 2">
            <a:extLst>
              <a:ext uri="{FF2B5EF4-FFF2-40B4-BE49-F238E27FC236}">
                <a16:creationId xmlns:a16="http://schemas.microsoft.com/office/drawing/2014/main" id="{6890707A-82F1-5D76-5D09-AE2524B1AF44}"/>
              </a:ext>
            </a:extLst>
          </p:cNvPr>
          <p:cNvSpPr txBox="1">
            <a:spLocks/>
          </p:cNvSpPr>
          <p:nvPr/>
        </p:nvSpPr>
        <p:spPr>
          <a:xfrm>
            <a:off x="726281" y="417600"/>
            <a:ext cx="469344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Class Activity: Data Preprocessing</a:t>
            </a:r>
          </a:p>
        </p:txBody>
      </p:sp>
      <p:sp>
        <p:nvSpPr>
          <p:cNvPr id="4" name="object 3">
            <a:extLst>
              <a:ext uri="{FF2B5EF4-FFF2-40B4-BE49-F238E27FC236}">
                <a16:creationId xmlns:a16="http://schemas.microsoft.com/office/drawing/2014/main" id="{EC2230EC-9979-19EC-745D-90DA0AB0495B}"/>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3.3 Statistical summary of numeric columns</a:t>
            </a:r>
          </a:p>
        </p:txBody>
      </p:sp>
      <p:sp>
        <p:nvSpPr>
          <p:cNvPr id="14" name="object 3">
            <a:extLst>
              <a:ext uri="{FF2B5EF4-FFF2-40B4-BE49-F238E27FC236}">
                <a16:creationId xmlns:a16="http://schemas.microsoft.com/office/drawing/2014/main" id="{6C9F5EFC-9DF1-8523-A5CF-C9139896834E}"/>
              </a:ext>
            </a:extLst>
          </p:cNvPr>
          <p:cNvSpPr txBox="1"/>
          <p:nvPr/>
        </p:nvSpPr>
        <p:spPr>
          <a:xfrm>
            <a:off x="747708" y="2977692"/>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Output:</a:t>
            </a:r>
          </a:p>
        </p:txBody>
      </p:sp>
      <p:pic>
        <p:nvPicPr>
          <p:cNvPr id="8" name="Picture 7">
            <a:extLst>
              <a:ext uri="{FF2B5EF4-FFF2-40B4-BE49-F238E27FC236}">
                <a16:creationId xmlns:a16="http://schemas.microsoft.com/office/drawing/2014/main" id="{0BF004FC-1E3C-FF41-9732-A46709767FC6}"/>
              </a:ext>
            </a:extLst>
          </p:cNvPr>
          <p:cNvPicPr>
            <a:picLocks noChangeAspect="1"/>
          </p:cNvPicPr>
          <p:nvPr/>
        </p:nvPicPr>
        <p:blipFill>
          <a:blip r:embed="rId3"/>
          <a:stretch>
            <a:fillRect/>
          </a:stretch>
        </p:blipFill>
        <p:spPr>
          <a:xfrm>
            <a:off x="740566" y="1996720"/>
            <a:ext cx="6563641" cy="762106"/>
          </a:xfrm>
          <a:prstGeom prst="rect">
            <a:avLst/>
          </a:prstGeom>
        </p:spPr>
      </p:pic>
      <p:pic>
        <p:nvPicPr>
          <p:cNvPr id="11" name="Picture 10">
            <a:extLst>
              <a:ext uri="{FF2B5EF4-FFF2-40B4-BE49-F238E27FC236}">
                <a16:creationId xmlns:a16="http://schemas.microsoft.com/office/drawing/2014/main" id="{83D209A8-500C-2FD8-9295-20C16B2D49DE}"/>
              </a:ext>
            </a:extLst>
          </p:cNvPr>
          <p:cNvPicPr>
            <a:picLocks noChangeAspect="1"/>
          </p:cNvPicPr>
          <p:nvPr/>
        </p:nvPicPr>
        <p:blipFill>
          <a:blip r:embed="rId4"/>
          <a:stretch>
            <a:fillRect/>
          </a:stretch>
        </p:blipFill>
        <p:spPr>
          <a:xfrm>
            <a:off x="726281" y="3379611"/>
            <a:ext cx="2896004" cy="1952898"/>
          </a:xfrm>
          <a:prstGeom prst="rect">
            <a:avLst/>
          </a:prstGeom>
        </p:spPr>
      </p:pic>
    </p:spTree>
    <p:extLst>
      <p:ext uri="{BB962C8B-B14F-4D97-AF65-F5344CB8AC3E}">
        <p14:creationId xmlns:p14="http://schemas.microsoft.com/office/powerpoint/2010/main" val="24918000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9D248-D494-B465-2247-F2812A21857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7149604-52B0-C1DD-2B8E-75EBAE4F9FAE}"/>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3114FFC5-41F9-3BBC-589A-30D1EE3061EB}"/>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1" name="object 3">
            <a:extLst>
              <a:ext uri="{FF2B5EF4-FFF2-40B4-BE49-F238E27FC236}">
                <a16:creationId xmlns:a16="http://schemas.microsoft.com/office/drawing/2014/main" id="{91963511-80DC-732E-D527-B4804B1CBD09}"/>
              </a:ext>
            </a:extLst>
          </p:cNvPr>
          <p:cNvSpPr txBox="1"/>
          <p:nvPr/>
        </p:nvSpPr>
        <p:spPr>
          <a:xfrm>
            <a:off x="747708" y="1510545"/>
            <a:ext cx="5078791" cy="1124484"/>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This heatmap shows which parts of the dataset have missing values. Bright areas indicate missing entries. It helps us decide where cleaning is needed.</a:t>
            </a:r>
          </a:p>
        </p:txBody>
      </p:sp>
      <p:sp>
        <p:nvSpPr>
          <p:cNvPr id="9" name="object 2">
            <a:extLst>
              <a:ext uri="{FF2B5EF4-FFF2-40B4-BE49-F238E27FC236}">
                <a16:creationId xmlns:a16="http://schemas.microsoft.com/office/drawing/2014/main" id="{54329D0E-7C30-99A3-1913-02725006657D}"/>
              </a:ext>
            </a:extLst>
          </p:cNvPr>
          <p:cNvSpPr txBox="1">
            <a:spLocks/>
          </p:cNvSpPr>
          <p:nvPr/>
        </p:nvSpPr>
        <p:spPr>
          <a:xfrm>
            <a:off x="726281" y="417600"/>
            <a:ext cx="469344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Class Activity: Data Preprocessing</a:t>
            </a:r>
          </a:p>
        </p:txBody>
      </p:sp>
      <p:sp>
        <p:nvSpPr>
          <p:cNvPr id="4" name="object 3">
            <a:extLst>
              <a:ext uri="{FF2B5EF4-FFF2-40B4-BE49-F238E27FC236}">
                <a16:creationId xmlns:a16="http://schemas.microsoft.com/office/drawing/2014/main" id="{3CB98C53-9A55-2FCD-7318-EBB1D4C3E5FA}"/>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3.4 Visualize missing values</a:t>
            </a:r>
          </a:p>
        </p:txBody>
      </p:sp>
      <p:sp>
        <p:nvSpPr>
          <p:cNvPr id="14" name="object 3">
            <a:extLst>
              <a:ext uri="{FF2B5EF4-FFF2-40B4-BE49-F238E27FC236}">
                <a16:creationId xmlns:a16="http://schemas.microsoft.com/office/drawing/2014/main" id="{6C9FDACD-C36B-B5A6-BD8F-6A58AEEECA71}"/>
              </a:ext>
            </a:extLst>
          </p:cNvPr>
          <p:cNvSpPr txBox="1"/>
          <p:nvPr/>
        </p:nvSpPr>
        <p:spPr>
          <a:xfrm>
            <a:off x="6095999" y="1044240"/>
            <a:ext cx="1364465"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Output:</a:t>
            </a:r>
          </a:p>
        </p:txBody>
      </p:sp>
      <p:pic>
        <p:nvPicPr>
          <p:cNvPr id="6" name="Picture 5">
            <a:extLst>
              <a:ext uri="{FF2B5EF4-FFF2-40B4-BE49-F238E27FC236}">
                <a16:creationId xmlns:a16="http://schemas.microsoft.com/office/drawing/2014/main" id="{BF842288-AFC7-EA6F-3ECB-BD6C1DBF8998}"/>
              </a:ext>
            </a:extLst>
          </p:cNvPr>
          <p:cNvPicPr>
            <a:picLocks noChangeAspect="1"/>
          </p:cNvPicPr>
          <p:nvPr/>
        </p:nvPicPr>
        <p:blipFill>
          <a:blip r:embed="rId3"/>
          <a:srcRect r="30870"/>
          <a:stretch>
            <a:fillRect/>
          </a:stretch>
        </p:blipFill>
        <p:spPr>
          <a:xfrm>
            <a:off x="747708" y="2822314"/>
            <a:ext cx="4860134" cy="1143160"/>
          </a:xfrm>
          <a:prstGeom prst="rect">
            <a:avLst/>
          </a:prstGeom>
        </p:spPr>
      </p:pic>
      <p:pic>
        <p:nvPicPr>
          <p:cNvPr id="10" name="Picture 9">
            <a:extLst>
              <a:ext uri="{FF2B5EF4-FFF2-40B4-BE49-F238E27FC236}">
                <a16:creationId xmlns:a16="http://schemas.microsoft.com/office/drawing/2014/main" id="{C4E81EFB-D749-D761-B13D-BF58DE3EBA01}"/>
              </a:ext>
            </a:extLst>
          </p:cNvPr>
          <p:cNvPicPr>
            <a:picLocks noChangeAspect="1"/>
          </p:cNvPicPr>
          <p:nvPr/>
        </p:nvPicPr>
        <p:blipFill>
          <a:blip r:embed="rId4"/>
          <a:stretch>
            <a:fillRect/>
          </a:stretch>
        </p:blipFill>
        <p:spPr>
          <a:xfrm>
            <a:off x="6095999" y="1460269"/>
            <a:ext cx="5639219" cy="4753056"/>
          </a:xfrm>
          <a:prstGeom prst="rect">
            <a:avLst/>
          </a:prstGeom>
        </p:spPr>
      </p:pic>
    </p:spTree>
    <p:extLst>
      <p:ext uri="{BB962C8B-B14F-4D97-AF65-F5344CB8AC3E}">
        <p14:creationId xmlns:p14="http://schemas.microsoft.com/office/powerpoint/2010/main" val="11454617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8BED8-A967-B1A7-46B0-D25AA437FB8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9D481D4B-FF23-8120-25EB-FF6DBFAE6132}"/>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A19B98CD-736A-A61E-53BE-FC97959F094C}"/>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1" name="object 3">
            <a:extLst>
              <a:ext uri="{FF2B5EF4-FFF2-40B4-BE49-F238E27FC236}">
                <a16:creationId xmlns:a16="http://schemas.microsoft.com/office/drawing/2014/main" id="{860C744F-6649-2C34-AB9B-D187948BA91A}"/>
              </a:ext>
            </a:extLst>
          </p:cNvPr>
          <p:cNvSpPr txBox="1"/>
          <p:nvPr/>
        </p:nvSpPr>
        <p:spPr>
          <a:xfrm>
            <a:off x="747708" y="1510545"/>
            <a:ext cx="5014917" cy="4863969"/>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Key actions:</a:t>
            </a:r>
          </a:p>
          <a:p>
            <a:pPr marL="542925" marR="0" lvl="0" indent="-257175" algn="l" defTabSz="914400" rtl="0" eaLnBrk="1" fontAlgn="auto" latinLnBrk="0" hangingPunct="1">
              <a:lnSpc>
                <a:spcPct val="100000"/>
              </a:lnSpc>
              <a:spcBef>
                <a:spcPts val="0"/>
              </a:spcBef>
              <a:spcAft>
                <a:spcPts val="600"/>
              </a:spcAft>
              <a:buClrTx/>
              <a:buSzTx/>
              <a:buFont typeface="+mj-lt"/>
              <a:buAutoNum type="arabicPeriod"/>
              <a:defRPr/>
            </a:pP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Convert 'Gross' to a numeric format by removing $, M, or K.</a:t>
            </a:r>
          </a:p>
          <a:p>
            <a:pPr marL="542925" marR="0" lvl="0" indent="-257175" algn="l" defTabSz="914400" rtl="0" eaLnBrk="1" fontAlgn="auto" latinLnBrk="0" hangingPunct="1">
              <a:lnSpc>
                <a:spcPct val="100000"/>
              </a:lnSpc>
              <a:spcBef>
                <a:spcPts val="0"/>
              </a:spcBef>
              <a:spcAft>
                <a:spcPts val="600"/>
              </a:spcAft>
              <a:buClrTx/>
              <a:buSzTx/>
              <a:buFont typeface="+mj-lt"/>
              <a:buAutoNum type="arabicPeriod"/>
              <a:defRPr/>
            </a:pP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Fill missing values in numeric columns (Gross, </a:t>
            </a:r>
            <a:r>
              <a:rPr kumimoji="0" lang="en-GB" sz="16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RunTime</a:t>
            </a: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Rating, Votes) using mean or median.</a:t>
            </a:r>
          </a:p>
          <a:p>
            <a:pPr marL="542925" marR="0" lvl="0" indent="-257175" algn="l" defTabSz="914400" rtl="0" eaLnBrk="1" fontAlgn="auto" latinLnBrk="0" hangingPunct="1">
              <a:lnSpc>
                <a:spcPct val="100000"/>
              </a:lnSpc>
              <a:spcBef>
                <a:spcPts val="0"/>
              </a:spcBef>
              <a:spcAft>
                <a:spcPts val="600"/>
              </a:spcAft>
              <a:buClrTx/>
              <a:buSzTx/>
              <a:buFont typeface="+mj-lt"/>
              <a:buAutoNum type="arabicPeriod"/>
              <a:defRPr/>
            </a:pP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Categorical cleaning like filling missing Genre with "Unknown".</a:t>
            </a:r>
          </a:p>
          <a:p>
            <a:pPr marL="542925" marR="0" lvl="0" indent="-257175" algn="l" defTabSz="914400" rtl="0" eaLnBrk="1" fontAlgn="auto" latinLnBrk="0" hangingPunct="1">
              <a:lnSpc>
                <a:spcPct val="100000"/>
              </a:lnSpc>
              <a:spcBef>
                <a:spcPts val="0"/>
              </a:spcBef>
              <a:spcAft>
                <a:spcPts val="600"/>
              </a:spcAft>
              <a:buClrTx/>
              <a:buSzTx/>
              <a:buFont typeface="+mj-lt"/>
              <a:buAutoNum type="arabicPeriod"/>
              <a:defRPr/>
            </a:pP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Remove commas in votes column and convert to numeric.</a:t>
            </a:r>
          </a:p>
          <a:p>
            <a:pPr marL="542925" marR="0" lvl="0" indent="-257175" algn="l" defTabSz="914400" rtl="0" eaLnBrk="1" fontAlgn="auto" latinLnBrk="0" hangingPunct="1">
              <a:lnSpc>
                <a:spcPct val="100000"/>
              </a:lnSpc>
              <a:spcBef>
                <a:spcPts val="0"/>
              </a:spcBef>
              <a:spcAft>
                <a:spcPts val="600"/>
              </a:spcAft>
              <a:buClrTx/>
              <a:buSzTx/>
              <a:buFont typeface="+mj-lt"/>
              <a:buAutoNum type="arabicPeriod"/>
              <a:defRPr/>
            </a:pP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Min-Max Scaling (</a:t>
            </a:r>
            <a:r>
              <a:rPr kumimoji="0" lang="en-GB" sz="16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scaled_gross</a:t>
            </a: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kumimoji="0" lang="en-GB" sz="16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scaled_runtime</a:t>
            </a: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Rescales between 0 and 1.</a:t>
            </a:r>
          </a:p>
          <a:p>
            <a:pPr marL="542925" marR="0" lvl="0" indent="-257175" algn="l" defTabSz="914400" rtl="0" eaLnBrk="1" fontAlgn="auto" latinLnBrk="0" hangingPunct="1">
              <a:lnSpc>
                <a:spcPct val="100000"/>
              </a:lnSpc>
              <a:spcBef>
                <a:spcPts val="0"/>
              </a:spcBef>
              <a:spcAft>
                <a:spcPts val="600"/>
              </a:spcAft>
              <a:buClrTx/>
              <a:buSzTx/>
              <a:buFont typeface="+mj-lt"/>
              <a:buAutoNum type="arabicPeriod"/>
              <a:defRPr/>
            </a:pP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Z-score Standardization (</a:t>
            </a:r>
            <a:r>
              <a:rPr kumimoji="0" lang="en-GB" sz="16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z_scaled_runtime</a:t>
            </a: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Standardizes to mean = 0 and std dev = 1.</a:t>
            </a:r>
            <a:b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This helps to understand how far a value is from the average. If a value has a Z-score of 0, it means it's exactly average. Positive or negative scores show how much higher or lower it is compared to the mean.</a:t>
            </a:r>
          </a:p>
        </p:txBody>
      </p:sp>
      <p:sp>
        <p:nvSpPr>
          <p:cNvPr id="9" name="object 2">
            <a:extLst>
              <a:ext uri="{FF2B5EF4-FFF2-40B4-BE49-F238E27FC236}">
                <a16:creationId xmlns:a16="http://schemas.microsoft.com/office/drawing/2014/main" id="{06AD2E08-09EC-93C8-24BC-5B553A311037}"/>
              </a:ext>
            </a:extLst>
          </p:cNvPr>
          <p:cNvSpPr txBox="1">
            <a:spLocks/>
          </p:cNvSpPr>
          <p:nvPr/>
        </p:nvSpPr>
        <p:spPr>
          <a:xfrm>
            <a:off x="726281" y="417600"/>
            <a:ext cx="469344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Class Activity: Data Preprocessing</a:t>
            </a:r>
          </a:p>
        </p:txBody>
      </p:sp>
      <p:sp>
        <p:nvSpPr>
          <p:cNvPr id="4" name="object 3">
            <a:extLst>
              <a:ext uri="{FF2B5EF4-FFF2-40B4-BE49-F238E27FC236}">
                <a16:creationId xmlns:a16="http://schemas.microsoft.com/office/drawing/2014/main" id="{EC8FD93B-B2AD-04D5-A285-69963061CD2F}"/>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Step 4: Perform Data Format Standardizing</a:t>
            </a:r>
          </a:p>
        </p:txBody>
      </p:sp>
      <p:pic>
        <p:nvPicPr>
          <p:cNvPr id="6" name="Picture 5">
            <a:extLst>
              <a:ext uri="{FF2B5EF4-FFF2-40B4-BE49-F238E27FC236}">
                <a16:creationId xmlns:a16="http://schemas.microsoft.com/office/drawing/2014/main" id="{B078DE1B-0DD1-D3AD-6DF7-B3F3221BE37F}"/>
              </a:ext>
            </a:extLst>
          </p:cNvPr>
          <p:cNvPicPr>
            <a:picLocks noChangeAspect="1"/>
          </p:cNvPicPr>
          <p:nvPr/>
        </p:nvPicPr>
        <p:blipFill>
          <a:blip r:embed="rId3"/>
          <a:stretch>
            <a:fillRect/>
          </a:stretch>
        </p:blipFill>
        <p:spPr>
          <a:xfrm>
            <a:off x="5865143" y="1025080"/>
            <a:ext cx="5593434" cy="5204269"/>
          </a:xfrm>
          <a:prstGeom prst="rect">
            <a:avLst/>
          </a:prstGeom>
        </p:spPr>
      </p:pic>
    </p:spTree>
    <p:extLst>
      <p:ext uri="{BB962C8B-B14F-4D97-AF65-F5344CB8AC3E}">
        <p14:creationId xmlns:p14="http://schemas.microsoft.com/office/powerpoint/2010/main" val="33706636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226A-132D-CFE2-3C0E-F1623AF8781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95A5B8D1-A502-E9CF-88FE-123E028601CB}"/>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56A903A9-490E-9CE8-C5A3-EB63D8258CF5}"/>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1" name="object 3">
            <a:extLst>
              <a:ext uri="{FF2B5EF4-FFF2-40B4-BE49-F238E27FC236}">
                <a16:creationId xmlns:a16="http://schemas.microsoft.com/office/drawing/2014/main" id="{35192C35-79AD-FEED-C742-26E4B663FB92}"/>
              </a:ext>
            </a:extLst>
          </p:cNvPr>
          <p:cNvSpPr txBox="1"/>
          <p:nvPr/>
        </p:nvSpPr>
        <p:spPr>
          <a:xfrm>
            <a:off x="747708" y="1510545"/>
            <a:ext cx="10725152" cy="570486"/>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This step covers data format standardizing techniques like scaling and standardization that make the data ready for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modeling</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or visualization.</a:t>
            </a:r>
            <a:endPar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
        <p:nvSpPr>
          <p:cNvPr id="9" name="object 2">
            <a:extLst>
              <a:ext uri="{FF2B5EF4-FFF2-40B4-BE49-F238E27FC236}">
                <a16:creationId xmlns:a16="http://schemas.microsoft.com/office/drawing/2014/main" id="{0779439C-2308-E5AC-A0A4-8AC3489AAFFB}"/>
              </a:ext>
            </a:extLst>
          </p:cNvPr>
          <p:cNvSpPr txBox="1">
            <a:spLocks/>
          </p:cNvSpPr>
          <p:nvPr/>
        </p:nvSpPr>
        <p:spPr>
          <a:xfrm>
            <a:off x="726281" y="417600"/>
            <a:ext cx="469344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Class Activity: Data Preprocessing</a:t>
            </a:r>
          </a:p>
        </p:txBody>
      </p:sp>
      <p:sp>
        <p:nvSpPr>
          <p:cNvPr id="4" name="object 3">
            <a:extLst>
              <a:ext uri="{FF2B5EF4-FFF2-40B4-BE49-F238E27FC236}">
                <a16:creationId xmlns:a16="http://schemas.microsoft.com/office/drawing/2014/main" id="{F801FC0B-B128-F811-D959-F4DBBA12FB94}"/>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Output:</a:t>
            </a:r>
          </a:p>
        </p:txBody>
      </p:sp>
      <p:pic>
        <p:nvPicPr>
          <p:cNvPr id="7" name="Picture 6">
            <a:extLst>
              <a:ext uri="{FF2B5EF4-FFF2-40B4-BE49-F238E27FC236}">
                <a16:creationId xmlns:a16="http://schemas.microsoft.com/office/drawing/2014/main" id="{827D222C-4A17-1075-78F0-920CC0401BCF}"/>
              </a:ext>
            </a:extLst>
          </p:cNvPr>
          <p:cNvPicPr>
            <a:picLocks noChangeAspect="1"/>
          </p:cNvPicPr>
          <p:nvPr/>
        </p:nvPicPr>
        <p:blipFill>
          <a:blip r:embed="rId3"/>
          <a:stretch>
            <a:fillRect/>
          </a:stretch>
        </p:blipFill>
        <p:spPr>
          <a:xfrm>
            <a:off x="747707" y="2347822"/>
            <a:ext cx="10400356" cy="2429148"/>
          </a:xfrm>
          <a:prstGeom prst="rect">
            <a:avLst/>
          </a:prstGeom>
        </p:spPr>
      </p:pic>
    </p:spTree>
    <p:extLst>
      <p:ext uri="{BB962C8B-B14F-4D97-AF65-F5344CB8AC3E}">
        <p14:creationId xmlns:p14="http://schemas.microsoft.com/office/powerpoint/2010/main" val="17331208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8DAF7-28BD-7124-5D6B-57340B9A4EC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5475DE1-B87A-CC70-7A74-D12EC865A12E}"/>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4A49A82C-35A3-2ED1-F067-2370135D1DEE}"/>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1" name="object 3">
            <a:extLst>
              <a:ext uri="{FF2B5EF4-FFF2-40B4-BE49-F238E27FC236}">
                <a16:creationId xmlns:a16="http://schemas.microsoft.com/office/drawing/2014/main" id="{421B155F-73C3-AA5D-8135-9978ECB95D97}"/>
              </a:ext>
            </a:extLst>
          </p:cNvPr>
          <p:cNvSpPr txBox="1"/>
          <p:nvPr/>
        </p:nvSpPr>
        <p:spPr>
          <a:xfrm>
            <a:off x="726281" y="1904604"/>
            <a:ext cx="452937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In this step, we improve data quality by:</a:t>
            </a:r>
          </a:p>
        </p:txBody>
      </p:sp>
      <p:sp>
        <p:nvSpPr>
          <p:cNvPr id="9" name="object 2">
            <a:extLst>
              <a:ext uri="{FF2B5EF4-FFF2-40B4-BE49-F238E27FC236}">
                <a16:creationId xmlns:a16="http://schemas.microsoft.com/office/drawing/2014/main" id="{A6666660-5C55-14CE-C34B-2FAE987240CB}"/>
              </a:ext>
            </a:extLst>
          </p:cNvPr>
          <p:cNvSpPr txBox="1">
            <a:spLocks/>
          </p:cNvSpPr>
          <p:nvPr/>
        </p:nvSpPr>
        <p:spPr>
          <a:xfrm>
            <a:off x="726281" y="417600"/>
            <a:ext cx="469344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Class Activity: Data Preprocessing</a:t>
            </a:r>
          </a:p>
        </p:txBody>
      </p:sp>
      <p:sp>
        <p:nvSpPr>
          <p:cNvPr id="4" name="object 3">
            <a:extLst>
              <a:ext uri="{FF2B5EF4-FFF2-40B4-BE49-F238E27FC236}">
                <a16:creationId xmlns:a16="http://schemas.microsoft.com/office/drawing/2014/main" id="{3EBDEB40-1C23-9ACF-3752-3F75A900717E}"/>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Step 5: Perform Data Cleaning</a:t>
            </a:r>
          </a:p>
        </p:txBody>
      </p:sp>
      <p:pic>
        <p:nvPicPr>
          <p:cNvPr id="11" name="Picture 10">
            <a:extLst>
              <a:ext uri="{FF2B5EF4-FFF2-40B4-BE49-F238E27FC236}">
                <a16:creationId xmlns:a16="http://schemas.microsoft.com/office/drawing/2014/main" id="{D9619883-2021-C2EB-3EF4-2682040A39BE}"/>
              </a:ext>
            </a:extLst>
          </p:cNvPr>
          <p:cNvPicPr>
            <a:picLocks noChangeAspect="1"/>
          </p:cNvPicPr>
          <p:nvPr/>
        </p:nvPicPr>
        <p:blipFill>
          <a:blip r:embed="rId3"/>
          <a:srcRect r="7040"/>
          <a:stretch>
            <a:fillRect/>
          </a:stretch>
        </p:blipFill>
        <p:spPr>
          <a:xfrm>
            <a:off x="5328749" y="1876029"/>
            <a:ext cx="6136969" cy="4391638"/>
          </a:xfrm>
          <a:prstGeom prst="rect">
            <a:avLst/>
          </a:prstGeom>
        </p:spPr>
      </p:pic>
      <p:sp>
        <p:nvSpPr>
          <p:cNvPr id="12" name="object 3">
            <a:extLst>
              <a:ext uri="{FF2B5EF4-FFF2-40B4-BE49-F238E27FC236}">
                <a16:creationId xmlns:a16="http://schemas.microsoft.com/office/drawing/2014/main" id="{7C2E99E3-0467-B9D0-B7D2-DD5DBE766468}"/>
              </a:ext>
            </a:extLst>
          </p:cNvPr>
          <p:cNvSpPr txBox="1"/>
          <p:nvPr/>
        </p:nvSpPr>
        <p:spPr>
          <a:xfrm>
            <a:off x="726281" y="2284500"/>
            <a:ext cx="4529372" cy="3863695"/>
          </a:xfrm>
          <a:prstGeom prst="rect">
            <a:avLst/>
          </a:prstGeom>
        </p:spPr>
        <p:txBody>
          <a:bodyPr vert="horz" wrap="square" lIns="0" tIns="16329" rIns="0" bIns="0" rtlCol="0">
            <a:spAutoFit/>
          </a:bodyPr>
          <a:lstStyle/>
          <a:p>
            <a:pPr marL="265113" marR="0" lvl="0" indent="-254000" algn="l" defTabSz="914400" rtl="0" eaLnBrk="1" fontAlgn="auto" latinLnBrk="0" hangingPunct="1">
              <a:lnSpc>
                <a:spcPct val="100000"/>
              </a:lnSpc>
              <a:spcBef>
                <a:spcPts val="0"/>
              </a:spcBef>
              <a:spcAft>
                <a:spcPts val="600"/>
              </a:spcAft>
              <a:buClrTx/>
              <a:buSzTx/>
              <a:buFont typeface="+mj-lt"/>
              <a:buAutoNum type="arabicPeriod"/>
              <a:defRPr/>
            </a:pP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Removing duplicate rows to avoid redundancy.</a:t>
            </a:r>
          </a:p>
          <a:p>
            <a:pPr marL="265113" marR="0" lvl="0" indent="-254000" algn="l" defTabSz="914400" rtl="0" eaLnBrk="1" fontAlgn="auto" latinLnBrk="0" hangingPunct="1">
              <a:lnSpc>
                <a:spcPct val="100000"/>
              </a:lnSpc>
              <a:spcBef>
                <a:spcPts val="0"/>
              </a:spcBef>
              <a:spcAft>
                <a:spcPts val="600"/>
              </a:spcAft>
              <a:buClrTx/>
              <a:buSzTx/>
              <a:buFont typeface="+mj-lt"/>
              <a:buAutoNum type="arabicPeriod"/>
              <a:defRPr/>
            </a:pP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Filling missing values:</a:t>
            </a:r>
            <a:b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Gross values are set to 0 if missing.</a:t>
            </a:r>
            <a:b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kumimoji="0" lang="en-GB" sz="16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RunTime</a:t>
            </a: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is replaced with its average value.</a:t>
            </a:r>
            <a:b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YEAR is filled using the most common year </a:t>
            </a:r>
            <a:b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(mode).</a:t>
            </a:r>
          </a:p>
          <a:p>
            <a:pPr marL="265113" marR="0" lvl="0" indent="-254000" algn="l" defTabSz="914400" rtl="0" eaLnBrk="1" fontAlgn="auto" latinLnBrk="0" hangingPunct="1">
              <a:lnSpc>
                <a:spcPct val="100000"/>
              </a:lnSpc>
              <a:spcBef>
                <a:spcPts val="0"/>
              </a:spcBef>
              <a:spcAft>
                <a:spcPts val="600"/>
              </a:spcAft>
              <a:buClrTx/>
              <a:buSzTx/>
              <a:buFont typeface="+mj-lt"/>
              <a:buAutoNum type="arabicPeriod"/>
              <a:defRPr/>
            </a:pP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Handling outliers in the Gross column using </a:t>
            </a:r>
            <a:b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Z-Score. We keep only rows where Z-Score lies between -3 and +3, removing extreme values.</a:t>
            </a:r>
            <a:b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kumimoji="0" lang="en-GB" sz="160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rPr>
              <a:t>By removing rows where the Z-score of the 'Gross' value is less than -3 or greater than +3, we eliminate these extreme outliers to improve the reliability of the analysis and prevent skewed results.</a:t>
            </a:r>
          </a:p>
        </p:txBody>
      </p:sp>
      <p:sp>
        <p:nvSpPr>
          <p:cNvPr id="2" name="object 3">
            <a:extLst>
              <a:ext uri="{FF2B5EF4-FFF2-40B4-BE49-F238E27FC236}">
                <a16:creationId xmlns:a16="http://schemas.microsoft.com/office/drawing/2014/main" id="{E2BCE3A9-E424-38C8-1D38-4B72ABC23B2C}"/>
              </a:ext>
            </a:extLst>
          </p:cNvPr>
          <p:cNvSpPr txBox="1"/>
          <p:nvPr/>
        </p:nvSpPr>
        <p:spPr>
          <a:xfrm>
            <a:off x="740566" y="1460228"/>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5.1 Handle missing values, duplicates and outliers </a:t>
            </a:r>
          </a:p>
        </p:txBody>
      </p:sp>
    </p:spTree>
    <p:extLst>
      <p:ext uri="{BB962C8B-B14F-4D97-AF65-F5344CB8AC3E}">
        <p14:creationId xmlns:p14="http://schemas.microsoft.com/office/powerpoint/2010/main" val="38812585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A639F-1A5F-DF6D-365E-98B2AD395C1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24CD63F-999E-0432-846D-C3CD2D681702}"/>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DC67C16B-0EDC-5475-1FE6-2FFB135AA7C1}"/>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1" name="object 3">
            <a:extLst>
              <a:ext uri="{FF2B5EF4-FFF2-40B4-BE49-F238E27FC236}">
                <a16:creationId xmlns:a16="http://schemas.microsoft.com/office/drawing/2014/main" id="{624CFF03-E1BD-4509-E1A5-44AE84332770}"/>
              </a:ext>
            </a:extLst>
          </p:cNvPr>
          <p:cNvSpPr txBox="1"/>
          <p:nvPr/>
        </p:nvSpPr>
        <p:spPr>
          <a:xfrm>
            <a:off x="747708" y="1510545"/>
            <a:ext cx="5348292" cy="2509479"/>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The cleaned dataset now shows uniform and reliable values. Missing entries have been filled, duplicates removed, and extreme outliers filtered out.</a:t>
            </a:r>
          </a:p>
          <a:p>
            <a:pPr marR="0" lvl="0" algn="l" defTabSz="914400" rtl="0" eaLnBrk="1" fontAlgn="auto" latinLnBrk="0" hangingPunct="1">
              <a:lnSpc>
                <a:spcPct val="100000"/>
              </a:lnSpc>
              <a:spcBef>
                <a:spcPts val="0"/>
              </a:spcBef>
              <a:spcAft>
                <a:spcPts val="0"/>
              </a:spcAft>
              <a:buClrTx/>
              <a:buSzTx/>
              <a:tabLst>
                <a:tab pos="361950" algn="l"/>
              </a:tabLst>
              <a:defRPr/>
            </a:pPr>
            <a:endParaRPr lang="en-GB" sz="1800" kern="1200" dirty="0">
              <a:solidFill>
                <a:srgbClr val="000000">
                  <a:lumMod val="75000"/>
                  <a:lumOff val="25000"/>
                </a:srgbClr>
              </a:solidFill>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As seen in the output, columns like Gross,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RunTime</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and YEAR are now complete, and a new column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z_gross</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helps confirm the data falls within acceptable statistical limits. The data is ready for further analysis or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modeling</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t>
            </a:r>
            <a:endPar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
        <p:nvSpPr>
          <p:cNvPr id="9" name="object 2">
            <a:extLst>
              <a:ext uri="{FF2B5EF4-FFF2-40B4-BE49-F238E27FC236}">
                <a16:creationId xmlns:a16="http://schemas.microsoft.com/office/drawing/2014/main" id="{13AC50F0-C79F-DDE6-D4DC-CFA62E149322}"/>
              </a:ext>
            </a:extLst>
          </p:cNvPr>
          <p:cNvSpPr txBox="1">
            <a:spLocks/>
          </p:cNvSpPr>
          <p:nvPr/>
        </p:nvSpPr>
        <p:spPr>
          <a:xfrm>
            <a:off x="726281" y="417600"/>
            <a:ext cx="469344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Class Activity: Data Preprocessing</a:t>
            </a:r>
          </a:p>
        </p:txBody>
      </p:sp>
      <p:sp>
        <p:nvSpPr>
          <p:cNvPr id="4" name="object 3">
            <a:extLst>
              <a:ext uri="{FF2B5EF4-FFF2-40B4-BE49-F238E27FC236}">
                <a16:creationId xmlns:a16="http://schemas.microsoft.com/office/drawing/2014/main" id="{931E71F4-4442-3EB4-D55B-01B59E02E63E}"/>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Output:</a:t>
            </a:r>
          </a:p>
        </p:txBody>
      </p:sp>
      <p:pic>
        <p:nvPicPr>
          <p:cNvPr id="6" name="Picture 5">
            <a:extLst>
              <a:ext uri="{FF2B5EF4-FFF2-40B4-BE49-F238E27FC236}">
                <a16:creationId xmlns:a16="http://schemas.microsoft.com/office/drawing/2014/main" id="{2E43CA58-1682-A5E0-812F-8408590A2B49}"/>
              </a:ext>
            </a:extLst>
          </p:cNvPr>
          <p:cNvPicPr>
            <a:picLocks noChangeAspect="1"/>
          </p:cNvPicPr>
          <p:nvPr/>
        </p:nvPicPr>
        <p:blipFill>
          <a:blip r:embed="rId3"/>
          <a:stretch>
            <a:fillRect/>
          </a:stretch>
        </p:blipFill>
        <p:spPr>
          <a:xfrm>
            <a:off x="6431129" y="1118478"/>
            <a:ext cx="5048873" cy="5108572"/>
          </a:xfrm>
          <a:prstGeom prst="rect">
            <a:avLst/>
          </a:prstGeom>
        </p:spPr>
      </p:pic>
    </p:spTree>
    <p:extLst>
      <p:ext uri="{BB962C8B-B14F-4D97-AF65-F5344CB8AC3E}">
        <p14:creationId xmlns:p14="http://schemas.microsoft.com/office/powerpoint/2010/main" val="2910353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57E01-43B7-63AA-DE4E-F3A40B3B4CF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6438A6C-4F5A-7028-129B-736CB19693EA}"/>
              </a:ext>
            </a:extLst>
          </p:cNvPr>
          <p:cNvSpPr txBox="1"/>
          <p:nvPr/>
        </p:nvSpPr>
        <p:spPr>
          <a:xfrm>
            <a:off x="726282" y="1025080"/>
            <a:ext cx="10726092" cy="4263805"/>
          </a:xfrm>
          <a:prstGeom prst="rect">
            <a:avLst/>
          </a:prstGeom>
        </p:spPr>
        <p:txBody>
          <a:bodyPr vert="horz" wrap="square" lIns="0" tIns="16329" rIns="0" bIns="0" rtlCol="0">
            <a:spAutoFit/>
          </a:bodyPr>
          <a:lstStyle/>
          <a:p>
            <a:pPr marL="16328" defTabSz="1175644" hangingPunct="1">
              <a:lnSpc>
                <a:spcPct val="100000"/>
              </a:lnSpc>
              <a:spcBef>
                <a:spcPts val="129"/>
              </a:spcBef>
              <a:tabLst>
                <a:tab pos="10080000" algn="r"/>
                <a:tab pos="10440000" algn="r"/>
              </a:tabLst>
            </a:pPr>
            <a:r>
              <a:rPr lang="en-GB" sz="1800" b="1" dirty="0">
                <a:solidFill>
                  <a:sysClr val="windowText" lastClr="000000"/>
                </a:solidFill>
                <a:latin typeface="Arial"/>
                <a:cs typeface="Arial"/>
              </a:rPr>
              <a:t>Section</a:t>
            </a:r>
            <a:r>
              <a:rPr lang="en-GB" sz="1800" b="1" spc="64" dirty="0">
                <a:solidFill>
                  <a:sysClr val="windowText" lastClr="000000"/>
                </a:solidFill>
                <a:latin typeface="Arial"/>
                <a:cs typeface="Arial"/>
              </a:rPr>
              <a:t> 4: Case Study 	…………………………………………………...……………………………..	19</a:t>
            </a:r>
          </a:p>
          <a:p>
            <a:pPr marL="180975" marR="7348" defTabSz="1175644" hangingPunct="1">
              <a:lnSpc>
                <a:spcPct val="100000"/>
              </a:lnSpc>
              <a:spcBef>
                <a:spcPts val="1093"/>
              </a:spcBef>
              <a:tabLst>
                <a:tab pos="10080000" algn="r"/>
                <a:tab pos="10440000" algn="r"/>
              </a:tabLst>
            </a:pPr>
            <a:r>
              <a:rPr lang="en-GB" sz="1800" spc="64" dirty="0">
                <a:solidFill>
                  <a:sysClr val="windowText" lastClr="000000"/>
                </a:solidFill>
                <a:latin typeface="Arial"/>
                <a:cs typeface="Arial"/>
              </a:rPr>
              <a:t>4.1 Hands-On Exercise: Preprocessing Raw Data with Issues	 …..…………….………………. 	20</a:t>
            </a:r>
          </a:p>
          <a:p>
            <a:pPr marL="16328" defTabSz="1175644" hangingPunct="1">
              <a:lnSpc>
                <a:spcPct val="100000"/>
              </a:lnSpc>
              <a:spcBef>
                <a:spcPts val="129"/>
              </a:spcBef>
              <a:tabLst>
                <a:tab pos="10080000" algn="r"/>
                <a:tab pos="10440000" algn="r"/>
              </a:tabLst>
            </a:pPr>
            <a:endParaRPr lang="en-GB" sz="1200" b="1" dirty="0">
              <a:solidFill>
                <a:sysClr val="windowText" lastClr="000000"/>
              </a:solidFill>
              <a:latin typeface="Arial"/>
              <a:cs typeface="Arial"/>
            </a:endParaRPr>
          </a:p>
          <a:p>
            <a:pPr marL="16328" defTabSz="1175644" hangingPunct="1">
              <a:lnSpc>
                <a:spcPct val="100000"/>
              </a:lnSpc>
              <a:spcBef>
                <a:spcPts val="129"/>
              </a:spcBef>
              <a:tabLst>
                <a:tab pos="10080000" algn="r"/>
                <a:tab pos="10440000" algn="r"/>
              </a:tabLst>
            </a:pPr>
            <a:r>
              <a:rPr lang="en-GB" sz="1800" b="1" dirty="0">
                <a:solidFill>
                  <a:sysClr val="windowText" lastClr="000000"/>
                </a:solidFill>
                <a:latin typeface="Arial"/>
                <a:cs typeface="Arial"/>
              </a:rPr>
              <a:t>Section</a:t>
            </a:r>
            <a:r>
              <a:rPr lang="en-GB" sz="1800" b="1" spc="64" dirty="0">
                <a:solidFill>
                  <a:sysClr val="windowText" lastClr="000000"/>
                </a:solidFill>
                <a:latin typeface="Arial"/>
                <a:cs typeface="Arial"/>
              </a:rPr>
              <a:t> 5: Class Activity: Data Preprocessing 	 ………………………….………………………. 	23</a:t>
            </a:r>
          </a:p>
          <a:p>
            <a:pPr marL="180975" marR="7348" defTabSz="1175644" hangingPunct="1">
              <a:lnSpc>
                <a:spcPct val="100000"/>
              </a:lnSpc>
              <a:spcBef>
                <a:spcPts val="1093"/>
              </a:spcBef>
              <a:tabLst>
                <a:tab pos="10080000" algn="r"/>
                <a:tab pos="10440000" algn="r"/>
              </a:tabLst>
            </a:pPr>
            <a:r>
              <a:rPr lang="en-GB" sz="1800" spc="64" dirty="0">
                <a:solidFill>
                  <a:sysClr val="windowText" lastClr="000000"/>
                </a:solidFill>
                <a:latin typeface="Arial"/>
                <a:cs typeface="Arial"/>
              </a:rPr>
              <a:t>5.1 Instructions for Using Google </a:t>
            </a:r>
            <a:r>
              <a:rPr lang="en-GB" sz="1800" spc="64" dirty="0" err="1">
                <a:solidFill>
                  <a:sysClr val="windowText" lastClr="000000"/>
                </a:solidFill>
                <a:latin typeface="Arial"/>
                <a:cs typeface="Arial"/>
              </a:rPr>
              <a:t>Colab</a:t>
            </a:r>
            <a:r>
              <a:rPr lang="en-GB" sz="1800" spc="64" dirty="0">
                <a:solidFill>
                  <a:sysClr val="windowText" lastClr="000000"/>
                </a:solidFill>
                <a:latin typeface="Arial"/>
                <a:cs typeface="Arial"/>
              </a:rPr>
              <a:t>	.…………………………………..………………………. 	24</a:t>
            </a:r>
          </a:p>
          <a:p>
            <a:pPr marL="180975" marR="7348" defTabSz="1175644" hangingPunct="1">
              <a:lnSpc>
                <a:spcPct val="100000"/>
              </a:lnSpc>
              <a:spcBef>
                <a:spcPts val="1093"/>
              </a:spcBef>
              <a:tabLst>
                <a:tab pos="10080000" algn="r"/>
                <a:tab pos="10440000" algn="r"/>
              </a:tabLst>
            </a:pPr>
            <a:r>
              <a:rPr lang="en-GB" sz="1800" spc="64" dirty="0">
                <a:solidFill>
                  <a:sysClr val="windowText" lastClr="000000"/>
                </a:solidFill>
                <a:latin typeface="Arial"/>
                <a:cs typeface="Arial"/>
              </a:rPr>
              <a:t>5.2 Class Activity: Data Preprocessing via Python (Step-by-Step Activity)	..………………….	25</a:t>
            </a:r>
          </a:p>
          <a:p>
            <a:pPr marL="16328" defTabSz="1175644" hangingPunct="1">
              <a:lnSpc>
                <a:spcPct val="100000"/>
              </a:lnSpc>
              <a:spcBef>
                <a:spcPts val="129"/>
              </a:spcBef>
              <a:tabLst>
                <a:tab pos="10080000" algn="r"/>
                <a:tab pos="10440000" algn="r"/>
              </a:tabLst>
            </a:pPr>
            <a:endParaRPr lang="en-GB" sz="1200" b="1" dirty="0">
              <a:solidFill>
                <a:sysClr val="windowText" lastClr="000000"/>
              </a:solidFill>
              <a:latin typeface="Arial"/>
              <a:cs typeface="Arial"/>
            </a:endParaRPr>
          </a:p>
          <a:p>
            <a:pPr marL="16328" defTabSz="1175644" hangingPunct="1">
              <a:lnSpc>
                <a:spcPct val="100000"/>
              </a:lnSpc>
              <a:spcBef>
                <a:spcPts val="129"/>
              </a:spcBef>
              <a:tabLst>
                <a:tab pos="10080000" algn="r"/>
                <a:tab pos="10440000" algn="r"/>
              </a:tabLst>
            </a:pPr>
            <a:r>
              <a:rPr lang="en-GB" sz="1800" b="1" dirty="0">
                <a:solidFill>
                  <a:sysClr val="windowText" lastClr="000000"/>
                </a:solidFill>
                <a:latin typeface="Arial"/>
                <a:cs typeface="Arial"/>
              </a:rPr>
              <a:t>Section</a:t>
            </a:r>
            <a:r>
              <a:rPr lang="en-GB" sz="1800" b="1" spc="64" dirty="0">
                <a:solidFill>
                  <a:sysClr val="windowText" lastClr="000000"/>
                </a:solidFill>
                <a:latin typeface="Arial"/>
                <a:cs typeface="Arial"/>
              </a:rPr>
              <a:t> 6: Homework Assignment	 ………...…….………………………….………………………. 	48</a:t>
            </a:r>
          </a:p>
          <a:p>
            <a:pPr marL="180975" marR="7348" defTabSz="1175644" hangingPunct="1">
              <a:lnSpc>
                <a:spcPct val="100000"/>
              </a:lnSpc>
              <a:spcBef>
                <a:spcPts val="1093"/>
              </a:spcBef>
              <a:tabLst>
                <a:tab pos="10080000" algn="r"/>
                <a:tab pos="10440000" algn="r"/>
              </a:tabLst>
            </a:pPr>
            <a:r>
              <a:rPr lang="en-GB" sz="1800" spc="64" dirty="0">
                <a:solidFill>
                  <a:sysClr val="windowText" lastClr="000000"/>
                </a:solidFill>
                <a:latin typeface="Arial"/>
                <a:cs typeface="Arial"/>
              </a:rPr>
              <a:t>6.1 Assignment 1: Data Preprocessing via Python	.………………………………………………. 	49</a:t>
            </a:r>
          </a:p>
          <a:p>
            <a:pPr marL="16328" defTabSz="1175644" hangingPunct="1">
              <a:lnSpc>
                <a:spcPct val="100000"/>
              </a:lnSpc>
              <a:spcBef>
                <a:spcPts val="129"/>
              </a:spcBef>
              <a:tabLst>
                <a:tab pos="10080000" algn="r"/>
                <a:tab pos="10440000" algn="r"/>
              </a:tabLst>
            </a:pPr>
            <a:endParaRPr lang="en-GB" sz="1200" spc="64" dirty="0">
              <a:solidFill>
                <a:sysClr val="windowText" lastClr="000000"/>
              </a:solidFill>
              <a:latin typeface="Arial"/>
              <a:cs typeface="Arial"/>
            </a:endParaRPr>
          </a:p>
          <a:p>
            <a:pPr marL="16328" defTabSz="1175644" hangingPunct="1">
              <a:lnSpc>
                <a:spcPct val="100000"/>
              </a:lnSpc>
              <a:spcBef>
                <a:spcPts val="129"/>
              </a:spcBef>
              <a:tabLst>
                <a:tab pos="10080000" algn="r"/>
                <a:tab pos="10440000" algn="r"/>
              </a:tabLst>
            </a:pPr>
            <a:r>
              <a:rPr lang="en-GB" sz="1800" b="1" dirty="0">
                <a:solidFill>
                  <a:sysClr val="windowText" lastClr="000000"/>
                </a:solidFill>
                <a:latin typeface="Arial"/>
                <a:cs typeface="Arial"/>
              </a:rPr>
              <a:t>Section</a:t>
            </a:r>
            <a:r>
              <a:rPr lang="en-GB" sz="1800" b="1" spc="64" dirty="0">
                <a:solidFill>
                  <a:sysClr val="windowText" lastClr="000000"/>
                </a:solidFill>
                <a:latin typeface="Arial"/>
                <a:cs typeface="Arial"/>
              </a:rPr>
              <a:t> 7: References	 ………………………………………………………………………………….. 	55</a:t>
            </a:r>
          </a:p>
          <a:p>
            <a:pPr marL="180975" marR="7348" defTabSz="1175644" hangingPunct="1">
              <a:lnSpc>
                <a:spcPct val="100000"/>
              </a:lnSpc>
              <a:spcBef>
                <a:spcPts val="1093"/>
              </a:spcBef>
              <a:tabLst>
                <a:tab pos="10080000" algn="r"/>
                <a:tab pos="10440000" algn="r"/>
              </a:tabLst>
            </a:pPr>
            <a:r>
              <a:rPr lang="en-GB" sz="1800" spc="64" dirty="0">
                <a:solidFill>
                  <a:sysClr val="windowText" lastClr="000000"/>
                </a:solidFill>
                <a:latin typeface="Arial"/>
                <a:cs typeface="Arial"/>
              </a:rPr>
              <a:t>7.1 Reference Textbooks &amp; Tutorials	…………………………………………….…………………. 	56</a:t>
            </a:r>
          </a:p>
          <a:p>
            <a:pPr marL="180975" marR="7348" defTabSz="1175644" hangingPunct="1">
              <a:lnSpc>
                <a:spcPct val="100000"/>
              </a:lnSpc>
              <a:spcBef>
                <a:spcPts val="1093"/>
              </a:spcBef>
              <a:tabLst>
                <a:tab pos="10080000" algn="r"/>
                <a:tab pos="10440000" algn="r"/>
              </a:tabLst>
            </a:pPr>
            <a:r>
              <a:rPr lang="en-GB" sz="1800" spc="64" dirty="0">
                <a:solidFill>
                  <a:sysClr val="windowText" lastClr="000000"/>
                </a:solidFill>
                <a:latin typeface="Arial"/>
                <a:cs typeface="Arial"/>
              </a:rPr>
              <a:t>7.2 Reference Code for Class Activity	..……………………………………………………………..	56</a:t>
            </a:r>
          </a:p>
        </p:txBody>
      </p:sp>
      <p:sp>
        <p:nvSpPr>
          <p:cNvPr id="5" name="object 2">
            <a:extLst>
              <a:ext uri="{FF2B5EF4-FFF2-40B4-BE49-F238E27FC236}">
                <a16:creationId xmlns:a16="http://schemas.microsoft.com/office/drawing/2014/main" id="{DEAAC881-37C2-38FA-F070-606CD9FBF3BB}"/>
              </a:ext>
            </a:extLst>
          </p:cNvPr>
          <p:cNvSpPr txBox="1">
            <a:spLocks/>
          </p:cNvSpPr>
          <p:nvPr/>
        </p:nvSpPr>
        <p:spPr>
          <a:xfrm>
            <a:off x="8842374" y="428560"/>
            <a:ext cx="2643237"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Data Preprocessing</a:t>
            </a:r>
          </a:p>
        </p:txBody>
      </p:sp>
      <p:sp>
        <p:nvSpPr>
          <p:cNvPr id="14" name="object 2">
            <a:extLst>
              <a:ext uri="{FF2B5EF4-FFF2-40B4-BE49-F238E27FC236}">
                <a16:creationId xmlns:a16="http://schemas.microsoft.com/office/drawing/2014/main" id="{125DF0E4-A343-7166-7BFD-B6032F6F589E}"/>
              </a:ext>
            </a:extLst>
          </p:cNvPr>
          <p:cNvSpPr txBox="1">
            <a:spLocks/>
          </p:cNvSpPr>
          <p:nvPr/>
        </p:nvSpPr>
        <p:spPr>
          <a:xfrm>
            <a:off x="726282" y="428560"/>
            <a:ext cx="24422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defTabSz="91440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Table</a:t>
            </a:r>
            <a:r>
              <a:rPr kumimoji="0" lang="en-GB" sz="2400" b="1" i="1" u="none" strike="noStrike" kern="0" cap="none" spc="39" normalizeH="0" baseline="0" noProof="0" dirty="0">
                <a:ln>
                  <a:noFill/>
                </a:ln>
                <a:solidFill>
                  <a:sysClr val="window" lastClr="FFFFFF"/>
                </a:solidFill>
                <a:effectLst/>
                <a:uLnTx/>
                <a:uFillTx/>
                <a:latin typeface="Calibri"/>
                <a:ea typeface="+mj-ea"/>
                <a:cs typeface="Calibri"/>
              </a:rPr>
              <a:t> </a:t>
            </a: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of Contents</a:t>
            </a:r>
            <a:endParaRPr kumimoji="0" lang="en-GB" sz="2400" b="1" i="1" u="none" strike="noStrike" kern="0" cap="none" spc="-13" normalizeH="0" baseline="0" noProof="0" dirty="0">
              <a:ln>
                <a:noFill/>
              </a:ln>
              <a:solidFill>
                <a:sysClr val="window" lastClr="FFFFFF"/>
              </a:solidFill>
              <a:effectLst/>
              <a:uLnTx/>
              <a:uFillTx/>
              <a:latin typeface="Calibri"/>
              <a:ea typeface="+mj-ea"/>
              <a:cs typeface="Calibri"/>
            </a:endParaRPr>
          </a:p>
        </p:txBody>
      </p:sp>
    </p:spTree>
    <p:extLst>
      <p:ext uri="{BB962C8B-B14F-4D97-AF65-F5344CB8AC3E}">
        <p14:creationId xmlns:p14="http://schemas.microsoft.com/office/powerpoint/2010/main" val="23448631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A0DEC-212E-5FFA-B8EA-6B52847BFCC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7504FD0-8891-4392-5C4C-07F0E752054E}"/>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B356A467-AE04-0E10-C0B6-1B345E22A5B4}"/>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1" name="object 3">
            <a:extLst>
              <a:ext uri="{FF2B5EF4-FFF2-40B4-BE49-F238E27FC236}">
                <a16:creationId xmlns:a16="http://schemas.microsoft.com/office/drawing/2014/main" id="{0041FAE2-DBB4-4C1F-2C2D-4E476A9DCD41}"/>
              </a:ext>
            </a:extLst>
          </p:cNvPr>
          <p:cNvSpPr txBox="1"/>
          <p:nvPr/>
        </p:nvSpPr>
        <p:spPr>
          <a:xfrm>
            <a:off x="747708" y="1510545"/>
            <a:ext cx="5348292" cy="3894473"/>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This command provides a quick summary of all numerical columns in the dataset.</a:t>
            </a:r>
          </a:p>
          <a:p>
            <a:pPr marR="0" lvl="0" algn="l" defTabSz="914400" rtl="0" eaLnBrk="1" fontAlgn="auto" latinLnBrk="0" hangingPunct="1">
              <a:lnSpc>
                <a:spcPct val="100000"/>
              </a:lnSpc>
              <a:spcBef>
                <a:spcPts val="0"/>
              </a:spcBef>
              <a:spcAft>
                <a:spcPts val="0"/>
              </a:spcAft>
              <a:buClrTx/>
              <a:buSzTx/>
              <a:tabLst>
                <a:tab pos="361950" algn="l"/>
              </a:tabLst>
              <a:defRPr/>
            </a:pPr>
            <a:endParaRPr lang="en-GB" sz="1800" kern="1200" dirty="0">
              <a:solidFill>
                <a:srgbClr val="000000">
                  <a:lumMod val="75000"/>
                  <a:lumOff val="25000"/>
                </a:srgbClr>
              </a:solidFill>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It shows key statistics like:</a:t>
            </a:r>
          </a:p>
          <a:p>
            <a:pPr marL="447675" marR="0" lvl="0" indent="-342900" algn="l" defTabSz="914400" rtl="0" eaLnBrk="1" fontAlgn="auto" latinLnBrk="0" hangingPunct="1">
              <a:lnSpc>
                <a:spcPct val="100000"/>
              </a:lnSpc>
              <a:spcBef>
                <a:spcPts val="0"/>
              </a:spcBef>
              <a:spcAft>
                <a:spcPts val="0"/>
              </a:spcAft>
              <a:buClrTx/>
              <a:buSzTx/>
              <a:buFont typeface="+mj-lt"/>
              <a:buAutoNum type="arabicPeriod"/>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count (non-missing values)</a:t>
            </a:r>
          </a:p>
          <a:p>
            <a:pPr marL="447675" marR="0" lvl="0" indent="-342900" algn="l" defTabSz="914400" rtl="0" eaLnBrk="1" fontAlgn="auto" latinLnBrk="0" hangingPunct="1">
              <a:lnSpc>
                <a:spcPct val="100000"/>
              </a:lnSpc>
              <a:spcBef>
                <a:spcPts val="0"/>
              </a:spcBef>
              <a:spcAft>
                <a:spcPts val="0"/>
              </a:spcAft>
              <a:buClrTx/>
              <a:buSzTx/>
              <a:buFont typeface="+mj-lt"/>
              <a:buAutoNum type="arabicPeriod"/>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Mean</a:t>
            </a:r>
          </a:p>
          <a:p>
            <a:pPr marL="447675" marR="0" lvl="0" indent="-342900" algn="l" defTabSz="914400" rtl="0" eaLnBrk="1" fontAlgn="auto" latinLnBrk="0" hangingPunct="1">
              <a:lnSpc>
                <a:spcPct val="100000"/>
              </a:lnSpc>
              <a:spcBef>
                <a:spcPts val="0"/>
              </a:spcBef>
              <a:spcAft>
                <a:spcPts val="0"/>
              </a:spcAft>
              <a:buClrTx/>
              <a:buSzTx/>
              <a:buFont typeface="+mj-lt"/>
              <a:buAutoNum type="arabicPeriod"/>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standard deviation</a:t>
            </a:r>
          </a:p>
          <a:p>
            <a:pPr marL="447675" marR="0" lvl="0" indent="-342900" algn="l" defTabSz="914400" rtl="0" eaLnBrk="1" fontAlgn="auto" latinLnBrk="0" hangingPunct="1">
              <a:lnSpc>
                <a:spcPct val="100000"/>
              </a:lnSpc>
              <a:spcBef>
                <a:spcPts val="0"/>
              </a:spcBef>
              <a:spcAft>
                <a:spcPts val="0"/>
              </a:spcAft>
              <a:buClrTx/>
              <a:buSzTx/>
              <a:buFont typeface="+mj-lt"/>
              <a:buAutoNum type="arabicPeriod"/>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Min</a:t>
            </a:r>
          </a:p>
          <a:p>
            <a:pPr marL="447675" marR="0" lvl="0" indent="-342900" algn="l" defTabSz="914400" rtl="0" eaLnBrk="1" fontAlgn="auto" latinLnBrk="0" hangingPunct="1">
              <a:lnSpc>
                <a:spcPct val="100000"/>
              </a:lnSpc>
              <a:spcBef>
                <a:spcPts val="0"/>
              </a:spcBef>
              <a:spcAft>
                <a:spcPts val="0"/>
              </a:spcAft>
              <a:buClrTx/>
              <a:buSzTx/>
              <a:buFont typeface="+mj-lt"/>
              <a:buAutoNum type="arabicPeriod"/>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25th, 50th, 75th percentiles</a:t>
            </a:r>
          </a:p>
          <a:p>
            <a:pPr marL="447675" marR="0" lvl="0" indent="-342900" algn="l" defTabSz="914400" rtl="0" eaLnBrk="1" fontAlgn="auto" latinLnBrk="0" hangingPunct="1">
              <a:lnSpc>
                <a:spcPct val="100000"/>
              </a:lnSpc>
              <a:spcBef>
                <a:spcPts val="0"/>
              </a:spcBef>
              <a:spcAft>
                <a:spcPts val="0"/>
              </a:spcAft>
              <a:buClrTx/>
              <a:buSzTx/>
              <a:buFont typeface="+mj-lt"/>
              <a:buAutoNum type="arabicPeriod"/>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Max</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tab pos="361950" algn="l"/>
              </a:tabLst>
              <a:defRPr/>
            </a:pPr>
            <a:endParaRPr lang="en-GB" sz="1800" kern="1200" dirty="0">
              <a:solidFill>
                <a:srgbClr val="000000">
                  <a:lumMod val="75000"/>
                  <a:lumOff val="25000"/>
                </a:srgbClr>
              </a:solidFill>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These values help us understand the data distribution, detect outliers, and identify possible anomalies in the dataset.</a:t>
            </a:r>
            <a:endPar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
        <p:nvSpPr>
          <p:cNvPr id="9" name="object 2">
            <a:extLst>
              <a:ext uri="{FF2B5EF4-FFF2-40B4-BE49-F238E27FC236}">
                <a16:creationId xmlns:a16="http://schemas.microsoft.com/office/drawing/2014/main" id="{F9C9CC92-FFCB-DE68-874A-A6C825DA359A}"/>
              </a:ext>
            </a:extLst>
          </p:cNvPr>
          <p:cNvSpPr txBox="1">
            <a:spLocks/>
          </p:cNvSpPr>
          <p:nvPr/>
        </p:nvSpPr>
        <p:spPr>
          <a:xfrm>
            <a:off x="726281" y="417600"/>
            <a:ext cx="469344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Class Activity: Data Preprocessing</a:t>
            </a:r>
          </a:p>
        </p:txBody>
      </p:sp>
      <p:sp>
        <p:nvSpPr>
          <p:cNvPr id="4" name="object 3">
            <a:extLst>
              <a:ext uri="{FF2B5EF4-FFF2-40B4-BE49-F238E27FC236}">
                <a16:creationId xmlns:a16="http://schemas.microsoft.com/office/drawing/2014/main" id="{13BC9C10-B499-1A8D-3750-C8A0A29E12A8}"/>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5.2 Statistical summary of numeric columns</a:t>
            </a:r>
          </a:p>
        </p:txBody>
      </p:sp>
      <p:pic>
        <p:nvPicPr>
          <p:cNvPr id="7" name="Picture 6">
            <a:extLst>
              <a:ext uri="{FF2B5EF4-FFF2-40B4-BE49-F238E27FC236}">
                <a16:creationId xmlns:a16="http://schemas.microsoft.com/office/drawing/2014/main" id="{35AA3DA4-6684-8846-06C2-259D2CABB555}"/>
              </a:ext>
            </a:extLst>
          </p:cNvPr>
          <p:cNvPicPr>
            <a:picLocks noChangeAspect="1"/>
          </p:cNvPicPr>
          <p:nvPr/>
        </p:nvPicPr>
        <p:blipFill>
          <a:blip r:embed="rId3"/>
          <a:stretch>
            <a:fillRect/>
          </a:stretch>
        </p:blipFill>
        <p:spPr>
          <a:xfrm>
            <a:off x="6096000" y="2070803"/>
            <a:ext cx="5506218" cy="3334215"/>
          </a:xfrm>
          <a:prstGeom prst="rect">
            <a:avLst/>
          </a:prstGeom>
        </p:spPr>
      </p:pic>
      <p:sp>
        <p:nvSpPr>
          <p:cNvPr id="2" name="object 3">
            <a:extLst>
              <a:ext uri="{FF2B5EF4-FFF2-40B4-BE49-F238E27FC236}">
                <a16:creationId xmlns:a16="http://schemas.microsoft.com/office/drawing/2014/main" id="{0CB9C34F-B6C4-F97B-EE2F-DD9851E9D597}"/>
              </a:ext>
            </a:extLst>
          </p:cNvPr>
          <p:cNvSpPr txBox="1"/>
          <p:nvPr/>
        </p:nvSpPr>
        <p:spPr>
          <a:xfrm>
            <a:off x="8297205" y="1570879"/>
            <a:ext cx="1364465"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Output:</a:t>
            </a:r>
          </a:p>
        </p:txBody>
      </p:sp>
    </p:spTree>
    <p:extLst>
      <p:ext uri="{BB962C8B-B14F-4D97-AF65-F5344CB8AC3E}">
        <p14:creationId xmlns:p14="http://schemas.microsoft.com/office/powerpoint/2010/main" val="35026440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3CED5-6CD6-91E5-6BB7-09EA6300E5E1}"/>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2523DBDF-AB25-4E7A-9EB9-46C2F7B9AC2B}"/>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E925A881-2DB6-4916-B98B-E0D0BB465C54}"/>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1" name="object 3">
            <a:extLst>
              <a:ext uri="{FF2B5EF4-FFF2-40B4-BE49-F238E27FC236}">
                <a16:creationId xmlns:a16="http://schemas.microsoft.com/office/drawing/2014/main" id="{9E2DE2E6-C874-A97B-0AB9-F6D9B0021235}"/>
              </a:ext>
            </a:extLst>
          </p:cNvPr>
          <p:cNvSpPr txBox="1"/>
          <p:nvPr/>
        </p:nvSpPr>
        <p:spPr>
          <a:xfrm>
            <a:off x="747709" y="1510545"/>
            <a:ext cx="5878880" cy="3617474"/>
          </a:xfrm>
          <a:prstGeom prst="rect">
            <a:avLst/>
          </a:prstGeom>
        </p:spPr>
        <p:txBody>
          <a:bodyPr vert="horz" wrap="square" lIns="0" tIns="16329" rIns="0" bIns="0" rtlCol="0">
            <a:spAutoFit/>
          </a:bodyPr>
          <a:lstStyle/>
          <a:p>
            <a:pPr marL="342900" marR="0" lvl="0" indent="-257175" algn="l" defTabSz="914400" rtl="0" eaLnBrk="1" fontAlgn="auto" latinLnBrk="0" hangingPunct="1">
              <a:lnSpc>
                <a:spcPct val="100000"/>
              </a:lnSpc>
              <a:spcBef>
                <a:spcPts val="0"/>
              </a:spcBef>
              <a:spcAft>
                <a:spcPts val="0"/>
              </a:spcAft>
              <a:buClrTx/>
              <a:buSzTx/>
              <a:buFont typeface="+mj-lt"/>
              <a:buAutoNum type="arabicPeriod"/>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In this step, we use a heatmap to visually confirm that the dataset is clean.</a:t>
            </a:r>
          </a:p>
          <a:p>
            <a:pPr marL="342900" marR="0" lvl="0" indent="-257175" algn="l" defTabSz="914400" rtl="0" eaLnBrk="1" fontAlgn="auto" latinLnBrk="0" hangingPunct="1">
              <a:lnSpc>
                <a:spcPct val="100000"/>
              </a:lnSpc>
              <a:spcBef>
                <a:spcPts val="0"/>
              </a:spcBef>
              <a:spcAft>
                <a:spcPts val="0"/>
              </a:spcAft>
              <a:buClrTx/>
              <a:buSzTx/>
              <a:buFont typeface="+mj-lt"/>
              <a:buAutoNum type="arabicPeriod"/>
              <a:defRPr/>
            </a:pPr>
            <a:endParaRPr lang="en-GB" sz="1800" kern="1200" dirty="0">
              <a:solidFill>
                <a:srgbClr val="000000">
                  <a:lumMod val="75000"/>
                  <a:lumOff val="25000"/>
                </a:srgbClr>
              </a:solidFill>
              <a:latin typeface="Arial" panose="020B0604020202020204" pitchFamily="34" charset="0"/>
              <a:cs typeface="Arial" panose="020B0604020202020204" pitchFamily="34" charset="0"/>
            </a:endParaRPr>
          </a:p>
          <a:p>
            <a:pPr marL="342900" marR="0" lvl="0" indent="-257175" algn="l" defTabSz="914400" rtl="0" eaLnBrk="1" fontAlgn="auto" latinLnBrk="0" hangingPunct="1">
              <a:lnSpc>
                <a:spcPct val="100000"/>
              </a:lnSpc>
              <a:spcBef>
                <a:spcPts val="0"/>
              </a:spcBef>
              <a:spcAft>
                <a:spcPts val="0"/>
              </a:spcAft>
              <a:buClrTx/>
              <a:buSzTx/>
              <a:buFont typeface="+mj-lt"/>
              <a:buAutoNum type="arabicPeriod"/>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The heatmap highlights missing values, if any exist, as bright patches.</a:t>
            </a:r>
          </a:p>
          <a:p>
            <a:pPr marL="342900" marR="0" lvl="0" indent="-257175" algn="l" defTabSz="914400" rtl="0" eaLnBrk="1" fontAlgn="auto" latinLnBrk="0" hangingPunct="1">
              <a:lnSpc>
                <a:spcPct val="100000"/>
              </a:lnSpc>
              <a:spcBef>
                <a:spcPts val="0"/>
              </a:spcBef>
              <a:spcAft>
                <a:spcPts val="0"/>
              </a:spcAft>
              <a:buClrTx/>
              <a:buSzTx/>
              <a:buFont typeface="+mj-lt"/>
              <a:buAutoNum type="arabicPeriod"/>
              <a:defRPr/>
            </a:pPr>
            <a:endParaRPr lang="en-GB" sz="1800" kern="1200" dirty="0">
              <a:solidFill>
                <a:srgbClr val="000000">
                  <a:lumMod val="75000"/>
                  <a:lumOff val="25000"/>
                </a:srgbClr>
              </a:solidFill>
              <a:latin typeface="Arial" panose="020B0604020202020204" pitchFamily="34" charset="0"/>
              <a:cs typeface="Arial" panose="020B0604020202020204" pitchFamily="34" charset="0"/>
            </a:endParaRPr>
          </a:p>
          <a:p>
            <a:pPr marL="342900" marR="0" lvl="0" indent="-257175" algn="l" defTabSz="914400" rtl="0" eaLnBrk="1" fontAlgn="auto" latinLnBrk="0" hangingPunct="1">
              <a:lnSpc>
                <a:spcPct val="100000"/>
              </a:lnSpc>
              <a:spcBef>
                <a:spcPts val="0"/>
              </a:spcBef>
              <a:spcAft>
                <a:spcPts val="0"/>
              </a:spcAft>
              <a:buClrTx/>
              <a:buSzTx/>
              <a:buFont typeface="+mj-lt"/>
              <a:buAutoNum type="arabicPeriod"/>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After cleaning, this visualization should show no visible gaps, meaning all missing values have been successfully handled.</a:t>
            </a:r>
          </a:p>
          <a:p>
            <a:pPr marL="342900" marR="0" lvl="0" indent="-257175" algn="l" defTabSz="914400" rtl="0" eaLnBrk="1" fontAlgn="auto" latinLnBrk="0" hangingPunct="1">
              <a:lnSpc>
                <a:spcPct val="100000"/>
              </a:lnSpc>
              <a:spcBef>
                <a:spcPts val="0"/>
              </a:spcBef>
              <a:spcAft>
                <a:spcPts val="0"/>
              </a:spcAft>
              <a:buClrTx/>
              <a:buSzTx/>
              <a:buFont typeface="+mj-lt"/>
              <a:buAutoNum type="arabicPeriod"/>
              <a:defRPr/>
            </a:pPr>
            <a:endParaRPr lang="en-GB" sz="1800" kern="1200" dirty="0">
              <a:solidFill>
                <a:srgbClr val="000000">
                  <a:lumMod val="75000"/>
                  <a:lumOff val="25000"/>
                </a:srgbClr>
              </a:solidFill>
              <a:latin typeface="Arial" panose="020B0604020202020204" pitchFamily="34" charset="0"/>
              <a:cs typeface="Arial" panose="020B0604020202020204" pitchFamily="34" charset="0"/>
            </a:endParaRPr>
          </a:p>
          <a:p>
            <a:pPr marL="342900" marR="0" lvl="0" indent="-257175" algn="l" defTabSz="914400" rtl="0" eaLnBrk="1" fontAlgn="auto" latinLnBrk="0" hangingPunct="1">
              <a:lnSpc>
                <a:spcPct val="100000"/>
              </a:lnSpc>
              <a:spcBef>
                <a:spcPts val="0"/>
              </a:spcBef>
              <a:spcAft>
                <a:spcPts val="0"/>
              </a:spcAft>
              <a:buClrTx/>
              <a:buSzTx/>
              <a:buFont typeface="+mj-lt"/>
              <a:buAutoNum type="arabicPeriod"/>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This is a quick and effective way to validate your preprocessing work before moving to the next stage of analysis.</a:t>
            </a:r>
          </a:p>
        </p:txBody>
      </p:sp>
      <p:sp>
        <p:nvSpPr>
          <p:cNvPr id="9" name="object 2">
            <a:extLst>
              <a:ext uri="{FF2B5EF4-FFF2-40B4-BE49-F238E27FC236}">
                <a16:creationId xmlns:a16="http://schemas.microsoft.com/office/drawing/2014/main" id="{52D13685-B077-AEFE-3682-46EEC2C36E5A}"/>
              </a:ext>
            </a:extLst>
          </p:cNvPr>
          <p:cNvSpPr txBox="1">
            <a:spLocks/>
          </p:cNvSpPr>
          <p:nvPr/>
        </p:nvSpPr>
        <p:spPr>
          <a:xfrm>
            <a:off x="726281" y="417600"/>
            <a:ext cx="469344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Class Activity: Data Preprocessing</a:t>
            </a:r>
          </a:p>
        </p:txBody>
      </p:sp>
      <p:sp>
        <p:nvSpPr>
          <p:cNvPr id="4" name="object 3">
            <a:extLst>
              <a:ext uri="{FF2B5EF4-FFF2-40B4-BE49-F238E27FC236}">
                <a16:creationId xmlns:a16="http://schemas.microsoft.com/office/drawing/2014/main" id="{012F33BE-42A0-5BD9-8323-0A991BD0BD03}"/>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Step 6.1: Visualize the Data to Compare Raw vs Cleaned</a:t>
            </a:r>
          </a:p>
        </p:txBody>
      </p:sp>
      <p:pic>
        <p:nvPicPr>
          <p:cNvPr id="6" name="Picture 5">
            <a:extLst>
              <a:ext uri="{FF2B5EF4-FFF2-40B4-BE49-F238E27FC236}">
                <a16:creationId xmlns:a16="http://schemas.microsoft.com/office/drawing/2014/main" id="{ABBEF83D-944C-95BF-828A-5FFDD05E99A6}"/>
              </a:ext>
            </a:extLst>
          </p:cNvPr>
          <p:cNvPicPr>
            <a:picLocks noChangeAspect="1"/>
          </p:cNvPicPr>
          <p:nvPr/>
        </p:nvPicPr>
        <p:blipFill>
          <a:blip r:embed="rId3"/>
          <a:stretch>
            <a:fillRect/>
          </a:stretch>
        </p:blipFill>
        <p:spPr>
          <a:xfrm>
            <a:off x="726281" y="5214428"/>
            <a:ext cx="4267796" cy="1019317"/>
          </a:xfrm>
          <a:prstGeom prst="rect">
            <a:avLst/>
          </a:prstGeom>
        </p:spPr>
      </p:pic>
      <p:pic>
        <p:nvPicPr>
          <p:cNvPr id="8" name="Picture 7">
            <a:extLst>
              <a:ext uri="{FF2B5EF4-FFF2-40B4-BE49-F238E27FC236}">
                <a16:creationId xmlns:a16="http://schemas.microsoft.com/office/drawing/2014/main" id="{AD45A8A6-E67A-BD8E-DE9B-0B4E7ADE1DCB}"/>
              </a:ext>
            </a:extLst>
          </p:cNvPr>
          <p:cNvPicPr>
            <a:picLocks noChangeAspect="1"/>
          </p:cNvPicPr>
          <p:nvPr/>
        </p:nvPicPr>
        <p:blipFill>
          <a:blip r:embed="rId4"/>
          <a:srcRect l="6087"/>
          <a:stretch>
            <a:fillRect/>
          </a:stretch>
        </p:blipFill>
        <p:spPr>
          <a:xfrm>
            <a:off x="7077075" y="1717623"/>
            <a:ext cx="4544570" cy="4567367"/>
          </a:xfrm>
          <a:prstGeom prst="rect">
            <a:avLst/>
          </a:prstGeom>
        </p:spPr>
      </p:pic>
      <p:sp>
        <p:nvSpPr>
          <p:cNvPr id="10" name="object 3">
            <a:extLst>
              <a:ext uri="{FF2B5EF4-FFF2-40B4-BE49-F238E27FC236}">
                <a16:creationId xmlns:a16="http://schemas.microsoft.com/office/drawing/2014/main" id="{1C2D3F89-A8E9-052E-29BE-CFA83B3FB121}"/>
              </a:ext>
            </a:extLst>
          </p:cNvPr>
          <p:cNvSpPr txBox="1"/>
          <p:nvPr/>
        </p:nvSpPr>
        <p:spPr>
          <a:xfrm>
            <a:off x="9202080" y="1570879"/>
            <a:ext cx="1364465"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Output:</a:t>
            </a:r>
          </a:p>
        </p:txBody>
      </p:sp>
    </p:spTree>
    <p:extLst>
      <p:ext uri="{BB962C8B-B14F-4D97-AF65-F5344CB8AC3E}">
        <p14:creationId xmlns:p14="http://schemas.microsoft.com/office/powerpoint/2010/main" val="28826644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D4476-640E-2051-8C3A-3D1F6B7474B1}"/>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45EAC8E-26D8-CADB-CF2C-17A8516E813C}"/>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C536CB48-B870-EEC6-FE67-C8B7FD495EE5}"/>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9" name="object 2">
            <a:extLst>
              <a:ext uri="{FF2B5EF4-FFF2-40B4-BE49-F238E27FC236}">
                <a16:creationId xmlns:a16="http://schemas.microsoft.com/office/drawing/2014/main" id="{38C9D303-DB26-FC5E-F74A-B6F35EF69222}"/>
              </a:ext>
            </a:extLst>
          </p:cNvPr>
          <p:cNvSpPr txBox="1">
            <a:spLocks/>
          </p:cNvSpPr>
          <p:nvPr/>
        </p:nvSpPr>
        <p:spPr>
          <a:xfrm>
            <a:off x="726281" y="417600"/>
            <a:ext cx="469344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Class Activity: Data Preprocessing</a:t>
            </a:r>
          </a:p>
        </p:txBody>
      </p:sp>
      <p:sp>
        <p:nvSpPr>
          <p:cNvPr id="4" name="object 3">
            <a:extLst>
              <a:ext uri="{FF2B5EF4-FFF2-40B4-BE49-F238E27FC236}">
                <a16:creationId xmlns:a16="http://schemas.microsoft.com/office/drawing/2014/main" id="{A574E075-0AE4-5EF0-3ACD-4B72177CE912}"/>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6.2 Compare Gross (Before vs After Cleaning)</a:t>
            </a:r>
          </a:p>
        </p:txBody>
      </p:sp>
      <p:pic>
        <p:nvPicPr>
          <p:cNvPr id="7" name="Picture 6">
            <a:extLst>
              <a:ext uri="{FF2B5EF4-FFF2-40B4-BE49-F238E27FC236}">
                <a16:creationId xmlns:a16="http://schemas.microsoft.com/office/drawing/2014/main" id="{3A53EBB1-E39B-B10B-68FC-46D4F232DE71}"/>
              </a:ext>
            </a:extLst>
          </p:cNvPr>
          <p:cNvPicPr>
            <a:picLocks noChangeAspect="1"/>
          </p:cNvPicPr>
          <p:nvPr/>
        </p:nvPicPr>
        <p:blipFill>
          <a:blip r:embed="rId3"/>
          <a:stretch>
            <a:fillRect/>
          </a:stretch>
        </p:blipFill>
        <p:spPr>
          <a:xfrm>
            <a:off x="726281" y="1424136"/>
            <a:ext cx="8186365" cy="2124371"/>
          </a:xfrm>
          <a:prstGeom prst="rect">
            <a:avLst/>
          </a:prstGeom>
        </p:spPr>
      </p:pic>
      <p:pic>
        <p:nvPicPr>
          <p:cNvPr id="2050" name="Picture 2">
            <a:extLst>
              <a:ext uri="{FF2B5EF4-FFF2-40B4-BE49-F238E27FC236}">
                <a16:creationId xmlns:a16="http://schemas.microsoft.com/office/drawing/2014/main" id="{B9BE650F-2E19-D495-D792-99A4D02318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5720" y="2703046"/>
            <a:ext cx="5769998" cy="3559240"/>
          </a:xfrm>
          <a:prstGeom prst="rect">
            <a:avLst/>
          </a:prstGeom>
          <a:noFill/>
          <a:extLst>
            <a:ext uri="{909E8E84-426E-40DD-AFC4-6F175D3DCCD1}">
              <a14:hiddenFill xmlns:a14="http://schemas.microsoft.com/office/drawing/2010/main">
                <a:solidFill>
                  <a:srgbClr val="FFFFFF"/>
                </a:solidFill>
              </a14:hiddenFill>
            </a:ext>
          </a:extLst>
        </p:spPr>
      </p:pic>
      <p:sp>
        <p:nvSpPr>
          <p:cNvPr id="8" name="object 3">
            <a:extLst>
              <a:ext uri="{FF2B5EF4-FFF2-40B4-BE49-F238E27FC236}">
                <a16:creationId xmlns:a16="http://schemas.microsoft.com/office/drawing/2014/main" id="{1D3072FD-23AC-72D1-3BA5-5430F7D3626C}"/>
              </a:ext>
            </a:extLst>
          </p:cNvPr>
          <p:cNvSpPr txBox="1"/>
          <p:nvPr/>
        </p:nvSpPr>
        <p:spPr>
          <a:xfrm>
            <a:off x="4331255" y="4611909"/>
            <a:ext cx="1364465"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Output:</a:t>
            </a:r>
          </a:p>
        </p:txBody>
      </p:sp>
    </p:spTree>
    <p:extLst>
      <p:ext uri="{BB962C8B-B14F-4D97-AF65-F5344CB8AC3E}">
        <p14:creationId xmlns:p14="http://schemas.microsoft.com/office/powerpoint/2010/main" val="30844519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AC620-1D78-0E96-817A-3DCA0BAE35E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00CA694-2DD2-269A-B7D5-FDE4F706CBA9}"/>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C5FE5C8A-6E53-2A38-FA46-010BF0ACE0F2}"/>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9" name="object 2">
            <a:extLst>
              <a:ext uri="{FF2B5EF4-FFF2-40B4-BE49-F238E27FC236}">
                <a16:creationId xmlns:a16="http://schemas.microsoft.com/office/drawing/2014/main" id="{924F7B51-BD4E-F798-7F0B-736F8B7D8A58}"/>
              </a:ext>
            </a:extLst>
          </p:cNvPr>
          <p:cNvSpPr txBox="1">
            <a:spLocks/>
          </p:cNvSpPr>
          <p:nvPr/>
        </p:nvSpPr>
        <p:spPr>
          <a:xfrm>
            <a:off x="726281" y="417600"/>
            <a:ext cx="469344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Class Activity: Data Preprocessing</a:t>
            </a:r>
          </a:p>
        </p:txBody>
      </p:sp>
      <p:sp>
        <p:nvSpPr>
          <p:cNvPr id="4" name="object 3">
            <a:extLst>
              <a:ext uri="{FF2B5EF4-FFF2-40B4-BE49-F238E27FC236}">
                <a16:creationId xmlns:a16="http://schemas.microsoft.com/office/drawing/2014/main" id="{194C4EEC-CDEF-487B-AB10-73D3B888C681}"/>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6.3 Visualize Distribution of Key Features</a:t>
            </a:r>
          </a:p>
        </p:txBody>
      </p:sp>
      <p:sp>
        <p:nvSpPr>
          <p:cNvPr id="8" name="object 3">
            <a:extLst>
              <a:ext uri="{FF2B5EF4-FFF2-40B4-BE49-F238E27FC236}">
                <a16:creationId xmlns:a16="http://schemas.microsoft.com/office/drawing/2014/main" id="{6C287E35-8091-6E6D-573B-DD3F586940A5}"/>
              </a:ext>
            </a:extLst>
          </p:cNvPr>
          <p:cNvSpPr txBox="1"/>
          <p:nvPr/>
        </p:nvSpPr>
        <p:spPr>
          <a:xfrm>
            <a:off x="7848600" y="1570879"/>
            <a:ext cx="1364465"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Output:</a:t>
            </a:r>
          </a:p>
        </p:txBody>
      </p:sp>
      <p:pic>
        <p:nvPicPr>
          <p:cNvPr id="6" name="Picture 5">
            <a:extLst>
              <a:ext uri="{FF2B5EF4-FFF2-40B4-BE49-F238E27FC236}">
                <a16:creationId xmlns:a16="http://schemas.microsoft.com/office/drawing/2014/main" id="{3F189B2E-BF38-BD2B-F361-607D616C961F}"/>
              </a:ext>
            </a:extLst>
          </p:cNvPr>
          <p:cNvPicPr>
            <a:picLocks noChangeAspect="1"/>
          </p:cNvPicPr>
          <p:nvPr/>
        </p:nvPicPr>
        <p:blipFill>
          <a:blip r:embed="rId3"/>
          <a:stretch>
            <a:fillRect/>
          </a:stretch>
        </p:blipFill>
        <p:spPr>
          <a:xfrm>
            <a:off x="740566" y="1570879"/>
            <a:ext cx="4115374" cy="3886742"/>
          </a:xfrm>
          <a:prstGeom prst="rect">
            <a:avLst/>
          </a:prstGeom>
        </p:spPr>
      </p:pic>
      <p:pic>
        <p:nvPicPr>
          <p:cNvPr id="3074" name="Picture 2">
            <a:extLst>
              <a:ext uri="{FF2B5EF4-FFF2-40B4-BE49-F238E27FC236}">
                <a16:creationId xmlns:a16="http://schemas.microsoft.com/office/drawing/2014/main" id="{905D55AA-4FD8-1594-D423-FFA5DFE9741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08004" y="2083151"/>
            <a:ext cx="6357714" cy="2517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42201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3CDB2-12D0-0AFE-97B2-54CEF1209B7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3540AAB-1F64-B6B1-9746-28FB4F8CD60F}"/>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07873C10-EB9B-5593-1B7B-56FF2DFC6122}"/>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9" name="object 2">
            <a:extLst>
              <a:ext uri="{FF2B5EF4-FFF2-40B4-BE49-F238E27FC236}">
                <a16:creationId xmlns:a16="http://schemas.microsoft.com/office/drawing/2014/main" id="{A9479BC3-40A4-7614-0E14-275B83001462}"/>
              </a:ext>
            </a:extLst>
          </p:cNvPr>
          <p:cNvSpPr txBox="1">
            <a:spLocks/>
          </p:cNvSpPr>
          <p:nvPr/>
        </p:nvSpPr>
        <p:spPr>
          <a:xfrm>
            <a:off x="726281" y="417600"/>
            <a:ext cx="469344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Class Activity: Data Preprocessing</a:t>
            </a:r>
          </a:p>
        </p:txBody>
      </p:sp>
      <p:sp>
        <p:nvSpPr>
          <p:cNvPr id="4" name="object 3">
            <a:extLst>
              <a:ext uri="{FF2B5EF4-FFF2-40B4-BE49-F238E27FC236}">
                <a16:creationId xmlns:a16="http://schemas.microsoft.com/office/drawing/2014/main" id="{2168CBD1-0D7B-F5C1-9843-0A27C2916E87}"/>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6.4 Original vs Scaled Gross Revenue Comparison</a:t>
            </a:r>
          </a:p>
        </p:txBody>
      </p:sp>
      <p:pic>
        <p:nvPicPr>
          <p:cNvPr id="7" name="Picture 6">
            <a:extLst>
              <a:ext uri="{FF2B5EF4-FFF2-40B4-BE49-F238E27FC236}">
                <a16:creationId xmlns:a16="http://schemas.microsoft.com/office/drawing/2014/main" id="{7E3012FE-1FB0-7556-328D-079E2BD65D4B}"/>
              </a:ext>
            </a:extLst>
          </p:cNvPr>
          <p:cNvPicPr>
            <a:picLocks noChangeAspect="1"/>
          </p:cNvPicPr>
          <p:nvPr/>
        </p:nvPicPr>
        <p:blipFill>
          <a:blip r:embed="rId3"/>
          <a:stretch>
            <a:fillRect/>
          </a:stretch>
        </p:blipFill>
        <p:spPr>
          <a:xfrm>
            <a:off x="740566" y="1476920"/>
            <a:ext cx="10002646" cy="2191056"/>
          </a:xfrm>
          <a:prstGeom prst="rect">
            <a:avLst/>
          </a:prstGeom>
        </p:spPr>
      </p:pic>
      <p:pic>
        <p:nvPicPr>
          <p:cNvPr id="4098" name="Picture 2">
            <a:extLst>
              <a:ext uri="{FF2B5EF4-FFF2-40B4-BE49-F238E27FC236}">
                <a16:creationId xmlns:a16="http://schemas.microsoft.com/office/drawing/2014/main" id="{622891CB-A7EF-4077-1532-EFD218BD5C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5954" y="2647950"/>
            <a:ext cx="6573586" cy="3651992"/>
          </a:xfrm>
          <a:prstGeom prst="rect">
            <a:avLst/>
          </a:prstGeom>
          <a:noFill/>
          <a:extLst>
            <a:ext uri="{909E8E84-426E-40DD-AFC4-6F175D3DCCD1}">
              <a14:hiddenFill xmlns:a14="http://schemas.microsoft.com/office/drawing/2010/main">
                <a:solidFill>
                  <a:srgbClr val="FFFFFF"/>
                </a:solidFill>
              </a14:hiddenFill>
            </a:ext>
          </a:extLst>
        </p:spPr>
      </p:pic>
      <p:sp>
        <p:nvSpPr>
          <p:cNvPr id="10" name="object 3">
            <a:extLst>
              <a:ext uri="{FF2B5EF4-FFF2-40B4-BE49-F238E27FC236}">
                <a16:creationId xmlns:a16="http://schemas.microsoft.com/office/drawing/2014/main" id="{C8F40269-9EC7-2E33-E4C1-B14F9A6D2C85}"/>
              </a:ext>
            </a:extLst>
          </p:cNvPr>
          <p:cNvSpPr txBox="1"/>
          <p:nvPr/>
        </p:nvSpPr>
        <p:spPr>
          <a:xfrm>
            <a:off x="3667125" y="4543728"/>
            <a:ext cx="1364465"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Output:</a:t>
            </a:r>
          </a:p>
        </p:txBody>
      </p:sp>
    </p:spTree>
    <p:extLst>
      <p:ext uri="{BB962C8B-B14F-4D97-AF65-F5344CB8AC3E}">
        <p14:creationId xmlns:p14="http://schemas.microsoft.com/office/powerpoint/2010/main" val="22930402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D6DFA-27E9-7D7C-6D00-690C5242D93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5AB8635-B76A-93BD-D0B4-45A11E9048F1}"/>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6F55C419-A32C-D88D-88A4-991EB9C6322E}"/>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9" name="object 2">
            <a:extLst>
              <a:ext uri="{FF2B5EF4-FFF2-40B4-BE49-F238E27FC236}">
                <a16:creationId xmlns:a16="http://schemas.microsoft.com/office/drawing/2014/main" id="{CD353E7E-300A-F05C-2F4E-39D082A73E6D}"/>
              </a:ext>
            </a:extLst>
          </p:cNvPr>
          <p:cNvSpPr txBox="1">
            <a:spLocks/>
          </p:cNvSpPr>
          <p:nvPr/>
        </p:nvSpPr>
        <p:spPr>
          <a:xfrm>
            <a:off x="726281" y="417600"/>
            <a:ext cx="469344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Class Activity: Data Preprocessing</a:t>
            </a:r>
          </a:p>
        </p:txBody>
      </p:sp>
      <p:sp>
        <p:nvSpPr>
          <p:cNvPr id="4" name="object 3">
            <a:extLst>
              <a:ext uri="{FF2B5EF4-FFF2-40B4-BE49-F238E27FC236}">
                <a16:creationId xmlns:a16="http://schemas.microsoft.com/office/drawing/2014/main" id="{BCD51E39-D0EB-7E11-6D14-96FF520F80CF}"/>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6.5 Compare the original vs cleaned data</a:t>
            </a:r>
          </a:p>
        </p:txBody>
      </p:sp>
      <p:pic>
        <p:nvPicPr>
          <p:cNvPr id="6" name="Picture 5">
            <a:extLst>
              <a:ext uri="{FF2B5EF4-FFF2-40B4-BE49-F238E27FC236}">
                <a16:creationId xmlns:a16="http://schemas.microsoft.com/office/drawing/2014/main" id="{A31AED50-7C8A-4228-CA57-B7832C51E36A}"/>
              </a:ext>
            </a:extLst>
          </p:cNvPr>
          <p:cNvPicPr>
            <a:picLocks noChangeAspect="1"/>
          </p:cNvPicPr>
          <p:nvPr/>
        </p:nvPicPr>
        <p:blipFill>
          <a:blip r:embed="rId3"/>
          <a:stretch>
            <a:fillRect/>
          </a:stretch>
        </p:blipFill>
        <p:spPr>
          <a:xfrm>
            <a:off x="740566" y="1371351"/>
            <a:ext cx="7763958" cy="4829849"/>
          </a:xfrm>
          <a:prstGeom prst="rect">
            <a:avLst/>
          </a:prstGeom>
        </p:spPr>
      </p:pic>
    </p:spTree>
    <p:extLst>
      <p:ext uri="{BB962C8B-B14F-4D97-AF65-F5344CB8AC3E}">
        <p14:creationId xmlns:p14="http://schemas.microsoft.com/office/powerpoint/2010/main" val="22421295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3429B-C381-DB05-CAC4-DAB79CF8E38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2DE1BA1A-AA21-6A5D-96DF-C657327F8A03}"/>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D020882A-4151-2986-4132-D340FE68B7F7}"/>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9" name="object 2">
            <a:extLst>
              <a:ext uri="{FF2B5EF4-FFF2-40B4-BE49-F238E27FC236}">
                <a16:creationId xmlns:a16="http://schemas.microsoft.com/office/drawing/2014/main" id="{75CFE31F-54F4-832E-E9E8-8F4693674DB9}"/>
              </a:ext>
            </a:extLst>
          </p:cNvPr>
          <p:cNvSpPr txBox="1">
            <a:spLocks/>
          </p:cNvSpPr>
          <p:nvPr/>
        </p:nvSpPr>
        <p:spPr>
          <a:xfrm>
            <a:off x="726281" y="417600"/>
            <a:ext cx="469344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Class Activity: Data Preprocessing</a:t>
            </a:r>
          </a:p>
        </p:txBody>
      </p:sp>
      <p:sp>
        <p:nvSpPr>
          <p:cNvPr id="4" name="object 3">
            <a:extLst>
              <a:ext uri="{FF2B5EF4-FFF2-40B4-BE49-F238E27FC236}">
                <a16:creationId xmlns:a16="http://schemas.microsoft.com/office/drawing/2014/main" id="{D9883016-B1CC-2232-2D9E-53C525D18CD7}"/>
              </a:ext>
            </a:extLst>
          </p:cNvPr>
          <p:cNvSpPr txBox="1"/>
          <p:nvPr/>
        </p:nvSpPr>
        <p:spPr>
          <a:xfrm>
            <a:off x="733424" y="1025080"/>
            <a:ext cx="10725152" cy="293487"/>
          </a:xfrm>
          <a:prstGeom prst="rect">
            <a:avLst/>
          </a:prstGeom>
        </p:spPr>
        <p:txBody>
          <a:bodyPr vert="horz" wrap="square" lIns="0" tIns="16329" rIns="0" bIns="0" rtlCol="0">
            <a:spAutoFit/>
          </a:bodyPr>
          <a:lstStyle/>
          <a:p>
            <a:pPr lvl="0" defTabSz="914400" hangingPunct="1">
              <a:lnSpc>
                <a:spcPct val="10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Output:</a:t>
            </a:r>
          </a:p>
        </p:txBody>
      </p:sp>
      <p:pic>
        <p:nvPicPr>
          <p:cNvPr id="5122" name="Picture 2">
            <a:extLst>
              <a:ext uri="{FF2B5EF4-FFF2-40B4-BE49-F238E27FC236}">
                <a16:creationId xmlns:a16="http://schemas.microsoft.com/office/drawing/2014/main" id="{277958CC-093D-0470-0476-EACEBF03EE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 y="1540227"/>
            <a:ext cx="5950428" cy="295766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639DDDE9-58C2-9BD1-CD25-2E19E484F8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8475" y="1540227"/>
            <a:ext cx="4602959" cy="29761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41253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8CE05-3D18-3E95-FA81-D8236F95472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36FE216-6715-1AD8-93A1-B570BA5102E0}"/>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B8833660-8DAF-3EBE-AE6E-3EC06B7C6FD9}"/>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1" name="object 3">
            <a:extLst>
              <a:ext uri="{FF2B5EF4-FFF2-40B4-BE49-F238E27FC236}">
                <a16:creationId xmlns:a16="http://schemas.microsoft.com/office/drawing/2014/main" id="{64FCDF3E-F2D4-11D9-13F8-F62E39E2F9F4}"/>
              </a:ext>
            </a:extLst>
          </p:cNvPr>
          <p:cNvSpPr txBox="1"/>
          <p:nvPr/>
        </p:nvSpPr>
        <p:spPr>
          <a:xfrm>
            <a:off x="747709" y="1510545"/>
            <a:ext cx="10696582" cy="1678482"/>
          </a:xfrm>
          <a:prstGeom prst="rect">
            <a:avLst/>
          </a:prstGeom>
        </p:spPr>
        <p:txBody>
          <a:bodyPr vert="horz" wrap="square" lIns="0" tIns="16329" rIns="0" bIns="0" rtlCol="0">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After cleaning and transforming the data, we save the final version as </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movies_cleaned.csv</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tab pos="361950" algn="l"/>
              </a:tabLst>
              <a:defRPr/>
            </a:pPr>
            <a:endParaRPr lang="en-GB" sz="1800" kern="1200" dirty="0">
              <a:solidFill>
                <a:srgbClr val="000000">
                  <a:lumMod val="75000"/>
                  <a:lumOff val="25000"/>
                </a:srgbClr>
              </a:solidFill>
              <a:latin typeface="Arial" panose="020B0604020202020204" pitchFamily="34"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Saving ensures that all preprocessing work—like handling missing values, scaling, and outlier removal is stored for future analysis or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modeling</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tab pos="361950" algn="l"/>
              </a:tabLst>
              <a:defRPr/>
            </a:pPr>
            <a:endParaRPr lang="en-GB" sz="1800" kern="1200" dirty="0">
              <a:solidFill>
                <a:srgbClr val="000000">
                  <a:lumMod val="75000"/>
                  <a:lumOff val="25000"/>
                </a:srgbClr>
              </a:solidFill>
              <a:latin typeface="Arial" panose="020B0604020202020204" pitchFamily="34"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This cleaned dataset can now be shared, reused, or imported into machine learning workflows.</a:t>
            </a:r>
          </a:p>
        </p:txBody>
      </p:sp>
      <p:sp>
        <p:nvSpPr>
          <p:cNvPr id="9" name="object 2">
            <a:extLst>
              <a:ext uri="{FF2B5EF4-FFF2-40B4-BE49-F238E27FC236}">
                <a16:creationId xmlns:a16="http://schemas.microsoft.com/office/drawing/2014/main" id="{2F4D6F6B-2DB3-0F92-2996-958531F32BB6}"/>
              </a:ext>
            </a:extLst>
          </p:cNvPr>
          <p:cNvSpPr txBox="1">
            <a:spLocks/>
          </p:cNvSpPr>
          <p:nvPr/>
        </p:nvSpPr>
        <p:spPr>
          <a:xfrm>
            <a:off x="726281" y="417600"/>
            <a:ext cx="469344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Class Activity: Data Preprocessing</a:t>
            </a:r>
          </a:p>
        </p:txBody>
      </p:sp>
      <p:sp>
        <p:nvSpPr>
          <p:cNvPr id="4" name="object 3">
            <a:extLst>
              <a:ext uri="{FF2B5EF4-FFF2-40B4-BE49-F238E27FC236}">
                <a16:creationId xmlns:a16="http://schemas.microsoft.com/office/drawing/2014/main" id="{2A90E01A-4400-7C5E-4865-AB3BA8E2CCA8}"/>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Step 7: Save the final cleaned dataset</a:t>
            </a:r>
          </a:p>
        </p:txBody>
      </p:sp>
      <p:pic>
        <p:nvPicPr>
          <p:cNvPr id="7" name="Picture 6">
            <a:extLst>
              <a:ext uri="{FF2B5EF4-FFF2-40B4-BE49-F238E27FC236}">
                <a16:creationId xmlns:a16="http://schemas.microsoft.com/office/drawing/2014/main" id="{0A6FE8D3-3D8F-38CA-43CA-E099EA14C6A9}"/>
              </a:ext>
            </a:extLst>
          </p:cNvPr>
          <p:cNvPicPr>
            <a:picLocks noChangeAspect="1"/>
          </p:cNvPicPr>
          <p:nvPr/>
        </p:nvPicPr>
        <p:blipFill>
          <a:blip r:embed="rId3"/>
          <a:stretch>
            <a:fillRect/>
          </a:stretch>
        </p:blipFill>
        <p:spPr>
          <a:xfrm>
            <a:off x="747709" y="3429000"/>
            <a:ext cx="8735644" cy="1305107"/>
          </a:xfrm>
          <a:prstGeom prst="rect">
            <a:avLst/>
          </a:prstGeom>
        </p:spPr>
      </p:pic>
    </p:spTree>
    <p:extLst>
      <p:ext uri="{BB962C8B-B14F-4D97-AF65-F5344CB8AC3E}">
        <p14:creationId xmlns:p14="http://schemas.microsoft.com/office/powerpoint/2010/main" val="26700834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799C6-53D1-DE27-19EF-0E48CE0688E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0462BB8-F5C1-F813-A7A1-C1CC2C184CF5}"/>
              </a:ext>
            </a:extLst>
          </p:cNvPr>
          <p:cNvSpPr txBox="1">
            <a:spLocks noGrp="1"/>
          </p:cNvSpPr>
          <p:nvPr>
            <p:ph type="title"/>
          </p:nvPr>
        </p:nvSpPr>
        <p:spPr>
          <a:xfrm>
            <a:off x="726470" y="417692"/>
            <a:ext cx="5292493"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Intelligent Transportation System - Video</a:t>
            </a:r>
          </a:p>
        </p:txBody>
      </p:sp>
      <p:sp>
        <p:nvSpPr>
          <p:cNvPr id="3" name="object 3">
            <a:extLst>
              <a:ext uri="{FF2B5EF4-FFF2-40B4-BE49-F238E27FC236}">
                <a16:creationId xmlns:a16="http://schemas.microsoft.com/office/drawing/2014/main" id="{D1D054A4-7BB5-A727-02F9-A3949B7DBD0D}"/>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Intelligent Transportation System (ITS) Basics</a:t>
            </a:r>
          </a:p>
        </p:txBody>
      </p:sp>
      <p:sp>
        <p:nvSpPr>
          <p:cNvPr id="7" name="object 3">
            <a:extLst>
              <a:ext uri="{FF2B5EF4-FFF2-40B4-BE49-F238E27FC236}">
                <a16:creationId xmlns:a16="http://schemas.microsoft.com/office/drawing/2014/main" id="{196F0DFB-FB0C-4F23-C590-FE6830FC6838}"/>
              </a:ext>
            </a:extLst>
          </p:cNvPr>
          <p:cNvSpPr txBox="1"/>
          <p:nvPr/>
        </p:nvSpPr>
        <p:spPr>
          <a:xfrm>
            <a:off x="733424" y="1569219"/>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This video shows how Artificial Intelligence is used to monitor and </a:t>
            </a:r>
            <a:r>
              <a:rPr lang="en-GB" sz="1800" dirty="0" err="1">
                <a:solidFill>
                  <a:sysClr val="windowText" lastClr="000000"/>
                </a:solidFill>
                <a:latin typeface="Arial"/>
                <a:cs typeface="Arial"/>
              </a:rPr>
              <a:t>analyze</a:t>
            </a:r>
            <a:r>
              <a:rPr lang="en-GB" sz="1800" dirty="0">
                <a:solidFill>
                  <a:sysClr val="windowText" lastClr="000000"/>
                </a:solidFill>
                <a:latin typeface="Arial"/>
                <a:cs typeface="Arial"/>
              </a:rPr>
              <a:t> traffic flow in real time, helping improve road safety and congestion management.</a:t>
            </a:r>
          </a:p>
        </p:txBody>
      </p:sp>
      <p:sp>
        <p:nvSpPr>
          <p:cNvPr id="4" name="object 3">
            <a:extLst>
              <a:ext uri="{FF2B5EF4-FFF2-40B4-BE49-F238E27FC236}">
                <a16:creationId xmlns:a16="http://schemas.microsoft.com/office/drawing/2014/main" id="{C8E9686D-11BC-E024-E73F-2333F98864B6}"/>
              </a:ext>
            </a:extLst>
          </p:cNvPr>
          <p:cNvSpPr txBox="1"/>
          <p:nvPr/>
        </p:nvSpPr>
        <p:spPr>
          <a:xfrm>
            <a:off x="7629527" y="2342386"/>
            <a:ext cx="3829050" cy="1162956"/>
          </a:xfrm>
          <a:prstGeom prst="rect">
            <a:avLst/>
          </a:prstGeom>
        </p:spPr>
        <p:txBody>
          <a:bodyPr vert="horz" wrap="square" lIns="0" tIns="16329" rIns="0" bIns="0" rtlCol="0">
            <a:spAutoFit/>
          </a:bodyPr>
          <a:lstStyle/>
          <a:p>
            <a:pPr marL="16328" defTabSz="1175644" hangingPunct="1">
              <a:lnSpc>
                <a:spcPct val="100000"/>
              </a:lnSpc>
              <a:spcBef>
                <a:spcPts val="129"/>
              </a:spcBef>
              <a:defRPr/>
            </a:pPr>
            <a:r>
              <a:rPr lang="en-GB" sz="1800" b="1" dirty="0">
                <a:solidFill>
                  <a:sysClr val="windowText" lastClr="000000"/>
                </a:solidFill>
                <a:latin typeface="Arial"/>
                <a:cs typeface="Arial"/>
              </a:rPr>
              <a:t>Video Credits:</a:t>
            </a:r>
            <a:r>
              <a:rPr lang="en-GB" sz="1800" dirty="0">
                <a:solidFill>
                  <a:sysClr val="windowText" lastClr="000000"/>
                </a:solidFill>
                <a:latin typeface="Arial"/>
                <a:cs typeface="Arial"/>
              </a:rPr>
              <a:t> Advantech</a:t>
            </a:r>
          </a:p>
          <a:p>
            <a:pPr marL="16328" marR="0" lvl="0" indent="0" algn="l" defTabSz="1175644" rtl="0" eaLnBrk="1" fontAlgn="auto" latinLnBrk="0" hangingPunct="1">
              <a:lnSpc>
                <a:spcPct val="100000"/>
              </a:lnSpc>
              <a:spcBef>
                <a:spcPts val="129"/>
              </a:spcBef>
              <a:spcAft>
                <a:spcPts val="0"/>
              </a:spcAft>
              <a:buClrTx/>
              <a:buSzTx/>
              <a:buFontTx/>
              <a:buNone/>
              <a:tabLst/>
              <a:defRPr/>
            </a:pPr>
            <a:endPar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Video link: </a:t>
            </a: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hlinkClick r:id="rId4"/>
              </a:rPr>
              <a:t>https://youtu.be/O2HsVybFP4I</a:t>
            </a:r>
            <a:endPar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endParaRPr>
          </a:p>
        </p:txBody>
      </p:sp>
      <p:pic>
        <p:nvPicPr>
          <p:cNvPr id="5" name="Online Media 4" title="Transportation - Traffic Monitoring in a section (AI)">
            <a:hlinkClick r:id="" action="ppaction://media"/>
            <a:extLst>
              <a:ext uri="{FF2B5EF4-FFF2-40B4-BE49-F238E27FC236}">
                <a16:creationId xmlns:a16="http://schemas.microsoft.com/office/drawing/2014/main" id="{1829AFE4-2587-7A76-C9EC-F43CEF2FD59F}"/>
              </a:ext>
            </a:extLst>
          </p:cNvPr>
          <p:cNvPicPr>
            <a:picLocks noRot="1" noChangeAspect="1"/>
          </p:cNvPicPr>
          <p:nvPr>
            <a:videoFile r:link="rId1"/>
          </p:nvPr>
        </p:nvPicPr>
        <p:blipFill>
          <a:blip r:embed="rId5"/>
          <a:stretch>
            <a:fillRect/>
          </a:stretch>
        </p:blipFill>
        <p:spPr>
          <a:xfrm>
            <a:off x="733423" y="2342386"/>
            <a:ext cx="6596123" cy="3726818"/>
          </a:xfrm>
          <a:prstGeom prst="rect">
            <a:avLst/>
          </a:prstGeom>
        </p:spPr>
      </p:pic>
    </p:spTree>
    <p:extLst>
      <p:ext uri="{BB962C8B-B14F-4D97-AF65-F5344CB8AC3E}">
        <p14:creationId xmlns:p14="http://schemas.microsoft.com/office/powerpoint/2010/main" val="2821687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5ED99-2A8C-21A7-C5D3-D4F374D5F18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F24CF87-2BAC-4F61-7B2C-A3982B2EF89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06:</a:t>
            </a:r>
          </a:p>
          <a:p>
            <a:pPr algn="ctr"/>
            <a:r>
              <a:rPr lang="en-GB" sz="3200" b="1" dirty="0">
                <a:solidFill>
                  <a:schemeClr val="bg1"/>
                </a:solidFill>
              </a:rPr>
              <a:t>Homework: Assignment 1</a:t>
            </a:r>
          </a:p>
        </p:txBody>
      </p:sp>
    </p:spTree>
    <p:extLst>
      <p:ext uri="{BB962C8B-B14F-4D97-AF65-F5344CB8AC3E}">
        <p14:creationId xmlns:p14="http://schemas.microsoft.com/office/powerpoint/2010/main" val="1162155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509BA-B6D0-439D-7E76-D478C7F72C4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80F8025-2B4C-A139-986F-977608CDDAC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 Section 1:</a:t>
            </a:r>
          </a:p>
          <a:p>
            <a:pPr algn="ctr"/>
            <a:r>
              <a:rPr lang="en-GB" sz="3200" b="1" dirty="0">
                <a:solidFill>
                  <a:schemeClr val="bg1"/>
                </a:solidFill>
              </a:rPr>
              <a:t> Lab Overview and Required Tools</a:t>
            </a:r>
          </a:p>
        </p:txBody>
      </p:sp>
    </p:spTree>
    <p:extLst>
      <p:ext uri="{BB962C8B-B14F-4D97-AF65-F5344CB8AC3E}">
        <p14:creationId xmlns:p14="http://schemas.microsoft.com/office/powerpoint/2010/main" val="33942796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684B6-D164-2F3F-95EB-21309075461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3866C59-ECE6-60E4-1DA6-E2CB0C02EA8D}"/>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a:solidFill>
                  <a:sysClr val="windowText" lastClr="000000"/>
                </a:solidFill>
                <a:latin typeface="Arial"/>
                <a:cs typeface="Arial"/>
              </a:rPr>
              <a:t>6.1.1 </a:t>
            </a:r>
            <a:r>
              <a:rPr lang="en-GB" sz="2000" b="1" dirty="0">
                <a:solidFill>
                  <a:sysClr val="windowText" lastClr="000000"/>
                </a:solidFill>
                <a:latin typeface="Arial"/>
                <a:cs typeface="Arial"/>
              </a:rPr>
              <a:t>Assignment 1 - Data Preprocessing via Python for Given Dataset</a:t>
            </a:r>
          </a:p>
        </p:txBody>
      </p:sp>
      <p:sp>
        <p:nvSpPr>
          <p:cNvPr id="5" name="object 3">
            <a:extLst>
              <a:ext uri="{FF2B5EF4-FFF2-40B4-BE49-F238E27FC236}">
                <a16:creationId xmlns:a16="http://schemas.microsoft.com/office/drawing/2014/main" id="{86702944-0874-C40C-B02F-F8CF816A6E87}"/>
              </a:ext>
            </a:extLst>
          </p:cNvPr>
          <p:cNvSpPr txBox="1"/>
          <p:nvPr/>
        </p:nvSpPr>
        <p:spPr>
          <a:xfrm>
            <a:off x="733424" y="1514807"/>
            <a:ext cx="10725152" cy="1150132"/>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This assignment is part of </a:t>
            </a:r>
            <a:r>
              <a:rPr lang="en-GB" sz="1800" b="1" dirty="0">
                <a:solidFill>
                  <a:sysClr val="windowText" lastClr="000000"/>
                </a:solidFill>
                <a:latin typeface="Arial"/>
                <a:cs typeface="Arial"/>
              </a:rPr>
              <a:t>Lab 4: Data Preprocessing </a:t>
            </a:r>
            <a:r>
              <a:rPr lang="en-GB" sz="1800" dirty="0">
                <a:solidFill>
                  <a:sysClr val="windowText" lastClr="000000"/>
                </a:solidFill>
                <a:latin typeface="Arial"/>
                <a:cs typeface="Arial"/>
              </a:rPr>
              <a:t>in the Transport Research and Analysis course. </a:t>
            </a:r>
          </a:p>
          <a:p>
            <a:pPr marL="16328" defTabSz="1175644" hangingPunct="1">
              <a:lnSpc>
                <a:spcPct val="100000"/>
              </a:lnSpc>
              <a:spcBef>
                <a:spcPts val="129"/>
              </a:spcBef>
            </a:pPr>
            <a:endParaRPr lang="en-GB" sz="1800" dirty="0">
              <a:solidFill>
                <a:sysClr val="windowText" lastClr="000000"/>
              </a:solidFill>
              <a:latin typeface="Arial"/>
              <a:cs typeface="Arial"/>
            </a:endParaRPr>
          </a:p>
          <a:p>
            <a:pPr marL="16328" defTabSz="1175644" hangingPunct="1">
              <a:lnSpc>
                <a:spcPct val="100000"/>
              </a:lnSpc>
              <a:spcBef>
                <a:spcPts val="129"/>
              </a:spcBef>
            </a:pPr>
            <a:r>
              <a:rPr lang="en-GB" sz="1800" dirty="0">
                <a:solidFill>
                  <a:sysClr val="windowText" lastClr="000000"/>
                </a:solidFill>
                <a:latin typeface="Arial"/>
                <a:cs typeface="Arial"/>
              </a:rPr>
              <a:t>You need apply the concepts practiced in class to </a:t>
            </a:r>
            <a:r>
              <a:rPr lang="en-GB" sz="1800" b="1" dirty="0">
                <a:solidFill>
                  <a:sysClr val="windowText" lastClr="000000"/>
                </a:solidFill>
                <a:latin typeface="Arial"/>
                <a:cs typeface="Arial"/>
              </a:rPr>
              <a:t>clean, transform, and visualize </a:t>
            </a:r>
            <a:r>
              <a:rPr lang="en-GB" sz="1800" dirty="0">
                <a:solidFill>
                  <a:sysClr val="windowText" lastClr="000000"/>
                </a:solidFill>
                <a:latin typeface="Arial"/>
                <a:cs typeface="Arial"/>
              </a:rPr>
              <a:t>a </a:t>
            </a:r>
            <a:r>
              <a:rPr lang="en-GB" sz="1800" b="1" dirty="0">
                <a:solidFill>
                  <a:sysClr val="windowText" lastClr="000000"/>
                </a:solidFill>
                <a:latin typeface="Arial"/>
                <a:cs typeface="Arial"/>
              </a:rPr>
              <a:t>new dataset </a:t>
            </a:r>
            <a:r>
              <a:rPr lang="en-GB" sz="1800" dirty="0">
                <a:solidFill>
                  <a:sysClr val="windowText" lastClr="000000"/>
                </a:solidFill>
                <a:latin typeface="Arial"/>
                <a:cs typeface="Arial"/>
              </a:rPr>
              <a:t>using </a:t>
            </a:r>
            <a:r>
              <a:rPr lang="en-GB" sz="1800" b="1" dirty="0">
                <a:solidFill>
                  <a:sysClr val="windowText" lastClr="000000"/>
                </a:solidFill>
                <a:latin typeface="Arial"/>
                <a:cs typeface="Arial"/>
              </a:rPr>
              <a:t>Python</a:t>
            </a:r>
            <a:r>
              <a:rPr lang="en-GB" sz="1800" dirty="0">
                <a:solidFill>
                  <a:sysClr val="windowText" lastClr="000000"/>
                </a:solidFill>
                <a:latin typeface="Arial"/>
                <a:cs typeface="Arial"/>
              </a:rPr>
              <a:t> and submit your work in a </a:t>
            </a:r>
            <a:r>
              <a:rPr lang="en-GB" sz="1800" b="1" dirty="0">
                <a:solidFill>
                  <a:sysClr val="windowText" lastClr="000000"/>
                </a:solidFill>
                <a:latin typeface="Arial"/>
                <a:cs typeface="Arial"/>
              </a:rPr>
              <a:t>structured report</a:t>
            </a:r>
            <a:r>
              <a:rPr lang="en-GB" sz="1800" dirty="0">
                <a:solidFill>
                  <a:sysClr val="windowText" lastClr="000000"/>
                </a:solidFill>
                <a:latin typeface="Arial"/>
                <a:cs typeface="Arial"/>
              </a:rPr>
              <a:t>.</a:t>
            </a:r>
          </a:p>
        </p:txBody>
      </p:sp>
      <p:sp>
        <p:nvSpPr>
          <p:cNvPr id="11" name="object 2">
            <a:extLst>
              <a:ext uri="{FF2B5EF4-FFF2-40B4-BE49-F238E27FC236}">
                <a16:creationId xmlns:a16="http://schemas.microsoft.com/office/drawing/2014/main" id="{910D0FDA-BA22-62AF-E16E-4DDB063000A1}"/>
              </a:ext>
            </a:extLst>
          </p:cNvPr>
          <p:cNvSpPr txBox="1">
            <a:spLocks noGrp="1"/>
          </p:cNvSpPr>
          <p:nvPr>
            <p:ph type="title"/>
          </p:nvPr>
        </p:nvSpPr>
        <p:spPr>
          <a:xfrm>
            <a:off x="726468" y="427119"/>
            <a:ext cx="1036063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6. Homework: Assignment 1 - Data Preprocessing</a:t>
            </a:r>
          </a:p>
        </p:txBody>
      </p:sp>
      <p:sp>
        <p:nvSpPr>
          <p:cNvPr id="2" name="object 3">
            <a:extLst>
              <a:ext uri="{FF2B5EF4-FFF2-40B4-BE49-F238E27FC236}">
                <a16:creationId xmlns:a16="http://schemas.microsoft.com/office/drawing/2014/main" id="{844BFDE6-6EEE-6F39-E3CD-40E1BE5D30D8}"/>
              </a:ext>
            </a:extLst>
          </p:cNvPr>
          <p:cNvSpPr txBox="1"/>
          <p:nvPr/>
        </p:nvSpPr>
        <p:spPr>
          <a:xfrm>
            <a:off x="733424" y="3121824"/>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 of the assignment:</a:t>
            </a:r>
          </a:p>
        </p:txBody>
      </p:sp>
      <p:sp>
        <p:nvSpPr>
          <p:cNvPr id="4" name="object 3">
            <a:extLst>
              <a:ext uri="{FF2B5EF4-FFF2-40B4-BE49-F238E27FC236}">
                <a16:creationId xmlns:a16="http://schemas.microsoft.com/office/drawing/2014/main" id="{BDBDA81F-76C8-6544-D3F2-2B330913BB09}"/>
              </a:ext>
            </a:extLst>
          </p:cNvPr>
          <p:cNvSpPr txBox="1"/>
          <p:nvPr/>
        </p:nvSpPr>
        <p:spPr>
          <a:xfrm>
            <a:off x="733424" y="3622576"/>
            <a:ext cx="10725152" cy="570486"/>
          </a:xfrm>
          <a:prstGeom prst="rect">
            <a:avLst/>
          </a:prstGeom>
        </p:spPr>
        <p:txBody>
          <a:bodyPr vert="horz" wrap="square" lIns="0" tIns="16329" rIns="0" bIns="0" rtlCol="0">
            <a:spAutoFit/>
          </a:bodyPr>
          <a:lstStyle/>
          <a:p>
            <a:pPr defTabSz="1175644" hangingPunct="1">
              <a:lnSpc>
                <a:spcPct val="100000"/>
              </a:lnSpc>
              <a:spcBef>
                <a:spcPts val="129"/>
              </a:spcBef>
              <a:spcAft>
                <a:spcPts val="600"/>
              </a:spcAft>
            </a:pPr>
            <a:r>
              <a:rPr lang="en-GB" sz="1800" dirty="0">
                <a:solidFill>
                  <a:sysClr val="windowText" lastClr="000000"/>
                </a:solidFill>
                <a:latin typeface="Arial"/>
                <a:cs typeface="Arial"/>
              </a:rPr>
              <a:t>The goal is to convert an unclean dataset into a structured, cleaned, and usable form for analysis or </a:t>
            </a:r>
            <a:r>
              <a:rPr lang="en-GB" sz="1800" dirty="0" err="1">
                <a:solidFill>
                  <a:sysClr val="windowText" lastClr="000000"/>
                </a:solidFill>
                <a:latin typeface="Arial"/>
                <a:cs typeface="Arial"/>
              </a:rPr>
              <a:t>modeling</a:t>
            </a:r>
            <a:r>
              <a:rPr lang="en-GB" sz="1800" dirty="0">
                <a:solidFill>
                  <a:sysClr val="windowText" lastClr="000000"/>
                </a:solidFill>
                <a:latin typeface="Arial"/>
                <a:cs typeface="Arial"/>
              </a:rPr>
              <a:t>.</a:t>
            </a:r>
          </a:p>
        </p:txBody>
      </p:sp>
    </p:spTree>
    <p:extLst>
      <p:ext uri="{BB962C8B-B14F-4D97-AF65-F5344CB8AC3E}">
        <p14:creationId xmlns:p14="http://schemas.microsoft.com/office/powerpoint/2010/main" val="11349172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010FE-4C9E-F337-70C1-EC225C3C0FA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7648163-4E7B-FE68-F832-B701FA5A191B}"/>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6.1.2 Assignment 1 - Dataset</a:t>
            </a:r>
          </a:p>
        </p:txBody>
      </p:sp>
      <p:sp>
        <p:nvSpPr>
          <p:cNvPr id="5" name="object 3">
            <a:extLst>
              <a:ext uri="{FF2B5EF4-FFF2-40B4-BE49-F238E27FC236}">
                <a16:creationId xmlns:a16="http://schemas.microsoft.com/office/drawing/2014/main" id="{4672D19B-D4F2-B70E-8274-A8216EA2CD75}"/>
              </a:ext>
            </a:extLst>
          </p:cNvPr>
          <p:cNvSpPr txBox="1"/>
          <p:nvPr/>
        </p:nvSpPr>
        <p:spPr>
          <a:xfrm>
            <a:off x="733424" y="151480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chemeClr val="tx1"/>
                </a:solidFill>
                <a:latin typeface="Arial"/>
                <a:cs typeface="Arial"/>
              </a:rPr>
              <a:t>The dataset contains job postings for data science roles from Glassdoor, including fields like job title, location, salary estimate, company rating, and required skills. It is uncleaned, with missing values, inconsistent formats, and mixed data types, ideal for preprocessing practice.</a:t>
            </a:r>
          </a:p>
        </p:txBody>
      </p:sp>
      <p:sp>
        <p:nvSpPr>
          <p:cNvPr id="11" name="object 2">
            <a:extLst>
              <a:ext uri="{FF2B5EF4-FFF2-40B4-BE49-F238E27FC236}">
                <a16:creationId xmlns:a16="http://schemas.microsoft.com/office/drawing/2014/main" id="{934E1139-3930-4A03-203A-A30AE17AB9C5}"/>
              </a:ext>
            </a:extLst>
          </p:cNvPr>
          <p:cNvSpPr txBox="1">
            <a:spLocks noGrp="1"/>
          </p:cNvSpPr>
          <p:nvPr>
            <p:ph type="title"/>
          </p:nvPr>
        </p:nvSpPr>
        <p:spPr>
          <a:xfrm>
            <a:off x="726469" y="427119"/>
            <a:ext cx="3902681"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6. Homework: Dataset Details</a:t>
            </a:r>
          </a:p>
        </p:txBody>
      </p:sp>
      <p:sp>
        <p:nvSpPr>
          <p:cNvPr id="4" name="object 3">
            <a:extLst>
              <a:ext uri="{FF2B5EF4-FFF2-40B4-BE49-F238E27FC236}">
                <a16:creationId xmlns:a16="http://schemas.microsoft.com/office/drawing/2014/main" id="{BC670FB8-366C-ACF6-36DA-996AFCBA6035}"/>
              </a:ext>
            </a:extLst>
          </p:cNvPr>
          <p:cNvSpPr txBox="1"/>
          <p:nvPr/>
        </p:nvSpPr>
        <p:spPr>
          <a:xfrm>
            <a:off x="740379" y="4819412"/>
            <a:ext cx="10725152" cy="293487"/>
          </a:xfrm>
          <a:prstGeom prst="rect">
            <a:avLst/>
          </a:prstGeom>
        </p:spPr>
        <p:txBody>
          <a:bodyPr vert="horz" wrap="square" lIns="0" tIns="16329" rIns="0" bIns="0" rtlCol="0">
            <a:spAutoFit/>
          </a:bodyPr>
          <a:lstStyle/>
          <a:p>
            <a:pPr defTabSz="1175644" hangingPunct="1">
              <a:lnSpc>
                <a:spcPct val="100000"/>
              </a:lnSpc>
              <a:spcBef>
                <a:spcPts val="129"/>
              </a:spcBef>
              <a:spcAft>
                <a:spcPts val="600"/>
              </a:spcAft>
            </a:pPr>
            <a:r>
              <a:rPr lang="en-GB" sz="1800" dirty="0">
                <a:solidFill>
                  <a:sysClr val="windowText" lastClr="000000"/>
                </a:solidFill>
                <a:latin typeface="Arial"/>
                <a:cs typeface="Arial"/>
              </a:rPr>
              <a:t>You can preview the dataset using Excel or load it directly into Python for processing.</a:t>
            </a:r>
          </a:p>
        </p:txBody>
      </p:sp>
      <p:sp>
        <p:nvSpPr>
          <p:cNvPr id="6" name="object 3">
            <a:extLst>
              <a:ext uri="{FF2B5EF4-FFF2-40B4-BE49-F238E27FC236}">
                <a16:creationId xmlns:a16="http://schemas.microsoft.com/office/drawing/2014/main" id="{B7155D16-4877-4431-8901-64C40DCEBFE7}"/>
              </a:ext>
            </a:extLst>
          </p:cNvPr>
          <p:cNvSpPr txBox="1"/>
          <p:nvPr/>
        </p:nvSpPr>
        <p:spPr>
          <a:xfrm>
            <a:off x="733424" y="2569510"/>
            <a:ext cx="10725152" cy="2042684"/>
          </a:xfrm>
          <a:prstGeom prst="rect">
            <a:avLst/>
          </a:prstGeom>
        </p:spPr>
        <p:txBody>
          <a:bodyPr vert="horz" wrap="square" lIns="0" tIns="16329" rIns="0" bIns="0" rtlCol="0">
            <a:spAutoFit/>
          </a:bodyPr>
          <a:lstStyle/>
          <a:p>
            <a:pPr marL="276225" lvl="0" defTabSz="914400" hangingPunct="1">
              <a:lnSpc>
                <a:spcPct val="15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Dataset Title: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Data Science Job Posting on </a:t>
            </a:r>
            <a:r>
              <a:rPr lang="en-GB" sz="1800" kern="1200" dirty="0">
                <a:solidFill>
                  <a:srgbClr val="000000">
                    <a:lumMod val="75000"/>
                    <a:lumOff val="25000"/>
                  </a:srgbClr>
                </a:solidFill>
                <a:latin typeface="Arial" panose="020B0604020202020204" pitchFamily="34" charset="0"/>
                <a:cs typeface="Arial" panose="020B0604020202020204" pitchFamily="34" charset="0"/>
              </a:rPr>
              <a:t>Glassdoor (</a:t>
            </a:r>
            <a:r>
              <a:rPr lang="en-GB" sz="1800" kern="1200" dirty="0">
                <a:solidFill>
                  <a:srgbClr val="000000">
                    <a:lumMod val="75000"/>
                    <a:lumOff val="25000"/>
                  </a:srgbClr>
                </a:solidFill>
                <a:latin typeface="Arial" panose="020B0604020202020204" pitchFamily="34" charset="0"/>
                <a:cs typeface="Arial" panose="020B0604020202020204" pitchFamily="34" charset="0"/>
                <a:hlinkClick r:id="rId3"/>
              </a:rPr>
              <a:t>https://www.glassdoor.at</a:t>
            </a:r>
            <a:r>
              <a:rPr lang="en-GB" sz="1800" kern="1200" dirty="0">
                <a:solidFill>
                  <a:srgbClr val="000000">
                    <a:lumMod val="75000"/>
                    <a:lumOff val="25000"/>
                  </a:srgbClr>
                </a:solidFill>
                <a:latin typeface="Arial" panose="020B0604020202020204" pitchFamily="34" charset="0"/>
                <a:cs typeface="Arial" panose="020B0604020202020204" pitchFamily="34" charset="0"/>
              </a:rPr>
              <a:t>)</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Source: </a:t>
            </a:r>
            <a:r>
              <a:rPr lang="en-GB" sz="1800" kern="1200" dirty="0">
                <a:solidFill>
                  <a:srgbClr val="000000">
                    <a:lumMod val="75000"/>
                    <a:lumOff val="25000"/>
                  </a:srgbClr>
                </a:solidFill>
                <a:latin typeface="Arial" panose="020B0604020202020204" pitchFamily="34" charset="0"/>
                <a:cs typeface="Arial" panose="020B0604020202020204" pitchFamily="34" charset="0"/>
              </a:rPr>
              <a:t>Kaggle</a:t>
            </a:r>
            <a:endPar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Link:</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hlinkClick r:id="rId4"/>
              </a:rPr>
              <a:t>https://www.kaggle.com/datasets/rashikrahmanpritom/data-science-job-posting-on-glassdoor</a:t>
            </a:r>
            <a:endPar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CSV Database name:</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Uncleaned_DS_jobs.csv</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File Size:</a:t>
            </a:r>
            <a:r>
              <a:rPr lang="en-GB" sz="1800" kern="1200" dirty="0">
                <a:solidFill>
                  <a:srgbClr val="000000">
                    <a:lumMod val="75000"/>
                    <a:lumOff val="25000"/>
                  </a:srgbClr>
                </a:solidFill>
                <a:latin typeface="Arial" panose="020B0604020202020204" pitchFamily="34" charset="0"/>
                <a:cs typeface="Arial" panose="020B0604020202020204" pitchFamily="34" charset="0"/>
              </a:rPr>
              <a:t> 2.5 MB</a:t>
            </a:r>
            <a:endPar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433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5D2BF-DB65-54A3-FA4A-32A61E9BE05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B07863F-46A2-8072-62C5-F4B2427A8216}"/>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6.1.3 Assignment 1 - Task Instructions</a:t>
            </a:r>
          </a:p>
        </p:txBody>
      </p:sp>
      <p:sp>
        <p:nvSpPr>
          <p:cNvPr id="5" name="object 3">
            <a:extLst>
              <a:ext uri="{FF2B5EF4-FFF2-40B4-BE49-F238E27FC236}">
                <a16:creationId xmlns:a16="http://schemas.microsoft.com/office/drawing/2014/main" id="{EC6B11C0-112D-986B-1886-56280F45D9F0}"/>
              </a:ext>
            </a:extLst>
          </p:cNvPr>
          <p:cNvSpPr txBox="1"/>
          <p:nvPr/>
        </p:nvSpPr>
        <p:spPr>
          <a:xfrm>
            <a:off x="733424" y="151480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chemeClr val="tx1"/>
                </a:solidFill>
                <a:latin typeface="Arial"/>
                <a:cs typeface="Arial"/>
              </a:rPr>
              <a:t>Follow these steps using Python (preferably in Google </a:t>
            </a:r>
            <a:r>
              <a:rPr lang="en-GB" sz="1800" dirty="0" err="1">
                <a:solidFill>
                  <a:schemeClr val="tx1"/>
                </a:solidFill>
                <a:latin typeface="Arial"/>
                <a:cs typeface="Arial"/>
              </a:rPr>
              <a:t>Colab</a:t>
            </a:r>
            <a:r>
              <a:rPr lang="en-GB" sz="1800" dirty="0">
                <a:solidFill>
                  <a:schemeClr val="tx1"/>
                </a:solidFill>
                <a:latin typeface="Arial"/>
                <a:cs typeface="Arial"/>
              </a:rPr>
              <a:t>):</a:t>
            </a:r>
          </a:p>
        </p:txBody>
      </p:sp>
      <p:sp>
        <p:nvSpPr>
          <p:cNvPr id="11" name="object 2">
            <a:extLst>
              <a:ext uri="{FF2B5EF4-FFF2-40B4-BE49-F238E27FC236}">
                <a16:creationId xmlns:a16="http://schemas.microsoft.com/office/drawing/2014/main" id="{A11CEADA-461B-462C-DC17-DAE73A6E8F03}"/>
              </a:ext>
            </a:extLst>
          </p:cNvPr>
          <p:cNvSpPr txBox="1">
            <a:spLocks noGrp="1"/>
          </p:cNvSpPr>
          <p:nvPr>
            <p:ph type="title"/>
          </p:nvPr>
        </p:nvSpPr>
        <p:spPr>
          <a:xfrm>
            <a:off x="726469" y="427119"/>
            <a:ext cx="4074131"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6. Homework: Task Instructions</a:t>
            </a:r>
          </a:p>
        </p:txBody>
      </p:sp>
      <p:sp>
        <p:nvSpPr>
          <p:cNvPr id="4" name="object 3">
            <a:extLst>
              <a:ext uri="{FF2B5EF4-FFF2-40B4-BE49-F238E27FC236}">
                <a16:creationId xmlns:a16="http://schemas.microsoft.com/office/drawing/2014/main" id="{D0E789D6-4B00-6706-A9D8-49A28A7BBE5D}"/>
              </a:ext>
            </a:extLst>
          </p:cNvPr>
          <p:cNvSpPr txBox="1"/>
          <p:nvPr/>
        </p:nvSpPr>
        <p:spPr>
          <a:xfrm>
            <a:off x="726469" y="5331063"/>
            <a:ext cx="10725152" cy="570486"/>
          </a:xfrm>
          <a:prstGeom prst="rect">
            <a:avLst/>
          </a:prstGeom>
        </p:spPr>
        <p:txBody>
          <a:bodyPr vert="horz" wrap="square" lIns="0" tIns="16329" rIns="0" bIns="0" rtlCol="0">
            <a:spAutoFit/>
          </a:bodyPr>
          <a:lstStyle/>
          <a:p>
            <a:pPr defTabSz="1175644" hangingPunct="1">
              <a:lnSpc>
                <a:spcPct val="100000"/>
              </a:lnSpc>
              <a:spcBef>
                <a:spcPts val="129"/>
              </a:spcBef>
              <a:spcAft>
                <a:spcPts val="600"/>
              </a:spcAft>
            </a:pPr>
            <a:r>
              <a:rPr lang="en-GB" sz="1800" dirty="0">
                <a:solidFill>
                  <a:sysClr val="windowText" lastClr="000000"/>
                </a:solidFill>
                <a:latin typeface="Arial"/>
                <a:cs typeface="Arial"/>
              </a:rPr>
              <a:t>Simply you can use the same Python code we practiced in the class activity in Lab 4, implement the code for new given dataset,</a:t>
            </a:r>
          </a:p>
        </p:txBody>
      </p:sp>
      <p:sp>
        <p:nvSpPr>
          <p:cNvPr id="6" name="object 3">
            <a:extLst>
              <a:ext uri="{FF2B5EF4-FFF2-40B4-BE49-F238E27FC236}">
                <a16:creationId xmlns:a16="http://schemas.microsoft.com/office/drawing/2014/main" id="{B4F4E707-6118-66E6-E1CE-8F8B0004B4FE}"/>
              </a:ext>
            </a:extLst>
          </p:cNvPr>
          <p:cNvSpPr txBox="1"/>
          <p:nvPr/>
        </p:nvSpPr>
        <p:spPr>
          <a:xfrm>
            <a:off x="726469" y="1925089"/>
            <a:ext cx="10725152" cy="3289179"/>
          </a:xfrm>
          <a:prstGeom prst="rect">
            <a:avLst/>
          </a:prstGeom>
        </p:spPr>
        <p:txBody>
          <a:bodyPr vert="horz" wrap="square" lIns="0" tIns="16329" rIns="0" bIns="0" rtlCol="0">
            <a:spAutoFit/>
          </a:bodyPr>
          <a:lstStyle/>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Import necessary Python libraries (ex: pandas, seaborn, matplotlib).</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Load the dataset into Python.</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Perform initial visual </a:t>
            </a:r>
            <a:r>
              <a:rPr lang="en-GB" sz="1800" kern="1200" dirty="0">
                <a:solidFill>
                  <a:srgbClr val="000000">
                    <a:lumMod val="75000"/>
                    <a:lumOff val="25000"/>
                  </a:srgbClr>
                </a:solidFill>
                <a:latin typeface="Arial" panose="020B0604020202020204" pitchFamily="34" charset="0"/>
                <a:cs typeface="Arial" panose="020B0604020202020204" pitchFamily="34" charset="0"/>
              </a:rPr>
              <a:t>checks (ex: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head, info, describe).</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Standardize </a:t>
            </a:r>
            <a:r>
              <a:rPr lang="en-GB" sz="1800" kern="1200" dirty="0">
                <a:solidFill>
                  <a:srgbClr val="000000">
                    <a:lumMod val="75000"/>
                    <a:lumOff val="25000"/>
                  </a:srgbClr>
                </a:solidFill>
                <a:latin typeface="Arial" panose="020B0604020202020204" pitchFamily="34" charset="0"/>
                <a:cs typeface="Arial" panose="020B0604020202020204" pitchFamily="34" charset="0"/>
              </a:rPr>
              <a:t>formats (ex: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currency, units, time).</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Handle missing values and duplicates.</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Perform data cleaning and transformation.</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Apply visualizations to compare raw vs. cleaned data (boxplots, heatmaps).</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Save the final cleaned dataset as </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DS_jobs_cleaned.csv.</a:t>
            </a:r>
          </a:p>
        </p:txBody>
      </p:sp>
    </p:spTree>
    <p:extLst>
      <p:ext uri="{BB962C8B-B14F-4D97-AF65-F5344CB8AC3E}">
        <p14:creationId xmlns:p14="http://schemas.microsoft.com/office/powerpoint/2010/main" val="25422278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D5D61-2A0C-AFF3-878D-725BFD79072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A598671-4970-593A-167C-1E76B66AB78B}"/>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6.1.4 Assignment 1 - Submission Guidelines</a:t>
            </a:r>
          </a:p>
        </p:txBody>
      </p:sp>
      <p:sp>
        <p:nvSpPr>
          <p:cNvPr id="5" name="object 3">
            <a:extLst>
              <a:ext uri="{FF2B5EF4-FFF2-40B4-BE49-F238E27FC236}">
                <a16:creationId xmlns:a16="http://schemas.microsoft.com/office/drawing/2014/main" id="{706D2810-6D50-64F7-418D-0D456A45BED6}"/>
              </a:ext>
            </a:extLst>
          </p:cNvPr>
          <p:cNvSpPr txBox="1"/>
          <p:nvPr/>
        </p:nvSpPr>
        <p:spPr>
          <a:xfrm>
            <a:off x="733424" y="151480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a:solidFill>
                  <a:schemeClr val="tx1"/>
                </a:solidFill>
                <a:latin typeface="Arial"/>
                <a:cs typeface="Arial"/>
              </a:rPr>
              <a:t>Submit your completed data preprocessing work along with the required files listed below.</a:t>
            </a:r>
            <a:endParaRPr lang="en-GB" sz="1800" dirty="0">
              <a:solidFill>
                <a:schemeClr val="tx1"/>
              </a:solidFill>
              <a:latin typeface="Arial"/>
              <a:cs typeface="Arial"/>
            </a:endParaRPr>
          </a:p>
        </p:txBody>
      </p:sp>
      <p:sp>
        <p:nvSpPr>
          <p:cNvPr id="11" name="object 2">
            <a:extLst>
              <a:ext uri="{FF2B5EF4-FFF2-40B4-BE49-F238E27FC236}">
                <a16:creationId xmlns:a16="http://schemas.microsoft.com/office/drawing/2014/main" id="{4D43A582-0FD2-0EE6-3A0A-73F9173F2908}"/>
              </a:ext>
            </a:extLst>
          </p:cNvPr>
          <p:cNvSpPr txBox="1">
            <a:spLocks noGrp="1"/>
          </p:cNvSpPr>
          <p:nvPr>
            <p:ph type="title"/>
          </p:nvPr>
        </p:nvSpPr>
        <p:spPr>
          <a:xfrm>
            <a:off x="726468" y="427119"/>
            <a:ext cx="4759931"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6. Homework: Submission Guidelines</a:t>
            </a:r>
          </a:p>
        </p:txBody>
      </p:sp>
      <p:sp>
        <p:nvSpPr>
          <p:cNvPr id="4" name="object 3">
            <a:extLst>
              <a:ext uri="{FF2B5EF4-FFF2-40B4-BE49-F238E27FC236}">
                <a16:creationId xmlns:a16="http://schemas.microsoft.com/office/drawing/2014/main" id="{7CC3306C-479F-8257-4C8A-E53A039D7607}"/>
              </a:ext>
            </a:extLst>
          </p:cNvPr>
          <p:cNvSpPr txBox="1"/>
          <p:nvPr/>
        </p:nvSpPr>
        <p:spPr>
          <a:xfrm>
            <a:off x="726469" y="5331063"/>
            <a:ext cx="10725152" cy="293487"/>
          </a:xfrm>
          <a:prstGeom prst="rect">
            <a:avLst/>
          </a:prstGeom>
        </p:spPr>
        <p:txBody>
          <a:bodyPr vert="horz" wrap="square" lIns="0" tIns="16329" rIns="0" bIns="0" rtlCol="0">
            <a:spAutoFit/>
          </a:bodyPr>
          <a:lstStyle/>
          <a:p>
            <a:pPr defTabSz="1175644" hangingPunct="1">
              <a:lnSpc>
                <a:spcPct val="100000"/>
              </a:lnSpc>
              <a:spcBef>
                <a:spcPts val="129"/>
              </a:spcBef>
              <a:spcAft>
                <a:spcPts val="600"/>
              </a:spcAft>
            </a:pPr>
            <a:r>
              <a:rPr lang="en-GB" sz="1800"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3F0C0DC6-B556-930D-08D7-0ABA30394AE9}"/>
              </a:ext>
            </a:extLst>
          </p:cNvPr>
          <p:cNvSpPr txBox="1"/>
          <p:nvPr/>
        </p:nvSpPr>
        <p:spPr>
          <a:xfrm>
            <a:off x="726469" y="1925089"/>
            <a:ext cx="10725152" cy="1211687"/>
          </a:xfrm>
          <a:prstGeom prst="rect">
            <a:avLst/>
          </a:prstGeom>
        </p:spPr>
        <p:txBody>
          <a:bodyPr vert="horz" wrap="square" lIns="0" tIns="16329" rIns="0" bIns="0" rtlCol="0">
            <a:spAutoFit/>
          </a:bodyPr>
          <a:lstStyle/>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 brief PDF report</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Final cleaned dataset - </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DS_jobs_cleaned.csv</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Python code file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ipynb</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or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py</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format)</a:t>
            </a:r>
            <a:endPar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65118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C61F3-C19E-587F-2EC7-05839AACBB4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42F0626-3098-94D5-32D3-330CFF4BED77}"/>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6.1.5 Assignment 1 - Report Structure</a:t>
            </a:r>
          </a:p>
        </p:txBody>
      </p:sp>
      <p:sp>
        <p:nvSpPr>
          <p:cNvPr id="5" name="object 3">
            <a:extLst>
              <a:ext uri="{FF2B5EF4-FFF2-40B4-BE49-F238E27FC236}">
                <a16:creationId xmlns:a16="http://schemas.microsoft.com/office/drawing/2014/main" id="{742FDDC8-0D4B-AFB8-11B8-5621FF5387CD}"/>
              </a:ext>
            </a:extLst>
          </p:cNvPr>
          <p:cNvSpPr txBox="1"/>
          <p:nvPr/>
        </p:nvSpPr>
        <p:spPr>
          <a:xfrm>
            <a:off x="733424" y="151480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chemeClr val="tx1"/>
                </a:solidFill>
                <a:latin typeface="Arial"/>
                <a:cs typeface="Arial"/>
              </a:rPr>
              <a:t>Your report must include:</a:t>
            </a:r>
          </a:p>
        </p:txBody>
      </p:sp>
      <p:sp>
        <p:nvSpPr>
          <p:cNvPr id="11" name="object 2">
            <a:extLst>
              <a:ext uri="{FF2B5EF4-FFF2-40B4-BE49-F238E27FC236}">
                <a16:creationId xmlns:a16="http://schemas.microsoft.com/office/drawing/2014/main" id="{790C51B9-A961-5023-C767-EC5DC9581822}"/>
              </a:ext>
            </a:extLst>
          </p:cNvPr>
          <p:cNvSpPr txBox="1">
            <a:spLocks noGrp="1"/>
          </p:cNvSpPr>
          <p:nvPr>
            <p:ph type="title"/>
          </p:nvPr>
        </p:nvSpPr>
        <p:spPr>
          <a:xfrm>
            <a:off x="726469" y="427119"/>
            <a:ext cx="4026506"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6. Homework: Report Structure</a:t>
            </a:r>
          </a:p>
        </p:txBody>
      </p:sp>
      <p:sp>
        <p:nvSpPr>
          <p:cNvPr id="4" name="object 3">
            <a:extLst>
              <a:ext uri="{FF2B5EF4-FFF2-40B4-BE49-F238E27FC236}">
                <a16:creationId xmlns:a16="http://schemas.microsoft.com/office/drawing/2014/main" id="{4AB46C58-5100-C516-A3EF-D59DC9B33072}"/>
              </a:ext>
            </a:extLst>
          </p:cNvPr>
          <p:cNvSpPr txBox="1"/>
          <p:nvPr/>
        </p:nvSpPr>
        <p:spPr>
          <a:xfrm>
            <a:off x="726469" y="5331063"/>
            <a:ext cx="10725152" cy="293487"/>
          </a:xfrm>
          <a:prstGeom prst="rect">
            <a:avLst/>
          </a:prstGeom>
        </p:spPr>
        <p:txBody>
          <a:bodyPr vert="horz" wrap="square" lIns="0" tIns="16329" rIns="0" bIns="0" rtlCol="0">
            <a:spAutoFit/>
          </a:bodyPr>
          <a:lstStyle/>
          <a:p>
            <a:pPr defTabSz="1175644" hangingPunct="1">
              <a:lnSpc>
                <a:spcPct val="100000"/>
              </a:lnSpc>
              <a:spcBef>
                <a:spcPts val="129"/>
              </a:spcBef>
              <a:spcAft>
                <a:spcPts val="600"/>
              </a:spcAft>
            </a:pPr>
            <a:r>
              <a:rPr lang="en-GB" sz="1800"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0554D777-7261-BA09-CF95-C42DE30B24FA}"/>
              </a:ext>
            </a:extLst>
          </p:cNvPr>
          <p:cNvSpPr txBox="1"/>
          <p:nvPr/>
        </p:nvSpPr>
        <p:spPr>
          <a:xfrm>
            <a:off x="726469" y="1925089"/>
            <a:ext cx="10725152" cy="2458183"/>
          </a:xfrm>
          <a:prstGeom prst="rect">
            <a:avLst/>
          </a:prstGeom>
        </p:spPr>
        <p:txBody>
          <a:bodyPr vert="horz" wrap="square" lIns="0" tIns="16329" rIns="0" bIns="0" rtlCol="0">
            <a:spAutoFit/>
          </a:bodyPr>
          <a:lstStyle/>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Title Page with your name, course, and date</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Introduction to the dataset and its source</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Summary of Key Cleaning Steps</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Visual Outputs (screenshots or images of plots)</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Conclusion: What was improved through preprocessing</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Appendix: Python code snippets for main functions</a:t>
            </a:r>
            <a:endPar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18941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20F4F-15FA-4F07-141A-026E2F8ECEB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488DFED-A2CC-B911-0A2E-A97C200FF365}"/>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6.1.6 Assignment 1 - Deadline &amp; Notes</a:t>
            </a:r>
          </a:p>
        </p:txBody>
      </p:sp>
      <p:sp>
        <p:nvSpPr>
          <p:cNvPr id="5" name="object 3">
            <a:extLst>
              <a:ext uri="{FF2B5EF4-FFF2-40B4-BE49-F238E27FC236}">
                <a16:creationId xmlns:a16="http://schemas.microsoft.com/office/drawing/2014/main" id="{7BF27860-88B0-9383-AC8C-BC59F88EB486}"/>
              </a:ext>
            </a:extLst>
          </p:cNvPr>
          <p:cNvSpPr txBox="1"/>
          <p:nvPr/>
        </p:nvSpPr>
        <p:spPr>
          <a:xfrm>
            <a:off x="733424" y="1617701"/>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chemeClr val="tx1"/>
                </a:solidFill>
                <a:latin typeface="Arial"/>
                <a:cs typeface="Arial"/>
              </a:rPr>
              <a:t>Deadline: </a:t>
            </a:r>
            <a:r>
              <a:rPr lang="en-GB" sz="1800" dirty="0">
                <a:solidFill>
                  <a:schemeClr val="tx1"/>
                </a:solidFill>
                <a:latin typeface="Arial"/>
                <a:cs typeface="Arial"/>
              </a:rPr>
              <a:t>Submit all files before … / … / … (1week after the Lab 4)</a:t>
            </a:r>
          </a:p>
        </p:txBody>
      </p:sp>
      <p:sp>
        <p:nvSpPr>
          <p:cNvPr id="11" name="object 2">
            <a:extLst>
              <a:ext uri="{FF2B5EF4-FFF2-40B4-BE49-F238E27FC236}">
                <a16:creationId xmlns:a16="http://schemas.microsoft.com/office/drawing/2014/main" id="{D28BDAEF-AC20-7AC6-04C4-4438AE3F1A8D}"/>
              </a:ext>
            </a:extLst>
          </p:cNvPr>
          <p:cNvSpPr txBox="1">
            <a:spLocks noGrp="1"/>
          </p:cNvSpPr>
          <p:nvPr>
            <p:ph type="title"/>
          </p:nvPr>
        </p:nvSpPr>
        <p:spPr>
          <a:xfrm>
            <a:off x="726469" y="427119"/>
            <a:ext cx="4188431"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6. Homework: Deadline &amp; Notes</a:t>
            </a:r>
          </a:p>
        </p:txBody>
      </p:sp>
      <p:sp>
        <p:nvSpPr>
          <p:cNvPr id="4" name="object 3">
            <a:extLst>
              <a:ext uri="{FF2B5EF4-FFF2-40B4-BE49-F238E27FC236}">
                <a16:creationId xmlns:a16="http://schemas.microsoft.com/office/drawing/2014/main" id="{839BDF53-CE4D-7435-30B9-46A8007C6646}"/>
              </a:ext>
            </a:extLst>
          </p:cNvPr>
          <p:cNvSpPr txBox="1"/>
          <p:nvPr/>
        </p:nvSpPr>
        <p:spPr>
          <a:xfrm>
            <a:off x="726469" y="5331063"/>
            <a:ext cx="10725152" cy="293487"/>
          </a:xfrm>
          <a:prstGeom prst="rect">
            <a:avLst/>
          </a:prstGeom>
        </p:spPr>
        <p:txBody>
          <a:bodyPr vert="horz" wrap="square" lIns="0" tIns="16329" rIns="0" bIns="0" rtlCol="0">
            <a:spAutoFit/>
          </a:bodyPr>
          <a:lstStyle/>
          <a:p>
            <a:pPr defTabSz="1175644" hangingPunct="1">
              <a:lnSpc>
                <a:spcPct val="100000"/>
              </a:lnSpc>
              <a:spcBef>
                <a:spcPts val="129"/>
              </a:spcBef>
              <a:spcAft>
                <a:spcPts val="600"/>
              </a:spcAft>
            </a:pPr>
            <a:r>
              <a:rPr lang="en-GB" sz="1800" dirty="0">
                <a:solidFill>
                  <a:sysClr val="windowText" lastClr="000000"/>
                </a:solidFill>
                <a:latin typeface="Arial"/>
                <a:cs typeface="Arial"/>
              </a:rPr>
              <a:t> </a:t>
            </a:r>
          </a:p>
        </p:txBody>
      </p:sp>
      <p:sp>
        <p:nvSpPr>
          <p:cNvPr id="2" name="object 3">
            <a:extLst>
              <a:ext uri="{FF2B5EF4-FFF2-40B4-BE49-F238E27FC236}">
                <a16:creationId xmlns:a16="http://schemas.microsoft.com/office/drawing/2014/main" id="{FBAAC3F5-81F8-4D96-6C10-F494310C5A6F}"/>
              </a:ext>
            </a:extLst>
          </p:cNvPr>
          <p:cNvSpPr txBox="1"/>
          <p:nvPr/>
        </p:nvSpPr>
        <p:spPr>
          <a:xfrm>
            <a:off x="733424" y="2123329"/>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chemeClr val="tx1"/>
                </a:solidFill>
                <a:latin typeface="Arial"/>
                <a:cs typeface="Arial"/>
              </a:rPr>
              <a:t>Note: </a:t>
            </a:r>
            <a:r>
              <a:rPr lang="en-GB" sz="1800" dirty="0">
                <a:solidFill>
                  <a:schemeClr val="tx1"/>
                </a:solidFill>
                <a:latin typeface="Arial"/>
                <a:cs typeface="Arial"/>
              </a:rPr>
              <a:t>This assignment will be graded based on </a:t>
            </a:r>
            <a:r>
              <a:rPr lang="en-GB" sz="1800" b="1" dirty="0">
                <a:solidFill>
                  <a:schemeClr val="tx1"/>
                </a:solidFill>
                <a:latin typeface="Arial"/>
                <a:cs typeface="Arial"/>
              </a:rPr>
              <a:t>clarity, correctness of processing steps, code quality, and data visualization.</a:t>
            </a:r>
          </a:p>
        </p:txBody>
      </p:sp>
    </p:spTree>
    <p:extLst>
      <p:ext uri="{BB962C8B-B14F-4D97-AF65-F5344CB8AC3E}">
        <p14:creationId xmlns:p14="http://schemas.microsoft.com/office/powerpoint/2010/main" val="26604516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9E54D-5098-1F2C-587C-25AD90FD4E7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9BE67EA-D510-EACB-FF21-36FB4570A207}"/>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07:</a:t>
            </a:r>
          </a:p>
          <a:p>
            <a:pPr algn="ctr"/>
            <a:r>
              <a:rPr lang="en-GB" sz="3200" b="1" dirty="0">
                <a:solidFill>
                  <a:schemeClr val="bg1"/>
                </a:solidFill>
              </a:rPr>
              <a:t>References</a:t>
            </a:r>
          </a:p>
        </p:txBody>
      </p:sp>
    </p:spTree>
    <p:extLst>
      <p:ext uri="{BB962C8B-B14F-4D97-AF65-F5344CB8AC3E}">
        <p14:creationId xmlns:p14="http://schemas.microsoft.com/office/powerpoint/2010/main" val="9356060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801FE-B6C9-5BD0-9E78-7AEEB4BC3E3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5CE9788-0E91-BC1E-03B0-5F39E116E939}"/>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7.1.1 Reference Textbooks</a:t>
            </a:r>
          </a:p>
        </p:txBody>
      </p:sp>
      <p:sp>
        <p:nvSpPr>
          <p:cNvPr id="5" name="object 3">
            <a:extLst>
              <a:ext uri="{FF2B5EF4-FFF2-40B4-BE49-F238E27FC236}">
                <a16:creationId xmlns:a16="http://schemas.microsoft.com/office/drawing/2014/main" id="{794819E5-EC6B-F0A2-3CE0-BD26964F53C4}"/>
              </a:ext>
            </a:extLst>
          </p:cNvPr>
          <p:cNvSpPr txBox="1"/>
          <p:nvPr/>
        </p:nvSpPr>
        <p:spPr>
          <a:xfrm>
            <a:off x="733423" y="1514807"/>
            <a:ext cx="10725152" cy="1665658"/>
          </a:xfrm>
          <a:prstGeom prst="rect">
            <a:avLst/>
          </a:prstGeom>
        </p:spPr>
        <p:txBody>
          <a:bodyPr vert="horz" wrap="square" lIns="0" tIns="16329" rIns="0" bIns="0" rtlCol="0">
            <a:spAutoFit/>
          </a:bodyPr>
          <a:lstStyle/>
          <a:p>
            <a:pPr marL="269875" lvl="1" indent="-254000" defTabSz="1175644" hangingPunct="1">
              <a:lnSpc>
                <a:spcPct val="150000"/>
              </a:lnSpc>
              <a:spcBef>
                <a:spcPts val="129"/>
              </a:spcBef>
              <a:buFont typeface="+mj-lt"/>
              <a:buAutoNum type="arabicPeriod"/>
            </a:pPr>
            <a:r>
              <a:rPr lang="en-GB" sz="1800" b="1" i="1" dirty="0">
                <a:solidFill>
                  <a:sysClr val="windowText" lastClr="000000"/>
                </a:solidFill>
                <a:latin typeface="Arial"/>
                <a:cs typeface="Arial"/>
              </a:rPr>
              <a:t>“Transportation Engineering and Planning” </a:t>
            </a:r>
            <a:r>
              <a:rPr lang="en-GB" sz="1800" dirty="0">
                <a:solidFill>
                  <a:sysClr val="windowText" lastClr="000000"/>
                </a:solidFill>
                <a:latin typeface="Arial"/>
                <a:cs typeface="Arial"/>
              </a:rPr>
              <a:t>by C.S. </a:t>
            </a:r>
            <a:r>
              <a:rPr lang="en-GB" sz="1800" dirty="0" err="1">
                <a:solidFill>
                  <a:sysClr val="windowText" lastClr="000000"/>
                </a:solidFill>
                <a:latin typeface="Arial"/>
                <a:cs typeface="Arial"/>
              </a:rPr>
              <a:t>Papacostas</a:t>
            </a:r>
            <a:r>
              <a:rPr lang="en-GB" sz="1800" dirty="0">
                <a:solidFill>
                  <a:sysClr val="windowText" lastClr="000000"/>
                </a:solidFill>
                <a:latin typeface="Arial"/>
                <a:cs typeface="Arial"/>
              </a:rPr>
              <a:t> &amp; P.D. </a:t>
            </a:r>
            <a:r>
              <a:rPr lang="en-GB" sz="1800" dirty="0" err="1">
                <a:solidFill>
                  <a:sysClr val="windowText" lastClr="000000"/>
                </a:solidFill>
                <a:latin typeface="Arial"/>
                <a:cs typeface="Arial"/>
              </a:rPr>
              <a:t>Prevedouros</a:t>
            </a:r>
            <a:endParaRPr lang="en-GB" sz="1800" dirty="0">
              <a:solidFill>
                <a:sysClr val="windowText" lastClr="000000"/>
              </a:solidFill>
              <a:latin typeface="Arial"/>
              <a:cs typeface="Arial"/>
            </a:endParaRPr>
          </a:p>
          <a:p>
            <a:pPr marL="269875" lvl="1" indent="-254000" defTabSz="1175644" hangingPunct="1">
              <a:lnSpc>
                <a:spcPct val="150000"/>
              </a:lnSpc>
              <a:spcBef>
                <a:spcPts val="129"/>
              </a:spcBef>
              <a:buFont typeface="+mj-lt"/>
              <a:buAutoNum type="arabicPeriod"/>
            </a:pPr>
            <a:r>
              <a:rPr lang="en-GB" sz="1800" b="1" i="1" dirty="0">
                <a:solidFill>
                  <a:sysClr val="windowText" lastClr="000000"/>
                </a:solidFill>
                <a:latin typeface="Arial"/>
                <a:cs typeface="Arial"/>
              </a:rPr>
              <a:t>“Urban Transportation Planning” </a:t>
            </a:r>
            <a:r>
              <a:rPr lang="en-GB" sz="1800" dirty="0">
                <a:solidFill>
                  <a:sysClr val="windowText" lastClr="000000"/>
                </a:solidFill>
                <a:latin typeface="Arial"/>
                <a:cs typeface="Arial"/>
              </a:rPr>
              <a:t>by Michael D. Meyer &amp; Eric J. Miller</a:t>
            </a:r>
          </a:p>
          <a:p>
            <a:pPr marL="269875" lvl="1" indent="-254000" defTabSz="1175644" hangingPunct="1">
              <a:lnSpc>
                <a:spcPct val="150000"/>
              </a:lnSpc>
              <a:spcBef>
                <a:spcPts val="129"/>
              </a:spcBef>
              <a:buFont typeface="+mj-lt"/>
              <a:buAutoNum type="arabicPeriod"/>
            </a:pPr>
            <a:r>
              <a:rPr lang="en-GB" sz="1800" b="1" i="1" dirty="0">
                <a:solidFill>
                  <a:sysClr val="windowText" lastClr="000000"/>
                </a:solidFill>
                <a:latin typeface="Arial"/>
                <a:cs typeface="Arial"/>
              </a:rPr>
              <a:t>“Data Science for Transportation” </a:t>
            </a:r>
            <a:r>
              <a:rPr lang="en-GB" sz="1800" dirty="0">
                <a:solidFill>
                  <a:sysClr val="windowText" lastClr="000000"/>
                </a:solidFill>
                <a:latin typeface="Arial"/>
                <a:cs typeface="Arial"/>
              </a:rPr>
              <a:t>by </a:t>
            </a:r>
            <a:r>
              <a:rPr lang="en-GB" sz="1800" dirty="0" err="1">
                <a:solidFill>
                  <a:sysClr val="windowText" lastClr="000000"/>
                </a:solidFill>
                <a:latin typeface="Arial"/>
                <a:cs typeface="Arial"/>
              </a:rPr>
              <a:t>Mashrur</a:t>
            </a:r>
            <a:r>
              <a:rPr lang="en-GB" sz="1800" dirty="0">
                <a:solidFill>
                  <a:sysClr val="windowText" lastClr="000000"/>
                </a:solidFill>
                <a:latin typeface="Arial"/>
                <a:cs typeface="Arial"/>
              </a:rPr>
              <a:t> A. Chowdhury, Amy Apon, and Asad J. Khattak</a:t>
            </a:r>
          </a:p>
          <a:p>
            <a:pPr marL="269875" lvl="1" indent="-254000" defTabSz="1175644" hangingPunct="1">
              <a:lnSpc>
                <a:spcPct val="150000"/>
              </a:lnSpc>
              <a:spcBef>
                <a:spcPts val="129"/>
              </a:spcBef>
              <a:buFont typeface="+mj-lt"/>
              <a:buAutoNum type="arabicPeriod"/>
            </a:pPr>
            <a:r>
              <a:rPr lang="en-GB" sz="1800" b="1" i="1" dirty="0">
                <a:solidFill>
                  <a:sysClr val="windowText" lastClr="000000"/>
                </a:solidFill>
                <a:latin typeface="Arial"/>
                <a:cs typeface="Arial"/>
              </a:rPr>
              <a:t>“Python for Data Analysis” </a:t>
            </a:r>
            <a:r>
              <a:rPr lang="en-GB" sz="1800" dirty="0">
                <a:solidFill>
                  <a:sysClr val="windowText" lastClr="000000"/>
                </a:solidFill>
                <a:latin typeface="Arial"/>
                <a:cs typeface="Arial"/>
              </a:rPr>
              <a:t>by Wes McKinney</a:t>
            </a:r>
          </a:p>
        </p:txBody>
      </p:sp>
      <p:sp>
        <p:nvSpPr>
          <p:cNvPr id="14" name="object 2">
            <a:extLst>
              <a:ext uri="{FF2B5EF4-FFF2-40B4-BE49-F238E27FC236}">
                <a16:creationId xmlns:a16="http://schemas.microsoft.com/office/drawing/2014/main" id="{F1A93582-9794-4EC0-D3E3-CB8C2CF4B3D1}"/>
              </a:ext>
            </a:extLst>
          </p:cNvPr>
          <p:cNvSpPr txBox="1">
            <a:spLocks/>
          </p:cNvSpPr>
          <p:nvPr/>
        </p:nvSpPr>
        <p:spPr>
          <a:xfrm>
            <a:off x="726471" y="427119"/>
            <a:ext cx="193275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7. References</a:t>
            </a:r>
          </a:p>
        </p:txBody>
      </p:sp>
      <p:sp>
        <p:nvSpPr>
          <p:cNvPr id="12" name="object 3">
            <a:extLst>
              <a:ext uri="{FF2B5EF4-FFF2-40B4-BE49-F238E27FC236}">
                <a16:creationId xmlns:a16="http://schemas.microsoft.com/office/drawing/2014/main" id="{0517032F-498F-A37D-90F3-CAE319A2E16D}"/>
              </a:ext>
            </a:extLst>
          </p:cNvPr>
          <p:cNvSpPr txBox="1"/>
          <p:nvPr/>
        </p:nvSpPr>
        <p:spPr>
          <a:xfrm>
            <a:off x="733425" y="4993782"/>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7.2 Reference Code for Class Activity</a:t>
            </a:r>
          </a:p>
        </p:txBody>
      </p:sp>
      <p:sp>
        <p:nvSpPr>
          <p:cNvPr id="13" name="object 3">
            <a:extLst>
              <a:ext uri="{FF2B5EF4-FFF2-40B4-BE49-F238E27FC236}">
                <a16:creationId xmlns:a16="http://schemas.microsoft.com/office/drawing/2014/main" id="{CB5BAAA0-6D8E-EABC-5FAC-323C82B69515}"/>
              </a:ext>
            </a:extLst>
          </p:cNvPr>
          <p:cNvSpPr txBox="1"/>
          <p:nvPr/>
        </p:nvSpPr>
        <p:spPr>
          <a:xfrm>
            <a:off x="733424" y="5483509"/>
            <a:ext cx="10725152" cy="570486"/>
          </a:xfrm>
          <a:prstGeom prst="rect">
            <a:avLst/>
          </a:prstGeom>
        </p:spPr>
        <p:txBody>
          <a:bodyPr vert="horz" wrap="square" lIns="0" tIns="16329" rIns="0" bIns="0" rtlCol="0">
            <a:spAutoFit/>
          </a:bodyPr>
          <a:lstStyle/>
          <a:p>
            <a:pPr marL="269875" lvl="1" indent="-2540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Google </a:t>
            </a:r>
            <a:r>
              <a:rPr lang="en-GB" sz="1800" dirty="0" err="1">
                <a:solidFill>
                  <a:sysClr val="windowText" lastClr="000000"/>
                </a:solidFill>
                <a:latin typeface="Arial"/>
                <a:cs typeface="Arial"/>
              </a:rPr>
              <a:t>Colab</a:t>
            </a:r>
            <a:r>
              <a:rPr lang="en-GB" sz="1800" dirty="0">
                <a:solidFill>
                  <a:sysClr val="windowText" lastClr="000000"/>
                </a:solidFill>
                <a:latin typeface="Arial"/>
                <a:cs typeface="Arial"/>
              </a:rPr>
              <a:t> (Data Preprocessing): </a:t>
            </a:r>
            <a:br>
              <a:rPr lang="en-GB" sz="1800" dirty="0">
                <a:solidFill>
                  <a:sysClr val="windowText" lastClr="000000"/>
                </a:solidFill>
                <a:latin typeface="Arial"/>
                <a:cs typeface="Arial"/>
              </a:rPr>
            </a:br>
            <a:r>
              <a:rPr lang="en-GB" sz="1800" i="1" dirty="0">
                <a:solidFill>
                  <a:sysClr val="windowText" lastClr="000000"/>
                </a:solidFill>
                <a:latin typeface="Arial"/>
                <a:cs typeface="Arial"/>
                <a:hlinkClick r:id="rId3"/>
              </a:rPr>
              <a:t>https://colab.research.google.com/drive/1iMD6hnH4sgZpVkxLVCs4xxbWa3rNmiER?usp=sharing</a:t>
            </a:r>
            <a:endParaRPr lang="en-GB" sz="1800" i="1" dirty="0">
              <a:solidFill>
                <a:sysClr val="windowText" lastClr="000000"/>
              </a:solidFill>
              <a:latin typeface="Arial"/>
              <a:cs typeface="Arial"/>
            </a:endParaRPr>
          </a:p>
        </p:txBody>
      </p:sp>
      <p:sp>
        <p:nvSpPr>
          <p:cNvPr id="7" name="object 3">
            <a:extLst>
              <a:ext uri="{FF2B5EF4-FFF2-40B4-BE49-F238E27FC236}">
                <a16:creationId xmlns:a16="http://schemas.microsoft.com/office/drawing/2014/main" id="{19D43C1D-C1C0-67A2-4E06-736CD7CB0B9F}"/>
              </a:ext>
            </a:extLst>
          </p:cNvPr>
          <p:cNvSpPr txBox="1"/>
          <p:nvPr/>
        </p:nvSpPr>
        <p:spPr>
          <a:xfrm>
            <a:off x="733424" y="3557017"/>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7.1.2 Reference Tutorials</a:t>
            </a:r>
          </a:p>
        </p:txBody>
      </p:sp>
      <p:sp>
        <p:nvSpPr>
          <p:cNvPr id="9" name="object 3">
            <a:extLst>
              <a:ext uri="{FF2B5EF4-FFF2-40B4-BE49-F238E27FC236}">
                <a16:creationId xmlns:a16="http://schemas.microsoft.com/office/drawing/2014/main" id="{946A308E-8986-4FB1-5F20-D0F6CCF75F58}"/>
              </a:ext>
            </a:extLst>
          </p:cNvPr>
          <p:cNvSpPr txBox="1"/>
          <p:nvPr/>
        </p:nvSpPr>
        <p:spPr>
          <a:xfrm>
            <a:off x="733423" y="4046744"/>
            <a:ext cx="10725152" cy="570486"/>
          </a:xfrm>
          <a:prstGeom prst="rect">
            <a:avLst/>
          </a:prstGeom>
        </p:spPr>
        <p:txBody>
          <a:bodyPr vert="horz" wrap="square" lIns="0" tIns="16329" rIns="0" bIns="0" rtlCol="0">
            <a:spAutoFit/>
          </a:bodyPr>
          <a:lstStyle/>
          <a:p>
            <a:pPr marL="269875" lvl="1" indent="-2540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W3 Schools Python Tutorials: </a:t>
            </a:r>
            <a:br>
              <a:rPr lang="en-GB" sz="1800" dirty="0">
                <a:solidFill>
                  <a:sysClr val="windowText" lastClr="000000"/>
                </a:solidFill>
                <a:latin typeface="Arial"/>
                <a:cs typeface="Arial"/>
              </a:rPr>
            </a:br>
            <a:r>
              <a:rPr lang="en-GB" sz="1800" i="1" dirty="0">
                <a:solidFill>
                  <a:sysClr val="windowText" lastClr="000000"/>
                </a:solidFill>
                <a:latin typeface="Arial"/>
                <a:cs typeface="Arial"/>
                <a:hlinkClick r:id="rId4"/>
              </a:rPr>
              <a:t>https://www.w3schools.com/python/</a:t>
            </a:r>
            <a:endParaRPr lang="en-GB" sz="1800" i="1" dirty="0">
              <a:solidFill>
                <a:sysClr val="windowText" lastClr="000000"/>
              </a:solidFill>
              <a:latin typeface="Arial"/>
              <a:cs typeface="Arial"/>
            </a:endParaRPr>
          </a:p>
        </p:txBody>
      </p:sp>
    </p:spTree>
    <p:extLst>
      <p:ext uri="{BB962C8B-B14F-4D97-AF65-F5344CB8AC3E}">
        <p14:creationId xmlns:p14="http://schemas.microsoft.com/office/powerpoint/2010/main" val="12835584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Thank you for your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684B6-D164-2F3F-95EB-21309075461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3866C59-ECE6-60E4-1DA6-E2CB0C02EA8D}"/>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1.1 Objectives: Teach methods for preparing raw data for analysis.</a:t>
            </a:r>
          </a:p>
        </p:txBody>
      </p:sp>
      <p:sp>
        <p:nvSpPr>
          <p:cNvPr id="5" name="object 3">
            <a:extLst>
              <a:ext uri="{FF2B5EF4-FFF2-40B4-BE49-F238E27FC236}">
                <a16:creationId xmlns:a16="http://schemas.microsoft.com/office/drawing/2014/main" id="{86702944-0874-C40C-B02F-F8CF816A6E87}"/>
              </a:ext>
            </a:extLst>
          </p:cNvPr>
          <p:cNvSpPr txBox="1"/>
          <p:nvPr/>
        </p:nvSpPr>
        <p:spPr>
          <a:xfrm>
            <a:off x="733424" y="1514807"/>
            <a:ext cx="10725152" cy="5833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This lab focuses on teaching students how to clean and prepare raw transport or tabular data before using it in analysis or </a:t>
            </a:r>
            <a:r>
              <a:rPr lang="en-GB" sz="1800" dirty="0" err="1">
                <a:solidFill>
                  <a:sysClr val="windowText" lastClr="000000"/>
                </a:solidFill>
                <a:latin typeface="Arial"/>
                <a:cs typeface="Arial"/>
              </a:rPr>
              <a:t>modeling</a:t>
            </a:r>
            <a:r>
              <a:rPr lang="en-GB" sz="1800" dirty="0">
                <a:solidFill>
                  <a:sysClr val="windowText" lastClr="000000"/>
                </a:solidFill>
                <a:latin typeface="Arial"/>
                <a:cs typeface="Arial"/>
              </a:rPr>
              <a:t>.</a:t>
            </a:r>
          </a:p>
        </p:txBody>
      </p:sp>
      <p:sp>
        <p:nvSpPr>
          <p:cNvPr id="2" name="object 3">
            <a:extLst>
              <a:ext uri="{FF2B5EF4-FFF2-40B4-BE49-F238E27FC236}">
                <a16:creationId xmlns:a16="http://schemas.microsoft.com/office/drawing/2014/main" id="{844BFDE6-6EEE-6F39-E3CD-40E1BE5D30D8}"/>
              </a:ext>
            </a:extLst>
          </p:cNvPr>
          <p:cNvSpPr txBox="1"/>
          <p:nvPr/>
        </p:nvSpPr>
        <p:spPr>
          <a:xfrm>
            <a:off x="726471" y="2305382"/>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You will learn:</a:t>
            </a:r>
          </a:p>
        </p:txBody>
      </p:sp>
      <p:sp>
        <p:nvSpPr>
          <p:cNvPr id="4" name="object 3">
            <a:extLst>
              <a:ext uri="{FF2B5EF4-FFF2-40B4-BE49-F238E27FC236}">
                <a16:creationId xmlns:a16="http://schemas.microsoft.com/office/drawing/2014/main" id="{BDBDA81F-76C8-6544-D3F2-2B330913BB09}"/>
              </a:ext>
            </a:extLst>
          </p:cNvPr>
          <p:cNvSpPr txBox="1"/>
          <p:nvPr/>
        </p:nvSpPr>
        <p:spPr>
          <a:xfrm>
            <a:off x="733424" y="2806134"/>
            <a:ext cx="10725152" cy="1760556"/>
          </a:xfrm>
          <a:prstGeom prst="rect">
            <a:avLst/>
          </a:prstGeom>
        </p:spPr>
        <p:txBody>
          <a:bodyPr vert="horz" wrap="square" lIns="0" tIns="16329" rIns="0" bIns="0" rtlCol="0">
            <a:spAutoFit/>
          </a:bodyPr>
          <a:lstStyle/>
          <a:p>
            <a:pPr marL="180975" defTabSz="1175644" hangingPunct="1">
              <a:lnSpc>
                <a:spcPct val="100000"/>
              </a:lnSpc>
              <a:spcBef>
                <a:spcPts val="129"/>
              </a:spcBef>
              <a:spcAft>
                <a:spcPts val="600"/>
              </a:spcAft>
            </a:pPr>
            <a:r>
              <a:rPr lang="en-GB" sz="1800" dirty="0">
                <a:solidFill>
                  <a:sysClr val="windowText" lastClr="000000"/>
                </a:solidFill>
                <a:latin typeface="Arial"/>
                <a:cs typeface="Arial"/>
              </a:rPr>
              <a:t>✅ Identify and handle </a:t>
            </a:r>
            <a:r>
              <a:rPr lang="en-GB" sz="1800" b="1" dirty="0">
                <a:solidFill>
                  <a:sysClr val="windowText" lastClr="000000"/>
                </a:solidFill>
                <a:latin typeface="Arial"/>
                <a:cs typeface="Arial"/>
              </a:rPr>
              <a:t>missing values, duplicates</a:t>
            </a:r>
            <a:r>
              <a:rPr lang="en-GB" sz="1800" dirty="0">
                <a:solidFill>
                  <a:sysClr val="windowText" lastClr="000000"/>
                </a:solidFill>
                <a:latin typeface="Arial"/>
                <a:cs typeface="Arial"/>
              </a:rPr>
              <a:t>, and </a:t>
            </a:r>
            <a:r>
              <a:rPr lang="en-GB" sz="1800" b="1" dirty="0">
                <a:solidFill>
                  <a:sysClr val="windowText" lastClr="000000"/>
                </a:solidFill>
                <a:latin typeface="Arial"/>
                <a:cs typeface="Arial"/>
              </a:rPr>
              <a:t>inconsistent formats</a:t>
            </a:r>
          </a:p>
          <a:p>
            <a:pPr marL="180975" defTabSz="1175644" hangingPunct="1">
              <a:lnSpc>
                <a:spcPct val="100000"/>
              </a:lnSpc>
              <a:spcBef>
                <a:spcPts val="129"/>
              </a:spcBef>
              <a:spcAft>
                <a:spcPts val="600"/>
              </a:spcAft>
            </a:pPr>
            <a:r>
              <a:rPr lang="en-GB" sz="1800" dirty="0">
                <a:solidFill>
                  <a:sysClr val="windowText" lastClr="000000"/>
                </a:solidFill>
                <a:latin typeface="Arial"/>
                <a:cs typeface="Arial"/>
              </a:rPr>
              <a:t>✅ Apply techniques like </a:t>
            </a:r>
            <a:r>
              <a:rPr lang="en-GB" sz="1800" b="1" dirty="0">
                <a:solidFill>
                  <a:sysClr val="windowText" lastClr="000000"/>
                </a:solidFill>
                <a:latin typeface="Arial"/>
                <a:cs typeface="Arial"/>
              </a:rPr>
              <a:t>standardization, normalization</a:t>
            </a:r>
            <a:r>
              <a:rPr lang="en-GB" sz="1800" dirty="0">
                <a:solidFill>
                  <a:sysClr val="windowText" lastClr="000000"/>
                </a:solidFill>
                <a:latin typeface="Arial"/>
                <a:cs typeface="Arial"/>
              </a:rPr>
              <a:t>, and </a:t>
            </a:r>
            <a:r>
              <a:rPr lang="en-GB" sz="1800" b="1" dirty="0">
                <a:solidFill>
                  <a:sysClr val="windowText" lastClr="000000"/>
                </a:solidFill>
                <a:latin typeface="Arial"/>
                <a:cs typeface="Arial"/>
              </a:rPr>
              <a:t>feature scaling</a:t>
            </a:r>
          </a:p>
          <a:p>
            <a:pPr marL="180975" defTabSz="1175644" hangingPunct="1">
              <a:lnSpc>
                <a:spcPct val="100000"/>
              </a:lnSpc>
              <a:spcBef>
                <a:spcPts val="129"/>
              </a:spcBef>
              <a:spcAft>
                <a:spcPts val="600"/>
              </a:spcAft>
            </a:pPr>
            <a:r>
              <a:rPr lang="en-GB" sz="1800" dirty="0">
                <a:solidFill>
                  <a:sysClr val="windowText" lastClr="000000"/>
                </a:solidFill>
                <a:latin typeface="Arial"/>
                <a:cs typeface="Arial"/>
              </a:rPr>
              <a:t>✅ Understand and implement </a:t>
            </a:r>
            <a:r>
              <a:rPr lang="en-GB" sz="1800" b="1" dirty="0">
                <a:solidFill>
                  <a:sysClr val="windowText" lastClr="000000"/>
                </a:solidFill>
                <a:latin typeface="Arial"/>
                <a:cs typeface="Arial"/>
              </a:rPr>
              <a:t>outlier detection </a:t>
            </a:r>
            <a:r>
              <a:rPr lang="en-GB" sz="1800" dirty="0">
                <a:solidFill>
                  <a:sysClr val="windowText" lastClr="000000"/>
                </a:solidFill>
                <a:latin typeface="Arial"/>
                <a:cs typeface="Arial"/>
              </a:rPr>
              <a:t>using </a:t>
            </a:r>
            <a:r>
              <a:rPr lang="en-GB" sz="1800" b="1" dirty="0">
                <a:solidFill>
                  <a:sysClr val="windowText" lastClr="000000"/>
                </a:solidFill>
                <a:latin typeface="Arial"/>
                <a:cs typeface="Arial"/>
              </a:rPr>
              <a:t>Z-scores</a:t>
            </a:r>
          </a:p>
          <a:p>
            <a:pPr marL="180975" defTabSz="1175644" hangingPunct="1">
              <a:lnSpc>
                <a:spcPct val="100000"/>
              </a:lnSpc>
              <a:spcBef>
                <a:spcPts val="129"/>
              </a:spcBef>
              <a:spcAft>
                <a:spcPts val="600"/>
              </a:spcAft>
            </a:pPr>
            <a:r>
              <a:rPr lang="en-GB" sz="1800" dirty="0">
                <a:solidFill>
                  <a:sysClr val="windowText" lastClr="000000"/>
                </a:solidFill>
                <a:latin typeface="Arial"/>
                <a:cs typeface="Arial"/>
              </a:rPr>
              <a:t>✅ Visualize </a:t>
            </a:r>
            <a:r>
              <a:rPr lang="en-GB" sz="1800" b="1" dirty="0">
                <a:solidFill>
                  <a:sysClr val="windowText" lastClr="000000"/>
                </a:solidFill>
                <a:latin typeface="Arial"/>
                <a:cs typeface="Arial"/>
              </a:rPr>
              <a:t>raw vs cleaned data </a:t>
            </a:r>
            <a:r>
              <a:rPr lang="en-GB" sz="1800" dirty="0">
                <a:solidFill>
                  <a:sysClr val="windowText" lastClr="000000"/>
                </a:solidFill>
                <a:latin typeface="Arial"/>
                <a:cs typeface="Arial"/>
              </a:rPr>
              <a:t>for comparison</a:t>
            </a:r>
          </a:p>
          <a:p>
            <a:pPr marL="180975" defTabSz="1175644" hangingPunct="1">
              <a:lnSpc>
                <a:spcPct val="100000"/>
              </a:lnSpc>
              <a:spcBef>
                <a:spcPts val="129"/>
              </a:spcBef>
              <a:spcAft>
                <a:spcPts val="600"/>
              </a:spcAft>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Export</a:t>
            </a:r>
            <a:r>
              <a:rPr lang="en-GB" sz="1800" dirty="0">
                <a:solidFill>
                  <a:sysClr val="windowText" lastClr="000000"/>
                </a:solidFill>
                <a:latin typeface="Arial"/>
                <a:cs typeface="Arial"/>
              </a:rPr>
              <a:t> a ready-to-use </a:t>
            </a:r>
            <a:r>
              <a:rPr lang="en-GB" sz="1800" b="1" dirty="0">
                <a:solidFill>
                  <a:sysClr val="windowText" lastClr="000000"/>
                </a:solidFill>
                <a:latin typeface="Arial"/>
                <a:cs typeface="Arial"/>
              </a:rPr>
              <a:t>cleaned dataset </a:t>
            </a:r>
            <a:r>
              <a:rPr lang="en-GB" sz="1800" dirty="0">
                <a:solidFill>
                  <a:sysClr val="windowText" lastClr="000000"/>
                </a:solidFill>
                <a:latin typeface="Arial"/>
                <a:cs typeface="Arial"/>
              </a:rPr>
              <a:t>for future projects</a:t>
            </a:r>
          </a:p>
        </p:txBody>
      </p:sp>
      <p:sp>
        <p:nvSpPr>
          <p:cNvPr id="6" name="object 3">
            <a:extLst>
              <a:ext uri="{FF2B5EF4-FFF2-40B4-BE49-F238E27FC236}">
                <a16:creationId xmlns:a16="http://schemas.microsoft.com/office/drawing/2014/main" id="{0E0A04AE-AD4A-17B9-8D8F-27D6EAFB90A6}"/>
              </a:ext>
            </a:extLst>
          </p:cNvPr>
          <p:cNvSpPr txBox="1"/>
          <p:nvPr/>
        </p:nvSpPr>
        <p:spPr>
          <a:xfrm>
            <a:off x="733424" y="4773955"/>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By the end of this lab, you’ll be equipped with the essential skills to transform messy, real-world data into a reliable format for transport research and analysis.</a:t>
            </a:r>
          </a:p>
        </p:txBody>
      </p:sp>
      <p:sp>
        <p:nvSpPr>
          <p:cNvPr id="9" name="object 2">
            <a:extLst>
              <a:ext uri="{FF2B5EF4-FFF2-40B4-BE49-F238E27FC236}">
                <a16:creationId xmlns:a16="http://schemas.microsoft.com/office/drawing/2014/main" id="{44141EA5-C574-3A02-5C6F-FC0CC997CEC0}"/>
              </a:ext>
            </a:extLst>
          </p:cNvPr>
          <p:cNvSpPr txBox="1">
            <a:spLocks noGrp="1"/>
          </p:cNvSpPr>
          <p:nvPr>
            <p:ph type="title"/>
          </p:nvPr>
        </p:nvSpPr>
        <p:spPr>
          <a:xfrm>
            <a:off x="726471" y="427119"/>
            <a:ext cx="4645629"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Lab Overview and Required Tools</a:t>
            </a:r>
          </a:p>
        </p:txBody>
      </p:sp>
    </p:spTree>
    <p:extLst>
      <p:ext uri="{BB962C8B-B14F-4D97-AF65-F5344CB8AC3E}">
        <p14:creationId xmlns:p14="http://schemas.microsoft.com/office/powerpoint/2010/main" val="48912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47822-44B5-8045-A64A-F1BD7A8C5B7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39B6FA5-5035-0E97-3929-F787C348772B}"/>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1.2 Lab Content and Time Allocation</a:t>
            </a:r>
          </a:p>
        </p:txBody>
      </p:sp>
      <p:sp>
        <p:nvSpPr>
          <p:cNvPr id="5" name="object 3">
            <a:extLst>
              <a:ext uri="{FF2B5EF4-FFF2-40B4-BE49-F238E27FC236}">
                <a16:creationId xmlns:a16="http://schemas.microsoft.com/office/drawing/2014/main" id="{F9B7D2E2-FE71-2A9A-6F9E-C7A4B9966F66}"/>
              </a:ext>
            </a:extLst>
          </p:cNvPr>
          <p:cNvSpPr txBox="1"/>
          <p:nvPr/>
        </p:nvSpPr>
        <p:spPr>
          <a:xfrm>
            <a:off x="733424" y="1514807"/>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In this lab, we will explore essential data preprocessing techniques for preparing raw transport and tabular datasets. Students will learn to clean, standardize, and visualize data using Python and Google </a:t>
            </a:r>
            <a:r>
              <a:rPr lang="en-GB" sz="1800" dirty="0" err="1">
                <a:solidFill>
                  <a:sysClr val="windowText" lastClr="000000"/>
                </a:solidFill>
                <a:latin typeface="Arial"/>
                <a:cs typeface="Arial"/>
              </a:rPr>
              <a:t>Colab</a:t>
            </a:r>
            <a:r>
              <a:rPr lang="en-GB" sz="1800" dirty="0">
                <a:solidFill>
                  <a:sysClr val="windowText" lastClr="000000"/>
                </a:solidFill>
                <a:latin typeface="Arial"/>
                <a:cs typeface="Arial"/>
              </a:rPr>
              <a:t>.</a:t>
            </a:r>
          </a:p>
        </p:txBody>
      </p:sp>
      <p:sp>
        <p:nvSpPr>
          <p:cNvPr id="11" name="object 2">
            <a:extLst>
              <a:ext uri="{FF2B5EF4-FFF2-40B4-BE49-F238E27FC236}">
                <a16:creationId xmlns:a16="http://schemas.microsoft.com/office/drawing/2014/main" id="{069F1C98-F538-424B-C01D-59706A57D3AD}"/>
              </a:ext>
            </a:extLst>
          </p:cNvPr>
          <p:cNvSpPr txBox="1">
            <a:spLocks noGrp="1"/>
          </p:cNvSpPr>
          <p:nvPr>
            <p:ph type="title"/>
          </p:nvPr>
        </p:nvSpPr>
        <p:spPr>
          <a:xfrm>
            <a:off x="726471" y="427119"/>
            <a:ext cx="4645629"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Lab Overview and Required Tools</a:t>
            </a:r>
          </a:p>
        </p:txBody>
      </p:sp>
      <p:graphicFrame>
        <p:nvGraphicFramePr>
          <p:cNvPr id="10" name="Table 9">
            <a:extLst>
              <a:ext uri="{FF2B5EF4-FFF2-40B4-BE49-F238E27FC236}">
                <a16:creationId xmlns:a16="http://schemas.microsoft.com/office/drawing/2014/main" id="{F97DD135-A473-A8C1-F5FD-5C2A116C2CD8}"/>
              </a:ext>
            </a:extLst>
          </p:cNvPr>
          <p:cNvGraphicFramePr>
            <a:graphicFrameLocks noGrp="1"/>
          </p:cNvGraphicFramePr>
          <p:nvPr>
            <p:extLst>
              <p:ext uri="{D42A27DB-BD31-4B8C-83A1-F6EECF244321}">
                <p14:modId xmlns:p14="http://schemas.microsoft.com/office/powerpoint/2010/main" val="1613606638"/>
              </p:ext>
            </p:extLst>
          </p:nvPr>
        </p:nvGraphicFramePr>
        <p:xfrm>
          <a:off x="733424" y="2194540"/>
          <a:ext cx="10741781" cy="3719068"/>
        </p:xfrm>
        <a:graphic>
          <a:graphicData uri="http://schemas.openxmlformats.org/drawingml/2006/table">
            <a:tbl>
              <a:tblPr firstRow="1" bandRow="1">
                <a:tableStyleId>{5C22544A-7EE6-4342-B048-85BDC9FD1C3A}</a:tableStyleId>
              </a:tblPr>
              <a:tblGrid>
                <a:gridCol w="932180">
                  <a:extLst>
                    <a:ext uri="{9D8B030D-6E8A-4147-A177-3AD203B41FA5}">
                      <a16:colId xmlns:a16="http://schemas.microsoft.com/office/drawing/2014/main" val="1755482268"/>
                    </a:ext>
                  </a:extLst>
                </a:gridCol>
                <a:gridCol w="3078518">
                  <a:extLst>
                    <a:ext uri="{9D8B030D-6E8A-4147-A177-3AD203B41FA5}">
                      <a16:colId xmlns:a16="http://schemas.microsoft.com/office/drawing/2014/main" val="3311583749"/>
                    </a:ext>
                  </a:extLst>
                </a:gridCol>
                <a:gridCol w="1871083">
                  <a:extLst>
                    <a:ext uri="{9D8B030D-6E8A-4147-A177-3AD203B41FA5}">
                      <a16:colId xmlns:a16="http://schemas.microsoft.com/office/drawing/2014/main" val="1522891638"/>
                    </a:ext>
                  </a:extLst>
                </a:gridCol>
                <a:gridCol w="1368000">
                  <a:extLst>
                    <a:ext uri="{9D8B030D-6E8A-4147-A177-3AD203B41FA5}">
                      <a16:colId xmlns:a16="http://schemas.microsoft.com/office/drawing/2014/main" val="3508822070"/>
                    </a:ext>
                  </a:extLst>
                </a:gridCol>
                <a:gridCol w="2052000">
                  <a:extLst>
                    <a:ext uri="{9D8B030D-6E8A-4147-A177-3AD203B41FA5}">
                      <a16:colId xmlns:a16="http://schemas.microsoft.com/office/drawing/2014/main" val="2645060776"/>
                    </a:ext>
                  </a:extLst>
                </a:gridCol>
                <a:gridCol w="1440000">
                  <a:extLst>
                    <a:ext uri="{9D8B030D-6E8A-4147-A177-3AD203B41FA5}">
                      <a16:colId xmlns:a16="http://schemas.microsoft.com/office/drawing/2014/main" val="3475959410"/>
                    </a:ext>
                  </a:extLst>
                </a:gridCol>
              </a:tblGrid>
              <a:tr h="370840">
                <a:tc>
                  <a:txBody>
                    <a:bodyPr/>
                    <a:lstStyle/>
                    <a:p>
                      <a:pPr algn="ctr"/>
                      <a:r>
                        <a:rPr lang="en-GB" sz="1800" dirty="0"/>
                        <a:t>Section</a:t>
                      </a:r>
                      <a:endParaRPr lang="LID4096" sz="1800" dirty="0"/>
                    </a:p>
                  </a:txBody>
                  <a:tcPr/>
                </a:tc>
                <a:tc>
                  <a:txBody>
                    <a:bodyPr/>
                    <a:lstStyle/>
                    <a:p>
                      <a:pPr algn="ctr"/>
                      <a:r>
                        <a:rPr lang="en-GB" sz="1800" dirty="0"/>
                        <a:t>Topic</a:t>
                      </a:r>
                      <a:endParaRPr lang="LID4096" sz="1800" dirty="0"/>
                    </a:p>
                  </a:txBody>
                  <a:tcPr/>
                </a:tc>
                <a:tc>
                  <a:txBody>
                    <a:bodyPr/>
                    <a:lstStyle/>
                    <a:p>
                      <a:pPr algn="ctr"/>
                      <a:r>
                        <a:rPr lang="en-GB" sz="1800" dirty="0"/>
                        <a:t>Tools</a:t>
                      </a:r>
                      <a:endParaRPr lang="LID4096" sz="1800" dirty="0"/>
                    </a:p>
                  </a:txBody>
                  <a:tcPr/>
                </a:tc>
                <a:tc>
                  <a:txBody>
                    <a:bodyPr/>
                    <a:lstStyle/>
                    <a:p>
                      <a:pPr algn="ctr"/>
                      <a:r>
                        <a:rPr lang="en-GB" sz="1800" dirty="0"/>
                        <a:t>Activity Type</a:t>
                      </a:r>
                      <a:endParaRPr lang="LID4096" sz="1800" dirty="0"/>
                    </a:p>
                  </a:txBody>
                  <a:tcPr/>
                </a:tc>
                <a:tc>
                  <a:txBody>
                    <a:bodyPr/>
                    <a:lstStyle/>
                    <a:p>
                      <a:pPr algn="ctr"/>
                      <a:r>
                        <a:rPr lang="en-GB" sz="1800" dirty="0"/>
                        <a:t>Activity Done By</a:t>
                      </a:r>
                      <a:endParaRPr lang="LID4096" sz="1800" dirty="0"/>
                    </a:p>
                  </a:txBody>
                  <a:tcPr/>
                </a:tc>
                <a:tc>
                  <a:txBody>
                    <a:bodyPr/>
                    <a:lstStyle/>
                    <a:p>
                      <a:pPr algn="ctr"/>
                      <a:r>
                        <a:rPr lang="en-GB" sz="1800" dirty="0"/>
                        <a:t>Duration (min)</a:t>
                      </a:r>
                      <a:endParaRPr lang="LID4096" sz="1800" dirty="0"/>
                    </a:p>
                  </a:txBody>
                  <a:tcPr/>
                </a:tc>
                <a:extLst>
                  <a:ext uri="{0D108BD9-81ED-4DB2-BD59-A6C34878D82A}">
                    <a16:rowId xmlns:a16="http://schemas.microsoft.com/office/drawing/2014/main" val="2509159265"/>
                  </a:ext>
                </a:extLst>
              </a:tr>
              <a:tr h="370840">
                <a:tc>
                  <a:txBody>
                    <a:bodyPr/>
                    <a:lstStyle/>
                    <a:p>
                      <a:pPr algn="ctr">
                        <a:lnSpc>
                          <a:spcPct val="115000"/>
                        </a:lnSpc>
                        <a:spcAft>
                          <a:spcPts val="800"/>
                        </a:spcAft>
                      </a:pPr>
                      <a:r>
                        <a:rPr lang="en-GB" sz="1800" b="0" kern="100" dirty="0">
                          <a:solidFill>
                            <a:schemeClr val="tx1"/>
                          </a:solidFill>
                          <a:effectLst/>
                          <a:latin typeface="+mn-lt"/>
                          <a:ea typeface="Aptos" panose="020B0004020202020204" pitchFamily="34" charset="0"/>
                          <a:cs typeface="Times New Roman" panose="02020603050405020304" pitchFamily="18" charset="0"/>
                        </a:rPr>
                        <a:t>1</a:t>
                      </a:r>
                    </a:p>
                  </a:txBody>
                  <a:tcPr marL="68580" marR="68580" marT="0" marB="0" anchor="ctr"/>
                </a:tc>
                <a:tc>
                  <a:txBody>
                    <a:bodyPr/>
                    <a:lstStyle/>
                    <a:p>
                      <a:pPr algn="l">
                        <a:lnSpc>
                          <a:spcPct val="115000"/>
                        </a:lnSpc>
                        <a:spcAft>
                          <a:spcPts val="800"/>
                        </a:spcAft>
                      </a:pPr>
                      <a:r>
                        <a:rPr lang="en-GB" sz="1800" b="0" kern="100" dirty="0">
                          <a:solidFill>
                            <a:schemeClr val="tx1"/>
                          </a:solidFill>
                          <a:effectLst/>
                          <a:latin typeface="+mn-lt"/>
                          <a:ea typeface="Aptos" panose="020B0004020202020204" pitchFamily="34" charset="0"/>
                          <a:cs typeface="Times New Roman" panose="02020603050405020304" pitchFamily="18" charset="0"/>
                        </a:rPr>
                        <a:t>Lab Overview &amp; Required Tools</a:t>
                      </a:r>
                      <a:endParaRPr lang="en-AT"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b="0" kern="100" dirty="0">
                          <a:solidFill>
                            <a:schemeClr val="tx1"/>
                          </a:solidFill>
                          <a:effectLst/>
                          <a:latin typeface="+mn-lt"/>
                          <a:ea typeface="Aptos" panose="020B0004020202020204" pitchFamily="34" charset="0"/>
                          <a:cs typeface="Times New Roman" panose="02020603050405020304" pitchFamily="18" charset="0"/>
                        </a:rPr>
                        <a:t>-</a:t>
                      </a:r>
                    </a:p>
                  </a:txBody>
                  <a:tcPr marL="68580" marR="68580" marT="0" marB="0" anchor="ctr"/>
                </a:tc>
                <a:tc>
                  <a:txBody>
                    <a:bodyPr/>
                    <a:lstStyle/>
                    <a:p>
                      <a:pPr algn="ctr">
                        <a:lnSpc>
                          <a:spcPct val="115000"/>
                        </a:lnSpc>
                        <a:spcAft>
                          <a:spcPts val="800"/>
                        </a:spcAft>
                      </a:pPr>
                      <a:r>
                        <a:rPr lang="en-GB" sz="1800" b="0" kern="100" dirty="0">
                          <a:solidFill>
                            <a:schemeClr val="tx1"/>
                          </a:solidFill>
                          <a:effectLst/>
                          <a:latin typeface="+mn-lt"/>
                          <a:ea typeface="Aptos" panose="020B0004020202020204" pitchFamily="34" charset="0"/>
                          <a:cs typeface="Times New Roman" panose="02020603050405020304" pitchFamily="18" charset="0"/>
                        </a:rPr>
                        <a:t>Presentation</a:t>
                      </a:r>
                    </a:p>
                  </a:txBody>
                  <a:tcPr marL="68580" marR="68580" marT="0" marB="0" anchor="ctr"/>
                </a:tc>
                <a:tc>
                  <a:txBody>
                    <a:bodyPr/>
                    <a:lstStyle/>
                    <a:p>
                      <a:pPr algn="ctr">
                        <a:lnSpc>
                          <a:spcPct val="115000"/>
                        </a:lnSpc>
                        <a:spcAft>
                          <a:spcPts val="800"/>
                        </a:spcAft>
                      </a:pPr>
                      <a:r>
                        <a:rPr lang="en-GB" sz="1800" b="0" kern="100" dirty="0">
                          <a:solidFill>
                            <a:schemeClr val="tx1"/>
                          </a:solidFill>
                          <a:effectLst/>
                          <a:latin typeface="+mn-lt"/>
                          <a:ea typeface="Aptos" panose="020B0004020202020204" pitchFamily="34" charset="0"/>
                          <a:cs typeface="Times New Roman" panose="02020603050405020304" pitchFamily="18" charset="0"/>
                        </a:rPr>
                        <a:t>Teacher</a:t>
                      </a:r>
                    </a:p>
                  </a:txBody>
                  <a:tcPr marL="68580" marR="68580" marT="0" marB="0" anchor="ctr"/>
                </a:tc>
                <a:tc>
                  <a:txBody>
                    <a:bodyPr/>
                    <a:lstStyle/>
                    <a:p>
                      <a:pPr algn="ctr">
                        <a:lnSpc>
                          <a:spcPct val="115000"/>
                        </a:lnSpc>
                        <a:spcAft>
                          <a:spcPts val="800"/>
                        </a:spcAft>
                      </a:pPr>
                      <a:r>
                        <a:rPr lang="en-GB" sz="1800" b="0" kern="100" dirty="0">
                          <a:solidFill>
                            <a:schemeClr val="tx1"/>
                          </a:solidFill>
                          <a:effectLst/>
                          <a:latin typeface="+mn-lt"/>
                          <a:ea typeface="Aptos" panose="020B0004020202020204" pitchFamily="34" charset="0"/>
                          <a:cs typeface="Times New Roman" panose="02020603050405020304" pitchFamily="18" charset="0"/>
                        </a:rPr>
                        <a:t>10</a:t>
                      </a:r>
                    </a:p>
                  </a:txBody>
                  <a:tcPr marL="68580" marR="68580" marT="0" marB="0" anchor="ctr"/>
                </a:tc>
                <a:extLst>
                  <a:ext uri="{0D108BD9-81ED-4DB2-BD59-A6C34878D82A}">
                    <a16:rowId xmlns:a16="http://schemas.microsoft.com/office/drawing/2014/main" val="1955390290"/>
                  </a:ext>
                </a:extLst>
              </a:tr>
              <a:tr h="370840">
                <a:tc>
                  <a:txBody>
                    <a:bodyPr/>
                    <a:lstStyle/>
                    <a:p>
                      <a:pPr algn="ctr">
                        <a:lnSpc>
                          <a:spcPct val="115000"/>
                        </a:lnSpc>
                        <a:spcAft>
                          <a:spcPts val="800"/>
                        </a:spcAft>
                      </a:pPr>
                      <a:r>
                        <a:rPr lang="en-GB" sz="1800" b="0" kern="100" dirty="0">
                          <a:solidFill>
                            <a:schemeClr val="tx1"/>
                          </a:solidFill>
                          <a:effectLst/>
                          <a:latin typeface="+mn-lt"/>
                          <a:ea typeface="Aptos" panose="020B0004020202020204" pitchFamily="34" charset="0"/>
                          <a:cs typeface="Times New Roman" panose="02020603050405020304" pitchFamily="18" charset="0"/>
                        </a:rPr>
                        <a:t>2</a:t>
                      </a:r>
                    </a:p>
                  </a:txBody>
                  <a:tcPr marL="68580" marR="68580" marT="0" marB="0" anchor="ctr"/>
                </a:tc>
                <a:tc>
                  <a:txBody>
                    <a:bodyPr/>
                    <a:lstStyle/>
                    <a:p>
                      <a:pPr algn="l">
                        <a:lnSpc>
                          <a:spcPct val="115000"/>
                        </a:lnSpc>
                        <a:spcAft>
                          <a:spcPts val="800"/>
                        </a:spcAft>
                      </a:pPr>
                      <a:r>
                        <a:rPr lang="en-AT" sz="1800" b="0" kern="100" dirty="0">
                          <a:solidFill>
                            <a:schemeClr val="tx1"/>
                          </a:solidFill>
                          <a:effectLst/>
                          <a:latin typeface="+mn-lt"/>
                          <a:ea typeface="Aptos" panose="020B0004020202020204" pitchFamily="34" charset="0"/>
                          <a:cs typeface="Times New Roman" panose="02020603050405020304" pitchFamily="18" charset="0"/>
                        </a:rPr>
                        <a:t>Data Preprocessing techniques</a:t>
                      </a:r>
                    </a:p>
                  </a:txBody>
                  <a:tcPr marL="68580" marR="68580" marT="0" marB="0" anchor="ctr"/>
                </a:tc>
                <a:tc>
                  <a:txBody>
                    <a:bodyPr/>
                    <a:lstStyle/>
                    <a:p>
                      <a:pPr algn="ctr">
                        <a:lnSpc>
                          <a:spcPct val="115000"/>
                        </a:lnSpc>
                        <a:spcAft>
                          <a:spcPts val="800"/>
                        </a:spcAft>
                      </a:pPr>
                      <a:r>
                        <a:rPr lang="en-GB" sz="1800" b="0" kern="100" dirty="0">
                          <a:solidFill>
                            <a:schemeClr val="tx1"/>
                          </a:solidFill>
                          <a:effectLst/>
                          <a:latin typeface="+mn-lt"/>
                          <a:ea typeface="Aptos" panose="020B0004020202020204" pitchFamily="34" charset="0"/>
                          <a:cs typeface="Times New Roman" panose="02020603050405020304" pitchFamily="18" charset="0"/>
                        </a:rPr>
                        <a:t>-</a:t>
                      </a:r>
                    </a:p>
                  </a:txBody>
                  <a:tcPr marL="68580" marR="68580" marT="0" marB="0" anchor="ctr"/>
                </a:tc>
                <a:tc>
                  <a:txBody>
                    <a:bodyPr/>
                    <a:lstStyle/>
                    <a:p>
                      <a:pPr algn="ctr">
                        <a:lnSpc>
                          <a:spcPct val="115000"/>
                        </a:lnSpc>
                        <a:spcAft>
                          <a:spcPts val="800"/>
                        </a:spcAft>
                      </a:pPr>
                      <a:r>
                        <a:rPr lang="en-GB" sz="1800" b="0" kern="100" dirty="0">
                          <a:solidFill>
                            <a:schemeClr val="tx1"/>
                          </a:solidFill>
                          <a:effectLst/>
                          <a:latin typeface="+mn-lt"/>
                          <a:ea typeface="Aptos" panose="020B0004020202020204" pitchFamily="34" charset="0"/>
                          <a:cs typeface="Times New Roman" panose="02020603050405020304" pitchFamily="18" charset="0"/>
                        </a:rPr>
                        <a:t>Presentation</a:t>
                      </a:r>
                    </a:p>
                  </a:txBody>
                  <a:tcPr marL="68580" marR="68580" marT="0" marB="0" anchor="ctr"/>
                </a:tc>
                <a:tc>
                  <a:txBody>
                    <a:bodyPr/>
                    <a:lstStyle/>
                    <a:p>
                      <a:pPr algn="ctr">
                        <a:lnSpc>
                          <a:spcPct val="115000"/>
                        </a:lnSpc>
                        <a:spcAft>
                          <a:spcPts val="800"/>
                        </a:spcAft>
                      </a:pPr>
                      <a:r>
                        <a:rPr lang="en-GB" sz="1800" b="0" kern="100" dirty="0">
                          <a:solidFill>
                            <a:schemeClr val="tx1"/>
                          </a:solidFill>
                          <a:effectLst/>
                          <a:latin typeface="+mn-lt"/>
                          <a:ea typeface="Aptos" panose="020B0004020202020204" pitchFamily="34" charset="0"/>
                          <a:cs typeface="Times New Roman" panose="02020603050405020304" pitchFamily="18" charset="0"/>
                        </a:rPr>
                        <a:t>Teacher</a:t>
                      </a:r>
                    </a:p>
                  </a:txBody>
                  <a:tcPr marL="68580" marR="68580" marT="0" marB="0" anchor="ctr"/>
                </a:tc>
                <a:tc>
                  <a:txBody>
                    <a:bodyPr/>
                    <a:lstStyle/>
                    <a:p>
                      <a:pPr algn="ctr">
                        <a:lnSpc>
                          <a:spcPct val="115000"/>
                        </a:lnSpc>
                        <a:spcAft>
                          <a:spcPts val="800"/>
                        </a:spcAft>
                      </a:pPr>
                      <a:r>
                        <a:rPr lang="en-GB" sz="1800" b="0" kern="100" dirty="0">
                          <a:solidFill>
                            <a:schemeClr val="tx1"/>
                          </a:solidFill>
                          <a:effectLst/>
                          <a:latin typeface="+mn-lt"/>
                          <a:ea typeface="Aptos" panose="020B0004020202020204" pitchFamily="34" charset="0"/>
                          <a:cs typeface="Times New Roman" panose="02020603050405020304" pitchFamily="18" charset="0"/>
                        </a:rPr>
                        <a:t>10</a:t>
                      </a:r>
                    </a:p>
                  </a:txBody>
                  <a:tcPr marL="68580" marR="68580" marT="0" marB="0" anchor="ctr"/>
                </a:tc>
                <a:extLst>
                  <a:ext uri="{0D108BD9-81ED-4DB2-BD59-A6C34878D82A}">
                    <a16:rowId xmlns:a16="http://schemas.microsoft.com/office/drawing/2014/main" val="2175920149"/>
                  </a:ext>
                </a:extLst>
              </a:tr>
              <a:tr h="370840">
                <a:tc>
                  <a:txBody>
                    <a:bodyPr/>
                    <a:lstStyle/>
                    <a:p>
                      <a:pPr algn="ctr">
                        <a:lnSpc>
                          <a:spcPct val="115000"/>
                        </a:lnSpc>
                        <a:spcAft>
                          <a:spcPts val="800"/>
                        </a:spcAft>
                      </a:pPr>
                      <a:r>
                        <a:rPr lang="en-GB" sz="1800" b="0" kern="100" dirty="0">
                          <a:solidFill>
                            <a:schemeClr val="tx1"/>
                          </a:solidFill>
                          <a:effectLst/>
                          <a:latin typeface="+mn-lt"/>
                          <a:ea typeface="Aptos" panose="020B0004020202020204" pitchFamily="34" charset="0"/>
                          <a:cs typeface="Times New Roman" panose="02020603050405020304" pitchFamily="18" charset="0"/>
                        </a:rPr>
                        <a:t>3</a:t>
                      </a:r>
                    </a:p>
                  </a:txBody>
                  <a:tcPr marL="68580" marR="68580" marT="0" marB="0" anchor="ctr"/>
                </a:tc>
                <a:tc>
                  <a:txBody>
                    <a:bodyPr/>
                    <a:lstStyle/>
                    <a:p>
                      <a:pPr algn="l">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Data Format Standardizing</a:t>
                      </a:r>
                    </a:p>
                  </a:txBody>
                  <a:tcPr marL="68580" marR="68580" marT="0" marB="0" anchor="ctr"/>
                </a:tc>
                <a:tc>
                  <a:txBody>
                    <a:bodyPr/>
                    <a:lstStyle/>
                    <a:p>
                      <a:pPr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a:t>
                      </a:r>
                    </a:p>
                  </a:txBody>
                  <a:tcPr marL="68580" marR="68580" marT="0" marB="0" anchor="ctr"/>
                </a:tc>
                <a:tc>
                  <a:txBody>
                    <a:bodyPr/>
                    <a:lstStyle/>
                    <a:p>
                      <a:pPr algn="ctr">
                        <a:lnSpc>
                          <a:spcPct val="115000"/>
                        </a:lnSpc>
                        <a:spcAft>
                          <a:spcPts val="800"/>
                        </a:spcAft>
                      </a:pPr>
                      <a:r>
                        <a:rPr lang="en-GB" sz="1800" b="0" kern="100" dirty="0">
                          <a:solidFill>
                            <a:schemeClr val="tx1"/>
                          </a:solidFill>
                          <a:effectLst/>
                          <a:latin typeface="+mn-lt"/>
                          <a:ea typeface="Aptos" panose="020B0004020202020204" pitchFamily="34" charset="0"/>
                          <a:cs typeface="Times New Roman" panose="02020603050405020304" pitchFamily="18" charset="0"/>
                        </a:rPr>
                        <a:t>Presentation</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b="0" kern="100" dirty="0">
                          <a:solidFill>
                            <a:schemeClr val="tx1"/>
                          </a:solidFill>
                          <a:effectLst/>
                          <a:latin typeface="+mn-lt"/>
                          <a:ea typeface="Aptos" panose="020B0004020202020204" pitchFamily="34" charset="0"/>
                          <a:cs typeface="Times New Roman" panose="02020603050405020304" pitchFamily="18" charset="0"/>
                        </a:rPr>
                        <a:t>Teacher</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10</a:t>
                      </a:r>
                    </a:p>
                  </a:txBody>
                  <a:tcPr marL="68580" marR="68580" marT="0" marB="0" anchor="ctr"/>
                </a:tc>
                <a:extLst>
                  <a:ext uri="{0D108BD9-81ED-4DB2-BD59-A6C34878D82A}">
                    <a16:rowId xmlns:a16="http://schemas.microsoft.com/office/drawing/2014/main" val="3845288351"/>
                  </a:ext>
                </a:extLst>
              </a:tr>
              <a:tr h="370840">
                <a:tc>
                  <a:txBody>
                    <a:bodyPr/>
                    <a:lstStyle/>
                    <a:p>
                      <a:pPr algn="ctr">
                        <a:lnSpc>
                          <a:spcPct val="115000"/>
                        </a:lnSpc>
                        <a:spcAft>
                          <a:spcPts val="800"/>
                        </a:spcAft>
                      </a:pPr>
                      <a:r>
                        <a:rPr lang="en-GB" sz="1800" b="0" kern="100" dirty="0">
                          <a:solidFill>
                            <a:schemeClr val="tx1"/>
                          </a:solidFill>
                          <a:effectLst/>
                          <a:latin typeface="+mn-lt"/>
                          <a:ea typeface="Aptos" panose="020B0004020202020204" pitchFamily="34" charset="0"/>
                          <a:cs typeface="Times New Roman" panose="02020603050405020304" pitchFamily="18" charset="0"/>
                        </a:rPr>
                        <a:t>4</a:t>
                      </a:r>
                    </a:p>
                  </a:txBody>
                  <a:tcPr marL="68580" marR="68580" marT="0" marB="0" anchor="ctr"/>
                </a:tc>
                <a:tc>
                  <a:txBody>
                    <a:bodyPr/>
                    <a:lstStyle/>
                    <a:p>
                      <a:pPr algn="l">
                        <a:lnSpc>
                          <a:spcPct val="115000"/>
                        </a:lnSpc>
                        <a:spcAft>
                          <a:spcPts val="800"/>
                        </a:spcAft>
                      </a:pPr>
                      <a:r>
                        <a:rPr lang="en-AT" sz="1800" kern="100" dirty="0">
                          <a:solidFill>
                            <a:schemeClr val="tx1"/>
                          </a:solidFill>
                          <a:effectLst/>
                          <a:latin typeface="+mn-lt"/>
                          <a:ea typeface="Aptos" panose="020B0004020202020204" pitchFamily="34" charset="0"/>
                          <a:cs typeface="Times New Roman" panose="02020603050405020304" pitchFamily="18" charset="0"/>
                        </a:rPr>
                        <a:t>Case Study</a:t>
                      </a:r>
                    </a:p>
                  </a:txBody>
                  <a:tcPr marL="68580" marR="68580" marT="0" marB="0" anchor="ctr"/>
                </a:tc>
                <a:tc>
                  <a:txBody>
                    <a:bodyPr/>
                    <a:lstStyle/>
                    <a:p>
                      <a:pPr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Excel</a:t>
                      </a:r>
                    </a:p>
                  </a:txBody>
                  <a:tcPr marL="68580" marR="68580" marT="0" marB="0" anchor="ctr"/>
                </a:tc>
                <a:tc>
                  <a:txBody>
                    <a:bodyPr/>
                    <a:lstStyle/>
                    <a:p>
                      <a:pPr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Practical</a:t>
                      </a:r>
                    </a:p>
                  </a:txBody>
                  <a:tcPr marL="68580" marR="68580" marT="0" marB="0" anchor="ctr"/>
                </a:tc>
                <a:tc>
                  <a:txBody>
                    <a:bodyPr/>
                    <a:lstStyle/>
                    <a:p>
                      <a:pPr algn="ctr">
                        <a:lnSpc>
                          <a:spcPct val="115000"/>
                        </a:lnSpc>
                        <a:spcAft>
                          <a:spcPts val="800"/>
                        </a:spcAft>
                      </a:pPr>
                      <a:r>
                        <a:rPr lang="en-GB" sz="1800" b="0" kern="100" dirty="0">
                          <a:solidFill>
                            <a:schemeClr val="tx1"/>
                          </a:solidFill>
                          <a:effectLst/>
                          <a:latin typeface="+mn-lt"/>
                          <a:ea typeface="Aptos" panose="020B0004020202020204" pitchFamily="34" charset="0"/>
                          <a:cs typeface="Times New Roman" panose="02020603050405020304" pitchFamily="18" charset="0"/>
                        </a:rPr>
                        <a:t>Teacher + Student</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15</a:t>
                      </a:r>
                    </a:p>
                  </a:txBody>
                  <a:tcPr marL="68580" marR="68580" marT="0" marB="0" anchor="ctr"/>
                </a:tc>
                <a:extLst>
                  <a:ext uri="{0D108BD9-81ED-4DB2-BD59-A6C34878D82A}">
                    <a16:rowId xmlns:a16="http://schemas.microsoft.com/office/drawing/2014/main" val="2054510909"/>
                  </a:ext>
                </a:extLst>
              </a:tr>
              <a:tr h="370840">
                <a:tc>
                  <a:txBody>
                    <a:bodyPr/>
                    <a:lstStyle/>
                    <a:p>
                      <a:pPr algn="ctr">
                        <a:lnSpc>
                          <a:spcPct val="115000"/>
                        </a:lnSpc>
                        <a:spcAft>
                          <a:spcPts val="800"/>
                        </a:spcAft>
                      </a:pPr>
                      <a:r>
                        <a:rPr lang="en-GB" sz="1800" b="0" kern="100" dirty="0">
                          <a:solidFill>
                            <a:schemeClr val="tx1"/>
                          </a:solidFill>
                          <a:effectLst/>
                          <a:latin typeface="+mn-lt"/>
                          <a:ea typeface="Aptos" panose="020B0004020202020204" pitchFamily="34" charset="0"/>
                          <a:cs typeface="Times New Roman" panose="02020603050405020304" pitchFamily="18" charset="0"/>
                        </a:rPr>
                        <a:t>5</a:t>
                      </a:r>
                    </a:p>
                  </a:txBody>
                  <a:tcPr marL="68580" marR="68580" marT="0" marB="0" anchor="ctr"/>
                </a:tc>
                <a:tc>
                  <a:txBody>
                    <a:bodyPr/>
                    <a:lstStyle/>
                    <a:p>
                      <a:pPr algn="l">
                        <a:lnSpc>
                          <a:spcPct val="115000"/>
                        </a:lnSpc>
                        <a:spcAft>
                          <a:spcPts val="800"/>
                        </a:spcAft>
                      </a:pPr>
                      <a:r>
                        <a:rPr lang="en-AT" sz="1800" kern="100" dirty="0">
                          <a:solidFill>
                            <a:schemeClr val="tx1"/>
                          </a:solidFill>
                          <a:effectLst/>
                          <a:latin typeface="+mn-lt"/>
                          <a:ea typeface="Aptos" panose="020B0004020202020204" pitchFamily="34" charset="0"/>
                          <a:cs typeface="Times New Roman" panose="02020603050405020304" pitchFamily="18" charset="0"/>
                        </a:rPr>
                        <a:t>Class Activity: Data Preprocessing</a:t>
                      </a:r>
                    </a:p>
                  </a:txBody>
                  <a:tcPr marL="68580" marR="68580" marT="0" marB="0" anchor="ctr"/>
                </a:tc>
                <a:tc>
                  <a:txBody>
                    <a:bodyPr/>
                    <a:lstStyle/>
                    <a:p>
                      <a:pPr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Python + Google </a:t>
                      </a:r>
                      <a:r>
                        <a:rPr lang="en-GB" sz="1800" kern="100" dirty="0" err="1">
                          <a:solidFill>
                            <a:schemeClr val="tx1"/>
                          </a:solidFill>
                          <a:effectLst/>
                          <a:latin typeface="+mn-lt"/>
                          <a:ea typeface="Aptos" panose="020B0004020202020204" pitchFamily="34" charset="0"/>
                          <a:cs typeface="Times New Roman" panose="02020603050405020304" pitchFamily="18" charset="0"/>
                        </a:rPr>
                        <a:t>Colab</a:t>
                      </a:r>
                      <a:r>
                        <a:rPr lang="en-GB" sz="1800" kern="100" dirty="0">
                          <a:solidFill>
                            <a:schemeClr val="tx1"/>
                          </a:solidFill>
                          <a:effectLst/>
                          <a:latin typeface="+mn-lt"/>
                          <a:ea typeface="Aptos" panose="020B0004020202020204" pitchFamily="34" charset="0"/>
                          <a:cs typeface="Times New Roman" panose="02020603050405020304" pitchFamily="18" charset="0"/>
                        </a:rPr>
                        <a:t> + Excel</a:t>
                      </a:r>
                    </a:p>
                  </a:txBody>
                  <a:tcPr marL="68580" marR="68580" marT="0" marB="0" anchor="ctr"/>
                </a:tc>
                <a:tc>
                  <a:txBody>
                    <a:bodyPr/>
                    <a:lstStyle/>
                    <a:p>
                      <a:pPr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Practical</a:t>
                      </a:r>
                    </a:p>
                  </a:txBody>
                  <a:tcPr marL="68580" marR="68580" marT="0" marB="0" anchor="ctr"/>
                </a:tc>
                <a:tc>
                  <a:txBody>
                    <a:bodyPr/>
                    <a:lstStyle/>
                    <a:p>
                      <a:pPr marL="0" marR="0" lvl="0" indent="0" algn="ctr" defTabSz="914400" eaLnBrk="1" fontAlgn="auto" latinLnBrk="0" hangingPunct="1">
                        <a:lnSpc>
                          <a:spcPct val="115000"/>
                        </a:lnSpc>
                        <a:spcBef>
                          <a:spcPts val="0"/>
                        </a:spcBef>
                        <a:spcAft>
                          <a:spcPts val="800"/>
                        </a:spcAft>
                        <a:buClrTx/>
                        <a:buSzTx/>
                        <a:buFontTx/>
                        <a:buNone/>
                        <a:tabLst/>
                        <a:defRPr/>
                      </a:pPr>
                      <a:r>
                        <a:rPr lang="en-GB" sz="1800" b="0" kern="100" dirty="0">
                          <a:solidFill>
                            <a:schemeClr val="tx1"/>
                          </a:solidFill>
                          <a:effectLst/>
                          <a:latin typeface="+mn-lt"/>
                          <a:ea typeface="Aptos" panose="020B0004020202020204" pitchFamily="34" charset="0"/>
                          <a:cs typeface="Times New Roman" panose="02020603050405020304" pitchFamily="18" charset="0"/>
                        </a:rPr>
                        <a:t>Teacher + Student</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80</a:t>
                      </a:r>
                    </a:p>
                  </a:txBody>
                  <a:tcPr marL="68580" marR="68580" marT="0" marB="0" anchor="ctr"/>
                </a:tc>
                <a:extLst>
                  <a:ext uri="{0D108BD9-81ED-4DB2-BD59-A6C34878D82A}">
                    <a16:rowId xmlns:a16="http://schemas.microsoft.com/office/drawing/2014/main" val="667188357"/>
                  </a:ext>
                </a:extLst>
              </a:tr>
              <a:tr h="370840">
                <a:tc>
                  <a:txBody>
                    <a:bodyPr/>
                    <a:lstStyle/>
                    <a:p>
                      <a:pPr algn="ctr">
                        <a:lnSpc>
                          <a:spcPct val="115000"/>
                        </a:lnSpc>
                        <a:spcAft>
                          <a:spcPts val="800"/>
                        </a:spcAft>
                      </a:pPr>
                      <a:r>
                        <a:rPr lang="en-GB" sz="1800" b="0" kern="100" dirty="0">
                          <a:solidFill>
                            <a:schemeClr val="tx1"/>
                          </a:solidFill>
                          <a:effectLst/>
                          <a:latin typeface="+mn-lt"/>
                          <a:ea typeface="Aptos" panose="020B0004020202020204" pitchFamily="34" charset="0"/>
                          <a:cs typeface="Times New Roman" panose="02020603050405020304" pitchFamily="18" charset="0"/>
                        </a:rPr>
                        <a:t>6</a:t>
                      </a:r>
                    </a:p>
                  </a:txBody>
                  <a:tcPr marL="68580" marR="68580" marT="0" marB="0" anchor="ctr"/>
                </a:tc>
                <a:tc>
                  <a:txBody>
                    <a:bodyPr/>
                    <a:lstStyle/>
                    <a:p>
                      <a:pPr marL="0" marR="0" lvl="0" indent="0" algn="l" defTabSz="914400" eaLnBrk="1" fontAlgn="auto" latinLnBrk="0" hangingPunct="1">
                        <a:lnSpc>
                          <a:spcPct val="115000"/>
                        </a:lnSpc>
                        <a:spcBef>
                          <a:spcPts val="0"/>
                        </a:spcBef>
                        <a:spcAft>
                          <a:spcPts val="800"/>
                        </a:spcAft>
                        <a:buClrTx/>
                        <a:buSzTx/>
                        <a:buFontTx/>
                        <a:buNone/>
                        <a:tabLst/>
                        <a:defRPr/>
                      </a:pPr>
                      <a:r>
                        <a:rPr lang="en-AT" sz="1800" kern="100" dirty="0">
                          <a:solidFill>
                            <a:schemeClr val="tx1"/>
                          </a:solidFill>
                          <a:effectLst/>
                          <a:latin typeface="+mn-lt"/>
                          <a:ea typeface="Aptos" panose="020B0004020202020204" pitchFamily="34" charset="0"/>
                          <a:cs typeface="Times New Roman" panose="02020603050405020304" pitchFamily="18" charset="0"/>
                        </a:rPr>
                        <a:t>Homework – Assignment </a:t>
                      </a:r>
                      <a:r>
                        <a:rPr lang="en-GB" sz="1800" kern="100">
                          <a:solidFill>
                            <a:schemeClr val="tx1"/>
                          </a:solidFill>
                          <a:effectLst/>
                          <a:latin typeface="+mn-lt"/>
                          <a:ea typeface="Aptos" panose="020B0004020202020204" pitchFamily="34" charset="0"/>
                          <a:cs typeface="Times New Roman" panose="02020603050405020304" pitchFamily="18" charset="0"/>
                        </a:rPr>
                        <a:t>1</a:t>
                      </a:r>
                      <a:br>
                        <a:rPr lang="en-GB" sz="1800" kern="100">
                          <a:solidFill>
                            <a:schemeClr val="tx1"/>
                          </a:solidFill>
                          <a:effectLst/>
                          <a:latin typeface="+mn-lt"/>
                          <a:ea typeface="Aptos" panose="020B0004020202020204" pitchFamily="34" charset="0"/>
                          <a:cs typeface="Times New Roman" panose="02020603050405020304" pitchFamily="18" charset="0"/>
                        </a:rPr>
                      </a:br>
                      <a:r>
                        <a:rPr lang="en-GB" sz="1800" i="1" kern="100">
                          <a:solidFill>
                            <a:schemeClr val="tx1"/>
                          </a:solidFill>
                          <a:effectLst/>
                          <a:latin typeface="+mn-lt"/>
                          <a:ea typeface="Aptos" panose="020B0004020202020204" pitchFamily="34" charset="0"/>
                          <a:cs typeface="Times New Roman" panose="02020603050405020304" pitchFamily="18" charset="0"/>
                        </a:rPr>
                        <a:t>(</a:t>
                      </a:r>
                      <a:r>
                        <a:rPr lang="en-GB" sz="1800" i="1" kern="100" dirty="0">
                          <a:solidFill>
                            <a:schemeClr val="tx1"/>
                          </a:solidFill>
                          <a:effectLst/>
                          <a:latin typeface="+mn-lt"/>
                          <a:ea typeface="Aptos" panose="020B0004020202020204" pitchFamily="34" charset="0"/>
                          <a:cs typeface="Times New Roman" panose="02020603050405020304" pitchFamily="18" charset="0"/>
                        </a:rPr>
                        <a:t>at home 120-180min)</a:t>
                      </a:r>
                      <a:endParaRPr lang="en-AT" sz="1800" i="1"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lvl="0" indent="0" algn="ctr" defTabSz="914400" eaLnBrk="1" fontAlgn="auto" latinLnBrk="0" hangingPunct="1">
                        <a:lnSpc>
                          <a:spcPct val="115000"/>
                        </a:lnSpc>
                        <a:spcBef>
                          <a:spcPts val="0"/>
                        </a:spcBef>
                        <a:spcAft>
                          <a:spcPts val="800"/>
                        </a:spcAft>
                        <a:buClrTx/>
                        <a:buSzTx/>
                        <a:buFontTx/>
                        <a:buNone/>
                        <a:tabLst/>
                        <a:defRPr/>
                      </a:pPr>
                      <a:r>
                        <a:rPr lang="en-GB" sz="1800" kern="100" dirty="0">
                          <a:solidFill>
                            <a:schemeClr val="tx1"/>
                          </a:solidFill>
                          <a:effectLst/>
                          <a:latin typeface="+mn-lt"/>
                          <a:ea typeface="Aptos" panose="020B0004020202020204" pitchFamily="34" charset="0"/>
                          <a:cs typeface="Times New Roman" panose="02020603050405020304" pitchFamily="18" charset="0"/>
                        </a:rPr>
                        <a:t>Python + Google </a:t>
                      </a:r>
                      <a:r>
                        <a:rPr lang="en-GB" sz="1800" kern="100" dirty="0" err="1">
                          <a:solidFill>
                            <a:schemeClr val="tx1"/>
                          </a:solidFill>
                          <a:effectLst/>
                          <a:latin typeface="+mn-lt"/>
                          <a:ea typeface="Aptos" panose="020B0004020202020204" pitchFamily="34" charset="0"/>
                          <a:cs typeface="Times New Roman" panose="02020603050405020304" pitchFamily="18" charset="0"/>
                        </a:rPr>
                        <a:t>Colab</a:t>
                      </a:r>
                      <a:r>
                        <a:rPr lang="en-GB" sz="1800" kern="100" dirty="0">
                          <a:solidFill>
                            <a:schemeClr val="tx1"/>
                          </a:solidFill>
                          <a:effectLst/>
                          <a:latin typeface="+mn-lt"/>
                          <a:ea typeface="Aptos" panose="020B0004020202020204" pitchFamily="34" charset="0"/>
                          <a:cs typeface="Times New Roman" panose="02020603050405020304" pitchFamily="18" charset="0"/>
                        </a:rPr>
                        <a:t> + Excel</a:t>
                      </a:r>
                    </a:p>
                  </a:txBody>
                  <a:tcPr marL="68580" marR="68580" marT="0" marB="0" anchor="ctr"/>
                </a:tc>
                <a:tc>
                  <a:txBody>
                    <a:bodyPr/>
                    <a:lstStyle/>
                    <a:p>
                      <a:pPr algn="ctr">
                        <a:lnSpc>
                          <a:spcPct val="115000"/>
                        </a:lnSpc>
                        <a:spcAft>
                          <a:spcPts val="800"/>
                        </a:spcAft>
                      </a:pPr>
                      <a:r>
                        <a:rPr lang="en-AT" sz="1800" kern="100" dirty="0">
                          <a:solidFill>
                            <a:schemeClr val="tx1"/>
                          </a:solidFill>
                          <a:effectLst/>
                          <a:latin typeface="+mn-lt"/>
                          <a:ea typeface="Aptos" panose="020B0004020202020204" pitchFamily="34" charset="0"/>
                          <a:cs typeface="Times New Roman" panose="02020603050405020304" pitchFamily="18" charset="0"/>
                        </a:rPr>
                        <a:t>Homework</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b="0" kern="100" dirty="0">
                          <a:solidFill>
                            <a:schemeClr val="tx1"/>
                          </a:solidFill>
                          <a:effectLst/>
                          <a:latin typeface="+mn-lt"/>
                          <a:ea typeface="Aptos" panose="020B0004020202020204" pitchFamily="34" charset="0"/>
                          <a:cs typeface="Times New Roman" panose="02020603050405020304" pitchFamily="18" charset="0"/>
                        </a:rPr>
                        <a:t>Student</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10</a:t>
                      </a:r>
                    </a:p>
                  </a:txBody>
                  <a:tcPr marL="68580" marR="68580" marT="0" marB="0" anchor="ctr"/>
                </a:tc>
                <a:extLst>
                  <a:ext uri="{0D108BD9-81ED-4DB2-BD59-A6C34878D82A}">
                    <a16:rowId xmlns:a16="http://schemas.microsoft.com/office/drawing/2014/main" val="1341259936"/>
                  </a:ext>
                </a:extLst>
              </a:tr>
              <a:tr h="370840">
                <a:tc gridSpan="5">
                  <a:txBody>
                    <a:bodyPr/>
                    <a:lstStyle/>
                    <a:p>
                      <a:pPr algn="ctr">
                        <a:lnSpc>
                          <a:spcPct val="115000"/>
                        </a:lnSpc>
                        <a:spcAft>
                          <a:spcPts val="800"/>
                        </a:spcAft>
                      </a:pPr>
                      <a:r>
                        <a:rPr lang="en-GB" sz="1800" b="1" kern="100" dirty="0">
                          <a:solidFill>
                            <a:schemeClr val="tx1"/>
                          </a:solidFill>
                          <a:effectLst/>
                          <a:latin typeface="+mn-lt"/>
                          <a:ea typeface="Aptos" panose="020B0004020202020204" pitchFamily="34" charset="0"/>
                          <a:cs typeface="Times New Roman" panose="02020603050405020304" pitchFamily="18" charset="0"/>
                        </a:rPr>
                        <a:t>Total</a:t>
                      </a:r>
                    </a:p>
                  </a:txBody>
                  <a:tcPr marL="68580" marR="68580" marT="0" marB="0" anchor="ctr"/>
                </a:tc>
                <a:tc hMerge="1">
                  <a:txBody>
                    <a:bodyPr/>
                    <a:lstStyle/>
                    <a:p>
                      <a:pPr algn="l">
                        <a:lnSpc>
                          <a:spcPct val="115000"/>
                        </a:lnSpc>
                        <a:spcAft>
                          <a:spcPts val="800"/>
                        </a:spcAft>
                      </a:pP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hMerge="1">
                  <a:txBody>
                    <a:bodyPr/>
                    <a:lstStyle/>
                    <a:p>
                      <a:pPr algn="ctr">
                        <a:lnSpc>
                          <a:spcPct val="115000"/>
                        </a:lnSpc>
                        <a:spcAft>
                          <a:spcPts val="800"/>
                        </a:spcAft>
                      </a:pP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hMerge="1">
                  <a:txBody>
                    <a:bodyPr/>
                    <a:lstStyle/>
                    <a:p>
                      <a:pPr algn="ctr">
                        <a:lnSpc>
                          <a:spcPct val="115000"/>
                        </a:lnSpc>
                        <a:spcAft>
                          <a:spcPts val="800"/>
                        </a:spcAft>
                      </a:pP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hMerge="1">
                  <a:txBody>
                    <a:bodyPr/>
                    <a:lstStyle/>
                    <a:p>
                      <a:pPr algn="ctr">
                        <a:lnSpc>
                          <a:spcPct val="115000"/>
                        </a:lnSpc>
                        <a:spcAft>
                          <a:spcPts val="800"/>
                        </a:spcAft>
                      </a:pP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b="1" kern="100" dirty="0">
                          <a:solidFill>
                            <a:schemeClr val="tx1"/>
                          </a:solidFill>
                          <a:effectLst/>
                          <a:latin typeface="+mn-lt"/>
                          <a:ea typeface="Aptos" panose="020B0004020202020204" pitchFamily="34" charset="0"/>
                          <a:cs typeface="Times New Roman" panose="02020603050405020304" pitchFamily="18" charset="0"/>
                        </a:rPr>
                        <a:t>135</a:t>
                      </a:r>
                    </a:p>
                  </a:txBody>
                  <a:tcPr marL="68580" marR="68580" marT="0" marB="0" anchor="ctr"/>
                </a:tc>
                <a:extLst>
                  <a:ext uri="{0D108BD9-81ED-4DB2-BD59-A6C34878D82A}">
                    <a16:rowId xmlns:a16="http://schemas.microsoft.com/office/drawing/2014/main" val="3070295909"/>
                  </a:ext>
                </a:extLst>
              </a:tr>
            </a:tbl>
          </a:graphicData>
        </a:graphic>
      </p:graphicFrame>
    </p:spTree>
    <p:extLst>
      <p:ext uri="{BB962C8B-B14F-4D97-AF65-F5344CB8AC3E}">
        <p14:creationId xmlns:p14="http://schemas.microsoft.com/office/powerpoint/2010/main" val="843087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E960E-E860-9209-7ECA-E981741CDEC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994AC4F-EB42-4155-8487-4489CE9546B3}"/>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1.3 Tools Used in This Lab</a:t>
            </a:r>
          </a:p>
        </p:txBody>
      </p:sp>
      <p:sp>
        <p:nvSpPr>
          <p:cNvPr id="5" name="object 3">
            <a:extLst>
              <a:ext uri="{FF2B5EF4-FFF2-40B4-BE49-F238E27FC236}">
                <a16:creationId xmlns:a16="http://schemas.microsoft.com/office/drawing/2014/main" id="{7EFF82ED-DA1B-5E8B-BEA3-41B0844ECC02}"/>
              </a:ext>
            </a:extLst>
          </p:cNvPr>
          <p:cNvSpPr txBox="1"/>
          <p:nvPr/>
        </p:nvSpPr>
        <p:spPr>
          <a:xfrm>
            <a:off x="733424" y="151480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When following this lab, you will need to use the following tools:</a:t>
            </a:r>
          </a:p>
        </p:txBody>
      </p:sp>
      <p:sp>
        <p:nvSpPr>
          <p:cNvPr id="2" name="object 3">
            <a:extLst>
              <a:ext uri="{FF2B5EF4-FFF2-40B4-BE49-F238E27FC236}">
                <a16:creationId xmlns:a16="http://schemas.microsoft.com/office/drawing/2014/main" id="{9D8BC6EF-74E0-F51C-45CF-06C263725521}"/>
              </a:ext>
            </a:extLst>
          </p:cNvPr>
          <p:cNvSpPr txBox="1"/>
          <p:nvPr/>
        </p:nvSpPr>
        <p:spPr>
          <a:xfrm>
            <a:off x="733424" y="2015559"/>
            <a:ext cx="10725152" cy="570486"/>
          </a:xfrm>
          <a:prstGeom prst="rect">
            <a:avLst/>
          </a:prstGeom>
        </p:spPr>
        <p:txBody>
          <a:bodyPr vert="horz" wrap="square" lIns="0" tIns="16329" rIns="0" bIns="0" rtlCol="0">
            <a:spAutoFit/>
          </a:bodyPr>
          <a:lstStyle/>
          <a:p>
            <a:pPr marL="542925" indent="-361950" defTabSz="1175644" hangingPunct="1">
              <a:lnSpc>
                <a:spcPct val="100000"/>
              </a:lnSpc>
              <a:spcBef>
                <a:spcPts val="129"/>
              </a:spcBef>
              <a:spcAft>
                <a:spcPts val="600"/>
              </a:spcAft>
              <a:tabLst>
                <a:tab pos="1520825" algn="l"/>
              </a:tabLst>
            </a:pPr>
            <a:r>
              <a:rPr lang="en-GB" sz="1800" b="1" dirty="0">
                <a:solidFill>
                  <a:sysClr val="windowText" lastClr="000000"/>
                </a:solidFill>
                <a:latin typeface="Arial"/>
                <a:cs typeface="Arial"/>
              </a:rPr>
              <a:t>✅ Python: </a:t>
            </a:r>
            <a:r>
              <a:rPr lang="en-GB" sz="1800" dirty="0">
                <a:solidFill>
                  <a:sysClr val="windowText" lastClr="000000"/>
                </a:solidFill>
                <a:latin typeface="Arial"/>
                <a:cs typeface="Arial"/>
              </a:rPr>
              <a:t>Python is the main tool for cleaning, transforming, and </a:t>
            </a:r>
            <a:r>
              <a:rPr lang="en-GB" sz="1800" dirty="0" err="1">
                <a:solidFill>
                  <a:sysClr val="windowText" lastClr="000000"/>
                </a:solidFill>
                <a:latin typeface="Arial"/>
                <a:cs typeface="Arial"/>
              </a:rPr>
              <a:t>analyzing</a:t>
            </a:r>
            <a:r>
              <a:rPr lang="en-GB" sz="1800" dirty="0">
                <a:solidFill>
                  <a:sysClr val="windowText" lastClr="000000"/>
                </a:solidFill>
                <a:latin typeface="Arial"/>
                <a:cs typeface="Arial"/>
              </a:rPr>
              <a:t> the dataset. You will write Python code to handle missing values, standardize formats, and visualize the data.</a:t>
            </a:r>
          </a:p>
        </p:txBody>
      </p:sp>
      <p:sp>
        <p:nvSpPr>
          <p:cNvPr id="7" name="object 3">
            <a:extLst>
              <a:ext uri="{FF2B5EF4-FFF2-40B4-BE49-F238E27FC236}">
                <a16:creationId xmlns:a16="http://schemas.microsoft.com/office/drawing/2014/main" id="{A9725494-7FAB-6D08-AD99-B0015EDDAE6C}"/>
              </a:ext>
            </a:extLst>
          </p:cNvPr>
          <p:cNvSpPr txBox="1"/>
          <p:nvPr/>
        </p:nvSpPr>
        <p:spPr>
          <a:xfrm>
            <a:off x="726471" y="2832514"/>
            <a:ext cx="10725152" cy="847485"/>
          </a:xfrm>
          <a:prstGeom prst="rect">
            <a:avLst/>
          </a:prstGeom>
        </p:spPr>
        <p:txBody>
          <a:bodyPr vert="horz" wrap="square" lIns="0" tIns="16329" rIns="0" bIns="0" rtlCol="0">
            <a:spAutoFit/>
          </a:bodyPr>
          <a:lstStyle/>
          <a:p>
            <a:pPr marL="542925" indent="-361950" defTabSz="1175644" hangingPunct="1">
              <a:lnSpc>
                <a:spcPct val="100000"/>
              </a:lnSpc>
              <a:spcBef>
                <a:spcPts val="129"/>
              </a:spcBef>
              <a:spcAft>
                <a:spcPts val="600"/>
              </a:spcAft>
              <a:tabLst>
                <a:tab pos="1520825" algn="l"/>
              </a:tabLst>
            </a:pPr>
            <a:r>
              <a:rPr lang="en-GB" sz="1800" b="1" dirty="0">
                <a:solidFill>
                  <a:sysClr val="windowText" lastClr="000000"/>
                </a:solidFill>
                <a:latin typeface="Arial"/>
                <a:cs typeface="Arial"/>
              </a:rPr>
              <a:t>✅ Google </a:t>
            </a:r>
            <a:r>
              <a:rPr lang="en-GB" sz="1800" b="1" dirty="0" err="1">
                <a:solidFill>
                  <a:sysClr val="windowText" lastClr="000000"/>
                </a:solidFill>
                <a:latin typeface="Arial"/>
                <a:cs typeface="Arial"/>
              </a:rPr>
              <a:t>Colab</a:t>
            </a:r>
            <a:r>
              <a:rPr lang="en-GB" sz="1800" b="1" dirty="0">
                <a:solidFill>
                  <a:sysClr val="windowText" lastClr="000000"/>
                </a:solidFill>
                <a:latin typeface="Arial"/>
                <a:cs typeface="Arial"/>
              </a:rPr>
              <a:t>: </a:t>
            </a:r>
            <a:r>
              <a:rPr lang="en-GB" sz="1800" dirty="0">
                <a:solidFill>
                  <a:sysClr val="windowText" lastClr="000000"/>
                </a:solidFill>
                <a:latin typeface="Arial"/>
                <a:cs typeface="Arial"/>
              </a:rPr>
              <a:t>Google </a:t>
            </a:r>
            <a:r>
              <a:rPr lang="en-GB" sz="1800" dirty="0" err="1">
                <a:solidFill>
                  <a:sysClr val="windowText" lastClr="000000"/>
                </a:solidFill>
                <a:latin typeface="Arial"/>
                <a:cs typeface="Arial"/>
              </a:rPr>
              <a:t>Colab</a:t>
            </a:r>
            <a:r>
              <a:rPr lang="en-GB" sz="1800" dirty="0">
                <a:solidFill>
                  <a:sysClr val="windowText" lastClr="000000"/>
                </a:solidFill>
                <a:latin typeface="Arial"/>
                <a:cs typeface="Arial"/>
              </a:rPr>
              <a:t> is a free, web-based platform where you can run Python code without installing anything. It allows you to work on your Python scripts directly in your browser and save your work to Google Drive.</a:t>
            </a:r>
          </a:p>
        </p:txBody>
      </p:sp>
      <p:sp>
        <p:nvSpPr>
          <p:cNvPr id="8" name="object 3">
            <a:extLst>
              <a:ext uri="{FF2B5EF4-FFF2-40B4-BE49-F238E27FC236}">
                <a16:creationId xmlns:a16="http://schemas.microsoft.com/office/drawing/2014/main" id="{831EAA85-5A93-88A0-7AD5-763324A41387}"/>
              </a:ext>
            </a:extLst>
          </p:cNvPr>
          <p:cNvSpPr txBox="1"/>
          <p:nvPr/>
        </p:nvSpPr>
        <p:spPr>
          <a:xfrm>
            <a:off x="726471" y="3926468"/>
            <a:ext cx="10725152" cy="570486"/>
          </a:xfrm>
          <a:prstGeom prst="rect">
            <a:avLst/>
          </a:prstGeom>
        </p:spPr>
        <p:txBody>
          <a:bodyPr vert="horz" wrap="square" lIns="0" tIns="16329" rIns="0" bIns="0" rtlCol="0">
            <a:spAutoFit/>
          </a:bodyPr>
          <a:lstStyle/>
          <a:p>
            <a:pPr marL="542925" indent="-361950" defTabSz="1175644" hangingPunct="1">
              <a:lnSpc>
                <a:spcPct val="100000"/>
              </a:lnSpc>
              <a:spcBef>
                <a:spcPts val="129"/>
              </a:spcBef>
              <a:spcAft>
                <a:spcPts val="600"/>
              </a:spcAft>
              <a:tabLst>
                <a:tab pos="1520825" algn="l"/>
              </a:tabLst>
            </a:pPr>
            <a:r>
              <a:rPr lang="en-GB" sz="1800" b="1" dirty="0">
                <a:solidFill>
                  <a:sysClr val="windowText" lastClr="000000"/>
                </a:solidFill>
                <a:latin typeface="Arial"/>
                <a:cs typeface="Arial"/>
              </a:rPr>
              <a:t>✅ Excel: </a:t>
            </a:r>
            <a:r>
              <a:rPr lang="en-GB" sz="1800" dirty="0">
                <a:solidFill>
                  <a:sysClr val="windowText" lastClr="000000"/>
                </a:solidFill>
                <a:latin typeface="Arial"/>
                <a:cs typeface="Arial"/>
              </a:rPr>
              <a:t>The provided datasets and your final cleaned files are in CSV format. You can use Excel to quickly check and review the raw data before working on it in Python.</a:t>
            </a:r>
          </a:p>
        </p:txBody>
      </p:sp>
      <p:pic>
        <p:nvPicPr>
          <p:cNvPr id="1026" name="Picture 2" descr="Python Logo, symbol, meaning, history, PNG, brand">
            <a:extLst>
              <a:ext uri="{FF2B5EF4-FFF2-40B4-BE49-F238E27FC236}">
                <a16:creationId xmlns:a16="http://schemas.microsoft.com/office/drawing/2014/main" id="{CAEB54C2-4B4D-4E11-D6E5-0716435B5A4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7669" y="4784678"/>
            <a:ext cx="2350052" cy="13219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887476D4-A086-B5EE-EB31-E79A73A1CFC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11910" y="4605620"/>
            <a:ext cx="2168179" cy="133559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BB5103D3-D1F0-F88D-5082-06914D67A6E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05330" y="4784678"/>
            <a:ext cx="931843" cy="867578"/>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2">
            <a:extLst>
              <a:ext uri="{FF2B5EF4-FFF2-40B4-BE49-F238E27FC236}">
                <a16:creationId xmlns:a16="http://schemas.microsoft.com/office/drawing/2014/main" id="{CA1C90AD-318D-FFCC-53A7-AF347D827E75}"/>
              </a:ext>
            </a:extLst>
          </p:cNvPr>
          <p:cNvSpPr txBox="1">
            <a:spLocks noGrp="1"/>
          </p:cNvSpPr>
          <p:nvPr>
            <p:ph type="title"/>
          </p:nvPr>
        </p:nvSpPr>
        <p:spPr>
          <a:xfrm>
            <a:off x="726471" y="427119"/>
            <a:ext cx="4645629"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Lab Overview and Required Tools</a:t>
            </a:r>
          </a:p>
        </p:txBody>
      </p:sp>
    </p:spTree>
    <p:extLst>
      <p:ext uri="{BB962C8B-B14F-4D97-AF65-F5344CB8AC3E}">
        <p14:creationId xmlns:p14="http://schemas.microsoft.com/office/powerpoint/2010/main" val="1102321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a:t>
            </a:r>
          </a:p>
          <a:p>
            <a:pPr algn="ctr"/>
            <a:r>
              <a:rPr lang="en-US" sz="3200" b="1" dirty="0">
                <a:solidFill>
                  <a:schemeClr val="bg1"/>
                </a:solidFill>
              </a:rPr>
              <a:t>Data Preprocessing Techniques</a:t>
            </a:r>
          </a:p>
        </p:txBody>
      </p:sp>
    </p:spTree>
    <p:extLst>
      <p:ext uri="{BB962C8B-B14F-4D97-AF65-F5344CB8AC3E}">
        <p14:creationId xmlns:p14="http://schemas.microsoft.com/office/powerpoint/2010/main" val="2157255441"/>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www.w3.org/XML/1998/namespace"/>
    <ds:schemaRef ds:uri="http://purl.org/dc/terms/"/>
    <ds:schemaRef ds:uri="http://purl.org/dc/elements/1.1/"/>
    <ds:schemaRef ds:uri="http://schemas.openxmlformats.org/package/2006/metadata/core-properties"/>
    <ds:schemaRef ds:uri="http://purl.org/dc/dcmitype/"/>
    <ds:schemaRef ds:uri="http://schemas.microsoft.com/office/2006/documentManagement/types"/>
    <ds:schemaRef ds:uri="d7c2d7e5-d637-40e7-a03d-32f79b35a394"/>
    <ds:schemaRef ds:uri="597320a7-26c9-4ada-a5d3-9ce4cfbbe2be"/>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4DB8F7A-18EA-488D-9906-FF6BEB72AA02}"/>
</file>

<file path=docProps/app.xml><?xml version="1.0" encoding="utf-8"?>
<Properties xmlns="http://schemas.openxmlformats.org/officeDocument/2006/extended-properties" xmlns:vt="http://schemas.openxmlformats.org/officeDocument/2006/docPropsVTypes">
  <TotalTime>4017</TotalTime>
  <Words>11561</Words>
  <Application>Microsoft Office PowerPoint</Application>
  <PresentationFormat>Widescreen</PresentationFormat>
  <Paragraphs>1198</Paragraphs>
  <Slides>58</Slides>
  <Notes>57</Notes>
  <HiddenSlides>0</HiddenSlides>
  <MMClips>3</MMClips>
  <ScaleCrop>false</ScaleCrop>
  <HeadingPairs>
    <vt:vector size="8" baseType="variant">
      <vt:variant>
        <vt:lpstr>Fonts Used</vt:lpstr>
      </vt:variant>
      <vt:variant>
        <vt:i4>10</vt:i4>
      </vt:variant>
      <vt:variant>
        <vt:lpstr>Theme</vt:lpstr>
      </vt:variant>
      <vt:variant>
        <vt:i4>2</vt:i4>
      </vt:variant>
      <vt:variant>
        <vt:lpstr>Embedded OLE Servers</vt:lpstr>
      </vt:variant>
      <vt:variant>
        <vt:i4>1</vt:i4>
      </vt:variant>
      <vt:variant>
        <vt:lpstr>Slide Titles</vt:lpstr>
      </vt:variant>
      <vt:variant>
        <vt:i4>58</vt:i4>
      </vt:variant>
    </vt:vector>
  </HeadingPairs>
  <TitlesOfParts>
    <vt:vector size="71" baseType="lpstr">
      <vt:lpstr>Aptos</vt:lpstr>
      <vt:lpstr>Arial</vt:lpstr>
      <vt:lpstr>Arial Rounded MT Bold</vt:lpstr>
      <vt:lpstr>Calibri</vt:lpstr>
      <vt:lpstr>Helvetica Neue</vt:lpstr>
      <vt:lpstr>Helvetica Neue Medium</vt:lpstr>
      <vt:lpstr>Montserrat Regular</vt:lpstr>
      <vt:lpstr>Wingdings</vt:lpstr>
      <vt:lpstr>Wingdings 2</vt:lpstr>
      <vt:lpstr>Work Sans</vt:lpstr>
      <vt:lpstr>21_BasicWhite</vt:lpstr>
      <vt:lpstr>Office Theme</vt:lpstr>
      <vt:lpstr>Worksheet</vt:lpstr>
      <vt:lpstr>Transport Research and Analysis</vt:lpstr>
      <vt:lpstr>PowerPoint Presentation</vt:lpstr>
      <vt:lpstr>PowerPoint Presentation</vt:lpstr>
      <vt:lpstr>PowerPoint Presentation</vt:lpstr>
      <vt:lpstr>PowerPoint Presentation</vt:lpstr>
      <vt:lpstr>1. Lab Overview and Required Tools</vt:lpstr>
      <vt:lpstr>1. Lab Overview and Required Tools</vt:lpstr>
      <vt:lpstr>1. Lab Overview and Required Tools</vt:lpstr>
      <vt:lpstr>PowerPoint Presentation</vt:lpstr>
      <vt:lpstr>PowerPoint Presentation</vt:lpstr>
      <vt:lpstr>Smart Transportation - Video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Intelligent Transportation System - Video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 Task Instructions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Intelligent Transportation System - Video</vt:lpstr>
      <vt:lpstr>PowerPoint Presentation</vt:lpstr>
      <vt:lpstr>6. Homework: Assignment 1 - Data Preprocessing</vt:lpstr>
      <vt:lpstr>6. Homework: Dataset Details</vt:lpstr>
      <vt:lpstr>6. Homework: Task Instructions</vt:lpstr>
      <vt:lpstr>6. Homework: Submission Guidelines</vt:lpstr>
      <vt:lpstr>6. Homework: Report Structure</vt:lpstr>
      <vt:lpstr>6. Homework: Deadline &amp; Notes</vt:lpstr>
      <vt:lpstr>PowerPoint Presentation</vt:lpstr>
      <vt:lpstr>PowerPoint Presentation</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1178</cp:revision>
  <dcterms:modified xsi:type="dcterms:W3CDTF">2026-05-04T16:25:17Z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